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81" r:id="rId3"/>
    <p:sldMasterId id="2147483689" r:id="rId4"/>
  </p:sldMasterIdLst>
  <p:notesMasterIdLst>
    <p:notesMasterId r:id="rId22"/>
  </p:notesMasterIdLst>
  <p:sldIdLst>
    <p:sldId id="256" r:id="rId5"/>
    <p:sldId id="3568" r:id="rId6"/>
    <p:sldId id="3557" r:id="rId7"/>
    <p:sldId id="2145705910" r:id="rId8"/>
    <p:sldId id="2145705911" r:id="rId9"/>
    <p:sldId id="2145705912" r:id="rId10"/>
    <p:sldId id="2145705897" r:id="rId11"/>
    <p:sldId id="2145705913" r:id="rId12"/>
    <p:sldId id="2145705914" r:id="rId13"/>
    <p:sldId id="2145705915" r:id="rId14"/>
    <p:sldId id="2145705916" r:id="rId15"/>
    <p:sldId id="2145705917" r:id="rId16"/>
    <p:sldId id="2145705919" r:id="rId17"/>
    <p:sldId id="2145705918" r:id="rId18"/>
    <p:sldId id="2145705920" r:id="rId19"/>
    <p:sldId id="2145705921" r:id="rId20"/>
    <p:sldId id="2145705922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3FB03E-3903-E00E-E6D4-8A49A80174FA}" name="Ricardo Rojas Berrios" initials="RR" userId="S::ricardo.rojas@ucentral.cl::0f4a377a-cb31-40cb-8c8f-c252604f3f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0"/>
    <a:srgbClr val="EEF1F5"/>
    <a:srgbClr val="90ABC4"/>
    <a:srgbClr val="DBE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A0B52-E09D-46CD-8728-D612AD1CDFD1}" v="8" dt="2026-05-25T19:38:06.847"/>
    <p1510:client id="{5BBA4045-ACC8-4805-8CD3-3A53D07C9450}" v="29" dt="2026-05-25T20:48:38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3447" autoAdjust="0"/>
  </p:normalViewPr>
  <p:slideViewPr>
    <p:cSldViewPr snapToGrid="0">
      <p:cViewPr>
        <p:scale>
          <a:sx n="50" d="100"/>
          <a:sy n="50" d="100"/>
        </p:scale>
        <p:origin x="74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7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CERDA LEIVA" userId="6375f063-42cb-47d3-812a-8b26a5140ae9" providerId="ADAL" clId="{5BBA4045-ACC8-4805-8CD3-3A53D07C9450}"/>
    <pc:docChg chg="undo custSel addSld delSld modSld">
      <pc:chgData name="CAROLINA CERDA LEIVA" userId="6375f063-42cb-47d3-812a-8b26a5140ae9" providerId="ADAL" clId="{5BBA4045-ACC8-4805-8CD3-3A53D07C9450}" dt="2026-05-25T20:48:38.458" v="128"/>
      <pc:docMkLst>
        <pc:docMk/>
      </pc:docMkLst>
      <pc:sldChg chg="addSp modSp mod">
        <pc:chgData name="CAROLINA CERDA LEIVA" userId="6375f063-42cb-47d3-812a-8b26a5140ae9" providerId="ADAL" clId="{5BBA4045-ACC8-4805-8CD3-3A53D07C9450}" dt="2026-05-25T20:47:47.728" v="120" actId="20577"/>
        <pc:sldMkLst>
          <pc:docMk/>
          <pc:sldMk cId="3645749701" sldId="3568"/>
        </pc:sldMkLst>
        <pc:spChg chg="add mod">
          <ac:chgData name="CAROLINA CERDA LEIVA" userId="6375f063-42cb-47d3-812a-8b26a5140ae9" providerId="ADAL" clId="{5BBA4045-ACC8-4805-8CD3-3A53D07C9450}" dt="2026-05-25T20:47:47.728" v="120" actId="20577"/>
          <ac:spMkLst>
            <pc:docMk/>
            <pc:sldMk cId="3645749701" sldId="3568"/>
            <ac:spMk id="3" creationId="{D55606A0-A796-175D-D912-03376E54D097}"/>
          </ac:spMkLst>
        </pc:spChg>
        <pc:spChg chg="mod">
          <ac:chgData name="CAROLINA CERDA LEIVA" userId="6375f063-42cb-47d3-812a-8b26a5140ae9" providerId="ADAL" clId="{5BBA4045-ACC8-4805-8CD3-3A53D07C9450}" dt="2026-05-25T20:44:26.317" v="82" actId="1076"/>
          <ac:spMkLst>
            <pc:docMk/>
            <pc:sldMk cId="3645749701" sldId="3568"/>
            <ac:spMk id="11" creationId="{F88D5CD7-6B79-AE94-3A6E-DCE82B989F06}"/>
          </ac:spMkLst>
        </pc:spChg>
        <pc:spChg chg="mod">
          <ac:chgData name="CAROLINA CERDA LEIVA" userId="6375f063-42cb-47d3-812a-8b26a5140ae9" providerId="ADAL" clId="{5BBA4045-ACC8-4805-8CD3-3A53D07C9450}" dt="2026-05-25T20:44:43.447" v="89" actId="1076"/>
          <ac:spMkLst>
            <pc:docMk/>
            <pc:sldMk cId="3645749701" sldId="3568"/>
            <ac:spMk id="16" creationId="{EB079305-5F5B-C941-47AF-A13D9E8CD78D}"/>
          </ac:spMkLst>
        </pc:spChg>
        <pc:spChg chg="mod">
          <ac:chgData name="CAROLINA CERDA LEIVA" userId="6375f063-42cb-47d3-812a-8b26a5140ae9" providerId="ADAL" clId="{5BBA4045-ACC8-4805-8CD3-3A53D07C9450}" dt="2026-05-25T20:44:48.463" v="90" actId="1076"/>
          <ac:spMkLst>
            <pc:docMk/>
            <pc:sldMk cId="3645749701" sldId="3568"/>
            <ac:spMk id="17" creationId="{58100B6E-C663-65AC-1DA0-7BE85210694F}"/>
          </ac:spMkLst>
        </pc:spChg>
        <pc:spChg chg="mod">
          <ac:chgData name="CAROLINA CERDA LEIVA" userId="6375f063-42cb-47d3-812a-8b26a5140ae9" providerId="ADAL" clId="{5BBA4045-ACC8-4805-8CD3-3A53D07C9450}" dt="2026-05-25T20:44:51.976" v="91" actId="1076"/>
          <ac:spMkLst>
            <pc:docMk/>
            <pc:sldMk cId="3645749701" sldId="3568"/>
            <ac:spMk id="18" creationId="{E4EB2978-0B99-DBFB-1F26-6DF5F8C16C76}"/>
          </ac:spMkLst>
        </pc:spChg>
        <pc:spChg chg="mod">
          <ac:chgData name="CAROLINA CERDA LEIVA" userId="6375f063-42cb-47d3-812a-8b26a5140ae9" providerId="ADAL" clId="{5BBA4045-ACC8-4805-8CD3-3A53D07C9450}" dt="2026-05-25T20:44:55.538" v="92" actId="1076"/>
          <ac:spMkLst>
            <pc:docMk/>
            <pc:sldMk cId="3645749701" sldId="3568"/>
            <ac:spMk id="21" creationId="{DBE0EF20-33E5-95E5-AA3B-35C8ED7DD6BE}"/>
          </ac:spMkLst>
        </pc:spChg>
        <pc:spChg chg="mod">
          <ac:chgData name="CAROLINA CERDA LEIVA" userId="6375f063-42cb-47d3-812a-8b26a5140ae9" providerId="ADAL" clId="{5BBA4045-ACC8-4805-8CD3-3A53D07C9450}" dt="2026-05-25T20:44:58.958" v="93" actId="1076"/>
          <ac:spMkLst>
            <pc:docMk/>
            <pc:sldMk cId="3645749701" sldId="3568"/>
            <ac:spMk id="23" creationId="{1C783E42-41B8-37A5-6492-B6872131B7CF}"/>
          </ac:spMkLst>
        </pc:spChg>
      </pc:sldChg>
      <pc:sldChg chg="addSp delSp modSp del mod">
        <pc:chgData name="CAROLINA CERDA LEIVA" userId="6375f063-42cb-47d3-812a-8b26a5140ae9" providerId="ADAL" clId="{5BBA4045-ACC8-4805-8CD3-3A53D07C9450}" dt="2026-05-25T20:38:14.138" v="39" actId="47"/>
        <pc:sldMkLst>
          <pc:docMk/>
          <pc:sldMk cId="3119463681" sldId="2145705908"/>
        </pc:sldMkLst>
        <pc:spChg chg="add del mod">
          <ac:chgData name="CAROLINA CERDA LEIVA" userId="6375f063-42cb-47d3-812a-8b26a5140ae9" providerId="ADAL" clId="{5BBA4045-ACC8-4805-8CD3-3A53D07C9450}" dt="2026-05-25T20:28:44.479" v="13" actId="478"/>
          <ac:spMkLst>
            <pc:docMk/>
            <pc:sldMk cId="3119463681" sldId="2145705908"/>
            <ac:spMk id="4" creationId="{DAFC9FF3-0603-70B0-EFA4-FEB1E9D245A8}"/>
          </ac:spMkLst>
        </pc:spChg>
        <pc:spChg chg="mod">
          <ac:chgData name="CAROLINA CERDA LEIVA" userId="6375f063-42cb-47d3-812a-8b26a5140ae9" providerId="ADAL" clId="{5BBA4045-ACC8-4805-8CD3-3A53D07C9450}" dt="2026-05-25T20:29:17.753" v="22" actId="1076"/>
          <ac:spMkLst>
            <pc:docMk/>
            <pc:sldMk cId="3119463681" sldId="2145705908"/>
            <ac:spMk id="5" creationId="{E7C00E09-CB8D-2A47-1D08-61C9DBB2F318}"/>
          </ac:spMkLst>
        </pc:spChg>
        <pc:spChg chg="mod">
          <ac:chgData name="CAROLINA CERDA LEIVA" userId="6375f063-42cb-47d3-812a-8b26a5140ae9" providerId="ADAL" clId="{5BBA4045-ACC8-4805-8CD3-3A53D07C9450}" dt="2026-05-25T20:29:15.354" v="21" actId="1076"/>
          <ac:spMkLst>
            <pc:docMk/>
            <pc:sldMk cId="3119463681" sldId="2145705908"/>
            <ac:spMk id="6" creationId="{51207B6E-28A8-7D1A-48AB-80509615B76F}"/>
          </ac:spMkLst>
        </pc:spChg>
        <pc:spChg chg="del">
          <ac:chgData name="CAROLINA CERDA LEIVA" userId="6375f063-42cb-47d3-812a-8b26a5140ae9" providerId="ADAL" clId="{5BBA4045-ACC8-4805-8CD3-3A53D07C9450}" dt="2026-05-25T20:28:46.865" v="14" actId="478"/>
          <ac:spMkLst>
            <pc:docMk/>
            <pc:sldMk cId="3119463681" sldId="2145705908"/>
            <ac:spMk id="8" creationId="{755AA996-B4D0-03EC-481B-71B505AA9049}"/>
          </ac:spMkLst>
        </pc:spChg>
        <pc:picChg chg="add del mod">
          <ac:chgData name="CAROLINA CERDA LEIVA" userId="6375f063-42cb-47d3-812a-8b26a5140ae9" providerId="ADAL" clId="{5BBA4045-ACC8-4805-8CD3-3A53D07C9450}" dt="2026-05-25T20:38:11.558" v="38" actId="478"/>
          <ac:picMkLst>
            <pc:docMk/>
            <pc:sldMk cId="3119463681" sldId="2145705908"/>
            <ac:picMk id="9" creationId="{67A85E70-43B4-22DD-FFC1-98C37DD6CFDC}"/>
          </ac:picMkLst>
        </pc:picChg>
      </pc:sldChg>
      <pc:sldChg chg="modSp mod">
        <pc:chgData name="CAROLINA CERDA LEIVA" userId="6375f063-42cb-47d3-812a-8b26a5140ae9" providerId="ADAL" clId="{5BBA4045-ACC8-4805-8CD3-3A53D07C9450}" dt="2026-05-25T20:46:10.998" v="96" actId="20577"/>
        <pc:sldMkLst>
          <pc:docMk/>
          <pc:sldMk cId="2905431290" sldId="2145705918"/>
        </pc:sldMkLst>
        <pc:spChg chg="mod">
          <ac:chgData name="CAROLINA CERDA LEIVA" userId="6375f063-42cb-47d3-812a-8b26a5140ae9" providerId="ADAL" clId="{5BBA4045-ACC8-4805-8CD3-3A53D07C9450}" dt="2026-05-25T20:46:10.998" v="96" actId="20577"/>
          <ac:spMkLst>
            <pc:docMk/>
            <pc:sldMk cId="2905431290" sldId="2145705918"/>
            <ac:spMk id="5" creationId="{C01E58EE-F45A-9D1C-9C1A-DCFB7454531E}"/>
          </ac:spMkLst>
        </pc:spChg>
      </pc:sldChg>
      <pc:sldChg chg="addSp delSp modSp add del mod">
        <pc:chgData name="CAROLINA CERDA LEIVA" userId="6375f063-42cb-47d3-812a-8b26a5140ae9" providerId="ADAL" clId="{5BBA4045-ACC8-4805-8CD3-3A53D07C9450}" dt="2026-05-25T20:37:27.018" v="37" actId="14100"/>
        <pc:sldMkLst>
          <pc:docMk/>
          <pc:sldMk cId="1272650515" sldId="2145705920"/>
        </pc:sldMkLst>
        <pc:spChg chg="del">
          <ac:chgData name="CAROLINA CERDA LEIVA" userId="6375f063-42cb-47d3-812a-8b26a5140ae9" providerId="ADAL" clId="{5BBA4045-ACC8-4805-8CD3-3A53D07C9450}" dt="2026-05-25T20:36:59.895" v="32" actId="478"/>
          <ac:spMkLst>
            <pc:docMk/>
            <pc:sldMk cId="1272650515" sldId="2145705920"/>
            <ac:spMk id="4" creationId="{47037175-E957-1263-3D95-0F41961EDDA6}"/>
          </ac:spMkLst>
        </pc:spChg>
        <pc:spChg chg="del">
          <ac:chgData name="CAROLINA CERDA LEIVA" userId="6375f063-42cb-47d3-812a-8b26a5140ae9" providerId="ADAL" clId="{5BBA4045-ACC8-4805-8CD3-3A53D07C9450}" dt="2026-05-25T20:37:01.360" v="33" actId="478"/>
          <ac:spMkLst>
            <pc:docMk/>
            <pc:sldMk cId="1272650515" sldId="2145705920"/>
            <ac:spMk id="8" creationId="{EFCB87D2-CF5E-30C1-1336-79CDCA687848}"/>
          </ac:spMkLst>
        </pc:spChg>
        <pc:picChg chg="add mod">
          <ac:chgData name="CAROLINA CERDA LEIVA" userId="6375f063-42cb-47d3-812a-8b26a5140ae9" providerId="ADAL" clId="{5BBA4045-ACC8-4805-8CD3-3A53D07C9450}" dt="2026-05-25T20:37:27.018" v="37" actId="14100"/>
          <ac:picMkLst>
            <pc:docMk/>
            <pc:sldMk cId="1272650515" sldId="2145705920"/>
            <ac:picMk id="7" creationId="{585E08B2-C4FE-D5B5-A294-C0D681BB6DDE}"/>
          </ac:picMkLst>
        </pc:picChg>
        <pc:picChg chg="del">
          <ac:chgData name="CAROLINA CERDA LEIVA" userId="6375f063-42cb-47d3-812a-8b26a5140ae9" providerId="ADAL" clId="{5BBA4045-ACC8-4805-8CD3-3A53D07C9450}" dt="2026-05-25T20:36:48.318" v="28" actId="478"/>
          <ac:picMkLst>
            <pc:docMk/>
            <pc:sldMk cId="1272650515" sldId="2145705920"/>
            <ac:picMk id="9" creationId="{DD2BE7AC-FB13-8F27-A0F6-8BD92D7D2ED9}"/>
          </ac:picMkLst>
        </pc:picChg>
      </pc:sldChg>
      <pc:sldChg chg="addSp delSp modSp add mod">
        <pc:chgData name="CAROLINA CERDA LEIVA" userId="6375f063-42cb-47d3-812a-8b26a5140ae9" providerId="ADAL" clId="{5BBA4045-ACC8-4805-8CD3-3A53D07C9450}" dt="2026-05-25T20:43:57.828" v="79" actId="1076"/>
        <pc:sldMkLst>
          <pc:docMk/>
          <pc:sldMk cId="4013150437" sldId="2145705921"/>
        </pc:sldMkLst>
        <pc:spChg chg="mod">
          <ac:chgData name="CAROLINA CERDA LEIVA" userId="6375f063-42cb-47d3-812a-8b26a5140ae9" providerId="ADAL" clId="{5BBA4045-ACC8-4805-8CD3-3A53D07C9450}" dt="2026-05-25T20:43:56.174" v="78" actId="1076"/>
          <ac:spMkLst>
            <pc:docMk/>
            <pc:sldMk cId="4013150437" sldId="2145705921"/>
            <ac:spMk id="4" creationId="{5DFD8E03-C866-5834-C580-CBDA56A71CC1}"/>
          </ac:spMkLst>
        </pc:spChg>
        <pc:spChg chg="mod">
          <ac:chgData name="CAROLINA CERDA LEIVA" userId="6375f063-42cb-47d3-812a-8b26a5140ae9" providerId="ADAL" clId="{5BBA4045-ACC8-4805-8CD3-3A53D07C9450}" dt="2026-05-25T20:42:02.315" v="58" actId="5793"/>
          <ac:spMkLst>
            <pc:docMk/>
            <pc:sldMk cId="4013150437" sldId="2145705921"/>
            <ac:spMk id="8" creationId="{D00546FB-4675-96F8-8C0D-9B63EC9106C3}"/>
          </ac:spMkLst>
        </pc:spChg>
        <pc:spChg chg="add del mod">
          <ac:chgData name="CAROLINA CERDA LEIVA" userId="6375f063-42cb-47d3-812a-8b26a5140ae9" providerId="ADAL" clId="{5BBA4045-ACC8-4805-8CD3-3A53D07C9450}" dt="2026-05-25T20:41:11.219" v="42" actId="478"/>
          <ac:spMkLst>
            <pc:docMk/>
            <pc:sldMk cId="4013150437" sldId="2145705921"/>
            <ac:spMk id="9" creationId="{D4DE7D5F-5951-F387-D7D7-F810870248FE}"/>
          </ac:spMkLst>
        </pc:spChg>
        <pc:spChg chg="add mod">
          <ac:chgData name="CAROLINA CERDA LEIVA" userId="6375f063-42cb-47d3-812a-8b26a5140ae9" providerId="ADAL" clId="{5BBA4045-ACC8-4805-8CD3-3A53D07C9450}" dt="2026-05-25T20:41:22.508" v="48"/>
          <ac:spMkLst>
            <pc:docMk/>
            <pc:sldMk cId="4013150437" sldId="2145705921"/>
            <ac:spMk id="11" creationId="{99A451DA-C2B0-D9D6-B4D2-8D4DC395FBA3}"/>
          </ac:spMkLst>
        </pc:spChg>
        <pc:graphicFrameChg chg="add del mod">
          <ac:chgData name="CAROLINA CERDA LEIVA" userId="6375f063-42cb-47d3-812a-8b26a5140ae9" providerId="ADAL" clId="{5BBA4045-ACC8-4805-8CD3-3A53D07C9450}" dt="2026-05-25T20:41:11.219" v="42" actId="478"/>
          <ac:graphicFrameMkLst>
            <pc:docMk/>
            <pc:sldMk cId="4013150437" sldId="2145705921"/>
            <ac:graphicFrameMk id="3" creationId="{340628A8-A3BB-DB13-4BE7-0CD12578F86B}"/>
          </ac:graphicFrameMkLst>
        </pc:graphicFrameChg>
        <pc:graphicFrameChg chg="add mod">
          <ac:chgData name="CAROLINA CERDA LEIVA" userId="6375f063-42cb-47d3-812a-8b26a5140ae9" providerId="ADAL" clId="{5BBA4045-ACC8-4805-8CD3-3A53D07C9450}" dt="2026-05-25T20:41:21.828" v="47" actId="1076"/>
          <ac:graphicFrameMkLst>
            <pc:docMk/>
            <pc:sldMk cId="4013150437" sldId="2145705921"/>
            <ac:graphicFrameMk id="10" creationId="{016FBD7A-7A7E-3E05-4352-A88E8950A241}"/>
          </ac:graphicFrameMkLst>
        </pc:graphicFrameChg>
        <pc:graphicFrameChg chg="add mod modGraphic">
          <ac:chgData name="CAROLINA CERDA LEIVA" userId="6375f063-42cb-47d3-812a-8b26a5140ae9" providerId="ADAL" clId="{5BBA4045-ACC8-4805-8CD3-3A53D07C9450}" dt="2026-05-25T20:43:57.828" v="79" actId="1076"/>
          <ac:graphicFrameMkLst>
            <pc:docMk/>
            <pc:sldMk cId="4013150437" sldId="2145705921"/>
            <ac:graphicFrameMk id="12" creationId="{7F65FAE6-FE7D-29C3-8EFF-FA3CD515B283}"/>
          </ac:graphicFrameMkLst>
        </pc:graphicFrameChg>
        <pc:picChg chg="del">
          <ac:chgData name="CAROLINA CERDA LEIVA" userId="6375f063-42cb-47d3-812a-8b26a5140ae9" providerId="ADAL" clId="{5BBA4045-ACC8-4805-8CD3-3A53D07C9450}" dt="2026-05-25T20:41:07.635" v="40" actId="478"/>
          <ac:picMkLst>
            <pc:docMk/>
            <pc:sldMk cId="4013150437" sldId="2145705921"/>
            <ac:picMk id="7" creationId="{79FE480E-3109-1E2A-4F48-BD367951BB2C}"/>
          </ac:picMkLst>
        </pc:picChg>
      </pc:sldChg>
      <pc:sldChg chg="addSp modSp add del mod">
        <pc:chgData name="CAROLINA CERDA LEIVA" userId="6375f063-42cb-47d3-812a-8b26a5140ae9" providerId="ADAL" clId="{5BBA4045-ACC8-4805-8CD3-3A53D07C9450}" dt="2026-05-25T20:48:28.068" v="127"/>
        <pc:sldMkLst>
          <pc:docMk/>
          <pc:sldMk cId="481232827" sldId="2145705922"/>
        </pc:sldMkLst>
        <pc:picChg chg="add mod">
          <ac:chgData name="CAROLINA CERDA LEIVA" userId="6375f063-42cb-47d3-812a-8b26a5140ae9" providerId="ADAL" clId="{5BBA4045-ACC8-4805-8CD3-3A53D07C9450}" dt="2026-05-25T20:48:26.259" v="126" actId="14100"/>
          <ac:picMkLst>
            <pc:docMk/>
            <pc:sldMk cId="481232827" sldId="2145705922"/>
            <ac:picMk id="3" creationId="{1EBC8D84-4309-1BCF-698C-D4FEA85F7CFC}"/>
          </ac:picMkLst>
        </pc:picChg>
      </pc:sldChg>
      <pc:sldChg chg="add">
        <pc:chgData name="CAROLINA CERDA LEIVA" userId="6375f063-42cb-47d3-812a-8b26a5140ae9" providerId="ADAL" clId="{5BBA4045-ACC8-4805-8CD3-3A53D07C9450}" dt="2026-05-25T20:48:38.458" v="128"/>
        <pc:sldMkLst>
          <pc:docMk/>
          <pc:sldMk cId="1215720618" sldId="2145705922"/>
        </pc:sldMkLst>
      </pc:sldChg>
      <pc:sldChg chg="add del">
        <pc:chgData name="CAROLINA CERDA LEIVA" userId="6375f063-42cb-47d3-812a-8b26a5140ae9" providerId="ADAL" clId="{5BBA4045-ACC8-4805-8CD3-3A53D07C9450}" dt="2026-05-25T20:48:17.167" v="123"/>
        <pc:sldMkLst>
          <pc:docMk/>
          <pc:sldMk cId="540638033" sldId="21457059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4B3F-28F6-41C5-B280-0A36F1F678D8}" type="datetimeFigureOut">
              <a:rPr lang="es-CL" smtClean="0"/>
              <a:t>25-05-2026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32666-FD28-4AAC-A358-C6423E202A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22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5BB4-4236-4606-83F1-3F555B58035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461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E54E5-3EA9-6EF3-FEAE-DC8FAF8D5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C1D96D2-433C-5A90-8DBE-78402F712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D27089-09EE-88AA-1ACC-9D5DA2A30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32874A-DF48-4ACA-987B-DDD49CE38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32666-FD28-4AAC-A358-C6423E202ABC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09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8C10F-FEAF-DC32-3607-9C185A352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923B312-59F2-BB7F-2EFB-77C3F3EDE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AA984AE-9A5A-998C-2E14-5AA85FB67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19FEE8-BF85-10A5-AE55-41213DFEA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5BB4-4236-4606-83F1-3F555B58035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6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96F98-628A-128A-6D6C-8C4F6436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096BD7-770A-3C0C-7F01-C208F56C4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56E57E-9605-5348-0A4B-7A7440B8C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45C1CD-A8B4-46BA-F059-A534296C4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5BB4-4236-4606-83F1-3F555B58035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91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AA7D-545F-7E70-A927-86D80AD51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3B7257C-A240-9F29-E446-3D1E83FBD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B9EA83-81A2-3F4D-D798-F5572EE1E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62DEEE-BB5C-283D-8FA5-D27F4B804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5BB4-4236-4606-83F1-3F555B58035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98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32666-FD28-4AAC-A358-C6423E202AB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85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37106-139C-D8E1-C763-011704D0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3084994-FCD1-67B2-4882-9872F3DA6D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8927E9B-599B-AC8E-7231-DC5540DF8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B6D1A7-1479-0734-589E-6072613D0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32666-FD28-4AAC-A358-C6423E202ABC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203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D4F3-063C-A8CC-168C-56B171587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761ED12-85BA-F422-9D09-D23DD536E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67060F-FA32-6B8A-D6D4-DD8596722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18F1C0-55C0-DFA9-E3E1-C9B2B34AB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32666-FD28-4AAC-A358-C6423E202ABC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38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8EB41-1BAA-B314-2902-07E27CCA9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F4ADA5F-190C-B557-2CB3-B1EF1D7241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A36A7F-1B7B-E9DD-D63F-967015CED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E550C3-D4B0-7A18-B636-BAF9A3487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32666-FD28-4AAC-A358-C6423E202ABC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3429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02684-1FE9-EAFD-30B5-345185C9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C041227-5ADA-48C1-5E5C-C920C2DCB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246764-9822-0F17-ABA7-BF83E488A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67952F-6C40-B440-A1FC-EE9850F36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32666-FD28-4AAC-A358-C6423E202ABC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10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2FA59-3CDC-1EC3-FA1E-EA9EDFF32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163" y="1122363"/>
            <a:ext cx="6825673" cy="23876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905FC1-A264-7B2E-EF2D-6BCD6C83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63" y="3777529"/>
            <a:ext cx="6825673" cy="128399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3798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9396356C-513A-A98B-A290-77DED21B1A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678" y="138677"/>
            <a:ext cx="11908868" cy="6572673"/>
          </a:xfrm>
          <a:prstGeom prst="round1Rect">
            <a:avLst>
              <a:gd name="adj" fmla="val 8290"/>
            </a:avLst>
          </a:prstGeo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239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28C2D-7CD2-5185-2492-76ACE604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418" y="1257157"/>
            <a:ext cx="4599710" cy="95033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995E0C-B1E6-29FA-E2FE-F1B92180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6418" y="3632200"/>
            <a:ext cx="4599709" cy="21161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CE7D8195-9DB9-6DB6-CB0D-405A786ED7C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16417" y="2507889"/>
            <a:ext cx="4599709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FD81967-B2ED-3D59-9F0C-25E17D662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31943645-68A0-4197-B3A2-A9E76BC6D3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49" y="146648"/>
            <a:ext cx="4536186" cy="6556077"/>
          </a:xfr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7998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65096-0991-C0F7-85F7-21FBD818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18" y="561543"/>
            <a:ext cx="10049164" cy="1020329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ED1DB-907B-539D-9476-279B3E15D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599" y="1883353"/>
            <a:ext cx="3639128" cy="8239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C2A904-0D2D-D6C9-4B0C-BBB102086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418" y="2909455"/>
            <a:ext cx="4747491" cy="32802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CB96BCC9-4DE3-FFD1-0501-CB9C566CABA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27272" y="1883353"/>
            <a:ext cx="3639128" cy="8239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A28BB7E4-B115-0792-CF9B-7E725FE8634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73091" y="2909455"/>
            <a:ext cx="4747491" cy="32802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941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8352CF86-504E-7D50-B1E7-A24B46A70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965" y="133815"/>
            <a:ext cx="11898351" cy="2276876"/>
          </a:xfrm>
          <a:prstGeom prst="round1Rect">
            <a:avLst>
              <a:gd name="adj" fmla="val 24993"/>
            </a:avLst>
          </a:prstGeo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8820C7A-5835-2ED3-3ABD-3CAD8ED1A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5" y="3089708"/>
            <a:ext cx="4715165" cy="891165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8296E67-A443-397B-84D3-415E0176B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4839" y="3094470"/>
            <a:ext cx="4608944" cy="311236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AD9EA9D1-8AF3-E3C3-DD46-AF3164218AB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68217" y="4333532"/>
            <a:ext cx="4715163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3865D65-4819-8941-56F9-4B56CE0F4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8">
            <a:extLst>
              <a:ext uri="{FF2B5EF4-FFF2-40B4-BE49-F238E27FC236}">
                <a16:creationId xmlns:a16="http://schemas.microsoft.com/office/drawing/2014/main" id="{8531E2A4-9A34-BEA3-F476-A47B2C7157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54483"/>
          </a:xfr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B5FBF0-2E9F-C640-24F4-D317F95E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0049"/>
            <a:ext cx="6024418" cy="131790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749C0A3-9E68-FAE4-7F8B-7CC2317C7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333D72C9-9AC8-EC2E-1A9A-835F186157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6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018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2FA59-3CDC-1EC3-FA1E-EA9EDFF32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163" y="1122363"/>
            <a:ext cx="6825673" cy="23876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905FC1-A264-7B2E-EF2D-6BCD6C83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63" y="3777529"/>
            <a:ext cx="6825673" cy="128399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164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FDA414A2-CFE0-C433-A0F8-25C43E7C3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918F95AC-D8EA-F8F3-8037-62507BDA5E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678" y="138677"/>
            <a:ext cx="11908868" cy="6572673"/>
          </a:xfrm>
          <a:prstGeom prst="round1Rect">
            <a:avLst>
              <a:gd name="adj" fmla="val 8290"/>
            </a:avLst>
          </a:prstGeo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841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309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28C2D-7CD2-5185-2492-76ACE604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418" y="1257157"/>
            <a:ext cx="4599710" cy="950334"/>
          </a:xfrm>
        </p:spPr>
        <p:txBody>
          <a:bodyPr anchor="t">
            <a:normAutofit/>
          </a:bodyPr>
          <a:lstStyle>
            <a:lvl1pPr>
              <a:defRPr sz="2400">
                <a:solidFill>
                  <a:srgbClr val="00214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995E0C-B1E6-29FA-E2FE-F1B92180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6418" y="3632200"/>
            <a:ext cx="4599709" cy="21161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CE7D8195-9DB9-6DB6-CB0D-405A786ED7C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16417" y="2507889"/>
            <a:ext cx="4599709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AD2BA01-356F-682F-94A9-EBE1F2A63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A81C5516-EEFA-77B3-D49F-1CB26C6B3F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49" y="146648"/>
            <a:ext cx="4536186" cy="6556077"/>
          </a:xfr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523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2FA59-3CDC-1EC3-FA1E-EA9EDFF32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163" y="1122363"/>
            <a:ext cx="6825673" cy="23876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905FC1-A264-7B2E-EF2D-6BCD6C83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63" y="3777529"/>
            <a:ext cx="6825673" cy="128399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080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65096-0991-C0F7-85F7-21FBD818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18" y="561543"/>
            <a:ext cx="10049164" cy="1020329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ED1DB-907B-539D-9476-279B3E15D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599" y="1883353"/>
            <a:ext cx="3639128" cy="8239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C2A904-0D2D-D6C9-4B0C-BBB102086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418" y="2909455"/>
            <a:ext cx="4747491" cy="32802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CB96BCC9-4DE3-FFD1-0501-CB9C566CABA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27272" y="1883353"/>
            <a:ext cx="3639128" cy="8239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A28BB7E4-B115-0792-CF9B-7E725FE8634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73091" y="2909455"/>
            <a:ext cx="4747491" cy="32802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4939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8820C7A-5835-2ED3-3ABD-3CAD8ED1A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3089708"/>
            <a:ext cx="4715165" cy="891165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8296E67-A443-397B-84D3-415E0176B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4839" y="3094470"/>
            <a:ext cx="4608944" cy="311236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AD9EA9D1-8AF3-E3C3-DD46-AF3164218AB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1999" y="4447310"/>
            <a:ext cx="4715163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AE5EE88-5455-8733-6C42-2378F7F46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5E42D319-2782-D86D-88D3-D9535AC7F4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965" y="133815"/>
            <a:ext cx="11898351" cy="2276876"/>
          </a:xfrm>
          <a:prstGeom prst="round1Rect">
            <a:avLst>
              <a:gd name="adj" fmla="val 24993"/>
            </a:avLst>
          </a:prstGeo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1130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8">
            <a:extLst>
              <a:ext uri="{FF2B5EF4-FFF2-40B4-BE49-F238E27FC236}">
                <a16:creationId xmlns:a16="http://schemas.microsoft.com/office/drawing/2014/main" id="{8531E2A4-9A34-BEA3-F476-A47B2C7157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023" y="129396"/>
            <a:ext cx="11913080" cy="6581956"/>
          </a:xfr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B5FBF0-2E9F-C640-24F4-D317F95E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0049"/>
            <a:ext cx="6024418" cy="13179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8EA4BBD-A2A2-CF6D-21FC-831BDA28F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7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B57AE1EF-6AA5-0799-AF91-FF27B495F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9396356C-513A-A98B-A290-77DED21B1A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5" name="Rectángulo: una sola esquina redondeada 4">
            <a:extLst>
              <a:ext uri="{FF2B5EF4-FFF2-40B4-BE49-F238E27FC236}">
                <a16:creationId xmlns:a16="http://schemas.microsoft.com/office/drawing/2014/main" id="{86027E11-B499-8287-74E2-82F86A4B9D38}"/>
              </a:ext>
            </a:extLst>
          </p:cNvPr>
          <p:cNvSpPr/>
          <p:nvPr userDrawn="1"/>
        </p:nvSpPr>
        <p:spPr>
          <a:xfrm>
            <a:off x="140677" y="140677"/>
            <a:ext cx="11904785" cy="6559061"/>
          </a:xfrm>
          <a:prstGeom prst="round1Rect">
            <a:avLst>
              <a:gd name="adj" fmla="val 849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213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452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28C2D-7CD2-5185-2492-76ACE604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418" y="1257157"/>
            <a:ext cx="4599710" cy="95033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995E0C-B1E6-29FA-E2FE-F1B92180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6418" y="3632200"/>
            <a:ext cx="4599709" cy="21161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CE7D8195-9DB9-6DB6-CB0D-405A786ED7C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16417" y="2507889"/>
            <a:ext cx="4599709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95CA440-0A39-6A89-282F-C7337B3D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57FC96F4-266C-46C7-4549-C18E9B237F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49" y="146648"/>
            <a:ext cx="4536186" cy="6556077"/>
          </a:xfr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319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65096-0991-C0F7-85F7-21FBD818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18" y="561543"/>
            <a:ext cx="10049164" cy="1020329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ED1DB-907B-539D-9476-279B3E15D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599" y="1883353"/>
            <a:ext cx="3639128" cy="8239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C2A904-0D2D-D6C9-4B0C-BBB102086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418" y="2909455"/>
            <a:ext cx="4747491" cy="32802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CB96BCC9-4DE3-FFD1-0501-CB9C566CABA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27272" y="1883353"/>
            <a:ext cx="3639128" cy="8239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A28BB7E4-B115-0792-CF9B-7E725FE8634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73091" y="2909455"/>
            <a:ext cx="4747491" cy="32802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635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8820C7A-5835-2ED3-3ABD-3CAD8ED1A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3089708"/>
            <a:ext cx="4715165" cy="891165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8296E67-A443-397B-84D3-415E0176B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4839" y="3094470"/>
            <a:ext cx="4608944" cy="311236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AD9EA9D1-8AF3-E3C3-DD46-AF3164218AB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1999" y="4447310"/>
            <a:ext cx="4715163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933D0AEF-61D1-28ED-9F4D-4DBF18AAA9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965" y="133815"/>
            <a:ext cx="11898351" cy="2276876"/>
          </a:xfrm>
          <a:prstGeom prst="round1Rect">
            <a:avLst>
              <a:gd name="adj" fmla="val 24993"/>
            </a:avLst>
          </a:prstGeo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9897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8">
            <a:extLst>
              <a:ext uri="{FF2B5EF4-FFF2-40B4-BE49-F238E27FC236}">
                <a16:creationId xmlns:a16="http://schemas.microsoft.com/office/drawing/2014/main" id="{8531E2A4-9A34-BEA3-F476-A47B2C7157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B5FBF0-2E9F-C640-24F4-D317F95E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0049"/>
            <a:ext cx="6024418" cy="13179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CD38FB8-71D0-4F85-ED70-FBBF6E65F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6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2FA59-3CDC-1EC3-FA1E-EA9EDFF32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163" y="1122363"/>
            <a:ext cx="6825673" cy="23876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905FC1-A264-7B2E-EF2D-6BCD6C83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63" y="3777529"/>
            <a:ext cx="6825673" cy="128399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3552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3.sv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una sola esquina redondeada 1">
            <a:extLst>
              <a:ext uri="{FF2B5EF4-FFF2-40B4-BE49-F238E27FC236}">
                <a16:creationId xmlns:a16="http://schemas.microsoft.com/office/drawing/2014/main" id="{9C2D2363-F61B-6880-5695-D4AD15E72CA7}"/>
              </a:ext>
            </a:extLst>
          </p:cNvPr>
          <p:cNvSpPr/>
          <p:nvPr/>
        </p:nvSpPr>
        <p:spPr>
          <a:xfrm>
            <a:off x="129309" y="147782"/>
            <a:ext cx="11924146" cy="6576291"/>
          </a:xfrm>
          <a:prstGeom prst="round1Rect">
            <a:avLst>
              <a:gd name="adj" fmla="val 8380"/>
            </a:avLst>
          </a:prstGeom>
          <a:gradFill>
            <a:gsLst>
              <a:gs pos="0">
                <a:srgbClr val="002147">
                  <a:alpha val="80000"/>
                </a:srgbClr>
              </a:gs>
              <a:gs pos="54000">
                <a:schemeClr val="tx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27D830E-3E70-69C3-30CD-1731EFBE2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3773" y="656354"/>
            <a:ext cx="1756626" cy="69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2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8D9D06-8591-A62C-64FF-E813A117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312"/>
            <a:ext cx="5257800" cy="1317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FB9F3E-C7B5-C715-A753-72399D80B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6451"/>
            <a:ext cx="10515600" cy="3725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7B8C6AF-F6AD-E990-BAFE-1377BF5E08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8D9D06-8591-A62C-64FF-E813A117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858"/>
            <a:ext cx="5257800" cy="1317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FB9F3E-C7B5-C715-A753-72399D80B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6451"/>
            <a:ext cx="10515600" cy="3725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BCBB882-38C2-320D-BF3D-9CC885E97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4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8D9D06-8591-A62C-64FF-E813A117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601"/>
            <a:ext cx="5257800" cy="1317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FB9F3E-C7B5-C715-A753-72399D80B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6451"/>
            <a:ext cx="10515600" cy="3725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7B8C6AF-F6AD-E990-BAFE-1377BF5E08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9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14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7D8D296C-F02A-A21F-EEFA-68173384E659}"/>
              </a:ext>
            </a:extLst>
          </p:cNvPr>
          <p:cNvSpPr/>
          <p:nvPr/>
        </p:nvSpPr>
        <p:spPr>
          <a:xfrm rot="5400000">
            <a:off x="2248566" y="549498"/>
            <a:ext cx="1598867" cy="6096000"/>
          </a:xfrm>
          <a:prstGeom prst="round2SameRect">
            <a:avLst>
              <a:gd name="adj1" fmla="val 21306"/>
              <a:gd name="adj2" fmla="val 0"/>
            </a:avLst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08110D-1D34-BEB9-4DDF-27ABFEED7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921095"/>
            <a:ext cx="5579967" cy="134487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2700" noProof="0" dirty="0">
                <a:solidFill>
                  <a:schemeClr val="bg1"/>
                </a:solidFill>
              </a:rPr>
              <a:t>Proceso de Gestión del Desempeño Administrativo 2026</a:t>
            </a:r>
            <a:br>
              <a:rPr lang="es-MX" sz="2700" noProof="0" dirty="0">
                <a:solidFill>
                  <a:schemeClr val="bg1"/>
                </a:solidFill>
              </a:rPr>
            </a:br>
            <a:r>
              <a:rPr lang="es-CL" sz="1800" b="0" noProof="0" dirty="0">
                <a:solidFill>
                  <a:schemeClr val="bg1"/>
                </a:solidFill>
              </a:rPr>
              <a:t>Dirección de Desarrollo de Personas</a:t>
            </a:r>
            <a:endParaRPr lang="es-CL" sz="2400" noProof="0" dirty="0">
              <a:solidFill>
                <a:schemeClr val="bg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2F67C53-06F7-660E-DCB8-638D72846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74447"/>
            <a:ext cx="3238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AB9B0-D7C6-3BCB-596C-C5A99A1CD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E248B61D-77F5-A4E5-A386-A2D985198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3" name="Arrow: Chevron 27">
            <a:extLst>
              <a:ext uri="{FF2B5EF4-FFF2-40B4-BE49-F238E27FC236}">
                <a16:creationId xmlns:a16="http://schemas.microsoft.com/office/drawing/2014/main" id="{9A4D05DF-4A4D-8534-6832-E805E6234BB7}"/>
              </a:ext>
            </a:extLst>
          </p:cNvPr>
          <p:cNvSpPr/>
          <p:nvPr/>
        </p:nvSpPr>
        <p:spPr>
          <a:xfrm>
            <a:off x="3896113" y="1689172"/>
            <a:ext cx="4399774" cy="521781"/>
          </a:xfrm>
          <a:prstGeom prst="chevron">
            <a:avLst>
              <a:gd name="adj" fmla="val 37037"/>
            </a:avLst>
          </a:prstGeom>
          <a:solidFill>
            <a:srgbClr val="90AB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s-MX" sz="2000" b="1" noProof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¿En qué consiste esta etapa?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C56F48B6-6FB9-5D6E-BC79-9E12C87B080B}"/>
              </a:ext>
            </a:extLst>
          </p:cNvPr>
          <p:cNvSpPr/>
          <p:nvPr/>
        </p:nvSpPr>
        <p:spPr>
          <a:xfrm rot="5400000">
            <a:off x="2165445" y="-1637120"/>
            <a:ext cx="642556" cy="4973442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Google Shape;237;g394792ec8aa_0_446">
            <a:extLst>
              <a:ext uri="{FF2B5EF4-FFF2-40B4-BE49-F238E27FC236}">
                <a16:creationId xmlns:a16="http://schemas.microsoft.com/office/drawing/2014/main" id="{A4753CF6-9CB5-797E-B443-01093C9A92EF}"/>
              </a:ext>
            </a:extLst>
          </p:cNvPr>
          <p:cNvSpPr txBox="1"/>
          <p:nvPr/>
        </p:nvSpPr>
        <p:spPr>
          <a:xfrm>
            <a:off x="85739" y="654185"/>
            <a:ext cx="4801968" cy="50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CL" sz="24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III. </a:t>
            </a:r>
            <a:r>
              <a:rPr lang="es-CL" sz="2400" b="1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Etapa Autoevaluación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87FBF94-A296-393C-C18C-85331661B988}"/>
              </a:ext>
            </a:extLst>
          </p:cNvPr>
          <p:cNvSpPr txBox="1"/>
          <p:nvPr/>
        </p:nvSpPr>
        <p:spPr>
          <a:xfrm>
            <a:off x="868980" y="2549746"/>
            <a:ext cx="107274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Autoevaluación:</a:t>
            </a:r>
          </a:p>
          <a:p>
            <a:pPr>
              <a:lnSpc>
                <a:spcPct val="150000"/>
              </a:lnSpc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esta fase, el/la colaborador(a) realiza una evaluación personal de su desempeño durante el período correspondiente. El objetivo es fomentar la reflexión sobre sus logros, identificar áreas de mejora y tomar conciencia de sus fortalezas y oportunidades de desarrollo. </a:t>
            </a:r>
          </a:p>
        </p:txBody>
      </p:sp>
    </p:spTree>
    <p:extLst>
      <p:ext uri="{BB962C8B-B14F-4D97-AF65-F5344CB8AC3E}">
        <p14:creationId xmlns:p14="http://schemas.microsoft.com/office/powerpoint/2010/main" val="336569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444FF-4E1D-8EFE-85F0-62E5A6958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FE7878DC-02E1-B545-F2A0-F465856A4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3" name="Arrow: Chevron 27">
            <a:extLst>
              <a:ext uri="{FF2B5EF4-FFF2-40B4-BE49-F238E27FC236}">
                <a16:creationId xmlns:a16="http://schemas.microsoft.com/office/drawing/2014/main" id="{40261940-32F5-2B7D-CD64-FC4E056A1791}"/>
              </a:ext>
            </a:extLst>
          </p:cNvPr>
          <p:cNvSpPr/>
          <p:nvPr/>
        </p:nvSpPr>
        <p:spPr>
          <a:xfrm>
            <a:off x="3896113" y="1689172"/>
            <a:ext cx="4399774" cy="521781"/>
          </a:xfrm>
          <a:prstGeom prst="chevron">
            <a:avLst>
              <a:gd name="adj" fmla="val 37037"/>
            </a:avLst>
          </a:prstGeom>
          <a:solidFill>
            <a:srgbClr val="90AB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s-MX" sz="2000" b="1" noProof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¿En qué consiste esta etapa?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215088B0-4A10-D6E4-2745-0553ECCC98AF}"/>
              </a:ext>
            </a:extLst>
          </p:cNvPr>
          <p:cNvSpPr/>
          <p:nvPr/>
        </p:nvSpPr>
        <p:spPr>
          <a:xfrm rot="5400000">
            <a:off x="2687694" y="-2159369"/>
            <a:ext cx="720614" cy="6095998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Google Shape;237;g394792ec8aa_0_446">
            <a:extLst>
              <a:ext uri="{FF2B5EF4-FFF2-40B4-BE49-F238E27FC236}">
                <a16:creationId xmlns:a16="http://schemas.microsoft.com/office/drawing/2014/main" id="{EFB3B4C2-7129-812F-1343-6807A2AC3063}"/>
              </a:ext>
            </a:extLst>
          </p:cNvPr>
          <p:cNvSpPr txBox="1"/>
          <p:nvPr/>
        </p:nvSpPr>
        <p:spPr>
          <a:xfrm>
            <a:off x="85738" y="654185"/>
            <a:ext cx="5880163" cy="59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CL" sz="24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IV. </a:t>
            </a:r>
            <a:r>
              <a:rPr lang="es-CL" sz="2400" b="1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Etapa Evaluación por parte de la jefatura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04D437-E944-5F31-3151-82F5E3C75C2D}"/>
              </a:ext>
            </a:extLst>
          </p:cNvPr>
          <p:cNvSpPr txBox="1"/>
          <p:nvPr/>
        </p:nvSpPr>
        <p:spPr>
          <a:xfrm>
            <a:off x="868980" y="2549746"/>
            <a:ext cx="1072747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En esta etapa, la jefatura desempeña un rol fundamental al evaluar el desempeño del/la colaborador(a) durante el año en curso. Esta evaluación tiene como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objetivo reconocer los logros alcanzados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, así como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identificar las áreas de mejora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, orientando el desarrollo profesional y fortaleciendo el equipo de trabajo.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La evaluación se basa en las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competencias definidas para cada familia de cargo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, con especial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énfasis en las competencias interpersonales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, las cuales son clave para el desempeño efectivo y la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colaboración dentro de la organización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61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49EF2-AE91-63A9-B1D4-ADE30F211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67F2A79E-2F56-E660-5579-CE3958B25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3" name="Arrow: Chevron 27">
            <a:extLst>
              <a:ext uri="{FF2B5EF4-FFF2-40B4-BE49-F238E27FC236}">
                <a16:creationId xmlns:a16="http://schemas.microsoft.com/office/drawing/2014/main" id="{C2524F25-1637-9C36-46EF-BC6B01C156C6}"/>
              </a:ext>
            </a:extLst>
          </p:cNvPr>
          <p:cNvSpPr/>
          <p:nvPr/>
        </p:nvSpPr>
        <p:spPr>
          <a:xfrm>
            <a:off x="3896113" y="1689172"/>
            <a:ext cx="4399774" cy="521781"/>
          </a:xfrm>
          <a:prstGeom prst="chevron">
            <a:avLst>
              <a:gd name="adj" fmla="val 37037"/>
            </a:avLst>
          </a:prstGeom>
          <a:solidFill>
            <a:srgbClr val="90AB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s-MX" sz="2000" b="1" noProof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¿En qué consiste esta etapa?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DE5D22AD-228F-E4C5-A923-2C061D1C1F8C}"/>
              </a:ext>
            </a:extLst>
          </p:cNvPr>
          <p:cNvSpPr/>
          <p:nvPr/>
        </p:nvSpPr>
        <p:spPr>
          <a:xfrm rot="5400000">
            <a:off x="2349440" y="-1821116"/>
            <a:ext cx="720615" cy="5419491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Google Shape;237;g394792ec8aa_0_446">
            <a:extLst>
              <a:ext uri="{FF2B5EF4-FFF2-40B4-BE49-F238E27FC236}">
                <a16:creationId xmlns:a16="http://schemas.microsoft.com/office/drawing/2014/main" id="{5A23D79C-3C1D-4B0F-3223-58C75A4BD239}"/>
              </a:ext>
            </a:extLst>
          </p:cNvPr>
          <p:cNvSpPr txBox="1"/>
          <p:nvPr/>
        </p:nvSpPr>
        <p:spPr>
          <a:xfrm>
            <a:off x="85738" y="654185"/>
            <a:ext cx="5880163" cy="59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CL" sz="24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V. </a:t>
            </a:r>
            <a:r>
              <a:rPr lang="es-CL" sz="2400" b="1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Etapa Retroalimentación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46AA28-BBA9-2FF0-C2E6-BA005B6FD010}"/>
              </a:ext>
            </a:extLst>
          </p:cNvPr>
          <p:cNvSpPr txBox="1"/>
          <p:nvPr/>
        </p:nvSpPr>
        <p:spPr>
          <a:xfrm>
            <a:off x="868980" y="2629671"/>
            <a:ext cx="1072747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Última etapa del proceso “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Retroalimentación y Plan de Acción”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, una fase clave para consolidar los aprendizajes y definir los próximos pasos hacia el desarrollo profesional de nuestros colaboradores(as).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En esta etapa, deberá coordinar una reunión, ya sea presencial o a través de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Teams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, con cada colaborador(a) evaluado(a). El objetivo es comunicar la calificación final y registrar un plan de mejora junto con los compromisos de desempeño correspondientes.</a:t>
            </a:r>
          </a:p>
        </p:txBody>
      </p:sp>
    </p:spTree>
    <p:extLst>
      <p:ext uri="{BB962C8B-B14F-4D97-AF65-F5344CB8AC3E}">
        <p14:creationId xmlns:p14="http://schemas.microsoft.com/office/powerpoint/2010/main" val="206566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1C426-8075-2E4F-708C-71FE759AC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B498ABCC-AC1F-9E5E-0CDE-B8208F4B9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3" name="Arrow: Chevron 27">
            <a:extLst>
              <a:ext uri="{FF2B5EF4-FFF2-40B4-BE49-F238E27FC236}">
                <a16:creationId xmlns:a16="http://schemas.microsoft.com/office/drawing/2014/main" id="{264EA9EB-0A0F-CD55-600B-86722ACA0BCC}"/>
              </a:ext>
            </a:extLst>
          </p:cNvPr>
          <p:cNvSpPr/>
          <p:nvPr/>
        </p:nvSpPr>
        <p:spPr>
          <a:xfrm>
            <a:off x="3896113" y="1689172"/>
            <a:ext cx="4399774" cy="521781"/>
          </a:xfrm>
          <a:prstGeom prst="chevron">
            <a:avLst>
              <a:gd name="adj" fmla="val 37037"/>
            </a:avLst>
          </a:prstGeom>
          <a:solidFill>
            <a:srgbClr val="90AB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s-MX" sz="2000" b="1" noProof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¿Para que nos sirve?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EF09B2DA-7E15-12EB-096B-737ADBAD673F}"/>
              </a:ext>
            </a:extLst>
          </p:cNvPr>
          <p:cNvSpPr/>
          <p:nvPr/>
        </p:nvSpPr>
        <p:spPr>
          <a:xfrm rot="5400000">
            <a:off x="2349440" y="-1821116"/>
            <a:ext cx="720615" cy="5419491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Google Shape;237;g394792ec8aa_0_446">
            <a:extLst>
              <a:ext uri="{FF2B5EF4-FFF2-40B4-BE49-F238E27FC236}">
                <a16:creationId xmlns:a16="http://schemas.microsoft.com/office/drawing/2014/main" id="{C0370E81-DD2C-245D-5B86-6B23A8EF55A0}"/>
              </a:ext>
            </a:extLst>
          </p:cNvPr>
          <p:cNvSpPr txBox="1"/>
          <p:nvPr/>
        </p:nvSpPr>
        <p:spPr>
          <a:xfrm>
            <a:off x="85738" y="654185"/>
            <a:ext cx="5880163" cy="59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CL" sz="24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V. </a:t>
            </a:r>
            <a:r>
              <a:rPr lang="es-CL" sz="2400" b="1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Etapa Retroalimentación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A0E246-34B9-7D29-C0D9-0CE231DDE05B}"/>
              </a:ext>
            </a:extLst>
          </p:cNvPr>
          <p:cNvSpPr txBox="1"/>
          <p:nvPr/>
        </p:nvSpPr>
        <p:spPr>
          <a:xfrm>
            <a:off x="868980" y="2629671"/>
            <a:ext cx="107274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Identifica fortalezas y áreas de mejora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, impulsando la motivación del(la) colaborador(a).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Fomenta un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diálogo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abierto para alinear expectativas y establecer metas claras.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Promueve una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comunicación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constructiva entre las partes.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Elemento clave para el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fortalecimiento del liderazgo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la detección de brechas y la articulación de acciones complementarias en el marco del desarrollo de competencias del personal. 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8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610C8-17AA-14C5-DBF8-55F0166C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E1451B42-D1D7-739E-6D13-E4CB9BDD4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3" name="Arrow: Chevron 27">
            <a:extLst>
              <a:ext uri="{FF2B5EF4-FFF2-40B4-BE49-F238E27FC236}">
                <a16:creationId xmlns:a16="http://schemas.microsoft.com/office/drawing/2014/main" id="{7AD479B3-D3E1-A4FF-DC6B-26C57D9505B7}"/>
              </a:ext>
            </a:extLst>
          </p:cNvPr>
          <p:cNvSpPr/>
          <p:nvPr/>
        </p:nvSpPr>
        <p:spPr>
          <a:xfrm>
            <a:off x="3896113" y="1478169"/>
            <a:ext cx="4399774" cy="521781"/>
          </a:xfrm>
          <a:prstGeom prst="chevron">
            <a:avLst>
              <a:gd name="adj" fmla="val 37037"/>
            </a:avLst>
          </a:prstGeom>
          <a:solidFill>
            <a:srgbClr val="90AB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s-MX" sz="2000" b="1" noProof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¿En qué consiste esta etapa?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625358C8-E268-54CC-CA47-F1357BDCB0F0}"/>
              </a:ext>
            </a:extLst>
          </p:cNvPr>
          <p:cNvSpPr/>
          <p:nvPr/>
        </p:nvSpPr>
        <p:spPr>
          <a:xfrm rot="5400000">
            <a:off x="2349440" y="-1821116"/>
            <a:ext cx="720615" cy="5419491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Google Shape;237;g394792ec8aa_0_446">
            <a:extLst>
              <a:ext uri="{FF2B5EF4-FFF2-40B4-BE49-F238E27FC236}">
                <a16:creationId xmlns:a16="http://schemas.microsoft.com/office/drawing/2014/main" id="{C01E58EE-F45A-9D1C-9C1A-DCFB7454531E}"/>
              </a:ext>
            </a:extLst>
          </p:cNvPr>
          <p:cNvSpPr txBox="1"/>
          <p:nvPr/>
        </p:nvSpPr>
        <p:spPr>
          <a:xfrm>
            <a:off x="85738" y="654185"/>
            <a:ext cx="5880163" cy="59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CL" sz="24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VI. </a:t>
            </a:r>
            <a:r>
              <a:rPr lang="es-CL" sz="2400" b="1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Etapa Plan de Acción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AE1F8C-1A0B-D226-D70B-5D838606325F}"/>
              </a:ext>
            </a:extLst>
          </p:cNvPr>
          <p:cNvSpPr txBox="1"/>
          <p:nvPr/>
        </p:nvSpPr>
        <p:spPr>
          <a:xfrm>
            <a:off x="732264" y="2229181"/>
            <a:ext cx="10975700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Elaboración del plan de acción: </a:t>
            </a:r>
          </a:p>
          <a:p>
            <a:pPr lvl="0">
              <a:lnSpc>
                <a:spcPct val="150000"/>
              </a:lnSpc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A partir de la etapa anterior, se formula el plan de acción correspondiente al año subsiguiente.</a:t>
            </a:r>
          </a:p>
          <a:p>
            <a:pPr lvl="0">
              <a:lnSpc>
                <a:spcPct val="150000"/>
              </a:lnSpc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¿Para que nos sirve?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Establece objetivos específicos orientados a mejorar el desempeño.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Organiza el trabajo en torno a áreas previamente identificadas como oportunidades de mejora.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Alinea las metas individuales con los objetivos estratégicos de la Universidad (PEC), favoreciendo la productividad y el logro institucional.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Diseña un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plan de capacitación individual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para cada colaborador(a), con el objetivo de abordar y reducir las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brechas identificadas.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El plan de acción por su parte sirve de insumo al proceso de desarrollo de competencias. </a:t>
            </a:r>
          </a:p>
        </p:txBody>
      </p:sp>
    </p:spTree>
    <p:extLst>
      <p:ext uri="{BB962C8B-B14F-4D97-AF65-F5344CB8AC3E}">
        <p14:creationId xmlns:p14="http://schemas.microsoft.com/office/powerpoint/2010/main" val="290543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CF570-8E2D-604A-9CEA-CD15506F1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EFC53844-0E37-86D1-C46E-2CCF66A51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F19D1642-2F91-0B02-25FA-B9E1B629C81E}"/>
              </a:ext>
            </a:extLst>
          </p:cNvPr>
          <p:cNvSpPr/>
          <p:nvPr/>
        </p:nvSpPr>
        <p:spPr>
          <a:xfrm rot="5400000">
            <a:off x="1370529" y="-849931"/>
            <a:ext cx="496664" cy="3237722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Google Shape;237;g394792ec8aa_0_446">
            <a:extLst>
              <a:ext uri="{FF2B5EF4-FFF2-40B4-BE49-F238E27FC236}">
                <a16:creationId xmlns:a16="http://schemas.microsoft.com/office/drawing/2014/main" id="{0B2E61A1-CF2D-F063-937E-4B6AA928A475}"/>
              </a:ext>
            </a:extLst>
          </p:cNvPr>
          <p:cNvSpPr txBox="1"/>
          <p:nvPr/>
        </p:nvSpPr>
        <p:spPr>
          <a:xfrm>
            <a:off x="130630" y="620422"/>
            <a:ext cx="2901820" cy="34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CL" sz="2400" b="1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VII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. Flujo del proceso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5E08B2-C4FE-D5B5-A294-C0D681BB6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6" y="1017263"/>
            <a:ext cx="10418548" cy="56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5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47CA9-131C-34F0-74FF-2BEA1DEB2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4079872-D205-043E-2B4C-1E4B74DF1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31EB47AF-E8F2-30B2-CC33-30CDE77A7740}"/>
              </a:ext>
            </a:extLst>
          </p:cNvPr>
          <p:cNvSpPr/>
          <p:nvPr/>
        </p:nvSpPr>
        <p:spPr>
          <a:xfrm rot="5400000">
            <a:off x="1370529" y="-849931"/>
            <a:ext cx="496664" cy="3237722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Google Shape;237;g394792ec8aa_0_446">
            <a:extLst>
              <a:ext uri="{FF2B5EF4-FFF2-40B4-BE49-F238E27FC236}">
                <a16:creationId xmlns:a16="http://schemas.microsoft.com/office/drawing/2014/main" id="{D80AEBA6-D303-89CD-0DD7-A503F1B1B8D9}"/>
              </a:ext>
            </a:extLst>
          </p:cNvPr>
          <p:cNvSpPr txBox="1"/>
          <p:nvPr/>
        </p:nvSpPr>
        <p:spPr>
          <a:xfrm>
            <a:off x="130630" y="620422"/>
            <a:ext cx="2901820" cy="34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CL" sz="2400" b="1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VII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. Flujo del proceso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0546FB-4675-96F8-8C0D-9B63EC9106C3}"/>
              </a:ext>
            </a:extLst>
          </p:cNvPr>
          <p:cNvSpPr txBox="1"/>
          <p:nvPr/>
        </p:nvSpPr>
        <p:spPr>
          <a:xfrm>
            <a:off x="5416400" y="704942"/>
            <a:ext cx="2017854" cy="360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L" sz="1600" b="1" kern="100" noProof="0" dirty="0">
                <a:solidFill>
                  <a:srgbClr val="002060"/>
                </a:solidFill>
              </a:rPr>
              <a:t>Etapas del proceso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FD8E03-C866-5834-C580-CBDA56A71CC1}"/>
              </a:ext>
            </a:extLst>
          </p:cNvPr>
          <p:cNvSpPr txBox="1"/>
          <p:nvPr/>
        </p:nvSpPr>
        <p:spPr>
          <a:xfrm>
            <a:off x="841172" y="1331112"/>
            <a:ext cx="1064662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El Proceso de Gestión del Desempeño Administrativo 2026 se estructura en etapas orientadas a planificar, evaluar, retroalimentar y acompañar el desarrollo de los(as) colaboradores(as), promoviendo una gestión alineada a los objetivos estratégicos institucionales y al fortalecimiento de competencias.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7F65FAE6-FE7D-29C3-8EFF-FA3CD515B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41065"/>
              </p:ext>
            </p:extLst>
          </p:nvPr>
        </p:nvGraphicFramePr>
        <p:xfrm>
          <a:off x="2032000" y="2937623"/>
          <a:ext cx="8128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414506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48873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ETAPA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OBJETIVO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93708"/>
                  </a:ext>
                </a:extLst>
              </a:tr>
              <a:tr h="4312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Asignación de objetivos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Asignación de objetivos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4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Autoevaluación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Autoevaluación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81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Evaluación de jefatura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Evaluación de jefatura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909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Retroalimentación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Retroalimentación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835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de acción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de acción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4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Seguimiento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s-CL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Seguimiento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8535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15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9B68A-2BD9-24D6-C2A4-D13D2D581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01A62CCB-CDA9-F7CA-A496-EC850CBABD22}"/>
              </a:ext>
            </a:extLst>
          </p:cNvPr>
          <p:cNvSpPr/>
          <p:nvPr/>
        </p:nvSpPr>
        <p:spPr>
          <a:xfrm rot="5400000">
            <a:off x="2248566" y="549498"/>
            <a:ext cx="1598867" cy="6096000"/>
          </a:xfrm>
          <a:prstGeom prst="round2SameRect">
            <a:avLst>
              <a:gd name="adj1" fmla="val 21306"/>
              <a:gd name="adj2" fmla="val 0"/>
            </a:avLst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25F8E2-4D96-E678-3B75-2FA8D41BF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921095"/>
            <a:ext cx="5579967" cy="134487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2700" noProof="0" dirty="0">
                <a:solidFill>
                  <a:schemeClr val="bg1"/>
                </a:solidFill>
              </a:rPr>
              <a:t>Proceso de Gestión del Desempeño Administrativo 2026</a:t>
            </a:r>
            <a:br>
              <a:rPr lang="es-MX" sz="2700" noProof="0" dirty="0">
                <a:solidFill>
                  <a:schemeClr val="bg1"/>
                </a:solidFill>
              </a:rPr>
            </a:br>
            <a:r>
              <a:rPr lang="es-CL" sz="1800" b="0" noProof="0" dirty="0">
                <a:solidFill>
                  <a:schemeClr val="bg1"/>
                </a:solidFill>
              </a:rPr>
              <a:t>Dirección de Desarrollo de Personas</a:t>
            </a:r>
            <a:endParaRPr lang="es-CL" sz="2400" noProof="0" dirty="0">
              <a:solidFill>
                <a:schemeClr val="bg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C23E2E29-8988-91BF-8B2E-9B7BE43E2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74447"/>
            <a:ext cx="3238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328D4-8616-17C3-7A29-C2A5573A3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4B371-B94E-EEDB-72C6-8BAFCC9ED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352" y="594905"/>
            <a:ext cx="2016568" cy="41531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es-CL" noProof="0" dirty="0">
                <a:solidFill>
                  <a:schemeClr val="dk1"/>
                </a:solidFill>
                <a:latin typeface="Reboto"/>
                <a:ea typeface="Calibri"/>
                <a:cs typeface="Calibri"/>
                <a:sym typeface="Calibri"/>
              </a:rPr>
              <a:t>Índice</a:t>
            </a:r>
            <a:endParaRPr lang="es-CL" noProof="0" dirty="0">
              <a:solidFill>
                <a:srgbClr val="002147"/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AA60FE1-F639-B9C0-102E-375A04211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3474"/>
            <a:ext cx="323850" cy="63817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968055C-1E69-39DD-D9AA-3DFDF12A7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6019ACD7-3AC9-6543-ADAF-4FA9D2C0818B}"/>
              </a:ext>
            </a:extLst>
          </p:cNvPr>
          <p:cNvCxnSpPr>
            <a:cxnSpLocks/>
          </p:cNvCxnSpPr>
          <p:nvPr/>
        </p:nvCxnSpPr>
        <p:spPr>
          <a:xfrm>
            <a:off x="3575333" y="2886149"/>
            <a:ext cx="0" cy="2136084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28">
            <a:extLst>
              <a:ext uri="{FF2B5EF4-FFF2-40B4-BE49-F238E27FC236}">
                <a16:creationId xmlns:a16="http://schemas.microsoft.com/office/drawing/2014/main" id="{D34379A8-DF8C-5194-D25F-73DD3EED8788}"/>
              </a:ext>
            </a:extLst>
          </p:cNvPr>
          <p:cNvSpPr/>
          <p:nvPr/>
        </p:nvSpPr>
        <p:spPr>
          <a:xfrm>
            <a:off x="2239246" y="5988542"/>
            <a:ext cx="239833" cy="15805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600" noProof="0" dirty="0"/>
          </a:p>
        </p:txBody>
      </p:sp>
      <p:sp>
        <p:nvSpPr>
          <p:cNvPr id="11" name="Rectangle: Rounded Corners 29">
            <a:extLst>
              <a:ext uri="{FF2B5EF4-FFF2-40B4-BE49-F238E27FC236}">
                <a16:creationId xmlns:a16="http://schemas.microsoft.com/office/drawing/2014/main" id="{F88D5CD7-6B79-AE94-3A6E-DCE82B989F06}"/>
              </a:ext>
            </a:extLst>
          </p:cNvPr>
          <p:cNvSpPr/>
          <p:nvPr/>
        </p:nvSpPr>
        <p:spPr>
          <a:xfrm>
            <a:off x="2309313" y="1537495"/>
            <a:ext cx="5434907" cy="34812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noProof="0" dirty="0"/>
              <a:t>I. </a:t>
            </a:r>
            <a:r>
              <a:rPr lang="es-MX" sz="1600" b="1" noProof="0" dirty="0"/>
              <a:t>¿QUÉ ES EL SISTEMA DE GESTIÓN DEL DESEMPEÑO?</a:t>
            </a:r>
            <a:endParaRPr lang="es-CL" sz="1600" b="1" noProof="0" dirty="0"/>
          </a:p>
        </p:txBody>
      </p:sp>
      <p:cxnSp>
        <p:nvCxnSpPr>
          <p:cNvPr id="13" name="Straight Connector 27">
            <a:extLst>
              <a:ext uri="{FF2B5EF4-FFF2-40B4-BE49-F238E27FC236}">
                <a16:creationId xmlns:a16="http://schemas.microsoft.com/office/drawing/2014/main" id="{9BF2C667-7BA6-2FF3-11FC-C6BDE0D74DF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313925" y="1388395"/>
            <a:ext cx="45238" cy="4600147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8">
            <a:extLst>
              <a:ext uri="{FF2B5EF4-FFF2-40B4-BE49-F238E27FC236}">
                <a16:creationId xmlns:a16="http://schemas.microsoft.com/office/drawing/2014/main" id="{82D6A85C-0241-9C29-2E45-362610A6A9E6}"/>
              </a:ext>
            </a:extLst>
          </p:cNvPr>
          <p:cNvSpPr/>
          <p:nvPr/>
        </p:nvSpPr>
        <p:spPr>
          <a:xfrm>
            <a:off x="2246633" y="1223250"/>
            <a:ext cx="164128" cy="16514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100" noProof="0" dirty="0"/>
          </a:p>
        </p:txBody>
      </p:sp>
      <p:sp>
        <p:nvSpPr>
          <p:cNvPr id="16" name="Rectangle: Rounded Corners 29">
            <a:extLst>
              <a:ext uri="{FF2B5EF4-FFF2-40B4-BE49-F238E27FC236}">
                <a16:creationId xmlns:a16="http://schemas.microsoft.com/office/drawing/2014/main" id="{EB079305-5F5B-C941-47AF-A13D9E8CD78D}"/>
              </a:ext>
            </a:extLst>
          </p:cNvPr>
          <p:cNvSpPr/>
          <p:nvPr/>
        </p:nvSpPr>
        <p:spPr>
          <a:xfrm>
            <a:off x="2325922" y="2163732"/>
            <a:ext cx="3874998" cy="34812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noProof="0" dirty="0"/>
              <a:t>II. ETAPA ASIGNACIÓN DE OBJETIVOS</a:t>
            </a:r>
          </a:p>
        </p:txBody>
      </p:sp>
      <p:sp>
        <p:nvSpPr>
          <p:cNvPr id="17" name="Rectangle: Rounded Corners 29">
            <a:extLst>
              <a:ext uri="{FF2B5EF4-FFF2-40B4-BE49-F238E27FC236}">
                <a16:creationId xmlns:a16="http://schemas.microsoft.com/office/drawing/2014/main" id="{58100B6E-C663-65AC-1DA0-7BE85210694F}"/>
              </a:ext>
            </a:extLst>
          </p:cNvPr>
          <p:cNvSpPr/>
          <p:nvPr/>
        </p:nvSpPr>
        <p:spPr>
          <a:xfrm>
            <a:off x="2325922" y="2788106"/>
            <a:ext cx="3572441" cy="34812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noProof="0" dirty="0"/>
              <a:t>III. ETAPA AUTOEVALUACIÓN</a:t>
            </a:r>
          </a:p>
        </p:txBody>
      </p:sp>
      <p:sp>
        <p:nvSpPr>
          <p:cNvPr id="18" name="Rectangle: Rounded Corners 29">
            <a:extLst>
              <a:ext uri="{FF2B5EF4-FFF2-40B4-BE49-F238E27FC236}">
                <a16:creationId xmlns:a16="http://schemas.microsoft.com/office/drawing/2014/main" id="{E4EB2978-0B99-DBFB-1F26-6DF5F8C16C76}"/>
              </a:ext>
            </a:extLst>
          </p:cNvPr>
          <p:cNvSpPr/>
          <p:nvPr/>
        </p:nvSpPr>
        <p:spPr>
          <a:xfrm>
            <a:off x="2316743" y="3505394"/>
            <a:ext cx="5340424" cy="34812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noProof="0" dirty="0"/>
              <a:t>IV. </a:t>
            </a:r>
            <a:r>
              <a:rPr lang="es-MX" sz="1600" b="1" noProof="0" dirty="0"/>
              <a:t>ETAPA EVALUACIÓN POR PARTE DE LA JEFATURA </a:t>
            </a:r>
            <a:endParaRPr lang="es-CL" sz="1600" b="1" noProof="0" dirty="0"/>
          </a:p>
        </p:txBody>
      </p:sp>
      <p:sp>
        <p:nvSpPr>
          <p:cNvPr id="21" name="Rectangle: Rounded Corners 29">
            <a:extLst>
              <a:ext uri="{FF2B5EF4-FFF2-40B4-BE49-F238E27FC236}">
                <a16:creationId xmlns:a16="http://schemas.microsoft.com/office/drawing/2014/main" id="{DBE0EF20-33E5-95E5-AA3B-35C8ED7DD6BE}"/>
              </a:ext>
            </a:extLst>
          </p:cNvPr>
          <p:cNvSpPr/>
          <p:nvPr/>
        </p:nvSpPr>
        <p:spPr>
          <a:xfrm>
            <a:off x="2336544" y="4181381"/>
            <a:ext cx="3460928" cy="34812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600" b="1" noProof="0" dirty="0"/>
              <a:t>V. </a:t>
            </a:r>
            <a:r>
              <a:rPr lang="es-CL" sz="1600" b="1" dirty="0"/>
              <a:t>RETROALIMENTACIÓN</a:t>
            </a:r>
            <a:endParaRPr lang="es-CL" sz="1600" b="1" noProof="0" dirty="0"/>
          </a:p>
        </p:txBody>
      </p:sp>
      <p:sp>
        <p:nvSpPr>
          <p:cNvPr id="23" name="Rectangle: Rounded Corners 29">
            <a:extLst>
              <a:ext uri="{FF2B5EF4-FFF2-40B4-BE49-F238E27FC236}">
                <a16:creationId xmlns:a16="http://schemas.microsoft.com/office/drawing/2014/main" id="{1C783E42-41B8-37A5-6492-B6872131B7CF}"/>
              </a:ext>
            </a:extLst>
          </p:cNvPr>
          <p:cNvSpPr/>
          <p:nvPr/>
        </p:nvSpPr>
        <p:spPr>
          <a:xfrm>
            <a:off x="2336544" y="4847056"/>
            <a:ext cx="3027506" cy="34812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noProof="0" dirty="0"/>
              <a:t>VI. ETAPA PLAN DE ACCIÓN</a:t>
            </a:r>
          </a:p>
        </p:txBody>
      </p:sp>
      <p:sp>
        <p:nvSpPr>
          <p:cNvPr id="3" name="Rectangle: Rounded Corners 29">
            <a:extLst>
              <a:ext uri="{FF2B5EF4-FFF2-40B4-BE49-F238E27FC236}">
                <a16:creationId xmlns:a16="http://schemas.microsoft.com/office/drawing/2014/main" id="{D55606A0-A796-175D-D912-03376E54D097}"/>
              </a:ext>
            </a:extLst>
          </p:cNvPr>
          <p:cNvSpPr/>
          <p:nvPr/>
        </p:nvSpPr>
        <p:spPr>
          <a:xfrm>
            <a:off x="2336544" y="5469605"/>
            <a:ext cx="3027506" cy="34812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noProof="0" dirty="0"/>
              <a:t>VII. FLUJO DEL PROCESO</a:t>
            </a:r>
          </a:p>
        </p:txBody>
      </p:sp>
    </p:spTree>
    <p:extLst>
      <p:ext uri="{BB962C8B-B14F-4D97-AF65-F5344CB8AC3E}">
        <p14:creationId xmlns:p14="http://schemas.microsoft.com/office/powerpoint/2010/main" val="364574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9828C-AD10-712B-6C82-1F72F759B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03E7ACEC-EC7B-8836-1846-06C9D3DD7875}"/>
              </a:ext>
            </a:extLst>
          </p:cNvPr>
          <p:cNvSpPr/>
          <p:nvPr/>
        </p:nvSpPr>
        <p:spPr>
          <a:xfrm rot="5400000">
            <a:off x="2711855" y="-2183531"/>
            <a:ext cx="787523" cy="6211229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E18210A-A7A6-820B-369F-8EAFC9D9D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6" name="Google Shape;237;g394792ec8aa_0_446">
            <a:extLst>
              <a:ext uri="{FF2B5EF4-FFF2-40B4-BE49-F238E27FC236}">
                <a16:creationId xmlns:a16="http://schemas.microsoft.com/office/drawing/2014/main" id="{3383A7CD-7C2A-4B67-8970-33C7F15F1762}"/>
              </a:ext>
            </a:extLst>
          </p:cNvPr>
          <p:cNvSpPr txBox="1"/>
          <p:nvPr/>
        </p:nvSpPr>
        <p:spPr>
          <a:xfrm>
            <a:off x="0" y="753435"/>
            <a:ext cx="6096000" cy="43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CL" sz="80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I</a:t>
            </a:r>
            <a:r>
              <a:rPr kumimoji="0" lang="es-CL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. </a:t>
            </a:r>
            <a:r>
              <a:rPr lang="es-MX" sz="80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¿Qué es el sistema de gestión del desempeño?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50E84B7-83B3-8180-C445-FCC561A4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9878" y="1777881"/>
            <a:ext cx="412686" cy="41268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7A33CB6-E266-8386-3DF4-AB9FD3C16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0292" y="1858773"/>
            <a:ext cx="412686" cy="4126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24D8AE1-0601-A1AD-2A08-5AEB3DBB6ECD}"/>
              </a:ext>
            </a:extLst>
          </p:cNvPr>
          <p:cNvSpPr txBox="1"/>
          <p:nvPr/>
        </p:nvSpPr>
        <p:spPr>
          <a:xfrm>
            <a:off x="1044444" y="1885913"/>
            <a:ext cx="9857678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El sistema de gestión del desempeño es una herramienta fundamental para el </a:t>
            </a:r>
            <a:r>
              <a:rPr lang="es-MX" sz="1800" b="1" dirty="0">
                <a:solidFill>
                  <a:schemeClr val="tx2">
                    <a:lumMod val="75000"/>
                  </a:schemeClr>
                </a:solidFill>
              </a:rPr>
              <a:t>desarrollo del talento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, concebida para </a:t>
            </a:r>
            <a:r>
              <a:rPr lang="es-MX" sz="1800" b="1" dirty="0">
                <a:solidFill>
                  <a:schemeClr val="tx2">
                    <a:lumMod val="75000"/>
                  </a:schemeClr>
                </a:solidFill>
              </a:rPr>
              <a:t>alinear nuestra estrategia institucional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MX" sz="1800" b="1" dirty="0">
                <a:solidFill>
                  <a:schemeClr val="tx2">
                    <a:lumMod val="75000"/>
                  </a:schemeClr>
                </a:solidFill>
              </a:rPr>
              <a:t>fortalecer el rendimiento de los/las colaboradores/as y promover su crecimiento profesional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. Su </a:t>
            </a:r>
            <a:r>
              <a:rPr lang="es-MX" sz="1800" b="1" dirty="0">
                <a:solidFill>
                  <a:schemeClr val="tx2">
                    <a:lumMod val="75000"/>
                  </a:schemeClr>
                </a:solidFill>
              </a:rPr>
              <a:t>propósito es contribuir a un mayor impacto y eficiencia en los resultados organizacionales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Adicional, este sistema permite integrar la gestión individual del desempeño como un mecanismo alineado con los desafíos, valores institucionales  y objetivos estratégicos de la Universidad, asegurando coherencia entre el aporte de cada persona y la misión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123277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F43D6-DB1F-C9E4-82BB-C863B539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E41DDF66-2943-85F6-4905-09E82A19F144}"/>
              </a:ext>
            </a:extLst>
          </p:cNvPr>
          <p:cNvSpPr/>
          <p:nvPr/>
        </p:nvSpPr>
        <p:spPr>
          <a:xfrm rot="5400000">
            <a:off x="2648420" y="-2120096"/>
            <a:ext cx="653707" cy="5950546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DE6A84B8-9ADE-CFEE-D5F0-8F6F458AE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6" name="Google Shape;237;g394792ec8aa_0_446">
            <a:extLst>
              <a:ext uri="{FF2B5EF4-FFF2-40B4-BE49-F238E27FC236}">
                <a16:creationId xmlns:a16="http://schemas.microsoft.com/office/drawing/2014/main" id="{804B81F5-00FC-7454-912B-472CAE9C39D2}"/>
              </a:ext>
            </a:extLst>
          </p:cNvPr>
          <p:cNvSpPr txBox="1"/>
          <p:nvPr/>
        </p:nvSpPr>
        <p:spPr>
          <a:xfrm>
            <a:off x="-18095" y="668159"/>
            <a:ext cx="5950544" cy="51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MX" sz="20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I. ¿Qué es el sistema de gestión del desempeño? 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D32D55B-EF4D-1DAE-0313-78735E977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9878" y="1777881"/>
            <a:ext cx="412686" cy="41268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D5CE6B1-454B-0139-0AB7-E3CC0066F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0292" y="1858773"/>
            <a:ext cx="412686" cy="41268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DF41796-5656-87F7-C0E8-7035C0E24E99}"/>
              </a:ext>
            </a:extLst>
          </p:cNvPr>
          <p:cNvSpPr txBox="1"/>
          <p:nvPr/>
        </p:nvSpPr>
        <p:spPr>
          <a:xfrm>
            <a:off x="584359" y="2058802"/>
            <a:ext cx="1073237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Vgroup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onsultora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responsable del desarrollo de la plataforma y de la ejecución de cada una de las etapas del proceso. A continuación</a:t>
            </a:r>
            <a:r>
              <a:rPr lang="es-MX" noProof="0" dirty="0">
                <a:solidFill>
                  <a:schemeClr val="tx2">
                    <a:lumMod val="75000"/>
                  </a:schemeClr>
                </a:solidFill>
              </a:rPr>
              <a:t>, se detallan las actividades:</a:t>
            </a:r>
          </a:p>
          <a:p>
            <a:pPr algn="just">
              <a:lnSpc>
                <a:spcPct val="150000"/>
              </a:lnSpc>
            </a:pPr>
            <a:endParaRPr lang="es-MX" noProof="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noProof="0" dirty="0">
                <a:solidFill>
                  <a:schemeClr val="tx2">
                    <a:lumMod val="75000"/>
                  </a:schemeClr>
                </a:solidFill>
              </a:rPr>
              <a:t>Recepción y carga de la nómina inicial.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noProof="0" dirty="0">
                <a:solidFill>
                  <a:schemeClr val="tx2">
                    <a:lumMod val="75000"/>
                  </a:schemeClr>
                </a:solidFill>
              </a:rPr>
              <a:t>Habilitación de los/as colaboradores/as en la plataforma.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noProof="0" dirty="0">
                <a:solidFill>
                  <a:schemeClr val="tx2">
                    <a:lumMod val="75000"/>
                  </a:schemeClr>
                </a:solidFill>
              </a:rPr>
              <a:t>Envío de correos de seguimiento.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noProof="0" dirty="0">
                <a:solidFill>
                  <a:schemeClr val="tx2">
                    <a:lumMod val="75000"/>
                  </a:schemeClr>
                </a:solidFill>
              </a:rPr>
              <a:t>Generación y envío de reportes de seguimiento.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noProof="0" dirty="0">
                <a:solidFill>
                  <a:schemeClr val="tx2">
                    <a:lumMod val="75000"/>
                  </a:schemeClr>
                </a:solidFill>
              </a:rPr>
              <a:t>Soporte general a los usuarios.</a:t>
            </a:r>
          </a:p>
        </p:txBody>
      </p:sp>
    </p:spTree>
    <p:extLst>
      <p:ext uri="{BB962C8B-B14F-4D97-AF65-F5344CB8AC3E}">
        <p14:creationId xmlns:p14="http://schemas.microsoft.com/office/powerpoint/2010/main" val="350261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26FFF-0521-C06F-144F-84A96C5DE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66D62AD6-B8D7-AB73-EA90-A76E575C69A5}"/>
              </a:ext>
            </a:extLst>
          </p:cNvPr>
          <p:cNvSpPr/>
          <p:nvPr/>
        </p:nvSpPr>
        <p:spPr>
          <a:xfrm rot="5400000">
            <a:off x="2648420" y="-2120096"/>
            <a:ext cx="653707" cy="5950546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7F258C6-500B-C2AC-89F6-BA9592C8C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6" name="Google Shape;237;g394792ec8aa_0_446">
            <a:extLst>
              <a:ext uri="{FF2B5EF4-FFF2-40B4-BE49-F238E27FC236}">
                <a16:creationId xmlns:a16="http://schemas.microsoft.com/office/drawing/2014/main" id="{2331D500-9476-94F8-A936-559DEE0C9B7B}"/>
              </a:ext>
            </a:extLst>
          </p:cNvPr>
          <p:cNvSpPr txBox="1"/>
          <p:nvPr/>
        </p:nvSpPr>
        <p:spPr>
          <a:xfrm>
            <a:off x="-18095" y="668159"/>
            <a:ext cx="5950544" cy="51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MX" sz="20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I. ¿Qué es el sistema de gestión del desempeño? 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736DD78D-6D1E-4962-A543-77950D65D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9878" y="1777881"/>
            <a:ext cx="412686" cy="41268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4AFCB52-93B9-74AD-F678-61BA4CFBC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0292" y="1858773"/>
            <a:ext cx="412686" cy="41268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9B33A82-91BD-FE48-DB94-CCEBE642D53B}"/>
              </a:ext>
            </a:extLst>
          </p:cNvPr>
          <p:cNvSpPr txBox="1"/>
          <p:nvPr/>
        </p:nvSpPr>
        <p:spPr>
          <a:xfrm>
            <a:off x="975588" y="2481060"/>
            <a:ext cx="107323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Asignación de Objetivos Anuales: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abril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Autoevaluación: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octubre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Evaluación por parte de la Jefatura: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noviembre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Retroalimentación: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diciembre a enero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Elaboración del plan de acción: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enero</a:t>
            </a:r>
          </a:p>
          <a:p>
            <a:pPr algn="just"/>
            <a:endParaRPr lang="es-MX" noProof="0" dirty="0"/>
          </a:p>
        </p:txBody>
      </p:sp>
      <p:sp>
        <p:nvSpPr>
          <p:cNvPr id="4" name="Arrow: Chevron 27">
            <a:extLst>
              <a:ext uri="{FF2B5EF4-FFF2-40B4-BE49-F238E27FC236}">
                <a16:creationId xmlns:a16="http://schemas.microsoft.com/office/drawing/2014/main" id="{5A98301D-7F50-2185-1BA9-A1BDD7B604A3}"/>
              </a:ext>
            </a:extLst>
          </p:cNvPr>
          <p:cNvSpPr/>
          <p:nvPr/>
        </p:nvSpPr>
        <p:spPr>
          <a:xfrm>
            <a:off x="4000678" y="1687848"/>
            <a:ext cx="3863541" cy="502719"/>
          </a:xfrm>
          <a:prstGeom prst="chevron">
            <a:avLst>
              <a:gd name="adj" fmla="val 37037"/>
            </a:avLst>
          </a:prstGeom>
          <a:solidFill>
            <a:srgbClr val="90AB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s-CL" sz="2000" b="1" noProof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Etapas y fechas del proceso</a:t>
            </a:r>
            <a:endParaRPr lang="es-CL" sz="2000" kern="0" noProof="0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2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08392-C701-089D-C0F9-74956662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EE3F9675-C7EB-0A4F-ADB1-8222D50CDB32}"/>
              </a:ext>
            </a:extLst>
          </p:cNvPr>
          <p:cNvSpPr/>
          <p:nvPr/>
        </p:nvSpPr>
        <p:spPr>
          <a:xfrm rot="5400000">
            <a:off x="2648420" y="-2120096"/>
            <a:ext cx="653707" cy="5950546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039799D-1454-65E6-7B23-609118FD5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6" name="Google Shape;237;g394792ec8aa_0_446">
            <a:extLst>
              <a:ext uri="{FF2B5EF4-FFF2-40B4-BE49-F238E27FC236}">
                <a16:creationId xmlns:a16="http://schemas.microsoft.com/office/drawing/2014/main" id="{D963493F-C685-5F76-1FE0-7D899647B582}"/>
              </a:ext>
            </a:extLst>
          </p:cNvPr>
          <p:cNvSpPr txBox="1"/>
          <p:nvPr/>
        </p:nvSpPr>
        <p:spPr>
          <a:xfrm>
            <a:off x="-18095" y="668159"/>
            <a:ext cx="5950544" cy="51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MX" sz="20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I. ¿Qué es el sistema de gestión del desempeño? 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56AE5ADB-5F82-8F04-5643-ABCF6D65F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9878" y="1777881"/>
            <a:ext cx="412686" cy="41268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AD316AFB-8443-E2E9-E224-CABD543C0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0292" y="1858773"/>
            <a:ext cx="412686" cy="4126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B598AA-5681-2B60-7708-1BEFB5DF8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78" y="2903540"/>
            <a:ext cx="9426746" cy="2358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rrow: Chevron 27">
            <a:extLst>
              <a:ext uri="{FF2B5EF4-FFF2-40B4-BE49-F238E27FC236}">
                <a16:creationId xmlns:a16="http://schemas.microsoft.com/office/drawing/2014/main" id="{3C0F39AD-7C51-FEAA-AD26-20AF3D138033}"/>
              </a:ext>
            </a:extLst>
          </p:cNvPr>
          <p:cNvSpPr/>
          <p:nvPr/>
        </p:nvSpPr>
        <p:spPr>
          <a:xfrm>
            <a:off x="3907751" y="1814110"/>
            <a:ext cx="3863541" cy="502719"/>
          </a:xfrm>
          <a:prstGeom prst="chevron">
            <a:avLst>
              <a:gd name="adj" fmla="val 37037"/>
            </a:avLst>
          </a:prstGeom>
          <a:solidFill>
            <a:srgbClr val="90AB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s-CL" sz="2000" b="1" noProof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Ponderación del proceso</a:t>
            </a:r>
            <a:endParaRPr lang="es-CL" sz="2000" kern="0" noProof="0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6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8A61A-E34F-E2CF-FD9F-C7FF73590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5E12A50-9130-93F2-56B9-57B41D057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3" name="Arrow: Chevron 27">
            <a:extLst>
              <a:ext uri="{FF2B5EF4-FFF2-40B4-BE49-F238E27FC236}">
                <a16:creationId xmlns:a16="http://schemas.microsoft.com/office/drawing/2014/main" id="{F9705E15-5DFB-35A5-4FD2-FB92DA6FA5B5}"/>
              </a:ext>
            </a:extLst>
          </p:cNvPr>
          <p:cNvSpPr/>
          <p:nvPr/>
        </p:nvSpPr>
        <p:spPr>
          <a:xfrm>
            <a:off x="3619192" y="1409111"/>
            <a:ext cx="4086300" cy="565809"/>
          </a:xfrm>
          <a:prstGeom prst="chevron">
            <a:avLst>
              <a:gd name="adj" fmla="val 37037"/>
            </a:avLst>
          </a:prstGeom>
          <a:solidFill>
            <a:srgbClr val="90AB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s-MX" sz="2000" b="1" noProof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¿En qué consiste esta etapa?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BD1F5A1C-F168-5BBA-8923-921516786FDA}"/>
              </a:ext>
            </a:extLst>
          </p:cNvPr>
          <p:cNvSpPr/>
          <p:nvPr/>
        </p:nvSpPr>
        <p:spPr>
          <a:xfrm rot="5400000">
            <a:off x="2571924" y="-2043600"/>
            <a:ext cx="665941" cy="5809785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Google Shape;237;g394792ec8aa_0_446">
            <a:extLst>
              <a:ext uri="{FF2B5EF4-FFF2-40B4-BE49-F238E27FC236}">
                <a16:creationId xmlns:a16="http://schemas.microsoft.com/office/drawing/2014/main" id="{1D41B451-7FA1-129F-721F-CA3CA59362B7}"/>
              </a:ext>
            </a:extLst>
          </p:cNvPr>
          <p:cNvSpPr txBox="1"/>
          <p:nvPr/>
        </p:nvSpPr>
        <p:spPr>
          <a:xfrm>
            <a:off x="-18095" y="668159"/>
            <a:ext cx="4801968" cy="50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CL" sz="24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II. </a:t>
            </a:r>
            <a:r>
              <a:rPr lang="es-CL" sz="2400" b="1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Etapa Asignación de Objetivos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290A8-1212-37AE-6B4F-062CF6835FC1}"/>
              </a:ext>
            </a:extLst>
          </p:cNvPr>
          <p:cNvSpPr txBox="1"/>
          <p:nvPr/>
        </p:nvSpPr>
        <p:spPr>
          <a:xfrm>
            <a:off x="814040" y="1974920"/>
            <a:ext cx="1089392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Cada jefatura deberá coordinar una reunión individual con los/as colaboradores/as a su cargo, con el fin de definir los objetivos que guiarán su desempeño durante el año 2026. </a:t>
            </a: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Estos objetivos deben estar alineados con: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lineamientos estratégicos de la unidad.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misión institucional.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objetivos generales de la Universidad.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Plan Estratégico Corporativo (PEC).</a:t>
            </a:r>
          </a:p>
          <a:p>
            <a:pPr>
              <a:lnSpc>
                <a:spcPct val="150000"/>
              </a:lnSpc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 alineación garantiza coherencia entre el trabajo individual y los desafíos organizacionales, promoviendo una gestión orientada a resultados. Para lo anterior, se sugiere un despliegue en cascada de objetivos alineados desde los niveles estratégicos hasta los operativos para asegurar consistencia y enfoque organizacional.</a:t>
            </a:r>
          </a:p>
        </p:txBody>
      </p:sp>
    </p:spTree>
    <p:extLst>
      <p:ext uri="{BB962C8B-B14F-4D97-AF65-F5344CB8AC3E}">
        <p14:creationId xmlns:p14="http://schemas.microsoft.com/office/powerpoint/2010/main" val="356549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73E5C-3894-A014-41CA-36FD2FEC6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2F2FFC4-CCB2-0E6F-D3B7-34F3D9A7D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3" name="Arrow: Chevron 27">
            <a:extLst>
              <a:ext uri="{FF2B5EF4-FFF2-40B4-BE49-F238E27FC236}">
                <a16:creationId xmlns:a16="http://schemas.microsoft.com/office/drawing/2014/main" id="{275D99A7-1650-D14D-8083-0E049EAD009A}"/>
              </a:ext>
            </a:extLst>
          </p:cNvPr>
          <p:cNvSpPr/>
          <p:nvPr/>
        </p:nvSpPr>
        <p:spPr>
          <a:xfrm>
            <a:off x="3495289" y="1764219"/>
            <a:ext cx="5201422" cy="665941"/>
          </a:xfrm>
          <a:prstGeom prst="chevron">
            <a:avLst>
              <a:gd name="adj" fmla="val 37037"/>
            </a:avLst>
          </a:prstGeom>
          <a:solidFill>
            <a:srgbClr val="90AB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s-MX" sz="2000" b="1" noProof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¿Qué se debe considerar al definir los objetivos?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9752C748-4A21-F593-F152-E631EC338989}"/>
              </a:ext>
            </a:extLst>
          </p:cNvPr>
          <p:cNvSpPr/>
          <p:nvPr/>
        </p:nvSpPr>
        <p:spPr>
          <a:xfrm rot="5400000">
            <a:off x="2571924" y="-2043600"/>
            <a:ext cx="665941" cy="5809785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Google Shape;237;g394792ec8aa_0_446">
            <a:extLst>
              <a:ext uri="{FF2B5EF4-FFF2-40B4-BE49-F238E27FC236}">
                <a16:creationId xmlns:a16="http://schemas.microsoft.com/office/drawing/2014/main" id="{5F327991-8FA4-25D0-9B38-9AAB3F126047}"/>
              </a:ext>
            </a:extLst>
          </p:cNvPr>
          <p:cNvSpPr txBox="1"/>
          <p:nvPr/>
        </p:nvSpPr>
        <p:spPr>
          <a:xfrm>
            <a:off x="-18095" y="668159"/>
            <a:ext cx="4801968" cy="50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CL" sz="24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II. </a:t>
            </a:r>
            <a:r>
              <a:rPr lang="es-CL" sz="2400" b="1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Etapa Asignación de Objetivos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25B15C-18CC-94B0-3ECA-F83DA5C9DA3F}"/>
              </a:ext>
            </a:extLst>
          </p:cNvPr>
          <p:cNvSpPr txBox="1"/>
          <p:nvPr/>
        </p:nvSpPr>
        <p:spPr>
          <a:xfrm>
            <a:off x="980492" y="3000116"/>
            <a:ext cx="107274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Específicos, medibles y alcanzables, en función del rol del colaborador/a.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Directamente vinculados a las funciones del cargo y metas del área.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Coherentes con los lineamientos estratégicos institucionales, incluyendo el PEC.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Diseñados para agregar valor, generar impacto y fomentar el desarrollo profesional y organizacional.</a:t>
            </a:r>
          </a:p>
          <a:p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5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561CE-A8EB-DFB7-D645-F30824BE1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CBC98F3-EC90-CE7D-892D-CE71A9019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7634" y="377856"/>
            <a:ext cx="440330" cy="415311"/>
          </a:xfrm>
          <a:prstGeom prst="rect">
            <a:avLst/>
          </a:prstGeom>
        </p:spPr>
      </p:pic>
      <p:sp>
        <p:nvSpPr>
          <p:cNvPr id="3" name="Arrow: Chevron 27">
            <a:extLst>
              <a:ext uri="{FF2B5EF4-FFF2-40B4-BE49-F238E27FC236}">
                <a16:creationId xmlns:a16="http://schemas.microsoft.com/office/drawing/2014/main" id="{BD00CE66-9695-FBF0-8C87-8AA38317C0F0}"/>
              </a:ext>
            </a:extLst>
          </p:cNvPr>
          <p:cNvSpPr/>
          <p:nvPr/>
        </p:nvSpPr>
        <p:spPr>
          <a:xfrm>
            <a:off x="3896113" y="1521904"/>
            <a:ext cx="4399774" cy="521781"/>
          </a:xfrm>
          <a:prstGeom prst="chevron">
            <a:avLst>
              <a:gd name="adj" fmla="val 37037"/>
            </a:avLst>
          </a:prstGeom>
          <a:solidFill>
            <a:srgbClr val="90ABC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s-MX" sz="2000" b="1" noProof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Porcentaje cumplimiento final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1BA0F7D9-AF5E-F269-361E-BD84DAF2F6DC}"/>
              </a:ext>
            </a:extLst>
          </p:cNvPr>
          <p:cNvSpPr/>
          <p:nvPr/>
        </p:nvSpPr>
        <p:spPr>
          <a:xfrm rot="5400000">
            <a:off x="2571924" y="-2043600"/>
            <a:ext cx="665941" cy="5809785"/>
          </a:xfrm>
          <a:prstGeom prst="round2SameRect">
            <a:avLst>
              <a:gd name="adj1" fmla="val 4452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Google Shape;237;g394792ec8aa_0_446">
            <a:extLst>
              <a:ext uri="{FF2B5EF4-FFF2-40B4-BE49-F238E27FC236}">
                <a16:creationId xmlns:a16="http://schemas.microsoft.com/office/drawing/2014/main" id="{D20F09DE-023C-1241-4844-A8EE268B548A}"/>
              </a:ext>
            </a:extLst>
          </p:cNvPr>
          <p:cNvSpPr txBox="1"/>
          <p:nvPr/>
        </p:nvSpPr>
        <p:spPr>
          <a:xfrm>
            <a:off x="-18095" y="668159"/>
            <a:ext cx="4801968" cy="50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47"/>
              </a:buClr>
              <a:buSzPts val="2600"/>
              <a:buFont typeface="Calibri"/>
              <a:buNone/>
              <a:tabLst/>
              <a:defRPr/>
            </a:pPr>
            <a:r>
              <a:rPr lang="es-CL" sz="2400" b="1" noProof="0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II. </a:t>
            </a:r>
            <a:r>
              <a:rPr lang="es-CL" sz="2400" b="1" dirty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Etapa Asignación de Objetivos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F47119-8A3E-E3B1-6558-5A3E331A65A4}"/>
              </a:ext>
            </a:extLst>
          </p:cNvPr>
          <p:cNvSpPr txBox="1"/>
          <p:nvPr/>
        </p:nvSpPr>
        <p:spPr>
          <a:xfrm>
            <a:off x="880131" y="2270966"/>
            <a:ext cx="107274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completa automáticamente al cierre del período para medir el nivel de cumplimiento alcanzado.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Ponderación de objetivos según prioridad: Los objetivos deben ser definidos y ponderados de acuerdo a su nivel de prioridad e impacto esperado.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recomienda definir entre 2 y 4 objetivos SMART por colaborador(a), asignando a cada uno un porcentaje de ponderación, de modo que en conjunto sumen el 100%.</a:t>
            </a: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Ejemplo: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 (Alta prioridad)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30% (Prioridad media-alta)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30% (Prioridad media-alta)</a:t>
            </a:r>
          </a:p>
        </p:txBody>
      </p:sp>
    </p:spTree>
    <p:extLst>
      <p:ext uri="{BB962C8B-B14F-4D97-AF65-F5344CB8AC3E}">
        <p14:creationId xmlns:p14="http://schemas.microsoft.com/office/powerpoint/2010/main" val="1055339079"/>
      </p:ext>
    </p:extLst>
  </p:cSld>
  <p:clrMapOvr>
    <a:masterClrMapping/>
  </p:clrMapOvr>
</p:sld>
</file>

<file path=ppt/theme/theme1.xml><?xml version="1.0" encoding="utf-8"?>
<a:theme xmlns:a="http://schemas.openxmlformats.org/drawingml/2006/main" name="1_Portada 1">
  <a:themeElements>
    <a:clrScheme name="UCEN">
      <a:dk1>
        <a:srgbClr val="101820"/>
      </a:dk1>
      <a:lt1>
        <a:srgbClr val="FFFFFF"/>
      </a:lt1>
      <a:dk2>
        <a:srgbClr val="004680"/>
      </a:dk2>
      <a:lt2>
        <a:srgbClr val="F7F0E1"/>
      </a:lt2>
      <a:accent1>
        <a:srgbClr val="90ABC4"/>
      </a:accent1>
      <a:accent2>
        <a:srgbClr val="0072E6"/>
      </a:accent2>
      <a:accent3>
        <a:srgbClr val="939597"/>
      </a:accent3>
      <a:accent4>
        <a:srgbClr val="F5A680"/>
      </a:accent4>
      <a:accent5>
        <a:srgbClr val="B06BFF"/>
      </a:accent5>
      <a:accent6>
        <a:srgbClr val="00DC9E"/>
      </a:accent6>
      <a:hlink>
        <a:srgbClr val="90ABC4"/>
      </a:hlink>
      <a:folHlink>
        <a:srgbClr val="0072E6"/>
      </a:folHlink>
    </a:clrScheme>
    <a:fontScheme name="UCEN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2" id="{BB564CA5-7B2B-46BC-BDD8-A87BFE13A0BF}" vid="{96B72953-130C-4F6C-883B-C4E70C0217A3}"/>
    </a:ext>
  </a:extLst>
</a:theme>
</file>

<file path=ppt/theme/theme2.xml><?xml version="1.0" encoding="utf-8"?>
<a:theme xmlns:a="http://schemas.openxmlformats.org/drawingml/2006/main" name="1_Interior - Alternativa 4">
  <a:themeElements>
    <a:clrScheme name="UCEN">
      <a:dk1>
        <a:srgbClr val="101820"/>
      </a:dk1>
      <a:lt1>
        <a:srgbClr val="FFFFFF"/>
      </a:lt1>
      <a:dk2>
        <a:srgbClr val="004680"/>
      </a:dk2>
      <a:lt2>
        <a:srgbClr val="F7F0E1"/>
      </a:lt2>
      <a:accent1>
        <a:srgbClr val="90ABC4"/>
      </a:accent1>
      <a:accent2>
        <a:srgbClr val="0072E6"/>
      </a:accent2>
      <a:accent3>
        <a:srgbClr val="939597"/>
      </a:accent3>
      <a:accent4>
        <a:srgbClr val="F5A680"/>
      </a:accent4>
      <a:accent5>
        <a:srgbClr val="B06BFF"/>
      </a:accent5>
      <a:accent6>
        <a:srgbClr val="00DC9E"/>
      </a:accent6>
      <a:hlink>
        <a:srgbClr val="90ABC4"/>
      </a:hlink>
      <a:folHlink>
        <a:srgbClr val="0072E6"/>
      </a:folHlink>
    </a:clrScheme>
    <a:fontScheme name="UCEN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2" id="{BB564CA5-7B2B-46BC-BDD8-A87BFE13A0BF}" vid="{62F13E66-74B7-4E08-BA25-0C486FEE19D7}"/>
    </a:ext>
  </a:extLst>
</a:theme>
</file>

<file path=ppt/theme/theme3.xml><?xml version="1.0" encoding="utf-8"?>
<a:theme xmlns:a="http://schemas.openxmlformats.org/drawingml/2006/main" name="1_Interior - Alternativa 1">
  <a:themeElements>
    <a:clrScheme name="U.Central">
      <a:dk1>
        <a:srgbClr val="002147"/>
      </a:dk1>
      <a:lt1>
        <a:srgbClr val="FFFFFF"/>
      </a:lt1>
      <a:dk2>
        <a:srgbClr val="004680"/>
      </a:dk2>
      <a:lt2>
        <a:srgbClr val="F7F0E1"/>
      </a:lt2>
      <a:accent1>
        <a:srgbClr val="90ABC4"/>
      </a:accent1>
      <a:accent2>
        <a:srgbClr val="0072E6"/>
      </a:accent2>
      <a:accent3>
        <a:srgbClr val="939597"/>
      </a:accent3>
      <a:accent4>
        <a:srgbClr val="F5A680"/>
      </a:accent4>
      <a:accent5>
        <a:srgbClr val="B06BFF"/>
      </a:accent5>
      <a:accent6>
        <a:srgbClr val="00DC9E"/>
      </a:accent6>
      <a:hlink>
        <a:srgbClr val="90ABC4"/>
      </a:hlink>
      <a:folHlink>
        <a:srgbClr val="0072E6"/>
      </a:folHlink>
    </a:clrScheme>
    <a:fontScheme name="UCEN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2" id="{BB564CA5-7B2B-46BC-BDD8-A87BFE13A0BF}" vid="{E9752C15-DECD-4915-8C7E-5FAF59B2D257}"/>
    </a:ext>
  </a:extLst>
</a:theme>
</file>

<file path=ppt/theme/theme4.xml><?xml version="1.0" encoding="utf-8"?>
<a:theme xmlns:a="http://schemas.openxmlformats.org/drawingml/2006/main" name="1_Interior - Alternativa 3">
  <a:themeElements>
    <a:clrScheme name="UCEN">
      <a:dk1>
        <a:srgbClr val="101820"/>
      </a:dk1>
      <a:lt1>
        <a:srgbClr val="FFFFFF"/>
      </a:lt1>
      <a:dk2>
        <a:srgbClr val="004680"/>
      </a:dk2>
      <a:lt2>
        <a:srgbClr val="F7F0E1"/>
      </a:lt2>
      <a:accent1>
        <a:srgbClr val="90ABC4"/>
      </a:accent1>
      <a:accent2>
        <a:srgbClr val="0072E6"/>
      </a:accent2>
      <a:accent3>
        <a:srgbClr val="939597"/>
      </a:accent3>
      <a:accent4>
        <a:srgbClr val="F5A680"/>
      </a:accent4>
      <a:accent5>
        <a:srgbClr val="B06BFF"/>
      </a:accent5>
      <a:accent6>
        <a:srgbClr val="00DC9E"/>
      </a:accent6>
      <a:hlink>
        <a:srgbClr val="90ABC4"/>
      </a:hlink>
      <a:folHlink>
        <a:srgbClr val="0072E6"/>
      </a:folHlink>
    </a:clrScheme>
    <a:fontScheme name="UCEN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2" id="{BB564CA5-7B2B-46BC-BDD8-A87BFE13A0BF}" vid="{2FE0A9E5-901E-46E8-884C-BBDE6CCD96C5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16595</TotalTime>
  <Words>1182</Words>
  <Application>Microsoft Office PowerPoint</Application>
  <PresentationFormat>Panorámica</PresentationFormat>
  <Paragraphs>112</Paragraphs>
  <Slides>17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Reboto</vt:lpstr>
      <vt:lpstr>Roboto</vt:lpstr>
      <vt:lpstr>1_Portada 1</vt:lpstr>
      <vt:lpstr>1_Interior - Alternativa 4</vt:lpstr>
      <vt:lpstr>1_Interior - Alternativa 1</vt:lpstr>
      <vt:lpstr>1_Interior - Alternativa 3</vt:lpstr>
      <vt:lpstr>Proceso de Gestión del Desempeño Administrativo 2026 Dirección de Desarrollo de Personas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de Gestión del Desempeño Administrativo 2026 Dirección de Desarrollo de Personas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Arcos</dc:creator>
  <cp:lastModifiedBy>CAROLINA CERDA LEIVA</cp:lastModifiedBy>
  <cp:revision>245</cp:revision>
  <dcterms:created xsi:type="dcterms:W3CDTF">2025-09-05T03:55:01Z</dcterms:created>
  <dcterms:modified xsi:type="dcterms:W3CDTF">2026-05-25T20:48:45Z</dcterms:modified>
</cp:coreProperties>
</file>