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4"/>
  </p:sldMasterIdLst>
  <p:notesMasterIdLst>
    <p:notesMasterId r:id="rId25"/>
  </p:notesMasterIdLst>
  <p:sldIdLst>
    <p:sldId id="512" r:id="rId5"/>
    <p:sldId id="3543" r:id="rId6"/>
    <p:sldId id="2010" r:id="rId7"/>
    <p:sldId id="2008" r:id="rId8"/>
    <p:sldId id="1995" r:id="rId9"/>
    <p:sldId id="3509" r:id="rId10"/>
    <p:sldId id="3510" r:id="rId11"/>
    <p:sldId id="1998" r:id="rId12"/>
    <p:sldId id="3513" r:id="rId13"/>
    <p:sldId id="3539" r:id="rId14"/>
    <p:sldId id="3506" r:id="rId15"/>
    <p:sldId id="3515" r:id="rId16"/>
    <p:sldId id="3516" r:id="rId17"/>
    <p:sldId id="3544" r:id="rId18"/>
    <p:sldId id="3518" r:id="rId19"/>
    <p:sldId id="3519" r:id="rId20"/>
    <p:sldId id="3520" r:id="rId21"/>
    <p:sldId id="3521" r:id="rId22"/>
    <p:sldId id="2011" r:id="rId23"/>
    <p:sldId id="3523" r:id="rId24"/>
  </p:sldIdLst>
  <p:sldSz cx="12192000" cy="6858000"/>
  <p:notesSz cx="7315200" cy="96012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700"/>
    <a:srgbClr val="79818C"/>
    <a:srgbClr val="011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3969" autoAdjust="0"/>
  </p:normalViewPr>
  <p:slideViewPr>
    <p:cSldViewPr snapToGrid="0">
      <p:cViewPr varScale="1">
        <p:scale>
          <a:sx n="82" d="100"/>
          <a:sy n="82" d="100"/>
        </p:scale>
        <p:origin x="83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5216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Ignacio Cruz Caro" userId="9f5628c4-2ae7-4a05-b12e-42de43ca99bc" providerId="ADAL" clId="{9D03A04D-1608-483E-B245-CC82877B6C71}"/>
    <pc:docChg chg="undo redo custSel addSld delSld modSld sldOrd">
      <pc:chgData name="Felipe Ignacio Cruz Caro" userId="9f5628c4-2ae7-4a05-b12e-42de43ca99bc" providerId="ADAL" clId="{9D03A04D-1608-483E-B245-CC82877B6C71}" dt="2026-04-01T12:02:51.312" v="1004" actId="47"/>
      <pc:docMkLst>
        <pc:docMk/>
      </pc:docMkLst>
      <pc:sldChg chg="modSp">
        <pc:chgData name="Felipe Ignacio Cruz Caro" userId="9f5628c4-2ae7-4a05-b12e-42de43ca99bc" providerId="ADAL" clId="{9D03A04D-1608-483E-B245-CC82877B6C71}" dt="2026-03-10T13:10:03.335" v="993"/>
        <pc:sldMkLst>
          <pc:docMk/>
          <pc:sldMk cId="2114855758" sldId="1995"/>
        </pc:sldMkLst>
        <pc:graphicFrameChg chg="mod">
          <ac:chgData name="Felipe Ignacio Cruz Caro" userId="9f5628c4-2ae7-4a05-b12e-42de43ca99bc" providerId="ADAL" clId="{9D03A04D-1608-483E-B245-CC82877B6C71}" dt="2026-03-10T13:10:03.335" v="993"/>
          <ac:graphicFrameMkLst>
            <pc:docMk/>
            <pc:sldMk cId="2114855758" sldId="1995"/>
            <ac:graphicFrameMk id="3" creationId="{29190096-4A46-0925-E06A-494A6B16B682}"/>
          </ac:graphicFrameMkLst>
        </pc:graphicFrameChg>
      </pc:sldChg>
      <pc:sldChg chg="del">
        <pc:chgData name="Felipe Ignacio Cruz Caro" userId="9f5628c4-2ae7-4a05-b12e-42de43ca99bc" providerId="ADAL" clId="{9D03A04D-1608-483E-B245-CC82877B6C71}" dt="2026-03-31T21:25:06.452" v="994" actId="47"/>
        <pc:sldMkLst>
          <pc:docMk/>
          <pc:sldMk cId="941260312" sldId="3507"/>
        </pc:sldMkLst>
      </pc:sldChg>
      <pc:sldChg chg="del">
        <pc:chgData name="Felipe Ignacio Cruz Caro" userId="9f5628c4-2ae7-4a05-b12e-42de43ca99bc" providerId="ADAL" clId="{9D03A04D-1608-483E-B245-CC82877B6C71}" dt="2026-03-31T21:25:06.795" v="995" actId="47"/>
        <pc:sldMkLst>
          <pc:docMk/>
          <pc:sldMk cId="3392258301" sldId="3511"/>
        </pc:sldMkLst>
      </pc:sldChg>
      <pc:sldChg chg="del">
        <pc:chgData name="Felipe Ignacio Cruz Caro" userId="9f5628c4-2ae7-4a05-b12e-42de43ca99bc" providerId="ADAL" clId="{9D03A04D-1608-483E-B245-CC82877B6C71}" dt="2026-03-31T21:25:07.779" v="997" actId="47"/>
        <pc:sldMkLst>
          <pc:docMk/>
          <pc:sldMk cId="4266241265" sldId="3525"/>
        </pc:sldMkLst>
      </pc:sldChg>
      <pc:sldChg chg="del">
        <pc:chgData name="Felipe Ignacio Cruz Caro" userId="9f5628c4-2ae7-4a05-b12e-42de43ca99bc" providerId="ADAL" clId="{9D03A04D-1608-483E-B245-CC82877B6C71}" dt="2026-04-01T12:02:49.242" v="999" actId="47"/>
        <pc:sldMkLst>
          <pc:docMk/>
          <pc:sldMk cId="4018085419" sldId="3526"/>
        </pc:sldMkLst>
      </pc:sldChg>
      <pc:sldChg chg="del">
        <pc:chgData name="Felipe Ignacio Cruz Caro" userId="9f5628c4-2ae7-4a05-b12e-42de43ca99bc" providerId="ADAL" clId="{9D03A04D-1608-483E-B245-CC82877B6C71}" dt="2026-04-01T12:02:50.429" v="1002" actId="47"/>
        <pc:sldMkLst>
          <pc:docMk/>
          <pc:sldMk cId="206514748" sldId="3532"/>
        </pc:sldMkLst>
      </pc:sldChg>
      <pc:sldChg chg="del">
        <pc:chgData name="Felipe Ignacio Cruz Caro" userId="9f5628c4-2ae7-4a05-b12e-42de43ca99bc" providerId="ADAL" clId="{9D03A04D-1608-483E-B245-CC82877B6C71}" dt="2026-04-01T12:02:49.673" v="1000" actId="47"/>
        <pc:sldMkLst>
          <pc:docMk/>
          <pc:sldMk cId="647410542" sldId="3535"/>
        </pc:sldMkLst>
      </pc:sldChg>
      <pc:sldChg chg="del">
        <pc:chgData name="Felipe Ignacio Cruz Caro" userId="9f5628c4-2ae7-4a05-b12e-42de43ca99bc" providerId="ADAL" clId="{9D03A04D-1608-483E-B245-CC82877B6C71}" dt="2026-04-01T12:02:50.095" v="1001" actId="47"/>
        <pc:sldMkLst>
          <pc:docMk/>
          <pc:sldMk cId="2224389162" sldId="3536"/>
        </pc:sldMkLst>
      </pc:sldChg>
      <pc:sldChg chg="del">
        <pc:chgData name="Felipe Ignacio Cruz Caro" userId="9f5628c4-2ae7-4a05-b12e-42de43ca99bc" providerId="ADAL" clId="{9D03A04D-1608-483E-B245-CC82877B6C71}" dt="2026-04-01T12:02:50.831" v="1003" actId="47"/>
        <pc:sldMkLst>
          <pc:docMk/>
          <pc:sldMk cId="1947484220" sldId="3537"/>
        </pc:sldMkLst>
      </pc:sldChg>
      <pc:sldChg chg="del">
        <pc:chgData name="Felipe Ignacio Cruz Caro" userId="9f5628c4-2ae7-4a05-b12e-42de43ca99bc" providerId="ADAL" clId="{9D03A04D-1608-483E-B245-CC82877B6C71}" dt="2026-04-01T12:02:51.312" v="1004" actId="47"/>
        <pc:sldMkLst>
          <pc:docMk/>
          <pc:sldMk cId="3453015851" sldId="3538"/>
        </pc:sldMkLst>
      </pc:sldChg>
      <pc:sldChg chg="del">
        <pc:chgData name="Felipe Ignacio Cruz Caro" userId="9f5628c4-2ae7-4a05-b12e-42de43ca99bc" providerId="ADAL" clId="{9D03A04D-1608-483E-B245-CC82877B6C71}" dt="2026-03-31T21:25:07.110" v="996" actId="47"/>
        <pc:sldMkLst>
          <pc:docMk/>
          <pc:sldMk cId="3182381728" sldId="3541"/>
        </pc:sldMkLst>
      </pc:sldChg>
      <pc:sldChg chg="del">
        <pc:chgData name="Felipe Ignacio Cruz Caro" userId="9f5628c4-2ae7-4a05-b12e-42de43ca99bc" providerId="ADAL" clId="{9D03A04D-1608-483E-B245-CC82877B6C71}" dt="2026-03-31T21:25:08.309" v="998" actId="47"/>
        <pc:sldMkLst>
          <pc:docMk/>
          <pc:sldMk cId="2202967527" sldId="35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C27A99E-B990-4022-BDBA-E8A484BA9D2E}" type="datetimeFigureOut">
              <a:rPr lang="es-CL" smtClean="0"/>
              <a:pPr/>
              <a:t>01-04-2026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ABF99BE4-FDE6-4D50-8521-41CD608F47E1}" type="slidenum">
              <a:rPr lang="es-CL" smtClean="0"/>
              <a:pPr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1477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9BE4-FDE6-4D50-8521-41CD608F47E1}" type="slidenum">
              <a:rPr lang="es-CL" smtClean="0"/>
              <a:pPr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80738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9280E-FCE8-57F6-1F84-D561DCB22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44F743C-7A32-AA77-4531-268C2D1360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B8743BE-93BD-6CC8-9D1C-5BDA5EAB8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Consideramos un total de personas 1040 y la cantidad de respuestas 841</a:t>
            </a:r>
          </a:p>
          <a:p>
            <a:r>
              <a:rPr lang="es-CL" dirty="0"/>
              <a:t>El N total de:</a:t>
            </a:r>
          </a:p>
          <a:p>
            <a:pPr marL="171450" indent="-171450">
              <a:buFontTx/>
              <a:buChar char="-"/>
            </a:pPr>
            <a:r>
              <a:rPr lang="es-CL" dirty="0"/>
              <a:t>Santiago= 789+70=859</a:t>
            </a:r>
          </a:p>
          <a:p>
            <a:pPr marL="171450" indent="-171450">
              <a:buFontTx/>
              <a:buChar char="-"/>
            </a:pPr>
            <a:r>
              <a:rPr lang="es-CL" dirty="0"/>
              <a:t>Coquimbo=164+17=181</a:t>
            </a:r>
          </a:p>
          <a:p>
            <a:pPr marL="171450" indent="-171450">
              <a:buFontTx/>
              <a:buChar char="-"/>
            </a:pPr>
            <a:endParaRPr lang="es-CL" dirty="0"/>
          </a:p>
          <a:p>
            <a:pPr marL="171450" indent="-171450">
              <a:buFontTx/>
              <a:buChar char="-"/>
            </a:pPr>
            <a:r>
              <a:rPr lang="es-CL" dirty="0"/>
              <a:t>Administrativo=451+87=538</a:t>
            </a:r>
          </a:p>
          <a:p>
            <a:pPr marL="171450" indent="-171450">
              <a:buFontTx/>
              <a:buChar char="-"/>
            </a:pPr>
            <a:r>
              <a:rPr lang="es-CL" dirty="0"/>
              <a:t>Académico=502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AF8A91-9415-A3BE-8C6F-341A11084F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9BE4-FDE6-4D50-8521-41CD608F47E1}" type="slidenum">
              <a:rPr lang="es-CL" smtClean="0"/>
              <a:pPr/>
              <a:t>2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1935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Consideramos un total de personas 1040 y la cantidad de respuestas 841</a:t>
            </a:r>
          </a:p>
          <a:p>
            <a:r>
              <a:rPr lang="es-CL" dirty="0"/>
              <a:t>El N total de:</a:t>
            </a:r>
          </a:p>
          <a:p>
            <a:pPr marL="171450" indent="-171450">
              <a:buFontTx/>
              <a:buChar char="-"/>
            </a:pPr>
            <a:r>
              <a:rPr lang="es-CL" dirty="0"/>
              <a:t>Santiago= 789+70=859</a:t>
            </a:r>
          </a:p>
          <a:p>
            <a:pPr marL="171450" indent="-171450">
              <a:buFontTx/>
              <a:buChar char="-"/>
            </a:pPr>
            <a:r>
              <a:rPr lang="es-CL" dirty="0"/>
              <a:t>Coquimbo=164+17=181</a:t>
            </a:r>
          </a:p>
          <a:p>
            <a:pPr marL="171450" indent="-171450">
              <a:buFontTx/>
              <a:buChar char="-"/>
            </a:pPr>
            <a:endParaRPr lang="es-CL" dirty="0"/>
          </a:p>
          <a:p>
            <a:pPr marL="171450" indent="-171450">
              <a:buFontTx/>
              <a:buChar char="-"/>
            </a:pPr>
            <a:r>
              <a:rPr lang="es-CL" dirty="0"/>
              <a:t>Administrativo=451+87=538</a:t>
            </a:r>
          </a:p>
          <a:p>
            <a:pPr marL="171450" indent="-171450">
              <a:buFontTx/>
              <a:buChar char="-"/>
            </a:pPr>
            <a:r>
              <a:rPr lang="es-CL" dirty="0"/>
              <a:t>Académico=502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9BE4-FDE6-4D50-8521-41CD608F47E1}" type="slidenum">
              <a:rPr lang="es-CL" smtClean="0"/>
              <a:pPr/>
              <a:t>8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1979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94792ec8aa_0_446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g394792ec8aa_0_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9BDA-425C-7A58-555C-69260A193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1D60182-B6E8-AA80-42D0-22A38FFE6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B6C3282-B26F-2CA1-E1B3-DE94D5E9B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AED162-42C2-C6DE-C4BA-70B5F736ED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9BE4-FDE6-4D50-8521-41CD608F47E1}" type="slidenum">
              <a:rPr lang="es-CL" smtClean="0"/>
              <a:pPr/>
              <a:t>20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10413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915C0D-33CC-B845-BC23-B04530F7A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6B3FD8-E5C6-6345-A893-5531AB425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0915E7-7952-4F44-A586-F86802E2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70511C-B281-9841-9194-32BD75B2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798A00-615D-AD40-AA1C-8FE069ED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4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09C94-CBC9-1544-8CB3-ADB6641F5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1012B9-1E4D-014D-8F3C-99E1187BC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36922E-2DAC-C749-9930-CAA79000A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7FDD7A-A5D6-244F-935F-7800DCF7E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D1E405-516B-EE49-882A-DCBCDF6F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77B697-0E55-2743-91FF-9CA6FDBAB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9E567B-3E6A-FE48-8C76-8BFACA5F6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E61453-D7B8-6B48-A11C-97F629B5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13D0E9-7E18-594B-8D3E-80C7D633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5DCBF-DA10-E14C-BBA2-49CF2301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7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4A709-4FD8-1D43-A7BD-E535489C1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27C52E-DA6B-6446-AAA1-3A3714C8C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422A2-C9E7-7840-BF8F-CA29CEC5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CC4A11-FA8C-B343-9FA5-B826DA8DF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780E4D-C3D4-484F-B99A-42422537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9FEC7B-6D05-FA58-7294-005CCEFB31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9430" y="43619"/>
            <a:ext cx="801757" cy="80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26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23833-6623-4E45-B094-B556F47D6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3A721E-C698-DC4F-ABCE-1B5503EA9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6E43D-7038-0544-869F-2C56F745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0F664E-0D8C-3A40-8D10-9EB7BFF2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E4D50C-5B06-4A4A-AAFF-2EDAEABC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56084F-0098-CD47-9CDB-D7741294D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9FD80F-A3B7-6144-8FEF-2E0F2B1A91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37AEA4-CC93-0846-BA3A-BD557FA41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37B213-D5FF-0543-BB85-BE95BE3D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51CFA5-2753-554E-8713-3E660BDA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E94B40-362E-5144-A8C3-F1962FBB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3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33C2A-EDEB-8849-A0F6-9FEC4454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585134-7472-374F-9235-77703E843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66C78E-A16C-4740-814F-74F933556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0AF880-DD42-FD42-A542-27686B2CD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6A2DC8-4613-2448-A432-6E7321FAF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5E1CDFA-AEE4-1A44-9B7D-723C3FABD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FD6A17-298B-6547-A850-D9236B29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F1C1DA0-D1C1-B646-A9B2-8085E84ED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1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AD131D-B1FF-FF42-BF0E-25C5F36E3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A45261D-1C27-274F-9781-52758765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A16B8-AAE5-D440-ADB6-B39E292C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67A9FA-25DB-B247-A3C7-6E143FC71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7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5A8D1E0-E0F2-744B-AA7A-0DB4E44B5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C9116A-D960-0E4A-B526-6582462DC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7741B3-29A7-C443-84D4-078E8129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44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CD839-381B-774F-8D64-55392F68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6B25BD-6039-5341-801C-5695EA2B0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ABFDEE-EBB5-5448-BDA1-720ADE4F0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7D4572-205A-5140-A94F-CC3BD351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0D6E32-2D14-B342-BEFE-3B0B864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C6BA66-2FF6-3841-A1C3-3FF0686A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55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F2766-099E-5D41-AD09-2852A79B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1DA72B-0688-F342-A536-D179862C0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74C381-5987-AF47-B371-4C02E1912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3CC707-DDB0-D04B-9939-EFC12FA47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C5FAE4-6847-8C4E-B78C-3A2A578F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4575D0-89F0-F64F-8782-9AA8D26CC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6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DA0B37-9709-2F42-908D-35831F92E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43A7EF-F1A0-E944-A704-F573C2B5D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1D7C9D-173E-1E45-B6BE-D7CB5D58D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850944-D51A-F64B-BAD3-DBCF3F54E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DC2D25-B284-114F-A5F8-29F19C87C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7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Rectángulo"/>
          <p:cNvSpPr/>
          <p:nvPr/>
        </p:nvSpPr>
        <p:spPr>
          <a:xfrm>
            <a:off x="1371702" y="2850645"/>
            <a:ext cx="9657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Resultados Generales Encuesta de Clima Organizacional 2025 </a:t>
            </a:r>
          </a:p>
        </p:txBody>
      </p:sp>
      <p:sp>
        <p:nvSpPr>
          <p:cNvPr id="6" name="9 Rectángulo"/>
          <p:cNvSpPr/>
          <p:nvPr/>
        </p:nvSpPr>
        <p:spPr>
          <a:xfrm>
            <a:off x="1955794" y="3672469"/>
            <a:ext cx="82804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 Central de Chile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B4499CB-7739-1501-F1D2-439B6403B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AA7DCE6-657C-F611-9B0B-CC4C40E09E9A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Imagen" descr="Imagen">
            <a:extLst>
              <a:ext uri="{FF2B5EF4-FFF2-40B4-BE49-F238E27FC236}">
                <a16:creationId xmlns:a16="http://schemas.microsoft.com/office/drawing/2014/main" id="{BD34F969-0650-8BB6-E774-29622FC607F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57131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61F32-34BA-22CD-3801-2357C8329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1B0A64EC-5193-5220-520D-2164AB7B2276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1575753-4162-7A19-3874-A0B879B80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0A3A35EB-FBBE-A146-0C83-B54C6871741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2485236" y="553034"/>
            <a:ext cx="6566294" cy="10041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2600" b="1" dirty="0">
                <a:latin typeface="+mn-lt"/>
              </a:rPr>
              <a:t>Resultados 2025 </a:t>
            </a:r>
            <a:br>
              <a:rPr lang="es-CL" sz="2800" b="1" dirty="0"/>
            </a:br>
            <a:r>
              <a:rPr lang="es-CL" sz="2400" b="1" dirty="0"/>
              <a:t>Percepción consolidada por dimensión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FF517723-8077-AA4A-DF87-4FE96A216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197566"/>
              </p:ext>
            </p:extLst>
          </p:nvPr>
        </p:nvGraphicFramePr>
        <p:xfrm>
          <a:off x="1326698" y="1702876"/>
          <a:ext cx="9538603" cy="4457917"/>
        </p:xfrm>
        <a:graphic>
          <a:graphicData uri="http://schemas.openxmlformats.org/drawingml/2006/table">
            <a:tbl>
              <a:tblPr/>
              <a:tblGrid>
                <a:gridCol w="3701087">
                  <a:extLst>
                    <a:ext uri="{9D8B030D-6E8A-4147-A177-3AD203B41FA5}">
                      <a16:colId xmlns:a16="http://schemas.microsoft.com/office/drawing/2014/main" val="4279709028"/>
                    </a:ext>
                  </a:extLst>
                </a:gridCol>
                <a:gridCol w="892646">
                  <a:extLst>
                    <a:ext uri="{9D8B030D-6E8A-4147-A177-3AD203B41FA5}">
                      <a16:colId xmlns:a16="http://schemas.microsoft.com/office/drawing/2014/main" val="2701019078"/>
                    </a:ext>
                  </a:extLst>
                </a:gridCol>
                <a:gridCol w="951373">
                  <a:extLst>
                    <a:ext uri="{9D8B030D-6E8A-4147-A177-3AD203B41FA5}">
                      <a16:colId xmlns:a16="http://schemas.microsoft.com/office/drawing/2014/main" val="1127720548"/>
                    </a:ext>
                  </a:extLst>
                </a:gridCol>
                <a:gridCol w="1008409">
                  <a:extLst>
                    <a:ext uri="{9D8B030D-6E8A-4147-A177-3AD203B41FA5}">
                      <a16:colId xmlns:a16="http://schemas.microsoft.com/office/drawing/2014/main" val="191865867"/>
                    </a:ext>
                  </a:extLst>
                </a:gridCol>
                <a:gridCol w="1008409">
                  <a:extLst>
                    <a:ext uri="{9D8B030D-6E8A-4147-A177-3AD203B41FA5}">
                      <a16:colId xmlns:a16="http://schemas.microsoft.com/office/drawing/2014/main" val="1458745857"/>
                    </a:ext>
                  </a:extLst>
                </a:gridCol>
                <a:gridCol w="815263">
                  <a:extLst>
                    <a:ext uri="{9D8B030D-6E8A-4147-A177-3AD203B41FA5}">
                      <a16:colId xmlns:a16="http://schemas.microsoft.com/office/drawing/2014/main" val="1486274827"/>
                    </a:ext>
                  </a:extLst>
                </a:gridCol>
                <a:gridCol w="1161416">
                  <a:extLst>
                    <a:ext uri="{9D8B030D-6E8A-4147-A177-3AD203B41FA5}">
                      <a16:colId xmlns:a16="http://schemas.microsoft.com/office/drawing/2014/main" val="3932141214"/>
                    </a:ext>
                  </a:extLst>
                </a:gridCol>
              </a:tblGrid>
              <a:tr h="292873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Dimensión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s-CL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s-CL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Positiva </a:t>
                      </a:r>
                    </a:p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Neta 2025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Dif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. Pts. </a:t>
                      </a:r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Porc</a:t>
                      </a:r>
                      <a:r>
                        <a:rPr lang="es-CL" sz="1400" b="0" i="0" u="none" strike="noStrike" baseline="0" dirty="0">
                          <a:solidFill>
                            <a:srgbClr val="FFFFFF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2024-2025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897481"/>
                  </a:ext>
                </a:extLst>
              </a:tr>
              <a:tr h="39458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Positiva</a:t>
                      </a:r>
                      <a:r>
                        <a:rPr lang="es-CL" sz="1400" b="0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Neutra</a:t>
                      </a:r>
                      <a:r>
                        <a:rPr lang="es-CL" sz="1400" b="0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Negativa</a:t>
                      </a:r>
                      <a:r>
                        <a:rPr lang="es-CL" sz="1400" b="0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es-CL" sz="15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Positiva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17700686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Compromiso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75,3%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529103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Trabajo en Equipo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71,1%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107816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Claridad Organizacional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71,3%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64370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Apoyo Organizacional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68,7%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64937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Capacitación y Perfeccionamiento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64,7%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781584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Liderazgo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59,2%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429890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Responsabilidad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56,6%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907879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55,5%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484814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Calidad de Vida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173753"/>
                  </a:ext>
                </a:extLst>
              </a:tr>
              <a:tr h="345877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Organización del Trabajo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dirty="0">
                          <a:effectLst/>
                          <a:latin typeface="+mn-lt"/>
                        </a:rPr>
                        <a:t>45,5%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55095"/>
                  </a:ext>
                </a:extLst>
              </a:tr>
              <a:tr h="311691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Promedio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62,7%</a:t>
                      </a:r>
                    </a:p>
                  </a:txBody>
                  <a:tcPr marL="28575" marR="2857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25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11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>
            <a:extLst>
              <a:ext uri="{FF2B5EF4-FFF2-40B4-BE49-F238E27FC236}">
                <a16:creationId xmlns:a16="http://schemas.microsoft.com/office/drawing/2014/main" id="{32AA6C93-8910-6054-2642-57C17137C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67" y="1110533"/>
            <a:ext cx="11539866" cy="5407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A7644776-A602-C60C-A2AA-B8E0ACFB904D}"/>
              </a:ext>
            </a:extLst>
          </p:cNvPr>
          <p:cNvSpPr txBox="1">
            <a:spLocks/>
          </p:cNvSpPr>
          <p:nvPr/>
        </p:nvSpPr>
        <p:spPr>
          <a:xfrm>
            <a:off x="3326248" y="482851"/>
            <a:ext cx="7687105" cy="4925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D10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600" b="1" dirty="0">
                <a:solidFill>
                  <a:schemeClr val="tx1"/>
                </a:solidFill>
                <a:latin typeface="+mn-lt"/>
              </a:rPr>
              <a:t>Resultados</a:t>
            </a:r>
            <a:r>
              <a:rPr lang="es-ES" sz="2800" b="1" dirty="0">
                <a:solidFill>
                  <a:schemeClr val="tx1"/>
                </a:solidFill>
                <a:latin typeface="+mn-lt"/>
              </a:rPr>
              <a:t> generales por dimensión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EBF168A-7512-843C-2A97-4136D7F18A9C}"/>
              </a:ext>
            </a:extLst>
          </p:cNvPr>
          <p:cNvSpPr/>
          <p:nvPr/>
        </p:nvSpPr>
        <p:spPr>
          <a:xfrm>
            <a:off x="10784857" y="1104184"/>
            <a:ext cx="870379" cy="3624871"/>
          </a:xfrm>
          <a:prstGeom prst="rect">
            <a:avLst/>
          </a:prstGeom>
          <a:noFill/>
          <a:ln w="28575">
            <a:solidFill>
              <a:srgbClr val="FF403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4F61879-5CE5-83B5-564D-5B221771F964}"/>
              </a:ext>
            </a:extLst>
          </p:cNvPr>
          <p:cNvSpPr/>
          <p:nvPr/>
        </p:nvSpPr>
        <p:spPr>
          <a:xfrm>
            <a:off x="1038944" y="1074943"/>
            <a:ext cx="904133" cy="3653476"/>
          </a:xfrm>
          <a:prstGeom prst="rect">
            <a:avLst/>
          </a:prstGeom>
          <a:noFill/>
          <a:ln w="28575">
            <a:solidFill>
              <a:srgbClr val="01A99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A22154C-8C18-6B9F-A5F3-D560DC88C62F}"/>
              </a:ext>
            </a:extLst>
          </p:cNvPr>
          <p:cNvSpPr/>
          <p:nvPr/>
        </p:nvSpPr>
        <p:spPr>
          <a:xfrm>
            <a:off x="8566814" y="1090183"/>
            <a:ext cx="904134" cy="3641683"/>
          </a:xfrm>
          <a:prstGeom prst="rect">
            <a:avLst/>
          </a:prstGeom>
          <a:noFill/>
          <a:ln w="28575">
            <a:solidFill>
              <a:srgbClr val="FF403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AB8C564-3202-E84F-1CA2-1A53D9C35BB1}"/>
              </a:ext>
            </a:extLst>
          </p:cNvPr>
          <p:cNvSpPr/>
          <p:nvPr/>
        </p:nvSpPr>
        <p:spPr>
          <a:xfrm>
            <a:off x="9687288" y="1097152"/>
            <a:ext cx="870380" cy="3636672"/>
          </a:xfrm>
          <a:prstGeom prst="rect">
            <a:avLst/>
          </a:prstGeom>
          <a:noFill/>
          <a:ln w="28575">
            <a:solidFill>
              <a:srgbClr val="FF403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7A5AED7-71EF-B1E9-33F7-CFCF30106BD6}"/>
              </a:ext>
            </a:extLst>
          </p:cNvPr>
          <p:cNvSpPr/>
          <p:nvPr/>
        </p:nvSpPr>
        <p:spPr>
          <a:xfrm>
            <a:off x="2070744" y="1074943"/>
            <a:ext cx="904133" cy="3653476"/>
          </a:xfrm>
          <a:prstGeom prst="rect">
            <a:avLst/>
          </a:prstGeom>
          <a:noFill/>
          <a:ln w="28575">
            <a:solidFill>
              <a:srgbClr val="01A99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3A392DB-D0F9-6186-3B9A-24E9609CE419}"/>
              </a:ext>
            </a:extLst>
          </p:cNvPr>
          <p:cNvSpPr/>
          <p:nvPr/>
        </p:nvSpPr>
        <p:spPr>
          <a:xfrm>
            <a:off x="3161871" y="1081912"/>
            <a:ext cx="904133" cy="3641684"/>
          </a:xfrm>
          <a:prstGeom prst="rect">
            <a:avLst/>
          </a:prstGeom>
          <a:noFill/>
          <a:ln w="28575">
            <a:solidFill>
              <a:srgbClr val="01A99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A22C6E2-E7F8-272B-79A4-910B6146FA39}"/>
              </a:ext>
            </a:extLst>
          </p:cNvPr>
          <p:cNvSpPr/>
          <p:nvPr/>
        </p:nvSpPr>
        <p:spPr>
          <a:xfrm>
            <a:off x="1315984" y="5981342"/>
            <a:ext cx="10373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CL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CL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8D19CD8-38CD-6C9E-AF89-EA7C31D83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14" name="Imagen" descr="Imagen">
            <a:extLst>
              <a:ext uri="{FF2B5EF4-FFF2-40B4-BE49-F238E27FC236}">
                <a16:creationId xmlns:a16="http://schemas.microsoft.com/office/drawing/2014/main" id="{69805B5C-0C75-5830-455C-1ABCF8473A2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799DCD56-9D41-06A5-9556-F76E27A501F2}"/>
              </a:ext>
            </a:extLst>
          </p:cNvPr>
          <p:cNvSpPr/>
          <p:nvPr/>
        </p:nvSpPr>
        <p:spPr>
          <a:xfrm>
            <a:off x="3611764" y="6654583"/>
            <a:ext cx="256674" cy="12342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AE7D1FB-F8AC-6EFB-89C3-6BF31E311468}"/>
              </a:ext>
            </a:extLst>
          </p:cNvPr>
          <p:cNvSpPr/>
          <p:nvPr/>
        </p:nvSpPr>
        <p:spPr>
          <a:xfrm>
            <a:off x="5345465" y="6652234"/>
            <a:ext cx="256674" cy="1234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C5779AD-9377-D38E-074B-91DDA2715505}"/>
              </a:ext>
            </a:extLst>
          </p:cNvPr>
          <p:cNvSpPr/>
          <p:nvPr/>
        </p:nvSpPr>
        <p:spPr>
          <a:xfrm>
            <a:off x="7296710" y="6661319"/>
            <a:ext cx="256674" cy="12342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B0AF8D5-3731-7969-B2A8-1DA8C3B56713}"/>
              </a:ext>
            </a:extLst>
          </p:cNvPr>
          <p:cNvSpPr txBox="1"/>
          <p:nvPr/>
        </p:nvSpPr>
        <p:spPr>
          <a:xfrm>
            <a:off x="3868438" y="6563713"/>
            <a:ext cx="837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/>
              <a:t>Positivo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A209531-0C38-720A-D28C-104A8A8308B3}"/>
              </a:ext>
            </a:extLst>
          </p:cNvPr>
          <p:cNvSpPr txBox="1"/>
          <p:nvPr/>
        </p:nvSpPr>
        <p:spPr>
          <a:xfrm>
            <a:off x="5602139" y="6560601"/>
            <a:ext cx="8088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/>
              <a:t>Neutral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EB7D65E-01E9-7E63-111F-1463E0728BAB}"/>
              </a:ext>
            </a:extLst>
          </p:cNvPr>
          <p:cNvSpPr txBox="1"/>
          <p:nvPr/>
        </p:nvSpPr>
        <p:spPr>
          <a:xfrm>
            <a:off x="7521301" y="6547018"/>
            <a:ext cx="9240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/>
              <a:t>Negativo</a:t>
            </a:r>
          </a:p>
        </p:txBody>
      </p:sp>
    </p:spTree>
    <p:extLst>
      <p:ext uri="{BB962C8B-B14F-4D97-AF65-F5344CB8AC3E}">
        <p14:creationId xmlns:p14="http://schemas.microsoft.com/office/powerpoint/2010/main" val="88568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 animBg="1"/>
      <p:bldP spid="6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9299A-8D46-B9C5-D1FE-F0E4FBA8F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875FA62B-5C8F-CF4E-6580-7C82F4C410EC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ACE556C-3E3C-B1A5-B1DE-610CECFFA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7D8EC39E-F22D-B0C3-7A90-96C99B5F730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814531" y="634482"/>
            <a:ext cx="10058400" cy="9019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2600" b="1" dirty="0">
                <a:latin typeface="+mn-lt"/>
              </a:rPr>
              <a:t>Resultados 2025</a:t>
            </a:r>
            <a:br>
              <a:rPr lang="es-CL" sz="2200" b="1" dirty="0"/>
            </a:br>
            <a:r>
              <a:rPr lang="es-CL" sz="2400" dirty="0">
                <a:latin typeface="+mn-lt"/>
              </a:rPr>
              <a:t>Percepción por dimensión Estamento Académico y Administrativo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07223"/>
              </p:ext>
            </p:extLst>
          </p:nvPr>
        </p:nvGraphicFramePr>
        <p:xfrm>
          <a:off x="687309" y="1752593"/>
          <a:ext cx="10964952" cy="4470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2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9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8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8262">
                  <a:extLst>
                    <a:ext uri="{9D8B030D-6E8A-4147-A177-3AD203B41FA5}">
                      <a16:colId xmlns:a16="http://schemas.microsoft.com/office/drawing/2014/main" val="894947580"/>
                    </a:ext>
                  </a:extLst>
                </a:gridCol>
                <a:gridCol w="110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66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Dimensión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Académicos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Administrativos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74877">
                <a:tc v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Pts. </a:t>
                      </a:r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Pts. </a:t>
                      </a:r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Claridad Organizacional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79,5%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80,1%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-6,9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Capacitación y Perfeccionamiento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70%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72,9%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-2,9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595284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Compromiso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82,7%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86,4%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-3,7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360717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Trabajo en Equipo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80,6%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85,7%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-5,1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Apoyo Organizacional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-4,4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79,7%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87,5%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-7,8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Liderazgo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74,1%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-7,9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Responsabilidad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73,6%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-6,7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71,7%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81,2%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-9,5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Comunicaciones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64,6%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71,3%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72,5%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-1,2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Calidad de Vida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73%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73,9%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-0,9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Organización del Trabajo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>
                          <a:effectLst/>
                          <a:latin typeface="+mn-lt"/>
                        </a:rPr>
                        <a:t>70,5%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 dirty="0">
                          <a:effectLst/>
                          <a:latin typeface="+mn-lt"/>
                        </a:rPr>
                        <a:t>77,2%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-6,7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022838"/>
                  </a:ext>
                </a:extLst>
              </a:tr>
              <a:tr h="263987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Promedio</a:t>
                      </a:r>
                    </a:p>
                  </a:txBody>
                  <a:tcPr marL="7332" marR="7332" marT="7332" marB="0" anchor="b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71,4%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74,2%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-2,8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75,4%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80,6%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-5,2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83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A252-3948-5DC5-D048-B908CF994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1D6233D9-F839-7FDB-5405-781B64DCDD69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1000BC-FA45-271F-59A0-7F8C6A8CD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486E6241-384A-0AE4-8C30-E5DAA8AC01C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1112593" y="640378"/>
            <a:ext cx="10058400" cy="9019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2600" b="1" dirty="0">
                <a:latin typeface="+mn-lt"/>
              </a:rPr>
              <a:t>Resultados 2025</a:t>
            </a:r>
            <a:br>
              <a:rPr lang="es-CL" sz="2300" b="1" dirty="0"/>
            </a:br>
            <a:r>
              <a:rPr lang="es-CL" sz="2400" dirty="0">
                <a:latin typeface="+mn-lt"/>
              </a:rPr>
              <a:t>Percepción por dimensión por Sede Santiago y Coquimbo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555037"/>
              </p:ext>
            </p:extLst>
          </p:nvPr>
        </p:nvGraphicFramePr>
        <p:xfrm>
          <a:off x="659317" y="1636082"/>
          <a:ext cx="10964952" cy="4541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2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9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8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8262">
                  <a:extLst>
                    <a:ext uri="{9D8B030D-6E8A-4147-A177-3AD203B41FA5}">
                      <a16:colId xmlns:a16="http://schemas.microsoft.com/office/drawing/2014/main" val="894947580"/>
                    </a:ext>
                  </a:extLst>
                </a:gridCol>
                <a:gridCol w="110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66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Dimen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sió</a:t>
                      </a:r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Santiago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Coquimbo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74877">
                <a:tc v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Pts. </a:t>
                      </a:r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Pts. </a:t>
                      </a:r>
                      <a:r>
                        <a:rPr lang="es-CL" sz="1400" b="1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Compromiso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Trabajo en Equipo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-8,5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069149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Claridad Organizacional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-3,3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360717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Apoyo Organizacional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-8,3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Capacitación y Perfeccionamiento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897574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Liderazgo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-5,2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-5,3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065072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Responsabilidad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64,5%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Calidad de Vida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Comunicaciones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67,4%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508681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67,2%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-4,1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-8,8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840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Promedio</a:t>
                      </a:r>
                    </a:p>
                  </a:txBody>
                  <a:tcPr marL="7332" marR="7332" marT="7332" marB="0" anchor="b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74,5%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70,4%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77,2%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-6,8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2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94792ec8aa_0_446"/>
          <p:cNvSpPr/>
          <p:nvPr/>
        </p:nvSpPr>
        <p:spPr>
          <a:xfrm>
            <a:off x="0" y="6533712"/>
            <a:ext cx="12192000" cy="3243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4" name="Google Shape;234;g394792ec8aa_0_4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5860" y="82145"/>
            <a:ext cx="1906499" cy="901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g394792ec8aa_0_446" descr="Image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9640" y="175921"/>
            <a:ext cx="1401962" cy="71437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6" name="Google Shape;236;g394792ec8aa_0_446"/>
          <p:cNvGraphicFramePr/>
          <p:nvPr>
            <p:extLst>
              <p:ext uri="{D42A27DB-BD31-4B8C-83A1-F6EECF244321}">
                <p14:modId xmlns:p14="http://schemas.microsoft.com/office/powerpoint/2010/main" val="3202305183"/>
              </p:ext>
            </p:extLst>
          </p:nvPr>
        </p:nvGraphicFramePr>
        <p:xfrm>
          <a:off x="1025662" y="1615323"/>
          <a:ext cx="10140675" cy="46794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42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3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3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3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4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0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885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Áreas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2025</a:t>
                      </a:r>
                      <a:endParaRPr sz="1400">
                        <a:latin typeface="+mj-lt"/>
                      </a:endParaRPr>
                    </a:p>
                  </a:txBody>
                  <a:tcPr marL="8950" marR="8950" marT="895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Positivo Neto 2025</a:t>
                      </a:r>
                      <a:endParaRPr sz="1400" b="1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8950" marR="8950" marT="895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sz="1400">
                        <a:latin typeface="+mj-lt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 err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Dif</a:t>
                      </a:r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. Pts. </a:t>
                      </a:r>
                      <a:r>
                        <a:rPr lang="es-CL" sz="1400" b="1" i="0" u="none" strike="noStrike" dirty="0" err="1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Porc</a:t>
                      </a:r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. 2024-2025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Positivo 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Neutro 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Negativo 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Positivo 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Rectoría y Honorable Junta Directiva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91,7%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0,3%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91,4%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92,5%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-0,8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177491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Vicerrectoría de Administración y Finanzas 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76,8%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14,2%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67,8%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79,9%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-3,1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565573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VRAF - Personal de Aseo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70,8%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14,4%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14,8%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71,3%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-0,5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798351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Vicerrectoría Académica 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78,8%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13,3%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70,9%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81,1%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-2,3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74554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Vicerrectoría de Investigación, Innovación y Postgrados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72,6%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14,8%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12,6%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N/A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N/A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693851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Vicerrectoría Regional Coquimbo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80,7%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10,4%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71,8%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76,9%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3,8</a:t>
                      </a:r>
                      <a:endParaRPr sz="1400" b="1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385664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Vicerrectoría de Desarrollo Institucional 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67,2%</a:t>
                      </a:r>
                      <a:endParaRPr lang="es-CL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21,2%</a:t>
                      </a:r>
                      <a:endParaRPr lang="es-CL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11,6%</a:t>
                      </a:r>
                      <a:endParaRPr lang="es-CL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55,6%</a:t>
                      </a: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78,2%</a:t>
                      </a:r>
                      <a:endParaRPr lang="es-CL"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-11</a:t>
                      </a:r>
                      <a:endParaRPr lang="es-CL"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500362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Fiscalía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89,4%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6,2%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4,4%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95%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-5,6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Contraloría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88,1%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5%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6,9%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81,2%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89,2%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-1,1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Secretaria General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82,5%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10,8%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6,7%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84,8%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-2,3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Dirección de Relaciones Internacionales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77,1%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17,9%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5%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72,1%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79,4%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-2,3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Dirección de Comunicaciones Corporativas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75,8%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15,2%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66,8%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80,4%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-4,6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Dirección de Aseguramiento de la Calidad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92,5%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4,6%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2,9%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89,6%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73,1%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19,4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1223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Facultad de Economía, Gobierno y Comunicaciones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74,7%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15,3%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10%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64,7%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80%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-5,3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Facultad de Derecho y Humanidades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71,1%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19,9%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9%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62,1%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76,4%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-5,3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Facultad de Medicina y Ciencias de la Salud 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70,6%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15,5%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13,9%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56,7%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75,4%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-4,8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Facultad de Educación 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70,1%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15,1%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14,8%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55,3%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75,7%</a:t>
                      </a:r>
                      <a:endParaRPr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-5,6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421222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Facultad de Ingeniería y Arquitectura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68,5%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19,9%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11,6%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56,9%</a:t>
                      </a:r>
                      <a:endParaRPr sz="14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69,6%</a:t>
                      </a:r>
                      <a:endParaRPr sz="14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-1,1</a:t>
                      </a:r>
                      <a:endParaRPr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525" marR="9525" marT="9525" marB="0" anchor="b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Promedio Universidad Central 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0" marR="8950" marT="8950" marB="0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73,7%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15,3%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11%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62,7%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77%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i="0" u="none" strike="noStrike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-3,3%</a:t>
                      </a:r>
                      <a:endParaRPr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237" name="Google Shape;237;g394792ec8aa_0_446"/>
          <p:cNvSpPr txBox="1"/>
          <p:nvPr/>
        </p:nvSpPr>
        <p:spPr>
          <a:xfrm>
            <a:off x="0" y="563242"/>
            <a:ext cx="12192000" cy="9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rPr lang="es-CL" sz="2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 2025</a:t>
            </a:r>
            <a:br>
              <a:rPr lang="es-CL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Cuadro resumen. Percepción por Vicerrectoría-Facultad 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82642-B9D0-2B82-12D8-39D55DF32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A0E88FC1-FA41-EAAF-04B0-B59B64022B2B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B0AADEC-A31A-F6A9-7BD6-52A49776C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3C5C507E-C282-9ECF-9CA9-33179054D64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360172"/>
              </p:ext>
            </p:extLst>
          </p:nvPr>
        </p:nvGraphicFramePr>
        <p:xfrm>
          <a:off x="755516" y="2447948"/>
          <a:ext cx="10680968" cy="2727130"/>
        </p:xfrm>
        <a:graphic>
          <a:graphicData uri="http://schemas.openxmlformats.org/drawingml/2006/table">
            <a:tbl>
              <a:tblPr/>
              <a:tblGrid>
                <a:gridCol w="5053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0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7730">
                  <a:extLst>
                    <a:ext uri="{9D8B030D-6E8A-4147-A177-3AD203B41FA5}">
                      <a16:colId xmlns:a16="http://schemas.microsoft.com/office/drawing/2014/main" val="974221465"/>
                    </a:ext>
                  </a:extLst>
                </a:gridCol>
                <a:gridCol w="774727">
                  <a:extLst>
                    <a:ext uri="{9D8B030D-6E8A-4147-A177-3AD203B41FA5}">
                      <a16:colId xmlns:a16="http://schemas.microsoft.com/office/drawing/2014/main" val="4091063213"/>
                    </a:ext>
                  </a:extLst>
                </a:gridCol>
                <a:gridCol w="1040733">
                  <a:extLst>
                    <a:ext uri="{9D8B030D-6E8A-4147-A177-3AD203B41FA5}">
                      <a16:colId xmlns:a16="http://schemas.microsoft.com/office/drawing/2014/main" val="615451658"/>
                    </a:ext>
                  </a:extLst>
                </a:gridCol>
              </a:tblGrid>
              <a:tr h="32681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Facultades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Académico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L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Administrativo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L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L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78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Dif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. porcentual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Dif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. porcentual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5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Facultad de Economía, Gobierno y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195575"/>
                  </a:ext>
                </a:extLst>
              </a:tr>
              <a:tr h="3275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Facultad de Educación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50873"/>
                  </a:ext>
                </a:extLst>
              </a:tr>
              <a:tr h="3275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Facultad de Derecho y Humanidades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113618"/>
                  </a:ext>
                </a:extLst>
              </a:tr>
              <a:tr h="3275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Facultad de Medicina y Ciencias de la Salud </a:t>
                      </a:r>
                      <a:endParaRPr lang="es-CL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95380"/>
                  </a:ext>
                </a:extLst>
              </a:tr>
              <a:tr h="3275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Facultad de Ingeniería y Arquitectura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793139"/>
                  </a:ext>
                </a:extLst>
              </a:tr>
              <a:tr h="326811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Promedio</a:t>
                      </a:r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74,6%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70,5%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79,1%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CL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-8,6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1CC82376-CCCC-427E-BDBA-CEB6B191CB21}"/>
              </a:ext>
            </a:extLst>
          </p:cNvPr>
          <p:cNvSpPr txBox="1">
            <a:spLocks/>
          </p:cNvSpPr>
          <p:nvPr/>
        </p:nvSpPr>
        <p:spPr>
          <a:xfrm>
            <a:off x="0" y="872798"/>
            <a:ext cx="12192000" cy="1216518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s-CL" sz="2400" b="1" dirty="0"/>
            </a:br>
            <a:br>
              <a:rPr lang="es-CL" sz="2400" b="1" dirty="0"/>
            </a:br>
            <a:r>
              <a:rPr lang="es-CL" sz="2900" b="1" dirty="0">
                <a:latin typeface="+mn-lt"/>
              </a:rPr>
              <a:t>Resultados por Facultad</a:t>
            </a:r>
            <a:br>
              <a:rPr lang="es-CL" sz="2400" b="1" dirty="0"/>
            </a:br>
            <a:r>
              <a:rPr lang="es-CL" sz="2700" dirty="0">
                <a:latin typeface="+mn-lt"/>
              </a:rPr>
              <a:t>Estamento Académico y Administrativo</a:t>
            </a:r>
            <a:br>
              <a:rPr lang="es-CL" sz="2400" b="1" dirty="0"/>
            </a:br>
            <a:endParaRPr lang="es-C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717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ED81A-C805-9098-7F29-3C37FA4FF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B1B8FD0E-EC93-C64A-C144-3B49710C1D31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F4B0A78-3AB9-6820-74C3-4A50476B8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2BA80B27-718F-CE62-E825-AF2F334CA78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790826" y="1062449"/>
            <a:ext cx="11401174" cy="10444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400" dirty="0">
                <a:latin typeface="+mn-lt"/>
              </a:rPr>
              <a:t>Preguntas con mayor porcentaje de percepción positiva (Autorreferenciales)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96446F1-DFE7-EA26-D2BA-DE2E5568E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476587"/>
              </p:ext>
            </p:extLst>
          </p:nvPr>
        </p:nvGraphicFramePr>
        <p:xfrm>
          <a:off x="505691" y="1712351"/>
          <a:ext cx="11180618" cy="4565994"/>
        </p:xfrm>
        <a:graphic>
          <a:graphicData uri="http://schemas.openxmlformats.org/drawingml/2006/table">
            <a:tbl>
              <a:tblPr/>
              <a:tblGrid>
                <a:gridCol w="2034421">
                  <a:extLst>
                    <a:ext uri="{9D8B030D-6E8A-4147-A177-3AD203B41FA5}">
                      <a16:colId xmlns:a16="http://schemas.microsoft.com/office/drawing/2014/main" val="60693510"/>
                    </a:ext>
                  </a:extLst>
                </a:gridCol>
                <a:gridCol w="4615761">
                  <a:extLst>
                    <a:ext uri="{9D8B030D-6E8A-4147-A177-3AD203B41FA5}">
                      <a16:colId xmlns:a16="http://schemas.microsoft.com/office/drawing/2014/main" val="3901295994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val="2444627710"/>
                    </a:ext>
                  </a:extLst>
                </a:gridCol>
                <a:gridCol w="775855">
                  <a:extLst>
                    <a:ext uri="{9D8B030D-6E8A-4147-A177-3AD203B41FA5}">
                      <a16:colId xmlns:a16="http://schemas.microsoft.com/office/drawing/2014/main" val="3559995345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992325848"/>
                    </a:ext>
                  </a:extLst>
                </a:gridCol>
                <a:gridCol w="872836">
                  <a:extLst>
                    <a:ext uri="{9D8B030D-6E8A-4147-A177-3AD203B41FA5}">
                      <a16:colId xmlns:a16="http://schemas.microsoft.com/office/drawing/2014/main" val="1999093289"/>
                    </a:ext>
                  </a:extLst>
                </a:gridCol>
                <a:gridCol w="1039091">
                  <a:extLst>
                    <a:ext uri="{9D8B030D-6E8A-4147-A177-3AD203B41FA5}">
                      <a16:colId xmlns:a16="http://schemas.microsoft.com/office/drawing/2014/main" val="3888575698"/>
                    </a:ext>
                  </a:extLst>
                </a:gridCol>
              </a:tblGrid>
              <a:tr h="4539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Dimensión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Pregunta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L" sz="160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sz="1600" dirty="0">
                        <a:solidFill>
                          <a:schemeClr val="bg1"/>
                        </a:solidFill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195733"/>
                  </a:ext>
                </a:extLst>
              </a:tr>
              <a:tr h="40511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Neutro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Negativo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Pts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2024-2025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79822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Organizacional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Soy colaborativo(a) y apoyo tanto a mi equipo, como a otras áreas.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182340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Estoy comprometido(a) con mi equipo de trabajo.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854400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 en Equipo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Estoy satisfecho(a) con el aporte que hago a mi equipo.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423821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Perfeccionamiento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 preocupo por capacitarme y perfeccionarme para mejorar mis habilidades en mi trabajo.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092125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Claridad Organizacional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 cómo mi trabajo contribuye a los objetivos de la Universidad.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2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201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C9878-28C3-03F4-C8DB-D453841E8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7F2C375-CA49-C291-9FC0-A12A9F204912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F6E43C6-CE73-5F2E-E33D-5BE9AA8F7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05E534C8-3120-9325-C850-05F9375429F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744320" y="1101913"/>
            <a:ext cx="11161582" cy="10444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400" dirty="0">
                <a:latin typeface="+mn-lt"/>
              </a:rPr>
              <a:t>Preguntas con mayor porcentaje de percepción positiva  (No autorreferenciales)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BFBBB0B-0B9C-280E-7B8A-45E163EB3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541663"/>
              </p:ext>
            </p:extLst>
          </p:nvPr>
        </p:nvGraphicFramePr>
        <p:xfrm>
          <a:off x="515209" y="1624131"/>
          <a:ext cx="11161582" cy="4516920"/>
        </p:xfrm>
        <a:graphic>
          <a:graphicData uri="http://schemas.openxmlformats.org/drawingml/2006/table">
            <a:tbl>
              <a:tblPr/>
              <a:tblGrid>
                <a:gridCol w="2156128">
                  <a:extLst>
                    <a:ext uri="{9D8B030D-6E8A-4147-A177-3AD203B41FA5}">
                      <a16:colId xmlns:a16="http://schemas.microsoft.com/office/drawing/2014/main" val="60693510"/>
                    </a:ext>
                  </a:extLst>
                </a:gridCol>
                <a:gridCol w="4364182">
                  <a:extLst>
                    <a:ext uri="{9D8B030D-6E8A-4147-A177-3AD203B41FA5}">
                      <a16:colId xmlns:a16="http://schemas.microsoft.com/office/drawing/2014/main" val="3901295994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val="2444627710"/>
                    </a:ext>
                  </a:extLst>
                </a:gridCol>
                <a:gridCol w="803564">
                  <a:extLst>
                    <a:ext uri="{9D8B030D-6E8A-4147-A177-3AD203B41FA5}">
                      <a16:colId xmlns:a16="http://schemas.microsoft.com/office/drawing/2014/main" val="3559995345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992325848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3097516138"/>
                    </a:ext>
                  </a:extLst>
                </a:gridCol>
                <a:gridCol w="1052945">
                  <a:extLst>
                    <a:ext uri="{9D8B030D-6E8A-4147-A177-3AD203B41FA5}">
                      <a16:colId xmlns:a16="http://schemas.microsoft.com/office/drawing/2014/main" val="834641504"/>
                    </a:ext>
                  </a:extLst>
                </a:gridCol>
              </a:tblGrid>
              <a:tr h="4539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Dimensión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Pregunta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>
                        <a:solidFill>
                          <a:schemeClr val="bg1"/>
                        </a:solidFill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195733"/>
                  </a:ext>
                </a:extLst>
              </a:tr>
              <a:tr h="40511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Neutro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Negativo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Pts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2024-2025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79822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mi equipo, nos esforzamos por entregar un buen servicio a otras unidades.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001268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 en Equipo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mi equipo, trabajamos de forma colaborativa.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036620"/>
                  </a:ext>
                </a:extLst>
              </a:tr>
              <a:tr h="6252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Liderazgo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 jefatura directa hace seguimiento al trabajo que realizo.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455257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Responsabilidad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responsabilidad que asumo en mi cargo es adecuada.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27640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Organizacional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 personas de mi equipo  se preocupan por las personas que trabajamos en el área.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-7,2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31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226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B3660-DDF5-5766-51FA-0E7F981C7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5556A727-121A-7868-6B5A-650EADE4519E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4E3A08D-F06F-72A4-3089-5502AA4D0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0929DA92-AC14-5CF0-4838-98F1A908729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709631" y="1335929"/>
            <a:ext cx="10058400" cy="5281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400" dirty="0">
                <a:latin typeface="+mn-lt"/>
              </a:rPr>
              <a:t>Preguntas con menor porcentaje de percepción positiva 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427E7E6-C9B7-44CB-BFA7-DEDEDBE99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658097"/>
              </p:ext>
            </p:extLst>
          </p:nvPr>
        </p:nvGraphicFramePr>
        <p:xfrm>
          <a:off x="540327" y="1864074"/>
          <a:ext cx="11166764" cy="4224006"/>
        </p:xfrm>
        <a:graphic>
          <a:graphicData uri="http://schemas.openxmlformats.org/drawingml/2006/table">
            <a:tbl>
              <a:tblPr/>
              <a:tblGrid>
                <a:gridCol w="2175164">
                  <a:extLst>
                    <a:ext uri="{9D8B030D-6E8A-4147-A177-3AD203B41FA5}">
                      <a16:colId xmlns:a16="http://schemas.microsoft.com/office/drawing/2014/main" val="60693510"/>
                    </a:ext>
                  </a:extLst>
                </a:gridCol>
                <a:gridCol w="4364182">
                  <a:extLst>
                    <a:ext uri="{9D8B030D-6E8A-4147-A177-3AD203B41FA5}">
                      <a16:colId xmlns:a16="http://schemas.microsoft.com/office/drawing/2014/main" val="3901295994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2444627710"/>
                    </a:ext>
                  </a:extLst>
                </a:gridCol>
                <a:gridCol w="803563">
                  <a:extLst>
                    <a:ext uri="{9D8B030D-6E8A-4147-A177-3AD203B41FA5}">
                      <a16:colId xmlns:a16="http://schemas.microsoft.com/office/drawing/2014/main" val="3559995345"/>
                    </a:ext>
                  </a:extLst>
                </a:gridCol>
                <a:gridCol w="928255">
                  <a:extLst>
                    <a:ext uri="{9D8B030D-6E8A-4147-A177-3AD203B41FA5}">
                      <a16:colId xmlns:a16="http://schemas.microsoft.com/office/drawing/2014/main" val="992325848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162096865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630443515"/>
                    </a:ext>
                  </a:extLst>
                </a:gridCol>
              </a:tblGrid>
              <a:tr h="4539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Dimensión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Pregunta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L" dirty="0">
                        <a:solidFill>
                          <a:schemeClr val="bg1"/>
                        </a:solidFill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195733"/>
                  </a:ext>
                </a:extLst>
              </a:tr>
              <a:tr h="40511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Neutro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Negativo 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Positivo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Pts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porc</a:t>
                      </a:r>
                      <a:r>
                        <a:rPr lang="es-CL" sz="16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2024-2025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79822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1600" u="none" strike="noStrike" dirty="0">
                          <a:effectLst/>
                        </a:rPr>
                        <a:t>Compromiso</a:t>
                      </a:r>
                      <a:endParaRPr lang="es-C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En la Universidad, nos comprometemos por el éxito de todos(as).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67,4%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-5,9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423821"/>
                  </a:ext>
                </a:extLst>
              </a:tr>
              <a:tr h="625241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En mi equipo, el trabajo está bien distribuido entre las personas.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16,1%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24,9%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59,6%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-0,6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455257"/>
                  </a:ext>
                </a:extLst>
              </a:tr>
              <a:tr h="625241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Calidad de Vida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La Universidad gestiona bien y a tiempo los beneficios que ofrece a sus colaboradores(as).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57,8%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26,3%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15,9%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58,5%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-0,7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098909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La información sobre lo que ocurre en la Universidad se entrega de forma oportuna.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56,5%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24,5%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54,1%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092125"/>
                  </a:ext>
                </a:extLst>
              </a:tr>
              <a:tr h="674315">
                <a:tc>
                  <a:txBody>
                    <a:bodyPr/>
                    <a:lstStyle/>
                    <a:p>
                      <a:pPr algn="l" fontAlgn="b"/>
                      <a:r>
                        <a:rPr lang="es-CL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La cantidad de trabajo que debo hacer es adecuada para mi jornada laboral.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15,4%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31,6%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58%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s-CL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12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656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5312E67-7D30-5C9B-9865-ADA57311EED7}"/>
              </a:ext>
            </a:extLst>
          </p:cNvPr>
          <p:cNvSpPr txBox="1">
            <a:spLocks/>
          </p:cNvSpPr>
          <p:nvPr/>
        </p:nvSpPr>
        <p:spPr>
          <a:xfrm>
            <a:off x="785591" y="1121978"/>
            <a:ext cx="9445504" cy="376770"/>
          </a:xfrm>
          <a:prstGeom prst="rect">
            <a:avLst/>
          </a:prstGeom>
        </p:spPr>
        <p:txBody>
          <a:bodyPr vert="horz" wrap="square" lIns="0" tIns="16510" rIns="0" bIns="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D1099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511">
              <a:spcBef>
                <a:spcPts val="130"/>
              </a:spcBef>
            </a:pPr>
            <a:r>
              <a:rPr lang="es-MX" sz="2600" b="1" dirty="0">
                <a:solidFill>
                  <a:schemeClr val="tx1"/>
                </a:solidFill>
                <a:latin typeface="+mn-lt"/>
              </a:rPr>
              <a:t>Conclusiones de la Encuesta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33694A-6763-2024-D26D-D1ED22CF55EA}"/>
              </a:ext>
            </a:extLst>
          </p:cNvPr>
          <p:cNvSpPr txBox="1"/>
          <p:nvPr/>
        </p:nvSpPr>
        <p:spPr>
          <a:xfrm>
            <a:off x="684295" y="1706829"/>
            <a:ext cx="1119806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s-MX" dirty="0">
                <a:cs typeface="Arial" pitchFamily="34" charset="0"/>
              </a:rPr>
              <a:t>Podemos apreciar que los resultados cuantitativos de </a:t>
            </a:r>
            <a:r>
              <a:rPr lang="es-MX" b="1" dirty="0">
                <a:cs typeface="Arial" pitchFamily="34" charset="0"/>
              </a:rPr>
              <a:t>"Encuesta de Clima Organizacional" </a:t>
            </a:r>
            <a:r>
              <a:rPr lang="es-MX" dirty="0">
                <a:cs typeface="Arial" pitchFamily="34" charset="0"/>
              </a:rPr>
              <a:t>del año 2025 de la Universidad Central de Chile se encuentra en una categoría de </a:t>
            </a:r>
            <a:r>
              <a:rPr lang="es-MX" b="1" dirty="0">
                <a:cs typeface="Arial" pitchFamily="34" charset="0"/>
              </a:rPr>
              <a:t>Bueno </a:t>
            </a:r>
            <a:r>
              <a:rPr lang="es-MX" dirty="0">
                <a:cs typeface="Arial" pitchFamily="34" charset="0"/>
              </a:rPr>
              <a:t>con un puntaje Positivo de </a:t>
            </a:r>
            <a:r>
              <a:rPr lang="es-MX" b="1" dirty="0">
                <a:cs typeface="Arial" pitchFamily="34" charset="0"/>
              </a:rPr>
              <a:t>73,7% </a:t>
            </a:r>
            <a:r>
              <a:rPr lang="es-MX" dirty="0">
                <a:cs typeface="Arial" pitchFamily="34" charset="0"/>
              </a:rPr>
              <a:t>en donde el nivel de </a:t>
            </a:r>
            <a:r>
              <a:rPr lang="es-CL" dirty="0">
                <a:cs typeface="Arial" pitchFamily="34" charset="0"/>
              </a:rPr>
              <a:t>participación corresponde a </a:t>
            </a:r>
            <a:r>
              <a:rPr lang="es-CL" b="1" dirty="0">
                <a:cs typeface="Arial" pitchFamily="34" charset="0"/>
              </a:rPr>
              <a:t>81%.</a:t>
            </a:r>
          </a:p>
          <a:p>
            <a:pPr algn="l"/>
            <a:endParaRPr lang="es-CL" dirty="0"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cs typeface="Arial" pitchFamily="34" charset="0"/>
              </a:rPr>
              <a:t>En esta Encuesta de Clima Organizacional, las dimensiones que se encuentran más altas corresponden a: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Compromiso.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Claridad Organizacional.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Trabajo en Equipo.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cs typeface="Arial" pitchFamily="34" charset="0"/>
              </a:rPr>
              <a:t>Las dimensiones que se encuentran con una mayor posibilidad de desarrollo corresponden 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Comunicación.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Calidad de Vida.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cs typeface="Arial" pitchFamily="34" charset="0"/>
              </a:rPr>
              <a:t>Organización del Trabajo.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dirty="0"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cs typeface="Arial" pitchFamily="34" charset="0"/>
              </a:rPr>
              <a:t>En el Estamento Académico (71,4%) el resultado en la encuesta es menor que el estamento Administrativo (75,4%).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A7DCE6-657C-F611-9B0B-CC4C40E09E9A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3CC4E87-93C2-7449-E563-22CB06236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32A2CE3C-9079-8E63-830E-8B740D28D27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705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34F3C-E086-DB46-3DCD-8759FB647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E590851-549A-F3FA-3EC9-EFCE76037945}"/>
              </a:ext>
            </a:extLst>
          </p:cNvPr>
          <p:cNvSpPr txBox="1">
            <a:spLocks/>
          </p:cNvSpPr>
          <p:nvPr/>
        </p:nvSpPr>
        <p:spPr>
          <a:xfrm>
            <a:off x="852634" y="1552529"/>
            <a:ext cx="10011258" cy="9704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D10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600" b="1" dirty="0">
                <a:solidFill>
                  <a:schemeClr val="tx1"/>
                </a:solidFill>
                <a:latin typeface="+mn-lt"/>
              </a:rPr>
              <a:t>Contexto de Aplicación Estudio de Clima Organizacional </a:t>
            </a:r>
            <a:endParaRPr lang="es-CL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969892F-DB7E-9229-0E7E-A0527FCB16A1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9FF8031-F4DB-B82A-5A1D-7EDE73C70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12" name="Imagen" descr="Imagen">
            <a:extLst>
              <a:ext uri="{FF2B5EF4-FFF2-40B4-BE49-F238E27FC236}">
                <a16:creationId xmlns:a16="http://schemas.microsoft.com/office/drawing/2014/main" id="{C4802956-943D-CA92-A067-8A21B2FB431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ángulo 7">
            <a:extLst>
              <a:ext uri="{FF2B5EF4-FFF2-40B4-BE49-F238E27FC236}">
                <a16:creationId xmlns:a16="http://schemas.microsoft.com/office/drawing/2014/main" id="{19C06096-41D7-6A01-698B-1DCAC77D3A56}"/>
              </a:ext>
            </a:extLst>
          </p:cNvPr>
          <p:cNvSpPr/>
          <p:nvPr/>
        </p:nvSpPr>
        <p:spPr>
          <a:xfrm>
            <a:off x="1030014" y="2433386"/>
            <a:ext cx="103093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Encuesta de Clima Organizacional 2025 fue aplicada en el mes de septiembre, posterior al receso académico y en medio de la negociación colectiva de los sindicatos. </a:t>
            </a:r>
          </a:p>
          <a:p>
            <a:pPr algn="just"/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el periodo anterior, la encuesta se aplicó en el mes de marzo, post vuelta del receso de vacaciones. Y en otras versiones se realizó en enero de cada año, previo al cierre de procesos antes del periodo de receso. </a:t>
            </a:r>
          </a:p>
          <a:p>
            <a:pPr algn="just"/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cambio de fecha en el desarrollo del estudio se debe a una decisión estratégica para no juntar su aplicación con las fases de implementación del CEAL-SM. </a:t>
            </a:r>
          </a:p>
          <a:p>
            <a:pPr algn="just"/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Este cambio en la temporalidad de aplicación debe ser considerado al momento de analizar los resultados y realizar comparaciones con mediciones anteriores.</a:t>
            </a:r>
          </a:p>
        </p:txBody>
      </p:sp>
    </p:spTree>
    <p:extLst>
      <p:ext uri="{BB962C8B-B14F-4D97-AF65-F5344CB8AC3E}">
        <p14:creationId xmlns:p14="http://schemas.microsoft.com/office/powerpoint/2010/main" val="3040410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7031D-EAA7-9137-9C83-34B2A2719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Rectángulo">
            <a:extLst>
              <a:ext uri="{FF2B5EF4-FFF2-40B4-BE49-F238E27FC236}">
                <a16:creationId xmlns:a16="http://schemas.microsoft.com/office/drawing/2014/main" id="{A5346BE8-5191-D784-607C-49C31529D84D}"/>
              </a:ext>
            </a:extLst>
          </p:cNvPr>
          <p:cNvSpPr/>
          <p:nvPr/>
        </p:nvSpPr>
        <p:spPr>
          <a:xfrm>
            <a:off x="1371702" y="2850645"/>
            <a:ext cx="9657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Resultados Generales Encuesta de Clima Organizacional 2025 </a:t>
            </a:r>
          </a:p>
        </p:txBody>
      </p:sp>
      <p:sp>
        <p:nvSpPr>
          <p:cNvPr id="6" name="9 Rectángulo">
            <a:extLst>
              <a:ext uri="{FF2B5EF4-FFF2-40B4-BE49-F238E27FC236}">
                <a16:creationId xmlns:a16="http://schemas.microsoft.com/office/drawing/2014/main" id="{3BB8903C-97CE-FACB-4965-7DC32494FF57}"/>
              </a:ext>
            </a:extLst>
          </p:cNvPr>
          <p:cNvSpPr/>
          <p:nvPr/>
        </p:nvSpPr>
        <p:spPr>
          <a:xfrm>
            <a:off x="1955794" y="3672469"/>
            <a:ext cx="82804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 Central de Chile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E925A9-7CD1-E922-3C67-3AC5BBC75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A3AD7D1-AF9F-06C6-ED00-DDCDD69DF02A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Imagen" descr="Imagen">
            <a:extLst>
              <a:ext uri="{FF2B5EF4-FFF2-40B4-BE49-F238E27FC236}">
                <a16:creationId xmlns:a16="http://schemas.microsoft.com/office/drawing/2014/main" id="{E5C7FCBF-8418-CE5F-5428-BD3B1ECFB71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509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/>
        </p:nvSpPr>
        <p:spPr>
          <a:xfrm>
            <a:off x="862427" y="1173917"/>
            <a:ext cx="3586161" cy="452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Clima Organizacional</a:t>
            </a:r>
            <a:endParaRPr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1081400" y="1990805"/>
            <a:ext cx="9847710" cy="3693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es-ES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Indicador que mide la percepción de los(as) colaboradores(as), acerca del ambiente laboral que se experimenta  en la organización.</a:t>
            </a:r>
            <a:endParaRPr lang="es-ES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s-CL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Encuesta de carácter anónima, aplicada por la empresa consultora </a:t>
            </a:r>
            <a:r>
              <a:rPr lang="es-CL" b="0" i="0" u="none" strike="noStrike" cap="none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CreaTalento</a:t>
            </a: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just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✔"/>
            </a:pP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No participan colaboradores(as) con licencias prolongadas (6 meses), tampoco con contrato a plazo fijo. </a:t>
            </a:r>
            <a:endParaRPr dirty="0"/>
          </a:p>
          <a:p>
            <a:pPr marL="742950" marR="0" lvl="1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Las condiciones para que genere reporte son: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just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✔"/>
            </a:pP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Tener sobre el 50% de la tasa de respuesta.</a:t>
            </a:r>
            <a:endParaRPr dirty="0"/>
          </a:p>
          <a:p>
            <a:pPr marL="742950" marR="0" lvl="1" indent="-285750" algn="just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✔"/>
            </a:pPr>
            <a:r>
              <a:rPr lang="es-CL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Tener 3 respuestas como mínimo.</a:t>
            </a:r>
            <a:endParaRPr dirty="0"/>
          </a:p>
          <a:p>
            <a:pPr marL="171450" marR="0" lvl="0" indent="-571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rgbClr val="24618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5860" y="82145"/>
            <a:ext cx="1906500" cy="901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" descr="Image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9640" y="175921"/>
            <a:ext cx="1401962" cy="71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5860" y="82145"/>
            <a:ext cx="1906500" cy="901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 descr="Image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9640" y="175921"/>
            <a:ext cx="1401962" cy="714376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 txBox="1"/>
          <p:nvPr/>
        </p:nvSpPr>
        <p:spPr>
          <a:xfrm>
            <a:off x="1030014" y="1518562"/>
            <a:ext cx="10058400" cy="714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rPr lang="es-CL"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Antecedentes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1030014" y="2199830"/>
            <a:ext cx="10309352" cy="2923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Como técnica de recolección de datos, al igual que en años anteriores, se utilizó una escala de respuesta cerrada</a:t>
            </a:r>
            <a:r>
              <a:rPr lang="es-CL" sz="1800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 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tipo Likert relacionada a diez dimensiones, que consider</a:t>
            </a:r>
            <a:r>
              <a:rPr lang="es-CL" sz="1800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ó 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las siguientes respuestas: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3F3F3F"/>
              </a:solidFill>
              <a:ea typeface="Calibri"/>
              <a:cs typeface="Calibri"/>
              <a:sym typeface="Calibri"/>
            </a:endParaRPr>
          </a:p>
          <a:p>
            <a:pPr marL="457200" marR="0" lvl="1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1. 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Percepción positiva, con respuestas: “Muy de acuerdo”, “De acuerdo”.</a:t>
            </a:r>
            <a:endParaRPr dirty="0"/>
          </a:p>
          <a:p>
            <a:pPr marL="457200" marR="0" lvl="1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2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. Percepción negativa, con respuestas: “Muy en desacuerdo” o “En Desacuerdo”.</a:t>
            </a:r>
            <a:endParaRPr dirty="0"/>
          </a:p>
          <a:p>
            <a:pPr marL="457200" marR="0" lvl="1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3. 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Percepción neutra, con respuestas: “Ni de acuerdo </a:t>
            </a:r>
            <a:r>
              <a:rPr lang="es-CL" sz="1800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n</a:t>
            </a:r>
            <a:r>
              <a:rPr lang="es-CL" sz="1800" b="0" i="0" u="none" strike="noStrike" cap="none" dirty="0">
                <a:solidFill>
                  <a:srgbClr val="3F3F3F"/>
                </a:solidFill>
                <a:ea typeface="Calibri"/>
                <a:cs typeface="Calibri"/>
                <a:sym typeface="Calibri"/>
              </a:rPr>
              <a:t>i en desacuerdo”. </a:t>
            </a:r>
            <a:endParaRPr dirty="0"/>
          </a:p>
          <a:p>
            <a:pPr marL="285750" marR="0" lvl="0" indent="-158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>
            <a:extLst>
              <a:ext uri="{FF2B5EF4-FFF2-40B4-BE49-F238E27FC236}">
                <a16:creationId xmlns:a16="http://schemas.microsoft.com/office/drawing/2014/main" id="{4A93CDF3-A65F-38BC-553D-831CDC41FD49}"/>
              </a:ext>
            </a:extLst>
          </p:cNvPr>
          <p:cNvSpPr txBox="1">
            <a:spLocks/>
          </p:cNvSpPr>
          <p:nvPr/>
        </p:nvSpPr>
        <p:spPr>
          <a:xfrm>
            <a:off x="1068380" y="1121273"/>
            <a:ext cx="7687105" cy="6271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D10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600" b="1" dirty="0">
                <a:solidFill>
                  <a:schemeClr val="tx1"/>
                </a:solidFill>
                <a:latin typeface="+mn-lt"/>
              </a:rPr>
              <a:t>Instrumento de medición </a:t>
            </a:r>
            <a:endParaRPr lang="es-CL" sz="2600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29190096-4A46-0925-E06A-494A6B16B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790379"/>
              </p:ext>
            </p:extLst>
          </p:nvPr>
        </p:nvGraphicFramePr>
        <p:xfrm>
          <a:off x="2264694" y="2151866"/>
          <a:ext cx="7945588" cy="112166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63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5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00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00" b="1" spc="35" dirty="0">
                          <a:solidFill>
                            <a:srgbClr val="FFFFFF"/>
                          </a:solidFill>
                        </a:rPr>
                        <a:t>Ítem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76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00" b="1" spc="-15" dirty="0">
                          <a:solidFill>
                            <a:srgbClr val="FFFFFF"/>
                          </a:solidFill>
                        </a:rPr>
                        <a:t>Descripción</a:t>
                      </a: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676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 dirty="0"/>
                    </a:p>
                    <a:p>
                      <a:pPr marL="36830">
                        <a:lnSpc>
                          <a:spcPct val="100000"/>
                        </a:lnSpc>
                      </a:pPr>
                      <a:endParaRPr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22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8895" algn="ctr">
                        <a:lnSpc>
                          <a:spcPct val="100000"/>
                        </a:lnSpc>
                      </a:pPr>
                      <a:r>
                        <a:rPr lang="es-CL" sz="1600" b="1" spc="-5" noProof="0" dirty="0">
                          <a:solidFill>
                            <a:srgbClr val="363636"/>
                          </a:solidFill>
                        </a:rPr>
                        <a:t>Cuestionario</a:t>
                      </a:r>
                      <a:endParaRPr lang="es-CL" sz="1600" noProof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2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</a:pPr>
                      <a:r>
                        <a:rPr lang="es-MX" sz="1600" spc="-65" dirty="0">
                          <a:solidFill>
                            <a:srgbClr val="363636"/>
                          </a:solidFill>
                        </a:rPr>
                        <a:t>40</a:t>
                      </a:r>
                      <a:r>
                        <a:rPr sz="1600" spc="-65" dirty="0">
                          <a:solidFill>
                            <a:srgbClr val="363636"/>
                          </a:solidFill>
                        </a:rPr>
                        <a:t> </a:t>
                      </a:r>
                      <a:r>
                        <a:rPr sz="1600" dirty="0">
                          <a:solidFill>
                            <a:srgbClr val="363636"/>
                          </a:solidFill>
                        </a:rPr>
                        <a:t>preguntas</a:t>
                      </a:r>
                      <a:r>
                        <a:rPr lang="es-ES" sz="1600" spc="-65" baseline="0" dirty="0">
                          <a:solidFill>
                            <a:srgbClr val="363636"/>
                          </a:solidFill>
                        </a:rPr>
                        <a:t> que consideran </a:t>
                      </a:r>
                      <a:r>
                        <a:rPr lang="es-MX" sz="1600" dirty="0">
                          <a:solidFill>
                            <a:srgbClr val="363636"/>
                          </a:solidFill>
                        </a:rPr>
                        <a:t>10</a:t>
                      </a:r>
                      <a:r>
                        <a:rPr sz="1600" spc="-65" dirty="0">
                          <a:solidFill>
                            <a:srgbClr val="363636"/>
                          </a:solidFill>
                        </a:rPr>
                        <a:t> </a:t>
                      </a:r>
                      <a:r>
                        <a:rPr sz="1600" dirty="0">
                          <a:solidFill>
                            <a:srgbClr val="363636"/>
                          </a:solidFill>
                        </a:rPr>
                        <a:t>dimensiones</a:t>
                      </a:r>
                      <a:r>
                        <a:rPr lang="es-ES" sz="1600" baseline="0" dirty="0">
                          <a:solidFill>
                            <a:srgbClr val="363636"/>
                          </a:solidFill>
                        </a:rPr>
                        <a:t> de </a:t>
                      </a:r>
                      <a:r>
                        <a:rPr lang="es-ES" sz="1600" dirty="0">
                          <a:solidFill>
                            <a:srgbClr val="363636"/>
                          </a:solidFill>
                        </a:rPr>
                        <a:t>clima organizacional</a:t>
                      </a:r>
                      <a:r>
                        <a:rPr lang="es-ES" sz="1600" dirty="0">
                          <a:solidFill>
                            <a:srgbClr val="363636"/>
                          </a:solidFill>
                          <a:latin typeface="+mn-lt"/>
                          <a:cs typeface="+mn-cs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36363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8 preguntas que consideran 4 dimensiones “adicionales”.</a:t>
                      </a:r>
                      <a:endParaRPr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42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2" descr="10 ventajas de hacer encuestas online | Tiendas Virtuales en México  Profesionales.">
            <a:extLst>
              <a:ext uri="{FF2B5EF4-FFF2-40B4-BE49-F238E27FC236}">
                <a16:creationId xmlns:a16="http://schemas.microsoft.com/office/drawing/2014/main" id="{BB8E1556-4D16-6078-9093-D49AFC523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531" y="2712700"/>
            <a:ext cx="512326" cy="472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5">
            <a:extLst>
              <a:ext uri="{FF2B5EF4-FFF2-40B4-BE49-F238E27FC236}">
                <a16:creationId xmlns:a16="http://schemas.microsoft.com/office/drawing/2014/main" id="{E55CF405-34AE-E1EE-C281-474BADC38E3F}"/>
              </a:ext>
            </a:extLst>
          </p:cNvPr>
          <p:cNvSpPr txBox="1"/>
          <p:nvPr/>
        </p:nvSpPr>
        <p:spPr>
          <a:xfrm>
            <a:off x="2477175" y="4589301"/>
            <a:ext cx="1407285" cy="522344"/>
          </a:xfrm>
          <a:prstGeom prst="rect">
            <a:avLst/>
          </a:prstGeom>
        </p:spPr>
        <p:txBody>
          <a:bodyPr vert="horz" wrap="square" lIns="0" tIns="16912" rIns="0" bIns="0" rtlCol="0">
            <a:spAutoFit/>
          </a:bodyPr>
          <a:lstStyle/>
          <a:p>
            <a:pPr marL="16913">
              <a:spcBef>
                <a:spcPts val="133"/>
              </a:spcBef>
            </a:pPr>
            <a:r>
              <a:rPr lang="es-CL" sz="1600" b="1" spc="-5" dirty="0">
                <a:solidFill>
                  <a:srgbClr val="363636"/>
                </a:solidFill>
              </a:rPr>
              <a:t>Escala</a:t>
            </a:r>
            <a:r>
              <a:rPr lang="es-CL" sz="1400" b="1" spc="-27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lang="es-CL" sz="1600" b="1" spc="-5" dirty="0">
                <a:solidFill>
                  <a:srgbClr val="363636"/>
                </a:solidFill>
              </a:rPr>
              <a:t>de</a:t>
            </a:r>
          </a:p>
          <a:p>
            <a:pPr marL="16913">
              <a:spcBef>
                <a:spcPts val="133"/>
              </a:spcBef>
            </a:pPr>
            <a:r>
              <a:rPr lang="es-CL" sz="1600" b="1" spc="-5" dirty="0">
                <a:solidFill>
                  <a:srgbClr val="363636"/>
                </a:solidFill>
              </a:rPr>
              <a:t>resultados</a:t>
            </a:r>
            <a:r>
              <a:rPr lang="es-CL" sz="1400" b="1" spc="-27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endParaRPr lang="es-CL" sz="1400" dirty="0">
              <a:latin typeface="Arial"/>
              <a:cs typeface="Arial"/>
            </a:endParaRPr>
          </a:p>
        </p:txBody>
      </p:sp>
      <p:pic>
        <p:nvPicPr>
          <p:cNvPr id="12" name="Picture 2" descr="Resultados - Iconos gratis de márketing">
            <a:extLst>
              <a:ext uri="{FF2B5EF4-FFF2-40B4-BE49-F238E27FC236}">
                <a16:creationId xmlns:a16="http://schemas.microsoft.com/office/drawing/2014/main" id="{91E70B6A-3568-9034-8317-2DF2C2A93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118" y="4646324"/>
            <a:ext cx="406128" cy="40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upo 24">
            <a:extLst>
              <a:ext uri="{FF2B5EF4-FFF2-40B4-BE49-F238E27FC236}">
                <a16:creationId xmlns:a16="http://schemas.microsoft.com/office/drawing/2014/main" id="{D0DA7EFD-938A-E03F-22A1-E81D6F32F288}"/>
              </a:ext>
            </a:extLst>
          </p:cNvPr>
          <p:cNvGrpSpPr/>
          <p:nvPr/>
        </p:nvGrpSpPr>
        <p:grpSpPr>
          <a:xfrm>
            <a:off x="3866496" y="3834369"/>
            <a:ext cx="6343786" cy="1655076"/>
            <a:chOff x="3585513" y="4741000"/>
            <a:chExt cx="6343786" cy="1655076"/>
          </a:xfrm>
        </p:grpSpPr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id="{D67FED62-E973-7A31-A741-996EDE39A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03477" y="5118132"/>
              <a:ext cx="6325822" cy="1277944"/>
            </a:xfrm>
            <a:prstGeom prst="rect">
              <a:avLst/>
            </a:prstGeom>
          </p:spPr>
        </p:pic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id="{7753F4CB-EA56-C4C3-B052-D07CE2D49752}"/>
                </a:ext>
              </a:extLst>
            </p:cNvPr>
            <p:cNvGrpSpPr/>
            <p:nvPr/>
          </p:nvGrpSpPr>
          <p:grpSpPr>
            <a:xfrm>
              <a:off x="3585513" y="4741000"/>
              <a:ext cx="6244399" cy="533066"/>
              <a:chOff x="4050631" y="4767511"/>
              <a:chExt cx="6244399" cy="533066"/>
            </a:xfrm>
          </p:grpSpPr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308F15EF-0CDF-039D-08CA-2A6390EE1D57}"/>
                  </a:ext>
                </a:extLst>
              </p:cNvPr>
              <p:cNvSpPr txBox="1"/>
              <p:nvPr/>
            </p:nvSpPr>
            <p:spPr>
              <a:xfrm>
                <a:off x="4050631" y="4777357"/>
                <a:ext cx="18151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400" b="1" dirty="0">
                    <a:solidFill>
                      <a:srgbClr val="363636"/>
                    </a:solidFill>
                  </a:rPr>
                  <a:t>Bajo</a:t>
                </a:r>
              </a:p>
              <a:p>
                <a:pPr algn="ctr"/>
                <a:r>
                  <a:rPr lang="es-ES" sz="1400" dirty="0">
                    <a:solidFill>
                      <a:srgbClr val="363636"/>
                    </a:solidFill>
                  </a:rPr>
                  <a:t>Entre 0 y 24</a:t>
                </a:r>
                <a:endParaRPr lang="es-CL" sz="1400" dirty="0">
                  <a:solidFill>
                    <a:srgbClr val="363636"/>
                  </a:solidFill>
                </a:endParaRPr>
              </a:p>
            </p:txBody>
          </p:sp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83069F34-73FA-6B05-14E9-18123861FC4D}"/>
                  </a:ext>
                </a:extLst>
              </p:cNvPr>
              <p:cNvSpPr txBox="1"/>
              <p:nvPr/>
            </p:nvSpPr>
            <p:spPr>
              <a:xfrm>
                <a:off x="5818616" y="4776188"/>
                <a:ext cx="18151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400" b="1" dirty="0">
                    <a:solidFill>
                      <a:srgbClr val="363636"/>
                    </a:solidFill>
                  </a:rPr>
                  <a:t>Regular</a:t>
                </a:r>
              </a:p>
              <a:p>
                <a:pPr algn="ctr"/>
                <a:r>
                  <a:rPr lang="es-ES" sz="1400" dirty="0">
                    <a:solidFill>
                      <a:srgbClr val="363636"/>
                    </a:solidFill>
                  </a:rPr>
                  <a:t>Entre</a:t>
                </a:r>
                <a:r>
                  <a:rPr lang="es-E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24 y 49 </a:t>
                </a:r>
                <a:endParaRPr lang="es-CL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1C72FF12-CADB-98A7-D5F8-3752525AF8BA}"/>
                  </a:ext>
                </a:extLst>
              </p:cNvPr>
              <p:cNvSpPr txBox="1"/>
              <p:nvPr/>
            </p:nvSpPr>
            <p:spPr>
              <a:xfrm>
                <a:off x="7139080" y="4767511"/>
                <a:ext cx="18151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400" b="1" dirty="0">
                    <a:solidFill>
                      <a:srgbClr val="363636"/>
                    </a:solidFill>
                  </a:rPr>
                  <a:t>Bueno</a:t>
                </a:r>
              </a:p>
              <a:p>
                <a:pPr algn="ctr"/>
                <a:r>
                  <a:rPr lang="es-ES" sz="1400" dirty="0">
                    <a:solidFill>
                      <a:srgbClr val="363636"/>
                    </a:solidFill>
                  </a:rPr>
                  <a:t>Entre 50 y 74</a:t>
                </a:r>
                <a:endParaRPr lang="es-CL" sz="1400" dirty="0">
                  <a:solidFill>
                    <a:srgbClr val="363636"/>
                  </a:solidFill>
                </a:endParaRPr>
              </a:p>
            </p:txBody>
          </p:sp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0818FD74-106A-1A97-941E-E6AF907F9565}"/>
                  </a:ext>
                </a:extLst>
              </p:cNvPr>
              <p:cNvSpPr txBox="1"/>
              <p:nvPr/>
            </p:nvSpPr>
            <p:spPr>
              <a:xfrm>
                <a:off x="8479856" y="4776188"/>
                <a:ext cx="18151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400" b="1" dirty="0">
                    <a:solidFill>
                      <a:srgbClr val="363636"/>
                    </a:solidFill>
                  </a:rPr>
                  <a:t>Muy</a:t>
                </a:r>
                <a:r>
                  <a:rPr lang="es-ES" sz="1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s-ES" sz="1400" b="1" dirty="0">
                    <a:solidFill>
                      <a:srgbClr val="363636"/>
                    </a:solidFill>
                  </a:rPr>
                  <a:t>bueno</a:t>
                </a:r>
              </a:p>
              <a:p>
                <a:pPr algn="ctr"/>
                <a:r>
                  <a:rPr lang="es-ES" sz="1400" dirty="0">
                    <a:solidFill>
                      <a:srgbClr val="363636"/>
                    </a:solidFill>
                  </a:rPr>
                  <a:t>Entre</a:t>
                </a:r>
                <a:r>
                  <a:rPr lang="es-E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75 y </a:t>
                </a:r>
                <a:r>
                  <a:rPr lang="es-ES" sz="1400" dirty="0">
                    <a:solidFill>
                      <a:srgbClr val="363636"/>
                    </a:solidFill>
                  </a:rPr>
                  <a:t>100</a:t>
                </a:r>
                <a:r>
                  <a:rPr lang="es-E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s-CL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AA7DCE6-657C-F611-9B0B-CC4C40E09E9A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B547F81-305E-1CAD-425D-D63CE6D10C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AF0D54A1-A0FC-9530-B4F4-62F97291D7B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14855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B0653-470A-C623-29B0-FF83EB502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83F291D-5159-1DE6-6FEF-C5383AE49ABF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1306D78-5A43-4794-7CD9-530F0465D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0ACBC40B-9850-BEBE-AC73-943DD18226D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AAF4D74B-DFBE-6C3A-79DE-AA7A3836D2FD}"/>
              </a:ext>
            </a:extLst>
          </p:cNvPr>
          <p:cNvSpPr txBox="1">
            <a:spLocks/>
          </p:cNvSpPr>
          <p:nvPr/>
        </p:nvSpPr>
        <p:spPr>
          <a:xfrm>
            <a:off x="409669" y="1120629"/>
            <a:ext cx="10058400" cy="5616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600" b="1" dirty="0">
                <a:latin typeface="+mn-lt"/>
              </a:rPr>
              <a:t>Dimensiones y su descripción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F427680-5723-EEAB-F48F-48BFDAD08976}"/>
              </a:ext>
            </a:extLst>
          </p:cNvPr>
          <p:cNvSpPr/>
          <p:nvPr/>
        </p:nvSpPr>
        <p:spPr>
          <a:xfrm>
            <a:off x="409669" y="1734722"/>
            <a:ext cx="10850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dimensiones o variables medidas en la encuesta y la descripción de ellas, fue la siguiente: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D80BE28E-51FE-8EE2-8134-1BAA7ABCC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68278"/>
              </p:ext>
            </p:extLst>
          </p:nvPr>
        </p:nvGraphicFramePr>
        <p:xfrm>
          <a:off x="409669" y="2343828"/>
          <a:ext cx="11506200" cy="37680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2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164">
                <a:tc>
                  <a:txBody>
                    <a:bodyPr/>
                    <a:lstStyle/>
                    <a:p>
                      <a:pPr algn="ctr"/>
                      <a:r>
                        <a:rPr lang="es-CL" sz="1600" b="0" dirty="0">
                          <a:solidFill>
                            <a:schemeClr val="bg1"/>
                          </a:solidFill>
                        </a:rPr>
                        <a:t>Dimensión</a:t>
                      </a:r>
                      <a:r>
                        <a:rPr lang="es-CL" sz="1600" b="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s-CL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0" dirty="0">
                          <a:solidFill>
                            <a:schemeClr val="bg1"/>
                          </a:solidFill>
                        </a:rPr>
                        <a:t>Descripción</a:t>
                      </a:r>
                    </a:p>
                  </a:txBody>
                  <a:tcPr>
                    <a:solidFill>
                      <a:srgbClr val="0119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017">
                <a:tc>
                  <a:txBody>
                    <a:bodyPr/>
                    <a:lstStyle/>
                    <a:p>
                      <a:r>
                        <a:rPr lang="es-CL" sz="1600" b="0" dirty="0"/>
                        <a:t>1.</a:t>
                      </a:r>
                      <a:r>
                        <a:rPr lang="es-CL" sz="1600" b="0" baseline="0" dirty="0"/>
                        <a:t> </a:t>
                      </a:r>
                      <a:r>
                        <a:rPr lang="es-CL" sz="1600" b="0" dirty="0"/>
                        <a:t>Claridad Organizacional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Cuan bien definidas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organizadas y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estructuradas están las funciones, y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conocimiento que los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(as) colaboradores(as)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tienen de los objetivos de su unidad.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472">
                <a:tc>
                  <a:txBody>
                    <a:bodyPr/>
                    <a:lstStyle/>
                    <a:p>
                      <a:r>
                        <a:rPr lang="es-CL" sz="1600" b="0" dirty="0"/>
                        <a:t>2. Responsabilidad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Percepción de la autonomía que poseen en la toma de decisiones relacionadas con su trabajo. E</a:t>
                      </a:r>
                      <a:r>
                        <a:rPr lang="es-CL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 compromiso con los resultados</a:t>
                      </a:r>
                      <a:r>
                        <a:rPr lang="es-CL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contribución de la persona a la gestión.</a:t>
                      </a:r>
                      <a:endParaRPr lang="es-CL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530">
                <a:tc>
                  <a:txBody>
                    <a:bodyPr/>
                    <a:lstStyle/>
                    <a:p>
                      <a:r>
                        <a:rPr lang="es-CL" sz="1600" b="0" dirty="0"/>
                        <a:t>3. Liderazgo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Supervisión técnica y humana que se ejerce sobre ellos respecto de sus niveles jerárquicos superiores.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386">
                <a:tc>
                  <a:txBody>
                    <a:bodyPr/>
                    <a:lstStyle/>
                    <a:p>
                      <a:r>
                        <a:rPr lang="es-CL" sz="1600" b="0" dirty="0"/>
                        <a:t>4. Apoyo Organizacional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Grado de confianza y apoyo mutuo que caracteriza la relación entre la organización y las personas que ahí trabajan. 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530">
                <a:tc>
                  <a:txBody>
                    <a:bodyPr/>
                    <a:lstStyle/>
                    <a:p>
                      <a:r>
                        <a:rPr lang="es-CL" sz="1600" b="0" dirty="0"/>
                        <a:t>5. Organización</a:t>
                      </a:r>
                      <a:r>
                        <a:rPr lang="es-CL" sz="1600" b="0" baseline="0" dirty="0"/>
                        <a:t> del Trabajo</a:t>
                      </a:r>
                      <a:endParaRPr lang="es-CL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Distribución de las tareas y la carga de trabajo, ritmo y nivel de exigencia que sobre el mismo se hace.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53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22A0B-F6AC-FB50-4869-14F573D95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DB07E9A1-B5FA-73C6-914F-5C006B9BC154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032C423-F583-32CF-B1BB-30943D5A6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DE7A9E26-66D9-9AFA-58A5-3921C9D9A5D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97A9141-F952-F6A3-C1A2-52C9C8857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162615"/>
              </p:ext>
            </p:extLst>
          </p:nvPr>
        </p:nvGraphicFramePr>
        <p:xfrm>
          <a:off x="409669" y="2371656"/>
          <a:ext cx="11601450" cy="3712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2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8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20">
                <a:tc>
                  <a:txBody>
                    <a:bodyPr/>
                    <a:lstStyle/>
                    <a:p>
                      <a:pPr algn="ctr"/>
                      <a:r>
                        <a:rPr lang="es-CL" sz="1600" b="0" dirty="0"/>
                        <a:t>Dimensión</a:t>
                      </a:r>
                      <a:r>
                        <a:rPr lang="es-CL" sz="1600" b="0" baseline="0" dirty="0"/>
                        <a:t> </a:t>
                      </a:r>
                      <a:endParaRPr lang="es-CL" sz="1600" b="0" dirty="0"/>
                    </a:p>
                  </a:txBody>
                  <a:tcPr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0" dirty="0"/>
                        <a:t>Descripción</a:t>
                      </a:r>
                    </a:p>
                  </a:txBody>
                  <a:tcPr>
                    <a:solidFill>
                      <a:srgbClr val="0119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766">
                <a:tc>
                  <a:txBody>
                    <a:bodyPr/>
                    <a:lstStyle/>
                    <a:p>
                      <a:r>
                        <a:rPr lang="es-CL" sz="1600" b="0" dirty="0"/>
                        <a:t>6. Capacitación y perfeccionamiento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Posibilidades de aumentar el nivel de conocimientos y destrezas, con el fin de lograr mayor desarrollo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y profesional.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62">
                <a:tc>
                  <a:txBody>
                    <a:bodyPr/>
                    <a:lstStyle/>
                    <a:p>
                      <a:r>
                        <a:rPr lang="es-CL" sz="1600" b="0" dirty="0"/>
                        <a:t>7. Calidad de Vida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Aproximación al conocimiento del personal sobre las políticas de bienestar social de la institución</a:t>
                      </a:r>
                      <a:r>
                        <a:rPr lang="es-CL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</a:t>
                      </a:r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 grado de adecuación.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677">
                <a:tc>
                  <a:txBody>
                    <a:bodyPr/>
                    <a:lstStyle/>
                    <a:p>
                      <a:r>
                        <a:rPr lang="es-CL" sz="1600" b="0" dirty="0"/>
                        <a:t>8.</a:t>
                      </a:r>
                      <a:r>
                        <a:rPr lang="es-CL" sz="1600" b="0" baseline="0" dirty="0"/>
                        <a:t> Trabajo en Equipo</a:t>
                      </a:r>
                      <a:endParaRPr lang="es-CL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Disposición al trabajo en equipo, voluntad de compartir información, forma en que se resuelven los conflictos y percepción de unión en torno a objetivos comunes.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677">
                <a:tc>
                  <a:txBody>
                    <a:bodyPr/>
                    <a:lstStyle/>
                    <a:p>
                      <a:r>
                        <a:rPr lang="es-CL" sz="1600" b="0" dirty="0"/>
                        <a:t>9. Compromiso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dirty="0"/>
                        <a:t>Orgullo de pertenecer</a:t>
                      </a:r>
                      <a:r>
                        <a:rPr lang="es-CL" sz="1600" baseline="0" dirty="0"/>
                        <a:t> a la institución, compromiso con su área de trabajo y búsqueda del éxito mutuo.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677">
                <a:tc>
                  <a:txBody>
                    <a:bodyPr/>
                    <a:lstStyle/>
                    <a:p>
                      <a:r>
                        <a:rPr lang="es-CL" sz="1600" b="0" dirty="0"/>
                        <a:t>10. Comunicaciones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Cantidad, calidad, claridad y oportunidad de la información que se entrega por parte de la Universidad.</a:t>
                      </a:r>
                      <a:endParaRPr lang="es-CL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117309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E8C08B20-6C03-CE00-3C61-B587C1D2B5B3}"/>
              </a:ext>
            </a:extLst>
          </p:cNvPr>
          <p:cNvSpPr txBox="1">
            <a:spLocks/>
          </p:cNvSpPr>
          <p:nvPr/>
        </p:nvSpPr>
        <p:spPr>
          <a:xfrm>
            <a:off x="409669" y="1120629"/>
            <a:ext cx="10058400" cy="5616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600" b="1" dirty="0">
                <a:latin typeface="+mn-lt"/>
              </a:rPr>
              <a:t>Dimensiones y su descripción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1A03A60-DF46-37EF-2324-7D67F880F4D7}"/>
              </a:ext>
            </a:extLst>
          </p:cNvPr>
          <p:cNvSpPr/>
          <p:nvPr/>
        </p:nvSpPr>
        <p:spPr>
          <a:xfrm>
            <a:off x="409669" y="1734722"/>
            <a:ext cx="10850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dimensiones o variables medidas en la encuesta y la descripción de ellas, fue la siguiente:</a:t>
            </a:r>
          </a:p>
        </p:txBody>
      </p:sp>
    </p:spTree>
    <p:extLst>
      <p:ext uri="{BB962C8B-B14F-4D97-AF65-F5344CB8AC3E}">
        <p14:creationId xmlns:p14="http://schemas.microsoft.com/office/powerpoint/2010/main" val="587292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7644776-A602-C60C-A2AA-B8E0ACFB904D}"/>
              </a:ext>
            </a:extLst>
          </p:cNvPr>
          <p:cNvSpPr txBox="1">
            <a:spLocks/>
          </p:cNvSpPr>
          <p:nvPr/>
        </p:nvSpPr>
        <p:spPr>
          <a:xfrm>
            <a:off x="917852" y="1094971"/>
            <a:ext cx="10011258" cy="9704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D10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600" b="1" dirty="0">
                <a:solidFill>
                  <a:schemeClr val="tx1"/>
                </a:solidFill>
                <a:latin typeface="+mn-lt"/>
              </a:rPr>
              <a:t>Participación de la Encuesta</a:t>
            </a:r>
            <a:endParaRPr lang="es-CL" sz="26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9" name="Gráfico 8" descr="Crecimiento empresarial con relleno sólido">
            <a:extLst>
              <a:ext uri="{FF2B5EF4-FFF2-40B4-BE49-F238E27FC236}">
                <a16:creationId xmlns:a16="http://schemas.microsoft.com/office/drawing/2014/main" id="{0601BBDD-5AB7-27DF-2D0D-86F73B76B4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837" y="1816519"/>
            <a:ext cx="1061027" cy="106102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0FDB6A7-F72E-F88C-8BBB-444C3CDD45A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9813" r="66758"/>
          <a:stretch>
            <a:fillRect/>
          </a:stretch>
        </p:blipFill>
        <p:spPr>
          <a:xfrm>
            <a:off x="4490705" y="1664548"/>
            <a:ext cx="1191491" cy="1364971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5AA7DCE6-657C-F611-9B0B-CC4C40E09E9A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2312BA-E20F-C572-FF28-76E82AD74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005085"/>
              </p:ext>
            </p:extLst>
          </p:nvPr>
        </p:nvGraphicFramePr>
        <p:xfrm>
          <a:off x="8194908" y="4277803"/>
          <a:ext cx="3561903" cy="1169119"/>
        </p:xfrm>
        <a:graphic>
          <a:graphicData uri="http://schemas.openxmlformats.org/drawingml/2006/table">
            <a:tbl>
              <a:tblPr/>
              <a:tblGrid>
                <a:gridCol w="743819">
                  <a:extLst>
                    <a:ext uri="{9D8B030D-6E8A-4147-A177-3AD203B41FA5}">
                      <a16:colId xmlns:a16="http://schemas.microsoft.com/office/drawing/2014/main" val="140433222"/>
                    </a:ext>
                  </a:extLst>
                </a:gridCol>
                <a:gridCol w="1838130">
                  <a:extLst>
                    <a:ext uri="{9D8B030D-6E8A-4147-A177-3AD203B41FA5}">
                      <a16:colId xmlns:a16="http://schemas.microsoft.com/office/drawing/2014/main" val="605284165"/>
                    </a:ext>
                  </a:extLst>
                </a:gridCol>
                <a:gridCol w="979954">
                  <a:extLst>
                    <a:ext uri="{9D8B030D-6E8A-4147-A177-3AD203B41FA5}">
                      <a16:colId xmlns:a16="http://schemas.microsoft.com/office/drawing/2014/main" val="1263508660"/>
                    </a:ext>
                  </a:extLst>
                </a:gridCol>
              </a:tblGrid>
              <a:tr h="774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Año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N°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 colaboradores(as)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Porcentaje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662716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s-CL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254848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810</a:t>
                      </a:r>
                      <a:endParaRPr lang="es-CL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s-CL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82,3%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921843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729</a:t>
                      </a:r>
                      <a:endParaRPr lang="es-CL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cs typeface="Arial" pitchFamily="34" charset="0"/>
                        </a:rPr>
                        <a:t>77,8% </a:t>
                      </a:r>
                      <a:endParaRPr lang="es-ES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099769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C4DB070-3584-01C7-BEB3-F38215CC4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73327"/>
              </p:ext>
            </p:extLst>
          </p:nvPr>
        </p:nvGraphicFramePr>
        <p:xfrm>
          <a:off x="362486" y="3376630"/>
          <a:ext cx="7506282" cy="2783769"/>
        </p:xfrm>
        <a:graphic>
          <a:graphicData uri="http://schemas.openxmlformats.org/drawingml/2006/table">
            <a:tbl>
              <a:tblPr/>
              <a:tblGrid>
                <a:gridCol w="1627562">
                  <a:extLst>
                    <a:ext uri="{9D8B030D-6E8A-4147-A177-3AD203B41FA5}">
                      <a16:colId xmlns:a16="http://schemas.microsoft.com/office/drawing/2014/main" val="60693510"/>
                    </a:ext>
                  </a:extLst>
                </a:gridCol>
                <a:gridCol w="1648215">
                  <a:extLst>
                    <a:ext uri="{9D8B030D-6E8A-4147-A177-3AD203B41FA5}">
                      <a16:colId xmlns:a16="http://schemas.microsoft.com/office/drawing/2014/main" val="2389718640"/>
                    </a:ext>
                  </a:extLst>
                </a:gridCol>
                <a:gridCol w="1260308">
                  <a:extLst>
                    <a:ext uri="{9D8B030D-6E8A-4147-A177-3AD203B41FA5}">
                      <a16:colId xmlns:a16="http://schemas.microsoft.com/office/drawing/2014/main" val="3877743640"/>
                    </a:ext>
                  </a:extLst>
                </a:gridCol>
                <a:gridCol w="1750462">
                  <a:extLst>
                    <a:ext uri="{9D8B030D-6E8A-4147-A177-3AD203B41FA5}">
                      <a16:colId xmlns:a16="http://schemas.microsoft.com/office/drawing/2014/main" val="88413439"/>
                    </a:ext>
                  </a:extLst>
                </a:gridCol>
                <a:gridCol w="1219735">
                  <a:extLst>
                    <a:ext uri="{9D8B030D-6E8A-4147-A177-3AD203B41FA5}">
                      <a16:colId xmlns:a16="http://schemas.microsoft.com/office/drawing/2014/main" val="2816866695"/>
                    </a:ext>
                  </a:extLst>
                </a:gridCol>
              </a:tblGrid>
              <a:tr h="336753">
                <a:tc>
                  <a:txBody>
                    <a:bodyPr/>
                    <a:lstStyle/>
                    <a:p>
                      <a:pPr algn="ctr" rtl="0" fontAlgn="ctr"/>
                      <a:endParaRPr lang="es-CL" sz="1400" b="1" kern="1200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2025</a:t>
                      </a:r>
                    </a:p>
                  </a:txBody>
                  <a:tcPr marL="8938" marR="8938" marT="893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L" sz="1600" b="1" kern="1200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2024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L" sz="1600" b="1" kern="1200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8938" marR="8938" marT="893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019162"/>
                  </a:ext>
                </a:extLst>
              </a:tr>
              <a:tr h="3088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Participación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N°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 colaboradores(as)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Porcentaje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 err="1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N°</a:t>
                      </a:r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 colaboradores(as)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400" b="1" kern="1200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+mj-cs"/>
                        </a:rPr>
                        <a:t>Porcentaje</a:t>
                      </a:r>
                    </a:p>
                  </a:txBody>
                  <a:tcPr marL="8938" marR="8938" marT="893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195733"/>
                  </a:ext>
                </a:extLst>
              </a:tr>
              <a:tr h="240843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Santiago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667</a:t>
                      </a:r>
                      <a:endParaRPr lang="es-ES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itchFamily="34" charset="0"/>
                        </a:rPr>
                        <a:t>77,6%</a:t>
                      </a:r>
                      <a:endParaRPr lang="es-ES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664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176582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Administrativo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390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58,5%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780185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Académico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277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41,5%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79792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Región de Coquimbo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174 </a:t>
                      </a:r>
                      <a:endParaRPr lang="es-ES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dirty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96,1% </a:t>
                      </a:r>
                      <a:endParaRPr lang="es-ES" sz="140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79,8%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136414"/>
                  </a:ext>
                </a:extLst>
              </a:tr>
              <a:tr h="319286">
                <a:tc>
                  <a:txBody>
                    <a:bodyPr/>
                    <a:lstStyle/>
                    <a:p>
                      <a:pPr algn="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Administrativo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50,6%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32,2%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06387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Académico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49,4%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67,8%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203508"/>
                  </a:ext>
                </a:extLst>
              </a:tr>
              <a:tr h="31560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j-cs"/>
                        </a:rPr>
                        <a:t>82,3%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109741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39C8C56F-44D2-C58D-6FE3-570E94D88C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12" name="Imagen" descr="Imagen">
            <a:extLst>
              <a:ext uri="{FF2B5EF4-FFF2-40B4-BE49-F238E27FC236}">
                <a16:creationId xmlns:a16="http://schemas.microsoft.com/office/drawing/2014/main" id="{DE701820-8346-C93E-055A-B5BD5D4F073F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858E1230-71D9-C40B-EB35-E4E0A03D186C}"/>
              </a:ext>
            </a:extLst>
          </p:cNvPr>
          <p:cNvSpPr txBox="1"/>
          <p:nvPr/>
        </p:nvSpPr>
        <p:spPr>
          <a:xfrm>
            <a:off x="2436429" y="1971461"/>
            <a:ext cx="15359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Total personas</a:t>
            </a:r>
          </a:p>
          <a:p>
            <a:r>
              <a:rPr lang="es-CL" sz="3200" b="1" dirty="0"/>
              <a:t>1040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B7B8BC4-F1F4-939E-E54B-71655051B650}"/>
              </a:ext>
            </a:extLst>
          </p:cNvPr>
          <p:cNvSpPr txBox="1"/>
          <p:nvPr/>
        </p:nvSpPr>
        <p:spPr>
          <a:xfrm>
            <a:off x="6244761" y="1916146"/>
            <a:ext cx="191360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Total participantes</a:t>
            </a:r>
          </a:p>
          <a:p>
            <a:r>
              <a:rPr lang="es-CL" sz="3200" b="1" dirty="0"/>
              <a:t>841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8CA4448-AF92-2927-2C5A-6AA895B1EB34}"/>
              </a:ext>
            </a:extLst>
          </p:cNvPr>
          <p:cNvSpPr txBox="1"/>
          <p:nvPr/>
        </p:nvSpPr>
        <p:spPr>
          <a:xfrm>
            <a:off x="9163151" y="1916146"/>
            <a:ext cx="118481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Porcentaje</a:t>
            </a:r>
          </a:p>
          <a:p>
            <a:r>
              <a:rPr lang="es-CL" sz="3200" b="1" dirty="0"/>
              <a:t>81%</a:t>
            </a:r>
          </a:p>
        </p:txBody>
      </p:sp>
    </p:spTree>
    <p:extLst>
      <p:ext uri="{BB962C8B-B14F-4D97-AF65-F5344CB8AC3E}">
        <p14:creationId xmlns:p14="http://schemas.microsoft.com/office/powerpoint/2010/main" val="334426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9A01B-2045-964F-AC56-ED44F324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78517FF6-F925-1CBC-F188-61382C679A2B}"/>
              </a:ext>
            </a:extLst>
          </p:cNvPr>
          <p:cNvSpPr/>
          <p:nvPr/>
        </p:nvSpPr>
        <p:spPr>
          <a:xfrm>
            <a:off x="0" y="6533712"/>
            <a:ext cx="12192000" cy="32428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0B6EC2E-0A3A-02B6-DD06-8ACB0FBDD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60" y="82145"/>
            <a:ext cx="1906500" cy="901928"/>
          </a:xfrm>
          <a:prstGeom prst="rect">
            <a:avLst/>
          </a:prstGeom>
        </p:spPr>
      </p:pic>
      <p:pic>
        <p:nvPicPr>
          <p:cNvPr id="5" name="Imagen" descr="Imagen">
            <a:extLst>
              <a:ext uri="{FF2B5EF4-FFF2-40B4-BE49-F238E27FC236}">
                <a16:creationId xmlns:a16="http://schemas.microsoft.com/office/drawing/2014/main" id="{4D1E16B2-6615-119F-49FA-26421877116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40" y="175921"/>
            <a:ext cx="1401962" cy="71437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1135087" y="1265972"/>
            <a:ext cx="10058400" cy="9019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CL" sz="2800" b="1" dirty="0">
                <a:latin typeface="+mn-lt"/>
              </a:rPr>
            </a:br>
            <a:r>
              <a:rPr lang="es-CL" sz="2600" b="1" dirty="0">
                <a:latin typeface="+mn-lt"/>
              </a:rPr>
              <a:t>Resultados generales 2025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11422"/>
              </p:ext>
            </p:extLst>
          </p:nvPr>
        </p:nvGraphicFramePr>
        <p:xfrm>
          <a:off x="1135087" y="2586751"/>
          <a:ext cx="9550328" cy="2763134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3569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0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3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171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Resultados</a:t>
                      </a:r>
                      <a:r>
                        <a:rPr lang="es-CL" sz="140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Generales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1193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193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193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990">
                <a:tc vMerge="1">
                  <a:txBody>
                    <a:bodyPr/>
                    <a:lstStyle/>
                    <a:p>
                      <a:pPr algn="ctr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Positiva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Neutra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Negativa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Positiva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119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Dif</a:t>
                      </a:r>
                      <a:r>
                        <a:rPr lang="es-CL" sz="14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s-CL" sz="140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Pts. </a:t>
                      </a:r>
                      <a:r>
                        <a:rPr lang="es-CL" sz="1400" u="none" strike="noStrike" baseline="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Porc</a:t>
                      </a:r>
                      <a:r>
                        <a:rPr lang="es-CL" sz="140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 2024-2025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119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99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effectLst/>
                          <a:latin typeface="+mn-lt"/>
                        </a:rPr>
                        <a:t>% de satisfacción total de la Universidad</a:t>
                      </a:r>
                      <a:endParaRPr lang="es-CL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73,7%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15,3%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77%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718"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effectLst/>
                          <a:latin typeface="+mn-lt"/>
                        </a:rPr>
                        <a:t>Estamento Administrativo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75,4%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14,5%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10,1%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80,6%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-5,2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718"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u="none" strike="noStrike" dirty="0">
                          <a:effectLst/>
                          <a:latin typeface="+mn-lt"/>
                        </a:rPr>
                        <a:t>Estamento Académico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71,4%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16,3%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12,3%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74,2%</a:t>
                      </a:r>
                      <a:endParaRPr lang="es-CL" sz="1400" kern="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657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f907e26-e41a-4908-a240-3979df0f4b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EB9C84DBFEE6047AB35C83592DE1496" ma:contentTypeVersion="15" ma:contentTypeDescription="Crear nuevo documento." ma:contentTypeScope="" ma:versionID="6a706fb8b08b87489c155741c597dbd0">
  <xsd:schema xmlns:xsd="http://www.w3.org/2001/XMLSchema" xmlns:xs="http://www.w3.org/2001/XMLSchema" xmlns:p="http://schemas.microsoft.com/office/2006/metadata/properties" xmlns:ns3="ff907e26-e41a-4908-a240-3979df0f4b1d" xmlns:ns4="438a361b-dd7d-4952-b45a-90fece372886" targetNamespace="http://schemas.microsoft.com/office/2006/metadata/properties" ma:root="true" ma:fieldsID="a5555638096326ce566caefab6ad404e" ns3:_="" ns4:_="">
    <xsd:import namespace="ff907e26-e41a-4908-a240-3979df0f4b1d"/>
    <xsd:import namespace="438a361b-dd7d-4952-b45a-90fece3728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907e26-e41a-4908-a240-3979df0f4b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a361b-dd7d-4952-b45a-90fece3728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014DC5-3CF9-4A1E-B1BF-0349009EBB40}">
  <ds:schemaRefs>
    <ds:schemaRef ds:uri="http://purl.org/dc/dcmitype/"/>
    <ds:schemaRef ds:uri="ff907e26-e41a-4908-a240-3979df0f4b1d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38a361b-dd7d-4952-b45a-90fece37288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97A2272-0019-4B0E-B3EC-DCB67D8279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5935AD-5D11-4FB0-8DEB-3820A647BD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907e26-e41a-4908-a240-3979df0f4b1d"/>
    <ds:schemaRef ds:uri="438a361b-dd7d-4952-b45a-90fece372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34240</TotalTime>
  <Words>2484</Words>
  <Application>Microsoft Office PowerPoint</Application>
  <PresentationFormat>Panorámica</PresentationFormat>
  <Paragraphs>796</Paragraphs>
  <Slides>20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Aptos</vt:lpstr>
      <vt:lpstr>Arial</vt:lpstr>
      <vt:lpstr>Calibri</vt:lpstr>
      <vt:lpstr>Calibri Light</vt:lpstr>
      <vt:lpstr>Noto Sans Symbols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Lidea</dc:creator>
  <cp:lastModifiedBy>Felipe Ignacio Cruz Caro</cp:lastModifiedBy>
  <cp:revision>1600</cp:revision>
  <cp:lastPrinted>2020-02-05T21:14:12Z</cp:lastPrinted>
  <dcterms:created xsi:type="dcterms:W3CDTF">2016-08-23T18:39:35Z</dcterms:created>
  <dcterms:modified xsi:type="dcterms:W3CDTF">2026-04-01T12:03:00Z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0x010100BEB9C84DBFEE6047AB35C83592DE1496</vt:lpwstr>
  </property>
</Properties>
</file>