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2" r:id="rId2"/>
    <p:sldId id="257" r:id="rId3"/>
    <p:sldId id="276" r:id="rId4"/>
    <p:sldId id="277" r:id="rId5"/>
    <p:sldId id="279" r:id="rId6"/>
    <p:sldId id="280" r:id="rId7"/>
    <p:sldId id="281" r:id="rId8"/>
    <p:sldId id="274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002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27"/>
  </p:normalViewPr>
  <p:slideViewPr>
    <p:cSldViewPr snapToGrid="0" snapToObjects="1">
      <p:cViewPr varScale="1">
        <p:scale>
          <a:sx n="70" d="100"/>
          <a:sy n="70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825CED-C0C0-442A-9613-B15DBC4ACE9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68AEBB7-6616-4986-8A9E-9A22F5F79838}">
      <dgm:prSet phldrT="[Texto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 algn="l"/>
          <a:r>
            <a:rPr lang="es-ES" b="1" dirty="0"/>
            <a:t>Comunicación efectiva</a:t>
          </a:r>
          <a:r>
            <a:rPr lang="es-ES" b="0" dirty="0"/>
            <a:t>: incluye desarrollo de habilidades comunicaciones escrita, oral, corporal, preparación de presentaciones, escritura de textos, entre otros. </a:t>
          </a:r>
        </a:p>
      </dgm:t>
    </dgm:pt>
    <dgm:pt modelId="{D1D19182-D517-4502-A8CD-6026AB9ACFCB}" type="parTrans" cxnId="{B5A7B277-13B9-4B7B-8E0F-9C8ECE766882}">
      <dgm:prSet/>
      <dgm:spPr/>
      <dgm:t>
        <a:bodyPr/>
        <a:lstStyle/>
        <a:p>
          <a:pPr algn="l"/>
          <a:endParaRPr lang="es-ES" b="0"/>
        </a:p>
      </dgm:t>
    </dgm:pt>
    <dgm:pt modelId="{BA8AB282-2D46-40CB-ABC6-2913DD3D5894}" type="sibTrans" cxnId="{B5A7B277-13B9-4B7B-8E0F-9C8ECE766882}">
      <dgm:prSet/>
      <dgm:spPr/>
      <dgm:t>
        <a:bodyPr/>
        <a:lstStyle/>
        <a:p>
          <a:pPr algn="l"/>
          <a:endParaRPr lang="es-ES" b="0"/>
        </a:p>
      </dgm:t>
    </dgm:pt>
    <dgm:pt modelId="{7E49E467-F128-4F13-B50B-1E25651F4597}">
      <dgm:prSet phldrT="[Texto]"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pPr algn="l"/>
          <a:r>
            <a:rPr lang="es-MX" sz="1400" b="0" dirty="0">
              <a:solidFill>
                <a:srgbClr val="C00000"/>
              </a:solidFill>
              <a:latin typeface="+mn-lt"/>
            </a:rPr>
            <a:t>Habilidades para la elaboración de comunicación escrita académica inicial</a:t>
          </a:r>
          <a:r>
            <a:rPr lang="es-MX" sz="1400" b="0" dirty="0">
              <a:latin typeface="+mn-lt"/>
            </a:rPr>
            <a:t>: Redacta de modo individual un artículo académico de complejidad inicial.</a:t>
          </a:r>
          <a:endParaRPr lang="es-ES" sz="1400" b="0" dirty="0">
            <a:latin typeface="+mn-lt"/>
          </a:endParaRPr>
        </a:p>
      </dgm:t>
    </dgm:pt>
    <dgm:pt modelId="{5E263CF3-AFC5-4A45-B9D2-1FE73E8C4A4D}" type="parTrans" cxnId="{8E8F000A-BE36-4C9A-978C-51F29E0E4CB4}">
      <dgm:prSet/>
      <dgm:spPr/>
      <dgm:t>
        <a:bodyPr/>
        <a:lstStyle/>
        <a:p>
          <a:pPr algn="l"/>
          <a:endParaRPr lang="es-ES" b="0"/>
        </a:p>
      </dgm:t>
    </dgm:pt>
    <dgm:pt modelId="{C382CCC2-E30A-416F-B354-8F289F80C64D}" type="sibTrans" cxnId="{8E8F000A-BE36-4C9A-978C-51F29E0E4CB4}">
      <dgm:prSet/>
      <dgm:spPr/>
      <dgm:t>
        <a:bodyPr/>
        <a:lstStyle/>
        <a:p>
          <a:pPr algn="l"/>
          <a:endParaRPr lang="es-ES" b="0"/>
        </a:p>
      </dgm:t>
    </dgm:pt>
    <dgm:pt modelId="{9D6B75BD-8B10-4E19-95D3-BCCE782D7BD2}">
      <dgm:prSet phldrT="[Texto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 algn="l"/>
          <a:r>
            <a:rPr lang="es-ES" b="1" dirty="0"/>
            <a:t>Pensamiento lógico y científico</a:t>
          </a:r>
          <a:r>
            <a:rPr lang="es-ES" b="0" dirty="0"/>
            <a:t>: incluye desarrollo de habilidades de argumentación, lógica, uso de la información y elementos básicos de matemáticas y estadística.</a:t>
          </a:r>
        </a:p>
      </dgm:t>
    </dgm:pt>
    <dgm:pt modelId="{2A5AB900-BFE5-42CE-A2D8-F8A63C1DB4BA}" type="parTrans" cxnId="{EE044AF3-597F-447B-8F77-7574F2D4EEE2}">
      <dgm:prSet/>
      <dgm:spPr/>
      <dgm:t>
        <a:bodyPr/>
        <a:lstStyle/>
        <a:p>
          <a:pPr algn="l"/>
          <a:endParaRPr lang="es-ES" b="0"/>
        </a:p>
      </dgm:t>
    </dgm:pt>
    <dgm:pt modelId="{85E456EA-9B8B-42F7-940C-1E076CF53CA7}" type="sibTrans" cxnId="{EE044AF3-597F-447B-8F77-7574F2D4EEE2}">
      <dgm:prSet/>
      <dgm:spPr/>
      <dgm:t>
        <a:bodyPr/>
        <a:lstStyle/>
        <a:p>
          <a:pPr algn="l"/>
          <a:endParaRPr lang="es-ES" b="0"/>
        </a:p>
      </dgm:t>
    </dgm:pt>
    <dgm:pt modelId="{33ABC09E-B2FC-4B97-B397-643A49B45092}">
      <dgm:prSet phldrT="[Texto]"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pPr algn="l"/>
          <a:r>
            <a:rPr lang="es-MX" sz="1400" b="0" dirty="0">
              <a:solidFill>
                <a:srgbClr val="C00000"/>
              </a:solidFill>
              <a:latin typeface="+mn-lt"/>
            </a:rPr>
            <a:t>Habilidades investigativas básicas en contextos de formación académica inicial</a:t>
          </a:r>
          <a:r>
            <a:rPr lang="es-MX" sz="1400" b="0" dirty="0">
              <a:latin typeface="+mn-lt"/>
            </a:rPr>
            <a:t>: Elabora un esquema de proyecto de investigación inicial, con su justificación, problema y objetivos. </a:t>
          </a:r>
          <a:endParaRPr lang="es-ES" sz="1400" b="0" dirty="0">
            <a:latin typeface="+mn-lt"/>
          </a:endParaRPr>
        </a:p>
      </dgm:t>
    </dgm:pt>
    <dgm:pt modelId="{50588A5D-F503-4EA4-925E-553BAC30213E}" type="parTrans" cxnId="{68E82045-9814-45B7-A6CE-8A5FC29EA210}">
      <dgm:prSet/>
      <dgm:spPr/>
      <dgm:t>
        <a:bodyPr/>
        <a:lstStyle/>
        <a:p>
          <a:pPr algn="l"/>
          <a:endParaRPr lang="es-ES" b="0"/>
        </a:p>
      </dgm:t>
    </dgm:pt>
    <dgm:pt modelId="{52D0627C-A2C1-4332-AB40-BC7BEC43044C}" type="sibTrans" cxnId="{68E82045-9814-45B7-A6CE-8A5FC29EA210}">
      <dgm:prSet/>
      <dgm:spPr/>
      <dgm:t>
        <a:bodyPr/>
        <a:lstStyle/>
        <a:p>
          <a:pPr algn="l"/>
          <a:endParaRPr lang="es-ES" b="0"/>
        </a:p>
      </dgm:t>
    </dgm:pt>
    <dgm:pt modelId="{4A510784-D5D1-4420-9834-4B5575CA7F00}">
      <dgm:prSet phldrT="[Texto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pPr algn="l"/>
          <a:r>
            <a:rPr lang="es-ES" b="1" dirty="0"/>
            <a:t>Autorregulación</a:t>
          </a:r>
          <a:r>
            <a:rPr lang="es-ES" b="0" dirty="0"/>
            <a:t>: corresponde al desarrollo de habilidades como la organización personal, el trabajo con otros/as, y en general aspectos de integración a la vida universitaria. </a:t>
          </a:r>
        </a:p>
      </dgm:t>
    </dgm:pt>
    <dgm:pt modelId="{C6B99528-0ED5-4A1C-AE42-877599452AC4}" type="parTrans" cxnId="{8C0BE50D-2D3E-464E-8D53-F52775E365AA}">
      <dgm:prSet/>
      <dgm:spPr/>
      <dgm:t>
        <a:bodyPr/>
        <a:lstStyle/>
        <a:p>
          <a:pPr algn="l"/>
          <a:endParaRPr lang="es-ES" b="0"/>
        </a:p>
      </dgm:t>
    </dgm:pt>
    <dgm:pt modelId="{D9F78F7A-BB0D-41FA-9083-95A1178707D0}" type="sibTrans" cxnId="{8C0BE50D-2D3E-464E-8D53-F52775E365AA}">
      <dgm:prSet/>
      <dgm:spPr/>
      <dgm:t>
        <a:bodyPr/>
        <a:lstStyle/>
        <a:p>
          <a:pPr algn="l"/>
          <a:endParaRPr lang="es-ES" b="0"/>
        </a:p>
      </dgm:t>
    </dgm:pt>
    <dgm:pt modelId="{119A51D8-877B-4764-B99B-52A7F3CA7BC6}">
      <dgm:prSet phldrT="[Texto]"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pPr algn="l"/>
          <a:r>
            <a:rPr lang="es-MX" sz="1400" b="0" dirty="0">
              <a:solidFill>
                <a:srgbClr val="C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Habilidades para la organización personal, el trabajo con otros/as, y de integración a la vida universitaria</a:t>
          </a:r>
          <a:r>
            <a:rPr lang="es-419" sz="1400" b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Propone plan de trabajo personal para fortalecer el desarrollo de habilidades que le permitan enfrentar con éxito los desafíos de su formación académica.</a:t>
          </a:r>
          <a:endParaRPr lang="es-ES" sz="1400" b="0" dirty="0">
            <a:latin typeface="+mn-lt"/>
          </a:endParaRPr>
        </a:p>
      </dgm:t>
    </dgm:pt>
    <dgm:pt modelId="{7BC56994-4A49-4584-9C47-DEB4B42F99E7}" type="parTrans" cxnId="{848C2EBB-CB62-4BCB-83AF-36C34ED38B4E}">
      <dgm:prSet/>
      <dgm:spPr/>
      <dgm:t>
        <a:bodyPr/>
        <a:lstStyle/>
        <a:p>
          <a:pPr algn="l"/>
          <a:endParaRPr lang="es-ES" b="0"/>
        </a:p>
      </dgm:t>
    </dgm:pt>
    <dgm:pt modelId="{A66503D3-89FB-47E9-95EF-2FBE427745DC}" type="sibTrans" cxnId="{848C2EBB-CB62-4BCB-83AF-36C34ED38B4E}">
      <dgm:prSet/>
      <dgm:spPr/>
      <dgm:t>
        <a:bodyPr/>
        <a:lstStyle/>
        <a:p>
          <a:pPr algn="l"/>
          <a:endParaRPr lang="es-ES" b="0"/>
        </a:p>
      </dgm:t>
    </dgm:pt>
    <dgm:pt modelId="{8216EB3C-DB53-474F-8D3C-B2CDB8F748E0}">
      <dgm:prSet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pPr algn="l"/>
          <a:r>
            <a:rPr lang="es-MX" sz="1400" b="0" dirty="0">
              <a:solidFill>
                <a:srgbClr val="C00000"/>
              </a:solidFill>
              <a:latin typeface="+mn-lt"/>
            </a:rPr>
            <a:t>Uso de herramientas digitales para el aprendizaje efectivo</a:t>
          </a:r>
          <a:r>
            <a:rPr lang="es-MX" sz="1400" b="0" dirty="0">
              <a:latin typeface="+mn-lt"/>
            </a:rPr>
            <a:t>: Elabora de modo individual o grupal, material de estudio para futuros estudiantes de la asignatura, que evidencie uso de herramientas digitales.</a:t>
          </a:r>
          <a:endParaRPr lang="es-CL" sz="1400" b="0" dirty="0">
            <a:latin typeface="+mn-lt"/>
          </a:endParaRPr>
        </a:p>
      </dgm:t>
    </dgm:pt>
    <dgm:pt modelId="{5D508E82-9663-4379-A03A-9A91EF7733BD}" type="parTrans" cxnId="{14C3BD39-045C-4F16-91C2-CBFEFF06BE7C}">
      <dgm:prSet/>
      <dgm:spPr/>
      <dgm:t>
        <a:bodyPr/>
        <a:lstStyle/>
        <a:p>
          <a:endParaRPr lang="es-ES"/>
        </a:p>
      </dgm:t>
    </dgm:pt>
    <dgm:pt modelId="{8CB19CBF-1206-4464-92EB-AD151EAA8525}" type="sibTrans" cxnId="{14C3BD39-045C-4F16-91C2-CBFEFF06BE7C}">
      <dgm:prSet/>
      <dgm:spPr/>
      <dgm:t>
        <a:bodyPr/>
        <a:lstStyle/>
        <a:p>
          <a:endParaRPr lang="es-ES"/>
        </a:p>
      </dgm:t>
    </dgm:pt>
    <dgm:pt modelId="{73DCCFE7-316B-4607-83F4-B23F677464DF}">
      <dgm:prSet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es-MX" sz="1400" b="0" dirty="0">
              <a:solidFill>
                <a:srgbClr val="C00000"/>
              </a:solidFill>
              <a:latin typeface="+mn-lt"/>
            </a:rPr>
            <a:t>Habilidades de pensamiento lógico y matemático al servicio de la solución de problemas académicos iniciales</a:t>
          </a:r>
          <a:r>
            <a:rPr lang="es-MX" sz="1400" b="0" dirty="0">
              <a:latin typeface="+mn-lt"/>
            </a:rPr>
            <a:t>: Propone el abordaje de una situación o problema de contexto local, regional o nacional evidenciando el uso de pensamiento lógico y matemático.</a:t>
          </a:r>
          <a:endParaRPr lang="es-CL" sz="1400" b="0" dirty="0">
            <a:latin typeface="+mn-lt"/>
          </a:endParaRPr>
        </a:p>
      </dgm:t>
    </dgm:pt>
    <dgm:pt modelId="{14F14988-4942-4E33-980A-7108C9924755}" type="parTrans" cxnId="{F1EBB9EE-DA73-49EF-B579-28B9DF5D8F86}">
      <dgm:prSet/>
      <dgm:spPr/>
      <dgm:t>
        <a:bodyPr/>
        <a:lstStyle/>
        <a:p>
          <a:endParaRPr lang="es-ES"/>
        </a:p>
      </dgm:t>
    </dgm:pt>
    <dgm:pt modelId="{4343CE94-0052-49B1-9F85-B7BA3FCBF97E}" type="sibTrans" cxnId="{F1EBB9EE-DA73-49EF-B579-28B9DF5D8F86}">
      <dgm:prSet/>
      <dgm:spPr/>
      <dgm:t>
        <a:bodyPr/>
        <a:lstStyle/>
        <a:p>
          <a:endParaRPr lang="es-ES"/>
        </a:p>
      </dgm:t>
    </dgm:pt>
    <dgm:pt modelId="{5BF4B6AE-32E3-4C9F-9E51-8BB366CD4EF6}">
      <dgm:prSet custT="1"/>
      <dgm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es-419" sz="1400" b="0" dirty="0">
              <a:solidFill>
                <a:srgbClr val="C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Habilidades para identificar y auto gestionar recursos relativos a estrategias de motivación, gestión de recursos, regulación de contexto y meta cognición</a:t>
          </a:r>
          <a:r>
            <a:rPr lang="es-419" sz="1400" b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Propone plan de trabajo personal fundado en un diagnóstico, para fortalecer el desarrollo de recursos para el logro de su formación académica y perfil de egreso.</a:t>
          </a:r>
          <a:endParaRPr lang="es-CL" sz="1400" b="0" dirty="0">
            <a:latin typeface="+mn-lt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10DD3E6-07B1-41B5-8C4B-010AF0514E79}" type="parTrans" cxnId="{110529DC-00A7-406D-B945-FF5BC34002CA}">
      <dgm:prSet/>
      <dgm:spPr/>
      <dgm:t>
        <a:bodyPr/>
        <a:lstStyle/>
        <a:p>
          <a:endParaRPr lang="es-ES"/>
        </a:p>
      </dgm:t>
    </dgm:pt>
    <dgm:pt modelId="{8A056BED-6433-4114-894F-B94C9BCBC84A}" type="sibTrans" cxnId="{110529DC-00A7-406D-B945-FF5BC34002CA}">
      <dgm:prSet/>
      <dgm:spPr/>
      <dgm:t>
        <a:bodyPr/>
        <a:lstStyle/>
        <a:p>
          <a:endParaRPr lang="es-ES"/>
        </a:p>
      </dgm:t>
    </dgm:pt>
    <dgm:pt modelId="{279C8BD7-B212-4E2B-AAA6-0A747B14D450}" type="pres">
      <dgm:prSet presAssocID="{08825CED-C0C0-442A-9613-B15DBC4ACE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031CC8C-AED6-43F0-A4DB-A336D857FE43}" type="pres">
      <dgm:prSet presAssocID="{768AEBB7-6616-4986-8A9E-9A22F5F79838}" presName="linNode" presStyleCnt="0"/>
      <dgm:spPr/>
    </dgm:pt>
    <dgm:pt modelId="{911A3824-0F33-47E8-A49B-4116DED5A9A4}" type="pres">
      <dgm:prSet presAssocID="{768AEBB7-6616-4986-8A9E-9A22F5F79838}" presName="parentText" presStyleLbl="node1" presStyleIdx="0" presStyleCnt="3" custScaleX="9353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36F478-3A56-4D33-B9A3-8942DF731591}" type="pres">
      <dgm:prSet presAssocID="{768AEBB7-6616-4986-8A9E-9A22F5F7983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9FD64FB-11DE-40E2-807E-97A0E4BA7EE4}" type="pres">
      <dgm:prSet presAssocID="{BA8AB282-2D46-40CB-ABC6-2913DD3D5894}" presName="sp" presStyleCnt="0"/>
      <dgm:spPr/>
    </dgm:pt>
    <dgm:pt modelId="{F878E96F-ACED-4556-9E3C-ACE49C6E87D6}" type="pres">
      <dgm:prSet presAssocID="{9D6B75BD-8B10-4E19-95D3-BCCE782D7BD2}" presName="linNode" presStyleCnt="0"/>
      <dgm:spPr/>
    </dgm:pt>
    <dgm:pt modelId="{0BCD653C-482B-4086-8596-ECADCE28B53C}" type="pres">
      <dgm:prSet presAssocID="{9D6B75BD-8B10-4E19-95D3-BCCE782D7BD2}" presName="parentText" presStyleLbl="node1" presStyleIdx="1" presStyleCnt="3" custScaleX="9343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FE519E-9F26-4F62-AC6F-BEE0786D9148}" type="pres">
      <dgm:prSet presAssocID="{9D6B75BD-8B10-4E19-95D3-BCCE782D7BD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A78D485-A6A9-40E8-BE90-31C2FE16AB08}" type="pres">
      <dgm:prSet presAssocID="{85E456EA-9B8B-42F7-940C-1E076CF53CA7}" presName="sp" presStyleCnt="0"/>
      <dgm:spPr/>
    </dgm:pt>
    <dgm:pt modelId="{EB814BF8-5E1A-4D57-BB8F-7EB65AF8B371}" type="pres">
      <dgm:prSet presAssocID="{4A510784-D5D1-4420-9834-4B5575CA7F00}" presName="linNode" presStyleCnt="0"/>
      <dgm:spPr/>
    </dgm:pt>
    <dgm:pt modelId="{147CFCFC-2714-4736-8FDD-45334B460EA8}" type="pres">
      <dgm:prSet presAssocID="{4A510784-D5D1-4420-9834-4B5575CA7F00}" presName="parentText" presStyleLbl="node1" presStyleIdx="2" presStyleCnt="3" custScaleX="9353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391B35-F8C1-4A7B-A430-5FC2D176BA83}" type="pres">
      <dgm:prSet presAssocID="{4A510784-D5D1-4420-9834-4B5575CA7F00}" presName="descendantText" presStyleLbl="alignAccFollowNode1" presStyleIdx="2" presStyleCnt="3" custScaleY="1208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10529DC-00A7-406D-B945-FF5BC34002CA}" srcId="{4A510784-D5D1-4420-9834-4B5575CA7F00}" destId="{5BF4B6AE-32E3-4C9F-9E51-8BB366CD4EF6}" srcOrd="1" destOrd="0" parTransId="{110DD3E6-07B1-41B5-8C4B-010AF0514E79}" sibTransId="{8A056BED-6433-4114-894F-B94C9BCBC84A}"/>
    <dgm:cxn modelId="{848C2EBB-CB62-4BCB-83AF-36C34ED38B4E}" srcId="{4A510784-D5D1-4420-9834-4B5575CA7F00}" destId="{119A51D8-877B-4764-B99B-52A7F3CA7BC6}" srcOrd="0" destOrd="0" parTransId="{7BC56994-4A49-4584-9C47-DEB4B42F99E7}" sibTransId="{A66503D3-89FB-47E9-95EF-2FBE427745DC}"/>
    <dgm:cxn modelId="{489E7919-905E-4BDD-818F-7AC933B409E6}" type="presOf" srcId="{8216EB3C-DB53-474F-8D3C-B2CDB8F748E0}" destId="{A736F478-3A56-4D33-B9A3-8942DF731591}" srcOrd="0" destOrd="1" presId="urn:microsoft.com/office/officeart/2005/8/layout/vList5"/>
    <dgm:cxn modelId="{6E7CF5AC-BC5E-4427-892D-7FEED65B576F}" type="presOf" srcId="{5BF4B6AE-32E3-4C9F-9E51-8BB366CD4EF6}" destId="{93391B35-F8C1-4A7B-A430-5FC2D176BA83}" srcOrd="0" destOrd="1" presId="urn:microsoft.com/office/officeart/2005/8/layout/vList5"/>
    <dgm:cxn modelId="{68113FEA-141A-4AA8-A992-5AD4C64B7AFF}" type="presOf" srcId="{7E49E467-F128-4F13-B50B-1E25651F4597}" destId="{A736F478-3A56-4D33-B9A3-8942DF731591}" srcOrd="0" destOrd="0" presId="urn:microsoft.com/office/officeart/2005/8/layout/vList5"/>
    <dgm:cxn modelId="{3C8B7FF5-761C-42FB-A72E-B1A871041BED}" type="presOf" srcId="{768AEBB7-6616-4986-8A9E-9A22F5F79838}" destId="{911A3824-0F33-47E8-A49B-4116DED5A9A4}" srcOrd="0" destOrd="0" presId="urn:microsoft.com/office/officeart/2005/8/layout/vList5"/>
    <dgm:cxn modelId="{C1F76CFB-C1FE-4F65-A79C-C971C92E86FE}" type="presOf" srcId="{4A510784-D5D1-4420-9834-4B5575CA7F00}" destId="{147CFCFC-2714-4736-8FDD-45334B460EA8}" srcOrd="0" destOrd="0" presId="urn:microsoft.com/office/officeart/2005/8/layout/vList5"/>
    <dgm:cxn modelId="{F1EBB9EE-DA73-49EF-B579-28B9DF5D8F86}" srcId="{9D6B75BD-8B10-4E19-95D3-BCCE782D7BD2}" destId="{73DCCFE7-316B-4607-83F4-B23F677464DF}" srcOrd="1" destOrd="0" parTransId="{14F14988-4942-4E33-980A-7108C9924755}" sibTransId="{4343CE94-0052-49B1-9F85-B7BA3FCBF97E}"/>
    <dgm:cxn modelId="{6A36AEB8-28AA-46F0-8B3A-50DE20FAD6D5}" type="presOf" srcId="{73DCCFE7-316B-4607-83F4-B23F677464DF}" destId="{D7FE519E-9F26-4F62-AC6F-BEE0786D9148}" srcOrd="0" destOrd="1" presId="urn:microsoft.com/office/officeart/2005/8/layout/vList5"/>
    <dgm:cxn modelId="{CAF9382F-4713-4887-91E0-BBF33AE47C33}" type="presOf" srcId="{08825CED-C0C0-442A-9613-B15DBC4ACE95}" destId="{279C8BD7-B212-4E2B-AAA6-0A747B14D450}" srcOrd="0" destOrd="0" presId="urn:microsoft.com/office/officeart/2005/8/layout/vList5"/>
    <dgm:cxn modelId="{C0699541-63AE-4222-8B14-7C2F12DC34A7}" type="presOf" srcId="{119A51D8-877B-4764-B99B-52A7F3CA7BC6}" destId="{93391B35-F8C1-4A7B-A430-5FC2D176BA83}" srcOrd="0" destOrd="0" presId="urn:microsoft.com/office/officeart/2005/8/layout/vList5"/>
    <dgm:cxn modelId="{8C0BE50D-2D3E-464E-8D53-F52775E365AA}" srcId="{08825CED-C0C0-442A-9613-B15DBC4ACE95}" destId="{4A510784-D5D1-4420-9834-4B5575CA7F00}" srcOrd="2" destOrd="0" parTransId="{C6B99528-0ED5-4A1C-AE42-877599452AC4}" sibTransId="{D9F78F7A-BB0D-41FA-9083-95A1178707D0}"/>
    <dgm:cxn modelId="{EE044AF3-597F-447B-8F77-7574F2D4EEE2}" srcId="{08825CED-C0C0-442A-9613-B15DBC4ACE95}" destId="{9D6B75BD-8B10-4E19-95D3-BCCE782D7BD2}" srcOrd="1" destOrd="0" parTransId="{2A5AB900-BFE5-42CE-A2D8-F8A63C1DB4BA}" sibTransId="{85E456EA-9B8B-42F7-940C-1E076CF53CA7}"/>
    <dgm:cxn modelId="{8E8F000A-BE36-4C9A-978C-51F29E0E4CB4}" srcId="{768AEBB7-6616-4986-8A9E-9A22F5F79838}" destId="{7E49E467-F128-4F13-B50B-1E25651F4597}" srcOrd="0" destOrd="0" parTransId="{5E263CF3-AFC5-4A45-B9D2-1FE73E8C4A4D}" sibTransId="{C382CCC2-E30A-416F-B354-8F289F80C64D}"/>
    <dgm:cxn modelId="{B5A7B277-13B9-4B7B-8E0F-9C8ECE766882}" srcId="{08825CED-C0C0-442A-9613-B15DBC4ACE95}" destId="{768AEBB7-6616-4986-8A9E-9A22F5F79838}" srcOrd="0" destOrd="0" parTransId="{D1D19182-D517-4502-A8CD-6026AB9ACFCB}" sibTransId="{BA8AB282-2D46-40CB-ABC6-2913DD3D5894}"/>
    <dgm:cxn modelId="{A2DC9FC8-6275-4160-9078-EC52D0112E90}" type="presOf" srcId="{9D6B75BD-8B10-4E19-95D3-BCCE782D7BD2}" destId="{0BCD653C-482B-4086-8596-ECADCE28B53C}" srcOrd="0" destOrd="0" presId="urn:microsoft.com/office/officeart/2005/8/layout/vList5"/>
    <dgm:cxn modelId="{D700710C-4BAF-467D-AB7B-03C6404EEE4A}" type="presOf" srcId="{33ABC09E-B2FC-4B97-B397-643A49B45092}" destId="{D7FE519E-9F26-4F62-AC6F-BEE0786D9148}" srcOrd="0" destOrd="0" presId="urn:microsoft.com/office/officeart/2005/8/layout/vList5"/>
    <dgm:cxn modelId="{14C3BD39-045C-4F16-91C2-CBFEFF06BE7C}" srcId="{768AEBB7-6616-4986-8A9E-9A22F5F79838}" destId="{8216EB3C-DB53-474F-8D3C-B2CDB8F748E0}" srcOrd="1" destOrd="0" parTransId="{5D508E82-9663-4379-A03A-9A91EF7733BD}" sibTransId="{8CB19CBF-1206-4464-92EB-AD151EAA8525}"/>
    <dgm:cxn modelId="{68E82045-9814-45B7-A6CE-8A5FC29EA210}" srcId="{9D6B75BD-8B10-4E19-95D3-BCCE782D7BD2}" destId="{33ABC09E-B2FC-4B97-B397-643A49B45092}" srcOrd="0" destOrd="0" parTransId="{50588A5D-F503-4EA4-925E-553BAC30213E}" sibTransId="{52D0627C-A2C1-4332-AB40-BC7BEC43044C}"/>
    <dgm:cxn modelId="{711ABC98-C7F8-4B8C-A871-CF54BEBFDFE3}" type="presParOf" srcId="{279C8BD7-B212-4E2B-AAA6-0A747B14D450}" destId="{B031CC8C-AED6-43F0-A4DB-A336D857FE43}" srcOrd="0" destOrd="0" presId="urn:microsoft.com/office/officeart/2005/8/layout/vList5"/>
    <dgm:cxn modelId="{74CEB164-BE28-4D72-B0CA-4687D6233A11}" type="presParOf" srcId="{B031CC8C-AED6-43F0-A4DB-A336D857FE43}" destId="{911A3824-0F33-47E8-A49B-4116DED5A9A4}" srcOrd="0" destOrd="0" presId="urn:microsoft.com/office/officeart/2005/8/layout/vList5"/>
    <dgm:cxn modelId="{2FA86ED3-4DD9-4C96-9AD6-B055E1940318}" type="presParOf" srcId="{B031CC8C-AED6-43F0-A4DB-A336D857FE43}" destId="{A736F478-3A56-4D33-B9A3-8942DF731591}" srcOrd="1" destOrd="0" presId="urn:microsoft.com/office/officeart/2005/8/layout/vList5"/>
    <dgm:cxn modelId="{894E211F-8AF1-4D1F-A4B6-C1561A204DAD}" type="presParOf" srcId="{279C8BD7-B212-4E2B-AAA6-0A747B14D450}" destId="{19FD64FB-11DE-40E2-807E-97A0E4BA7EE4}" srcOrd="1" destOrd="0" presId="urn:microsoft.com/office/officeart/2005/8/layout/vList5"/>
    <dgm:cxn modelId="{5008F86F-288C-42B0-ACEB-393839EB4BE2}" type="presParOf" srcId="{279C8BD7-B212-4E2B-AAA6-0A747B14D450}" destId="{F878E96F-ACED-4556-9E3C-ACE49C6E87D6}" srcOrd="2" destOrd="0" presId="urn:microsoft.com/office/officeart/2005/8/layout/vList5"/>
    <dgm:cxn modelId="{87F8AF81-7C4D-4848-9433-60E6F8CB70B2}" type="presParOf" srcId="{F878E96F-ACED-4556-9E3C-ACE49C6E87D6}" destId="{0BCD653C-482B-4086-8596-ECADCE28B53C}" srcOrd="0" destOrd="0" presId="urn:microsoft.com/office/officeart/2005/8/layout/vList5"/>
    <dgm:cxn modelId="{44C000D0-DD2D-403A-B114-9673AD1552B1}" type="presParOf" srcId="{F878E96F-ACED-4556-9E3C-ACE49C6E87D6}" destId="{D7FE519E-9F26-4F62-AC6F-BEE0786D9148}" srcOrd="1" destOrd="0" presId="urn:microsoft.com/office/officeart/2005/8/layout/vList5"/>
    <dgm:cxn modelId="{B17A964D-141C-41A5-93C4-99ED80304721}" type="presParOf" srcId="{279C8BD7-B212-4E2B-AAA6-0A747B14D450}" destId="{FA78D485-A6A9-40E8-BE90-31C2FE16AB08}" srcOrd="3" destOrd="0" presId="urn:microsoft.com/office/officeart/2005/8/layout/vList5"/>
    <dgm:cxn modelId="{3A20166B-FB18-494D-96C4-1578DCD87021}" type="presParOf" srcId="{279C8BD7-B212-4E2B-AAA6-0A747B14D450}" destId="{EB814BF8-5E1A-4D57-BB8F-7EB65AF8B371}" srcOrd="4" destOrd="0" presId="urn:microsoft.com/office/officeart/2005/8/layout/vList5"/>
    <dgm:cxn modelId="{E1E6B985-C145-4726-9076-099491FDE738}" type="presParOf" srcId="{EB814BF8-5E1A-4D57-BB8F-7EB65AF8B371}" destId="{147CFCFC-2714-4736-8FDD-45334B460EA8}" srcOrd="0" destOrd="0" presId="urn:microsoft.com/office/officeart/2005/8/layout/vList5"/>
    <dgm:cxn modelId="{73B6A55A-0C6E-457F-A825-F0F792313924}" type="presParOf" srcId="{EB814BF8-5E1A-4D57-BB8F-7EB65AF8B371}" destId="{93391B35-F8C1-4A7B-A430-5FC2D176BA8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6F478-3A56-4D33-B9A3-8942DF731591}">
      <dsp:nvSpPr>
        <dsp:cNvPr id="0" name=""/>
        <dsp:cNvSpPr/>
      </dsp:nvSpPr>
      <dsp:spPr>
        <a:xfrm rot="5400000">
          <a:off x="7042308" y="-2859987"/>
          <a:ext cx="1320560" cy="7375678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</a:rPr>
            <a:t>Habilidades para la elaboración de comunicación escrita académica inicial</a:t>
          </a:r>
          <a:r>
            <a:rPr lang="es-MX" sz="1400" b="0" kern="1200" dirty="0">
              <a:latin typeface="+mn-lt"/>
            </a:rPr>
            <a:t>: Redacta de modo individual un artículo académico de complejidad inicial.</a:t>
          </a:r>
          <a:endParaRPr lang="es-ES" sz="1400" b="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</a:rPr>
            <a:t>Uso de herramientas digitales para el aprendizaje efectivo</a:t>
          </a:r>
          <a:r>
            <a:rPr lang="es-MX" sz="1400" b="0" kern="1200" dirty="0">
              <a:latin typeface="+mn-lt"/>
            </a:rPr>
            <a:t>: Elabora de modo individual o grupal, material de estudio para futuros estudiantes de la asignatura, que evidencie uso de herramientas digitales.</a:t>
          </a:r>
          <a:endParaRPr lang="es-CL" sz="1400" b="0" kern="1200" dirty="0">
            <a:latin typeface="+mn-lt"/>
          </a:endParaRPr>
        </a:p>
      </dsp:txBody>
      <dsp:txXfrm rot="-5400000">
        <a:off x="4014749" y="232036"/>
        <a:ext cx="7311214" cy="1191632"/>
      </dsp:txXfrm>
    </dsp:sp>
    <dsp:sp modelId="{911A3824-0F33-47E8-A49B-4116DED5A9A4}">
      <dsp:nvSpPr>
        <dsp:cNvPr id="0" name=""/>
        <dsp:cNvSpPr/>
      </dsp:nvSpPr>
      <dsp:spPr>
        <a:xfrm>
          <a:off x="134069" y="2501"/>
          <a:ext cx="3880680" cy="165070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Comunicación efectiva</a:t>
          </a:r>
          <a:r>
            <a:rPr lang="es-ES" sz="1800" b="0" kern="1200" dirty="0"/>
            <a:t>: incluye desarrollo de habilidades comunicaciones escrita, oral, corporal, preparación de presentaciones, escritura de textos, entre otros. </a:t>
          </a:r>
        </a:p>
      </dsp:txBody>
      <dsp:txXfrm>
        <a:off x="214650" y="83082"/>
        <a:ext cx="3719518" cy="1489538"/>
      </dsp:txXfrm>
    </dsp:sp>
    <dsp:sp modelId="{D7FE519E-9F26-4F62-AC6F-BEE0786D9148}">
      <dsp:nvSpPr>
        <dsp:cNvPr id="0" name=""/>
        <dsp:cNvSpPr/>
      </dsp:nvSpPr>
      <dsp:spPr>
        <a:xfrm rot="5400000">
          <a:off x="7038076" y="-1126752"/>
          <a:ext cx="1320560" cy="7375678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</a:rPr>
            <a:t>Habilidades investigativas básicas en contextos de formación académica inicial</a:t>
          </a:r>
          <a:r>
            <a:rPr lang="es-MX" sz="1400" b="0" kern="1200" dirty="0">
              <a:latin typeface="+mn-lt"/>
            </a:rPr>
            <a:t>: Elabora un esquema de proyecto de investigación inicial, con su justificación, problema y objetivos. </a:t>
          </a:r>
          <a:endParaRPr lang="es-ES" sz="1400" b="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</a:rPr>
            <a:t>Habilidades de pensamiento lógico y matemático al servicio de la solución de problemas académicos iniciales</a:t>
          </a:r>
          <a:r>
            <a:rPr lang="es-MX" sz="1400" b="0" kern="1200" dirty="0">
              <a:latin typeface="+mn-lt"/>
            </a:rPr>
            <a:t>: Propone el abordaje de una situación o problema de contexto local, regional o nacional evidenciando el uso de pensamiento lógico y matemático.</a:t>
          </a:r>
          <a:endParaRPr lang="es-CL" sz="1400" b="0" kern="1200" dirty="0">
            <a:latin typeface="+mn-lt"/>
          </a:endParaRPr>
        </a:p>
      </dsp:txBody>
      <dsp:txXfrm rot="-5400000">
        <a:off x="4010517" y="1965271"/>
        <a:ext cx="7311214" cy="1191632"/>
      </dsp:txXfrm>
    </dsp:sp>
    <dsp:sp modelId="{0BCD653C-482B-4086-8596-ECADCE28B53C}">
      <dsp:nvSpPr>
        <dsp:cNvPr id="0" name=""/>
        <dsp:cNvSpPr/>
      </dsp:nvSpPr>
      <dsp:spPr>
        <a:xfrm>
          <a:off x="134069" y="1735736"/>
          <a:ext cx="3876448" cy="165070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Pensamiento lógico y científico</a:t>
          </a:r>
          <a:r>
            <a:rPr lang="es-ES" sz="1800" b="0" kern="1200" dirty="0"/>
            <a:t>: incluye desarrollo de habilidades de argumentación, lógica, uso de la información y elementos básicos de matemáticas y estadística.</a:t>
          </a:r>
        </a:p>
      </dsp:txBody>
      <dsp:txXfrm>
        <a:off x="214650" y="1816317"/>
        <a:ext cx="3715286" cy="1489538"/>
      </dsp:txXfrm>
    </dsp:sp>
    <dsp:sp modelId="{93391B35-F8C1-4A7B-A430-5FC2D176BA83}">
      <dsp:nvSpPr>
        <dsp:cNvPr id="0" name=""/>
        <dsp:cNvSpPr/>
      </dsp:nvSpPr>
      <dsp:spPr>
        <a:xfrm rot="5400000">
          <a:off x="6904838" y="606483"/>
          <a:ext cx="1595501" cy="7375678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>
              <a:solidFill>
                <a:srgbClr val="C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Habilidades para la organización personal, el trabajo con otros/as, y de integración a la vida universitaria</a:t>
          </a:r>
          <a:r>
            <a:rPr lang="es-419" sz="1400" b="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Propone plan de trabajo personal para fortalecer el desarrollo de habilidades que le permitan enfrentar con éxito los desafíos de su formación académica.</a:t>
          </a:r>
          <a:endParaRPr lang="es-ES" sz="1400" b="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419" sz="1400" b="0" kern="1200" dirty="0">
              <a:solidFill>
                <a:srgbClr val="C0000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Habilidades para identificar y auto gestionar recursos relativos a estrategias de motivación, gestión de recursos, regulación de contexto y meta cognición</a:t>
          </a:r>
          <a:r>
            <a:rPr lang="es-419" sz="1400" b="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: Propone plan de trabajo personal fundado en un diagnóstico, para fortalecer el desarrollo de recursos para el logro de su formación académica y perfil de egreso.</a:t>
          </a:r>
          <a:endParaRPr lang="es-CL" sz="1400" b="0" kern="1200" dirty="0">
            <a:latin typeface="+mn-lt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-5400000">
        <a:off x="4014750" y="3574457"/>
        <a:ext cx="7297792" cy="1439729"/>
      </dsp:txXfrm>
    </dsp:sp>
    <dsp:sp modelId="{147CFCFC-2714-4736-8FDD-45334B460EA8}">
      <dsp:nvSpPr>
        <dsp:cNvPr id="0" name=""/>
        <dsp:cNvSpPr/>
      </dsp:nvSpPr>
      <dsp:spPr>
        <a:xfrm>
          <a:off x="134069" y="3468972"/>
          <a:ext cx="3880680" cy="1650700"/>
        </a:xfrm>
        <a:prstGeom prst="round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Autorregulación</a:t>
          </a:r>
          <a:r>
            <a:rPr lang="es-ES" sz="1800" b="0" kern="1200" dirty="0"/>
            <a:t>: corresponde al desarrollo de habilidades como la organización personal, el trabajo con otros/as, y en general aspectos de integración a la vida universitaria. </a:t>
          </a:r>
        </a:p>
      </dsp:txBody>
      <dsp:txXfrm>
        <a:off x="214650" y="3549553"/>
        <a:ext cx="3719518" cy="1489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FBE7E-5BC7-42AB-8319-AA825099310D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F7579-3017-47C1-8F8D-A1B1453146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3982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1D6761-2577-DCC3-6237-35815F486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47C8E4-AFF3-6F09-3273-07B7FCF20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1E8B5-42E1-D37B-6D9A-0BB5FBFB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BA7A72-98F0-00BD-EE72-D559BF60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D730E2-BB62-2FE2-7F41-4912404C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06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7CFF74-DC76-8356-EC47-417B844C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A6C8F0-ECE4-6583-A341-733AEAE1D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4367F6-FFBF-9FDA-A738-AFA104D0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8FE521-31E7-E2BC-79D8-126F9A16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65EBFD-693B-E285-A5EA-4A21B406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C3E779-D8AC-E418-7EF1-3BCF9F600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558CE1-8A21-C74A-281E-B1418F44B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00DBB4-C84F-0D8F-4D2A-E56A62579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3FE18D-C754-ED56-4E01-B815FA8F7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B2E9F3-06D7-6462-083E-9F57A2C0A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4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A8734-3708-8BDC-9A4A-36474F5C8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952CE7-AAA7-A5FF-53A3-935CC0D71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C2996-D586-FF83-325F-5A157250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67F8D4-0641-50D2-8C6D-ADBC489F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41661C-95FE-C8BA-7749-0D2ED22D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64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E9904-D946-A1BE-22D9-FC08B7E5D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4A944A-23BC-5952-3264-4CA7D231F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4E9CCF-1F12-B815-BA86-67FD9680D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FFEECD-C6ED-FF5F-03DA-4FBAF4CD6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62F2-5C8B-F988-6255-502D1E82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732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0246E-AA1C-C38F-F1A3-FBDAEC9F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8ED083-5B58-0E7F-6C6E-6D6BEB978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FE02D3-6CD5-E352-3EB7-650E179B5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5049B2-A704-58A9-E4A0-26F25369A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C9F3BD-16B8-A645-BB17-1DDF0270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E71B93-B1B5-3C05-FD71-51B0E7844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13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4A543-D17D-9AC3-2864-9D53D829D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F3B616-EEA8-6BC8-3675-76F86EA73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B38962-4CD4-E33B-F993-596986E12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E304FE-DF7A-60AA-022C-871769D42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475B14-7BAC-CEA5-9B6B-B58E40573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089810-A1D2-3F68-D651-5DC811E2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964258-BE02-B179-3B83-FEFB8A324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23A10F-6688-75AD-5ABA-C55CEDDF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80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D7CFE-8334-1A6E-0FDD-1D0FE0AF1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5BBA6B-6A7F-6081-FBF5-DA7D01DA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58F9EF-2E35-7F94-A448-89213981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3D2DB09-EA69-4E77-A922-AF489A62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988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D1828D4-94D0-92BD-5BF0-6103C6B16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50BE991-3205-F350-A8BF-CF5DCF0B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E616E3-8F2D-14B2-AC43-994496E6A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083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38F2E-0A39-E9EC-C77E-18F518A63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E9FD2C-D522-03B5-0DEF-098FEC55E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C93C5E-F28F-A1F0-39A6-0A4E2F055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530313-005D-B885-5041-F949017D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6DD8D3-4812-F4B2-0D17-B5731BA9E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81FA01-9BB7-D82F-9DD7-82494675B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196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532FDB-1336-37EB-53CF-6606D9935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C58D11-F0D3-688D-EA72-E35C675FD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74A0F3-DE33-85DC-4EC3-9232C7E9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004B08-CF21-0C53-F480-1E8C3F72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CA1DA7-2EC5-CF7A-5CA8-D42613A25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29766F-90AD-C561-66AB-110B88B2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1426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800D2B9-6FDD-8DBC-FB7A-419750086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05C2FB-CE91-0517-E46F-DD29F3255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31E35F-F6D9-1822-A6CA-531E03A0B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DAF4A-40CD-904D-B95A-7AB3295955E6}" type="datetimeFigureOut">
              <a:rPr lang="es-CL" smtClean="0"/>
              <a:t>20-05-2022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07C4DB-904A-1414-A90D-4A46C3E85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E96DAC-8756-5ED2-1142-E89C5DBA3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1C4E4-F853-B64E-A991-7AA2C63F2C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256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901" y="2593910"/>
            <a:ext cx="9144000" cy="1446245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Proyecto Educativo Institucional </a:t>
            </a:r>
            <a:b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Comité Directivo</a:t>
            </a:r>
            <a:endParaRPr lang="es-CL" sz="4000" b="1" dirty="0">
              <a:solidFill>
                <a:srgbClr val="0026FA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BED5CC5-798B-9709-5D5F-2D47ACB42D2D}"/>
              </a:ext>
            </a:extLst>
          </p:cNvPr>
          <p:cNvSpPr txBox="1">
            <a:spLocks/>
          </p:cNvSpPr>
          <p:nvPr/>
        </p:nvSpPr>
        <p:spPr>
          <a:xfrm>
            <a:off x="1027627" y="4396999"/>
            <a:ext cx="6474186" cy="16865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Reflexión sobre la formación básica para la vida académica</a:t>
            </a:r>
          </a:p>
          <a:p>
            <a:pPr algn="l"/>
            <a:endParaRPr lang="es-ES" sz="2300" b="1" dirty="0">
              <a:solidFill>
                <a:schemeClr val="tx1">
                  <a:lumMod val="85000"/>
                  <a:lumOff val="1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</a:t>
            </a:r>
            <a:r>
              <a:rPr lang="es-CL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Mayo de 2022</a:t>
            </a:r>
          </a:p>
        </p:txBody>
      </p:sp>
    </p:spTree>
    <p:extLst>
      <p:ext uri="{BB962C8B-B14F-4D97-AF65-F5344CB8AC3E}">
        <p14:creationId xmlns:p14="http://schemas.microsoft.com/office/powerpoint/2010/main" val="423938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41404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Introducción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486031" y="1628974"/>
            <a:ext cx="114534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2060"/>
                </a:solidFill>
              </a:rPr>
              <a:t>Propósito: Precisar los temas que serán constitutivos de la Formación Básica para la Vida Académica.</a:t>
            </a:r>
          </a:p>
          <a:p>
            <a:endParaRPr lang="es-ES" b="1" dirty="0">
              <a:solidFill>
                <a:srgbClr val="002060"/>
              </a:solidFill>
            </a:endParaRPr>
          </a:p>
          <a:p>
            <a:r>
              <a:rPr lang="es-ES" b="1" dirty="0">
                <a:solidFill>
                  <a:srgbClr val="002060"/>
                </a:solidFill>
              </a:rPr>
              <a:t>¿Por qué se requiere esta formación en el curriculum?</a:t>
            </a:r>
          </a:p>
          <a:p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Para alcanzar a todas/os las/los estudiantes, evitando el carácter extracurricular y optativo de ésta.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Facilitar la comunidad de experiencias formativas en los primeros semestres de las carreras, dado el carácter transversal de esta formación.</a:t>
            </a:r>
          </a:p>
          <a:p>
            <a:pPr lvl="1" algn="just"/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Contribuir a la formación integral e integrada de las/los estudiantes de la Universidad. </a:t>
            </a:r>
          </a:p>
          <a:p>
            <a:pPr lvl="1" algn="just"/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Esfuerzo de nivelación (traspaso desde Ed. Secundaria a Ed. Superior).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Mejorar probabilidad de éxito en la trayectoria formativa de estudiantes.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ES" b="1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002060"/>
                </a:solidFill>
              </a:rPr>
              <a:t>Existe una responsabilidad institucional en relación con el perfil de ingreso admitido en las carreras de pregrado.</a:t>
            </a:r>
            <a:r>
              <a:rPr lang="es-ES" b="1" dirty="0">
                <a:solidFill>
                  <a:srgbClr val="0026FA"/>
                </a:solidFill>
              </a:rPr>
              <a:t> </a:t>
            </a:r>
            <a:endParaRPr lang="es-CL" b="1" dirty="0">
              <a:solidFill>
                <a:srgbClr val="0026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94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41404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Situación actual 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64408" y="1901579"/>
            <a:ext cx="107349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b="1" dirty="0">
                <a:solidFill>
                  <a:srgbClr val="002060"/>
                </a:solidFill>
              </a:rPr>
              <a:t>Oferta de 11 Cursos Transversales Institucionales, que se han constituido en apoyo a la formación de las/los estudiantes.</a:t>
            </a:r>
          </a:p>
          <a:p>
            <a:pPr marL="342900" indent="-342900">
              <a:buFont typeface="+mj-lt"/>
              <a:buAutoNum type="arabicPeriod"/>
            </a:pPr>
            <a:endParaRPr lang="es-ES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b="1" dirty="0">
                <a:solidFill>
                  <a:srgbClr val="002060"/>
                </a:solidFill>
              </a:rPr>
              <a:t>Realización de las Tutorías Académicas y las Tutorías de Integración, como desarrollo del Modelo de Progresión Estudiantil.</a:t>
            </a:r>
          </a:p>
          <a:p>
            <a:endParaRPr lang="es-ES" b="1" dirty="0">
              <a:solidFill>
                <a:srgbClr val="002060"/>
              </a:solidFill>
            </a:endParaRPr>
          </a:p>
          <a:p>
            <a:endParaRPr lang="es-ES" b="1" dirty="0">
              <a:solidFill>
                <a:srgbClr val="002060"/>
              </a:solidFill>
            </a:endParaRPr>
          </a:p>
          <a:p>
            <a:pPr algn="just"/>
            <a:r>
              <a:rPr lang="es-ES" b="1" dirty="0">
                <a:solidFill>
                  <a:srgbClr val="002060"/>
                </a:solidFill>
              </a:rPr>
              <a:t>La actualización de PEI permite </a:t>
            </a:r>
            <a:r>
              <a:rPr lang="es-ES" b="1" u="sng" dirty="0">
                <a:solidFill>
                  <a:srgbClr val="002060"/>
                </a:solidFill>
              </a:rPr>
              <a:t>optimizar e integrar estas iniciativas a través de la FBVA, explicitando la carga de trabajo académico y fortaleciendo la formación integral e integrada de las/los estudiantes.</a:t>
            </a:r>
          </a:p>
          <a:p>
            <a:pPr algn="just"/>
            <a:endParaRPr lang="es-ES" b="1" u="sng" dirty="0">
              <a:solidFill>
                <a:srgbClr val="002060"/>
              </a:solidFill>
            </a:endParaRPr>
          </a:p>
          <a:p>
            <a:pPr algn="just"/>
            <a:r>
              <a:rPr lang="es-ES" b="1" dirty="0">
                <a:solidFill>
                  <a:srgbClr val="002060"/>
                </a:solidFill>
              </a:rPr>
              <a:t>Se espera </a:t>
            </a:r>
            <a:r>
              <a:rPr lang="es-ES" b="1" u="sng" dirty="0">
                <a:solidFill>
                  <a:srgbClr val="002060"/>
                </a:solidFill>
              </a:rPr>
              <a:t>definir una oferta de cursos de FBVA para su dictación por la VRA, en el marco de un trabajo colaborativo.</a:t>
            </a:r>
          </a:p>
          <a:p>
            <a:pPr algn="just"/>
            <a:endParaRPr lang="es-ES" dirty="0">
              <a:solidFill>
                <a:srgbClr val="0026FA"/>
              </a:solidFill>
            </a:endParaRPr>
          </a:p>
          <a:p>
            <a:endParaRPr lang="es-CL" dirty="0">
              <a:solidFill>
                <a:srgbClr val="0026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94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41404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Proyecto Educativo CREA-UCEN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1885" y="1822664"/>
            <a:ext cx="1098586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002060"/>
                </a:solidFill>
              </a:rPr>
              <a:t>Busca proveer de una experiencia formativa que habilite en la práctica inicial de una profesión y que les ponga en contacto con horizontes de desarrollo y crecimiento personal y profesional.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002060"/>
                </a:solidFill>
              </a:rPr>
              <a:t>Se enmarca en un enfoque centrado en el estudiante donde el proceso de enseñanza-aprendizaje se implementa en un ambiente donde se movilizan tanto los recursos internos del/la estudiante, así como los externos, tanto materiales como docentes.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002060"/>
                </a:solidFill>
              </a:rPr>
              <a:t>Se fortalece el proceso formativo a través del desarrollo de habilidades, actitudes y conocimientos ligados a la identidad institucional y un enfoque interdisciplinario para hacer frente a las problemáticas a las que los y las estudiantes se enfrentarán en su vida profesional.</a:t>
            </a:r>
            <a:endParaRPr lang="es-CL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2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31676"/>
            <a:ext cx="10346810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Principios de la estructura curricular UCEN que alberga la FBVA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5" name="Imagen 4" descr="Interfaz de usuario gráfica, Escala de tiempo&#10;&#10;Descripción generada automáticament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29" y="1703072"/>
            <a:ext cx="10006147" cy="4161790"/>
          </a:xfrm>
          <a:prstGeom prst="rect">
            <a:avLst/>
          </a:prstGeom>
          <a:noFill/>
        </p:spPr>
      </p:pic>
      <p:sp>
        <p:nvSpPr>
          <p:cNvPr id="4" name="Rectángulo 3"/>
          <p:cNvSpPr/>
          <p:nvPr/>
        </p:nvSpPr>
        <p:spPr>
          <a:xfrm>
            <a:off x="223736" y="6075781"/>
            <a:ext cx="11517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/>
              <a:t>Para el pregrado regular, esta línea estará compuesta de: 4 asignaturas, de 4 horas pedagógicas presenciales y una carga total de 12 SCT, ubicadas en los primeros cuatro primeros semestres de cada plan de estudios de pregrado, las que serán ofrecidas por la VRA.</a:t>
            </a:r>
          </a:p>
        </p:txBody>
      </p:sp>
    </p:spTree>
    <p:extLst>
      <p:ext uri="{BB962C8B-B14F-4D97-AF65-F5344CB8AC3E}">
        <p14:creationId xmlns:p14="http://schemas.microsoft.com/office/powerpoint/2010/main" val="1415347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6503" y="197069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Definiciones de FBVA 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9165" y="1822664"/>
            <a:ext cx="10985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dirty="0">
              <a:solidFill>
                <a:srgbClr val="002060"/>
              </a:solidFill>
            </a:endParaRPr>
          </a:p>
          <a:p>
            <a:pPr algn="just"/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89165" y="986354"/>
            <a:ext cx="10476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Corresponde a una formación básica, sustentadora de los aprendizajes académicos en niveles posteriores. 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371762831"/>
              </p:ext>
            </p:extLst>
          </p:nvPr>
        </p:nvGraphicFramePr>
        <p:xfrm>
          <a:off x="489162" y="1735826"/>
          <a:ext cx="11524497" cy="5122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Elipse 8"/>
          <p:cNvSpPr/>
          <p:nvPr/>
        </p:nvSpPr>
        <p:spPr>
          <a:xfrm>
            <a:off x="48640" y="4045898"/>
            <a:ext cx="391883" cy="42012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2</a:t>
            </a:r>
          </a:p>
        </p:txBody>
      </p:sp>
      <p:sp>
        <p:nvSpPr>
          <p:cNvPr id="10" name="Elipse 9"/>
          <p:cNvSpPr/>
          <p:nvPr/>
        </p:nvSpPr>
        <p:spPr>
          <a:xfrm>
            <a:off x="48640" y="5791404"/>
            <a:ext cx="391883" cy="42012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3</a:t>
            </a:r>
          </a:p>
        </p:txBody>
      </p:sp>
      <p:sp>
        <p:nvSpPr>
          <p:cNvPr id="11" name="Elipse 10"/>
          <p:cNvSpPr/>
          <p:nvPr/>
        </p:nvSpPr>
        <p:spPr>
          <a:xfrm>
            <a:off x="64620" y="2292597"/>
            <a:ext cx="391883" cy="420120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1</a:t>
            </a:r>
          </a:p>
        </p:txBody>
      </p:sp>
      <p:sp>
        <p:nvSpPr>
          <p:cNvPr id="12" name="Elipse 11"/>
          <p:cNvSpPr/>
          <p:nvPr/>
        </p:nvSpPr>
        <p:spPr>
          <a:xfrm>
            <a:off x="64620" y="4045898"/>
            <a:ext cx="391883" cy="420120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2</a:t>
            </a:r>
          </a:p>
        </p:txBody>
      </p:sp>
      <p:sp>
        <p:nvSpPr>
          <p:cNvPr id="13" name="Elipse 12"/>
          <p:cNvSpPr/>
          <p:nvPr/>
        </p:nvSpPr>
        <p:spPr>
          <a:xfrm>
            <a:off x="64620" y="5791404"/>
            <a:ext cx="391883" cy="420120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3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528633" y="1409913"/>
            <a:ext cx="20789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Ejes estructurantes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7011791" y="1409913"/>
            <a:ext cx="20789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Posibles aperturas</a:t>
            </a:r>
          </a:p>
        </p:txBody>
      </p:sp>
    </p:spTree>
    <p:extLst>
      <p:ext uri="{BB962C8B-B14F-4D97-AF65-F5344CB8AC3E}">
        <p14:creationId xmlns:p14="http://schemas.microsoft.com/office/powerpoint/2010/main" val="2781938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031" y="741404"/>
            <a:ext cx="10251638" cy="77847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Discusión </a:t>
            </a:r>
            <a:endParaRPr lang="es-CL" sz="28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1885" y="1822664"/>
            <a:ext cx="113493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b="1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b="1" dirty="0">
                <a:solidFill>
                  <a:srgbClr val="002060"/>
                </a:solidFill>
              </a:rPr>
              <a:t>¿Qué tipo de apoyo se requiere para transitar a la vida universitaria?</a:t>
            </a:r>
          </a:p>
          <a:p>
            <a:pPr algn="just"/>
            <a:endParaRPr lang="es-ES" b="1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es-ES" b="1" dirty="0">
                <a:solidFill>
                  <a:srgbClr val="002060"/>
                </a:solidFill>
              </a:rPr>
              <a:t>¿Qué otros temas de la FBVA darán significado y proyección a lo largo de la formación de pregrado al aprendizaje de las/los estudiantes de la UCEN?</a:t>
            </a:r>
          </a:p>
          <a:p>
            <a:pPr marL="342900" indent="-342900" algn="just">
              <a:buFont typeface="+mj-lt"/>
              <a:buAutoNum type="arabicPeriod" startAt="2"/>
            </a:pPr>
            <a:endParaRPr lang="es-ES" b="1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es-ES" b="1" dirty="0">
                <a:solidFill>
                  <a:srgbClr val="002060"/>
                </a:solidFill>
              </a:rPr>
              <a:t>¿La FBVA debe ser la misma en todas las facultades o puede ser diferenciada?</a:t>
            </a:r>
          </a:p>
          <a:p>
            <a:pPr marL="342900" indent="-342900" algn="just">
              <a:buFont typeface="+mj-lt"/>
              <a:buAutoNum type="arabicPeriod" startAt="2"/>
            </a:pPr>
            <a:endParaRPr lang="es-ES" b="1" dirty="0">
              <a:solidFill>
                <a:srgbClr val="002060"/>
              </a:solidFill>
            </a:endParaRPr>
          </a:p>
          <a:p>
            <a:pPr algn="just"/>
            <a:endParaRPr lang="es-ES" b="1" dirty="0">
              <a:solidFill>
                <a:srgbClr val="002060"/>
              </a:solidFill>
            </a:endParaRPr>
          </a:p>
          <a:p>
            <a:pPr algn="just"/>
            <a:endParaRPr lang="es-C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4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109349DD-393D-8ABC-8D5C-940668604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901" y="2593910"/>
            <a:ext cx="9144000" cy="1446245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Proyecto Educativo Institucional </a:t>
            </a:r>
            <a:b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s-ES" sz="4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Comité Directivo</a:t>
            </a:r>
            <a:endParaRPr lang="es-CL" sz="4000" b="1" dirty="0">
              <a:solidFill>
                <a:srgbClr val="0026FA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BED5CC5-798B-9709-5D5F-2D47ACB42D2D}"/>
              </a:ext>
            </a:extLst>
          </p:cNvPr>
          <p:cNvSpPr txBox="1">
            <a:spLocks/>
          </p:cNvSpPr>
          <p:nvPr/>
        </p:nvSpPr>
        <p:spPr>
          <a:xfrm>
            <a:off x="1232900" y="4450702"/>
            <a:ext cx="7537876" cy="6344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</a:t>
            </a:r>
            <a:r>
              <a:rPr lang="es-CL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Mayo de 2022</a:t>
            </a:r>
          </a:p>
        </p:txBody>
      </p:sp>
    </p:spTree>
    <p:extLst>
      <p:ext uri="{BB962C8B-B14F-4D97-AF65-F5344CB8AC3E}">
        <p14:creationId xmlns:p14="http://schemas.microsoft.com/office/powerpoint/2010/main" val="9974885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n-crea" id="{31310C76-B36C-124B-807D-764EC4C8CBB1}" vid="{13A96C38-F741-3B4C-B7D9-FA3AD0BFBC2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3845</TotalTime>
  <Words>805</Words>
  <Application>Microsoft Office PowerPoint</Application>
  <PresentationFormat>Panorámica</PresentationFormat>
  <Paragraphs>65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Times New Roman</vt:lpstr>
      <vt:lpstr>Tema de Office</vt:lpstr>
      <vt:lpstr>Proyecto Educativo Institucional  Comité Directivo</vt:lpstr>
      <vt:lpstr>Introducción</vt:lpstr>
      <vt:lpstr>Situación actual </vt:lpstr>
      <vt:lpstr>Proyecto Educativo CREA-UCEN</vt:lpstr>
      <vt:lpstr>Principios de la estructura curricular UCEN que alberga la FBVA</vt:lpstr>
      <vt:lpstr>Definiciones de FBVA </vt:lpstr>
      <vt:lpstr>Discusión </vt:lpstr>
      <vt:lpstr>Proyecto Educativo Institucional  Comité Directivo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Carlos Fuentes</dc:creator>
  <cp:lastModifiedBy>Hector Luis Bravo Illanes</cp:lastModifiedBy>
  <cp:revision>35</cp:revision>
  <dcterms:created xsi:type="dcterms:W3CDTF">2022-05-06T22:06:48Z</dcterms:created>
  <dcterms:modified xsi:type="dcterms:W3CDTF">2022-05-20T16:24:25Z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161246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