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419" r:id="rId3"/>
    <p:sldId id="435" r:id="rId4"/>
    <p:sldId id="430" r:id="rId5"/>
    <p:sldId id="424" r:id="rId6"/>
    <p:sldId id="425" r:id="rId7"/>
    <p:sldId id="429" r:id="rId8"/>
    <p:sldId id="431" r:id="rId9"/>
    <p:sldId id="449" r:id="rId10"/>
    <p:sldId id="434" r:id="rId11"/>
    <p:sldId id="445" r:id="rId12"/>
    <p:sldId id="446" r:id="rId13"/>
    <p:sldId id="447" r:id="rId14"/>
    <p:sldId id="423" r:id="rId15"/>
    <p:sldId id="448" r:id="rId16"/>
    <p:sldId id="442" r:id="rId17"/>
    <p:sldId id="444" r:id="rId18"/>
    <p:sldId id="450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an Prado" initials="CP" lastIdx="1" clrIdx="0">
    <p:extLst>
      <p:ext uri="{19B8F6BF-5375-455C-9EA6-DF929625EA0E}">
        <p15:presenceInfo xmlns:p15="http://schemas.microsoft.com/office/powerpoint/2012/main" userId="7a4408115d8f5c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ABE72-BC17-4D8A-8D1D-EA29EF46BF27}" v="5" dt="2022-03-23T20:13:21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ALEJANDRA ELGUETA  BASSALETTI" userId="245fd803-b66d-47aa-a3ec-78eb12142ee4" providerId="ADAL" clId="{771ABE72-BC17-4D8A-8D1D-EA29EF46BF27}"/>
    <pc:docChg chg="modSld">
      <pc:chgData name="DANIELA ALEJANDRA ELGUETA  BASSALETTI" userId="245fd803-b66d-47aa-a3ec-78eb12142ee4" providerId="ADAL" clId="{771ABE72-BC17-4D8A-8D1D-EA29EF46BF27}" dt="2022-03-23T20:13:46.967" v="67" actId="20577"/>
      <pc:docMkLst>
        <pc:docMk/>
      </pc:docMkLst>
      <pc:sldChg chg="modSp mod">
        <pc:chgData name="DANIELA ALEJANDRA ELGUETA  BASSALETTI" userId="245fd803-b66d-47aa-a3ec-78eb12142ee4" providerId="ADAL" clId="{771ABE72-BC17-4D8A-8D1D-EA29EF46BF27}" dt="2022-03-23T20:12:58.976" v="62" actId="20577"/>
        <pc:sldMkLst>
          <pc:docMk/>
          <pc:sldMk cId="680094315" sldId="256"/>
        </pc:sldMkLst>
        <pc:spChg chg="mod">
          <ac:chgData name="DANIELA ALEJANDRA ELGUETA  BASSALETTI" userId="245fd803-b66d-47aa-a3ec-78eb12142ee4" providerId="ADAL" clId="{771ABE72-BC17-4D8A-8D1D-EA29EF46BF27}" dt="2022-03-23T20:12:58.976" v="62" actId="20577"/>
          <ac:spMkLst>
            <pc:docMk/>
            <pc:sldMk cId="680094315" sldId="256"/>
            <ac:spMk id="4" creationId="{00000000-0000-0000-0000-000000000000}"/>
          </ac:spMkLst>
        </pc:spChg>
      </pc:sldChg>
      <pc:sldChg chg="modSp mod">
        <pc:chgData name="DANIELA ALEJANDRA ELGUETA  BASSALETTI" userId="245fd803-b66d-47aa-a3ec-78eb12142ee4" providerId="ADAL" clId="{771ABE72-BC17-4D8A-8D1D-EA29EF46BF27}" dt="2022-03-23T20:12:23.821" v="3" actId="20577"/>
        <pc:sldMkLst>
          <pc:docMk/>
          <pc:sldMk cId="3195181190" sldId="423"/>
        </pc:sldMkLst>
        <pc:spChg chg="mod">
          <ac:chgData name="DANIELA ALEJANDRA ELGUETA  BASSALETTI" userId="245fd803-b66d-47aa-a3ec-78eb12142ee4" providerId="ADAL" clId="{771ABE72-BC17-4D8A-8D1D-EA29EF46BF27}" dt="2022-03-23T20:12:23.821" v="3" actId="20577"/>
          <ac:spMkLst>
            <pc:docMk/>
            <pc:sldMk cId="3195181190" sldId="423"/>
            <ac:spMk id="5" creationId="{00000000-0000-0000-0000-000000000000}"/>
          </ac:spMkLst>
        </pc:spChg>
        <pc:spChg chg="mod">
          <ac:chgData name="DANIELA ALEJANDRA ELGUETA  BASSALETTI" userId="245fd803-b66d-47aa-a3ec-78eb12142ee4" providerId="ADAL" clId="{771ABE72-BC17-4D8A-8D1D-EA29EF46BF27}" dt="2022-03-23T20:12:19.660" v="1" actId="20577"/>
          <ac:spMkLst>
            <pc:docMk/>
            <pc:sldMk cId="3195181190" sldId="423"/>
            <ac:spMk id="58" creationId="{00000000-0000-0000-0000-000000000000}"/>
          </ac:spMkLst>
        </pc:spChg>
      </pc:sldChg>
      <pc:sldChg chg="modSp mod">
        <pc:chgData name="DANIELA ALEJANDRA ELGUETA  BASSALETTI" userId="245fd803-b66d-47aa-a3ec-78eb12142ee4" providerId="ADAL" clId="{771ABE72-BC17-4D8A-8D1D-EA29EF46BF27}" dt="2022-03-23T20:13:27.585" v="65" actId="20577"/>
        <pc:sldMkLst>
          <pc:docMk/>
          <pc:sldMk cId="2469781874" sldId="434"/>
        </pc:sldMkLst>
        <pc:spChg chg="mod">
          <ac:chgData name="DANIELA ALEJANDRA ELGUETA  BASSALETTI" userId="245fd803-b66d-47aa-a3ec-78eb12142ee4" providerId="ADAL" clId="{771ABE72-BC17-4D8A-8D1D-EA29EF46BF27}" dt="2022-03-23T20:13:27.585" v="65" actId="20577"/>
          <ac:spMkLst>
            <pc:docMk/>
            <pc:sldMk cId="2469781874" sldId="434"/>
            <ac:spMk id="18" creationId="{00000000-0000-0000-0000-000000000000}"/>
          </ac:spMkLst>
        </pc:spChg>
        <pc:graphicFrameChg chg="mod">
          <ac:chgData name="DANIELA ALEJANDRA ELGUETA  BASSALETTI" userId="245fd803-b66d-47aa-a3ec-78eb12142ee4" providerId="ADAL" clId="{771ABE72-BC17-4D8A-8D1D-EA29EF46BF27}" dt="2022-03-23T20:13:21.506" v="64" actId="20577"/>
          <ac:graphicFrameMkLst>
            <pc:docMk/>
            <pc:sldMk cId="2469781874" sldId="434"/>
            <ac:graphicFrameMk id="16" creationId="{00000000-0000-0000-0000-000000000000}"/>
          </ac:graphicFrameMkLst>
        </pc:graphicFrameChg>
      </pc:sldChg>
      <pc:sldChg chg="modSp mod">
        <pc:chgData name="DANIELA ALEJANDRA ELGUETA  BASSALETTI" userId="245fd803-b66d-47aa-a3ec-78eb12142ee4" providerId="ADAL" clId="{771ABE72-BC17-4D8A-8D1D-EA29EF46BF27}" dt="2022-03-23T20:12:50.651" v="60" actId="20577"/>
        <pc:sldMkLst>
          <pc:docMk/>
          <pc:sldMk cId="1707423328" sldId="444"/>
        </pc:sldMkLst>
        <pc:spChg chg="mod">
          <ac:chgData name="DANIELA ALEJANDRA ELGUETA  BASSALETTI" userId="245fd803-b66d-47aa-a3ec-78eb12142ee4" providerId="ADAL" clId="{771ABE72-BC17-4D8A-8D1D-EA29EF46BF27}" dt="2022-03-23T20:12:50.651" v="60" actId="20577"/>
          <ac:spMkLst>
            <pc:docMk/>
            <pc:sldMk cId="1707423328" sldId="444"/>
            <ac:spMk id="11" creationId="{00000000-0000-0000-0000-000000000000}"/>
          </ac:spMkLst>
        </pc:spChg>
      </pc:sldChg>
      <pc:sldChg chg="modSp mod">
        <pc:chgData name="DANIELA ALEJANDRA ELGUETA  BASSALETTI" userId="245fd803-b66d-47aa-a3ec-78eb12142ee4" providerId="ADAL" clId="{771ABE72-BC17-4D8A-8D1D-EA29EF46BF27}" dt="2022-03-23T20:13:46.967" v="67" actId="20577"/>
        <pc:sldMkLst>
          <pc:docMk/>
          <pc:sldMk cId="1727872139" sldId="450"/>
        </pc:sldMkLst>
        <pc:spChg chg="mod">
          <ac:chgData name="DANIELA ALEJANDRA ELGUETA  BASSALETTI" userId="245fd803-b66d-47aa-a3ec-78eb12142ee4" providerId="ADAL" clId="{771ABE72-BC17-4D8A-8D1D-EA29EF46BF27}" dt="2022-03-23T20:13:46.967" v="67" actId="20577"/>
          <ac:spMkLst>
            <pc:docMk/>
            <pc:sldMk cId="1727872139" sldId="450"/>
            <ac:spMk id="4" creationId="{00000000-0000-0000-0000-000000000000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DFB19-C6AD-43CB-959B-847EA6948A8C}" type="doc">
      <dgm:prSet loTypeId="urn:microsoft.com/office/officeart/2005/8/layout/cycle3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B35DD9A-F30F-440F-9B4E-0C4E9E36AE1A}">
      <dgm:prSet phldrT="[Texto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CL" sz="1700" b="1" dirty="0">
              <a:latin typeface="Century Gothic" panose="020B0502020202020204" pitchFamily="34" charset="0"/>
            </a:rPr>
            <a:t>1. Planteamiento y acuerdo de Objetivos</a:t>
          </a:r>
          <a:endParaRPr lang="es-ES" sz="1700" dirty="0"/>
        </a:p>
      </dgm:t>
    </dgm:pt>
    <dgm:pt modelId="{866F296B-42D3-4EF9-9679-208743E86446}" type="parTrans" cxnId="{F93CF42F-1064-4FC9-9C6D-E3AD35E188CC}">
      <dgm:prSet/>
      <dgm:spPr/>
      <dgm:t>
        <a:bodyPr/>
        <a:lstStyle/>
        <a:p>
          <a:endParaRPr lang="es-ES"/>
        </a:p>
      </dgm:t>
    </dgm:pt>
    <dgm:pt modelId="{7189F9F8-45C3-42E4-A90F-6E7C0819609D}" type="sibTrans" cxnId="{F93CF42F-1064-4FC9-9C6D-E3AD35E188C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s-ES"/>
        </a:p>
      </dgm:t>
    </dgm:pt>
    <dgm:pt modelId="{DD479E3E-524F-462E-9248-5795190BB5E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CL" sz="1700" b="1" dirty="0">
              <a:latin typeface="Century Gothic" panose="020B0502020202020204" pitchFamily="34" charset="0"/>
            </a:rPr>
            <a:t>2. Autoevaluación de Competencias</a:t>
          </a:r>
          <a:endParaRPr lang="es-ES" sz="1700" dirty="0"/>
        </a:p>
      </dgm:t>
    </dgm:pt>
    <dgm:pt modelId="{13C86916-7F91-486C-BBEB-B18514A47B6F}" type="parTrans" cxnId="{9EFAD7FB-C60B-4908-9CD5-1EE46D156759}">
      <dgm:prSet/>
      <dgm:spPr/>
      <dgm:t>
        <a:bodyPr/>
        <a:lstStyle/>
        <a:p>
          <a:endParaRPr lang="es-ES"/>
        </a:p>
      </dgm:t>
    </dgm:pt>
    <dgm:pt modelId="{1D656030-A417-41B7-A763-351D6F95D6EC}" type="sibTrans" cxnId="{9EFAD7FB-C60B-4908-9CD5-1EE46D156759}">
      <dgm:prSet/>
      <dgm:spPr/>
      <dgm:t>
        <a:bodyPr/>
        <a:lstStyle/>
        <a:p>
          <a:endParaRPr lang="es-ES"/>
        </a:p>
      </dgm:t>
    </dgm:pt>
    <dgm:pt modelId="{D63B391D-8A23-4A83-963B-5C1B2CEA3C62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L" sz="1700" b="1" dirty="0">
              <a:latin typeface="Century Gothic" panose="020B0502020202020204" pitchFamily="34" charset="0"/>
            </a:rPr>
            <a:t>3. Evaluación de Objetivos y Competencias</a:t>
          </a:r>
          <a:endParaRPr lang="es-ES" sz="1700" dirty="0"/>
        </a:p>
      </dgm:t>
    </dgm:pt>
    <dgm:pt modelId="{09E76349-6715-44FD-8FC1-309E9744C388}" type="parTrans" cxnId="{DB861557-F6BF-488C-91C4-16AB7FEDD326}">
      <dgm:prSet/>
      <dgm:spPr/>
      <dgm:t>
        <a:bodyPr/>
        <a:lstStyle/>
        <a:p>
          <a:endParaRPr lang="es-ES"/>
        </a:p>
      </dgm:t>
    </dgm:pt>
    <dgm:pt modelId="{D2E66E80-3472-4887-A612-6A5851753B60}" type="sibTrans" cxnId="{DB861557-F6BF-488C-91C4-16AB7FEDD326}">
      <dgm:prSet/>
      <dgm:spPr/>
      <dgm:t>
        <a:bodyPr/>
        <a:lstStyle/>
        <a:p>
          <a:endParaRPr lang="es-ES"/>
        </a:p>
      </dgm:t>
    </dgm:pt>
    <dgm:pt modelId="{CFEAC6FE-147D-4F8A-B54F-2521FD90D5ED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CL" sz="17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4.Retroalimentación</a:t>
          </a:r>
          <a:endParaRPr lang="es-ES" sz="17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31B394A-2507-4488-9D7B-2E5252FBD0B3}" type="parTrans" cxnId="{CD343E0C-45AB-4160-BAE6-3233B29A4581}">
      <dgm:prSet/>
      <dgm:spPr/>
      <dgm:t>
        <a:bodyPr/>
        <a:lstStyle/>
        <a:p>
          <a:endParaRPr lang="es-ES"/>
        </a:p>
      </dgm:t>
    </dgm:pt>
    <dgm:pt modelId="{548DB327-83D8-430A-8304-E7B732111A67}" type="sibTrans" cxnId="{CD343E0C-45AB-4160-BAE6-3233B29A4581}">
      <dgm:prSet/>
      <dgm:spPr/>
      <dgm:t>
        <a:bodyPr/>
        <a:lstStyle/>
        <a:p>
          <a:endParaRPr lang="es-ES"/>
        </a:p>
      </dgm:t>
    </dgm:pt>
    <dgm:pt modelId="{6DE4D6FE-3CC7-407B-A25D-0ED97434B28C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CL" sz="1700" b="1" dirty="0">
              <a:latin typeface="Century Gothic" panose="020B0502020202020204" pitchFamily="34" charset="0"/>
            </a:rPr>
            <a:t>5. Plan de Mejoramiento</a:t>
          </a:r>
          <a:endParaRPr lang="es-ES" sz="1700" dirty="0"/>
        </a:p>
      </dgm:t>
    </dgm:pt>
    <dgm:pt modelId="{C834E3E8-467D-4547-983B-7EE7DF431531}" type="sibTrans" cxnId="{29968081-D3B8-4B95-9F7A-9FD9133227F9}">
      <dgm:prSet/>
      <dgm:spPr/>
      <dgm:t>
        <a:bodyPr/>
        <a:lstStyle/>
        <a:p>
          <a:endParaRPr lang="es-ES"/>
        </a:p>
      </dgm:t>
    </dgm:pt>
    <dgm:pt modelId="{A430ACFE-178D-4A63-A245-85435F8D7E6A}" type="parTrans" cxnId="{29968081-D3B8-4B95-9F7A-9FD9133227F9}">
      <dgm:prSet/>
      <dgm:spPr/>
      <dgm:t>
        <a:bodyPr/>
        <a:lstStyle/>
        <a:p>
          <a:endParaRPr lang="es-ES"/>
        </a:p>
      </dgm:t>
    </dgm:pt>
    <dgm:pt modelId="{607DE87F-0C9B-48A4-A63C-5715AD885CB6}" type="pres">
      <dgm:prSet presAssocID="{19FDFB19-C6AD-43CB-959B-847EA6948A8C}" presName="Name0" presStyleCnt="0">
        <dgm:presLayoutVars>
          <dgm:dir/>
          <dgm:resizeHandles val="exact"/>
        </dgm:presLayoutVars>
      </dgm:prSet>
      <dgm:spPr/>
    </dgm:pt>
    <dgm:pt modelId="{BD336036-C1FF-4AB2-B5F4-2ACF960D450F}" type="pres">
      <dgm:prSet presAssocID="{19FDFB19-C6AD-43CB-959B-847EA6948A8C}" presName="cycle" presStyleCnt="0"/>
      <dgm:spPr/>
    </dgm:pt>
    <dgm:pt modelId="{18C1D368-1D17-416F-B74B-750B3CCF7523}" type="pres">
      <dgm:prSet presAssocID="{8B35DD9A-F30F-440F-9B4E-0C4E9E36AE1A}" presName="nodeFirstNode" presStyleLbl="node1" presStyleIdx="0" presStyleCnt="5">
        <dgm:presLayoutVars>
          <dgm:bulletEnabled val="1"/>
        </dgm:presLayoutVars>
      </dgm:prSet>
      <dgm:spPr/>
    </dgm:pt>
    <dgm:pt modelId="{CEC7866B-6A2C-4EC9-BDA9-E064C324B5C7}" type="pres">
      <dgm:prSet presAssocID="{7189F9F8-45C3-42E4-A90F-6E7C0819609D}" presName="sibTransFirstNode" presStyleLbl="bgShp" presStyleIdx="0" presStyleCnt="1"/>
      <dgm:spPr/>
    </dgm:pt>
    <dgm:pt modelId="{6E185345-252D-4F40-A364-0DB44DDE1E0F}" type="pres">
      <dgm:prSet presAssocID="{DD479E3E-524F-462E-9248-5795190BB5EE}" presName="nodeFollowingNodes" presStyleLbl="node1" presStyleIdx="1" presStyleCnt="5" custScaleX="100927" custRadScaleRad="116075" custRadScaleInc="-5709">
        <dgm:presLayoutVars>
          <dgm:bulletEnabled val="1"/>
        </dgm:presLayoutVars>
      </dgm:prSet>
      <dgm:spPr/>
    </dgm:pt>
    <dgm:pt modelId="{9CCFC13E-F1CD-49F5-82F4-2404DE0C48A2}" type="pres">
      <dgm:prSet presAssocID="{D63B391D-8A23-4A83-963B-5C1B2CEA3C62}" presName="nodeFollowingNodes" presStyleLbl="node1" presStyleIdx="2" presStyleCnt="5" custScaleX="102771" custRadScaleRad="108710" custRadScaleInc="-44725">
        <dgm:presLayoutVars>
          <dgm:bulletEnabled val="1"/>
        </dgm:presLayoutVars>
      </dgm:prSet>
      <dgm:spPr/>
    </dgm:pt>
    <dgm:pt modelId="{F653CB29-4882-4B8E-9D2B-C175B24EADCF}" type="pres">
      <dgm:prSet presAssocID="{CFEAC6FE-147D-4F8A-B54F-2521FD90D5ED}" presName="nodeFollowingNodes" presStyleLbl="node1" presStyleIdx="3" presStyleCnt="5" custScaleX="106537" custRadScaleRad="85371" custRadScaleInc="30755">
        <dgm:presLayoutVars>
          <dgm:bulletEnabled val="1"/>
        </dgm:presLayoutVars>
      </dgm:prSet>
      <dgm:spPr/>
    </dgm:pt>
    <dgm:pt modelId="{8B7D2E3C-9031-4A19-92EB-9991812848DB}" type="pres">
      <dgm:prSet presAssocID="{6DE4D6FE-3CC7-407B-A25D-0ED97434B28C}" presName="nodeFollowingNodes" presStyleLbl="node1" presStyleIdx="4" presStyleCnt="5" custScaleX="107300" custRadScaleRad="103601" custRadScaleInc="3170">
        <dgm:presLayoutVars>
          <dgm:bulletEnabled val="1"/>
        </dgm:presLayoutVars>
      </dgm:prSet>
      <dgm:spPr/>
    </dgm:pt>
  </dgm:ptLst>
  <dgm:cxnLst>
    <dgm:cxn modelId="{0A9A6A07-104D-4D34-878B-9A1365E52673}" type="presOf" srcId="{8B35DD9A-F30F-440F-9B4E-0C4E9E36AE1A}" destId="{18C1D368-1D17-416F-B74B-750B3CCF7523}" srcOrd="0" destOrd="0" presId="urn:microsoft.com/office/officeart/2005/8/layout/cycle3"/>
    <dgm:cxn modelId="{6BC99907-7E68-4F9C-B0C9-93056024FA66}" type="presOf" srcId="{19FDFB19-C6AD-43CB-959B-847EA6948A8C}" destId="{607DE87F-0C9B-48A4-A63C-5715AD885CB6}" srcOrd="0" destOrd="0" presId="urn:microsoft.com/office/officeart/2005/8/layout/cycle3"/>
    <dgm:cxn modelId="{CD343E0C-45AB-4160-BAE6-3233B29A4581}" srcId="{19FDFB19-C6AD-43CB-959B-847EA6948A8C}" destId="{CFEAC6FE-147D-4F8A-B54F-2521FD90D5ED}" srcOrd="3" destOrd="0" parTransId="{931B394A-2507-4488-9D7B-2E5252FBD0B3}" sibTransId="{548DB327-83D8-430A-8304-E7B732111A67}"/>
    <dgm:cxn modelId="{F7F9261A-6D88-42A8-9825-D606BF22D72E}" type="presOf" srcId="{7189F9F8-45C3-42E4-A90F-6E7C0819609D}" destId="{CEC7866B-6A2C-4EC9-BDA9-E064C324B5C7}" srcOrd="0" destOrd="0" presId="urn:microsoft.com/office/officeart/2005/8/layout/cycle3"/>
    <dgm:cxn modelId="{4AC04A2B-3942-487F-BFB1-9EE990E33315}" type="presOf" srcId="{CFEAC6FE-147D-4F8A-B54F-2521FD90D5ED}" destId="{F653CB29-4882-4B8E-9D2B-C175B24EADCF}" srcOrd="0" destOrd="0" presId="urn:microsoft.com/office/officeart/2005/8/layout/cycle3"/>
    <dgm:cxn modelId="{F93CF42F-1064-4FC9-9C6D-E3AD35E188CC}" srcId="{19FDFB19-C6AD-43CB-959B-847EA6948A8C}" destId="{8B35DD9A-F30F-440F-9B4E-0C4E9E36AE1A}" srcOrd="0" destOrd="0" parTransId="{866F296B-42D3-4EF9-9679-208743E86446}" sibTransId="{7189F9F8-45C3-42E4-A90F-6E7C0819609D}"/>
    <dgm:cxn modelId="{78192E3B-8B5D-4787-8B96-E53D9AD3FECF}" type="presOf" srcId="{D63B391D-8A23-4A83-963B-5C1B2CEA3C62}" destId="{9CCFC13E-F1CD-49F5-82F4-2404DE0C48A2}" srcOrd="0" destOrd="0" presId="urn:microsoft.com/office/officeart/2005/8/layout/cycle3"/>
    <dgm:cxn modelId="{D782293C-4E21-4672-B0FA-89FC7C0543FF}" type="presOf" srcId="{6DE4D6FE-3CC7-407B-A25D-0ED97434B28C}" destId="{8B7D2E3C-9031-4A19-92EB-9991812848DB}" srcOrd="0" destOrd="0" presId="urn:microsoft.com/office/officeart/2005/8/layout/cycle3"/>
    <dgm:cxn modelId="{DB861557-F6BF-488C-91C4-16AB7FEDD326}" srcId="{19FDFB19-C6AD-43CB-959B-847EA6948A8C}" destId="{D63B391D-8A23-4A83-963B-5C1B2CEA3C62}" srcOrd="2" destOrd="0" parTransId="{09E76349-6715-44FD-8FC1-309E9744C388}" sibTransId="{D2E66E80-3472-4887-A612-6A5851753B60}"/>
    <dgm:cxn modelId="{CEF3257B-E9D0-404B-AF0E-831DBF96F928}" type="presOf" srcId="{DD479E3E-524F-462E-9248-5795190BB5EE}" destId="{6E185345-252D-4F40-A364-0DB44DDE1E0F}" srcOrd="0" destOrd="0" presId="urn:microsoft.com/office/officeart/2005/8/layout/cycle3"/>
    <dgm:cxn modelId="{29968081-D3B8-4B95-9F7A-9FD9133227F9}" srcId="{19FDFB19-C6AD-43CB-959B-847EA6948A8C}" destId="{6DE4D6FE-3CC7-407B-A25D-0ED97434B28C}" srcOrd="4" destOrd="0" parTransId="{A430ACFE-178D-4A63-A245-85435F8D7E6A}" sibTransId="{C834E3E8-467D-4547-983B-7EE7DF431531}"/>
    <dgm:cxn modelId="{9EFAD7FB-C60B-4908-9CD5-1EE46D156759}" srcId="{19FDFB19-C6AD-43CB-959B-847EA6948A8C}" destId="{DD479E3E-524F-462E-9248-5795190BB5EE}" srcOrd="1" destOrd="0" parTransId="{13C86916-7F91-486C-BBEB-B18514A47B6F}" sibTransId="{1D656030-A417-41B7-A763-351D6F95D6EC}"/>
    <dgm:cxn modelId="{8CBE303E-466B-4F01-9C47-08AAA7AF9F27}" type="presParOf" srcId="{607DE87F-0C9B-48A4-A63C-5715AD885CB6}" destId="{BD336036-C1FF-4AB2-B5F4-2ACF960D450F}" srcOrd="0" destOrd="0" presId="urn:microsoft.com/office/officeart/2005/8/layout/cycle3"/>
    <dgm:cxn modelId="{E66A51DA-B8AA-439E-AEC3-9E459FBB43E3}" type="presParOf" srcId="{BD336036-C1FF-4AB2-B5F4-2ACF960D450F}" destId="{18C1D368-1D17-416F-B74B-750B3CCF7523}" srcOrd="0" destOrd="0" presId="urn:microsoft.com/office/officeart/2005/8/layout/cycle3"/>
    <dgm:cxn modelId="{DFB78148-EF54-4355-891D-46ADFC87C149}" type="presParOf" srcId="{BD336036-C1FF-4AB2-B5F4-2ACF960D450F}" destId="{CEC7866B-6A2C-4EC9-BDA9-E064C324B5C7}" srcOrd="1" destOrd="0" presId="urn:microsoft.com/office/officeart/2005/8/layout/cycle3"/>
    <dgm:cxn modelId="{96E8C8D2-40C5-481D-A310-7F44317A5C69}" type="presParOf" srcId="{BD336036-C1FF-4AB2-B5F4-2ACF960D450F}" destId="{6E185345-252D-4F40-A364-0DB44DDE1E0F}" srcOrd="2" destOrd="0" presId="urn:microsoft.com/office/officeart/2005/8/layout/cycle3"/>
    <dgm:cxn modelId="{5B57A80E-4C61-4BD6-82D7-D762AB7E6E89}" type="presParOf" srcId="{BD336036-C1FF-4AB2-B5F4-2ACF960D450F}" destId="{9CCFC13E-F1CD-49F5-82F4-2404DE0C48A2}" srcOrd="3" destOrd="0" presId="urn:microsoft.com/office/officeart/2005/8/layout/cycle3"/>
    <dgm:cxn modelId="{10F2E4B0-6410-40D0-B6EA-7BA004E20C6B}" type="presParOf" srcId="{BD336036-C1FF-4AB2-B5F4-2ACF960D450F}" destId="{F653CB29-4882-4B8E-9D2B-C175B24EADCF}" srcOrd="4" destOrd="0" presId="urn:microsoft.com/office/officeart/2005/8/layout/cycle3"/>
    <dgm:cxn modelId="{70A2F0E7-BB6D-46DA-8411-0650EB1E5791}" type="presParOf" srcId="{BD336036-C1FF-4AB2-B5F4-2ACF960D450F}" destId="{8B7D2E3C-9031-4A19-92EB-9991812848D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808085-C33B-4840-97D6-8A26719B100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0E92AA8-504B-4FD8-8B24-EF9740EC4724}">
      <dgm:prSet phldrT="[Texto]" custT="1"/>
      <dgm:spPr>
        <a:solidFill>
          <a:schemeClr val="bg1">
            <a:lumMod val="85000"/>
            <a:alpha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CL" sz="2200" b="1" dirty="0">
              <a:solidFill>
                <a:schemeClr val="tx1">
                  <a:lumMod val="75000"/>
                  <a:lumOff val="25000"/>
                </a:schemeClr>
              </a:solidFill>
            </a:rPr>
            <a:t>Evaluador</a:t>
          </a:r>
        </a:p>
        <a:p>
          <a:r>
            <a:rPr lang="es-CL" sz="2000" dirty="0">
              <a:solidFill>
                <a:schemeClr val="tx1">
                  <a:lumMod val="75000"/>
                  <a:lumOff val="25000"/>
                </a:schemeClr>
              </a:solidFill>
            </a:rPr>
            <a:t>Define en conjunto con el evaluado los objetivos que debe alcanzar durante el año.</a:t>
          </a:r>
        </a:p>
      </dgm:t>
    </dgm:pt>
    <dgm:pt modelId="{6906650D-9FBC-4DF3-892D-4D87EE1F0F6D}" type="parTrans" cxnId="{84D1B93F-8E12-495A-B32D-9F95F386F53B}">
      <dgm:prSet/>
      <dgm:spPr/>
      <dgm:t>
        <a:bodyPr/>
        <a:lstStyle/>
        <a:p>
          <a:endParaRPr lang="es-CL"/>
        </a:p>
      </dgm:t>
    </dgm:pt>
    <dgm:pt modelId="{42879425-B26C-4F77-970C-56BE7365EB73}" type="sibTrans" cxnId="{84D1B93F-8E12-495A-B32D-9F95F386F53B}">
      <dgm:prSet/>
      <dgm:spPr/>
      <dgm:t>
        <a:bodyPr/>
        <a:lstStyle/>
        <a:p>
          <a:endParaRPr lang="es-CL"/>
        </a:p>
      </dgm:t>
    </dgm:pt>
    <dgm:pt modelId="{6F2FEF0A-1811-401E-9C97-01C98060C6B7}">
      <dgm:prSet phldrT="[Texto]" custT="1"/>
      <dgm:spPr>
        <a:solidFill>
          <a:schemeClr val="bg1">
            <a:lumMod val="85000"/>
            <a:alpha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s-CL" sz="2200" b="1" dirty="0">
              <a:solidFill>
                <a:schemeClr val="tx1">
                  <a:lumMod val="75000"/>
                  <a:lumOff val="25000"/>
                </a:schemeClr>
              </a:solidFill>
            </a:rPr>
            <a:t>Evaluado</a:t>
          </a:r>
        </a:p>
        <a:p>
          <a:r>
            <a:rPr lang="es-CL" sz="2000" dirty="0">
              <a:solidFill>
                <a:schemeClr val="tx1">
                  <a:lumMod val="75000"/>
                  <a:lumOff val="25000"/>
                </a:schemeClr>
              </a:solidFill>
            </a:rPr>
            <a:t>Sube los objetivos a la plataforma de evaluación para que sean aprobados por su jefatura.</a:t>
          </a:r>
        </a:p>
      </dgm:t>
    </dgm:pt>
    <dgm:pt modelId="{658F6E1A-CEF9-4355-9E6B-654BB91E62BF}" type="parTrans" cxnId="{FF7586BC-C9C6-48AA-A82B-F197B0AB11A6}">
      <dgm:prSet/>
      <dgm:spPr/>
      <dgm:t>
        <a:bodyPr/>
        <a:lstStyle/>
        <a:p>
          <a:endParaRPr lang="es-CL"/>
        </a:p>
      </dgm:t>
    </dgm:pt>
    <dgm:pt modelId="{901C0C1E-B465-4BB3-B4BF-05E014CD946C}" type="sibTrans" cxnId="{FF7586BC-C9C6-48AA-A82B-F197B0AB11A6}">
      <dgm:prSet/>
      <dgm:spPr/>
      <dgm:t>
        <a:bodyPr/>
        <a:lstStyle/>
        <a:p>
          <a:endParaRPr lang="es-CL"/>
        </a:p>
      </dgm:t>
    </dgm:pt>
    <dgm:pt modelId="{7E257692-44AF-4A13-A620-416BC01769A5}" type="pres">
      <dgm:prSet presAssocID="{81808085-C33B-4840-97D6-8A26719B100A}" presName="Name0" presStyleCnt="0">
        <dgm:presLayoutVars>
          <dgm:dir/>
          <dgm:resizeHandles val="exact"/>
        </dgm:presLayoutVars>
      </dgm:prSet>
      <dgm:spPr/>
    </dgm:pt>
    <dgm:pt modelId="{F9116703-ABCD-487E-A9F1-69C1DCAC76EF}" type="pres">
      <dgm:prSet presAssocID="{70E92AA8-504B-4FD8-8B24-EF9740EC4724}" presName="composite" presStyleCnt="0"/>
      <dgm:spPr/>
    </dgm:pt>
    <dgm:pt modelId="{D45F1AAD-81BD-431C-B3A1-284559BBBF78}" type="pres">
      <dgm:prSet presAssocID="{70E92AA8-504B-4FD8-8B24-EF9740EC4724}" presName="rect1" presStyleLbl="trAlignAcc1" presStyleIdx="0" presStyleCnt="2">
        <dgm:presLayoutVars>
          <dgm:bulletEnabled val="1"/>
        </dgm:presLayoutVars>
      </dgm:prSet>
      <dgm:spPr/>
    </dgm:pt>
    <dgm:pt modelId="{16AAE12C-69E2-4208-A973-EB651B07DF23}" type="pres">
      <dgm:prSet presAssocID="{70E92AA8-504B-4FD8-8B24-EF9740EC4724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DF697D8-E18F-4FCA-963E-FE77BA1F9A7F}" type="pres">
      <dgm:prSet presAssocID="{42879425-B26C-4F77-970C-56BE7365EB73}" presName="sibTrans" presStyleCnt="0"/>
      <dgm:spPr/>
    </dgm:pt>
    <dgm:pt modelId="{9AE39578-3A6C-46F7-99BB-E4BE29EDC2E8}" type="pres">
      <dgm:prSet presAssocID="{6F2FEF0A-1811-401E-9C97-01C98060C6B7}" presName="composite" presStyleCnt="0"/>
      <dgm:spPr/>
    </dgm:pt>
    <dgm:pt modelId="{8F13304A-93FA-458B-87F9-118C288ABBF3}" type="pres">
      <dgm:prSet presAssocID="{6F2FEF0A-1811-401E-9C97-01C98060C6B7}" presName="rect1" presStyleLbl="trAlignAcc1" presStyleIdx="1" presStyleCnt="2">
        <dgm:presLayoutVars>
          <dgm:bulletEnabled val="1"/>
        </dgm:presLayoutVars>
      </dgm:prSet>
      <dgm:spPr/>
    </dgm:pt>
    <dgm:pt modelId="{FC9D6344-4F02-45F0-9087-2F72FB7EC0B5}" type="pres">
      <dgm:prSet presAssocID="{6F2FEF0A-1811-401E-9C97-01C98060C6B7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</dgm:ptLst>
  <dgm:cxnLst>
    <dgm:cxn modelId="{97B17A2A-DAA4-4F62-A5B0-596E81A19664}" type="presOf" srcId="{81808085-C33B-4840-97D6-8A26719B100A}" destId="{7E257692-44AF-4A13-A620-416BC01769A5}" srcOrd="0" destOrd="0" presId="urn:microsoft.com/office/officeart/2008/layout/PictureStrips"/>
    <dgm:cxn modelId="{84D1B93F-8E12-495A-B32D-9F95F386F53B}" srcId="{81808085-C33B-4840-97D6-8A26719B100A}" destId="{70E92AA8-504B-4FD8-8B24-EF9740EC4724}" srcOrd="0" destOrd="0" parTransId="{6906650D-9FBC-4DF3-892D-4D87EE1F0F6D}" sibTransId="{42879425-B26C-4F77-970C-56BE7365EB73}"/>
    <dgm:cxn modelId="{D6A51747-9B9A-4510-9A59-1A2A7999D6E5}" type="presOf" srcId="{70E92AA8-504B-4FD8-8B24-EF9740EC4724}" destId="{D45F1AAD-81BD-431C-B3A1-284559BBBF78}" srcOrd="0" destOrd="0" presId="urn:microsoft.com/office/officeart/2008/layout/PictureStrips"/>
    <dgm:cxn modelId="{FF7586BC-C9C6-48AA-A82B-F197B0AB11A6}" srcId="{81808085-C33B-4840-97D6-8A26719B100A}" destId="{6F2FEF0A-1811-401E-9C97-01C98060C6B7}" srcOrd="1" destOrd="0" parTransId="{658F6E1A-CEF9-4355-9E6B-654BB91E62BF}" sibTransId="{901C0C1E-B465-4BB3-B4BF-05E014CD946C}"/>
    <dgm:cxn modelId="{2B0376F9-85F5-4C63-BD3C-1369B41D59C0}" type="presOf" srcId="{6F2FEF0A-1811-401E-9C97-01C98060C6B7}" destId="{8F13304A-93FA-458B-87F9-118C288ABBF3}" srcOrd="0" destOrd="0" presId="urn:microsoft.com/office/officeart/2008/layout/PictureStrips"/>
    <dgm:cxn modelId="{6D04359B-0D92-46ED-A187-E06D6A0F3899}" type="presParOf" srcId="{7E257692-44AF-4A13-A620-416BC01769A5}" destId="{F9116703-ABCD-487E-A9F1-69C1DCAC76EF}" srcOrd="0" destOrd="0" presId="urn:microsoft.com/office/officeart/2008/layout/PictureStrips"/>
    <dgm:cxn modelId="{356FA9F8-79A3-429C-AB86-76DF1C171E60}" type="presParOf" srcId="{F9116703-ABCD-487E-A9F1-69C1DCAC76EF}" destId="{D45F1AAD-81BD-431C-B3A1-284559BBBF78}" srcOrd="0" destOrd="0" presId="urn:microsoft.com/office/officeart/2008/layout/PictureStrips"/>
    <dgm:cxn modelId="{1FD4D272-36CC-4A9D-9615-44E0D90DCC21}" type="presParOf" srcId="{F9116703-ABCD-487E-A9F1-69C1DCAC76EF}" destId="{16AAE12C-69E2-4208-A973-EB651B07DF23}" srcOrd="1" destOrd="0" presId="urn:microsoft.com/office/officeart/2008/layout/PictureStrips"/>
    <dgm:cxn modelId="{6851A677-D258-4840-B53F-7D8D72972C0A}" type="presParOf" srcId="{7E257692-44AF-4A13-A620-416BC01769A5}" destId="{2DF697D8-E18F-4FCA-963E-FE77BA1F9A7F}" srcOrd="1" destOrd="0" presId="urn:microsoft.com/office/officeart/2008/layout/PictureStrips"/>
    <dgm:cxn modelId="{8443D3D6-1A1E-4B1F-B712-A30E5CA10ADC}" type="presParOf" srcId="{7E257692-44AF-4A13-A620-416BC01769A5}" destId="{9AE39578-3A6C-46F7-99BB-E4BE29EDC2E8}" srcOrd="2" destOrd="0" presId="urn:microsoft.com/office/officeart/2008/layout/PictureStrips"/>
    <dgm:cxn modelId="{6ED61F7E-9725-4696-A81A-16CF8C5E97C9}" type="presParOf" srcId="{9AE39578-3A6C-46F7-99BB-E4BE29EDC2E8}" destId="{8F13304A-93FA-458B-87F9-118C288ABBF3}" srcOrd="0" destOrd="0" presId="urn:microsoft.com/office/officeart/2008/layout/PictureStrips"/>
    <dgm:cxn modelId="{90EDB780-1321-4D57-8352-71C160EFF8FF}" type="presParOf" srcId="{9AE39578-3A6C-46F7-99BB-E4BE29EDC2E8}" destId="{FC9D6344-4F02-45F0-9087-2F72FB7EC0B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DCD06D-9D62-46B0-B001-C76F37581B0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F9967E6-FB86-4F8C-AD03-CE6118C0FEC7}">
      <dgm:prSet phldrT="[Texto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s-CL" sz="1600" dirty="0">
              <a:solidFill>
                <a:schemeClr val="bg1"/>
              </a:solidFill>
            </a:rPr>
            <a:t>Se recomienda redactar de 2 a 3 objetivos</a:t>
          </a:r>
        </a:p>
      </dgm:t>
    </dgm:pt>
    <dgm:pt modelId="{41E3E064-0A2A-45CD-BD51-9AE9D32D9C5B}" type="parTrans" cxnId="{81FA8A0F-4071-41DE-B53A-F84D9A905237}">
      <dgm:prSet/>
      <dgm:spPr/>
      <dgm:t>
        <a:bodyPr/>
        <a:lstStyle/>
        <a:p>
          <a:endParaRPr lang="es-CL"/>
        </a:p>
      </dgm:t>
    </dgm:pt>
    <dgm:pt modelId="{D53FC6F7-3930-4E1A-BB1E-B8D75612E355}" type="sibTrans" cxnId="{81FA8A0F-4071-41DE-B53A-F84D9A905237}">
      <dgm:prSet/>
      <dgm:spPr/>
      <dgm:t>
        <a:bodyPr/>
        <a:lstStyle/>
        <a:p>
          <a:endParaRPr lang="es-CL"/>
        </a:p>
      </dgm:t>
    </dgm:pt>
    <dgm:pt modelId="{F4A30D06-7453-4129-BA80-2F36F4D2C284}">
      <dgm:prSet phldrT="[Texto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s-MX" sz="1600" dirty="0">
              <a:solidFill>
                <a:schemeClr val="bg1"/>
              </a:solidFill>
            </a:rPr>
            <a:t>Asegúrese que los objetivos sean </a:t>
          </a:r>
          <a:r>
            <a:rPr lang="es-ES" sz="1600" dirty="0">
              <a:solidFill>
                <a:schemeClr val="bg1"/>
              </a:solidFill>
            </a:rPr>
            <a:t> específicos, medibles, alcanzables y relevantes.</a:t>
          </a:r>
          <a:endParaRPr lang="es-CL" sz="1600" dirty="0">
            <a:solidFill>
              <a:schemeClr val="bg1"/>
            </a:solidFill>
          </a:endParaRPr>
        </a:p>
      </dgm:t>
    </dgm:pt>
    <dgm:pt modelId="{6E0AA1C3-D8E5-4D69-9877-CAFE7E8461EA}" type="parTrans" cxnId="{E43C5863-616F-4270-BFA1-01705666955D}">
      <dgm:prSet/>
      <dgm:spPr/>
      <dgm:t>
        <a:bodyPr/>
        <a:lstStyle/>
        <a:p>
          <a:endParaRPr lang="es-CL"/>
        </a:p>
      </dgm:t>
    </dgm:pt>
    <dgm:pt modelId="{EDAF63F9-C366-449B-95FA-A59A42FB91CA}" type="sibTrans" cxnId="{E43C5863-616F-4270-BFA1-01705666955D}">
      <dgm:prSet/>
      <dgm:spPr/>
      <dgm:t>
        <a:bodyPr/>
        <a:lstStyle/>
        <a:p>
          <a:endParaRPr lang="es-CL"/>
        </a:p>
      </dgm:t>
    </dgm:pt>
    <dgm:pt modelId="{AC60B794-AB6A-40D6-BEF8-D77161709A27}">
      <dgm:prSet phldrT="[Texto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es-ES" sz="1500" dirty="0">
            <a:solidFill>
              <a:schemeClr val="bg1"/>
            </a:solidFill>
          </a:endParaRPr>
        </a:p>
        <a:p>
          <a:r>
            <a:rPr lang="es-ES" sz="1500" dirty="0">
              <a:solidFill>
                <a:schemeClr val="bg1"/>
              </a:solidFill>
            </a:rPr>
            <a:t>Si al momento de calificar, el objetivo aún no finaliza, podrá calificar de acuerdo a la tendencia de cumplimiento llevada hasta la fecha de evaluación.</a:t>
          </a:r>
          <a:endParaRPr lang="es-CL" sz="1500" dirty="0">
            <a:solidFill>
              <a:schemeClr val="bg1"/>
            </a:solidFill>
          </a:endParaRPr>
        </a:p>
        <a:p>
          <a:endParaRPr lang="es-CL" sz="1100" dirty="0"/>
        </a:p>
      </dgm:t>
    </dgm:pt>
    <dgm:pt modelId="{ECE66F3D-BD90-49CB-8E00-9093479B1989}" type="parTrans" cxnId="{B415BEC6-4D04-4366-B639-21E114146E4B}">
      <dgm:prSet/>
      <dgm:spPr/>
      <dgm:t>
        <a:bodyPr/>
        <a:lstStyle/>
        <a:p>
          <a:endParaRPr lang="es-CL"/>
        </a:p>
      </dgm:t>
    </dgm:pt>
    <dgm:pt modelId="{C704A05C-0009-4CA1-8434-AD124C6A79F1}" type="sibTrans" cxnId="{B415BEC6-4D04-4366-B639-21E114146E4B}">
      <dgm:prSet/>
      <dgm:spPr/>
      <dgm:t>
        <a:bodyPr/>
        <a:lstStyle/>
        <a:p>
          <a:endParaRPr lang="es-CL"/>
        </a:p>
      </dgm:t>
    </dgm:pt>
    <dgm:pt modelId="{81CC35D2-B6C4-4CF5-A63A-DA66FFD7C3BF}" type="pres">
      <dgm:prSet presAssocID="{7BDCD06D-9D62-46B0-B001-C76F37581B09}" presName="Name0" presStyleCnt="0">
        <dgm:presLayoutVars>
          <dgm:dir/>
          <dgm:resizeHandles val="exact"/>
        </dgm:presLayoutVars>
      </dgm:prSet>
      <dgm:spPr/>
    </dgm:pt>
    <dgm:pt modelId="{F93CF79F-9D3D-4F79-A880-F8A18B635879}" type="pres">
      <dgm:prSet presAssocID="{3F9967E6-FB86-4F8C-AD03-CE6118C0FEC7}" presName="composite" presStyleCnt="0"/>
      <dgm:spPr/>
    </dgm:pt>
    <dgm:pt modelId="{2546F47A-5F89-43C1-A2C3-DF0BD4AD6995}" type="pres">
      <dgm:prSet presAssocID="{3F9967E6-FB86-4F8C-AD03-CE6118C0FEC7}" presName="rect1" presStyleLbl="trAlignAcc1" presStyleIdx="0" presStyleCnt="3">
        <dgm:presLayoutVars>
          <dgm:bulletEnabled val="1"/>
        </dgm:presLayoutVars>
      </dgm:prSet>
      <dgm:spPr/>
    </dgm:pt>
    <dgm:pt modelId="{9F3EA41F-94DF-45B6-8822-6E8D0400A7C2}" type="pres">
      <dgm:prSet presAssocID="{3F9967E6-FB86-4F8C-AD03-CE6118C0FEC7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2000" r="-22000"/>
          </a:stretch>
        </a:blipFill>
      </dgm:spPr>
      <dgm:extLst>
        <a:ext uri="{E40237B7-FDA0-4F09-8148-C483321AD2D9}">
          <dgm14:cNvPr xmlns:dgm14="http://schemas.microsoft.com/office/drawing/2010/diagram" id="0" name="" descr="Bombilla y engranaje"/>
        </a:ext>
      </dgm:extLst>
    </dgm:pt>
    <dgm:pt modelId="{6224033C-B994-4AB5-A458-8789D731ECBE}" type="pres">
      <dgm:prSet presAssocID="{D53FC6F7-3930-4E1A-BB1E-B8D75612E355}" presName="sibTrans" presStyleCnt="0"/>
      <dgm:spPr/>
    </dgm:pt>
    <dgm:pt modelId="{D94883F7-1C0F-45A4-A4F2-DE58C7C9CB6A}" type="pres">
      <dgm:prSet presAssocID="{F4A30D06-7453-4129-BA80-2F36F4D2C284}" presName="composite" presStyleCnt="0"/>
      <dgm:spPr/>
    </dgm:pt>
    <dgm:pt modelId="{340ECEA2-D733-4CEF-ADBE-9F8553757147}" type="pres">
      <dgm:prSet presAssocID="{F4A30D06-7453-4129-BA80-2F36F4D2C284}" presName="rect1" presStyleLbl="trAlignAcc1" presStyleIdx="1" presStyleCnt="3">
        <dgm:presLayoutVars>
          <dgm:bulletEnabled val="1"/>
        </dgm:presLayoutVars>
      </dgm:prSet>
      <dgm:spPr/>
    </dgm:pt>
    <dgm:pt modelId="{01A65780-59D2-42B3-963D-88F5DE718C7D}" type="pres">
      <dgm:prSet presAssocID="{F4A30D06-7453-4129-BA80-2F36F4D2C284}" presName="rect2" presStyleLbl="fgImgPlace1" presStyleIdx="1" presStyleCnt="3" custScaleY="860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5000" r="-15000"/>
          </a:stretch>
        </a:blipFill>
      </dgm:spPr>
      <dgm:extLst>
        <a:ext uri="{E40237B7-FDA0-4F09-8148-C483321AD2D9}">
          <dgm14:cNvPr xmlns:dgm14="http://schemas.microsoft.com/office/drawing/2010/diagram" id="0" name="" descr="Cabeza con engranajes"/>
        </a:ext>
      </dgm:extLst>
    </dgm:pt>
    <dgm:pt modelId="{9ACD818F-07B8-4EA3-B429-AE6C8602D832}" type="pres">
      <dgm:prSet presAssocID="{EDAF63F9-C366-449B-95FA-A59A42FB91CA}" presName="sibTrans" presStyleCnt="0"/>
      <dgm:spPr/>
    </dgm:pt>
    <dgm:pt modelId="{198D6B17-C7E6-4612-A9C1-1AAA71ED71C0}" type="pres">
      <dgm:prSet presAssocID="{AC60B794-AB6A-40D6-BEF8-D77161709A27}" presName="composite" presStyleCnt="0"/>
      <dgm:spPr/>
    </dgm:pt>
    <dgm:pt modelId="{392A2150-25B0-47DA-9903-0F55EBFB2B95}" type="pres">
      <dgm:prSet presAssocID="{AC60B794-AB6A-40D6-BEF8-D77161709A27}" presName="rect1" presStyleLbl="trAlignAcc1" presStyleIdx="2" presStyleCnt="3">
        <dgm:presLayoutVars>
          <dgm:bulletEnabled val="1"/>
        </dgm:presLayoutVars>
      </dgm:prSet>
      <dgm:spPr/>
    </dgm:pt>
    <dgm:pt modelId="{3472DE1D-10D9-433F-B6C5-7213368F269B}" type="pres">
      <dgm:prSet presAssocID="{AC60B794-AB6A-40D6-BEF8-D77161709A27}" presName="rect2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6000" r="-16000"/>
          </a:stretch>
        </a:blipFill>
      </dgm:spPr>
      <dgm:extLst>
        <a:ext uri="{E40237B7-FDA0-4F09-8148-C483321AD2D9}">
          <dgm14:cNvPr xmlns:dgm14="http://schemas.microsoft.com/office/drawing/2010/diagram" id="0" name="" descr="Bombilla y engranaje"/>
        </a:ext>
      </dgm:extLst>
    </dgm:pt>
  </dgm:ptLst>
  <dgm:cxnLst>
    <dgm:cxn modelId="{81FA8A0F-4071-41DE-B53A-F84D9A905237}" srcId="{7BDCD06D-9D62-46B0-B001-C76F37581B09}" destId="{3F9967E6-FB86-4F8C-AD03-CE6118C0FEC7}" srcOrd="0" destOrd="0" parTransId="{41E3E064-0A2A-45CD-BD51-9AE9D32D9C5B}" sibTransId="{D53FC6F7-3930-4E1A-BB1E-B8D75612E355}"/>
    <dgm:cxn modelId="{418CCD2F-6412-49C0-A9EA-6F1A6AF06CBD}" type="presOf" srcId="{3F9967E6-FB86-4F8C-AD03-CE6118C0FEC7}" destId="{2546F47A-5F89-43C1-A2C3-DF0BD4AD6995}" srcOrd="0" destOrd="0" presId="urn:microsoft.com/office/officeart/2008/layout/PictureStrips"/>
    <dgm:cxn modelId="{E43C5863-616F-4270-BFA1-01705666955D}" srcId="{7BDCD06D-9D62-46B0-B001-C76F37581B09}" destId="{F4A30D06-7453-4129-BA80-2F36F4D2C284}" srcOrd="1" destOrd="0" parTransId="{6E0AA1C3-D8E5-4D69-9877-CAFE7E8461EA}" sibTransId="{EDAF63F9-C366-449B-95FA-A59A42FB91CA}"/>
    <dgm:cxn modelId="{E4B3B857-2914-4B44-893B-1A568C052858}" type="presOf" srcId="{AC60B794-AB6A-40D6-BEF8-D77161709A27}" destId="{392A2150-25B0-47DA-9903-0F55EBFB2B95}" srcOrd="0" destOrd="0" presId="urn:microsoft.com/office/officeart/2008/layout/PictureStrips"/>
    <dgm:cxn modelId="{D274DD9A-378F-4B08-8DBB-AD1DDD501B11}" type="presOf" srcId="{7BDCD06D-9D62-46B0-B001-C76F37581B09}" destId="{81CC35D2-B6C4-4CF5-A63A-DA66FFD7C3BF}" srcOrd="0" destOrd="0" presId="urn:microsoft.com/office/officeart/2008/layout/PictureStrips"/>
    <dgm:cxn modelId="{414915A5-46B6-4648-8F30-E1B264D4DE2D}" type="presOf" srcId="{F4A30D06-7453-4129-BA80-2F36F4D2C284}" destId="{340ECEA2-D733-4CEF-ADBE-9F8553757147}" srcOrd="0" destOrd="0" presId="urn:microsoft.com/office/officeart/2008/layout/PictureStrips"/>
    <dgm:cxn modelId="{B415BEC6-4D04-4366-B639-21E114146E4B}" srcId="{7BDCD06D-9D62-46B0-B001-C76F37581B09}" destId="{AC60B794-AB6A-40D6-BEF8-D77161709A27}" srcOrd="2" destOrd="0" parTransId="{ECE66F3D-BD90-49CB-8E00-9093479B1989}" sibTransId="{C704A05C-0009-4CA1-8434-AD124C6A79F1}"/>
    <dgm:cxn modelId="{10010832-204E-4B31-9ACA-A8AD78687358}" type="presParOf" srcId="{81CC35D2-B6C4-4CF5-A63A-DA66FFD7C3BF}" destId="{F93CF79F-9D3D-4F79-A880-F8A18B635879}" srcOrd="0" destOrd="0" presId="urn:microsoft.com/office/officeart/2008/layout/PictureStrips"/>
    <dgm:cxn modelId="{1CF9CABD-6127-4C3B-B429-DFAA72475B22}" type="presParOf" srcId="{F93CF79F-9D3D-4F79-A880-F8A18B635879}" destId="{2546F47A-5F89-43C1-A2C3-DF0BD4AD6995}" srcOrd="0" destOrd="0" presId="urn:microsoft.com/office/officeart/2008/layout/PictureStrips"/>
    <dgm:cxn modelId="{A90EF2F1-87DA-446A-AB2A-2ECAE23E959C}" type="presParOf" srcId="{F93CF79F-9D3D-4F79-A880-F8A18B635879}" destId="{9F3EA41F-94DF-45B6-8822-6E8D0400A7C2}" srcOrd="1" destOrd="0" presId="urn:microsoft.com/office/officeart/2008/layout/PictureStrips"/>
    <dgm:cxn modelId="{DDCE56C8-04C0-48CD-9133-2EFA9F20733B}" type="presParOf" srcId="{81CC35D2-B6C4-4CF5-A63A-DA66FFD7C3BF}" destId="{6224033C-B994-4AB5-A458-8789D731ECBE}" srcOrd="1" destOrd="0" presId="urn:microsoft.com/office/officeart/2008/layout/PictureStrips"/>
    <dgm:cxn modelId="{67FAF8B8-D56A-47EB-B1BF-1FC1D7AC95D4}" type="presParOf" srcId="{81CC35D2-B6C4-4CF5-A63A-DA66FFD7C3BF}" destId="{D94883F7-1C0F-45A4-A4F2-DE58C7C9CB6A}" srcOrd="2" destOrd="0" presId="urn:microsoft.com/office/officeart/2008/layout/PictureStrips"/>
    <dgm:cxn modelId="{6F9076FA-2D91-49BB-A64B-065272C495CA}" type="presParOf" srcId="{D94883F7-1C0F-45A4-A4F2-DE58C7C9CB6A}" destId="{340ECEA2-D733-4CEF-ADBE-9F8553757147}" srcOrd="0" destOrd="0" presId="urn:microsoft.com/office/officeart/2008/layout/PictureStrips"/>
    <dgm:cxn modelId="{F28D65E5-04E6-4544-8174-BD7D97038EB0}" type="presParOf" srcId="{D94883F7-1C0F-45A4-A4F2-DE58C7C9CB6A}" destId="{01A65780-59D2-42B3-963D-88F5DE718C7D}" srcOrd="1" destOrd="0" presId="urn:microsoft.com/office/officeart/2008/layout/PictureStrips"/>
    <dgm:cxn modelId="{76E9E75A-41B8-4155-B913-79B4702356B6}" type="presParOf" srcId="{81CC35D2-B6C4-4CF5-A63A-DA66FFD7C3BF}" destId="{9ACD818F-07B8-4EA3-B429-AE6C8602D832}" srcOrd="3" destOrd="0" presId="urn:microsoft.com/office/officeart/2008/layout/PictureStrips"/>
    <dgm:cxn modelId="{6E51E258-6925-4B91-ADF9-C57D428ED297}" type="presParOf" srcId="{81CC35D2-B6C4-4CF5-A63A-DA66FFD7C3BF}" destId="{198D6B17-C7E6-4612-A9C1-1AAA71ED71C0}" srcOrd="4" destOrd="0" presId="urn:microsoft.com/office/officeart/2008/layout/PictureStrips"/>
    <dgm:cxn modelId="{A7CE374B-A750-4F6C-800B-DF6F4833800A}" type="presParOf" srcId="{198D6B17-C7E6-4612-A9C1-1AAA71ED71C0}" destId="{392A2150-25B0-47DA-9903-0F55EBFB2B95}" srcOrd="0" destOrd="0" presId="urn:microsoft.com/office/officeart/2008/layout/PictureStrips"/>
    <dgm:cxn modelId="{C37FFE4A-486C-4628-9722-42B5F1A12D97}" type="presParOf" srcId="{198D6B17-C7E6-4612-A9C1-1AAA71ED71C0}" destId="{3472DE1D-10D9-433F-B6C5-7213368F269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5C76FF-15EB-4840-9F30-7EEAE078C31A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9A7BAA7F-DEB4-4049-937D-12694B751AC3}">
      <dgm:prSet phldrT="[Texto]" custT="1"/>
      <dgm:spPr/>
      <dgm:t>
        <a:bodyPr/>
        <a:lstStyle/>
        <a:p>
          <a:pPr algn="l"/>
          <a:r>
            <a:rPr lang="es-ES" sz="1800" b="1" u="sng" dirty="0">
              <a:solidFill>
                <a:schemeClr val="tx1">
                  <a:lumMod val="75000"/>
                  <a:lumOff val="25000"/>
                </a:schemeClr>
              </a:solidFill>
            </a:rPr>
            <a:t>Objetivo</a:t>
          </a:r>
          <a:r>
            <a:rPr lang="es-ES" sz="1800" b="1" dirty="0">
              <a:solidFill>
                <a:schemeClr val="tx1">
                  <a:lumMod val="75000"/>
                  <a:lumOff val="25000"/>
                </a:schemeClr>
              </a:solidFill>
            </a:rPr>
            <a:t>: </a:t>
          </a:r>
          <a:r>
            <a:rPr lang="es-ES" sz="1800" dirty="0">
              <a:solidFill>
                <a:schemeClr val="tx1">
                  <a:lumMod val="75000"/>
                  <a:lumOff val="25000"/>
                </a:schemeClr>
              </a:solidFill>
            </a:rPr>
            <a:t>Calidad de Servicio</a:t>
          </a:r>
          <a:endParaRPr lang="es-ES" sz="18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6F1D275-5D07-4E95-AA65-1886473FCDF2}" type="parTrans" cxnId="{7D71E634-B25E-4DAC-A8C4-D8016D678E4F}">
      <dgm:prSet/>
      <dgm:spPr/>
      <dgm:t>
        <a:bodyPr/>
        <a:lstStyle/>
        <a:p>
          <a:endParaRPr lang="es-ES"/>
        </a:p>
      </dgm:t>
    </dgm:pt>
    <dgm:pt modelId="{7AD96EE6-1D6F-496A-AF71-1F58CB0178C8}" type="sibTrans" cxnId="{7D71E634-B25E-4DAC-A8C4-D8016D678E4F}">
      <dgm:prSet/>
      <dgm:spPr/>
      <dgm:t>
        <a:bodyPr/>
        <a:lstStyle/>
        <a:p>
          <a:endParaRPr lang="es-ES"/>
        </a:p>
      </dgm:t>
    </dgm:pt>
    <dgm:pt modelId="{5480A340-311C-436A-B013-B1A5779ED0EC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ES" sz="1700" b="1" i="0" u="sng" dirty="0">
              <a:solidFill>
                <a:schemeClr val="tx1">
                  <a:lumMod val="75000"/>
                  <a:lumOff val="25000"/>
                </a:schemeClr>
              </a:solidFill>
            </a:rPr>
            <a:t>Descripción</a:t>
          </a:r>
          <a:r>
            <a:rPr lang="es-ES" sz="1700" b="0" i="0" u="none" dirty="0">
              <a:solidFill>
                <a:schemeClr val="tx1">
                  <a:lumMod val="75000"/>
                  <a:lumOff val="25000"/>
                </a:schemeClr>
              </a:solidFill>
            </a:rPr>
            <a:t>: </a:t>
          </a:r>
          <a:r>
            <a:rPr lang="es-ES" sz="1700" b="0" i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Mejorar la atención de usuarios a través del seguimiento telefónico del 100% de los casos.</a:t>
          </a:r>
          <a:endParaRPr lang="es-ES" sz="1700" b="0" i="0" dirty="0">
            <a:latin typeface="+mn-lt"/>
          </a:endParaRPr>
        </a:p>
      </dgm:t>
    </dgm:pt>
    <dgm:pt modelId="{A691B606-7D18-48C9-8B09-316D7DD6A132}" type="parTrans" cxnId="{228839B9-9699-4A04-9CF1-DA778D9EAD07}">
      <dgm:prSet/>
      <dgm:spPr/>
      <dgm:t>
        <a:bodyPr/>
        <a:lstStyle/>
        <a:p>
          <a:endParaRPr lang="es-ES"/>
        </a:p>
      </dgm:t>
    </dgm:pt>
    <dgm:pt modelId="{316307F6-7B17-4F57-8439-4E35FE475076}" type="sibTrans" cxnId="{228839B9-9699-4A04-9CF1-DA778D9EAD07}">
      <dgm:prSet/>
      <dgm:spPr/>
      <dgm:t>
        <a:bodyPr/>
        <a:lstStyle/>
        <a:p>
          <a:endParaRPr lang="es-ES"/>
        </a:p>
      </dgm:t>
    </dgm:pt>
    <dgm:pt modelId="{B5759BF4-2685-4C4F-BFCB-1B3EE9D3EBB3}">
      <dgm:prSet phldrT="[Texto]" custT="1"/>
      <dgm:spPr/>
      <dgm:t>
        <a:bodyPr/>
        <a:lstStyle/>
        <a:p>
          <a:pPr algn="l"/>
          <a:endParaRPr lang="es-ES" sz="1600" b="1" u="sng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algn="l"/>
          <a:r>
            <a:rPr lang="es-ES" sz="1800" b="1" u="sng" dirty="0">
              <a:solidFill>
                <a:schemeClr val="tx1">
                  <a:lumMod val="75000"/>
                  <a:lumOff val="25000"/>
                </a:schemeClr>
              </a:solidFill>
            </a:rPr>
            <a:t>Plazo: </a:t>
          </a:r>
          <a:r>
            <a:rPr lang="es-ES" sz="1800" b="0" u="none" dirty="0">
              <a:solidFill>
                <a:schemeClr val="tx1">
                  <a:lumMod val="75000"/>
                  <a:lumOff val="25000"/>
                </a:schemeClr>
              </a:solidFill>
            </a:rPr>
            <a:t>31 de diciembre 2022</a:t>
          </a:r>
          <a:endParaRPr lang="es-ES" sz="1800" b="0" u="sng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601D0C9-3DF6-497A-9CC2-ECC2E68332F1}" type="parTrans" cxnId="{75A00B42-1E37-42C9-A347-E40A7141128C}">
      <dgm:prSet/>
      <dgm:spPr/>
      <dgm:t>
        <a:bodyPr/>
        <a:lstStyle/>
        <a:p>
          <a:endParaRPr lang="es-ES"/>
        </a:p>
      </dgm:t>
    </dgm:pt>
    <dgm:pt modelId="{D5211132-577E-4446-9386-4DD707F2767D}" type="sibTrans" cxnId="{75A00B42-1E37-42C9-A347-E40A7141128C}">
      <dgm:prSet/>
      <dgm:spPr/>
      <dgm:t>
        <a:bodyPr/>
        <a:lstStyle/>
        <a:p>
          <a:endParaRPr lang="es-ES"/>
        </a:p>
      </dgm:t>
    </dgm:pt>
    <dgm:pt modelId="{64DA5F8F-F1D2-43BD-9E99-6F6AD933CAF5}">
      <dgm:prSet phldrT="[Texto]"/>
      <dgm:spPr/>
      <dgm:t>
        <a:bodyPr/>
        <a:lstStyle/>
        <a:p>
          <a:pPr algn="l"/>
          <a:endParaRPr lang="es-ES" sz="3600" dirty="0"/>
        </a:p>
      </dgm:t>
    </dgm:pt>
    <dgm:pt modelId="{74D8F5C7-A664-47BE-AEF7-D77E1DDD2E18}" type="parTrans" cxnId="{D3E4B9E1-8381-4E9E-9FFA-D9C1CD58084A}">
      <dgm:prSet/>
      <dgm:spPr/>
      <dgm:t>
        <a:bodyPr/>
        <a:lstStyle/>
        <a:p>
          <a:endParaRPr lang="es-ES"/>
        </a:p>
      </dgm:t>
    </dgm:pt>
    <dgm:pt modelId="{96A74FC6-5432-4AB0-B135-26DD6659B1D4}" type="sibTrans" cxnId="{D3E4B9E1-8381-4E9E-9FFA-D9C1CD58084A}">
      <dgm:prSet/>
      <dgm:spPr/>
      <dgm:t>
        <a:bodyPr/>
        <a:lstStyle/>
        <a:p>
          <a:endParaRPr lang="es-ES"/>
        </a:p>
      </dgm:t>
    </dgm:pt>
    <dgm:pt modelId="{23B23253-E2B2-4868-BA9D-23D9E03E98ED}">
      <dgm:prSet phldrT="[Texto]"/>
      <dgm:spPr/>
      <dgm:t>
        <a:bodyPr/>
        <a:lstStyle/>
        <a:p>
          <a:pPr algn="l"/>
          <a:r>
            <a:rPr lang="es-ES" sz="3600" dirty="0"/>
            <a:t>31 de diciembre del</a:t>
          </a:r>
        </a:p>
      </dgm:t>
    </dgm:pt>
    <dgm:pt modelId="{C6282DE0-3435-47D3-8796-B46DF5D93854}" type="parTrans" cxnId="{1741DF70-7EAA-4923-BC0C-865EE0CA50CF}">
      <dgm:prSet/>
      <dgm:spPr/>
      <dgm:t>
        <a:bodyPr/>
        <a:lstStyle/>
        <a:p>
          <a:endParaRPr lang="es-ES"/>
        </a:p>
      </dgm:t>
    </dgm:pt>
    <dgm:pt modelId="{D05E4F92-E758-499D-B477-10E3B6B573EC}" type="sibTrans" cxnId="{1741DF70-7EAA-4923-BC0C-865EE0CA50CF}">
      <dgm:prSet/>
      <dgm:spPr/>
      <dgm:t>
        <a:bodyPr/>
        <a:lstStyle/>
        <a:p>
          <a:endParaRPr lang="es-ES"/>
        </a:p>
      </dgm:t>
    </dgm:pt>
    <dgm:pt modelId="{1580255A-9BBB-4C90-84FA-154E8905A931}">
      <dgm:prSet/>
      <dgm:spPr/>
      <dgm:t>
        <a:bodyPr/>
        <a:lstStyle/>
        <a:p>
          <a:endParaRPr lang="es-ES"/>
        </a:p>
      </dgm:t>
    </dgm:pt>
    <dgm:pt modelId="{E65ED772-4FC9-467D-919A-3A56E559EB37}" type="parTrans" cxnId="{568ACD16-9857-4384-A716-08D405199929}">
      <dgm:prSet/>
      <dgm:spPr/>
      <dgm:t>
        <a:bodyPr/>
        <a:lstStyle/>
        <a:p>
          <a:endParaRPr lang="es-ES"/>
        </a:p>
      </dgm:t>
    </dgm:pt>
    <dgm:pt modelId="{18F3BC39-067E-4FF3-BF1B-D1251F70D784}" type="sibTrans" cxnId="{568ACD16-9857-4384-A716-08D405199929}">
      <dgm:prSet/>
      <dgm:spPr/>
      <dgm:t>
        <a:bodyPr/>
        <a:lstStyle/>
        <a:p>
          <a:endParaRPr lang="es-ES"/>
        </a:p>
      </dgm:t>
    </dgm:pt>
    <dgm:pt modelId="{68B320FF-5BD2-4F69-8D56-FA8ACA0E2DF6}" type="pres">
      <dgm:prSet presAssocID="{F25C76FF-15EB-4840-9F30-7EEAE078C31A}" presName="linearFlow" presStyleCnt="0">
        <dgm:presLayoutVars>
          <dgm:dir/>
          <dgm:resizeHandles val="exact"/>
        </dgm:presLayoutVars>
      </dgm:prSet>
      <dgm:spPr/>
    </dgm:pt>
    <dgm:pt modelId="{A5236695-2CBD-4F9A-9C66-20F70BC495D7}" type="pres">
      <dgm:prSet presAssocID="{9A7BAA7F-DEB4-4049-937D-12694B751AC3}" presName="composite" presStyleCnt="0"/>
      <dgm:spPr/>
    </dgm:pt>
    <dgm:pt modelId="{35C3CD71-9B57-428C-8695-F4F9D4CABBC4}" type="pres">
      <dgm:prSet presAssocID="{9A7BAA7F-DEB4-4049-937D-12694B751AC3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bjetivo"/>
        </a:ext>
      </dgm:extLst>
    </dgm:pt>
    <dgm:pt modelId="{797DEAA2-DEE0-4181-9F60-98F120A59237}" type="pres">
      <dgm:prSet presAssocID="{9A7BAA7F-DEB4-4049-937D-12694B751AC3}" presName="txShp" presStyleLbl="node1" presStyleIdx="0" presStyleCnt="4">
        <dgm:presLayoutVars>
          <dgm:bulletEnabled val="1"/>
        </dgm:presLayoutVars>
      </dgm:prSet>
      <dgm:spPr/>
    </dgm:pt>
    <dgm:pt modelId="{B45BB794-A77A-4CF6-A14B-458878EF6D60}" type="pres">
      <dgm:prSet presAssocID="{7AD96EE6-1D6F-496A-AF71-1F58CB0178C8}" presName="spacing" presStyleCnt="0"/>
      <dgm:spPr/>
    </dgm:pt>
    <dgm:pt modelId="{2E1DA258-BBE7-4D03-A9E2-6B8B80A594CF}" type="pres">
      <dgm:prSet presAssocID="{5480A340-311C-436A-B013-B1A5779ED0EC}" presName="composite" presStyleCnt="0"/>
      <dgm:spPr/>
    </dgm:pt>
    <dgm:pt modelId="{685AC098-1518-4C2D-B050-68001851BB88}" type="pres">
      <dgm:prSet presAssocID="{5480A340-311C-436A-B013-B1A5779ED0EC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441FC9D1-4B3B-4529-BC08-E99AB19A629C}" type="pres">
      <dgm:prSet presAssocID="{5480A340-311C-436A-B013-B1A5779ED0EC}" presName="txShp" presStyleLbl="node1" presStyleIdx="1" presStyleCnt="4" custLinFactNeighborX="713" custLinFactNeighborY="-3622">
        <dgm:presLayoutVars>
          <dgm:bulletEnabled val="1"/>
        </dgm:presLayoutVars>
      </dgm:prSet>
      <dgm:spPr/>
    </dgm:pt>
    <dgm:pt modelId="{3D37C4F9-45ED-4396-8FEB-16C504B59E08}" type="pres">
      <dgm:prSet presAssocID="{316307F6-7B17-4F57-8439-4E35FE475076}" presName="spacing" presStyleCnt="0"/>
      <dgm:spPr/>
    </dgm:pt>
    <dgm:pt modelId="{46BC7043-5AC7-4266-AA91-D3B4941DC3D9}" type="pres">
      <dgm:prSet presAssocID="{B5759BF4-2685-4C4F-BFCB-1B3EE9D3EBB3}" presName="composite" presStyleCnt="0"/>
      <dgm:spPr/>
    </dgm:pt>
    <dgm:pt modelId="{F2D14B36-D5A8-4FCC-AFDA-2F0056850797}" type="pres">
      <dgm:prSet presAssocID="{B5759BF4-2685-4C4F-BFCB-1B3EE9D3EBB3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"/>
        </a:ext>
      </dgm:extLst>
    </dgm:pt>
    <dgm:pt modelId="{1F9A92E8-293E-461F-9668-446E5A874BB4}" type="pres">
      <dgm:prSet presAssocID="{B5759BF4-2685-4C4F-BFCB-1B3EE9D3EBB3}" presName="txShp" presStyleLbl="node1" presStyleIdx="2" presStyleCnt="4">
        <dgm:presLayoutVars>
          <dgm:bulletEnabled val="1"/>
        </dgm:presLayoutVars>
      </dgm:prSet>
      <dgm:spPr/>
    </dgm:pt>
    <dgm:pt modelId="{0E7A415B-8831-4741-8FC1-A3A499EB4E87}" type="pres">
      <dgm:prSet presAssocID="{D5211132-577E-4446-9386-4DD707F2767D}" presName="spacing" presStyleCnt="0"/>
      <dgm:spPr/>
    </dgm:pt>
    <dgm:pt modelId="{075F13FD-118E-42F1-AA87-2DD05D8ABC30}" type="pres">
      <dgm:prSet presAssocID="{1580255A-9BBB-4C90-84FA-154E8905A931}" presName="composite" presStyleCnt="0"/>
      <dgm:spPr/>
    </dgm:pt>
    <dgm:pt modelId="{430C39C6-4F80-4DA5-ADB8-49A1CB5F0494}" type="pres">
      <dgm:prSet presAssocID="{1580255A-9BBB-4C90-84FA-154E8905A931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beza con engranajes"/>
        </a:ext>
      </dgm:extLst>
    </dgm:pt>
    <dgm:pt modelId="{812C5734-FD50-4E42-9870-AA9D60155C51}" type="pres">
      <dgm:prSet presAssocID="{1580255A-9BBB-4C90-84FA-154E8905A931}" presName="txShp" presStyleLbl="node1" presStyleIdx="3" presStyleCnt="4">
        <dgm:presLayoutVars>
          <dgm:bulletEnabled val="1"/>
        </dgm:presLayoutVars>
      </dgm:prSet>
      <dgm:spPr/>
    </dgm:pt>
  </dgm:ptLst>
  <dgm:cxnLst>
    <dgm:cxn modelId="{568ACD16-9857-4384-A716-08D405199929}" srcId="{F25C76FF-15EB-4840-9F30-7EEAE078C31A}" destId="{1580255A-9BBB-4C90-84FA-154E8905A931}" srcOrd="3" destOrd="0" parTransId="{E65ED772-4FC9-467D-919A-3A56E559EB37}" sibTransId="{18F3BC39-067E-4FF3-BF1B-D1251F70D784}"/>
    <dgm:cxn modelId="{B3FF5325-78EA-45F9-AB29-658FB960F0B3}" type="presOf" srcId="{64DA5F8F-F1D2-43BD-9E99-6F6AD933CAF5}" destId="{1F9A92E8-293E-461F-9668-446E5A874BB4}" srcOrd="0" destOrd="1" presId="urn:microsoft.com/office/officeart/2005/8/layout/vList3"/>
    <dgm:cxn modelId="{97D8C12D-1699-4BE1-99EE-1AC37FD95E8A}" type="presOf" srcId="{B5759BF4-2685-4C4F-BFCB-1B3EE9D3EBB3}" destId="{1F9A92E8-293E-461F-9668-446E5A874BB4}" srcOrd="0" destOrd="0" presId="urn:microsoft.com/office/officeart/2005/8/layout/vList3"/>
    <dgm:cxn modelId="{7D71E634-B25E-4DAC-A8C4-D8016D678E4F}" srcId="{F25C76FF-15EB-4840-9F30-7EEAE078C31A}" destId="{9A7BAA7F-DEB4-4049-937D-12694B751AC3}" srcOrd="0" destOrd="0" parTransId="{B6F1D275-5D07-4E95-AA65-1886473FCDF2}" sibTransId="{7AD96EE6-1D6F-496A-AF71-1F58CB0178C8}"/>
    <dgm:cxn modelId="{75A00B42-1E37-42C9-A347-E40A7141128C}" srcId="{F25C76FF-15EB-4840-9F30-7EEAE078C31A}" destId="{B5759BF4-2685-4C4F-BFCB-1B3EE9D3EBB3}" srcOrd="2" destOrd="0" parTransId="{8601D0C9-3DF6-497A-9CC2-ECC2E68332F1}" sibTransId="{D5211132-577E-4446-9386-4DD707F2767D}"/>
    <dgm:cxn modelId="{D261F44C-FBDC-4417-B0C9-3E6A2652C95F}" type="presOf" srcId="{5480A340-311C-436A-B013-B1A5779ED0EC}" destId="{441FC9D1-4B3B-4529-BC08-E99AB19A629C}" srcOrd="0" destOrd="0" presId="urn:microsoft.com/office/officeart/2005/8/layout/vList3"/>
    <dgm:cxn modelId="{115C824F-CED1-47F8-B27A-896854FBD336}" type="presOf" srcId="{1580255A-9BBB-4C90-84FA-154E8905A931}" destId="{812C5734-FD50-4E42-9870-AA9D60155C51}" srcOrd="0" destOrd="0" presId="urn:microsoft.com/office/officeart/2005/8/layout/vList3"/>
    <dgm:cxn modelId="{F7F22650-B635-471B-BD18-3C5704815B64}" type="presOf" srcId="{23B23253-E2B2-4868-BA9D-23D9E03E98ED}" destId="{1F9A92E8-293E-461F-9668-446E5A874BB4}" srcOrd="0" destOrd="2" presId="urn:microsoft.com/office/officeart/2005/8/layout/vList3"/>
    <dgm:cxn modelId="{1741DF70-7EAA-4923-BC0C-865EE0CA50CF}" srcId="{B5759BF4-2685-4C4F-BFCB-1B3EE9D3EBB3}" destId="{23B23253-E2B2-4868-BA9D-23D9E03E98ED}" srcOrd="1" destOrd="0" parTransId="{C6282DE0-3435-47D3-8796-B46DF5D93854}" sibTransId="{D05E4F92-E758-499D-B477-10E3B6B573EC}"/>
    <dgm:cxn modelId="{8A14EA8A-D3CD-4F7B-9B56-DECD996BCC24}" type="presOf" srcId="{F25C76FF-15EB-4840-9F30-7EEAE078C31A}" destId="{68B320FF-5BD2-4F69-8D56-FA8ACA0E2DF6}" srcOrd="0" destOrd="0" presId="urn:microsoft.com/office/officeart/2005/8/layout/vList3"/>
    <dgm:cxn modelId="{228839B9-9699-4A04-9CF1-DA778D9EAD07}" srcId="{F25C76FF-15EB-4840-9F30-7EEAE078C31A}" destId="{5480A340-311C-436A-B013-B1A5779ED0EC}" srcOrd="1" destOrd="0" parTransId="{A691B606-7D18-48C9-8B09-316D7DD6A132}" sibTransId="{316307F6-7B17-4F57-8439-4E35FE475076}"/>
    <dgm:cxn modelId="{D3E4B9E1-8381-4E9E-9FFA-D9C1CD58084A}" srcId="{B5759BF4-2685-4C4F-BFCB-1B3EE9D3EBB3}" destId="{64DA5F8F-F1D2-43BD-9E99-6F6AD933CAF5}" srcOrd="0" destOrd="0" parTransId="{74D8F5C7-A664-47BE-AEF7-D77E1DDD2E18}" sibTransId="{96A74FC6-5432-4AB0-B135-26DD6659B1D4}"/>
    <dgm:cxn modelId="{1A055DF7-1634-473A-8FB9-10DCE40CE2E2}" type="presOf" srcId="{9A7BAA7F-DEB4-4049-937D-12694B751AC3}" destId="{797DEAA2-DEE0-4181-9F60-98F120A59237}" srcOrd="0" destOrd="0" presId="urn:microsoft.com/office/officeart/2005/8/layout/vList3"/>
    <dgm:cxn modelId="{9FD250AC-37A9-449C-8E45-EDA77826B79F}" type="presParOf" srcId="{68B320FF-5BD2-4F69-8D56-FA8ACA0E2DF6}" destId="{A5236695-2CBD-4F9A-9C66-20F70BC495D7}" srcOrd="0" destOrd="0" presId="urn:microsoft.com/office/officeart/2005/8/layout/vList3"/>
    <dgm:cxn modelId="{4B119819-A870-409E-8699-297A80199B6E}" type="presParOf" srcId="{A5236695-2CBD-4F9A-9C66-20F70BC495D7}" destId="{35C3CD71-9B57-428C-8695-F4F9D4CABBC4}" srcOrd="0" destOrd="0" presId="urn:microsoft.com/office/officeart/2005/8/layout/vList3"/>
    <dgm:cxn modelId="{935154D9-6EEE-48A9-9EF8-55DCCB3DC5BB}" type="presParOf" srcId="{A5236695-2CBD-4F9A-9C66-20F70BC495D7}" destId="{797DEAA2-DEE0-4181-9F60-98F120A59237}" srcOrd="1" destOrd="0" presId="urn:microsoft.com/office/officeart/2005/8/layout/vList3"/>
    <dgm:cxn modelId="{2C7B7C28-AD3F-4D77-840D-9F93372099D5}" type="presParOf" srcId="{68B320FF-5BD2-4F69-8D56-FA8ACA0E2DF6}" destId="{B45BB794-A77A-4CF6-A14B-458878EF6D60}" srcOrd="1" destOrd="0" presId="urn:microsoft.com/office/officeart/2005/8/layout/vList3"/>
    <dgm:cxn modelId="{71163BFD-F3F7-4A19-85A0-48B161C8C159}" type="presParOf" srcId="{68B320FF-5BD2-4F69-8D56-FA8ACA0E2DF6}" destId="{2E1DA258-BBE7-4D03-A9E2-6B8B80A594CF}" srcOrd="2" destOrd="0" presId="urn:microsoft.com/office/officeart/2005/8/layout/vList3"/>
    <dgm:cxn modelId="{13A816E1-3E73-41F8-8136-0FF51673E515}" type="presParOf" srcId="{2E1DA258-BBE7-4D03-A9E2-6B8B80A594CF}" destId="{685AC098-1518-4C2D-B050-68001851BB88}" srcOrd="0" destOrd="0" presId="urn:microsoft.com/office/officeart/2005/8/layout/vList3"/>
    <dgm:cxn modelId="{0C4938B5-89C4-4232-9EBF-27729860922E}" type="presParOf" srcId="{2E1DA258-BBE7-4D03-A9E2-6B8B80A594CF}" destId="{441FC9D1-4B3B-4529-BC08-E99AB19A629C}" srcOrd="1" destOrd="0" presId="urn:microsoft.com/office/officeart/2005/8/layout/vList3"/>
    <dgm:cxn modelId="{12A9C84A-43A0-47C9-A52C-FD71D1786CB0}" type="presParOf" srcId="{68B320FF-5BD2-4F69-8D56-FA8ACA0E2DF6}" destId="{3D37C4F9-45ED-4396-8FEB-16C504B59E08}" srcOrd="3" destOrd="0" presId="urn:microsoft.com/office/officeart/2005/8/layout/vList3"/>
    <dgm:cxn modelId="{C412078B-EE76-48BE-B3C1-1513B2A540E9}" type="presParOf" srcId="{68B320FF-5BD2-4F69-8D56-FA8ACA0E2DF6}" destId="{46BC7043-5AC7-4266-AA91-D3B4941DC3D9}" srcOrd="4" destOrd="0" presId="urn:microsoft.com/office/officeart/2005/8/layout/vList3"/>
    <dgm:cxn modelId="{A6E2AF5C-921D-46E1-B4A1-B5771D353D5C}" type="presParOf" srcId="{46BC7043-5AC7-4266-AA91-D3B4941DC3D9}" destId="{F2D14B36-D5A8-4FCC-AFDA-2F0056850797}" srcOrd="0" destOrd="0" presId="urn:microsoft.com/office/officeart/2005/8/layout/vList3"/>
    <dgm:cxn modelId="{1CD23BEC-209D-430B-B47B-11A1A3CDFB6B}" type="presParOf" srcId="{46BC7043-5AC7-4266-AA91-D3B4941DC3D9}" destId="{1F9A92E8-293E-461F-9668-446E5A874BB4}" srcOrd="1" destOrd="0" presId="urn:microsoft.com/office/officeart/2005/8/layout/vList3"/>
    <dgm:cxn modelId="{1E2DD91B-1A8F-4223-8A99-CEC2A5702308}" type="presParOf" srcId="{68B320FF-5BD2-4F69-8D56-FA8ACA0E2DF6}" destId="{0E7A415B-8831-4741-8FC1-A3A499EB4E87}" srcOrd="5" destOrd="0" presId="urn:microsoft.com/office/officeart/2005/8/layout/vList3"/>
    <dgm:cxn modelId="{838829CE-AB7D-4625-80FA-F238A0008EA9}" type="presParOf" srcId="{68B320FF-5BD2-4F69-8D56-FA8ACA0E2DF6}" destId="{075F13FD-118E-42F1-AA87-2DD05D8ABC30}" srcOrd="6" destOrd="0" presId="urn:microsoft.com/office/officeart/2005/8/layout/vList3"/>
    <dgm:cxn modelId="{8194B62C-A6CA-4C8A-8531-A32EF6CDE8D4}" type="presParOf" srcId="{075F13FD-118E-42F1-AA87-2DD05D8ABC30}" destId="{430C39C6-4F80-4DA5-ADB8-49A1CB5F0494}" srcOrd="0" destOrd="0" presId="urn:microsoft.com/office/officeart/2005/8/layout/vList3"/>
    <dgm:cxn modelId="{6F6EE590-C1ED-400B-B7C5-BDD798526091}" type="presParOf" srcId="{075F13FD-118E-42F1-AA87-2DD05D8ABC30}" destId="{812C5734-FD50-4E42-9870-AA9D60155C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FFE2A7-D09F-4C8B-B723-688F339F0E5A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</dgm:pt>
    <dgm:pt modelId="{81C65E35-0B68-476A-9350-958A3F657678}">
      <dgm:prSet phldrT="[Texto]" custT="1"/>
      <dgm:spPr/>
      <dgm:t>
        <a:bodyPr/>
        <a:lstStyle/>
        <a:p>
          <a:r>
            <a:rPr lang="es-CL" sz="2000" dirty="0">
              <a:solidFill>
                <a:schemeClr val="tx1">
                  <a:lumMod val="85000"/>
                  <a:lumOff val="15000"/>
                </a:schemeClr>
              </a:solidFill>
            </a:rPr>
            <a:t>¿Quiénes participan?</a:t>
          </a:r>
        </a:p>
      </dgm:t>
    </dgm:pt>
    <dgm:pt modelId="{08045566-7775-4332-9911-EF5793EB6465}" type="parTrans" cxnId="{C640038F-746A-49C0-A99B-0A864D330EDE}">
      <dgm:prSet/>
      <dgm:spPr/>
      <dgm:t>
        <a:bodyPr/>
        <a:lstStyle/>
        <a:p>
          <a:endParaRPr lang="es-CL"/>
        </a:p>
      </dgm:t>
    </dgm:pt>
    <dgm:pt modelId="{59B8805E-777B-4894-8262-5C09AA98AB24}" type="sibTrans" cxnId="{C640038F-746A-49C0-A99B-0A864D330EDE}">
      <dgm:prSet/>
      <dgm:spPr/>
      <dgm:t>
        <a:bodyPr/>
        <a:lstStyle/>
        <a:p>
          <a:endParaRPr lang="es-CL"/>
        </a:p>
      </dgm:t>
    </dgm:pt>
    <dgm:pt modelId="{9AB51629-04A2-48DD-A7F9-0E1A66823094}">
      <dgm:prSet phldrT="[Texto]" custT="1"/>
      <dgm:spPr/>
      <dgm:t>
        <a:bodyPr/>
        <a:lstStyle/>
        <a:p>
          <a:r>
            <a:rPr lang="es-CL" sz="2000" dirty="0">
              <a:solidFill>
                <a:schemeClr val="tx1">
                  <a:lumMod val="75000"/>
                  <a:lumOff val="25000"/>
                </a:schemeClr>
              </a:solidFill>
            </a:rPr>
            <a:t>¿Quién será su evaluador?</a:t>
          </a:r>
        </a:p>
      </dgm:t>
    </dgm:pt>
    <dgm:pt modelId="{8C206D21-23DE-4C01-8956-320994786FDD}" type="parTrans" cxnId="{5557BE49-7DA4-4A27-8262-BF8E4883099E}">
      <dgm:prSet/>
      <dgm:spPr/>
      <dgm:t>
        <a:bodyPr/>
        <a:lstStyle/>
        <a:p>
          <a:endParaRPr lang="es-CL"/>
        </a:p>
      </dgm:t>
    </dgm:pt>
    <dgm:pt modelId="{B83656B9-938F-49D3-85F2-525348A44278}" type="sibTrans" cxnId="{5557BE49-7DA4-4A27-8262-BF8E4883099E}">
      <dgm:prSet/>
      <dgm:spPr/>
      <dgm:t>
        <a:bodyPr/>
        <a:lstStyle/>
        <a:p>
          <a:endParaRPr lang="es-CL"/>
        </a:p>
      </dgm:t>
    </dgm:pt>
    <dgm:pt modelId="{ED6015B2-F125-4148-A0A0-A2ABAC40F0B0}">
      <dgm:prSet phldrT="[Texto]" custT="1"/>
      <dgm:spPr/>
      <dgm:t>
        <a:bodyPr/>
        <a:lstStyle/>
        <a:p>
          <a:r>
            <a:rPr lang="es-CL" sz="2000" dirty="0">
              <a:solidFill>
                <a:schemeClr val="tx1">
                  <a:lumMod val="75000"/>
                  <a:lumOff val="25000"/>
                </a:schemeClr>
              </a:solidFill>
            </a:rPr>
            <a:t>¿Qué ocurre si hay movilidad</a:t>
          </a:r>
        </a:p>
        <a:p>
          <a:r>
            <a:rPr lang="es-CL" sz="2000" dirty="0">
              <a:solidFill>
                <a:schemeClr val="tx1">
                  <a:lumMod val="75000"/>
                  <a:lumOff val="25000"/>
                </a:schemeClr>
              </a:solidFill>
            </a:rPr>
            <a:t> interna?</a:t>
          </a:r>
        </a:p>
      </dgm:t>
    </dgm:pt>
    <dgm:pt modelId="{E090F558-08D1-458A-80C6-C7705C4B9D4C}" type="parTrans" cxnId="{79F7BABB-8D01-47BE-ACE0-948BD7DC3474}">
      <dgm:prSet/>
      <dgm:spPr/>
      <dgm:t>
        <a:bodyPr/>
        <a:lstStyle/>
        <a:p>
          <a:endParaRPr lang="es-CL"/>
        </a:p>
      </dgm:t>
    </dgm:pt>
    <dgm:pt modelId="{3C9751C2-1EDF-4031-BEE6-DD61938E7728}" type="sibTrans" cxnId="{79F7BABB-8D01-47BE-ACE0-948BD7DC3474}">
      <dgm:prSet/>
      <dgm:spPr/>
      <dgm:t>
        <a:bodyPr/>
        <a:lstStyle/>
        <a:p>
          <a:endParaRPr lang="es-CL"/>
        </a:p>
      </dgm:t>
    </dgm:pt>
    <dgm:pt modelId="{53F0E8DF-8097-4642-A7B1-9D58370346EA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Participan todos los funcionarios(as) administrativos contratados, con igual o superior a 6 meses en la Universidad.</a:t>
          </a:r>
          <a:endParaRPr lang="es-CL" dirty="0">
            <a:solidFill>
              <a:schemeClr val="tx1"/>
            </a:solidFill>
          </a:endParaRPr>
        </a:p>
      </dgm:t>
    </dgm:pt>
    <dgm:pt modelId="{E0557B47-955F-4CBA-BEDA-3EDB83C15C30}" type="parTrans" cxnId="{75498457-50FB-4598-B176-DCC2629F6C2E}">
      <dgm:prSet/>
      <dgm:spPr/>
      <dgm:t>
        <a:bodyPr/>
        <a:lstStyle/>
        <a:p>
          <a:endParaRPr lang="es-CL"/>
        </a:p>
      </dgm:t>
    </dgm:pt>
    <dgm:pt modelId="{E679DFEB-F82D-4A27-92A7-A1C966CD6612}" type="sibTrans" cxnId="{75498457-50FB-4598-B176-DCC2629F6C2E}">
      <dgm:prSet/>
      <dgm:spPr/>
      <dgm:t>
        <a:bodyPr/>
        <a:lstStyle/>
        <a:p>
          <a:endParaRPr lang="es-CL"/>
        </a:p>
      </dgm:t>
    </dgm:pt>
    <dgm:pt modelId="{81536335-B1D2-4A43-AA9E-DBA2B93379F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CL" dirty="0">
              <a:solidFill>
                <a:schemeClr val="tx1"/>
              </a:solidFill>
            </a:rPr>
            <a:t>Será evaluador la jefatura de quien jerárquicamente depende el funcionario(a) evaluado.</a:t>
          </a:r>
        </a:p>
      </dgm:t>
    </dgm:pt>
    <dgm:pt modelId="{CB2CC71B-B8AC-4BC4-9D02-09FA26367355}" type="parTrans" cxnId="{E05CCE12-6139-40E3-80F4-79C133C1774B}">
      <dgm:prSet/>
      <dgm:spPr/>
      <dgm:t>
        <a:bodyPr/>
        <a:lstStyle/>
        <a:p>
          <a:endParaRPr lang="es-CL"/>
        </a:p>
      </dgm:t>
    </dgm:pt>
    <dgm:pt modelId="{B32F09C7-8B95-42FD-A3A5-4A3DAC4FAA5D}" type="sibTrans" cxnId="{E05CCE12-6139-40E3-80F4-79C133C1774B}">
      <dgm:prSet/>
      <dgm:spPr/>
      <dgm:t>
        <a:bodyPr/>
        <a:lstStyle/>
        <a:p>
          <a:endParaRPr lang="es-CL"/>
        </a:p>
      </dgm:t>
    </dgm:pt>
    <dgm:pt modelId="{5702E54B-0CCE-4E7F-A8D2-55A2FDA7C23E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CL" dirty="0">
              <a:solidFill>
                <a:schemeClr val="tx1"/>
              </a:solidFill>
            </a:rPr>
            <a:t>Si un funcionario ha estado bajo la dependencia de una misma jefatura, por un período de a lo menos 6 meses de antigüedad, este último será su evaluador. </a:t>
          </a:r>
        </a:p>
      </dgm:t>
    </dgm:pt>
    <dgm:pt modelId="{C0F0028B-88B3-43D0-8D89-8B00D7E97CD6}" type="parTrans" cxnId="{E8FF48D6-F284-4266-9A91-561796005A97}">
      <dgm:prSet/>
      <dgm:spPr/>
      <dgm:t>
        <a:bodyPr/>
        <a:lstStyle/>
        <a:p>
          <a:endParaRPr lang="es-CL"/>
        </a:p>
      </dgm:t>
    </dgm:pt>
    <dgm:pt modelId="{A690BD28-B89F-4FD6-8932-5CB7C8B78603}" type="sibTrans" cxnId="{E8FF48D6-F284-4266-9A91-561796005A97}">
      <dgm:prSet/>
      <dgm:spPr/>
      <dgm:t>
        <a:bodyPr/>
        <a:lstStyle/>
        <a:p>
          <a:endParaRPr lang="es-CL"/>
        </a:p>
      </dgm:t>
    </dgm:pt>
    <dgm:pt modelId="{D5D38BBF-AFAD-4317-8F50-1FB3AA19B22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dirty="0">
              <a:solidFill>
                <a:schemeClr val="tx1"/>
              </a:solidFill>
            </a:rPr>
            <a:t>Si un funcionario(a) ha tenido una movilidad interna, asume la evaluación la antigua jefatura. No obstante, el plan de acción debe ser realizado por la nueva jefatura.</a:t>
          </a:r>
        </a:p>
      </dgm:t>
    </dgm:pt>
    <dgm:pt modelId="{836F1C0A-C45B-445E-B2AB-3FFF169C9A48}" type="parTrans" cxnId="{E23D2729-054D-4EFC-92BE-FC9E1B3A0354}">
      <dgm:prSet/>
      <dgm:spPr/>
      <dgm:t>
        <a:bodyPr/>
        <a:lstStyle/>
        <a:p>
          <a:endParaRPr lang="es-CL"/>
        </a:p>
      </dgm:t>
    </dgm:pt>
    <dgm:pt modelId="{E7E806E6-7ED8-4E86-821D-218E8D17F3FE}" type="sibTrans" cxnId="{E23D2729-054D-4EFC-92BE-FC9E1B3A0354}">
      <dgm:prSet/>
      <dgm:spPr/>
      <dgm:t>
        <a:bodyPr/>
        <a:lstStyle/>
        <a:p>
          <a:endParaRPr lang="es-CL"/>
        </a:p>
      </dgm:t>
    </dgm:pt>
    <dgm:pt modelId="{F9C7DD29-66B2-477B-8A68-5ECFFF6465DF}" type="pres">
      <dgm:prSet presAssocID="{FAFFE2A7-D09F-4C8B-B723-688F339F0E5A}" presName="linearFlow" presStyleCnt="0">
        <dgm:presLayoutVars>
          <dgm:dir/>
          <dgm:animLvl val="lvl"/>
          <dgm:resizeHandles/>
        </dgm:presLayoutVars>
      </dgm:prSet>
      <dgm:spPr/>
    </dgm:pt>
    <dgm:pt modelId="{8AFEB122-0D0A-4B31-952E-2E9C6812FF52}" type="pres">
      <dgm:prSet presAssocID="{81C65E35-0B68-476A-9350-958A3F657678}" presName="compositeNode" presStyleCnt="0">
        <dgm:presLayoutVars>
          <dgm:bulletEnabled val="1"/>
        </dgm:presLayoutVars>
      </dgm:prSet>
      <dgm:spPr/>
    </dgm:pt>
    <dgm:pt modelId="{F44208C7-5F3F-4B64-A855-31A2DC157E87}" type="pres">
      <dgm:prSet presAssocID="{81C65E35-0B68-476A-9350-958A3F657678}" presName="image" presStyleLbl="fgImgPlace1" presStyleIdx="0" presStyleCnt="3"/>
      <dgm:spPr>
        <a:solidFill>
          <a:schemeClr val="bg2"/>
        </a:solidFill>
      </dgm:spPr>
    </dgm:pt>
    <dgm:pt modelId="{FDB73C89-834E-4296-8DBA-CD8D6D253991}" type="pres">
      <dgm:prSet presAssocID="{81C65E35-0B68-476A-9350-958A3F657678}" presName="childNode" presStyleLbl="node1" presStyleIdx="0" presStyleCnt="3">
        <dgm:presLayoutVars>
          <dgm:bulletEnabled val="1"/>
        </dgm:presLayoutVars>
      </dgm:prSet>
      <dgm:spPr/>
    </dgm:pt>
    <dgm:pt modelId="{B7742BC0-9705-4C2E-99AF-95BDF7D9EECA}" type="pres">
      <dgm:prSet presAssocID="{81C65E35-0B68-476A-9350-958A3F657678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DADF905A-C49F-4AD0-881B-511A9B208F67}" type="pres">
      <dgm:prSet presAssocID="{59B8805E-777B-4894-8262-5C09AA98AB24}" presName="sibTrans" presStyleCnt="0"/>
      <dgm:spPr/>
    </dgm:pt>
    <dgm:pt modelId="{879E1717-A79D-40A2-A304-1993458B5332}" type="pres">
      <dgm:prSet presAssocID="{9AB51629-04A2-48DD-A7F9-0E1A66823094}" presName="compositeNode" presStyleCnt="0">
        <dgm:presLayoutVars>
          <dgm:bulletEnabled val="1"/>
        </dgm:presLayoutVars>
      </dgm:prSet>
      <dgm:spPr/>
    </dgm:pt>
    <dgm:pt modelId="{55E6C90F-2FFD-4397-9003-1AE05C5EE743}" type="pres">
      <dgm:prSet presAssocID="{9AB51629-04A2-48DD-A7F9-0E1A66823094}" presName="image" presStyleLbl="fgImgPlace1" presStyleIdx="1" presStyleCnt="3"/>
      <dgm:spPr>
        <a:solidFill>
          <a:schemeClr val="bg2"/>
        </a:solidFill>
      </dgm:spPr>
    </dgm:pt>
    <dgm:pt modelId="{67A1C72C-CEFF-407E-975C-A5837EBE857B}" type="pres">
      <dgm:prSet presAssocID="{9AB51629-04A2-48DD-A7F9-0E1A66823094}" presName="childNode" presStyleLbl="node1" presStyleIdx="1" presStyleCnt="3">
        <dgm:presLayoutVars>
          <dgm:bulletEnabled val="1"/>
        </dgm:presLayoutVars>
      </dgm:prSet>
      <dgm:spPr/>
    </dgm:pt>
    <dgm:pt modelId="{12D8B837-4A9C-4819-8333-418EEEED5934}" type="pres">
      <dgm:prSet presAssocID="{9AB51629-04A2-48DD-A7F9-0E1A66823094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E14993A-7A0D-4608-A87F-762B0A8A85FD}" type="pres">
      <dgm:prSet presAssocID="{B83656B9-938F-49D3-85F2-525348A44278}" presName="sibTrans" presStyleCnt="0"/>
      <dgm:spPr/>
    </dgm:pt>
    <dgm:pt modelId="{4D01819E-58AB-4711-A95C-E609F755CE59}" type="pres">
      <dgm:prSet presAssocID="{ED6015B2-F125-4148-A0A0-A2ABAC40F0B0}" presName="compositeNode" presStyleCnt="0">
        <dgm:presLayoutVars>
          <dgm:bulletEnabled val="1"/>
        </dgm:presLayoutVars>
      </dgm:prSet>
      <dgm:spPr/>
    </dgm:pt>
    <dgm:pt modelId="{94E8E2AC-2766-4F24-A899-82ECD03A5CE2}" type="pres">
      <dgm:prSet presAssocID="{ED6015B2-F125-4148-A0A0-A2ABAC40F0B0}" presName="image" presStyleLbl="fgImgPlace1" presStyleIdx="2" presStyleCnt="3"/>
      <dgm:spPr>
        <a:solidFill>
          <a:schemeClr val="bg2"/>
        </a:solidFill>
      </dgm:spPr>
    </dgm:pt>
    <dgm:pt modelId="{DE450838-7ADB-4385-8540-5DBE614FF936}" type="pres">
      <dgm:prSet presAssocID="{ED6015B2-F125-4148-A0A0-A2ABAC40F0B0}" presName="childNode" presStyleLbl="node1" presStyleIdx="2" presStyleCnt="3">
        <dgm:presLayoutVars>
          <dgm:bulletEnabled val="1"/>
        </dgm:presLayoutVars>
      </dgm:prSet>
      <dgm:spPr/>
    </dgm:pt>
    <dgm:pt modelId="{5DE6642C-582B-4E76-8FDF-2B7051FAD0AF}" type="pres">
      <dgm:prSet presAssocID="{ED6015B2-F125-4148-A0A0-A2ABAC40F0B0}" presName="parentNode" presStyleLbl="revTx" presStyleIdx="2" presStyleCnt="3" custScaleX="65165" custLinFactNeighborX="-60064" custLinFactNeighborY="1623">
        <dgm:presLayoutVars>
          <dgm:chMax val="0"/>
          <dgm:bulletEnabled val="1"/>
        </dgm:presLayoutVars>
      </dgm:prSet>
      <dgm:spPr/>
    </dgm:pt>
  </dgm:ptLst>
  <dgm:cxnLst>
    <dgm:cxn modelId="{E05CCE12-6139-40E3-80F4-79C133C1774B}" srcId="{9AB51629-04A2-48DD-A7F9-0E1A66823094}" destId="{81536335-B1D2-4A43-AA9E-DBA2B93379F8}" srcOrd="0" destOrd="0" parTransId="{CB2CC71B-B8AC-4BC4-9D02-09FA26367355}" sibTransId="{B32F09C7-8B95-42FD-A3A5-4A3DAC4FAA5D}"/>
    <dgm:cxn modelId="{52222319-30CD-4A19-A793-59F66F31ED1A}" type="presOf" srcId="{81C65E35-0B68-476A-9350-958A3F657678}" destId="{B7742BC0-9705-4C2E-99AF-95BDF7D9EECA}" srcOrd="0" destOrd="0" presId="urn:microsoft.com/office/officeart/2005/8/layout/hList2"/>
    <dgm:cxn modelId="{E23D2729-054D-4EFC-92BE-FC9E1B3A0354}" srcId="{ED6015B2-F125-4148-A0A0-A2ABAC40F0B0}" destId="{D5D38BBF-AFAD-4317-8F50-1FB3AA19B226}" srcOrd="0" destOrd="0" parTransId="{836F1C0A-C45B-445E-B2AB-3FFF169C9A48}" sibTransId="{E7E806E6-7ED8-4E86-821D-218E8D17F3FE}"/>
    <dgm:cxn modelId="{9444DE2D-24FB-413F-A02F-93B27474F899}" type="presOf" srcId="{ED6015B2-F125-4148-A0A0-A2ABAC40F0B0}" destId="{5DE6642C-582B-4E76-8FDF-2B7051FAD0AF}" srcOrd="0" destOrd="0" presId="urn:microsoft.com/office/officeart/2005/8/layout/hList2"/>
    <dgm:cxn modelId="{0617B63C-CA20-459A-B98A-8DD1C704CACF}" type="presOf" srcId="{9AB51629-04A2-48DD-A7F9-0E1A66823094}" destId="{12D8B837-4A9C-4819-8333-418EEEED5934}" srcOrd="0" destOrd="0" presId="urn:microsoft.com/office/officeart/2005/8/layout/hList2"/>
    <dgm:cxn modelId="{5557BE49-7DA4-4A27-8262-BF8E4883099E}" srcId="{FAFFE2A7-D09F-4C8B-B723-688F339F0E5A}" destId="{9AB51629-04A2-48DD-A7F9-0E1A66823094}" srcOrd="1" destOrd="0" parTransId="{8C206D21-23DE-4C01-8956-320994786FDD}" sibTransId="{B83656B9-938F-49D3-85F2-525348A44278}"/>
    <dgm:cxn modelId="{75498457-50FB-4598-B176-DCC2629F6C2E}" srcId="{81C65E35-0B68-476A-9350-958A3F657678}" destId="{53F0E8DF-8097-4642-A7B1-9D58370346EA}" srcOrd="0" destOrd="0" parTransId="{E0557B47-955F-4CBA-BEDA-3EDB83C15C30}" sibTransId="{E679DFEB-F82D-4A27-92A7-A1C966CD6612}"/>
    <dgm:cxn modelId="{B7407E8E-C1F4-422F-BE61-416099B2B1A8}" type="presOf" srcId="{53F0E8DF-8097-4642-A7B1-9D58370346EA}" destId="{FDB73C89-834E-4296-8DBA-CD8D6D253991}" srcOrd="0" destOrd="0" presId="urn:microsoft.com/office/officeart/2005/8/layout/hList2"/>
    <dgm:cxn modelId="{C640038F-746A-49C0-A99B-0A864D330EDE}" srcId="{FAFFE2A7-D09F-4C8B-B723-688F339F0E5A}" destId="{81C65E35-0B68-476A-9350-958A3F657678}" srcOrd="0" destOrd="0" parTransId="{08045566-7775-4332-9911-EF5793EB6465}" sibTransId="{59B8805E-777B-4894-8262-5C09AA98AB24}"/>
    <dgm:cxn modelId="{9239E78F-B4FE-48C5-8631-454CE48D2399}" type="presOf" srcId="{D5D38BBF-AFAD-4317-8F50-1FB3AA19B226}" destId="{DE450838-7ADB-4385-8540-5DBE614FF936}" srcOrd="0" destOrd="0" presId="urn:microsoft.com/office/officeart/2005/8/layout/hList2"/>
    <dgm:cxn modelId="{79F7BABB-8D01-47BE-ACE0-948BD7DC3474}" srcId="{FAFFE2A7-D09F-4C8B-B723-688F339F0E5A}" destId="{ED6015B2-F125-4148-A0A0-A2ABAC40F0B0}" srcOrd="2" destOrd="0" parTransId="{E090F558-08D1-458A-80C6-C7705C4B9D4C}" sibTransId="{3C9751C2-1EDF-4031-BEE6-DD61938E7728}"/>
    <dgm:cxn modelId="{0D1ED0C1-896F-425C-9C55-C0E4A98CF55E}" type="presOf" srcId="{81536335-B1D2-4A43-AA9E-DBA2B93379F8}" destId="{67A1C72C-CEFF-407E-975C-A5837EBE857B}" srcOrd="0" destOrd="0" presId="urn:microsoft.com/office/officeart/2005/8/layout/hList2"/>
    <dgm:cxn modelId="{E8FF48D6-F284-4266-9A91-561796005A97}" srcId="{9AB51629-04A2-48DD-A7F9-0E1A66823094}" destId="{5702E54B-0CCE-4E7F-A8D2-55A2FDA7C23E}" srcOrd="1" destOrd="0" parTransId="{C0F0028B-88B3-43D0-8D89-8B00D7E97CD6}" sibTransId="{A690BD28-B89F-4FD6-8932-5CB7C8B78603}"/>
    <dgm:cxn modelId="{7B857EE7-58D7-4F60-BB22-A08E94E04324}" type="presOf" srcId="{FAFFE2A7-D09F-4C8B-B723-688F339F0E5A}" destId="{F9C7DD29-66B2-477B-8A68-5ECFFF6465DF}" srcOrd="0" destOrd="0" presId="urn:microsoft.com/office/officeart/2005/8/layout/hList2"/>
    <dgm:cxn modelId="{CFCA0EEE-4BFF-4114-BECC-A766AB5EF1BD}" type="presOf" srcId="{5702E54B-0CCE-4E7F-A8D2-55A2FDA7C23E}" destId="{67A1C72C-CEFF-407E-975C-A5837EBE857B}" srcOrd="0" destOrd="1" presId="urn:microsoft.com/office/officeart/2005/8/layout/hList2"/>
    <dgm:cxn modelId="{444EA382-792B-41E2-8752-C56AF4A462FC}" type="presParOf" srcId="{F9C7DD29-66B2-477B-8A68-5ECFFF6465DF}" destId="{8AFEB122-0D0A-4B31-952E-2E9C6812FF52}" srcOrd="0" destOrd="0" presId="urn:microsoft.com/office/officeart/2005/8/layout/hList2"/>
    <dgm:cxn modelId="{2D7E7FEB-51C7-4B22-BCB2-0DA07D2FA545}" type="presParOf" srcId="{8AFEB122-0D0A-4B31-952E-2E9C6812FF52}" destId="{F44208C7-5F3F-4B64-A855-31A2DC157E87}" srcOrd="0" destOrd="0" presId="urn:microsoft.com/office/officeart/2005/8/layout/hList2"/>
    <dgm:cxn modelId="{40F55ECC-1377-47E3-B2CD-201147B7E571}" type="presParOf" srcId="{8AFEB122-0D0A-4B31-952E-2E9C6812FF52}" destId="{FDB73C89-834E-4296-8DBA-CD8D6D253991}" srcOrd="1" destOrd="0" presId="urn:microsoft.com/office/officeart/2005/8/layout/hList2"/>
    <dgm:cxn modelId="{F1B52C9A-0FA0-4266-9212-4C9C3906C5B3}" type="presParOf" srcId="{8AFEB122-0D0A-4B31-952E-2E9C6812FF52}" destId="{B7742BC0-9705-4C2E-99AF-95BDF7D9EECA}" srcOrd="2" destOrd="0" presId="urn:microsoft.com/office/officeart/2005/8/layout/hList2"/>
    <dgm:cxn modelId="{0CF0FADB-80E4-4116-AF16-46098EE054EA}" type="presParOf" srcId="{F9C7DD29-66B2-477B-8A68-5ECFFF6465DF}" destId="{DADF905A-C49F-4AD0-881B-511A9B208F67}" srcOrd="1" destOrd="0" presId="urn:microsoft.com/office/officeart/2005/8/layout/hList2"/>
    <dgm:cxn modelId="{E5F77FA8-F3BE-4E87-BBC9-593D4BD44D87}" type="presParOf" srcId="{F9C7DD29-66B2-477B-8A68-5ECFFF6465DF}" destId="{879E1717-A79D-40A2-A304-1993458B5332}" srcOrd="2" destOrd="0" presId="urn:microsoft.com/office/officeart/2005/8/layout/hList2"/>
    <dgm:cxn modelId="{91110B1B-198A-4B4D-B60A-1E18A0B3C6C0}" type="presParOf" srcId="{879E1717-A79D-40A2-A304-1993458B5332}" destId="{55E6C90F-2FFD-4397-9003-1AE05C5EE743}" srcOrd="0" destOrd="0" presId="urn:microsoft.com/office/officeart/2005/8/layout/hList2"/>
    <dgm:cxn modelId="{A11B6395-E698-412E-83C3-282886590BF1}" type="presParOf" srcId="{879E1717-A79D-40A2-A304-1993458B5332}" destId="{67A1C72C-CEFF-407E-975C-A5837EBE857B}" srcOrd="1" destOrd="0" presId="urn:microsoft.com/office/officeart/2005/8/layout/hList2"/>
    <dgm:cxn modelId="{4C85E49F-A92F-45EA-95F4-8BAF5361FBAE}" type="presParOf" srcId="{879E1717-A79D-40A2-A304-1993458B5332}" destId="{12D8B837-4A9C-4819-8333-418EEEED5934}" srcOrd="2" destOrd="0" presId="urn:microsoft.com/office/officeart/2005/8/layout/hList2"/>
    <dgm:cxn modelId="{44720EF3-5C35-4F26-88E6-9F2972A4C2E6}" type="presParOf" srcId="{F9C7DD29-66B2-477B-8A68-5ECFFF6465DF}" destId="{0E14993A-7A0D-4608-A87F-762B0A8A85FD}" srcOrd="3" destOrd="0" presId="urn:microsoft.com/office/officeart/2005/8/layout/hList2"/>
    <dgm:cxn modelId="{0B0B2708-F605-4DEA-BC60-6C2D8474B5E8}" type="presParOf" srcId="{F9C7DD29-66B2-477B-8A68-5ECFFF6465DF}" destId="{4D01819E-58AB-4711-A95C-E609F755CE59}" srcOrd="4" destOrd="0" presId="urn:microsoft.com/office/officeart/2005/8/layout/hList2"/>
    <dgm:cxn modelId="{A296D1D8-D594-46D0-BCE8-10F5CB6E669D}" type="presParOf" srcId="{4D01819E-58AB-4711-A95C-E609F755CE59}" destId="{94E8E2AC-2766-4F24-A899-82ECD03A5CE2}" srcOrd="0" destOrd="0" presId="urn:microsoft.com/office/officeart/2005/8/layout/hList2"/>
    <dgm:cxn modelId="{51DB47E9-52FF-442F-96F6-00D5234A0F1E}" type="presParOf" srcId="{4D01819E-58AB-4711-A95C-E609F755CE59}" destId="{DE450838-7ADB-4385-8540-5DBE614FF936}" srcOrd="1" destOrd="0" presId="urn:microsoft.com/office/officeart/2005/8/layout/hList2"/>
    <dgm:cxn modelId="{E9AD183E-B87F-4E34-AD1D-35A204B85033}" type="presParOf" srcId="{4D01819E-58AB-4711-A95C-E609F755CE59}" destId="{5DE6642C-582B-4E76-8FDF-2B7051FAD0A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7866B-6A2C-4EC9-BDA9-E064C324B5C7}">
      <dsp:nvSpPr>
        <dsp:cNvPr id="0" name=""/>
        <dsp:cNvSpPr/>
      </dsp:nvSpPr>
      <dsp:spPr>
        <a:xfrm>
          <a:off x="2437392" y="-31605"/>
          <a:ext cx="5000006" cy="5000006"/>
        </a:xfrm>
        <a:prstGeom prst="circularArrow">
          <a:avLst>
            <a:gd name="adj1" fmla="val 5544"/>
            <a:gd name="adj2" fmla="val 330680"/>
            <a:gd name="adj3" fmla="val 13741881"/>
            <a:gd name="adj4" fmla="val 17406718"/>
            <a:gd name="adj5" fmla="val 5757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C1D368-1D17-416F-B74B-750B3CCF7523}">
      <dsp:nvSpPr>
        <dsp:cNvPr id="0" name=""/>
        <dsp:cNvSpPr/>
      </dsp:nvSpPr>
      <dsp:spPr>
        <a:xfrm>
          <a:off x="3749590" y="1965"/>
          <a:ext cx="2375609" cy="1187804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latin typeface="Century Gothic" panose="020B0502020202020204" pitchFamily="34" charset="0"/>
            </a:rPr>
            <a:t>1. Planteamiento y acuerdo de Objetivos</a:t>
          </a:r>
          <a:endParaRPr lang="es-ES" sz="1700" kern="1200" dirty="0"/>
        </a:p>
      </dsp:txBody>
      <dsp:txXfrm>
        <a:off x="3807574" y="59949"/>
        <a:ext cx="2259641" cy="1071836"/>
      </dsp:txXfrm>
    </dsp:sp>
    <dsp:sp modelId="{6E185345-252D-4F40-A364-0DB44DDE1E0F}">
      <dsp:nvSpPr>
        <dsp:cNvPr id="0" name=""/>
        <dsp:cNvSpPr/>
      </dsp:nvSpPr>
      <dsp:spPr>
        <a:xfrm>
          <a:off x="6042495" y="1230091"/>
          <a:ext cx="2397631" cy="1187804"/>
        </a:xfrm>
        <a:prstGeom prst="round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latin typeface="Century Gothic" panose="020B0502020202020204" pitchFamily="34" charset="0"/>
            </a:rPr>
            <a:t>2. Autoevaluación de Competencias</a:t>
          </a:r>
          <a:endParaRPr lang="es-ES" sz="1700" kern="1200" dirty="0"/>
        </a:p>
      </dsp:txBody>
      <dsp:txXfrm>
        <a:off x="6100479" y="1288075"/>
        <a:ext cx="2281663" cy="1071836"/>
      </dsp:txXfrm>
    </dsp:sp>
    <dsp:sp modelId="{9CCFC13E-F1CD-49F5-82F4-2404DE0C48A2}">
      <dsp:nvSpPr>
        <dsp:cNvPr id="0" name=""/>
        <dsp:cNvSpPr/>
      </dsp:nvSpPr>
      <dsp:spPr>
        <a:xfrm>
          <a:off x="5778913" y="3192418"/>
          <a:ext cx="2441438" cy="118780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latin typeface="Century Gothic" panose="020B0502020202020204" pitchFamily="34" charset="0"/>
            </a:rPr>
            <a:t>3. Evaluación de Objetivos y Competencias</a:t>
          </a:r>
          <a:endParaRPr lang="es-ES" sz="1700" kern="1200" dirty="0"/>
        </a:p>
      </dsp:txBody>
      <dsp:txXfrm>
        <a:off x="5836897" y="3250402"/>
        <a:ext cx="2325470" cy="1071836"/>
      </dsp:txXfrm>
    </dsp:sp>
    <dsp:sp modelId="{F653CB29-4882-4B8E-9D2B-C175B24EADCF}">
      <dsp:nvSpPr>
        <dsp:cNvPr id="0" name=""/>
        <dsp:cNvSpPr/>
      </dsp:nvSpPr>
      <dsp:spPr>
        <a:xfrm>
          <a:off x="2190893" y="3192421"/>
          <a:ext cx="2530903" cy="118780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4.Retroalimentación</a:t>
          </a:r>
          <a:endParaRPr lang="es-ES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248877" y="3250405"/>
        <a:ext cx="2414935" cy="1071836"/>
      </dsp:txXfrm>
    </dsp:sp>
    <dsp:sp modelId="{8B7D2E3C-9031-4A19-92EB-9991812848DB}">
      <dsp:nvSpPr>
        <dsp:cNvPr id="0" name=""/>
        <dsp:cNvSpPr/>
      </dsp:nvSpPr>
      <dsp:spPr>
        <a:xfrm>
          <a:off x="1585829" y="1382200"/>
          <a:ext cx="2549029" cy="1187804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b="1" kern="1200" dirty="0">
              <a:latin typeface="Century Gothic" panose="020B0502020202020204" pitchFamily="34" charset="0"/>
            </a:rPr>
            <a:t>5. Plan de Mejoramiento</a:t>
          </a:r>
          <a:endParaRPr lang="es-ES" sz="1700" kern="1200" dirty="0"/>
        </a:p>
      </dsp:txBody>
      <dsp:txXfrm>
        <a:off x="1643813" y="1440184"/>
        <a:ext cx="2433061" cy="1071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F1AAD-81BD-431C-B3A1-284559BBBF78}">
      <dsp:nvSpPr>
        <dsp:cNvPr id="0" name=""/>
        <dsp:cNvSpPr/>
      </dsp:nvSpPr>
      <dsp:spPr>
        <a:xfrm>
          <a:off x="817510" y="320199"/>
          <a:ext cx="5378463" cy="1680769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441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Evaluador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Define en conjunto con el evaluado los objetivos que debe alcanzar durante el año.</a:t>
          </a:r>
        </a:p>
      </dsp:txBody>
      <dsp:txXfrm>
        <a:off x="817510" y="320199"/>
        <a:ext cx="5378463" cy="1680769"/>
      </dsp:txXfrm>
    </dsp:sp>
    <dsp:sp modelId="{16AAE12C-69E2-4208-A973-EB651B07DF23}">
      <dsp:nvSpPr>
        <dsp:cNvPr id="0" name=""/>
        <dsp:cNvSpPr/>
      </dsp:nvSpPr>
      <dsp:spPr>
        <a:xfrm>
          <a:off x="593407" y="77421"/>
          <a:ext cx="1176538" cy="17648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3304A-93FA-458B-87F9-118C288ABBF3}">
      <dsp:nvSpPr>
        <dsp:cNvPr id="0" name=""/>
        <dsp:cNvSpPr/>
      </dsp:nvSpPr>
      <dsp:spPr>
        <a:xfrm>
          <a:off x="817510" y="2436101"/>
          <a:ext cx="5378463" cy="1680769"/>
        </a:xfrm>
        <a:prstGeom prst="rect">
          <a:avLst/>
        </a:prstGeom>
        <a:solidFill>
          <a:schemeClr val="bg1">
            <a:lumMod val="85000"/>
            <a:alpha val="40000"/>
          </a:schemeClr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441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Evaluado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Sube los objetivos a la plataforma de evaluación para que sean aprobados por su jefatura.</a:t>
          </a:r>
        </a:p>
      </dsp:txBody>
      <dsp:txXfrm>
        <a:off x="817510" y="2436101"/>
        <a:ext cx="5378463" cy="1680769"/>
      </dsp:txXfrm>
    </dsp:sp>
    <dsp:sp modelId="{FC9D6344-4F02-45F0-9087-2F72FB7EC0B5}">
      <dsp:nvSpPr>
        <dsp:cNvPr id="0" name=""/>
        <dsp:cNvSpPr/>
      </dsp:nvSpPr>
      <dsp:spPr>
        <a:xfrm>
          <a:off x="593407" y="2193323"/>
          <a:ext cx="1176538" cy="176480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6F47A-5F89-43C1-A2C3-DF0BD4AD6995}">
      <dsp:nvSpPr>
        <dsp:cNvPr id="0" name=""/>
        <dsp:cNvSpPr/>
      </dsp:nvSpPr>
      <dsp:spPr>
        <a:xfrm>
          <a:off x="647130" y="456355"/>
          <a:ext cx="4075340" cy="1273544"/>
        </a:xfrm>
        <a:prstGeom prst="rect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614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solidFill>
                <a:schemeClr val="bg1"/>
              </a:solidFill>
            </a:rPr>
            <a:t>Se recomienda redactar de 2 a 3 objetivos</a:t>
          </a:r>
        </a:p>
      </dsp:txBody>
      <dsp:txXfrm>
        <a:off x="647130" y="456355"/>
        <a:ext cx="4075340" cy="1273544"/>
      </dsp:txXfrm>
    </dsp:sp>
    <dsp:sp modelId="{9F3EA41F-94DF-45B6-8822-6E8D0400A7C2}">
      <dsp:nvSpPr>
        <dsp:cNvPr id="0" name=""/>
        <dsp:cNvSpPr/>
      </dsp:nvSpPr>
      <dsp:spPr>
        <a:xfrm>
          <a:off x="477325" y="272398"/>
          <a:ext cx="891480" cy="13372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2000" r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ECEA2-D733-4CEF-ADBE-9F8553757147}">
      <dsp:nvSpPr>
        <dsp:cNvPr id="0" name=""/>
        <dsp:cNvSpPr/>
      </dsp:nvSpPr>
      <dsp:spPr>
        <a:xfrm>
          <a:off x="647130" y="1966327"/>
          <a:ext cx="4075340" cy="1273544"/>
        </a:xfrm>
        <a:prstGeom prst="rect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614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bg1"/>
              </a:solidFill>
            </a:rPr>
            <a:t>Asegúrese que los objetivos sean </a:t>
          </a:r>
          <a:r>
            <a:rPr lang="es-ES" sz="1600" kern="1200" dirty="0">
              <a:solidFill>
                <a:schemeClr val="bg1"/>
              </a:solidFill>
            </a:rPr>
            <a:t> específicos, medibles, alcanzables y relevantes.</a:t>
          </a:r>
          <a:endParaRPr lang="es-CL" sz="1600" kern="1200" dirty="0">
            <a:solidFill>
              <a:schemeClr val="bg1"/>
            </a:solidFill>
          </a:endParaRPr>
        </a:p>
      </dsp:txBody>
      <dsp:txXfrm>
        <a:off x="647130" y="1966327"/>
        <a:ext cx="4075340" cy="1273544"/>
      </dsp:txXfrm>
    </dsp:sp>
    <dsp:sp modelId="{01A65780-59D2-42B3-963D-88F5DE718C7D}">
      <dsp:nvSpPr>
        <dsp:cNvPr id="0" name=""/>
        <dsp:cNvSpPr/>
      </dsp:nvSpPr>
      <dsp:spPr>
        <a:xfrm>
          <a:off x="477325" y="1875649"/>
          <a:ext cx="891480" cy="11506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5000" r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A2150-25B0-47DA-9903-0F55EBFB2B95}">
      <dsp:nvSpPr>
        <dsp:cNvPr id="0" name=""/>
        <dsp:cNvSpPr/>
      </dsp:nvSpPr>
      <dsp:spPr>
        <a:xfrm>
          <a:off x="647130" y="3569578"/>
          <a:ext cx="4075340" cy="1273544"/>
        </a:xfrm>
        <a:prstGeom prst="rect">
          <a:avLst/>
        </a:prstGeom>
        <a:solidFill>
          <a:srgbClr val="002060"/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61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 dirty="0">
            <a:solidFill>
              <a:schemeClr val="bg1"/>
            </a:solidFill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bg1"/>
              </a:solidFill>
            </a:rPr>
            <a:t>Si al momento de calificar, el objetivo aún no finaliza, podrá calificar de acuerdo a la tendencia de cumplimiento llevada hasta la fecha de evaluación.</a:t>
          </a:r>
          <a:endParaRPr lang="es-CL" sz="1500" kern="1200" dirty="0">
            <a:solidFill>
              <a:schemeClr val="bg1"/>
            </a:solidFill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100" kern="1200" dirty="0"/>
        </a:p>
      </dsp:txBody>
      <dsp:txXfrm>
        <a:off x="647130" y="3569578"/>
        <a:ext cx="4075340" cy="1273544"/>
      </dsp:txXfrm>
    </dsp:sp>
    <dsp:sp modelId="{3472DE1D-10D9-433F-B6C5-7213368F269B}">
      <dsp:nvSpPr>
        <dsp:cNvPr id="0" name=""/>
        <dsp:cNvSpPr/>
      </dsp:nvSpPr>
      <dsp:spPr>
        <a:xfrm>
          <a:off x="477325" y="3385621"/>
          <a:ext cx="891480" cy="13372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DEAA2-DEE0-4181-9F60-98F120A59237}">
      <dsp:nvSpPr>
        <dsp:cNvPr id="0" name=""/>
        <dsp:cNvSpPr/>
      </dsp:nvSpPr>
      <dsp:spPr>
        <a:xfrm rot="10800000">
          <a:off x="1462395" y="1256"/>
          <a:ext cx="4949235" cy="8631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61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dirty="0">
              <a:solidFill>
                <a:schemeClr val="tx1">
                  <a:lumMod val="75000"/>
                  <a:lumOff val="25000"/>
                </a:schemeClr>
              </a:solidFill>
            </a:rPr>
            <a:t>Objetivo</a:t>
          </a:r>
          <a:r>
            <a:rPr lang="es-ES" sz="18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: </a:t>
          </a:r>
          <a:r>
            <a:rPr lang="es-ES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Calidad de Servicio</a:t>
          </a:r>
          <a:endParaRPr lang="es-ES" sz="1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0800000">
        <a:off x="1678178" y="1256"/>
        <a:ext cx="4733452" cy="863132"/>
      </dsp:txXfrm>
    </dsp:sp>
    <dsp:sp modelId="{35C3CD71-9B57-428C-8695-F4F9D4CABBC4}">
      <dsp:nvSpPr>
        <dsp:cNvPr id="0" name=""/>
        <dsp:cNvSpPr/>
      </dsp:nvSpPr>
      <dsp:spPr>
        <a:xfrm>
          <a:off x="1030828" y="1256"/>
          <a:ext cx="863132" cy="8631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FC9D1-4B3B-4529-BC08-E99AB19A629C}">
      <dsp:nvSpPr>
        <dsp:cNvPr id="0" name=""/>
        <dsp:cNvSpPr/>
      </dsp:nvSpPr>
      <dsp:spPr>
        <a:xfrm rot="10800000">
          <a:off x="1497683" y="1090778"/>
          <a:ext cx="4949235" cy="8631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618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i="0" u="sng" kern="1200" dirty="0">
              <a:solidFill>
                <a:schemeClr val="tx1">
                  <a:lumMod val="75000"/>
                  <a:lumOff val="25000"/>
                </a:schemeClr>
              </a:solidFill>
            </a:rPr>
            <a:t>Descripción</a:t>
          </a:r>
          <a:r>
            <a:rPr lang="es-ES" sz="1700" b="0" i="0" u="none" kern="1200" dirty="0">
              <a:solidFill>
                <a:schemeClr val="tx1">
                  <a:lumMod val="75000"/>
                  <a:lumOff val="25000"/>
                </a:schemeClr>
              </a:solidFill>
            </a:rPr>
            <a:t>: </a:t>
          </a:r>
          <a:r>
            <a:rPr lang="es-ES" sz="1700" b="0" i="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Mejorar la atención de usuarios a través del seguimiento telefónico del 100% de los casos.</a:t>
          </a:r>
          <a:endParaRPr lang="es-ES" sz="1700" b="0" i="0" kern="1200" dirty="0">
            <a:latin typeface="+mn-lt"/>
          </a:endParaRPr>
        </a:p>
      </dsp:txBody>
      <dsp:txXfrm rot="10800000">
        <a:off x="1713466" y="1090778"/>
        <a:ext cx="4733452" cy="863132"/>
      </dsp:txXfrm>
    </dsp:sp>
    <dsp:sp modelId="{685AC098-1518-4C2D-B050-68001851BB88}">
      <dsp:nvSpPr>
        <dsp:cNvPr id="0" name=""/>
        <dsp:cNvSpPr/>
      </dsp:nvSpPr>
      <dsp:spPr>
        <a:xfrm>
          <a:off x="1030828" y="1122040"/>
          <a:ext cx="863132" cy="8631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A92E8-293E-461F-9668-446E5A874BB4}">
      <dsp:nvSpPr>
        <dsp:cNvPr id="0" name=""/>
        <dsp:cNvSpPr/>
      </dsp:nvSpPr>
      <dsp:spPr>
        <a:xfrm rot="10800000">
          <a:off x="1462395" y="2242825"/>
          <a:ext cx="4949235" cy="8631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618" tIns="60960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u="sng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dirty="0">
              <a:solidFill>
                <a:schemeClr val="tx1">
                  <a:lumMod val="75000"/>
                  <a:lumOff val="25000"/>
                </a:schemeClr>
              </a:solidFill>
            </a:rPr>
            <a:t>Plazo: </a:t>
          </a:r>
          <a:r>
            <a:rPr lang="es-ES" sz="1800" b="0" u="none" kern="1200" dirty="0">
              <a:solidFill>
                <a:schemeClr val="tx1">
                  <a:lumMod val="75000"/>
                  <a:lumOff val="25000"/>
                </a:schemeClr>
              </a:solidFill>
            </a:rPr>
            <a:t>31 de diciembre 2022</a:t>
          </a:r>
          <a:endParaRPr lang="es-ES" sz="1800" b="0" u="sng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600" kern="1200" dirty="0"/>
            <a:t>31 de diciembre del</a:t>
          </a:r>
        </a:p>
      </dsp:txBody>
      <dsp:txXfrm rot="10800000">
        <a:off x="1678178" y="2242825"/>
        <a:ext cx="4733452" cy="863132"/>
      </dsp:txXfrm>
    </dsp:sp>
    <dsp:sp modelId="{F2D14B36-D5A8-4FCC-AFDA-2F0056850797}">
      <dsp:nvSpPr>
        <dsp:cNvPr id="0" name=""/>
        <dsp:cNvSpPr/>
      </dsp:nvSpPr>
      <dsp:spPr>
        <a:xfrm>
          <a:off x="1030828" y="2242825"/>
          <a:ext cx="863132" cy="86313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C5734-FD50-4E42-9870-AA9D60155C51}">
      <dsp:nvSpPr>
        <dsp:cNvPr id="0" name=""/>
        <dsp:cNvSpPr/>
      </dsp:nvSpPr>
      <dsp:spPr>
        <a:xfrm rot="10800000">
          <a:off x="1462395" y="3363609"/>
          <a:ext cx="4949235" cy="8631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618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000" kern="1200"/>
        </a:p>
      </dsp:txBody>
      <dsp:txXfrm rot="10800000">
        <a:off x="1678178" y="3363609"/>
        <a:ext cx="4733452" cy="863132"/>
      </dsp:txXfrm>
    </dsp:sp>
    <dsp:sp modelId="{430C39C6-4F80-4DA5-ADB8-49A1CB5F0494}">
      <dsp:nvSpPr>
        <dsp:cNvPr id="0" name=""/>
        <dsp:cNvSpPr/>
      </dsp:nvSpPr>
      <dsp:spPr>
        <a:xfrm>
          <a:off x="1030828" y="3363609"/>
          <a:ext cx="863132" cy="86313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42BC0-9705-4C2E-99AF-95BDF7D9EECA}">
      <dsp:nvSpPr>
        <dsp:cNvPr id="0" name=""/>
        <dsp:cNvSpPr/>
      </dsp:nvSpPr>
      <dsp:spPr>
        <a:xfrm rot="16200000">
          <a:off x="-1799197" y="2788558"/>
          <a:ext cx="4226560" cy="49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67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¿Quiénes participan?</a:t>
          </a:r>
        </a:p>
      </dsp:txBody>
      <dsp:txXfrm>
        <a:off x="-1799197" y="2788558"/>
        <a:ext cx="4226560" cy="495156"/>
      </dsp:txXfrm>
    </dsp:sp>
    <dsp:sp modelId="{FDB73C89-834E-4296-8DBA-CD8D6D253991}">
      <dsp:nvSpPr>
        <dsp:cNvPr id="0" name=""/>
        <dsp:cNvSpPr/>
      </dsp:nvSpPr>
      <dsp:spPr>
        <a:xfrm>
          <a:off x="561660" y="922856"/>
          <a:ext cx="2466403" cy="4226560"/>
        </a:xfrm>
        <a:prstGeom prst="rect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36700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>
              <a:solidFill>
                <a:schemeClr val="tx1"/>
              </a:solidFill>
            </a:rPr>
            <a:t>Participan todos los funcionarios(as) administrativos contratados, con igual o superior a 6 meses en la Universidad.</a:t>
          </a:r>
          <a:endParaRPr lang="es-CL" sz="1700" kern="1200" dirty="0">
            <a:solidFill>
              <a:schemeClr val="tx1"/>
            </a:solidFill>
          </a:endParaRPr>
        </a:p>
      </dsp:txBody>
      <dsp:txXfrm>
        <a:off x="561660" y="922856"/>
        <a:ext cx="2466403" cy="4226560"/>
      </dsp:txXfrm>
    </dsp:sp>
    <dsp:sp modelId="{F44208C7-5F3F-4B64-A855-31A2DC157E87}">
      <dsp:nvSpPr>
        <dsp:cNvPr id="0" name=""/>
        <dsp:cNvSpPr/>
      </dsp:nvSpPr>
      <dsp:spPr>
        <a:xfrm>
          <a:off x="66504" y="269250"/>
          <a:ext cx="990312" cy="990312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8B837-4A9C-4819-8333-418EEEED5934}">
      <dsp:nvSpPr>
        <dsp:cNvPr id="0" name=""/>
        <dsp:cNvSpPr/>
      </dsp:nvSpPr>
      <dsp:spPr>
        <a:xfrm rot="16200000">
          <a:off x="1803033" y="2788558"/>
          <a:ext cx="4226560" cy="49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67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¿Quién será su evaluador?</a:t>
          </a:r>
        </a:p>
      </dsp:txBody>
      <dsp:txXfrm>
        <a:off x="1803033" y="2788558"/>
        <a:ext cx="4226560" cy="495156"/>
      </dsp:txXfrm>
    </dsp:sp>
    <dsp:sp modelId="{67A1C72C-CEFF-407E-975C-A5837EBE857B}">
      <dsp:nvSpPr>
        <dsp:cNvPr id="0" name=""/>
        <dsp:cNvSpPr/>
      </dsp:nvSpPr>
      <dsp:spPr>
        <a:xfrm>
          <a:off x="4163891" y="922856"/>
          <a:ext cx="2466403" cy="4226560"/>
        </a:xfrm>
        <a:prstGeom prst="rect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36700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dirty="0">
              <a:solidFill>
                <a:schemeClr val="tx1"/>
              </a:solidFill>
            </a:rPr>
            <a:t>Será evaluador la jefatura de quien jerárquicamente depende el funcionario(a) evaluado.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dirty="0">
              <a:solidFill>
                <a:schemeClr val="tx1"/>
              </a:solidFill>
            </a:rPr>
            <a:t>Si un funcionario ha estado bajo la dependencia de una misma jefatura, por un período de a lo menos 6 meses de antigüedad, este último será su evaluador. </a:t>
          </a:r>
        </a:p>
      </dsp:txBody>
      <dsp:txXfrm>
        <a:off x="4163891" y="922856"/>
        <a:ext cx="2466403" cy="4226560"/>
      </dsp:txXfrm>
    </dsp:sp>
    <dsp:sp modelId="{55E6C90F-2FFD-4397-9003-1AE05C5EE743}">
      <dsp:nvSpPr>
        <dsp:cNvPr id="0" name=""/>
        <dsp:cNvSpPr/>
      </dsp:nvSpPr>
      <dsp:spPr>
        <a:xfrm>
          <a:off x="3668735" y="269250"/>
          <a:ext cx="990312" cy="990312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6642C-582B-4E76-8FDF-2B7051FAD0AF}">
      <dsp:nvSpPr>
        <dsp:cNvPr id="0" name=""/>
        <dsp:cNvSpPr/>
      </dsp:nvSpPr>
      <dsp:spPr>
        <a:xfrm rot="16200000">
          <a:off x="5107854" y="2943399"/>
          <a:ext cx="4226560" cy="322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367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¿Qué ocurre si hay movilidad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 interna?</a:t>
          </a:r>
        </a:p>
      </dsp:txBody>
      <dsp:txXfrm>
        <a:off x="5107854" y="2943399"/>
        <a:ext cx="4226560" cy="322668"/>
      </dsp:txXfrm>
    </dsp:sp>
    <dsp:sp modelId="{DE450838-7ADB-4385-8540-5DBE614FF936}">
      <dsp:nvSpPr>
        <dsp:cNvPr id="0" name=""/>
        <dsp:cNvSpPr/>
      </dsp:nvSpPr>
      <dsp:spPr>
        <a:xfrm>
          <a:off x="7766122" y="922856"/>
          <a:ext cx="2466403" cy="4226560"/>
        </a:xfrm>
        <a:prstGeom prst="rect">
          <a:avLst/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36700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dirty="0">
              <a:solidFill>
                <a:schemeClr val="tx1"/>
              </a:solidFill>
            </a:rPr>
            <a:t>Si un funcionario(a) ha tenido una movilidad interna, asume la evaluación la antigua jefatura. No obstante, el plan de acción debe ser realizado por la nueva jefatura.</a:t>
          </a:r>
        </a:p>
      </dsp:txBody>
      <dsp:txXfrm>
        <a:off x="7766122" y="922856"/>
        <a:ext cx="2466403" cy="4226560"/>
      </dsp:txXfrm>
    </dsp:sp>
    <dsp:sp modelId="{94E8E2AC-2766-4F24-A899-82ECD03A5CE2}">
      <dsp:nvSpPr>
        <dsp:cNvPr id="0" name=""/>
        <dsp:cNvSpPr/>
      </dsp:nvSpPr>
      <dsp:spPr>
        <a:xfrm>
          <a:off x="7270966" y="269250"/>
          <a:ext cx="990312" cy="990312"/>
        </a:xfrm>
        <a:prstGeom prst="rect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27A99E-B990-4022-BDBA-E8A484BA9D2E}" type="datetimeFigureOut">
              <a:rPr lang="es-CL" smtClean="0"/>
              <a:t>23-03-2022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F99BE4-FDE6-4D50-8521-41CD608F47E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47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12" Type="http://schemas.openxmlformats.org/officeDocument/2006/relationships/image" Target="../media/image16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4.xml"/><Relationship Id="rId10" Type="http://schemas.openxmlformats.org/officeDocument/2006/relationships/hyperlink" Target="https://gpcambiemos.org/portal/OAS/Angulos/objetivo_de_aprendizaje.html" TargetMode="Externa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innovaciondocentetecsup.blogspot.com/2018/01/momentos-y-tipos-de-evaluacion.html" TargetMode="Externa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stileex.xyz/es/ejemplos-de-indicadores-de-rendimiento/" TargetMode="Externa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vigilante.com/evaluacion-del-desempeno/" TargetMode="External"/><Relationship Id="rId7" Type="http://schemas.openxmlformats.org/officeDocument/2006/relationships/image" Target="../media/image34.sv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3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30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34.svg"/><Relationship Id="rId4" Type="http://schemas.openxmlformats.org/officeDocument/2006/relationships/diagramData" Target="../diagrams/data5.xml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ucentral.vgroup.c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a.cerda@ucentral.c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image" Target="../media/image16.svg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9 Rectángulo"/>
          <p:cNvSpPr/>
          <p:nvPr/>
        </p:nvSpPr>
        <p:spPr>
          <a:xfrm>
            <a:off x="1267199" y="2442830"/>
            <a:ext cx="96575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de Evaluación de Desempeño 2022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Estamento Administrativo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 Central de Chile</a:t>
            </a:r>
          </a:p>
        </p:txBody>
      </p:sp>
      <p:sp>
        <p:nvSpPr>
          <p:cNvPr id="6" name="9 Rectángulo"/>
          <p:cNvSpPr/>
          <p:nvPr/>
        </p:nvSpPr>
        <p:spPr>
          <a:xfrm>
            <a:off x="1955793" y="4455333"/>
            <a:ext cx="8280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Vicerrectoría de Administración y Finanzas</a:t>
            </a:r>
            <a:endParaRPr lang="es-C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Dirección de Recursos Humanos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489280"/>
            <a:ext cx="2092498" cy="8157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C051B14-8EFD-4AAE-9AD8-1F75C9713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903" y="420982"/>
            <a:ext cx="2530938" cy="119733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162F4A1-8211-48C1-8A98-8398E334233D}"/>
              </a:ext>
            </a:extLst>
          </p:cNvPr>
          <p:cNvSpPr/>
          <p:nvPr/>
        </p:nvSpPr>
        <p:spPr>
          <a:xfrm>
            <a:off x="0" y="6598035"/>
            <a:ext cx="12192000" cy="2749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8009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1" name="Shape 2747"/>
          <p:cNvSpPr/>
          <p:nvPr/>
        </p:nvSpPr>
        <p:spPr>
          <a:xfrm>
            <a:off x="5833702" y="4548962"/>
            <a:ext cx="140985" cy="3479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85596"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00" b="0" dirty="0">
              <a:solidFill>
                <a:srgbClr val="95A5A6">
                  <a:lumMod val="50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2760"/>
          <p:cNvSpPr/>
          <p:nvPr/>
        </p:nvSpPr>
        <p:spPr>
          <a:xfrm>
            <a:off x="3123468" y="4744547"/>
            <a:ext cx="2700212" cy="313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200">
                <a:solidFill>
                  <a:srgbClr val="595959"/>
                </a:solidFill>
              </a:defRPr>
            </a:lvl1pPr>
          </a:lstStyle>
          <a:p>
            <a:pPr defTabSz="685596"/>
            <a:endParaRPr lang="en-US" dirty="0" err="1">
              <a:latin typeface="Calibri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487580325"/>
              </p:ext>
            </p:extLst>
          </p:nvPr>
        </p:nvGraphicFramePr>
        <p:xfrm>
          <a:off x="1448642" y="2094423"/>
          <a:ext cx="7442460" cy="422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3977495" y="5883211"/>
            <a:ext cx="892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Peso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463415" y="5540495"/>
            <a:ext cx="438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Peso: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 </a:t>
            </a:r>
          </a:p>
          <a:p>
            <a:r>
              <a:rPr lang="es-C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(La suma de los pesos, debe dar 100%)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815849" y="5520764"/>
            <a:ext cx="98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</a:rPr>
              <a:t>Peso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439011" y="978153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Veamos un ejemplo de objetivo 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533DCE2-EF87-4D0C-9BB9-977835CC4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4598" y="317564"/>
            <a:ext cx="2212861" cy="104686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2082B-123E-478C-AC5A-A16596F3C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4" y="489280"/>
            <a:ext cx="1930752" cy="752665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2150346F-8CDF-473C-A557-4DFC93BF1BB4}"/>
              </a:ext>
            </a:extLst>
          </p:cNvPr>
          <p:cNvSpPr/>
          <p:nvPr/>
        </p:nvSpPr>
        <p:spPr>
          <a:xfrm>
            <a:off x="0" y="6598035"/>
            <a:ext cx="12192000" cy="2749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04C13D-7E86-4A1A-9EC7-C4372ACB76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757251" y="2281745"/>
            <a:ext cx="2559227" cy="3211830"/>
          </a:xfrm>
          <a:prstGeom prst="rect">
            <a:avLst/>
          </a:prstGeom>
        </p:spPr>
      </p:pic>
      <p:pic>
        <p:nvPicPr>
          <p:cNvPr id="8" name="Gráfico 7" descr="Objetivo">
            <a:extLst>
              <a:ext uri="{FF2B5EF4-FFF2-40B4-BE49-F238E27FC236}">
                <a16:creationId xmlns:a16="http://schemas.microsoft.com/office/drawing/2014/main" id="{B0325EB7-F6D6-4B19-9F24-236D9D4E3F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22693" y="758125"/>
            <a:ext cx="768409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2260199" y="957204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Autoevaluación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69090" y="1849355"/>
            <a:ext cx="563547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22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L" sz="2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Fase en la que el evaluado:</a:t>
            </a:r>
          </a:p>
          <a:p>
            <a:pPr algn="just"/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</a:t>
            </a:r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autoevalúa 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las competencias definidas en el instrumento de evaluación.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evaluado deberá asignarse una calificación entre 1 (inadecuado) a 5 (excepcional)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E997570-FDC9-424C-957D-A8B9C2B327E0}"/>
              </a:ext>
            </a:extLst>
          </p:cNvPr>
          <p:cNvSpPr/>
          <p:nvPr/>
        </p:nvSpPr>
        <p:spPr>
          <a:xfrm>
            <a:off x="0" y="6598035"/>
            <a:ext cx="12192000" cy="2749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10775EC-F9F3-4735-95B7-5E6D967F2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598" y="317564"/>
            <a:ext cx="2212861" cy="1046861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B7D50E2-B889-41CB-B044-917D525CC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489281"/>
            <a:ext cx="1696713" cy="66143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3EA06D2-97DF-44FA-AE15-3157C995C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33639" y="2475615"/>
            <a:ext cx="3389035" cy="2528563"/>
          </a:xfrm>
          <a:prstGeom prst="rect">
            <a:avLst/>
          </a:prstGeom>
        </p:spPr>
      </p:pic>
      <p:pic>
        <p:nvPicPr>
          <p:cNvPr id="29" name="Gráfico 28" descr="Cabeza con engranajes">
            <a:extLst>
              <a:ext uri="{FF2B5EF4-FFF2-40B4-BE49-F238E27FC236}">
                <a16:creationId xmlns:a16="http://schemas.microsoft.com/office/drawing/2014/main" id="{9D2FFAC2-2CCC-4616-80CD-739A6753EB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8367" y="738269"/>
            <a:ext cx="713875" cy="71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5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2260199" y="1030213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Evaluación de Objetivos y Competencias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116687" y="2114771"/>
            <a:ext cx="58300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Fase en la que el evaluador:</a:t>
            </a:r>
            <a:endParaRPr lang="es-CL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Pasa balance y cumplimiento de los acuerdos, indicadores y objetivos definidos versus los resultados alcanzados.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Evalúa el cumplimiento de las competencias establecidas en el instrumento.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681DDA8-20DA-49BD-A69D-FFEBDBCE9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498" y="317564"/>
            <a:ext cx="1835961" cy="86855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DAB025A-8E4C-4B9F-9D36-6A250EF48503}"/>
              </a:ext>
            </a:extLst>
          </p:cNvPr>
          <p:cNvSpPr/>
          <p:nvPr/>
        </p:nvSpPr>
        <p:spPr>
          <a:xfrm>
            <a:off x="0" y="6598035"/>
            <a:ext cx="12192000" cy="2749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01C5BA8-EEB7-4722-9177-6F75D6AE0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489281"/>
            <a:ext cx="1696713" cy="6614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D0B7F4F-78BA-41EA-9B2F-78382DD8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18829" y="2370350"/>
            <a:ext cx="3796558" cy="2575965"/>
          </a:xfrm>
          <a:prstGeom prst="rect">
            <a:avLst/>
          </a:prstGeom>
        </p:spPr>
      </p:pic>
      <p:pic>
        <p:nvPicPr>
          <p:cNvPr id="20" name="Gráfico 19" descr="Tendencia al alza">
            <a:extLst>
              <a:ext uri="{FF2B5EF4-FFF2-40B4-BE49-F238E27FC236}">
                <a16:creationId xmlns:a16="http://schemas.microsoft.com/office/drawing/2014/main" id="{05B2A77E-26EA-4F24-8385-435B72223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76209" y="963613"/>
            <a:ext cx="625642" cy="62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1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2543611" y="732668"/>
            <a:ext cx="67893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Retroalimentación </a:t>
            </a:r>
          </a:p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Plan de Mejoramiento 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323785" y="2851040"/>
            <a:ext cx="61518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Define y acuerda 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Plan de Mejoramiento respecto de las fortalezas y debilidades (necesidades de mejoramiento). 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divide en:</a:t>
            </a:r>
          </a:p>
          <a:p>
            <a:pPr algn="just"/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Capacitación.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Compromisos de desempeño.</a:t>
            </a:r>
          </a:p>
          <a:p>
            <a:pPr algn="just"/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323785" y="1851211"/>
            <a:ext cx="63869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L" sz="2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Fase en la que el evaluador:</a:t>
            </a:r>
          </a:p>
          <a:p>
            <a:pPr algn="just"/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219B4BD-543F-4A37-9FAD-26B18AFB5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06739" y="2228386"/>
            <a:ext cx="3780719" cy="267116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C5DFCF5-4EA9-4A55-9A01-F939BC59A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598" y="317564"/>
            <a:ext cx="2212861" cy="1046861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FE4E4DE4-EBCC-4B97-86E2-957BE444374B}"/>
              </a:ext>
            </a:extLst>
          </p:cNvPr>
          <p:cNvSpPr/>
          <p:nvPr/>
        </p:nvSpPr>
        <p:spPr>
          <a:xfrm>
            <a:off x="0" y="6598035"/>
            <a:ext cx="12192000" cy="2749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17C5EF2-59AC-4D66-B5B2-735CB7C81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489281"/>
            <a:ext cx="1696713" cy="661430"/>
          </a:xfrm>
          <a:prstGeom prst="rect">
            <a:avLst/>
          </a:prstGeom>
        </p:spPr>
      </p:pic>
      <p:pic>
        <p:nvPicPr>
          <p:cNvPr id="9" name="Gráfico 8" descr="Engranajes">
            <a:extLst>
              <a:ext uri="{FF2B5EF4-FFF2-40B4-BE49-F238E27FC236}">
                <a16:creationId xmlns:a16="http://schemas.microsoft.com/office/drawing/2014/main" id="{736EACA0-3A7A-47A9-B01A-F6FE48F4E7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0730" y="994355"/>
            <a:ext cx="621632" cy="62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990753" y="901065"/>
            <a:ext cx="5973605" cy="540629"/>
          </a:xfrm>
        </p:spPr>
        <p:txBody>
          <a:bodyPr>
            <a:noAutofit/>
          </a:bodyPr>
          <a:lstStyle/>
          <a:p>
            <a:r>
              <a:rPr lang="es-ES" sz="2600" b="1" dirty="0">
                <a:latin typeface="+mn-lt"/>
              </a:rPr>
              <a:t>Calendario Evaluación de Desempeño 2022</a:t>
            </a:r>
            <a:endParaRPr lang="es-CL" sz="2600" b="1" dirty="0"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Freeform 53"/>
          <p:cNvSpPr>
            <a:spLocks noChangeArrowheads="1"/>
          </p:cNvSpPr>
          <p:nvPr/>
        </p:nvSpPr>
        <p:spPr bwMode="auto">
          <a:xfrm>
            <a:off x="347315" y="3073968"/>
            <a:ext cx="2643438" cy="2565788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26" name="Freeform 54"/>
          <p:cNvSpPr>
            <a:spLocks noChangeArrowheads="1"/>
          </p:cNvSpPr>
          <p:nvPr/>
        </p:nvSpPr>
        <p:spPr bwMode="auto">
          <a:xfrm>
            <a:off x="2983006" y="3059420"/>
            <a:ext cx="379688" cy="475875"/>
          </a:xfrm>
          <a:custGeom>
            <a:avLst/>
            <a:gdLst>
              <a:gd name="T0" fmla="*/ 330 w 331"/>
              <a:gd name="T1" fmla="*/ 412 h 413"/>
              <a:gd name="T2" fmla="*/ 0 w 331"/>
              <a:gd name="T3" fmla="*/ 412 h 413"/>
              <a:gd name="T4" fmla="*/ 0 w 331"/>
              <a:gd name="T5" fmla="*/ 0 h 413"/>
              <a:gd name="T6" fmla="*/ 330 w 331"/>
              <a:gd name="T7" fmla="*/ 412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1" h="413">
                <a:moveTo>
                  <a:pt x="330" y="412"/>
                </a:moveTo>
                <a:lnTo>
                  <a:pt x="0" y="412"/>
                </a:lnTo>
                <a:lnTo>
                  <a:pt x="0" y="0"/>
                </a:lnTo>
                <a:lnTo>
                  <a:pt x="330" y="412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27" name="Freeform 53"/>
          <p:cNvSpPr>
            <a:spLocks noChangeArrowheads="1"/>
          </p:cNvSpPr>
          <p:nvPr/>
        </p:nvSpPr>
        <p:spPr bwMode="auto">
          <a:xfrm>
            <a:off x="3279185" y="3092861"/>
            <a:ext cx="2598243" cy="2532348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29" name="Freeform 54"/>
          <p:cNvSpPr>
            <a:spLocks noChangeArrowheads="1"/>
          </p:cNvSpPr>
          <p:nvPr/>
        </p:nvSpPr>
        <p:spPr bwMode="auto">
          <a:xfrm>
            <a:off x="5861396" y="3060959"/>
            <a:ext cx="379688" cy="475875"/>
          </a:xfrm>
          <a:custGeom>
            <a:avLst/>
            <a:gdLst>
              <a:gd name="T0" fmla="*/ 330 w 331"/>
              <a:gd name="T1" fmla="*/ 412 h 413"/>
              <a:gd name="T2" fmla="*/ 0 w 331"/>
              <a:gd name="T3" fmla="*/ 412 h 413"/>
              <a:gd name="T4" fmla="*/ 0 w 331"/>
              <a:gd name="T5" fmla="*/ 0 h 413"/>
              <a:gd name="T6" fmla="*/ 330 w 331"/>
              <a:gd name="T7" fmla="*/ 412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1" h="413">
                <a:moveTo>
                  <a:pt x="330" y="412"/>
                </a:moveTo>
                <a:lnTo>
                  <a:pt x="0" y="412"/>
                </a:lnTo>
                <a:lnTo>
                  <a:pt x="0" y="0"/>
                </a:lnTo>
                <a:lnTo>
                  <a:pt x="330" y="412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33" name="Freeform 53"/>
          <p:cNvSpPr>
            <a:spLocks noChangeArrowheads="1"/>
          </p:cNvSpPr>
          <p:nvPr/>
        </p:nvSpPr>
        <p:spPr bwMode="auto">
          <a:xfrm>
            <a:off x="6184300" y="3059421"/>
            <a:ext cx="2596183" cy="2565788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35" name="Freeform 54"/>
          <p:cNvSpPr>
            <a:spLocks noChangeArrowheads="1"/>
          </p:cNvSpPr>
          <p:nvPr/>
        </p:nvSpPr>
        <p:spPr bwMode="auto">
          <a:xfrm>
            <a:off x="8766767" y="3075568"/>
            <a:ext cx="379688" cy="475875"/>
          </a:xfrm>
          <a:custGeom>
            <a:avLst/>
            <a:gdLst>
              <a:gd name="T0" fmla="*/ 330 w 331"/>
              <a:gd name="T1" fmla="*/ 412 h 413"/>
              <a:gd name="T2" fmla="*/ 0 w 331"/>
              <a:gd name="T3" fmla="*/ 412 h 413"/>
              <a:gd name="T4" fmla="*/ 0 w 331"/>
              <a:gd name="T5" fmla="*/ 0 h 413"/>
              <a:gd name="T6" fmla="*/ 330 w 331"/>
              <a:gd name="T7" fmla="*/ 412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1" h="413">
                <a:moveTo>
                  <a:pt x="330" y="412"/>
                </a:moveTo>
                <a:lnTo>
                  <a:pt x="0" y="412"/>
                </a:lnTo>
                <a:lnTo>
                  <a:pt x="0" y="0"/>
                </a:lnTo>
                <a:lnTo>
                  <a:pt x="330" y="412"/>
                </a:ln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36" name="Freeform 53"/>
          <p:cNvSpPr>
            <a:spLocks noChangeArrowheads="1"/>
          </p:cNvSpPr>
          <p:nvPr/>
        </p:nvSpPr>
        <p:spPr bwMode="auto">
          <a:xfrm>
            <a:off x="9150390" y="3059421"/>
            <a:ext cx="2591992" cy="2565788"/>
          </a:xfrm>
          <a:custGeom>
            <a:avLst/>
            <a:gdLst>
              <a:gd name="T0" fmla="*/ 965 w 1930"/>
              <a:gd name="T1" fmla="*/ 0 h 2601"/>
              <a:gd name="T2" fmla="*/ 0 w 1930"/>
              <a:gd name="T3" fmla="*/ 0 h 2601"/>
              <a:gd name="T4" fmla="*/ 0 w 1930"/>
              <a:gd name="T5" fmla="*/ 2106 h 2601"/>
              <a:gd name="T6" fmla="*/ 965 w 1930"/>
              <a:gd name="T7" fmla="*/ 2600 h 2601"/>
              <a:gd name="T8" fmla="*/ 1929 w 1930"/>
              <a:gd name="T9" fmla="*/ 2106 h 2601"/>
              <a:gd name="T10" fmla="*/ 1929 w 1930"/>
              <a:gd name="T11" fmla="*/ 0 h 2601"/>
              <a:gd name="T12" fmla="*/ 965 w 1930"/>
              <a:gd name="T13" fmla="*/ 0 h 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30" h="2601">
                <a:moveTo>
                  <a:pt x="965" y="0"/>
                </a:moveTo>
                <a:lnTo>
                  <a:pt x="0" y="0"/>
                </a:lnTo>
                <a:lnTo>
                  <a:pt x="0" y="2106"/>
                </a:lnTo>
                <a:lnTo>
                  <a:pt x="965" y="2600"/>
                </a:lnTo>
                <a:lnTo>
                  <a:pt x="1929" y="2106"/>
                </a:lnTo>
                <a:lnTo>
                  <a:pt x="1929" y="0"/>
                </a:lnTo>
                <a:lnTo>
                  <a:pt x="965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37" name="Freeform 54"/>
          <p:cNvSpPr>
            <a:spLocks noChangeArrowheads="1"/>
          </p:cNvSpPr>
          <p:nvPr/>
        </p:nvSpPr>
        <p:spPr bwMode="auto">
          <a:xfrm>
            <a:off x="11742382" y="3059420"/>
            <a:ext cx="379688" cy="475875"/>
          </a:xfrm>
          <a:custGeom>
            <a:avLst/>
            <a:gdLst>
              <a:gd name="T0" fmla="*/ 330 w 331"/>
              <a:gd name="T1" fmla="*/ 412 h 413"/>
              <a:gd name="T2" fmla="*/ 0 w 331"/>
              <a:gd name="T3" fmla="*/ 412 h 413"/>
              <a:gd name="T4" fmla="*/ 0 w 331"/>
              <a:gd name="T5" fmla="*/ 0 h 413"/>
              <a:gd name="T6" fmla="*/ 330 w 331"/>
              <a:gd name="T7" fmla="*/ 412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1" h="413">
                <a:moveTo>
                  <a:pt x="330" y="412"/>
                </a:moveTo>
                <a:lnTo>
                  <a:pt x="0" y="412"/>
                </a:lnTo>
                <a:lnTo>
                  <a:pt x="0" y="0"/>
                </a:lnTo>
                <a:lnTo>
                  <a:pt x="330" y="412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1428" tIns="45719" rIns="91428" bIns="45719" anchor="ctr"/>
          <a:lstStyle/>
          <a:p>
            <a:pPr defTabSz="914196"/>
            <a:endParaRPr lang="en-US" sz="200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39" name="TextBox 11"/>
          <p:cNvSpPr txBox="1"/>
          <p:nvPr/>
        </p:nvSpPr>
        <p:spPr bwMode="auto">
          <a:xfrm>
            <a:off x="1157130" y="3305661"/>
            <a:ext cx="115305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196"/>
            <a:r>
              <a:rPr lang="en-US" sz="2000" b="1" dirty="0">
                <a:solidFill>
                  <a:prstClr val="white"/>
                </a:solidFill>
                <a:latin typeface="Calibri"/>
                <a:ea typeface="linea-basic-10" charset="0"/>
                <a:cs typeface="linea-basic-10" charset="0"/>
              </a:rPr>
              <a:t>1</a:t>
            </a:r>
            <a:endParaRPr lang="en-US" sz="2000" b="1" dirty="0">
              <a:solidFill>
                <a:prstClr val="white"/>
              </a:solidFill>
              <a:latin typeface="Calibri"/>
              <a:ea typeface="EverSlide Office" charset="0"/>
              <a:cs typeface="EverSlide Office" charset="0"/>
            </a:endParaRPr>
          </a:p>
        </p:txBody>
      </p:sp>
      <p:sp>
        <p:nvSpPr>
          <p:cNvPr id="40" name="TextBox 12"/>
          <p:cNvSpPr txBox="1"/>
          <p:nvPr/>
        </p:nvSpPr>
        <p:spPr>
          <a:xfrm flipH="1">
            <a:off x="400202" y="3767904"/>
            <a:ext cx="2572111" cy="2215989"/>
          </a:xfrm>
          <a:prstGeom prst="rect">
            <a:avLst/>
          </a:prstGeom>
          <a:noFill/>
        </p:spPr>
        <p:txBody>
          <a:bodyPr wrap="square" lIns="91428" tIns="45719" rIns="91428" bIns="45719" rtlCol="0">
            <a:spAutoFit/>
          </a:bodyPr>
          <a:lstStyle/>
          <a:p>
            <a:pPr algn="ctr" defTabSz="914196"/>
            <a:r>
              <a:rPr lang="en-US" sz="2400" b="1" dirty="0">
                <a:solidFill>
                  <a:prstClr val="white"/>
                </a:solidFill>
                <a:latin typeface="Calibri"/>
              </a:rPr>
              <a:t>Asignación de Objetivos</a:t>
            </a:r>
          </a:p>
          <a:p>
            <a:pPr algn="ctr" defTabSz="914196"/>
            <a:endParaRPr lang="en-US" sz="2000" b="1" dirty="0">
              <a:solidFill>
                <a:prstClr val="white"/>
              </a:solidFill>
              <a:latin typeface="Calibri"/>
            </a:endParaRPr>
          </a:p>
          <a:p>
            <a:pPr algn="ctr" defTabSz="914196"/>
            <a:endParaRPr lang="en-US" sz="2000" dirty="0">
              <a:solidFill>
                <a:prstClr val="white"/>
              </a:solidFill>
              <a:latin typeface="Calibri"/>
            </a:endParaRPr>
          </a:p>
          <a:p>
            <a:pPr algn="ctr" defTabSz="914196"/>
            <a:endParaRPr lang="en-US" sz="2000" b="1" dirty="0">
              <a:solidFill>
                <a:prstClr val="white"/>
              </a:solidFill>
              <a:latin typeface="Calibri"/>
            </a:endParaRPr>
          </a:p>
          <a:p>
            <a:pPr algn="just" defTabSz="914196">
              <a:spcBef>
                <a:spcPts val="1200"/>
              </a:spcBef>
            </a:pP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Box 14"/>
          <p:cNvSpPr txBox="1"/>
          <p:nvPr/>
        </p:nvSpPr>
        <p:spPr bwMode="auto">
          <a:xfrm>
            <a:off x="4032693" y="3305660"/>
            <a:ext cx="1153051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196"/>
            <a:r>
              <a:rPr lang="en-US" sz="2400" b="1" dirty="0">
                <a:solidFill>
                  <a:prstClr val="white"/>
                </a:solidFill>
                <a:latin typeface="Calibri"/>
                <a:ea typeface="linea-basic-10" charset="0"/>
                <a:cs typeface="linea-basic-10" charset="0"/>
              </a:rPr>
              <a:t>2</a:t>
            </a:r>
            <a:endParaRPr lang="en-US" sz="2400" b="1" dirty="0">
              <a:solidFill>
                <a:prstClr val="white"/>
              </a:solidFill>
              <a:latin typeface="Calibri"/>
              <a:ea typeface="EverSlide Office" charset="0"/>
              <a:cs typeface="EverSlide Office" charset="0"/>
            </a:endParaRPr>
          </a:p>
        </p:txBody>
      </p:sp>
      <p:sp>
        <p:nvSpPr>
          <p:cNvPr id="50" name="TextBox 15"/>
          <p:cNvSpPr txBox="1"/>
          <p:nvPr/>
        </p:nvSpPr>
        <p:spPr>
          <a:xfrm flipH="1">
            <a:off x="3284895" y="3464785"/>
            <a:ext cx="2572566" cy="2000546"/>
          </a:xfrm>
          <a:prstGeom prst="rect">
            <a:avLst/>
          </a:prstGeom>
          <a:noFill/>
        </p:spPr>
        <p:txBody>
          <a:bodyPr wrap="square" lIns="91428" tIns="45719" rIns="91428" bIns="45719" rtlCol="0">
            <a:spAutoFit/>
          </a:bodyPr>
          <a:lstStyle/>
          <a:p>
            <a:pPr algn="ctr" defTabSz="914196"/>
            <a:endParaRPr lang="en-US" sz="2000" b="1" dirty="0">
              <a:solidFill>
                <a:prstClr val="white"/>
              </a:solidFill>
            </a:endParaRPr>
          </a:p>
          <a:p>
            <a:pPr algn="ctr" defTabSz="914196"/>
            <a:r>
              <a:rPr lang="en-US" sz="2400" b="1" dirty="0">
                <a:solidFill>
                  <a:prstClr val="white"/>
                </a:solidFill>
              </a:rPr>
              <a:t>Autoevaluación</a:t>
            </a:r>
          </a:p>
          <a:p>
            <a:pPr algn="ctr" defTabSz="914196"/>
            <a:endParaRPr lang="en-US" sz="2000" b="1" dirty="0">
              <a:solidFill>
                <a:prstClr val="white"/>
              </a:solidFill>
            </a:endParaRPr>
          </a:p>
          <a:p>
            <a:pPr algn="ctr" defTabSz="914196"/>
            <a:endParaRPr lang="en-US" sz="2000" dirty="0">
              <a:solidFill>
                <a:prstClr val="white"/>
              </a:solidFill>
            </a:endParaRPr>
          </a:p>
          <a:p>
            <a:pPr algn="ctr" defTabSz="914196"/>
            <a:endParaRPr lang="en-US" sz="2000" b="1" dirty="0">
              <a:solidFill>
                <a:prstClr val="white"/>
              </a:solidFill>
              <a:latin typeface="Calibri"/>
            </a:endParaRPr>
          </a:p>
          <a:p>
            <a:pPr algn="ctr" defTabSz="914196"/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17"/>
          <p:cNvSpPr txBox="1"/>
          <p:nvPr/>
        </p:nvSpPr>
        <p:spPr bwMode="auto">
          <a:xfrm>
            <a:off x="6840869" y="3267407"/>
            <a:ext cx="115305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196"/>
            <a:r>
              <a:rPr lang="en-US" sz="2000" b="1" dirty="0">
                <a:solidFill>
                  <a:prstClr val="white"/>
                </a:solidFill>
                <a:latin typeface="Calibri"/>
                <a:ea typeface="linea-basic-10" charset="0"/>
                <a:cs typeface="linea-basic-10" charset="0"/>
              </a:rPr>
              <a:t>3</a:t>
            </a:r>
            <a:endParaRPr lang="en-US" sz="2000" b="1" dirty="0">
              <a:solidFill>
                <a:prstClr val="white"/>
              </a:solidFill>
              <a:latin typeface="Calibri"/>
              <a:ea typeface="EverSlide Office" charset="0"/>
              <a:cs typeface="EverSlide Office" charset="0"/>
            </a:endParaRPr>
          </a:p>
        </p:txBody>
      </p:sp>
      <p:sp>
        <p:nvSpPr>
          <p:cNvPr id="52" name="TextBox 18"/>
          <p:cNvSpPr txBox="1"/>
          <p:nvPr/>
        </p:nvSpPr>
        <p:spPr>
          <a:xfrm flipH="1">
            <a:off x="6159794" y="3294814"/>
            <a:ext cx="2586070" cy="1877435"/>
          </a:xfrm>
          <a:prstGeom prst="rect">
            <a:avLst/>
          </a:prstGeom>
          <a:noFill/>
        </p:spPr>
        <p:txBody>
          <a:bodyPr wrap="square" lIns="91428" tIns="45719" rIns="91428" bIns="45719" rtlCol="0">
            <a:spAutoFit/>
          </a:bodyPr>
          <a:lstStyle/>
          <a:p>
            <a:pPr algn="ctr" defTabSz="914196"/>
            <a:endParaRPr lang="en-US" sz="2400" dirty="0">
              <a:solidFill>
                <a:prstClr val="white"/>
              </a:solidFill>
            </a:endParaRPr>
          </a:p>
          <a:p>
            <a:pPr algn="ctr" defTabSz="914196"/>
            <a:r>
              <a:rPr lang="en-US" sz="2400" b="1" dirty="0">
                <a:solidFill>
                  <a:prstClr val="white"/>
                </a:solidFill>
              </a:rPr>
              <a:t>Evaluación de competencias y objetivos</a:t>
            </a:r>
          </a:p>
          <a:p>
            <a:pPr algn="ctr" defTabSz="914196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3" name="TextBox 20"/>
          <p:cNvSpPr txBox="1"/>
          <p:nvPr/>
        </p:nvSpPr>
        <p:spPr bwMode="auto">
          <a:xfrm>
            <a:off x="9485061" y="2440242"/>
            <a:ext cx="1153051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196"/>
            <a:r>
              <a:rPr lang="en-US" sz="4000" b="1">
                <a:solidFill>
                  <a:prstClr val="white"/>
                </a:solidFill>
                <a:latin typeface="Calibri"/>
                <a:ea typeface="linea-basic-10" charset="0"/>
                <a:cs typeface="linea-basic-10" charset="0"/>
              </a:rPr>
              <a:t>04</a:t>
            </a:r>
            <a:endParaRPr lang="en-US" sz="4000" b="1">
              <a:solidFill>
                <a:prstClr val="white"/>
              </a:solidFill>
              <a:latin typeface="Calibri"/>
              <a:ea typeface="EverSlide Office" charset="0"/>
              <a:cs typeface="EverSlide Office" charset="0"/>
            </a:endParaRPr>
          </a:p>
        </p:txBody>
      </p:sp>
      <p:sp>
        <p:nvSpPr>
          <p:cNvPr id="54" name="TextBox 21"/>
          <p:cNvSpPr txBox="1"/>
          <p:nvPr/>
        </p:nvSpPr>
        <p:spPr>
          <a:xfrm flipH="1">
            <a:off x="9146455" y="3615852"/>
            <a:ext cx="2655028" cy="1200327"/>
          </a:xfrm>
          <a:prstGeom prst="rect">
            <a:avLst/>
          </a:prstGeom>
          <a:noFill/>
        </p:spPr>
        <p:txBody>
          <a:bodyPr wrap="square" lIns="91428" tIns="45719" rIns="91428" bIns="45719" rtlCol="0">
            <a:spAutoFit/>
          </a:bodyPr>
          <a:lstStyle/>
          <a:p>
            <a:pPr algn="ctr" defTabSz="914196"/>
            <a:r>
              <a:rPr lang="en-US" sz="2400" b="1" dirty="0">
                <a:solidFill>
                  <a:prstClr val="white"/>
                </a:solidFill>
                <a:latin typeface="Calibri"/>
              </a:rPr>
              <a:t>Feedback </a:t>
            </a:r>
          </a:p>
          <a:p>
            <a:pPr algn="ctr" defTabSz="914196"/>
            <a:r>
              <a:rPr lang="en-US" sz="2400" b="1" dirty="0">
                <a:solidFill>
                  <a:prstClr val="white"/>
                </a:solidFill>
                <a:latin typeface="Calibri"/>
              </a:rPr>
              <a:t>y </a:t>
            </a:r>
          </a:p>
          <a:p>
            <a:pPr algn="ctr" defTabSz="914196"/>
            <a:r>
              <a:rPr lang="en-US" sz="2400" b="1" dirty="0">
                <a:solidFill>
                  <a:prstClr val="white"/>
                </a:solidFill>
                <a:latin typeface="Calibri"/>
              </a:rPr>
              <a:t>Planes de acción</a:t>
            </a:r>
          </a:p>
        </p:txBody>
      </p:sp>
      <p:sp>
        <p:nvSpPr>
          <p:cNvPr id="58" name="Shape 130"/>
          <p:cNvSpPr/>
          <p:nvPr/>
        </p:nvSpPr>
        <p:spPr>
          <a:xfrm>
            <a:off x="757238" y="5674545"/>
            <a:ext cx="2000250" cy="981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cubicBezTo>
                  <a:pt x="0" y="967"/>
                  <a:pt x="385" y="0"/>
                  <a:pt x="859" y="0"/>
                </a:cubicBezTo>
                <a:lnTo>
                  <a:pt x="20741" y="0"/>
                </a:lnTo>
                <a:cubicBezTo>
                  <a:pt x="21215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1215" y="21600"/>
                  <a:pt x="20741" y="21600"/>
                </a:cubicBezTo>
                <a:lnTo>
                  <a:pt x="859" y="21600"/>
                </a:lnTo>
                <a:cubicBezTo>
                  <a:pt x="385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19" tIns="0" rIns="45719" bIns="0" numCol="1" anchor="ctr">
            <a:noAutofit/>
          </a:bodyPr>
          <a:lstStyle/>
          <a:p>
            <a:pPr algn="ctr" defTabSz="914196"/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Helvetica"/>
                <a:cs typeface="Helvetica"/>
                <a:sym typeface="Helvetica"/>
              </a:rPr>
              <a:t>ABRIL 2022</a:t>
            </a:r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478" y="1854046"/>
            <a:ext cx="1168198" cy="122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0839" y="1808999"/>
            <a:ext cx="745941" cy="122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3325" y="1984128"/>
            <a:ext cx="644787" cy="10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 rotWithShape="1">
          <a:blip r:embed="rId4"/>
          <a:srcRect b="7795"/>
          <a:stretch/>
        </p:blipFill>
        <p:spPr bwMode="auto">
          <a:xfrm>
            <a:off x="7068316" y="1961923"/>
            <a:ext cx="848978" cy="105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17"/>
          <p:cNvSpPr txBox="1"/>
          <p:nvPr/>
        </p:nvSpPr>
        <p:spPr bwMode="auto">
          <a:xfrm>
            <a:off x="9802768" y="3250513"/>
            <a:ext cx="1153051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914196"/>
            <a:r>
              <a:rPr lang="en-US" sz="2400" b="1" dirty="0">
                <a:solidFill>
                  <a:prstClr val="white"/>
                </a:solidFill>
                <a:latin typeface="Calibri"/>
                <a:ea typeface="EverSlide Office" charset="0"/>
                <a:cs typeface="EverSlide Office" charset="0"/>
              </a:rPr>
              <a:t>4</a:t>
            </a:r>
          </a:p>
        </p:txBody>
      </p:sp>
      <p:sp>
        <p:nvSpPr>
          <p:cNvPr id="64" name="Shape 130"/>
          <p:cNvSpPr/>
          <p:nvPr/>
        </p:nvSpPr>
        <p:spPr>
          <a:xfrm>
            <a:off x="3444526" y="5657849"/>
            <a:ext cx="2253303" cy="99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cubicBezTo>
                  <a:pt x="0" y="967"/>
                  <a:pt x="385" y="0"/>
                  <a:pt x="859" y="0"/>
                </a:cubicBezTo>
                <a:lnTo>
                  <a:pt x="20741" y="0"/>
                </a:lnTo>
                <a:cubicBezTo>
                  <a:pt x="21215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1215" y="21600"/>
                  <a:pt x="20741" y="21600"/>
                </a:cubicBezTo>
                <a:lnTo>
                  <a:pt x="859" y="21600"/>
                </a:lnTo>
                <a:cubicBezTo>
                  <a:pt x="385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19" tIns="0" rIns="45719" bIns="0" numCol="1" anchor="ctr">
            <a:noAutofit/>
          </a:bodyPr>
          <a:lstStyle/>
          <a:p>
            <a:pPr algn="ctr" defTabSz="914196"/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Helvetica"/>
                <a:cs typeface="Helvetica"/>
                <a:sym typeface="Helvetica"/>
              </a:rPr>
              <a:t>NOVIEMBRE</a:t>
            </a:r>
          </a:p>
        </p:txBody>
      </p:sp>
      <p:sp>
        <p:nvSpPr>
          <p:cNvPr id="31" name="Shape 130"/>
          <p:cNvSpPr/>
          <p:nvPr/>
        </p:nvSpPr>
        <p:spPr>
          <a:xfrm>
            <a:off x="6353645" y="5625209"/>
            <a:ext cx="2253303" cy="99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cubicBezTo>
                  <a:pt x="0" y="967"/>
                  <a:pt x="385" y="0"/>
                  <a:pt x="859" y="0"/>
                </a:cubicBezTo>
                <a:lnTo>
                  <a:pt x="20741" y="0"/>
                </a:lnTo>
                <a:cubicBezTo>
                  <a:pt x="21215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1215" y="21600"/>
                  <a:pt x="20741" y="21600"/>
                </a:cubicBezTo>
                <a:lnTo>
                  <a:pt x="859" y="21600"/>
                </a:lnTo>
                <a:cubicBezTo>
                  <a:pt x="385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19" tIns="0" rIns="45719" bIns="0" numCol="1" anchor="ctr">
            <a:noAutofit/>
          </a:bodyPr>
          <a:lstStyle/>
          <a:p>
            <a:pPr algn="ctr" defTabSz="914196"/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Helvetica"/>
                <a:cs typeface="Helvetica"/>
                <a:sym typeface="Helvetica"/>
              </a:rPr>
              <a:t>DICIEMBRE</a:t>
            </a:r>
          </a:p>
        </p:txBody>
      </p:sp>
      <p:sp>
        <p:nvSpPr>
          <p:cNvPr id="32" name="Shape 130"/>
          <p:cNvSpPr/>
          <p:nvPr/>
        </p:nvSpPr>
        <p:spPr>
          <a:xfrm>
            <a:off x="9319734" y="5648772"/>
            <a:ext cx="2253303" cy="998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cubicBezTo>
                  <a:pt x="0" y="967"/>
                  <a:pt x="385" y="0"/>
                  <a:pt x="859" y="0"/>
                </a:cubicBezTo>
                <a:lnTo>
                  <a:pt x="20741" y="0"/>
                </a:lnTo>
                <a:cubicBezTo>
                  <a:pt x="21215" y="0"/>
                  <a:pt x="21600" y="967"/>
                  <a:pt x="21600" y="2160"/>
                </a:cubicBezTo>
                <a:lnTo>
                  <a:pt x="21600" y="19440"/>
                </a:lnTo>
                <a:cubicBezTo>
                  <a:pt x="21600" y="20633"/>
                  <a:pt x="21215" y="21600"/>
                  <a:pt x="20741" y="21600"/>
                </a:cubicBezTo>
                <a:lnTo>
                  <a:pt x="859" y="21600"/>
                </a:lnTo>
                <a:cubicBezTo>
                  <a:pt x="385" y="21600"/>
                  <a:pt x="0" y="20633"/>
                  <a:pt x="0" y="19440"/>
                </a:cubicBezTo>
                <a:lnTo>
                  <a:pt x="0" y="216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19" tIns="0" rIns="45719" bIns="0" numCol="1" anchor="ctr">
            <a:noAutofit/>
          </a:bodyPr>
          <a:lstStyle/>
          <a:p>
            <a:pPr algn="ctr" defTabSz="914196"/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Helvetica"/>
                <a:cs typeface="Helvetica"/>
                <a:sym typeface="Helvetica"/>
              </a:rPr>
              <a:t>ENERO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A9C18655-2B91-4EDA-B726-63DF704F8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598" y="317564"/>
            <a:ext cx="2212861" cy="1046861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15CF6EC5-8218-4FE2-B1B2-33443936D4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489281"/>
            <a:ext cx="1696713" cy="6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9" grpId="0" animBg="1"/>
      <p:bldP spid="33" grpId="0" animBg="1"/>
      <p:bldP spid="35" grpId="0" animBg="1"/>
      <p:bldP spid="36" grpId="0" animBg="1"/>
      <p:bldP spid="37" grpId="0" animBg="1"/>
      <p:bldP spid="39" grpId="0"/>
      <p:bldP spid="40" grpId="0"/>
      <p:bldP spid="46" grpId="0"/>
      <p:bldP spid="50" grpId="0"/>
      <p:bldP spid="51" grpId="0"/>
      <p:bldP spid="52" grpId="0"/>
      <p:bldP spid="53" grpId="0"/>
      <p:bldP spid="54" grpId="0"/>
      <p:bldP spid="58" grpId="0" animBg="1"/>
      <p:bldP spid="63" grpId="0"/>
      <p:bldP spid="64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0" y="6322423"/>
            <a:ext cx="1219200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2298179" y="902094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Preguntas del proceso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E110B5-0558-44FA-BE17-5EFDDD92B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598" y="317564"/>
            <a:ext cx="2212861" cy="10468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55C1CB8-C4A3-49FC-A461-0B9673D7E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489281"/>
            <a:ext cx="1696713" cy="661430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1937D58-A7DA-4909-A1D0-C862AD8B9E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253114"/>
              </p:ext>
            </p:extLst>
          </p:nvPr>
        </p:nvGraphicFramePr>
        <p:xfrm>
          <a:off x="1094875" y="1639992"/>
          <a:ext cx="102990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áfico 8" descr="Cabeza con engranajes">
            <a:extLst>
              <a:ext uri="{FF2B5EF4-FFF2-40B4-BE49-F238E27FC236}">
                <a16:creationId xmlns:a16="http://schemas.microsoft.com/office/drawing/2014/main" id="{FDB79279-17A9-4136-94C4-5AF6859FE278}"/>
              </a:ext>
            </a:extLst>
          </p:cNvPr>
          <p:cNvGrpSpPr/>
          <p:nvPr/>
        </p:nvGrpSpPr>
        <p:grpSpPr>
          <a:xfrm>
            <a:off x="1168681" y="1971609"/>
            <a:ext cx="914400" cy="914400"/>
            <a:chOff x="2032000" y="1968584"/>
            <a:chExt cx="914400" cy="914400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F1D33EDE-AD27-4657-870B-3EB6EBD20A53}"/>
                </a:ext>
              </a:extLst>
            </p:cNvPr>
            <p:cNvSpPr/>
            <p:nvPr/>
          </p:nvSpPr>
          <p:spPr>
            <a:xfrm>
              <a:off x="2440622" y="2156226"/>
              <a:ext cx="80009" cy="80009"/>
            </a:xfrm>
            <a:custGeom>
              <a:avLst/>
              <a:gdLst>
                <a:gd name="connsiteX0" fmla="*/ 40005 w 80009"/>
                <a:gd name="connsiteY0" fmla="*/ 0 h 80009"/>
                <a:gd name="connsiteX1" fmla="*/ 0 w 80009"/>
                <a:gd name="connsiteY1" fmla="*/ 40005 h 80009"/>
                <a:gd name="connsiteX2" fmla="*/ 40005 w 80009"/>
                <a:gd name="connsiteY2" fmla="*/ 80010 h 80009"/>
                <a:gd name="connsiteX3" fmla="*/ 80010 w 80009"/>
                <a:gd name="connsiteY3" fmla="*/ 40005 h 80009"/>
                <a:gd name="connsiteX4" fmla="*/ 40005 w 80009"/>
                <a:gd name="connsiteY4" fmla="*/ 0 h 8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09" h="80009">
                  <a:moveTo>
                    <a:pt x="40005" y="0"/>
                  </a:moveTo>
                  <a:cubicBezTo>
                    <a:pt x="18097" y="0"/>
                    <a:pt x="0" y="18097"/>
                    <a:pt x="0" y="40005"/>
                  </a:cubicBezTo>
                  <a:cubicBezTo>
                    <a:pt x="0" y="61913"/>
                    <a:pt x="18097" y="80010"/>
                    <a:pt x="40005" y="80010"/>
                  </a:cubicBezTo>
                  <a:cubicBezTo>
                    <a:pt x="61913" y="80010"/>
                    <a:pt x="80010" y="61913"/>
                    <a:pt x="80010" y="40005"/>
                  </a:cubicBezTo>
                  <a:cubicBezTo>
                    <a:pt x="80010" y="18097"/>
                    <a:pt x="61913" y="0"/>
                    <a:pt x="4000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E9FCD504-A2BE-41A2-8696-8E3BBEEC680E}"/>
                </a:ext>
              </a:extLst>
            </p:cNvPr>
            <p:cNvSpPr/>
            <p:nvPr/>
          </p:nvSpPr>
          <p:spPr>
            <a:xfrm>
              <a:off x="2320607" y="2349584"/>
              <a:ext cx="80010" cy="80010"/>
            </a:xfrm>
            <a:custGeom>
              <a:avLst/>
              <a:gdLst>
                <a:gd name="connsiteX0" fmla="*/ 80010 w 80010"/>
                <a:gd name="connsiteY0" fmla="*/ 40005 h 80010"/>
                <a:gd name="connsiteX1" fmla="*/ 40005 w 80010"/>
                <a:gd name="connsiteY1" fmla="*/ 80010 h 80010"/>
                <a:gd name="connsiteX2" fmla="*/ 0 w 80010"/>
                <a:gd name="connsiteY2" fmla="*/ 40005 h 80010"/>
                <a:gd name="connsiteX3" fmla="*/ 40005 w 80010"/>
                <a:gd name="connsiteY3" fmla="*/ 0 h 80010"/>
                <a:gd name="connsiteX4" fmla="*/ 80010 w 80010"/>
                <a:gd name="connsiteY4" fmla="*/ 40005 h 8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10" h="80010">
                  <a:moveTo>
                    <a:pt x="80010" y="40005"/>
                  </a:moveTo>
                  <a:cubicBezTo>
                    <a:pt x="80010" y="62099"/>
                    <a:pt x="62099" y="80010"/>
                    <a:pt x="40005" y="80010"/>
                  </a:cubicBezTo>
                  <a:cubicBezTo>
                    <a:pt x="17911" y="80010"/>
                    <a:pt x="0" y="62099"/>
                    <a:pt x="0" y="40005"/>
                  </a:cubicBezTo>
                  <a:cubicBezTo>
                    <a:pt x="0" y="17911"/>
                    <a:pt x="17911" y="0"/>
                    <a:pt x="40005" y="0"/>
                  </a:cubicBezTo>
                  <a:cubicBezTo>
                    <a:pt x="62099" y="0"/>
                    <a:pt x="80010" y="17911"/>
                    <a:pt x="80010" y="400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56460C54-6181-4939-ACCB-5820B4DC17A4}"/>
                </a:ext>
              </a:extLst>
            </p:cNvPr>
            <p:cNvSpPr/>
            <p:nvPr/>
          </p:nvSpPr>
          <p:spPr>
            <a:xfrm>
              <a:off x="2165158" y="2021923"/>
              <a:ext cx="647985" cy="768667"/>
            </a:xfrm>
            <a:custGeom>
              <a:avLst/>
              <a:gdLst>
                <a:gd name="connsiteX0" fmla="*/ 428816 w 647985"/>
                <a:gd name="connsiteY0" fmla="*/ 187643 h 768667"/>
                <a:gd name="connsiteX1" fmla="*/ 405004 w 647985"/>
                <a:gd name="connsiteY1" fmla="*/ 199073 h 768667"/>
                <a:gd name="connsiteX2" fmla="*/ 395479 w 647985"/>
                <a:gd name="connsiteY2" fmla="*/ 220028 h 768667"/>
                <a:gd name="connsiteX3" fmla="*/ 404051 w 647985"/>
                <a:gd name="connsiteY3" fmla="*/ 244793 h 768667"/>
                <a:gd name="connsiteX4" fmla="*/ 385001 w 647985"/>
                <a:gd name="connsiteY4" fmla="*/ 263843 h 768667"/>
                <a:gd name="connsiteX5" fmla="*/ 360236 w 647985"/>
                <a:gd name="connsiteY5" fmla="*/ 255270 h 768667"/>
                <a:gd name="connsiteX6" fmla="*/ 339281 w 647985"/>
                <a:gd name="connsiteY6" fmla="*/ 263843 h 768667"/>
                <a:gd name="connsiteX7" fmla="*/ 327851 w 647985"/>
                <a:gd name="connsiteY7" fmla="*/ 286703 h 768667"/>
                <a:gd name="connsiteX8" fmla="*/ 301181 w 647985"/>
                <a:gd name="connsiteY8" fmla="*/ 286703 h 768667"/>
                <a:gd name="connsiteX9" fmla="*/ 289751 w 647985"/>
                <a:gd name="connsiteY9" fmla="*/ 262890 h 768667"/>
                <a:gd name="connsiteX10" fmla="*/ 268796 w 647985"/>
                <a:gd name="connsiteY10" fmla="*/ 254318 h 768667"/>
                <a:gd name="connsiteX11" fmla="*/ 244031 w 647985"/>
                <a:gd name="connsiteY11" fmla="*/ 262890 h 768667"/>
                <a:gd name="connsiteX12" fmla="*/ 224981 w 647985"/>
                <a:gd name="connsiteY12" fmla="*/ 243840 h 768667"/>
                <a:gd name="connsiteX13" fmla="*/ 233554 w 647985"/>
                <a:gd name="connsiteY13" fmla="*/ 219075 h 768667"/>
                <a:gd name="connsiteX14" fmla="*/ 224981 w 647985"/>
                <a:gd name="connsiteY14" fmla="*/ 198120 h 768667"/>
                <a:gd name="connsiteX15" fmla="*/ 201169 w 647985"/>
                <a:gd name="connsiteY15" fmla="*/ 186690 h 768667"/>
                <a:gd name="connsiteX16" fmla="*/ 201169 w 647985"/>
                <a:gd name="connsiteY16" fmla="*/ 160020 h 768667"/>
                <a:gd name="connsiteX17" fmla="*/ 224981 w 647985"/>
                <a:gd name="connsiteY17" fmla="*/ 148590 h 768667"/>
                <a:gd name="connsiteX18" fmla="*/ 233554 w 647985"/>
                <a:gd name="connsiteY18" fmla="*/ 127635 h 768667"/>
                <a:gd name="connsiteX19" fmla="*/ 225934 w 647985"/>
                <a:gd name="connsiteY19" fmla="*/ 102870 h 768667"/>
                <a:gd name="connsiteX20" fmla="*/ 244984 w 647985"/>
                <a:gd name="connsiteY20" fmla="*/ 83820 h 768667"/>
                <a:gd name="connsiteX21" fmla="*/ 269749 w 647985"/>
                <a:gd name="connsiteY21" fmla="*/ 92393 h 768667"/>
                <a:gd name="connsiteX22" fmla="*/ 290704 w 647985"/>
                <a:gd name="connsiteY22" fmla="*/ 83820 h 768667"/>
                <a:gd name="connsiteX23" fmla="*/ 302134 w 647985"/>
                <a:gd name="connsiteY23" fmla="*/ 60007 h 768667"/>
                <a:gd name="connsiteX24" fmla="*/ 328804 w 647985"/>
                <a:gd name="connsiteY24" fmla="*/ 60007 h 768667"/>
                <a:gd name="connsiteX25" fmla="*/ 340234 w 647985"/>
                <a:gd name="connsiteY25" fmla="*/ 82868 h 768667"/>
                <a:gd name="connsiteX26" fmla="*/ 361189 w 647985"/>
                <a:gd name="connsiteY26" fmla="*/ 91440 h 768667"/>
                <a:gd name="connsiteX27" fmla="*/ 385954 w 647985"/>
                <a:gd name="connsiteY27" fmla="*/ 82868 h 768667"/>
                <a:gd name="connsiteX28" fmla="*/ 405004 w 647985"/>
                <a:gd name="connsiteY28" fmla="*/ 101917 h 768667"/>
                <a:gd name="connsiteX29" fmla="*/ 396431 w 647985"/>
                <a:gd name="connsiteY29" fmla="*/ 126683 h 768667"/>
                <a:gd name="connsiteX30" fmla="*/ 405004 w 647985"/>
                <a:gd name="connsiteY30" fmla="*/ 147638 h 768667"/>
                <a:gd name="connsiteX31" fmla="*/ 428816 w 647985"/>
                <a:gd name="connsiteY31" fmla="*/ 159068 h 768667"/>
                <a:gd name="connsiteX32" fmla="*/ 428816 w 647985"/>
                <a:gd name="connsiteY32" fmla="*/ 187643 h 768667"/>
                <a:gd name="connsiteX33" fmla="*/ 308801 w 647985"/>
                <a:gd name="connsiteY33" fmla="*/ 381000 h 768667"/>
                <a:gd name="connsiteX34" fmla="*/ 284989 w 647985"/>
                <a:gd name="connsiteY34" fmla="*/ 392430 h 768667"/>
                <a:gd name="connsiteX35" fmla="*/ 276416 w 647985"/>
                <a:gd name="connsiteY35" fmla="*/ 413385 h 768667"/>
                <a:gd name="connsiteX36" fmla="*/ 284036 w 647985"/>
                <a:gd name="connsiteY36" fmla="*/ 438150 h 768667"/>
                <a:gd name="connsiteX37" fmla="*/ 264986 w 647985"/>
                <a:gd name="connsiteY37" fmla="*/ 457200 h 768667"/>
                <a:gd name="connsiteX38" fmla="*/ 240221 w 647985"/>
                <a:gd name="connsiteY38" fmla="*/ 448628 h 768667"/>
                <a:gd name="connsiteX39" fmla="*/ 219266 w 647985"/>
                <a:gd name="connsiteY39" fmla="*/ 457200 h 768667"/>
                <a:gd name="connsiteX40" fmla="*/ 208789 w 647985"/>
                <a:gd name="connsiteY40" fmla="*/ 480060 h 768667"/>
                <a:gd name="connsiteX41" fmla="*/ 182119 w 647985"/>
                <a:gd name="connsiteY41" fmla="*/ 480060 h 768667"/>
                <a:gd name="connsiteX42" fmla="*/ 170689 w 647985"/>
                <a:gd name="connsiteY42" fmla="*/ 456248 h 768667"/>
                <a:gd name="connsiteX43" fmla="*/ 149734 w 647985"/>
                <a:gd name="connsiteY43" fmla="*/ 447675 h 768667"/>
                <a:gd name="connsiteX44" fmla="*/ 124969 w 647985"/>
                <a:gd name="connsiteY44" fmla="*/ 455295 h 768667"/>
                <a:gd name="connsiteX45" fmla="*/ 105919 w 647985"/>
                <a:gd name="connsiteY45" fmla="*/ 436245 h 768667"/>
                <a:gd name="connsiteX46" fmla="*/ 114491 w 647985"/>
                <a:gd name="connsiteY46" fmla="*/ 411480 h 768667"/>
                <a:gd name="connsiteX47" fmla="*/ 105919 w 647985"/>
                <a:gd name="connsiteY47" fmla="*/ 390525 h 768667"/>
                <a:gd name="connsiteX48" fmla="*/ 82106 w 647985"/>
                <a:gd name="connsiteY48" fmla="*/ 379095 h 768667"/>
                <a:gd name="connsiteX49" fmla="*/ 82106 w 647985"/>
                <a:gd name="connsiteY49" fmla="*/ 352425 h 768667"/>
                <a:gd name="connsiteX50" fmla="*/ 105919 w 647985"/>
                <a:gd name="connsiteY50" fmla="*/ 340995 h 768667"/>
                <a:gd name="connsiteX51" fmla="*/ 114491 w 647985"/>
                <a:gd name="connsiteY51" fmla="*/ 320040 h 768667"/>
                <a:gd name="connsiteX52" fmla="*/ 105919 w 647985"/>
                <a:gd name="connsiteY52" fmla="*/ 295275 h 768667"/>
                <a:gd name="connsiteX53" fmla="*/ 124969 w 647985"/>
                <a:gd name="connsiteY53" fmla="*/ 276225 h 768667"/>
                <a:gd name="connsiteX54" fmla="*/ 149734 w 647985"/>
                <a:gd name="connsiteY54" fmla="*/ 284798 h 768667"/>
                <a:gd name="connsiteX55" fmla="*/ 170689 w 647985"/>
                <a:gd name="connsiteY55" fmla="*/ 276225 h 768667"/>
                <a:gd name="connsiteX56" fmla="*/ 182119 w 647985"/>
                <a:gd name="connsiteY56" fmla="*/ 252412 h 768667"/>
                <a:gd name="connsiteX57" fmla="*/ 209741 w 647985"/>
                <a:gd name="connsiteY57" fmla="*/ 252412 h 768667"/>
                <a:gd name="connsiteX58" fmla="*/ 221171 w 647985"/>
                <a:gd name="connsiteY58" fmla="*/ 276225 h 768667"/>
                <a:gd name="connsiteX59" fmla="*/ 242126 w 647985"/>
                <a:gd name="connsiteY59" fmla="*/ 284798 h 768667"/>
                <a:gd name="connsiteX60" fmla="*/ 266891 w 647985"/>
                <a:gd name="connsiteY60" fmla="*/ 276225 h 768667"/>
                <a:gd name="connsiteX61" fmla="*/ 285941 w 647985"/>
                <a:gd name="connsiteY61" fmla="*/ 295275 h 768667"/>
                <a:gd name="connsiteX62" fmla="*/ 277369 w 647985"/>
                <a:gd name="connsiteY62" fmla="*/ 320040 h 768667"/>
                <a:gd name="connsiteX63" fmla="*/ 285941 w 647985"/>
                <a:gd name="connsiteY63" fmla="*/ 340995 h 768667"/>
                <a:gd name="connsiteX64" fmla="*/ 309754 w 647985"/>
                <a:gd name="connsiteY64" fmla="*/ 352425 h 768667"/>
                <a:gd name="connsiteX65" fmla="*/ 308801 w 647985"/>
                <a:gd name="connsiteY65" fmla="*/ 381000 h 768667"/>
                <a:gd name="connsiteX66" fmla="*/ 308801 w 647985"/>
                <a:gd name="connsiteY66" fmla="*/ 381000 h 768667"/>
                <a:gd name="connsiteX67" fmla="*/ 638366 w 647985"/>
                <a:gd name="connsiteY67" fmla="*/ 416243 h 768667"/>
                <a:gd name="connsiteX68" fmla="*/ 572644 w 647985"/>
                <a:gd name="connsiteY68" fmla="*/ 301943 h 768667"/>
                <a:gd name="connsiteX69" fmla="*/ 572644 w 647985"/>
                <a:gd name="connsiteY69" fmla="*/ 297180 h 768667"/>
                <a:gd name="connsiteX70" fmla="*/ 432626 w 647985"/>
                <a:gd name="connsiteY70" fmla="*/ 40005 h 768667"/>
                <a:gd name="connsiteX71" fmla="*/ 140209 w 647985"/>
                <a:gd name="connsiteY71" fmla="*/ 40005 h 768667"/>
                <a:gd name="connsiteX72" fmla="*/ 191 w 647985"/>
                <a:gd name="connsiteY72" fmla="*/ 297180 h 768667"/>
                <a:gd name="connsiteX73" fmla="*/ 112586 w 647985"/>
                <a:gd name="connsiteY73" fmla="*/ 527685 h 768667"/>
                <a:gd name="connsiteX74" fmla="*/ 112586 w 647985"/>
                <a:gd name="connsiteY74" fmla="*/ 768668 h 768667"/>
                <a:gd name="connsiteX75" fmla="*/ 413576 w 647985"/>
                <a:gd name="connsiteY75" fmla="*/ 768668 h 768667"/>
                <a:gd name="connsiteX76" fmla="*/ 413576 w 647985"/>
                <a:gd name="connsiteY76" fmla="*/ 654368 h 768667"/>
                <a:gd name="connsiteX77" fmla="*/ 460249 w 647985"/>
                <a:gd name="connsiteY77" fmla="*/ 654368 h 768667"/>
                <a:gd name="connsiteX78" fmla="*/ 540259 w 647985"/>
                <a:gd name="connsiteY78" fmla="*/ 621030 h 768667"/>
                <a:gd name="connsiteX79" fmla="*/ 572644 w 647985"/>
                <a:gd name="connsiteY79" fmla="*/ 540068 h 768667"/>
                <a:gd name="connsiteX80" fmla="*/ 572644 w 647985"/>
                <a:gd name="connsiteY80" fmla="*/ 482918 h 768667"/>
                <a:gd name="connsiteX81" fmla="*/ 614554 w 647985"/>
                <a:gd name="connsiteY81" fmla="*/ 482918 h 768667"/>
                <a:gd name="connsiteX82" fmla="*/ 638366 w 647985"/>
                <a:gd name="connsiteY82" fmla="*/ 416243 h 76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47985" h="768667">
                  <a:moveTo>
                    <a:pt x="428816" y="187643"/>
                  </a:moveTo>
                  <a:lnTo>
                    <a:pt x="405004" y="199073"/>
                  </a:lnTo>
                  <a:cubicBezTo>
                    <a:pt x="403099" y="206693"/>
                    <a:pt x="399289" y="213360"/>
                    <a:pt x="395479" y="220028"/>
                  </a:cubicBezTo>
                  <a:lnTo>
                    <a:pt x="404051" y="244793"/>
                  </a:lnTo>
                  <a:lnTo>
                    <a:pt x="385001" y="263843"/>
                  </a:lnTo>
                  <a:lnTo>
                    <a:pt x="360236" y="255270"/>
                  </a:lnTo>
                  <a:cubicBezTo>
                    <a:pt x="353569" y="259080"/>
                    <a:pt x="346901" y="261937"/>
                    <a:pt x="339281" y="263843"/>
                  </a:cubicBezTo>
                  <a:lnTo>
                    <a:pt x="327851" y="286703"/>
                  </a:lnTo>
                  <a:lnTo>
                    <a:pt x="301181" y="286703"/>
                  </a:lnTo>
                  <a:lnTo>
                    <a:pt x="289751" y="262890"/>
                  </a:lnTo>
                  <a:cubicBezTo>
                    <a:pt x="282131" y="260985"/>
                    <a:pt x="275464" y="258128"/>
                    <a:pt x="268796" y="254318"/>
                  </a:cubicBezTo>
                  <a:lnTo>
                    <a:pt x="244031" y="262890"/>
                  </a:lnTo>
                  <a:lnTo>
                    <a:pt x="224981" y="243840"/>
                  </a:lnTo>
                  <a:lnTo>
                    <a:pt x="233554" y="219075"/>
                  </a:lnTo>
                  <a:cubicBezTo>
                    <a:pt x="229744" y="212408"/>
                    <a:pt x="226886" y="205740"/>
                    <a:pt x="224981" y="198120"/>
                  </a:cubicBezTo>
                  <a:lnTo>
                    <a:pt x="201169" y="186690"/>
                  </a:lnTo>
                  <a:lnTo>
                    <a:pt x="201169" y="160020"/>
                  </a:lnTo>
                  <a:lnTo>
                    <a:pt x="224981" y="148590"/>
                  </a:lnTo>
                  <a:cubicBezTo>
                    <a:pt x="226886" y="140970"/>
                    <a:pt x="229744" y="134303"/>
                    <a:pt x="233554" y="127635"/>
                  </a:cubicBezTo>
                  <a:lnTo>
                    <a:pt x="225934" y="102870"/>
                  </a:lnTo>
                  <a:lnTo>
                    <a:pt x="244984" y="83820"/>
                  </a:lnTo>
                  <a:lnTo>
                    <a:pt x="269749" y="92393"/>
                  </a:lnTo>
                  <a:cubicBezTo>
                    <a:pt x="276416" y="88583"/>
                    <a:pt x="283084" y="85725"/>
                    <a:pt x="290704" y="83820"/>
                  </a:cubicBezTo>
                  <a:lnTo>
                    <a:pt x="302134" y="60007"/>
                  </a:lnTo>
                  <a:lnTo>
                    <a:pt x="328804" y="60007"/>
                  </a:lnTo>
                  <a:lnTo>
                    <a:pt x="340234" y="82868"/>
                  </a:lnTo>
                  <a:cubicBezTo>
                    <a:pt x="347854" y="84773"/>
                    <a:pt x="354521" y="87630"/>
                    <a:pt x="361189" y="91440"/>
                  </a:cubicBezTo>
                  <a:lnTo>
                    <a:pt x="385954" y="82868"/>
                  </a:lnTo>
                  <a:lnTo>
                    <a:pt x="405004" y="101917"/>
                  </a:lnTo>
                  <a:lnTo>
                    <a:pt x="396431" y="126683"/>
                  </a:lnTo>
                  <a:cubicBezTo>
                    <a:pt x="400241" y="133350"/>
                    <a:pt x="403099" y="140018"/>
                    <a:pt x="405004" y="147638"/>
                  </a:cubicBezTo>
                  <a:lnTo>
                    <a:pt x="428816" y="159068"/>
                  </a:lnTo>
                  <a:lnTo>
                    <a:pt x="428816" y="187643"/>
                  </a:lnTo>
                  <a:close/>
                  <a:moveTo>
                    <a:pt x="308801" y="381000"/>
                  </a:moveTo>
                  <a:lnTo>
                    <a:pt x="284989" y="392430"/>
                  </a:lnTo>
                  <a:cubicBezTo>
                    <a:pt x="283084" y="400050"/>
                    <a:pt x="280226" y="406718"/>
                    <a:pt x="276416" y="413385"/>
                  </a:cubicBezTo>
                  <a:lnTo>
                    <a:pt x="284036" y="438150"/>
                  </a:lnTo>
                  <a:lnTo>
                    <a:pt x="264986" y="457200"/>
                  </a:lnTo>
                  <a:lnTo>
                    <a:pt x="240221" y="448628"/>
                  </a:lnTo>
                  <a:cubicBezTo>
                    <a:pt x="233554" y="452438"/>
                    <a:pt x="226886" y="455295"/>
                    <a:pt x="219266" y="457200"/>
                  </a:cubicBezTo>
                  <a:lnTo>
                    <a:pt x="208789" y="480060"/>
                  </a:lnTo>
                  <a:lnTo>
                    <a:pt x="182119" y="480060"/>
                  </a:lnTo>
                  <a:lnTo>
                    <a:pt x="170689" y="456248"/>
                  </a:lnTo>
                  <a:cubicBezTo>
                    <a:pt x="163069" y="454343"/>
                    <a:pt x="156401" y="451485"/>
                    <a:pt x="149734" y="447675"/>
                  </a:cubicBezTo>
                  <a:lnTo>
                    <a:pt x="124969" y="455295"/>
                  </a:lnTo>
                  <a:lnTo>
                    <a:pt x="105919" y="436245"/>
                  </a:lnTo>
                  <a:lnTo>
                    <a:pt x="114491" y="411480"/>
                  </a:lnTo>
                  <a:cubicBezTo>
                    <a:pt x="110681" y="404813"/>
                    <a:pt x="107824" y="398145"/>
                    <a:pt x="105919" y="390525"/>
                  </a:cubicBezTo>
                  <a:lnTo>
                    <a:pt x="82106" y="379095"/>
                  </a:lnTo>
                  <a:lnTo>
                    <a:pt x="82106" y="352425"/>
                  </a:lnTo>
                  <a:lnTo>
                    <a:pt x="105919" y="340995"/>
                  </a:lnTo>
                  <a:cubicBezTo>
                    <a:pt x="107824" y="333375"/>
                    <a:pt x="110681" y="326708"/>
                    <a:pt x="114491" y="320040"/>
                  </a:cubicBezTo>
                  <a:lnTo>
                    <a:pt x="105919" y="295275"/>
                  </a:lnTo>
                  <a:lnTo>
                    <a:pt x="124969" y="276225"/>
                  </a:lnTo>
                  <a:lnTo>
                    <a:pt x="149734" y="284798"/>
                  </a:lnTo>
                  <a:cubicBezTo>
                    <a:pt x="156401" y="280988"/>
                    <a:pt x="163069" y="278130"/>
                    <a:pt x="170689" y="276225"/>
                  </a:cubicBezTo>
                  <a:lnTo>
                    <a:pt x="182119" y="252412"/>
                  </a:lnTo>
                  <a:lnTo>
                    <a:pt x="209741" y="252412"/>
                  </a:lnTo>
                  <a:lnTo>
                    <a:pt x="221171" y="276225"/>
                  </a:lnTo>
                  <a:cubicBezTo>
                    <a:pt x="228791" y="278130"/>
                    <a:pt x="235459" y="280988"/>
                    <a:pt x="242126" y="284798"/>
                  </a:cubicBezTo>
                  <a:lnTo>
                    <a:pt x="266891" y="276225"/>
                  </a:lnTo>
                  <a:lnTo>
                    <a:pt x="285941" y="295275"/>
                  </a:lnTo>
                  <a:lnTo>
                    <a:pt x="277369" y="320040"/>
                  </a:lnTo>
                  <a:cubicBezTo>
                    <a:pt x="281179" y="326708"/>
                    <a:pt x="284036" y="333375"/>
                    <a:pt x="285941" y="340995"/>
                  </a:cubicBezTo>
                  <a:lnTo>
                    <a:pt x="309754" y="352425"/>
                  </a:lnTo>
                  <a:lnTo>
                    <a:pt x="308801" y="381000"/>
                  </a:lnTo>
                  <a:lnTo>
                    <a:pt x="308801" y="381000"/>
                  </a:lnTo>
                  <a:close/>
                  <a:moveTo>
                    <a:pt x="638366" y="416243"/>
                  </a:moveTo>
                  <a:lnTo>
                    <a:pt x="572644" y="301943"/>
                  </a:lnTo>
                  <a:lnTo>
                    <a:pt x="572644" y="297180"/>
                  </a:lnTo>
                  <a:cubicBezTo>
                    <a:pt x="576454" y="192405"/>
                    <a:pt x="523114" y="94298"/>
                    <a:pt x="432626" y="40005"/>
                  </a:cubicBezTo>
                  <a:cubicBezTo>
                    <a:pt x="342139" y="-13335"/>
                    <a:pt x="230696" y="-13335"/>
                    <a:pt x="140209" y="40005"/>
                  </a:cubicBezTo>
                  <a:cubicBezTo>
                    <a:pt x="49721" y="93345"/>
                    <a:pt x="-3619" y="192405"/>
                    <a:pt x="191" y="297180"/>
                  </a:cubicBezTo>
                  <a:cubicBezTo>
                    <a:pt x="191" y="387668"/>
                    <a:pt x="41149" y="472440"/>
                    <a:pt x="112586" y="527685"/>
                  </a:cubicBezTo>
                  <a:lnTo>
                    <a:pt x="112586" y="768668"/>
                  </a:lnTo>
                  <a:lnTo>
                    <a:pt x="413576" y="768668"/>
                  </a:lnTo>
                  <a:lnTo>
                    <a:pt x="413576" y="654368"/>
                  </a:lnTo>
                  <a:lnTo>
                    <a:pt x="460249" y="654368"/>
                  </a:lnTo>
                  <a:cubicBezTo>
                    <a:pt x="490729" y="654368"/>
                    <a:pt x="519304" y="641985"/>
                    <a:pt x="540259" y="621030"/>
                  </a:cubicBezTo>
                  <a:cubicBezTo>
                    <a:pt x="561214" y="599123"/>
                    <a:pt x="572644" y="570548"/>
                    <a:pt x="572644" y="540068"/>
                  </a:cubicBezTo>
                  <a:lnTo>
                    <a:pt x="572644" y="482918"/>
                  </a:lnTo>
                  <a:lnTo>
                    <a:pt x="614554" y="482918"/>
                  </a:lnTo>
                  <a:cubicBezTo>
                    <a:pt x="639319" y="480060"/>
                    <a:pt x="661226" y="451485"/>
                    <a:pt x="638366" y="416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</p:grpSp>
      <p:pic>
        <p:nvPicPr>
          <p:cNvPr id="17" name="Gráfico 16" descr="Engranajes">
            <a:extLst>
              <a:ext uri="{FF2B5EF4-FFF2-40B4-BE49-F238E27FC236}">
                <a16:creationId xmlns:a16="http://schemas.microsoft.com/office/drawing/2014/main" id="{FC09D764-60A7-40C0-9E19-49ADD2EDA3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23012" y="1972394"/>
            <a:ext cx="914400" cy="914400"/>
          </a:xfrm>
          <a:prstGeom prst="rect">
            <a:avLst/>
          </a:prstGeom>
        </p:spPr>
      </p:pic>
      <p:pic>
        <p:nvPicPr>
          <p:cNvPr id="21" name="Gráfico 20" descr="Tendencia al alza">
            <a:extLst>
              <a:ext uri="{FF2B5EF4-FFF2-40B4-BE49-F238E27FC236}">
                <a16:creationId xmlns:a16="http://schemas.microsoft.com/office/drawing/2014/main" id="{411D11E5-2F4D-4CC9-A08E-EE8079CD35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06063" y="19755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09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2402006" y="921553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Plataforma Online Evaluación de Desempeño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42517" y="2276835"/>
            <a:ext cx="485029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Dirección de Recursos Humanos le indicará el inicio de cada etapa. Además la empresa </a:t>
            </a:r>
            <a:r>
              <a:rPr lang="es-E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Vgroup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(administradores de la plataforma), le harán llegar un link a su correo para iniciar el proceso. </a:t>
            </a:r>
          </a:p>
          <a:p>
            <a:pPr algn="just"/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link de acceso es:</a:t>
            </a:r>
          </a:p>
          <a:p>
            <a:pPr algn="just"/>
            <a:endParaRPr lang="es-ES" sz="2200" dirty="0">
              <a:solidFill>
                <a:schemeClr val="tx1">
                  <a:lumMod val="75000"/>
                  <a:lumOff val="2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http://ucentral.vgroup.cl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E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su </a:t>
            </a:r>
            <a:r>
              <a:rPr lang="es-E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rut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contraseña 123.</a:t>
            </a:r>
          </a:p>
          <a:p>
            <a:pPr algn="just"/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es-ES" dirty="0"/>
          </a:p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26C373-74C9-4930-9A66-248F120C6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71" y="1928162"/>
            <a:ext cx="5305425" cy="40671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26700B-BA07-48B9-BC17-64D5CEA00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598" y="317564"/>
            <a:ext cx="2212861" cy="10468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1EF269-91F5-49F6-AF68-43B6025CB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489281"/>
            <a:ext cx="1696713" cy="6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26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2337368" y="914262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Plataforma Online Evaluación de Desempeño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7554" t="24643" r="20206" b="11675"/>
          <a:stretch/>
        </p:blipFill>
        <p:spPr>
          <a:xfrm>
            <a:off x="5732059" y="2037197"/>
            <a:ext cx="5459105" cy="314193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50878" y="2791140"/>
            <a:ext cx="3630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 ingresar a la plataforma, podrá visualizar un manual de uso del Sistema de Gestión de Desempeño.</a:t>
            </a: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50878" y="5691116"/>
            <a:ext cx="666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Consultas del proceso: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carolina.cerda@ucentral.cl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                         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Consultas técnicas (plataforma):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coordinadoraucentral@vgroup.cl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C250CC-1EB7-477D-853A-11DE686E2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498" y="317564"/>
            <a:ext cx="1835961" cy="8685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1BAD39B-BAD3-4C2D-B6F0-471FB9512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489281"/>
            <a:ext cx="1696713" cy="6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23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9 Rectángulo"/>
          <p:cNvSpPr/>
          <p:nvPr/>
        </p:nvSpPr>
        <p:spPr>
          <a:xfrm>
            <a:off x="1267199" y="2442830"/>
            <a:ext cx="96575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Proceso de Evaluación de </a:t>
            </a:r>
            <a:r>
              <a:rPr lang="es-CL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Desempeño 2022 </a:t>
            </a:r>
            <a:endParaRPr lang="es-C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Estamento Administrativo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Universidad Central de Chile</a:t>
            </a:r>
          </a:p>
        </p:txBody>
      </p:sp>
      <p:sp>
        <p:nvSpPr>
          <p:cNvPr id="6" name="9 Rectángulo"/>
          <p:cNvSpPr/>
          <p:nvPr/>
        </p:nvSpPr>
        <p:spPr>
          <a:xfrm>
            <a:off x="1955793" y="4455333"/>
            <a:ext cx="82804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Vicerrectoría de Administración y Finanzas</a:t>
            </a:r>
            <a:endParaRPr lang="es-CL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Dirección de Recursos Humanos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489280"/>
            <a:ext cx="2092498" cy="81571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C051B14-8EFD-4AAE-9AD8-1F75C9713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903" y="420982"/>
            <a:ext cx="2530938" cy="119733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162F4A1-8211-48C1-8A98-8398E334233D}"/>
              </a:ext>
            </a:extLst>
          </p:cNvPr>
          <p:cNvSpPr/>
          <p:nvPr/>
        </p:nvSpPr>
        <p:spPr>
          <a:xfrm>
            <a:off x="0" y="6598035"/>
            <a:ext cx="12192000" cy="2749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2787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111967" y="757621"/>
            <a:ext cx="5651538" cy="661430"/>
          </a:xfrm>
        </p:spPr>
        <p:txBody>
          <a:bodyPr>
            <a:normAutofit/>
          </a:bodyPr>
          <a:lstStyle/>
          <a:p>
            <a:r>
              <a:rPr lang="es-CL" sz="2600" b="1" dirty="0"/>
              <a:t>Evaluación de desempeño Administrativo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1097280" y="1969938"/>
            <a:ext cx="100584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59809" y="2010828"/>
            <a:ext cx="10155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 La evaluación del desempeño corresponde a una apreciación sistemática del desempeño de cada persona, en función de sus </a:t>
            </a:r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actividades, metas y resultados” (Chiavenato).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97280" y="2937976"/>
            <a:ext cx="7178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sistema de evaluación del desempeño es una herramienta de gestión de desarrollo de personas, concebida para:</a:t>
            </a:r>
          </a:p>
          <a:p>
            <a:pPr algn="just"/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Alinear objetivos individuales y organizacionales;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Potenciar el desempeño de los colaboradores(as); 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Fortalecer el crecimiento profesional en pos de lograr un mayor impacto y eficiencia.</a:t>
            </a:r>
          </a:p>
          <a:p>
            <a:pPr algn="just"/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lo anterior, el rol del evaluador es fundamental.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63" y="2958051"/>
            <a:ext cx="2625500" cy="284224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2A49BE5-521C-4DAB-96FF-756F91385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598" y="317564"/>
            <a:ext cx="2212861" cy="104686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4E362DD-CD89-494C-9A69-18BA3B7E5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489281"/>
            <a:ext cx="1696713" cy="66143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F18E135F-2434-4591-885E-455447FFB1F7}"/>
              </a:ext>
            </a:extLst>
          </p:cNvPr>
          <p:cNvSpPr/>
          <p:nvPr/>
        </p:nvSpPr>
        <p:spPr>
          <a:xfrm>
            <a:off x="0" y="6598035"/>
            <a:ext cx="12192000" cy="2749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76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Rectángulo 15"/>
          <p:cNvSpPr/>
          <p:nvPr/>
        </p:nvSpPr>
        <p:spPr>
          <a:xfrm>
            <a:off x="0" y="6248019"/>
            <a:ext cx="12192000" cy="602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Rectángulo 23"/>
          <p:cNvSpPr/>
          <p:nvPr/>
        </p:nvSpPr>
        <p:spPr>
          <a:xfrm>
            <a:off x="2296191" y="585137"/>
            <a:ext cx="75996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Ciclo</a:t>
            </a:r>
          </a:p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Evaluación de Desempeño Administrativo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57286695"/>
              </p:ext>
            </p:extLst>
          </p:nvPr>
        </p:nvGraphicFramePr>
        <p:xfrm>
          <a:off x="781936" y="1904936"/>
          <a:ext cx="9799092" cy="504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81C0D254-F12A-4833-BE8D-39CD16791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4598" y="317564"/>
            <a:ext cx="2212861" cy="10468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A0813B-323E-48A9-970B-A474F95A8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489281"/>
            <a:ext cx="1696713" cy="6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0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89057"/>
              </p:ext>
            </p:extLst>
          </p:nvPr>
        </p:nvGraphicFramePr>
        <p:xfrm>
          <a:off x="773072" y="102669"/>
          <a:ext cx="10992873" cy="6740091"/>
        </p:xfrm>
        <a:graphic>
          <a:graphicData uri="http://schemas.openxmlformats.org/drawingml/2006/table">
            <a:tbl>
              <a:tblPr/>
              <a:tblGrid>
                <a:gridCol w="1753153">
                  <a:extLst>
                    <a:ext uri="{9D8B030D-6E8A-4147-A177-3AD203B41FA5}">
                      <a16:colId xmlns:a16="http://schemas.microsoft.com/office/drawing/2014/main" val="4178682719"/>
                    </a:ext>
                  </a:extLst>
                </a:gridCol>
                <a:gridCol w="1642819">
                  <a:extLst>
                    <a:ext uri="{9D8B030D-6E8A-4147-A177-3AD203B41FA5}">
                      <a16:colId xmlns:a16="http://schemas.microsoft.com/office/drawing/2014/main" val="1226819483"/>
                    </a:ext>
                  </a:extLst>
                </a:gridCol>
                <a:gridCol w="2820692">
                  <a:extLst>
                    <a:ext uri="{9D8B030D-6E8A-4147-A177-3AD203B41FA5}">
                      <a16:colId xmlns:a16="http://schemas.microsoft.com/office/drawing/2014/main" val="2530335519"/>
                    </a:ext>
                  </a:extLst>
                </a:gridCol>
                <a:gridCol w="2169762">
                  <a:extLst>
                    <a:ext uri="{9D8B030D-6E8A-4147-A177-3AD203B41FA5}">
                      <a16:colId xmlns:a16="http://schemas.microsoft.com/office/drawing/2014/main" val="4294172596"/>
                    </a:ext>
                  </a:extLst>
                </a:gridCol>
                <a:gridCol w="2606447">
                  <a:extLst>
                    <a:ext uri="{9D8B030D-6E8A-4147-A177-3AD203B41FA5}">
                      <a16:colId xmlns:a16="http://schemas.microsoft.com/office/drawing/2014/main" val="4203382125"/>
                    </a:ext>
                  </a:extLst>
                </a:gridCol>
              </a:tblGrid>
              <a:tr h="501523">
                <a:tc gridSpan="5"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solidFill>
                            <a:srgbClr val="FFFFFF"/>
                          </a:solidFill>
                          <a:effectLst/>
                        </a:rPr>
                        <a:t>Estructura</a:t>
                      </a:r>
                      <a:r>
                        <a:rPr lang="es-CL" sz="1800" b="1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s-CL" sz="1800" b="1" dirty="0">
                          <a:solidFill>
                            <a:srgbClr val="FFFFFF"/>
                          </a:solidFill>
                          <a:effectLst/>
                        </a:rPr>
                        <a:t>Evaluación de Desempeño administrativo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A7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solidFill>
                            <a:srgbClr val="FFFFFF"/>
                          </a:solidFill>
                          <a:effectLst/>
                        </a:rPr>
                        <a:t>Estructura</a:t>
                      </a:r>
                      <a:r>
                        <a:rPr lang="es-CL" sz="1800" b="1" baseline="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s-CL" sz="1800" b="1" dirty="0">
                          <a:solidFill>
                            <a:srgbClr val="FFFFFF"/>
                          </a:solidFill>
                          <a:effectLst/>
                        </a:rPr>
                        <a:t>Evaluación de Desempeño administrativo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A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56754"/>
                  </a:ext>
                </a:extLst>
              </a:tr>
              <a:tr h="1000615"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PROCESO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ETAPA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DIRIGIDO A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¿QUIENES PARTICIPAN?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ACCIÓN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74965"/>
                  </a:ext>
                </a:extLst>
              </a:tr>
              <a:tr h="884859">
                <a:tc>
                  <a:txBody>
                    <a:bodyPr/>
                    <a:lstStyle/>
                    <a:p>
                      <a:r>
                        <a:rPr lang="es-CL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OBJETIVOS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 Asignación de objetivos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Directivos administrativos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Jefaturas administrativas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Profesionales con proyectos a cargo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Evaluador y evaluado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Evaluado </a:t>
                      </a:r>
                      <a:r>
                        <a:rPr lang="es-CL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ingresa sus objetivos </a:t>
                      </a:r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y evaluador aprueba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669222"/>
                  </a:ext>
                </a:extLst>
              </a:tr>
              <a:tr h="1123950">
                <a:tc rowSpan="3">
                  <a:txBody>
                    <a:bodyPr/>
                    <a:lstStyle/>
                    <a:p>
                      <a:pPr algn="l"/>
                      <a:r>
                        <a:rPr lang="es-CL" sz="1400" b="1" dirty="0">
                          <a:solidFill>
                            <a:schemeClr val="bg1"/>
                          </a:solidFill>
                          <a:effectLst/>
                        </a:rPr>
                        <a:t>EVALUACIÓN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2.Autoevaluación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Todos los participantes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Evaluado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s-CL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Evaluado se </a:t>
                      </a:r>
                      <a:r>
                        <a:rPr lang="es-CL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autocalifica</a:t>
                      </a:r>
                    </a:p>
                    <a:p>
                      <a:pPr algn="ctr"/>
                      <a:endParaRPr lang="es-CL" sz="15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s-CL" sz="15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75731"/>
                  </a:ext>
                </a:extLst>
              </a:tr>
              <a:tr h="813857">
                <a:tc vMerge="1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CL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3. Evaluación jefatura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s-CL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CL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I. Evaluación por competencias                 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(para todos los participantes)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Evaluador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Evaluador califica </a:t>
                      </a:r>
                      <a:r>
                        <a:rPr lang="es-CL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competencias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828542"/>
                  </a:ext>
                </a:extLst>
              </a:tr>
              <a:tr h="112619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CL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s-CL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II. Evaluación de objetivos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(Solo Directivos administrativos, jefaturas y profesionales con proyectos a cargo).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Evaluador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Evaluador </a:t>
                      </a:r>
                      <a:r>
                        <a:rPr lang="es-CL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califica objetivos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256402"/>
                  </a:ext>
                </a:extLst>
              </a:tr>
              <a:tr h="112619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CL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RETROALIMENTACIÓN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CL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4. </a:t>
                      </a:r>
                      <a:r>
                        <a:rPr lang="es-CL" sz="15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Feedback</a:t>
                      </a:r>
                      <a:endParaRPr lang="es-CL" sz="15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Todos los participantes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s-CL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Evaluador y evaluado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Evaluador </a:t>
                      </a:r>
                      <a:r>
                        <a:rPr lang="es-CL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entrega </a:t>
                      </a:r>
                      <a:r>
                        <a:rPr lang="es-CL" sz="15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feedback</a:t>
                      </a:r>
                      <a:endParaRPr lang="es-CL" sz="15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s-CL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120506"/>
                  </a:ext>
                </a:extLst>
              </a:tr>
            </a:tbl>
          </a:graphicData>
        </a:graphic>
      </p:graphicFrame>
      <p:sp>
        <p:nvSpPr>
          <p:cNvPr id="3" name="AutoShape 2" descr="Resultado de imagen para emple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C2A49A8D-9B08-45DF-B438-D8B5C2FBCC82}"/>
              </a:ext>
            </a:extLst>
          </p:cNvPr>
          <p:cNvSpPr/>
          <p:nvPr/>
        </p:nvSpPr>
        <p:spPr>
          <a:xfrm>
            <a:off x="1952786" y="2695834"/>
            <a:ext cx="356461" cy="2743200"/>
          </a:xfrm>
          <a:prstGeom prst="lef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06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140731" y="887426"/>
            <a:ext cx="4252642" cy="586649"/>
          </a:xfrm>
        </p:spPr>
        <p:txBody>
          <a:bodyPr>
            <a:normAutofit/>
          </a:bodyPr>
          <a:lstStyle/>
          <a:p>
            <a:r>
              <a:rPr lang="es-ES" sz="2600" b="1" dirty="0">
                <a:latin typeface="+mn-lt"/>
              </a:rPr>
              <a:t>Ponderación de cada etapa  </a:t>
            </a:r>
            <a:endParaRPr lang="es-CL" sz="2600" b="1" dirty="0"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95659"/>
              </p:ext>
            </p:extLst>
          </p:nvPr>
        </p:nvGraphicFramePr>
        <p:xfrm>
          <a:off x="705294" y="2325341"/>
          <a:ext cx="10518624" cy="3351908"/>
        </p:xfrm>
        <a:graphic>
          <a:graphicData uri="http://schemas.openxmlformats.org/drawingml/2006/table">
            <a:tbl>
              <a:tblPr/>
              <a:tblGrid>
                <a:gridCol w="3212075">
                  <a:extLst>
                    <a:ext uri="{9D8B030D-6E8A-4147-A177-3AD203B41FA5}">
                      <a16:colId xmlns:a16="http://schemas.microsoft.com/office/drawing/2014/main" val="1226819483"/>
                    </a:ext>
                  </a:extLst>
                </a:gridCol>
                <a:gridCol w="3800341">
                  <a:extLst>
                    <a:ext uri="{9D8B030D-6E8A-4147-A177-3AD203B41FA5}">
                      <a16:colId xmlns:a16="http://schemas.microsoft.com/office/drawing/2014/main" val="4203382125"/>
                    </a:ext>
                  </a:extLst>
                </a:gridCol>
                <a:gridCol w="3506208">
                  <a:extLst>
                    <a:ext uri="{9D8B030D-6E8A-4147-A177-3AD203B41FA5}">
                      <a16:colId xmlns:a16="http://schemas.microsoft.com/office/drawing/2014/main" val="3329944219"/>
                    </a:ext>
                  </a:extLst>
                </a:gridCol>
              </a:tblGrid>
              <a:tr h="481490">
                <a:tc gridSpan="3">
                  <a:txBody>
                    <a:bodyPr/>
                    <a:lstStyle/>
                    <a:p>
                      <a:pPr algn="ctr"/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</a:rPr>
                        <a:t>Ponderación de cada etapa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A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56754"/>
                  </a:ext>
                </a:extLst>
              </a:tr>
              <a:tr h="620344"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Etapa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Directivos/ jefaturas/profesionales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Profesionales</a:t>
                      </a:r>
                      <a:r>
                        <a:rPr lang="es-CL" sz="18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/ </a:t>
                      </a:r>
                      <a:r>
                        <a:rPr lang="es-CL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administrativos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74965"/>
                  </a:ext>
                </a:extLst>
              </a:tr>
              <a:tr h="481490">
                <a:tc>
                  <a:txBody>
                    <a:bodyPr/>
                    <a:lstStyle/>
                    <a:p>
                      <a:r>
                        <a:rPr lang="es-CL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1.- Autoevaluación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75731"/>
                  </a:ext>
                </a:extLst>
              </a:tr>
              <a:tr h="481490">
                <a:tc>
                  <a:txBody>
                    <a:bodyPr/>
                    <a:lstStyle/>
                    <a:p>
                      <a:r>
                        <a:rPr lang="es-CL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2.- Evaluación por objetivos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40%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No aplica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828542"/>
                  </a:ext>
                </a:extLst>
              </a:tr>
              <a:tr h="481490">
                <a:tc>
                  <a:txBody>
                    <a:bodyPr/>
                    <a:lstStyle/>
                    <a:p>
                      <a:pPr algn="l"/>
                      <a:r>
                        <a:rPr lang="es-CL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3.- Evaluación por competencias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30%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70%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205467"/>
                  </a:ext>
                </a:extLst>
              </a:tr>
              <a:tr h="62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</a:rPr>
                        <a:t>Porcentaje Total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374862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2070C2AD-CF7D-4C96-9471-24BDD1106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598" y="317564"/>
            <a:ext cx="2212861" cy="10468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620B46A-7A7B-414C-AE97-CACD79A87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489281"/>
            <a:ext cx="1696713" cy="661430"/>
          </a:xfrm>
          <a:prstGeom prst="rect">
            <a:avLst/>
          </a:prstGeom>
        </p:spPr>
      </p:pic>
      <p:pic>
        <p:nvPicPr>
          <p:cNvPr id="7" name="Gráfico 6" descr="Gráfico de barras con tendencia alcista">
            <a:extLst>
              <a:ext uri="{FF2B5EF4-FFF2-40B4-BE49-F238E27FC236}">
                <a16:creationId xmlns:a16="http://schemas.microsoft.com/office/drawing/2014/main" id="{4B3E1EC0-352C-4AE1-B99B-16F154353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4176" y="800450"/>
            <a:ext cx="798394" cy="79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142271" y="645845"/>
            <a:ext cx="4179574" cy="847150"/>
          </a:xfrm>
        </p:spPr>
        <p:txBody>
          <a:bodyPr>
            <a:normAutofit/>
          </a:bodyPr>
          <a:lstStyle/>
          <a:p>
            <a:r>
              <a:rPr lang="es-ES" sz="2600" b="1" dirty="0">
                <a:latin typeface="+mn-lt"/>
              </a:rPr>
              <a:t>Competencias a evaluar</a:t>
            </a:r>
            <a:endParaRPr lang="es-CL" sz="2600" b="1" dirty="0"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Shape 2728"/>
          <p:cNvSpPr/>
          <p:nvPr/>
        </p:nvSpPr>
        <p:spPr>
          <a:xfrm>
            <a:off x="1767332" y="2041758"/>
            <a:ext cx="4531141" cy="1747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 defTabSz="685596">
              <a:defRPr>
                <a:solidFill>
                  <a:srgbClr val="FFFFFF"/>
                </a:solidFill>
              </a:defRPr>
            </a:pPr>
            <a:endParaRPr lang="es-CL" sz="1400" dirty="0">
              <a:solidFill>
                <a:srgbClr val="FFFFFF"/>
              </a:solidFill>
              <a:latin typeface="Calibri"/>
            </a:endParaRPr>
          </a:p>
          <a:p>
            <a:pPr algn="ctr" defTabSz="685596">
              <a:defRPr>
                <a:solidFill>
                  <a:srgbClr val="FFFFFF"/>
                </a:solidFill>
              </a:defRPr>
            </a:pPr>
            <a:endParaRPr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" name="Shape 2734"/>
          <p:cNvSpPr/>
          <p:nvPr/>
        </p:nvSpPr>
        <p:spPr>
          <a:xfrm flipH="1">
            <a:off x="6266128" y="1940038"/>
            <a:ext cx="4888032" cy="1822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 defTabSz="685596">
              <a:defRPr>
                <a:solidFill>
                  <a:srgbClr val="FFFFFF"/>
                </a:solidFill>
              </a:defRPr>
            </a:pPr>
            <a:endParaRPr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Shape 2746"/>
          <p:cNvSpPr/>
          <p:nvPr/>
        </p:nvSpPr>
        <p:spPr>
          <a:xfrm rot="10800000">
            <a:off x="6238768" y="3762829"/>
            <a:ext cx="4915392" cy="2422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 defTabSz="685596">
              <a:defRPr>
                <a:solidFill>
                  <a:srgbClr val="FFFFFF"/>
                </a:solidFill>
              </a:defRPr>
            </a:pPr>
            <a:endParaRPr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Shape 2747"/>
          <p:cNvSpPr/>
          <p:nvPr/>
        </p:nvSpPr>
        <p:spPr>
          <a:xfrm>
            <a:off x="5833702" y="4548962"/>
            <a:ext cx="140985" cy="3479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defTabSz="685596">
              <a:def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400" b="0" dirty="0">
              <a:solidFill>
                <a:srgbClr val="95A5A6">
                  <a:lumMod val="50000"/>
                </a:srgb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2758"/>
          <p:cNvSpPr/>
          <p:nvPr/>
        </p:nvSpPr>
        <p:spPr>
          <a:xfrm rot="10800000" flipH="1">
            <a:off x="1767333" y="3786728"/>
            <a:ext cx="4471435" cy="24252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 defTabSz="685596">
              <a:defRPr>
                <a:solidFill>
                  <a:srgbClr val="FFFFFF"/>
                </a:solidFill>
              </a:defRPr>
            </a:pPr>
            <a:endParaRPr sz="1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Shape 2760"/>
          <p:cNvSpPr/>
          <p:nvPr/>
        </p:nvSpPr>
        <p:spPr>
          <a:xfrm>
            <a:off x="3123468" y="4744547"/>
            <a:ext cx="2700212" cy="3131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200">
                <a:solidFill>
                  <a:srgbClr val="595959"/>
                </a:solidFill>
              </a:defRPr>
            </a:lvl1pPr>
          </a:lstStyle>
          <a:p>
            <a:pPr defTabSz="685596"/>
            <a:endParaRPr lang="en-US" dirty="0" err="1">
              <a:latin typeface="Calibri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6619120" y="2407825"/>
            <a:ext cx="4154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Colaboradores administrativos y profesionales sólo serán evaluados en 5 competencias.</a:t>
            </a:r>
            <a:endParaRPr lang="es-C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2223789" y="2569458"/>
            <a:ext cx="379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Jefaturas y directivos  serán evaluados por objetivos y en 4 competencias</a:t>
            </a:r>
            <a:endParaRPr lang="es-C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2058122" y="3954407"/>
            <a:ext cx="4475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           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Directivos y jefaturas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Evaluación de resultados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Eficiencia en la gestión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Liderazgo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Trabajo en equipo</a:t>
            </a:r>
            <a:endParaRPr lang="es-C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6665290" y="3818900"/>
            <a:ext cx="573920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    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Profesionales y administrativos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Evaluación de resultados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Responsabilidad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Orientación al cliente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Trabajo en equipo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Calidad del trabajo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s-ES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s-ES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s-CL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E1A244B-2033-48A5-AF6E-E226BF84E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598" y="317564"/>
            <a:ext cx="2212861" cy="104686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A5847FA-5D13-4BC4-B6CD-E57B282D3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489281"/>
            <a:ext cx="1696713" cy="661430"/>
          </a:xfrm>
          <a:prstGeom prst="rect">
            <a:avLst/>
          </a:prstGeom>
        </p:spPr>
      </p:pic>
      <p:pic>
        <p:nvPicPr>
          <p:cNvPr id="3" name="Gráfico 2" descr="Presentación con gráfico de barras">
            <a:extLst>
              <a:ext uri="{FF2B5EF4-FFF2-40B4-BE49-F238E27FC236}">
                <a16:creationId xmlns:a16="http://schemas.microsoft.com/office/drawing/2014/main" id="{41C380B5-5522-4E3D-8E34-2D9D1342E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9367" y="7378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 animBg="1"/>
      <p:bldP spid="60" grpId="0" animBg="1"/>
      <p:bldP spid="61" grpId="0"/>
      <p:bldP spid="66" grpId="0" animBg="1"/>
      <p:bldP spid="67" grpId="0"/>
      <p:bldP spid="73" grpId="0"/>
      <p:bldP spid="75" grpId="0"/>
      <p:bldP spid="79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322422"/>
            <a:ext cx="1219200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25828"/>
              </p:ext>
            </p:extLst>
          </p:nvPr>
        </p:nvGraphicFramePr>
        <p:xfrm>
          <a:off x="250685" y="155257"/>
          <a:ext cx="11690630" cy="6547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535">
                  <a:extLst>
                    <a:ext uri="{9D8B030D-6E8A-4147-A177-3AD203B41FA5}">
                      <a16:colId xmlns:a16="http://schemas.microsoft.com/office/drawing/2014/main" val="4087128986"/>
                    </a:ext>
                  </a:extLst>
                </a:gridCol>
                <a:gridCol w="2545819">
                  <a:extLst>
                    <a:ext uri="{9D8B030D-6E8A-4147-A177-3AD203B41FA5}">
                      <a16:colId xmlns:a16="http://schemas.microsoft.com/office/drawing/2014/main" val="1162660997"/>
                    </a:ext>
                  </a:extLst>
                </a:gridCol>
                <a:gridCol w="6732276">
                  <a:extLst>
                    <a:ext uri="{9D8B030D-6E8A-4147-A177-3AD203B41FA5}">
                      <a16:colId xmlns:a16="http://schemas.microsoft.com/office/drawing/2014/main" val="3113443894"/>
                    </a:ext>
                  </a:extLst>
                </a:gridCol>
              </a:tblGrid>
              <a:tr h="451411">
                <a:tc gridSpan="3">
                  <a:txBody>
                    <a:bodyPr/>
                    <a:lstStyle/>
                    <a:p>
                      <a:pPr algn="ctr"/>
                      <a:r>
                        <a:rPr lang="es-ES" sz="2200" b="1" dirty="0">
                          <a:solidFill>
                            <a:schemeClr val="bg1"/>
                          </a:solidFill>
                        </a:rPr>
                        <a:t>Competencias </a:t>
                      </a:r>
                      <a:r>
                        <a:rPr lang="es-ES" sz="2200" b="1" baseline="0" dirty="0">
                          <a:solidFill>
                            <a:schemeClr val="bg1"/>
                          </a:solidFill>
                        </a:rPr>
                        <a:t>a evaluar para d</a:t>
                      </a:r>
                      <a:r>
                        <a:rPr lang="es-ES" sz="2200" b="1" dirty="0">
                          <a:solidFill>
                            <a:schemeClr val="bg1"/>
                          </a:solidFill>
                        </a:rPr>
                        <a:t>irectivos y jefaturas</a:t>
                      </a:r>
                      <a:endParaRPr lang="es-ES" sz="22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31203"/>
                  </a:ext>
                </a:extLst>
              </a:tr>
              <a:tr h="41100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Competencia</a:t>
                      </a:r>
                      <a:endParaRPr lang="es-CL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Criterio a evaluar</a:t>
                      </a:r>
                      <a:endParaRPr lang="es-CL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Definición</a:t>
                      </a:r>
                      <a:endParaRPr lang="es-CL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527260"/>
                  </a:ext>
                </a:extLst>
              </a:tr>
              <a:tr h="1043308"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 Evaluación de Resultados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s-E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Cumplimiento de los resultados establecidos para la unidad.</a:t>
                      </a:r>
                      <a:endParaRPr lang="es-C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para alcanzar los resultados fijados, ejecutar las tareas establecidas y cumplir con los estándares esperados.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6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189170"/>
                  </a:ext>
                </a:extLst>
              </a:tr>
              <a:tr h="1106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2. Eficiencia en la Gestión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Tiempo, costo y calidad de la gestión.</a:t>
                      </a:r>
                      <a:endParaRPr lang="es-C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endParaRPr lang="es-E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Gestionar adecuadamente los recursos considerando factores tales como tiempo, costo y calidad en los procesos y proyectos desempeñados por el colaborador en su área.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521770"/>
                  </a:ext>
                </a:extLst>
              </a:tr>
              <a:tr h="1837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 Liderazgo</a:t>
                      </a:r>
                      <a:r>
                        <a:rPr lang="es-E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endParaRPr lang="es-CL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es-ES" sz="1600" b="1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Comunicación, involucramiento del equipo en decisiones,  clima laboral y delegación de responsabilidades.</a:t>
                      </a:r>
                      <a:endParaRPr lang="es-E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para dirigir, guiar y motivar a un grupo o equipo de trabajo para el cumplimiento de un objetivo común, de acuerdo a la situación actual y al entorno en que se desenvuelve la institución, garantizando el bien común y la eficiencia.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62276"/>
                  </a:ext>
                </a:extLst>
              </a:tr>
              <a:tr h="16973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Trabajo</a:t>
                      </a:r>
                      <a:r>
                        <a:rPr lang="es-ES" sz="1600" b="1" i="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equipo</a:t>
                      </a:r>
                      <a:endParaRPr lang="es-CL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es-CL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Promoción de buenas relaciones y colaboración en el equipo.</a:t>
                      </a:r>
                      <a:endParaRPr lang="es-C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de involucrarse en los objetivos del equipo, contribuyendo a su logro. Capacidad de promover, fomentar y mantener relaciones de colaboración eficientes con compañeros y otros grupos de trabajo para integrar esfuerzos comunes y resultados tangibles.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571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88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6335486"/>
            <a:ext cx="12192000" cy="522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25073"/>
              </p:ext>
            </p:extLst>
          </p:nvPr>
        </p:nvGraphicFramePr>
        <p:xfrm>
          <a:off x="251200" y="156040"/>
          <a:ext cx="11689600" cy="654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865">
                  <a:extLst>
                    <a:ext uri="{9D8B030D-6E8A-4147-A177-3AD203B41FA5}">
                      <a16:colId xmlns:a16="http://schemas.microsoft.com/office/drawing/2014/main" val="4087128986"/>
                    </a:ext>
                  </a:extLst>
                </a:gridCol>
                <a:gridCol w="3301931">
                  <a:extLst>
                    <a:ext uri="{9D8B030D-6E8A-4147-A177-3AD203B41FA5}">
                      <a16:colId xmlns:a16="http://schemas.microsoft.com/office/drawing/2014/main" val="1162660997"/>
                    </a:ext>
                  </a:extLst>
                </a:gridCol>
                <a:gridCol w="5640804">
                  <a:extLst>
                    <a:ext uri="{9D8B030D-6E8A-4147-A177-3AD203B41FA5}">
                      <a16:colId xmlns:a16="http://schemas.microsoft.com/office/drawing/2014/main" val="3113443894"/>
                    </a:ext>
                  </a:extLst>
                </a:gridCol>
              </a:tblGrid>
              <a:tr h="448945">
                <a:tc gridSpan="3">
                  <a:txBody>
                    <a:bodyPr/>
                    <a:lstStyle/>
                    <a:p>
                      <a:pPr algn="ctr"/>
                      <a:r>
                        <a:rPr lang="es-ES" sz="2200" b="1" dirty="0">
                          <a:solidFill>
                            <a:schemeClr val="bg1"/>
                          </a:solidFill>
                        </a:rPr>
                        <a:t>Competencias </a:t>
                      </a:r>
                      <a:r>
                        <a:rPr lang="es-ES" sz="2200" b="1" baseline="0" dirty="0">
                          <a:solidFill>
                            <a:schemeClr val="bg1"/>
                          </a:solidFill>
                        </a:rPr>
                        <a:t>a evaluar para profesionales y administrativos</a:t>
                      </a:r>
                      <a:endParaRPr lang="es-ES" sz="22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31203"/>
                  </a:ext>
                </a:extLst>
              </a:tr>
              <a:tr h="400843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Competencia</a:t>
                      </a:r>
                      <a:endParaRPr lang="es-CL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Criterio a evaluar</a:t>
                      </a:r>
                      <a:endParaRPr lang="es-CL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Definición</a:t>
                      </a:r>
                      <a:endParaRPr lang="es-CL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527260"/>
                  </a:ext>
                </a:extLst>
              </a:tr>
              <a:tr h="897332">
                <a:tc>
                  <a:txBody>
                    <a:bodyPr/>
                    <a:lstStyle/>
                    <a:p>
                      <a:pPr algn="l"/>
                      <a:r>
                        <a:rPr lang="es-E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1.</a:t>
                      </a:r>
                      <a:r>
                        <a:rPr lang="es-ES" sz="16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Evaluación de Resultados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Cumplimiento de los resultados establecidos para la unidad.</a:t>
                      </a:r>
                      <a:endParaRPr lang="es-CL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para alcanzar los resultados fijados, ejecutar las tareas establecidas y cumplir con los estándares esperados.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189170"/>
                  </a:ext>
                </a:extLst>
              </a:tr>
              <a:tr h="705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2.</a:t>
                      </a:r>
                      <a:r>
                        <a:rPr lang="es-ES" sz="16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E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Responsabilidad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Font typeface="Wingdings" panose="05000000000000000000" pitchFamily="2" charset="2"/>
                        <a:buNone/>
                      </a:pPr>
                      <a:r>
                        <a:rPr lang="es-ES" sz="16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Cumplimiento de compromisos y obligaciones establecidas.</a:t>
                      </a:r>
                      <a:endParaRPr lang="es-E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de cumplir con los compromisos y obligaciones establecidas, demostrando un alto sentido del deber.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521770"/>
                  </a:ext>
                </a:extLst>
              </a:tr>
              <a:tr h="1459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Orientación al cliente</a:t>
                      </a:r>
                      <a:r>
                        <a:rPr lang="es-ES" sz="1600" b="1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interno y externo</a:t>
                      </a:r>
                      <a:endParaRPr lang="es-CL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endParaRPr lang="es-ES" sz="16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Trato con el cliente y resolución de problemas.</a:t>
                      </a:r>
                      <a:endParaRPr lang="es-E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para identificar las necesidades del cliente, ofreciendo soluciones satisfactorias. Se incluyen clientes internos (jefaturas, pares, colaboradores administrativos y/o académicos de otras áreas) y clientes externos (estudiantes, proveedores, etc.).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262276"/>
                  </a:ext>
                </a:extLst>
              </a:tr>
              <a:tr h="1459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1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Trabajo</a:t>
                      </a:r>
                      <a:r>
                        <a:rPr lang="es-ES" sz="1600" b="1" i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equipo</a:t>
                      </a:r>
                      <a:endParaRPr lang="es-CL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endParaRPr lang="es-CL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s-ES" sz="16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Promoción de buenas relaciones y colaboración en el equipo.</a:t>
                      </a:r>
                      <a:endParaRPr lang="es-CL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s-CL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Capacidad de involucrarse en los objetivos del equipo, contribuyendo a su logro. Capacidad de promover, fomentar y mantener relaciones de colaboración eficientes con compañeros y otros grupos de trabajo para integrar esfuerzos comunes y resultados tangibles.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571086"/>
                  </a:ext>
                </a:extLst>
              </a:tr>
              <a:tr h="1175178">
                <a:tc>
                  <a:txBody>
                    <a:bodyPr/>
                    <a:lstStyle/>
                    <a:p>
                      <a:pPr algn="l"/>
                      <a:endParaRPr lang="es-E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endParaRPr lang="es-E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es-ES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5. Calidad del</a:t>
                      </a:r>
                      <a:r>
                        <a:rPr lang="es-ES" sz="1600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trabajo</a:t>
                      </a:r>
                      <a:endParaRPr lang="es-E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s-ES" sz="1600" b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Cumplimiento de estándares y calidad del trabajo asignado.</a:t>
                      </a:r>
                      <a:endParaRPr lang="es-CL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Manifiesta una permanente búsqueda de la excelencia realizando </a:t>
                      </a:r>
                      <a:r>
                        <a:rPr lang="es-CL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un trabajo de</a:t>
                      </a:r>
                      <a:r>
                        <a:rPr lang="es-CL" sz="16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CL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calidad de acuerdo a las</a:t>
                      </a:r>
                      <a:r>
                        <a:rPr lang="es-CL" sz="16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CL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normas, estándares y procedimientos</a:t>
                      </a:r>
                      <a:r>
                        <a:rPr lang="es-CL" sz="16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es-CL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establecidos.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494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850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0" y="6332813"/>
            <a:ext cx="12192000" cy="53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2298179" y="902094"/>
            <a:ext cx="67893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Etapa Asignación de objetivos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FBAB295-DE43-47F6-97D5-4B0033FE9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429830"/>
              </p:ext>
            </p:extLst>
          </p:nvPr>
        </p:nvGraphicFramePr>
        <p:xfrm>
          <a:off x="310231" y="2079415"/>
          <a:ext cx="6789382" cy="4194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95A8610-6C04-4DF0-901F-D90814317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112474"/>
              </p:ext>
            </p:extLst>
          </p:nvPr>
        </p:nvGraphicFramePr>
        <p:xfrm>
          <a:off x="6487662" y="1550587"/>
          <a:ext cx="5199797" cy="5115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BFE110B5-0558-44FA-BE17-5EFDDD92B0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4598" y="317564"/>
            <a:ext cx="2212861" cy="10468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55C1CB8-C4A3-49FC-A461-0B9673D7E2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3" y="489281"/>
            <a:ext cx="1696713" cy="661430"/>
          </a:xfrm>
          <a:prstGeom prst="rect">
            <a:avLst/>
          </a:prstGeom>
        </p:spPr>
      </p:pic>
      <p:pic>
        <p:nvPicPr>
          <p:cNvPr id="9" name="Gráfico 8" descr="Objetivo">
            <a:extLst>
              <a:ext uri="{FF2B5EF4-FFF2-40B4-BE49-F238E27FC236}">
                <a16:creationId xmlns:a16="http://schemas.microsoft.com/office/drawing/2014/main" id="{6A521015-5628-472F-9D25-01847FB1A0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22693" y="758125"/>
            <a:ext cx="768409" cy="7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897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20331</TotalTime>
  <Words>1329</Words>
  <Application>Microsoft Office PowerPoint</Application>
  <PresentationFormat>Panorámica</PresentationFormat>
  <Paragraphs>223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</vt:lpstr>
      <vt:lpstr>Retrospección</vt:lpstr>
      <vt:lpstr>Presentación de PowerPoint</vt:lpstr>
      <vt:lpstr>Evaluación de desempeño Administrativo</vt:lpstr>
      <vt:lpstr>Presentación de PowerPoint</vt:lpstr>
      <vt:lpstr>Presentación de PowerPoint</vt:lpstr>
      <vt:lpstr>Ponderación de cada etapa  </vt:lpstr>
      <vt:lpstr>Competencias a evaluar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Calendario Evaluación de Desempeño 2022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Lidea</dc:creator>
  <cp:lastModifiedBy>DANIELA ALEJANDRA ELGUETA  BASSALETTI</cp:lastModifiedBy>
  <cp:revision>1422</cp:revision>
  <cp:lastPrinted>2019-11-04T15:58:19Z</cp:lastPrinted>
  <dcterms:created xsi:type="dcterms:W3CDTF">2016-08-23T18:39:35Z</dcterms:created>
  <dcterms:modified xsi:type="dcterms:W3CDTF">2022-03-23T20:13:50Z</dcterms:modified>
</cp:coreProperties>
</file>