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3" r:id="rId1"/>
    <p:sldMasterId id="2147483675" r:id="rId2"/>
    <p:sldMasterId id="2147483677" r:id="rId3"/>
  </p:sldMasterIdLst>
  <p:notesMasterIdLst>
    <p:notesMasterId r:id="rId32"/>
  </p:notesMasterIdLst>
  <p:handoutMasterIdLst>
    <p:handoutMasterId r:id="rId33"/>
  </p:handoutMasterIdLst>
  <p:sldIdLst>
    <p:sldId id="534" r:id="rId4"/>
    <p:sldId id="581" r:id="rId5"/>
    <p:sldId id="554" r:id="rId6"/>
    <p:sldId id="560" r:id="rId7"/>
    <p:sldId id="573" r:id="rId8"/>
    <p:sldId id="569" r:id="rId9"/>
    <p:sldId id="574" r:id="rId10"/>
    <p:sldId id="566" r:id="rId11"/>
    <p:sldId id="561" r:id="rId12"/>
    <p:sldId id="570" r:id="rId13"/>
    <p:sldId id="571" r:id="rId14"/>
    <p:sldId id="572" r:id="rId15"/>
    <p:sldId id="535" r:id="rId16"/>
    <p:sldId id="542" r:id="rId17"/>
    <p:sldId id="550" r:id="rId18"/>
    <p:sldId id="551" r:id="rId19"/>
    <p:sldId id="552" r:id="rId20"/>
    <p:sldId id="562" r:id="rId21"/>
    <p:sldId id="575" r:id="rId22"/>
    <p:sldId id="576" r:id="rId23"/>
    <p:sldId id="563" r:id="rId24"/>
    <p:sldId id="577" r:id="rId25"/>
    <p:sldId id="564" r:id="rId26"/>
    <p:sldId id="578" r:id="rId27"/>
    <p:sldId id="579" r:id="rId28"/>
    <p:sldId id="565" r:id="rId29"/>
    <p:sldId id="580" r:id="rId30"/>
    <p:sldId id="533" r:id="rId31"/>
  </p:sldIdLst>
  <p:sldSz cx="12192000" cy="6858000"/>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66"/>
    <a:srgbClr val="CC99FF"/>
    <a:srgbClr val="336699"/>
    <a:srgbClr val="FF7C80"/>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38" autoAdjust="0"/>
    <p:restoredTop sz="94558" autoAdjust="0"/>
  </p:normalViewPr>
  <p:slideViewPr>
    <p:cSldViewPr snapToGrid="0">
      <p:cViewPr varScale="1">
        <p:scale>
          <a:sx n="65" d="100"/>
          <a:sy n="65" d="100"/>
        </p:scale>
        <p:origin x="888" y="78"/>
      </p:cViewPr>
      <p:guideLst>
        <p:guide orient="horz" pos="2205"/>
        <p:guide pos="3840"/>
      </p:guideLst>
    </p:cSldViewPr>
  </p:slideViewPr>
  <p:outlineViewPr>
    <p:cViewPr>
      <p:scale>
        <a:sx n="33" d="100"/>
        <a:sy n="33" d="100"/>
      </p:scale>
      <p:origin x="0" y="1848"/>
    </p:cViewPr>
  </p:outlineViewPr>
  <p:notesTextViewPr>
    <p:cViewPr>
      <p:scale>
        <a:sx n="1" d="1"/>
        <a:sy n="1" d="1"/>
      </p:scale>
      <p:origin x="0" y="0"/>
    </p:cViewPr>
  </p:notesTextViewPr>
  <p:sorterViewPr>
    <p:cViewPr>
      <p:scale>
        <a:sx n="100" d="100"/>
        <a:sy n="100" d="100"/>
      </p:scale>
      <p:origin x="0" y="-28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CL" dirty="0"/>
          </a:p>
        </p:txBody>
      </p:sp>
      <p:sp>
        <p:nvSpPr>
          <p:cNvPr id="3" name="2 Marcador de fecha"/>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9373BC4-6BF5-4679-B972-36DA9C85DF09}" type="datetimeFigureOut">
              <a:rPr lang="es-CL" smtClean="0"/>
              <a:t>18-11-2021</a:t>
            </a:fld>
            <a:endParaRPr lang="es-CL" dirty="0"/>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s-CL" dirty="0"/>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858B0EE-296F-4D29-A2F0-6756DE32FE72}" type="slidenum">
              <a:rPr lang="es-CL" smtClean="0"/>
              <a:t>‹Nº›</a:t>
            </a:fld>
            <a:endParaRPr lang="es-CL" dirty="0"/>
          </a:p>
        </p:txBody>
      </p:sp>
    </p:spTree>
    <p:extLst>
      <p:ext uri="{BB962C8B-B14F-4D97-AF65-F5344CB8AC3E}">
        <p14:creationId xmlns:p14="http://schemas.microsoft.com/office/powerpoint/2010/main" val="1171040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L" dirty="0"/>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9D987AE-6BED-4107-A7EB-3BE21F0A1E51}" type="datetimeFigureOut">
              <a:rPr lang="es-CL" smtClean="0"/>
              <a:t>18-11-2021</a:t>
            </a:fld>
            <a:endParaRPr lang="es-CL" dirty="0"/>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CL" dirty="0"/>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L" dirty="0"/>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69E5410-182A-4F7C-A70E-A70C7CD66CBE}" type="slidenum">
              <a:rPr lang="es-CL" smtClean="0"/>
              <a:t>‹Nº›</a:t>
            </a:fld>
            <a:endParaRPr lang="es-CL" dirty="0"/>
          </a:p>
        </p:txBody>
      </p:sp>
    </p:spTree>
    <p:extLst>
      <p:ext uri="{BB962C8B-B14F-4D97-AF65-F5344CB8AC3E}">
        <p14:creationId xmlns:p14="http://schemas.microsoft.com/office/powerpoint/2010/main" val="224464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219"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s-ES_tradnl" altLang="es-ES_tradnl" dirty="0"/>
          </a:p>
        </p:txBody>
      </p:sp>
      <p:sp>
        <p:nvSpPr>
          <p:cNvPr id="9220"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eaLnBrk="0" fontAlgn="base" hangingPunct="0">
              <a:spcBef>
                <a:spcPct val="0"/>
              </a:spcBef>
              <a:spcAft>
                <a:spcPct val="0"/>
              </a:spcAft>
              <a:defRPr>
                <a:solidFill>
                  <a:schemeClr val="tx1"/>
                </a:solidFill>
                <a:latin typeface="Calibri" charset="0"/>
              </a:defRPr>
            </a:lvl6pPr>
            <a:lvl7pPr marL="2971800" indent="-228600" eaLnBrk="0" fontAlgn="base" hangingPunct="0">
              <a:spcBef>
                <a:spcPct val="0"/>
              </a:spcBef>
              <a:spcAft>
                <a:spcPct val="0"/>
              </a:spcAft>
              <a:defRPr>
                <a:solidFill>
                  <a:schemeClr val="tx1"/>
                </a:solidFill>
                <a:latin typeface="Calibri" charset="0"/>
              </a:defRPr>
            </a:lvl7pPr>
            <a:lvl8pPr marL="3429000" indent="-228600" eaLnBrk="0" fontAlgn="base" hangingPunct="0">
              <a:spcBef>
                <a:spcPct val="0"/>
              </a:spcBef>
              <a:spcAft>
                <a:spcPct val="0"/>
              </a:spcAft>
              <a:defRPr>
                <a:solidFill>
                  <a:schemeClr val="tx1"/>
                </a:solidFill>
                <a:latin typeface="Calibri" charset="0"/>
              </a:defRPr>
            </a:lvl8pPr>
            <a:lvl9pPr marL="3886200" indent="-228600" eaLnBrk="0" fontAlgn="base" hangingPunct="0">
              <a:spcBef>
                <a:spcPct val="0"/>
              </a:spcBef>
              <a:spcAft>
                <a:spcPct val="0"/>
              </a:spcAft>
              <a:defRPr>
                <a:solidFill>
                  <a:schemeClr val="tx1"/>
                </a:solidFill>
                <a:latin typeface="Calibri" charset="0"/>
              </a:defRPr>
            </a:lvl9pPr>
          </a:lstStyle>
          <a:p>
            <a:fld id="{372558C3-6FF5-3B43-B4D4-8D730ED4DD33}" type="slidenum">
              <a:rPr lang="es-ES_tradnl" altLang="es-ES_tradnl">
                <a:solidFill>
                  <a:prstClr val="black"/>
                </a:solidFill>
              </a:rPr>
              <a:pPr/>
              <a:t>1</a:t>
            </a:fld>
            <a:endParaRPr lang="es-ES_tradnl" altLang="es-ES_tradnl" dirty="0">
              <a:solidFill>
                <a:prstClr val="black"/>
              </a:solidFill>
            </a:endParaRPr>
          </a:p>
        </p:txBody>
      </p:sp>
    </p:spTree>
    <p:extLst>
      <p:ext uri="{BB962C8B-B14F-4D97-AF65-F5344CB8AC3E}">
        <p14:creationId xmlns:p14="http://schemas.microsoft.com/office/powerpoint/2010/main" val="1977704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Title 1"/>
          <p:cNvSpPr>
            <a:spLocks noGrp="1"/>
          </p:cNvSpPr>
          <p:nvPr>
            <p:ph type="title"/>
          </p:nvPr>
        </p:nvSpPr>
        <p:spPr>
          <a:xfrm>
            <a:off x="895709" y="6246184"/>
            <a:ext cx="10515600" cy="765467"/>
          </a:xfrm>
          <a:prstGeom prst="rect">
            <a:avLst/>
          </a:prstGeom>
        </p:spPr>
        <p:txBody>
          <a:bodyPr anchor="ctr"/>
          <a:lstStyle>
            <a:lvl1pPr algn="ctr">
              <a:defRPr sz="5333" b="0" i="0">
                <a:latin typeface="Gotham Medium" charset="0"/>
                <a:ea typeface="Gotham Medium" charset="0"/>
                <a:cs typeface="Gotham Medium" charset="0"/>
              </a:defRPr>
            </a:lvl1pPr>
          </a:lstStyle>
          <a:p>
            <a:r>
              <a:rPr lang="es-ES_tradnl" dirty="0"/>
              <a:t>Clic para editar título</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7" name="Marcador de título 1"/>
          <p:cNvSpPr>
            <a:spLocks noGrp="1"/>
          </p:cNvSpPr>
          <p:nvPr>
            <p:ph type="title"/>
          </p:nvPr>
        </p:nvSpPr>
        <p:spPr>
          <a:xfrm>
            <a:off x="533400" y="805132"/>
            <a:ext cx="11087099" cy="495675"/>
          </a:xfrm>
          <a:prstGeom prst="rect">
            <a:avLst/>
          </a:prstGeom>
        </p:spPr>
        <p:txBody>
          <a:bodyPr vert="horz" lIns="91440" tIns="45720" rIns="91440" bIns="45720" rtlCol="0" anchor="t">
            <a:normAutofit/>
          </a:bodyPr>
          <a:lstStyle>
            <a:lvl1pPr>
              <a:defRPr b="0" i="0">
                <a:latin typeface="Gotham Medium" charset="0"/>
                <a:ea typeface="Gotham Medium" charset="0"/>
                <a:cs typeface="Gotham Medium" charset="0"/>
              </a:defRPr>
            </a:lvl1pPr>
          </a:lstStyle>
          <a:p>
            <a:r>
              <a:rPr lang="es-ES_tradnl" dirty="0"/>
              <a:t>Clic para editar título</a:t>
            </a:r>
          </a:p>
        </p:txBody>
      </p:sp>
      <p:sp>
        <p:nvSpPr>
          <p:cNvPr id="8" name="Marcador de texto 2"/>
          <p:cNvSpPr>
            <a:spLocks noGrp="1"/>
          </p:cNvSpPr>
          <p:nvPr>
            <p:ph idx="1"/>
          </p:nvPr>
        </p:nvSpPr>
        <p:spPr>
          <a:xfrm>
            <a:off x="533400" y="1518248"/>
            <a:ext cx="11087099" cy="4762432"/>
          </a:xfrm>
          <a:prstGeom prst="rect">
            <a:avLst/>
          </a:prstGeom>
        </p:spPr>
        <p:txBody>
          <a:bodyPr vert="horz" lIns="91440" tIns="45720" rIns="91440" bIns="45720" rtlCol="0">
            <a:normAutofit/>
          </a:bodyPr>
          <a:lstStyle>
            <a:lvl1pPr marL="380986" indent="-380986">
              <a:buFont typeface="Arial" charset="0"/>
              <a:buChar char="•"/>
              <a:defRPr sz="2665">
                <a:latin typeface="Arial" charset="0"/>
                <a:ea typeface="Arial" charset="0"/>
                <a:cs typeface="Arial" charset="0"/>
              </a:defRPr>
            </a:lvl1pPr>
            <a:lvl2pPr marL="990563" indent="-380986">
              <a:buFont typeface="Arial" charset="0"/>
              <a:buChar char="•"/>
              <a:defRPr>
                <a:latin typeface="Arial" charset="0"/>
                <a:ea typeface="Arial" charset="0"/>
                <a:cs typeface="Arial" charset="0"/>
              </a:defRPr>
            </a:lvl2pPr>
            <a:lvl3pPr marL="1600143" indent="-380986">
              <a:buFont typeface="Arial" charset="0"/>
              <a:buChar char="•"/>
              <a:defRPr sz="2133">
                <a:latin typeface="Arial" charset="0"/>
                <a:ea typeface="Arial" charset="0"/>
                <a:cs typeface="Arial" charset="0"/>
              </a:defRPr>
            </a:lvl3pPr>
            <a:lvl4pPr marL="2209719" indent="-380986">
              <a:buFont typeface="Arial" charset="0"/>
              <a:buChar char="•"/>
              <a:defRPr sz="1867">
                <a:latin typeface="Arial" charset="0"/>
                <a:ea typeface="Arial" charset="0"/>
                <a:cs typeface="Arial" charset="0"/>
              </a:defRPr>
            </a:lvl4pPr>
            <a:lvl5pPr marL="2819299" indent="-380986">
              <a:buFont typeface="Arial" charset="0"/>
              <a:buChar char="•"/>
              <a:defRPr sz="1600">
                <a:latin typeface="Arial" charset="0"/>
                <a:ea typeface="Arial" charset="0"/>
                <a:cs typeface="Arial" charset="0"/>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_tradnl"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Marcador de fecha 3"/>
          <p:cNvSpPr>
            <a:spLocks noGrp="1"/>
          </p:cNvSpPr>
          <p:nvPr>
            <p:ph type="dt" sz="half" idx="2"/>
          </p:nvPr>
        </p:nvSpPr>
        <p:spPr>
          <a:xfrm>
            <a:off x="838200" y="6356351"/>
            <a:ext cx="2743200" cy="366183"/>
          </a:xfrm>
          <a:prstGeom prst="rect">
            <a:avLst/>
          </a:prstGeom>
        </p:spPr>
        <p:txBody>
          <a:bodyPr vert="horz" lIns="91440" tIns="45720" rIns="91440" bIns="45720" rtlCol="0" anchor="ctr"/>
          <a:lstStyle>
            <a:lvl1pPr algn="l" eaLnBrk="1" fontAlgn="auto" hangingPunct="1">
              <a:spcBef>
                <a:spcPts val="0"/>
              </a:spcBef>
              <a:spcAft>
                <a:spcPts val="0"/>
              </a:spcAft>
              <a:defRPr sz="1600">
                <a:solidFill>
                  <a:schemeClr val="tx1">
                    <a:tint val="75000"/>
                  </a:schemeClr>
                </a:solidFill>
                <a:latin typeface="+mn-lt"/>
              </a:defRPr>
            </a:lvl1pPr>
          </a:lstStyle>
          <a:p>
            <a:pPr>
              <a:defRPr/>
            </a:pPr>
            <a:fld id="{B4853A21-2A8A-1C43-8B9F-5C3D3E570DE3}" type="datetimeFigureOut">
              <a:rPr lang="es-ES_tradnl">
                <a:solidFill>
                  <a:prstClr val="black">
                    <a:tint val="75000"/>
                  </a:prstClr>
                </a:solidFill>
              </a:rPr>
              <a:pPr>
                <a:defRPr/>
              </a:pPr>
              <a:t>18/11/2021</a:t>
            </a:fld>
            <a:endParaRPr lang="es-ES_tradnl" dirty="0">
              <a:solidFill>
                <a:prstClr val="black">
                  <a:tint val="75000"/>
                </a:prstClr>
              </a:solidFill>
            </a:endParaRPr>
          </a:p>
        </p:txBody>
      </p:sp>
      <p:sp>
        <p:nvSpPr>
          <p:cNvPr id="5" name="Marcador de pie de página 4"/>
          <p:cNvSpPr>
            <a:spLocks noGrp="1"/>
          </p:cNvSpPr>
          <p:nvPr>
            <p:ph type="ftr" sz="quarter" idx="3"/>
          </p:nvPr>
        </p:nvSpPr>
        <p:spPr>
          <a:xfrm>
            <a:off x="4038600" y="6356351"/>
            <a:ext cx="4114800" cy="366183"/>
          </a:xfrm>
          <a:prstGeom prst="rect">
            <a:avLst/>
          </a:prstGeom>
        </p:spPr>
        <p:txBody>
          <a:bodyPr vert="horz" lIns="91440" tIns="45720" rIns="91440" bIns="45720" rtlCol="0" anchor="ctr"/>
          <a:lstStyle>
            <a:lvl1pPr algn="ctr" eaLnBrk="1" fontAlgn="auto" hangingPunct="1">
              <a:spcBef>
                <a:spcPts val="0"/>
              </a:spcBef>
              <a:spcAft>
                <a:spcPts val="0"/>
              </a:spcAft>
              <a:defRPr sz="1600">
                <a:solidFill>
                  <a:schemeClr val="tx1">
                    <a:tint val="75000"/>
                  </a:schemeClr>
                </a:solidFill>
                <a:latin typeface="+mn-lt"/>
              </a:defRPr>
            </a:lvl1pPr>
          </a:lstStyle>
          <a:p>
            <a:pPr>
              <a:defRPr/>
            </a:pPr>
            <a:endParaRPr lang="es-ES_tradnl" dirty="0">
              <a:solidFill>
                <a:prstClr val="black">
                  <a:tint val="75000"/>
                </a:prstClr>
              </a:solidFill>
            </a:endParaRPr>
          </a:p>
        </p:txBody>
      </p:sp>
      <p:sp>
        <p:nvSpPr>
          <p:cNvPr id="6" name="Marcador de número de diapositiva 5"/>
          <p:cNvSpPr>
            <a:spLocks noGrp="1"/>
          </p:cNvSpPr>
          <p:nvPr>
            <p:ph type="sldNum" sz="quarter" idx="4"/>
          </p:nvPr>
        </p:nvSpPr>
        <p:spPr>
          <a:xfrm>
            <a:off x="8610600" y="6356351"/>
            <a:ext cx="2743200" cy="366183"/>
          </a:xfrm>
          <a:prstGeom prst="rect">
            <a:avLst/>
          </a:prstGeom>
        </p:spPr>
        <p:txBody>
          <a:bodyPr vert="horz" lIns="91440" tIns="45720" rIns="91440" bIns="45720" rtlCol="0" anchor="ctr"/>
          <a:lstStyle>
            <a:lvl1pPr algn="r" eaLnBrk="1" fontAlgn="auto" hangingPunct="1">
              <a:spcBef>
                <a:spcPts val="0"/>
              </a:spcBef>
              <a:spcAft>
                <a:spcPts val="0"/>
              </a:spcAft>
              <a:defRPr sz="1600">
                <a:solidFill>
                  <a:schemeClr val="tx1">
                    <a:tint val="75000"/>
                  </a:schemeClr>
                </a:solidFill>
                <a:latin typeface="+mn-lt"/>
              </a:defRPr>
            </a:lvl1pPr>
          </a:lstStyle>
          <a:p>
            <a:pPr>
              <a:defRPr/>
            </a:pPr>
            <a:fld id="{94D07501-746B-4F4B-AE72-370E4E764116}" type="slidenum">
              <a:rPr lang="es-ES_tradnl">
                <a:solidFill>
                  <a:prstClr val="black">
                    <a:tint val="75000"/>
                  </a:prstClr>
                </a:solidFill>
              </a:rPr>
              <a:pPr>
                <a:defRPr/>
              </a:pPr>
              <a:t>‹Nº›</a:t>
            </a:fld>
            <a:endParaRPr lang="es-ES_tradnl" dirty="0">
              <a:solidFill>
                <a:prstClr val="black">
                  <a:tint val="75000"/>
                </a:prstClr>
              </a:solidFill>
            </a:endParaRPr>
          </a:p>
        </p:txBody>
      </p:sp>
      <p:pic>
        <p:nvPicPr>
          <p:cNvPr id="4101" name="Imagen 7"/>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1167" y="-482599"/>
            <a:ext cx="12236451" cy="7338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820984"/>
      </p:ext>
    </p:extLst>
  </p:cSld>
  <p:clrMap bg1="lt1" tx1="dk1" bg2="lt2" tx2="dk2" accent1="accent1" accent2="accent2" accent3="accent3" accent4="accent4" accent5="accent5" accent6="accent6" hlink="hlink" folHlink="folHlink"/>
  <p:sldLayoutIdLst>
    <p:sldLayoutId id="2147483674" r:id="rId1"/>
  </p:sldLayoutIdLst>
  <p:txStyles>
    <p:titleStyle>
      <a:lvl1pPr algn="l" rtl="0" eaLnBrk="0" fontAlgn="base" hangingPunct="0">
        <a:lnSpc>
          <a:spcPct val="90000"/>
        </a:lnSpc>
        <a:spcBef>
          <a:spcPct val="0"/>
        </a:spcBef>
        <a:spcAft>
          <a:spcPct val="0"/>
        </a:spcAft>
        <a:defRPr sz="5867" kern="1200">
          <a:solidFill>
            <a:schemeClr val="tx1"/>
          </a:solidFill>
          <a:latin typeface="+mj-lt"/>
          <a:ea typeface="+mj-ea"/>
          <a:cs typeface="+mj-cs"/>
        </a:defRPr>
      </a:lvl1pPr>
      <a:lvl2pPr algn="l" rtl="0" eaLnBrk="0" fontAlgn="base" hangingPunct="0">
        <a:lnSpc>
          <a:spcPct val="90000"/>
        </a:lnSpc>
        <a:spcBef>
          <a:spcPct val="0"/>
        </a:spcBef>
        <a:spcAft>
          <a:spcPct val="0"/>
        </a:spcAft>
        <a:defRPr sz="5867">
          <a:solidFill>
            <a:schemeClr val="tx1"/>
          </a:solidFill>
          <a:latin typeface="Calibri Light" charset="0"/>
        </a:defRPr>
      </a:lvl2pPr>
      <a:lvl3pPr algn="l" rtl="0" eaLnBrk="0" fontAlgn="base" hangingPunct="0">
        <a:lnSpc>
          <a:spcPct val="90000"/>
        </a:lnSpc>
        <a:spcBef>
          <a:spcPct val="0"/>
        </a:spcBef>
        <a:spcAft>
          <a:spcPct val="0"/>
        </a:spcAft>
        <a:defRPr sz="5867">
          <a:solidFill>
            <a:schemeClr val="tx1"/>
          </a:solidFill>
          <a:latin typeface="Calibri Light" charset="0"/>
        </a:defRPr>
      </a:lvl3pPr>
      <a:lvl4pPr algn="l" rtl="0" eaLnBrk="0" fontAlgn="base" hangingPunct="0">
        <a:lnSpc>
          <a:spcPct val="90000"/>
        </a:lnSpc>
        <a:spcBef>
          <a:spcPct val="0"/>
        </a:spcBef>
        <a:spcAft>
          <a:spcPct val="0"/>
        </a:spcAft>
        <a:defRPr sz="5867">
          <a:solidFill>
            <a:schemeClr val="tx1"/>
          </a:solidFill>
          <a:latin typeface="Calibri Light" charset="0"/>
        </a:defRPr>
      </a:lvl4pPr>
      <a:lvl5pPr algn="l" rtl="0" eaLnBrk="0" fontAlgn="base" hangingPunct="0">
        <a:lnSpc>
          <a:spcPct val="90000"/>
        </a:lnSpc>
        <a:spcBef>
          <a:spcPct val="0"/>
        </a:spcBef>
        <a:spcAft>
          <a:spcPct val="0"/>
        </a:spcAft>
        <a:defRPr sz="5867">
          <a:solidFill>
            <a:schemeClr val="tx1"/>
          </a:solidFill>
          <a:latin typeface="Calibri Light" charset="0"/>
        </a:defRPr>
      </a:lvl5pPr>
      <a:lvl6pPr marL="609577" algn="l" rtl="0" fontAlgn="base">
        <a:lnSpc>
          <a:spcPct val="90000"/>
        </a:lnSpc>
        <a:spcBef>
          <a:spcPct val="0"/>
        </a:spcBef>
        <a:spcAft>
          <a:spcPct val="0"/>
        </a:spcAft>
        <a:defRPr sz="5867">
          <a:solidFill>
            <a:schemeClr val="tx1"/>
          </a:solidFill>
          <a:latin typeface="Calibri Light" charset="0"/>
        </a:defRPr>
      </a:lvl6pPr>
      <a:lvl7pPr marL="1219156" algn="l" rtl="0" fontAlgn="base">
        <a:lnSpc>
          <a:spcPct val="90000"/>
        </a:lnSpc>
        <a:spcBef>
          <a:spcPct val="0"/>
        </a:spcBef>
        <a:spcAft>
          <a:spcPct val="0"/>
        </a:spcAft>
        <a:defRPr sz="5867">
          <a:solidFill>
            <a:schemeClr val="tx1"/>
          </a:solidFill>
          <a:latin typeface="Calibri Light" charset="0"/>
        </a:defRPr>
      </a:lvl7pPr>
      <a:lvl8pPr marL="1828733" algn="l" rtl="0" fontAlgn="base">
        <a:lnSpc>
          <a:spcPct val="90000"/>
        </a:lnSpc>
        <a:spcBef>
          <a:spcPct val="0"/>
        </a:spcBef>
        <a:spcAft>
          <a:spcPct val="0"/>
        </a:spcAft>
        <a:defRPr sz="5867">
          <a:solidFill>
            <a:schemeClr val="tx1"/>
          </a:solidFill>
          <a:latin typeface="Calibri Light" charset="0"/>
        </a:defRPr>
      </a:lvl8pPr>
      <a:lvl9pPr marL="2438312" algn="l" rtl="0" fontAlgn="base">
        <a:lnSpc>
          <a:spcPct val="90000"/>
        </a:lnSpc>
        <a:spcBef>
          <a:spcPct val="0"/>
        </a:spcBef>
        <a:spcAft>
          <a:spcPct val="0"/>
        </a:spcAft>
        <a:defRPr sz="5867">
          <a:solidFill>
            <a:schemeClr val="tx1"/>
          </a:solidFill>
          <a:latin typeface="Calibri Light" charset="0"/>
        </a:defRPr>
      </a:lvl9pPr>
    </p:titleStyle>
    <p:bodyStyle>
      <a:lvl1pPr marL="302676" indent="-302676" algn="l" rtl="0" eaLnBrk="0" fontAlgn="base" hangingPunct="0">
        <a:lnSpc>
          <a:spcPct val="90000"/>
        </a:lnSpc>
        <a:spcBef>
          <a:spcPts val="1333"/>
        </a:spcBef>
        <a:spcAft>
          <a:spcPct val="0"/>
        </a:spcAft>
        <a:buFont typeface="Arial" charset="0"/>
        <a:buChar char="•"/>
        <a:defRPr sz="3733" kern="1200">
          <a:solidFill>
            <a:schemeClr val="tx1"/>
          </a:solidFill>
          <a:latin typeface="+mn-lt"/>
          <a:ea typeface="+mn-ea"/>
          <a:cs typeface="+mn-cs"/>
        </a:defRPr>
      </a:lvl1pPr>
      <a:lvl2pPr marL="912261" indent="-302676" algn="l" rtl="0" eaLnBrk="0" fontAlgn="base" hangingPunct="0">
        <a:lnSpc>
          <a:spcPct val="90000"/>
        </a:lnSpc>
        <a:spcBef>
          <a:spcPts val="667"/>
        </a:spcBef>
        <a:spcAft>
          <a:spcPct val="0"/>
        </a:spcAft>
        <a:buFont typeface="Arial" charset="0"/>
        <a:buChar char="•"/>
        <a:defRPr sz="3067" kern="1200">
          <a:solidFill>
            <a:schemeClr val="tx1"/>
          </a:solidFill>
          <a:latin typeface="+mn-lt"/>
          <a:ea typeface="+mn-ea"/>
          <a:cs typeface="+mn-cs"/>
        </a:defRPr>
      </a:lvl2pPr>
      <a:lvl3pPr marL="1521846" indent="-302676" algn="l" rtl="0" eaLnBrk="0" fontAlgn="base" hangingPunct="0">
        <a:lnSpc>
          <a:spcPct val="90000"/>
        </a:lnSpc>
        <a:spcBef>
          <a:spcPts val="667"/>
        </a:spcBef>
        <a:spcAft>
          <a:spcPct val="0"/>
        </a:spcAft>
        <a:buFont typeface="Arial" charset="0"/>
        <a:buChar char="•"/>
        <a:defRPr sz="2533" kern="1200">
          <a:solidFill>
            <a:schemeClr val="tx1"/>
          </a:solidFill>
          <a:latin typeface="+mn-lt"/>
          <a:ea typeface="+mn-ea"/>
          <a:cs typeface="+mn-cs"/>
        </a:defRPr>
      </a:lvl3pPr>
      <a:lvl4pPr marL="2131431" indent="-302676" algn="l" rtl="0" eaLnBrk="0" fontAlgn="base" hangingPunct="0">
        <a:lnSpc>
          <a:spcPct val="90000"/>
        </a:lnSpc>
        <a:spcBef>
          <a:spcPts val="667"/>
        </a:spcBef>
        <a:spcAft>
          <a:spcPct val="0"/>
        </a:spcAft>
        <a:buFont typeface="Arial" charset="0"/>
        <a:buChar char="•"/>
        <a:defRPr kern="1200">
          <a:solidFill>
            <a:schemeClr val="tx1"/>
          </a:solidFill>
          <a:latin typeface="+mn-lt"/>
          <a:ea typeface="+mn-ea"/>
          <a:cs typeface="+mn-cs"/>
        </a:defRPr>
      </a:lvl4pPr>
      <a:lvl5pPr marL="2741015" indent="-302676" algn="l" rtl="0" eaLnBrk="0" fontAlgn="base" hangingPunct="0">
        <a:lnSpc>
          <a:spcPct val="90000"/>
        </a:lnSpc>
        <a:spcBef>
          <a:spcPts val="667"/>
        </a:spcBef>
        <a:spcAft>
          <a:spcPct val="0"/>
        </a:spcAft>
        <a:buFont typeface="Arial" charset="0"/>
        <a:buChar char="•"/>
        <a:defRPr kern="1200">
          <a:solidFill>
            <a:schemeClr val="tx1"/>
          </a:solidFill>
          <a:latin typeface="+mn-lt"/>
          <a:ea typeface="+mn-ea"/>
          <a:cs typeface="+mn-cs"/>
        </a:defRPr>
      </a:lvl5pPr>
      <a:lvl6pPr marL="3352679" indent="-304788" algn="l" defTabSz="1219156"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57" indent="-304788" algn="l" defTabSz="1219156"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835" indent="-304788" algn="l" defTabSz="1219156"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413" indent="-304788" algn="l" defTabSz="1219156" rtl="0" eaLnBrk="1" latinLnBrk="0" hangingPunct="1">
        <a:lnSpc>
          <a:spcPct val="90000"/>
        </a:lnSpc>
        <a:spcBef>
          <a:spcPts val="667"/>
        </a:spcBef>
        <a:buFont typeface="Arial"/>
        <a:buChar char="•"/>
        <a:defRPr sz="2400" kern="1200">
          <a:solidFill>
            <a:schemeClr val="tx1"/>
          </a:solidFill>
          <a:latin typeface="+mn-lt"/>
          <a:ea typeface="+mn-ea"/>
          <a:cs typeface="+mn-cs"/>
        </a:defRPr>
      </a:lvl9pPr>
    </p:bodyStyle>
    <p:otherStyle>
      <a:defPPr>
        <a:defRPr lang="es-ES_tradnl"/>
      </a:defPPr>
      <a:lvl1pPr marL="0" algn="l" defTabSz="1219156" rtl="0" eaLnBrk="1" latinLnBrk="0" hangingPunct="1">
        <a:defRPr sz="2400" kern="1200">
          <a:solidFill>
            <a:schemeClr val="tx1"/>
          </a:solidFill>
          <a:latin typeface="+mn-lt"/>
          <a:ea typeface="+mn-ea"/>
          <a:cs typeface="+mn-cs"/>
        </a:defRPr>
      </a:lvl1pPr>
      <a:lvl2pPr marL="609577" algn="l" defTabSz="1219156" rtl="0" eaLnBrk="1" latinLnBrk="0" hangingPunct="1">
        <a:defRPr sz="2400" kern="1200">
          <a:solidFill>
            <a:schemeClr val="tx1"/>
          </a:solidFill>
          <a:latin typeface="+mn-lt"/>
          <a:ea typeface="+mn-ea"/>
          <a:cs typeface="+mn-cs"/>
        </a:defRPr>
      </a:lvl2pPr>
      <a:lvl3pPr marL="1219156" algn="l" defTabSz="1219156" rtl="0" eaLnBrk="1" latinLnBrk="0" hangingPunct="1">
        <a:defRPr sz="2400" kern="1200">
          <a:solidFill>
            <a:schemeClr val="tx1"/>
          </a:solidFill>
          <a:latin typeface="+mn-lt"/>
          <a:ea typeface="+mn-ea"/>
          <a:cs typeface="+mn-cs"/>
        </a:defRPr>
      </a:lvl3pPr>
      <a:lvl4pPr marL="1828733" algn="l" defTabSz="1219156" rtl="0" eaLnBrk="1" latinLnBrk="0" hangingPunct="1">
        <a:defRPr sz="2400" kern="1200">
          <a:solidFill>
            <a:schemeClr val="tx1"/>
          </a:solidFill>
          <a:latin typeface="+mn-lt"/>
          <a:ea typeface="+mn-ea"/>
          <a:cs typeface="+mn-cs"/>
        </a:defRPr>
      </a:lvl4pPr>
      <a:lvl5pPr marL="2438312" algn="l" defTabSz="1219156" rtl="0" eaLnBrk="1" latinLnBrk="0" hangingPunct="1">
        <a:defRPr sz="2400" kern="1200">
          <a:solidFill>
            <a:schemeClr val="tx1"/>
          </a:solidFill>
          <a:latin typeface="+mn-lt"/>
          <a:ea typeface="+mn-ea"/>
          <a:cs typeface="+mn-cs"/>
        </a:defRPr>
      </a:lvl5pPr>
      <a:lvl6pPr marL="3047889" algn="l" defTabSz="1219156" rtl="0" eaLnBrk="1" latinLnBrk="0" hangingPunct="1">
        <a:defRPr sz="2400" kern="1200">
          <a:solidFill>
            <a:schemeClr val="tx1"/>
          </a:solidFill>
          <a:latin typeface="+mn-lt"/>
          <a:ea typeface="+mn-ea"/>
          <a:cs typeface="+mn-cs"/>
        </a:defRPr>
      </a:lvl6pPr>
      <a:lvl7pPr marL="3657469" algn="l" defTabSz="1219156" rtl="0" eaLnBrk="1" latinLnBrk="0" hangingPunct="1">
        <a:defRPr sz="2400" kern="1200">
          <a:solidFill>
            <a:schemeClr val="tx1"/>
          </a:solidFill>
          <a:latin typeface="+mn-lt"/>
          <a:ea typeface="+mn-ea"/>
          <a:cs typeface="+mn-cs"/>
        </a:defRPr>
      </a:lvl7pPr>
      <a:lvl8pPr marL="4267047" algn="l" defTabSz="1219156" rtl="0" eaLnBrk="1" latinLnBrk="0" hangingPunct="1">
        <a:defRPr sz="2400" kern="1200">
          <a:solidFill>
            <a:schemeClr val="tx1"/>
          </a:solidFill>
          <a:latin typeface="+mn-lt"/>
          <a:ea typeface="+mn-ea"/>
          <a:cs typeface="+mn-cs"/>
        </a:defRPr>
      </a:lvl8pPr>
      <a:lvl9pPr marL="4876625" algn="l" defTabSz="1219156"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Imagen 1"/>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
            <a:ext cx="12236451" cy="7338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5897626"/>
      </p:ext>
    </p:extLst>
  </p:cSld>
  <p:clrMap bg1="lt1" tx1="dk1" bg2="lt2" tx2="dk2" accent1="accent1" accent2="accent2" accent3="accent3" accent4="accent4" accent5="accent5" accent6="accent6" hlink="hlink" folHlink="folHlink"/>
  <p:sldLayoutIdLst>
    <p:sldLayoutId id="2147483676" r:id="rId1"/>
  </p:sldLayoutIdLst>
  <p:txStyles>
    <p:titleStyle>
      <a:lvl1pPr algn="l" rtl="0" eaLnBrk="0" fontAlgn="base" hangingPunct="0">
        <a:lnSpc>
          <a:spcPct val="90000"/>
        </a:lnSpc>
        <a:spcBef>
          <a:spcPct val="0"/>
        </a:spcBef>
        <a:spcAft>
          <a:spcPct val="0"/>
        </a:spcAft>
        <a:defRPr sz="5867" kern="1200">
          <a:solidFill>
            <a:schemeClr val="tx1"/>
          </a:solidFill>
          <a:latin typeface="+mj-lt"/>
          <a:ea typeface="+mj-ea"/>
          <a:cs typeface="+mj-cs"/>
        </a:defRPr>
      </a:lvl1pPr>
      <a:lvl2pPr algn="l" rtl="0" eaLnBrk="0" fontAlgn="base" hangingPunct="0">
        <a:lnSpc>
          <a:spcPct val="90000"/>
        </a:lnSpc>
        <a:spcBef>
          <a:spcPct val="0"/>
        </a:spcBef>
        <a:spcAft>
          <a:spcPct val="0"/>
        </a:spcAft>
        <a:defRPr sz="5867">
          <a:solidFill>
            <a:schemeClr val="tx1"/>
          </a:solidFill>
          <a:latin typeface="Calibri Light" charset="0"/>
        </a:defRPr>
      </a:lvl2pPr>
      <a:lvl3pPr algn="l" rtl="0" eaLnBrk="0" fontAlgn="base" hangingPunct="0">
        <a:lnSpc>
          <a:spcPct val="90000"/>
        </a:lnSpc>
        <a:spcBef>
          <a:spcPct val="0"/>
        </a:spcBef>
        <a:spcAft>
          <a:spcPct val="0"/>
        </a:spcAft>
        <a:defRPr sz="5867">
          <a:solidFill>
            <a:schemeClr val="tx1"/>
          </a:solidFill>
          <a:latin typeface="Calibri Light" charset="0"/>
        </a:defRPr>
      </a:lvl3pPr>
      <a:lvl4pPr algn="l" rtl="0" eaLnBrk="0" fontAlgn="base" hangingPunct="0">
        <a:lnSpc>
          <a:spcPct val="90000"/>
        </a:lnSpc>
        <a:spcBef>
          <a:spcPct val="0"/>
        </a:spcBef>
        <a:spcAft>
          <a:spcPct val="0"/>
        </a:spcAft>
        <a:defRPr sz="5867">
          <a:solidFill>
            <a:schemeClr val="tx1"/>
          </a:solidFill>
          <a:latin typeface="Calibri Light" charset="0"/>
        </a:defRPr>
      </a:lvl4pPr>
      <a:lvl5pPr algn="l" rtl="0" eaLnBrk="0" fontAlgn="base" hangingPunct="0">
        <a:lnSpc>
          <a:spcPct val="90000"/>
        </a:lnSpc>
        <a:spcBef>
          <a:spcPct val="0"/>
        </a:spcBef>
        <a:spcAft>
          <a:spcPct val="0"/>
        </a:spcAft>
        <a:defRPr sz="5867">
          <a:solidFill>
            <a:schemeClr val="tx1"/>
          </a:solidFill>
          <a:latin typeface="Calibri Light" charset="0"/>
        </a:defRPr>
      </a:lvl5pPr>
      <a:lvl6pPr marL="609577" algn="l" rtl="0" fontAlgn="base">
        <a:lnSpc>
          <a:spcPct val="90000"/>
        </a:lnSpc>
        <a:spcBef>
          <a:spcPct val="0"/>
        </a:spcBef>
        <a:spcAft>
          <a:spcPct val="0"/>
        </a:spcAft>
        <a:defRPr sz="5867">
          <a:solidFill>
            <a:schemeClr val="tx1"/>
          </a:solidFill>
          <a:latin typeface="Calibri Light" charset="0"/>
        </a:defRPr>
      </a:lvl6pPr>
      <a:lvl7pPr marL="1219156" algn="l" rtl="0" fontAlgn="base">
        <a:lnSpc>
          <a:spcPct val="90000"/>
        </a:lnSpc>
        <a:spcBef>
          <a:spcPct val="0"/>
        </a:spcBef>
        <a:spcAft>
          <a:spcPct val="0"/>
        </a:spcAft>
        <a:defRPr sz="5867">
          <a:solidFill>
            <a:schemeClr val="tx1"/>
          </a:solidFill>
          <a:latin typeface="Calibri Light" charset="0"/>
        </a:defRPr>
      </a:lvl7pPr>
      <a:lvl8pPr marL="1828733" algn="l" rtl="0" fontAlgn="base">
        <a:lnSpc>
          <a:spcPct val="90000"/>
        </a:lnSpc>
        <a:spcBef>
          <a:spcPct val="0"/>
        </a:spcBef>
        <a:spcAft>
          <a:spcPct val="0"/>
        </a:spcAft>
        <a:defRPr sz="5867">
          <a:solidFill>
            <a:schemeClr val="tx1"/>
          </a:solidFill>
          <a:latin typeface="Calibri Light" charset="0"/>
        </a:defRPr>
      </a:lvl8pPr>
      <a:lvl9pPr marL="2438312" algn="l" rtl="0" fontAlgn="base">
        <a:lnSpc>
          <a:spcPct val="90000"/>
        </a:lnSpc>
        <a:spcBef>
          <a:spcPct val="0"/>
        </a:spcBef>
        <a:spcAft>
          <a:spcPct val="0"/>
        </a:spcAft>
        <a:defRPr sz="5867">
          <a:solidFill>
            <a:schemeClr val="tx1"/>
          </a:solidFill>
          <a:latin typeface="Calibri Light" charset="0"/>
        </a:defRPr>
      </a:lvl9pPr>
    </p:titleStyle>
    <p:bodyStyle>
      <a:lvl1pPr marL="302676" indent="-302676" algn="l" rtl="0" eaLnBrk="0" fontAlgn="base" hangingPunct="0">
        <a:lnSpc>
          <a:spcPct val="90000"/>
        </a:lnSpc>
        <a:spcBef>
          <a:spcPts val="1333"/>
        </a:spcBef>
        <a:spcAft>
          <a:spcPct val="0"/>
        </a:spcAft>
        <a:buFont typeface="Arial" charset="0"/>
        <a:buChar char="•"/>
        <a:defRPr sz="3733" kern="1200">
          <a:solidFill>
            <a:schemeClr val="tx1"/>
          </a:solidFill>
          <a:latin typeface="+mn-lt"/>
          <a:ea typeface="+mn-ea"/>
          <a:cs typeface="+mn-cs"/>
        </a:defRPr>
      </a:lvl1pPr>
      <a:lvl2pPr marL="912261" indent="-302676" algn="l" rtl="0" eaLnBrk="0" fontAlgn="base" hangingPunct="0">
        <a:lnSpc>
          <a:spcPct val="90000"/>
        </a:lnSpc>
        <a:spcBef>
          <a:spcPts val="667"/>
        </a:spcBef>
        <a:spcAft>
          <a:spcPct val="0"/>
        </a:spcAft>
        <a:buFont typeface="Arial" charset="0"/>
        <a:buChar char="•"/>
        <a:defRPr sz="3067" kern="1200">
          <a:solidFill>
            <a:schemeClr val="tx1"/>
          </a:solidFill>
          <a:latin typeface="+mn-lt"/>
          <a:ea typeface="+mn-ea"/>
          <a:cs typeface="+mn-cs"/>
        </a:defRPr>
      </a:lvl2pPr>
      <a:lvl3pPr marL="1521846" indent="-302676" algn="l" rtl="0" eaLnBrk="0" fontAlgn="base" hangingPunct="0">
        <a:lnSpc>
          <a:spcPct val="90000"/>
        </a:lnSpc>
        <a:spcBef>
          <a:spcPts val="667"/>
        </a:spcBef>
        <a:spcAft>
          <a:spcPct val="0"/>
        </a:spcAft>
        <a:buFont typeface="Arial" charset="0"/>
        <a:buChar char="•"/>
        <a:defRPr sz="2533" kern="1200">
          <a:solidFill>
            <a:schemeClr val="tx1"/>
          </a:solidFill>
          <a:latin typeface="+mn-lt"/>
          <a:ea typeface="+mn-ea"/>
          <a:cs typeface="+mn-cs"/>
        </a:defRPr>
      </a:lvl3pPr>
      <a:lvl4pPr marL="2131431" indent="-302676" algn="l" rtl="0" eaLnBrk="0" fontAlgn="base" hangingPunct="0">
        <a:lnSpc>
          <a:spcPct val="90000"/>
        </a:lnSpc>
        <a:spcBef>
          <a:spcPts val="667"/>
        </a:spcBef>
        <a:spcAft>
          <a:spcPct val="0"/>
        </a:spcAft>
        <a:buFont typeface="Arial" charset="0"/>
        <a:buChar char="•"/>
        <a:defRPr kern="1200">
          <a:solidFill>
            <a:schemeClr val="tx1"/>
          </a:solidFill>
          <a:latin typeface="+mn-lt"/>
          <a:ea typeface="+mn-ea"/>
          <a:cs typeface="+mn-cs"/>
        </a:defRPr>
      </a:lvl4pPr>
      <a:lvl5pPr marL="2741015" indent="-302676" algn="l" rtl="0" eaLnBrk="0" fontAlgn="base" hangingPunct="0">
        <a:lnSpc>
          <a:spcPct val="90000"/>
        </a:lnSpc>
        <a:spcBef>
          <a:spcPts val="667"/>
        </a:spcBef>
        <a:spcAft>
          <a:spcPct val="0"/>
        </a:spcAft>
        <a:buFont typeface="Arial" charset="0"/>
        <a:buChar char="•"/>
        <a:defRPr kern="1200">
          <a:solidFill>
            <a:schemeClr val="tx1"/>
          </a:solidFill>
          <a:latin typeface="+mn-lt"/>
          <a:ea typeface="+mn-ea"/>
          <a:cs typeface="+mn-cs"/>
        </a:defRPr>
      </a:lvl5pPr>
      <a:lvl6pPr marL="3352679" indent="-304788" algn="l" defTabSz="1219156"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257" indent="-304788" algn="l" defTabSz="1219156"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35" indent="-304788" algn="l" defTabSz="1219156"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13" indent="-304788" algn="l" defTabSz="1219156"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56" rtl="0" eaLnBrk="1" latinLnBrk="0" hangingPunct="1">
        <a:defRPr sz="2400" kern="1200">
          <a:solidFill>
            <a:schemeClr val="tx1"/>
          </a:solidFill>
          <a:latin typeface="+mn-lt"/>
          <a:ea typeface="+mn-ea"/>
          <a:cs typeface="+mn-cs"/>
        </a:defRPr>
      </a:lvl1pPr>
      <a:lvl2pPr marL="609577" algn="l" defTabSz="1219156" rtl="0" eaLnBrk="1" latinLnBrk="0" hangingPunct="1">
        <a:defRPr sz="2400" kern="1200">
          <a:solidFill>
            <a:schemeClr val="tx1"/>
          </a:solidFill>
          <a:latin typeface="+mn-lt"/>
          <a:ea typeface="+mn-ea"/>
          <a:cs typeface="+mn-cs"/>
        </a:defRPr>
      </a:lvl2pPr>
      <a:lvl3pPr marL="1219156" algn="l" defTabSz="1219156" rtl="0" eaLnBrk="1" latinLnBrk="0" hangingPunct="1">
        <a:defRPr sz="2400" kern="1200">
          <a:solidFill>
            <a:schemeClr val="tx1"/>
          </a:solidFill>
          <a:latin typeface="+mn-lt"/>
          <a:ea typeface="+mn-ea"/>
          <a:cs typeface="+mn-cs"/>
        </a:defRPr>
      </a:lvl3pPr>
      <a:lvl4pPr marL="1828733" algn="l" defTabSz="1219156" rtl="0" eaLnBrk="1" latinLnBrk="0" hangingPunct="1">
        <a:defRPr sz="2400" kern="1200">
          <a:solidFill>
            <a:schemeClr val="tx1"/>
          </a:solidFill>
          <a:latin typeface="+mn-lt"/>
          <a:ea typeface="+mn-ea"/>
          <a:cs typeface="+mn-cs"/>
        </a:defRPr>
      </a:lvl4pPr>
      <a:lvl5pPr marL="2438312" algn="l" defTabSz="1219156" rtl="0" eaLnBrk="1" latinLnBrk="0" hangingPunct="1">
        <a:defRPr sz="2400" kern="1200">
          <a:solidFill>
            <a:schemeClr val="tx1"/>
          </a:solidFill>
          <a:latin typeface="+mn-lt"/>
          <a:ea typeface="+mn-ea"/>
          <a:cs typeface="+mn-cs"/>
        </a:defRPr>
      </a:lvl5pPr>
      <a:lvl6pPr marL="3047889" algn="l" defTabSz="1219156" rtl="0" eaLnBrk="1" latinLnBrk="0" hangingPunct="1">
        <a:defRPr sz="2400" kern="1200">
          <a:solidFill>
            <a:schemeClr val="tx1"/>
          </a:solidFill>
          <a:latin typeface="+mn-lt"/>
          <a:ea typeface="+mn-ea"/>
          <a:cs typeface="+mn-cs"/>
        </a:defRPr>
      </a:lvl6pPr>
      <a:lvl7pPr marL="3657469" algn="l" defTabSz="1219156" rtl="0" eaLnBrk="1" latinLnBrk="0" hangingPunct="1">
        <a:defRPr sz="2400" kern="1200">
          <a:solidFill>
            <a:schemeClr val="tx1"/>
          </a:solidFill>
          <a:latin typeface="+mn-lt"/>
          <a:ea typeface="+mn-ea"/>
          <a:cs typeface="+mn-cs"/>
        </a:defRPr>
      </a:lvl7pPr>
      <a:lvl8pPr marL="4267047" algn="l" defTabSz="1219156" rtl="0" eaLnBrk="1" latinLnBrk="0" hangingPunct="1">
        <a:defRPr sz="2400" kern="1200">
          <a:solidFill>
            <a:schemeClr val="tx1"/>
          </a:solidFill>
          <a:latin typeface="+mn-lt"/>
          <a:ea typeface="+mn-ea"/>
          <a:cs typeface="+mn-cs"/>
        </a:defRPr>
      </a:lvl8pPr>
      <a:lvl9pPr marL="4876625" algn="l" defTabSz="1219156"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Marcador de fecha 3"/>
          <p:cNvSpPr>
            <a:spLocks noGrp="1"/>
          </p:cNvSpPr>
          <p:nvPr>
            <p:ph type="dt" sz="half" idx="2"/>
          </p:nvPr>
        </p:nvSpPr>
        <p:spPr>
          <a:xfrm>
            <a:off x="838200" y="6356351"/>
            <a:ext cx="2743200" cy="366183"/>
          </a:xfrm>
          <a:prstGeom prst="rect">
            <a:avLst/>
          </a:prstGeom>
        </p:spPr>
        <p:txBody>
          <a:bodyPr vert="horz" lIns="91440" tIns="45720" rIns="91440" bIns="45720" rtlCol="0" anchor="ctr"/>
          <a:lstStyle>
            <a:lvl1pPr algn="l" eaLnBrk="1" fontAlgn="auto" hangingPunct="1">
              <a:spcBef>
                <a:spcPts val="0"/>
              </a:spcBef>
              <a:spcAft>
                <a:spcPts val="0"/>
              </a:spcAft>
              <a:defRPr sz="1600">
                <a:solidFill>
                  <a:schemeClr val="tx1">
                    <a:tint val="75000"/>
                  </a:schemeClr>
                </a:solidFill>
                <a:latin typeface="+mn-lt"/>
              </a:defRPr>
            </a:lvl1pPr>
          </a:lstStyle>
          <a:p>
            <a:pPr>
              <a:defRPr/>
            </a:pPr>
            <a:fld id="{D92BDBD7-6CD1-7042-BF75-4A867665C98A}" type="datetimeFigureOut">
              <a:rPr lang="es-ES_tradnl">
                <a:solidFill>
                  <a:prstClr val="black">
                    <a:tint val="75000"/>
                  </a:prstClr>
                </a:solidFill>
              </a:rPr>
              <a:pPr>
                <a:defRPr/>
              </a:pPr>
              <a:t>18/11/2021</a:t>
            </a:fld>
            <a:endParaRPr lang="es-ES_tradnl" dirty="0">
              <a:solidFill>
                <a:prstClr val="black">
                  <a:tint val="75000"/>
                </a:prstClr>
              </a:solidFill>
            </a:endParaRPr>
          </a:p>
        </p:txBody>
      </p:sp>
      <p:sp>
        <p:nvSpPr>
          <p:cNvPr id="5" name="Marcador de pie de página 4"/>
          <p:cNvSpPr>
            <a:spLocks noGrp="1"/>
          </p:cNvSpPr>
          <p:nvPr>
            <p:ph type="ftr" sz="quarter" idx="3"/>
          </p:nvPr>
        </p:nvSpPr>
        <p:spPr>
          <a:xfrm>
            <a:off x="4038600" y="6356351"/>
            <a:ext cx="4114800" cy="366183"/>
          </a:xfrm>
          <a:prstGeom prst="rect">
            <a:avLst/>
          </a:prstGeom>
        </p:spPr>
        <p:txBody>
          <a:bodyPr vert="horz" lIns="91440" tIns="45720" rIns="91440" bIns="45720" rtlCol="0" anchor="ctr"/>
          <a:lstStyle>
            <a:lvl1pPr algn="ctr" eaLnBrk="1" fontAlgn="auto" hangingPunct="1">
              <a:spcBef>
                <a:spcPts val="0"/>
              </a:spcBef>
              <a:spcAft>
                <a:spcPts val="0"/>
              </a:spcAft>
              <a:defRPr sz="1600">
                <a:solidFill>
                  <a:schemeClr val="tx1">
                    <a:tint val="75000"/>
                  </a:schemeClr>
                </a:solidFill>
                <a:latin typeface="+mn-lt"/>
              </a:defRPr>
            </a:lvl1pPr>
          </a:lstStyle>
          <a:p>
            <a:pPr>
              <a:defRPr/>
            </a:pPr>
            <a:endParaRPr lang="es-ES_tradnl" dirty="0">
              <a:solidFill>
                <a:prstClr val="black">
                  <a:tint val="75000"/>
                </a:prstClr>
              </a:solidFill>
            </a:endParaRPr>
          </a:p>
        </p:txBody>
      </p:sp>
      <p:sp>
        <p:nvSpPr>
          <p:cNvPr id="6" name="Marcador de número de diapositiva 5"/>
          <p:cNvSpPr>
            <a:spLocks noGrp="1"/>
          </p:cNvSpPr>
          <p:nvPr>
            <p:ph type="sldNum" sz="quarter" idx="4"/>
          </p:nvPr>
        </p:nvSpPr>
        <p:spPr>
          <a:xfrm>
            <a:off x="8610600" y="6356351"/>
            <a:ext cx="2743200" cy="366183"/>
          </a:xfrm>
          <a:prstGeom prst="rect">
            <a:avLst/>
          </a:prstGeom>
        </p:spPr>
        <p:txBody>
          <a:bodyPr vert="horz" lIns="91440" tIns="45720" rIns="91440" bIns="45720" rtlCol="0" anchor="ctr"/>
          <a:lstStyle>
            <a:lvl1pPr algn="r" eaLnBrk="1" fontAlgn="auto" hangingPunct="1">
              <a:spcBef>
                <a:spcPts val="0"/>
              </a:spcBef>
              <a:spcAft>
                <a:spcPts val="0"/>
              </a:spcAft>
              <a:defRPr sz="1600">
                <a:solidFill>
                  <a:schemeClr val="tx1">
                    <a:tint val="75000"/>
                  </a:schemeClr>
                </a:solidFill>
                <a:latin typeface="+mn-lt"/>
              </a:defRPr>
            </a:lvl1pPr>
          </a:lstStyle>
          <a:p>
            <a:pPr>
              <a:defRPr/>
            </a:pPr>
            <a:fld id="{20476463-FAB3-8A48-88F7-DFF1480E2BF2}" type="slidenum">
              <a:rPr lang="es-ES_tradnl">
                <a:solidFill>
                  <a:prstClr val="black">
                    <a:tint val="75000"/>
                  </a:prstClr>
                </a:solidFill>
              </a:rPr>
              <a:pPr>
                <a:defRPr/>
              </a:pPr>
              <a:t>‹Nº›</a:t>
            </a:fld>
            <a:endParaRPr lang="es-ES_tradnl" dirty="0">
              <a:solidFill>
                <a:prstClr val="black">
                  <a:tint val="75000"/>
                </a:prstClr>
              </a:solidFill>
            </a:endParaRPr>
          </a:p>
        </p:txBody>
      </p:sp>
      <p:pic>
        <p:nvPicPr>
          <p:cNvPr id="2053" name="Imagen 7"/>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362701"/>
            <a:ext cx="121920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Imagen 10"/>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45233" y="201085"/>
            <a:ext cx="1295400" cy="1145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6315481"/>
      </p:ext>
    </p:extLst>
  </p:cSld>
  <p:clrMap bg1="lt1" tx1="dk1" bg2="lt2" tx2="dk2" accent1="accent1" accent2="accent2" accent3="accent3" accent4="accent4" accent5="accent5" accent6="accent6" hlink="hlink" folHlink="folHlink"/>
  <p:sldLayoutIdLst>
    <p:sldLayoutId id="2147483678" r:id="rId1"/>
  </p:sldLayoutIdLst>
  <p:txStyles>
    <p:titleStyle>
      <a:lvl1pPr algn="l" rtl="0" eaLnBrk="0" fontAlgn="base" hangingPunct="0">
        <a:lnSpc>
          <a:spcPct val="90000"/>
        </a:lnSpc>
        <a:spcBef>
          <a:spcPct val="0"/>
        </a:spcBef>
        <a:spcAft>
          <a:spcPct val="0"/>
        </a:spcAft>
        <a:defRPr sz="2533" b="1" kern="1200">
          <a:solidFill>
            <a:schemeClr val="tx1"/>
          </a:solidFill>
          <a:latin typeface="Arial" charset="0"/>
          <a:ea typeface="Arial" charset="0"/>
          <a:cs typeface="Arial" charset="0"/>
        </a:defRPr>
      </a:lvl1pPr>
      <a:lvl2pPr algn="l" rtl="0" eaLnBrk="0" fontAlgn="base" hangingPunct="0">
        <a:lnSpc>
          <a:spcPct val="90000"/>
        </a:lnSpc>
        <a:spcBef>
          <a:spcPct val="0"/>
        </a:spcBef>
        <a:spcAft>
          <a:spcPct val="0"/>
        </a:spcAft>
        <a:defRPr sz="2533" b="1">
          <a:solidFill>
            <a:schemeClr val="tx1"/>
          </a:solidFill>
          <a:latin typeface="Arial" charset="0"/>
          <a:ea typeface="Arial" charset="0"/>
          <a:cs typeface="Arial" charset="0"/>
        </a:defRPr>
      </a:lvl2pPr>
      <a:lvl3pPr algn="l" rtl="0" eaLnBrk="0" fontAlgn="base" hangingPunct="0">
        <a:lnSpc>
          <a:spcPct val="90000"/>
        </a:lnSpc>
        <a:spcBef>
          <a:spcPct val="0"/>
        </a:spcBef>
        <a:spcAft>
          <a:spcPct val="0"/>
        </a:spcAft>
        <a:defRPr sz="2533" b="1">
          <a:solidFill>
            <a:schemeClr val="tx1"/>
          </a:solidFill>
          <a:latin typeface="Arial" charset="0"/>
          <a:ea typeface="Arial" charset="0"/>
          <a:cs typeface="Arial" charset="0"/>
        </a:defRPr>
      </a:lvl3pPr>
      <a:lvl4pPr algn="l" rtl="0" eaLnBrk="0" fontAlgn="base" hangingPunct="0">
        <a:lnSpc>
          <a:spcPct val="90000"/>
        </a:lnSpc>
        <a:spcBef>
          <a:spcPct val="0"/>
        </a:spcBef>
        <a:spcAft>
          <a:spcPct val="0"/>
        </a:spcAft>
        <a:defRPr sz="2533" b="1">
          <a:solidFill>
            <a:schemeClr val="tx1"/>
          </a:solidFill>
          <a:latin typeface="Arial" charset="0"/>
          <a:ea typeface="Arial" charset="0"/>
          <a:cs typeface="Arial" charset="0"/>
        </a:defRPr>
      </a:lvl4pPr>
      <a:lvl5pPr algn="l" rtl="0" eaLnBrk="0" fontAlgn="base" hangingPunct="0">
        <a:lnSpc>
          <a:spcPct val="90000"/>
        </a:lnSpc>
        <a:spcBef>
          <a:spcPct val="0"/>
        </a:spcBef>
        <a:spcAft>
          <a:spcPct val="0"/>
        </a:spcAft>
        <a:defRPr sz="2533" b="1">
          <a:solidFill>
            <a:schemeClr val="tx1"/>
          </a:solidFill>
          <a:latin typeface="Arial" charset="0"/>
          <a:ea typeface="Arial" charset="0"/>
          <a:cs typeface="Arial" charset="0"/>
        </a:defRPr>
      </a:lvl5pPr>
      <a:lvl6pPr marL="609577" algn="l" rtl="0" fontAlgn="base">
        <a:lnSpc>
          <a:spcPct val="90000"/>
        </a:lnSpc>
        <a:spcBef>
          <a:spcPct val="0"/>
        </a:spcBef>
        <a:spcAft>
          <a:spcPct val="0"/>
        </a:spcAft>
        <a:defRPr sz="2665" b="1">
          <a:solidFill>
            <a:schemeClr val="tx1"/>
          </a:solidFill>
          <a:latin typeface="Arial" charset="0"/>
          <a:ea typeface="Arial" charset="0"/>
          <a:cs typeface="Arial" charset="0"/>
        </a:defRPr>
      </a:lvl6pPr>
      <a:lvl7pPr marL="1219156" algn="l" rtl="0" fontAlgn="base">
        <a:lnSpc>
          <a:spcPct val="90000"/>
        </a:lnSpc>
        <a:spcBef>
          <a:spcPct val="0"/>
        </a:spcBef>
        <a:spcAft>
          <a:spcPct val="0"/>
        </a:spcAft>
        <a:defRPr sz="2665" b="1">
          <a:solidFill>
            <a:schemeClr val="tx1"/>
          </a:solidFill>
          <a:latin typeface="Arial" charset="0"/>
          <a:ea typeface="Arial" charset="0"/>
          <a:cs typeface="Arial" charset="0"/>
        </a:defRPr>
      </a:lvl7pPr>
      <a:lvl8pPr marL="1828733" algn="l" rtl="0" fontAlgn="base">
        <a:lnSpc>
          <a:spcPct val="90000"/>
        </a:lnSpc>
        <a:spcBef>
          <a:spcPct val="0"/>
        </a:spcBef>
        <a:spcAft>
          <a:spcPct val="0"/>
        </a:spcAft>
        <a:defRPr sz="2665" b="1">
          <a:solidFill>
            <a:schemeClr val="tx1"/>
          </a:solidFill>
          <a:latin typeface="Arial" charset="0"/>
          <a:ea typeface="Arial" charset="0"/>
          <a:cs typeface="Arial" charset="0"/>
        </a:defRPr>
      </a:lvl8pPr>
      <a:lvl9pPr marL="2438312" algn="l" rtl="0" fontAlgn="base">
        <a:lnSpc>
          <a:spcPct val="90000"/>
        </a:lnSpc>
        <a:spcBef>
          <a:spcPct val="0"/>
        </a:spcBef>
        <a:spcAft>
          <a:spcPct val="0"/>
        </a:spcAft>
        <a:defRPr sz="2665" b="1">
          <a:solidFill>
            <a:schemeClr val="tx1"/>
          </a:solidFill>
          <a:latin typeface="Arial" charset="0"/>
          <a:ea typeface="Arial" charset="0"/>
          <a:cs typeface="Arial" charset="0"/>
        </a:defRPr>
      </a:lvl9pPr>
    </p:titleStyle>
    <p:bodyStyle>
      <a:lvl1pPr marL="302676" indent="-302676" algn="l" rtl="0" eaLnBrk="0" fontAlgn="base" hangingPunct="0">
        <a:lnSpc>
          <a:spcPct val="90000"/>
        </a:lnSpc>
        <a:spcBef>
          <a:spcPts val="1333"/>
        </a:spcBef>
        <a:spcAft>
          <a:spcPct val="0"/>
        </a:spcAft>
        <a:buFont typeface="Arial" charset="0"/>
        <a:buChar char="•"/>
        <a:defRPr sz="2533" kern="1200">
          <a:solidFill>
            <a:schemeClr val="tx1"/>
          </a:solidFill>
          <a:latin typeface="Arial" charset="0"/>
          <a:ea typeface="Arial" charset="0"/>
          <a:cs typeface="Arial" charset="0"/>
        </a:defRPr>
      </a:lvl1pPr>
      <a:lvl2pPr marL="912261" indent="-302676" algn="l" rtl="0" eaLnBrk="0" fontAlgn="base" hangingPunct="0">
        <a:lnSpc>
          <a:spcPct val="90000"/>
        </a:lnSpc>
        <a:spcBef>
          <a:spcPts val="667"/>
        </a:spcBef>
        <a:spcAft>
          <a:spcPct val="0"/>
        </a:spcAft>
        <a:buFont typeface="Arial" charset="0"/>
        <a:buChar char="•"/>
        <a:defRPr kern="1200">
          <a:solidFill>
            <a:schemeClr val="tx1"/>
          </a:solidFill>
          <a:latin typeface="Arial" charset="0"/>
          <a:ea typeface="Arial" charset="0"/>
          <a:cs typeface="Arial" charset="0"/>
        </a:defRPr>
      </a:lvl2pPr>
      <a:lvl3pPr marL="1521846" indent="-302676" algn="l" rtl="0" eaLnBrk="0" fontAlgn="base" hangingPunct="0">
        <a:lnSpc>
          <a:spcPct val="90000"/>
        </a:lnSpc>
        <a:spcBef>
          <a:spcPts val="667"/>
        </a:spcBef>
        <a:spcAft>
          <a:spcPct val="0"/>
        </a:spcAft>
        <a:buFont typeface="Arial" charset="0"/>
        <a:buChar char="•"/>
        <a:defRPr sz="2133" kern="1200">
          <a:solidFill>
            <a:schemeClr val="tx1"/>
          </a:solidFill>
          <a:latin typeface="Arial" charset="0"/>
          <a:ea typeface="Arial" charset="0"/>
          <a:cs typeface="Arial" charset="0"/>
        </a:defRPr>
      </a:lvl3pPr>
      <a:lvl4pPr marL="2131431" indent="-302676" algn="l" rtl="0" eaLnBrk="0" fontAlgn="base" hangingPunct="0">
        <a:lnSpc>
          <a:spcPct val="90000"/>
        </a:lnSpc>
        <a:spcBef>
          <a:spcPts val="667"/>
        </a:spcBef>
        <a:spcAft>
          <a:spcPct val="0"/>
        </a:spcAft>
        <a:buFont typeface="Arial" charset="0"/>
        <a:buChar char="•"/>
        <a:defRPr sz="1867" kern="1200">
          <a:solidFill>
            <a:schemeClr val="tx1"/>
          </a:solidFill>
          <a:latin typeface="Arial" charset="0"/>
          <a:ea typeface="Arial" charset="0"/>
          <a:cs typeface="Arial" charset="0"/>
        </a:defRPr>
      </a:lvl4pPr>
      <a:lvl5pPr marL="2741015" indent="-302676" algn="l" rtl="0" eaLnBrk="0" fontAlgn="base" hangingPunct="0">
        <a:lnSpc>
          <a:spcPct val="90000"/>
        </a:lnSpc>
        <a:spcBef>
          <a:spcPts val="667"/>
        </a:spcBef>
        <a:spcAft>
          <a:spcPct val="0"/>
        </a:spcAft>
        <a:buFont typeface="Arial" charset="0"/>
        <a:buChar char="•"/>
        <a:defRPr sz="1600" kern="1200">
          <a:solidFill>
            <a:schemeClr val="tx1"/>
          </a:solidFill>
          <a:latin typeface="Arial" charset="0"/>
          <a:ea typeface="Arial" charset="0"/>
          <a:cs typeface="Arial" charset="0"/>
        </a:defRPr>
      </a:lvl5pPr>
      <a:lvl6pPr marL="3352679" indent="-304788" algn="l" defTabSz="1219156"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57" indent="-304788" algn="l" defTabSz="1219156"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835" indent="-304788" algn="l" defTabSz="1219156"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413" indent="-304788" algn="l" defTabSz="1219156" rtl="0" eaLnBrk="1" latinLnBrk="0" hangingPunct="1">
        <a:lnSpc>
          <a:spcPct val="90000"/>
        </a:lnSpc>
        <a:spcBef>
          <a:spcPts val="667"/>
        </a:spcBef>
        <a:buFont typeface="Arial"/>
        <a:buChar char="•"/>
        <a:defRPr sz="2400" kern="1200">
          <a:solidFill>
            <a:schemeClr val="tx1"/>
          </a:solidFill>
          <a:latin typeface="+mn-lt"/>
          <a:ea typeface="+mn-ea"/>
          <a:cs typeface="+mn-cs"/>
        </a:defRPr>
      </a:lvl9pPr>
    </p:bodyStyle>
    <p:otherStyle>
      <a:defPPr>
        <a:defRPr lang="es-ES_tradnl"/>
      </a:defPPr>
      <a:lvl1pPr marL="0" algn="l" defTabSz="1219156" rtl="0" eaLnBrk="1" latinLnBrk="0" hangingPunct="1">
        <a:defRPr sz="2400" kern="1200">
          <a:solidFill>
            <a:schemeClr val="tx1"/>
          </a:solidFill>
          <a:latin typeface="+mn-lt"/>
          <a:ea typeface="+mn-ea"/>
          <a:cs typeface="+mn-cs"/>
        </a:defRPr>
      </a:lvl1pPr>
      <a:lvl2pPr marL="609577" algn="l" defTabSz="1219156" rtl="0" eaLnBrk="1" latinLnBrk="0" hangingPunct="1">
        <a:defRPr sz="2400" kern="1200">
          <a:solidFill>
            <a:schemeClr val="tx1"/>
          </a:solidFill>
          <a:latin typeface="+mn-lt"/>
          <a:ea typeface="+mn-ea"/>
          <a:cs typeface="+mn-cs"/>
        </a:defRPr>
      </a:lvl2pPr>
      <a:lvl3pPr marL="1219156" algn="l" defTabSz="1219156" rtl="0" eaLnBrk="1" latinLnBrk="0" hangingPunct="1">
        <a:defRPr sz="2400" kern="1200">
          <a:solidFill>
            <a:schemeClr val="tx1"/>
          </a:solidFill>
          <a:latin typeface="+mn-lt"/>
          <a:ea typeface="+mn-ea"/>
          <a:cs typeface="+mn-cs"/>
        </a:defRPr>
      </a:lvl3pPr>
      <a:lvl4pPr marL="1828733" algn="l" defTabSz="1219156" rtl="0" eaLnBrk="1" latinLnBrk="0" hangingPunct="1">
        <a:defRPr sz="2400" kern="1200">
          <a:solidFill>
            <a:schemeClr val="tx1"/>
          </a:solidFill>
          <a:latin typeface="+mn-lt"/>
          <a:ea typeface="+mn-ea"/>
          <a:cs typeface="+mn-cs"/>
        </a:defRPr>
      </a:lvl4pPr>
      <a:lvl5pPr marL="2438312" algn="l" defTabSz="1219156" rtl="0" eaLnBrk="1" latinLnBrk="0" hangingPunct="1">
        <a:defRPr sz="2400" kern="1200">
          <a:solidFill>
            <a:schemeClr val="tx1"/>
          </a:solidFill>
          <a:latin typeface="+mn-lt"/>
          <a:ea typeface="+mn-ea"/>
          <a:cs typeface="+mn-cs"/>
        </a:defRPr>
      </a:lvl5pPr>
      <a:lvl6pPr marL="3047889" algn="l" defTabSz="1219156" rtl="0" eaLnBrk="1" latinLnBrk="0" hangingPunct="1">
        <a:defRPr sz="2400" kern="1200">
          <a:solidFill>
            <a:schemeClr val="tx1"/>
          </a:solidFill>
          <a:latin typeface="+mn-lt"/>
          <a:ea typeface="+mn-ea"/>
          <a:cs typeface="+mn-cs"/>
        </a:defRPr>
      </a:lvl6pPr>
      <a:lvl7pPr marL="3657469" algn="l" defTabSz="1219156" rtl="0" eaLnBrk="1" latinLnBrk="0" hangingPunct="1">
        <a:defRPr sz="2400" kern="1200">
          <a:solidFill>
            <a:schemeClr val="tx1"/>
          </a:solidFill>
          <a:latin typeface="+mn-lt"/>
          <a:ea typeface="+mn-ea"/>
          <a:cs typeface="+mn-cs"/>
        </a:defRPr>
      </a:lvl7pPr>
      <a:lvl8pPr marL="4267047" algn="l" defTabSz="1219156" rtl="0" eaLnBrk="1" latinLnBrk="0" hangingPunct="1">
        <a:defRPr sz="2400" kern="1200">
          <a:solidFill>
            <a:schemeClr val="tx1"/>
          </a:solidFill>
          <a:latin typeface="+mn-lt"/>
          <a:ea typeface="+mn-ea"/>
          <a:cs typeface="+mn-cs"/>
        </a:defRPr>
      </a:lvl8pPr>
      <a:lvl9pPr marL="4876625" algn="l" defTabSz="1219156"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p:cNvSpPr>
            <a:spLocks noGrp="1"/>
          </p:cNvSpPr>
          <p:nvPr>
            <p:ph type="title"/>
          </p:nvPr>
        </p:nvSpPr>
        <p:spPr bwMode="auto">
          <a:xfrm>
            <a:off x="0" y="5580144"/>
            <a:ext cx="12192000" cy="1453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21920" tIns="60960" rIns="121920" bIns="60960" numCol="1" anchor="ctr" anchorCtr="0" compatLnSpc="1">
            <a:prstTxWarp prst="textNoShape">
              <a:avLst/>
            </a:prstTxWarp>
          </a:bodyPr>
          <a:lstStyle/>
          <a:p>
            <a:pPr eaLnBrk="1" hangingPunct="1"/>
            <a:r>
              <a:rPr lang="es-ES" altLang="es-ES_tradnl" sz="3200" b="1" dirty="0">
                <a:effectLst>
                  <a:outerShdw blurRad="38100" dist="38100" dir="2700000" algn="tl">
                    <a:srgbClr val="000000">
                      <a:alpha val="43137"/>
                    </a:srgbClr>
                  </a:outerShdw>
                </a:effectLst>
              </a:rPr>
              <a:t>PLAN ESTRATÉGICO FACULTAD DERECHO Y HUMANIDADES</a:t>
            </a:r>
            <a:br>
              <a:rPr lang="es-ES" altLang="es-ES_tradnl" sz="3200" b="1" dirty="0">
                <a:effectLst>
                  <a:outerShdw blurRad="38100" dist="38100" dir="2700000" algn="tl">
                    <a:srgbClr val="000000">
                      <a:alpha val="43137"/>
                    </a:srgbClr>
                  </a:outerShdw>
                </a:effectLst>
              </a:rPr>
            </a:br>
            <a:r>
              <a:rPr lang="es-ES" altLang="es-ES_tradnl" sz="3200" b="1" dirty="0">
                <a:effectLst>
                  <a:outerShdw blurRad="38100" dist="38100" dir="2700000" algn="tl">
                    <a:srgbClr val="000000">
                      <a:alpha val="43137"/>
                    </a:srgbClr>
                  </a:outerShdw>
                </a:effectLst>
              </a:rPr>
              <a:t>2021-2025</a:t>
            </a:r>
            <a:endParaRPr lang="es-ES_tradnl" altLang="es-ES_tradnl" sz="3200" dirty="0"/>
          </a:p>
        </p:txBody>
      </p:sp>
    </p:spTree>
    <p:extLst>
      <p:ext uri="{BB962C8B-B14F-4D97-AF65-F5344CB8AC3E}">
        <p14:creationId xmlns:p14="http://schemas.microsoft.com/office/powerpoint/2010/main" val="402603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99C6A3-9619-4AAA-956E-520427D2E3FF}"/>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A009D819-5473-4371-831B-7CF2A96CC0F6}"/>
              </a:ext>
            </a:extLst>
          </p:cNvPr>
          <p:cNvSpPr>
            <a:spLocks noGrp="1"/>
          </p:cNvSpPr>
          <p:nvPr>
            <p:ph idx="1"/>
          </p:nvPr>
        </p:nvSpPr>
        <p:spPr/>
        <p:txBody>
          <a:bodyPr/>
          <a:lstStyle/>
          <a:p>
            <a:r>
              <a:rPr lang="es-CL" sz="1800" b="1" dirty="0">
                <a:solidFill>
                  <a:srgbClr val="002060"/>
                </a:solidFill>
                <a:latin typeface="Calibri" panose="020F0502020204030204" pitchFamily="34" charset="0"/>
                <a:cs typeface="Calibri" panose="020F0502020204030204" pitchFamily="34" charset="0"/>
              </a:rPr>
              <a:t>Gestión</a:t>
            </a:r>
            <a:r>
              <a:rPr lang="es-CL" sz="1800" dirty="0">
                <a:solidFill>
                  <a:srgbClr val="002060"/>
                </a:solidFill>
                <a:latin typeface="Calibri" panose="020F0502020204030204" pitchFamily="34" charset="0"/>
                <a:cs typeface="Calibri" panose="020F0502020204030204" pitchFamily="34" charset="0"/>
              </a:rPr>
              <a:t>:</a:t>
            </a:r>
          </a:p>
          <a:p>
            <a:pPr marL="514350" indent="-514350" algn="just">
              <a:buFont typeface="+mj-lt"/>
              <a:buAutoNum type="arabicPeriod"/>
            </a:pPr>
            <a:r>
              <a:rPr lang="es-CL" sz="1800" dirty="0">
                <a:latin typeface="Calibri" panose="020F0502020204030204" pitchFamily="34" charset="0"/>
                <a:cs typeface="Calibri" panose="020F0502020204030204" pitchFamily="34" charset="0"/>
              </a:rPr>
              <a:t>Mejorar los procesos de gestión en postgrado, </a:t>
            </a:r>
          </a:p>
          <a:p>
            <a:pPr marL="514350" indent="-514350" algn="just">
              <a:buFont typeface="+mj-lt"/>
              <a:buAutoNum type="arabicPeriod"/>
            </a:pPr>
            <a:r>
              <a:rPr lang="es-CL" sz="1800" dirty="0">
                <a:latin typeface="Calibri" panose="020F0502020204030204" pitchFamily="34" charset="0"/>
                <a:cs typeface="Calibri" panose="020F0502020204030204" pitchFamily="34" charset="0"/>
              </a:rPr>
              <a:t>Fortalecer la gestión de Vinculación con el Medio,</a:t>
            </a:r>
          </a:p>
          <a:p>
            <a:pPr marL="514350" indent="-514350" algn="just">
              <a:buFont typeface="+mj-lt"/>
              <a:buAutoNum type="arabicPeriod"/>
            </a:pPr>
            <a:r>
              <a:rPr lang="es-CL" sz="1800" dirty="0">
                <a:latin typeface="Calibri" panose="020F0502020204030204" pitchFamily="34" charset="0"/>
                <a:cs typeface="Calibri" panose="020F0502020204030204" pitchFamily="34" charset="0"/>
              </a:rPr>
              <a:t>Potenciar el uso de la información para la toma de decisiones,</a:t>
            </a:r>
          </a:p>
          <a:p>
            <a:pPr marL="514350" indent="-514350" algn="just">
              <a:buFont typeface="+mj-lt"/>
              <a:buAutoNum type="arabicPeriod"/>
            </a:pPr>
            <a:r>
              <a:rPr lang="es-CL" sz="1800" dirty="0">
                <a:latin typeface="Calibri" panose="020F0502020204030204" pitchFamily="34" charset="0"/>
                <a:cs typeface="Calibri" panose="020F0502020204030204" pitchFamily="34" charset="0"/>
              </a:rPr>
              <a:t>Mejorar la sistematización y disponibilidad de la información,</a:t>
            </a:r>
          </a:p>
          <a:p>
            <a:pPr marL="514350" indent="-514350" algn="just">
              <a:buFont typeface="+mj-lt"/>
              <a:buAutoNum type="arabicPeriod"/>
            </a:pPr>
            <a:r>
              <a:rPr lang="es-CL" sz="1800" dirty="0">
                <a:latin typeface="Calibri" panose="020F0502020204030204" pitchFamily="34" charset="0"/>
                <a:cs typeface="Calibri" panose="020F0502020204030204" pitchFamily="34" charset="0"/>
              </a:rPr>
              <a:t>Capacitar a los equipos en el uso de plataformas digitales. </a:t>
            </a:r>
          </a:p>
          <a:p>
            <a:endParaRPr lang="es-CL" dirty="0"/>
          </a:p>
        </p:txBody>
      </p:sp>
    </p:spTree>
    <p:extLst>
      <p:ext uri="{BB962C8B-B14F-4D97-AF65-F5344CB8AC3E}">
        <p14:creationId xmlns:p14="http://schemas.microsoft.com/office/powerpoint/2010/main" val="2815244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2DCF9D-7D55-45A2-8484-A88A25E83D62}"/>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6D21606B-9127-4C7D-BC31-1A23E91BA49D}"/>
              </a:ext>
            </a:extLst>
          </p:cNvPr>
          <p:cNvSpPr>
            <a:spLocks noGrp="1"/>
          </p:cNvSpPr>
          <p:nvPr>
            <p:ph idx="1"/>
          </p:nvPr>
        </p:nvSpPr>
        <p:spPr/>
        <p:txBody>
          <a:bodyPr>
            <a:normAutofit/>
          </a:bodyPr>
          <a:lstStyle/>
          <a:p>
            <a:r>
              <a:rPr lang="es-CL" sz="1800" b="1" dirty="0">
                <a:solidFill>
                  <a:srgbClr val="002060"/>
                </a:solidFill>
                <a:latin typeface="+mn-lt"/>
              </a:rPr>
              <a:t>Investigación: </a:t>
            </a:r>
          </a:p>
          <a:p>
            <a:pPr marL="514350" indent="-514350" algn="just">
              <a:buFont typeface="+mj-lt"/>
              <a:buAutoNum type="arabicPeriod"/>
            </a:pPr>
            <a:r>
              <a:rPr lang="es-CL" sz="1800" dirty="0">
                <a:latin typeface="+mn-lt"/>
              </a:rPr>
              <a:t>Potenciar la productividad científica, en particular, publicaciones indexadas,</a:t>
            </a:r>
          </a:p>
          <a:p>
            <a:pPr marL="514350" indent="-514350" algn="just">
              <a:buFont typeface="+mj-lt"/>
              <a:buAutoNum type="arabicPeriod"/>
            </a:pPr>
            <a:r>
              <a:rPr lang="es-CL" sz="1800" dirty="0">
                <a:latin typeface="+mn-lt"/>
              </a:rPr>
              <a:t>Avanzar en el desarrollo de la investigación en la región de Coquimbo, </a:t>
            </a:r>
          </a:p>
          <a:p>
            <a:pPr marL="514350" indent="-514350" algn="just">
              <a:buFont typeface="+mj-lt"/>
              <a:buAutoNum type="arabicPeriod"/>
            </a:pPr>
            <a:r>
              <a:rPr lang="es-CL" sz="1800" dirty="0">
                <a:latin typeface="+mn-lt"/>
              </a:rPr>
              <a:t>Lograr la adjudicación de fondos de investigación, tanto internos como externos, </a:t>
            </a:r>
          </a:p>
          <a:p>
            <a:pPr marL="514350" indent="-514350" algn="just">
              <a:buFont typeface="+mj-lt"/>
              <a:buAutoNum type="arabicPeriod"/>
            </a:pPr>
            <a:r>
              <a:rPr lang="es-CL" sz="1800" dirty="0">
                <a:latin typeface="+mn-lt"/>
              </a:rPr>
              <a:t>Desarrollar la investigación orientada al pregrado o investigación formativa.</a:t>
            </a:r>
          </a:p>
          <a:p>
            <a:pPr marL="514350" indent="-514350" algn="just">
              <a:buFont typeface="+mj-lt"/>
              <a:buAutoNum type="arabicPeriod"/>
            </a:pPr>
            <a:r>
              <a:rPr lang="es-CL" sz="1800" dirty="0">
                <a:latin typeface="+mn-lt"/>
              </a:rPr>
              <a:t>Generar redes de investigación e intercambio de resultados investigativos con centros de investigación y universidades nacionales y extranjeras. </a:t>
            </a:r>
          </a:p>
        </p:txBody>
      </p:sp>
    </p:spTree>
    <p:extLst>
      <p:ext uri="{BB962C8B-B14F-4D97-AF65-F5344CB8AC3E}">
        <p14:creationId xmlns:p14="http://schemas.microsoft.com/office/powerpoint/2010/main" val="2558642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41C9FD-155A-43EE-AB73-1B3F9A18A7E6}"/>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2B13C99B-9B79-4D94-82AE-9769ABB337D7}"/>
              </a:ext>
            </a:extLst>
          </p:cNvPr>
          <p:cNvSpPr>
            <a:spLocks noGrp="1"/>
          </p:cNvSpPr>
          <p:nvPr>
            <p:ph idx="1"/>
          </p:nvPr>
        </p:nvSpPr>
        <p:spPr/>
        <p:txBody>
          <a:bodyPr/>
          <a:lstStyle/>
          <a:p>
            <a:r>
              <a:rPr lang="es-CL" sz="1800" b="1" dirty="0">
                <a:solidFill>
                  <a:srgbClr val="002060"/>
                </a:solidFill>
                <a:latin typeface="+mn-lt"/>
              </a:rPr>
              <a:t>Vinculación con el Medio:</a:t>
            </a:r>
          </a:p>
          <a:p>
            <a:pPr marL="514350" indent="-514350" algn="just">
              <a:buFont typeface="+mj-lt"/>
              <a:buAutoNum type="arabicPeriod"/>
            </a:pPr>
            <a:r>
              <a:rPr lang="es-CL" sz="1800" dirty="0">
                <a:latin typeface="+mn-lt"/>
              </a:rPr>
              <a:t>Consolidar relaciones institucionales con los egresados/as de la Facultad, en conjunto con sus respectivos empleadores.</a:t>
            </a:r>
          </a:p>
          <a:p>
            <a:pPr marL="514350" indent="-514350" algn="just">
              <a:buFont typeface="+mj-lt"/>
              <a:buAutoNum type="arabicPeriod"/>
            </a:pPr>
            <a:r>
              <a:rPr lang="es-CL" sz="1800" dirty="0">
                <a:latin typeface="+mn-lt"/>
              </a:rPr>
              <a:t>Actualizar y ejecutar los convenios de colaboración con entidades públicas y privadas. </a:t>
            </a:r>
          </a:p>
          <a:p>
            <a:pPr marL="514350" indent="-514350" algn="just">
              <a:buFont typeface="+mj-lt"/>
              <a:buAutoNum type="arabicPeriod"/>
            </a:pPr>
            <a:r>
              <a:rPr lang="es-CL" sz="1800" dirty="0">
                <a:latin typeface="+mn-lt"/>
              </a:rPr>
              <a:t>Potenciar la difusión los estudios de investigación y la productividad científica (publicaciones de alto impacto) de nuestros/as académicos. </a:t>
            </a:r>
          </a:p>
          <a:p>
            <a:endParaRPr lang="es-CL" dirty="0"/>
          </a:p>
        </p:txBody>
      </p:sp>
    </p:spTree>
    <p:extLst>
      <p:ext uri="{BB962C8B-B14F-4D97-AF65-F5344CB8AC3E}">
        <p14:creationId xmlns:p14="http://schemas.microsoft.com/office/powerpoint/2010/main" val="2141564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CuadroTexto"/>
          <p:cNvSpPr txBox="1"/>
          <p:nvPr/>
        </p:nvSpPr>
        <p:spPr>
          <a:xfrm>
            <a:off x="2783161" y="182564"/>
            <a:ext cx="6060413" cy="461665"/>
          </a:xfrm>
          <a:prstGeom prst="rect">
            <a:avLst/>
          </a:prstGeom>
          <a:noFill/>
        </p:spPr>
        <p:txBody>
          <a:bodyPr wrap="square" rtlCol="0">
            <a:spAutoFit/>
          </a:bodyPr>
          <a:lstStyle/>
          <a:p>
            <a:pPr algn="ctr"/>
            <a:r>
              <a:rPr lang="es-ES" sz="2400" b="1" dirty="0">
                <a:solidFill>
                  <a:srgbClr val="002060"/>
                </a:solidFill>
              </a:rPr>
              <a:t>EJES ESTRATÉGICOS</a:t>
            </a:r>
            <a:endParaRPr lang="es-CL" sz="2400" b="1" dirty="0">
              <a:solidFill>
                <a:srgbClr val="002060"/>
              </a:solidFill>
            </a:endParaRPr>
          </a:p>
        </p:txBody>
      </p:sp>
      <p:sp>
        <p:nvSpPr>
          <p:cNvPr id="6" name="Rectángulo redondeado 5"/>
          <p:cNvSpPr/>
          <p:nvPr/>
        </p:nvSpPr>
        <p:spPr>
          <a:xfrm>
            <a:off x="3217972" y="1166586"/>
            <a:ext cx="2160000" cy="1454121"/>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000" b="1" dirty="0">
                <a:solidFill>
                  <a:schemeClr val="bg1"/>
                </a:solidFill>
              </a:rPr>
              <a:t>DOCENCIA</a:t>
            </a:r>
          </a:p>
        </p:txBody>
      </p:sp>
      <p:sp>
        <p:nvSpPr>
          <p:cNvPr id="9" name="Rectángulo redondeado 8"/>
          <p:cNvSpPr/>
          <p:nvPr/>
        </p:nvSpPr>
        <p:spPr>
          <a:xfrm>
            <a:off x="3148997" y="3204130"/>
            <a:ext cx="2160000" cy="1454121"/>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altLang="es-CL" sz="2000" b="1" dirty="0">
                <a:solidFill>
                  <a:schemeClr val="bg1"/>
                </a:solidFill>
              </a:rPr>
              <a:t>INVESTIGACIÓN</a:t>
            </a:r>
          </a:p>
        </p:txBody>
      </p:sp>
      <p:sp>
        <p:nvSpPr>
          <p:cNvPr id="11" name="Rectángulo redondeado 10"/>
          <p:cNvSpPr/>
          <p:nvPr/>
        </p:nvSpPr>
        <p:spPr>
          <a:xfrm>
            <a:off x="6352897" y="3204130"/>
            <a:ext cx="2160000" cy="1421073"/>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CL" sz="2000" b="1" dirty="0">
                <a:solidFill>
                  <a:schemeClr val="bg1"/>
                </a:solidFill>
              </a:rPr>
              <a:t>VINCULACIÓN CON EL MEDIO</a:t>
            </a:r>
          </a:p>
        </p:txBody>
      </p:sp>
      <p:sp>
        <p:nvSpPr>
          <p:cNvPr id="13" name="Rectángulo redondeado 12"/>
          <p:cNvSpPr/>
          <p:nvPr/>
        </p:nvSpPr>
        <p:spPr>
          <a:xfrm>
            <a:off x="6352897" y="1215666"/>
            <a:ext cx="2160000" cy="1454121"/>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CL" sz="2000" b="1" dirty="0">
                <a:solidFill>
                  <a:schemeClr val="bg1"/>
                </a:solidFill>
              </a:rPr>
              <a:t>GESTIÓN</a:t>
            </a:r>
          </a:p>
        </p:txBody>
      </p:sp>
      <p:cxnSp>
        <p:nvCxnSpPr>
          <p:cNvPr id="21" name="12 Conector recto"/>
          <p:cNvCxnSpPr/>
          <p:nvPr/>
        </p:nvCxnSpPr>
        <p:spPr>
          <a:xfrm rot="10800000">
            <a:off x="-19003" y="620689"/>
            <a:ext cx="10656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147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6 CuadroTexto"/>
          <p:cNvSpPr txBox="1"/>
          <p:nvPr/>
        </p:nvSpPr>
        <p:spPr>
          <a:xfrm>
            <a:off x="2366983" y="188640"/>
            <a:ext cx="7458035"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0" hangingPunct="0"/>
            <a:r>
              <a:rPr lang="es-ES" b="1" dirty="0">
                <a:solidFill>
                  <a:srgbClr val="002060"/>
                </a:solidFill>
              </a:rPr>
              <a:t>OBJETIVOS EJE ESTRATÉGICO</a:t>
            </a:r>
          </a:p>
        </p:txBody>
      </p:sp>
      <p:sp>
        <p:nvSpPr>
          <p:cNvPr id="4" name="Rectángulo redondeado 3"/>
          <p:cNvSpPr/>
          <p:nvPr/>
        </p:nvSpPr>
        <p:spPr>
          <a:xfrm>
            <a:off x="249382" y="1329025"/>
            <a:ext cx="11754196" cy="4888896"/>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Ins="468000" rtlCol="0" anchor="ctr"/>
          <a:lstStyle/>
          <a:p>
            <a:pPr marL="457200" indent="-457200" algn="just">
              <a:buFont typeface="+mj-lt"/>
              <a:buAutoNum type="arabicPeriod"/>
            </a:pPr>
            <a:r>
              <a:rPr lang="es-ES" sz="2000" dirty="0">
                <a:solidFill>
                  <a:schemeClr val="bg1"/>
                </a:solidFill>
              </a:rPr>
              <a:t>Fortalecer el proceso formativo en las diversas modalidades y niveles </a:t>
            </a:r>
            <a:r>
              <a:rPr lang="es-CL" sz="2000" dirty="0">
                <a:solidFill>
                  <a:schemeClr val="bg1"/>
                </a:solidFill>
              </a:rPr>
              <a:t>educativos, fomentando la interdisciplina, </a:t>
            </a:r>
            <a:r>
              <a:rPr lang="es-ES" sz="2000" dirty="0">
                <a:solidFill>
                  <a:schemeClr val="bg1"/>
                </a:solidFill>
              </a:rPr>
              <a:t>en el marco de la actualización del </a:t>
            </a:r>
            <a:r>
              <a:rPr lang="es-CL" sz="2000" dirty="0">
                <a:solidFill>
                  <a:schemeClr val="bg1"/>
                </a:solidFill>
              </a:rPr>
              <a:t>Proyecto Educativo Institucional.</a:t>
            </a:r>
          </a:p>
          <a:p>
            <a:pPr marL="457200" indent="-457200" algn="just">
              <a:buFont typeface="+mj-lt"/>
              <a:buAutoNum type="arabicPeriod"/>
            </a:pPr>
            <a:r>
              <a:rPr lang="es-ES" sz="2000" dirty="0">
                <a:solidFill>
                  <a:schemeClr val="bg1"/>
                </a:solidFill>
              </a:rPr>
              <a:t>Potenciar la oferta formativa de la Universidad en todos los niveles y modalidades de enseñanza, promoviendo la articulación interna y con otras instituciones del Sistema de Educación Superior.</a:t>
            </a:r>
          </a:p>
          <a:p>
            <a:pPr marL="457200" indent="-457200" algn="just">
              <a:buFont typeface="+mj-lt"/>
              <a:buAutoNum type="arabicPeriod"/>
            </a:pPr>
            <a:r>
              <a:rPr lang="es-ES" sz="2000" dirty="0">
                <a:solidFill>
                  <a:schemeClr val="bg1"/>
                </a:solidFill>
              </a:rPr>
              <a:t>Continuar avanzando en la consolidación </a:t>
            </a:r>
            <a:r>
              <a:rPr lang="es-CL" sz="2000" dirty="0">
                <a:solidFill>
                  <a:schemeClr val="bg1"/>
                </a:solidFill>
              </a:rPr>
              <a:t>del cuerpo académico, promoviendo </a:t>
            </a:r>
            <a:r>
              <a:rPr lang="es-ES" sz="2000" dirty="0">
                <a:solidFill>
                  <a:schemeClr val="bg1"/>
                </a:solidFill>
              </a:rPr>
              <a:t>una carrera de excelencia, y su </a:t>
            </a:r>
            <a:r>
              <a:rPr lang="es-CL" sz="2000" dirty="0">
                <a:solidFill>
                  <a:schemeClr val="bg1"/>
                </a:solidFill>
              </a:rPr>
              <a:t>adecuada dotación y composición por grados académicos.</a:t>
            </a:r>
          </a:p>
          <a:p>
            <a:pPr marL="457200" indent="-457200" algn="just">
              <a:buFont typeface="+mj-lt"/>
              <a:buAutoNum type="arabicPeriod"/>
            </a:pPr>
            <a:r>
              <a:rPr lang="es-ES" sz="2000" dirty="0">
                <a:solidFill>
                  <a:schemeClr val="bg1"/>
                </a:solidFill>
              </a:rPr>
              <a:t>Potenciar la internacionalización del currículum y del proceso formativo.</a:t>
            </a:r>
          </a:p>
          <a:p>
            <a:pPr marL="457200" indent="-457200" algn="just">
              <a:buFont typeface="+mj-lt"/>
              <a:buAutoNum type="arabicPeriod"/>
            </a:pPr>
            <a:r>
              <a:rPr lang="es-ES" sz="2000" dirty="0">
                <a:solidFill>
                  <a:schemeClr val="bg1"/>
                </a:solidFill>
              </a:rPr>
              <a:t>Fortalecer y asegurar la experiencia y trayectoria formativa de las y los estudiantes, potenciando las estrategias de apoyo académico y personal.</a:t>
            </a:r>
          </a:p>
          <a:p>
            <a:pPr marL="457200" indent="-457200" algn="just">
              <a:buFont typeface="+mj-lt"/>
              <a:buAutoNum type="arabicPeriod"/>
            </a:pPr>
            <a:r>
              <a:rPr lang="es-ES" sz="2000" dirty="0">
                <a:solidFill>
                  <a:schemeClr val="bg1"/>
                </a:solidFill>
              </a:rPr>
              <a:t>Consolidar la calidad de los procesos formativos de pre y postgrado, de acuerdo a los criterios y estándares del Sistema Nacional de Aseguramiento de la Calidad.</a:t>
            </a:r>
          </a:p>
        </p:txBody>
      </p:sp>
      <p:sp>
        <p:nvSpPr>
          <p:cNvPr id="12" name="Rectángulo redondeado 11"/>
          <p:cNvSpPr/>
          <p:nvPr/>
        </p:nvSpPr>
        <p:spPr>
          <a:xfrm>
            <a:off x="4267199" y="620688"/>
            <a:ext cx="3657601" cy="645621"/>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bg1"/>
                </a:solidFill>
              </a:rPr>
              <a:t>DOCENCIA</a:t>
            </a:r>
            <a:endParaRPr lang="es-CL" sz="2000" b="1" dirty="0">
              <a:solidFill>
                <a:schemeClr val="bg1"/>
              </a:solidFill>
            </a:endParaRPr>
          </a:p>
        </p:txBody>
      </p:sp>
    </p:spTree>
    <p:extLst>
      <p:ext uri="{BB962C8B-B14F-4D97-AF65-F5344CB8AC3E}">
        <p14:creationId xmlns:p14="http://schemas.microsoft.com/office/powerpoint/2010/main" val="25002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12 Conector recto"/>
          <p:cNvCxnSpPr/>
          <p:nvPr/>
        </p:nvCxnSpPr>
        <p:spPr>
          <a:xfrm rot="10800000">
            <a:off x="-19003" y="620689"/>
            <a:ext cx="10656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36 CuadroTexto"/>
          <p:cNvSpPr txBox="1"/>
          <p:nvPr/>
        </p:nvSpPr>
        <p:spPr>
          <a:xfrm>
            <a:off x="2366983" y="188640"/>
            <a:ext cx="7458035"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0" hangingPunct="0"/>
            <a:r>
              <a:rPr lang="es-ES" b="1" dirty="0">
                <a:solidFill>
                  <a:srgbClr val="002060"/>
                </a:solidFill>
              </a:rPr>
              <a:t>OBJETIVOS EJE ESTRATÉGICO</a:t>
            </a:r>
          </a:p>
        </p:txBody>
      </p:sp>
      <p:sp>
        <p:nvSpPr>
          <p:cNvPr id="4" name="Rectángulo redondeado 3"/>
          <p:cNvSpPr/>
          <p:nvPr/>
        </p:nvSpPr>
        <p:spPr>
          <a:xfrm>
            <a:off x="168093" y="1429801"/>
            <a:ext cx="11855814" cy="4621869"/>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Ins="468000" rtlCol="0" anchor="ctr"/>
          <a:lstStyle/>
          <a:p>
            <a:pPr marL="457200" indent="-457200" algn="just">
              <a:buFont typeface="+mj-lt"/>
              <a:buAutoNum type="arabicPeriod"/>
            </a:pPr>
            <a:r>
              <a:rPr lang="es-ES" sz="2000" dirty="0">
                <a:solidFill>
                  <a:schemeClr val="bg1"/>
                </a:solidFill>
              </a:rPr>
              <a:t>Formular e implementar un nuevo modelo de gestión acorde con la complejidad actual de la Universidad, que tienda a agilizar los procesos académicos y administrativos, y a adecuar los niveles de descentralización en la toma de decisiones.</a:t>
            </a:r>
          </a:p>
          <a:p>
            <a:pPr marL="457200" indent="-457200" algn="just">
              <a:buFont typeface="+mj-lt"/>
              <a:buAutoNum type="arabicPeriod"/>
            </a:pPr>
            <a:r>
              <a:rPr lang="es-CL" dirty="0"/>
              <a:t>Diseñar e implementar una estrategia  que permita seguir optimizando la </a:t>
            </a:r>
            <a:r>
              <a:rPr lang="es-ES" dirty="0"/>
              <a:t>estructura de costos y gastos, y aumentar y diversificar la generación de recursos </a:t>
            </a:r>
            <a:r>
              <a:rPr lang="es-CL" dirty="0"/>
              <a:t>externos, destinados a financiar el desarrollo institucional.</a:t>
            </a:r>
          </a:p>
          <a:p>
            <a:pPr marL="457200" indent="-457200" algn="just">
              <a:buFont typeface="+mj-lt"/>
              <a:buAutoNum type="arabicPeriod"/>
            </a:pPr>
            <a:r>
              <a:rPr lang="es-CL" dirty="0"/>
              <a:t>Acrecentar el prestigio institucional.</a:t>
            </a:r>
          </a:p>
          <a:p>
            <a:pPr marL="457200" indent="-457200" algn="just">
              <a:buFont typeface="+mj-lt"/>
              <a:buAutoNum type="arabicPeriod"/>
            </a:pPr>
            <a:r>
              <a:rPr lang="es-CL" dirty="0"/>
              <a:t>Consolidar el desarrollo institucional </a:t>
            </a:r>
            <a:r>
              <a:rPr lang="es-ES" dirty="0"/>
              <a:t>en la Región de Coquimbo y en la </a:t>
            </a:r>
            <a:r>
              <a:rPr lang="es-CL" dirty="0"/>
              <a:t>macro zona norte.</a:t>
            </a:r>
          </a:p>
          <a:p>
            <a:pPr marL="457200" indent="-457200" algn="just">
              <a:buFont typeface="+mj-lt"/>
              <a:buAutoNum type="arabicPeriod"/>
            </a:pPr>
            <a:r>
              <a:rPr lang="es-ES" dirty="0"/>
              <a:t>Consolidar la cultura y el sistema interno de aseguramiento de la calidad y mejoramiento continuo, en todos los niveles y áreas del quehacer institucional.</a:t>
            </a:r>
          </a:p>
          <a:p>
            <a:pPr marL="457200" indent="-457200" algn="just">
              <a:buFont typeface="+mj-lt"/>
              <a:buAutoNum type="arabicPeriod"/>
            </a:pPr>
            <a:r>
              <a:rPr lang="es-ES" dirty="0"/>
              <a:t>Fortalecer la carrera académica y administrativa, a partir de la actualización de la política de recursos humanos.</a:t>
            </a:r>
          </a:p>
          <a:p>
            <a:pPr algn="just"/>
            <a:endParaRPr lang="es-CL" sz="2000" b="1" dirty="0">
              <a:solidFill>
                <a:srgbClr val="FF0000"/>
              </a:solidFill>
            </a:endParaRPr>
          </a:p>
          <a:p>
            <a:pPr marL="457200" indent="-457200" algn="just">
              <a:buFont typeface="+mj-lt"/>
              <a:buAutoNum type="arabicPeriod"/>
            </a:pPr>
            <a:endParaRPr lang="es-CL" sz="2000" b="1" dirty="0">
              <a:solidFill>
                <a:schemeClr val="bg1"/>
              </a:solidFill>
            </a:endParaRPr>
          </a:p>
        </p:txBody>
      </p:sp>
      <p:sp>
        <p:nvSpPr>
          <p:cNvPr id="12" name="Rectángulo redondeado 11"/>
          <p:cNvSpPr/>
          <p:nvPr/>
        </p:nvSpPr>
        <p:spPr>
          <a:xfrm>
            <a:off x="4267200" y="702435"/>
            <a:ext cx="3657601" cy="645621"/>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bg1"/>
                </a:solidFill>
              </a:rPr>
              <a:t>GESTIÓN</a:t>
            </a:r>
            <a:endParaRPr lang="es-CL" sz="2000" b="1" dirty="0">
              <a:solidFill>
                <a:schemeClr val="bg1"/>
              </a:solidFill>
            </a:endParaRPr>
          </a:p>
        </p:txBody>
      </p:sp>
    </p:spTree>
    <p:extLst>
      <p:ext uri="{BB962C8B-B14F-4D97-AF65-F5344CB8AC3E}">
        <p14:creationId xmlns:p14="http://schemas.microsoft.com/office/powerpoint/2010/main" val="3008366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12 Conector recto"/>
          <p:cNvCxnSpPr/>
          <p:nvPr/>
        </p:nvCxnSpPr>
        <p:spPr>
          <a:xfrm rot="10800000">
            <a:off x="-19003" y="620689"/>
            <a:ext cx="10656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36 CuadroTexto"/>
          <p:cNvSpPr txBox="1"/>
          <p:nvPr/>
        </p:nvSpPr>
        <p:spPr>
          <a:xfrm>
            <a:off x="2366983" y="188640"/>
            <a:ext cx="7458035"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0" hangingPunct="0"/>
            <a:r>
              <a:rPr lang="es-ES" b="1" dirty="0">
                <a:solidFill>
                  <a:srgbClr val="002060"/>
                </a:solidFill>
              </a:rPr>
              <a:t>OBJETIVOS EJE ESTRATÉGICO</a:t>
            </a:r>
          </a:p>
        </p:txBody>
      </p:sp>
      <p:sp>
        <p:nvSpPr>
          <p:cNvPr id="4" name="Rectángulo redondeado 3"/>
          <p:cNvSpPr/>
          <p:nvPr/>
        </p:nvSpPr>
        <p:spPr>
          <a:xfrm>
            <a:off x="116378" y="1396551"/>
            <a:ext cx="11903826" cy="4954373"/>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Ins="468000" rtlCol="0" anchor="ctr"/>
          <a:lstStyle/>
          <a:p>
            <a:pPr marL="457200" indent="-457200" algn="just">
              <a:buFont typeface="+mj-lt"/>
              <a:buAutoNum type="arabicPeriod"/>
            </a:pPr>
            <a:r>
              <a:rPr lang="es-ES" sz="2000" dirty="0">
                <a:solidFill>
                  <a:schemeClr val="bg1"/>
                </a:solidFill>
              </a:rPr>
              <a:t>Consolidar la institucionalidad de I+D+i de la Universidad.</a:t>
            </a:r>
          </a:p>
          <a:p>
            <a:pPr marL="457200" indent="-457200" algn="just">
              <a:buFont typeface="+mj-lt"/>
              <a:buAutoNum type="arabicPeriod"/>
            </a:pPr>
            <a:r>
              <a:rPr lang="es-CL" dirty="0"/>
              <a:t>Fortalecer las competencias académicas de investigación, desarrollo, innovación </a:t>
            </a:r>
            <a:r>
              <a:rPr lang="es-ES" dirty="0"/>
              <a:t>y creación artística, y su integración a </a:t>
            </a:r>
            <a:r>
              <a:rPr lang="es-CL" dirty="0"/>
              <a:t>la institucionalidad y políticas públicas respectivas.</a:t>
            </a:r>
          </a:p>
          <a:p>
            <a:pPr marL="457200" indent="-457200" algn="just">
              <a:buFont typeface="+mj-lt"/>
              <a:buAutoNum type="arabicPeriod"/>
            </a:pPr>
            <a:r>
              <a:rPr lang="es-ES" dirty="0"/>
              <a:t>Focalizar, priorizar y consolidar la productividad en las áreas de investigación de interés institucional, con énfasis en lo interdisciplinar, logrando niveles de actividad y productividad científica que sitúen el área en un estándar acreditable.</a:t>
            </a:r>
          </a:p>
          <a:p>
            <a:pPr marL="457200" indent="-457200" algn="just">
              <a:buFont typeface="+mj-lt"/>
              <a:buAutoNum type="arabicPeriod"/>
            </a:pPr>
            <a:r>
              <a:rPr lang="es-ES" dirty="0"/>
              <a:t>Fortalecer el vínculo entre investigación y docencia de pre y postgrado.</a:t>
            </a:r>
          </a:p>
          <a:p>
            <a:pPr marL="457200" indent="-457200" algn="just">
              <a:buFont typeface="+mj-lt"/>
              <a:buAutoNum type="arabicPeriod"/>
            </a:pPr>
            <a:r>
              <a:rPr lang="es-ES" dirty="0"/>
              <a:t>Fomentar la integración a redes de </a:t>
            </a:r>
            <a:r>
              <a:rPr lang="es-CL" dirty="0"/>
              <a:t>investigación nacionales e internacionales en áreas de interés institucional.</a:t>
            </a:r>
          </a:p>
          <a:p>
            <a:pPr marL="457200" indent="-457200" algn="just">
              <a:buFont typeface="+mj-lt"/>
              <a:buAutoNum type="arabicPeriod"/>
            </a:pPr>
            <a:r>
              <a:rPr lang="es-ES" dirty="0"/>
              <a:t>Fortalecer la difusión, el impacto y el aporte a la sociedad, de los resultados de la investigación, desarrollo, innovación, y </a:t>
            </a:r>
            <a:r>
              <a:rPr lang="es-CL" dirty="0"/>
              <a:t>creación artística.</a:t>
            </a:r>
          </a:p>
        </p:txBody>
      </p:sp>
      <p:sp>
        <p:nvSpPr>
          <p:cNvPr id="12" name="Rectángulo redondeado 11"/>
          <p:cNvSpPr/>
          <p:nvPr/>
        </p:nvSpPr>
        <p:spPr>
          <a:xfrm>
            <a:off x="4267200" y="685810"/>
            <a:ext cx="3657601" cy="645621"/>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bg1"/>
                </a:solidFill>
              </a:rPr>
              <a:t>INVESTIGACIÓN</a:t>
            </a:r>
            <a:endParaRPr lang="es-CL" sz="2000" b="1" dirty="0">
              <a:solidFill>
                <a:schemeClr val="bg1"/>
              </a:solidFill>
            </a:endParaRPr>
          </a:p>
        </p:txBody>
      </p:sp>
    </p:spTree>
    <p:extLst>
      <p:ext uri="{BB962C8B-B14F-4D97-AF65-F5344CB8AC3E}">
        <p14:creationId xmlns:p14="http://schemas.microsoft.com/office/powerpoint/2010/main" val="959418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12 Conector recto"/>
          <p:cNvCxnSpPr/>
          <p:nvPr/>
        </p:nvCxnSpPr>
        <p:spPr>
          <a:xfrm rot="10800000">
            <a:off x="-19003" y="620689"/>
            <a:ext cx="10656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36 CuadroTexto"/>
          <p:cNvSpPr txBox="1"/>
          <p:nvPr/>
        </p:nvSpPr>
        <p:spPr>
          <a:xfrm>
            <a:off x="2366983" y="188640"/>
            <a:ext cx="7458035"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0" hangingPunct="0"/>
            <a:r>
              <a:rPr lang="es-ES" b="1" dirty="0">
                <a:solidFill>
                  <a:srgbClr val="002060"/>
                </a:solidFill>
              </a:rPr>
              <a:t>OBJETIVOS EJE ESTRATÉGICO</a:t>
            </a:r>
          </a:p>
        </p:txBody>
      </p:sp>
      <p:sp>
        <p:nvSpPr>
          <p:cNvPr id="4" name="Rectángulo redondeado 3"/>
          <p:cNvSpPr/>
          <p:nvPr/>
        </p:nvSpPr>
        <p:spPr>
          <a:xfrm>
            <a:off x="133004" y="1463051"/>
            <a:ext cx="11870574" cy="4588619"/>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Ins="468000" rtlCol="0" anchor="ctr"/>
          <a:lstStyle/>
          <a:p>
            <a:pPr marL="457200" indent="-457200" algn="just">
              <a:buFont typeface="+mj-lt"/>
              <a:buAutoNum type="arabicPeriod"/>
            </a:pPr>
            <a:r>
              <a:rPr lang="es-ES" sz="2000" dirty="0">
                <a:solidFill>
                  <a:schemeClr val="bg1"/>
                </a:solidFill>
              </a:rPr>
              <a:t>Avanzar en la consolidación de la vinculación con el medio como parte de la cultura organizacional.</a:t>
            </a:r>
          </a:p>
          <a:p>
            <a:pPr marL="457200" indent="-457200" algn="just">
              <a:buFont typeface="+mj-lt"/>
              <a:buAutoNum type="arabicPeriod"/>
            </a:pPr>
            <a:r>
              <a:rPr lang="es-ES" sz="2000" dirty="0">
                <a:solidFill>
                  <a:schemeClr val="bg1"/>
                </a:solidFill>
              </a:rPr>
              <a:t>Continuar fortaleciendo las capacidades institucionales para generar iniciativas de vinculación con el medio con entidades nacionales e internacionales, y para adjudicar recursos externos públicos y privados.</a:t>
            </a:r>
          </a:p>
          <a:p>
            <a:pPr marL="457200" indent="-457200" algn="just">
              <a:buFont typeface="+mj-lt"/>
              <a:buAutoNum type="arabicPeriod"/>
            </a:pPr>
            <a:r>
              <a:rPr lang="es-ES" dirty="0"/>
              <a:t>Fortalecer la contribución de las actividades de vinculación con el medio a la pertinencia y calidad de la formación, al conocimiento aplicado y al desarrollo </a:t>
            </a:r>
            <a:r>
              <a:rPr lang="es-CL" dirty="0"/>
              <a:t>sustentable del país.</a:t>
            </a:r>
          </a:p>
          <a:p>
            <a:pPr marL="457200" indent="-457200" algn="just">
              <a:buFont typeface="+mj-lt"/>
              <a:buAutoNum type="arabicPeriod"/>
            </a:pPr>
            <a:r>
              <a:rPr lang="es-ES" sz="2000" dirty="0">
                <a:solidFill>
                  <a:schemeClr val="bg1"/>
                </a:solidFill>
              </a:rPr>
              <a:t>Fortalecer las iniciativas y acciones interdisciplinares de vinculación con el medio entre Facultades, Escuelas y Carreras.</a:t>
            </a:r>
          </a:p>
        </p:txBody>
      </p:sp>
      <p:sp>
        <p:nvSpPr>
          <p:cNvPr id="12" name="Rectángulo redondeado 11"/>
          <p:cNvSpPr/>
          <p:nvPr/>
        </p:nvSpPr>
        <p:spPr>
          <a:xfrm>
            <a:off x="4267200" y="719060"/>
            <a:ext cx="4031673" cy="645621"/>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bg1"/>
                </a:solidFill>
              </a:rPr>
              <a:t>VINCULACIÓN CON EL MEDIO</a:t>
            </a:r>
            <a:endParaRPr lang="es-CL" sz="2000" b="1" dirty="0">
              <a:solidFill>
                <a:schemeClr val="bg1"/>
              </a:solidFill>
            </a:endParaRPr>
          </a:p>
        </p:txBody>
      </p:sp>
    </p:spTree>
    <p:extLst>
      <p:ext uri="{BB962C8B-B14F-4D97-AF65-F5344CB8AC3E}">
        <p14:creationId xmlns:p14="http://schemas.microsoft.com/office/powerpoint/2010/main" val="458667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6 CuadroTexto"/>
          <p:cNvSpPr txBox="1"/>
          <p:nvPr/>
        </p:nvSpPr>
        <p:spPr>
          <a:xfrm>
            <a:off x="2366983" y="188640"/>
            <a:ext cx="7458035"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0" hangingPunct="0"/>
            <a:r>
              <a:rPr lang="es-ES" b="1" dirty="0">
                <a:solidFill>
                  <a:srgbClr val="002060"/>
                </a:solidFill>
              </a:rPr>
              <a:t>OBJETIVOS, INDICADORES Y METAS</a:t>
            </a:r>
            <a:endParaRPr lang="es-ES" b="1" dirty="0">
              <a:solidFill>
                <a:srgbClr val="FF0000"/>
              </a:solidFill>
            </a:endParaRPr>
          </a:p>
        </p:txBody>
      </p:sp>
      <p:sp>
        <p:nvSpPr>
          <p:cNvPr id="12" name="Rectángulo redondeado 11"/>
          <p:cNvSpPr/>
          <p:nvPr/>
        </p:nvSpPr>
        <p:spPr>
          <a:xfrm>
            <a:off x="4267199" y="683406"/>
            <a:ext cx="3657601" cy="508085"/>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bg1"/>
                </a:solidFill>
              </a:rPr>
              <a:t>DOCENCIA</a:t>
            </a:r>
            <a:endParaRPr lang="es-CL" sz="2000" b="1" dirty="0">
              <a:solidFill>
                <a:schemeClr val="bg1"/>
              </a:solidFill>
            </a:endParaRPr>
          </a:p>
        </p:txBody>
      </p:sp>
      <p:cxnSp>
        <p:nvCxnSpPr>
          <p:cNvPr id="4" name="12 Conector recto"/>
          <p:cNvCxnSpPr/>
          <p:nvPr/>
        </p:nvCxnSpPr>
        <p:spPr>
          <a:xfrm rot="10800000">
            <a:off x="-19003" y="620689"/>
            <a:ext cx="10656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1" name="Tabla 12">
            <a:extLst>
              <a:ext uri="{FF2B5EF4-FFF2-40B4-BE49-F238E27FC236}">
                <a16:creationId xmlns:a16="http://schemas.microsoft.com/office/drawing/2014/main" id="{917E46D3-F649-404D-868F-B86D0D164677}"/>
              </a:ext>
            </a:extLst>
          </p:cNvPr>
          <p:cNvGraphicFramePr>
            <a:graphicFrameLocks noGrp="1"/>
          </p:cNvGraphicFramePr>
          <p:nvPr>
            <p:extLst>
              <p:ext uri="{D42A27DB-BD31-4B8C-83A1-F6EECF244321}">
                <p14:modId xmlns:p14="http://schemas.microsoft.com/office/powerpoint/2010/main" val="2056801350"/>
              </p:ext>
            </p:extLst>
          </p:nvPr>
        </p:nvGraphicFramePr>
        <p:xfrm>
          <a:off x="110837" y="1254210"/>
          <a:ext cx="11263746" cy="5104165"/>
        </p:xfrm>
        <a:graphic>
          <a:graphicData uri="http://schemas.openxmlformats.org/drawingml/2006/table">
            <a:tbl>
              <a:tblPr firstRow="1" bandRow="1">
                <a:tableStyleId>{D7AC3CCA-C797-4891-BE02-D94E43425B78}</a:tableStyleId>
              </a:tblPr>
              <a:tblGrid>
                <a:gridCol w="2664435">
                  <a:extLst>
                    <a:ext uri="{9D8B030D-6E8A-4147-A177-3AD203B41FA5}">
                      <a16:colId xmlns:a16="http://schemas.microsoft.com/office/drawing/2014/main" val="922285352"/>
                    </a:ext>
                  </a:extLst>
                </a:gridCol>
                <a:gridCol w="2866437">
                  <a:extLst>
                    <a:ext uri="{9D8B030D-6E8A-4147-A177-3AD203B41FA5}">
                      <a16:colId xmlns:a16="http://schemas.microsoft.com/office/drawing/2014/main" val="1936046053"/>
                    </a:ext>
                  </a:extLst>
                </a:gridCol>
                <a:gridCol w="1227376">
                  <a:extLst>
                    <a:ext uri="{9D8B030D-6E8A-4147-A177-3AD203B41FA5}">
                      <a16:colId xmlns:a16="http://schemas.microsoft.com/office/drawing/2014/main" val="1587548240"/>
                    </a:ext>
                  </a:extLst>
                </a:gridCol>
                <a:gridCol w="922452">
                  <a:extLst>
                    <a:ext uri="{9D8B030D-6E8A-4147-A177-3AD203B41FA5}">
                      <a16:colId xmlns:a16="http://schemas.microsoft.com/office/drawing/2014/main" val="3055551735"/>
                    </a:ext>
                  </a:extLst>
                </a:gridCol>
                <a:gridCol w="821612">
                  <a:extLst>
                    <a:ext uri="{9D8B030D-6E8A-4147-A177-3AD203B41FA5}">
                      <a16:colId xmlns:a16="http://schemas.microsoft.com/office/drawing/2014/main" val="2000343297"/>
                    </a:ext>
                  </a:extLst>
                </a:gridCol>
                <a:gridCol w="1031904">
                  <a:extLst>
                    <a:ext uri="{9D8B030D-6E8A-4147-A177-3AD203B41FA5}">
                      <a16:colId xmlns:a16="http://schemas.microsoft.com/office/drawing/2014/main" val="1340317175"/>
                    </a:ext>
                  </a:extLst>
                </a:gridCol>
                <a:gridCol w="842964">
                  <a:extLst>
                    <a:ext uri="{9D8B030D-6E8A-4147-A177-3AD203B41FA5}">
                      <a16:colId xmlns:a16="http://schemas.microsoft.com/office/drawing/2014/main" val="1687645596"/>
                    </a:ext>
                  </a:extLst>
                </a:gridCol>
                <a:gridCol w="886566">
                  <a:extLst>
                    <a:ext uri="{9D8B030D-6E8A-4147-A177-3AD203B41FA5}">
                      <a16:colId xmlns:a16="http://schemas.microsoft.com/office/drawing/2014/main" val="3790858886"/>
                    </a:ext>
                  </a:extLst>
                </a:gridCol>
              </a:tblGrid>
              <a:tr h="976043">
                <a:tc>
                  <a:txBody>
                    <a:bodyPr/>
                    <a:lstStyle/>
                    <a:p>
                      <a:pPr algn="just"/>
                      <a:r>
                        <a:rPr lang="es-CL" sz="2000" dirty="0"/>
                        <a:t>Objetivo estratégico</a:t>
                      </a:r>
                    </a:p>
                  </a:txBody>
                  <a:tcPr/>
                </a:tc>
                <a:tc>
                  <a:txBody>
                    <a:bodyPr/>
                    <a:lstStyle/>
                    <a:p>
                      <a:r>
                        <a:rPr lang="es-CL" sz="2000" dirty="0"/>
                        <a:t>Indicador</a:t>
                      </a:r>
                    </a:p>
                  </a:txBody>
                  <a:tcPr/>
                </a:tc>
                <a:tc>
                  <a:txBody>
                    <a:bodyPr/>
                    <a:lstStyle/>
                    <a:p>
                      <a:r>
                        <a:rPr lang="es-CL" sz="2000" dirty="0"/>
                        <a:t>Valor base 2020</a:t>
                      </a:r>
                    </a:p>
                  </a:txBody>
                  <a:tcPr/>
                </a:tc>
                <a:tc>
                  <a:txBody>
                    <a:bodyPr/>
                    <a:lstStyle/>
                    <a:p>
                      <a:r>
                        <a:rPr lang="es-ES" sz="2000" dirty="0"/>
                        <a:t>Meta 2021 </a:t>
                      </a:r>
                      <a:endParaRPr lang="es-CL" sz="2000" dirty="0"/>
                    </a:p>
                  </a:txBody>
                  <a:tcPr/>
                </a:tc>
                <a:tc>
                  <a:txBody>
                    <a:bodyPr/>
                    <a:lstStyle/>
                    <a:p>
                      <a:r>
                        <a:rPr lang="es-ES" sz="2000" dirty="0"/>
                        <a:t>Meta 2022</a:t>
                      </a:r>
                      <a:endParaRPr lang="es-CL" sz="2000" dirty="0"/>
                    </a:p>
                  </a:txBody>
                  <a:tcPr/>
                </a:tc>
                <a:tc>
                  <a:txBody>
                    <a:bodyPr/>
                    <a:lstStyle/>
                    <a:p>
                      <a:r>
                        <a:rPr lang="es-ES" sz="2000" dirty="0"/>
                        <a:t>Meta 2023</a:t>
                      </a:r>
                      <a:endParaRPr lang="es-CL" sz="2000" dirty="0"/>
                    </a:p>
                  </a:txBody>
                  <a:tcPr/>
                </a:tc>
                <a:tc>
                  <a:txBody>
                    <a:bodyPr/>
                    <a:lstStyle/>
                    <a:p>
                      <a:r>
                        <a:rPr lang="es-ES" sz="2000" dirty="0"/>
                        <a:t>Meta 2024</a:t>
                      </a:r>
                      <a:endParaRPr lang="es-CL" sz="2000" dirty="0"/>
                    </a:p>
                  </a:txBody>
                  <a:tcPr/>
                </a:tc>
                <a:tc>
                  <a:txBody>
                    <a:bodyPr/>
                    <a:lstStyle/>
                    <a:p>
                      <a:r>
                        <a:rPr lang="es-CL" sz="2000" dirty="0"/>
                        <a:t>Meta 2025</a:t>
                      </a:r>
                    </a:p>
                  </a:txBody>
                  <a:tcPr/>
                </a:tc>
                <a:extLst>
                  <a:ext uri="{0D108BD9-81ED-4DB2-BD59-A6C34878D82A}">
                    <a16:rowId xmlns:a16="http://schemas.microsoft.com/office/drawing/2014/main" val="1925438203"/>
                  </a:ext>
                </a:extLst>
              </a:tr>
              <a:tr h="295771">
                <a:tc rowSpan="5">
                  <a:txBody>
                    <a:bodyPr/>
                    <a:lstStyle/>
                    <a:p>
                      <a:pPr algn="just"/>
                      <a:r>
                        <a:rPr lang="es-CL" sz="1400" dirty="0"/>
                        <a:t>Fortalecer el proceso formativo en las diversas modalidades y niveles educativos, fomentando la interdisciplina, en el marco de la actualización del Proyecto Educativo Institucional.</a:t>
                      </a:r>
                    </a:p>
                  </a:txBody>
                  <a:tcPr/>
                </a:tc>
                <a:tc>
                  <a:txBody>
                    <a:bodyPr/>
                    <a:lstStyle/>
                    <a:p>
                      <a:r>
                        <a:rPr lang="es-CL" sz="1400" dirty="0"/>
                        <a:t>Empleabilidad 1er año.</a:t>
                      </a:r>
                    </a:p>
                  </a:txBody>
                  <a:tcPr/>
                </a:tc>
                <a:tc>
                  <a:txBody>
                    <a:bodyPr/>
                    <a:lstStyle/>
                    <a:p>
                      <a:r>
                        <a:rPr lang="es-CL" sz="1400" kern="1200" dirty="0">
                          <a:solidFill>
                            <a:schemeClr val="dk1"/>
                          </a:solidFill>
                          <a:effectLst/>
                        </a:rPr>
                        <a:t>68,8%</a:t>
                      </a:r>
                      <a:endParaRPr lang="es-CL" sz="1400" dirty="0"/>
                    </a:p>
                  </a:txBody>
                  <a:tcPr/>
                </a:tc>
                <a:tc>
                  <a:txBody>
                    <a:bodyPr/>
                    <a:lstStyle/>
                    <a:p>
                      <a:r>
                        <a:rPr lang="es-ES" sz="1400" dirty="0"/>
                        <a:t>70%</a:t>
                      </a:r>
                      <a:endParaRPr lang="es-CL" sz="1400" dirty="0"/>
                    </a:p>
                  </a:txBody>
                  <a:tcPr/>
                </a:tc>
                <a:tc>
                  <a:txBody>
                    <a:bodyPr/>
                    <a:lstStyle/>
                    <a:p>
                      <a:r>
                        <a:rPr lang="es-ES" sz="1400" dirty="0"/>
                        <a:t>72%</a:t>
                      </a:r>
                      <a:endParaRPr lang="es-CL" sz="1400" dirty="0"/>
                    </a:p>
                  </a:txBody>
                  <a:tcPr/>
                </a:tc>
                <a:tc>
                  <a:txBody>
                    <a:bodyPr/>
                    <a:lstStyle/>
                    <a:p>
                      <a:r>
                        <a:rPr lang="es-ES" sz="1400" dirty="0"/>
                        <a:t>74%</a:t>
                      </a:r>
                      <a:endParaRPr lang="es-CL" sz="1400" dirty="0"/>
                    </a:p>
                  </a:txBody>
                  <a:tcPr/>
                </a:tc>
                <a:tc>
                  <a:txBody>
                    <a:bodyPr/>
                    <a:lstStyle/>
                    <a:p>
                      <a:r>
                        <a:rPr lang="es-ES" sz="1400" dirty="0"/>
                        <a:t>75%</a:t>
                      </a:r>
                      <a:endParaRPr lang="es-CL" sz="1400" dirty="0"/>
                    </a:p>
                  </a:txBody>
                  <a:tcPr/>
                </a:tc>
                <a:tc>
                  <a:txBody>
                    <a:bodyPr/>
                    <a:lstStyle/>
                    <a:p>
                      <a:r>
                        <a:rPr lang="es-CL" sz="1400" dirty="0"/>
                        <a:t>76%</a:t>
                      </a:r>
                    </a:p>
                  </a:txBody>
                  <a:tcPr/>
                </a:tc>
                <a:extLst>
                  <a:ext uri="{0D108BD9-81ED-4DB2-BD59-A6C34878D82A}">
                    <a16:rowId xmlns:a16="http://schemas.microsoft.com/office/drawing/2014/main" val="79338627"/>
                  </a:ext>
                </a:extLst>
              </a:tr>
              <a:tr h="295771">
                <a:tc vMerge="1">
                  <a:txBody>
                    <a:bodyPr/>
                    <a:lstStyle/>
                    <a:p>
                      <a:endParaRPr lang="es-CL"/>
                    </a:p>
                  </a:txBody>
                  <a:tcPr/>
                </a:tc>
                <a:tc>
                  <a:txBody>
                    <a:bodyPr/>
                    <a:lstStyle/>
                    <a:p>
                      <a:r>
                        <a:rPr lang="es-CL" sz="1400" dirty="0"/>
                        <a:t>Tasa de retención 1er año.</a:t>
                      </a:r>
                    </a:p>
                  </a:txBody>
                  <a:tcPr/>
                </a:tc>
                <a:tc>
                  <a:txBody>
                    <a:bodyPr/>
                    <a:lstStyle/>
                    <a:p>
                      <a:r>
                        <a:rPr lang="es-CL" sz="1400" kern="1200" dirty="0">
                          <a:solidFill>
                            <a:schemeClr val="dk1"/>
                          </a:solidFill>
                          <a:effectLst/>
                        </a:rPr>
                        <a:t>80,9%</a:t>
                      </a:r>
                      <a:endParaRPr lang="es-CL" sz="1400" dirty="0"/>
                    </a:p>
                  </a:txBody>
                  <a:tcPr/>
                </a:tc>
                <a:tc>
                  <a:txBody>
                    <a:bodyPr/>
                    <a:lstStyle/>
                    <a:p>
                      <a:r>
                        <a:rPr lang="es-ES" sz="1400" dirty="0"/>
                        <a:t>80,9%</a:t>
                      </a:r>
                      <a:endParaRPr lang="es-CL" sz="1400" dirty="0"/>
                    </a:p>
                  </a:txBody>
                  <a:tcPr/>
                </a:tc>
                <a:tc>
                  <a:txBody>
                    <a:bodyPr/>
                    <a:lstStyle/>
                    <a:p>
                      <a:r>
                        <a:rPr lang="es-ES" sz="1400" dirty="0"/>
                        <a:t>81%</a:t>
                      </a:r>
                      <a:endParaRPr lang="es-CL" sz="1400" dirty="0"/>
                    </a:p>
                  </a:txBody>
                  <a:tcPr/>
                </a:tc>
                <a:tc>
                  <a:txBody>
                    <a:bodyPr/>
                    <a:lstStyle/>
                    <a:p>
                      <a:r>
                        <a:rPr lang="es-ES" sz="1400" dirty="0"/>
                        <a:t>82%</a:t>
                      </a:r>
                      <a:endParaRPr lang="es-CL" sz="1400" dirty="0"/>
                    </a:p>
                  </a:txBody>
                  <a:tcPr/>
                </a:tc>
                <a:tc>
                  <a:txBody>
                    <a:bodyPr/>
                    <a:lstStyle/>
                    <a:p>
                      <a:r>
                        <a:rPr lang="es-ES" sz="1400" dirty="0"/>
                        <a:t>83%</a:t>
                      </a:r>
                      <a:endParaRPr lang="es-CL" sz="1400" dirty="0"/>
                    </a:p>
                  </a:txBody>
                  <a:tcPr/>
                </a:tc>
                <a:tc>
                  <a:txBody>
                    <a:bodyPr/>
                    <a:lstStyle/>
                    <a:p>
                      <a:r>
                        <a:rPr lang="es-CL" sz="1400" dirty="0"/>
                        <a:t>83%</a:t>
                      </a:r>
                    </a:p>
                  </a:txBody>
                  <a:tcPr/>
                </a:tc>
                <a:extLst>
                  <a:ext uri="{0D108BD9-81ED-4DB2-BD59-A6C34878D82A}">
                    <a16:rowId xmlns:a16="http://schemas.microsoft.com/office/drawing/2014/main" val="510845622"/>
                  </a:ext>
                </a:extLst>
              </a:tr>
              <a:tr h="295771">
                <a:tc vMerge="1">
                  <a:txBody>
                    <a:bodyPr/>
                    <a:lstStyle/>
                    <a:p>
                      <a:endParaRPr lang="es-CL"/>
                    </a:p>
                  </a:txBody>
                  <a:tcPr/>
                </a:tc>
                <a:tc>
                  <a:txBody>
                    <a:bodyPr/>
                    <a:lstStyle/>
                    <a:p>
                      <a:pPr algn="just"/>
                      <a:r>
                        <a:rPr lang="es-CL" sz="1400" dirty="0"/>
                        <a:t>Tasa de avance académico.</a:t>
                      </a:r>
                    </a:p>
                  </a:txBody>
                  <a:tcPr/>
                </a:tc>
                <a:tc>
                  <a:txBody>
                    <a:bodyPr/>
                    <a:lstStyle/>
                    <a:p>
                      <a:r>
                        <a:rPr lang="es-CL" sz="1400" dirty="0"/>
                        <a:t>X</a:t>
                      </a:r>
                    </a:p>
                  </a:txBody>
                  <a:tcPr/>
                </a:tc>
                <a:tc>
                  <a:txBody>
                    <a:bodyPr/>
                    <a:lstStyle/>
                    <a:p>
                      <a:r>
                        <a:rPr lang="es-ES" sz="1400" dirty="0"/>
                        <a:t>X+2pp</a:t>
                      </a:r>
                      <a:endParaRPr lang="es-CL" sz="1400" dirty="0"/>
                    </a:p>
                  </a:txBody>
                  <a:tcPr/>
                </a:tc>
                <a:tc>
                  <a:txBody>
                    <a:bodyPr/>
                    <a:lstStyle/>
                    <a:p>
                      <a:r>
                        <a:rPr lang="es-ES" sz="1400" dirty="0"/>
                        <a:t>X+2pp</a:t>
                      </a:r>
                      <a:endParaRPr lang="es-CL" sz="1400" dirty="0"/>
                    </a:p>
                  </a:txBody>
                  <a:tcPr/>
                </a:tc>
                <a:tc>
                  <a:txBody>
                    <a:bodyPr/>
                    <a:lstStyle/>
                    <a:p>
                      <a:r>
                        <a:rPr lang="es-ES" sz="1400" dirty="0"/>
                        <a:t>X+4pp</a:t>
                      </a:r>
                      <a:endParaRPr lang="es-CL" sz="1400" dirty="0"/>
                    </a:p>
                  </a:txBody>
                  <a:tcPr/>
                </a:tc>
                <a:tc>
                  <a:txBody>
                    <a:bodyPr/>
                    <a:lstStyle/>
                    <a:p>
                      <a:r>
                        <a:rPr lang="es-ES" sz="1400" dirty="0"/>
                        <a:t>X+6pp</a:t>
                      </a:r>
                      <a:endParaRPr lang="es-CL" sz="1400" dirty="0"/>
                    </a:p>
                  </a:txBody>
                  <a:tcPr/>
                </a:tc>
                <a:tc>
                  <a:txBody>
                    <a:bodyPr/>
                    <a:lstStyle/>
                    <a:p>
                      <a:r>
                        <a:rPr lang="es-CL" sz="1400" kern="1200" dirty="0">
                          <a:solidFill>
                            <a:schemeClr val="dk1"/>
                          </a:solidFill>
                          <a:effectLst/>
                        </a:rPr>
                        <a:t>X+8pp</a:t>
                      </a:r>
                      <a:endParaRPr lang="es-CL" sz="1400" dirty="0"/>
                    </a:p>
                  </a:txBody>
                  <a:tcPr/>
                </a:tc>
                <a:extLst>
                  <a:ext uri="{0D108BD9-81ED-4DB2-BD59-A6C34878D82A}">
                    <a16:rowId xmlns:a16="http://schemas.microsoft.com/office/drawing/2014/main" val="234364655"/>
                  </a:ext>
                </a:extLst>
              </a:tr>
              <a:tr h="517159">
                <a:tc vMerge="1">
                  <a:txBody>
                    <a:bodyPr/>
                    <a:lstStyle/>
                    <a:p>
                      <a:endParaRPr lang="es-CL"/>
                    </a:p>
                  </a:txBody>
                  <a:tcPr/>
                </a:tc>
                <a:tc>
                  <a:txBody>
                    <a:bodyPr/>
                    <a:lstStyle/>
                    <a:p>
                      <a:pPr marL="0" marR="0" lvl="0" indent="0" algn="just" defTabSz="1219156" rtl="0" eaLnBrk="1" fontAlgn="auto" latinLnBrk="0" hangingPunct="1">
                        <a:lnSpc>
                          <a:spcPct val="100000"/>
                        </a:lnSpc>
                        <a:spcBef>
                          <a:spcPts val="0"/>
                        </a:spcBef>
                        <a:spcAft>
                          <a:spcPts val="0"/>
                        </a:spcAft>
                        <a:buClrTx/>
                        <a:buSzTx/>
                        <a:buFontTx/>
                        <a:buNone/>
                        <a:tabLst/>
                        <a:defRPr/>
                      </a:pPr>
                      <a:r>
                        <a:rPr lang="es-CL" sz="1400" dirty="0" err="1"/>
                        <a:t>N°</a:t>
                      </a:r>
                      <a:r>
                        <a:rPr lang="es-CL" sz="1400" dirty="0"/>
                        <a:t> Facultades con instalación proyecto académico actualizado. </a:t>
                      </a:r>
                    </a:p>
                  </a:txBody>
                  <a:tcPr/>
                </a:tc>
                <a:tc>
                  <a:txBody>
                    <a:bodyPr/>
                    <a:lstStyle/>
                    <a:p>
                      <a:r>
                        <a:rPr lang="es-CL" sz="1400" kern="1200" dirty="0">
                          <a:solidFill>
                            <a:schemeClr val="dk1"/>
                          </a:solidFill>
                          <a:effectLst/>
                        </a:rPr>
                        <a:t>N/A</a:t>
                      </a:r>
                      <a:endParaRPr lang="es-CL" sz="1400" dirty="0"/>
                    </a:p>
                  </a:txBody>
                  <a:tcPr/>
                </a:tc>
                <a:tc>
                  <a:txBody>
                    <a:bodyPr/>
                    <a:lstStyle/>
                    <a:p>
                      <a:r>
                        <a:rPr lang="es-ES" sz="1400" dirty="0"/>
                        <a:t>N/A</a:t>
                      </a:r>
                      <a:endParaRPr lang="es-CL" sz="1400" dirty="0"/>
                    </a:p>
                  </a:txBody>
                  <a:tcPr/>
                </a:tc>
                <a:tc>
                  <a:txBody>
                    <a:bodyPr/>
                    <a:lstStyle/>
                    <a:p>
                      <a:r>
                        <a:rPr lang="es-ES" sz="1400" dirty="0"/>
                        <a:t>N/A</a:t>
                      </a:r>
                      <a:endParaRPr lang="es-CL" sz="1400" dirty="0"/>
                    </a:p>
                  </a:txBody>
                  <a:tcPr/>
                </a:tc>
                <a:tc>
                  <a:txBody>
                    <a:bodyPr/>
                    <a:lstStyle/>
                    <a:p>
                      <a:r>
                        <a:rPr lang="es-ES" sz="1400" dirty="0"/>
                        <a:t>N/A</a:t>
                      </a:r>
                      <a:endParaRPr lang="es-CL" sz="1400" dirty="0"/>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extLst>
                  <a:ext uri="{0D108BD9-81ED-4DB2-BD59-A6C34878D82A}">
                    <a16:rowId xmlns:a16="http://schemas.microsoft.com/office/drawing/2014/main" val="733879440"/>
                  </a:ext>
                </a:extLst>
              </a:tr>
              <a:tr h="366320">
                <a:tc vMerge="1">
                  <a:txBody>
                    <a:bodyPr/>
                    <a:lstStyle/>
                    <a:p>
                      <a:endParaRPr lang="es-CL"/>
                    </a:p>
                  </a:txBody>
                  <a:tcPr/>
                </a:tc>
                <a:tc>
                  <a:txBody>
                    <a:bodyPr/>
                    <a:lstStyle/>
                    <a:p>
                      <a:pPr marL="0" marR="0" lvl="0" indent="0" algn="just" defTabSz="1219156" rtl="0" eaLnBrk="1" fontAlgn="auto" latinLnBrk="0" hangingPunct="1">
                        <a:lnSpc>
                          <a:spcPct val="100000"/>
                        </a:lnSpc>
                        <a:spcBef>
                          <a:spcPts val="0"/>
                        </a:spcBef>
                        <a:spcAft>
                          <a:spcPts val="0"/>
                        </a:spcAft>
                        <a:buClrTx/>
                        <a:buSzTx/>
                        <a:buFontTx/>
                        <a:buNone/>
                        <a:tabLst/>
                        <a:defRPr/>
                      </a:pPr>
                      <a:r>
                        <a:rPr lang="es-CL" sz="1400" kern="1200" dirty="0">
                          <a:solidFill>
                            <a:schemeClr val="dk1"/>
                          </a:solidFill>
                          <a:effectLst/>
                        </a:rPr>
                        <a:t>Tasa de Graduación de Magíster.</a:t>
                      </a:r>
                      <a:endParaRPr lang="es-CL" sz="1400" dirty="0"/>
                    </a:p>
                  </a:txBody>
                  <a:tcPr/>
                </a:tc>
                <a:tc>
                  <a:txBody>
                    <a:bodyPr/>
                    <a:lstStyle/>
                    <a:p>
                      <a:r>
                        <a:rPr lang="es-CL" sz="1400" kern="1200" dirty="0">
                          <a:solidFill>
                            <a:schemeClr val="dk1"/>
                          </a:solidFill>
                          <a:effectLst/>
                        </a:rPr>
                        <a:t>58,3%</a:t>
                      </a:r>
                      <a:endParaRPr lang="es-CL" sz="1400" dirty="0"/>
                    </a:p>
                  </a:txBody>
                  <a:tcPr/>
                </a:tc>
                <a:tc>
                  <a:txBody>
                    <a:bodyPr/>
                    <a:lstStyle/>
                    <a:p>
                      <a:r>
                        <a:rPr lang="es-ES" sz="1400" dirty="0"/>
                        <a:t>59%</a:t>
                      </a:r>
                      <a:endParaRPr lang="es-CL" sz="1400" dirty="0"/>
                    </a:p>
                  </a:txBody>
                  <a:tcPr/>
                </a:tc>
                <a:tc>
                  <a:txBody>
                    <a:bodyPr/>
                    <a:lstStyle/>
                    <a:p>
                      <a:r>
                        <a:rPr lang="es-ES" sz="1400" dirty="0"/>
                        <a:t>63%</a:t>
                      </a:r>
                      <a:endParaRPr lang="es-CL" sz="1400" dirty="0"/>
                    </a:p>
                  </a:txBody>
                  <a:tcPr/>
                </a:tc>
                <a:tc>
                  <a:txBody>
                    <a:bodyPr/>
                    <a:lstStyle/>
                    <a:p>
                      <a:r>
                        <a:rPr lang="es-ES" sz="1400" dirty="0"/>
                        <a:t>65%</a:t>
                      </a:r>
                      <a:endParaRPr lang="es-CL" sz="1400" dirty="0"/>
                    </a:p>
                  </a:txBody>
                  <a:tcPr/>
                </a:tc>
                <a:tc>
                  <a:txBody>
                    <a:bodyPr/>
                    <a:lstStyle/>
                    <a:p>
                      <a:r>
                        <a:rPr lang="es-ES" sz="1400" dirty="0"/>
                        <a:t>67%</a:t>
                      </a:r>
                      <a:endParaRPr lang="es-CL" sz="1400" dirty="0"/>
                    </a:p>
                  </a:txBody>
                  <a:tcPr/>
                </a:tc>
                <a:tc>
                  <a:txBody>
                    <a:bodyPr/>
                    <a:lstStyle/>
                    <a:p>
                      <a:r>
                        <a:rPr lang="es-ES" sz="1400" dirty="0"/>
                        <a:t>68%</a:t>
                      </a:r>
                      <a:endParaRPr lang="es-CL" sz="1400" dirty="0"/>
                    </a:p>
                  </a:txBody>
                  <a:tcPr/>
                </a:tc>
                <a:extLst>
                  <a:ext uri="{0D108BD9-81ED-4DB2-BD59-A6C34878D82A}">
                    <a16:rowId xmlns:a16="http://schemas.microsoft.com/office/drawing/2014/main" val="75830086"/>
                  </a:ext>
                </a:extLst>
              </a:tr>
              <a:tr h="366320">
                <a:tc rowSpan="6">
                  <a:txBody>
                    <a:bodyPr/>
                    <a:lstStyle/>
                    <a:p>
                      <a:pPr algn="just"/>
                      <a:r>
                        <a:rPr lang="es-CL" sz="1400" dirty="0"/>
                        <a:t>Potenciar la oferta formativa de la Universidad en todos los niveles y modalidades de enseñanza, promoviendo la articulación interna y con otras instituciones del Sistema de Educación Superior</a:t>
                      </a:r>
                    </a:p>
                  </a:txBody>
                  <a:tcPr/>
                </a:tc>
                <a:tc>
                  <a:txBody>
                    <a:bodyPr/>
                    <a:lstStyle/>
                    <a:p>
                      <a:pPr algn="just"/>
                      <a:r>
                        <a:rPr lang="es-CL" sz="1400" dirty="0"/>
                        <a:t>Matrícula total pregrado regular.</a:t>
                      </a:r>
                    </a:p>
                  </a:txBody>
                  <a:tcPr/>
                </a:tc>
                <a:tc>
                  <a:txBody>
                    <a:bodyPr/>
                    <a:lstStyle/>
                    <a:p>
                      <a:r>
                        <a:rPr lang="es-CL" sz="1400" kern="1200" dirty="0">
                          <a:solidFill>
                            <a:schemeClr val="dk1"/>
                          </a:solidFill>
                          <a:effectLst/>
                        </a:rPr>
                        <a:t>2.168</a:t>
                      </a:r>
                      <a:endParaRPr lang="es-CL" sz="1400" dirty="0"/>
                    </a:p>
                  </a:txBody>
                  <a:tcPr/>
                </a:tc>
                <a:tc>
                  <a:txBody>
                    <a:bodyPr/>
                    <a:lstStyle/>
                    <a:p>
                      <a:r>
                        <a:rPr lang="es-ES" sz="1400" dirty="0"/>
                        <a:t>2.146</a:t>
                      </a:r>
                      <a:endParaRPr lang="es-CL" sz="1400" dirty="0"/>
                    </a:p>
                  </a:txBody>
                  <a:tcPr/>
                </a:tc>
                <a:tc>
                  <a:txBody>
                    <a:bodyPr/>
                    <a:lstStyle/>
                    <a:p>
                      <a:r>
                        <a:rPr lang="es-ES" sz="1400" dirty="0"/>
                        <a:t>2.135</a:t>
                      </a:r>
                      <a:endParaRPr lang="es-CL" sz="1400" dirty="0"/>
                    </a:p>
                  </a:txBody>
                  <a:tcPr/>
                </a:tc>
                <a:tc>
                  <a:txBody>
                    <a:bodyPr/>
                    <a:lstStyle/>
                    <a:p>
                      <a:r>
                        <a:rPr lang="es-ES" sz="1400" dirty="0"/>
                        <a:t>2.129</a:t>
                      </a:r>
                      <a:endParaRPr lang="es-CL" sz="1400" dirty="0"/>
                    </a:p>
                  </a:txBody>
                  <a:tcPr/>
                </a:tc>
                <a:tc>
                  <a:txBody>
                    <a:bodyPr/>
                    <a:lstStyle/>
                    <a:p>
                      <a:r>
                        <a:rPr lang="es-ES" sz="1400" dirty="0"/>
                        <a:t>2.125</a:t>
                      </a:r>
                      <a:endParaRPr lang="es-CL" sz="1400" dirty="0"/>
                    </a:p>
                  </a:txBody>
                  <a:tcPr/>
                </a:tc>
                <a:tc>
                  <a:txBody>
                    <a:bodyPr/>
                    <a:lstStyle/>
                    <a:p>
                      <a:r>
                        <a:rPr lang="es-ES" sz="1400" dirty="0"/>
                        <a:t>2.125</a:t>
                      </a:r>
                      <a:endParaRPr lang="es-CL" sz="1400" dirty="0"/>
                    </a:p>
                  </a:txBody>
                  <a:tcPr/>
                </a:tc>
                <a:extLst>
                  <a:ext uri="{0D108BD9-81ED-4DB2-BD59-A6C34878D82A}">
                    <a16:rowId xmlns:a16="http://schemas.microsoft.com/office/drawing/2014/main" val="3260096214"/>
                  </a:ext>
                </a:extLst>
              </a:tr>
              <a:tr h="366320">
                <a:tc vMerge="1">
                  <a:txBody>
                    <a:bodyPr/>
                    <a:lstStyle/>
                    <a:p>
                      <a:endParaRPr lang="es-CL"/>
                    </a:p>
                  </a:txBody>
                  <a:tcPr/>
                </a:tc>
                <a:tc>
                  <a:txBody>
                    <a:bodyPr/>
                    <a:lstStyle/>
                    <a:p>
                      <a:pPr algn="just"/>
                      <a:r>
                        <a:rPr lang="es-CL" sz="1400" dirty="0"/>
                        <a:t>Matrícula Total pregrado especial</a:t>
                      </a:r>
                    </a:p>
                  </a:txBody>
                  <a:tcPr/>
                </a:tc>
                <a:tc>
                  <a:txBody>
                    <a:bodyPr/>
                    <a:lstStyle/>
                    <a:p>
                      <a:r>
                        <a:rPr lang="es-CL" sz="1400" dirty="0"/>
                        <a:t>N/A</a:t>
                      </a:r>
                    </a:p>
                  </a:txBody>
                  <a:tcPr/>
                </a:tc>
                <a:tc>
                  <a:txBody>
                    <a:bodyPr/>
                    <a:lstStyle/>
                    <a:p>
                      <a:r>
                        <a:rPr lang="es-ES" sz="1400" dirty="0"/>
                        <a:t>N/A</a:t>
                      </a:r>
                      <a:endParaRPr lang="es-CL" sz="1400" dirty="0"/>
                    </a:p>
                  </a:txBody>
                  <a:tcPr/>
                </a:tc>
                <a:tc>
                  <a:txBody>
                    <a:bodyPr/>
                    <a:lstStyle/>
                    <a:p>
                      <a:r>
                        <a:rPr lang="es-ES" sz="1400" dirty="0"/>
                        <a:t>N/A</a:t>
                      </a:r>
                      <a:endParaRPr lang="es-CL" sz="1400" dirty="0"/>
                    </a:p>
                  </a:txBody>
                  <a:tcPr/>
                </a:tc>
                <a:tc>
                  <a:txBody>
                    <a:bodyPr/>
                    <a:lstStyle/>
                    <a:p>
                      <a:r>
                        <a:rPr lang="es-ES" sz="1400" dirty="0"/>
                        <a:t>30</a:t>
                      </a:r>
                      <a:endParaRPr lang="es-CL" sz="1400" dirty="0"/>
                    </a:p>
                  </a:txBody>
                  <a:tcPr/>
                </a:tc>
                <a:tc>
                  <a:txBody>
                    <a:bodyPr/>
                    <a:lstStyle/>
                    <a:p>
                      <a:r>
                        <a:rPr lang="es-ES" sz="1400" dirty="0"/>
                        <a:t>60</a:t>
                      </a:r>
                      <a:endParaRPr lang="es-CL" sz="1400" dirty="0"/>
                    </a:p>
                  </a:txBody>
                  <a:tcPr/>
                </a:tc>
                <a:tc>
                  <a:txBody>
                    <a:bodyPr/>
                    <a:lstStyle/>
                    <a:p>
                      <a:r>
                        <a:rPr lang="es-ES" sz="1400" dirty="0"/>
                        <a:t>90</a:t>
                      </a:r>
                      <a:endParaRPr lang="es-CL" sz="1400" dirty="0"/>
                    </a:p>
                  </a:txBody>
                  <a:tcPr/>
                </a:tc>
                <a:extLst>
                  <a:ext uri="{0D108BD9-81ED-4DB2-BD59-A6C34878D82A}">
                    <a16:rowId xmlns:a16="http://schemas.microsoft.com/office/drawing/2014/main" val="2866123418"/>
                  </a:ext>
                </a:extLst>
              </a:tr>
              <a:tr h="295771">
                <a:tc vMerge="1">
                  <a:txBody>
                    <a:bodyPr/>
                    <a:lstStyle/>
                    <a:p>
                      <a:endParaRPr lang="es-CL"/>
                    </a:p>
                  </a:txBody>
                  <a:tcPr/>
                </a:tc>
                <a:tc>
                  <a:txBody>
                    <a:bodyPr/>
                    <a:lstStyle/>
                    <a:p>
                      <a:pPr algn="just"/>
                      <a:r>
                        <a:rPr lang="es-CL" sz="1400" dirty="0"/>
                        <a:t>Matrícula total de postgrado.</a:t>
                      </a:r>
                    </a:p>
                  </a:txBody>
                  <a:tcPr/>
                </a:tc>
                <a:tc>
                  <a:txBody>
                    <a:bodyPr/>
                    <a:lstStyle/>
                    <a:p>
                      <a:r>
                        <a:rPr lang="es-CL" sz="1400" kern="1200" dirty="0">
                          <a:solidFill>
                            <a:schemeClr val="dk1"/>
                          </a:solidFill>
                          <a:effectLst/>
                        </a:rPr>
                        <a:t>440</a:t>
                      </a:r>
                      <a:endParaRPr lang="es-CL" sz="1400" dirty="0"/>
                    </a:p>
                  </a:txBody>
                  <a:tcPr/>
                </a:tc>
                <a:tc>
                  <a:txBody>
                    <a:bodyPr/>
                    <a:lstStyle/>
                    <a:p>
                      <a:r>
                        <a:rPr lang="es-ES" sz="1400" dirty="0"/>
                        <a:t>522</a:t>
                      </a:r>
                      <a:endParaRPr lang="es-CL" sz="1400" dirty="0"/>
                    </a:p>
                  </a:txBody>
                  <a:tcPr/>
                </a:tc>
                <a:tc>
                  <a:txBody>
                    <a:bodyPr/>
                    <a:lstStyle/>
                    <a:p>
                      <a:r>
                        <a:rPr lang="es-ES" sz="1400" dirty="0"/>
                        <a:t>450</a:t>
                      </a:r>
                      <a:endParaRPr lang="es-CL" sz="1400" dirty="0"/>
                    </a:p>
                  </a:txBody>
                  <a:tcPr/>
                </a:tc>
                <a:tc>
                  <a:txBody>
                    <a:bodyPr/>
                    <a:lstStyle/>
                    <a:p>
                      <a:r>
                        <a:rPr lang="es-ES" sz="1400" dirty="0"/>
                        <a:t>450</a:t>
                      </a:r>
                      <a:endParaRPr lang="es-CL" sz="1400" dirty="0"/>
                    </a:p>
                  </a:txBody>
                  <a:tcPr/>
                </a:tc>
                <a:tc>
                  <a:txBody>
                    <a:bodyPr/>
                    <a:lstStyle/>
                    <a:p>
                      <a:r>
                        <a:rPr lang="es-ES" sz="1400" dirty="0"/>
                        <a:t>470</a:t>
                      </a:r>
                      <a:endParaRPr lang="es-CL" sz="1400" dirty="0"/>
                    </a:p>
                  </a:txBody>
                  <a:tcPr/>
                </a:tc>
                <a:tc>
                  <a:txBody>
                    <a:bodyPr/>
                    <a:lstStyle/>
                    <a:p>
                      <a:r>
                        <a:rPr lang="es-ES" sz="1400" dirty="0"/>
                        <a:t>500</a:t>
                      </a:r>
                      <a:endParaRPr lang="es-CL" sz="1400" dirty="0"/>
                    </a:p>
                  </a:txBody>
                  <a:tcPr/>
                </a:tc>
                <a:extLst>
                  <a:ext uri="{0D108BD9-81ED-4DB2-BD59-A6C34878D82A}">
                    <a16:rowId xmlns:a16="http://schemas.microsoft.com/office/drawing/2014/main" val="3056383956"/>
                  </a:ext>
                </a:extLst>
              </a:tr>
              <a:tr h="377525">
                <a:tc vMerge="1">
                  <a:txBody>
                    <a:bodyPr/>
                    <a:lstStyle/>
                    <a:p>
                      <a:endParaRPr lang="es-CL"/>
                    </a:p>
                  </a:txBody>
                  <a:tcPr/>
                </a:tc>
                <a:tc>
                  <a:txBody>
                    <a:bodyPr/>
                    <a:lstStyle/>
                    <a:p>
                      <a:pPr algn="just"/>
                      <a:r>
                        <a:rPr lang="es-CL" sz="1400" dirty="0"/>
                        <a:t>Matrícula nueva de pregrado regular.</a:t>
                      </a:r>
                    </a:p>
                  </a:txBody>
                  <a:tcPr/>
                </a:tc>
                <a:tc>
                  <a:txBody>
                    <a:bodyPr/>
                    <a:lstStyle/>
                    <a:p>
                      <a:r>
                        <a:rPr lang="es-CL" sz="1400" kern="1200" dirty="0">
                          <a:solidFill>
                            <a:schemeClr val="dk1"/>
                          </a:solidFill>
                          <a:effectLst/>
                        </a:rPr>
                        <a:t>362</a:t>
                      </a:r>
                      <a:endParaRPr lang="es-CL" sz="1400" dirty="0"/>
                    </a:p>
                  </a:txBody>
                  <a:tcPr/>
                </a:tc>
                <a:tc>
                  <a:txBody>
                    <a:bodyPr/>
                    <a:lstStyle/>
                    <a:p>
                      <a:r>
                        <a:rPr lang="es-ES" sz="1400" dirty="0"/>
                        <a:t>335</a:t>
                      </a:r>
                      <a:endParaRPr lang="es-CL" sz="1400" dirty="0"/>
                    </a:p>
                  </a:txBody>
                  <a:tcPr/>
                </a:tc>
                <a:tc>
                  <a:txBody>
                    <a:bodyPr/>
                    <a:lstStyle/>
                    <a:p>
                      <a:r>
                        <a:rPr lang="es-ES" sz="1400" dirty="0"/>
                        <a:t>351</a:t>
                      </a:r>
                      <a:endParaRPr lang="es-CL" sz="1400" dirty="0"/>
                    </a:p>
                  </a:txBody>
                  <a:tcPr/>
                </a:tc>
                <a:tc>
                  <a:txBody>
                    <a:bodyPr/>
                    <a:lstStyle/>
                    <a:p>
                      <a:r>
                        <a:rPr lang="es-ES" sz="1400" dirty="0"/>
                        <a:t>368</a:t>
                      </a:r>
                      <a:endParaRPr lang="es-CL" sz="1400" dirty="0"/>
                    </a:p>
                  </a:txBody>
                  <a:tcPr/>
                </a:tc>
                <a:tc>
                  <a:txBody>
                    <a:bodyPr/>
                    <a:lstStyle/>
                    <a:p>
                      <a:r>
                        <a:rPr lang="es-ES" sz="1400" dirty="0"/>
                        <a:t>386</a:t>
                      </a:r>
                      <a:endParaRPr lang="es-CL" sz="1400" dirty="0"/>
                    </a:p>
                  </a:txBody>
                  <a:tcPr/>
                </a:tc>
                <a:tc>
                  <a:txBody>
                    <a:bodyPr/>
                    <a:lstStyle/>
                    <a:p>
                      <a:r>
                        <a:rPr lang="es-ES" sz="1400" dirty="0"/>
                        <a:t>405</a:t>
                      </a:r>
                      <a:endParaRPr lang="es-CL" sz="1400" dirty="0"/>
                    </a:p>
                  </a:txBody>
                  <a:tcPr/>
                </a:tc>
                <a:extLst>
                  <a:ext uri="{0D108BD9-81ED-4DB2-BD59-A6C34878D82A}">
                    <a16:rowId xmlns:a16="http://schemas.microsoft.com/office/drawing/2014/main" val="3431539432"/>
                  </a:ext>
                </a:extLst>
              </a:tr>
              <a:tr h="502810">
                <a:tc vMerge="1">
                  <a:txBody>
                    <a:bodyPr/>
                    <a:lstStyle/>
                    <a:p>
                      <a:endParaRPr lang="es-CL"/>
                    </a:p>
                  </a:txBody>
                  <a:tcPr/>
                </a:tc>
                <a:tc>
                  <a:txBody>
                    <a:bodyPr/>
                    <a:lstStyle/>
                    <a:p>
                      <a:pPr algn="just"/>
                      <a:r>
                        <a:rPr lang="es-ES" sz="1400" dirty="0"/>
                        <a:t>Matrícula nueva de pregrado</a:t>
                      </a:r>
                      <a:r>
                        <a:rPr lang="es-ES" sz="1400" baseline="0" dirty="0"/>
                        <a:t> especial</a:t>
                      </a:r>
                      <a:endParaRPr lang="es-CL" sz="1400" dirty="0"/>
                    </a:p>
                  </a:txBody>
                  <a:tcPr/>
                </a:tc>
                <a:tc>
                  <a:txBody>
                    <a:bodyPr/>
                    <a:lstStyle/>
                    <a:p>
                      <a:r>
                        <a:rPr lang="es-ES" sz="1400" dirty="0"/>
                        <a:t>N/A</a:t>
                      </a:r>
                      <a:endParaRPr lang="es-CL" sz="1400" dirty="0"/>
                    </a:p>
                  </a:txBody>
                  <a:tcPr/>
                </a:tc>
                <a:tc>
                  <a:txBody>
                    <a:bodyPr/>
                    <a:lstStyle/>
                    <a:p>
                      <a:r>
                        <a:rPr lang="es-ES" sz="1400" dirty="0"/>
                        <a:t>N/A</a:t>
                      </a:r>
                      <a:endParaRPr lang="es-CL" sz="1400" dirty="0"/>
                    </a:p>
                  </a:txBody>
                  <a:tcPr/>
                </a:tc>
                <a:tc>
                  <a:txBody>
                    <a:bodyPr/>
                    <a:lstStyle/>
                    <a:p>
                      <a:r>
                        <a:rPr lang="es-ES" sz="1400" dirty="0"/>
                        <a:t>N/A</a:t>
                      </a:r>
                      <a:endParaRPr lang="es-CL" sz="1400" dirty="0"/>
                    </a:p>
                  </a:txBody>
                  <a:tcPr/>
                </a:tc>
                <a:tc>
                  <a:txBody>
                    <a:bodyPr/>
                    <a:lstStyle/>
                    <a:p>
                      <a:r>
                        <a:rPr lang="es-ES" sz="1400" dirty="0"/>
                        <a:t>30</a:t>
                      </a:r>
                      <a:endParaRPr lang="es-CL" sz="1400" dirty="0"/>
                    </a:p>
                  </a:txBody>
                  <a:tcPr/>
                </a:tc>
                <a:tc>
                  <a:txBody>
                    <a:bodyPr/>
                    <a:lstStyle/>
                    <a:p>
                      <a:r>
                        <a:rPr lang="es-ES" sz="1400" dirty="0"/>
                        <a:t>30</a:t>
                      </a:r>
                      <a:endParaRPr lang="es-CL" sz="1400" dirty="0"/>
                    </a:p>
                  </a:txBody>
                  <a:tcPr/>
                </a:tc>
                <a:tc>
                  <a:txBody>
                    <a:bodyPr/>
                    <a:lstStyle/>
                    <a:p>
                      <a:r>
                        <a:rPr lang="es-ES" sz="1400" dirty="0"/>
                        <a:t>30</a:t>
                      </a:r>
                      <a:endParaRPr lang="es-CL" sz="1400" dirty="0"/>
                    </a:p>
                  </a:txBody>
                  <a:tcPr/>
                </a:tc>
                <a:extLst>
                  <a:ext uri="{0D108BD9-81ED-4DB2-BD59-A6C34878D82A}">
                    <a16:rowId xmlns:a16="http://schemas.microsoft.com/office/drawing/2014/main" val="2979549961"/>
                  </a:ext>
                </a:extLst>
              </a:tr>
              <a:tr h="366320">
                <a:tc vMerge="1">
                  <a:txBody>
                    <a:bodyPr/>
                    <a:lstStyle/>
                    <a:p>
                      <a:endParaRPr lang="es-CL"/>
                    </a:p>
                  </a:txBody>
                  <a:tcPr/>
                </a:tc>
                <a:tc>
                  <a:txBody>
                    <a:bodyPr/>
                    <a:lstStyle/>
                    <a:p>
                      <a:pPr algn="just"/>
                      <a:r>
                        <a:rPr lang="es-CL" sz="1400" dirty="0"/>
                        <a:t>Matrícula nueva de postgrado.</a:t>
                      </a:r>
                    </a:p>
                  </a:txBody>
                  <a:tcPr/>
                </a:tc>
                <a:tc>
                  <a:txBody>
                    <a:bodyPr/>
                    <a:lstStyle/>
                    <a:p>
                      <a:r>
                        <a:rPr lang="es-CL" sz="1400" kern="1200" dirty="0">
                          <a:solidFill>
                            <a:schemeClr val="dk1"/>
                          </a:solidFill>
                          <a:effectLst/>
                        </a:rPr>
                        <a:t>278</a:t>
                      </a:r>
                      <a:endParaRPr lang="es-CL" sz="1400" dirty="0"/>
                    </a:p>
                  </a:txBody>
                  <a:tcPr/>
                </a:tc>
                <a:tc>
                  <a:txBody>
                    <a:bodyPr/>
                    <a:lstStyle/>
                    <a:p>
                      <a:r>
                        <a:rPr lang="es-ES" sz="1400" dirty="0"/>
                        <a:t>230</a:t>
                      </a:r>
                      <a:endParaRPr lang="es-CL" sz="1400" dirty="0"/>
                    </a:p>
                  </a:txBody>
                  <a:tcPr/>
                </a:tc>
                <a:tc>
                  <a:txBody>
                    <a:bodyPr/>
                    <a:lstStyle/>
                    <a:p>
                      <a:r>
                        <a:rPr lang="es-ES" sz="1400" dirty="0"/>
                        <a:t>200</a:t>
                      </a:r>
                      <a:endParaRPr lang="es-CL" sz="1400" dirty="0"/>
                    </a:p>
                  </a:txBody>
                  <a:tcPr/>
                </a:tc>
                <a:tc>
                  <a:txBody>
                    <a:bodyPr/>
                    <a:lstStyle/>
                    <a:p>
                      <a:r>
                        <a:rPr lang="es-ES" sz="1400" dirty="0"/>
                        <a:t>200</a:t>
                      </a:r>
                      <a:endParaRPr lang="es-CL" sz="1400" dirty="0"/>
                    </a:p>
                  </a:txBody>
                  <a:tcPr/>
                </a:tc>
                <a:tc>
                  <a:txBody>
                    <a:bodyPr/>
                    <a:lstStyle/>
                    <a:p>
                      <a:r>
                        <a:rPr lang="es-ES" sz="1400" dirty="0"/>
                        <a:t>230</a:t>
                      </a:r>
                      <a:endParaRPr lang="es-CL" sz="1400" dirty="0"/>
                    </a:p>
                  </a:txBody>
                  <a:tcPr/>
                </a:tc>
                <a:tc>
                  <a:txBody>
                    <a:bodyPr/>
                    <a:lstStyle/>
                    <a:p>
                      <a:r>
                        <a:rPr lang="es-ES" sz="1400" dirty="0"/>
                        <a:t>230</a:t>
                      </a:r>
                      <a:endParaRPr lang="es-CL" sz="1400" dirty="0"/>
                    </a:p>
                  </a:txBody>
                  <a:tcPr/>
                </a:tc>
                <a:extLst>
                  <a:ext uri="{0D108BD9-81ED-4DB2-BD59-A6C34878D82A}">
                    <a16:rowId xmlns:a16="http://schemas.microsoft.com/office/drawing/2014/main" val="3451732439"/>
                  </a:ext>
                </a:extLst>
              </a:tr>
            </a:tbl>
          </a:graphicData>
        </a:graphic>
      </p:graphicFrame>
    </p:spTree>
    <p:extLst>
      <p:ext uri="{BB962C8B-B14F-4D97-AF65-F5344CB8AC3E}">
        <p14:creationId xmlns:p14="http://schemas.microsoft.com/office/powerpoint/2010/main" val="280415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38BA65-94D5-48CE-A5ED-A845F61009C6}"/>
              </a:ext>
            </a:extLst>
          </p:cNvPr>
          <p:cNvSpPr>
            <a:spLocks noGrp="1"/>
          </p:cNvSpPr>
          <p:nvPr>
            <p:ph type="title"/>
          </p:nvPr>
        </p:nvSpPr>
        <p:spPr/>
        <p:txBody>
          <a:bodyPr/>
          <a:lstStyle/>
          <a:p>
            <a:endParaRPr lang="es-CL"/>
          </a:p>
        </p:txBody>
      </p:sp>
      <p:graphicFrame>
        <p:nvGraphicFramePr>
          <p:cNvPr id="4" name="Tabla 4">
            <a:extLst>
              <a:ext uri="{FF2B5EF4-FFF2-40B4-BE49-F238E27FC236}">
                <a16:creationId xmlns:a16="http://schemas.microsoft.com/office/drawing/2014/main" id="{015D9001-49E0-4B1A-9689-5D0AB01C3304}"/>
              </a:ext>
            </a:extLst>
          </p:cNvPr>
          <p:cNvGraphicFramePr>
            <a:graphicFrameLocks noGrp="1"/>
          </p:cNvGraphicFramePr>
          <p:nvPr>
            <p:ph idx="1"/>
            <p:extLst>
              <p:ext uri="{D42A27DB-BD31-4B8C-83A1-F6EECF244321}">
                <p14:modId xmlns:p14="http://schemas.microsoft.com/office/powerpoint/2010/main" val="3958119123"/>
              </p:ext>
            </p:extLst>
          </p:nvPr>
        </p:nvGraphicFramePr>
        <p:xfrm>
          <a:off x="676192" y="0"/>
          <a:ext cx="9836730" cy="6576221"/>
        </p:xfrm>
        <a:graphic>
          <a:graphicData uri="http://schemas.openxmlformats.org/drawingml/2006/table">
            <a:tbl>
              <a:tblPr firstRow="1" bandRow="1">
                <a:tableStyleId>{D7AC3CCA-C797-4891-BE02-D94E43425B78}</a:tableStyleId>
              </a:tblPr>
              <a:tblGrid>
                <a:gridCol w="2459182">
                  <a:extLst>
                    <a:ext uri="{9D8B030D-6E8A-4147-A177-3AD203B41FA5}">
                      <a16:colId xmlns:a16="http://schemas.microsoft.com/office/drawing/2014/main" val="3863166322"/>
                    </a:ext>
                  </a:extLst>
                </a:gridCol>
                <a:gridCol w="2459182">
                  <a:extLst>
                    <a:ext uri="{9D8B030D-6E8A-4147-A177-3AD203B41FA5}">
                      <a16:colId xmlns:a16="http://schemas.microsoft.com/office/drawing/2014/main" val="407295514"/>
                    </a:ext>
                  </a:extLst>
                </a:gridCol>
                <a:gridCol w="955963">
                  <a:extLst>
                    <a:ext uri="{9D8B030D-6E8A-4147-A177-3AD203B41FA5}">
                      <a16:colId xmlns:a16="http://schemas.microsoft.com/office/drawing/2014/main" val="2833623357"/>
                    </a:ext>
                  </a:extLst>
                </a:gridCol>
                <a:gridCol w="748145">
                  <a:extLst>
                    <a:ext uri="{9D8B030D-6E8A-4147-A177-3AD203B41FA5}">
                      <a16:colId xmlns:a16="http://schemas.microsoft.com/office/drawing/2014/main" val="2605878058"/>
                    </a:ext>
                  </a:extLst>
                </a:gridCol>
                <a:gridCol w="755075">
                  <a:extLst>
                    <a:ext uri="{9D8B030D-6E8A-4147-A177-3AD203B41FA5}">
                      <a16:colId xmlns:a16="http://schemas.microsoft.com/office/drawing/2014/main" val="1155732212"/>
                    </a:ext>
                  </a:extLst>
                </a:gridCol>
                <a:gridCol w="935180">
                  <a:extLst>
                    <a:ext uri="{9D8B030D-6E8A-4147-A177-3AD203B41FA5}">
                      <a16:colId xmlns:a16="http://schemas.microsoft.com/office/drawing/2014/main" val="3575167070"/>
                    </a:ext>
                  </a:extLst>
                </a:gridCol>
                <a:gridCol w="762000">
                  <a:extLst>
                    <a:ext uri="{9D8B030D-6E8A-4147-A177-3AD203B41FA5}">
                      <a16:colId xmlns:a16="http://schemas.microsoft.com/office/drawing/2014/main" val="2323508226"/>
                    </a:ext>
                  </a:extLst>
                </a:gridCol>
                <a:gridCol w="762003">
                  <a:extLst>
                    <a:ext uri="{9D8B030D-6E8A-4147-A177-3AD203B41FA5}">
                      <a16:colId xmlns:a16="http://schemas.microsoft.com/office/drawing/2014/main" val="1959147846"/>
                    </a:ext>
                  </a:extLst>
                </a:gridCol>
              </a:tblGrid>
              <a:tr h="377930">
                <a:tc>
                  <a:txBody>
                    <a:bodyPr/>
                    <a:lstStyle/>
                    <a:p>
                      <a:r>
                        <a:rPr lang="es-CL" sz="2000" dirty="0"/>
                        <a:t>Indicador </a:t>
                      </a:r>
                    </a:p>
                  </a:txBody>
                  <a:tcPr/>
                </a:tc>
                <a:tc>
                  <a:txBody>
                    <a:bodyPr/>
                    <a:lstStyle/>
                    <a:p>
                      <a:r>
                        <a:rPr lang="es-CL" sz="2000" dirty="0"/>
                        <a:t>Objetivo estratégico</a:t>
                      </a:r>
                    </a:p>
                  </a:txBody>
                  <a:tcPr/>
                </a:tc>
                <a:tc>
                  <a:txBody>
                    <a:bodyPr/>
                    <a:lstStyle/>
                    <a:p>
                      <a:r>
                        <a:rPr lang="es-CL" sz="2000" dirty="0"/>
                        <a:t>Valor base 2020</a:t>
                      </a:r>
                    </a:p>
                  </a:txBody>
                  <a:tcPr/>
                </a:tc>
                <a:tc>
                  <a:txBody>
                    <a:bodyPr/>
                    <a:lstStyle/>
                    <a:p>
                      <a:r>
                        <a:rPr lang="es-ES" sz="2000" dirty="0"/>
                        <a:t>Meta</a:t>
                      </a:r>
                      <a:r>
                        <a:rPr lang="es-ES" sz="2000" baseline="0" dirty="0"/>
                        <a:t> 2021</a:t>
                      </a:r>
                      <a:endParaRPr lang="es-CL" sz="2000" dirty="0"/>
                    </a:p>
                  </a:txBody>
                  <a:tcPr/>
                </a:tc>
                <a:tc>
                  <a:txBody>
                    <a:bodyPr/>
                    <a:lstStyle/>
                    <a:p>
                      <a:r>
                        <a:rPr lang="es-ES" sz="2000" dirty="0"/>
                        <a:t>Meta 2022</a:t>
                      </a:r>
                      <a:endParaRPr lang="es-CL" sz="2000" dirty="0"/>
                    </a:p>
                  </a:txBody>
                  <a:tcPr/>
                </a:tc>
                <a:tc>
                  <a:txBody>
                    <a:bodyPr/>
                    <a:lstStyle/>
                    <a:p>
                      <a:r>
                        <a:rPr lang="es-CL" sz="2000" dirty="0"/>
                        <a:t>Meta 2023</a:t>
                      </a:r>
                    </a:p>
                  </a:txBody>
                  <a:tcPr/>
                </a:tc>
                <a:tc>
                  <a:txBody>
                    <a:bodyPr/>
                    <a:lstStyle/>
                    <a:p>
                      <a:r>
                        <a:rPr lang="es-ES" sz="2000" dirty="0"/>
                        <a:t>Meta 2024</a:t>
                      </a:r>
                      <a:endParaRPr lang="es-CL" sz="2000" dirty="0"/>
                    </a:p>
                  </a:txBody>
                  <a:tcPr/>
                </a:tc>
                <a:tc>
                  <a:txBody>
                    <a:bodyPr/>
                    <a:lstStyle/>
                    <a:p>
                      <a:r>
                        <a:rPr lang="es-ES" sz="2000" dirty="0"/>
                        <a:t>Meta 2025</a:t>
                      </a:r>
                      <a:endParaRPr lang="es-CL" sz="2000" dirty="0"/>
                    </a:p>
                  </a:txBody>
                  <a:tcPr/>
                </a:tc>
                <a:extLst>
                  <a:ext uri="{0D108BD9-81ED-4DB2-BD59-A6C34878D82A}">
                    <a16:rowId xmlns:a16="http://schemas.microsoft.com/office/drawing/2014/main" val="3125931204"/>
                  </a:ext>
                </a:extLst>
              </a:tr>
              <a:tr h="494216">
                <a:tc rowSpan="4">
                  <a:txBody>
                    <a:bodyPr/>
                    <a:lstStyle/>
                    <a:p>
                      <a:pPr algn="just"/>
                      <a:r>
                        <a:rPr lang="es-CL" sz="1400" dirty="0"/>
                        <a:t>Continuar avanzando en la consolidación del cuerpo académico, promoviendo una carrera de excelencia, y su adecuada dotación y composición por grados académicos</a:t>
                      </a:r>
                    </a:p>
                  </a:txBody>
                  <a:tcPr/>
                </a:tc>
                <a:tc>
                  <a:txBody>
                    <a:bodyPr/>
                    <a:lstStyle/>
                    <a:p>
                      <a:pPr algn="just"/>
                      <a:r>
                        <a:rPr lang="es-CL" sz="1400" kern="1200" dirty="0">
                          <a:solidFill>
                            <a:schemeClr val="dk1"/>
                          </a:solidFill>
                          <a:effectLst/>
                        </a:rPr>
                        <a:t>Porcentaje de académicas y académicos JC</a:t>
                      </a:r>
                      <a:endParaRPr lang="es-CL" sz="1400" dirty="0"/>
                    </a:p>
                  </a:txBody>
                  <a:tcPr/>
                </a:tc>
                <a:tc>
                  <a:txBody>
                    <a:bodyPr/>
                    <a:lstStyle/>
                    <a:p>
                      <a:r>
                        <a:rPr lang="es-CL" sz="1400" kern="1200" dirty="0">
                          <a:solidFill>
                            <a:schemeClr val="dk1"/>
                          </a:solidFill>
                          <a:effectLst/>
                        </a:rPr>
                        <a:t>24,4%</a:t>
                      </a:r>
                      <a:endParaRPr lang="es-CL" sz="1400" dirty="0"/>
                    </a:p>
                  </a:txBody>
                  <a:tcPr/>
                </a:tc>
                <a:tc>
                  <a:txBody>
                    <a:bodyPr/>
                    <a:lstStyle/>
                    <a:p>
                      <a:r>
                        <a:rPr lang="es-ES" sz="1400" dirty="0"/>
                        <a:t>24%</a:t>
                      </a:r>
                      <a:endParaRPr lang="es-CL" sz="1400" dirty="0"/>
                    </a:p>
                  </a:txBody>
                  <a:tcPr/>
                </a:tc>
                <a:tc>
                  <a:txBody>
                    <a:bodyPr/>
                    <a:lstStyle/>
                    <a:p>
                      <a:r>
                        <a:rPr lang="es-ES" sz="1400" dirty="0"/>
                        <a:t>26,8%</a:t>
                      </a:r>
                      <a:endParaRPr lang="es-CL" sz="1400" dirty="0"/>
                    </a:p>
                  </a:txBody>
                  <a:tcPr/>
                </a:tc>
                <a:tc>
                  <a:txBody>
                    <a:bodyPr/>
                    <a:lstStyle/>
                    <a:p>
                      <a:r>
                        <a:rPr lang="es-ES" sz="1400" dirty="0"/>
                        <a:t>26,8%</a:t>
                      </a:r>
                      <a:endParaRPr lang="es-CL" sz="1400" dirty="0"/>
                    </a:p>
                  </a:txBody>
                  <a:tcPr/>
                </a:tc>
                <a:tc>
                  <a:txBody>
                    <a:bodyPr/>
                    <a:lstStyle/>
                    <a:p>
                      <a:r>
                        <a:rPr lang="es-ES" sz="1400" dirty="0"/>
                        <a:t>26,8%</a:t>
                      </a:r>
                      <a:endParaRPr lang="es-CL" sz="1400" dirty="0"/>
                    </a:p>
                  </a:txBody>
                  <a:tcPr/>
                </a:tc>
                <a:tc>
                  <a:txBody>
                    <a:bodyPr/>
                    <a:lstStyle/>
                    <a:p>
                      <a:r>
                        <a:rPr lang="es-CL" sz="1400" dirty="0"/>
                        <a:t>26,8%</a:t>
                      </a:r>
                    </a:p>
                  </a:txBody>
                  <a:tcPr/>
                </a:tc>
                <a:extLst>
                  <a:ext uri="{0D108BD9-81ED-4DB2-BD59-A6C34878D82A}">
                    <a16:rowId xmlns:a16="http://schemas.microsoft.com/office/drawing/2014/main" val="1382601374"/>
                  </a:ext>
                </a:extLst>
              </a:tr>
              <a:tr h="494216">
                <a:tc vMerge="1">
                  <a:txBody>
                    <a:bodyPr/>
                    <a:lstStyle/>
                    <a:p>
                      <a:endParaRPr lang="es-CL"/>
                    </a:p>
                  </a:txBody>
                  <a:tcPr/>
                </a:tc>
                <a:tc>
                  <a:txBody>
                    <a:bodyPr/>
                    <a:lstStyle/>
                    <a:p>
                      <a:pPr algn="just"/>
                      <a:r>
                        <a:rPr lang="es-CL" sz="1400" kern="1200" dirty="0">
                          <a:solidFill>
                            <a:schemeClr val="dk1"/>
                          </a:solidFill>
                          <a:effectLst/>
                        </a:rPr>
                        <a:t>Porcentaje de académicas y académicos con Postgrado</a:t>
                      </a:r>
                      <a:endParaRPr lang="es-CL" sz="1400" dirty="0"/>
                    </a:p>
                  </a:txBody>
                  <a:tcPr/>
                </a:tc>
                <a:tc>
                  <a:txBody>
                    <a:bodyPr/>
                    <a:lstStyle/>
                    <a:p>
                      <a:r>
                        <a:rPr lang="es-CL" sz="1400" kern="1200" dirty="0">
                          <a:solidFill>
                            <a:schemeClr val="dk1"/>
                          </a:solidFill>
                          <a:effectLst/>
                        </a:rPr>
                        <a:t>74,4%</a:t>
                      </a:r>
                      <a:endParaRPr lang="es-CL" dirty="0"/>
                    </a:p>
                  </a:txBody>
                  <a:tcPr/>
                </a:tc>
                <a:tc>
                  <a:txBody>
                    <a:bodyPr/>
                    <a:lstStyle/>
                    <a:p>
                      <a:r>
                        <a:rPr lang="es-ES" sz="1400" dirty="0"/>
                        <a:t>75,4%</a:t>
                      </a:r>
                      <a:endParaRPr lang="es-CL" sz="1400" dirty="0"/>
                    </a:p>
                  </a:txBody>
                  <a:tcPr/>
                </a:tc>
                <a:tc>
                  <a:txBody>
                    <a:bodyPr/>
                    <a:lstStyle/>
                    <a:p>
                      <a:r>
                        <a:rPr lang="es-ES" sz="1400" dirty="0"/>
                        <a:t>76,6%</a:t>
                      </a:r>
                      <a:endParaRPr lang="es-CL" sz="1400" dirty="0"/>
                    </a:p>
                  </a:txBody>
                  <a:tcPr/>
                </a:tc>
                <a:tc>
                  <a:txBody>
                    <a:bodyPr/>
                    <a:lstStyle/>
                    <a:p>
                      <a:r>
                        <a:rPr lang="es-ES" sz="1400" dirty="0"/>
                        <a:t>77,8%</a:t>
                      </a:r>
                      <a:endParaRPr lang="es-CL" sz="1400" dirty="0"/>
                    </a:p>
                  </a:txBody>
                  <a:tcPr/>
                </a:tc>
                <a:tc>
                  <a:txBody>
                    <a:bodyPr/>
                    <a:lstStyle/>
                    <a:p>
                      <a:r>
                        <a:rPr lang="es-ES" sz="1400" dirty="0"/>
                        <a:t>79%</a:t>
                      </a:r>
                      <a:endParaRPr lang="es-CL" sz="1400" dirty="0"/>
                    </a:p>
                  </a:txBody>
                  <a:tcPr/>
                </a:tc>
                <a:tc>
                  <a:txBody>
                    <a:bodyPr/>
                    <a:lstStyle/>
                    <a:p>
                      <a:r>
                        <a:rPr lang="es-CL" sz="1400" dirty="0"/>
                        <a:t>80%</a:t>
                      </a:r>
                    </a:p>
                  </a:txBody>
                  <a:tcPr/>
                </a:tc>
                <a:extLst>
                  <a:ext uri="{0D108BD9-81ED-4DB2-BD59-A6C34878D82A}">
                    <a16:rowId xmlns:a16="http://schemas.microsoft.com/office/drawing/2014/main" val="362721947"/>
                  </a:ext>
                </a:extLst>
              </a:tr>
              <a:tr h="450748">
                <a:tc vMerge="1">
                  <a:txBody>
                    <a:bodyPr/>
                    <a:lstStyle/>
                    <a:p>
                      <a:endParaRPr lang="es-CL"/>
                    </a:p>
                  </a:txBody>
                  <a:tcPr/>
                </a:tc>
                <a:tc>
                  <a:txBody>
                    <a:bodyPr/>
                    <a:lstStyle/>
                    <a:p>
                      <a:pPr algn="just"/>
                      <a:r>
                        <a:rPr lang="es-CL" sz="1400" kern="1200" dirty="0">
                          <a:solidFill>
                            <a:schemeClr val="dk1"/>
                          </a:solidFill>
                          <a:effectLst/>
                        </a:rPr>
                        <a:t>Número de estudiantes por JCE</a:t>
                      </a:r>
                      <a:endParaRPr lang="es-CL" sz="1400" dirty="0"/>
                    </a:p>
                  </a:txBody>
                  <a:tcPr/>
                </a:tc>
                <a:tc>
                  <a:txBody>
                    <a:bodyPr/>
                    <a:lstStyle/>
                    <a:p>
                      <a:r>
                        <a:rPr lang="es-CL" sz="1400" kern="1200" dirty="0">
                          <a:solidFill>
                            <a:schemeClr val="dk1"/>
                          </a:solidFill>
                          <a:effectLst/>
                        </a:rPr>
                        <a:t>35,3</a:t>
                      </a:r>
                      <a:endParaRPr lang="es-CL" dirty="0"/>
                    </a:p>
                  </a:txBody>
                  <a:tcPr/>
                </a:tc>
                <a:tc>
                  <a:txBody>
                    <a:bodyPr/>
                    <a:lstStyle/>
                    <a:p>
                      <a:r>
                        <a:rPr lang="es-ES" sz="1400" dirty="0"/>
                        <a:t>34,7</a:t>
                      </a:r>
                      <a:endParaRPr lang="es-CL" sz="1400" dirty="0"/>
                    </a:p>
                  </a:txBody>
                  <a:tcPr/>
                </a:tc>
                <a:tc>
                  <a:txBody>
                    <a:bodyPr/>
                    <a:lstStyle/>
                    <a:p>
                      <a:r>
                        <a:rPr lang="es-ES" sz="1400" dirty="0"/>
                        <a:t>33</a:t>
                      </a:r>
                      <a:endParaRPr lang="es-CL" sz="1400" dirty="0"/>
                    </a:p>
                  </a:txBody>
                  <a:tcPr/>
                </a:tc>
                <a:tc>
                  <a:txBody>
                    <a:bodyPr/>
                    <a:lstStyle/>
                    <a:p>
                      <a:r>
                        <a:rPr lang="es-ES" sz="1400" dirty="0"/>
                        <a:t>32</a:t>
                      </a:r>
                      <a:endParaRPr lang="es-CL" sz="1400" dirty="0"/>
                    </a:p>
                  </a:txBody>
                  <a:tcPr/>
                </a:tc>
                <a:tc>
                  <a:txBody>
                    <a:bodyPr/>
                    <a:lstStyle/>
                    <a:p>
                      <a:r>
                        <a:rPr lang="es-ES" sz="1400" dirty="0"/>
                        <a:t>31</a:t>
                      </a:r>
                      <a:endParaRPr lang="es-CL" sz="1400" dirty="0"/>
                    </a:p>
                  </a:txBody>
                  <a:tcPr/>
                </a:tc>
                <a:tc>
                  <a:txBody>
                    <a:bodyPr/>
                    <a:lstStyle/>
                    <a:p>
                      <a:r>
                        <a:rPr lang="es-ES" sz="1400" dirty="0"/>
                        <a:t>30</a:t>
                      </a:r>
                      <a:endParaRPr lang="es-CL" sz="1400" dirty="0"/>
                    </a:p>
                  </a:txBody>
                  <a:tcPr/>
                </a:tc>
                <a:extLst>
                  <a:ext uri="{0D108BD9-81ED-4DB2-BD59-A6C34878D82A}">
                    <a16:rowId xmlns:a16="http://schemas.microsoft.com/office/drawing/2014/main" val="2581403965"/>
                  </a:ext>
                </a:extLst>
              </a:tr>
              <a:tr h="1715222">
                <a:tc vMerge="1">
                  <a:txBody>
                    <a:bodyPr/>
                    <a:lstStyle/>
                    <a:p>
                      <a:endParaRPr lang="es-CL"/>
                    </a:p>
                  </a:txBody>
                  <a:tcPr/>
                </a:tc>
                <a:tc>
                  <a:txBody>
                    <a:bodyPr/>
                    <a:lstStyle/>
                    <a:p>
                      <a:pPr marL="0" marR="0" lvl="0" indent="0" algn="just" defTabSz="1219156" rtl="0" eaLnBrk="1" fontAlgn="auto" latinLnBrk="0" hangingPunct="1">
                        <a:lnSpc>
                          <a:spcPct val="100000"/>
                        </a:lnSpc>
                        <a:spcBef>
                          <a:spcPts val="0"/>
                        </a:spcBef>
                        <a:spcAft>
                          <a:spcPts val="0"/>
                        </a:spcAft>
                        <a:buClrTx/>
                        <a:buSzTx/>
                        <a:buFontTx/>
                        <a:buNone/>
                        <a:tabLst/>
                        <a:defRPr/>
                      </a:pPr>
                      <a:r>
                        <a:rPr lang="es-CL" sz="1400" kern="1200" dirty="0">
                          <a:solidFill>
                            <a:schemeClr val="dk1"/>
                          </a:solidFill>
                          <a:effectLst/>
                        </a:rPr>
                        <a:t>Porcentaje de académicas y académicos de jornada con Postgrado</a:t>
                      </a:r>
                      <a:r>
                        <a:rPr lang="es-CL" sz="1400" dirty="0">
                          <a:effectLst/>
                        </a:rPr>
                        <a:t> (</a:t>
                      </a:r>
                      <a:r>
                        <a:rPr lang="es-CL" sz="1400" kern="1200" dirty="0">
                          <a:solidFill>
                            <a:schemeClr val="dk1"/>
                          </a:solidFill>
                          <a:effectLst/>
                        </a:rPr>
                        <a:t>Mantener un porcentaje para destacados profesionales, ya sea por su experiencia profesional o académica, que no cuenten con postgrado). </a:t>
                      </a:r>
                      <a:endParaRPr lang="es-CL" dirty="0"/>
                    </a:p>
                  </a:txBody>
                  <a:tcPr/>
                </a:tc>
                <a:tc>
                  <a:txBody>
                    <a:bodyPr/>
                    <a:lstStyle/>
                    <a:p>
                      <a:r>
                        <a:rPr lang="es-CL" sz="1400" kern="1200" dirty="0">
                          <a:solidFill>
                            <a:schemeClr val="dk1"/>
                          </a:solidFill>
                          <a:effectLst/>
                        </a:rPr>
                        <a:t>81,3%</a:t>
                      </a:r>
                      <a:endParaRPr lang="es-CL" dirty="0"/>
                    </a:p>
                  </a:txBody>
                  <a:tcPr/>
                </a:tc>
                <a:tc>
                  <a:txBody>
                    <a:bodyPr/>
                    <a:lstStyle/>
                    <a:p>
                      <a:r>
                        <a:rPr lang="es-ES" sz="1400" dirty="0"/>
                        <a:t>82%</a:t>
                      </a:r>
                      <a:endParaRPr lang="es-CL" sz="1400" dirty="0"/>
                    </a:p>
                  </a:txBody>
                  <a:tcPr/>
                </a:tc>
                <a:tc>
                  <a:txBody>
                    <a:bodyPr/>
                    <a:lstStyle/>
                    <a:p>
                      <a:r>
                        <a:rPr lang="es-ES" sz="1400" dirty="0"/>
                        <a:t>84%</a:t>
                      </a:r>
                      <a:endParaRPr lang="es-CL" sz="1400" dirty="0"/>
                    </a:p>
                  </a:txBody>
                  <a:tcPr/>
                </a:tc>
                <a:tc>
                  <a:txBody>
                    <a:bodyPr/>
                    <a:lstStyle/>
                    <a:p>
                      <a:r>
                        <a:rPr lang="es-ES" sz="1400" dirty="0"/>
                        <a:t>86%</a:t>
                      </a:r>
                      <a:endParaRPr lang="es-CL" sz="1400" dirty="0"/>
                    </a:p>
                  </a:txBody>
                  <a:tcPr/>
                </a:tc>
                <a:tc>
                  <a:txBody>
                    <a:bodyPr/>
                    <a:lstStyle/>
                    <a:p>
                      <a:r>
                        <a:rPr lang="es-ES" sz="1400" dirty="0"/>
                        <a:t>88%</a:t>
                      </a:r>
                      <a:endParaRPr lang="es-CL" sz="1400" dirty="0"/>
                    </a:p>
                  </a:txBody>
                  <a:tcPr/>
                </a:tc>
                <a:tc>
                  <a:txBody>
                    <a:bodyPr/>
                    <a:lstStyle/>
                    <a:p>
                      <a:r>
                        <a:rPr lang="es-ES" sz="1400" dirty="0"/>
                        <a:t>90%</a:t>
                      </a:r>
                      <a:endParaRPr lang="es-CL" sz="1400" dirty="0"/>
                    </a:p>
                  </a:txBody>
                  <a:tcPr/>
                </a:tc>
                <a:extLst>
                  <a:ext uri="{0D108BD9-81ED-4DB2-BD59-A6C34878D82A}">
                    <a16:rowId xmlns:a16="http://schemas.microsoft.com/office/drawing/2014/main" val="3168719823"/>
                  </a:ext>
                </a:extLst>
              </a:tr>
              <a:tr h="821953">
                <a:tc rowSpan="3">
                  <a:txBody>
                    <a:bodyPr/>
                    <a:lstStyle/>
                    <a:p>
                      <a:pPr algn="just"/>
                      <a:r>
                        <a:rPr lang="es-CL" sz="1400" kern="1200" dirty="0">
                          <a:solidFill>
                            <a:schemeClr val="dk1"/>
                          </a:solidFill>
                          <a:effectLst/>
                        </a:rPr>
                        <a:t>Potenciar la internacionalización del currículum y del proceso formativo.</a:t>
                      </a:r>
                      <a:endParaRPr lang="es-CL" sz="1400" dirty="0"/>
                    </a:p>
                  </a:txBody>
                  <a:tcPr/>
                </a:tc>
                <a:tc>
                  <a:txBody>
                    <a:bodyPr/>
                    <a:lstStyle/>
                    <a:p>
                      <a:pPr algn="just"/>
                      <a:r>
                        <a:rPr lang="es-CL" sz="1400" kern="1200" dirty="0">
                          <a:solidFill>
                            <a:schemeClr val="dk1"/>
                          </a:solidFill>
                          <a:effectLst/>
                        </a:rPr>
                        <a:t>Porcentaje de estudiantes internacionales en intercambio al año respecto de la cohorte </a:t>
                      </a:r>
                      <a:endParaRPr lang="es-CL" sz="1400" dirty="0"/>
                    </a:p>
                  </a:txBody>
                  <a:tcPr/>
                </a:tc>
                <a:tc>
                  <a:txBody>
                    <a:bodyPr/>
                    <a:lstStyle/>
                    <a:p>
                      <a:pPr algn="just"/>
                      <a:r>
                        <a:rPr lang="es-CL" sz="1400" kern="1200" dirty="0">
                          <a:solidFill>
                            <a:schemeClr val="dk1"/>
                          </a:solidFill>
                          <a:effectLst/>
                        </a:rPr>
                        <a:t>9,4%</a:t>
                      </a:r>
                      <a:endParaRPr lang="es-CL" sz="1400" dirty="0"/>
                    </a:p>
                  </a:txBody>
                  <a:tcPr/>
                </a:tc>
                <a:tc>
                  <a:txBody>
                    <a:bodyPr/>
                    <a:lstStyle/>
                    <a:p>
                      <a:pPr algn="just"/>
                      <a:r>
                        <a:rPr lang="es-ES" sz="1400" dirty="0"/>
                        <a:t>6,5%</a:t>
                      </a:r>
                      <a:endParaRPr lang="es-CL" sz="1400" dirty="0"/>
                    </a:p>
                  </a:txBody>
                  <a:tcPr/>
                </a:tc>
                <a:tc>
                  <a:txBody>
                    <a:bodyPr/>
                    <a:lstStyle/>
                    <a:p>
                      <a:pPr algn="just"/>
                      <a:r>
                        <a:rPr lang="es-ES" sz="1400" dirty="0"/>
                        <a:t>9%</a:t>
                      </a:r>
                      <a:endParaRPr lang="es-CL" sz="1400" dirty="0"/>
                    </a:p>
                  </a:txBody>
                  <a:tcPr/>
                </a:tc>
                <a:tc>
                  <a:txBody>
                    <a:bodyPr/>
                    <a:lstStyle/>
                    <a:p>
                      <a:pPr algn="just"/>
                      <a:r>
                        <a:rPr lang="es-ES" sz="1400" dirty="0"/>
                        <a:t>14%</a:t>
                      </a:r>
                      <a:endParaRPr lang="es-CL" sz="1400" dirty="0"/>
                    </a:p>
                  </a:txBody>
                  <a:tcPr/>
                </a:tc>
                <a:tc>
                  <a:txBody>
                    <a:bodyPr/>
                    <a:lstStyle/>
                    <a:p>
                      <a:pPr algn="just"/>
                      <a:r>
                        <a:rPr lang="es-ES" sz="1400" dirty="0"/>
                        <a:t>18%</a:t>
                      </a:r>
                      <a:endParaRPr lang="es-CL" sz="1400" dirty="0"/>
                    </a:p>
                  </a:txBody>
                  <a:tcPr/>
                </a:tc>
                <a:tc>
                  <a:txBody>
                    <a:bodyPr/>
                    <a:lstStyle/>
                    <a:p>
                      <a:pPr algn="just"/>
                      <a:r>
                        <a:rPr lang="es-ES" sz="1400" dirty="0"/>
                        <a:t>22,5%</a:t>
                      </a:r>
                      <a:endParaRPr lang="es-CL" sz="1400" dirty="0"/>
                    </a:p>
                  </a:txBody>
                  <a:tcPr/>
                </a:tc>
                <a:extLst>
                  <a:ext uri="{0D108BD9-81ED-4DB2-BD59-A6C34878D82A}">
                    <a16:rowId xmlns:a16="http://schemas.microsoft.com/office/drawing/2014/main" val="281600935"/>
                  </a:ext>
                </a:extLst>
              </a:tr>
              <a:tr h="697717">
                <a:tc vMerge="1">
                  <a:txBody>
                    <a:bodyPr/>
                    <a:lstStyle/>
                    <a:p>
                      <a:endParaRPr lang="es-CL"/>
                    </a:p>
                  </a:txBody>
                  <a:tcPr/>
                </a:tc>
                <a:tc>
                  <a:txBody>
                    <a:bodyPr/>
                    <a:lstStyle/>
                    <a:p>
                      <a:pPr algn="just"/>
                      <a:r>
                        <a:rPr lang="es-CL" sz="1400" kern="1200" dirty="0">
                          <a:solidFill>
                            <a:schemeClr val="dk1"/>
                          </a:solidFill>
                          <a:effectLst/>
                        </a:rPr>
                        <a:t>Porcentaje de estudiantes UCEN en intercambio al año respecto de la cohorte</a:t>
                      </a:r>
                      <a:endParaRPr lang="es-CL" sz="1400" dirty="0"/>
                    </a:p>
                  </a:txBody>
                  <a:tcPr/>
                </a:tc>
                <a:tc>
                  <a:txBody>
                    <a:bodyPr/>
                    <a:lstStyle/>
                    <a:p>
                      <a:pPr algn="just"/>
                      <a:r>
                        <a:rPr lang="es-CL" sz="1400" kern="1200" dirty="0">
                          <a:solidFill>
                            <a:schemeClr val="dk1"/>
                          </a:solidFill>
                          <a:effectLst/>
                        </a:rPr>
                        <a:t>2,5%</a:t>
                      </a:r>
                      <a:endParaRPr lang="es-CL" sz="1400" dirty="0"/>
                    </a:p>
                  </a:txBody>
                  <a:tcPr/>
                </a:tc>
                <a:tc>
                  <a:txBody>
                    <a:bodyPr/>
                    <a:lstStyle/>
                    <a:p>
                      <a:pPr algn="just"/>
                      <a:r>
                        <a:rPr lang="es-ES" sz="1400" dirty="0"/>
                        <a:t>2%</a:t>
                      </a:r>
                      <a:endParaRPr lang="es-CL" sz="1400" dirty="0"/>
                    </a:p>
                  </a:txBody>
                  <a:tcPr/>
                </a:tc>
                <a:tc>
                  <a:txBody>
                    <a:bodyPr/>
                    <a:lstStyle/>
                    <a:p>
                      <a:pPr algn="just"/>
                      <a:r>
                        <a:rPr lang="es-ES" sz="1400" dirty="0"/>
                        <a:t>3%</a:t>
                      </a:r>
                      <a:endParaRPr lang="es-CL" sz="1400" dirty="0"/>
                    </a:p>
                  </a:txBody>
                  <a:tcPr/>
                </a:tc>
                <a:tc>
                  <a:txBody>
                    <a:bodyPr/>
                    <a:lstStyle/>
                    <a:p>
                      <a:pPr algn="just"/>
                      <a:r>
                        <a:rPr lang="es-ES" sz="1400" dirty="0"/>
                        <a:t>4,5%</a:t>
                      </a:r>
                      <a:endParaRPr lang="es-CL" sz="1400" dirty="0"/>
                    </a:p>
                  </a:txBody>
                  <a:tcPr/>
                </a:tc>
                <a:tc>
                  <a:txBody>
                    <a:bodyPr/>
                    <a:lstStyle/>
                    <a:p>
                      <a:pPr algn="just"/>
                      <a:r>
                        <a:rPr lang="es-ES" sz="1400" dirty="0"/>
                        <a:t>6%</a:t>
                      </a:r>
                      <a:endParaRPr lang="es-CL" sz="1400" dirty="0"/>
                    </a:p>
                  </a:txBody>
                  <a:tcPr/>
                </a:tc>
                <a:tc>
                  <a:txBody>
                    <a:bodyPr/>
                    <a:lstStyle/>
                    <a:p>
                      <a:pPr algn="just"/>
                      <a:r>
                        <a:rPr lang="es-ES" sz="1400" dirty="0"/>
                        <a:t>6,5%</a:t>
                      </a:r>
                      <a:endParaRPr lang="es-CL" sz="1400" dirty="0"/>
                    </a:p>
                  </a:txBody>
                  <a:tcPr/>
                </a:tc>
                <a:extLst>
                  <a:ext uri="{0D108BD9-81ED-4DB2-BD59-A6C34878D82A}">
                    <a16:rowId xmlns:a16="http://schemas.microsoft.com/office/drawing/2014/main" val="3849349105"/>
                  </a:ext>
                </a:extLst>
              </a:tr>
              <a:tr h="697717">
                <a:tc vMerge="1">
                  <a:txBody>
                    <a:bodyPr/>
                    <a:lstStyle/>
                    <a:p>
                      <a:endParaRPr lang="es-CL"/>
                    </a:p>
                  </a:txBody>
                  <a:tcPr/>
                </a:tc>
                <a:tc>
                  <a:txBody>
                    <a:bodyPr/>
                    <a:lstStyle/>
                    <a:p>
                      <a:pPr algn="just"/>
                      <a:r>
                        <a:rPr lang="es-CL" sz="1400" kern="1200" dirty="0">
                          <a:solidFill>
                            <a:schemeClr val="dk1"/>
                          </a:solidFill>
                          <a:effectLst/>
                        </a:rPr>
                        <a:t>Número de programas conjuntos con colaboración de instituciones extranjeras</a:t>
                      </a:r>
                      <a:endParaRPr lang="es-CL" sz="1400" dirty="0"/>
                    </a:p>
                  </a:txBody>
                  <a:tcPr/>
                </a:tc>
                <a:tc>
                  <a:txBody>
                    <a:bodyPr/>
                    <a:lstStyle/>
                    <a:p>
                      <a:pPr algn="just"/>
                      <a:r>
                        <a:rPr lang="es-CL" sz="1400" dirty="0"/>
                        <a:t>1</a:t>
                      </a:r>
                    </a:p>
                  </a:txBody>
                  <a:tcPr/>
                </a:tc>
                <a:tc>
                  <a:txBody>
                    <a:bodyPr/>
                    <a:lstStyle/>
                    <a:p>
                      <a:pPr algn="just"/>
                      <a:r>
                        <a:rPr lang="es-ES" sz="1400" dirty="0"/>
                        <a:t>1</a:t>
                      </a:r>
                      <a:endParaRPr lang="es-CL" sz="1400" dirty="0"/>
                    </a:p>
                  </a:txBody>
                  <a:tcPr/>
                </a:tc>
                <a:tc>
                  <a:txBody>
                    <a:bodyPr/>
                    <a:lstStyle/>
                    <a:p>
                      <a:pPr algn="just"/>
                      <a:r>
                        <a:rPr lang="es-ES" sz="1400" dirty="0"/>
                        <a:t>1</a:t>
                      </a:r>
                      <a:endParaRPr lang="es-CL" sz="1400" dirty="0"/>
                    </a:p>
                  </a:txBody>
                  <a:tcPr/>
                </a:tc>
                <a:tc>
                  <a:txBody>
                    <a:bodyPr/>
                    <a:lstStyle/>
                    <a:p>
                      <a:pPr algn="just"/>
                      <a:r>
                        <a:rPr lang="es-ES" sz="1400" dirty="0"/>
                        <a:t>1</a:t>
                      </a:r>
                      <a:endParaRPr lang="es-CL" sz="1400" dirty="0"/>
                    </a:p>
                  </a:txBody>
                  <a:tcPr/>
                </a:tc>
                <a:tc>
                  <a:txBody>
                    <a:bodyPr/>
                    <a:lstStyle/>
                    <a:p>
                      <a:pPr algn="just"/>
                      <a:r>
                        <a:rPr lang="es-ES" sz="1400" dirty="0"/>
                        <a:t>1</a:t>
                      </a:r>
                      <a:endParaRPr lang="es-CL" sz="1400" dirty="0"/>
                    </a:p>
                  </a:txBody>
                  <a:tcPr/>
                </a:tc>
                <a:tc>
                  <a:txBody>
                    <a:bodyPr/>
                    <a:lstStyle/>
                    <a:p>
                      <a:pPr algn="just"/>
                      <a:r>
                        <a:rPr lang="es-ES" sz="1400" dirty="0"/>
                        <a:t>1</a:t>
                      </a:r>
                      <a:endParaRPr lang="es-CL" sz="1400" dirty="0"/>
                    </a:p>
                  </a:txBody>
                  <a:tcPr/>
                </a:tc>
                <a:extLst>
                  <a:ext uri="{0D108BD9-81ED-4DB2-BD59-A6C34878D82A}">
                    <a16:rowId xmlns:a16="http://schemas.microsoft.com/office/drawing/2014/main" val="488349988"/>
                  </a:ext>
                </a:extLst>
              </a:tr>
            </a:tbl>
          </a:graphicData>
        </a:graphic>
      </p:graphicFrame>
    </p:spTree>
    <p:extLst>
      <p:ext uri="{BB962C8B-B14F-4D97-AF65-F5344CB8AC3E}">
        <p14:creationId xmlns:p14="http://schemas.microsoft.com/office/powerpoint/2010/main" val="2659436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3705C4-115E-45C0-A792-C0F80B4AFF08}"/>
              </a:ext>
            </a:extLst>
          </p:cNvPr>
          <p:cNvSpPr>
            <a:spLocks noGrp="1"/>
          </p:cNvSpPr>
          <p:nvPr>
            <p:ph type="title"/>
          </p:nvPr>
        </p:nvSpPr>
        <p:spPr/>
        <p:txBody>
          <a:bodyPr>
            <a:normAutofit/>
          </a:bodyPr>
          <a:lstStyle/>
          <a:p>
            <a:pPr algn="ctr"/>
            <a:r>
              <a:rPr lang="es-CL" sz="2800" b="1" dirty="0">
                <a:solidFill>
                  <a:srgbClr val="002060"/>
                </a:solidFill>
                <a:latin typeface="Calibri" panose="020F0502020204030204" pitchFamily="34" charset="0"/>
                <a:cs typeface="Calibri" panose="020F0502020204030204" pitchFamily="34" charset="0"/>
              </a:rPr>
              <a:t>PLAN ESTRATÉGICO DE FACULTAD </a:t>
            </a:r>
          </a:p>
        </p:txBody>
      </p:sp>
      <p:sp>
        <p:nvSpPr>
          <p:cNvPr id="3" name="Marcador de contenido 2">
            <a:extLst>
              <a:ext uri="{FF2B5EF4-FFF2-40B4-BE49-F238E27FC236}">
                <a16:creationId xmlns:a16="http://schemas.microsoft.com/office/drawing/2014/main" id="{C1CF52C4-44AD-437E-876C-14017670EBD8}"/>
              </a:ext>
            </a:extLst>
          </p:cNvPr>
          <p:cNvSpPr>
            <a:spLocks noGrp="1"/>
          </p:cNvSpPr>
          <p:nvPr>
            <p:ph idx="1"/>
          </p:nvPr>
        </p:nvSpPr>
        <p:spPr/>
        <p:txBody>
          <a:bodyPr>
            <a:normAutofit/>
          </a:bodyPr>
          <a:lstStyle/>
          <a:p>
            <a:pPr algn="just"/>
            <a:r>
              <a:rPr lang="es-CL" sz="2800" dirty="0"/>
              <a:t>El plan estratégico de Facultad permite el alineamiento de acción de las unidades académicas de la FACDEH con el Plan Estratégico Corporativo, direccionando los recursos humanos y financieros al cumplimiento de los objetivos, indicadores y metas definidas. </a:t>
            </a:r>
          </a:p>
        </p:txBody>
      </p:sp>
    </p:spTree>
    <p:extLst>
      <p:ext uri="{BB962C8B-B14F-4D97-AF65-F5344CB8AC3E}">
        <p14:creationId xmlns:p14="http://schemas.microsoft.com/office/powerpoint/2010/main" val="20455480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C2774A-6402-416B-82B1-B564B34CC33E}"/>
              </a:ext>
            </a:extLst>
          </p:cNvPr>
          <p:cNvSpPr>
            <a:spLocks noGrp="1"/>
          </p:cNvSpPr>
          <p:nvPr>
            <p:ph type="title"/>
          </p:nvPr>
        </p:nvSpPr>
        <p:spPr/>
        <p:txBody>
          <a:bodyPr/>
          <a:lstStyle/>
          <a:p>
            <a:endParaRPr lang="es-CL"/>
          </a:p>
        </p:txBody>
      </p:sp>
      <p:graphicFrame>
        <p:nvGraphicFramePr>
          <p:cNvPr id="4" name="Tabla 4">
            <a:extLst>
              <a:ext uri="{FF2B5EF4-FFF2-40B4-BE49-F238E27FC236}">
                <a16:creationId xmlns:a16="http://schemas.microsoft.com/office/drawing/2014/main" id="{217D1344-18C7-428D-BE3F-0F5D907F89C3}"/>
              </a:ext>
            </a:extLst>
          </p:cNvPr>
          <p:cNvGraphicFramePr>
            <a:graphicFrameLocks noGrp="1"/>
          </p:cNvGraphicFramePr>
          <p:nvPr>
            <p:ph idx="1"/>
            <p:extLst>
              <p:ext uri="{D42A27DB-BD31-4B8C-83A1-F6EECF244321}">
                <p14:modId xmlns:p14="http://schemas.microsoft.com/office/powerpoint/2010/main" val="3504433849"/>
              </p:ext>
            </p:extLst>
          </p:nvPr>
        </p:nvGraphicFramePr>
        <p:xfrm>
          <a:off x="533397" y="946846"/>
          <a:ext cx="11087102" cy="5394960"/>
        </p:xfrm>
        <a:graphic>
          <a:graphicData uri="http://schemas.openxmlformats.org/drawingml/2006/table">
            <a:tbl>
              <a:tblPr firstRow="1" bandRow="1">
                <a:tableStyleId>{D7AC3CCA-C797-4891-BE02-D94E43425B78}</a:tableStyleId>
              </a:tblPr>
              <a:tblGrid>
                <a:gridCol w="2771775">
                  <a:extLst>
                    <a:ext uri="{9D8B030D-6E8A-4147-A177-3AD203B41FA5}">
                      <a16:colId xmlns:a16="http://schemas.microsoft.com/office/drawing/2014/main" val="3410359523"/>
                    </a:ext>
                  </a:extLst>
                </a:gridCol>
                <a:gridCol w="2771775">
                  <a:extLst>
                    <a:ext uri="{9D8B030D-6E8A-4147-A177-3AD203B41FA5}">
                      <a16:colId xmlns:a16="http://schemas.microsoft.com/office/drawing/2014/main" val="2572689268"/>
                    </a:ext>
                  </a:extLst>
                </a:gridCol>
                <a:gridCol w="1030433">
                  <a:extLst>
                    <a:ext uri="{9D8B030D-6E8A-4147-A177-3AD203B41FA5}">
                      <a16:colId xmlns:a16="http://schemas.microsoft.com/office/drawing/2014/main" val="973102940"/>
                    </a:ext>
                  </a:extLst>
                </a:gridCol>
                <a:gridCol w="886691">
                  <a:extLst>
                    <a:ext uri="{9D8B030D-6E8A-4147-A177-3AD203B41FA5}">
                      <a16:colId xmlns:a16="http://schemas.microsoft.com/office/drawing/2014/main" val="1306051860"/>
                    </a:ext>
                  </a:extLst>
                </a:gridCol>
                <a:gridCol w="854652">
                  <a:extLst>
                    <a:ext uri="{9D8B030D-6E8A-4147-A177-3AD203B41FA5}">
                      <a16:colId xmlns:a16="http://schemas.microsoft.com/office/drawing/2014/main" val="2281001512"/>
                    </a:ext>
                  </a:extLst>
                </a:gridCol>
                <a:gridCol w="946439">
                  <a:extLst>
                    <a:ext uri="{9D8B030D-6E8A-4147-A177-3AD203B41FA5}">
                      <a16:colId xmlns:a16="http://schemas.microsoft.com/office/drawing/2014/main" val="3421064601"/>
                    </a:ext>
                  </a:extLst>
                </a:gridCol>
                <a:gridCol w="969818">
                  <a:extLst>
                    <a:ext uri="{9D8B030D-6E8A-4147-A177-3AD203B41FA5}">
                      <a16:colId xmlns:a16="http://schemas.microsoft.com/office/drawing/2014/main" val="3378523813"/>
                    </a:ext>
                  </a:extLst>
                </a:gridCol>
                <a:gridCol w="855519">
                  <a:extLst>
                    <a:ext uri="{9D8B030D-6E8A-4147-A177-3AD203B41FA5}">
                      <a16:colId xmlns:a16="http://schemas.microsoft.com/office/drawing/2014/main" val="1004709978"/>
                    </a:ext>
                  </a:extLst>
                </a:gridCol>
              </a:tblGrid>
              <a:tr h="370840">
                <a:tc>
                  <a:txBody>
                    <a:bodyPr/>
                    <a:lstStyle/>
                    <a:p>
                      <a:r>
                        <a:rPr lang="es-CL" sz="2000" dirty="0"/>
                        <a:t>Objetivo estratégico</a:t>
                      </a:r>
                    </a:p>
                  </a:txBody>
                  <a:tcPr/>
                </a:tc>
                <a:tc>
                  <a:txBody>
                    <a:bodyPr/>
                    <a:lstStyle/>
                    <a:p>
                      <a:r>
                        <a:rPr lang="es-CL" sz="2000" dirty="0"/>
                        <a:t>Indicador</a:t>
                      </a:r>
                    </a:p>
                  </a:txBody>
                  <a:tcPr/>
                </a:tc>
                <a:tc>
                  <a:txBody>
                    <a:bodyPr/>
                    <a:lstStyle/>
                    <a:p>
                      <a:r>
                        <a:rPr lang="es-CL" sz="2000" dirty="0"/>
                        <a:t>Valor base 2020</a:t>
                      </a:r>
                    </a:p>
                  </a:txBody>
                  <a:tcPr/>
                </a:tc>
                <a:tc>
                  <a:txBody>
                    <a:bodyPr/>
                    <a:lstStyle/>
                    <a:p>
                      <a:r>
                        <a:rPr lang="es-ES" sz="2000" dirty="0"/>
                        <a:t>Meta 2021</a:t>
                      </a:r>
                      <a:endParaRPr lang="es-CL" sz="2000" dirty="0"/>
                    </a:p>
                  </a:txBody>
                  <a:tcPr/>
                </a:tc>
                <a:tc>
                  <a:txBody>
                    <a:bodyPr/>
                    <a:lstStyle/>
                    <a:p>
                      <a:r>
                        <a:rPr lang="es-ES" sz="2000" dirty="0"/>
                        <a:t>Meta 2022</a:t>
                      </a:r>
                      <a:endParaRPr lang="es-CL" sz="2000" dirty="0"/>
                    </a:p>
                  </a:txBody>
                  <a:tcPr/>
                </a:tc>
                <a:tc>
                  <a:txBody>
                    <a:bodyPr/>
                    <a:lstStyle/>
                    <a:p>
                      <a:r>
                        <a:rPr lang="es-CL" sz="2000" dirty="0"/>
                        <a:t>Meta 2023</a:t>
                      </a:r>
                    </a:p>
                  </a:txBody>
                  <a:tcPr/>
                </a:tc>
                <a:tc>
                  <a:txBody>
                    <a:bodyPr/>
                    <a:lstStyle/>
                    <a:p>
                      <a:r>
                        <a:rPr lang="es-ES" sz="2000" dirty="0"/>
                        <a:t>Meta 2024</a:t>
                      </a:r>
                      <a:endParaRPr lang="es-CL" sz="2000" dirty="0"/>
                    </a:p>
                  </a:txBody>
                  <a:tcPr/>
                </a:tc>
                <a:tc>
                  <a:txBody>
                    <a:bodyPr/>
                    <a:lstStyle/>
                    <a:p>
                      <a:r>
                        <a:rPr lang="es-ES" sz="2000" dirty="0"/>
                        <a:t>Meta 2025</a:t>
                      </a:r>
                      <a:endParaRPr lang="es-CL" sz="2000" dirty="0"/>
                    </a:p>
                  </a:txBody>
                  <a:tcPr/>
                </a:tc>
                <a:extLst>
                  <a:ext uri="{0D108BD9-81ED-4DB2-BD59-A6C34878D82A}">
                    <a16:rowId xmlns:a16="http://schemas.microsoft.com/office/drawing/2014/main" val="1422711663"/>
                  </a:ext>
                </a:extLst>
              </a:tr>
              <a:tr h="386080">
                <a:tc rowSpan="3">
                  <a:txBody>
                    <a:bodyPr/>
                    <a:lstStyle/>
                    <a:p>
                      <a:pPr algn="just"/>
                      <a:r>
                        <a:rPr lang="es-CL" sz="1400" kern="1200" dirty="0">
                          <a:solidFill>
                            <a:schemeClr val="dk1"/>
                          </a:solidFill>
                          <a:effectLst/>
                        </a:rPr>
                        <a:t>Fortalecer y asegurar la experiencia y trayectoria formativa de los y las estudiantes, potenciando las estrategias de apoyo académico y personal</a:t>
                      </a:r>
                      <a:endParaRPr lang="es-CL" sz="1400" dirty="0"/>
                    </a:p>
                  </a:txBody>
                  <a:tcPr/>
                </a:tc>
                <a:tc>
                  <a:txBody>
                    <a:bodyPr/>
                    <a:lstStyle/>
                    <a:p>
                      <a:pPr algn="just"/>
                      <a:r>
                        <a:rPr lang="es-CL" sz="1400" kern="1200" dirty="0">
                          <a:solidFill>
                            <a:schemeClr val="dk1"/>
                          </a:solidFill>
                          <a:effectLst/>
                        </a:rPr>
                        <a:t>Índice de satisfacción de la calidad de los servicios, en su dimensión 5: Satisfacción con la calidad de vida estudiantil y clima (Estudiantes - Pregrado)</a:t>
                      </a:r>
                      <a:endParaRPr lang="es-CL" sz="1400" dirty="0"/>
                    </a:p>
                  </a:txBody>
                  <a:tcPr/>
                </a:tc>
                <a:tc>
                  <a:txBody>
                    <a:bodyPr/>
                    <a:lstStyle/>
                    <a:p>
                      <a:r>
                        <a:rPr lang="es-CL" sz="1400" dirty="0"/>
                        <a:t>78,7%</a:t>
                      </a:r>
                    </a:p>
                  </a:txBody>
                  <a:tcPr/>
                </a:tc>
                <a:tc>
                  <a:txBody>
                    <a:bodyPr/>
                    <a:lstStyle/>
                    <a:p>
                      <a:r>
                        <a:rPr lang="es-ES" sz="1400" dirty="0"/>
                        <a:t>N/A</a:t>
                      </a:r>
                      <a:endParaRPr lang="es-CL" sz="1400" dirty="0"/>
                    </a:p>
                  </a:txBody>
                  <a:tcPr/>
                </a:tc>
                <a:tc>
                  <a:txBody>
                    <a:bodyPr/>
                    <a:lstStyle/>
                    <a:p>
                      <a:r>
                        <a:rPr lang="es-ES" sz="1400" dirty="0"/>
                        <a:t>80%</a:t>
                      </a:r>
                      <a:endParaRPr lang="es-CL" sz="1400" dirty="0"/>
                    </a:p>
                  </a:txBody>
                  <a:tcPr/>
                </a:tc>
                <a:tc>
                  <a:txBody>
                    <a:bodyPr/>
                    <a:lstStyle/>
                    <a:p>
                      <a:r>
                        <a:rPr lang="es-ES" sz="1400" dirty="0"/>
                        <a:t>82%</a:t>
                      </a:r>
                      <a:endParaRPr lang="es-CL" sz="1400" dirty="0"/>
                    </a:p>
                  </a:txBody>
                  <a:tcPr/>
                </a:tc>
                <a:tc>
                  <a:txBody>
                    <a:bodyPr/>
                    <a:lstStyle/>
                    <a:p>
                      <a:r>
                        <a:rPr lang="es-ES" sz="1400" dirty="0"/>
                        <a:t>84%</a:t>
                      </a:r>
                      <a:endParaRPr lang="es-CL" sz="1400" dirty="0"/>
                    </a:p>
                  </a:txBody>
                  <a:tcPr/>
                </a:tc>
                <a:tc>
                  <a:txBody>
                    <a:bodyPr/>
                    <a:lstStyle/>
                    <a:p>
                      <a:r>
                        <a:rPr lang="es-CL" sz="1400" dirty="0"/>
                        <a:t>85%</a:t>
                      </a:r>
                    </a:p>
                  </a:txBody>
                  <a:tcPr/>
                </a:tc>
                <a:extLst>
                  <a:ext uri="{0D108BD9-81ED-4DB2-BD59-A6C34878D82A}">
                    <a16:rowId xmlns:a16="http://schemas.microsoft.com/office/drawing/2014/main" val="4152954877"/>
                  </a:ext>
                </a:extLst>
              </a:tr>
              <a:tr h="386080">
                <a:tc vMerge="1">
                  <a:txBody>
                    <a:bodyPr/>
                    <a:lstStyle/>
                    <a:p>
                      <a:endParaRPr lang="es-CL"/>
                    </a:p>
                  </a:txBody>
                  <a:tcPr/>
                </a:tc>
                <a:tc>
                  <a:txBody>
                    <a:bodyPr/>
                    <a:lstStyle/>
                    <a:p>
                      <a:pPr algn="just"/>
                      <a:r>
                        <a:rPr lang="es-CL" sz="1400" kern="1200" dirty="0">
                          <a:solidFill>
                            <a:schemeClr val="dk1"/>
                          </a:solidFill>
                          <a:effectLst/>
                        </a:rPr>
                        <a:t>Porcentaje de carreras de Pregrado con tutorías de integración y ajuste a la vida universitaria</a:t>
                      </a:r>
                      <a:endParaRPr lang="es-CL" sz="1400" dirty="0"/>
                    </a:p>
                  </a:txBody>
                  <a:tcPr/>
                </a:tc>
                <a:tc>
                  <a:txBody>
                    <a:bodyPr/>
                    <a:lstStyle/>
                    <a:p>
                      <a:r>
                        <a:rPr lang="es-CL" sz="1400" dirty="0"/>
                        <a:t>100%</a:t>
                      </a:r>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CL" sz="1400" dirty="0"/>
                        <a:t>100%</a:t>
                      </a:r>
                    </a:p>
                  </a:txBody>
                  <a:tcPr/>
                </a:tc>
                <a:extLst>
                  <a:ext uri="{0D108BD9-81ED-4DB2-BD59-A6C34878D82A}">
                    <a16:rowId xmlns:a16="http://schemas.microsoft.com/office/drawing/2014/main" val="564823466"/>
                  </a:ext>
                </a:extLst>
              </a:tr>
              <a:tr h="386080">
                <a:tc vMerge="1">
                  <a:txBody>
                    <a:bodyPr/>
                    <a:lstStyle/>
                    <a:p>
                      <a:endParaRPr lang="es-CL"/>
                    </a:p>
                  </a:txBody>
                  <a:tcPr/>
                </a:tc>
                <a:tc>
                  <a:txBody>
                    <a:bodyPr/>
                    <a:lstStyle/>
                    <a:p>
                      <a:pPr algn="just"/>
                      <a:r>
                        <a:rPr lang="es-CL" sz="1400" kern="1200" dirty="0">
                          <a:solidFill>
                            <a:schemeClr val="dk1"/>
                          </a:solidFill>
                          <a:effectLst/>
                        </a:rPr>
                        <a:t>Porcentaje de carreras de Pregrado con tutorías académicas</a:t>
                      </a:r>
                      <a:endParaRPr lang="es-CL" sz="1400" dirty="0"/>
                    </a:p>
                  </a:txBody>
                  <a:tcPr/>
                </a:tc>
                <a:tc>
                  <a:txBody>
                    <a:bodyPr/>
                    <a:lstStyle/>
                    <a:p>
                      <a:r>
                        <a:rPr lang="es-CL" sz="1400" dirty="0"/>
                        <a:t>100%</a:t>
                      </a:r>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CL" sz="1400" dirty="0"/>
                        <a:t>100%</a:t>
                      </a:r>
                    </a:p>
                  </a:txBody>
                  <a:tcPr/>
                </a:tc>
                <a:extLst>
                  <a:ext uri="{0D108BD9-81ED-4DB2-BD59-A6C34878D82A}">
                    <a16:rowId xmlns:a16="http://schemas.microsoft.com/office/drawing/2014/main" val="234505633"/>
                  </a:ext>
                </a:extLst>
              </a:tr>
              <a:tr h="457200">
                <a:tc rowSpan="3">
                  <a:txBody>
                    <a:bodyPr/>
                    <a:lstStyle/>
                    <a:p>
                      <a:pPr algn="just"/>
                      <a:r>
                        <a:rPr lang="es-CL" sz="1400" kern="1200" dirty="0">
                          <a:solidFill>
                            <a:schemeClr val="dk1"/>
                          </a:solidFill>
                          <a:effectLst/>
                        </a:rPr>
                        <a:t>Consolidar la calidad de los procesos formativos de pre y postgrado, de acuerdo a los criterios y estándares del sistema nacional de aseguramiento de la calidad</a:t>
                      </a:r>
                      <a:endParaRPr lang="es-CL" sz="1400" dirty="0"/>
                    </a:p>
                  </a:txBody>
                  <a:tcPr/>
                </a:tc>
                <a:tc>
                  <a:txBody>
                    <a:bodyPr/>
                    <a:lstStyle/>
                    <a:p>
                      <a:pPr algn="just"/>
                      <a:r>
                        <a:rPr lang="es-CL" sz="1400" kern="1200" dirty="0">
                          <a:solidFill>
                            <a:schemeClr val="dk1"/>
                          </a:solidFill>
                          <a:effectLst/>
                        </a:rPr>
                        <a:t>Porcentaje de carreras no obligatorias (todos los niveles, jornadas y sedes) de Pregrado autoevaluadas</a:t>
                      </a:r>
                      <a:endParaRPr lang="es-CL" sz="1400" dirty="0"/>
                    </a:p>
                  </a:txBody>
                  <a:tcPr/>
                </a:tc>
                <a:tc>
                  <a:txBody>
                    <a:bodyPr/>
                    <a:lstStyle/>
                    <a:p>
                      <a:r>
                        <a:rPr lang="es-CL" sz="1400" dirty="0"/>
                        <a:t>100%</a:t>
                      </a:r>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CL" sz="1400" dirty="0"/>
                        <a:t>100%</a:t>
                      </a:r>
                    </a:p>
                  </a:txBody>
                  <a:tcPr/>
                </a:tc>
                <a:extLst>
                  <a:ext uri="{0D108BD9-81ED-4DB2-BD59-A6C34878D82A}">
                    <a16:rowId xmlns:a16="http://schemas.microsoft.com/office/drawing/2014/main" val="3380216576"/>
                  </a:ext>
                </a:extLst>
              </a:tr>
              <a:tr h="457200">
                <a:tc vMerge="1">
                  <a:txBody>
                    <a:bodyPr/>
                    <a:lstStyle/>
                    <a:p>
                      <a:endParaRPr lang="es-CL"/>
                    </a:p>
                  </a:txBody>
                  <a:tcPr/>
                </a:tc>
                <a:tc>
                  <a:txBody>
                    <a:bodyPr/>
                    <a:lstStyle/>
                    <a:p>
                      <a:pPr algn="just"/>
                      <a:r>
                        <a:rPr lang="es-CL" sz="1400" kern="1200" dirty="0">
                          <a:solidFill>
                            <a:schemeClr val="dk1"/>
                          </a:solidFill>
                          <a:effectLst/>
                        </a:rPr>
                        <a:t>Número de programas de Magíster acreditados</a:t>
                      </a:r>
                      <a:endParaRPr lang="es-CL" sz="1400" dirty="0"/>
                    </a:p>
                  </a:txBody>
                  <a:tcPr/>
                </a:tc>
                <a:tc>
                  <a:txBody>
                    <a:bodyPr/>
                    <a:lstStyle/>
                    <a:p>
                      <a:r>
                        <a:rPr lang="es-CL" sz="1400" dirty="0"/>
                        <a:t>0</a:t>
                      </a:r>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ES" sz="1400" dirty="0"/>
                        <a:t>2</a:t>
                      </a:r>
                      <a:endParaRPr lang="es-CL" sz="1400" dirty="0"/>
                    </a:p>
                  </a:txBody>
                  <a:tcPr/>
                </a:tc>
                <a:tc>
                  <a:txBody>
                    <a:bodyPr/>
                    <a:lstStyle/>
                    <a:p>
                      <a:r>
                        <a:rPr lang="es-CL" sz="1400" dirty="0"/>
                        <a:t>2</a:t>
                      </a:r>
                    </a:p>
                  </a:txBody>
                  <a:tcPr/>
                </a:tc>
                <a:extLst>
                  <a:ext uri="{0D108BD9-81ED-4DB2-BD59-A6C34878D82A}">
                    <a16:rowId xmlns:a16="http://schemas.microsoft.com/office/drawing/2014/main" val="1035789351"/>
                  </a:ext>
                </a:extLst>
              </a:tr>
              <a:tr h="457200">
                <a:tc vMerge="1">
                  <a:txBody>
                    <a:bodyPr/>
                    <a:lstStyle/>
                    <a:p>
                      <a:endParaRPr lang="es-CL"/>
                    </a:p>
                  </a:txBody>
                  <a:tcPr/>
                </a:tc>
                <a:tc>
                  <a:txBody>
                    <a:bodyPr/>
                    <a:lstStyle/>
                    <a:p>
                      <a:pPr algn="just"/>
                      <a:r>
                        <a:rPr lang="es-CL" sz="1400" kern="1200" dirty="0">
                          <a:solidFill>
                            <a:schemeClr val="dk1"/>
                          </a:solidFill>
                          <a:effectLst/>
                        </a:rPr>
                        <a:t>Porcentaje de logro en planes de mejora</a:t>
                      </a:r>
                      <a:endParaRPr lang="es-CL" sz="1400" dirty="0"/>
                    </a:p>
                  </a:txBody>
                  <a:tcPr/>
                </a:tc>
                <a:tc>
                  <a:txBody>
                    <a:bodyPr/>
                    <a:lstStyle/>
                    <a:p>
                      <a:r>
                        <a:rPr lang="es-CL" sz="1400" dirty="0"/>
                        <a:t>95%</a:t>
                      </a:r>
                    </a:p>
                  </a:txBody>
                  <a:tcPr/>
                </a:tc>
                <a:tc>
                  <a:txBody>
                    <a:bodyPr/>
                    <a:lstStyle/>
                    <a:p>
                      <a:r>
                        <a:rPr lang="es-ES" sz="1400" dirty="0"/>
                        <a:t>95%</a:t>
                      </a:r>
                      <a:endParaRPr lang="es-CL" sz="1400" dirty="0"/>
                    </a:p>
                  </a:txBody>
                  <a:tcPr/>
                </a:tc>
                <a:tc>
                  <a:txBody>
                    <a:bodyPr/>
                    <a:lstStyle/>
                    <a:p>
                      <a:r>
                        <a:rPr lang="es-ES" sz="1400" dirty="0"/>
                        <a:t>95%</a:t>
                      </a:r>
                      <a:endParaRPr lang="es-CL" sz="1400" dirty="0"/>
                    </a:p>
                  </a:txBody>
                  <a:tcPr/>
                </a:tc>
                <a:tc>
                  <a:txBody>
                    <a:bodyPr/>
                    <a:lstStyle/>
                    <a:p>
                      <a:r>
                        <a:rPr lang="es-ES" sz="1400" dirty="0"/>
                        <a:t>95%</a:t>
                      </a:r>
                      <a:endParaRPr lang="es-CL" sz="1400" dirty="0"/>
                    </a:p>
                  </a:txBody>
                  <a:tcPr/>
                </a:tc>
                <a:tc>
                  <a:txBody>
                    <a:bodyPr/>
                    <a:lstStyle/>
                    <a:p>
                      <a:r>
                        <a:rPr lang="es-ES" sz="1400" dirty="0"/>
                        <a:t>95%</a:t>
                      </a:r>
                      <a:endParaRPr lang="es-CL" sz="1400" dirty="0"/>
                    </a:p>
                  </a:txBody>
                  <a:tcPr/>
                </a:tc>
                <a:tc>
                  <a:txBody>
                    <a:bodyPr/>
                    <a:lstStyle/>
                    <a:p>
                      <a:r>
                        <a:rPr lang="es-CL" sz="1400" dirty="0"/>
                        <a:t>95%</a:t>
                      </a:r>
                    </a:p>
                  </a:txBody>
                  <a:tcPr/>
                </a:tc>
                <a:extLst>
                  <a:ext uri="{0D108BD9-81ED-4DB2-BD59-A6C34878D82A}">
                    <a16:rowId xmlns:a16="http://schemas.microsoft.com/office/drawing/2014/main" val="659086405"/>
                  </a:ext>
                </a:extLst>
              </a:tr>
            </a:tbl>
          </a:graphicData>
        </a:graphic>
      </p:graphicFrame>
    </p:spTree>
    <p:extLst>
      <p:ext uri="{BB962C8B-B14F-4D97-AF65-F5344CB8AC3E}">
        <p14:creationId xmlns:p14="http://schemas.microsoft.com/office/powerpoint/2010/main" val="1350997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12 Conector recto"/>
          <p:cNvCxnSpPr/>
          <p:nvPr/>
        </p:nvCxnSpPr>
        <p:spPr>
          <a:xfrm rot="10800000">
            <a:off x="-19003" y="620689"/>
            <a:ext cx="10656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36 CuadroTexto"/>
          <p:cNvSpPr txBox="1"/>
          <p:nvPr/>
        </p:nvSpPr>
        <p:spPr>
          <a:xfrm>
            <a:off x="2366983" y="188640"/>
            <a:ext cx="7458035"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0" hangingPunct="0"/>
            <a:r>
              <a:rPr lang="es-ES" b="1" dirty="0">
                <a:solidFill>
                  <a:srgbClr val="002060"/>
                </a:solidFill>
              </a:rPr>
              <a:t>OBJETIVOS, INDICADORES Y METAS </a:t>
            </a:r>
            <a:endParaRPr lang="es-ES" b="1" dirty="0">
              <a:solidFill>
                <a:srgbClr val="FF0000"/>
              </a:solidFill>
            </a:endParaRPr>
          </a:p>
        </p:txBody>
      </p:sp>
      <p:sp>
        <p:nvSpPr>
          <p:cNvPr id="12" name="Rectángulo redondeado 11"/>
          <p:cNvSpPr/>
          <p:nvPr/>
        </p:nvSpPr>
        <p:spPr>
          <a:xfrm>
            <a:off x="4267199" y="620688"/>
            <a:ext cx="3657601" cy="645621"/>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bg1"/>
                </a:solidFill>
              </a:rPr>
              <a:t>GESTIÓN</a:t>
            </a:r>
            <a:endParaRPr lang="es-CL" sz="2000" b="1" dirty="0">
              <a:solidFill>
                <a:schemeClr val="bg1"/>
              </a:solidFill>
            </a:endParaRPr>
          </a:p>
        </p:txBody>
      </p:sp>
      <p:graphicFrame>
        <p:nvGraphicFramePr>
          <p:cNvPr id="2" name="Tabla 2">
            <a:extLst>
              <a:ext uri="{FF2B5EF4-FFF2-40B4-BE49-F238E27FC236}">
                <a16:creationId xmlns:a16="http://schemas.microsoft.com/office/drawing/2014/main" id="{F159BBF3-852F-4FBC-9AAA-FE6582E60C88}"/>
              </a:ext>
            </a:extLst>
          </p:cNvPr>
          <p:cNvGraphicFramePr>
            <a:graphicFrameLocks noGrp="1"/>
          </p:cNvGraphicFramePr>
          <p:nvPr>
            <p:extLst>
              <p:ext uri="{D42A27DB-BD31-4B8C-83A1-F6EECF244321}">
                <p14:modId xmlns:p14="http://schemas.microsoft.com/office/powerpoint/2010/main" val="276160642"/>
              </p:ext>
            </p:extLst>
          </p:nvPr>
        </p:nvGraphicFramePr>
        <p:xfrm>
          <a:off x="69156" y="1243882"/>
          <a:ext cx="12053686" cy="5388518"/>
        </p:xfrm>
        <a:graphic>
          <a:graphicData uri="http://schemas.openxmlformats.org/drawingml/2006/table">
            <a:tbl>
              <a:tblPr firstRow="1" bandRow="1">
                <a:tableStyleId>{D7AC3CCA-C797-4891-BE02-D94E43425B78}</a:tableStyleId>
              </a:tblPr>
              <a:tblGrid>
                <a:gridCol w="2685219">
                  <a:extLst>
                    <a:ext uri="{9D8B030D-6E8A-4147-A177-3AD203B41FA5}">
                      <a16:colId xmlns:a16="http://schemas.microsoft.com/office/drawing/2014/main" val="1836574620"/>
                    </a:ext>
                  </a:extLst>
                </a:gridCol>
                <a:gridCol w="2685219">
                  <a:extLst>
                    <a:ext uri="{9D8B030D-6E8A-4147-A177-3AD203B41FA5}">
                      <a16:colId xmlns:a16="http://schemas.microsoft.com/office/drawing/2014/main" val="3635891321"/>
                    </a:ext>
                  </a:extLst>
                </a:gridCol>
                <a:gridCol w="1549950">
                  <a:extLst>
                    <a:ext uri="{9D8B030D-6E8A-4147-A177-3AD203B41FA5}">
                      <a16:colId xmlns:a16="http://schemas.microsoft.com/office/drawing/2014/main" val="2197286508"/>
                    </a:ext>
                  </a:extLst>
                </a:gridCol>
                <a:gridCol w="1114876">
                  <a:extLst>
                    <a:ext uri="{9D8B030D-6E8A-4147-A177-3AD203B41FA5}">
                      <a16:colId xmlns:a16="http://schemas.microsoft.com/office/drawing/2014/main" val="458922146"/>
                    </a:ext>
                  </a:extLst>
                </a:gridCol>
                <a:gridCol w="1041792">
                  <a:extLst>
                    <a:ext uri="{9D8B030D-6E8A-4147-A177-3AD203B41FA5}">
                      <a16:colId xmlns:a16="http://schemas.microsoft.com/office/drawing/2014/main" val="4086770452"/>
                    </a:ext>
                  </a:extLst>
                </a:gridCol>
                <a:gridCol w="924531">
                  <a:extLst>
                    <a:ext uri="{9D8B030D-6E8A-4147-A177-3AD203B41FA5}">
                      <a16:colId xmlns:a16="http://schemas.microsoft.com/office/drawing/2014/main" val="212747365"/>
                    </a:ext>
                  </a:extLst>
                </a:gridCol>
                <a:gridCol w="1086778">
                  <a:extLst>
                    <a:ext uri="{9D8B030D-6E8A-4147-A177-3AD203B41FA5}">
                      <a16:colId xmlns:a16="http://schemas.microsoft.com/office/drawing/2014/main" val="3553859238"/>
                    </a:ext>
                  </a:extLst>
                </a:gridCol>
                <a:gridCol w="965321">
                  <a:extLst>
                    <a:ext uri="{9D8B030D-6E8A-4147-A177-3AD203B41FA5}">
                      <a16:colId xmlns:a16="http://schemas.microsoft.com/office/drawing/2014/main" val="3738856628"/>
                    </a:ext>
                  </a:extLst>
                </a:gridCol>
              </a:tblGrid>
              <a:tr h="381494">
                <a:tc>
                  <a:txBody>
                    <a:bodyPr/>
                    <a:lstStyle/>
                    <a:p>
                      <a:r>
                        <a:rPr lang="es-CL" sz="2000" dirty="0"/>
                        <a:t>Objetivo estratégico</a:t>
                      </a:r>
                    </a:p>
                  </a:txBody>
                  <a:tcPr/>
                </a:tc>
                <a:tc>
                  <a:txBody>
                    <a:bodyPr/>
                    <a:lstStyle/>
                    <a:p>
                      <a:r>
                        <a:rPr lang="es-CL" sz="2000" dirty="0"/>
                        <a:t>Indicador</a:t>
                      </a:r>
                      <a:endParaRPr lang="es-CL" dirty="0"/>
                    </a:p>
                  </a:txBody>
                  <a:tcPr/>
                </a:tc>
                <a:tc>
                  <a:txBody>
                    <a:bodyPr/>
                    <a:lstStyle/>
                    <a:p>
                      <a:r>
                        <a:rPr lang="es-CL" sz="2000" dirty="0"/>
                        <a:t>Valor base 2020</a:t>
                      </a:r>
                    </a:p>
                  </a:txBody>
                  <a:tcPr/>
                </a:tc>
                <a:tc>
                  <a:txBody>
                    <a:bodyPr/>
                    <a:lstStyle/>
                    <a:p>
                      <a:r>
                        <a:rPr lang="es-ES" sz="2000" dirty="0"/>
                        <a:t>Meta 2021</a:t>
                      </a:r>
                      <a:endParaRPr lang="es-CL" sz="2000" dirty="0"/>
                    </a:p>
                  </a:txBody>
                  <a:tcPr/>
                </a:tc>
                <a:tc>
                  <a:txBody>
                    <a:bodyPr/>
                    <a:lstStyle/>
                    <a:p>
                      <a:r>
                        <a:rPr lang="es-ES" sz="2000" dirty="0"/>
                        <a:t>Meta 2022</a:t>
                      </a:r>
                      <a:endParaRPr lang="es-CL" sz="2000" dirty="0"/>
                    </a:p>
                  </a:txBody>
                  <a:tcPr/>
                </a:tc>
                <a:tc>
                  <a:txBody>
                    <a:bodyPr/>
                    <a:lstStyle/>
                    <a:p>
                      <a:r>
                        <a:rPr lang="es-ES" sz="2000" dirty="0"/>
                        <a:t>Meta 2023</a:t>
                      </a:r>
                      <a:endParaRPr lang="es-CL" sz="2000" dirty="0"/>
                    </a:p>
                  </a:txBody>
                  <a:tcPr/>
                </a:tc>
                <a:tc>
                  <a:txBody>
                    <a:bodyPr/>
                    <a:lstStyle/>
                    <a:p>
                      <a:r>
                        <a:rPr lang="es-CL" sz="2000" dirty="0"/>
                        <a:t>Meta 2024</a:t>
                      </a:r>
                    </a:p>
                  </a:txBody>
                  <a:tcPr/>
                </a:tc>
                <a:tc>
                  <a:txBody>
                    <a:bodyPr/>
                    <a:lstStyle/>
                    <a:p>
                      <a:r>
                        <a:rPr lang="es-ES" sz="2000" dirty="0"/>
                        <a:t>Meta 2025</a:t>
                      </a:r>
                      <a:endParaRPr lang="es-CL" sz="2000" dirty="0"/>
                    </a:p>
                  </a:txBody>
                  <a:tcPr/>
                </a:tc>
                <a:extLst>
                  <a:ext uri="{0D108BD9-81ED-4DB2-BD59-A6C34878D82A}">
                    <a16:rowId xmlns:a16="http://schemas.microsoft.com/office/drawing/2014/main" val="194445625"/>
                  </a:ext>
                </a:extLst>
              </a:tr>
              <a:tr h="704296">
                <a:tc rowSpan="3">
                  <a:txBody>
                    <a:bodyPr/>
                    <a:lstStyle/>
                    <a:p>
                      <a:pPr algn="just"/>
                      <a:r>
                        <a:rPr lang="es-CL" sz="1400" kern="1200" dirty="0">
                          <a:solidFill>
                            <a:schemeClr val="dk1"/>
                          </a:solidFill>
                          <a:effectLst/>
                        </a:rPr>
                        <a:t>Formular e implementar un nuevo modelo de gestión acorde con la complejidad actual de la Universidad, que tienda a agilizar los procesos académicos y administrativos, y a adecuar los niveles de descentralización en la toma de decisiones</a:t>
                      </a:r>
                      <a:endParaRPr lang="es-CL" sz="1400" dirty="0"/>
                    </a:p>
                  </a:txBody>
                  <a:tcPr/>
                </a:tc>
                <a:tc>
                  <a:txBody>
                    <a:bodyPr/>
                    <a:lstStyle/>
                    <a:p>
                      <a:r>
                        <a:rPr lang="es-CL" sz="1400" kern="1200" dirty="0">
                          <a:solidFill>
                            <a:schemeClr val="dk1"/>
                          </a:solidFill>
                          <a:effectLst/>
                        </a:rPr>
                        <a:t>Índice de satisfacción de la calidad de los servicios (Estudiantes - Pregrado)</a:t>
                      </a:r>
                      <a:endParaRPr lang="es-CL" sz="1000" dirty="0"/>
                    </a:p>
                  </a:txBody>
                  <a:tcPr/>
                </a:tc>
                <a:tc>
                  <a:txBody>
                    <a:bodyPr/>
                    <a:lstStyle/>
                    <a:p>
                      <a:r>
                        <a:rPr lang="es-CL" sz="1400" dirty="0"/>
                        <a:t>N/A</a:t>
                      </a:r>
                    </a:p>
                  </a:txBody>
                  <a:tcPr/>
                </a:tc>
                <a:tc>
                  <a:txBody>
                    <a:bodyPr/>
                    <a:lstStyle/>
                    <a:p>
                      <a:r>
                        <a:rPr lang="es-ES" sz="1400" dirty="0"/>
                        <a:t>N/A</a:t>
                      </a:r>
                      <a:endParaRPr lang="es-CL" sz="1400" dirty="0"/>
                    </a:p>
                  </a:txBody>
                  <a:tcPr/>
                </a:tc>
                <a:tc>
                  <a:txBody>
                    <a:bodyPr/>
                    <a:lstStyle/>
                    <a:p>
                      <a:r>
                        <a:rPr lang="es-ES" sz="1400" dirty="0"/>
                        <a:t>81%</a:t>
                      </a:r>
                      <a:endParaRPr lang="es-CL" sz="1400" dirty="0"/>
                    </a:p>
                  </a:txBody>
                  <a:tcPr/>
                </a:tc>
                <a:tc>
                  <a:txBody>
                    <a:bodyPr/>
                    <a:lstStyle/>
                    <a:p>
                      <a:r>
                        <a:rPr lang="es-ES" sz="1400" dirty="0"/>
                        <a:t>83%</a:t>
                      </a:r>
                      <a:endParaRPr lang="es-CL" sz="1400" dirty="0"/>
                    </a:p>
                  </a:txBody>
                  <a:tcPr/>
                </a:tc>
                <a:tc>
                  <a:txBody>
                    <a:bodyPr/>
                    <a:lstStyle/>
                    <a:p>
                      <a:r>
                        <a:rPr lang="es-ES" sz="1400" dirty="0"/>
                        <a:t>85%</a:t>
                      </a:r>
                      <a:endParaRPr lang="es-CL" sz="1400" dirty="0"/>
                    </a:p>
                  </a:txBody>
                  <a:tcPr/>
                </a:tc>
                <a:tc>
                  <a:txBody>
                    <a:bodyPr/>
                    <a:lstStyle/>
                    <a:p>
                      <a:r>
                        <a:rPr lang="es-CL" sz="1400" dirty="0"/>
                        <a:t>78%</a:t>
                      </a:r>
                    </a:p>
                  </a:txBody>
                  <a:tcPr/>
                </a:tc>
                <a:extLst>
                  <a:ext uri="{0D108BD9-81ED-4DB2-BD59-A6C34878D82A}">
                    <a16:rowId xmlns:a16="http://schemas.microsoft.com/office/drawing/2014/main" val="1288634768"/>
                  </a:ext>
                </a:extLst>
              </a:tr>
              <a:tr h="704296">
                <a:tc vMerge="1">
                  <a:txBody>
                    <a:bodyPr/>
                    <a:lstStyle/>
                    <a:p>
                      <a:endParaRPr lang="es-CL"/>
                    </a:p>
                  </a:txBody>
                  <a:tcPr/>
                </a:tc>
                <a:tc>
                  <a:txBody>
                    <a:bodyPr/>
                    <a:lstStyle/>
                    <a:p>
                      <a:pPr algn="just"/>
                      <a:r>
                        <a:rPr lang="es-CL" sz="1400" kern="1200" dirty="0">
                          <a:solidFill>
                            <a:schemeClr val="dk1"/>
                          </a:solidFill>
                          <a:effectLst/>
                        </a:rPr>
                        <a:t>Índice de satisfacción de la calidad de los servicios (Estudiantes - Postgrado)</a:t>
                      </a:r>
                      <a:endParaRPr lang="es-CL" sz="1000" dirty="0"/>
                    </a:p>
                  </a:txBody>
                  <a:tcPr/>
                </a:tc>
                <a:tc>
                  <a:txBody>
                    <a:bodyPr/>
                    <a:lstStyle/>
                    <a:p>
                      <a:r>
                        <a:rPr lang="es-CL" sz="1400" dirty="0"/>
                        <a:t>N/A</a:t>
                      </a:r>
                    </a:p>
                  </a:txBody>
                  <a:tcPr/>
                </a:tc>
                <a:tc>
                  <a:txBody>
                    <a:bodyPr/>
                    <a:lstStyle/>
                    <a:p>
                      <a:r>
                        <a:rPr lang="es-ES" sz="1400" dirty="0"/>
                        <a:t>75</a:t>
                      </a:r>
                      <a:endParaRPr lang="es-CL" sz="1400" dirty="0"/>
                    </a:p>
                  </a:txBody>
                  <a:tcPr/>
                </a:tc>
                <a:tc>
                  <a:txBody>
                    <a:bodyPr/>
                    <a:lstStyle/>
                    <a:p>
                      <a:r>
                        <a:rPr lang="es-ES" sz="1400" dirty="0"/>
                        <a:t>75</a:t>
                      </a:r>
                      <a:endParaRPr lang="es-CL" sz="1400" dirty="0"/>
                    </a:p>
                  </a:txBody>
                  <a:tcPr/>
                </a:tc>
                <a:tc>
                  <a:txBody>
                    <a:bodyPr/>
                    <a:lstStyle/>
                    <a:p>
                      <a:r>
                        <a:rPr lang="es-ES" sz="1400" dirty="0"/>
                        <a:t>77</a:t>
                      </a:r>
                      <a:endParaRPr lang="es-CL" sz="1400" dirty="0"/>
                    </a:p>
                  </a:txBody>
                  <a:tcPr/>
                </a:tc>
                <a:tc>
                  <a:txBody>
                    <a:bodyPr/>
                    <a:lstStyle/>
                    <a:p>
                      <a:r>
                        <a:rPr lang="es-ES" sz="1400" dirty="0"/>
                        <a:t>77</a:t>
                      </a:r>
                      <a:endParaRPr lang="es-CL" sz="1400" dirty="0"/>
                    </a:p>
                  </a:txBody>
                  <a:tcPr/>
                </a:tc>
                <a:tc>
                  <a:txBody>
                    <a:bodyPr/>
                    <a:lstStyle/>
                    <a:p>
                      <a:r>
                        <a:rPr lang="es-CL" sz="1400" dirty="0"/>
                        <a:t>79</a:t>
                      </a:r>
                    </a:p>
                  </a:txBody>
                  <a:tcPr/>
                </a:tc>
                <a:extLst>
                  <a:ext uri="{0D108BD9-81ED-4DB2-BD59-A6C34878D82A}">
                    <a16:rowId xmlns:a16="http://schemas.microsoft.com/office/drawing/2014/main" val="3350444906"/>
                  </a:ext>
                </a:extLst>
              </a:tr>
              <a:tr h="420278">
                <a:tc vMerge="1">
                  <a:txBody>
                    <a:bodyPr/>
                    <a:lstStyle/>
                    <a:p>
                      <a:endParaRPr lang="es-CL"/>
                    </a:p>
                  </a:txBody>
                  <a:tcPr/>
                </a:tc>
                <a:tc>
                  <a:txBody>
                    <a:bodyPr/>
                    <a:lstStyle/>
                    <a:p>
                      <a:pPr algn="just"/>
                      <a:r>
                        <a:rPr lang="es-CL" sz="1400" kern="1200" dirty="0">
                          <a:solidFill>
                            <a:schemeClr val="dk1"/>
                          </a:solidFill>
                          <a:effectLst/>
                        </a:rPr>
                        <a:t>Evaluación de Clima </a:t>
                      </a:r>
                      <a:endParaRPr lang="es-CL" sz="1000" dirty="0"/>
                    </a:p>
                  </a:txBody>
                  <a:tcPr/>
                </a:tc>
                <a:tc>
                  <a:txBody>
                    <a:bodyPr/>
                    <a:lstStyle/>
                    <a:p>
                      <a:r>
                        <a:rPr lang="es-CL" sz="1400" dirty="0"/>
                        <a:t>77,3%</a:t>
                      </a:r>
                    </a:p>
                  </a:txBody>
                  <a:tcPr/>
                </a:tc>
                <a:tc>
                  <a:txBody>
                    <a:bodyPr/>
                    <a:lstStyle/>
                    <a:p>
                      <a:r>
                        <a:rPr lang="es-ES" sz="1400" dirty="0"/>
                        <a:t>78%</a:t>
                      </a:r>
                      <a:endParaRPr lang="es-CL" sz="1400" dirty="0"/>
                    </a:p>
                  </a:txBody>
                  <a:tcPr/>
                </a:tc>
                <a:tc>
                  <a:txBody>
                    <a:bodyPr/>
                    <a:lstStyle/>
                    <a:p>
                      <a:r>
                        <a:rPr lang="es-ES" sz="1400" dirty="0"/>
                        <a:t>78%</a:t>
                      </a:r>
                      <a:endParaRPr lang="es-CL" sz="1400" dirty="0"/>
                    </a:p>
                  </a:txBody>
                  <a:tcPr/>
                </a:tc>
                <a:tc>
                  <a:txBody>
                    <a:bodyPr/>
                    <a:lstStyle/>
                    <a:p>
                      <a:r>
                        <a:rPr lang="es-ES" sz="1400" dirty="0"/>
                        <a:t>78%</a:t>
                      </a:r>
                      <a:endParaRPr lang="es-CL" sz="1400" dirty="0"/>
                    </a:p>
                  </a:txBody>
                  <a:tcPr/>
                </a:tc>
                <a:tc>
                  <a:txBody>
                    <a:bodyPr/>
                    <a:lstStyle/>
                    <a:p>
                      <a:r>
                        <a:rPr lang="es-ES" sz="1400" dirty="0"/>
                        <a:t>78%</a:t>
                      </a:r>
                      <a:endParaRPr lang="es-CL" sz="1400" dirty="0"/>
                    </a:p>
                  </a:txBody>
                  <a:tcPr/>
                </a:tc>
                <a:tc>
                  <a:txBody>
                    <a:bodyPr/>
                    <a:lstStyle/>
                    <a:p>
                      <a:r>
                        <a:rPr lang="es-CL" sz="1400" dirty="0"/>
                        <a:t>78%</a:t>
                      </a:r>
                    </a:p>
                  </a:txBody>
                  <a:tcPr/>
                </a:tc>
                <a:extLst>
                  <a:ext uri="{0D108BD9-81ED-4DB2-BD59-A6C34878D82A}">
                    <a16:rowId xmlns:a16="http://schemas.microsoft.com/office/drawing/2014/main" val="1986035411"/>
                  </a:ext>
                </a:extLst>
              </a:tr>
              <a:tr h="498876">
                <a:tc rowSpan="5">
                  <a:txBody>
                    <a:bodyPr/>
                    <a:lstStyle/>
                    <a:p>
                      <a:pPr algn="just"/>
                      <a:r>
                        <a:rPr lang="es-CL" sz="1400" kern="1200" dirty="0">
                          <a:solidFill>
                            <a:schemeClr val="dk1"/>
                          </a:solidFill>
                          <a:effectLst/>
                        </a:rPr>
                        <a:t>Diseñar e implementar una estrategia que permita seguir optimizando la estructura de costos y gastos, y aumentar y diversificar la generación de recursos externos, destinados a financiar el desarrollo institucional</a:t>
                      </a:r>
                      <a:endParaRPr lang="es-CL" sz="1400" dirty="0"/>
                    </a:p>
                  </a:txBody>
                  <a:tcPr/>
                </a:tc>
                <a:tc>
                  <a:txBody>
                    <a:bodyPr/>
                    <a:lstStyle/>
                    <a:p>
                      <a:pPr marL="0" marR="0" lvl="0" indent="0" algn="just" defTabSz="1219156" rtl="0" eaLnBrk="1" fontAlgn="auto" latinLnBrk="0" hangingPunct="1">
                        <a:lnSpc>
                          <a:spcPct val="100000"/>
                        </a:lnSpc>
                        <a:spcBef>
                          <a:spcPts val="0"/>
                        </a:spcBef>
                        <a:spcAft>
                          <a:spcPts val="0"/>
                        </a:spcAft>
                        <a:buClrTx/>
                        <a:buSzTx/>
                        <a:buFontTx/>
                        <a:buNone/>
                        <a:tabLst/>
                        <a:defRPr/>
                      </a:pPr>
                      <a:r>
                        <a:rPr lang="es-CL" sz="1400" kern="1200" dirty="0">
                          <a:solidFill>
                            <a:schemeClr val="dk1"/>
                          </a:solidFill>
                          <a:effectLst/>
                        </a:rPr>
                        <a:t>Margen</a:t>
                      </a:r>
                      <a:r>
                        <a:rPr lang="es-CL" sz="1400" kern="1200" baseline="0" dirty="0">
                          <a:solidFill>
                            <a:schemeClr val="dk1"/>
                          </a:solidFill>
                          <a:effectLst/>
                        </a:rPr>
                        <a:t> Operacional (sin costo indirecto)</a:t>
                      </a:r>
                      <a:endParaRPr lang="es-CL" dirty="0"/>
                    </a:p>
                  </a:txBody>
                  <a:tcPr/>
                </a:tc>
                <a:tc>
                  <a:txBody>
                    <a:bodyPr/>
                    <a:lstStyle/>
                    <a:p>
                      <a:r>
                        <a:rPr lang="es-CL" sz="1400" dirty="0"/>
                        <a:t>58%</a:t>
                      </a:r>
                    </a:p>
                  </a:txBody>
                  <a:tcPr/>
                </a:tc>
                <a:tc>
                  <a:txBody>
                    <a:bodyPr/>
                    <a:lstStyle/>
                    <a:p>
                      <a:r>
                        <a:rPr lang="es-ES" sz="1400" dirty="0"/>
                        <a:t>60%</a:t>
                      </a:r>
                      <a:endParaRPr lang="es-CL" sz="1400" dirty="0"/>
                    </a:p>
                  </a:txBody>
                  <a:tcPr/>
                </a:tc>
                <a:tc>
                  <a:txBody>
                    <a:bodyPr/>
                    <a:lstStyle/>
                    <a:p>
                      <a:r>
                        <a:rPr lang="es-ES" sz="1400" dirty="0"/>
                        <a:t>62%</a:t>
                      </a:r>
                      <a:endParaRPr lang="es-CL" sz="1400" dirty="0"/>
                    </a:p>
                  </a:txBody>
                  <a:tcPr/>
                </a:tc>
                <a:tc>
                  <a:txBody>
                    <a:bodyPr/>
                    <a:lstStyle/>
                    <a:p>
                      <a:r>
                        <a:rPr lang="es-ES" sz="1400" dirty="0"/>
                        <a:t>64%</a:t>
                      </a:r>
                      <a:endParaRPr lang="es-CL" sz="1400" dirty="0"/>
                    </a:p>
                  </a:txBody>
                  <a:tcPr/>
                </a:tc>
                <a:tc>
                  <a:txBody>
                    <a:bodyPr/>
                    <a:lstStyle/>
                    <a:p>
                      <a:r>
                        <a:rPr lang="es-ES" sz="1400" dirty="0"/>
                        <a:t>66%</a:t>
                      </a:r>
                      <a:endParaRPr lang="es-CL" sz="1400" dirty="0"/>
                    </a:p>
                  </a:txBody>
                  <a:tcPr/>
                </a:tc>
                <a:tc>
                  <a:txBody>
                    <a:bodyPr/>
                    <a:lstStyle/>
                    <a:p>
                      <a:r>
                        <a:rPr lang="es-CL" sz="1400" dirty="0"/>
                        <a:t>68%</a:t>
                      </a:r>
                    </a:p>
                  </a:txBody>
                  <a:tcPr/>
                </a:tc>
                <a:extLst>
                  <a:ext uri="{0D108BD9-81ED-4DB2-BD59-A6C34878D82A}">
                    <a16:rowId xmlns:a16="http://schemas.microsoft.com/office/drawing/2014/main" val="117461987"/>
                  </a:ext>
                </a:extLst>
              </a:tr>
              <a:tr h="704296">
                <a:tc vMerge="1">
                  <a:txBody>
                    <a:bodyPr/>
                    <a:lstStyle/>
                    <a:p>
                      <a:endParaRPr lang="es-CL"/>
                    </a:p>
                  </a:txBody>
                  <a:tcPr/>
                </a:tc>
                <a:tc>
                  <a:txBody>
                    <a:bodyPr/>
                    <a:lstStyle/>
                    <a:p>
                      <a:pPr algn="just"/>
                      <a:r>
                        <a:rPr lang="es-CL" sz="1400" kern="1200" dirty="0">
                          <a:solidFill>
                            <a:schemeClr val="dk1"/>
                          </a:solidFill>
                          <a:effectLst/>
                        </a:rPr>
                        <a:t>Porcentaje mínimo anual de Compromiso Docente Académicos Jornada</a:t>
                      </a:r>
                      <a:endParaRPr lang="es-CL" sz="1400" dirty="0"/>
                    </a:p>
                  </a:txBody>
                  <a:tcPr/>
                </a:tc>
                <a:tc>
                  <a:txBody>
                    <a:bodyPr/>
                    <a:lstStyle/>
                    <a:p>
                      <a:r>
                        <a:rPr lang="es-CL" sz="1400" dirty="0"/>
                        <a:t>35%</a:t>
                      </a:r>
                    </a:p>
                  </a:txBody>
                  <a:tcPr/>
                </a:tc>
                <a:tc>
                  <a:txBody>
                    <a:bodyPr/>
                    <a:lstStyle/>
                    <a:p>
                      <a:r>
                        <a:rPr lang="es-ES" sz="1400" dirty="0"/>
                        <a:t>40%</a:t>
                      </a:r>
                      <a:endParaRPr lang="es-CL" sz="1400" dirty="0"/>
                    </a:p>
                  </a:txBody>
                  <a:tcPr/>
                </a:tc>
                <a:tc>
                  <a:txBody>
                    <a:bodyPr/>
                    <a:lstStyle/>
                    <a:p>
                      <a:r>
                        <a:rPr lang="es-ES" sz="1400" dirty="0"/>
                        <a:t>37%</a:t>
                      </a:r>
                      <a:endParaRPr lang="es-CL" sz="1400" dirty="0"/>
                    </a:p>
                  </a:txBody>
                  <a:tcPr/>
                </a:tc>
                <a:tc>
                  <a:txBody>
                    <a:bodyPr/>
                    <a:lstStyle/>
                    <a:p>
                      <a:r>
                        <a:rPr lang="es-ES" sz="1400" dirty="0"/>
                        <a:t>36%</a:t>
                      </a:r>
                      <a:endParaRPr lang="es-CL" sz="1400" dirty="0"/>
                    </a:p>
                  </a:txBody>
                  <a:tcPr/>
                </a:tc>
                <a:tc>
                  <a:txBody>
                    <a:bodyPr/>
                    <a:lstStyle/>
                    <a:p>
                      <a:r>
                        <a:rPr lang="es-ES" sz="1400" dirty="0"/>
                        <a:t>35%</a:t>
                      </a:r>
                      <a:endParaRPr lang="es-CL" sz="1400" dirty="0"/>
                    </a:p>
                  </a:txBody>
                  <a:tcPr/>
                </a:tc>
                <a:tc>
                  <a:txBody>
                    <a:bodyPr/>
                    <a:lstStyle/>
                    <a:p>
                      <a:r>
                        <a:rPr lang="es-CL" sz="1400" dirty="0"/>
                        <a:t>35%</a:t>
                      </a:r>
                    </a:p>
                  </a:txBody>
                  <a:tcPr/>
                </a:tc>
                <a:extLst>
                  <a:ext uri="{0D108BD9-81ED-4DB2-BD59-A6C34878D82A}">
                    <a16:rowId xmlns:a16="http://schemas.microsoft.com/office/drawing/2014/main" val="679299378"/>
                  </a:ext>
                </a:extLst>
              </a:tr>
              <a:tr h="498876">
                <a:tc vMerge="1">
                  <a:txBody>
                    <a:bodyPr/>
                    <a:lstStyle/>
                    <a:p>
                      <a:endParaRPr lang="es-CL"/>
                    </a:p>
                  </a:txBody>
                  <a:tcPr/>
                </a:tc>
                <a:tc>
                  <a:txBody>
                    <a:bodyPr/>
                    <a:lstStyle/>
                    <a:p>
                      <a:pPr algn="just"/>
                      <a:r>
                        <a:rPr lang="es-CL" sz="1400" kern="1200" dirty="0">
                          <a:solidFill>
                            <a:schemeClr val="dk1"/>
                          </a:solidFill>
                          <a:effectLst/>
                        </a:rPr>
                        <a:t>Porcentaje de ingresos distintos del Pregrado</a:t>
                      </a:r>
                      <a:endParaRPr lang="es-CL" sz="1400" dirty="0"/>
                    </a:p>
                  </a:txBody>
                  <a:tcPr/>
                </a:tc>
                <a:tc>
                  <a:txBody>
                    <a:bodyPr/>
                    <a:lstStyle/>
                    <a:p>
                      <a:r>
                        <a:rPr lang="es-CL" sz="1400" dirty="0"/>
                        <a:t>12,2%</a:t>
                      </a:r>
                    </a:p>
                  </a:txBody>
                  <a:tcPr/>
                </a:tc>
                <a:tc>
                  <a:txBody>
                    <a:bodyPr/>
                    <a:lstStyle/>
                    <a:p>
                      <a:r>
                        <a:rPr lang="es-ES" sz="1400" dirty="0"/>
                        <a:t>12,2%</a:t>
                      </a:r>
                      <a:endParaRPr lang="es-CL" sz="1400" dirty="0"/>
                    </a:p>
                  </a:txBody>
                  <a:tcPr/>
                </a:tc>
                <a:tc>
                  <a:txBody>
                    <a:bodyPr/>
                    <a:lstStyle/>
                    <a:p>
                      <a:r>
                        <a:rPr lang="es-ES" sz="1400" dirty="0"/>
                        <a:t>14,2%</a:t>
                      </a:r>
                      <a:endParaRPr lang="es-CL" sz="1400" dirty="0"/>
                    </a:p>
                  </a:txBody>
                  <a:tcPr/>
                </a:tc>
                <a:tc>
                  <a:txBody>
                    <a:bodyPr/>
                    <a:lstStyle/>
                    <a:p>
                      <a:r>
                        <a:rPr lang="es-ES" sz="1400" dirty="0"/>
                        <a:t>15,3%</a:t>
                      </a:r>
                      <a:endParaRPr lang="es-CL" sz="1400" dirty="0"/>
                    </a:p>
                  </a:txBody>
                  <a:tcPr/>
                </a:tc>
                <a:tc>
                  <a:txBody>
                    <a:bodyPr/>
                    <a:lstStyle/>
                    <a:p>
                      <a:r>
                        <a:rPr lang="es-ES" sz="1400" dirty="0"/>
                        <a:t>16,4%</a:t>
                      </a:r>
                      <a:endParaRPr lang="es-CL" sz="1400" dirty="0"/>
                    </a:p>
                  </a:txBody>
                  <a:tcPr/>
                </a:tc>
                <a:tc>
                  <a:txBody>
                    <a:bodyPr/>
                    <a:lstStyle/>
                    <a:p>
                      <a:r>
                        <a:rPr lang="es-CL" sz="1400" dirty="0"/>
                        <a:t>17,5%</a:t>
                      </a:r>
                    </a:p>
                  </a:txBody>
                  <a:tcPr/>
                </a:tc>
                <a:extLst>
                  <a:ext uri="{0D108BD9-81ED-4DB2-BD59-A6C34878D82A}">
                    <a16:rowId xmlns:a16="http://schemas.microsoft.com/office/drawing/2014/main" val="4181908286"/>
                  </a:ext>
                </a:extLst>
              </a:tr>
              <a:tr h="498876">
                <a:tc vMerge="1">
                  <a:txBody>
                    <a:bodyPr/>
                    <a:lstStyle/>
                    <a:p>
                      <a:endParaRPr lang="es-CL"/>
                    </a:p>
                  </a:txBody>
                  <a:tcPr/>
                </a:tc>
                <a:tc>
                  <a:txBody>
                    <a:bodyPr/>
                    <a:lstStyle/>
                    <a:p>
                      <a:pPr algn="just"/>
                      <a:r>
                        <a:rPr lang="es-CL" sz="1400" kern="1200" dirty="0">
                          <a:solidFill>
                            <a:schemeClr val="dk1"/>
                          </a:solidFill>
                          <a:effectLst/>
                        </a:rPr>
                        <a:t>Crecimiento de ingresos distintos del Pregrado</a:t>
                      </a:r>
                      <a:endParaRPr lang="es-CL" sz="1400" dirty="0"/>
                    </a:p>
                  </a:txBody>
                  <a:tcPr/>
                </a:tc>
                <a:tc>
                  <a:txBody>
                    <a:bodyPr/>
                    <a:lstStyle/>
                    <a:p>
                      <a:r>
                        <a:rPr lang="es-CL" sz="1400" dirty="0"/>
                        <a:t>N/A</a:t>
                      </a:r>
                    </a:p>
                  </a:txBody>
                  <a:tcPr/>
                </a:tc>
                <a:tc>
                  <a:txBody>
                    <a:bodyPr/>
                    <a:lstStyle/>
                    <a:p>
                      <a:r>
                        <a:rPr lang="es-ES" sz="1400" dirty="0"/>
                        <a:t>9%</a:t>
                      </a:r>
                      <a:endParaRPr lang="es-CL" sz="1400" dirty="0"/>
                    </a:p>
                  </a:txBody>
                  <a:tcPr/>
                </a:tc>
                <a:tc>
                  <a:txBody>
                    <a:bodyPr/>
                    <a:lstStyle/>
                    <a:p>
                      <a:r>
                        <a:rPr lang="es-ES" sz="1400" dirty="0"/>
                        <a:t>10%</a:t>
                      </a:r>
                      <a:endParaRPr lang="es-CL" sz="1400" dirty="0"/>
                    </a:p>
                  </a:txBody>
                  <a:tcPr/>
                </a:tc>
                <a:tc>
                  <a:txBody>
                    <a:bodyPr/>
                    <a:lstStyle/>
                    <a:p>
                      <a:r>
                        <a:rPr lang="es-ES" sz="1400" dirty="0"/>
                        <a:t>12%</a:t>
                      </a:r>
                      <a:endParaRPr lang="es-CL" sz="1400" dirty="0"/>
                    </a:p>
                  </a:txBody>
                  <a:tcPr/>
                </a:tc>
                <a:tc>
                  <a:txBody>
                    <a:bodyPr/>
                    <a:lstStyle/>
                    <a:p>
                      <a:r>
                        <a:rPr lang="es-ES" sz="1400" dirty="0"/>
                        <a:t>13%</a:t>
                      </a:r>
                      <a:endParaRPr lang="es-CL" sz="1400" dirty="0"/>
                    </a:p>
                  </a:txBody>
                  <a:tcPr/>
                </a:tc>
                <a:tc>
                  <a:txBody>
                    <a:bodyPr/>
                    <a:lstStyle/>
                    <a:p>
                      <a:r>
                        <a:rPr lang="es-CL" sz="1400" dirty="0"/>
                        <a:t>14%</a:t>
                      </a:r>
                    </a:p>
                  </a:txBody>
                  <a:tcPr/>
                </a:tc>
                <a:extLst>
                  <a:ext uri="{0D108BD9-81ED-4DB2-BD59-A6C34878D82A}">
                    <a16:rowId xmlns:a16="http://schemas.microsoft.com/office/drawing/2014/main" val="3433631512"/>
                  </a:ext>
                </a:extLst>
              </a:tr>
              <a:tr h="498876">
                <a:tc vMerge="1">
                  <a:txBody>
                    <a:bodyPr/>
                    <a:lstStyle/>
                    <a:p>
                      <a:endParaRPr lang="es-CL"/>
                    </a:p>
                  </a:txBody>
                  <a:tcPr/>
                </a:tc>
                <a:tc>
                  <a:txBody>
                    <a:bodyPr/>
                    <a:lstStyle/>
                    <a:p>
                      <a:pPr algn="just"/>
                      <a:r>
                        <a:rPr lang="es-CL" sz="1400" kern="1200" dirty="0">
                          <a:solidFill>
                            <a:schemeClr val="dk1"/>
                          </a:solidFill>
                          <a:effectLst/>
                        </a:rPr>
                        <a:t>Recursos externos adjudicados anualmente por Facultad</a:t>
                      </a:r>
                      <a:endParaRPr lang="es-CL" sz="1400" dirty="0"/>
                    </a:p>
                  </a:txBody>
                  <a:tcPr/>
                </a:tc>
                <a:tc>
                  <a:txBody>
                    <a:bodyPr/>
                    <a:lstStyle/>
                    <a:p>
                      <a:r>
                        <a:rPr lang="es-CL" sz="1400" dirty="0"/>
                        <a:t>187 MM</a:t>
                      </a:r>
                    </a:p>
                  </a:txBody>
                  <a:tcPr/>
                </a:tc>
                <a:tc>
                  <a:txBody>
                    <a:bodyPr/>
                    <a:lstStyle/>
                    <a:p>
                      <a:r>
                        <a:rPr lang="es-ES" sz="1400" dirty="0"/>
                        <a:t>187MM</a:t>
                      </a:r>
                      <a:endParaRPr lang="es-CL" sz="1400" dirty="0"/>
                    </a:p>
                  </a:txBody>
                  <a:tcPr/>
                </a:tc>
                <a:tc>
                  <a:txBody>
                    <a:bodyPr/>
                    <a:lstStyle/>
                    <a:p>
                      <a:r>
                        <a:rPr lang="es-ES" sz="1400" dirty="0"/>
                        <a:t>200MM</a:t>
                      </a:r>
                      <a:endParaRPr lang="es-CL" sz="1400" dirty="0"/>
                    </a:p>
                  </a:txBody>
                  <a:tcPr/>
                </a:tc>
                <a:tc>
                  <a:txBody>
                    <a:bodyPr/>
                    <a:lstStyle/>
                    <a:p>
                      <a:r>
                        <a:rPr lang="es-ES" sz="1400" dirty="0"/>
                        <a:t>200MM</a:t>
                      </a:r>
                      <a:endParaRPr lang="es-CL" sz="1400" dirty="0"/>
                    </a:p>
                  </a:txBody>
                  <a:tcPr/>
                </a:tc>
                <a:tc>
                  <a:txBody>
                    <a:bodyPr/>
                    <a:lstStyle/>
                    <a:p>
                      <a:r>
                        <a:rPr lang="es-ES" sz="1400" dirty="0"/>
                        <a:t>200MM</a:t>
                      </a:r>
                      <a:endParaRPr lang="es-CL" sz="1400" dirty="0"/>
                    </a:p>
                  </a:txBody>
                  <a:tcPr/>
                </a:tc>
                <a:tc>
                  <a:txBody>
                    <a:bodyPr/>
                    <a:lstStyle/>
                    <a:p>
                      <a:r>
                        <a:rPr lang="es-CL" sz="1400" dirty="0"/>
                        <a:t>200 MM</a:t>
                      </a:r>
                    </a:p>
                  </a:txBody>
                  <a:tcPr/>
                </a:tc>
                <a:extLst>
                  <a:ext uri="{0D108BD9-81ED-4DB2-BD59-A6C34878D82A}">
                    <a16:rowId xmlns:a16="http://schemas.microsoft.com/office/drawing/2014/main" val="3539050856"/>
                  </a:ext>
                </a:extLst>
              </a:tr>
            </a:tbl>
          </a:graphicData>
        </a:graphic>
      </p:graphicFrame>
    </p:spTree>
    <p:extLst>
      <p:ext uri="{BB962C8B-B14F-4D97-AF65-F5344CB8AC3E}">
        <p14:creationId xmlns:p14="http://schemas.microsoft.com/office/powerpoint/2010/main" val="161043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D0EA09-93A6-4D9C-B7E6-F8F61F96AB4B}"/>
              </a:ext>
            </a:extLst>
          </p:cNvPr>
          <p:cNvSpPr>
            <a:spLocks noGrp="1"/>
          </p:cNvSpPr>
          <p:nvPr>
            <p:ph type="title"/>
          </p:nvPr>
        </p:nvSpPr>
        <p:spPr>
          <a:xfrm>
            <a:off x="552450" y="219193"/>
            <a:ext cx="11087099" cy="495675"/>
          </a:xfrm>
        </p:spPr>
        <p:txBody>
          <a:bodyPr/>
          <a:lstStyle/>
          <a:p>
            <a:endParaRPr lang="es-CL" dirty="0"/>
          </a:p>
        </p:txBody>
      </p:sp>
      <p:graphicFrame>
        <p:nvGraphicFramePr>
          <p:cNvPr id="4" name="Tabla 4">
            <a:extLst>
              <a:ext uri="{FF2B5EF4-FFF2-40B4-BE49-F238E27FC236}">
                <a16:creationId xmlns:a16="http://schemas.microsoft.com/office/drawing/2014/main" id="{4FED003A-8F03-40EF-A17E-8A2CD588350D}"/>
              </a:ext>
            </a:extLst>
          </p:cNvPr>
          <p:cNvGraphicFramePr>
            <a:graphicFrameLocks noGrp="1"/>
          </p:cNvGraphicFramePr>
          <p:nvPr>
            <p:ph idx="1"/>
            <p:extLst>
              <p:ext uri="{D42A27DB-BD31-4B8C-83A1-F6EECF244321}">
                <p14:modId xmlns:p14="http://schemas.microsoft.com/office/powerpoint/2010/main" val="1896204910"/>
              </p:ext>
            </p:extLst>
          </p:nvPr>
        </p:nvGraphicFramePr>
        <p:xfrm>
          <a:off x="406791" y="1300809"/>
          <a:ext cx="11087100" cy="3596640"/>
        </p:xfrm>
        <a:graphic>
          <a:graphicData uri="http://schemas.openxmlformats.org/drawingml/2006/table">
            <a:tbl>
              <a:tblPr firstRow="1" bandRow="1">
                <a:tableStyleId>{D7AC3CCA-C797-4891-BE02-D94E43425B78}</a:tableStyleId>
              </a:tblPr>
              <a:tblGrid>
                <a:gridCol w="2771775">
                  <a:extLst>
                    <a:ext uri="{9D8B030D-6E8A-4147-A177-3AD203B41FA5}">
                      <a16:colId xmlns:a16="http://schemas.microsoft.com/office/drawing/2014/main" val="2565185906"/>
                    </a:ext>
                  </a:extLst>
                </a:gridCol>
                <a:gridCol w="2584925">
                  <a:extLst>
                    <a:ext uri="{9D8B030D-6E8A-4147-A177-3AD203B41FA5}">
                      <a16:colId xmlns:a16="http://schemas.microsoft.com/office/drawing/2014/main" val="1108187517"/>
                    </a:ext>
                  </a:extLst>
                </a:gridCol>
                <a:gridCol w="741205">
                  <a:extLst>
                    <a:ext uri="{9D8B030D-6E8A-4147-A177-3AD203B41FA5}">
                      <a16:colId xmlns:a16="http://schemas.microsoft.com/office/drawing/2014/main" val="347613325"/>
                    </a:ext>
                  </a:extLst>
                </a:gridCol>
                <a:gridCol w="907486">
                  <a:extLst>
                    <a:ext uri="{9D8B030D-6E8A-4147-A177-3AD203B41FA5}">
                      <a16:colId xmlns:a16="http://schemas.microsoft.com/office/drawing/2014/main" val="1688417407"/>
                    </a:ext>
                  </a:extLst>
                </a:gridCol>
                <a:gridCol w="969818">
                  <a:extLst>
                    <a:ext uri="{9D8B030D-6E8A-4147-A177-3AD203B41FA5}">
                      <a16:colId xmlns:a16="http://schemas.microsoft.com/office/drawing/2014/main" val="537220358"/>
                    </a:ext>
                  </a:extLst>
                </a:gridCol>
                <a:gridCol w="1066800">
                  <a:extLst>
                    <a:ext uri="{9D8B030D-6E8A-4147-A177-3AD203B41FA5}">
                      <a16:colId xmlns:a16="http://schemas.microsoft.com/office/drawing/2014/main" val="655181287"/>
                    </a:ext>
                  </a:extLst>
                </a:gridCol>
                <a:gridCol w="886691">
                  <a:extLst>
                    <a:ext uri="{9D8B030D-6E8A-4147-A177-3AD203B41FA5}">
                      <a16:colId xmlns:a16="http://schemas.microsoft.com/office/drawing/2014/main" val="705323854"/>
                    </a:ext>
                  </a:extLst>
                </a:gridCol>
                <a:gridCol w="1158400">
                  <a:extLst>
                    <a:ext uri="{9D8B030D-6E8A-4147-A177-3AD203B41FA5}">
                      <a16:colId xmlns:a16="http://schemas.microsoft.com/office/drawing/2014/main" val="3189630332"/>
                    </a:ext>
                  </a:extLst>
                </a:gridCol>
              </a:tblGrid>
              <a:tr h="389569">
                <a:tc>
                  <a:txBody>
                    <a:bodyPr/>
                    <a:lstStyle/>
                    <a:p>
                      <a:r>
                        <a:rPr lang="es-CL" sz="2000" dirty="0"/>
                        <a:t>Objetivo estratégico</a:t>
                      </a:r>
                    </a:p>
                  </a:txBody>
                  <a:tcPr/>
                </a:tc>
                <a:tc>
                  <a:txBody>
                    <a:bodyPr/>
                    <a:lstStyle/>
                    <a:p>
                      <a:r>
                        <a:rPr lang="es-CL" sz="2000" dirty="0"/>
                        <a:t>Indicador</a:t>
                      </a:r>
                    </a:p>
                  </a:txBody>
                  <a:tcPr/>
                </a:tc>
                <a:tc>
                  <a:txBody>
                    <a:bodyPr/>
                    <a:lstStyle/>
                    <a:p>
                      <a:r>
                        <a:rPr lang="es-CL" sz="2000" dirty="0"/>
                        <a:t>Valor base 2020</a:t>
                      </a:r>
                    </a:p>
                  </a:txBody>
                  <a:tcPr/>
                </a:tc>
                <a:tc>
                  <a:txBody>
                    <a:bodyPr/>
                    <a:lstStyle/>
                    <a:p>
                      <a:r>
                        <a:rPr lang="es-ES" sz="2000" dirty="0"/>
                        <a:t>Meta 2021</a:t>
                      </a:r>
                      <a:endParaRPr lang="es-CL" sz="2000" dirty="0"/>
                    </a:p>
                  </a:txBody>
                  <a:tcPr/>
                </a:tc>
                <a:tc>
                  <a:txBody>
                    <a:bodyPr/>
                    <a:lstStyle/>
                    <a:p>
                      <a:r>
                        <a:rPr lang="es-ES" sz="2000" dirty="0"/>
                        <a:t>Meta 2022</a:t>
                      </a:r>
                      <a:endParaRPr lang="es-CL" sz="2000" dirty="0"/>
                    </a:p>
                  </a:txBody>
                  <a:tcPr/>
                </a:tc>
                <a:tc>
                  <a:txBody>
                    <a:bodyPr/>
                    <a:lstStyle/>
                    <a:p>
                      <a:r>
                        <a:rPr lang="es-ES" sz="2000" dirty="0"/>
                        <a:t>Meta 2023</a:t>
                      </a:r>
                      <a:endParaRPr lang="es-CL" sz="2000" dirty="0"/>
                    </a:p>
                  </a:txBody>
                  <a:tcPr/>
                </a:tc>
                <a:tc>
                  <a:txBody>
                    <a:bodyPr/>
                    <a:lstStyle/>
                    <a:p>
                      <a:r>
                        <a:rPr lang="es-ES" sz="2000" dirty="0"/>
                        <a:t>Meta 2024</a:t>
                      </a:r>
                      <a:endParaRPr lang="es-CL" sz="2000" dirty="0"/>
                    </a:p>
                  </a:txBody>
                  <a:tcPr/>
                </a:tc>
                <a:tc>
                  <a:txBody>
                    <a:bodyPr/>
                    <a:lstStyle/>
                    <a:p>
                      <a:r>
                        <a:rPr lang="es-CL" sz="2000" dirty="0"/>
                        <a:t>Meta 2025</a:t>
                      </a:r>
                    </a:p>
                  </a:txBody>
                  <a:tcPr/>
                </a:tc>
                <a:extLst>
                  <a:ext uri="{0D108BD9-81ED-4DB2-BD59-A6C34878D82A}">
                    <a16:rowId xmlns:a16="http://schemas.microsoft.com/office/drawing/2014/main" val="321522408"/>
                  </a:ext>
                </a:extLst>
              </a:tr>
              <a:tr h="299668">
                <a:tc rowSpan="3">
                  <a:txBody>
                    <a:bodyPr/>
                    <a:lstStyle/>
                    <a:p>
                      <a:pPr algn="just"/>
                      <a:r>
                        <a:rPr lang="es-CL" sz="1400" kern="1200" dirty="0">
                          <a:solidFill>
                            <a:schemeClr val="dk1"/>
                          </a:solidFill>
                          <a:effectLst/>
                        </a:rPr>
                        <a:t>Acrecentar el prestigio institucional.</a:t>
                      </a:r>
                      <a:endParaRPr lang="es-CL" sz="1400" dirty="0"/>
                    </a:p>
                  </a:txBody>
                  <a:tcPr/>
                </a:tc>
                <a:tc>
                  <a:txBody>
                    <a:bodyPr/>
                    <a:lstStyle/>
                    <a:p>
                      <a:pPr algn="just"/>
                      <a:r>
                        <a:rPr lang="es-CL" sz="1400" dirty="0"/>
                        <a:t>Promedio NEM</a:t>
                      </a:r>
                    </a:p>
                  </a:txBody>
                  <a:tcPr/>
                </a:tc>
                <a:tc>
                  <a:txBody>
                    <a:bodyPr/>
                    <a:lstStyle/>
                    <a:p>
                      <a:r>
                        <a:rPr lang="es-CL" sz="1400" dirty="0"/>
                        <a:t>5,53</a:t>
                      </a:r>
                    </a:p>
                  </a:txBody>
                  <a:tcPr/>
                </a:tc>
                <a:tc>
                  <a:txBody>
                    <a:bodyPr/>
                    <a:lstStyle/>
                    <a:p>
                      <a:r>
                        <a:rPr lang="es-ES" sz="1400" dirty="0"/>
                        <a:t>5,60</a:t>
                      </a:r>
                      <a:endParaRPr lang="es-CL" sz="1400" dirty="0"/>
                    </a:p>
                  </a:txBody>
                  <a:tcPr/>
                </a:tc>
                <a:tc>
                  <a:txBody>
                    <a:bodyPr/>
                    <a:lstStyle/>
                    <a:p>
                      <a:r>
                        <a:rPr lang="es-ES" sz="1400" dirty="0"/>
                        <a:t>5,40</a:t>
                      </a:r>
                      <a:endParaRPr lang="es-CL" sz="1400" dirty="0"/>
                    </a:p>
                  </a:txBody>
                  <a:tcPr/>
                </a:tc>
                <a:tc>
                  <a:txBody>
                    <a:bodyPr/>
                    <a:lstStyle/>
                    <a:p>
                      <a:r>
                        <a:rPr lang="es-ES" sz="1400" dirty="0"/>
                        <a:t>5,50</a:t>
                      </a:r>
                      <a:endParaRPr lang="es-CL" sz="1400" dirty="0"/>
                    </a:p>
                  </a:txBody>
                  <a:tcPr/>
                </a:tc>
                <a:tc>
                  <a:txBody>
                    <a:bodyPr/>
                    <a:lstStyle/>
                    <a:p>
                      <a:r>
                        <a:rPr lang="es-ES" sz="1400" dirty="0"/>
                        <a:t>5,60</a:t>
                      </a:r>
                      <a:endParaRPr lang="es-CL" sz="1400" dirty="0"/>
                    </a:p>
                  </a:txBody>
                  <a:tcPr/>
                </a:tc>
                <a:tc>
                  <a:txBody>
                    <a:bodyPr/>
                    <a:lstStyle/>
                    <a:p>
                      <a:r>
                        <a:rPr lang="es-CL" sz="1400" dirty="0"/>
                        <a:t>5,70</a:t>
                      </a:r>
                    </a:p>
                  </a:txBody>
                  <a:tcPr/>
                </a:tc>
                <a:extLst>
                  <a:ext uri="{0D108BD9-81ED-4DB2-BD59-A6C34878D82A}">
                    <a16:rowId xmlns:a16="http://schemas.microsoft.com/office/drawing/2014/main" val="82207296"/>
                  </a:ext>
                </a:extLst>
              </a:tr>
              <a:tr h="299668">
                <a:tc vMerge="1">
                  <a:txBody>
                    <a:bodyPr/>
                    <a:lstStyle/>
                    <a:p>
                      <a:endParaRPr lang="es-CL"/>
                    </a:p>
                  </a:txBody>
                  <a:tcPr/>
                </a:tc>
                <a:tc>
                  <a:txBody>
                    <a:bodyPr/>
                    <a:lstStyle/>
                    <a:p>
                      <a:pPr algn="just"/>
                      <a:r>
                        <a:rPr lang="es-CL" sz="1400" dirty="0"/>
                        <a:t>Promedio PSU</a:t>
                      </a:r>
                    </a:p>
                  </a:txBody>
                  <a:tcPr/>
                </a:tc>
                <a:tc>
                  <a:txBody>
                    <a:bodyPr/>
                    <a:lstStyle/>
                    <a:p>
                      <a:r>
                        <a:rPr lang="es-CL" sz="1400" dirty="0"/>
                        <a:t>523,2</a:t>
                      </a:r>
                    </a:p>
                  </a:txBody>
                  <a:tcPr/>
                </a:tc>
                <a:tc>
                  <a:txBody>
                    <a:bodyPr/>
                    <a:lstStyle/>
                    <a:p>
                      <a:r>
                        <a:rPr lang="es-ES" sz="1400" dirty="0"/>
                        <a:t>520</a:t>
                      </a:r>
                      <a:endParaRPr lang="es-CL" sz="1400" dirty="0"/>
                    </a:p>
                  </a:txBody>
                  <a:tcPr/>
                </a:tc>
                <a:tc>
                  <a:txBody>
                    <a:bodyPr/>
                    <a:lstStyle/>
                    <a:p>
                      <a:r>
                        <a:rPr lang="es-ES" sz="1400" dirty="0"/>
                        <a:t>520</a:t>
                      </a:r>
                      <a:endParaRPr lang="es-CL" sz="1400" dirty="0"/>
                    </a:p>
                  </a:txBody>
                  <a:tcPr/>
                </a:tc>
                <a:tc>
                  <a:txBody>
                    <a:bodyPr/>
                    <a:lstStyle/>
                    <a:p>
                      <a:r>
                        <a:rPr lang="es-ES" sz="1400" dirty="0"/>
                        <a:t>525</a:t>
                      </a:r>
                      <a:endParaRPr lang="es-CL" sz="1400" dirty="0"/>
                    </a:p>
                  </a:txBody>
                  <a:tcPr/>
                </a:tc>
                <a:tc>
                  <a:txBody>
                    <a:bodyPr/>
                    <a:lstStyle/>
                    <a:p>
                      <a:r>
                        <a:rPr lang="es-ES" sz="1400" dirty="0"/>
                        <a:t>527</a:t>
                      </a:r>
                      <a:endParaRPr lang="es-CL" sz="1400" dirty="0"/>
                    </a:p>
                  </a:txBody>
                  <a:tcPr/>
                </a:tc>
                <a:tc>
                  <a:txBody>
                    <a:bodyPr/>
                    <a:lstStyle/>
                    <a:p>
                      <a:r>
                        <a:rPr lang="es-CL" sz="1400" dirty="0"/>
                        <a:t>530</a:t>
                      </a:r>
                    </a:p>
                  </a:txBody>
                  <a:tcPr/>
                </a:tc>
                <a:extLst>
                  <a:ext uri="{0D108BD9-81ED-4DB2-BD59-A6C34878D82A}">
                    <a16:rowId xmlns:a16="http://schemas.microsoft.com/office/drawing/2014/main" val="4131917457"/>
                  </a:ext>
                </a:extLst>
              </a:tr>
              <a:tr h="509436">
                <a:tc vMerge="1">
                  <a:txBody>
                    <a:bodyPr/>
                    <a:lstStyle/>
                    <a:p>
                      <a:endParaRPr lang="es-CL"/>
                    </a:p>
                  </a:txBody>
                  <a:tcPr/>
                </a:tc>
                <a:tc>
                  <a:txBody>
                    <a:bodyPr/>
                    <a:lstStyle/>
                    <a:p>
                      <a:pPr algn="just"/>
                      <a:r>
                        <a:rPr lang="es-CL" sz="1400" dirty="0"/>
                        <a:t>Número de vocerías institucionales en el año</a:t>
                      </a:r>
                    </a:p>
                  </a:txBody>
                  <a:tcPr/>
                </a:tc>
                <a:tc>
                  <a:txBody>
                    <a:bodyPr/>
                    <a:lstStyle/>
                    <a:p>
                      <a:r>
                        <a:rPr lang="es-CL" sz="1400" dirty="0"/>
                        <a:t>1320</a:t>
                      </a:r>
                    </a:p>
                  </a:txBody>
                  <a:tcPr/>
                </a:tc>
                <a:tc>
                  <a:txBody>
                    <a:bodyPr/>
                    <a:lstStyle/>
                    <a:p>
                      <a:r>
                        <a:rPr lang="es-ES" sz="1400" dirty="0"/>
                        <a:t>1200</a:t>
                      </a:r>
                      <a:endParaRPr lang="es-CL" sz="1400" dirty="0"/>
                    </a:p>
                  </a:txBody>
                  <a:tcPr/>
                </a:tc>
                <a:tc>
                  <a:txBody>
                    <a:bodyPr/>
                    <a:lstStyle/>
                    <a:p>
                      <a:r>
                        <a:rPr lang="es-ES" sz="1400" dirty="0"/>
                        <a:t>1200</a:t>
                      </a:r>
                      <a:endParaRPr lang="es-CL" sz="1400" dirty="0"/>
                    </a:p>
                  </a:txBody>
                  <a:tcPr/>
                </a:tc>
                <a:tc>
                  <a:txBody>
                    <a:bodyPr/>
                    <a:lstStyle/>
                    <a:p>
                      <a:r>
                        <a:rPr lang="es-ES" sz="1400" dirty="0"/>
                        <a:t>1225</a:t>
                      </a:r>
                      <a:endParaRPr lang="es-CL" sz="1400" dirty="0"/>
                    </a:p>
                  </a:txBody>
                  <a:tcPr/>
                </a:tc>
                <a:tc>
                  <a:txBody>
                    <a:bodyPr/>
                    <a:lstStyle/>
                    <a:p>
                      <a:r>
                        <a:rPr lang="es-ES" sz="1400" dirty="0"/>
                        <a:t>1225</a:t>
                      </a:r>
                      <a:endParaRPr lang="es-CL" sz="1400" dirty="0"/>
                    </a:p>
                  </a:txBody>
                  <a:tcPr/>
                </a:tc>
                <a:tc>
                  <a:txBody>
                    <a:bodyPr/>
                    <a:lstStyle/>
                    <a:p>
                      <a:r>
                        <a:rPr lang="es-CL" sz="1400" dirty="0"/>
                        <a:t>1250</a:t>
                      </a:r>
                    </a:p>
                  </a:txBody>
                  <a:tcPr/>
                </a:tc>
                <a:extLst>
                  <a:ext uri="{0D108BD9-81ED-4DB2-BD59-A6C34878D82A}">
                    <a16:rowId xmlns:a16="http://schemas.microsoft.com/office/drawing/2014/main" val="2146229090"/>
                  </a:ext>
                </a:extLst>
              </a:tr>
              <a:tr h="719203">
                <a:tc rowSpan="2">
                  <a:txBody>
                    <a:bodyPr/>
                    <a:lstStyle/>
                    <a:p>
                      <a:pPr algn="just"/>
                      <a:r>
                        <a:rPr lang="es-CL" sz="1400" kern="1200" dirty="0">
                          <a:solidFill>
                            <a:schemeClr val="dk1"/>
                          </a:solidFill>
                          <a:effectLst/>
                        </a:rPr>
                        <a:t>Fortalecer la carrera académica y administrativa, a partir de la actualización de la política de recursos humanos.</a:t>
                      </a:r>
                      <a:endParaRPr lang="es-CL" sz="600" dirty="0"/>
                    </a:p>
                  </a:txBody>
                  <a:tcPr/>
                </a:tc>
                <a:tc>
                  <a:txBody>
                    <a:bodyPr/>
                    <a:lstStyle/>
                    <a:p>
                      <a:pPr algn="just"/>
                      <a:r>
                        <a:rPr lang="es-CL" sz="1400" kern="1200" dirty="0">
                          <a:solidFill>
                            <a:schemeClr val="dk1"/>
                          </a:solidFill>
                          <a:effectLst/>
                        </a:rPr>
                        <a:t>Porcentaje de académicas y académicos jornada jerarquizados/as</a:t>
                      </a:r>
                      <a:endParaRPr lang="es-CL" sz="1400" dirty="0"/>
                    </a:p>
                  </a:txBody>
                  <a:tcPr/>
                </a:tc>
                <a:tc>
                  <a:txBody>
                    <a:bodyPr/>
                    <a:lstStyle/>
                    <a:p>
                      <a:r>
                        <a:rPr lang="es-CL" sz="1400" dirty="0"/>
                        <a:t>82%</a:t>
                      </a:r>
                    </a:p>
                  </a:txBody>
                  <a:tcPr/>
                </a:tc>
                <a:tc>
                  <a:txBody>
                    <a:bodyPr/>
                    <a:lstStyle/>
                    <a:p>
                      <a:r>
                        <a:rPr lang="es-ES" sz="1400" dirty="0"/>
                        <a:t>82%</a:t>
                      </a:r>
                      <a:endParaRPr lang="es-CL" sz="1400" dirty="0"/>
                    </a:p>
                  </a:txBody>
                  <a:tcPr/>
                </a:tc>
                <a:tc>
                  <a:txBody>
                    <a:bodyPr/>
                    <a:lstStyle/>
                    <a:p>
                      <a:r>
                        <a:rPr lang="es-ES" sz="1400" dirty="0"/>
                        <a:t>86%</a:t>
                      </a:r>
                      <a:endParaRPr lang="es-CL" sz="1400" dirty="0"/>
                    </a:p>
                  </a:txBody>
                  <a:tcPr/>
                </a:tc>
                <a:tc>
                  <a:txBody>
                    <a:bodyPr/>
                    <a:lstStyle/>
                    <a:p>
                      <a:r>
                        <a:rPr lang="es-ES" sz="1400" dirty="0"/>
                        <a:t>88%</a:t>
                      </a:r>
                      <a:endParaRPr lang="es-CL" sz="1400" dirty="0"/>
                    </a:p>
                  </a:txBody>
                  <a:tcPr/>
                </a:tc>
                <a:tc>
                  <a:txBody>
                    <a:bodyPr/>
                    <a:lstStyle/>
                    <a:p>
                      <a:r>
                        <a:rPr lang="es-ES" sz="1400" dirty="0"/>
                        <a:t>92%</a:t>
                      </a:r>
                      <a:endParaRPr lang="es-CL" sz="1400" dirty="0"/>
                    </a:p>
                  </a:txBody>
                  <a:tcPr/>
                </a:tc>
                <a:tc>
                  <a:txBody>
                    <a:bodyPr/>
                    <a:lstStyle/>
                    <a:p>
                      <a:r>
                        <a:rPr lang="es-CL" sz="1400" dirty="0"/>
                        <a:t>95%</a:t>
                      </a:r>
                    </a:p>
                  </a:txBody>
                  <a:tcPr/>
                </a:tc>
                <a:extLst>
                  <a:ext uri="{0D108BD9-81ED-4DB2-BD59-A6C34878D82A}">
                    <a16:rowId xmlns:a16="http://schemas.microsoft.com/office/drawing/2014/main" val="3452240980"/>
                  </a:ext>
                </a:extLst>
              </a:tr>
              <a:tr h="719203">
                <a:tc vMerge="1">
                  <a:txBody>
                    <a:bodyPr/>
                    <a:lstStyle/>
                    <a:p>
                      <a:endParaRPr lang="es-CL"/>
                    </a:p>
                  </a:txBody>
                  <a:tcPr/>
                </a:tc>
                <a:tc>
                  <a:txBody>
                    <a:bodyPr/>
                    <a:lstStyle/>
                    <a:p>
                      <a:pPr algn="just"/>
                      <a:r>
                        <a:rPr lang="es-CL" sz="1400" kern="1200" dirty="0">
                          <a:solidFill>
                            <a:schemeClr val="dk1"/>
                          </a:solidFill>
                          <a:effectLst/>
                        </a:rPr>
                        <a:t>Porcentaje de académicas y académicos honorarios jerarquizados/as.</a:t>
                      </a:r>
                      <a:endParaRPr lang="es-CL" sz="1400" dirty="0"/>
                    </a:p>
                  </a:txBody>
                  <a:tcPr/>
                </a:tc>
                <a:tc>
                  <a:txBody>
                    <a:bodyPr/>
                    <a:lstStyle/>
                    <a:p>
                      <a:r>
                        <a:rPr lang="es-CL" sz="1400" dirty="0"/>
                        <a:t>43%</a:t>
                      </a:r>
                    </a:p>
                  </a:txBody>
                  <a:tcPr/>
                </a:tc>
                <a:tc>
                  <a:txBody>
                    <a:bodyPr/>
                    <a:lstStyle/>
                    <a:p>
                      <a:r>
                        <a:rPr lang="es-ES" sz="1400" dirty="0"/>
                        <a:t>45%</a:t>
                      </a:r>
                      <a:endParaRPr lang="es-CL" sz="1400" dirty="0"/>
                    </a:p>
                  </a:txBody>
                  <a:tcPr/>
                </a:tc>
                <a:tc>
                  <a:txBody>
                    <a:bodyPr/>
                    <a:lstStyle/>
                    <a:p>
                      <a:r>
                        <a:rPr lang="es-ES" sz="1400" dirty="0"/>
                        <a:t>55%</a:t>
                      </a:r>
                      <a:endParaRPr lang="es-CL" sz="1400" dirty="0"/>
                    </a:p>
                  </a:txBody>
                  <a:tcPr/>
                </a:tc>
                <a:tc>
                  <a:txBody>
                    <a:bodyPr/>
                    <a:lstStyle/>
                    <a:p>
                      <a:r>
                        <a:rPr lang="es-ES" sz="1400" dirty="0"/>
                        <a:t>60%</a:t>
                      </a:r>
                      <a:endParaRPr lang="es-CL" sz="1400" dirty="0"/>
                    </a:p>
                  </a:txBody>
                  <a:tcPr/>
                </a:tc>
                <a:tc>
                  <a:txBody>
                    <a:bodyPr/>
                    <a:lstStyle/>
                    <a:p>
                      <a:r>
                        <a:rPr lang="es-ES" sz="1400" dirty="0"/>
                        <a:t>65%</a:t>
                      </a:r>
                      <a:endParaRPr lang="es-CL" sz="1400" dirty="0"/>
                    </a:p>
                  </a:txBody>
                  <a:tcPr/>
                </a:tc>
                <a:tc>
                  <a:txBody>
                    <a:bodyPr/>
                    <a:lstStyle/>
                    <a:p>
                      <a:r>
                        <a:rPr lang="es-CL" sz="1400" dirty="0"/>
                        <a:t>70%</a:t>
                      </a:r>
                    </a:p>
                  </a:txBody>
                  <a:tcPr/>
                </a:tc>
                <a:extLst>
                  <a:ext uri="{0D108BD9-81ED-4DB2-BD59-A6C34878D82A}">
                    <a16:rowId xmlns:a16="http://schemas.microsoft.com/office/drawing/2014/main" val="1197266516"/>
                  </a:ext>
                </a:extLst>
              </a:tr>
            </a:tbl>
          </a:graphicData>
        </a:graphic>
      </p:graphicFrame>
    </p:spTree>
    <p:extLst>
      <p:ext uri="{BB962C8B-B14F-4D97-AF65-F5344CB8AC3E}">
        <p14:creationId xmlns:p14="http://schemas.microsoft.com/office/powerpoint/2010/main" val="1251576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12 Conector recto"/>
          <p:cNvCxnSpPr/>
          <p:nvPr/>
        </p:nvCxnSpPr>
        <p:spPr>
          <a:xfrm rot="10800000">
            <a:off x="-19003" y="620689"/>
            <a:ext cx="10656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36 CuadroTexto"/>
          <p:cNvSpPr txBox="1"/>
          <p:nvPr/>
        </p:nvSpPr>
        <p:spPr>
          <a:xfrm>
            <a:off x="2366983" y="188640"/>
            <a:ext cx="7458035"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0" hangingPunct="0"/>
            <a:r>
              <a:rPr lang="es-ES" b="1" dirty="0">
                <a:solidFill>
                  <a:srgbClr val="002060"/>
                </a:solidFill>
              </a:rPr>
              <a:t>OBJETIVOS, INDICADORES Y METAS</a:t>
            </a:r>
            <a:endParaRPr lang="es-ES" b="1" dirty="0">
              <a:solidFill>
                <a:srgbClr val="FF0000"/>
              </a:solidFill>
            </a:endParaRPr>
          </a:p>
        </p:txBody>
      </p:sp>
      <p:sp>
        <p:nvSpPr>
          <p:cNvPr id="12" name="Rectángulo redondeado 11"/>
          <p:cNvSpPr/>
          <p:nvPr/>
        </p:nvSpPr>
        <p:spPr>
          <a:xfrm>
            <a:off x="4267200" y="685810"/>
            <a:ext cx="3657601" cy="645621"/>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bg1"/>
                </a:solidFill>
              </a:rPr>
              <a:t>INVESTIGACIÓN</a:t>
            </a:r>
            <a:endParaRPr lang="es-CL" sz="2000" b="1" dirty="0">
              <a:solidFill>
                <a:schemeClr val="bg1"/>
              </a:solidFill>
            </a:endParaRPr>
          </a:p>
        </p:txBody>
      </p:sp>
      <p:graphicFrame>
        <p:nvGraphicFramePr>
          <p:cNvPr id="9" name="Tabla 9">
            <a:extLst>
              <a:ext uri="{FF2B5EF4-FFF2-40B4-BE49-F238E27FC236}">
                <a16:creationId xmlns:a16="http://schemas.microsoft.com/office/drawing/2014/main" id="{DE8AD567-3D45-4913-AF71-202F39FED2B9}"/>
              </a:ext>
            </a:extLst>
          </p:cNvPr>
          <p:cNvGraphicFramePr>
            <a:graphicFrameLocks noGrp="1"/>
          </p:cNvGraphicFramePr>
          <p:nvPr>
            <p:extLst>
              <p:ext uri="{D42A27DB-BD31-4B8C-83A1-F6EECF244321}">
                <p14:modId xmlns:p14="http://schemas.microsoft.com/office/powerpoint/2010/main" val="2130350417"/>
              </p:ext>
            </p:extLst>
          </p:nvPr>
        </p:nvGraphicFramePr>
        <p:xfrm>
          <a:off x="318656" y="1676402"/>
          <a:ext cx="11499272" cy="4170387"/>
        </p:xfrm>
        <a:graphic>
          <a:graphicData uri="http://schemas.openxmlformats.org/drawingml/2006/table">
            <a:tbl>
              <a:tblPr firstRow="1" bandRow="1">
                <a:tableStyleId>{D7AC3CCA-C797-4891-BE02-D94E43425B78}</a:tableStyleId>
              </a:tblPr>
              <a:tblGrid>
                <a:gridCol w="2874817">
                  <a:extLst>
                    <a:ext uri="{9D8B030D-6E8A-4147-A177-3AD203B41FA5}">
                      <a16:colId xmlns:a16="http://schemas.microsoft.com/office/drawing/2014/main" val="1621568710"/>
                    </a:ext>
                  </a:extLst>
                </a:gridCol>
                <a:gridCol w="2292928">
                  <a:extLst>
                    <a:ext uri="{9D8B030D-6E8A-4147-A177-3AD203B41FA5}">
                      <a16:colId xmlns:a16="http://schemas.microsoft.com/office/drawing/2014/main" val="2540440177"/>
                    </a:ext>
                  </a:extLst>
                </a:gridCol>
                <a:gridCol w="1246909">
                  <a:extLst>
                    <a:ext uri="{9D8B030D-6E8A-4147-A177-3AD203B41FA5}">
                      <a16:colId xmlns:a16="http://schemas.microsoft.com/office/drawing/2014/main" val="3915672961"/>
                    </a:ext>
                  </a:extLst>
                </a:gridCol>
                <a:gridCol w="1039091">
                  <a:extLst>
                    <a:ext uri="{9D8B030D-6E8A-4147-A177-3AD203B41FA5}">
                      <a16:colId xmlns:a16="http://schemas.microsoft.com/office/drawing/2014/main" val="744355102"/>
                    </a:ext>
                  </a:extLst>
                </a:gridCol>
                <a:gridCol w="983673">
                  <a:extLst>
                    <a:ext uri="{9D8B030D-6E8A-4147-A177-3AD203B41FA5}">
                      <a16:colId xmlns:a16="http://schemas.microsoft.com/office/drawing/2014/main" val="2296884800"/>
                    </a:ext>
                  </a:extLst>
                </a:gridCol>
                <a:gridCol w="914400">
                  <a:extLst>
                    <a:ext uri="{9D8B030D-6E8A-4147-A177-3AD203B41FA5}">
                      <a16:colId xmlns:a16="http://schemas.microsoft.com/office/drawing/2014/main" val="983108113"/>
                    </a:ext>
                  </a:extLst>
                </a:gridCol>
                <a:gridCol w="955963">
                  <a:extLst>
                    <a:ext uri="{9D8B030D-6E8A-4147-A177-3AD203B41FA5}">
                      <a16:colId xmlns:a16="http://schemas.microsoft.com/office/drawing/2014/main" val="1239441371"/>
                    </a:ext>
                  </a:extLst>
                </a:gridCol>
                <a:gridCol w="1191491">
                  <a:extLst>
                    <a:ext uri="{9D8B030D-6E8A-4147-A177-3AD203B41FA5}">
                      <a16:colId xmlns:a16="http://schemas.microsoft.com/office/drawing/2014/main" val="2735613939"/>
                    </a:ext>
                  </a:extLst>
                </a:gridCol>
              </a:tblGrid>
              <a:tr h="1856507">
                <a:tc>
                  <a:txBody>
                    <a:bodyPr/>
                    <a:lstStyle/>
                    <a:p>
                      <a:r>
                        <a:rPr lang="es-CL" dirty="0"/>
                        <a:t>Objetivo estratégico</a:t>
                      </a:r>
                    </a:p>
                  </a:txBody>
                  <a:tcPr/>
                </a:tc>
                <a:tc>
                  <a:txBody>
                    <a:bodyPr/>
                    <a:lstStyle/>
                    <a:p>
                      <a:r>
                        <a:rPr lang="es-CL" dirty="0"/>
                        <a:t>Indicador</a:t>
                      </a:r>
                    </a:p>
                  </a:txBody>
                  <a:tcPr/>
                </a:tc>
                <a:tc>
                  <a:txBody>
                    <a:bodyPr/>
                    <a:lstStyle/>
                    <a:p>
                      <a:r>
                        <a:rPr lang="es-CL" dirty="0"/>
                        <a:t>Valor base 2020</a:t>
                      </a:r>
                    </a:p>
                  </a:txBody>
                  <a:tcPr/>
                </a:tc>
                <a:tc>
                  <a:txBody>
                    <a:bodyPr/>
                    <a:lstStyle/>
                    <a:p>
                      <a:r>
                        <a:rPr lang="es-ES" dirty="0"/>
                        <a:t>Meta 2021</a:t>
                      </a:r>
                      <a:endParaRPr lang="es-CL" dirty="0"/>
                    </a:p>
                  </a:txBody>
                  <a:tcPr/>
                </a:tc>
                <a:tc>
                  <a:txBody>
                    <a:bodyPr/>
                    <a:lstStyle/>
                    <a:p>
                      <a:r>
                        <a:rPr lang="es-ES" dirty="0"/>
                        <a:t>Meta</a:t>
                      </a:r>
                      <a:r>
                        <a:rPr lang="es-ES" baseline="0" dirty="0"/>
                        <a:t> 2022</a:t>
                      </a:r>
                      <a:endParaRPr lang="es-CL" dirty="0"/>
                    </a:p>
                  </a:txBody>
                  <a:tcPr/>
                </a:tc>
                <a:tc>
                  <a:txBody>
                    <a:bodyPr/>
                    <a:lstStyle/>
                    <a:p>
                      <a:r>
                        <a:rPr lang="es-ES" dirty="0"/>
                        <a:t>Meta 2023</a:t>
                      </a:r>
                      <a:endParaRPr lang="es-CL" dirty="0"/>
                    </a:p>
                  </a:txBody>
                  <a:tcPr/>
                </a:tc>
                <a:tc>
                  <a:txBody>
                    <a:bodyPr/>
                    <a:lstStyle/>
                    <a:p>
                      <a:r>
                        <a:rPr lang="es-ES" dirty="0"/>
                        <a:t>Meta 2024</a:t>
                      </a:r>
                      <a:endParaRPr lang="es-CL" dirty="0"/>
                    </a:p>
                  </a:txBody>
                  <a:tcPr/>
                </a:tc>
                <a:tc>
                  <a:txBody>
                    <a:bodyPr/>
                    <a:lstStyle/>
                    <a:p>
                      <a:r>
                        <a:rPr lang="es-CL" dirty="0"/>
                        <a:t>Meta 2025</a:t>
                      </a:r>
                    </a:p>
                  </a:txBody>
                  <a:tcPr/>
                </a:tc>
                <a:extLst>
                  <a:ext uri="{0D108BD9-81ED-4DB2-BD59-A6C34878D82A}">
                    <a16:rowId xmlns:a16="http://schemas.microsoft.com/office/drawing/2014/main" val="453931140"/>
                  </a:ext>
                </a:extLst>
              </a:tr>
              <a:tr h="575403">
                <a:tc>
                  <a:txBody>
                    <a:bodyPr/>
                    <a:lstStyle/>
                    <a:p>
                      <a:pPr algn="just"/>
                      <a:r>
                        <a:rPr lang="es-CL" sz="1400" kern="1200" dirty="0">
                          <a:solidFill>
                            <a:schemeClr val="dk1"/>
                          </a:solidFill>
                          <a:effectLst/>
                        </a:rPr>
                        <a:t>Consolidar la institucionalidad de I+D+i de la Universidad.</a:t>
                      </a:r>
                      <a:endParaRPr lang="es-CL" sz="1400" dirty="0"/>
                    </a:p>
                  </a:txBody>
                  <a:tcPr/>
                </a:tc>
                <a:tc>
                  <a:txBody>
                    <a:bodyPr/>
                    <a:lstStyle/>
                    <a:p>
                      <a:pPr marL="0" marR="0" lvl="0" indent="0" algn="just" defTabSz="1219156" rtl="0" eaLnBrk="1" fontAlgn="auto" latinLnBrk="0" hangingPunct="1">
                        <a:lnSpc>
                          <a:spcPct val="100000"/>
                        </a:lnSpc>
                        <a:spcBef>
                          <a:spcPts val="0"/>
                        </a:spcBef>
                        <a:spcAft>
                          <a:spcPts val="0"/>
                        </a:spcAft>
                        <a:buClrTx/>
                        <a:buSzTx/>
                        <a:buFontTx/>
                        <a:buNone/>
                        <a:tabLst/>
                        <a:defRPr/>
                      </a:pPr>
                      <a:r>
                        <a:rPr lang="es-CL" sz="1400" kern="1200" dirty="0">
                          <a:solidFill>
                            <a:schemeClr val="dk1"/>
                          </a:solidFill>
                          <a:effectLst/>
                        </a:rPr>
                        <a:t>Productividad académica de los Institutos (tasa de crecimiento)</a:t>
                      </a:r>
                      <a:endParaRPr lang="es-CL" sz="1400" kern="1200" dirty="0">
                        <a:solidFill>
                          <a:schemeClr val="dk1"/>
                        </a:solidFill>
                        <a:effectLst/>
                        <a:latin typeface="+mn-lt"/>
                        <a:ea typeface="+mn-ea"/>
                        <a:cs typeface="+mn-cs"/>
                      </a:endParaRPr>
                    </a:p>
                  </a:txBody>
                  <a:tcPr/>
                </a:tc>
                <a:tc>
                  <a:txBody>
                    <a:bodyPr/>
                    <a:lstStyle/>
                    <a:p>
                      <a:r>
                        <a:rPr lang="es-CL" sz="1400" dirty="0"/>
                        <a:t>N/A</a:t>
                      </a:r>
                    </a:p>
                  </a:txBody>
                  <a:tcPr/>
                </a:tc>
                <a:tc>
                  <a:txBody>
                    <a:bodyPr/>
                    <a:lstStyle/>
                    <a:p>
                      <a:r>
                        <a:rPr lang="es-ES" sz="1400" dirty="0"/>
                        <a:t>20%</a:t>
                      </a:r>
                      <a:endParaRPr lang="es-CL" sz="1400" dirty="0"/>
                    </a:p>
                  </a:txBody>
                  <a:tcPr/>
                </a:tc>
                <a:tc>
                  <a:txBody>
                    <a:bodyPr/>
                    <a:lstStyle/>
                    <a:p>
                      <a:r>
                        <a:rPr lang="es-ES" sz="1400" dirty="0"/>
                        <a:t>20%</a:t>
                      </a:r>
                      <a:endParaRPr lang="es-CL" sz="1400" dirty="0"/>
                    </a:p>
                  </a:txBody>
                  <a:tcPr/>
                </a:tc>
                <a:tc>
                  <a:txBody>
                    <a:bodyPr/>
                    <a:lstStyle/>
                    <a:p>
                      <a:r>
                        <a:rPr lang="es-ES" sz="1400" dirty="0"/>
                        <a:t>20%</a:t>
                      </a:r>
                      <a:endParaRPr lang="es-CL" sz="1400" dirty="0"/>
                    </a:p>
                  </a:txBody>
                  <a:tcPr/>
                </a:tc>
                <a:tc>
                  <a:txBody>
                    <a:bodyPr/>
                    <a:lstStyle/>
                    <a:p>
                      <a:r>
                        <a:rPr lang="es-ES" sz="1400" dirty="0"/>
                        <a:t>20%</a:t>
                      </a:r>
                      <a:endParaRPr lang="es-CL" sz="1400" dirty="0"/>
                    </a:p>
                  </a:txBody>
                  <a:tcPr/>
                </a:tc>
                <a:tc>
                  <a:txBody>
                    <a:bodyPr/>
                    <a:lstStyle/>
                    <a:p>
                      <a:r>
                        <a:rPr lang="es-CL" sz="1400" dirty="0"/>
                        <a:t>20%</a:t>
                      </a:r>
                    </a:p>
                  </a:txBody>
                  <a:tcPr/>
                </a:tc>
                <a:extLst>
                  <a:ext uri="{0D108BD9-81ED-4DB2-BD59-A6C34878D82A}">
                    <a16:rowId xmlns:a16="http://schemas.microsoft.com/office/drawing/2014/main" val="1966535738"/>
                  </a:ext>
                </a:extLst>
              </a:tr>
              <a:tr h="791180">
                <a:tc rowSpan="2">
                  <a:txBody>
                    <a:bodyPr/>
                    <a:lstStyle/>
                    <a:p>
                      <a:pPr algn="just"/>
                      <a:r>
                        <a:rPr lang="es-CL" sz="1400" kern="1200" dirty="0">
                          <a:solidFill>
                            <a:schemeClr val="dk1"/>
                          </a:solidFill>
                          <a:effectLst/>
                        </a:rPr>
                        <a:t>Fortalecer las competencias académicas de investigación, desarrollo, innovación y creación artística, y su integración a la institucionalidad y políticas públicas respectivas.</a:t>
                      </a:r>
                      <a:endParaRPr lang="es-CL" sz="1400" dirty="0"/>
                    </a:p>
                  </a:txBody>
                  <a:tcPr/>
                </a:tc>
                <a:tc>
                  <a:txBody>
                    <a:bodyPr/>
                    <a:lstStyle/>
                    <a:p>
                      <a:pPr algn="just"/>
                      <a:r>
                        <a:rPr lang="es-CL" sz="1400" kern="1200" dirty="0">
                          <a:solidFill>
                            <a:schemeClr val="dk1"/>
                          </a:solidFill>
                          <a:effectLst/>
                        </a:rPr>
                        <a:t>Porcentaje de académicas y académicos con doctorado</a:t>
                      </a:r>
                      <a:endParaRPr lang="es-CL" sz="1400" dirty="0"/>
                    </a:p>
                  </a:txBody>
                  <a:tcPr/>
                </a:tc>
                <a:tc>
                  <a:txBody>
                    <a:bodyPr/>
                    <a:lstStyle/>
                    <a:p>
                      <a:r>
                        <a:rPr lang="es-CL" sz="1400" dirty="0"/>
                        <a:t>14%</a:t>
                      </a:r>
                    </a:p>
                  </a:txBody>
                  <a:tcPr/>
                </a:tc>
                <a:tc>
                  <a:txBody>
                    <a:bodyPr/>
                    <a:lstStyle/>
                    <a:p>
                      <a:r>
                        <a:rPr lang="es-ES" sz="1400" dirty="0"/>
                        <a:t>13,37%</a:t>
                      </a:r>
                      <a:endParaRPr lang="es-CL" sz="1400" dirty="0"/>
                    </a:p>
                  </a:txBody>
                  <a:tcPr/>
                </a:tc>
                <a:tc>
                  <a:txBody>
                    <a:bodyPr/>
                    <a:lstStyle/>
                    <a:p>
                      <a:r>
                        <a:rPr lang="es-ES" sz="1400" dirty="0"/>
                        <a:t>13,37%</a:t>
                      </a:r>
                      <a:endParaRPr lang="es-CL" sz="1400" dirty="0"/>
                    </a:p>
                  </a:txBody>
                  <a:tcPr/>
                </a:tc>
                <a:tc>
                  <a:txBody>
                    <a:bodyPr/>
                    <a:lstStyle/>
                    <a:p>
                      <a:r>
                        <a:rPr lang="es-ES" sz="1400" dirty="0"/>
                        <a:t>13,37%</a:t>
                      </a:r>
                      <a:endParaRPr lang="es-CL" sz="1400" dirty="0"/>
                    </a:p>
                  </a:txBody>
                  <a:tcPr/>
                </a:tc>
                <a:tc>
                  <a:txBody>
                    <a:bodyPr/>
                    <a:lstStyle/>
                    <a:p>
                      <a:r>
                        <a:rPr lang="es-ES" sz="1400" dirty="0"/>
                        <a:t>13,37%</a:t>
                      </a:r>
                      <a:endParaRPr lang="es-CL" sz="1400" dirty="0"/>
                    </a:p>
                  </a:txBody>
                  <a:tcPr/>
                </a:tc>
                <a:tc>
                  <a:txBody>
                    <a:bodyPr/>
                    <a:lstStyle/>
                    <a:p>
                      <a:r>
                        <a:rPr lang="es-CL" sz="1400" dirty="0"/>
                        <a:t>13,37%</a:t>
                      </a:r>
                    </a:p>
                  </a:txBody>
                  <a:tcPr/>
                </a:tc>
                <a:extLst>
                  <a:ext uri="{0D108BD9-81ED-4DB2-BD59-A6C34878D82A}">
                    <a16:rowId xmlns:a16="http://schemas.microsoft.com/office/drawing/2014/main" val="1593314935"/>
                  </a:ext>
                </a:extLst>
              </a:tr>
              <a:tr h="791180">
                <a:tc vMerge="1">
                  <a:txBody>
                    <a:bodyPr/>
                    <a:lstStyle/>
                    <a:p>
                      <a:endParaRPr lang="es-CL"/>
                    </a:p>
                  </a:txBody>
                  <a:tcPr/>
                </a:tc>
                <a:tc>
                  <a:txBody>
                    <a:bodyPr/>
                    <a:lstStyle/>
                    <a:p>
                      <a:pPr algn="just"/>
                      <a:r>
                        <a:rPr lang="es-CL" sz="1400" kern="1200" dirty="0">
                          <a:solidFill>
                            <a:schemeClr val="dk1"/>
                          </a:solidFill>
                          <a:effectLst/>
                        </a:rPr>
                        <a:t>Porcentaje de académicas y académicos (&gt; JM) con productividad científica</a:t>
                      </a:r>
                      <a:endParaRPr lang="es-CL" sz="1400" dirty="0"/>
                    </a:p>
                  </a:txBody>
                  <a:tcPr/>
                </a:tc>
                <a:tc>
                  <a:txBody>
                    <a:bodyPr/>
                    <a:lstStyle/>
                    <a:p>
                      <a:r>
                        <a:rPr lang="es-CL" sz="1400" dirty="0"/>
                        <a:t>N/A</a:t>
                      </a:r>
                    </a:p>
                  </a:txBody>
                  <a:tcPr/>
                </a:tc>
                <a:tc>
                  <a:txBody>
                    <a:bodyPr/>
                    <a:lstStyle/>
                    <a:p>
                      <a:r>
                        <a:rPr lang="es-ES" sz="1400" dirty="0"/>
                        <a:t>15%</a:t>
                      </a:r>
                      <a:endParaRPr lang="es-CL" sz="1400" dirty="0"/>
                    </a:p>
                  </a:txBody>
                  <a:tcPr/>
                </a:tc>
                <a:tc>
                  <a:txBody>
                    <a:bodyPr/>
                    <a:lstStyle/>
                    <a:p>
                      <a:r>
                        <a:rPr lang="es-ES" sz="1400" dirty="0"/>
                        <a:t>15%</a:t>
                      </a:r>
                      <a:endParaRPr lang="es-CL" sz="1400" dirty="0"/>
                    </a:p>
                  </a:txBody>
                  <a:tcPr/>
                </a:tc>
                <a:tc>
                  <a:txBody>
                    <a:bodyPr/>
                    <a:lstStyle/>
                    <a:p>
                      <a:r>
                        <a:rPr lang="es-ES" sz="1400" dirty="0"/>
                        <a:t>15%</a:t>
                      </a:r>
                      <a:endParaRPr lang="es-CL" sz="1400" dirty="0"/>
                    </a:p>
                  </a:txBody>
                  <a:tcPr/>
                </a:tc>
                <a:tc>
                  <a:txBody>
                    <a:bodyPr/>
                    <a:lstStyle/>
                    <a:p>
                      <a:r>
                        <a:rPr lang="es-ES" sz="1400" dirty="0"/>
                        <a:t>15%</a:t>
                      </a:r>
                      <a:endParaRPr lang="es-CL" sz="1400" dirty="0"/>
                    </a:p>
                  </a:txBody>
                  <a:tcPr/>
                </a:tc>
                <a:tc>
                  <a:txBody>
                    <a:bodyPr/>
                    <a:lstStyle/>
                    <a:p>
                      <a:r>
                        <a:rPr lang="es-CL" sz="1400" dirty="0"/>
                        <a:t>15%</a:t>
                      </a:r>
                    </a:p>
                  </a:txBody>
                  <a:tcPr/>
                </a:tc>
                <a:extLst>
                  <a:ext uri="{0D108BD9-81ED-4DB2-BD59-A6C34878D82A}">
                    <a16:rowId xmlns:a16="http://schemas.microsoft.com/office/drawing/2014/main" val="636802233"/>
                  </a:ext>
                </a:extLst>
              </a:tr>
            </a:tbl>
          </a:graphicData>
        </a:graphic>
      </p:graphicFrame>
    </p:spTree>
    <p:extLst>
      <p:ext uri="{BB962C8B-B14F-4D97-AF65-F5344CB8AC3E}">
        <p14:creationId xmlns:p14="http://schemas.microsoft.com/office/powerpoint/2010/main" val="2002398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E2D3FA-C621-4040-A9E6-EE0D81F0FD90}"/>
              </a:ext>
            </a:extLst>
          </p:cNvPr>
          <p:cNvSpPr>
            <a:spLocks noGrp="1"/>
          </p:cNvSpPr>
          <p:nvPr>
            <p:ph type="title"/>
          </p:nvPr>
        </p:nvSpPr>
        <p:spPr>
          <a:xfrm>
            <a:off x="552450" y="259222"/>
            <a:ext cx="11087099" cy="495675"/>
          </a:xfrm>
        </p:spPr>
        <p:txBody>
          <a:bodyPr/>
          <a:lstStyle/>
          <a:p>
            <a:endParaRPr lang="es-CL"/>
          </a:p>
        </p:txBody>
      </p:sp>
      <p:graphicFrame>
        <p:nvGraphicFramePr>
          <p:cNvPr id="8" name="Tabla 8">
            <a:extLst>
              <a:ext uri="{FF2B5EF4-FFF2-40B4-BE49-F238E27FC236}">
                <a16:creationId xmlns:a16="http://schemas.microsoft.com/office/drawing/2014/main" id="{A3C17EE3-9BFB-4116-8471-298D0C4501DF}"/>
              </a:ext>
            </a:extLst>
          </p:cNvPr>
          <p:cNvGraphicFramePr>
            <a:graphicFrameLocks noGrp="1"/>
          </p:cNvGraphicFramePr>
          <p:nvPr>
            <p:ph idx="1"/>
            <p:extLst>
              <p:ext uri="{D42A27DB-BD31-4B8C-83A1-F6EECF244321}">
                <p14:modId xmlns:p14="http://schemas.microsoft.com/office/powerpoint/2010/main" val="1026691236"/>
              </p:ext>
            </p:extLst>
          </p:nvPr>
        </p:nvGraphicFramePr>
        <p:xfrm>
          <a:off x="266178" y="0"/>
          <a:ext cx="11659641" cy="6766560"/>
        </p:xfrm>
        <a:graphic>
          <a:graphicData uri="http://schemas.openxmlformats.org/drawingml/2006/table">
            <a:tbl>
              <a:tblPr firstRow="1" bandRow="1">
                <a:tableStyleId>{D7AC3CCA-C797-4891-BE02-D94E43425B78}</a:tableStyleId>
              </a:tblPr>
              <a:tblGrid>
                <a:gridCol w="1887817">
                  <a:extLst>
                    <a:ext uri="{9D8B030D-6E8A-4147-A177-3AD203B41FA5}">
                      <a16:colId xmlns:a16="http://schemas.microsoft.com/office/drawing/2014/main" val="3191561752"/>
                    </a:ext>
                  </a:extLst>
                </a:gridCol>
                <a:gridCol w="2354223">
                  <a:extLst>
                    <a:ext uri="{9D8B030D-6E8A-4147-A177-3AD203B41FA5}">
                      <a16:colId xmlns:a16="http://schemas.microsoft.com/office/drawing/2014/main" val="777280779"/>
                    </a:ext>
                  </a:extLst>
                </a:gridCol>
                <a:gridCol w="1077551">
                  <a:extLst>
                    <a:ext uri="{9D8B030D-6E8A-4147-A177-3AD203B41FA5}">
                      <a16:colId xmlns:a16="http://schemas.microsoft.com/office/drawing/2014/main" val="3052779618"/>
                    </a:ext>
                  </a:extLst>
                </a:gridCol>
                <a:gridCol w="1067482">
                  <a:extLst>
                    <a:ext uri="{9D8B030D-6E8A-4147-A177-3AD203B41FA5}">
                      <a16:colId xmlns:a16="http://schemas.microsoft.com/office/drawing/2014/main" val="1769782343"/>
                    </a:ext>
                  </a:extLst>
                </a:gridCol>
                <a:gridCol w="1245000">
                  <a:extLst>
                    <a:ext uri="{9D8B030D-6E8A-4147-A177-3AD203B41FA5}">
                      <a16:colId xmlns:a16="http://schemas.microsoft.com/office/drawing/2014/main" val="3558670868"/>
                    </a:ext>
                  </a:extLst>
                </a:gridCol>
                <a:gridCol w="1107648">
                  <a:extLst>
                    <a:ext uri="{9D8B030D-6E8A-4147-A177-3AD203B41FA5}">
                      <a16:colId xmlns:a16="http://schemas.microsoft.com/office/drawing/2014/main" val="3423969858"/>
                    </a:ext>
                  </a:extLst>
                </a:gridCol>
                <a:gridCol w="1246465">
                  <a:extLst>
                    <a:ext uri="{9D8B030D-6E8A-4147-A177-3AD203B41FA5}">
                      <a16:colId xmlns:a16="http://schemas.microsoft.com/office/drawing/2014/main" val="416431797"/>
                    </a:ext>
                  </a:extLst>
                </a:gridCol>
                <a:gridCol w="1673455">
                  <a:extLst>
                    <a:ext uri="{9D8B030D-6E8A-4147-A177-3AD203B41FA5}">
                      <a16:colId xmlns:a16="http://schemas.microsoft.com/office/drawing/2014/main" val="2278620387"/>
                    </a:ext>
                  </a:extLst>
                </a:gridCol>
              </a:tblGrid>
              <a:tr h="983917">
                <a:tc>
                  <a:txBody>
                    <a:bodyPr/>
                    <a:lstStyle/>
                    <a:p>
                      <a:r>
                        <a:rPr lang="es-CL" sz="2000" dirty="0"/>
                        <a:t>Objetivo estratégico</a:t>
                      </a:r>
                    </a:p>
                  </a:txBody>
                  <a:tcPr/>
                </a:tc>
                <a:tc>
                  <a:txBody>
                    <a:bodyPr/>
                    <a:lstStyle/>
                    <a:p>
                      <a:r>
                        <a:rPr lang="es-CL" sz="2000" dirty="0"/>
                        <a:t>Indicador</a:t>
                      </a:r>
                      <a:endParaRPr lang="es-CL" dirty="0"/>
                    </a:p>
                  </a:txBody>
                  <a:tcPr/>
                </a:tc>
                <a:tc>
                  <a:txBody>
                    <a:bodyPr/>
                    <a:lstStyle/>
                    <a:p>
                      <a:r>
                        <a:rPr lang="es-CL" sz="2000" dirty="0"/>
                        <a:t>Valor base 2020</a:t>
                      </a:r>
                    </a:p>
                  </a:txBody>
                  <a:tcPr/>
                </a:tc>
                <a:tc>
                  <a:txBody>
                    <a:bodyPr/>
                    <a:lstStyle/>
                    <a:p>
                      <a:r>
                        <a:rPr lang="es-ES" sz="2000" dirty="0"/>
                        <a:t>Meta 2021</a:t>
                      </a:r>
                      <a:endParaRPr lang="es-CL" sz="2000" dirty="0"/>
                    </a:p>
                  </a:txBody>
                  <a:tcPr/>
                </a:tc>
                <a:tc>
                  <a:txBody>
                    <a:bodyPr/>
                    <a:lstStyle/>
                    <a:p>
                      <a:r>
                        <a:rPr lang="es-ES" sz="2000" dirty="0"/>
                        <a:t>Meta 2022</a:t>
                      </a:r>
                      <a:endParaRPr lang="es-CL" sz="2000" dirty="0"/>
                    </a:p>
                  </a:txBody>
                  <a:tcPr/>
                </a:tc>
                <a:tc>
                  <a:txBody>
                    <a:bodyPr/>
                    <a:lstStyle/>
                    <a:p>
                      <a:r>
                        <a:rPr lang="es-ES" sz="2000" dirty="0"/>
                        <a:t>Meta 2023</a:t>
                      </a:r>
                      <a:endParaRPr lang="es-CL" sz="2000" dirty="0"/>
                    </a:p>
                  </a:txBody>
                  <a:tcPr/>
                </a:tc>
                <a:tc>
                  <a:txBody>
                    <a:bodyPr/>
                    <a:lstStyle/>
                    <a:p>
                      <a:r>
                        <a:rPr lang="es-ES" sz="2000" dirty="0"/>
                        <a:t>Meta 2024</a:t>
                      </a:r>
                      <a:endParaRPr lang="es-CL" sz="2000" dirty="0"/>
                    </a:p>
                  </a:txBody>
                  <a:tcPr/>
                </a:tc>
                <a:tc>
                  <a:txBody>
                    <a:bodyPr/>
                    <a:lstStyle/>
                    <a:p>
                      <a:r>
                        <a:rPr lang="es-CL" sz="2000" dirty="0"/>
                        <a:t>Meta 2025</a:t>
                      </a:r>
                    </a:p>
                  </a:txBody>
                  <a:tcPr/>
                </a:tc>
                <a:extLst>
                  <a:ext uri="{0D108BD9-81ED-4DB2-BD59-A6C34878D82A}">
                    <a16:rowId xmlns:a16="http://schemas.microsoft.com/office/drawing/2014/main" val="3645177125"/>
                  </a:ext>
                </a:extLst>
              </a:tr>
              <a:tr h="506866">
                <a:tc rowSpan="5">
                  <a:txBody>
                    <a:bodyPr/>
                    <a:lstStyle/>
                    <a:p>
                      <a:pPr algn="just"/>
                      <a:r>
                        <a:rPr lang="es-CL" sz="1400" kern="1200" dirty="0">
                          <a:solidFill>
                            <a:schemeClr val="dk1"/>
                          </a:solidFill>
                          <a:effectLst/>
                        </a:rPr>
                        <a:t>Focalizar, priorizar y consolidar la productividad en las áreas de investigación de interés institucional, con énfasis en lo interdisciplinar, logrando niveles de actividad y productividad científica que sitúen el área en un estándar acreditable.</a:t>
                      </a:r>
                      <a:endParaRPr lang="es-CL" sz="1400" dirty="0"/>
                    </a:p>
                  </a:txBody>
                  <a:tcPr/>
                </a:tc>
                <a:tc>
                  <a:txBody>
                    <a:bodyPr/>
                    <a:lstStyle/>
                    <a:p>
                      <a:pPr algn="just"/>
                      <a:r>
                        <a:rPr lang="es-CL" sz="1400" kern="1200" dirty="0">
                          <a:solidFill>
                            <a:schemeClr val="dk1"/>
                          </a:solidFill>
                          <a:effectLst/>
                        </a:rPr>
                        <a:t>Número de Publicaciones Indexadas Anualmente</a:t>
                      </a:r>
                      <a:endParaRPr lang="es-CL" sz="1400" dirty="0"/>
                    </a:p>
                  </a:txBody>
                  <a:tcPr/>
                </a:tc>
                <a:tc>
                  <a:txBody>
                    <a:bodyPr/>
                    <a:lstStyle/>
                    <a:p>
                      <a:r>
                        <a:rPr lang="es-CL" sz="1400" dirty="0"/>
                        <a:t>12</a:t>
                      </a:r>
                    </a:p>
                  </a:txBody>
                  <a:tcPr/>
                </a:tc>
                <a:tc>
                  <a:txBody>
                    <a:bodyPr/>
                    <a:lstStyle/>
                    <a:p>
                      <a:r>
                        <a:rPr lang="es-ES" sz="1400" dirty="0"/>
                        <a:t>10</a:t>
                      </a:r>
                      <a:endParaRPr lang="es-CL" sz="1400" dirty="0"/>
                    </a:p>
                  </a:txBody>
                  <a:tcPr/>
                </a:tc>
                <a:tc>
                  <a:txBody>
                    <a:bodyPr/>
                    <a:lstStyle/>
                    <a:p>
                      <a:r>
                        <a:rPr lang="es-ES" sz="1400" dirty="0"/>
                        <a:t>11</a:t>
                      </a:r>
                      <a:endParaRPr lang="es-CL" sz="1400" dirty="0"/>
                    </a:p>
                  </a:txBody>
                  <a:tcPr/>
                </a:tc>
                <a:tc>
                  <a:txBody>
                    <a:bodyPr/>
                    <a:lstStyle/>
                    <a:p>
                      <a:r>
                        <a:rPr lang="es-ES" sz="1400" dirty="0"/>
                        <a:t>15</a:t>
                      </a:r>
                      <a:endParaRPr lang="es-CL" sz="1400" dirty="0"/>
                    </a:p>
                  </a:txBody>
                  <a:tcPr/>
                </a:tc>
                <a:tc>
                  <a:txBody>
                    <a:bodyPr/>
                    <a:lstStyle/>
                    <a:p>
                      <a:r>
                        <a:rPr lang="es-ES" sz="1400" dirty="0"/>
                        <a:t>25</a:t>
                      </a:r>
                      <a:endParaRPr lang="es-CL" sz="1400" dirty="0"/>
                    </a:p>
                  </a:txBody>
                  <a:tcPr/>
                </a:tc>
                <a:tc>
                  <a:txBody>
                    <a:bodyPr/>
                    <a:lstStyle/>
                    <a:p>
                      <a:r>
                        <a:rPr lang="es-ES" sz="1400" dirty="0"/>
                        <a:t>30</a:t>
                      </a:r>
                      <a:endParaRPr lang="es-CL" sz="1400" dirty="0"/>
                    </a:p>
                  </a:txBody>
                  <a:tcPr/>
                </a:tc>
                <a:extLst>
                  <a:ext uri="{0D108BD9-81ED-4DB2-BD59-A6C34878D82A}">
                    <a16:rowId xmlns:a16="http://schemas.microsoft.com/office/drawing/2014/main" val="682372535"/>
                  </a:ext>
                </a:extLst>
              </a:tr>
              <a:tr h="924285">
                <a:tc vMerge="1">
                  <a:txBody>
                    <a:bodyPr/>
                    <a:lstStyle/>
                    <a:p>
                      <a:endParaRPr lang="es-CL"/>
                    </a:p>
                  </a:txBody>
                  <a:tcPr/>
                </a:tc>
                <a:tc>
                  <a:txBody>
                    <a:bodyPr/>
                    <a:lstStyle/>
                    <a:p>
                      <a:pPr algn="just"/>
                      <a:r>
                        <a:rPr lang="es-CL" sz="1400" kern="1200" dirty="0">
                          <a:solidFill>
                            <a:schemeClr val="dk1"/>
                          </a:solidFill>
                          <a:effectLst/>
                        </a:rPr>
                        <a:t>Número de libros o capítulos de libros con Comité Editorial independiente y referato ciego</a:t>
                      </a:r>
                      <a:endParaRPr lang="es-CL" sz="1400" dirty="0"/>
                    </a:p>
                  </a:txBody>
                  <a:tcPr/>
                </a:tc>
                <a:tc>
                  <a:txBody>
                    <a:bodyPr/>
                    <a:lstStyle/>
                    <a:p>
                      <a:r>
                        <a:rPr lang="es-CL" sz="1400" dirty="0"/>
                        <a:t>11</a:t>
                      </a:r>
                    </a:p>
                  </a:txBody>
                  <a:tcPr/>
                </a:tc>
                <a:tc>
                  <a:txBody>
                    <a:bodyPr/>
                    <a:lstStyle/>
                    <a:p>
                      <a:r>
                        <a:rPr lang="es-ES" sz="1400" dirty="0"/>
                        <a:t>8</a:t>
                      </a:r>
                      <a:endParaRPr lang="es-CL" sz="1400" dirty="0"/>
                    </a:p>
                  </a:txBody>
                  <a:tcPr/>
                </a:tc>
                <a:tc>
                  <a:txBody>
                    <a:bodyPr/>
                    <a:lstStyle/>
                    <a:p>
                      <a:r>
                        <a:rPr lang="es-ES" sz="1400" dirty="0"/>
                        <a:t>9</a:t>
                      </a:r>
                      <a:endParaRPr lang="es-CL" sz="1400" dirty="0"/>
                    </a:p>
                  </a:txBody>
                  <a:tcPr/>
                </a:tc>
                <a:tc>
                  <a:txBody>
                    <a:bodyPr/>
                    <a:lstStyle/>
                    <a:p>
                      <a:r>
                        <a:rPr lang="es-ES" sz="1400" dirty="0"/>
                        <a:t>9</a:t>
                      </a:r>
                      <a:endParaRPr lang="es-CL" sz="1400" dirty="0"/>
                    </a:p>
                  </a:txBody>
                  <a:tcPr/>
                </a:tc>
                <a:tc>
                  <a:txBody>
                    <a:bodyPr/>
                    <a:lstStyle/>
                    <a:p>
                      <a:r>
                        <a:rPr lang="es-ES" sz="1400" dirty="0"/>
                        <a:t>10</a:t>
                      </a:r>
                      <a:endParaRPr lang="es-CL" sz="1400" dirty="0"/>
                    </a:p>
                  </a:txBody>
                  <a:tcPr/>
                </a:tc>
                <a:tc>
                  <a:txBody>
                    <a:bodyPr/>
                    <a:lstStyle/>
                    <a:p>
                      <a:r>
                        <a:rPr lang="es-CL" sz="1400" dirty="0"/>
                        <a:t>11</a:t>
                      </a:r>
                    </a:p>
                  </a:txBody>
                  <a:tcPr/>
                </a:tc>
                <a:extLst>
                  <a:ext uri="{0D108BD9-81ED-4DB2-BD59-A6C34878D82A}">
                    <a16:rowId xmlns:a16="http://schemas.microsoft.com/office/drawing/2014/main" val="2848033450"/>
                  </a:ext>
                </a:extLst>
              </a:tr>
              <a:tr h="715576">
                <a:tc vMerge="1">
                  <a:txBody>
                    <a:bodyPr/>
                    <a:lstStyle/>
                    <a:p>
                      <a:endParaRPr lang="es-CL"/>
                    </a:p>
                  </a:txBody>
                  <a:tcPr/>
                </a:tc>
                <a:tc>
                  <a:txBody>
                    <a:bodyPr/>
                    <a:lstStyle/>
                    <a:p>
                      <a:pPr algn="just"/>
                      <a:r>
                        <a:rPr lang="es-CL" sz="1400" kern="1200" dirty="0">
                          <a:solidFill>
                            <a:schemeClr val="dk1"/>
                          </a:solidFill>
                          <a:effectLst/>
                        </a:rPr>
                        <a:t>Número de proyectos I+D+i adjudicados desde fuentes externas (IR)</a:t>
                      </a:r>
                      <a:endParaRPr lang="es-CL" sz="1400" dirty="0"/>
                    </a:p>
                  </a:txBody>
                  <a:tcPr/>
                </a:tc>
                <a:tc>
                  <a:txBody>
                    <a:bodyPr/>
                    <a:lstStyle/>
                    <a:p>
                      <a:r>
                        <a:rPr lang="es-CL" sz="1400" dirty="0"/>
                        <a:t>N/A</a:t>
                      </a:r>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ES" sz="1400" dirty="0"/>
                        <a:t>2</a:t>
                      </a:r>
                      <a:endParaRPr lang="es-CL" sz="1400" dirty="0"/>
                    </a:p>
                  </a:txBody>
                  <a:tcPr/>
                </a:tc>
                <a:tc>
                  <a:txBody>
                    <a:bodyPr/>
                    <a:lstStyle/>
                    <a:p>
                      <a:r>
                        <a:rPr lang="es-CL" sz="1400" dirty="0"/>
                        <a:t>3</a:t>
                      </a:r>
                    </a:p>
                  </a:txBody>
                  <a:tcPr/>
                </a:tc>
                <a:extLst>
                  <a:ext uri="{0D108BD9-81ED-4DB2-BD59-A6C34878D82A}">
                    <a16:rowId xmlns:a16="http://schemas.microsoft.com/office/drawing/2014/main" val="2024033489"/>
                  </a:ext>
                </a:extLst>
              </a:tr>
              <a:tr h="506866">
                <a:tc vMerge="1">
                  <a:txBody>
                    <a:bodyPr/>
                    <a:lstStyle/>
                    <a:p>
                      <a:endParaRPr lang="es-CL"/>
                    </a:p>
                  </a:txBody>
                  <a:tcPr/>
                </a:tc>
                <a:tc>
                  <a:txBody>
                    <a:bodyPr/>
                    <a:lstStyle/>
                    <a:p>
                      <a:pPr algn="just"/>
                      <a:r>
                        <a:rPr lang="es-CL" sz="1400" kern="1200" dirty="0">
                          <a:solidFill>
                            <a:schemeClr val="dk1"/>
                          </a:solidFill>
                          <a:effectLst/>
                        </a:rPr>
                        <a:t>Número de proyectos de I+D+i en ejecución</a:t>
                      </a:r>
                      <a:endParaRPr lang="es-CL" sz="1400" dirty="0"/>
                    </a:p>
                  </a:txBody>
                  <a:tcPr/>
                </a:tc>
                <a:tc>
                  <a:txBody>
                    <a:bodyPr/>
                    <a:lstStyle/>
                    <a:p>
                      <a:r>
                        <a:rPr lang="es-CL" sz="1400" dirty="0"/>
                        <a:t>N/A</a:t>
                      </a:r>
                    </a:p>
                  </a:txBody>
                  <a:tcPr/>
                </a:tc>
                <a:tc>
                  <a:txBody>
                    <a:bodyPr/>
                    <a:lstStyle/>
                    <a:p>
                      <a:r>
                        <a:rPr lang="es-ES" sz="1400" dirty="0"/>
                        <a:t>4</a:t>
                      </a:r>
                      <a:endParaRPr lang="es-CL" sz="1400" dirty="0"/>
                    </a:p>
                  </a:txBody>
                  <a:tcPr/>
                </a:tc>
                <a:tc>
                  <a:txBody>
                    <a:bodyPr/>
                    <a:lstStyle/>
                    <a:p>
                      <a:r>
                        <a:rPr lang="es-ES" sz="1400" dirty="0"/>
                        <a:t>4</a:t>
                      </a:r>
                      <a:endParaRPr lang="es-CL" sz="1400" dirty="0"/>
                    </a:p>
                  </a:txBody>
                  <a:tcPr/>
                </a:tc>
                <a:tc>
                  <a:txBody>
                    <a:bodyPr/>
                    <a:lstStyle/>
                    <a:p>
                      <a:r>
                        <a:rPr lang="es-ES" sz="1400" dirty="0"/>
                        <a:t>3</a:t>
                      </a:r>
                      <a:endParaRPr lang="es-CL" sz="1400" dirty="0"/>
                    </a:p>
                  </a:txBody>
                  <a:tcPr/>
                </a:tc>
                <a:tc>
                  <a:txBody>
                    <a:bodyPr/>
                    <a:lstStyle/>
                    <a:p>
                      <a:r>
                        <a:rPr lang="es-ES" sz="1400" dirty="0"/>
                        <a:t>4</a:t>
                      </a:r>
                      <a:endParaRPr lang="es-CL" sz="1400" dirty="0"/>
                    </a:p>
                  </a:txBody>
                  <a:tcPr/>
                </a:tc>
                <a:tc>
                  <a:txBody>
                    <a:bodyPr/>
                    <a:lstStyle/>
                    <a:p>
                      <a:r>
                        <a:rPr lang="es-CL" sz="1400" dirty="0"/>
                        <a:t>4</a:t>
                      </a:r>
                    </a:p>
                  </a:txBody>
                  <a:tcPr/>
                </a:tc>
                <a:extLst>
                  <a:ext uri="{0D108BD9-81ED-4DB2-BD59-A6C34878D82A}">
                    <a16:rowId xmlns:a16="http://schemas.microsoft.com/office/drawing/2014/main" val="3050769505"/>
                  </a:ext>
                </a:extLst>
              </a:tr>
              <a:tr h="506866">
                <a:tc vMerge="1">
                  <a:txBody>
                    <a:bodyPr/>
                    <a:lstStyle/>
                    <a:p>
                      <a:endParaRPr lang="es-CL"/>
                    </a:p>
                  </a:txBody>
                  <a:tcPr/>
                </a:tc>
                <a:tc>
                  <a:txBody>
                    <a:bodyPr/>
                    <a:lstStyle/>
                    <a:p>
                      <a:pPr algn="just"/>
                      <a:r>
                        <a:rPr lang="es-CL" sz="1400" kern="1200" dirty="0">
                          <a:solidFill>
                            <a:schemeClr val="dk1"/>
                          </a:solidFill>
                          <a:effectLst/>
                        </a:rPr>
                        <a:t>Número de Programas Doctorales Impartidos</a:t>
                      </a:r>
                      <a:endParaRPr lang="es-CL" sz="1400" dirty="0"/>
                    </a:p>
                  </a:txBody>
                  <a:tcPr/>
                </a:tc>
                <a:tc>
                  <a:txBody>
                    <a:bodyPr/>
                    <a:lstStyle/>
                    <a:p>
                      <a:r>
                        <a:rPr lang="es-CL" sz="1400" dirty="0"/>
                        <a:t>N/A</a:t>
                      </a:r>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CL" sz="1400" dirty="0"/>
                        <a:t>1</a:t>
                      </a:r>
                    </a:p>
                  </a:txBody>
                  <a:tcPr/>
                </a:tc>
                <a:extLst>
                  <a:ext uri="{0D108BD9-81ED-4DB2-BD59-A6C34878D82A}">
                    <a16:rowId xmlns:a16="http://schemas.microsoft.com/office/drawing/2014/main" val="3683139793"/>
                  </a:ext>
                </a:extLst>
              </a:tr>
              <a:tr h="924285">
                <a:tc>
                  <a:txBody>
                    <a:bodyPr/>
                    <a:lstStyle/>
                    <a:p>
                      <a:pPr algn="just"/>
                      <a:r>
                        <a:rPr lang="es-CL" sz="1400" kern="1200" dirty="0">
                          <a:solidFill>
                            <a:schemeClr val="dk1"/>
                          </a:solidFill>
                          <a:effectLst/>
                        </a:rPr>
                        <a:t>Fortalecer el vínculo entre investigación y docencia de pre y postgrado.</a:t>
                      </a:r>
                      <a:endParaRPr lang="es-CL" sz="1400" dirty="0"/>
                    </a:p>
                  </a:txBody>
                  <a:tcPr/>
                </a:tc>
                <a:tc>
                  <a:txBody>
                    <a:bodyPr/>
                    <a:lstStyle/>
                    <a:p>
                      <a:pPr algn="just"/>
                      <a:r>
                        <a:rPr lang="es-CL" sz="1400" kern="1200" dirty="0">
                          <a:solidFill>
                            <a:schemeClr val="dk1"/>
                          </a:solidFill>
                          <a:effectLst/>
                        </a:rPr>
                        <a:t>Número de estudiantes que participan en proyectos (internos y externos)</a:t>
                      </a:r>
                      <a:endParaRPr lang="es-CL" sz="1400" dirty="0"/>
                    </a:p>
                  </a:txBody>
                  <a:tcPr/>
                </a:tc>
                <a:tc>
                  <a:txBody>
                    <a:bodyPr/>
                    <a:lstStyle/>
                    <a:p>
                      <a:r>
                        <a:rPr lang="es-CL" sz="1400" dirty="0"/>
                        <a:t>2</a:t>
                      </a:r>
                    </a:p>
                  </a:txBody>
                  <a:tcPr/>
                </a:tc>
                <a:tc>
                  <a:txBody>
                    <a:bodyPr/>
                    <a:lstStyle/>
                    <a:p>
                      <a:r>
                        <a:rPr lang="es-ES" sz="1400" dirty="0"/>
                        <a:t>12</a:t>
                      </a:r>
                      <a:endParaRPr lang="es-CL" sz="1400" dirty="0"/>
                    </a:p>
                  </a:txBody>
                  <a:tcPr/>
                </a:tc>
                <a:tc>
                  <a:txBody>
                    <a:bodyPr/>
                    <a:lstStyle/>
                    <a:p>
                      <a:r>
                        <a:rPr lang="es-ES" sz="1400" dirty="0"/>
                        <a:t>14</a:t>
                      </a:r>
                      <a:endParaRPr lang="es-CL" sz="1400" dirty="0"/>
                    </a:p>
                  </a:txBody>
                  <a:tcPr/>
                </a:tc>
                <a:tc>
                  <a:txBody>
                    <a:bodyPr/>
                    <a:lstStyle/>
                    <a:p>
                      <a:r>
                        <a:rPr lang="es-ES" sz="1400" dirty="0"/>
                        <a:t>16</a:t>
                      </a:r>
                      <a:endParaRPr lang="es-CL" sz="1400" dirty="0"/>
                    </a:p>
                  </a:txBody>
                  <a:tcPr/>
                </a:tc>
                <a:tc>
                  <a:txBody>
                    <a:bodyPr/>
                    <a:lstStyle/>
                    <a:p>
                      <a:r>
                        <a:rPr lang="es-ES" sz="1400" dirty="0"/>
                        <a:t>18</a:t>
                      </a:r>
                      <a:endParaRPr lang="es-CL" sz="1400" dirty="0"/>
                    </a:p>
                  </a:txBody>
                  <a:tcPr/>
                </a:tc>
                <a:tc>
                  <a:txBody>
                    <a:bodyPr/>
                    <a:lstStyle/>
                    <a:p>
                      <a:r>
                        <a:rPr lang="es-CL" sz="1400" dirty="0"/>
                        <a:t>19</a:t>
                      </a:r>
                    </a:p>
                  </a:txBody>
                  <a:tcPr/>
                </a:tc>
                <a:extLst>
                  <a:ext uri="{0D108BD9-81ED-4DB2-BD59-A6C34878D82A}">
                    <a16:rowId xmlns:a16="http://schemas.microsoft.com/office/drawing/2014/main" val="706308417"/>
                  </a:ext>
                </a:extLst>
              </a:tr>
              <a:tr h="715576">
                <a:tc rowSpan="2">
                  <a:txBody>
                    <a:bodyPr/>
                    <a:lstStyle/>
                    <a:p>
                      <a:pPr algn="just"/>
                      <a:r>
                        <a:rPr lang="es-CL" sz="1400" kern="1200" dirty="0">
                          <a:solidFill>
                            <a:schemeClr val="dk1"/>
                          </a:solidFill>
                          <a:effectLst/>
                        </a:rPr>
                        <a:t>Fomentar la integración a redes de investigación nacionales e internacionales en áreas de interés institucional.</a:t>
                      </a:r>
                      <a:endParaRPr lang="es-CL" sz="1400" dirty="0"/>
                    </a:p>
                  </a:txBody>
                  <a:tcPr/>
                </a:tc>
                <a:tc>
                  <a:txBody>
                    <a:bodyPr/>
                    <a:lstStyle/>
                    <a:p>
                      <a:pPr algn="just"/>
                      <a:r>
                        <a:rPr lang="es-CL" sz="1400" kern="1200" dirty="0">
                          <a:solidFill>
                            <a:schemeClr val="dk1"/>
                          </a:solidFill>
                          <a:effectLst/>
                        </a:rPr>
                        <a:t>Porcentaje de proyectos nacionales o internacionales en </a:t>
                      </a:r>
                      <a:r>
                        <a:rPr lang="es-CL" sz="1400" kern="1200" dirty="0" err="1">
                          <a:solidFill>
                            <a:schemeClr val="dk1"/>
                          </a:solidFill>
                          <a:effectLst/>
                        </a:rPr>
                        <a:t>coejecución</a:t>
                      </a:r>
                      <a:r>
                        <a:rPr lang="es-CL" sz="1400" kern="1200" dirty="0">
                          <a:solidFill>
                            <a:schemeClr val="dk1"/>
                          </a:solidFill>
                          <a:effectLst/>
                        </a:rPr>
                        <a:t> </a:t>
                      </a:r>
                      <a:endParaRPr lang="es-CL" sz="1400" dirty="0"/>
                    </a:p>
                  </a:txBody>
                  <a:tcPr/>
                </a:tc>
                <a:tc>
                  <a:txBody>
                    <a:bodyPr/>
                    <a:lstStyle/>
                    <a:p>
                      <a:r>
                        <a:rPr lang="es-CL" sz="1400" dirty="0"/>
                        <a:t>N/A</a:t>
                      </a:r>
                    </a:p>
                  </a:txBody>
                  <a:tcPr/>
                </a:tc>
                <a:tc>
                  <a:txBody>
                    <a:bodyPr/>
                    <a:lstStyle/>
                    <a:p>
                      <a:r>
                        <a:rPr lang="es-ES" sz="1400" dirty="0"/>
                        <a:t>20%</a:t>
                      </a:r>
                      <a:endParaRPr lang="es-CL" sz="1400" dirty="0"/>
                    </a:p>
                  </a:txBody>
                  <a:tcPr/>
                </a:tc>
                <a:tc>
                  <a:txBody>
                    <a:bodyPr/>
                    <a:lstStyle/>
                    <a:p>
                      <a:r>
                        <a:rPr lang="es-ES" sz="1400" dirty="0"/>
                        <a:t>20%</a:t>
                      </a:r>
                      <a:endParaRPr lang="es-CL" sz="1400" dirty="0"/>
                    </a:p>
                  </a:txBody>
                  <a:tcPr/>
                </a:tc>
                <a:tc>
                  <a:txBody>
                    <a:bodyPr/>
                    <a:lstStyle/>
                    <a:p>
                      <a:r>
                        <a:rPr lang="es-ES" sz="1400" dirty="0"/>
                        <a:t>20%</a:t>
                      </a:r>
                      <a:endParaRPr lang="es-CL" sz="1400" dirty="0"/>
                    </a:p>
                  </a:txBody>
                  <a:tcPr/>
                </a:tc>
                <a:tc>
                  <a:txBody>
                    <a:bodyPr/>
                    <a:lstStyle/>
                    <a:p>
                      <a:r>
                        <a:rPr lang="es-ES" sz="1400" dirty="0"/>
                        <a:t>20%</a:t>
                      </a:r>
                      <a:endParaRPr lang="es-CL" sz="1400" dirty="0"/>
                    </a:p>
                  </a:txBody>
                  <a:tcPr/>
                </a:tc>
                <a:tc>
                  <a:txBody>
                    <a:bodyPr/>
                    <a:lstStyle/>
                    <a:p>
                      <a:r>
                        <a:rPr lang="es-CL" sz="1400" dirty="0"/>
                        <a:t>20%</a:t>
                      </a:r>
                    </a:p>
                  </a:txBody>
                  <a:tcPr/>
                </a:tc>
                <a:extLst>
                  <a:ext uri="{0D108BD9-81ED-4DB2-BD59-A6C34878D82A}">
                    <a16:rowId xmlns:a16="http://schemas.microsoft.com/office/drawing/2014/main" val="3856136570"/>
                  </a:ext>
                </a:extLst>
              </a:tr>
              <a:tr h="834838">
                <a:tc vMerge="1">
                  <a:txBody>
                    <a:bodyPr/>
                    <a:lstStyle/>
                    <a:p>
                      <a:endParaRPr lang="es-CL"/>
                    </a:p>
                  </a:txBody>
                  <a:tcPr/>
                </a:tc>
                <a:tc>
                  <a:txBody>
                    <a:bodyPr/>
                    <a:lstStyle/>
                    <a:p>
                      <a:pPr algn="just"/>
                      <a:r>
                        <a:rPr lang="es-CL" sz="1400" kern="1200" dirty="0">
                          <a:solidFill>
                            <a:schemeClr val="dk1"/>
                          </a:solidFill>
                          <a:effectLst/>
                        </a:rPr>
                        <a:t>Porcentaje de artículos en colaboración internacional</a:t>
                      </a:r>
                      <a:endParaRPr lang="es-CL" sz="1400" dirty="0"/>
                    </a:p>
                  </a:txBody>
                  <a:tcPr/>
                </a:tc>
                <a:tc>
                  <a:txBody>
                    <a:bodyPr/>
                    <a:lstStyle/>
                    <a:p>
                      <a:r>
                        <a:rPr lang="es-CL" sz="1400" dirty="0"/>
                        <a:t>N/A</a:t>
                      </a:r>
                    </a:p>
                  </a:txBody>
                  <a:tcPr/>
                </a:tc>
                <a:tc>
                  <a:txBody>
                    <a:bodyPr/>
                    <a:lstStyle/>
                    <a:p>
                      <a:r>
                        <a:rPr lang="es-ES" sz="1400" dirty="0"/>
                        <a:t>15%</a:t>
                      </a:r>
                      <a:endParaRPr lang="es-CL" sz="1400" dirty="0"/>
                    </a:p>
                  </a:txBody>
                  <a:tcPr/>
                </a:tc>
                <a:tc>
                  <a:txBody>
                    <a:bodyPr/>
                    <a:lstStyle/>
                    <a:p>
                      <a:r>
                        <a:rPr lang="es-ES" sz="1400" dirty="0"/>
                        <a:t>15%</a:t>
                      </a:r>
                      <a:endParaRPr lang="es-CL" sz="1400" dirty="0"/>
                    </a:p>
                  </a:txBody>
                  <a:tcPr/>
                </a:tc>
                <a:tc>
                  <a:txBody>
                    <a:bodyPr/>
                    <a:lstStyle/>
                    <a:p>
                      <a:r>
                        <a:rPr lang="es-ES" sz="1400" dirty="0"/>
                        <a:t>205</a:t>
                      </a:r>
                      <a:endParaRPr lang="es-CL" sz="1400" dirty="0"/>
                    </a:p>
                  </a:txBody>
                  <a:tcPr/>
                </a:tc>
                <a:tc>
                  <a:txBody>
                    <a:bodyPr/>
                    <a:lstStyle/>
                    <a:p>
                      <a:r>
                        <a:rPr lang="es-ES" sz="1400" dirty="0"/>
                        <a:t>20%</a:t>
                      </a:r>
                      <a:endParaRPr lang="es-CL" sz="1400" dirty="0"/>
                    </a:p>
                  </a:txBody>
                  <a:tcPr/>
                </a:tc>
                <a:tc>
                  <a:txBody>
                    <a:bodyPr/>
                    <a:lstStyle/>
                    <a:p>
                      <a:r>
                        <a:rPr lang="es-CL" sz="1400" dirty="0"/>
                        <a:t>20%</a:t>
                      </a:r>
                    </a:p>
                  </a:txBody>
                  <a:tcPr/>
                </a:tc>
                <a:extLst>
                  <a:ext uri="{0D108BD9-81ED-4DB2-BD59-A6C34878D82A}">
                    <a16:rowId xmlns:a16="http://schemas.microsoft.com/office/drawing/2014/main" val="2855435567"/>
                  </a:ext>
                </a:extLst>
              </a:tr>
            </a:tbl>
          </a:graphicData>
        </a:graphic>
      </p:graphicFrame>
    </p:spTree>
    <p:extLst>
      <p:ext uri="{BB962C8B-B14F-4D97-AF65-F5344CB8AC3E}">
        <p14:creationId xmlns:p14="http://schemas.microsoft.com/office/powerpoint/2010/main" val="1403861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5B00BA-E91C-4CDC-9687-D3D91CCCA1D6}"/>
              </a:ext>
            </a:extLst>
          </p:cNvPr>
          <p:cNvSpPr>
            <a:spLocks noGrp="1"/>
          </p:cNvSpPr>
          <p:nvPr>
            <p:ph type="title"/>
          </p:nvPr>
        </p:nvSpPr>
        <p:spPr/>
        <p:txBody>
          <a:bodyPr/>
          <a:lstStyle/>
          <a:p>
            <a:endParaRPr lang="es-CL"/>
          </a:p>
        </p:txBody>
      </p:sp>
      <p:graphicFrame>
        <p:nvGraphicFramePr>
          <p:cNvPr id="5" name="Tabla 5">
            <a:extLst>
              <a:ext uri="{FF2B5EF4-FFF2-40B4-BE49-F238E27FC236}">
                <a16:creationId xmlns:a16="http://schemas.microsoft.com/office/drawing/2014/main" id="{885AAA83-26B3-476F-87E9-630EF69A6E52}"/>
              </a:ext>
            </a:extLst>
          </p:cNvPr>
          <p:cNvGraphicFramePr>
            <a:graphicFrameLocks noGrp="1"/>
          </p:cNvGraphicFramePr>
          <p:nvPr>
            <p:ph idx="1"/>
            <p:extLst>
              <p:ext uri="{D42A27DB-BD31-4B8C-83A1-F6EECF244321}">
                <p14:modId xmlns:p14="http://schemas.microsoft.com/office/powerpoint/2010/main" val="3975327658"/>
              </p:ext>
            </p:extLst>
          </p:nvPr>
        </p:nvGraphicFramePr>
        <p:xfrm>
          <a:off x="434925" y="1454834"/>
          <a:ext cx="11087100" cy="3962400"/>
        </p:xfrm>
        <a:graphic>
          <a:graphicData uri="http://schemas.openxmlformats.org/drawingml/2006/table">
            <a:tbl>
              <a:tblPr firstRow="1" bandRow="1">
                <a:tableStyleId>{D7AC3CCA-C797-4891-BE02-D94E43425B78}</a:tableStyleId>
              </a:tblPr>
              <a:tblGrid>
                <a:gridCol w="2771775">
                  <a:extLst>
                    <a:ext uri="{9D8B030D-6E8A-4147-A177-3AD203B41FA5}">
                      <a16:colId xmlns:a16="http://schemas.microsoft.com/office/drawing/2014/main" val="998304789"/>
                    </a:ext>
                  </a:extLst>
                </a:gridCol>
                <a:gridCol w="2085736">
                  <a:extLst>
                    <a:ext uri="{9D8B030D-6E8A-4147-A177-3AD203B41FA5}">
                      <a16:colId xmlns:a16="http://schemas.microsoft.com/office/drawing/2014/main" val="1377517168"/>
                    </a:ext>
                  </a:extLst>
                </a:gridCol>
                <a:gridCol w="857818">
                  <a:extLst>
                    <a:ext uri="{9D8B030D-6E8A-4147-A177-3AD203B41FA5}">
                      <a16:colId xmlns:a16="http://schemas.microsoft.com/office/drawing/2014/main" val="1854148415"/>
                    </a:ext>
                  </a:extLst>
                </a:gridCol>
                <a:gridCol w="1026401">
                  <a:extLst>
                    <a:ext uri="{9D8B030D-6E8A-4147-A177-3AD203B41FA5}">
                      <a16:colId xmlns:a16="http://schemas.microsoft.com/office/drawing/2014/main" val="4197872092"/>
                    </a:ext>
                  </a:extLst>
                </a:gridCol>
                <a:gridCol w="1011381">
                  <a:extLst>
                    <a:ext uri="{9D8B030D-6E8A-4147-A177-3AD203B41FA5}">
                      <a16:colId xmlns:a16="http://schemas.microsoft.com/office/drawing/2014/main" val="704502141"/>
                    </a:ext>
                  </a:extLst>
                </a:gridCol>
                <a:gridCol w="1039091">
                  <a:extLst>
                    <a:ext uri="{9D8B030D-6E8A-4147-A177-3AD203B41FA5}">
                      <a16:colId xmlns:a16="http://schemas.microsoft.com/office/drawing/2014/main" val="2012184044"/>
                    </a:ext>
                  </a:extLst>
                </a:gridCol>
                <a:gridCol w="1122218">
                  <a:extLst>
                    <a:ext uri="{9D8B030D-6E8A-4147-A177-3AD203B41FA5}">
                      <a16:colId xmlns:a16="http://schemas.microsoft.com/office/drawing/2014/main" val="3994841476"/>
                    </a:ext>
                  </a:extLst>
                </a:gridCol>
                <a:gridCol w="1172680">
                  <a:extLst>
                    <a:ext uri="{9D8B030D-6E8A-4147-A177-3AD203B41FA5}">
                      <a16:colId xmlns:a16="http://schemas.microsoft.com/office/drawing/2014/main" val="707204397"/>
                    </a:ext>
                  </a:extLst>
                </a:gridCol>
              </a:tblGrid>
              <a:tr h="370840">
                <a:tc>
                  <a:txBody>
                    <a:bodyPr/>
                    <a:lstStyle/>
                    <a:p>
                      <a:r>
                        <a:rPr lang="es-CL" sz="2000" dirty="0"/>
                        <a:t>Objetivo estratégico</a:t>
                      </a:r>
                    </a:p>
                  </a:txBody>
                  <a:tcPr/>
                </a:tc>
                <a:tc>
                  <a:txBody>
                    <a:bodyPr/>
                    <a:lstStyle/>
                    <a:p>
                      <a:r>
                        <a:rPr lang="es-CL" sz="2000" dirty="0"/>
                        <a:t>Indicador</a:t>
                      </a:r>
                    </a:p>
                  </a:txBody>
                  <a:tcPr/>
                </a:tc>
                <a:tc>
                  <a:txBody>
                    <a:bodyPr/>
                    <a:lstStyle/>
                    <a:p>
                      <a:r>
                        <a:rPr lang="es-CL" sz="2000" dirty="0"/>
                        <a:t>Valor base 2020</a:t>
                      </a:r>
                    </a:p>
                  </a:txBody>
                  <a:tcPr/>
                </a:tc>
                <a:tc>
                  <a:txBody>
                    <a:bodyPr/>
                    <a:lstStyle/>
                    <a:p>
                      <a:r>
                        <a:rPr lang="es-ES" sz="2000" dirty="0"/>
                        <a:t>Meta 2021</a:t>
                      </a:r>
                      <a:endParaRPr lang="es-CL" sz="2000" dirty="0"/>
                    </a:p>
                  </a:txBody>
                  <a:tcPr/>
                </a:tc>
                <a:tc>
                  <a:txBody>
                    <a:bodyPr/>
                    <a:lstStyle/>
                    <a:p>
                      <a:r>
                        <a:rPr lang="es-ES" sz="2000" dirty="0"/>
                        <a:t>Meta 2022</a:t>
                      </a:r>
                      <a:endParaRPr lang="es-CL" sz="2000" dirty="0"/>
                    </a:p>
                  </a:txBody>
                  <a:tcPr/>
                </a:tc>
                <a:tc>
                  <a:txBody>
                    <a:bodyPr/>
                    <a:lstStyle/>
                    <a:p>
                      <a:r>
                        <a:rPr lang="es-ES" sz="2000" dirty="0"/>
                        <a:t>Meta 2023</a:t>
                      </a:r>
                      <a:endParaRPr lang="es-CL" sz="2000" dirty="0"/>
                    </a:p>
                  </a:txBody>
                  <a:tcPr/>
                </a:tc>
                <a:tc>
                  <a:txBody>
                    <a:bodyPr/>
                    <a:lstStyle/>
                    <a:p>
                      <a:r>
                        <a:rPr lang="es-ES" sz="2000" dirty="0"/>
                        <a:t>Meta 2024</a:t>
                      </a:r>
                      <a:endParaRPr lang="es-CL" sz="2000" dirty="0"/>
                    </a:p>
                  </a:txBody>
                  <a:tcPr/>
                </a:tc>
                <a:tc>
                  <a:txBody>
                    <a:bodyPr/>
                    <a:lstStyle/>
                    <a:p>
                      <a:r>
                        <a:rPr lang="es-CL" sz="2000" dirty="0"/>
                        <a:t>Meta 2025</a:t>
                      </a:r>
                    </a:p>
                  </a:txBody>
                  <a:tcPr/>
                </a:tc>
                <a:extLst>
                  <a:ext uri="{0D108BD9-81ED-4DB2-BD59-A6C34878D82A}">
                    <a16:rowId xmlns:a16="http://schemas.microsoft.com/office/drawing/2014/main" val="120670423"/>
                  </a:ext>
                </a:extLst>
              </a:tr>
              <a:tr h="579120">
                <a:tc rowSpan="2">
                  <a:txBody>
                    <a:bodyPr/>
                    <a:lstStyle/>
                    <a:p>
                      <a:pPr algn="just"/>
                      <a:r>
                        <a:rPr lang="es-CL" sz="1400" dirty="0"/>
                        <a:t>Fortalecer la difusión, el impacto y el aporte a la sociedad, de los resultados de la investigación, desarrollo, innovación, y creación artística.</a:t>
                      </a:r>
                    </a:p>
                  </a:txBody>
                  <a:tcPr/>
                </a:tc>
                <a:tc>
                  <a:txBody>
                    <a:bodyPr/>
                    <a:lstStyle/>
                    <a:p>
                      <a:pPr algn="just"/>
                      <a:r>
                        <a:rPr lang="es-CL" sz="1400" dirty="0"/>
                        <a:t>Número de actividades de difusión (seminarios, congresos científicos, charlas para estudiantes, semana de Investigación UCEN)</a:t>
                      </a:r>
                    </a:p>
                  </a:txBody>
                  <a:tcPr/>
                </a:tc>
                <a:tc>
                  <a:txBody>
                    <a:bodyPr/>
                    <a:lstStyle/>
                    <a:p>
                      <a:r>
                        <a:rPr lang="es-CL" sz="1400" dirty="0"/>
                        <a:t>10</a:t>
                      </a:r>
                    </a:p>
                  </a:txBody>
                  <a:tcPr/>
                </a:tc>
                <a:tc>
                  <a:txBody>
                    <a:bodyPr/>
                    <a:lstStyle/>
                    <a:p>
                      <a:r>
                        <a:rPr lang="es-ES" sz="1400" dirty="0"/>
                        <a:t>10</a:t>
                      </a:r>
                      <a:endParaRPr lang="es-CL" sz="1400" dirty="0"/>
                    </a:p>
                  </a:txBody>
                  <a:tcPr/>
                </a:tc>
                <a:tc>
                  <a:txBody>
                    <a:bodyPr/>
                    <a:lstStyle/>
                    <a:p>
                      <a:r>
                        <a:rPr lang="es-ES" sz="1400" dirty="0"/>
                        <a:t>10</a:t>
                      </a:r>
                      <a:endParaRPr lang="es-CL" sz="1400" dirty="0"/>
                    </a:p>
                  </a:txBody>
                  <a:tcPr/>
                </a:tc>
                <a:tc>
                  <a:txBody>
                    <a:bodyPr/>
                    <a:lstStyle/>
                    <a:p>
                      <a:r>
                        <a:rPr lang="es-ES" sz="1400" dirty="0"/>
                        <a:t>10</a:t>
                      </a:r>
                      <a:endParaRPr lang="es-CL" sz="1400" dirty="0"/>
                    </a:p>
                  </a:txBody>
                  <a:tcPr/>
                </a:tc>
                <a:tc>
                  <a:txBody>
                    <a:bodyPr/>
                    <a:lstStyle/>
                    <a:p>
                      <a:r>
                        <a:rPr lang="es-ES" sz="1400" dirty="0"/>
                        <a:t>10</a:t>
                      </a:r>
                      <a:endParaRPr lang="es-CL" sz="1400" dirty="0"/>
                    </a:p>
                  </a:txBody>
                  <a:tcPr/>
                </a:tc>
                <a:tc>
                  <a:txBody>
                    <a:bodyPr/>
                    <a:lstStyle/>
                    <a:p>
                      <a:r>
                        <a:rPr lang="es-CL" sz="1400" dirty="0"/>
                        <a:t>10</a:t>
                      </a:r>
                    </a:p>
                  </a:txBody>
                  <a:tcPr/>
                </a:tc>
                <a:extLst>
                  <a:ext uri="{0D108BD9-81ED-4DB2-BD59-A6C34878D82A}">
                    <a16:rowId xmlns:a16="http://schemas.microsoft.com/office/drawing/2014/main" val="3411885089"/>
                  </a:ext>
                </a:extLst>
              </a:tr>
              <a:tr h="579120">
                <a:tc vMerge="1">
                  <a:txBody>
                    <a:bodyPr/>
                    <a:lstStyle/>
                    <a:p>
                      <a:endParaRPr lang="es-CL"/>
                    </a:p>
                  </a:txBody>
                  <a:tcPr/>
                </a:tc>
                <a:tc>
                  <a:txBody>
                    <a:bodyPr/>
                    <a:lstStyle/>
                    <a:p>
                      <a:pPr algn="just"/>
                      <a:r>
                        <a:rPr lang="es-CL" sz="1400" dirty="0"/>
                        <a:t>Número de estudios que aportan al diseño de políticas públicas, asesorías técnicas a organismos públicos y participación en comisiones técnicas</a:t>
                      </a:r>
                    </a:p>
                  </a:txBody>
                  <a:tcPr/>
                </a:tc>
                <a:tc>
                  <a:txBody>
                    <a:bodyPr/>
                    <a:lstStyle/>
                    <a:p>
                      <a:r>
                        <a:rPr lang="es-CL" sz="1400" dirty="0"/>
                        <a:t>2</a:t>
                      </a:r>
                    </a:p>
                  </a:txBody>
                  <a:tcPr/>
                </a:tc>
                <a:tc>
                  <a:txBody>
                    <a:bodyPr/>
                    <a:lstStyle/>
                    <a:p>
                      <a:r>
                        <a:rPr lang="es-ES" sz="1400" dirty="0"/>
                        <a:t>2</a:t>
                      </a:r>
                      <a:endParaRPr lang="es-CL" sz="1400" dirty="0"/>
                    </a:p>
                  </a:txBody>
                  <a:tcPr/>
                </a:tc>
                <a:tc>
                  <a:txBody>
                    <a:bodyPr/>
                    <a:lstStyle/>
                    <a:p>
                      <a:r>
                        <a:rPr lang="es-ES" sz="1400" dirty="0"/>
                        <a:t>2</a:t>
                      </a:r>
                      <a:endParaRPr lang="es-CL" sz="1400" dirty="0"/>
                    </a:p>
                  </a:txBody>
                  <a:tcPr/>
                </a:tc>
                <a:tc>
                  <a:txBody>
                    <a:bodyPr/>
                    <a:lstStyle/>
                    <a:p>
                      <a:r>
                        <a:rPr lang="es-ES" sz="1400" dirty="0"/>
                        <a:t>2</a:t>
                      </a:r>
                      <a:endParaRPr lang="es-CL" sz="1400" dirty="0"/>
                    </a:p>
                  </a:txBody>
                  <a:tcPr/>
                </a:tc>
                <a:tc>
                  <a:txBody>
                    <a:bodyPr/>
                    <a:lstStyle/>
                    <a:p>
                      <a:r>
                        <a:rPr lang="es-ES" sz="1400" dirty="0"/>
                        <a:t>2</a:t>
                      </a:r>
                      <a:endParaRPr lang="es-CL" sz="1400" dirty="0"/>
                    </a:p>
                  </a:txBody>
                  <a:tcPr/>
                </a:tc>
                <a:tc>
                  <a:txBody>
                    <a:bodyPr/>
                    <a:lstStyle/>
                    <a:p>
                      <a:r>
                        <a:rPr lang="es-CL" sz="1400" dirty="0"/>
                        <a:t>2</a:t>
                      </a:r>
                    </a:p>
                  </a:txBody>
                  <a:tcPr/>
                </a:tc>
                <a:extLst>
                  <a:ext uri="{0D108BD9-81ED-4DB2-BD59-A6C34878D82A}">
                    <a16:rowId xmlns:a16="http://schemas.microsoft.com/office/drawing/2014/main" val="4270155460"/>
                  </a:ext>
                </a:extLst>
              </a:tr>
            </a:tbl>
          </a:graphicData>
        </a:graphic>
      </p:graphicFrame>
    </p:spTree>
    <p:extLst>
      <p:ext uri="{BB962C8B-B14F-4D97-AF65-F5344CB8AC3E}">
        <p14:creationId xmlns:p14="http://schemas.microsoft.com/office/powerpoint/2010/main" val="132517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12 Conector recto"/>
          <p:cNvCxnSpPr/>
          <p:nvPr/>
        </p:nvCxnSpPr>
        <p:spPr>
          <a:xfrm rot="10800000">
            <a:off x="-19003" y="620689"/>
            <a:ext cx="10656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5" name="36 CuadroTexto"/>
          <p:cNvSpPr txBox="1"/>
          <p:nvPr/>
        </p:nvSpPr>
        <p:spPr>
          <a:xfrm>
            <a:off x="2366983" y="188640"/>
            <a:ext cx="7458035"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0" hangingPunct="0"/>
            <a:r>
              <a:rPr lang="es-ES" b="1" dirty="0">
                <a:solidFill>
                  <a:srgbClr val="002060"/>
                </a:solidFill>
              </a:rPr>
              <a:t>OBJETIVOS, INDICADORES Y METAS</a:t>
            </a:r>
            <a:endParaRPr lang="es-ES" b="1" dirty="0">
              <a:solidFill>
                <a:srgbClr val="FF0000"/>
              </a:solidFill>
            </a:endParaRPr>
          </a:p>
        </p:txBody>
      </p:sp>
      <p:sp>
        <p:nvSpPr>
          <p:cNvPr id="12" name="Rectángulo redondeado 11"/>
          <p:cNvSpPr/>
          <p:nvPr/>
        </p:nvSpPr>
        <p:spPr>
          <a:xfrm>
            <a:off x="4211781" y="620688"/>
            <a:ext cx="4197927" cy="645621"/>
          </a:xfrm>
          <a:prstGeom prst="roundRect">
            <a:avLst/>
          </a:prstGeom>
          <a:solidFill>
            <a:schemeClr val="accent5">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bg1"/>
                </a:solidFill>
              </a:rPr>
              <a:t>VINCULACIÓN CON EL MEDIO</a:t>
            </a:r>
            <a:endParaRPr lang="es-CL" sz="2000" b="1" dirty="0">
              <a:solidFill>
                <a:schemeClr val="bg1"/>
              </a:solidFill>
            </a:endParaRPr>
          </a:p>
        </p:txBody>
      </p:sp>
      <p:graphicFrame>
        <p:nvGraphicFramePr>
          <p:cNvPr id="10" name="Tabla 10">
            <a:extLst>
              <a:ext uri="{FF2B5EF4-FFF2-40B4-BE49-F238E27FC236}">
                <a16:creationId xmlns:a16="http://schemas.microsoft.com/office/drawing/2014/main" id="{119F52E0-3E2D-47CF-8B30-4B42E9862047}"/>
              </a:ext>
            </a:extLst>
          </p:cNvPr>
          <p:cNvGraphicFramePr>
            <a:graphicFrameLocks noGrp="1"/>
          </p:cNvGraphicFramePr>
          <p:nvPr>
            <p:extLst>
              <p:ext uri="{D42A27DB-BD31-4B8C-83A1-F6EECF244321}">
                <p14:modId xmlns:p14="http://schemas.microsoft.com/office/powerpoint/2010/main" val="1014837538"/>
              </p:ext>
            </p:extLst>
          </p:nvPr>
        </p:nvGraphicFramePr>
        <p:xfrm>
          <a:off x="207818" y="1329025"/>
          <a:ext cx="11292412" cy="5090160"/>
        </p:xfrm>
        <a:graphic>
          <a:graphicData uri="http://schemas.openxmlformats.org/drawingml/2006/table">
            <a:tbl>
              <a:tblPr firstRow="1" bandRow="1">
                <a:tableStyleId>{D7AC3CCA-C797-4891-BE02-D94E43425B78}</a:tableStyleId>
              </a:tblPr>
              <a:tblGrid>
                <a:gridCol w="2590801">
                  <a:extLst>
                    <a:ext uri="{9D8B030D-6E8A-4147-A177-3AD203B41FA5}">
                      <a16:colId xmlns:a16="http://schemas.microsoft.com/office/drawing/2014/main" val="625164984"/>
                    </a:ext>
                  </a:extLst>
                </a:gridCol>
                <a:gridCol w="2327563">
                  <a:extLst>
                    <a:ext uri="{9D8B030D-6E8A-4147-A177-3AD203B41FA5}">
                      <a16:colId xmlns:a16="http://schemas.microsoft.com/office/drawing/2014/main" val="3776713994"/>
                    </a:ext>
                  </a:extLst>
                </a:gridCol>
                <a:gridCol w="1011382">
                  <a:extLst>
                    <a:ext uri="{9D8B030D-6E8A-4147-A177-3AD203B41FA5}">
                      <a16:colId xmlns:a16="http://schemas.microsoft.com/office/drawing/2014/main" val="1178691397"/>
                    </a:ext>
                  </a:extLst>
                </a:gridCol>
                <a:gridCol w="1025236">
                  <a:extLst>
                    <a:ext uri="{9D8B030D-6E8A-4147-A177-3AD203B41FA5}">
                      <a16:colId xmlns:a16="http://schemas.microsoft.com/office/drawing/2014/main" val="2174114651"/>
                    </a:ext>
                  </a:extLst>
                </a:gridCol>
                <a:gridCol w="1136073">
                  <a:extLst>
                    <a:ext uri="{9D8B030D-6E8A-4147-A177-3AD203B41FA5}">
                      <a16:colId xmlns:a16="http://schemas.microsoft.com/office/drawing/2014/main" val="1043293936"/>
                    </a:ext>
                  </a:extLst>
                </a:gridCol>
                <a:gridCol w="1080655">
                  <a:extLst>
                    <a:ext uri="{9D8B030D-6E8A-4147-A177-3AD203B41FA5}">
                      <a16:colId xmlns:a16="http://schemas.microsoft.com/office/drawing/2014/main" val="2981211606"/>
                    </a:ext>
                  </a:extLst>
                </a:gridCol>
                <a:gridCol w="1108363">
                  <a:extLst>
                    <a:ext uri="{9D8B030D-6E8A-4147-A177-3AD203B41FA5}">
                      <a16:colId xmlns:a16="http://schemas.microsoft.com/office/drawing/2014/main" val="3902712644"/>
                    </a:ext>
                  </a:extLst>
                </a:gridCol>
                <a:gridCol w="1012339">
                  <a:extLst>
                    <a:ext uri="{9D8B030D-6E8A-4147-A177-3AD203B41FA5}">
                      <a16:colId xmlns:a16="http://schemas.microsoft.com/office/drawing/2014/main" val="2573220133"/>
                    </a:ext>
                  </a:extLst>
                </a:gridCol>
              </a:tblGrid>
              <a:tr h="370840">
                <a:tc>
                  <a:txBody>
                    <a:bodyPr/>
                    <a:lstStyle/>
                    <a:p>
                      <a:r>
                        <a:rPr lang="es-CL" sz="2000" dirty="0"/>
                        <a:t>Objetivos estratégicos</a:t>
                      </a:r>
                    </a:p>
                  </a:txBody>
                  <a:tcPr/>
                </a:tc>
                <a:tc>
                  <a:txBody>
                    <a:bodyPr/>
                    <a:lstStyle/>
                    <a:p>
                      <a:r>
                        <a:rPr lang="es-CL" sz="2000" dirty="0"/>
                        <a:t>Indicadores</a:t>
                      </a:r>
                      <a:endParaRPr lang="es-CL" dirty="0"/>
                    </a:p>
                  </a:txBody>
                  <a:tcPr/>
                </a:tc>
                <a:tc>
                  <a:txBody>
                    <a:bodyPr/>
                    <a:lstStyle/>
                    <a:p>
                      <a:r>
                        <a:rPr lang="es-CL" sz="2000" dirty="0"/>
                        <a:t>Valor base 2020</a:t>
                      </a:r>
                    </a:p>
                  </a:txBody>
                  <a:tcPr/>
                </a:tc>
                <a:tc>
                  <a:txBody>
                    <a:bodyPr/>
                    <a:lstStyle/>
                    <a:p>
                      <a:r>
                        <a:rPr lang="es-ES" sz="2000" dirty="0"/>
                        <a:t>Meta 2021</a:t>
                      </a:r>
                      <a:endParaRPr lang="es-CL" sz="2000" dirty="0"/>
                    </a:p>
                  </a:txBody>
                  <a:tcPr/>
                </a:tc>
                <a:tc>
                  <a:txBody>
                    <a:bodyPr/>
                    <a:lstStyle/>
                    <a:p>
                      <a:r>
                        <a:rPr lang="es-ES" sz="2000" dirty="0"/>
                        <a:t>Meta 2022</a:t>
                      </a:r>
                      <a:endParaRPr lang="es-CL" sz="2000" dirty="0"/>
                    </a:p>
                  </a:txBody>
                  <a:tcPr/>
                </a:tc>
                <a:tc>
                  <a:txBody>
                    <a:bodyPr/>
                    <a:lstStyle/>
                    <a:p>
                      <a:r>
                        <a:rPr lang="es-ES" sz="2000" dirty="0"/>
                        <a:t>Meta 2023</a:t>
                      </a:r>
                      <a:endParaRPr lang="es-CL" sz="2000" dirty="0"/>
                    </a:p>
                  </a:txBody>
                  <a:tcPr/>
                </a:tc>
                <a:tc>
                  <a:txBody>
                    <a:bodyPr/>
                    <a:lstStyle/>
                    <a:p>
                      <a:r>
                        <a:rPr lang="es-ES" sz="2000" dirty="0"/>
                        <a:t>Meta</a:t>
                      </a:r>
                      <a:r>
                        <a:rPr lang="es-ES" sz="2000" baseline="0" dirty="0"/>
                        <a:t> 2024</a:t>
                      </a:r>
                      <a:endParaRPr lang="es-CL" sz="2000" dirty="0"/>
                    </a:p>
                  </a:txBody>
                  <a:tcPr/>
                </a:tc>
                <a:tc>
                  <a:txBody>
                    <a:bodyPr/>
                    <a:lstStyle/>
                    <a:p>
                      <a:r>
                        <a:rPr lang="es-CL" sz="2000" dirty="0"/>
                        <a:t>Meta 2025</a:t>
                      </a:r>
                    </a:p>
                  </a:txBody>
                  <a:tcPr/>
                </a:tc>
                <a:extLst>
                  <a:ext uri="{0D108BD9-81ED-4DB2-BD59-A6C34878D82A}">
                    <a16:rowId xmlns:a16="http://schemas.microsoft.com/office/drawing/2014/main" val="3085503443"/>
                  </a:ext>
                </a:extLst>
              </a:tr>
              <a:tr h="472440">
                <a:tc rowSpan="2">
                  <a:txBody>
                    <a:bodyPr/>
                    <a:lstStyle/>
                    <a:p>
                      <a:pPr algn="just"/>
                      <a:r>
                        <a:rPr lang="es-CL" sz="1400" dirty="0"/>
                        <a:t>Avanzar en la consolidación de la vinculación con el medio como parte de la cultura organizacional.</a:t>
                      </a:r>
                    </a:p>
                  </a:txBody>
                  <a:tcPr/>
                </a:tc>
                <a:tc>
                  <a:txBody>
                    <a:bodyPr/>
                    <a:lstStyle/>
                    <a:p>
                      <a:pPr algn="just"/>
                      <a:r>
                        <a:rPr lang="es-CL" sz="1400" dirty="0"/>
                        <a:t>Porcentaje de académicas y académicos JC y JM que conocen la Política de VCM</a:t>
                      </a:r>
                    </a:p>
                  </a:txBody>
                  <a:tcPr/>
                </a:tc>
                <a:tc>
                  <a:txBody>
                    <a:bodyPr/>
                    <a:lstStyle/>
                    <a:p>
                      <a:r>
                        <a:rPr lang="es-CL" sz="1400" dirty="0"/>
                        <a:t>100%</a:t>
                      </a:r>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CL" sz="1400" dirty="0"/>
                        <a:t>100%</a:t>
                      </a:r>
                    </a:p>
                  </a:txBody>
                  <a:tcPr/>
                </a:tc>
                <a:extLst>
                  <a:ext uri="{0D108BD9-81ED-4DB2-BD59-A6C34878D82A}">
                    <a16:rowId xmlns:a16="http://schemas.microsoft.com/office/drawing/2014/main" val="3788901509"/>
                  </a:ext>
                </a:extLst>
              </a:tr>
              <a:tr h="472440">
                <a:tc vMerge="1">
                  <a:txBody>
                    <a:bodyPr/>
                    <a:lstStyle/>
                    <a:p>
                      <a:endParaRPr lang="es-CL"/>
                    </a:p>
                  </a:txBody>
                  <a:tcPr/>
                </a:tc>
                <a:tc>
                  <a:txBody>
                    <a:bodyPr/>
                    <a:lstStyle/>
                    <a:p>
                      <a:pPr algn="just"/>
                      <a:r>
                        <a:rPr lang="es-CL" sz="1400" dirty="0"/>
                        <a:t>Porcentaje de carreras con actividades de difusión VCM con estudiantes</a:t>
                      </a:r>
                    </a:p>
                  </a:txBody>
                  <a:tcPr/>
                </a:tc>
                <a:tc>
                  <a:txBody>
                    <a:bodyPr/>
                    <a:lstStyle/>
                    <a:p>
                      <a:r>
                        <a:rPr lang="es-CL" sz="1400" dirty="0"/>
                        <a:t>100%</a:t>
                      </a:r>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ES" sz="1400" dirty="0"/>
                        <a:t>100%</a:t>
                      </a:r>
                      <a:endParaRPr lang="es-CL" sz="1400" dirty="0"/>
                    </a:p>
                  </a:txBody>
                  <a:tcPr/>
                </a:tc>
                <a:tc>
                  <a:txBody>
                    <a:bodyPr/>
                    <a:lstStyle/>
                    <a:p>
                      <a:r>
                        <a:rPr lang="es-CL" sz="1400" dirty="0"/>
                        <a:t>100%</a:t>
                      </a:r>
                    </a:p>
                  </a:txBody>
                  <a:tcPr/>
                </a:tc>
                <a:extLst>
                  <a:ext uri="{0D108BD9-81ED-4DB2-BD59-A6C34878D82A}">
                    <a16:rowId xmlns:a16="http://schemas.microsoft.com/office/drawing/2014/main" val="2251280014"/>
                  </a:ext>
                </a:extLst>
              </a:tr>
              <a:tr h="599440">
                <a:tc rowSpan="3">
                  <a:txBody>
                    <a:bodyPr/>
                    <a:lstStyle/>
                    <a:p>
                      <a:pPr algn="just"/>
                      <a:r>
                        <a:rPr lang="es-CL" sz="1400" dirty="0"/>
                        <a:t>Continuar fortaleciendo las capacidades institucionales para generar iniciativas de vinculación con el medio con entidades nacionales e internacionales, y para adjudicar recursos externos públicos y privados.</a:t>
                      </a:r>
                    </a:p>
                  </a:txBody>
                  <a:tcPr/>
                </a:tc>
                <a:tc>
                  <a:txBody>
                    <a:bodyPr/>
                    <a:lstStyle/>
                    <a:p>
                      <a:pPr algn="just"/>
                      <a:r>
                        <a:rPr lang="es-CL" sz="1400" dirty="0"/>
                        <a:t>Número de proyectos internos adjudicados a los fondos centralizados de VCM</a:t>
                      </a:r>
                    </a:p>
                  </a:txBody>
                  <a:tcPr/>
                </a:tc>
                <a:tc>
                  <a:txBody>
                    <a:bodyPr/>
                    <a:lstStyle/>
                    <a:p>
                      <a:r>
                        <a:rPr lang="es-CL" sz="1400" dirty="0"/>
                        <a:t>3</a:t>
                      </a:r>
                    </a:p>
                  </a:txBody>
                  <a:tcPr/>
                </a:tc>
                <a:tc>
                  <a:txBody>
                    <a:bodyPr/>
                    <a:lstStyle/>
                    <a:p>
                      <a:r>
                        <a:rPr lang="es-ES" sz="1400" dirty="0"/>
                        <a:t>3</a:t>
                      </a:r>
                      <a:endParaRPr lang="es-CL" sz="1400" dirty="0"/>
                    </a:p>
                  </a:txBody>
                  <a:tcPr/>
                </a:tc>
                <a:tc>
                  <a:txBody>
                    <a:bodyPr/>
                    <a:lstStyle/>
                    <a:p>
                      <a:r>
                        <a:rPr lang="es-ES" sz="1400" dirty="0"/>
                        <a:t>4</a:t>
                      </a:r>
                      <a:endParaRPr lang="es-CL" sz="1400" dirty="0"/>
                    </a:p>
                  </a:txBody>
                  <a:tcPr/>
                </a:tc>
                <a:tc>
                  <a:txBody>
                    <a:bodyPr/>
                    <a:lstStyle/>
                    <a:p>
                      <a:r>
                        <a:rPr lang="es-ES" sz="1400" dirty="0"/>
                        <a:t>4</a:t>
                      </a:r>
                      <a:endParaRPr lang="es-CL" sz="1400" dirty="0"/>
                    </a:p>
                  </a:txBody>
                  <a:tcPr/>
                </a:tc>
                <a:tc>
                  <a:txBody>
                    <a:bodyPr/>
                    <a:lstStyle/>
                    <a:p>
                      <a:r>
                        <a:rPr lang="es-ES" sz="1400" dirty="0"/>
                        <a:t>4</a:t>
                      </a:r>
                      <a:endParaRPr lang="es-CL" sz="1400" dirty="0"/>
                    </a:p>
                  </a:txBody>
                  <a:tcPr/>
                </a:tc>
                <a:tc>
                  <a:txBody>
                    <a:bodyPr/>
                    <a:lstStyle/>
                    <a:p>
                      <a:r>
                        <a:rPr lang="es-CL" sz="1400" dirty="0"/>
                        <a:t>4</a:t>
                      </a:r>
                    </a:p>
                  </a:txBody>
                  <a:tcPr/>
                </a:tc>
                <a:extLst>
                  <a:ext uri="{0D108BD9-81ED-4DB2-BD59-A6C34878D82A}">
                    <a16:rowId xmlns:a16="http://schemas.microsoft.com/office/drawing/2014/main" val="1683914466"/>
                  </a:ext>
                </a:extLst>
              </a:tr>
              <a:tr h="599440">
                <a:tc vMerge="1">
                  <a:txBody>
                    <a:bodyPr/>
                    <a:lstStyle/>
                    <a:p>
                      <a:endParaRPr lang="es-CL"/>
                    </a:p>
                  </a:txBody>
                  <a:tcPr/>
                </a:tc>
                <a:tc>
                  <a:txBody>
                    <a:bodyPr/>
                    <a:lstStyle/>
                    <a:p>
                      <a:pPr algn="just"/>
                      <a:r>
                        <a:rPr lang="es-CL" sz="1400" dirty="0"/>
                        <a:t>Número de actividades de extensión académica realizadas con organismos e instituciones nacionales e internacionales</a:t>
                      </a:r>
                    </a:p>
                  </a:txBody>
                  <a:tcPr/>
                </a:tc>
                <a:tc>
                  <a:txBody>
                    <a:bodyPr/>
                    <a:lstStyle/>
                    <a:p>
                      <a:r>
                        <a:rPr lang="es-CL" sz="1400" dirty="0"/>
                        <a:t>68</a:t>
                      </a:r>
                    </a:p>
                  </a:txBody>
                  <a:tcPr/>
                </a:tc>
                <a:tc>
                  <a:txBody>
                    <a:bodyPr/>
                    <a:lstStyle/>
                    <a:p>
                      <a:r>
                        <a:rPr lang="es-ES" sz="1400" dirty="0"/>
                        <a:t>48</a:t>
                      </a:r>
                      <a:endParaRPr lang="es-CL" sz="1400" dirty="0"/>
                    </a:p>
                  </a:txBody>
                  <a:tcPr/>
                </a:tc>
                <a:tc>
                  <a:txBody>
                    <a:bodyPr/>
                    <a:lstStyle/>
                    <a:p>
                      <a:r>
                        <a:rPr lang="es-ES" sz="1400" dirty="0"/>
                        <a:t>53</a:t>
                      </a:r>
                      <a:endParaRPr lang="es-CL" sz="1400" dirty="0"/>
                    </a:p>
                  </a:txBody>
                  <a:tcPr/>
                </a:tc>
                <a:tc>
                  <a:txBody>
                    <a:bodyPr/>
                    <a:lstStyle/>
                    <a:p>
                      <a:r>
                        <a:rPr lang="es-ES" sz="1400" dirty="0"/>
                        <a:t>57</a:t>
                      </a:r>
                      <a:endParaRPr lang="es-CL" sz="1400" dirty="0"/>
                    </a:p>
                  </a:txBody>
                  <a:tcPr/>
                </a:tc>
                <a:tc>
                  <a:txBody>
                    <a:bodyPr/>
                    <a:lstStyle/>
                    <a:p>
                      <a:r>
                        <a:rPr lang="es-ES" sz="1400" dirty="0"/>
                        <a:t>61</a:t>
                      </a:r>
                      <a:endParaRPr lang="es-CL" sz="1400" dirty="0"/>
                    </a:p>
                  </a:txBody>
                  <a:tcPr/>
                </a:tc>
                <a:tc>
                  <a:txBody>
                    <a:bodyPr/>
                    <a:lstStyle/>
                    <a:p>
                      <a:r>
                        <a:rPr lang="es-CL" sz="1400" dirty="0"/>
                        <a:t>65</a:t>
                      </a:r>
                    </a:p>
                  </a:txBody>
                  <a:tcPr/>
                </a:tc>
                <a:extLst>
                  <a:ext uri="{0D108BD9-81ED-4DB2-BD59-A6C34878D82A}">
                    <a16:rowId xmlns:a16="http://schemas.microsoft.com/office/drawing/2014/main" val="95089534"/>
                  </a:ext>
                </a:extLst>
              </a:tr>
              <a:tr h="599440">
                <a:tc vMerge="1">
                  <a:txBody>
                    <a:bodyPr/>
                    <a:lstStyle/>
                    <a:p>
                      <a:endParaRPr lang="es-CL"/>
                    </a:p>
                  </a:txBody>
                  <a:tcPr/>
                </a:tc>
                <a:tc>
                  <a:txBody>
                    <a:bodyPr/>
                    <a:lstStyle/>
                    <a:p>
                      <a:pPr algn="just"/>
                      <a:r>
                        <a:rPr lang="es-CL" sz="1400" dirty="0"/>
                        <a:t>Número de proyectos adjudicados a fuentes de financiamiento externo</a:t>
                      </a:r>
                    </a:p>
                  </a:txBody>
                  <a:tcPr/>
                </a:tc>
                <a:tc>
                  <a:txBody>
                    <a:bodyPr/>
                    <a:lstStyle/>
                    <a:p>
                      <a:r>
                        <a:rPr lang="es-CL" sz="1400" dirty="0"/>
                        <a:t>1</a:t>
                      </a:r>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CL" sz="1400" dirty="0"/>
                        <a:t>1</a:t>
                      </a:r>
                    </a:p>
                  </a:txBody>
                  <a:tcPr/>
                </a:tc>
                <a:extLst>
                  <a:ext uri="{0D108BD9-81ED-4DB2-BD59-A6C34878D82A}">
                    <a16:rowId xmlns:a16="http://schemas.microsoft.com/office/drawing/2014/main" val="1292678561"/>
                  </a:ext>
                </a:extLst>
              </a:tr>
            </a:tbl>
          </a:graphicData>
        </a:graphic>
      </p:graphicFrame>
    </p:spTree>
    <p:extLst>
      <p:ext uri="{BB962C8B-B14F-4D97-AF65-F5344CB8AC3E}">
        <p14:creationId xmlns:p14="http://schemas.microsoft.com/office/powerpoint/2010/main" val="2478063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CC77AD-8B4E-4BCC-A749-3587C64B6A2D}"/>
              </a:ext>
            </a:extLst>
          </p:cNvPr>
          <p:cNvSpPr>
            <a:spLocks noGrp="1"/>
          </p:cNvSpPr>
          <p:nvPr>
            <p:ph type="title"/>
          </p:nvPr>
        </p:nvSpPr>
        <p:spPr/>
        <p:txBody>
          <a:bodyPr/>
          <a:lstStyle/>
          <a:p>
            <a:endParaRPr lang="es-CL"/>
          </a:p>
        </p:txBody>
      </p:sp>
      <p:graphicFrame>
        <p:nvGraphicFramePr>
          <p:cNvPr id="4" name="Tabla 4">
            <a:extLst>
              <a:ext uri="{FF2B5EF4-FFF2-40B4-BE49-F238E27FC236}">
                <a16:creationId xmlns:a16="http://schemas.microsoft.com/office/drawing/2014/main" id="{8B271A2A-408B-46CB-8058-2EA5EA6DDAD4}"/>
              </a:ext>
            </a:extLst>
          </p:cNvPr>
          <p:cNvGraphicFramePr>
            <a:graphicFrameLocks noGrp="1"/>
          </p:cNvGraphicFramePr>
          <p:nvPr>
            <p:ph idx="1"/>
            <p:extLst>
              <p:ext uri="{D42A27DB-BD31-4B8C-83A1-F6EECF244321}">
                <p14:modId xmlns:p14="http://schemas.microsoft.com/office/powerpoint/2010/main" val="3703025046"/>
              </p:ext>
            </p:extLst>
          </p:nvPr>
        </p:nvGraphicFramePr>
        <p:xfrm>
          <a:off x="304800" y="512619"/>
          <a:ext cx="11776362" cy="5800461"/>
        </p:xfrm>
        <a:graphic>
          <a:graphicData uri="http://schemas.openxmlformats.org/drawingml/2006/table">
            <a:tbl>
              <a:tblPr firstRow="1" bandRow="1">
                <a:tableStyleId>{D7AC3CCA-C797-4891-BE02-D94E43425B78}</a:tableStyleId>
              </a:tblPr>
              <a:tblGrid>
                <a:gridCol w="2527447">
                  <a:extLst>
                    <a:ext uri="{9D8B030D-6E8A-4147-A177-3AD203B41FA5}">
                      <a16:colId xmlns:a16="http://schemas.microsoft.com/office/drawing/2014/main" val="3286029495"/>
                    </a:ext>
                  </a:extLst>
                </a:gridCol>
                <a:gridCol w="2575276">
                  <a:extLst>
                    <a:ext uri="{9D8B030D-6E8A-4147-A177-3AD203B41FA5}">
                      <a16:colId xmlns:a16="http://schemas.microsoft.com/office/drawing/2014/main" val="226371264"/>
                    </a:ext>
                  </a:extLst>
                </a:gridCol>
                <a:gridCol w="820802">
                  <a:extLst>
                    <a:ext uri="{9D8B030D-6E8A-4147-A177-3AD203B41FA5}">
                      <a16:colId xmlns:a16="http://schemas.microsoft.com/office/drawing/2014/main" val="4053172811"/>
                    </a:ext>
                  </a:extLst>
                </a:gridCol>
                <a:gridCol w="1201670">
                  <a:extLst>
                    <a:ext uri="{9D8B030D-6E8A-4147-A177-3AD203B41FA5}">
                      <a16:colId xmlns:a16="http://schemas.microsoft.com/office/drawing/2014/main" val="540575415"/>
                    </a:ext>
                  </a:extLst>
                </a:gridCol>
                <a:gridCol w="1286493">
                  <a:extLst>
                    <a:ext uri="{9D8B030D-6E8A-4147-A177-3AD203B41FA5}">
                      <a16:colId xmlns:a16="http://schemas.microsoft.com/office/drawing/2014/main" val="1589919447"/>
                    </a:ext>
                  </a:extLst>
                </a:gridCol>
                <a:gridCol w="961336">
                  <a:extLst>
                    <a:ext uri="{9D8B030D-6E8A-4147-A177-3AD203B41FA5}">
                      <a16:colId xmlns:a16="http://schemas.microsoft.com/office/drawing/2014/main" val="1412898718"/>
                    </a:ext>
                  </a:extLst>
                </a:gridCol>
                <a:gridCol w="1159258">
                  <a:extLst>
                    <a:ext uri="{9D8B030D-6E8A-4147-A177-3AD203B41FA5}">
                      <a16:colId xmlns:a16="http://schemas.microsoft.com/office/drawing/2014/main" val="2657690488"/>
                    </a:ext>
                  </a:extLst>
                </a:gridCol>
                <a:gridCol w="1244080">
                  <a:extLst>
                    <a:ext uri="{9D8B030D-6E8A-4147-A177-3AD203B41FA5}">
                      <a16:colId xmlns:a16="http://schemas.microsoft.com/office/drawing/2014/main" val="1768613834"/>
                    </a:ext>
                  </a:extLst>
                </a:gridCol>
              </a:tblGrid>
              <a:tr h="1232177">
                <a:tc>
                  <a:txBody>
                    <a:bodyPr/>
                    <a:lstStyle/>
                    <a:p>
                      <a:r>
                        <a:rPr lang="es-CL" sz="2000" dirty="0"/>
                        <a:t>Objetivo estratégico</a:t>
                      </a:r>
                    </a:p>
                  </a:txBody>
                  <a:tcPr/>
                </a:tc>
                <a:tc>
                  <a:txBody>
                    <a:bodyPr/>
                    <a:lstStyle/>
                    <a:p>
                      <a:r>
                        <a:rPr lang="es-CL" sz="2000" dirty="0"/>
                        <a:t>Indicador</a:t>
                      </a:r>
                      <a:endParaRPr lang="es-CL" dirty="0"/>
                    </a:p>
                  </a:txBody>
                  <a:tcPr/>
                </a:tc>
                <a:tc>
                  <a:txBody>
                    <a:bodyPr/>
                    <a:lstStyle/>
                    <a:p>
                      <a:r>
                        <a:rPr lang="es-CL" sz="2000" dirty="0"/>
                        <a:t>Valor base 2020</a:t>
                      </a:r>
                    </a:p>
                  </a:txBody>
                  <a:tcPr/>
                </a:tc>
                <a:tc>
                  <a:txBody>
                    <a:bodyPr/>
                    <a:lstStyle/>
                    <a:p>
                      <a:r>
                        <a:rPr lang="es-ES" sz="2000" dirty="0"/>
                        <a:t>Meta 2021</a:t>
                      </a:r>
                      <a:endParaRPr lang="es-CL" sz="2000" dirty="0"/>
                    </a:p>
                  </a:txBody>
                  <a:tcPr/>
                </a:tc>
                <a:tc>
                  <a:txBody>
                    <a:bodyPr/>
                    <a:lstStyle/>
                    <a:p>
                      <a:r>
                        <a:rPr lang="es-ES" sz="2000" dirty="0"/>
                        <a:t>Meta 2022</a:t>
                      </a:r>
                      <a:endParaRPr lang="es-CL" sz="2000" dirty="0"/>
                    </a:p>
                  </a:txBody>
                  <a:tcPr/>
                </a:tc>
                <a:tc>
                  <a:txBody>
                    <a:bodyPr/>
                    <a:lstStyle/>
                    <a:p>
                      <a:r>
                        <a:rPr lang="es-ES" sz="2000" dirty="0"/>
                        <a:t>Meta 2023</a:t>
                      </a:r>
                      <a:endParaRPr lang="es-CL" sz="2000" dirty="0"/>
                    </a:p>
                  </a:txBody>
                  <a:tcPr/>
                </a:tc>
                <a:tc>
                  <a:txBody>
                    <a:bodyPr/>
                    <a:lstStyle/>
                    <a:p>
                      <a:r>
                        <a:rPr lang="es-ES" sz="2000" dirty="0"/>
                        <a:t>Meta 2024</a:t>
                      </a:r>
                      <a:endParaRPr lang="es-CL" sz="2000" dirty="0"/>
                    </a:p>
                  </a:txBody>
                  <a:tcPr/>
                </a:tc>
                <a:tc>
                  <a:txBody>
                    <a:bodyPr/>
                    <a:lstStyle/>
                    <a:p>
                      <a:r>
                        <a:rPr lang="es-CL" sz="2000" dirty="0"/>
                        <a:t>Meta 2025</a:t>
                      </a:r>
                    </a:p>
                  </a:txBody>
                  <a:tcPr/>
                </a:tc>
                <a:extLst>
                  <a:ext uri="{0D108BD9-81ED-4DB2-BD59-A6C34878D82A}">
                    <a16:rowId xmlns:a16="http://schemas.microsoft.com/office/drawing/2014/main" val="1585396073"/>
                  </a:ext>
                </a:extLst>
              </a:tr>
              <a:tr h="644744">
                <a:tc rowSpan="2">
                  <a:txBody>
                    <a:bodyPr/>
                    <a:lstStyle/>
                    <a:p>
                      <a:pPr algn="just"/>
                      <a:r>
                        <a:rPr lang="es-CL" sz="1400" dirty="0"/>
                        <a:t>Fortalecer la contribución las actividades de vinculación con el medio a la pertinencia y calidad de la formación, al conocimiento aplicado y al desarrollo sustentable del país.</a:t>
                      </a:r>
                    </a:p>
                  </a:txBody>
                  <a:tcPr/>
                </a:tc>
                <a:tc>
                  <a:txBody>
                    <a:bodyPr/>
                    <a:lstStyle/>
                    <a:p>
                      <a:pPr algn="just"/>
                      <a:r>
                        <a:rPr lang="es-CL" sz="1400" kern="1200" dirty="0">
                          <a:solidFill>
                            <a:schemeClr val="dk1"/>
                          </a:solidFill>
                          <a:effectLst/>
                        </a:rPr>
                        <a:t>Número de programas de VCM con medición de impacto </a:t>
                      </a:r>
                      <a:endParaRPr lang="es-CL" sz="1400" dirty="0"/>
                    </a:p>
                  </a:txBody>
                  <a:tcPr/>
                </a:tc>
                <a:tc>
                  <a:txBody>
                    <a:bodyPr/>
                    <a:lstStyle/>
                    <a:p>
                      <a:r>
                        <a:rPr lang="es-CL" sz="1400" dirty="0"/>
                        <a:t>2</a:t>
                      </a:r>
                    </a:p>
                  </a:txBody>
                  <a:tcPr/>
                </a:tc>
                <a:tc>
                  <a:txBody>
                    <a:bodyPr/>
                    <a:lstStyle/>
                    <a:p>
                      <a:r>
                        <a:rPr lang="es-ES" sz="1400" dirty="0"/>
                        <a:t>2</a:t>
                      </a:r>
                      <a:endParaRPr lang="es-CL" sz="1400" dirty="0"/>
                    </a:p>
                  </a:txBody>
                  <a:tcPr/>
                </a:tc>
                <a:tc>
                  <a:txBody>
                    <a:bodyPr/>
                    <a:lstStyle/>
                    <a:p>
                      <a:r>
                        <a:rPr lang="es-ES" sz="1400" dirty="0"/>
                        <a:t>2</a:t>
                      </a:r>
                      <a:endParaRPr lang="es-CL" sz="1400" dirty="0"/>
                    </a:p>
                  </a:txBody>
                  <a:tcPr/>
                </a:tc>
                <a:tc>
                  <a:txBody>
                    <a:bodyPr/>
                    <a:lstStyle/>
                    <a:p>
                      <a:r>
                        <a:rPr lang="es-ES" sz="1400" dirty="0"/>
                        <a:t>2</a:t>
                      </a:r>
                      <a:endParaRPr lang="es-CL" sz="1400" dirty="0"/>
                    </a:p>
                  </a:txBody>
                  <a:tcPr/>
                </a:tc>
                <a:tc>
                  <a:txBody>
                    <a:bodyPr/>
                    <a:lstStyle/>
                    <a:p>
                      <a:r>
                        <a:rPr lang="es-ES" sz="1400" dirty="0"/>
                        <a:t>2</a:t>
                      </a:r>
                      <a:endParaRPr lang="es-CL" sz="1400" dirty="0"/>
                    </a:p>
                  </a:txBody>
                  <a:tcPr/>
                </a:tc>
                <a:tc>
                  <a:txBody>
                    <a:bodyPr/>
                    <a:lstStyle/>
                    <a:p>
                      <a:r>
                        <a:rPr lang="es-CL" sz="1400" dirty="0"/>
                        <a:t>2</a:t>
                      </a:r>
                    </a:p>
                  </a:txBody>
                  <a:tcPr/>
                </a:tc>
                <a:extLst>
                  <a:ext uri="{0D108BD9-81ED-4DB2-BD59-A6C34878D82A}">
                    <a16:rowId xmlns:a16="http://schemas.microsoft.com/office/drawing/2014/main" val="754353805"/>
                  </a:ext>
                </a:extLst>
              </a:tr>
              <a:tr h="890993">
                <a:tc vMerge="1">
                  <a:txBody>
                    <a:bodyPr/>
                    <a:lstStyle/>
                    <a:p>
                      <a:endParaRPr lang="es-CL"/>
                    </a:p>
                  </a:txBody>
                  <a:tcPr/>
                </a:tc>
                <a:tc>
                  <a:txBody>
                    <a:bodyPr/>
                    <a:lstStyle/>
                    <a:p>
                      <a:pPr algn="just"/>
                      <a:r>
                        <a:rPr lang="es-CL" sz="1400" kern="1200" dirty="0">
                          <a:solidFill>
                            <a:schemeClr val="dk1"/>
                          </a:solidFill>
                          <a:effectLst/>
                        </a:rPr>
                        <a:t>Número de jornadas de retroalimentación de los resultados y contribución de las acciones y proyectos VCM </a:t>
                      </a:r>
                      <a:endParaRPr lang="es-CL" sz="1400" dirty="0"/>
                    </a:p>
                  </a:txBody>
                  <a:tcPr/>
                </a:tc>
                <a:tc>
                  <a:txBody>
                    <a:bodyPr/>
                    <a:lstStyle/>
                    <a:p>
                      <a:r>
                        <a:rPr lang="es-CL" sz="1400" dirty="0"/>
                        <a:t>N/A</a:t>
                      </a:r>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ES" sz="1400" dirty="0"/>
                        <a:t>1</a:t>
                      </a:r>
                      <a:endParaRPr lang="es-CL" sz="1400" dirty="0"/>
                    </a:p>
                  </a:txBody>
                  <a:tcPr/>
                </a:tc>
                <a:tc>
                  <a:txBody>
                    <a:bodyPr/>
                    <a:lstStyle/>
                    <a:p>
                      <a:r>
                        <a:rPr lang="es-CL" sz="1400" dirty="0"/>
                        <a:t>1</a:t>
                      </a:r>
                    </a:p>
                  </a:txBody>
                  <a:tcPr/>
                </a:tc>
                <a:extLst>
                  <a:ext uri="{0D108BD9-81ED-4DB2-BD59-A6C34878D82A}">
                    <a16:rowId xmlns:a16="http://schemas.microsoft.com/office/drawing/2014/main" val="2500472882"/>
                  </a:ext>
                </a:extLst>
              </a:tr>
              <a:tr h="1088900">
                <a:tc rowSpan="3">
                  <a:txBody>
                    <a:bodyPr/>
                    <a:lstStyle/>
                    <a:p>
                      <a:pPr algn="just"/>
                      <a:r>
                        <a:rPr lang="es-CL" sz="1400" dirty="0"/>
                        <a:t>Fortalecer las iniciativas y acciones interdisciplinares de vinculación con el medio entre Facultades, Escuelas y Carreras.</a:t>
                      </a:r>
                    </a:p>
                  </a:txBody>
                  <a:tcPr/>
                </a:tc>
                <a:tc>
                  <a:txBody>
                    <a:bodyPr/>
                    <a:lstStyle/>
                    <a:p>
                      <a:pPr algn="just"/>
                      <a:r>
                        <a:rPr lang="es-CL" sz="1400" kern="1200" dirty="0">
                          <a:solidFill>
                            <a:schemeClr val="dk1"/>
                          </a:solidFill>
                          <a:effectLst/>
                        </a:rPr>
                        <a:t>Número de proyectos y acciones colaborativas desarrolladas con universidades y organizaciones nacionales e internacionales</a:t>
                      </a:r>
                      <a:endParaRPr lang="es-CL" sz="1400" dirty="0"/>
                    </a:p>
                  </a:txBody>
                  <a:tcPr/>
                </a:tc>
                <a:tc>
                  <a:txBody>
                    <a:bodyPr/>
                    <a:lstStyle/>
                    <a:p>
                      <a:r>
                        <a:rPr lang="es-CL" sz="1400" dirty="0"/>
                        <a:t>28</a:t>
                      </a:r>
                    </a:p>
                  </a:txBody>
                  <a:tcPr/>
                </a:tc>
                <a:tc>
                  <a:txBody>
                    <a:bodyPr/>
                    <a:lstStyle/>
                    <a:p>
                      <a:r>
                        <a:rPr lang="es-ES" sz="1400" dirty="0"/>
                        <a:t>26</a:t>
                      </a:r>
                      <a:endParaRPr lang="es-CL" sz="1400" dirty="0"/>
                    </a:p>
                  </a:txBody>
                  <a:tcPr/>
                </a:tc>
                <a:tc>
                  <a:txBody>
                    <a:bodyPr/>
                    <a:lstStyle/>
                    <a:p>
                      <a:r>
                        <a:rPr lang="es-ES" sz="1400" dirty="0"/>
                        <a:t>28</a:t>
                      </a:r>
                      <a:endParaRPr lang="es-CL" sz="1400" dirty="0"/>
                    </a:p>
                  </a:txBody>
                  <a:tcPr/>
                </a:tc>
                <a:tc>
                  <a:txBody>
                    <a:bodyPr/>
                    <a:lstStyle/>
                    <a:p>
                      <a:r>
                        <a:rPr lang="es-ES" sz="1400" dirty="0"/>
                        <a:t>31</a:t>
                      </a:r>
                      <a:endParaRPr lang="es-CL" sz="1400" dirty="0"/>
                    </a:p>
                  </a:txBody>
                  <a:tcPr/>
                </a:tc>
                <a:tc>
                  <a:txBody>
                    <a:bodyPr/>
                    <a:lstStyle/>
                    <a:p>
                      <a:r>
                        <a:rPr lang="es-ES" sz="1400" dirty="0"/>
                        <a:t>34</a:t>
                      </a:r>
                      <a:endParaRPr lang="es-CL" sz="1400" dirty="0"/>
                    </a:p>
                  </a:txBody>
                  <a:tcPr/>
                </a:tc>
                <a:tc>
                  <a:txBody>
                    <a:bodyPr/>
                    <a:lstStyle/>
                    <a:p>
                      <a:r>
                        <a:rPr lang="es-CL" sz="1400" dirty="0"/>
                        <a:t>34</a:t>
                      </a:r>
                    </a:p>
                  </a:txBody>
                  <a:tcPr/>
                </a:tc>
                <a:extLst>
                  <a:ext uri="{0D108BD9-81ED-4DB2-BD59-A6C34878D82A}">
                    <a16:rowId xmlns:a16="http://schemas.microsoft.com/office/drawing/2014/main" val="32732863"/>
                  </a:ext>
                </a:extLst>
              </a:tr>
              <a:tr h="1092185">
                <a:tc vMerge="1">
                  <a:txBody>
                    <a:bodyPr/>
                    <a:lstStyle/>
                    <a:p>
                      <a:endParaRPr lang="es-CL"/>
                    </a:p>
                  </a:txBody>
                  <a:tcPr/>
                </a:tc>
                <a:tc>
                  <a:txBody>
                    <a:bodyPr/>
                    <a:lstStyle/>
                    <a:p>
                      <a:pPr algn="just"/>
                      <a:r>
                        <a:rPr lang="es-CL" sz="1400" kern="1200" dirty="0">
                          <a:solidFill>
                            <a:schemeClr val="dk1"/>
                          </a:solidFill>
                          <a:effectLst/>
                        </a:rPr>
                        <a:t>Número de programas, proyectos y/o asistencias técnicas interdisciplinares desarrolladas entre Facultades, Escuelas y Carreras.</a:t>
                      </a:r>
                      <a:endParaRPr lang="es-CL" sz="1400" dirty="0"/>
                    </a:p>
                  </a:txBody>
                  <a:tcPr/>
                </a:tc>
                <a:tc>
                  <a:txBody>
                    <a:bodyPr/>
                    <a:lstStyle/>
                    <a:p>
                      <a:r>
                        <a:rPr lang="es-CL" sz="1400" dirty="0"/>
                        <a:t>N/A</a:t>
                      </a:r>
                    </a:p>
                  </a:txBody>
                  <a:tcPr/>
                </a:tc>
                <a:tc>
                  <a:txBody>
                    <a:bodyPr/>
                    <a:lstStyle/>
                    <a:p>
                      <a:r>
                        <a:rPr lang="es-ES" sz="1400" dirty="0"/>
                        <a:t>3</a:t>
                      </a:r>
                      <a:endParaRPr lang="es-CL" sz="1400" dirty="0"/>
                    </a:p>
                  </a:txBody>
                  <a:tcPr/>
                </a:tc>
                <a:tc>
                  <a:txBody>
                    <a:bodyPr/>
                    <a:lstStyle/>
                    <a:p>
                      <a:r>
                        <a:rPr lang="es-ES" sz="1400" dirty="0"/>
                        <a:t>3</a:t>
                      </a:r>
                      <a:endParaRPr lang="es-CL" sz="1400" dirty="0"/>
                    </a:p>
                  </a:txBody>
                  <a:tcPr/>
                </a:tc>
                <a:tc>
                  <a:txBody>
                    <a:bodyPr/>
                    <a:lstStyle/>
                    <a:p>
                      <a:r>
                        <a:rPr lang="es-ES" sz="1400" dirty="0"/>
                        <a:t>4</a:t>
                      </a:r>
                      <a:endParaRPr lang="es-CL" sz="1400" dirty="0"/>
                    </a:p>
                  </a:txBody>
                  <a:tcPr/>
                </a:tc>
                <a:tc>
                  <a:txBody>
                    <a:bodyPr/>
                    <a:lstStyle/>
                    <a:p>
                      <a:r>
                        <a:rPr lang="es-ES" sz="1400" dirty="0"/>
                        <a:t>4</a:t>
                      </a:r>
                      <a:endParaRPr lang="es-CL" sz="1400" dirty="0"/>
                    </a:p>
                  </a:txBody>
                  <a:tcPr/>
                </a:tc>
                <a:tc>
                  <a:txBody>
                    <a:bodyPr/>
                    <a:lstStyle/>
                    <a:p>
                      <a:r>
                        <a:rPr lang="es-CL" sz="1400" dirty="0"/>
                        <a:t>4</a:t>
                      </a:r>
                    </a:p>
                  </a:txBody>
                  <a:tcPr/>
                </a:tc>
                <a:extLst>
                  <a:ext uri="{0D108BD9-81ED-4DB2-BD59-A6C34878D82A}">
                    <a16:rowId xmlns:a16="http://schemas.microsoft.com/office/drawing/2014/main" val="1895707913"/>
                  </a:ext>
                </a:extLst>
              </a:tr>
              <a:tr h="689801">
                <a:tc vMerge="1">
                  <a:txBody>
                    <a:bodyPr/>
                    <a:lstStyle/>
                    <a:p>
                      <a:endParaRPr lang="es-CL"/>
                    </a:p>
                  </a:txBody>
                  <a:tcPr/>
                </a:tc>
                <a:tc>
                  <a:txBody>
                    <a:bodyPr/>
                    <a:lstStyle/>
                    <a:p>
                      <a:pPr algn="just"/>
                      <a:r>
                        <a:rPr lang="es-CL" sz="1400" kern="1200" dirty="0">
                          <a:solidFill>
                            <a:schemeClr val="dk1"/>
                          </a:solidFill>
                          <a:effectLst/>
                        </a:rPr>
                        <a:t>Número de actividades de extensión académica interdisciplinares</a:t>
                      </a:r>
                      <a:endParaRPr lang="es-CL" sz="1400" dirty="0"/>
                    </a:p>
                  </a:txBody>
                  <a:tcPr/>
                </a:tc>
                <a:tc>
                  <a:txBody>
                    <a:bodyPr/>
                    <a:lstStyle/>
                    <a:p>
                      <a:r>
                        <a:rPr lang="es-CL" sz="1400" dirty="0"/>
                        <a:t>N/A</a:t>
                      </a:r>
                    </a:p>
                  </a:txBody>
                  <a:tcPr/>
                </a:tc>
                <a:tc>
                  <a:txBody>
                    <a:bodyPr/>
                    <a:lstStyle/>
                    <a:p>
                      <a:r>
                        <a:rPr lang="es-ES" sz="1400" dirty="0"/>
                        <a:t>2</a:t>
                      </a:r>
                      <a:endParaRPr lang="es-CL" sz="1400" dirty="0"/>
                    </a:p>
                  </a:txBody>
                  <a:tcPr/>
                </a:tc>
                <a:tc>
                  <a:txBody>
                    <a:bodyPr/>
                    <a:lstStyle/>
                    <a:p>
                      <a:r>
                        <a:rPr lang="es-ES" sz="1400" dirty="0"/>
                        <a:t>2</a:t>
                      </a:r>
                      <a:endParaRPr lang="es-CL" sz="1400" dirty="0"/>
                    </a:p>
                  </a:txBody>
                  <a:tcPr/>
                </a:tc>
                <a:tc>
                  <a:txBody>
                    <a:bodyPr/>
                    <a:lstStyle/>
                    <a:p>
                      <a:r>
                        <a:rPr lang="es-ES" sz="1400" dirty="0"/>
                        <a:t>3</a:t>
                      </a:r>
                      <a:endParaRPr lang="es-CL" sz="1400" dirty="0"/>
                    </a:p>
                  </a:txBody>
                  <a:tcPr/>
                </a:tc>
                <a:tc>
                  <a:txBody>
                    <a:bodyPr/>
                    <a:lstStyle/>
                    <a:p>
                      <a:r>
                        <a:rPr lang="es-ES" sz="1400"/>
                        <a:t>3</a:t>
                      </a:r>
                      <a:endParaRPr lang="es-CL" sz="1400" dirty="0"/>
                    </a:p>
                  </a:txBody>
                  <a:tcPr/>
                </a:tc>
                <a:tc>
                  <a:txBody>
                    <a:bodyPr/>
                    <a:lstStyle/>
                    <a:p>
                      <a:r>
                        <a:rPr lang="es-CL" sz="1400" dirty="0"/>
                        <a:t>3</a:t>
                      </a:r>
                    </a:p>
                  </a:txBody>
                  <a:tcPr/>
                </a:tc>
                <a:extLst>
                  <a:ext uri="{0D108BD9-81ED-4DB2-BD59-A6C34878D82A}">
                    <a16:rowId xmlns:a16="http://schemas.microsoft.com/office/drawing/2014/main" val="3934393480"/>
                  </a:ext>
                </a:extLst>
              </a:tr>
            </a:tbl>
          </a:graphicData>
        </a:graphic>
      </p:graphicFrame>
    </p:spTree>
    <p:extLst>
      <p:ext uri="{BB962C8B-B14F-4D97-AF65-F5344CB8AC3E}">
        <p14:creationId xmlns:p14="http://schemas.microsoft.com/office/powerpoint/2010/main" val="3677181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65998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36 CuadroTexto"/>
          <p:cNvSpPr txBox="1"/>
          <p:nvPr/>
        </p:nvSpPr>
        <p:spPr>
          <a:xfrm>
            <a:off x="1460270" y="394462"/>
            <a:ext cx="8528858" cy="52322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0" hangingPunct="0"/>
            <a:r>
              <a:rPr lang="es-ES" sz="2800" b="1" dirty="0">
                <a:solidFill>
                  <a:srgbClr val="002060"/>
                </a:solidFill>
              </a:rPr>
              <a:t>PROCESO DE PLANIFICACIÓN ESTRATÉGICA FACULTAD</a:t>
            </a:r>
          </a:p>
        </p:txBody>
      </p:sp>
      <p:sp>
        <p:nvSpPr>
          <p:cNvPr id="12" name="Rectángulo 11"/>
          <p:cNvSpPr/>
          <p:nvPr/>
        </p:nvSpPr>
        <p:spPr>
          <a:xfrm>
            <a:off x="401782" y="1551711"/>
            <a:ext cx="11004085" cy="4524315"/>
          </a:xfrm>
          <a:prstGeom prst="rect">
            <a:avLst/>
          </a:prstGeom>
        </p:spPr>
        <p:txBody>
          <a:bodyPr wrap="square">
            <a:spAutoFit/>
          </a:bodyPr>
          <a:lstStyle/>
          <a:p>
            <a:pPr marL="285750" indent="-285750">
              <a:buFont typeface="Arial" panose="020B0604020202020204" pitchFamily="34" charset="0"/>
              <a:buChar char="•"/>
            </a:pPr>
            <a:r>
              <a:rPr lang="es-ES" dirty="0">
                <a:solidFill>
                  <a:srgbClr val="000066"/>
                </a:solidFill>
                <a:latin typeface="Calibri" panose="020F0502020204030204" pitchFamily="34" charset="0"/>
                <a:ea typeface="Calibri" panose="020F0502020204030204" pitchFamily="34" charset="0"/>
                <a:cs typeface="Times New Roman" panose="02020603050405020304" pitchFamily="18" charset="0"/>
              </a:rPr>
              <a:t>Modalidad de trabajo</a:t>
            </a:r>
          </a:p>
          <a:p>
            <a:pPr marL="742950" lvl="1" indent="-285750">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Una comisión para el desarrollo del FODA.</a:t>
            </a:r>
          </a:p>
          <a:p>
            <a:pPr marL="742950" lvl="1" indent="-285750">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Un comité de planificación para el desarrollo de lineamientos y metas. </a:t>
            </a:r>
          </a:p>
          <a:p>
            <a:pPr lvl="1"/>
            <a:endParaRPr lang="es-ES" dirty="0">
              <a:solidFill>
                <a:srgbClr val="000066"/>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s-ES" dirty="0">
                <a:solidFill>
                  <a:srgbClr val="000066"/>
                </a:solidFill>
                <a:latin typeface="Calibri" panose="020F0502020204030204" pitchFamily="34" charset="0"/>
                <a:ea typeface="Calibri" panose="020F0502020204030204" pitchFamily="34" charset="0"/>
                <a:cs typeface="Times New Roman" panose="02020603050405020304" pitchFamily="18" charset="0"/>
              </a:rPr>
              <a:t>Equipo que participó:</a:t>
            </a:r>
          </a:p>
          <a:p>
            <a:pPr marL="742950" lvl="1" indent="-285750" algn="just">
              <a:buFont typeface="Wingdings" panose="05000000000000000000" pitchFamily="2" charset="2"/>
              <a:buChar char="ü"/>
            </a:pPr>
            <a:r>
              <a:rPr lang="es-ES" dirty="0">
                <a:solidFill>
                  <a:srgbClr val="002060"/>
                </a:solidFill>
                <a:latin typeface="Calibri" panose="020F0502020204030204" pitchFamily="34" charset="0"/>
                <a:ea typeface="Calibri" panose="020F0502020204030204" pitchFamily="34" charset="0"/>
                <a:cs typeface="Times New Roman" panose="02020603050405020304" pitchFamily="18" charset="0"/>
              </a:rPr>
              <a:t>Comisión</a:t>
            </a:r>
            <a:r>
              <a:rPr lang="es-ES" dirty="0">
                <a:latin typeface="Calibri" panose="020F0502020204030204" pitchFamily="34" charset="0"/>
                <a:ea typeface="Calibri" panose="020F0502020204030204" pitchFamily="34" charset="0"/>
                <a:cs typeface="Times New Roman" panose="02020603050405020304" pitchFamily="18" charset="0"/>
              </a:rPr>
              <a:t>: Emilio Oñate Vera, Jorge Ulloa Plaza, Gonzalo Álvarez </a:t>
            </a:r>
            <a:r>
              <a:rPr lang="es-ES" dirty="0" err="1">
                <a:latin typeface="Calibri" panose="020F0502020204030204" pitchFamily="34" charset="0"/>
                <a:ea typeface="Calibri" panose="020F0502020204030204" pitchFamily="34" charset="0"/>
                <a:cs typeface="Times New Roman" panose="02020603050405020304" pitchFamily="18" charset="0"/>
              </a:rPr>
              <a:t>Seura</a:t>
            </a:r>
            <a:r>
              <a:rPr lang="es-ES" dirty="0">
                <a:latin typeface="Calibri" panose="020F0502020204030204" pitchFamily="34" charset="0"/>
                <a:ea typeface="Calibri" panose="020F0502020204030204" pitchFamily="34" charset="0"/>
                <a:cs typeface="Times New Roman" panose="02020603050405020304" pitchFamily="18" charset="0"/>
              </a:rPr>
              <a:t>, Rafael Pastor Besoain, Ana María Galdames Paredes, Felipe Rioseco Yáñez, Cecilia González Jeria, Maite Arauco Yáñez, José Ignacio Núñez Leiva, Rafael Medina Donoso, Andrea Duran Zúñiga, Fernanda Tapia Trujillo, Mauricio Valenzuela Olivares, María de los Ángeles Gutiérrez Fernández, Carlos Urrejola Devia, Eduardo Figueroa Ávila, Paola Tapia Salas. </a:t>
            </a:r>
            <a:endParaRPr lang="es-ES" dirty="0">
              <a:solidFill>
                <a:srgbClr val="000066"/>
              </a:solidFill>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Wingdings" panose="05000000000000000000" pitchFamily="2" charset="2"/>
              <a:buChar char="ü"/>
            </a:pPr>
            <a:r>
              <a:rPr lang="es-ES" dirty="0">
                <a:solidFill>
                  <a:srgbClr val="002060"/>
                </a:solidFill>
                <a:latin typeface="Calibri" panose="020F0502020204030204" pitchFamily="34" charset="0"/>
                <a:ea typeface="Calibri" panose="020F0502020204030204" pitchFamily="34" charset="0"/>
                <a:cs typeface="Times New Roman" panose="02020603050405020304" pitchFamily="18" charset="0"/>
              </a:rPr>
              <a:t>Comité de planificación: </a:t>
            </a:r>
            <a:r>
              <a:rPr lang="es-ES" dirty="0">
                <a:latin typeface="Calibri" panose="020F0502020204030204" pitchFamily="34" charset="0"/>
                <a:ea typeface="Calibri" panose="020F0502020204030204" pitchFamily="34" charset="0"/>
                <a:cs typeface="Times New Roman" panose="02020603050405020304" pitchFamily="18" charset="0"/>
              </a:rPr>
              <a:t>Emilio Oñate Vera, Jorge Ulloa Plaza, Gonzalo Álvarez </a:t>
            </a:r>
            <a:r>
              <a:rPr lang="es-ES" dirty="0" err="1">
                <a:latin typeface="Calibri" panose="020F0502020204030204" pitchFamily="34" charset="0"/>
                <a:ea typeface="Calibri" panose="020F0502020204030204" pitchFamily="34" charset="0"/>
                <a:cs typeface="Times New Roman" panose="02020603050405020304" pitchFamily="18" charset="0"/>
              </a:rPr>
              <a:t>Seura</a:t>
            </a:r>
            <a:r>
              <a:rPr lang="es-ES" dirty="0">
                <a:latin typeface="Calibri" panose="020F0502020204030204" pitchFamily="34" charset="0"/>
                <a:ea typeface="Calibri" panose="020F0502020204030204" pitchFamily="34" charset="0"/>
                <a:cs typeface="Times New Roman" panose="02020603050405020304" pitchFamily="18" charset="0"/>
              </a:rPr>
              <a:t>, Rafael Pastor Besoain, Ana María Galdames Paredes, Felipe Rioseco Yáñez, Paola Tapia Salas, Eduardo Figueroa Ávila, Cecilia González Jeria, Maite Arauco Yáñez. </a:t>
            </a:r>
          </a:p>
          <a:p>
            <a:pPr marL="285750" indent="-285750">
              <a:buFont typeface="Arial" panose="020B0604020202020204" pitchFamily="34" charset="0"/>
              <a:buChar char="•"/>
            </a:pPr>
            <a:endParaRPr lang="es-ES" dirty="0">
              <a:solidFill>
                <a:srgbClr val="000066"/>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s-ES" dirty="0">
                <a:solidFill>
                  <a:srgbClr val="000066"/>
                </a:solidFill>
                <a:latin typeface="Calibri" panose="020F0502020204030204" pitchFamily="34" charset="0"/>
                <a:ea typeface="Calibri" panose="020F0502020204030204" pitchFamily="34" charset="0"/>
                <a:cs typeface="Times New Roman" panose="02020603050405020304" pitchFamily="18" charset="0"/>
              </a:rPr>
              <a:t>Periodicidad de las reuniones</a:t>
            </a:r>
          </a:p>
          <a:p>
            <a:pPr marL="742950" lvl="1" indent="-285750">
              <a:buFont typeface="Arial" panose="020B0604020202020204" pitchFamily="34" charset="0"/>
              <a:buChar char="•"/>
            </a:pPr>
            <a:r>
              <a:rPr lang="es-ES" dirty="0">
                <a:latin typeface="Calibri" panose="020F0502020204030204" pitchFamily="34" charset="0"/>
                <a:ea typeface="Calibri" panose="020F0502020204030204" pitchFamily="34" charset="0"/>
                <a:cs typeface="Times New Roman" panose="02020603050405020304" pitchFamily="18" charset="0"/>
              </a:rPr>
              <a:t>16 reuniones realizadas entre la última semana de mayo y primera semana de agosto 2021. </a:t>
            </a:r>
          </a:p>
          <a:p>
            <a:pPr marL="742950" lvl="1" indent="-285750">
              <a:buFont typeface="Arial" panose="020B0604020202020204" pitchFamily="34" charset="0"/>
              <a:buChar char="•"/>
            </a:pPr>
            <a:endParaRPr lang="es-ES" dirty="0">
              <a:solidFill>
                <a:srgbClr val="00006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3323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CuadroTexto"/>
          <p:cNvSpPr txBox="1"/>
          <p:nvPr/>
        </p:nvSpPr>
        <p:spPr>
          <a:xfrm>
            <a:off x="940526" y="182564"/>
            <a:ext cx="9211602" cy="523220"/>
          </a:xfrm>
          <a:prstGeom prst="rect">
            <a:avLst/>
          </a:prstGeom>
          <a:noFill/>
        </p:spPr>
        <p:txBody>
          <a:bodyPr wrap="square" rtlCol="0">
            <a:spAutoFit/>
          </a:bodyPr>
          <a:lstStyle/>
          <a:p>
            <a:pPr algn="ctr"/>
            <a:r>
              <a:rPr lang="es-ES" sz="2800" b="1" dirty="0">
                <a:solidFill>
                  <a:srgbClr val="002060"/>
                </a:solidFill>
              </a:rPr>
              <a:t>ANÁLISIS FODA</a:t>
            </a:r>
            <a:endParaRPr lang="es-CL" sz="2800" b="1" dirty="0">
              <a:solidFill>
                <a:srgbClr val="002060"/>
              </a:solidFill>
            </a:endParaRPr>
          </a:p>
        </p:txBody>
      </p:sp>
      <p:sp>
        <p:nvSpPr>
          <p:cNvPr id="7" name="Rectangle 1"/>
          <p:cNvSpPr>
            <a:spLocks noChangeArrowheads="1"/>
          </p:cNvSpPr>
          <p:nvPr/>
        </p:nvSpPr>
        <p:spPr bwMode="auto">
          <a:xfrm>
            <a:off x="1150938" y="33940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dirty="0">
                <a:ln>
                  <a:noFill/>
                </a:ln>
                <a:solidFill>
                  <a:schemeClr val="tx1"/>
                </a:solidFill>
                <a:effectLst/>
                <a:latin typeface="Arial" panose="020B0604020202020204" pitchFamily="34" charset="0"/>
              </a:rPr>
            </a:br>
            <a:endParaRPr kumimoji="0" lang="es-CL" altLang="es-CL" sz="1800" b="0" i="0" u="none" strike="noStrike" cap="none" normalizeH="0" baseline="0" dirty="0">
              <a:ln>
                <a:noFill/>
              </a:ln>
              <a:solidFill>
                <a:schemeClr val="tx1"/>
              </a:solidFill>
              <a:effectLst/>
              <a:latin typeface="Arial" panose="020B0604020202020204" pitchFamily="34" charset="0"/>
            </a:endParaRPr>
          </a:p>
        </p:txBody>
      </p:sp>
      <p:sp>
        <p:nvSpPr>
          <p:cNvPr id="2" name="Marcador de contenido 1"/>
          <p:cNvSpPr>
            <a:spLocks noGrp="1"/>
          </p:cNvSpPr>
          <p:nvPr>
            <p:ph idx="1"/>
          </p:nvPr>
        </p:nvSpPr>
        <p:spPr>
          <a:xfrm>
            <a:off x="483524" y="815928"/>
            <a:ext cx="11087099" cy="5500463"/>
          </a:xfrm>
        </p:spPr>
        <p:txBody>
          <a:bodyPr>
            <a:normAutofit lnSpcReduction="10000"/>
          </a:bodyPr>
          <a:lstStyle/>
          <a:p>
            <a:r>
              <a:rPr lang="es-ES" sz="1800" b="1" dirty="0">
                <a:solidFill>
                  <a:srgbClr val="002060"/>
                </a:solidFill>
                <a:latin typeface="+mn-lt"/>
                <a:ea typeface="+mn-ea"/>
                <a:cs typeface="+mn-cs"/>
              </a:rPr>
              <a:t>FORTALEZAS </a:t>
            </a:r>
          </a:p>
          <a:p>
            <a:pPr lvl="1" algn="just"/>
            <a:r>
              <a:rPr lang="es-ES" dirty="0">
                <a:solidFill>
                  <a:srgbClr val="002060"/>
                </a:solidFill>
                <a:latin typeface="+mn-lt"/>
                <a:ea typeface="+mn-ea"/>
                <a:cs typeface="+mn-cs"/>
              </a:rPr>
              <a:t>Docencia: </a:t>
            </a:r>
          </a:p>
          <a:p>
            <a:pPr marL="609577" lvl="1" indent="0" algn="just">
              <a:buNone/>
            </a:pPr>
            <a:r>
              <a:rPr lang="es-ES" dirty="0">
                <a:solidFill>
                  <a:srgbClr val="002060"/>
                </a:solidFill>
                <a:latin typeface="+mn-lt"/>
                <a:ea typeface="+mn-ea"/>
                <a:cs typeface="+mn-cs"/>
              </a:rPr>
              <a:t>       (1) </a:t>
            </a:r>
            <a:r>
              <a:rPr lang="es-CL" dirty="0">
                <a:latin typeface="+mn-lt"/>
                <a:ea typeface="+mn-ea"/>
                <a:cs typeface="+mn-cs"/>
              </a:rPr>
              <a:t>Creciente número de profesores con jornada completa con grado académico de doctor contribuyendo a la formación de los/as estudiantes de pregrado y postgrado. </a:t>
            </a:r>
          </a:p>
          <a:p>
            <a:pPr marL="609577" lvl="1" indent="0" algn="just">
              <a:buNone/>
            </a:pPr>
            <a:r>
              <a:rPr lang="es-CL" sz="1800" dirty="0">
                <a:latin typeface="+mn-lt"/>
                <a:ea typeface="+mn-ea"/>
                <a:cs typeface="+mn-cs"/>
              </a:rPr>
              <a:t>       </a:t>
            </a:r>
            <a:r>
              <a:rPr lang="es-CL" sz="1800" dirty="0">
                <a:solidFill>
                  <a:srgbClr val="002060"/>
                </a:solidFill>
                <a:latin typeface="+mn-lt"/>
                <a:ea typeface="+mn-ea"/>
                <a:cs typeface="+mn-cs"/>
              </a:rPr>
              <a:t>(2) </a:t>
            </a:r>
            <a:r>
              <a:rPr lang="es-ES" sz="1800" dirty="0">
                <a:latin typeface="+mn-lt"/>
                <a:ea typeface="+mn-ea"/>
                <a:cs typeface="+mn-cs"/>
              </a:rPr>
              <a:t>Consolidada oferta formativa de la carrera de Derecho en jornada vespertina. </a:t>
            </a:r>
          </a:p>
          <a:p>
            <a:pPr marL="609577" lvl="1" indent="0" algn="just">
              <a:buNone/>
            </a:pPr>
            <a:endParaRPr lang="es-ES" sz="1800" dirty="0">
              <a:latin typeface="+mn-lt"/>
              <a:ea typeface="+mn-ea"/>
              <a:cs typeface="+mn-cs"/>
            </a:endParaRPr>
          </a:p>
          <a:p>
            <a:pPr lvl="1" algn="just"/>
            <a:r>
              <a:rPr lang="es-ES" dirty="0">
                <a:solidFill>
                  <a:srgbClr val="002060"/>
                </a:solidFill>
                <a:latin typeface="+mn-lt"/>
                <a:ea typeface="+mn-ea"/>
                <a:cs typeface="+mn-cs"/>
              </a:rPr>
              <a:t>Gestión: </a:t>
            </a:r>
          </a:p>
          <a:p>
            <a:pPr marL="609577" lvl="1" indent="0" algn="just">
              <a:buNone/>
            </a:pPr>
            <a:r>
              <a:rPr lang="es-ES" dirty="0">
                <a:solidFill>
                  <a:srgbClr val="002060"/>
                </a:solidFill>
                <a:latin typeface="+mn-lt"/>
                <a:ea typeface="+mn-ea"/>
                <a:cs typeface="+mn-cs"/>
              </a:rPr>
              <a:t>        (1) </a:t>
            </a:r>
            <a:r>
              <a:rPr lang="es-CL" dirty="0">
                <a:latin typeface="+mn-lt"/>
                <a:ea typeface="+mn-ea"/>
                <a:cs typeface="+mn-cs"/>
              </a:rPr>
              <a:t>El equipo directivo y administrativo posee alta capacidad y experiencia en labores de gestión.</a:t>
            </a:r>
          </a:p>
          <a:p>
            <a:pPr marL="609577" lvl="1" indent="0" algn="just">
              <a:buNone/>
            </a:pPr>
            <a:r>
              <a:rPr lang="es-CL" dirty="0">
                <a:latin typeface="+mn-lt"/>
                <a:ea typeface="+mn-ea"/>
                <a:cs typeface="+mn-cs"/>
              </a:rPr>
              <a:t>        </a:t>
            </a:r>
            <a:r>
              <a:rPr lang="es-CL" dirty="0">
                <a:solidFill>
                  <a:srgbClr val="002060"/>
                </a:solidFill>
                <a:latin typeface="+mn-lt"/>
                <a:ea typeface="+mn-ea"/>
                <a:cs typeface="+mn-cs"/>
              </a:rPr>
              <a:t>(2) </a:t>
            </a:r>
            <a:r>
              <a:rPr lang="es-CL" dirty="0">
                <a:latin typeface="+mn-lt"/>
                <a:ea typeface="+mn-ea"/>
                <a:cs typeface="+mn-cs"/>
              </a:rPr>
              <a:t>Aplicación de la automatización de procesos relevantes mediante plataformas digitales.</a:t>
            </a:r>
          </a:p>
          <a:p>
            <a:pPr marL="609577" lvl="1" indent="0" algn="just">
              <a:buNone/>
            </a:pPr>
            <a:endParaRPr lang="es-ES" dirty="0">
              <a:latin typeface="+mn-lt"/>
              <a:ea typeface="+mn-ea"/>
              <a:cs typeface="+mn-cs"/>
            </a:endParaRPr>
          </a:p>
          <a:p>
            <a:pPr lvl="1" algn="just"/>
            <a:r>
              <a:rPr lang="es-ES" dirty="0">
                <a:solidFill>
                  <a:srgbClr val="002060"/>
                </a:solidFill>
                <a:latin typeface="+mn-lt"/>
                <a:ea typeface="+mn-ea"/>
                <a:cs typeface="+mn-cs"/>
              </a:rPr>
              <a:t>Investigación: </a:t>
            </a:r>
          </a:p>
          <a:p>
            <a:pPr marL="609577" lvl="1" indent="0" algn="just">
              <a:buNone/>
            </a:pPr>
            <a:r>
              <a:rPr lang="es-ES" dirty="0">
                <a:solidFill>
                  <a:srgbClr val="002060"/>
                </a:solidFill>
                <a:latin typeface="+mn-lt"/>
                <a:ea typeface="+mn-ea"/>
                <a:cs typeface="+mn-cs"/>
              </a:rPr>
              <a:t>        (1) </a:t>
            </a:r>
            <a:r>
              <a:rPr lang="es-ES" dirty="0">
                <a:latin typeface="+mn-lt"/>
                <a:ea typeface="+mn-ea"/>
                <a:cs typeface="+mn-cs"/>
              </a:rPr>
              <a:t>C</a:t>
            </a:r>
            <a:r>
              <a:rPr lang="es-CL" dirty="0">
                <a:latin typeface="+mn-lt"/>
                <a:ea typeface="+mn-ea"/>
                <a:cs typeface="+mn-cs"/>
              </a:rPr>
              <a:t>reación de programa de Doctorado y la conformación del claustro doctoral. </a:t>
            </a:r>
          </a:p>
          <a:p>
            <a:pPr marL="609577" lvl="1" indent="0" algn="just">
              <a:buNone/>
            </a:pPr>
            <a:r>
              <a:rPr lang="es-CL" dirty="0">
                <a:solidFill>
                  <a:srgbClr val="002060"/>
                </a:solidFill>
                <a:latin typeface="+mn-lt"/>
                <a:ea typeface="+mn-ea"/>
                <a:cs typeface="+mn-cs"/>
              </a:rPr>
              <a:t>        (2)</a:t>
            </a:r>
            <a:r>
              <a:rPr lang="es-CL" dirty="0">
                <a:latin typeface="+mn-lt"/>
                <a:ea typeface="+mn-ea"/>
                <a:cs typeface="+mn-cs"/>
              </a:rPr>
              <a:t> Indexación de la revista RUMBOS TS a SciELO Chile. </a:t>
            </a:r>
          </a:p>
          <a:p>
            <a:pPr marL="609577" lvl="1" indent="0" algn="just">
              <a:buNone/>
            </a:pPr>
            <a:endParaRPr lang="es-ES" dirty="0">
              <a:latin typeface="+mn-lt"/>
              <a:ea typeface="+mn-ea"/>
              <a:cs typeface="+mn-cs"/>
            </a:endParaRPr>
          </a:p>
          <a:p>
            <a:pPr lvl="1" algn="just"/>
            <a:r>
              <a:rPr lang="es-ES" dirty="0" err="1">
                <a:solidFill>
                  <a:srgbClr val="002060"/>
                </a:solidFill>
                <a:latin typeface="+mn-lt"/>
                <a:ea typeface="+mn-ea"/>
                <a:cs typeface="+mn-cs"/>
              </a:rPr>
              <a:t>VcM</a:t>
            </a:r>
            <a:r>
              <a:rPr lang="es-ES" dirty="0">
                <a:solidFill>
                  <a:srgbClr val="002060"/>
                </a:solidFill>
                <a:latin typeface="+mn-lt"/>
                <a:ea typeface="+mn-ea"/>
                <a:cs typeface="+mn-cs"/>
              </a:rPr>
              <a:t>:  </a:t>
            </a:r>
          </a:p>
          <a:p>
            <a:pPr marL="609577" lvl="1" indent="0" algn="just">
              <a:buNone/>
            </a:pPr>
            <a:r>
              <a:rPr lang="es-ES" dirty="0">
                <a:solidFill>
                  <a:srgbClr val="002060"/>
                </a:solidFill>
                <a:latin typeface="+mn-lt"/>
                <a:ea typeface="+mn-ea"/>
                <a:cs typeface="+mn-cs"/>
              </a:rPr>
              <a:t>       (1) </a:t>
            </a:r>
            <a:r>
              <a:rPr lang="es-CL" dirty="0">
                <a:latin typeface="+mn-lt"/>
                <a:ea typeface="+mn-ea"/>
                <a:cs typeface="+mn-cs"/>
              </a:rPr>
              <a:t>Alta presencia de académicos/as en medios de comunicación masiva. </a:t>
            </a:r>
          </a:p>
          <a:p>
            <a:pPr marL="609577" lvl="1" indent="0" algn="just">
              <a:buNone/>
            </a:pPr>
            <a:r>
              <a:rPr lang="es-CL" dirty="0">
                <a:latin typeface="+mn-lt"/>
                <a:ea typeface="+mn-ea"/>
                <a:cs typeface="+mn-cs"/>
              </a:rPr>
              <a:t>       </a:t>
            </a:r>
            <a:r>
              <a:rPr lang="es-CL" dirty="0">
                <a:solidFill>
                  <a:srgbClr val="002060"/>
                </a:solidFill>
                <a:latin typeface="+mn-lt"/>
                <a:ea typeface="+mn-ea"/>
                <a:cs typeface="+mn-cs"/>
              </a:rPr>
              <a:t>(2) </a:t>
            </a:r>
            <a:r>
              <a:rPr lang="es-CL" dirty="0">
                <a:latin typeface="+mn-lt"/>
                <a:ea typeface="+mn-ea"/>
                <a:cs typeface="+mn-cs"/>
              </a:rPr>
              <a:t>Alto número de actividades de extensión académica con alta participación de público objetivo. </a:t>
            </a:r>
          </a:p>
          <a:p>
            <a:pPr marL="609577" lvl="1" indent="0" algn="just">
              <a:buNone/>
            </a:pPr>
            <a:endParaRPr lang="es-ES" dirty="0">
              <a:latin typeface="+mn-lt"/>
              <a:ea typeface="+mn-ea"/>
              <a:cs typeface="+mn-cs"/>
            </a:endParaRPr>
          </a:p>
          <a:p>
            <a:pPr lvl="1"/>
            <a:endParaRPr lang="es-CL" dirty="0">
              <a:latin typeface="+mn-lt"/>
            </a:endParaRPr>
          </a:p>
        </p:txBody>
      </p:sp>
    </p:spTree>
    <p:extLst>
      <p:ext uri="{BB962C8B-B14F-4D97-AF65-F5344CB8AC3E}">
        <p14:creationId xmlns:p14="http://schemas.microsoft.com/office/powerpoint/2010/main" val="2757943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516754-B171-4F58-8295-EA773660B758}"/>
              </a:ext>
            </a:extLst>
          </p:cNvPr>
          <p:cNvSpPr>
            <a:spLocks noGrp="1"/>
          </p:cNvSpPr>
          <p:nvPr>
            <p:ph type="title"/>
          </p:nvPr>
        </p:nvSpPr>
        <p:spPr>
          <a:xfrm>
            <a:off x="533400" y="81645"/>
            <a:ext cx="11087099" cy="495675"/>
          </a:xfrm>
        </p:spPr>
        <p:txBody>
          <a:bodyPr/>
          <a:lstStyle/>
          <a:p>
            <a:endParaRPr lang="es-CL" dirty="0"/>
          </a:p>
        </p:txBody>
      </p:sp>
      <p:sp>
        <p:nvSpPr>
          <p:cNvPr id="3" name="Marcador de contenido 2">
            <a:extLst>
              <a:ext uri="{FF2B5EF4-FFF2-40B4-BE49-F238E27FC236}">
                <a16:creationId xmlns:a16="http://schemas.microsoft.com/office/drawing/2014/main" id="{77AC547E-BEEB-4B02-A2E8-22BA93BBCEBB}"/>
              </a:ext>
            </a:extLst>
          </p:cNvPr>
          <p:cNvSpPr>
            <a:spLocks noGrp="1"/>
          </p:cNvSpPr>
          <p:nvPr>
            <p:ph idx="1"/>
          </p:nvPr>
        </p:nvSpPr>
        <p:spPr>
          <a:xfrm>
            <a:off x="533400" y="745588"/>
            <a:ext cx="11087099" cy="5535092"/>
          </a:xfrm>
        </p:spPr>
        <p:txBody>
          <a:bodyPr>
            <a:normAutofit lnSpcReduction="10000"/>
          </a:bodyPr>
          <a:lstStyle/>
          <a:p>
            <a:r>
              <a:rPr lang="es-CL" sz="1800" b="1" dirty="0">
                <a:solidFill>
                  <a:srgbClr val="002060"/>
                </a:solidFill>
                <a:latin typeface="+mn-lt"/>
              </a:rPr>
              <a:t>DEBILIDADES</a:t>
            </a:r>
            <a:r>
              <a:rPr lang="es-CL" sz="1800" dirty="0">
                <a:solidFill>
                  <a:srgbClr val="002060"/>
                </a:solidFill>
                <a:latin typeface="+mn-lt"/>
              </a:rPr>
              <a:t> </a:t>
            </a:r>
          </a:p>
          <a:p>
            <a:pPr lvl="1"/>
            <a:r>
              <a:rPr lang="es-CL" dirty="0">
                <a:solidFill>
                  <a:srgbClr val="002060"/>
                </a:solidFill>
                <a:latin typeface="+mn-lt"/>
              </a:rPr>
              <a:t>Docencia: </a:t>
            </a:r>
          </a:p>
          <a:p>
            <a:pPr marL="609577" lvl="1" indent="0">
              <a:buNone/>
            </a:pPr>
            <a:r>
              <a:rPr lang="es-CL" dirty="0">
                <a:solidFill>
                  <a:srgbClr val="002060"/>
                </a:solidFill>
                <a:latin typeface="+mn-lt"/>
              </a:rPr>
              <a:t>       (1) </a:t>
            </a:r>
            <a:r>
              <a:rPr lang="es-CL" dirty="0">
                <a:latin typeface="+mn-lt"/>
              </a:rPr>
              <a:t>Alta duración real de la carrera de Derecho. </a:t>
            </a:r>
          </a:p>
          <a:p>
            <a:pPr marL="0" indent="0">
              <a:buNone/>
            </a:pPr>
            <a:r>
              <a:rPr lang="es-CL" sz="1800" dirty="0">
                <a:solidFill>
                  <a:srgbClr val="002060"/>
                </a:solidFill>
                <a:latin typeface="+mn-lt"/>
              </a:rPr>
              <a:t>                   (2) </a:t>
            </a:r>
            <a:r>
              <a:rPr lang="es-CL" sz="1800" dirty="0">
                <a:latin typeface="+mn-lt"/>
              </a:rPr>
              <a:t>Insuficiente incorporación de idiomas en el plan de estudios de la carrera de Derecho.</a:t>
            </a:r>
          </a:p>
          <a:p>
            <a:pPr marL="0" indent="0">
              <a:buNone/>
            </a:pPr>
            <a:endParaRPr lang="es-CL" sz="1800" dirty="0">
              <a:latin typeface="+mn-lt"/>
            </a:endParaRPr>
          </a:p>
          <a:p>
            <a:pPr lvl="1"/>
            <a:r>
              <a:rPr lang="es-CL" dirty="0">
                <a:solidFill>
                  <a:srgbClr val="002060"/>
                </a:solidFill>
                <a:latin typeface="+mn-lt"/>
              </a:rPr>
              <a:t>Gestión: </a:t>
            </a:r>
          </a:p>
          <a:p>
            <a:pPr marL="609577" lvl="1" indent="0">
              <a:buNone/>
            </a:pPr>
            <a:r>
              <a:rPr lang="es-CL" dirty="0">
                <a:solidFill>
                  <a:srgbClr val="002060"/>
                </a:solidFill>
                <a:latin typeface="+mn-lt"/>
              </a:rPr>
              <a:t>       (1) </a:t>
            </a:r>
            <a:r>
              <a:rPr lang="es-CL" dirty="0">
                <a:latin typeface="+mn-lt"/>
              </a:rPr>
              <a:t>Insuficiente sistema de gestión y planificación de los procesos de postgrado en la carrera de Derecho. </a:t>
            </a:r>
          </a:p>
          <a:p>
            <a:pPr marL="609577" lvl="1" indent="0">
              <a:buNone/>
            </a:pPr>
            <a:r>
              <a:rPr lang="es-CL" dirty="0">
                <a:latin typeface="+mn-lt"/>
              </a:rPr>
              <a:t>      </a:t>
            </a:r>
            <a:r>
              <a:rPr lang="es-CL" dirty="0">
                <a:solidFill>
                  <a:srgbClr val="002060"/>
                </a:solidFill>
                <a:latin typeface="+mn-lt"/>
              </a:rPr>
              <a:t> (2) </a:t>
            </a:r>
            <a:r>
              <a:rPr lang="es-CL" dirty="0">
                <a:latin typeface="+mn-lt"/>
              </a:rPr>
              <a:t>Sobrecarga en las labores de gestión en sede región de Coquimbo, debido a su menor dotación. </a:t>
            </a:r>
          </a:p>
          <a:p>
            <a:pPr marL="609577" lvl="1" indent="0">
              <a:buNone/>
            </a:pPr>
            <a:endParaRPr lang="es-CL" dirty="0">
              <a:latin typeface="+mn-lt"/>
            </a:endParaRPr>
          </a:p>
          <a:p>
            <a:pPr lvl="1"/>
            <a:r>
              <a:rPr lang="es-CL" dirty="0">
                <a:solidFill>
                  <a:srgbClr val="002060"/>
                </a:solidFill>
                <a:latin typeface="+mn-lt"/>
              </a:rPr>
              <a:t>Investigación: </a:t>
            </a:r>
          </a:p>
          <a:p>
            <a:pPr marL="609577" lvl="1" indent="0">
              <a:buNone/>
            </a:pPr>
            <a:r>
              <a:rPr lang="es-CL" dirty="0">
                <a:solidFill>
                  <a:srgbClr val="002060"/>
                </a:solidFill>
                <a:latin typeface="+mn-lt"/>
              </a:rPr>
              <a:t>       (1) </a:t>
            </a:r>
            <a:r>
              <a:rPr lang="es-CL" dirty="0">
                <a:latin typeface="+mn-lt"/>
              </a:rPr>
              <a:t>Insuficiente sistema de registro del trabajo realizado por docentes investigadores/as.</a:t>
            </a:r>
          </a:p>
          <a:p>
            <a:pPr marL="609577" lvl="1" indent="0">
              <a:buNone/>
            </a:pPr>
            <a:r>
              <a:rPr lang="es-CL" dirty="0">
                <a:solidFill>
                  <a:srgbClr val="002060"/>
                </a:solidFill>
                <a:latin typeface="+mn-lt"/>
              </a:rPr>
              <a:t>       (2) </a:t>
            </a:r>
            <a:r>
              <a:rPr lang="es-CL" dirty="0">
                <a:latin typeface="+mn-lt"/>
              </a:rPr>
              <a:t>Incipiente nivel de producción científica.</a:t>
            </a:r>
          </a:p>
          <a:p>
            <a:pPr marL="609577" lvl="1" indent="0">
              <a:buNone/>
            </a:pPr>
            <a:endParaRPr lang="es-CL" dirty="0">
              <a:latin typeface="+mn-lt"/>
            </a:endParaRPr>
          </a:p>
          <a:p>
            <a:pPr lvl="1"/>
            <a:r>
              <a:rPr lang="es-CL" dirty="0" err="1">
                <a:solidFill>
                  <a:srgbClr val="002060"/>
                </a:solidFill>
                <a:latin typeface="+mn-lt"/>
              </a:rPr>
              <a:t>VcM</a:t>
            </a:r>
            <a:r>
              <a:rPr lang="es-CL" dirty="0">
                <a:solidFill>
                  <a:srgbClr val="002060"/>
                </a:solidFill>
                <a:latin typeface="+mn-lt"/>
              </a:rPr>
              <a:t>: </a:t>
            </a:r>
          </a:p>
          <a:p>
            <a:pPr marL="609577" lvl="1" indent="0">
              <a:buNone/>
            </a:pPr>
            <a:r>
              <a:rPr lang="es-CL" dirty="0">
                <a:solidFill>
                  <a:srgbClr val="002060"/>
                </a:solidFill>
                <a:latin typeface="+mn-lt"/>
              </a:rPr>
              <a:t>       (1) </a:t>
            </a:r>
            <a:r>
              <a:rPr lang="es-CL" dirty="0">
                <a:latin typeface="+mn-lt"/>
              </a:rPr>
              <a:t>Alta cantidad de procesos administrativos previos y posteriores al desarrollo de los proyectos y actividades.</a:t>
            </a:r>
          </a:p>
          <a:p>
            <a:pPr marL="609577" lvl="1" indent="0">
              <a:buNone/>
            </a:pPr>
            <a:r>
              <a:rPr lang="es-CL" dirty="0">
                <a:solidFill>
                  <a:srgbClr val="002060"/>
                </a:solidFill>
                <a:latin typeface="+mn-lt"/>
              </a:rPr>
              <a:t>       (2) </a:t>
            </a:r>
            <a:r>
              <a:rPr lang="es-CL" dirty="0">
                <a:latin typeface="+mn-lt"/>
              </a:rPr>
              <a:t>Insuficiente evaluación de actividades de Vinculación con el Medio en la región de Coquimbo. </a:t>
            </a:r>
          </a:p>
        </p:txBody>
      </p:sp>
    </p:spTree>
    <p:extLst>
      <p:ext uri="{BB962C8B-B14F-4D97-AF65-F5344CB8AC3E}">
        <p14:creationId xmlns:p14="http://schemas.microsoft.com/office/powerpoint/2010/main" val="3476133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9C0B5A-8DDB-4E4A-9FBD-8CA05E0398AA}"/>
              </a:ext>
            </a:extLst>
          </p:cNvPr>
          <p:cNvSpPr>
            <a:spLocks noGrp="1"/>
          </p:cNvSpPr>
          <p:nvPr>
            <p:ph type="title"/>
          </p:nvPr>
        </p:nvSpPr>
        <p:spPr>
          <a:xfrm>
            <a:off x="533399" y="81646"/>
            <a:ext cx="11087099" cy="326318"/>
          </a:xfrm>
        </p:spPr>
        <p:txBody>
          <a:bodyPr>
            <a:normAutofit fontScale="90000"/>
          </a:bodyPr>
          <a:lstStyle/>
          <a:p>
            <a:endParaRPr lang="es-CL" dirty="0"/>
          </a:p>
        </p:txBody>
      </p:sp>
      <p:sp>
        <p:nvSpPr>
          <p:cNvPr id="3" name="Marcador de contenido 2">
            <a:extLst>
              <a:ext uri="{FF2B5EF4-FFF2-40B4-BE49-F238E27FC236}">
                <a16:creationId xmlns:a16="http://schemas.microsoft.com/office/drawing/2014/main" id="{256EF376-5519-4DF4-9190-91FEAEA68FE2}"/>
              </a:ext>
            </a:extLst>
          </p:cNvPr>
          <p:cNvSpPr>
            <a:spLocks noGrp="1"/>
          </p:cNvSpPr>
          <p:nvPr>
            <p:ph idx="1"/>
          </p:nvPr>
        </p:nvSpPr>
        <p:spPr>
          <a:xfrm>
            <a:off x="533400" y="577320"/>
            <a:ext cx="11087099" cy="5703360"/>
          </a:xfrm>
        </p:spPr>
        <p:txBody>
          <a:bodyPr>
            <a:normAutofit fontScale="92500" lnSpcReduction="20000"/>
          </a:bodyPr>
          <a:lstStyle/>
          <a:p>
            <a:pPr>
              <a:buFont typeface="Arial" panose="020B0604020202020204" pitchFamily="34" charset="0"/>
              <a:buChar char="•"/>
            </a:pPr>
            <a:r>
              <a:rPr lang="es-CL" sz="1900" b="1" dirty="0">
                <a:solidFill>
                  <a:srgbClr val="002060"/>
                </a:solidFill>
                <a:latin typeface="+mn-lt"/>
              </a:rPr>
              <a:t>OPORTUNIDADES </a:t>
            </a:r>
          </a:p>
          <a:p>
            <a:pPr lvl="1" algn="just"/>
            <a:r>
              <a:rPr lang="es-CL" sz="1900" dirty="0">
                <a:solidFill>
                  <a:srgbClr val="002060"/>
                </a:solidFill>
                <a:latin typeface="+mn-lt"/>
              </a:rPr>
              <a:t>Docencia:  </a:t>
            </a:r>
          </a:p>
          <a:p>
            <a:pPr marL="609577" lvl="1" indent="0" algn="just">
              <a:buNone/>
            </a:pPr>
            <a:r>
              <a:rPr lang="es-CL" sz="1900" dirty="0">
                <a:solidFill>
                  <a:srgbClr val="002060"/>
                </a:solidFill>
                <a:latin typeface="+mn-lt"/>
              </a:rPr>
              <a:t>       (1) </a:t>
            </a:r>
            <a:r>
              <a:rPr lang="es-CL" sz="1900" dirty="0">
                <a:latin typeface="+mn-lt"/>
              </a:rPr>
              <a:t>La creciente demanda hacia la formación en postgrados y educación continua permite avanzar en cobertura, calidad y complejización de estos programas. </a:t>
            </a:r>
          </a:p>
          <a:p>
            <a:pPr marL="609577" lvl="1" indent="0" algn="just">
              <a:buNone/>
            </a:pPr>
            <a:r>
              <a:rPr lang="es-CL" sz="1900" dirty="0">
                <a:solidFill>
                  <a:srgbClr val="002060"/>
                </a:solidFill>
                <a:latin typeface="+mn-lt"/>
              </a:rPr>
              <a:t>       (2) </a:t>
            </a:r>
            <a:r>
              <a:rPr lang="es-CL" sz="1900" dirty="0">
                <a:latin typeface="+mn-lt"/>
              </a:rPr>
              <a:t>La educación a distancia y el desarrollo de la virtualidad permiten avanzar hacia nuevas modalidades de enseñanza-aprendizaje. </a:t>
            </a:r>
          </a:p>
          <a:p>
            <a:pPr marL="609577" lvl="1" indent="0" algn="just">
              <a:buNone/>
            </a:pPr>
            <a:endParaRPr lang="es-CL" sz="1900" dirty="0">
              <a:latin typeface="+mn-lt"/>
            </a:endParaRPr>
          </a:p>
          <a:p>
            <a:pPr lvl="1" algn="just"/>
            <a:r>
              <a:rPr lang="es-CL" sz="1900" dirty="0">
                <a:solidFill>
                  <a:srgbClr val="002060"/>
                </a:solidFill>
                <a:latin typeface="+mn-lt"/>
              </a:rPr>
              <a:t>Gestión: </a:t>
            </a:r>
          </a:p>
          <a:p>
            <a:pPr marL="609577" lvl="1" indent="0" algn="just">
              <a:buNone/>
            </a:pPr>
            <a:r>
              <a:rPr lang="es-CL" sz="1900" dirty="0">
                <a:solidFill>
                  <a:srgbClr val="002060"/>
                </a:solidFill>
                <a:latin typeface="+mn-lt"/>
              </a:rPr>
              <a:t>       (1) </a:t>
            </a:r>
            <a:r>
              <a:rPr lang="es-CL" sz="1900" dirty="0">
                <a:latin typeface="+mn-lt"/>
              </a:rPr>
              <a:t>La virtualidad y el uso de nuevas plataformas digitales fomentan la estandarización de los procesos de gestión dotándolos de mayor eficacia, eficiencia y calidad.</a:t>
            </a:r>
          </a:p>
          <a:p>
            <a:pPr marL="609577" lvl="1" indent="0" algn="just">
              <a:buNone/>
            </a:pPr>
            <a:r>
              <a:rPr lang="es-CL" sz="1900" dirty="0">
                <a:solidFill>
                  <a:srgbClr val="002060"/>
                </a:solidFill>
                <a:latin typeface="+mn-lt"/>
              </a:rPr>
              <a:t>       (2) </a:t>
            </a:r>
            <a:r>
              <a:rPr lang="es-ES" sz="1800" dirty="0">
                <a:effectLst/>
                <a:latin typeface="Calibri" panose="020F0502020204030204" pitchFamily="34" charset="0"/>
                <a:ea typeface="Gill Sans MT" panose="020B0502020104020203" pitchFamily="34" charset="0"/>
              </a:rPr>
              <a:t>La generación de asesorías, capacitaciones y/o consultorías a instituciones públicas o privadas pueden ser rentabilizadas a través de Capacita UCEN. </a:t>
            </a:r>
          </a:p>
          <a:p>
            <a:pPr marL="609577" lvl="1" indent="0" algn="just">
              <a:buNone/>
            </a:pPr>
            <a:endParaRPr lang="es-CL" sz="1900" dirty="0">
              <a:latin typeface="+mn-lt"/>
            </a:endParaRPr>
          </a:p>
          <a:p>
            <a:pPr lvl="1" algn="just"/>
            <a:r>
              <a:rPr lang="es-CL" sz="1900" dirty="0">
                <a:solidFill>
                  <a:srgbClr val="002060"/>
                </a:solidFill>
                <a:latin typeface="+mn-lt"/>
              </a:rPr>
              <a:t>Investigación: </a:t>
            </a:r>
          </a:p>
          <a:p>
            <a:pPr marL="609577" lvl="1" indent="0" algn="just">
              <a:buNone/>
            </a:pPr>
            <a:r>
              <a:rPr lang="es-CL" sz="1900" dirty="0">
                <a:solidFill>
                  <a:srgbClr val="002060"/>
                </a:solidFill>
                <a:latin typeface="+mn-lt"/>
              </a:rPr>
              <a:t>       (1) </a:t>
            </a:r>
            <a:r>
              <a:rPr lang="es-CL" sz="1900" dirty="0">
                <a:latin typeface="+mn-lt"/>
              </a:rPr>
              <a:t>La Institucionalización de la investigación en la Facultad mediante la creación del Instituto fomenta la interdisciplina.</a:t>
            </a:r>
          </a:p>
          <a:p>
            <a:pPr marL="609577" lvl="1" indent="0" algn="just">
              <a:buNone/>
            </a:pPr>
            <a:r>
              <a:rPr lang="es-CL" sz="1900" dirty="0">
                <a:solidFill>
                  <a:srgbClr val="002060"/>
                </a:solidFill>
                <a:latin typeface="+mn-lt"/>
              </a:rPr>
              <a:t>       (2) </a:t>
            </a:r>
            <a:r>
              <a:rPr lang="es-CL" sz="1900" dirty="0">
                <a:latin typeface="+mn-lt"/>
              </a:rPr>
              <a:t>La alta valoración de la comunidad académica-científica en la colaboración con programas de Doctorado para el desarrollo de sus líneas de investigación. </a:t>
            </a:r>
          </a:p>
          <a:p>
            <a:pPr marL="609577" lvl="1" indent="0" algn="just">
              <a:buNone/>
            </a:pPr>
            <a:endParaRPr lang="es-CL" sz="1900" dirty="0">
              <a:latin typeface="+mn-lt"/>
            </a:endParaRPr>
          </a:p>
          <a:p>
            <a:pPr lvl="1" algn="just"/>
            <a:r>
              <a:rPr lang="es-CL" sz="1900" dirty="0" err="1">
                <a:solidFill>
                  <a:srgbClr val="002060"/>
                </a:solidFill>
                <a:latin typeface="+mn-lt"/>
              </a:rPr>
              <a:t>VcM</a:t>
            </a:r>
            <a:r>
              <a:rPr lang="es-CL" sz="1900" dirty="0">
                <a:solidFill>
                  <a:srgbClr val="002060"/>
                </a:solidFill>
                <a:latin typeface="+mn-lt"/>
              </a:rPr>
              <a:t>: </a:t>
            </a:r>
          </a:p>
          <a:p>
            <a:pPr marL="609577" lvl="1" indent="0" algn="just">
              <a:buNone/>
            </a:pPr>
            <a:r>
              <a:rPr lang="es-CL" sz="1900" dirty="0">
                <a:solidFill>
                  <a:srgbClr val="002060"/>
                </a:solidFill>
                <a:latin typeface="+mn-lt"/>
              </a:rPr>
              <a:t>       (1) </a:t>
            </a:r>
            <a:r>
              <a:rPr lang="es-CL" sz="1900" dirty="0">
                <a:latin typeface="+mn-lt"/>
              </a:rPr>
              <a:t>Contexto socio político para el desarrollo de extensión académica y la comunicación estratégica. </a:t>
            </a:r>
          </a:p>
          <a:p>
            <a:pPr marL="609577" lvl="1" indent="0" algn="just">
              <a:buNone/>
            </a:pPr>
            <a:r>
              <a:rPr lang="es-CL" sz="1900" dirty="0">
                <a:solidFill>
                  <a:srgbClr val="002060"/>
                </a:solidFill>
                <a:latin typeface="+mn-lt"/>
              </a:rPr>
              <a:t>       (2) </a:t>
            </a:r>
            <a:r>
              <a:rPr lang="es-CL" sz="1900" dirty="0">
                <a:latin typeface="+mn-lt"/>
              </a:rPr>
              <a:t>La modalidad a distancia permite ampliar la cobertura e internacionalización de las actividades.</a:t>
            </a:r>
          </a:p>
          <a:p>
            <a:pPr marL="609577" lvl="1" indent="0" algn="just">
              <a:buNone/>
            </a:pPr>
            <a:endParaRPr lang="es-CL" dirty="0">
              <a:latin typeface="+mn-lt"/>
            </a:endParaRPr>
          </a:p>
          <a:p>
            <a:endParaRPr lang="es-CL" dirty="0"/>
          </a:p>
        </p:txBody>
      </p:sp>
    </p:spTree>
    <p:extLst>
      <p:ext uri="{BB962C8B-B14F-4D97-AF65-F5344CB8AC3E}">
        <p14:creationId xmlns:p14="http://schemas.microsoft.com/office/powerpoint/2010/main" val="63646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3E0B70-55D3-43AB-9888-1882F60F9B2C}"/>
              </a:ext>
            </a:extLst>
          </p:cNvPr>
          <p:cNvSpPr>
            <a:spLocks noGrp="1"/>
          </p:cNvSpPr>
          <p:nvPr>
            <p:ph type="title"/>
          </p:nvPr>
        </p:nvSpPr>
        <p:spPr>
          <a:xfrm>
            <a:off x="406790" y="186155"/>
            <a:ext cx="11087099" cy="81132"/>
          </a:xfrm>
        </p:spPr>
        <p:txBody>
          <a:bodyPr>
            <a:normAutofit fontScale="90000"/>
          </a:bodyPr>
          <a:lstStyle/>
          <a:p>
            <a:endParaRPr lang="es-CL" dirty="0"/>
          </a:p>
        </p:txBody>
      </p:sp>
      <p:sp>
        <p:nvSpPr>
          <p:cNvPr id="3" name="Marcador de contenido 2">
            <a:extLst>
              <a:ext uri="{FF2B5EF4-FFF2-40B4-BE49-F238E27FC236}">
                <a16:creationId xmlns:a16="http://schemas.microsoft.com/office/drawing/2014/main" id="{B927057C-7226-4366-9B0A-9CF1178A75F6}"/>
              </a:ext>
            </a:extLst>
          </p:cNvPr>
          <p:cNvSpPr>
            <a:spLocks noGrp="1"/>
          </p:cNvSpPr>
          <p:nvPr>
            <p:ph idx="1"/>
          </p:nvPr>
        </p:nvSpPr>
        <p:spPr>
          <a:xfrm>
            <a:off x="533400" y="798584"/>
            <a:ext cx="11087099" cy="5560013"/>
          </a:xfrm>
        </p:spPr>
        <p:txBody>
          <a:bodyPr>
            <a:normAutofit fontScale="40000" lnSpcReduction="20000"/>
          </a:bodyPr>
          <a:lstStyle/>
          <a:p>
            <a:r>
              <a:rPr lang="es-CL" sz="4000" b="1" dirty="0">
                <a:solidFill>
                  <a:srgbClr val="002060"/>
                </a:solidFill>
                <a:latin typeface="+mn-lt"/>
              </a:rPr>
              <a:t>AMENAZAS </a:t>
            </a:r>
          </a:p>
          <a:p>
            <a:pPr lvl="1" algn="just"/>
            <a:r>
              <a:rPr lang="es-CL" sz="4000" dirty="0">
                <a:solidFill>
                  <a:srgbClr val="002060"/>
                </a:solidFill>
                <a:latin typeface="+mn-lt"/>
              </a:rPr>
              <a:t>Docencia: </a:t>
            </a:r>
          </a:p>
          <a:p>
            <a:pPr marL="609577" lvl="1" indent="0" algn="just">
              <a:buNone/>
            </a:pPr>
            <a:r>
              <a:rPr lang="es-CL" sz="4000" dirty="0">
                <a:solidFill>
                  <a:srgbClr val="002060"/>
                </a:solidFill>
                <a:latin typeface="+mn-lt"/>
              </a:rPr>
              <a:t>       (1) </a:t>
            </a:r>
            <a:r>
              <a:rPr lang="es-CL" sz="4000" dirty="0">
                <a:latin typeface="+mn-lt"/>
              </a:rPr>
              <a:t>El sucesivo ingreso a la gratuidad de las instituciones de educación superior puede afectar a la admisión de alumnos/as nuevos, además incrementar la deserción de estudiantes de segundo año.</a:t>
            </a:r>
          </a:p>
          <a:p>
            <a:pPr marL="609577" lvl="1" indent="0" algn="just">
              <a:buNone/>
            </a:pPr>
            <a:r>
              <a:rPr lang="es-CL" sz="4000" dirty="0">
                <a:solidFill>
                  <a:srgbClr val="002060"/>
                </a:solidFill>
                <a:latin typeface="+mn-lt"/>
              </a:rPr>
              <a:t>       (2) </a:t>
            </a:r>
            <a:r>
              <a:rPr lang="es-CL" sz="4000" dirty="0">
                <a:latin typeface="+mn-lt"/>
              </a:rPr>
              <a:t>El impacto de la pandemia en el proceso formativo de los/as estudiantes de enseñanza media en relación con el perfil de ingreso. </a:t>
            </a:r>
          </a:p>
          <a:p>
            <a:pPr marL="609577" lvl="1" indent="0" algn="just">
              <a:buNone/>
            </a:pPr>
            <a:endParaRPr lang="es-CL" sz="4000" dirty="0">
              <a:latin typeface="+mn-lt"/>
            </a:endParaRPr>
          </a:p>
          <a:p>
            <a:pPr lvl="1" algn="just"/>
            <a:r>
              <a:rPr lang="es-CL" sz="4000" dirty="0">
                <a:solidFill>
                  <a:srgbClr val="002060"/>
                </a:solidFill>
                <a:latin typeface="+mn-lt"/>
              </a:rPr>
              <a:t>Gestión: </a:t>
            </a:r>
          </a:p>
          <a:p>
            <a:pPr marL="609577" lvl="1" indent="0" algn="just">
              <a:buNone/>
            </a:pPr>
            <a:r>
              <a:rPr lang="es-CL" sz="4000" dirty="0">
                <a:solidFill>
                  <a:srgbClr val="002060"/>
                </a:solidFill>
                <a:latin typeface="+mn-lt"/>
              </a:rPr>
              <a:t>       (1) </a:t>
            </a:r>
            <a:r>
              <a:rPr lang="es-CL" sz="4000" dirty="0">
                <a:latin typeface="+mn-lt"/>
              </a:rPr>
              <a:t>Contexto socio político y económico impacta en la matrícula de pregrado a nivel nacional.</a:t>
            </a:r>
          </a:p>
          <a:p>
            <a:pPr marL="609577" lvl="1" indent="0" algn="just">
              <a:buNone/>
            </a:pPr>
            <a:r>
              <a:rPr lang="es-CL" sz="4000" dirty="0">
                <a:solidFill>
                  <a:srgbClr val="002060"/>
                </a:solidFill>
                <a:latin typeface="+mn-lt"/>
              </a:rPr>
              <a:t>       (2) </a:t>
            </a:r>
            <a:r>
              <a:rPr lang="es-CL" sz="4000" dirty="0">
                <a:latin typeface="+mn-lt"/>
              </a:rPr>
              <a:t>Sobre oferta de la carrera de Derecho y Trabajo Social en pregrado generando competencia con otras Universidades.</a:t>
            </a:r>
          </a:p>
          <a:p>
            <a:pPr marL="609577" lvl="1" indent="0" algn="just">
              <a:buNone/>
            </a:pPr>
            <a:endParaRPr lang="es-CL" sz="4000" dirty="0">
              <a:latin typeface="+mn-lt"/>
            </a:endParaRPr>
          </a:p>
          <a:p>
            <a:pPr lvl="1" algn="just"/>
            <a:r>
              <a:rPr lang="es-CL" sz="4000" dirty="0">
                <a:solidFill>
                  <a:srgbClr val="002060"/>
                </a:solidFill>
                <a:latin typeface="+mn-lt"/>
              </a:rPr>
              <a:t>Investigación: </a:t>
            </a:r>
          </a:p>
          <a:p>
            <a:pPr marL="609577" lvl="1" indent="0" algn="just">
              <a:buNone/>
            </a:pPr>
            <a:r>
              <a:rPr lang="es-CL" sz="4000" dirty="0">
                <a:solidFill>
                  <a:srgbClr val="002060"/>
                </a:solidFill>
                <a:latin typeface="+mn-lt"/>
              </a:rPr>
              <a:t>       (1) </a:t>
            </a:r>
            <a:r>
              <a:rPr lang="es-CL" sz="4000" dirty="0">
                <a:latin typeface="+mn-lt"/>
              </a:rPr>
              <a:t>Creciente competencia por fondos externos de financiamiento y por investigadores para el desarrollo de la Investigación e innovación.</a:t>
            </a:r>
          </a:p>
          <a:p>
            <a:pPr marL="609577" lvl="1" indent="0" algn="just">
              <a:buNone/>
            </a:pPr>
            <a:r>
              <a:rPr lang="es-CL" sz="4000" dirty="0">
                <a:solidFill>
                  <a:srgbClr val="002060"/>
                </a:solidFill>
                <a:latin typeface="+mn-lt"/>
              </a:rPr>
              <a:t>       (2) </a:t>
            </a:r>
            <a:r>
              <a:rPr lang="es-CL" sz="4000" dirty="0">
                <a:latin typeface="+mn-lt"/>
              </a:rPr>
              <a:t>Estancamiento de la inversión pública en la Educación Superior y especialmente en lo referente a investigación. </a:t>
            </a:r>
          </a:p>
          <a:p>
            <a:pPr marL="609577" lvl="1" indent="0" algn="just">
              <a:buNone/>
            </a:pPr>
            <a:endParaRPr lang="es-CL" sz="4000" dirty="0">
              <a:latin typeface="+mn-lt"/>
            </a:endParaRPr>
          </a:p>
          <a:p>
            <a:pPr lvl="1" algn="just"/>
            <a:r>
              <a:rPr lang="es-CL" sz="4000" dirty="0" err="1">
                <a:solidFill>
                  <a:srgbClr val="002060"/>
                </a:solidFill>
                <a:latin typeface="+mn-lt"/>
              </a:rPr>
              <a:t>VcM</a:t>
            </a:r>
            <a:r>
              <a:rPr lang="es-CL" sz="4000" dirty="0">
                <a:solidFill>
                  <a:srgbClr val="002060"/>
                </a:solidFill>
                <a:latin typeface="+mn-lt"/>
              </a:rPr>
              <a:t>: </a:t>
            </a:r>
          </a:p>
          <a:p>
            <a:pPr marL="609577" lvl="1" indent="0" algn="just">
              <a:buNone/>
            </a:pPr>
            <a:r>
              <a:rPr lang="es-CL" sz="4000" dirty="0">
                <a:solidFill>
                  <a:srgbClr val="002060"/>
                </a:solidFill>
                <a:latin typeface="+mn-lt"/>
              </a:rPr>
              <a:t>       (1) </a:t>
            </a:r>
            <a:r>
              <a:rPr lang="es-CL" sz="4000" dirty="0">
                <a:latin typeface="+mn-lt"/>
              </a:rPr>
              <a:t>Los efectos de la contingencia sanitaria afectan la inserción en el territorio y la movilidad, limitando la interacción presencial con la comunidad. (Consultorio jurídico o intervenciones comunitarias).</a:t>
            </a:r>
          </a:p>
          <a:p>
            <a:pPr marL="609577" lvl="1" indent="0" algn="just">
              <a:buNone/>
            </a:pPr>
            <a:r>
              <a:rPr lang="es-CL" sz="4000" dirty="0">
                <a:solidFill>
                  <a:srgbClr val="002060"/>
                </a:solidFill>
                <a:latin typeface="+mn-lt"/>
              </a:rPr>
              <a:t>       (2) </a:t>
            </a:r>
            <a:r>
              <a:rPr lang="es-CL" sz="4000" dirty="0">
                <a:latin typeface="+mn-lt"/>
              </a:rPr>
              <a:t>Disminución de fondos públicos concursables para el financiamiento de proyectos de Vinculación con el Medio. </a:t>
            </a:r>
          </a:p>
          <a:p>
            <a:pPr marL="609577" lvl="1" indent="0" algn="just">
              <a:buNone/>
            </a:pPr>
            <a:r>
              <a:rPr lang="es-CL" sz="2300" dirty="0">
                <a:latin typeface="+mn-lt"/>
              </a:rPr>
              <a:t> </a:t>
            </a:r>
          </a:p>
          <a:p>
            <a:endParaRPr lang="es-CL" dirty="0"/>
          </a:p>
        </p:txBody>
      </p:sp>
    </p:spTree>
    <p:extLst>
      <p:ext uri="{BB962C8B-B14F-4D97-AF65-F5344CB8AC3E}">
        <p14:creationId xmlns:p14="http://schemas.microsoft.com/office/powerpoint/2010/main" val="2215533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9 Rectángulo redondeado"/>
          <p:cNvSpPr/>
          <p:nvPr/>
        </p:nvSpPr>
        <p:spPr>
          <a:xfrm>
            <a:off x="64082" y="1107277"/>
            <a:ext cx="5760000" cy="2160000"/>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6"/>
          </a:lnRef>
          <a:fillRef idx="1">
            <a:schemeClr val="lt1"/>
          </a:fillRef>
          <a:effectRef idx="0">
            <a:schemeClr val="accent6"/>
          </a:effectRef>
          <a:fontRef idx="minor">
            <a:schemeClr val="dk1"/>
          </a:fontRef>
        </p:style>
        <p:txBody>
          <a:bodyPr anchor="ctr"/>
          <a:lstStyle/>
          <a:p>
            <a:pPr algn="just"/>
            <a:r>
              <a:rPr lang="es-CL" dirty="0">
                <a:solidFill>
                  <a:schemeClr val="bg1"/>
                </a:solidFill>
              </a:rPr>
              <a:t>“Entregar educación superior de </a:t>
            </a:r>
            <a:r>
              <a:rPr lang="es-ES" dirty="0">
                <a:solidFill>
                  <a:schemeClr val="bg1"/>
                </a:solidFill>
              </a:rPr>
              <a:t>excelencia y formación integral de personas en un marco valórico, </a:t>
            </a:r>
            <a:r>
              <a:rPr lang="es-CL" dirty="0">
                <a:solidFill>
                  <a:schemeClr val="bg1"/>
                </a:solidFill>
              </a:rPr>
              <a:t>creando nuevas oportunidades </a:t>
            </a:r>
            <a:r>
              <a:rPr lang="es-ES" dirty="0">
                <a:solidFill>
                  <a:schemeClr val="bg1"/>
                </a:solidFill>
              </a:rPr>
              <a:t>a sus estudiantes y egresados; </a:t>
            </a:r>
            <a:r>
              <a:rPr lang="es-CL" dirty="0">
                <a:solidFill>
                  <a:schemeClr val="bg1"/>
                </a:solidFill>
              </a:rPr>
              <a:t>generando conocimientos en </a:t>
            </a:r>
            <a:r>
              <a:rPr lang="es-ES" dirty="0">
                <a:solidFill>
                  <a:schemeClr val="bg1"/>
                </a:solidFill>
              </a:rPr>
              <a:t>áreas selectivas y vinculando el </a:t>
            </a:r>
            <a:r>
              <a:rPr lang="es-CL" dirty="0">
                <a:solidFill>
                  <a:schemeClr val="bg1"/>
                </a:solidFill>
              </a:rPr>
              <a:t>quehacer institucional con los </a:t>
            </a:r>
            <a:r>
              <a:rPr lang="es-ES" dirty="0">
                <a:solidFill>
                  <a:schemeClr val="bg1"/>
                </a:solidFill>
              </a:rPr>
              <a:t>requerimientos de la sociedad y </a:t>
            </a:r>
            <a:r>
              <a:rPr lang="es-CL" dirty="0">
                <a:solidFill>
                  <a:schemeClr val="bg1"/>
                </a:solidFill>
              </a:rPr>
              <a:t>el país.”</a:t>
            </a:r>
            <a:endParaRPr lang="es-CL" dirty="0">
              <a:solidFill>
                <a:schemeClr val="bg1"/>
              </a:solidFill>
              <a:cs typeface="Arial" panose="020B0604020202020204" pitchFamily="34" charset="0"/>
            </a:endParaRPr>
          </a:p>
        </p:txBody>
      </p:sp>
      <p:sp>
        <p:nvSpPr>
          <p:cNvPr id="6" name="9 CuadroTexto"/>
          <p:cNvSpPr txBox="1">
            <a:spLocks noChangeArrowheads="1"/>
          </p:cNvSpPr>
          <p:nvPr/>
        </p:nvSpPr>
        <p:spPr bwMode="auto">
          <a:xfrm>
            <a:off x="0" y="704585"/>
            <a:ext cx="61045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r>
              <a:rPr lang="es-CL" altLang="es-CL" b="1" dirty="0">
                <a:solidFill>
                  <a:srgbClr val="002060"/>
                </a:solidFill>
                <a:latin typeface="+mn-lt"/>
              </a:rPr>
              <a:t>MISIÓN INSTITUCIONAL</a:t>
            </a:r>
          </a:p>
        </p:txBody>
      </p:sp>
      <p:sp>
        <p:nvSpPr>
          <p:cNvPr id="7" name="11 CuadroTexto"/>
          <p:cNvSpPr txBox="1">
            <a:spLocks noChangeArrowheads="1"/>
          </p:cNvSpPr>
          <p:nvPr/>
        </p:nvSpPr>
        <p:spPr bwMode="auto">
          <a:xfrm>
            <a:off x="33250" y="3474903"/>
            <a:ext cx="60713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r>
              <a:rPr lang="es-CL" altLang="es-CL" b="1" dirty="0">
                <a:solidFill>
                  <a:srgbClr val="002060"/>
                </a:solidFill>
                <a:latin typeface="+mn-lt"/>
              </a:rPr>
              <a:t>VISIÓN INSTITUCIONAL </a:t>
            </a:r>
          </a:p>
        </p:txBody>
      </p:sp>
      <p:sp>
        <p:nvSpPr>
          <p:cNvPr id="9" name="21 Rectángulo redondeado"/>
          <p:cNvSpPr/>
          <p:nvPr/>
        </p:nvSpPr>
        <p:spPr>
          <a:xfrm>
            <a:off x="64082" y="3929206"/>
            <a:ext cx="5904000" cy="2604597"/>
          </a:xfrm>
          <a:prstGeom prst="roundRect">
            <a:avLst/>
          </a:prstGeom>
          <a:solidFill>
            <a:schemeClr val="accent5">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6"/>
          </a:lnRef>
          <a:fillRef idx="1">
            <a:schemeClr val="lt1"/>
          </a:fillRef>
          <a:effectRef idx="0">
            <a:schemeClr val="accent6"/>
          </a:effectRef>
          <a:fontRef idx="minor">
            <a:schemeClr val="dk1"/>
          </a:fontRef>
        </p:style>
        <p:txBody>
          <a:bodyPr anchor="ctr"/>
          <a:lstStyle/>
          <a:p>
            <a:pPr algn="just">
              <a:defRPr/>
            </a:pPr>
            <a:r>
              <a:rPr lang="es-ES" dirty="0">
                <a:solidFill>
                  <a:schemeClr val="bg1"/>
                </a:solidFill>
              </a:rPr>
              <a:t>“Ser una Universidad vinculada con la sociedad en su diversidad, con una posición consolidada en la Región Metropolitana y Región de Coquimbo. Formadora de personas integrales, con una oferta de programas académicos de calidad en sus distintos niveles y generadora de conocimientos en áreas de interés institucional. Todo ello en el marco de una gestión eficiente y una posición financiera estable con sostenibilidad futura.”</a:t>
            </a:r>
            <a:endParaRPr lang="es-CL" dirty="0">
              <a:solidFill>
                <a:schemeClr val="bg1"/>
              </a:solidFill>
            </a:endParaRPr>
          </a:p>
        </p:txBody>
      </p:sp>
      <p:sp>
        <p:nvSpPr>
          <p:cNvPr id="10" name="36 CuadroTexto"/>
          <p:cNvSpPr txBox="1"/>
          <p:nvPr/>
        </p:nvSpPr>
        <p:spPr>
          <a:xfrm>
            <a:off x="2610016" y="131225"/>
            <a:ext cx="6971969" cy="54000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0" hangingPunct="0"/>
            <a:r>
              <a:rPr lang="es-ES" sz="2800" b="1" dirty="0">
                <a:solidFill>
                  <a:srgbClr val="002060"/>
                </a:solidFill>
              </a:rPr>
              <a:t>MISIÓN Y VISIÓN</a:t>
            </a:r>
          </a:p>
        </p:txBody>
      </p:sp>
      <p:sp>
        <p:nvSpPr>
          <p:cNvPr id="12" name="9 CuadroTexto"/>
          <p:cNvSpPr txBox="1">
            <a:spLocks noChangeArrowheads="1"/>
          </p:cNvSpPr>
          <p:nvPr/>
        </p:nvSpPr>
        <p:spPr bwMode="auto">
          <a:xfrm>
            <a:off x="6151510" y="704585"/>
            <a:ext cx="60874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r>
              <a:rPr lang="es-CL" altLang="es-CL" b="1" dirty="0">
                <a:solidFill>
                  <a:schemeClr val="accent6">
                    <a:lumMod val="50000"/>
                  </a:schemeClr>
                </a:solidFill>
                <a:latin typeface="+mn-lt"/>
              </a:rPr>
              <a:t>MISIÓN FACULTAD</a:t>
            </a:r>
          </a:p>
        </p:txBody>
      </p:sp>
      <p:sp>
        <p:nvSpPr>
          <p:cNvPr id="13" name="11 CuadroTexto"/>
          <p:cNvSpPr txBox="1">
            <a:spLocks noChangeArrowheads="1"/>
          </p:cNvSpPr>
          <p:nvPr/>
        </p:nvSpPr>
        <p:spPr bwMode="auto">
          <a:xfrm>
            <a:off x="6087428" y="3474903"/>
            <a:ext cx="6001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r>
              <a:rPr lang="es-CL" altLang="es-CL" b="1" dirty="0">
                <a:solidFill>
                  <a:schemeClr val="accent6">
                    <a:lumMod val="50000"/>
                  </a:schemeClr>
                </a:solidFill>
                <a:latin typeface="+mn-lt"/>
              </a:rPr>
              <a:t>VISIÓN FACULTAD</a:t>
            </a:r>
          </a:p>
        </p:txBody>
      </p:sp>
      <p:cxnSp>
        <p:nvCxnSpPr>
          <p:cNvPr id="3" name="Conector recto 2"/>
          <p:cNvCxnSpPr/>
          <p:nvPr/>
        </p:nvCxnSpPr>
        <p:spPr>
          <a:xfrm flipH="1">
            <a:off x="6087428" y="704585"/>
            <a:ext cx="17144" cy="5662964"/>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5" name="19 Rectángulo redondeado"/>
          <p:cNvSpPr/>
          <p:nvPr/>
        </p:nvSpPr>
        <p:spPr>
          <a:xfrm>
            <a:off x="6168407" y="1194410"/>
            <a:ext cx="5760000" cy="2160000"/>
          </a:xfrm>
          <a:prstGeom prst="roundRect">
            <a:avLst/>
          </a:prstGeom>
          <a:solidFill>
            <a:schemeClr val="accent6">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6"/>
          </a:lnRef>
          <a:fillRef idx="1">
            <a:schemeClr val="lt1"/>
          </a:fillRef>
          <a:effectRef idx="0">
            <a:schemeClr val="accent6"/>
          </a:effectRef>
          <a:fontRef idx="minor">
            <a:schemeClr val="dk1"/>
          </a:fontRef>
        </p:style>
        <p:txBody>
          <a:bodyPr anchor="ctr"/>
          <a:lstStyle/>
          <a:p>
            <a:pPr algn="just"/>
            <a:r>
              <a:rPr lang="es-CL" b="1" dirty="0">
                <a:solidFill>
                  <a:schemeClr val="tx1"/>
                </a:solidFill>
                <a:cs typeface="Arial" panose="020B0604020202020204" pitchFamily="34" charset="0"/>
              </a:rPr>
              <a:t>La Facultad de Derecho y Humanidades tiene como misión, la formación integral y de excelencia de profesionales dentro del marco valórico institucional; generando conocimientos en las disciplinas de lo jurídico y/o social, vinculando su quehacer hacia la comunidad nacional y regional. Todo ello, bajo parámetros de aseguramiento de la calidad</a:t>
            </a:r>
            <a:r>
              <a:rPr lang="es-CL" dirty="0">
                <a:solidFill>
                  <a:schemeClr val="tx1"/>
                </a:solidFill>
                <a:cs typeface="Arial" panose="020B0604020202020204" pitchFamily="34" charset="0"/>
              </a:rPr>
              <a:t>.</a:t>
            </a:r>
          </a:p>
        </p:txBody>
      </p:sp>
      <p:sp>
        <p:nvSpPr>
          <p:cNvPr id="16" name="21 Rectángulo redondeado"/>
          <p:cNvSpPr/>
          <p:nvPr/>
        </p:nvSpPr>
        <p:spPr>
          <a:xfrm>
            <a:off x="6168407" y="3931981"/>
            <a:ext cx="5904000" cy="2604597"/>
          </a:xfrm>
          <a:prstGeom prst="roundRect">
            <a:avLst/>
          </a:prstGeom>
          <a:solidFill>
            <a:schemeClr val="accent6">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6"/>
          </a:lnRef>
          <a:fillRef idx="1">
            <a:schemeClr val="lt1"/>
          </a:fillRef>
          <a:effectRef idx="0">
            <a:schemeClr val="accent6"/>
          </a:effectRef>
          <a:fontRef idx="minor">
            <a:schemeClr val="dk1"/>
          </a:fontRef>
        </p:style>
        <p:txBody>
          <a:bodyPr anchor="ctr"/>
          <a:lstStyle/>
          <a:p>
            <a:pPr algn="just">
              <a:defRPr/>
            </a:pPr>
            <a:r>
              <a:rPr lang="es-CL" b="1" dirty="0">
                <a:solidFill>
                  <a:schemeClr val="tx1"/>
                </a:solidFill>
              </a:rPr>
              <a:t>“Ser un referente por su excelencia académica en la formación de profesionales de las ciencias jurídicas y/o sociales, con pluralismo, sentido ético e innovación social, comprometida con la comunidad en su quehacer, desde una perspectiva crítica a través de la docencia universitaria de pregrado y postgrado, educación continua, investigación y vinculación con el medio.”</a:t>
            </a:r>
          </a:p>
        </p:txBody>
      </p:sp>
    </p:spTree>
    <p:extLst>
      <p:ext uri="{BB962C8B-B14F-4D97-AF65-F5344CB8AC3E}">
        <p14:creationId xmlns:p14="http://schemas.microsoft.com/office/powerpoint/2010/main" val="3890599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CuadroTexto"/>
          <p:cNvSpPr txBox="1"/>
          <p:nvPr/>
        </p:nvSpPr>
        <p:spPr>
          <a:xfrm>
            <a:off x="940526" y="182564"/>
            <a:ext cx="9211602" cy="523220"/>
          </a:xfrm>
          <a:prstGeom prst="rect">
            <a:avLst/>
          </a:prstGeom>
          <a:noFill/>
        </p:spPr>
        <p:txBody>
          <a:bodyPr wrap="square" rtlCol="0">
            <a:spAutoFit/>
          </a:bodyPr>
          <a:lstStyle/>
          <a:p>
            <a:pPr algn="ctr"/>
            <a:r>
              <a:rPr lang="es-ES" sz="2800" b="1" dirty="0">
                <a:solidFill>
                  <a:srgbClr val="002060"/>
                </a:solidFill>
              </a:rPr>
              <a:t>LINEAMIENTOS</a:t>
            </a:r>
            <a:endParaRPr lang="es-CL" sz="2800" b="1" dirty="0">
              <a:solidFill>
                <a:srgbClr val="002060"/>
              </a:solidFill>
            </a:endParaRPr>
          </a:p>
        </p:txBody>
      </p:sp>
      <p:sp>
        <p:nvSpPr>
          <p:cNvPr id="7" name="Rectangle 1"/>
          <p:cNvSpPr>
            <a:spLocks noChangeArrowheads="1"/>
          </p:cNvSpPr>
          <p:nvPr/>
        </p:nvSpPr>
        <p:spPr bwMode="auto">
          <a:xfrm>
            <a:off x="1150938" y="33940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dirty="0">
                <a:ln>
                  <a:noFill/>
                </a:ln>
                <a:solidFill>
                  <a:schemeClr val="tx1"/>
                </a:solidFill>
                <a:effectLst/>
                <a:latin typeface="Arial" panose="020B0604020202020204" pitchFamily="34" charset="0"/>
              </a:rPr>
            </a:br>
            <a:endParaRPr kumimoji="0" lang="es-CL" altLang="es-CL" sz="1800" b="0" i="0" u="none" strike="noStrike" cap="none" normalizeH="0" baseline="0" dirty="0">
              <a:ln>
                <a:noFill/>
              </a:ln>
              <a:solidFill>
                <a:schemeClr val="tx1"/>
              </a:solidFill>
              <a:effectLst/>
              <a:latin typeface="Arial" panose="020B0604020202020204" pitchFamily="34" charset="0"/>
            </a:endParaRPr>
          </a:p>
        </p:txBody>
      </p:sp>
      <p:sp>
        <p:nvSpPr>
          <p:cNvPr id="2" name="Marcador de contenido 1"/>
          <p:cNvSpPr>
            <a:spLocks noGrp="1"/>
          </p:cNvSpPr>
          <p:nvPr>
            <p:ph idx="1"/>
          </p:nvPr>
        </p:nvSpPr>
        <p:spPr>
          <a:xfrm>
            <a:off x="441960" y="1410182"/>
            <a:ext cx="11087099" cy="4762432"/>
          </a:xfrm>
        </p:spPr>
        <p:txBody>
          <a:bodyPr>
            <a:normAutofit/>
          </a:bodyPr>
          <a:lstStyle/>
          <a:p>
            <a:r>
              <a:rPr lang="es-CL" sz="1800" b="1" dirty="0">
                <a:solidFill>
                  <a:srgbClr val="002060"/>
                </a:solidFill>
                <a:latin typeface="+mn-lt"/>
                <a:ea typeface="+mn-ea"/>
                <a:cs typeface="+mn-cs"/>
              </a:rPr>
              <a:t>Docencia</a:t>
            </a:r>
            <a:r>
              <a:rPr lang="es-CL" sz="1800" dirty="0">
                <a:solidFill>
                  <a:srgbClr val="002060"/>
                </a:solidFill>
                <a:latin typeface="+mn-lt"/>
                <a:ea typeface="+mn-ea"/>
                <a:cs typeface="+mn-cs"/>
              </a:rPr>
              <a:t>:</a:t>
            </a:r>
          </a:p>
          <a:p>
            <a:pPr marL="342900" indent="-342900" algn="just">
              <a:buFont typeface="+mj-lt"/>
              <a:buAutoNum type="arabicPeriod"/>
            </a:pPr>
            <a:r>
              <a:rPr lang="es-CL" sz="1800" dirty="0">
                <a:latin typeface="+mn-lt"/>
                <a:ea typeface="+mn-ea"/>
                <a:cs typeface="+mn-cs"/>
              </a:rPr>
              <a:t>Potenciar el cuerpo académico de la Facultad en la Región de Coquimbo,</a:t>
            </a:r>
          </a:p>
          <a:p>
            <a:pPr marL="342900" indent="-342900" algn="just">
              <a:buFont typeface="+mj-lt"/>
              <a:buAutoNum type="arabicPeriod"/>
            </a:pPr>
            <a:r>
              <a:rPr lang="es-CL" sz="1800" dirty="0">
                <a:latin typeface="+mn-lt"/>
                <a:ea typeface="+mn-ea"/>
                <a:cs typeface="+mn-cs"/>
              </a:rPr>
              <a:t>Mejorar la tasa de titulación oportuna de los egresados/as de la Facultad, </a:t>
            </a:r>
          </a:p>
          <a:p>
            <a:pPr marL="342900" indent="-342900" algn="just">
              <a:buFont typeface="+mj-lt"/>
              <a:buAutoNum type="arabicPeriod"/>
            </a:pPr>
            <a:r>
              <a:rPr lang="es-CL" sz="1800" dirty="0">
                <a:latin typeface="+mn-lt"/>
                <a:ea typeface="+mn-ea"/>
                <a:cs typeface="+mn-cs"/>
              </a:rPr>
              <a:t>Consolidar la matrícula en programas de postgrado,</a:t>
            </a:r>
          </a:p>
          <a:p>
            <a:pPr marL="342900" indent="-342900" algn="just">
              <a:buFont typeface="+mj-lt"/>
              <a:buAutoNum type="arabicPeriod"/>
            </a:pPr>
            <a:r>
              <a:rPr lang="es-CL" sz="1800" dirty="0">
                <a:latin typeface="+mn-lt"/>
                <a:ea typeface="+mn-ea"/>
                <a:cs typeface="+mn-cs"/>
              </a:rPr>
              <a:t>Avanzar en la acreditación de los programas de magíster y acreditación del programa de Doctorado en Derecho, </a:t>
            </a:r>
          </a:p>
          <a:p>
            <a:pPr marL="342900" indent="-342900" algn="just">
              <a:buFont typeface="+mj-lt"/>
              <a:buAutoNum type="arabicPeriod"/>
            </a:pPr>
            <a:r>
              <a:rPr lang="es-CL" sz="1800" dirty="0">
                <a:latin typeface="+mn-lt"/>
                <a:ea typeface="+mn-ea"/>
                <a:cs typeface="+mn-cs"/>
              </a:rPr>
              <a:t>Avanzar hacia un </a:t>
            </a:r>
            <a:r>
              <a:rPr lang="es-CL" sz="1800" dirty="0" err="1">
                <a:latin typeface="+mn-lt"/>
                <a:ea typeface="+mn-ea"/>
                <a:cs typeface="+mn-cs"/>
              </a:rPr>
              <a:t>re-diseño</a:t>
            </a:r>
            <a:r>
              <a:rPr lang="es-CL" sz="1800" dirty="0">
                <a:latin typeface="+mn-lt"/>
                <a:ea typeface="+mn-ea"/>
                <a:cs typeface="+mn-cs"/>
              </a:rPr>
              <a:t> curricular en la carrera de Derecho, </a:t>
            </a:r>
          </a:p>
          <a:p>
            <a:pPr marL="342900" indent="-342900" algn="just">
              <a:buFont typeface="+mj-lt"/>
              <a:buAutoNum type="arabicPeriod"/>
            </a:pPr>
            <a:r>
              <a:rPr lang="es-CL" sz="1800" dirty="0">
                <a:latin typeface="+mn-lt"/>
                <a:ea typeface="+mn-ea"/>
                <a:cs typeface="+mn-cs"/>
              </a:rPr>
              <a:t>Fomentar la internacionalización de estudiantes y docentes, </a:t>
            </a:r>
          </a:p>
          <a:p>
            <a:pPr marL="342900" indent="-342900" algn="just">
              <a:buFont typeface="+mj-lt"/>
              <a:buAutoNum type="arabicPeriod"/>
            </a:pPr>
            <a:r>
              <a:rPr lang="es-CL" sz="1800" dirty="0">
                <a:latin typeface="+mn-lt"/>
                <a:ea typeface="+mn-ea"/>
                <a:cs typeface="+mn-cs"/>
              </a:rPr>
              <a:t>Desarrollar la educación continua a través de capacitaciones, asesorías, cursos y diplomados, con énfasis en la región de Coquimbo. </a:t>
            </a:r>
          </a:p>
          <a:p>
            <a:endParaRPr lang="es-ES" sz="1800" dirty="0">
              <a:solidFill>
                <a:srgbClr val="002060"/>
              </a:solidFill>
              <a:latin typeface="+mn-lt"/>
              <a:ea typeface="+mn-ea"/>
              <a:cs typeface="+mn-cs"/>
            </a:endParaRPr>
          </a:p>
          <a:p>
            <a:pPr marL="609577" lvl="1" indent="0">
              <a:buNone/>
            </a:pPr>
            <a:endParaRPr lang="es-CL" dirty="0"/>
          </a:p>
        </p:txBody>
      </p:sp>
    </p:spTree>
    <p:extLst>
      <p:ext uri="{BB962C8B-B14F-4D97-AF65-F5344CB8AC3E}">
        <p14:creationId xmlns:p14="http://schemas.microsoft.com/office/powerpoint/2010/main" val="1273614583"/>
      </p:ext>
    </p:extLst>
  </p:cSld>
  <p:clrMapOvr>
    <a:masterClrMapping/>
  </p:clrMapOvr>
</p:sld>
</file>

<file path=ppt/theme/theme1.xml><?xml version="1.0" encoding="utf-8"?>
<a:theme xmlns:a="http://schemas.openxmlformats.org/drawingml/2006/main" name="2_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3" id="{C036E52C-A1DF-8E45-B4BD-08F395B5C51A}" vid="{60665BE1-8A19-AB4A-A639-E71E35291366}"/>
    </a:ext>
  </a:extLst>
</a:theme>
</file>

<file path=ppt/theme/theme2.xml><?xml version="1.0" encoding="utf-8"?>
<a:theme xmlns:a="http://schemas.openxmlformats.org/drawingml/2006/main" name="2_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3" id="{C036E52C-A1DF-8E45-B4BD-08F395B5C51A}" vid="{E51B6457-95A2-2A48-8B22-36F3D67700F2}"/>
    </a:ext>
  </a:extLst>
</a:theme>
</file>

<file path=ppt/theme/theme3.xml><?xml version="1.0" encoding="utf-8"?>
<a:theme xmlns:a="http://schemas.openxmlformats.org/drawingml/2006/main" name="1_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3" id="{C036E52C-A1DF-8E45-B4BD-08F395B5C51A}" vid="{5D2C9B14-E731-1848-9AAF-15058DAE4753}"/>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47244</TotalTime>
  <Words>3823</Words>
  <Application>Microsoft Office PowerPoint</Application>
  <PresentationFormat>Panorámica</PresentationFormat>
  <Paragraphs>680</Paragraphs>
  <Slides>28</Slides>
  <Notes>1</Notes>
  <HiddenSlides>0</HiddenSlides>
  <MMClips>0</MMClips>
  <ScaleCrop>false</ScaleCrop>
  <HeadingPairs>
    <vt:vector size="6" baseType="variant">
      <vt:variant>
        <vt:lpstr>Fuentes usadas</vt:lpstr>
      </vt:variant>
      <vt:variant>
        <vt:i4>5</vt:i4>
      </vt:variant>
      <vt:variant>
        <vt:lpstr>Tema</vt:lpstr>
      </vt:variant>
      <vt:variant>
        <vt:i4>3</vt:i4>
      </vt:variant>
      <vt:variant>
        <vt:lpstr>Títulos de diapositiva</vt:lpstr>
      </vt:variant>
      <vt:variant>
        <vt:i4>28</vt:i4>
      </vt:variant>
    </vt:vector>
  </HeadingPairs>
  <TitlesOfParts>
    <vt:vector size="36" baseType="lpstr">
      <vt:lpstr>Arial</vt:lpstr>
      <vt:lpstr>Calibri</vt:lpstr>
      <vt:lpstr>Calibri Light</vt:lpstr>
      <vt:lpstr>Gotham Medium</vt:lpstr>
      <vt:lpstr>Wingdings</vt:lpstr>
      <vt:lpstr>2_Diseño personalizado</vt:lpstr>
      <vt:lpstr>2_Tema de Office</vt:lpstr>
      <vt:lpstr>1_Diseño personalizado</vt:lpstr>
      <vt:lpstr>PLAN ESTRATÉGICO FACULTAD DERECHO Y HUMANIDADES 2021-2025</vt:lpstr>
      <vt:lpstr>PLAN ESTRATÉGICO DE FACULTAD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 Marín Herrera</dc:creator>
  <cp:lastModifiedBy>Maite Arauco</cp:lastModifiedBy>
  <cp:revision>760</cp:revision>
  <cp:lastPrinted>2020-03-30T13:52:51Z</cp:lastPrinted>
  <dcterms:created xsi:type="dcterms:W3CDTF">2016-01-06T13:40:19Z</dcterms:created>
  <dcterms:modified xsi:type="dcterms:W3CDTF">2021-11-18T20:52:40Z</dcterms:modified>
</cp:coreProperties>
</file>