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theme+xml" PartName="/ppt/theme/theme2.xml"/>
  <Override ContentType="application/vnd.openxmlformats-officedocument.drawingml.diagramData+xml" PartName="/ppt/diagrams/data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drawingml.diagramColors+xml" PartName="/ppt/diagrams/colors1.xml"/>
  <Override ContentType="application/vnd.ms-office.drawingml.diagramDrawing+xml" PartName="/ppt/diagrams/drawing1.xml"/>
  <Override ContentType="application/vnd.openxmlformats-officedocument.drawingml.diagramData+xml" PartName="/ppt/diagrams/data2.xml"/>
  <Override ContentType="application/vnd.openxmlformats-officedocument.drawingml.diagramLayout+xml" PartName="/ppt/diagrams/layout2.xml"/>
  <Override ContentType="application/vnd.openxmlformats-officedocument.drawingml.diagramStyle+xml" PartName="/ppt/diagrams/quickStyle2.xml"/>
  <Override ContentType="application/vnd.openxmlformats-officedocument.drawingml.diagramColors+xml" PartName="/ppt/diagrams/colors2.xml"/>
  <Override ContentType="application/vnd.ms-office.drawingml.diagramDrawing+xml" PartName="/ppt/diagrams/drawing2.xml"/>
  <Override ContentType="application/vnd.openxmlformats-officedocument.presentationml.notesSlide+xml" PartName="/ppt/notesSlides/notesSlide1.xml"/>
  <Override ContentType="application/vnd.ms-powerpoint.changesinfo+xml" PartName="/ppt/changesInfos/changesInfo1.xml"/>
  <Override ContentType="application/vnd.ms-powerpoint.revisioninfo+xml" PartName="/ppt/revisionInfo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419" r:id="rId3"/>
    <p:sldId id="435" r:id="rId4"/>
    <p:sldId id="430" r:id="rId5"/>
    <p:sldId id="425" r:id="rId6"/>
    <p:sldId id="429" r:id="rId7"/>
    <p:sldId id="431" r:id="rId8"/>
    <p:sldId id="436" r:id="rId9"/>
    <p:sldId id="434" r:id="rId10"/>
    <p:sldId id="445" r:id="rId11"/>
    <p:sldId id="446" r:id="rId12"/>
    <p:sldId id="447" r:id="rId13"/>
    <p:sldId id="448" r:id="rId14"/>
    <p:sldId id="423" r:id="rId15"/>
    <p:sldId id="437" r:id="rId16"/>
    <p:sldId id="442" r:id="rId17"/>
    <p:sldId id="444" r:id="rId1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E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792944-E7FE-491C-A4F9-0772CABCBB81}" v="95" dt="2021-11-15T14:02:16.3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4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A ALEJANDRA ELGUETA  BASSALETTI" userId="245fd803-b66d-47aa-a3ec-78eb12142ee4" providerId="ADAL" clId="{BD792944-E7FE-491C-A4F9-0772CABCBB81}"/>
    <pc:docChg chg="modSld sldOrd">
      <pc:chgData name="DANIELA ALEJANDRA ELGUETA  BASSALETTI" userId="245fd803-b66d-47aa-a3ec-78eb12142ee4" providerId="ADAL" clId="{BD792944-E7FE-491C-A4F9-0772CABCBB81}" dt="2021-11-24T15:33:21.998" v="106" actId="20577"/>
      <pc:docMkLst>
        <pc:docMk/>
      </pc:docMkLst>
      <pc:sldChg chg="modSp mod">
        <pc:chgData name="DANIELA ALEJANDRA ELGUETA  BASSALETTI" userId="245fd803-b66d-47aa-a3ec-78eb12142ee4" providerId="ADAL" clId="{BD792944-E7FE-491C-A4F9-0772CABCBB81}" dt="2021-11-15T14:02:16.369" v="96" actId="20577"/>
        <pc:sldMkLst>
          <pc:docMk/>
          <pc:sldMk cId="3195181190" sldId="423"/>
        </pc:sldMkLst>
        <pc:spChg chg="mod">
          <ac:chgData name="DANIELA ALEJANDRA ELGUETA  BASSALETTI" userId="245fd803-b66d-47aa-a3ec-78eb12142ee4" providerId="ADAL" clId="{BD792944-E7FE-491C-A4F9-0772CABCBB81}" dt="2021-11-12T14:37:00.638" v="82" actId="20577"/>
          <ac:spMkLst>
            <pc:docMk/>
            <pc:sldMk cId="3195181190" sldId="423"/>
            <ac:spMk id="5" creationId="{00000000-0000-0000-0000-000000000000}"/>
          </ac:spMkLst>
        </pc:spChg>
        <pc:spChg chg="mod">
          <ac:chgData name="DANIELA ALEJANDRA ELGUETA  BASSALETTI" userId="245fd803-b66d-47aa-a3ec-78eb12142ee4" providerId="ADAL" clId="{BD792944-E7FE-491C-A4F9-0772CABCBB81}" dt="2021-11-12T14:36:42.298" v="80" actId="20577"/>
          <ac:spMkLst>
            <pc:docMk/>
            <pc:sldMk cId="3195181190" sldId="423"/>
            <ac:spMk id="31" creationId="{00000000-0000-0000-0000-000000000000}"/>
          </ac:spMkLst>
        </pc:spChg>
        <pc:spChg chg="mod">
          <ac:chgData name="DANIELA ALEJANDRA ELGUETA  BASSALETTI" userId="245fd803-b66d-47aa-a3ec-78eb12142ee4" providerId="ADAL" clId="{BD792944-E7FE-491C-A4F9-0772CABCBB81}" dt="2021-11-15T14:02:16.369" v="96" actId="20577"/>
          <ac:spMkLst>
            <pc:docMk/>
            <pc:sldMk cId="3195181190" sldId="423"/>
            <ac:spMk id="32" creationId="{00000000-0000-0000-0000-000000000000}"/>
          </ac:spMkLst>
        </pc:spChg>
        <pc:spChg chg="mod">
          <ac:chgData name="DANIELA ALEJANDRA ELGUETA  BASSALETTI" userId="245fd803-b66d-47aa-a3ec-78eb12142ee4" providerId="ADAL" clId="{BD792944-E7FE-491C-A4F9-0772CABCBB81}" dt="2021-11-12T14:36:04.445" v="24" actId="20577"/>
          <ac:spMkLst>
            <pc:docMk/>
            <pc:sldMk cId="3195181190" sldId="423"/>
            <ac:spMk id="58" creationId="{00000000-0000-0000-0000-000000000000}"/>
          </ac:spMkLst>
        </pc:spChg>
        <pc:spChg chg="mod">
          <ac:chgData name="DANIELA ALEJANDRA ELGUETA  BASSALETTI" userId="245fd803-b66d-47aa-a3ec-78eb12142ee4" providerId="ADAL" clId="{BD792944-E7FE-491C-A4F9-0772CABCBB81}" dt="2021-11-12T14:36:16.151" v="49" actId="20577"/>
          <ac:spMkLst>
            <pc:docMk/>
            <pc:sldMk cId="3195181190" sldId="423"/>
            <ac:spMk id="64" creationId="{00000000-0000-0000-0000-000000000000}"/>
          </ac:spMkLst>
        </pc:spChg>
      </pc:sldChg>
      <pc:sldChg chg="modSp">
        <pc:chgData name="DANIELA ALEJANDRA ELGUETA  BASSALETTI" userId="245fd803-b66d-47aa-a3ec-78eb12142ee4" providerId="ADAL" clId="{BD792944-E7FE-491C-A4F9-0772CABCBB81}" dt="2021-11-24T15:33:21.998" v="106" actId="20577"/>
        <pc:sldMkLst>
          <pc:docMk/>
          <pc:sldMk cId="2469781874" sldId="434"/>
        </pc:sldMkLst>
        <pc:graphicFrameChg chg="mod">
          <ac:chgData name="DANIELA ALEJANDRA ELGUETA  BASSALETTI" userId="245fd803-b66d-47aa-a3ec-78eb12142ee4" providerId="ADAL" clId="{BD792944-E7FE-491C-A4F9-0772CABCBB81}" dt="2021-11-24T15:33:21.998" v="106" actId="20577"/>
          <ac:graphicFrameMkLst>
            <pc:docMk/>
            <pc:sldMk cId="2469781874" sldId="434"/>
            <ac:graphicFrameMk id="16" creationId="{00000000-0000-0000-0000-000000000000}"/>
          </ac:graphicFrameMkLst>
        </pc:graphicFrameChg>
      </pc:sldChg>
      <pc:sldChg chg="ord">
        <pc:chgData name="DANIELA ALEJANDRA ELGUETA  BASSALETTI" userId="245fd803-b66d-47aa-a3ec-78eb12142ee4" providerId="ADAL" clId="{BD792944-E7FE-491C-A4F9-0772CABCBB81}" dt="2021-11-22T12:57:24.529" v="100"/>
        <pc:sldMkLst>
          <pc:docMk/>
          <pc:sldMk cId="736001613" sldId="435"/>
        </pc:sldMkLst>
      </pc:sldChg>
    </pc:docChg>
  </pc:docChgLst>
  <pc:docChgLst>
    <pc:chgData name="DANIELA ALEJANDRA ELGUETA  BASSALETTI" userId="245fd803-b66d-47aa-a3ec-78eb12142ee4" providerId="ADAL" clId="{879C9756-4C35-4FCE-99C0-CD9C6D9F17F2}"/>
    <pc:docChg chg="undo custSel modSld">
      <pc:chgData name="DANIELA ALEJANDRA ELGUETA  BASSALETTI" userId="245fd803-b66d-47aa-a3ec-78eb12142ee4" providerId="ADAL" clId="{879C9756-4C35-4FCE-99C0-CD9C6D9F17F2}" dt="2021-10-22T14:21:46.224" v="122" actId="14100"/>
      <pc:docMkLst>
        <pc:docMk/>
      </pc:docMkLst>
      <pc:sldChg chg="addSp modSp mod">
        <pc:chgData name="DANIELA ALEJANDRA ELGUETA  BASSALETTI" userId="245fd803-b66d-47aa-a3ec-78eb12142ee4" providerId="ADAL" clId="{879C9756-4C35-4FCE-99C0-CD9C6D9F17F2}" dt="2021-10-22T14:21:35.697" v="120" actId="14100"/>
        <pc:sldMkLst>
          <pc:docMk/>
          <pc:sldMk cId="3217700088" sldId="437"/>
        </pc:sldMkLst>
        <pc:picChg chg="add mod">
          <ac:chgData name="DANIELA ALEJANDRA ELGUETA  BASSALETTI" userId="245fd803-b66d-47aa-a3ec-78eb12142ee4" providerId="ADAL" clId="{879C9756-4C35-4FCE-99C0-CD9C6D9F17F2}" dt="2021-10-22T14:21:35.697" v="120" actId="14100"/>
          <ac:picMkLst>
            <pc:docMk/>
            <pc:sldMk cId="3217700088" sldId="437"/>
            <ac:picMk id="31" creationId="{B953483C-CD9E-4871-BF71-45AED39C4A47}"/>
          </ac:picMkLst>
        </pc:picChg>
      </pc:sldChg>
      <pc:sldChg chg="modSp mod">
        <pc:chgData name="DANIELA ALEJANDRA ELGUETA  BASSALETTI" userId="245fd803-b66d-47aa-a3ec-78eb12142ee4" providerId="ADAL" clId="{879C9756-4C35-4FCE-99C0-CD9C6D9F17F2}" dt="2021-10-22T14:21:41.648" v="121" actId="14100"/>
        <pc:sldMkLst>
          <pc:docMk/>
          <pc:sldMk cId="856726279" sldId="442"/>
        </pc:sldMkLst>
        <pc:spChg chg="mod">
          <ac:chgData name="DANIELA ALEJANDRA ELGUETA  BASSALETTI" userId="245fd803-b66d-47aa-a3ec-78eb12142ee4" providerId="ADAL" clId="{879C9756-4C35-4FCE-99C0-CD9C6D9F17F2}" dt="2021-10-22T14:20:57.320" v="117" actId="20577"/>
          <ac:spMkLst>
            <pc:docMk/>
            <pc:sldMk cId="856726279" sldId="442"/>
            <ac:spMk id="2" creationId="{00000000-0000-0000-0000-000000000000}"/>
          </ac:spMkLst>
        </pc:spChg>
        <pc:picChg chg="mod">
          <ac:chgData name="DANIELA ALEJANDRA ELGUETA  BASSALETTI" userId="245fd803-b66d-47aa-a3ec-78eb12142ee4" providerId="ADAL" clId="{879C9756-4C35-4FCE-99C0-CD9C6D9F17F2}" dt="2021-10-22T14:21:41.648" v="121" actId="14100"/>
          <ac:picMkLst>
            <pc:docMk/>
            <pc:sldMk cId="856726279" sldId="442"/>
            <ac:picMk id="11" creationId="{04F3D092-5B37-4969-8CCE-91E9F09F6AA9}"/>
          </ac:picMkLst>
        </pc:picChg>
      </pc:sldChg>
      <pc:sldChg chg="addSp delSp modSp mod">
        <pc:chgData name="DANIELA ALEJANDRA ELGUETA  BASSALETTI" userId="245fd803-b66d-47aa-a3ec-78eb12142ee4" providerId="ADAL" clId="{879C9756-4C35-4FCE-99C0-CD9C6D9F17F2}" dt="2021-10-22T14:21:46.224" v="122" actId="14100"/>
        <pc:sldMkLst>
          <pc:docMk/>
          <pc:sldMk cId="1707423328" sldId="444"/>
        </pc:sldMkLst>
        <pc:spChg chg="mod">
          <ac:chgData name="DANIELA ALEJANDRA ELGUETA  BASSALETTI" userId="245fd803-b66d-47aa-a3ec-78eb12142ee4" providerId="ADAL" clId="{879C9756-4C35-4FCE-99C0-CD9C6D9F17F2}" dt="2021-10-22T14:10:28.345" v="47" actId="2085"/>
          <ac:spMkLst>
            <pc:docMk/>
            <pc:sldMk cId="1707423328" sldId="444"/>
            <ac:spMk id="5" creationId="{00000000-0000-0000-0000-000000000000}"/>
          </ac:spMkLst>
        </pc:spChg>
        <pc:spChg chg="mod">
          <ac:chgData name="DANIELA ALEJANDRA ELGUETA  BASSALETTI" userId="245fd803-b66d-47aa-a3ec-78eb12142ee4" providerId="ADAL" clId="{879C9756-4C35-4FCE-99C0-CD9C6D9F17F2}" dt="2021-10-22T14:11:19.823" v="81" actId="3626"/>
          <ac:spMkLst>
            <pc:docMk/>
            <pc:sldMk cId="1707423328" sldId="444"/>
            <ac:spMk id="11" creationId="{00000000-0000-0000-0000-000000000000}"/>
          </ac:spMkLst>
        </pc:spChg>
        <pc:spChg chg="add mod">
          <ac:chgData name="DANIELA ALEJANDRA ELGUETA  BASSALETTI" userId="245fd803-b66d-47aa-a3ec-78eb12142ee4" providerId="ADAL" clId="{879C9756-4C35-4FCE-99C0-CD9C6D9F17F2}" dt="2021-10-22T14:10:35.095" v="48"/>
          <ac:spMkLst>
            <pc:docMk/>
            <pc:sldMk cId="1707423328" sldId="444"/>
            <ac:spMk id="12" creationId="{5CD33447-F876-47E0-9B36-26CB5566127D}"/>
          </ac:spMkLst>
        </pc:spChg>
        <pc:picChg chg="del mod">
          <ac:chgData name="DANIELA ALEJANDRA ELGUETA  BASSALETTI" userId="245fd803-b66d-47aa-a3ec-78eb12142ee4" providerId="ADAL" clId="{879C9756-4C35-4FCE-99C0-CD9C6D9F17F2}" dt="2021-10-22T14:14:41.017" v="87" actId="478"/>
          <ac:picMkLst>
            <pc:docMk/>
            <pc:sldMk cId="1707423328" sldId="444"/>
            <ac:picMk id="3" creationId="{00000000-0000-0000-0000-000000000000}"/>
          </ac:picMkLst>
        </pc:picChg>
        <pc:picChg chg="add mod">
          <ac:chgData name="DANIELA ALEJANDRA ELGUETA  BASSALETTI" userId="245fd803-b66d-47aa-a3ec-78eb12142ee4" providerId="ADAL" clId="{879C9756-4C35-4FCE-99C0-CD9C6D9F17F2}" dt="2021-10-22T14:20:16.048" v="94" actId="1076"/>
          <ac:picMkLst>
            <pc:docMk/>
            <pc:sldMk cId="1707423328" sldId="444"/>
            <ac:picMk id="9" creationId="{015F281A-DBC2-4394-B6B0-424DA75C1E5A}"/>
          </ac:picMkLst>
        </pc:picChg>
        <pc:picChg chg="mod">
          <ac:chgData name="DANIELA ALEJANDRA ELGUETA  BASSALETTI" userId="245fd803-b66d-47aa-a3ec-78eb12142ee4" providerId="ADAL" clId="{879C9756-4C35-4FCE-99C0-CD9C6D9F17F2}" dt="2021-10-22T14:21:46.224" v="122" actId="14100"/>
          <ac:picMkLst>
            <pc:docMk/>
            <pc:sldMk cId="1707423328" sldId="444"/>
            <ac:picMk id="10" creationId="{0BC250CC-1EB7-477D-853A-11DE686E2CD2}"/>
          </ac:picMkLst>
        </pc:picChg>
        <pc:picChg chg="add mod">
          <ac:chgData name="DANIELA ALEJANDRA ELGUETA  BASSALETTI" userId="245fd803-b66d-47aa-a3ec-78eb12142ee4" providerId="ADAL" clId="{879C9756-4C35-4FCE-99C0-CD9C6D9F17F2}" dt="2021-10-22T14:20:22.672" v="96" actId="1076"/>
          <ac:picMkLst>
            <pc:docMk/>
            <pc:sldMk cId="1707423328" sldId="444"/>
            <ac:picMk id="14" creationId="{880FCBDA-BEB1-4144-99EF-690B42BE89C7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FDFB19-C6AD-43CB-959B-847EA6948A8C}" type="doc">
      <dgm:prSet loTypeId="urn:microsoft.com/office/officeart/2005/8/layout/cycle3" loCatId="cycle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8B35DD9A-F30F-440F-9B4E-0C4E9E36AE1A}">
      <dgm:prSet phldrT="[Texto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CL" sz="1400" b="1" dirty="0">
              <a:latin typeface="Century Gothic" panose="020B0502020202020204" pitchFamily="34" charset="0"/>
            </a:rPr>
            <a:t>1. Planteamiento y acuerdo de Objetivos</a:t>
          </a:r>
          <a:endParaRPr lang="es-ES" sz="1400" dirty="0"/>
        </a:p>
      </dgm:t>
    </dgm:pt>
    <dgm:pt modelId="{866F296B-42D3-4EF9-9679-208743E86446}" type="parTrans" cxnId="{F93CF42F-1064-4FC9-9C6D-E3AD35E188CC}">
      <dgm:prSet/>
      <dgm:spPr/>
      <dgm:t>
        <a:bodyPr/>
        <a:lstStyle/>
        <a:p>
          <a:endParaRPr lang="es-ES" sz="1400"/>
        </a:p>
      </dgm:t>
    </dgm:pt>
    <dgm:pt modelId="{7189F9F8-45C3-42E4-A90F-6E7C0819609D}" type="sibTrans" cxnId="{F93CF42F-1064-4FC9-9C6D-E3AD35E188CC}">
      <dgm:prSet/>
      <dgm:spPr>
        <a:solidFill>
          <a:schemeClr val="bg2">
            <a:lumMod val="25000"/>
          </a:schemeClr>
        </a:solidFill>
      </dgm:spPr>
      <dgm:t>
        <a:bodyPr/>
        <a:lstStyle/>
        <a:p>
          <a:endParaRPr lang="es-ES" sz="1400"/>
        </a:p>
      </dgm:t>
    </dgm:pt>
    <dgm:pt modelId="{DD479E3E-524F-462E-9248-5795190BB5EE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s-CL" sz="1400" b="1" dirty="0">
              <a:latin typeface="Century Gothic" panose="020B0502020202020204" pitchFamily="34" charset="0"/>
            </a:rPr>
            <a:t>2. Autoevaluación de Competencias</a:t>
          </a:r>
          <a:endParaRPr lang="es-ES" sz="1400" dirty="0"/>
        </a:p>
      </dgm:t>
    </dgm:pt>
    <dgm:pt modelId="{13C86916-7F91-486C-BBEB-B18514A47B6F}" type="parTrans" cxnId="{9EFAD7FB-C60B-4908-9CD5-1EE46D156759}">
      <dgm:prSet/>
      <dgm:spPr/>
      <dgm:t>
        <a:bodyPr/>
        <a:lstStyle/>
        <a:p>
          <a:endParaRPr lang="es-ES" sz="1400"/>
        </a:p>
      </dgm:t>
    </dgm:pt>
    <dgm:pt modelId="{1D656030-A417-41B7-A763-351D6F95D6EC}" type="sibTrans" cxnId="{9EFAD7FB-C60B-4908-9CD5-1EE46D156759}">
      <dgm:prSet/>
      <dgm:spPr/>
      <dgm:t>
        <a:bodyPr/>
        <a:lstStyle/>
        <a:p>
          <a:endParaRPr lang="es-ES" sz="1400"/>
        </a:p>
      </dgm:t>
    </dgm:pt>
    <dgm:pt modelId="{D63B391D-8A23-4A83-963B-5C1B2CEA3C62}">
      <dgm:prSet phldrT="[Texto]" custT="1"/>
      <dgm:spPr>
        <a:solidFill>
          <a:srgbClr val="002060"/>
        </a:solidFill>
      </dgm:spPr>
      <dgm:t>
        <a:bodyPr/>
        <a:lstStyle/>
        <a:p>
          <a:r>
            <a:rPr lang="es-CL" sz="1400" b="1" dirty="0">
              <a:latin typeface="Century Gothic" panose="020B0502020202020204" pitchFamily="34" charset="0"/>
            </a:rPr>
            <a:t>3. Evaluación de Objetivos y Competencias</a:t>
          </a:r>
          <a:endParaRPr lang="es-ES" sz="1400" dirty="0"/>
        </a:p>
      </dgm:t>
    </dgm:pt>
    <dgm:pt modelId="{09E76349-6715-44FD-8FC1-309E9744C388}" type="parTrans" cxnId="{DB861557-F6BF-488C-91C4-16AB7FEDD326}">
      <dgm:prSet/>
      <dgm:spPr/>
      <dgm:t>
        <a:bodyPr/>
        <a:lstStyle/>
        <a:p>
          <a:endParaRPr lang="es-ES" sz="1400"/>
        </a:p>
      </dgm:t>
    </dgm:pt>
    <dgm:pt modelId="{D2E66E80-3472-4887-A612-6A5851753B60}" type="sibTrans" cxnId="{DB861557-F6BF-488C-91C4-16AB7FEDD326}">
      <dgm:prSet/>
      <dgm:spPr/>
      <dgm:t>
        <a:bodyPr/>
        <a:lstStyle/>
        <a:p>
          <a:endParaRPr lang="es-ES" sz="1400"/>
        </a:p>
      </dgm:t>
    </dgm:pt>
    <dgm:pt modelId="{CFEAC6FE-147D-4F8A-B54F-2521FD90D5ED}">
      <dgm:prSet phldrT="[Texto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s-CL" sz="1400" b="1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rPr>
            <a:t>4.Retroalimentación</a:t>
          </a:r>
          <a:endParaRPr lang="es-ES" sz="140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931B394A-2507-4488-9D7B-2E5252FBD0B3}" type="parTrans" cxnId="{CD343E0C-45AB-4160-BAE6-3233B29A4581}">
      <dgm:prSet/>
      <dgm:spPr/>
      <dgm:t>
        <a:bodyPr/>
        <a:lstStyle/>
        <a:p>
          <a:endParaRPr lang="es-ES" sz="1400"/>
        </a:p>
      </dgm:t>
    </dgm:pt>
    <dgm:pt modelId="{548DB327-83D8-430A-8304-E7B732111A67}" type="sibTrans" cxnId="{CD343E0C-45AB-4160-BAE6-3233B29A4581}">
      <dgm:prSet/>
      <dgm:spPr/>
      <dgm:t>
        <a:bodyPr/>
        <a:lstStyle/>
        <a:p>
          <a:endParaRPr lang="es-ES" sz="1400"/>
        </a:p>
      </dgm:t>
    </dgm:pt>
    <dgm:pt modelId="{6DE4D6FE-3CC7-407B-A25D-0ED97434B28C}">
      <dgm:prSet phldrT="[Texto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s-CL" sz="1400" b="1" dirty="0">
              <a:latin typeface="Century Gothic" panose="020B0502020202020204" pitchFamily="34" charset="0"/>
            </a:rPr>
            <a:t>5. Plan de Mejoramiento</a:t>
          </a:r>
          <a:endParaRPr lang="es-ES" sz="1400" dirty="0"/>
        </a:p>
      </dgm:t>
    </dgm:pt>
    <dgm:pt modelId="{C834E3E8-467D-4547-983B-7EE7DF431531}" type="sibTrans" cxnId="{29968081-D3B8-4B95-9F7A-9FD9133227F9}">
      <dgm:prSet/>
      <dgm:spPr/>
      <dgm:t>
        <a:bodyPr/>
        <a:lstStyle/>
        <a:p>
          <a:endParaRPr lang="es-ES" sz="1400"/>
        </a:p>
      </dgm:t>
    </dgm:pt>
    <dgm:pt modelId="{A430ACFE-178D-4A63-A245-85435F8D7E6A}" type="parTrans" cxnId="{29968081-D3B8-4B95-9F7A-9FD9133227F9}">
      <dgm:prSet/>
      <dgm:spPr/>
      <dgm:t>
        <a:bodyPr/>
        <a:lstStyle/>
        <a:p>
          <a:endParaRPr lang="es-ES" sz="1400"/>
        </a:p>
      </dgm:t>
    </dgm:pt>
    <dgm:pt modelId="{607DE87F-0C9B-48A4-A63C-5715AD885CB6}" type="pres">
      <dgm:prSet presAssocID="{19FDFB19-C6AD-43CB-959B-847EA6948A8C}" presName="Name0" presStyleCnt="0">
        <dgm:presLayoutVars>
          <dgm:dir/>
          <dgm:resizeHandles val="exact"/>
        </dgm:presLayoutVars>
      </dgm:prSet>
      <dgm:spPr/>
    </dgm:pt>
    <dgm:pt modelId="{BD336036-C1FF-4AB2-B5F4-2ACF960D450F}" type="pres">
      <dgm:prSet presAssocID="{19FDFB19-C6AD-43CB-959B-847EA6948A8C}" presName="cycle" presStyleCnt="0"/>
      <dgm:spPr/>
    </dgm:pt>
    <dgm:pt modelId="{18C1D368-1D17-416F-B74B-750B3CCF7523}" type="pres">
      <dgm:prSet presAssocID="{8B35DD9A-F30F-440F-9B4E-0C4E9E36AE1A}" presName="nodeFirstNode" presStyleLbl="node1" presStyleIdx="0" presStyleCnt="5">
        <dgm:presLayoutVars>
          <dgm:bulletEnabled val="1"/>
        </dgm:presLayoutVars>
      </dgm:prSet>
      <dgm:spPr/>
    </dgm:pt>
    <dgm:pt modelId="{CEC7866B-6A2C-4EC9-BDA9-E064C324B5C7}" type="pres">
      <dgm:prSet presAssocID="{7189F9F8-45C3-42E4-A90F-6E7C0819609D}" presName="sibTransFirstNode" presStyleLbl="bgShp" presStyleIdx="0" presStyleCnt="1"/>
      <dgm:spPr/>
    </dgm:pt>
    <dgm:pt modelId="{6E185345-252D-4F40-A364-0DB44DDE1E0F}" type="pres">
      <dgm:prSet presAssocID="{DD479E3E-524F-462E-9248-5795190BB5EE}" presName="nodeFollowingNodes" presStyleLbl="node1" presStyleIdx="1" presStyleCnt="5" custScaleX="100927" custRadScaleRad="116075" custRadScaleInc="-5709">
        <dgm:presLayoutVars>
          <dgm:bulletEnabled val="1"/>
        </dgm:presLayoutVars>
      </dgm:prSet>
      <dgm:spPr/>
    </dgm:pt>
    <dgm:pt modelId="{9CCFC13E-F1CD-49F5-82F4-2404DE0C48A2}" type="pres">
      <dgm:prSet presAssocID="{D63B391D-8A23-4A83-963B-5C1B2CEA3C62}" presName="nodeFollowingNodes" presStyleLbl="node1" presStyleIdx="2" presStyleCnt="5" custScaleX="102771" custRadScaleRad="108710" custRadScaleInc="-44725">
        <dgm:presLayoutVars>
          <dgm:bulletEnabled val="1"/>
        </dgm:presLayoutVars>
      </dgm:prSet>
      <dgm:spPr/>
    </dgm:pt>
    <dgm:pt modelId="{F653CB29-4882-4B8E-9D2B-C175B24EADCF}" type="pres">
      <dgm:prSet presAssocID="{CFEAC6FE-147D-4F8A-B54F-2521FD90D5ED}" presName="nodeFollowingNodes" presStyleLbl="node1" presStyleIdx="3" presStyleCnt="5" custScaleX="106537" custRadScaleRad="85371" custRadScaleInc="30755">
        <dgm:presLayoutVars>
          <dgm:bulletEnabled val="1"/>
        </dgm:presLayoutVars>
      </dgm:prSet>
      <dgm:spPr/>
    </dgm:pt>
    <dgm:pt modelId="{8B7D2E3C-9031-4A19-92EB-9991812848DB}" type="pres">
      <dgm:prSet presAssocID="{6DE4D6FE-3CC7-407B-A25D-0ED97434B28C}" presName="nodeFollowingNodes" presStyleLbl="node1" presStyleIdx="4" presStyleCnt="5" custScaleX="107300" custRadScaleRad="103601" custRadScaleInc="3170">
        <dgm:presLayoutVars>
          <dgm:bulletEnabled val="1"/>
        </dgm:presLayoutVars>
      </dgm:prSet>
      <dgm:spPr/>
    </dgm:pt>
  </dgm:ptLst>
  <dgm:cxnLst>
    <dgm:cxn modelId="{0A9A6A07-104D-4D34-878B-9A1365E52673}" type="presOf" srcId="{8B35DD9A-F30F-440F-9B4E-0C4E9E36AE1A}" destId="{18C1D368-1D17-416F-B74B-750B3CCF7523}" srcOrd="0" destOrd="0" presId="urn:microsoft.com/office/officeart/2005/8/layout/cycle3"/>
    <dgm:cxn modelId="{6BC99907-7E68-4F9C-B0C9-93056024FA66}" type="presOf" srcId="{19FDFB19-C6AD-43CB-959B-847EA6948A8C}" destId="{607DE87F-0C9B-48A4-A63C-5715AD885CB6}" srcOrd="0" destOrd="0" presId="urn:microsoft.com/office/officeart/2005/8/layout/cycle3"/>
    <dgm:cxn modelId="{CD343E0C-45AB-4160-BAE6-3233B29A4581}" srcId="{19FDFB19-C6AD-43CB-959B-847EA6948A8C}" destId="{CFEAC6FE-147D-4F8A-B54F-2521FD90D5ED}" srcOrd="3" destOrd="0" parTransId="{931B394A-2507-4488-9D7B-2E5252FBD0B3}" sibTransId="{548DB327-83D8-430A-8304-E7B732111A67}"/>
    <dgm:cxn modelId="{F7F9261A-6D88-42A8-9825-D606BF22D72E}" type="presOf" srcId="{7189F9F8-45C3-42E4-A90F-6E7C0819609D}" destId="{CEC7866B-6A2C-4EC9-BDA9-E064C324B5C7}" srcOrd="0" destOrd="0" presId="urn:microsoft.com/office/officeart/2005/8/layout/cycle3"/>
    <dgm:cxn modelId="{4AC04A2B-3942-487F-BFB1-9EE990E33315}" type="presOf" srcId="{CFEAC6FE-147D-4F8A-B54F-2521FD90D5ED}" destId="{F653CB29-4882-4B8E-9D2B-C175B24EADCF}" srcOrd="0" destOrd="0" presId="urn:microsoft.com/office/officeart/2005/8/layout/cycle3"/>
    <dgm:cxn modelId="{F93CF42F-1064-4FC9-9C6D-E3AD35E188CC}" srcId="{19FDFB19-C6AD-43CB-959B-847EA6948A8C}" destId="{8B35DD9A-F30F-440F-9B4E-0C4E9E36AE1A}" srcOrd="0" destOrd="0" parTransId="{866F296B-42D3-4EF9-9679-208743E86446}" sibTransId="{7189F9F8-45C3-42E4-A90F-6E7C0819609D}"/>
    <dgm:cxn modelId="{78192E3B-8B5D-4787-8B96-E53D9AD3FECF}" type="presOf" srcId="{D63B391D-8A23-4A83-963B-5C1B2CEA3C62}" destId="{9CCFC13E-F1CD-49F5-82F4-2404DE0C48A2}" srcOrd="0" destOrd="0" presId="urn:microsoft.com/office/officeart/2005/8/layout/cycle3"/>
    <dgm:cxn modelId="{D782293C-4E21-4672-B0FA-89FC7C0543FF}" type="presOf" srcId="{6DE4D6FE-3CC7-407B-A25D-0ED97434B28C}" destId="{8B7D2E3C-9031-4A19-92EB-9991812848DB}" srcOrd="0" destOrd="0" presId="urn:microsoft.com/office/officeart/2005/8/layout/cycle3"/>
    <dgm:cxn modelId="{DB861557-F6BF-488C-91C4-16AB7FEDD326}" srcId="{19FDFB19-C6AD-43CB-959B-847EA6948A8C}" destId="{D63B391D-8A23-4A83-963B-5C1B2CEA3C62}" srcOrd="2" destOrd="0" parTransId="{09E76349-6715-44FD-8FC1-309E9744C388}" sibTransId="{D2E66E80-3472-4887-A612-6A5851753B60}"/>
    <dgm:cxn modelId="{CEF3257B-E9D0-404B-AF0E-831DBF96F928}" type="presOf" srcId="{DD479E3E-524F-462E-9248-5795190BB5EE}" destId="{6E185345-252D-4F40-A364-0DB44DDE1E0F}" srcOrd="0" destOrd="0" presId="urn:microsoft.com/office/officeart/2005/8/layout/cycle3"/>
    <dgm:cxn modelId="{29968081-D3B8-4B95-9F7A-9FD9133227F9}" srcId="{19FDFB19-C6AD-43CB-959B-847EA6948A8C}" destId="{6DE4D6FE-3CC7-407B-A25D-0ED97434B28C}" srcOrd="4" destOrd="0" parTransId="{A430ACFE-178D-4A63-A245-85435F8D7E6A}" sibTransId="{C834E3E8-467D-4547-983B-7EE7DF431531}"/>
    <dgm:cxn modelId="{9EFAD7FB-C60B-4908-9CD5-1EE46D156759}" srcId="{19FDFB19-C6AD-43CB-959B-847EA6948A8C}" destId="{DD479E3E-524F-462E-9248-5795190BB5EE}" srcOrd="1" destOrd="0" parTransId="{13C86916-7F91-486C-BBEB-B18514A47B6F}" sibTransId="{1D656030-A417-41B7-A763-351D6F95D6EC}"/>
    <dgm:cxn modelId="{8CBE303E-466B-4F01-9C47-08AAA7AF9F27}" type="presParOf" srcId="{607DE87F-0C9B-48A4-A63C-5715AD885CB6}" destId="{BD336036-C1FF-4AB2-B5F4-2ACF960D450F}" srcOrd="0" destOrd="0" presId="urn:microsoft.com/office/officeart/2005/8/layout/cycle3"/>
    <dgm:cxn modelId="{E66A51DA-B8AA-439E-AEC3-9E459FBB43E3}" type="presParOf" srcId="{BD336036-C1FF-4AB2-B5F4-2ACF960D450F}" destId="{18C1D368-1D17-416F-B74B-750B3CCF7523}" srcOrd="0" destOrd="0" presId="urn:microsoft.com/office/officeart/2005/8/layout/cycle3"/>
    <dgm:cxn modelId="{DFB78148-EF54-4355-891D-46ADFC87C149}" type="presParOf" srcId="{BD336036-C1FF-4AB2-B5F4-2ACF960D450F}" destId="{CEC7866B-6A2C-4EC9-BDA9-E064C324B5C7}" srcOrd="1" destOrd="0" presId="urn:microsoft.com/office/officeart/2005/8/layout/cycle3"/>
    <dgm:cxn modelId="{96E8C8D2-40C5-481D-A310-7F44317A5C69}" type="presParOf" srcId="{BD336036-C1FF-4AB2-B5F4-2ACF960D450F}" destId="{6E185345-252D-4F40-A364-0DB44DDE1E0F}" srcOrd="2" destOrd="0" presId="urn:microsoft.com/office/officeart/2005/8/layout/cycle3"/>
    <dgm:cxn modelId="{5B57A80E-4C61-4BD6-82D7-D762AB7E6E89}" type="presParOf" srcId="{BD336036-C1FF-4AB2-B5F4-2ACF960D450F}" destId="{9CCFC13E-F1CD-49F5-82F4-2404DE0C48A2}" srcOrd="3" destOrd="0" presId="urn:microsoft.com/office/officeart/2005/8/layout/cycle3"/>
    <dgm:cxn modelId="{10F2E4B0-6410-40D0-B6EA-7BA004E20C6B}" type="presParOf" srcId="{BD336036-C1FF-4AB2-B5F4-2ACF960D450F}" destId="{F653CB29-4882-4B8E-9D2B-C175B24EADCF}" srcOrd="4" destOrd="0" presId="urn:microsoft.com/office/officeart/2005/8/layout/cycle3"/>
    <dgm:cxn modelId="{70A2F0E7-BB6D-46DA-8411-0650EB1E5791}" type="presParOf" srcId="{BD336036-C1FF-4AB2-B5F4-2ACF960D450F}" destId="{8B7D2E3C-9031-4A19-92EB-9991812848DB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5C76FF-15EB-4840-9F30-7EEAE078C31A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9A7BAA7F-DEB4-4049-937D-12694B751AC3}">
      <dgm:prSet phldrT="[Texto]"/>
      <dgm:spPr>
        <a:solidFill>
          <a:schemeClr val="accent5"/>
        </a:solidFill>
      </dgm:spPr>
      <dgm:t>
        <a:bodyPr/>
        <a:lstStyle/>
        <a:p>
          <a:r>
            <a:rPr lang="es-ES" b="1" dirty="0">
              <a:solidFill>
                <a:schemeClr val="tx1">
                  <a:lumMod val="75000"/>
                  <a:lumOff val="25000"/>
                </a:schemeClr>
              </a:solidFill>
            </a:rPr>
            <a:t>Objetivo</a:t>
          </a:r>
        </a:p>
      </dgm:t>
    </dgm:pt>
    <dgm:pt modelId="{B6F1D275-5D07-4E95-AA65-1886473FCDF2}" type="parTrans" cxnId="{7D71E634-B25E-4DAC-A8C4-D8016D678E4F}">
      <dgm:prSet/>
      <dgm:spPr/>
      <dgm:t>
        <a:bodyPr/>
        <a:lstStyle/>
        <a:p>
          <a:endParaRPr lang="es-ES"/>
        </a:p>
      </dgm:t>
    </dgm:pt>
    <dgm:pt modelId="{7AD96EE6-1D6F-496A-AF71-1F58CB0178C8}" type="sibTrans" cxnId="{7D71E634-B25E-4DAC-A8C4-D8016D678E4F}">
      <dgm:prSet/>
      <dgm:spPr/>
      <dgm:t>
        <a:bodyPr/>
        <a:lstStyle/>
        <a:p>
          <a:endParaRPr lang="es-ES"/>
        </a:p>
      </dgm:t>
    </dgm:pt>
    <dgm:pt modelId="{72B7FE6A-C4D0-4BFE-853D-7BEB6965C24F}">
      <dgm:prSet phldrT="[Texto]" custT="1"/>
      <dgm:spPr/>
      <dgm:t>
        <a:bodyPr/>
        <a:lstStyle/>
        <a:p>
          <a:r>
            <a:rPr lang="es-ES" sz="2000" b="0" i="0" dirty="0">
              <a:solidFill>
                <a:schemeClr val="tx1">
                  <a:lumMod val="85000"/>
                  <a:lumOff val="15000"/>
                </a:schemeClr>
              </a:solidFill>
            </a:rPr>
            <a:t>Ingresar un nombre para especificar el objetivo.</a:t>
          </a:r>
          <a:endParaRPr lang="es-ES" sz="20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744774E8-55FC-4647-A05E-24BE5B749F0D}" type="parTrans" cxnId="{6B76413D-57BE-4FC6-9236-D424641C434B}">
      <dgm:prSet/>
      <dgm:spPr/>
      <dgm:t>
        <a:bodyPr/>
        <a:lstStyle/>
        <a:p>
          <a:endParaRPr lang="es-ES"/>
        </a:p>
      </dgm:t>
    </dgm:pt>
    <dgm:pt modelId="{2CDFCF25-ACCB-4933-AB5A-23A95A6EF9BD}" type="sibTrans" cxnId="{6B76413D-57BE-4FC6-9236-D424641C434B}">
      <dgm:prSet/>
      <dgm:spPr/>
      <dgm:t>
        <a:bodyPr/>
        <a:lstStyle/>
        <a:p>
          <a:endParaRPr lang="es-ES"/>
        </a:p>
      </dgm:t>
    </dgm:pt>
    <dgm:pt modelId="{A829D433-1970-4E48-91E7-CEC6341FE2D4}">
      <dgm:prSet phldrT="[Texto]" custT="1"/>
      <dgm:spPr/>
      <dgm:t>
        <a:bodyPr/>
        <a:lstStyle/>
        <a:p>
          <a:r>
            <a:rPr lang="es-ES" sz="2000" b="1" dirty="0">
              <a:solidFill>
                <a:schemeClr val="tx1">
                  <a:lumMod val="85000"/>
                  <a:lumOff val="15000"/>
                </a:schemeClr>
              </a:solidFill>
            </a:rPr>
            <a:t>Ejemplo: </a:t>
          </a:r>
          <a:r>
            <a:rPr lang="es-ES" sz="2000" dirty="0">
              <a:solidFill>
                <a:schemeClr val="tx1">
                  <a:lumMod val="85000"/>
                  <a:lumOff val="15000"/>
                </a:schemeClr>
              </a:solidFill>
            </a:rPr>
            <a:t>Reclamos</a:t>
          </a:r>
        </a:p>
      </dgm:t>
    </dgm:pt>
    <dgm:pt modelId="{25B2CDA2-F090-476C-B925-DAAEBB5D757D}" type="parTrans" cxnId="{2597EC89-C3AF-4811-A9F2-6F4F87545651}">
      <dgm:prSet/>
      <dgm:spPr/>
      <dgm:t>
        <a:bodyPr/>
        <a:lstStyle/>
        <a:p>
          <a:endParaRPr lang="es-ES"/>
        </a:p>
      </dgm:t>
    </dgm:pt>
    <dgm:pt modelId="{617E5F6A-D546-4B55-B8AF-235AB34E6247}" type="sibTrans" cxnId="{2597EC89-C3AF-4811-A9F2-6F4F87545651}">
      <dgm:prSet/>
      <dgm:spPr/>
      <dgm:t>
        <a:bodyPr/>
        <a:lstStyle/>
        <a:p>
          <a:endParaRPr lang="es-ES"/>
        </a:p>
      </dgm:t>
    </dgm:pt>
    <dgm:pt modelId="{5480A340-311C-436A-B013-B1A5779ED0EC}">
      <dgm:prSet phldrT="[Texto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ES" b="1" i="0" dirty="0"/>
            <a:t>Descripción</a:t>
          </a:r>
        </a:p>
      </dgm:t>
    </dgm:pt>
    <dgm:pt modelId="{A691B606-7D18-48C9-8B09-316D7DD6A132}" type="parTrans" cxnId="{228839B9-9699-4A04-9CF1-DA778D9EAD07}">
      <dgm:prSet/>
      <dgm:spPr/>
      <dgm:t>
        <a:bodyPr/>
        <a:lstStyle/>
        <a:p>
          <a:endParaRPr lang="es-ES"/>
        </a:p>
      </dgm:t>
    </dgm:pt>
    <dgm:pt modelId="{316307F6-7B17-4F57-8439-4E35FE475076}" type="sibTrans" cxnId="{228839B9-9699-4A04-9CF1-DA778D9EAD07}">
      <dgm:prSet/>
      <dgm:spPr/>
      <dgm:t>
        <a:bodyPr/>
        <a:lstStyle/>
        <a:p>
          <a:endParaRPr lang="es-ES"/>
        </a:p>
      </dgm:t>
    </dgm:pt>
    <dgm:pt modelId="{1EC7C076-513A-4C33-94FD-8617265847FE}">
      <dgm:prSet phldrT="[Texto]" custT="1"/>
      <dgm:spPr/>
      <dgm:t>
        <a:bodyPr/>
        <a:lstStyle/>
        <a:p>
          <a:r>
            <a:rPr lang="es-ES" sz="2000" b="0" i="0" dirty="0">
              <a:solidFill>
                <a:schemeClr val="tx1">
                  <a:lumMod val="85000"/>
                  <a:lumOff val="15000"/>
                </a:schemeClr>
              </a:solidFill>
            </a:rPr>
            <a:t>Ingresar una descripción específica y cuantitativa del objetivo.</a:t>
          </a:r>
          <a:endParaRPr lang="es-ES" sz="20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E02217A2-3C52-4DFE-9860-DF50EF6E3ECD}" type="parTrans" cxnId="{8273F3B8-70AE-4084-B4C5-1ABB68830F4C}">
      <dgm:prSet/>
      <dgm:spPr/>
      <dgm:t>
        <a:bodyPr/>
        <a:lstStyle/>
        <a:p>
          <a:endParaRPr lang="es-ES"/>
        </a:p>
      </dgm:t>
    </dgm:pt>
    <dgm:pt modelId="{60977A79-2389-4930-81E6-03431F561589}" type="sibTrans" cxnId="{8273F3B8-70AE-4084-B4C5-1ABB68830F4C}">
      <dgm:prSet/>
      <dgm:spPr/>
      <dgm:t>
        <a:bodyPr/>
        <a:lstStyle/>
        <a:p>
          <a:endParaRPr lang="es-ES"/>
        </a:p>
      </dgm:t>
    </dgm:pt>
    <dgm:pt modelId="{2C737FCB-A418-45E8-9F83-26908A3D8223}">
      <dgm:prSet phldrT="[Texto]" custT="1"/>
      <dgm:spPr/>
      <dgm:t>
        <a:bodyPr/>
        <a:lstStyle/>
        <a:p>
          <a:r>
            <a:rPr lang="es-ES" sz="2000" b="1" dirty="0">
              <a:solidFill>
                <a:schemeClr val="tx1">
                  <a:lumMod val="85000"/>
                  <a:lumOff val="15000"/>
                </a:schemeClr>
              </a:solidFill>
            </a:rPr>
            <a:t>Ejemplo: </a:t>
          </a:r>
          <a:r>
            <a:rPr lang="es-ES" sz="2000" dirty="0">
              <a:solidFill>
                <a:schemeClr val="tx1">
                  <a:lumMod val="85000"/>
                  <a:lumOff val="15000"/>
                </a:schemeClr>
              </a:solidFill>
            </a:rPr>
            <a:t>Disminuir en un 20% la tasa de reclamos durante el 2021</a:t>
          </a:r>
          <a:endParaRPr lang="es-ES" sz="2000" dirty="0"/>
        </a:p>
      </dgm:t>
    </dgm:pt>
    <dgm:pt modelId="{2CFADCC9-F5F8-4A4B-A551-A8BFE75BA371}" type="parTrans" cxnId="{6817F435-581B-4E4C-9294-5419B76FBF92}">
      <dgm:prSet/>
      <dgm:spPr/>
      <dgm:t>
        <a:bodyPr/>
        <a:lstStyle/>
        <a:p>
          <a:endParaRPr lang="es-ES"/>
        </a:p>
      </dgm:t>
    </dgm:pt>
    <dgm:pt modelId="{FA302157-341F-41CC-A9FC-B0F63684CFA0}" type="sibTrans" cxnId="{6817F435-581B-4E4C-9294-5419B76FBF92}">
      <dgm:prSet/>
      <dgm:spPr/>
      <dgm:t>
        <a:bodyPr/>
        <a:lstStyle/>
        <a:p>
          <a:endParaRPr lang="es-ES"/>
        </a:p>
      </dgm:t>
    </dgm:pt>
    <dgm:pt modelId="{B5759BF4-2685-4C4F-BFCB-1B3EE9D3EBB3}">
      <dgm:prSet phldrT="[Texto]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es-ES" b="1" dirty="0"/>
            <a:t>Plazo</a:t>
          </a:r>
        </a:p>
      </dgm:t>
    </dgm:pt>
    <dgm:pt modelId="{8601D0C9-3DF6-497A-9CC2-ECC2E68332F1}" type="parTrans" cxnId="{75A00B42-1E37-42C9-A347-E40A7141128C}">
      <dgm:prSet/>
      <dgm:spPr/>
      <dgm:t>
        <a:bodyPr/>
        <a:lstStyle/>
        <a:p>
          <a:endParaRPr lang="es-ES"/>
        </a:p>
      </dgm:t>
    </dgm:pt>
    <dgm:pt modelId="{D5211132-577E-4446-9386-4DD707F2767D}" type="sibTrans" cxnId="{75A00B42-1E37-42C9-A347-E40A7141128C}">
      <dgm:prSet/>
      <dgm:spPr/>
      <dgm:t>
        <a:bodyPr/>
        <a:lstStyle/>
        <a:p>
          <a:endParaRPr lang="es-ES"/>
        </a:p>
      </dgm:t>
    </dgm:pt>
    <dgm:pt modelId="{64DA5F8F-F1D2-43BD-9E99-6F6AD933CAF5}">
      <dgm:prSet phldrT="[Texto]"/>
      <dgm:spPr/>
      <dgm:t>
        <a:bodyPr/>
        <a:lstStyle/>
        <a:p>
          <a:r>
            <a:rPr lang="es-ES" dirty="0">
              <a:solidFill>
                <a:schemeClr val="tx1">
                  <a:lumMod val="85000"/>
                  <a:lumOff val="15000"/>
                </a:schemeClr>
              </a:solidFill>
            </a:rPr>
            <a:t>Ingresar una fecha máxima de plazo para el logro del objetivo.</a:t>
          </a:r>
        </a:p>
      </dgm:t>
    </dgm:pt>
    <dgm:pt modelId="{74D8F5C7-A664-47BE-AEF7-D77E1DDD2E18}" type="parTrans" cxnId="{D3E4B9E1-8381-4E9E-9FFA-D9C1CD58084A}">
      <dgm:prSet/>
      <dgm:spPr/>
      <dgm:t>
        <a:bodyPr/>
        <a:lstStyle/>
        <a:p>
          <a:endParaRPr lang="es-ES"/>
        </a:p>
      </dgm:t>
    </dgm:pt>
    <dgm:pt modelId="{96A74FC6-5432-4AB0-B135-26DD6659B1D4}" type="sibTrans" cxnId="{D3E4B9E1-8381-4E9E-9FFA-D9C1CD58084A}">
      <dgm:prSet/>
      <dgm:spPr/>
      <dgm:t>
        <a:bodyPr/>
        <a:lstStyle/>
        <a:p>
          <a:endParaRPr lang="es-ES"/>
        </a:p>
      </dgm:t>
    </dgm:pt>
    <dgm:pt modelId="{23B23253-E2B2-4868-BA9D-23D9E03E98ED}">
      <dgm:prSet phldrT="[Texto]"/>
      <dgm:spPr/>
      <dgm:t>
        <a:bodyPr/>
        <a:lstStyle/>
        <a:p>
          <a:r>
            <a:rPr lang="es-ES" b="1" dirty="0">
              <a:solidFill>
                <a:schemeClr val="tx1">
                  <a:lumMod val="85000"/>
                  <a:lumOff val="15000"/>
                </a:schemeClr>
              </a:solidFill>
            </a:rPr>
            <a:t>Ejemplo: </a:t>
          </a:r>
          <a:r>
            <a:rPr lang="es-ES" dirty="0">
              <a:solidFill>
                <a:schemeClr val="tx1">
                  <a:lumMod val="85000"/>
                  <a:lumOff val="15000"/>
                </a:schemeClr>
              </a:solidFill>
            </a:rPr>
            <a:t>31 de diciembre del 2021.</a:t>
          </a:r>
        </a:p>
      </dgm:t>
    </dgm:pt>
    <dgm:pt modelId="{C6282DE0-3435-47D3-8796-B46DF5D93854}" type="parTrans" cxnId="{1741DF70-7EAA-4923-BC0C-865EE0CA50CF}">
      <dgm:prSet/>
      <dgm:spPr/>
      <dgm:t>
        <a:bodyPr/>
        <a:lstStyle/>
        <a:p>
          <a:endParaRPr lang="es-ES"/>
        </a:p>
      </dgm:t>
    </dgm:pt>
    <dgm:pt modelId="{D05E4F92-E758-499D-B477-10E3B6B573EC}" type="sibTrans" cxnId="{1741DF70-7EAA-4923-BC0C-865EE0CA50CF}">
      <dgm:prSet/>
      <dgm:spPr/>
      <dgm:t>
        <a:bodyPr/>
        <a:lstStyle/>
        <a:p>
          <a:endParaRPr lang="es-ES"/>
        </a:p>
      </dgm:t>
    </dgm:pt>
    <dgm:pt modelId="{1580255A-9BBB-4C90-84FA-154E8905A931}">
      <dgm:prSet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endParaRPr lang="es-ES"/>
        </a:p>
      </dgm:t>
    </dgm:pt>
    <dgm:pt modelId="{E65ED772-4FC9-467D-919A-3A56E559EB37}" type="parTrans" cxnId="{568ACD16-9857-4384-A716-08D405199929}">
      <dgm:prSet/>
      <dgm:spPr/>
      <dgm:t>
        <a:bodyPr/>
        <a:lstStyle/>
        <a:p>
          <a:endParaRPr lang="es-ES"/>
        </a:p>
      </dgm:t>
    </dgm:pt>
    <dgm:pt modelId="{18F3BC39-067E-4FF3-BF1B-D1251F70D784}" type="sibTrans" cxnId="{568ACD16-9857-4384-A716-08D405199929}">
      <dgm:prSet/>
      <dgm:spPr/>
      <dgm:t>
        <a:bodyPr/>
        <a:lstStyle/>
        <a:p>
          <a:endParaRPr lang="es-ES"/>
        </a:p>
      </dgm:t>
    </dgm:pt>
    <dgm:pt modelId="{1ED7FBA0-DAD6-4671-A4F1-B2E861393654}" type="pres">
      <dgm:prSet presAssocID="{F25C76FF-15EB-4840-9F30-7EEAE078C31A}" presName="linearFlow" presStyleCnt="0">
        <dgm:presLayoutVars>
          <dgm:dir/>
          <dgm:animLvl val="lvl"/>
          <dgm:resizeHandles val="exact"/>
        </dgm:presLayoutVars>
      </dgm:prSet>
      <dgm:spPr/>
    </dgm:pt>
    <dgm:pt modelId="{A11B988A-460E-4E57-9153-35E0F1533A3E}" type="pres">
      <dgm:prSet presAssocID="{9A7BAA7F-DEB4-4049-937D-12694B751AC3}" presName="composite" presStyleCnt="0"/>
      <dgm:spPr/>
    </dgm:pt>
    <dgm:pt modelId="{CFDA76BB-2EFD-498C-8B18-90AA8E121092}" type="pres">
      <dgm:prSet presAssocID="{9A7BAA7F-DEB4-4049-937D-12694B751AC3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4D4D31F6-4A80-49B1-9F91-C08BBA08D397}" type="pres">
      <dgm:prSet presAssocID="{9A7BAA7F-DEB4-4049-937D-12694B751AC3}" presName="descendantText" presStyleLbl="alignAcc1" presStyleIdx="0" presStyleCnt="4">
        <dgm:presLayoutVars>
          <dgm:bulletEnabled val="1"/>
        </dgm:presLayoutVars>
      </dgm:prSet>
      <dgm:spPr/>
    </dgm:pt>
    <dgm:pt modelId="{E8E9B46A-AA83-4642-8BD2-39E442541129}" type="pres">
      <dgm:prSet presAssocID="{7AD96EE6-1D6F-496A-AF71-1F58CB0178C8}" presName="sp" presStyleCnt="0"/>
      <dgm:spPr/>
    </dgm:pt>
    <dgm:pt modelId="{3A8DCB7B-2549-438D-A27C-C9BC1F4B50D1}" type="pres">
      <dgm:prSet presAssocID="{5480A340-311C-436A-B013-B1A5779ED0EC}" presName="composite" presStyleCnt="0"/>
      <dgm:spPr/>
    </dgm:pt>
    <dgm:pt modelId="{73A29D27-20CE-4D96-A899-A3C6EF6DDED8}" type="pres">
      <dgm:prSet presAssocID="{5480A340-311C-436A-B013-B1A5779ED0EC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FFA4D148-AF51-4E65-9D01-A4F1B494F494}" type="pres">
      <dgm:prSet presAssocID="{5480A340-311C-436A-B013-B1A5779ED0EC}" presName="descendantText" presStyleLbl="alignAcc1" presStyleIdx="1" presStyleCnt="4">
        <dgm:presLayoutVars>
          <dgm:bulletEnabled val="1"/>
        </dgm:presLayoutVars>
      </dgm:prSet>
      <dgm:spPr/>
    </dgm:pt>
    <dgm:pt modelId="{AB2D75FE-A19E-44C1-A1DD-A972AE2863D3}" type="pres">
      <dgm:prSet presAssocID="{316307F6-7B17-4F57-8439-4E35FE475076}" presName="sp" presStyleCnt="0"/>
      <dgm:spPr/>
    </dgm:pt>
    <dgm:pt modelId="{B6138473-A6A6-44A8-B255-FDA0CF1F11F9}" type="pres">
      <dgm:prSet presAssocID="{B5759BF4-2685-4C4F-BFCB-1B3EE9D3EBB3}" presName="composite" presStyleCnt="0"/>
      <dgm:spPr/>
    </dgm:pt>
    <dgm:pt modelId="{C54F0E8E-5F84-4C77-AFC9-3E85B60D11B5}" type="pres">
      <dgm:prSet presAssocID="{B5759BF4-2685-4C4F-BFCB-1B3EE9D3EBB3}" presName="parentText" presStyleLbl="alignNode1" presStyleIdx="2" presStyleCnt="4" custLinFactNeighborX="-6975" custLinFactNeighborY="-3090">
        <dgm:presLayoutVars>
          <dgm:chMax val="1"/>
          <dgm:bulletEnabled val="1"/>
        </dgm:presLayoutVars>
      </dgm:prSet>
      <dgm:spPr/>
    </dgm:pt>
    <dgm:pt modelId="{C9684AE9-87ED-4E26-920D-68D39C6BF9DE}" type="pres">
      <dgm:prSet presAssocID="{B5759BF4-2685-4C4F-BFCB-1B3EE9D3EBB3}" presName="descendantText" presStyleLbl="alignAcc1" presStyleIdx="2" presStyleCnt="4">
        <dgm:presLayoutVars>
          <dgm:bulletEnabled val="1"/>
        </dgm:presLayoutVars>
      </dgm:prSet>
      <dgm:spPr/>
    </dgm:pt>
    <dgm:pt modelId="{A8B35F33-EEC3-4770-BCC6-39C83C3D7B63}" type="pres">
      <dgm:prSet presAssocID="{D5211132-577E-4446-9386-4DD707F2767D}" presName="sp" presStyleCnt="0"/>
      <dgm:spPr/>
    </dgm:pt>
    <dgm:pt modelId="{5003F4C6-EBD6-414D-B570-A79FFEC5DD22}" type="pres">
      <dgm:prSet presAssocID="{1580255A-9BBB-4C90-84FA-154E8905A931}" presName="composite" presStyleCnt="0"/>
      <dgm:spPr/>
    </dgm:pt>
    <dgm:pt modelId="{A059C526-31D0-4E68-9B32-30EC17FE77AA}" type="pres">
      <dgm:prSet presAssocID="{1580255A-9BBB-4C90-84FA-154E8905A931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3C9B5089-DB0C-4036-AE7C-1C1F36F2554C}" type="pres">
      <dgm:prSet presAssocID="{1580255A-9BBB-4C90-84FA-154E8905A931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520F3203-EFC2-404A-B17C-45086C493160}" type="presOf" srcId="{2C737FCB-A418-45E8-9F83-26908A3D8223}" destId="{FFA4D148-AF51-4E65-9D01-A4F1B494F494}" srcOrd="0" destOrd="1" presId="urn:microsoft.com/office/officeart/2005/8/layout/chevron2"/>
    <dgm:cxn modelId="{71051205-9F9D-4E31-9223-EE4E3D33BE8E}" type="presOf" srcId="{23B23253-E2B2-4868-BA9D-23D9E03E98ED}" destId="{C9684AE9-87ED-4E26-920D-68D39C6BF9DE}" srcOrd="0" destOrd="1" presId="urn:microsoft.com/office/officeart/2005/8/layout/chevron2"/>
    <dgm:cxn modelId="{568ACD16-9857-4384-A716-08D405199929}" srcId="{F25C76FF-15EB-4840-9F30-7EEAE078C31A}" destId="{1580255A-9BBB-4C90-84FA-154E8905A931}" srcOrd="3" destOrd="0" parTransId="{E65ED772-4FC9-467D-919A-3A56E559EB37}" sibTransId="{18F3BC39-067E-4FF3-BF1B-D1251F70D784}"/>
    <dgm:cxn modelId="{7D71E634-B25E-4DAC-A8C4-D8016D678E4F}" srcId="{F25C76FF-15EB-4840-9F30-7EEAE078C31A}" destId="{9A7BAA7F-DEB4-4049-937D-12694B751AC3}" srcOrd="0" destOrd="0" parTransId="{B6F1D275-5D07-4E95-AA65-1886473FCDF2}" sibTransId="{7AD96EE6-1D6F-496A-AF71-1F58CB0178C8}"/>
    <dgm:cxn modelId="{6817F435-581B-4E4C-9294-5419B76FBF92}" srcId="{5480A340-311C-436A-B013-B1A5779ED0EC}" destId="{2C737FCB-A418-45E8-9F83-26908A3D8223}" srcOrd="1" destOrd="0" parTransId="{2CFADCC9-F5F8-4A4B-A551-A8BFE75BA371}" sibTransId="{FA302157-341F-41CC-A9FC-B0F63684CFA0}"/>
    <dgm:cxn modelId="{6B76413D-57BE-4FC6-9236-D424641C434B}" srcId="{9A7BAA7F-DEB4-4049-937D-12694B751AC3}" destId="{72B7FE6A-C4D0-4BFE-853D-7BEB6965C24F}" srcOrd="0" destOrd="0" parTransId="{744774E8-55FC-4647-A05E-24BE5B749F0D}" sibTransId="{2CDFCF25-ACCB-4933-AB5A-23A95A6EF9BD}"/>
    <dgm:cxn modelId="{75A00B42-1E37-42C9-A347-E40A7141128C}" srcId="{F25C76FF-15EB-4840-9F30-7EEAE078C31A}" destId="{B5759BF4-2685-4C4F-BFCB-1B3EE9D3EBB3}" srcOrd="2" destOrd="0" parTransId="{8601D0C9-3DF6-497A-9CC2-ECC2E68332F1}" sibTransId="{D5211132-577E-4446-9386-4DD707F2767D}"/>
    <dgm:cxn modelId="{7F4B3F70-58D4-48FA-8F8E-7C5B55F508A5}" type="presOf" srcId="{72B7FE6A-C4D0-4BFE-853D-7BEB6965C24F}" destId="{4D4D31F6-4A80-49B1-9F91-C08BBA08D397}" srcOrd="0" destOrd="0" presId="urn:microsoft.com/office/officeart/2005/8/layout/chevron2"/>
    <dgm:cxn modelId="{1741DF70-7EAA-4923-BC0C-865EE0CA50CF}" srcId="{B5759BF4-2685-4C4F-BFCB-1B3EE9D3EBB3}" destId="{23B23253-E2B2-4868-BA9D-23D9E03E98ED}" srcOrd="1" destOrd="0" parTransId="{C6282DE0-3435-47D3-8796-B46DF5D93854}" sibTransId="{D05E4F92-E758-499D-B477-10E3B6B573EC}"/>
    <dgm:cxn modelId="{2597EC89-C3AF-4811-A9F2-6F4F87545651}" srcId="{9A7BAA7F-DEB4-4049-937D-12694B751AC3}" destId="{A829D433-1970-4E48-91E7-CEC6341FE2D4}" srcOrd="1" destOrd="0" parTransId="{25B2CDA2-F090-476C-B925-DAAEBB5D757D}" sibTransId="{617E5F6A-D546-4B55-B8AF-235AB34E6247}"/>
    <dgm:cxn modelId="{8C7C0B98-99B8-46F3-81E7-EC71488D8C22}" type="presOf" srcId="{1EC7C076-513A-4C33-94FD-8617265847FE}" destId="{FFA4D148-AF51-4E65-9D01-A4F1B494F494}" srcOrd="0" destOrd="0" presId="urn:microsoft.com/office/officeart/2005/8/layout/chevron2"/>
    <dgm:cxn modelId="{A4E2549D-A9F5-426B-AC99-832E133048E6}" type="presOf" srcId="{A829D433-1970-4E48-91E7-CEC6341FE2D4}" destId="{4D4D31F6-4A80-49B1-9F91-C08BBA08D397}" srcOrd="0" destOrd="1" presId="urn:microsoft.com/office/officeart/2005/8/layout/chevron2"/>
    <dgm:cxn modelId="{CDB82B9E-27B1-40CF-AAD1-7088DE559D97}" type="presOf" srcId="{64DA5F8F-F1D2-43BD-9E99-6F6AD933CAF5}" destId="{C9684AE9-87ED-4E26-920D-68D39C6BF9DE}" srcOrd="0" destOrd="0" presId="urn:microsoft.com/office/officeart/2005/8/layout/chevron2"/>
    <dgm:cxn modelId="{8273F3B8-70AE-4084-B4C5-1ABB68830F4C}" srcId="{5480A340-311C-436A-B013-B1A5779ED0EC}" destId="{1EC7C076-513A-4C33-94FD-8617265847FE}" srcOrd="0" destOrd="0" parTransId="{E02217A2-3C52-4DFE-9860-DF50EF6E3ECD}" sibTransId="{60977A79-2389-4930-81E6-03431F561589}"/>
    <dgm:cxn modelId="{228839B9-9699-4A04-9CF1-DA778D9EAD07}" srcId="{F25C76FF-15EB-4840-9F30-7EEAE078C31A}" destId="{5480A340-311C-436A-B013-B1A5779ED0EC}" srcOrd="1" destOrd="0" parTransId="{A691B606-7D18-48C9-8B09-316D7DD6A132}" sibTransId="{316307F6-7B17-4F57-8439-4E35FE475076}"/>
    <dgm:cxn modelId="{BC986FD0-151B-4E22-AA81-13B099FFEA65}" type="presOf" srcId="{5480A340-311C-436A-B013-B1A5779ED0EC}" destId="{73A29D27-20CE-4D96-A899-A3C6EF6DDED8}" srcOrd="0" destOrd="0" presId="urn:microsoft.com/office/officeart/2005/8/layout/chevron2"/>
    <dgm:cxn modelId="{7AE91DDA-CE48-4CA3-91F1-51AEB2902C05}" type="presOf" srcId="{B5759BF4-2685-4C4F-BFCB-1B3EE9D3EBB3}" destId="{C54F0E8E-5F84-4C77-AFC9-3E85B60D11B5}" srcOrd="0" destOrd="0" presId="urn:microsoft.com/office/officeart/2005/8/layout/chevron2"/>
    <dgm:cxn modelId="{BB80A3E0-20C4-4188-AE3B-9781AFC1D268}" type="presOf" srcId="{1580255A-9BBB-4C90-84FA-154E8905A931}" destId="{A059C526-31D0-4E68-9B32-30EC17FE77AA}" srcOrd="0" destOrd="0" presId="urn:microsoft.com/office/officeart/2005/8/layout/chevron2"/>
    <dgm:cxn modelId="{D3E4B9E1-8381-4E9E-9FFA-D9C1CD58084A}" srcId="{B5759BF4-2685-4C4F-BFCB-1B3EE9D3EBB3}" destId="{64DA5F8F-F1D2-43BD-9E99-6F6AD933CAF5}" srcOrd="0" destOrd="0" parTransId="{74D8F5C7-A664-47BE-AEF7-D77E1DDD2E18}" sibTransId="{96A74FC6-5432-4AB0-B135-26DD6659B1D4}"/>
    <dgm:cxn modelId="{5B87D1F2-90F3-4D33-A5AC-5E4DF9546530}" type="presOf" srcId="{9A7BAA7F-DEB4-4049-937D-12694B751AC3}" destId="{CFDA76BB-2EFD-498C-8B18-90AA8E121092}" srcOrd="0" destOrd="0" presId="urn:microsoft.com/office/officeart/2005/8/layout/chevron2"/>
    <dgm:cxn modelId="{384E5AFA-E934-4329-8997-74A486C81F2C}" type="presOf" srcId="{F25C76FF-15EB-4840-9F30-7EEAE078C31A}" destId="{1ED7FBA0-DAD6-4671-A4F1-B2E861393654}" srcOrd="0" destOrd="0" presId="urn:microsoft.com/office/officeart/2005/8/layout/chevron2"/>
    <dgm:cxn modelId="{85621CE4-7CB7-4628-BB88-10FCF47D5BD7}" type="presParOf" srcId="{1ED7FBA0-DAD6-4671-A4F1-B2E861393654}" destId="{A11B988A-460E-4E57-9153-35E0F1533A3E}" srcOrd="0" destOrd="0" presId="urn:microsoft.com/office/officeart/2005/8/layout/chevron2"/>
    <dgm:cxn modelId="{C695CB24-455B-4433-B0C8-5E253147760E}" type="presParOf" srcId="{A11B988A-460E-4E57-9153-35E0F1533A3E}" destId="{CFDA76BB-2EFD-498C-8B18-90AA8E121092}" srcOrd="0" destOrd="0" presId="urn:microsoft.com/office/officeart/2005/8/layout/chevron2"/>
    <dgm:cxn modelId="{1A2D734D-BEFF-487C-B6CF-F6129DAC8EB9}" type="presParOf" srcId="{A11B988A-460E-4E57-9153-35E0F1533A3E}" destId="{4D4D31F6-4A80-49B1-9F91-C08BBA08D397}" srcOrd="1" destOrd="0" presId="urn:microsoft.com/office/officeart/2005/8/layout/chevron2"/>
    <dgm:cxn modelId="{89D750EB-72BB-4BB9-940F-55AF60118AC4}" type="presParOf" srcId="{1ED7FBA0-DAD6-4671-A4F1-B2E861393654}" destId="{E8E9B46A-AA83-4642-8BD2-39E442541129}" srcOrd="1" destOrd="0" presId="urn:microsoft.com/office/officeart/2005/8/layout/chevron2"/>
    <dgm:cxn modelId="{D31F2947-73BE-4A47-899B-6F04ACF5EDED}" type="presParOf" srcId="{1ED7FBA0-DAD6-4671-A4F1-B2E861393654}" destId="{3A8DCB7B-2549-438D-A27C-C9BC1F4B50D1}" srcOrd="2" destOrd="0" presId="urn:microsoft.com/office/officeart/2005/8/layout/chevron2"/>
    <dgm:cxn modelId="{AFF7BA31-9EA2-444B-822C-DCD6B48C1B64}" type="presParOf" srcId="{3A8DCB7B-2549-438D-A27C-C9BC1F4B50D1}" destId="{73A29D27-20CE-4D96-A899-A3C6EF6DDED8}" srcOrd="0" destOrd="0" presId="urn:microsoft.com/office/officeart/2005/8/layout/chevron2"/>
    <dgm:cxn modelId="{47C9C9AF-A1B4-472D-A3B9-275CE0438339}" type="presParOf" srcId="{3A8DCB7B-2549-438D-A27C-C9BC1F4B50D1}" destId="{FFA4D148-AF51-4E65-9D01-A4F1B494F494}" srcOrd="1" destOrd="0" presId="urn:microsoft.com/office/officeart/2005/8/layout/chevron2"/>
    <dgm:cxn modelId="{A5EAE55E-760E-42F9-9093-1F78E491B404}" type="presParOf" srcId="{1ED7FBA0-DAD6-4671-A4F1-B2E861393654}" destId="{AB2D75FE-A19E-44C1-A1DD-A972AE2863D3}" srcOrd="3" destOrd="0" presId="urn:microsoft.com/office/officeart/2005/8/layout/chevron2"/>
    <dgm:cxn modelId="{364B8083-2A1B-4C22-86E6-C5EAF52AB3F5}" type="presParOf" srcId="{1ED7FBA0-DAD6-4671-A4F1-B2E861393654}" destId="{B6138473-A6A6-44A8-B255-FDA0CF1F11F9}" srcOrd="4" destOrd="0" presId="urn:microsoft.com/office/officeart/2005/8/layout/chevron2"/>
    <dgm:cxn modelId="{6A7D6746-D3CA-41E9-8248-2DFDCA6E167B}" type="presParOf" srcId="{B6138473-A6A6-44A8-B255-FDA0CF1F11F9}" destId="{C54F0E8E-5F84-4C77-AFC9-3E85B60D11B5}" srcOrd="0" destOrd="0" presId="urn:microsoft.com/office/officeart/2005/8/layout/chevron2"/>
    <dgm:cxn modelId="{64F35D57-559F-4294-A4D7-392FA1E51628}" type="presParOf" srcId="{B6138473-A6A6-44A8-B255-FDA0CF1F11F9}" destId="{C9684AE9-87ED-4E26-920D-68D39C6BF9DE}" srcOrd="1" destOrd="0" presId="urn:microsoft.com/office/officeart/2005/8/layout/chevron2"/>
    <dgm:cxn modelId="{813717EE-E717-4F67-BF82-F6422F563481}" type="presParOf" srcId="{1ED7FBA0-DAD6-4671-A4F1-B2E861393654}" destId="{A8B35F33-EEC3-4770-BCC6-39C83C3D7B63}" srcOrd="5" destOrd="0" presId="urn:microsoft.com/office/officeart/2005/8/layout/chevron2"/>
    <dgm:cxn modelId="{2FE861E6-4F84-4141-B1B0-A657D46A27F7}" type="presParOf" srcId="{1ED7FBA0-DAD6-4671-A4F1-B2E861393654}" destId="{5003F4C6-EBD6-414D-B570-A79FFEC5DD22}" srcOrd="6" destOrd="0" presId="urn:microsoft.com/office/officeart/2005/8/layout/chevron2"/>
    <dgm:cxn modelId="{F8344F62-DD41-40D3-9FD0-066B79F4C1D2}" type="presParOf" srcId="{5003F4C6-EBD6-414D-B570-A79FFEC5DD22}" destId="{A059C526-31D0-4E68-9B32-30EC17FE77AA}" srcOrd="0" destOrd="0" presId="urn:microsoft.com/office/officeart/2005/8/layout/chevron2"/>
    <dgm:cxn modelId="{CB0F6C33-58E0-44C5-9421-AA4C968FA51B}" type="presParOf" srcId="{5003F4C6-EBD6-414D-B570-A79FFEC5DD22}" destId="{3C9B5089-DB0C-4036-AE7C-1C1F36F2554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C7866B-6A2C-4EC9-BDA9-E064C324B5C7}">
      <dsp:nvSpPr>
        <dsp:cNvPr id="0" name=""/>
        <dsp:cNvSpPr/>
      </dsp:nvSpPr>
      <dsp:spPr>
        <a:xfrm>
          <a:off x="1824539" y="-25214"/>
          <a:ext cx="4185721" cy="4185721"/>
        </a:xfrm>
        <a:prstGeom prst="circularArrow">
          <a:avLst>
            <a:gd name="adj1" fmla="val 5544"/>
            <a:gd name="adj2" fmla="val 330680"/>
            <a:gd name="adj3" fmla="val 13777982"/>
            <a:gd name="adj4" fmla="val 17384713"/>
            <a:gd name="adj5" fmla="val 5757"/>
          </a:avLst>
        </a:prstGeom>
        <a:solidFill>
          <a:schemeClr val="bg2">
            <a:lumMod val="2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8C1D368-1D17-416F-B74B-750B3CCF7523}">
      <dsp:nvSpPr>
        <dsp:cNvPr id="0" name=""/>
        <dsp:cNvSpPr/>
      </dsp:nvSpPr>
      <dsp:spPr>
        <a:xfrm>
          <a:off x="2938260" y="947"/>
          <a:ext cx="1958280" cy="979140"/>
        </a:xfrm>
        <a:prstGeom prst="round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 dirty="0">
              <a:latin typeface="Century Gothic" panose="020B0502020202020204" pitchFamily="34" charset="0"/>
            </a:rPr>
            <a:t>1. Planteamiento y acuerdo de Objetivos</a:t>
          </a:r>
          <a:endParaRPr lang="es-ES" sz="1400" kern="1200" dirty="0"/>
        </a:p>
      </dsp:txBody>
      <dsp:txXfrm>
        <a:off x="2986058" y="48745"/>
        <a:ext cx="1862684" cy="883544"/>
      </dsp:txXfrm>
    </dsp:sp>
    <dsp:sp modelId="{6E185345-252D-4F40-A364-0DB44DDE1E0F}">
      <dsp:nvSpPr>
        <dsp:cNvPr id="0" name=""/>
        <dsp:cNvSpPr/>
      </dsp:nvSpPr>
      <dsp:spPr>
        <a:xfrm>
          <a:off x="4857891" y="1029064"/>
          <a:ext cx="1976433" cy="979140"/>
        </a:xfrm>
        <a:prstGeom prst="roundRect">
          <a:avLst/>
        </a:prstGeom>
        <a:solidFill>
          <a:schemeClr val="bg2">
            <a:lumMod val="5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 dirty="0">
              <a:latin typeface="Century Gothic" panose="020B0502020202020204" pitchFamily="34" charset="0"/>
            </a:rPr>
            <a:t>2. Autoevaluación de Competencias</a:t>
          </a:r>
          <a:endParaRPr lang="es-ES" sz="1400" kern="1200" dirty="0"/>
        </a:p>
      </dsp:txBody>
      <dsp:txXfrm>
        <a:off x="4905689" y="1076862"/>
        <a:ext cx="1880837" cy="883544"/>
      </dsp:txXfrm>
    </dsp:sp>
    <dsp:sp modelId="{9CCFC13E-F1CD-49F5-82F4-2404DE0C48A2}">
      <dsp:nvSpPr>
        <dsp:cNvPr id="0" name=""/>
        <dsp:cNvSpPr/>
      </dsp:nvSpPr>
      <dsp:spPr>
        <a:xfrm>
          <a:off x="4637515" y="2671813"/>
          <a:ext cx="2012544" cy="979140"/>
        </a:xfrm>
        <a:prstGeom prst="roundRect">
          <a:avLst/>
        </a:prstGeom>
        <a:solidFill>
          <a:srgbClr val="002060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 dirty="0">
              <a:latin typeface="Century Gothic" panose="020B0502020202020204" pitchFamily="34" charset="0"/>
            </a:rPr>
            <a:t>3. Evaluación de Objetivos y Competencias</a:t>
          </a:r>
          <a:endParaRPr lang="es-ES" sz="1400" kern="1200" dirty="0"/>
        </a:p>
      </dsp:txBody>
      <dsp:txXfrm>
        <a:off x="4685313" y="2719611"/>
        <a:ext cx="1916948" cy="883544"/>
      </dsp:txXfrm>
    </dsp:sp>
    <dsp:sp modelId="{F653CB29-4882-4B8E-9D2B-C175B24EADCF}">
      <dsp:nvSpPr>
        <dsp:cNvPr id="0" name=""/>
        <dsp:cNvSpPr/>
      </dsp:nvSpPr>
      <dsp:spPr>
        <a:xfrm>
          <a:off x="1634402" y="2671815"/>
          <a:ext cx="2086293" cy="97914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rPr>
            <a:t>4.Retroalimentación</a:t>
          </a:r>
          <a:endParaRPr lang="es-ES" sz="14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1682200" y="2719613"/>
        <a:ext cx="1990697" cy="883544"/>
      </dsp:txXfrm>
    </dsp:sp>
    <dsp:sp modelId="{8B7D2E3C-9031-4A19-92EB-9991812848DB}">
      <dsp:nvSpPr>
        <dsp:cNvPr id="0" name=""/>
        <dsp:cNvSpPr/>
      </dsp:nvSpPr>
      <dsp:spPr>
        <a:xfrm>
          <a:off x="1127993" y="1156401"/>
          <a:ext cx="2101234" cy="979140"/>
        </a:xfrm>
        <a:prstGeom prst="roundRect">
          <a:avLst/>
        </a:prstGeom>
        <a:solidFill>
          <a:schemeClr val="bg1">
            <a:lumMod val="5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 dirty="0">
              <a:latin typeface="Century Gothic" panose="020B0502020202020204" pitchFamily="34" charset="0"/>
            </a:rPr>
            <a:t>5. Plan de Mejoramiento</a:t>
          </a:r>
          <a:endParaRPr lang="es-ES" sz="1400" kern="1200" dirty="0"/>
        </a:p>
      </dsp:txBody>
      <dsp:txXfrm>
        <a:off x="1175791" y="1204199"/>
        <a:ext cx="2005638" cy="8835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DA76BB-2EFD-498C-8B18-90AA8E121092}">
      <dsp:nvSpPr>
        <dsp:cNvPr id="0" name=""/>
        <dsp:cNvSpPr/>
      </dsp:nvSpPr>
      <dsp:spPr>
        <a:xfrm rot="5400000">
          <a:off x="-198723" y="205361"/>
          <a:ext cx="1324825" cy="927378"/>
        </a:xfrm>
        <a:prstGeom prst="chevron">
          <a:avLst/>
        </a:prstGeom>
        <a:solidFill>
          <a:schemeClr val="accent5"/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>
              <a:solidFill>
                <a:schemeClr val="tx1">
                  <a:lumMod val="75000"/>
                  <a:lumOff val="25000"/>
                </a:schemeClr>
              </a:solidFill>
            </a:rPr>
            <a:t>Objetivo</a:t>
          </a:r>
        </a:p>
      </dsp:txBody>
      <dsp:txXfrm rot="-5400000">
        <a:off x="1" y="470326"/>
        <a:ext cx="927378" cy="397447"/>
      </dsp:txXfrm>
    </dsp:sp>
    <dsp:sp modelId="{4D4D31F6-4A80-49B1-9F91-C08BBA08D397}">
      <dsp:nvSpPr>
        <dsp:cNvPr id="0" name=""/>
        <dsp:cNvSpPr/>
      </dsp:nvSpPr>
      <dsp:spPr>
        <a:xfrm rot="5400000">
          <a:off x="3970756" y="-3036740"/>
          <a:ext cx="861136" cy="69478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0" i="0" kern="1200" dirty="0">
              <a:solidFill>
                <a:schemeClr val="tx1">
                  <a:lumMod val="85000"/>
                  <a:lumOff val="15000"/>
                </a:schemeClr>
              </a:solidFill>
            </a:rPr>
            <a:t>Ingresar un nombre para especificar el objetivo.</a:t>
          </a:r>
          <a:endParaRPr lang="es-ES" sz="2000" kern="1200" dirty="0">
            <a:solidFill>
              <a:schemeClr val="tx1">
                <a:lumMod val="85000"/>
                <a:lumOff val="1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>
              <a:solidFill>
                <a:schemeClr val="tx1">
                  <a:lumMod val="85000"/>
                  <a:lumOff val="15000"/>
                </a:schemeClr>
              </a:solidFill>
            </a:rPr>
            <a:t>Ejemplo: </a:t>
          </a:r>
          <a:r>
            <a:rPr lang="es-ES" sz="2000" kern="1200" dirty="0">
              <a:solidFill>
                <a:schemeClr val="tx1">
                  <a:lumMod val="85000"/>
                  <a:lumOff val="15000"/>
                </a:schemeClr>
              </a:solidFill>
            </a:rPr>
            <a:t>Reclamos</a:t>
          </a:r>
        </a:p>
      </dsp:txBody>
      <dsp:txXfrm rot="-5400000">
        <a:off x="927379" y="48674"/>
        <a:ext cx="6905855" cy="777062"/>
      </dsp:txXfrm>
    </dsp:sp>
    <dsp:sp modelId="{73A29D27-20CE-4D96-A899-A3C6EF6DDED8}">
      <dsp:nvSpPr>
        <dsp:cNvPr id="0" name=""/>
        <dsp:cNvSpPr/>
      </dsp:nvSpPr>
      <dsp:spPr>
        <a:xfrm rot="5400000">
          <a:off x="-198723" y="1384639"/>
          <a:ext cx="1324825" cy="927378"/>
        </a:xfrm>
        <a:prstGeom prst="chevron">
          <a:avLst/>
        </a:prstGeom>
        <a:solidFill>
          <a:schemeClr val="tx2">
            <a:lumMod val="75000"/>
          </a:schemeClr>
        </a:solidFill>
        <a:ln w="15875" cap="flat" cmpd="sng" algn="ctr">
          <a:solidFill>
            <a:schemeClr val="accent5">
              <a:hueOff val="709040"/>
              <a:satOff val="-7964"/>
              <a:lumOff val="-16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i="0" kern="1200" dirty="0"/>
            <a:t>Descripción</a:t>
          </a:r>
        </a:p>
      </dsp:txBody>
      <dsp:txXfrm rot="-5400000">
        <a:off x="1" y="1649604"/>
        <a:ext cx="927378" cy="397447"/>
      </dsp:txXfrm>
    </dsp:sp>
    <dsp:sp modelId="{FFA4D148-AF51-4E65-9D01-A4F1B494F494}">
      <dsp:nvSpPr>
        <dsp:cNvPr id="0" name=""/>
        <dsp:cNvSpPr/>
      </dsp:nvSpPr>
      <dsp:spPr>
        <a:xfrm rot="5400000">
          <a:off x="3970756" y="-1857462"/>
          <a:ext cx="861136" cy="69478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709040"/>
              <a:satOff val="-7964"/>
              <a:lumOff val="-16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0" i="0" kern="1200" dirty="0">
              <a:solidFill>
                <a:schemeClr val="tx1">
                  <a:lumMod val="85000"/>
                  <a:lumOff val="15000"/>
                </a:schemeClr>
              </a:solidFill>
            </a:rPr>
            <a:t>Ingresar una descripción específica y cuantitativa del objetivo.</a:t>
          </a:r>
          <a:endParaRPr lang="es-ES" sz="2000" kern="1200" dirty="0">
            <a:solidFill>
              <a:schemeClr val="tx1">
                <a:lumMod val="85000"/>
                <a:lumOff val="1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>
              <a:solidFill>
                <a:schemeClr val="tx1">
                  <a:lumMod val="85000"/>
                  <a:lumOff val="15000"/>
                </a:schemeClr>
              </a:solidFill>
            </a:rPr>
            <a:t>Ejemplo: </a:t>
          </a:r>
          <a:r>
            <a:rPr lang="es-ES" sz="2000" kern="1200" dirty="0">
              <a:solidFill>
                <a:schemeClr val="tx1">
                  <a:lumMod val="85000"/>
                  <a:lumOff val="15000"/>
                </a:schemeClr>
              </a:solidFill>
            </a:rPr>
            <a:t>Disminuir en un 20% la tasa de reclamos durante el 2021</a:t>
          </a:r>
          <a:endParaRPr lang="es-ES" sz="2000" kern="1200" dirty="0"/>
        </a:p>
      </dsp:txBody>
      <dsp:txXfrm rot="-5400000">
        <a:off x="927379" y="1227952"/>
        <a:ext cx="6905855" cy="777062"/>
      </dsp:txXfrm>
    </dsp:sp>
    <dsp:sp modelId="{C54F0E8E-5F84-4C77-AFC9-3E85B60D11B5}">
      <dsp:nvSpPr>
        <dsp:cNvPr id="0" name=""/>
        <dsp:cNvSpPr/>
      </dsp:nvSpPr>
      <dsp:spPr>
        <a:xfrm rot="5400000">
          <a:off x="-198723" y="2522980"/>
          <a:ext cx="1324825" cy="927378"/>
        </a:xfrm>
        <a:prstGeom prst="chevron">
          <a:avLst/>
        </a:prstGeom>
        <a:solidFill>
          <a:schemeClr val="bg2">
            <a:lumMod val="25000"/>
          </a:schemeClr>
        </a:solidFill>
        <a:ln w="15875" cap="flat" cmpd="sng" algn="ctr">
          <a:solidFill>
            <a:schemeClr val="accent5">
              <a:hueOff val="1418080"/>
              <a:satOff val="-15927"/>
              <a:lumOff val="-33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/>
            <a:t>Plazo</a:t>
          </a:r>
        </a:p>
      </dsp:txBody>
      <dsp:txXfrm rot="-5400000">
        <a:off x="1" y="2787945"/>
        <a:ext cx="927378" cy="397447"/>
      </dsp:txXfrm>
    </dsp:sp>
    <dsp:sp modelId="{C9684AE9-87ED-4E26-920D-68D39C6BF9DE}">
      <dsp:nvSpPr>
        <dsp:cNvPr id="0" name=""/>
        <dsp:cNvSpPr/>
      </dsp:nvSpPr>
      <dsp:spPr>
        <a:xfrm rot="5400000">
          <a:off x="3970756" y="-678184"/>
          <a:ext cx="861136" cy="69478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1418080"/>
              <a:satOff val="-15927"/>
              <a:lumOff val="-33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>
              <a:solidFill>
                <a:schemeClr val="tx1">
                  <a:lumMod val="85000"/>
                  <a:lumOff val="15000"/>
                </a:schemeClr>
              </a:solidFill>
            </a:rPr>
            <a:t>Ingresar una fecha máxima de plazo para el logro del objetivo.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>
              <a:solidFill>
                <a:schemeClr val="tx1">
                  <a:lumMod val="85000"/>
                  <a:lumOff val="15000"/>
                </a:schemeClr>
              </a:solidFill>
            </a:rPr>
            <a:t>Ejemplo: </a:t>
          </a:r>
          <a:r>
            <a:rPr lang="es-ES" sz="2000" kern="1200" dirty="0">
              <a:solidFill>
                <a:schemeClr val="tx1">
                  <a:lumMod val="85000"/>
                  <a:lumOff val="15000"/>
                </a:schemeClr>
              </a:solidFill>
            </a:rPr>
            <a:t>31 de diciembre del 2021.</a:t>
          </a:r>
        </a:p>
      </dsp:txBody>
      <dsp:txXfrm rot="-5400000">
        <a:off x="927379" y="2407230"/>
        <a:ext cx="6905855" cy="777062"/>
      </dsp:txXfrm>
    </dsp:sp>
    <dsp:sp modelId="{A059C526-31D0-4E68-9B32-30EC17FE77AA}">
      <dsp:nvSpPr>
        <dsp:cNvPr id="0" name=""/>
        <dsp:cNvSpPr/>
      </dsp:nvSpPr>
      <dsp:spPr>
        <a:xfrm rot="5400000">
          <a:off x="-198723" y="3743195"/>
          <a:ext cx="1324825" cy="927378"/>
        </a:xfrm>
        <a:prstGeom prst="chevron">
          <a:avLst/>
        </a:prstGeom>
        <a:solidFill>
          <a:schemeClr val="tx1">
            <a:lumMod val="85000"/>
            <a:lumOff val="15000"/>
          </a:schemeClr>
        </a:solidFill>
        <a:ln w="15875" cap="flat" cmpd="sng" algn="ctr">
          <a:solidFill>
            <a:schemeClr val="accent5">
              <a:hueOff val="2127120"/>
              <a:satOff val="-23891"/>
              <a:lumOff val="-50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/>
        </a:p>
      </dsp:txBody>
      <dsp:txXfrm rot="-5400000">
        <a:off x="1" y="4008160"/>
        <a:ext cx="927378" cy="397447"/>
      </dsp:txXfrm>
    </dsp:sp>
    <dsp:sp modelId="{3C9B5089-DB0C-4036-AE7C-1C1F36F2554C}">
      <dsp:nvSpPr>
        <dsp:cNvPr id="0" name=""/>
        <dsp:cNvSpPr/>
      </dsp:nvSpPr>
      <dsp:spPr>
        <a:xfrm rot="5400000">
          <a:off x="3970756" y="501093"/>
          <a:ext cx="861136" cy="69478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2127120"/>
              <a:satOff val="-23891"/>
              <a:lumOff val="-50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27A99E-B990-4022-BDBA-E8A484BA9D2E}" type="datetimeFigureOut">
              <a:rPr lang="es-CL" smtClean="0"/>
              <a:t>24-11-2021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BF99BE4-FDE6-4D50-8521-41CD608F47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477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828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43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3" Target="../media/image3.png" Type="http://schemas.openxmlformats.org/officeDocument/2006/relationships/image"/><Relationship Id="rId2" Target="../media/image2.pn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8.jpeg" Type="http://schemas.openxmlformats.org/officeDocument/2006/relationships/image"/></Relationships>
</file>

<file path=ppt/slides/_rels/slide11.xml.rels><?xml version="1.0" encoding="UTF-8" standalone="yes" ?><Relationships xmlns="http://schemas.openxmlformats.org/package/2006/relationships"><Relationship Id="rId3" Target="../media/image3.png" Type="http://schemas.openxmlformats.org/officeDocument/2006/relationships/image"/><Relationship Id="rId2" Target="../media/image2.pn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8.jpeg" Type="http://schemas.openxmlformats.org/officeDocument/2006/relationships/image"/></Relationships>
</file>

<file path=ppt/slides/_rels/slide12.xml.rels><?xml version="1.0" encoding="UTF-8" standalone="yes" ?><Relationships xmlns="http://schemas.openxmlformats.org/package/2006/relationships"><Relationship Id="rId3" Target="../media/image3.png" Type="http://schemas.openxmlformats.org/officeDocument/2006/relationships/image"/><Relationship Id="rId2" Target="../media/image2.pn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8.jpeg" Type="http://schemas.openxmlformats.org/officeDocument/2006/relationships/image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 ?><Relationships xmlns="http://schemas.openxmlformats.org/package/2006/relationships"><Relationship Id="rId3" Target="../media/image10.jpeg" Type="http://schemas.openxmlformats.org/officeDocument/2006/relationships/image"/><Relationship Id="rId2" Target="../media/image2.pn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3.png" Type="http://schemas.openxmlformats.org/officeDocument/2006/relationships/image"/><Relationship Id="rId5" Target="../media/image12.jpeg" Type="http://schemas.openxmlformats.org/officeDocument/2006/relationships/image"/><Relationship Id="rId4" Target="../media/image11.jpeg" Type="http://schemas.openxmlformats.org/officeDocument/2006/relationships/image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6.xml.rels><?xml version="1.0" encoding="UTF-8" standalone="yes" ?><Relationships xmlns="http://schemas.openxmlformats.org/package/2006/relationships"><Relationship Id="rId3" Target="http://ucentral.vgroup.cl/" TargetMode="External" Type="http://schemas.openxmlformats.org/officeDocument/2006/relationships/hyperlink"/><Relationship Id="rId2" Target="../media/image2.pn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13.jpeg" Type="http://schemas.openxmlformats.org/officeDocument/2006/relationships/image"/><Relationship Id="rId4" Target="../media/image3.png" Type="http://schemas.openxmlformats.org/officeDocument/2006/relationships/image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 ?><Relationships xmlns="http://schemas.openxmlformats.org/package/2006/relationships"><Relationship Id="rId8" Target="../media/image3.png" Type="http://schemas.openxmlformats.org/officeDocument/2006/relationships/image"/><Relationship Id="rId3" Target="../diagrams/layout2.xml" Type="http://schemas.openxmlformats.org/officeDocument/2006/relationships/diagramLayout"/><Relationship Id="rId7" Target="../media/image7.jpeg" Type="http://schemas.openxmlformats.org/officeDocument/2006/relationships/image"/><Relationship Id="rId2" Target="../diagrams/data2.xml" Type="http://schemas.openxmlformats.org/officeDocument/2006/relationships/diagramData"/><Relationship Id="rId1" Target="../slideLayouts/slideLayout2.xml" Type="http://schemas.openxmlformats.org/officeDocument/2006/relationships/slideLayout"/><Relationship Id="rId6" Target="../diagrams/drawing2.xml" Type="http://schemas.microsoft.com/office/2007/relationships/diagramDrawing"/><Relationship Id="rId5" Target="../diagrams/colors2.xml" Type="http://schemas.openxmlformats.org/officeDocument/2006/relationships/diagramColors"/><Relationship Id="rId4" Target="../diagrams/quickStyle2.xml" Type="http://schemas.openxmlformats.org/officeDocument/2006/relationships/diagramQuickStyl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0" y="6238876"/>
            <a:ext cx="12192000" cy="6191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9 Rectángulo"/>
          <p:cNvSpPr/>
          <p:nvPr/>
        </p:nvSpPr>
        <p:spPr>
          <a:xfrm>
            <a:off x="1267199" y="2442830"/>
            <a:ext cx="965759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Proceso de Evaluación de Desempeño 2021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Estamento Administrativo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Universidad Central de Chile</a:t>
            </a:r>
          </a:p>
        </p:txBody>
      </p:sp>
      <p:sp>
        <p:nvSpPr>
          <p:cNvPr id="6" name="9 Rectángulo"/>
          <p:cNvSpPr/>
          <p:nvPr/>
        </p:nvSpPr>
        <p:spPr>
          <a:xfrm>
            <a:off x="1955793" y="4455333"/>
            <a:ext cx="82804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Vicerrectoría de Administración y Finanzas</a:t>
            </a:r>
            <a:endParaRPr lang="es-CL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Dirección de Recursos Humanos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93" y="489280"/>
            <a:ext cx="1965763" cy="76631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F84553A0-E9A3-4D2F-9DFF-BC581910DF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1498" y="317564"/>
            <a:ext cx="1835961" cy="868557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2C5D971E-73B4-48C8-B6B9-610697934566}"/>
              </a:ext>
            </a:extLst>
          </p:cNvPr>
          <p:cNvSpPr/>
          <p:nvPr/>
        </p:nvSpPr>
        <p:spPr>
          <a:xfrm>
            <a:off x="-2" y="6677025"/>
            <a:ext cx="12192000" cy="22727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0094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Rectángulo 4"/>
          <p:cNvSpPr/>
          <p:nvPr/>
        </p:nvSpPr>
        <p:spPr>
          <a:xfrm>
            <a:off x="0" y="6105239"/>
            <a:ext cx="12192000" cy="752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94" y="489281"/>
            <a:ext cx="1546587" cy="602906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2251881" y="1108634"/>
            <a:ext cx="678938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 Fase Autoevaluación</a:t>
            </a:r>
          </a:p>
        </p:txBody>
      </p:sp>
      <p:sp>
        <p:nvSpPr>
          <p:cNvPr id="9" name="Rectángulo 8"/>
          <p:cNvSpPr/>
          <p:nvPr/>
        </p:nvSpPr>
        <p:spPr>
          <a:xfrm>
            <a:off x="996546" y="1913073"/>
            <a:ext cx="623675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sz="22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s-CL" sz="2200" b="1" dirty="0">
                <a:solidFill>
                  <a:srgbClr val="002060"/>
                </a:solidFill>
              </a:rPr>
              <a:t>Fase en la que el evaluado:</a:t>
            </a:r>
          </a:p>
          <a:p>
            <a:pPr algn="just"/>
            <a:endParaRPr lang="es-C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endParaRPr lang="es-C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</a:t>
            </a:r>
            <a:r>
              <a:rPr lang="es-CL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autoevalúa </a:t>
            </a:r>
            <a:r>
              <a:rPr lang="es-C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 las competencias definidas en el instrumento de evaluación.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8AB76F8C-557A-44F3-9353-91542642D9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1498" y="317564"/>
            <a:ext cx="1835961" cy="868557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3F9A13DC-7DB9-4BD2-8D1A-472468349FCF}"/>
              </a:ext>
            </a:extLst>
          </p:cNvPr>
          <p:cNvSpPr/>
          <p:nvPr/>
        </p:nvSpPr>
        <p:spPr>
          <a:xfrm>
            <a:off x="-2" y="6677025"/>
            <a:ext cx="12192000" cy="22727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3CB5BAC-2744-49D7-987B-E005EE3315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31587" y="2099344"/>
            <a:ext cx="3766204" cy="3092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458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Rectángulo 4"/>
          <p:cNvSpPr/>
          <p:nvPr/>
        </p:nvSpPr>
        <p:spPr>
          <a:xfrm>
            <a:off x="0" y="6188226"/>
            <a:ext cx="12192000" cy="669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94" y="489281"/>
            <a:ext cx="1546587" cy="602906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2251881" y="1108634"/>
            <a:ext cx="678938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 Fase Evaluación de Objetivos y Competencias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817227" y="2074783"/>
            <a:ext cx="633987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2200" b="1" dirty="0">
                <a:solidFill>
                  <a:srgbClr val="002060"/>
                </a:solidFill>
              </a:rPr>
              <a:t>Fase en la que el evaluador:</a:t>
            </a:r>
          </a:p>
          <a:p>
            <a:pPr algn="just"/>
            <a:endParaRPr lang="es-CL" sz="2200" dirty="0">
              <a:solidFill>
                <a:srgbClr val="002060"/>
              </a:solidFill>
            </a:endParaRPr>
          </a:p>
          <a:p>
            <a:pPr algn="just"/>
            <a:endParaRPr lang="es-C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Pasa balance y cumplimiento de los acuerdos, indicadores y objetivos definidos versus los resultados alcanzados.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Evalúa el cumplimiento de las competencias establecidas en el instrumento.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7681DDA8-20DA-49BD-A69D-FFEBDBCE91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1498" y="317564"/>
            <a:ext cx="1835961" cy="868557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5FDC954D-F4F5-44E7-BC98-1CC3A5699FEF}"/>
              </a:ext>
            </a:extLst>
          </p:cNvPr>
          <p:cNvSpPr/>
          <p:nvPr/>
        </p:nvSpPr>
        <p:spPr>
          <a:xfrm>
            <a:off x="-2" y="6677025"/>
            <a:ext cx="12192000" cy="22727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9D5BA18C-9F79-4BE6-945E-7CACEC32A2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91450" y="2160243"/>
            <a:ext cx="3766204" cy="3092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615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Rectángulo 4"/>
          <p:cNvSpPr/>
          <p:nvPr/>
        </p:nvSpPr>
        <p:spPr>
          <a:xfrm>
            <a:off x="0" y="6167010"/>
            <a:ext cx="12192000" cy="690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94" y="489281"/>
            <a:ext cx="1546587" cy="602906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2251881" y="863936"/>
            <a:ext cx="678938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4. Fase Retroalimentación y Plan de Mejoramiento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846359" y="2727007"/>
            <a:ext cx="6151836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Define y acuerda </a:t>
            </a:r>
            <a:r>
              <a:rPr lang="es-C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 Plan de Mejoramiento respecto de las fortalezas y debilidades (necesidades de mejoramiento). </a:t>
            </a:r>
          </a:p>
          <a:p>
            <a:pPr algn="just"/>
            <a:endParaRPr lang="es-C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es-C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 divide en:</a:t>
            </a:r>
          </a:p>
          <a:p>
            <a:pPr algn="just"/>
            <a:endParaRPr lang="es-C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Capacitación.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Compromisos de desempeño.</a:t>
            </a:r>
          </a:p>
          <a:p>
            <a:pPr algn="just"/>
            <a:endParaRPr lang="es-CL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846359" y="1742915"/>
            <a:ext cx="638694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s-CL" sz="2200" b="1" dirty="0">
                <a:solidFill>
                  <a:srgbClr val="002060"/>
                </a:solidFill>
              </a:rPr>
              <a:t>Fase en la que el evaluador:</a:t>
            </a:r>
          </a:p>
          <a:p>
            <a:pPr algn="just"/>
            <a:endParaRPr lang="es-CL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E49AEB2B-2BDD-49C9-BBB9-277DDC9D96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1498" y="317564"/>
            <a:ext cx="1835961" cy="868557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80F7B5D9-399F-4B13-B6A1-EA6BA95DC600}"/>
              </a:ext>
            </a:extLst>
          </p:cNvPr>
          <p:cNvSpPr/>
          <p:nvPr/>
        </p:nvSpPr>
        <p:spPr>
          <a:xfrm>
            <a:off x="-2" y="6677025"/>
            <a:ext cx="12192000" cy="22727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29A0133C-A72F-4787-BB3E-87B3A8E72B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0" y="2240703"/>
            <a:ext cx="3975754" cy="3264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698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Rectángulo 4"/>
          <p:cNvSpPr/>
          <p:nvPr/>
        </p:nvSpPr>
        <p:spPr>
          <a:xfrm>
            <a:off x="0" y="6255094"/>
            <a:ext cx="12192000" cy="6029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94" y="489281"/>
            <a:ext cx="1546587" cy="602906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2251881" y="863936"/>
            <a:ext cx="678938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Pestaña histórico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1323785" y="1993344"/>
            <a:ext cx="63869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endParaRPr lang="es-CL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E49AEB2B-2BDD-49C9-BBB9-277DDC9D96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1498" y="317564"/>
            <a:ext cx="1835961" cy="868557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E40DD770-BEF0-4CAD-892C-AB4025EA2CC3}"/>
              </a:ext>
            </a:extLst>
          </p:cNvPr>
          <p:cNvSpPr txBox="1"/>
          <p:nvPr/>
        </p:nvSpPr>
        <p:spPr>
          <a:xfrm>
            <a:off x="705293" y="1994053"/>
            <a:ext cx="463717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0" i="0" u="none" strike="noStrike" baseline="0" dirty="0">
                <a:solidFill>
                  <a:srgbClr val="000000"/>
                </a:solidFill>
              </a:rPr>
              <a:t>Este año, </a:t>
            </a:r>
            <a:r>
              <a:rPr lang="es-ES" dirty="0">
                <a:solidFill>
                  <a:srgbClr val="000000"/>
                </a:solidFill>
              </a:rPr>
              <a:t>Ud. </a:t>
            </a:r>
            <a:r>
              <a:rPr lang="es-ES" b="0" i="0" u="none" strike="noStrike" baseline="0" dirty="0">
                <a:solidFill>
                  <a:srgbClr val="000000"/>
                </a:solidFill>
              </a:rPr>
              <a:t>podrá ingresar a la pestaña </a:t>
            </a:r>
            <a:r>
              <a:rPr lang="es-ES" b="1" i="0" u="none" strike="noStrike" baseline="0" dirty="0">
                <a:solidFill>
                  <a:srgbClr val="000000"/>
                </a:solidFill>
              </a:rPr>
              <a:t>“histórico” </a:t>
            </a:r>
            <a:r>
              <a:rPr lang="es-ES" b="0" i="0" u="none" strike="noStrike" baseline="0" dirty="0">
                <a:solidFill>
                  <a:srgbClr val="000000"/>
                </a:solidFill>
              </a:rPr>
              <a:t>para conocer los resultados de evaluaciones de años anteriores. </a:t>
            </a:r>
          </a:p>
          <a:p>
            <a:pPr algn="just"/>
            <a:endParaRPr lang="es-ES" dirty="0">
              <a:solidFill>
                <a:srgbClr val="000000"/>
              </a:solidFill>
            </a:endParaRPr>
          </a:p>
          <a:p>
            <a:pPr algn="just"/>
            <a:r>
              <a:rPr lang="es-ES" b="0" i="0" u="none" strike="noStrike" baseline="0" dirty="0">
                <a:solidFill>
                  <a:srgbClr val="000000"/>
                </a:solidFill>
              </a:rPr>
              <a:t>Solo deberá pinchar en </a:t>
            </a:r>
            <a:r>
              <a:rPr lang="es-ES" b="1" i="0" u="none" strike="noStrike" baseline="0" dirty="0">
                <a:solidFill>
                  <a:srgbClr val="000000"/>
                </a:solidFill>
              </a:rPr>
              <a:t>“mis evaluaciones” </a:t>
            </a:r>
            <a:r>
              <a:rPr lang="es-ES" b="0" i="0" u="none" strike="noStrike" baseline="0" dirty="0">
                <a:solidFill>
                  <a:srgbClr val="000000"/>
                </a:solidFill>
              </a:rPr>
              <a:t>para acceder a sus evaluaciones. </a:t>
            </a:r>
          </a:p>
          <a:p>
            <a:pPr algn="just"/>
            <a:endParaRPr lang="es-ES" dirty="0">
              <a:solidFill>
                <a:srgbClr val="000000"/>
              </a:solidFill>
            </a:endParaRPr>
          </a:p>
          <a:p>
            <a:pPr algn="just"/>
            <a:r>
              <a:rPr lang="es-ES" b="0" i="0" u="none" strike="noStrike" baseline="0" dirty="0">
                <a:solidFill>
                  <a:srgbClr val="000000"/>
                </a:solidFill>
              </a:rPr>
              <a:t>Considere que el informe contendrá solo los resultados de los procesos finalizados. </a:t>
            </a:r>
          </a:p>
          <a:p>
            <a:pPr algn="just"/>
            <a:r>
              <a:rPr lang="es-ES" b="0" i="0" u="none" strike="noStrike" baseline="0" dirty="0">
                <a:solidFill>
                  <a:srgbClr val="000000"/>
                </a:solidFill>
              </a:rPr>
              <a:t>Ingrese a </a:t>
            </a:r>
            <a:r>
              <a:rPr lang="es-ES" b="1" i="0" u="none" strike="noStrike" baseline="0" dirty="0">
                <a:solidFill>
                  <a:srgbClr val="000000"/>
                </a:solidFill>
              </a:rPr>
              <a:t>“reporte consolidado” </a:t>
            </a:r>
            <a:r>
              <a:rPr lang="es-ES" b="0" i="0" u="none" strike="noStrike" baseline="0" dirty="0">
                <a:solidFill>
                  <a:srgbClr val="000000"/>
                </a:solidFill>
              </a:rPr>
              <a:t>si desea contar con el detalle de cada proceso por año en archivo Excel. </a:t>
            </a:r>
            <a:endParaRPr lang="es-CL" dirty="0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B2406E07-C95C-4F24-837F-6E2CCDA1FA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5056" y="2050057"/>
            <a:ext cx="6192212" cy="3255642"/>
          </a:xfrm>
          <a:prstGeom prst="rect">
            <a:avLst/>
          </a:prstGeom>
        </p:spPr>
      </p:pic>
      <p:sp>
        <p:nvSpPr>
          <p:cNvPr id="15" name="Elipse 14">
            <a:extLst>
              <a:ext uri="{FF2B5EF4-FFF2-40B4-BE49-F238E27FC236}">
                <a16:creationId xmlns:a16="http://schemas.microsoft.com/office/drawing/2014/main" id="{27E8BA49-00B9-461B-87B4-5A1E60894D57}"/>
              </a:ext>
            </a:extLst>
          </p:cNvPr>
          <p:cNvSpPr/>
          <p:nvPr/>
        </p:nvSpPr>
        <p:spPr>
          <a:xfrm>
            <a:off x="5610324" y="2980267"/>
            <a:ext cx="1323876" cy="99906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9292C6EF-F996-4263-9CDD-8E96276A6E3C}"/>
              </a:ext>
            </a:extLst>
          </p:cNvPr>
          <p:cNvSpPr/>
          <p:nvPr/>
        </p:nvSpPr>
        <p:spPr>
          <a:xfrm>
            <a:off x="0" y="6640253"/>
            <a:ext cx="12192000" cy="22727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803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066800" y="243623"/>
            <a:ext cx="10058400" cy="1450757"/>
          </a:xfrm>
        </p:spPr>
        <p:txBody>
          <a:bodyPr>
            <a:normAutofit/>
          </a:bodyPr>
          <a:lstStyle/>
          <a:p>
            <a:r>
              <a:rPr b="1" dirty="0" lang="es-ES" sz="2800"/>
              <a:t>Fechas Evaluación de Desempeño 2021</a:t>
            </a:r>
            <a:endParaRPr b="1" dirty="0" lang="es-CL" sz="2800"/>
          </a:p>
        </p:txBody>
      </p:sp>
      <p:sp>
        <p:nvSpPr>
          <p:cNvPr id="6" name="Rectángulo 5"/>
          <p:cNvSpPr/>
          <p:nvPr/>
        </p:nvSpPr>
        <p:spPr>
          <a:xfrm>
            <a:off x="0" y="6322422"/>
            <a:ext cx="12192000" cy="5355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s-CL"/>
          </a:p>
        </p:txBody>
      </p:sp>
      <p:pic>
        <p:nvPicPr>
          <p:cNvPr id="28" name="Imagen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73" y="379070"/>
            <a:ext cx="1546587" cy="602906"/>
          </a:xfrm>
          <a:prstGeom prst="rect">
            <a:avLst/>
          </a:prstGeom>
        </p:spPr>
      </p:pic>
      <p:sp>
        <p:nvSpPr>
          <p:cNvPr id="24" name="Freeform 53"/>
          <p:cNvSpPr>
            <a:spLocks noChangeArrowheads="1"/>
          </p:cNvSpPr>
          <p:nvPr/>
        </p:nvSpPr>
        <p:spPr bwMode="auto">
          <a:xfrm>
            <a:off x="415017" y="3059421"/>
            <a:ext cx="2643438" cy="2565788"/>
          </a:xfrm>
          <a:custGeom>
            <a:avLst/>
            <a:gdLst>
              <a:gd fmla="*/ 965 w 1930" name="T0"/>
              <a:gd fmla="*/ 0 h 2601" name="T1"/>
              <a:gd fmla="*/ 0 w 1930" name="T2"/>
              <a:gd fmla="*/ 0 h 2601" name="T3"/>
              <a:gd fmla="*/ 0 w 1930" name="T4"/>
              <a:gd fmla="*/ 2106 h 2601" name="T5"/>
              <a:gd fmla="*/ 965 w 1930" name="T6"/>
              <a:gd fmla="*/ 2600 h 2601" name="T7"/>
              <a:gd fmla="*/ 1929 w 1930" name="T8"/>
              <a:gd fmla="*/ 2106 h 2601" name="T9"/>
              <a:gd fmla="*/ 1929 w 1930" name="T10"/>
              <a:gd fmla="*/ 0 h 2601" name="T11"/>
              <a:gd fmla="*/ 965 w 1930" name="T12"/>
              <a:gd fmla="*/ 0 h 2601" name="T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2601" w="1930">
                <a:moveTo>
                  <a:pt x="965" y="0"/>
                </a:moveTo>
                <a:lnTo>
                  <a:pt x="0" y="0"/>
                </a:lnTo>
                <a:lnTo>
                  <a:pt x="0" y="2106"/>
                </a:lnTo>
                <a:lnTo>
                  <a:pt x="965" y="2600"/>
                </a:lnTo>
                <a:lnTo>
                  <a:pt x="1929" y="2106"/>
                </a:lnTo>
                <a:lnTo>
                  <a:pt x="1929" y="0"/>
                </a:lnTo>
                <a:lnTo>
                  <a:pt x="965" y="0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anchor="ctr" bIns="45719" lIns="91428" rIns="91428" tIns="45719" wrap="none"/>
          <a:lstStyle/>
          <a:p>
            <a:pPr defTabSz="914196"/>
            <a:endParaRPr lang="en-US" sz="2000">
              <a:solidFill>
                <a:srgbClr val="95A5A6"/>
              </a:solidFill>
              <a:latin typeface="Calibri"/>
            </a:endParaRPr>
          </a:p>
        </p:txBody>
      </p:sp>
      <p:sp>
        <p:nvSpPr>
          <p:cNvPr id="26" name="Freeform 54"/>
          <p:cNvSpPr>
            <a:spLocks noChangeArrowheads="1"/>
          </p:cNvSpPr>
          <p:nvPr/>
        </p:nvSpPr>
        <p:spPr bwMode="auto">
          <a:xfrm>
            <a:off x="2983006" y="3059420"/>
            <a:ext cx="379688" cy="475875"/>
          </a:xfrm>
          <a:custGeom>
            <a:avLst/>
            <a:gdLst>
              <a:gd fmla="*/ 330 w 331" name="T0"/>
              <a:gd fmla="*/ 412 h 413" name="T1"/>
              <a:gd fmla="*/ 0 w 331" name="T2"/>
              <a:gd fmla="*/ 412 h 413" name="T3"/>
              <a:gd fmla="*/ 0 w 331" name="T4"/>
              <a:gd fmla="*/ 0 h 413" name="T5"/>
              <a:gd fmla="*/ 330 w 331" name="T6"/>
              <a:gd fmla="*/ 412 h 413" name="T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413" w="331">
                <a:moveTo>
                  <a:pt x="330" y="412"/>
                </a:moveTo>
                <a:lnTo>
                  <a:pt x="0" y="412"/>
                </a:lnTo>
                <a:lnTo>
                  <a:pt x="0" y="0"/>
                </a:lnTo>
                <a:lnTo>
                  <a:pt x="330" y="412"/>
                </a:ln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anchor="ctr" bIns="45719" lIns="91428" rIns="91428" tIns="45719" wrap="none"/>
          <a:lstStyle/>
          <a:p>
            <a:pPr defTabSz="914196"/>
            <a:endParaRPr lang="en-US" sz="2000">
              <a:solidFill>
                <a:srgbClr val="95A5A6"/>
              </a:solidFill>
              <a:latin typeface="Calibri"/>
            </a:endParaRPr>
          </a:p>
        </p:txBody>
      </p:sp>
      <p:sp>
        <p:nvSpPr>
          <p:cNvPr id="27" name="Freeform 53"/>
          <p:cNvSpPr>
            <a:spLocks noChangeArrowheads="1"/>
          </p:cNvSpPr>
          <p:nvPr/>
        </p:nvSpPr>
        <p:spPr bwMode="auto">
          <a:xfrm>
            <a:off x="3279185" y="3092861"/>
            <a:ext cx="2598243" cy="2532348"/>
          </a:xfrm>
          <a:custGeom>
            <a:avLst/>
            <a:gdLst>
              <a:gd fmla="*/ 965 w 1930" name="T0"/>
              <a:gd fmla="*/ 0 h 2601" name="T1"/>
              <a:gd fmla="*/ 0 w 1930" name="T2"/>
              <a:gd fmla="*/ 0 h 2601" name="T3"/>
              <a:gd fmla="*/ 0 w 1930" name="T4"/>
              <a:gd fmla="*/ 2106 h 2601" name="T5"/>
              <a:gd fmla="*/ 965 w 1930" name="T6"/>
              <a:gd fmla="*/ 2600 h 2601" name="T7"/>
              <a:gd fmla="*/ 1929 w 1930" name="T8"/>
              <a:gd fmla="*/ 2106 h 2601" name="T9"/>
              <a:gd fmla="*/ 1929 w 1930" name="T10"/>
              <a:gd fmla="*/ 0 h 2601" name="T11"/>
              <a:gd fmla="*/ 965 w 1930" name="T12"/>
              <a:gd fmla="*/ 0 h 2601" name="T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2601" w="1930">
                <a:moveTo>
                  <a:pt x="965" y="0"/>
                </a:moveTo>
                <a:lnTo>
                  <a:pt x="0" y="0"/>
                </a:lnTo>
                <a:lnTo>
                  <a:pt x="0" y="2106"/>
                </a:lnTo>
                <a:lnTo>
                  <a:pt x="965" y="2600"/>
                </a:lnTo>
                <a:lnTo>
                  <a:pt x="1929" y="2106"/>
                </a:lnTo>
                <a:lnTo>
                  <a:pt x="1929" y="0"/>
                </a:lnTo>
                <a:lnTo>
                  <a:pt x="965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anchor="ctr" bIns="45719" lIns="91428" rIns="91428" tIns="45719" wrap="none"/>
          <a:lstStyle/>
          <a:p>
            <a:pPr defTabSz="914196"/>
            <a:endParaRPr lang="en-US" sz="2000">
              <a:solidFill>
                <a:srgbClr val="95A5A6"/>
              </a:solidFill>
              <a:latin typeface="Calibri"/>
            </a:endParaRPr>
          </a:p>
        </p:txBody>
      </p:sp>
      <p:sp>
        <p:nvSpPr>
          <p:cNvPr id="29" name="Freeform 54"/>
          <p:cNvSpPr>
            <a:spLocks noChangeArrowheads="1"/>
          </p:cNvSpPr>
          <p:nvPr/>
        </p:nvSpPr>
        <p:spPr bwMode="auto">
          <a:xfrm>
            <a:off x="5861396" y="3060959"/>
            <a:ext cx="379688" cy="475875"/>
          </a:xfrm>
          <a:custGeom>
            <a:avLst/>
            <a:gdLst>
              <a:gd fmla="*/ 330 w 331" name="T0"/>
              <a:gd fmla="*/ 412 h 413" name="T1"/>
              <a:gd fmla="*/ 0 w 331" name="T2"/>
              <a:gd fmla="*/ 412 h 413" name="T3"/>
              <a:gd fmla="*/ 0 w 331" name="T4"/>
              <a:gd fmla="*/ 0 h 413" name="T5"/>
              <a:gd fmla="*/ 330 w 331" name="T6"/>
              <a:gd fmla="*/ 412 h 413" name="T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413" w="331">
                <a:moveTo>
                  <a:pt x="330" y="412"/>
                </a:moveTo>
                <a:lnTo>
                  <a:pt x="0" y="412"/>
                </a:lnTo>
                <a:lnTo>
                  <a:pt x="0" y="0"/>
                </a:lnTo>
                <a:lnTo>
                  <a:pt x="330" y="412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anchor="ctr" bIns="45719" lIns="91428" rIns="91428" tIns="45719" wrap="none"/>
          <a:lstStyle/>
          <a:p>
            <a:pPr defTabSz="914196"/>
            <a:endParaRPr lang="en-US" sz="2000">
              <a:solidFill>
                <a:srgbClr val="95A5A6"/>
              </a:solidFill>
              <a:latin typeface="Calibri"/>
            </a:endParaRPr>
          </a:p>
        </p:txBody>
      </p:sp>
      <p:sp>
        <p:nvSpPr>
          <p:cNvPr id="33" name="Freeform 53"/>
          <p:cNvSpPr>
            <a:spLocks noChangeArrowheads="1"/>
          </p:cNvSpPr>
          <p:nvPr/>
        </p:nvSpPr>
        <p:spPr bwMode="auto">
          <a:xfrm>
            <a:off x="6184300" y="3059421"/>
            <a:ext cx="2596183" cy="2565788"/>
          </a:xfrm>
          <a:custGeom>
            <a:avLst/>
            <a:gdLst>
              <a:gd fmla="*/ 965 w 1930" name="T0"/>
              <a:gd fmla="*/ 0 h 2601" name="T1"/>
              <a:gd fmla="*/ 0 w 1930" name="T2"/>
              <a:gd fmla="*/ 0 h 2601" name="T3"/>
              <a:gd fmla="*/ 0 w 1930" name="T4"/>
              <a:gd fmla="*/ 2106 h 2601" name="T5"/>
              <a:gd fmla="*/ 965 w 1930" name="T6"/>
              <a:gd fmla="*/ 2600 h 2601" name="T7"/>
              <a:gd fmla="*/ 1929 w 1930" name="T8"/>
              <a:gd fmla="*/ 2106 h 2601" name="T9"/>
              <a:gd fmla="*/ 1929 w 1930" name="T10"/>
              <a:gd fmla="*/ 0 h 2601" name="T11"/>
              <a:gd fmla="*/ 965 w 1930" name="T12"/>
              <a:gd fmla="*/ 0 h 2601" name="T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2601" w="1930">
                <a:moveTo>
                  <a:pt x="965" y="0"/>
                </a:moveTo>
                <a:lnTo>
                  <a:pt x="0" y="0"/>
                </a:lnTo>
                <a:lnTo>
                  <a:pt x="0" y="2106"/>
                </a:lnTo>
                <a:lnTo>
                  <a:pt x="965" y="2600"/>
                </a:lnTo>
                <a:lnTo>
                  <a:pt x="1929" y="2106"/>
                </a:lnTo>
                <a:lnTo>
                  <a:pt x="1929" y="0"/>
                </a:lnTo>
                <a:lnTo>
                  <a:pt x="965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anchor="ctr" bIns="45719" lIns="91428" rIns="91428" tIns="45719" wrap="none"/>
          <a:lstStyle/>
          <a:p>
            <a:pPr defTabSz="914196"/>
            <a:endParaRPr lang="en-US" sz="2000">
              <a:solidFill>
                <a:srgbClr val="95A5A6"/>
              </a:solidFill>
              <a:latin typeface="Calibri"/>
            </a:endParaRPr>
          </a:p>
        </p:txBody>
      </p:sp>
      <p:sp>
        <p:nvSpPr>
          <p:cNvPr id="35" name="Freeform 54"/>
          <p:cNvSpPr>
            <a:spLocks noChangeArrowheads="1"/>
          </p:cNvSpPr>
          <p:nvPr/>
        </p:nvSpPr>
        <p:spPr bwMode="auto">
          <a:xfrm>
            <a:off x="8766767" y="3075568"/>
            <a:ext cx="379688" cy="475875"/>
          </a:xfrm>
          <a:custGeom>
            <a:avLst/>
            <a:gdLst>
              <a:gd fmla="*/ 330 w 331" name="T0"/>
              <a:gd fmla="*/ 412 h 413" name="T1"/>
              <a:gd fmla="*/ 0 w 331" name="T2"/>
              <a:gd fmla="*/ 412 h 413" name="T3"/>
              <a:gd fmla="*/ 0 w 331" name="T4"/>
              <a:gd fmla="*/ 0 h 413" name="T5"/>
              <a:gd fmla="*/ 330 w 331" name="T6"/>
              <a:gd fmla="*/ 412 h 413" name="T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413" w="331">
                <a:moveTo>
                  <a:pt x="330" y="412"/>
                </a:moveTo>
                <a:lnTo>
                  <a:pt x="0" y="412"/>
                </a:lnTo>
                <a:lnTo>
                  <a:pt x="0" y="0"/>
                </a:lnTo>
                <a:lnTo>
                  <a:pt x="330" y="412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anchor="ctr" bIns="45719" lIns="91428" rIns="91428" tIns="45719" wrap="none"/>
          <a:lstStyle/>
          <a:p>
            <a:pPr defTabSz="914196"/>
            <a:endParaRPr lang="en-US" sz="2000">
              <a:solidFill>
                <a:srgbClr val="95A5A6"/>
              </a:solidFill>
              <a:latin typeface="Calibri"/>
            </a:endParaRPr>
          </a:p>
        </p:txBody>
      </p:sp>
      <p:sp>
        <p:nvSpPr>
          <p:cNvPr id="36" name="Freeform 53"/>
          <p:cNvSpPr>
            <a:spLocks noChangeArrowheads="1"/>
          </p:cNvSpPr>
          <p:nvPr/>
        </p:nvSpPr>
        <p:spPr bwMode="auto">
          <a:xfrm>
            <a:off x="9150390" y="3059421"/>
            <a:ext cx="2591992" cy="2565788"/>
          </a:xfrm>
          <a:custGeom>
            <a:avLst/>
            <a:gdLst>
              <a:gd fmla="*/ 965 w 1930" name="T0"/>
              <a:gd fmla="*/ 0 h 2601" name="T1"/>
              <a:gd fmla="*/ 0 w 1930" name="T2"/>
              <a:gd fmla="*/ 0 h 2601" name="T3"/>
              <a:gd fmla="*/ 0 w 1930" name="T4"/>
              <a:gd fmla="*/ 2106 h 2601" name="T5"/>
              <a:gd fmla="*/ 965 w 1930" name="T6"/>
              <a:gd fmla="*/ 2600 h 2601" name="T7"/>
              <a:gd fmla="*/ 1929 w 1930" name="T8"/>
              <a:gd fmla="*/ 2106 h 2601" name="T9"/>
              <a:gd fmla="*/ 1929 w 1930" name="T10"/>
              <a:gd fmla="*/ 0 h 2601" name="T11"/>
              <a:gd fmla="*/ 965 w 1930" name="T12"/>
              <a:gd fmla="*/ 0 h 2601" name="T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2601" w="1930">
                <a:moveTo>
                  <a:pt x="965" y="0"/>
                </a:moveTo>
                <a:lnTo>
                  <a:pt x="0" y="0"/>
                </a:lnTo>
                <a:lnTo>
                  <a:pt x="0" y="2106"/>
                </a:lnTo>
                <a:lnTo>
                  <a:pt x="965" y="2600"/>
                </a:lnTo>
                <a:lnTo>
                  <a:pt x="1929" y="2106"/>
                </a:lnTo>
                <a:lnTo>
                  <a:pt x="1929" y="0"/>
                </a:lnTo>
                <a:lnTo>
                  <a:pt x="965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anchor="ctr" bIns="45719" lIns="91428" rIns="91428" tIns="45719" wrap="none"/>
          <a:lstStyle/>
          <a:p>
            <a:pPr defTabSz="914196"/>
            <a:endParaRPr lang="en-US" sz="2000">
              <a:solidFill>
                <a:srgbClr val="95A5A6"/>
              </a:solidFill>
              <a:latin typeface="Calibri"/>
            </a:endParaRPr>
          </a:p>
        </p:txBody>
      </p:sp>
      <p:sp>
        <p:nvSpPr>
          <p:cNvPr id="37" name="Freeform 54"/>
          <p:cNvSpPr>
            <a:spLocks noChangeArrowheads="1"/>
          </p:cNvSpPr>
          <p:nvPr/>
        </p:nvSpPr>
        <p:spPr bwMode="auto">
          <a:xfrm>
            <a:off x="11742382" y="3059420"/>
            <a:ext cx="379688" cy="475875"/>
          </a:xfrm>
          <a:custGeom>
            <a:avLst/>
            <a:gdLst>
              <a:gd fmla="*/ 330 w 331" name="T0"/>
              <a:gd fmla="*/ 412 h 413" name="T1"/>
              <a:gd fmla="*/ 0 w 331" name="T2"/>
              <a:gd fmla="*/ 412 h 413" name="T3"/>
              <a:gd fmla="*/ 0 w 331" name="T4"/>
              <a:gd fmla="*/ 0 h 413" name="T5"/>
              <a:gd fmla="*/ 330 w 331" name="T6"/>
              <a:gd fmla="*/ 412 h 413" name="T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413" w="331">
                <a:moveTo>
                  <a:pt x="330" y="412"/>
                </a:moveTo>
                <a:lnTo>
                  <a:pt x="0" y="412"/>
                </a:lnTo>
                <a:lnTo>
                  <a:pt x="0" y="0"/>
                </a:lnTo>
                <a:lnTo>
                  <a:pt x="330" y="412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anchor="ctr" bIns="45719" lIns="91428" rIns="91428" tIns="45719" wrap="none"/>
          <a:lstStyle/>
          <a:p>
            <a:pPr defTabSz="914196"/>
            <a:endParaRPr lang="en-US" sz="2000">
              <a:solidFill>
                <a:srgbClr val="95A5A6"/>
              </a:solidFill>
              <a:latin typeface="Calibri"/>
            </a:endParaRPr>
          </a:p>
        </p:txBody>
      </p:sp>
      <p:sp>
        <p:nvSpPr>
          <p:cNvPr id="39" name="TextBox 11"/>
          <p:cNvSpPr txBox="1"/>
          <p:nvPr/>
        </p:nvSpPr>
        <p:spPr bwMode="auto">
          <a:xfrm>
            <a:off x="1156341" y="3073968"/>
            <a:ext cx="1153051" cy="307777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pPr algn="ctr" defTabSz="914196"/>
            <a:r>
              <a:rPr b="1" dirty="0" lang="en-US" sz="2000">
                <a:solidFill>
                  <a:prstClr val="white"/>
                </a:solidFill>
                <a:latin typeface="Calibri"/>
                <a:ea charset="0" typeface="linea-basic-10"/>
                <a:cs charset="0" typeface="linea-basic-10"/>
              </a:rPr>
              <a:t>1</a:t>
            </a:r>
            <a:endParaRPr b="1" dirty="0" lang="en-US" sz="2000">
              <a:solidFill>
                <a:prstClr val="white"/>
              </a:solidFill>
              <a:latin typeface="Calibri"/>
              <a:ea charset="0" typeface="EverSlide Office"/>
              <a:cs charset="0" typeface="EverSlide Office"/>
            </a:endParaRPr>
          </a:p>
        </p:txBody>
      </p:sp>
      <p:sp>
        <p:nvSpPr>
          <p:cNvPr id="40" name="TextBox 12"/>
          <p:cNvSpPr txBox="1"/>
          <p:nvPr/>
        </p:nvSpPr>
        <p:spPr>
          <a:xfrm flipH="1">
            <a:off x="424957" y="3466708"/>
            <a:ext cx="2572111" cy="2092879"/>
          </a:xfrm>
          <a:prstGeom prst="rect">
            <a:avLst/>
          </a:prstGeom>
          <a:noFill/>
        </p:spPr>
        <p:txBody>
          <a:bodyPr bIns="45719" lIns="91428" rIns="91428" rtlCol="0" tIns="45719" wrap="square">
            <a:spAutoFit/>
          </a:bodyPr>
          <a:lstStyle/>
          <a:p>
            <a:pPr algn="ctr" defTabSz="914196"/>
            <a:r>
              <a:rPr b="1" dirty="0" lang="en-US" sz="2000">
                <a:solidFill>
                  <a:prstClr val="white"/>
                </a:solidFill>
                <a:latin typeface="Calibri"/>
              </a:rPr>
              <a:t>Autoevaluación</a:t>
            </a:r>
          </a:p>
          <a:p>
            <a:pPr algn="ctr" defTabSz="914196"/>
            <a:endParaRPr b="1" dirty="0" lang="en-US" sz="2000">
              <a:solidFill>
                <a:prstClr val="white"/>
              </a:solidFill>
              <a:latin typeface="Calibri"/>
            </a:endParaRPr>
          </a:p>
          <a:p>
            <a:pPr algn="ctr" defTabSz="914196"/>
            <a:r>
              <a:rPr dirty="0" lang="en-US" sz="2000">
                <a:solidFill>
                  <a:prstClr val="white"/>
                </a:solidFill>
                <a:latin typeface="Calibri"/>
              </a:rPr>
              <a:t>Cada colaborador(a) evalúa su desempeño</a:t>
            </a:r>
          </a:p>
          <a:p>
            <a:pPr algn="ctr" defTabSz="914196"/>
            <a:endParaRPr b="1" dirty="0" lang="en-US" sz="2000">
              <a:solidFill>
                <a:prstClr val="white"/>
              </a:solidFill>
              <a:latin typeface="Calibri"/>
            </a:endParaRPr>
          </a:p>
          <a:p>
            <a:pPr algn="just" defTabSz="914196">
              <a:spcBef>
                <a:spcPts val="1200"/>
              </a:spcBef>
            </a:pPr>
            <a:endParaRPr dirty="0" lang="en-US" sz="20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6" name="TextBox 14"/>
          <p:cNvSpPr txBox="1"/>
          <p:nvPr/>
        </p:nvSpPr>
        <p:spPr bwMode="auto">
          <a:xfrm>
            <a:off x="3960266" y="3114574"/>
            <a:ext cx="1153051" cy="307777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pPr algn="ctr" defTabSz="914196"/>
            <a:r>
              <a:rPr b="1" dirty="0" lang="en-US" sz="2000">
                <a:solidFill>
                  <a:prstClr val="white"/>
                </a:solidFill>
                <a:latin typeface="Calibri"/>
                <a:ea charset="0" typeface="linea-basic-10"/>
                <a:cs charset="0" typeface="linea-basic-10"/>
              </a:rPr>
              <a:t>2</a:t>
            </a:r>
            <a:endParaRPr b="1" dirty="0" lang="en-US" sz="2000">
              <a:solidFill>
                <a:prstClr val="white"/>
              </a:solidFill>
              <a:latin typeface="Calibri"/>
              <a:ea charset="0" typeface="EverSlide Office"/>
              <a:cs charset="0" typeface="EverSlide Office"/>
            </a:endParaRPr>
          </a:p>
        </p:txBody>
      </p:sp>
      <p:sp>
        <p:nvSpPr>
          <p:cNvPr id="50" name="TextBox 15"/>
          <p:cNvSpPr txBox="1"/>
          <p:nvPr/>
        </p:nvSpPr>
        <p:spPr>
          <a:xfrm flipH="1">
            <a:off x="3284895" y="3464785"/>
            <a:ext cx="2572566" cy="2246767"/>
          </a:xfrm>
          <a:prstGeom prst="rect">
            <a:avLst/>
          </a:prstGeom>
          <a:noFill/>
        </p:spPr>
        <p:txBody>
          <a:bodyPr bIns="45719" lIns="91428" rIns="91428" rtlCol="0" tIns="45719" wrap="square">
            <a:spAutoFit/>
          </a:bodyPr>
          <a:lstStyle/>
          <a:p>
            <a:pPr algn="ctr" defTabSz="914196"/>
            <a:r>
              <a:rPr b="1" dirty="0" err="1" lang="en-US" sz="2000">
                <a:solidFill>
                  <a:prstClr val="white"/>
                </a:solidFill>
              </a:rPr>
              <a:t>Evaluación</a:t>
            </a:r>
            <a:r>
              <a:rPr b="1" dirty="0" lang="en-US" sz="2000">
                <a:solidFill>
                  <a:prstClr val="white"/>
                </a:solidFill>
              </a:rPr>
              <a:t> de </a:t>
            </a:r>
            <a:r>
              <a:rPr b="1" dirty="0" err="1" lang="en-US" sz="2000">
                <a:solidFill>
                  <a:prstClr val="white"/>
                </a:solidFill>
              </a:rPr>
              <a:t>jefatura</a:t>
            </a:r>
            <a:endParaRPr b="1" dirty="0" lang="en-US" sz="2000">
              <a:solidFill>
                <a:prstClr val="white"/>
              </a:solidFill>
            </a:endParaRPr>
          </a:p>
          <a:p>
            <a:pPr algn="ctr" defTabSz="914196"/>
            <a:endParaRPr b="1" dirty="0" lang="en-US" sz="2000">
              <a:solidFill>
                <a:prstClr val="white"/>
              </a:solidFill>
            </a:endParaRPr>
          </a:p>
          <a:p>
            <a:pPr algn="ctr" defTabSz="914196"/>
            <a:r>
              <a:rPr dirty="0" err="1" lang="en-US" sz="2000">
                <a:solidFill>
                  <a:prstClr val="white"/>
                </a:solidFill>
              </a:rPr>
              <a:t>Jefatura</a:t>
            </a:r>
            <a:r>
              <a:rPr dirty="0" lang="en-US" sz="2000">
                <a:solidFill>
                  <a:prstClr val="white"/>
                </a:solidFill>
              </a:rPr>
              <a:t> evalúa al colaborador(a)</a:t>
            </a:r>
          </a:p>
          <a:p>
            <a:pPr algn="ctr" defTabSz="914196"/>
            <a:endParaRPr dirty="0" lang="en-US" sz="2000">
              <a:solidFill>
                <a:prstClr val="white"/>
              </a:solidFill>
            </a:endParaRPr>
          </a:p>
          <a:p>
            <a:pPr algn="ctr" defTabSz="914196"/>
            <a:endParaRPr b="1" dirty="0" lang="en-US" sz="2000">
              <a:solidFill>
                <a:prstClr val="white"/>
              </a:solidFill>
              <a:latin typeface="Calibri"/>
            </a:endParaRPr>
          </a:p>
          <a:p>
            <a:pPr algn="ctr" defTabSz="914196"/>
            <a:endParaRPr b="1" dirty="0" lang="en-US" sz="20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1" name="TextBox 17"/>
          <p:cNvSpPr txBox="1"/>
          <p:nvPr/>
        </p:nvSpPr>
        <p:spPr bwMode="auto">
          <a:xfrm>
            <a:off x="6844697" y="3082672"/>
            <a:ext cx="1153051" cy="307777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pPr algn="ctr" defTabSz="914196"/>
            <a:r>
              <a:rPr b="1" dirty="0" lang="en-US" sz="2000">
                <a:solidFill>
                  <a:prstClr val="white"/>
                </a:solidFill>
                <a:latin typeface="Calibri"/>
                <a:ea charset="0" typeface="linea-basic-10"/>
                <a:cs charset="0" typeface="linea-basic-10"/>
              </a:rPr>
              <a:t>3</a:t>
            </a:r>
            <a:endParaRPr b="1" dirty="0" lang="en-US" sz="2000">
              <a:solidFill>
                <a:prstClr val="white"/>
              </a:solidFill>
              <a:latin typeface="Calibri"/>
              <a:ea charset="0" typeface="EverSlide Office"/>
              <a:cs charset="0" typeface="EverSlide Office"/>
            </a:endParaRPr>
          </a:p>
        </p:txBody>
      </p:sp>
      <p:sp>
        <p:nvSpPr>
          <p:cNvPr id="52" name="TextBox 18"/>
          <p:cNvSpPr txBox="1"/>
          <p:nvPr/>
        </p:nvSpPr>
        <p:spPr>
          <a:xfrm flipH="1">
            <a:off x="6187262" y="3460154"/>
            <a:ext cx="2586070" cy="1938990"/>
          </a:xfrm>
          <a:prstGeom prst="rect">
            <a:avLst/>
          </a:prstGeom>
          <a:noFill/>
        </p:spPr>
        <p:txBody>
          <a:bodyPr bIns="45719" lIns="91428" rIns="91428" rtlCol="0" tIns="45719" wrap="square">
            <a:spAutoFit/>
          </a:bodyPr>
          <a:lstStyle/>
          <a:p>
            <a:pPr algn="ctr" defTabSz="914196"/>
            <a:r>
              <a:rPr b="1" dirty="0" lang="en-US" sz="2000">
                <a:solidFill>
                  <a:prstClr val="white"/>
                </a:solidFill>
              </a:rPr>
              <a:t>Retroalimentación</a:t>
            </a:r>
          </a:p>
          <a:p>
            <a:pPr algn="ctr" defTabSz="914196"/>
            <a:r>
              <a:rPr b="1" dirty="0" lang="en-US" sz="2000">
                <a:solidFill>
                  <a:prstClr val="white"/>
                </a:solidFill>
              </a:rPr>
              <a:t>Plan de acción</a:t>
            </a:r>
          </a:p>
          <a:p>
            <a:pPr algn="ctr" defTabSz="914196"/>
            <a:endParaRPr b="1" dirty="0" lang="en-US" sz="2000">
              <a:solidFill>
                <a:prstClr val="white"/>
              </a:solidFill>
            </a:endParaRPr>
          </a:p>
          <a:p>
            <a:pPr algn="ctr" defTabSz="914196"/>
            <a:r>
              <a:rPr dirty="0" lang="en-US" sz="2000">
                <a:solidFill>
                  <a:prstClr val="white"/>
                </a:solidFill>
              </a:rPr>
              <a:t>Jefatura evalúa al colaborador(a)</a:t>
            </a:r>
          </a:p>
          <a:p>
            <a:pPr algn="ctr" defTabSz="914196"/>
            <a:endParaRPr dirty="0" lang="en-US" sz="2000">
              <a:solidFill>
                <a:prstClr val="white"/>
              </a:solidFill>
            </a:endParaRPr>
          </a:p>
        </p:txBody>
      </p:sp>
      <p:sp>
        <p:nvSpPr>
          <p:cNvPr id="53" name="TextBox 20"/>
          <p:cNvSpPr txBox="1"/>
          <p:nvPr/>
        </p:nvSpPr>
        <p:spPr bwMode="auto">
          <a:xfrm>
            <a:off x="9485061" y="2440242"/>
            <a:ext cx="1153051" cy="615553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pPr algn="ctr" defTabSz="914196"/>
            <a:r>
              <a:rPr b="1" lang="en-US" sz="4000">
                <a:solidFill>
                  <a:prstClr val="white"/>
                </a:solidFill>
                <a:latin typeface="Calibri"/>
                <a:ea charset="0" typeface="linea-basic-10"/>
                <a:cs charset="0" typeface="linea-basic-10"/>
              </a:rPr>
              <a:t>04</a:t>
            </a:r>
            <a:endParaRPr b="1" lang="en-US" sz="4000">
              <a:solidFill>
                <a:prstClr val="white"/>
              </a:solidFill>
              <a:latin typeface="Calibri"/>
              <a:ea charset="0" typeface="EverSlide Office"/>
              <a:cs charset="0" typeface="EverSlide Office"/>
            </a:endParaRPr>
          </a:p>
        </p:txBody>
      </p:sp>
      <p:sp>
        <p:nvSpPr>
          <p:cNvPr id="54" name="TextBox 21"/>
          <p:cNvSpPr txBox="1"/>
          <p:nvPr/>
        </p:nvSpPr>
        <p:spPr>
          <a:xfrm flipH="1">
            <a:off x="9087354" y="3438253"/>
            <a:ext cx="2655028" cy="1938990"/>
          </a:xfrm>
          <a:prstGeom prst="rect">
            <a:avLst/>
          </a:prstGeom>
          <a:noFill/>
        </p:spPr>
        <p:txBody>
          <a:bodyPr bIns="45719" lIns="91428" rIns="91428" rtlCol="0" tIns="45719" wrap="square">
            <a:spAutoFit/>
          </a:bodyPr>
          <a:lstStyle/>
          <a:p>
            <a:pPr algn="ctr" defTabSz="914196"/>
            <a:r>
              <a:rPr b="1" dirty="0" lang="en-US" sz="2000">
                <a:solidFill>
                  <a:prstClr val="white"/>
                </a:solidFill>
                <a:latin typeface="Calibri"/>
              </a:rPr>
              <a:t>Asignación de objetivos</a:t>
            </a:r>
          </a:p>
          <a:p>
            <a:pPr algn="ctr" defTabSz="914196"/>
            <a:endParaRPr b="1" dirty="0" lang="en-US" sz="2000">
              <a:solidFill>
                <a:prstClr val="white"/>
              </a:solidFill>
              <a:latin typeface="Calibri"/>
            </a:endParaRPr>
          </a:p>
          <a:p>
            <a:pPr algn="ctr" defTabSz="914196"/>
            <a:r>
              <a:rPr dirty="0" lang="en-US" sz="2000">
                <a:solidFill>
                  <a:prstClr val="white"/>
                </a:solidFill>
                <a:latin typeface="Calibri"/>
              </a:rPr>
              <a:t>Jefaturas y </a:t>
            </a:r>
            <a:r>
              <a:rPr dirty="0" err="1" lang="en-US" sz="2000">
                <a:solidFill>
                  <a:prstClr val="white"/>
                </a:solidFill>
                <a:latin typeface="Calibri"/>
              </a:rPr>
              <a:t>directivos</a:t>
            </a:r>
            <a:r>
              <a:rPr dirty="0" lang="en-US" sz="2000">
                <a:solidFill>
                  <a:prstClr val="white"/>
                </a:solidFill>
                <a:latin typeface="Calibri"/>
              </a:rPr>
              <a:t> </a:t>
            </a:r>
            <a:r>
              <a:rPr dirty="0" err="1" lang="en-US" sz="2000">
                <a:solidFill>
                  <a:prstClr val="white"/>
                </a:solidFill>
                <a:latin typeface="Calibri"/>
              </a:rPr>
              <a:t>asignan</a:t>
            </a:r>
            <a:r>
              <a:rPr dirty="0" lang="en-US" sz="2000">
                <a:solidFill>
                  <a:prstClr val="white"/>
                </a:solidFill>
                <a:latin typeface="Calibri"/>
              </a:rPr>
              <a:t> sus </a:t>
            </a:r>
            <a:r>
              <a:rPr dirty="0" err="1" lang="en-US" sz="2000">
                <a:solidFill>
                  <a:prstClr val="white"/>
                </a:solidFill>
                <a:latin typeface="Calibri"/>
              </a:rPr>
              <a:t>metas</a:t>
            </a:r>
            <a:r>
              <a:rPr dirty="0" lang="en-US" sz="2000">
                <a:solidFill>
                  <a:prstClr val="white"/>
                </a:solidFill>
                <a:latin typeface="Calibri"/>
              </a:rPr>
              <a:t>.</a:t>
            </a:r>
          </a:p>
          <a:p>
            <a:pPr algn="ctr" defTabSz="914196"/>
            <a:endParaRPr b="1" dirty="0" lang="en-US" sz="20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8" name="Shape 130"/>
          <p:cNvSpPr/>
          <p:nvPr/>
        </p:nvSpPr>
        <p:spPr>
          <a:xfrm>
            <a:off x="757238" y="5674545"/>
            <a:ext cx="2000250" cy="9818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0" y="2160"/>
                </a:moveTo>
                <a:cubicBezTo>
                  <a:pt x="0" y="967"/>
                  <a:pt x="385" y="0"/>
                  <a:pt x="859" y="0"/>
                </a:cubicBezTo>
                <a:lnTo>
                  <a:pt x="20741" y="0"/>
                </a:lnTo>
                <a:cubicBezTo>
                  <a:pt x="21215" y="0"/>
                  <a:pt x="21600" y="967"/>
                  <a:pt x="21600" y="2160"/>
                </a:cubicBezTo>
                <a:lnTo>
                  <a:pt x="21600" y="19440"/>
                </a:lnTo>
                <a:cubicBezTo>
                  <a:pt x="21600" y="20633"/>
                  <a:pt x="21215" y="21600"/>
                  <a:pt x="20741" y="21600"/>
                </a:cubicBezTo>
                <a:lnTo>
                  <a:pt x="859" y="21600"/>
                </a:lnTo>
                <a:cubicBezTo>
                  <a:pt x="385" y="21600"/>
                  <a:pt x="0" y="20633"/>
                  <a:pt x="0" y="19440"/>
                </a:cubicBezTo>
                <a:lnTo>
                  <a:pt x="0" y="2160"/>
                </a:lnTo>
                <a:close/>
              </a:path>
            </a:pathLst>
          </a:custGeom>
          <a:solidFill>
            <a:schemeClr val="bg1"/>
          </a:solidFill>
          <a:ln cap="flat" w="12700">
            <a:noFill/>
            <a:miter lim="400000"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txBody>
          <a:bodyPr anchor="ctr" bIns="0" lIns="45719" numCol="1" rIns="45719" tIns="0" wrap="square">
            <a:noAutofit/>
          </a:bodyPr>
          <a:lstStyle/>
          <a:p>
            <a:pPr algn="ctr" defTabSz="914196"/>
            <a:r>
              <a:rPr b="1" dirty="0" lang="en-US" sz="190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Helvetica"/>
                <a:cs typeface="Helvetica"/>
                <a:sym typeface="Helvetica"/>
              </a:rPr>
              <a:t>Del 26 al 10 de </a:t>
            </a:r>
            <a:r>
              <a:rPr b="1" dirty="0" err="1" lang="en-US" sz="190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Helvetica"/>
                <a:cs typeface="Helvetica"/>
                <a:sym typeface="Helvetica"/>
              </a:rPr>
              <a:t>diciembre</a:t>
            </a:r>
            <a:endParaRPr b="1" dirty="0" lang="en-US" sz="1900">
              <a:solidFill>
                <a:schemeClr val="tx1">
                  <a:lumMod val="75000"/>
                  <a:lumOff val="25000"/>
                </a:schemeClr>
              </a:solidFill>
              <a:latin typeface="Calibri"/>
              <a:ea typeface="Helvetica"/>
              <a:cs typeface="Helvetica"/>
              <a:sym typeface="Helvetica"/>
            </a:endParaRPr>
          </a:p>
        </p:txBody>
      </p:sp>
      <p:pic>
        <p:nvPicPr>
          <p:cNvPr id="59" name="Picture 4"/>
          <p:cNvPicPr>
            <a:picLocks noChangeArrowheads="1"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52985" y="1835345"/>
            <a:ext cx="1168198" cy="1227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5"/>
          <p:cNvPicPr>
            <a:picLocks noChangeArrowheads="1"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00839" y="1808999"/>
            <a:ext cx="745941" cy="1222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5"/>
          <p:cNvPicPr>
            <a:picLocks noChangeArrowheads="1"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93325" y="1984128"/>
            <a:ext cx="644787" cy="1056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9"/>
          <p:cNvPicPr>
            <a:picLocks noChangeArrowheads="1" noChangeAspect="1"/>
          </p:cNvPicPr>
          <p:nvPr/>
        </p:nvPicPr>
        <p:blipFill rotWithShape="1">
          <a:blip r:embed="rId5"/>
          <a:srcRect b="419"/>
          <a:stretch/>
        </p:blipFill>
        <p:spPr bwMode="auto">
          <a:xfrm>
            <a:off x="4110466" y="1874638"/>
            <a:ext cx="929433" cy="1156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TextBox 17"/>
          <p:cNvSpPr txBox="1"/>
          <p:nvPr/>
        </p:nvSpPr>
        <p:spPr bwMode="auto">
          <a:xfrm>
            <a:off x="9824594" y="3140926"/>
            <a:ext cx="1153051" cy="307777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pPr algn="ctr" defTabSz="914196"/>
            <a:r>
              <a:rPr b="1" dirty="0" lang="en-US" sz="2000">
                <a:solidFill>
                  <a:prstClr val="white"/>
                </a:solidFill>
                <a:latin typeface="Calibri"/>
                <a:ea charset="0" typeface="EverSlide Office"/>
                <a:cs charset="0" typeface="EverSlide Office"/>
              </a:rPr>
              <a:t>4</a:t>
            </a:r>
          </a:p>
        </p:txBody>
      </p:sp>
      <p:sp>
        <p:nvSpPr>
          <p:cNvPr id="64" name="Shape 130"/>
          <p:cNvSpPr/>
          <p:nvPr/>
        </p:nvSpPr>
        <p:spPr>
          <a:xfrm>
            <a:off x="3444526" y="5657849"/>
            <a:ext cx="2253303" cy="9985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0" y="2160"/>
                </a:moveTo>
                <a:cubicBezTo>
                  <a:pt x="0" y="967"/>
                  <a:pt x="385" y="0"/>
                  <a:pt x="859" y="0"/>
                </a:cubicBezTo>
                <a:lnTo>
                  <a:pt x="20741" y="0"/>
                </a:lnTo>
                <a:cubicBezTo>
                  <a:pt x="21215" y="0"/>
                  <a:pt x="21600" y="967"/>
                  <a:pt x="21600" y="2160"/>
                </a:cubicBezTo>
                <a:lnTo>
                  <a:pt x="21600" y="19440"/>
                </a:lnTo>
                <a:cubicBezTo>
                  <a:pt x="21600" y="20633"/>
                  <a:pt x="21215" y="21600"/>
                  <a:pt x="20741" y="21600"/>
                </a:cubicBezTo>
                <a:lnTo>
                  <a:pt x="859" y="21600"/>
                </a:lnTo>
                <a:cubicBezTo>
                  <a:pt x="385" y="21600"/>
                  <a:pt x="0" y="20633"/>
                  <a:pt x="0" y="19440"/>
                </a:cubicBezTo>
                <a:lnTo>
                  <a:pt x="0" y="2160"/>
                </a:lnTo>
                <a:close/>
              </a:path>
            </a:pathLst>
          </a:custGeom>
          <a:solidFill>
            <a:schemeClr val="bg1"/>
          </a:solidFill>
          <a:ln cap="flat" w="12700">
            <a:noFill/>
            <a:miter lim="400000"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txBody>
          <a:bodyPr anchor="ctr" bIns="0" lIns="45719" numCol="1" rIns="45719" tIns="0" wrap="square">
            <a:noAutofit/>
          </a:bodyPr>
          <a:lstStyle/>
          <a:p>
            <a:pPr algn="ctr" defTabSz="914196"/>
            <a:r>
              <a:rPr b="1" dirty="0" lang="en-US" sz="190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Helvetica"/>
                <a:cs typeface="Helvetica"/>
                <a:sym typeface="Helvetica"/>
              </a:rPr>
              <a:t>Del 17 al 31 de </a:t>
            </a:r>
            <a:r>
              <a:rPr b="1" dirty="0" err="1" lang="en-US" sz="190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Helvetica"/>
                <a:cs typeface="Helvetica"/>
                <a:sym typeface="Helvetica"/>
              </a:rPr>
              <a:t>diciembre</a:t>
            </a:r>
            <a:endParaRPr b="1" dirty="0" lang="en-US" sz="1900">
              <a:solidFill>
                <a:schemeClr val="tx1">
                  <a:lumMod val="75000"/>
                  <a:lumOff val="25000"/>
                </a:schemeClr>
              </a:solidFill>
              <a:latin typeface="Calibri"/>
              <a:ea typeface="Helvetica"/>
              <a:cs typeface="Helvetica"/>
              <a:sym typeface="Helvetica"/>
            </a:endParaRPr>
          </a:p>
        </p:txBody>
      </p:sp>
      <p:sp>
        <p:nvSpPr>
          <p:cNvPr id="31" name="Shape 130"/>
          <p:cNvSpPr/>
          <p:nvPr/>
        </p:nvSpPr>
        <p:spPr>
          <a:xfrm>
            <a:off x="6353645" y="5625209"/>
            <a:ext cx="2253303" cy="9985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0" y="2160"/>
                </a:moveTo>
                <a:cubicBezTo>
                  <a:pt x="0" y="967"/>
                  <a:pt x="385" y="0"/>
                  <a:pt x="859" y="0"/>
                </a:cubicBezTo>
                <a:lnTo>
                  <a:pt x="20741" y="0"/>
                </a:lnTo>
                <a:cubicBezTo>
                  <a:pt x="21215" y="0"/>
                  <a:pt x="21600" y="967"/>
                  <a:pt x="21600" y="2160"/>
                </a:cubicBezTo>
                <a:lnTo>
                  <a:pt x="21600" y="19440"/>
                </a:lnTo>
                <a:cubicBezTo>
                  <a:pt x="21600" y="20633"/>
                  <a:pt x="21215" y="21600"/>
                  <a:pt x="20741" y="21600"/>
                </a:cubicBezTo>
                <a:lnTo>
                  <a:pt x="859" y="21600"/>
                </a:lnTo>
                <a:cubicBezTo>
                  <a:pt x="385" y="21600"/>
                  <a:pt x="0" y="20633"/>
                  <a:pt x="0" y="19440"/>
                </a:cubicBezTo>
                <a:lnTo>
                  <a:pt x="0" y="2160"/>
                </a:lnTo>
                <a:close/>
              </a:path>
            </a:pathLst>
          </a:custGeom>
          <a:solidFill>
            <a:schemeClr val="bg1"/>
          </a:solidFill>
          <a:ln cap="flat" w="12700">
            <a:noFill/>
            <a:miter lim="400000"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txBody>
          <a:bodyPr anchor="ctr" bIns="0" lIns="45719" numCol="1" rIns="45719" tIns="0" wrap="square">
            <a:noAutofit/>
          </a:bodyPr>
          <a:lstStyle/>
          <a:p>
            <a:pPr algn="ctr" defTabSz="914196"/>
            <a:r>
              <a:rPr b="1" dirty="0" lang="en-US" sz="190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Helvetica"/>
                <a:cs typeface="Helvetica"/>
                <a:sym typeface="Helvetica"/>
              </a:rPr>
              <a:t>Del 07 al 28 de </a:t>
            </a:r>
            <a:r>
              <a:rPr b="1" dirty="0" err="1" lang="en-US" sz="190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Helvetica"/>
                <a:cs typeface="Helvetica"/>
                <a:sym typeface="Helvetica"/>
              </a:rPr>
              <a:t>enero</a:t>
            </a:r>
            <a:r>
              <a:rPr b="1" dirty="0" lang="en-US" sz="190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Helvetica"/>
                <a:cs typeface="Helvetica"/>
                <a:sym typeface="Helvetica"/>
              </a:rPr>
              <a:t> 2022</a:t>
            </a:r>
          </a:p>
        </p:txBody>
      </p:sp>
      <p:sp>
        <p:nvSpPr>
          <p:cNvPr id="32" name="Shape 130"/>
          <p:cNvSpPr/>
          <p:nvPr/>
        </p:nvSpPr>
        <p:spPr>
          <a:xfrm>
            <a:off x="9319734" y="5648772"/>
            <a:ext cx="2253303" cy="9985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0" y="2160"/>
                </a:moveTo>
                <a:cubicBezTo>
                  <a:pt x="0" y="967"/>
                  <a:pt x="385" y="0"/>
                  <a:pt x="859" y="0"/>
                </a:cubicBezTo>
                <a:lnTo>
                  <a:pt x="20741" y="0"/>
                </a:lnTo>
                <a:cubicBezTo>
                  <a:pt x="21215" y="0"/>
                  <a:pt x="21600" y="967"/>
                  <a:pt x="21600" y="2160"/>
                </a:cubicBezTo>
                <a:lnTo>
                  <a:pt x="21600" y="19440"/>
                </a:lnTo>
                <a:cubicBezTo>
                  <a:pt x="21600" y="20633"/>
                  <a:pt x="21215" y="21600"/>
                  <a:pt x="20741" y="21600"/>
                </a:cubicBezTo>
                <a:lnTo>
                  <a:pt x="859" y="21600"/>
                </a:lnTo>
                <a:cubicBezTo>
                  <a:pt x="385" y="21600"/>
                  <a:pt x="0" y="20633"/>
                  <a:pt x="0" y="19440"/>
                </a:cubicBezTo>
                <a:lnTo>
                  <a:pt x="0" y="2160"/>
                </a:lnTo>
                <a:close/>
              </a:path>
            </a:pathLst>
          </a:custGeom>
          <a:solidFill>
            <a:schemeClr val="bg1"/>
          </a:solidFill>
          <a:ln cap="flat" w="12700">
            <a:noFill/>
            <a:miter lim="400000"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txBody>
          <a:bodyPr anchor="ctr" bIns="0" lIns="45719" numCol="1" rIns="45719" tIns="0" wrap="square">
            <a:noAutofit/>
          </a:bodyPr>
          <a:lstStyle/>
          <a:p>
            <a:pPr algn="ctr" defTabSz="914196"/>
            <a:r>
              <a:rPr b="1" dirty="0" err="1" lang="en-US" sz="190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Helvetica"/>
                <a:cs typeface="Helvetica"/>
                <a:sym typeface="Helvetica"/>
              </a:rPr>
              <a:t>Marzo-abril</a:t>
            </a:r>
            <a:r>
              <a:rPr b="1" dirty="0" lang="en-US" sz="190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Helvetica"/>
                <a:cs typeface="Helvetica"/>
                <a:sym typeface="Helvetica"/>
              </a:rPr>
              <a:t> 2022</a:t>
            </a:r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9A68E3CB-A7E4-4793-A419-58073DCAF5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51498" y="317564"/>
            <a:ext cx="1835961" cy="868557"/>
          </a:xfrm>
          <a:prstGeom prst="rect">
            <a:avLst/>
          </a:prstGeom>
        </p:spPr>
      </p:pic>
      <p:sp>
        <p:nvSpPr>
          <p:cNvPr id="38" name="Rectángulo 37">
            <a:extLst>
              <a:ext uri="{FF2B5EF4-FFF2-40B4-BE49-F238E27FC236}">
                <a16:creationId xmlns:a16="http://schemas.microsoft.com/office/drawing/2014/main" id="{8ECF7A80-F65F-476A-93D6-C404A9CEDCC8}"/>
              </a:ext>
            </a:extLst>
          </p:cNvPr>
          <p:cNvSpPr/>
          <p:nvPr/>
        </p:nvSpPr>
        <p:spPr>
          <a:xfrm>
            <a:off x="0" y="6640253"/>
            <a:ext cx="12192000" cy="22727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5181190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7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43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animBg="1" grpId="0" spid="24"/>
      <p:bldP animBg="1" grpId="0" spid="26"/>
      <p:bldP animBg="1" grpId="0" spid="27"/>
      <p:bldP animBg="1" grpId="0" spid="29"/>
      <p:bldP animBg="1" grpId="0" spid="33"/>
      <p:bldP animBg="1" grpId="0" spid="35"/>
      <p:bldP animBg="1" grpId="0" spid="36"/>
      <p:bldP animBg="1" grpId="0" spid="37"/>
      <p:bldP grpId="0" spid="39"/>
      <p:bldP grpId="0" spid="40"/>
      <p:bldP grpId="0" spid="46"/>
      <p:bldP grpId="0" spid="50"/>
      <p:bldP grpId="0" spid="51"/>
      <p:bldP grpId="0" spid="52"/>
      <p:bldP grpId="0" spid="53"/>
      <p:bldP grpId="0" spid="54"/>
      <p:bldP animBg="1" grpId="0" spid="58"/>
      <p:bldP grpId="0" spid="63"/>
      <p:bldP animBg="1" grpId="0" spid="64"/>
      <p:bldP animBg="1" grpId="0" spid="31"/>
      <p:bldP animBg="1" grpId="0" spid="3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CuadroTexto"/>
          <p:cNvSpPr txBox="1"/>
          <p:nvPr/>
        </p:nvSpPr>
        <p:spPr>
          <a:xfrm>
            <a:off x="983611" y="1790026"/>
            <a:ext cx="9109661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¿ Quienes participan es este proceso?</a:t>
            </a:r>
          </a:p>
          <a:p>
            <a:pPr algn="just"/>
            <a:endParaRPr lang="es-E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Participan todos los funcionarios administrativos contratados, que lleven igual o superior a 6 meses en la Universidad</a:t>
            </a:r>
            <a:r>
              <a:rPr lang="es-ES" dirty="0"/>
              <a:t>.</a:t>
            </a:r>
          </a:p>
          <a:p>
            <a:pPr algn="just"/>
            <a:endParaRPr lang="es-E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¿Quién es el evaluador?</a:t>
            </a:r>
            <a:endParaRPr lang="es-CL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es-CL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es-C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Será evaluador la jefatura de quien jerárquicamente depende el funcionario evaluado.</a:t>
            </a:r>
          </a:p>
          <a:p>
            <a:pPr algn="just"/>
            <a:r>
              <a:rPr lang="es-C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 un funcionario ha estado bajo la dependencia de una misma jefatura, por un período de a lo menos 6 meses de antigüedad, este último será su evaluador. </a:t>
            </a:r>
          </a:p>
          <a:p>
            <a:pPr algn="just"/>
            <a:endParaRPr lang="es-E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¿ Qué ocurre si ha habido una movilidad interna?</a:t>
            </a:r>
          </a:p>
          <a:p>
            <a:pPr algn="just"/>
            <a:endParaRPr lang="es-CL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es-C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 un funcionario(a) ha tenido una movilidad interna, asume la evaluación la antigua jefatura. No obstante, el plan de acción debe ser realizado por la nueva jefatura.</a:t>
            </a:r>
          </a:p>
          <a:p>
            <a:pPr algn="just"/>
            <a:r>
              <a:rPr lang="es-CL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algn="just"/>
            <a:endParaRPr lang="es-CL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es-ES" sz="2000" dirty="0"/>
          </a:p>
          <a:p>
            <a:pPr algn="just"/>
            <a:r>
              <a:rPr lang="es-ES" sz="2000" dirty="0"/>
              <a:t> </a:t>
            </a:r>
            <a:endParaRPr lang="es-CL" sz="2000" dirty="0"/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</p:txBody>
      </p:sp>
      <p:sp>
        <p:nvSpPr>
          <p:cNvPr id="37" name="Oval 2"/>
          <p:cNvSpPr/>
          <p:nvPr/>
        </p:nvSpPr>
        <p:spPr>
          <a:xfrm>
            <a:off x="581286" y="1832816"/>
            <a:ext cx="374087" cy="374087"/>
          </a:xfrm>
          <a:prstGeom prst="ellipse">
            <a:avLst/>
          </a:prstGeom>
          <a:solidFill>
            <a:srgbClr val="4B2C50"/>
          </a:solidFill>
          <a:ln w="25400" cap="flat" cmpd="sng" algn="ctr">
            <a:noFill/>
            <a:prstDash val="solid"/>
          </a:ln>
          <a:effectLst/>
        </p:spPr>
        <p:txBody>
          <a:bodyPr lIns="91423" tIns="45719" rIns="91423" bIns="45719" rtlCol="0" anchor="ctr"/>
          <a:lstStyle/>
          <a:p>
            <a:pPr algn="ctr" defTabSz="1219170">
              <a:defRPr/>
            </a:pPr>
            <a:endParaRPr lang="en-US" sz="1867" b="1" kern="0" dirty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43" name="Freeform 31"/>
          <p:cNvSpPr/>
          <p:nvPr/>
        </p:nvSpPr>
        <p:spPr>
          <a:xfrm flipH="1">
            <a:off x="10678593" y="1379072"/>
            <a:ext cx="391751" cy="709696"/>
          </a:xfrm>
          <a:custGeom>
            <a:avLst/>
            <a:gdLst>
              <a:gd name="connsiteX0" fmla="*/ 135550 w 391928"/>
              <a:gd name="connsiteY0" fmla="*/ 0 h 709696"/>
              <a:gd name="connsiteX1" fmla="*/ 213310 w 391928"/>
              <a:gd name="connsiteY1" fmla="*/ 172002 h 709696"/>
              <a:gd name="connsiteX2" fmla="*/ 375545 w 391928"/>
              <a:gd name="connsiteY2" fmla="*/ 615260 h 709696"/>
              <a:gd name="connsiteX3" fmla="*/ 391928 w 391928"/>
              <a:gd name="connsiteY3" fmla="*/ 672955 h 709696"/>
              <a:gd name="connsiteX4" fmla="*/ 335492 w 391928"/>
              <a:gd name="connsiteY4" fmla="*/ 678644 h 709696"/>
              <a:gd name="connsiteX5" fmla="*/ 235461 w 391928"/>
              <a:gd name="connsiteY5" fmla="*/ 709696 h 709696"/>
              <a:gd name="connsiteX6" fmla="*/ 222202 w 391928"/>
              <a:gd name="connsiteY6" fmla="*/ 663006 h 709696"/>
              <a:gd name="connsiteX7" fmla="*/ 65367 w 391928"/>
              <a:gd name="connsiteY7" fmla="*/ 234500 h 709696"/>
              <a:gd name="connsiteX8" fmla="*/ 0 w 391928"/>
              <a:gd name="connsiteY8" fmla="*/ 89913 h 709696"/>
              <a:gd name="connsiteX9" fmla="*/ 77670 w 391928"/>
              <a:gd name="connsiteY9" fmla="*/ 47755 h 709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1928" h="709696">
                <a:moveTo>
                  <a:pt x="135550" y="0"/>
                </a:moveTo>
                <a:lnTo>
                  <a:pt x="213310" y="172002"/>
                </a:lnTo>
                <a:cubicBezTo>
                  <a:pt x="274344" y="316302"/>
                  <a:pt x="328557" y="464190"/>
                  <a:pt x="375545" y="615260"/>
                </a:cubicBezTo>
                <a:lnTo>
                  <a:pt x="391928" y="672955"/>
                </a:lnTo>
                <a:lnTo>
                  <a:pt x="335492" y="678644"/>
                </a:lnTo>
                <a:lnTo>
                  <a:pt x="235461" y="709696"/>
                </a:lnTo>
                <a:lnTo>
                  <a:pt x="222202" y="663006"/>
                </a:lnTo>
                <a:cubicBezTo>
                  <a:pt x="176778" y="516963"/>
                  <a:pt x="124370" y="373998"/>
                  <a:pt x="65367" y="234500"/>
                </a:cubicBezTo>
                <a:lnTo>
                  <a:pt x="0" y="89913"/>
                </a:lnTo>
                <a:lnTo>
                  <a:pt x="77670" y="47755"/>
                </a:lnTo>
                <a:close/>
              </a:path>
            </a:pathLst>
          </a:custGeom>
          <a:solidFill>
            <a:srgbClr val="2C3E50"/>
          </a:solidFill>
          <a:ln w="25400" cap="flat" cmpd="sng" algn="ctr">
            <a:noFill/>
            <a:prstDash val="solid"/>
          </a:ln>
          <a:effectLst/>
        </p:spPr>
        <p:txBody>
          <a:bodyPr lIns="91423" tIns="45719" rIns="91423" bIns="45719" rtlCol="0" anchor="ctr"/>
          <a:lstStyle/>
          <a:p>
            <a:pPr algn="ctr" defTabSz="1219170">
              <a:defRPr/>
            </a:pPr>
            <a:endParaRPr lang="en-US" sz="2400" kern="0">
              <a:solidFill>
                <a:srgbClr val="95A5A6"/>
              </a:solidFill>
              <a:latin typeface="Calibri"/>
            </a:endParaRPr>
          </a:p>
        </p:txBody>
      </p:sp>
      <p:sp>
        <p:nvSpPr>
          <p:cNvPr id="44" name="Freeform 32"/>
          <p:cNvSpPr/>
          <p:nvPr/>
        </p:nvSpPr>
        <p:spPr>
          <a:xfrm flipH="1">
            <a:off x="10478165" y="3148773"/>
            <a:ext cx="168407" cy="560459"/>
          </a:xfrm>
          <a:custGeom>
            <a:avLst/>
            <a:gdLst>
              <a:gd name="connsiteX0" fmla="*/ 159774 w 168482"/>
              <a:gd name="connsiteY0" fmla="*/ 0 h 560459"/>
              <a:gd name="connsiteX1" fmla="*/ 162205 w 168482"/>
              <a:gd name="connsiteY1" fmla="*/ 31959 h 560459"/>
              <a:gd name="connsiteX2" fmla="*/ 168482 w 168482"/>
              <a:gd name="connsiteY2" fmla="*/ 280229 h 560459"/>
              <a:gd name="connsiteX3" fmla="*/ 162205 w 168482"/>
              <a:gd name="connsiteY3" fmla="*/ 528499 h 560459"/>
              <a:gd name="connsiteX4" fmla="*/ 159774 w 168482"/>
              <a:gd name="connsiteY4" fmla="*/ 560459 h 560459"/>
              <a:gd name="connsiteX5" fmla="*/ 137402 w 168482"/>
              <a:gd name="connsiteY5" fmla="*/ 553514 h 560459"/>
              <a:gd name="connsiteX6" fmla="*/ 24465 w 168482"/>
              <a:gd name="connsiteY6" fmla="*/ 542129 h 560459"/>
              <a:gd name="connsiteX7" fmla="*/ 0 w 168482"/>
              <a:gd name="connsiteY7" fmla="*/ 544595 h 560459"/>
              <a:gd name="connsiteX8" fmla="*/ 1853 w 168482"/>
              <a:gd name="connsiteY8" fmla="*/ 520237 h 560459"/>
              <a:gd name="connsiteX9" fmla="*/ 7921 w 168482"/>
              <a:gd name="connsiteY9" fmla="*/ 280229 h 560459"/>
              <a:gd name="connsiteX10" fmla="*/ 1853 w 168482"/>
              <a:gd name="connsiteY10" fmla="*/ 40222 h 560459"/>
              <a:gd name="connsiteX11" fmla="*/ 0 w 168482"/>
              <a:gd name="connsiteY11" fmla="*/ 15863 h 560459"/>
              <a:gd name="connsiteX12" fmla="*/ 24465 w 168482"/>
              <a:gd name="connsiteY12" fmla="*/ 18329 h 560459"/>
              <a:gd name="connsiteX13" fmla="*/ 137402 w 168482"/>
              <a:gd name="connsiteY13" fmla="*/ 6944 h 560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68482" h="560459">
                <a:moveTo>
                  <a:pt x="159774" y="0"/>
                </a:moveTo>
                <a:lnTo>
                  <a:pt x="162205" y="31959"/>
                </a:lnTo>
                <a:cubicBezTo>
                  <a:pt x="166373" y="114190"/>
                  <a:pt x="168482" y="196963"/>
                  <a:pt x="168482" y="280229"/>
                </a:cubicBezTo>
                <a:cubicBezTo>
                  <a:pt x="168482" y="363495"/>
                  <a:pt x="166373" y="446269"/>
                  <a:pt x="162205" y="528499"/>
                </a:cubicBezTo>
                <a:lnTo>
                  <a:pt x="159774" y="560459"/>
                </a:lnTo>
                <a:lnTo>
                  <a:pt x="137402" y="553514"/>
                </a:lnTo>
                <a:cubicBezTo>
                  <a:pt x="100923" y="546049"/>
                  <a:pt x="63152" y="542129"/>
                  <a:pt x="24465" y="542129"/>
                </a:cubicBezTo>
                <a:lnTo>
                  <a:pt x="0" y="544595"/>
                </a:lnTo>
                <a:lnTo>
                  <a:pt x="1853" y="520237"/>
                </a:lnTo>
                <a:cubicBezTo>
                  <a:pt x="5882" y="440743"/>
                  <a:pt x="7921" y="360724"/>
                  <a:pt x="7921" y="280229"/>
                </a:cubicBezTo>
                <a:cubicBezTo>
                  <a:pt x="7921" y="199734"/>
                  <a:pt x="5882" y="119716"/>
                  <a:pt x="1853" y="40222"/>
                </a:cubicBezTo>
                <a:lnTo>
                  <a:pt x="0" y="15863"/>
                </a:lnTo>
                <a:lnTo>
                  <a:pt x="24465" y="18329"/>
                </a:lnTo>
                <a:cubicBezTo>
                  <a:pt x="63152" y="18329"/>
                  <a:pt x="100923" y="14409"/>
                  <a:pt x="137402" y="6944"/>
                </a:cubicBezTo>
                <a:close/>
              </a:path>
            </a:pathLst>
          </a:custGeom>
          <a:solidFill>
            <a:srgbClr val="2C3E50"/>
          </a:solidFill>
          <a:ln w="25400" cap="flat" cmpd="sng" algn="ctr">
            <a:noFill/>
            <a:prstDash val="solid"/>
          </a:ln>
          <a:effectLst/>
        </p:spPr>
        <p:txBody>
          <a:bodyPr lIns="91423" tIns="45719" rIns="91423" bIns="45719" rtlCol="0" anchor="ctr"/>
          <a:lstStyle/>
          <a:p>
            <a:pPr algn="ctr" defTabSz="1219170">
              <a:defRPr/>
            </a:pPr>
            <a:endParaRPr lang="en-US" sz="2400" kern="0">
              <a:solidFill>
                <a:srgbClr val="95A5A6"/>
              </a:solidFill>
              <a:latin typeface="Calibri"/>
            </a:endParaRPr>
          </a:p>
        </p:txBody>
      </p:sp>
      <p:sp>
        <p:nvSpPr>
          <p:cNvPr id="45" name="Freeform 34"/>
          <p:cNvSpPr/>
          <p:nvPr/>
        </p:nvSpPr>
        <p:spPr>
          <a:xfrm flipH="1">
            <a:off x="10678579" y="4769237"/>
            <a:ext cx="391744" cy="709211"/>
          </a:xfrm>
          <a:custGeom>
            <a:avLst/>
            <a:gdLst>
              <a:gd name="connsiteX0" fmla="*/ 235454 w 391921"/>
              <a:gd name="connsiteY0" fmla="*/ 0 h 709210"/>
              <a:gd name="connsiteX1" fmla="*/ 335485 w 391921"/>
              <a:gd name="connsiteY1" fmla="*/ 31051 h 709210"/>
              <a:gd name="connsiteX2" fmla="*/ 391921 w 391921"/>
              <a:gd name="connsiteY2" fmla="*/ 36740 h 709210"/>
              <a:gd name="connsiteX3" fmla="*/ 375538 w 391921"/>
              <a:gd name="connsiteY3" fmla="*/ 94436 h 709210"/>
              <a:gd name="connsiteX4" fmla="*/ 166256 w 391921"/>
              <a:gd name="connsiteY4" fmla="*/ 645240 h 709210"/>
              <a:gd name="connsiteX5" fmla="*/ 134954 w 391921"/>
              <a:gd name="connsiteY5" fmla="*/ 709210 h 709210"/>
              <a:gd name="connsiteX6" fmla="*/ 77663 w 391921"/>
              <a:gd name="connsiteY6" fmla="*/ 661940 h 709210"/>
              <a:gd name="connsiteX7" fmla="*/ 0 w 391921"/>
              <a:gd name="connsiteY7" fmla="*/ 619786 h 709210"/>
              <a:gd name="connsiteX8" fmla="*/ 19878 w 391921"/>
              <a:gd name="connsiteY8" fmla="*/ 579163 h 709210"/>
              <a:gd name="connsiteX9" fmla="*/ 222195 w 391921"/>
              <a:gd name="connsiteY9" fmla="*/ 46690 h 709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1921" h="709210">
                <a:moveTo>
                  <a:pt x="235454" y="0"/>
                </a:moveTo>
                <a:lnTo>
                  <a:pt x="335485" y="31051"/>
                </a:lnTo>
                <a:lnTo>
                  <a:pt x="391921" y="36740"/>
                </a:lnTo>
                <a:lnTo>
                  <a:pt x="375538" y="94436"/>
                </a:lnTo>
                <a:cubicBezTo>
                  <a:pt x="316803" y="283275"/>
                  <a:pt x="246779" y="467139"/>
                  <a:pt x="166256" y="645240"/>
                </a:cubicBezTo>
                <a:lnTo>
                  <a:pt x="134954" y="709210"/>
                </a:lnTo>
                <a:lnTo>
                  <a:pt x="77663" y="661940"/>
                </a:lnTo>
                <a:lnTo>
                  <a:pt x="0" y="619786"/>
                </a:lnTo>
                <a:lnTo>
                  <a:pt x="19878" y="579163"/>
                </a:lnTo>
                <a:cubicBezTo>
                  <a:pt x="97722" y="406989"/>
                  <a:pt x="165415" y="229244"/>
                  <a:pt x="222195" y="46690"/>
                </a:cubicBezTo>
                <a:close/>
              </a:path>
            </a:pathLst>
          </a:custGeom>
          <a:solidFill>
            <a:srgbClr val="2C3E50"/>
          </a:solidFill>
          <a:ln w="25400" cap="flat" cmpd="sng" algn="ctr">
            <a:noFill/>
            <a:prstDash val="solid"/>
          </a:ln>
          <a:effectLst/>
        </p:spPr>
        <p:txBody>
          <a:bodyPr lIns="91423" tIns="45719" rIns="91423" bIns="45719" rtlCol="0" anchor="ctr"/>
          <a:lstStyle/>
          <a:p>
            <a:pPr algn="ctr" defTabSz="1219170">
              <a:defRPr/>
            </a:pPr>
            <a:endParaRPr lang="en-US" sz="2400" kern="0">
              <a:solidFill>
                <a:srgbClr val="95A5A6"/>
              </a:solidFill>
              <a:latin typeface="Calibri"/>
            </a:endParaRPr>
          </a:p>
        </p:txBody>
      </p:sp>
      <p:sp>
        <p:nvSpPr>
          <p:cNvPr id="46" name="Freeform 35"/>
          <p:cNvSpPr/>
          <p:nvPr/>
        </p:nvSpPr>
        <p:spPr>
          <a:xfrm flipH="1">
            <a:off x="11513284" y="6332515"/>
            <a:ext cx="637901" cy="534751"/>
          </a:xfrm>
          <a:custGeom>
            <a:avLst/>
            <a:gdLst>
              <a:gd name="connsiteX0" fmla="*/ 498399 w 638189"/>
              <a:gd name="connsiteY0" fmla="*/ 0 h 534751"/>
              <a:gd name="connsiteX1" fmla="*/ 532378 w 638189"/>
              <a:gd name="connsiteY1" fmla="*/ 28034 h 534751"/>
              <a:gd name="connsiteX2" fmla="*/ 627567 w 638189"/>
              <a:gd name="connsiteY2" fmla="*/ 79701 h 534751"/>
              <a:gd name="connsiteX3" fmla="*/ 638189 w 638189"/>
              <a:gd name="connsiteY3" fmla="*/ 82999 h 534751"/>
              <a:gd name="connsiteX4" fmla="*/ 459142 w 638189"/>
              <a:gd name="connsiteY4" fmla="*/ 297338 h 534751"/>
              <a:gd name="connsiteX5" fmla="*/ 260713 w 638189"/>
              <a:gd name="connsiteY5" fmla="*/ 507963 h 534751"/>
              <a:gd name="connsiteX6" fmla="*/ 232616 w 638189"/>
              <a:gd name="connsiteY6" fmla="*/ 534751 h 534751"/>
              <a:gd name="connsiteX7" fmla="*/ 0 w 638189"/>
              <a:gd name="connsiteY7" fmla="*/ 534751 h 534751"/>
              <a:gd name="connsiteX8" fmla="*/ 147179 w 638189"/>
              <a:gd name="connsiteY8" fmla="*/ 394429 h 534751"/>
              <a:gd name="connsiteX9" fmla="*/ 339004 w 638189"/>
              <a:gd name="connsiteY9" fmla="*/ 190813 h 534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8189" h="534751">
                <a:moveTo>
                  <a:pt x="498399" y="0"/>
                </a:moveTo>
                <a:lnTo>
                  <a:pt x="532378" y="28034"/>
                </a:lnTo>
                <a:cubicBezTo>
                  <a:pt x="562190" y="48175"/>
                  <a:pt x="594045" y="65523"/>
                  <a:pt x="627567" y="79701"/>
                </a:cubicBezTo>
                <a:lnTo>
                  <a:pt x="638189" y="82999"/>
                </a:lnTo>
                <a:lnTo>
                  <a:pt x="459142" y="297338"/>
                </a:lnTo>
                <a:cubicBezTo>
                  <a:pt x="395098" y="369513"/>
                  <a:pt x="328922" y="439755"/>
                  <a:pt x="260713" y="507963"/>
                </a:cubicBezTo>
                <a:lnTo>
                  <a:pt x="232616" y="534751"/>
                </a:lnTo>
                <a:lnTo>
                  <a:pt x="0" y="534751"/>
                </a:lnTo>
                <a:lnTo>
                  <a:pt x="147179" y="394429"/>
                </a:lnTo>
                <a:cubicBezTo>
                  <a:pt x="213118" y="328491"/>
                  <a:pt x="277091" y="260587"/>
                  <a:pt x="339004" y="190813"/>
                </a:cubicBezTo>
                <a:close/>
              </a:path>
            </a:pathLst>
          </a:custGeom>
          <a:solidFill>
            <a:srgbClr val="2C3E50"/>
          </a:solidFill>
          <a:ln w="25400" cap="flat" cmpd="sng" algn="ctr">
            <a:noFill/>
            <a:prstDash val="solid"/>
          </a:ln>
          <a:effectLst/>
        </p:spPr>
        <p:txBody>
          <a:bodyPr lIns="91423" tIns="45719" rIns="91423" bIns="45719" rtlCol="0" anchor="ctr"/>
          <a:lstStyle/>
          <a:p>
            <a:pPr algn="ctr" defTabSz="1219170">
              <a:defRPr/>
            </a:pPr>
            <a:endParaRPr lang="en-US" sz="2400" kern="0">
              <a:solidFill>
                <a:srgbClr val="95A5A6"/>
              </a:solidFill>
              <a:latin typeface="Calibri"/>
            </a:endParaRPr>
          </a:p>
        </p:txBody>
      </p:sp>
      <p:sp>
        <p:nvSpPr>
          <p:cNvPr id="47" name="Oval 26"/>
          <p:cNvSpPr/>
          <p:nvPr/>
        </p:nvSpPr>
        <p:spPr>
          <a:xfrm flipH="1">
            <a:off x="10622118" y="278071"/>
            <a:ext cx="1367535" cy="1368152"/>
          </a:xfrm>
          <a:prstGeom prst="ellipse">
            <a:avLst/>
          </a:prstGeom>
          <a:solidFill>
            <a:srgbClr val="2C3E50"/>
          </a:solidFill>
          <a:ln w="25400" cap="flat" cmpd="sng" algn="ctr">
            <a:noFill/>
            <a:prstDash val="solid"/>
          </a:ln>
          <a:effectLst/>
        </p:spPr>
        <p:txBody>
          <a:bodyPr lIns="91423" tIns="45719" rIns="91423" bIns="45719" rtlCol="0" anchor="ctr"/>
          <a:lstStyle/>
          <a:p>
            <a:pPr algn="ctr" defTabSz="1219170">
              <a:defRPr/>
            </a:pPr>
            <a:endParaRPr lang="en-US" sz="240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50" name="Oval 27"/>
          <p:cNvSpPr/>
          <p:nvPr/>
        </p:nvSpPr>
        <p:spPr>
          <a:xfrm flipH="1">
            <a:off x="9938350" y="1922640"/>
            <a:ext cx="1367535" cy="1368152"/>
          </a:xfrm>
          <a:prstGeom prst="ellipse">
            <a:avLst/>
          </a:prstGeom>
          <a:solidFill>
            <a:srgbClr val="95A5A6"/>
          </a:solidFill>
          <a:ln w="25400" cap="flat" cmpd="sng" algn="ctr">
            <a:noFill/>
            <a:prstDash val="solid"/>
          </a:ln>
          <a:effectLst/>
        </p:spPr>
        <p:txBody>
          <a:bodyPr lIns="91423" tIns="45719" rIns="91423" bIns="45719" rtlCol="0" anchor="ctr"/>
          <a:lstStyle/>
          <a:p>
            <a:pPr algn="ctr" defTabSz="1219170">
              <a:defRPr/>
            </a:pPr>
            <a:endParaRPr lang="en-US" sz="240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51" name="Oval 29"/>
          <p:cNvSpPr/>
          <p:nvPr/>
        </p:nvSpPr>
        <p:spPr>
          <a:xfrm flipH="1">
            <a:off x="9938350" y="3567211"/>
            <a:ext cx="1367535" cy="1368152"/>
          </a:xfrm>
          <a:prstGeom prst="ellipse">
            <a:avLst/>
          </a:prstGeom>
          <a:solidFill>
            <a:srgbClr val="9BBB59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lIns="91423" tIns="45719" rIns="91423" bIns="45719" rtlCol="0" anchor="ctr"/>
          <a:lstStyle/>
          <a:p>
            <a:pPr algn="ctr" defTabSz="1219170">
              <a:defRPr/>
            </a:pPr>
            <a:endParaRPr lang="en-US" sz="240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52" name="Oval 30"/>
          <p:cNvSpPr/>
          <p:nvPr/>
        </p:nvSpPr>
        <p:spPr>
          <a:xfrm flipH="1">
            <a:off x="10678593" y="5229840"/>
            <a:ext cx="1367535" cy="1368152"/>
          </a:xfrm>
          <a:prstGeom prst="ellipse">
            <a:avLst/>
          </a:prstGeom>
          <a:solidFill>
            <a:srgbClr val="2980B9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lIns="91423" tIns="45719" rIns="91423" bIns="45719" rtlCol="0" anchor="ctr"/>
          <a:lstStyle/>
          <a:p>
            <a:pPr algn="ctr" defTabSz="1219170">
              <a:defRPr/>
            </a:pPr>
            <a:endParaRPr lang="en-US" sz="240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53" name="Oval 68"/>
          <p:cNvSpPr/>
          <p:nvPr/>
        </p:nvSpPr>
        <p:spPr>
          <a:xfrm>
            <a:off x="10109510" y="3772779"/>
            <a:ext cx="1025215" cy="1025215"/>
          </a:xfrm>
          <a:prstGeom prst="ellipse">
            <a:avLst/>
          </a:prstGeom>
          <a:solidFill>
            <a:srgbClr val="DBDBDB"/>
          </a:solidFill>
          <a:ln w="25400" cap="flat" cmpd="sng" algn="ctr">
            <a:noFill/>
            <a:prstDash val="solid"/>
          </a:ln>
          <a:effectLst/>
        </p:spPr>
        <p:txBody>
          <a:bodyPr lIns="91423" tIns="45719" rIns="91423" bIns="45719" rtlCol="0" anchor="ctr"/>
          <a:lstStyle/>
          <a:p>
            <a:pPr algn="ctr" defTabSz="1219170">
              <a:defRPr/>
            </a:pPr>
            <a:endParaRPr lang="en-US" sz="240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54" name="Oval 69"/>
          <p:cNvSpPr/>
          <p:nvPr/>
        </p:nvSpPr>
        <p:spPr>
          <a:xfrm>
            <a:off x="10840169" y="5420523"/>
            <a:ext cx="1025215" cy="1025215"/>
          </a:xfrm>
          <a:prstGeom prst="ellipse">
            <a:avLst/>
          </a:prstGeom>
          <a:solidFill>
            <a:srgbClr val="DBDBDB"/>
          </a:solidFill>
          <a:ln w="25400" cap="flat" cmpd="sng" algn="ctr">
            <a:noFill/>
            <a:prstDash val="solid"/>
          </a:ln>
          <a:effectLst/>
        </p:spPr>
        <p:txBody>
          <a:bodyPr lIns="91423" tIns="45719" rIns="91423" bIns="45719" rtlCol="0" anchor="ctr"/>
          <a:lstStyle/>
          <a:p>
            <a:pPr algn="ctr" defTabSz="1219170">
              <a:defRPr/>
            </a:pPr>
            <a:endParaRPr lang="en-US" sz="240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55" name="Oval 70"/>
          <p:cNvSpPr/>
          <p:nvPr/>
        </p:nvSpPr>
        <p:spPr>
          <a:xfrm>
            <a:off x="10789109" y="449553"/>
            <a:ext cx="1025215" cy="1025215"/>
          </a:xfrm>
          <a:prstGeom prst="ellipse">
            <a:avLst/>
          </a:prstGeom>
          <a:solidFill>
            <a:srgbClr val="DBDBDB"/>
          </a:solidFill>
          <a:ln w="25400" cap="flat" cmpd="sng" algn="ctr">
            <a:noFill/>
            <a:prstDash val="solid"/>
          </a:ln>
          <a:effectLst/>
        </p:spPr>
        <p:txBody>
          <a:bodyPr lIns="91423" tIns="45719" rIns="91423" bIns="45719" rtlCol="0" anchor="ctr"/>
          <a:lstStyle/>
          <a:p>
            <a:pPr algn="ctr" defTabSz="1219170">
              <a:defRPr/>
            </a:pPr>
            <a:endParaRPr lang="en-US" sz="240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56" name="Shape 2617"/>
          <p:cNvSpPr/>
          <p:nvPr/>
        </p:nvSpPr>
        <p:spPr>
          <a:xfrm>
            <a:off x="11070343" y="5596309"/>
            <a:ext cx="644739" cy="5275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478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467" kern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"/>
              <a:sym typeface="Gill Sans"/>
            </a:endParaRPr>
          </a:p>
        </p:txBody>
      </p:sp>
      <p:sp>
        <p:nvSpPr>
          <p:cNvPr id="58" name="Shape 2604"/>
          <p:cNvSpPr/>
          <p:nvPr/>
        </p:nvSpPr>
        <p:spPr>
          <a:xfrm>
            <a:off x="11053496" y="735485"/>
            <a:ext cx="504777" cy="4129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17673" y="9600"/>
                </a:lnTo>
                <a:lnTo>
                  <a:pt x="17673" y="8400"/>
                </a:lnTo>
                <a:cubicBezTo>
                  <a:pt x="17673" y="7738"/>
                  <a:pt x="17233" y="7200"/>
                  <a:pt x="16691" y="7200"/>
                </a:cubicBezTo>
                <a:lnTo>
                  <a:pt x="14727" y="7200"/>
                </a:lnTo>
                <a:cubicBezTo>
                  <a:pt x="14186" y="7200"/>
                  <a:pt x="13745" y="7738"/>
                  <a:pt x="13745" y="8400"/>
                </a:cubicBezTo>
                <a:lnTo>
                  <a:pt x="13745" y="9600"/>
                </a:lnTo>
                <a:lnTo>
                  <a:pt x="7855" y="9600"/>
                </a:lnTo>
                <a:lnTo>
                  <a:pt x="7855" y="8400"/>
                </a:lnTo>
                <a:cubicBezTo>
                  <a:pt x="7855" y="7738"/>
                  <a:pt x="7414" y="7200"/>
                  <a:pt x="6873" y="7200"/>
                </a:cubicBezTo>
                <a:lnTo>
                  <a:pt x="4909" y="7200"/>
                </a:lnTo>
                <a:cubicBezTo>
                  <a:pt x="4367" y="7200"/>
                  <a:pt x="3927" y="7738"/>
                  <a:pt x="3927" y="8400"/>
                </a:cubicBezTo>
                <a:lnTo>
                  <a:pt x="3927" y="9600"/>
                </a:lnTo>
                <a:lnTo>
                  <a:pt x="982" y="9600"/>
                </a:lnTo>
                <a:lnTo>
                  <a:pt x="982" y="3601"/>
                </a:lnTo>
                <a:lnTo>
                  <a:pt x="20618" y="3601"/>
                </a:lnTo>
                <a:cubicBezTo>
                  <a:pt x="20618" y="3601"/>
                  <a:pt x="20618" y="9600"/>
                  <a:pt x="20618" y="9600"/>
                </a:cubicBezTo>
                <a:close/>
                <a:moveTo>
                  <a:pt x="14727" y="8400"/>
                </a:moveTo>
                <a:lnTo>
                  <a:pt x="16691" y="8400"/>
                </a:lnTo>
                <a:lnTo>
                  <a:pt x="16691" y="12001"/>
                </a:lnTo>
                <a:lnTo>
                  <a:pt x="14727" y="12001"/>
                </a:lnTo>
                <a:cubicBezTo>
                  <a:pt x="14727" y="12001"/>
                  <a:pt x="14727" y="8400"/>
                  <a:pt x="14727" y="8400"/>
                </a:cubicBezTo>
                <a:close/>
                <a:moveTo>
                  <a:pt x="4909" y="8400"/>
                </a:moveTo>
                <a:lnTo>
                  <a:pt x="6873" y="8400"/>
                </a:lnTo>
                <a:lnTo>
                  <a:pt x="6873" y="12001"/>
                </a:lnTo>
                <a:lnTo>
                  <a:pt x="4909" y="12001"/>
                </a:lnTo>
                <a:cubicBezTo>
                  <a:pt x="4909" y="12001"/>
                  <a:pt x="4909" y="8400"/>
                  <a:pt x="4909" y="8400"/>
                </a:cubicBezTo>
                <a:close/>
                <a:moveTo>
                  <a:pt x="19636" y="20400"/>
                </a:moveTo>
                <a:lnTo>
                  <a:pt x="1964" y="20400"/>
                </a:lnTo>
                <a:lnTo>
                  <a:pt x="1964" y="10800"/>
                </a:lnTo>
                <a:lnTo>
                  <a:pt x="3927" y="10800"/>
                </a:lnTo>
                <a:lnTo>
                  <a:pt x="3927" y="12001"/>
                </a:lnTo>
                <a:cubicBezTo>
                  <a:pt x="3927" y="12662"/>
                  <a:pt x="4367" y="13200"/>
                  <a:pt x="4909" y="13200"/>
                </a:cubicBezTo>
                <a:lnTo>
                  <a:pt x="6873" y="13200"/>
                </a:lnTo>
                <a:cubicBezTo>
                  <a:pt x="7414" y="13200"/>
                  <a:pt x="7855" y="12662"/>
                  <a:pt x="7855" y="12001"/>
                </a:cubicBezTo>
                <a:lnTo>
                  <a:pt x="7855" y="10800"/>
                </a:lnTo>
                <a:lnTo>
                  <a:pt x="13745" y="10800"/>
                </a:lnTo>
                <a:lnTo>
                  <a:pt x="13745" y="12001"/>
                </a:lnTo>
                <a:cubicBezTo>
                  <a:pt x="13745" y="12662"/>
                  <a:pt x="14186" y="13200"/>
                  <a:pt x="14727" y="13200"/>
                </a:cubicBezTo>
                <a:lnTo>
                  <a:pt x="16691" y="13200"/>
                </a:lnTo>
                <a:cubicBezTo>
                  <a:pt x="17233" y="13200"/>
                  <a:pt x="17673" y="12662"/>
                  <a:pt x="17673" y="12001"/>
                </a:cubicBezTo>
                <a:lnTo>
                  <a:pt x="17673" y="10800"/>
                </a:lnTo>
                <a:lnTo>
                  <a:pt x="19636" y="10800"/>
                </a:lnTo>
                <a:cubicBezTo>
                  <a:pt x="19636" y="10800"/>
                  <a:pt x="19636" y="20400"/>
                  <a:pt x="19636" y="20400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40" y="2400"/>
                  <a:pt x="0" y="2938"/>
                  <a:pt x="0" y="3601"/>
                </a:cubicBezTo>
                <a:lnTo>
                  <a:pt x="0" y="9600"/>
                </a:lnTo>
                <a:cubicBezTo>
                  <a:pt x="0" y="10262"/>
                  <a:pt x="440" y="10800"/>
                  <a:pt x="982" y="10800"/>
                </a:cubicBezTo>
                <a:lnTo>
                  <a:pt x="982" y="20400"/>
                </a:lnTo>
                <a:cubicBezTo>
                  <a:pt x="982" y="21062"/>
                  <a:pt x="1422" y="21600"/>
                  <a:pt x="1964" y="21600"/>
                </a:cubicBezTo>
                <a:lnTo>
                  <a:pt x="19636" y="21600"/>
                </a:lnTo>
                <a:cubicBezTo>
                  <a:pt x="20178" y="21600"/>
                  <a:pt x="20618" y="21062"/>
                  <a:pt x="20618" y="20400"/>
                </a:cubicBez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478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467" kern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"/>
              <a:sym typeface="Gill Sans"/>
            </a:endParaRPr>
          </a:p>
        </p:txBody>
      </p:sp>
      <p:sp>
        <p:nvSpPr>
          <p:cNvPr id="59" name="Oval 68"/>
          <p:cNvSpPr/>
          <p:nvPr/>
        </p:nvSpPr>
        <p:spPr>
          <a:xfrm>
            <a:off x="10109510" y="2088769"/>
            <a:ext cx="1025215" cy="1025215"/>
          </a:xfrm>
          <a:prstGeom prst="ellipse">
            <a:avLst/>
          </a:prstGeom>
          <a:solidFill>
            <a:srgbClr val="DBDBDB"/>
          </a:solidFill>
          <a:ln w="25400" cap="flat" cmpd="sng" algn="ctr">
            <a:noFill/>
            <a:prstDash val="solid"/>
          </a:ln>
          <a:effectLst/>
        </p:spPr>
        <p:txBody>
          <a:bodyPr lIns="91423" tIns="45719" rIns="91423" bIns="45719" rtlCol="0" anchor="ctr"/>
          <a:lstStyle/>
          <a:p>
            <a:pPr algn="ctr" defTabSz="1219170">
              <a:defRPr/>
            </a:pPr>
            <a:endParaRPr lang="en-US" sz="240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61" name="Shape 2554"/>
          <p:cNvSpPr/>
          <p:nvPr/>
        </p:nvSpPr>
        <p:spPr>
          <a:xfrm>
            <a:off x="10312358" y="3995619"/>
            <a:ext cx="619519" cy="5631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478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467" kern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"/>
              <a:sym typeface="Gill Sans"/>
            </a:endParaRPr>
          </a:p>
        </p:txBody>
      </p:sp>
      <p:sp>
        <p:nvSpPr>
          <p:cNvPr id="62" name="Shape 2604"/>
          <p:cNvSpPr/>
          <p:nvPr/>
        </p:nvSpPr>
        <p:spPr>
          <a:xfrm>
            <a:off x="10382892" y="2368113"/>
            <a:ext cx="504777" cy="4129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17673" y="9600"/>
                </a:lnTo>
                <a:lnTo>
                  <a:pt x="17673" y="8400"/>
                </a:lnTo>
                <a:cubicBezTo>
                  <a:pt x="17673" y="7738"/>
                  <a:pt x="17233" y="7200"/>
                  <a:pt x="16691" y="7200"/>
                </a:cubicBezTo>
                <a:lnTo>
                  <a:pt x="14727" y="7200"/>
                </a:lnTo>
                <a:cubicBezTo>
                  <a:pt x="14186" y="7200"/>
                  <a:pt x="13745" y="7738"/>
                  <a:pt x="13745" y="8400"/>
                </a:cubicBezTo>
                <a:lnTo>
                  <a:pt x="13745" y="9600"/>
                </a:lnTo>
                <a:lnTo>
                  <a:pt x="7855" y="9600"/>
                </a:lnTo>
                <a:lnTo>
                  <a:pt x="7855" y="8400"/>
                </a:lnTo>
                <a:cubicBezTo>
                  <a:pt x="7855" y="7738"/>
                  <a:pt x="7414" y="7200"/>
                  <a:pt x="6873" y="7200"/>
                </a:cubicBezTo>
                <a:lnTo>
                  <a:pt x="4909" y="7200"/>
                </a:lnTo>
                <a:cubicBezTo>
                  <a:pt x="4367" y="7200"/>
                  <a:pt x="3927" y="7738"/>
                  <a:pt x="3927" y="8400"/>
                </a:cubicBezTo>
                <a:lnTo>
                  <a:pt x="3927" y="9600"/>
                </a:lnTo>
                <a:lnTo>
                  <a:pt x="982" y="9600"/>
                </a:lnTo>
                <a:lnTo>
                  <a:pt x="982" y="3601"/>
                </a:lnTo>
                <a:lnTo>
                  <a:pt x="20618" y="3601"/>
                </a:lnTo>
                <a:cubicBezTo>
                  <a:pt x="20618" y="3601"/>
                  <a:pt x="20618" y="9600"/>
                  <a:pt x="20618" y="9600"/>
                </a:cubicBezTo>
                <a:close/>
                <a:moveTo>
                  <a:pt x="14727" y="8400"/>
                </a:moveTo>
                <a:lnTo>
                  <a:pt x="16691" y="8400"/>
                </a:lnTo>
                <a:lnTo>
                  <a:pt x="16691" y="12001"/>
                </a:lnTo>
                <a:lnTo>
                  <a:pt x="14727" y="12001"/>
                </a:lnTo>
                <a:cubicBezTo>
                  <a:pt x="14727" y="12001"/>
                  <a:pt x="14727" y="8400"/>
                  <a:pt x="14727" y="8400"/>
                </a:cubicBezTo>
                <a:close/>
                <a:moveTo>
                  <a:pt x="4909" y="8400"/>
                </a:moveTo>
                <a:lnTo>
                  <a:pt x="6873" y="8400"/>
                </a:lnTo>
                <a:lnTo>
                  <a:pt x="6873" y="12001"/>
                </a:lnTo>
                <a:lnTo>
                  <a:pt x="4909" y="12001"/>
                </a:lnTo>
                <a:cubicBezTo>
                  <a:pt x="4909" y="12001"/>
                  <a:pt x="4909" y="8400"/>
                  <a:pt x="4909" y="8400"/>
                </a:cubicBezTo>
                <a:close/>
                <a:moveTo>
                  <a:pt x="19636" y="20400"/>
                </a:moveTo>
                <a:lnTo>
                  <a:pt x="1964" y="20400"/>
                </a:lnTo>
                <a:lnTo>
                  <a:pt x="1964" y="10800"/>
                </a:lnTo>
                <a:lnTo>
                  <a:pt x="3927" y="10800"/>
                </a:lnTo>
                <a:lnTo>
                  <a:pt x="3927" y="12001"/>
                </a:lnTo>
                <a:cubicBezTo>
                  <a:pt x="3927" y="12662"/>
                  <a:pt x="4367" y="13200"/>
                  <a:pt x="4909" y="13200"/>
                </a:cubicBezTo>
                <a:lnTo>
                  <a:pt x="6873" y="13200"/>
                </a:lnTo>
                <a:cubicBezTo>
                  <a:pt x="7414" y="13200"/>
                  <a:pt x="7855" y="12662"/>
                  <a:pt x="7855" y="12001"/>
                </a:cubicBezTo>
                <a:lnTo>
                  <a:pt x="7855" y="10800"/>
                </a:lnTo>
                <a:lnTo>
                  <a:pt x="13745" y="10800"/>
                </a:lnTo>
                <a:lnTo>
                  <a:pt x="13745" y="12001"/>
                </a:lnTo>
                <a:cubicBezTo>
                  <a:pt x="13745" y="12662"/>
                  <a:pt x="14186" y="13200"/>
                  <a:pt x="14727" y="13200"/>
                </a:cubicBezTo>
                <a:lnTo>
                  <a:pt x="16691" y="13200"/>
                </a:lnTo>
                <a:cubicBezTo>
                  <a:pt x="17233" y="13200"/>
                  <a:pt x="17673" y="12662"/>
                  <a:pt x="17673" y="12001"/>
                </a:cubicBezTo>
                <a:lnTo>
                  <a:pt x="17673" y="10800"/>
                </a:lnTo>
                <a:lnTo>
                  <a:pt x="19636" y="10800"/>
                </a:lnTo>
                <a:cubicBezTo>
                  <a:pt x="19636" y="10800"/>
                  <a:pt x="19636" y="20400"/>
                  <a:pt x="19636" y="20400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40" y="2400"/>
                  <a:pt x="0" y="2938"/>
                  <a:pt x="0" y="3601"/>
                </a:cubicBezTo>
                <a:lnTo>
                  <a:pt x="0" y="9600"/>
                </a:lnTo>
                <a:cubicBezTo>
                  <a:pt x="0" y="10262"/>
                  <a:pt x="440" y="10800"/>
                  <a:pt x="982" y="10800"/>
                </a:cubicBezTo>
                <a:lnTo>
                  <a:pt x="982" y="20400"/>
                </a:lnTo>
                <a:cubicBezTo>
                  <a:pt x="982" y="21062"/>
                  <a:pt x="1422" y="21600"/>
                  <a:pt x="1964" y="21600"/>
                </a:cubicBezTo>
                <a:lnTo>
                  <a:pt x="19636" y="21600"/>
                </a:lnTo>
                <a:cubicBezTo>
                  <a:pt x="20178" y="21600"/>
                  <a:pt x="20618" y="21062"/>
                  <a:pt x="20618" y="20400"/>
                </a:cubicBez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478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467" kern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"/>
              <a:sym typeface="Gill Sans"/>
            </a:endParaRPr>
          </a:p>
        </p:txBody>
      </p:sp>
      <p:sp>
        <p:nvSpPr>
          <p:cNvPr id="63" name="Freeform 25"/>
          <p:cNvSpPr/>
          <p:nvPr/>
        </p:nvSpPr>
        <p:spPr>
          <a:xfrm flipH="1">
            <a:off x="11558273" y="-9248"/>
            <a:ext cx="592910" cy="418449"/>
          </a:xfrm>
          <a:custGeom>
            <a:avLst/>
            <a:gdLst>
              <a:gd name="connsiteX0" fmla="*/ 0 w 637083"/>
              <a:gd name="connsiteY0" fmla="*/ 0 h 535008"/>
              <a:gd name="connsiteX1" fmla="*/ 232616 w 637083"/>
              <a:gd name="connsiteY1" fmla="*/ 0 h 535008"/>
              <a:gd name="connsiteX2" fmla="*/ 260711 w 637083"/>
              <a:gd name="connsiteY2" fmla="*/ 26787 h 535008"/>
              <a:gd name="connsiteX3" fmla="*/ 572096 w 637083"/>
              <a:gd name="connsiteY3" fmla="*/ 369396 h 535008"/>
              <a:gd name="connsiteX4" fmla="*/ 637083 w 637083"/>
              <a:gd name="connsiteY4" fmla="*/ 452093 h 535008"/>
              <a:gd name="connsiteX5" fmla="*/ 627565 w 637083"/>
              <a:gd name="connsiteY5" fmla="*/ 455048 h 535008"/>
              <a:gd name="connsiteX6" fmla="*/ 532376 w 637083"/>
              <a:gd name="connsiteY6" fmla="*/ 506715 h 535008"/>
              <a:gd name="connsiteX7" fmla="*/ 498084 w 637083"/>
              <a:gd name="connsiteY7" fmla="*/ 535008 h 535008"/>
              <a:gd name="connsiteX8" fmla="*/ 448199 w 637083"/>
              <a:gd name="connsiteY8" fmla="*/ 471528 h 535008"/>
              <a:gd name="connsiteX9" fmla="*/ 147177 w 637083"/>
              <a:gd name="connsiteY9" fmla="*/ 140321 h 53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7083" h="535008">
                <a:moveTo>
                  <a:pt x="0" y="0"/>
                </a:moveTo>
                <a:lnTo>
                  <a:pt x="232616" y="0"/>
                </a:lnTo>
                <a:lnTo>
                  <a:pt x="260711" y="26787"/>
                </a:lnTo>
                <a:cubicBezTo>
                  <a:pt x="369845" y="135921"/>
                  <a:pt x="473774" y="250259"/>
                  <a:pt x="572096" y="369396"/>
                </a:cubicBezTo>
                <a:lnTo>
                  <a:pt x="637083" y="452093"/>
                </a:lnTo>
                <a:lnTo>
                  <a:pt x="627565" y="455048"/>
                </a:lnTo>
                <a:cubicBezTo>
                  <a:pt x="594043" y="469227"/>
                  <a:pt x="562188" y="486574"/>
                  <a:pt x="532376" y="506715"/>
                </a:cubicBezTo>
                <a:lnTo>
                  <a:pt x="498084" y="535008"/>
                </a:lnTo>
                <a:lnTo>
                  <a:pt x="448199" y="471528"/>
                </a:lnTo>
                <a:cubicBezTo>
                  <a:pt x="353150" y="356356"/>
                  <a:pt x="252679" y="245823"/>
                  <a:pt x="147177" y="14032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9" rIns="91423" bIns="45719"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0" y="6216535"/>
            <a:ext cx="12192000" cy="641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8" name="Imagen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94" y="489281"/>
            <a:ext cx="1546587" cy="602906"/>
          </a:xfrm>
          <a:prstGeom prst="rect">
            <a:avLst/>
          </a:prstGeom>
        </p:spPr>
      </p:pic>
      <p:sp>
        <p:nvSpPr>
          <p:cNvPr id="29" name="Rectángulo 28"/>
          <p:cNvSpPr/>
          <p:nvPr/>
        </p:nvSpPr>
        <p:spPr>
          <a:xfrm>
            <a:off x="2133310" y="1076942"/>
            <a:ext cx="678938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Tips</a:t>
            </a:r>
            <a:r>
              <a:rPr lang="es-ES" sz="2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del proceso de Evaluación de Desempeño</a:t>
            </a:r>
            <a:endParaRPr lang="es-CL" sz="2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Oval 4"/>
          <p:cNvSpPr/>
          <p:nvPr/>
        </p:nvSpPr>
        <p:spPr>
          <a:xfrm>
            <a:off x="593286" y="3193598"/>
            <a:ext cx="374087" cy="374087"/>
          </a:xfrm>
          <a:prstGeom prst="ellipse">
            <a:avLst/>
          </a:prstGeom>
          <a:solidFill>
            <a:srgbClr val="F39C12"/>
          </a:solidFill>
          <a:ln w="25400" cap="flat" cmpd="sng" algn="ctr">
            <a:noFill/>
            <a:prstDash val="solid"/>
          </a:ln>
          <a:effectLst/>
        </p:spPr>
        <p:txBody>
          <a:bodyPr lIns="91423" tIns="45719" rIns="91423" bIns="45719" rtlCol="0" anchor="ctr"/>
          <a:lstStyle/>
          <a:p>
            <a:pPr algn="ctr" defTabSz="1219170">
              <a:defRPr/>
            </a:pPr>
            <a:endParaRPr lang="en-US" sz="1867" b="1" kern="0" dirty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5" name="Oval 2"/>
          <p:cNvSpPr/>
          <p:nvPr/>
        </p:nvSpPr>
        <p:spPr>
          <a:xfrm>
            <a:off x="593285" y="4855753"/>
            <a:ext cx="374087" cy="374087"/>
          </a:xfrm>
          <a:prstGeom prst="ellipse">
            <a:avLst/>
          </a:prstGeom>
          <a:solidFill>
            <a:srgbClr val="4B2C50"/>
          </a:solidFill>
          <a:ln w="25400" cap="flat" cmpd="sng" algn="ctr">
            <a:noFill/>
            <a:prstDash val="solid"/>
          </a:ln>
          <a:effectLst/>
        </p:spPr>
        <p:txBody>
          <a:bodyPr lIns="91423" tIns="45719" rIns="91423" bIns="45719" rtlCol="0" anchor="ctr"/>
          <a:lstStyle/>
          <a:p>
            <a:pPr algn="ctr" defTabSz="1219170">
              <a:defRPr/>
            </a:pPr>
            <a:endParaRPr lang="en-US" sz="1867" b="1" kern="0" dirty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AF75BC12-B6D9-4B9B-B040-2591CEFAB1EF}"/>
              </a:ext>
            </a:extLst>
          </p:cNvPr>
          <p:cNvSpPr/>
          <p:nvPr/>
        </p:nvSpPr>
        <p:spPr>
          <a:xfrm>
            <a:off x="0" y="6640253"/>
            <a:ext cx="12192000" cy="22727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31" name="Imagen 30">
            <a:extLst>
              <a:ext uri="{FF2B5EF4-FFF2-40B4-BE49-F238E27FC236}">
                <a16:creationId xmlns:a16="http://schemas.microsoft.com/office/drawing/2014/main" id="{B953483C-CD9E-4871-BF71-45AED39C4A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22691" y="229267"/>
            <a:ext cx="1489418" cy="704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700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Rectángulo 4"/>
          <p:cNvSpPr/>
          <p:nvPr/>
        </p:nvSpPr>
        <p:spPr>
          <a:xfrm>
            <a:off x="0" y="6322422"/>
            <a:ext cx="12192000" cy="53557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94" y="489281"/>
            <a:ext cx="1546587" cy="602906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2251881" y="1108634"/>
            <a:ext cx="678938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Plataforma Online Evaluación de Desempeño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88613" y="1942784"/>
            <a:ext cx="4850295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es-E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 Dirección de Recursos Humanos le indicará el inicio de cada etapa. Además la empresa </a:t>
            </a:r>
            <a:r>
              <a:rPr lang="es-ES" sz="2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Vgroup</a:t>
            </a:r>
            <a:r>
              <a:rPr lang="es-E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(administradores de la plataforma), le harán llegar un link a su correo para iniciar el proceso. El link de acceso es:</a:t>
            </a:r>
          </a:p>
          <a:p>
            <a:pPr algn="just"/>
            <a:endParaRPr lang="es-ES" sz="2200" dirty="0">
              <a:solidFill>
                <a:srgbClr val="2998E3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/>
            <a:r>
              <a:rPr lang="es-ES" sz="2200" dirty="0">
                <a:solidFill>
                  <a:srgbClr val="2998E3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http://ucentral.vgroup.cl</a:t>
            </a:r>
            <a:r>
              <a:rPr lang="es-E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algn="just"/>
            <a:endParaRPr lang="es-ES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es-E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 su Rut y contraseña 123 </a:t>
            </a:r>
          </a:p>
          <a:p>
            <a:pPr algn="just"/>
            <a:r>
              <a:rPr lang="es-E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(por defecto)</a:t>
            </a:r>
          </a:p>
          <a:p>
            <a:pPr algn="just"/>
            <a:endParaRPr lang="es-E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es-ES" dirty="0"/>
          </a:p>
          <a:p>
            <a:endParaRPr lang="es-CL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04F3D092-5B37-4969-8CCE-91E9F09F6A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15290" y="317565"/>
            <a:ext cx="1672169" cy="79107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F26C373-74C9-4930-9A66-248F120C64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46571" y="1928162"/>
            <a:ext cx="5305425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726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Rectángulo 4"/>
          <p:cNvSpPr/>
          <p:nvPr/>
        </p:nvSpPr>
        <p:spPr>
          <a:xfrm>
            <a:off x="0" y="6337447"/>
            <a:ext cx="12192000" cy="5205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94" y="489281"/>
            <a:ext cx="1546587" cy="602906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2251881" y="1108634"/>
            <a:ext cx="678938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Plataforma Online Evaluación de Desempeño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050878" y="2791140"/>
            <a:ext cx="36303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/>
              <a:t>Al ingresar a la plataforma, podrá visualizar un manual de uso del Sistema de Gestión de Desempeño.</a:t>
            </a:r>
            <a:endParaRPr lang="es-CL" sz="20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07928" y="5597182"/>
            <a:ext cx="8350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Consultas del proceso: </a:t>
            </a:r>
            <a:r>
              <a:rPr lang="es-CL" dirty="0"/>
              <a:t>(carolina.cerda@ucentral.cl/ daniela.elgueta@ucentral.cl)</a:t>
            </a:r>
          </a:p>
          <a:p>
            <a:r>
              <a:rPr lang="es-ES" b="1" dirty="0"/>
              <a:t>Consultas técnicas (plataforma): </a:t>
            </a:r>
            <a:r>
              <a:rPr lang="es-CL" dirty="0"/>
              <a:t> coordinadoraucentral@vgroup.cl</a:t>
            </a:r>
            <a:endParaRPr lang="es-ES" b="1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BC250CC-1EB7-477D-853A-11DE686E2C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0056" y="317564"/>
            <a:ext cx="1637403" cy="774623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5CD33447-F876-47E0-9B36-26CB5566127D}"/>
              </a:ext>
            </a:extLst>
          </p:cNvPr>
          <p:cNvSpPr/>
          <p:nvPr/>
        </p:nvSpPr>
        <p:spPr>
          <a:xfrm>
            <a:off x="0" y="6640253"/>
            <a:ext cx="12192000" cy="22727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015F281A-DBC2-4394-B6B0-424DA75C1E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89705" y="3068138"/>
            <a:ext cx="2693460" cy="2199977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880FCBDA-BEB1-4144-99EF-690B42BE89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32060" y="2117575"/>
            <a:ext cx="2551703" cy="2027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423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s-CL" sz="2800" b="1" dirty="0"/>
              <a:t>Concepto</a:t>
            </a:r>
          </a:p>
        </p:txBody>
      </p:sp>
      <p:sp>
        <p:nvSpPr>
          <p:cNvPr id="6" name="Rectángulo 5"/>
          <p:cNvSpPr/>
          <p:nvPr/>
        </p:nvSpPr>
        <p:spPr>
          <a:xfrm>
            <a:off x="0" y="6322422"/>
            <a:ext cx="12192000" cy="5355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ángulo 6"/>
          <p:cNvSpPr/>
          <p:nvPr/>
        </p:nvSpPr>
        <p:spPr>
          <a:xfrm>
            <a:off x="1097280" y="1969938"/>
            <a:ext cx="10058400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s-CL" sz="2000" dirty="0">
              <a:solidFill>
                <a:schemeClr val="tx1">
                  <a:lumMod val="75000"/>
                  <a:lumOff val="25000"/>
                </a:schemeClr>
              </a:solidFill>
              <a:ea typeface="Calibri" panose="020F050202020403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859809" y="2010828"/>
            <a:ext cx="101558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 La evaluación del desempeño corresponde a una apreciación sistemática del desempeño de cada persona, en función de sus </a:t>
            </a:r>
            <a:r>
              <a:rPr lang="es-CL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actividades, metas y resultados” (Chiavenato).</a:t>
            </a: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94" y="489281"/>
            <a:ext cx="1546587" cy="602906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097280" y="2937976"/>
            <a:ext cx="71787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sistema de evaluación del desempeño es una herramienta de gestión de desarrollo de personas, concebida para:</a:t>
            </a:r>
          </a:p>
          <a:p>
            <a:pPr algn="just"/>
            <a:endParaRPr lang="es-E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Alinear objetivos individuales y organizacionales;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Potenciar el desempeño de los colaboradores(as); y,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Fortalecer el crecimiento profesional en pos de lograr un mayor impacto y eficiencia.</a:t>
            </a:r>
          </a:p>
          <a:p>
            <a:pPr algn="just"/>
            <a:endParaRPr lang="es-ES_tradnl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es-ES_tradnl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Para lo anterior, el rol del evaluador es fundamental.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0163" y="2958051"/>
            <a:ext cx="2625500" cy="2842247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6753517-01D3-4846-8F64-431C14437D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51498" y="317564"/>
            <a:ext cx="1835961" cy="868557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68708078-7D75-49B7-BEA6-0EFDCE569E8F}"/>
              </a:ext>
            </a:extLst>
          </p:cNvPr>
          <p:cNvSpPr/>
          <p:nvPr/>
        </p:nvSpPr>
        <p:spPr>
          <a:xfrm>
            <a:off x="0" y="6154902"/>
            <a:ext cx="12192000" cy="718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E388857E-5065-48AC-94E2-B9CC334300DF}"/>
              </a:ext>
            </a:extLst>
          </p:cNvPr>
          <p:cNvSpPr/>
          <p:nvPr/>
        </p:nvSpPr>
        <p:spPr>
          <a:xfrm>
            <a:off x="-2" y="6677025"/>
            <a:ext cx="12192000" cy="22727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7647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Rectángulo 15"/>
          <p:cNvSpPr/>
          <p:nvPr/>
        </p:nvSpPr>
        <p:spPr>
          <a:xfrm>
            <a:off x="0" y="6181726"/>
            <a:ext cx="12192000" cy="6762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94" y="489281"/>
            <a:ext cx="1546587" cy="602906"/>
          </a:xfrm>
          <a:prstGeom prst="rect">
            <a:avLst/>
          </a:prstGeom>
        </p:spPr>
      </p:pic>
      <p:sp>
        <p:nvSpPr>
          <p:cNvPr id="24" name="Rectángulo 23"/>
          <p:cNvSpPr/>
          <p:nvPr/>
        </p:nvSpPr>
        <p:spPr>
          <a:xfrm>
            <a:off x="2251881" y="1108634"/>
            <a:ext cx="678938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Fases de la Evaluación del Desempeño</a:t>
            </a:r>
          </a:p>
        </p:txBody>
      </p:sp>
      <p:pic>
        <p:nvPicPr>
          <p:cNvPr id="29" name="Picture 2" descr="Resultado de imagen para evaluaciÃ³n desempeÃ±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3502" y="2312197"/>
            <a:ext cx="2533873" cy="277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244579019"/>
              </p:ext>
            </p:extLst>
          </p:nvPr>
        </p:nvGraphicFramePr>
        <p:xfrm>
          <a:off x="1076325" y="1971676"/>
          <a:ext cx="7772400" cy="4210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63B3B9CE-5C86-4784-95B6-62A4B75B800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851498" y="317564"/>
            <a:ext cx="1835961" cy="868557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4757B9D2-CEDD-404F-B2D5-B6284E542C38}"/>
              </a:ext>
            </a:extLst>
          </p:cNvPr>
          <p:cNvSpPr/>
          <p:nvPr/>
        </p:nvSpPr>
        <p:spPr>
          <a:xfrm>
            <a:off x="-2" y="6677025"/>
            <a:ext cx="12192000" cy="22727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6001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711078" y="-407815"/>
            <a:ext cx="10058400" cy="1450757"/>
          </a:xfrm>
        </p:spPr>
        <p:txBody>
          <a:bodyPr>
            <a:normAutofit/>
          </a:bodyPr>
          <a:lstStyle/>
          <a:p>
            <a:r>
              <a:rPr lang="es-ES" sz="2600" b="1" dirty="0">
                <a:latin typeface="+mn-lt"/>
              </a:rPr>
              <a:t>Estructura de la evaluación </a:t>
            </a:r>
            <a:endParaRPr lang="es-CL" sz="2600" b="1" dirty="0">
              <a:latin typeface="+mn-lt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0" y="6238875"/>
            <a:ext cx="12192000" cy="619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231963"/>
              </p:ext>
            </p:extLst>
          </p:nvPr>
        </p:nvGraphicFramePr>
        <p:xfrm>
          <a:off x="711078" y="1441128"/>
          <a:ext cx="10727389" cy="464465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33169">
                  <a:extLst>
                    <a:ext uri="{9D8B030D-6E8A-4147-A177-3AD203B41FA5}">
                      <a16:colId xmlns:a16="http://schemas.microsoft.com/office/drawing/2014/main" val="1226819483"/>
                    </a:ext>
                  </a:extLst>
                </a:gridCol>
                <a:gridCol w="2823704">
                  <a:extLst>
                    <a:ext uri="{9D8B030D-6E8A-4147-A177-3AD203B41FA5}">
                      <a16:colId xmlns:a16="http://schemas.microsoft.com/office/drawing/2014/main" val="2530335519"/>
                    </a:ext>
                  </a:extLst>
                </a:gridCol>
                <a:gridCol w="2735066">
                  <a:extLst>
                    <a:ext uri="{9D8B030D-6E8A-4147-A177-3AD203B41FA5}">
                      <a16:colId xmlns:a16="http://schemas.microsoft.com/office/drawing/2014/main" val="4203382125"/>
                    </a:ext>
                  </a:extLst>
                </a:gridCol>
                <a:gridCol w="2835450">
                  <a:extLst>
                    <a:ext uri="{9D8B030D-6E8A-4147-A177-3AD203B41FA5}">
                      <a16:colId xmlns:a16="http://schemas.microsoft.com/office/drawing/2014/main" val="811608843"/>
                    </a:ext>
                  </a:extLst>
                </a:gridCol>
              </a:tblGrid>
              <a:tr h="448311">
                <a:tc gridSpan="4">
                  <a:txBody>
                    <a:bodyPr/>
                    <a:lstStyle/>
                    <a:p>
                      <a:pPr algn="ctr"/>
                      <a:r>
                        <a:rPr lang="es-CL" sz="1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Estructura</a:t>
                      </a:r>
                      <a:r>
                        <a:rPr lang="es-CL" sz="18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s-CL" sz="1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Evaluación de Desempeño</a:t>
                      </a:r>
                    </a:p>
                  </a:txBody>
                  <a:tcPr marL="28575" marR="28575" marT="28575" marB="28575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CL" sz="1800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A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356754"/>
                  </a:ext>
                </a:extLst>
              </a:tr>
              <a:tr h="1004931">
                <a:tc>
                  <a:txBody>
                    <a:bodyPr/>
                    <a:lstStyle/>
                    <a:p>
                      <a:pPr algn="ctr"/>
                      <a:r>
                        <a:rPr lang="es-CL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Etapa</a:t>
                      </a:r>
                    </a:p>
                  </a:txBody>
                  <a:tcPr marL="28575" marR="28575" marT="28575" marB="2857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Descripción</a:t>
                      </a:r>
                    </a:p>
                  </a:txBody>
                  <a:tcPr marL="28575" marR="28575" marT="28575" marB="2857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Ponderación </a:t>
                      </a:r>
                    </a:p>
                    <a:p>
                      <a:pPr algn="ctr"/>
                      <a:r>
                        <a:rPr lang="es-ES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Cargos profesionales y administrativos</a:t>
                      </a:r>
                      <a:endParaRPr lang="es-CL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28575" marR="28575" marT="28575" marB="2857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Ponderación </a:t>
                      </a:r>
                    </a:p>
                    <a:p>
                      <a:pPr algn="ctr"/>
                      <a:r>
                        <a:rPr lang="es-CL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Cargos directivos, jefaturas y algunos profesionales con objetivos asignados</a:t>
                      </a:r>
                    </a:p>
                  </a:txBody>
                  <a:tcPr marL="28575" marR="28575" marT="28575" marB="2857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074965"/>
                  </a:ext>
                </a:extLst>
              </a:tr>
              <a:tr h="894339">
                <a:tc>
                  <a:txBody>
                    <a:bodyPr/>
                    <a:lstStyle/>
                    <a:p>
                      <a:r>
                        <a:rPr lang="es-CL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1.- Autoevaluación por competencias</a:t>
                      </a: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r>
                        <a:rPr lang="es-CL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El funcionario(a) se autocalifica.</a:t>
                      </a: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30%</a:t>
                      </a: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30%</a:t>
                      </a: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4106475731"/>
                  </a:ext>
                </a:extLst>
              </a:tr>
              <a:tr h="767604">
                <a:tc rowSpan="2">
                  <a:txBody>
                    <a:bodyPr/>
                    <a:lstStyle/>
                    <a:p>
                      <a:r>
                        <a:rPr lang="es-CL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2.- Evaluación de la jefatura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s-CL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s-CL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I. Evaluación por competencias                 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s-CL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(para todos los funcionarios(as) participantes).</a:t>
                      </a: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70%</a:t>
                      </a: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30%</a:t>
                      </a: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485828542"/>
                  </a:ext>
                </a:extLst>
              </a:tr>
              <a:tr h="1006708">
                <a:tc vMerge="1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s-CL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es-CL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II. Evaluación de objetivos 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s-CL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(para Directivos administrativos, jefaturas y algunos profesionales con proyectos a cargo).</a:t>
                      </a: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0%</a:t>
                      </a: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40%</a:t>
                      </a: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4197256402"/>
                  </a:ext>
                </a:extLst>
              </a:tr>
              <a:tr h="448311">
                <a:tc>
                  <a:txBody>
                    <a:bodyPr/>
                    <a:lstStyle/>
                    <a:p>
                      <a:pPr algn="l"/>
                      <a:r>
                        <a:rPr lang="es-E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Porcentaje Total</a:t>
                      </a:r>
                      <a:endParaRPr lang="es-CL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l"/>
                      <a:endParaRPr lang="es-CL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100%</a:t>
                      </a:r>
                      <a:endParaRPr lang="es-CL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100%</a:t>
                      </a: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772943297"/>
                  </a:ext>
                </a:extLst>
              </a:tr>
            </a:tbl>
          </a:graphicData>
        </a:graphic>
      </p:graphicFrame>
      <p:sp>
        <p:nvSpPr>
          <p:cNvPr id="3" name="AutoShape 2" descr="Resultado de imagen para emplea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327AAB77-5239-4A3B-A5C8-ED8884F2C9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1498" y="317564"/>
            <a:ext cx="1835961" cy="868557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2096FEC5-BF47-4A00-AEEC-569472D3AF1C}"/>
              </a:ext>
            </a:extLst>
          </p:cNvPr>
          <p:cNvSpPr/>
          <p:nvPr/>
        </p:nvSpPr>
        <p:spPr>
          <a:xfrm>
            <a:off x="-2" y="6677025"/>
            <a:ext cx="12192000" cy="22727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0695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s-ES" sz="2800" b="1" dirty="0"/>
              <a:t>Competencias a evaluar</a:t>
            </a:r>
            <a:endParaRPr lang="es-CL" sz="2800" b="1" dirty="0"/>
          </a:p>
        </p:txBody>
      </p:sp>
      <p:sp>
        <p:nvSpPr>
          <p:cNvPr id="6" name="Rectángulo 5"/>
          <p:cNvSpPr/>
          <p:nvPr/>
        </p:nvSpPr>
        <p:spPr>
          <a:xfrm>
            <a:off x="0" y="6286744"/>
            <a:ext cx="12192000" cy="5712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8" name="Imagen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94" y="489281"/>
            <a:ext cx="1546587" cy="602906"/>
          </a:xfrm>
          <a:prstGeom prst="rect">
            <a:avLst/>
          </a:prstGeom>
        </p:spPr>
      </p:pic>
      <p:sp>
        <p:nvSpPr>
          <p:cNvPr id="50" name="Shape 2728"/>
          <p:cNvSpPr/>
          <p:nvPr/>
        </p:nvSpPr>
        <p:spPr>
          <a:xfrm>
            <a:off x="1900296" y="2150990"/>
            <a:ext cx="4531141" cy="17477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432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2700" cap="flat">
            <a:noFill/>
            <a:miter lim="400000"/>
          </a:ln>
          <a:effectLst/>
        </p:spPr>
        <p:txBody>
          <a:bodyPr wrap="square" lIns="34289" tIns="34289" rIns="34289" bIns="34289" numCol="1" anchor="ctr">
            <a:noAutofit/>
          </a:bodyPr>
          <a:lstStyle/>
          <a:p>
            <a:pPr algn="ctr" defTabSz="685596">
              <a:defRPr>
                <a:solidFill>
                  <a:srgbClr val="FFFFFF"/>
                </a:solidFill>
              </a:defRPr>
            </a:pPr>
            <a:endParaRPr lang="es-CL" sz="1400" dirty="0">
              <a:solidFill>
                <a:srgbClr val="FFFFFF"/>
              </a:solidFill>
              <a:latin typeface="Calibri"/>
            </a:endParaRPr>
          </a:p>
          <a:p>
            <a:pPr algn="ctr" defTabSz="685596">
              <a:defRPr>
                <a:solidFill>
                  <a:srgbClr val="FFFFFF"/>
                </a:solidFill>
              </a:defRPr>
            </a:pPr>
            <a:endParaRPr sz="1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5" name="Shape 2734"/>
          <p:cNvSpPr/>
          <p:nvPr/>
        </p:nvSpPr>
        <p:spPr>
          <a:xfrm flipH="1">
            <a:off x="6399092" y="2050472"/>
            <a:ext cx="4888032" cy="18227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432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12700" cap="flat">
            <a:noFill/>
            <a:miter lim="400000"/>
          </a:ln>
          <a:effectLst/>
        </p:spPr>
        <p:txBody>
          <a:bodyPr wrap="square" lIns="34289" tIns="34289" rIns="34289" bIns="34289" numCol="1" anchor="ctr">
            <a:noAutofit/>
          </a:bodyPr>
          <a:lstStyle/>
          <a:p>
            <a:pPr algn="ctr" defTabSz="685596">
              <a:defRPr>
                <a:solidFill>
                  <a:srgbClr val="FFFFFF"/>
                </a:solidFill>
              </a:defRPr>
            </a:pPr>
            <a:endParaRPr sz="1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0" name="Shape 2746"/>
          <p:cNvSpPr/>
          <p:nvPr/>
        </p:nvSpPr>
        <p:spPr>
          <a:xfrm rot="10800000">
            <a:off x="6371732" y="3873263"/>
            <a:ext cx="4915392" cy="24224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432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2700" cap="flat">
            <a:noFill/>
            <a:miter lim="400000"/>
          </a:ln>
          <a:effectLst/>
        </p:spPr>
        <p:txBody>
          <a:bodyPr wrap="square" lIns="34289" tIns="34289" rIns="34289" bIns="34289" numCol="1" anchor="ctr">
            <a:noAutofit/>
          </a:bodyPr>
          <a:lstStyle/>
          <a:p>
            <a:pPr algn="ctr" defTabSz="685596">
              <a:defRPr>
                <a:solidFill>
                  <a:srgbClr val="FFFFFF"/>
                </a:solidFill>
              </a:defRPr>
            </a:pPr>
            <a:endParaRPr sz="1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1" name="Shape 2747"/>
          <p:cNvSpPr/>
          <p:nvPr/>
        </p:nvSpPr>
        <p:spPr>
          <a:xfrm>
            <a:off x="5833702" y="4548962"/>
            <a:ext cx="140985" cy="34790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tIns="45719" rIns="45719" bIns="45719" numCol="1" anchor="t">
            <a:spAutoFit/>
          </a:bodyPr>
          <a:lstStyle>
            <a:lvl1pPr algn="ctr">
              <a:defRPr sz="1600" b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defTabSz="685596">
              <a:defRPr sz="1800" b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1400" b="0" dirty="0">
              <a:solidFill>
                <a:srgbClr val="95A5A6">
                  <a:lumMod val="50000"/>
                </a:srgb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Shape 2758"/>
          <p:cNvSpPr/>
          <p:nvPr/>
        </p:nvSpPr>
        <p:spPr>
          <a:xfrm rot="10800000" flipH="1">
            <a:off x="1900297" y="3897162"/>
            <a:ext cx="4471435" cy="24252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432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bg2"/>
          </a:solidFill>
          <a:ln w="12700" cap="flat">
            <a:noFill/>
            <a:miter lim="400000"/>
          </a:ln>
          <a:effectLst/>
        </p:spPr>
        <p:txBody>
          <a:bodyPr wrap="square" lIns="34289" tIns="34289" rIns="34289" bIns="34289" numCol="1" anchor="ctr">
            <a:noAutofit/>
          </a:bodyPr>
          <a:lstStyle/>
          <a:p>
            <a:pPr algn="ctr" defTabSz="685596">
              <a:defRPr>
                <a:solidFill>
                  <a:srgbClr val="FFFFFF"/>
                </a:solidFill>
              </a:defRPr>
            </a:pPr>
            <a:endParaRPr sz="1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7" name="Shape 2760"/>
          <p:cNvSpPr/>
          <p:nvPr/>
        </p:nvSpPr>
        <p:spPr>
          <a:xfrm>
            <a:off x="3123468" y="4744547"/>
            <a:ext cx="2700212" cy="3131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tIns="45719" rIns="45719" bIns="45719" numCol="1" anchor="t">
            <a:spAutoFit/>
          </a:bodyPr>
          <a:lstStyle>
            <a:lvl1pPr algn="ctr">
              <a:defRPr sz="1200">
                <a:solidFill>
                  <a:srgbClr val="595959"/>
                </a:solidFill>
              </a:defRPr>
            </a:lvl1pPr>
          </a:lstStyle>
          <a:p>
            <a:pPr defTabSz="685596"/>
            <a:endParaRPr lang="en-US" dirty="0" err="1">
              <a:latin typeface="Calibri"/>
            </a:endParaRPr>
          </a:p>
        </p:txBody>
      </p:sp>
      <p:sp>
        <p:nvSpPr>
          <p:cNvPr id="73" name="CuadroTexto 72"/>
          <p:cNvSpPr txBox="1"/>
          <p:nvPr/>
        </p:nvSpPr>
        <p:spPr>
          <a:xfrm>
            <a:off x="6752084" y="2518259"/>
            <a:ext cx="41546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/>
              <a:t>Colaboradores administrativos y profesionales sólo serán evaluados en 5 competencias.</a:t>
            </a:r>
            <a:endParaRPr lang="es-CL" sz="2000" dirty="0"/>
          </a:p>
        </p:txBody>
      </p:sp>
      <p:sp>
        <p:nvSpPr>
          <p:cNvPr id="75" name="CuadroTexto 74"/>
          <p:cNvSpPr txBox="1"/>
          <p:nvPr/>
        </p:nvSpPr>
        <p:spPr>
          <a:xfrm>
            <a:off x="2448565" y="2523389"/>
            <a:ext cx="37902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/>
              <a:t>Jefaturas y directivos  serán evaluados por objetivos y en 4 competencias</a:t>
            </a:r>
            <a:endParaRPr lang="es-CL" sz="2000" dirty="0"/>
          </a:p>
        </p:txBody>
      </p:sp>
      <p:sp>
        <p:nvSpPr>
          <p:cNvPr id="79" name="CuadroTexto 78"/>
          <p:cNvSpPr txBox="1"/>
          <p:nvPr/>
        </p:nvSpPr>
        <p:spPr>
          <a:xfrm>
            <a:off x="2390906" y="3974986"/>
            <a:ext cx="44751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           Jefaturas y directivos: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2000" dirty="0"/>
              <a:t>Evaluación de resultados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2000" dirty="0"/>
              <a:t>Eficiencia en la gestión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2000" dirty="0"/>
              <a:t>Liderazgo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2000" dirty="0"/>
              <a:t>Trabajo en equipo</a:t>
            </a:r>
            <a:endParaRPr lang="es-CL" sz="2000" dirty="0"/>
          </a:p>
        </p:txBody>
      </p:sp>
      <p:sp>
        <p:nvSpPr>
          <p:cNvPr id="81" name="CuadroTexto 80"/>
          <p:cNvSpPr txBox="1"/>
          <p:nvPr/>
        </p:nvSpPr>
        <p:spPr>
          <a:xfrm>
            <a:off x="6840588" y="3929334"/>
            <a:ext cx="5739207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    Profesionales y administrativos</a:t>
            </a:r>
            <a:r>
              <a:rPr lang="es-ES" sz="2000" dirty="0"/>
              <a:t>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2000" dirty="0"/>
              <a:t>Evaluación de resultados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2000" dirty="0"/>
              <a:t>Responsabilidad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2000" dirty="0"/>
              <a:t>Orientación al cliente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2000" dirty="0"/>
              <a:t>Trabajo en equipo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2000" dirty="0"/>
              <a:t>Calidad del trabajo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s-ES" sz="20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s-ES" sz="20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s-CL" dirty="0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9F61A687-425F-43EB-9C56-A5A4B9029F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1498" y="317564"/>
            <a:ext cx="1835961" cy="868557"/>
          </a:xfrm>
          <a:prstGeom prst="rect">
            <a:avLst/>
          </a:prstGeom>
        </p:spPr>
      </p:pic>
      <p:sp>
        <p:nvSpPr>
          <p:cNvPr id="17" name="Rectángulo 16">
            <a:extLst>
              <a:ext uri="{FF2B5EF4-FFF2-40B4-BE49-F238E27FC236}">
                <a16:creationId xmlns:a16="http://schemas.microsoft.com/office/drawing/2014/main" id="{F8F6887E-AD68-4F3E-A055-C095C58184FE}"/>
              </a:ext>
            </a:extLst>
          </p:cNvPr>
          <p:cNvSpPr/>
          <p:nvPr/>
        </p:nvSpPr>
        <p:spPr>
          <a:xfrm>
            <a:off x="-2" y="6677025"/>
            <a:ext cx="12192000" cy="22727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471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6337143"/>
            <a:ext cx="12192000" cy="520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898031"/>
              </p:ext>
            </p:extLst>
          </p:nvPr>
        </p:nvGraphicFramePr>
        <p:xfrm>
          <a:off x="416240" y="317724"/>
          <a:ext cx="11359516" cy="618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204">
                  <a:extLst>
                    <a:ext uri="{9D8B030D-6E8A-4147-A177-3AD203B41FA5}">
                      <a16:colId xmlns:a16="http://schemas.microsoft.com/office/drawing/2014/main" val="4087128986"/>
                    </a:ext>
                  </a:extLst>
                </a:gridCol>
                <a:gridCol w="2473714">
                  <a:extLst>
                    <a:ext uri="{9D8B030D-6E8A-4147-A177-3AD203B41FA5}">
                      <a16:colId xmlns:a16="http://schemas.microsoft.com/office/drawing/2014/main" val="1162660997"/>
                    </a:ext>
                  </a:extLst>
                </a:gridCol>
                <a:gridCol w="6541598">
                  <a:extLst>
                    <a:ext uri="{9D8B030D-6E8A-4147-A177-3AD203B41FA5}">
                      <a16:colId xmlns:a16="http://schemas.microsoft.com/office/drawing/2014/main" val="3113443894"/>
                    </a:ext>
                  </a:extLst>
                </a:gridCol>
              </a:tblGrid>
              <a:tr h="423657">
                <a:tc gridSpan="3">
                  <a:txBody>
                    <a:bodyPr/>
                    <a:lstStyle/>
                    <a:p>
                      <a:pPr algn="just"/>
                      <a:r>
                        <a:rPr lang="es-ES" sz="1800" b="1" dirty="0">
                          <a:solidFill>
                            <a:schemeClr val="bg1"/>
                          </a:solidFill>
                        </a:rPr>
                        <a:t>Competencias </a:t>
                      </a:r>
                      <a:r>
                        <a:rPr lang="es-ES" sz="1800" b="1" baseline="0" dirty="0">
                          <a:solidFill>
                            <a:schemeClr val="bg1"/>
                          </a:solidFill>
                        </a:rPr>
                        <a:t>a evaluar para d</a:t>
                      </a:r>
                      <a:r>
                        <a:rPr lang="es-ES" sz="1800" b="1" dirty="0">
                          <a:solidFill>
                            <a:schemeClr val="bg1"/>
                          </a:solidFill>
                        </a:rPr>
                        <a:t>irectivos y jefaturas</a:t>
                      </a:r>
                      <a:endParaRPr lang="es-ES" sz="1800" b="0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331203"/>
                  </a:ext>
                </a:extLst>
              </a:tr>
              <a:tr h="385731"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Competencia</a:t>
                      </a:r>
                      <a:endParaRPr lang="es-CL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Criterio a evaluar</a:t>
                      </a:r>
                      <a:endParaRPr lang="es-CL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Definición</a:t>
                      </a:r>
                      <a:endParaRPr lang="es-CL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527260"/>
                  </a:ext>
                </a:extLst>
              </a:tr>
              <a:tr h="979163">
                <a:tc>
                  <a:txBody>
                    <a:bodyPr/>
                    <a:lstStyle/>
                    <a:p>
                      <a:pPr algn="l"/>
                      <a:r>
                        <a:rPr lang="es-ES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1. Evaluación de Resultados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s-ES" sz="18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Cumplimiento de los resultados establecidos para la unidad.</a:t>
                      </a:r>
                      <a:endParaRPr lang="es-CL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ES" sz="1800" b="0" i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Capacidad para alcanzar los resultados fijados, ejecutar las tareas establecidas y cumplir con los estándares esperados.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s-ES" sz="1800" b="0" i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5189170"/>
                  </a:ext>
                </a:extLst>
              </a:tr>
              <a:tr h="10385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2. Eficiencia en la Gestión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ES" sz="18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Tiempo, costo y calidad de la gestión.</a:t>
                      </a:r>
                      <a:endParaRPr lang="es-CL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  <a:p>
                      <a:pPr marL="0" indent="0" algn="l" fontAlgn="t">
                        <a:buFont typeface="Wingdings" panose="05000000000000000000" pitchFamily="2" charset="2"/>
                        <a:buNone/>
                      </a:pPr>
                      <a:endParaRPr lang="es-E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ES" sz="1800" b="0" i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Gestionar adecuadamente los recursos considerando factores tales como tiempo, costo y calidad en los procesos y proyectos desempeñados por el colaborador en su área.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5521770"/>
                  </a:ext>
                </a:extLst>
              </a:tr>
              <a:tr h="17693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3. Liderazgo</a:t>
                      </a:r>
                      <a:r>
                        <a:rPr lang="es-ES" sz="1800" b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endParaRPr lang="es-CL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endParaRPr lang="es-ES" sz="1800" b="1" i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ES" sz="1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Comunicación, involucramiento del equipo en decisiones,  clima laboral y delegación de responsabilidades.</a:t>
                      </a:r>
                      <a:endParaRPr lang="es-E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ES" sz="1800" b="0" i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Capacidad para dirigir, guiar y motivar a un grupo o equipo de trabajo para el cumplimiento de un objetivo común, de acuerdo a la situación actual y al entorno en que se desenvuelve la institución, garantizando el bien común y la eficiencia.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0262276"/>
                  </a:ext>
                </a:extLst>
              </a:tr>
              <a:tr h="15929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800" b="1" i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i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Trabajo</a:t>
                      </a:r>
                      <a:r>
                        <a:rPr lang="es-ES" sz="1800" b="1" i="0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 equipo</a:t>
                      </a:r>
                      <a:endParaRPr lang="es-CL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endParaRPr lang="es-CL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ES" sz="18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Promoción de buenas relaciones y colaboración en el equipo.</a:t>
                      </a:r>
                      <a:endParaRPr lang="es-CL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s-ES" sz="1800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ES" sz="1800" b="0" i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Capacidad de involucrarse en los objetivos del equipo, contribuyendo a su logro. Capacidad de promover, fomentar y mantener relaciones de colaboración eficientes con compañeros y otros grupos de trabajo para integrar esfuerzos comunes y resultados tangibles.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571086"/>
                  </a:ext>
                </a:extLst>
              </a:tr>
            </a:tbl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2A322307-8AB8-4CC3-94DE-DA2135235DF2}"/>
              </a:ext>
            </a:extLst>
          </p:cNvPr>
          <p:cNvSpPr/>
          <p:nvPr/>
        </p:nvSpPr>
        <p:spPr>
          <a:xfrm>
            <a:off x="-2" y="6677025"/>
            <a:ext cx="12192000" cy="22727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3884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6335486"/>
            <a:ext cx="12192000" cy="5225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153030"/>
              </p:ext>
            </p:extLst>
          </p:nvPr>
        </p:nvGraphicFramePr>
        <p:xfrm>
          <a:off x="457199" y="372104"/>
          <a:ext cx="11391902" cy="6066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6911">
                  <a:extLst>
                    <a:ext uri="{9D8B030D-6E8A-4147-A177-3AD203B41FA5}">
                      <a16:colId xmlns:a16="http://schemas.microsoft.com/office/drawing/2014/main" val="4087128986"/>
                    </a:ext>
                  </a:extLst>
                </a:gridCol>
                <a:gridCol w="3217841">
                  <a:extLst>
                    <a:ext uri="{9D8B030D-6E8A-4147-A177-3AD203B41FA5}">
                      <a16:colId xmlns:a16="http://schemas.microsoft.com/office/drawing/2014/main" val="1162660997"/>
                    </a:ext>
                  </a:extLst>
                </a:gridCol>
                <a:gridCol w="5497150">
                  <a:extLst>
                    <a:ext uri="{9D8B030D-6E8A-4147-A177-3AD203B41FA5}">
                      <a16:colId xmlns:a16="http://schemas.microsoft.com/office/drawing/2014/main" val="3113443894"/>
                    </a:ext>
                  </a:extLst>
                </a:gridCol>
              </a:tblGrid>
              <a:tr h="392104">
                <a:tc gridSpan="3">
                  <a:txBody>
                    <a:bodyPr/>
                    <a:lstStyle/>
                    <a:p>
                      <a:pPr algn="just"/>
                      <a:r>
                        <a:rPr lang="es-ES" sz="1800" b="1" dirty="0">
                          <a:solidFill>
                            <a:schemeClr val="bg1"/>
                          </a:solidFill>
                        </a:rPr>
                        <a:t>Competencias </a:t>
                      </a:r>
                      <a:r>
                        <a:rPr lang="es-ES" sz="1800" b="1" baseline="0" dirty="0">
                          <a:solidFill>
                            <a:schemeClr val="bg1"/>
                          </a:solidFill>
                        </a:rPr>
                        <a:t>a evaluar para profesionales y administrativos</a:t>
                      </a:r>
                      <a:endParaRPr lang="es-ES" sz="1800" b="0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331203"/>
                  </a:ext>
                </a:extLst>
              </a:tr>
              <a:tr h="381585">
                <a:tc>
                  <a:txBody>
                    <a:bodyPr/>
                    <a:lstStyle/>
                    <a:p>
                      <a:pPr algn="ctr"/>
                      <a:r>
                        <a:rPr lang="es-ES" sz="19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Competencia</a:t>
                      </a:r>
                      <a:endParaRPr lang="es-CL" sz="19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9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Criterio a evaluar</a:t>
                      </a:r>
                      <a:endParaRPr lang="es-CL" sz="19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9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Definición</a:t>
                      </a:r>
                      <a:endParaRPr lang="es-CL" sz="19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527260"/>
                  </a:ext>
                </a:extLst>
              </a:tr>
              <a:tr h="798210">
                <a:tc>
                  <a:txBody>
                    <a:bodyPr/>
                    <a:lstStyle/>
                    <a:p>
                      <a:pPr algn="l"/>
                      <a:r>
                        <a:rPr lang="es-ES" sz="17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1.</a:t>
                      </a:r>
                      <a:r>
                        <a:rPr lang="es-ES" sz="1700" b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es-ES" sz="17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Evaluación de Resultados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ES" sz="17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Cumplimiento de los resultados establecidos para la unidad.</a:t>
                      </a:r>
                      <a:endParaRPr lang="es-CL" sz="17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ES" sz="1700" b="0" i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Capacidad para alcanzar los resultados fijados, ejecutar las tareas establecidas y cumplir con los estándares esperados.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5189170"/>
                  </a:ext>
                </a:extLst>
              </a:tr>
              <a:tr h="671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2.</a:t>
                      </a:r>
                      <a:r>
                        <a:rPr lang="es-ES" sz="1700" b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es-ES" sz="17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Responsabilidad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t">
                        <a:buFont typeface="Wingdings" panose="05000000000000000000" pitchFamily="2" charset="2"/>
                        <a:buNone/>
                      </a:pPr>
                      <a:r>
                        <a:rPr lang="es-ES" sz="1700" b="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Cumplimiento de compromisos y obligaciones establecidas.</a:t>
                      </a:r>
                      <a:endParaRPr lang="es-ES" sz="17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ES" sz="1700" b="0" i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Capacidad de cumplir con los compromisos y obligaciones establecidas, demostrando un alto sentido del deber.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5521770"/>
                  </a:ext>
                </a:extLst>
              </a:tr>
              <a:tr h="13889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700" b="1" i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i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Orientación al cliente</a:t>
                      </a:r>
                      <a:r>
                        <a:rPr lang="es-ES" sz="1700" b="1" i="0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interno y externo</a:t>
                      </a:r>
                      <a:endParaRPr lang="es-CL" sz="17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endParaRPr lang="es-ES" sz="1700" b="1" i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ES" sz="1700" b="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Trato con el cliente y resolución de problemas.</a:t>
                      </a:r>
                      <a:endParaRPr lang="es-ES" sz="17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ES" sz="1700" b="0" i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Capacidad para identificar las necesidades del cliente, ofreciendo soluciones satisfactorias. Se incluyen clientes internos (jefaturas, pares, colaboradores administrativos y/o académicos de otras áreas) y clientes externos (estudiantes, proveedores, etc.).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0262276"/>
                  </a:ext>
                </a:extLst>
              </a:tr>
              <a:tr h="13889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700" b="1" i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i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Trabajo</a:t>
                      </a:r>
                      <a:r>
                        <a:rPr lang="es-ES" sz="1700" b="1" i="0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 equipo</a:t>
                      </a:r>
                      <a:endParaRPr lang="es-CL" sz="17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endParaRPr lang="es-CL" sz="17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s-ES" sz="1700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ES" sz="17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Promoción de buenas relaciones y colaboración en el equipo.</a:t>
                      </a:r>
                      <a:endParaRPr lang="es-CL" sz="17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es-CL" sz="17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ES" sz="1700" b="0" i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Capacidad de involucrarse en los objetivos del equipo, contribuyendo a su logro. Capacidad de promover, fomentar y mantener relaciones de colaboración eficientes con compañeros y otros grupos de trabajo para integrar esfuerzos comunes y resultados tangibles.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571086"/>
                  </a:ext>
                </a:extLst>
              </a:tr>
              <a:tr h="1045365">
                <a:tc>
                  <a:txBody>
                    <a:bodyPr/>
                    <a:lstStyle/>
                    <a:p>
                      <a:pPr algn="l"/>
                      <a:endParaRPr lang="es-ES" sz="17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l"/>
                      <a:endParaRPr lang="es-ES" sz="17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l"/>
                      <a:r>
                        <a:rPr lang="es-ES" sz="17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5. Calidad del</a:t>
                      </a:r>
                      <a:r>
                        <a:rPr lang="es-ES" sz="1700" b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trabajo</a:t>
                      </a:r>
                      <a:endParaRPr lang="es-ES" sz="17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es-ES" sz="1700" b="0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ES" sz="1700" b="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Cumplimiento de estándares y calidad del trabajo asignado.</a:t>
                      </a:r>
                      <a:endParaRPr lang="es-CL" sz="17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ES" sz="17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Manifiesta una permanente búsqueda de la excelencia realizando </a:t>
                      </a:r>
                      <a:r>
                        <a:rPr lang="es-CL" sz="17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un trabajo de</a:t>
                      </a:r>
                      <a:r>
                        <a:rPr lang="es-CL" sz="1700" b="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es-CL" sz="17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calidad de acuerdo a las</a:t>
                      </a:r>
                      <a:r>
                        <a:rPr lang="es-CL" sz="1700" b="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es-CL" sz="17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normas, estándares y procedimientos</a:t>
                      </a:r>
                      <a:r>
                        <a:rPr lang="es-CL" sz="1700" b="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es-CL" sz="17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establecidos.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494618"/>
                  </a:ext>
                </a:extLst>
              </a:tr>
            </a:tbl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2EAAEA5B-848E-4F54-8E2B-B2AB1900CA45}"/>
              </a:ext>
            </a:extLst>
          </p:cNvPr>
          <p:cNvSpPr/>
          <p:nvPr/>
        </p:nvSpPr>
        <p:spPr>
          <a:xfrm>
            <a:off x="-2" y="6677025"/>
            <a:ext cx="12192000" cy="22727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6850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Rectángulo 4"/>
          <p:cNvSpPr/>
          <p:nvPr/>
        </p:nvSpPr>
        <p:spPr>
          <a:xfrm>
            <a:off x="0" y="5894132"/>
            <a:ext cx="12192000" cy="9638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94" y="489281"/>
            <a:ext cx="1546587" cy="602906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2251881" y="1108634"/>
            <a:ext cx="678938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Fase Planteamiento y Acuerdo de Objetivos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868892" y="2331832"/>
            <a:ext cx="684183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sz="2000" b="1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es-CL" sz="2200" b="1" dirty="0">
                <a:solidFill>
                  <a:schemeClr val="bg2">
                    <a:lumMod val="50000"/>
                  </a:schemeClr>
                </a:solidFill>
              </a:rPr>
              <a:t>Fase en la que el evaluador:</a:t>
            </a:r>
          </a:p>
          <a:p>
            <a:pPr algn="just"/>
            <a:endParaRPr lang="es-CL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Conversa</a:t>
            </a: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sobre el instrumento y las competencias a evaluar.</a:t>
            </a:r>
          </a:p>
          <a:p>
            <a:pPr algn="just"/>
            <a:endParaRPr lang="es-CL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Define en conjunto </a:t>
            </a: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los objetivos que el evaluado debe alcanzar en un periodo determinado.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6" name="Picture 2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08" y="2200821"/>
            <a:ext cx="3246314" cy="3304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4DB3FB7-A339-4A0E-A3FD-417FCCFDC3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51498" y="317564"/>
            <a:ext cx="1835961" cy="868557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B6828E44-E6FA-4494-95F3-7437D76BA4BE}"/>
              </a:ext>
            </a:extLst>
          </p:cNvPr>
          <p:cNvSpPr/>
          <p:nvPr/>
        </p:nvSpPr>
        <p:spPr>
          <a:xfrm>
            <a:off x="-2" y="6677025"/>
            <a:ext cx="12192000" cy="22727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741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0" y="6221765"/>
            <a:ext cx="12192000" cy="6362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1" name="Shape 2747"/>
          <p:cNvSpPr/>
          <p:nvPr/>
        </p:nvSpPr>
        <p:spPr>
          <a:xfrm>
            <a:off x="5833702" y="4548962"/>
            <a:ext cx="140985" cy="34790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tIns="45719" rIns="45719" bIns="45719" numCol="1" anchor="t">
            <a:spAutoFit/>
          </a:bodyPr>
          <a:lstStyle>
            <a:lvl1pPr algn="ctr">
              <a:defRPr sz="1600" b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defTabSz="685596">
              <a:defRPr sz="1800" b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1400" b="0" dirty="0">
              <a:solidFill>
                <a:srgbClr val="95A5A6">
                  <a:lumMod val="50000"/>
                </a:srgb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Shape 2760"/>
          <p:cNvSpPr/>
          <p:nvPr/>
        </p:nvSpPr>
        <p:spPr>
          <a:xfrm>
            <a:off x="3123468" y="4744547"/>
            <a:ext cx="2700212" cy="3131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tIns="45719" rIns="45719" bIns="45719" numCol="1" anchor="t">
            <a:spAutoFit/>
          </a:bodyPr>
          <a:lstStyle>
            <a:lvl1pPr algn="ctr">
              <a:defRPr sz="1200">
                <a:solidFill>
                  <a:srgbClr val="595959"/>
                </a:solidFill>
              </a:defRPr>
            </a:lvl1pPr>
          </a:lstStyle>
          <a:p>
            <a:pPr defTabSz="685596"/>
            <a:endParaRPr lang="en-US" dirty="0" err="1">
              <a:latin typeface="Calibri"/>
            </a:endParaRPr>
          </a:p>
        </p:txBody>
      </p:sp>
      <p:graphicFrame>
        <p:nvGraphicFramePr>
          <p:cNvPr id="16" name="Diagrama 15"/>
          <p:cNvGraphicFramePr/>
          <p:nvPr>
            <p:extLst>
              <p:ext uri="{D42A27DB-BD31-4B8C-83A1-F6EECF244321}">
                <p14:modId xmlns:p14="http://schemas.microsoft.com/office/powerpoint/2010/main" val="2390474329"/>
              </p:ext>
            </p:extLst>
          </p:nvPr>
        </p:nvGraphicFramePr>
        <p:xfrm>
          <a:off x="1097280" y="1838017"/>
          <a:ext cx="7875271" cy="4875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CuadroTexto 16"/>
          <p:cNvSpPr txBox="1"/>
          <p:nvPr/>
        </p:nvSpPr>
        <p:spPr>
          <a:xfrm>
            <a:off x="3977495" y="5883211"/>
            <a:ext cx="892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</a:rPr>
              <a:t>Peso</a:t>
            </a:r>
            <a:endParaRPr lang="es-CL" sz="1600" b="1" dirty="0">
              <a:solidFill>
                <a:schemeClr val="bg1"/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2083452" y="5478782"/>
            <a:ext cx="68890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Ingresar un peso del objetivo en el rango del 0 a 100.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Ejemplo: </a:t>
            </a:r>
            <a:r>
              <a:rPr lang="es-E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50% (La suma de los pesos deberá dar 100%).</a:t>
            </a:r>
            <a:endParaRPr lang="es-CL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6" name="Picture 2" descr="Resultado de imagen para evaluaciÃ³n de objetivos por objetivo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5484" y="2094423"/>
            <a:ext cx="2556516" cy="2181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1265709" y="5902762"/>
            <a:ext cx="986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1"/>
                </a:solidFill>
              </a:rPr>
              <a:t>Peso</a:t>
            </a:r>
            <a:endParaRPr lang="es-CL" sz="1600" dirty="0">
              <a:solidFill>
                <a:schemeClr val="bg1"/>
              </a:solidFill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2643867" y="1094191"/>
            <a:ext cx="678938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Fase Planteamiento y Acuerdo de Objetivos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4533DCE2-EF87-4D0C-9BB9-977835CC483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851498" y="317564"/>
            <a:ext cx="1835961" cy="86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78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7" grpId="0"/>
    </p:bldLst>
  </p:timing>
</p:sld>
</file>

<file path=ppt/theme/theme1.xml><?xml version="1.0" encoding="utf-8"?>
<a:theme xmlns:a="http://schemas.openxmlformats.org/drawingml/2006/main" name="Retrospección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23291</TotalTime>
  <Words>1364</Words>
  <Application>Microsoft Office PowerPoint</Application>
  <PresentationFormat>Panorámica</PresentationFormat>
  <Paragraphs>209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Century Gothic</vt:lpstr>
      <vt:lpstr>Gill Sans</vt:lpstr>
      <vt:lpstr>Wingdings</vt:lpstr>
      <vt:lpstr>Retrospección</vt:lpstr>
      <vt:lpstr>Presentación de PowerPoint</vt:lpstr>
      <vt:lpstr>Concepto</vt:lpstr>
      <vt:lpstr>Presentación de PowerPoint</vt:lpstr>
      <vt:lpstr>Estructura de la evaluación </vt:lpstr>
      <vt:lpstr>Competencias a evaluar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Fechas Evaluación de Desempeño 2021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Lidea</dc:creator>
  <cp:lastModifiedBy>DANIELA ALEJANDRA ELGUETA  BASSALETTI</cp:lastModifiedBy>
  <cp:revision>1402</cp:revision>
  <cp:lastPrinted>2019-11-04T15:58:19Z</cp:lastPrinted>
  <dcterms:created xsi:type="dcterms:W3CDTF">2016-08-23T18:39:35Z</dcterms:created>
  <dcterms:modified xsi:type="dcterms:W3CDTF">2021-11-24T15:33:49Z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290000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