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osebaezagomez\Desktop\Resultados%20Encuesta%20Asociacio&#769;n%20de%20Tituladosas%20Esc.%20Psicologi&#769;a%20UCEN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Indi﻿﻿que su género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446840564946809E-2"/>
          <c:y val="0.10973752495455702"/>
          <c:w val="0.73530419281103876"/>
          <c:h val="0.791669706123028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1'!$A$4:$A$6</c:f>
              <c:strCache>
                <c:ptCount val="3"/>
                <c:pt idx="0">
                  <c:v>Femenino</c:v>
                </c:pt>
                <c:pt idx="1">
                  <c:v>Masculino</c:v>
                </c:pt>
                <c:pt idx="2">
                  <c:v>Otra identidad</c:v>
                </c:pt>
              </c:strCache>
            </c:strRef>
          </c:cat>
          <c:val>
            <c:numRef>
              <c:f>'Question 1'!$B$4:$B$6</c:f>
              <c:numCache>
                <c:formatCode>0.00%</c:formatCode>
                <c:ptCount val="3"/>
                <c:pt idx="0">
                  <c:v>0.69180000000000008</c:v>
                </c:pt>
                <c:pt idx="1">
                  <c:v>0.2984</c:v>
                </c:pt>
                <c:pt idx="2">
                  <c:v>9.7999999999999997E-3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F-B341-8CFD-9A348B0AB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939968"/>
        <c:axId val="113938432"/>
      </c:barChart>
      <c:valAx>
        <c:axId val="11393843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3939968"/>
        <c:crosses val="autoZero"/>
        <c:crossBetween val="between"/>
      </c:valAx>
      <c:catAx>
        <c:axId val="11393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s-CL"/>
          </a:p>
        </c:txPr>
        <c:crossAx val="113938432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Año de egreso (último año de estudio cursado). Marca solo una opción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2'!$A$4:$A$35</c:f>
              <c:strCach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strCache>
            </c:strRef>
          </c:cat>
          <c:val>
            <c:numRef>
              <c:f>'Question 2'!$B$4:$B$35</c:f>
              <c:numCache>
                <c:formatCode>0.00%</c:formatCode>
                <c:ptCount val="32"/>
                <c:pt idx="0">
                  <c:v>1.9699999999999999E-2</c:v>
                </c:pt>
                <c:pt idx="1">
                  <c:v>3.3E-3</c:v>
                </c:pt>
                <c:pt idx="2">
                  <c:v>1.3100000000000001E-2</c:v>
                </c:pt>
                <c:pt idx="3">
                  <c:v>3.61E-2</c:v>
                </c:pt>
                <c:pt idx="4">
                  <c:v>1.6400000000000001E-2</c:v>
                </c:pt>
                <c:pt idx="5">
                  <c:v>6.6E-3</c:v>
                </c:pt>
                <c:pt idx="6">
                  <c:v>3.61E-2</c:v>
                </c:pt>
                <c:pt idx="7">
                  <c:v>2.6200000000000001E-2</c:v>
                </c:pt>
                <c:pt idx="8">
                  <c:v>2.3E-2</c:v>
                </c:pt>
                <c:pt idx="9">
                  <c:v>2.9499999999999998E-2</c:v>
                </c:pt>
                <c:pt idx="10">
                  <c:v>2.6200000000000001E-2</c:v>
                </c:pt>
                <c:pt idx="11">
                  <c:v>3.2800000000000003E-2</c:v>
                </c:pt>
                <c:pt idx="12">
                  <c:v>3.61E-2</c:v>
                </c:pt>
                <c:pt idx="13">
                  <c:v>2.6200000000000001E-2</c:v>
                </c:pt>
                <c:pt idx="14">
                  <c:v>3.61E-2</c:v>
                </c:pt>
                <c:pt idx="15">
                  <c:v>6.2300000000000001E-2</c:v>
                </c:pt>
                <c:pt idx="16">
                  <c:v>4.2599999999999999E-2</c:v>
                </c:pt>
                <c:pt idx="17">
                  <c:v>2.9499999999999998E-2</c:v>
                </c:pt>
                <c:pt idx="18">
                  <c:v>6.6E-3</c:v>
                </c:pt>
                <c:pt idx="19">
                  <c:v>2.3E-2</c:v>
                </c:pt>
                <c:pt idx="20">
                  <c:v>2.3E-2</c:v>
                </c:pt>
                <c:pt idx="21">
                  <c:v>2.9499999999999998E-2</c:v>
                </c:pt>
                <c:pt idx="22">
                  <c:v>1.6400000000000001E-2</c:v>
                </c:pt>
                <c:pt idx="23">
                  <c:v>1.6400000000000001E-2</c:v>
                </c:pt>
                <c:pt idx="24">
                  <c:v>2.6200000000000001E-2</c:v>
                </c:pt>
                <c:pt idx="25">
                  <c:v>3.61E-2</c:v>
                </c:pt>
                <c:pt idx="26">
                  <c:v>3.9300000000000002E-2</c:v>
                </c:pt>
                <c:pt idx="27">
                  <c:v>5.8999999999999997E-2</c:v>
                </c:pt>
                <c:pt idx="28">
                  <c:v>5.2499999999999998E-2</c:v>
                </c:pt>
                <c:pt idx="29">
                  <c:v>3.2800000000000003E-2</c:v>
                </c:pt>
                <c:pt idx="30">
                  <c:v>5.8999999999999997E-2</c:v>
                </c:pt>
                <c:pt idx="31">
                  <c:v>7.8700000000000006E-2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E-3342-825C-22CB39F26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777344"/>
        <c:axId val="116771456"/>
      </c:barChart>
      <c:valAx>
        <c:axId val="1167714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6777344"/>
        <c:crosses val="autoZero"/>
        <c:crossBetween val="between"/>
      </c:valAx>
      <c:catAx>
        <c:axId val="11677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677145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Actualmente, ¿En qué especialidades se desarrolla profesionalmente? Marque máximo tres opciones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3'!$A$4:$A$19</c:f>
              <c:strCache>
                <c:ptCount val="16"/>
                <c:pt idx="0">
                  <c:v>Clínica Adultos</c:v>
                </c:pt>
                <c:pt idx="1">
                  <c:v>Clínica familias y Parejas</c:v>
                </c:pt>
                <c:pt idx="2">
                  <c:v>Clínica Infanto Juvenil</c:v>
                </c:pt>
                <c:pt idx="3">
                  <c:v>Laboral Organizacional</c:v>
                </c:pt>
                <c:pt idx="4">
                  <c:v>Educacional</c:v>
                </c:pt>
                <c:pt idx="5">
                  <c:v>Social Comunitaria</c:v>
                </c:pt>
                <c:pt idx="6">
                  <c:v>Jurídico</c:v>
                </c:pt>
                <c:pt idx="7">
                  <c:v>Forense</c:v>
                </c:pt>
                <c:pt idx="8">
                  <c:v>Docencia Universitaria</c:v>
                </c:pt>
                <c:pt idx="9">
                  <c:v>Psicología del Deporte</c:v>
                </c:pt>
                <c:pt idx="10">
                  <c:v>Psicología de la Conducta Consumidor y Marketing</c:v>
                </c:pt>
                <c:pt idx="11">
                  <c:v>Psicología de la Salud</c:v>
                </c:pt>
                <c:pt idx="12">
                  <c:v>Psicología de las Drogadicciones</c:v>
                </c:pt>
                <c:pt idx="13">
                  <c:v>Psicología Económica</c:v>
                </c:pt>
                <c:pt idx="14">
                  <c:v>Psico neurología</c:v>
                </c:pt>
                <c:pt idx="15">
                  <c:v>Otro especialidad (especifique)</c:v>
                </c:pt>
              </c:strCache>
            </c:strRef>
          </c:cat>
          <c:val>
            <c:numRef>
              <c:f>'Question 3'!$B$4:$B$19</c:f>
              <c:numCache>
                <c:formatCode>0.00%</c:formatCode>
                <c:ptCount val="16"/>
                <c:pt idx="0">
                  <c:v>0.39019999999999999</c:v>
                </c:pt>
                <c:pt idx="1">
                  <c:v>0.1115</c:v>
                </c:pt>
                <c:pt idx="2">
                  <c:v>0.22950000000000001</c:v>
                </c:pt>
                <c:pt idx="3">
                  <c:v>0.3639</c:v>
                </c:pt>
                <c:pt idx="4">
                  <c:v>0.19339999999999999</c:v>
                </c:pt>
                <c:pt idx="5">
                  <c:v>0.12130000000000001</c:v>
                </c:pt>
                <c:pt idx="6">
                  <c:v>2.9499999999999998E-2</c:v>
                </c:pt>
                <c:pt idx="7">
                  <c:v>1.9699999999999999E-2</c:v>
                </c:pt>
                <c:pt idx="8">
                  <c:v>0.1115</c:v>
                </c:pt>
                <c:pt idx="9">
                  <c:v>1.6400000000000001E-2</c:v>
                </c:pt>
                <c:pt idx="10">
                  <c:v>6.6E-3</c:v>
                </c:pt>
                <c:pt idx="11">
                  <c:v>0.10489999999999999</c:v>
                </c:pt>
                <c:pt idx="12">
                  <c:v>4.5900000000000003E-2</c:v>
                </c:pt>
                <c:pt idx="13">
                  <c:v>3.3E-3</c:v>
                </c:pt>
                <c:pt idx="14">
                  <c:v>1.3100000000000001E-2</c:v>
                </c:pt>
                <c:pt idx="15">
                  <c:v>0.1148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0-D74E-90E1-EA2FD06F2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79392"/>
        <c:axId val="117977856"/>
      </c:barChart>
      <c:valAx>
        <c:axId val="1179778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7979392"/>
        <c:crosses val="autoZero"/>
        <c:crossBetween val="between"/>
      </c:valAx>
      <c:catAx>
        <c:axId val="11797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s-CL"/>
          </a:p>
        </c:txPr>
        <c:crossAx val="11797785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¿En cuál de los siguientes temas se especializó? Marcar no más de tres opciones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6'!$A$4:$A$26</c:f>
              <c:strCache>
                <c:ptCount val="23"/>
                <c:pt idx="0">
                  <c:v>Clínica Adultos</c:v>
                </c:pt>
                <c:pt idx="1">
                  <c:v>Clínica familias y Parejas</c:v>
                </c:pt>
                <c:pt idx="2">
                  <c:v>Clínica Infanto Juvenil</c:v>
                </c:pt>
                <c:pt idx="3">
                  <c:v>Laboral Organizacional</c:v>
                </c:pt>
                <c:pt idx="4">
                  <c:v>Gestión de Recursos Humanos</c:v>
                </c:pt>
                <c:pt idx="5">
                  <c:v>Gestión del cambio o Desarrollo Organizacional</c:v>
                </c:pt>
                <c:pt idx="6">
                  <c:v>Administración de empresas</c:v>
                </c:pt>
                <c:pt idx="7">
                  <c:v>Coaching</c:v>
                </c:pt>
                <c:pt idx="8">
                  <c:v>Psicología Educacional</c:v>
                </c:pt>
                <c:pt idx="9">
                  <c:v>Social Comunitaria</c:v>
                </c:pt>
                <c:pt idx="10">
                  <c:v>Psicología Jurídico</c:v>
                </c:pt>
                <c:pt idx="11">
                  <c:v>Psicología Forense</c:v>
                </c:pt>
                <c:pt idx="12">
                  <c:v>Psicología Geriátrica</c:v>
                </c:pt>
                <c:pt idx="13">
                  <c:v>Psicología Política</c:v>
                </c:pt>
                <c:pt idx="14">
                  <c:v>Docencia Universitaria</c:v>
                </c:pt>
                <c:pt idx="15">
                  <c:v>Psicología del Deporte</c:v>
                </c:pt>
                <c:pt idx="16">
                  <c:v>Psicología de la Conducta Consumidor y Marketing</c:v>
                </c:pt>
                <c:pt idx="17">
                  <c:v>Psicología de la Salud</c:v>
                </c:pt>
                <c:pt idx="18">
                  <c:v>Psicología de las Drogadicciones</c:v>
                </c:pt>
                <c:pt idx="19">
                  <c:v>Psicología Económica</c:v>
                </c:pt>
                <c:pt idx="20">
                  <c:v>Psiconeurología</c:v>
                </c:pt>
                <c:pt idx="21">
                  <c:v>Psicometría</c:v>
                </c:pt>
                <c:pt idx="22">
                  <c:v>Otra especialidad (especifique)</c:v>
                </c:pt>
              </c:strCache>
            </c:strRef>
          </c:cat>
          <c:val>
            <c:numRef>
              <c:f>'Question 6'!$B$4:$B$26</c:f>
              <c:numCache>
                <c:formatCode>0.00%</c:formatCode>
                <c:ptCount val="23"/>
                <c:pt idx="0">
                  <c:v>0.22950000000000001</c:v>
                </c:pt>
                <c:pt idx="1">
                  <c:v>0.13519999999999999</c:v>
                </c:pt>
                <c:pt idx="2">
                  <c:v>0.16389999999999999</c:v>
                </c:pt>
                <c:pt idx="3">
                  <c:v>0.1598</c:v>
                </c:pt>
                <c:pt idx="4">
                  <c:v>0.1721</c:v>
                </c:pt>
                <c:pt idx="5">
                  <c:v>0.1598</c:v>
                </c:pt>
                <c:pt idx="6">
                  <c:v>3.6900000000000002E-2</c:v>
                </c:pt>
                <c:pt idx="7">
                  <c:v>8.6099999999999996E-2</c:v>
                </c:pt>
                <c:pt idx="8">
                  <c:v>9.8400000000000001E-2</c:v>
                </c:pt>
                <c:pt idx="9">
                  <c:v>6.9699999999999998E-2</c:v>
                </c:pt>
                <c:pt idx="10">
                  <c:v>2.87E-2</c:v>
                </c:pt>
                <c:pt idx="11">
                  <c:v>2.87E-2</c:v>
                </c:pt>
                <c:pt idx="12">
                  <c:v>4.0999999999999986E-3</c:v>
                </c:pt>
                <c:pt idx="13">
                  <c:v>8.199999999999999E-3</c:v>
                </c:pt>
                <c:pt idx="14">
                  <c:v>4.0999999999999988E-2</c:v>
                </c:pt>
                <c:pt idx="15">
                  <c:v>2.0500000000000001E-2</c:v>
                </c:pt>
                <c:pt idx="16">
                  <c:v>4.0999999999999986E-3</c:v>
                </c:pt>
                <c:pt idx="17">
                  <c:v>2.0500000000000001E-2</c:v>
                </c:pt>
                <c:pt idx="18">
                  <c:v>4.9200000000000001E-2</c:v>
                </c:pt>
                <c:pt idx="19">
                  <c:v>0</c:v>
                </c:pt>
                <c:pt idx="20">
                  <c:v>1.23E-2</c:v>
                </c:pt>
                <c:pt idx="21">
                  <c:v>2.46E-2</c:v>
                </c:pt>
                <c:pt idx="22">
                  <c:v>0.24590000000000001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A-FB4F-98DC-AAB204C41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12256"/>
        <c:axId val="116709632"/>
      </c:barChart>
      <c:valAx>
        <c:axId val="11670963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8112256"/>
        <c:crosses val="autoZero"/>
        <c:crossBetween val="between"/>
      </c:valAx>
      <c:catAx>
        <c:axId val="11811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s-CL"/>
          </a:p>
        </c:txPr>
        <c:crossAx val="116709632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¿En cuáles de los siguientes temas y/o actividades le interesaría participar como egresado(a) de la Escuela Psicología de la U. Central? Selecciona máximo tres opciones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9'!$A$4:$A$21</c:f>
              <c:strCache>
                <c:ptCount val="18"/>
                <c:pt idx="0">
                  <c:v>Seminarios, participar como alumno(a)</c:v>
                </c:pt>
                <c:pt idx="1">
                  <c:v>Diplomados, participar como alumno(a)</c:v>
                </c:pt>
                <c:pt idx="2">
                  <c:v>Magister, participar como alumno(a)</c:v>
                </c:pt>
                <c:pt idx="3">
                  <c:v>Doctorado, participar como participar como alumno(a)</c:v>
                </c:pt>
                <c:pt idx="4">
                  <c:v>Docencia de pre grado, participar como docente profesor(a)</c:v>
                </c:pt>
                <c:pt idx="5">
                  <c:v>Docencia de post grado, participar como docente profesor(a)</c:v>
                </c:pt>
                <c:pt idx="6">
                  <c:v>Seminarios y cursos, participar como docente</c:v>
                </c:pt>
                <c:pt idx="7">
                  <c:v>Investigación y publicaciones</c:v>
                </c:pt>
                <c:pt idx="8">
                  <c:v>Actividades culturales</c:v>
                </c:pt>
                <c:pt idx="9">
                  <c:v>Actividades deportivas</c:v>
                </c:pt>
                <c:pt idx="10">
                  <c:v>Actividades convivencia con otros egresados(as)</c:v>
                </c:pt>
                <c:pt idx="11">
                  <c:v>Actividades de ayuda a la comunidad</c:v>
                </c:pt>
                <c:pt idx="12">
                  <c:v>Comunidades de aprendizaje con colegas de la misma especialidad</c:v>
                </c:pt>
                <c:pt idx="13">
                  <c:v>Comunidades de aprendizaje interdisciplinarios</c:v>
                </c:pt>
                <c:pt idx="14">
                  <c:v>Vinculación con el medio</c:v>
                </c:pt>
                <c:pt idx="15">
                  <c:v>Beneficios y convenios por ser integrante de la Asociación</c:v>
                </c:pt>
                <c:pt idx="16">
                  <c:v>En ninguna</c:v>
                </c:pt>
                <c:pt idx="17">
                  <c:v>Otros (especifique)</c:v>
                </c:pt>
              </c:strCache>
            </c:strRef>
          </c:cat>
          <c:val>
            <c:numRef>
              <c:f>'Question 9'!$B$4:$B$21</c:f>
              <c:numCache>
                <c:formatCode>0.00%</c:formatCode>
                <c:ptCount val="18"/>
                <c:pt idx="0">
                  <c:v>0.31430000000000002</c:v>
                </c:pt>
                <c:pt idx="1">
                  <c:v>0.36070000000000002</c:v>
                </c:pt>
                <c:pt idx="2">
                  <c:v>0.32500000000000001</c:v>
                </c:pt>
                <c:pt idx="3">
                  <c:v>0.125</c:v>
                </c:pt>
                <c:pt idx="4">
                  <c:v>0.3</c:v>
                </c:pt>
                <c:pt idx="5">
                  <c:v>0.15709999999999999</c:v>
                </c:pt>
                <c:pt idx="6">
                  <c:v>0.25359999999999999</c:v>
                </c:pt>
                <c:pt idx="7">
                  <c:v>0.25</c:v>
                </c:pt>
                <c:pt idx="8">
                  <c:v>0.13569999999999999</c:v>
                </c:pt>
                <c:pt idx="9">
                  <c:v>3.5700000000000003E-2</c:v>
                </c:pt>
                <c:pt idx="10">
                  <c:v>0.15709999999999999</c:v>
                </c:pt>
                <c:pt idx="11">
                  <c:v>0.16070000000000001</c:v>
                </c:pt>
                <c:pt idx="12">
                  <c:v>0.27500000000000002</c:v>
                </c:pt>
                <c:pt idx="13">
                  <c:v>0.24640000000000001</c:v>
                </c:pt>
                <c:pt idx="14">
                  <c:v>0.1321</c:v>
                </c:pt>
                <c:pt idx="15">
                  <c:v>0.2321</c:v>
                </c:pt>
                <c:pt idx="16">
                  <c:v>2.5000000000000001E-2</c:v>
                </c:pt>
                <c:pt idx="17">
                  <c:v>7.1000000000000004E-3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2E-544B-BC8B-DA0041EBE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572352"/>
        <c:axId val="119570816"/>
      </c:barChart>
      <c:valAx>
        <c:axId val="1195708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9572352"/>
        <c:crosses val="autoZero"/>
        <c:crossBetween val="between"/>
      </c:valAx>
      <c:catAx>
        <c:axId val="11957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s-CL"/>
          </a:p>
        </c:txPr>
        <c:crossAx val="11957081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¿Eres integrante de la Asociación de titulados(as) de la Escuela de Psicología de la U. Central? Marcar solo una opción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12'!$A$4:$A$6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No sé</c:v>
                </c:pt>
              </c:strCache>
            </c:strRef>
          </c:cat>
          <c:val>
            <c:numRef>
              <c:f>'Question 12'!$B$4:$B$6</c:f>
              <c:numCache>
                <c:formatCode>0.00%</c:formatCode>
                <c:ptCount val="3"/>
                <c:pt idx="0">
                  <c:v>0.1245</c:v>
                </c:pt>
                <c:pt idx="1">
                  <c:v>0.38490000000000002</c:v>
                </c:pt>
                <c:pt idx="2">
                  <c:v>0.49059999999999998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7-A841-98A3-53712D816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188928"/>
        <c:axId val="122166656"/>
      </c:barChart>
      <c:valAx>
        <c:axId val="1221666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2188928"/>
        <c:crosses val="autoZero"/>
        <c:crossBetween val="between"/>
      </c:valAx>
      <c:catAx>
        <c:axId val="12218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16665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Si respondiste que “No o No sé” ¿Te interesaría ser integrante de la Asociación de titulados(as) de Escuela Psicólogos U. Central? Marca sola opción.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13'!$A$4:$A$5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'Question 13'!$B$4:$B$5</c:f>
              <c:numCache>
                <c:formatCode>0.00%</c:formatCode>
                <c:ptCount val="2"/>
                <c:pt idx="0">
                  <c:v>0.81709999999999994</c:v>
                </c:pt>
                <c:pt idx="1">
                  <c:v>0.19109999999999999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4-C643-8BD2-1268EC43E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113024"/>
        <c:axId val="122111488"/>
      </c:barChart>
      <c:valAx>
        <c:axId val="1221114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2113024"/>
        <c:crosses val="autoZero"/>
        <c:crossBetween val="between"/>
      </c:valAx>
      <c:catAx>
        <c:axId val="12211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111488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s-CL"/>
              <a:t>Queremos organizar un Encuentro de Titulados(as) 2021, ¿le interesaría participar? Marca solo un opción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17'!$B$3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17'!$A$4:$A$5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'Question 17'!$B$4:$B$5</c:f>
              <c:numCache>
                <c:formatCode>0.00%</c:formatCode>
                <c:ptCount val="2"/>
                <c:pt idx="0">
                  <c:v>0.8367</c:v>
                </c:pt>
                <c:pt idx="1">
                  <c:v>0.1633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66-F84E-A6F0-ACD2DE15A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470400"/>
        <c:axId val="122456320"/>
      </c:barChart>
      <c:valAx>
        <c:axId val="12245632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2470400"/>
        <c:crosses val="autoZero"/>
        <c:crossBetween val="between"/>
      </c:valAx>
      <c:catAx>
        <c:axId val="12247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45632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74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34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3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1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5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05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60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9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48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09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9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20635-8BDF-9F41-961C-218119035213}" type="datetimeFigureOut">
              <a:rPr lang="es-CL" smtClean="0"/>
              <a:t>08-09-2021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DE0B59F-F283-3E43-B728-AA7A2461D0F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75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sociaciondetituladospsicucent@gmail.co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DF9BF5F-F9DA-7943-8D9B-354D86DC4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5624"/>
            <a:ext cx="9530852" cy="2541431"/>
          </a:xfrm>
        </p:spPr>
        <p:txBody>
          <a:bodyPr>
            <a:normAutofit/>
          </a:bodyPr>
          <a:lstStyle/>
          <a:p>
            <a:pPr algn="ctr"/>
            <a:r>
              <a:rPr lang="es-CL" sz="4800" dirty="0"/>
              <a:t>Asociación </a:t>
            </a:r>
            <a:br>
              <a:rPr lang="es-CL" sz="4800" dirty="0"/>
            </a:br>
            <a:r>
              <a:rPr lang="es-CL" sz="4800" dirty="0"/>
              <a:t>de titulados de psicología u. central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FDD0604F-5F6F-7D49-9D2B-42F78ABF4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4903"/>
            <a:ext cx="9530851" cy="2340207"/>
          </a:xfrm>
        </p:spPr>
        <p:txBody>
          <a:bodyPr>
            <a:normAutofit fontScale="85000" lnSpcReduction="10000"/>
          </a:bodyPr>
          <a:lstStyle/>
          <a:p>
            <a:r>
              <a:rPr lang="es-CL" b="1" dirty="0"/>
              <a:t>Directiva: </a:t>
            </a:r>
          </a:p>
          <a:p>
            <a:r>
              <a:rPr lang="es-CL" b="1" dirty="0"/>
              <a:t>Ps. Hernán GarretÓn</a:t>
            </a:r>
          </a:p>
          <a:p>
            <a:r>
              <a:rPr lang="es-CL" b="1" dirty="0"/>
              <a:t>Ps. José Baeza</a:t>
            </a:r>
          </a:p>
          <a:p>
            <a:endParaRPr lang="es-CL" b="1" dirty="0"/>
          </a:p>
          <a:p>
            <a:r>
              <a:rPr lang="es-CL" b="1" dirty="0"/>
              <a:t>Aliado estratégico: </a:t>
            </a:r>
          </a:p>
          <a:p>
            <a:r>
              <a:rPr lang="es-CL" b="1" dirty="0"/>
              <a:t>Ps. Ricardo Bascuñán</a:t>
            </a:r>
          </a:p>
        </p:txBody>
      </p:sp>
    </p:spTree>
    <p:extLst>
      <p:ext uri="{BB962C8B-B14F-4D97-AF65-F5344CB8AC3E}">
        <p14:creationId xmlns:p14="http://schemas.microsoft.com/office/powerpoint/2010/main" val="2158598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011AC6-709A-4D1A-A071-FA77403FEB56}"/>
              </a:ext>
            </a:extLst>
          </p:cNvPr>
          <p:cNvSpPr txBox="1"/>
          <p:nvPr/>
        </p:nvSpPr>
        <p:spPr>
          <a:xfrm>
            <a:off x="2851485" y="1082296"/>
            <a:ext cx="6104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CL" sz="40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CONCLUSIONES </a:t>
            </a:r>
            <a:endParaRPr lang="es-CL" sz="4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C744D2D-F5F7-40E2-A2C0-9C92D3C0AEF4}"/>
              </a:ext>
            </a:extLst>
          </p:cNvPr>
          <p:cNvSpPr txBox="1"/>
          <p:nvPr/>
        </p:nvSpPr>
        <p:spPr>
          <a:xfrm>
            <a:off x="737937" y="2472084"/>
            <a:ext cx="1095675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buAutoNum type="arabicParenR"/>
            </a:pPr>
            <a:r>
              <a:rPr lang="es-CL" sz="2800" cap="all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Un grupo importante quiere participar en la asociación y otras actividades como encuentros </a:t>
            </a:r>
          </a:p>
          <a:p>
            <a:pPr marL="514350" indent="-514350" algn="just">
              <a:buAutoNum type="arabicParenR"/>
            </a:pPr>
            <a:endParaRPr lang="es-CL" sz="2800" cap="all" dirty="0">
              <a:solidFill>
                <a:prstClr val="black"/>
              </a:solidFill>
              <a:latin typeface="Gill Sans MT" panose="020B0502020104020203"/>
              <a:ea typeface="+mj-ea"/>
              <a:cs typeface="+mj-cs"/>
            </a:endParaRPr>
          </a:p>
          <a:p>
            <a:pPr marL="514350" indent="-514350" algn="just">
              <a:buAutoNum type="arabicParenR"/>
            </a:pPr>
            <a:r>
              <a:rPr lang="es-CL" sz="2800" cap="all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Hay interés en participar en actividades de formación como Diplomas, magister, seminarios  como alumnos y como docentes </a:t>
            </a:r>
          </a:p>
          <a:p>
            <a:pPr marL="514350" indent="-514350" algn="just">
              <a:buAutoNum type="arabicParenR"/>
            </a:pPr>
            <a:endParaRPr lang="es-CL" sz="2800" cap="all" dirty="0">
              <a:solidFill>
                <a:prstClr val="black"/>
              </a:solidFill>
              <a:latin typeface="Gill Sans MT" panose="020B0502020104020203"/>
              <a:ea typeface="+mj-ea"/>
              <a:cs typeface="+mj-cs"/>
            </a:endParaRPr>
          </a:p>
          <a:p>
            <a:pPr marL="514350" indent="-514350" algn="just">
              <a:buAutoNum type="arabicParenR"/>
            </a:pPr>
            <a:r>
              <a:rPr lang="es-CL" sz="2800" cap="all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Hay una creciente necesidad de ser parte de la asociación y participar de las actividades vinculadas a la escuela</a:t>
            </a:r>
          </a:p>
          <a:p>
            <a:pPr marL="514350" indent="-514350">
              <a:buAutoNum type="arabicParenR"/>
            </a:pPr>
            <a:endParaRPr lang="es-CL" sz="2800" cap="all" dirty="0">
              <a:solidFill>
                <a:prstClr val="black"/>
              </a:solidFill>
              <a:latin typeface="Gill Sans MT" panose="020B05020201040202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7885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4B532-3FA3-9440-852E-CA592799C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DATOS DE CONTACTO</a:t>
            </a:r>
            <a:br>
              <a:rPr lang="es-CL" dirty="0"/>
            </a:br>
            <a:r>
              <a:rPr lang="es-CL" dirty="0"/>
              <a:t>ASOCIACION TITULADOS PSICOLOGIA UCEN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856B6D-5EA9-BF48-9CF0-69FDF9E74A15}"/>
              </a:ext>
            </a:extLst>
          </p:cNvPr>
          <p:cNvSpPr txBox="1"/>
          <p:nvPr/>
        </p:nvSpPr>
        <p:spPr>
          <a:xfrm>
            <a:off x="1520042" y="2173183"/>
            <a:ext cx="9534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.- Correo Asociación:</a:t>
            </a:r>
          </a:p>
          <a:p>
            <a:pPr algn="ctr"/>
            <a:endParaRPr lang="es-CL" dirty="0"/>
          </a:p>
          <a:p>
            <a:pPr algn="ctr"/>
            <a:r>
              <a:rPr lang="es-CL" dirty="0">
                <a:hlinkClick r:id="rId2"/>
              </a:rPr>
              <a:t>asociaciondetituladospsicucent@gmail.com</a:t>
            </a:r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/>
              <a:t>.- Contacto Ps Baeza: +569 49124725</a:t>
            </a:r>
          </a:p>
        </p:txBody>
      </p:sp>
    </p:spTree>
    <p:extLst>
      <p:ext uri="{BB962C8B-B14F-4D97-AF65-F5344CB8AC3E}">
        <p14:creationId xmlns:p14="http://schemas.microsoft.com/office/powerpoint/2010/main" val="10434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FEC49-27FF-054C-8C63-2EE74144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967" y="804519"/>
            <a:ext cx="9603275" cy="494892"/>
          </a:xfrm>
        </p:spPr>
        <p:txBody>
          <a:bodyPr>
            <a:normAutofit fontScale="90000"/>
          </a:bodyPr>
          <a:lstStyle/>
          <a:p>
            <a:r>
              <a:rPr lang="es-CL" dirty="0"/>
              <a:t>Reseña histórica de la asociación…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2EFF7-0A55-EC4D-A080-485A788A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87396"/>
            <a:ext cx="11598442" cy="4497362"/>
          </a:xfrm>
        </p:spPr>
        <p:txBody>
          <a:bodyPr>
            <a:noAutofit/>
          </a:bodyPr>
          <a:lstStyle/>
          <a:p>
            <a:r>
              <a:rPr lang="es-CL" sz="1400" dirty="0"/>
              <a:t>2014 Empezamos a juntarnos en grupos </a:t>
            </a:r>
            <a:r>
              <a:rPr lang="es-CL" sz="1400" dirty="0" err="1"/>
              <a:t>whatsapp</a:t>
            </a:r>
            <a:r>
              <a:rPr lang="es-CL" sz="1400" dirty="0"/>
              <a:t> a partir de la muerte de una compañera Karen </a:t>
            </a:r>
            <a:r>
              <a:rPr lang="es-CL" sz="1400" dirty="0" err="1"/>
              <a:t>Fuch</a:t>
            </a:r>
            <a:r>
              <a:rPr lang="es-CL" sz="1400" dirty="0"/>
              <a:t>.</a:t>
            </a:r>
          </a:p>
          <a:p>
            <a:r>
              <a:rPr lang="es-CL" sz="1400" dirty="0"/>
              <a:t>2015   Algunos nos plateamos la idea de hacer una organización de los exalumnos y organiza un encuentro.  </a:t>
            </a:r>
          </a:p>
          <a:p>
            <a:r>
              <a:rPr lang="es-CL" sz="1400" dirty="0"/>
              <a:t>2016   Un  grupo oficializa y constituye legalmente a la </a:t>
            </a:r>
            <a:r>
              <a:rPr lang="es-CL" sz="1400" b="1" dirty="0"/>
              <a:t>Asociación de titulados de la escuela de psicología de la Universidad  Central </a:t>
            </a:r>
            <a:r>
              <a:rPr lang="es-CL" sz="1400" dirty="0"/>
              <a:t>y se forma una directiva y hacemos un primer encuentro de exalumnos. Se hace una encuesta primera de intereses. </a:t>
            </a:r>
          </a:p>
          <a:p>
            <a:r>
              <a:rPr lang="es-CL" sz="1400" dirty="0"/>
              <a:t>2017    Hacemos un segundo encuentro y a partir de la encuesta comenzamos  a organizar comunidades de aprendizaje por especialidades, les llamamos círculos (clínicos, organizacionales y educacionales).  Participamos en el conclave de escuela </a:t>
            </a:r>
            <a:r>
              <a:rPr lang="es-CL" sz="1400" dirty="0" err="1"/>
              <a:t>preclaustro</a:t>
            </a:r>
            <a:r>
              <a:rPr lang="es-CL" sz="1400" dirty="0"/>
              <a:t> juntos con alumnos, funcionarios y profesores.</a:t>
            </a:r>
          </a:p>
          <a:p>
            <a:r>
              <a:rPr lang="es-CL" sz="1400" dirty="0"/>
              <a:t>2018    Renovamos la directiva y hacemos unos talleres sobre empleabilidad con los alumnos y hacemos un tercer encuentro, creamos el premio al exalumno destacado </a:t>
            </a:r>
            <a:r>
              <a:rPr lang="es-CL" sz="1400" b="1" dirty="0"/>
              <a:t>Karen Fuchs </a:t>
            </a:r>
            <a:r>
              <a:rPr lang="es-CL" sz="1400" dirty="0"/>
              <a:t>que se lo otorgamos al senador Latorre.</a:t>
            </a:r>
          </a:p>
          <a:p>
            <a:r>
              <a:rPr lang="es-CL" sz="1400" dirty="0"/>
              <a:t>2019    Seguimos trabajando en los círculos de especialidad unos con más frecuencia que otros, el cuarto encuentro se suspenden por el estallido social.</a:t>
            </a:r>
          </a:p>
          <a:p>
            <a:r>
              <a:rPr lang="es-CL" sz="1400" dirty="0"/>
              <a:t>2020    Seguimos trabajando en círculos de especialidad y organizamos una mesa </a:t>
            </a:r>
            <a:r>
              <a:rPr lang="es-CL" sz="1400" dirty="0" err="1"/>
              <a:t>on</a:t>
            </a:r>
            <a:r>
              <a:rPr lang="es-CL" sz="1400" dirty="0"/>
              <a:t> line de discusión sobre “oportunidades de contribución profesional en condición de pandemia” con participación de los alumnos y egresados.</a:t>
            </a:r>
          </a:p>
          <a:p>
            <a:r>
              <a:rPr lang="es-CL" sz="1400" dirty="0"/>
              <a:t>2021    Hacemos una segunda </a:t>
            </a:r>
            <a:r>
              <a:rPr lang="es-CL" sz="1400" b="1" dirty="0"/>
              <a:t>encuesta de intereses</a:t>
            </a:r>
            <a:r>
              <a:rPr lang="es-CL" sz="1400" dirty="0"/>
              <a:t> y queremos organizar un </a:t>
            </a:r>
            <a:r>
              <a:rPr lang="es-CL" sz="1400" b="1" dirty="0"/>
              <a:t>cuarto encuentro </a:t>
            </a:r>
            <a:r>
              <a:rPr lang="es-CL" sz="1400" dirty="0" err="1"/>
              <a:t>on</a:t>
            </a:r>
            <a:r>
              <a:rPr lang="es-CL" sz="1400" dirty="0"/>
              <a:t> line de exalumnos y </a:t>
            </a:r>
            <a:r>
              <a:rPr lang="es-CL" sz="1400" b="1" dirty="0"/>
              <a:t>renovar la directiva</a:t>
            </a:r>
            <a:r>
              <a:rPr lang="es-CL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640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71125-0158-1E44-ADED-43F964C7E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Encuesta INTERESES </a:t>
            </a:r>
            <a:br>
              <a:rPr lang="es-CL" dirty="0"/>
            </a:br>
            <a:r>
              <a:rPr lang="es-CL" dirty="0"/>
              <a:t>titulados psicología </a:t>
            </a:r>
            <a:r>
              <a:rPr lang="es-CL" dirty="0" err="1"/>
              <a:t>u.cenTRAL</a:t>
            </a:r>
            <a:r>
              <a:rPr lang="es-CL" dirty="0"/>
              <a:t>  año 2021</a:t>
            </a: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188439"/>
              </p:ext>
            </p:extLst>
          </p:nvPr>
        </p:nvGraphicFramePr>
        <p:xfrm>
          <a:off x="1137146" y="1809000"/>
          <a:ext cx="7658854" cy="4030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AD472815-C3E1-4F4A-8E16-6394E3004187}"/>
              </a:ext>
            </a:extLst>
          </p:cNvPr>
          <p:cNvSpPr txBox="1"/>
          <p:nvPr/>
        </p:nvSpPr>
        <p:spPr>
          <a:xfrm>
            <a:off x="8989621" y="2244436"/>
            <a:ext cx="1767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Femenino: 211 </a:t>
            </a:r>
          </a:p>
          <a:p>
            <a:endParaRPr lang="es-CL" dirty="0"/>
          </a:p>
          <a:p>
            <a:r>
              <a:rPr lang="es-CL" dirty="0"/>
              <a:t>Masculino: 91</a:t>
            </a:r>
          </a:p>
          <a:p>
            <a:endParaRPr lang="es-CL" dirty="0"/>
          </a:p>
          <a:p>
            <a:r>
              <a:rPr lang="es-CL" dirty="0"/>
              <a:t>Otra identidad: 3</a:t>
            </a:r>
          </a:p>
          <a:p>
            <a:endParaRPr lang="es-CL" dirty="0"/>
          </a:p>
          <a:p>
            <a:r>
              <a:rPr lang="es-CL" dirty="0"/>
              <a:t>Total: 305</a:t>
            </a:r>
          </a:p>
        </p:txBody>
      </p:sp>
    </p:spTree>
    <p:extLst>
      <p:ext uri="{BB962C8B-B14F-4D97-AF65-F5344CB8AC3E}">
        <p14:creationId xmlns:p14="http://schemas.microsoft.com/office/powerpoint/2010/main" val="206999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587828"/>
              </p:ext>
            </p:extLst>
          </p:nvPr>
        </p:nvGraphicFramePr>
        <p:xfrm>
          <a:off x="577515" y="2021305"/>
          <a:ext cx="10988843" cy="389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4EB1AD17-9B84-4332-AF78-2E4F55B8D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713" y="722744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6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233656"/>
              </p:ext>
            </p:extLst>
          </p:nvPr>
        </p:nvGraphicFramePr>
        <p:xfrm>
          <a:off x="529389" y="2005263"/>
          <a:ext cx="10876548" cy="4048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8461D767-402B-4F11-A9DF-F95094C12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66" y="679052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8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227476"/>
              </p:ext>
            </p:extLst>
          </p:nvPr>
        </p:nvGraphicFramePr>
        <p:xfrm>
          <a:off x="609600" y="2021305"/>
          <a:ext cx="11069053" cy="40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6FBA4CAA-AA88-40D9-8ED0-498FFACDB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777" y="695095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0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579397"/>
              </p:ext>
            </p:extLst>
          </p:nvPr>
        </p:nvGraphicFramePr>
        <p:xfrm>
          <a:off x="144380" y="2117557"/>
          <a:ext cx="8245642" cy="393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FA3CA625-AE55-804C-9005-2CF0F78A73F1}"/>
              </a:ext>
            </a:extLst>
          </p:cNvPr>
          <p:cNvSpPr txBox="1"/>
          <p:nvPr/>
        </p:nvSpPr>
        <p:spPr>
          <a:xfrm>
            <a:off x="8260985" y="2238858"/>
            <a:ext cx="386150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-Diplomados como alumno: 101</a:t>
            </a:r>
          </a:p>
          <a:p>
            <a:endParaRPr lang="es-CL" dirty="0"/>
          </a:p>
          <a:p>
            <a:r>
              <a:rPr lang="es-CL" dirty="0"/>
              <a:t>-Magister como alumno: 91</a:t>
            </a:r>
          </a:p>
          <a:p>
            <a:endParaRPr lang="es-CL" dirty="0"/>
          </a:p>
          <a:p>
            <a:r>
              <a:rPr lang="es-CL" dirty="0"/>
              <a:t>-Seminarios como alumno: 88</a:t>
            </a:r>
          </a:p>
          <a:p>
            <a:endParaRPr lang="es-CL" dirty="0"/>
          </a:p>
          <a:p>
            <a:r>
              <a:rPr lang="es-CL" dirty="0"/>
              <a:t>-Docencia pregrado como docente: 84</a:t>
            </a:r>
          </a:p>
          <a:p>
            <a:endParaRPr lang="es-CL" dirty="0"/>
          </a:p>
          <a:p>
            <a:r>
              <a:rPr lang="es-CL" dirty="0"/>
              <a:t>-Comunidad de aprendizaje: 77</a:t>
            </a:r>
          </a:p>
          <a:p>
            <a:endParaRPr lang="es-CL" dirty="0"/>
          </a:p>
          <a:p>
            <a:r>
              <a:rPr lang="es-CL" dirty="0"/>
              <a:t>-Seminarios como docentes: 71</a:t>
            </a:r>
          </a:p>
          <a:p>
            <a:endParaRPr lang="es-CL" dirty="0"/>
          </a:p>
          <a:p>
            <a:r>
              <a:rPr lang="es-CL" dirty="0"/>
              <a:t>-Investigaciones y publicaciones: 70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1729108-3F26-4C5D-881A-C517B4175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777" y="662161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546740"/>
              </p:ext>
            </p:extLst>
          </p:nvPr>
        </p:nvGraphicFramePr>
        <p:xfrm>
          <a:off x="415293" y="2165260"/>
          <a:ext cx="54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712836"/>
              </p:ext>
            </p:extLst>
          </p:nvPr>
        </p:nvGraphicFramePr>
        <p:xfrm>
          <a:off x="6008571" y="2165260"/>
          <a:ext cx="54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06751955-9A10-4B9B-998F-AD85ABD15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777" y="614033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14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149599"/>
              </p:ext>
            </p:extLst>
          </p:nvPr>
        </p:nvGraphicFramePr>
        <p:xfrm>
          <a:off x="2873486" y="2355265"/>
          <a:ext cx="54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4349442B-3AC5-41B0-AEED-9A7DDF22B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777" y="774456"/>
            <a:ext cx="9754445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2359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{D9568B47-1503-954F-9CA2-F844FF1465C0}tf10001119</Template>
  <TotalTime>1747</TotalTime>
  <Words>524</Words>
  <Application>Microsoft Office PowerPoint</Application>
  <PresentationFormat>Panorámica</PresentationFormat>
  <Paragraphs>58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Galería</vt:lpstr>
      <vt:lpstr>Asociación  de titulados de psicología u. central</vt:lpstr>
      <vt:lpstr>Reseña histórica de la asociación…</vt:lpstr>
      <vt:lpstr>Encuesta INTERESES  titulados psicología u.cenTRAL  año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DATOS DE CONTACTO ASOCIACION TITULADOS PSICOLOGIA UCEN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Asociacion de titulados de psicología ucen</dc:title>
  <dc:creator>Microsoft Office User</dc:creator>
  <cp:lastModifiedBy>RICARDO LUIS BASCUNAN  CISTERNAS</cp:lastModifiedBy>
  <cp:revision>23</cp:revision>
  <dcterms:created xsi:type="dcterms:W3CDTF">2021-07-22T17:50:13Z</dcterms:created>
  <dcterms:modified xsi:type="dcterms:W3CDTF">2021-09-08T17:53:16Z</dcterms:modified>
</cp:coreProperties>
</file>