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1" r:id="rId3"/>
    <p:sldId id="495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86" r:id="rId13"/>
    <p:sldId id="452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FA3C00"/>
    <a:srgbClr val="1B13B9"/>
    <a:srgbClr val="007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2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48"/>
    </p:cViewPr>
  </p:sorterViewPr>
  <p:notesViewPr>
    <p:cSldViewPr snapToGrid="0" showGuides="1"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99EC713-D790-4E1D-AAEA-295D38F9F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C19DBA-62E2-41BE-90FB-4999C18A2A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83816-E2CA-4879-9A40-CE42799BE438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ED7209-A6B9-4733-A9D1-4EFFD30007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749044-63E4-4BA3-A08D-06C059972F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C1DDD-B632-4EC4-9005-4BB10ED8D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573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AF74-0220-40DC-85E7-F205064B370E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8736-1F1E-4665-9190-8F191B56B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99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E4E5C-3CF5-4923-ACA7-2B0574185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605D4C-EB91-446C-8B03-D40724018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3D3993-A3FD-4BF0-B75C-844E19A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6CA5D-7B90-422D-A32A-B3B29F47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CC8E7F-471C-4912-96AF-68728CA3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244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59C1C-5478-45A5-BE9B-9C71753C0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A2AA30-4226-4C45-9F96-0F23C72B7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0CCA40-6009-4533-9392-22313A74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32B553-E2F5-4020-AF46-EAF2B4AF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F4782-2F9D-416F-B677-3F7D72A3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908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857CC8-20A7-4015-9C58-17CC34DF7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DB0CA-4216-4AD2-8CC8-DC542E598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B86FF0-B815-489C-B1B6-63B6B509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D915C9-DDD3-442E-AEBD-DCF0BF7FE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BD80F-F2D8-4D5A-9A24-0325A5C0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848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D3661-E9FF-4DBE-8451-313CEBE0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3F9AFB-8A0E-487E-828F-79EFD11F5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C3CB9-9EDA-4206-A726-E61B91B7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C5FFCF-81E5-49C4-A02D-0290E97D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930D8-0BE6-4A7A-BC40-01CFA3FB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677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48AD3-1326-44AA-8495-15690EF6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B64198-8778-4104-A254-9D9F38977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BCCC1-021D-4B19-9131-C788D997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1F19C8-1183-4953-A04B-228119989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E13E41-D7B1-4188-8374-E2F17EED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868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31062-BCE7-42CB-8587-FFAED46E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F2705-7DD0-4FD1-8AE9-5FC6C3E2B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23D701-D523-4E7F-8926-0020072FB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34AC42-043B-4F53-9A71-8ABFDF15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160FC-5BDA-4A80-A679-0011F930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8BAEC2-9A26-41AB-9987-B4E25329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825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7CD37-6C7C-40C4-BDC9-8AF3D90C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749E3-9D77-4638-801F-A5FBFC6D6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3FBE40-CF11-425B-8F2A-359922341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205184-17A8-45F5-904A-B7EE0C419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073F13-F141-4FFA-9067-C5E34C2F4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E9754E-FA1C-4699-9FF9-AAF8592F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8EA336-6EAB-4294-AB57-7BAA8AC7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397A2F-6436-4B9F-A3BC-452B00F9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6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EBC54-DA1B-49D2-8696-9BF28B42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F76AE8-CCE9-41AE-82D0-ADDE050F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8C34E4-6722-42C6-A191-7ABDE5DA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F46E0-0004-4463-9BFC-0D0BCFE5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09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E01188-E9B8-40CF-ADFC-EC5F1D27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07D16C-E9A3-4885-A051-7FFFEDCC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FF837E-0379-4B97-A1BE-8E66DBBF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449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AEF4A-78E6-4C5A-B402-BF5FFB92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ADEF96-BF1F-4B91-AF1B-0D43B1057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8DA99F-024C-4FA4-A60F-40BAC3209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2EB419-F524-4476-BCA9-C4C30C09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E06264-47C1-48FF-B8F4-2108C9858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713FC5-FDF3-41A8-A7E2-5BD59FEF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498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785ED-4188-4546-894A-FD2DEDE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36AC91-5089-4F70-B778-0E3665DDB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D92AEF-85D1-435C-9E78-8CB3A461D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7C6915-AB6D-414D-BC7E-85292B09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73AE72-5561-4EAD-9F0F-654FA278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947BD-416A-41E9-AE06-A4943749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900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5DFB7A-0DA2-4BE5-8048-347DCDF4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9A91D1-7C6C-47D8-AF88-1FAD53DB2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56CCBF-D350-4AC3-A5A1-C4623E0F2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DAA5A7-1D1B-44D3-870A-C139FACF7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0F852F-A27C-4390-A1E0-E18ED4CDF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61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5354/0719-0581.2016.4468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D0F2A4A-3D73-4359-A229-5676C004D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750655"/>
            <a:ext cx="12219966" cy="10041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3200" b="1" dirty="0">
                <a:solidFill>
                  <a:srgbClr val="FA3C00"/>
                </a:solidFill>
              </a:rPr>
              <a:t>Participación Social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800" dirty="0">
                <a:solidFill>
                  <a:srgbClr val="0000FF"/>
                </a:solidFill>
              </a:rPr>
              <a:t>Oscar Rodriguez Vega – Universidad Cooperativa de Colombia</a:t>
            </a:r>
            <a:endParaRPr lang="es-CL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15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r>
              <a:rPr lang="es-CL" dirty="0">
                <a:solidFill>
                  <a:srgbClr val="0000FF"/>
                </a:solidFill>
                <a:latin typeface="+mn-lt"/>
              </a:rPr>
              <a:t>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4" y="1278193"/>
            <a:ext cx="5298735" cy="511141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Pérez et al. (2019) consideran que en lo que refiere a los procesos participativos ejercer un cargo escolar influye positivamente en la formación democrática y el interés de participar políticamente en la sociedad.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5" name="Imagen 4" descr="Texto, Carta&#10;&#10;Descripción generada automáticamente">
            <a:extLst>
              <a:ext uri="{FF2B5EF4-FFF2-40B4-BE49-F238E27FC236}">
                <a16:creationId xmlns:a16="http://schemas.microsoft.com/office/drawing/2014/main" id="{FD1DF572-3743-426A-B38F-006FBFDDA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17310"/>
            <a:ext cx="5298736" cy="4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65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8"/>
            <a:ext cx="10515600" cy="118644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s-MX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3600" dirty="0">
                <a:solidFill>
                  <a:srgbClr val="0000FF"/>
                </a:solidFill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REFERENCIAS </a:t>
            </a:r>
            <a:br>
              <a:rPr lang="es-CO" sz="4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4" y="1278193"/>
            <a:ext cx="10515599" cy="5111417"/>
          </a:xfrm>
        </p:spPr>
        <p:txBody>
          <a:bodyPr>
            <a:normAutofit/>
          </a:bodyPr>
          <a:lstStyle/>
          <a:p>
            <a:pPr marL="452438" indent="-452438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 err="1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Ascorra</a:t>
            </a:r>
            <a:r>
              <a:rPr lang="es-ES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, P., López, V., y Urbina, C. (2016). Participación estudiantil en escuelas chilenas con buena y mala convivencia escolar. Revista de Psicología, 25(2), 1–18. </a:t>
            </a:r>
            <a:r>
              <a:rPr lang="es-ES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https://doi.org/10.5354/0719-0581.2016.44686</a:t>
            </a:r>
            <a:endParaRPr lang="es-ES" sz="1800" dirty="0">
              <a:effectLst/>
              <a:latin typeface="Calibri cuerp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Oyarzún-Gómez, D., Pezoa, C. y Soto G (2021). Teorizar el bienestar den comunidades educativas. Reporte del 	proyecto I+D CIP2019013, Volumen 2. Universidad central de chile.</a:t>
            </a:r>
            <a:endParaRPr lang="es-CO" sz="1800" dirty="0">
              <a:effectLst/>
              <a:latin typeface="Calibri cuerp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Pérez-Salas, C., </a:t>
            </a:r>
            <a:r>
              <a:rPr lang="es-CO" sz="1800" dirty="0" err="1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Sirlopú</a:t>
            </a: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, D., Cobo, Rubia. y </a:t>
            </a:r>
            <a:r>
              <a:rPr lang="es-CO" sz="1800" dirty="0" err="1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Awad</a:t>
            </a: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, A. (2019). Análisis Bifactorial de la Escala de Participación 	Escolar en una Muestra de Estudiantes Chilenos, </a:t>
            </a:r>
            <a:r>
              <a:rPr lang="es-CO" sz="1800" i="1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Revista Iberoamericana de Diagnóstico y Evaluación 	</a:t>
            </a:r>
            <a:r>
              <a:rPr lang="es-CO" sz="1800" i="1" dirty="0">
                <a:effectLst/>
                <a:latin typeface="Calibri cuerpo"/>
                <a:ea typeface="Calibri" panose="020F0502020204030204" pitchFamily="34" charset="0"/>
                <a:cs typeface="Times New Roman,Italic"/>
              </a:rPr>
              <a:t>– </a:t>
            </a:r>
            <a:r>
              <a:rPr lang="es-CO" sz="1800" i="1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es-CO" sz="1800" i="1" dirty="0" err="1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Avaliação</a:t>
            </a:r>
            <a:r>
              <a:rPr lang="es-CO" sz="1800" i="1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 Psicológica. RIDEP, </a:t>
            </a: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2(3)27-39. </a:t>
            </a:r>
          </a:p>
          <a:p>
            <a:pPr marL="452438" indent="-452438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Rubio Méndez, D. </a:t>
            </a:r>
            <a:r>
              <a:rPr lang="es-CO" sz="1800" dirty="0"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s-CO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 Vera Vergara, V. (2012). Comunidad y participación social. Un debate teórico desde la cultura en contribuciones a las ciencias sociales. www.eumed.net/rev/cccss/20/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Salimbeni, O. (2011). Escuela y comunidad participación comunitaria en el sistema escolar. </a:t>
            </a:r>
            <a:r>
              <a:rPr lang="es-MX" sz="1800" i="1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Tendencias 	pedagógicas 17</a:t>
            </a:r>
            <a:r>
              <a:rPr lang="es-MX" sz="18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1800" dirty="0">
              <a:effectLst/>
              <a:latin typeface="Calibri cuerp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078311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C43FA720-87B3-4A2D-B43B-300DFC9F8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-9830"/>
            <a:ext cx="6858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CBBFCA0-2347-4D1B-BEEB-4D5ACD0894C8}"/>
              </a:ext>
            </a:extLst>
          </p:cNvPr>
          <p:cNvSpPr txBox="1"/>
          <p:nvPr/>
        </p:nvSpPr>
        <p:spPr>
          <a:xfrm>
            <a:off x="3429000" y="648738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rgbClr val="0000FF"/>
                </a:solidFill>
              </a:rPr>
              <a:t>https://www.instagram.com/proyecto.id.ucen/</a:t>
            </a:r>
          </a:p>
        </p:txBody>
      </p:sp>
    </p:spTree>
    <p:extLst>
      <p:ext uri="{BB962C8B-B14F-4D97-AF65-F5344CB8AC3E}">
        <p14:creationId xmlns:p14="http://schemas.microsoft.com/office/powerpoint/2010/main" val="2001433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376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dirty="0">
                <a:solidFill>
                  <a:srgbClr val="0000FF"/>
                </a:solidFill>
                <a:latin typeface="+mn-lt"/>
              </a:rPr>
              <a:t>PARTICIPACIÓN SOCIAL </a:t>
            </a:r>
            <a:endParaRPr lang="es-CL" sz="3200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324" y="1327354"/>
            <a:ext cx="5117655" cy="511141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La participación social es definida por como la capacidad de expresar decisiones que sean reconocidas por el entorno social y que afectan a la propia vida y/o a la vida de la comunidad en la que uno vive</a:t>
            </a:r>
            <a:r>
              <a:rPr lang="es-MX" sz="2400" dirty="0"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(Hart, 1993, citado en Oyarzún et al., 2021) </a:t>
            </a:r>
            <a:r>
              <a:rPr lang="es-MX" sz="2400" dirty="0"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 cuerp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9" name="Imagen 8" descr="Un dibujo de un muñeco de peluche&#10;&#10;Descripción generada automáticamente con confianza media">
            <a:extLst>
              <a:ext uri="{FF2B5EF4-FFF2-40B4-BE49-F238E27FC236}">
                <a16:creationId xmlns:a16="http://schemas.microsoft.com/office/drawing/2014/main" id="{582A7AEA-932C-433C-9026-24552626B4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626" y="2097809"/>
            <a:ext cx="4987869" cy="304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97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dirty="0">
                <a:solidFill>
                  <a:srgbClr val="0000FF"/>
                </a:solidFill>
                <a:latin typeface="+mn-lt"/>
              </a:rPr>
              <a:t>PARTICIPACIÓN SOCIAL </a:t>
            </a:r>
            <a:endParaRPr lang="es-CL" sz="3200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317522"/>
            <a:ext cx="5117655" cy="511141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Así también, </a:t>
            </a:r>
            <a:r>
              <a:rPr lang="es-ES" sz="2400" dirty="0"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ES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 participación social se define como un proceso de interacción social, donde los individuos se involucran a partir del reconocimiento de las necesidades de cambio, prevaleciendo el ejercicio de libertad individual, grupal y comunitaria, sobre las normas socioculturales (</a:t>
            </a:r>
            <a:r>
              <a:rPr lang="es-CO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Rubio y Vera, 2012).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9" name="Imagen 8" descr="Un dibujo de un muñeco de peluche&#10;&#10;Descripción generada automáticamente con confianza media">
            <a:extLst>
              <a:ext uri="{FF2B5EF4-FFF2-40B4-BE49-F238E27FC236}">
                <a16:creationId xmlns:a16="http://schemas.microsoft.com/office/drawing/2014/main" id="{582A7AEA-932C-433C-9026-24552626B4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626" y="2097809"/>
            <a:ext cx="4987869" cy="304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08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dirty="0">
                <a:solidFill>
                  <a:srgbClr val="0000FF"/>
                </a:solidFill>
                <a:latin typeface="+mn-lt"/>
              </a:rPr>
              <a:t>PARTICIPACIÓN SOCIAL </a:t>
            </a:r>
            <a:endParaRPr lang="es-CL" sz="3200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417310"/>
            <a:ext cx="4972290" cy="439264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 diferentes formas de comportamiento participativo que promueven la transformación social, contribuyendo a mejorar la calidad de vida y el bienestar social desde las condiciones sociales, económicas, políticas y ambientales en un contexto particular (Oyarzún et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l., 2021).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5" name="Imagen 4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7BA2DEB5-471F-4CC1-9105-905FD31BC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206" y="1575581"/>
            <a:ext cx="5179679" cy="372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57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278193"/>
            <a:ext cx="5103588" cy="511141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participación social se vincula con e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bienestar que es un concepto multidimensional y jerárquico, que puede ser observado a nivel subjetivo, psicológico y social, siendo estos niveles mutuamente incluyentes (</a:t>
            </a:r>
            <a:r>
              <a:rPr lang="es-MX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Prilleltensky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2005, </a:t>
            </a:r>
            <a:r>
              <a:rPr lang="es-MX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citado en Oyarzún et al., 2021) </a:t>
            </a:r>
            <a:r>
              <a:rPr lang="es-MX" sz="2400" dirty="0"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 cuerp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CL" sz="2400" dirty="0"/>
          </a:p>
        </p:txBody>
      </p:sp>
      <p:pic>
        <p:nvPicPr>
          <p:cNvPr id="5" name="Imagen 4" descr="Gráfico, Gráfico de burbujas&#10;&#10;Descripción generada automáticamente">
            <a:extLst>
              <a:ext uri="{FF2B5EF4-FFF2-40B4-BE49-F238E27FC236}">
                <a16:creationId xmlns:a16="http://schemas.microsoft.com/office/drawing/2014/main" id="{791EE98A-58A6-49BE-8AA0-1CEB38C53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988" y="1417309"/>
            <a:ext cx="4712677" cy="416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305540"/>
            <a:ext cx="5361495" cy="49723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Oyarzún 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et. al (2021) el contexto social en el que se desenvuelven los estudiantes está determinado de manera simultánea y complementaria por factores sociales y comunitarios.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egún </a:t>
            </a:r>
            <a:r>
              <a:rPr lang="es-MX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Salimbeni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(2011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resulta importante para los estudiantes de contextos específicos promover desde la escuela la adquisición de habilidades sociales para una participación activa en la sociedad.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1026" name="Picture 2" descr="El modelo ecológico de Bronfenbrenner | Slide Set">
            <a:extLst>
              <a:ext uri="{FF2B5EF4-FFF2-40B4-BE49-F238E27FC236}">
                <a16:creationId xmlns:a16="http://schemas.microsoft.com/office/drawing/2014/main" id="{28BA46B1-780A-4C58-8B73-7BCC22C35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485" y="1697586"/>
            <a:ext cx="6135515" cy="418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144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278193"/>
            <a:ext cx="5361495" cy="511141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Según </a:t>
            </a:r>
            <a:r>
              <a:rPr lang="es-MX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Ascorra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(2016) las escuelas chilenas con alta calidad de participación social y convivencia escolar, reflejan un mayor sentido de comunidad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se entiende como 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identificación de un sentido de pertenencia que los estudiantes determinan como necesario para involucrarse en los procesos de participación social y comprometerlos con la escuela. </a:t>
            </a:r>
            <a:endParaRPr lang="es-CL" sz="2400" dirty="0"/>
          </a:p>
        </p:txBody>
      </p:sp>
      <p:pic>
        <p:nvPicPr>
          <p:cNvPr id="5" name="Imagen 4" descr="Dibujo animado de un personaje de caricatura&#10;&#10;Descripción generada automáticamente con confianza media">
            <a:extLst>
              <a:ext uri="{FF2B5EF4-FFF2-40B4-BE49-F238E27FC236}">
                <a16:creationId xmlns:a16="http://schemas.microsoft.com/office/drawing/2014/main" id="{CCAF4550-487C-4D04-9A82-6CC318483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649" y="1417310"/>
            <a:ext cx="4754456" cy="409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340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278193"/>
            <a:ext cx="5361496" cy="511141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Cuando los estudiantes no cuentan con espacios participativos, en los cuales sean escuchados, y no evidencian procesos de cambio en la escuela; experimentan emociones y sentimientos de frustración, apatía y desgano que dificultan la interacción social e imposibilitan el encuentro con el otro (</a:t>
            </a:r>
            <a:r>
              <a:rPr lang="es-MX" sz="2400" dirty="0" err="1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Ascorra</a:t>
            </a:r>
            <a:r>
              <a:rPr lang="es-MX" sz="2400" dirty="0">
                <a:effectLst/>
                <a:latin typeface="Calibri cuerpo"/>
                <a:ea typeface="Calibri" panose="020F0502020204030204" pitchFamily="34" charset="0"/>
                <a:cs typeface="Times New Roman" panose="02020603050405020304" pitchFamily="18" charset="0"/>
              </a:rPr>
              <a:t> et al., 2016).</a:t>
            </a:r>
            <a:endParaRPr lang="es-CL" sz="2400" dirty="0">
              <a:latin typeface="Calibri cuerpo"/>
            </a:endParaRPr>
          </a:p>
        </p:txBody>
      </p:sp>
      <p:pic>
        <p:nvPicPr>
          <p:cNvPr id="5" name="Imagen 4" descr="Un grupo de personas sentadas en el suelo&#10;&#10;Descripción generada automáticamente con confianza media">
            <a:extLst>
              <a:ext uri="{FF2B5EF4-FFF2-40B4-BE49-F238E27FC236}">
                <a16:creationId xmlns:a16="http://schemas.microsoft.com/office/drawing/2014/main" id="{295B874C-5CBA-4A16-9262-BA835D9F2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390" y="1278193"/>
            <a:ext cx="550057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693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40C4F-6AD7-4089-B762-6B1207E4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5" y="91747"/>
            <a:ext cx="10515600" cy="1325563"/>
          </a:xfrm>
        </p:spPr>
        <p:txBody>
          <a:bodyPr/>
          <a:lstStyle/>
          <a:p>
            <a:pPr algn="ctr"/>
            <a:r>
              <a:rPr kumimoji="0" lang="es-CL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PARTICIPACIÓN SOCIAL 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C649B-4B7B-4E2A-AD0C-87E5A8CC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278193"/>
            <a:ext cx="5361495" cy="511141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Según Pérez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(2018) los centros escolares, particularmente en Chile, que promueven espacios de participación favorecen la interacción social, la comunicacion y fortalecen los vínculos de confianza en la comunidad educativa, mejorando su desempeño como organización y el rendimiento educativo.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400" dirty="0"/>
          </a:p>
        </p:txBody>
      </p:sp>
      <p:pic>
        <p:nvPicPr>
          <p:cNvPr id="5" name="Imagen 4" descr="Grupo de personas en una pista&#10;&#10;Descripción generada automáticamente">
            <a:extLst>
              <a:ext uri="{FF2B5EF4-FFF2-40B4-BE49-F238E27FC236}">
                <a16:creationId xmlns:a16="http://schemas.microsoft.com/office/drawing/2014/main" id="{B215907D-8A4E-4403-B471-9B69D262B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59" y="1589648"/>
            <a:ext cx="4332849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700</Words>
  <Application>Microsoft Office PowerPoint</Application>
  <PresentationFormat>Panorámica</PresentationFormat>
  <Paragraphs>29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cuerpo</vt:lpstr>
      <vt:lpstr>Calibri Light</vt:lpstr>
      <vt:lpstr>Times New Roman</vt:lpstr>
      <vt:lpstr>Tema de Office</vt:lpstr>
      <vt:lpstr>Presentación de PowerPoint</vt:lpstr>
      <vt:lpstr>PARTICIPACIÓN SOCIAL </vt:lpstr>
      <vt:lpstr>PARTICIPACIÓN SOCIAL </vt:lpstr>
      <vt:lpstr>PARTICIPACIÓN SOCIAL </vt:lpstr>
      <vt:lpstr>PARTICIPACIÓN SOCIAL </vt:lpstr>
      <vt:lpstr>PARTICIPACIÓN SOCIAL </vt:lpstr>
      <vt:lpstr>PARTICIPACIÓN SOCIAL </vt:lpstr>
      <vt:lpstr>PARTICIPACIÓN SOCIAL </vt:lpstr>
      <vt:lpstr>PARTICIPACIÓN SOCIAL </vt:lpstr>
      <vt:lpstr>PARTICIPACIÓN SOCIAL  </vt:lpstr>
      <vt:lpstr> REFERENCIAS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Denise Oyarzún Gómez</dc:creator>
  <cp:lastModifiedBy>deniseoyarzungomez@gmail.com</cp:lastModifiedBy>
  <cp:revision>128</cp:revision>
  <dcterms:created xsi:type="dcterms:W3CDTF">2020-10-15T19:06:12Z</dcterms:created>
  <dcterms:modified xsi:type="dcterms:W3CDTF">2021-07-21T16:48:48Z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351080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