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80" r:id="rId4"/>
    <p:sldId id="257" r:id="rId5"/>
    <p:sldId id="283" r:id="rId6"/>
    <p:sldId id="506" r:id="rId7"/>
    <p:sldId id="269" r:id="rId8"/>
    <p:sldId id="271" r:id="rId9"/>
    <p:sldId id="281" r:id="rId10"/>
    <p:sldId id="273" r:id="rId11"/>
    <p:sldId id="270" r:id="rId12"/>
    <p:sldId id="278" r:id="rId13"/>
    <p:sldId id="282" r:id="rId14"/>
    <p:sldId id="274" r:id="rId15"/>
    <p:sldId id="275" r:id="rId16"/>
    <p:sldId id="276" r:id="rId17"/>
    <p:sldId id="486" r:id="rId18"/>
    <p:sldId id="452" r:id="rId1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A3C00"/>
    <a:srgbClr val="0075CC"/>
    <a:srgbClr val="FF9900"/>
    <a:srgbClr val="1B1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2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260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90F1F-AE24-4A18-BA95-8B32D072DFB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L"/>
        </a:p>
      </dgm:t>
    </dgm:pt>
    <dgm:pt modelId="{09EA50C8-89ED-45EA-A3A7-F1C8CC4CC074}">
      <dgm:prSet phldrT="[Texto]"/>
      <dgm:spPr/>
      <dgm:t>
        <a:bodyPr/>
        <a:lstStyle/>
        <a:p>
          <a:r>
            <a:rPr lang="es-CL" dirty="0"/>
            <a:t>Razones para la Participación</a:t>
          </a:r>
        </a:p>
      </dgm:t>
    </dgm:pt>
    <dgm:pt modelId="{8B64E5B4-66F8-48DC-9463-33A00469599F}" type="parTrans" cxnId="{75146B4B-00DF-488B-8636-ABE706653407}">
      <dgm:prSet/>
      <dgm:spPr/>
      <dgm:t>
        <a:bodyPr/>
        <a:lstStyle/>
        <a:p>
          <a:endParaRPr lang="es-CL"/>
        </a:p>
      </dgm:t>
    </dgm:pt>
    <dgm:pt modelId="{5C3107E2-F0A5-4CFD-BAFB-39EFEFF559CF}" type="sibTrans" cxnId="{75146B4B-00DF-488B-8636-ABE706653407}">
      <dgm:prSet/>
      <dgm:spPr/>
      <dgm:t>
        <a:bodyPr/>
        <a:lstStyle/>
        <a:p>
          <a:endParaRPr lang="es-CL"/>
        </a:p>
      </dgm:t>
    </dgm:pt>
    <dgm:pt modelId="{16DFC9CF-AD56-40B8-9CBC-DCFCBCAE95F6}">
      <dgm:prSet phldrT="[Texto]"/>
      <dgm:spPr/>
      <dgm:t>
        <a:bodyPr/>
        <a:lstStyle/>
        <a:p>
          <a:r>
            <a:rPr lang="es-CL" b="1" dirty="0"/>
            <a:t>Razón jurídica </a:t>
          </a:r>
          <a:r>
            <a:rPr lang="es-CL" dirty="0"/>
            <a:t>: como derecho </a:t>
          </a:r>
        </a:p>
      </dgm:t>
    </dgm:pt>
    <dgm:pt modelId="{F8BBF64A-9EC5-4156-990C-EA2656883D8A}" type="parTrans" cxnId="{7D42BAAB-795A-4DE2-AD54-990488D67001}">
      <dgm:prSet/>
      <dgm:spPr/>
      <dgm:t>
        <a:bodyPr/>
        <a:lstStyle/>
        <a:p>
          <a:endParaRPr lang="es-CL"/>
        </a:p>
      </dgm:t>
    </dgm:pt>
    <dgm:pt modelId="{7521F618-E992-4FE1-B55E-1DCD881905CF}" type="sibTrans" cxnId="{7D42BAAB-795A-4DE2-AD54-990488D67001}">
      <dgm:prSet/>
      <dgm:spPr/>
      <dgm:t>
        <a:bodyPr/>
        <a:lstStyle/>
        <a:p>
          <a:endParaRPr lang="es-CL"/>
        </a:p>
      </dgm:t>
    </dgm:pt>
    <dgm:pt modelId="{9F937C9B-89F3-4B2D-ABB5-14B5FD7F2E5D}">
      <dgm:prSet phldrT="[Texto]"/>
      <dgm:spPr/>
      <dgm:t>
        <a:bodyPr/>
        <a:lstStyle/>
        <a:p>
          <a:r>
            <a:rPr lang="es-CL" b="1" dirty="0"/>
            <a:t>Razón Pragmática </a:t>
          </a:r>
          <a:r>
            <a:rPr lang="es-CL" dirty="0"/>
            <a:t>:Supone una </a:t>
          </a:r>
          <a:r>
            <a:rPr lang="es-CL" b="1" dirty="0"/>
            <a:t>mejora </a:t>
          </a:r>
          <a:r>
            <a:rPr lang="es-CL" dirty="0"/>
            <a:t>en el contexto y  los ámbitos específicos en que se desarrolla la institución escolar</a:t>
          </a:r>
        </a:p>
      </dgm:t>
    </dgm:pt>
    <dgm:pt modelId="{351A15A1-DE4E-4C44-9F15-84F0FED7B892}" type="parTrans" cxnId="{8A36EA57-95AB-4466-9F4D-206D3B791BA7}">
      <dgm:prSet/>
      <dgm:spPr/>
      <dgm:t>
        <a:bodyPr/>
        <a:lstStyle/>
        <a:p>
          <a:endParaRPr lang="es-CL"/>
        </a:p>
      </dgm:t>
    </dgm:pt>
    <dgm:pt modelId="{D93E8AD2-8B80-45DC-A9E2-FFB9C8B7AF01}" type="sibTrans" cxnId="{8A36EA57-95AB-4466-9F4D-206D3B791BA7}">
      <dgm:prSet/>
      <dgm:spPr/>
      <dgm:t>
        <a:bodyPr/>
        <a:lstStyle/>
        <a:p>
          <a:endParaRPr lang="es-CL"/>
        </a:p>
      </dgm:t>
    </dgm:pt>
    <dgm:pt modelId="{759E04D5-752C-4AAE-9F8D-C5325EB446FB}">
      <dgm:prSet phldrT="[Texto]"/>
      <dgm:spPr>
        <a:ln w="76200">
          <a:solidFill>
            <a:srgbClr val="FF0000"/>
          </a:solidFill>
        </a:ln>
      </dgm:spPr>
      <dgm:t>
        <a:bodyPr/>
        <a:lstStyle/>
        <a:p>
          <a:r>
            <a:rPr lang="es-CL" b="1" dirty="0"/>
            <a:t>Razón desde el bienestar subjetivo : </a:t>
          </a:r>
          <a:r>
            <a:rPr lang="es-CL" b="0" dirty="0"/>
            <a:t>evaluación satisfactoria que hace  el individuo de su vida,  entorno , condiciones  y ámbitos en los que participa </a:t>
          </a:r>
        </a:p>
      </dgm:t>
    </dgm:pt>
    <dgm:pt modelId="{0B129C0F-0667-48B4-BF50-91C21A75B682}" type="parTrans" cxnId="{917B9A3D-C342-442D-86E1-5C7DE85D6359}">
      <dgm:prSet/>
      <dgm:spPr/>
      <dgm:t>
        <a:bodyPr/>
        <a:lstStyle/>
        <a:p>
          <a:endParaRPr lang="es-CL"/>
        </a:p>
      </dgm:t>
    </dgm:pt>
    <dgm:pt modelId="{B8D3A6A2-D39F-4E71-95D6-2B2533D6C3CA}" type="sibTrans" cxnId="{917B9A3D-C342-442D-86E1-5C7DE85D6359}">
      <dgm:prSet/>
      <dgm:spPr/>
      <dgm:t>
        <a:bodyPr/>
        <a:lstStyle/>
        <a:p>
          <a:endParaRPr lang="es-CL"/>
        </a:p>
      </dgm:t>
    </dgm:pt>
    <dgm:pt modelId="{2A5685B5-B098-48A4-8118-036B0C135E31}">
      <dgm:prSet/>
      <dgm:spPr/>
      <dgm:t>
        <a:bodyPr/>
        <a:lstStyle/>
        <a:p>
          <a:r>
            <a:rPr lang="es-CL" b="1" dirty="0"/>
            <a:t>Razón democrática</a:t>
          </a:r>
          <a:r>
            <a:rPr lang="es-CL" dirty="0"/>
            <a:t>: igualdad de oportunidades, gobernanza participativa, desarrollo de ciudadanía</a:t>
          </a:r>
        </a:p>
      </dgm:t>
    </dgm:pt>
    <dgm:pt modelId="{2DE123D2-878C-4EFC-A9C9-8A45FB5DC823}" type="parTrans" cxnId="{DD1A3F0F-860D-4B45-9F75-A628EE49FA40}">
      <dgm:prSet/>
      <dgm:spPr/>
      <dgm:t>
        <a:bodyPr/>
        <a:lstStyle/>
        <a:p>
          <a:endParaRPr lang="es-CL"/>
        </a:p>
      </dgm:t>
    </dgm:pt>
    <dgm:pt modelId="{335AF61B-D515-4CE6-A1FE-A0C23E16DCCA}" type="sibTrans" cxnId="{DD1A3F0F-860D-4B45-9F75-A628EE49FA40}">
      <dgm:prSet/>
      <dgm:spPr/>
      <dgm:t>
        <a:bodyPr/>
        <a:lstStyle/>
        <a:p>
          <a:endParaRPr lang="es-CL"/>
        </a:p>
      </dgm:t>
    </dgm:pt>
    <dgm:pt modelId="{E3BEDE10-72B1-4FBC-9558-A69ECF077403}" type="pres">
      <dgm:prSet presAssocID="{5E390F1F-AE24-4A18-BA95-8B32D072DFB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19637E5-2FF8-45E4-982D-CB79E91A8BAC}" type="pres">
      <dgm:prSet presAssocID="{09EA50C8-89ED-45EA-A3A7-F1C8CC4CC074}" presName="root1" presStyleCnt="0"/>
      <dgm:spPr/>
    </dgm:pt>
    <dgm:pt modelId="{CFAEE0DB-7BCD-4D4D-A485-A1F2118592BF}" type="pres">
      <dgm:prSet presAssocID="{09EA50C8-89ED-45EA-A3A7-F1C8CC4CC074}" presName="LevelOneTextNode" presStyleLbl="node0" presStyleIdx="0" presStyleCnt="1">
        <dgm:presLayoutVars>
          <dgm:chPref val="3"/>
        </dgm:presLayoutVars>
      </dgm:prSet>
      <dgm:spPr/>
    </dgm:pt>
    <dgm:pt modelId="{4840C017-7722-4743-AB41-23CC475943A3}" type="pres">
      <dgm:prSet presAssocID="{09EA50C8-89ED-45EA-A3A7-F1C8CC4CC074}" presName="level2hierChild" presStyleCnt="0"/>
      <dgm:spPr/>
    </dgm:pt>
    <dgm:pt modelId="{5ACD4C48-4A26-4736-8930-F9A5E17AE731}" type="pres">
      <dgm:prSet presAssocID="{F8BBF64A-9EC5-4156-990C-EA2656883D8A}" presName="conn2-1" presStyleLbl="parChTrans1D2" presStyleIdx="0" presStyleCnt="4"/>
      <dgm:spPr/>
    </dgm:pt>
    <dgm:pt modelId="{B0BEFA54-67D9-474F-8EE3-F000F23D2228}" type="pres">
      <dgm:prSet presAssocID="{F8BBF64A-9EC5-4156-990C-EA2656883D8A}" presName="connTx" presStyleLbl="parChTrans1D2" presStyleIdx="0" presStyleCnt="4"/>
      <dgm:spPr/>
    </dgm:pt>
    <dgm:pt modelId="{562B1A81-83C8-4C63-8FA4-D45A5F43ABA0}" type="pres">
      <dgm:prSet presAssocID="{16DFC9CF-AD56-40B8-9CBC-DCFCBCAE95F6}" presName="root2" presStyleCnt="0"/>
      <dgm:spPr/>
    </dgm:pt>
    <dgm:pt modelId="{D6240B19-E0A9-424A-91B9-096B350A2E37}" type="pres">
      <dgm:prSet presAssocID="{16DFC9CF-AD56-40B8-9CBC-DCFCBCAE95F6}" presName="LevelTwoTextNode" presStyleLbl="node2" presStyleIdx="0" presStyleCnt="4">
        <dgm:presLayoutVars>
          <dgm:chPref val="3"/>
        </dgm:presLayoutVars>
      </dgm:prSet>
      <dgm:spPr/>
    </dgm:pt>
    <dgm:pt modelId="{0C5111CB-99E4-41F5-836F-FAADAAE32835}" type="pres">
      <dgm:prSet presAssocID="{16DFC9CF-AD56-40B8-9CBC-DCFCBCAE95F6}" presName="level3hierChild" presStyleCnt="0"/>
      <dgm:spPr/>
    </dgm:pt>
    <dgm:pt modelId="{8BAEA120-E876-4B26-8EBF-E3C5866725F6}" type="pres">
      <dgm:prSet presAssocID="{351A15A1-DE4E-4C44-9F15-84F0FED7B892}" presName="conn2-1" presStyleLbl="parChTrans1D2" presStyleIdx="1" presStyleCnt="4"/>
      <dgm:spPr/>
    </dgm:pt>
    <dgm:pt modelId="{870C79C0-A8DD-4E7B-8564-BA5AFA1ED2D0}" type="pres">
      <dgm:prSet presAssocID="{351A15A1-DE4E-4C44-9F15-84F0FED7B892}" presName="connTx" presStyleLbl="parChTrans1D2" presStyleIdx="1" presStyleCnt="4"/>
      <dgm:spPr/>
    </dgm:pt>
    <dgm:pt modelId="{E83B551B-DE35-4595-B0F3-414DFD86F2F9}" type="pres">
      <dgm:prSet presAssocID="{9F937C9B-89F3-4B2D-ABB5-14B5FD7F2E5D}" presName="root2" presStyleCnt="0"/>
      <dgm:spPr/>
    </dgm:pt>
    <dgm:pt modelId="{47AC8114-409B-476E-B99C-20903447968A}" type="pres">
      <dgm:prSet presAssocID="{9F937C9B-89F3-4B2D-ABB5-14B5FD7F2E5D}" presName="LevelTwoTextNode" presStyleLbl="node2" presStyleIdx="1" presStyleCnt="4">
        <dgm:presLayoutVars>
          <dgm:chPref val="3"/>
        </dgm:presLayoutVars>
      </dgm:prSet>
      <dgm:spPr/>
    </dgm:pt>
    <dgm:pt modelId="{15046126-7F7C-49F5-8DFF-E8C6325A836F}" type="pres">
      <dgm:prSet presAssocID="{9F937C9B-89F3-4B2D-ABB5-14B5FD7F2E5D}" presName="level3hierChild" presStyleCnt="0"/>
      <dgm:spPr/>
    </dgm:pt>
    <dgm:pt modelId="{BE00146C-4C9E-4257-AF62-BF0380711CE0}" type="pres">
      <dgm:prSet presAssocID="{2DE123D2-878C-4EFC-A9C9-8A45FB5DC823}" presName="conn2-1" presStyleLbl="parChTrans1D2" presStyleIdx="2" presStyleCnt="4"/>
      <dgm:spPr/>
    </dgm:pt>
    <dgm:pt modelId="{13025255-EB13-4270-BA31-08341ECB09E7}" type="pres">
      <dgm:prSet presAssocID="{2DE123D2-878C-4EFC-A9C9-8A45FB5DC823}" presName="connTx" presStyleLbl="parChTrans1D2" presStyleIdx="2" presStyleCnt="4"/>
      <dgm:spPr/>
    </dgm:pt>
    <dgm:pt modelId="{24FF22B1-526E-4FBD-B0E8-18D85731F17D}" type="pres">
      <dgm:prSet presAssocID="{2A5685B5-B098-48A4-8118-036B0C135E31}" presName="root2" presStyleCnt="0"/>
      <dgm:spPr/>
    </dgm:pt>
    <dgm:pt modelId="{DF098861-A372-47FB-A39C-6E9CD53513AC}" type="pres">
      <dgm:prSet presAssocID="{2A5685B5-B098-48A4-8118-036B0C135E31}" presName="LevelTwoTextNode" presStyleLbl="node2" presStyleIdx="2" presStyleCnt="4">
        <dgm:presLayoutVars>
          <dgm:chPref val="3"/>
        </dgm:presLayoutVars>
      </dgm:prSet>
      <dgm:spPr/>
    </dgm:pt>
    <dgm:pt modelId="{F6F44322-7B4E-4581-AF08-9F199BEB0FB0}" type="pres">
      <dgm:prSet presAssocID="{2A5685B5-B098-48A4-8118-036B0C135E31}" presName="level3hierChild" presStyleCnt="0"/>
      <dgm:spPr/>
    </dgm:pt>
    <dgm:pt modelId="{8680C124-14A2-4EE3-929F-D25F25A3EA93}" type="pres">
      <dgm:prSet presAssocID="{0B129C0F-0667-48B4-BF50-91C21A75B682}" presName="conn2-1" presStyleLbl="parChTrans1D2" presStyleIdx="3" presStyleCnt="4"/>
      <dgm:spPr/>
    </dgm:pt>
    <dgm:pt modelId="{CCAC8140-B1C6-4292-B058-E0210E84425E}" type="pres">
      <dgm:prSet presAssocID="{0B129C0F-0667-48B4-BF50-91C21A75B682}" presName="connTx" presStyleLbl="parChTrans1D2" presStyleIdx="3" presStyleCnt="4"/>
      <dgm:spPr/>
    </dgm:pt>
    <dgm:pt modelId="{096D8D4A-D27C-4A84-826E-9249E4E70A6A}" type="pres">
      <dgm:prSet presAssocID="{759E04D5-752C-4AAE-9F8D-C5325EB446FB}" presName="root2" presStyleCnt="0"/>
      <dgm:spPr/>
    </dgm:pt>
    <dgm:pt modelId="{C9A12034-1D74-4089-ADB1-5AE56C983294}" type="pres">
      <dgm:prSet presAssocID="{759E04D5-752C-4AAE-9F8D-C5325EB446FB}" presName="LevelTwoTextNode" presStyleLbl="node2" presStyleIdx="3" presStyleCnt="4" custScaleX="129186">
        <dgm:presLayoutVars>
          <dgm:chPref val="3"/>
        </dgm:presLayoutVars>
      </dgm:prSet>
      <dgm:spPr/>
    </dgm:pt>
    <dgm:pt modelId="{B105812E-59EC-42CF-9F77-BDAE0488C102}" type="pres">
      <dgm:prSet presAssocID="{759E04D5-752C-4AAE-9F8D-C5325EB446FB}" presName="level3hierChild" presStyleCnt="0"/>
      <dgm:spPr/>
    </dgm:pt>
  </dgm:ptLst>
  <dgm:cxnLst>
    <dgm:cxn modelId="{DD1A3F0F-860D-4B45-9F75-A628EE49FA40}" srcId="{09EA50C8-89ED-45EA-A3A7-F1C8CC4CC074}" destId="{2A5685B5-B098-48A4-8118-036B0C135E31}" srcOrd="2" destOrd="0" parTransId="{2DE123D2-878C-4EFC-A9C9-8A45FB5DC823}" sibTransId="{335AF61B-D515-4CE6-A1FE-A0C23E16DCCA}"/>
    <dgm:cxn modelId="{EAAF2E20-666D-4C0B-81DF-BE054368FE58}" type="presOf" srcId="{759E04D5-752C-4AAE-9F8D-C5325EB446FB}" destId="{C9A12034-1D74-4089-ADB1-5AE56C983294}" srcOrd="0" destOrd="0" presId="urn:microsoft.com/office/officeart/2008/layout/HorizontalMultiLevelHierarchy"/>
    <dgm:cxn modelId="{62C86E2D-6F6E-4E99-A399-4B3DF1D6D80F}" type="presOf" srcId="{9F937C9B-89F3-4B2D-ABB5-14B5FD7F2E5D}" destId="{47AC8114-409B-476E-B99C-20903447968A}" srcOrd="0" destOrd="0" presId="urn:microsoft.com/office/officeart/2008/layout/HorizontalMultiLevelHierarchy"/>
    <dgm:cxn modelId="{917B9A3D-C342-442D-86E1-5C7DE85D6359}" srcId="{09EA50C8-89ED-45EA-A3A7-F1C8CC4CC074}" destId="{759E04D5-752C-4AAE-9F8D-C5325EB446FB}" srcOrd="3" destOrd="0" parTransId="{0B129C0F-0667-48B4-BF50-91C21A75B682}" sibTransId="{B8D3A6A2-D39F-4E71-95D6-2B2533D6C3CA}"/>
    <dgm:cxn modelId="{055AC940-A30C-480C-890F-EAFEB9D2C01B}" type="presOf" srcId="{351A15A1-DE4E-4C44-9F15-84F0FED7B892}" destId="{870C79C0-A8DD-4E7B-8564-BA5AFA1ED2D0}" srcOrd="1" destOrd="0" presId="urn:microsoft.com/office/officeart/2008/layout/HorizontalMultiLevelHierarchy"/>
    <dgm:cxn modelId="{75146B4B-00DF-488B-8636-ABE706653407}" srcId="{5E390F1F-AE24-4A18-BA95-8B32D072DFB1}" destId="{09EA50C8-89ED-45EA-A3A7-F1C8CC4CC074}" srcOrd="0" destOrd="0" parTransId="{8B64E5B4-66F8-48DC-9463-33A00469599F}" sibTransId="{5C3107E2-F0A5-4CFD-BAFB-39EFEFF559CF}"/>
    <dgm:cxn modelId="{24C73F6C-C803-4FD4-83A4-6CB39182C44A}" type="presOf" srcId="{0B129C0F-0667-48B4-BF50-91C21A75B682}" destId="{8680C124-14A2-4EE3-929F-D25F25A3EA93}" srcOrd="0" destOrd="0" presId="urn:microsoft.com/office/officeart/2008/layout/HorizontalMultiLevelHierarchy"/>
    <dgm:cxn modelId="{F7729452-8C38-465A-87F8-FDDDABD6AA27}" type="presOf" srcId="{F8BBF64A-9EC5-4156-990C-EA2656883D8A}" destId="{B0BEFA54-67D9-474F-8EE3-F000F23D2228}" srcOrd="1" destOrd="0" presId="urn:microsoft.com/office/officeart/2008/layout/HorizontalMultiLevelHierarchy"/>
    <dgm:cxn modelId="{E7F7C173-C23A-4356-A1B5-C98B313E0F2A}" type="presOf" srcId="{09EA50C8-89ED-45EA-A3A7-F1C8CC4CC074}" destId="{CFAEE0DB-7BCD-4D4D-A485-A1F2118592BF}" srcOrd="0" destOrd="0" presId="urn:microsoft.com/office/officeart/2008/layout/HorizontalMultiLevelHierarchy"/>
    <dgm:cxn modelId="{8A36EA57-95AB-4466-9F4D-206D3B791BA7}" srcId="{09EA50C8-89ED-45EA-A3A7-F1C8CC4CC074}" destId="{9F937C9B-89F3-4B2D-ABB5-14B5FD7F2E5D}" srcOrd="1" destOrd="0" parTransId="{351A15A1-DE4E-4C44-9F15-84F0FED7B892}" sibTransId="{D93E8AD2-8B80-45DC-A9E2-FFB9C8B7AF01}"/>
    <dgm:cxn modelId="{5D38878D-F5F7-4FB6-94F6-6A27F71C87F0}" type="presOf" srcId="{2DE123D2-878C-4EFC-A9C9-8A45FB5DC823}" destId="{13025255-EB13-4270-BA31-08341ECB09E7}" srcOrd="1" destOrd="0" presId="urn:microsoft.com/office/officeart/2008/layout/HorizontalMultiLevelHierarchy"/>
    <dgm:cxn modelId="{5FB1DA94-97C3-4F47-93FA-06D98956834E}" type="presOf" srcId="{0B129C0F-0667-48B4-BF50-91C21A75B682}" destId="{CCAC8140-B1C6-4292-B058-E0210E84425E}" srcOrd="1" destOrd="0" presId="urn:microsoft.com/office/officeart/2008/layout/HorizontalMultiLevelHierarchy"/>
    <dgm:cxn modelId="{85414CA7-E93C-4FF3-96DF-EF2770F5FF47}" type="presOf" srcId="{F8BBF64A-9EC5-4156-990C-EA2656883D8A}" destId="{5ACD4C48-4A26-4736-8930-F9A5E17AE731}" srcOrd="0" destOrd="0" presId="urn:microsoft.com/office/officeart/2008/layout/HorizontalMultiLevelHierarchy"/>
    <dgm:cxn modelId="{310059A7-3576-4A4F-9724-CABC06E99F08}" type="presOf" srcId="{5E390F1F-AE24-4A18-BA95-8B32D072DFB1}" destId="{E3BEDE10-72B1-4FBC-9558-A69ECF077403}" srcOrd="0" destOrd="0" presId="urn:microsoft.com/office/officeart/2008/layout/HorizontalMultiLevelHierarchy"/>
    <dgm:cxn modelId="{7D42BAAB-795A-4DE2-AD54-990488D67001}" srcId="{09EA50C8-89ED-45EA-A3A7-F1C8CC4CC074}" destId="{16DFC9CF-AD56-40B8-9CBC-DCFCBCAE95F6}" srcOrd="0" destOrd="0" parTransId="{F8BBF64A-9EC5-4156-990C-EA2656883D8A}" sibTransId="{7521F618-E992-4FE1-B55E-1DCD881905CF}"/>
    <dgm:cxn modelId="{3AE48EB2-63FB-49FD-A856-725E790278B9}" type="presOf" srcId="{16DFC9CF-AD56-40B8-9CBC-DCFCBCAE95F6}" destId="{D6240B19-E0A9-424A-91B9-096B350A2E37}" srcOrd="0" destOrd="0" presId="urn:microsoft.com/office/officeart/2008/layout/HorizontalMultiLevelHierarchy"/>
    <dgm:cxn modelId="{A06AD7D7-F197-4CD9-B800-1323916B4A9D}" type="presOf" srcId="{2A5685B5-B098-48A4-8118-036B0C135E31}" destId="{DF098861-A372-47FB-A39C-6E9CD53513AC}" srcOrd="0" destOrd="0" presId="urn:microsoft.com/office/officeart/2008/layout/HorizontalMultiLevelHierarchy"/>
    <dgm:cxn modelId="{9FCEE9E3-6A3B-40FF-B675-D07F810FA09F}" type="presOf" srcId="{2DE123D2-878C-4EFC-A9C9-8A45FB5DC823}" destId="{BE00146C-4C9E-4257-AF62-BF0380711CE0}" srcOrd="0" destOrd="0" presId="urn:microsoft.com/office/officeart/2008/layout/HorizontalMultiLevelHierarchy"/>
    <dgm:cxn modelId="{858EA1E6-A375-4959-A259-C72991F01A3D}" type="presOf" srcId="{351A15A1-DE4E-4C44-9F15-84F0FED7B892}" destId="{8BAEA120-E876-4B26-8EBF-E3C5866725F6}" srcOrd="0" destOrd="0" presId="urn:microsoft.com/office/officeart/2008/layout/HorizontalMultiLevelHierarchy"/>
    <dgm:cxn modelId="{7F2C0D59-8BE6-467E-8BD0-2943C900DD54}" type="presParOf" srcId="{E3BEDE10-72B1-4FBC-9558-A69ECF077403}" destId="{C19637E5-2FF8-45E4-982D-CB79E91A8BAC}" srcOrd="0" destOrd="0" presId="urn:microsoft.com/office/officeart/2008/layout/HorizontalMultiLevelHierarchy"/>
    <dgm:cxn modelId="{0DA50282-BD18-4C0C-B4F5-1FD416617242}" type="presParOf" srcId="{C19637E5-2FF8-45E4-982D-CB79E91A8BAC}" destId="{CFAEE0DB-7BCD-4D4D-A485-A1F2118592BF}" srcOrd="0" destOrd="0" presId="urn:microsoft.com/office/officeart/2008/layout/HorizontalMultiLevelHierarchy"/>
    <dgm:cxn modelId="{4E4E324E-CC6D-4BC7-9EC7-A1ABDB7488FC}" type="presParOf" srcId="{C19637E5-2FF8-45E4-982D-CB79E91A8BAC}" destId="{4840C017-7722-4743-AB41-23CC475943A3}" srcOrd="1" destOrd="0" presId="urn:microsoft.com/office/officeart/2008/layout/HorizontalMultiLevelHierarchy"/>
    <dgm:cxn modelId="{A636AC30-A573-4D4F-8141-51669F99307F}" type="presParOf" srcId="{4840C017-7722-4743-AB41-23CC475943A3}" destId="{5ACD4C48-4A26-4736-8930-F9A5E17AE731}" srcOrd="0" destOrd="0" presId="urn:microsoft.com/office/officeart/2008/layout/HorizontalMultiLevelHierarchy"/>
    <dgm:cxn modelId="{AEF9B1EE-39A1-497F-ABED-FA3C9F2221BD}" type="presParOf" srcId="{5ACD4C48-4A26-4736-8930-F9A5E17AE731}" destId="{B0BEFA54-67D9-474F-8EE3-F000F23D2228}" srcOrd="0" destOrd="0" presId="urn:microsoft.com/office/officeart/2008/layout/HorizontalMultiLevelHierarchy"/>
    <dgm:cxn modelId="{C629BC33-2F4E-4BEC-9A24-FEC90B17EB58}" type="presParOf" srcId="{4840C017-7722-4743-AB41-23CC475943A3}" destId="{562B1A81-83C8-4C63-8FA4-D45A5F43ABA0}" srcOrd="1" destOrd="0" presId="urn:microsoft.com/office/officeart/2008/layout/HorizontalMultiLevelHierarchy"/>
    <dgm:cxn modelId="{DC53E554-67A1-46A4-89A9-E94050D7339A}" type="presParOf" srcId="{562B1A81-83C8-4C63-8FA4-D45A5F43ABA0}" destId="{D6240B19-E0A9-424A-91B9-096B350A2E37}" srcOrd="0" destOrd="0" presId="urn:microsoft.com/office/officeart/2008/layout/HorizontalMultiLevelHierarchy"/>
    <dgm:cxn modelId="{D9C3E3CD-02AC-46BB-A3C0-2C3A09860256}" type="presParOf" srcId="{562B1A81-83C8-4C63-8FA4-D45A5F43ABA0}" destId="{0C5111CB-99E4-41F5-836F-FAADAAE32835}" srcOrd="1" destOrd="0" presId="urn:microsoft.com/office/officeart/2008/layout/HorizontalMultiLevelHierarchy"/>
    <dgm:cxn modelId="{6339DFC2-4214-405A-BE69-D4D0091B6C63}" type="presParOf" srcId="{4840C017-7722-4743-AB41-23CC475943A3}" destId="{8BAEA120-E876-4B26-8EBF-E3C5866725F6}" srcOrd="2" destOrd="0" presId="urn:microsoft.com/office/officeart/2008/layout/HorizontalMultiLevelHierarchy"/>
    <dgm:cxn modelId="{C6CAB3A4-5E8A-4B51-922E-CE074A7C27F0}" type="presParOf" srcId="{8BAEA120-E876-4B26-8EBF-E3C5866725F6}" destId="{870C79C0-A8DD-4E7B-8564-BA5AFA1ED2D0}" srcOrd="0" destOrd="0" presId="urn:microsoft.com/office/officeart/2008/layout/HorizontalMultiLevelHierarchy"/>
    <dgm:cxn modelId="{356FEDDD-2867-4C0E-8BD9-7843118A382D}" type="presParOf" srcId="{4840C017-7722-4743-AB41-23CC475943A3}" destId="{E83B551B-DE35-4595-B0F3-414DFD86F2F9}" srcOrd="3" destOrd="0" presId="urn:microsoft.com/office/officeart/2008/layout/HorizontalMultiLevelHierarchy"/>
    <dgm:cxn modelId="{DC817A80-E4A1-4178-88AD-8E9D6BC1FFAD}" type="presParOf" srcId="{E83B551B-DE35-4595-B0F3-414DFD86F2F9}" destId="{47AC8114-409B-476E-B99C-20903447968A}" srcOrd="0" destOrd="0" presId="urn:microsoft.com/office/officeart/2008/layout/HorizontalMultiLevelHierarchy"/>
    <dgm:cxn modelId="{247E4F59-F708-4C7B-90FD-FEADFBDD5AB7}" type="presParOf" srcId="{E83B551B-DE35-4595-B0F3-414DFD86F2F9}" destId="{15046126-7F7C-49F5-8DFF-E8C6325A836F}" srcOrd="1" destOrd="0" presId="urn:microsoft.com/office/officeart/2008/layout/HorizontalMultiLevelHierarchy"/>
    <dgm:cxn modelId="{7B0735C4-2407-48D9-B29B-F65101E596B3}" type="presParOf" srcId="{4840C017-7722-4743-AB41-23CC475943A3}" destId="{BE00146C-4C9E-4257-AF62-BF0380711CE0}" srcOrd="4" destOrd="0" presId="urn:microsoft.com/office/officeart/2008/layout/HorizontalMultiLevelHierarchy"/>
    <dgm:cxn modelId="{BC5C28D1-C826-4222-8D8D-7CE9455E0912}" type="presParOf" srcId="{BE00146C-4C9E-4257-AF62-BF0380711CE0}" destId="{13025255-EB13-4270-BA31-08341ECB09E7}" srcOrd="0" destOrd="0" presId="urn:microsoft.com/office/officeart/2008/layout/HorizontalMultiLevelHierarchy"/>
    <dgm:cxn modelId="{A6DFA1AA-7BE2-4C48-BED8-7FA9EEEF77A7}" type="presParOf" srcId="{4840C017-7722-4743-AB41-23CC475943A3}" destId="{24FF22B1-526E-4FBD-B0E8-18D85731F17D}" srcOrd="5" destOrd="0" presId="urn:microsoft.com/office/officeart/2008/layout/HorizontalMultiLevelHierarchy"/>
    <dgm:cxn modelId="{382CB01F-BD01-4942-91BE-C66EBF501DFD}" type="presParOf" srcId="{24FF22B1-526E-4FBD-B0E8-18D85731F17D}" destId="{DF098861-A372-47FB-A39C-6E9CD53513AC}" srcOrd="0" destOrd="0" presId="urn:microsoft.com/office/officeart/2008/layout/HorizontalMultiLevelHierarchy"/>
    <dgm:cxn modelId="{DCD027C3-16DA-4BE9-BD68-ED2C1ABF5180}" type="presParOf" srcId="{24FF22B1-526E-4FBD-B0E8-18D85731F17D}" destId="{F6F44322-7B4E-4581-AF08-9F199BEB0FB0}" srcOrd="1" destOrd="0" presId="urn:microsoft.com/office/officeart/2008/layout/HorizontalMultiLevelHierarchy"/>
    <dgm:cxn modelId="{446DBBE4-5193-4A28-B22B-0B61297160F9}" type="presParOf" srcId="{4840C017-7722-4743-AB41-23CC475943A3}" destId="{8680C124-14A2-4EE3-929F-D25F25A3EA93}" srcOrd="6" destOrd="0" presId="urn:microsoft.com/office/officeart/2008/layout/HorizontalMultiLevelHierarchy"/>
    <dgm:cxn modelId="{A3D7CA76-7CF1-4260-A35F-643F90688F0F}" type="presParOf" srcId="{8680C124-14A2-4EE3-929F-D25F25A3EA93}" destId="{CCAC8140-B1C6-4292-B058-E0210E84425E}" srcOrd="0" destOrd="0" presId="urn:microsoft.com/office/officeart/2008/layout/HorizontalMultiLevelHierarchy"/>
    <dgm:cxn modelId="{9BFEA196-CDE0-4CE2-8E8B-F5B1112828F4}" type="presParOf" srcId="{4840C017-7722-4743-AB41-23CC475943A3}" destId="{096D8D4A-D27C-4A84-826E-9249E4E70A6A}" srcOrd="7" destOrd="0" presId="urn:microsoft.com/office/officeart/2008/layout/HorizontalMultiLevelHierarchy"/>
    <dgm:cxn modelId="{36369CCE-6461-4F57-A68B-6109CE43471B}" type="presParOf" srcId="{096D8D4A-D27C-4A84-826E-9249E4E70A6A}" destId="{C9A12034-1D74-4089-ADB1-5AE56C983294}" srcOrd="0" destOrd="0" presId="urn:microsoft.com/office/officeart/2008/layout/HorizontalMultiLevelHierarchy"/>
    <dgm:cxn modelId="{E697426D-C64B-4238-979E-88D1EA83EE32}" type="presParOf" srcId="{096D8D4A-D27C-4A84-826E-9249E4E70A6A}" destId="{B105812E-59EC-42CF-9F77-BDAE0488C10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9D4771-392A-4D66-BFB9-C95085474FE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5B8BB25-E6CB-4D35-B5C0-8DBBC80B01A5}">
      <dgm:prSet phldrT="[Texto]"/>
      <dgm:spPr/>
      <dgm:t>
        <a:bodyPr/>
        <a:lstStyle/>
        <a:p>
          <a:r>
            <a:rPr lang="es-CL" b="1" dirty="0">
              <a:solidFill>
                <a:schemeClr val="tx1"/>
              </a:solidFill>
            </a:rPr>
            <a:t>Participación y formación ciudadana</a:t>
          </a:r>
        </a:p>
      </dgm:t>
    </dgm:pt>
    <dgm:pt modelId="{4DA1CD70-8407-4288-B312-7C91B241D162}" type="parTrans" cxnId="{B32418EA-C200-4206-9071-5FB62944D437}">
      <dgm:prSet/>
      <dgm:spPr/>
      <dgm:t>
        <a:bodyPr/>
        <a:lstStyle/>
        <a:p>
          <a:endParaRPr lang="es-CL"/>
        </a:p>
      </dgm:t>
    </dgm:pt>
    <dgm:pt modelId="{E290A317-980D-459E-BCD4-CD1D2210BC20}" type="sibTrans" cxnId="{B32418EA-C200-4206-9071-5FB62944D437}">
      <dgm:prSet/>
      <dgm:spPr/>
      <dgm:t>
        <a:bodyPr/>
        <a:lstStyle/>
        <a:p>
          <a:endParaRPr lang="es-CL"/>
        </a:p>
      </dgm:t>
    </dgm:pt>
    <dgm:pt modelId="{83350ED9-D3DB-46EB-9084-2A8FA84905EB}">
      <dgm:prSet phldrT="[Texto]"/>
      <dgm:spPr/>
      <dgm:t>
        <a:bodyPr/>
        <a:lstStyle/>
        <a:p>
          <a:r>
            <a:rPr lang="es-CL" b="1" dirty="0">
              <a:solidFill>
                <a:schemeClr val="tx1"/>
              </a:solidFill>
            </a:rPr>
            <a:t>Participación  como oportunidad de encuentro </a:t>
          </a:r>
          <a:r>
            <a:rPr lang="es-CL" dirty="0"/>
            <a:t>y espacios de colaboración promovidos por el establecimiento y el compromiso e involucramiento en estos</a:t>
          </a:r>
        </a:p>
      </dgm:t>
    </dgm:pt>
    <dgm:pt modelId="{3D1DC163-BDF0-44A0-A989-4FD8FBF1C650}" type="parTrans" cxnId="{7EE80070-72BD-449F-B74D-D13F5EE44612}">
      <dgm:prSet/>
      <dgm:spPr/>
      <dgm:t>
        <a:bodyPr/>
        <a:lstStyle/>
        <a:p>
          <a:endParaRPr lang="es-CL"/>
        </a:p>
      </dgm:t>
    </dgm:pt>
    <dgm:pt modelId="{3EA9190B-0B3F-4E60-BF8B-0D85CA018E6B}" type="sibTrans" cxnId="{7EE80070-72BD-449F-B74D-D13F5EE44612}">
      <dgm:prSet/>
      <dgm:spPr/>
      <dgm:t>
        <a:bodyPr/>
        <a:lstStyle/>
        <a:p>
          <a:endParaRPr lang="es-CL"/>
        </a:p>
      </dgm:t>
    </dgm:pt>
    <dgm:pt modelId="{7B517845-D180-483C-A23F-DA48173E7681}">
      <dgm:prSet phldrT="[Texto]"/>
      <dgm:spPr/>
      <dgm:t>
        <a:bodyPr/>
        <a:lstStyle/>
        <a:p>
          <a:r>
            <a:rPr lang="es-CL" b="1" dirty="0">
              <a:solidFill>
                <a:schemeClr val="tx1"/>
              </a:solidFill>
            </a:rPr>
            <a:t>Sentido de pertenencia </a:t>
          </a:r>
          <a:r>
            <a:rPr lang="es-CL" dirty="0"/>
            <a:t>, es decir  identificación con la institución escolar, su proyecto educativo y orgullo de pertenecer a éste</a:t>
          </a:r>
        </a:p>
      </dgm:t>
    </dgm:pt>
    <dgm:pt modelId="{68EC2AA3-9321-4B63-8B9D-7BF01A09E42F}" type="parTrans" cxnId="{2E0540FB-3AA5-42BB-9A49-08AE5A67D7C3}">
      <dgm:prSet/>
      <dgm:spPr/>
      <dgm:t>
        <a:bodyPr/>
        <a:lstStyle/>
        <a:p>
          <a:endParaRPr lang="es-CL"/>
        </a:p>
      </dgm:t>
    </dgm:pt>
    <dgm:pt modelId="{5D6DBF53-F988-4411-B544-E163B4309516}" type="sibTrans" cxnId="{2E0540FB-3AA5-42BB-9A49-08AE5A67D7C3}">
      <dgm:prSet/>
      <dgm:spPr/>
      <dgm:t>
        <a:bodyPr/>
        <a:lstStyle/>
        <a:p>
          <a:endParaRPr lang="es-CL"/>
        </a:p>
      </dgm:t>
    </dgm:pt>
    <dgm:pt modelId="{49EF6CDA-CF72-4455-ABC7-8BC441C47FA7}">
      <dgm:prSet phldrT="[Texto]"/>
      <dgm:spPr/>
      <dgm:t>
        <a:bodyPr/>
        <a:lstStyle/>
        <a:p>
          <a:r>
            <a:rPr lang="es-CL" b="1" dirty="0">
              <a:solidFill>
                <a:schemeClr val="tx1"/>
              </a:solidFill>
            </a:rPr>
            <a:t>Vida democrática </a:t>
          </a:r>
          <a:r>
            <a:rPr lang="es-CL" dirty="0"/>
            <a:t>: fomento de habilidades y actitudes para la vida democrática (Expresión de opiniones, deliberación, participación en organizaciones)</a:t>
          </a:r>
        </a:p>
      </dgm:t>
    </dgm:pt>
    <dgm:pt modelId="{A6DDD125-DB8A-4035-A3D0-F27FE8F82413}" type="parTrans" cxnId="{497A69EF-4B2A-4130-B22F-3CBAAF5312F5}">
      <dgm:prSet/>
      <dgm:spPr/>
      <dgm:t>
        <a:bodyPr/>
        <a:lstStyle/>
        <a:p>
          <a:endParaRPr lang="es-CL"/>
        </a:p>
      </dgm:t>
    </dgm:pt>
    <dgm:pt modelId="{0DB6456C-3884-4491-BF53-4CDC8F2E79A6}" type="sibTrans" cxnId="{497A69EF-4B2A-4130-B22F-3CBAAF5312F5}">
      <dgm:prSet/>
      <dgm:spPr/>
      <dgm:t>
        <a:bodyPr/>
        <a:lstStyle/>
        <a:p>
          <a:endParaRPr lang="es-CL"/>
        </a:p>
      </dgm:t>
    </dgm:pt>
    <dgm:pt modelId="{91F96E08-442D-41B5-B326-48D38EA2DE0C}" type="pres">
      <dgm:prSet presAssocID="{DB9D4771-392A-4D66-BFB9-C95085474FE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D87838-55A5-4BFF-AFC3-94AB02EA5A0A}" type="pres">
      <dgm:prSet presAssocID="{F5B8BB25-E6CB-4D35-B5C0-8DBBC80B01A5}" presName="root1" presStyleCnt="0"/>
      <dgm:spPr/>
    </dgm:pt>
    <dgm:pt modelId="{BADA358B-5A1F-4CBD-AE48-6B8A73D59F21}" type="pres">
      <dgm:prSet presAssocID="{F5B8BB25-E6CB-4D35-B5C0-8DBBC80B01A5}" presName="LevelOneTextNode" presStyleLbl="node0" presStyleIdx="0" presStyleCnt="1">
        <dgm:presLayoutVars>
          <dgm:chPref val="3"/>
        </dgm:presLayoutVars>
      </dgm:prSet>
      <dgm:spPr/>
    </dgm:pt>
    <dgm:pt modelId="{430250D8-F1F0-480F-AC94-663187F58D01}" type="pres">
      <dgm:prSet presAssocID="{F5B8BB25-E6CB-4D35-B5C0-8DBBC80B01A5}" presName="level2hierChild" presStyleCnt="0"/>
      <dgm:spPr/>
    </dgm:pt>
    <dgm:pt modelId="{8183B1DE-6B4E-4234-95E1-565F4D849848}" type="pres">
      <dgm:prSet presAssocID="{3D1DC163-BDF0-44A0-A989-4FD8FBF1C650}" presName="conn2-1" presStyleLbl="parChTrans1D2" presStyleIdx="0" presStyleCnt="3"/>
      <dgm:spPr/>
    </dgm:pt>
    <dgm:pt modelId="{3BE30B3D-7D28-4623-9F24-3A7B1185ACA2}" type="pres">
      <dgm:prSet presAssocID="{3D1DC163-BDF0-44A0-A989-4FD8FBF1C650}" presName="connTx" presStyleLbl="parChTrans1D2" presStyleIdx="0" presStyleCnt="3"/>
      <dgm:spPr/>
    </dgm:pt>
    <dgm:pt modelId="{CCED393A-5B05-4084-824B-4AEF5577A0E4}" type="pres">
      <dgm:prSet presAssocID="{83350ED9-D3DB-46EB-9084-2A8FA84905EB}" presName="root2" presStyleCnt="0"/>
      <dgm:spPr/>
    </dgm:pt>
    <dgm:pt modelId="{0C1A553E-E26F-44B6-860A-325459649694}" type="pres">
      <dgm:prSet presAssocID="{83350ED9-D3DB-46EB-9084-2A8FA84905EB}" presName="LevelTwoTextNode" presStyleLbl="node2" presStyleIdx="0" presStyleCnt="3">
        <dgm:presLayoutVars>
          <dgm:chPref val="3"/>
        </dgm:presLayoutVars>
      </dgm:prSet>
      <dgm:spPr/>
    </dgm:pt>
    <dgm:pt modelId="{BFD0D5C4-5753-4E3D-B4B8-9C70A8BC3B5A}" type="pres">
      <dgm:prSet presAssocID="{83350ED9-D3DB-46EB-9084-2A8FA84905EB}" presName="level3hierChild" presStyleCnt="0"/>
      <dgm:spPr/>
    </dgm:pt>
    <dgm:pt modelId="{2EE51063-BEAF-4ABB-A42C-B7D2C774AD00}" type="pres">
      <dgm:prSet presAssocID="{68EC2AA3-9321-4B63-8B9D-7BF01A09E42F}" presName="conn2-1" presStyleLbl="parChTrans1D2" presStyleIdx="1" presStyleCnt="3"/>
      <dgm:spPr/>
    </dgm:pt>
    <dgm:pt modelId="{89E82C30-F919-4279-8F05-401FA84806F3}" type="pres">
      <dgm:prSet presAssocID="{68EC2AA3-9321-4B63-8B9D-7BF01A09E42F}" presName="connTx" presStyleLbl="parChTrans1D2" presStyleIdx="1" presStyleCnt="3"/>
      <dgm:spPr/>
    </dgm:pt>
    <dgm:pt modelId="{9691B534-CD8B-444A-AA18-BF5BF39151F9}" type="pres">
      <dgm:prSet presAssocID="{7B517845-D180-483C-A23F-DA48173E7681}" presName="root2" presStyleCnt="0"/>
      <dgm:spPr/>
    </dgm:pt>
    <dgm:pt modelId="{3E9CBFD6-89DE-45EE-9D03-6C42C9645B5E}" type="pres">
      <dgm:prSet presAssocID="{7B517845-D180-483C-A23F-DA48173E7681}" presName="LevelTwoTextNode" presStyleLbl="node2" presStyleIdx="1" presStyleCnt="3">
        <dgm:presLayoutVars>
          <dgm:chPref val="3"/>
        </dgm:presLayoutVars>
      </dgm:prSet>
      <dgm:spPr/>
    </dgm:pt>
    <dgm:pt modelId="{EA086CC7-CD2A-42B4-B730-7AA2577E0BA5}" type="pres">
      <dgm:prSet presAssocID="{7B517845-D180-483C-A23F-DA48173E7681}" presName="level3hierChild" presStyleCnt="0"/>
      <dgm:spPr/>
    </dgm:pt>
    <dgm:pt modelId="{8249A8EC-7EB8-4E5D-A4E6-53A96CCD8D97}" type="pres">
      <dgm:prSet presAssocID="{A6DDD125-DB8A-4035-A3D0-F27FE8F82413}" presName="conn2-1" presStyleLbl="parChTrans1D2" presStyleIdx="2" presStyleCnt="3"/>
      <dgm:spPr/>
    </dgm:pt>
    <dgm:pt modelId="{604A6C4F-6ACB-460A-A941-1E7649F49628}" type="pres">
      <dgm:prSet presAssocID="{A6DDD125-DB8A-4035-A3D0-F27FE8F82413}" presName="connTx" presStyleLbl="parChTrans1D2" presStyleIdx="2" presStyleCnt="3"/>
      <dgm:spPr/>
    </dgm:pt>
    <dgm:pt modelId="{BB745191-E0FE-46A7-9E08-C8001763447E}" type="pres">
      <dgm:prSet presAssocID="{49EF6CDA-CF72-4455-ABC7-8BC441C47FA7}" presName="root2" presStyleCnt="0"/>
      <dgm:spPr/>
    </dgm:pt>
    <dgm:pt modelId="{297A23D9-3631-4A6F-9A07-9F00FFFAA893}" type="pres">
      <dgm:prSet presAssocID="{49EF6CDA-CF72-4455-ABC7-8BC441C47FA7}" presName="LevelTwoTextNode" presStyleLbl="node2" presStyleIdx="2" presStyleCnt="3">
        <dgm:presLayoutVars>
          <dgm:chPref val="3"/>
        </dgm:presLayoutVars>
      </dgm:prSet>
      <dgm:spPr/>
    </dgm:pt>
    <dgm:pt modelId="{468BD33C-31B3-4153-B071-7804F6F5C933}" type="pres">
      <dgm:prSet presAssocID="{49EF6CDA-CF72-4455-ABC7-8BC441C47FA7}" presName="level3hierChild" presStyleCnt="0"/>
      <dgm:spPr/>
    </dgm:pt>
  </dgm:ptLst>
  <dgm:cxnLst>
    <dgm:cxn modelId="{76CAFA02-3857-4301-A23C-16D926B03C62}" type="presOf" srcId="{83350ED9-D3DB-46EB-9084-2A8FA84905EB}" destId="{0C1A553E-E26F-44B6-860A-325459649694}" srcOrd="0" destOrd="0" presId="urn:microsoft.com/office/officeart/2008/layout/HorizontalMultiLevelHierarchy"/>
    <dgm:cxn modelId="{80C67911-4E19-4DDF-8094-ED57E75DA59D}" type="presOf" srcId="{F5B8BB25-E6CB-4D35-B5C0-8DBBC80B01A5}" destId="{BADA358B-5A1F-4CBD-AE48-6B8A73D59F21}" srcOrd="0" destOrd="0" presId="urn:microsoft.com/office/officeart/2008/layout/HorizontalMultiLevelHierarchy"/>
    <dgm:cxn modelId="{4B877730-8AC0-4F50-8510-A5E201FAECB8}" type="presOf" srcId="{3D1DC163-BDF0-44A0-A989-4FD8FBF1C650}" destId="{3BE30B3D-7D28-4623-9F24-3A7B1185ACA2}" srcOrd="1" destOrd="0" presId="urn:microsoft.com/office/officeart/2008/layout/HorizontalMultiLevelHierarchy"/>
    <dgm:cxn modelId="{15FD093D-83A9-4609-86CA-2599F15F0419}" type="presOf" srcId="{68EC2AA3-9321-4B63-8B9D-7BF01A09E42F}" destId="{2EE51063-BEAF-4ABB-A42C-B7D2C774AD00}" srcOrd="0" destOrd="0" presId="urn:microsoft.com/office/officeart/2008/layout/HorizontalMultiLevelHierarchy"/>
    <dgm:cxn modelId="{7E49D35E-BFAB-48C8-9AF6-9385D26CC531}" type="presOf" srcId="{A6DDD125-DB8A-4035-A3D0-F27FE8F82413}" destId="{604A6C4F-6ACB-460A-A941-1E7649F49628}" srcOrd="1" destOrd="0" presId="urn:microsoft.com/office/officeart/2008/layout/HorizontalMultiLevelHierarchy"/>
    <dgm:cxn modelId="{7EE80070-72BD-449F-B74D-D13F5EE44612}" srcId="{F5B8BB25-E6CB-4D35-B5C0-8DBBC80B01A5}" destId="{83350ED9-D3DB-46EB-9084-2A8FA84905EB}" srcOrd="0" destOrd="0" parTransId="{3D1DC163-BDF0-44A0-A989-4FD8FBF1C650}" sibTransId="{3EA9190B-0B3F-4E60-BF8B-0D85CA018E6B}"/>
    <dgm:cxn modelId="{AEFC3859-F25E-4110-8928-083E0A4A51DF}" type="presOf" srcId="{A6DDD125-DB8A-4035-A3D0-F27FE8F82413}" destId="{8249A8EC-7EB8-4E5D-A4E6-53A96CCD8D97}" srcOrd="0" destOrd="0" presId="urn:microsoft.com/office/officeart/2008/layout/HorizontalMultiLevelHierarchy"/>
    <dgm:cxn modelId="{43C3F788-CFFC-4D01-A2AF-0A8CA82763DC}" type="presOf" srcId="{DB9D4771-392A-4D66-BFB9-C95085474FE8}" destId="{91F96E08-442D-41B5-B326-48D38EA2DE0C}" srcOrd="0" destOrd="0" presId="urn:microsoft.com/office/officeart/2008/layout/HorizontalMultiLevelHierarchy"/>
    <dgm:cxn modelId="{798281A4-FE4F-4647-9986-05AC7D78E689}" type="presOf" srcId="{68EC2AA3-9321-4B63-8B9D-7BF01A09E42F}" destId="{89E82C30-F919-4279-8F05-401FA84806F3}" srcOrd="1" destOrd="0" presId="urn:microsoft.com/office/officeart/2008/layout/HorizontalMultiLevelHierarchy"/>
    <dgm:cxn modelId="{D59BB5CC-6291-467F-BAB6-2180BFFE1A24}" type="presOf" srcId="{49EF6CDA-CF72-4455-ABC7-8BC441C47FA7}" destId="{297A23D9-3631-4A6F-9A07-9F00FFFAA893}" srcOrd="0" destOrd="0" presId="urn:microsoft.com/office/officeart/2008/layout/HorizontalMultiLevelHierarchy"/>
    <dgm:cxn modelId="{0ED7D2D7-A591-4C1E-B8F4-274843C68520}" type="presOf" srcId="{7B517845-D180-483C-A23F-DA48173E7681}" destId="{3E9CBFD6-89DE-45EE-9D03-6C42C9645B5E}" srcOrd="0" destOrd="0" presId="urn:microsoft.com/office/officeart/2008/layout/HorizontalMultiLevelHierarchy"/>
    <dgm:cxn modelId="{6DBC40E6-F401-437A-BB63-5AB3B05C1092}" type="presOf" srcId="{3D1DC163-BDF0-44A0-A989-4FD8FBF1C650}" destId="{8183B1DE-6B4E-4234-95E1-565F4D849848}" srcOrd="0" destOrd="0" presId="urn:microsoft.com/office/officeart/2008/layout/HorizontalMultiLevelHierarchy"/>
    <dgm:cxn modelId="{B32418EA-C200-4206-9071-5FB62944D437}" srcId="{DB9D4771-392A-4D66-BFB9-C95085474FE8}" destId="{F5B8BB25-E6CB-4D35-B5C0-8DBBC80B01A5}" srcOrd="0" destOrd="0" parTransId="{4DA1CD70-8407-4288-B312-7C91B241D162}" sibTransId="{E290A317-980D-459E-BCD4-CD1D2210BC20}"/>
    <dgm:cxn modelId="{497A69EF-4B2A-4130-B22F-3CBAAF5312F5}" srcId="{F5B8BB25-E6CB-4D35-B5C0-8DBBC80B01A5}" destId="{49EF6CDA-CF72-4455-ABC7-8BC441C47FA7}" srcOrd="2" destOrd="0" parTransId="{A6DDD125-DB8A-4035-A3D0-F27FE8F82413}" sibTransId="{0DB6456C-3884-4491-BF53-4CDC8F2E79A6}"/>
    <dgm:cxn modelId="{2E0540FB-3AA5-42BB-9A49-08AE5A67D7C3}" srcId="{F5B8BB25-E6CB-4D35-B5C0-8DBBC80B01A5}" destId="{7B517845-D180-483C-A23F-DA48173E7681}" srcOrd="1" destOrd="0" parTransId="{68EC2AA3-9321-4B63-8B9D-7BF01A09E42F}" sibTransId="{5D6DBF53-F988-4411-B544-E163B4309516}"/>
    <dgm:cxn modelId="{AB08047C-1EEA-4062-99E3-ACD84488E729}" type="presParOf" srcId="{91F96E08-442D-41B5-B326-48D38EA2DE0C}" destId="{91D87838-55A5-4BFF-AFC3-94AB02EA5A0A}" srcOrd="0" destOrd="0" presId="urn:microsoft.com/office/officeart/2008/layout/HorizontalMultiLevelHierarchy"/>
    <dgm:cxn modelId="{F0E088BA-D36E-4602-A208-A0B5A3278418}" type="presParOf" srcId="{91D87838-55A5-4BFF-AFC3-94AB02EA5A0A}" destId="{BADA358B-5A1F-4CBD-AE48-6B8A73D59F21}" srcOrd="0" destOrd="0" presId="urn:microsoft.com/office/officeart/2008/layout/HorizontalMultiLevelHierarchy"/>
    <dgm:cxn modelId="{CD94F00E-459A-4BFA-BDC4-2D61C7E6A83B}" type="presParOf" srcId="{91D87838-55A5-4BFF-AFC3-94AB02EA5A0A}" destId="{430250D8-F1F0-480F-AC94-663187F58D01}" srcOrd="1" destOrd="0" presId="urn:microsoft.com/office/officeart/2008/layout/HorizontalMultiLevelHierarchy"/>
    <dgm:cxn modelId="{7E7AD01B-C1F4-452D-A89B-B1A6056F1555}" type="presParOf" srcId="{430250D8-F1F0-480F-AC94-663187F58D01}" destId="{8183B1DE-6B4E-4234-95E1-565F4D849848}" srcOrd="0" destOrd="0" presId="urn:microsoft.com/office/officeart/2008/layout/HorizontalMultiLevelHierarchy"/>
    <dgm:cxn modelId="{BB7E48E6-DEC3-4530-B96D-40A62FDD9565}" type="presParOf" srcId="{8183B1DE-6B4E-4234-95E1-565F4D849848}" destId="{3BE30B3D-7D28-4623-9F24-3A7B1185ACA2}" srcOrd="0" destOrd="0" presId="urn:microsoft.com/office/officeart/2008/layout/HorizontalMultiLevelHierarchy"/>
    <dgm:cxn modelId="{8F612923-7C87-4A8C-82BC-2BEB6A13EB46}" type="presParOf" srcId="{430250D8-F1F0-480F-AC94-663187F58D01}" destId="{CCED393A-5B05-4084-824B-4AEF5577A0E4}" srcOrd="1" destOrd="0" presId="urn:microsoft.com/office/officeart/2008/layout/HorizontalMultiLevelHierarchy"/>
    <dgm:cxn modelId="{FEF1853B-8481-4922-87A6-B3588981DD6D}" type="presParOf" srcId="{CCED393A-5B05-4084-824B-4AEF5577A0E4}" destId="{0C1A553E-E26F-44B6-860A-325459649694}" srcOrd="0" destOrd="0" presId="urn:microsoft.com/office/officeart/2008/layout/HorizontalMultiLevelHierarchy"/>
    <dgm:cxn modelId="{E6FF8E9D-EE7C-4425-B090-8C69171EA2BF}" type="presParOf" srcId="{CCED393A-5B05-4084-824B-4AEF5577A0E4}" destId="{BFD0D5C4-5753-4E3D-B4B8-9C70A8BC3B5A}" srcOrd="1" destOrd="0" presId="urn:microsoft.com/office/officeart/2008/layout/HorizontalMultiLevelHierarchy"/>
    <dgm:cxn modelId="{E6F8DED0-9DC4-4F8B-9406-2CB683407495}" type="presParOf" srcId="{430250D8-F1F0-480F-AC94-663187F58D01}" destId="{2EE51063-BEAF-4ABB-A42C-B7D2C774AD00}" srcOrd="2" destOrd="0" presId="urn:microsoft.com/office/officeart/2008/layout/HorizontalMultiLevelHierarchy"/>
    <dgm:cxn modelId="{40C7FDA8-4199-43D3-8B0C-09DD808DCBED}" type="presParOf" srcId="{2EE51063-BEAF-4ABB-A42C-B7D2C774AD00}" destId="{89E82C30-F919-4279-8F05-401FA84806F3}" srcOrd="0" destOrd="0" presId="urn:microsoft.com/office/officeart/2008/layout/HorizontalMultiLevelHierarchy"/>
    <dgm:cxn modelId="{507329E4-9837-43BA-95E5-A86B219DF3D9}" type="presParOf" srcId="{430250D8-F1F0-480F-AC94-663187F58D01}" destId="{9691B534-CD8B-444A-AA18-BF5BF39151F9}" srcOrd="3" destOrd="0" presId="urn:microsoft.com/office/officeart/2008/layout/HorizontalMultiLevelHierarchy"/>
    <dgm:cxn modelId="{C9BBFF26-C46A-4D80-90E8-6DB713F0F205}" type="presParOf" srcId="{9691B534-CD8B-444A-AA18-BF5BF39151F9}" destId="{3E9CBFD6-89DE-45EE-9D03-6C42C9645B5E}" srcOrd="0" destOrd="0" presId="urn:microsoft.com/office/officeart/2008/layout/HorizontalMultiLevelHierarchy"/>
    <dgm:cxn modelId="{13C572F1-F874-492A-8F2E-4C60A07B2033}" type="presParOf" srcId="{9691B534-CD8B-444A-AA18-BF5BF39151F9}" destId="{EA086CC7-CD2A-42B4-B730-7AA2577E0BA5}" srcOrd="1" destOrd="0" presId="urn:microsoft.com/office/officeart/2008/layout/HorizontalMultiLevelHierarchy"/>
    <dgm:cxn modelId="{EE4E627F-7A67-405E-BB09-6739267B98B4}" type="presParOf" srcId="{430250D8-F1F0-480F-AC94-663187F58D01}" destId="{8249A8EC-7EB8-4E5D-A4E6-53A96CCD8D97}" srcOrd="4" destOrd="0" presId="urn:microsoft.com/office/officeart/2008/layout/HorizontalMultiLevelHierarchy"/>
    <dgm:cxn modelId="{7B6A3272-98AE-4745-BD05-AC0AAD316D38}" type="presParOf" srcId="{8249A8EC-7EB8-4E5D-A4E6-53A96CCD8D97}" destId="{604A6C4F-6ACB-460A-A941-1E7649F49628}" srcOrd="0" destOrd="0" presId="urn:microsoft.com/office/officeart/2008/layout/HorizontalMultiLevelHierarchy"/>
    <dgm:cxn modelId="{76D3DB34-A804-483C-A74A-42542E93EE2A}" type="presParOf" srcId="{430250D8-F1F0-480F-AC94-663187F58D01}" destId="{BB745191-E0FE-46A7-9E08-C8001763447E}" srcOrd="5" destOrd="0" presId="urn:microsoft.com/office/officeart/2008/layout/HorizontalMultiLevelHierarchy"/>
    <dgm:cxn modelId="{10A147B9-CDC2-47EA-A55A-7CDCA07A626F}" type="presParOf" srcId="{BB745191-E0FE-46A7-9E08-C8001763447E}" destId="{297A23D9-3631-4A6F-9A07-9F00FFFAA893}" srcOrd="0" destOrd="0" presId="urn:microsoft.com/office/officeart/2008/layout/HorizontalMultiLevelHierarchy"/>
    <dgm:cxn modelId="{F1B6BB6A-888A-4C58-B57A-B4C6EF84B1CE}" type="presParOf" srcId="{BB745191-E0FE-46A7-9E08-C8001763447E}" destId="{468BD33C-31B3-4153-B071-7804F6F5C93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0C124-14A2-4EE3-929F-D25F25A3EA93}">
      <dsp:nvSpPr>
        <dsp:cNvPr id="0" name=""/>
        <dsp:cNvSpPr/>
      </dsp:nvSpPr>
      <dsp:spPr>
        <a:xfrm>
          <a:off x="2059832" y="2709333"/>
          <a:ext cx="675382" cy="1930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1930400"/>
              </a:lnTo>
              <a:lnTo>
                <a:pt x="675382" y="19304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/>
        </a:p>
      </dsp:txBody>
      <dsp:txXfrm>
        <a:off x="2346395" y="3623405"/>
        <a:ext cx="102256" cy="102256"/>
      </dsp:txXfrm>
    </dsp:sp>
    <dsp:sp modelId="{BE00146C-4C9E-4257-AF62-BF0380711CE0}">
      <dsp:nvSpPr>
        <dsp:cNvPr id="0" name=""/>
        <dsp:cNvSpPr/>
      </dsp:nvSpPr>
      <dsp:spPr>
        <a:xfrm>
          <a:off x="2059832" y="2709333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643466"/>
              </a:lnTo>
              <a:lnTo>
                <a:pt x="675382" y="6434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2374202" y="3007745"/>
        <a:ext cx="46642" cy="46642"/>
      </dsp:txXfrm>
    </dsp:sp>
    <dsp:sp modelId="{8BAEA120-E876-4B26-8EBF-E3C5866725F6}">
      <dsp:nvSpPr>
        <dsp:cNvPr id="0" name=""/>
        <dsp:cNvSpPr/>
      </dsp:nvSpPr>
      <dsp:spPr>
        <a:xfrm>
          <a:off x="2059832" y="2065866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643466"/>
              </a:moveTo>
              <a:lnTo>
                <a:pt x="337691" y="643466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2374202" y="2364279"/>
        <a:ext cx="46642" cy="46642"/>
      </dsp:txXfrm>
    </dsp:sp>
    <dsp:sp modelId="{5ACD4C48-4A26-4736-8930-F9A5E17AE731}">
      <dsp:nvSpPr>
        <dsp:cNvPr id="0" name=""/>
        <dsp:cNvSpPr/>
      </dsp:nvSpPr>
      <dsp:spPr>
        <a:xfrm>
          <a:off x="2059832" y="778933"/>
          <a:ext cx="675382" cy="1930400"/>
        </a:xfrm>
        <a:custGeom>
          <a:avLst/>
          <a:gdLst/>
          <a:ahLst/>
          <a:cxnLst/>
          <a:rect l="0" t="0" r="0" b="0"/>
          <a:pathLst>
            <a:path>
              <a:moveTo>
                <a:pt x="0" y="1930400"/>
              </a:moveTo>
              <a:lnTo>
                <a:pt x="337691" y="1930400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/>
        </a:p>
      </dsp:txBody>
      <dsp:txXfrm>
        <a:off x="2346395" y="1693005"/>
        <a:ext cx="102256" cy="102256"/>
      </dsp:txXfrm>
    </dsp:sp>
    <dsp:sp modelId="{CFAEE0DB-7BCD-4D4D-A485-A1F2118592BF}">
      <dsp:nvSpPr>
        <dsp:cNvPr id="0" name=""/>
        <dsp:cNvSpPr/>
      </dsp:nvSpPr>
      <dsp:spPr>
        <a:xfrm rot="16200000">
          <a:off x="-1164274" y="2194560"/>
          <a:ext cx="5418667" cy="102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500" kern="1200" dirty="0"/>
            <a:t>Razones para la Participación</a:t>
          </a:r>
        </a:p>
      </dsp:txBody>
      <dsp:txXfrm>
        <a:off x="-1164274" y="2194560"/>
        <a:ext cx="5418667" cy="1029546"/>
      </dsp:txXfrm>
    </dsp:sp>
    <dsp:sp modelId="{D6240B19-E0A9-424A-91B9-096B350A2E37}">
      <dsp:nvSpPr>
        <dsp:cNvPr id="0" name=""/>
        <dsp:cNvSpPr/>
      </dsp:nvSpPr>
      <dsp:spPr>
        <a:xfrm>
          <a:off x="2735215" y="264160"/>
          <a:ext cx="3376913" cy="102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Razón jurídica </a:t>
          </a:r>
          <a:r>
            <a:rPr lang="es-CL" sz="1700" kern="1200" dirty="0"/>
            <a:t>: como derecho </a:t>
          </a:r>
        </a:p>
      </dsp:txBody>
      <dsp:txXfrm>
        <a:off x="2735215" y="264160"/>
        <a:ext cx="3376913" cy="1029546"/>
      </dsp:txXfrm>
    </dsp:sp>
    <dsp:sp modelId="{47AC8114-409B-476E-B99C-20903447968A}">
      <dsp:nvSpPr>
        <dsp:cNvPr id="0" name=""/>
        <dsp:cNvSpPr/>
      </dsp:nvSpPr>
      <dsp:spPr>
        <a:xfrm>
          <a:off x="2735215" y="1551093"/>
          <a:ext cx="3376913" cy="102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Razón Pragmática </a:t>
          </a:r>
          <a:r>
            <a:rPr lang="es-CL" sz="1700" kern="1200" dirty="0"/>
            <a:t>:Supone una </a:t>
          </a:r>
          <a:r>
            <a:rPr lang="es-CL" sz="1700" b="1" kern="1200" dirty="0"/>
            <a:t>mejora </a:t>
          </a:r>
          <a:r>
            <a:rPr lang="es-CL" sz="1700" kern="1200" dirty="0"/>
            <a:t>en el contexto y  los ámbitos específicos en que se desarrolla la institución escolar</a:t>
          </a:r>
        </a:p>
      </dsp:txBody>
      <dsp:txXfrm>
        <a:off x="2735215" y="1551093"/>
        <a:ext cx="3376913" cy="1029546"/>
      </dsp:txXfrm>
    </dsp:sp>
    <dsp:sp modelId="{DF098861-A372-47FB-A39C-6E9CD53513AC}">
      <dsp:nvSpPr>
        <dsp:cNvPr id="0" name=""/>
        <dsp:cNvSpPr/>
      </dsp:nvSpPr>
      <dsp:spPr>
        <a:xfrm>
          <a:off x="2735215" y="2838026"/>
          <a:ext cx="3376913" cy="102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Razón democrática</a:t>
          </a:r>
          <a:r>
            <a:rPr lang="es-CL" sz="1700" kern="1200" dirty="0"/>
            <a:t>: igualdad de oportunidades, gobernanza participativa, desarrollo de ciudadanía</a:t>
          </a:r>
        </a:p>
      </dsp:txBody>
      <dsp:txXfrm>
        <a:off x="2735215" y="2838026"/>
        <a:ext cx="3376913" cy="1029546"/>
      </dsp:txXfrm>
    </dsp:sp>
    <dsp:sp modelId="{C9A12034-1D74-4089-ADB1-5AE56C983294}">
      <dsp:nvSpPr>
        <dsp:cNvPr id="0" name=""/>
        <dsp:cNvSpPr/>
      </dsp:nvSpPr>
      <dsp:spPr>
        <a:xfrm>
          <a:off x="2735215" y="4124960"/>
          <a:ext cx="4362499" cy="102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Razón desde el bienestar subjetivo : </a:t>
          </a:r>
          <a:r>
            <a:rPr lang="es-CL" sz="1700" b="0" kern="1200" dirty="0"/>
            <a:t>evaluación satisfactoria que hace  el individuo de su vida,  entorno , condiciones  y ámbitos en los que participa </a:t>
          </a:r>
        </a:p>
      </dsp:txBody>
      <dsp:txXfrm>
        <a:off x="2735215" y="4124960"/>
        <a:ext cx="4362499" cy="1029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9A8EC-7EB8-4E5D-A4E6-53A96CCD8D97}">
      <dsp:nvSpPr>
        <dsp:cNvPr id="0" name=""/>
        <dsp:cNvSpPr/>
      </dsp:nvSpPr>
      <dsp:spPr>
        <a:xfrm>
          <a:off x="3250554" y="2714624"/>
          <a:ext cx="676701" cy="1289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8350" y="0"/>
              </a:lnTo>
              <a:lnTo>
                <a:pt x="338350" y="1289446"/>
              </a:lnTo>
              <a:lnTo>
                <a:pt x="676701" y="12894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3552499" y="3322942"/>
        <a:ext cx="72811" cy="72811"/>
      </dsp:txXfrm>
    </dsp:sp>
    <dsp:sp modelId="{2EE51063-BEAF-4ABB-A42C-B7D2C774AD00}">
      <dsp:nvSpPr>
        <dsp:cNvPr id="0" name=""/>
        <dsp:cNvSpPr/>
      </dsp:nvSpPr>
      <dsp:spPr>
        <a:xfrm>
          <a:off x="3250554" y="2668904"/>
          <a:ext cx="6767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6701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3571988" y="2697706"/>
        <a:ext cx="33835" cy="33835"/>
      </dsp:txXfrm>
    </dsp:sp>
    <dsp:sp modelId="{8183B1DE-6B4E-4234-95E1-565F4D849848}">
      <dsp:nvSpPr>
        <dsp:cNvPr id="0" name=""/>
        <dsp:cNvSpPr/>
      </dsp:nvSpPr>
      <dsp:spPr>
        <a:xfrm>
          <a:off x="3250554" y="1425177"/>
          <a:ext cx="676701" cy="1289446"/>
        </a:xfrm>
        <a:custGeom>
          <a:avLst/>
          <a:gdLst/>
          <a:ahLst/>
          <a:cxnLst/>
          <a:rect l="0" t="0" r="0" b="0"/>
          <a:pathLst>
            <a:path>
              <a:moveTo>
                <a:pt x="0" y="1289446"/>
              </a:moveTo>
              <a:lnTo>
                <a:pt x="338350" y="1289446"/>
              </a:lnTo>
              <a:lnTo>
                <a:pt x="338350" y="0"/>
              </a:lnTo>
              <a:lnTo>
                <a:pt x="67670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500" kern="1200"/>
        </a:p>
      </dsp:txBody>
      <dsp:txXfrm>
        <a:off x="3552499" y="2033495"/>
        <a:ext cx="72811" cy="72811"/>
      </dsp:txXfrm>
    </dsp:sp>
    <dsp:sp modelId="{BADA358B-5A1F-4CBD-AE48-6B8A73D59F21}">
      <dsp:nvSpPr>
        <dsp:cNvPr id="0" name=""/>
        <dsp:cNvSpPr/>
      </dsp:nvSpPr>
      <dsp:spPr>
        <a:xfrm rot="16200000">
          <a:off x="20151" y="2198845"/>
          <a:ext cx="5429249" cy="1031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500" b="1" kern="1200" dirty="0">
              <a:solidFill>
                <a:schemeClr val="tx1"/>
              </a:solidFill>
            </a:rPr>
            <a:t>Participación y formación ciudadana</a:t>
          </a:r>
        </a:p>
      </dsp:txBody>
      <dsp:txXfrm>
        <a:off x="20151" y="2198845"/>
        <a:ext cx="5429249" cy="1031557"/>
      </dsp:txXfrm>
    </dsp:sp>
    <dsp:sp modelId="{0C1A553E-E26F-44B6-860A-325459649694}">
      <dsp:nvSpPr>
        <dsp:cNvPr id="0" name=""/>
        <dsp:cNvSpPr/>
      </dsp:nvSpPr>
      <dsp:spPr>
        <a:xfrm>
          <a:off x="3927256" y="909399"/>
          <a:ext cx="3383507" cy="1031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b="1" kern="1200" dirty="0">
              <a:solidFill>
                <a:schemeClr val="tx1"/>
              </a:solidFill>
            </a:rPr>
            <a:t>Participación  como oportunidad de encuentro </a:t>
          </a:r>
          <a:r>
            <a:rPr lang="es-CL" sz="1500" kern="1200" dirty="0"/>
            <a:t>y espacios de colaboración promovidos por el establecimiento y el compromiso e involucramiento en estos</a:t>
          </a:r>
        </a:p>
      </dsp:txBody>
      <dsp:txXfrm>
        <a:off x="3927256" y="909399"/>
        <a:ext cx="3383507" cy="1031557"/>
      </dsp:txXfrm>
    </dsp:sp>
    <dsp:sp modelId="{3E9CBFD6-89DE-45EE-9D03-6C42C9645B5E}">
      <dsp:nvSpPr>
        <dsp:cNvPr id="0" name=""/>
        <dsp:cNvSpPr/>
      </dsp:nvSpPr>
      <dsp:spPr>
        <a:xfrm>
          <a:off x="3927256" y="2198845"/>
          <a:ext cx="3383507" cy="1031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b="1" kern="1200" dirty="0">
              <a:solidFill>
                <a:schemeClr val="tx1"/>
              </a:solidFill>
            </a:rPr>
            <a:t>Sentido de pertenencia </a:t>
          </a:r>
          <a:r>
            <a:rPr lang="es-CL" sz="1500" kern="1200" dirty="0"/>
            <a:t>, es decir  identificación con la institución escolar, su proyecto educativo y orgullo de pertenecer a éste</a:t>
          </a:r>
        </a:p>
      </dsp:txBody>
      <dsp:txXfrm>
        <a:off x="3927256" y="2198845"/>
        <a:ext cx="3383507" cy="1031557"/>
      </dsp:txXfrm>
    </dsp:sp>
    <dsp:sp modelId="{297A23D9-3631-4A6F-9A07-9F00FFFAA893}">
      <dsp:nvSpPr>
        <dsp:cNvPr id="0" name=""/>
        <dsp:cNvSpPr/>
      </dsp:nvSpPr>
      <dsp:spPr>
        <a:xfrm>
          <a:off x="3927256" y="3488292"/>
          <a:ext cx="3383507" cy="1031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b="1" kern="1200" dirty="0">
              <a:solidFill>
                <a:schemeClr val="tx1"/>
              </a:solidFill>
            </a:rPr>
            <a:t>Vida democrática </a:t>
          </a:r>
          <a:r>
            <a:rPr lang="es-CL" sz="1500" kern="1200" dirty="0"/>
            <a:t>: fomento de habilidades y actitudes para la vida democrática (Expresión de opiniones, deliberación, participación en organizaciones)</a:t>
          </a:r>
        </a:p>
      </dsp:txBody>
      <dsp:txXfrm>
        <a:off x="3927256" y="3488292"/>
        <a:ext cx="3383507" cy="1031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99EC713-D790-4E1D-AAEA-295D38F9FA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C19DBA-62E2-41BE-90FB-4999C18A2A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83816-E2CA-4879-9A40-CE42799BE438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ED7209-A6B9-4733-A9D1-4EFFD30007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749044-63E4-4BA3-A08D-06C059972F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C1DDD-B632-4EC4-9005-4BB10ED8D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573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AF74-0220-40DC-85E7-F205064B370E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8736-1F1E-4665-9190-8F191B56B1D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199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E4E5C-3CF5-4923-ACA7-2B0574185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605D4C-EB91-446C-8B03-D40724018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3D3993-A3FD-4BF0-B75C-844E19A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6CA5D-7B90-422D-A32A-B3B29F47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CC8E7F-471C-4912-96AF-68728CA3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244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59C1C-5478-45A5-BE9B-9C71753C0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A2AA30-4226-4C45-9F96-0F23C72B7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0CCA40-6009-4533-9392-22313A74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32B553-E2F5-4020-AF46-EAF2B4AF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9F4782-2F9D-416F-B677-3F7D72A3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908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857CC8-20A7-4015-9C58-17CC34DF7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DB0CA-4216-4AD2-8CC8-DC542E598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B86FF0-B815-489C-B1B6-63B6B509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D915C9-DDD3-442E-AEBD-DCF0BF7FE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BD80F-F2D8-4D5A-9A24-0325A5C0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848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D3661-E9FF-4DBE-8451-313CEBE0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3F9AFB-8A0E-487E-828F-79EFD11F5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C3CB9-9EDA-4206-A726-E61B91B75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C5FFCF-81E5-49C4-A02D-0290E97D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930D8-0BE6-4A7A-BC40-01CFA3FB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677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248AD3-1326-44AA-8495-15690EF6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B64198-8778-4104-A254-9D9F38977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BBCCC1-021D-4B19-9131-C788D997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1F19C8-1183-4953-A04B-228119989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E13E41-D7B1-4188-8374-E2F17EED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868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31062-BCE7-42CB-8587-FFAED46E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7F2705-7DD0-4FD1-8AE9-5FC6C3E2B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23D701-D523-4E7F-8926-0020072FB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34AC42-043B-4F53-9A71-8ABFDF15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E160FC-5BDA-4A80-A679-0011F930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8BAEC2-9A26-41AB-9987-B4E25329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825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7CD37-6C7C-40C4-BDC9-8AF3D90CC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D749E3-9D77-4638-801F-A5FBFC6D6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3FBE40-CF11-425B-8F2A-359922341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205184-17A8-45F5-904A-B7EE0C419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073F13-F141-4FFA-9067-C5E34C2F4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E9754E-FA1C-4699-9FF9-AAF8592F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8EA336-6EAB-4294-AB57-7BAA8AC7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397A2F-6436-4B9F-A3BC-452B00F9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64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EBC54-DA1B-49D2-8696-9BF28B42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F76AE8-CCE9-41AE-82D0-ADDE050F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8C34E4-6722-42C6-A191-7ABDE5DA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F46E0-0004-4463-9BFC-0D0BCFE5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09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E01188-E9B8-40CF-ADFC-EC5F1D27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07D16C-E9A3-4885-A051-7FFFEDCC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FF837E-0379-4B97-A1BE-8E66DBBF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449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AEF4A-78E6-4C5A-B402-BF5FFB92C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ADEF96-BF1F-4B91-AF1B-0D43B1057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8DA99F-024C-4FA4-A60F-40BAC3209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2EB419-F524-4476-BCA9-C4C30C09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E06264-47C1-48FF-B8F4-2108C9858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713FC5-FDF3-41A8-A7E2-5BD59FEF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498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785ED-4188-4546-894A-FD2DEDE6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36AC91-5089-4F70-B778-0E3665DDB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D92AEF-85D1-435C-9E78-8CB3A461D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7C6915-AB6D-414D-BC7E-85292B09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73AE72-5561-4EAD-9F0F-654FA278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947BD-416A-41E9-AE06-A4943749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7900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5DFB7A-0DA2-4BE5-8048-347DCDF4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9A91D1-7C6C-47D8-AF88-1FAD53DB2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56CCBF-D350-4AC3-A5A1-C4623E0F2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A2C1-04DF-4B60-936A-150320045333}" type="datetimeFigureOut">
              <a:rPr lang="es-CL" smtClean="0"/>
              <a:t>21-07-2021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DAA5A7-1D1B-44D3-870A-C139FACF7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0F852F-A27C-4390-A1E0-E18ED4CDF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35B02-8FDF-4A6A-BF92-1284C311C0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61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3.jpeg" Type="http://schemas.openxmlformats.org/officeDocument/2006/relationships/image"/><Relationship Id="rId4" Target="../media/hdphoto1.wdp" Type="http://schemas.microsoft.com/office/2007/relationships/hdphoto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D0F2A4A-3D73-4359-A229-5676C004D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750655"/>
            <a:ext cx="12219966" cy="10041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3200" b="1" dirty="0"/>
              <a:t>Participación Escolar</a:t>
            </a:r>
            <a:endParaRPr lang="es-ES" sz="3200" b="1" dirty="0">
              <a:solidFill>
                <a:srgbClr val="FA3C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2800" dirty="0" err="1">
                <a:solidFill>
                  <a:srgbClr val="0000FF"/>
                </a:solidFill>
              </a:rPr>
              <a:t>Dr</a:t>
            </a:r>
            <a:r>
              <a:rPr lang="es-ES" sz="2800" dirty="0">
                <a:solidFill>
                  <a:srgbClr val="0000FF"/>
                </a:solidFill>
              </a:rPr>
              <a:t>©. Carolina Pezoa Carrillos – Universidad Central de Chile</a:t>
            </a:r>
            <a:endParaRPr lang="es-CL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15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1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s-CL" sz="1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 participación y el proceso educativo como algo colectivo, y no como una relación individual entre diferentes sujetos</a:t>
            </a:r>
            <a:br>
              <a:rPr lang="en-US" sz="1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1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Marcador de contenido 3" descr="Diagrama&#10;&#10;Descripción generada automáticamente">
            <a:extLst>
              <a:ext uri="{FF2B5EF4-FFF2-40B4-BE49-F238E27FC236}">
                <a16:creationId xmlns:a16="http://schemas.microsoft.com/office/drawing/2014/main" id="{A0557E5D-0A5D-416A-B497-BC43980DDF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68159" y="639096"/>
            <a:ext cx="5857608" cy="5418343"/>
          </a:xfrm>
          <a:prstGeom prst="rect">
            <a:avLst/>
          </a:prstGeom>
        </p:spPr>
      </p:pic>
      <p:sp>
        <p:nvSpPr>
          <p:cNvPr id="3" name="Diagrama de flujo: conector fuera de página 2">
            <a:extLst>
              <a:ext uri="{FF2B5EF4-FFF2-40B4-BE49-F238E27FC236}">
                <a16:creationId xmlns:a16="http://schemas.microsoft.com/office/drawing/2014/main" id="{C32D17AC-3E54-4E7F-B6F2-D1C306E01A85}"/>
              </a:ext>
            </a:extLst>
          </p:cNvPr>
          <p:cNvSpPr/>
          <p:nvPr/>
        </p:nvSpPr>
        <p:spPr>
          <a:xfrm rot="16200000">
            <a:off x="1278195" y="1652201"/>
            <a:ext cx="3844413" cy="376575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CDC66EE0-1B5B-4903-BE7E-997DE493CF6E}"/>
              </a:ext>
            </a:extLst>
          </p:cNvPr>
          <p:cNvSpPr txBox="1">
            <a:spLocks/>
          </p:cNvSpPr>
          <p:nvPr/>
        </p:nvSpPr>
        <p:spPr>
          <a:xfrm>
            <a:off x="1622323" y="1883284"/>
            <a:ext cx="2932646" cy="2715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1700" dirty="0">
                <a:solidFill>
                  <a:srgbClr val="FFFFFF"/>
                </a:solidFill>
              </a:rPr>
            </a:br>
            <a:br>
              <a:rPr lang="en-US" sz="1700" dirty="0">
                <a:solidFill>
                  <a:srgbClr val="FFFFFF"/>
                </a:solidFill>
              </a:rPr>
            </a:br>
            <a:r>
              <a:rPr lang="es-CL" sz="2000" dirty="0">
                <a:solidFill>
                  <a:srgbClr val="FFFFFF"/>
                </a:solidFill>
                <a:latin typeface="+mn-lt"/>
              </a:rPr>
              <a:t>La participación y el proceso educativo como algo colectivo, y no como una relación individual entre diferentes sujetos</a:t>
            </a:r>
            <a:br>
              <a:rPr lang="en-US" sz="2000" dirty="0">
                <a:solidFill>
                  <a:srgbClr val="FFFFFF"/>
                </a:solidFill>
                <a:latin typeface="+mn-lt"/>
              </a:rPr>
            </a:br>
            <a:endParaRPr lang="en-US" sz="20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0955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34336" y="105234"/>
            <a:ext cx="5314536" cy="1325563"/>
          </a:xfr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err="1" lang="en-US">
                <a:solidFill>
                  <a:srgbClr val="0000FF"/>
                </a:solidFill>
                <a:latin typeface="+mn-lt"/>
              </a:rPr>
              <a:t>Ejemplo</a:t>
            </a:r>
            <a:r>
              <a:rPr dirty="0" lang="en-US">
                <a:solidFill>
                  <a:srgbClr val="0000FF"/>
                </a:solidFill>
                <a:latin typeface="+mn-lt"/>
              </a:rPr>
              <a:t>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00F6652-A08E-4598-AEAC-B479657D05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" l="178" r="8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b="b" l="l" r="r" t="t"/>
            <a:pathLst>
              <a:path h="5654940" w="5441859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6234329" y="1266296"/>
            <a:ext cx="5314543" cy="4473748"/>
          </a:xfrm>
        </p:spPr>
        <p:txBody>
          <a:bodyPr anchor="t" bIns="45720" lIns="91440" rIns="91440" rtlCol="0" tIns="45720" vert="horz">
            <a:normAutofit/>
          </a:bodyPr>
          <a:lstStyle/>
          <a:p>
            <a:endParaRPr dirty="0" lang="en-US" sz="1700"/>
          </a:p>
          <a:p>
            <a:endParaRPr dirty="0" lang="en-US" sz="1700"/>
          </a:p>
          <a:p>
            <a:pPr algn="just"/>
            <a:r>
              <a:rPr dirty="0" lang="en-US" sz="2000"/>
              <a:t>La </a:t>
            </a:r>
            <a:r>
              <a:rPr dirty="0" err="1" lang="en-US" sz="2000"/>
              <a:t>participación</a:t>
            </a:r>
            <a:r>
              <a:rPr dirty="0" lang="en-US" sz="2000"/>
              <a:t> </a:t>
            </a:r>
            <a:r>
              <a:rPr dirty="0" err="1" lang="en-US" sz="2000"/>
              <a:t>activa</a:t>
            </a:r>
            <a:r>
              <a:rPr dirty="0" lang="en-US" sz="2000"/>
              <a:t> y </a:t>
            </a:r>
            <a:r>
              <a:rPr dirty="0" err="1" lang="en-US" sz="2000"/>
              <a:t>organizada</a:t>
            </a:r>
            <a:r>
              <a:rPr dirty="0" lang="en-US" sz="2000"/>
              <a:t> de los </a:t>
            </a:r>
            <a:r>
              <a:rPr dirty="0" err="1" lang="en-US" sz="2000"/>
              <a:t>estudiantes</a:t>
            </a:r>
            <a:r>
              <a:rPr dirty="0" lang="en-US" sz="2000"/>
              <a:t> </a:t>
            </a:r>
            <a:r>
              <a:rPr dirty="0" err="1" lang="en-US" sz="2000"/>
              <a:t>en</a:t>
            </a:r>
            <a:r>
              <a:rPr dirty="0" lang="en-US" sz="2000"/>
              <a:t> </a:t>
            </a:r>
            <a:r>
              <a:rPr dirty="0" err="1" lang="en-US" sz="2000"/>
              <a:t>el</a:t>
            </a:r>
            <a:r>
              <a:rPr dirty="0" lang="en-US" sz="2000"/>
              <a:t> </a:t>
            </a:r>
            <a:r>
              <a:rPr dirty="0" err="1" lang="en-US" sz="2000"/>
              <a:t>movimiento</a:t>
            </a:r>
            <a:r>
              <a:rPr dirty="0" lang="en-US" sz="2000"/>
              <a:t> </a:t>
            </a:r>
            <a:r>
              <a:rPr dirty="0" err="1" lang="en-US" sz="2000"/>
              <a:t>estudiantil</a:t>
            </a:r>
            <a:r>
              <a:rPr dirty="0" lang="en-US" sz="2000"/>
              <a:t>, </a:t>
            </a:r>
            <a:r>
              <a:rPr dirty="0" err="1" lang="en-US" sz="2000"/>
              <a:t>expresada</a:t>
            </a:r>
            <a:r>
              <a:rPr dirty="0" lang="en-US" sz="2000"/>
              <a:t> a </a:t>
            </a:r>
            <a:r>
              <a:rPr dirty="0" err="1" lang="en-US" sz="2000"/>
              <a:t>través</a:t>
            </a:r>
            <a:r>
              <a:rPr dirty="0" lang="en-US" sz="2000"/>
              <a:t> de </a:t>
            </a:r>
            <a:r>
              <a:rPr dirty="0" err="1" lang="en-US" sz="2000"/>
              <a:t>su</a:t>
            </a:r>
            <a:r>
              <a:rPr dirty="0" lang="en-US" sz="2000"/>
              <a:t> </a:t>
            </a:r>
            <a:r>
              <a:rPr dirty="0" err="1" lang="en-US" sz="2000"/>
              <a:t>involucramiento</a:t>
            </a:r>
            <a:r>
              <a:rPr dirty="0" lang="en-US" sz="2000"/>
              <a:t> </a:t>
            </a:r>
            <a:r>
              <a:rPr dirty="0" err="1" lang="en-US" sz="2000"/>
              <a:t>en</a:t>
            </a:r>
            <a:r>
              <a:rPr dirty="0" lang="en-US" sz="2000"/>
              <a:t> las </a:t>
            </a:r>
            <a:r>
              <a:rPr dirty="0" err="1" lang="en-US" sz="2000"/>
              <a:t>acciones</a:t>
            </a:r>
            <a:r>
              <a:rPr dirty="0" lang="en-US" sz="2000"/>
              <a:t> de </a:t>
            </a:r>
            <a:r>
              <a:rPr dirty="0" err="1" lang="en-US" sz="2000"/>
              <a:t>paros</a:t>
            </a:r>
            <a:r>
              <a:rPr dirty="0" lang="en-US" sz="2000"/>
              <a:t> y </a:t>
            </a:r>
            <a:r>
              <a:rPr dirty="0" err="1" lang="en-US" sz="2000"/>
              <a:t>tomas</a:t>
            </a:r>
            <a:r>
              <a:rPr dirty="0" lang="en-US" sz="2000"/>
              <a:t> de los </a:t>
            </a:r>
            <a:r>
              <a:rPr dirty="0" err="1" lang="en-US" sz="2000"/>
              <a:t>establecimientos</a:t>
            </a:r>
            <a:r>
              <a:rPr dirty="0" lang="en-US" sz="2000"/>
              <a:t> </a:t>
            </a:r>
            <a:r>
              <a:rPr dirty="0" err="1" lang="en-US" sz="2000"/>
              <a:t>escolares</a:t>
            </a:r>
            <a:r>
              <a:rPr dirty="0" lang="en-US" sz="2000"/>
              <a:t>, y </a:t>
            </a:r>
            <a:r>
              <a:rPr dirty="0" err="1" lang="en-US" sz="2000"/>
              <a:t>marchas</a:t>
            </a:r>
            <a:r>
              <a:rPr dirty="0" lang="en-US" sz="2000"/>
              <a:t> </a:t>
            </a:r>
            <a:r>
              <a:rPr dirty="0" err="1" lang="en-US" sz="2000"/>
              <a:t>en</a:t>
            </a:r>
            <a:r>
              <a:rPr dirty="0" lang="en-US" sz="2000"/>
              <a:t> las </a:t>
            </a:r>
            <a:r>
              <a:rPr dirty="0" err="1" lang="en-US" sz="2000"/>
              <a:t>calles</a:t>
            </a:r>
            <a:r>
              <a:rPr dirty="0" lang="en-US" sz="2000"/>
              <a:t>, </a:t>
            </a:r>
            <a:r>
              <a:rPr dirty="0" err="1" lang="en-US" sz="2000"/>
              <a:t>podría</a:t>
            </a:r>
            <a:r>
              <a:rPr dirty="0" lang="en-US" sz="2000"/>
              <a:t> </a:t>
            </a:r>
            <a:r>
              <a:rPr dirty="0" err="1" lang="en-US" sz="2000"/>
              <a:t>considerarse</a:t>
            </a:r>
            <a:r>
              <a:rPr dirty="0" lang="en-US" sz="2000"/>
              <a:t> una </a:t>
            </a:r>
            <a:r>
              <a:rPr dirty="0" err="1" lang="en-US" sz="2000"/>
              <a:t>participación</a:t>
            </a:r>
            <a:r>
              <a:rPr dirty="0" lang="en-US" sz="2000"/>
              <a:t> </a:t>
            </a:r>
            <a:r>
              <a:rPr dirty="0" err="1" lang="en-US" sz="2000"/>
              <a:t>auténtica</a:t>
            </a:r>
            <a:r>
              <a:rPr dirty="0" lang="en-US" sz="2000"/>
              <a:t>. </a:t>
            </a:r>
            <a:r>
              <a:rPr dirty="0" err="1" lang="en-US" sz="2000"/>
              <a:t>Esto</a:t>
            </a:r>
            <a:r>
              <a:rPr dirty="0" lang="en-US" sz="2000"/>
              <a:t> </a:t>
            </a:r>
            <a:r>
              <a:rPr dirty="0" err="1" lang="en-US" sz="2000"/>
              <a:t>debido</a:t>
            </a:r>
            <a:r>
              <a:rPr dirty="0" lang="en-US" sz="2000"/>
              <a:t> a que las </a:t>
            </a:r>
            <a:r>
              <a:rPr dirty="0" err="1" lang="en-US" sz="2000"/>
              <a:t>acciones</a:t>
            </a:r>
            <a:r>
              <a:rPr dirty="0" lang="en-US" sz="2000"/>
              <a:t> </a:t>
            </a:r>
            <a:r>
              <a:rPr dirty="0" err="1" lang="en-US" sz="2000"/>
              <a:t>tienen</a:t>
            </a:r>
            <a:r>
              <a:rPr dirty="0" lang="en-US" sz="2000"/>
              <a:t> un </a:t>
            </a:r>
            <a:r>
              <a:rPr dirty="0" err="1" lang="en-US" sz="2000"/>
              <a:t>fuerte</a:t>
            </a:r>
            <a:r>
              <a:rPr dirty="0" lang="en-US" sz="2000"/>
              <a:t> </a:t>
            </a:r>
            <a:r>
              <a:rPr dirty="0" err="1" lang="en-US" sz="2000"/>
              <a:t>componente</a:t>
            </a:r>
            <a:r>
              <a:rPr dirty="0" lang="en-US" sz="2000"/>
              <a:t> </a:t>
            </a:r>
            <a:r>
              <a:rPr dirty="0" err="1" lang="en-US" sz="2000"/>
              <a:t>político</a:t>
            </a:r>
            <a:r>
              <a:rPr dirty="0" lang="en-US" sz="2000"/>
              <a:t> que </a:t>
            </a:r>
            <a:r>
              <a:rPr dirty="0" err="1" lang="en-US" sz="2000"/>
              <a:t>busca</a:t>
            </a:r>
            <a:r>
              <a:rPr dirty="0" lang="en-US" sz="2000"/>
              <a:t> </a:t>
            </a:r>
            <a:r>
              <a:rPr dirty="0" err="1" lang="en-US" sz="2000"/>
              <a:t>desestructurar</a:t>
            </a:r>
            <a:r>
              <a:rPr dirty="0" lang="en-US" sz="2000"/>
              <a:t> y </a:t>
            </a:r>
            <a:r>
              <a:rPr dirty="0" err="1" lang="en-US" sz="2000"/>
              <a:t>transformar</a:t>
            </a:r>
            <a:r>
              <a:rPr dirty="0" lang="en-US" sz="2000"/>
              <a:t> las bases del </a:t>
            </a:r>
            <a:r>
              <a:rPr dirty="0" err="1" lang="en-US" sz="2000"/>
              <a:t>ordenamiento</a:t>
            </a:r>
            <a:r>
              <a:rPr dirty="0" lang="en-US" sz="2000"/>
              <a:t> social, y a que </a:t>
            </a:r>
            <a:r>
              <a:rPr dirty="0" err="1" lang="en-US" sz="2000"/>
              <a:t>muchas</a:t>
            </a:r>
            <a:r>
              <a:rPr dirty="0" lang="en-US" sz="2000"/>
              <a:t> </a:t>
            </a:r>
            <a:r>
              <a:rPr dirty="0" err="1" lang="en-US" sz="2000"/>
              <a:t>veces</a:t>
            </a:r>
            <a:r>
              <a:rPr dirty="0" lang="en-US" sz="2000"/>
              <a:t> no </a:t>
            </a:r>
            <a:r>
              <a:rPr dirty="0" err="1" lang="en-US" sz="2000"/>
              <a:t>coinciden</a:t>
            </a:r>
            <a:r>
              <a:rPr dirty="0" lang="en-US" sz="2000"/>
              <a:t> con los </a:t>
            </a:r>
            <a:r>
              <a:rPr dirty="0" err="1" lang="en-US" sz="2000"/>
              <a:t>intereses</a:t>
            </a:r>
            <a:r>
              <a:rPr dirty="0" lang="en-US" sz="2000"/>
              <a:t> o las </a:t>
            </a:r>
            <a:r>
              <a:rPr dirty="0" err="1" lang="en-US" sz="2000"/>
              <a:t>voluntades</a:t>
            </a:r>
            <a:r>
              <a:rPr dirty="0" lang="en-US" sz="2000"/>
              <a:t> de los </a:t>
            </a:r>
            <a:r>
              <a:rPr dirty="0" err="1" lang="en-US" sz="2000"/>
              <a:t>adultos</a:t>
            </a:r>
            <a:r>
              <a:rPr dirty="0" lang="en-US" sz="2000"/>
              <a:t> </a:t>
            </a:r>
            <a:r>
              <a:rPr dirty="0" err="1" lang="en-US" sz="2000"/>
              <a:t>en</a:t>
            </a:r>
            <a:r>
              <a:rPr dirty="0" lang="en-US" sz="2000"/>
              <a:t> la </a:t>
            </a:r>
            <a:r>
              <a:rPr dirty="0" err="1" lang="en-US" sz="2000"/>
              <a:t>escuela</a:t>
            </a:r>
            <a:r>
              <a:rPr dirty="0" lang="en-US" sz="2000"/>
              <a:t> (</a:t>
            </a:r>
            <a:r>
              <a:rPr dirty="0" err="1" lang="en-US" sz="2000">
                <a:solidFill>
                  <a:srgbClr val="0000FF"/>
                </a:solidFill>
              </a:rPr>
              <a:t>Ascorra</a:t>
            </a:r>
            <a:r>
              <a:rPr dirty="0" lang="en-US" sz="2000">
                <a:solidFill>
                  <a:srgbClr val="0000FF"/>
                </a:solidFill>
              </a:rPr>
              <a:t> et al., 2016</a:t>
            </a:r>
            <a:r>
              <a:rPr dirty="0" lang="en-US" sz="20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1878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p14:dur="1250"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E1F9E-7B50-4C3B-BB9F-7312E569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2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dirty="0" lang="es-MX" sz="4000">
                <a:solidFill>
                  <a:srgbClr val="0000FF"/>
                </a:solidFill>
                <a:latin typeface="+mn-lt"/>
              </a:rPr>
              <a:t>¿Que ocurre hoy en Chile?</a:t>
            </a:r>
            <a:endParaRPr dirty="0" lang="es-CL" sz="400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5DE1029-064F-41EB-9937-4C0850F1BF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" l="171" r="142" t="69"/>
          <a:stretch/>
        </p:blipFill>
        <p:spPr>
          <a:xfrm>
            <a:off x="1103672" y="1257377"/>
            <a:ext cx="10250126" cy="442190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7B14D3E-312F-4BDD-A34E-FAC09D2FF49A}"/>
              </a:ext>
            </a:extLst>
          </p:cNvPr>
          <p:cNvSpPr txBox="1"/>
          <p:nvPr/>
        </p:nvSpPr>
        <p:spPr>
          <a:xfrm>
            <a:off x="916857" y="5679280"/>
            <a:ext cx="104369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dirty="0" lang="es-MX" sz="2000"/>
              <a:t>Juventudes y formas de participación en Chile: una aproximación a partir de la</a:t>
            </a:r>
          </a:p>
          <a:p>
            <a:pPr algn="ctr"/>
            <a:r>
              <a:rPr dirty="0" lang="es-MX" sz="2000"/>
              <a:t> 9° Encuesta Nacional de Juventud 2021</a:t>
            </a:r>
            <a:endParaRPr dirty="0" lang="es-CL" sz="2000"/>
          </a:p>
        </p:txBody>
      </p:sp>
    </p:spTree>
    <p:extLst>
      <p:ext uri="{BB962C8B-B14F-4D97-AF65-F5344CB8AC3E}">
        <p14:creationId xmlns:p14="http://schemas.microsoft.com/office/powerpoint/2010/main" val="4223410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p14:dur="1250"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>
            <a:extLst>
              <a:ext uri="{FF2B5EF4-FFF2-40B4-BE49-F238E27FC236}">
                <a16:creationId xmlns:a16="http://schemas.microsoft.com/office/drawing/2014/main" id="{11E9AD9F-2986-4EB2-B241-41C781658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158" y="1503313"/>
            <a:ext cx="4340780" cy="2865662"/>
          </a:xfrm>
          <a:prstGeom prst="ellipse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68992E03-044E-47FD-8CAC-B2CE5BE6BD5C}"/>
              </a:ext>
            </a:extLst>
          </p:cNvPr>
          <p:cNvSpPr txBox="1"/>
          <p:nvPr/>
        </p:nvSpPr>
        <p:spPr>
          <a:xfrm>
            <a:off x="1984379" y="2233956"/>
            <a:ext cx="3149403" cy="17543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3600" b="1" dirty="0">
                <a:solidFill>
                  <a:prstClr val="black"/>
                </a:solidFill>
              </a:rPr>
              <a:t>Articulación </a:t>
            </a:r>
          </a:p>
          <a:p>
            <a:r>
              <a:rPr lang="es-CL" sz="3600" b="1" dirty="0">
                <a:solidFill>
                  <a:prstClr val="black"/>
                </a:solidFill>
              </a:rPr>
              <a:t>Red territorial y comunitaria</a:t>
            </a:r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0BA0564D-F5CB-4C77-9BF7-7882BD489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63732" y="136012"/>
            <a:ext cx="3765286" cy="2650683"/>
          </a:xfrm>
          <a:prstGeom prst="ellipse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C83D233B-1BBE-417B-9668-06206A553FAC}"/>
              </a:ext>
            </a:extLst>
          </p:cNvPr>
          <p:cNvSpPr txBox="1"/>
          <p:nvPr/>
        </p:nvSpPr>
        <p:spPr>
          <a:xfrm>
            <a:off x="5341771" y="270721"/>
            <a:ext cx="2380061" cy="20621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prstClr val="black"/>
                </a:solidFill>
              </a:rPr>
              <a:t>Necesidad de una voluntad política 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35B6096E-AFCB-4DE9-A636-7800ACAAE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444" y="4251670"/>
            <a:ext cx="4416866" cy="2650683"/>
          </a:xfrm>
          <a:prstGeom prst="ellipse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A66BC6CF-8A79-488F-96D3-832492B8F6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93759" y="4010629"/>
            <a:ext cx="4068294" cy="2706850"/>
          </a:xfrm>
          <a:prstGeom prst="ellipse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8E1AEBDF-052F-4BCF-91A5-A7FAF5CE4009}"/>
              </a:ext>
            </a:extLst>
          </p:cNvPr>
          <p:cNvSpPr txBox="1"/>
          <p:nvPr/>
        </p:nvSpPr>
        <p:spPr>
          <a:xfrm>
            <a:off x="8034826" y="5140856"/>
            <a:ext cx="2765851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prstClr val="black"/>
                </a:solidFill>
              </a:rPr>
              <a:t>Recursos </a:t>
            </a: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91BC4218-6EBB-40A0-AA1B-06C2FC66E08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9211" y="920258"/>
            <a:ext cx="4186490" cy="3021586"/>
          </a:xfrm>
          <a:prstGeom prst="ellipse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AA8B07C4-54E7-48FD-9AA5-F1A80725B3DA}"/>
              </a:ext>
            </a:extLst>
          </p:cNvPr>
          <p:cNvSpPr txBox="1"/>
          <p:nvPr/>
        </p:nvSpPr>
        <p:spPr>
          <a:xfrm>
            <a:off x="8584072" y="1978722"/>
            <a:ext cx="2677981" cy="15696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3200" b="1" dirty="0">
                <a:solidFill>
                  <a:prstClr val="black"/>
                </a:solidFill>
              </a:rPr>
              <a:t>Participación</a:t>
            </a:r>
          </a:p>
          <a:p>
            <a:r>
              <a:rPr lang="es-CL" sz="3200" b="1" dirty="0">
                <a:solidFill>
                  <a:prstClr val="black"/>
                </a:solidFill>
              </a:rPr>
              <a:t>Voluntaria y transversal </a:t>
            </a:r>
            <a:endParaRPr lang="es-CL" sz="2000" dirty="0">
              <a:solidFill>
                <a:prstClr val="black"/>
              </a:solidFill>
            </a:endParaRPr>
          </a:p>
        </p:txBody>
      </p:sp>
      <p:sp>
        <p:nvSpPr>
          <p:cNvPr id="40" name="Freeform 137">
            <a:extLst>
              <a:ext uri="{FF2B5EF4-FFF2-40B4-BE49-F238E27FC236}">
                <a16:creationId xmlns:a16="http://schemas.microsoft.com/office/drawing/2014/main" id="{72C74EDB-3336-41B2-BE11-B429B0ADC57A}"/>
              </a:ext>
            </a:extLst>
          </p:cNvPr>
          <p:cNvSpPr>
            <a:spLocks/>
          </p:cNvSpPr>
          <p:nvPr/>
        </p:nvSpPr>
        <p:spPr bwMode="auto">
          <a:xfrm>
            <a:off x="5376153" y="2507936"/>
            <a:ext cx="1364508" cy="131796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1" name="Freeform 137">
            <a:extLst>
              <a:ext uri="{FF2B5EF4-FFF2-40B4-BE49-F238E27FC236}">
                <a16:creationId xmlns:a16="http://schemas.microsoft.com/office/drawing/2014/main" id="{669B63E6-1A80-48D2-963B-5C57020BDC2F}"/>
              </a:ext>
            </a:extLst>
          </p:cNvPr>
          <p:cNvSpPr>
            <a:spLocks/>
          </p:cNvSpPr>
          <p:nvPr/>
        </p:nvSpPr>
        <p:spPr bwMode="auto">
          <a:xfrm rot="8127959">
            <a:off x="7027267" y="3228765"/>
            <a:ext cx="1232934" cy="1470021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2" name="Freeform 137">
            <a:extLst>
              <a:ext uri="{FF2B5EF4-FFF2-40B4-BE49-F238E27FC236}">
                <a16:creationId xmlns:a16="http://schemas.microsoft.com/office/drawing/2014/main" id="{899ACAB9-A645-493D-BA5E-7B03B2842BC0}"/>
              </a:ext>
            </a:extLst>
          </p:cNvPr>
          <p:cNvSpPr>
            <a:spLocks/>
          </p:cNvSpPr>
          <p:nvPr/>
        </p:nvSpPr>
        <p:spPr bwMode="auto">
          <a:xfrm rot="3165811">
            <a:off x="6293664" y="2372456"/>
            <a:ext cx="1209615" cy="1298931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3" name="Freeform 137">
            <a:extLst>
              <a:ext uri="{FF2B5EF4-FFF2-40B4-BE49-F238E27FC236}">
                <a16:creationId xmlns:a16="http://schemas.microsoft.com/office/drawing/2014/main" id="{4E21E3B5-B290-4500-84FE-0041F21389EA}"/>
              </a:ext>
            </a:extLst>
          </p:cNvPr>
          <p:cNvSpPr>
            <a:spLocks/>
          </p:cNvSpPr>
          <p:nvPr/>
        </p:nvSpPr>
        <p:spPr bwMode="auto">
          <a:xfrm rot="10800000">
            <a:off x="6678258" y="3811088"/>
            <a:ext cx="1216735" cy="1317010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4" name="Freeform 137">
            <a:extLst>
              <a:ext uri="{FF2B5EF4-FFF2-40B4-BE49-F238E27FC236}">
                <a16:creationId xmlns:a16="http://schemas.microsoft.com/office/drawing/2014/main" id="{F2F57BAD-EE2C-4D1F-9649-49F5297E5DFA}"/>
              </a:ext>
            </a:extLst>
          </p:cNvPr>
          <p:cNvSpPr>
            <a:spLocks/>
          </p:cNvSpPr>
          <p:nvPr/>
        </p:nvSpPr>
        <p:spPr bwMode="auto">
          <a:xfrm rot="18895592">
            <a:off x="5227217" y="3340014"/>
            <a:ext cx="1301258" cy="1078443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5" name="Freeform 137">
            <a:extLst>
              <a:ext uri="{FF2B5EF4-FFF2-40B4-BE49-F238E27FC236}">
                <a16:creationId xmlns:a16="http://schemas.microsoft.com/office/drawing/2014/main" id="{0BA11C57-B75D-44D2-8A75-69C379D010F7}"/>
              </a:ext>
            </a:extLst>
          </p:cNvPr>
          <p:cNvSpPr>
            <a:spLocks/>
          </p:cNvSpPr>
          <p:nvPr/>
        </p:nvSpPr>
        <p:spPr bwMode="auto">
          <a:xfrm rot="5824576">
            <a:off x="6815176" y="2574995"/>
            <a:ext cx="1328071" cy="1513693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6" name="Freeform 137">
            <a:extLst>
              <a:ext uri="{FF2B5EF4-FFF2-40B4-BE49-F238E27FC236}">
                <a16:creationId xmlns:a16="http://schemas.microsoft.com/office/drawing/2014/main" id="{987BD5ED-B9A8-4EFC-A1AA-3DAA4DCFBADD}"/>
              </a:ext>
            </a:extLst>
          </p:cNvPr>
          <p:cNvSpPr>
            <a:spLocks/>
          </p:cNvSpPr>
          <p:nvPr/>
        </p:nvSpPr>
        <p:spPr bwMode="auto">
          <a:xfrm rot="13391089">
            <a:off x="6062391" y="4041891"/>
            <a:ext cx="1366362" cy="1397283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2" name="Freeform 137">
            <a:extLst>
              <a:ext uri="{FF2B5EF4-FFF2-40B4-BE49-F238E27FC236}">
                <a16:creationId xmlns:a16="http://schemas.microsoft.com/office/drawing/2014/main" id="{F0AFE2AC-E34C-44AC-BE1A-46B4B8486D42}"/>
              </a:ext>
            </a:extLst>
          </p:cNvPr>
          <p:cNvSpPr>
            <a:spLocks/>
          </p:cNvSpPr>
          <p:nvPr/>
        </p:nvSpPr>
        <p:spPr bwMode="auto">
          <a:xfrm rot="16200000">
            <a:off x="5498476" y="3720831"/>
            <a:ext cx="1250895" cy="1336400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pic>
        <p:nvPicPr>
          <p:cNvPr id="47" name="Imagen 46">
            <a:extLst>
              <a:ext uri="{FF2B5EF4-FFF2-40B4-BE49-F238E27FC236}">
                <a16:creationId xmlns:a16="http://schemas.microsoft.com/office/drawing/2014/main" id="{F4CD8492-F8B2-462D-A748-DD3749F80F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98746" y="3751022"/>
            <a:ext cx="226542" cy="159481"/>
          </a:xfrm>
          <a:prstGeom prst="ellipse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68992E03-044E-47FD-8CAC-B2CE5BE6BD5C}"/>
              </a:ext>
            </a:extLst>
          </p:cNvPr>
          <p:cNvSpPr txBox="1"/>
          <p:nvPr/>
        </p:nvSpPr>
        <p:spPr>
          <a:xfrm>
            <a:off x="3475118" y="4984076"/>
            <a:ext cx="3149403" cy="17543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3600" b="1" dirty="0">
                <a:solidFill>
                  <a:schemeClr val="tx1"/>
                </a:solidFill>
              </a:rPr>
              <a:t>Articulación Comunidad educativa</a:t>
            </a: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4CF80FE1-AFCA-46E1-A4BC-0E7096670F8A}"/>
              </a:ext>
            </a:extLst>
          </p:cNvPr>
          <p:cNvSpPr txBox="1">
            <a:spLocks/>
          </p:cNvSpPr>
          <p:nvPr/>
        </p:nvSpPr>
        <p:spPr>
          <a:xfrm>
            <a:off x="425246" y="1736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>
                <a:solidFill>
                  <a:srgbClr val="0000FF"/>
                </a:solidFill>
                <a:latin typeface="+mn-lt"/>
              </a:rPr>
              <a:t>Condiciones para la</a:t>
            </a:r>
          </a:p>
          <a:p>
            <a:r>
              <a:rPr lang="es-CL" dirty="0">
                <a:solidFill>
                  <a:srgbClr val="0000FF"/>
                </a:solidFill>
                <a:latin typeface="+mn-lt"/>
              </a:rPr>
              <a:t>Participación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9353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s-CL" sz="5400" b="1" dirty="0">
                <a:solidFill>
                  <a:srgbClr val="0000FF"/>
                </a:solidFill>
              </a:rPr>
              <a:t>Entonces…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27639" y="214313"/>
            <a:ext cx="6523113" cy="5962649"/>
          </a:xfrm>
        </p:spPr>
        <p:txBody>
          <a:bodyPr>
            <a:normAutofit/>
          </a:bodyPr>
          <a:lstStyle/>
          <a:p>
            <a:pPr algn="just"/>
            <a:endParaRPr lang="es-CL" sz="2200" dirty="0"/>
          </a:p>
          <a:p>
            <a:pPr algn="just"/>
            <a:endParaRPr lang="es-CL" sz="2200" dirty="0"/>
          </a:p>
          <a:p>
            <a:pPr algn="just"/>
            <a:endParaRPr lang="es-CL" sz="2200" dirty="0"/>
          </a:p>
          <a:p>
            <a:pPr algn="just"/>
            <a:endParaRPr lang="es-CL" sz="2200" dirty="0"/>
          </a:p>
          <a:p>
            <a:pPr algn="just"/>
            <a:r>
              <a:rPr lang="es-CL" sz="2200" dirty="0"/>
              <a:t>Para que una comunidad educativa logre desarrollar una participación efectiva de todos sus miembros, requiere de instancias y actividades de interacción (</a:t>
            </a:r>
            <a:r>
              <a:rPr lang="es-CL" sz="2200" dirty="0">
                <a:solidFill>
                  <a:srgbClr val="0000FF"/>
                </a:solidFill>
              </a:rPr>
              <a:t>Freire, 1993; Cornejo et al., 2007; Anderson, 2002</a:t>
            </a:r>
            <a:r>
              <a:rPr lang="es-CL" sz="2200" dirty="0"/>
              <a:t>) que favorezcan </a:t>
            </a:r>
            <a:r>
              <a:rPr lang="es-CL" sz="2200" b="1" dirty="0"/>
              <a:t>el apoyo recíproco</a:t>
            </a:r>
            <a:r>
              <a:rPr lang="es-CL" sz="2200" dirty="0"/>
              <a:t>, faciliten la </a:t>
            </a:r>
            <a:r>
              <a:rPr lang="es-CL" sz="2200" b="1" dirty="0"/>
              <a:t>inclusión  social</a:t>
            </a:r>
            <a:r>
              <a:rPr lang="es-CL" sz="2200" dirty="0"/>
              <a:t>, y estén basadas en </a:t>
            </a:r>
            <a:r>
              <a:rPr lang="es-CL" sz="2200" b="1" dirty="0"/>
              <a:t>valores democráticos</a:t>
            </a:r>
            <a:r>
              <a:rPr lang="es-CL" sz="2200" dirty="0"/>
              <a:t>, tales como el </a:t>
            </a:r>
            <a:r>
              <a:rPr lang="es-CL" sz="2200" b="1" dirty="0"/>
              <a:t>respeto</a:t>
            </a:r>
            <a:r>
              <a:rPr lang="es-CL" sz="2200" dirty="0"/>
              <a:t>, la </a:t>
            </a:r>
            <a:r>
              <a:rPr lang="es-CL" sz="2200" b="1" dirty="0"/>
              <a:t>valoración a la diversidad</a:t>
            </a:r>
            <a:r>
              <a:rPr lang="es-CL" sz="2200" dirty="0"/>
              <a:t> y la </a:t>
            </a:r>
            <a:r>
              <a:rPr lang="es-CL" sz="2200" b="1" dirty="0"/>
              <a:t>justicia</a:t>
            </a:r>
            <a:r>
              <a:rPr lang="es-CL" sz="2200" dirty="0"/>
              <a:t>. </a:t>
            </a:r>
          </a:p>
        </p:txBody>
      </p:sp>
      <p:sp>
        <p:nvSpPr>
          <p:cNvPr id="7" name="Freeform 137">
            <a:extLst>
              <a:ext uri="{FF2B5EF4-FFF2-40B4-BE49-F238E27FC236}">
                <a16:creationId xmlns:a16="http://schemas.microsoft.com/office/drawing/2014/main" id="{84F76BDE-6284-4447-9D7C-7DF7E88DB876}"/>
              </a:ext>
            </a:extLst>
          </p:cNvPr>
          <p:cNvSpPr>
            <a:spLocks/>
          </p:cNvSpPr>
          <p:nvPr/>
        </p:nvSpPr>
        <p:spPr bwMode="auto">
          <a:xfrm rot="10638793">
            <a:off x="1952153" y="2055661"/>
            <a:ext cx="1970081" cy="241760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solidFill>
              <a:srgbClr val="0000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936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420" y="693434"/>
            <a:ext cx="3644489" cy="2414488"/>
          </a:xfrm>
        </p:spPr>
        <p:txBody>
          <a:bodyPr anchor="t">
            <a:normAutofit/>
          </a:bodyPr>
          <a:lstStyle/>
          <a:p>
            <a:r>
              <a:rPr lang="es-CL" sz="5400" dirty="0">
                <a:solidFill>
                  <a:srgbClr val="0000FF"/>
                </a:solidFill>
                <a:latin typeface="+mn-lt"/>
              </a:rPr>
              <a:t>A modo de reflexión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19540" y="1433992"/>
            <a:ext cx="6800040" cy="430804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La evidencia indica que a nivel global </a:t>
            </a:r>
            <a:r>
              <a:rPr lang="es-CL" sz="2000" b="1" dirty="0"/>
              <a:t>pocos ciudadanos están conformes con la manera en que se están construyendo las comunidades educativas , lo que se asocia a la participación</a:t>
            </a:r>
            <a:r>
              <a:rPr lang="es-CL" sz="2000" dirty="0"/>
              <a:t>(</a:t>
            </a:r>
            <a:r>
              <a:rPr lang="es-CL" sz="2000" dirty="0">
                <a:solidFill>
                  <a:srgbClr val="0000FF"/>
                </a:solidFill>
              </a:rPr>
              <a:t>García y López, 2011</a:t>
            </a:r>
            <a:r>
              <a:rPr lang="es-CL" sz="2000" dirty="0"/>
              <a:t>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CL" sz="2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CL" sz="4000" b="1" cap="small" dirty="0"/>
              <a:t>      </a:t>
            </a:r>
            <a:r>
              <a:rPr lang="es-CL" sz="4000" b="1" cap="small" dirty="0">
                <a:solidFill>
                  <a:srgbClr val="0000FF"/>
                </a:solidFill>
              </a:rPr>
              <a:t>Por ello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s-CL" sz="2000" b="1" cap="small" dirty="0">
              <a:solidFill>
                <a:srgbClr val="0000FF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Uno de los principales objetivos de las escuelas debiera ser el buen desarrollo de una </a:t>
            </a:r>
            <a:r>
              <a:rPr lang="es-CL" sz="2000" b="1" dirty="0"/>
              <a:t>voluntad política de participación </a:t>
            </a:r>
            <a:r>
              <a:rPr lang="es-CL" sz="2000" dirty="0"/>
              <a:t>capaz de desarrollar actitudes críticas y constructivas entre quienes componen la comunidad educativa para garantizar su </a:t>
            </a:r>
            <a:r>
              <a:rPr lang="es-CL" sz="2000" b="1" dirty="0"/>
              <a:t>implicación</a:t>
            </a:r>
            <a:r>
              <a:rPr lang="es-CL" sz="2000" dirty="0"/>
              <a:t> en el funcionamiento y desarrollo (</a:t>
            </a:r>
            <a:r>
              <a:rPr lang="es-CL" sz="2000" dirty="0">
                <a:solidFill>
                  <a:srgbClr val="0000FF"/>
                </a:solidFill>
              </a:rPr>
              <a:t>Jurado, 2009</a:t>
            </a:r>
            <a:r>
              <a:rPr lang="es-CL" sz="2000" dirty="0"/>
              <a:t>).</a:t>
            </a:r>
          </a:p>
        </p:txBody>
      </p:sp>
      <p:sp>
        <p:nvSpPr>
          <p:cNvPr id="7" name="Freeform 137">
            <a:extLst>
              <a:ext uri="{FF2B5EF4-FFF2-40B4-BE49-F238E27FC236}">
                <a16:creationId xmlns:a16="http://schemas.microsoft.com/office/drawing/2014/main" id="{AA02E5A3-B394-42C0-87ED-E552A47663DB}"/>
              </a:ext>
            </a:extLst>
          </p:cNvPr>
          <p:cNvSpPr>
            <a:spLocks/>
          </p:cNvSpPr>
          <p:nvPr/>
        </p:nvSpPr>
        <p:spPr bwMode="auto">
          <a:xfrm rot="10638793">
            <a:off x="1717232" y="2541276"/>
            <a:ext cx="1970081" cy="241760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solidFill>
              <a:srgbClr val="0000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0413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1245" y="673770"/>
            <a:ext cx="5598883" cy="2414488"/>
          </a:xfrm>
        </p:spPr>
        <p:txBody>
          <a:bodyPr anchor="t">
            <a:normAutofit/>
          </a:bodyPr>
          <a:lstStyle/>
          <a:p>
            <a:r>
              <a:rPr lang="es-CL" sz="5400" dirty="0">
                <a:solidFill>
                  <a:srgbClr val="0000FF"/>
                </a:solidFill>
                <a:latin typeface="+mn-lt"/>
              </a:rPr>
              <a:t>De vuelta a clases presenciales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23047" y="1240708"/>
            <a:ext cx="5254754" cy="6062662"/>
          </a:xfrm>
        </p:spPr>
        <p:txBody>
          <a:bodyPr>
            <a:normAutofit/>
          </a:bodyPr>
          <a:lstStyle/>
          <a:p>
            <a:pPr algn="just"/>
            <a:r>
              <a:rPr lang="es-CL" sz="2000" dirty="0"/>
              <a:t>La decisión de volver al colegio no podrá provenir exclusivamente de un mandato de la autoridad. </a:t>
            </a:r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  <a:p>
            <a:endParaRPr lang="es-CL" sz="2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506855">
            <a:off x="7983147" y="1762335"/>
            <a:ext cx="1486951" cy="189780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473677" y="3629685"/>
            <a:ext cx="66359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/>
              <a:t>Deberá contemplar la </a:t>
            </a:r>
            <a:r>
              <a:rPr lang="es-CL" sz="2000" b="1" dirty="0"/>
              <a:t>participación</a:t>
            </a:r>
            <a:r>
              <a:rPr lang="es-CL" sz="2000" dirty="0"/>
              <a:t> de las comunidades locales, las comunidades escolares y las propias familias (</a:t>
            </a:r>
            <a:r>
              <a:rPr lang="es-CL" sz="2000" dirty="0">
                <a:solidFill>
                  <a:srgbClr val="0000FF"/>
                </a:solidFill>
              </a:rPr>
              <a:t>UNESCO, 2021</a:t>
            </a:r>
            <a:r>
              <a:rPr lang="es-CL" sz="2000" dirty="0"/>
              <a:t>).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Cada comunidad es distinta y esa diversidad se debe visibilizar, abordar y deliberar.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En este proceso pendular,  la participación es un imperativo.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048" y="2164633"/>
            <a:ext cx="2029079" cy="421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3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C43FA720-87B3-4A2D-B43B-300DFC9F8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-9830"/>
            <a:ext cx="6858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CBBFCA0-2347-4D1B-BEEB-4D5ACD0894C8}"/>
              </a:ext>
            </a:extLst>
          </p:cNvPr>
          <p:cNvSpPr txBox="1"/>
          <p:nvPr/>
        </p:nvSpPr>
        <p:spPr>
          <a:xfrm>
            <a:off x="3429000" y="648738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rgbClr val="0000FF"/>
                </a:solidFill>
              </a:rPr>
              <a:t>https://www.instagram.com/proyecto.id.ucen/</a:t>
            </a:r>
          </a:p>
        </p:txBody>
      </p:sp>
    </p:spTree>
    <p:extLst>
      <p:ext uri="{BB962C8B-B14F-4D97-AF65-F5344CB8AC3E}">
        <p14:creationId xmlns:p14="http://schemas.microsoft.com/office/powerpoint/2010/main" val="2001433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376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0" y="1028695"/>
            <a:ext cx="5539595" cy="5255364"/>
          </a:xfrm>
        </p:spPr>
        <p:txBody>
          <a:bodyPr bIns="45720" lIns="91440" rIns="91440" rtlCol="0" tIns="45720" vert="horz">
            <a:normAutofit fontScale="90000"/>
          </a:bodyPr>
          <a:lstStyle/>
          <a:p>
            <a:pPr algn="just">
              <a:lnSpc>
                <a:spcPct val="100000"/>
              </a:lnSpc>
            </a:pPr>
            <a:br>
              <a:rPr dirty="0" lang="en-US" sz="1200"/>
            </a:br>
            <a:br>
              <a:rPr dirty="0" lang="en-US" sz="1200"/>
            </a:br>
            <a:r>
              <a:rPr b="1" dirty="0" lang="es-CL" sz="2000">
                <a:latin typeface="+mn-lt"/>
              </a:rPr>
              <a:t>El  bienestar subjetivo </a:t>
            </a:r>
            <a:r>
              <a:rPr dirty="0" lang="es-CL" sz="2000">
                <a:latin typeface="+mn-lt"/>
              </a:rPr>
              <a:t>se entiende como una evaluación global de la propia vida, formada por distintos componentes (satisfacción vital, afecto positivo y ausencia de afecto negativo), a la que se le agrega la satisfacción con diferentes dominios en los que la persona participa </a:t>
            </a:r>
            <a:r>
              <a:rPr dirty="0" lang="es-CL" sz="2000">
                <a:solidFill>
                  <a:srgbClr val="0075CC"/>
                </a:solidFill>
                <a:latin typeface="+mn-lt"/>
              </a:rPr>
              <a:t>(</a:t>
            </a:r>
            <a:r>
              <a:rPr baseline="30000" dirty="0" lang="es-CL" sz="2000">
                <a:solidFill>
                  <a:srgbClr val="0000FF"/>
                </a:solidFill>
                <a:latin typeface="+mn-lt"/>
              </a:rPr>
              <a:t>Diener et al., 2009</a:t>
            </a:r>
            <a:r>
              <a:rPr dirty="0" lang="es-CL" sz="2000">
                <a:latin typeface="+mn-lt"/>
              </a:rPr>
              <a:t>)</a:t>
            </a:r>
            <a:br>
              <a:rPr dirty="0" lang="es-CL" sz="2000">
                <a:latin typeface="+mn-lt"/>
              </a:rPr>
            </a:br>
            <a:br>
              <a:rPr dirty="0" lang="es-CL" sz="2000">
                <a:latin typeface="+mn-lt"/>
              </a:rPr>
            </a:br>
            <a:r>
              <a:rPr dirty="0" lang="es-CL" sz="2000">
                <a:latin typeface="+mn-lt"/>
              </a:rPr>
              <a:t>Desde esta perspectiva, y situados en el contexto escolar, el proyecto apunta a explicar y comprender la influencia de apoyo social y comunitario, </a:t>
            </a:r>
            <a:r>
              <a:rPr b="1" dirty="0" lang="es-CL" sz="2000">
                <a:latin typeface="+mn-lt"/>
              </a:rPr>
              <a:t>participación escolar y social </a:t>
            </a:r>
            <a:r>
              <a:rPr dirty="0" lang="es-CL" sz="2000">
                <a:latin typeface="+mn-lt"/>
              </a:rPr>
              <a:t>y sentido de comunidad de la escuela y del barrio sobre el </a:t>
            </a:r>
            <a:r>
              <a:rPr b="1" dirty="0" lang="es-CL" sz="2000">
                <a:latin typeface="+mn-lt"/>
              </a:rPr>
              <a:t>bienestar subjetivo de estudiantes </a:t>
            </a:r>
            <a:r>
              <a:rPr dirty="0" lang="es-CL" sz="2000">
                <a:latin typeface="+mn-lt"/>
              </a:rPr>
              <a:t>secundarios.</a:t>
            </a:r>
            <a:br>
              <a:rPr dirty="0" lang="es-CL" sz="2000">
                <a:latin typeface="+mn-lt"/>
              </a:rPr>
            </a:br>
            <a:br>
              <a:rPr dirty="0" lang="es-CL" sz="2000">
                <a:latin typeface="+mn-lt"/>
              </a:rPr>
            </a:br>
            <a:r>
              <a:rPr dirty="0" lang="es-CL" sz="2000">
                <a:latin typeface="+mn-lt"/>
              </a:rPr>
              <a:t>Ligado a lo anterior, </a:t>
            </a:r>
            <a:r>
              <a:rPr dirty="0" lang="es-CL" sz="2000">
                <a:solidFill>
                  <a:srgbClr val="0000FF"/>
                </a:solidFill>
                <a:latin typeface="+mn-lt"/>
              </a:rPr>
              <a:t>Bronfenbrenner (1977), </a:t>
            </a:r>
            <a:r>
              <a:rPr dirty="0" lang="es-CL" sz="2000">
                <a:latin typeface="+mn-lt"/>
              </a:rPr>
              <a:t>destaca la importancia de considerar los diferentes sistemas en los cuales los sujetos se desenvuelven y por ende requieren ser considerados para entender el bienestar en NNA.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B4DEE4-C09A-4D71-9FFB-9C4CD6EFCA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" r="148"/>
          <a:stretch/>
        </p:blipFill>
        <p:spPr>
          <a:xfrm>
            <a:off x="745250" y="1594683"/>
            <a:ext cx="4751455" cy="4123387"/>
          </a:xfrm>
          <a:prstGeom prst="rect">
            <a:avLst/>
          </a:prstGeom>
          <a:effectLst/>
        </p:spPr>
      </p:pic>
      <p:sp>
        <p:nvSpPr>
          <p:cNvPr id="4" name="Rectángulo 3"/>
          <p:cNvSpPr/>
          <p:nvPr/>
        </p:nvSpPr>
        <p:spPr>
          <a:xfrm>
            <a:off x="838200" y="2333148"/>
            <a:ext cx="10198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dirty="0" lang="es-CL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D40988E-94A4-4F07-9F12-8F4652061C7C}"/>
              </a:ext>
            </a:extLst>
          </p:cNvPr>
          <p:cNvSpPr txBox="1">
            <a:spLocks/>
          </p:cNvSpPr>
          <p:nvPr/>
        </p:nvSpPr>
        <p:spPr>
          <a:xfrm>
            <a:off x="941895" y="91747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dirty="0" lang="es-CL">
                <a:solidFill>
                  <a:srgbClr val="0000FF"/>
                </a:solidFill>
                <a:latin typeface="+mn-lt"/>
              </a:rPr>
              <a:t>Consideraciones Preliminares </a:t>
            </a:r>
            <a:endParaRPr dirty="0" lang="es-CL">
              <a:solidFill>
                <a:srgbClr val="FA3C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3546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p14:dur="1250"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45206" y="2048951"/>
            <a:ext cx="4822445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kern="12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¿Participación?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24349" y="1073690"/>
            <a:ext cx="558718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Proceso de compartir las decisiones que afectan a la propia vida y a la vida de la comunidad donde se vive</a:t>
            </a:r>
            <a:r>
              <a:rPr lang="es-ES" sz="2000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. Es el medio por el cual se construye democracia y es un criterio con el que deben juzgarse las democracias (</a:t>
            </a:r>
            <a:r>
              <a:rPr lang="es-ES" sz="2000" dirty="0">
                <a:solidFill>
                  <a:srgbClr val="0000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Hart, 1993</a:t>
            </a:r>
            <a:r>
              <a:rPr lang="es-ES" sz="2000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).</a:t>
            </a:r>
            <a:br>
              <a:rPr lang="es-ES" sz="2000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br>
              <a:rPr lang="es-ES" sz="2000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endParaRPr lang="es-ES" sz="2000" dirty="0">
              <a:solidFill>
                <a:prstClr val="black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Una experiencia personal y colectiva </a:t>
            </a:r>
            <a:r>
              <a:rPr lang="es-ES" sz="2000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que permite implicarse en proyectos sociales,  que favorecen el desarrollo psicoeducativo, la construcción de valores y el ejercicio de la ciudadanía activa mediante la deliberación y la acción comprometida en aquellos temas que les preocupan y sienten como propios” (</a:t>
            </a:r>
            <a:r>
              <a:rPr lang="es-ES" sz="2000" dirty="0">
                <a:solidFill>
                  <a:srgbClr val="0000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Trilla y Novella, 2014</a:t>
            </a:r>
            <a:r>
              <a:rPr lang="es-ES" sz="2000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).</a:t>
            </a:r>
            <a:br>
              <a:rPr lang="es-ES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br>
              <a:rPr lang="es-CL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br>
              <a:rPr lang="es-CL" sz="17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3338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519" y="96212"/>
            <a:ext cx="10515600" cy="1119187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0000FF"/>
                </a:solidFill>
              </a:rPr>
              <a:t>¿Por qué?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2578" y="1185005"/>
            <a:ext cx="4452880" cy="448799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es-CL" sz="8000" b="1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L" sz="8000" dirty="0">
                <a:solidFill>
                  <a:schemeClr val="tx1"/>
                </a:solidFill>
              </a:rPr>
              <a:t>La Convención sobre los Derechos del Niño, niña y adolescentes, aprobada por Naciones Unidas en 1989, reconoce el derecho a la participación del niño en diferentes ámbitos de su vida cotidiana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CL" sz="80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L" sz="8000" dirty="0">
                <a:solidFill>
                  <a:schemeClr val="tx1"/>
                </a:solidFill>
              </a:rPr>
              <a:t>Esto se torna relevante si se considera que en la escuela es uno de los espacios más relevantes para los adolescentes.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CL" sz="80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L" sz="8000" dirty="0">
                <a:solidFill>
                  <a:schemeClr val="tx1"/>
                </a:solidFill>
              </a:rPr>
              <a:t>Debe reconocerse el interés superior de NNA, revalorizando su opinión, fomentando su capacidad de acción y ofreciendo espacios para que pueda ejercer su derecho a la ciudadanía</a:t>
            </a:r>
          </a:p>
          <a:p>
            <a:endParaRPr lang="es-CL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8600043"/>
              </p:ext>
            </p:extLst>
          </p:nvPr>
        </p:nvGraphicFramePr>
        <p:xfrm>
          <a:off x="4054071" y="63711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7886263" y="5936695"/>
            <a:ext cx="2940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(</a:t>
            </a:r>
            <a:r>
              <a:rPr lang="es-CL" dirty="0">
                <a:solidFill>
                  <a:srgbClr val="0000FF"/>
                </a:solidFill>
              </a:rPr>
              <a:t>Trilla y Novella, 2011</a:t>
            </a:r>
            <a:r>
              <a:rPr lang="es-CL" dirty="0"/>
              <a:t>)</a:t>
            </a:r>
          </a:p>
        </p:txBody>
      </p:sp>
      <p:sp>
        <p:nvSpPr>
          <p:cNvPr id="6" name="Freeform 137">
            <a:extLst>
              <a:ext uri="{FF2B5EF4-FFF2-40B4-BE49-F238E27FC236}">
                <a16:creationId xmlns:a16="http://schemas.microsoft.com/office/drawing/2014/main" id="{72C74EDB-3336-41B2-BE11-B429B0ADC57A}"/>
              </a:ext>
            </a:extLst>
          </p:cNvPr>
          <p:cNvSpPr>
            <a:spLocks/>
          </p:cNvSpPr>
          <p:nvPr/>
        </p:nvSpPr>
        <p:spPr bwMode="auto">
          <a:xfrm>
            <a:off x="10424267" y="978524"/>
            <a:ext cx="1364508" cy="131796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9517101">
            <a:off x="10726595" y="2104442"/>
            <a:ext cx="737680" cy="1664352"/>
          </a:xfrm>
          <a:prstGeom prst="rect">
            <a:avLst/>
          </a:prstGeom>
        </p:spPr>
      </p:pic>
      <p:sp>
        <p:nvSpPr>
          <p:cNvPr id="8" name="Freeform 137">
            <a:extLst>
              <a:ext uri="{FF2B5EF4-FFF2-40B4-BE49-F238E27FC236}">
                <a16:creationId xmlns:a16="http://schemas.microsoft.com/office/drawing/2014/main" id="{72C74EDB-3336-41B2-BE11-B429B0ADC57A}"/>
              </a:ext>
            </a:extLst>
          </p:cNvPr>
          <p:cNvSpPr>
            <a:spLocks/>
          </p:cNvSpPr>
          <p:nvPr/>
        </p:nvSpPr>
        <p:spPr bwMode="auto">
          <a:xfrm>
            <a:off x="10413181" y="3961871"/>
            <a:ext cx="1364508" cy="131796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26378" y="5279837"/>
            <a:ext cx="1365622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893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>
            <a:extLst>
              <a:ext uri="{FF2B5EF4-FFF2-40B4-BE49-F238E27FC236}">
                <a16:creationId xmlns:a16="http://schemas.microsoft.com/office/drawing/2014/main" id="{313D7FB6-5888-4DD8-9992-AB6731547AA5}"/>
              </a:ext>
            </a:extLst>
          </p:cNvPr>
          <p:cNvGrpSpPr/>
          <p:nvPr/>
        </p:nvGrpSpPr>
        <p:grpSpPr>
          <a:xfrm>
            <a:off x="3976341" y="1859524"/>
            <a:ext cx="1706387" cy="3906323"/>
            <a:chOff x="4007767" y="2262697"/>
            <a:chExt cx="1882393" cy="3620722"/>
          </a:xfrm>
        </p:grpSpPr>
        <p:sp>
          <p:nvSpPr>
            <p:cNvPr id="5" name="Freeform 137">
              <a:extLst>
                <a:ext uri="{FF2B5EF4-FFF2-40B4-BE49-F238E27FC236}">
                  <a16:creationId xmlns:a16="http://schemas.microsoft.com/office/drawing/2014/main" id="{54D4C50A-0717-44BE-9566-5526D628A597}"/>
                </a:ext>
              </a:extLst>
            </p:cNvPr>
            <p:cNvSpPr>
              <a:spLocks/>
            </p:cNvSpPr>
            <p:nvPr/>
          </p:nvSpPr>
          <p:spPr bwMode="auto">
            <a:xfrm rot="19222521">
              <a:off x="4156355" y="4797073"/>
              <a:ext cx="727004" cy="1086346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  <a:buFont typeface="Arial"/>
                <a:buNone/>
                <a:defRPr/>
              </a:pPr>
              <a:endParaRPr lang="en-US">
                <a:solidFill>
                  <a:srgbClr val="000000"/>
                </a:solidFill>
                <a:latin typeface="Arial"/>
                <a:sym typeface="Arial"/>
              </a:endParaRPr>
            </a:p>
          </p:txBody>
        </p:sp>
        <p:sp>
          <p:nvSpPr>
            <p:cNvPr id="6" name="Freeform 137">
              <a:extLst>
                <a:ext uri="{FF2B5EF4-FFF2-40B4-BE49-F238E27FC236}">
                  <a16:creationId xmlns:a16="http://schemas.microsoft.com/office/drawing/2014/main" id="{A4DEFE13-3802-425E-BBCC-30B5518ABE11}"/>
                </a:ext>
              </a:extLst>
            </p:cNvPr>
            <p:cNvSpPr>
              <a:spLocks/>
            </p:cNvSpPr>
            <p:nvPr/>
          </p:nvSpPr>
          <p:spPr bwMode="auto">
            <a:xfrm rot="21191604">
              <a:off x="4097296" y="3741711"/>
              <a:ext cx="1119113" cy="1672267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rgbClr val="ED7D3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  <a:buFont typeface="Arial"/>
                <a:buNone/>
                <a:defRPr/>
              </a:pPr>
              <a:endParaRPr lang="en-US">
                <a:solidFill>
                  <a:srgbClr val="000000"/>
                </a:solidFill>
                <a:latin typeface="Arial"/>
                <a:sym typeface="Arial"/>
              </a:endParaRPr>
            </a:p>
          </p:txBody>
        </p:sp>
        <p:sp>
          <p:nvSpPr>
            <p:cNvPr id="7" name="Freeform 137">
              <a:extLst>
                <a:ext uri="{FF2B5EF4-FFF2-40B4-BE49-F238E27FC236}">
                  <a16:creationId xmlns:a16="http://schemas.microsoft.com/office/drawing/2014/main" id="{93295480-0A5E-4256-A370-E87206D25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767" y="2262697"/>
              <a:ext cx="1882393" cy="2812821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  <a:buFont typeface="Arial"/>
                <a:buNone/>
                <a:defRPr/>
              </a:pPr>
              <a:endParaRPr lang="en-US">
                <a:solidFill>
                  <a:srgbClr val="000000"/>
                </a:solidFill>
                <a:latin typeface="Arial"/>
                <a:sym typeface="Arial"/>
              </a:endParaRPr>
            </a:p>
          </p:txBody>
        </p:sp>
      </p:grpSp>
      <p:grpSp>
        <p:nvGrpSpPr>
          <p:cNvPr id="8" name="Group 11">
            <a:extLst>
              <a:ext uri="{FF2B5EF4-FFF2-40B4-BE49-F238E27FC236}">
                <a16:creationId xmlns:a16="http://schemas.microsoft.com/office/drawing/2014/main" id="{0FEFE211-8541-42B9-A137-8056322D95F1}"/>
              </a:ext>
            </a:extLst>
          </p:cNvPr>
          <p:cNvGrpSpPr/>
          <p:nvPr/>
        </p:nvGrpSpPr>
        <p:grpSpPr>
          <a:xfrm flipH="1">
            <a:off x="5839512" y="1875052"/>
            <a:ext cx="1729504" cy="3799235"/>
            <a:chOff x="4007767" y="2262697"/>
            <a:chExt cx="1882393" cy="3620722"/>
          </a:xfrm>
        </p:grpSpPr>
        <p:sp>
          <p:nvSpPr>
            <p:cNvPr id="9" name="Freeform 137">
              <a:extLst>
                <a:ext uri="{FF2B5EF4-FFF2-40B4-BE49-F238E27FC236}">
                  <a16:creationId xmlns:a16="http://schemas.microsoft.com/office/drawing/2014/main" id="{D0C6ADA5-D70C-4EC1-9CBC-35E386309542}"/>
                </a:ext>
              </a:extLst>
            </p:cNvPr>
            <p:cNvSpPr>
              <a:spLocks/>
            </p:cNvSpPr>
            <p:nvPr/>
          </p:nvSpPr>
          <p:spPr bwMode="auto">
            <a:xfrm rot="19222521">
              <a:off x="4156355" y="4797073"/>
              <a:ext cx="727004" cy="1086346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rgbClr val="5B9BD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  <a:buFont typeface="Arial"/>
                <a:buNone/>
                <a:defRPr/>
              </a:pPr>
              <a:endParaRPr lang="en-US">
                <a:solidFill>
                  <a:srgbClr val="000000"/>
                </a:solidFill>
                <a:latin typeface="Arial"/>
                <a:sym typeface="Arial"/>
              </a:endParaRPr>
            </a:p>
          </p:txBody>
        </p:sp>
        <p:sp>
          <p:nvSpPr>
            <p:cNvPr id="10" name="Freeform 137">
              <a:extLst>
                <a:ext uri="{FF2B5EF4-FFF2-40B4-BE49-F238E27FC236}">
                  <a16:creationId xmlns:a16="http://schemas.microsoft.com/office/drawing/2014/main" id="{70FB9C72-FBCD-4EA7-8ECE-7FFA20AF423B}"/>
                </a:ext>
              </a:extLst>
            </p:cNvPr>
            <p:cNvSpPr>
              <a:spLocks/>
            </p:cNvSpPr>
            <p:nvPr/>
          </p:nvSpPr>
          <p:spPr bwMode="auto">
            <a:xfrm rot="21191604">
              <a:off x="4097296" y="3741711"/>
              <a:ext cx="1119113" cy="1672267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rgbClr val="70AD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  <a:buFont typeface="Arial"/>
                <a:buNone/>
                <a:defRPr/>
              </a:pPr>
              <a:endParaRPr lang="en-US">
                <a:solidFill>
                  <a:srgbClr val="000000"/>
                </a:solidFill>
                <a:latin typeface="Arial"/>
                <a:sym typeface="Arial"/>
              </a:endParaRPr>
            </a:p>
          </p:txBody>
        </p:sp>
        <p:sp>
          <p:nvSpPr>
            <p:cNvPr id="11" name="Freeform 137">
              <a:extLst>
                <a:ext uri="{FF2B5EF4-FFF2-40B4-BE49-F238E27FC236}">
                  <a16:creationId xmlns:a16="http://schemas.microsoft.com/office/drawing/2014/main" id="{221B4D30-1EEB-46E5-91B6-A58FD1944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767" y="2262697"/>
              <a:ext cx="1882393" cy="2812821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rgbClr val="A5A5A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0000"/>
                </a:buClr>
                <a:buFont typeface="Arial"/>
                <a:buNone/>
                <a:defRPr/>
              </a:pPr>
              <a:endParaRPr lang="en-US">
                <a:solidFill>
                  <a:srgbClr val="000000"/>
                </a:solidFill>
                <a:latin typeface="Arial"/>
                <a:sym typeface="Arial"/>
              </a:endParaRPr>
            </a:p>
          </p:txBody>
        </p:sp>
      </p:grpSp>
      <p:sp>
        <p:nvSpPr>
          <p:cNvPr id="12" name="Freeform: Shape 7">
            <a:extLst>
              <a:ext uri="{FF2B5EF4-FFF2-40B4-BE49-F238E27FC236}">
                <a16:creationId xmlns:a16="http://schemas.microsoft.com/office/drawing/2014/main" id="{8FFA21A3-F17A-4FD2-BB57-74EE5EDC99DB}"/>
              </a:ext>
            </a:extLst>
          </p:cNvPr>
          <p:cNvSpPr>
            <a:spLocks/>
          </p:cNvSpPr>
          <p:nvPr/>
        </p:nvSpPr>
        <p:spPr bwMode="auto">
          <a:xfrm>
            <a:off x="357342" y="1102287"/>
            <a:ext cx="3394184" cy="1485901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endParaRPr lang="en-US" sz="2000" b="1" cap="small" dirty="0">
              <a:solidFill>
                <a:srgbClr val="FFC000">
                  <a:lumMod val="75000"/>
                </a:srgbClr>
              </a:solidFill>
              <a:latin typeface="Arial"/>
              <a:sym typeface="Arial"/>
            </a:endParaRPr>
          </a:p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cap="small" dirty="0">
                <a:solidFill>
                  <a:srgbClr val="FFC000">
                    <a:lumMod val="75000"/>
                  </a:srgbClr>
                </a:solidFill>
                <a:latin typeface="Arial"/>
                <a:sym typeface="Arial"/>
              </a:rPr>
              <a:t>Reconocimiento</a:t>
            </a:r>
          </a:p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cap="small" dirty="0">
                <a:solidFill>
                  <a:srgbClr val="FFC000">
                    <a:lumMod val="75000"/>
                  </a:srgbClr>
                </a:solidFill>
                <a:latin typeface="Arial"/>
                <a:sym typeface="Arial"/>
              </a:rPr>
              <a:t> de </a:t>
            </a:r>
          </a:p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cap="small" dirty="0">
                <a:solidFill>
                  <a:srgbClr val="FFC000">
                    <a:lumMod val="75000"/>
                  </a:srgbClr>
                </a:solidFill>
                <a:latin typeface="Arial"/>
                <a:sym typeface="Arial"/>
              </a:rPr>
              <a:t>NNA</a:t>
            </a:r>
          </a:p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endParaRPr lang="en-US" sz="2000" b="1" cap="small" dirty="0">
              <a:solidFill>
                <a:srgbClr val="FFC000">
                  <a:lumMod val="75000"/>
                </a:srgbClr>
              </a:solidFill>
              <a:latin typeface="Arial"/>
              <a:sym typeface="Arial"/>
            </a:endParaRPr>
          </a:p>
        </p:txBody>
      </p:sp>
      <p:sp>
        <p:nvSpPr>
          <p:cNvPr id="13" name="Freeform: Shape 8">
            <a:extLst>
              <a:ext uri="{FF2B5EF4-FFF2-40B4-BE49-F238E27FC236}">
                <a16:creationId xmlns:a16="http://schemas.microsoft.com/office/drawing/2014/main" id="{E64A8F77-619F-434A-8761-737916778F7F}"/>
              </a:ext>
            </a:extLst>
          </p:cNvPr>
          <p:cNvSpPr>
            <a:spLocks/>
          </p:cNvSpPr>
          <p:nvPr/>
        </p:nvSpPr>
        <p:spPr bwMode="auto">
          <a:xfrm>
            <a:off x="499246" y="4557910"/>
            <a:ext cx="3075032" cy="1773602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kern="0" cap="small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CREATIVIDAD E INNOVACIÓN</a:t>
            </a:r>
          </a:p>
        </p:txBody>
      </p:sp>
      <p:sp>
        <p:nvSpPr>
          <p:cNvPr id="14" name="Freeform: Shape 18">
            <a:extLst>
              <a:ext uri="{FF2B5EF4-FFF2-40B4-BE49-F238E27FC236}">
                <a16:creationId xmlns:a16="http://schemas.microsoft.com/office/drawing/2014/main" id="{2E9365C0-BABE-4615-AE57-007834745232}"/>
              </a:ext>
            </a:extLst>
          </p:cNvPr>
          <p:cNvSpPr>
            <a:spLocks/>
          </p:cNvSpPr>
          <p:nvPr/>
        </p:nvSpPr>
        <p:spPr bwMode="auto">
          <a:xfrm>
            <a:off x="7764178" y="687949"/>
            <a:ext cx="3808851" cy="2029939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rgbClr val="A5A5A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r>
              <a:rPr lang="en-US" sz="2400" b="1" kern="0" dirty="0">
                <a:solidFill>
                  <a:srgbClr val="A5A5A5">
                    <a:lumMod val="75000"/>
                  </a:srgbClr>
                </a:solidFill>
                <a:latin typeface="Arial"/>
                <a:cs typeface="Arial"/>
                <a:sym typeface="Arial"/>
              </a:rPr>
              <a:t>INCLUSIÓN Y DIVERSIDAD </a:t>
            </a:r>
          </a:p>
        </p:txBody>
      </p:sp>
      <p:sp>
        <p:nvSpPr>
          <p:cNvPr id="16" name="Freeform: Shape 20">
            <a:extLst>
              <a:ext uri="{FF2B5EF4-FFF2-40B4-BE49-F238E27FC236}">
                <a16:creationId xmlns:a16="http://schemas.microsoft.com/office/drawing/2014/main" id="{7E606F6F-758D-445D-9C4A-A0CEAB6D7683}"/>
              </a:ext>
            </a:extLst>
          </p:cNvPr>
          <p:cNvSpPr>
            <a:spLocks/>
          </p:cNvSpPr>
          <p:nvPr/>
        </p:nvSpPr>
        <p:spPr bwMode="auto">
          <a:xfrm>
            <a:off x="7838855" y="4388595"/>
            <a:ext cx="3453513" cy="1695708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rgbClr val="5B9BD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kern="0" cap="small" dirty="0">
                <a:solidFill>
                  <a:srgbClr val="5B9BD5">
                    <a:lumMod val="75000"/>
                  </a:srgbClr>
                </a:solidFill>
                <a:latin typeface="Arial"/>
                <a:cs typeface="Arial"/>
                <a:sym typeface="Arial"/>
              </a:rPr>
              <a:t>ORIENTADA A LA TRANSFORMACIÓN Y MEJORA</a:t>
            </a:r>
          </a:p>
        </p:txBody>
      </p:sp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E64A8F77-619F-434A-8761-737916778F7F}"/>
              </a:ext>
            </a:extLst>
          </p:cNvPr>
          <p:cNvSpPr>
            <a:spLocks/>
          </p:cNvSpPr>
          <p:nvPr/>
        </p:nvSpPr>
        <p:spPr bwMode="auto">
          <a:xfrm>
            <a:off x="499245" y="2838167"/>
            <a:ext cx="3558560" cy="1550284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rgbClr val="ED7D3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kern="0" cap="small" dirty="0">
                <a:solidFill>
                  <a:srgbClr val="ED7D31">
                    <a:lumMod val="75000"/>
                  </a:srgbClr>
                </a:solidFill>
                <a:latin typeface="Arial"/>
                <a:cs typeface="Arial"/>
                <a:sym typeface="Arial"/>
              </a:rPr>
              <a:t>TRANSPARENCIA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7C91C7E-AEF1-49E4-9678-3453F5C47FC9}"/>
              </a:ext>
            </a:extLst>
          </p:cNvPr>
          <p:cNvSpPr>
            <a:spLocks/>
          </p:cNvSpPr>
          <p:nvPr/>
        </p:nvSpPr>
        <p:spPr bwMode="auto">
          <a:xfrm>
            <a:off x="7949004" y="2840260"/>
            <a:ext cx="3781188" cy="1419564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rgbClr val="70AD4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kern="0" cap="small" dirty="0">
                <a:solidFill>
                  <a:srgbClr val="70AD47">
                    <a:lumMod val="75000"/>
                  </a:srgbClr>
                </a:solidFill>
                <a:latin typeface="Arial"/>
                <a:cs typeface="Arial"/>
                <a:sym typeface="Arial"/>
              </a:rPr>
              <a:t>TRANSVERSALIDAD</a:t>
            </a:r>
          </a:p>
          <a:p>
            <a:pPr algn="ctr">
              <a:lnSpc>
                <a:spcPts val="3000"/>
              </a:lnSpc>
              <a:buClr>
                <a:srgbClr val="000000"/>
              </a:buClr>
              <a:buFont typeface="Arial"/>
              <a:buNone/>
              <a:defRPr/>
            </a:pPr>
            <a:r>
              <a:rPr lang="en-US" sz="2000" b="1" kern="0" cap="small" dirty="0">
                <a:solidFill>
                  <a:srgbClr val="70AD47">
                    <a:lumMod val="75000"/>
                  </a:srgbClr>
                </a:solidFill>
                <a:latin typeface="Arial"/>
                <a:cs typeface="Arial"/>
                <a:sym typeface="Arial"/>
              </a:rPr>
              <a:t>Y VOLUNTARIEDAD 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0DB27945-4DF2-4E0C-8638-3BC7A3B9941F}"/>
              </a:ext>
            </a:extLst>
          </p:cNvPr>
          <p:cNvSpPr txBox="1">
            <a:spLocks/>
          </p:cNvSpPr>
          <p:nvPr/>
        </p:nvSpPr>
        <p:spPr>
          <a:xfrm>
            <a:off x="1099212" y="4258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>
                <a:solidFill>
                  <a:srgbClr val="0000FF"/>
                </a:solidFill>
                <a:latin typeface="+mn-lt"/>
              </a:rPr>
              <a:t>Principios de la Participación</a:t>
            </a:r>
            <a:endParaRPr lang="es-CL" dirty="0">
              <a:solidFill>
                <a:srgbClr val="FA3C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6528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1125" y="294482"/>
            <a:ext cx="9144000" cy="562768"/>
          </a:xfrm>
        </p:spPr>
        <p:txBody>
          <a:bodyPr>
            <a:noAutofit/>
          </a:bodyPr>
          <a:lstStyle/>
          <a:p>
            <a:r>
              <a:rPr lang="es-CL" sz="3600" dirty="0">
                <a:solidFill>
                  <a:srgbClr val="0000FF"/>
                </a:solidFill>
              </a:rPr>
              <a:t>¿Qué pasa en Chile ?</a:t>
            </a:r>
          </a:p>
        </p:txBody>
      </p:sp>
      <p:graphicFrame>
        <p:nvGraphicFramePr>
          <p:cNvPr id="6" name="Diagrama 5"/>
          <p:cNvGraphicFramePr/>
          <p:nvPr/>
        </p:nvGraphicFramePr>
        <p:xfrm>
          <a:off x="514350" y="857250"/>
          <a:ext cx="9529762" cy="5429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4127705" y="5487472"/>
            <a:ext cx="4318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00FF"/>
                </a:solidFill>
              </a:rPr>
              <a:t>Agencia de Calidad de la educación (2019)</a:t>
            </a:r>
          </a:p>
        </p:txBody>
      </p:sp>
      <p:sp>
        <p:nvSpPr>
          <p:cNvPr id="8" name="Cerrar llave 7"/>
          <p:cNvSpPr/>
          <p:nvPr/>
        </p:nvSpPr>
        <p:spPr>
          <a:xfrm>
            <a:off x="8243888" y="1685925"/>
            <a:ext cx="1057275" cy="3157538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/>
          <p:cNvSpPr/>
          <p:nvPr/>
        </p:nvSpPr>
        <p:spPr>
          <a:xfrm>
            <a:off x="9563100" y="1514475"/>
            <a:ext cx="1443038" cy="382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Indicadores de desarrollo personal y social</a:t>
            </a:r>
          </a:p>
          <a:p>
            <a:pPr algn="ctr"/>
            <a:r>
              <a:rPr lang="es-CL" b="1" dirty="0">
                <a:solidFill>
                  <a:schemeClr val="tx1"/>
                </a:solidFill>
              </a:rPr>
              <a:t>(IDPS]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2173043"/>
            <a:ext cx="2557463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s-CL" sz="5400" dirty="0">
                <a:solidFill>
                  <a:srgbClr val="0000FF"/>
                </a:solidFill>
                <a:latin typeface="+mn-lt"/>
              </a:rPr>
              <a:t>Sin embargo…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90220" y="1169886"/>
            <a:ext cx="7482348" cy="6457950"/>
          </a:xfrm>
        </p:spPr>
        <p:txBody>
          <a:bodyPr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 La participación ha quedado </a:t>
            </a:r>
            <a:r>
              <a:rPr lang="es-CL" sz="2000" b="1" dirty="0"/>
              <a:t>reducida a una participación clientelista</a:t>
            </a:r>
            <a:r>
              <a:rPr lang="es-CL" sz="2000" dirty="0"/>
              <a:t>, donde –congruentemente con el paradigma neoliberal– los consejos escolares, los centros de padres y los centros de alumnos ejercen su participación en términos de gestionar recursos para financiar mejoras para la escuela ( </a:t>
            </a:r>
            <a:r>
              <a:rPr lang="es-CL" sz="2000" dirty="0" err="1">
                <a:solidFill>
                  <a:srgbClr val="0000FF"/>
                </a:solidFill>
              </a:rPr>
              <a:t>Ascorra</a:t>
            </a:r>
            <a:r>
              <a:rPr lang="es-CL" sz="2000" dirty="0">
                <a:solidFill>
                  <a:srgbClr val="0000FF"/>
                </a:solidFill>
              </a:rPr>
              <a:t> et al., 2016</a:t>
            </a:r>
            <a:r>
              <a:rPr lang="es-CL" sz="2000" dirty="0"/>
              <a:t>).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endParaRPr lang="es-CL" sz="2000" dirty="0"/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 Los modelos participativos que han sido aplicados a la educación </a:t>
            </a:r>
            <a:r>
              <a:rPr lang="es-CL" sz="2000" b="1" dirty="0"/>
              <a:t>no se traducen en formas de participación auténticas</a:t>
            </a:r>
            <a:r>
              <a:rPr lang="es-CL" sz="2000" dirty="0"/>
              <a:t>, ya que la mayoría de estos modelos de administración no se usa para crear o desafiar objetivos, sino para que los individuos asuman valores y objetivos preexistentes (</a:t>
            </a:r>
            <a:r>
              <a:rPr lang="es-CL" sz="2000" dirty="0">
                <a:solidFill>
                  <a:srgbClr val="0000FF"/>
                </a:solidFill>
              </a:rPr>
              <a:t>Anderson 2002</a:t>
            </a:r>
            <a:r>
              <a:rPr lang="es-CL" sz="2000" dirty="0"/>
              <a:t>).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endParaRPr lang="es-CL" sz="2000" dirty="0"/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 El discurso de la participación </a:t>
            </a:r>
            <a:r>
              <a:rPr lang="es-CL" sz="2000" b="1" dirty="0"/>
              <a:t>ha sido usado como una pantalla para cubrir tipos de funcionamiento institucional </a:t>
            </a:r>
            <a:r>
              <a:rPr lang="es-CL" sz="2000" dirty="0"/>
              <a:t>que, pretendiendo nutrir la democracia y el cambio, contrariamente, tienden a mantener un status quo injusto en la educación (</a:t>
            </a:r>
            <a:r>
              <a:rPr lang="es-CL" sz="2000" dirty="0">
                <a:solidFill>
                  <a:srgbClr val="0000FF"/>
                </a:solidFill>
              </a:rPr>
              <a:t>Anderson, 2002</a:t>
            </a:r>
            <a:r>
              <a:rPr lang="es-CL" sz="2000" dirty="0"/>
              <a:t>).</a:t>
            </a:r>
          </a:p>
        </p:txBody>
      </p:sp>
      <p:sp>
        <p:nvSpPr>
          <p:cNvPr id="6" name="Freeform 137">
            <a:extLst>
              <a:ext uri="{FF2B5EF4-FFF2-40B4-BE49-F238E27FC236}">
                <a16:creationId xmlns:a16="http://schemas.microsoft.com/office/drawing/2014/main" id="{72C74EDB-3336-41B2-BE11-B429B0ADC57A}"/>
              </a:ext>
            </a:extLst>
          </p:cNvPr>
          <p:cNvSpPr>
            <a:spLocks/>
          </p:cNvSpPr>
          <p:nvPr/>
        </p:nvSpPr>
        <p:spPr bwMode="auto">
          <a:xfrm rot="10638793">
            <a:off x="1480693" y="2786361"/>
            <a:ext cx="1970081" cy="241760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solidFill>
              <a:srgbClr val="0000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4319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s-CL" sz="5400" dirty="0">
                <a:solidFill>
                  <a:srgbClr val="0000FF"/>
                </a:solidFill>
                <a:latin typeface="+mn-lt"/>
              </a:rPr>
              <a:t>Por ello, es necesario…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01556" y="1347635"/>
            <a:ext cx="6988510" cy="589121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Nuevos discursos participativos al interior de las escuelas que respondan a las ideas democráticas de justicia social, con el fin de enfrentar las barreras reales para la participación que se encuentran tanto a nivel general como particular (</a:t>
            </a:r>
            <a:r>
              <a:rPr lang="es-CL" sz="2000" dirty="0">
                <a:solidFill>
                  <a:srgbClr val="0000FF"/>
                </a:solidFill>
              </a:rPr>
              <a:t>Anderson, 2002</a:t>
            </a:r>
            <a:r>
              <a:rPr lang="es-CL" sz="2000" dirty="0"/>
              <a:t>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C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 Para ello, es preciso situar la mirada no sólo al interior de la institución educativa o del aula de clases sino que a todo un espectro general del ámbito educativo.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C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CL" sz="2000" dirty="0"/>
              <a:t>Proponer el concepto de </a:t>
            </a:r>
            <a:r>
              <a:rPr lang="es-CL" sz="2000" b="1" dirty="0"/>
              <a:t>participación auténtica</a:t>
            </a:r>
          </a:p>
        </p:txBody>
      </p:sp>
      <p:sp>
        <p:nvSpPr>
          <p:cNvPr id="7" name="Freeform 137">
            <a:extLst>
              <a:ext uri="{FF2B5EF4-FFF2-40B4-BE49-F238E27FC236}">
                <a16:creationId xmlns:a16="http://schemas.microsoft.com/office/drawing/2014/main" id="{50211687-EA03-42E9-B57A-6EDE4568E580}"/>
              </a:ext>
            </a:extLst>
          </p:cNvPr>
          <p:cNvSpPr>
            <a:spLocks/>
          </p:cNvSpPr>
          <p:nvPr/>
        </p:nvSpPr>
        <p:spPr bwMode="auto">
          <a:xfrm rot="10638793">
            <a:off x="2139456" y="2602778"/>
            <a:ext cx="1970081" cy="2417606"/>
          </a:xfrm>
          <a:custGeom>
            <a:avLst/>
            <a:gdLst>
              <a:gd name="T0" fmla="*/ 1685 w 1749"/>
              <a:gd name="T1" fmla="*/ 1755 h 2611"/>
              <a:gd name="T2" fmla="*/ 1542 w 1749"/>
              <a:gd name="T3" fmla="*/ 1339 h 2611"/>
              <a:gd name="T4" fmla="*/ 1436 w 1749"/>
              <a:gd name="T5" fmla="*/ 1121 h 2611"/>
              <a:gd name="T6" fmla="*/ 1281 w 1749"/>
              <a:gd name="T7" fmla="*/ 842 h 2611"/>
              <a:gd name="T8" fmla="*/ 918 w 1749"/>
              <a:gd name="T9" fmla="*/ 425 h 2611"/>
              <a:gd name="T10" fmla="*/ 649 w 1749"/>
              <a:gd name="T11" fmla="*/ 258 h 2611"/>
              <a:gd name="T12" fmla="*/ 391 w 1749"/>
              <a:gd name="T13" fmla="*/ 185 h 2611"/>
              <a:gd name="T14" fmla="*/ 490 w 1749"/>
              <a:gd name="T15" fmla="*/ 177 h 2611"/>
              <a:gd name="T16" fmla="*/ 938 w 1749"/>
              <a:gd name="T17" fmla="*/ 158 h 2611"/>
              <a:gd name="T18" fmla="*/ 938 w 1749"/>
              <a:gd name="T19" fmla="*/ 106 h 2611"/>
              <a:gd name="T20" fmla="*/ 870 w 1749"/>
              <a:gd name="T21" fmla="*/ 98 h 2611"/>
              <a:gd name="T22" fmla="*/ 835 w 1749"/>
              <a:gd name="T23" fmla="*/ 94 h 2611"/>
              <a:gd name="T24" fmla="*/ 867 w 1749"/>
              <a:gd name="T25" fmla="*/ 88 h 2611"/>
              <a:gd name="T26" fmla="*/ 894 w 1749"/>
              <a:gd name="T27" fmla="*/ 50 h 2611"/>
              <a:gd name="T28" fmla="*/ 866 w 1749"/>
              <a:gd name="T29" fmla="*/ 24 h 2611"/>
              <a:gd name="T30" fmla="*/ 779 w 1749"/>
              <a:gd name="T31" fmla="*/ 22 h 2611"/>
              <a:gd name="T32" fmla="*/ 95 w 1749"/>
              <a:gd name="T33" fmla="*/ 1 h 2611"/>
              <a:gd name="T34" fmla="*/ 62 w 1749"/>
              <a:gd name="T35" fmla="*/ 11 h 2611"/>
              <a:gd name="T36" fmla="*/ 34 w 1749"/>
              <a:gd name="T37" fmla="*/ 30 h 2611"/>
              <a:gd name="T38" fmla="*/ 0 w 1749"/>
              <a:gd name="T39" fmla="*/ 61 h 2611"/>
              <a:gd name="T40" fmla="*/ 220 w 1749"/>
              <a:gd name="T41" fmla="*/ 351 h 2611"/>
              <a:gd name="T42" fmla="*/ 414 w 1749"/>
              <a:gd name="T43" fmla="*/ 573 h 2611"/>
              <a:gd name="T44" fmla="*/ 583 w 1749"/>
              <a:gd name="T45" fmla="*/ 767 h 2611"/>
              <a:gd name="T46" fmla="*/ 616 w 1749"/>
              <a:gd name="T47" fmla="*/ 735 h 2611"/>
              <a:gd name="T48" fmla="*/ 587 w 1749"/>
              <a:gd name="T49" fmla="*/ 700 h 2611"/>
              <a:gd name="T50" fmla="*/ 621 w 1749"/>
              <a:gd name="T51" fmla="*/ 676 h 2611"/>
              <a:gd name="T52" fmla="*/ 670 w 1749"/>
              <a:gd name="T53" fmla="*/ 722 h 2611"/>
              <a:gd name="T54" fmla="*/ 706 w 1749"/>
              <a:gd name="T55" fmla="*/ 685 h 2611"/>
              <a:gd name="T56" fmla="*/ 332 w 1749"/>
              <a:gd name="T57" fmla="*/ 255 h 2611"/>
              <a:gd name="T58" fmla="*/ 432 w 1749"/>
              <a:gd name="T59" fmla="*/ 303 h 2611"/>
              <a:gd name="T60" fmla="*/ 804 w 1749"/>
              <a:gd name="T61" fmla="*/ 604 h 2611"/>
              <a:gd name="T62" fmla="*/ 1027 w 1749"/>
              <a:gd name="T63" fmla="*/ 863 h 2611"/>
              <a:gd name="T64" fmla="*/ 1260 w 1749"/>
              <a:gd name="T65" fmla="*/ 1232 h 2611"/>
              <a:gd name="T66" fmla="*/ 1412 w 1749"/>
              <a:gd name="T67" fmla="*/ 1578 h 2611"/>
              <a:gd name="T68" fmla="*/ 1524 w 1749"/>
              <a:gd name="T69" fmla="*/ 2015 h 2611"/>
              <a:gd name="T70" fmla="*/ 1561 w 1749"/>
              <a:gd name="T71" fmla="*/ 2391 h 2611"/>
              <a:gd name="T72" fmla="*/ 1554 w 1749"/>
              <a:gd name="T73" fmla="*/ 2536 h 2611"/>
              <a:gd name="T74" fmla="*/ 1559 w 1749"/>
              <a:gd name="T75" fmla="*/ 2584 h 2611"/>
              <a:gd name="T76" fmla="*/ 1593 w 1749"/>
              <a:gd name="T77" fmla="*/ 2611 h 2611"/>
              <a:gd name="T78" fmla="*/ 1619 w 1749"/>
              <a:gd name="T79" fmla="*/ 2562 h 2611"/>
              <a:gd name="T80" fmla="*/ 1695 w 1749"/>
              <a:gd name="T81" fmla="*/ 2462 h 2611"/>
              <a:gd name="T82" fmla="*/ 1749 w 1749"/>
              <a:gd name="T83" fmla="*/ 2224 h 2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49" h="2611">
                <a:moveTo>
                  <a:pt x="1732" y="2015"/>
                </a:moveTo>
                <a:lnTo>
                  <a:pt x="1720" y="1928"/>
                </a:lnTo>
                <a:lnTo>
                  <a:pt x="1685" y="1755"/>
                </a:lnTo>
                <a:lnTo>
                  <a:pt x="1638" y="1585"/>
                </a:lnTo>
                <a:lnTo>
                  <a:pt x="1577" y="1419"/>
                </a:lnTo>
                <a:lnTo>
                  <a:pt x="1542" y="1339"/>
                </a:lnTo>
                <a:lnTo>
                  <a:pt x="1502" y="1253"/>
                </a:lnTo>
                <a:lnTo>
                  <a:pt x="1458" y="1170"/>
                </a:lnTo>
                <a:lnTo>
                  <a:pt x="1436" y="1121"/>
                </a:lnTo>
                <a:lnTo>
                  <a:pt x="1413" y="1073"/>
                </a:lnTo>
                <a:lnTo>
                  <a:pt x="1373" y="997"/>
                </a:lnTo>
                <a:lnTo>
                  <a:pt x="1281" y="842"/>
                </a:lnTo>
                <a:lnTo>
                  <a:pt x="1173" y="691"/>
                </a:lnTo>
                <a:lnTo>
                  <a:pt x="1053" y="551"/>
                </a:lnTo>
                <a:lnTo>
                  <a:pt x="918" y="425"/>
                </a:lnTo>
                <a:lnTo>
                  <a:pt x="808" y="343"/>
                </a:lnTo>
                <a:lnTo>
                  <a:pt x="730" y="297"/>
                </a:lnTo>
                <a:lnTo>
                  <a:pt x="649" y="258"/>
                </a:lnTo>
                <a:lnTo>
                  <a:pt x="566" y="225"/>
                </a:lnTo>
                <a:lnTo>
                  <a:pt x="481" y="201"/>
                </a:lnTo>
                <a:lnTo>
                  <a:pt x="391" y="185"/>
                </a:lnTo>
                <a:lnTo>
                  <a:pt x="346" y="181"/>
                </a:lnTo>
                <a:lnTo>
                  <a:pt x="419" y="180"/>
                </a:lnTo>
                <a:lnTo>
                  <a:pt x="490" y="177"/>
                </a:lnTo>
                <a:lnTo>
                  <a:pt x="708" y="170"/>
                </a:lnTo>
                <a:lnTo>
                  <a:pt x="925" y="159"/>
                </a:lnTo>
                <a:lnTo>
                  <a:pt x="938" y="158"/>
                </a:lnTo>
                <a:lnTo>
                  <a:pt x="953" y="142"/>
                </a:lnTo>
                <a:lnTo>
                  <a:pt x="953" y="122"/>
                </a:lnTo>
                <a:lnTo>
                  <a:pt x="938" y="106"/>
                </a:lnTo>
                <a:lnTo>
                  <a:pt x="925" y="103"/>
                </a:lnTo>
                <a:lnTo>
                  <a:pt x="898" y="101"/>
                </a:lnTo>
                <a:lnTo>
                  <a:pt x="870" y="98"/>
                </a:lnTo>
                <a:lnTo>
                  <a:pt x="865" y="97"/>
                </a:lnTo>
                <a:lnTo>
                  <a:pt x="859" y="97"/>
                </a:lnTo>
                <a:lnTo>
                  <a:pt x="835" y="94"/>
                </a:lnTo>
                <a:lnTo>
                  <a:pt x="811" y="93"/>
                </a:lnTo>
                <a:lnTo>
                  <a:pt x="839" y="91"/>
                </a:lnTo>
                <a:lnTo>
                  <a:pt x="867" y="88"/>
                </a:lnTo>
                <a:lnTo>
                  <a:pt x="879" y="85"/>
                </a:lnTo>
                <a:lnTo>
                  <a:pt x="893" y="70"/>
                </a:lnTo>
                <a:lnTo>
                  <a:pt x="894" y="50"/>
                </a:lnTo>
                <a:lnTo>
                  <a:pt x="884" y="35"/>
                </a:lnTo>
                <a:lnTo>
                  <a:pt x="874" y="31"/>
                </a:lnTo>
                <a:lnTo>
                  <a:pt x="866" y="24"/>
                </a:lnTo>
                <a:lnTo>
                  <a:pt x="854" y="23"/>
                </a:lnTo>
                <a:lnTo>
                  <a:pt x="817" y="22"/>
                </a:lnTo>
                <a:lnTo>
                  <a:pt x="779" y="22"/>
                </a:lnTo>
                <a:lnTo>
                  <a:pt x="608" y="10"/>
                </a:lnTo>
                <a:lnTo>
                  <a:pt x="266" y="0"/>
                </a:lnTo>
                <a:lnTo>
                  <a:pt x="95" y="1"/>
                </a:lnTo>
                <a:lnTo>
                  <a:pt x="80" y="2"/>
                </a:lnTo>
                <a:lnTo>
                  <a:pt x="73" y="10"/>
                </a:lnTo>
                <a:lnTo>
                  <a:pt x="62" y="11"/>
                </a:lnTo>
                <a:lnTo>
                  <a:pt x="47" y="24"/>
                </a:lnTo>
                <a:lnTo>
                  <a:pt x="43" y="33"/>
                </a:lnTo>
                <a:lnTo>
                  <a:pt x="34" y="30"/>
                </a:lnTo>
                <a:lnTo>
                  <a:pt x="16" y="32"/>
                </a:lnTo>
                <a:lnTo>
                  <a:pt x="3" y="44"/>
                </a:lnTo>
                <a:lnTo>
                  <a:pt x="0" y="61"/>
                </a:lnTo>
                <a:lnTo>
                  <a:pt x="5" y="70"/>
                </a:lnTo>
                <a:lnTo>
                  <a:pt x="89" y="184"/>
                </a:lnTo>
                <a:lnTo>
                  <a:pt x="220" y="351"/>
                </a:lnTo>
                <a:lnTo>
                  <a:pt x="314" y="457"/>
                </a:lnTo>
                <a:lnTo>
                  <a:pt x="362" y="508"/>
                </a:lnTo>
                <a:lnTo>
                  <a:pt x="414" y="573"/>
                </a:lnTo>
                <a:lnTo>
                  <a:pt x="520" y="698"/>
                </a:lnTo>
                <a:lnTo>
                  <a:pt x="574" y="759"/>
                </a:lnTo>
                <a:lnTo>
                  <a:pt x="583" y="767"/>
                </a:lnTo>
                <a:lnTo>
                  <a:pt x="601" y="766"/>
                </a:lnTo>
                <a:lnTo>
                  <a:pt x="613" y="753"/>
                </a:lnTo>
                <a:lnTo>
                  <a:pt x="616" y="735"/>
                </a:lnTo>
                <a:lnTo>
                  <a:pt x="609" y="724"/>
                </a:lnTo>
                <a:lnTo>
                  <a:pt x="599" y="713"/>
                </a:lnTo>
                <a:lnTo>
                  <a:pt x="587" y="700"/>
                </a:lnTo>
                <a:lnTo>
                  <a:pt x="599" y="701"/>
                </a:lnTo>
                <a:lnTo>
                  <a:pt x="617" y="688"/>
                </a:lnTo>
                <a:lnTo>
                  <a:pt x="621" y="676"/>
                </a:lnTo>
                <a:lnTo>
                  <a:pt x="640" y="696"/>
                </a:lnTo>
                <a:lnTo>
                  <a:pt x="660" y="715"/>
                </a:lnTo>
                <a:lnTo>
                  <a:pt x="670" y="722"/>
                </a:lnTo>
                <a:lnTo>
                  <a:pt x="691" y="720"/>
                </a:lnTo>
                <a:lnTo>
                  <a:pt x="705" y="706"/>
                </a:lnTo>
                <a:lnTo>
                  <a:pt x="706" y="685"/>
                </a:lnTo>
                <a:lnTo>
                  <a:pt x="700" y="675"/>
                </a:lnTo>
                <a:lnTo>
                  <a:pt x="516" y="465"/>
                </a:lnTo>
                <a:lnTo>
                  <a:pt x="332" y="255"/>
                </a:lnTo>
                <a:lnTo>
                  <a:pt x="346" y="260"/>
                </a:lnTo>
                <a:lnTo>
                  <a:pt x="360" y="267"/>
                </a:lnTo>
                <a:lnTo>
                  <a:pt x="432" y="303"/>
                </a:lnTo>
                <a:lnTo>
                  <a:pt x="565" y="390"/>
                </a:lnTo>
                <a:lnTo>
                  <a:pt x="688" y="492"/>
                </a:lnTo>
                <a:lnTo>
                  <a:pt x="804" y="604"/>
                </a:lnTo>
                <a:lnTo>
                  <a:pt x="858" y="662"/>
                </a:lnTo>
                <a:lnTo>
                  <a:pt x="916" y="727"/>
                </a:lnTo>
                <a:lnTo>
                  <a:pt x="1027" y="863"/>
                </a:lnTo>
                <a:lnTo>
                  <a:pt x="1128" y="1006"/>
                </a:lnTo>
                <a:lnTo>
                  <a:pt x="1220" y="1156"/>
                </a:lnTo>
                <a:lnTo>
                  <a:pt x="1260" y="1232"/>
                </a:lnTo>
                <a:lnTo>
                  <a:pt x="1295" y="1300"/>
                </a:lnTo>
                <a:lnTo>
                  <a:pt x="1357" y="1438"/>
                </a:lnTo>
                <a:lnTo>
                  <a:pt x="1412" y="1578"/>
                </a:lnTo>
                <a:lnTo>
                  <a:pt x="1457" y="1722"/>
                </a:lnTo>
                <a:lnTo>
                  <a:pt x="1494" y="1869"/>
                </a:lnTo>
                <a:lnTo>
                  <a:pt x="1524" y="2015"/>
                </a:lnTo>
                <a:lnTo>
                  <a:pt x="1545" y="2166"/>
                </a:lnTo>
                <a:lnTo>
                  <a:pt x="1558" y="2315"/>
                </a:lnTo>
                <a:lnTo>
                  <a:pt x="1561" y="2391"/>
                </a:lnTo>
                <a:lnTo>
                  <a:pt x="1558" y="2459"/>
                </a:lnTo>
                <a:lnTo>
                  <a:pt x="1553" y="2526"/>
                </a:lnTo>
                <a:lnTo>
                  <a:pt x="1554" y="2536"/>
                </a:lnTo>
                <a:lnTo>
                  <a:pt x="1561" y="2544"/>
                </a:lnTo>
                <a:lnTo>
                  <a:pt x="1559" y="2565"/>
                </a:lnTo>
                <a:lnTo>
                  <a:pt x="1559" y="2584"/>
                </a:lnTo>
                <a:lnTo>
                  <a:pt x="1561" y="2596"/>
                </a:lnTo>
                <a:lnTo>
                  <a:pt x="1574" y="2609"/>
                </a:lnTo>
                <a:lnTo>
                  <a:pt x="1593" y="2611"/>
                </a:lnTo>
                <a:lnTo>
                  <a:pt x="1610" y="2602"/>
                </a:lnTo>
                <a:lnTo>
                  <a:pt x="1614" y="2592"/>
                </a:lnTo>
                <a:lnTo>
                  <a:pt x="1619" y="2562"/>
                </a:lnTo>
                <a:lnTo>
                  <a:pt x="1624" y="2534"/>
                </a:lnTo>
                <a:lnTo>
                  <a:pt x="1653" y="2513"/>
                </a:lnTo>
                <a:lnTo>
                  <a:pt x="1695" y="2462"/>
                </a:lnTo>
                <a:lnTo>
                  <a:pt x="1724" y="2402"/>
                </a:lnTo>
                <a:lnTo>
                  <a:pt x="1741" y="2333"/>
                </a:lnTo>
                <a:lnTo>
                  <a:pt x="1749" y="2224"/>
                </a:lnTo>
                <a:lnTo>
                  <a:pt x="1739" y="2079"/>
                </a:lnTo>
                <a:lnTo>
                  <a:pt x="1732" y="2015"/>
                </a:lnTo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  <a:defRPr/>
            </a:pPr>
            <a:endParaRPr lang="en-US">
              <a:solidFill>
                <a:srgbClr val="000000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4926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6FA9989-360E-46AB-916B-17EDF7BE33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" r="29" t="430"/>
          <a:stretch/>
        </p:blipFill>
        <p:spPr>
          <a:xfrm>
            <a:off x="245803" y="1361440"/>
            <a:ext cx="11344274" cy="5019695"/>
          </a:xfrm>
          <a:prstGeom prst="rect">
            <a:avLst/>
          </a:prstGeom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B21731AC-5070-4C23-AB01-FBBF7FA36696}"/>
              </a:ext>
            </a:extLst>
          </p:cNvPr>
          <p:cNvSpPr/>
          <p:nvPr/>
        </p:nvSpPr>
        <p:spPr>
          <a:xfrm>
            <a:off x="701729" y="1419589"/>
            <a:ext cx="2308724" cy="2280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b="1" dirty="0" lang="es-CL" sz="2400">
                <a:solidFill>
                  <a:prstClr val="black"/>
                </a:solidFill>
                <a:latin panose="020F0302020204030204" typeface="Calibri Light"/>
              </a:rPr>
              <a:t>¿ Quiénes participan?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A38AA961-5A9F-48C4-8A6F-9A51A2885E54}"/>
              </a:ext>
            </a:extLst>
          </p:cNvPr>
          <p:cNvSpPr/>
          <p:nvPr/>
        </p:nvSpPr>
        <p:spPr>
          <a:xfrm>
            <a:off x="6220162" y="1640176"/>
            <a:ext cx="2180562" cy="212906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s-CL" sz="2000">
                <a:solidFill>
                  <a:prstClr val="black"/>
                </a:solidFill>
                <a:latin panose="020F0302020204030204" typeface="Calibri Light"/>
              </a:rPr>
              <a:t>¿ Bajo qué condiciones?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8820C8EB-0AAB-4009-B0A6-370D5CC86E5D}"/>
              </a:ext>
            </a:extLst>
          </p:cNvPr>
          <p:cNvSpPr/>
          <p:nvPr/>
        </p:nvSpPr>
        <p:spPr>
          <a:xfrm>
            <a:off x="9001052" y="1495185"/>
            <a:ext cx="2180562" cy="212906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s-CL" sz="2400">
                <a:solidFill>
                  <a:prstClr val="black"/>
                </a:solidFill>
                <a:latin panose="020F0302020204030204" typeface="Calibri Light"/>
              </a:rPr>
              <a:t>¿Para qué?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81409A20-5574-458F-B58B-79F4A5B54DCE}"/>
              </a:ext>
            </a:extLst>
          </p:cNvPr>
          <p:cNvSpPr/>
          <p:nvPr/>
        </p:nvSpPr>
        <p:spPr>
          <a:xfrm>
            <a:off x="3591755" y="1640175"/>
            <a:ext cx="2118942" cy="212906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s-CL" sz="2400">
                <a:solidFill>
                  <a:schemeClr val="bg1"/>
                </a:solidFill>
                <a:latin panose="020F0302020204030204" typeface="Calibri Light"/>
              </a:rPr>
              <a:t>¿ En qué áreas?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31E2B91-C30E-4880-BB19-0E9B6CA7A827}"/>
              </a:ext>
            </a:extLst>
          </p:cNvPr>
          <p:cNvSpPr txBox="1">
            <a:spLocks/>
          </p:cNvSpPr>
          <p:nvPr/>
        </p:nvSpPr>
        <p:spPr>
          <a:xfrm>
            <a:off x="838200" y="64951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dirty="0" lang="es-CL">
                <a:solidFill>
                  <a:srgbClr val="0000FF"/>
                </a:solidFill>
                <a:latin typeface="+mn-lt"/>
              </a:rPr>
              <a:t>Participación Auténtica </a:t>
            </a:r>
            <a:endParaRPr dirty="0" lang="es-CL">
              <a:solidFill>
                <a:srgbClr val="FA3C00"/>
              </a:solidFill>
              <a:latin typeface="+mn-l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2D0F52F-9416-4FF5-96B5-B59C4BC27499}"/>
              </a:ext>
            </a:extLst>
          </p:cNvPr>
          <p:cNvSpPr txBox="1"/>
          <p:nvPr/>
        </p:nvSpPr>
        <p:spPr>
          <a:xfrm>
            <a:off x="5085614" y="59211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indent="0">
              <a:lnSpc>
                <a:spcPct val="100000"/>
              </a:lnSpc>
              <a:spcBef>
                <a:spcPts val="0"/>
              </a:spcBef>
            </a:pPr>
            <a:r>
              <a:rPr dirty="0" lang="es-CL" sz="1800"/>
              <a:t>(</a:t>
            </a:r>
            <a:r>
              <a:rPr dirty="0" lang="es-CL" sz="1800">
                <a:solidFill>
                  <a:schemeClr val="bg1"/>
                </a:solidFill>
              </a:rPr>
              <a:t>Anderson 2002</a:t>
            </a:r>
            <a:r>
              <a:rPr dirty="0" lang="es-CL" sz="18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66920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p14:dur="1250" spd="slow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1243</Words>
  <Application>Microsoft Office PowerPoint</Application>
  <PresentationFormat>Panorámica</PresentationFormat>
  <Paragraphs>106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Presentación de PowerPoint</vt:lpstr>
      <vt:lpstr>  El  bienestar subjetivo se entiende como una evaluación global de la propia vida, formada por distintos componentes (satisfacción vital, afecto positivo y ausencia de afecto negativo), a la que se le agrega la satisfacción con diferentes dominios en los que la persona participa (Diener et al., 2009)  Desde esta perspectiva, y situados en el contexto escolar, el proyecto apunta a explicar y comprender la influencia de apoyo social y comunitario, participación escolar y social y sentido de comunidad de la escuela y del barrio sobre el bienestar subjetivo de estudiantes secundarios.  Ligado a lo anterior, Bronfenbrenner (1977), destaca la importancia de considerar los diferentes sistemas en los cuales los sujetos se desenvuelven y por ende requieren ser considerados para entender el bienestar en NNA.</vt:lpstr>
      <vt:lpstr>¿Participación?</vt:lpstr>
      <vt:lpstr>¿Por qué?</vt:lpstr>
      <vt:lpstr>Presentación de PowerPoint</vt:lpstr>
      <vt:lpstr>Presentación de PowerPoint</vt:lpstr>
      <vt:lpstr>Sin embargo… </vt:lpstr>
      <vt:lpstr>Por ello, es necesario…</vt:lpstr>
      <vt:lpstr>Presentación de PowerPoint</vt:lpstr>
      <vt:lpstr>  La participación y el proceso educativo como algo colectivo, y no como una relación individual entre diferentes sujetos </vt:lpstr>
      <vt:lpstr>Ejemplo </vt:lpstr>
      <vt:lpstr>¿Que ocurre hoy en Chile?</vt:lpstr>
      <vt:lpstr>Presentación de PowerPoint</vt:lpstr>
      <vt:lpstr>Entonces…</vt:lpstr>
      <vt:lpstr>A modo de reflexión</vt:lpstr>
      <vt:lpstr>De vuelta a clases presenciales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Denise Oyarzún Gómez</dc:creator>
  <cp:lastModifiedBy>deniseoyarzungomez@gmail.com</cp:lastModifiedBy>
  <cp:revision>125</cp:revision>
  <dcterms:created xsi:type="dcterms:W3CDTF">2020-10-15T19:06:12Z</dcterms:created>
  <dcterms:modified xsi:type="dcterms:W3CDTF">2021-07-21T16:49:53Z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993321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