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theme+xml" PartName="/ppt/theme/theme2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theme+xml" PartName="/ppt/theme/theme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theme+xml" PartName="/ppt/theme/theme4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82.xml"/>
  <Override ContentType="application/vnd.openxmlformats-officedocument.theme+xml" PartName="/ppt/theme/theme5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94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officedocument.theme+xml" PartName="/ppt/theme/theme8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ms-powerpoint.changesinfo+xml" PartName="/ppt/changesInfos/changesInfo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58" r:id="rId2"/>
    <p:sldMasterId id="2147483744" r:id="rId3"/>
    <p:sldMasterId id="2147483787" r:id="rId4"/>
    <p:sldMasterId id="2147483704" r:id="rId5"/>
    <p:sldMasterId id="2147483828" r:id="rId6"/>
  </p:sldMasterIdLst>
  <p:notesMasterIdLst>
    <p:notesMasterId r:id="rId18"/>
  </p:notesMasterIdLst>
  <p:handoutMasterIdLst>
    <p:handoutMasterId r:id="rId19"/>
  </p:handoutMasterIdLst>
  <p:sldIdLst>
    <p:sldId id="412" r:id="rId7"/>
    <p:sldId id="686" r:id="rId8"/>
    <p:sldId id="758" r:id="rId9"/>
    <p:sldId id="724" r:id="rId10"/>
    <p:sldId id="681" r:id="rId11"/>
    <p:sldId id="684" r:id="rId12"/>
    <p:sldId id="666" r:id="rId13"/>
    <p:sldId id="759" r:id="rId14"/>
    <p:sldId id="760" r:id="rId15"/>
    <p:sldId id="687" r:id="rId16"/>
    <p:sldId id="550" r:id="rId17"/>
  </p:sldIdLst>
  <p:sldSz cx="9144000" cy="6858000" type="screen4x3"/>
  <p:notesSz cx="9296400" cy="7010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314E530-FDF7-441F-A62E-184266FCC220}">
          <p14:sldIdLst>
            <p14:sldId id="412"/>
            <p14:sldId id="686"/>
            <p14:sldId id="758"/>
            <p14:sldId id="724"/>
            <p14:sldId id="681"/>
            <p14:sldId id="684"/>
            <p14:sldId id="666"/>
            <p14:sldId id="759"/>
            <p14:sldId id="760"/>
            <p14:sldId id="687"/>
            <p14:sldId id="5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" initials="A" lastIdx="5" clrIdx="0"/>
  <p:cmAuthor id="2" name="MARIO ANTONIO PINTO  ASTUDILLO" initials="MAP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E75B6"/>
    <a:srgbClr val="002081"/>
    <a:srgbClr val="3274B0"/>
    <a:srgbClr val="FFFFCC"/>
    <a:srgbClr val="E3E7F1"/>
    <a:srgbClr val="D99694"/>
    <a:srgbClr val="FFE699"/>
    <a:srgbClr val="7F8FC0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32" autoAdjust="0"/>
    <p:restoredTop sz="94434" autoAdjust="0"/>
  </p:normalViewPr>
  <p:slideViewPr>
    <p:cSldViewPr>
      <p:cViewPr varScale="1">
        <p:scale>
          <a:sx n="68" d="100"/>
          <a:sy n="68" d="100"/>
        </p:scale>
        <p:origin x="11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44" y="-96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Medina Donoso" userId="4d1979484c0a4d23" providerId="LiveId" clId="{D266F095-C365-4FEA-B524-3E2668C17714}"/>
    <pc:docChg chg="custSel addSld delSld modSld sldOrd modSection">
      <pc:chgData name="Rafael Medina Donoso" userId="4d1979484c0a4d23" providerId="LiveId" clId="{D266F095-C365-4FEA-B524-3E2668C17714}" dt="2021-07-06T21:58:52.908" v="784" actId="20577"/>
      <pc:docMkLst>
        <pc:docMk/>
      </pc:docMkLst>
      <pc:sldChg chg="del">
        <pc:chgData name="Rafael Medina Donoso" userId="4d1979484c0a4d23" providerId="LiveId" clId="{D266F095-C365-4FEA-B524-3E2668C17714}" dt="2021-07-06T20:17:17.374" v="0" actId="2696"/>
        <pc:sldMkLst>
          <pc:docMk/>
          <pc:sldMk cId="4090138594" sldId="663"/>
        </pc:sldMkLst>
      </pc:sldChg>
      <pc:sldChg chg="modSp mod">
        <pc:chgData name="Rafael Medina Donoso" userId="4d1979484c0a4d23" providerId="LiveId" clId="{D266F095-C365-4FEA-B524-3E2668C17714}" dt="2021-07-06T21:58:52.908" v="784" actId="20577"/>
        <pc:sldMkLst>
          <pc:docMk/>
          <pc:sldMk cId="3137020265" sldId="681"/>
        </pc:sldMkLst>
        <pc:spChg chg="mod">
          <ac:chgData name="Rafael Medina Donoso" userId="4d1979484c0a4d23" providerId="LiveId" clId="{D266F095-C365-4FEA-B524-3E2668C17714}" dt="2021-07-06T21:58:52.908" v="784" actId="20577"/>
          <ac:spMkLst>
            <pc:docMk/>
            <pc:sldMk cId="3137020265" sldId="681"/>
            <ac:spMk id="9" creationId="{00000000-0000-0000-0000-000000000000}"/>
          </ac:spMkLst>
        </pc:spChg>
      </pc:sldChg>
      <pc:sldChg chg="ord">
        <pc:chgData name="Rafael Medina Donoso" userId="4d1979484c0a4d23" providerId="LiveId" clId="{D266F095-C365-4FEA-B524-3E2668C17714}" dt="2021-07-06T21:49:58.416" v="33"/>
        <pc:sldMkLst>
          <pc:docMk/>
          <pc:sldMk cId="2539341303" sldId="686"/>
        </pc:sldMkLst>
      </pc:sldChg>
      <pc:sldChg chg="delSp modSp mod">
        <pc:chgData name="Rafael Medina Donoso" userId="4d1979484c0a4d23" providerId="LiveId" clId="{D266F095-C365-4FEA-B524-3E2668C17714}" dt="2021-07-06T21:55:48.307" v="602" actId="20577"/>
        <pc:sldMkLst>
          <pc:docMk/>
          <pc:sldMk cId="1484395926" sldId="724"/>
        </pc:sldMkLst>
        <pc:spChg chg="mod">
          <ac:chgData name="Rafael Medina Donoso" userId="4d1979484c0a4d23" providerId="LiveId" clId="{D266F095-C365-4FEA-B524-3E2668C17714}" dt="2021-07-06T21:51:14.340" v="101" actId="14100"/>
          <ac:spMkLst>
            <pc:docMk/>
            <pc:sldMk cId="1484395926" sldId="724"/>
            <ac:spMk id="6" creationId="{00000000-0000-0000-0000-000000000000}"/>
          </ac:spMkLst>
        </pc:spChg>
        <pc:spChg chg="mod">
          <ac:chgData name="Rafael Medina Donoso" userId="4d1979484c0a4d23" providerId="LiveId" clId="{D266F095-C365-4FEA-B524-3E2668C17714}" dt="2021-07-06T21:55:48.307" v="602" actId="20577"/>
          <ac:spMkLst>
            <pc:docMk/>
            <pc:sldMk cId="1484395926" sldId="724"/>
            <ac:spMk id="12" creationId="{00000000-0000-0000-0000-000000000000}"/>
          </ac:spMkLst>
        </pc:spChg>
        <pc:picChg chg="del">
          <ac:chgData name="Rafael Medina Donoso" userId="4d1979484c0a4d23" providerId="LiveId" clId="{D266F095-C365-4FEA-B524-3E2668C17714}" dt="2021-07-06T21:51:00.456" v="100" actId="478"/>
          <ac:picMkLst>
            <pc:docMk/>
            <pc:sldMk cId="1484395926" sldId="724"/>
            <ac:picMk id="2" creationId="{00000000-0000-0000-0000-000000000000}"/>
          </ac:picMkLst>
        </pc:picChg>
      </pc:sldChg>
      <pc:sldChg chg="modSp mod">
        <pc:chgData name="Rafael Medina Donoso" userId="4d1979484c0a4d23" providerId="LiveId" clId="{D266F095-C365-4FEA-B524-3E2668C17714}" dt="2021-07-06T20:18:26.625" v="27" actId="20577"/>
        <pc:sldMkLst>
          <pc:docMk/>
          <pc:sldMk cId="3869160428" sldId="760"/>
        </pc:sldMkLst>
        <pc:spChg chg="mod">
          <ac:chgData name="Rafael Medina Donoso" userId="4d1979484c0a4d23" providerId="LiveId" clId="{D266F095-C365-4FEA-B524-3E2668C17714}" dt="2021-07-06T20:18:26.625" v="27" actId="20577"/>
          <ac:spMkLst>
            <pc:docMk/>
            <pc:sldMk cId="3869160428" sldId="760"/>
            <ac:spMk id="3" creationId="{00000000-0000-0000-0000-000000000000}"/>
          </ac:spMkLst>
        </pc:spChg>
      </pc:sldChg>
      <pc:sldChg chg="new del">
        <pc:chgData name="Rafael Medina Donoso" userId="4d1979484c0a4d23" providerId="LiveId" clId="{D266F095-C365-4FEA-B524-3E2668C17714}" dt="2021-07-06T20:33:44.350" v="29" actId="2696"/>
        <pc:sldMkLst>
          <pc:docMk/>
          <pc:sldMk cId="1317349783" sldId="7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028440" cy="350520"/>
          </a:xfrm>
          <a:prstGeom prst="rect">
            <a:avLst/>
          </a:prstGeom>
        </p:spPr>
        <p:txBody>
          <a:bodyPr vert="horz" lIns="93134" tIns="46568" rIns="93134" bIns="465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809" y="2"/>
            <a:ext cx="4028440" cy="350520"/>
          </a:xfrm>
          <a:prstGeom prst="rect">
            <a:avLst/>
          </a:prstGeom>
        </p:spPr>
        <p:txBody>
          <a:bodyPr vert="horz" lIns="93134" tIns="46568" rIns="93134" bIns="46568" rtlCol="0"/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658663"/>
            <a:ext cx="4028440" cy="350520"/>
          </a:xfrm>
          <a:prstGeom prst="rect">
            <a:avLst/>
          </a:prstGeom>
        </p:spPr>
        <p:txBody>
          <a:bodyPr vert="horz" lIns="93134" tIns="46568" rIns="93134" bIns="465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809" y="6658663"/>
            <a:ext cx="4028440" cy="350520"/>
          </a:xfrm>
          <a:prstGeom prst="rect">
            <a:avLst/>
          </a:prstGeom>
        </p:spPr>
        <p:txBody>
          <a:bodyPr vert="horz" lIns="93134" tIns="46568" rIns="93134" bIns="46568" rtlCol="0" anchor="b"/>
          <a:lstStyle>
            <a:lvl1pPr algn="r">
              <a:defRPr sz="1200"/>
            </a:lvl1pPr>
          </a:lstStyle>
          <a:p>
            <a:fld id="{DCFF99EB-9230-470F-BBD3-672A46FB97A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82411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607" cy="350283"/>
          </a:xfrm>
          <a:prstGeom prst="rect">
            <a:avLst/>
          </a:prstGeom>
        </p:spPr>
        <p:txBody>
          <a:bodyPr vert="horz" lIns="90555" tIns="45277" rIns="90555" bIns="4527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6716" y="0"/>
            <a:ext cx="4027607" cy="350283"/>
          </a:xfrm>
          <a:prstGeom prst="rect">
            <a:avLst/>
          </a:prstGeom>
        </p:spPr>
        <p:txBody>
          <a:bodyPr vert="horz" lIns="90555" tIns="45277" rIns="90555" bIns="45277" rtlCol="0"/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5" tIns="45277" rIns="90555" bIns="4527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28807" y="3329467"/>
            <a:ext cx="7438786" cy="3154918"/>
          </a:xfrm>
          <a:prstGeom prst="rect">
            <a:avLst/>
          </a:prstGeom>
        </p:spPr>
        <p:txBody>
          <a:bodyPr vert="horz" lIns="90555" tIns="45277" rIns="90555" bIns="4527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658931"/>
            <a:ext cx="4027607" cy="350283"/>
          </a:xfrm>
          <a:prstGeom prst="rect">
            <a:avLst/>
          </a:prstGeom>
        </p:spPr>
        <p:txBody>
          <a:bodyPr vert="horz" lIns="90555" tIns="45277" rIns="90555" bIns="4527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6716" y="6658931"/>
            <a:ext cx="4027607" cy="350283"/>
          </a:xfrm>
          <a:prstGeom prst="rect">
            <a:avLst/>
          </a:prstGeom>
        </p:spPr>
        <p:txBody>
          <a:bodyPr vert="horz" lIns="90555" tIns="45277" rIns="90555" bIns="45277" rtlCol="0" anchor="b"/>
          <a:lstStyle>
            <a:lvl1pPr algn="r">
              <a:defRPr sz="1200"/>
            </a:lvl1pPr>
          </a:lstStyle>
          <a:p>
            <a:fld id="{50065AC1-B6F8-4F59-9DF0-649A23898A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708707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65AC1-B6F8-4F59-9DF0-649A23898A38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2014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65AC1-B6F8-4F59-9DF0-649A23898A38}" type="slidenum">
              <a:rPr lang="es-CL" smtClean="0"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92737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65AC1-B6F8-4F59-9DF0-649A23898A38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92737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65AC1-B6F8-4F59-9DF0-649A23898A38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92737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65AC1-B6F8-4F59-9DF0-649A23898A38}" type="slidenum">
              <a:rPr lang="es-CL" smtClean="0"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92737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65AC1-B6F8-4F59-9DF0-649A23898A38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92737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65AC1-B6F8-4F59-9DF0-649A23898A38}" type="slidenum">
              <a:rPr lang="es-CL" smtClean="0"/>
              <a:t>10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92737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65AC1-B6F8-4F59-9DF0-649A23898A38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91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907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5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363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632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1206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1643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46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924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913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7910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410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521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2186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3603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1061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234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8636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71011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54232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28970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50224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636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93988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78362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4011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02516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6692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84076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1198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736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0548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72008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2557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77150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4312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47385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55634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55090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01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98499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35760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452320" y="5729840"/>
            <a:ext cx="2133600" cy="365125"/>
          </a:xfrm>
        </p:spPr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72766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Vicerrectoría Académica</a:t>
            </a:r>
            <a:endParaRPr lang="es-CL" sz="1200" baseline="0" dirty="0">
              <a:solidFill>
                <a:schemeClr val="bg1"/>
              </a:solidFill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944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2997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407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39060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9017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99411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475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04217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57412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6572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99823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224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4866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09707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566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901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01872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8205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53060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86702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3994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21922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87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51554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13328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33770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00529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9440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31174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63135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38634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85386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32195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75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700011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18119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6423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4314E33-8D93-4C96-823D-4ABEEF375594}" type="datetimeFigureOut">
              <a:rPr lang="es-ES" smtClean="0"/>
              <a:pPr/>
              <a:t>06/07/2021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3351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17602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7D6-5BDD-4587-AC0E-B21FFC4619D0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3034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D3-2DE3-45E3-8BFB-589570EF92E3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46217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6159-6796-411B-8570-25F558264081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92398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31C8-9BC4-45B7-8ED2-02E8C3C4723F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20472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F872-7018-4B35-A9B0-7EADB0D0412D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9743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A3C0-8EB3-4D26-906A-018BE0E76A19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53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97628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EB6-44DA-499B-906F-828B5DDBB0E3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84324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D3142-9C21-45D4-B926-260261D11522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176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97-46F5-4C3F-B95B-94FFABAB74BE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02251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435E-D255-4007-97E8-EBC2D2274525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7784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AD53-45F7-4F07-8299-000EC1666047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white"/>
                </a:solidFill>
              </a:rPr>
              <a:t>Dirección de Análisis Institucional</a:t>
            </a:r>
          </a:p>
          <a:p>
            <a:pPr algn="r">
              <a:defRPr/>
            </a:pPr>
            <a:r>
              <a:rPr lang="es-CL" sz="1200" dirty="0">
                <a:solidFill>
                  <a:prstClr val="white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9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2.xml"/><Relationship Id="rId18" Type="http://schemas.openxmlformats.org/officeDocument/2006/relationships/slideLayout" Target="../slideLayouts/slideLayout67.xml"/><Relationship Id="rId26" Type="http://schemas.openxmlformats.org/officeDocument/2006/relationships/slideLayout" Target="../slideLayouts/slideLayout75.xml"/><Relationship Id="rId3" Type="http://schemas.openxmlformats.org/officeDocument/2006/relationships/slideLayout" Target="../slideLayouts/slideLayout52.xml"/><Relationship Id="rId21" Type="http://schemas.openxmlformats.org/officeDocument/2006/relationships/slideLayout" Target="../slideLayouts/slideLayout70.xml"/><Relationship Id="rId34" Type="http://schemas.openxmlformats.org/officeDocument/2006/relationships/theme" Target="../theme/theme5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slideLayout" Target="../slideLayouts/slideLayout66.xml"/><Relationship Id="rId25" Type="http://schemas.openxmlformats.org/officeDocument/2006/relationships/slideLayout" Target="../slideLayouts/slideLayout74.xml"/><Relationship Id="rId33" Type="http://schemas.openxmlformats.org/officeDocument/2006/relationships/slideLayout" Target="../slideLayouts/slideLayout82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20" Type="http://schemas.openxmlformats.org/officeDocument/2006/relationships/slideLayout" Target="../slideLayouts/slideLayout69.xml"/><Relationship Id="rId29" Type="http://schemas.openxmlformats.org/officeDocument/2006/relationships/slideLayout" Target="../slideLayouts/slideLayout78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24" Type="http://schemas.openxmlformats.org/officeDocument/2006/relationships/slideLayout" Target="../slideLayouts/slideLayout73.xml"/><Relationship Id="rId32" Type="http://schemas.openxmlformats.org/officeDocument/2006/relationships/slideLayout" Target="../slideLayouts/slideLayout81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23" Type="http://schemas.openxmlformats.org/officeDocument/2006/relationships/slideLayout" Target="../slideLayouts/slideLayout72.xml"/><Relationship Id="rId28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59.xml"/><Relationship Id="rId19" Type="http://schemas.openxmlformats.org/officeDocument/2006/relationships/slideLayout" Target="../slideLayouts/slideLayout68.xml"/><Relationship Id="rId31" Type="http://schemas.openxmlformats.org/officeDocument/2006/relationships/slideLayout" Target="../slideLayouts/slideLayout80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Relationship Id="rId22" Type="http://schemas.openxmlformats.org/officeDocument/2006/relationships/slideLayout" Target="../slideLayouts/slideLayout71.xml"/><Relationship Id="rId27" Type="http://schemas.openxmlformats.org/officeDocument/2006/relationships/slideLayout" Target="../slideLayouts/slideLayout76.xml"/><Relationship Id="rId30" Type="http://schemas.openxmlformats.org/officeDocument/2006/relationships/slideLayout" Target="../slideLayouts/slideLayout79.xml"/><Relationship Id="rId35" Type="http://schemas.openxmlformats.org/officeDocument/2006/relationships/image" Target="../media/image1.jpg"/><Relationship Id="rId8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94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25000"/>
            <a:lum/>
          </a:blip>
          <a:srcRect/>
          <a:stretch>
            <a:fillRect l="-68000" r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464552" y="6309320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Universidad</a:t>
            </a:r>
            <a:r>
              <a:rPr lang="es-CL" sz="1200" baseline="0" dirty="0">
                <a:solidFill>
                  <a:schemeClr val="bg1"/>
                </a:solidFill>
              </a:rPr>
              <a:t> Central de Chile</a:t>
            </a:r>
            <a:endParaRPr lang="es-CL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20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alphaModFix amt="25000"/>
            <a:lum/>
          </a:blip>
          <a:srcRect/>
          <a:stretch>
            <a:fillRect l="-68000" r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464552" y="6309320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Universidad</a:t>
            </a:r>
            <a:r>
              <a:rPr lang="es-CL" sz="1200" baseline="0" dirty="0">
                <a:solidFill>
                  <a:schemeClr val="bg1"/>
                </a:solidFill>
              </a:rPr>
              <a:t> Central de Chile</a:t>
            </a:r>
            <a:endParaRPr lang="es-CL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91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alphaModFix amt="25000"/>
            <a:lum/>
          </a:blip>
          <a:srcRect/>
          <a:stretch>
            <a:fillRect l="-68000" r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220072" y="6309320"/>
            <a:ext cx="380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Dirección de Planificación y Control de Gestión Estratégico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</p:txBody>
      </p:sp>
    </p:spTree>
    <p:extLst>
      <p:ext uri="{BB962C8B-B14F-4D97-AF65-F5344CB8AC3E}">
        <p14:creationId xmlns:p14="http://schemas.microsoft.com/office/powerpoint/2010/main" val="176921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alphaModFix amt="25000"/>
            <a:lum/>
          </a:blip>
          <a:srcRect/>
          <a:stretch>
            <a:fillRect l="-68000" r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8078D-0AC2-44FE-9178-DC2C0A3C6122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220072" y="6309320"/>
            <a:ext cx="380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Dirección de Gestión de Proyectos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</p:txBody>
      </p:sp>
    </p:spTree>
    <p:extLst>
      <p:ext uri="{BB962C8B-B14F-4D97-AF65-F5344CB8AC3E}">
        <p14:creationId xmlns:p14="http://schemas.microsoft.com/office/powerpoint/2010/main" val="160512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5">
            <a:alphaModFix amt="25000"/>
            <a:lum/>
          </a:blip>
          <a:srcRect/>
          <a:stretch>
            <a:fillRect l="-68000" r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9 CuadroTexto"/>
          <p:cNvSpPr txBox="1"/>
          <p:nvPr userDrawn="1"/>
        </p:nvSpPr>
        <p:spPr>
          <a:xfrm>
            <a:off x="0" y="6525344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03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  <p:sldLayoutId id="2147483723" r:id="rId19"/>
    <p:sldLayoutId id="2147483724" r:id="rId20"/>
    <p:sldLayoutId id="2147483725" r:id="rId21"/>
    <p:sldLayoutId id="2147483726" r:id="rId22"/>
    <p:sldLayoutId id="2147483727" r:id="rId23"/>
    <p:sldLayoutId id="2147483728" r:id="rId24"/>
    <p:sldLayoutId id="2147483729" r:id="rId25"/>
    <p:sldLayoutId id="2147483730" r:id="rId26"/>
    <p:sldLayoutId id="2147483731" r:id="rId27"/>
    <p:sldLayoutId id="2147483732" r:id="rId28"/>
    <p:sldLayoutId id="2147483733" r:id="rId29"/>
    <p:sldLayoutId id="2147483734" r:id="rId30"/>
    <p:sldLayoutId id="2147483735" r:id="rId31"/>
    <p:sldLayoutId id="2147483736" r:id="rId32"/>
    <p:sldLayoutId id="2147483737" r:id="rId3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alphaModFix amt="25000"/>
            <a:lum/>
          </a:blip>
          <a:srcRect/>
          <a:stretch>
            <a:fillRect l="-68000" r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3613C-D9D0-4992-9ED5-E977626C0B25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06/07/2021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220072" y="6309320"/>
            <a:ext cx="380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s-CL" sz="1200" dirty="0">
                <a:solidFill>
                  <a:prstClr val="white"/>
                </a:solidFill>
              </a:rPr>
              <a:t>Dirección de Planificación y Control de Gestión Estratégico</a:t>
            </a:r>
          </a:p>
          <a:p>
            <a:pPr algn="r">
              <a:defRPr/>
            </a:pPr>
            <a:r>
              <a:rPr lang="es-CL" sz="1200" dirty="0">
                <a:solidFill>
                  <a:prstClr val="white"/>
                </a:solidFill>
              </a:rPr>
              <a:t>Vicerrectoría de Desarrollo Institucional</a:t>
            </a:r>
          </a:p>
        </p:txBody>
      </p:sp>
    </p:spTree>
    <p:extLst>
      <p:ext uri="{BB962C8B-B14F-4D97-AF65-F5344CB8AC3E}">
        <p14:creationId xmlns:p14="http://schemas.microsoft.com/office/powerpoint/2010/main" val="360483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3.jpeg"/></Relationships>
</file>

<file path=ppt/slides/_rels/slide10.xml.rels><?xml version="1.0" encoding="UTF-8" standalone="yes" ?><Relationships xmlns="http://schemas.openxmlformats.org/package/2006/relationships"><Relationship Id="rId8" Target="../media/image23.jpeg" Type="http://schemas.openxmlformats.org/officeDocument/2006/relationships/image"/><Relationship Id="rId3" Target="../media/image18.png" Type="http://schemas.openxmlformats.org/officeDocument/2006/relationships/image"/><Relationship Id="rId7" Target="../media/image22.pn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61.xml" Type="http://schemas.openxmlformats.org/officeDocument/2006/relationships/slideLayout"/><Relationship Id="rId6" Target="../media/image21.png" Type="http://schemas.openxmlformats.org/officeDocument/2006/relationships/image"/><Relationship Id="rId5" Target="../media/image20.png" Type="http://schemas.openxmlformats.org/officeDocument/2006/relationships/image"/><Relationship Id="rId4" Target="../media/image19.png" Type="http://schemas.openxmlformats.org/officeDocument/2006/relationships/image"/><Relationship Id="rId9" Target="../media/image7.png" Type="http://schemas.openxmlformats.org/officeDocument/2006/relationships/image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4.xml"/><Relationship Id="rId6" Type="http://schemas.openxmlformats.org/officeDocument/2006/relationships/image" Target="../media/image25.jpg"/><Relationship Id="rId5" Type="http://schemas.openxmlformats.org/officeDocument/2006/relationships/image" Target="../media/image24.jp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1.xml"/><Relationship Id="rId6" Type="http://schemas.openxmlformats.org/officeDocument/2006/relationships/hyperlink" Target="mailto:Rafael.medina@ucentral.cl" TargetMode="Externa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1.xml"/><Relationship Id="rId5" Type="http://schemas.openxmlformats.org/officeDocument/2006/relationships/image" Target="../media/image13.jpe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1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1.xml"/><Relationship Id="rId5" Type="http://schemas.openxmlformats.org/officeDocument/2006/relationships/image" Target="../media/image17.jpeg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-99392"/>
            <a:ext cx="9144000" cy="6885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600" b="1" dirty="0">
              <a:solidFill>
                <a:srgbClr val="002081"/>
              </a:solidFill>
            </a:endParaRPr>
          </a:p>
        </p:txBody>
      </p:sp>
      <p:pic>
        <p:nvPicPr>
          <p:cNvPr id="7" name="Picture 3" descr="b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45225"/>
            <a:ext cx="9144000" cy="144015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-233064"/>
            <a:ext cx="5472608" cy="54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639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15136" y="1288726"/>
            <a:ext cx="1741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es-ES" altLang="es-CL" b="1" dirty="0"/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b="1" dirty="0"/>
          </a:p>
        </p:txBody>
      </p:sp>
      <p:sp>
        <p:nvSpPr>
          <p:cNvPr id="2" name="1 Rectángulo"/>
          <p:cNvSpPr/>
          <p:nvPr/>
        </p:nvSpPr>
        <p:spPr>
          <a:xfrm>
            <a:off x="323528" y="1288726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CL" dirty="0"/>
          </a:p>
        </p:txBody>
      </p:sp>
      <p:sp>
        <p:nvSpPr>
          <p:cNvPr id="7" name="6 Rectángulo"/>
          <p:cNvSpPr/>
          <p:nvPr/>
        </p:nvSpPr>
        <p:spPr>
          <a:xfrm>
            <a:off x="503383" y="1935057"/>
            <a:ext cx="2865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</a:pPr>
            <a:endParaRPr lang="es-CL" altLang="es-CL" sz="1600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791" y="3337845"/>
            <a:ext cx="1622648" cy="1622648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859" y="2104334"/>
            <a:ext cx="1321927" cy="1321927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2183" y="3426261"/>
            <a:ext cx="1445816" cy="1445816"/>
          </a:xfrm>
          <a:prstGeom prst="rect">
            <a:avLst/>
          </a:prstGeom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753" y="1893874"/>
            <a:ext cx="3076268" cy="1031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78702" y="128872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spcBef>
                <a:spcPct val="0"/>
              </a:spcBef>
            </a:pPr>
            <a:r>
              <a:rPr lang="es-ES" altLang="es-CL" dirty="0">
                <a:solidFill>
                  <a:prstClr val="black"/>
                </a:solidFill>
              </a:rPr>
              <a:t>Potenciamos los canales de comunicación  según  necesidades y requerimientos de nuestros egresados y egresadas.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1" y="3704398"/>
            <a:ext cx="1074941" cy="1074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1" y="2409408"/>
            <a:ext cx="3741158" cy="3251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81396" y="1"/>
            <a:ext cx="1287291" cy="128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861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-1" y="-747464"/>
            <a:ext cx="9144000" cy="6885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/>
              <a:t>M</a:t>
            </a:r>
          </a:p>
          <a:p>
            <a:pPr algn="ctr"/>
            <a:endParaRPr lang="es-CL" sz="2800" b="1" dirty="0">
              <a:solidFill>
                <a:schemeClr val="tx1"/>
              </a:solidFill>
            </a:endParaRPr>
          </a:p>
          <a:p>
            <a:pPr algn="ctr"/>
            <a:endParaRPr lang="es-CL" sz="2800" b="1" dirty="0">
              <a:solidFill>
                <a:schemeClr val="tx1"/>
              </a:solidFill>
            </a:endParaRPr>
          </a:p>
          <a:p>
            <a:pPr algn="ctr"/>
            <a:endParaRPr lang="es-CL" sz="2800" b="1" dirty="0">
              <a:solidFill>
                <a:schemeClr val="tx1"/>
              </a:solidFill>
            </a:endParaRPr>
          </a:p>
          <a:p>
            <a:pPr algn="ctr"/>
            <a:endParaRPr lang="es-CL" sz="2800" b="1" dirty="0">
              <a:solidFill>
                <a:schemeClr val="tx1"/>
              </a:solidFill>
            </a:endParaRPr>
          </a:p>
          <a:p>
            <a:pPr algn="ctr"/>
            <a:endParaRPr lang="es-CL" sz="2800" b="1" dirty="0">
              <a:solidFill>
                <a:schemeClr val="tx1"/>
              </a:solidFill>
            </a:endParaRPr>
          </a:p>
          <a:p>
            <a:pPr algn="ctr"/>
            <a:r>
              <a:rPr lang="es-CL" sz="2800" b="1" dirty="0">
                <a:solidFill>
                  <a:schemeClr val="tx1"/>
                </a:solidFill>
              </a:rPr>
              <a:t>GRACIAS¡</a:t>
            </a:r>
          </a:p>
          <a:p>
            <a:pPr algn="ctr"/>
            <a:endParaRPr lang="es-CL" sz="2800" b="1" dirty="0">
              <a:solidFill>
                <a:schemeClr val="tx1"/>
              </a:solidFill>
            </a:endParaRPr>
          </a:p>
          <a:p>
            <a:pPr algn="ctr"/>
            <a:r>
              <a:rPr lang="es-CL" sz="2800" b="1" dirty="0">
                <a:solidFill>
                  <a:schemeClr val="tx1"/>
                </a:solidFill>
              </a:rPr>
              <a:t>Rafael.medina@ucentral.cl</a:t>
            </a:r>
          </a:p>
        </p:txBody>
      </p:sp>
      <p:pic>
        <p:nvPicPr>
          <p:cNvPr id="7" name="Picture 3" descr="b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52013"/>
            <a:ext cx="9144000" cy="144015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172501"/>
            <a:ext cx="2056364" cy="2058657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-99392"/>
            <a:ext cx="6156177" cy="316835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372" y="404664"/>
            <a:ext cx="1481628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9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15136" y="1288726"/>
            <a:ext cx="1741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es-ES" altLang="es-CL" b="1" dirty="0"/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b="1" dirty="0"/>
          </a:p>
        </p:txBody>
      </p:sp>
      <p:sp>
        <p:nvSpPr>
          <p:cNvPr id="2" name="1 Rectángulo"/>
          <p:cNvSpPr/>
          <p:nvPr/>
        </p:nvSpPr>
        <p:spPr>
          <a:xfrm>
            <a:off x="323528" y="1288726"/>
            <a:ext cx="40324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s-ES" altLang="es-CL" dirty="0"/>
              <a:t>Fortalecimiento del Vínculo a través de la Red de Egresados.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L" dirty="0"/>
              <a:t>Credencial del Egresado.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L" dirty="0"/>
              <a:t>Convenios- Acceso Centro Deportivo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CL" dirty="0"/>
              <a:t>Charlas- Empleabilidad- Ceremonias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 algn="just">
              <a:spcBef>
                <a:spcPct val="0"/>
              </a:spcBef>
              <a:buFontTx/>
              <a:buNone/>
            </a:pPr>
            <a:endParaRPr lang="es-ES" altLang="es-CL" dirty="0"/>
          </a:p>
        </p:txBody>
      </p:sp>
      <p:sp>
        <p:nvSpPr>
          <p:cNvPr id="7" name="6 Rectángulo"/>
          <p:cNvSpPr/>
          <p:nvPr/>
        </p:nvSpPr>
        <p:spPr>
          <a:xfrm>
            <a:off x="503383" y="1935057"/>
            <a:ext cx="2865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</a:pPr>
            <a:endParaRPr lang="es-CL" altLang="es-CL" sz="16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473392"/>
            <a:ext cx="4375465" cy="2392832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36" y="2869727"/>
            <a:ext cx="3924816" cy="2591992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140967"/>
            <a:ext cx="2808312" cy="299017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95290" y="0"/>
            <a:ext cx="1047530" cy="104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34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084171" y="2781065"/>
            <a:ext cx="266428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CL" dirty="0"/>
          </a:p>
          <a:p>
            <a:pPr algn="ctr"/>
            <a:r>
              <a:rPr lang="es-CL" dirty="0"/>
              <a:t>Mario Torres:</a:t>
            </a:r>
          </a:p>
          <a:p>
            <a:pPr algn="ctr"/>
            <a:r>
              <a:rPr lang="es-CL" dirty="0"/>
              <a:t>Asistente</a:t>
            </a:r>
          </a:p>
          <a:p>
            <a:pPr algn="ctr"/>
            <a:r>
              <a:rPr lang="es-CL" b="1" dirty="0"/>
              <a:t>mario.torres@ucentral.cl</a:t>
            </a:r>
          </a:p>
          <a:p>
            <a:pPr algn="ctr"/>
            <a:r>
              <a:rPr lang="es-CL" dirty="0"/>
              <a:t> Inscripción examen de grado, curso de preparación, cartas de pago, registro egresados, atención de consultas.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75928" y="2852936"/>
            <a:ext cx="25400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dirty="0"/>
              <a:t>Margarita Pino:</a:t>
            </a:r>
          </a:p>
          <a:p>
            <a:pPr algn="ctr"/>
            <a:r>
              <a:rPr lang="es-CL" dirty="0"/>
              <a:t>Secretaria</a:t>
            </a:r>
          </a:p>
          <a:p>
            <a:pPr algn="ctr"/>
            <a:r>
              <a:rPr lang="es-CL" b="1" dirty="0"/>
              <a:t>mpino@ucentral.cl</a:t>
            </a:r>
          </a:p>
          <a:p>
            <a:pPr algn="ctr"/>
            <a:r>
              <a:rPr lang="es-CL" dirty="0"/>
              <a:t> Tramitación de Expedientes de Licenciatura Carrera de Derecho</a:t>
            </a:r>
          </a:p>
          <a:p>
            <a:pPr algn="ctr"/>
            <a:r>
              <a:rPr lang="es-CL" dirty="0"/>
              <a:t>Entrega de Certificados de Conducta y Constancias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93" y="1586454"/>
            <a:ext cx="1576768" cy="12614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485" y="1545724"/>
            <a:ext cx="1533899" cy="153389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171" y="2276872"/>
            <a:ext cx="1384795" cy="1421998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303558" y="3717032"/>
            <a:ext cx="2819170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dirty="0"/>
              <a:t>Judith Moreno Fuentes</a:t>
            </a:r>
          </a:p>
          <a:p>
            <a:pPr algn="ctr"/>
            <a:r>
              <a:rPr lang="es-CL" dirty="0"/>
              <a:t>Asistente</a:t>
            </a:r>
          </a:p>
          <a:p>
            <a:pPr algn="ctr"/>
            <a:r>
              <a:rPr lang="es-CL" b="1" dirty="0"/>
              <a:t>jmorenof@ucentral.cl </a:t>
            </a:r>
          </a:p>
          <a:p>
            <a:pPr algn="ctr"/>
            <a:r>
              <a:rPr lang="es-CL" dirty="0"/>
              <a:t>Tramitación de Expedientes </a:t>
            </a:r>
          </a:p>
          <a:p>
            <a:pPr algn="ctr"/>
            <a:r>
              <a:rPr lang="es-CL" dirty="0"/>
              <a:t>Carrera de Trabajo Social</a:t>
            </a:r>
          </a:p>
          <a:p>
            <a:pPr algn="ctr"/>
            <a:r>
              <a:rPr lang="es-CL" dirty="0"/>
              <a:t>Revisión de Expedientes de </a:t>
            </a:r>
          </a:p>
          <a:p>
            <a:pPr algn="ctr"/>
            <a:r>
              <a:rPr lang="es-CL" dirty="0"/>
              <a:t>Convalidación</a:t>
            </a:r>
          </a:p>
          <a:p>
            <a:pPr algn="ctr"/>
            <a:r>
              <a:rPr lang="es-CL" dirty="0"/>
              <a:t>Regularización de CV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927" y="454183"/>
            <a:ext cx="1354705" cy="1354705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4173408" y="281722"/>
            <a:ext cx="3096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dirty="0"/>
              <a:t>Rafael Medina Donoso</a:t>
            </a:r>
          </a:p>
          <a:p>
            <a:pPr algn="ctr"/>
            <a:r>
              <a:rPr lang="es-CL" dirty="0"/>
              <a:t>Coordinador </a:t>
            </a:r>
          </a:p>
          <a:p>
            <a:pPr algn="ctr"/>
            <a:r>
              <a:rPr lang="es-CL" b="1" dirty="0">
                <a:hlinkClick r:id="rId6"/>
              </a:rPr>
              <a:t>Rafael.medina@ucentral.cl</a:t>
            </a:r>
            <a:endParaRPr lang="es-CL" b="1" dirty="0"/>
          </a:p>
          <a:p>
            <a:pPr algn="ctr"/>
            <a:r>
              <a:rPr lang="es-CL" dirty="0"/>
              <a:t>Académico FACDEH </a:t>
            </a:r>
          </a:p>
        </p:txBody>
      </p:sp>
    </p:spTree>
    <p:extLst>
      <p:ext uri="{BB962C8B-B14F-4D97-AF65-F5344CB8AC3E}">
        <p14:creationId xmlns:p14="http://schemas.microsoft.com/office/powerpoint/2010/main" val="320634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482424" y="1074508"/>
            <a:ext cx="79780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s-ES" altLang="es-CL" dirty="0"/>
              <a:t>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939739" y="1750391"/>
            <a:ext cx="37870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11" name="10 Rectángulo"/>
          <p:cNvSpPr/>
          <p:nvPr/>
        </p:nvSpPr>
        <p:spPr>
          <a:xfrm>
            <a:off x="5049554" y="4109219"/>
            <a:ext cx="30600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/>
              <a:t>.</a:t>
            </a:r>
          </a:p>
          <a:p>
            <a:endParaRPr lang="es-CL" dirty="0"/>
          </a:p>
        </p:txBody>
      </p:sp>
      <p:sp>
        <p:nvSpPr>
          <p:cNvPr id="9" name="8 Rectángulo"/>
          <p:cNvSpPr/>
          <p:nvPr/>
        </p:nvSpPr>
        <p:spPr>
          <a:xfrm>
            <a:off x="1233170" y="1288726"/>
            <a:ext cx="47069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s-ES" altLang="es-CL" dirty="0"/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3776" y="2136589"/>
            <a:ext cx="33622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>
              <a:solidFill>
                <a:srgbClr val="000000"/>
              </a:solidFill>
            </a:endParaRPr>
          </a:p>
          <a:p>
            <a:endParaRPr lang="pt-BR" dirty="0">
              <a:solidFill>
                <a:srgbClr val="000000"/>
              </a:solidFill>
            </a:endParaRPr>
          </a:p>
          <a:p>
            <a:endParaRPr lang="pt-BR" dirty="0">
              <a:solidFill>
                <a:srgbClr val="000000"/>
              </a:solidFill>
            </a:endParaRPr>
          </a:p>
          <a:p>
            <a:endParaRPr lang="pt-BR" b="0" i="0" dirty="0">
              <a:solidFill>
                <a:srgbClr val="222222"/>
              </a:solidFill>
              <a:effectLst/>
              <a:latin typeface="verdana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0476" y="1"/>
            <a:ext cx="1287291" cy="1288726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513776" y="705428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s-CL" b="1" dirty="0"/>
              <a:t>DOCUMENTOS QUE DEBEN PRESENTAR PARA INSCRIBIR RENDICIÓN GRADO ONLINE:</a:t>
            </a:r>
          </a:p>
          <a:p>
            <a:endParaRPr lang="es-CL" b="1" dirty="0"/>
          </a:p>
          <a:p>
            <a:r>
              <a:rPr lang="es-CL" b="1" dirty="0"/>
              <a:t>1.-CERTIFICADO DE EGRESO QUE INDIQUE “ Para abrir expediente de Licenciatura” el cual se puede descargar del sitio CAIE</a:t>
            </a:r>
          </a:p>
          <a:p>
            <a:endParaRPr lang="es-CL" b="1" dirty="0"/>
          </a:p>
          <a:p>
            <a:r>
              <a:rPr lang="es-CL" b="1" dirty="0"/>
              <a:t>2.-FOTO DE CÉDULA DE IDENTIDAD</a:t>
            </a:r>
          </a:p>
          <a:p>
            <a:endParaRPr lang="es-CL" b="1" dirty="0"/>
          </a:p>
          <a:p>
            <a:r>
              <a:rPr lang="es-CL" b="1" dirty="0"/>
              <a:t>3.-COMPROBANTE DE PAGO EXAMEN DE GRADO AÑO 2021</a:t>
            </a:r>
            <a:br>
              <a:rPr lang="es-CL" b="1" dirty="0"/>
            </a:br>
            <a:endParaRPr lang="es-CL" b="1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99006"/>
            <a:ext cx="5049554" cy="3023219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554" y="3899007"/>
            <a:ext cx="4138213" cy="295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95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719234" y="1288726"/>
            <a:ext cx="23756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s-ES" altLang="es-CL" dirty="0"/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15136" y="1288726"/>
            <a:ext cx="1741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es-ES" altLang="es-CL" b="1" dirty="0"/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b="1" dirty="0"/>
          </a:p>
        </p:txBody>
      </p:sp>
      <p:sp>
        <p:nvSpPr>
          <p:cNvPr id="2" name="1 Rectángulo"/>
          <p:cNvSpPr/>
          <p:nvPr/>
        </p:nvSpPr>
        <p:spPr>
          <a:xfrm>
            <a:off x="408626" y="980728"/>
            <a:ext cx="337128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es-ES" altLang="es-CL" sz="2000" b="1" dirty="0"/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s-ES" altLang="es-CL" b="1" dirty="0"/>
              <a:t>1.-Reglamento de la Carrera de Derecho establece plazo de tres años, tres oportunidades para rendir el examen y protocolo del mismo.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s-ES" altLang="es-CL" b="1" dirty="0"/>
              <a:t>Inscripción: cédula de inicio a elección, tiempos de interrogación, sorteo de profesores, etcétera.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s-CL" altLang="es-CL" b="1" dirty="0"/>
              <a:t>2.- Resolución N° 16/2018,  que flexibilizó el examen de grado, en una segunda  y tercera instancia. Por tanto sólo rinde en ellas, lo que faltó por aprobar.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CL" altLang="es-CL" dirty="0"/>
          </a:p>
          <a:p>
            <a:pPr algn="ctr">
              <a:spcBef>
                <a:spcPct val="0"/>
              </a:spcBef>
              <a:buFontTx/>
              <a:buNone/>
            </a:pPr>
            <a:endParaRPr lang="es-CL" altLang="es-CL" dirty="0"/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0730" y="2770"/>
            <a:ext cx="1115616" cy="111686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995936" y="1028343"/>
            <a:ext cx="4032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es-CL" altLang="es-CL" b="1" dirty="0"/>
          </a:p>
          <a:p>
            <a:pPr algn="ctr">
              <a:spcBef>
                <a:spcPct val="0"/>
              </a:spcBef>
              <a:buFontTx/>
              <a:buNone/>
            </a:pPr>
            <a:endParaRPr lang="es-CL" altLang="es-CL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s-CL" altLang="es-CL" b="1" dirty="0"/>
              <a:t>3.-Resolución N° 6135/2018, sobre habilitación o reintegro en caso de reprobar tres veces el examen o no rendirlo en los plazo establecidos.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CL" altLang="es-CL" b="1" dirty="0"/>
          </a:p>
          <a:p>
            <a:pPr algn="ctr">
              <a:spcBef>
                <a:spcPct val="0"/>
              </a:spcBef>
              <a:buFontTx/>
              <a:buNone/>
            </a:pPr>
            <a:endParaRPr lang="es-CL" altLang="es-CL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s-CL" altLang="es-CL" b="1" dirty="0"/>
              <a:t>4</a:t>
            </a:r>
            <a:r>
              <a:rPr lang="es-CL" altLang="es-CL" dirty="0"/>
              <a:t>- </a:t>
            </a:r>
            <a:r>
              <a:rPr lang="es-CL" altLang="es-CL" b="1" dirty="0"/>
              <a:t>Se aprueba examen de grado a distancia y protocolo  para egresados/as hasta enero de 2022.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CL" altLang="es-CL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es-CL" altLang="es-CL" b="1" dirty="0"/>
              <a:t>5.- Res. </a:t>
            </a:r>
            <a:r>
              <a:rPr lang="es-CL" altLang="es-CL" b="1" dirty="0" err="1"/>
              <a:t>Nº</a:t>
            </a:r>
            <a:r>
              <a:rPr lang="es-CL" altLang="es-CL" b="1" dirty="0"/>
              <a:t> 12 y 13, recientemente publicadas, que extienden plazo hasta agosto de 2021 y diciembre de 2022, según se indica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267745" y="404664"/>
            <a:ext cx="3816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b="1" dirty="0"/>
              <a:t>Reglamentación Examen de Grado</a:t>
            </a:r>
          </a:p>
        </p:txBody>
      </p:sp>
    </p:spTree>
    <p:extLst>
      <p:ext uri="{BB962C8B-B14F-4D97-AF65-F5344CB8AC3E}">
        <p14:creationId xmlns:p14="http://schemas.microsoft.com/office/powerpoint/2010/main" val="313702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15136" y="1288726"/>
            <a:ext cx="1741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es-ES" altLang="es-CL" b="1" dirty="0"/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b="1" dirty="0"/>
          </a:p>
        </p:txBody>
      </p:sp>
      <p:sp>
        <p:nvSpPr>
          <p:cNvPr id="2" name="1 Rectángulo"/>
          <p:cNvSpPr/>
          <p:nvPr/>
        </p:nvSpPr>
        <p:spPr>
          <a:xfrm>
            <a:off x="323527" y="1288726"/>
            <a:ext cx="4749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es-ES" altLang="es-CL" dirty="0"/>
          </a:p>
          <a:p>
            <a:pPr>
              <a:spcBef>
                <a:spcPct val="0"/>
              </a:spcBef>
            </a:pPr>
            <a:endParaRPr lang="es-ES" altLang="es-CL" dirty="0"/>
          </a:p>
          <a:p>
            <a:pPr algn="ctr">
              <a:spcBef>
                <a:spcPct val="0"/>
              </a:spcBef>
              <a:buFontTx/>
              <a:buNone/>
            </a:pPr>
            <a:endParaRPr lang="es-ES" altLang="es-CL" dirty="0"/>
          </a:p>
        </p:txBody>
      </p:sp>
      <p:sp>
        <p:nvSpPr>
          <p:cNvPr id="7" name="6 Rectángulo"/>
          <p:cNvSpPr/>
          <p:nvPr/>
        </p:nvSpPr>
        <p:spPr>
          <a:xfrm>
            <a:off x="503383" y="1935057"/>
            <a:ext cx="2865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</a:pPr>
            <a:endParaRPr lang="es-CL" altLang="es-CL" sz="16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1"/>
            <a:ext cx="1115616" cy="111686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1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622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040" y="0"/>
            <a:ext cx="1052959" cy="105273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196752"/>
            <a:ext cx="4570570" cy="424847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1196752"/>
            <a:ext cx="4680520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531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764704"/>
            <a:ext cx="4067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DERECHO CIVIL</a:t>
            </a:r>
          </a:p>
          <a:p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			</a:t>
            </a:r>
          </a:p>
          <a:p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1. Daniel Bravo Silva</a:t>
            </a:r>
          </a:p>
          <a:p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2. Manuel Cortes Barrientos</a:t>
            </a:r>
          </a:p>
          <a:p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3. Julio Landaeta</a:t>
            </a:r>
          </a:p>
          <a:p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DERECHO PROCESAL</a:t>
            </a:r>
          </a:p>
          <a:p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1. Enrique </a:t>
            </a:r>
            <a:r>
              <a:rPr lang="es-C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Labarca</a:t>
            </a:r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 Cortes</a:t>
            </a:r>
          </a:p>
          <a:p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2. Claudio Fernández Ramírez</a:t>
            </a:r>
          </a:p>
          <a:p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3. Daniela Salgado</a:t>
            </a:r>
          </a:p>
          <a:p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DERECHO POLITICO</a:t>
            </a:r>
          </a:p>
          <a:p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Natalia Moreno</a:t>
            </a:r>
          </a:p>
          <a:p>
            <a:pPr marL="342900" indent="-342900">
              <a:buAutoNum type="arabicPeriod"/>
            </a:pPr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DERECHO CONSTITUCIONAL</a:t>
            </a:r>
          </a:p>
          <a:p>
            <a:endParaRPr lang="es-C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1. Gonzalo Cortes Moreno</a:t>
            </a:r>
          </a:p>
          <a:p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2. </a:t>
            </a:r>
            <a:r>
              <a:rPr lang="es-C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Kamel</a:t>
            </a:r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C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Kazor</a:t>
            </a:r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 Aliste</a:t>
            </a:r>
          </a:p>
          <a:p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DERECHO ADMINISTRATIVO</a:t>
            </a:r>
          </a:p>
          <a:p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1. Jaime Rojas Varas</a:t>
            </a:r>
          </a:p>
          <a:p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4068462" y="923330"/>
            <a:ext cx="4680002" cy="5392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DERECHO PENAL</a:t>
            </a:r>
          </a:p>
          <a:p>
            <a:pPr marL="342900" lvl="0" indent="-342900">
              <a:buAutoNum type="arabicPeriod"/>
            </a:pPr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Enrique </a:t>
            </a:r>
            <a:r>
              <a:rPr lang="es-C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Labarca</a:t>
            </a:r>
            <a:endParaRPr lang="es-C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DERECHO DE LA SEGURIDAD SOCIAL</a:t>
            </a:r>
          </a:p>
          <a:p>
            <a:pPr marL="342900" lvl="0" indent="-342900">
              <a:buAutoNum type="arabicPeriod"/>
            </a:pPr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Patricia Villegas Díaz</a:t>
            </a:r>
          </a:p>
          <a:p>
            <a:pPr lvl="0"/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DERECHO TRIBUTARIO</a:t>
            </a:r>
          </a:p>
          <a:p>
            <a:pPr marL="342900" lvl="0" indent="-342900">
              <a:buAutoNum type="arabicPeriod"/>
            </a:pPr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Maribel Veas Alfaro</a:t>
            </a:r>
          </a:p>
          <a:p>
            <a:pPr lvl="0"/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DERECHO COMERCIAL</a:t>
            </a:r>
          </a:p>
          <a:p>
            <a:pPr marL="342900" lvl="0" indent="-342900">
              <a:buAutoNum type="arabicPeriod"/>
            </a:pPr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Felipe </a:t>
            </a:r>
            <a:r>
              <a:rPr lang="es-C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Rioseco</a:t>
            </a:r>
            <a:endParaRPr lang="es-C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INTRODUCCION AL DERECHO CIVIL</a:t>
            </a:r>
          </a:p>
          <a:p>
            <a:pPr marL="342900" lvl="0" indent="-342900">
              <a:buAutoNum type="arabicPeriod"/>
            </a:pPr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Israel </a:t>
            </a:r>
            <a:r>
              <a:rPr lang="es-C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Gonzalez</a:t>
            </a:r>
            <a:endParaRPr lang="es-C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lvl="0" indent="-342900">
              <a:buAutoNum type="arabicPeriod"/>
            </a:pPr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DERECHO DE SOCIEDADES</a:t>
            </a:r>
          </a:p>
          <a:p>
            <a:pPr marL="342900" lvl="0" indent="-342900">
              <a:buAutoNum type="arabicPeriod"/>
            </a:pPr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Patricia Villegas</a:t>
            </a:r>
          </a:p>
          <a:p>
            <a:pPr lvl="0"/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DERECHO ECONOMICO</a:t>
            </a:r>
          </a:p>
          <a:p>
            <a:pPr lvl="0"/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1. Alex Contreras</a:t>
            </a:r>
          </a:p>
          <a:p>
            <a:pPr lvl="0"/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2. Felipe </a:t>
            </a:r>
            <a:r>
              <a:rPr lang="es-C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Rioseco</a:t>
            </a:r>
            <a:endParaRPr lang="es-C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endParaRPr lang="es-C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s-C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FUNDAMENTOS FILOSOFICOS DEL DERECHO:</a:t>
            </a:r>
          </a:p>
          <a:p>
            <a:pPr lvl="0"/>
            <a:r>
              <a:rPr lang="es-CL" sz="1400" dirty="0">
                <a:solidFill>
                  <a:srgbClr val="000000"/>
                </a:solidFill>
                <a:latin typeface="Calibri" panose="020F0502020204030204" pitchFamily="34" charset="0"/>
              </a:rPr>
              <a:t>1. Pablo Gres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691680" y="150778"/>
            <a:ext cx="5670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/>
              <a:t>NÓMINA DE ACADEMICOS EXAMEN DE LICENCIATURA PRIMER SEMESTRE 2021 SEDE LA SERENA</a:t>
            </a:r>
            <a:r>
              <a:rPr lang="es-C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93702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5656" y="87015"/>
            <a:ext cx="5886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/>
          </a:p>
          <a:p>
            <a:r>
              <a:rPr lang="es-CL" b="1" dirty="0"/>
              <a:t>NÓMINA DE ACADEMICOS EXAMEN DE LICENCIATURA PRIMER SEMESTRE 2021 SEDE SANTIAGO</a:t>
            </a:r>
            <a:r>
              <a:rPr lang="es-CL" dirty="0"/>
              <a:t>: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548680"/>
            <a:ext cx="385192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endParaRPr lang="es-C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b="1" dirty="0">
                <a:solidFill>
                  <a:srgbClr val="000000"/>
                </a:solidFill>
                <a:latin typeface="Calibri" panose="020F0502020204030204" pitchFamily="34" charset="0"/>
              </a:rPr>
              <a:t>DERECHO CIVIL </a:t>
            </a:r>
          </a:p>
          <a:p>
            <a:endParaRPr lang="es-C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1. Guillermo Parada Barrera 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2. Enrique Pérez </a:t>
            </a:r>
            <a:r>
              <a:rPr lang="es-CL" dirty="0" err="1">
                <a:solidFill>
                  <a:srgbClr val="000000"/>
                </a:solidFill>
                <a:latin typeface="Calibri" panose="020F0502020204030204" pitchFamily="34" charset="0"/>
              </a:rPr>
              <a:t>Levetzow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3. Gastón Salinas Ugarte 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4. Marco Antonio Sepúlveda </a:t>
            </a:r>
            <a:r>
              <a:rPr lang="es-CL" dirty="0" err="1">
                <a:solidFill>
                  <a:srgbClr val="000000"/>
                </a:solidFill>
                <a:latin typeface="Calibri" panose="020F0502020204030204" pitchFamily="34" charset="0"/>
              </a:rPr>
              <a:t>Larrocau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5. María Victoria Valencia </a:t>
            </a:r>
            <a:r>
              <a:rPr lang="es-CL" dirty="0" err="1">
                <a:solidFill>
                  <a:srgbClr val="000000"/>
                </a:solidFill>
                <a:latin typeface="Calibri" panose="020F0502020204030204" pitchFamily="34" charset="0"/>
              </a:rPr>
              <a:t>Mercaido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6. Eduardo Figueroa Ávila 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7. Santiago </a:t>
            </a:r>
            <a:r>
              <a:rPr lang="es-CL" dirty="0" err="1">
                <a:solidFill>
                  <a:srgbClr val="000000"/>
                </a:solidFill>
                <a:latin typeface="Calibri" panose="020F0502020204030204" pitchFamily="34" charset="0"/>
              </a:rPr>
              <a:t>Diddier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 Zarate González 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8. Armando Arteaga San Martin</a:t>
            </a:r>
          </a:p>
          <a:p>
            <a:endParaRPr lang="es-CL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139952" y="1484784"/>
            <a:ext cx="33661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b="1" dirty="0">
                <a:solidFill>
                  <a:srgbClr val="000000"/>
                </a:solidFill>
                <a:latin typeface="Calibri" panose="020F0502020204030204" pitchFamily="34" charset="0"/>
              </a:rPr>
              <a:t>DERECHO PROCESAL </a:t>
            </a:r>
          </a:p>
          <a:p>
            <a:pPr lvl="0"/>
            <a:endParaRPr lang="es-C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1. Cristóbal </a:t>
            </a:r>
            <a:r>
              <a:rPr lang="es-CL" dirty="0" err="1">
                <a:solidFill>
                  <a:srgbClr val="000000"/>
                </a:solidFill>
                <a:latin typeface="Calibri" panose="020F0502020204030204" pitchFamily="34" charset="0"/>
              </a:rPr>
              <a:t>Contardi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CL" dirty="0" err="1">
                <a:solidFill>
                  <a:srgbClr val="000000"/>
                </a:solidFill>
                <a:latin typeface="Calibri" panose="020F0502020204030204" pitchFamily="34" charset="0"/>
              </a:rPr>
              <a:t>Elexpuru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lvl="0"/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2. Marco Medina Ramírez </a:t>
            </a:r>
          </a:p>
          <a:p>
            <a:pPr lvl="0"/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3. Hugo Muñoz </a:t>
            </a:r>
            <a:r>
              <a:rPr lang="es-CL" dirty="0" err="1">
                <a:solidFill>
                  <a:srgbClr val="000000"/>
                </a:solidFill>
                <a:latin typeface="Calibri" panose="020F0502020204030204" pitchFamily="34" charset="0"/>
              </a:rPr>
              <a:t>Basaez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lvl="0"/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4. Dora </a:t>
            </a:r>
            <a:r>
              <a:rPr lang="es-CL" dirty="0" err="1">
                <a:solidFill>
                  <a:srgbClr val="000000"/>
                </a:solidFill>
                <a:latin typeface="Calibri" panose="020F0502020204030204" pitchFamily="34" charset="0"/>
              </a:rPr>
              <a:t>Mondaca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 Rosales </a:t>
            </a:r>
          </a:p>
          <a:p>
            <a:pPr lvl="0"/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5. Maria A. Rojas </a:t>
            </a:r>
            <a:r>
              <a:rPr lang="pt-BR" dirty="0" err="1">
                <a:solidFill>
                  <a:srgbClr val="000000"/>
                </a:solidFill>
                <a:latin typeface="Calibri" panose="020F0502020204030204" pitchFamily="34" charset="0"/>
              </a:rPr>
              <a:t>Contreras</a:t>
            </a:r>
            <a:endParaRPr lang="pt-B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6. Eugenio </a:t>
            </a:r>
            <a:r>
              <a:rPr lang="es-CL" dirty="0" err="1">
                <a:solidFill>
                  <a:srgbClr val="000000"/>
                </a:solidFill>
                <a:latin typeface="Calibri" panose="020F0502020204030204" pitchFamily="34" charset="0"/>
              </a:rPr>
              <a:t>Talep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 Pardo </a:t>
            </a:r>
          </a:p>
          <a:p>
            <a:pPr lvl="0"/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7. Claudio Escudero Pinto </a:t>
            </a:r>
          </a:p>
          <a:p>
            <a:pPr lvl="0"/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8. Juan Antonio Núñez Rojas </a:t>
            </a:r>
          </a:p>
        </p:txBody>
      </p:sp>
    </p:spTree>
    <p:extLst>
      <p:ext uri="{BB962C8B-B14F-4D97-AF65-F5344CB8AC3E}">
        <p14:creationId xmlns:p14="http://schemas.microsoft.com/office/powerpoint/2010/main" val="3869160428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21116</TotalTime>
  <Words>584</Words>
  <Application>Microsoft Office PowerPoint</Application>
  <PresentationFormat>Presentación en pantalla (4:3)</PresentationFormat>
  <Paragraphs>160</Paragraphs>
  <Slides>11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verdana</vt:lpstr>
      <vt:lpstr>Diseño personalizado</vt:lpstr>
      <vt:lpstr>2_Diseño personalizado</vt:lpstr>
      <vt:lpstr>1_Diseño personalizado</vt:lpstr>
      <vt:lpstr>3_Diseño personalizado</vt:lpstr>
      <vt:lpstr>1_Tema de Office</vt:lpstr>
      <vt:lpstr>4_Diseño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ASUS</dc:creator>
  <cp:lastModifiedBy>Rafael Medina Donoso</cp:lastModifiedBy>
  <cp:revision>376</cp:revision>
  <cp:lastPrinted>2018-01-02T18:17:39Z</cp:lastPrinted>
  <dcterms:created xsi:type="dcterms:W3CDTF">2012-11-28T11:36:35Z</dcterms:created>
  <dcterms:modified xsi:type="dcterms:W3CDTF">2021-07-06T21:59:05Z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674655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