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trictFirstAndLastChars="0" saveSubsetFonts="1" autoCompressPictures="0">
  <p:sldMasterIdLst>
    <p:sldMasterId id="2147483661" r:id="rId2"/>
  </p:sldMasterIdLst>
  <p:notesMasterIdLst>
    <p:notesMasterId r:id="rId3"/>
  </p:notesMasterIdLst>
  <p:handoutMasterIdLst>
    <p:handoutMasterId r:id="rId4"/>
  </p:handoutMasterIdLst>
  <p:sldIdLst>
    <p:sldId id="256" r:id="rId5"/>
    <p:sldId id="390" r:id="rId6"/>
    <p:sldId id="317" r:id="rId7"/>
    <p:sldId id="401" r:id="rId8"/>
    <p:sldId id="360" r:id="rId9"/>
    <p:sldId id="367" r:id="rId10"/>
    <p:sldId id="336" r:id="rId11"/>
    <p:sldId id="397" r:id="rId12"/>
    <p:sldId id="398" r:id="rId13"/>
    <p:sldId id="400" r:id="rId14"/>
    <p:sldId id="392" r:id="rId15"/>
    <p:sldId id="404" r:id="rId16"/>
    <p:sldId id="405" r:id="rId17"/>
    <p:sldId id="402" r:id="rId18"/>
    <p:sldId id="399" r:id="rId19"/>
    <p:sldId id="394" r:id="rId20"/>
    <p:sldId id="311" r:id="rId21"/>
  </p:sldIdLst>
  <p:sldSz cx="9144000" cy="6858000" type="screen4x3"/>
  <p:notesSz cx="9296400" cy="7010400"/>
  <p:custDataLst>
    <p:tags r:id="rId22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0" name="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B30595C1-881A-41D9-B571-4B14F11FDD00}">
  <a:tblStyle styleId="{B30595C1-881A-41D9-B571-4B14F11FDD0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60"/>
  </p:normalViewPr>
  <p:slideViewPr>
    <p:cSldViewPr snapToGrid="0">
      <p:cViewPr varScale="1">
        <p:scale>
          <a:sx n="63" d="100"/>
          <a:sy n="63" d="100"/>
        </p:scale>
        <p:origin x="9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F13F2462-655B-4089-AD53-85585B2981C7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409D9842-6D9C-465B-9E42-EB461A3DCFDC}" type="parTrans" cxnId="{3C0860C0-7B76-4794-961E-13824C7ED00C}">
      <dgm:prSet/>
      <dgm:spPr/>
      <dgm:t>
        <a:bodyPr/>
        <a:lstStyle/>
        <a:p>
          <a:endParaRPr lang="es-CL"/>
        </a:p>
      </dgm:t>
    </dgm:pt>
    <dgm:pt modelId="{5174EF53-3C00-4D78-890C-06FE4BED1170}">
      <dgm:prSet phldrT="[Texto]"/>
      <dgm:spPr/>
      <dgm:t>
        <a:bodyPr/>
        <a:lstStyle/>
        <a:p>
          <a:r>
            <a:rPr lang="es-CL" smtClean="0"/>
            <a:t>Intervención Social</a:t>
          </a:r>
          <a:endParaRPr lang="es-CL"/>
        </a:p>
      </dgm:t>
    </dgm:pt>
    <dgm:pt modelId="{4516C3A6-C576-467B-9BAA-F0DACCB192ED}" type="sibTrans" cxnId="{3C0860C0-7B76-4794-961E-13824C7ED00C}">
      <dgm:prSet/>
      <dgm:spPr/>
      <dgm:t>
        <a:bodyPr/>
        <a:lstStyle/>
        <a:p>
          <a:endParaRPr lang="es-CL"/>
        </a:p>
      </dgm:t>
    </dgm:pt>
    <dgm:pt modelId="{EBCB04ED-3366-46C7-9926-8CF6B4070252}" type="parTrans" cxnId="{0064A817-B848-4B35-BEC7-E223598B9BA1}">
      <dgm:prSet/>
      <dgm:spPr/>
      <dgm:t>
        <a:bodyPr/>
        <a:lstStyle/>
        <a:p>
          <a:endParaRPr lang="es-CL"/>
        </a:p>
      </dgm:t>
    </dgm:pt>
    <dgm:pt modelId="{C7177182-7723-4FFA-9391-578396160055}">
      <dgm:prSet phldrT="[Texto]"/>
      <dgm:spPr/>
      <dgm:t>
        <a:bodyPr/>
        <a:lstStyle/>
        <a:p>
          <a:r>
            <a:rPr lang="es-CL" smtClean="0"/>
            <a:t>Planificación y Gestión </a:t>
          </a:r>
          <a:endParaRPr lang="es-CL"/>
        </a:p>
      </dgm:t>
    </dgm:pt>
    <dgm:pt modelId="{9D20C7DB-1327-446C-8808-6C3BEF587FB4}" type="sibTrans" cxnId="{0064A817-B848-4B35-BEC7-E223598B9BA1}">
      <dgm:prSet/>
      <dgm:spPr/>
      <dgm:t>
        <a:bodyPr/>
        <a:lstStyle/>
        <a:p>
          <a:endParaRPr lang="es-CL"/>
        </a:p>
      </dgm:t>
    </dgm:pt>
    <dgm:pt modelId="{8C571524-6674-4174-BCC4-F97E5E742CF4}" type="parTrans" cxnId="{C675E247-8140-4340-9CB3-07B2A8250233}">
      <dgm:prSet/>
      <dgm:spPr/>
      <dgm:t>
        <a:bodyPr/>
        <a:lstStyle/>
        <a:p>
          <a:endParaRPr lang="es-CL"/>
        </a:p>
      </dgm:t>
    </dgm:pt>
    <dgm:pt modelId="{D3713841-785E-41DE-85A6-B72AE0F60955}">
      <dgm:prSet phldrT="[Texto]"/>
      <dgm:spPr/>
      <dgm:t>
        <a:bodyPr/>
        <a:lstStyle/>
        <a:p>
          <a:r>
            <a:rPr lang="es-CL" smtClean="0"/>
            <a:t>Investigación Social </a:t>
          </a:r>
          <a:endParaRPr lang="es-CL"/>
        </a:p>
      </dgm:t>
    </dgm:pt>
    <dgm:pt modelId="{B328AE0B-0760-4076-8FD8-3B610A198600}" type="sibTrans" cxnId="{C675E247-8140-4340-9CB3-07B2A8250233}">
      <dgm:prSet/>
      <dgm:spPr/>
      <dgm:t>
        <a:bodyPr/>
        <a:lstStyle/>
        <a:p>
          <a:endParaRPr lang="es-CL"/>
        </a:p>
      </dgm:t>
    </dgm:pt>
    <dgm:pt modelId="{21322771-2837-4AEE-B2EE-DC5406E60F34}" type="pres">
      <dgm:prSet presAssocID="{F13F2462-655B-4089-AD53-85585B2981C7}" presName="linear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808F8F3-2D96-459D-8E12-39731E35D866}" type="pres">
      <dgm:prSet presAssocID="{5174EF53-3C00-4D78-890C-06FE4BED1170}" presName="parentLin"/>
      <dgm:spPr/>
      <dgm:t>
        <a:bodyPr/>
        <a:lstStyle/>
        <a:p/>
      </dgm:t>
    </dgm:pt>
    <dgm:pt modelId="{5F2C0402-57DC-4886-B030-942F1428998C}" type="pres">
      <dgm:prSet presAssocID="{5174EF53-3C00-4D78-890C-06FE4BED1170}" presName="parentLeftMargin" presStyleLbl="node1" presStyleCnt="3"/>
      <dgm:spPr/>
      <dgm:t>
        <a:bodyPr/>
        <a:lstStyle/>
        <a:p>
          <a:endParaRPr lang="es-CL"/>
        </a:p>
      </dgm:t>
    </dgm:pt>
    <dgm:pt modelId="{E2814FFA-4376-4F56-A9DB-C65C8BB89FB8}" type="pres">
      <dgm:prSet presAssocID="{5174EF53-3C00-4D78-890C-06FE4BED1170}" presName="parentText" presStyleLbl="node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13AA376-A47B-4197-8635-B308DCDAFF63}" type="pres">
      <dgm:prSet presAssocID="{5174EF53-3C00-4D78-890C-06FE4BED1170}" presName="negativeSpace"/>
      <dgm:spPr/>
      <dgm:t>
        <a:bodyPr/>
        <a:lstStyle/>
        <a:p/>
      </dgm:t>
    </dgm:pt>
    <dgm:pt modelId="{275A209F-EC0E-424C-94F8-2F9323A67152}" type="pres">
      <dgm:prSet presAssocID="{5174EF53-3C00-4D78-890C-06FE4BED1170}" presName="childText" presStyleLbl="conFgAcc1" presStyleCnt="3">
        <dgm:presLayoutVars>
          <dgm:bulletEnabled val="1"/>
        </dgm:presLayoutVars>
      </dgm:prSet>
      <dgm:spPr/>
      <dgm:t>
        <a:bodyPr/>
        <a:lstStyle/>
        <a:p/>
      </dgm:t>
    </dgm:pt>
    <dgm:pt modelId="{104CA2B4-6D64-4570-8313-DB88EC8CEB09}" type="pres">
      <dgm:prSet presAssocID="{4516C3A6-C576-467B-9BAA-F0DACCB192ED}" presName="spaceBetweenRectangles"/>
      <dgm:spPr/>
      <dgm:t>
        <a:bodyPr/>
        <a:lstStyle/>
        <a:p/>
      </dgm:t>
    </dgm:pt>
    <dgm:pt modelId="{3B87D163-FBE8-4027-9E33-08F388151AF6}" type="pres">
      <dgm:prSet presAssocID="{C7177182-7723-4FFA-9391-578396160055}" presName="parentLin"/>
      <dgm:spPr/>
      <dgm:t>
        <a:bodyPr/>
        <a:lstStyle/>
        <a:p/>
      </dgm:t>
    </dgm:pt>
    <dgm:pt modelId="{4673300E-599F-47A9-B128-5288BD19E1A3}" type="pres">
      <dgm:prSet presAssocID="{C7177182-7723-4FFA-9391-578396160055}" presName="parentLeftMargin" presStyleLbl="node1" presStyleIdx="1" presStyleCnt="3"/>
      <dgm:spPr/>
      <dgm:t>
        <a:bodyPr/>
        <a:lstStyle/>
        <a:p>
          <a:endParaRPr lang="es-CL"/>
        </a:p>
      </dgm:t>
    </dgm:pt>
    <dgm:pt modelId="{EA6B876A-06A9-4892-AFAB-8510D16FC166}" type="pres">
      <dgm:prSet presAssocID="{C7177182-7723-4FFA-9391-57839616005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6D9C247-3F37-47E6-A238-586DBD6A8828}" type="pres">
      <dgm:prSet presAssocID="{C7177182-7723-4FFA-9391-578396160055}" presName="negativeSpace"/>
      <dgm:spPr/>
      <dgm:t>
        <a:bodyPr/>
        <a:lstStyle/>
        <a:p/>
      </dgm:t>
    </dgm:pt>
    <dgm:pt modelId="{6CF9C0D2-FE1D-4AB3-883A-7BDD1EA31A0C}" type="pres">
      <dgm:prSet presAssocID="{C7177182-7723-4FFA-9391-578396160055}" presName="childText" presStyleLbl="conFgAcc1" presStyleIdx="1" presStyleCnt="3" custLinFactY="-12786" custLinFactNeighborX="-24923" custLinFactNeighborY="-100000">
        <dgm:presLayoutVars>
          <dgm:bulletEnabled val="1"/>
        </dgm:presLayoutVars>
      </dgm:prSet>
      <dgm:spPr/>
      <dgm:t>
        <a:bodyPr/>
        <a:lstStyle/>
        <a:p/>
      </dgm:t>
    </dgm:pt>
    <dgm:pt modelId="{0D30644B-3BCB-4CE8-8ED4-CB26048A6D18}" type="pres">
      <dgm:prSet presAssocID="{9D20C7DB-1327-446C-8808-6C3BEF587FB4}" presName="spaceBetweenRectangles"/>
      <dgm:spPr/>
      <dgm:t>
        <a:bodyPr/>
        <a:lstStyle/>
        <a:p/>
      </dgm:t>
    </dgm:pt>
    <dgm:pt modelId="{C7BAB4AF-1DE8-4903-97C1-0C21650BC98A}" type="pres">
      <dgm:prSet presAssocID="{D3713841-785E-41DE-85A6-B72AE0F60955}" presName="parentLin"/>
      <dgm:spPr/>
      <dgm:t>
        <a:bodyPr/>
        <a:lstStyle/>
        <a:p/>
      </dgm:t>
    </dgm:pt>
    <dgm:pt modelId="{3C099C1E-DD5F-4092-872E-6FD4E31F6270}" type="pres">
      <dgm:prSet presAssocID="{D3713841-785E-41DE-85A6-B72AE0F60955}" presName="parentLeftMargin" presStyleLbl="node1" presStyleIdx="2" presStyleCnt="3"/>
      <dgm:spPr/>
      <dgm:t>
        <a:bodyPr/>
        <a:lstStyle/>
        <a:p>
          <a:endParaRPr lang="es-CL"/>
        </a:p>
      </dgm:t>
    </dgm:pt>
    <dgm:pt modelId="{CD1A44DF-00CA-4344-95AE-C9EFDEF523EF}" type="pres">
      <dgm:prSet presAssocID="{D3713841-785E-41DE-85A6-B72AE0F6095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87B538-23EB-4761-867D-90C2DBCA1CA8}" type="pres">
      <dgm:prSet presAssocID="{D3713841-785E-41DE-85A6-B72AE0F60955}" presName="negativeSpace"/>
      <dgm:spPr/>
      <dgm:t>
        <a:bodyPr/>
        <a:lstStyle/>
        <a:p/>
      </dgm:t>
    </dgm:pt>
    <dgm:pt modelId="{A82A08A9-BA17-4989-BD5C-E49300D8F9B3}" type="pres">
      <dgm:prSet presAssocID="{D3713841-785E-41DE-85A6-B72AE0F60955}" presName="childText" presStyleLbl="conFgAcc1" presStyleIdx="2" presStyleCnt="3" custLinFactNeighborX="-1499" custLinFactNeighborY="-58416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3C0860C0-7B76-4794-961E-13824C7ED00C}" srcId="{F13F2462-655B-4089-AD53-85585B2981C7}" destId="{5174EF53-3C00-4D78-890C-06FE4BED1170}" srcOrd="0" destOrd="0" parTransId="{409D9842-6D9C-465B-9E42-EB461A3DCFDC}" sibTransId="{4516C3A6-C576-467B-9BAA-F0DACCB192ED}"/>
    <dgm:cxn modelId="{0064A817-B848-4B35-BEC7-E223598B9BA1}" srcId="{F13F2462-655B-4089-AD53-85585B2981C7}" destId="{C7177182-7723-4FFA-9391-578396160055}" srcOrd="1" destOrd="0" parTransId="{EBCB04ED-3366-46C7-9926-8CF6B4070252}" sibTransId="{9D20C7DB-1327-446C-8808-6C3BEF587FB4}"/>
    <dgm:cxn modelId="{C675E247-8140-4340-9CB3-07B2A8250233}" srcId="{F13F2462-655B-4089-AD53-85585B2981C7}" destId="{D3713841-785E-41DE-85A6-B72AE0F60955}" srcOrd="2" destOrd="0" parTransId="{8C571524-6674-4174-BCC4-F97E5E742CF4}" sibTransId="{B328AE0B-0760-4076-8FD8-3B610A198600}"/>
    <dgm:cxn modelId="{2B261D11-5C68-4567-BAD6-E0D49DE9F5E6}" type="presOf" srcId="{F13F2462-655B-4089-AD53-85585B2981C7}" destId="{21322771-2837-4AEE-B2EE-DC5406E60F34}" srcOrd="0" destOrd="0" presId="urn:microsoft.com/office/officeart/2005/8/layout/list1"/>
    <dgm:cxn modelId="{B92E01A3-383A-44A1-AB2D-D84F6E51C0EA}" type="presParOf" srcId="{21322771-2837-4AEE-B2EE-DC5406E60F34}" destId="{1808F8F3-2D96-459D-8E12-39731E35D866}" srcOrd="0" destOrd="0" presId="urn:microsoft.com/office/officeart/2005/8/layout/list1"/>
    <dgm:cxn modelId="{E4D52726-6A42-455E-B4CF-42471B3FBDE9}" type="presParOf" srcId="{1808F8F3-2D96-459D-8E12-39731E35D866}" destId="{5F2C0402-57DC-4886-B030-942F1428998C}" srcOrd="0" destOrd="0" presId="urn:microsoft.com/office/officeart/2005/8/layout/list1"/>
    <dgm:cxn modelId="{8447CA86-0C62-4FE0-9004-423B66B6742A}" type="presOf" srcId="{5174EF53-3C00-4D78-890C-06FE4BED1170}" destId="{5F2C0402-57DC-4886-B030-942F1428998C}" srcOrd="0" destOrd="0" presId="urn:microsoft.com/office/officeart/2005/8/layout/list1"/>
    <dgm:cxn modelId="{569B8840-5598-467A-94C7-D35DFA68C068}" type="presParOf" srcId="{1808F8F3-2D96-459D-8E12-39731E35D866}" destId="{E2814FFA-4376-4F56-A9DB-C65C8BB89FB8}" srcOrd="1" destOrd="0" presId="urn:microsoft.com/office/officeart/2005/8/layout/list1"/>
    <dgm:cxn modelId="{9BF94FE1-5906-4F5B-86DB-9CFD410742B7}" type="presOf" srcId="{5174EF53-3C00-4D78-890C-06FE4BED1170}" destId="{E2814FFA-4376-4F56-A9DB-C65C8BB89FB8}" srcOrd="1" destOrd="0" presId="urn:microsoft.com/office/officeart/2005/8/layout/list1"/>
    <dgm:cxn modelId="{D6D8D41B-8219-4F35-8E28-C55A059319FE}" type="presParOf" srcId="{21322771-2837-4AEE-B2EE-DC5406E60F34}" destId="{213AA376-A47B-4197-8635-B308DCDAFF63}" srcOrd="1" destOrd="0" presId="urn:microsoft.com/office/officeart/2005/8/layout/list1"/>
    <dgm:cxn modelId="{D7887A3F-8A56-41E2-9474-2549B33B176C}" type="presParOf" srcId="{21322771-2837-4AEE-B2EE-DC5406E60F34}" destId="{275A209F-EC0E-424C-94F8-2F9323A67152}" srcOrd="2" destOrd="0" presId="urn:microsoft.com/office/officeart/2005/8/layout/list1"/>
    <dgm:cxn modelId="{13EBE225-BE7F-43AF-84AC-C0C998621A0B}" type="presParOf" srcId="{21322771-2837-4AEE-B2EE-DC5406E60F34}" destId="{104CA2B4-6D64-4570-8313-DB88EC8CEB09}" srcOrd="3" destOrd="0" presId="urn:microsoft.com/office/officeart/2005/8/layout/list1"/>
    <dgm:cxn modelId="{54FD6236-32CA-459B-A79B-A7506162DD9C}" type="presParOf" srcId="{21322771-2837-4AEE-B2EE-DC5406E60F34}" destId="{3B87D163-FBE8-4027-9E33-08F388151AF6}" srcOrd="4" destOrd="0" presId="urn:microsoft.com/office/officeart/2005/8/layout/list1"/>
    <dgm:cxn modelId="{6664811B-E466-46F0-BC4C-A366D60CE524}" type="presParOf" srcId="{3B87D163-FBE8-4027-9E33-08F388151AF6}" destId="{4673300E-599F-47A9-B128-5288BD19E1A3}" srcOrd="0" destOrd="0" presId="urn:microsoft.com/office/officeart/2005/8/layout/list1"/>
    <dgm:cxn modelId="{1D83BD27-9F17-4D1D-BDB7-D939E9211FE3}" type="presOf" srcId="{C7177182-7723-4FFA-9391-578396160055}" destId="{4673300E-599F-47A9-B128-5288BD19E1A3}" srcOrd="0" destOrd="0" presId="urn:microsoft.com/office/officeart/2005/8/layout/list1"/>
    <dgm:cxn modelId="{2A7A2C56-36CE-4E8C-ABA1-C45278A2F104}" type="presParOf" srcId="{3B87D163-FBE8-4027-9E33-08F388151AF6}" destId="{EA6B876A-06A9-4892-AFAB-8510D16FC166}" srcOrd="1" destOrd="0" presId="urn:microsoft.com/office/officeart/2005/8/layout/list1"/>
    <dgm:cxn modelId="{A2989D2E-EFE1-447C-8488-A14750017775}" type="presOf" srcId="{C7177182-7723-4FFA-9391-578396160055}" destId="{EA6B876A-06A9-4892-AFAB-8510D16FC166}" srcOrd="1" destOrd="0" presId="urn:microsoft.com/office/officeart/2005/8/layout/list1"/>
    <dgm:cxn modelId="{EC4CA4F9-0C0C-49EA-BBC3-9D2EC195D621}" type="presParOf" srcId="{21322771-2837-4AEE-B2EE-DC5406E60F34}" destId="{36D9C247-3F37-47E6-A238-586DBD6A8828}" srcOrd="5" destOrd="0" presId="urn:microsoft.com/office/officeart/2005/8/layout/list1"/>
    <dgm:cxn modelId="{0413EECB-0BC1-4466-AECA-309DE45A8C21}" type="presParOf" srcId="{21322771-2837-4AEE-B2EE-DC5406E60F34}" destId="{6CF9C0D2-FE1D-4AB3-883A-7BDD1EA31A0C}" srcOrd="6" destOrd="0" presId="urn:microsoft.com/office/officeart/2005/8/layout/list1"/>
    <dgm:cxn modelId="{0293465C-5334-4566-9857-60C9C29A80A6}" type="presParOf" srcId="{21322771-2837-4AEE-B2EE-DC5406E60F34}" destId="{0D30644B-3BCB-4CE8-8ED4-CB26048A6D18}" srcOrd="7" destOrd="0" presId="urn:microsoft.com/office/officeart/2005/8/layout/list1"/>
    <dgm:cxn modelId="{607F7DD3-281C-4536-8BE7-DDEAC3C87D2E}" type="presParOf" srcId="{21322771-2837-4AEE-B2EE-DC5406E60F34}" destId="{C7BAB4AF-1DE8-4903-97C1-0C21650BC98A}" srcOrd="8" destOrd="0" presId="urn:microsoft.com/office/officeart/2005/8/layout/list1"/>
    <dgm:cxn modelId="{E4A47F4C-7E3D-4F5C-BD66-41D687AD0A5D}" type="presParOf" srcId="{C7BAB4AF-1DE8-4903-97C1-0C21650BC98A}" destId="{3C099C1E-DD5F-4092-872E-6FD4E31F6270}" srcOrd="0" destOrd="0" presId="urn:microsoft.com/office/officeart/2005/8/layout/list1"/>
    <dgm:cxn modelId="{01741D89-5613-440F-BD40-416084515F72}" type="presOf" srcId="{D3713841-785E-41DE-85A6-B72AE0F60955}" destId="{3C099C1E-DD5F-4092-872E-6FD4E31F6270}" srcOrd="0" destOrd="0" presId="urn:microsoft.com/office/officeart/2005/8/layout/list1"/>
    <dgm:cxn modelId="{66667B2F-F30D-433F-8087-8C3111AF3503}" type="presParOf" srcId="{C7BAB4AF-1DE8-4903-97C1-0C21650BC98A}" destId="{CD1A44DF-00CA-4344-95AE-C9EFDEF523EF}" srcOrd="1" destOrd="0" presId="urn:microsoft.com/office/officeart/2005/8/layout/list1"/>
    <dgm:cxn modelId="{D4FAC439-044F-4B37-A033-0CDEFD2D30BD}" type="presOf" srcId="{D3713841-785E-41DE-85A6-B72AE0F60955}" destId="{CD1A44DF-00CA-4344-95AE-C9EFDEF523EF}" srcOrd="1" destOrd="0" presId="urn:microsoft.com/office/officeart/2005/8/layout/list1"/>
    <dgm:cxn modelId="{A0AAA0DD-A872-49E2-9A0F-69420D6FB9AF}" type="presParOf" srcId="{21322771-2837-4AEE-B2EE-DC5406E60F34}" destId="{5287B538-23EB-4761-867D-90C2DBCA1CA8}" srcOrd="9" destOrd="0" presId="urn:microsoft.com/office/officeart/2005/8/layout/list1"/>
    <dgm:cxn modelId="{8C5F540C-A933-44F5-92FB-72A466BEAFBD}" type="presParOf" srcId="{21322771-2837-4AEE-B2EE-DC5406E60F34}" destId="{A82A08A9-BA17-4989-BD5C-E49300D8F9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275A209F-EC0E-424C-94F8-2F9323A67152}">
      <dsp:nvSpPr>
        <dsp:cNvPr id="6" name=""/>
        <dsp:cNvSpPr/>
      </dsp:nvSpPr>
      <dsp:spPr>
        <a:xfrm>
          <a:off x="0" y="487270"/>
          <a:ext cx="7505427" cy="781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2814FFA-4376-4F56-A9DB-C65C8BB89FB8}">
      <dsp:nvSpPr>
        <dsp:cNvPr id="7" name=""/>
        <dsp:cNvSpPr/>
      </dsp:nvSpPr>
      <dsp:spPr>
        <a:xfrm>
          <a:off x="375271" y="29710"/>
          <a:ext cx="5253798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581" tIns="0" rIns="19858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smtClean="0"/>
            <a:t>Intervención Social</a:t>
          </a:r>
          <a:endParaRPr lang="es-CL" sz="3100" kern="1200"/>
        </a:p>
      </dsp:txBody>
      <dsp:txXfrm>
        <a:off x="419943" y="74382"/>
        <a:ext cx="5164454" cy="825776"/>
      </dsp:txXfrm>
    </dsp:sp>
    <dsp:sp modelId="{6CF9C0D2-FE1D-4AB3-883A-7BDD1EA31A0C}">
      <dsp:nvSpPr>
        <dsp:cNvPr id="8" name=""/>
        <dsp:cNvSpPr/>
      </dsp:nvSpPr>
      <dsp:spPr>
        <a:xfrm>
          <a:off x="0" y="1626146"/>
          <a:ext cx="7505427" cy="781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A6B876A-06A9-4892-AFAB-8510D16FC166}">
      <dsp:nvSpPr>
        <dsp:cNvPr id="9" name=""/>
        <dsp:cNvSpPr/>
      </dsp:nvSpPr>
      <dsp:spPr>
        <a:xfrm>
          <a:off x="375271" y="1435870"/>
          <a:ext cx="5253798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581" tIns="0" rIns="19858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smtClean="0"/>
            <a:t>Planificación y Gestión </a:t>
          </a:r>
          <a:endParaRPr lang="es-CL" sz="3100" kern="1200"/>
        </a:p>
      </dsp:txBody>
      <dsp:txXfrm>
        <a:off x="419943" y="1480542"/>
        <a:ext cx="5164454" cy="825776"/>
      </dsp:txXfrm>
    </dsp:sp>
    <dsp:sp modelId="{A82A08A9-BA17-4989-BD5C-E49300D8F9B3}">
      <dsp:nvSpPr>
        <dsp:cNvPr id="10" name=""/>
        <dsp:cNvSpPr/>
      </dsp:nvSpPr>
      <dsp:spPr>
        <a:xfrm>
          <a:off x="0" y="3032302"/>
          <a:ext cx="7505427" cy="781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D1A44DF-00CA-4344-95AE-C9EFDEF523EF}">
      <dsp:nvSpPr>
        <dsp:cNvPr id="11" name=""/>
        <dsp:cNvSpPr/>
      </dsp:nvSpPr>
      <dsp:spPr>
        <a:xfrm>
          <a:off x="375271" y="2842030"/>
          <a:ext cx="5253798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581" tIns="0" rIns="19858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smtClean="0"/>
            <a:t>Investigación Social </a:t>
          </a:r>
          <a:endParaRPr lang="es-CL" sz="3100" kern="1200"/>
        </a:p>
      </dsp:txBody>
      <dsp:txXfrm>
        <a:off x="419943" y="2886702"/>
        <a:ext cx="5164454" cy="825776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C7BF8-2AA0-4E8E-B759-4966F7A8561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85DB5-56B5-4CBE-A764-6DFD22F2ED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7607" cy="35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6716" y="0"/>
            <a:ext cx="4027607" cy="35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95600" y="525463"/>
            <a:ext cx="3505200" cy="26289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8807" y="3329467"/>
            <a:ext cx="7438786" cy="315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58931"/>
            <a:ext cx="4027607" cy="35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6716" y="6658931"/>
            <a:ext cx="4027607" cy="35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50" tIns="45275" rIns="90550" bIns="45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 panose="020f0502020204030204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2770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28807" y="3329467"/>
            <a:ext cx="7438786" cy="315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50" tIns="45275" rIns="90550" bIns="45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:notes"/>
          <p:cNvSpPr txBox="1">
            <a:spLocks noGrp="1"/>
          </p:cNvSpPr>
          <p:nvPr>
            <p:ph type="dt" idx="10"/>
          </p:nvPr>
        </p:nvSpPr>
        <p:spPr>
          <a:xfrm>
            <a:off x="5266716" y="0"/>
            <a:ext cx="4027607" cy="35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50" tIns="45275" rIns="90550" bIns="45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:notes"/>
          <p:cNvSpPr txBox="1">
            <a:spLocks noGrp="1"/>
          </p:cNvSpPr>
          <p:nvPr>
            <p:ph type="sldNum" idx="12"/>
          </p:nvPr>
        </p:nvSpPr>
        <p:spPr>
          <a:xfrm>
            <a:off x="5266716" y="6658931"/>
            <a:ext cx="4027607" cy="35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50" tIns="45275" rIns="90550" bIns="45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12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74756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D9D95E-641F-420D-9FE3-B2F535142FFD}" type="slidenum">
              <a:rPr lang="en-US" altLang="es-CL" b="1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s-CL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4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_tradnl" smtClean="0"/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1B7624-F18E-4481-8482-BDB4BD2E09BE}" type="slidenum">
              <a:rPr lang="es-ES_tradnl" altLang="es-ES_tradnl" smtClean="0">
                <a:solidFill>
                  <a:prstClr val="black"/>
                </a:solidFill>
              </a:rPr>
              <a:t>12</a:t>
            </a:fld>
            <a:endParaRPr lang="es-ES_tradnl" altLang="es-ES_tradnl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9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</a:xfrm>
      </p:grpSpPr>
      <p:sp>
        <p:nvSpPr>
          <p:cNvPr id="581" name="Google Shape;58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52:notes"/>
          <p:cNvSpPr txBox="1">
            <a:spLocks noGrp="1"/>
          </p:cNvSpPr>
          <p:nvPr>
            <p:ph type="body" idx="1"/>
          </p:nvPr>
        </p:nvSpPr>
        <p:spPr>
          <a:xfrm>
            <a:off x="928807" y="3329467"/>
            <a:ext cx="7438786" cy="315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50" tIns="45275" rIns="90550" bIns="45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2:notes"/>
          <p:cNvSpPr txBox="1">
            <a:spLocks noGrp="1"/>
          </p:cNvSpPr>
          <p:nvPr>
            <p:ph type="dt" idx="10"/>
          </p:nvPr>
        </p:nvSpPr>
        <p:spPr>
          <a:xfrm>
            <a:off x="5266716" y="0"/>
            <a:ext cx="4027607" cy="35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50" tIns="45275" rIns="90550" bIns="45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52:notes"/>
          <p:cNvSpPr txBox="1">
            <a:spLocks noGrp="1"/>
          </p:cNvSpPr>
          <p:nvPr>
            <p:ph type="sldNum" idx="12"/>
          </p:nvPr>
        </p:nvSpPr>
        <p:spPr>
          <a:xfrm>
            <a:off x="5266716" y="6658931"/>
            <a:ext cx="4027607" cy="35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50" tIns="45275" rIns="90550" bIns="45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02868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1_Diapositiva de título">
  <p:cSld name="1_Diapositiva de título">
    <p:spTree>
      <p:nvGrpSpPr>
        <p:cNvPr id="1" name="Shape 16"/>
        <p:cNvGrpSpPr/>
        <p:nvPr/>
      </p:nvGrpSpPr>
      <p:grpSpPr>
        <a:xfrm>
          <a:off x="0" y="0"/>
          <a:ext cx="0" cy="0"/>
        </a:xfrm>
      </p:grpSpPr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07504" y="908720"/>
            <a:ext cx="889248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002081"/>
          </a:solidFill>
          <a:ln w="25400" cap="flat" cmpd="sng">
            <a:solidFill>
              <a:srgbClr val="002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5544616" y="6309320"/>
            <a:ext cx="35638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Dirección de Análisis Institucional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Vicerrectoría de Desarrollo Institucional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 panose="020f0502020204030204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Diapositiva de título">
  <p:cSld name="2_Diapositiva de título">
    <p:spTree>
      <p:nvGrpSpPr>
        <p:cNvPr id="1" name="Shape 23"/>
        <p:cNvGrpSpPr/>
        <p:nvPr/>
      </p:nvGrpSpPr>
      <p:grpSpPr>
        <a:xfrm>
          <a:off x="0" y="0"/>
          <a: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00050" y="705264"/>
            <a:ext cx="8315324" cy="51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00050" y="1315417"/>
            <a:ext cx="8315324" cy="48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33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14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6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3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66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Char char="•"/>
              <a:defRPr sz="11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66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66"/>
              </a:spcBef>
              <a:spcAft>
                <a:spcPct val="0"/>
              </a:spcAft>
              <a:buClr>
                <a:schemeClr val="dk1"/>
              </a:buClr>
              <a:buSzPts val="1200"/>
              <a:buFont typeface="Arial"/>
              <a:buChar char="•"/>
              <a:defRPr sz="8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66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3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66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3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66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3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66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3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03160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400050" y="805132"/>
            <a:ext cx="8315324" cy="495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8" name="Marcador de texto 2"/>
          <p:cNvSpPr>
            <a:spLocks noGrp="1"/>
          </p:cNvSpPr>
          <p:nvPr>
            <p:ph idx="1"/>
          </p:nvPr>
        </p:nvSpPr>
        <p:spPr>
          <a:xfrm>
            <a:off x="400050" y="1518248"/>
            <a:ext cx="8315324" cy="476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47" indent="-285747">
              <a:buFont typeface="Arial"/>
              <a:buChar char="•"/>
              <a:defRPr sz="1999">
                <a:latin typeface="Arial"/>
                <a:ea typeface="Arial"/>
                <a:cs typeface="Arial"/>
              </a:defRPr>
            </a:lvl1pPr>
            <a:lvl2pPr marL="742941" indent="-285747">
              <a:buFont typeface="Arial"/>
              <a:buChar char="•"/>
              <a:defRPr>
                <a:latin typeface="Arial"/>
                <a:ea typeface="Arial"/>
                <a:cs typeface="Arial"/>
              </a:defRPr>
            </a:lvl2pPr>
            <a:lvl3pPr marL="1200137" indent="-285747">
              <a:buFont typeface="Arial"/>
              <a:buChar char="•"/>
              <a:defRPr sz="1600">
                <a:latin typeface="Arial"/>
                <a:ea typeface="Arial"/>
                <a:cs typeface="Arial"/>
              </a:defRPr>
            </a:lvl3pPr>
            <a:lvl4pPr marL="1657331" indent="-285747">
              <a:buFont typeface="Arial"/>
              <a:buChar char="•"/>
              <a:defRPr sz="1400">
                <a:latin typeface="Arial"/>
                <a:ea typeface="Arial"/>
                <a:cs typeface="Arial"/>
              </a:defRPr>
            </a:lvl4pPr>
            <a:lvl5pPr marL="2114527" indent="-285747">
              <a:buFont typeface="Arial"/>
              <a:buChar char="•"/>
              <a:defRPr sz="12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251778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421482" y="1286348"/>
            <a:ext cx="8293816" cy="423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Marcador de texto 2"/>
          <p:cNvSpPr>
            <a:spLocks noGrp="1"/>
          </p:cNvSpPr>
          <p:nvPr>
            <p:ph idx="1"/>
          </p:nvPr>
        </p:nvSpPr>
        <p:spPr>
          <a:xfrm>
            <a:off x="421482" y="1832991"/>
            <a:ext cx="8293816" cy="425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6" indent="-342896">
              <a:buFont typeface="Arial"/>
              <a:buChar char="•"/>
              <a:defRPr sz="1999">
                <a:latin typeface="Arial"/>
                <a:ea typeface="Arial"/>
                <a:cs typeface="Arial"/>
              </a:defRPr>
            </a:lvl1pPr>
            <a:lvl2pPr marL="742941" indent="-285747">
              <a:buFont typeface="Arial"/>
              <a:buChar char="•"/>
              <a:defRPr>
                <a:latin typeface="Arial"/>
                <a:ea typeface="Arial"/>
                <a:cs typeface="Arial"/>
              </a:defRPr>
            </a:lvl2pPr>
            <a:lvl3pPr marL="1200137" indent="-285747">
              <a:buFont typeface="Arial"/>
              <a:buChar char="•"/>
              <a:defRPr sz="1600">
                <a:latin typeface="Arial"/>
                <a:ea typeface="Arial"/>
                <a:cs typeface="Arial"/>
              </a:defRPr>
            </a:lvl3pPr>
            <a:lvl4pPr marL="1657331" indent="-285747">
              <a:buFont typeface="Arial"/>
              <a:buChar char="•"/>
              <a:defRPr sz="1400">
                <a:latin typeface="Arial"/>
                <a:ea typeface="Arial"/>
                <a:cs typeface="Arial"/>
              </a:defRPr>
            </a:lvl4pPr>
            <a:lvl5pPr marL="2000228" indent="-171448">
              <a:buFont typeface="Arial"/>
              <a:buChar char="•"/>
              <a:defRPr sz="12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099709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107504" y="908720"/>
            <a:ext cx="889248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002081"/>
          </a:solidFill>
          <a:ln w="25400" cap="flat" cmpd="sng">
            <a:solidFill>
              <a:srgbClr val="002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 panose="020f0502020204030204"/>
              <a:cs typeface="Calibri"/>
              <a:sym typeface="Calibri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5220072" y="6309320"/>
            <a:ext cx="38083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Dirección de Planificación y Control de Gestión Estratégico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Vicerrectoría de Desarrollo Institucional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63" r:id="rId6"/>
    <p:sldLayoutId id="2147483664" r:id="rId7"/>
    <p:sldLayoutId id="2147483665" r:id="rId8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mailto:cetsuniversidadcentral@gmail.com" TargetMode="External" /><Relationship Id="rId3" Type="http://schemas.openxmlformats.org/officeDocument/2006/relationships/hyperlink" Target="mailto:Millaray.Fernandezm@alumnos.ucentral.cl" TargetMode="External" /><Relationship Id="rId4" Type="http://schemas.openxmlformats.org/officeDocument/2006/relationships/hyperlink" Target="mailto:Carina.gallardo@alumnos.Ucentral.cl" TargetMode="External" /><Relationship Id="rId5" Type="http://schemas.openxmlformats.org/officeDocument/2006/relationships/image" Target="../media/image21.jpeg" /><Relationship Id="rId6" Type="http://schemas.openxmlformats.org/officeDocument/2006/relationships/image" Target="../media/image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aulavirtual.ucentral.cl/?redirect=0" TargetMode="External" /><Relationship Id="rId3" Type="http://schemas.openxmlformats.org/officeDocument/2006/relationships/image" Target="../media/image2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hyperlink" Target="mailto:xxxx@UCEN.CL" TargetMode="External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Relationship Id="rId6" Type="http://schemas.openxmlformats.org/officeDocument/2006/relationships/image" Target="../media/image2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jpeg" /><Relationship Id="rId3" Type="http://schemas.openxmlformats.org/officeDocument/2006/relationships/hyperlink" Target="https://beetechlab.com/tkt/regInc.php" TargetMode="External" /><Relationship Id="rId4" Type="http://schemas.openxmlformats.org/officeDocument/2006/relationships/image" Target="../media/image3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hyperlink" Target="https://www.ucentral.cl/agenda_genero/" TargetMode="External" /><Relationship Id="rId2" Type="http://schemas.openxmlformats.org/officeDocument/2006/relationships/hyperlink" Target="https://www.ucentral.cl/online/tutoriales.html" TargetMode="External" /><Relationship Id="rId3" Type="http://schemas.openxmlformats.org/officeDocument/2006/relationships/hyperlink" Target="https://www.ucentral.cl/somos-ucen/dave/servicios-online-dave" TargetMode="External" /><Relationship Id="rId4" Type="http://schemas.openxmlformats.org/officeDocument/2006/relationships/hyperlink" Target="https://www.ucentral.cl/ucentral/site/edic/base/port/dave.html" TargetMode="External" /><Relationship Id="rId5" Type="http://schemas.openxmlformats.org/officeDocument/2006/relationships/hyperlink" Target="https://miucen.ucentral.cl/" TargetMode="External" /><Relationship Id="rId6" Type="http://schemas.openxmlformats.org/officeDocument/2006/relationships/hyperlink" Target="https://www.ucentral.cl/orientacion-psicologica-a-distancia-para-alumnos-ucen" TargetMode="External" /><Relationship Id="rId7" Type="http://schemas.openxmlformats.org/officeDocument/2006/relationships/hyperlink" Target="https://www.ucentral.cl/estudiantes/dave/consejeria-en-salud-sexual" TargetMode="External" /><Relationship Id="rId8" Type="http://schemas.openxmlformats.org/officeDocument/2006/relationships/hyperlink" Target="https://www.ucentral.cl/somos-ucen/disposiciones-de-orden-estudiantil" TargetMode="External" /><Relationship Id="rId9" Type="http://schemas.openxmlformats.org/officeDocument/2006/relationships/hyperlink" Target="https://www.ucentral.cl/oportunidades-internacionales" TargetMode="Externa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1.png" /><Relationship Id="rId4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Relationship Id="rId7" Type="http://schemas.openxmlformats.org/officeDocument/2006/relationships/image" Target="../media/image13.jpeg" /><Relationship Id="rId8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Relationship Id="rId7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</a:xfrm>
      </p:grpSpPr>
      <p:sp>
        <p:nvSpPr>
          <p:cNvPr id="96" name="Google Shape;96;p15"/>
          <p:cNvSpPr/>
          <p:nvPr/>
        </p:nvSpPr>
        <p:spPr>
          <a:xfrm>
            <a:off x="0" y="-99392"/>
            <a:ext cx="9144000" cy="688538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2081"/>
              </a:solidFill>
              <a:latin typeface="Calibri"/>
              <a:ea typeface="Calibri" panose="020f0502020204030204"/>
              <a:cs typeface="Calibri"/>
              <a:sym typeface="Calibri"/>
            </a:endParaRPr>
          </a:p>
        </p:txBody>
      </p:sp>
      <p:pic>
        <p:nvPicPr>
          <p:cNvPr id="97" name="Google Shape;97;p15" descr="b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45225"/>
            <a:ext cx="9144000" cy="14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503632" y="2315840"/>
            <a:ext cx="82089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81"/>
              </a:buClr>
              <a:buSzPts val="2800"/>
              <a:buFont typeface="Calibri"/>
              <a:buNone/>
            </a:pPr>
            <a:r>
              <a:rPr lang="en-US" sz="2800" b="1" i="0" u="none" strike="noStrike" cap="small" smtClean="0">
                <a:solidFill>
                  <a:srgbClr val="002081"/>
                </a:solidFill>
                <a:latin typeface="Calibri"/>
                <a:ea typeface="Calibri"/>
                <a:cs typeface="Calibri"/>
                <a:sym typeface="Calibri"/>
              </a:rPr>
              <a:t>Bienvenida </a:t>
            </a:r>
          </a:p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81"/>
              </a:buClr>
              <a:buSzPts val="2800"/>
              <a:buFont typeface="Calibri"/>
              <a:buNone/>
            </a:pPr>
            <a:r>
              <a:rPr lang="en-US" sz="2800" b="1" cap="small" smtClean="0">
                <a:solidFill>
                  <a:srgbClr val="002081"/>
                </a:solidFill>
                <a:latin typeface="Calibri"/>
                <a:ea typeface="Calibri"/>
                <a:cs typeface="Calibri"/>
                <a:sym typeface="Calibri"/>
              </a:rPr>
              <a:t>Trabajo Social</a:t>
            </a:r>
          </a:p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81"/>
              </a:buClr>
              <a:buSzPts val="2800"/>
              <a:buFont typeface="Calibri"/>
              <a:buNone/>
            </a:pPr>
            <a:r>
              <a:rPr lang="en-US" sz="2800" b="1" cap="small" smtClean="0">
                <a:solidFill>
                  <a:srgbClr val="002081"/>
                </a:solidFill>
                <a:latin typeface="Calibri"/>
                <a:ea typeface="Calibri"/>
                <a:cs typeface="Calibri"/>
                <a:sym typeface="Calibri"/>
              </a:rPr>
              <a:t>Facultad de derecho y Humanidades </a:t>
            </a:r>
            <a:endParaRPr lang="en-US" sz="2800" b="1" i="0" u="none" strike="noStrike" cap="small" smtClean="0">
              <a:solidFill>
                <a:srgbClr val="002081"/>
              </a:solidFill>
              <a:latin typeface="Calibri"/>
              <a:ea typeface="Calibri" panose="020f0502020204030204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2771800" y="5085184"/>
            <a:ext cx="36724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Marzo </a:t>
            </a:r>
            <a:r>
              <a:rPr lang="en-US" sz="1400" b="1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2021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 panose="020f0502020204030204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248" y="164122"/>
            <a:ext cx="2878457" cy="110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3999" y="1762770"/>
            <a:ext cx="5638802" cy="4208539"/>
          </a:xfrm>
        </p:spPr>
        <p:txBody>
          <a:bodyPr/>
          <a:lstStyle/>
          <a:p>
            <a:pPr marL="0" indent="0" algn="just">
              <a:buNone/>
            </a:pPr>
            <a:r>
              <a:rPr lang="es-CL" sz="1600" smtClean="0">
                <a:solidFill>
                  <a:schemeClr val="tx1"/>
                </a:solidFill>
                <a:latin typeface="+mj-lt"/>
              </a:rPr>
              <a:t>1. Centro </a:t>
            </a:r>
            <a:r>
              <a:rPr lang="es-CL" sz="1600">
                <a:solidFill>
                  <a:schemeClr val="tx1"/>
                </a:solidFill>
                <a:latin typeface="+mj-lt"/>
              </a:rPr>
              <a:t>de Estudiantes de carrera de Trabajo Social</a:t>
            </a:r>
          </a:p>
          <a:p>
            <a:pPr marL="25400" indent="0" algn="just">
              <a:buNone/>
            </a:pPr>
            <a:r>
              <a:rPr lang="es-CL" sz="1600" smtClean="0">
                <a:solidFill>
                  <a:schemeClr val="tx1"/>
                </a:solidFill>
                <a:latin typeface="+mj-lt"/>
                <a:hlinkClick r:id="rId2"/>
              </a:rPr>
              <a:t>cetsuniversidadcentral@gmail.com</a:t>
            </a:r>
            <a:endParaRPr lang="es-CL" sz="1600">
              <a:solidFill>
                <a:schemeClr val="tx1"/>
              </a:solidFill>
              <a:latin typeface="+mj-lt"/>
            </a:endParaRPr>
          </a:p>
          <a:p>
            <a:pPr algn="just"/>
            <a:endParaRPr lang="es-CL" sz="1600" smtClean="0">
              <a:solidFill>
                <a:schemeClr val="tx1"/>
              </a:solidFill>
              <a:latin typeface="+mj-lt"/>
            </a:endParaRPr>
          </a:p>
          <a:p>
            <a:pPr marL="25400" indent="0" algn="just">
              <a:buNone/>
            </a:pPr>
            <a:r>
              <a:rPr lang="es-CL" sz="1600">
                <a:solidFill>
                  <a:schemeClr val="tx1"/>
                </a:solidFill>
                <a:latin typeface="+mj-lt"/>
              </a:rPr>
              <a:t>2. Voluntariado de Salud Rural </a:t>
            </a:r>
          </a:p>
          <a:p>
            <a:pPr marL="25400" indent="0" algn="just">
              <a:buNone/>
            </a:pPr>
            <a:r>
              <a:rPr lang="es-CL" sz="1600">
                <a:solidFill>
                  <a:schemeClr val="tx1"/>
                </a:solidFill>
                <a:latin typeface="+mj-lt"/>
              </a:rPr>
              <a:t>E</a:t>
            </a:r>
            <a:r>
              <a:rPr lang="es-CL" sz="1600" smtClean="0">
                <a:solidFill>
                  <a:schemeClr val="tx1"/>
                </a:solidFill>
                <a:latin typeface="+mj-lt"/>
              </a:rPr>
              <a:t>studiantes  de Medicina ( PUC), Trabajo Social (U Central,  U Chile), Psicología ( Ucentral-PUC), Fonoaudiología (U Chile)</a:t>
            </a:r>
          </a:p>
          <a:p>
            <a:pPr marL="25400" indent="0" algn="just">
              <a:buNone/>
            </a:pPr>
            <a:endParaRPr lang="es-CL" sz="1600">
              <a:solidFill>
                <a:schemeClr val="tx1"/>
              </a:solidFill>
              <a:latin typeface="+mj-lt"/>
              <a:hlinkClick r:id="rId3"/>
            </a:endParaRPr>
          </a:p>
          <a:p>
            <a:pPr marL="25400" indent="0" algn="just">
              <a:buNone/>
            </a:pPr>
            <a:r>
              <a:rPr lang="es-CL" sz="1600" smtClean="0">
                <a:solidFill>
                  <a:schemeClr val="tx1"/>
                </a:solidFill>
                <a:latin typeface="+mj-lt"/>
                <a:hlinkClick r:id="rId3"/>
              </a:rPr>
              <a:t>Millaray.Fernandezm@alumnos.ucentral.cl</a:t>
            </a:r>
            <a:endParaRPr lang="es-CL" sz="1600">
              <a:solidFill>
                <a:schemeClr val="tx1"/>
              </a:solidFill>
              <a:latin typeface="+mj-lt"/>
            </a:endParaRPr>
          </a:p>
          <a:p>
            <a:pPr marL="25400" indent="0" algn="just">
              <a:buNone/>
            </a:pPr>
            <a:r>
              <a:rPr lang="es-CL" sz="1600" smtClean="0">
                <a:solidFill>
                  <a:schemeClr val="tx1"/>
                </a:solidFill>
                <a:latin typeface="+mj-lt"/>
                <a:hlinkClick r:id="rId4"/>
              </a:rPr>
              <a:t>Carina.gallardo@alumnos.Ucentral.cl</a:t>
            </a:r>
            <a:endParaRPr lang="es-CL" sz="1600">
              <a:solidFill>
                <a:schemeClr val="tx1"/>
              </a:solidFill>
              <a:latin typeface="+mj-lt"/>
            </a:endParaRPr>
          </a:p>
          <a:p>
            <a:pPr marL="25400" indent="0" algn="just">
              <a:buNone/>
            </a:pPr>
            <a:r>
              <a:rPr lang="es-CL" sz="1600">
                <a:solidFill>
                  <a:schemeClr val="tx1"/>
                </a:solidFill>
                <a:latin typeface="+mj-lt"/>
              </a:rPr>
              <a:t>+56975617274</a:t>
            </a:r>
          </a:p>
          <a:p>
            <a:pPr marL="25400" indent="0" algn="just">
              <a:buNone/>
            </a:pPr>
            <a:r>
              <a:rPr lang="es-CL" sz="1600">
                <a:solidFill>
                  <a:schemeClr val="tx1"/>
                </a:solidFill>
                <a:latin typeface="+mj-lt"/>
              </a:rPr>
              <a:t>Instagram : </a:t>
            </a:r>
            <a:r>
              <a:rPr lang="es-CL" sz="1600" cap="small">
                <a:solidFill>
                  <a:schemeClr val="tx1"/>
                </a:solidFill>
                <a:latin typeface="+mj-lt"/>
              </a:rPr>
              <a:t>@Trabajos.de.salud.rural</a:t>
            </a:r>
            <a:r>
              <a:rPr lang="es-CL" sz="1600">
                <a:solidFill>
                  <a:schemeClr val="tx1"/>
                </a:solidFill>
                <a:latin typeface="+mj-lt"/>
              </a:rPr>
              <a:t>   </a:t>
            </a:r>
          </a:p>
          <a:p>
            <a:pPr algn="just"/>
            <a:endParaRPr lang="es-CL" sz="1600" smtClean="0">
              <a:latin typeface="+mj-lt"/>
            </a:endParaRPr>
          </a:p>
          <a:p>
            <a:pPr algn="just"/>
            <a:endParaRPr lang="es-CL" sz="1600">
              <a:latin typeface="+mj-lt"/>
            </a:endParaRPr>
          </a:p>
          <a:p>
            <a:pPr algn="just"/>
            <a:endParaRPr lang="es-CL" sz="1600" smtClean="0">
              <a:latin typeface="+mj-lt"/>
            </a:endParaRPr>
          </a:p>
          <a:p>
            <a:pPr algn="just"/>
            <a:endParaRPr lang="es-CL" sz="1600" smtClean="0">
              <a:latin typeface="+mj-lt"/>
            </a:endParaRPr>
          </a:p>
          <a:p>
            <a:pPr marL="342892" indent="-342892" algn="just">
              <a:buAutoNum type="arabicPeriod"/>
            </a:pPr>
            <a:endParaRPr lang="es-CL" sz="1600">
              <a:latin typeface="+mj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rcRect l="9384" t="14461" r="61524" b="44269"/>
          <a:stretch>
            <a:fillRect/>
          </a:stretch>
        </p:blipFill>
        <p:spPr>
          <a:xfrm>
            <a:off x="6572626" y="4281055"/>
            <a:ext cx="2183245" cy="1690254"/>
          </a:xfrm>
          <a:prstGeom prst="rect">
            <a:avLst/>
          </a:prstGeom>
        </p:spPr>
      </p:pic>
      <p:grpSp>
        <p:nvGrpSpPr>
          <p:cNvPr id="5" name="Google Shape;119;p17"/>
          <p:cNvGrpSpPr/>
          <p:nvPr/>
        </p:nvGrpSpPr>
        <p:grpSpPr>
          <a:xfrm>
            <a:off x="1843087" y="567933"/>
            <a:ext cx="5000625" cy="924752"/>
            <a:chOff x="3925887" y="298450"/>
            <a:chExt cx="4260850" cy="1262062"/>
          </a:xfrm>
        </p:grpSpPr>
        <p:pic>
          <p:nvPicPr>
            <p:cNvPr id="6" name="Google Shape;120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25887" y="298450"/>
              <a:ext cx="4260850" cy="12620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21;p17"/>
            <p:cNvSpPr txBox="1"/>
            <p:nvPr/>
          </p:nvSpPr>
          <p:spPr>
            <a:xfrm>
              <a:off x="4156868" y="317587"/>
              <a:ext cx="3798887" cy="787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975" tIns="33475" rIns="66975" bIns="33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lang="es-MX" sz="1800" b="0" i="0" u="none" strike="noStrike" cap="none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ORGANIZACIONES ESTUDIANTILES 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33414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0530" y="133494"/>
            <a:ext cx="8315324" cy="515029"/>
          </a:xfrm>
        </p:spPr>
        <p:txBody>
          <a:bodyPr/>
          <a:lstStyle/>
          <a:p>
            <a:r>
              <a:rPr lang="es-CL" sz="2400" smtClean="0"/>
              <a:t>Modalidad de clases Primer semestre 2021 : On Line / Híbrida </a:t>
            </a:r>
            <a:endParaRPr lang="es-CL" sz="240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4000" y="1093745"/>
            <a:ext cx="8315324" cy="4861747"/>
          </a:xfrm>
        </p:spPr>
        <p:txBody>
          <a:bodyPr/>
          <a:lstStyle/>
          <a:p>
            <a:r>
              <a:rPr lang="es-CL" sz="1600" smtClean="0"/>
              <a:t>Características de la Modalidad On Line</a:t>
            </a:r>
          </a:p>
          <a:p>
            <a:r>
              <a:rPr lang="es-CL" sz="1600" smtClean="0"/>
              <a:t>Aula virtual       </a:t>
            </a:r>
            <a:r>
              <a:rPr lang="es-CL" sz="1600">
                <a:hlinkClick r:id="rId2"/>
              </a:rPr>
              <a:t>https://aulavirtual.ucentral.cl/?</a:t>
            </a:r>
            <a:r>
              <a:rPr lang="es-CL" sz="1600" smtClean="0">
                <a:hlinkClick r:id="rId2"/>
              </a:rPr>
              <a:t>redirect=0</a:t>
            </a:r>
            <a:endParaRPr lang="es-CL" sz="1600" smtClean="0"/>
          </a:p>
          <a:p>
            <a:r>
              <a:rPr lang="es-CL" sz="1600" smtClean="0"/>
              <a:t>Usuario y contraseña : Rut sin digito verificador.</a:t>
            </a:r>
          </a:p>
          <a:p>
            <a:endParaRPr lang="es-CL"/>
          </a:p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8988"/>
            <a:ext cx="8630489" cy="312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215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16196" b="15656"/>
          <a:stretch>
            <a:fillRect/>
          </a:stretch>
        </p:blipFill>
        <p:spPr bwMode="auto">
          <a:xfrm>
            <a:off x="975302" y="409141"/>
            <a:ext cx="732530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42" y="3914341"/>
            <a:ext cx="69818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5137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591" y="474122"/>
            <a:ext cx="8293816" cy="423501"/>
          </a:xfrm>
        </p:spPr>
        <p:txBody>
          <a:bodyPr/>
          <a:lstStyle/>
          <a:p>
            <a:r>
              <a:rPr lang="es-MX" b="1" smtClean="0"/>
              <a:t>PLATAFORMA MICROSOFT TEAMS.</a:t>
            </a:r>
            <a:endParaRPr lang="en-US" b="1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130" y="1126409"/>
            <a:ext cx="8293816" cy="4252669"/>
          </a:xfrm>
        </p:spPr>
        <p:txBody>
          <a:bodyPr/>
          <a:lstStyle/>
          <a:p>
            <a:r>
              <a:rPr lang="es-MX" smtClean="0"/>
              <a:t>1. Descargue el programa Microsoft Teams </a:t>
            </a:r>
          </a:p>
          <a:p>
            <a:r>
              <a:rPr lang="es-MX" smtClean="0"/>
              <a:t>2. Inicie su sesión con usuario </a:t>
            </a:r>
            <a:r>
              <a:rPr lang="es-MX" smtClean="0">
                <a:hlinkClick r:id="rId2"/>
              </a:rPr>
              <a:t>xxxx@UCEN.CL</a:t>
            </a:r>
            <a:endParaRPr lang="es-MX" smtClean="0"/>
          </a:p>
          <a:p>
            <a:r>
              <a:rPr lang="es-MX" smtClean="0"/>
              <a:t>3. Equipos de clase</a:t>
            </a:r>
          </a:p>
          <a:p>
            <a:r>
              <a:rPr lang="es-MX" smtClean="0"/>
              <a:t>4. Calendario </a:t>
            </a:r>
          </a:p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332" y="2755456"/>
            <a:ext cx="2308514" cy="35828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1" y="2399027"/>
            <a:ext cx="2762250" cy="3390900"/>
          </a:xfrm>
          <a:prstGeom prst="rect">
            <a:avLst/>
          </a:prstGeom>
        </p:spPr>
      </p:pic>
      <p:pic>
        <p:nvPicPr>
          <p:cNvPr id="6" name="Picture 88"/>
          <p:cNvPicPr/>
          <p:nvPr/>
        </p:nvPicPr>
        <p:blipFill>
          <a:blip r:embed="rId5"/>
          <a:stretch>
            <a:fillRect/>
          </a:stretch>
        </p:blipFill>
        <p:spPr>
          <a:xfrm>
            <a:off x="8024052" y="68185"/>
            <a:ext cx="871355" cy="8294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846" y="3674851"/>
            <a:ext cx="37971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1818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1838" y="4189414"/>
            <a:ext cx="4602162" cy="143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ítulo 1"/>
          <p:cNvSpPr>
            <a:spLocks noGrp="1"/>
          </p:cNvSpPr>
          <p:nvPr>
            <p:ph type="title"/>
          </p:nvPr>
        </p:nvSpPr>
        <p:spPr bwMode="auto">
          <a:xfrm>
            <a:off x="2243138" y="483393"/>
            <a:ext cx="4244975" cy="373063"/>
          </a:xfrm>
          <a:noFill/>
          <a:ln w="5715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MX" altLang="en-US" smtClean="0">
                <a:latin typeface="Arial" panose="020b0604020202020204" pitchFamily="34" charset="0"/>
                <a:cs typeface="Arial" panose="020b0604020202020204" pitchFamily="34" charset="0"/>
              </a:rPr>
              <a:t>PORTAL </a:t>
            </a:r>
            <a:r>
              <a:rPr lang="es-MX" altLang="en-US">
                <a:latin typeface="Arial" panose="020b0604020202020204" pitchFamily="34" charset="0"/>
                <a:cs typeface="Arial" panose="020b0604020202020204" pitchFamily="34" charset="0"/>
              </a:rPr>
              <a:t>MI UCEN </a:t>
            </a:r>
            <a:r>
              <a:rPr lang="es-MX" altLang="en-US" smtClean="0">
                <a:latin typeface="Arial" panose="020b0604020202020204" pitchFamily="34" charset="0"/>
                <a:cs typeface="Arial" panose="020b0604020202020204" pitchFamily="34" charset="0"/>
              </a:rPr>
              <a:t>/   </a:t>
            </a:r>
            <a:r>
              <a:rPr lang="es-MX" altLang="en-US">
                <a:latin typeface="Arial" panose="020b0604020202020204" pitchFamily="34" charset="0"/>
                <a:cs typeface="Arial" panose="020b0604020202020204" pitchFamily="34" charset="0"/>
              </a:rPr>
              <a:t>https://miucen.ucentral.cl/ </a:t>
            </a: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2687639" y="1768475"/>
            <a:ext cx="439737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321" name="CuadroTexto 13"/>
          <p:cNvSpPr txBox="1">
            <a:spLocks noChangeArrowheads="1"/>
          </p:cNvSpPr>
          <p:nvPr/>
        </p:nvSpPr>
        <p:spPr bwMode="auto">
          <a:xfrm>
            <a:off x="369888" y="4192588"/>
            <a:ext cx="37465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L" sz="13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¿Cómo recuperar mi clave de acceso a  plataforma Teams o Aula Virtual Moodle?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CL" sz="1300">
              <a:solidFill>
                <a:prstClr val="black"/>
              </a:solidFill>
              <a:latin typeface="Cambria" pitchFamily="18" charset="0"/>
              <a:ea typeface="Cambria" pitchFamily="18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CL" sz="13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L" sz="13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Formulario de solicitudes soporte plataformas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CL" sz="1300">
              <a:solidFill>
                <a:prstClr val="black"/>
              </a:solidFill>
              <a:ea typeface="Cambria" pitchFamily="18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CL" sz="1300">
              <a:solidFill>
                <a:prstClr val="black"/>
              </a:solidFill>
              <a:ea typeface="Cambria" pitchFamily="18" charset="0"/>
              <a:cs typeface="Calibri" panose="020f0502020204030204" pitchFamily="34" charset="0"/>
            </a:endParaRPr>
          </a:p>
        </p:txBody>
      </p:sp>
      <p:sp>
        <p:nvSpPr>
          <p:cNvPr id="13322" name="Rectangle 4"/>
          <p:cNvSpPr>
            <a:spLocks noChangeArrowheads="1"/>
          </p:cNvSpPr>
          <p:nvPr/>
        </p:nvSpPr>
        <p:spPr bwMode="auto">
          <a:xfrm>
            <a:off x="393700" y="5287963"/>
            <a:ext cx="4070350" cy="323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sz="1500" u="sng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https://beetechlab.com/tkt/regInc.php</a:t>
            </a:r>
            <a:r>
              <a:rPr lang="es-ES_tradnl" altLang="en-US" sz="1500" u="sng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6" name="Flecha abajo 15"/>
          <p:cNvSpPr/>
          <p:nvPr/>
        </p:nvSpPr>
        <p:spPr>
          <a:xfrm>
            <a:off x="2001838" y="4672014"/>
            <a:ext cx="241300" cy="38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lecha abajo 18"/>
          <p:cNvSpPr/>
          <p:nvPr/>
        </p:nvSpPr>
        <p:spPr>
          <a:xfrm rot="16200000">
            <a:off x="4191001" y="4181476"/>
            <a:ext cx="241300" cy="38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129902"/>
            <a:ext cx="8489637" cy="284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9871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0734"/>
            <a:ext cx="8315324" cy="515029"/>
          </a:xfrm>
        </p:spPr>
        <p:txBody>
          <a:bodyPr/>
          <a:lstStyle/>
          <a:p>
            <a:r>
              <a:rPr lang="es-CL"/>
              <a:t>Algunos Link Plataformas de apoyo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B17C4886-A3FD-4F39-B0AE-2A795EE314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893853"/>
          <a:ext cx="9144000" cy="5219274"/>
        </p:xfrm>
        <a:graphic>
          <a:graphicData uri="http://schemas.openxmlformats.org/drawingml/2006/table">
            <a:tbl>
              <a:tblPr firstRow="1" firstCol="1" bandRow="1"/>
              <a:tblGrid>
                <a:gridCol w="1625556">
                  <a:extLst>
                    <a:ext uri="{9D8B030D-6E8A-4147-A177-3AD203B41FA5}">
                      <a16:colId xmlns:a16="http://schemas.microsoft.com/office/drawing/2014/main" xmlns="" val="2936075017"/>
                    </a:ext>
                  </a:extLst>
                </a:gridCol>
                <a:gridCol w="5210116">
                  <a:extLst>
                    <a:ext uri="{9D8B030D-6E8A-4147-A177-3AD203B41FA5}">
                      <a16:colId xmlns:a16="http://schemas.microsoft.com/office/drawing/2014/main" xmlns="" val="1811981047"/>
                    </a:ext>
                  </a:extLst>
                </a:gridCol>
                <a:gridCol w="2308328">
                  <a:extLst>
                    <a:ext uri="{9D8B030D-6E8A-4147-A177-3AD203B41FA5}">
                      <a16:colId xmlns:a16="http://schemas.microsoft.com/office/drawing/2014/main" xmlns="" val="1992216505"/>
                    </a:ext>
                  </a:extLst>
                </a:gridCol>
              </a:tblGrid>
              <a:tr h="183876">
                <a:tc>
                  <a:txBody>
                    <a:bodyPr vert="horz" wrap="square"/>
                    <a:lstStyle/>
                    <a:p>
                      <a:pPr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 acceso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3703778"/>
                  </a:ext>
                </a:extLst>
              </a:tr>
              <a:tr h="516014">
                <a:tc>
                  <a:txBody>
                    <a:bodyPr vert="horz" wrap="square"/>
                    <a:lstStyle/>
                    <a:p>
                      <a:pPr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Tutoriales de Moodle y Teams.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u="none" strike="noStrike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https://www.ucentral.cl/online/tutoriales.html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just"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Recuperación de claves y tutoriales.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0117542"/>
                  </a:ext>
                </a:extLst>
              </a:tr>
              <a:tr h="405872">
                <a:tc>
                  <a:txBody>
                    <a:bodyPr vert="horz" wrap="square"/>
                    <a:lstStyle/>
                    <a:p>
                      <a:pPr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Información de becas y beneficios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u="none" strike="noStrike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https://www.ucentral.cl/somos-ucen/dave/servicios-online-dave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Información sobre los beneficios UCEN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3174729"/>
                  </a:ext>
                </a:extLst>
              </a:tr>
              <a:tr h="614785">
                <a:tc>
                  <a:txBody>
                    <a:bodyPr vert="horz" wrap="square"/>
                    <a:lstStyle/>
                    <a:p>
                      <a:pPr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Información de la Dirección de asuntos estudiantiles DAVE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u="none" strike="noStrike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https://www.ucentral.cl/ucentral/site/edic/base/port/dave.html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just"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Información sobre las prestaciones que entrega la DAVE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5006264"/>
                  </a:ext>
                </a:extLst>
              </a:tr>
              <a:tr h="737742">
                <a:tc>
                  <a:txBody>
                    <a:bodyPr vert="horz" wrap="square"/>
                    <a:lstStyle/>
                    <a:p>
                      <a:pPr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Solicitud de  certificados, acceso a Moodle y otros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u="none" strike="noStrike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https://miucen.ucentral.cl/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Solicitudes de certificados, ver tus notas y hacer pagos de tus colegiaturas o deudas pendientes. Acceso a plataforma Moodle.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1531320"/>
                  </a:ext>
                </a:extLst>
              </a:tr>
              <a:tr h="409858">
                <a:tc>
                  <a:txBody>
                    <a:bodyPr vert="horz" wrap="square"/>
                    <a:lstStyle/>
                    <a:p>
                      <a:pPr algn="just"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Atención psicológica on line DAVE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u="none" strike="noStrike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https://www.ucentral.cl/orientacion-psicologica-a-distancia-para-alumnos-ucen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just" eaLnBrk="0" fontAlgn="base" hangingPunct="0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Acceso directo para solicitar horas de atención y apoyo.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9885897"/>
                  </a:ext>
                </a:extLst>
              </a:tr>
              <a:tr h="409858">
                <a:tc>
                  <a:txBody>
                    <a:bodyPr vert="horz" wrap="square"/>
                    <a:lstStyle/>
                    <a:p>
                      <a:pPr algn="just"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Consejería Sexual DAVE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u="none" strike="noStrike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https://www.ucentral.cl/estudiantes/dave/consejeria-en-salud-sexual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 eaLnBrk="0" fontAlgn="base" hangingPunct="0"/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Acceso directo para solicitar horas de atención y apoyo.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8159168"/>
                  </a:ext>
                </a:extLst>
              </a:tr>
              <a:tr h="285136">
                <a:tc>
                  <a:txBody>
                    <a:bodyPr vert="horz" wrap="square"/>
                    <a:lstStyle/>
                    <a:p>
                      <a:pPr algn="just"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Normativas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u="none" strike="noStrike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https://www.ucentral.cl/somos-ucen/disposiciones-de-orden-estudiantil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just" eaLnBrk="0" fontAlgn="base" hangingPunct="0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Conoce la normativa vigente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493123"/>
                  </a:ext>
                </a:extLst>
              </a:tr>
              <a:tr h="409858">
                <a:tc>
                  <a:txBody>
                    <a:bodyPr vert="horz" wrap="square"/>
                    <a:lstStyle/>
                    <a:p>
                      <a:pPr algn="just"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Relaciones internacionales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u="none" strike="noStrike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https://www.ucentral.cl/oportunidades-internacionales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 eaLnBrk="0" fontAlgn="base" hangingPunct="0"/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Información sobre postulaciones a becas de intercambio y más.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5823548"/>
                  </a:ext>
                </a:extLst>
              </a:tr>
              <a:tr h="409858">
                <a:tc>
                  <a:txBody>
                    <a:bodyPr vert="horz" wrap="square"/>
                    <a:lstStyle/>
                    <a:p>
                      <a:pPr algn="just"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 de Género y Diversidad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u="none" strike="noStrike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Género y Diversidad (ucentral.cl)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just" eaLnBrk="0" fontAlgn="base" hangingPunct="0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Protocolos, consultas, entre otros.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 hangingPunct="0"/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7074480"/>
                  </a:ext>
                </a:extLst>
              </a:tr>
              <a:tr h="409858">
                <a:tc>
                  <a:txBody>
                    <a:bodyPr vert="horz" wrap="square"/>
                    <a:lstStyle/>
                    <a:p>
                      <a:pPr algn="just" fontAlgn="base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Centro Atención Integral Estudiante CAIE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https://www.ucentral.cl/caie/servicios-que-ofrecemos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 eaLnBrk="0" fontAlgn="base" hangingPunct="0"/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Gestión y entrega de certificados y solicitudes, otros.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2286266"/>
                  </a:ext>
                </a:extLst>
              </a:tr>
              <a:tr h="426559">
                <a:tc>
                  <a:txBody>
                    <a:bodyPr vert="horz" wrap="square"/>
                    <a:lstStyle/>
                    <a:p>
                      <a:pPr eaLnBrk="0" fontAlgn="base" hangingPunct="0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Acceso a dependencias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https://www.ucentral.cl/noticias/alumnos/sistema-de-solicitud-de-ingreso-por-dependencia-sede-santiago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just" eaLnBrk="0" fontAlgn="base" hangingPunct="0"/>
                      <a:r>
                        <a:rPr lang="es-CL" sz="1200" kern="120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Fotocopias, biblioteca,  otros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1" marR="5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9434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32916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smtClean="0"/>
              <a:t>Video </a:t>
            </a:r>
            <a:endParaRPr lang="es-CL" sz="280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5791299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</a:xfrm>
      </p:grpSpPr>
      <p:sp>
        <p:nvSpPr>
          <p:cNvPr id="586" name="Google Shape;586;p70"/>
          <p:cNvSpPr/>
          <p:nvPr/>
        </p:nvSpPr>
        <p:spPr>
          <a:xfrm>
            <a:off x="0" y="-99392"/>
            <a:ext cx="9144000" cy="688538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 panose="020f0502020204030204"/>
              <a:cs typeface="Calibri"/>
              <a:sym typeface="Calibri"/>
            </a:endParaRPr>
          </a:p>
        </p:txBody>
      </p:sp>
      <p:pic>
        <p:nvPicPr>
          <p:cNvPr id="587" name="Google Shape;58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808" y="2132856"/>
            <a:ext cx="3534772" cy="117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70" descr="bg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45225"/>
            <a:ext cx="9144000" cy="1440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82" y="37988"/>
            <a:ext cx="5358848" cy="920576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90999"/>
              </p:ext>
            </p:extLst>
          </p:nvPr>
        </p:nvGraphicFramePr>
        <p:xfrm>
          <a:off x="126608" y="958563"/>
          <a:ext cx="8876715" cy="49217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412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0577">
                <a:tc>
                  <a:txBody>
                    <a:bodyPr vert="horz" wrap="square"/>
                    <a:lstStyle/>
                    <a:p>
                      <a:pPr marL="67945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 smtClean="0">
                        <a:effectLst/>
                      </a:endParaRPr>
                    </a:p>
                    <a:p>
                      <a:pPr marL="67945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 smtClean="0">
                          <a:effectLst/>
                        </a:rPr>
                        <a:t>Unidad </a:t>
                      </a:r>
                      <a:r>
                        <a:rPr lang="es-CL" sz="2000" b="0" cap="small" baseline="0">
                          <a:effectLst/>
                        </a:rPr>
                        <a:t>a la que </a:t>
                      </a:r>
                      <a:r>
                        <a:rPr lang="es-CL" sz="2000" b="0" cap="small" baseline="0" smtClean="0">
                          <a:effectLst/>
                        </a:rPr>
                        <a:t>pertenece</a:t>
                      </a:r>
                    </a:p>
                    <a:p>
                      <a:pPr marL="67945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 smtClean="0">
                        <a:effectLst/>
                      </a:endParaRPr>
                    </a:p>
                    <a:p>
                      <a:pPr marL="67945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68580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 smtClean="0">
                        <a:effectLst/>
                      </a:endParaRPr>
                    </a:p>
                    <a:p>
                      <a:pPr marL="68580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 smtClean="0">
                          <a:effectLst/>
                        </a:rPr>
                        <a:t>Facultad </a:t>
                      </a:r>
                      <a:r>
                        <a:rPr lang="es-CL" sz="2000" b="0" cap="small" baseline="0">
                          <a:effectLst/>
                        </a:rPr>
                        <a:t>de Derecho y </a:t>
                      </a:r>
                      <a:r>
                        <a:rPr lang="es-CL" sz="2000" b="0" cap="small" baseline="0" smtClean="0">
                          <a:effectLst/>
                        </a:rPr>
                        <a:t>Humanidades</a:t>
                      </a:r>
                    </a:p>
                    <a:p>
                      <a:pPr marL="68580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9992">
                <a:tc>
                  <a:txBody>
                    <a:bodyPr vert="horz" wrap="square"/>
                    <a:lstStyle/>
                    <a:p>
                      <a:pPr marL="67945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 smtClean="0">
                        <a:effectLst/>
                      </a:endParaRPr>
                    </a:p>
                    <a:p>
                      <a:pPr marL="67945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 smtClean="0">
                          <a:effectLst/>
                        </a:rPr>
                        <a:t>Título</a:t>
                      </a:r>
                      <a:endParaRPr lang="es-CL" sz="2000" b="0" cap="small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68580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 smtClean="0">
                        <a:effectLst/>
                      </a:endParaRPr>
                    </a:p>
                    <a:p>
                      <a:pPr marL="68580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 smtClean="0">
                          <a:effectLst/>
                        </a:rPr>
                        <a:t>Trabajador </a:t>
                      </a:r>
                      <a:r>
                        <a:rPr lang="es-CL" sz="2000" b="0" cap="small" baseline="0">
                          <a:effectLst/>
                        </a:rPr>
                        <a:t>(a) Social</a:t>
                      </a:r>
                      <a:endParaRPr lang="es-CL" sz="2000" b="0" cap="small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933">
                <a:tc>
                  <a:txBody>
                    <a:bodyPr vert="horz" wrap="square"/>
                    <a:lstStyle/>
                    <a:p>
                      <a:pPr marL="67945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 smtClean="0">
                        <a:effectLst/>
                      </a:endParaRPr>
                    </a:p>
                    <a:p>
                      <a:pPr marL="67945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 smtClean="0">
                          <a:effectLst/>
                        </a:rPr>
                        <a:t>Grado</a:t>
                      </a:r>
                    </a:p>
                    <a:p>
                      <a:pPr marL="67945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68580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 smtClean="0">
                        <a:effectLst/>
                      </a:endParaRPr>
                    </a:p>
                    <a:p>
                      <a:pPr marL="68580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 smtClean="0">
                          <a:effectLst/>
                        </a:rPr>
                        <a:t>Licenciado </a:t>
                      </a:r>
                      <a:r>
                        <a:rPr lang="es-CL" sz="2000" b="0" cap="small" baseline="0">
                          <a:effectLst/>
                        </a:rPr>
                        <a:t>en Trabajo Social</a:t>
                      </a:r>
                      <a:endParaRPr lang="es-CL" sz="2000" b="0" cap="small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076">
                <a:tc>
                  <a:txBody>
                    <a:bodyPr vert="horz" wrap="square"/>
                    <a:lstStyle/>
                    <a:p>
                      <a:pPr marL="67945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 smtClean="0">
                        <a:effectLst/>
                      </a:endParaRPr>
                    </a:p>
                    <a:p>
                      <a:pPr marL="67945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 smtClean="0">
                          <a:effectLst/>
                        </a:rPr>
                        <a:t>Sedes y cobertura</a:t>
                      </a:r>
                    </a:p>
                    <a:p>
                      <a:pPr marL="67945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68580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 smtClean="0">
                        <a:effectLst/>
                      </a:endParaRPr>
                    </a:p>
                    <a:p>
                      <a:pPr marL="68580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 smtClean="0">
                          <a:effectLst/>
                        </a:rPr>
                        <a:t>Santiago / </a:t>
                      </a:r>
                      <a:r>
                        <a:rPr lang="es-CL" sz="2000" b="0" cap="small" baseline="0">
                          <a:effectLst/>
                        </a:rPr>
                        <a:t>La </a:t>
                      </a:r>
                      <a:r>
                        <a:rPr lang="es-CL" sz="2000" b="0" cap="small" baseline="0" smtClean="0">
                          <a:effectLst/>
                        </a:rPr>
                        <a:t>Serena  </a:t>
                      </a:r>
                      <a:endParaRPr lang="es-CL" sz="2000" b="0" cap="small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577">
                <a:tc>
                  <a:txBody>
                    <a:bodyPr vert="horz" wrap="square"/>
                    <a:lstStyle/>
                    <a:p>
                      <a:pPr marL="67945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 smtClean="0">
                        <a:effectLst/>
                      </a:endParaRPr>
                    </a:p>
                    <a:p>
                      <a:pPr marL="67945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 smtClean="0">
                          <a:effectLst/>
                        </a:rPr>
                        <a:t>Jornada</a:t>
                      </a:r>
                      <a:r>
                        <a:rPr lang="es-CL" sz="2000" b="0" cap="small" baseline="0">
                          <a:effectLst/>
                        </a:rPr>
                        <a:t>/ Modalidad/ </a:t>
                      </a:r>
                      <a:r>
                        <a:rPr lang="es-CL" sz="2000" b="0" cap="small" baseline="0" smtClean="0">
                          <a:effectLst/>
                        </a:rPr>
                        <a:t>Régimen</a:t>
                      </a:r>
                    </a:p>
                    <a:p>
                      <a:pPr marL="67945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68580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endParaRPr lang="es-CL" sz="2000" b="0" cap="small" baseline="0" smtClean="0">
                        <a:effectLst/>
                      </a:endParaRPr>
                    </a:p>
                    <a:p>
                      <a:pPr marL="68580">
                        <a:lnSpc>
                          <a:spcPts val="1215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 smtClean="0">
                          <a:effectLst/>
                        </a:rPr>
                        <a:t>Diurna</a:t>
                      </a:r>
                      <a:r>
                        <a:rPr lang="es-CL" sz="2000" b="0" cap="small" baseline="0">
                          <a:effectLst/>
                        </a:rPr>
                        <a:t>/ Presencial/ Semestral</a:t>
                      </a:r>
                      <a:endParaRPr lang="es-CL" sz="2000" b="0" cap="small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076">
                <a:tc>
                  <a:txBody>
                    <a:bodyPr vert="horz" wrap="square"/>
                    <a:lstStyle/>
                    <a:p>
                      <a:pPr marL="67945">
                        <a:lnSpc>
                          <a:spcPts val="1220"/>
                        </a:lnSpc>
                        <a:spcAft>
                          <a:spcPct val="0"/>
                        </a:spcAft>
                      </a:pPr>
                      <a:endParaRPr lang="es-CL" sz="2000" b="0" cap="small" baseline="0" smtClean="0">
                        <a:effectLst/>
                      </a:endParaRPr>
                    </a:p>
                    <a:p>
                      <a:pPr marL="67945">
                        <a:lnSpc>
                          <a:spcPts val="1220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 smtClean="0">
                          <a:effectLst/>
                        </a:rPr>
                        <a:t>Duración de </a:t>
                      </a:r>
                      <a:r>
                        <a:rPr lang="es-CL" sz="2000" b="0" cap="small" baseline="0">
                          <a:effectLst/>
                        </a:rPr>
                        <a:t>la </a:t>
                      </a:r>
                      <a:r>
                        <a:rPr lang="es-CL" sz="2000" b="0" cap="small" baseline="0" smtClean="0">
                          <a:effectLst/>
                        </a:rPr>
                        <a:t>Carrera</a:t>
                      </a:r>
                    </a:p>
                    <a:p>
                      <a:pPr marL="67945">
                        <a:lnSpc>
                          <a:spcPts val="1220"/>
                        </a:lnSpc>
                        <a:spcAft>
                          <a:spcPct val="0"/>
                        </a:spcAft>
                      </a:pPr>
                      <a:endParaRPr lang="es-CL" sz="2000" b="0" cap="small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68580">
                        <a:lnSpc>
                          <a:spcPts val="1220"/>
                        </a:lnSpc>
                        <a:spcAft>
                          <a:spcPct val="0"/>
                        </a:spcAft>
                      </a:pPr>
                      <a:endParaRPr lang="es-CL" sz="2000" b="0" cap="small" baseline="0" smtClean="0">
                        <a:effectLst/>
                      </a:endParaRPr>
                    </a:p>
                    <a:p>
                      <a:pPr marL="68580">
                        <a:lnSpc>
                          <a:spcPts val="1220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 smtClean="0">
                          <a:effectLst/>
                        </a:rPr>
                        <a:t>10 </a:t>
                      </a:r>
                      <a:r>
                        <a:rPr lang="es-CL" sz="2000" b="0" cap="small" baseline="0">
                          <a:effectLst/>
                        </a:rPr>
                        <a:t>semestres</a:t>
                      </a:r>
                      <a:endParaRPr lang="es-CL" sz="2000" b="0" cap="small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64500">
                <a:tc>
                  <a:txBody>
                    <a:bodyPr vert="horz" wrap="square"/>
                    <a:lstStyle/>
                    <a:p>
                      <a:pPr marL="67945">
                        <a:lnSpc>
                          <a:spcPts val="1220"/>
                        </a:lnSpc>
                        <a:spcAft>
                          <a:spcPct val="0"/>
                        </a:spcAft>
                      </a:pPr>
                      <a:endParaRPr lang="es-CL" sz="2000" b="0" cap="small" baseline="0" smtClean="0">
                        <a:effectLst/>
                      </a:endParaRPr>
                    </a:p>
                    <a:p>
                      <a:pPr marL="67945">
                        <a:lnSpc>
                          <a:spcPts val="1220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 smtClean="0">
                          <a:effectLst/>
                        </a:rPr>
                        <a:t>Acreditaciones </a:t>
                      </a:r>
                      <a:r>
                        <a:rPr lang="es-CL" sz="2000" b="0" cap="small" baseline="0">
                          <a:effectLst/>
                        </a:rPr>
                        <a:t>anteriores</a:t>
                      </a:r>
                      <a:endParaRPr lang="es-CL" sz="2000" b="0" cap="small" baseline="0">
                        <a:effectLst/>
                        <a:latin typeface="Calibri"/>
                        <a:ea typeface="Calibri" panose="020f0502020204030204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89535" algn="just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>
                          <a:effectLst/>
                        </a:rPr>
                        <a:t>Periodo: </a:t>
                      </a:r>
                      <a:r>
                        <a:rPr lang="es-CL" sz="2000" b="0" cap="small" baseline="0" smtClean="0">
                          <a:effectLst/>
                        </a:rPr>
                        <a:t> </a:t>
                      </a:r>
                      <a:r>
                        <a:rPr lang="es-CL" sz="2000" b="0" cap="small" baseline="0">
                          <a:effectLst/>
                        </a:rPr>
                        <a:t>2013 a </a:t>
                      </a:r>
                      <a:r>
                        <a:rPr lang="es-CL" sz="2000" b="0" cap="small" baseline="0" smtClean="0">
                          <a:effectLst/>
                        </a:rPr>
                        <a:t>2018</a:t>
                      </a:r>
                      <a:endParaRPr lang="es-CL" sz="2000" b="0" cap="small" baseline="0">
                        <a:effectLst/>
                      </a:endParaRPr>
                    </a:p>
                    <a:p>
                      <a:pPr marL="89535" algn="just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>
                          <a:effectLst/>
                        </a:rPr>
                        <a:t>Acreditada </a:t>
                      </a:r>
                      <a:r>
                        <a:rPr lang="es-CL" sz="2000" b="0" cap="small" baseline="0" smtClean="0">
                          <a:effectLst/>
                        </a:rPr>
                        <a:t>5 años</a:t>
                      </a:r>
                    </a:p>
                    <a:p>
                      <a:pPr marL="89535" algn="just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s-CL" sz="2000" b="0" cap="small" baseline="0" smtClean="0">
                          <a:effectLst/>
                        </a:rPr>
                        <a:t>Agencia</a:t>
                      </a:r>
                      <a:r>
                        <a:rPr lang="es-CL" sz="2000" b="0" cap="small" baseline="0">
                          <a:effectLst/>
                        </a:rPr>
                        <a:t>: </a:t>
                      </a:r>
                      <a:r>
                        <a:rPr lang="es-CL" sz="2000" b="0" cap="small" baseline="0" smtClean="0">
                          <a:effectLst/>
                        </a:rPr>
                        <a:t>Acreditación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s-CL" sz="2000" b="1" cap="small" baseline="0" smtClean="0">
                          <a:effectLst/>
                        </a:rPr>
                        <a:t>Actualmente proceso de Certificación </a:t>
                      </a:r>
                      <a:endParaRPr lang="es-CL" sz="2000" b="1" cap="small" baseline="0">
                        <a:effectLst/>
                        <a:latin typeface="Calibri"/>
                        <a:ea typeface="Calibri" panose="020f0502020204030204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97638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02067"/>
              </p:ext>
            </p:extLst>
          </p:nvPr>
        </p:nvGraphicFramePr>
        <p:xfrm>
          <a:off x="1153550" y="2316169"/>
          <a:ext cx="6788871" cy="20940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6788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8637">
                <a:tc>
                  <a:txBody>
                    <a:bodyPr vert="horz" wrap="square"/>
                    <a:lstStyle/>
                    <a:p>
                      <a:pPr marL="67945" algn="ctr">
                        <a:lnSpc>
                          <a:spcPts val="1255"/>
                        </a:lnSpc>
                        <a:spcAft>
                          <a:spcPct val="0"/>
                        </a:spcAft>
                      </a:pPr>
                      <a:endParaRPr lang="es-CL" sz="1100" smtClean="0">
                        <a:effectLst/>
                      </a:endParaRPr>
                    </a:p>
                    <a:p>
                      <a:pPr marL="67945" algn="ctr">
                        <a:lnSpc>
                          <a:spcPts val="1255"/>
                        </a:lnSpc>
                        <a:spcAft>
                          <a:spcPct val="0"/>
                        </a:spcAft>
                      </a:pPr>
                      <a:r>
                        <a:rPr lang="es-CL" sz="1800" cap="small" baseline="0" smtClean="0">
                          <a:effectLst/>
                        </a:rPr>
                        <a:t>VISIÓN</a:t>
                      </a:r>
                      <a:endParaRPr lang="es-CL" sz="1800" b="1" cap="small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7561">
                <a:tc>
                  <a:txBody>
                    <a:bodyPr vert="horz" wrap="square"/>
                    <a:lstStyle/>
                    <a:p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 smtClean="0">
                        <a:effectLst/>
                      </a:endParaRPr>
                    </a:p>
                    <a:p>
                      <a:pPr algn="ctr"/>
                      <a:r>
                        <a:rPr lang="es-CL" sz="1600" b="0" u="none" strike="noStrike" cap="small" smtClean="0">
                          <a:effectLst/>
                          <a:sym typeface="Arial"/>
                        </a:rPr>
                        <a:t>Consolidarse como una carrera</a:t>
                      </a:r>
                      <a:r>
                        <a:rPr lang="es-CL" sz="1600" b="0" u="none" strike="noStrike" cap="small" baseline="0" smtClean="0">
                          <a:effectLst/>
                          <a:sym typeface="Arial"/>
                        </a:rPr>
                        <a:t> </a:t>
                      </a:r>
                      <a:r>
                        <a:rPr lang="es-CL" sz="1600" b="0" u="none" strike="noStrike" cap="small" smtClean="0">
                          <a:effectLst/>
                          <a:sym typeface="Arial"/>
                        </a:rPr>
                        <a:t> de excelencia académica</a:t>
                      </a:r>
                      <a:r>
                        <a:rPr lang="es-CL" sz="1600" b="0" u="none" strike="noStrike" cap="small" baseline="0" smtClean="0">
                          <a:effectLst/>
                          <a:sym typeface="Arial"/>
                        </a:rPr>
                        <a:t>, </a:t>
                      </a:r>
                      <a:r>
                        <a:rPr lang="es-CL" sz="1600" b="0" u="none" strike="noStrike" cap="small" smtClean="0">
                          <a:effectLst/>
                          <a:sym typeface="Arial"/>
                        </a:rPr>
                        <a:t>comprometida</a:t>
                      </a:r>
                      <a:r>
                        <a:rPr lang="es-CL" sz="1600" b="0" u="none" strike="noStrike" cap="small" baseline="0" smtClean="0">
                          <a:effectLst/>
                          <a:sym typeface="Arial"/>
                        </a:rPr>
                        <a:t> </a:t>
                      </a:r>
                      <a:r>
                        <a:rPr lang="es-CL" sz="1600" b="0" u="none" strike="noStrike" cap="small" smtClean="0">
                          <a:effectLst/>
                          <a:sym typeface="Arial"/>
                        </a:rPr>
                        <a:t>con la comunidad nacional en la generación y difusión del</a:t>
                      </a:r>
                      <a:r>
                        <a:rPr lang="es-CL" sz="1600" b="0" u="none" strike="noStrike" cap="small" baseline="0" smtClean="0">
                          <a:effectLst/>
                          <a:sym typeface="Arial"/>
                        </a:rPr>
                        <a:t> conocimiento del Trabajo Social</a:t>
                      </a:r>
                      <a:r>
                        <a:rPr lang="es-CL" sz="1600" b="0" u="none" strike="noStrike" cap="small" smtClean="0">
                          <a:effectLst/>
                          <a:sym typeface="Arial"/>
                        </a:rPr>
                        <a:t>, desde una perspectiva </a:t>
                      </a:r>
                      <a:r>
                        <a:rPr lang="es-CL" sz="1600" b="0" u="none" strike="noStrike" cap="small" baseline="0" smtClean="0">
                          <a:effectLst/>
                          <a:sym typeface="Arial"/>
                        </a:rPr>
                        <a:t> fundada, situada y reflexiva </a:t>
                      </a:r>
                      <a:r>
                        <a:rPr lang="es-CL" sz="1600" b="0" u="none" strike="noStrike" cap="small" smtClean="0">
                          <a:effectLst/>
                          <a:sym typeface="Arial"/>
                        </a:rPr>
                        <a:t>, a través de una docencia universitaria de</a:t>
                      </a:r>
                      <a:r>
                        <a:rPr lang="es-CL" sz="1600" b="0" u="none" strike="noStrike" cap="small" baseline="0" smtClean="0">
                          <a:effectLst/>
                          <a:sym typeface="Arial"/>
                        </a:rPr>
                        <a:t> </a:t>
                      </a:r>
                      <a:r>
                        <a:rPr lang="es-CL" sz="1600" b="0" u="none" strike="noStrike" cap="small" smtClean="0">
                          <a:effectLst/>
                          <a:sym typeface="Arial"/>
                        </a:rPr>
                        <a:t>calidad, formación continua, investigación y vinculación con el medio (</a:t>
                      </a:r>
                      <a:r>
                        <a:rPr lang="es-CL" sz="1600" b="0" u="sng" strike="noStrike" cap="small" smtClean="0">
                          <a:effectLst/>
                          <a:sym typeface="Arial"/>
                        </a:rPr>
                        <a:t>COMPLEJIDAD</a:t>
                      </a:r>
                      <a:r>
                        <a:rPr lang="es-CL" sz="1600" u="none" strike="noStrike" cap="small" smtClean="0">
                          <a:effectLst/>
                          <a:sym typeface="Arial"/>
                        </a:rPr>
                        <a:t>)</a:t>
                      </a:r>
                      <a:endParaRPr lang="es-CL" sz="1600" b="1" cap="small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05444"/>
              </p:ext>
            </p:extLst>
          </p:nvPr>
        </p:nvGraphicFramePr>
        <p:xfrm>
          <a:off x="527978" y="172905"/>
          <a:ext cx="8172450" cy="19020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8172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7243">
                <a:tc>
                  <a:txBody>
                    <a:bodyPr vert="horz" wrap="square"/>
                    <a:lstStyle/>
                    <a:p>
                      <a:pPr marL="67945" algn="ctr">
                        <a:lnSpc>
                          <a:spcPts val="1255"/>
                        </a:lnSpc>
                        <a:spcAft>
                          <a:spcPct val="0"/>
                        </a:spcAft>
                      </a:pPr>
                      <a:endParaRPr lang="es-CL" sz="1800" cap="small" baseline="0" smtClean="0">
                        <a:effectLst/>
                      </a:endParaRPr>
                    </a:p>
                    <a:p>
                      <a:pPr marL="67945" algn="ctr">
                        <a:lnSpc>
                          <a:spcPts val="1255"/>
                        </a:lnSpc>
                        <a:spcAft>
                          <a:spcPct val="0"/>
                        </a:spcAft>
                      </a:pPr>
                      <a:r>
                        <a:rPr lang="es-CL" sz="1800" cap="small" baseline="0" smtClean="0">
                          <a:effectLst/>
                        </a:rPr>
                        <a:t>MISIÓN</a:t>
                      </a:r>
                    </a:p>
                    <a:p>
                      <a:pPr marL="67945" algn="ctr">
                        <a:lnSpc>
                          <a:spcPts val="1255"/>
                        </a:lnSpc>
                        <a:spcAft>
                          <a:spcPct val="0"/>
                        </a:spcAft>
                      </a:pPr>
                      <a:endParaRPr lang="es-CL" sz="110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4836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400">
                          <a:effectLst/>
                        </a:rPr>
                        <a:t> </a:t>
                      </a:r>
                      <a:endParaRPr lang="es-CL" sz="140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600" b="0" cap="small" smtClean="0">
                          <a:effectLst/>
                        </a:rPr>
                        <a:t>La</a:t>
                      </a:r>
                      <a:r>
                        <a:rPr lang="es-CL" sz="1600" b="0" cap="small" baseline="0" smtClean="0">
                          <a:effectLst/>
                        </a:rPr>
                        <a:t> </a:t>
                      </a:r>
                      <a:r>
                        <a:rPr lang="es-CL" sz="1600" b="0" u="none" strike="noStrike" cap="small" smtClean="0">
                          <a:effectLst/>
                          <a:sym typeface="Arial"/>
                        </a:rPr>
                        <a:t>formación  integral  inicial y continua,</a:t>
                      </a:r>
                      <a:r>
                        <a:rPr lang="es-CL" sz="1600" b="0" u="none" strike="noStrike" cap="small" baseline="0" smtClean="0">
                          <a:effectLst/>
                          <a:sym typeface="Arial"/>
                        </a:rPr>
                        <a:t> </a:t>
                      </a:r>
                      <a:r>
                        <a:rPr lang="es-CL" sz="1600" b="0" u="none" strike="noStrike" cap="small" smtClean="0">
                          <a:effectLst/>
                          <a:sym typeface="Arial"/>
                        </a:rPr>
                        <a:t>tanto profesional </a:t>
                      </a:r>
                      <a:r>
                        <a:rPr lang="es-CL" sz="1600" b="0" u="none" strike="noStrike" cap="small" baseline="0" smtClean="0">
                          <a:effectLst/>
                          <a:sym typeface="Arial"/>
                        </a:rPr>
                        <a:t> como </a:t>
                      </a:r>
                      <a:r>
                        <a:rPr lang="es-CL" sz="1600" b="0" u="none" strike="noStrike" cap="small" smtClean="0">
                          <a:effectLst/>
                          <a:sym typeface="Arial"/>
                        </a:rPr>
                        <a:t>disciplinar de los estudiantes, basándose  en una postura  fundada, reflexiva y ético política, que promueva  a la transformación, desarrollo y bienestar social  sostenible en personas, grupos y comunidades</a:t>
                      </a:r>
                      <a:r>
                        <a:rPr lang="es-CL" sz="1400" b="0" u="none" strike="noStrike" cap="small" smtClean="0">
                          <a:effectLst/>
                          <a:sym typeface="Arial"/>
                        </a:rPr>
                        <a:t>.</a:t>
                      </a:r>
                      <a:endParaRPr lang="es-CL" sz="1100" b="0" cap="small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75005"/>
              </p:ext>
            </p:extLst>
          </p:nvPr>
        </p:nvGraphicFramePr>
        <p:xfrm>
          <a:off x="407963" y="4697288"/>
          <a:ext cx="8328074" cy="11461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8328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5277">
                <a:tc>
                  <a:txBody>
                    <a:bodyPr vert="horz" wrap="square"/>
                    <a:lstStyle/>
                    <a:p>
                      <a:pPr marL="67945" algn="ctr">
                        <a:lnSpc>
                          <a:spcPts val="1255"/>
                        </a:lnSpc>
                        <a:spcAft>
                          <a:spcPct val="0"/>
                        </a:spcAft>
                      </a:pPr>
                      <a:endParaRPr lang="es-CL" sz="1400" smtClean="0">
                        <a:effectLst/>
                      </a:endParaRPr>
                    </a:p>
                    <a:p>
                      <a:pPr marL="67945" algn="ctr">
                        <a:lnSpc>
                          <a:spcPts val="1255"/>
                        </a:lnSpc>
                        <a:spcAft>
                          <a:spcPct val="0"/>
                        </a:spcAft>
                      </a:pPr>
                      <a:r>
                        <a:rPr lang="es-CL" sz="1800" smtClean="0">
                          <a:effectLst/>
                        </a:rPr>
                        <a:t>VALORES Y</a:t>
                      </a:r>
                      <a:r>
                        <a:rPr lang="es-CL" sz="1800" baseline="0" smtClean="0">
                          <a:effectLst/>
                        </a:rPr>
                        <a:t> PRINCIPIOS</a:t>
                      </a:r>
                      <a:endParaRPr lang="es-CL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7392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600" b="0" cap="small" smtClean="0">
                          <a:effectLst/>
                        </a:rPr>
                        <a:t>Excelencia,</a:t>
                      </a:r>
                      <a:r>
                        <a:rPr lang="es-CL" sz="1600" b="0" cap="small" baseline="0" smtClean="0">
                          <a:effectLst/>
                        </a:rPr>
                        <a:t>  Justicia social, Derechos humanos,  Valoración a la diversidad,  Reflexividad Crítica</a:t>
                      </a:r>
                      <a:endParaRPr lang="es-CL" sz="1600" b="0" cap="small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28754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801" y="938785"/>
            <a:ext cx="3161030" cy="276999"/>
          </a:xfrm>
        </p:spPr>
        <p:txBody>
          <a:bodyPr/>
          <a:lstStyle/>
          <a:p>
            <a:endParaRPr lang="es-CL"/>
          </a:p>
        </p:txBody>
      </p:sp>
      <p:pic>
        <p:nvPicPr>
          <p:cNvPr id="6" name="Imagen 5" descr="https://www.ucentral.cl/mallas/trabajo_soci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621" y="1447800"/>
            <a:ext cx="82296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0220" y="2029251"/>
            <a:ext cx="838200" cy="2590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1798805" y="1996553"/>
            <a:ext cx="838200" cy="2590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3423882" y="2029251"/>
            <a:ext cx="838200" cy="2590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/>
          <p:cNvSpPr/>
          <p:nvPr/>
        </p:nvSpPr>
        <p:spPr>
          <a:xfrm>
            <a:off x="5028063" y="2029251"/>
            <a:ext cx="838200" cy="2590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6706168" y="2029251"/>
            <a:ext cx="838200" cy="2590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264278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0389" y="422031"/>
            <a:ext cx="8315324" cy="5206493"/>
          </a:xfrm>
        </p:spPr>
        <p:txBody>
          <a:bodyPr/>
          <a:lstStyle/>
          <a:p>
            <a:pPr marL="101600" indent="0" algn="just">
              <a:lnSpc>
                <a:spcPct val="150000"/>
              </a:lnSpc>
              <a:buNone/>
            </a:pPr>
            <a:r>
              <a:rPr lang="es-CL" sz="1600" smtClean="0"/>
              <a:t>El perfil de egreso de los </a:t>
            </a:r>
            <a:r>
              <a:rPr lang="es-CL" sz="1600"/>
              <a:t>trabajadores/as sociales de la Universidad Central de Chile </a:t>
            </a:r>
            <a:r>
              <a:rPr lang="es-CL" sz="1600" smtClean="0"/>
              <a:t>se orienta a desarrollar competencias </a:t>
            </a:r>
            <a:r>
              <a:rPr lang="es-CL" sz="1600"/>
              <a:t>para desempeñarse </a:t>
            </a:r>
            <a:r>
              <a:rPr lang="es-CL" sz="1600" smtClean="0"/>
              <a:t>profesionalmente desde  una </a:t>
            </a:r>
            <a:r>
              <a:rPr lang="es-CL" sz="1600"/>
              <a:t>perspectiva ética, reflexiva y </a:t>
            </a:r>
            <a:r>
              <a:rPr lang="es-CL" sz="1600" smtClean="0"/>
              <a:t>crítica</a:t>
            </a:r>
            <a:r>
              <a:rPr lang="es-CL" sz="1600"/>
              <a:t> </a:t>
            </a:r>
            <a:r>
              <a:rPr lang="es-CL" sz="1600" smtClean="0"/>
              <a:t>en las siguientes áreas de dominio :</a:t>
            </a:r>
          </a:p>
          <a:p>
            <a:pPr algn="just"/>
            <a:endParaRPr lang="es-CL"/>
          </a:p>
          <a:p>
            <a:pPr algn="just"/>
            <a:endParaRPr lang="es-CL" smtClean="0"/>
          </a:p>
          <a:p>
            <a:pPr algn="just"/>
            <a:endParaRPr lang="es-CL"/>
          </a:p>
          <a:p>
            <a:pPr algn="just"/>
            <a:endParaRPr lang="es-CL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74918232"/>
              </p:ext>
            </p:extLst>
          </p:nvPr>
        </p:nvGraphicFramePr>
        <p:xfrm>
          <a:off x="914400" y="1702190"/>
          <a:ext cx="7505427" cy="4110501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446835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28673"/>
              </p:ext>
            </p:extLst>
          </p:nvPr>
        </p:nvGraphicFramePr>
        <p:xfrm>
          <a:off x="166255" y="841034"/>
          <a:ext cx="8742218" cy="5078712"/>
        </p:xfrm>
        <a:graphic>
          <a:graphicData uri="http://schemas.openxmlformats.org/drawingml/2006/table">
            <a:tbl>
              <a:tblPr firstRow="1" bandRow="1">
                <a:tableStyleId>{B30595C1-881A-41D9-B571-4B14F11FDD00}</a:tableStyleId>
              </a:tblPr>
              <a:tblGrid>
                <a:gridCol w="2914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2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56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5613"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Nombre </a:t>
                      </a:r>
                    </a:p>
                    <a:p>
                      <a:endParaRPr lang="es-CL" smtClean="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Título y Grado Académico</a:t>
                      </a:r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Cargo</a:t>
                      </a:r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573">
                <a:tc>
                  <a:txBody>
                    <a:bodyPr vert="horz" wrap="square"/>
                    <a:lstStyle/>
                    <a:p>
                      <a:r>
                        <a:rPr lang="es-CL" b="0" cap="small" baseline="0" smtClean="0"/>
                        <a:t>Ana María Galdames Paredes</a:t>
                      </a:r>
                      <a:endParaRPr lang="es-CL" b="0" cap="small" baseline="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Trabajadora Social</a:t>
                      </a:r>
                    </a:p>
                    <a:p>
                      <a:r>
                        <a:rPr lang="es-CL" smtClean="0"/>
                        <a:t>Doctora/ Magister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Directora</a:t>
                      </a:r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328">
                <a:tc>
                  <a:txBody>
                    <a:bodyPr vert="horz" wrap="square"/>
                    <a:lstStyle/>
                    <a:p>
                      <a:r>
                        <a:rPr lang="es-CL" b="0" cap="small" baseline="0" smtClean="0"/>
                        <a:t>Samuel Erices Riquelme</a:t>
                      </a:r>
                      <a:endParaRPr lang="es-CL" b="0" cap="small" baseline="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Trabajador Social</a:t>
                      </a:r>
                    </a:p>
                    <a:p>
                      <a:r>
                        <a:rPr lang="es-CL" smtClean="0"/>
                        <a:t>Magister</a:t>
                      </a:r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Secretario de Estudio</a:t>
                      </a:r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800">
                <a:tc>
                  <a:txBody>
                    <a:bodyPr vert="horz" wrap="square"/>
                    <a:lstStyle/>
                    <a:p>
                      <a:r>
                        <a:rPr lang="es-CL" b="0" cap="small" baseline="0" smtClean="0"/>
                        <a:t>Hugo Covarrubias Valenzuela</a:t>
                      </a:r>
                      <a:endParaRPr lang="es-CL" b="0" cap="small" baseline="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Trabajador Social</a:t>
                      </a:r>
                    </a:p>
                    <a:p>
                      <a:r>
                        <a:rPr lang="es-CL" smtClean="0"/>
                        <a:t>Magister</a:t>
                      </a:r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Profesor</a:t>
                      </a:r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5424">
                <a:tc>
                  <a:txBody>
                    <a:bodyPr vert="horz" wrap="square"/>
                    <a:lstStyle/>
                    <a:p>
                      <a:r>
                        <a:rPr lang="es-CL" b="0" cap="small" baseline="0" smtClean="0"/>
                        <a:t>Angela Venegas Meza</a:t>
                      </a:r>
                      <a:endParaRPr lang="es-CL" b="0" cap="small" baseline="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Trabajadora Social</a:t>
                      </a:r>
                    </a:p>
                    <a:p>
                      <a:r>
                        <a:rPr lang="es-CL" smtClean="0"/>
                        <a:t>Magister/ Doctora</a:t>
                      </a:r>
                      <a:r>
                        <a:rPr lang="es-CL" baseline="0" smtClean="0"/>
                        <a:t> © </a:t>
                      </a:r>
                      <a:endParaRPr lang="es-CL" smtClean="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Profesor</a:t>
                      </a:r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7892">
                <a:tc>
                  <a:txBody>
                    <a:bodyPr vert="horz" wrap="square"/>
                    <a:lstStyle/>
                    <a:p>
                      <a:r>
                        <a:rPr lang="es-CL" b="0" cap="small" baseline="0" smtClean="0"/>
                        <a:t>Magaly Garrido DIAZ</a:t>
                      </a:r>
                      <a:endParaRPr lang="es-CL" b="0" cap="small" baseline="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Trabajadora Social</a:t>
                      </a:r>
                    </a:p>
                    <a:p>
                      <a:r>
                        <a:rPr lang="es-CL" smtClean="0"/>
                        <a:t>Magister</a:t>
                      </a:r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Profesora</a:t>
                      </a:r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3123">
                <a:tc>
                  <a:txBody>
                    <a:bodyPr vert="horz" wrap="square"/>
                    <a:lstStyle/>
                    <a:p>
                      <a:r>
                        <a:rPr lang="es-CL" b="0" cap="small" baseline="0" smtClean="0"/>
                        <a:t>Cristina Rodríguez</a:t>
                      </a:r>
                      <a:endParaRPr lang="es-CL" b="0" cap="small" baseline="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Trabajadora Social</a:t>
                      </a:r>
                    </a:p>
                    <a:p>
                      <a:r>
                        <a:rPr lang="es-CL" smtClean="0"/>
                        <a:t>Magister</a:t>
                      </a:r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Profesora</a:t>
                      </a:r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6959">
                <a:tc>
                  <a:txBody>
                    <a:bodyPr vert="horz" wrap="square"/>
                    <a:lstStyle/>
                    <a:p>
                      <a:r>
                        <a:rPr lang="es-CL" b="0" cap="small" baseline="0" smtClean="0"/>
                        <a:t>Andrea Durán </a:t>
                      </a:r>
                      <a:endParaRPr lang="es-CL" b="0" cap="small" baseline="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Trabajadora</a:t>
                      </a:r>
                      <a:r>
                        <a:rPr lang="es-CL" baseline="0" smtClean="0"/>
                        <a:t> Social</a:t>
                      </a:r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-CL" smtClean="0"/>
                        <a:t>Profesora</a:t>
                      </a:r>
                    </a:p>
                    <a:p>
                      <a:r>
                        <a:rPr lang="es-CL" smtClean="0"/>
                        <a:t>VcM</a:t>
                      </a:r>
                      <a:endParaRPr lang="es-CL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6" name="Google Shape;119;p17"/>
          <p:cNvGrpSpPr/>
          <p:nvPr/>
        </p:nvGrpSpPr>
        <p:grpSpPr>
          <a:xfrm>
            <a:off x="2057618" y="69169"/>
            <a:ext cx="5000625" cy="924752"/>
            <a:chOff x="3925887" y="298450"/>
            <a:chExt cx="4260850" cy="1262062"/>
          </a:xfrm>
        </p:grpSpPr>
        <p:pic>
          <p:nvPicPr>
            <p:cNvPr id="7" name="Google Shape;12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925887" y="298450"/>
              <a:ext cx="4260850" cy="12620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21;p17"/>
            <p:cNvSpPr txBox="1"/>
            <p:nvPr/>
          </p:nvSpPr>
          <p:spPr>
            <a:xfrm>
              <a:off x="4156868" y="317587"/>
              <a:ext cx="3798887" cy="787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975" tIns="33475" rIns="66975" bIns="33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lang="en-US" sz="2345" b="0" i="0" u="none" strike="noStrike" cap="none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Equipo Docente</a:t>
              </a:r>
              <a:endParaRPr sz="102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93666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842"/>
            <a:ext cx="8806375" cy="480665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178" y="2756511"/>
            <a:ext cx="1185480" cy="152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oogle Shape;187;p25"/>
          <p:cNvGrpSpPr/>
          <p:nvPr/>
        </p:nvGrpSpPr>
        <p:grpSpPr>
          <a:xfrm>
            <a:off x="2707752" y="120662"/>
            <a:ext cx="3122058" cy="924752"/>
            <a:chOff x="3955409" y="119855"/>
            <a:chExt cx="4260850" cy="1262062"/>
          </a:xfrm>
        </p:grpSpPr>
        <p:pic>
          <p:nvPicPr>
            <p:cNvPr id="9" name="Google Shape;188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55409" y="119855"/>
              <a:ext cx="4260850" cy="12620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89;p25"/>
            <p:cNvSpPr txBox="1"/>
            <p:nvPr/>
          </p:nvSpPr>
          <p:spPr>
            <a:xfrm>
              <a:off x="4327525" y="357187"/>
              <a:ext cx="3798887" cy="7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975" tIns="33475" rIns="66975" bIns="33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lang="en-US" sz="2345" b="0" i="0" u="none" strike="noStrike" cap="none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Revista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lang="en-US" sz="2345" b="0" i="0" u="none" strike="noStrike" cap="none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02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23147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0" y="58880"/>
            <a:ext cx="2530186" cy="33735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98" y="159327"/>
            <a:ext cx="1625653" cy="31726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83" y="58880"/>
            <a:ext cx="2306782" cy="3273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5" y="3543010"/>
            <a:ext cx="2188288" cy="23668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65" y="159326"/>
            <a:ext cx="2231446" cy="31726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787" y="3332016"/>
            <a:ext cx="2189628" cy="257781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512594" y="3444440"/>
            <a:ext cx="2347482" cy="25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714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9" y="108689"/>
            <a:ext cx="3116941" cy="30544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783" y="108689"/>
            <a:ext cx="2525136" cy="29317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58" y="108689"/>
            <a:ext cx="2315776" cy="29317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197" y="3322726"/>
            <a:ext cx="1938567" cy="26141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36" y="3327380"/>
            <a:ext cx="1939637" cy="25253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3058" y="3322726"/>
            <a:ext cx="2517866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2870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4_Diseño personalizad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35</Paragraphs>
  <Slides>17</Slides>
  <Notes>4</Notes>
  <TotalTime>2161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4">
      <vt:lpstr>Arial</vt:lpstr>
      <vt:lpstr>Calibri</vt:lpstr>
      <vt:lpstr>Times New Roman</vt:lpstr>
      <vt:lpstr>Times</vt:lpstr>
      <vt:lpstr>Cambria</vt:lpstr>
      <vt:lpstr>Calibri Light</vt:lpstr>
      <vt:lpstr>4_Diseño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Modalidad de clases Primer semestre 2021 : On Line / Híbrida </vt:lpstr>
      <vt:lpstr>PowerPoint Presentation</vt:lpstr>
      <vt:lpstr>PLATAFORMA MICROSOFT TEAMS.</vt:lpstr>
      <vt:lpstr>PORTAL MI UCEN /   https://miucen.ucentral.cl/ </vt:lpstr>
      <vt:lpstr>Algunos Link Plataformas de apoyo</vt:lpstr>
      <vt:lpstr>Video 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Presentación de PowerPoint</dc:title>
  <dc:creator>Usuario</dc:creator>
  <cp:lastModifiedBy>Usuario</cp:lastModifiedBy>
  <cp:revision>155</cp:revision>
  <cp:lastPrinted>2019-03-11T11:50:19.000</cp:lastPrinted>
  <dcterms:modified xsi:type="dcterms:W3CDTF">2024-01-03T19:21:58Z</dcterms:modified>
</cp:coreProperties>
</file>