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2"/>
    <p:sldMasterId id="2147483684" r:id="rId3"/>
  </p:sldMasterIdLst>
  <p:notesMasterIdLst>
    <p:notesMasterId r:id="rId4"/>
  </p:notesMasterIdLst>
  <p:sldIdLst>
    <p:sldId id="256" r:id="rId5"/>
    <p:sldId id="262" r:id="rId6"/>
    <p:sldId id="284" r:id="rId7"/>
    <p:sldId id="338" r:id="rId8"/>
    <p:sldId id="293" r:id="rId9"/>
    <p:sldId id="291" r:id="rId10"/>
    <p:sldId id="292" r:id="rId11"/>
    <p:sldId id="290" r:id="rId12"/>
    <p:sldId id="289" r:id="rId13"/>
    <p:sldId id="288" r:id="rId14"/>
    <p:sldId id="287" r:id="rId15"/>
    <p:sldId id="286" r:id="rId16"/>
    <p:sldId id="336" r:id="rId17"/>
    <p:sldId id="337" r:id="rId18"/>
    <p:sldId id="315" r:id="rId19"/>
    <p:sldId id="308" r:id="rId20"/>
    <p:sldId id="307" r:id="rId21"/>
    <p:sldId id="314" r:id="rId22"/>
    <p:sldId id="295" r:id="rId23"/>
    <p:sldId id="335" r:id="rId24"/>
    <p:sldId id="334" r:id="rId25"/>
    <p:sldId id="296" r:id="rId26"/>
    <p:sldId id="311" r:id="rId27"/>
    <p:sldId id="312" r:id="rId28"/>
    <p:sldId id="297" r:id="rId29"/>
    <p:sldId id="333" r:id="rId30"/>
    <p:sldId id="332" r:id="rId31"/>
    <p:sldId id="298" r:id="rId32"/>
    <p:sldId id="316" r:id="rId33"/>
    <p:sldId id="299" r:id="rId34"/>
    <p:sldId id="301" r:id="rId35"/>
    <p:sldId id="300" r:id="rId36"/>
    <p:sldId id="302" r:id="rId37"/>
    <p:sldId id="317" r:id="rId38"/>
    <p:sldId id="329" r:id="rId39"/>
    <p:sldId id="324" r:id="rId40"/>
    <p:sldId id="325" r:id="rId41"/>
    <p:sldId id="306" r:id="rId42"/>
    <p:sldId id="331" r:id="rId43"/>
    <p:sldId id="330" r:id="rId44"/>
    <p:sldId id="313" r:id="rId45"/>
  </p:sldIdLst>
  <p:sldSz cx="9144000" cy="6858000" type="screen4x3"/>
  <p:notesSz cx="6858000" cy="9144000"/>
  <p:custDataLst>
    <p:tags r:id="rId46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VELIZ, Jorge (AXTER IB)" initials="VJ(I" lastIdx="0" clrIdx="0">
    <p:extLst>
      <p:ext uri="{19B8F6BF-5375-455C-9EA6-DF929625EA0E}">
        <p15:presenceInfo xmlns:p15="http://schemas.microsoft.com/office/powerpoint/2012/main" userId="VELIZ, Jorge (AXTER IB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85945" autoAdjust="0"/>
  </p:normalViewPr>
  <p:slideViewPr>
    <p:cSldViewPr showGuides="1">
      <p:cViewPr varScale="1">
        <p:scale>
          <a:sx n="63" d="100"/>
          <a:sy n="63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1.xml" /><Relationship Id="rId50" Type="http://schemas.microsoft.com/office/2015/10/relationships/revisionInfo" Target="revisionInfo.xml" /><Relationship Id="rId51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Libro3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Libro3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SERVER01\axter2\compartida\Anys%20Montfort\09%20Documents%20techniques\Gr&#225;fico%20SBS%20APP.xlsx" TargetMode="External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SERVER01\axter2\compartida\Anys%20Montfort\09%20Documents%20techniques\Gr&#225;fico%20SBS%20APP.xlsx" TargetMode="External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Punto de reblandecimiento  ᴼC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128" b="1" i="0" u="none" strike="noStrike" kern="1200" cap="none" spc="0" normalizeH="0" baseline="0" smtId="4294967295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sz="2128" b="1" i="0" u="none" strike="noStrike" kern="1200" cap="none" spc="0" normalizeH="0" baseline="0" smtId="4294967295">
            <a:solidFill>
              <a:schemeClr val="dk1">
                <a:lumMod val="50000"/>
                <a:lumOff val="50000"/>
              </a:schemeClr>
            </a:solidFill>
            <a:latin typeface="+mj-lt"/>
            <a:ea typeface="+mj-ea"/>
            <a:cs typeface="+mj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Temepratura  ᴼC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76-4E2E-AF00-ECE0C197B47C}"/>
              </c:ext>
            </c:extLst>
          </c:dPt>
          <c:dPt>
            <c:idx val="1"/>
            <c:invertIfNegative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76-4E2E-AF00-ECE0C197B47C}"/>
              </c:ext>
            </c:extLst>
          </c:dPt>
          <c:dPt>
            <c:idx val="2"/>
            <c:invertIfNegative val="0"/>
            <c:spPr>
              <a:solidFill>
                <a:srgbClr val="92D05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76-4E2E-AF00-ECE0C197B47C}"/>
              </c:ext>
            </c:extLst>
          </c:dPt>
          <c:dPt>
            <c:idx val="3"/>
            <c:invertIfNegative val="0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76-4E2E-AF00-ECE0C197B47C}"/>
              </c:ext>
            </c:extLst>
          </c:dPt>
          <c:cat>
            <c:strRef>
              <c:f>Hoja1!$B$5:$B$9</c:f>
              <c:strCache>
                <c:ptCount val="4"/>
                <c:pt idx="0">
                  <c:v>OXIDADO</c:v>
                </c:pt>
                <c:pt idx="1">
                  <c:v>APP</c:v>
                </c:pt>
                <c:pt idx="2">
                  <c:v>SBS</c:v>
                </c:pt>
                <c:pt idx="3">
                  <c:v>ALPA®</c:v>
                </c:pt>
              </c:strCache>
            </c:strRef>
          </c:cat>
          <c:val>
            <c:numRef>
              <c:f>Hoja1!$C$5:$C$9</c:f>
              <c:numCache>
                <c:formatCode>General</c:formatCode>
                <c:ptCount val="5"/>
                <c:pt idx="0">
                  <c:v>90</c:v>
                </c:pt>
                <c:pt idx="1">
                  <c:v>145</c:v>
                </c:pt>
                <c:pt idx="2">
                  <c:v>125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76-4E2E-AF00-ECE0C197B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47"/>
        <c:overlap/>
        <c:axId val="398460160"/>
        <c:axId val="398460488"/>
      </c:barChart>
      <c:catAx>
        <c:axId val="39846016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cap="none" spc="0" normalizeH="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197" b="1" i="0" u="none" strike="noStrike" kern="1200" cap="none" spc="0" normalizeH="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398460488"/>
        <c:crosses val="autoZero"/>
        <c:auto val="0"/>
        <c:lblAlgn val="ctr"/>
        <c:lblOffset/>
        <c:noMultiLvlLbl val="0"/>
      </c:catAx>
      <c:valAx>
        <c:axId val="398460488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984601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es-CL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128" b="1" i="0" u="none" strike="noStrike" kern="1200" cap="none" spc="0" normalizeH="0" baseline="0" smtId="4294967295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sz="2128" b="1" i="0" u="none" strike="noStrike" kern="1200" cap="none" spc="0" normalizeH="0" baseline="0" smtId="4294967295">
            <a:solidFill>
              <a:schemeClr val="dk1">
                <a:lumMod val="50000"/>
                <a:lumOff val="50000"/>
              </a:schemeClr>
            </a:solidFill>
            <a:latin typeface="+mj-lt"/>
            <a:ea typeface="+mj-ea"/>
            <a:cs typeface="+mj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Hoja1!$B$14</c:f>
              <c:strCache>
                <c:ptCount val="1"/>
                <c:pt idx="0">
                  <c:v>Plegabilidad en frío °C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08-4886-889A-664504ED9437}"/>
              </c:ext>
            </c:extLst>
          </c:dPt>
          <c:dPt>
            <c:idx val="1"/>
            <c:invertIfNegative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08-4886-889A-664504ED9437}"/>
              </c:ext>
            </c:extLst>
          </c:dPt>
          <c:dPt>
            <c:idx val="2"/>
            <c:invertIfNegative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08-4886-889A-664504ED9437}"/>
              </c:ext>
            </c:extLst>
          </c:dPt>
          <c:cat>
            <c:strRef>
              <c:f>Hoja1!$C$13:$F$13</c:f>
              <c:strCache>
                <c:ptCount val="4"/>
                <c:pt idx="0">
                  <c:v>BETÚN OXIDADO</c:v>
                </c:pt>
                <c:pt idx="1">
                  <c:v>APP</c:v>
                </c:pt>
                <c:pt idx="2">
                  <c:v>ELASTÓMERO SBS</c:v>
                </c:pt>
                <c:pt idx="3">
                  <c:v>ALPA®</c:v>
                </c:pt>
              </c:strCache>
            </c:strRef>
          </c:cat>
          <c:val>
            <c:numRef>
              <c:f>Hoja1!$C$14:$F$14</c:f>
              <c:numCache>
                <c:formatCode>General</c:formatCode>
                <c:ptCount val="4"/>
                <c:pt idx="0">
                  <c:v>5</c:v>
                </c:pt>
                <c:pt idx="1">
                  <c:v>-5</c:v>
                </c:pt>
                <c:pt idx="2">
                  <c:v>-15</c:v>
                </c:pt>
                <c:pt idx="3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8-4886-889A-664504ED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47"/>
        <c:overlap/>
        <c:axId val="371598720"/>
        <c:axId val="371600360"/>
      </c:barChart>
      <c:catAx>
        <c:axId val="37159872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cap="none" spc="0" normalizeH="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cap="none" spc="0" normalizeH="0" baseline="0" smtId="4294967295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1600360"/>
        <c:crosses val="autoZero"/>
        <c:auto val="0"/>
        <c:lblAlgn val="ctr"/>
        <c:lblOffset/>
        <c:noMultiLvlLbl val="0"/>
      </c:catAx>
      <c:valAx>
        <c:axId val="371600360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15987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es-CL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128" b="1" i="0" u="none" strike="noStrike" kern="1200" cap="none" spc="0" normalizeH="0" baseline="0" smtId="4294967295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sz="2128" b="1" i="0" u="none" strike="noStrike" kern="1200" cap="none" spc="0" normalizeH="0" baseline="0" smtId="4294967295">
            <a:solidFill>
              <a:schemeClr val="dk1">
                <a:lumMod val="50000"/>
                <a:lumOff val="50000"/>
              </a:schemeClr>
            </a:solidFill>
            <a:latin typeface="+mj-lt"/>
            <a:ea typeface="+mj-ea"/>
            <a:cs typeface="+mj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Hoja1!$C$17</c:f>
              <c:strCache>
                <c:ptCount val="1"/>
                <c:pt idx="0">
                  <c:v>Alargamiento a la rotura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3-42DA-82C7-1BB19F678BFA}"/>
              </c:ext>
            </c:extLst>
          </c:dPt>
          <c:dPt>
            <c:idx val="1"/>
            <c:invertIfNegative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A3-42DA-82C7-1BB19F678BFA}"/>
              </c:ext>
            </c:extLst>
          </c:dPt>
          <c:dPt>
            <c:idx val="2"/>
            <c:invertIfNegative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3-42DA-82C7-1BB19F678BFA}"/>
              </c:ext>
            </c:extLst>
          </c:dPt>
          <c:cat>
            <c:strRef>
              <c:f>Hoja1!$B$18:$B$21</c:f>
              <c:strCache>
                <c:ptCount val="4"/>
                <c:pt idx="0">
                  <c:v>OXIDADO</c:v>
                </c:pt>
                <c:pt idx="1">
                  <c:v>APP</c:v>
                </c:pt>
                <c:pt idx="2">
                  <c:v>SBS</c:v>
                </c:pt>
                <c:pt idx="3">
                  <c:v>ALPA®</c:v>
                </c:pt>
              </c:strCache>
            </c:strRef>
          </c:cat>
          <c:val>
            <c:numRef>
              <c:f>Hoja1!$C$18:$C$21</c:f>
              <c:numCache>
                <c:formatCode>General</c:formatCode>
                <c:ptCount val="4"/>
                <c:pt idx="0">
                  <c:v>50</c:v>
                </c:pt>
                <c:pt idx="1">
                  <c:v>200</c:v>
                </c:pt>
                <c:pt idx="2">
                  <c:v>1500</c:v>
                </c:pt>
                <c:pt idx="3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3-42DA-82C7-1BB19F678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47"/>
        <c:overlap/>
        <c:axId val="388869896"/>
        <c:axId val="388870224"/>
      </c:barChart>
      <c:catAx>
        <c:axId val="38886989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cap="none" spc="0" normalizeH="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197" b="1" i="0" u="none" strike="noStrike" kern="1200" cap="none" spc="0" normalizeH="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388870224"/>
        <c:crosses val="autoZero"/>
        <c:auto val="0"/>
        <c:lblAlgn val="ctr"/>
        <c:lblOffset/>
        <c:noMultiLvlLbl val="0"/>
      </c:catAx>
      <c:valAx>
        <c:axId val="38887022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888698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es-CL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Porcentaje de cohesión con</a:t>
            </a:r>
            <a:r>
              <a:rPr lang="es-ES" baseline="0"/>
              <a:t> </a:t>
            </a:r>
            <a:r>
              <a:rPr lang="es-ES"/>
              <a:t>el tiempo de calentamiento a P=0,4 W/cm2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scatterChart>
        <c:scatterStyle val="smoothMarker"/>
        <c:varyColors val="0"/>
        <c:ser>
          <c:idx val="1"/>
          <c:order val="0"/>
          <c:tx>
            <c:strRef>
              <c:f>Hoja1!$C$2</c:f>
              <c:strCache>
                <c:ptCount val="1"/>
                <c:pt idx="0">
                  <c:v>SBS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Hoja1!$B$3:$B$11</c:f>
              <c:numCache>
                <c:formatCode>General</c:formatCode>
                <c:ptCount val="9"/>
                <c:pt idx="0">
                  <c:v>0</c:v>
                </c:pt>
                <c:pt idx="1">
                  <c:v>12.5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  <c:pt idx="8">
                  <c:v>250</c:v>
                </c:pt>
              </c:numCache>
            </c:numRef>
          </c:xVal>
          <c:yVal>
            <c:numRef>
              <c:f>Hoja1!$C$3:$C$11</c:f>
              <c:numCache>
                <c:formatCode>General</c:formatCode>
                <c:ptCount val="9"/>
                <c:pt idx="0">
                  <c:v>25</c:v>
                </c:pt>
                <c:pt idx="1">
                  <c:v>34</c:v>
                </c:pt>
                <c:pt idx="2">
                  <c:v>40</c:v>
                </c:pt>
                <c:pt idx="3">
                  <c:v>47</c:v>
                </c:pt>
                <c:pt idx="4">
                  <c:v>51</c:v>
                </c:pt>
                <c:pt idx="5">
                  <c:v>54</c:v>
                </c:pt>
                <c:pt idx="6">
                  <c:v>58</c:v>
                </c:pt>
                <c:pt idx="7">
                  <c:v>60</c:v>
                </c:pt>
                <c:pt idx="8">
                  <c:v>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76-4F5F-8750-33DDBC007EF4}"/>
            </c:ext>
          </c:extLst>
        </c:ser>
        <c:ser>
          <c:idx val="0"/>
          <c:order val="1"/>
          <c:tx>
            <c:strRef>
              <c:f>Hoja1!$D$2</c:f>
              <c:strCache>
                <c:ptCount val="1"/>
                <c:pt idx="0">
                  <c:v>APP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Hoja1!$B$3:$B$11</c:f>
              <c:numCache>
                <c:formatCode>General</c:formatCode>
                <c:ptCount val="9"/>
                <c:pt idx="0">
                  <c:v>0</c:v>
                </c:pt>
                <c:pt idx="1">
                  <c:v>12.5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  <c:pt idx="8">
                  <c:v>250</c:v>
                </c:pt>
              </c:numCache>
            </c:numRef>
          </c:xVal>
          <c:yVal>
            <c:numRef>
              <c:f>Hoja1!$D$3:$D$11</c:f>
              <c:numCache>
                <c:formatCode>General</c:formatCode>
                <c:ptCount val="9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76-4F5F-8750-33DDBC007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96013968"/>
        <c:axId val="396014752"/>
      </c:scatterChart>
      <c:valAx>
        <c:axId val="396013968"/>
        <c:scaling>
          <c:orientation/>
          <c:max val="2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>
                <a:defPPr/>
              </a:lstStyle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p>
              <a:pPr>
                <a:defRPr sz="1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96014752"/>
        <c:crosses val="autoZero"/>
        <c:crossBetween val="midCat"/>
      </c:valAx>
      <c:valAx>
        <c:axId val="396014752"/>
        <c:scaling>
          <c:orientation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>
                <a:defPPr/>
              </a:lstStyle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% de cohesión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96013968"/>
        <c:crosses val="autoZero"/>
        <c:crossBetween val="midCat"/>
      </c:valAx>
      <c:spPr>
        <a:noFill/>
        <a:ln>
          <a:solidFill>
            <a:srgbClr val="00B05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69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rgbClr val="00B050"/>
      </a:solidFill>
      <a:round/>
    </a:ln>
    <a:effectLst/>
  </c:spPr>
  <c:txPr>
    <a:bodyPr/>
    <a:p>
      <a:pPr>
        <a:defRPr/>
      </a:pPr>
      <a:endParaRPr lang="es-CL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Evolución de la elongación</a:t>
            </a:r>
            <a:r>
              <a:rPr lang="es-ES" baseline="0"/>
              <a:t> </a:t>
            </a:r>
            <a:r>
              <a:rPr lang="es-ES"/>
              <a:t>por mes</a:t>
            </a:r>
          </a:p>
        </c:rich>
      </c:tx>
      <c:layout>
        <c:manualLayout>
          <c:xMode val="edge"/>
          <c:yMode val="edge"/>
          <c:x val="0.25781208276748657"/>
          <c:y val="0.03998231515288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scatterChart>
        <c:scatterStyle val="smoothMarker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SBS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Hoja2!$A$4:$A$16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Hoja2!$B$4:$B$16</c:f>
              <c:numCache>
                <c:formatCode>General</c:formatCode>
                <c:ptCount val="13"/>
                <c:pt idx="0">
                  <c:v>1433</c:v>
                </c:pt>
                <c:pt idx="1">
                  <c:v>1410</c:v>
                </c:pt>
                <c:pt idx="2">
                  <c:v>1350</c:v>
                </c:pt>
                <c:pt idx="3">
                  <c:v>1290</c:v>
                </c:pt>
                <c:pt idx="4">
                  <c:v>1200</c:v>
                </c:pt>
                <c:pt idx="5">
                  <c:v>1140</c:v>
                </c:pt>
                <c:pt idx="6">
                  <c:v>1020</c:v>
                </c:pt>
                <c:pt idx="7">
                  <c:v>1000</c:v>
                </c:pt>
                <c:pt idx="8">
                  <c:v>880</c:v>
                </c:pt>
                <c:pt idx="9">
                  <c:v>800</c:v>
                </c:pt>
                <c:pt idx="10">
                  <c:v>720</c:v>
                </c:pt>
                <c:pt idx="11">
                  <c:v>620</c:v>
                </c:pt>
                <c:pt idx="12">
                  <c:v>580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52-429B-9270-BD52E12523F9}"/>
            </c:ext>
          </c:extLst>
        </c:ser>
        <c:ser>
          <c:idx val="1"/>
          <c:order val="1"/>
          <c:tx>
            <c:strRef>
              <c:f>Hoja2!$C$3</c:f>
              <c:strCache>
                <c:ptCount val="1"/>
                <c:pt idx="0">
                  <c:v>APP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Hoja2!$A$4:$A$16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Hoja2!$C$4:$C$16</c:f>
              <c:numCache>
                <c:formatCode>General</c:formatCode>
                <c:ptCount val="13"/>
                <c:pt idx="0">
                  <c:v>200</c:v>
                </c:pt>
                <c:pt idx="1">
                  <c:v>150</c:v>
                </c:pt>
                <c:pt idx="2">
                  <c:v>110</c:v>
                </c:pt>
                <c:pt idx="3">
                  <c:v>100</c:v>
                </c:pt>
                <c:pt idx="4">
                  <c:v>70</c:v>
                </c:pt>
                <c:pt idx="5">
                  <c:v>25</c:v>
                </c:pt>
                <c:pt idx="6">
                  <c:v>13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52-429B-9270-BD52E1252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96015536"/>
        <c:axId val="286581200"/>
      </c:scatterChart>
      <c:valAx>
        <c:axId val="396015536"/>
        <c:scaling>
          <c:orientation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>
                <a:defPPr/>
              </a:lstStyle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Meses</a:t>
                </a:r>
                <a:r>
                  <a:rPr lang="es-ES" baseline="0"/>
                  <a:t> de envejecimiento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p>
              <a:pPr>
                <a:defRPr sz="1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6581200"/>
        <c:crosses val="autoZero"/>
        <c:crossBetween val="midCat"/>
      </c:valAx>
      <c:valAx>
        <c:axId val="286581200"/>
        <c:scaling>
          <c:orientation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>
                <a:defPPr/>
              </a:lstStyle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Alargamiento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96015536"/>
        <c:crosses val="autoZero"/>
        <c:crossBetween val="midCat"/>
      </c:valAx>
      <c:spPr>
        <a:noFill/>
        <a:ln>
          <a:solidFill>
            <a:srgbClr val="00B05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69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accent1"/>
      </a:solidFill>
      <a:round/>
    </a:ln>
    <a:effectLst/>
  </c:spPr>
  <c:txPr>
    <a:bodyPr/>
    <a:p>
      <a:pPr>
        <a:defRPr/>
      </a:pPr>
      <a:endParaRPr lang="es-CL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Análisis</a:t>
            </a:r>
            <a:r>
              <a:rPr lang="es-ES" baseline="0"/>
              <a:t> de Temperaturas 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200" b="0" i="0" u="none" strike="noStrike" kern="1200" cap="none" spc="0" normalizeH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sz="2200" b="0" i="0" u="none" strike="noStrike" kern="1200" cap="none" spc="0" normalizeH="0" baseline="0" smtId="4294967295">
            <a:solidFill>
              <a:schemeClr val="tx1">
                <a:lumMod val="65000"/>
                <a:lumOff val="35000"/>
              </a:schemeClr>
            </a:solidFill>
            <a:latin typeface="+mj-lt"/>
            <a:ea typeface="+mj-ea"/>
            <a:cs typeface="+mj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Hoja2!$E$19</c:f>
              <c:strCache>
                <c:ptCount val="1"/>
                <c:pt idx="0">
                  <c:v>Betún SBS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Hoja2!$D$20:$D$21</c:f>
              <c:strCache>
                <c:ptCount val="2"/>
                <c:pt idx="0">
                  <c:v>flexibilidad bajas temperaturas </c:v>
                </c:pt>
                <c:pt idx="1">
                  <c:v>Resistencia a la fluencia </c:v>
                </c:pt>
              </c:strCache>
            </c:strRef>
          </c:cat>
          <c:val>
            <c:numRef>
              <c:f>Hoja2!$E$20:$E$21</c:f>
              <c:numCache>
                <c:formatCode>General</c:formatCode>
                <c:ptCount val="2"/>
                <c:pt idx="0">
                  <c:v>-16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7-41A4-ABD4-CE98A688B79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Hoja2!$D$20:$D$21</c:f>
              <c:strCache>
                <c:ptCount val="2"/>
                <c:pt idx="0">
                  <c:v>flexibilidad bajas temperaturas </c:v>
                </c:pt>
                <c:pt idx="1">
                  <c:v>Resistencia a la fluencia </c:v>
                </c:pt>
              </c:strCache>
            </c:strRef>
          </c:cat>
          <c:val>
            <c:numRef>
              <c:f>Hoja2!$F$20:$F$21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7-41A4-ABD4-CE98A688B794}"/>
            </c:ext>
          </c:extLst>
        </c:ser>
        <c:ser>
          <c:idx val="2"/>
          <c:order val="2"/>
          <c:tx>
            <c:strRef>
              <c:f>Hoja2!$G$19</c:f>
              <c:strCache>
                <c:ptCount val="1"/>
                <c:pt idx="0">
                  <c:v>Betún APP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Hoja2!$D$20:$D$21</c:f>
              <c:strCache>
                <c:ptCount val="2"/>
                <c:pt idx="0">
                  <c:v>flexibilidad bajas temperaturas </c:v>
                </c:pt>
                <c:pt idx="1">
                  <c:v>Resistencia a la fluencia </c:v>
                </c:pt>
              </c:strCache>
            </c:strRef>
          </c:cat>
          <c:val>
            <c:numRef>
              <c:f>Hoja2!$G$20:$G$21</c:f>
              <c:numCache>
                <c:formatCode>General</c:formatCode>
                <c:ptCount val="2"/>
                <c:pt idx="0">
                  <c:v>-5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7-41A4-ABD4-CE98A688B79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Hoja2!$D$20:$D$21</c:f>
              <c:strCache>
                <c:ptCount val="2"/>
                <c:pt idx="0">
                  <c:v>flexibilidad bajas temperaturas </c:v>
                </c:pt>
                <c:pt idx="1">
                  <c:v>Resistencia a la fluencia </c:v>
                </c:pt>
              </c:strCache>
            </c:strRef>
          </c:cat>
          <c:val>
            <c:numRef>
              <c:f>Hoja2!$H$20:$H$21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7-41A4-ABD4-CE98A688B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69"/>
        <c:overlap/>
        <c:axId val="375717848"/>
        <c:axId val="375718176"/>
      </c:barChart>
      <c:catAx>
        <c:axId val="375717848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cap="none" spc="0" normalizeH="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cap="none" spc="0" normalizeH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5718176"/>
        <c:crosses val="autoZero"/>
        <c:auto val="0"/>
        <c:lblAlgn val="ctr"/>
        <c:lblOffset/>
        <c:noMultiLvlLbl val="0"/>
      </c:catAx>
      <c:valAx>
        <c:axId val="375718176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7571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p>
      <a:pPr>
        <a:defRPr/>
      </a:pPr>
      <a:endParaRPr lang="es-CL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CA1BA6C4-F29B-48E1-A04D-F2CEBA0FC489}" type="datetimeFigureOut">
              <a:rPr lang="es-ES" smtClean="0"/>
              <a:pPr/>
              <a:t>06/09/2017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EDA5F647-1323-49ED-81D3-8ADA064E36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113519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n-IN"/>
              <a:t>6 201 195</a:t>
            </a:r>
          </a:p>
          <a:p>
            <a:pPr/>
            <a:r>
              <a:rPr lang="en-IN"/>
              <a:t>38 38 38</a:t>
            </a:r>
          </a:p>
          <a:p>
            <a:pPr/>
            <a:r>
              <a:rPr lang="en-IN"/>
              <a:t>89 89 89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14790BA6-CE62-48D5-8DE5-73D6FC8CD95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08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Sistema monocapa sobre aislante.  </a:t>
            </a:r>
          </a:p>
          <a:p>
            <a:pPr/>
            <a:r>
              <a:rPr lang="es-ES"/>
              <a:t>Sistema bicapa con aislación térmica.</a:t>
            </a:r>
          </a:p>
          <a:p>
            <a:pPr/>
            <a:r>
              <a:rPr lang="es-ES"/>
              <a:t>Viviendas oficinas hoteles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8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Fijada mecánicamente sobre chapa metálica y con aislación térmica. </a:t>
            </a:r>
          </a:p>
          <a:p>
            <a:pPr/>
            <a:endParaRPr lang="es-ES"/>
          </a:p>
          <a:p>
            <a:pPr/>
            <a:r>
              <a:rPr lang="es-ES"/>
              <a:t>Centros comerciales </a:t>
            </a:r>
          </a:p>
          <a:p>
            <a:pPr/>
            <a:r>
              <a:rPr lang="es-ES"/>
              <a:t>Naves industriales </a:t>
            </a:r>
          </a:p>
          <a:p>
            <a:pPr/>
            <a:r>
              <a:rPr lang="es-ES"/>
              <a:t>Fabricas </a:t>
            </a:r>
          </a:p>
          <a:p>
            <a:pPr/>
            <a:r>
              <a:rPr lang="es-ES"/>
              <a:t>Almacenes.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36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El sistema de fijación mecánica  siempre se utiliza cuando tenemos una cubierta metálica tipo DECK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72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Solución liquida compatible con membrana asfáltica.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770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Realizar impermeabilización  en soportes de hormigón  (brocha rodillo) </a:t>
            </a:r>
          </a:p>
          <a:p>
            <a:pPr/>
            <a:endParaRPr lang="es-ES"/>
          </a:p>
          <a:p>
            <a:pPr/>
            <a:r>
              <a:rPr lang="es-ES"/>
              <a:t>Para aire acondicionado. </a:t>
            </a:r>
          </a:p>
          <a:p>
            <a:pPr/>
            <a:r>
              <a:rPr lang="es-ES"/>
              <a:t>sistema de captación solar.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57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Solución a encuentros con PVC  o Salientes fluviales.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85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Bajantes pluviales, pernos de anclaje sobre la impermeabilización.  Ductos para aire acondicionado. </a:t>
            </a:r>
          </a:p>
          <a:p>
            <a:pPr/>
            <a:endParaRPr lang="es-ES"/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153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diferentes elementos </a:t>
            </a:r>
          </a:p>
          <a:p>
            <a:pPr/>
            <a:r>
              <a:rPr lang="es-ES"/>
              <a:t>impacto sobre una o varias características  del producto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42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Organismos externos al fabricante. </a:t>
            </a:r>
          </a:p>
          <a:p>
            <a:pPr/>
            <a:r>
              <a:rPr lang="es-ES"/>
              <a:t>Francia.</a:t>
            </a:r>
          </a:p>
          <a:p>
            <a:pPr/>
            <a:r>
              <a:rPr lang="es-ES"/>
              <a:t>Marruecos. </a:t>
            </a: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233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elegir un sistema de impermeabilización  </a:t>
            </a:r>
          </a:p>
          <a:p>
            <a:pPr/>
            <a:r>
              <a:rPr lang="es-ES"/>
              <a:t>las características técnicas adecuadas </a:t>
            </a:r>
          </a:p>
          <a:p>
            <a:pPr/>
            <a:r>
              <a:rPr lang="es-ES"/>
              <a:t>solución adecuada y eficaz </a:t>
            </a:r>
          </a:p>
          <a:p>
            <a:pPr/>
            <a:r>
              <a:rPr lang="es-ES"/>
              <a:t>estanquidad en el tiempo.</a:t>
            </a: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48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 err="1"/>
              <a:t>Estanquedad.</a:t>
            </a: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46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  Explicación sobre le costo $ ----- membrana ---- tiene relación con la plegabilidad en Frio</a:t>
            </a:r>
          </a:p>
          <a:p>
            <a:pPr/>
            <a:r>
              <a:rPr lang="es-ES"/>
              <a:t>  A menor temperatura mayor costo. </a:t>
            </a:r>
          </a:p>
          <a:p>
            <a:pPr/>
            <a:endParaRPr lang="es-ES"/>
          </a:p>
          <a:p>
            <a:pPr/>
            <a:r>
              <a:rPr lang="es-ES"/>
              <a:t>Cilindro.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2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Mide la elongación de el betún.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98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Comparación en estado nuevo </a:t>
            </a:r>
          </a:p>
          <a:p>
            <a:pPr/>
            <a:r>
              <a:rPr lang="es-ES"/>
              <a:t>70º C/ 24 hrs. </a:t>
            </a:r>
          </a:p>
          <a:p>
            <a:pPr/>
            <a:r>
              <a:rPr lang="es-ES"/>
              <a:t> Someter la membrana a ciclos. </a:t>
            </a:r>
          </a:p>
          <a:p>
            <a:pPr/>
            <a:endParaRPr lang="es-ES"/>
          </a:p>
          <a:p>
            <a:pPr/>
            <a:endParaRPr lang="es-ES"/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83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p=potencia de calentamiento </a:t>
            </a: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7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es-ES"/>
              <a:t>Se realiza el ensayo de flexibilidad en frio y nos indica otorga -16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44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75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EDA5F647-1323-49ED-81D3-8ADA064E36C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11988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CDD1A341-8D6D-4B9A-8A60-316082DFD1F7}" type="datetimeFigureOut">
              <a:rPr lang="en-IN" smtClean="0"/>
              <a:pPr/>
              <a:t>06-09-2017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5847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CDD1A341-8D6D-4B9A-8A60-316082DFD1F7}" type="datetimeFigureOut">
              <a:rPr lang="en-IN" smtClean="0"/>
              <a:pPr/>
              <a:t>06-09-2017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18294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microsoft.com/office/2007/relationships/hdphoto" Target="../media/image2.wdp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8000" t="19000" r="8000" b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/>
            <a:fld id="{CDD1A341-8D6D-4B9A-8A60-316082DFD1F7}" type="datetimeFigureOut">
              <a:rPr lang="en-IN" smtClean="0"/>
              <a:pPr/>
              <a:t>06-09-2017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824F530-C6D8-44DD-917B-DFBE2B9CA7F9}" type="slidenum">
              <a:rPr lang="en-IN" smtClean="0"/>
              <a:pPr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2449177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DD1A341-8D6D-4B9A-8A60-316082DFD1F7}" type="datetimeFigureOut">
              <a:rPr lang="en-IN" smtClean="0"/>
              <a:pPr/>
              <a:t>06-09-2017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824F530-C6D8-44DD-917B-DFBE2B9CA7F9}" type="slidenum">
              <a:rPr lang="en-IN" smtClean="0"/>
              <a:pPr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0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2.jpeg" /><Relationship Id="rId11" Type="http://schemas.openxmlformats.org/officeDocument/2006/relationships/image" Target="../media/image43.jpeg" /><Relationship Id="rId12" Type="http://schemas.openxmlformats.org/officeDocument/2006/relationships/image" Target="../media/image31.jpeg" /><Relationship Id="rId13" Type="http://schemas.openxmlformats.org/officeDocument/2006/relationships/chart" Target="../charts/char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2.jpeg" /><Relationship Id="rId4" Type="http://schemas.microsoft.com/office/2007/relationships/hdphoto" Target="../media/image40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4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6.jpeg" /><Relationship Id="rId11" Type="http://schemas.openxmlformats.org/officeDocument/2006/relationships/chart" Target="../charts/chart3.xml" /><Relationship Id="rId12" Type="http://schemas.openxmlformats.org/officeDocument/2006/relationships/image" Target="../media/image31.jpe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2.jpeg" /><Relationship Id="rId4" Type="http://schemas.microsoft.com/office/2007/relationships/hdphoto" Target="../media/image44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4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4.png" /><Relationship Id="rId4" Type="http://schemas.openxmlformats.org/officeDocument/2006/relationships/image" Target="../media/image25.jpeg" /><Relationship Id="rId5" Type="http://schemas.openxmlformats.org/officeDocument/2006/relationships/image" Target="../media/image3.png" /><Relationship Id="rId6" Type="http://schemas.openxmlformats.org/officeDocument/2006/relationships/image" Target="../media/image26.jpeg" /><Relationship Id="rId7" Type="http://schemas.openxmlformats.org/officeDocument/2006/relationships/image" Target="../media/image47.jpeg" /><Relationship Id="rId8" Type="http://schemas.openxmlformats.org/officeDocument/2006/relationships/image" Target="../media/image48.jpeg" /><Relationship Id="rId9" Type="http://schemas.openxmlformats.org/officeDocument/2006/relationships/image" Target="../media/image3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49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50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chart" Target="../charts/char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2.jpeg" /><Relationship Id="rId4" Type="http://schemas.microsoft.com/office/2007/relationships/hdphoto" Target="../media/image51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chart" Target="../charts/char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5.jpeg" /><Relationship Id="rId2" Type="http://schemas.openxmlformats.org/officeDocument/2006/relationships/image" Target="../media/image22.jpeg" /><Relationship Id="rId3" Type="http://schemas.microsoft.com/office/2007/relationships/hdphoto" Target="../media/image52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53.jpeg" /><Relationship Id="rId9" Type="http://schemas.openxmlformats.org/officeDocument/2006/relationships/image" Target="../media/image5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8.jpeg" /><Relationship Id="rId11" Type="http://schemas.openxmlformats.org/officeDocument/2006/relationships/image" Target="../media/image55.jpeg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2.jpeg" /><Relationship Id="rId4" Type="http://schemas.microsoft.com/office/2007/relationships/hdphoto" Target="../media/image56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5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2.jpeg" /><Relationship Id="rId4" Type="http://schemas.microsoft.com/office/2007/relationships/hdphoto" Target="../media/image59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chart" Target="../charts/chart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60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6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.png" /><Relationship Id="rId11" Type="http://schemas.openxmlformats.org/officeDocument/2006/relationships/image" Target="../media/image13.svg" /><Relationship Id="rId12" Type="http://schemas.openxmlformats.org/officeDocument/2006/relationships/image" Target="../media/image14.jpeg" /><Relationship Id="rId13" Type="http://schemas.microsoft.com/office/2007/relationships/hdphoto" Target="../media/image15.wdp" /><Relationship Id="rId14" Type="http://schemas.openxmlformats.org/officeDocument/2006/relationships/image" Target="../media/image16.jpeg" /><Relationship Id="rId15" Type="http://schemas.openxmlformats.org/officeDocument/2006/relationships/image" Target="../media/image17.jpeg" /><Relationship Id="rId16" Type="http://schemas.openxmlformats.org/officeDocument/2006/relationships/image" Target="../media/image18.jpeg" /><Relationship Id="rId17" Type="http://schemas.openxmlformats.org/officeDocument/2006/relationships/image" Target="../media/image19.png" /><Relationship Id="rId18" Type="http://schemas.openxmlformats.org/officeDocument/2006/relationships/image" Target="../media/image3.png" /><Relationship Id="rId19" Type="http://schemas.openxmlformats.org/officeDocument/2006/relationships/image" Target="../media/image20.jpeg" /><Relationship Id="rId2" Type="http://schemas.openxmlformats.org/officeDocument/2006/relationships/notesSlide" Target="../notesSlides/notesSlide1.xml" /><Relationship Id="rId20" Type="http://schemas.openxmlformats.org/officeDocument/2006/relationships/image" Target="../media/image21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png" /><Relationship Id="rId7" Type="http://schemas.openxmlformats.org/officeDocument/2006/relationships/image" Target="../media/image9.svg" /><Relationship Id="rId8" Type="http://schemas.openxmlformats.org/officeDocument/2006/relationships/image" Target="../media/image10.png" /><Relationship Id="rId9" Type="http://schemas.openxmlformats.org/officeDocument/2006/relationships/image" Target="../media/image11.sv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62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63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64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8.jpeg" /><Relationship Id="rId2" Type="http://schemas.openxmlformats.org/officeDocument/2006/relationships/image" Target="../media/image22.jpeg" /><Relationship Id="rId3" Type="http://schemas.microsoft.com/office/2007/relationships/hdphoto" Target="../media/image65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66.jpeg" /><Relationship Id="rId9" Type="http://schemas.openxmlformats.org/officeDocument/2006/relationships/image" Target="../media/image6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8.jpeg" /><Relationship Id="rId2" Type="http://schemas.openxmlformats.org/officeDocument/2006/relationships/image" Target="../media/image22.jpeg" /><Relationship Id="rId3" Type="http://schemas.microsoft.com/office/2007/relationships/hdphoto" Target="../media/image69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70.jpeg" /><Relationship Id="rId9" Type="http://schemas.openxmlformats.org/officeDocument/2006/relationships/image" Target="../media/image7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4.jpeg" /><Relationship Id="rId11" Type="http://schemas.openxmlformats.org/officeDocument/2006/relationships/image" Target="../media/image75.jpeg" /><Relationship Id="rId2" Type="http://schemas.openxmlformats.org/officeDocument/2006/relationships/image" Target="../media/image24.png" /><Relationship Id="rId3" Type="http://schemas.openxmlformats.org/officeDocument/2006/relationships/image" Target="../media/image22.jpeg" /><Relationship Id="rId4" Type="http://schemas.microsoft.com/office/2007/relationships/hdphoto" Target="../media/image72.wdp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31.jpeg" /><Relationship Id="rId9" Type="http://schemas.openxmlformats.org/officeDocument/2006/relationships/image" Target="../media/image7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7.jpeg" /><Relationship Id="rId11" Type="http://schemas.openxmlformats.org/officeDocument/2006/relationships/image" Target="../media/image78.jpeg" /><Relationship Id="rId2" Type="http://schemas.openxmlformats.org/officeDocument/2006/relationships/image" Target="../media/image24.png" /><Relationship Id="rId3" Type="http://schemas.openxmlformats.org/officeDocument/2006/relationships/image" Target="../media/image22.jpeg" /><Relationship Id="rId4" Type="http://schemas.microsoft.com/office/2007/relationships/hdphoto" Target="../media/image76.wdp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31.jpeg" /><Relationship Id="rId9" Type="http://schemas.openxmlformats.org/officeDocument/2006/relationships/image" Target="../media/image7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3.jpeg" /><Relationship Id="rId11" Type="http://schemas.openxmlformats.org/officeDocument/2006/relationships/image" Target="../media/image80.jpeg" /><Relationship Id="rId12" Type="http://schemas.openxmlformats.org/officeDocument/2006/relationships/image" Target="../media/image81.jpeg" /><Relationship Id="rId13" Type="http://schemas.openxmlformats.org/officeDocument/2006/relationships/image" Target="../media/image82.jpeg" /><Relationship Id="rId14" Type="http://schemas.openxmlformats.org/officeDocument/2006/relationships/image" Target="../media/image83.jpeg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4.png" /><Relationship Id="rId4" Type="http://schemas.openxmlformats.org/officeDocument/2006/relationships/image" Target="../media/image22.jpeg" /><Relationship Id="rId5" Type="http://schemas.microsoft.com/office/2007/relationships/hdphoto" Target="../media/image79.wdp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3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6.jpeg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2.jpeg" /><Relationship Id="rId4" Type="http://schemas.microsoft.com/office/2007/relationships/hdphoto" Target="../media/image84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8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9.jpeg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4.png" /><Relationship Id="rId4" Type="http://schemas.openxmlformats.org/officeDocument/2006/relationships/image" Target="../media/image22.jpeg" /><Relationship Id="rId5" Type="http://schemas.microsoft.com/office/2007/relationships/hdphoto" Target="../media/image87.wdp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8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23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27.jpeg" /><Relationship Id="rId9" Type="http://schemas.openxmlformats.org/officeDocument/2006/relationships/image" Target="../media/image28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1.jpeg" /><Relationship Id="rId11" Type="http://schemas.openxmlformats.org/officeDocument/2006/relationships/image" Target="../media/image92.jpeg" /><Relationship Id="rId12" Type="http://schemas.openxmlformats.org/officeDocument/2006/relationships/image" Target="../media/image93.jpeg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2.jpeg" /><Relationship Id="rId4" Type="http://schemas.microsoft.com/office/2007/relationships/hdphoto" Target="../media/image90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3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94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9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8.jpeg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jpeg" /><Relationship Id="rId4" Type="http://schemas.microsoft.com/office/2007/relationships/hdphoto" Target="../media/image96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9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1.jpeg" /><Relationship Id="rId11" Type="http://schemas.openxmlformats.org/officeDocument/2006/relationships/image" Target="../media/image102.jpeg" /><Relationship Id="rId12" Type="http://schemas.openxmlformats.org/officeDocument/2006/relationships/image" Target="../media/image103.jpeg" /><Relationship Id="rId13" Type="http://schemas.openxmlformats.org/officeDocument/2006/relationships/image" Target="../media/image104.jpeg" /><Relationship Id="rId14" Type="http://schemas.openxmlformats.org/officeDocument/2006/relationships/image" Target="../media/image105.jpeg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2.jpeg" /><Relationship Id="rId4" Type="http://schemas.microsoft.com/office/2007/relationships/hdphoto" Target="../media/image99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10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8.jpeg" /><Relationship Id="rId11" Type="http://schemas.openxmlformats.org/officeDocument/2006/relationships/image" Target="../media/image109.jpeg" /><Relationship Id="rId12" Type="http://schemas.openxmlformats.org/officeDocument/2006/relationships/image" Target="../media/image31.jpeg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2.jpeg" /><Relationship Id="rId4" Type="http://schemas.microsoft.com/office/2007/relationships/hdphoto" Target="../media/image106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10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2.jpeg" /><Relationship Id="rId11" Type="http://schemas.openxmlformats.org/officeDocument/2006/relationships/image" Target="../media/image109.jpeg" /><Relationship Id="rId12" Type="http://schemas.openxmlformats.org/officeDocument/2006/relationships/image" Target="../media/image31.jpeg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jpeg" /><Relationship Id="rId4" Type="http://schemas.microsoft.com/office/2007/relationships/hdphoto" Target="../media/image110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Relationship Id="rId9" Type="http://schemas.openxmlformats.org/officeDocument/2006/relationships/image" Target="../media/image111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09.jpeg" /><Relationship Id="rId11" Type="http://schemas.openxmlformats.org/officeDocument/2006/relationships/image" Target="../media/image31.jpeg" /><Relationship Id="rId2" Type="http://schemas.openxmlformats.org/officeDocument/2006/relationships/image" Target="../media/image22.jpeg" /><Relationship Id="rId3" Type="http://schemas.microsoft.com/office/2007/relationships/hdphoto" Target="../media/image113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114.jpeg" /><Relationship Id="rId9" Type="http://schemas.openxmlformats.org/officeDocument/2006/relationships/image" Target="../media/image11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8.jpeg" /><Relationship Id="rId11" Type="http://schemas.openxmlformats.org/officeDocument/2006/relationships/image" Target="../media/image119.jpeg" /><Relationship Id="rId12" Type="http://schemas.openxmlformats.org/officeDocument/2006/relationships/image" Target="../media/image120.jpeg" /><Relationship Id="rId13" Type="http://schemas.openxmlformats.org/officeDocument/2006/relationships/image" Target="../media/image121.jpeg" /><Relationship Id="rId2" Type="http://schemas.openxmlformats.org/officeDocument/2006/relationships/image" Target="../media/image22.jpeg" /><Relationship Id="rId3" Type="http://schemas.microsoft.com/office/2007/relationships/hdphoto" Target="../media/image116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109.jpeg" /><Relationship Id="rId9" Type="http://schemas.openxmlformats.org/officeDocument/2006/relationships/image" Target="../media/image11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jpeg" /><Relationship Id="rId4" Type="http://schemas.microsoft.com/office/2007/relationships/hdphoto" Target="../media/image122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2.jpeg" /><Relationship Id="rId4" Type="http://schemas.microsoft.com/office/2007/relationships/hdphoto" Target="../media/image123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2.jpeg" /><Relationship Id="rId4" Type="http://schemas.microsoft.com/office/2007/relationships/hdphoto" Target="../media/image29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jpeg" /><Relationship Id="rId4" Type="http://schemas.microsoft.com/office/2007/relationships/hdphoto" Target="../media/image124.wdp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3.png" /><Relationship Id="rId8" Type="http://schemas.openxmlformats.org/officeDocument/2006/relationships/image" Target="../media/image26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125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30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31.jpeg" /><Relationship Id="rId9" Type="http://schemas.openxmlformats.org/officeDocument/2006/relationships/image" Target="../media/image3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33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3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35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microsoft.com/office/2007/relationships/hdphoto" Target="../media/image36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3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9.jpeg" /><Relationship Id="rId11" Type="http://schemas.openxmlformats.org/officeDocument/2006/relationships/chart" Target="../charts/chart1.xml" /><Relationship Id="rId2" Type="http://schemas.openxmlformats.org/officeDocument/2006/relationships/image" Target="../media/image22.jpeg" /><Relationship Id="rId3" Type="http://schemas.microsoft.com/office/2007/relationships/hdphoto" Target="../media/image37.wdp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Relationship Id="rId6" Type="http://schemas.openxmlformats.org/officeDocument/2006/relationships/image" Target="../media/image3.png" /><Relationship Id="rId7" Type="http://schemas.openxmlformats.org/officeDocument/2006/relationships/image" Target="../media/image26.jpeg" /><Relationship Id="rId8" Type="http://schemas.openxmlformats.org/officeDocument/2006/relationships/image" Target="../media/image31.jpeg" /><Relationship Id="rId9" Type="http://schemas.openxmlformats.org/officeDocument/2006/relationships/image" Target="../media/image3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1 Título"/>
          <p:cNvSpPr txBox="1"/>
          <p:nvPr/>
        </p:nvSpPr>
        <p:spPr>
          <a:xfrm>
            <a:off x="287524" y="463288"/>
            <a:ext cx="8568952" cy="1410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>
                <a:latin typeface="Arial Narrow" panose="020b0606020202030204" pitchFamily="34" charset="0"/>
              </a:rPr>
              <a:t>II CONGRESO CHILENO DE IMPERMEABILIZACIÓN</a:t>
            </a:r>
            <a:br>
              <a:rPr lang="es-ES" sz="3600">
                <a:latin typeface="Arial Narrow" panose="020b0606020202030204" pitchFamily="34" charset="0"/>
              </a:rPr>
            </a:br>
            <a:endParaRPr lang="es-ES" sz="3600">
              <a:latin typeface="Arial Narrow" pitchFamily="34" charset="0"/>
            </a:endParaRPr>
          </a:p>
        </p:txBody>
      </p:sp>
      <p:pic>
        <p:nvPicPr>
          <p:cNvPr id="5" name="Picture 2" descr="Universidad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7660" y="2494593"/>
            <a:ext cx="2916000" cy="9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880" y="3503230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s-ES" sz="1300">
                <a:latin typeface="Arial Narrow" panose="020b0606020202030204" pitchFamily="34" charset="0"/>
              </a:rPr>
              <a:t>FACULTAD DE INGENIERÍA</a:t>
            </a:r>
            <a:endParaRPr lang="es-CL" sz="1300">
              <a:latin typeface="Arial Narrow" pitchFamily="34" charset="0"/>
            </a:endParaRPr>
          </a:p>
          <a:p>
            <a:pPr algn="ctr"/>
            <a:r>
              <a:rPr lang="es-CL" sz="1300">
                <a:latin typeface="Arial Narrow" panose="020b0606020202030204" pitchFamily="34" charset="0"/>
              </a:rPr>
              <a:t>ESCUELA DE OBRAS CIVILES Y CONSTRUCCIÓN</a:t>
            </a:r>
          </a:p>
        </p:txBody>
      </p:sp>
      <p:sp>
        <p:nvSpPr>
          <p:cNvPr id="9" name="1 Título"/>
          <p:cNvSpPr txBox="1"/>
          <p:nvPr/>
        </p:nvSpPr>
        <p:spPr>
          <a:xfrm>
            <a:off x="281016" y="4827136"/>
            <a:ext cx="8568952" cy="1410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Jorge Veliz  </a:t>
            </a:r>
            <a:r>
              <a:rPr lang="es-ES" sz="3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es-ES" sz="24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Características de las Membranas Bituminosas.    </a:t>
            </a:r>
            <a:endParaRPr lang="es-ES" sz="320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220" y="2078526"/>
            <a:ext cx="1800000" cy="1800000"/>
          </a:xfrm>
          <a:prstGeom prst="rect">
            <a:avLst/>
          </a:prstGeom>
        </p:spPr>
      </p:pic>
      <p:sp>
        <p:nvSpPr>
          <p:cNvPr id="7" name="1 Título"/>
          <p:cNvSpPr txBox="1"/>
          <p:nvPr/>
        </p:nvSpPr>
        <p:spPr>
          <a:xfrm>
            <a:off x="0" y="4215263"/>
            <a:ext cx="9144000" cy="1410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La Calidad de las Membranas Bituminosas para las Metrópolis de hoy</a:t>
            </a:r>
            <a:endParaRPr lang="es-ES" sz="360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2643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03" y="4220919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lvl="0"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15" name="Picture 58" descr="AXTER Tarifa 2005_8_0003">
            <a:extLst>
              <a:ext uri="{FF2B5EF4-FFF2-40B4-BE49-F238E27FC236}">
                <a16:creationId xmlns:a16="http://schemas.microsoft.com/office/drawing/2014/main" id="{FA9251AA-566E-4943-B993-E823165C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7470" y="2262277"/>
            <a:ext cx="1853955" cy="1742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B7ACA2D6-9C28-43D6-B4F0-FAD52C0CF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808" y="4509120"/>
            <a:ext cx="1218702" cy="11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2E37D4E-21E4-4E51-AF91-60AB0B127C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3728" y="4409245"/>
            <a:ext cx="1281445" cy="1245601"/>
          </a:xfrm>
          <a:prstGeom prst="rect">
            <a:avLst/>
          </a:prstGeom>
        </p:spPr>
      </p:pic>
      <p:graphicFrame>
        <p:nvGraphicFramePr>
          <p:cNvPr id="19" name="Group 48">
            <a:extLst>
              <a:ext uri="{FF2B5EF4-FFF2-40B4-BE49-F238E27FC236}">
                <a16:creationId xmlns:a16="http://schemas.microsoft.com/office/drawing/2014/main" id="{B0053E1E-2CE4-4D7C-8A75-D009B4B15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8109"/>
              </p:ext>
            </p:extLst>
          </p:nvPr>
        </p:nvGraphicFramePr>
        <p:xfrm>
          <a:off x="1370303" y="1056607"/>
          <a:ext cx="6984589" cy="1178543"/>
        </p:xfrm>
        <a:graphic>
          <a:graphicData uri="http://schemas.openxmlformats.org/drawingml/2006/table">
            <a:tbl>
              <a:tblPr/>
              <a:tblGrid>
                <a:gridCol w="197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533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CARACTERÍSTICAS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BETÚN OXIDADO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APP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ELASTÓMERO SBS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ALPA®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01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Plegabilidad en frío °C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5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0  A -15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-15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-20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 Box 348">
            <a:extLst>
              <a:ext uri="{FF2B5EF4-FFF2-40B4-BE49-F238E27FC236}">
                <a16:creationId xmlns:a16="http://schemas.microsoft.com/office/drawing/2014/main" id="{171A7A3D-98DF-4297-9476-98767C46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64" y="220010"/>
            <a:ext cx="330039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/>
            <a:lvl1pPr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altLang="es-E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Plegabilidad en frío</a:t>
            </a:r>
            <a:endParaRPr kumimoji="0" lang="es-ES" altLang="es-ES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id="{857571B9-249B-466F-ABF0-4EE5CAC7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10</a:t>
            </a:fld>
            <a:endParaRPr lang="en-IN"/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D14DBD2C-27AD-455F-9E88-227D2AB47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608511"/>
              </p:ext>
            </p:extLst>
          </p:nvPr>
        </p:nvGraphicFramePr>
        <p:xfrm>
          <a:off x="3472981" y="2481322"/>
          <a:ext cx="4987451" cy="2803969"/>
        </p:xfrm>
        <a:graphic>
          <a:graphicData uri="http://schemas.openxmlformats.org/drawingml/2006/chart">
            <c:chart xmlns:c="http://schemas.openxmlformats.org/drawingml/2006/chart" r:id="rId1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117B101-DDDD-4A65-A402-81A1D31C3CC8}"/>
              </a:ext>
            </a:extLst>
          </p:cNvPr>
          <p:cNvSpPr/>
          <p:nvPr/>
        </p:nvSpPr>
        <p:spPr>
          <a:xfrm>
            <a:off x="5324803" y="4293096"/>
            <a:ext cx="1629127" cy="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09256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lvl="0"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aphicFrame>
        <p:nvGraphicFramePr>
          <p:cNvPr id="15" name="Group 48">
            <a:extLst>
              <a:ext uri="{FF2B5EF4-FFF2-40B4-BE49-F238E27FC236}">
                <a16:creationId xmlns:a16="http://schemas.microsoft.com/office/drawing/2014/main" id="{53DFD585-1519-4FB0-86E9-ED7CF2144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026718"/>
              </p:ext>
            </p:extLst>
          </p:nvPr>
        </p:nvGraphicFramePr>
        <p:xfrm>
          <a:off x="1493629" y="1011268"/>
          <a:ext cx="5727883" cy="1189617"/>
        </p:xfrm>
        <a:graphic>
          <a:graphicData uri="http://schemas.openxmlformats.org/drawingml/2006/table">
            <a:tbl>
              <a:tblPr/>
              <a:tblGrid>
                <a:gridCol w="161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138"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CARACTERÍSTICAS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BETÚN OXIDADO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APP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ELASTÓMERO SBS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ALPA®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39"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Alargamiento a la rotura%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50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  <a:sym typeface="Symbol" pitchFamily="18" charset="2"/>
                        </a:rPr>
                        <a:t></a:t>
                      </a: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  <a:sym typeface="Symbol" pitchFamily="18" charset="2"/>
                        </a:rPr>
                        <a:t> 200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  <a:sym typeface="Symbol" pitchFamily="18" charset="2"/>
                        </a:rPr>
                        <a:t></a:t>
                      </a: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  <a:sym typeface="Symbol" pitchFamily="18" charset="2"/>
                        </a:rPr>
                        <a:t> 1500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  <a:sym typeface="Symbol" pitchFamily="18" charset="2"/>
                        </a:rPr>
                        <a:t></a:t>
                      </a: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  <a:sym typeface="Symbol" pitchFamily="18" charset="2"/>
                        </a:rPr>
                        <a:t> 1200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5849F818-E29A-4438-B1D0-6AF7E12DED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629" y="3999253"/>
            <a:ext cx="1667926" cy="15974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E75066-C7BF-49D8-AFEF-DEBFD13AF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629" y="2277403"/>
            <a:ext cx="1542603" cy="1645332"/>
          </a:xfrm>
          <a:prstGeom prst="rect">
            <a:avLst/>
          </a:prstGeom>
          <a:ln>
            <a:solidFill>
              <a:srgbClr val="00B050"/>
            </a:solidFill>
          </a:ln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2EF5E93-D002-44CF-96B2-A818DE416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426413"/>
              </p:ext>
            </p:extLst>
          </p:nvPr>
        </p:nvGraphicFramePr>
        <p:xfrm>
          <a:off x="3374726" y="2485502"/>
          <a:ext cx="4869682" cy="2964343"/>
        </p:xfrm>
        <a:graphic>
          <a:graphicData uri="http://schemas.openxmlformats.org/drawingml/2006/chart">
            <c:chart xmlns:c="http://schemas.openxmlformats.org/drawingml/2006/chart" r:id="rId11"/>
          </a:graphicData>
        </a:graphic>
      </p:graphicFrame>
      <p:sp>
        <p:nvSpPr>
          <p:cNvPr id="19" name="Text Box 348">
            <a:extLst>
              <a:ext uri="{FF2B5EF4-FFF2-40B4-BE49-F238E27FC236}">
                <a16:creationId xmlns:a16="http://schemas.microsoft.com/office/drawing/2014/main" id="{537A7460-301D-4298-9381-E5BA5351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58" y="248944"/>
            <a:ext cx="41644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/>
            <a:lvl1pPr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_tradnl" altLang="es-ES" sz="2400" b="1" kern="0">
                <a:latin typeface="+mj-lt"/>
              </a:rPr>
              <a:t>Elasticidad </a:t>
            </a:r>
            <a:endParaRPr kumimoji="0" lang="es-ES" altLang="es-ES" sz="2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0" name="Marcador de número de diapositiva 1">
            <a:extLst>
              <a:ext uri="{FF2B5EF4-FFF2-40B4-BE49-F238E27FC236}">
                <a16:creationId xmlns:a16="http://schemas.microsoft.com/office/drawing/2014/main" id="{F199AE9B-37B9-41EC-AA8D-3C1191CB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20128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lvl="0"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aphicFrame>
        <p:nvGraphicFramePr>
          <p:cNvPr id="15" name="Group 52">
            <a:extLst>
              <a:ext uri="{FF2B5EF4-FFF2-40B4-BE49-F238E27FC236}">
                <a16:creationId xmlns:a16="http://schemas.microsoft.com/office/drawing/2014/main" id="{3F5BFDCE-4113-44BD-9F3E-3BF3D530F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06956"/>
              </p:ext>
            </p:extLst>
          </p:nvPr>
        </p:nvGraphicFramePr>
        <p:xfrm>
          <a:off x="1475656" y="1051204"/>
          <a:ext cx="6480720" cy="1137524"/>
        </p:xfrm>
        <a:graphic>
          <a:graphicData uri="http://schemas.openxmlformats.org/drawingml/2006/table">
            <a:tbl>
              <a:tblPr/>
              <a:tblGrid>
                <a:gridCol w="1728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404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CARACTERÍSTICAS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BETÚN OXIDADO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APP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ELASTÓMERO SBS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ALPA®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12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Resistencia al envejecimiento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Mediocre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Buena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</a:rPr>
                        <a:t>Muy buena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Gothic" panose="020b0502020202020204" pitchFamily="34" charset="0"/>
                        </a:rPr>
                        <a:t>Excelente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886CC46-3B33-4C11-87DE-6797A98D3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787" y="3311332"/>
            <a:ext cx="3019173" cy="19647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895BFF-4804-4304-B861-F63E78DDD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2385" y="3311332"/>
            <a:ext cx="3052507" cy="196475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Text Box 348">
            <a:extLst>
              <a:ext uri="{FF2B5EF4-FFF2-40B4-BE49-F238E27FC236}">
                <a16:creationId xmlns:a16="http://schemas.microsoft.com/office/drawing/2014/main" id="{B9F187C5-B4E4-4B86-81CB-B06AC7F5D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787" y="245742"/>
            <a:ext cx="380444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/>
            <a:lvl1pPr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altLang="es-E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Resistencia al envejecimiento</a:t>
            </a: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533D1812-423D-4355-A42B-70110E91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98245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0E0A41-258B-458D-A0C5-CAD2CF2FE43A}"/>
              </a:ext>
            </a:extLst>
          </p:cNvPr>
          <p:cNvSpPr/>
          <p:nvPr/>
        </p:nvSpPr>
        <p:spPr>
          <a:xfrm>
            <a:off x="1150759" y="195577"/>
            <a:ext cx="384784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de los betunes </a:t>
            </a:r>
            <a:endParaRPr lang="es-ES" sz="2400" b="1">
              <a:latin typeface="+mj-lt"/>
            </a:endParaRP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1B53BDC5-55C7-4F0A-BD63-954DE7B3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13</a:t>
            </a:fld>
            <a:endParaRPr lang="en-IN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2CF39B0-335F-4749-9491-782BC3CF1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30067"/>
              </p:ext>
            </p:extLst>
          </p:nvPr>
        </p:nvGraphicFramePr>
        <p:xfrm>
          <a:off x="1007108" y="1176144"/>
          <a:ext cx="7597340" cy="4318421"/>
        </p:xfrm>
        <a:graphic>
          <a:graphicData uri="http://schemas.openxmlformats.org/drawingml/2006/table">
            <a:tbl>
              <a:tblPr/>
              <a:tblGrid>
                <a:gridCol w="2030171">
                  <a:extLst>
                    <a:ext uri="{9D8B030D-6E8A-4147-A177-3AD203B41FA5}">
                      <a16:colId xmlns:a16="http://schemas.microsoft.com/office/drawing/2014/main" val="2725328820"/>
                    </a:ext>
                  </a:extLst>
                </a:gridCol>
                <a:gridCol w="2044128">
                  <a:extLst>
                    <a:ext uri="{9D8B030D-6E8A-4147-A177-3AD203B41FA5}">
                      <a16:colId xmlns:a16="http://schemas.microsoft.com/office/drawing/2014/main" val="3459971353"/>
                    </a:ext>
                  </a:extLst>
                </a:gridCol>
                <a:gridCol w="3523041">
                  <a:extLst>
                    <a:ext uri="{9D8B030D-6E8A-4147-A177-3AD203B41FA5}">
                      <a16:colId xmlns:a16="http://schemas.microsoft.com/office/drawing/2014/main" val="122184942"/>
                    </a:ext>
                  </a:extLst>
                </a:gridCol>
              </a:tblGrid>
              <a:tr h="45749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BETÚN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VENTAJAS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INCONVENIENTES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8746"/>
                  </a:ext>
                </a:extLst>
              </a:tr>
              <a:tr h="50025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OXIDADO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Muy económico.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Envejecimiento  muy malo.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34113"/>
                  </a:ext>
                </a:extLst>
              </a:tr>
              <a:tr h="37198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(Oxiasfalto)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Poca resistencia al calor.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82073"/>
                  </a:ext>
                </a:extLst>
              </a:tr>
              <a:tr h="37198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deficiente  elasticidad.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08021"/>
                  </a:ext>
                </a:extLst>
              </a:tr>
              <a:tr h="619972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Plegabilidad en frío muy limitada.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38755"/>
                  </a:ext>
                </a:extLst>
              </a:tr>
              <a:tr h="500253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OMS. Lo declara como peligroso.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09690"/>
                  </a:ext>
                </a:extLst>
              </a:tr>
              <a:tr h="1120224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APP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Buena resistencia al calor.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Calidad irregular debida al uso de residuos plásticos en su fabricación.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91856"/>
                  </a:ext>
                </a:extLst>
              </a:tr>
              <a:tr h="376258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Limitada elasticidad.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63148"/>
                  </a:ext>
                </a:extLst>
              </a:tr>
            </a:tbl>
          </a:graphicData>
        </a:graphic>
      </p:graphicFrame>
      <p:sp>
        <p:nvSpPr>
          <p:cNvPr id="20" name="Autoforma 19" descr="*">
            <a:extLst>
              <a:ext uri="{FF2B5EF4-FFF2-40B4-BE49-F238E27FC236}">
                <a16:creationId xmlns:a16="http://schemas.microsoft.com/office/drawing/2014/main" id="{B47FAD8E-6A7A-4F3A-BA52-5FCB8B570D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200" y="9483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1" name="Autoforma 20" descr="*">
            <a:extLst>
              <a:ext uri="{FF2B5EF4-FFF2-40B4-BE49-F238E27FC236}">
                <a16:creationId xmlns:a16="http://schemas.microsoft.com/office/drawing/2014/main" id="{F2EB26BA-F58B-473F-9033-A1CC903DA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9483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3" name="Autoforma 21" descr="*">
            <a:extLst>
              <a:ext uri="{FF2B5EF4-FFF2-40B4-BE49-F238E27FC236}">
                <a16:creationId xmlns:a16="http://schemas.microsoft.com/office/drawing/2014/main" id="{E9D10AAE-2DCC-4173-87DA-9D0035ABC1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10360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4" name="Autoforma 22" descr="*">
            <a:extLst>
              <a:ext uri="{FF2B5EF4-FFF2-40B4-BE49-F238E27FC236}">
                <a16:creationId xmlns:a16="http://schemas.microsoft.com/office/drawing/2014/main" id="{8BEE97C3-DCBA-43EF-A272-093422330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11007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5" name="Autoforma 23" descr="*">
            <a:extLst>
              <a:ext uri="{FF2B5EF4-FFF2-40B4-BE49-F238E27FC236}">
                <a16:creationId xmlns:a16="http://schemas.microsoft.com/office/drawing/2014/main" id="{F7F2BC45-537E-4C49-8C79-B7617F536A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11655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6" name="Autoforma 24" descr="*">
            <a:extLst>
              <a:ext uri="{FF2B5EF4-FFF2-40B4-BE49-F238E27FC236}">
                <a16:creationId xmlns:a16="http://schemas.microsoft.com/office/drawing/2014/main" id="{7536A93B-5681-43B5-B5C6-8E6D280C5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127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7" name="Autoforma 25" descr="*">
            <a:extLst>
              <a:ext uri="{FF2B5EF4-FFF2-40B4-BE49-F238E27FC236}">
                <a16:creationId xmlns:a16="http://schemas.microsoft.com/office/drawing/2014/main" id="{48D993DB-EDD2-498B-8A0A-0CCAE90E1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200" y="13636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8" name="Autoforma 26" descr="*">
            <a:extLst>
              <a:ext uri="{FF2B5EF4-FFF2-40B4-BE49-F238E27FC236}">
                <a16:creationId xmlns:a16="http://schemas.microsoft.com/office/drawing/2014/main" id="{7B2E8E96-4629-4E21-BE05-041EA3D78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13636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9" name="Autoforma 27" descr="*">
            <a:extLst>
              <a:ext uri="{FF2B5EF4-FFF2-40B4-BE49-F238E27FC236}">
                <a16:creationId xmlns:a16="http://schemas.microsoft.com/office/drawing/2014/main" id="{39C1310F-F7DF-48CA-81D6-D3E16A6EF4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9200" y="15617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14376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0E0A41-258B-458D-A0C5-CAD2CF2FE43A}"/>
              </a:ext>
            </a:extLst>
          </p:cNvPr>
          <p:cNvSpPr/>
          <p:nvPr/>
        </p:nvSpPr>
        <p:spPr>
          <a:xfrm>
            <a:off x="1150759" y="195577"/>
            <a:ext cx="384784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de los betunes </a:t>
            </a:r>
            <a:endParaRPr lang="es-ES" sz="2400" b="1">
              <a:latin typeface="+mj-lt"/>
            </a:endParaRP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1B53BDC5-55C7-4F0A-BD63-954DE7B3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14</a:t>
            </a:fld>
            <a:endParaRPr lang="en-IN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03E837-5D9F-4CA3-B28B-F3CED31F1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92481"/>
              </p:ext>
            </p:extLst>
          </p:nvPr>
        </p:nvGraphicFramePr>
        <p:xfrm>
          <a:off x="1045103" y="1081289"/>
          <a:ext cx="7681633" cy="4427581"/>
        </p:xfrm>
        <a:graphic>
          <a:graphicData uri="http://schemas.openxmlformats.org/drawingml/2006/table">
            <a:tbl>
              <a:tblPr/>
              <a:tblGrid>
                <a:gridCol w="2209025">
                  <a:extLst>
                    <a:ext uri="{9D8B030D-6E8A-4147-A177-3AD203B41FA5}">
                      <a16:colId xmlns:a16="http://schemas.microsoft.com/office/drawing/2014/main" val="2721758399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34795888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236975416"/>
                    </a:ext>
                  </a:extLst>
                </a:gridCol>
              </a:tblGrid>
              <a:tr h="25853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BETÚN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VENTAJAS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INCONVENIENTES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95836"/>
                  </a:ext>
                </a:extLst>
              </a:tr>
              <a:tr h="258531">
                <a:tc rowSpan="3"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ELASTÓMERO SBS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Elasticidad elevada.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 vert="horz" wrap="square"/>
                    <a:lstStyle>
                      <a:defPPr/>
                    </a:lstStyle>
                    <a:p>
                      <a:pPr lvl="0"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Reblandecimiento a  temperaturas elevadas.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3112"/>
                  </a:ext>
                </a:extLst>
              </a:tr>
              <a:tr h="483305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Resiste las bajas temperaturas.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41665"/>
                  </a:ext>
                </a:extLst>
              </a:tr>
              <a:tr h="849951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Buenas resistencia al envejecimiento en climas cálidos.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075136"/>
                  </a:ext>
                </a:extLst>
              </a:tr>
              <a:tr h="366646"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ALPA®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Buena resistencia al calor.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Precio más elevado que otros betunes.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59219"/>
                  </a:ext>
                </a:extLst>
              </a:tr>
              <a:tr h="604131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Envejecimiento excepcional.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24941"/>
                  </a:ext>
                </a:extLst>
              </a:tr>
              <a:tr h="96661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Óptima termo adhesividad, facilidad de   colocación.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386149"/>
                  </a:ext>
                </a:extLst>
              </a:tr>
              <a:tr h="608298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 Light" panose="020f0302020204030204" pitchFamily="34" charset="0"/>
                        </a:rPr>
                        <a:t> Buena adherencia de la autoprotección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739524"/>
                  </a:ext>
                </a:extLst>
              </a:tr>
            </a:tbl>
          </a:graphicData>
        </a:graphic>
      </p:graphicFrame>
      <p:sp>
        <p:nvSpPr>
          <p:cNvPr id="20" name="Autoforma 28" descr="*">
            <a:extLst>
              <a:ext uri="{FF2B5EF4-FFF2-40B4-BE49-F238E27FC236}">
                <a16:creationId xmlns:a16="http://schemas.microsoft.com/office/drawing/2014/main" id="{5DB966D8-506B-4421-A0F3-D1888B48C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16113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1" name="Autoforma 29" descr="*">
            <a:extLst>
              <a:ext uri="{FF2B5EF4-FFF2-40B4-BE49-F238E27FC236}">
                <a16:creationId xmlns:a16="http://schemas.microsoft.com/office/drawing/2014/main" id="{06789006-AF34-4472-A981-B45E76B62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16341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3" name="Autoforma 30" descr="*">
            <a:extLst>
              <a:ext uri="{FF2B5EF4-FFF2-40B4-BE49-F238E27FC236}">
                <a16:creationId xmlns:a16="http://schemas.microsoft.com/office/drawing/2014/main" id="{49537660-EE79-4535-809E-04B2513260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17218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4" name="Autoforma 31" descr="*">
            <a:extLst>
              <a:ext uri="{FF2B5EF4-FFF2-40B4-BE49-F238E27FC236}">
                <a16:creationId xmlns:a16="http://schemas.microsoft.com/office/drawing/2014/main" id="{4F661A87-D952-49E3-9FF3-62BA094063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8563" y="16113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5" name="Autoforma 32" descr="*">
            <a:extLst>
              <a:ext uri="{FF2B5EF4-FFF2-40B4-BE49-F238E27FC236}">
                <a16:creationId xmlns:a16="http://schemas.microsoft.com/office/drawing/2014/main" id="{A54D2A7C-B735-4625-AA55-B336DBE85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18780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6" name="Autoforma 33" descr="*">
            <a:extLst>
              <a:ext uri="{FF2B5EF4-FFF2-40B4-BE49-F238E27FC236}">
                <a16:creationId xmlns:a16="http://schemas.microsoft.com/office/drawing/2014/main" id="{D7A1E334-7493-4AA9-902E-80DBAEAFB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19465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7" name="Autoforma 34" descr="*">
            <a:extLst>
              <a:ext uri="{FF2B5EF4-FFF2-40B4-BE49-F238E27FC236}">
                <a16:creationId xmlns:a16="http://schemas.microsoft.com/office/drawing/2014/main" id="{FE98D86E-D6E4-4E76-B42E-E84EC6DF00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2057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8" name="Autoforma 35" descr="*">
            <a:extLst>
              <a:ext uri="{FF2B5EF4-FFF2-40B4-BE49-F238E27FC236}">
                <a16:creationId xmlns:a16="http://schemas.microsoft.com/office/drawing/2014/main" id="{9A884B38-FCDA-42E6-BC32-D2631C2D9B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3563" y="22323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29" name="Autoforma 36" descr="*">
            <a:extLst>
              <a:ext uri="{FF2B5EF4-FFF2-40B4-BE49-F238E27FC236}">
                <a16:creationId xmlns:a16="http://schemas.microsoft.com/office/drawing/2014/main" id="{0BA32D91-C5DF-47BF-9426-3BE6C466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8563" y="18780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/>
          </a:lstStyle>
          <a:p>
            <a:pPr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40822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0E0A41-258B-458D-A0C5-CAD2CF2FE43A}"/>
              </a:ext>
            </a:extLst>
          </p:cNvPr>
          <p:cNvSpPr/>
          <p:nvPr/>
        </p:nvSpPr>
        <p:spPr>
          <a:xfrm>
            <a:off x="1150759" y="195577"/>
            <a:ext cx="384784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de los betunes </a:t>
            </a:r>
            <a:endParaRPr lang="es-ES" sz="2400" b="1">
              <a:latin typeface="+mj-lt"/>
            </a:endParaRP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1B53BDC5-55C7-4F0A-BD63-954DE7B3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15</a:t>
            </a:fld>
            <a:endParaRPr lang="en-IN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A80FAB7-CFE5-402A-96C1-DE75DA89B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3415"/>
              </p:ext>
            </p:extLst>
          </p:nvPr>
        </p:nvGraphicFramePr>
        <p:xfrm>
          <a:off x="936641" y="810341"/>
          <a:ext cx="4678155" cy="2205268"/>
        </p:xfrm>
        <a:graphic>
          <a:graphicData uri="http://schemas.openxmlformats.org/drawingml/2006/chart">
            <c:chart xmlns:c="http://schemas.openxmlformats.org/drawingml/2006/chart" r:id="rId9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2F35B829-150B-4F9F-BC3B-A1F01B0E7AA7}"/>
              </a:ext>
            </a:extLst>
          </p:cNvPr>
          <p:cNvSpPr/>
          <p:nvPr/>
        </p:nvSpPr>
        <p:spPr>
          <a:xfrm>
            <a:off x="5787203" y="999986"/>
            <a:ext cx="299034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1400"/>
              <a:t>El SBS tiene una mejor soldabilidad. Para una membrana APP, es necesario aplicar mas calor para adherir completamente.</a:t>
            </a:r>
          </a:p>
          <a:p>
            <a:pPr/>
            <a:r>
              <a:rPr lang="es-ES" sz="1400"/>
              <a:t> Una manta SBS se aplica con menor calor, con menos consumo de gas, y menos riesgos de tener una manta mal soldada.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BB15839-70D1-4DAC-8486-9E7CC7504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856737"/>
              </p:ext>
            </p:extLst>
          </p:nvPr>
        </p:nvGraphicFramePr>
        <p:xfrm>
          <a:off x="971356" y="3373587"/>
          <a:ext cx="4643440" cy="2223483"/>
        </p:xfrm>
        <a:graphic>
          <a:graphicData uri="http://schemas.openxmlformats.org/drawingml/2006/chart">
            <c:chart xmlns:c="http://schemas.openxmlformats.org/drawingml/2006/chart" r:id="rId10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7F00B75C-3739-4AB7-97AA-8E809ECDE6F1}"/>
              </a:ext>
            </a:extLst>
          </p:cNvPr>
          <p:cNvSpPr/>
          <p:nvPr/>
        </p:nvSpPr>
        <p:spPr>
          <a:xfrm>
            <a:off x="5749099" y="3512959"/>
            <a:ext cx="302844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1400"/>
              <a:t>El SBS tiene una composición química más estable que el APP. El APP está fabricado con plástico reciclado con características variables que dependen de la calidad del plástico utilizado.</a:t>
            </a:r>
          </a:p>
          <a:p>
            <a:pPr/>
            <a:endParaRPr lang="es-ES" sz="1400"/>
          </a:p>
          <a:p>
            <a:pPr/>
            <a:r>
              <a:rPr lang="es-ES" sz="1400"/>
              <a:t>SBS tiene mejor comportamiento al envejecimiento que el APP en el tiempo.</a:t>
            </a:r>
          </a:p>
        </p:txBody>
      </p:sp>
    </p:spTree>
    <p:extLst>
      <p:ext uri="{BB962C8B-B14F-4D97-AF65-F5344CB8AC3E}">
        <p14:creationId xmlns:p14="http://schemas.microsoft.com/office/powerpoint/2010/main" val="209437675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CDD34D-67DD-46C3-B6F6-B9D1B1391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731" y="990227"/>
            <a:ext cx="2480973" cy="3389557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CFFDA060-38FF-4856-B528-91CF386D56BB}"/>
              </a:ext>
            </a:extLst>
          </p:cNvPr>
          <p:cNvSpPr/>
          <p:nvPr/>
        </p:nvSpPr>
        <p:spPr>
          <a:xfrm>
            <a:off x="5805899" y="3125677"/>
            <a:ext cx="3384376" cy="893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DFF20D5-9152-45E7-9D5F-E66E9430DAE4}"/>
              </a:ext>
            </a:extLst>
          </p:cNvPr>
          <p:cNvSpPr/>
          <p:nvPr/>
        </p:nvSpPr>
        <p:spPr>
          <a:xfrm>
            <a:off x="1150759" y="195577"/>
            <a:ext cx="391703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 Membrana  APP </a:t>
            </a:r>
            <a:endParaRPr lang="es-ES" sz="2400" b="1">
              <a:latin typeface="+mj-lt"/>
            </a:endParaRP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8141373-27D9-4F79-B5D3-053B0DF2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0F2E74-CBD6-4D6F-B9A9-5B29449E2D7E}"/>
              </a:ext>
            </a:extLst>
          </p:cNvPr>
          <p:cNvSpPr txBox="1"/>
          <p:nvPr/>
        </p:nvSpPr>
        <p:spPr>
          <a:xfrm>
            <a:off x="2266068" y="2721791"/>
            <a:ext cx="399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b="1">
                <a:solidFill>
                  <a:srgbClr val="FF0000"/>
                </a:solidFill>
              </a:rPr>
              <a:t>TEMPERATURA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4A99D5-9C08-4569-9F3C-42E0C6502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095" y="4650695"/>
            <a:ext cx="8157236" cy="92685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536B28-F57F-4193-AC9E-054A04C9B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6989" y="1081256"/>
            <a:ext cx="1604573" cy="13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186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76CD973-C6AD-440C-AA36-DAA60371F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439" y="1105604"/>
            <a:ext cx="2740456" cy="347257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78D41510-CF7F-4666-8609-293E517EE648}"/>
              </a:ext>
            </a:extLst>
          </p:cNvPr>
          <p:cNvSpPr/>
          <p:nvPr/>
        </p:nvSpPr>
        <p:spPr>
          <a:xfrm>
            <a:off x="5600667" y="2932554"/>
            <a:ext cx="3384376" cy="893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6B9042E-07C2-4943-9116-2CDAEC64EDA9}"/>
              </a:ext>
            </a:extLst>
          </p:cNvPr>
          <p:cNvSpPr/>
          <p:nvPr/>
        </p:nvSpPr>
        <p:spPr>
          <a:xfrm>
            <a:off x="1150759" y="195577"/>
            <a:ext cx="403886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Membranas SBS </a:t>
            </a:r>
            <a:endParaRPr lang="es-ES" sz="2400" b="1">
              <a:latin typeface="+mj-lt"/>
            </a:endParaRP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99BC988-3C43-49DE-949C-DEE6C0F1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45FE65-F774-4F84-82F6-D08AB50A8A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35" y="4737034"/>
            <a:ext cx="8158213" cy="87493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D2AAD-46B1-41B7-AA0C-385DA71D7BB7}"/>
              </a:ext>
            </a:extLst>
          </p:cNvPr>
          <p:cNvSpPr txBox="1"/>
          <p:nvPr/>
        </p:nvSpPr>
        <p:spPr>
          <a:xfrm>
            <a:off x="2306989" y="2748417"/>
            <a:ext cx="399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b="1">
                <a:solidFill>
                  <a:srgbClr val="FF0000"/>
                </a:solidFill>
              </a:rPr>
              <a:t>TEMPERATURA</a:t>
            </a:r>
          </a:p>
        </p:txBody>
      </p:sp>
      <p:sp>
        <p:nvSpPr>
          <p:cNvPr id="6" name="AutoShape 2" descr="Resultado de imagen para temperatura">
            <a:extLst>
              <a:ext uri="{FF2B5EF4-FFF2-40B4-BE49-F238E27FC236}">
                <a16:creationId xmlns:a16="http://schemas.microsoft.com/office/drawing/2014/main" id="{24C4B277-0332-4BF3-97BC-D4A44C868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33645D7-8808-4E12-B323-485F98D634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6989" y="1081256"/>
            <a:ext cx="1604573" cy="13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229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5C18B55-075F-4811-B237-257B202C7DEA}"/>
              </a:ext>
            </a:extLst>
          </p:cNvPr>
          <p:cNvSpPr/>
          <p:nvPr/>
        </p:nvSpPr>
        <p:spPr>
          <a:xfrm>
            <a:off x="1150759" y="195577"/>
            <a:ext cx="564026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 de las membranas  APP - SBS </a:t>
            </a:r>
            <a:endParaRPr lang="es-ES" sz="2400" b="1">
              <a:latin typeface="+mj-lt"/>
            </a:endParaRPr>
          </a:p>
        </p:txBody>
      </p:sp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id="{ABEC6F54-B64B-4661-85FE-0FEDB9B3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18</a:t>
            </a:fld>
            <a:endParaRPr lang="en-IN"/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4058DEB6-7C89-42EF-87DB-805A9A966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34620"/>
              </p:ext>
            </p:extLst>
          </p:nvPr>
        </p:nvGraphicFramePr>
        <p:xfrm>
          <a:off x="1150758" y="1483882"/>
          <a:ext cx="6445577" cy="3292990"/>
        </p:xfrm>
        <a:graphic>
          <a:graphicData uri="http://schemas.openxmlformats.org/drawingml/2006/chart">
            <c:chart xmlns:c="http://schemas.openxmlformats.org/drawingml/2006/chart" r:id="rId9"/>
          </a:graphicData>
        </a:graphic>
      </p:graphicFrame>
    </p:spTree>
    <p:extLst>
      <p:ext uri="{BB962C8B-B14F-4D97-AF65-F5344CB8AC3E}">
        <p14:creationId xmlns:p14="http://schemas.microsoft.com/office/powerpoint/2010/main" val="378217986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Armaduras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5A8E3B5-6B02-410D-964B-7AC74FED7725}"/>
              </a:ext>
            </a:extLst>
          </p:cNvPr>
          <p:cNvSpPr/>
          <p:nvPr/>
        </p:nvSpPr>
        <p:spPr>
          <a:xfrm>
            <a:off x="1047571" y="288829"/>
            <a:ext cx="263123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Tipos de Armaduras</a:t>
            </a:r>
            <a:endParaRPr lang="es-ES" sz="2400" b="1">
              <a:latin typeface="+mj-lt"/>
            </a:endParaRPr>
          </a:p>
        </p:txBody>
      </p:sp>
      <p:grpSp>
        <p:nvGrpSpPr>
          <p:cNvPr id="17" name="Group 39">
            <a:extLst>
              <a:ext uri="{FF2B5EF4-FFF2-40B4-BE49-F238E27FC236}">
                <a16:creationId xmlns:a16="http://schemas.microsoft.com/office/drawing/2014/main" id="{AB7CE983-1F28-45F1-99DE-CB9219176B9F}"/>
              </a:ext>
            </a:extLst>
          </p:cNvPr>
          <p:cNvGrpSpPr/>
          <p:nvPr/>
        </p:nvGrpSpPr>
        <p:grpSpPr>
          <a:xfrm>
            <a:off x="933583" y="1049036"/>
            <a:ext cx="6663886" cy="4300337"/>
            <a:chOff x="612" y="809"/>
            <a:chExt cx="4860" cy="3076"/>
          </a:xfrm>
        </p:grpSpPr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A32145B0-AB7F-4825-93D0-5F81ECB41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809"/>
              <a:ext cx="1298" cy="45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ESQUELETO 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DEL PRODUCTO</a:t>
              </a: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8CEA6D8A-DABB-427C-BE62-78B825606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817"/>
              <a:ext cx="2226" cy="45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PERMITE LA FABRICACIÓN DE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LA LÁMINA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A1066AEA-D480-40B8-A469-C8C631FD9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1758"/>
              <a:ext cx="1292" cy="454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CARACTERÍSTICAS 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MECÁNICAS</a:t>
              </a: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B71C244E-ED0B-4FDE-9FBC-FA6CFD7C4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0" y="1467"/>
              <a:ext cx="1446" cy="313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EXIGENCIAS</a:t>
              </a: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12E4D56A-4FB0-4063-8E62-4C2FF8CF0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" y="1963"/>
              <a:ext cx="2461" cy="753"/>
            </a:xfrm>
            <a:prstGeom prst="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buSzPct val="60000"/>
                <a:buFontTx/>
                <a:buBlip>
                  <a:blip r:embed="rId8"/>
                </a:buBlip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Resistencia al punzonamiento estático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A la compresión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A la tracción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60000"/>
                <a:buFont typeface="Wingdings" pitchFamily="2" charset="2"/>
                <a:buChar char="§"/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Al desgarro</a:t>
              </a:r>
            </a:p>
          </p:txBody>
        </p:sp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EC3E6255-3780-4962-A7FC-49CC78C66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795"/>
              <a:ext cx="2314" cy="2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NATURALEZA ARMADURAS</a:t>
              </a:r>
            </a:p>
          </p:txBody>
        </p:sp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6053485F-00CF-453B-92A9-C69ACBAE9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" y="3371"/>
              <a:ext cx="1199" cy="4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Fibra  de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Vidrio</a:t>
              </a: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922DB984-4766-469E-8993-2EFC042C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9" y="3381"/>
              <a:ext cx="1156" cy="5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Poliéster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7ED841F4-4F10-481D-B37A-B572C63BD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371"/>
              <a:ext cx="1209" cy="4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Compuesto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Poliéster-vidrio</a:t>
              </a:r>
            </a:p>
          </p:txBody>
        </p:sp>
      </p:grp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F51AE5C-164F-459C-A451-FFB844D7E008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>
            <a:off x="1823473" y="1683741"/>
            <a:ext cx="4113" cy="69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DE6B1E8-467C-4BF9-9030-02AC03622690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2713362" y="1366389"/>
            <a:ext cx="1330034" cy="1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35DBAFFD-5A79-4D26-84E7-72EEB2B27D78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13362" y="2187731"/>
            <a:ext cx="1864791" cy="5053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23C310A-8C0E-4CB4-9A6A-EA90DDE1F449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>
            <a:off x="5569508" y="1694925"/>
            <a:ext cx="1" cy="274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B0AB7CEC-8883-437F-A7DA-C2FBE055A4B8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5569509" y="2406522"/>
            <a:ext cx="686" cy="25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ector: angular 1034">
            <a:extLst>
              <a:ext uri="{FF2B5EF4-FFF2-40B4-BE49-F238E27FC236}">
                <a16:creationId xmlns:a16="http://schemas.microsoft.com/office/drawing/2014/main" id="{05B27248-F950-49C1-803E-9752C083FAAF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rot="5400000">
            <a:off x="3083388" y="3414367"/>
            <a:ext cx="412419" cy="20204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ector: angular 1037">
            <a:extLst>
              <a:ext uri="{FF2B5EF4-FFF2-40B4-BE49-F238E27FC236}">
                <a16:creationId xmlns:a16="http://schemas.microsoft.com/office/drawing/2014/main" id="{C56B1294-5DE5-4E22-873D-9D7DEB098C10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 rot="16200000" flipH="1">
            <a:off x="5327992" y="3190180"/>
            <a:ext cx="412419" cy="24687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ector recto de flecha 1040">
            <a:extLst>
              <a:ext uri="{FF2B5EF4-FFF2-40B4-BE49-F238E27FC236}">
                <a16:creationId xmlns:a16="http://schemas.microsoft.com/office/drawing/2014/main" id="{07302A40-A4B3-4D0F-A58B-F723F1E88CB6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 flipH="1">
            <a:off x="4299805" y="4218367"/>
            <a:ext cx="1" cy="42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arcador de número de diapositiva 1">
            <a:extLst>
              <a:ext uri="{FF2B5EF4-FFF2-40B4-BE49-F238E27FC236}">
                <a16:creationId xmlns:a16="http://schemas.microsoft.com/office/drawing/2014/main" id="{A9595BBA-D921-4698-989C-E1EE3A83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7152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ight Triangle 3"/>
          <p:cNvSpPr/>
          <p:nvPr/>
        </p:nvSpPr>
        <p:spPr>
          <a:xfrm flipH="1">
            <a:off x="2594926" y="-158162"/>
            <a:ext cx="6534656" cy="627507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4002" y="3350302"/>
            <a:ext cx="506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s-ES" sz="6000" b="1" spc="45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Open Sans Extrabold" panose="020b0906030804020204" pitchFamily="34" charset="0"/>
              </a:rPr>
              <a:t>C</a:t>
            </a:r>
            <a:r>
              <a:rPr lang="es-ES" sz="2800" b="1" spc="450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Open Sans Extrabold" panose="020b0906030804020204" pitchFamily="34" charset="0"/>
              </a:rPr>
              <a:t>aracterísticas</a:t>
            </a:r>
            <a:r>
              <a:rPr lang="es-ES" sz="2100" b="1" spc="450">
                <a:solidFill>
                  <a:schemeClr val="bg1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 rot="18966690">
            <a:off x="4408679" y="2278139"/>
            <a:ext cx="1096826" cy="1210617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44" name="Rectangle 43"/>
          <p:cNvSpPr/>
          <p:nvPr/>
        </p:nvSpPr>
        <p:spPr>
          <a:xfrm rot="18967464">
            <a:off x="3647306" y="3124873"/>
            <a:ext cx="1100431" cy="1101693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7" name="Rectangle 36"/>
          <p:cNvSpPr/>
          <p:nvPr/>
        </p:nvSpPr>
        <p:spPr>
          <a:xfrm rot="18966690">
            <a:off x="1315640" y="3866772"/>
            <a:ext cx="1094588" cy="1094588"/>
          </a:xfrm>
          <a:prstGeom prst="rect">
            <a:avLst/>
          </a:prstGeom>
          <a:solidFill>
            <a:srgbClr val="00C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8" name="Rectangle 37"/>
          <p:cNvSpPr/>
          <p:nvPr/>
        </p:nvSpPr>
        <p:spPr>
          <a:xfrm rot="18966690">
            <a:off x="2104498" y="3107941"/>
            <a:ext cx="1094588" cy="10945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9" name="Rectangle 38"/>
          <p:cNvSpPr/>
          <p:nvPr/>
        </p:nvSpPr>
        <p:spPr>
          <a:xfrm rot="18966690">
            <a:off x="2893357" y="2349111"/>
            <a:ext cx="1094588" cy="109458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0" name="Rectangle 29"/>
          <p:cNvSpPr/>
          <p:nvPr/>
        </p:nvSpPr>
        <p:spPr>
          <a:xfrm rot="18966690">
            <a:off x="1345668" y="2319082"/>
            <a:ext cx="1094588" cy="109458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1" name="Rectangle 30"/>
          <p:cNvSpPr/>
          <p:nvPr/>
        </p:nvSpPr>
        <p:spPr>
          <a:xfrm rot="18966690">
            <a:off x="586837" y="1530224"/>
            <a:ext cx="1094588" cy="10945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2" name="Rectangle 31"/>
          <p:cNvSpPr/>
          <p:nvPr/>
        </p:nvSpPr>
        <p:spPr>
          <a:xfrm rot="18966690">
            <a:off x="642910" y="2787201"/>
            <a:ext cx="581735" cy="58173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34" name="Rectangle 33"/>
          <p:cNvSpPr/>
          <p:nvPr/>
        </p:nvSpPr>
        <p:spPr>
          <a:xfrm rot="18966690">
            <a:off x="3029178" y="1171420"/>
            <a:ext cx="718892" cy="718892"/>
          </a:xfrm>
          <a:prstGeom prst="rect">
            <a:avLst/>
          </a:prstGeom>
          <a:solidFill>
            <a:srgbClr val="06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8966690">
            <a:off x="5141981" y="1418498"/>
            <a:ext cx="1083582" cy="1343448"/>
          </a:xfrm>
          <a:prstGeom prst="rect">
            <a:avLst/>
          </a:prstGeom>
          <a:solidFill>
            <a:srgbClr val="06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IN" sz="1350"/>
          </a:p>
        </p:txBody>
      </p:sp>
      <p:sp>
        <p:nvSpPr>
          <p:cNvPr id="45" name="TextBox 44"/>
          <p:cNvSpPr txBox="1"/>
          <p:nvPr/>
        </p:nvSpPr>
        <p:spPr>
          <a:xfrm>
            <a:off x="1412538" y="4027937"/>
            <a:ext cx="92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n-IN" sz="240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0042" y="3766358"/>
            <a:ext cx="11035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IN" sz="788" spc="225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EDIFICIOS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3572" y="2954514"/>
            <a:ext cx="11035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IN" sz="788" spc="225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VIVENDAS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4551" y="2106595"/>
            <a:ext cx="148879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IN" sz="788" spc="225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Centros </a:t>
            </a:r>
            <a:r>
              <a:rPr lang="es-ES" sz="788" spc="225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comerciales</a:t>
            </a:r>
          </a:p>
        </p:txBody>
      </p:sp>
      <p:pic>
        <p:nvPicPr>
          <p:cNvPr id="57" name="Graphic 56" descr="Build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10940" y="3190454"/>
            <a:ext cx="486000" cy="486000"/>
          </a:xfrm>
          <a:prstGeom prst="rect">
            <a:avLst/>
          </a:prstGeom>
        </p:spPr>
      </p:pic>
      <p:pic>
        <p:nvPicPr>
          <p:cNvPr id="59" name="Graphic 58" descr="Hous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31342" y="2511729"/>
            <a:ext cx="486000" cy="486000"/>
          </a:xfrm>
          <a:prstGeom prst="rect">
            <a:avLst/>
          </a:prstGeom>
        </p:spPr>
      </p:pic>
      <p:pic>
        <p:nvPicPr>
          <p:cNvPr id="61" name="Graphic 60" descr="Schoolhous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89820" y="1731029"/>
            <a:ext cx="486000" cy="48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3E9653-C076-41D6-9D5F-53EF7D3A09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37" y="5290820"/>
            <a:ext cx="2028793" cy="6092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effectLst>
            <a:glow>
              <a:schemeClr val="accent1">
                <a:alpha val="0"/>
              </a:schemeClr>
            </a:glow>
            <a:outerShdw blurRad="1104900" dist="50800" dir="5400000" sx="174000" sy="174000" algn="ctr" rotWithShape="0">
              <a:srgbClr val="000000">
                <a:alpha val="0"/>
              </a:srgbClr>
            </a:outerShdw>
            <a:reflection blurRad="1155700" stA="0" endPos="71000" dir="5400000" sy="-100000" algn="bl" rotWithShape="0"/>
            <a:softEdge rad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5B7C1F-001A-4008-B9B3-D084547449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3766">
            <a:off x="2184635" y="1677143"/>
            <a:ext cx="1095604" cy="9670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30C125-2488-42DC-A130-F81F478762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58338">
            <a:off x="3609254" y="1511543"/>
            <a:ext cx="1094957" cy="108882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4AF5987-EEBD-4BA9-907F-0052981D8EFA}"/>
              </a:ext>
            </a:extLst>
          </p:cNvPr>
          <p:cNvSpPr/>
          <p:nvPr/>
        </p:nvSpPr>
        <p:spPr>
          <a:xfrm rot="2776792">
            <a:off x="2155818" y="4683173"/>
            <a:ext cx="1078808" cy="8783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es-ES" sz="135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85BE572-EC58-4E67-A768-1B325B6EE9CA}"/>
              </a:ext>
            </a:extLst>
          </p:cNvPr>
          <p:cNvSpPr/>
          <p:nvPr/>
        </p:nvSpPr>
        <p:spPr>
          <a:xfrm flipH="1">
            <a:off x="1784395" y="4488686"/>
            <a:ext cx="1840097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/>
            <a:r>
              <a:rPr lang="es-ES" sz="6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</a:rPr>
              <a:t>C</a:t>
            </a:r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6FD245D0-0016-46A2-9EE7-FE6C4429A711}"/>
              </a:ext>
            </a:extLst>
          </p:cNvPr>
          <p:cNvSpPr txBox="1"/>
          <p:nvPr/>
        </p:nvSpPr>
        <p:spPr>
          <a:xfrm>
            <a:off x="3961993" y="4234415"/>
            <a:ext cx="506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s-ES" sz="2800" b="1" spc="450">
                <a:solidFill>
                  <a:schemeClr val="bg1">
                    <a:lumMod val="9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Open Sans Extrabold" panose="020b0906030804020204" pitchFamily="34" charset="0"/>
              </a:rPr>
              <a:t>de las Membranas</a:t>
            </a:r>
            <a:r>
              <a:rPr lang="en-IN" sz="2800" b="1" spc="450">
                <a:solidFill>
                  <a:schemeClr val="bg1">
                    <a:lumMod val="9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Open Sans Extrabold" panose="020b0906030804020204" pitchFamily="34" charset="0"/>
              </a:rPr>
              <a:t> </a:t>
            </a:r>
            <a:endParaRPr lang="es-ES" sz="2800" b="1" spc="450">
              <a:solidFill>
                <a:schemeClr val="bg1">
                  <a:lumMod val="9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  <a:cs typeface="Open Sans Extrabold" panose="020b09060308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BC89E71-17D5-4ED8-8295-5E125D8D955D}"/>
              </a:ext>
            </a:extLst>
          </p:cNvPr>
          <p:cNvSpPr txBox="1"/>
          <p:nvPr/>
        </p:nvSpPr>
        <p:spPr>
          <a:xfrm>
            <a:off x="631800" y="2947786"/>
            <a:ext cx="725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1350">
                <a:solidFill>
                  <a:schemeClr val="bg1"/>
                </a:solidFill>
              </a:rPr>
              <a:t>CHILE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3902E67-717D-4BE5-9C5F-BF7645CD04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271" y="4230749"/>
            <a:ext cx="1022671" cy="40095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C9B17AB-2B0B-413A-8B8C-EB2FD9EF9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74628">
            <a:off x="954681" y="3247728"/>
            <a:ext cx="759085" cy="754959"/>
          </a:xfrm>
          <a:prstGeom prst="rect">
            <a:avLst/>
          </a:prstGeom>
        </p:spPr>
      </p:pic>
      <p:sp>
        <p:nvSpPr>
          <p:cNvPr id="33" name="4 CuadroTexto">
            <a:extLst>
              <a:ext uri="{FF2B5EF4-FFF2-40B4-BE49-F238E27FC236}">
                <a16:creationId xmlns:a16="http://schemas.microsoft.com/office/drawing/2014/main" id="{A3F1EACD-C239-4EBC-BEBC-BEAE7541E246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36" name="3 Grupo">
            <a:extLst>
              <a:ext uri="{FF2B5EF4-FFF2-40B4-BE49-F238E27FC236}">
                <a16:creationId xmlns:a16="http://schemas.microsoft.com/office/drawing/2014/main" id="{924B7D70-9103-4C47-BAD2-FA7552334C1C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40" name="4 CuadroTexto">
              <a:extLst>
                <a:ext uri="{FF2B5EF4-FFF2-40B4-BE49-F238E27FC236}">
                  <a16:creationId xmlns:a16="http://schemas.microsoft.com/office/drawing/2014/main" id="{79DE831C-A7BA-4CEE-879C-D68E25D5BED9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7" descr="Universidad Central">
              <a:extLst>
                <a:ext uri="{FF2B5EF4-FFF2-40B4-BE49-F238E27FC236}">
                  <a16:creationId xmlns:a16="http://schemas.microsoft.com/office/drawing/2014/main" id="{80B7475C-57AA-43F6-92A1-B93075854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7 Imagen">
            <a:extLst>
              <a:ext uri="{FF2B5EF4-FFF2-40B4-BE49-F238E27FC236}">
                <a16:creationId xmlns:a16="http://schemas.microsoft.com/office/drawing/2014/main" id="{9F802438-8AE6-441A-8D99-F21316824C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6057897"/>
            <a:ext cx="713606" cy="7136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28B352-5B20-4FEC-8818-340D7D1813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81714">
            <a:off x="2862044" y="3880756"/>
            <a:ext cx="1092319" cy="11109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864723-B6C2-467B-A884-A1F157846A82}"/>
              </a:ext>
            </a:extLst>
          </p:cNvPr>
          <p:cNvSpPr txBox="1"/>
          <p:nvPr/>
        </p:nvSpPr>
        <p:spPr>
          <a:xfrm>
            <a:off x="5573322" y="4782702"/>
            <a:ext cx="315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s-ES" sz="2800" b="1">
                <a:solidFill>
                  <a:schemeClr val="bg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Bituminosas</a:t>
            </a:r>
            <a:r>
              <a:rPr lang="es-ES" sz="2800" b="1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84032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Armaduras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3AF1B49-7D5D-44B3-B52A-92C7307A6FEC}"/>
              </a:ext>
            </a:extLst>
          </p:cNvPr>
          <p:cNvSpPr/>
          <p:nvPr/>
        </p:nvSpPr>
        <p:spPr>
          <a:xfrm>
            <a:off x="1047571" y="288829"/>
            <a:ext cx="416710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de las Armaduras</a:t>
            </a:r>
            <a:endParaRPr lang="es-ES" sz="2400" b="1">
              <a:latin typeface="+mj-lt"/>
            </a:endParaRP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FF75DC7-28BB-4B1A-A186-DB458101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20</a:t>
            </a:fld>
            <a:endParaRPr lang="en-IN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EB3AE9-8557-4F46-859C-640AFF044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24965"/>
              </p:ext>
            </p:extLst>
          </p:nvPr>
        </p:nvGraphicFramePr>
        <p:xfrm>
          <a:off x="1891244" y="1268760"/>
          <a:ext cx="5882570" cy="3778945"/>
        </p:xfrm>
        <a:graphic>
          <a:graphicData uri="http://schemas.openxmlformats.org/drawingml/2006/table">
            <a:tbl>
              <a:tblPr/>
              <a:tblGrid>
                <a:gridCol w="2475255">
                  <a:extLst>
                    <a:ext uri="{9D8B030D-6E8A-4147-A177-3AD203B41FA5}">
                      <a16:colId xmlns:a16="http://schemas.microsoft.com/office/drawing/2014/main" val="4038552951"/>
                    </a:ext>
                  </a:extLst>
                </a:gridCol>
                <a:gridCol w="3407315">
                  <a:extLst>
                    <a:ext uri="{9D8B030D-6E8A-4147-A177-3AD203B41FA5}">
                      <a16:colId xmlns:a16="http://schemas.microsoft.com/office/drawing/2014/main" val="2958512590"/>
                    </a:ext>
                  </a:extLst>
                </a:gridCol>
              </a:tblGrid>
              <a:tr h="413322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REFUERO 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FIBRA DE VIDRIO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46281"/>
                  </a:ext>
                </a:extLst>
              </a:tr>
              <a:tr h="810541"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CARACTERÍSTICAS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•Alta resistencia química.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45943"/>
                  </a:ext>
                </a:extLst>
              </a:tr>
              <a:tr h="670978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•Material no combustible.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20359"/>
                  </a:ext>
                </a:extLst>
              </a:tr>
              <a:tr h="939368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•No absorbente de agua.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7554"/>
                  </a:ext>
                </a:extLst>
              </a:tr>
              <a:tr h="944736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•Alta estabilidad dimensional.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1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69335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Armaduras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3AF1B49-7D5D-44B3-B52A-92C7307A6FEC}"/>
              </a:ext>
            </a:extLst>
          </p:cNvPr>
          <p:cNvSpPr/>
          <p:nvPr/>
        </p:nvSpPr>
        <p:spPr>
          <a:xfrm>
            <a:off x="1047571" y="288829"/>
            <a:ext cx="416710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de las Armaduras</a:t>
            </a:r>
            <a:endParaRPr lang="es-ES" sz="2400" b="1">
              <a:latin typeface="+mj-lt"/>
            </a:endParaRP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FF75DC7-28BB-4B1A-A186-DB458101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21</a:t>
            </a:fld>
            <a:endParaRPr lang="en-IN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77A45E-FEEF-489C-84BC-C3A70325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19422"/>
              </p:ext>
            </p:extLst>
          </p:nvPr>
        </p:nvGraphicFramePr>
        <p:xfrm>
          <a:off x="1907704" y="1103127"/>
          <a:ext cx="5976664" cy="3918556"/>
        </p:xfrm>
        <a:graphic>
          <a:graphicData uri="http://schemas.openxmlformats.org/drawingml/2006/table">
            <a:tbl>
              <a:tblPr/>
              <a:tblGrid>
                <a:gridCol w="2501007">
                  <a:extLst>
                    <a:ext uri="{9D8B030D-6E8A-4147-A177-3AD203B41FA5}">
                      <a16:colId xmlns:a16="http://schemas.microsoft.com/office/drawing/2014/main" val="2160941897"/>
                    </a:ext>
                  </a:extLst>
                </a:gridCol>
                <a:gridCol w="3475657">
                  <a:extLst>
                    <a:ext uri="{9D8B030D-6E8A-4147-A177-3AD203B41FA5}">
                      <a16:colId xmlns:a16="http://schemas.microsoft.com/office/drawing/2014/main" val="1015618166"/>
                    </a:ext>
                  </a:extLst>
                </a:gridCol>
              </a:tblGrid>
              <a:tr h="604574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REFUERO 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NO TEJIDO POLIESTER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554"/>
                  </a:ext>
                </a:extLst>
              </a:tr>
              <a:tr h="798105"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CARACTERÍSTICAS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•Alta elasticidad.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47808"/>
                  </a:ext>
                </a:extLst>
              </a:tr>
              <a:tr h="660682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 Material no combustible.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30820"/>
                  </a:ext>
                </a:extLst>
              </a:tr>
              <a:tr h="924955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 Buena resistencia química.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44558"/>
                  </a:ext>
                </a:extLst>
              </a:tr>
              <a:tr h="93024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 No absorbente de agua.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1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1282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Armaduras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3AF1B49-7D5D-44B3-B52A-92C7307A6FEC}"/>
              </a:ext>
            </a:extLst>
          </p:cNvPr>
          <p:cNvSpPr/>
          <p:nvPr/>
        </p:nvSpPr>
        <p:spPr>
          <a:xfrm>
            <a:off x="1047571" y="288829"/>
            <a:ext cx="416710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sz="2400" b="1">
                <a:latin typeface="+mj-lt"/>
              </a:rPr>
              <a:t>Características de las Armaduras</a:t>
            </a:r>
            <a:endParaRPr lang="es-ES" sz="2400" b="1">
              <a:latin typeface="+mj-lt"/>
            </a:endParaRP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FF75DC7-28BB-4B1A-A186-DB458101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22</a:t>
            </a:fld>
            <a:endParaRPr lang="en-IN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97F8AD-3FAE-4797-AC5D-0D859B79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57021"/>
              </p:ext>
            </p:extLst>
          </p:nvPr>
        </p:nvGraphicFramePr>
        <p:xfrm>
          <a:off x="1767170" y="1469858"/>
          <a:ext cx="6587722" cy="3497309"/>
        </p:xfrm>
        <a:graphic>
          <a:graphicData uri="http://schemas.openxmlformats.org/drawingml/2006/table">
            <a:tbl>
              <a:tblPr/>
              <a:tblGrid>
                <a:gridCol w="2660814">
                  <a:extLst>
                    <a:ext uri="{9D8B030D-6E8A-4147-A177-3AD203B41FA5}">
                      <a16:colId xmlns:a16="http://schemas.microsoft.com/office/drawing/2014/main" val="3647723173"/>
                    </a:ext>
                  </a:extLst>
                </a:gridCol>
                <a:gridCol w="3926908">
                  <a:extLst>
                    <a:ext uri="{9D8B030D-6E8A-4147-A177-3AD203B41FA5}">
                      <a16:colId xmlns:a16="http://schemas.microsoft.com/office/drawing/2014/main" val="625163308"/>
                    </a:ext>
                  </a:extLst>
                </a:gridCol>
              </a:tblGrid>
              <a:tr h="464217"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REFUERO 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COMP. POLIESTER-VIDRIO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22281"/>
                  </a:ext>
                </a:extLst>
              </a:tr>
              <a:tr h="703593"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CARACTERÍSTICAS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•Excelente resistencia a la ruptura.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477869"/>
                  </a:ext>
                </a:extLst>
              </a:tr>
              <a:tr h="693995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•Excelente resistencia al punzonamiento estático.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69781"/>
                  </a:ext>
                </a:extLst>
              </a:tr>
              <a:tr h="8154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• Excelente estabilidad dimensional.</a:t>
                      </a:r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744613"/>
                  </a:ext>
                </a:extLst>
              </a:tr>
              <a:tr h="820081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ES"/>
                    </a:p>
                  </a:txBody>
                  <a:tcPr marL="6181" marR="6181" marT="6181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96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41873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Armaduras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666B43-95F1-4367-BBB9-F168F407E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078" y="984052"/>
            <a:ext cx="2427627" cy="3283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A0D47D-0D50-4711-B8CD-295FA1A410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842758" y="4496162"/>
            <a:ext cx="8058150" cy="77208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BB06C99-0537-44FC-8F1F-4C145FA69EEA}"/>
              </a:ext>
            </a:extLst>
          </p:cNvPr>
          <p:cNvSpPr/>
          <p:nvPr/>
        </p:nvSpPr>
        <p:spPr>
          <a:xfrm>
            <a:off x="4997233" y="2928130"/>
            <a:ext cx="1224136" cy="302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562ACB2-8B2D-44EB-8AA9-538B2FFB5681}"/>
              </a:ext>
            </a:extLst>
          </p:cNvPr>
          <p:cNvCxnSpPr>
            <a:stCxn id="8" idx="4"/>
          </p:cNvCxnSpPr>
          <p:nvPr/>
        </p:nvCxnSpPr>
        <p:spPr>
          <a:xfrm flipH="1">
            <a:off x="2915816" y="3230726"/>
            <a:ext cx="2693485" cy="11343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0B85E71D-B623-423F-996F-D0E58FBC5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9871" y="1874219"/>
            <a:ext cx="1647379" cy="544662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1FE3E01-7BAE-43D2-B28F-692EEB6EF366}"/>
              </a:ext>
            </a:extLst>
          </p:cNvPr>
          <p:cNvCxnSpPr/>
          <p:nvPr/>
        </p:nvCxnSpPr>
        <p:spPr>
          <a:xfrm flipH="1">
            <a:off x="2673561" y="2194481"/>
            <a:ext cx="0" cy="771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37F3444-1ACE-468D-BC54-75560A2E2BBF}"/>
              </a:ext>
            </a:extLst>
          </p:cNvPr>
          <p:cNvSpPr txBox="1"/>
          <p:nvPr/>
        </p:nvSpPr>
        <p:spPr>
          <a:xfrm>
            <a:off x="1641159" y="2876039"/>
            <a:ext cx="236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/>
              <a:t>Refuerzo armadura central Poliéster.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CCDFF66-E7CC-4F61-980A-9DE2C66CD98F}"/>
              </a:ext>
            </a:extLst>
          </p:cNvPr>
          <p:cNvSpPr/>
          <p:nvPr/>
        </p:nvSpPr>
        <p:spPr>
          <a:xfrm>
            <a:off x="1047571" y="288829"/>
            <a:ext cx="419108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Aporte Técnico De La Armadura </a:t>
            </a: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692BD334-841D-4FEB-BA57-4F696459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20984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Armaduras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A7E1BE9-4A10-4371-8B7B-0919D35B0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7232" y="1021189"/>
            <a:ext cx="2599103" cy="33903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168ACD-D306-4F1E-B34B-5CAA07DD2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554" y="4577468"/>
            <a:ext cx="7956376" cy="6937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31AB5E6-E503-4D22-A273-99DF2EB441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6591" y="1931722"/>
            <a:ext cx="1647379" cy="5446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9C2C41-4314-43EF-B658-FB0B16D1B1B3}"/>
              </a:ext>
            </a:extLst>
          </p:cNvPr>
          <p:cNvSpPr txBox="1"/>
          <p:nvPr/>
        </p:nvSpPr>
        <p:spPr>
          <a:xfrm>
            <a:off x="1641159" y="2876039"/>
            <a:ext cx="236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/>
              <a:t>Refuerzo armadura central Fibra De Vidrio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E19F2AC-B709-43B1-B05F-969577E81A71}"/>
              </a:ext>
            </a:extLst>
          </p:cNvPr>
          <p:cNvCxnSpPr/>
          <p:nvPr/>
        </p:nvCxnSpPr>
        <p:spPr>
          <a:xfrm flipH="1">
            <a:off x="2673561" y="2194481"/>
            <a:ext cx="0" cy="771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A2102D8-8861-460C-9474-2F97D0FA23F2}"/>
              </a:ext>
            </a:extLst>
          </p:cNvPr>
          <p:cNvCxnSpPr/>
          <p:nvPr/>
        </p:nvCxnSpPr>
        <p:spPr>
          <a:xfrm flipH="1">
            <a:off x="2915816" y="3230726"/>
            <a:ext cx="2693485" cy="11343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74A41250-EEA2-4FA0-A950-44F0E8896D32}"/>
              </a:ext>
            </a:extLst>
          </p:cNvPr>
          <p:cNvSpPr/>
          <p:nvPr/>
        </p:nvSpPr>
        <p:spPr>
          <a:xfrm>
            <a:off x="4997233" y="2928130"/>
            <a:ext cx="1224136" cy="302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25790CC-933D-4C07-A689-0E5A08872741}"/>
              </a:ext>
            </a:extLst>
          </p:cNvPr>
          <p:cNvSpPr/>
          <p:nvPr/>
        </p:nvSpPr>
        <p:spPr>
          <a:xfrm>
            <a:off x="1047571" y="288829"/>
            <a:ext cx="419108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Aporte Técnico De La Armadura </a:t>
            </a: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76DC41B8-8F0A-4757-995C-4E7461D2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50946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85" y="3675790"/>
            <a:ext cx="5852160" cy="1882140"/>
          </a:xfrm>
          <a:prstGeom prst="rect">
            <a:avLst/>
          </a:prstGeom>
        </p:spPr>
      </p:pic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terminaciones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02D931B7-23E2-4BB0-A29E-74A44488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08" y="902898"/>
            <a:ext cx="4077470" cy="39008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600" b="1" kern="0">
                <a:solidFill>
                  <a:srgbClr val="000000"/>
                </a:solidFill>
                <a:latin typeface="Century Gothic"/>
              </a:rPr>
              <a:t>Autoprotegida:</a:t>
            </a:r>
            <a:endParaRPr lang="es-ES_tradnl" sz="16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400" kern="0">
                <a:solidFill>
                  <a:srgbClr val="000000"/>
                </a:solidFill>
                <a:latin typeface="Century Gothic"/>
              </a:rPr>
              <a:t>Gránulos Minerales.</a:t>
            </a: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" sz="1400" kern="0">
                <a:solidFill>
                  <a:srgbClr val="000000"/>
                </a:solidFill>
                <a:latin typeface="Century Gothic"/>
              </a:rPr>
              <a:t>Metálica.</a:t>
            </a:r>
            <a:endParaRPr lang="es-ES_tradnl" sz="1400" kern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Imagen 5" descr="Imagen que contiene árbol, cielo, exterior, planta&#10;&#10;Descripción generada con confianza muy alta">
            <a:extLst>
              <a:ext uri="{FF2B5EF4-FFF2-40B4-BE49-F238E27FC236}">
                <a16:creationId xmlns:a16="http://schemas.microsoft.com/office/drawing/2014/main" id="{161D6FCF-AC5F-4AC0-BFC3-3CF0E7FDD0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55" y="2228727"/>
            <a:ext cx="4925441" cy="2418583"/>
          </a:xfrm>
          <a:prstGeom prst="rect">
            <a:avLst/>
          </a:prstGeom>
          <a:ln>
            <a:noFill/>
          </a:ln>
        </p:spPr>
      </p:pic>
      <p:sp>
        <p:nvSpPr>
          <p:cNvPr id="17" name="Rectangle 386">
            <a:extLst>
              <a:ext uri="{FF2B5EF4-FFF2-40B4-BE49-F238E27FC236}">
                <a16:creationId xmlns:a16="http://schemas.microsoft.com/office/drawing/2014/main" id="{7833612B-685A-439F-8529-1A3F6FE4866F}"/>
              </a:ext>
            </a:extLst>
          </p:cNvPr>
          <p:cNvSpPr txBox="1">
            <a:spLocks noChangeArrowheads="1"/>
          </p:cNvSpPr>
          <p:nvPr/>
        </p:nvSpPr>
        <p:spPr>
          <a:xfrm>
            <a:off x="998586" y="259048"/>
            <a:ext cx="5521358" cy="649039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400" b="1"/>
              <a:t>Tipos de Protecciones</a:t>
            </a:r>
            <a:endParaRPr lang="es-ES" sz="2400" b="1"/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DA6366D-85D7-418C-AC38-F2A43532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25</a:t>
            </a:fld>
            <a:endParaRPr lang="en-I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74640C-9D48-4982-9E2C-9FC82F4D27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6545" y="685391"/>
            <a:ext cx="2829227" cy="2323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D16EFE-630D-4F6A-A2BE-C6B46D9642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85" y="3167971"/>
            <a:ext cx="5796136" cy="24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398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terminaciones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02D931B7-23E2-4BB0-A29E-74A44488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2" y="718711"/>
            <a:ext cx="4077470" cy="39008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800" b="1" kern="0">
                <a:solidFill>
                  <a:srgbClr val="000000"/>
                </a:solidFill>
                <a:latin typeface="Century Gothic"/>
              </a:rPr>
              <a:t>Protección ligera desmontable:</a:t>
            </a: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400" kern="0">
                <a:solidFill>
                  <a:srgbClr val="000000"/>
                </a:solidFill>
                <a:latin typeface="Century Gothic"/>
              </a:rPr>
              <a:t>Gravilla.</a:t>
            </a: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400" kern="0" err="1">
                <a:solidFill>
                  <a:srgbClr val="000000"/>
                </a:solidFill>
                <a:latin typeface="Century Gothic"/>
              </a:rPr>
              <a:t>Plots.</a:t>
            </a:r>
          </a:p>
        </p:txBody>
      </p:sp>
      <p:pic>
        <p:nvPicPr>
          <p:cNvPr id="6" name="Imagen 5" descr="Imagen que contiene árbol, cielo, exterior, planta&#10;&#10;Descripción generada con confianza muy alta">
            <a:extLst>
              <a:ext uri="{FF2B5EF4-FFF2-40B4-BE49-F238E27FC236}">
                <a16:creationId xmlns:a16="http://schemas.microsoft.com/office/drawing/2014/main" id="{161D6FCF-AC5F-4AC0-BFC3-3CF0E7FDD0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55" y="2228727"/>
            <a:ext cx="4925441" cy="2418583"/>
          </a:xfrm>
          <a:prstGeom prst="rect">
            <a:avLst/>
          </a:prstGeom>
          <a:ln>
            <a:noFill/>
          </a:ln>
        </p:spPr>
      </p:pic>
      <p:sp>
        <p:nvSpPr>
          <p:cNvPr id="17" name="Rectangle 386">
            <a:extLst>
              <a:ext uri="{FF2B5EF4-FFF2-40B4-BE49-F238E27FC236}">
                <a16:creationId xmlns:a16="http://schemas.microsoft.com/office/drawing/2014/main" id="{7833612B-685A-439F-8529-1A3F6FE4866F}"/>
              </a:ext>
            </a:extLst>
          </p:cNvPr>
          <p:cNvSpPr txBox="1">
            <a:spLocks noChangeArrowheads="1"/>
          </p:cNvSpPr>
          <p:nvPr/>
        </p:nvSpPr>
        <p:spPr>
          <a:xfrm>
            <a:off x="998586" y="259048"/>
            <a:ext cx="5521358" cy="649039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400" b="1"/>
              <a:t>Tipos de Protecciones</a:t>
            </a:r>
            <a:endParaRPr lang="es-ES" sz="2400" b="1"/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DA6366D-85D7-418C-AC38-F2A43532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3FA7E5-4872-4AD3-87FD-04C992F41F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83" y="2762533"/>
            <a:ext cx="3569819" cy="2269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344F71-0B56-41CB-9E88-145AB13F75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7396" y="1619966"/>
            <a:ext cx="2299463" cy="22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524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terminaciones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02D931B7-23E2-4BB0-A29E-74A44488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13" y="718711"/>
            <a:ext cx="4077470" cy="39008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800" b="1" kern="0">
                <a:solidFill>
                  <a:srgbClr val="000000"/>
                </a:solidFill>
                <a:latin typeface="Century Gothic"/>
              </a:rPr>
              <a:t>Protección pesada:</a:t>
            </a: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400" kern="0">
                <a:solidFill>
                  <a:srgbClr val="000000"/>
                </a:solidFill>
                <a:latin typeface="Century Gothic"/>
              </a:rPr>
              <a:t>Hormigón.</a:t>
            </a: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400" kern="0">
                <a:solidFill>
                  <a:srgbClr val="000000"/>
                </a:solidFill>
                <a:latin typeface="Century Gothic"/>
              </a:rPr>
              <a:t>Tierra vegetal.</a:t>
            </a:r>
          </a:p>
          <a:p>
            <a:pPr lvl="1" eaLnBrk="1" hangingPunct="1">
              <a:lnSpc>
                <a:spcPct val="150000"/>
              </a:lnSpc>
              <a:buSzTx/>
              <a:buFont typeface="Wingdings" pitchFamily="2" charset="2"/>
              <a:buChar char="§"/>
              <a:defRPr/>
            </a:pPr>
            <a:r>
              <a:rPr lang="es-ES_tradnl" sz="1400" kern="0">
                <a:solidFill>
                  <a:srgbClr val="000000"/>
                </a:solidFill>
                <a:latin typeface="Century Gothic"/>
              </a:rPr>
              <a:t>Aglomerante asfaltico</a:t>
            </a:r>
            <a:r>
              <a:rPr lang="es-ES_tradnl" sz="1400" b="1" kern="0">
                <a:solidFill>
                  <a:srgbClr val="000000"/>
                </a:solidFill>
                <a:latin typeface="Century Gothic"/>
              </a:rPr>
              <a:t>. </a:t>
            </a:r>
          </a:p>
        </p:txBody>
      </p:sp>
      <p:pic>
        <p:nvPicPr>
          <p:cNvPr id="6" name="Imagen 5" descr="Imagen que contiene árbol, cielo, exterior, planta&#10;&#10;Descripción generada con confianza muy alta">
            <a:extLst>
              <a:ext uri="{FF2B5EF4-FFF2-40B4-BE49-F238E27FC236}">
                <a16:creationId xmlns:a16="http://schemas.microsoft.com/office/drawing/2014/main" id="{161D6FCF-AC5F-4AC0-BFC3-3CF0E7FDD0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18855" y="2228727"/>
            <a:ext cx="4925441" cy="2418583"/>
          </a:xfrm>
          <a:prstGeom prst="rect">
            <a:avLst/>
          </a:prstGeom>
          <a:ln>
            <a:noFill/>
          </a:ln>
        </p:spPr>
      </p:pic>
      <p:sp>
        <p:nvSpPr>
          <p:cNvPr id="17" name="Rectangle 386">
            <a:extLst>
              <a:ext uri="{FF2B5EF4-FFF2-40B4-BE49-F238E27FC236}">
                <a16:creationId xmlns:a16="http://schemas.microsoft.com/office/drawing/2014/main" id="{7833612B-685A-439F-8529-1A3F6FE4866F}"/>
              </a:ext>
            </a:extLst>
          </p:cNvPr>
          <p:cNvSpPr txBox="1">
            <a:spLocks noChangeArrowheads="1"/>
          </p:cNvSpPr>
          <p:nvPr/>
        </p:nvSpPr>
        <p:spPr>
          <a:xfrm>
            <a:off x="998586" y="259048"/>
            <a:ext cx="5521358" cy="649039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400" b="1"/>
              <a:t>Tipos de Protecciones</a:t>
            </a:r>
            <a:endParaRPr lang="es-ES" sz="2400" b="1"/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DA6366D-85D7-418C-AC38-F2A43532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27</a:t>
            </a:fld>
            <a:endParaRPr lang="en-I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8B573B-C57E-4E7B-B564-25AFF80393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545" y="2521082"/>
            <a:ext cx="3184646" cy="18208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C5B01B-97A3-489F-AC70-5BDD81F0D8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768" y="3843934"/>
            <a:ext cx="3170423" cy="18282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DADA45-D913-4AA7-A3F2-99D7D35F81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7001" y="652097"/>
            <a:ext cx="2690538" cy="2750815"/>
          </a:xfrm>
          <a:prstGeom prst="rect">
            <a:avLst/>
          </a:prstGeom>
        </p:spPr>
      </p:pic>
      <p:pic>
        <p:nvPicPr>
          <p:cNvPr id="21" name="Imagen 20" descr="Imagen que contiene cielo, exterior, carretera, camión&#10;&#10;Descripción generada con confianza muy alta">
            <a:extLst>
              <a:ext uri="{FF2B5EF4-FFF2-40B4-BE49-F238E27FC236}">
                <a16:creationId xmlns:a16="http://schemas.microsoft.com/office/drawing/2014/main" id="{18BE42F8-B019-4395-B952-682E4FB85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8" t="10125" r="5679" b="22885"/>
          <a:stretch>
            <a:fillRect/>
          </a:stretch>
        </p:blipFill>
        <p:spPr>
          <a:xfrm>
            <a:off x="4237001" y="3547867"/>
            <a:ext cx="2714283" cy="21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0083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648" y="4104918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soportes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5" name="Rectangle 53">
            <a:extLst>
              <a:ext uri="{FF2B5EF4-FFF2-40B4-BE49-F238E27FC236}">
                <a16:creationId xmlns:a16="http://schemas.microsoft.com/office/drawing/2014/main" id="{6D6B337A-323A-4F6D-90A7-56C868750659}"/>
              </a:ext>
            </a:extLst>
          </p:cNvPr>
          <p:cNvSpPr txBox="1">
            <a:spLocks noChangeArrowheads="1"/>
          </p:cNvSpPr>
          <p:nvPr/>
        </p:nvSpPr>
        <p:spPr>
          <a:xfrm>
            <a:off x="1031677" y="265342"/>
            <a:ext cx="7913688" cy="609600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400" b="1"/>
              <a:t>Soportes</a:t>
            </a:r>
          </a:p>
        </p:txBody>
      </p:sp>
      <p:sp>
        <p:nvSpPr>
          <p:cNvPr id="26" name="Document">
            <a:extLst>
              <a:ext uri="{FF2B5EF4-FFF2-40B4-BE49-F238E27FC236}">
                <a16:creationId xmlns:a16="http://schemas.microsoft.com/office/drawing/2014/main" id="{B06E2C00-7E3D-4F98-ADC7-480DE1C7DA2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707904" y="837647"/>
            <a:ext cx="1846610" cy="379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/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Hormigón</a:t>
            </a:r>
            <a:endParaRPr lang="es-ES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Imagen 7" descr="Imagen que contiene edificio&#10;&#10;Descripción generada con confianza muy alta">
            <a:extLst>
              <a:ext uri="{FF2B5EF4-FFF2-40B4-BE49-F238E27FC236}">
                <a16:creationId xmlns:a16="http://schemas.microsoft.com/office/drawing/2014/main" id="{126D66FA-6F19-47D9-B2DE-9DA68FD393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8708" y="2432949"/>
            <a:ext cx="2883265" cy="3426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Marcador de número de diapositiva 1">
            <a:extLst>
              <a:ext uri="{FF2B5EF4-FFF2-40B4-BE49-F238E27FC236}">
                <a16:creationId xmlns:a16="http://schemas.microsoft.com/office/drawing/2014/main" id="{ABE2309B-8398-4F6C-A5CA-A2FBA4D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7" name="Imagen 6" descr="Imagen que contiene electrónica&#10;&#10;Descripción generada con confianza muy alta">
            <a:extLst>
              <a:ext uri="{FF2B5EF4-FFF2-40B4-BE49-F238E27FC236}">
                <a16:creationId xmlns:a16="http://schemas.microsoft.com/office/drawing/2014/main" id="{71376206-8C19-4C84-BB91-DCDA2DDB57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09" y="2704703"/>
            <a:ext cx="3432602" cy="2870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7" name="CuadroTexto 1026">
            <a:extLst>
              <a:ext uri="{FF2B5EF4-FFF2-40B4-BE49-F238E27FC236}">
                <a16:creationId xmlns:a16="http://schemas.microsoft.com/office/drawing/2014/main" id="{053C6C20-1508-4F84-B1F3-FE961E44FCF8}"/>
              </a:ext>
            </a:extLst>
          </p:cNvPr>
          <p:cNvSpPr txBox="1"/>
          <p:nvPr/>
        </p:nvSpPr>
        <p:spPr>
          <a:xfrm>
            <a:off x="4005568" y="1391870"/>
            <a:ext cx="634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/>
              <a:t>Oficinas </a:t>
            </a:r>
          </a:p>
          <a:p>
            <a:pPr/>
            <a:r>
              <a:rPr lang="es-ES"/>
              <a:t>Viviendas </a:t>
            </a:r>
          </a:p>
          <a:p>
            <a:pPr/>
            <a:r>
              <a:rPr lang="es-ES"/>
              <a:t>Hoteles </a:t>
            </a:r>
          </a:p>
          <a:p>
            <a:pPr/>
            <a:r>
              <a:rPr lang="es-ES"/>
              <a:t>Edificios residenciales </a:t>
            </a:r>
          </a:p>
        </p:txBody>
      </p:sp>
    </p:spTree>
    <p:extLst>
      <p:ext uri="{BB962C8B-B14F-4D97-AF65-F5344CB8AC3E}">
        <p14:creationId xmlns:p14="http://schemas.microsoft.com/office/powerpoint/2010/main" val="185760707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Soportes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7" name="Rectangle 386">
            <a:extLst>
              <a:ext uri="{FF2B5EF4-FFF2-40B4-BE49-F238E27FC236}">
                <a16:creationId xmlns:a16="http://schemas.microsoft.com/office/drawing/2014/main" id="{7833612B-685A-439F-8529-1A3F6FE4866F}"/>
              </a:ext>
            </a:extLst>
          </p:cNvPr>
          <p:cNvSpPr txBox="1">
            <a:spLocks noChangeArrowheads="1"/>
          </p:cNvSpPr>
          <p:nvPr/>
        </p:nvSpPr>
        <p:spPr>
          <a:xfrm>
            <a:off x="1050925" y="196826"/>
            <a:ext cx="5521358" cy="649039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sz="2400" b="1"/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DDA6366D-85D7-418C-AC38-F2A43532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20" name="Document">
            <a:extLst>
              <a:ext uri="{FF2B5EF4-FFF2-40B4-BE49-F238E27FC236}">
                <a16:creationId xmlns:a16="http://schemas.microsoft.com/office/drawing/2014/main" id="{9F0E4DAD-35B3-492C-8E1C-31B8C4C7D36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91130" y="833423"/>
            <a:ext cx="2835076" cy="441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/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Chapa de acero nervada</a:t>
            </a:r>
            <a:endParaRPr lang="es-ES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Document">
            <a:extLst>
              <a:ext uri="{FF2B5EF4-FFF2-40B4-BE49-F238E27FC236}">
                <a16:creationId xmlns:a16="http://schemas.microsoft.com/office/drawing/2014/main" id="{38DE6CA1-130C-401F-BC4A-0930E527499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536725" y="833204"/>
            <a:ext cx="2352450" cy="4248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/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Cubierta Tipo Deck</a:t>
            </a:r>
            <a:endParaRPr lang="es-ES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3" name="Imagen 22" descr="Imagen que contiene cielo, exterior, suelo&#10;&#10;Descripción generada con confianza muy alta">
            <a:extLst>
              <a:ext uri="{FF2B5EF4-FFF2-40B4-BE49-F238E27FC236}">
                <a16:creationId xmlns:a16="http://schemas.microsoft.com/office/drawing/2014/main" id="{CDE9A869-27BE-43C8-8DB7-949F4F5F00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11" y="2934458"/>
            <a:ext cx="3763703" cy="2650455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BC664BD-C442-4327-B545-619D922D93D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3626206" y="1045634"/>
            <a:ext cx="910519" cy="8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5B3D86DF-D0CE-4844-A07E-D831C1116A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5986" y="2535519"/>
            <a:ext cx="3457575" cy="305752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67843C8E-A846-45FA-BFF3-7BA3041F9528}"/>
              </a:ext>
            </a:extLst>
          </p:cNvPr>
          <p:cNvSpPr/>
          <p:nvPr/>
        </p:nvSpPr>
        <p:spPr>
          <a:xfrm>
            <a:off x="7307757" y="2470188"/>
            <a:ext cx="1194270" cy="891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0" name="Rectangle 53">
            <a:extLst>
              <a:ext uri="{FF2B5EF4-FFF2-40B4-BE49-F238E27FC236}">
                <a16:creationId xmlns:a16="http://schemas.microsoft.com/office/drawing/2014/main" id="{A872ED83-7668-4E59-9FB3-C777050370E1}"/>
              </a:ext>
            </a:extLst>
          </p:cNvPr>
          <p:cNvSpPr txBox="1">
            <a:spLocks noChangeArrowheads="1"/>
          </p:cNvSpPr>
          <p:nvPr/>
        </p:nvSpPr>
        <p:spPr>
          <a:xfrm>
            <a:off x="1031677" y="265342"/>
            <a:ext cx="7913688" cy="609600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400" b="1"/>
              <a:t>Soportes</a:t>
            </a:r>
          </a:p>
        </p:txBody>
      </p:sp>
      <p:sp>
        <p:nvSpPr>
          <p:cNvPr id="1035" name="CuadroTexto 1034">
            <a:extLst>
              <a:ext uri="{FF2B5EF4-FFF2-40B4-BE49-F238E27FC236}">
                <a16:creationId xmlns:a16="http://schemas.microsoft.com/office/drawing/2014/main" id="{E8CDE276-378C-4D3A-8A43-C957138344D0}"/>
              </a:ext>
            </a:extLst>
          </p:cNvPr>
          <p:cNvSpPr txBox="1"/>
          <p:nvPr/>
        </p:nvSpPr>
        <p:spPr>
          <a:xfrm>
            <a:off x="3347864" y="148478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/>
              <a:t>Centros comerciales </a:t>
            </a:r>
          </a:p>
          <a:p>
            <a:pPr/>
            <a:r>
              <a:rPr lang="es-ES"/>
              <a:t>Naves industriales</a:t>
            </a:r>
          </a:p>
          <a:p>
            <a:pPr/>
            <a:r>
              <a:rPr lang="es-ES"/>
              <a:t>Fabricas</a:t>
            </a:r>
          </a:p>
          <a:p>
            <a:pPr/>
            <a:r>
              <a:rPr lang="es-ES"/>
              <a:t>Almacenes </a:t>
            </a:r>
          </a:p>
        </p:txBody>
      </p:sp>
    </p:spTree>
    <p:extLst>
      <p:ext uri="{BB962C8B-B14F-4D97-AF65-F5344CB8AC3E}">
        <p14:creationId xmlns:p14="http://schemas.microsoft.com/office/powerpoint/2010/main" val="150096858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introducción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C206DD-C36C-4766-86FF-73A83A4AD0BD}"/>
              </a:ext>
            </a:extLst>
          </p:cNvPr>
          <p:cNvSpPr txBox="1"/>
          <p:nvPr/>
        </p:nvSpPr>
        <p:spPr>
          <a:xfrm>
            <a:off x="1339446" y="112311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endParaRPr lang="es-ES" b="1" u="sng"/>
          </a:p>
          <a:p>
            <a:pPr/>
            <a:r>
              <a:rPr lang="es-ES"/>
              <a:t>Antigüedad: Jardines Babilonia de siglo IX.</a:t>
            </a:r>
          </a:p>
          <a:p>
            <a:pPr/>
            <a:endParaRPr lang="es-ES"/>
          </a:p>
          <a:p>
            <a:pPr/>
            <a:r>
              <a:rPr lang="es-ES"/>
              <a:t>Actualidad: Fábrica Airbus A380, Toulouse, Francia.</a:t>
            </a:r>
          </a:p>
          <a:p>
            <a:pPr/>
            <a:endParaRPr lang="es-ES"/>
          </a:p>
          <a:p>
            <a:pPr/>
            <a:r>
              <a:rPr lang="es-ES"/>
              <a:t> </a:t>
            </a:r>
          </a:p>
        </p:txBody>
      </p:sp>
      <p:pic>
        <p:nvPicPr>
          <p:cNvPr id="21" name="Picture 16" descr="ZAC AEROCONSTELLATION A380_TOULOUSE">
            <a:extLst>
              <a:ext uri="{FF2B5EF4-FFF2-40B4-BE49-F238E27FC236}">
                <a16:creationId xmlns:a16="http://schemas.microsoft.com/office/drawing/2014/main" id="{D5B7D0C8-90BC-4A43-B1AF-A49F46F22E5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14174" y="2543592"/>
            <a:ext cx="3212561" cy="2933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DB9432B-A09B-43F7-9684-A665C0164990}"/>
              </a:ext>
            </a:extLst>
          </p:cNvPr>
          <p:cNvSpPr/>
          <p:nvPr/>
        </p:nvSpPr>
        <p:spPr>
          <a:xfrm>
            <a:off x="842758" y="295649"/>
            <a:ext cx="636330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Historia de la impermeabilización a base de betún .  </a:t>
            </a:r>
          </a:p>
        </p:txBody>
      </p:sp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E75A7F3C-F9A0-4AA3-8DF2-48043D77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7170" name="Picture 2" descr="Les jardins suspendus de Babylone">
            <a:extLst>
              <a:ext uri="{FF2B5EF4-FFF2-40B4-BE49-F238E27FC236}">
                <a16:creationId xmlns:a16="http://schemas.microsoft.com/office/drawing/2014/main" id="{113AE7EC-5745-4D12-BB78-D9F93B9C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1"/>
          <a:stretch>
            <a:fillRect/>
          </a:stretch>
        </p:blipFill>
        <p:spPr bwMode="auto">
          <a:xfrm>
            <a:off x="1431241" y="3484463"/>
            <a:ext cx="2593171" cy="19653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8253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Sistemas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pSp>
        <p:nvGrpSpPr>
          <p:cNvPr id="15" name="Group 31">
            <a:extLst>
              <a:ext uri="{FF2B5EF4-FFF2-40B4-BE49-F238E27FC236}">
                <a16:creationId xmlns:a16="http://schemas.microsoft.com/office/drawing/2014/main" id="{3181CF78-7709-483D-AE4F-4566AF90BD99}"/>
              </a:ext>
            </a:extLst>
          </p:cNvPr>
          <p:cNvGrpSpPr/>
          <p:nvPr/>
        </p:nvGrpSpPr>
        <p:grpSpPr>
          <a:xfrm>
            <a:off x="1101015" y="2957425"/>
            <a:ext cx="7470777" cy="708026"/>
            <a:chOff x="930" y="2766"/>
            <a:chExt cx="4706" cy="446"/>
          </a:xfrm>
        </p:grpSpPr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955C5013-DFE6-4658-A392-7BB26969B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8" y="2766"/>
              <a:ext cx="260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/>
              <a:lvl1pPr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latin typeface="Calibri" panose="020f0502020204030204" pitchFamily="34" charset="0"/>
                </a:rPr>
                <a:t>- Solución más utilizada.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latin typeface="Calibri" panose="020f0502020204030204" pitchFamily="34" charset="0"/>
                </a:rPr>
                <a:t>- Más segura pero más costosa que monocapa.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D6C272B3-E95F-4170-9530-F174BFC3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872"/>
              <a:ext cx="1814" cy="2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defPPr/>
              <a:lvl1pPr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altLang="es-ES" sz="1800" b="1">
                  <a:solidFill>
                    <a:schemeClr val="tx1"/>
                  </a:solidFill>
                  <a:latin typeface="Arial Narrow" panose="020b0606020202030204" pitchFamily="34" charset="0"/>
                </a:rPr>
                <a:t>Bicapa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F4395C5F-3726-4D4D-8530-536E245785CB}"/>
              </a:ext>
            </a:extLst>
          </p:cNvPr>
          <p:cNvSpPr txBox="1">
            <a:spLocks noChangeArrowheads="1"/>
          </p:cNvSpPr>
          <p:nvPr/>
        </p:nvSpPr>
        <p:spPr>
          <a:xfrm>
            <a:off x="958237" y="276232"/>
            <a:ext cx="6689725" cy="609600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400" b="1"/>
              <a:t>Sistema de impermeabilización</a:t>
            </a:r>
            <a:br>
              <a:rPr lang="es-ES" sz="2400" b="1"/>
            </a:br>
            <a:endParaRPr lang="es-ES" sz="2400" b="1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4DEE264-3EBB-43AC-BE62-BAFB3337D28A}"/>
              </a:ext>
            </a:extLst>
          </p:cNvPr>
          <p:cNvCxnSpPr/>
          <p:nvPr/>
        </p:nvCxnSpPr>
        <p:spPr>
          <a:xfrm>
            <a:off x="958237" y="2707396"/>
            <a:ext cx="7274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B7C913E-E856-4437-853E-28697FE9A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5880" y="4534408"/>
            <a:ext cx="1480002" cy="1256618"/>
          </a:xfrm>
          <a:prstGeom prst="rect">
            <a:avLst/>
          </a:prstGeom>
        </p:spPr>
      </p:pic>
      <p:grpSp>
        <p:nvGrpSpPr>
          <p:cNvPr id="23" name="Group 32">
            <a:extLst>
              <a:ext uri="{FF2B5EF4-FFF2-40B4-BE49-F238E27FC236}">
                <a16:creationId xmlns:a16="http://schemas.microsoft.com/office/drawing/2014/main" id="{C27A1EBA-B887-42E8-B15A-863EF9972071}"/>
              </a:ext>
            </a:extLst>
          </p:cNvPr>
          <p:cNvGrpSpPr/>
          <p:nvPr/>
        </p:nvGrpSpPr>
        <p:grpSpPr>
          <a:xfrm>
            <a:off x="1120055" y="1427359"/>
            <a:ext cx="7397751" cy="3105151"/>
            <a:chOff x="930" y="708"/>
            <a:chExt cx="4660" cy="1956"/>
          </a:xfrm>
        </p:grpSpPr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F5AF31BB-AE5B-4ED0-878D-446C33A7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874"/>
              <a:ext cx="1814" cy="2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defPPr/>
              <a:lvl1pPr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altLang="es-ES" sz="1800" b="1">
                  <a:solidFill>
                    <a:schemeClr val="tx1"/>
                  </a:solidFill>
                  <a:latin typeface="Arial Narrow" panose="020b0606020202030204" pitchFamily="34" charset="0"/>
                </a:rPr>
                <a:t>Monocapa</a:t>
              </a: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B124AE05-38FC-471C-A831-8685FFA11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8" y="708"/>
              <a:ext cx="235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/>
              <a:lvl1pPr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9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s-ES" altLang="es-ES" sz="1600" i="1">
                  <a:latin typeface="Calibri" panose="020f0502020204030204" pitchFamily="34" charset="0"/>
                </a:rPr>
                <a:t>- Rehabilitación de cubiertas sobre antigua impermeabilización.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latin typeface="Calibri" panose="020f0502020204030204" pitchFamily="34" charset="0"/>
                </a:rPr>
                <a:t>- Obra muy experta y un control permanente en la instalación.</a:t>
              </a: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88565BEA-03AF-49ED-A8E1-4AC579EF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2431"/>
              <a:ext cx="1150" cy="2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/>
              <a:lvl1pPr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altLang="es-ES" sz="1800" b="1">
                  <a:solidFill>
                    <a:schemeClr val="tx1"/>
                  </a:solidFill>
                  <a:latin typeface="Arial Narrow" panose="020b0606020202030204" pitchFamily="34" charset="0"/>
                </a:rPr>
                <a:t>Soldado</a:t>
              </a:r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D4B7FC31-FD52-4FFC-8449-1F790C62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431"/>
              <a:ext cx="1022" cy="2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/>
              <a:lvl1pPr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altLang="es-ES" sz="1800" b="1">
                  <a:solidFill>
                    <a:schemeClr val="tx1"/>
                  </a:solidFill>
                  <a:latin typeface="Arial Narrow" panose="020b0606020202030204" pitchFamily="34" charset="0"/>
                </a:rPr>
                <a:t>Auto adherido</a:t>
              </a:r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B5A7AFA9-1F1D-4C48-81C4-312EF97C3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431"/>
              <a:ext cx="1164" cy="2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/>
              <a:lvl1pPr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CCCC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s-ES" altLang="es-ES" sz="1800" b="1">
                  <a:solidFill>
                    <a:schemeClr val="tx1"/>
                  </a:solidFill>
                  <a:latin typeface="Arial Narrow" panose="020b0606020202030204" pitchFamily="34" charset="0"/>
                </a:rPr>
                <a:t>Fijación mecánica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8A77833-639B-40FD-9086-FEAA89C22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573" y="4513892"/>
            <a:ext cx="1513714" cy="12694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D765DD-294B-4633-8020-D4CF4F59A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741" y="4597739"/>
            <a:ext cx="1477151" cy="1102909"/>
          </a:xfrm>
          <a:prstGeom prst="rect">
            <a:avLst/>
          </a:prstGeom>
        </p:spPr>
      </p:pic>
      <p:sp>
        <p:nvSpPr>
          <p:cNvPr id="30" name="Marcador de número de diapositiva 1">
            <a:extLst>
              <a:ext uri="{FF2B5EF4-FFF2-40B4-BE49-F238E27FC236}">
                <a16:creationId xmlns:a16="http://schemas.microsoft.com/office/drawing/2014/main" id="{6A5ED1E9-F2AB-46C1-A0EB-E9B65927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70180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Puntos singulares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15" name="Picture 6" descr="Y:\ETANCHEITE\CROKIS ETC\VETISOL 026.bmp">
            <a:extLst>
              <a:ext uri="{FF2B5EF4-FFF2-40B4-BE49-F238E27FC236}">
                <a16:creationId xmlns:a16="http://schemas.microsoft.com/office/drawing/2014/main" id="{04E29A40-04B0-4787-A1E7-E7B00386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844824"/>
            <a:ext cx="3998891" cy="32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73C8730-2860-4BE9-8DF4-186BC0A88E61}"/>
              </a:ext>
            </a:extLst>
          </p:cNvPr>
          <p:cNvSpPr txBox="1"/>
          <p:nvPr/>
        </p:nvSpPr>
        <p:spPr>
          <a:xfrm>
            <a:off x="3347864" y="1220219"/>
            <a:ext cx="2304256" cy="3693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1800">
                <a:solidFill>
                  <a:schemeClr val="tx1"/>
                </a:solidFill>
              </a:rPr>
              <a:t>BANDA DE REFUERZO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A216A9-E9C2-4118-88B5-7147366D5455}"/>
              </a:ext>
            </a:extLst>
          </p:cNvPr>
          <p:cNvSpPr txBox="1"/>
          <p:nvPr/>
        </p:nvSpPr>
        <p:spPr>
          <a:xfrm>
            <a:off x="5918923" y="1722238"/>
            <a:ext cx="2304256" cy="646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s-ES">
                <a:solidFill>
                  <a:schemeClr val="tx1"/>
                </a:solidFill>
              </a:rPr>
              <a:t>REMATE VERTICAL O SOLUCIÓN LIQUIDA  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0BD8B45-D582-4D8A-A692-C8123583A40B}"/>
              </a:ext>
            </a:extLst>
          </p:cNvPr>
          <p:cNvSpPr txBox="1"/>
          <p:nvPr/>
        </p:nvSpPr>
        <p:spPr>
          <a:xfrm>
            <a:off x="5918923" y="4495563"/>
            <a:ext cx="2304256" cy="3693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s-ES">
                <a:solidFill>
                  <a:schemeClr val="tx1"/>
                </a:solidFill>
              </a:rPr>
              <a:t>IMPRIMANTE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BDC47D-0BED-4C10-9922-D77935821F0C}"/>
              </a:ext>
            </a:extLst>
          </p:cNvPr>
          <p:cNvSpPr txBox="1"/>
          <p:nvPr/>
        </p:nvSpPr>
        <p:spPr>
          <a:xfrm>
            <a:off x="5918923" y="3190686"/>
            <a:ext cx="2304256" cy="3693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>
                <a:solidFill>
                  <a:schemeClr val="tx1"/>
                </a:solidFill>
              </a:rPr>
              <a:t>MEMBRANA DE 4.5 KG </a:t>
            </a:r>
            <a:endParaRPr lang="es-ES" sz="1800">
              <a:solidFill>
                <a:schemeClr val="tx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575BFC8-358D-4262-BA44-5B157CFC8090}"/>
              </a:ext>
            </a:extLst>
          </p:cNvPr>
          <p:cNvCxnSpPr/>
          <p:nvPr/>
        </p:nvCxnSpPr>
        <p:spPr>
          <a:xfrm flipH="1" flipV="1">
            <a:off x="4034387" y="4399701"/>
            <a:ext cx="1884536" cy="2805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FF5C339-3EDD-428C-B713-415B8FBE3B0D}"/>
              </a:ext>
            </a:extLst>
          </p:cNvPr>
          <p:cNvCxnSpPr>
            <a:stCxn id="23" idx="1"/>
          </p:cNvCxnSpPr>
          <p:nvPr/>
        </p:nvCxnSpPr>
        <p:spPr>
          <a:xfrm flipH="1">
            <a:off x="4788024" y="3375352"/>
            <a:ext cx="1130899" cy="319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61C0CAE-ED02-42F1-B89F-7B13BB546958}"/>
              </a:ext>
            </a:extLst>
          </p:cNvPr>
          <p:cNvCxnSpPr>
            <a:stCxn id="20" idx="1"/>
          </p:cNvCxnSpPr>
          <p:nvPr/>
        </p:nvCxnSpPr>
        <p:spPr>
          <a:xfrm flipH="1">
            <a:off x="4211961" y="2045404"/>
            <a:ext cx="1706962" cy="4028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cto de flecha 1023">
            <a:extLst>
              <a:ext uri="{FF2B5EF4-FFF2-40B4-BE49-F238E27FC236}">
                <a16:creationId xmlns:a16="http://schemas.microsoft.com/office/drawing/2014/main" id="{231405E4-007E-4587-B809-510ED3BA1809}"/>
              </a:ext>
            </a:extLst>
          </p:cNvPr>
          <p:cNvCxnSpPr/>
          <p:nvPr/>
        </p:nvCxnSpPr>
        <p:spPr>
          <a:xfrm flipH="1">
            <a:off x="2541159" y="1619966"/>
            <a:ext cx="1958833" cy="1565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80CC8AA-483A-49D9-A887-B2ACDB220243}"/>
              </a:ext>
            </a:extLst>
          </p:cNvPr>
          <p:cNvSpPr/>
          <p:nvPr/>
        </p:nvSpPr>
        <p:spPr>
          <a:xfrm>
            <a:off x="1120990" y="241231"/>
            <a:ext cx="553924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Tratamiento Puntos Singulares </a:t>
            </a:r>
            <a:br>
              <a:rPr lang="es-ES" sz="2400" b="1">
                <a:latin typeface="+mj-lt"/>
              </a:rPr>
            </a:br>
            <a:endParaRPr lang="es-ES" sz="2400" b="1">
              <a:latin typeface="+mj-lt"/>
            </a:endParaRPr>
          </a:p>
        </p:txBody>
      </p:sp>
      <p:sp>
        <p:nvSpPr>
          <p:cNvPr id="24" name="Marcador de número de diapositiva 1">
            <a:extLst>
              <a:ext uri="{FF2B5EF4-FFF2-40B4-BE49-F238E27FC236}">
                <a16:creationId xmlns:a16="http://schemas.microsoft.com/office/drawing/2014/main" id="{482EE629-2F2C-4001-B720-7155D749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7362297-1A0C-45E3-A0BA-B9B4F1EB4C64}"/>
              </a:ext>
            </a:extLst>
          </p:cNvPr>
          <p:cNvSpPr/>
          <p:nvPr/>
        </p:nvSpPr>
        <p:spPr>
          <a:xfrm>
            <a:off x="1120989" y="241231"/>
            <a:ext cx="545129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endParaRPr lang="es-ES" sz="2400" b="1">
              <a:latin typeface="+mj-lt"/>
            </a:endParaRPr>
          </a:p>
          <a:p>
            <a:pPr/>
            <a:endParaRPr lang="es-ES" sz="2400" b="1">
              <a:latin typeface="+mj-lt"/>
            </a:endParaRPr>
          </a:p>
          <a:p>
            <a:pPr/>
            <a:r>
              <a:rPr lang="es-ES" b="1">
                <a:latin typeface="+mj-lt"/>
              </a:rPr>
              <a:t>-Remates verticales.</a:t>
            </a:r>
          </a:p>
        </p:txBody>
      </p:sp>
    </p:spTree>
    <p:extLst>
      <p:ext uri="{BB962C8B-B14F-4D97-AF65-F5344CB8AC3E}">
        <p14:creationId xmlns:p14="http://schemas.microsoft.com/office/powerpoint/2010/main" val="361867011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Puntos singulares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038BF4F8-47CE-447E-BC86-659C2B5145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33740" y="2093868"/>
            <a:ext cx="5112569" cy="32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AFA505F-70B6-4BDB-A547-DA8D3AFC7C86}"/>
              </a:ext>
            </a:extLst>
          </p:cNvPr>
          <p:cNvSpPr txBox="1"/>
          <p:nvPr/>
        </p:nvSpPr>
        <p:spPr>
          <a:xfrm>
            <a:off x="1821729" y="1536112"/>
            <a:ext cx="2304256" cy="3693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1800">
                <a:solidFill>
                  <a:schemeClr val="tx1"/>
                </a:solidFill>
              </a:rPr>
              <a:t>SOLUCIÓN LIQUIDA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201B630-E33F-461D-9728-FFCB3E0213C9}"/>
              </a:ext>
            </a:extLst>
          </p:cNvPr>
          <p:cNvSpPr txBox="1"/>
          <p:nvPr/>
        </p:nvSpPr>
        <p:spPr>
          <a:xfrm>
            <a:off x="4385762" y="1532600"/>
            <a:ext cx="2278097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1800">
                <a:solidFill>
                  <a:schemeClr val="tx1"/>
                </a:solidFill>
              </a:rPr>
              <a:t>BANDA DE REFUERZO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E6968E-35BB-4D3A-96EC-80DC2612FA31}"/>
              </a:ext>
            </a:extLst>
          </p:cNvPr>
          <p:cNvSpPr txBox="1"/>
          <p:nvPr/>
        </p:nvSpPr>
        <p:spPr>
          <a:xfrm>
            <a:off x="6796866" y="1546251"/>
            <a:ext cx="1802200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>
                <a:solidFill>
                  <a:schemeClr val="tx1"/>
                </a:solidFill>
              </a:rPr>
              <a:t>IMPRIMANTE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05BEB7-3B7B-4512-B475-486A9D99E361}"/>
              </a:ext>
            </a:extLst>
          </p:cNvPr>
          <p:cNvSpPr txBox="1"/>
          <p:nvPr/>
        </p:nvSpPr>
        <p:spPr>
          <a:xfrm>
            <a:off x="1268899" y="5248752"/>
            <a:ext cx="2808312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1800">
                <a:solidFill>
                  <a:schemeClr val="tx1"/>
                </a:solidFill>
              </a:rPr>
              <a:t>MEMBRANA DE 4.5 KG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EE379C-88D9-4271-8362-CA5D3D155930}"/>
              </a:ext>
            </a:extLst>
          </p:cNvPr>
          <p:cNvSpPr txBox="1"/>
          <p:nvPr/>
        </p:nvSpPr>
        <p:spPr>
          <a:xfrm>
            <a:off x="5573104" y="5257492"/>
            <a:ext cx="2993662" cy="36933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>
                <a:solidFill>
                  <a:schemeClr val="tx1"/>
                </a:solidFill>
              </a:rPr>
              <a:t>MEMBRANA LISA DE 3 MM</a:t>
            </a:r>
            <a:endParaRPr lang="es-ES" sz="1800">
              <a:solidFill>
                <a:schemeClr val="tx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4A3AA69-1DC1-45F7-94F2-E808CF464578}"/>
              </a:ext>
            </a:extLst>
          </p:cNvPr>
          <p:cNvCxnSpPr>
            <a:stCxn id="17" idx="2"/>
          </p:cNvCxnSpPr>
          <p:nvPr/>
        </p:nvCxnSpPr>
        <p:spPr>
          <a:xfrm>
            <a:off x="2973857" y="1905444"/>
            <a:ext cx="354345" cy="1600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9656C3E-D5D3-48D4-8186-6B7173F208CD}"/>
              </a:ext>
            </a:extLst>
          </p:cNvPr>
          <p:cNvCxnSpPr>
            <a:stCxn id="19" idx="2"/>
          </p:cNvCxnSpPr>
          <p:nvPr/>
        </p:nvCxnSpPr>
        <p:spPr>
          <a:xfrm flipH="1">
            <a:off x="5128230" y="1901932"/>
            <a:ext cx="396581" cy="19311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83559D82-D40F-4301-B55C-578BFBD9570B}"/>
              </a:ext>
            </a:extLst>
          </p:cNvPr>
          <p:cNvCxnSpPr>
            <a:stCxn id="20" idx="2"/>
          </p:cNvCxnSpPr>
          <p:nvPr/>
        </p:nvCxnSpPr>
        <p:spPr>
          <a:xfrm flipH="1">
            <a:off x="6796866" y="1915583"/>
            <a:ext cx="901100" cy="16897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7B1F6F3-9CDB-434B-8B1F-BE2F7D130474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6118495" y="4315886"/>
            <a:ext cx="951440" cy="9416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058F433-A650-4B7A-A97E-D68EF78B94B1}"/>
              </a:ext>
            </a:extLst>
          </p:cNvPr>
          <p:cNvCxnSpPr/>
          <p:nvPr/>
        </p:nvCxnSpPr>
        <p:spPr>
          <a:xfrm flipV="1">
            <a:off x="2541159" y="4364331"/>
            <a:ext cx="1238753" cy="925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" name="Imagen 1023">
            <a:extLst>
              <a:ext uri="{FF2B5EF4-FFF2-40B4-BE49-F238E27FC236}">
                <a16:creationId xmlns:a16="http://schemas.microsoft.com/office/drawing/2014/main" id="{14053624-0002-4969-AA19-C376680B1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6332" y="3210355"/>
            <a:ext cx="2018079" cy="197420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25" name="Rectángulo 1024">
            <a:extLst>
              <a:ext uri="{FF2B5EF4-FFF2-40B4-BE49-F238E27FC236}">
                <a16:creationId xmlns:a16="http://schemas.microsoft.com/office/drawing/2014/main" id="{00864872-BBC7-4780-B7C6-98286C0D390C}"/>
              </a:ext>
            </a:extLst>
          </p:cNvPr>
          <p:cNvSpPr/>
          <p:nvPr/>
        </p:nvSpPr>
        <p:spPr>
          <a:xfrm>
            <a:off x="1120989" y="241231"/>
            <a:ext cx="545129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Tratamiento Puntos Singulares. </a:t>
            </a:r>
          </a:p>
          <a:p>
            <a:pPr/>
            <a:endParaRPr lang="es-ES" sz="2400" b="1">
              <a:latin typeface="+mj-lt"/>
            </a:endParaRPr>
          </a:p>
          <a:p>
            <a:pPr/>
            <a:r>
              <a:rPr lang="es-ES" b="1">
                <a:latin typeface="+mj-lt"/>
              </a:rPr>
              <a:t>-Remates verticales.</a:t>
            </a:r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18E3AE5D-8016-4505-BBBF-305B9F42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790FF7B-802D-4A9F-AD88-0312147B235A}"/>
              </a:ext>
            </a:extLst>
          </p:cNvPr>
          <p:cNvSpPr txBox="1"/>
          <p:nvPr/>
        </p:nvSpPr>
        <p:spPr>
          <a:xfrm>
            <a:off x="728444" y="2048075"/>
            <a:ext cx="1168207" cy="120032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es-ES">
                <a:solidFill>
                  <a:schemeClr val="tx1"/>
                </a:solidFill>
              </a:rPr>
              <a:t>PIZARRA OPCIONAL POR ESTETICA</a:t>
            </a:r>
            <a:endParaRPr lang="es-ES" sz="1800">
              <a:solidFill>
                <a:schemeClr val="tx1"/>
              </a:solidFill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02C052E-D883-404B-9E57-86D2A496F1FA}"/>
              </a:ext>
            </a:extLst>
          </p:cNvPr>
          <p:cNvCxnSpPr>
            <a:stCxn id="32" idx="3"/>
          </p:cNvCxnSpPr>
          <p:nvPr/>
        </p:nvCxnSpPr>
        <p:spPr>
          <a:xfrm>
            <a:off x="1896651" y="2648240"/>
            <a:ext cx="584117" cy="881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49591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004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Solución liquida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1E6E2F-8D22-4D62-A6BC-C5334B32E2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90" y="3406244"/>
            <a:ext cx="2960146" cy="2139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4F24E00-A552-42C7-8904-7C7FF85CC15A}"/>
              </a:ext>
            </a:extLst>
          </p:cNvPr>
          <p:cNvSpPr/>
          <p:nvPr/>
        </p:nvSpPr>
        <p:spPr>
          <a:xfrm>
            <a:off x="959978" y="295421"/>
            <a:ext cx="47555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Solución Liquida Remates Complejos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C8F2CD2E-40A0-4D7A-A63E-2042354B9C38}"/>
              </a:ext>
            </a:extLst>
          </p:cNvPr>
          <p:cNvSpPr txBox="1"/>
          <p:nvPr/>
        </p:nvSpPr>
        <p:spPr>
          <a:xfrm>
            <a:off x="2804071" y="1916263"/>
            <a:ext cx="1787714" cy="54078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/>
              <a:t>Impermeabilización Liquida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A16D6982-9311-4465-8D78-10DC780CA46D}"/>
              </a:ext>
            </a:extLst>
          </p:cNvPr>
          <p:cNvSpPr txBox="1"/>
          <p:nvPr/>
        </p:nvSpPr>
        <p:spPr>
          <a:xfrm>
            <a:off x="3025727" y="885186"/>
            <a:ext cx="1373984" cy="50278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/>
              <a:t>Malla de Refuerzo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436FF42F-10D5-48F9-941B-321FBE734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629" y="1161820"/>
            <a:ext cx="2035959" cy="19036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944F00A-21A2-40E0-8E19-2B80A99B3F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6674" y="1158196"/>
            <a:ext cx="2204656" cy="191709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3B8CCE6-BDBC-46E1-ABAB-0929559C3F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8632" y="3178792"/>
            <a:ext cx="2030956" cy="195050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60D1276-9E22-4BCF-9502-8722EDEAC5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6227" y="3179128"/>
            <a:ext cx="2181642" cy="195016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FDCF7B26-1BA9-47C8-A7F0-DE11D88A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33</a:t>
            </a:fld>
            <a:endParaRPr lang="en-I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3E35BE-C89C-431B-ABAA-BB456F314A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114" y="921118"/>
            <a:ext cx="1982493" cy="23368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313A98ED-5B4A-4535-9589-6853D828D7C8}"/>
              </a:ext>
            </a:extLst>
          </p:cNvPr>
          <p:cNvCxnSpPr>
            <a:stCxn id="2" idx="3"/>
          </p:cNvCxnSpPr>
          <p:nvPr/>
        </p:nvCxnSpPr>
        <p:spPr>
          <a:xfrm flipH="1" flipV="1">
            <a:off x="1355004" y="1661947"/>
            <a:ext cx="1406603" cy="427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100F248-48AF-4F58-898B-C6E7214A3485}"/>
              </a:ext>
            </a:extLst>
          </p:cNvPr>
          <p:cNvCxnSpPr>
            <a:stCxn id="23" idx="1"/>
          </p:cNvCxnSpPr>
          <p:nvPr/>
        </p:nvCxnSpPr>
        <p:spPr>
          <a:xfrm flipH="1">
            <a:off x="2291923" y="1136580"/>
            <a:ext cx="733804" cy="4833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27449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78" y="4144245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Solución liquida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FDCF7B26-1BA9-47C8-A7F0-DE11D88A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34</a:t>
            </a:fld>
            <a:endParaRPr lang="en-IN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DFDEA36-6742-4CC8-897C-CC6D64C6D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8" y="1067531"/>
            <a:ext cx="3111796" cy="2975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B866CB-E30C-41F4-840D-8A4D75F1B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6269" y="2390923"/>
            <a:ext cx="3834161" cy="3211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3E35BE-C89C-431B-ABAA-BB456F314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342" y="1195642"/>
            <a:ext cx="1619666" cy="190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17AAC422-4C3A-423B-98F8-BAA19025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59" y="3841378"/>
            <a:ext cx="3467679" cy="10025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80000"/>
              </a:lnSpc>
              <a:buClr>
                <a:srgbClr val="E5E000"/>
              </a:buClr>
              <a:buSzTx/>
              <a:buNone/>
              <a:defRPr/>
            </a:pPr>
            <a:r>
              <a:rPr lang="es-ES_tradnl" sz="2200" kern="0">
                <a:latin typeface="Calibri" panose="020f0502020204030204" pitchFamily="34" charset="0"/>
              </a:rPr>
              <a:t> Tubo PVC sobre la cubierta</a:t>
            </a: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1D07048-C08E-4269-8A12-2454882C7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994" y="4279400"/>
            <a:ext cx="3066346" cy="639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80000"/>
              </a:lnSpc>
              <a:buClr>
                <a:srgbClr val="E5E000"/>
              </a:buClr>
              <a:buSzTx/>
              <a:buNone/>
              <a:defRPr/>
            </a:pPr>
            <a:endParaRPr lang="es-ES_tradnl" sz="2200" ker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47D1CE2F-63AE-4168-822F-F16462BB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342" y="1763045"/>
            <a:ext cx="2646503" cy="639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80000"/>
              </a:lnSpc>
              <a:buClr>
                <a:srgbClr val="E5E000"/>
              </a:buClr>
              <a:buSzTx/>
              <a:buNone/>
              <a:defRPr/>
            </a:pPr>
            <a:r>
              <a:rPr lang="es-ES_tradnl" sz="2200" kern="0">
                <a:latin typeface="Calibri" panose="020f0502020204030204" pitchFamily="34" charset="0"/>
              </a:rPr>
              <a:t>Tubo PVC  en muros </a:t>
            </a: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9141EB1-DA95-4C43-BC4E-F2F3D0E699A5}"/>
              </a:ext>
            </a:extLst>
          </p:cNvPr>
          <p:cNvSpPr/>
          <p:nvPr/>
        </p:nvSpPr>
        <p:spPr>
          <a:xfrm>
            <a:off x="959978" y="295421"/>
            <a:ext cx="47555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Solución Liquida Remates Complejos </a:t>
            </a:r>
          </a:p>
        </p:txBody>
      </p:sp>
    </p:spTree>
    <p:extLst>
      <p:ext uri="{BB962C8B-B14F-4D97-AF65-F5344CB8AC3E}">
        <p14:creationId xmlns:p14="http://schemas.microsoft.com/office/powerpoint/2010/main" val="3419857353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Solución liquida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FDCF7B26-1BA9-47C8-A7F0-DE11D88A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35</a:t>
            </a:fld>
            <a:endParaRPr lang="en-IN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7E1BAC-11E3-4ECF-8E17-CEEDDBA32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75" y="781532"/>
            <a:ext cx="3651262" cy="2795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1A95BC-F18D-4E4F-A418-0637D0123D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486" y="2707396"/>
            <a:ext cx="3540882" cy="2782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3E35BE-C89C-431B-ABAA-BB456F314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342" y="1195642"/>
            <a:ext cx="1619666" cy="190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E107457A-9D15-4272-9E31-11CFE6FA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37" y="3391133"/>
            <a:ext cx="2396971" cy="639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180000"/>
              </a:lnSpc>
              <a:buClr>
                <a:srgbClr val="E5E000"/>
              </a:buClr>
              <a:buSzTx/>
              <a:buNone/>
              <a:defRPr/>
            </a:pPr>
            <a:r>
              <a:rPr lang="es-ES_tradnl" sz="2200" kern="0">
                <a:latin typeface="Calibri" panose="020f0502020204030204" pitchFamily="34" charset="0"/>
              </a:rPr>
              <a:t>Bajantes pluviales</a:t>
            </a: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B4589A3-0C85-4C9B-8287-BDDB14E5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635" y="2045184"/>
            <a:ext cx="2396971" cy="639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180000"/>
              </a:lnSpc>
              <a:buClr>
                <a:srgbClr val="E5E000"/>
              </a:buClr>
              <a:buSzTx/>
              <a:buNone/>
              <a:defRPr/>
            </a:pPr>
            <a:r>
              <a:rPr lang="es-ES_tradnl" sz="2200" kern="0">
                <a:latin typeface="Calibri" panose="020f0502020204030204" pitchFamily="34" charset="0"/>
              </a:rPr>
              <a:t>Anclajes</a:t>
            </a: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BD9A15F-EE4D-408F-A802-34283AE2010D}"/>
              </a:ext>
            </a:extLst>
          </p:cNvPr>
          <p:cNvSpPr/>
          <p:nvPr/>
        </p:nvSpPr>
        <p:spPr>
          <a:xfrm>
            <a:off x="959978" y="295421"/>
            <a:ext cx="47555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Solución Liquida Remates Complejos </a:t>
            </a:r>
          </a:p>
        </p:txBody>
      </p:sp>
    </p:spTree>
    <p:extLst>
      <p:ext uri="{BB962C8B-B14F-4D97-AF65-F5344CB8AC3E}">
        <p14:creationId xmlns:p14="http://schemas.microsoft.com/office/powerpoint/2010/main" val="2834558171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Solución liquida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FDCF7B26-1BA9-47C8-A7F0-DE11D88A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36</a:t>
            </a:fld>
            <a:endParaRPr lang="en-IN"/>
          </a:p>
        </p:txBody>
      </p:sp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65C5C5A9-6736-4770-B09A-7861D1AD5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58" y="881013"/>
            <a:ext cx="3257750" cy="2989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CCE945-D2BA-43A7-BB0E-A52830EBB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6028" y="2774291"/>
            <a:ext cx="3603195" cy="2777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3E35BE-C89C-431B-ABAA-BB456F314A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342" y="1195642"/>
            <a:ext cx="1619666" cy="190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586DDB70-8232-4BC7-9A35-2627D776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446" y="3767932"/>
            <a:ext cx="1679657" cy="5883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11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80000"/>
              </a:lnSpc>
              <a:buClr>
                <a:srgbClr val="E5E000"/>
              </a:buClr>
              <a:buSzTx/>
              <a:buNone/>
              <a:defRPr/>
            </a:pPr>
            <a:r>
              <a:rPr lang="es-ES_tradnl" sz="1800" kern="0">
                <a:latin typeface="Calibri" panose="020f0502020204030204" pitchFamily="34" charset="0"/>
              </a:rPr>
              <a:t>Jardineras</a:t>
            </a: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buClr>
                <a:srgbClr val="E5E000"/>
              </a:buClr>
              <a:buSzTx/>
              <a:buFont typeface="Arial" panose="020b0604020202020204" pitchFamily="34" charset="0"/>
              <a:buChar char="•"/>
              <a:defRPr/>
            </a:pPr>
            <a:endParaRPr lang="es-ES_tradnl" sz="2200" kern="0">
              <a:latin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BEB848-806A-4FB7-B148-F79C63B27DCB}"/>
              </a:ext>
            </a:extLst>
          </p:cNvPr>
          <p:cNvSpPr/>
          <p:nvPr/>
        </p:nvSpPr>
        <p:spPr>
          <a:xfrm>
            <a:off x="4440312" y="2403061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_tradnl" kern="0">
                <a:latin typeface="Calibri" panose="020f0502020204030204" pitchFamily="34" charset="0"/>
              </a:rPr>
              <a:t>Curvas, ángulos, columnas</a:t>
            </a:r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A394A0B-8A1E-4640-8F30-30B82E538048}"/>
              </a:ext>
            </a:extLst>
          </p:cNvPr>
          <p:cNvSpPr/>
          <p:nvPr/>
        </p:nvSpPr>
        <p:spPr>
          <a:xfrm>
            <a:off x="959978" y="295421"/>
            <a:ext cx="47555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Solución Liquida Remates Complejos </a:t>
            </a:r>
          </a:p>
        </p:txBody>
      </p:sp>
    </p:spTree>
    <p:extLst>
      <p:ext uri="{BB962C8B-B14F-4D97-AF65-F5344CB8AC3E}">
        <p14:creationId xmlns:p14="http://schemas.microsoft.com/office/powerpoint/2010/main" val="2280272511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907" y="412773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Solución liquida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FDCF7B26-1BA9-47C8-A7F0-DE11D88A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37</a:t>
            </a:fld>
            <a:endParaRPr lang="en-I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3E35BE-C89C-431B-ABAA-BB456F314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342" y="1195642"/>
            <a:ext cx="1619666" cy="190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3F3DD94B-05FC-4F0E-8C86-8483D3653282}"/>
              </a:ext>
            </a:extLst>
          </p:cNvPr>
          <p:cNvSpPr/>
          <p:nvPr/>
        </p:nvSpPr>
        <p:spPr>
          <a:xfrm>
            <a:off x="959978" y="295421"/>
            <a:ext cx="483651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Solución Liquida Remates Complejos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EA81C9-12A5-4214-A974-5F10F1D6E271}"/>
              </a:ext>
            </a:extLst>
          </p:cNvPr>
          <p:cNvSpPr/>
          <p:nvPr/>
        </p:nvSpPr>
        <p:spPr>
          <a:xfrm>
            <a:off x="1067587" y="718148"/>
            <a:ext cx="4572000" cy="493147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/>
          </a:lstStyle>
          <a:p>
            <a:pPr>
              <a:lnSpc>
                <a:spcPct val="300000"/>
              </a:lnSpc>
              <a:buClr>
                <a:srgbClr val="E5E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>
                <a:latin typeface="Calibri" panose="020f0502020204030204" pitchFamily="34" charset="0"/>
              </a:rPr>
              <a:t>Solución más fácil y rápida</a:t>
            </a:r>
          </a:p>
          <a:p>
            <a:pPr>
              <a:lnSpc>
                <a:spcPct val="300000"/>
              </a:lnSpc>
              <a:buClr>
                <a:srgbClr val="E5E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>
                <a:latin typeface="Calibri" panose="020f0502020204030204" pitchFamily="34" charset="0"/>
              </a:rPr>
              <a:t>Más seguridad: instalación sin llama</a:t>
            </a:r>
          </a:p>
          <a:p>
            <a:pPr>
              <a:lnSpc>
                <a:spcPct val="300000"/>
              </a:lnSpc>
              <a:buClr>
                <a:srgbClr val="E5E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>
                <a:latin typeface="Calibri" panose="020f0502020204030204" pitchFamily="34" charset="0"/>
              </a:rPr>
              <a:t>Sin perfil de remate ni deprimido</a:t>
            </a:r>
          </a:p>
          <a:p>
            <a:pPr>
              <a:lnSpc>
                <a:spcPct val="300000"/>
              </a:lnSpc>
              <a:buClr>
                <a:srgbClr val="E5E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>
                <a:latin typeface="Calibri" panose="020f0502020204030204" pitchFamily="34" charset="0"/>
              </a:rPr>
              <a:t>No imprimación necesaria</a:t>
            </a:r>
          </a:p>
          <a:p>
            <a:pPr>
              <a:lnSpc>
                <a:spcPct val="300000"/>
              </a:lnSpc>
              <a:buClr>
                <a:srgbClr val="E5E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>
                <a:latin typeface="Calibri" panose="020f0502020204030204" pitchFamily="34" charset="0"/>
              </a:rPr>
              <a:t>Producto resistente a los UV</a:t>
            </a:r>
          </a:p>
          <a:p>
            <a:pPr>
              <a:lnSpc>
                <a:spcPct val="300000"/>
              </a:lnSpc>
              <a:buClr>
                <a:srgbClr val="E5E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>
                <a:latin typeface="Calibri" panose="020f0502020204030204" pitchFamily="34" charset="0"/>
              </a:rPr>
              <a:t>Tratado anti-raíces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4BB1C68-3F9A-4DF7-94F5-5F9192F6E0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249" y="1553562"/>
            <a:ext cx="596686" cy="71281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A7350CD-423D-434D-8F85-6592E151A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347" y="2532870"/>
            <a:ext cx="764493" cy="6929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7EF738-3CC9-4D92-AAC2-2653ADDF69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774" y="3515058"/>
            <a:ext cx="806237" cy="6307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B6260F-7DA5-46F2-8BA6-4991945540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5463" y="4316270"/>
            <a:ext cx="816548" cy="53796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36CDD59-B9DD-4583-986E-5950A1E62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869" y="5038549"/>
            <a:ext cx="567736" cy="5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35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Conclusión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613B8F4-7A86-4C89-BF7F-2F8D3C5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93C2D7-9AA1-4DAB-A1ED-AACE1DEB8AE3}"/>
              </a:ext>
            </a:extLst>
          </p:cNvPr>
          <p:cNvSpPr/>
          <p:nvPr/>
        </p:nvSpPr>
        <p:spPr>
          <a:xfrm>
            <a:off x="959978" y="295421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Conclusión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638CA4-7B83-495D-A6E2-095025535EDF}"/>
              </a:ext>
            </a:extLst>
          </p:cNvPr>
          <p:cNvSpPr txBox="1"/>
          <p:nvPr/>
        </p:nvSpPr>
        <p:spPr>
          <a:xfrm>
            <a:off x="1763688" y="757086"/>
            <a:ext cx="6247299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/>
          </a:lstStyle>
          <a:p>
            <a:pPr lvl="3"/>
            <a:r>
              <a:rPr lang="es-ES" sz="3200"/>
              <a:t>Betún. </a:t>
            </a:r>
          </a:p>
          <a:p>
            <a:pPr lvl="3"/>
            <a:r>
              <a:rPr lang="es-ES" sz="3200"/>
              <a:t>Aditivos. </a:t>
            </a:r>
          </a:p>
          <a:p>
            <a:pPr lvl="3"/>
            <a:r>
              <a:rPr lang="es-ES" sz="3200"/>
              <a:t>Refuerzo. </a:t>
            </a:r>
          </a:p>
          <a:p>
            <a:pPr lvl="3"/>
            <a:r>
              <a:rPr lang="es-ES" sz="3200"/>
              <a:t>Acabados</a:t>
            </a:r>
            <a:r>
              <a:rPr lang="es-ES"/>
              <a:t>.</a:t>
            </a:r>
          </a:p>
          <a:p>
            <a:pPr/>
            <a:endParaRPr lang="es-ES"/>
          </a:p>
          <a:p>
            <a:pPr/>
            <a:endParaRPr lang="es-ES"/>
          </a:p>
          <a:p>
            <a:pPr/>
            <a:endParaRPr lang="es-ES"/>
          </a:p>
          <a:p>
            <a:pPr/>
            <a:endParaRPr lang="es-ES"/>
          </a:p>
          <a:p>
            <a:pPr/>
            <a:endParaRPr lang="es-ES"/>
          </a:p>
          <a:p>
            <a:pPr/>
            <a:r>
              <a:rPr lang="es-ES"/>
              <a:t>   </a:t>
            </a:r>
            <a:r>
              <a:rPr lang="es-ES" sz="4000"/>
              <a:t>Características  finales</a:t>
            </a:r>
            <a:r>
              <a:rPr lang="es-ES"/>
              <a:t>.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8C107F0-2687-4E39-AB34-2F2F54033A0F}"/>
              </a:ext>
            </a:extLst>
          </p:cNvPr>
          <p:cNvSpPr/>
          <p:nvPr/>
        </p:nvSpPr>
        <p:spPr>
          <a:xfrm rot="5400000">
            <a:off x="3344712" y="3151779"/>
            <a:ext cx="1073305" cy="70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240715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Conclusión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613B8F4-7A86-4C89-BF7F-2F8D3C5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93C2D7-9AA1-4DAB-A1ED-AACE1DEB8AE3}"/>
              </a:ext>
            </a:extLst>
          </p:cNvPr>
          <p:cNvSpPr/>
          <p:nvPr/>
        </p:nvSpPr>
        <p:spPr>
          <a:xfrm>
            <a:off x="959978" y="295421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Conclusión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3BD9A8-0CEF-44AD-AEF4-067AD7FBCB7A}"/>
              </a:ext>
            </a:extLst>
          </p:cNvPr>
          <p:cNvSpPr txBox="1"/>
          <p:nvPr/>
        </p:nvSpPr>
        <p:spPr>
          <a:xfrm>
            <a:off x="2995778" y="856500"/>
            <a:ext cx="3273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2800"/>
              <a:t>Controles Exteriores</a:t>
            </a:r>
          </a:p>
          <a:p>
            <a:pPr/>
            <a:r>
              <a:rPr lang="es-ES" sz="2800"/>
              <a:t>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09EE8F-BDC0-45AB-853B-99ACDA902D25}"/>
              </a:ext>
            </a:extLst>
          </p:cNvPr>
          <p:cNvSpPr txBox="1"/>
          <p:nvPr/>
        </p:nvSpPr>
        <p:spPr>
          <a:xfrm>
            <a:off x="5595619" y="1676444"/>
            <a:ext cx="256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/>
              <a:t>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CF71DD-F98F-4743-8EE3-D84FED64256C}"/>
              </a:ext>
            </a:extLst>
          </p:cNvPr>
          <p:cNvSpPr txBox="1"/>
          <p:nvPr/>
        </p:nvSpPr>
        <p:spPr>
          <a:xfrm>
            <a:off x="1159253" y="1569734"/>
            <a:ext cx="3473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2400"/>
              <a:t>Laboratorios.</a:t>
            </a:r>
          </a:p>
          <a:p>
            <a:pPr/>
            <a:r>
              <a:rPr lang="es-ES" sz="2400"/>
              <a:t>Instituciones acreditadas.</a:t>
            </a:r>
          </a:p>
          <a:p>
            <a:pPr/>
            <a:r>
              <a:rPr lang="es-ES" sz="2400"/>
              <a:t>Inspección técnica.  </a:t>
            </a:r>
          </a:p>
          <a:p>
            <a:pPr/>
            <a:r>
              <a:rPr lang="es-ES"/>
              <a:t> 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8F0ED6A-A658-41C4-A10D-4E4D5175C0FD}"/>
              </a:ext>
            </a:extLst>
          </p:cNvPr>
          <p:cNvSpPr txBox="1"/>
          <p:nvPr/>
        </p:nvSpPr>
        <p:spPr>
          <a:xfrm>
            <a:off x="5047658" y="3129164"/>
            <a:ext cx="325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2800"/>
              <a:t>Cumplimiento de requisitos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EF34794-359A-4B29-B85C-3A7AA1BFEA95}"/>
              </a:ext>
            </a:extLst>
          </p:cNvPr>
          <p:cNvCxnSpPr/>
          <p:nvPr/>
        </p:nvCxnSpPr>
        <p:spPr>
          <a:xfrm>
            <a:off x="1734490" y="3050858"/>
            <a:ext cx="6349067" cy="3141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3046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introducción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E75A7F3C-F9A0-4AA3-8DF2-48043D77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364183A-9696-4DA7-929E-68E171CDB821}"/>
              </a:ext>
            </a:extLst>
          </p:cNvPr>
          <p:cNvSpPr/>
          <p:nvPr/>
        </p:nvSpPr>
        <p:spPr>
          <a:xfrm>
            <a:off x="1006950" y="954818"/>
            <a:ext cx="2217074" cy="22909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r>
              <a:rPr lang="es-E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Membrana</a:t>
            </a:r>
          </a:p>
          <a:p>
            <a:pPr algn="ctr"/>
            <a:r>
              <a:rPr lang="es-E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Asfáltica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0749D88-A9AA-497E-B652-ADC4657ECD6E}"/>
              </a:ext>
            </a:extLst>
          </p:cNvPr>
          <p:cNvSpPr/>
          <p:nvPr/>
        </p:nvSpPr>
        <p:spPr>
          <a:xfrm>
            <a:off x="5093286" y="1404390"/>
            <a:ext cx="2957994" cy="1108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es-ES" sz="3200"/>
              <a:t>impermeable</a:t>
            </a:r>
            <a:r>
              <a:rPr lang="es-ES"/>
              <a:t> </a:t>
            </a:r>
          </a:p>
        </p:txBody>
      </p:sp>
      <p:sp>
        <p:nvSpPr>
          <p:cNvPr id="27" name="Flecha: a la derecha con bandas 26">
            <a:extLst>
              <a:ext uri="{FF2B5EF4-FFF2-40B4-BE49-F238E27FC236}">
                <a16:creationId xmlns:a16="http://schemas.microsoft.com/office/drawing/2014/main" id="{CDF0B1F5-6589-4CDD-9C85-E5563AEC6E0D}"/>
              </a:ext>
            </a:extLst>
          </p:cNvPr>
          <p:cNvSpPr/>
          <p:nvPr/>
        </p:nvSpPr>
        <p:spPr>
          <a:xfrm>
            <a:off x="3728020" y="1764980"/>
            <a:ext cx="1187233" cy="58390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8AF7C9C-DBF3-45A7-8146-442614C00813}"/>
              </a:ext>
            </a:extLst>
          </p:cNvPr>
          <p:cNvSpPr/>
          <p:nvPr/>
        </p:nvSpPr>
        <p:spPr>
          <a:xfrm>
            <a:off x="5075724" y="2936941"/>
            <a:ext cx="2991437" cy="568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es-ES"/>
              <a:t>Resistencia al envejecimiento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C98849C-686F-43E6-9FEF-494AB53F78B7}"/>
              </a:ext>
            </a:extLst>
          </p:cNvPr>
          <p:cNvSpPr/>
          <p:nvPr/>
        </p:nvSpPr>
        <p:spPr>
          <a:xfrm>
            <a:off x="5109167" y="4504037"/>
            <a:ext cx="2957994" cy="589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es-ES"/>
              <a:t>Movimientos de dilatación 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2781E7-4519-456A-A2FF-7BD48FC3284C}"/>
              </a:ext>
            </a:extLst>
          </p:cNvPr>
          <p:cNvSpPr/>
          <p:nvPr/>
        </p:nvSpPr>
        <p:spPr>
          <a:xfrm>
            <a:off x="5112150" y="3779541"/>
            <a:ext cx="2957994" cy="519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/>
          </a:lstStyle>
          <a:p>
            <a:pPr algn="ctr"/>
            <a:r>
              <a:rPr lang="es-ES"/>
              <a:t>Resistencias mecánicas 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4A3B029-41BC-4AE4-B49A-8657FF34EB04}"/>
              </a:ext>
            </a:extLst>
          </p:cNvPr>
          <p:cNvSpPr/>
          <p:nvPr/>
        </p:nvSpPr>
        <p:spPr>
          <a:xfrm>
            <a:off x="1111799" y="295700"/>
            <a:ext cx="636330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Membrana de  impermeabilización.  </a:t>
            </a: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4244F4AB-ECB7-4D16-9E19-F4A8F6251731}"/>
              </a:ext>
            </a:extLst>
          </p:cNvPr>
          <p:cNvCxnSpPr>
            <a:stCxn id="25" idx="3"/>
          </p:cNvCxnSpPr>
          <p:nvPr/>
        </p:nvCxnSpPr>
        <p:spPr>
          <a:xfrm>
            <a:off x="8051280" y="1958642"/>
            <a:ext cx="303612" cy="2545395"/>
          </a:xfrm>
          <a:prstGeom prst="bentConnector2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72091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069C945-DAAE-4957-8D7D-2210ED5498BB}"/>
              </a:ext>
            </a:extLst>
          </p:cNvPr>
          <p:cNvCxnSpPr/>
          <p:nvPr/>
        </p:nvCxnSpPr>
        <p:spPr>
          <a:xfrm>
            <a:off x="1763688" y="3331066"/>
            <a:ext cx="696304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Conclusión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9" name="Marcador de número de diapositiva 1">
            <a:extLst>
              <a:ext uri="{FF2B5EF4-FFF2-40B4-BE49-F238E27FC236}">
                <a16:creationId xmlns:a16="http://schemas.microsoft.com/office/drawing/2014/main" id="{2613B8F4-7A86-4C89-BF7F-2F8D3C5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93C2D7-9AA1-4DAB-A1ED-AACE1DEB8AE3}"/>
              </a:ext>
            </a:extLst>
          </p:cNvPr>
          <p:cNvSpPr/>
          <p:nvPr/>
        </p:nvSpPr>
        <p:spPr>
          <a:xfrm>
            <a:off x="959978" y="295421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Conclusión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9582F3-8555-4FED-BFDE-4FB75FA66F14}"/>
              </a:ext>
            </a:extLst>
          </p:cNvPr>
          <p:cNvSpPr txBox="1"/>
          <p:nvPr/>
        </p:nvSpPr>
        <p:spPr>
          <a:xfrm>
            <a:off x="2717596" y="2557244"/>
            <a:ext cx="34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b="1"/>
              <a:t>Características técnicas 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2F2B53-F14E-4CA2-8CFB-9E109CFEE39A}"/>
              </a:ext>
            </a:extLst>
          </p:cNvPr>
          <p:cNvSpPr txBox="1"/>
          <p:nvPr/>
        </p:nvSpPr>
        <p:spPr>
          <a:xfrm>
            <a:off x="782838" y="3061170"/>
            <a:ext cx="484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sz="1600"/>
              <a:t>Sistema de impermeabilización 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6E0E753-794D-478C-88B9-7B91E515B479}"/>
              </a:ext>
            </a:extLst>
          </p:cNvPr>
          <p:cNvSpPr txBox="1"/>
          <p:nvPr/>
        </p:nvSpPr>
        <p:spPr>
          <a:xfrm>
            <a:off x="4760079" y="3602935"/>
            <a:ext cx="34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b="1"/>
              <a:t>Controles exteriores   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ACD7322-B847-4AD4-A756-D408DBD235AF}"/>
              </a:ext>
            </a:extLst>
          </p:cNvPr>
          <p:cNvSpPr txBox="1"/>
          <p:nvPr/>
        </p:nvSpPr>
        <p:spPr>
          <a:xfrm>
            <a:off x="1264709" y="3650792"/>
            <a:ext cx="34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b="1"/>
              <a:t>Instalación adecuada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11E44E6-6F16-4B0E-849E-8CE8B722953D}"/>
              </a:ext>
            </a:extLst>
          </p:cNvPr>
          <p:cNvSpPr txBox="1"/>
          <p:nvPr/>
        </p:nvSpPr>
        <p:spPr>
          <a:xfrm>
            <a:off x="6347041" y="2574823"/>
            <a:ext cx="34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ES" b="1"/>
              <a:t>Estanqueidad en el tiempo    </a:t>
            </a:r>
          </a:p>
        </p:txBody>
      </p:sp>
    </p:spTree>
    <p:extLst>
      <p:ext uri="{BB962C8B-B14F-4D97-AF65-F5344CB8AC3E}">
        <p14:creationId xmlns:p14="http://schemas.microsoft.com/office/powerpoint/2010/main" val="4059905101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algn="ctr" defTabSz="685800"/>
            <a:r>
              <a:rPr lang="es-E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defTabSz="685800"/>
            <a:endParaRPr lang="es-E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Axter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endParaRPr lang="es-CL">
              <a:latin typeface="Arial Narrow" panose="020b0606020202030204" pitchFamily="34" charset="0"/>
            </a:endParaRPr>
          </a:p>
          <a:p>
            <a:pPr algn="ctr"/>
            <a:r>
              <a:rPr lang="es-CL">
                <a:latin typeface="Arial Narrow" panose="020b0606020202030204" pitchFamily="34" charset="0"/>
              </a:rPr>
              <a:t>II Congreso Chileno de Impermeabilización</a:t>
            </a:r>
          </a:p>
          <a:p>
            <a:pPr algn="ctr"/>
            <a:endParaRPr lang="es-CL">
              <a:latin typeface="Arial Narrow" panose="020b0606020202030204" pitchFamily="34" charset="0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endParaRPr lang="es-CL">
                <a:latin typeface="Arial Narrow" panose="020b0606020202030204" pitchFamily="34" charset="0"/>
              </a:endParaRPr>
            </a:p>
            <a:p>
              <a:pPr algn="ctr"/>
              <a:r>
                <a:rPr lang="es-CL">
                  <a:latin typeface="Arial Narrow" panose="020b0606020202030204" pitchFamily="34" charset="0"/>
                </a:rPr>
                <a:t>II Congreso Chileno de Impermeabilización</a:t>
              </a:r>
            </a:p>
            <a:p>
              <a:pPr algn="ctr"/>
              <a:endParaRPr lang="es-CL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2542B91C-1C00-4DDC-B54F-A77A9CFDA9ED}"/>
              </a:ext>
            </a:extLst>
          </p:cNvPr>
          <p:cNvSpPr txBox="1">
            <a:spLocks noChangeArrowheads="1"/>
          </p:cNvSpPr>
          <p:nvPr/>
        </p:nvSpPr>
        <p:spPr>
          <a:xfrm>
            <a:off x="460711" y="1437149"/>
            <a:ext cx="7772400" cy="4114800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s-ES_tradnl" sz="5400" i="1">
                <a:latin typeface="Bradley Hand ITC" pitchFamily="66" charset="0"/>
              </a:rPr>
              <a:t>Axter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sz="5400" i="1">
                <a:latin typeface="Bradley Hand ITC" pitchFamily="66" charset="0"/>
              </a:rPr>
              <a:t>les agradece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sz="5400" i="1">
                <a:latin typeface="Bradley Hand ITC" pitchFamily="66" charset="0"/>
              </a:rPr>
              <a:t>su atención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1183AC-AF8C-4D5A-B2BD-60A6CA16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54957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Requisitos 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pSp>
        <p:nvGrpSpPr>
          <p:cNvPr id="15" name="Group 55">
            <a:extLst>
              <a:ext uri="{FF2B5EF4-FFF2-40B4-BE49-F238E27FC236}">
                <a16:creationId xmlns:a16="http://schemas.microsoft.com/office/drawing/2014/main" id="{3D81C2D8-A839-47DB-AD83-9807DBDC08ED}"/>
              </a:ext>
            </a:extLst>
          </p:cNvPr>
          <p:cNvGrpSpPr/>
          <p:nvPr/>
        </p:nvGrpSpPr>
        <p:grpSpPr>
          <a:xfrm>
            <a:off x="1389656" y="1054278"/>
            <a:ext cx="5976424" cy="4563806"/>
            <a:chOff x="657" y="588"/>
            <a:chExt cx="4500" cy="3332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B6B7FCCC-9B86-4914-A343-5CD4B72FE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344"/>
              <a:ext cx="1359" cy="122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eaLnBrk="1" hangingPunct="1">
                <a:lnSpc>
                  <a:spcPct val="0"/>
                </a:lnSpc>
                <a:spcBef>
                  <a:spcPct val="50000"/>
                </a:spcBef>
                <a:buSzPct val="75000"/>
                <a:buFontTx/>
                <a:buBlip>
                  <a:blip r:embed="rId8"/>
                </a:buBlip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SzPct val="55000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AGENTES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SzPct val="55000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ATMOSFÉRICOS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buFontTx/>
                <a:buBlip>
                  <a:blip r:embed="rId8"/>
                </a:buBlip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</a:t>
              </a: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Viento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Lluvia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Granizo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Calor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Ultra-violeta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Contaminación</a:t>
              </a:r>
              <a:endPara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BCD272F1-E482-478F-AE6A-E413F91D5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302"/>
              <a:ext cx="1148" cy="8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buSzPct val="75000"/>
                <a:buFontTx/>
                <a:buBlip>
                  <a:blip r:embed="rId9"/>
                </a:buBlip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MOVIMIENTOS  DE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LA CUBIERTA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</a:t>
              </a: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Dilatación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Retracción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Levantamiento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DABB11A8-C113-4943-B1CE-032F83260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1246"/>
              <a:ext cx="1267" cy="12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buSzPct val="75000"/>
                <a:buFontTx/>
                <a:buBlip>
                  <a:blip r:embed="rId9"/>
                </a:buBlip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USO DE LA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CUBIERTA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buSzPct val="75000"/>
                <a:buFontTx/>
                <a:buBlip>
                  <a:blip r:embed="rId9"/>
                </a:buBlip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Mantenimiento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Circulación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</a:t>
              </a:r>
              <a:r>
                <a:rPr lang="es-ES_tradnl" sz="1200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Peatones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Vehículos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Perforación</a:t>
              </a:r>
            </a:p>
            <a:p>
              <a:pPr lvl="1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CCCC00"/>
                </a:buClr>
                <a:buSzPct val="55000"/>
                <a:buFont typeface="Wingdings" pitchFamily="2" charset="2"/>
                <a:buChar char="§"/>
                <a:defRPr/>
              </a:pPr>
              <a:r>
                <a:rPr lang="es-ES_tradnl" sz="1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</a:t>
              </a:r>
              <a:r>
                <a:rPr lang="es-ES_tradnl" sz="1200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Raíces (Jardín)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1340CE2E-24E1-429C-8D81-B27DBD88E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602"/>
              <a:ext cx="1200" cy="46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RESISTENCIA AL ENVEJECIMIENTO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DDCE2A64-69B2-4246-9FBD-32C0AD000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597"/>
              <a:ext cx="1152" cy="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ELASTICIDAD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8BB7DB16-F961-4124-812A-53D5BE2CD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588"/>
              <a:ext cx="1267" cy="46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RESISTENCIA MECÁNICA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EC47E7B1-58E0-4AB4-8E31-29EC9040E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932"/>
              <a:ext cx="1151" cy="6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BETÚN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TRATAMIENTO DE SUPERFICIE</a:t>
              </a: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8298E0C0-DE24-4318-804D-4087B5789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2972"/>
              <a:ext cx="1230" cy="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ARMADURA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A28056ED-D0B8-4C5A-88FA-DCF98E2FB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6" y="3615"/>
              <a:ext cx="1798" cy="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LÁMINA BITUMINOSA</a:t>
              </a:r>
            </a:p>
          </p:txBody>
        </p:sp>
        <p:cxnSp>
          <p:nvCxnSpPr>
            <p:cNvPr id="28" name="AutoShape 24">
              <a:extLst>
                <a:ext uri="{FF2B5EF4-FFF2-40B4-BE49-F238E27FC236}">
                  <a16:creationId xmlns:a16="http://schemas.microsoft.com/office/drawing/2014/main" id="{035D0F86-A228-4682-AC88-422762C584D4}"/>
                </a:ext>
              </a:extLst>
            </p:cNvPr>
            <p:cNvCxnSpPr>
              <a:cxnSpLocks noChangeShapeType="1"/>
              <a:stCxn id="25" idx="2"/>
              <a:endCxn id="27" idx="1"/>
            </p:cNvCxnSpPr>
            <p:nvPr/>
          </p:nvCxnSpPr>
          <p:spPr bwMode="auto">
            <a:xfrm rot="16200000" flipH="1">
              <a:off x="1631" y="3232"/>
              <a:ext cx="138" cy="934"/>
            </a:xfrm>
            <a:prstGeom prst="bentConnector2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" name="AutoShape 26">
              <a:extLst>
                <a:ext uri="{FF2B5EF4-FFF2-40B4-BE49-F238E27FC236}">
                  <a16:creationId xmlns:a16="http://schemas.microsoft.com/office/drawing/2014/main" id="{CC32D431-851C-48C5-AE94-B4CD7FC3DADD}"/>
                </a:ext>
              </a:extLst>
            </p:cNvPr>
            <p:cNvCxnSpPr>
              <a:cxnSpLocks noChangeShapeType="1"/>
              <a:stCxn id="26" idx="2"/>
              <a:endCxn id="27" idx="3"/>
            </p:cNvCxnSpPr>
            <p:nvPr/>
          </p:nvCxnSpPr>
          <p:spPr bwMode="auto">
            <a:xfrm rot="5400000">
              <a:off x="4008" y="3233"/>
              <a:ext cx="491" cy="578"/>
            </a:xfrm>
            <a:prstGeom prst="bentConnector2">
              <a:avLst/>
            </a:prstGeom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triangle" w="med" len="med"/>
                </a14:hiddenLine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" name="AutoShape 33">
              <a:extLst>
                <a:ext uri="{FF2B5EF4-FFF2-40B4-BE49-F238E27FC236}">
                  <a16:creationId xmlns:a16="http://schemas.microsoft.com/office/drawing/2014/main" id="{DBC3AEEB-74D0-4C5F-8D65-E9201FA3A5D4}"/>
                </a:ext>
              </a:extLst>
            </p:cNvPr>
            <p:cNvCxnSpPr>
              <a:cxnSpLocks noChangeShapeType="1"/>
              <a:stCxn id="26" idx="2"/>
              <a:endCxn id="27" idx="3"/>
            </p:cNvCxnSpPr>
            <p:nvPr/>
          </p:nvCxnSpPr>
          <p:spPr bwMode="auto">
            <a:xfrm rot="5400000">
              <a:off x="4008" y="3233"/>
              <a:ext cx="491" cy="578"/>
            </a:xfrm>
            <a:prstGeom prst="bentConnector2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2" name="Line 41">
              <a:extLst>
                <a:ext uri="{FF2B5EF4-FFF2-40B4-BE49-F238E27FC236}">
                  <a16:creationId xmlns:a16="http://schemas.microsoft.com/office/drawing/2014/main" id="{48196351-3A28-4F1D-BBE4-6DF1E81B1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2" y="1071"/>
              <a:ext cx="0" cy="273"/>
            </a:xfrm>
            <a:prstGeom prst="line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/>
            </a:lstStyle>
            <a:p>
              <a:pPr/>
              <a:endParaRPr lang="es-ES"/>
            </a:p>
          </p:txBody>
        </p:sp>
        <p:cxnSp>
          <p:nvCxnSpPr>
            <p:cNvPr id="33" name="AutoShape 42">
              <a:extLst>
                <a:ext uri="{FF2B5EF4-FFF2-40B4-BE49-F238E27FC236}">
                  <a16:creationId xmlns:a16="http://schemas.microsoft.com/office/drawing/2014/main" id="{F29598DA-9FD2-4FE1-9396-CEC62396DB71}"/>
                </a:ext>
              </a:extLst>
            </p:cNvPr>
            <p:cNvCxnSpPr>
              <a:cxnSpLocks noChangeShapeType="1"/>
              <a:stCxn id="23" idx="2"/>
              <a:endCxn id="19" idx="0"/>
            </p:cNvCxnSpPr>
            <p:nvPr/>
          </p:nvCxnSpPr>
          <p:spPr bwMode="auto">
            <a:xfrm>
              <a:off x="2941" y="902"/>
              <a:ext cx="2" cy="400"/>
            </a:xfrm>
            <a:prstGeom prst="straightConnector1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AutoShape 43">
              <a:extLst>
                <a:ext uri="{FF2B5EF4-FFF2-40B4-BE49-F238E27FC236}">
                  <a16:creationId xmlns:a16="http://schemas.microsoft.com/office/drawing/2014/main" id="{54681385-75BC-4582-ADE6-3EA298D99092}"/>
                </a:ext>
              </a:extLst>
            </p:cNvPr>
            <p:cNvCxnSpPr>
              <a:cxnSpLocks noChangeShapeType="1"/>
              <a:stCxn id="24" idx="2"/>
              <a:endCxn id="20" idx="0"/>
            </p:cNvCxnSpPr>
            <p:nvPr/>
          </p:nvCxnSpPr>
          <p:spPr bwMode="auto">
            <a:xfrm flipH="1">
              <a:off x="4504" y="1050"/>
              <a:ext cx="0" cy="196"/>
            </a:xfrm>
            <a:prstGeom prst="straightConnector1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AutoShape 45">
              <a:extLst>
                <a:ext uri="{FF2B5EF4-FFF2-40B4-BE49-F238E27FC236}">
                  <a16:creationId xmlns:a16="http://schemas.microsoft.com/office/drawing/2014/main" id="{30556A59-22F5-4E03-894A-E0F72F7FACDC}"/>
                </a:ext>
              </a:extLst>
            </p:cNvPr>
            <p:cNvCxnSpPr>
              <a:cxnSpLocks noChangeShapeType="1"/>
              <a:stCxn id="20" idx="2"/>
            </p:cNvCxnSpPr>
            <p:nvPr/>
          </p:nvCxnSpPr>
          <p:spPr bwMode="auto">
            <a:xfrm>
              <a:off x="4504" y="2488"/>
              <a:ext cx="24" cy="484"/>
            </a:xfrm>
            <a:prstGeom prst="straightConnector1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AutoShape 48">
              <a:extLst>
                <a:ext uri="{FF2B5EF4-FFF2-40B4-BE49-F238E27FC236}">
                  <a16:creationId xmlns:a16="http://schemas.microsoft.com/office/drawing/2014/main" id="{1EBF29F2-2DDD-4434-AFC4-D12AF500A1D2}"/>
                </a:ext>
              </a:extLst>
            </p:cNvPr>
            <p:cNvCxnSpPr>
              <a:cxnSpLocks noChangeShapeType="1"/>
              <a:stCxn id="19" idx="2"/>
              <a:endCxn id="25" idx="3"/>
            </p:cNvCxnSpPr>
            <p:nvPr/>
          </p:nvCxnSpPr>
          <p:spPr bwMode="auto">
            <a:xfrm rot="5400000">
              <a:off x="1815" y="2153"/>
              <a:ext cx="1121" cy="1135"/>
            </a:xfrm>
            <a:prstGeom prst="bentConnector2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AutoShape 52">
              <a:extLst>
                <a:ext uri="{FF2B5EF4-FFF2-40B4-BE49-F238E27FC236}">
                  <a16:creationId xmlns:a16="http://schemas.microsoft.com/office/drawing/2014/main" id="{51B29885-1F7C-4B2E-B654-01751B0132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32" y="2581"/>
              <a:ext cx="1" cy="356"/>
            </a:xfrm>
            <a:prstGeom prst="straightConnector1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086" name="Rectángulo 1085">
            <a:extLst>
              <a:ext uri="{FF2B5EF4-FFF2-40B4-BE49-F238E27FC236}">
                <a16:creationId xmlns:a16="http://schemas.microsoft.com/office/drawing/2014/main" id="{7D100A55-2292-4578-95FF-7A51B273D2C5}"/>
              </a:ext>
            </a:extLst>
          </p:cNvPr>
          <p:cNvSpPr/>
          <p:nvPr/>
        </p:nvSpPr>
        <p:spPr>
          <a:xfrm>
            <a:off x="1014683" y="223011"/>
            <a:ext cx="515146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Requisitos de las laminas bituminosas </a:t>
            </a:r>
          </a:p>
        </p:txBody>
      </p:sp>
      <p:sp>
        <p:nvSpPr>
          <p:cNvPr id="38" name="Marcador de número de diapositiva 1">
            <a:extLst>
              <a:ext uri="{FF2B5EF4-FFF2-40B4-BE49-F238E27FC236}">
                <a16:creationId xmlns:a16="http://schemas.microsoft.com/office/drawing/2014/main" id="{30B71415-7146-457B-B5DE-C53108B5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3322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pperplate Gothic Bold" panose="020e07050202060204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2EEDD3-8572-4BF0-B799-0E86E837E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355" y="1083746"/>
            <a:ext cx="4880310" cy="45343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037A1AB-4043-4C75-8183-AEF3086561D7}"/>
              </a:ext>
            </a:extLst>
          </p:cNvPr>
          <p:cNvSpPr/>
          <p:nvPr/>
        </p:nvSpPr>
        <p:spPr>
          <a:xfrm>
            <a:off x="989684" y="189146"/>
            <a:ext cx="530498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El Principio de una refinería para la obtención de betún</a:t>
            </a:r>
          </a:p>
        </p:txBody>
      </p:sp>
      <p:sp>
        <p:nvSpPr>
          <p:cNvPr id="17" name="Marcador de número de diapositiva 1">
            <a:extLst>
              <a:ext uri="{FF2B5EF4-FFF2-40B4-BE49-F238E27FC236}">
                <a16:creationId xmlns:a16="http://schemas.microsoft.com/office/drawing/2014/main" id="{5377C1BE-6FC0-4D41-BEE1-F1DE6B60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0219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lvl="0"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pSp>
        <p:nvGrpSpPr>
          <p:cNvPr id="19" name="Group 34">
            <a:extLst>
              <a:ext uri="{FF2B5EF4-FFF2-40B4-BE49-F238E27FC236}">
                <a16:creationId xmlns:a16="http://schemas.microsoft.com/office/drawing/2014/main" id="{9E79277B-9B6E-4F60-8FE5-0CF8658B4CA6}"/>
              </a:ext>
            </a:extLst>
          </p:cNvPr>
          <p:cNvGrpSpPr/>
          <p:nvPr/>
        </p:nvGrpSpPr>
        <p:grpSpPr>
          <a:xfrm>
            <a:off x="1187624" y="1183954"/>
            <a:ext cx="6895276" cy="4025516"/>
            <a:chOff x="1234" y="1140"/>
            <a:chExt cx="3901" cy="2153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CF5E0608-46F2-461E-A74F-33EDDB030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" y="1155"/>
              <a:ext cx="1063" cy="344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CUERPO DE LA MANTA</a:t>
              </a:r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A942CC7C-B28D-4CB4-A345-5321DD529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" y="1140"/>
              <a:ext cx="1783" cy="379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IMPERMEABILIZA LA CUBIERTA</a:t>
              </a:r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FDAF43D0-C747-4B8E-AF60-93EC0C483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1659"/>
              <a:ext cx="2354" cy="216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NATURALEZA DEL AGLOMERADO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155A6AA9-1C8E-4C0F-8497-AFE10DB81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" y="2207"/>
              <a:ext cx="1118" cy="245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  <a:defRPr/>
              </a:pPr>
              <a:endParaRPr lang="es-ES_tradnl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OXIASFALTO</a:t>
              </a:r>
              <a:endParaRPr lang="es-ES_tradnl" sz="11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A843225B-F43F-4CD8-9838-308FE1B9D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6" y="2210"/>
              <a:ext cx="2012" cy="247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  <a:defRPr/>
              </a:pPr>
              <a:endParaRPr lang="es-ES_tradnl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BETÚN MODIFICADO</a:t>
              </a: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713DE467-8F1C-407C-BE21-561563452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" y="2750"/>
              <a:ext cx="2086" cy="543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BETÚN PLASTOMERO (APP)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BETÚN ELASTÓMERO (SBS)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  BETÚN ALPA®</a:t>
              </a:r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FB75643-993D-43B9-BA1B-90B325EF39E8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3163763" y="1533593"/>
            <a:ext cx="1767566" cy="46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155BC993-C9AF-432C-B8A6-09B1850242BB}"/>
              </a:ext>
            </a:extLst>
          </p:cNvPr>
          <p:cNvCxnSpPr>
            <a:stCxn id="23" idx="1"/>
            <a:endCxn id="24" idx="1"/>
          </p:cNvCxnSpPr>
          <p:nvPr/>
        </p:nvCxnSpPr>
        <p:spPr>
          <a:xfrm rot="10800000" flipV="1">
            <a:off x="1187624" y="2356271"/>
            <a:ext cx="1223156" cy="1051720"/>
          </a:xfrm>
          <a:prstGeom prst="bentConnector3">
            <a:avLst>
              <a:gd name="adj1" fmla="val 11868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ector: angular 1029">
            <a:extLst>
              <a:ext uri="{FF2B5EF4-FFF2-40B4-BE49-F238E27FC236}">
                <a16:creationId xmlns:a16="http://schemas.microsoft.com/office/drawing/2014/main" id="{4E7802A2-9886-42A4-9A24-C6616C248016}"/>
              </a:ext>
            </a:extLst>
          </p:cNvPr>
          <p:cNvCxnSpPr>
            <a:stCxn id="23" idx="3"/>
            <a:endCxn id="25" idx="3"/>
          </p:cNvCxnSpPr>
          <p:nvPr/>
        </p:nvCxnSpPr>
        <p:spPr>
          <a:xfrm>
            <a:off x="6571631" y="2356271"/>
            <a:ext cx="1269112" cy="1059199"/>
          </a:xfrm>
          <a:prstGeom prst="bentConnector3">
            <a:avLst>
              <a:gd name="adj1" fmla="val 11801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: angular 1032">
            <a:extLst>
              <a:ext uri="{FF2B5EF4-FFF2-40B4-BE49-F238E27FC236}">
                <a16:creationId xmlns:a16="http://schemas.microsoft.com/office/drawing/2014/main" id="{BA6E3262-8D19-4619-882B-6AC638D38740}"/>
              </a:ext>
            </a:extLst>
          </p:cNvPr>
          <p:cNvCxnSpPr>
            <a:stCxn id="25" idx="1"/>
            <a:endCxn id="26" idx="1"/>
          </p:cNvCxnSpPr>
          <p:nvPr/>
        </p:nvCxnSpPr>
        <p:spPr>
          <a:xfrm rot="10800000" flipV="1">
            <a:off x="3635704" y="3415470"/>
            <a:ext cx="648697" cy="1286370"/>
          </a:xfrm>
          <a:prstGeom prst="bentConnector3">
            <a:avLst>
              <a:gd name="adj1" fmla="val 13524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Rectángulo 1068">
            <a:extLst>
              <a:ext uri="{FF2B5EF4-FFF2-40B4-BE49-F238E27FC236}">
                <a16:creationId xmlns:a16="http://schemas.microsoft.com/office/drawing/2014/main" id="{070BDADF-6C6D-4A05-8250-1FA16858B7DB}"/>
              </a:ext>
            </a:extLst>
          </p:cNvPr>
          <p:cNvSpPr/>
          <p:nvPr/>
        </p:nvSpPr>
        <p:spPr>
          <a:xfrm>
            <a:off x="1084213" y="272913"/>
            <a:ext cx="305006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Aglomerantes asfalticos</a:t>
            </a:r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C3A9C35F-5D7C-4473-AA33-967D794A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87023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lvl="0"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grpSp>
        <p:nvGrpSpPr>
          <p:cNvPr id="15" name="Group 1074">
            <a:extLst>
              <a:ext uri="{FF2B5EF4-FFF2-40B4-BE49-F238E27FC236}">
                <a16:creationId xmlns:a16="http://schemas.microsoft.com/office/drawing/2014/main" id="{38F0493C-FEAA-42DF-9665-A316D6FDA2AD}"/>
              </a:ext>
            </a:extLst>
          </p:cNvPr>
          <p:cNvGrpSpPr/>
          <p:nvPr/>
        </p:nvGrpSpPr>
        <p:grpSpPr>
          <a:xfrm>
            <a:off x="945500" y="1575923"/>
            <a:ext cx="7298853" cy="3686864"/>
            <a:chOff x="533" y="898"/>
            <a:chExt cx="5655" cy="1818"/>
          </a:xfrm>
        </p:grpSpPr>
        <p:sp>
          <p:nvSpPr>
            <p:cNvPr id="17" name="Text Box 1028">
              <a:extLst>
                <a:ext uri="{FF2B5EF4-FFF2-40B4-BE49-F238E27FC236}">
                  <a16:creationId xmlns:a16="http://schemas.microsoft.com/office/drawing/2014/main" id="{A461CBCA-12F1-4D4F-B9D7-C9A34C12B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" y="1570"/>
              <a:ext cx="991" cy="249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OXIDACIÓN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" name="Text Box 1029">
              <a:extLst>
                <a:ext uri="{FF2B5EF4-FFF2-40B4-BE49-F238E27FC236}">
                  <a16:creationId xmlns:a16="http://schemas.microsoft.com/office/drawing/2014/main" id="{0371B31F-6B1B-41C0-A40E-3D1D6E275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" y="2041"/>
              <a:ext cx="991" cy="40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BETÚN 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OXIDADO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0" name="Text Box 1032">
              <a:extLst>
                <a:ext uri="{FF2B5EF4-FFF2-40B4-BE49-F238E27FC236}">
                  <a16:creationId xmlns:a16="http://schemas.microsoft.com/office/drawing/2014/main" id="{D82280C0-C377-47E8-AA67-57462105F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2293"/>
              <a:ext cx="1529" cy="338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BETÚN </a:t>
              </a:r>
              <a:r>
                <a:rPr lang="es-ES_tradnl" sz="1600" b="1" u="sng">
                  <a:solidFill>
                    <a:schemeClr val="tx1"/>
                  </a:solidFill>
                  <a:latin typeface="Arial Narrow" panose="020b0606020202030204" pitchFamily="34" charset="0"/>
                </a:rPr>
                <a:t>PLASTÓMERO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APP</a:t>
              </a:r>
            </a:p>
          </p:txBody>
        </p:sp>
        <p:sp>
          <p:nvSpPr>
            <p:cNvPr id="21" name="Text Box 1033">
              <a:extLst>
                <a:ext uri="{FF2B5EF4-FFF2-40B4-BE49-F238E27FC236}">
                  <a16:creationId xmlns:a16="http://schemas.microsoft.com/office/drawing/2014/main" id="{A730AA30-72A4-4F28-888B-DE7E4899F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" y="2306"/>
              <a:ext cx="1161" cy="41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latin typeface="Arial Narrow" panose="020b0606020202030204" pitchFamily="34" charset="0"/>
                </a:rPr>
                <a:t>BETÚN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es-ES_tradnl" sz="1600" b="1" u="sng">
                  <a:solidFill>
                    <a:schemeClr val="tx1"/>
                  </a:solidFill>
                  <a:latin typeface="Arial Narrow" panose="020b0606020202030204" pitchFamily="34" charset="0"/>
                </a:rPr>
                <a:t>ELASTÓMERO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rgbClr val="FF0000"/>
                  </a:solidFill>
                  <a:latin typeface="Arial Narrow" panose="020b0606020202030204" pitchFamily="34" charset="0"/>
                </a:rPr>
                <a:t>SBS</a:t>
              </a:r>
            </a:p>
          </p:txBody>
        </p:sp>
        <p:sp>
          <p:nvSpPr>
            <p:cNvPr id="23" name="Text Box 1034">
              <a:extLst>
                <a:ext uri="{FF2B5EF4-FFF2-40B4-BE49-F238E27FC236}">
                  <a16:creationId xmlns:a16="http://schemas.microsoft.com/office/drawing/2014/main" id="{596378DF-0ABA-4DC7-B0D5-F4DE8EB44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" y="2295"/>
              <a:ext cx="1039" cy="41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BETÚN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ALPA</a:t>
              </a:r>
              <a:r>
                <a:rPr lang="es-ES_tradnl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®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4" name="Text Box 1035">
              <a:extLst>
                <a:ext uri="{FF2B5EF4-FFF2-40B4-BE49-F238E27FC236}">
                  <a16:creationId xmlns:a16="http://schemas.microsoft.com/office/drawing/2014/main" id="{7B1AC9DF-16E9-4454-B3D8-0E1280016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575"/>
              <a:ext cx="760" cy="431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POLÍMERO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DE TIPO 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APP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5" name="Text Box 1036">
              <a:extLst>
                <a:ext uri="{FF2B5EF4-FFF2-40B4-BE49-F238E27FC236}">
                  <a16:creationId xmlns:a16="http://schemas.microsoft.com/office/drawing/2014/main" id="{950839A9-AB97-4073-9B0F-2BB590FF1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" y="1588"/>
              <a:ext cx="1184" cy="399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COPOLÍMEROS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DE OLEOFINA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6" name="Text Box 1037">
              <a:extLst>
                <a:ext uri="{FF2B5EF4-FFF2-40B4-BE49-F238E27FC236}">
                  <a16:creationId xmlns:a16="http://schemas.microsoft.com/office/drawing/2014/main" id="{E72B734B-D605-4767-83FD-937FE008C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" y="1575"/>
              <a:ext cx="871" cy="44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s-ES_tradnl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POLÍMERO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DE TIPO </a:t>
              </a:r>
            </a:p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s-ES_tradnl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anose="020b0606020202030204" pitchFamily="34" charset="0"/>
                </a:rPr>
                <a:t>SBS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7" name="Text Box 1052">
              <a:extLst>
                <a:ext uri="{FF2B5EF4-FFF2-40B4-BE49-F238E27FC236}">
                  <a16:creationId xmlns:a16="http://schemas.microsoft.com/office/drawing/2014/main" id="{AEF07EE6-358F-467C-8F62-726AF49C1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5" y="898"/>
              <a:ext cx="2830" cy="349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/>
              <a:lvl1pPr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CC00"/>
                </a:buClr>
                <a:buSzPct val="55000"/>
                <a:buFont typeface="Wingdings" pitchFamily="2" charset="2"/>
                <a:buBlip>
                  <a:blip r:embed="rId8"/>
                </a:buBlip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s-ES" sz="2000" b="1">
                  <a:latin typeface="Arial Narrow" panose="020b0606020202030204" pitchFamily="34" charset="0"/>
                </a:rPr>
                <a:t>BETÚN DE DESTILACIÓN DIRECTA</a:t>
              </a:r>
              <a:endParaRPr lang="es-ES" altLang="es-ES" sz="2000" b="1">
                <a:latin typeface="Arial Narrow" pitchFamily="34" charset="0"/>
              </a:endParaRPr>
            </a:p>
          </p:txBody>
        </p:sp>
        <p:cxnSp>
          <p:nvCxnSpPr>
            <p:cNvPr id="28" name="AutoShape 1054">
              <a:extLst>
                <a:ext uri="{FF2B5EF4-FFF2-40B4-BE49-F238E27FC236}">
                  <a16:creationId xmlns:a16="http://schemas.microsoft.com/office/drawing/2014/main" id="{9CD411B2-8F2A-45A4-8230-3D2E3FC98B7B}"/>
                </a:ext>
              </a:extLst>
            </p:cNvPr>
            <p:cNvCxnSpPr>
              <a:cxnSpLocks noChangeShapeType="1"/>
              <a:endCxn id="17" idx="0"/>
            </p:cNvCxnSpPr>
            <p:nvPr/>
          </p:nvCxnSpPr>
          <p:spPr bwMode="auto">
            <a:xfrm rot="10800000" flipV="1">
              <a:off x="1029" y="1329"/>
              <a:ext cx="1660" cy="241"/>
            </a:xfrm>
            <a:prstGeom prst="bentConnector2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" name="AutoShape 1055">
              <a:extLst>
                <a:ext uri="{FF2B5EF4-FFF2-40B4-BE49-F238E27FC236}">
                  <a16:creationId xmlns:a16="http://schemas.microsoft.com/office/drawing/2014/main" id="{900F8D44-78A7-44C8-ACEE-B7887C705CAE}"/>
                </a:ext>
              </a:extLst>
            </p:cNvPr>
            <p:cNvCxnSpPr>
              <a:cxnSpLocks noChangeShapeType="1"/>
              <a:stCxn id="17" idx="2"/>
              <a:endCxn id="19" idx="0"/>
            </p:cNvCxnSpPr>
            <p:nvPr/>
          </p:nvCxnSpPr>
          <p:spPr bwMode="auto">
            <a:xfrm flipH="1">
              <a:off x="1028" y="1819"/>
              <a:ext cx="0" cy="222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" name="AutoShape 1056">
              <a:extLst>
                <a:ext uri="{FF2B5EF4-FFF2-40B4-BE49-F238E27FC236}">
                  <a16:creationId xmlns:a16="http://schemas.microsoft.com/office/drawing/2014/main" id="{5EB5B851-AE16-4B73-96FD-5074A549A160}"/>
                </a:ext>
              </a:extLst>
            </p:cNvPr>
            <p:cNvCxnSpPr>
              <a:cxnSpLocks noChangeShapeType="1"/>
              <a:endCxn id="26" idx="0"/>
            </p:cNvCxnSpPr>
            <p:nvPr/>
          </p:nvCxnSpPr>
          <p:spPr bwMode="auto">
            <a:xfrm>
              <a:off x="2660" y="1329"/>
              <a:ext cx="1509" cy="246"/>
            </a:xfrm>
            <a:prstGeom prst="bentConnector2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3" name="Line 1072">
              <a:extLst>
                <a:ext uri="{FF2B5EF4-FFF2-40B4-BE49-F238E27FC236}">
                  <a16:creationId xmlns:a16="http://schemas.microsoft.com/office/drawing/2014/main" id="{387C73F7-A411-42AE-A5D7-EF8945E18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9" y="2024"/>
              <a:ext cx="0" cy="2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/>
            </a:lstStyle>
            <a:p>
              <a:pPr/>
              <a:endParaRPr lang="es-ES"/>
            </a:p>
          </p:txBody>
        </p:sp>
      </p:grp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E574F25-E938-4C41-911D-F8DBE16DE9DF}"/>
              </a:ext>
            </a:extLst>
          </p:cNvPr>
          <p:cNvCxnSpPr>
            <a:stCxn id="27" idx="2"/>
            <a:endCxn id="24" idx="0"/>
          </p:cNvCxnSpPr>
          <p:nvPr/>
        </p:nvCxnSpPr>
        <p:spPr>
          <a:xfrm>
            <a:off x="3652078" y="2283687"/>
            <a:ext cx="7744" cy="66517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B3528AD-7217-4E4A-B63A-7B7371AF7922}"/>
              </a:ext>
            </a:extLst>
          </p:cNvPr>
          <p:cNvCxnSpPr>
            <a:stCxn id="24" idx="2"/>
            <a:endCxn id="20" idx="0"/>
          </p:cNvCxnSpPr>
          <p:nvPr/>
        </p:nvCxnSpPr>
        <p:spPr>
          <a:xfrm flipH="1">
            <a:off x="3659176" y="3822923"/>
            <a:ext cx="646" cy="58202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24B67711-B715-4A3E-B2AA-D9B65AFA64AB}"/>
              </a:ext>
            </a:extLst>
          </p:cNvPr>
          <p:cNvCxnSpPr>
            <a:stCxn id="26" idx="3"/>
            <a:endCxn id="25" idx="1"/>
          </p:cNvCxnSpPr>
          <p:nvPr/>
        </p:nvCxnSpPr>
        <p:spPr>
          <a:xfrm flipV="1">
            <a:off x="6199900" y="3379810"/>
            <a:ext cx="516276" cy="1723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ine 1072">
            <a:extLst>
              <a:ext uri="{FF2B5EF4-FFF2-40B4-BE49-F238E27FC236}">
                <a16:creationId xmlns:a16="http://schemas.microsoft.com/office/drawing/2014/main" id="{4C4829F1-0791-4807-ADE0-0B8520EB5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42" y="3771949"/>
            <a:ext cx="10682" cy="60258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9B70A34B-DB2D-4BEA-8ACB-9C0730B2C23C}"/>
              </a:ext>
            </a:extLst>
          </p:cNvPr>
          <p:cNvSpPr/>
          <p:nvPr/>
        </p:nvSpPr>
        <p:spPr>
          <a:xfrm>
            <a:off x="1016126" y="222419"/>
            <a:ext cx="271933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s-ES" sz="2400" b="1">
                <a:latin typeface="+mj-lt"/>
              </a:rPr>
              <a:t>Betunes modificados</a:t>
            </a:r>
          </a:p>
        </p:txBody>
      </p:sp>
      <p:sp>
        <p:nvSpPr>
          <p:cNvPr id="39" name="Marcador de número de diapositiva 1">
            <a:extLst>
              <a:ext uri="{FF2B5EF4-FFF2-40B4-BE49-F238E27FC236}">
                <a16:creationId xmlns:a16="http://schemas.microsoft.com/office/drawing/2014/main" id="{C65B3964-946F-470F-BB6D-D57A6895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89283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 descr="Imagen que contiene edificio&#10;&#10;Descripción generada con confianza alta">
            <a:extLst>
              <a:ext uri="{FF2B5EF4-FFF2-40B4-BE49-F238E27FC236}">
                <a16:creationId xmlns:a16="http://schemas.microsoft.com/office/drawing/2014/main" id="{CAF1EBDF-C45D-4BCB-9B25-B6E94B1B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46" y="4138906"/>
            <a:ext cx="5852160" cy="1882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981C05-F169-48F5-B551-8088CA21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33033"/>
            <a:ext cx="1556438" cy="571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D95F35-72C5-4184-9085-85E547DBEE2E}"/>
              </a:ext>
            </a:extLst>
          </p:cNvPr>
          <p:cNvSpPr/>
          <p:nvPr/>
        </p:nvSpPr>
        <p:spPr>
          <a:xfrm rot="16200000">
            <a:off x="-1948259" y="3026081"/>
            <a:ext cx="455617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CALIDAD DE LAS MEMBRANAS  BITUMINOSAS </a:t>
            </a:r>
          </a:p>
        </p:txBody>
      </p:sp>
      <p:pic>
        <p:nvPicPr>
          <p:cNvPr id="1026" name="Picture 2" descr="http://www.axter.eu/assets/img/logo-axter-2.png">
            <a:extLst>
              <a:ext uri="{FF2B5EF4-FFF2-40B4-BE49-F238E27FC236}">
                <a16:creationId xmlns:a16="http://schemas.microsoft.com/office/drawing/2014/main" id="{CBE2023C-C889-4E80-A101-F03CBC3C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48" y="168798"/>
            <a:ext cx="679610" cy="5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28E486-C1B6-4776-AD34-FB37D4DF876C}"/>
              </a:ext>
            </a:extLst>
          </p:cNvPr>
          <p:cNvSpPr/>
          <p:nvPr/>
        </p:nvSpPr>
        <p:spPr>
          <a:xfrm>
            <a:off x="502953" y="1619966"/>
            <a:ext cx="254285" cy="4280772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31000">
                <a:srgbClr val="3EE246"/>
              </a:gs>
              <a:gs pos="21000">
                <a:srgbClr val="00C025"/>
              </a:gs>
              <a:gs pos="11000">
                <a:srgbClr val="00C025"/>
              </a:gs>
              <a:gs pos="0">
                <a:srgbClr val="00C025"/>
              </a:gs>
            </a:gsLst>
            <a:path path="circle">
              <a:fillToRect l="100000" t="100000"/>
            </a:path>
            <a:tileRect r="-100000" b="-100000"/>
          </a:gradFill>
          <a:ln cmpd="dbl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20000">
                    <a:srgbClr val="A4F828"/>
                  </a:gs>
                  <a:gs pos="31000">
                    <a:srgbClr val="A4F828"/>
                  </a:gs>
                  <a:gs pos="87000">
                    <a:srgbClr val="A4F828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F95BEB-F0BB-4CF8-9642-3DDFB1D46C72}"/>
              </a:ext>
            </a:extLst>
          </p:cNvPr>
          <p:cNvSpPr/>
          <p:nvPr/>
        </p:nvSpPr>
        <p:spPr>
          <a:xfrm>
            <a:off x="520065" y="5666015"/>
            <a:ext cx="6052218" cy="234723"/>
          </a:xfrm>
          <a:prstGeom prst="rect">
            <a:avLst/>
          </a:prstGeom>
          <a:gradFill flip="none" rotWithShape="1">
            <a:gsLst>
              <a:gs pos="91000">
                <a:srgbClr val="00C025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à coins arrondis 9">
            <a:extLst>
              <a:ext uri="{FF2B5EF4-FFF2-40B4-BE49-F238E27FC236}">
                <a16:creationId xmlns:a16="http://schemas.microsoft.com/office/drawing/2014/main" id="{C4A8FF95-0404-4979-A6DE-87DACC8A57A1}"/>
              </a:ext>
            </a:extLst>
          </p:cNvPr>
          <p:cNvSpPr/>
          <p:nvPr/>
        </p:nvSpPr>
        <p:spPr>
          <a:xfrm>
            <a:off x="7206067" y="516305"/>
            <a:ext cx="1754981" cy="404813"/>
          </a:xfrm>
          <a:prstGeom prst="roundRect">
            <a:avLst>
              <a:gd name="adj" fmla="val 23148"/>
            </a:avLst>
          </a:prstGeom>
          <a:solidFill>
            <a:srgbClr val="00914C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lvl="0" algn="ctr" defTabSz="685800">
              <a:defRPr/>
            </a:pPr>
            <a:r>
              <a:rPr lang="es-ES_tradnl" sz="1200">
                <a:solidFill>
                  <a:srgbClr val="FFFFFF"/>
                </a:solidFill>
                <a:latin typeface="Copperplate Gothic Bold" panose="020e0705020206020404" pitchFamily="34" charset="0"/>
                <a:ea typeface="ＭＳ Ｐゴシック"/>
                <a:cs typeface="ＭＳ Ｐゴシック"/>
              </a:rPr>
              <a:t>Betún</a:t>
            </a:r>
            <a:endParaRPr lang="es-ES_tradnl" sz="1200">
              <a:solidFill>
                <a:srgbClr val="FFFFFF"/>
              </a:solidFill>
              <a:latin typeface="Copperplate Gothic Bold" panose="020e07050202060204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4F479604-2578-4270-8027-84590C153BCE}"/>
              </a:ext>
            </a:extLst>
          </p:cNvPr>
          <p:cNvSpPr txBox="1"/>
          <p:nvPr/>
        </p:nvSpPr>
        <p:spPr>
          <a:xfrm>
            <a:off x="1267731" y="5925184"/>
            <a:ext cx="745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II Congreso Chileno de Impermeabilización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1" name="3 Grupo">
            <a:extLst>
              <a:ext uri="{FF2B5EF4-FFF2-40B4-BE49-F238E27FC236}">
                <a16:creationId xmlns:a16="http://schemas.microsoft.com/office/drawing/2014/main" id="{B744DE2E-82BB-4D0D-93E2-B58C1D124A65}"/>
              </a:ext>
            </a:extLst>
          </p:cNvPr>
          <p:cNvGrpSpPr/>
          <p:nvPr/>
        </p:nvGrpSpPr>
        <p:grpSpPr>
          <a:xfrm>
            <a:off x="741159" y="5925184"/>
            <a:ext cx="7985577" cy="923330"/>
            <a:chOff x="665356" y="1700808"/>
            <a:chExt cx="7985577" cy="923330"/>
          </a:xfrm>
        </p:grpSpPr>
        <p:sp>
          <p:nvSpPr>
            <p:cNvPr id="12" name="4 CuadroTexto">
              <a:extLst>
                <a:ext uri="{FF2B5EF4-FFF2-40B4-BE49-F238E27FC236}">
                  <a16:creationId xmlns:a16="http://schemas.microsoft.com/office/drawing/2014/main" id="{1BCEADE1-1BF6-4EAF-8824-E203B5BCCF54}"/>
                </a:ext>
              </a:extLst>
            </p:cNvPr>
            <p:cNvSpPr txBox="1"/>
            <p:nvPr/>
          </p:nvSpPr>
          <p:spPr>
            <a:xfrm>
              <a:off x="1191928" y="1700808"/>
              <a:ext cx="7459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C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II Congreso Chileno de Impermeabilización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7" descr="Universidad Central">
              <a:extLst>
                <a:ext uri="{FF2B5EF4-FFF2-40B4-BE49-F238E27FC236}">
                  <a16:creationId xmlns:a16="http://schemas.microsoft.com/office/drawing/2014/main" id="{2BA8CDEE-42A6-4E60-B676-5A0B17D8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5356" y="1892532"/>
              <a:ext cx="1800000" cy="59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7 Imagen">
            <a:extLst>
              <a:ext uri="{FF2B5EF4-FFF2-40B4-BE49-F238E27FC236}">
                <a16:creationId xmlns:a16="http://schemas.microsoft.com/office/drawing/2014/main" id="{26ADC86E-72E5-44F3-AA73-048F5515D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92" y="5921388"/>
            <a:ext cx="900000" cy="900000"/>
          </a:xfrm>
          <a:prstGeom prst="rect">
            <a:avLst/>
          </a:prstGeom>
        </p:spPr>
      </p:pic>
      <p:sp>
        <p:nvSpPr>
          <p:cNvPr id="15" name="Text Box 348">
            <a:extLst>
              <a:ext uri="{FF2B5EF4-FFF2-40B4-BE49-F238E27FC236}">
                <a16:creationId xmlns:a16="http://schemas.microsoft.com/office/drawing/2014/main" id="{63C37735-8141-4923-A4B8-81C0F823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88391"/>
            <a:ext cx="382948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/>
            <a:lvl1pPr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00"/>
              </a:buClr>
              <a:buSzPct val="55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sz="2400" b="1">
                <a:latin typeface="+mj-lt"/>
              </a:rPr>
              <a:t>Punto de reblandecimiento</a:t>
            </a:r>
            <a:endParaRPr lang="es-ES" altLang="es-ES" sz="2400" b="1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0AC8DC-D7CD-4FD0-9378-59FAC83E0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292" y="2411946"/>
            <a:ext cx="1631098" cy="16310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19" name="Group 346">
            <a:extLst>
              <a:ext uri="{FF2B5EF4-FFF2-40B4-BE49-F238E27FC236}">
                <a16:creationId xmlns:a16="http://schemas.microsoft.com/office/drawing/2014/main" id="{274BFE1C-A2F4-4840-A436-C24C742B5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359177"/>
              </p:ext>
            </p:extLst>
          </p:nvPr>
        </p:nvGraphicFramePr>
        <p:xfrm>
          <a:off x="1371292" y="1004660"/>
          <a:ext cx="6192688" cy="13211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596"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2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CARACTERÍSTICAS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BETUN OXIDADO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APP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ELASTÓMERO SBS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ALPA®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51"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Punto de reblandecimiento °C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90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145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sym typeface="Symbol" pitchFamily="18" charset="2"/>
                        </a:rPr>
                        <a:t></a:t>
                      </a:r>
                      <a:r>
                        <a:rPr kumimoji="0" lang="es-ES_tradnl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sym typeface="Symbol" pitchFamily="18" charset="2"/>
                        </a:rPr>
                        <a:t> 125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CC00"/>
                        </a:buClr>
                        <a:buSzPct val="55000"/>
                        <a:buFont typeface="Wingdings" pitchFamily="2" charset="2"/>
                        <a:buNone/>
                      </a:pPr>
                      <a:r>
                        <a:rPr kumimoji="0" lang="es-ES_tradnl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145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8A7F545F-7BF9-4A74-ABF4-E829363716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4617" y="4138906"/>
            <a:ext cx="1627773" cy="16094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AE86BF5A-D3A1-445A-9F89-119A473EC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137008"/>
              </p:ext>
            </p:extLst>
          </p:nvPr>
        </p:nvGraphicFramePr>
        <p:xfrm>
          <a:off x="3334392" y="3044849"/>
          <a:ext cx="4749165" cy="2322697"/>
        </p:xfrm>
        <a:graphic>
          <a:graphicData uri="http://schemas.openxmlformats.org/drawingml/2006/chart">
            <c:chart xmlns:c="http://schemas.openxmlformats.org/drawingml/2006/chart" r:id="rId11"/>
          </a:graphicData>
        </a:graphic>
      </p:graphicFrame>
      <p:sp>
        <p:nvSpPr>
          <p:cNvPr id="21" name="Marcador de número de diapositiva 1">
            <a:extLst>
              <a:ext uri="{FF2B5EF4-FFF2-40B4-BE49-F238E27FC236}">
                <a16:creationId xmlns:a16="http://schemas.microsoft.com/office/drawing/2014/main" id="{BC92839C-824C-4A7A-82B7-C3449AC8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930" y="6349231"/>
            <a:ext cx="2057400" cy="365125"/>
          </a:xfrm>
        </p:spPr>
        <p:txBody>
          <a:bodyPr/>
          <a:lstStyle>
            <a:defPPr/>
          </a:lstStyle>
          <a:p>
            <a:pPr/>
            <a:fld id="{8824F530-C6D8-44DD-917B-DFBE2B9CA7F9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4633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414</Paragraphs>
  <Slides>41</Slides>
  <Notes>19</Notes>
  <TotalTime>8200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baseType="lpstr" size="57">
      <vt:lpstr>Arial</vt:lpstr>
      <vt:lpstr>Calibri Light</vt:lpstr>
      <vt:lpstr>Calibri</vt:lpstr>
      <vt:lpstr>Wingdings 2</vt:lpstr>
      <vt:lpstr>Arial Narrow</vt:lpstr>
      <vt:lpstr>MS Mincho</vt:lpstr>
      <vt:lpstr>Open Sans Extrabold</vt:lpstr>
      <vt:lpstr>Open Sans Light</vt:lpstr>
      <vt:lpstr>Copperplate Gothic Bold</vt:lpstr>
      <vt:lpstr>ＭＳ Ｐゴシック</vt:lpstr>
      <vt:lpstr>Wingdings</vt:lpstr>
      <vt:lpstr>Century Gothic</vt:lpstr>
      <vt:lpstr>Symbol</vt:lpstr>
      <vt:lpstr>Times New Roman</vt:lpstr>
      <vt:lpstr>Bradley Hand ITC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JOSE ALEJANDRO TORRES  FLORES</dc:creator>
  <cp:lastModifiedBy>profesor</cp:lastModifiedBy>
  <cp:revision>141</cp:revision>
  <dcterms:created xsi:type="dcterms:W3CDTF">2017-06-19T20:02:48Z</dcterms:created>
  <dcterms:modified xsi:type="dcterms:W3CDTF">2024-01-12T15:54:00Z</dcterms:modified>
</cp:coreProperties>
</file>