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405" r:id="rId3"/>
    <p:sldId id="365" r:id="rId4"/>
    <p:sldId id="366" r:id="rId5"/>
    <p:sldId id="342" r:id="rId6"/>
    <p:sldId id="367" r:id="rId7"/>
    <p:sldId id="345" r:id="rId8"/>
    <p:sldId id="346" r:id="rId9"/>
    <p:sldId id="369" r:id="rId10"/>
    <p:sldId id="344" r:id="rId11"/>
    <p:sldId id="368" r:id="rId12"/>
    <p:sldId id="406" r:id="rId13"/>
    <p:sldId id="376" r:id="rId14"/>
    <p:sldId id="371" r:id="rId15"/>
    <p:sldId id="398" r:id="rId16"/>
    <p:sldId id="370" r:id="rId17"/>
    <p:sldId id="374" r:id="rId18"/>
    <p:sldId id="375" r:id="rId19"/>
    <p:sldId id="373" r:id="rId20"/>
    <p:sldId id="372" r:id="rId21"/>
    <p:sldId id="263" r:id="rId22"/>
    <p:sldId id="264" r:id="rId23"/>
    <p:sldId id="377" r:id="rId24"/>
    <p:sldId id="265" r:id="rId25"/>
    <p:sldId id="266" r:id="rId26"/>
    <p:sldId id="267" r:id="rId27"/>
    <p:sldId id="268" r:id="rId28"/>
    <p:sldId id="379" r:id="rId29"/>
    <p:sldId id="380" r:id="rId30"/>
    <p:sldId id="381" r:id="rId31"/>
    <p:sldId id="258" r:id="rId32"/>
    <p:sldId id="388" r:id="rId33"/>
    <p:sldId id="383" r:id="rId34"/>
    <p:sldId id="384" r:id="rId35"/>
    <p:sldId id="396" r:id="rId36"/>
    <p:sldId id="391" r:id="rId37"/>
    <p:sldId id="395" r:id="rId38"/>
    <p:sldId id="397" r:id="rId39"/>
    <p:sldId id="272" r:id="rId40"/>
    <p:sldId id="261" r:id="rId41"/>
    <p:sldId id="283" r:id="rId42"/>
    <p:sldId id="274" r:id="rId43"/>
    <p:sldId id="403" r:id="rId44"/>
    <p:sldId id="262" r:id="rId45"/>
    <p:sldId id="276" r:id="rId46"/>
    <p:sldId id="348" r:id="rId47"/>
    <p:sldId id="277" r:id="rId48"/>
    <p:sldId id="359" r:id="rId49"/>
    <p:sldId id="357" r:id="rId50"/>
    <p:sldId id="355" r:id="rId51"/>
    <p:sldId id="404" r:id="rId52"/>
    <p:sldId id="364" r:id="rId53"/>
  </p:sldIdLst>
  <p:sldSz cx="9144000" cy="6858000" type="screen4x3"/>
  <p:notesSz cx="6858000" cy="9144000"/>
  <p:custDataLst>
    <p:tags r:id="rId54"/>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8810" autoAdjust="0"/>
  </p:normalViewPr>
  <p:slideViewPr>
    <p:cSldViewPr>
      <p:cViewPr varScale="1">
        <p:scale>
          <a:sx n="65" d="100"/>
          <a:sy n="65" d="100"/>
        </p:scale>
        <p:origin x="1392" y="72"/>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tags" Target="tags/tag1.xml" /><Relationship Id="rId55" Type="http://schemas.openxmlformats.org/officeDocument/2006/relationships/presProps" Target="presProps.xml" /><Relationship Id="rId56" Type="http://schemas.openxmlformats.org/officeDocument/2006/relationships/viewProps" Target="viewProps.xml" /><Relationship Id="rId57" Type="http://schemas.openxmlformats.org/officeDocument/2006/relationships/theme" Target="theme/theme1.xml" /><Relationship Id="rId58"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7CE445-DF07-4D81-8F3D-7C27EFD9FD28}" type="datetimeFigureOut">
              <a:rPr lang="es-CL" smtClean="0"/>
              <a:t>07-09-2017</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153B0-E8D8-4702-B9B3-0ED66C7A5791}" type="slidenum">
              <a:rPr lang="es-CL" smtClean="0"/>
              <a:t>‹Nº›</a:t>
            </a:fld>
            <a:endParaRPr lang="es-CL"/>
          </a:p>
        </p:txBody>
      </p:sp>
    </p:spTree>
    <p:extLst>
      <p:ext uri="{BB962C8B-B14F-4D97-AF65-F5344CB8AC3E}">
        <p14:creationId xmlns:p14="http://schemas.microsoft.com/office/powerpoint/2010/main" val="17839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smtClean="0">
                <a:solidFill>
                  <a:schemeClr val="tx1"/>
                </a:solidFill>
                <a:effectLst/>
                <a:latin typeface="+mn-lt"/>
                <a:ea typeface="+mn-ea"/>
                <a:cs typeface="+mn-cs"/>
              </a:rPr>
              <a:t>Chile, Mexico and Brazil are now among the top 10 renewable energy markets in the world.</a:t>
            </a:r>
          </a:p>
          <a:p>
            <a:r>
              <a:rPr lang="en-US" sz="1200" b="0" i="0" kern="1200" smtClean="0">
                <a:solidFill>
                  <a:schemeClr val="tx1"/>
                </a:solidFill>
                <a:effectLst/>
                <a:latin typeface="+mn-lt"/>
                <a:ea typeface="+mn-ea"/>
                <a:cs typeface="+mn-cs"/>
              </a:rPr>
              <a:t>So as Latin America embraces greener energy sources, government officials and industry executives in the region have expressed a sense of confusion, even bewilderment, with the Trump administration’s decision to withdraw from the climate change commitments contained in the Paris Agreement, declare an end to the “war on coal” and take aim at American environmental regulations.</a:t>
            </a:r>
          </a:p>
          <a:p>
            <a:r>
              <a:rPr lang="en-US" sz="1200" b="0" i="0" kern="1200" smtClean="0">
                <a:solidFill>
                  <a:schemeClr val="tx1"/>
                </a:solidFill>
                <a:effectLst/>
                <a:latin typeface="+mn-lt"/>
                <a:ea typeface="+mn-ea"/>
                <a:cs typeface="+mn-cs"/>
              </a:rPr>
              <a:t>“It’s irrational, like someone has been asleep for 10 years and refuses to wake up,” said James Lee Stancampiano, the head of business development for South America at Enel Green Power, an Italian company that has played a leading role in overhauling Chile’s energy sector. “We see renewables as a train that nobody can stop.”</a:t>
            </a:r>
          </a:p>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7</a:t>
            </a:fld>
            <a:endParaRPr lang="es-CL"/>
          </a:p>
        </p:txBody>
      </p:sp>
    </p:spTree>
    <p:extLst>
      <p:ext uri="{BB962C8B-B14F-4D97-AF65-F5344CB8AC3E}">
        <p14:creationId xmlns:p14="http://schemas.microsoft.com/office/powerpoint/2010/main" val="4063430141"/>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27</a:t>
            </a:fld>
            <a:endParaRPr lang="es-CL"/>
          </a:p>
        </p:txBody>
      </p:sp>
    </p:spTree>
    <p:extLst>
      <p:ext uri="{BB962C8B-B14F-4D97-AF65-F5344CB8AC3E}">
        <p14:creationId xmlns:p14="http://schemas.microsoft.com/office/powerpoint/2010/main" val="473351124"/>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mtClean="0"/>
              <a:t>http://www.siss.gob.cl/577/w3-article-8577.html</a:t>
            </a:r>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29</a:t>
            </a:fld>
            <a:endParaRPr lang="es-CL"/>
          </a:p>
        </p:txBody>
      </p:sp>
    </p:spTree>
    <p:extLst>
      <p:ext uri="{BB962C8B-B14F-4D97-AF65-F5344CB8AC3E}">
        <p14:creationId xmlns:p14="http://schemas.microsoft.com/office/powerpoint/2010/main" val="825618913"/>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30</a:t>
            </a:fld>
            <a:endParaRPr lang="es-CL"/>
          </a:p>
        </p:txBody>
      </p:sp>
    </p:spTree>
    <p:extLst>
      <p:ext uri="{BB962C8B-B14F-4D97-AF65-F5344CB8AC3E}">
        <p14:creationId xmlns:p14="http://schemas.microsoft.com/office/powerpoint/2010/main" val="2235021147"/>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32</a:t>
            </a:fld>
            <a:endParaRPr lang="es-CL"/>
          </a:p>
        </p:txBody>
      </p:sp>
    </p:spTree>
    <p:extLst>
      <p:ext uri="{BB962C8B-B14F-4D97-AF65-F5344CB8AC3E}">
        <p14:creationId xmlns:p14="http://schemas.microsoft.com/office/powerpoint/2010/main" val="237577703"/>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s-CL" smtClean="0"/>
              <a:t>https://www.youtube.com/watch?v=Swk9Azt0bNg</a:t>
            </a:r>
          </a:p>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36</a:t>
            </a:fld>
            <a:endParaRPr lang="es-CL"/>
          </a:p>
        </p:txBody>
      </p:sp>
    </p:spTree>
    <p:extLst>
      <p:ext uri="{BB962C8B-B14F-4D97-AF65-F5344CB8AC3E}">
        <p14:creationId xmlns:p14="http://schemas.microsoft.com/office/powerpoint/2010/main" val="236327960"/>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37</a:t>
            </a:fld>
            <a:endParaRPr lang="es-CL"/>
          </a:p>
        </p:txBody>
      </p:sp>
    </p:spTree>
    <p:extLst>
      <p:ext uri="{BB962C8B-B14F-4D97-AF65-F5344CB8AC3E}">
        <p14:creationId xmlns:p14="http://schemas.microsoft.com/office/powerpoint/2010/main" val="2235021147"/>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40</a:t>
            </a:fld>
            <a:endParaRPr lang="es-CL"/>
          </a:p>
        </p:txBody>
      </p:sp>
    </p:spTree>
    <p:extLst>
      <p:ext uri="{BB962C8B-B14F-4D97-AF65-F5344CB8AC3E}">
        <p14:creationId xmlns:p14="http://schemas.microsoft.com/office/powerpoint/2010/main" val="3575310193"/>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41</a:t>
            </a:fld>
            <a:endParaRPr lang="es-CL"/>
          </a:p>
        </p:txBody>
      </p:sp>
    </p:spTree>
    <p:extLst>
      <p:ext uri="{BB962C8B-B14F-4D97-AF65-F5344CB8AC3E}">
        <p14:creationId xmlns:p14="http://schemas.microsoft.com/office/powerpoint/2010/main" val="831843270"/>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42</a:t>
            </a:fld>
            <a:endParaRPr lang="es-CL"/>
          </a:p>
        </p:txBody>
      </p:sp>
    </p:spTree>
    <p:extLst>
      <p:ext uri="{BB962C8B-B14F-4D97-AF65-F5344CB8AC3E}">
        <p14:creationId xmlns:p14="http://schemas.microsoft.com/office/powerpoint/2010/main" val="2177709913"/>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45</a:t>
            </a:fld>
            <a:endParaRPr lang="es-CL"/>
          </a:p>
        </p:txBody>
      </p:sp>
    </p:spTree>
    <p:extLst>
      <p:ext uri="{BB962C8B-B14F-4D97-AF65-F5344CB8AC3E}">
        <p14:creationId xmlns:p14="http://schemas.microsoft.com/office/powerpoint/2010/main" val="3748418370"/>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smtClean="0">
                <a:solidFill>
                  <a:schemeClr val="tx1"/>
                </a:solidFill>
                <a:effectLst/>
                <a:latin typeface="+mn-lt"/>
                <a:ea typeface="+mn-ea"/>
                <a:cs typeface="+mn-cs"/>
              </a:rPr>
              <a:t>Chile, Mexico and Brazil are now among the top 10 renewable energy markets in the world.</a:t>
            </a:r>
          </a:p>
          <a:p>
            <a:r>
              <a:rPr lang="en-US" sz="1200" b="0" i="0" kern="1200" smtClean="0">
                <a:solidFill>
                  <a:schemeClr val="tx1"/>
                </a:solidFill>
                <a:effectLst/>
                <a:latin typeface="+mn-lt"/>
                <a:ea typeface="+mn-ea"/>
                <a:cs typeface="+mn-cs"/>
              </a:rPr>
              <a:t>So as Latin America embraces greener energy sources, government officials and industry executives in the region have expressed a sense of confusion, even bewilderment, with the Trump administration’s decision to withdraw from the climate change commitments contained in the Paris Agreement, declare an end to the “war on coal” and take aim at American environmental regulations.</a:t>
            </a:r>
          </a:p>
          <a:p>
            <a:r>
              <a:rPr lang="en-US" sz="1200" b="0" i="0" kern="1200" smtClean="0">
                <a:solidFill>
                  <a:schemeClr val="tx1"/>
                </a:solidFill>
                <a:effectLst/>
                <a:latin typeface="+mn-lt"/>
                <a:ea typeface="+mn-ea"/>
                <a:cs typeface="+mn-cs"/>
              </a:rPr>
              <a:t>“It’s irrational, like someone has been asleep for 10 years and refuses to wake up,” said James Lee Stancampiano, the head of business development for South America at Enel Green Power, an Italian company that has played a leading role in overhauling Chile’s energy sector. “We see renewables as a train that nobody can stop.”</a:t>
            </a:r>
          </a:p>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8</a:t>
            </a:fld>
            <a:endParaRPr lang="es-CL"/>
          </a:p>
        </p:txBody>
      </p:sp>
    </p:spTree>
    <p:extLst>
      <p:ext uri="{BB962C8B-B14F-4D97-AF65-F5344CB8AC3E}">
        <p14:creationId xmlns:p14="http://schemas.microsoft.com/office/powerpoint/2010/main" val="4063430141"/>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s-CL" smtClean="0"/>
              <a:t>http://aislaconpoliuretano.com/estanqueidad-rehabilitacion-passivhaus.htm</a:t>
            </a:r>
          </a:p>
          <a:p>
            <a:pPr marL="0" marR="0" indent="0" algn="l" defTabSz="914400" rtl="0" eaLnBrk="1" fontAlgn="auto" latinLnBrk="0" hangingPunct="1">
              <a:lnSpc>
                <a:spcPct val="100000"/>
              </a:lnSpc>
              <a:spcBef>
                <a:spcPct val="0"/>
              </a:spcBef>
              <a:spcAft>
                <a:spcPct val="0"/>
              </a:spcAft>
              <a:buClrTx/>
              <a:buSzTx/>
              <a:buFontTx/>
              <a:buNone/>
              <a:defRPr/>
            </a:pPr>
            <a:r>
              <a:rPr lang="es-CL" smtClean="0"/>
              <a:t>http://www.termagraf.com/termografia-y-blower-door-ensayo-de-estanqueidad-de-edificios/</a:t>
            </a:r>
          </a:p>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46</a:t>
            </a:fld>
            <a:endParaRPr lang="es-CL"/>
          </a:p>
        </p:txBody>
      </p:sp>
    </p:spTree>
    <p:extLst>
      <p:ext uri="{BB962C8B-B14F-4D97-AF65-F5344CB8AC3E}">
        <p14:creationId xmlns:p14="http://schemas.microsoft.com/office/powerpoint/2010/main" val="1814759606"/>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49</a:t>
            </a:fld>
            <a:endParaRPr lang="es-CL"/>
          </a:p>
        </p:txBody>
      </p:sp>
    </p:spTree>
    <p:extLst>
      <p:ext uri="{BB962C8B-B14F-4D97-AF65-F5344CB8AC3E}">
        <p14:creationId xmlns:p14="http://schemas.microsoft.com/office/powerpoint/2010/main" val="2807943544"/>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s-CL" smtClean="0"/>
              <a:t>https://www.youtube.com/watch?v=Swk9Azt0bNg</a:t>
            </a:r>
          </a:p>
          <a:p>
            <a:endParaRPr lang="es-CL"/>
          </a:p>
        </p:txBody>
      </p:sp>
      <p:sp>
        <p:nvSpPr>
          <p:cNvPr id="4" name="Marcador de número de diapositiva 3"/>
          <p:cNvSpPr>
            <a:spLocks noGrp="1"/>
          </p:cNvSpPr>
          <p:nvPr>
            <p:ph type="sldNum" sz="quarter" idx="10"/>
          </p:nvPr>
        </p:nvSpPr>
        <p:spPr/>
        <p:txBody>
          <a:bodyPr/>
          <a:lstStyle/>
          <a:p>
            <a:fld id="{A46153B0-E8D8-4702-B9B3-0ED66C7A5791}" type="slidenum">
              <a:rPr lang="es-CL" smtClean="0"/>
              <a:t>50</a:t>
            </a:fld>
            <a:endParaRPr lang="es-CL"/>
          </a:p>
        </p:txBody>
      </p:sp>
    </p:spTree>
    <p:extLst>
      <p:ext uri="{BB962C8B-B14F-4D97-AF65-F5344CB8AC3E}">
        <p14:creationId xmlns:p14="http://schemas.microsoft.com/office/powerpoint/2010/main" val="23632796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err="1" smtClean="0"/>
              <a:t>british petroleum</a:t>
            </a:r>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9</a:t>
            </a:fld>
            <a:endParaRPr lang="es-CL"/>
          </a:p>
        </p:txBody>
      </p:sp>
    </p:spTree>
    <p:extLst>
      <p:ext uri="{BB962C8B-B14F-4D97-AF65-F5344CB8AC3E}">
        <p14:creationId xmlns:p14="http://schemas.microsoft.com/office/powerpoint/2010/main" val="1854796153"/>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smtClean="0">
                <a:solidFill>
                  <a:schemeClr val="tx1"/>
                </a:solidFill>
                <a:effectLst/>
                <a:latin typeface="+mn-lt"/>
                <a:ea typeface="+mn-ea"/>
                <a:cs typeface="+mn-cs"/>
              </a:rPr>
              <a:t>Chile, Mexico and Brazil are now among the top 10 renewable energy markets in the world.</a:t>
            </a:r>
          </a:p>
          <a:p>
            <a:r>
              <a:rPr lang="en-US" sz="1200" b="0" i="0" kern="1200" smtClean="0">
                <a:solidFill>
                  <a:schemeClr val="tx1"/>
                </a:solidFill>
                <a:effectLst/>
                <a:latin typeface="+mn-lt"/>
                <a:ea typeface="+mn-ea"/>
                <a:cs typeface="+mn-cs"/>
              </a:rPr>
              <a:t>So as Latin America embraces greener energy sources, government officials and industry executives in the region have expressed a sense of confusion, even bewilderment, with the Trump administration’s decision to withdraw from the climate change commitments contained in the Paris Agreement, declare an end to the “war on coal” and take aim at American environmental regulations.</a:t>
            </a:r>
          </a:p>
          <a:p>
            <a:r>
              <a:rPr lang="en-US" sz="1200" b="0" i="0" kern="1200" smtClean="0">
                <a:solidFill>
                  <a:schemeClr val="tx1"/>
                </a:solidFill>
                <a:effectLst/>
                <a:latin typeface="+mn-lt"/>
                <a:ea typeface="+mn-ea"/>
                <a:cs typeface="+mn-cs"/>
              </a:rPr>
              <a:t>“It’s irrational, like someone has been asleep for 10 years and refuses to wake up,” said James Lee Stancampiano, the head of business development for South America at Enel Green Power, an Italian company that has played a leading role in overhauling Chile’s energy sector. “We see renewables as a train that nobody can stop.”</a:t>
            </a:r>
          </a:p>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10</a:t>
            </a:fld>
            <a:endParaRPr lang="es-CL"/>
          </a:p>
        </p:txBody>
      </p:sp>
    </p:spTree>
    <p:extLst>
      <p:ext uri="{BB962C8B-B14F-4D97-AF65-F5344CB8AC3E}">
        <p14:creationId xmlns:p14="http://schemas.microsoft.com/office/powerpoint/2010/main" val="406343014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smtClean="0">
                <a:solidFill>
                  <a:schemeClr val="tx1"/>
                </a:solidFill>
                <a:effectLst/>
                <a:latin typeface="+mn-lt"/>
                <a:ea typeface="+mn-ea"/>
                <a:cs typeface="+mn-cs"/>
              </a:rPr>
              <a:t>Chile, Mexico and Brazil are now among the top 10 renewable energy markets in the world.</a:t>
            </a:r>
          </a:p>
          <a:p>
            <a:r>
              <a:rPr lang="en-US" sz="1200" b="0" i="0" kern="1200" smtClean="0">
                <a:solidFill>
                  <a:schemeClr val="tx1"/>
                </a:solidFill>
                <a:effectLst/>
                <a:latin typeface="+mn-lt"/>
                <a:ea typeface="+mn-ea"/>
                <a:cs typeface="+mn-cs"/>
              </a:rPr>
              <a:t>So as Latin America embraces greener energy sources, government officials and industry executives in the region have expressed a sense of confusion, even bewilderment, with the Trump administration’s decision to withdraw from the climate change commitments contained in the Paris Agreement, declare an end to the “war on coal” and take aim at American environmental regulations.</a:t>
            </a:r>
          </a:p>
          <a:p>
            <a:r>
              <a:rPr lang="en-US" sz="1200" b="0" i="0" kern="1200" smtClean="0">
                <a:solidFill>
                  <a:schemeClr val="tx1"/>
                </a:solidFill>
                <a:effectLst/>
                <a:latin typeface="+mn-lt"/>
                <a:ea typeface="+mn-ea"/>
                <a:cs typeface="+mn-cs"/>
              </a:rPr>
              <a:t>“It’s irrational, like someone has been asleep for 10 years and refuses to wake up,” said James Lee Stancampiano, the head of business development for South America at Enel Green Power, an Italian company that has played a leading role in overhauling Chile’s energy sector. “We see renewables as a train that nobody can stop.”</a:t>
            </a:r>
          </a:p>
          <a:p>
            <a:endParaRPr lang="es-CL"/>
          </a:p>
        </p:txBody>
      </p:sp>
      <p:sp>
        <p:nvSpPr>
          <p:cNvPr id="4" name="3 Marcador de número de diapositiva"/>
          <p:cNvSpPr>
            <a:spLocks noGrp="1"/>
          </p:cNvSpPr>
          <p:nvPr>
            <p:ph type="sldNum" sz="quarter" idx="10"/>
          </p:nvPr>
        </p:nvSpPr>
        <p:spPr/>
        <p:txBody>
          <a:bodyPr/>
          <a:lstStyle/>
          <a:p>
            <a:fld id="{A46153B0-E8D8-4702-B9B3-0ED66C7A5791}" type="slidenum">
              <a:rPr lang="es-CL" smtClean="0"/>
              <a:t>12</a:t>
            </a:fld>
            <a:endParaRPr lang="es-CL"/>
          </a:p>
        </p:txBody>
      </p:sp>
    </p:spTree>
    <p:extLst>
      <p:ext uri="{BB962C8B-B14F-4D97-AF65-F5344CB8AC3E}">
        <p14:creationId xmlns:p14="http://schemas.microsoft.com/office/powerpoint/2010/main" val="4063430141"/>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E094383-C40B-4B9D-81EA-C623D2AE38EC}" type="slidenum">
              <a:rPr lang="es-CL" smtClean="0"/>
              <a:t>21</a:t>
            </a:fld>
            <a:endParaRPr lang="es-CL"/>
          </a:p>
        </p:txBody>
      </p:sp>
    </p:spTree>
    <p:extLst>
      <p:ext uri="{BB962C8B-B14F-4D97-AF65-F5344CB8AC3E}">
        <p14:creationId xmlns:p14="http://schemas.microsoft.com/office/powerpoint/2010/main" val="3354608988"/>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E094383-C40B-4B9D-81EA-C623D2AE38EC}" type="slidenum">
              <a:rPr lang="es-CL" smtClean="0"/>
              <a:t>23</a:t>
            </a:fld>
            <a:endParaRPr lang="es-CL"/>
          </a:p>
        </p:txBody>
      </p:sp>
    </p:spTree>
    <p:extLst>
      <p:ext uri="{BB962C8B-B14F-4D97-AF65-F5344CB8AC3E}">
        <p14:creationId xmlns:p14="http://schemas.microsoft.com/office/powerpoint/2010/main" val="115977750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2E094383-C40B-4B9D-81EA-C623D2AE38EC}" type="slidenum">
              <a:rPr lang="es-CL" smtClean="0"/>
              <a:t>24</a:t>
            </a:fld>
            <a:endParaRPr lang="es-CL"/>
          </a:p>
        </p:txBody>
      </p:sp>
    </p:spTree>
    <p:extLst>
      <p:ext uri="{BB962C8B-B14F-4D97-AF65-F5344CB8AC3E}">
        <p14:creationId xmlns:p14="http://schemas.microsoft.com/office/powerpoint/2010/main" val="609053554"/>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E094383-C40B-4B9D-81EA-C623D2AE38EC}" type="slidenum">
              <a:rPr lang="es-CL" smtClean="0"/>
              <a:t>26</a:t>
            </a:fld>
            <a:endParaRPr lang="es-CL"/>
          </a:p>
        </p:txBody>
      </p:sp>
    </p:spTree>
    <p:extLst>
      <p:ext uri="{BB962C8B-B14F-4D97-AF65-F5344CB8AC3E}">
        <p14:creationId xmlns:p14="http://schemas.microsoft.com/office/powerpoint/2010/main" val="167095240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Diapositiva de título">
    <p:spTree>
      <p:nvGrpSpPr>
        <p:cNvPr id="1" name=""/>
        <p:cNvGrpSpPr/>
        <p:nvPr/>
      </p:nvGrpSpPr>
      <p:grpSpPr>
        <a:xfrm>
          <a:off x="0" y="0"/>
          <a: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CDB5A1C-8FC1-4BE4-93E8-CC551BC6591B}" type="datetimeFigureOut">
              <a:rPr lang="es-CL" smtClean="0"/>
              <a:t>07-09-2017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A7BC279-8B4A-49B1-8D15-F7A58553D9C3}" type="slidenum">
              <a:rPr lang="es-CL" smtClean="0"/>
              <a:t>‹Nº›</a:t>
            </a:fld>
            <a:endParaRPr lang="es-CL"/>
          </a:p>
        </p:txBody>
      </p:sp>
    </p:spTree>
    <p:extLst>
      <p:ext uri="{BB962C8B-B14F-4D97-AF65-F5344CB8AC3E}">
        <p14:creationId xmlns:p14="http://schemas.microsoft.com/office/powerpoint/2010/main" val="38359366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ítulo y objetos">
    <p:spTree>
      <p:nvGrpSpPr>
        <p:cNvPr id="1" name=""/>
        <p:cNvGrpSpPr/>
        <p:nvPr/>
      </p:nvGrpSpPr>
      <p:grpSpPr>
        <a:xfrm>
          <a:off x="0" y="0"/>
          <a: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CDB5A1C-8FC1-4BE4-93E8-CC551BC6591B}" type="datetimeFigureOut">
              <a:rPr lang="es-CL" smtClean="0"/>
              <a:t>07-09-2017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A7BC279-8B4A-49B1-8D15-F7A58553D9C3}" type="slidenum">
              <a:rPr lang="es-CL" smtClean="0"/>
              <a:t>‹Nº›</a:t>
            </a:fld>
            <a:endParaRPr lang="es-CL"/>
          </a:p>
        </p:txBody>
      </p:sp>
    </p:spTree>
    <p:extLst>
      <p:ext uri="{BB962C8B-B14F-4D97-AF65-F5344CB8AC3E}">
        <p14:creationId xmlns:p14="http://schemas.microsoft.com/office/powerpoint/2010/main" val="34185821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Sólo el título">
    <p:spTree>
      <p:nvGrpSpPr>
        <p:cNvPr id="1" name=""/>
        <p:cNvGrpSpPr/>
        <p:nvPr/>
      </p:nvGrpSpPr>
      <p:grpSpPr>
        <a:xfrm>
          <a:off x="0" y="0"/>
          <a: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CDB5A1C-8FC1-4BE4-93E8-CC551BC6591B}" type="datetimeFigureOut">
              <a:rPr lang="es-CL" smtClean="0"/>
              <a:t>07-09-2017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A7BC279-8B4A-49B1-8D15-F7A58553D9C3}" type="slidenum">
              <a:rPr lang="es-CL" smtClean="0"/>
              <a:t>‹Nº›</a:t>
            </a:fld>
            <a:endParaRPr lang="es-CL"/>
          </a:p>
        </p:txBody>
      </p:sp>
    </p:spTree>
    <p:extLst>
      <p:ext uri="{BB962C8B-B14F-4D97-AF65-F5344CB8AC3E}">
        <p14:creationId xmlns:p14="http://schemas.microsoft.com/office/powerpoint/2010/main" val="11839607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En blanco">
    <p:spTree>
      <p:nvGrpSpPr>
        <p:cNvPr id="1" name=""/>
        <p:cNvGrpSpPr/>
        <p:nvPr/>
      </p:nvGrpSpPr>
      <p:grpSpPr>
        <a:xfrm>
          <a:off x="0" y="0"/>
          <a:ext cx="0" cy="0"/>
        </a:xfrm>
      </p:grpSpPr>
      <p:sp>
        <p:nvSpPr>
          <p:cNvPr id="2" name="1 Marcador de fecha"/>
          <p:cNvSpPr>
            <a:spLocks noGrp="1"/>
          </p:cNvSpPr>
          <p:nvPr>
            <p:ph type="dt" sz="half" idx="10"/>
          </p:nvPr>
        </p:nvSpPr>
        <p:spPr/>
        <p:txBody>
          <a:bodyPr/>
          <a:lstStyle/>
          <a:p>
            <a:fld id="{DCDB5A1C-8FC1-4BE4-93E8-CC551BC6591B}" type="datetimeFigureOut">
              <a:rPr lang="es-CL" smtClean="0"/>
              <a:t>07-09-2017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A7BC279-8B4A-49B1-8D15-F7A58553D9C3}" type="slidenum">
              <a:rPr lang="es-CL" smtClean="0"/>
              <a:t>‹Nº›</a:t>
            </a:fld>
            <a:endParaRPr lang="es-CL"/>
          </a:p>
        </p:txBody>
      </p:sp>
    </p:spTree>
    <p:extLst>
      <p:ext uri="{BB962C8B-B14F-4D97-AF65-F5344CB8AC3E}">
        <p14:creationId xmlns:p14="http://schemas.microsoft.com/office/powerpoint/2010/main" val="371739330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B5A1C-8FC1-4BE4-93E8-CC551BC6591B}" type="datetimeFigureOut">
              <a:rPr lang="es-CL" smtClean="0"/>
              <a:t>07-09-2017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BC279-8B4A-49B1-8D15-F7A58553D9C3}" type="slidenum">
              <a:rPr lang="es-CL" smtClean="0"/>
              <a:t>‹Nº›</a:t>
            </a:fld>
            <a:endParaRPr lang="es-CL"/>
          </a:p>
        </p:txBody>
      </p:sp>
    </p:spTree>
    <p:extLst>
      <p:ext uri="{BB962C8B-B14F-4D97-AF65-F5344CB8AC3E}">
        <p14:creationId xmlns:p14="http://schemas.microsoft.com/office/powerpoint/2010/main" val="265716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png" /><Relationship Id="rId4"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1.png" /><Relationship Id="rId4" Type="http://schemas.openxmlformats.org/officeDocument/2006/relationships/image" Target="../media/image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jpeg"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png" /><Relationship Id="rId6" Type="http://schemas.openxmlformats.org/officeDocument/2006/relationships/image" Target="../media/image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jpeg" /><Relationship Id="rId3" Type="http://schemas.openxmlformats.org/officeDocument/2006/relationships/image" Target="../media/image1.png" /><Relationship Id="rId4" Type="http://schemas.openxmlformats.org/officeDocument/2006/relationships/image" Target="../media/image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18.jpeg" /><Relationship Id="rId4" Type="http://schemas.openxmlformats.org/officeDocument/2006/relationships/image" Target="../media/image1.png" /><Relationship Id="rId5"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19.jpeg" /><Relationship Id="rId4" Type="http://schemas.openxmlformats.org/officeDocument/2006/relationships/image" Target="../media/image1.png" /><Relationship Id="rId5" Type="http://schemas.openxmlformats.org/officeDocument/2006/relationships/image" Target="../media/image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openxmlformats.org/officeDocument/2006/relationships/image" Target="../media/image1.png" /><Relationship Id="rId4" Type="http://schemas.openxmlformats.org/officeDocument/2006/relationships/image" Target="../media/image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1.jpeg" /><Relationship Id="rId3" Type="http://schemas.openxmlformats.org/officeDocument/2006/relationships/image" Target="../media/image1.png" /><Relationship Id="rId4" Type="http://schemas.openxmlformats.org/officeDocument/2006/relationships/image" Target="../media/image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2.jpeg" /><Relationship Id="rId3" Type="http://schemas.openxmlformats.org/officeDocument/2006/relationships/image" Target="../media/image1.png" /><Relationship Id="rId4" Type="http://schemas.openxmlformats.org/officeDocument/2006/relationships/image" Target="../media/image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 Id="rId3" Type="http://schemas.openxmlformats.org/officeDocument/2006/relationships/image" Target="../media/image1.png" /><Relationship Id="rId4" Type="http://schemas.openxmlformats.org/officeDocument/2006/relationships/image" Target="../media/image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jpeg" /><Relationship Id="rId6" Type="http://schemas.openxmlformats.org/officeDocument/2006/relationships/image" Target="../media/image1.png" /><Relationship Id="rId7" Type="http://schemas.openxmlformats.org/officeDocument/2006/relationships/image" Target="../media/image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 Id="rId3" Type="http://schemas.openxmlformats.org/officeDocument/2006/relationships/image" Target="../media/image1.png" /><Relationship Id="rId4" Type="http://schemas.openxmlformats.org/officeDocument/2006/relationships/image" Target="../media/image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8.jpeg" /><Relationship Id="rId4" Type="http://schemas.openxmlformats.org/officeDocument/2006/relationships/image" Target="../media/image1.png" /><Relationship Id="rId5" Type="http://schemas.openxmlformats.org/officeDocument/2006/relationships/image" Target="../media/image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9.jpeg" /><Relationship Id="rId4" Type="http://schemas.openxmlformats.org/officeDocument/2006/relationships/image" Target="../media/image1.png" /><Relationship Id="rId5" Type="http://schemas.openxmlformats.org/officeDocument/2006/relationships/image" Target="../media/image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0.jpeg" /><Relationship Id="rId3" Type="http://schemas.openxmlformats.org/officeDocument/2006/relationships/image" Target="../media/image31.jpeg" /><Relationship Id="rId4" Type="http://schemas.openxmlformats.org/officeDocument/2006/relationships/image" Target="../media/image1.png" /><Relationship Id="rId5" Type="http://schemas.openxmlformats.org/officeDocument/2006/relationships/image" Target="../media/image3.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32.jpeg" /><Relationship Id="rId4" Type="http://schemas.openxmlformats.org/officeDocument/2006/relationships/image" Target="../media/image1.png" /><Relationship Id="rId5" Type="http://schemas.openxmlformats.org/officeDocument/2006/relationships/image" Target="../media/image3.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33.jpeg" /><Relationship Id="rId4" Type="http://schemas.openxmlformats.org/officeDocument/2006/relationships/image" Target="../media/image34.jpeg" /><Relationship Id="rId5" Type="http://schemas.openxmlformats.org/officeDocument/2006/relationships/image" Target="../media/image35.jpeg" /><Relationship Id="rId6" Type="http://schemas.openxmlformats.org/officeDocument/2006/relationships/image" Target="../media/image1.png" /><Relationship Id="rId7" Type="http://schemas.openxmlformats.org/officeDocument/2006/relationships/image" Target="../media/image3.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36.jpeg" /><Relationship Id="rId4" Type="http://schemas.openxmlformats.org/officeDocument/2006/relationships/image" Target="../media/image37.jpeg" /><Relationship Id="rId5" Type="http://schemas.openxmlformats.org/officeDocument/2006/relationships/image" Target="../media/image38.jpeg" /><Relationship Id="rId6" Type="http://schemas.openxmlformats.org/officeDocument/2006/relationships/image" Target="../media/image1.png" /><Relationship Id="rId7"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39.jpeg" /><Relationship Id="rId4" Type="http://schemas.openxmlformats.org/officeDocument/2006/relationships/image" Target="../media/image40.jpeg" /><Relationship Id="rId5" Type="http://schemas.openxmlformats.org/officeDocument/2006/relationships/image" Target="../media/image41.jpeg" /><Relationship Id="rId6" Type="http://schemas.openxmlformats.org/officeDocument/2006/relationships/image" Target="../media/image1.png" /><Relationship Id="rId7" Type="http://schemas.openxmlformats.org/officeDocument/2006/relationships/image" Target="../media/image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 Id="rId3" Type="http://schemas.openxmlformats.org/officeDocument/2006/relationships/image" Target="../media/image26.jpeg" /><Relationship Id="rId4" Type="http://schemas.openxmlformats.org/officeDocument/2006/relationships/image" Target="../media/image1.png" /><Relationship Id="rId5" Type="http://schemas.openxmlformats.org/officeDocument/2006/relationships/image" Target="../media/image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43.jpeg" /><Relationship Id="rId4" Type="http://schemas.openxmlformats.org/officeDocument/2006/relationships/image" Target="../media/image44.jpeg" /><Relationship Id="rId5" Type="http://schemas.openxmlformats.org/officeDocument/2006/relationships/image" Target="../media/image45.jpeg" /><Relationship Id="rId6" Type="http://schemas.openxmlformats.org/officeDocument/2006/relationships/image" Target="../media/image1.png" /><Relationship Id="rId7" Type="http://schemas.openxmlformats.org/officeDocument/2006/relationships/image" Target="../media/image3.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6.jpeg" /><Relationship Id="rId3" Type="http://schemas.openxmlformats.org/officeDocument/2006/relationships/image" Target="../media/image47.jpeg" /><Relationship Id="rId4" Type="http://schemas.openxmlformats.org/officeDocument/2006/relationships/image" Target="../media/image48.jpeg" /><Relationship Id="rId5" Type="http://schemas.openxmlformats.org/officeDocument/2006/relationships/image" Target="../media/image1.png" /><Relationship Id="rId6" Type="http://schemas.openxmlformats.org/officeDocument/2006/relationships/image" Target="../media/image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9.jpeg" /><Relationship Id="rId3" Type="http://schemas.openxmlformats.org/officeDocument/2006/relationships/image" Target="../media/image50.jpeg" /><Relationship Id="rId4" Type="http://schemas.openxmlformats.org/officeDocument/2006/relationships/image" Target="../media/image51.jpeg" /><Relationship Id="rId5" Type="http://schemas.openxmlformats.org/officeDocument/2006/relationships/image" Target="../media/image1.png" /><Relationship Id="rId6" Type="http://schemas.openxmlformats.org/officeDocument/2006/relationships/image" Target="../media/image3.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2.jpeg" /><Relationship Id="rId3" Type="http://schemas.openxmlformats.org/officeDocument/2006/relationships/image" Target="../media/image53.jpeg" /><Relationship Id="rId4" Type="http://schemas.openxmlformats.org/officeDocument/2006/relationships/image" Target="../media/image54.jpeg" /><Relationship Id="rId5" Type="http://schemas.openxmlformats.org/officeDocument/2006/relationships/image" Target="../media/image55.jpeg" /><Relationship Id="rId6" Type="http://schemas.openxmlformats.org/officeDocument/2006/relationships/image" Target="../media/image56.jpeg" /><Relationship Id="rId7" Type="http://schemas.openxmlformats.org/officeDocument/2006/relationships/image" Target="../media/image1.png" /><Relationship Id="rId8" Type="http://schemas.openxmlformats.org/officeDocument/2006/relationships/image" Target="../media/image3.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57.jpeg" /><Relationship Id="rId4" Type="http://schemas.openxmlformats.org/officeDocument/2006/relationships/image" Target="../media/image58.jpeg" /><Relationship Id="rId5" Type="http://schemas.openxmlformats.org/officeDocument/2006/relationships/image" Target="../media/image59.jpeg" /><Relationship Id="rId6" Type="http://schemas.openxmlformats.org/officeDocument/2006/relationships/image" Target="../media/image60.jpeg" /><Relationship Id="rId7" Type="http://schemas.openxmlformats.org/officeDocument/2006/relationships/image" Target="../media/image1.png" /><Relationship Id="rId8" Type="http://schemas.openxmlformats.org/officeDocument/2006/relationships/image" Target="../media/image3.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61.jpeg" /><Relationship Id="rId4" Type="http://schemas.openxmlformats.org/officeDocument/2006/relationships/image" Target="../media/image62.jpeg" /><Relationship Id="rId5" Type="http://schemas.openxmlformats.org/officeDocument/2006/relationships/image" Target="../media/image63.jpeg" /><Relationship Id="rId6" Type="http://schemas.openxmlformats.org/officeDocument/2006/relationships/image" Target="../media/image1.png" /><Relationship Id="rId7" Type="http://schemas.openxmlformats.org/officeDocument/2006/relationships/image" Target="../media/image3.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 Id="rId3" Type="http://schemas.openxmlformats.org/officeDocument/2006/relationships/image" Target="../media/image64.jpeg" /><Relationship Id="rId4" Type="http://schemas.openxmlformats.org/officeDocument/2006/relationships/image" Target="../media/image1.png" /><Relationship Id="rId5" Type="http://schemas.openxmlformats.org/officeDocument/2006/relationships/image" Target="../media/image3.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2.jpeg" /><Relationship Id="rId3" Type="http://schemas.openxmlformats.org/officeDocument/2006/relationships/image" Target="../media/image63.jpeg" /><Relationship Id="rId4" Type="http://schemas.openxmlformats.org/officeDocument/2006/relationships/image" Target="../media/image65.jpeg" /><Relationship Id="rId5" Type="http://schemas.openxmlformats.org/officeDocument/2006/relationships/image" Target="../media/image66.jpeg" /><Relationship Id="rId6" Type="http://schemas.openxmlformats.org/officeDocument/2006/relationships/image" Target="../media/image1.png" /><Relationship Id="rId7"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3.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62.jpeg" /><Relationship Id="rId4" Type="http://schemas.openxmlformats.org/officeDocument/2006/relationships/image" Target="../media/image63.jpeg" /><Relationship Id="rId5" Type="http://schemas.openxmlformats.org/officeDocument/2006/relationships/image" Target="../media/image67.jpeg" /><Relationship Id="rId6" Type="http://schemas.openxmlformats.org/officeDocument/2006/relationships/image" Target="../media/image68.jpeg" /><Relationship Id="rId7" Type="http://schemas.openxmlformats.org/officeDocument/2006/relationships/image" Target="../media/image1.png" /><Relationship Id="rId8" Type="http://schemas.openxmlformats.org/officeDocument/2006/relationships/image" Target="../media/image3.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62.jpeg" /><Relationship Id="rId4" Type="http://schemas.openxmlformats.org/officeDocument/2006/relationships/image" Target="../media/image63.jpeg" /><Relationship Id="rId5" Type="http://schemas.openxmlformats.org/officeDocument/2006/relationships/image" Target="../media/image26.jpeg" /><Relationship Id="rId6" Type="http://schemas.openxmlformats.org/officeDocument/2006/relationships/image" Target="../media/image69.jpeg" /><Relationship Id="rId7" Type="http://schemas.openxmlformats.org/officeDocument/2006/relationships/image" Target="../media/image1.png" /><Relationship Id="rId8" Type="http://schemas.openxmlformats.org/officeDocument/2006/relationships/image" Target="../media/image3.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 Id="rId3" Type="http://schemas.openxmlformats.org/officeDocument/2006/relationships/image" Target="../media/image70.jpeg" /><Relationship Id="rId4" Type="http://schemas.openxmlformats.org/officeDocument/2006/relationships/image" Target="../media/image62.jpeg" /><Relationship Id="rId5" Type="http://schemas.openxmlformats.org/officeDocument/2006/relationships/image" Target="../media/image1.png" /><Relationship Id="rId6" Type="http://schemas.openxmlformats.org/officeDocument/2006/relationships/image" Target="../media/image3.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1.jpeg" /><Relationship Id="rId3" Type="http://schemas.openxmlformats.org/officeDocument/2006/relationships/image" Target="../media/image72.jpeg" /><Relationship Id="rId4" Type="http://schemas.openxmlformats.org/officeDocument/2006/relationships/image" Target="../media/image1.png" /><Relationship Id="rId5" Type="http://schemas.openxmlformats.org/officeDocument/2006/relationships/image" Target="../media/image3.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3.jpeg" /><Relationship Id="rId3" Type="http://schemas.openxmlformats.org/officeDocument/2006/relationships/image" Target="../media/image74.jpeg" /><Relationship Id="rId4" Type="http://schemas.openxmlformats.org/officeDocument/2006/relationships/image" Target="../media/image44.jpeg" /><Relationship Id="rId5" Type="http://schemas.openxmlformats.org/officeDocument/2006/relationships/image" Target="../media/image1.png" /><Relationship Id="rId6" Type="http://schemas.openxmlformats.org/officeDocument/2006/relationships/image" Target="../media/image3.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openxmlformats.org/officeDocument/2006/relationships/image" Target="../media/image75.jpeg" /><Relationship Id="rId4" Type="http://schemas.openxmlformats.org/officeDocument/2006/relationships/image" Target="../media/image76.jpeg" /><Relationship Id="rId5" Type="http://schemas.openxmlformats.org/officeDocument/2006/relationships/image" Target="../media/image67.jpeg" /><Relationship Id="rId6" Type="http://schemas.openxmlformats.org/officeDocument/2006/relationships/image" Target="../media/image1.png" /><Relationship Id="rId7" Type="http://schemas.openxmlformats.org/officeDocument/2006/relationships/image" Target="../media/image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77.jpeg" /><Relationship Id="rId4" Type="http://schemas.openxmlformats.org/officeDocument/2006/relationships/image" Target="../media/image65.jpeg" /><Relationship Id="rId5" Type="http://schemas.openxmlformats.org/officeDocument/2006/relationships/image" Target="../media/image26.jpeg" /><Relationship Id="rId6" Type="http://schemas.openxmlformats.org/officeDocument/2006/relationships/image" Target="../media/image67.jpeg" /><Relationship Id="rId7" Type="http://schemas.openxmlformats.org/officeDocument/2006/relationships/image" Target="../media/image1.png" /><Relationship Id="rId8" Type="http://schemas.openxmlformats.org/officeDocument/2006/relationships/image" Target="../media/image3.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8.jpeg" /><Relationship Id="rId3" Type="http://schemas.openxmlformats.org/officeDocument/2006/relationships/image" Target="../media/image1.png" /><Relationship Id="rId4" Type="http://schemas.openxmlformats.org/officeDocument/2006/relationships/image" Target="../media/image3.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9.jpeg" /><Relationship Id="rId3" Type="http://schemas.openxmlformats.org/officeDocument/2006/relationships/image" Target="../media/image80.jpeg" /><Relationship Id="rId4" Type="http://schemas.openxmlformats.org/officeDocument/2006/relationships/image" Target="../media/image81.jpeg" /><Relationship Id="rId5" Type="http://schemas.openxmlformats.org/officeDocument/2006/relationships/image" Target="../media/image82.jpeg" /><Relationship Id="rId6" Type="http://schemas.openxmlformats.org/officeDocument/2006/relationships/image" Target="../media/image1.png" /><Relationship Id="rId7" Type="http://schemas.openxmlformats.org/officeDocument/2006/relationships/image" Target="../media/image3.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83.jpeg" /><Relationship Id="rId4" Type="http://schemas.openxmlformats.org/officeDocument/2006/relationships/image" Target="../media/image84.jpeg" /><Relationship Id="rId5" Type="http://schemas.openxmlformats.org/officeDocument/2006/relationships/image" Target="../media/image85.jpeg" /><Relationship Id="rId6" Type="http://schemas.openxmlformats.org/officeDocument/2006/relationships/image" Target="../media/image86.jpeg" /><Relationship Id="rId7" Type="http://schemas.openxmlformats.org/officeDocument/2006/relationships/image" Target="../media/image1.png" /><Relationship Id="rId8"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3.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57.jpeg" /><Relationship Id="rId4" Type="http://schemas.openxmlformats.org/officeDocument/2006/relationships/image" Target="../media/image87.jpeg" /><Relationship Id="rId5" Type="http://schemas.openxmlformats.org/officeDocument/2006/relationships/image" Target="../media/image88.jpeg" /><Relationship Id="rId6" Type="http://schemas.openxmlformats.org/officeDocument/2006/relationships/image" Target="../media/image89.jpeg" /><Relationship Id="rId7" Type="http://schemas.openxmlformats.org/officeDocument/2006/relationships/image" Target="../media/image1.png" /><Relationship Id="rId8" Type="http://schemas.openxmlformats.org/officeDocument/2006/relationships/image" Target="../media/image3.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1.png" /><Relationship Id="rId5"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1.png" /><Relationship Id="rId7"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1 Título"/>
          <p:cNvSpPr txBox="1"/>
          <p:nvPr/>
        </p:nvSpPr>
        <p:spPr>
          <a:xfrm>
            <a:off x="287524" y="463288"/>
            <a:ext cx="8568952" cy="1410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smtClean="0">
                <a:latin typeface="Arial Narrow" panose="020b0606020202030204" pitchFamily="34" charset="0"/>
              </a:rPr>
              <a:t>II CONGRESO CHILENO DE IMPERMEABILIZACIÓN</a:t>
            </a:r>
            <a:br>
              <a:rPr lang="es-ES" sz="3600" smtClean="0">
                <a:latin typeface="Arial Narrow" panose="020b0606020202030204" pitchFamily="34" charset="0"/>
              </a:rPr>
            </a:br>
            <a:endParaRPr lang="es-ES" sz="3600">
              <a:latin typeface="Arial Narrow" panose="020b0606020202030204" pitchFamily="34" charset="0"/>
            </a:endParaRPr>
          </a:p>
        </p:txBody>
      </p:sp>
      <p:pic>
        <p:nvPicPr>
          <p:cNvPr id="5" name="Picture 2"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660" y="2029086"/>
            <a:ext cx="2916000" cy="9678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79880" y="3080573"/>
            <a:ext cx="4248472" cy="492443"/>
          </a:xfrm>
          <a:prstGeom prst="rect">
            <a:avLst/>
          </a:prstGeom>
          <a:noFill/>
        </p:spPr>
        <p:txBody>
          <a:bodyPr wrap="square" rtlCol="0">
            <a:spAutoFit/>
          </a:bodyPr>
          <a:lstStyle/>
          <a:p>
            <a:pPr algn="ctr"/>
            <a:r>
              <a:rPr lang="es-ES" sz="1300" smtClean="0">
                <a:latin typeface="Arial Narrow" panose="020b0606020202030204" pitchFamily="34" charset="0"/>
              </a:rPr>
              <a:t>FACULTAD DE INGENIERÍA</a:t>
            </a:r>
            <a:endParaRPr lang="es-CL" sz="1300" smtClean="0">
              <a:latin typeface="Arial Narrow" panose="020b0606020202030204" pitchFamily="34" charset="0"/>
            </a:endParaRPr>
          </a:p>
          <a:p>
            <a:pPr algn="ctr"/>
            <a:r>
              <a:rPr lang="es-CL" sz="1300" smtClean="0">
                <a:latin typeface="Arial Narrow" panose="020b0606020202030204" pitchFamily="34" charset="0"/>
              </a:rPr>
              <a:t>ESCUELA DE OBRAS CIVILES Y CONSTRUCCIÓN</a:t>
            </a:r>
            <a:endParaRPr lang="es-CL" sz="1300">
              <a:latin typeface="Arial Narrow" panose="020b0606020202030204" pitchFamily="34" charset="0"/>
            </a:endParaRPr>
          </a:p>
        </p:txBody>
      </p:sp>
      <p:sp>
        <p:nvSpPr>
          <p:cNvPr id="9" name="1 Título"/>
          <p:cNvSpPr txBox="1"/>
          <p:nvPr/>
        </p:nvSpPr>
        <p:spPr>
          <a:xfrm>
            <a:off x="307184" y="3963040"/>
            <a:ext cx="8568952" cy="1410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3600" b="1"/>
              <a:t>Eficiencia energética, reacondicionamiento térmico, estanqueidad y condensación en viviendas</a:t>
            </a:r>
            <a:endParaRPr lang="es-ES" sz="3600">
              <a:solidFill>
                <a:schemeClr val="bg1">
                  <a:lumMod val="50000"/>
                </a:schemeClr>
              </a:solidFill>
              <a:latin typeface="Arial Narrow" panose="020b0606020202030204" pitchFamily="34" charset="0"/>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61118"/>
            <a:ext cx="1800000" cy="1800000"/>
          </a:xfrm>
          <a:prstGeom prst="rect">
            <a:avLst/>
          </a:prstGeom>
        </p:spPr>
      </p:pic>
      <p:sp>
        <p:nvSpPr>
          <p:cNvPr id="3" name="2 Rectángulo"/>
          <p:cNvSpPr/>
          <p:nvPr/>
        </p:nvSpPr>
        <p:spPr>
          <a:xfrm>
            <a:off x="5166220" y="5661248"/>
            <a:ext cx="4572000" cy="923330"/>
          </a:xfrm>
          <a:prstGeom prst="rect">
            <a:avLst/>
          </a:prstGeom>
        </p:spPr>
        <p:txBody>
          <a:bodyPr>
            <a:spAutoFit/>
          </a:bodyPr>
          <a:lstStyle/>
          <a:p>
            <a:pPr algn="ctr"/>
            <a:r>
              <a:rPr lang="es-MX" b="1"/>
              <a:t>Prof. Héctor Hernández L.</a:t>
            </a:r>
          </a:p>
          <a:p>
            <a:pPr algn="ctr"/>
            <a:r>
              <a:rPr lang="es-MX" b="1"/>
              <a:t>hhernandezl@ucentral.cl</a:t>
            </a:r>
          </a:p>
          <a:p>
            <a:pPr algn="ctr"/>
            <a:r>
              <a:rPr lang="es-MX" b="1"/>
              <a:t>Septiembre 2017</a:t>
            </a:r>
          </a:p>
        </p:txBody>
      </p:sp>
    </p:spTree>
    <p:extLst>
      <p:ext uri="{BB962C8B-B14F-4D97-AF65-F5344CB8AC3E}">
        <p14:creationId xmlns:p14="http://schemas.microsoft.com/office/powerpoint/2010/main" val="330302401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Rectángulo"/>
          <p:cNvSpPr/>
          <p:nvPr/>
        </p:nvSpPr>
        <p:spPr>
          <a:xfrm>
            <a:off x="334862" y="1790814"/>
            <a:ext cx="8640958" cy="3416320"/>
          </a:xfrm>
          <a:prstGeom prst="rect">
            <a:avLst/>
          </a:prstGeom>
        </p:spPr>
        <p:txBody>
          <a:bodyPr wrap="square">
            <a:spAutoFit/>
          </a:bodyPr>
          <a:lstStyle/>
          <a:p>
            <a:pPr algn="just"/>
            <a:r>
              <a:rPr lang="es-CL" sz="2400" smtClean="0"/>
              <a:t>Las nuevas políticas energéticas para Chile buscan conseguir al </a:t>
            </a:r>
            <a:r>
              <a:rPr lang="es-CL" sz="2400"/>
              <a:t>año </a:t>
            </a:r>
            <a:r>
              <a:rPr lang="es-CL" sz="2400" smtClean="0"/>
              <a:t>2050 que la </a:t>
            </a:r>
            <a:r>
              <a:rPr lang="es-CL" sz="2400"/>
              <a:t>generación eléctrica nacional provenga </a:t>
            </a:r>
            <a:r>
              <a:rPr lang="es-CL" sz="2400" smtClean="0"/>
              <a:t>en gran parte de </a:t>
            </a:r>
            <a:r>
              <a:rPr lang="es-CL" sz="2400"/>
              <a:t>energías renovables </a:t>
            </a:r>
            <a:r>
              <a:rPr lang="es-CL" sz="2400" smtClean="0"/>
              <a:t>(&gt;70%) y </a:t>
            </a:r>
            <a:r>
              <a:rPr lang="es-CL" sz="2400"/>
              <a:t>que el 100% de las edificaciones nuevas tengan altos estándares de construcción eficiente y cuenten con sistemas de control de </a:t>
            </a:r>
            <a:r>
              <a:rPr lang="es-CL" sz="2400" smtClean="0"/>
              <a:t>energía.  (Ministerio de Energía, 2015)</a:t>
            </a:r>
          </a:p>
          <a:p>
            <a:pPr algn="just"/>
            <a:endParaRPr lang="es-CL" sz="2400"/>
          </a:p>
          <a:p>
            <a:pPr algn="just"/>
            <a:r>
              <a:rPr lang="es-CL" sz="2400" smtClean="0">
                <a:solidFill>
                  <a:schemeClr val="bg1">
                    <a:lumMod val="85000"/>
                  </a:schemeClr>
                </a:solidFill>
              </a:rPr>
              <a:t>Desde </a:t>
            </a:r>
            <a:r>
              <a:rPr lang="es-CL" sz="2400">
                <a:solidFill>
                  <a:schemeClr val="bg1">
                    <a:lumMod val="85000"/>
                  </a:schemeClr>
                </a:solidFill>
              </a:rPr>
              <a:t>el 2000 existen avances en eficiencia energética y sustentabilidad en viviendas.	  Sin embargo, con poco impacto en la normativa (Blender, 2015</a:t>
            </a:r>
            <a:r>
              <a:rPr lang="es-CL" sz="2400" smtClean="0">
                <a:solidFill>
                  <a:schemeClr val="bg1">
                    <a:lumMod val="85000"/>
                  </a:schemeClr>
                </a:solidFill>
              </a:rPr>
              <a:t>)</a:t>
            </a:r>
            <a:endParaRPr lang="es-CL" sz="2400">
              <a:solidFill>
                <a:schemeClr val="bg1">
                  <a:lumMod val="85000"/>
                </a:schemeClr>
              </a:solidFill>
            </a:endParaRPr>
          </a:p>
        </p:txBody>
      </p:sp>
      <p:sp>
        <p:nvSpPr>
          <p:cNvPr id="3" name="2 CuadroTexto"/>
          <p:cNvSpPr txBox="1"/>
          <p:nvPr/>
        </p:nvSpPr>
        <p:spPr>
          <a:xfrm>
            <a:off x="334862" y="683985"/>
            <a:ext cx="8136904" cy="584775"/>
          </a:xfrm>
          <a:prstGeom prst="rect">
            <a:avLst/>
          </a:prstGeom>
          <a:noFill/>
        </p:spPr>
        <p:txBody>
          <a:bodyPr wrap="square" rtlCol="0">
            <a:spAutoFit/>
          </a:bodyPr>
          <a:lstStyle/>
          <a:p>
            <a:pPr algn="ctr"/>
            <a:r>
              <a:rPr lang="es-CL" sz="3200" b="1" smtClean="0"/>
              <a:t>Contextualización de la problemática</a:t>
            </a:r>
            <a:endParaRPr lang="es-CL" sz="3200" b="1"/>
          </a:p>
        </p:txBody>
      </p:sp>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0875496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CuadroTexto"/>
          <p:cNvSpPr txBox="1"/>
          <p:nvPr/>
        </p:nvSpPr>
        <p:spPr>
          <a:xfrm>
            <a:off x="165311" y="5870574"/>
            <a:ext cx="3888432" cy="369332"/>
          </a:xfrm>
          <a:prstGeom prst="rect">
            <a:avLst/>
          </a:prstGeom>
          <a:noFill/>
        </p:spPr>
        <p:txBody>
          <a:bodyPr wrap="square" rtlCol="0">
            <a:spAutoFit/>
          </a:bodyPr>
          <a:lstStyle/>
          <a:p>
            <a:r>
              <a:rPr lang="es-CL" smtClean="0"/>
              <a:t>Fuente: CNE (Agosto - 2017)</a:t>
            </a:r>
            <a:endParaRPr lang="es-CL"/>
          </a:p>
        </p:txBody>
      </p:sp>
      <p:sp>
        <p:nvSpPr>
          <p:cNvPr id="5" name="4 CuadroTexto"/>
          <p:cNvSpPr txBox="1"/>
          <p:nvPr/>
        </p:nvSpPr>
        <p:spPr>
          <a:xfrm>
            <a:off x="165311" y="548680"/>
            <a:ext cx="8741108" cy="923330"/>
          </a:xfrm>
          <a:prstGeom prst="rect">
            <a:avLst/>
          </a:prstGeom>
          <a:noFill/>
        </p:spPr>
        <p:txBody>
          <a:bodyPr wrap="square" rtlCol="0">
            <a:spAutoFit/>
          </a:bodyPr>
          <a:lstStyle/>
          <a:p>
            <a:pPr algn="just"/>
            <a:r>
              <a:rPr lang="es-CL" smtClean="0"/>
              <a:t>A julio de 2017, la capacidad instalada de ERNC instalada corresponde a un 17% de la capacidad eléctrica total  (3.990MW, 83,8 en SIC) y se registran 93 proyectos en etapa de calificación dentro del SEIA (10.154MW)</a:t>
            </a:r>
            <a:endParaRPr lang="es-CL"/>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895" y="1718967"/>
            <a:ext cx="4270089" cy="300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6128" y="4836547"/>
            <a:ext cx="5370291" cy="186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25026" y="1741753"/>
            <a:ext cx="4010395" cy="311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3528" y="5046955"/>
            <a:ext cx="3168352" cy="48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4604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Rectángulo"/>
          <p:cNvSpPr/>
          <p:nvPr/>
        </p:nvSpPr>
        <p:spPr>
          <a:xfrm>
            <a:off x="334862" y="1790814"/>
            <a:ext cx="8640958" cy="3416320"/>
          </a:xfrm>
          <a:prstGeom prst="rect">
            <a:avLst/>
          </a:prstGeom>
        </p:spPr>
        <p:txBody>
          <a:bodyPr wrap="square">
            <a:spAutoFit/>
          </a:bodyPr>
          <a:lstStyle/>
          <a:p>
            <a:pPr algn="just"/>
            <a:r>
              <a:rPr lang="es-CL" sz="2400" smtClean="0">
                <a:solidFill>
                  <a:schemeClr val="bg1">
                    <a:lumMod val="85000"/>
                  </a:schemeClr>
                </a:solidFill>
              </a:rPr>
              <a:t>Las nuevas políticas energéticas para Chile buscan conseguir al </a:t>
            </a:r>
            <a:r>
              <a:rPr lang="es-CL" sz="2400">
                <a:solidFill>
                  <a:schemeClr val="bg1">
                    <a:lumMod val="85000"/>
                  </a:schemeClr>
                </a:solidFill>
              </a:rPr>
              <a:t>año </a:t>
            </a:r>
            <a:r>
              <a:rPr lang="es-CL" sz="2400" smtClean="0">
                <a:solidFill>
                  <a:schemeClr val="bg1">
                    <a:lumMod val="85000"/>
                  </a:schemeClr>
                </a:solidFill>
              </a:rPr>
              <a:t>2050 que la </a:t>
            </a:r>
            <a:r>
              <a:rPr lang="es-CL" sz="2400">
                <a:solidFill>
                  <a:schemeClr val="bg1">
                    <a:lumMod val="85000"/>
                  </a:schemeClr>
                </a:solidFill>
              </a:rPr>
              <a:t>generación eléctrica nacional provenga </a:t>
            </a:r>
            <a:r>
              <a:rPr lang="es-CL" sz="2400" smtClean="0">
                <a:solidFill>
                  <a:schemeClr val="bg1">
                    <a:lumMod val="85000"/>
                  </a:schemeClr>
                </a:solidFill>
              </a:rPr>
              <a:t>en gran parte de </a:t>
            </a:r>
            <a:r>
              <a:rPr lang="es-CL" sz="2400">
                <a:solidFill>
                  <a:schemeClr val="bg1">
                    <a:lumMod val="85000"/>
                  </a:schemeClr>
                </a:solidFill>
              </a:rPr>
              <a:t>energías renovables </a:t>
            </a:r>
            <a:r>
              <a:rPr lang="es-CL" sz="2400" smtClean="0">
                <a:solidFill>
                  <a:schemeClr val="bg1">
                    <a:lumMod val="85000"/>
                  </a:schemeClr>
                </a:solidFill>
              </a:rPr>
              <a:t>(&gt;70%) y </a:t>
            </a:r>
            <a:r>
              <a:rPr lang="es-CL" sz="2400">
                <a:solidFill>
                  <a:schemeClr val="bg1">
                    <a:lumMod val="85000"/>
                  </a:schemeClr>
                </a:solidFill>
              </a:rPr>
              <a:t>que el 100% de las edificaciones nuevas tengan altos estándares de construcción eficiente y cuenten con sistemas de control de </a:t>
            </a:r>
            <a:r>
              <a:rPr lang="es-CL" sz="2400" smtClean="0">
                <a:solidFill>
                  <a:schemeClr val="bg1">
                    <a:lumMod val="85000"/>
                  </a:schemeClr>
                </a:solidFill>
              </a:rPr>
              <a:t>energía.  (Ministerio de Energía, 2015)</a:t>
            </a:r>
          </a:p>
          <a:p>
            <a:pPr algn="just"/>
            <a:endParaRPr lang="es-CL" sz="2400"/>
          </a:p>
          <a:p>
            <a:pPr algn="just"/>
            <a:r>
              <a:rPr lang="es-CL" sz="2400" smtClean="0"/>
              <a:t>Desde </a:t>
            </a:r>
            <a:r>
              <a:rPr lang="es-CL" sz="2400"/>
              <a:t>el 2000 existen avances en eficiencia energética y sustentabilidad en viviendas.	  Sin embargo, con poco impacto en la normativa (Blender, 2015</a:t>
            </a:r>
            <a:r>
              <a:rPr lang="es-CL" sz="2400" smtClean="0"/>
              <a:t>)</a:t>
            </a:r>
            <a:endParaRPr lang="es-CL" sz="2400"/>
          </a:p>
        </p:txBody>
      </p:sp>
      <p:sp>
        <p:nvSpPr>
          <p:cNvPr id="3" name="2 CuadroTexto"/>
          <p:cNvSpPr txBox="1"/>
          <p:nvPr/>
        </p:nvSpPr>
        <p:spPr>
          <a:xfrm>
            <a:off x="334862" y="683985"/>
            <a:ext cx="8136904" cy="584775"/>
          </a:xfrm>
          <a:prstGeom prst="rect">
            <a:avLst/>
          </a:prstGeom>
          <a:noFill/>
        </p:spPr>
        <p:txBody>
          <a:bodyPr wrap="square" rtlCol="0">
            <a:spAutoFit/>
          </a:bodyPr>
          <a:lstStyle/>
          <a:p>
            <a:pPr algn="ctr"/>
            <a:r>
              <a:rPr lang="es-CL" sz="3200" b="1" smtClean="0"/>
              <a:t>Contextualización de la problemática</a:t>
            </a:r>
            <a:endParaRPr lang="es-CL" sz="3200" b="1"/>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424768851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p:cNvPicPr>
            <a:picLocks noChangeAspect="1"/>
          </p:cNvPicPr>
          <p:nvPr/>
        </p:nvPicPr>
        <p:blipFill>
          <a:blip r:embed="rId2"/>
          <a:stretch>
            <a:fillRect/>
          </a:stretch>
        </p:blipFill>
        <p:spPr>
          <a:xfrm>
            <a:off x="387936" y="196179"/>
            <a:ext cx="4887243" cy="4744989"/>
          </a:xfrm>
          <a:prstGeom prst="rect">
            <a:avLst/>
          </a:prstGeom>
        </p:spPr>
      </p:pic>
      <p:pic>
        <p:nvPicPr>
          <p:cNvPr id="4" name="Imagen 3"/>
          <p:cNvPicPr>
            <a:picLocks noChangeAspect="1"/>
          </p:cNvPicPr>
          <p:nvPr/>
        </p:nvPicPr>
        <p:blipFill>
          <a:blip r:embed="rId3"/>
          <a:stretch>
            <a:fillRect/>
          </a:stretch>
        </p:blipFill>
        <p:spPr>
          <a:xfrm>
            <a:off x="5796136" y="246693"/>
            <a:ext cx="2821304" cy="3558756"/>
          </a:xfrm>
          <a:prstGeom prst="rect">
            <a:avLst/>
          </a:prstGeom>
        </p:spPr>
      </p:pic>
      <p:sp>
        <p:nvSpPr>
          <p:cNvPr id="5" name="CuadroTexto 4"/>
          <p:cNvSpPr txBox="1"/>
          <p:nvPr/>
        </p:nvSpPr>
        <p:spPr>
          <a:xfrm>
            <a:off x="5868144" y="3861048"/>
            <a:ext cx="2884958" cy="923330"/>
          </a:xfrm>
          <a:prstGeom prst="rect">
            <a:avLst/>
          </a:prstGeom>
          <a:noFill/>
        </p:spPr>
        <p:txBody>
          <a:bodyPr wrap="square" rtlCol="0">
            <a:spAutoFit/>
          </a:bodyPr>
          <a:lstStyle/>
          <a:p>
            <a:pPr algn="just"/>
            <a:r>
              <a:rPr lang="es-CL" b="1" smtClean="0"/>
              <a:t>Noviembre 2016 </a:t>
            </a:r>
            <a:r>
              <a:rPr lang="es-CL" smtClean="0"/>
              <a:t>- 6 tomos sobre estándares de construcción sustentable</a:t>
            </a:r>
            <a:endParaRPr lang="es-CL"/>
          </a:p>
        </p:txBody>
      </p:sp>
      <p:sp>
        <p:nvSpPr>
          <p:cNvPr id="6" name="Rectángulo 5"/>
          <p:cNvSpPr/>
          <p:nvPr/>
        </p:nvSpPr>
        <p:spPr>
          <a:xfrm>
            <a:off x="539552" y="4489375"/>
            <a:ext cx="6754343" cy="307777"/>
          </a:xfrm>
          <a:prstGeom prst="rect">
            <a:avLst/>
          </a:prstGeom>
        </p:spPr>
        <p:txBody>
          <a:bodyPr wrap="square">
            <a:spAutoFit/>
          </a:bodyPr>
          <a:lstStyle/>
          <a:p>
            <a:r>
              <a:rPr lang="es-CL" sz="1400" smtClean="0"/>
              <a:t>*Permisos Edif. 1994 </a:t>
            </a:r>
            <a:r>
              <a:rPr lang="es-CL" sz="1400"/>
              <a:t>y 1998 (5 </a:t>
            </a:r>
            <a:r>
              <a:rPr lang="es-CL" sz="1400" smtClean="0"/>
              <a:t>años, 659.429 viviendas)</a:t>
            </a:r>
            <a:endParaRPr lang="es-CL" sz="1400"/>
          </a:p>
        </p:txBody>
      </p:sp>
      <p:sp>
        <p:nvSpPr>
          <p:cNvPr id="7" name="CuadroTexto 6"/>
          <p:cNvSpPr txBox="1"/>
          <p:nvPr/>
        </p:nvSpPr>
        <p:spPr>
          <a:xfrm>
            <a:off x="4499992" y="1656739"/>
            <a:ext cx="287347" cy="369332"/>
          </a:xfrm>
          <a:prstGeom prst="rect">
            <a:avLst/>
          </a:prstGeom>
          <a:noFill/>
        </p:spPr>
        <p:txBody>
          <a:bodyPr wrap="square" rtlCol="0">
            <a:spAutoFit/>
          </a:bodyPr>
          <a:lstStyle/>
          <a:p>
            <a:r>
              <a:rPr lang="es-CL" smtClean="0"/>
              <a:t>*</a:t>
            </a:r>
            <a:endParaRPr lang="es-CL"/>
          </a:p>
        </p:txBody>
      </p:sp>
      <p:pic>
        <p:nvPicPr>
          <p:cNvPr id="8" name="Imagen 5"/>
          <p:cNvPicPr>
            <a:picLocks noChangeAspect="1"/>
          </p:cNvPicPr>
          <p:nvPr/>
        </p:nvPicPr>
        <p:blipFill>
          <a:blip r:embed="rId4"/>
          <a:stretch>
            <a:fillRect/>
          </a:stretch>
        </p:blipFill>
        <p:spPr>
          <a:xfrm>
            <a:off x="387936" y="4941168"/>
            <a:ext cx="5709739" cy="709748"/>
          </a:xfrm>
          <a:prstGeom prst="rect">
            <a:avLst/>
          </a:prstGeom>
        </p:spPr>
      </p:pic>
      <p:sp>
        <p:nvSpPr>
          <p:cNvPr id="9" name="CuadroTexto 6"/>
          <p:cNvSpPr txBox="1"/>
          <p:nvPr/>
        </p:nvSpPr>
        <p:spPr>
          <a:xfrm>
            <a:off x="296144" y="5661248"/>
            <a:ext cx="4995936" cy="307777"/>
          </a:xfrm>
          <a:prstGeom prst="rect">
            <a:avLst/>
          </a:prstGeom>
          <a:noFill/>
        </p:spPr>
        <p:txBody>
          <a:bodyPr wrap="square" rtlCol="0">
            <a:spAutoFit/>
          </a:bodyPr>
          <a:lstStyle/>
          <a:p>
            <a:r>
              <a:rPr lang="es-CL" sz="1400" smtClean="0"/>
              <a:t>Promedios en kWh/m</a:t>
            </a:r>
            <a:r>
              <a:rPr lang="es-CL" sz="1400" baseline="30000" smtClean="0"/>
              <a:t>2</a:t>
            </a:r>
            <a:r>
              <a:rPr lang="es-CL" sz="1400" smtClean="0"/>
              <a:t> año, Instituto Construcción (2003)</a:t>
            </a:r>
            <a:endParaRPr lang="es-CL" sz="1400"/>
          </a:p>
        </p:txBody>
      </p:sp>
      <p:sp>
        <p:nvSpPr>
          <p:cNvPr id="13" name="12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4" name="Picture 7"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07418178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p:cNvPicPr>
            <a:picLocks noChangeAspect="1"/>
          </p:cNvPicPr>
          <p:nvPr/>
        </p:nvPicPr>
        <p:blipFill>
          <a:blip r:embed="rId2"/>
          <a:stretch>
            <a:fillRect/>
          </a:stretch>
        </p:blipFill>
        <p:spPr>
          <a:xfrm>
            <a:off x="951504" y="188640"/>
            <a:ext cx="6835302" cy="4923574"/>
          </a:xfrm>
          <a:prstGeom prst="rect">
            <a:avLst/>
          </a:prstGeom>
        </p:spPr>
      </p:pic>
      <p:sp>
        <p:nvSpPr>
          <p:cNvPr id="3" name="2 Rectángulo"/>
          <p:cNvSpPr/>
          <p:nvPr/>
        </p:nvSpPr>
        <p:spPr>
          <a:xfrm>
            <a:off x="179512" y="5304180"/>
            <a:ext cx="8856984" cy="646331"/>
          </a:xfrm>
          <a:prstGeom prst="rect">
            <a:avLst/>
          </a:prstGeom>
        </p:spPr>
        <p:txBody>
          <a:bodyPr wrap="square">
            <a:spAutoFit/>
          </a:bodyPr>
          <a:lstStyle/>
          <a:p>
            <a:pPr algn="just"/>
            <a:r>
              <a:rPr lang="es-CL" smtClean="0"/>
              <a:t>Fuente:  Estudio </a:t>
            </a:r>
            <a:r>
              <a:rPr lang="es-CL"/>
              <a:t>de Usos Finales y Curva de Oferta de Conservación de la Energía en el Sector Residencial de </a:t>
            </a:r>
            <a:r>
              <a:rPr lang="es-CL" smtClean="0"/>
              <a:t>Chile</a:t>
            </a:r>
            <a:r>
              <a:rPr lang="es-CL"/>
              <a:t>,</a:t>
            </a:r>
            <a:r>
              <a:rPr lang="es-CL" smtClean="0"/>
              <a:t> CDT (2010),  n </a:t>
            </a:r>
            <a:r>
              <a:rPr lang="es-CL"/>
              <a:t>= </a:t>
            </a:r>
            <a:r>
              <a:rPr lang="es-CL" smtClean="0"/>
              <a:t>2322, (95%, 5%) </a:t>
            </a:r>
            <a:endParaRPr lang="es-CL"/>
          </a:p>
        </p:txBody>
      </p:sp>
      <p:sp>
        <p:nvSpPr>
          <p:cNvPr id="4" name="3 Flecha abajo"/>
          <p:cNvSpPr/>
          <p:nvPr/>
        </p:nvSpPr>
        <p:spPr>
          <a:xfrm>
            <a:off x="5143876" y="2636912"/>
            <a:ext cx="568110" cy="5040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a:p>
        </p:txBody>
      </p:sp>
      <p:sp>
        <p:nvSpPr>
          <p:cNvPr id="5" name="4 CuadroTexto"/>
          <p:cNvSpPr txBox="1"/>
          <p:nvPr/>
        </p:nvSpPr>
        <p:spPr>
          <a:xfrm>
            <a:off x="4491827" y="1772816"/>
            <a:ext cx="1872208" cy="830997"/>
          </a:xfrm>
          <a:prstGeom prst="rect">
            <a:avLst/>
          </a:prstGeom>
          <a:noFill/>
        </p:spPr>
        <p:txBody>
          <a:bodyPr wrap="square" rtlCol="0">
            <a:spAutoFit/>
          </a:bodyPr>
          <a:lstStyle/>
          <a:p>
            <a:pPr algn="ctr"/>
            <a:r>
              <a:rPr lang="es-CL" sz="1600" smtClean="0"/>
              <a:t>1era. Etapa: Complejo Techumbre</a:t>
            </a:r>
            <a:endParaRPr lang="es-CL" sz="1600"/>
          </a:p>
        </p:txBody>
      </p:sp>
      <p:sp>
        <p:nvSpPr>
          <p:cNvPr id="6" name="5 CuadroTexto"/>
          <p:cNvSpPr txBox="1"/>
          <p:nvPr/>
        </p:nvSpPr>
        <p:spPr>
          <a:xfrm>
            <a:off x="6064072" y="2924944"/>
            <a:ext cx="1528076" cy="584775"/>
          </a:xfrm>
          <a:prstGeom prst="rect">
            <a:avLst/>
          </a:prstGeom>
          <a:noFill/>
        </p:spPr>
        <p:txBody>
          <a:bodyPr wrap="square" rtlCol="0">
            <a:spAutoFit/>
          </a:bodyPr>
          <a:lstStyle/>
          <a:p>
            <a:pPr algn="ctr"/>
            <a:r>
              <a:rPr lang="es-CL" sz="1600" smtClean="0"/>
              <a:t>2da. Etapa: Muros y otros </a:t>
            </a:r>
            <a:endParaRPr lang="es-CL" sz="1600"/>
          </a:p>
        </p:txBody>
      </p:sp>
      <p:sp>
        <p:nvSpPr>
          <p:cNvPr id="7" name="6 Flecha abajo"/>
          <p:cNvSpPr/>
          <p:nvPr/>
        </p:nvSpPr>
        <p:spPr>
          <a:xfrm>
            <a:off x="6648090" y="3573016"/>
            <a:ext cx="568110" cy="5040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a:p>
        </p:txBody>
      </p:sp>
      <p:sp>
        <p:nvSpPr>
          <p:cNvPr id="11" name="10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2"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00829279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1407" y="44624"/>
            <a:ext cx="7077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1 Grupo"/>
          <p:cNvGrpSpPr/>
          <p:nvPr/>
        </p:nvGrpSpPr>
        <p:grpSpPr>
          <a:xfrm>
            <a:off x="989184" y="2425874"/>
            <a:ext cx="6967192" cy="3536180"/>
            <a:chOff x="827584" y="2569889"/>
            <a:chExt cx="7488832" cy="4084817"/>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584" y="2569889"/>
              <a:ext cx="7488832" cy="408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p:cNvCxnSpPr/>
            <p:nvPr/>
          </p:nvCxnSpPr>
          <p:spPr>
            <a:xfrm>
              <a:off x="1187624" y="5229200"/>
              <a:ext cx="6768752"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878387043"/>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1407" y="66408"/>
            <a:ext cx="7077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970" y="2564904"/>
            <a:ext cx="8010332" cy="315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recto"/>
          <p:cNvCxnSpPr/>
          <p:nvPr/>
        </p:nvCxnSpPr>
        <p:spPr>
          <a:xfrm>
            <a:off x="545224" y="4581128"/>
            <a:ext cx="7974078"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75248438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688" y="404664"/>
            <a:ext cx="5256584" cy="531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7"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563905795"/>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p:cNvPicPr>
            <a:picLocks noChangeAspect="1"/>
          </p:cNvPicPr>
          <p:nvPr/>
        </p:nvPicPr>
        <p:blipFill>
          <a:blip r:embed="rId2"/>
          <a:stretch>
            <a:fillRect/>
          </a:stretch>
        </p:blipFill>
        <p:spPr>
          <a:xfrm>
            <a:off x="1125960" y="404664"/>
            <a:ext cx="6671886" cy="4983932"/>
          </a:xfrm>
          <a:prstGeom prst="rect">
            <a:avLst/>
          </a:prstGeom>
        </p:spPr>
      </p:pic>
      <p:sp>
        <p:nvSpPr>
          <p:cNvPr id="3" name="2 Rectángulo"/>
          <p:cNvSpPr/>
          <p:nvPr/>
        </p:nvSpPr>
        <p:spPr>
          <a:xfrm>
            <a:off x="431253" y="5517232"/>
            <a:ext cx="5579284" cy="338554"/>
          </a:xfrm>
          <a:prstGeom prst="rect">
            <a:avLst/>
          </a:prstGeom>
        </p:spPr>
        <p:txBody>
          <a:bodyPr wrap="none">
            <a:spAutoFit/>
          </a:bodyPr>
          <a:lstStyle/>
          <a:p>
            <a:pPr algn="just"/>
            <a:r>
              <a:rPr lang="es-CL" sz="1600" smtClean="0"/>
              <a:t>Fuente: Estándares </a:t>
            </a:r>
            <a:r>
              <a:rPr lang="es-CL" sz="1600"/>
              <a:t>de construcción </a:t>
            </a:r>
            <a:r>
              <a:rPr lang="es-CL" sz="1600" smtClean="0"/>
              <a:t>sustentable, Tomo II (2016)</a:t>
            </a:r>
            <a:endParaRPr lang="es-CL" sz="1600"/>
          </a:p>
        </p:txBody>
      </p:sp>
      <p:sp>
        <p:nvSpPr>
          <p:cNvPr id="4" name="3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5"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414339943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p:cNvPicPr>
            <a:picLocks noChangeAspect="1"/>
          </p:cNvPicPr>
          <p:nvPr/>
        </p:nvPicPr>
        <p:blipFill>
          <a:blip r:embed="rId2"/>
          <a:stretch>
            <a:fillRect/>
          </a:stretch>
        </p:blipFill>
        <p:spPr>
          <a:xfrm>
            <a:off x="827584" y="332656"/>
            <a:ext cx="7511877" cy="5238475"/>
          </a:xfrm>
          <a:prstGeom prst="rect">
            <a:avLst/>
          </a:prstGeom>
        </p:spPr>
      </p:pic>
      <p:sp>
        <p:nvSpPr>
          <p:cNvPr id="3" name="2 Rectángulo"/>
          <p:cNvSpPr/>
          <p:nvPr/>
        </p:nvSpPr>
        <p:spPr>
          <a:xfrm>
            <a:off x="431253" y="5661248"/>
            <a:ext cx="5579284" cy="338554"/>
          </a:xfrm>
          <a:prstGeom prst="rect">
            <a:avLst/>
          </a:prstGeom>
        </p:spPr>
        <p:txBody>
          <a:bodyPr wrap="none">
            <a:spAutoFit/>
          </a:bodyPr>
          <a:lstStyle/>
          <a:p>
            <a:pPr algn="just"/>
            <a:r>
              <a:rPr lang="es-CL" sz="1600" smtClean="0"/>
              <a:t>Fuente: Estándares </a:t>
            </a:r>
            <a:r>
              <a:rPr lang="es-CL" sz="1600"/>
              <a:t>de construcción </a:t>
            </a:r>
            <a:r>
              <a:rPr lang="es-CL" sz="1600" smtClean="0"/>
              <a:t>sustentable, Tomo II (2016)</a:t>
            </a:r>
            <a:endParaRPr lang="es-CL" sz="1600"/>
          </a:p>
        </p:txBody>
      </p:sp>
      <p:sp>
        <p:nvSpPr>
          <p:cNvPr id="4" name="3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5"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79434897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Rectángulo"/>
          <p:cNvSpPr/>
          <p:nvPr/>
        </p:nvSpPr>
        <p:spPr>
          <a:xfrm>
            <a:off x="683568" y="2132856"/>
            <a:ext cx="7848872" cy="3046988"/>
          </a:xfrm>
          <a:prstGeom prst="rect">
            <a:avLst/>
          </a:prstGeom>
        </p:spPr>
        <p:txBody>
          <a:bodyPr wrap="square">
            <a:spAutoFit/>
          </a:bodyPr>
          <a:lstStyle/>
          <a:p>
            <a:pPr marL="342900" lvl="0" indent="-342900" algn="just">
              <a:buAutoNum type="arabicPeriod"/>
            </a:pPr>
            <a:r>
              <a:rPr lang="es-CL" sz="2400" smtClean="0"/>
              <a:t>Caracterizar la vivienda </a:t>
            </a:r>
            <a:r>
              <a:rPr lang="es-CL" sz="2400"/>
              <a:t>eficiente </a:t>
            </a:r>
            <a:r>
              <a:rPr lang="es-CL" sz="2400" smtClean="0"/>
              <a:t>energéticamente y contextualizar su necesidad.</a:t>
            </a:r>
          </a:p>
          <a:p>
            <a:pPr marL="342900" lvl="0" indent="-342900" algn="just">
              <a:buAutoNum type="arabicPeriod"/>
            </a:pPr>
            <a:r>
              <a:rPr lang="es-CL" sz="2400" smtClean="0"/>
              <a:t>Establecer </a:t>
            </a:r>
            <a:r>
              <a:rPr lang="es-CL" sz="2400"/>
              <a:t>el aporte del aislamiento térmico </a:t>
            </a:r>
            <a:r>
              <a:rPr lang="es-CL" sz="2400" smtClean="0"/>
              <a:t>y la estanqueidad a la eficiencia energética y su relación con el riesgo de condensación en viviendas. </a:t>
            </a:r>
          </a:p>
          <a:p>
            <a:pPr marL="342900" lvl="0" indent="-342900" algn="just">
              <a:buAutoNum type="arabicPeriod"/>
            </a:pPr>
            <a:r>
              <a:rPr lang="es-CL" sz="2400" smtClean="0"/>
              <a:t>Mostrar, a partir de un caso de estudio, que los </a:t>
            </a:r>
            <a:r>
              <a:rPr lang="es-CL" sz="2400"/>
              <a:t>actuales requerimientos </a:t>
            </a:r>
            <a:r>
              <a:rPr lang="es-CL" sz="2400" smtClean="0"/>
              <a:t>normativos no </a:t>
            </a:r>
            <a:r>
              <a:rPr lang="es-CL" sz="2400"/>
              <a:t>propenden </a:t>
            </a:r>
            <a:r>
              <a:rPr lang="es-CL" sz="2400" smtClean="0"/>
              <a:t>a una </a:t>
            </a:r>
            <a:r>
              <a:rPr lang="es-CL" sz="2400"/>
              <a:t>eficiencia energética </a:t>
            </a:r>
            <a:r>
              <a:rPr lang="es-CL" sz="2400" smtClean="0"/>
              <a:t>real en viviendas.</a:t>
            </a:r>
            <a:endParaRPr lang="es-CL" sz="2400"/>
          </a:p>
        </p:txBody>
      </p:sp>
      <p:sp>
        <p:nvSpPr>
          <p:cNvPr id="5" name="4 CuadroTexto"/>
          <p:cNvSpPr txBox="1"/>
          <p:nvPr/>
        </p:nvSpPr>
        <p:spPr>
          <a:xfrm>
            <a:off x="827585" y="1124743"/>
            <a:ext cx="5616624" cy="523220"/>
          </a:xfrm>
          <a:prstGeom prst="rect">
            <a:avLst/>
          </a:prstGeom>
          <a:noFill/>
        </p:spPr>
        <p:txBody>
          <a:bodyPr wrap="square" rtlCol="0">
            <a:spAutoFit/>
          </a:bodyPr>
          <a:lstStyle/>
          <a:p>
            <a:r>
              <a:rPr lang="es-CL" sz="2800" b="1" smtClean="0"/>
              <a:t>Objetivos de la Presentación</a:t>
            </a:r>
            <a:endParaRPr lang="es-CL" sz="2800" b="1"/>
          </a:p>
        </p:txBody>
      </p:sp>
      <p:grpSp>
        <p:nvGrpSpPr>
          <p:cNvPr id="2" name="1 Grupo"/>
          <p:cNvGrpSpPr/>
          <p:nvPr/>
        </p:nvGrpSpPr>
        <p:grpSpPr>
          <a:xfrm>
            <a:off x="813167" y="5962054"/>
            <a:ext cx="7742389" cy="923330"/>
            <a:chOff x="813167" y="5962054"/>
            <a:chExt cx="7742389" cy="923330"/>
          </a:xfrm>
        </p:grpSpPr>
        <p:sp>
          <p:nvSpPr>
            <p:cNvPr id="10" name="9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1" name="Picture 7"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341588917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6 CuadroTexto"/>
          <p:cNvSpPr txBox="1"/>
          <p:nvPr/>
        </p:nvSpPr>
        <p:spPr>
          <a:xfrm>
            <a:off x="334862" y="1772816"/>
            <a:ext cx="7977647" cy="707886"/>
          </a:xfrm>
          <a:prstGeom prst="rect">
            <a:avLst/>
          </a:prstGeom>
          <a:noFill/>
        </p:spPr>
        <p:txBody>
          <a:bodyPr wrap="square" rtlCol="0">
            <a:spAutoFit/>
          </a:bodyPr>
          <a:lstStyle/>
          <a:p>
            <a:pPr algn="ctr"/>
            <a:r>
              <a:rPr lang="es-CL" sz="2000" smtClean="0"/>
              <a:t> Eficiencia Energética  =     </a:t>
            </a:r>
            <a:r>
              <a:rPr lang="es-CL" sz="2000" u="sng" smtClean="0"/>
              <a:t>Output  </a:t>
            </a:r>
            <a:r>
              <a:rPr lang="es-CL" sz="2000" u="sng"/>
              <a:t>energético </a:t>
            </a:r>
            <a:r>
              <a:rPr lang="es-CL" sz="2000" u="sng" smtClean="0"/>
              <a:t>requerido (demanda) </a:t>
            </a:r>
          </a:p>
          <a:p>
            <a:pPr algn="ctr"/>
            <a:r>
              <a:rPr lang="es-CL" sz="2000" smtClean="0"/>
              <a:t>                                           Recursos utilizados en ello (Inputs )</a:t>
            </a:r>
            <a:endParaRPr lang="es-CL" sz="2000"/>
          </a:p>
        </p:txBody>
      </p:sp>
      <p:pic>
        <p:nvPicPr>
          <p:cNvPr id="5" name="Imagen 4"/>
          <p:cNvPicPr>
            <a:picLocks noChangeAspect="1"/>
          </p:cNvPicPr>
          <p:nvPr/>
        </p:nvPicPr>
        <p:blipFill>
          <a:blip r:embed="rId2"/>
          <a:stretch>
            <a:fillRect/>
          </a:stretch>
        </p:blipFill>
        <p:spPr>
          <a:xfrm>
            <a:off x="2051720" y="2636912"/>
            <a:ext cx="4995028" cy="3174280"/>
          </a:xfrm>
          <a:prstGeom prst="rect">
            <a:avLst/>
          </a:prstGeom>
        </p:spPr>
      </p:pic>
      <p:sp>
        <p:nvSpPr>
          <p:cNvPr id="6" name="5 CuadroTexto"/>
          <p:cNvSpPr txBox="1"/>
          <p:nvPr/>
        </p:nvSpPr>
        <p:spPr>
          <a:xfrm>
            <a:off x="334862" y="332656"/>
            <a:ext cx="8136904" cy="1077218"/>
          </a:xfrm>
          <a:prstGeom prst="rect">
            <a:avLst/>
          </a:prstGeom>
          <a:noFill/>
        </p:spPr>
        <p:txBody>
          <a:bodyPr wrap="square" rtlCol="0">
            <a:spAutoFit/>
          </a:bodyPr>
          <a:lstStyle/>
          <a:p>
            <a:pPr algn="ctr"/>
            <a:r>
              <a:rPr lang="es-CL" sz="3200" b="1" smtClean="0"/>
              <a:t>Caracterización de la vivienda eficiente energéticamente</a:t>
            </a:r>
            <a:endParaRPr lang="es-CL" sz="3200" b="1"/>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214539370"/>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5 CuadroTexto"/>
          <p:cNvSpPr txBox="1"/>
          <p:nvPr/>
        </p:nvSpPr>
        <p:spPr>
          <a:xfrm>
            <a:off x="129411" y="476671"/>
            <a:ext cx="8964488" cy="830997"/>
          </a:xfrm>
          <a:prstGeom prst="rect">
            <a:avLst/>
          </a:prstGeom>
          <a:noFill/>
        </p:spPr>
        <p:txBody>
          <a:bodyPr wrap="square" rtlCol="0">
            <a:spAutoFit/>
          </a:bodyPr>
          <a:lstStyle/>
          <a:p>
            <a:pPr algn="ctr"/>
            <a:r>
              <a:rPr lang="es-CL" sz="2400" b="1" smtClean="0"/>
              <a:t>1. Las viviendas eficientes energéticamente presentan diseños arquitectónicos inteligentes (arquitectura bioclimática)</a:t>
            </a:r>
          </a:p>
        </p:txBody>
      </p:sp>
      <p:sp>
        <p:nvSpPr>
          <p:cNvPr id="9" name="8 CuadroTexto"/>
          <p:cNvSpPr txBox="1"/>
          <p:nvPr/>
        </p:nvSpPr>
        <p:spPr>
          <a:xfrm>
            <a:off x="222137" y="1307668"/>
            <a:ext cx="8723411" cy="2031325"/>
          </a:xfrm>
          <a:prstGeom prst="rect">
            <a:avLst/>
          </a:prstGeom>
          <a:noFill/>
        </p:spPr>
        <p:txBody>
          <a:bodyPr wrap="square" rtlCol="0">
            <a:spAutoFit/>
          </a:bodyPr>
          <a:lstStyle/>
          <a:p>
            <a:pPr marL="285750" indent="-285750" algn="just">
              <a:buFont typeface="Arial" panose="020b0604020202020204" pitchFamily="34" charset="0"/>
              <a:buChar char="•"/>
            </a:pPr>
            <a:r>
              <a:rPr lang="es-CL"/>
              <a:t>El emplazamiento importa (Vivienda en consonancia con el entorno medio ambiental)</a:t>
            </a:r>
          </a:p>
          <a:p>
            <a:pPr marL="285750" indent="-285750" algn="just">
              <a:buFont typeface="Arial" panose="020b0604020202020204" pitchFamily="34" charset="0"/>
              <a:buChar char="•"/>
            </a:pPr>
            <a:r>
              <a:rPr lang="es-CL"/>
              <a:t>Uso de materiales renovables y/o reutilizables. (Minimizar energía incorporada)</a:t>
            </a:r>
          </a:p>
          <a:p>
            <a:pPr marL="285750" indent="-285750" algn="just">
              <a:buFont typeface="Arial" panose="020b0604020202020204" pitchFamily="34" charset="0"/>
              <a:buChar char="•"/>
            </a:pPr>
            <a:r>
              <a:rPr lang="es-CL"/>
              <a:t>Compacidad  (c=V/S [m])</a:t>
            </a:r>
          </a:p>
          <a:p>
            <a:pPr marL="285750" indent="-285750" algn="just">
              <a:buFont typeface="Arial" panose="020b0604020202020204" pitchFamily="34" charset="0"/>
              <a:buChar char="•"/>
            </a:pPr>
            <a:r>
              <a:rPr lang="es-CL"/>
              <a:t>Sistemas pasivos de refrigeración y calefacción. </a:t>
            </a:r>
          </a:p>
          <a:p>
            <a:pPr marL="285750" indent="-285750" algn="just">
              <a:buFont typeface="Arial" panose="020b0604020202020204" pitchFamily="34" charset="0"/>
              <a:buChar char="•"/>
            </a:pPr>
            <a:r>
              <a:rPr lang="es-CL"/>
              <a:t>Aislamiento térmico y estanqueidad que permitan controlar los flujos de </a:t>
            </a:r>
            <a:r>
              <a:rPr lang="es-CL" smtClean="0"/>
              <a:t>energía.</a:t>
            </a:r>
          </a:p>
          <a:p>
            <a:pPr marL="285750" indent="-285750" algn="just">
              <a:buFont typeface="Arial" panose="020b0604020202020204" pitchFamily="34" charset="0"/>
              <a:buChar char="•"/>
            </a:pPr>
            <a:r>
              <a:rPr lang="es-CL" smtClean="0"/>
              <a:t>Privilegiar la iluminación natural</a:t>
            </a:r>
          </a:p>
          <a:p>
            <a:pPr marL="285750" indent="-285750" algn="just">
              <a:buFont typeface="Arial" panose="020b0604020202020204" pitchFamily="34" charset="0"/>
              <a:buChar char="•"/>
            </a:pPr>
            <a:r>
              <a:rPr lang="es-CL" smtClean="0"/>
              <a:t>Otros.</a:t>
            </a:r>
            <a:endParaRPr lang="es-C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947" y="3418587"/>
            <a:ext cx="5091379" cy="22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56176" y="2989917"/>
            <a:ext cx="2257306" cy="151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07504" y="5661248"/>
            <a:ext cx="9064687" cy="369332"/>
          </a:xfrm>
          <a:prstGeom prst="rect">
            <a:avLst/>
          </a:prstGeom>
        </p:spPr>
        <p:txBody>
          <a:bodyPr wrap="square">
            <a:spAutoFit/>
          </a:bodyPr>
          <a:lstStyle/>
          <a:p>
            <a:r>
              <a:rPr lang="es-CL" smtClean="0"/>
              <a:t>http://www.passivhaustrust.org.uk/projects/detail/?cId=77#.WYyzJFXyjIV</a:t>
            </a:r>
            <a:endParaRPr lang="es-CL"/>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84168" y="4539220"/>
            <a:ext cx="2405281" cy="113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880018587"/>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1042" y="1237924"/>
            <a:ext cx="6864188" cy="406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823180" y="5219908"/>
            <a:ext cx="8429340" cy="369332"/>
          </a:xfrm>
          <a:prstGeom prst="rect">
            <a:avLst/>
          </a:prstGeom>
        </p:spPr>
        <p:txBody>
          <a:bodyPr wrap="square">
            <a:spAutoFit/>
          </a:bodyPr>
          <a:lstStyle/>
          <a:p>
            <a:r>
              <a:rPr lang="es-CL" smtClean="0"/>
              <a:t>Fuente</a:t>
            </a:r>
            <a:r>
              <a:rPr lang="es-CL"/>
              <a:t>: Fundación </a:t>
            </a:r>
            <a:r>
              <a:rPr lang="es-CL" smtClean="0"/>
              <a:t>Chile </a:t>
            </a:r>
            <a:endParaRPr lang="es-CL"/>
          </a:p>
        </p:txBody>
      </p:sp>
      <p:sp>
        <p:nvSpPr>
          <p:cNvPr id="3" name="2 Rectángulo"/>
          <p:cNvSpPr/>
          <p:nvPr/>
        </p:nvSpPr>
        <p:spPr>
          <a:xfrm>
            <a:off x="469856" y="344850"/>
            <a:ext cx="7846560" cy="707886"/>
          </a:xfrm>
          <a:prstGeom prst="rect">
            <a:avLst/>
          </a:prstGeom>
        </p:spPr>
        <p:txBody>
          <a:bodyPr wrap="square">
            <a:spAutoFit/>
          </a:bodyPr>
          <a:lstStyle/>
          <a:p>
            <a:r>
              <a:rPr lang="es-CL" sz="2000"/>
              <a:t>Comparación de comportamiento energético en dos departamentos de similar superficie. </a:t>
            </a:r>
          </a:p>
        </p:txBody>
      </p:sp>
      <p:sp>
        <p:nvSpPr>
          <p:cNvPr id="5" name="4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6"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93597489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5 CuadroTexto"/>
          <p:cNvSpPr txBox="1"/>
          <p:nvPr/>
        </p:nvSpPr>
        <p:spPr>
          <a:xfrm>
            <a:off x="220450" y="260648"/>
            <a:ext cx="8551451" cy="830997"/>
          </a:xfrm>
          <a:prstGeom prst="rect">
            <a:avLst/>
          </a:prstGeom>
          <a:noFill/>
        </p:spPr>
        <p:txBody>
          <a:bodyPr wrap="square" rtlCol="0">
            <a:spAutoFit/>
          </a:bodyPr>
          <a:lstStyle/>
          <a:p>
            <a:pPr algn="ctr"/>
            <a:r>
              <a:rPr lang="es-CL" sz="2400" b="1" smtClean="0"/>
              <a:t>2. Las viviendas eficientes energéticamente presentan altos rendimientos e innovaciones en sus sistemas </a:t>
            </a:r>
            <a:r>
              <a:rPr lang="es-CL" sz="2400" b="1"/>
              <a:t>de i</a:t>
            </a:r>
            <a:r>
              <a:rPr lang="es-CL" sz="2400" b="1" smtClean="0"/>
              <a:t>nstalaciones </a:t>
            </a:r>
            <a:endParaRPr lang="es-CL" sz="2400" b="1"/>
          </a:p>
        </p:txBody>
      </p:sp>
      <p:sp>
        <p:nvSpPr>
          <p:cNvPr id="3" name="2 CuadroTexto"/>
          <p:cNvSpPr txBox="1"/>
          <p:nvPr/>
        </p:nvSpPr>
        <p:spPr>
          <a:xfrm>
            <a:off x="220450" y="1268760"/>
            <a:ext cx="8407436" cy="1200329"/>
          </a:xfrm>
          <a:prstGeom prst="rect">
            <a:avLst/>
          </a:prstGeom>
          <a:noFill/>
        </p:spPr>
        <p:txBody>
          <a:bodyPr wrap="square" rtlCol="0">
            <a:spAutoFit/>
          </a:bodyPr>
          <a:lstStyle/>
          <a:p>
            <a:pPr marL="285750" indent="-285750" algn="just">
              <a:buFont typeface="Arial" panose="020b0604020202020204" pitchFamily="34" charset="0"/>
              <a:buChar char="•"/>
            </a:pPr>
            <a:r>
              <a:rPr lang="es-CL" smtClean="0"/>
              <a:t>Diseños inteligentes </a:t>
            </a:r>
            <a:r>
              <a:rPr lang="es-CL"/>
              <a:t>buscarán prescindir del uso de energía </a:t>
            </a:r>
            <a:r>
              <a:rPr lang="es-CL" smtClean="0"/>
              <a:t>en la generación de las condiciones </a:t>
            </a:r>
            <a:r>
              <a:rPr lang="es-CL"/>
              <a:t>de </a:t>
            </a:r>
            <a:r>
              <a:rPr lang="es-CL" smtClean="0"/>
              <a:t>confort, </a:t>
            </a:r>
            <a:r>
              <a:rPr lang="es-CL"/>
              <a:t>sin embargo</a:t>
            </a:r>
            <a:r>
              <a:rPr lang="es-CL" smtClean="0"/>
              <a:t>, </a:t>
            </a:r>
            <a:r>
              <a:rPr lang="es-CL"/>
              <a:t>la severidad climática de algunas localidades (o las condiciones de uso de las viviendas) hará obligado el uso de </a:t>
            </a:r>
            <a:r>
              <a:rPr lang="es-CL" b="1" smtClean="0"/>
              <a:t>sistemas </a:t>
            </a:r>
            <a:r>
              <a:rPr lang="es-CL" b="1"/>
              <a:t>de </a:t>
            </a:r>
            <a:r>
              <a:rPr lang="es-CL" b="1" smtClean="0"/>
              <a:t>instalaciones</a:t>
            </a:r>
            <a:r>
              <a:rPr lang="es-CL" smtClean="0"/>
              <a:t>. </a:t>
            </a:r>
            <a:endParaRPr lang="es-CL"/>
          </a:p>
        </p:txBody>
      </p:sp>
      <p:sp>
        <p:nvSpPr>
          <p:cNvPr id="2" name="Rectángulo 1"/>
          <p:cNvSpPr/>
          <p:nvPr/>
        </p:nvSpPr>
        <p:spPr>
          <a:xfrm>
            <a:off x="6074882" y="3140968"/>
            <a:ext cx="2525540" cy="1569660"/>
          </a:xfrm>
          <a:prstGeom prst="rect">
            <a:avLst/>
          </a:prstGeom>
        </p:spPr>
        <p:txBody>
          <a:bodyPr wrap="square">
            <a:spAutoFit/>
          </a:bodyPr>
          <a:lstStyle/>
          <a:p>
            <a:pPr algn="just"/>
            <a:r>
              <a:rPr lang="es-CL" sz="1600" i="1"/>
              <a:t>Estudios </a:t>
            </a:r>
            <a:r>
              <a:rPr lang="es-CL" sz="1600" i="1" smtClean="0"/>
              <a:t>evidencian que los </a:t>
            </a:r>
            <a:r>
              <a:rPr lang="es-CL" sz="1600" i="1"/>
              <a:t>sistemas de ACS y HVAC usan entre el 55% y 70% de la energía que consume la vivienda</a:t>
            </a:r>
            <a:r>
              <a:rPr lang="es-CL" sz="1600" i="1" smtClean="0"/>
              <a:t>.</a:t>
            </a:r>
            <a:endParaRPr lang="es-CL" sz="1600"/>
          </a:p>
          <a:p>
            <a:pPr algn="just"/>
            <a:r>
              <a:rPr lang="es-CL" sz="1600"/>
              <a:t>(</a:t>
            </a:r>
            <a:r>
              <a:rPr lang="es-CL" sz="1600" smtClean="0"/>
              <a:t>Hernández, </a:t>
            </a:r>
            <a:r>
              <a:rPr lang="es-CL" sz="1600"/>
              <a:t>Meza L, 2011)</a:t>
            </a:r>
          </a:p>
        </p:txBody>
      </p:sp>
      <p:pic>
        <p:nvPicPr>
          <p:cNvPr id="4" name="Imagen 3"/>
          <p:cNvPicPr>
            <a:picLocks noChangeAspect="1"/>
          </p:cNvPicPr>
          <p:nvPr/>
        </p:nvPicPr>
        <p:blipFill>
          <a:blip r:embed="rId3"/>
          <a:stretch>
            <a:fillRect/>
          </a:stretch>
        </p:blipFill>
        <p:spPr>
          <a:xfrm>
            <a:off x="683568" y="2469089"/>
            <a:ext cx="4995176" cy="3445627"/>
          </a:xfrm>
          <a:prstGeom prst="rect">
            <a:avLst/>
          </a:prstGeom>
        </p:spPr>
      </p:pic>
      <p:sp>
        <p:nvSpPr>
          <p:cNvPr id="7" name="6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8"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6873661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5 CuadroTexto"/>
          <p:cNvSpPr txBox="1"/>
          <p:nvPr/>
        </p:nvSpPr>
        <p:spPr>
          <a:xfrm>
            <a:off x="377733" y="623616"/>
            <a:ext cx="4819776" cy="1200329"/>
          </a:xfrm>
          <a:prstGeom prst="rect">
            <a:avLst/>
          </a:prstGeom>
          <a:noFill/>
        </p:spPr>
        <p:txBody>
          <a:bodyPr wrap="square" rtlCol="0">
            <a:spAutoFit/>
          </a:bodyPr>
          <a:lstStyle/>
          <a:p>
            <a:pPr algn="ctr"/>
            <a:r>
              <a:rPr lang="es-CL" sz="2400" b="1" smtClean="0"/>
              <a:t>3. En viviendas eficientes energéticamente el gasto ($) de energía es  reducido</a:t>
            </a:r>
            <a:endParaRPr lang="es-CL" sz="2400" b="1"/>
          </a:p>
        </p:txBody>
      </p:sp>
      <p:sp>
        <p:nvSpPr>
          <p:cNvPr id="3" name="2 CuadroTexto"/>
          <p:cNvSpPr txBox="1"/>
          <p:nvPr/>
        </p:nvSpPr>
        <p:spPr>
          <a:xfrm>
            <a:off x="370777" y="2039357"/>
            <a:ext cx="4969851" cy="3477875"/>
          </a:xfrm>
          <a:prstGeom prst="rect">
            <a:avLst/>
          </a:prstGeom>
          <a:noFill/>
        </p:spPr>
        <p:txBody>
          <a:bodyPr wrap="square" rtlCol="0">
            <a:spAutoFit/>
          </a:bodyPr>
          <a:lstStyle/>
          <a:p>
            <a:pPr marL="285750" indent="-285750" algn="just">
              <a:buFont typeface="Arial" panose="020b0604020202020204" pitchFamily="34" charset="0"/>
              <a:buChar char="•"/>
            </a:pPr>
            <a:r>
              <a:rPr lang="es-CL" sz="2000" smtClean="0"/>
              <a:t>Uso de sistemas de energía gratuita y limpia (ERNC) </a:t>
            </a:r>
          </a:p>
          <a:p>
            <a:pPr marL="285750" indent="-285750" algn="just">
              <a:buFont typeface="Arial" panose="020b0604020202020204" pitchFamily="34" charset="0"/>
              <a:buChar char="•"/>
            </a:pPr>
            <a:r>
              <a:rPr lang="es-CL" sz="2000" smtClean="0"/>
              <a:t>Gestión en el </a:t>
            </a:r>
            <a:r>
              <a:rPr lang="es-CL" sz="2000"/>
              <a:t>uso de la energía (Home Energy Management Systems) ¿Están funcionando bien los sistemas? ¿Es necesario un mantenimiento? ¿Consumos en horario punta</a:t>
            </a:r>
            <a:r>
              <a:rPr lang="es-CL" sz="2000" smtClean="0"/>
              <a:t>? </a:t>
            </a:r>
            <a:endParaRPr lang="es-CL" sz="2000"/>
          </a:p>
          <a:p>
            <a:pPr marL="285750" indent="-285750" algn="just">
              <a:buFont typeface="Arial" panose="020b0604020202020204" pitchFamily="34" charset="0"/>
              <a:buChar char="•"/>
            </a:pPr>
            <a:r>
              <a:rPr lang="es-CL" sz="2000"/>
              <a:t>Domótica (Smart </a:t>
            </a:r>
            <a:r>
              <a:rPr lang="es-CL" sz="2000" err="1" smtClean="0"/>
              <a:t>Buildings) </a:t>
            </a:r>
            <a:r>
              <a:rPr lang="es-CL" sz="2000"/>
              <a:t>¿Cuál es la cantidad de iluminación o temperatura requerida por los espacios habitacionales?</a:t>
            </a:r>
          </a:p>
          <a:p>
            <a:pPr marL="285750" indent="-285750" algn="just">
              <a:buFont typeface="Arial" panose="020b0604020202020204" pitchFamily="34" charset="0"/>
              <a:buChar char="•"/>
            </a:pPr>
            <a:r>
              <a:rPr lang="es-CL" sz="2000" smtClean="0"/>
              <a:t>otros</a:t>
            </a:r>
            <a:r>
              <a:rPr lang="es-CL" sz="2000"/>
              <a:t>.</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8104" y="982939"/>
            <a:ext cx="3132345" cy="278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5364086" y="3947572"/>
            <a:ext cx="3775609" cy="1569660"/>
          </a:xfrm>
          <a:prstGeom prst="rect">
            <a:avLst/>
          </a:prstGeom>
        </p:spPr>
        <p:txBody>
          <a:bodyPr wrap="square">
            <a:spAutoFit/>
          </a:bodyPr>
          <a:lstStyle/>
          <a:p>
            <a:pPr algn="just"/>
            <a:r>
              <a:rPr lang="es-CL" sz="1600" i="1"/>
              <a:t>Un aparato de aire acondicionado que por falta de mantención esté funcionando a una temperatura de tan solo un grado menos de lo necesario, aumenta el gasto de energía entre un 8% y un 10%.  (Hernández, Meza L, 2011)</a:t>
            </a:r>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7273293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2787" y="44624"/>
            <a:ext cx="7045480" cy="4572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95536" y="5222344"/>
            <a:ext cx="8316416" cy="892552"/>
          </a:xfrm>
          <a:prstGeom prst="rect">
            <a:avLst/>
          </a:prstGeom>
        </p:spPr>
        <p:txBody>
          <a:bodyPr wrap="square">
            <a:spAutoFit/>
          </a:bodyPr>
          <a:lstStyle/>
          <a:p>
            <a:pPr algn="just"/>
            <a:r>
              <a:rPr lang="es-CL"/>
              <a:t>"La incorporación de estos colectores solares térmicos permitirá un </a:t>
            </a:r>
            <a:r>
              <a:rPr lang="es-CL" b="1" i="1"/>
              <a:t>ahorro aproximado promedio de hasta 75% de los costos de gas licuado </a:t>
            </a:r>
            <a:r>
              <a:rPr lang="es-CL"/>
              <a:t>para una familia de 4 personas“.  </a:t>
            </a:r>
          </a:p>
          <a:p>
            <a:r>
              <a:rPr lang="es-CL" sz="1600" smtClean="0"/>
              <a:t>Fuente</a:t>
            </a:r>
            <a:r>
              <a:rPr lang="es-CL" sz="1600"/>
              <a:t>: Portal Emol (04 diciembre de 2011)</a:t>
            </a:r>
          </a:p>
        </p:txBody>
      </p:sp>
      <p:sp>
        <p:nvSpPr>
          <p:cNvPr id="6" name="5 Rectángulo"/>
          <p:cNvSpPr/>
          <p:nvPr/>
        </p:nvSpPr>
        <p:spPr>
          <a:xfrm>
            <a:off x="932787" y="4605603"/>
            <a:ext cx="7167605" cy="646331"/>
          </a:xfrm>
          <a:prstGeom prst="rect">
            <a:avLst/>
          </a:prstGeom>
        </p:spPr>
        <p:txBody>
          <a:bodyPr wrap="square">
            <a:spAutoFit/>
          </a:bodyPr>
          <a:lstStyle/>
          <a:p>
            <a:r>
              <a:rPr lang="es-CL"/>
              <a:t>Conjunto habitacional "Portal Cruz del Sur", en la comuna de Combarbalá (Ovalle, IV Región)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7944" y="1261904"/>
            <a:ext cx="4032448" cy="330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8"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811899572"/>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Rectángulo"/>
          <p:cNvSpPr/>
          <p:nvPr/>
        </p:nvSpPr>
        <p:spPr>
          <a:xfrm>
            <a:off x="251520" y="4486379"/>
            <a:ext cx="8208912" cy="1446550"/>
          </a:xfrm>
          <a:prstGeom prst="rect">
            <a:avLst/>
          </a:prstGeom>
        </p:spPr>
        <p:txBody>
          <a:bodyPr wrap="square">
            <a:spAutoFit/>
          </a:bodyPr>
          <a:lstStyle/>
          <a:p>
            <a:r>
              <a:rPr lang="es-CL"/>
              <a:t>Propietarios: “antes el agua quemaba y salía vapor, </a:t>
            </a:r>
            <a:r>
              <a:rPr lang="es-CL" b="1" i="1"/>
              <a:t>ahora es como no tener paneles </a:t>
            </a:r>
            <a:r>
              <a:rPr lang="es-CL" b="1"/>
              <a:t>solares </a:t>
            </a:r>
            <a:r>
              <a:rPr lang="es-CL"/>
              <a:t>ya que en verano en todas partes el agua sale tibia”, otra vecina nos dijo: “</a:t>
            </a:r>
            <a:r>
              <a:rPr lang="es-CL" b="1" i="1"/>
              <a:t>en invierno tienes que usar calefón</a:t>
            </a:r>
            <a:r>
              <a:rPr lang="es-CL"/>
              <a:t>, ya que a la </a:t>
            </a:r>
            <a:r>
              <a:rPr lang="es-CL" smtClean="0"/>
              <a:t>mínima </a:t>
            </a:r>
            <a:r>
              <a:rPr lang="es-CL"/>
              <a:t>nube, el agua sale helada, cosa que no sucedía antes”.  </a:t>
            </a:r>
          </a:p>
          <a:p>
            <a:r>
              <a:rPr lang="es-CL" sz="1600" smtClean="0"/>
              <a:t>Fuente</a:t>
            </a:r>
            <a:r>
              <a:rPr lang="es-CL" sz="1600"/>
              <a:t>: Portal Combarbalá noticias (12 de enero de 2015)</a:t>
            </a:r>
          </a:p>
        </p:txBody>
      </p:sp>
      <p:grpSp>
        <p:nvGrpSpPr>
          <p:cNvPr id="4" name="3 Grupo"/>
          <p:cNvGrpSpPr/>
          <p:nvPr/>
        </p:nvGrpSpPr>
        <p:grpSpPr>
          <a:xfrm>
            <a:off x="520419" y="-387424"/>
            <a:ext cx="8388424" cy="4905325"/>
            <a:chOff x="755576" y="0"/>
            <a:chExt cx="8388424" cy="4905325"/>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2" y="193678"/>
              <a:ext cx="7030317" cy="471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755576" y="0"/>
              <a:ext cx="8388424"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6" name="5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7"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444249422"/>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CuadroTexto"/>
          <p:cNvSpPr txBox="1"/>
          <p:nvPr/>
        </p:nvSpPr>
        <p:spPr>
          <a:xfrm>
            <a:off x="241372" y="-171400"/>
            <a:ext cx="8505452" cy="2431435"/>
          </a:xfrm>
          <a:prstGeom prst="rect">
            <a:avLst/>
          </a:prstGeom>
          <a:noFill/>
        </p:spPr>
        <p:txBody>
          <a:bodyPr wrap="square" rtlCol="0">
            <a:spAutoFit/>
          </a:bodyPr>
          <a:lstStyle/>
          <a:p>
            <a:endParaRPr lang="es-CL" sz="2400" smtClean="0"/>
          </a:p>
          <a:p>
            <a:r>
              <a:rPr lang="es-CL" sz="2400" smtClean="0"/>
              <a:t>Entonces</a:t>
            </a:r>
            <a:r>
              <a:rPr lang="es-CL" sz="2400"/>
              <a:t>, </a:t>
            </a:r>
            <a:r>
              <a:rPr lang="es-CL" sz="2400" smtClean="0"/>
              <a:t>una vivienda eficiente energéticamente:</a:t>
            </a:r>
            <a:endParaRPr lang="es-CL" sz="2400"/>
          </a:p>
          <a:p>
            <a:endParaRPr lang="es-CL" sz="2000"/>
          </a:p>
          <a:p>
            <a:pPr marL="342900" indent="-342900">
              <a:buAutoNum type="arabicPeriod"/>
            </a:pPr>
            <a:r>
              <a:rPr lang="es-CL" sz="2000" smtClean="0"/>
              <a:t>Minimiza la demanda de recursos energéticos </a:t>
            </a:r>
          </a:p>
          <a:p>
            <a:pPr marL="342900" indent="-342900">
              <a:buAutoNum type="arabicPeriod"/>
            </a:pPr>
            <a:r>
              <a:rPr lang="es-CL" sz="2000" smtClean="0"/>
              <a:t>Minimiza </a:t>
            </a:r>
            <a:r>
              <a:rPr lang="es-CL" sz="2000"/>
              <a:t>el </a:t>
            </a:r>
            <a:r>
              <a:rPr lang="es-CL" sz="2000" smtClean="0"/>
              <a:t>consumo de recursos energéticos</a:t>
            </a:r>
          </a:p>
          <a:p>
            <a:pPr marL="342900" indent="-342900">
              <a:buAutoNum type="arabicPeriod"/>
            </a:pPr>
            <a:r>
              <a:rPr lang="es-CL" sz="2000" smtClean="0"/>
              <a:t>Minimiza el </a:t>
            </a:r>
            <a:r>
              <a:rPr lang="es-CL" sz="2000"/>
              <a:t>gasto </a:t>
            </a:r>
            <a:r>
              <a:rPr lang="es-CL" sz="2000" smtClean="0"/>
              <a:t>en energía (u.m.) en recursos energéticos</a:t>
            </a:r>
            <a:endParaRPr lang="es-CL" sz="2000">
              <a:sym typeface="Wingdings" panose="05000000000000000000" pitchFamily="2" charset="2"/>
            </a:endParaRPr>
          </a:p>
          <a:p>
            <a:pPr marL="342900" indent="-342900">
              <a:buAutoNum type="arabicPeriod"/>
            </a:pPr>
            <a:endParaRPr lang="es-CL" sz="240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319" y="2181039"/>
            <a:ext cx="7097203" cy="32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00399" y="2531788"/>
            <a:ext cx="2018566" cy="369332"/>
          </a:xfrm>
          <a:prstGeom prst="rect">
            <a:avLst/>
          </a:prstGeom>
        </p:spPr>
        <p:txBody>
          <a:bodyPr wrap="none">
            <a:spAutoFit/>
          </a:bodyPr>
          <a:lstStyle/>
          <a:p>
            <a:r>
              <a:rPr lang="es-CL" b="1" i="1" smtClean="0">
                <a:solidFill>
                  <a:schemeClr val="tx2"/>
                </a:solidFill>
              </a:rPr>
              <a:t>Estrategias </a:t>
            </a:r>
            <a:r>
              <a:rPr lang="es-CL" b="1" i="1">
                <a:solidFill>
                  <a:schemeClr val="tx2"/>
                </a:solidFill>
              </a:rPr>
              <a:t>pasivas</a:t>
            </a:r>
          </a:p>
        </p:txBody>
      </p:sp>
      <p:sp>
        <p:nvSpPr>
          <p:cNvPr id="5" name="4 Rectángulo"/>
          <p:cNvSpPr/>
          <p:nvPr/>
        </p:nvSpPr>
        <p:spPr>
          <a:xfrm>
            <a:off x="2944832" y="4701320"/>
            <a:ext cx="2054059" cy="800219"/>
          </a:xfrm>
          <a:prstGeom prst="rect">
            <a:avLst/>
          </a:prstGeom>
        </p:spPr>
        <p:txBody>
          <a:bodyPr wrap="square">
            <a:spAutoFit/>
          </a:bodyPr>
          <a:lstStyle/>
          <a:p>
            <a:pPr algn="ctr"/>
            <a:r>
              <a:rPr lang="es-CL" b="1" i="1" smtClean="0">
                <a:solidFill>
                  <a:schemeClr val="tx2"/>
                </a:solidFill>
              </a:rPr>
              <a:t>Estrategias Activas</a:t>
            </a:r>
          </a:p>
          <a:p>
            <a:pPr algn="ctr"/>
            <a:r>
              <a:rPr lang="es-CL" sz="1400" b="1" i="1" smtClean="0">
                <a:solidFill>
                  <a:schemeClr val="tx2"/>
                </a:solidFill>
              </a:rPr>
              <a:t>(selección eficiente de los equipos)</a:t>
            </a:r>
            <a:endParaRPr lang="es-CL" sz="1400" b="1" i="1">
              <a:solidFill>
                <a:schemeClr val="tx2"/>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8013" y="5463080"/>
            <a:ext cx="3022623" cy="34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0388" y="5419490"/>
            <a:ext cx="3106492" cy="38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7625352" y="3693208"/>
            <a:ext cx="1339136" cy="1661993"/>
          </a:xfrm>
          <a:prstGeom prst="rect">
            <a:avLst/>
          </a:prstGeom>
        </p:spPr>
        <p:txBody>
          <a:bodyPr wrap="square">
            <a:spAutoFit/>
          </a:bodyPr>
          <a:lstStyle/>
          <a:p>
            <a:pPr algn="ctr"/>
            <a:r>
              <a:rPr lang="es-CL" b="1" i="1" smtClean="0">
                <a:solidFill>
                  <a:schemeClr val="tx2"/>
                </a:solidFill>
              </a:rPr>
              <a:t>Estrategias de Gestión</a:t>
            </a:r>
          </a:p>
          <a:p>
            <a:pPr algn="ctr"/>
            <a:r>
              <a:rPr lang="es-CL" sz="1600" b="1" i="1" smtClean="0">
                <a:solidFill>
                  <a:schemeClr val="tx2"/>
                </a:solidFill>
              </a:rPr>
              <a:t>(Asegure óptima operación)</a:t>
            </a:r>
          </a:p>
          <a:p>
            <a:pPr algn="ctr"/>
            <a:endParaRPr lang="es-CL" b="1" i="1">
              <a:solidFill>
                <a:schemeClr val="tx2"/>
              </a:solidFill>
            </a:endParaRPr>
          </a:p>
        </p:txBody>
      </p:sp>
      <p:sp>
        <p:nvSpPr>
          <p:cNvPr id="10" name="9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1"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502476327"/>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Rectángulo"/>
          <p:cNvSpPr/>
          <p:nvPr/>
        </p:nvSpPr>
        <p:spPr>
          <a:xfrm>
            <a:off x="467544" y="889844"/>
            <a:ext cx="8568952" cy="4401205"/>
          </a:xfrm>
          <a:prstGeom prst="rect">
            <a:avLst/>
          </a:prstGeom>
        </p:spPr>
        <p:txBody>
          <a:bodyPr wrap="square">
            <a:spAutoFit/>
          </a:bodyPr>
          <a:lstStyle/>
          <a:p>
            <a:r>
              <a:rPr lang="es-CL" sz="2000" smtClean="0"/>
              <a:t>Conforme a Rey </a:t>
            </a:r>
            <a:r>
              <a:rPr lang="es-CL" sz="2000"/>
              <a:t>y </a:t>
            </a:r>
            <a:r>
              <a:rPr lang="es-CL" sz="2000" smtClean="0"/>
              <a:t>Velasco, </a:t>
            </a:r>
            <a:r>
              <a:rPr lang="es-CL" sz="2000"/>
              <a:t>una vivienda de bajo consumo </a:t>
            </a:r>
            <a:r>
              <a:rPr lang="es-CL" sz="2000" smtClean="0"/>
              <a:t>deberá tener </a:t>
            </a:r>
            <a:r>
              <a:rPr lang="es-CL" sz="2000"/>
              <a:t>en cuenta los siguientes aspectos</a:t>
            </a:r>
            <a:r>
              <a:rPr lang="es-CL" sz="2000" smtClean="0"/>
              <a:t>:</a:t>
            </a:r>
          </a:p>
          <a:p>
            <a:endParaRPr lang="es-CL" sz="2000"/>
          </a:p>
          <a:p>
            <a:r>
              <a:rPr lang="es-CL" sz="2000"/>
              <a:t>1. Consideración de los aspectos energéticos en la fase del diseño de la vivienda.</a:t>
            </a:r>
          </a:p>
          <a:p>
            <a:r>
              <a:rPr lang="es-CL" sz="2000"/>
              <a:t>2. Forma compacta del edificio</a:t>
            </a:r>
          </a:p>
          <a:p>
            <a:r>
              <a:rPr lang="es-CL" sz="2000"/>
              <a:t>3. Aislamiento térmico reforzado</a:t>
            </a:r>
          </a:p>
          <a:p>
            <a:r>
              <a:rPr lang="es-CL" sz="2000"/>
              <a:t>4. Limitación de los puentes térmicos</a:t>
            </a:r>
          </a:p>
          <a:p>
            <a:r>
              <a:rPr lang="es-CL" sz="2000"/>
              <a:t>5. Estanqueidad al aire</a:t>
            </a:r>
          </a:p>
          <a:p>
            <a:r>
              <a:rPr lang="es-CL" sz="2000"/>
              <a:t>6. Empleo eficaz de la energía solar pasiva</a:t>
            </a:r>
          </a:p>
          <a:p>
            <a:r>
              <a:rPr lang="es-CL" sz="2000"/>
              <a:t>7. Instalaciones térmicas eficientes y fáciles de utilizar</a:t>
            </a:r>
          </a:p>
          <a:p>
            <a:r>
              <a:rPr lang="es-CL" sz="2000"/>
              <a:t>8</a:t>
            </a:r>
            <a:r>
              <a:rPr lang="es-CL" sz="2000" b="1"/>
              <a:t>. Sanitarios de bajo consumo de agua</a:t>
            </a:r>
          </a:p>
          <a:p>
            <a:r>
              <a:rPr lang="es-CL" sz="2000"/>
              <a:t>9. Equipamientos eléctricos de bajo consumo energético</a:t>
            </a:r>
          </a:p>
          <a:p>
            <a:r>
              <a:rPr lang="es-CL" sz="2000"/>
              <a:t>10. Elección de materiales de construcción reciclables cuya producción y puesta </a:t>
            </a:r>
            <a:r>
              <a:rPr lang="es-CL" sz="2000" smtClean="0"/>
              <a:t>en obra </a:t>
            </a:r>
            <a:r>
              <a:rPr lang="es-CL" sz="2000"/>
              <a:t>necesiten poca energía.</a:t>
            </a:r>
          </a:p>
        </p:txBody>
      </p:sp>
      <p:sp>
        <p:nvSpPr>
          <p:cNvPr id="3" name="2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5" name="Picture 7"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55838551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ángulo 3"/>
          <p:cNvSpPr/>
          <p:nvPr/>
        </p:nvSpPr>
        <p:spPr>
          <a:xfrm>
            <a:off x="3877261" y="310584"/>
            <a:ext cx="5015219" cy="3416320"/>
          </a:xfrm>
          <a:prstGeom prst="rect">
            <a:avLst/>
          </a:prstGeom>
        </p:spPr>
        <p:txBody>
          <a:bodyPr wrap="square">
            <a:spAutoFit/>
          </a:bodyPr>
          <a:lstStyle/>
          <a:p>
            <a:pPr algn="just"/>
            <a:r>
              <a:rPr lang="es-CL" b="1" smtClean="0"/>
              <a:t>El 90 % de la generación mundial de electricidad se caracteriza por un consumo intensivo de agua. </a:t>
            </a:r>
            <a:r>
              <a:rPr lang="es-CL" smtClean="0"/>
              <a:t>Existe un creciente riesgo de conflicto entre la generación de electricidad, los otros usuarios del agua y los aspectos ambientales.</a:t>
            </a:r>
          </a:p>
          <a:p>
            <a:pPr algn="just"/>
            <a:endParaRPr lang="es-CL"/>
          </a:p>
          <a:p>
            <a:pPr algn="just"/>
            <a:r>
              <a:rPr lang="es-CL"/>
              <a:t>El sector de la energía térmica, responsable de aproximadamente </a:t>
            </a:r>
            <a:r>
              <a:rPr lang="es-CL" b="1"/>
              <a:t>el </a:t>
            </a:r>
            <a:r>
              <a:rPr lang="es-CL" b="1" smtClean="0"/>
              <a:t>80% </a:t>
            </a:r>
            <a:r>
              <a:rPr lang="es-CL" b="1"/>
              <a:t>de la producción mundial de electricidad</a:t>
            </a:r>
            <a:r>
              <a:rPr lang="es-CL"/>
              <a:t>, utiliza una importante cantidad de agua: </a:t>
            </a:r>
            <a:r>
              <a:rPr lang="es-CL" b="1"/>
              <a:t>es responsable del </a:t>
            </a:r>
            <a:r>
              <a:rPr lang="es-CL" b="1" smtClean="0"/>
              <a:t>43% </a:t>
            </a:r>
            <a:r>
              <a:rPr lang="es-CL" b="1"/>
              <a:t>del total de extracciones de agua dulce en Europa </a:t>
            </a:r>
            <a:r>
              <a:rPr lang="es-CL"/>
              <a:t>(Rübbelke y Vögele, 2011) </a:t>
            </a:r>
          </a:p>
        </p:txBody>
      </p:sp>
      <p:sp>
        <p:nvSpPr>
          <p:cNvPr id="5" name="Rectángulo 4"/>
          <p:cNvSpPr/>
          <p:nvPr/>
        </p:nvSpPr>
        <p:spPr>
          <a:xfrm>
            <a:off x="272999" y="5693766"/>
            <a:ext cx="6199582" cy="307777"/>
          </a:xfrm>
          <a:prstGeom prst="rect">
            <a:avLst/>
          </a:prstGeom>
        </p:spPr>
        <p:txBody>
          <a:bodyPr wrap="square">
            <a:spAutoFit/>
          </a:bodyPr>
          <a:lstStyle/>
          <a:p>
            <a:r>
              <a:rPr lang="es-CL" sz="1400" smtClean="0"/>
              <a:t>http://unesdoc.unesco.org/images/0022/002269/226961S.pdf</a:t>
            </a:r>
          </a:p>
        </p:txBody>
      </p:sp>
      <p:sp>
        <p:nvSpPr>
          <p:cNvPr id="9" name="CuadroTexto 8"/>
          <p:cNvSpPr txBox="1"/>
          <p:nvPr/>
        </p:nvSpPr>
        <p:spPr>
          <a:xfrm>
            <a:off x="444282" y="75626"/>
            <a:ext cx="4509570" cy="461665"/>
          </a:xfrm>
          <a:prstGeom prst="rect">
            <a:avLst/>
          </a:prstGeom>
          <a:noFill/>
        </p:spPr>
        <p:txBody>
          <a:bodyPr wrap="square" rtlCol="0">
            <a:spAutoFit/>
          </a:bodyPr>
          <a:lstStyle/>
          <a:p>
            <a:r>
              <a:rPr lang="es-CL" sz="2400" b="1" smtClean="0"/>
              <a:t>Agua y energía</a:t>
            </a:r>
            <a:endParaRPr lang="es-CL" sz="2400" b="1"/>
          </a:p>
        </p:txBody>
      </p:sp>
      <p:pic>
        <p:nvPicPr>
          <p:cNvPr id="10" name="Imagen 9"/>
          <p:cNvPicPr>
            <a:picLocks noChangeAspect="1"/>
          </p:cNvPicPr>
          <p:nvPr/>
        </p:nvPicPr>
        <p:blipFill>
          <a:blip r:embed="rId3"/>
          <a:stretch>
            <a:fillRect/>
          </a:stretch>
        </p:blipFill>
        <p:spPr>
          <a:xfrm>
            <a:off x="4016263" y="3804899"/>
            <a:ext cx="2631048" cy="1973286"/>
          </a:xfrm>
          <a:prstGeom prst="rect">
            <a:avLst/>
          </a:prstGeom>
        </p:spPr>
      </p:pic>
      <p:pic>
        <p:nvPicPr>
          <p:cNvPr id="11" name="Imagen 10"/>
          <p:cNvPicPr>
            <a:picLocks noChangeAspect="1"/>
          </p:cNvPicPr>
          <p:nvPr/>
        </p:nvPicPr>
        <p:blipFill>
          <a:blip r:embed="rId4"/>
          <a:stretch>
            <a:fillRect/>
          </a:stretch>
        </p:blipFill>
        <p:spPr>
          <a:xfrm>
            <a:off x="6876256" y="3804899"/>
            <a:ext cx="1639773" cy="1973286"/>
          </a:xfrm>
          <a:prstGeom prst="rect">
            <a:avLst/>
          </a:prstGeom>
        </p:spPr>
      </p:pic>
      <p:grpSp>
        <p:nvGrpSpPr>
          <p:cNvPr id="6" name="5 Grupo"/>
          <p:cNvGrpSpPr/>
          <p:nvPr/>
        </p:nvGrpSpPr>
        <p:grpSpPr>
          <a:xfrm>
            <a:off x="-324544" y="310584"/>
            <a:ext cx="4250119" cy="5470877"/>
            <a:chOff x="-233856" y="563172"/>
            <a:chExt cx="4142811" cy="5470877"/>
          </a:xfrm>
        </p:grpSpPr>
        <p:grpSp>
          <p:nvGrpSpPr>
            <p:cNvPr id="8" name="Grupo 7"/>
            <p:cNvGrpSpPr/>
            <p:nvPr/>
          </p:nvGrpSpPr>
          <p:grpSpPr>
            <a:xfrm>
              <a:off x="-233856" y="563172"/>
              <a:ext cx="4142811" cy="5470877"/>
              <a:chOff x="321631" y="1084551"/>
              <a:chExt cx="5523748" cy="5470877"/>
            </a:xfrm>
          </p:grpSpPr>
          <p:pic>
            <p:nvPicPr>
              <p:cNvPr id="3" name="Imagen 2"/>
              <p:cNvPicPr>
                <a:picLocks noChangeAspect="1"/>
              </p:cNvPicPr>
              <p:nvPr/>
            </p:nvPicPr>
            <p:blipFill>
              <a:blip r:embed="rId5"/>
              <a:stretch>
                <a:fillRect/>
              </a:stretch>
            </p:blipFill>
            <p:spPr>
              <a:xfrm>
                <a:off x="702111" y="1268532"/>
                <a:ext cx="5143268" cy="5286896"/>
              </a:xfrm>
              <a:prstGeom prst="rect">
                <a:avLst/>
              </a:prstGeom>
            </p:spPr>
          </p:pic>
          <p:sp>
            <p:nvSpPr>
              <p:cNvPr id="7" name="CuadroTexto 6"/>
              <p:cNvSpPr txBox="1"/>
              <p:nvPr/>
            </p:nvSpPr>
            <p:spPr>
              <a:xfrm>
                <a:off x="321631" y="1084551"/>
                <a:ext cx="904183" cy="369332"/>
              </a:xfrm>
              <a:prstGeom prst="rect">
                <a:avLst/>
              </a:prstGeom>
              <a:solidFill>
                <a:schemeClr val="bg1"/>
              </a:solidFill>
            </p:spPr>
            <p:txBody>
              <a:bodyPr wrap="square" rtlCol="0">
                <a:spAutoFit/>
              </a:bodyPr>
              <a:lstStyle/>
              <a:p>
                <a:endParaRPr lang="es-CL"/>
              </a:p>
            </p:txBody>
          </p:sp>
        </p:grpSp>
        <p:sp>
          <p:nvSpPr>
            <p:cNvPr id="2" name="1 Rectángulo"/>
            <p:cNvSpPr/>
            <p:nvPr/>
          </p:nvSpPr>
          <p:spPr>
            <a:xfrm>
              <a:off x="-233856" y="932504"/>
              <a:ext cx="678137" cy="133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2" name="11 CuadroTexto"/>
          <p:cNvSpPr txBox="1"/>
          <p:nvPr/>
        </p:nvSpPr>
        <p:spPr>
          <a:xfrm>
            <a:off x="1907703" y="1760059"/>
            <a:ext cx="2108559" cy="1200329"/>
          </a:xfrm>
          <a:prstGeom prst="rect">
            <a:avLst/>
          </a:prstGeom>
          <a:noFill/>
        </p:spPr>
        <p:txBody>
          <a:bodyPr wrap="square" rtlCol="0">
            <a:spAutoFit/>
          </a:bodyPr>
          <a:lstStyle/>
          <a:p>
            <a:r>
              <a:rPr lang="es-CL" b="1" smtClean="0"/>
              <a:t>150lt./pers x día</a:t>
            </a:r>
          </a:p>
          <a:p>
            <a:r>
              <a:rPr lang="es-CL" b="1" smtClean="0"/>
              <a:t>18m</a:t>
            </a:r>
            <a:r>
              <a:rPr lang="es-CL" b="1" baseline="30000" smtClean="0"/>
              <a:t>3</a:t>
            </a:r>
            <a:r>
              <a:rPr lang="es-CL" b="1" smtClean="0"/>
              <a:t> familia 4 pers</a:t>
            </a:r>
            <a:endParaRPr lang="es-CL" b="1" smtClean="0"/>
          </a:p>
          <a:p>
            <a:r>
              <a:rPr lang="es-CL" b="1" smtClean="0"/>
              <a:t>7kWh mes</a:t>
            </a:r>
          </a:p>
          <a:p>
            <a:endParaRPr lang="es-CL" b="1"/>
          </a:p>
        </p:txBody>
      </p:sp>
      <p:sp>
        <p:nvSpPr>
          <p:cNvPr id="13" name="12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4"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62202606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Rectángulo"/>
          <p:cNvSpPr/>
          <p:nvPr/>
        </p:nvSpPr>
        <p:spPr>
          <a:xfrm>
            <a:off x="683568" y="2132856"/>
            <a:ext cx="7848872" cy="3046988"/>
          </a:xfrm>
          <a:prstGeom prst="rect">
            <a:avLst/>
          </a:prstGeom>
        </p:spPr>
        <p:txBody>
          <a:bodyPr wrap="square">
            <a:spAutoFit/>
          </a:bodyPr>
          <a:lstStyle/>
          <a:p>
            <a:pPr marL="342900" lvl="0" indent="-342900" algn="just">
              <a:buAutoNum type="arabicPeriod"/>
            </a:pPr>
            <a:r>
              <a:rPr lang="es-CL" sz="2400" smtClean="0"/>
              <a:t>Contextualización de la problemática</a:t>
            </a:r>
          </a:p>
          <a:p>
            <a:pPr marL="342900" lvl="0" indent="-342900" algn="just">
              <a:buAutoNum type="arabicPeriod"/>
            </a:pPr>
            <a:r>
              <a:rPr lang="es-CL" sz="2400" smtClean="0"/>
              <a:t>Características de la vivienda eficiente energéticamente</a:t>
            </a:r>
          </a:p>
          <a:p>
            <a:pPr marL="342900" lvl="0" indent="-342900" algn="just">
              <a:buAutoNum type="arabicPeriod"/>
            </a:pPr>
            <a:r>
              <a:rPr lang="es-CL" sz="2400"/>
              <a:t>Minimización del riesgo de condensación en viviendas eficientes </a:t>
            </a:r>
            <a:r>
              <a:rPr lang="es-CL" sz="2400" smtClean="0"/>
              <a:t>energéticamente</a:t>
            </a:r>
          </a:p>
          <a:p>
            <a:pPr marL="342900" lvl="0" indent="-342900" algn="just">
              <a:buAutoNum type="arabicPeriod"/>
            </a:pPr>
            <a:r>
              <a:rPr lang="es-CL" sz="2400" smtClean="0"/>
              <a:t>Caso de estudio – Vivienda de Albañilería</a:t>
            </a:r>
          </a:p>
          <a:p>
            <a:pPr marL="342900" lvl="0" indent="-342900" algn="just">
              <a:buAutoNum type="arabicPeriod"/>
            </a:pPr>
            <a:r>
              <a:rPr lang="es-CL" sz="2400" smtClean="0"/>
              <a:t>Principales </a:t>
            </a:r>
            <a:r>
              <a:rPr lang="es-CL" sz="2400"/>
              <a:t>recomendaciones para evitar los problemas de condensación</a:t>
            </a:r>
          </a:p>
          <a:p>
            <a:pPr marL="342900" lvl="0" indent="-342900" algn="just">
              <a:buAutoNum type="arabicPeriod"/>
            </a:pPr>
            <a:endParaRPr lang="es-CL" sz="2400" smtClean="0"/>
          </a:p>
        </p:txBody>
      </p:sp>
      <p:sp>
        <p:nvSpPr>
          <p:cNvPr id="5" name="4 CuadroTexto"/>
          <p:cNvSpPr txBox="1"/>
          <p:nvPr/>
        </p:nvSpPr>
        <p:spPr>
          <a:xfrm>
            <a:off x="827585" y="1124743"/>
            <a:ext cx="5616624" cy="523220"/>
          </a:xfrm>
          <a:prstGeom prst="rect">
            <a:avLst/>
          </a:prstGeom>
          <a:noFill/>
        </p:spPr>
        <p:txBody>
          <a:bodyPr wrap="square" rtlCol="0">
            <a:spAutoFit/>
          </a:bodyPr>
          <a:lstStyle/>
          <a:p>
            <a:r>
              <a:rPr lang="es-CL" sz="2800" b="1" smtClean="0"/>
              <a:t>Tabla de contenidos</a:t>
            </a:r>
            <a:endParaRPr lang="es-CL" sz="2800" b="1"/>
          </a:p>
        </p:txBody>
      </p:sp>
      <p:grpSp>
        <p:nvGrpSpPr>
          <p:cNvPr id="9" name="8 Grupo"/>
          <p:cNvGrpSpPr/>
          <p:nvPr/>
        </p:nvGrpSpPr>
        <p:grpSpPr>
          <a:xfrm>
            <a:off x="813167" y="5962054"/>
            <a:ext cx="7742389" cy="923330"/>
            <a:chOff x="813167" y="5962054"/>
            <a:chExt cx="7742389" cy="923330"/>
          </a:xfrm>
        </p:grpSpPr>
        <p:sp>
          <p:nvSpPr>
            <p:cNvPr id="10" name="9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1" name="Picture 7"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4143875287"/>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0012" y="1655443"/>
            <a:ext cx="41243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512" y="1641655"/>
            <a:ext cx="4248472" cy="316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49474" y="3374485"/>
            <a:ext cx="3861076" cy="286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4862" y="476672"/>
            <a:ext cx="8136904" cy="1077218"/>
          </a:xfrm>
          <a:prstGeom prst="rect">
            <a:avLst/>
          </a:prstGeom>
          <a:noFill/>
        </p:spPr>
        <p:txBody>
          <a:bodyPr wrap="square" rtlCol="0">
            <a:spAutoFit/>
          </a:bodyPr>
          <a:lstStyle/>
          <a:p>
            <a:pPr algn="ctr"/>
            <a:r>
              <a:rPr lang="es-CL" sz="3200" b="1" smtClean="0"/>
              <a:t>Minimización del riesgo de condensación en viviendas eficientes  energéticamente</a:t>
            </a:r>
            <a:endParaRPr lang="es-CL" sz="3200" b="1"/>
          </a:p>
        </p:txBody>
      </p:sp>
      <p:sp>
        <p:nvSpPr>
          <p:cNvPr id="6" name="5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8"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903930146"/>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7 Rectángulo"/>
          <p:cNvSpPr/>
          <p:nvPr/>
        </p:nvSpPr>
        <p:spPr>
          <a:xfrm>
            <a:off x="1619672" y="5239638"/>
            <a:ext cx="151216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3635896" y="5239638"/>
            <a:ext cx="167448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p:cNvSpPr/>
          <p:nvPr/>
        </p:nvSpPr>
        <p:spPr>
          <a:xfrm>
            <a:off x="5508104" y="5239638"/>
            <a:ext cx="151216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7164288" y="5239638"/>
            <a:ext cx="16561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1720" y="381347"/>
            <a:ext cx="70580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129972" y="1711246"/>
            <a:ext cx="2547352" cy="830997"/>
          </a:xfrm>
          <a:prstGeom prst="rect">
            <a:avLst/>
          </a:prstGeom>
        </p:spPr>
        <p:txBody>
          <a:bodyPr wrap="square">
            <a:spAutoFit/>
          </a:bodyPr>
          <a:lstStyle/>
          <a:p>
            <a:r>
              <a:rPr lang="es-CL" sz="2400" b="1" smtClean="0"/>
              <a:t>1. Transmitancia térmica (U)</a:t>
            </a:r>
            <a:endParaRPr lang="es-CL" sz="2400"/>
          </a:p>
        </p:txBody>
      </p:sp>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159" y="3007390"/>
            <a:ext cx="2405281" cy="113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3"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12563125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CuadroTexto"/>
          <p:cNvSpPr txBox="1"/>
          <p:nvPr/>
        </p:nvSpPr>
        <p:spPr>
          <a:xfrm>
            <a:off x="413631" y="189135"/>
            <a:ext cx="7992888" cy="954107"/>
          </a:xfrm>
          <a:prstGeom prst="rect">
            <a:avLst/>
          </a:prstGeom>
          <a:noFill/>
        </p:spPr>
        <p:txBody>
          <a:bodyPr wrap="square" rtlCol="0">
            <a:spAutoFit/>
          </a:bodyPr>
          <a:lstStyle/>
          <a:p>
            <a:pPr algn="just"/>
            <a:r>
              <a:rPr lang="es-CL" sz="2800" smtClean="0"/>
              <a:t>Una vivienda eficiente energéticamente presenta bajas transmitancias térmicas (U)</a:t>
            </a:r>
            <a:endParaRPr lang="es-CL" sz="280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17" y="1701214"/>
            <a:ext cx="44100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5932" y="1196752"/>
            <a:ext cx="3856398" cy="55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95908" y="1984695"/>
            <a:ext cx="4628070" cy="327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139952" y="5614551"/>
            <a:ext cx="4452378" cy="646331"/>
          </a:xfrm>
          <a:prstGeom prst="rect">
            <a:avLst/>
          </a:prstGeom>
          <a:noFill/>
        </p:spPr>
        <p:txBody>
          <a:bodyPr wrap="square" rtlCol="0">
            <a:spAutoFit/>
          </a:bodyPr>
          <a:lstStyle/>
          <a:p>
            <a:r>
              <a:rPr lang="es-CL" err="1" smtClean="0"/>
              <a:t>Tsi &lt; Trocío </a:t>
            </a:r>
            <a:r>
              <a:rPr lang="es-CL" smtClean="0">
                <a:sym typeface="Wingdings" panose="05000000000000000000" pitchFamily="2" charset="2"/>
              </a:rPr>
              <a:t> CONDENSACIÓN SUPERFICIAL</a:t>
            </a:r>
          </a:p>
          <a:p>
            <a:endParaRPr lang="es-CL"/>
          </a:p>
        </p:txBody>
      </p:sp>
      <p:sp>
        <p:nvSpPr>
          <p:cNvPr id="7" name="6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8"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839478198"/>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CuadroTexto"/>
          <p:cNvSpPr txBox="1"/>
          <p:nvPr/>
        </p:nvSpPr>
        <p:spPr>
          <a:xfrm>
            <a:off x="396375" y="116632"/>
            <a:ext cx="7992888" cy="954107"/>
          </a:xfrm>
          <a:prstGeom prst="rect">
            <a:avLst/>
          </a:prstGeom>
          <a:noFill/>
        </p:spPr>
        <p:txBody>
          <a:bodyPr wrap="square" rtlCol="0">
            <a:spAutoFit/>
          </a:bodyPr>
          <a:lstStyle/>
          <a:p>
            <a:pPr algn="just"/>
            <a:r>
              <a:rPr lang="es-CL" sz="2800" smtClean="0"/>
              <a:t>Bajos U minimizan el riesgo de condensación en los elementos de envolvente</a:t>
            </a:r>
            <a:endParaRPr lang="es-CL" sz="2800"/>
          </a:p>
        </p:txBody>
      </p:sp>
      <p:grpSp>
        <p:nvGrpSpPr>
          <p:cNvPr id="3" name="2 Grupo"/>
          <p:cNvGrpSpPr/>
          <p:nvPr/>
        </p:nvGrpSpPr>
        <p:grpSpPr>
          <a:xfrm>
            <a:off x="292554" y="692696"/>
            <a:ext cx="8527918" cy="5242232"/>
            <a:chOff x="27638" y="1191620"/>
            <a:chExt cx="8890876" cy="5481391"/>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38" y="1628800"/>
              <a:ext cx="8806792" cy="504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66669" y="3140968"/>
              <a:ext cx="3551845" cy="31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74153" y="1191620"/>
              <a:ext cx="2747506" cy="194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849254" y="4530878"/>
              <a:ext cx="1438623" cy="1015663"/>
            </a:xfrm>
            <a:prstGeom prst="rect">
              <a:avLst/>
            </a:prstGeom>
          </p:spPr>
          <p:txBody>
            <a:bodyPr wrap="square">
              <a:spAutoFit/>
            </a:bodyPr>
            <a:lstStyle/>
            <a:p>
              <a:pPr algn="just"/>
              <a:r>
                <a:rPr lang="es-CL" sz="1200" smtClean="0"/>
                <a:t>El vapor </a:t>
              </a:r>
              <a:r>
                <a:rPr lang="es-CL" sz="1200"/>
                <a:t>de agua viaja desde el punto con mayor presión de vapor al de menor presión</a:t>
              </a:r>
            </a:p>
          </p:txBody>
        </p:sp>
      </p:grpSp>
      <p:sp>
        <p:nvSpPr>
          <p:cNvPr id="11" name="10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2" name="Picture 7"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504283583"/>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4589" y="3513962"/>
            <a:ext cx="3032122" cy="138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788024" y="4941168"/>
            <a:ext cx="3785253" cy="923330"/>
          </a:xfrm>
          <a:prstGeom prst="rect">
            <a:avLst/>
          </a:prstGeom>
        </p:spPr>
        <p:txBody>
          <a:bodyPr wrap="square">
            <a:spAutoFit/>
          </a:bodyPr>
          <a:lstStyle/>
          <a:p>
            <a:pPr algn="just"/>
            <a:r>
              <a:rPr lang="es-CL" smtClean="0"/>
              <a:t>Si el volumen del local es 85m</a:t>
            </a:r>
            <a:r>
              <a:rPr lang="es-CL" baseline="30000" smtClean="0"/>
              <a:t>3</a:t>
            </a:r>
            <a:r>
              <a:rPr lang="es-CL" smtClean="0"/>
              <a:t>, entonces, la </a:t>
            </a:r>
            <a:r>
              <a:rPr lang="es-CL"/>
              <a:t>tasa N de renovación de aire será </a:t>
            </a:r>
            <a:r>
              <a:rPr lang="es-CL" smtClean="0"/>
              <a:t> </a:t>
            </a:r>
            <a:r>
              <a:rPr lang="es-CL"/>
              <a:t>0,7h</a:t>
            </a:r>
            <a:r>
              <a:rPr lang="es-CL" baseline="30000"/>
              <a:t>-1</a:t>
            </a:r>
            <a:r>
              <a:rPr lang="es-CL"/>
              <a:t>.</a:t>
            </a:r>
          </a:p>
        </p:txBody>
      </p:sp>
      <p:sp>
        <p:nvSpPr>
          <p:cNvPr id="4" name="3 CuadroTexto"/>
          <p:cNvSpPr txBox="1"/>
          <p:nvPr/>
        </p:nvSpPr>
        <p:spPr>
          <a:xfrm>
            <a:off x="185232" y="4122946"/>
            <a:ext cx="3738696" cy="1754326"/>
          </a:xfrm>
          <a:prstGeom prst="rect">
            <a:avLst/>
          </a:prstGeom>
          <a:noFill/>
        </p:spPr>
        <p:txBody>
          <a:bodyPr wrap="square" rtlCol="0">
            <a:spAutoFit/>
          </a:bodyPr>
          <a:lstStyle/>
          <a:p>
            <a:r>
              <a:rPr lang="es-CL" b="1" smtClean="0"/>
              <a:t>Producción de Vapor de Agua</a:t>
            </a:r>
          </a:p>
          <a:p>
            <a:r>
              <a:rPr lang="es-CL" smtClean="0"/>
              <a:t>Combustión 1kg GL </a:t>
            </a:r>
            <a:r>
              <a:rPr lang="es-CL" smtClean="0">
                <a:sym typeface="Wingdings" panose="05000000000000000000" pitchFamily="2" charset="2"/>
              </a:rPr>
              <a:t></a:t>
            </a:r>
            <a:r>
              <a:rPr lang="es-CL" smtClean="0"/>
              <a:t> 1,6 lt.</a:t>
            </a:r>
          </a:p>
          <a:p>
            <a:r>
              <a:rPr lang="es-CL" smtClean="0"/>
              <a:t>Persona en reposo (20°C) </a:t>
            </a:r>
            <a:r>
              <a:rPr lang="es-CL" smtClean="0">
                <a:sym typeface="Wingdings" panose="05000000000000000000" pitchFamily="2" charset="2"/>
              </a:rPr>
              <a:t> 45g/hr</a:t>
            </a:r>
            <a:endParaRPr lang="es-CL" smtClean="0">
              <a:sym typeface="Wingdings" panose="05000000000000000000" pitchFamily="2" charset="2"/>
            </a:endParaRPr>
          </a:p>
          <a:p>
            <a:r>
              <a:rPr lang="es-CL" smtClean="0"/>
              <a:t>Persona trabajando </a:t>
            </a:r>
            <a:r>
              <a:rPr lang="es-CL"/>
              <a:t>(20°C) </a:t>
            </a:r>
            <a:r>
              <a:rPr lang="es-CL">
                <a:sym typeface="Wingdings" panose="05000000000000000000" pitchFamily="2" charset="2"/>
              </a:rPr>
              <a:t> </a:t>
            </a:r>
            <a:r>
              <a:rPr lang="es-CL" smtClean="0">
                <a:sym typeface="Wingdings" panose="05000000000000000000" pitchFamily="2" charset="2"/>
              </a:rPr>
              <a:t>170g/hr</a:t>
            </a:r>
            <a:endParaRPr lang="es-CL" smtClean="0">
              <a:sym typeface="Wingdings" panose="05000000000000000000" pitchFamily="2" charset="2"/>
            </a:endParaRPr>
          </a:p>
          <a:p>
            <a:r>
              <a:rPr lang="es-CL" smtClean="0">
                <a:sym typeface="Wingdings" panose="05000000000000000000" pitchFamily="2" charset="2"/>
              </a:rPr>
              <a:t>Baño  0,15 kg/día</a:t>
            </a:r>
          </a:p>
          <a:p>
            <a:r>
              <a:rPr lang="es-CL" smtClean="0">
                <a:sym typeface="Wingdings" panose="05000000000000000000" pitchFamily="2" charset="2"/>
              </a:rPr>
              <a:t>Cocción alimentos  0,5 - 1,0 día</a:t>
            </a:r>
            <a:endParaRPr lang="es-CL"/>
          </a:p>
        </p:txBody>
      </p:sp>
      <p:sp>
        <p:nvSpPr>
          <p:cNvPr id="8" name="7 Rectángulo"/>
          <p:cNvSpPr/>
          <p:nvPr/>
        </p:nvSpPr>
        <p:spPr>
          <a:xfrm>
            <a:off x="168002" y="3779748"/>
            <a:ext cx="3816424" cy="369332"/>
          </a:xfrm>
          <a:prstGeom prst="rect">
            <a:avLst/>
          </a:prstGeom>
        </p:spPr>
        <p:txBody>
          <a:bodyPr wrap="square">
            <a:spAutoFit/>
          </a:bodyPr>
          <a:lstStyle/>
          <a:p>
            <a:r>
              <a:rPr lang="es-CL" smtClean="0"/>
              <a:t>Rangos </a:t>
            </a:r>
            <a:r>
              <a:rPr lang="es-CL"/>
              <a:t>de </a:t>
            </a:r>
            <a:r>
              <a:rPr lang="es-CL" smtClean="0"/>
              <a:t>confort entre </a:t>
            </a:r>
            <a:r>
              <a:rPr lang="es-CL"/>
              <a:t>20% y 75%</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41" y="635497"/>
            <a:ext cx="4230115" cy="319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36764" y="621529"/>
            <a:ext cx="4699732" cy="280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395536" y="188640"/>
            <a:ext cx="6912768" cy="461665"/>
          </a:xfrm>
          <a:prstGeom prst="rect">
            <a:avLst/>
          </a:prstGeom>
        </p:spPr>
        <p:txBody>
          <a:bodyPr wrap="square">
            <a:spAutoFit/>
          </a:bodyPr>
          <a:lstStyle/>
          <a:p>
            <a:r>
              <a:rPr lang="es-CL" sz="2400" b="1" smtClean="0"/>
              <a:t>2. Estanqueidad y control de la renovación de aire</a:t>
            </a:r>
            <a:endParaRPr lang="es-CL" sz="2400"/>
          </a:p>
        </p:txBody>
      </p:sp>
      <p:sp>
        <p:nvSpPr>
          <p:cNvPr id="11" name="10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2" name="Picture 7"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38838231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8022" y="1704002"/>
            <a:ext cx="3070442" cy="259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5016370"/>
            <a:ext cx="2713658" cy="96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29420" y="1574795"/>
            <a:ext cx="2664296" cy="272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87824" y="4224282"/>
            <a:ext cx="2808312" cy="162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0753" y="1646803"/>
            <a:ext cx="2259039" cy="343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6156176" y="4440306"/>
            <a:ext cx="2655238" cy="1200329"/>
          </a:xfrm>
          <a:prstGeom prst="rect">
            <a:avLst/>
          </a:prstGeom>
        </p:spPr>
        <p:txBody>
          <a:bodyPr wrap="square">
            <a:spAutoFit/>
          </a:bodyPr>
          <a:lstStyle/>
          <a:p>
            <a:r>
              <a:rPr lang="es-CL" b="1"/>
              <a:t>Tasas </a:t>
            </a:r>
            <a:r>
              <a:rPr lang="es-CL" b="1" smtClean="0"/>
              <a:t>N invierno</a:t>
            </a:r>
            <a:endParaRPr lang="es-CL" b="1"/>
          </a:p>
          <a:p>
            <a:r>
              <a:rPr lang="es-CL" smtClean="0"/>
              <a:t>Zonas </a:t>
            </a:r>
            <a:r>
              <a:rPr lang="es-CL"/>
              <a:t>húmedas  2 a 3h</a:t>
            </a:r>
            <a:r>
              <a:rPr lang="es-CL" baseline="30000"/>
              <a:t>-1</a:t>
            </a:r>
          </a:p>
          <a:p>
            <a:r>
              <a:rPr lang="es-CL"/>
              <a:t>Zonas  secas 1h</a:t>
            </a:r>
            <a:r>
              <a:rPr lang="es-CL" baseline="30000"/>
              <a:t>-1</a:t>
            </a:r>
            <a:r>
              <a:rPr lang="es-CL"/>
              <a:t> </a:t>
            </a:r>
          </a:p>
          <a:p>
            <a:r>
              <a:rPr lang="es-CL"/>
              <a:t>Mínimo 0,6h</a:t>
            </a:r>
            <a:r>
              <a:rPr lang="es-CL" baseline="30000"/>
              <a:t>-1</a:t>
            </a:r>
          </a:p>
        </p:txBody>
      </p:sp>
      <p:sp>
        <p:nvSpPr>
          <p:cNvPr id="14" name="13 CuadroTexto"/>
          <p:cNvSpPr txBox="1"/>
          <p:nvPr/>
        </p:nvSpPr>
        <p:spPr>
          <a:xfrm>
            <a:off x="395536" y="260648"/>
            <a:ext cx="8415878" cy="1384995"/>
          </a:xfrm>
          <a:prstGeom prst="rect">
            <a:avLst/>
          </a:prstGeom>
          <a:noFill/>
        </p:spPr>
        <p:txBody>
          <a:bodyPr wrap="square" rtlCol="0">
            <a:spAutoFit/>
          </a:bodyPr>
          <a:lstStyle/>
          <a:p>
            <a:pPr algn="just"/>
            <a:r>
              <a:rPr lang="es-CL" sz="2800" smtClean="0"/>
              <a:t>Las viviendas eficientes energéticamente presentan una alta estanqueidad y sistemas de control en la renovación de aire que incorporan recuperadores de energía</a:t>
            </a:r>
            <a:endParaRPr lang="es-CL" sz="2800"/>
          </a:p>
        </p:txBody>
      </p:sp>
      <p:sp>
        <p:nvSpPr>
          <p:cNvPr id="3" name="2 CuadroTexto"/>
          <p:cNvSpPr txBox="1"/>
          <p:nvPr/>
        </p:nvSpPr>
        <p:spPr>
          <a:xfrm>
            <a:off x="6193148" y="2191509"/>
            <a:ext cx="936104" cy="369332"/>
          </a:xfrm>
          <a:prstGeom prst="rect">
            <a:avLst/>
          </a:prstGeom>
          <a:noFill/>
        </p:spPr>
        <p:txBody>
          <a:bodyPr wrap="square" rtlCol="0">
            <a:spAutoFit/>
          </a:bodyPr>
          <a:lstStyle/>
          <a:p>
            <a:r>
              <a:rPr lang="es-CL" smtClean="0"/>
              <a:t>Verano</a:t>
            </a:r>
            <a:endParaRPr lang="es-CL"/>
          </a:p>
        </p:txBody>
      </p:sp>
      <p:sp>
        <p:nvSpPr>
          <p:cNvPr id="11" name="10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5"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6" name="1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343048498"/>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Imagen 4"/>
          <p:cNvPicPr>
            <a:picLocks noChangeAspect="1"/>
          </p:cNvPicPr>
          <p:nvPr/>
        </p:nvPicPr>
        <p:blipFill>
          <a:blip r:embed="rId3"/>
          <a:stretch>
            <a:fillRect/>
          </a:stretch>
        </p:blipFill>
        <p:spPr>
          <a:xfrm>
            <a:off x="4606055" y="4302388"/>
            <a:ext cx="3738362" cy="1670885"/>
          </a:xfrm>
          <a:prstGeom prst="rect">
            <a:avLst/>
          </a:prstGeom>
        </p:spPr>
      </p:pic>
      <p:pic>
        <p:nvPicPr>
          <p:cNvPr id="10" name="Imagen 9"/>
          <p:cNvPicPr>
            <a:picLocks noChangeAspect="1"/>
          </p:cNvPicPr>
          <p:nvPr/>
        </p:nvPicPr>
        <p:blipFill>
          <a:blip r:embed="rId4"/>
          <a:stretch>
            <a:fillRect/>
          </a:stretch>
        </p:blipFill>
        <p:spPr>
          <a:xfrm>
            <a:off x="594144" y="4409336"/>
            <a:ext cx="3563223" cy="1259508"/>
          </a:xfrm>
          <a:prstGeom prst="rect">
            <a:avLst/>
          </a:prstGeom>
        </p:spPr>
      </p:pic>
      <p:pic>
        <p:nvPicPr>
          <p:cNvPr id="12" name="Imagen 11"/>
          <p:cNvPicPr>
            <a:picLocks noChangeAspect="1"/>
          </p:cNvPicPr>
          <p:nvPr/>
        </p:nvPicPr>
        <p:blipFill>
          <a:blip r:embed="rId5"/>
          <a:stretch>
            <a:fillRect/>
          </a:stretch>
        </p:blipFill>
        <p:spPr>
          <a:xfrm>
            <a:off x="4788024" y="462054"/>
            <a:ext cx="3343171" cy="3490256"/>
          </a:xfrm>
          <a:prstGeom prst="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5536" y="404663"/>
            <a:ext cx="3960440" cy="380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606055" y="3933056"/>
            <a:ext cx="3834333" cy="369332"/>
          </a:xfrm>
          <a:prstGeom prst="rect">
            <a:avLst/>
          </a:prstGeom>
          <a:noFill/>
        </p:spPr>
        <p:txBody>
          <a:bodyPr wrap="square" rtlCol="0">
            <a:spAutoFit/>
          </a:bodyPr>
          <a:lstStyle/>
          <a:p>
            <a:pPr algn="ctr"/>
            <a:r>
              <a:rPr lang="es-CL" smtClean="0"/>
              <a:t>Intercambiador de Calor 90% eficiencia</a:t>
            </a:r>
            <a:endParaRPr lang="es-CL"/>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69495596"/>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6 CuadroTexto"/>
          <p:cNvSpPr txBox="1"/>
          <p:nvPr/>
        </p:nvSpPr>
        <p:spPr>
          <a:xfrm>
            <a:off x="270137" y="116632"/>
            <a:ext cx="8136904" cy="584775"/>
          </a:xfrm>
          <a:prstGeom prst="rect">
            <a:avLst/>
          </a:prstGeom>
          <a:noFill/>
        </p:spPr>
        <p:txBody>
          <a:bodyPr wrap="square" rtlCol="0">
            <a:spAutoFit/>
          </a:bodyPr>
          <a:lstStyle/>
          <a:p>
            <a:pPr algn="ctr"/>
            <a:r>
              <a:rPr lang="es-CL" sz="3200" b="1" smtClean="0"/>
              <a:t>Caso de Estudio – Vivienda de Albañilería</a:t>
            </a:r>
            <a:endParaRPr lang="es-CL" sz="3200" b="1"/>
          </a:p>
        </p:txBody>
      </p:sp>
      <p:sp>
        <p:nvSpPr>
          <p:cNvPr id="3" name="2 Rectángulo"/>
          <p:cNvSpPr/>
          <p:nvPr/>
        </p:nvSpPr>
        <p:spPr>
          <a:xfrm>
            <a:off x="251520" y="5073900"/>
            <a:ext cx="8784976" cy="923330"/>
          </a:xfrm>
          <a:prstGeom prst="rect">
            <a:avLst/>
          </a:prstGeom>
        </p:spPr>
        <p:txBody>
          <a:bodyPr wrap="square">
            <a:spAutoFit/>
          </a:bodyPr>
          <a:lstStyle/>
          <a:p>
            <a:pPr algn="just"/>
            <a:r>
              <a:rPr lang="es-CL" smtClean="0"/>
              <a:t>Según el “Estudio </a:t>
            </a:r>
            <a:r>
              <a:rPr lang="es-CL"/>
              <a:t>de Usos Finales y Curva de Oferta de Conservación de la Energía en el Sector Residencial de Chile”  (2010</a:t>
            </a:r>
            <a:r>
              <a:rPr lang="es-CL" smtClean="0"/>
              <a:t>), el </a:t>
            </a:r>
            <a:r>
              <a:rPr lang="es-CL" b="1" smtClean="0"/>
              <a:t>48,8% de las viviendas está materializada en Ladrillo</a:t>
            </a:r>
            <a:r>
              <a:rPr lang="es-CL" smtClean="0"/>
              <a:t> y el </a:t>
            </a:r>
            <a:r>
              <a:rPr lang="es-CL" b="1" smtClean="0"/>
              <a:t>0,8% presenta equipos  de aire acondicionado</a:t>
            </a:r>
            <a:r>
              <a:rPr lang="es-CL" smtClean="0"/>
              <a:t>.</a:t>
            </a:r>
            <a:endParaRPr lang="es-CL"/>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9687" y="980727"/>
            <a:ext cx="4376391" cy="409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769" y="1589619"/>
            <a:ext cx="3969498" cy="229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6213" y="3906354"/>
            <a:ext cx="3429530" cy="121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36213" y="988640"/>
            <a:ext cx="3267926" cy="646331"/>
          </a:xfrm>
          <a:prstGeom prst="rect">
            <a:avLst/>
          </a:prstGeom>
          <a:noFill/>
        </p:spPr>
        <p:txBody>
          <a:bodyPr wrap="square" rtlCol="0">
            <a:spAutoFit/>
          </a:bodyPr>
          <a:lstStyle/>
          <a:p>
            <a:pPr algn="ctr"/>
            <a:r>
              <a:rPr lang="es-CL" smtClean="0"/>
              <a:t>Vivienda de Albañilería de 50,5m</a:t>
            </a:r>
            <a:r>
              <a:rPr lang="es-CL" baseline="30000" smtClean="0"/>
              <a:t>2</a:t>
            </a:r>
            <a:r>
              <a:rPr lang="es-CL" smtClean="0"/>
              <a:t> ubicada en Santiago</a:t>
            </a:r>
            <a:endParaRPr lang="es-CL"/>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718503903"/>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95093" y="1428881"/>
            <a:ext cx="3077307" cy="144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985829"/>
            <a:ext cx="7438817" cy="289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17559" y="1428881"/>
            <a:ext cx="5425231" cy="2246769"/>
          </a:xfrm>
          <a:prstGeom prst="rect">
            <a:avLst/>
          </a:prstGeom>
          <a:noFill/>
        </p:spPr>
        <p:txBody>
          <a:bodyPr wrap="square" rtlCol="0">
            <a:spAutoFit/>
          </a:bodyPr>
          <a:lstStyle/>
          <a:p>
            <a:endParaRPr lang="es-CL" sz="2000" b="1" smtClean="0"/>
          </a:p>
          <a:p>
            <a:r>
              <a:rPr lang="es-CL" sz="2000" b="1" smtClean="0"/>
              <a:t>Muro 1,9 v/s 0,113 </a:t>
            </a:r>
            <a:r>
              <a:rPr lang="es-CL" sz="2000" b="1" smtClean="0">
                <a:sym typeface="Wingdings" panose="05000000000000000000" pitchFamily="2" charset="2"/>
              </a:rPr>
              <a:t> 15,8 veces mayor</a:t>
            </a:r>
          </a:p>
          <a:p>
            <a:endParaRPr lang="es-CL" sz="2000" b="1" smtClean="0">
              <a:sym typeface="Wingdings" panose="05000000000000000000" pitchFamily="2" charset="2"/>
            </a:endParaRPr>
          </a:p>
          <a:p>
            <a:r>
              <a:rPr lang="es-CL" sz="2000" b="1" smtClean="0">
                <a:sym typeface="Wingdings" panose="05000000000000000000" pitchFamily="2" charset="2"/>
              </a:rPr>
              <a:t>Techo 0,47 v/s 0,074  5,35 veces mayor</a:t>
            </a:r>
          </a:p>
          <a:p>
            <a:endParaRPr lang="es-CL" sz="2000" b="1" smtClean="0">
              <a:sym typeface="Wingdings" panose="05000000000000000000" pitchFamily="2" charset="2"/>
            </a:endParaRPr>
          </a:p>
          <a:p>
            <a:endParaRPr lang="es-CL" sz="2000" b="1">
              <a:sym typeface="Wingdings" panose="05000000000000000000" pitchFamily="2" charset="2"/>
            </a:endParaRPr>
          </a:p>
          <a:p>
            <a:endParaRPr lang="es-CL" sz="2000" b="1" smtClean="0">
              <a:sym typeface="Wingdings" panose="05000000000000000000" pitchFamily="2" charset="2"/>
            </a:endParaRPr>
          </a:p>
        </p:txBody>
      </p:sp>
      <p:sp>
        <p:nvSpPr>
          <p:cNvPr id="6" name="5 CuadroTexto"/>
          <p:cNvSpPr txBox="1"/>
          <p:nvPr/>
        </p:nvSpPr>
        <p:spPr>
          <a:xfrm>
            <a:off x="330047" y="267368"/>
            <a:ext cx="8258175" cy="954107"/>
          </a:xfrm>
          <a:prstGeom prst="rect">
            <a:avLst/>
          </a:prstGeom>
          <a:noFill/>
        </p:spPr>
        <p:txBody>
          <a:bodyPr wrap="square" rtlCol="0">
            <a:spAutoFit/>
          </a:bodyPr>
          <a:lstStyle/>
          <a:p>
            <a:pPr algn="just"/>
            <a:r>
              <a:rPr lang="es-CL" sz="2800" smtClean="0"/>
              <a:t>Es claro que estos requerimientos normativos no propenden a la eficiencia energética real</a:t>
            </a:r>
            <a:endParaRPr lang="es-CL" sz="2800"/>
          </a:p>
        </p:txBody>
      </p:sp>
      <p:sp>
        <p:nvSpPr>
          <p:cNvPr id="7" name="6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8"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456106572"/>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741" y="980728"/>
            <a:ext cx="4270684" cy="247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318" y="3501008"/>
            <a:ext cx="3429530" cy="121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5616" y="4670203"/>
            <a:ext cx="2233210" cy="113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004048" y="5013176"/>
            <a:ext cx="3597137" cy="1220847"/>
          </a:xfrm>
          <a:prstGeom prst="rect">
            <a:avLst/>
          </a:prstGeom>
          <a:noFill/>
        </p:spPr>
        <p:txBody>
          <a:bodyPr wrap="square" rtlCol="0">
            <a:spAutoFit/>
          </a:bodyPr>
          <a:lstStyle/>
          <a:p>
            <a:pPr marL="457200" indent="-457200" algn="ctr">
              <a:buAutoNum type="arabicPlain" startAt="95"/>
            </a:pPr>
            <a:r>
              <a:rPr lang="es-CL" sz="2000" b="1" err="1" smtClean="0"/>
              <a:t>kWh/m</a:t>
            </a:r>
            <a:r>
              <a:rPr lang="es-CL" sz="2000" b="1" baseline="30000" smtClean="0"/>
              <a:t>2</a:t>
            </a:r>
            <a:r>
              <a:rPr lang="es-CL" sz="2000" b="1" smtClean="0"/>
              <a:t> año</a:t>
            </a:r>
          </a:p>
          <a:p>
            <a:pPr algn="ctr"/>
            <a:r>
              <a:rPr lang="el-GR" sz="2000" b="1" smtClean="0">
                <a:solidFill>
                  <a:srgbClr val="000000"/>
                </a:solidFill>
                <a:latin typeface="Calibri" panose="020f0502020204030204" pitchFamily="34" charset="0"/>
              </a:rPr>
              <a:t>η</a:t>
            </a:r>
            <a:r>
              <a:rPr lang="es-CL" sz="2000" b="1" smtClean="0">
                <a:solidFill>
                  <a:srgbClr val="000000"/>
                </a:solidFill>
                <a:latin typeface="Calibri" panose="020f0502020204030204" pitchFamily="34" charset="0"/>
              </a:rPr>
              <a:t> = 1, GL </a:t>
            </a:r>
            <a:r>
              <a:rPr lang="es-CL" sz="2000" b="1" smtClean="0">
                <a:solidFill>
                  <a:srgbClr val="000000"/>
                </a:solidFill>
                <a:latin typeface="Calibri" panose="020f0502020204030204" pitchFamily="34" charset="0"/>
                <a:sym typeface="Wingdings" panose="05000000000000000000" pitchFamily="2" charset="2"/>
              </a:rPr>
              <a:t> </a:t>
            </a:r>
            <a:r>
              <a:rPr lang="es-CL" sz="2000" b="1" smtClean="0">
                <a:solidFill>
                  <a:srgbClr val="000000"/>
                </a:solidFill>
                <a:latin typeface="Calibri" panose="020f0502020204030204" pitchFamily="34" charset="0"/>
              </a:rPr>
              <a:t>$ 375.360 año</a:t>
            </a:r>
          </a:p>
          <a:p>
            <a:pPr algn="ctr"/>
            <a:r>
              <a:rPr lang="es-CL" sz="2000" b="1" smtClean="0"/>
              <a:t>20°C, N=1h</a:t>
            </a:r>
            <a:r>
              <a:rPr lang="es-CL" sz="2000" b="1" baseline="30000" smtClean="0"/>
              <a:t>-1</a:t>
            </a:r>
            <a:r>
              <a:rPr lang="es-CL" sz="2000" b="1"/>
              <a:t> </a:t>
            </a:r>
            <a:r>
              <a:rPr lang="es-CL" sz="2000" b="1" smtClean="0"/>
              <a:t>/ 2h</a:t>
            </a:r>
            <a:r>
              <a:rPr lang="es-CL" sz="2000" b="1" baseline="30000" smtClean="0"/>
              <a:t>-1</a:t>
            </a:r>
          </a:p>
          <a:p>
            <a:pPr algn="ctr"/>
            <a:endParaRPr lang="es-CL" sz="2000" b="1" baseline="30000"/>
          </a:p>
        </p:txBody>
      </p:sp>
      <p:pic>
        <p:nvPicPr>
          <p:cNvPr id="3" name="Imagen 2"/>
          <p:cNvPicPr>
            <a:picLocks noChangeAspect="1"/>
          </p:cNvPicPr>
          <p:nvPr/>
        </p:nvPicPr>
        <p:blipFill>
          <a:blip r:embed="rId5"/>
          <a:stretch>
            <a:fillRect/>
          </a:stretch>
        </p:blipFill>
        <p:spPr>
          <a:xfrm>
            <a:off x="4788024" y="1216780"/>
            <a:ext cx="4025922" cy="3692450"/>
          </a:xfrm>
          <a:prstGeom prst="rect">
            <a:avLst/>
          </a:prstGeom>
        </p:spPr>
      </p:pic>
      <p:sp>
        <p:nvSpPr>
          <p:cNvPr id="2" name="1 CuadroTexto"/>
          <p:cNvSpPr txBox="1"/>
          <p:nvPr/>
        </p:nvSpPr>
        <p:spPr>
          <a:xfrm>
            <a:off x="2760213" y="332656"/>
            <a:ext cx="325194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L" sz="2000" b="1" smtClean="0"/>
              <a:t>Vivienda base de estudio</a:t>
            </a:r>
            <a:endParaRPr lang="es-CL" sz="2000" b="1"/>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90393014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Rectángulo"/>
          <p:cNvSpPr/>
          <p:nvPr/>
        </p:nvSpPr>
        <p:spPr>
          <a:xfrm>
            <a:off x="249542" y="1803588"/>
            <a:ext cx="8640958" cy="3785652"/>
          </a:xfrm>
          <a:prstGeom prst="rect">
            <a:avLst/>
          </a:prstGeom>
        </p:spPr>
        <p:txBody>
          <a:bodyPr wrap="square">
            <a:spAutoFit/>
          </a:bodyPr>
          <a:lstStyle/>
          <a:p>
            <a:pPr algn="just"/>
            <a:r>
              <a:rPr lang="es-CL" sz="2400" smtClean="0"/>
              <a:t>Los</a:t>
            </a:r>
            <a:r>
              <a:rPr lang="es-CL" sz="2400" smtClean="0">
                <a:latin typeface="Calibri" panose="020f0502020204030204" pitchFamily="34" charset="0"/>
                <a:ea typeface="Calibri" panose="020f0502020204030204" pitchFamily="34" charset="0"/>
                <a:cs typeface="Times New Roman" panose="02020603050405020304" pitchFamily="18" charset="0"/>
              </a:rPr>
              <a:t> </a:t>
            </a:r>
            <a:r>
              <a:rPr lang="es-CL" sz="2400">
                <a:latin typeface="Calibri" panose="020f0502020204030204" pitchFamily="34" charset="0"/>
                <a:ea typeface="Calibri" panose="020f0502020204030204" pitchFamily="34" charset="0"/>
                <a:cs typeface="Times New Roman" panose="02020603050405020304" pitchFamily="18" charset="0"/>
              </a:rPr>
              <a:t>edificios representan alrededor del 40% del consumo mundial de energía y contribuyen con más del 30% de las emisiones de CO</a:t>
            </a:r>
            <a:r>
              <a:rPr lang="es-CL" sz="2400" baseline="-25000">
                <a:latin typeface="Calibri" panose="020f0502020204030204" pitchFamily="34" charset="0"/>
                <a:ea typeface="Calibri" panose="020f0502020204030204" pitchFamily="34" charset="0"/>
                <a:cs typeface="Times New Roman" panose="02020603050405020304" pitchFamily="18" charset="0"/>
              </a:rPr>
              <a:t>2</a:t>
            </a:r>
            <a:r>
              <a:rPr lang="es-CL" sz="2400">
                <a:latin typeface="Calibri" panose="020f0502020204030204" pitchFamily="34" charset="0"/>
                <a:ea typeface="Calibri" panose="020f0502020204030204" pitchFamily="34" charset="0"/>
                <a:cs typeface="Times New Roman" panose="02020603050405020304" pitchFamily="18" charset="0"/>
              </a:rPr>
              <a:t>.  Donde una gran parte de esta energía se utiliza para el confort térmico en edificios. (Yang, Yan, &amp; Lam, 2013</a:t>
            </a:r>
            <a:r>
              <a:rPr lang="es-CL" sz="240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s-CL" sz="2400">
              <a:latin typeface="Calibri" panose="020f0502020204030204" pitchFamily="34" charset="0"/>
              <a:cs typeface="Times New Roman" panose="02020603050405020304" pitchFamily="18" charset="0"/>
            </a:endParaRPr>
          </a:p>
          <a:p>
            <a:pPr algn="just"/>
            <a:r>
              <a:rPr lang="es-CL" sz="2400" smtClean="0">
                <a:solidFill>
                  <a:schemeClr val="bg1">
                    <a:lumMod val="85000"/>
                  </a:schemeClr>
                </a:solidFill>
              </a:rPr>
              <a:t>75</a:t>
            </a:r>
            <a:r>
              <a:rPr lang="es-CL" sz="2400">
                <a:solidFill>
                  <a:schemeClr val="bg1">
                    <a:lumMod val="85000"/>
                  </a:schemeClr>
                </a:solidFill>
              </a:rPr>
              <a:t>% del total de energía consumida por el sector edificación es </a:t>
            </a:r>
            <a:r>
              <a:rPr lang="es-CL" sz="2400" smtClean="0">
                <a:solidFill>
                  <a:schemeClr val="bg1">
                    <a:lumMod val="85000"/>
                  </a:schemeClr>
                </a:solidFill>
              </a:rPr>
              <a:t>residencial.  Donde la energía </a:t>
            </a:r>
            <a:r>
              <a:rPr lang="es-CL" sz="2400">
                <a:solidFill>
                  <a:schemeClr val="bg1">
                    <a:lumMod val="85000"/>
                  </a:schemeClr>
                </a:solidFill>
              </a:rPr>
              <a:t>eléctrica presenta </a:t>
            </a:r>
            <a:r>
              <a:rPr lang="es-CL" sz="2400" smtClean="0">
                <a:solidFill>
                  <a:schemeClr val="bg1">
                    <a:lumMod val="85000"/>
                  </a:schemeClr>
                </a:solidFill>
              </a:rPr>
              <a:t>el mayor </a:t>
            </a:r>
            <a:r>
              <a:rPr lang="es-CL" sz="2400">
                <a:solidFill>
                  <a:schemeClr val="bg1">
                    <a:lumMod val="85000"/>
                  </a:schemeClr>
                </a:solidFill>
              </a:rPr>
              <a:t>crecimiento en la distribución del consumo residencial por tipo de fuente energética. </a:t>
            </a:r>
            <a:r>
              <a:rPr lang="es-CL" sz="2400" smtClean="0">
                <a:solidFill>
                  <a:schemeClr val="bg1">
                    <a:lumMod val="85000"/>
                  </a:schemeClr>
                </a:solidFill>
              </a:rPr>
              <a:t> (</a:t>
            </a:r>
            <a:r>
              <a:rPr lang="es-CL" sz="2400" err="1">
                <a:solidFill>
                  <a:schemeClr val="bg1">
                    <a:lumMod val="85000"/>
                  </a:schemeClr>
                </a:solidFill>
              </a:rPr>
              <a:t>Nejata</a:t>
            </a:r>
            <a:r>
              <a:rPr lang="es-CL" sz="2400" smtClean="0">
                <a:solidFill>
                  <a:schemeClr val="bg1">
                    <a:lumMod val="85000"/>
                  </a:schemeClr>
                </a:solidFill>
              </a:rPr>
              <a:t>, Jomehzadeha</a:t>
            </a:r>
            <a:r>
              <a:rPr lang="es-CL" sz="2400">
                <a:solidFill>
                  <a:schemeClr val="bg1">
                    <a:lumMod val="85000"/>
                  </a:schemeClr>
                </a:solidFill>
              </a:rPr>
              <a:t>, Taharib, Goharic, 2014)</a:t>
            </a:r>
          </a:p>
          <a:p>
            <a:pPr algn="just"/>
            <a:endParaRPr lang="es-CL" sz="2400" smtClean="0"/>
          </a:p>
        </p:txBody>
      </p:sp>
      <p:sp>
        <p:nvSpPr>
          <p:cNvPr id="8" name="7 CuadroTexto"/>
          <p:cNvSpPr txBox="1"/>
          <p:nvPr/>
        </p:nvSpPr>
        <p:spPr>
          <a:xfrm>
            <a:off x="334862" y="683985"/>
            <a:ext cx="8136904" cy="584775"/>
          </a:xfrm>
          <a:prstGeom prst="rect">
            <a:avLst/>
          </a:prstGeom>
          <a:noFill/>
        </p:spPr>
        <p:txBody>
          <a:bodyPr wrap="square" rtlCol="0">
            <a:spAutoFit/>
          </a:bodyPr>
          <a:lstStyle/>
          <a:p>
            <a:pPr algn="ctr"/>
            <a:r>
              <a:rPr lang="es-CL" sz="3200" b="1" smtClean="0"/>
              <a:t>Contextualización de la problemática</a:t>
            </a:r>
            <a:endParaRPr lang="es-CL" sz="3200" b="1"/>
          </a:p>
        </p:txBody>
      </p:sp>
      <p:grpSp>
        <p:nvGrpSpPr>
          <p:cNvPr id="9" name="8 Grupo"/>
          <p:cNvGrpSpPr/>
          <p:nvPr/>
        </p:nvGrpSpPr>
        <p:grpSpPr>
          <a:xfrm>
            <a:off x="813167" y="5962054"/>
            <a:ext cx="7742389" cy="923330"/>
            <a:chOff x="813167" y="5962054"/>
            <a:chExt cx="7742389" cy="923330"/>
          </a:xfrm>
        </p:grpSpPr>
        <p:sp>
          <p:nvSpPr>
            <p:cNvPr id="10" name="9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1" name="Picture 7"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2912309451"/>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81" y="980728"/>
            <a:ext cx="4376358" cy="253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552" y="3573016"/>
            <a:ext cx="3601361" cy="128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14425" y="4869160"/>
            <a:ext cx="23050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9 CuadroTexto"/>
          <p:cNvSpPr txBox="1"/>
          <p:nvPr/>
        </p:nvSpPr>
        <p:spPr>
          <a:xfrm>
            <a:off x="4934969" y="4725144"/>
            <a:ext cx="3865659" cy="1015663"/>
          </a:xfrm>
          <a:prstGeom prst="rect">
            <a:avLst/>
          </a:prstGeom>
          <a:noFill/>
        </p:spPr>
        <p:txBody>
          <a:bodyPr wrap="square" rtlCol="0">
            <a:spAutoFit/>
          </a:bodyPr>
          <a:lstStyle/>
          <a:p>
            <a:pPr marL="457200" indent="-457200" algn="ctr">
              <a:buAutoNum type="arabicPlain" startAt="35"/>
            </a:pPr>
            <a:r>
              <a:rPr lang="es-CL" sz="2000" b="1" err="1" smtClean="0"/>
              <a:t>kWh/m</a:t>
            </a:r>
            <a:r>
              <a:rPr lang="es-CL" sz="2000" b="1" baseline="30000" smtClean="0"/>
              <a:t>2</a:t>
            </a:r>
            <a:r>
              <a:rPr lang="es-CL" sz="2000" b="1" smtClean="0"/>
              <a:t> año</a:t>
            </a:r>
          </a:p>
          <a:p>
            <a:pPr algn="ctr"/>
            <a:r>
              <a:rPr lang="el-GR" sz="2000" b="1" smtClean="0">
                <a:solidFill>
                  <a:srgbClr val="000000"/>
                </a:solidFill>
                <a:latin typeface="Calibri" panose="020f0502020204030204" pitchFamily="34" charset="0"/>
              </a:rPr>
              <a:t>η</a:t>
            </a:r>
            <a:r>
              <a:rPr lang="es-CL" sz="2000" b="1" smtClean="0">
                <a:solidFill>
                  <a:srgbClr val="000000"/>
                </a:solidFill>
                <a:latin typeface="Calibri" panose="020f0502020204030204" pitchFamily="34" charset="0"/>
              </a:rPr>
              <a:t> = 1, GL </a:t>
            </a:r>
            <a:r>
              <a:rPr lang="es-CL" sz="2000" b="1" smtClean="0">
                <a:solidFill>
                  <a:srgbClr val="000000"/>
                </a:solidFill>
                <a:latin typeface="Calibri" panose="020f0502020204030204" pitchFamily="34" charset="0"/>
                <a:sym typeface="Wingdings" panose="05000000000000000000" pitchFamily="2" charset="2"/>
              </a:rPr>
              <a:t> </a:t>
            </a:r>
            <a:r>
              <a:rPr lang="es-CL" sz="2000" b="1" smtClean="0">
                <a:solidFill>
                  <a:srgbClr val="000000"/>
                </a:solidFill>
                <a:latin typeface="Calibri" panose="020f0502020204030204" pitchFamily="34" charset="0"/>
              </a:rPr>
              <a:t>$ 137.618 año</a:t>
            </a:r>
            <a:r>
              <a:rPr lang="es-CL" sz="2000" b="1" smtClean="0"/>
              <a:t> </a:t>
            </a:r>
            <a:endParaRPr lang="es-CL" sz="2000" b="1"/>
          </a:p>
          <a:p>
            <a:pPr algn="ctr"/>
            <a:r>
              <a:rPr lang="es-CL" sz="2000" b="1" smtClean="0"/>
              <a:t>20°C</a:t>
            </a:r>
            <a:r>
              <a:rPr lang="es-CL" sz="2000" b="1"/>
              <a:t>, N=1h</a:t>
            </a:r>
            <a:r>
              <a:rPr lang="es-CL" sz="2000" b="1" baseline="30000"/>
              <a:t>-1</a:t>
            </a:r>
            <a:r>
              <a:rPr lang="es-CL" sz="2000" b="1"/>
              <a:t> / </a:t>
            </a:r>
            <a:r>
              <a:rPr lang="es-CL" sz="2000" b="1" smtClean="0"/>
              <a:t>2h</a:t>
            </a:r>
            <a:r>
              <a:rPr lang="es-CL" sz="2000" b="1" baseline="30000" smtClean="0"/>
              <a:t>-1</a:t>
            </a:r>
            <a:endParaRPr lang="es-CL" sz="2000" b="1" baseline="30000"/>
          </a:p>
        </p:txBody>
      </p:sp>
      <p:pic>
        <p:nvPicPr>
          <p:cNvPr id="4" name="Imagen 3"/>
          <p:cNvPicPr>
            <a:picLocks noChangeAspect="1"/>
          </p:cNvPicPr>
          <p:nvPr/>
        </p:nvPicPr>
        <p:blipFill>
          <a:blip r:embed="rId6"/>
          <a:stretch>
            <a:fillRect/>
          </a:stretch>
        </p:blipFill>
        <p:spPr>
          <a:xfrm>
            <a:off x="5076056" y="1322185"/>
            <a:ext cx="3554855" cy="3260402"/>
          </a:xfrm>
          <a:prstGeom prst="rect">
            <a:avLst/>
          </a:prstGeom>
        </p:spPr>
      </p:pic>
      <p:sp>
        <p:nvSpPr>
          <p:cNvPr id="7" name="6 CuadroTexto"/>
          <p:cNvSpPr txBox="1"/>
          <p:nvPr/>
        </p:nvSpPr>
        <p:spPr>
          <a:xfrm>
            <a:off x="2187279" y="332656"/>
            <a:ext cx="468052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L" sz="2000" b="1" smtClean="0"/>
              <a:t>Vivienda con base a propuesta normativa</a:t>
            </a:r>
            <a:endParaRPr lang="es-CL" sz="2000" b="1"/>
          </a:p>
        </p:txBody>
      </p:sp>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9"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927186595"/>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277" y="884046"/>
            <a:ext cx="4270684" cy="247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0057" y="3429000"/>
            <a:ext cx="384792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184972" y="4869160"/>
            <a:ext cx="3543959" cy="1015663"/>
          </a:xfrm>
          <a:prstGeom prst="rect">
            <a:avLst/>
          </a:prstGeom>
          <a:noFill/>
        </p:spPr>
        <p:txBody>
          <a:bodyPr wrap="square" rtlCol="0">
            <a:spAutoFit/>
          </a:bodyPr>
          <a:lstStyle/>
          <a:p>
            <a:pPr algn="ctr"/>
            <a:r>
              <a:rPr lang="es-CL" sz="2000" b="1" smtClean="0"/>
              <a:t>0,4 kWh/m</a:t>
            </a:r>
            <a:r>
              <a:rPr lang="es-CL" sz="2000" b="1" baseline="30000" smtClean="0"/>
              <a:t>2</a:t>
            </a:r>
            <a:r>
              <a:rPr lang="es-CL" sz="2000" b="1" smtClean="0"/>
              <a:t> año</a:t>
            </a:r>
          </a:p>
          <a:p>
            <a:pPr algn="ctr"/>
            <a:r>
              <a:rPr lang="el-GR" sz="2000" b="1" smtClean="0">
                <a:solidFill>
                  <a:srgbClr val="000000"/>
                </a:solidFill>
                <a:latin typeface="Calibri" panose="020f0502020204030204" pitchFamily="34" charset="0"/>
              </a:rPr>
              <a:t>η</a:t>
            </a:r>
            <a:r>
              <a:rPr lang="es-CL" sz="2000" b="1" smtClean="0">
                <a:solidFill>
                  <a:srgbClr val="000000"/>
                </a:solidFill>
                <a:latin typeface="Calibri" panose="020f0502020204030204" pitchFamily="34" charset="0"/>
              </a:rPr>
              <a:t> =1, GL </a:t>
            </a:r>
            <a:r>
              <a:rPr lang="es-CL" sz="2000" b="1" smtClean="0">
                <a:solidFill>
                  <a:srgbClr val="000000"/>
                </a:solidFill>
                <a:latin typeface="Calibri" panose="020f0502020204030204" pitchFamily="34" charset="0"/>
                <a:sym typeface="Wingdings" panose="05000000000000000000" pitchFamily="2" charset="2"/>
              </a:rPr>
              <a:t> </a:t>
            </a:r>
            <a:r>
              <a:rPr lang="es-CL" sz="2000" b="1" smtClean="0"/>
              <a:t>$ 1.424 año  </a:t>
            </a:r>
          </a:p>
          <a:p>
            <a:pPr algn="ctr"/>
            <a:r>
              <a:rPr lang="es-CL" sz="2000" b="1" smtClean="0"/>
              <a:t>20°C</a:t>
            </a:r>
            <a:r>
              <a:rPr lang="es-CL" sz="2000" b="1"/>
              <a:t>, N=1h</a:t>
            </a:r>
            <a:r>
              <a:rPr lang="es-CL" sz="2000" b="1" baseline="30000"/>
              <a:t>-1</a:t>
            </a:r>
            <a:r>
              <a:rPr lang="es-CL" sz="2000" b="1"/>
              <a:t> / </a:t>
            </a:r>
            <a:r>
              <a:rPr lang="es-CL" sz="2000" b="1" smtClean="0"/>
              <a:t>2h</a:t>
            </a:r>
            <a:r>
              <a:rPr lang="es-CL" sz="2000" b="1" baseline="30000" smtClean="0"/>
              <a:t>-1</a:t>
            </a: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81603" y="4833710"/>
            <a:ext cx="2526301" cy="118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6"/>
          <a:stretch>
            <a:fillRect/>
          </a:stretch>
        </p:blipFill>
        <p:spPr>
          <a:xfrm>
            <a:off x="4860032" y="1206012"/>
            <a:ext cx="3868900" cy="3548434"/>
          </a:xfrm>
          <a:prstGeom prst="rect">
            <a:avLst/>
          </a:prstGeom>
        </p:spPr>
      </p:pic>
      <p:sp>
        <p:nvSpPr>
          <p:cNvPr id="8" name="7 CuadroTexto"/>
          <p:cNvSpPr txBox="1"/>
          <p:nvPr/>
        </p:nvSpPr>
        <p:spPr>
          <a:xfrm>
            <a:off x="2091210" y="292586"/>
            <a:ext cx="490104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L" sz="2000" b="1" smtClean="0"/>
              <a:t>Vivienda con parámetros Passivhaus</a:t>
            </a:r>
            <a:endParaRPr lang="es-CL" sz="2000" b="1"/>
          </a:p>
        </p:txBody>
      </p:sp>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910321715"/>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50792" y="445062"/>
            <a:ext cx="5206330" cy="442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72" y="1484784"/>
            <a:ext cx="3863725" cy="223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436096" y="4725144"/>
            <a:ext cx="123572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L" sz="1600" b="1" smtClean="0"/>
              <a:t>Vivienda base de estudio</a:t>
            </a:r>
            <a:endParaRPr lang="es-CL" sz="1600" b="1"/>
          </a:p>
        </p:txBody>
      </p:sp>
      <p:sp>
        <p:nvSpPr>
          <p:cNvPr id="9" name="8 CuadroTexto"/>
          <p:cNvSpPr txBox="1"/>
          <p:nvPr/>
        </p:nvSpPr>
        <p:spPr>
          <a:xfrm>
            <a:off x="3691287" y="4725785"/>
            <a:ext cx="139470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L" sz="1600" b="1" smtClean="0"/>
              <a:t>Vivienda con parámetros Passivhaus</a:t>
            </a:r>
            <a:endParaRPr lang="es-CL" sz="1600" b="1"/>
          </a:p>
        </p:txBody>
      </p:sp>
      <p:sp>
        <p:nvSpPr>
          <p:cNvPr id="10" name="9 CuadroTexto"/>
          <p:cNvSpPr txBox="1"/>
          <p:nvPr/>
        </p:nvSpPr>
        <p:spPr>
          <a:xfrm>
            <a:off x="7020272" y="4725144"/>
            <a:ext cx="1863751"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L" sz="1600" b="1" smtClean="0"/>
              <a:t>Vivienda con base a propuesta normativa</a:t>
            </a:r>
            <a:endParaRPr lang="es-CL" sz="1600" b="1"/>
          </a:p>
        </p:txBody>
      </p:sp>
      <p:sp>
        <p:nvSpPr>
          <p:cNvPr id="4" name="3 Flecha derecha"/>
          <p:cNvSpPr/>
          <p:nvPr/>
        </p:nvSpPr>
        <p:spPr>
          <a:xfrm rot="20234256">
            <a:off x="2613922" y="3858936"/>
            <a:ext cx="1285622" cy="241458"/>
          </a:xfrm>
          <a:prstGeom prst="rightArrow">
            <a:avLst>
              <a:gd name="adj1" fmla="val 3229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1117337" y="3878036"/>
            <a:ext cx="1781594" cy="923330"/>
          </a:xfrm>
          <a:prstGeom prst="rect">
            <a:avLst/>
          </a:prstGeom>
          <a:noFill/>
        </p:spPr>
        <p:txBody>
          <a:bodyPr wrap="square" rtlCol="0">
            <a:spAutoFit/>
          </a:bodyPr>
          <a:lstStyle/>
          <a:p>
            <a:pPr algn="ctr"/>
            <a:r>
              <a:rPr lang="es-CL" smtClean="0"/>
              <a:t>Aumentar pérdidas en verano </a:t>
            </a:r>
            <a:r>
              <a:rPr lang="es-CL" smtClean="0">
                <a:sym typeface="Wingdings" panose="05000000000000000000" pitchFamily="2" charset="2"/>
              </a:rPr>
              <a:t> Q</a:t>
            </a:r>
            <a:r>
              <a:rPr lang="es-CL" baseline="-25000" err="1" smtClean="0">
                <a:sym typeface="Wingdings" panose="05000000000000000000" pitchFamily="2" charset="2"/>
              </a:rPr>
              <a:t>v</a:t>
            </a:r>
            <a:r>
              <a:rPr lang="es-CL" smtClean="0">
                <a:sym typeface="Wingdings" panose="05000000000000000000" pitchFamily="2" charset="2"/>
              </a:rPr>
              <a:t>/°C</a:t>
            </a:r>
            <a:endParaRPr lang="es-CL"/>
          </a:p>
        </p:txBody>
      </p:sp>
      <p:sp>
        <p:nvSpPr>
          <p:cNvPr id="13" name="12 Rectángulo"/>
          <p:cNvSpPr/>
          <p:nvPr/>
        </p:nvSpPr>
        <p:spPr>
          <a:xfrm>
            <a:off x="4093199" y="2132856"/>
            <a:ext cx="1342897" cy="830997"/>
          </a:xfrm>
          <a:prstGeom prst="rect">
            <a:avLst/>
          </a:prstGeom>
        </p:spPr>
        <p:txBody>
          <a:bodyPr wrap="square">
            <a:spAutoFit/>
          </a:bodyPr>
          <a:lstStyle/>
          <a:p>
            <a:pPr algn="ctr"/>
            <a:r>
              <a:rPr lang="es-CL" sz="1600" smtClean="0"/>
              <a:t>NO </a:t>
            </a:r>
            <a:r>
              <a:rPr lang="es-CL" sz="1600"/>
              <a:t>se requiere </a:t>
            </a:r>
            <a:r>
              <a:rPr lang="es-CL" sz="1600" smtClean="0"/>
              <a:t>calefacción </a:t>
            </a:r>
            <a:endParaRPr lang="es-CL" sz="1600"/>
          </a:p>
        </p:txBody>
      </p:sp>
      <p:sp>
        <p:nvSpPr>
          <p:cNvPr id="11" name="10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2" name="Picture 7"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768745795"/>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CuadroTexto"/>
          <p:cNvSpPr txBox="1"/>
          <p:nvPr/>
        </p:nvSpPr>
        <p:spPr>
          <a:xfrm>
            <a:off x="240323" y="4365104"/>
            <a:ext cx="8280921" cy="1631216"/>
          </a:xfrm>
          <a:prstGeom prst="rect">
            <a:avLst/>
          </a:prstGeom>
          <a:noFill/>
        </p:spPr>
        <p:txBody>
          <a:bodyPr wrap="square" rtlCol="0">
            <a:spAutoFit/>
          </a:bodyPr>
          <a:lstStyle/>
          <a:p>
            <a:r>
              <a:rPr lang="es-CL" sz="2000" smtClean="0"/>
              <a:t>Menor variabilidad en demanda de energía</a:t>
            </a:r>
          </a:p>
          <a:p>
            <a:r>
              <a:rPr lang="es-CL" sz="2000" smtClean="0"/>
              <a:t>Menor demanda total de energía</a:t>
            </a:r>
          </a:p>
          <a:p>
            <a:r>
              <a:rPr lang="es-CL" sz="2000" smtClean="0"/>
              <a:t>Prácticamente no se requiere de calefacción </a:t>
            </a:r>
          </a:p>
          <a:p>
            <a:r>
              <a:rPr lang="es-CL" sz="2000" smtClean="0"/>
              <a:t>El gasto ($) energético disminuye y la emisión de GEI también</a:t>
            </a:r>
          </a:p>
          <a:p>
            <a:r>
              <a:rPr lang="es-CL" sz="2000" smtClean="0"/>
              <a:t>La temperatura interior promedio (Tim) en la vivienda aumenta</a:t>
            </a:r>
            <a:endParaRPr lang="es-CL" sz="2000"/>
          </a:p>
        </p:txBody>
      </p:sp>
      <p:pic>
        <p:nvPicPr>
          <p:cNvPr id="6" name="Imagen 5"/>
          <p:cNvPicPr>
            <a:picLocks noChangeAspect="1"/>
          </p:cNvPicPr>
          <p:nvPr/>
        </p:nvPicPr>
        <p:blipFill>
          <a:blip r:embed="rId2"/>
          <a:stretch>
            <a:fillRect/>
          </a:stretch>
        </p:blipFill>
        <p:spPr>
          <a:xfrm>
            <a:off x="251520" y="476672"/>
            <a:ext cx="6353175" cy="3781425"/>
          </a:xfrm>
          <a:prstGeom prst="rect">
            <a:avLst/>
          </a:prstGeom>
        </p:spPr>
      </p:pic>
      <p:pic>
        <p:nvPicPr>
          <p:cNvPr id="10" name="Imagen 9"/>
          <p:cNvPicPr>
            <a:picLocks noChangeAspect="1"/>
          </p:cNvPicPr>
          <p:nvPr/>
        </p:nvPicPr>
        <p:blipFill>
          <a:blip r:embed="rId3"/>
          <a:stretch>
            <a:fillRect/>
          </a:stretch>
        </p:blipFill>
        <p:spPr>
          <a:xfrm>
            <a:off x="5690970" y="805657"/>
            <a:ext cx="3422525" cy="3010004"/>
          </a:xfrm>
          <a:prstGeom prst="rect">
            <a:avLst/>
          </a:prstGeom>
        </p:spPr>
      </p:pic>
      <p:sp>
        <p:nvSpPr>
          <p:cNvPr id="5" name="4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7"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903930146"/>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7 CuadroTexto"/>
          <p:cNvSpPr txBox="1"/>
          <p:nvPr/>
        </p:nvSpPr>
        <p:spPr>
          <a:xfrm>
            <a:off x="323528" y="432247"/>
            <a:ext cx="8489804" cy="461665"/>
          </a:xfrm>
          <a:prstGeom prst="rect">
            <a:avLst/>
          </a:prstGeom>
          <a:noFill/>
        </p:spPr>
        <p:txBody>
          <a:bodyPr wrap="square" rtlCol="0">
            <a:spAutoFit/>
          </a:bodyPr>
          <a:lstStyle/>
          <a:p>
            <a:r>
              <a:rPr lang="es-CL" sz="2400" b="1" smtClean="0"/>
              <a:t>Al mejorar el U </a:t>
            </a:r>
            <a:r>
              <a:rPr lang="es-CL" sz="2400" b="1"/>
              <a:t>d</a:t>
            </a:r>
            <a:r>
              <a:rPr lang="es-CL" sz="2400" b="1" smtClean="0"/>
              <a:t>el muro, la T</a:t>
            </a:r>
            <a:r>
              <a:rPr lang="es-CL" sz="2400" b="1" baseline="-25000" smtClean="0"/>
              <a:t>im </a:t>
            </a:r>
            <a:r>
              <a:rPr lang="es-CL" sz="2400" b="1" smtClean="0"/>
              <a:t>y la T</a:t>
            </a:r>
            <a:r>
              <a:rPr lang="es-CL" sz="2400" b="1" baseline="-25000" err="1" smtClean="0"/>
              <a:t>si  </a:t>
            </a:r>
            <a:r>
              <a:rPr lang="es-CL" sz="2400" b="1" smtClean="0"/>
              <a:t>en el muro aumentan </a:t>
            </a:r>
            <a:endParaRPr lang="es-CL" sz="2400" b="1"/>
          </a:p>
        </p:txBody>
      </p:sp>
      <p:pic>
        <p:nvPicPr>
          <p:cNvPr id="3" name="Imagen 2"/>
          <p:cNvPicPr>
            <a:picLocks noChangeAspect="1"/>
          </p:cNvPicPr>
          <p:nvPr/>
        </p:nvPicPr>
        <p:blipFill>
          <a:blip r:embed="rId2"/>
          <a:stretch>
            <a:fillRect/>
          </a:stretch>
        </p:blipFill>
        <p:spPr>
          <a:xfrm>
            <a:off x="316632" y="1376440"/>
            <a:ext cx="7942092" cy="4284808"/>
          </a:xfrm>
          <a:prstGeom prst="rect">
            <a:avLst/>
          </a:prstGeom>
        </p:spPr>
      </p:pic>
      <p:sp>
        <p:nvSpPr>
          <p:cNvPr id="10" name="4 Flecha derecha"/>
          <p:cNvSpPr/>
          <p:nvPr/>
        </p:nvSpPr>
        <p:spPr>
          <a:xfrm rot="16200000">
            <a:off x="3721255" y="3374827"/>
            <a:ext cx="504056" cy="28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8224" y="1772816"/>
            <a:ext cx="153677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00350" y="4076510"/>
            <a:ext cx="4320480" cy="62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3" name="Picture 7"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4127650386"/>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Imagen 3"/>
          <p:cNvPicPr>
            <a:picLocks noChangeAspect="1"/>
          </p:cNvPicPr>
          <p:nvPr/>
        </p:nvPicPr>
        <p:blipFill>
          <a:blip r:embed="rId3"/>
          <a:stretch>
            <a:fillRect/>
          </a:stretch>
        </p:blipFill>
        <p:spPr>
          <a:xfrm>
            <a:off x="354797" y="908720"/>
            <a:ext cx="8301494" cy="5237727"/>
          </a:xfrm>
          <a:prstGeom prst="rect">
            <a:avLst/>
          </a:prstGeom>
        </p:spPr>
      </p:pic>
      <p:pic>
        <p:nvPicPr>
          <p:cNvPr id="5" name="Imagen 4"/>
          <p:cNvPicPr>
            <a:picLocks noChangeAspect="1"/>
          </p:cNvPicPr>
          <p:nvPr/>
        </p:nvPicPr>
        <p:blipFill>
          <a:blip r:embed="rId4"/>
          <a:stretch>
            <a:fillRect/>
          </a:stretch>
        </p:blipFill>
        <p:spPr>
          <a:xfrm>
            <a:off x="7020272" y="1797195"/>
            <a:ext cx="1564011" cy="1106553"/>
          </a:xfrm>
          <a:prstGeom prst="rect">
            <a:avLst/>
          </a:prstGeom>
        </p:spPr>
      </p:pic>
      <p:sp>
        <p:nvSpPr>
          <p:cNvPr id="7" name="7 CuadroTexto"/>
          <p:cNvSpPr txBox="1"/>
          <p:nvPr/>
        </p:nvSpPr>
        <p:spPr>
          <a:xfrm>
            <a:off x="193588" y="404664"/>
            <a:ext cx="9001000" cy="461665"/>
          </a:xfrm>
          <a:prstGeom prst="rect">
            <a:avLst/>
          </a:prstGeom>
          <a:noFill/>
        </p:spPr>
        <p:txBody>
          <a:bodyPr wrap="square" rtlCol="0">
            <a:spAutoFit/>
          </a:bodyPr>
          <a:lstStyle/>
          <a:p>
            <a:r>
              <a:rPr lang="es-CL" sz="2400" b="1" smtClean="0"/>
              <a:t>Al aumentar T</a:t>
            </a:r>
            <a:r>
              <a:rPr lang="es-CL" sz="2000" b="1" baseline="-25000" smtClean="0"/>
              <a:t>im</a:t>
            </a:r>
            <a:r>
              <a:rPr lang="es-CL" sz="2000" b="1" smtClean="0"/>
              <a:t> </a:t>
            </a:r>
            <a:r>
              <a:rPr lang="es-CL" sz="2400" b="1" smtClean="0"/>
              <a:t>y T</a:t>
            </a:r>
            <a:r>
              <a:rPr lang="es-CL" sz="2400" b="1" baseline="-25000" err="1" smtClean="0"/>
              <a:t>si</a:t>
            </a:r>
            <a:r>
              <a:rPr lang="es-CL" sz="2400" b="1"/>
              <a:t> </a:t>
            </a:r>
            <a:r>
              <a:rPr lang="es-CL" sz="2400" b="1" smtClean="0"/>
              <a:t>en el muro, las distancias a T</a:t>
            </a:r>
            <a:r>
              <a:rPr lang="es-CL" sz="2400" b="1" baseline="-25000" err="1" smtClean="0"/>
              <a:t>rocío</a:t>
            </a:r>
            <a:r>
              <a:rPr lang="es-CL" sz="2400" b="1" smtClean="0"/>
              <a:t> se estrechan</a:t>
            </a:r>
          </a:p>
        </p:txBody>
      </p:sp>
      <p:sp>
        <p:nvSpPr>
          <p:cNvPr id="9" name="4 Flecha derecha"/>
          <p:cNvSpPr/>
          <p:nvPr/>
        </p:nvSpPr>
        <p:spPr>
          <a:xfrm rot="5400000">
            <a:off x="3023828" y="332098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p:cNvSpPr/>
          <p:nvPr/>
        </p:nvSpPr>
        <p:spPr>
          <a:xfrm>
            <a:off x="1133872" y="4449015"/>
            <a:ext cx="3366120" cy="1077218"/>
          </a:xfrm>
          <a:prstGeom prst="rect">
            <a:avLst/>
          </a:prstGeom>
        </p:spPr>
        <p:txBody>
          <a:bodyPr wrap="square">
            <a:spAutoFit/>
          </a:bodyPr>
          <a:lstStyle/>
          <a:p>
            <a:pPr algn="just"/>
            <a:r>
              <a:rPr lang="es-CL" sz="1600"/>
              <a:t>Significa </a:t>
            </a:r>
            <a:r>
              <a:rPr lang="es-CL" sz="1600" smtClean="0"/>
              <a:t>que en </a:t>
            </a:r>
            <a:r>
              <a:rPr lang="es-CL" sz="1600"/>
              <a:t>aquellos elementos </a:t>
            </a:r>
            <a:r>
              <a:rPr lang="es-CL" sz="1600" smtClean="0"/>
              <a:t>con U menor a la muro, el </a:t>
            </a:r>
            <a:r>
              <a:rPr lang="es-CL" sz="1600"/>
              <a:t>riesgo de </a:t>
            </a:r>
            <a:r>
              <a:rPr lang="es-CL" sz="1600" smtClean="0"/>
              <a:t>condensación aumenta (puentes térmicos, ventanas, otros)</a:t>
            </a:r>
            <a:endParaRPr lang="es-CL" sz="160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17620" y="4725144"/>
            <a:ext cx="1313330" cy="66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2"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230784926"/>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CuadroTexto"/>
          <p:cNvSpPr txBox="1"/>
          <p:nvPr/>
        </p:nvSpPr>
        <p:spPr>
          <a:xfrm>
            <a:off x="409793" y="332656"/>
            <a:ext cx="8208912" cy="1200329"/>
          </a:xfrm>
          <a:prstGeom prst="rect">
            <a:avLst/>
          </a:prstGeom>
          <a:noFill/>
        </p:spPr>
        <p:txBody>
          <a:bodyPr wrap="square" rtlCol="0">
            <a:spAutoFit/>
          </a:bodyPr>
          <a:lstStyle/>
          <a:p>
            <a:pPr algn="just"/>
            <a:r>
              <a:rPr lang="es-CL" sz="2400" smtClean="0"/>
              <a:t>Entonces, la preocupación por lograr uniformidad en las U, la inexistencia de puentes térmicos y el control de la ventilación se acentúan en las viviendas más aisladas térmicamente.</a:t>
            </a:r>
            <a:endParaRPr lang="es-CL" sz="2400"/>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265" y="1920913"/>
            <a:ext cx="6292173" cy="378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33577" y="5044212"/>
            <a:ext cx="4572000" cy="369332"/>
          </a:xfrm>
          <a:prstGeom prst="rect">
            <a:avLst/>
          </a:prstGeom>
        </p:spPr>
        <p:txBody>
          <a:bodyPr>
            <a:spAutoFit/>
          </a:bodyPr>
          <a:lstStyle/>
          <a:p>
            <a:endParaRPr lang="es-CL"/>
          </a:p>
        </p:txBody>
      </p:sp>
      <p:sp>
        <p:nvSpPr>
          <p:cNvPr id="4" name="3 Rectángulo"/>
          <p:cNvSpPr/>
          <p:nvPr/>
        </p:nvSpPr>
        <p:spPr>
          <a:xfrm>
            <a:off x="433140" y="5961937"/>
            <a:ext cx="4572000" cy="369332"/>
          </a:xfrm>
          <a:prstGeom prst="rect">
            <a:avLst/>
          </a:prstGeom>
        </p:spPr>
        <p:txBody>
          <a:bodyPr>
            <a:spAutoFit/>
          </a:bodyPr>
          <a:lstStyle/>
          <a:p>
            <a:endParaRPr lang="es-CL"/>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8524" y="1532985"/>
            <a:ext cx="1933453" cy="98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43229" y="3716516"/>
            <a:ext cx="1876780" cy="88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6757284" y="4670940"/>
            <a:ext cx="2436244" cy="1579920"/>
          </a:xfrm>
          <a:prstGeom prst="rect">
            <a:avLst/>
          </a:prstGeom>
          <a:noFill/>
        </p:spPr>
        <p:txBody>
          <a:bodyPr wrap="square" rtlCol="0">
            <a:spAutoFit/>
          </a:bodyPr>
          <a:lstStyle/>
          <a:p>
            <a:r>
              <a:rPr lang="es-CL" sz="1600" b="1" smtClean="0"/>
              <a:t>Relación  U </a:t>
            </a:r>
            <a:r>
              <a:rPr lang="es-CL" sz="1600" b="1" baseline="-25000" smtClean="0"/>
              <a:t>ventana / </a:t>
            </a:r>
            <a:r>
              <a:rPr lang="es-CL" sz="1600" b="1" err="1" smtClean="0"/>
              <a:t>U</a:t>
            </a:r>
            <a:r>
              <a:rPr lang="es-CL" sz="1600" b="1" baseline="-25000" err="1" smtClean="0"/>
              <a:t>Muro </a:t>
            </a:r>
          </a:p>
          <a:p>
            <a:endParaRPr lang="es-CL" sz="1600" baseline="-25000"/>
          </a:p>
          <a:p>
            <a:r>
              <a:rPr lang="es-CL" b="1" smtClean="0"/>
              <a:t>Base =  3,1</a:t>
            </a:r>
          </a:p>
          <a:p>
            <a:r>
              <a:rPr lang="es-CL" b="1" smtClean="0"/>
              <a:t>Propuesta = 6</a:t>
            </a:r>
          </a:p>
          <a:p>
            <a:r>
              <a:rPr lang="es-CL" b="1" err="1" smtClean="0"/>
              <a:t>Passiv H = 0,5 </a:t>
            </a:r>
          </a:p>
          <a:p>
            <a:endParaRPr lang="es-CL" sz="160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58816" y="2615954"/>
            <a:ext cx="1913161" cy="97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3"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129422960"/>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CuadroTexto 3"/>
          <p:cNvSpPr txBox="1"/>
          <p:nvPr/>
        </p:nvSpPr>
        <p:spPr>
          <a:xfrm>
            <a:off x="683568" y="2636912"/>
            <a:ext cx="5688632" cy="2062103"/>
          </a:xfrm>
          <a:prstGeom prst="rect">
            <a:avLst/>
          </a:prstGeom>
          <a:noFill/>
        </p:spPr>
        <p:txBody>
          <a:bodyPr wrap="square" rtlCol="0">
            <a:spAutoFit/>
          </a:bodyPr>
          <a:lstStyle>
            <a:defPPr>
              <a:defRPr lang="es-CL"/>
            </a:defPPr>
            <a:lvl1pPr algn="ctr">
              <a:defRPr sz="3200" b="1"/>
            </a:lvl1pPr>
          </a:lstStyle>
          <a:p>
            <a:r>
              <a:rPr lang="es-CL" smtClean="0"/>
              <a:t>Principales recomendaciones para evitar los problemas de condensación</a:t>
            </a:r>
            <a:endParaRPr lang="es-CL"/>
          </a:p>
          <a:p>
            <a:endParaRPr lang="es-CL"/>
          </a:p>
        </p:txBody>
      </p:sp>
      <p:pic>
        <p:nvPicPr>
          <p:cNvPr id="5" name="Imagen 4"/>
          <p:cNvPicPr>
            <a:picLocks noChangeAspect="1"/>
          </p:cNvPicPr>
          <p:nvPr/>
        </p:nvPicPr>
        <p:blipFill>
          <a:blip r:embed="rId2"/>
          <a:stretch>
            <a:fillRect/>
          </a:stretch>
        </p:blipFill>
        <p:spPr>
          <a:xfrm>
            <a:off x="6340743" y="2204864"/>
            <a:ext cx="2143125" cy="2143125"/>
          </a:xfrm>
          <a:prstGeom prst="rect">
            <a:avLst/>
          </a:prstGeom>
        </p:spPr>
      </p:pic>
      <p:sp>
        <p:nvSpPr>
          <p:cNvPr id="6" name="5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7"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872295435"/>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Rectángulo 4"/>
          <p:cNvSpPr/>
          <p:nvPr/>
        </p:nvSpPr>
        <p:spPr>
          <a:xfrm>
            <a:off x="298268" y="292586"/>
            <a:ext cx="6471580" cy="400110"/>
          </a:xfrm>
          <a:prstGeom prst="rect">
            <a:avLst/>
          </a:prstGeom>
        </p:spPr>
        <p:txBody>
          <a:bodyPr wrap="none">
            <a:spAutoFit/>
          </a:bodyPr>
          <a:lstStyle/>
          <a:p>
            <a:r>
              <a:rPr lang="es-CL" sz="2000" b="1" smtClean="0"/>
              <a:t>1.  Uniformidad en el aislamiento y evitar puentes térmicos</a:t>
            </a:r>
            <a:endParaRPr lang="es-CL" sz="2000"/>
          </a:p>
        </p:txBody>
      </p:sp>
      <p:pic>
        <p:nvPicPr>
          <p:cNvPr id="7" name="Imagen 6"/>
          <p:cNvPicPr>
            <a:picLocks noChangeAspect="1"/>
          </p:cNvPicPr>
          <p:nvPr/>
        </p:nvPicPr>
        <p:blipFill>
          <a:blip r:embed="rId2"/>
          <a:stretch>
            <a:fillRect/>
          </a:stretch>
        </p:blipFill>
        <p:spPr>
          <a:xfrm>
            <a:off x="35496" y="775896"/>
            <a:ext cx="4176464" cy="2607056"/>
          </a:xfrm>
          <a:prstGeom prst="rect">
            <a:avLst/>
          </a:prstGeom>
        </p:spPr>
      </p:pic>
      <p:pic>
        <p:nvPicPr>
          <p:cNvPr id="9" name="Imagen 8"/>
          <p:cNvPicPr>
            <a:picLocks noChangeAspect="1"/>
          </p:cNvPicPr>
          <p:nvPr/>
        </p:nvPicPr>
        <p:blipFill>
          <a:blip r:embed="rId3"/>
          <a:stretch>
            <a:fillRect/>
          </a:stretch>
        </p:blipFill>
        <p:spPr>
          <a:xfrm>
            <a:off x="4061040" y="4941168"/>
            <a:ext cx="4958534" cy="1006327"/>
          </a:xfrm>
          <a:prstGeom prst="rect">
            <a:avLst/>
          </a:prstGeom>
        </p:spPr>
      </p:pic>
      <p:sp>
        <p:nvSpPr>
          <p:cNvPr id="10" name="Rectángulo 9"/>
          <p:cNvSpPr/>
          <p:nvPr/>
        </p:nvSpPr>
        <p:spPr>
          <a:xfrm>
            <a:off x="4637364" y="1170560"/>
            <a:ext cx="3799502" cy="369332"/>
          </a:xfrm>
          <a:prstGeom prst="rect">
            <a:avLst/>
          </a:prstGeom>
        </p:spPr>
        <p:txBody>
          <a:bodyPr wrap="none">
            <a:spAutoFit/>
          </a:bodyPr>
          <a:lstStyle/>
          <a:p>
            <a:r>
              <a:rPr lang="es-CL" i="1" u="sng" smtClean="0"/>
              <a:t>Rehabilitación </a:t>
            </a:r>
            <a:r>
              <a:rPr lang="es-CL" i="1" u="sng"/>
              <a:t>del distrito de Torrelago</a:t>
            </a:r>
            <a:endParaRPr lang="es-CL" i="1" u="sng"/>
          </a:p>
        </p:txBody>
      </p:sp>
      <p:pic>
        <p:nvPicPr>
          <p:cNvPr id="11" name="Imagen 10"/>
          <p:cNvPicPr>
            <a:picLocks noChangeAspect="1"/>
          </p:cNvPicPr>
          <p:nvPr/>
        </p:nvPicPr>
        <p:blipFill>
          <a:blip r:embed="rId4"/>
          <a:stretch>
            <a:fillRect/>
          </a:stretch>
        </p:blipFill>
        <p:spPr>
          <a:xfrm>
            <a:off x="524441" y="3501008"/>
            <a:ext cx="3198573" cy="2376264"/>
          </a:xfrm>
          <a:prstGeom prst="rect">
            <a:avLst/>
          </a:prstGeom>
        </p:spPr>
      </p:pic>
      <p:pic>
        <p:nvPicPr>
          <p:cNvPr id="12" name="Imagen 11"/>
          <p:cNvPicPr>
            <a:picLocks noChangeAspect="1"/>
          </p:cNvPicPr>
          <p:nvPr/>
        </p:nvPicPr>
        <p:blipFill>
          <a:blip r:embed="rId5"/>
          <a:stretch>
            <a:fillRect/>
          </a:stretch>
        </p:blipFill>
        <p:spPr>
          <a:xfrm>
            <a:off x="4218266" y="1654760"/>
            <a:ext cx="4637698" cy="3226647"/>
          </a:xfrm>
          <a:prstGeom prst="rect">
            <a:avLst/>
          </a:prstGeom>
        </p:spPr>
      </p:pic>
      <p:sp>
        <p:nvSpPr>
          <p:cNvPr id="2" name="1 Flecha derecha"/>
          <p:cNvSpPr/>
          <p:nvPr/>
        </p:nvSpPr>
        <p:spPr>
          <a:xfrm rot="19196076">
            <a:off x="3851920" y="2734880"/>
            <a:ext cx="115212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CuadroTexto"/>
          <p:cNvSpPr txBox="1"/>
          <p:nvPr/>
        </p:nvSpPr>
        <p:spPr>
          <a:xfrm>
            <a:off x="3376964" y="2878896"/>
            <a:ext cx="1368152" cy="523220"/>
          </a:xfrm>
          <a:prstGeom prst="rect">
            <a:avLst/>
          </a:prstGeom>
          <a:noFill/>
        </p:spPr>
        <p:txBody>
          <a:bodyPr wrap="square" rtlCol="0">
            <a:spAutoFit/>
          </a:bodyPr>
          <a:lstStyle/>
          <a:p>
            <a:r>
              <a:rPr lang="es-CL" sz="1400" smtClean="0"/>
              <a:t>Puente</a:t>
            </a:r>
          </a:p>
          <a:p>
            <a:r>
              <a:rPr lang="es-CL" sz="1400" smtClean="0"/>
              <a:t>Térmico</a:t>
            </a:r>
            <a:endParaRPr lang="es-CL" sz="1400"/>
          </a:p>
        </p:txBody>
      </p:sp>
      <p:sp>
        <p:nvSpPr>
          <p:cNvPr id="13" name="12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4"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809357678"/>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ángulo 8"/>
          <p:cNvSpPr/>
          <p:nvPr/>
        </p:nvSpPr>
        <p:spPr>
          <a:xfrm>
            <a:off x="216988" y="188640"/>
            <a:ext cx="8464240" cy="400110"/>
          </a:xfrm>
          <a:prstGeom prst="rect">
            <a:avLst/>
          </a:prstGeom>
        </p:spPr>
        <p:txBody>
          <a:bodyPr wrap="none">
            <a:spAutoFit/>
          </a:bodyPr>
          <a:lstStyle/>
          <a:p>
            <a:r>
              <a:rPr lang="es-CL" sz="2000" b="1" smtClean="0"/>
              <a:t>2. Aislamiento preferentemente por el exterior e incorporar barreras de vapor</a:t>
            </a:r>
            <a:endParaRPr lang="es-CL" sz="2000"/>
          </a:p>
        </p:txBody>
      </p:sp>
      <p:grpSp>
        <p:nvGrpSpPr>
          <p:cNvPr id="3" name="2 Grupo"/>
          <p:cNvGrpSpPr/>
          <p:nvPr/>
        </p:nvGrpSpPr>
        <p:grpSpPr>
          <a:xfrm>
            <a:off x="281352" y="548680"/>
            <a:ext cx="8251088" cy="5589491"/>
            <a:chOff x="137336" y="621458"/>
            <a:chExt cx="8759582" cy="5870337"/>
          </a:xfrm>
        </p:grpSpPr>
        <p:pic>
          <p:nvPicPr>
            <p:cNvPr id="4" name="Imagen 3"/>
            <p:cNvPicPr>
              <a:picLocks noChangeAspect="1"/>
            </p:cNvPicPr>
            <p:nvPr/>
          </p:nvPicPr>
          <p:blipFill>
            <a:blip r:embed="rId3"/>
            <a:stretch>
              <a:fillRect/>
            </a:stretch>
          </p:blipFill>
          <p:spPr>
            <a:xfrm>
              <a:off x="251520" y="808765"/>
              <a:ext cx="5400600" cy="2487837"/>
            </a:xfrm>
            <a:prstGeom prst="rect">
              <a:avLst/>
            </a:prstGeom>
          </p:spPr>
        </p:pic>
        <p:sp>
          <p:nvSpPr>
            <p:cNvPr id="5" name="CuadroTexto 4"/>
            <p:cNvSpPr txBox="1"/>
            <p:nvPr/>
          </p:nvSpPr>
          <p:spPr>
            <a:xfrm>
              <a:off x="216988" y="3246080"/>
              <a:ext cx="6048672" cy="338554"/>
            </a:xfrm>
            <a:prstGeom prst="rect">
              <a:avLst/>
            </a:prstGeom>
            <a:noFill/>
          </p:spPr>
          <p:txBody>
            <a:bodyPr wrap="square" rtlCol="0">
              <a:spAutoFit/>
            </a:bodyPr>
            <a:lstStyle/>
            <a:p>
              <a:r>
                <a:rPr lang="es-CL" sz="1600" smtClean="0"/>
                <a:t>Muro de Albañilería con aislamiento térmico interior</a:t>
              </a:r>
              <a:endParaRPr lang="es-CL" sz="1600"/>
            </a:p>
          </p:txBody>
        </p:sp>
        <p:sp>
          <p:nvSpPr>
            <p:cNvPr id="6" name="CuadroTexto 5"/>
            <p:cNvSpPr txBox="1"/>
            <p:nvPr/>
          </p:nvSpPr>
          <p:spPr>
            <a:xfrm>
              <a:off x="137336" y="6153241"/>
              <a:ext cx="6048672" cy="338554"/>
            </a:xfrm>
            <a:prstGeom prst="rect">
              <a:avLst/>
            </a:prstGeom>
            <a:noFill/>
          </p:spPr>
          <p:txBody>
            <a:bodyPr wrap="square" rtlCol="0">
              <a:spAutoFit/>
            </a:bodyPr>
            <a:lstStyle/>
            <a:p>
              <a:r>
                <a:rPr lang="es-CL" sz="1600" smtClean="0"/>
                <a:t>Muro de Albañilería con aislamiento térmico exterior</a:t>
              </a:r>
              <a:endParaRPr lang="es-CL" sz="1600"/>
            </a:p>
          </p:txBody>
        </p:sp>
        <p:pic>
          <p:nvPicPr>
            <p:cNvPr id="7" name="Imagen 6"/>
            <p:cNvPicPr>
              <a:picLocks noChangeAspect="1"/>
            </p:cNvPicPr>
            <p:nvPr/>
          </p:nvPicPr>
          <p:blipFill>
            <a:blip r:embed="rId4"/>
            <a:stretch>
              <a:fillRect/>
            </a:stretch>
          </p:blipFill>
          <p:spPr>
            <a:xfrm>
              <a:off x="216988" y="3730104"/>
              <a:ext cx="5496402" cy="2446819"/>
            </a:xfrm>
            <a:prstGeom prst="rect">
              <a:avLst/>
            </a:prstGeom>
          </p:spPr>
        </p:pic>
        <p:sp>
          <p:nvSpPr>
            <p:cNvPr id="2" name="Rectángulo 1"/>
            <p:cNvSpPr/>
            <p:nvPr/>
          </p:nvSpPr>
          <p:spPr>
            <a:xfrm>
              <a:off x="5302109" y="5366993"/>
              <a:ext cx="3594809" cy="1002046"/>
            </a:xfrm>
            <a:prstGeom prst="rect">
              <a:avLst/>
            </a:prstGeom>
          </p:spPr>
          <p:txBody>
            <a:bodyPr wrap="square">
              <a:spAutoFit/>
            </a:bodyPr>
            <a:lstStyle/>
            <a:p>
              <a:pPr algn="just"/>
              <a:r>
                <a:rPr lang="es-CL" sz="1400" smtClean="0"/>
                <a:t>Si </a:t>
              </a:r>
              <a:r>
                <a:rPr lang="es-CL" sz="1400"/>
                <a:t>la solución de aislación térmica es por el interior de la vivienda, debe colocarse una barrera de vapor para evitar el paso de vapor de agua hacia el interior del muro. </a:t>
              </a:r>
            </a:p>
          </p:txBody>
        </p:sp>
        <p:pic>
          <p:nvPicPr>
            <p:cNvPr id="8" name="Imagen 7"/>
            <p:cNvPicPr>
              <a:picLocks noChangeAspect="1"/>
            </p:cNvPicPr>
            <p:nvPr/>
          </p:nvPicPr>
          <p:blipFill>
            <a:blip r:embed="rId5"/>
            <a:stretch>
              <a:fillRect/>
            </a:stretch>
          </p:blipFill>
          <p:spPr>
            <a:xfrm>
              <a:off x="5724128" y="3224594"/>
              <a:ext cx="3051248" cy="1976666"/>
            </a:xfrm>
            <a:prstGeom prst="rect">
              <a:avLst/>
            </a:prstGeom>
          </p:spPr>
        </p:pic>
        <p:pic>
          <p:nvPicPr>
            <p:cNvPr id="10" name="Imagen 1"/>
            <p:cNvPicPr>
              <a:picLocks noChangeAspect="1"/>
            </p:cNvPicPr>
            <p:nvPr/>
          </p:nvPicPr>
          <p:blipFill>
            <a:blip r:embed="rId6"/>
            <a:stretch>
              <a:fillRect/>
            </a:stretch>
          </p:blipFill>
          <p:spPr>
            <a:xfrm>
              <a:off x="5752783" y="621458"/>
              <a:ext cx="2990089" cy="2624963"/>
            </a:xfrm>
            <a:prstGeom prst="rect">
              <a:avLst/>
            </a:prstGeom>
          </p:spPr>
        </p:pic>
      </p:grpSp>
      <p:sp>
        <p:nvSpPr>
          <p:cNvPr id="11" name="10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2"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278925556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Rectángulo"/>
          <p:cNvSpPr/>
          <p:nvPr/>
        </p:nvSpPr>
        <p:spPr>
          <a:xfrm>
            <a:off x="249542" y="1803588"/>
            <a:ext cx="8640958" cy="3785652"/>
          </a:xfrm>
          <a:prstGeom prst="rect">
            <a:avLst/>
          </a:prstGeom>
        </p:spPr>
        <p:txBody>
          <a:bodyPr wrap="square">
            <a:spAutoFit/>
          </a:bodyPr>
          <a:lstStyle/>
          <a:p>
            <a:pPr algn="just"/>
            <a:r>
              <a:rPr lang="es-CL" sz="2400" smtClean="0">
                <a:solidFill>
                  <a:schemeClr val="bg1">
                    <a:lumMod val="85000"/>
                  </a:schemeClr>
                </a:solidFill>
              </a:rPr>
              <a:t>Los</a:t>
            </a:r>
            <a:r>
              <a:rPr lang="es-CL" sz="2400" smtClean="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 </a:t>
            </a:r>
            <a:r>
              <a:rPr lang="es-CL" sz="240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edificios representan alrededor del 40% del consumo mundial de energía y contribuyen con más del 30% de las emisiones de CO</a:t>
            </a:r>
            <a:r>
              <a:rPr lang="es-CL" sz="2400" baseline="-2500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2</a:t>
            </a:r>
            <a:r>
              <a:rPr lang="es-CL" sz="240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  Donde una gran parte de esta energía se utiliza para el confort térmico en edificios. (Yang, Yan, &amp; Lam, 2013</a:t>
            </a:r>
            <a:r>
              <a:rPr lang="es-CL" sz="2400" smtClean="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a:t>
            </a:r>
          </a:p>
          <a:p>
            <a:pPr algn="just"/>
            <a:endParaRPr lang="es-CL" sz="2400" smtClean="0">
              <a:latin typeface="Calibri" panose="020f0502020204030204" pitchFamily="34" charset="0"/>
              <a:cs typeface="Times New Roman" panose="02020603050405020304" pitchFamily="18" charset="0"/>
            </a:endParaRPr>
          </a:p>
          <a:p>
            <a:pPr algn="just"/>
            <a:r>
              <a:rPr lang="es-CL" sz="2400" smtClean="0"/>
              <a:t>75% del total de energía consumida por el sector edificación es residencial.  Donde la energía eléctrica presenta el mayor crecimiento en la distribución del consumo residencial por tipo de fuente energética.  (Nejata, Jomehzadeha, Taharib, Goharic, 2014)</a:t>
            </a:r>
          </a:p>
          <a:p>
            <a:pPr algn="just"/>
            <a:endParaRPr lang="es-CL" sz="2400" smtClean="0"/>
          </a:p>
        </p:txBody>
      </p:sp>
      <p:sp>
        <p:nvSpPr>
          <p:cNvPr id="8" name="7 CuadroTexto"/>
          <p:cNvSpPr txBox="1"/>
          <p:nvPr/>
        </p:nvSpPr>
        <p:spPr>
          <a:xfrm>
            <a:off x="334862" y="683985"/>
            <a:ext cx="8136904" cy="584775"/>
          </a:xfrm>
          <a:prstGeom prst="rect">
            <a:avLst/>
          </a:prstGeom>
          <a:noFill/>
        </p:spPr>
        <p:txBody>
          <a:bodyPr wrap="square" rtlCol="0">
            <a:spAutoFit/>
          </a:bodyPr>
          <a:lstStyle/>
          <a:p>
            <a:pPr algn="ctr"/>
            <a:r>
              <a:rPr lang="es-CL" sz="3200" b="1" smtClean="0"/>
              <a:t>Contextualización de la problemática</a:t>
            </a:r>
            <a:endParaRPr lang="es-CL" sz="3200" b="1"/>
          </a:p>
        </p:txBody>
      </p:sp>
      <p:grpSp>
        <p:nvGrpSpPr>
          <p:cNvPr id="9" name="8 Grupo"/>
          <p:cNvGrpSpPr/>
          <p:nvPr/>
        </p:nvGrpSpPr>
        <p:grpSpPr>
          <a:xfrm>
            <a:off x="813167" y="5962054"/>
            <a:ext cx="7742389" cy="923330"/>
            <a:chOff x="813167" y="5962054"/>
            <a:chExt cx="7742389" cy="923330"/>
          </a:xfrm>
        </p:grpSpPr>
        <p:sp>
          <p:nvSpPr>
            <p:cNvPr id="10" name="9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1" name="Picture 7"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1630345806"/>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Imagen 4"/>
          <p:cNvPicPr>
            <a:picLocks noChangeAspect="1"/>
          </p:cNvPicPr>
          <p:nvPr/>
        </p:nvPicPr>
        <p:blipFill>
          <a:blip r:embed="rId3"/>
          <a:stretch>
            <a:fillRect/>
          </a:stretch>
        </p:blipFill>
        <p:spPr>
          <a:xfrm>
            <a:off x="5481569" y="4869160"/>
            <a:ext cx="2418165" cy="1080815"/>
          </a:xfrm>
          <a:prstGeom prst="rect">
            <a:avLst/>
          </a:prstGeom>
        </p:spPr>
      </p:pic>
      <p:pic>
        <p:nvPicPr>
          <p:cNvPr id="6" name="Imagen 5"/>
          <p:cNvPicPr>
            <a:picLocks noChangeAspect="1"/>
          </p:cNvPicPr>
          <p:nvPr/>
        </p:nvPicPr>
        <p:blipFill>
          <a:blip r:embed="rId4"/>
          <a:stretch>
            <a:fillRect/>
          </a:stretch>
        </p:blipFill>
        <p:spPr>
          <a:xfrm>
            <a:off x="683569" y="908720"/>
            <a:ext cx="3557652" cy="2050755"/>
          </a:xfrm>
          <a:prstGeom prst="rect">
            <a:avLst/>
          </a:prstGeom>
        </p:spPr>
      </p:pic>
      <p:pic>
        <p:nvPicPr>
          <p:cNvPr id="8" name="Imagen 7"/>
          <p:cNvPicPr>
            <a:picLocks noChangeAspect="1"/>
          </p:cNvPicPr>
          <p:nvPr/>
        </p:nvPicPr>
        <p:blipFill>
          <a:blip r:embed="rId5"/>
          <a:stretch>
            <a:fillRect/>
          </a:stretch>
        </p:blipFill>
        <p:spPr>
          <a:xfrm>
            <a:off x="683568" y="3068960"/>
            <a:ext cx="3557652" cy="2513275"/>
          </a:xfrm>
          <a:prstGeom prst="rect">
            <a:avLst/>
          </a:prstGeom>
        </p:spPr>
      </p:pic>
      <p:sp>
        <p:nvSpPr>
          <p:cNvPr id="13" name="1 Rectángulo"/>
          <p:cNvSpPr/>
          <p:nvPr/>
        </p:nvSpPr>
        <p:spPr>
          <a:xfrm>
            <a:off x="308161" y="116632"/>
            <a:ext cx="8424936" cy="707886"/>
          </a:xfrm>
          <a:prstGeom prst="rect">
            <a:avLst/>
          </a:prstGeom>
        </p:spPr>
        <p:txBody>
          <a:bodyPr wrap="square">
            <a:spAutoFit/>
          </a:bodyPr>
          <a:lstStyle/>
          <a:p>
            <a:pPr algn="just"/>
            <a:r>
              <a:rPr lang="es-CL" sz="2000" b="1" smtClean="0"/>
              <a:t>3. Finalmente, generar las condiciones de confort higrotérmico a partir de un sistema controlado de renovación de aire con recuperación de energía</a:t>
            </a:r>
            <a:endParaRPr lang="es-CL" sz="2400"/>
          </a:p>
        </p:txBody>
      </p:sp>
      <p:pic>
        <p:nvPicPr>
          <p:cNvPr id="7" name="officeArt object"/>
          <p:cNvPicPr/>
          <p:nvPr/>
        </p:nvPicPr>
        <p:blipFill>
          <a:blip r:embed="rId6">
            <a:extLst/>
          </a:blip>
          <a:stretch>
            <a:fillRect/>
          </a:stretch>
        </p:blipFill>
        <p:spPr>
          <a:xfrm>
            <a:off x="4522793" y="910967"/>
            <a:ext cx="4030201" cy="3958193"/>
          </a:xfrm>
          <a:prstGeom prst="rect">
            <a:avLst/>
          </a:prstGeom>
          <a:ln w="12700" cap="flat">
            <a:noFill/>
            <a:miter lim="400000"/>
          </a:ln>
          <a:effectLst/>
        </p:spPr>
      </p:pic>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4168359843"/>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15" y="430639"/>
            <a:ext cx="2808313" cy="932121"/>
          </a:xfrm>
          <a:prstGeom prst="rect">
            <a:avLst/>
          </a:prstGeom>
        </p:spPr>
      </p:pic>
      <p:sp>
        <p:nvSpPr>
          <p:cNvPr id="2" name="1 CuadroTexto"/>
          <p:cNvSpPr txBox="1"/>
          <p:nvPr/>
        </p:nvSpPr>
        <p:spPr>
          <a:xfrm>
            <a:off x="4706888" y="453087"/>
            <a:ext cx="4248472" cy="1200329"/>
          </a:xfrm>
          <a:prstGeom prst="rect">
            <a:avLst/>
          </a:prstGeom>
          <a:noFill/>
        </p:spPr>
        <p:txBody>
          <a:bodyPr wrap="square" rtlCol="0">
            <a:spAutoFit/>
          </a:bodyPr>
          <a:lstStyle/>
          <a:p>
            <a:pPr algn="ctr"/>
            <a:r>
              <a:rPr lang="es-CL" b="1" smtClean="0"/>
              <a:t>Escuela de Obras Civiles y  Construcción</a:t>
            </a:r>
          </a:p>
          <a:p>
            <a:pPr algn="ctr"/>
            <a:r>
              <a:rPr lang="es-CL" b="1" smtClean="0"/>
              <a:t>Facultad de Ingeniería </a:t>
            </a:r>
          </a:p>
          <a:p>
            <a:pPr algn="ctr"/>
            <a:r>
              <a:rPr lang="es-CL" b="1" smtClean="0"/>
              <a:t>Universidad Central de Chile</a:t>
            </a:r>
          </a:p>
          <a:p>
            <a:pPr algn="ctr"/>
            <a:endParaRPr lang="es-CL" b="1"/>
          </a:p>
        </p:txBody>
      </p:sp>
      <p:sp>
        <p:nvSpPr>
          <p:cNvPr id="4" name="3 Título"/>
          <p:cNvSpPr>
            <a:spLocks noGrp="1"/>
          </p:cNvSpPr>
          <p:nvPr>
            <p:ph type="ctrTitle"/>
          </p:nvPr>
        </p:nvSpPr>
        <p:spPr>
          <a:xfrm>
            <a:off x="607582" y="2852936"/>
            <a:ext cx="7772400" cy="1470025"/>
          </a:xfrm>
        </p:spPr>
        <p:txBody>
          <a:bodyPr/>
          <a:lstStyle/>
          <a:p>
            <a:r>
              <a:rPr lang="es-CL" smtClean="0"/>
              <a:t>Muchas gracias</a:t>
            </a:r>
            <a:endParaRPr lang="es-CL"/>
          </a:p>
        </p:txBody>
      </p:sp>
      <p:sp>
        <p:nvSpPr>
          <p:cNvPr id="6" name="5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8" name="Picture 7" descr="Universidad Centr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325911424"/>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Imagen 6"/>
          <p:cNvPicPr>
            <a:picLocks noChangeAspect="1"/>
          </p:cNvPicPr>
          <p:nvPr/>
        </p:nvPicPr>
        <p:blipFill>
          <a:blip r:embed="rId2"/>
          <a:stretch>
            <a:fillRect/>
          </a:stretch>
        </p:blipFill>
        <p:spPr>
          <a:xfrm>
            <a:off x="75914" y="1005447"/>
            <a:ext cx="4576210" cy="4380436"/>
          </a:xfrm>
          <a:prstGeom prst="rect">
            <a:avLst/>
          </a:prstGeom>
        </p:spPr>
      </p:pic>
      <p:pic>
        <p:nvPicPr>
          <p:cNvPr id="9" name="Imagen 8"/>
          <p:cNvPicPr>
            <a:picLocks noChangeAspect="1"/>
          </p:cNvPicPr>
          <p:nvPr/>
        </p:nvPicPr>
        <p:blipFill>
          <a:blip r:embed="rId3"/>
          <a:stretch>
            <a:fillRect/>
          </a:stretch>
        </p:blipFill>
        <p:spPr>
          <a:xfrm>
            <a:off x="4956224" y="1151709"/>
            <a:ext cx="3792240" cy="3983819"/>
          </a:xfrm>
          <a:prstGeom prst="rect">
            <a:avLst/>
          </a:prstGeom>
        </p:spPr>
      </p:pic>
      <p:sp>
        <p:nvSpPr>
          <p:cNvPr id="10" name="Rectángulo 9"/>
          <p:cNvSpPr/>
          <p:nvPr/>
        </p:nvSpPr>
        <p:spPr>
          <a:xfrm>
            <a:off x="5017633" y="351489"/>
            <a:ext cx="3730831" cy="584775"/>
          </a:xfrm>
          <a:prstGeom prst="rect">
            <a:avLst/>
          </a:prstGeom>
        </p:spPr>
        <p:txBody>
          <a:bodyPr wrap="square">
            <a:spAutoFit/>
          </a:bodyPr>
          <a:lstStyle/>
          <a:p>
            <a:pPr algn="ctr"/>
            <a:r>
              <a:rPr lang="en-US" sz="1600"/>
              <a:t>Worldwide residential consumption by energy source </a:t>
            </a:r>
            <a:endParaRPr lang="es-CL" sz="1600"/>
          </a:p>
        </p:txBody>
      </p:sp>
      <p:sp>
        <p:nvSpPr>
          <p:cNvPr id="11" name="Rectángulo 10"/>
          <p:cNvSpPr/>
          <p:nvPr/>
        </p:nvSpPr>
        <p:spPr>
          <a:xfrm>
            <a:off x="222952" y="5302949"/>
            <a:ext cx="4572000" cy="646331"/>
          </a:xfrm>
          <a:prstGeom prst="rect">
            <a:avLst/>
          </a:prstGeom>
        </p:spPr>
        <p:txBody>
          <a:bodyPr>
            <a:spAutoFit/>
          </a:bodyPr>
          <a:lstStyle/>
          <a:p>
            <a:r>
              <a:rPr lang="en-US" sz="1200"/>
              <a:t> Yau YH, Hasbi S. A review of climate change impacts on commercial buildings and their technical services in the tropics. Renewable Sustainable Energy Rev 2013;18:430–41.</a:t>
            </a:r>
            <a:endParaRPr lang="es-CL" sz="1200"/>
          </a:p>
        </p:txBody>
      </p:sp>
      <p:sp>
        <p:nvSpPr>
          <p:cNvPr id="12" name="Rectángulo 11"/>
          <p:cNvSpPr/>
          <p:nvPr/>
        </p:nvSpPr>
        <p:spPr>
          <a:xfrm>
            <a:off x="4956225" y="5267388"/>
            <a:ext cx="3418964" cy="646331"/>
          </a:xfrm>
          <a:prstGeom prst="rect">
            <a:avLst/>
          </a:prstGeom>
        </p:spPr>
        <p:txBody>
          <a:bodyPr wrap="square">
            <a:spAutoFit/>
          </a:bodyPr>
          <a:lstStyle/>
          <a:p>
            <a:r>
              <a:rPr lang="en-US" sz="1200"/>
              <a:t>International Energy Agency (IEA). Statistics, Available from: 〈http://www. iea.org/statistics/〉. [accessed 25.02.14].</a:t>
            </a:r>
            <a:endParaRPr lang="es-CL" sz="1200"/>
          </a:p>
        </p:txBody>
      </p:sp>
      <p:sp>
        <p:nvSpPr>
          <p:cNvPr id="13" name="CuadroTexto 12"/>
          <p:cNvSpPr txBox="1"/>
          <p:nvPr/>
        </p:nvSpPr>
        <p:spPr>
          <a:xfrm>
            <a:off x="6372112" y="1428136"/>
            <a:ext cx="725308" cy="261610"/>
          </a:xfrm>
          <a:prstGeom prst="rect">
            <a:avLst/>
          </a:prstGeom>
          <a:noFill/>
        </p:spPr>
        <p:txBody>
          <a:bodyPr wrap="square" rtlCol="0">
            <a:spAutoFit/>
          </a:bodyPr>
          <a:lstStyle/>
          <a:p>
            <a:r>
              <a:rPr lang="es-CL" sz="1100" b="1" smtClean="0"/>
              <a:t>98</a:t>
            </a:r>
            <a:r>
              <a:rPr lang="es-CL" sz="1100" b="1" smtClean="0">
                <a:sym typeface="Wingdings" panose="05000000000000000000" pitchFamily="2" charset="2"/>
              </a:rPr>
              <a:t></a:t>
            </a:r>
            <a:r>
              <a:rPr lang="es-CL" sz="1100" b="1" smtClean="0"/>
              <a:t>14%</a:t>
            </a:r>
            <a:endParaRPr lang="es-CL" sz="1100" b="1"/>
          </a:p>
        </p:txBody>
      </p:sp>
      <p:sp>
        <p:nvSpPr>
          <p:cNvPr id="14" name="CuadroTexto 13"/>
          <p:cNvSpPr txBox="1"/>
          <p:nvPr/>
        </p:nvSpPr>
        <p:spPr>
          <a:xfrm>
            <a:off x="7562901" y="2559807"/>
            <a:ext cx="930963" cy="261610"/>
          </a:xfrm>
          <a:prstGeom prst="rect">
            <a:avLst/>
          </a:prstGeom>
          <a:noFill/>
        </p:spPr>
        <p:txBody>
          <a:bodyPr wrap="square" rtlCol="0">
            <a:spAutoFit/>
          </a:bodyPr>
          <a:lstStyle/>
          <a:p>
            <a:r>
              <a:rPr lang="es-CL" sz="1100" b="1" smtClean="0">
                <a:sym typeface="Wingdings" panose="05000000000000000000" pitchFamily="2" charset="2"/>
              </a:rPr>
              <a:t>11939</a:t>
            </a:r>
            <a:r>
              <a:rPr lang="es-CL" sz="1100" b="1" smtClean="0"/>
              <a:t>%</a:t>
            </a:r>
            <a:endParaRPr lang="es-CL" sz="1100" b="1"/>
          </a:p>
        </p:txBody>
      </p:sp>
      <p:sp>
        <p:nvSpPr>
          <p:cNvPr id="15" name="CuadroTexto 14"/>
          <p:cNvSpPr txBox="1"/>
          <p:nvPr/>
        </p:nvSpPr>
        <p:spPr>
          <a:xfrm>
            <a:off x="5891878" y="2934055"/>
            <a:ext cx="960466" cy="261610"/>
          </a:xfrm>
          <a:prstGeom prst="rect">
            <a:avLst/>
          </a:prstGeom>
          <a:noFill/>
        </p:spPr>
        <p:txBody>
          <a:bodyPr wrap="square" rtlCol="0">
            <a:spAutoFit/>
          </a:bodyPr>
          <a:lstStyle/>
          <a:p>
            <a:r>
              <a:rPr lang="es-CL" sz="1100" b="1" smtClean="0">
                <a:sym typeface="Wingdings" panose="05000000000000000000" pitchFamily="2" charset="2"/>
              </a:rPr>
              <a:t>56</a:t>
            </a:r>
            <a:r>
              <a:rPr lang="es-CL" sz="1100" b="1" smtClean="0"/>
              <a:t>15%</a:t>
            </a:r>
            <a:endParaRPr lang="es-CL" sz="1100" b="1"/>
          </a:p>
        </p:txBody>
      </p:sp>
      <p:sp>
        <p:nvSpPr>
          <p:cNvPr id="2" name="1 Rectángulo"/>
          <p:cNvSpPr/>
          <p:nvPr/>
        </p:nvSpPr>
        <p:spPr>
          <a:xfrm>
            <a:off x="75914" y="351489"/>
            <a:ext cx="4572000" cy="584775"/>
          </a:xfrm>
          <a:prstGeom prst="rect">
            <a:avLst/>
          </a:prstGeom>
        </p:spPr>
        <p:txBody>
          <a:bodyPr>
            <a:spAutoFit/>
          </a:bodyPr>
          <a:lstStyle/>
          <a:p>
            <a:pPr algn="ctr"/>
            <a:r>
              <a:rPr lang="en-US" sz="1600"/>
              <a:t>Percentage of energy consumption in the buildings sector globally </a:t>
            </a:r>
            <a:endParaRPr lang="es-CL" sz="1600"/>
          </a:p>
        </p:txBody>
      </p:sp>
      <p:grpSp>
        <p:nvGrpSpPr>
          <p:cNvPr id="19" name="18 Grupo"/>
          <p:cNvGrpSpPr/>
          <p:nvPr/>
        </p:nvGrpSpPr>
        <p:grpSpPr>
          <a:xfrm>
            <a:off x="813167" y="5962054"/>
            <a:ext cx="7742389" cy="923330"/>
            <a:chOff x="813167" y="5962054"/>
            <a:chExt cx="7742389" cy="923330"/>
          </a:xfrm>
        </p:grpSpPr>
        <p:sp>
          <p:nvSpPr>
            <p:cNvPr id="20" name="19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21" name="Picture 7" descr="Universidad Centr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22" name="2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234471076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Rectángulo"/>
          <p:cNvSpPr/>
          <p:nvPr/>
        </p:nvSpPr>
        <p:spPr>
          <a:xfrm>
            <a:off x="334862" y="1759456"/>
            <a:ext cx="8640958" cy="2677656"/>
          </a:xfrm>
          <a:prstGeom prst="rect">
            <a:avLst/>
          </a:prstGeom>
        </p:spPr>
        <p:txBody>
          <a:bodyPr wrap="square">
            <a:spAutoFit/>
          </a:bodyPr>
          <a:lstStyle/>
          <a:p>
            <a:pPr algn="just"/>
            <a:r>
              <a:rPr lang="es-CL" sz="2400" smtClean="0"/>
              <a:t>Las </a:t>
            </a:r>
            <a:r>
              <a:rPr lang="es-CL" sz="2400"/>
              <a:t>emisiones de GEI producidas en Chile aumentaron un 23% entre 2000 y 2010.  Uno de los mayores aumentos registrados entre los miembros de la OCDE. (OCDE, 2016</a:t>
            </a:r>
            <a:r>
              <a:rPr lang="es-CL" sz="2400" smtClean="0"/>
              <a:t>)</a:t>
            </a:r>
          </a:p>
          <a:p>
            <a:pPr algn="just"/>
            <a:endParaRPr lang="es-CL" sz="2400" smtClean="0">
              <a:solidFill>
                <a:schemeClr val="bg1">
                  <a:lumMod val="85000"/>
                </a:schemeClr>
              </a:solidFill>
            </a:endParaRPr>
          </a:p>
          <a:p>
            <a:pPr algn="just"/>
            <a:r>
              <a:rPr lang="es-CL" sz="2400">
                <a:solidFill>
                  <a:schemeClr val="bg1">
                    <a:lumMod val="85000"/>
                  </a:schemeClr>
                </a:solidFill>
              </a:rPr>
              <a:t>La producción mundial de energía seguirá dependiendo de recursos energéticos fósiles, donde el CO</a:t>
            </a:r>
            <a:r>
              <a:rPr lang="es-CL" sz="2400" baseline="-25000">
                <a:solidFill>
                  <a:schemeClr val="bg1">
                    <a:lumMod val="85000"/>
                  </a:schemeClr>
                </a:solidFill>
              </a:rPr>
              <a:t>2</a:t>
            </a:r>
            <a:r>
              <a:rPr lang="es-CL" sz="2400">
                <a:solidFill>
                  <a:schemeClr val="bg1">
                    <a:lumMod val="85000"/>
                  </a:schemeClr>
                </a:solidFill>
              </a:rPr>
              <a:t> es uno de los principales GEI responsables del cambio climático. (BP’s Energy Outlook, 2016</a:t>
            </a:r>
            <a:r>
              <a:rPr lang="es-CL" sz="2400" smtClean="0">
                <a:solidFill>
                  <a:schemeClr val="bg1">
                    <a:lumMod val="85000"/>
                  </a:schemeClr>
                </a:solidFill>
              </a:rPr>
              <a:t>)</a:t>
            </a:r>
            <a:endParaRPr lang="es-CL" sz="2400">
              <a:solidFill>
                <a:schemeClr val="bg1">
                  <a:lumMod val="85000"/>
                </a:schemeClr>
              </a:solidFill>
            </a:endParaRPr>
          </a:p>
        </p:txBody>
      </p:sp>
      <p:sp>
        <p:nvSpPr>
          <p:cNvPr id="3" name="2 CuadroTexto"/>
          <p:cNvSpPr txBox="1"/>
          <p:nvPr/>
        </p:nvSpPr>
        <p:spPr>
          <a:xfrm>
            <a:off x="334862" y="683985"/>
            <a:ext cx="8136904" cy="584775"/>
          </a:xfrm>
          <a:prstGeom prst="rect">
            <a:avLst/>
          </a:prstGeom>
          <a:noFill/>
        </p:spPr>
        <p:txBody>
          <a:bodyPr wrap="square" rtlCol="0">
            <a:spAutoFit/>
          </a:bodyPr>
          <a:lstStyle/>
          <a:p>
            <a:pPr algn="ctr"/>
            <a:r>
              <a:rPr lang="es-CL" sz="3200" b="1" smtClean="0"/>
              <a:t>Contextualización de la problemática</a:t>
            </a:r>
            <a:endParaRPr lang="es-CL" sz="3200" b="1"/>
          </a:p>
        </p:txBody>
      </p:sp>
      <p:grpSp>
        <p:nvGrpSpPr>
          <p:cNvPr id="8" name="7 Grupo"/>
          <p:cNvGrpSpPr/>
          <p:nvPr/>
        </p:nvGrpSpPr>
        <p:grpSpPr>
          <a:xfrm>
            <a:off x="813167" y="5962054"/>
            <a:ext cx="7742389" cy="923330"/>
            <a:chOff x="813167" y="5962054"/>
            <a:chExt cx="7742389" cy="923330"/>
          </a:xfrm>
        </p:grpSpPr>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229318430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Rectángulo"/>
          <p:cNvSpPr/>
          <p:nvPr/>
        </p:nvSpPr>
        <p:spPr>
          <a:xfrm>
            <a:off x="334862" y="1759456"/>
            <a:ext cx="8640958" cy="2677656"/>
          </a:xfrm>
          <a:prstGeom prst="rect">
            <a:avLst/>
          </a:prstGeom>
        </p:spPr>
        <p:txBody>
          <a:bodyPr wrap="square">
            <a:spAutoFit/>
          </a:bodyPr>
          <a:lstStyle/>
          <a:p>
            <a:pPr algn="just"/>
            <a:r>
              <a:rPr lang="es-CL" sz="2400" smtClean="0">
                <a:solidFill>
                  <a:schemeClr val="bg1">
                    <a:lumMod val="85000"/>
                  </a:schemeClr>
                </a:solidFill>
              </a:rPr>
              <a:t>Las </a:t>
            </a:r>
            <a:r>
              <a:rPr lang="es-CL" sz="2400">
                <a:solidFill>
                  <a:schemeClr val="bg1">
                    <a:lumMod val="85000"/>
                  </a:schemeClr>
                </a:solidFill>
              </a:rPr>
              <a:t>emisiones de GEI producidas en Chile aumentaron un 23% entre 2000 y 2010.  Uno de los mayores aumentos registrados entre los miembros de la OCDE. (OCDE, 2016</a:t>
            </a:r>
            <a:r>
              <a:rPr lang="es-CL" sz="2400" smtClean="0">
                <a:solidFill>
                  <a:schemeClr val="bg1">
                    <a:lumMod val="85000"/>
                  </a:schemeClr>
                </a:solidFill>
              </a:rPr>
              <a:t>)</a:t>
            </a:r>
          </a:p>
          <a:p>
            <a:pPr algn="just"/>
            <a:endParaRPr lang="es-CL" sz="2400" smtClean="0">
              <a:solidFill>
                <a:schemeClr val="bg1">
                  <a:lumMod val="85000"/>
                </a:schemeClr>
              </a:solidFill>
            </a:endParaRPr>
          </a:p>
          <a:p>
            <a:pPr algn="just"/>
            <a:r>
              <a:rPr lang="es-CL" sz="2400"/>
              <a:t>La producción mundial de energía seguirá dependiendo de recursos energéticos fósiles, donde el CO</a:t>
            </a:r>
            <a:r>
              <a:rPr lang="es-CL" sz="2400" baseline="-25000"/>
              <a:t>2</a:t>
            </a:r>
            <a:r>
              <a:rPr lang="es-CL" sz="2400"/>
              <a:t> es uno de los principales GEI responsables del cambio climático. (BP’s Energy Outlook, 2016</a:t>
            </a:r>
            <a:r>
              <a:rPr lang="es-CL" sz="2400" smtClean="0"/>
              <a:t>)</a:t>
            </a:r>
            <a:endParaRPr lang="es-CL" sz="2400"/>
          </a:p>
        </p:txBody>
      </p:sp>
      <p:sp>
        <p:nvSpPr>
          <p:cNvPr id="3" name="2 CuadroTexto"/>
          <p:cNvSpPr txBox="1"/>
          <p:nvPr/>
        </p:nvSpPr>
        <p:spPr>
          <a:xfrm>
            <a:off x="334862" y="683985"/>
            <a:ext cx="8136904" cy="584775"/>
          </a:xfrm>
          <a:prstGeom prst="rect">
            <a:avLst/>
          </a:prstGeom>
          <a:noFill/>
        </p:spPr>
        <p:txBody>
          <a:bodyPr wrap="square" rtlCol="0">
            <a:spAutoFit/>
          </a:bodyPr>
          <a:lstStyle/>
          <a:p>
            <a:pPr algn="ctr"/>
            <a:r>
              <a:rPr lang="es-CL" sz="3200" b="1" smtClean="0"/>
              <a:t>Contextualización de la problemática</a:t>
            </a:r>
            <a:endParaRPr lang="es-CL" sz="3200" b="1"/>
          </a:p>
        </p:txBody>
      </p:sp>
      <p:grpSp>
        <p:nvGrpSpPr>
          <p:cNvPr id="8" name="7 Grupo"/>
          <p:cNvGrpSpPr/>
          <p:nvPr/>
        </p:nvGrpSpPr>
        <p:grpSpPr>
          <a:xfrm>
            <a:off x="813167" y="5962054"/>
            <a:ext cx="7742389" cy="923330"/>
            <a:chOff x="813167" y="5962054"/>
            <a:chExt cx="7742389" cy="923330"/>
          </a:xfrm>
        </p:grpSpPr>
        <p:sp>
          <p:nvSpPr>
            <p:cNvPr id="9" name="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10" name="Picture 7" descr="Universidad Centr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grpSp>
    </p:spTree>
    <p:extLst>
      <p:ext uri="{BB962C8B-B14F-4D97-AF65-F5344CB8AC3E}">
        <p14:creationId xmlns:p14="http://schemas.microsoft.com/office/powerpoint/2010/main" val="95851416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hidden="1"/>
          <p:cNvSpPr>
            <a:spLocks noGrp="1"/>
          </p:cNvSpPr>
          <p:nvPr>
            <p:ph type="title"/>
          </p:nvPr>
        </p:nvSpPr>
        <p:spPr/>
        <p:txBody>
          <a:bodyPr/>
          <a:lstStyle/>
          <a:p>
            <a:r>
              <a:rPr lang="en-GB" sz="2000"/>
              <a:t>The fuel mix is set to change significantly…</a:t>
            </a:r>
            <a:endParaRPr lang="en-GB" sz="2000"/>
          </a:p>
        </p:txBody>
      </p:sp>
      <p:pic>
        <p:nvPicPr>
          <p:cNvPr id="3" name="Picture 2"/>
          <p:cNvPicPr/>
          <p:nvPr/>
        </p:nvPicPr>
        <p:blipFill>
          <a:blip r:embed="rId3"/>
          <a:stretch>
            <a:fillRect/>
          </a:stretch>
        </p:blipFill>
        <p:spPr>
          <a:xfrm>
            <a:off x="2382668" y="68480"/>
            <a:ext cx="6761332" cy="648072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81" y="2399030"/>
            <a:ext cx="2023943" cy="1819621"/>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781" y="548680"/>
            <a:ext cx="2038124" cy="1840135"/>
          </a:xfrm>
          <a:prstGeom prst="rect">
            <a:avLst/>
          </a:prstGeom>
        </p:spPr>
      </p:pic>
      <p:sp>
        <p:nvSpPr>
          <p:cNvPr id="7" name="Rectángulo 6"/>
          <p:cNvSpPr/>
          <p:nvPr/>
        </p:nvSpPr>
        <p:spPr>
          <a:xfrm>
            <a:off x="179512" y="4500293"/>
            <a:ext cx="2038124" cy="1477328"/>
          </a:xfrm>
          <a:prstGeom prst="rect">
            <a:avLst/>
          </a:prstGeom>
        </p:spPr>
        <p:txBody>
          <a:bodyPr wrap="square">
            <a:spAutoFit/>
          </a:bodyPr>
          <a:lstStyle/>
          <a:p>
            <a:pPr algn="ctr"/>
            <a:r>
              <a:rPr lang="en-US"/>
              <a:t>Renewables are projected to be the fastest growing fuel, up 6.6% p.a. to 2035</a:t>
            </a:r>
            <a:endParaRPr lang="es-CL"/>
          </a:p>
        </p:txBody>
      </p:sp>
      <p:sp>
        <p:nvSpPr>
          <p:cNvPr id="4" name="3 Rectángulo"/>
          <p:cNvSpPr/>
          <p:nvPr/>
        </p:nvSpPr>
        <p:spPr>
          <a:xfrm>
            <a:off x="2411760" y="6121637"/>
            <a:ext cx="7056784" cy="691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CuadroTexto"/>
          <p:cNvSpPr txBox="1"/>
          <p:nvPr/>
        </p:nvSpPr>
        <p:spPr>
          <a:xfrm>
            <a:off x="1096551" y="5962054"/>
            <a:ext cx="7459005" cy="923330"/>
          </a:xfrm>
          <a:prstGeom prst="rect">
            <a:avLst/>
          </a:prstGeom>
          <a:noFill/>
        </p:spPr>
        <p:txBody>
          <a:bodyPr wrap="square" rtlCol="0">
            <a:spAutoFit/>
          </a:bodyPr>
          <a:lstStyle/>
          <a:p>
            <a:pPr algn="ctr"/>
            <a:endParaRPr lang="es-CL" smtClean="0">
              <a:latin typeface="Arial Narrow" panose="020b0606020202030204" pitchFamily="34" charset="0"/>
            </a:endParaRPr>
          </a:p>
          <a:p>
            <a:pPr algn="ctr"/>
            <a:r>
              <a:rPr lang="es-CL" sz="1600" smtClean="0">
                <a:latin typeface="Arial Narrow" panose="020b0606020202030204" pitchFamily="34" charset="0"/>
              </a:rPr>
              <a:t>II Congreso Chileno de Impermeabilización</a:t>
            </a:r>
            <a:endParaRPr lang="es-CL" sz="1600">
              <a:latin typeface="Arial Narrow" panose="020b0606020202030204" pitchFamily="34" charset="0"/>
            </a:endParaRPr>
          </a:p>
          <a:p>
            <a:pPr algn="ctr"/>
            <a:endParaRPr lang="es-CL">
              <a:latin typeface="Arial Narrow" panose="020b0606020202030204" pitchFamily="34" charset="0"/>
            </a:endParaRPr>
          </a:p>
        </p:txBody>
      </p:sp>
      <p:pic>
        <p:nvPicPr>
          <p:cNvPr id="20" name="Picture 7" descr="Universidad Central"/>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167" y="6165304"/>
            <a:ext cx="1454577" cy="482797"/>
          </a:xfrm>
          <a:prstGeom prst="rect">
            <a:avLst/>
          </a:prstGeom>
          <a:noFill/>
          <a:extLst>
            <a:ext uri="{909E8E84-426E-40DD-AFC4-6F175D3DCCD1}">
              <a14:hiddenFill xmlns:a14="http://schemas.microsoft.com/office/drawing/2010/main">
                <a:solidFill>
                  <a:srgbClr val="FFFFFF"/>
                </a:solidFill>
              </a14:hiddenFill>
            </a:ext>
          </a:extLst>
        </p:spPr>
      </p:pic>
      <p:pic>
        <p:nvPicPr>
          <p:cNvPr id="21" name="2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8344" y="6021288"/>
            <a:ext cx="704480" cy="704480"/>
          </a:xfrm>
          <a:prstGeom prst="rect">
            <a:avLst/>
          </a:prstGeom>
        </p:spPr>
      </p:pic>
    </p:spTree>
    <p:extLst>
      <p:ext uri="{BB962C8B-B14F-4D97-AF65-F5344CB8AC3E}">
        <p14:creationId xmlns:p14="http://schemas.microsoft.com/office/powerpoint/2010/main" val="1549332742"/>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232</Paragraphs>
  <Slides>51</Slides>
  <Notes>22</Notes>
  <TotalTime>8445</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51</vt:i4>
      </vt:variant>
    </vt:vector>
  </HeadingPairs>
  <TitlesOfParts>
    <vt:vector baseType="lpstr" size="57">
      <vt:lpstr>Arial</vt:lpstr>
      <vt:lpstr>Calibri</vt:lpstr>
      <vt:lpstr>Arial Narrow</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fuel mix is set to change significantly…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Eficiencia energética y su relación con los problemas de humedad</dc:title>
  <dc:creator>HECTOR HERNANDEZ  LOPEZ</dc:creator>
  <cp:lastModifiedBy>soporte</cp:lastModifiedBy>
  <cp:revision>136</cp:revision>
  <dcterms:created xsi:type="dcterms:W3CDTF">2017-08-10T18:40:38Z</dcterms:created>
  <dcterms:modified xsi:type="dcterms:W3CDTF">2024-01-03T14:06:13Z</dcterms:modified>
</cp:coreProperties>
</file>