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96" r:id="rId2"/>
    <p:sldId id="298" r:id="rId3"/>
    <p:sldId id="297" r:id="rId4"/>
    <p:sldId id="256" r:id="rId5"/>
    <p:sldId id="289" r:id="rId6"/>
    <p:sldId id="290" r:id="rId7"/>
    <p:sldId id="260" r:id="rId8"/>
    <p:sldId id="257" r:id="rId9"/>
    <p:sldId id="259" r:id="rId10"/>
    <p:sldId id="295" r:id="rId11"/>
    <p:sldId id="258" r:id="rId12"/>
    <p:sldId id="261" r:id="rId13"/>
    <p:sldId id="262" r:id="rId14"/>
    <p:sldId id="281" r:id="rId15"/>
    <p:sldId id="282" r:id="rId16"/>
    <p:sldId id="283" r:id="rId17"/>
    <p:sldId id="284" r:id="rId18"/>
    <p:sldId id="285" r:id="rId19"/>
    <p:sldId id="287" r:id="rId20"/>
    <p:sldId id="286" r:id="rId21"/>
    <p:sldId id="288" r:id="rId22"/>
    <p:sldId id="263" r:id="rId23"/>
    <p:sldId id="264" r:id="rId24"/>
    <p:sldId id="265" r:id="rId25"/>
    <p:sldId id="266" r:id="rId26"/>
    <p:sldId id="267" r:id="rId27"/>
    <p:sldId id="268" r:id="rId28"/>
    <p:sldId id="269" r:id="rId29"/>
    <p:sldId id="270" r:id="rId30"/>
    <p:sldId id="271" r:id="rId31"/>
    <p:sldId id="272" r:id="rId32"/>
    <p:sldId id="273" r:id="rId33"/>
    <p:sldId id="294" r:id="rId34"/>
    <p:sldId id="291" r:id="rId35"/>
    <p:sldId id="292" r:id="rId36"/>
    <p:sldId id="293" r:id="rId37"/>
    <p:sldId id="274" r:id="rId38"/>
    <p:sldId id="275" r:id="rId39"/>
    <p:sldId id="276" r:id="rId40"/>
    <p:sldId id="277" r:id="rId41"/>
    <p:sldId id="278" r:id="rId42"/>
    <p:sldId id="279" r:id="rId43"/>
    <p:sldId id="280" r:id="rId4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D94B64-2C4B-45AC-AED6-8FBB0D4A45CE}" type="doc">
      <dgm:prSet loTypeId="urn:microsoft.com/office/officeart/2005/8/layout/bProcess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B6122F3-26D6-4E1E-8D5C-FFCAE2869A27}">
      <dgm:prSet phldrT="[Texto]"/>
      <dgm:spPr>
        <a:xfrm>
          <a:off x="197036" y="126"/>
          <a:ext cx="1341899" cy="805139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rgbClr val="FFFF00"/>
              </a:solidFill>
              <a:latin typeface="Calibri"/>
              <a:ea typeface="+mn-ea"/>
              <a:cs typeface="+mn-cs"/>
            </a:rPr>
            <a:t>INMOBILIARIA</a:t>
          </a:r>
        </a:p>
      </dgm:t>
    </dgm:pt>
    <dgm:pt modelId="{D91574C1-080B-49EF-A834-C7854551FB62}" type="parTrans" cxnId="{A0AE404A-4758-4426-872F-E1AAE79BFAF4}">
      <dgm:prSet/>
      <dgm:spPr/>
      <dgm:t>
        <a:bodyPr/>
        <a:lstStyle/>
        <a:p>
          <a:endParaRPr lang="es-CL"/>
        </a:p>
      </dgm:t>
    </dgm:pt>
    <dgm:pt modelId="{381A8CE3-DBA1-4E5C-9C89-2472388625BF}" type="sibTrans" cxnId="{A0AE404A-4758-4426-872F-E1AAE79BFAF4}">
      <dgm:prSet/>
      <dgm:spPr>
        <a:xfrm rot="5381234">
          <a:off x="-171798" y="788702"/>
          <a:ext cx="1290580" cy="120770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620631D0-028B-44BE-AD04-D77C1B230EA3}">
      <dgm:prSet phldrT="[Texto]"/>
      <dgm:spPr>
        <a:xfrm>
          <a:off x="204081" y="908202"/>
          <a:ext cx="1341899" cy="1606398"/>
        </a:xfrm>
        <a:prstGeom prst="roundRect">
          <a:avLst>
            <a:gd name="adj" fmla="val 10000"/>
          </a:avLst>
        </a:prstGeom>
        <a:solidFill>
          <a:srgbClr val="8064A2">
            <a:hueOff val="-558096"/>
            <a:satOff val="3362"/>
            <a:lumOff val="27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rgbClr val="FFFF00"/>
              </a:solidFill>
              <a:latin typeface="Calibri"/>
              <a:ea typeface="+mn-ea"/>
              <a:cs typeface="+mn-cs"/>
            </a:rPr>
            <a:t>PROYECTISTAS</a:t>
          </a:r>
        </a:p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ARQUITECTURA</a:t>
          </a:r>
        </a:p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CALCULO.</a:t>
          </a:r>
        </a:p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ESPECIALIDADES</a:t>
          </a:r>
        </a:p>
      </dgm:t>
    </dgm:pt>
    <dgm:pt modelId="{F60ACAC5-98FD-44F8-A4D7-7B447E79A003}" type="parTrans" cxnId="{DCE245C1-F2DE-4C5B-BDA7-4D156DC48D73}">
      <dgm:prSet/>
      <dgm:spPr/>
      <dgm:t>
        <a:bodyPr/>
        <a:lstStyle/>
        <a:p>
          <a:endParaRPr lang="es-CL"/>
        </a:p>
      </dgm:t>
    </dgm:pt>
    <dgm:pt modelId="{579F3832-4768-4BFF-8570-024077C878E9}" type="sibTrans" cxnId="{DCE245C1-F2DE-4C5B-BDA7-4D156DC48D73}">
      <dgm:prSet/>
      <dgm:spPr>
        <a:xfrm rot="5380505">
          <a:off x="-177461" y="2128426"/>
          <a:ext cx="1316415" cy="120770"/>
        </a:xfrm>
        <a:prstGeom prst="rect">
          <a:avLst/>
        </a:prstGeom>
        <a:solidFill>
          <a:srgbClr val="8064A2">
            <a:hueOff val="-637824"/>
            <a:satOff val="3843"/>
            <a:lumOff val="30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46F617BA-A080-4325-98CD-EF71D7838F02}">
      <dgm:prSet phldrT="[Texto]"/>
      <dgm:spPr>
        <a:xfrm>
          <a:off x="260709" y="2652433"/>
          <a:ext cx="1244236" cy="805139"/>
        </a:xfrm>
        <a:prstGeom prst="roundRect">
          <a:avLst>
            <a:gd name="adj" fmla="val 10000"/>
          </a:avLst>
        </a:prstGeom>
        <a:solidFill>
          <a:srgbClr val="8064A2">
            <a:hueOff val="-1116192"/>
            <a:satOff val="6725"/>
            <a:lumOff val="5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rgbClr val="FFFF00"/>
              </a:solidFill>
              <a:latin typeface="Calibri"/>
              <a:ea typeface="+mn-ea"/>
              <a:cs typeface="+mn-cs"/>
            </a:rPr>
            <a:t>OFICINA TECNICA</a:t>
          </a:r>
        </a:p>
        <a:p>
          <a:r>
            <a:rPr lang="es-CL">
              <a:solidFill>
                <a:srgbClr val="FFFF00"/>
              </a:solidFill>
              <a:latin typeface="Calibri"/>
              <a:ea typeface="+mn-ea"/>
              <a:cs typeface="+mn-cs"/>
            </a:rPr>
            <a:t>INSPECCION TECNICA</a:t>
          </a:r>
        </a:p>
        <a:p>
          <a:endParaRPr lang="es-CL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DC0C092-F83E-4D28-B4CF-35C3CF1E307F}" type="parTrans" cxnId="{876CBF87-8561-4AC9-82CB-1F851EA4AE98}">
      <dgm:prSet/>
      <dgm:spPr/>
      <dgm:t>
        <a:bodyPr/>
        <a:lstStyle/>
        <a:p>
          <a:endParaRPr lang="es-CL"/>
        </a:p>
      </dgm:t>
    </dgm:pt>
    <dgm:pt modelId="{C1D0B28C-C468-44A7-8391-D0FE221F155C}" type="sibTrans" cxnId="{876CBF87-8561-4AC9-82CB-1F851EA4AE98}">
      <dgm:prSet/>
      <dgm:spPr>
        <a:xfrm rot="21549727">
          <a:off x="484386" y="2773909"/>
          <a:ext cx="1738792" cy="120770"/>
        </a:xfrm>
        <a:prstGeom prst="rect">
          <a:avLst/>
        </a:prstGeom>
        <a:solidFill>
          <a:srgbClr val="8064A2">
            <a:hueOff val="-1275649"/>
            <a:satOff val="7685"/>
            <a:lumOff val="616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F497BBCC-BA77-4F87-82FB-D806E69B261F}">
      <dgm:prSet phldrT="[Texto]"/>
      <dgm:spPr>
        <a:xfrm>
          <a:off x="1953193" y="1175380"/>
          <a:ext cx="1341899" cy="913543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CONTRATISTAS</a:t>
          </a:r>
        </a:p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ESPECIALIDADES</a:t>
          </a:r>
        </a:p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PERSONAL PROPIO</a:t>
          </a:r>
        </a:p>
      </dgm:t>
    </dgm:pt>
    <dgm:pt modelId="{D3B733C8-307B-4DFB-9D40-308E23C5E0F3}" type="parTrans" cxnId="{1A746034-9DC8-48D9-A5AC-E52359DA504D}">
      <dgm:prSet/>
      <dgm:spPr/>
      <dgm:t>
        <a:bodyPr/>
        <a:lstStyle/>
        <a:p>
          <a:endParaRPr lang="es-CL"/>
        </a:p>
      </dgm:t>
    </dgm:pt>
    <dgm:pt modelId="{9FAAC4B6-178B-49F4-A5D9-083CB99D1485}" type="sibTrans" cxnId="{1A746034-9DC8-48D9-A5AC-E52359DA504D}">
      <dgm:prSet/>
      <dgm:spPr>
        <a:xfrm rot="16172884">
          <a:off x="1611405" y="753186"/>
          <a:ext cx="1219819" cy="120770"/>
        </a:xfrm>
        <a:prstGeom prst="rect">
          <a:avLst/>
        </a:prstGeom>
        <a:solidFill>
          <a:srgbClr val="8064A2">
            <a:hueOff val="-2551297"/>
            <a:satOff val="15371"/>
            <a:lumOff val="1232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3F13F698-9B11-455E-BA29-702C958E3F16}">
      <dgm:prSet phldrT="[Texto]"/>
      <dgm:spPr>
        <a:xfrm>
          <a:off x="1943572" y="0"/>
          <a:ext cx="1341899" cy="805139"/>
        </a:xfrm>
        <a:prstGeom prst="roundRect">
          <a:avLst>
            <a:gd name="adj" fmla="val 10000"/>
          </a:avLst>
        </a:prstGeom>
        <a:solidFill>
          <a:srgbClr val="8064A2">
            <a:hueOff val="-2790481"/>
            <a:satOff val="16812"/>
            <a:lumOff val="134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rgbClr val="FFFF00"/>
              </a:solidFill>
              <a:latin typeface="Calibri"/>
              <a:ea typeface="+mn-ea"/>
              <a:cs typeface="+mn-cs"/>
            </a:rPr>
            <a:t>iMPERMEABILIZADOR</a:t>
          </a:r>
        </a:p>
      </dgm:t>
    </dgm:pt>
    <dgm:pt modelId="{27C5548E-1614-4B12-A39F-A07F76A6B0F3}" type="parTrans" cxnId="{AFF396FE-F7C2-4016-9169-123D2B28D90C}">
      <dgm:prSet/>
      <dgm:spPr/>
      <dgm:t>
        <a:bodyPr/>
        <a:lstStyle/>
        <a:p>
          <a:endParaRPr lang="es-CL"/>
        </a:p>
      </dgm:t>
    </dgm:pt>
    <dgm:pt modelId="{58F2457C-A771-4903-A80A-CA7056036983}" type="sibTrans" cxnId="{AFF396FE-F7C2-4016-9169-123D2B28D90C}">
      <dgm:prSet/>
      <dgm:spPr>
        <a:xfrm>
          <a:off x="2221057" y="138742"/>
          <a:ext cx="1679701" cy="120770"/>
        </a:xfrm>
        <a:prstGeom prst="rect">
          <a:avLst/>
        </a:prstGeom>
        <a:solidFill>
          <a:srgbClr val="8064A2">
            <a:hueOff val="-3189121"/>
            <a:satOff val="19214"/>
            <a:lumOff val="154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30D3B916-C67D-4362-8C33-FCDC4306610C}">
      <dgm:prSet phldrT="[Texto]"/>
      <dgm:spPr>
        <a:xfrm>
          <a:off x="3632379" y="0"/>
          <a:ext cx="1341899" cy="805139"/>
        </a:xfrm>
        <a:prstGeom prst="roundRect">
          <a:avLst>
            <a:gd name="adj" fmla="val 10000"/>
          </a:avLst>
        </a:prstGeom>
        <a:solidFill>
          <a:srgbClr val="8064A2">
            <a:hueOff val="-3348577"/>
            <a:satOff val="20174"/>
            <a:lumOff val="161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MANO DE OBRA </a:t>
          </a:r>
          <a:r>
            <a:rPr lang="es-CL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CALIFICADA</a:t>
          </a:r>
        </a:p>
        <a:p>
          <a:r>
            <a:rPr lang="es-CL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PRODUCTOS</a:t>
          </a:r>
        </a:p>
        <a:p>
          <a:r>
            <a:rPr lang="es-CL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CERTIFICADOS</a:t>
          </a:r>
          <a:endParaRPr lang="es-CL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E985DE6-11F0-4CFA-A1D4-A140CF376509}" type="parTrans" cxnId="{477FC4CD-F5B0-4BE1-A5DD-BDF070D7AED4}">
      <dgm:prSet/>
      <dgm:spPr/>
      <dgm:t>
        <a:bodyPr/>
        <a:lstStyle/>
        <a:p>
          <a:endParaRPr lang="es-CL"/>
        </a:p>
      </dgm:t>
    </dgm:pt>
    <dgm:pt modelId="{D2D5D292-2377-4CDC-869D-0DD069442435}" type="sibTrans" cxnId="{477FC4CD-F5B0-4BE1-A5DD-BDF070D7AED4}">
      <dgm:prSet/>
      <dgm:spPr>
        <a:xfrm rot="5310689">
          <a:off x="3349135" y="714112"/>
          <a:ext cx="1142018" cy="120770"/>
        </a:xfrm>
        <a:prstGeom prst="rect">
          <a:avLst/>
        </a:prstGeom>
        <a:solidFill>
          <a:srgbClr val="8064A2">
            <a:hueOff val="-3826945"/>
            <a:satOff val="23056"/>
            <a:lumOff val="1848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3E492B62-F0E6-4502-9920-5A08B7487DB0}">
      <dgm:prSet phldrT="[Texto]"/>
      <dgm:spPr>
        <a:xfrm>
          <a:off x="3666598" y="1146186"/>
          <a:ext cx="1341899" cy="805139"/>
        </a:xfrm>
        <a:prstGeom prst="roundRect">
          <a:avLst>
            <a:gd name="adj" fmla="val 10000"/>
          </a:avLst>
        </a:prstGeom>
        <a:solidFill>
          <a:srgbClr val="8064A2">
            <a:hueOff val="-3906673"/>
            <a:satOff val="23537"/>
            <a:lumOff val="188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PROVEEDOR</a:t>
          </a:r>
        </a:p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MATERIALES</a:t>
          </a:r>
        </a:p>
        <a:p>
          <a:r>
            <a:rPr lang="es-CL">
              <a:solidFill>
                <a:srgbClr val="FFFF00"/>
              </a:solidFill>
              <a:latin typeface="Calibri"/>
              <a:ea typeface="+mn-ea"/>
              <a:cs typeface="+mn-cs"/>
            </a:rPr>
            <a:t>LABORATORIOS</a:t>
          </a:r>
        </a:p>
      </dgm:t>
    </dgm:pt>
    <dgm:pt modelId="{72736FE1-BD09-4400-9F33-A5B6A28AF6B2}" type="parTrans" cxnId="{22434584-8E77-4617-93D1-C90106CCA3D2}">
      <dgm:prSet/>
      <dgm:spPr/>
      <dgm:t>
        <a:bodyPr/>
        <a:lstStyle/>
        <a:p>
          <a:endParaRPr lang="es-CL"/>
        </a:p>
      </dgm:t>
    </dgm:pt>
    <dgm:pt modelId="{D9C4BF2F-1EE0-43D0-8D3E-C5372945B8EF}" type="sibTrans" cxnId="{22434584-8E77-4617-93D1-C90106CCA3D2}">
      <dgm:prSet/>
      <dgm:spPr>
        <a:xfrm rot="5442179">
          <a:off x="3255874" y="1964800"/>
          <a:ext cx="1350740" cy="120770"/>
        </a:xfrm>
        <a:prstGeom prst="rect">
          <a:avLst/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E948D3E2-692D-47FD-A0B7-BC6AF58CF597}">
      <dgm:prSet phldrT="[Texto]"/>
      <dgm:spPr>
        <a:xfrm>
          <a:off x="3650025" y="2505930"/>
          <a:ext cx="1341899" cy="805139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PROPIETARIO</a:t>
          </a:r>
        </a:p>
      </dgm:t>
    </dgm:pt>
    <dgm:pt modelId="{F11AE537-FD03-497D-B73D-B86002E6597C}" type="parTrans" cxnId="{5C85D875-D540-4B50-8CEA-6EB294F9645B}">
      <dgm:prSet/>
      <dgm:spPr/>
      <dgm:t>
        <a:bodyPr/>
        <a:lstStyle/>
        <a:p>
          <a:endParaRPr lang="es-CL"/>
        </a:p>
      </dgm:t>
    </dgm:pt>
    <dgm:pt modelId="{13EF6065-BA9C-4B47-8388-8EEF18FF2064}" type="sibTrans" cxnId="{5C85D875-D540-4B50-8CEA-6EB294F9645B}">
      <dgm:prSet/>
      <dgm:spPr/>
      <dgm:t>
        <a:bodyPr/>
        <a:lstStyle/>
        <a:p>
          <a:endParaRPr lang="es-CL"/>
        </a:p>
      </dgm:t>
    </dgm:pt>
    <dgm:pt modelId="{D49613EF-EEF5-4D42-9EA7-392FBFBACB2A}">
      <dgm:prSet phldrT="[Texto]"/>
      <dgm:spPr>
        <a:xfrm>
          <a:off x="1985117" y="2617900"/>
          <a:ext cx="1272442" cy="805139"/>
        </a:xfrm>
        <a:prstGeom prst="roundRect">
          <a:avLst>
            <a:gd name="adj" fmla="val 10000"/>
          </a:avLst>
        </a:prstGeom>
        <a:solidFill>
          <a:srgbClr val="8064A2">
            <a:hueOff val="-1674289"/>
            <a:satOff val="10087"/>
            <a:lumOff val="80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CL">
              <a:solidFill>
                <a:srgbClr val="FFFF00"/>
              </a:solidFill>
              <a:latin typeface="Calibri"/>
              <a:ea typeface="+mn-ea"/>
              <a:cs typeface="+mn-cs"/>
            </a:rPr>
            <a:t>CONSTRUCTORA</a:t>
          </a:r>
        </a:p>
        <a:p>
          <a:endParaRPr lang="es-CL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DFDF9294-1BC1-476C-828C-9286BB4EF902}" type="sibTrans" cxnId="{BA999E4B-3DE4-42EF-A85E-2F6FBFACDAAF}">
      <dgm:prSet/>
      <dgm:spPr>
        <a:xfrm rot="16207588">
          <a:off x="1535958" y="2063445"/>
          <a:ext cx="1377294" cy="120770"/>
        </a:xfrm>
        <a:prstGeom prst="rect">
          <a:avLst/>
        </a:prstGeom>
        <a:solidFill>
          <a:srgbClr val="8064A2">
            <a:hueOff val="-1913473"/>
            <a:satOff val="11528"/>
            <a:lumOff val="924"/>
            <a:alphaOff val="0"/>
          </a:srgbClr>
        </a:solidFill>
        <a:ln>
          <a:noFill/>
        </a:ln>
        <a:effectLst/>
      </dgm:spPr>
      <dgm:t>
        <a:bodyPr/>
        <a:lstStyle/>
        <a:p>
          <a:endParaRPr lang="es-CL"/>
        </a:p>
      </dgm:t>
    </dgm:pt>
    <dgm:pt modelId="{A9F15C51-AB45-4224-BAC8-FC67F458FD89}" type="parTrans" cxnId="{BA999E4B-3DE4-42EF-A85E-2F6FBFACDAAF}">
      <dgm:prSet/>
      <dgm:spPr/>
      <dgm:t>
        <a:bodyPr/>
        <a:lstStyle/>
        <a:p>
          <a:endParaRPr lang="es-CL"/>
        </a:p>
      </dgm:t>
    </dgm:pt>
    <dgm:pt modelId="{B79C18F4-D759-415D-B863-C7B1D9E72B39}" type="pres">
      <dgm:prSet presAssocID="{90D94B64-2C4B-45AC-AED6-8FBB0D4A45CE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CL"/>
        </a:p>
      </dgm:t>
    </dgm:pt>
    <dgm:pt modelId="{95DE44A4-4865-41E7-B58A-62AA7AE03DE5}" type="pres">
      <dgm:prSet presAssocID="{EB6122F3-26D6-4E1E-8D5C-FFCAE2869A27}" presName="compNode" presStyleCnt="0"/>
      <dgm:spPr/>
    </dgm:pt>
    <dgm:pt modelId="{9AE40BFA-5428-4DDF-A779-68054E05401C}" type="pres">
      <dgm:prSet presAssocID="{EB6122F3-26D6-4E1E-8D5C-FFCAE2869A27}" presName="dummyConnPt" presStyleCnt="0"/>
      <dgm:spPr/>
    </dgm:pt>
    <dgm:pt modelId="{8B990E49-8F42-43C4-BCC9-83134858DD18}" type="pres">
      <dgm:prSet presAssocID="{EB6122F3-26D6-4E1E-8D5C-FFCAE2869A27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ACE52C7-AE34-4179-84C4-FDD9E01A5C81}" type="pres">
      <dgm:prSet presAssocID="{381A8CE3-DBA1-4E5C-9C89-2472388625BF}" presName="sibTrans" presStyleLbl="bgSibTrans2D1" presStyleIdx="0" presStyleCnt="8"/>
      <dgm:spPr/>
      <dgm:t>
        <a:bodyPr/>
        <a:lstStyle/>
        <a:p>
          <a:endParaRPr lang="es-CL"/>
        </a:p>
      </dgm:t>
    </dgm:pt>
    <dgm:pt modelId="{C88CEDA0-A468-48F0-B0B4-51EAB8C86899}" type="pres">
      <dgm:prSet presAssocID="{620631D0-028B-44BE-AD04-D77C1B230EA3}" presName="compNode" presStyleCnt="0"/>
      <dgm:spPr/>
    </dgm:pt>
    <dgm:pt modelId="{5CD8F666-3D4A-4739-898A-3E998E4DA432}" type="pres">
      <dgm:prSet presAssocID="{620631D0-028B-44BE-AD04-D77C1B230EA3}" presName="dummyConnPt" presStyleCnt="0"/>
      <dgm:spPr/>
    </dgm:pt>
    <dgm:pt modelId="{76C134B9-AD89-41AB-89B3-064565C1C5F3}" type="pres">
      <dgm:prSet presAssocID="{620631D0-028B-44BE-AD04-D77C1B230EA3}" presName="node" presStyleLbl="node1" presStyleIdx="1" presStyleCnt="9" custScaleY="199518" custLinFactNeighborX="525" custLinFactNeighborY="-1221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33D7016-843F-4089-BB70-F1A3053E5479}" type="pres">
      <dgm:prSet presAssocID="{579F3832-4768-4BFF-8570-024077C878E9}" presName="sibTrans" presStyleLbl="bgSibTrans2D1" presStyleIdx="1" presStyleCnt="8"/>
      <dgm:spPr/>
      <dgm:t>
        <a:bodyPr/>
        <a:lstStyle/>
        <a:p>
          <a:endParaRPr lang="es-CL"/>
        </a:p>
      </dgm:t>
    </dgm:pt>
    <dgm:pt modelId="{2186A3C5-1420-40BC-B0DF-58BC39C1D69E}" type="pres">
      <dgm:prSet presAssocID="{46F617BA-A080-4325-98CD-EF71D7838F02}" presName="compNode" presStyleCnt="0"/>
      <dgm:spPr/>
    </dgm:pt>
    <dgm:pt modelId="{F48ED3D6-2EE3-4322-A518-BEAA2117D436}" type="pres">
      <dgm:prSet presAssocID="{46F617BA-A080-4325-98CD-EF71D7838F02}" presName="dummyConnPt" presStyleCnt="0"/>
      <dgm:spPr/>
    </dgm:pt>
    <dgm:pt modelId="{B309A919-3515-40DB-AAE9-92B844D5248E}" type="pres">
      <dgm:prSet presAssocID="{46F617BA-A080-4325-98CD-EF71D7838F02}" presName="node" presStyleLbl="node1" presStyleIdx="2" presStyleCnt="9" custScaleX="92722" custLinFactNeighborX="1106" custLinFactNeighborY="-2009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396B413-1F63-499D-A42E-86B2C41BFAFA}" type="pres">
      <dgm:prSet presAssocID="{C1D0B28C-C468-44A7-8391-D0FE221F155C}" presName="sibTrans" presStyleLbl="bgSibTrans2D1" presStyleIdx="2" presStyleCnt="8"/>
      <dgm:spPr/>
      <dgm:t>
        <a:bodyPr/>
        <a:lstStyle/>
        <a:p>
          <a:endParaRPr lang="es-CL"/>
        </a:p>
      </dgm:t>
    </dgm:pt>
    <dgm:pt modelId="{703D1D89-7962-4718-AE1B-507BB7516CE0}" type="pres">
      <dgm:prSet presAssocID="{D49613EF-EEF5-4D42-9EA7-392FBFBACB2A}" presName="compNode" presStyleCnt="0"/>
      <dgm:spPr/>
    </dgm:pt>
    <dgm:pt modelId="{8336C163-C80C-409E-B64C-31938FEE1CFA}" type="pres">
      <dgm:prSet presAssocID="{D49613EF-EEF5-4D42-9EA7-392FBFBACB2A}" presName="dummyConnPt" presStyleCnt="0"/>
      <dgm:spPr/>
    </dgm:pt>
    <dgm:pt modelId="{6E28EE1C-EFDE-463A-9B2A-2C28886FC424}" type="pres">
      <dgm:prSet presAssocID="{D49613EF-EEF5-4D42-9EA7-392FBFBACB2A}" presName="node" presStyleLbl="node1" presStyleIdx="3" presStyleCnt="9" custScaleX="94824" custLinFactNeighborX="-2338" custLinFactNeighborY="-2438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F12D36F-5E92-4C19-B910-873ACAFA67A7}" type="pres">
      <dgm:prSet presAssocID="{DFDF9294-1BC1-476C-828C-9286BB4EF902}" presName="sibTrans" presStyleLbl="bgSibTrans2D1" presStyleIdx="3" presStyleCnt="8"/>
      <dgm:spPr/>
      <dgm:t>
        <a:bodyPr/>
        <a:lstStyle/>
        <a:p>
          <a:endParaRPr lang="es-CL"/>
        </a:p>
      </dgm:t>
    </dgm:pt>
    <dgm:pt modelId="{939AA880-4CE1-4B6E-853D-A38ECFAC5F6F}" type="pres">
      <dgm:prSet presAssocID="{F497BBCC-BA77-4F87-82FB-D806E69B261F}" presName="compNode" presStyleCnt="0"/>
      <dgm:spPr/>
    </dgm:pt>
    <dgm:pt modelId="{F05494CE-EB9D-4E7E-BB36-65B8E22537AD}" type="pres">
      <dgm:prSet presAssocID="{F497BBCC-BA77-4F87-82FB-D806E69B261F}" presName="dummyConnPt" presStyleCnt="0"/>
      <dgm:spPr/>
    </dgm:pt>
    <dgm:pt modelId="{F4F8087D-7C37-4DC5-B86B-D41E6E163CAF}" type="pres">
      <dgm:prSet presAssocID="{F497BBCC-BA77-4F87-82FB-D806E69B261F}" presName="node" presStyleLbl="node1" presStyleIdx="4" presStyleCnt="9" custScaleY="113464" custLinFactNeighborX="-2129" custLinFactNeighborY="-65085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C151996-A62E-4533-82C8-B0377467C074}" type="pres">
      <dgm:prSet presAssocID="{9FAAC4B6-178B-49F4-A5D9-083CB99D1485}" presName="sibTrans" presStyleLbl="bgSibTrans2D1" presStyleIdx="4" presStyleCnt="8"/>
      <dgm:spPr/>
      <dgm:t>
        <a:bodyPr/>
        <a:lstStyle/>
        <a:p>
          <a:endParaRPr lang="es-CL"/>
        </a:p>
      </dgm:t>
    </dgm:pt>
    <dgm:pt modelId="{EBC4053F-D1F5-4E67-B325-ECF2378B44A5}" type="pres">
      <dgm:prSet presAssocID="{3F13F698-9B11-455E-BA29-702C958E3F16}" presName="compNode" presStyleCnt="0"/>
      <dgm:spPr/>
    </dgm:pt>
    <dgm:pt modelId="{CF8CFCF9-76B5-4B4D-869A-842DF343F1AC}" type="pres">
      <dgm:prSet presAssocID="{3F13F698-9B11-455E-BA29-702C958E3F16}" presName="dummyConnPt" presStyleCnt="0"/>
      <dgm:spPr/>
    </dgm:pt>
    <dgm:pt modelId="{DBF4BAE7-8CD8-4C26-9A88-E51F11E5AA77}" type="pres">
      <dgm:prSet presAssocID="{3F13F698-9B11-455E-BA29-702C958E3F16}" presName="node" presStyleLbl="node1" presStyleIdx="5" presStyleCnt="9" custLinFactNeighborX="-2846" custLinFactNeighborY="-9953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AF766BF-DB09-4CDD-8834-C1DAFA16AA63}" type="pres">
      <dgm:prSet presAssocID="{58F2457C-A771-4903-A80A-CA7056036983}" presName="sibTrans" presStyleLbl="bgSibTrans2D1" presStyleIdx="5" presStyleCnt="8"/>
      <dgm:spPr/>
      <dgm:t>
        <a:bodyPr/>
        <a:lstStyle/>
        <a:p>
          <a:endParaRPr lang="es-CL"/>
        </a:p>
      </dgm:t>
    </dgm:pt>
    <dgm:pt modelId="{AB046CE5-E518-41A5-A0F6-7366F90442A7}" type="pres">
      <dgm:prSet presAssocID="{30D3B916-C67D-4362-8C33-FCDC4306610C}" presName="compNode" presStyleCnt="0"/>
      <dgm:spPr/>
    </dgm:pt>
    <dgm:pt modelId="{E2257EFB-B7E1-4C11-81BD-6891ED6FAD63}" type="pres">
      <dgm:prSet presAssocID="{30D3B916-C67D-4362-8C33-FCDC4306610C}" presName="dummyConnPt" presStyleCnt="0"/>
      <dgm:spPr/>
    </dgm:pt>
    <dgm:pt modelId="{C30B6B90-55C5-417D-A911-5DA73BE48BA6}" type="pres">
      <dgm:prSet presAssocID="{30D3B916-C67D-4362-8C33-FCDC4306610C}" presName="node" presStyleLbl="node1" presStyleIdx="6" presStyleCnt="9" custLinFactNeighborX="-9994" custLinFactNeighborY="-9953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E69DBE72-26FE-4429-83E7-CC5CB2BA7B7F}" type="pres">
      <dgm:prSet presAssocID="{D2D5D292-2377-4CDC-869D-0DD069442435}" presName="sibTrans" presStyleLbl="bgSibTrans2D1" presStyleIdx="6" presStyleCnt="8"/>
      <dgm:spPr/>
      <dgm:t>
        <a:bodyPr/>
        <a:lstStyle/>
        <a:p>
          <a:endParaRPr lang="es-CL"/>
        </a:p>
      </dgm:t>
    </dgm:pt>
    <dgm:pt modelId="{E7D67D9B-E806-446A-B2CE-564D309116AB}" type="pres">
      <dgm:prSet presAssocID="{3E492B62-F0E6-4502-9920-5A08B7487DB0}" presName="compNode" presStyleCnt="0"/>
      <dgm:spPr/>
    </dgm:pt>
    <dgm:pt modelId="{2828DEF8-0764-4120-8895-9CF470D46935}" type="pres">
      <dgm:prSet presAssocID="{3E492B62-F0E6-4502-9920-5A08B7487DB0}" presName="dummyConnPt" presStyleCnt="0"/>
      <dgm:spPr/>
    </dgm:pt>
    <dgm:pt modelId="{106CA7DC-2879-495C-9C11-90AE2D1587CF}" type="pres">
      <dgm:prSet presAssocID="{3E492B62-F0E6-4502-9920-5A08B7487DB0}" presName="node" presStyleLbl="node1" presStyleIdx="7" presStyleCnt="9" custLinFactNeighborX="-7444" custLinFactNeighborY="-68711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EA70354-C15A-4BE3-922A-AA8AADA5F174}" type="pres">
      <dgm:prSet presAssocID="{D9C4BF2F-1EE0-43D0-8D3E-C5372945B8EF}" presName="sibTrans" presStyleLbl="bgSibTrans2D1" presStyleIdx="7" presStyleCnt="8"/>
      <dgm:spPr/>
      <dgm:t>
        <a:bodyPr/>
        <a:lstStyle/>
        <a:p>
          <a:endParaRPr lang="es-CL"/>
        </a:p>
      </dgm:t>
    </dgm:pt>
    <dgm:pt modelId="{347121AE-CB89-4EA1-B7C5-36A60FD80051}" type="pres">
      <dgm:prSet presAssocID="{E948D3E2-692D-47FD-A0B7-BC6AF58CF597}" presName="compNode" presStyleCnt="0"/>
      <dgm:spPr/>
    </dgm:pt>
    <dgm:pt modelId="{E9101081-39AB-4597-BD1B-C87A484160D0}" type="pres">
      <dgm:prSet presAssocID="{E948D3E2-692D-47FD-A0B7-BC6AF58CF597}" presName="dummyConnPt" presStyleCnt="0"/>
      <dgm:spPr/>
    </dgm:pt>
    <dgm:pt modelId="{3AFCB750-B4BE-4D20-B539-796D1F1AD40F}" type="pres">
      <dgm:prSet presAssocID="{E948D3E2-692D-47FD-A0B7-BC6AF58CF597}" presName="node" presStyleLbl="node1" presStyleIdx="8" presStyleCnt="9" custLinFactNeighborX="-8679" custLinFactNeighborY="-24828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FF617AC1-55C2-4DFF-8CBA-69259D679061}" type="presOf" srcId="{D49613EF-EEF5-4D42-9EA7-392FBFBACB2A}" destId="{6E28EE1C-EFDE-463A-9B2A-2C28886FC424}" srcOrd="0" destOrd="0" presId="urn:microsoft.com/office/officeart/2005/8/layout/bProcess4"/>
    <dgm:cxn modelId="{046641DA-1FA6-4DF7-9A06-0FAC2C8BFB52}" type="presOf" srcId="{90D94B64-2C4B-45AC-AED6-8FBB0D4A45CE}" destId="{B79C18F4-D759-415D-B863-C7B1D9E72B39}" srcOrd="0" destOrd="0" presId="urn:microsoft.com/office/officeart/2005/8/layout/bProcess4"/>
    <dgm:cxn modelId="{1A746034-9DC8-48D9-A5AC-E52359DA504D}" srcId="{90D94B64-2C4B-45AC-AED6-8FBB0D4A45CE}" destId="{F497BBCC-BA77-4F87-82FB-D806E69B261F}" srcOrd="4" destOrd="0" parTransId="{D3B733C8-307B-4DFB-9D40-308E23C5E0F3}" sibTransId="{9FAAC4B6-178B-49F4-A5D9-083CB99D1485}"/>
    <dgm:cxn modelId="{8BC7D859-A389-4673-9249-F2CB0C1A8EB4}" type="presOf" srcId="{DFDF9294-1BC1-476C-828C-9286BB4EF902}" destId="{7F12D36F-5E92-4C19-B910-873ACAFA67A7}" srcOrd="0" destOrd="0" presId="urn:microsoft.com/office/officeart/2005/8/layout/bProcess4"/>
    <dgm:cxn modelId="{0D3082C1-66E0-4F9D-A3CA-9DE48EFB0BCA}" type="presOf" srcId="{F497BBCC-BA77-4F87-82FB-D806E69B261F}" destId="{F4F8087D-7C37-4DC5-B86B-D41E6E163CAF}" srcOrd="0" destOrd="0" presId="urn:microsoft.com/office/officeart/2005/8/layout/bProcess4"/>
    <dgm:cxn modelId="{EC55F254-ABC2-4813-865D-FFA0E266B7D5}" type="presOf" srcId="{381A8CE3-DBA1-4E5C-9C89-2472388625BF}" destId="{5ACE52C7-AE34-4179-84C4-FDD9E01A5C81}" srcOrd="0" destOrd="0" presId="urn:microsoft.com/office/officeart/2005/8/layout/bProcess4"/>
    <dgm:cxn modelId="{BA999E4B-3DE4-42EF-A85E-2F6FBFACDAAF}" srcId="{90D94B64-2C4B-45AC-AED6-8FBB0D4A45CE}" destId="{D49613EF-EEF5-4D42-9EA7-392FBFBACB2A}" srcOrd="3" destOrd="0" parTransId="{A9F15C51-AB45-4224-BAC8-FC67F458FD89}" sibTransId="{DFDF9294-1BC1-476C-828C-9286BB4EF902}"/>
    <dgm:cxn modelId="{813E6BF2-575D-4C9D-A855-7AA8FC0BF7F7}" type="presOf" srcId="{3F13F698-9B11-455E-BA29-702C958E3F16}" destId="{DBF4BAE7-8CD8-4C26-9A88-E51F11E5AA77}" srcOrd="0" destOrd="0" presId="urn:microsoft.com/office/officeart/2005/8/layout/bProcess4"/>
    <dgm:cxn modelId="{5C85D875-D540-4B50-8CEA-6EB294F9645B}" srcId="{90D94B64-2C4B-45AC-AED6-8FBB0D4A45CE}" destId="{E948D3E2-692D-47FD-A0B7-BC6AF58CF597}" srcOrd="8" destOrd="0" parTransId="{F11AE537-FD03-497D-B73D-B86002E6597C}" sibTransId="{13EF6065-BA9C-4B47-8388-8EEF18FF2064}"/>
    <dgm:cxn modelId="{F17F1A5A-B1BE-4C8C-9F02-7489D8E2B30D}" type="presOf" srcId="{3E492B62-F0E6-4502-9920-5A08B7487DB0}" destId="{106CA7DC-2879-495C-9C11-90AE2D1587CF}" srcOrd="0" destOrd="0" presId="urn:microsoft.com/office/officeart/2005/8/layout/bProcess4"/>
    <dgm:cxn modelId="{22434584-8E77-4617-93D1-C90106CCA3D2}" srcId="{90D94B64-2C4B-45AC-AED6-8FBB0D4A45CE}" destId="{3E492B62-F0E6-4502-9920-5A08B7487DB0}" srcOrd="7" destOrd="0" parTransId="{72736FE1-BD09-4400-9F33-A5B6A28AF6B2}" sibTransId="{D9C4BF2F-1EE0-43D0-8D3E-C5372945B8EF}"/>
    <dgm:cxn modelId="{11291618-F856-4F9C-8990-2A4780BA6AE8}" type="presOf" srcId="{579F3832-4768-4BFF-8570-024077C878E9}" destId="{E33D7016-843F-4089-BB70-F1A3053E5479}" srcOrd="0" destOrd="0" presId="urn:microsoft.com/office/officeart/2005/8/layout/bProcess4"/>
    <dgm:cxn modelId="{79093A8E-6C25-4034-B5B5-B5D373DF5319}" type="presOf" srcId="{E948D3E2-692D-47FD-A0B7-BC6AF58CF597}" destId="{3AFCB750-B4BE-4D20-B539-796D1F1AD40F}" srcOrd="0" destOrd="0" presId="urn:microsoft.com/office/officeart/2005/8/layout/bProcess4"/>
    <dgm:cxn modelId="{D3E74C57-E666-4648-B4D0-174AC4737ADA}" type="presOf" srcId="{EB6122F3-26D6-4E1E-8D5C-FFCAE2869A27}" destId="{8B990E49-8F42-43C4-BCC9-83134858DD18}" srcOrd="0" destOrd="0" presId="urn:microsoft.com/office/officeart/2005/8/layout/bProcess4"/>
    <dgm:cxn modelId="{876CBF87-8561-4AC9-82CB-1F851EA4AE98}" srcId="{90D94B64-2C4B-45AC-AED6-8FBB0D4A45CE}" destId="{46F617BA-A080-4325-98CD-EF71D7838F02}" srcOrd="2" destOrd="0" parTransId="{DDC0C092-F83E-4D28-B4CF-35C3CF1E307F}" sibTransId="{C1D0B28C-C468-44A7-8391-D0FE221F155C}"/>
    <dgm:cxn modelId="{D4C5447E-CE54-4F59-BD75-10E15EBA0624}" type="presOf" srcId="{46F617BA-A080-4325-98CD-EF71D7838F02}" destId="{B309A919-3515-40DB-AAE9-92B844D5248E}" srcOrd="0" destOrd="0" presId="urn:microsoft.com/office/officeart/2005/8/layout/bProcess4"/>
    <dgm:cxn modelId="{30849493-D10A-40CC-B445-4A9EA581657B}" type="presOf" srcId="{58F2457C-A771-4903-A80A-CA7056036983}" destId="{CAF766BF-DB09-4CDD-8834-C1DAFA16AA63}" srcOrd="0" destOrd="0" presId="urn:microsoft.com/office/officeart/2005/8/layout/bProcess4"/>
    <dgm:cxn modelId="{1889EB81-A4FD-4C3C-9D8E-D42A797CA92D}" type="presOf" srcId="{9FAAC4B6-178B-49F4-A5D9-083CB99D1485}" destId="{1C151996-A62E-4533-82C8-B0377467C074}" srcOrd="0" destOrd="0" presId="urn:microsoft.com/office/officeart/2005/8/layout/bProcess4"/>
    <dgm:cxn modelId="{E59A9D8C-E83E-4D25-8D76-8F839065CD5C}" type="presOf" srcId="{D2D5D292-2377-4CDC-869D-0DD069442435}" destId="{E69DBE72-26FE-4429-83E7-CC5CB2BA7B7F}" srcOrd="0" destOrd="0" presId="urn:microsoft.com/office/officeart/2005/8/layout/bProcess4"/>
    <dgm:cxn modelId="{73C493F1-BEC3-4248-9B50-93F8670FAEDE}" type="presOf" srcId="{620631D0-028B-44BE-AD04-D77C1B230EA3}" destId="{76C134B9-AD89-41AB-89B3-064565C1C5F3}" srcOrd="0" destOrd="0" presId="urn:microsoft.com/office/officeart/2005/8/layout/bProcess4"/>
    <dgm:cxn modelId="{AFF396FE-F7C2-4016-9169-123D2B28D90C}" srcId="{90D94B64-2C4B-45AC-AED6-8FBB0D4A45CE}" destId="{3F13F698-9B11-455E-BA29-702C958E3F16}" srcOrd="5" destOrd="0" parTransId="{27C5548E-1614-4B12-A39F-A07F76A6B0F3}" sibTransId="{58F2457C-A771-4903-A80A-CA7056036983}"/>
    <dgm:cxn modelId="{104AC675-1DC2-4451-8776-D74050C55E92}" type="presOf" srcId="{D9C4BF2F-1EE0-43D0-8D3E-C5372945B8EF}" destId="{AEA70354-C15A-4BE3-922A-AA8AADA5F174}" srcOrd="0" destOrd="0" presId="urn:microsoft.com/office/officeart/2005/8/layout/bProcess4"/>
    <dgm:cxn modelId="{DCE245C1-F2DE-4C5B-BDA7-4D156DC48D73}" srcId="{90D94B64-2C4B-45AC-AED6-8FBB0D4A45CE}" destId="{620631D0-028B-44BE-AD04-D77C1B230EA3}" srcOrd="1" destOrd="0" parTransId="{F60ACAC5-98FD-44F8-A4D7-7B447E79A003}" sibTransId="{579F3832-4768-4BFF-8570-024077C878E9}"/>
    <dgm:cxn modelId="{68B942D9-7370-49EE-A94C-7DCFEBE76FC1}" type="presOf" srcId="{30D3B916-C67D-4362-8C33-FCDC4306610C}" destId="{C30B6B90-55C5-417D-A911-5DA73BE48BA6}" srcOrd="0" destOrd="0" presId="urn:microsoft.com/office/officeart/2005/8/layout/bProcess4"/>
    <dgm:cxn modelId="{97DAC399-1D7D-4EDB-B3B4-AC334E50B8AA}" type="presOf" srcId="{C1D0B28C-C468-44A7-8391-D0FE221F155C}" destId="{F396B413-1F63-499D-A42E-86B2C41BFAFA}" srcOrd="0" destOrd="0" presId="urn:microsoft.com/office/officeart/2005/8/layout/bProcess4"/>
    <dgm:cxn modelId="{A0AE404A-4758-4426-872F-E1AAE79BFAF4}" srcId="{90D94B64-2C4B-45AC-AED6-8FBB0D4A45CE}" destId="{EB6122F3-26D6-4E1E-8D5C-FFCAE2869A27}" srcOrd="0" destOrd="0" parTransId="{D91574C1-080B-49EF-A834-C7854551FB62}" sibTransId="{381A8CE3-DBA1-4E5C-9C89-2472388625BF}"/>
    <dgm:cxn modelId="{477FC4CD-F5B0-4BE1-A5DD-BDF070D7AED4}" srcId="{90D94B64-2C4B-45AC-AED6-8FBB0D4A45CE}" destId="{30D3B916-C67D-4362-8C33-FCDC4306610C}" srcOrd="6" destOrd="0" parTransId="{AE985DE6-11F0-4CFA-A1D4-A140CF376509}" sibTransId="{D2D5D292-2377-4CDC-869D-0DD069442435}"/>
    <dgm:cxn modelId="{3673BBA4-6A2E-4DC4-A9AA-59CD7D5A7AAD}" type="presParOf" srcId="{B79C18F4-D759-415D-B863-C7B1D9E72B39}" destId="{95DE44A4-4865-41E7-B58A-62AA7AE03DE5}" srcOrd="0" destOrd="0" presId="urn:microsoft.com/office/officeart/2005/8/layout/bProcess4"/>
    <dgm:cxn modelId="{A767CF8C-BCAC-457E-BDB6-8269A1D1C340}" type="presParOf" srcId="{95DE44A4-4865-41E7-B58A-62AA7AE03DE5}" destId="{9AE40BFA-5428-4DDF-A779-68054E05401C}" srcOrd="0" destOrd="0" presId="urn:microsoft.com/office/officeart/2005/8/layout/bProcess4"/>
    <dgm:cxn modelId="{5AD991BC-70AE-4F41-8FD1-C7A8A1CDA986}" type="presParOf" srcId="{95DE44A4-4865-41E7-B58A-62AA7AE03DE5}" destId="{8B990E49-8F42-43C4-BCC9-83134858DD18}" srcOrd="1" destOrd="0" presId="urn:microsoft.com/office/officeart/2005/8/layout/bProcess4"/>
    <dgm:cxn modelId="{60DA7EA5-96C3-4804-BF7B-312FA59277E0}" type="presParOf" srcId="{B79C18F4-D759-415D-B863-C7B1D9E72B39}" destId="{5ACE52C7-AE34-4179-84C4-FDD9E01A5C81}" srcOrd="1" destOrd="0" presId="urn:microsoft.com/office/officeart/2005/8/layout/bProcess4"/>
    <dgm:cxn modelId="{A2F2369F-8063-4E1D-B406-DA73BE408169}" type="presParOf" srcId="{B79C18F4-D759-415D-B863-C7B1D9E72B39}" destId="{C88CEDA0-A468-48F0-B0B4-51EAB8C86899}" srcOrd="2" destOrd="0" presId="urn:microsoft.com/office/officeart/2005/8/layout/bProcess4"/>
    <dgm:cxn modelId="{E890465C-0FE1-4EA3-8CBD-417E77F4B968}" type="presParOf" srcId="{C88CEDA0-A468-48F0-B0B4-51EAB8C86899}" destId="{5CD8F666-3D4A-4739-898A-3E998E4DA432}" srcOrd="0" destOrd="0" presId="urn:microsoft.com/office/officeart/2005/8/layout/bProcess4"/>
    <dgm:cxn modelId="{B868836A-B3C9-467B-BEF5-899CFFF66352}" type="presParOf" srcId="{C88CEDA0-A468-48F0-B0B4-51EAB8C86899}" destId="{76C134B9-AD89-41AB-89B3-064565C1C5F3}" srcOrd="1" destOrd="0" presId="urn:microsoft.com/office/officeart/2005/8/layout/bProcess4"/>
    <dgm:cxn modelId="{5C727916-5C4B-43B3-8D0C-186B4489615A}" type="presParOf" srcId="{B79C18F4-D759-415D-B863-C7B1D9E72B39}" destId="{E33D7016-843F-4089-BB70-F1A3053E5479}" srcOrd="3" destOrd="0" presId="urn:microsoft.com/office/officeart/2005/8/layout/bProcess4"/>
    <dgm:cxn modelId="{2F973423-AFB6-442E-83A8-F34FB9B7F77F}" type="presParOf" srcId="{B79C18F4-D759-415D-B863-C7B1D9E72B39}" destId="{2186A3C5-1420-40BC-B0DF-58BC39C1D69E}" srcOrd="4" destOrd="0" presId="urn:microsoft.com/office/officeart/2005/8/layout/bProcess4"/>
    <dgm:cxn modelId="{999FE096-4A03-4AF3-8E4A-B11380738DBB}" type="presParOf" srcId="{2186A3C5-1420-40BC-B0DF-58BC39C1D69E}" destId="{F48ED3D6-2EE3-4322-A518-BEAA2117D436}" srcOrd="0" destOrd="0" presId="urn:microsoft.com/office/officeart/2005/8/layout/bProcess4"/>
    <dgm:cxn modelId="{2AF82FD7-B894-4E51-B388-594522AC3BDF}" type="presParOf" srcId="{2186A3C5-1420-40BC-B0DF-58BC39C1D69E}" destId="{B309A919-3515-40DB-AAE9-92B844D5248E}" srcOrd="1" destOrd="0" presId="urn:microsoft.com/office/officeart/2005/8/layout/bProcess4"/>
    <dgm:cxn modelId="{166093E3-3279-452C-A3A0-31C94FE93708}" type="presParOf" srcId="{B79C18F4-D759-415D-B863-C7B1D9E72B39}" destId="{F396B413-1F63-499D-A42E-86B2C41BFAFA}" srcOrd="5" destOrd="0" presId="urn:microsoft.com/office/officeart/2005/8/layout/bProcess4"/>
    <dgm:cxn modelId="{874B575C-CD31-400C-AAFC-98DF04AD8C7D}" type="presParOf" srcId="{B79C18F4-D759-415D-B863-C7B1D9E72B39}" destId="{703D1D89-7962-4718-AE1B-507BB7516CE0}" srcOrd="6" destOrd="0" presId="urn:microsoft.com/office/officeart/2005/8/layout/bProcess4"/>
    <dgm:cxn modelId="{13AFA036-DCBE-4E96-9FF8-EDDDC24B893C}" type="presParOf" srcId="{703D1D89-7962-4718-AE1B-507BB7516CE0}" destId="{8336C163-C80C-409E-B64C-31938FEE1CFA}" srcOrd="0" destOrd="0" presId="urn:microsoft.com/office/officeart/2005/8/layout/bProcess4"/>
    <dgm:cxn modelId="{54ABC0B0-9B65-4B04-9236-C23C1062BA39}" type="presParOf" srcId="{703D1D89-7962-4718-AE1B-507BB7516CE0}" destId="{6E28EE1C-EFDE-463A-9B2A-2C28886FC424}" srcOrd="1" destOrd="0" presId="urn:microsoft.com/office/officeart/2005/8/layout/bProcess4"/>
    <dgm:cxn modelId="{5A28C21F-9C4B-48EB-B337-E644C3331764}" type="presParOf" srcId="{B79C18F4-D759-415D-B863-C7B1D9E72B39}" destId="{7F12D36F-5E92-4C19-B910-873ACAFA67A7}" srcOrd="7" destOrd="0" presId="urn:microsoft.com/office/officeart/2005/8/layout/bProcess4"/>
    <dgm:cxn modelId="{D5D48FD4-8EAC-405E-90A0-14BC971AFCB1}" type="presParOf" srcId="{B79C18F4-D759-415D-B863-C7B1D9E72B39}" destId="{939AA880-4CE1-4B6E-853D-A38ECFAC5F6F}" srcOrd="8" destOrd="0" presId="urn:microsoft.com/office/officeart/2005/8/layout/bProcess4"/>
    <dgm:cxn modelId="{6EB67FBF-1243-4902-9EA4-F836191E3753}" type="presParOf" srcId="{939AA880-4CE1-4B6E-853D-A38ECFAC5F6F}" destId="{F05494CE-EB9D-4E7E-BB36-65B8E22537AD}" srcOrd="0" destOrd="0" presId="urn:microsoft.com/office/officeart/2005/8/layout/bProcess4"/>
    <dgm:cxn modelId="{39EA8D76-9C87-43CC-90E2-74CBBCA14D8C}" type="presParOf" srcId="{939AA880-4CE1-4B6E-853D-A38ECFAC5F6F}" destId="{F4F8087D-7C37-4DC5-B86B-D41E6E163CAF}" srcOrd="1" destOrd="0" presId="urn:microsoft.com/office/officeart/2005/8/layout/bProcess4"/>
    <dgm:cxn modelId="{46A34742-CA78-47B7-A4DC-954716A428F3}" type="presParOf" srcId="{B79C18F4-D759-415D-B863-C7B1D9E72B39}" destId="{1C151996-A62E-4533-82C8-B0377467C074}" srcOrd="9" destOrd="0" presId="urn:microsoft.com/office/officeart/2005/8/layout/bProcess4"/>
    <dgm:cxn modelId="{73C17076-711E-4F7D-97DF-381BE8794B8A}" type="presParOf" srcId="{B79C18F4-D759-415D-B863-C7B1D9E72B39}" destId="{EBC4053F-D1F5-4E67-B325-ECF2378B44A5}" srcOrd="10" destOrd="0" presId="urn:microsoft.com/office/officeart/2005/8/layout/bProcess4"/>
    <dgm:cxn modelId="{689BDEFF-EB00-40B9-B64F-B3A488461D30}" type="presParOf" srcId="{EBC4053F-D1F5-4E67-B325-ECF2378B44A5}" destId="{CF8CFCF9-76B5-4B4D-869A-842DF343F1AC}" srcOrd="0" destOrd="0" presId="urn:microsoft.com/office/officeart/2005/8/layout/bProcess4"/>
    <dgm:cxn modelId="{38985D6B-D818-48D3-A305-C522ECD0160C}" type="presParOf" srcId="{EBC4053F-D1F5-4E67-B325-ECF2378B44A5}" destId="{DBF4BAE7-8CD8-4C26-9A88-E51F11E5AA77}" srcOrd="1" destOrd="0" presId="urn:microsoft.com/office/officeart/2005/8/layout/bProcess4"/>
    <dgm:cxn modelId="{EA50D93C-E284-4038-AD2F-D47CD816569A}" type="presParOf" srcId="{B79C18F4-D759-415D-B863-C7B1D9E72B39}" destId="{CAF766BF-DB09-4CDD-8834-C1DAFA16AA63}" srcOrd="11" destOrd="0" presId="urn:microsoft.com/office/officeart/2005/8/layout/bProcess4"/>
    <dgm:cxn modelId="{731A3DAC-A0D9-43DD-949E-3DA50AA01D9B}" type="presParOf" srcId="{B79C18F4-D759-415D-B863-C7B1D9E72B39}" destId="{AB046CE5-E518-41A5-A0F6-7366F90442A7}" srcOrd="12" destOrd="0" presId="urn:microsoft.com/office/officeart/2005/8/layout/bProcess4"/>
    <dgm:cxn modelId="{194E8818-78AF-496D-9274-E35613825689}" type="presParOf" srcId="{AB046CE5-E518-41A5-A0F6-7366F90442A7}" destId="{E2257EFB-B7E1-4C11-81BD-6891ED6FAD63}" srcOrd="0" destOrd="0" presId="urn:microsoft.com/office/officeart/2005/8/layout/bProcess4"/>
    <dgm:cxn modelId="{063EDE74-021C-4F31-9C0C-CF83334CFA0D}" type="presParOf" srcId="{AB046CE5-E518-41A5-A0F6-7366F90442A7}" destId="{C30B6B90-55C5-417D-A911-5DA73BE48BA6}" srcOrd="1" destOrd="0" presId="urn:microsoft.com/office/officeart/2005/8/layout/bProcess4"/>
    <dgm:cxn modelId="{E4BFBB4C-BC92-4B22-B940-E5F31B250737}" type="presParOf" srcId="{B79C18F4-D759-415D-B863-C7B1D9E72B39}" destId="{E69DBE72-26FE-4429-83E7-CC5CB2BA7B7F}" srcOrd="13" destOrd="0" presId="urn:microsoft.com/office/officeart/2005/8/layout/bProcess4"/>
    <dgm:cxn modelId="{0A115001-0436-4ADA-8F94-7D6B4C64EC86}" type="presParOf" srcId="{B79C18F4-D759-415D-B863-C7B1D9E72B39}" destId="{E7D67D9B-E806-446A-B2CE-564D309116AB}" srcOrd="14" destOrd="0" presId="urn:microsoft.com/office/officeart/2005/8/layout/bProcess4"/>
    <dgm:cxn modelId="{9DCAC084-E4D1-4930-B6E1-232128BEAB39}" type="presParOf" srcId="{E7D67D9B-E806-446A-B2CE-564D309116AB}" destId="{2828DEF8-0764-4120-8895-9CF470D46935}" srcOrd="0" destOrd="0" presId="urn:microsoft.com/office/officeart/2005/8/layout/bProcess4"/>
    <dgm:cxn modelId="{1E561CD2-3075-4D0A-ACE7-09538EBFE029}" type="presParOf" srcId="{E7D67D9B-E806-446A-B2CE-564D309116AB}" destId="{106CA7DC-2879-495C-9C11-90AE2D1587CF}" srcOrd="1" destOrd="0" presId="urn:microsoft.com/office/officeart/2005/8/layout/bProcess4"/>
    <dgm:cxn modelId="{B1C861B4-ECB9-4E3C-AFEF-9A5E3D772864}" type="presParOf" srcId="{B79C18F4-D759-415D-B863-C7B1D9E72B39}" destId="{AEA70354-C15A-4BE3-922A-AA8AADA5F174}" srcOrd="15" destOrd="0" presId="urn:microsoft.com/office/officeart/2005/8/layout/bProcess4"/>
    <dgm:cxn modelId="{3CF880C8-DB7C-46DD-96DE-F9E8CCE46615}" type="presParOf" srcId="{B79C18F4-D759-415D-B863-C7B1D9E72B39}" destId="{347121AE-CB89-4EA1-B7C5-36A60FD80051}" srcOrd="16" destOrd="0" presId="urn:microsoft.com/office/officeart/2005/8/layout/bProcess4"/>
    <dgm:cxn modelId="{C10FBC7C-E80E-451A-924F-3EF507D8528C}" type="presParOf" srcId="{347121AE-CB89-4EA1-B7C5-36A60FD80051}" destId="{E9101081-39AB-4597-BD1B-C87A484160D0}" srcOrd="0" destOrd="0" presId="urn:microsoft.com/office/officeart/2005/8/layout/bProcess4"/>
    <dgm:cxn modelId="{271B9210-861F-4594-BE2D-12001DBA7601}" type="presParOf" srcId="{347121AE-CB89-4EA1-B7C5-36A60FD80051}" destId="{3AFCB750-B4BE-4D20-B539-796D1F1AD40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E52C7-AE34-4179-84C4-FDD9E01A5C81}">
      <dsp:nvSpPr>
        <dsp:cNvPr id="0" name=""/>
        <dsp:cNvSpPr/>
      </dsp:nvSpPr>
      <dsp:spPr>
        <a:xfrm rot="5381330">
          <a:off x="-493307" y="1303176"/>
          <a:ext cx="2140896" cy="199320"/>
        </a:xfrm>
        <a:prstGeom prst="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90E49-8F42-43C4-BCC9-83134858DD18}">
      <dsp:nvSpPr>
        <dsp:cNvPr id="0" name=""/>
        <dsp:cNvSpPr/>
      </dsp:nvSpPr>
      <dsp:spPr>
        <a:xfrm>
          <a:off x="123621" y="1732"/>
          <a:ext cx="2214667" cy="1328800"/>
        </a:xfrm>
        <a:prstGeom prst="roundRect">
          <a:avLst>
            <a:gd name="adj" fmla="val 10000"/>
          </a:avLst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rgbClr val="FFFF00"/>
              </a:solidFill>
              <a:latin typeface="Calibri"/>
              <a:ea typeface="+mn-ea"/>
              <a:cs typeface="+mn-cs"/>
            </a:rPr>
            <a:t>INMOBILIARIA</a:t>
          </a:r>
        </a:p>
      </dsp:txBody>
      <dsp:txXfrm>
        <a:off x="162540" y="40651"/>
        <a:ext cx="2136829" cy="1250962"/>
      </dsp:txXfrm>
    </dsp:sp>
    <dsp:sp modelId="{E33D7016-843F-4089-BB70-F1A3053E5479}">
      <dsp:nvSpPr>
        <dsp:cNvPr id="0" name=""/>
        <dsp:cNvSpPr/>
      </dsp:nvSpPr>
      <dsp:spPr>
        <a:xfrm rot="5380338">
          <a:off x="-505281" y="3506083"/>
          <a:ext cx="2188992" cy="199320"/>
        </a:xfrm>
        <a:prstGeom prst="rect">
          <a:avLst/>
        </a:prstGeom>
        <a:solidFill>
          <a:srgbClr val="8064A2">
            <a:hueOff val="-637824"/>
            <a:satOff val="3843"/>
            <a:lumOff val="30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C134B9-AD89-41AB-89B3-064565C1C5F3}">
      <dsp:nvSpPr>
        <dsp:cNvPr id="0" name=""/>
        <dsp:cNvSpPr/>
      </dsp:nvSpPr>
      <dsp:spPr>
        <a:xfrm>
          <a:off x="135248" y="1500420"/>
          <a:ext cx="2214667" cy="2651196"/>
        </a:xfrm>
        <a:prstGeom prst="roundRect">
          <a:avLst>
            <a:gd name="adj" fmla="val 10000"/>
          </a:avLst>
        </a:prstGeom>
        <a:solidFill>
          <a:srgbClr val="8064A2">
            <a:hueOff val="-558096"/>
            <a:satOff val="3362"/>
            <a:lumOff val="27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rgbClr val="FFFF00"/>
              </a:solidFill>
              <a:latin typeface="Calibri"/>
              <a:ea typeface="+mn-ea"/>
              <a:cs typeface="+mn-cs"/>
            </a:rPr>
            <a:t>PROYECTISTAS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ARQUITECTURA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CALCULO.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ESPECIALIDADES</a:t>
          </a:r>
        </a:p>
      </dsp:txBody>
      <dsp:txXfrm>
        <a:off x="200113" y="1565285"/>
        <a:ext cx="2084937" cy="2521466"/>
      </dsp:txXfrm>
    </dsp:sp>
    <dsp:sp modelId="{F396B413-1F63-499D-A42E-86B2C41BFAFA}">
      <dsp:nvSpPr>
        <dsp:cNvPr id="0" name=""/>
        <dsp:cNvSpPr/>
      </dsp:nvSpPr>
      <dsp:spPr>
        <a:xfrm rot="21543159">
          <a:off x="595278" y="4576837"/>
          <a:ext cx="2869727" cy="199320"/>
        </a:xfrm>
        <a:prstGeom prst="rect">
          <a:avLst/>
        </a:prstGeom>
        <a:solidFill>
          <a:srgbClr val="8064A2">
            <a:hueOff val="-1275649"/>
            <a:satOff val="7685"/>
            <a:lumOff val="616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9A919-3515-40DB-AAE9-92B844D5248E}">
      <dsp:nvSpPr>
        <dsp:cNvPr id="0" name=""/>
        <dsp:cNvSpPr/>
      </dsp:nvSpPr>
      <dsp:spPr>
        <a:xfrm>
          <a:off x="228707" y="4379094"/>
          <a:ext cx="2053484" cy="1328800"/>
        </a:xfrm>
        <a:prstGeom prst="roundRect">
          <a:avLst>
            <a:gd name="adj" fmla="val 10000"/>
          </a:avLst>
        </a:prstGeom>
        <a:solidFill>
          <a:srgbClr val="8064A2">
            <a:hueOff val="-1116192"/>
            <a:satOff val="6725"/>
            <a:lumOff val="5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rgbClr val="FFFF00"/>
              </a:solidFill>
              <a:latin typeface="Calibri"/>
              <a:ea typeface="+mn-ea"/>
              <a:cs typeface="+mn-cs"/>
            </a:rPr>
            <a:t>OFICINA TECNICA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rgbClr val="FFFF00"/>
              </a:solidFill>
              <a:latin typeface="Calibri"/>
              <a:ea typeface="+mn-ea"/>
              <a:cs typeface="+mn-cs"/>
            </a:rPr>
            <a:t>INSPECCION TECNICA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67626" y="4418013"/>
        <a:ext cx="1975646" cy="1250962"/>
      </dsp:txXfrm>
    </dsp:sp>
    <dsp:sp modelId="{7F12D36F-5E92-4C19-B910-873ACAFA67A7}">
      <dsp:nvSpPr>
        <dsp:cNvPr id="0" name=""/>
        <dsp:cNvSpPr/>
      </dsp:nvSpPr>
      <dsp:spPr>
        <a:xfrm rot="16207352">
          <a:off x="2327386" y="3403709"/>
          <a:ext cx="2279723" cy="199320"/>
        </a:xfrm>
        <a:prstGeom prst="rect">
          <a:avLst/>
        </a:prstGeom>
        <a:solidFill>
          <a:srgbClr val="8064A2">
            <a:hueOff val="-1913473"/>
            <a:satOff val="11528"/>
            <a:lumOff val="924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8EE1C-EFDE-463A-9B2A-2C28886FC424}">
      <dsp:nvSpPr>
        <dsp:cNvPr id="0" name=""/>
        <dsp:cNvSpPr/>
      </dsp:nvSpPr>
      <dsp:spPr>
        <a:xfrm>
          <a:off x="3074666" y="4322102"/>
          <a:ext cx="2100036" cy="1328800"/>
        </a:xfrm>
        <a:prstGeom prst="roundRect">
          <a:avLst>
            <a:gd name="adj" fmla="val 10000"/>
          </a:avLst>
        </a:prstGeom>
        <a:solidFill>
          <a:srgbClr val="8064A2">
            <a:hueOff val="-1674289"/>
            <a:satOff val="10087"/>
            <a:lumOff val="80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rgbClr val="FFFF00"/>
              </a:solidFill>
              <a:latin typeface="Calibri"/>
              <a:ea typeface="+mn-ea"/>
              <a:cs typeface="+mn-cs"/>
            </a:rPr>
            <a:t>CONSTRUCTORA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L" sz="16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113585" y="4361021"/>
        <a:ext cx="2022198" cy="1250962"/>
      </dsp:txXfrm>
    </dsp:sp>
    <dsp:sp modelId="{1C151996-A62E-4533-82C8-B0377467C074}">
      <dsp:nvSpPr>
        <dsp:cNvPr id="0" name=""/>
        <dsp:cNvSpPr/>
      </dsp:nvSpPr>
      <dsp:spPr>
        <a:xfrm rot="16172984">
          <a:off x="2451439" y="1241287"/>
          <a:ext cx="2020613" cy="199320"/>
        </a:xfrm>
        <a:prstGeom prst="rect">
          <a:avLst/>
        </a:prstGeom>
        <a:solidFill>
          <a:srgbClr val="8064A2">
            <a:hueOff val="-2551297"/>
            <a:satOff val="15371"/>
            <a:lumOff val="1232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F8087D-7C37-4DC5-B86B-D41E6E163CAF}">
      <dsp:nvSpPr>
        <dsp:cNvPr id="0" name=""/>
        <dsp:cNvSpPr/>
      </dsp:nvSpPr>
      <dsp:spPr>
        <a:xfrm>
          <a:off x="3021979" y="1941369"/>
          <a:ext cx="2214667" cy="1507710"/>
        </a:xfrm>
        <a:prstGeom prst="roundRect">
          <a:avLst>
            <a:gd name="adj" fmla="val 10000"/>
          </a:avLst>
        </a:prstGeom>
        <a:solidFill>
          <a:srgbClr val="8064A2">
            <a:hueOff val="-2232385"/>
            <a:satOff val="13449"/>
            <a:lumOff val="107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CONTRATISTAS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ESPECIALIDADES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PERSONAL PROPIO</a:t>
          </a:r>
        </a:p>
      </dsp:txBody>
      <dsp:txXfrm>
        <a:off x="3066138" y="1985528"/>
        <a:ext cx="2126349" cy="1419392"/>
      </dsp:txXfrm>
    </dsp:sp>
    <dsp:sp modelId="{CAF766BF-DB09-4CDD-8834-C1DAFA16AA63}">
      <dsp:nvSpPr>
        <dsp:cNvPr id="0" name=""/>
        <dsp:cNvSpPr/>
      </dsp:nvSpPr>
      <dsp:spPr>
        <a:xfrm>
          <a:off x="3458579" y="226239"/>
          <a:ext cx="2777658" cy="199320"/>
        </a:xfrm>
        <a:prstGeom prst="rect">
          <a:avLst/>
        </a:prstGeom>
        <a:solidFill>
          <a:srgbClr val="8064A2">
            <a:hueOff val="-3189121"/>
            <a:satOff val="19214"/>
            <a:lumOff val="154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F4BAE7-8CD8-4C26-9A88-E51F11E5AA77}">
      <dsp:nvSpPr>
        <dsp:cNvPr id="0" name=""/>
        <dsp:cNvSpPr/>
      </dsp:nvSpPr>
      <dsp:spPr>
        <a:xfrm>
          <a:off x="3006100" y="0"/>
          <a:ext cx="2214667" cy="1328800"/>
        </a:xfrm>
        <a:prstGeom prst="roundRect">
          <a:avLst>
            <a:gd name="adj" fmla="val 10000"/>
          </a:avLst>
        </a:prstGeom>
        <a:solidFill>
          <a:srgbClr val="8064A2">
            <a:hueOff val="-2790481"/>
            <a:satOff val="16812"/>
            <a:lumOff val="134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rgbClr val="FFFF00"/>
              </a:solidFill>
              <a:latin typeface="Calibri"/>
              <a:ea typeface="+mn-ea"/>
              <a:cs typeface="+mn-cs"/>
            </a:rPr>
            <a:t>iMPERMEABILIZADOR</a:t>
          </a:r>
        </a:p>
      </dsp:txBody>
      <dsp:txXfrm>
        <a:off x="3045019" y="38919"/>
        <a:ext cx="2136829" cy="1250962"/>
      </dsp:txXfrm>
    </dsp:sp>
    <dsp:sp modelId="{E69DBE72-26FE-4429-83E7-CC5CB2BA7B7F}">
      <dsp:nvSpPr>
        <dsp:cNvPr id="0" name=""/>
        <dsp:cNvSpPr/>
      </dsp:nvSpPr>
      <dsp:spPr>
        <a:xfrm rot="5305904">
          <a:off x="5322299" y="1175219"/>
          <a:ext cx="1889122" cy="199320"/>
        </a:xfrm>
        <a:prstGeom prst="rect">
          <a:avLst/>
        </a:prstGeom>
        <a:solidFill>
          <a:srgbClr val="8064A2">
            <a:hueOff val="-3826945"/>
            <a:satOff val="23056"/>
            <a:lumOff val="1848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0B6B90-55C5-417D-A911-5DA73BE48BA6}">
      <dsp:nvSpPr>
        <dsp:cNvPr id="0" name=""/>
        <dsp:cNvSpPr/>
      </dsp:nvSpPr>
      <dsp:spPr>
        <a:xfrm>
          <a:off x="5793304" y="0"/>
          <a:ext cx="2214667" cy="1328800"/>
        </a:xfrm>
        <a:prstGeom prst="roundRect">
          <a:avLst>
            <a:gd name="adj" fmla="val 10000"/>
          </a:avLst>
        </a:prstGeom>
        <a:solidFill>
          <a:srgbClr val="8064A2">
            <a:hueOff val="-3348577"/>
            <a:satOff val="20174"/>
            <a:lumOff val="161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MANO DE OBRA </a:t>
          </a:r>
          <a:r>
            <a:rPr lang="es-CL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CALIFICADA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PRODUCTOS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CERTIFICADOS</a:t>
          </a:r>
          <a:endParaRPr lang="es-CL" sz="16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832223" y="38919"/>
        <a:ext cx="2136829" cy="1250962"/>
      </dsp:txXfrm>
    </dsp:sp>
    <dsp:sp modelId="{AEA70354-C15A-4BE3-922A-AA8AADA5F174}">
      <dsp:nvSpPr>
        <dsp:cNvPr id="0" name=""/>
        <dsp:cNvSpPr/>
      </dsp:nvSpPr>
      <dsp:spPr>
        <a:xfrm rot="5442076">
          <a:off x="5166438" y="3241486"/>
          <a:ext cx="2234741" cy="199320"/>
        </a:xfrm>
        <a:prstGeom prst="rect">
          <a:avLst/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CA7DC-2879-495C-9C11-90AE2D1587CF}">
      <dsp:nvSpPr>
        <dsp:cNvPr id="0" name=""/>
        <dsp:cNvSpPr/>
      </dsp:nvSpPr>
      <dsp:spPr>
        <a:xfrm>
          <a:off x="5849778" y="1893187"/>
          <a:ext cx="2214667" cy="1328800"/>
        </a:xfrm>
        <a:prstGeom prst="roundRect">
          <a:avLst>
            <a:gd name="adj" fmla="val 10000"/>
          </a:avLst>
        </a:prstGeom>
        <a:solidFill>
          <a:srgbClr val="8064A2">
            <a:hueOff val="-3906673"/>
            <a:satOff val="23537"/>
            <a:lumOff val="1887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PROVEEDOR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MATERIALES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rgbClr val="FFFF00"/>
              </a:solidFill>
              <a:latin typeface="Calibri"/>
              <a:ea typeface="+mn-ea"/>
              <a:cs typeface="+mn-cs"/>
            </a:rPr>
            <a:t>LABORATORIOS</a:t>
          </a:r>
        </a:p>
      </dsp:txBody>
      <dsp:txXfrm>
        <a:off x="5888697" y="1932106"/>
        <a:ext cx="2136829" cy="1250962"/>
      </dsp:txXfrm>
    </dsp:sp>
    <dsp:sp modelId="{3AFCB750-B4BE-4D20-B539-796D1F1AD40F}">
      <dsp:nvSpPr>
        <dsp:cNvPr id="0" name=""/>
        <dsp:cNvSpPr/>
      </dsp:nvSpPr>
      <dsp:spPr>
        <a:xfrm>
          <a:off x="5822427" y="4137306"/>
          <a:ext cx="2214667" cy="1328800"/>
        </a:xfrm>
        <a:prstGeom prst="roundRect">
          <a:avLst>
            <a:gd name="adj" fmla="val 10000"/>
          </a:avLst>
        </a:prstGeom>
        <a:solidFill>
          <a:srgbClr val="8064A2">
            <a:hueOff val="-4464770"/>
            <a:satOff val="26899"/>
            <a:lumOff val="215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PROPIETARIO</a:t>
          </a:r>
        </a:p>
      </dsp:txBody>
      <dsp:txXfrm>
        <a:off x="5861346" y="4176225"/>
        <a:ext cx="2136829" cy="1250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115D1-9774-413E-BAD5-A7BA2D7B3FDC}" type="datetimeFigureOut">
              <a:rPr lang="es-CL" smtClean="0"/>
              <a:t>07-09-2017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D6BA6-7075-4D77-AE3F-D80AA05AB20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111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D6BA6-7075-4D77-AE3F-D80AA05AB202}" type="slidenum">
              <a:rPr lang="es-CL" smtClean="0"/>
              <a:t>35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1660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1B23-566F-40F0-855B-3E1C4988875C}" type="datetime1">
              <a:rPr lang="es-CL" smtClean="0"/>
              <a:t>07-09-2017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510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EDFB8-B916-42B4-9492-65EA8C08E8FE}" type="datetime1">
              <a:rPr lang="es-CL" smtClean="0"/>
              <a:t>07-09-2017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2769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80764-B2AA-4356-8A85-4FF0110ED36E}" type="datetime1">
              <a:rPr lang="es-CL" smtClean="0"/>
              <a:t>07-09-2017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12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D815E-B72C-44DF-BFBB-FEC8A972102C}" type="datetime1">
              <a:rPr lang="es-CL" smtClean="0"/>
              <a:t>07-09-2017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88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77965-6FAF-42FC-83E8-B0614A700398}" type="datetime1">
              <a:rPr lang="es-CL" smtClean="0"/>
              <a:t>07-09-2017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46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02D3-CEF0-43CA-A25F-7259D65F33BA}" type="datetime1">
              <a:rPr lang="es-CL" smtClean="0"/>
              <a:t>07-09-2017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905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0305D-75CE-43E1-BCB8-AEA80222985E}" type="datetime1">
              <a:rPr lang="es-CL" smtClean="0"/>
              <a:t>07-09-2017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735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B180D-5032-42CC-91E7-613E7BE8C5FA}" type="datetime1">
              <a:rPr lang="es-CL" smtClean="0"/>
              <a:t>07-09-2017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245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B6608-D111-4E68-AB78-C032121C816C}" type="datetime1">
              <a:rPr lang="es-CL" smtClean="0"/>
              <a:t>07-09-2017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866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9A598-CA0B-457F-981F-60D3E4FEB61A}" type="datetime1">
              <a:rPr lang="es-CL" smtClean="0"/>
              <a:t>07-09-2017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940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6A4B-0388-4415-AF52-54DE36D17323}" type="datetime1">
              <a:rPr lang="es-CL" smtClean="0"/>
              <a:t>07-09-2017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96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D6F67-E4A1-479E-B9EB-5876CF4C9822}" type="datetime1">
              <a:rPr lang="es-CL" smtClean="0"/>
              <a:t>07-09-2017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F4C2A-9E8E-4AB4-8BBB-897848AAF0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49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9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4.xml" Type="http://schemas.openxmlformats.org/officeDocument/2006/relationships/slideLayout"/><Relationship Id="rId4" Target="../media/image9.png" Type="http://schemas.openxmlformats.org/officeDocument/2006/relationships/image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87524" y="463288"/>
            <a:ext cx="8568952" cy="1410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dirty="0" smtClean="0">
                <a:latin typeface="Arial Narrow" panose="020B0606020202030204" pitchFamily="34" charset="0"/>
              </a:rPr>
              <a:t>II CONGRESO CHILENO DE IMPERMEABILIZACIÓN</a:t>
            </a:r>
            <a:br>
              <a:rPr lang="es-ES" sz="3600" dirty="0" smtClean="0">
                <a:latin typeface="Arial Narrow" panose="020B0606020202030204" pitchFamily="34" charset="0"/>
              </a:rPr>
            </a:br>
            <a:endParaRPr lang="es-ES" sz="3600" dirty="0">
              <a:latin typeface="Arial Narrow" panose="020B0606020202030204" pitchFamily="34" charset="0"/>
            </a:endParaRPr>
          </a:p>
        </p:txBody>
      </p:sp>
      <p:pic>
        <p:nvPicPr>
          <p:cNvPr id="5" name="Picture 2" descr="Universidad Centr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2856"/>
            <a:ext cx="2916000" cy="967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179512" y="3140968"/>
            <a:ext cx="4248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300" dirty="0" smtClean="0">
                <a:latin typeface="Arial Narrow" panose="020B0606020202030204" pitchFamily="34" charset="0"/>
              </a:rPr>
              <a:t>FACULTAD DE INGENIERÍA</a:t>
            </a:r>
            <a:endParaRPr lang="es-CL" sz="1300" dirty="0" smtClean="0">
              <a:latin typeface="Arial Narrow" panose="020B0606020202030204" pitchFamily="34" charset="0"/>
            </a:endParaRPr>
          </a:p>
          <a:p>
            <a:pPr algn="ctr"/>
            <a:r>
              <a:rPr lang="es-CL" sz="1300" dirty="0" smtClean="0">
                <a:latin typeface="Arial Narrow" panose="020B0606020202030204" pitchFamily="34" charset="0"/>
              </a:rPr>
              <a:t>ESCUELA DE OBRAS CIVILES Y CONSTRUCCIÓN</a:t>
            </a:r>
            <a:endParaRPr lang="es-CL" sz="1300" dirty="0">
              <a:latin typeface="Arial Narrow" panose="020B0606020202030204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0" y="4437112"/>
            <a:ext cx="9144000" cy="1338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VISION FUTURA DE LA IMPERMEABILIZACION EN CHILE</a:t>
            </a:r>
          </a:p>
          <a:p>
            <a:pPr>
              <a:lnSpc>
                <a:spcPct val="15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rPr>
              <a:t>Expone: Fernando Guerra – Gerente Técnico</a:t>
            </a:r>
            <a:endParaRPr lang="es-ES" sz="2400" dirty="0"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1844824"/>
            <a:ext cx="18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IDEAS PARA ORDENAR.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/>
              <a:t>Esto significa que cuando el voluntarismo  de hacer el proyecto y presionarlos  a un </a:t>
            </a:r>
            <a:r>
              <a:rPr lang="es-CL" dirty="0" smtClean="0"/>
              <a:t>monto, </a:t>
            </a:r>
            <a:r>
              <a:rPr lang="es-CL" dirty="0"/>
              <a:t>no funciona. Siempre alguien pierde.</a:t>
            </a:r>
          </a:p>
          <a:p>
            <a:r>
              <a:rPr lang="es-CL" dirty="0"/>
              <a:t>La primera meta es hacer una actividad virtuosa de ganar-ganar.</a:t>
            </a:r>
          </a:p>
          <a:p>
            <a:r>
              <a:rPr lang="es-CL" dirty="0"/>
              <a:t>Como hacerlo sin llevar los costos al infinito.</a:t>
            </a:r>
          </a:p>
          <a:p>
            <a:r>
              <a:rPr lang="es-CL" dirty="0"/>
              <a:t>Nuestra proposición es maximizar las actuales funciones  y roles de los actores responsables de la actividad.</a:t>
            </a:r>
          </a:p>
          <a:p>
            <a:r>
              <a:rPr lang="es-CL" dirty="0"/>
              <a:t>Si coordinamos y potenciamos las actividades los resultados se maximizaran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980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1164005871"/>
              </p:ext>
            </p:extLst>
          </p:nvPr>
        </p:nvGraphicFramePr>
        <p:xfrm>
          <a:off x="467544" y="692696"/>
          <a:ext cx="8352928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 idx="4294967295"/>
          </p:nvPr>
        </p:nvSpPr>
        <p:spPr>
          <a:xfrm>
            <a:off x="0" y="115888"/>
            <a:ext cx="8229600" cy="57626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        ACTORES Y SU RELACION.</a:t>
            </a:r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724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Inmobiliaria  o  Primer Propietario.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es-CL" dirty="0" smtClean="0"/>
              <a:t>Define las características del producto o proyecto.</a:t>
            </a:r>
          </a:p>
          <a:p>
            <a:endParaRPr lang="es-CL" dirty="0" smtClean="0"/>
          </a:p>
          <a:p>
            <a:r>
              <a:rPr lang="es-CL" dirty="0" smtClean="0"/>
              <a:t>Contrata y mandata  a los Proyectistas, Oficina Técnica, Inspección técnica  y Empresa Constructora.</a:t>
            </a:r>
          </a:p>
          <a:p>
            <a:endParaRPr lang="es-CL" dirty="0" smtClean="0"/>
          </a:p>
          <a:p>
            <a:r>
              <a:rPr lang="es-CL" dirty="0" smtClean="0"/>
              <a:t>Esta zona define  los marcos normativos  en que se llevaran a cabo el proyecto.</a:t>
            </a:r>
          </a:p>
          <a:p>
            <a:pPr marL="0" indent="0">
              <a:buNone/>
            </a:pPr>
            <a:r>
              <a:rPr lang="es-CL" dirty="0" smtClean="0"/>
              <a:t> 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 smtClean="0"/>
              <a:t>      La coordinación entre los diferentes proyectos garantizara un producto de mayor calidad y productividad.</a:t>
            </a:r>
          </a:p>
          <a:p>
            <a:pPr marL="0" indent="0">
              <a:buNone/>
            </a:pPr>
            <a:r>
              <a:rPr lang="es-CL" dirty="0" smtClean="0"/>
              <a:t>     En este espacio existe un número importante de mejoras que se pueden materializar.</a:t>
            </a:r>
          </a:p>
          <a:p>
            <a:endParaRPr lang="es-C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1983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Mejoras que se visualizan.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 smtClean="0"/>
              <a:t>•	</a:t>
            </a:r>
            <a:r>
              <a:rPr lang="es-CL" sz="4800" dirty="0" smtClean="0"/>
              <a:t>El comportamiento de la estructura debe estar relacionado con el revestimiento impermeabilizante que tendrá.  En muros y losas esto es muy  importante.	</a:t>
            </a:r>
            <a:endParaRPr lang="es-CL" sz="4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40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0282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84" y="1600200"/>
            <a:ext cx="803923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4126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3573" y="1600200"/>
            <a:ext cx="254585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325" y="1601369"/>
            <a:ext cx="2548349" cy="4523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3752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r>
              <a:rPr lang="es-CL" sz="5400" dirty="0"/>
              <a:t>Mejoras que se visualizan.</a:t>
            </a:r>
            <a:br>
              <a:rPr lang="es-CL" sz="5400" dirty="0"/>
            </a:br>
            <a:endParaRPr lang="es-CL" sz="5400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sz="4400" dirty="0"/>
              <a:t>Los sistemas de evacuación de aguas lluvias, pendientes, gradas de buque impedirán inundaciones en zonas aledañas a grandes superficies expuestas. </a:t>
            </a:r>
          </a:p>
          <a:p>
            <a:r>
              <a:rPr lang="es-CL" sz="4400" dirty="0"/>
              <a:t>Disposición de elementos de riego</a:t>
            </a:r>
            <a:r>
              <a:rPr lang="es-CL" dirty="0"/>
              <a:t>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" y="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8827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73" y="1600200"/>
            <a:ext cx="254585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628800"/>
            <a:ext cx="433082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78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657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endParaRPr lang="es-CL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73" y="1600200"/>
            <a:ext cx="254585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573" y="1600200"/>
            <a:ext cx="254585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201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s-CL" dirty="0" smtClean="0"/>
              <a:t>Quiénes somo</a:t>
            </a:r>
            <a:r>
              <a:rPr lang="es-CL" dirty="0"/>
              <a:t>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s-MX" dirty="0" smtClean="0"/>
              <a:t>Primera </a:t>
            </a:r>
            <a:r>
              <a:rPr lang="es-MX" dirty="0"/>
              <a:t>Organización Gremial de </a:t>
            </a:r>
            <a:r>
              <a:rPr lang="es-MX" dirty="0" err="1"/>
              <a:t>Impermeabilizadores</a:t>
            </a:r>
            <a:r>
              <a:rPr lang="es-MX" dirty="0"/>
              <a:t> en Chile, cuyos objetivos </a:t>
            </a:r>
            <a:r>
              <a:rPr lang="es-MX" dirty="0" smtClean="0"/>
              <a:t>son </a:t>
            </a:r>
            <a:r>
              <a:rPr lang="es-MX" dirty="0"/>
              <a:t>el promover, racionalizar, proteger y profesionalizar las actividades de impermeabilización en nuestro territorio</a:t>
            </a:r>
            <a:r>
              <a:rPr lang="es-MX" dirty="0" smtClean="0"/>
              <a:t>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Esto considera desde el diseño y control de proyectos de estanqueidad en la construcción, pasando por la aplicación de sistemas adecuados y sus correctas </a:t>
            </a:r>
            <a:r>
              <a:rPr lang="es-MX" dirty="0" smtClean="0"/>
              <a:t>mantenciones.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r>
              <a:rPr lang="es-MX" dirty="0" smtClean="0"/>
              <a:t>Además, la </a:t>
            </a:r>
            <a:r>
              <a:rPr lang="es-MX" dirty="0"/>
              <a:t>sistematización de procesos de las empresas asociadas, capacitación del personal y seguimiento del desarrollo en la mejora continua de los servicios prestados por nuestros asociados.</a:t>
            </a:r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17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5400" dirty="0"/>
              <a:t>Disposición de elementos de alumbrado y eléctricos</a:t>
            </a:r>
            <a:r>
              <a:rPr lang="es-CL" sz="5400" dirty="0" smtClean="0"/>
              <a:t>.</a:t>
            </a:r>
          </a:p>
          <a:p>
            <a:r>
              <a:rPr lang="es-CL" sz="5400" dirty="0" smtClean="0"/>
              <a:t>Juntas de dilatación.</a:t>
            </a:r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755576" y="663228"/>
            <a:ext cx="8229600" cy="868958"/>
          </a:xfrm>
        </p:spPr>
        <p:txBody>
          <a:bodyPr>
            <a:noAutofit/>
          </a:bodyPr>
          <a:lstStyle/>
          <a:p>
            <a:r>
              <a:rPr lang="es-CL" sz="5400" b="1" dirty="0"/>
              <a:t>Mejoras que se visualizan.</a:t>
            </a:r>
            <a:br>
              <a:rPr lang="es-CL" sz="5400" b="1" dirty="0"/>
            </a:br>
            <a:endParaRPr lang="es-CL" sz="5400" b="1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564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1690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76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3573" y="1600200"/>
            <a:ext cx="254585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573" y="1600200"/>
            <a:ext cx="254585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2966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Constructora:</a:t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smtClean="0"/>
              <a:t>1.	Define a los contratistas y  por lo tanto a la empresa  que ejecutara el proyecto.</a:t>
            </a:r>
          </a:p>
          <a:p>
            <a:pPr marL="0" indent="0">
              <a:buNone/>
            </a:pPr>
            <a:r>
              <a:rPr lang="es-CL" dirty="0" smtClean="0"/>
              <a:t>2.	Alinea y capacita a su personal de obra, en el proyecto de impermeabilización.</a:t>
            </a:r>
          </a:p>
          <a:p>
            <a:pPr marL="0" indent="0">
              <a:buNone/>
            </a:pPr>
            <a:r>
              <a:rPr lang="es-CL" dirty="0" smtClean="0"/>
              <a:t>3.	Garantiza la adecuada coordinación entre diferentes etapas para evitar las interferencias y daños.</a:t>
            </a:r>
          </a:p>
          <a:p>
            <a:pPr marL="0" indent="0">
              <a:buNone/>
            </a:pPr>
            <a:r>
              <a:rPr lang="es-CL" dirty="0" smtClean="0"/>
              <a:t>4.	Es el responsable contractual del proyecto.</a:t>
            </a:r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5293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IMPERMEABILIZADORA.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 smtClean="0"/>
              <a:t>	El foco de la empresa  se centrara en cualificar su experiencia y conocimientos. La capacidad de cumplir con los requisitos necesarios, para el óptimo desempeño de los materiales.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	En este punto interviene una Inspección Técnica Especializada que certificara que los procedimientos  y figuras geométricas se cumplen y que los materiales que se aplicaran en la obra cumplen con una serie de propiedades mínimas.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 smtClean="0"/>
              <a:t>	Las empresas instaladoras  buscaran la certificación de calidad, como un elemento generador de valor y diferenciador en la gestión comercial.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01813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s-CL" smtClean="0"/>
              <a:t>IMPERMEABILIZADORA</a:t>
            </a:r>
            <a:r>
              <a:rPr lang="es-CL" dirty="0" smtClean="0"/>
              <a:t>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L" dirty="0" smtClean="0"/>
              <a:t>4.	Calificara su mano de obra generando equipos, de expertos  capacitados periódicamente,  en las técnicas de aplicación específicas.</a:t>
            </a:r>
          </a:p>
          <a:p>
            <a:pPr marL="0" indent="0">
              <a:buNone/>
            </a:pPr>
            <a:r>
              <a:rPr lang="es-CL" dirty="0" smtClean="0"/>
              <a:t>5.	Tendrá  la capacidad de  adquirir productos que cumplan con la calidad solicitada por el proyectista con la correspondiente certificación. </a:t>
            </a:r>
          </a:p>
          <a:p>
            <a:pPr marL="0" indent="0">
              <a:buNone/>
            </a:pPr>
            <a:r>
              <a:rPr lang="es-CL" dirty="0" smtClean="0"/>
              <a:t>6.	Aquí aparecen laboratorios de materiales y agentes normativos y entes académicos que terminan regulando las propiedades de los  materiales impermeabilizantes y finalmente desarrollando la especialidad.</a:t>
            </a:r>
          </a:p>
          <a:p>
            <a:endParaRPr lang="es-CL" dirty="0" smtClean="0"/>
          </a:p>
          <a:p>
            <a:endParaRPr lang="es-C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8616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QUE CONSIDERA EL PROCESO.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s-CL" sz="4000" dirty="0" smtClean="0"/>
              <a:t>	</a:t>
            </a:r>
            <a:r>
              <a:rPr lang="es-CL" sz="3600" dirty="0" smtClean="0"/>
              <a:t>PROYECTO. </a:t>
            </a:r>
          </a:p>
          <a:p>
            <a:pPr marL="742950" indent="-742950">
              <a:buFont typeface="+mj-lt"/>
              <a:buAutoNum type="arabicPeriod"/>
            </a:pPr>
            <a:r>
              <a:rPr lang="es-CL" sz="3600" dirty="0" smtClean="0"/>
              <a:t>	CAPACITACIÓN O INDUCCIÓN. (Personas)  que genera un compromiso.</a:t>
            </a:r>
          </a:p>
          <a:p>
            <a:pPr marL="742950" indent="-742950">
              <a:buFont typeface="+mj-lt"/>
              <a:buAutoNum type="arabicPeriod"/>
            </a:pPr>
            <a:r>
              <a:rPr lang="es-CL" sz="3600" dirty="0" smtClean="0"/>
              <a:t>	EJECUCIÓN. (Expertos, calificación)puesto al servicio del objetivo común.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25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3047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PROCESO.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3600" dirty="0" smtClean="0"/>
              <a:t>4. CONTROL. (De productos)</a:t>
            </a:r>
          </a:p>
          <a:p>
            <a:pPr marL="0" indent="0">
              <a:buNone/>
            </a:pPr>
            <a:r>
              <a:rPr lang="es-CL" sz="3600" dirty="0" smtClean="0"/>
              <a:t>5. INSPECCIÓN. (De procesos)</a:t>
            </a:r>
          </a:p>
          <a:p>
            <a:pPr marL="0" indent="0">
              <a:buNone/>
            </a:pPr>
            <a:r>
              <a:rPr lang="es-CL" sz="3600" dirty="0" smtClean="0"/>
              <a:t>6. PRUEBAS DE RESULTADO  O EVALUACIÓN FINAL</a:t>
            </a:r>
          </a:p>
          <a:p>
            <a:pPr marL="0" indent="0">
              <a:buNone/>
            </a:pPr>
            <a:r>
              <a:rPr lang="es-CL" sz="3600" dirty="0" smtClean="0"/>
              <a:t>7. MANUAL DE USO.</a:t>
            </a:r>
            <a:endParaRPr lang="es-CL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5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23836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OBJETIVOS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 smtClean="0"/>
              <a:t>Minimizar </a:t>
            </a:r>
            <a:r>
              <a:rPr lang="es-CL" dirty="0"/>
              <a:t>los puntos de falla. Esta minimización es el resultado de una paulatina disminución de las disconformidades que se generan en el proceso.</a:t>
            </a:r>
          </a:p>
          <a:p>
            <a:r>
              <a:rPr lang="es-CL" dirty="0"/>
              <a:t>Las disconformidades que producen un daño en el sistema  impermeabilizante están relacionadas y es una secuencia. Si estas se logran aislar el efecto se minimizara.</a:t>
            </a:r>
          </a:p>
          <a:p>
            <a:r>
              <a:rPr lang="es-CL" dirty="0"/>
              <a:t>Es importante examinar, estas secuencias, que generan finalmente los daños.</a:t>
            </a:r>
          </a:p>
          <a:p>
            <a:r>
              <a:rPr lang="es-CL" dirty="0"/>
              <a:t>La otra forma de aproximarse, es buscar o desarrollar una relación virtuosa entre los siete  puntos y potenciar la óptima  concreción. </a:t>
            </a:r>
          </a:p>
          <a:p>
            <a:r>
              <a:rPr lang="es-CL" dirty="0"/>
              <a:t>Cada una de las etapas del proceso posee  componentes  que van condicionando las etapas posteriores. </a:t>
            </a:r>
          </a:p>
          <a:p>
            <a:endParaRPr lang="es-C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20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8155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Por eso es muy necesario definir  el proceso con sus etapas, sus componentes y sus interrelaciones biunívocas.</a:t>
            </a:r>
          </a:p>
          <a:p>
            <a:r>
              <a:rPr lang="es-CL" dirty="0"/>
              <a:t>El producto que se ofrece es un proceso.</a:t>
            </a:r>
          </a:p>
          <a:p>
            <a:r>
              <a:rPr lang="es-CL" dirty="0"/>
              <a:t>Se destinara una persona  de </a:t>
            </a:r>
            <a:r>
              <a:rPr lang="es-CL" dirty="0" smtClean="0"/>
              <a:t>la </a:t>
            </a:r>
            <a:r>
              <a:rPr lang="es-CL" dirty="0"/>
              <a:t>que será responsable de la implementación de cada una de las etapas del proceso.</a:t>
            </a:r>
          </a:p>
          <a:p>
            <a:r>
              <a:rPr lang="es-CL" dirty="0"/>
              <a:t>Detalle de cada una de las partes.</a:t>
            </a:r>
          </a:p>
          <a:p>
            <a:endParaRPr lang="es-CL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44522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PROYECTO.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Actividad a desarrollar dentro del marco de la realización del proyecto del edificio. </a:t>
            </a:r>
            <a:r>
              <a:rPr lang="es-CL" dirty="0" smtClean="0"/>
              <a:t>     Deberá  </a:t>
            </a:r>
            <a:r>
              <a:rPr lang="es-CL" dirty="0"/>
              <a:t>considerar  a lo menos:</a:t>
            </a:r>
          </a:p>
          <a:p>
            <a:pPr marL="0" indent="0">
              <a:buNone/>
            </a:pPr>
            <a:r>
              <a:rPr lang="es-CL" dirty="0" smtClean="0"/>
              <a:t>A</a:t>
            </a:r>
            <a:r>
              <a:rPr lang="es-CL" dirty="0"/>
              <a:t>)	Sistemas impermeabilizantes por estructuras o áreas y su representación gráfica.</a:t>
            </a:r>
          </a:p>
          <a:p>
            <a:pPr marL="0" indent="0">
              <a:buNone/>
            </a:pPr>
            <a:r>
              <a:rPr lang="es-CL" dirty="0"/>
              <a:t>B)	Condiciones geométricas y de terminación que deben cumplir cada una de las superficies. </a:t>
            </a:r>
          </a:p>
          <a:p>
            <a:pPr marL="0" indent="0">
              <a:buNone/>
            </a:pPr>
            <a:r>
              <a:rPr lang="es-CL" dirty="0"/>
              <a:t>C)	Características de los productos.</a:t>
            </a:r>
          </a:p>
          <a:p>
            <a:pPr marL="0" indent="0">
              <a:buNone/>
            </a:pPr>
            <a:r>
              <a:rPr lang="es-CL" dirty="0"/>
              <a:t>D)	Procedimientos de ejecución.</a:t>
            </a:r>
          </a:p>
          <a:p>
            <a:pPr marL="0" indent="0">
              <a:buNone/>
            </a:pPr>
            <a:endParaRPr lang="es-CL" dirty="0"/>
          </a:p>
          <a:p>
            <a:endParaRPr lang="es-C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0055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140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s-CL" dirty="0" smtClean="0"/>
              <a:t>Nuestros Asociados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smtClean="0"/>
              <a:t>Soluciones San Andrés</a:t>
            </a:r>
          </a:p>
          <a:p>
            <a:pPr marL="0" indent="0">
              <a:buNone/>
            </a:pPr>
            <a:r>
              <a:rPr lang="es-CL" dirty="0" err="1" smtClean="0"/>
              <a:t>Nazer</a:t>
            </a:r>
            <a:r>
              <a:rPr lang="es-CL" dirty="0" smtClean="0"/>
              <a:t> Ingeniería</a:t>
            </a:r>
          </a:p>
          <a:p>
            <a:pPr marL="0" indent="0">
              <a:buNone/>
            </a:pPr>
            <a:r>
              <a:rPr lang="es-CL" dirty="0" err="1" smtClean="0"/>
              <a:t>Icame</a:t>
            </a:r>
            <a:endParaRPr lang="es-CL" dirty="0" smtClean="0"/>
          </a:p>
          <a:p>
            <a:pPr marL="0" indent="0">
              <a:buNone/>
            </a:pPr>
            <a:r>
              <a:rPr lang="es-CL" dirty="0" err="1" smtClean="0"/>
              <a:t>Cotexa</a:t>
            </a:r>
            <a:endParaRPr lang="es-CL" dirty="0" smtClean="0"/>
          </a:p>
          <a:p>
            <a:pPr marL="0" indent="0">
              <a:buNone/>
            </a:pPr>
            <a:r>
              <a:rPr lang="es-CL" dirty="0" err="1" smtClean="0"/>
              <a:t>Raco</a:t>
            </a:r>
            <a:endParaRPr lang="es-CL" dirty="0" smtClean="0"/>
          </a:p>
          <a:p>
            <a:pPr marL="0" indent="0">
              <a:buNone/>
            </a:pPr>
            <a:r>
              <a:rPr lang="es-CL" dirty="0" err="1" smtClean="0"/>
              <a:t>Tapsa</a:t>
            </a:r>
            <a:r>
              <a:rPr lang="es-CL" dirty="0" smtClean="0"/>
              <a:t> Construcciones </a:t>
            </a:r>
          </a:p>
          <a:p>
            <a:pPr marL="0" indent="0">
              <a:buNone/>
            </a:pPr>
            <a:r>
              <a:rPr lang="es-CL" dirty="0" smtClean="0"/>
              <a:t>Montero </a:t>
            </a:r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31541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PROYECTO.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 smtClean="0"/>
              <a:t>E)</a:t>
            </a:r>
            <a:r>
              <a:rPr lang="es-CL" dirty="0"/>
              <a:t>	Puntos singulares descripción y detalle. Forma de conseguirlo. Representar todos los detalles necesarios, no dejar nada a la improvisación.</a:t>
            </a:r>
          </a:p>
          <a:p>
            <a:pPr marL="0" indent="0">
              <a:buNone/>
            </a:pPr>
            <a:r>
              <a:rPr lang="es-CL" dirty="0"/>
              <a:t>F)	Interrelación con otras actividades de la obra. Secuencias de trabajo.</a:t>
            </a:r>
          </a:p>
          <a:p>
            <a:pPr marL="0" indent="0">
              <a:buNone/>
            </a:pPr>
            <a:r>
              <a:rPr lang="es-CL" dirty="0"/>
              <a:t>G)	Métodos de control, inspección y recepción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341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	CAPACITACIÓN E INDUCCIÓN.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s-CL" sz="3600" dirty="0"/>
              <a:t>	Con el proyecto en la mano se convocara a una inducción a profesionales a cargo de la obra y actividades  a fines. </a:t>
            </a:r>
          </a:p>
          <a:p>
            <a:pPr marL="514350" indent="-514350">
              <a:buFont typeface="+mj-lt"/>
              <a:buAutoNum type="alphaUcPeriod"/>
            </a:pPr>
            <a:r>
              <a:rPr lang="es-CL" sz="3600" dirty="0"/>
              <a:t>	El propósito es generar  una estrategia común y concertada.</a:t>
            </a:r>
          </a:p>
          <a:p>
            <a:pPr marL="514350" indent="-514350">
              <a:buFont typeface="+mj-lt"/>
              <a:buAutoNum type="alphaUcPeriod"/>
            </a:pPr>
            <a:r>
              <a:rPr lang="es-CL" sz="3600" dirty="0"/>
              <a:t>	Se trata de tres horas de trabajo en que se dará a conocer y discutir el </a:t>
            </a:r>
            <a:r>
              <a:rPr lang="es-CL" sz="3600" dirty="0" smtClean="0"/>
              <a:t>proyecto. Con el staff de la obra</a:t>
            </a:r>
            <a:endParaRPr lang="es-CL" sz="3600" dirty="0"/>
          </a:p>
          <a:p>
            <a:pPr marL="514350" indent="-514350">
              <a:buFont typeface="+mj-lt"/>
              <a:buAutoNum type="alphaUcPeriod"/>
            </a:pPr>
            <a:endParaRPr lang="es-CL" sz="36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4365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	CONTROL.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/>
          </a:bodyPr>
          <a:lstStyle/>
          <a:p>
            <a:r>
              <a:rPr lang="es-CL" dirty="0"/>
              <a:t>Se controlaran todos los productos fundamentales,  de acuerdo a los requerimientos vigentes a nivel nacional y a los criterios Asimp. </a:t>
            </a:r>
          </a:p>
          <a:p>
            <a:r>
              <a:rPr lang="es-CL" dirty="0"/>
              <a:t>Se establecerá un convenio, para con Laboratorios Autorizados,  realizar esta operación</a:t>
            </a:r>
            <a:r>
              <a:rPr lang="es-CL" dirty="0" smtClean="0"/>
              <a:t>.</a:t>
            </a:r>
          </a:p>
          <a:p>
            <a:r>
              <a:rPr lang="es-CL" dirty="0" smtClean="0"/>
              <a:t>Se exigirá del Proveedor Ficha Técnica completa</a:t>
            </a:r>
            <a:endParaRPr lang="es-CL" dirty="0"/>
          </a:p>
          <a:p>
            <a:endParaRPr lang="es-CL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331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786210"/>
          </a:xfrm>
        </p:spPr>
        <p:txBody>
          <a:bodyPr>
            <a:normAutofit fontScale="90000"/>
          </a:bodyPr>
          <a:lstStyle/>
          <a:p>
            <a:r>
              <a:rPr lang="es-CL" b="1" dirty="0"/>
              <a:t>Propiedades de las membranas </a:t>
            </a:r>
            <a:r>
              <a:rPr lang="es-CL" b="1" dirty="0" smtClean="0"/>
              <a:t>asfálticas como indicadores de calidad.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779" y="1556792"/>
            <a:ext cx="91440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dirty="0" smtClean="0"/>
              <a:t> </a:t>
            </a:r>
          </a:p>
          <a:p>
            <a:pPr marL="0" indent="0">
              <a:buNone/>
            </a:pPr>
            <a:r>
              <a:rPr lang="es-CL" sz="3600" dirty="0" smtClean="0"/>
              <a:t>a</a:t>
            </a:r>
            <a:r>
              <a:rPr lang="es-CL" sz="3600" dirty="0"/>
              <a:t>.	Tipo del mastic. (APP/SBS/APAO)</a:t>
            </a:r>
          </a:p>
          <a:p>
            <a:pPr marL="0" indent="0">
              <a:buNone/>
            </a:pPr>
            <a:r>
              <a:rPr lang="es-CL" sz="3600" dirty="0"/>
              <a:t>b.	Espesor  de la membrana.</a:t>
            </a:r>
          </a:p>
          <a:p>
            <a:pPr marL="0" indent="0">
              <a:buNone/>
            </a:pPr>
            <a:r>
              <a:rPr lang="es-CL" sz="3600" dirty="0" smtClean="0"/>
              <a:t>c.     Resistencia </a:t>
            </a:r>
            <a:r>
              <a:rPr lang="es-CL" sz="3600" dirty="0"/>
              <a:t>a la tracción y punzonamiento.</a:t>
            </a:r>
          </a:p>
          <a:p>
            <a:pPr marL="742950" indent="-742950">
              <a:buAutoNum type="alphaLcPeriod" startAt="4"/>
            </a:pPr>
            <a:r>
              <a:rPr lang="es-CL" sz="3600" dirty="0" smtClean="0"/>
              <a:t>Flexibilidad </a:t>
            </a:r>
            <a:r>
              <a:rPr lang="es-CL" sz="3600" dirty="0"/>
              <a:t>a baja temperatura</a:t>
            </a:r>
            <a:r>
              <a:rPr lang="es-CL" sz="3600" dirty="0" smtClean="0"/>
              <a:t>.</a:t>
            </a:r>
          </a:p>
          <a:p>
            <a:pPr marL="0" indent="0">
              <a:buNone/>
            </a:pPr>
            <a:endParaRPr lang="es-CL" sz="3600" dirty="0" smtClean="0"/>
          </a:p>
          <a:p>
            <a:pPr marL="0" indent="0">
              <a:buNone/>
            </a:pPr>
            <a:r>
              <a:rPr lang="es-CL" sz="3600" dirty="0" smtClean="0"/>
              <a:t> Se definirá modelo de Ensayes para Productos.</a:t>
            </a:r>
            <a:endParaRPr lang="es-CL" sz="3600" dirty="0"/>
          </a:p>
          <a:p>
            <a:endParaRPr lang="es-CL" sz="3600" dirty="0"/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36424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Defectos Graves de Membranas.</a:t>
            </a:r>
            <a:endParaRPr lang="es-CL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22528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Defectos Graves de Membranas.</a:t>
            </a:r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00200"/>
            <a:ext cx="676875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1" y="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9417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Defectos Graves de Membranas.</a:t>
            </a:r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00200"/>
            <a:ext cx="7056783" cy="506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075663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	EJECUCIÓN.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La Inspección Técnica estará presente con el contratista en el inicio de cada sistema  e inducir según la especificación a los actores.</a:t>
            </a:r>
          </a:p>
          <a:p>
            <a:r>
              <a:rPr lang="es-CL" dirty="0"/>
              <a:t>Se confirmara la capacidad de la mano de obra</a:t>
            </a:r>
            <a:r>
              <a:rPr lang="es-CL" dirty="0" smtClean="0"/>
              <a:t>.</a:t>
            </a:r>
          </a:p>
          <a:p>
            <a:r>
              <a:rPr lang="es-CL" dirty="0" smtClean="0"/>
              <a:t>Cumplimiento de protocolos.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</a:t>
            </a:r>
            <a:endParaRPr lang="es-CL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9743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INSPECCIÓN.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este aspecto se tiene que definir  entre dos posibilidades  capacitar a inspectores en la materia o formar empresas especialistas</a:t>
            </a:r>
            <a:r>
              <a:rPr lang="es-CL" dirty="0" smtClean="0"/>
              <a:t>.</a:t>
            </a:r>
          </a:p>
          <a:p>
            <a:r>
              <a:rPr lang="es-CL" dirty="0" smtClean="0"/>
              <a:t>Desarrollar «protocolos de ejecución» en donde se detallen las condiciones de la instalación.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</a:t>
            </a:r>
            <a:r>
              <a:rPr lang="es-CL" dirty="0"/>
              <a:t>E</a:t>
            </a:r>
            <a:r>
              <a:rPr lang="es-CL" dirty="0" smtClean="0"/>
              <a:t>stos protocolos serán parte del dosier para tener la trazabilidad necesaria del proyecto.</a:t>
            </a:r>
            <a:endParaRPr lang="es-CL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41803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	PRUEBAS DE ESTANQUEIDAD  O EVALUACIÓN FINAL.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es-CL" sz="4000" dirty="0"/>
              <a:t>Según la estructura se definirá un método de evaluación y control</a:t>
            </a:r>
            <a:r>
              <a:rPr lang="es-CL" sz="4000" dirty="0" smtClean="0"/>
              <a:t>.</a:t>
            </a:r>
          </a:p>
          <a:p>
            <a:r>
              <a:rPr lang="es-CL" sz="4000" dirty="0" smtClean="0"/>
              <a:t> </a:t>
            </a:r>
            <a:r>
              <a:rPr lang="es-CL" sz="4000" dirty="0"/>
              <a:t>En qué momento realizarla.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4063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IMPULSORES DEL FUTURO.</a:t>
            </a:r>
            <a:endParaRPr lang="es-C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es-CL" dirty="0" smtClean="0"/>
              <a:t>El desarrollo del urbanismo y la arquitectura tendera a que los espacios ocupados por las personas,  estén cada día más vinculados con la naturaleza y el medio ambiente.</a:t>
            </a:r>
          </a:p>
          <a:p>
            <a:pPr marL="0" indent="0">
              <a:buNone/>
            </a:pPr>
            <a:endParaRPr lang="es-CL" dirty="0" smtClean="0"/>
          </a:p>
          <a:p>
            <a:pPr marL="514350" indent="-514350">
              <a:buAutoNum type="arabicParenR" startAt="2"/>
            </a:pPr>
            <a:r>
              <a:rPr lang="es-CL" dirty="0" smtClean="0"/>
              <a:t>El cambio climático, nos enfrenta con un entorno cada día más hostil e impredecible que nos obliga a tomar mayores  recaudos. </a:t>
            </a:r>
          </a:p>
          <a:p>
            <a:pPr marL="0" indent="0">
              <a:buNone/>
            </a:pPr>
            <a:endParaRPr lang="es-CL" dirty="0" smtClean="0"/>
          </a:p>
          <a:p>
            <a:pPr marL="514350" indent="-514350">
              <a:buAutoNum type="arabicParenR" startAt="3"/>
            </a:pPr>
            <a:r>
              <a:rPr lang="es-CL" dirty="0" smtClean="0"/>
              <a:t>No es posible mantener los altos gastos de la post-venta. El gasto en las post-ventas involucradas a temas de humedad  es importante. Muchas empresas se niegan incluso  a compartir los montos involucrados por razones estratégicas.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4)	Un consumidor o cliente más conocedor de sus derechos y empoderado.</a:t>
            </a:r>
          </a:p>
          <a:p>
            <a:endParaRPr lang="es-CL" dirty="0"/>
          </a:p>
        </p:txBody>
      </p:sp>
      <p:pic>
        <p:nvPicPr>
          <p:cNvPr id="8" name="7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97980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91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MANUAL DE USO.</a:t>
            </a:r>
            <a:br>
              <a:rPr lang="es-CL" dirty="0"/>
            </a:br>
            <a:r>
              <a:rPr lang="es-CL" dirty="0"/>
              <a:t>	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•	</a:t>
            </a:r>
            <a:r>
              <a:rPr lang="es-CL" dirty="0" smtClean="0"/>
              <a:t>Documento </a:t>
            </a:r>
            <a:r>
              <a:rPr lang="es-CL" dirty="0"/>
              <a:t>que se le entregara al Propietario o representante en que se le explicara cómo funciona el sistema impermeabilizante, su correcto uso y </a:t>
            </a:r>
            <a:r>
              <a:rPr lang="es-CL" dirty="0" smtClean="0"/>
              <a:t>mantención.</a:t>
            </a:r>
          </a:p>
          <a:p>
            <a:pPr marL="0" indent="0">
              <a:buNone/>
            </a:pPr>
            <a:r>
              <a:rPr lang="es-CL" dirty="0" smtClean="0"/>
              <a:t> Además </a:t>
            </a:r>
            <a:r>
              <a:rPr lang="es-CL" dirty="0"/>
              <a:t>de entregar el proyecto y sus detalles.</a:t>
            </a:r>
          </a:p>
          <a:p>
            <a:endParaRPr lang="es-CL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28054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 EL PLANO POLITICO.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Modificar normativas de numero de estacionamientos </a:t>
            </a:r>
            <a:r>
              <a:rPr lang="es-CL" dirty="0"/>
              <a:t> </a:t>
            </a:r>
            <a:r>
              <a:rPr lang="es-CL" dirty="0" smtClean="0"/>
              <a:t>y servicios por departamentos. Explicitar costos reales.</a:t>
            </a:r>
          </a:p>
          <a:p>
            <a:r>
              <a:rPr lang="es-CL" dirty="0" smtClean="0"/>
              <a:t>Definir el volumen necesario de áreas verdes dentro de la ciudad e implementarlo.</a:t>
            </a:r>
          </a:p>
          <a:p>
            <a:r>
              <a:rPr lang="es-CL" dirty="0" smtClean="0"/>
              <a:t>Incorporar en la Ley General de Urbanismo y Construcción la obligatoriedad del Proyecto de Impermeabilización.</a:t>
            </a:r>
          </a:p>
          <a:p>
            <a:r>
              <a:rPr lang="es-CL" dirty="0" smtClean="0"/>
              <a:t>Normas Nacionales de productos, diseño y ejecución.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34614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71400"/>
            <a:ext cx="10548664" cy="828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26938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87191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6813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981074" y="274638"/>
            <a:ext cx="7705725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¡¡TECHO AMERICANO!!</a:t>
            </a:r>
            <a:br>
              <a:rPr lang="es-CL" dirty="0" smtClean="0"/>
            </a:br>
            <a:r>
              <a:rPr lang="es-CL" dirty="0" smtClean="0"/>
              <a:t>¿POR DEBAJO?</a:t>
            </a:r>
            <a:endParaRPr lang="es-CL" dirty="0"/>
          </a:p>
        </p:txBody>
      </p:sp>
      <p:pic>
        <p:nvPicPr>
          <p:cNvPr id="28674" name="Picture 2" descr="C:\Users\Lenovo\Desktop\Nueva carpeta (2)\Fallas impermeabilizacion\20150520_00213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73" y="1600200"/>
            <a:ext cx="254585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5" name="Picture 3" descr="C:\Users\Lenovo\Desktop\Nueva carpeta (2)\Fallas impermeabilizacion\20170901_12152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573" y="1600200"/>
            <a:ext cx="2545854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4442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HOGARES E INFRAESTRUCTURA</a:t>
            </a:r>
            <a:endParaRPr lang="es-CL" dirty="0"/>
          </a:p>
        </p:txBody>
      </p:sp>
      <p:pic>
        <p:nvPicPr>
          <p:cNvPr id="29698" name="Picture 2" descr="C:\Users\Lenovo\Desktop\Nueva carpeta (2)\Fallas impermeabilizacion\IMG_107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4038600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9" name="Picture 3" descr="C:\Users\Lenovo\Desktop\Nueva carpeta (2)\Fallas impermeabilizacion\20150618_16564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00200"/>
            <a:ext cx="36004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386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86546" y="404665"/>
            <a:ext cx="776191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4000" dirty="0" smtClean="0"/>
              <a:t>Para satisfacer estos </a:t>
            </a:r>
            <a:r>
              <a:rPr lang="es-CL" sz="4000" dirty="0"/>
              <a:t> </a:t>
            </a:r>
            <a:r>
              <a:rPr lang="es-CL" sz="4000" dirty="0" smtClean="0"/>
              <a:t>IMPULSORES </a:t>
            </a:r>
            <a:endParaRPr lang="es-CL" dirty="0"/>
          </a:p>
          <a:p>
            <a:endParaRPr lang="es-CL" dirty="0" smtClean="0"/>
          </a:p>
          <a:p>
            <a:r>
              <a:rPr lang="es-CL" sz="4000" dirty="0" smtClean="0"/>
              <a:t>más que productos, se requieren un</a:t>
            </a:r>
          </a:p>
          <a:p>
            <a:r>
              <a:rPr lang="es-CL" sz="5400" dirty="0"/>
              <a:t> </a:t>
            </a:r>
            <a:r>
              <a:rPr lang="es-CL" sz="5400" dirty="0" smtClean="0"/>
              <a:t>          PROCESO           </a:t>
            </a:r>
          </a:p>
          <a:p>
            <a:r>
              <a:rPr lang="es-CL" sz="5400" dirty="0" smtClean="0"/>
              <a:t>       vinculado con la</a:t>
            </a:r>
          </a:p>
          <a:p>
            <a:r>
              <a:rPr lang="es-CL" sz="5400" dirty="0"/>
              <a:t> </a:t>
            </a:r>
            <a:r>
              <a:rPr lang="es-CL" sz="5400" dirty="0" smtClean="0"/>
              <a:t>            CALIDAD</a:t>
            </a:r>
          </a:p>
          <a:p>
            <a:r>
              <a:rPr lang="es-CL" sz="5400" dirty="0" smtClean="0"/>
              <a:t>             </a:t>
            </a:r>
            <a:r>
              <a:rPr lang="es-CL" sz="4000" dirty="0" smtClean="0"/>
              <a:t>que aporte</a:t>
            </a:r>
          </a:p>
          <a:p>
            <a:r>
              <a:rPr lang="es-CL" sz="4000" dirty="0"/>
              <a:t> </a:t>
            </a:r>
            <a:r>
              <a:rPr lang="es-CL" sz="4000" dirty="0" smtClean="0"/>
              <a:t>             </a:t>
            </a:r>
            <a:r>
              <a:rPr lang="es-CL" sz="5400" dirty="0" smtClean="0"/>
              <a:t>SEGURIDAD.</a:t>
            </a:r>
            <a:endParaRPr lang="es-CL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59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ACTORES INVOLUCRADOS</a:t>
            </a:r>
            <a:br>
              <a:rPr lang="es-CL" dirty="0" smtClean="0"/>
            </a:br>
            <a:r>
              <a:rPr lang="es-CL" dirty="0" smtClean="0"/>
              <a:t>EN EL PROCESO.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s-CL" dirty="0" smtClean="0"/>
              <a:t>	Inmobiliaria.</a:t>
            </a:r>
          </a:p>
          <a:p>
            <a:pPr marL="514350" indent="-514350">
              <a:buFont typeface="+mj-lt"/>
              <a:buAutoNum type="alphaUcPeriod"/>
            </a:pPr>
            <a:r>
              <a:rPr lang="es-CL" dirty="0" smtClean="0"/>
              <a:t>	Equipo proyectista.</a:t>
            </a:r>
          </a:p>
          <a:p>
            <a:pPr marL="514350" indent="-514350">
              <a:buFont typeface="+mj-lt"/>
              <a:buAutoNum type="alphaUcPeriod"/>
            </a:pPr>
            <a:r>
              <a:rPr lang="es-CL" dirty="0" smtClean="0"/>
              <a:t>	Empresa  Constructora.</a:t>
            </a:r>
          </a:p>
          <a:p>
            <a:pPr marL="514350" indent="-514350">
              <a:buFont typeface="+mj-lt"/>
              <a:buAutoNum type="alphaUcPeriod"/>
            </a:pPr>
            <a:r>
              <a:rPr lang="es-CL" dirty="0" smtClean="0"/>
              <a:t>	Inspección, Oficina Técnica, Laboratorios.</a:t>
            </a:r>
          </a:p>
          <a:p>
            <a:pPr marL="514350" indent="-514350">
              <a:buFont typeface="+mj-lt"/>
              <a:buAutoNum type="alphaUcPeriod"/>
            </a:pPr>
            <a:r>
              <a:rPr lang="es-CL" dirty="0" smtClean="0"/>
              <a:t>	Contratista de Impermeabilización.</a:t>
            </a:r>
          </a:p>
          <a:p>
            <a:pPr marL="514350" indent="-514350">
              <a:buFont typeface="+mj-lt"/>
              <a:buAutoNum type="alphaUcPeriod"/>
            </a:pPr>
            <a:r>
              <a:rPr lang="es-CL" dirty="0" smtClean="0"/>
              <a:t>	Proveedor de materiales. </a:t>
            </a:r>
          </a:p>
          <a:p>
            <a:pPr marL="514350" indent="-514350">
              <a:buFont typeface="+mj-lt"/>
              <a:buAutoNum type="alphaUcPeriod"/>
            </a:pPr>
            <a:r>
              <a:rPr lang="es-CL" dirty="0" smtClean="0"/>
              <a:t>	Usuario o Propietario.</a:t>
            </a: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0520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s-CL" dirty="0" smtClean="0"/>
              <a:t>IDEAS PARA ORDENAR.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s-CL" dirty="0" smtClean="0"/>
              <a:t>Actores con objetivos e intereses diferentes.</a:t>
            </a:r>
          </a:p>
          <a:p>
            <a:r>
              <a:rPr lang="es-CL" dirty="0" smtClean="0"/>
              <a:t> Se requiere de un alineamiento, partiendo de los requerimientos básicos del  Usuario o Propietario. </a:t>
            </a:r>
          </a:p>
          <a:p>
            <a:r>
              <a:rPr lang="es-CL" dirty="0" smtClean="0"/>
              <a:t>Necesita  que la promesa de calidad de vida y seguridad en su inversión se cumpla plenamente.  </a:t>
            </a:r>
          </a:p>
          <a:p>
            <a:r>
              <a:rPr lang="es-CL" dirty="0" smtClean="0"/>
              <a:t>El derecho del Propietario a que su inversión sea rentable es de mayor nivel y jerarquía al derecho de los otros actores de obtener su rentabilidad.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981075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3857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1054</Words>
  <Application>Microsoft Office PowerPoint</Application>
  <PresentationFormat>Presentación en pantalla (4:3)</PresentationFormat>
  <Paragraphs>178</Paragraphs>
  <Slides>43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7" baseType="lpstr">
      <vt:lpstr>Arial</vt:lpstr>
      <vt:lpstr>Arial Narrow</vt:lpstr>
      <vt:lpstr>Calibri</vt:lpstr>
      <vt:lpstr>Tema de Office</vt:lpstr>
      <vt:lpstr>Presentación de PowerPoint</vt:lpstr>
      <vt:lpstr>Quiénes somos</vt:lpstr>
      <vt:lpstr>Nuestros Asociados</vt:lpstr>
      <vt:lpstr>IMPULSORES DEL FUTURO.</vt:lpstr>
      <vt:lpstr>¡¡TECHO AMERICANO!! ¿POR DEBAJO?</vt:lpstr>
      <vt:lpstr>HOGARES E INFRAESTRUCTURA</vt:lpstr>
      <vt:lpstr>Presentación de PowerPoint</vt:lpstr>
      <vt:lpstr>ACTORES INVOLUCRADOS EN EL PROCESO. </vt:lpstr>
      <vt:lpstr>IDEAS PARA ORDENAR.</vt:lpstr>
      <vt:lpstr>IDEAS PARA ORDENAR.</vt:lpstr>
      <vt:lpstr>        ACTORES Y SU RELACION.</vt:lpstr>
      <vt:lpstr>Inmobiliaria  o  Primer Propietario.</vt:lpstr>
      <vt:lpstr>Mejoras que se visualizan. </vt:lpstr>
      <vt:lpstr>Presentación de PowerPoint</vt:lpstr>
      <vt:lpstr>Presentación de PowerPoint</vt:lpstr>
      <vt:lpstr>Presentación de PowerPoint</vt:lpstr>
      <vt:lpstr>Mejoras que se visualizan. </vt:lpstr>
      <vt:lpstr>Presentación de PowerPoint</vt:lpstr>
      <vt:lpstr>Presentación de PowerPoint</vt:lpstr>
      <vt:lpstr>Mejoras que se visualizan. </vt:lpstr>
      <vt:lpstr>Presentación de PowerPoint</vt:lpstr>
      <vt:lpstr>Constructora: </vt:lpstr>
      <vt:lpstr>IMPERMEABILIZADORA.</vt:lpstr>
      <vt:lpstr>IMPERMEABILIZADORA.</vt:lpstr>
      <vt:lpstr>QUE CONSIDERA EL PROCESO.</vt:lpstr>
      <vt:lpstr>PROCESO.</vt:lpstr>
      <vt:lpstr>OBJETIVOS </vt:lpstr>
      <vt:lpstr>OBJETIVOS.</vt:lpstr>
      <vt:lpstr>PROYECTO.</vt:lpstr>
      <vt:lpstr>PROYECTO.</vt:lpstr>
      <vt:lpstr> CAPACITACIÓN E INDUCCIÓN.</vt:lpstr>
      <vt:lpstr> CONTROL.</vt:lpstr>
      <vt:lpstr>Propiedades de las membranas asfálticas como indicadores de calidad.</vt:lpstr>
      <vt:lpstr>Defectos Graves de Membranas.</vt:lpstr>
      <vt:lpstr>Defectos Graves de Membranas.</vt:lpstr>
      <vt:lpstr>Defectos Graves de Membranas.</vt:lpstr>
      <vt:lpstr> EJECUCIÓN.</vt:lpstr>
      <vt:lpstr>INSPECCIÓN. </vt:lpstr>
      <vt:lpstr> PRUEBAS DE ESTANQUEIDAD  O EVALUACIÓN FINAL.</vt:lpstr>
      <vt:lpstr>MANUAL DE USO.  </vt:lpstr>
      <vt:lpstr>EN EL PLANO POLITICO.</vt:lpstr>
      <vt:lpstr>Presentación de PowerPoint</vt:lpstr>
      <vt:lpstr>Presentación de PowerPoint</vt:lpstr>
    </vt:vector>
  </TitlesOfParts>
  <Company>GP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IMPULSORES DEL FUTURO.</dc:title>
  <dc:creator>Lenovo</dc:creator>
  <cp:lastModifiedBy>soporte</cp:lastModifiedBy>
  <cp:revision>31</cp:revision>
  <cp:lastPrinted>2017-09-07T12:07:05Z</cp:lastPrinted>
  <dcterms:created xsi:type="dcterms:W3CDTF">2017-09-05T15:15:34Z</dcterms:created>
  <dcterms:modified xsi:type="dcterms:W3CDTF">2017-09-07T16:57:31Z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982798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