
<file path=[Content_Types].xml><?xml version="1.0" encoding="utf-8"?>
<Types xmlns="http://schemas.openxmlformats.org/package/2006/content-types">
  <Default ContentType="image/png" Extension="png"/>
  <Default ContentType="image/jpeg" Extension="jpeg"/>
  <Default ContentType="image/x-wmf" Extension="wmf"/>
  <Default ContentType="image/x-emf" Extension="emf"/>
  <Default ContentType="application/vnd.openxmlformats-package.relationships+xml" Extension="rels"/>
  <Default ContentType="application/xml" Extension="xml"/>
  <Default ContentType="image/gif" Extension="gif"/>
  <Default ContentType="image/jpeg" Extension="jpg"/>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notesMaster+xml" PartName="/ppt/notesMasters/notesMaster1.xml"/>
  <Override ContentType="application/vnd.openxmlformats-officedocument.presentationml.handoutMaster+xml" PartName="/ppt/handoutMasters/handout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theme+xml" PartName="/ppt/theme/theme2.xml"/>
  <Override ContentType="application/vnd.openxmlformats-officedocument.theme+xml" PartName="/ppt/theme/theme3.xml"/>
  <Override ContentType="application/vnd.openxmlformats-officedocument.drawingml.diagramData+xml" PartName="/ppt/diagrams/data1.xml"/>
  <Override ContentType="application/vnd.openxmlformats-officedocument.drawingml.diagramLayout+xml" PartName="/ppt/diagrams/layout1.xml"/>
  <Override ContentType="application/vnd.openxmlformats-officedocument.drawingml.diagramStyle+xml" PartName="/ppt/diagrams/quickStyle1.xml"/>
  <Override ContentType="application/vnd.openxmlformats-officedocument.drawingml.diagramColors+xml" PartName="/ppt/diagrams/colors1.xml"/>
  <Override ContentType="application/vnd.ms-office.drawingml.diagramDrawing+xml" PartName="/ppt/diagrams/drawing1.xml"/>
  <Override ContentType="application/vnd.openxmlformats-officedocument.drawingml.diagramData+xml" PartName="/ppt/diagrams/data2.xml"/>
  <Override ContentType="application/vnd.openxmlformats-officedocument.drawingml.diagramLayout+xml" PartName="/ppt/diagrams/layout2.xml"/>
  <Override ContentType="application/vnd.openxmlformats-officedocument.drawingml.diagramStyle+xml" PartName="/ppt/diagrams/quickStyle2.xml"/>
  <Override ContentType="application/vnd.openxmlformats-officedocument.drawingml.diagramColors+xml" PartName="/ppt/diagrams/colors2.xml"/>
  <Override ContentType="application/vnd.ms-office.drawingml.diagramDrawing+xml" PartName="/ppt/diagrams/drawing2.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8"/>
  </p:notesMasterIdLst>
  <p:handoutMasterIdLst>
    <p:handoutMasterId r:id="rId29"/>
  </p:handoutMasterIdLst>
  <p:sldIdLst>
    <p:sldId id="256" r:id="rId2"/>
    <p:sldId id="292" r:id="rId3"/>
    <p:sldId id="323" r:id="rId4"/>
    <p:sldId id="324" r:id="rId5"/>
    <p:sldId id="325" r:id="rId6"/>
    <p:sldId id="326" r:id="rId7"/>
    <p:sldId id="327" r:id="rId8"/>
    <p:sldId id="328" r:id="rId9"/>
    <p:sldId id="329" r:id="rId10"/>
    <p:sldId id="330" r:id="rId11"/>
    <p:sldId id="331" r:id="rId12"/>
    <p:sldId id="282" r:id="rId13"/>
    <p:sldId id="332" r:id="rId14"/>
    <p:sldId id="306" r:id="rId15"/>
    <p:sldId id="308" r:id="rId16"/>
    <p:sldId id="333" r:id="rId17"/>
    <p:sldId id="334" r:id="rId18"/>
    <p:sldId id="335" r:id="rId19"/>
    <p:sldId id="336" r:id="rId20"/>
    <p:sldId id="337" r:id="rId21"/>
    <p:sldId id="338" r:id="rId22"/>
    <p:sldId id="339" r:id="rId23"/>
    <p:sldId id="340" r:id="rId24"/>
    <p:sldId id="342" r:id="rId25"/>
    <p:sldId id="343" r:id="rId26"/>
    <p:sldId id="310" r:id="rId27"/>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FF"/>
    <a:srgbClr val="66FFCC"/>
    <a:srgbClr val="FFFF66"/>
    <a:srgbClr val="EF15D5"/>
    <a:srgbClr val="FFCCFF"/>
    <a:srgbClr val="AFF977"/>
    <a:srgbClr val="FFFF99"/>
    <a:srgbClr val="0092D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Estilo medio 1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4C1A8A3-306A-4EB7-A6B1-4F7E0EB9C5D6}" styleName="Estilo medio 3 - Énfasis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57" autoAdjust="0"/>
    <p:restoredTop sz="94675" autoAdjust="0"/>
  </p:normalViewPr>
  <p:slideViewPr>
    <p:cSldViewPr snapToGrid="0" snapToObjects="1">
      <p:cViewPr varScale="1">
        <p:scale>
          <a:sx n="106" d="100"/>
          <a:sy n="106" d="100"/>
        </p:scale>
        <p:origin x="2016" y="114"/>
      </p:cViewPr>
      <p:guideLst>
        <p:guide orient="horz" pos="2160"/>
        <p:guide pos="2880"/>
      </p:guideLst>
    </p:cSldViewPr>
  </p:slideViewPr>
  <p:outlineViewPr>
    <p:cViewPr>
      <p:scale>
        <a:sx n="100" d="100"/>
        <a:sy n="100"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15.jpg"/><Relationship Id="rId1" Type="http://schemas.openxmlformats.org/officeDocument/2006/relationships/image" Target="../media/image14.jpg"/></Relationships>
</file>

<file path=ppt/diagrams/_rels/drawing1.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15.jpg"/><Relationship Id="rId1" Type="http://schemas.openxmlformats.org/officeDocument/2006/relationships/image" Target="../media/image14.jp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2E56E05-7D2A-4581-B0BA-AE2835562A52}" type="doc">
      <dgm:prSet loTypeId="urn:microsoft.com/office/officeart/2005/8/layout/pList2" loCatId="list" qsTypeId="urn:microsoft.com/office/officeart/2005/8/quickstyle/simple1" qsCatId="simple" csTypeId="urn:microsoft.com/office/officeart/2005/8/colors/accent1_2" csCatId="accent1" phldr="1"/>
      <dgm:spPr/>
    </dgm:pt>
    <dgm:pt modelId="{C76AAE62-4F2F-4207-A725-947B1FB44BFC}">
      <dgm:prSet phldrT="[Texto]" custT="1"/>
      <dgm:spPr/>
      <dgm:t>
        <a:bodyPr/>
        <a:lstStyle/>
        <a:p>
          <a:pPr algn="ctr"/>
          <a:r>
            <a:rPr lang="es-ES" sz="1050" b="1" dirty="0" smtClean="0"/>
            <a:t>ELASTICIDAD</a:t>
          </a:r>
        </a:p>
        <a:p>
          <a:pPr algn="ctr"/>
          <a:endParaRPr lang="es-ES" sz="1050" dirty="0" smtClean="0"/>
        </a:p>
        <a:p>
          <a:pPr algn="ctr"/>
          <a:r>
            <a:rPr lang="es-ES" sz="1050" dirty="0" smtClean="0"/>
            <a:t>Los materiales impermeables no solamente deben impedir el paso del agua, sino que también deben tener la suficiente flexibilidad para no deteriorarse con los continuos movimientos de la estructura que protegen</a:t>
          </a:r>
          <a:endParaRPr lang="es-ES" sz="1050" dirty="0"/>
        </a:p>
      </dgm:t>
    </dgm:pt>
    <dgm:pt modelId="{DE0DCD2A-89FD-4B46-83B8-61EB4AF59EF0}" type="parTrans" cxnId="{8D6EE3F8-3C1F-459B-A1B8-21E49E4A62F2}">
      <dgm:prSet/>
      <dgm:spPr/>
      <dgm:t>
        <a:bodyPr/>
        <a:lstStyle/>
        <a:p>
          <a:pPr algn="ctr"/>
          <a:endParaRPr lang="es-ES"/>
        </a:p>
      </dgm:t>
    </dgm:pt>
    <dgm:pt modelId="{CF0238FC-40E5-4843-B693-79FD7004EFAE}" type="sibTrans" cxnId="{8D6EE3F8-3C1F-459B-A1B8-21E49E4A62F2}">
      <dgm:prSet/>
      <dgm:spPr/>
      <dgm:t>
        <a:bodyPr/>
        <a:lstStyle/>
        <a:p>
          <a:pPr algn="ctr"/>
          <a:endParaRPr lang="es-ES"/>
        </a:p>
      </dgm:t>
    </dgm:pt>
    <dgm:pt modelId="{6070FF91-C774-4307-B2FB-2CACB9AA857F}">
      <dgm:prSet phldrT="[Texto]" custT="1"/>
      <dgm:spPr/>
      <dgm:t>
        <a:bodyPr/>
        <a:lstStyle/>
        <a:p>
          <a:pPr algn="ctr"/>
          <a:r>
            <a:rPr lang="es-ES" sz="1050" b="1" dirty="0" smtClean="0"/>
            <a:t>PERMEABILIDAD</a:t>
          </a:r>
        </a:p>
        <a:p>
          <a:pPr algn="ctr"/>
          <a:r>
            <a:rPr lang="es-ES" sz="1050" b="0" dirty="0" smtClean="0"/>
            <a:t>Los impermeabilizantes pueden ocasionar problemas cuando no permiten que la humedad y el vapor atrapados bajo él salgan a la superficie. Cuando se produce vapor, la condensación que se forma en la parte inferior del impermeabilizante, hace que el impermeabilizante se ampolle y que, eventualmente, se rompa; por esta razón, la permeabilidad es una cualidad esencial que debe tener cualquier impermeabilizante.</a:t>
          </a:r>
          <a:endParaRPr lang="es-ES" sz="1050" dirty="0"/>
        </a:p>
      </dgm:t>
    </dgm:pt>
    <dgm:pt modelId="{2C1CDE83-D984-4B04-B610-63424D346670}" type="parTrans" cxnId="{C440D04B-03E9-4536-A63B-05DEAE21761D}">
      <dgm:prSet/>
      <dgm:spPr/>
      <dgm:t>
        <a:bodyPr/>
        <a:lstStyle/>
        <a:p>
          <a:pPr algn="ctr"/>
          <a:endParaRPr lang="es-ES"/>
        </a:p>
      </dgm:t>
    </dgm:pt>
    <dgm:pt modelId="{CA38E4F6-42EF-4F16-82D0-07C36119B8D8}" type="sibTrans" cxnId="{C440D04B-03E9-4536-A63B-05DEAE21761D}">
      <dgm:prSet/>
      <dgm:spPr/>
      <dgm:t>
        <a:bodyPr/>
        <a:lstStyle/>
        <a:p>
          <a:pPr algn="ctr"/>
          <a:endParaRPr lang="es-ES"/>
        </a:p>
      </dgm:t>
    </dgm:pt>
    <dgm:pt modelId="{3828C069-7646-4971-9A98-9605722FFCFE}">
      <dgm:prSet phldrT="[Texto]" custT="1"/>
      <dgm:spPr/>
      <dgm:t>
        <a:bodyPr/>
        <a:lstStyle/>
        <a:p>
          <a:pPr algn="ctr"/>
          <a:r>
            <a:rPr lang="es-ES" sz="1050" b="1" dirty="0" smtClean="0"/>
            <a:t>RESISTENCIA A LA RADIACIÓN UV</a:t>
          </a:r>
        </a:p>
        <a:p>
          <a:pPr algn="ctr"/>
          <a:endParaRPr lang="es-ES" sz="1050" b="0" dirty="0" smtClean="0"/>
        </a:p>
        <a:p>
          <a:pPr algn="ctr"/>
          <a:r>
            <a:rPr lang="es-ES" sz="1050" b="0" dirty="0" smtClean="0"/>
            <a:t>Los materiales impermeables se deben descomponer poco por efecto de la radiación solar y la intemperie, o deben estar cubiertos con una capa protectora de material que los salvaguarde y les alargue la vida. </a:t>
          </a:r>
          <a:endParaRPr lang="es-ES" sz="1050" dirty="0"/>
        </a:p>
      </dgm:t>
    </dgm:pt>
    <dgm:pt modelId="{C1092317-346A-4B09-96BE-9790232A6DAC}" type="parTrans" cxnId="{70FA2FFE-AF7E-46F8-A459-D91BFC784C40}">
      <dgm:prSet/>
      <dgm:spPr/>
      <dgm:t>
        <a:bodyPr/>
        <a:lstStyle/>
        <a:p>
          <a:pPr algn="ctr"/>
          <a:endParaRPr lang="es-ES"/>
        </a:p>
      </dgm:t>
    </dgm:pt>
    <dgm:pt modelId="{8553C0DE-E9BA-47CB-ADAF-9F247DD578A3}" type="sibTrans" cxnId="{70FA2FFE-AF7E-46F8-A459-D91BFC784C40}">
      <dgm:prSet/>
      <dgm:spPr/>
      <dgm:t>
        <a:bodyPr/>
        <a:lstStyle/>
        <a:p>
          <a:pPr algn="ctr"/>
          <a:endParaRPr lang="es-ES"/>
        </a:p>
      </dgm:t>
    </dgm:pt>
    <dgm:pt modelId="{8067E564-73D0-4F86-A6FA-7F4999778365}" type="pres">
      <dgm:prSet presAssocID="{D2E56E05-7D2A-4581-B0BA-AE2835562A52}" presName="Name0" presStyleCnt="0">
        <dgm:presLayoutVars>
          <dgm:dir/>
          <dgm:resizeHandles val="exact"/>
        </dgm:presLayoutVars>
      </dgm:prSet>
      <dgm:spPr/>
    </dgm:pt>
    <dgm:pt modelId="{3F0A4E40-734A-42A6-843C-71258C3FC77B}" type="pres">
      <dgm:prSet presAssocID="{D2E56E05-7D2A-4581-B0BA-AE2835562A52}" presName="bkgdShp" presStyleLbl="alignAccFollowNode1" presStyleIdx="0" presStyleCnt="1" custLinFactNeighborX="5781" custLinFactNeighborY="5967"/>
      <dgm:spPr/>
    </dgm:pt>
    <dgm:pt modelId="{744B66D4-69E2-42EE-AC8C-45D410FFB570}" type="pres">
      <dgm:prSet presAssocID="{D2E56E05-7D2A-4581-B0BA-AE2835562A52}" presName="linComp" presStyleCnt="0"/>
      <dgm:spPr/>
    </dgm:pt>
    <dgm:pt modelId="{ACF96141-DB9D-4868-B851-D2211E936BAD}" type="pres">
      <dgm:prSet presAssocID="{C76AAE62-4F2F-4207-A725-947B1FB44BFC}" presName="compNode" presStyleCnt="0"/>
      <dgm:spPr/>
    </dgm:pt>
    <dgm:pt modelId="{1488E5C9-F393-4A6F-9619-D2994191BA57}" type="pres">
      <dgm:prSet presAssocID="{C76AAE62-4F2F-4207-A725-947B1FB44BFC}" presName="node" presStyleLbl="node1" presStyleIdx="0" presStyleCnt="3" custScaleY="74204" custLinFactNeighborX="2881" custLinFactNeighborY="-18518">
        <dgm:presLayoutVars>
          <dgm:bulletEnabled val="1"/>
        </dgm:presLayoutVars>
      </dgm:prSet>
      <dgm:spPr/>
      <dgm:t>
        <a:bodyPr/>
        <a:lstStyle/>
        <a:p>
          <a:endParaRPr lang="es-ES"/>
        </a:p>
      </dgm:t>
    </dgm:pt>
    <dgm:pt modelId="{B6C0110E-8B5C-4663-8E2D-6A144C56CA7F}" type="pres">
      <dgm:prSet presAssocID="{C76AAE62-4F2F-4207-A725-947B1FB44BFC}" presName="invisiNode" presStyleLbl="node1" presStyleIdx="0" presStyleCnt="3"/>
      <dgm:spPr/>
    </dgm:pt>
    <dgm:pt modelId="{EFC1EB9F-6286-4B0B-B16A-B8AC70A24C7D}" type="pres">
      <dgm:prSet presAssocID="{C76AAE62-4F2F-4207-A725-947B1FB44BFC}" presName="imagNode" presStyleLbl="fgImgPlace1" presStyleIdx="0" presStyleCnt="3" custLinFactNeighborX="2528" custLinFactNeighborY="-260"/>
      <dgm:spPr>
        <a:blipFill>
          <a:blip xmlns:r="http://schemas.openxmlformats.org/officeDocument/2006/relationships" r:embed="rId1">
            <a:extLst>
              <a:ext uri="{28A0092B-C50C-407E-A947-70E740481C1C}">
                <a14:useLocalDpi xmlns:a14="http://schemas.microsoft.com/office/drawing/2010/main" val="0"/>
              </a:ext>
            </a:extLst>
          </a:blip>
          <a:srcRect/>
          <a:stretch>
            <a:fillRect l="-37000" r="-37000"/>
          </a:stretch>
        </a:blipFill>
      </dgm:spPr>
    </dgm:pt>
    <dgm:pt modelId="{082E6FB6-0F9C-4AB1-B7D2-DC2872B991DF}" type="pres">
      <dgm:prSet presAssocID="{CF0238FC-40E5-4843-B693-79FD7004EFAE}" presName="sibTrans" presStyleLbl="sibTrans2D1" presStyleIdx="0" presStyleCnt="0"/>
      <dgm:spPr/>
    </dgm:pt>
    <dgm:pt modelId="{2B4A43F1-A62C-4504-94DF-AECE01D1D19D}" type="pres">
      <dgm:prSet presAssocID="{6070FF91-C774-4307-B2FB-2CACB9AA857F}" presName="compNode" presStyleCnt="0"/>
      <dgm:spPr/>
    </dgm:pt>
    <dgm:pt modelId="{3ED16DFA-AB84-4EE7-A927-14F874C99225}" type="pres">
      <dgm:prSet presAssocID="{6070FF91-C774-4307-B2FB-2CACB9AA857F}" presName="node" presStyleLbl="node1" presStyleIdx="1" presStyleCnt="3" custScaleX="116516" custLinFactNeighborX="-846" custLinFactNeighborY="-19653">
        <dgm:presLayoutVars>
          <dgm:bulletEnabled val="1"/>
        </dgm:presLayoutVars>
      </dgm:prSet>
      <dgm:spPr/>
      <dgm:t>
        <a:bodyPr/>
        <a:lstStyle/>
        <a:p>
          <a:endParaRPr lang="es-ES"/>
        </a:p>
      </dgm:t>
    </dgm:pt>
    <dgm:pt modelId="{1229196C-06DF-4B1C-B231-10C67C36129C}" type="pres">
      <dgm:prSet presAssocID="{6070FF91-C774-4307-B2FB-2CACB9AA857F}" presName="invisiNode" presStyleLbl="node1" presStyleIdx="1" presStyleCnt="3"/>
      <dgm:spPr/>
    </dgm:pt>
    <dgm:pt modelId="{D0F2755C-CE90-45C4-B453-705F85BE9DE5}" type="pres">
      <dgm:prSet presAssocID="{6070FF91-C774-4307-B2FB-2CACB9AA857F}" presName="imagNode" presStyleLbl="fgImgPlace1" presStyleIdx="1" presStyleCnt="3"/>
      <dgm:spPr>
        <a:blipFill>
          <a:blip xmlns:r="http://schemas.openxmlformats.org/officeDocument/2006/relationships" r:embed="rId2">
            <a:extLst>
              <a:ext uri="{28A0092B-C50C-407E-A947-70E740481C1C}">
                <a14:useLocalDpi xmlns:a14="http://schemas.microsoft.com/office/drawing/2010/main" val="0"/>
              </a:ext>
            </a:extLst>
          </a:blip>
          <a:srcRect/>
          <a:stretch>
            <a:fillRect t="-17000" b="-17000"/>
          </a:stretch>
        </a:blipFill>
      </dgm:spPr>
    </dgm:pt>
    <dgm:pt modelId="{576A9DDD-522F-434A-9432-454B621FE0EC}" type="pres">
      <dgm:prSet presAssocID="{CA38E4F6-42EF-4F16-82D0-07C36119B8D8}" presName="sibTrans" presStyleLbl="sibTrans2D1" presStyleIdx="0" presStyleCnt="0"/>
      <dgm:spPr/>
    </dgm:pt>
    <dgm:pt modelId="{37E39466-4057-431D-AB5D-2C1199DAEBF5}" type="pres">
      <dgm:prSet presAssocID="{3828C069-7646-4971-9A98-9605722FFCFE}" presName="compNode" presStyleCnt="0"/>
      <dgm:spPr/>
    </dgm:pt>
    <dgm:pt modelId="{A9B026E7-F35F-46D9-A15D-0F0200B7A973}" type="pres">
      <dgm:prSet presAssocID="{3828C069-7646-4971-9A98-9605722FFCFE}" presName="node" presStyleLbl="node1" presStyleIdx="2" presStyleCnt="3" custScaleY="75245" custLinFactNeighborX="3805" custLinFactNeighborY="-18077">
        <dgm:presLayoutVars>
          <dgm:bulletEnabled val="1"/>
        </dgm:presLayoutVars>
      </dgm:prSet>
      <dgm:spPr/>
      <dgm:t>
        <a:bodyPr/>
        <a:lstStyle/>
        <a:p>
          <a:endParaRPr lang="es-ES"/>
        </a:p>
      </dgm:t>
    </dgm:pt>
    <dgm:pt modelId="{828BAF9B-FC5F-4FF6-A56F-A758137A0D5F}" type="pres">
      <dgm:prSet presAssocID="{3828C069-7646-4971-9A98-9605722FFCFE}" presName="invisiNode" presStyleLbl="node1" presStyleIdx="2" presStyleCnt="3"/>
      <dgm:spPr/>
    </dgm:pt>
    <dgm:pt modelId="{D730107D-AB65-4985-8507-E3F2EB9DE89E}" type="pres">
      <dgm:prSet presAssocID="{3828C069-7646-4971-9A98-9605722FFCFE}" presName="imagNode" presStyleLbl="fgImgPlace1" presStyleIdx="2" presStyleCnt="3"/>
      <dgm:spPr>
        <a:blipFill>
          <a:blip xmlns:r="http://schemas.openxmlformats.org/officeDocument/2006/relationships" r:embed="rId3">
            <a:extLst>
              <a:ext uri="{28A0092B-C50C-407E-A947-70E740481C1C}">
                <a14:useLocalDpi xmlns:a14="http://schemas.microsoft.com/office/drawing/2010/main" val="0"/>
              </a:ext>
            </a:extLst>
          </a:blip>
          <a:srcRect/>
          <a:stretch>
            <a:fillRect l="-3000" r="-3000"/>
          </a:stretch>
        </a:blipFill>
      </dgm:spPr>
    </dgm:pt>
  </dgm:ptLst>
  <dgm:cxnLst>
    <dgm:cxn modelId="{943239F0-7066-4D83-AF71-D0873742F4B3}" type="presOf" srcId="{CA38E4F6-42EF-4F16-82D0-07C36119B8D8}" destId="{576A9DDD-522F-434A-9432-454B621FE0EC}" srcOrd="0" destOrd="0" presId="urn:microsoft.com/office/officeart/2005/8/layout/pList2"/>
    <dgm:cxn modelId="{D9340627-F725-4E03-880B-B6631F6324BA}" type="presOf" srcId="{3828C069-7646-4971-9A98-9605722FFCFE}" destId="{A9B026E7-F35F-46D9-A15D-0F0200B7A973}" srcOrd="0" destOrd="0" presId="urn:microsoft.com/office/officeart/2005/8/layout/pList2"/>
    <dgm:cxn modelId="{70FA2FFE-AF7E-46F8-A459-D91BFC784C40}" srcId="{D2E56E05-7D2A-4581-B0BA-AE2835562A52}" destId="{3828C069-7646-4971-9A98-9605722FFCFE}" srcOrd="2" destOrd="0" parTransId="{C1092317-346A-4B09-96BE-9790232A6DAC}" sibTransId="{8553C0DE-E9BA-47CB-ADAF-9F247DD578A3}"/>
    <dgm:cxn modelId="{7EC59080-EDE7-4AF8-95BB-6EDA619FD288}" type="presOf" srcId="{D2E56E05-7D2A-4581-B0BA-AE2835562A52}" destId="{8067E564-73D0-4F86-A6FA-7F4999778365}" srcOrd="0" destOrd="0" presId="urn:microsoft.com/office/officeart/2005/8/layout/pList2"/>
    <dgm:cxn modelId="{CDD7F574-AD52-4A6C-8BED-EE19EC59B687}" type="presOf" srcId="{C76AAE62-4F2F-4207-A725-947B1FB44BFC}" destId="{1488E5C9-F393-4A6F-9619-D2994191BA57}" srcOrd="0" destOrd="0" presId="urn:microsoft.com/office/officeart/2005/8/layout/pList2"/>
    <dgm:cxn modelId="{E3689D03-A51C-40A0-8D01-DD5DA36FD8FF}" type="presOf" srcId="{CF0238FC-40E5-4843-B693-79FD7004EFAE}" destId="{082E6FB6-0F9C-4AB1-B7D2-DC2872B991DF}" srcOrd="0" destOrd="0" presId="urn:microsoft.com/office/officeart/2005/8/layout/pList2"/>
    <dgm:cxn modelId="{8D6EE3F8-3C1F-459B-A1B8-21E49E4A62F2}" srcId="{D2E56E05-7D2A-4581-B0BA-AE2835562A52}" destId="{C76AAE62-4F2F-4207-A725-947B1FB44BFC}" srcOrd="0" destOrd="0" parTransId="{DE0DCD2A-89FD-4B46-83B8-61EB4AF59EF0}" sibTransId="{CF0238FC-40E5-4843-B693-79FD7004EFAE}"/>
    <dgm:cxn modelId="{C440D04B-03E9-4536-A63B-05DEAE21761D}" srcId="{D2E56E05-7D2A-4581-B0BA-AE2835562A52}" destId="{6070FF91-C774-4307-B2FB-2CACB9AA857F}" srcOrd="1" destOrd="0" parTransId="{2C1CDE83-D984-4B04-B610-63424D346670}" sibTransId="{CA38E4F6-42EF-4F16-82D0-07C36119B8D8}"/>
    <dgm:cxn modelId="{A54D6327-6C6B-457E-8D29-A6EF8C3C1944}" type="presOf" srcId="{6070FF91-C774-4307-B2FB-2CACB9AA857F}" destId="{3ED16DFA-AB84-4EE7-A927-14F874C99225}" srcOrd="0" destOrd="0" presId="urn:microsoft.com/office/officeart/2005/8/layout/pList2"/>
    <dgm:cxn modelId="{0109B676-EE29-44F5-B2F6-0CA80E524546}" type="presParOf" srcId="{8067E564-73D0-4F86-A6FA-7F4999778365}" destId="{3F0A4E40-734A-42A6-843C-71258C3FC77B}" srcOrd="0" destOrd="0" presId="urn:microsoft.com/office/officeart/2005/8/layout/pList2"/>
    <dgm:cxn modelId="{E46E554A-E18E-4428-BAEC-175F4C700DE1}" type="presParOf" srcId="{8067E564-73D0-4F86-A6FA-7F4999778365}" destId="{744B66D4-69E2-42EE-AC8C-45D410FFB570}" srcOrd="1" destOrd="0" presId="urn:microsoft.com/office/officeart/2005/8/layout/pList2"/>
    <dgm:cxn modelId="{F2F5879A-7081-474D-B59A-ACE8D43D3903}" type="presParOf" srcId="{744B66D4-69E2-42EE-AC8C-45D410FFB570}" destId="{ACF96141-DB9D-4868-B851-D2211E936BAD}" srcOrd="0" destOrd="0" presId="urn:microsoft.com/office/officeart/2005/8/layout/pList2"/>
    <dgm:cxn modelId="{43886B6A-D3A6-41F6-AC87-235026383DC2}" type="presParOf" srcId="{ACF96141-DB9D-4868-B851-D2211E936BAD}" destId="{1488E5C9-F393-4A6F-9619-D2994191BA57}" srcOrd="0" destOrd="0" presId="urn:microsoft.com/office/officeart/2005/8/layout/pList2"/>
    <dgm:cxn modelId="{B523E339-1B95-42A1-BA32-55328CF18F3F}" type="presParOf" srcId="{ACF96141-DB9D-4868-B851-D2211E936BAD}" destId="{B6C0110E-8B5C-4663-8E2D-6A144C56CA7F}" srcOrd="1" destOrd="0" presId="urn:microsoft.com/office/officeart/2005/8/layout/pList2"/>
    <dgm:cxn modelId="{F89BAE32-1D38-4BCD-89CB-5228C65C88D5}" type="presParOf" srcId="{ACF96141-DB9D-4868-B851-D2211E936BAD}" destId="{EFC1EB9F-6286-4B0B-B16A-B8AC70A24C7D}" srcOrd="2" destOrd="0" presId="urn:microsoft.com/office/officeart/2005/8/layout/pList2"/>
    <dgm:cxn modelId="{0307B513-61C4-4025-80BD-4F7AC57090C7}" type="presParOf" srcId="{744B66D4-69E2-42EE-AC8C-45D410FFB570}" destId="{082E6FB6-0F9C-4AB1-B7D2-DC2872B991DF}" srcOrd="1" destOrd="0" presId="urn:microsoft.com/office/officeart/2005/8/layout/pList2"/>
    <dgm:cxn modelId="{1756A927-F157-4BBD-99DC-C6D015CF4555}" type="presParOf" srcId="{744B66D4-69E2-42EE-AC8C-45D410FFB570}" destId="{2B4A43F1-A62C-4504-94DF-AECE01D1D19D}" srcOrd="2" destOrd="0" presId="urn:microsoft.com/office/officeart/2005/8/layout/pList2"/>
    <dgm:cxn modelId="{54394C73-3D3E-4A01-9AAA-FE3793DD9E4C}" type="presParOf" srcId="{2B4A43F1-A62C-4504-94DF-AECE01D1D19D}" destId="{3ED16DFA-AB84-4EE7-A927-14F874C99225}" srcOrd="0" destOrd="0" presId="urn:microsoft.com/office/officeart/2005/8/layout/pList2"/>
    <dgm:cxn modelId="{56320C15-607F-4D0F-A858-FA7B52A3B599}" type="presParOf" srcId="{2B4A43F1-A62C-4504-94DF-AECE01D1D19D}" destId="{1229196C-06DF-4B1C-B231-10C67C36129C}" srcOrd="1" destOrd="0" presId="urn:microsoft.com/office/officeart/2005/8/layout/pList2"/>
    <dgm:cxn modelId="{6781831E-DBE8-4E2C-B6F8-724061AE7DCE}" type="presParOf" srcId="{2B4A43F1-A62C-4504-94DF-AECE01D1D19D}" destId="{D0F2755C-CE90-45C4-B453-705F85BE9DE5}" srcOrd="2" destOrd="0" presId="urn:microsoft.com/office/officeart/2005/8/layout/pList2"/>
    <dgm:cxn modelId="{7EA17B0F-010C-4A2C-B6F9-CED68A17083B}" type="presParOf" srcId="{744B66D4-69E2-42EE-AC8C-45D410FFB570}" destId="{576A9DDD-522F-434A-9432-454B621FE0EC}" srcOrd="3" destOrd="0" presId="urn:microsoft.com/office/officeart/2005/8/layout/pList2"/>
    <dgm:cxn modelId="{716B89CD-87FE-4258-A932-1F242FEFF993}" type="presParOf" srcId="{744B66D4-69E2-42EE-AC8C-45D410FFB570}" destId="{37E39466-4057-431D-AB5D-2C1199DAEBF5}" srcOrd="4" destOrd="0" presId="urn:microsoft.com/office/officeart/2005/8/layout/pList2"/>
    <dgm:cxn modelId="{0FCE3802-583C-46DB-A58B-6303CA858480}" type="presParOf" srcId="{37E39466-4057-431D-AB5D-2C1199DAEBF5}" destId="{A9B026E7-F35F-46D9-A15D-0F0200B7A973}" srcOrd="0" destOrd="0" presId="urn:microsoft.com/office/officeart/2005/8/layout/pList2"/>
    <dgm:cxn modelId="{F6353545-34F0-4151-AE28-04E49C185FDB}" type="presParOf" srcId="{37E39466-4057-431D-AB5D-2C1199DAEBF5}" destId="{828BAF9B-FC5F-4FF6-A56F-A758137A0D5F}" srcOrd="1" destOrd="0" presId="urn:microsoft.com/office/officeart/2005/8/layout/pList2"/>
    <dgm:cxn modelId="{52F9350D-D445-485E-8B13-98B91CEC0ADD}" type="presParOf" srcId="{37E39466-4057-431D-AB5D-2C1199DAEBF5}" destId="{D730107D-AB65-4985-8507-E3F2EB9DE89E}" srcOrd="2" destOrd="0" presId="urn:microsoft.com/office/officeart/2005/8/layout/p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D367AAA-2466-4AE6-A06B-D61F06293E99}" type="doc">
      <dgm:prSet loTypeId="urn:microsoft.com/office/officeart/2005/8/layout/chevron1" loCatId="process" qsTypeId="urn:microsoft.com/office/officeart/2005/8/quickstyle/simple5" qsCatId="simple" csTypeId="urn:microsoft.com/office/officeart/2005/8/colors/colorful3" csCatId="colorful" phldr="1"/>
      <dgm:spPr/>
    </dgm:pt>
    <dgm:pt modelId="{60DEA1A4-82D4-4DD2-8737-52C79204C68D}">
      <dgm:prSet phldrT="[Texto]"/>
      <dgm:spPr/>
      <dgm:t>
        <a:bodyPr/>
        <a:lstStyle/>
        <a:p>
          <a:r>
            <a:rPr lang="es-CL" dirty="0" smtClean="0">
              <a:solidFill>
                <a:schemeClr val="tx1"/>
              </a:solidFill>
            </a:rPr>
            <a:t>Exploración y Producción </a:t>
          </a:r>
          <a:endParaRPr lang="es-CL" dirty="0">
            <a:solidFill>
              <a:schemeClr val="tx1"/>
            </a:solidFill>
          </a:endParaRPr>
        </a:p>
      </dgm:t>
    </dgm:pt>
    <dgm:pt modelId="{2A799B5C-3EF5-4895-90F5-2D9449037F41}" type="parTrans" cxnId="{128BEEB6-C2E1-4593-8D91-71A8AD557EA5}">
      <dgm:prSet/>
      <dgm:spPr/>
      <dgm:t>
        <a:bodyPr/>
        <a:lstStyle/>
        <a:p>
          <a:endParaRPr lang="es-CL">
            <a:solidFill>
              <a:schemeClr val="tx1"/>
            </a:solidFill>
          </a:endParaRPr>
        </a:p>
      </dgm:t>
    </dgm:pt>
    <dgm:pt modelId="{708331D2-0C17-4960-98BD-D817B9E379CB}" type="sibTrans" cxnId="{128BEEB6-C2E1-4593-8D91-71A8AD557EA5}">
      <dgm:prSet/>
      <dgm:spPr/>
      <dgm:t>
        <a:bodyPr/>
        <a:lstStyle/>
        <a:p>
          <a:endParaRPr lang="es-CL">
            <a:solidFill>
              <a:schemeClr val="tx1"/>
            </a:solidFill>
          </a:endParaRPr>
        </a:p>
      </dgm:t>
    </dgm:pt>
    <dgm:pt modelId="{21E88E81-3149-4221-A9C9-205B4D45571F}">
      <dgm:prSet phldrT="[Texto]"/>
      <dgm:spPr/>
      <dgm:t>
        <a:bodyPr/>
        <a:lstStyle/>
        <a:p>
          <a:r>
            <a:rPr lang="es-CL" dirty="0" smtClean="0">
              <a:solidFill>
                <a:schemeClr val="tx1"/>
              </a:solidFill>
            </a:rPr>
            <a:t>Refinación y/o Separación</a:t>
          </a:r>
          <a:endParaRPr lang="es-CL" dirty="0">
            <a:solidFill>
              <a:schemeClr val="tx1"/>
            </a:solidFill>
          </a:endParaRPr>
        </a:p>
      </dgm:t>
    </dgm:pt>
    <dgm:pt modelId="{772D500F-4C0C-4504-BC1C-5013DD3B9089}" type="parTrans" cxnId="{F6F969B8-93D5-4592-822B-556E3FBDA70B}">
      <dgm:prSet/>
      <dgm:spPr/>
      <dgm:t>
        <a:bodyPr/>
        <a:lstStyle/>
        <a:p>
          <a:endParaRPr lang="es-CL">
            <a:solidFill>
              <a:schemeClr val="tx1"/>
            </a:solidFill>
          </a:endParaRPr>
        </a:p>
      </dgm:t>
    </dgm:pt>
    <dgm:pt modelId="{7DB0E70E-CA9A-48C3-A0EF-7081FF198EA7}" type="sibTrans" cxnId="{F6F969B8-93D5-4592-822B-556E3FBDA70B}">
      <dgm:prSet/>
      <dgm:spPr/>
      <dgm:t>
        <a:bodyPr/>
        <a:lstStyle/>
        <a:p>
          <a:endParaRPr lang="es-CL">
            <a:solidFill>
              <a:schemeClr val="tx1"/>
            </a:solidFill>
          </a:endParaRPr>
        </a:p>
      </dgm:t>
    </dgm:pt>
    <dgm:pt modelId="{5545118A-C42C-458F-9BDA-0B4C7190D494}">
      <dgm:prSet phldrT="[Texto]"/>
      <dgm:spPr/>
      <dgm:t>
        <a:bodyPr/>
        <a:lstStyle/>
        <a:p>
          <a:r>
            <a:rPr lang="es-CL" dirty="0" smtClean="0">
              <a:solidFill>
                <a:schemeClr val="tx1"/>
              </a:solidFill>
            </a:rPr>
            <a:t>Producción de Olefinas y Aromáticos</a:t>
          </a:r>
          <a:endParaRPr lang="es-CL" dirty="0">
            <a:solidFill>
              <a:schemeClr val="tx1"/>
            </a:solidFill>
          </a:endParaRPr>
        </a:p>
      </dgm:t>
    </dgm:pt>
    <dgm:pt modelId="{08940454-B7B9-4692-B5D6-4E2BC0BE64AA}" type="parTrans" cxnId="{3ED1C98B-E7ED-4A67-BA1E-31841592E5A2}">
      <dgm:prSet/>
      <dgm:spPr/>
      <dgm:t>
        <a:bodyPr/>
        <a:lstStyle/>
        <a:p>
          <a:endParaRPr lang="es-CL">
            <a:solidFill>
              <a:schemeClr val="tx1"/>
            </a:solidFill>
          </a:endParaRPr>
        </a:p>
      </dgm:t>
    </dgm:pt>
    <dgm:pt modelId="{3FB15476-58F9-4E40-8B5E-0F41939916C7}" type="sibTrans" cxnId="{3ED1C98B-E7ED-4A67-BA1E-31841592E5A2}">
      <dgm:prSet/>
      <dgm:spPr/>
      <dgm:t>
        <a:bodyPr/>
        <a:lstStyle/>
        <a:p>
          <a:endParaRPr lang="es-CL">
            <a:solidFill>
              <a:schemeClr val="tx1"/>
            </a:solidFill>
          </a:endParaRPr>
        </a:p>
      </dgm:t>
    </dgm:pt>
    <dgm:pt modelId="{B842CA8B-0A71-4D29-8606-3229F7476732}">
      <dgm:prSet/>
      <dgm:spPr/>
      <dgm:t>
        <a:bodyPr/>
        <a:lstStyle/>
        <a:p>
          <a:r>
            <a:rPr lang="es-CL" dirty="0" smtClean="0">
              <a:solidFill>
                <a:schemeClr val="tx1"/>
              </a:solidFill>
            </a:rPr>
            <a:t>Producción de Monómeros</a:t>
          </a:r>
          <a:endParaRPr lang="es-CL" dirty="0">
            <a:solidFill>
              <a:schemeClr val="tx1"/>
            </a:solidFill>
          </a:endParaRPr>
        </a:p>
      </dgm:t>
    </dgm:pt>
    <dgm:pt modelId="{13FFC02F-B067-44C5-BDD0-AC1E4BD836A4}" type="parTrans" cxnId="{7DB397E3-D85D-4112-8FD6-80509A4FFDE0}">
      <dgm:prSet/>
      <dgm:spPr/>
      <dgm:t>
        <a:bodyPr/>
        <a:lstStyle/>
        <a:p>
          <a:endParaRPr lang="es-CL">
            <a:solidFill>
              <a:schemeClr val="tx1"/>
            </a:solidFill>
          </a:endParaRPr>
        </a:p>
      </dgm:t>
    </dgm:pt>
    <dgm:pt modelId="{78923B7C-F159-42F5-9747-5E66AB8C1D50}" type="sibTrans" cxnId="{7DB397E3-D85D-4112-8FD6-80509A4FFDE0}">
      <dgm:prSet/>
      <dgm:spPr/>
      <dgm:t>
        <a:bodyPr/>
        <a:lstStyle/>
        <a:p>
          <a:endParaRPr lang="es-CL">
            <a:solidFill>
              <a:schemeClr val="tx1"/>
            </a:solidFill>
          </a:endParaRPr>
        </a:p>
      </dgm:t>
    </dgm:pt>
    <dgm:pt modelId="{768D9193-052E-43D8-A1D8-F9AB846BC01F}">
      <dgm:prSet/>
      <dgm:spPr/>
      <dgm:t>
        <a:bodyPr/>
        <a:lstStyle/>
        <a:p>
          <a:r>
            <a:rPr lang="es-CL" dirty="0" smtClean="0">
              <a:solidFill>
                <a:schemeClr val="tx1"/>
              </a:solidFill>
            </a:rPr>
            <a:t>Producción de Intermediarios</a:t>
          </a:r>
          <a:endParaRPr lang="es-CL" dirty="0">
            <a:solidFill>
              <a:schemeClr val="tx1"/>
            </a:solidFill>
          </a:endParaRPr>
        </a:p>
      </dgm:t>
    </dgm:pt>
    <dgm:pt modelId="{32F2E0BE-2C3B-48D2-812A-3577CF145688}" type="parTrans" cxnId="{3024BCB8-0CFD-40A8-B5C2-D7A6982C6C57}">
      <dgm:prSet/>
      <dgm:spPr/>
      <dgm:t>
        <a:bodyPr/>
        <a:lstStyle/>
        <a:p>
          <a:endParaRPr lang="es-CL">
            <a:solidFill>
              <a:schemeClr val="tx1"/>
            </a:solidFill>
          </a:endParaRPr>
        </a:p>
      </dgm:t>
    </dgm:pt>
    <dgm:pt modelId="{7752E6A5-8D51-4D51-B02B-9563A29F1534}" type="sibTrans" cxnId="{3024BCB8-0CFD-40A8-B5C2-D7A6982C6C57}">
      <dgm:prSet/>
      <dgm:spPr/>
      <dgm:t>
        <a:bodyPr/>
        <a:lstStyle/>
        <a:p>
          <a:endParaRPr lang="es-CL">
            <a:solidFill>
              <a:schemeClr val="tx1"/>
            </a:solidFill>
          </a:endParaRPr>
        </a:p>
      </dgm:t>
    </dgm:pt>
    <dgm:pt modelId="{7273E3C5-30B2-4A3A-8C34-51C47C10C798}">
      <dgm:prSet/>
      <dgm:spPr/>
      <dgm:t>
        <a:bodyPr/>
        <a:lstStyle/>
        <a:p>
          <a:r>
            <a:rPr lang="es-CL" dirty="0" smtClean="0">
              <a:solidFill>
                <a:schemeClr val="tx1"/>
              </a:solidFill>
            </a:rPr>
            <a:t>Producción Final</a:t>
          </a:r>
          <a:endParaRPr lang="es-CL" dirty="0">
            <a:solidFill>
              <a:schemeClr val="tx1"/>
            </a:solidFill>
          </a:endParaRPr>
        </a:p>
      </dgm:t>
    </dgm:pt>
    <dgm:pt modelId="{05B6F8E8-764D-48AC-9BD3-E48270555DF3}" type="parTrans" cxnId="{FBD1436D-DB6D-4FB2-A639-B361A4CAF5E2}">
      <dgm:prSet/>
      <dgm:spPr/>
      <dgm:t>
        <a:bodyPr/>
        <a:lstStyle/>
        <a:p>
          <a:endParaRPr lang="es-CL">
            <a:solidFill>
              <a:schemeClr val="tx1"/>
            </a:solidFill>
          </a:endParaRPr>
        </a:p>
      </dgm:t>
    </dgm:pt>
    <dgm:pt modelId="{34601918-9E3C-4F90-9F78-E0D0EEA9FAE3}" type="sibTrans" cxnId="{FBD1436D-DB6D-4FB2-A639-B361A4CAF5E2}">
      <dgm:prSet/>
      <dgm:spPr/>
      <dgm:t>
        <a:bodyPr/>
        <a:lstStyle/>
        <a:p>
          <a:endParaRPr lang="es-CL">
            <a:solidFill>
              <a:schemeClr val="tx1"/>
            </a:solidFill>
          </a:endParaRPr>
        </a:p>
      </dgm:t>
    </dgm:pt>
    <dgm:pt modelId="{C48100B7-2CAE-43C5-9C72-1C2046BB363E}" type="pres">
      <dgm:prSet presAssocID="{7D367AAA-2466-4AE6-A06B-D61F06293E99}" presName="Name0" presStyleCnt="0">
        <dgm:presLayoutVars>
          <dgm:dir/>
          <dgm:animLvl val="lvl"/>
          <dgm:resizeHandles val="exact"/>
        </dgm:presLayoutVars>
      </dgm:prSet>
      <dgm:spPr/>
    </dgm:pt>
    <dgm:pt modelId="{0B352C39-6F42-4129-BA42-8ABA1D837722}" type="pres">
      <dgm:prSet presAssocID="{60DEA1A4-82D4-4DD2-8737-52C79204C68D}" presName="parTxOnly" presStyleLbl="node1" presStyleIdx="0" presStyleCnt="6">
        <dgm:presLayoutVars>
          <dgm:chMax val="0"/>
          <dgm:chPref val="0"/>
          <dgm:bulletEnabled val="1"/>
        </dgm:presLayoutVars>
      </dgm:prSet>
      <dgm:spPr/>
      <dgm:t>
        <a:bodyPr/>
        <a:lstStyle/>
        <a:p>
          <a:endParaRPr lang="es-CL"/>
        </a:p>
      </dgm:t>
    </dgm:pt>
    <dgm:pt modelId="{5AA15C0D-F6BE-44CD-B7B7-337775BF44F3}" type="pres">
      <dgm:prSet presAssocID="{708331D2-0C17-4960-98BD-D817B9E379CB}" presName="parTxOnlySpace" presStyleCnt="0"/>
      <dgm:spPr/>
    </dgm:pt>
    <dgm:pt modelId="{218D10B4-11B8-43F4-82CA-92EEBAE76BFF}" type="pres">
      <dgm:prSet presAssocID="{21E88E81-3149-4221-A9C9-205B4D45571F}" presName="parTxOnly" presStyleLbl="node1" presStyleIdx="1" presStyleCnt="6">
        <dgm:presLayoutVars>
          <dgm:chMax val="0"/>
          <dgm:chPref val="0"/>
          <dgm:bulletEnabled val="1"/>
        </dgm:presLayoutVars>
      </dgm:prSet>
      <dgm:spPr/>
      <dgm:t>
        <a:bodyPr/>
        <a:lstStyle/>
        <a:p>
          <a:endParaRPr lang="es-CL"/>
        </a:p>
      </dgm:t>
    </dgm:pt>
    <dgm:pt modelId="{43752FA1-24D1-4537-9751-15ED47E64BC7}" type="pres">
      <dgm:prSet presAssocID="{7DB0E70E-CA9A-48C3-A0EF-7081FF198EA7}" presName="parTxOnlySpace" presStyleCnt="0"/>
      <dgm:spPr/>
    </dgm:pt>
    <dgm:pt modelId="{129452DD-ED20-49D2-A559-B7F06187B7A4}" type="pres">
      <dgm:prSet presAssocID="{5545118A-C42C-458F-9BDA-0B4C7190D494}" presName="parTxOnly" presStyleLbl="node1" presStyleIdx="2" presStyleCnt="6">
        <dgm:presLayoutVars>
          <dgm:chMax val="0"/>
          <dgm:chPref val="0"/>
          <dgm:bulletEnabled val="1"/>
        </dgm:presLayoutVars>
      </dgm:prSet>
      <dgm:spPr/>
      <dgm:t>
        <a:bodyPr/>
        <a:lstStyle/>
        <a:p>
          <a:endParaRPr lang="es-CL"/>
        </a:p>
      </dgm:t>
    </dgm:pt>
    <dgm:pt modelId="{6A9ED964-DDB3-457C-804A-A99643097C9D}" type="pres">
      <dgm:prSet presAssocID="{3FB15476-58F9-4E40-8B5E-0F41939916C7}" presName="parTxOnlySpace" presStyleCnt="0"/>
      <dgm:spPr/>
    </dgm:pt>
    <dgm:pt modelId="{F20821AA-CE3E-43EC-8EAF-C056820F082D}" type="pres">
      <dgm:prSet presAssocID="{B842CA8B-0A71-4D29-8606-3229F7476732}" presName="parTxOnly" presStyleLbl="node1" presStyleIdx="3" presStyleCnt="6">
        <dgm:presLayoutVars>
          <dgm:chMax val="0"/>
          <dgm:chPref val="0"/>
          <dgm:bulletEnabled val="1"/>
        </dgm:presLayoutVars>
      </dgm:prSet>
      <dgm:spPr/>
      <dgm:t>
        <a:bodyPr/>
        <a:lstStyle/>
        <a:p>
          <a:endParaRPr lang="es-CL"/>
        </a:p>
      </dgm:t>
    </dgm:pt>
    <dgm:pt modelId="{E3BFB18D-1BEB-4342-8C33-F3F862C1AB5D}" type="pres">
      <dgm:prSet presAssocID="{78923B7C-F159-42F5-9747-5E66AB8C1D50}" presName="parTxOnlySpace" presStyleCnt="0"/>
      <dgm:spPr/>
    </dgm:pt>
    <dgm:pt modelId="{95C6A5E1-E5FE-4DC7-A216-7F771BFB3E35}" type="pres">
      <dgm:prSet presAssocID="{768D9193-052E-43D8-A1D8-F9AB846BC01F}" presName="parTxOnly" presStyleLbl="node1" presStyleIdx="4" presStyleCnt="6">
        <dgm:presLayoutVars>
          <dgm:chMax val="0"/>
          <dgm:chPref val="0"/>
          <dgm:bulletEnabled val="1"/>
        </dgm:presLayoutVars>
      </dgm:prSet>
      <dgm:spPr/>
      <dgm:t>
        <a:bodyPr/>
        <a:lstStyle/>
        <a:p>
          <a:endParaRPr lang="es-CL"/>
        </a:p>
      </dgm:t>
    </dgm:pt>
    <dgm:pt modelId="{C6E7179C-5DB7-48A9-A0CD-20F39D5C86EB}" type="pres">
      <dgm:prSet presAssocID="{7752E6A5-8D51-4D51-B02B-9563A29F1534}" presName="parTxOnlySpace" presStyleCnt="0"/>
      <dgm:spPr/>
    </dgm:pt>
    <dgm:pt modelId="{BD85C833-2ACE-4B93-939C-3F7EAB81901B}" type="pres">
      <dgm:prSet presAssocID="{7273E3C5-30B2-4A3A-8C34-51C47C10C798}" presName="parTxOnly" presStyleLbl="node1" presStyleIdx="5" presStyleCnt="6">
        <dgm:presLayoutVars>
          <dgm:chMax val="0"/>
          <dgm:chPref val="0"/>
          <dgm:bulletEnabled val="1"/>
        </dgm:presLayoutVars>
      </dgm:prSet>
      <dgm:spPr/>
      <dgm:t>
        <a:bodyPr/>
        <a:lstStyle/>
        <a:p>
          <a:endParaRPr lang="es-CL"/>
        </a:p>
      </dgm:t>
    </dgm:pt>
  </dgm:ptLst>
  <dgm:cxnLst>
    <dgm:cxn modelId="{3ED1C98B-E7ED-4A67-BA1E-31841592E5A2}" srcId="{7D367AAA-2466-4AE6-A06B-D61F06293E99}" destId="{5545118A-C42C-458F-9BDA-0B4C7190D494}" srcOrd="2" destOrd="0" parTransId="{08940454-B7B9-4692-B5D6-4E2BC0BE64AA}" sibTransId="{3FB15476-58F9-4E40-8B5E-0F41939916C7}"/>
    <dgm:cxn modelId="{1E167DB3-B53A-41E2-81F3-A6E5F044D715}" type="presOf" srcId="{5545118A-C42C-458F-9BDA-0B4C7190D494}" destId="{129452DD-ED20-49D2-A559-B7F06187B7A4}" srcOrd="0" destOrd="0" presId="urn:microsoft.com/office/officeart/2005/8/layout/chevron1"/>
    <dgm:cxn modelId="{A9985357-718A-46DC-AA38-CB319E20CDFA}" type="presOf" srcId="{7273E3C5-30B2-4A3A-8C34-51C47C10C798}" destId="{BD85C833-2ACE-4B93-939C-3F7EAB81901B}" srcOrd="0" destOrd="0" presId="urn:microsoft.com/office/officeart/2005/8/layout/chevron1"/>
    <dgm:cxn modelId="{3024BCB8-0CFD-40A8-B5C2-D7A6982C6C57}" srcId="{7D367AAA-2466-4AE6-A06B-D61F06293E99}" destId="{768D9193-052E-43D8-A1D8-F9AB846BC01F}" srcOrd="4" destOrd="0" parTransId="{32F2E0BE-2C3B-48D2-812A-3577CF145688}" sibTransId="{7752E6A5-8D51-4D51-B02B-9563A29F1534}"/>
    <dgm:cxn modelId="{67F1CE93-99C0-4114-A0D7-F3E28FEDA31F}" type="presOf" srcId="{768D9193-052E-43D8-A1D8-F9AB846BC01F}" destId="{95C6A5E1-E5FE-4DC7-A216-7F771BFB3E35}" srcOrd="0" destOrd="0" presId="urn:microsoft.com/office/officeart/2005/8/layout/chevron1"/>
    <dgm:cxn modelId="{20CAF479-FEF2-43DB-9836-8386F04C6F9A}" type="presOf" srcId="{21E88E81-3149-4221-A9C9-205B4D45571F}" destId="{218D10B4-11B8-43F4-82CA-92EEBAE76BFF}" srcOrd="0" destOrd="0" presId="urn:microsoft.com/office/officeart/2005/8/layout/chevron1"/>
    <dgm:cxn modelId="{F6F969B8-93D5-4592-822B-556E3FBDA70B}" srcId="{7D367AAA-2466-4AE6-A06B-D61F06293E99}" destId="{21E88E81-3149-4221-A9C9-205B4D45571F}" srcOrd="1" destOrd="0" parTransId="{772D500F-4C0C-4504-BC1C-5013DD3B9089}" sibTransId="{7DB0E70E-CA9A-48C3-A0EF-7081FF198EA7}"/>
    <dgm:cxn modelId="{B4327DAA-EA6E-4F63-B4BF-84E4FC97D47A}" type="presOf" srcId="{B842CA8B-0A71-4D29-8606-3229F7476732}" destId="{F20821AA-CE3E-43EC-8EAF-C056820F082D}" srcOrd="0" destOrd="0" presId="urn:microsoft.com/office/officeart/2005/8/layout/chevron1"/>
    <dgm:cxn modelId="{FBD1436D-DB6D-4FB2-A639-B361A4CAF5E2}" srcId="{7D367AAA-2466-4AE6-A06B-D61F06293E99}" destId="{7273E3C5-30B2-4A3A-8C34-51C47C10C798}" srcOrd="5" destOrd="0" parTransId="{05B6F8E8-764D-48AC-9BD3-E48270555DF3}" sibTransId="{34601918-9E3C-4F90-9F78-E0D0EEA9FAE3}"/>
    <dgm:cxn modelId="{3FC7DCBF-6CA0-4517-8109-C14C8F9C4AD0}" type="presOf" srcId="{60DEA1A4-82D4-4DD2-8737-52C79204C68D}" destId="{0B352C39-6F42-4129-BA42-8ABA1D837722}" srcOrd="0" destOrd="0" presId="urn:microsoft.com/office/officeart/2005/8/layout/chevron1"/>
    <dgm:cxn modelId="{7DB397E3-D85D-4112-8FD6-80509A4FFDE0}" srcId="{7D367AAA-2466-4AE6-A06B-D61F06293E99}" destId="{B842CA8B-0A71-4D29-8606-3229F7476732}" srcOrd="3" destOrd="0" parTransId="{13FFC02F-B067-44C5-BDD0-AC1E4BD836A4}" sibTransId="{78923B7C-F159-42F5-9747-5E66AB8C1D50}"/>
    <dgm:cxn modelId="{128BEEB6-C2E1-4593-8D91-71A8AD557EA5}" srcId="{7D367AAA-2466-4AE6-A06B-D61F06293E99}" destId="{60DEA1A4-82D4-4DD2-8737-52C79204C68D}" srcOrd="0" destOrd="0" parTransId="{2A799B5C-3EF5-4895-90F5-2D9449037F41}" sibTransId="{708331D2-0C17-4960-98BD-D817B9E379CB}"/>
    <dgm:cxn modelId="{4CB3C46A-A969-488F-81DF-03C91CDC1F4B}" type="presOf" srcId="{7D367AAA-2466-4AE6-A06B-D61F06293E99}" destId="{C48100B7-2CAE-43C5-9C72-1C2046BB363E}" srcOrd="0" destOrd="0" presId="urn:microsoft.com/office/officeart/2005/8/layout/chevron1"/>
    <dgm:cxn modelId="{548A4E06-6AAB-4622-ABD9-4C331DB56801}" type="presParOf" srcId="{C48100B7-2CAE-43C5-9C72-1C2046BB363E}" destId="{0B352C39-6F42-4129-BA42-8ABA1D837722}" srcOrd="0" destOrd="0" presId="urn:microsoft.com/office/officeart/2005/8/layout/chevron1"/>
    <dgm:cxn modelId="{DEA26B5D-341D-4202-A29A-DF4155A70E0E}" type="presParOf" srcId="{C48100B7-2CAE-43C5-9C72-1C2046BB363E}" destId="{5AA15C0D-F6BE-44CD-B7B7-337775BF44F3}" srcOrd="1" destOrd="0" presId="urn:microsoft.com/office/officeart/2005/8/layout/chevron1"/>
    <dgm:cxn modelId="{F4CB51FC-F17D-4378-8C9B-8620EC85BDE4}" type="presParOf" srcId="{C48100B7-2CAE-43C5-9C72-1C2046BB363E}" destId="{218D10B4-11B8-43F4-82CA-92EEBAE76BFF}" srcOrd="2" destOrd="0" presId="urn:microsoft.com/office/officeart/2005/8/layout/chevron1"/>
    <dgm:cxn modelId="{19DE59F9-8546-45EA-974E-F18B0A8BF3F6}" type="presParOf" srcId="{C48100B7-2CAE-43C5-9C72-1C2046BB363E}" destId="{43752FA1-24D1-4537-9751-15ED47E64BC7}" srcOrd="3" destOrd="0" presId="urn:microsoft.com/office/officeart/2005/8/layout/chevron1"/>
    <dgm:cxn modelId="{D47903C9-FBDF-4D6F-9C62-4D3E1B91402D}" type="presParOf" srcId="{C48100B7-2CAE-43C5-9C72-1C2046BB363E}" destId="{129452DD-ED20-49D2-A559-B7F06187B7A4}" srcOrd="4" destOrd="0" presId="urn:microsoft.com/office/officeart/2005/8/layout/chevron1"/>
    <dgm:cxn modelId="{E69010D1-DFCF-4D39-B758-EEB4EA8B021E}" type="presParOf" srcId="{C48100B7-2CAE-43C5-9C72-1C2046BB363E}" destId="{6A9ED964-DDB3-457C-804A-A99643097C9D}" srcOrd="5" destOrd="0" presId="urn:microsoft.com/office/officeart/2005/8/layout/chevron1"/>
    <dgm:cxn modelId="{FB5553F1-D39D-4360-8970-9652EDD950C8}" type="presParOf" srcId="{C48100B7-2CAE-43C5-9C72-1C2046BB363E}" destId="{F20821AA-CE3E-43EC-8EAF-C056820F082D}" srcOrd="6" destOrd="0" presId="urn:microsoft.com/office/officeart/2005/8/layout/chevron1"/>
    <dgm:cxn modelId="{DA43DE76-61BD-41CC-9721-125AA8307912}" type="presParOf" srcId="{C48100B7-2CAE-43C5-9C72-1C2046BB363E}" destId="{E3BFB18D-1BEB-4342-8C33-F3F862C1AB5D}" srcOrd="7" destOrd="0" presId="urn:microsoft.com/office/officeart/2005/8/layout/chevron1"/>
    <dgm:cxn modelId="{20BC902E-9E31-4042-83EF-F988461822E0}" type="presParOf" srcId="{C48100B7-2CAE-43C5-9C72-1C2046BB363E}" destId="{95C6A5E1-E5FE-4DC7-A216-7F771BFB3E35}" srcOrd="8" destOrd="0" presId="urn:microsoft.com/office/officeart/2005/8/layout/chevron1"/>
    <dgm:cxn modelId="{7F1DD82D-905E-4189-98A5-22AA9C14F549}" type="presParOf" srcId="{C48100B7-2CAE-43C5-9C72-1C2046BB363E}" destId="{C6E7179C-5DB7-48A9-A0CD-20F39D5C86EB}" srcOrd="9" destOrd="0" presId="urn:microsoft.com/office/officeart/2005/8/layout/chevron1"/>
    <dgm:cxn modelId="{9FC6E84F-0A2A-4701-B995-ADAE10A5DCFA}" type="presParOf" srcId="{C48100B7-2CAE-43C5-9C72-1C2046BB363E}" destId="{BD85C833-2ACE-4B93-939C-3F7EAB81901B}" srcOrd="10"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0A4E40-734A-42A6-843C-71258C3FC77B}">
      <dsp:nvSpPr>
        <dsp:cNvPr id="0" name=""/>
        <dsp:cNvSpPr/>
      </dsp:nvSpPr>
      <dsp:spPr>
        <a:xfrm>
          <a:off x="0" y="100247"/>
          <a:ext cx="7673696" cy="1680030"/>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FC1EB9F-6286-4B0B-B16A-B8AC70A24C7D}">
      <dsp:nvSpPr>
        <dsp:cNvPr id="0" name=""/>
        <dsp:cNvSpPr/>
      </dsp:nvSpPr>
      <dsp:spPr>
        <a:xfrm>
          <a:off x="287838" y="353222"/>
          <a:ext cx="2141440" cy="1232022"/>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37000" r="-37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488E5C9-F393-4A6F-9619-D2994191BA57}">
      <dsp:nvSpPr>
        <dsp:cNvPr id="0" name=""/>
        <dsp:cNvSpPr/>
      </dsp:nvSpPr>
      <dsp:spPr>
        <a:xfrm rot="10800000">
          <a:off x="295397" y="1697053"/>
          <a:ext cx="2141440" cy="1523683"/>
        </a:xfrm>
        <a:prstGeom prst="round2SameRect">
          <a:avLst>
            <a:gd name="adj1" fmla="val 10500"/>
            <a:gd name="adj2" fmla="val 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t" anchorCtr="0">
          <a:noAutofit/>
        </a:bodyPr>
        <a:lstStyle/>
        <a:p>
          <a:pPr lvl="0" algn="ctr" defTabSz="466725">
            <a:lnSpc>
              <a:spcPct val="90000"/>
            </a:lnSpc>
            <a:spcBef>
              <a:spcPct val="0"/>
            </a:spcBef>
            <a:spcAft>
              <a:spcPct val="35000"/>
            </a:spcAft>
          </a:pPr>
          <a:r>
            <a:rPr lang="es-ES" sz="1050" b="1" kern="1200" dirty="0" smtClean="0"/>
            <a:t>ELASTICIDAD</a:t>
          </a:r>
        </a:p>
        <a:p>
          <a:pPr lvl="0" algn="ctr" defTabSz="466725">
            <a:lnSpc>
              <a:spcPct val="90000"/>
            </a:lnSpc>
            <a:spcBef>
              <a:spcPct val="0"/>
            </a:spcBef>
            <a:spcAft>
              <a:spcPct val="35000"/>
            </a:spcAft>
          </a:pPr>
          <a:endParaRPr lang="es-ES" sz="1050" kern="1200" dirty="0" smtClean="0"/>
        </a:p>
        <a:p>
          <a:pPr lvl="0" algn="ctr" defTabSz="466725">
            <a:lnSpc>
              <a:spcPct val="90000"/>
            </a:lnSpc>
            <a:spcBef>
              <a:spcPct val="0"/>
            </a:spcBef>
            <a:spcAft>
              <a:spcPct val="35000"/>
            </a:spcAft>
          </a:pPr>
          <a:r>
            <a:rPr lang="es-ES" sz="1050" kern="1200" dirty="0" smtClean="0"/>
            <a:t>Los materiales impermeables no solamente deben impedir el paso del agua, sino que también deben tener la suficiente flexibilidad para no deteriorarse con los continuos movimientos de la estructura que protegen</a:t>
          </a:r>
          <a:endParaRPr lang="es-ES" sz="1050" kern="1200" dirty="0"/>
        </a:p>
      </dsp:txBody>
      <dsp:txXfrm rot="10800000">
        <a:off x="342256" y="1697053"/>
        <a:ext cx="2047722" cy="1476824"/>
      </dsp:txXfrm>
    </dsp:sp>
    <dsp:sp modelId="{D0F2755C-CE90-45C4-B453-705F85BE9DE5}">
      <dsp:nvSpPr>
        <dsp:cNvPr id="0" name=""/>
        <dsp:cNvSpPr/>
      </dsp:nvSpPr>
      <dsp:spPr>
        <a:xfrm>
          <a:off x="2766127" y="224004"/>
          <a:ext cx="2141440" cy="1232022"/>
        </a:xfrm>
        <a:prstGeom prst="roundRect">
          <a:avLst>
            <a:gd name="adj" fmla="val 10000"/>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t="-17000" b="-17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ED16DFA-AB84-4EE7-A927-14F874C99225}">
      <dsp:nvSpPr>
        <dsp:cNvPr id="0" name=""/>
        <dsp:cNvSpPr/>
      </dsp:nvSpPr>
      <dsp:spPr>
        <a:xfrm rot="10800000">
          <a:off x="2571170" y="1276481"/>
          <a:ext cx="2495121" cy="2053371"/>
        </a:xfrm>
        <a:prstGeom prst="round2SameRect">
          <a:avLst>
            <a:gd name="adj1" fmla="val 10500"/>
            <a:gd name="adj2" fmla="val 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t" anchorCtr="0">
          <a:noAutofit/>
        </a:bodyPr>
        <a:lstStyle/>
        <a:p>
          <a:pPr lvl="0" algn="ctr" defTabSz="466725">
            <a:lnSpc>
              <a:spcPct val="90000"/>
            </a:lnSpc>
            <a:spcBef>
              <a:spcPct val="0"/>
            </a:spcBef>
            <a:spcAft>
              <a:spcPct val="35000"/>
            </a:spcAft>
          </a:pPr>
          <a:r>
            <a:rPr lang="es-ES" sz="1050" b="1" kern="1200" dirty="0" smtClean="0"/>
            <a:t>PERMEABILIDAD</a:t>
          </a:r>
        </a:p>
        <a:p>
          <a:pPr lvl="0" algn="ctr" defTabSz="466725">
            <a:lnSpc>
              <a:spcPct val="90000"/>
            </a:lnSpc>
            <a:spcBef>
              <a:spcPct val="0"/>
            </a:spcBef>
            <a:spcAft>
              <a:spcPct val="35000"/>
            </a:spcAft>
          </a:pPr>
          <a:r>
            <a:rPr lang="es-ES" sz="1050" b="0" kern="1200" dirty="0" smtClean="0"/>
            <a:t>Los impermeabilizantes pueden ocasionar problemas cuando no permiten que la humedad y el vapor atrapados bajo él salgan a la superficie. Cuando se produce vapor, la condensación que se forma en la parte inferior del impermeabilizante, hace que el impermeabilizante se ampolle y que, eventualmente, se rompa; por esta razón, la permeabilidad es una cualidad esencial que debe tener cualquier impermeabilizante.</a:t>
          </a:r>
          <a:endParaRPr lang="es-ES" sz="1050" kern="1200" dirty="0"/>
        </a:p>
      </dsp:txBody>
      <dsp:txXfrm rot="10800000">
        <a:off x="2634318" y="1276481"/>
        <a:ext cx="2368825" cy="1990223"/>
      </dsp:txXfrm>
    </dsp:sp>
    <dsp:sp modelId="{D730107D-AB65-4985-8507-E3F2EB9DE89E}">
      <dsp:nvSpPr>
        <dsp:cNvPr id="0" name=""/>
        <dsp:cNvSpPr/>
      </dsp:nvSpPr>
      <dsp:spPr>
        <a:xfrm>
          <a:off x="5298552" y="351082"/>
          <a:ext cx="2141440" cy="1232022"/>
        </a:xfrm>
        <a:prstGeom prst="roundRect">
          <a:avLst>
            <a:gd name="adj" fmla="val 10000"/>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l="-3000" r="-3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9B026E7-F35F-46D9-A15D-0F0200B7A973}">
      <dsp:nvSpPr>
        <dsp:cNvPr id="0" name=""/>
        <dsp:cNvSpPr/>
      </dsp:nvSpPr>
      <dsp:spPr>
        <a:xfrm rot="10800000">
          <a:off x="5380034" y="1690077"/>
          <a:ext cx="2141440" cy="1545059"/>
        </a:xfrm>
        <a:prstGeom prst="round2SameRect">
          <a:avLst>
            <a:gd name="adj1" fmla="val 10500"/>
            <a:gd name="adj2" fmla="val 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t" anchorCtr="0">
          <a:noAutofit/>
        </a:bodyPr>
        <a:lstStyle/>
        <a:p>
          <a:pPr lvl="0" algn="ctr" defTabSz="466725">
            <a:lnSpc>
              <a:spcPct val="90000"/>
            </a:lnSpc>
            <a:spcBef>
              <a:spcPct val="0"/>
            </a:spcBef>
            <a:spcAft>
              <a:spcPct val="35000"/>
            </a:spcAft>
          </a:pPr>
          <a:r>
            <a:rPr lang="es-ES" sz="1050" b="1" kern="1200" dirty="0" smtClean="0"/>
            <a:t>RESISTENCIA A LA RADIACIÓN UV</a:t>
          </a:r>
        </a:p>
        <a:p>
          <a:pPr lvl="0" algn="ctr" defTabSz="466725">
            <a:lnSpc>
              <a:spcPct val="90000"/>
            </a:lnSpc>
            <a:spcBef>
              <a:spcPct val="0"/>
            </a:spcBef>
            <a:spcAft>
              <a:spcPct val="35000"/>
            </a:spcAft>
          </a:pPr>
          <a:endParaRPr lang="es-ES" sz="1050" b="0" kern="1200" dirty="0" smtClean="0"/>
        </a:p>
        <a:p>
          <a:pPr lvl="0" algn="ctr" defTabSz="466725">
            <a:lnSpc>
              <a:spcPct val="90000"/>
            </a:lnSpc>
            <a:spcBef>
              <a:spcPct val="0"/>
            </a:spcBef>
            <a:spcAft>
              <a:spcPct val="35000"/>
            </a:spcAft>
          </a:pPr>
          <a:r>
            <a:rPr lang="es-ES" sz="1050" b="0" kern="1200" dirty="0" smtClean="0"/>
            <a:t>Los materiales impermeables se deben descomponer poco por efecto de la radiación solar y la intemperie, o deben estar cubiertos con una capa protectora de material que los salvaguarde y les alargue la vida. </a:t>
          </a:r>
          <a:endParaRPr lang="es-ES" sz="1050" kern="1200" dirty="0"/>
        </a:p>
      </dsp:txBody>
      <dsp:txXfrm rot="10800000">
        <a:off x="5427550" y="1690077"/>
        <a:ext cx="2046408" cy="149754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352C39-6F42-4129-BA42-8ABA1D837722}">
      <dsp:nvSpPr>
        <dsp:cNvPr id="0" name=""/>
        <dsp:cNvSpPr/>
      </dsp:nvSpPr>
      <dsp:spPr>
        <a:xfrm>
          <a:off x="4212" y="234635"/>
          <a:ext cx="1566907" cy="626762"/>
        </a:xfrm>
        <a:prstGeom prst="chevron">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4006" tIns="14669" rIns="14669" bIns="14669" numCol="1" spcCol="1270" anchor="ctr" anchorCtr="0">
          <a:noAutofit/>
        </a:bodyPr>
        <a:lstStyle/>
        <a:p>
          <a:pPr lvl="0" algn="ctr" defTabSz="488950">
            <a:lnSpc>
              <a:spcPct val="90000"/>
            </a:lnSpc>
            <a:spcBef>
              <a:spcPct val="0"/>
            </a:spcBef>
            <a:spcAft>
              <a:spcPct val="35000"/>
            </a:spcAft>
          </a:pPr>
          <a:r>
            <a:rPr lang="es-CL" sz="1100" kern="1200" dirty="0" smtClean="0">
              <a:solidFill>
                <a:schemeClr val="tx1"/>
              </a:solidFill>
            </a:rPr>
            <a:t>Exploración y Producción </a:t>
          </a:r>
          <a:endParaRPr lang="es-CL" sz="1100" kern="1200" dirty="0">
            <a:solidFill>
              <a:schemeClr val="tx1"/>
            </a:solidFill>
          </a:endParaRPr>
        </a:p>
      </dsp:txBody>
      <dsp:txXfrm>
        <a:off x="317593" y="234635"/>
        <a:ext cx="940145" cy="626762"/>
      </dsp:txXfrm>
    </dsp:sp>
    <dsp:sp modelId="{218D10B4-11B8-43F4-82CA-92EEBAE76BFF}">
      <dsp:nvSpPr>
        <dsp:cNvPr id="0" name=""/>
        <dsp:cNvSpPr/>
      </dsp:nvSpPr>
      <dsp:spPr>
        <a:xfrm>
          <a:off x="1414428" y="234635"/>
          <a:ext cx="1566907" cy="626762"/>
        </a:xfrm>
        <a:prstGeom prst="chevron">
          <a:avLst/>
        </a:prstGeom>
        <a:gradFill rotWithShape="0">
          <a:gsLst>
            <a:gs pos="0">
              <a:schemeClr val="accent3">
                <a:hueOff val="2250053"/>
                <a:satOff val="-3376"/>
                <a:lumOff val="-549"/>
                <a:alphaOff val="0"/>
                <a:tint val="100000"/>
                <a:shade val="100000"/>
                <a:satMod val="130000"/>
              </a:schemeClr>
            </a:gs>
            <a:gs pos="100000">
              <a:schemeClr val="accent3">
                <a:hueOff val="2250053"/>
                <a:satOff val="-3376"/>
                <a:lumOff val="-549"/>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4006" tIns="14669" rIns="14669" bIns="14669" numCol="1" spcCol="1270" anchor="ctr" anchorCtr="0">
          <a:noAutofit/>
        </a:bodyPr>
        <a:lstStyle/>
        <a:p>
          <a:pPr lvl="0" algn="ctr" defTabSz="488950">
            <a:lnSpc>
              <a:spcPct val="90000"/>
            </a:lnSpc>
            <a:spcBef>
              <a:spcPct val="0"/>
            </a:spcBef>
            <a:spcAft>
              <a:spcPct val="35000"/>
            </a:spcAft>
          </a:pPr>
          <a:r>
            <a:rPr lang="es-CL" sz="1100" kern="1200" dirty="0" smtClean="0">
              <a:solidFill>
                <a:schemeClr val="tx1"/>
              </a:solidFill>
            </a:rPr>
            <a:t>Refinación y/o Separación</a:t>
          </a:r>
          <a:endParaRPr lang="es-CL" sz="1100" kern="1200" dirty="0">
            <a:solidFill>
              <a:schemeClr val="tx1"/>
            </a:solidFill>
          </a:endParaRPr>
        </a:p>
      </dsp:txBody>
      <dsp:txXfrm>
        <a:off x="1727809" y="234635"/>
        <a:ext cx="940145" cy="626762"/>
      </dsp:txXfrm>
    </dsp:sp>
    <dsp:sp modelId="{129452DD-ED20-49D2-A559-B7F06187B7A4}">
      <dsp:nvSpPr>
        <dsp:cNvPr id="0" name=""/>
        <dsp:cNvSpPr/>
      </dsp:nvSpPr>
      <dsp:spPr>
        <a:xfrm>
          <a:off x="2824645" y="234635"/>
          <a:ext cx="1566907" cy="626762"/>
        </a:xfrm>
        <a:prstGeom prst="chevron">
          <a:avLst/>
        </a:prstGeom>
        <a:gradFill rotWithShape="0">
          <a:gsLst>
            <a:gs pos="0">
              <a:schemeClr val="accent3">
                <a:hueOff val="4500106"/>
                <a:satOff val="-6752"/>
                <a:lumOff val="-1098"/>
                <a:alphaOff val="0"/>
                <a:tint val="100000"/>
                <a:shade val="100000"/>
                <a:satMod val="130000"/>
              </a:schemeClr>
            </a:gs>
            <a:gs pos="100000">
              <a:schemeClr val="accent3">
                <a:hueOff val="4500106"/>
                <a:satOff val="-6752"/>
                <a:lumOff val="-1098"/>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4006" tIns="14669" rIns="14669" bIns="14669" numCol="1" spcCol="1270" anchor="ctr" anchorCtr="0">
          <a:noAutofit/>
        </a:bodyPr>
        <a:lstStyle/>
        <a:p>
          <a:pPr lvl="0" algn="ctr" defTabSz="488950">
            <a:lnSpc>
              <a:spcPct val="90000"/>
            </a:lnSpc>
            <a:spcBef>
              <a:spcPct val="0"/>
            </a:spcBef>
            <a:spcAft>
              <a:spcPct val="35000"/>
            </a:spcAft>
          </a:pPr>
          <a:r>
            <a:rPr lang="es-CL" sz="1100" kern="1200" dirty="0" smtClean="0">
              <a:solidFill>
                <a:schemeClr val="tx1"/>
              </a:solidFill>
            </a:rPr>
            <a:t>Producción de Olefinas y Aromáticos</a:t>
          </a:r>
          <a:endParaRPr lang="es-CL" sz="1100" kern="1200" dirty="0">
            <a:solidFill>
              <a:schemeClr val="tx1"/>
            </a:solidFill>
          </a:endParaRPr>
        </a:p>
      </dsp:txBody>
      <dsp:txXfrm>
        <a:off x="3138026" y="234635"/>
        <a:ext cx="940145" cy="626762"/>
      </dsp:txXfrm>
    </dsp:sp>
    <dsp:sp modelId="{F20821AA-CE3E-43EC-8EAF-C056820F082D}">
      <dsp:nvSpPr>
        <dsp:cNvPr id="0" name=""/>
        <dsp:cNvSpPr/>
      </dsp:nvSpPr>
      <dsp:spPr>
        <a:xfrm>
          <a:off x="4234862" y="234635"/>
          <a:ext cx="1566907" cy="626762"/>
        </a:xfrm>
        <a:prstGeom prst="chevron">
          <a:avLst/>
        </a:prstGeom>
        <a:gradFill rotWithShape="0">
          <a:gsLst>
            <a:gs pos="0">
              <a:schemeClr val="accent3">
                <a:hueOff val="6750158"/>
                <a:satOff val="-10128"/>
                <a:lumOff val="-1647"/>
                <a:alphaOff val="0"/>
                <a:tint val="100000"/>
                <a:shade val="100000"/>
                <a:satMod val="130000"/>
              </a:schemeClr>
            </a:gs>
            <a:gs pos="100000">
              <a:schemeClr val="accent3">
                <a:hueOff val="6750158"/>
                <a:satOff val="-10128"/>
                <a:lumOff val="-1647"/>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4006" tIns="14669" rIns="14669" bIns="14669" numCol="1" spcCol="1270" anchor="ctr" anchorCtr="0">
          <a:noAutofit/>
        </a:bodyPr>
        <a:lstStyle/>
        <a:p>
          <a:pPr lvl="0" algn="ctr" defTabSz="488950">
            <a:lnSpc>
              <a:spcPct val="90000"/>
            </a:lnSpc>
            <a:spcBef>
              <a:spcPct val="0"/>
            </a:spcBef>
            <a:spcAft>
              <a:spcPct val="35000"/>
            </a:spcAft>
          </a:pPr>
          <a:r>
            <a:rPr lang="es-CL" sz="1100" kern="1200" dirty="0" smtClean="0">
              <a:solidFill>
                <a:schemeClr val="tx1"/>
              </a:solidFill>
            </a:rPr>
            <a:t>Producción de Monómeros</a:t>
          </a:r>
          <a:endParaRPr lang="es-CL" sz="1100" kern="1200" dirty="0">
            <a:solidFill>
              <a:schemeClr val="tx1"/>
            </a:solidFill>
          </a:endParaRPr>
        </a:p>
      </dsp:txBody>
      <dsp:txXfrm>
        <a:off x="4548243" y="234635"/>
        <a:ext cx="940145" cy="626762"/>
      </dsp:txXfrm>
    </dsp:sp>
    <dsp:sp modelId="{95C6A5E1-E5FE-4DC7-A216-7F771BFB3E35}">
      <dsp:nvSpPr>
        <dsp:cNvPr id="0" name=""/>
        <dsp:cNvSpPr/>
      </dsp:nvSpPr>
      <dsp:spPr>
        <a:xfrm>
          <a:off x="5645078" y="234635"/>
          <a:ext cx="1566907" cy="626762"/>
        </a:xfrm>
        <a:prstGeom prst="chevron">
          <a:avLst/>
        </a:prstGeom>
        <a:gradFill rotWithShape="0">
          <a:gsLst>
            <a:gs pos="0">
              <a:schemeClr val="accent3">
                <a:hueOff val="9000211"/>
                <a:satOff val="-13504"/>
                <a:lumOff val="-2196"/>
                <a:alphaOff val="0"/>
                <a:tint val="100000"/>
                <a:shade val="100000"/>
                <a:satMod val="130000"/>
              </a:schemeClr>
            </a:gs>
            <a:gs pos="100000">
              <a:schemeClr val="accent3">
                <a:hueOff val="9000211"/>
                <a:satOff val="-13504"/>
                <a:lumOff val="-2196"/>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4006" tIns="14669" rIns="14669" bIns="14669" numCol="1" spcCol="1270" anchor="ctr" anchorCtr="0">
          <a:noAutofit/>
        </a:bodyPr>
        <a:lstStyle/>
        <a:p>
          <a:pPr lvl="0" algn="ctr" defTabSz="488950">
            <a:lnSpc>
              <a:spcPct val="90000"/>
            </a:lnSpc>
            <a:spcBef>
              <a:spcPct val="0"/>
            </a:spcBef>
            <a:spcAft>
              <a:spcPct val="35000"/>
            </a:spcAft>
          </a:pPr>
          <a:r>
            <a:rPr lang="es-CL" sz="1100" kern="1200" dirty="0" smtClean="0">
              <a:solidFill>
                <a:schemeClr val="tx1"/>
              </a:solidFill>
            </a:rPr>
            <a:t>Producción de Intermediarios</a:t>
          </a:r>
          <a:endParaRPr lang="es-CL" sz="1100" kern="1200" dirty="0">
            <a:solidFill>
              <a:schemeClr val="tx1"/>
            </a:solidFill>
          </a:endParaRPr>
        </a:p>
      </dsp:txBody>
      <dsp:txXfrm>
        <a:off x="5958459" y="234635"/>
        <a:ext cx="940145" cy="626762"/>
      </dsp:txXfrm>
    </dsp:sp>
    <dsp:sp modelId="{BD85C833-2ACE-4B93-939C-3F7EAB81901B}">
      <dsp:nvSpPr>
        <dsp:cNvPr id="0" name=""/>
        <dsp:cNvSpPr/>
      </dsp:nvSpPr>
      <dsp:spPr>
        <a:xfrm>
          <a:off x="7055295" y="234635"/>
          <a:ext cx="1566907" cy="626762"/>
        </a:xfrm>
        <a:prstGeom prst="chevron">
          <a:avLst/>
        </a:prstGeom>
        <a:gradFill rotWithShape="0">
          <a:gsLst>
            <a:gs pos="0">
              <a:schemeClr val="accent3">
                <a:hueOff val="11250264"/>
                <a:satOff val="-16880"/>
                <a:lumOff val="-2745"/>
                <a:alphaOff val="0"/>
                <a:tint val="100000"/>
                <a:shade val="100000"/>
                <a:satMod val="130000"/>
              </a:schemeClr>
            </a:gs>
            <a:gs pos="100000">
              <a:schemeClr val="accent3">
                <a:hueOff val="11250264"/>
                <a:satOff val="-16880"/>
                <a:lumOff val="-2745"/>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4006" tIns="14669" rIns="14669" bIns="14669" numCol="1" spcCol="1270" anchor="ctr" anchorCtr="0">
          <a:noAutofit/>
        </a:bodyPr>
        <a:lstStyle/>
        <a:p>
          <a:pPr lvl="0" algn="ctr" defTabSz="488950">
            <a:lnSpc>
              <a:spcPct val="90000"/>
            </a:lnSpc>
            <a:spcBef>
              <a:spcPct val="0"/>
            </a:spcBef>
            <a:spcAft>
              <a:spcPct val="35000"/>
            </a:spcAft>
          </a:pPr>
          <a:r>
            <a:rPr lang="es-CL" sz="1100" kern="1200" dirty="0" smtClean="0">
              <a:solidFill>
                <a:schemeClr val="tx1"/>
              </a:solidFill>
            </a:rPr>
            <a:t>Producción Final</a:t>
          </a:r>
          <a:endParaRPr lang="es-CL" sz="1100" kern="1200" dirty="0">
            <a:solidFill>
              <a:schemeClr val="tx1"/>
            </a:solidFill>
          </a:endParaRPr>
        </a:p>
      </dsp:txBody>
      <dsp:txXfrm>
        <a:off x="7368676" y="234635"/>
        <a:ext cx="940145" cy="626762"/>
      </dsp:txXfrm>
    </dsp:sp>
  </dsp:spTree>
</dsp:drawing>
</file>

<file path=ppt/diagrams/layout1.xml><?xml version="1.0" encoding="utf-8"?>
<dgm:layoutDef xmlns:dgm="http://schemas.openxmlformats.org/drawingml/2006/diagram" xmlns:a="http://schemas.openxmlformats.org/drawingml/2006/main" uniqueId="urn:microsoft.com/office/officeart/2005/8/layout/pList2">
  <dgm:title val=""/>
  <dgm:desc val=""/>
  <dgm:catLst>
    <dgm:cat type="list" pri="11000"/>
    <dgm:cat type="picture" pri="24000"/>
    <dgm:cat type="pictureconvert" pri="2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7DCD5238-673A-4A4E-B235-BB88DFDF453D}" type="datetime1">
              <a:rPr lang="en-SG" smtClean="0"/>
              <a:t>4/9/2017</a:t>
            </a:fld>
            <a:endParaRPr lang="en-US"/>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97D8F33C-2AA3-C64D-B6CB-F1200B3A7695}" type="slidenum">
              <a:rPr lang="en-US" smtClean="0"/>
              <a:t>‹Nº›</a:t>
            </a:fld>
            <a:endParaRPr lang="en-US"/>
          </a:p>
        </p:txBody>
      </p:sp>
    </p:spTree>
    <p:extLst>
      <p:ext uri="{BB962C8B-B14F-4D97-AF65-F5344CB8AC3E}">
        <p14:creationId xmlns:p14="http://schemas.microsoft.com/office/powerpoint/2010/main" val="20435999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44EA74F1-B3A0-BD4B-88A6-449C9B11CD82}" type="datetime1">
              <a:rPr lang="en-SG" smtClean="0"/>
              <a:t>4/9/2017</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4DA71323-2C76-CB4F-9B16-6585A88229A4}" type="slidenum">
              <a:rPr lang="en-US" smtClean="0"/>
              <a:t>‹Nº›</a:t>
            </a:fld>
            <a:endParaRPr lang="en-US"/>
          </a:p>
        </p:txBody>
      </p:sp>
    </p:spTree>
    <p:extLst>
      <p:ext uri="{BB962C8B-B14F-4D97-AF65-F5344CB8AC3E}">
        <p14:creationId xmlns:p14="http://schemas.microsoft.com/office/powerpoint/2010/main" val="94785681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Master" Target="../slideMasters/slideMaster1.xml"/><Relationship Id="rId1" Type="http://schemas.openxmlformats.org/officeDocument/2006/relationships/tags" Target="../tags/tag1.xml"/><Relationship Id="rId4"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age with Image">
    <p:spTree>
      <p:nvGrpSpPr>
        <p:cNvPr id="1" name=""/>
        <p:cNvGrpSpPr/>
        <p:nvPr/>
      </p:nvGrpSpPr>
      <p:grpSpPr>
        <a:xfrm>
          <a:off x="0" y="0"/>
          <a:ext cx="0" cy="0"/>
          <a:chOff x="0" y="0"/>
          <a:chExt cx="0" cy="0"/>
        </a:xfrm>
      </p:grpSpPr>
      <p:pic>
        <p:nvPicPr>
          <p:cNvPr id="2" name="Picture 1" descr="Waves PPT BG_21.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pic>
        <p:nvPicPr>
          <p:cNvPr id="7" name="Picture 6" descr="PICT_EXAMPLE.jp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4220621" y="2132856"/>
            <a:ext cx="4113379" cy="4104456"/>
          </a:xfrm>
          <a:prstGeom prst="rect">
            <a:avLst/>
          </a:prstGeom>
        </p:spPr>
      </p:pic>
      <p:sp>
        <p:nvSpPr>
          <p:cNvPr id="8" name="Picture Placeholder 5"/>
          <p:cNvSpPr>
            <a:spLocks noGrp="1"/>
          </p:cNvSpPr>
          <p:nvPr>
            <p:ph type="pic" sz="quarter" idx="13"/>
          </p:nvPr>
        </p:nvSpPr>
        <p:spPr>
          <a:xfrm>
            <a:off x="4220621" y="2132856"/>
            <a:ext cx="4113379" cy="4104456"/>
          </a:xfrm>
          <a:prstGeom prst="rect">
            <a:avLst/>
          </a:prstGeom>
        </p:spPr>
        <p:txBody>
          <a:bodyPr tIns="2448000" anchor="t"/>
          <a:lstStyle>
            <a:lvl1pPr marL="0" indent="0" algn="ctr">
              <a:buFontTx/>
              <a:buNone/>
              <a:defRPr sz="2000">
                <a:solidFill>
                  <a:schemeClr val="tx1"/>
                </a:solidFill>
              </a:defRPr>
            </a:lvl1pPr>
          </a:lstStyle>
          <a:p>
            <a:r>
              <a:rPr lang="es-ES" noProof="0" smtClean="0"/>
              <a:t>Haga clic en el icono para agregar una imagen</a:t>
            </a:r>
            <a:endParaRPr lang="en-GB" noProof="0" dirty="0"/>
          </a:p>
        </p:txBody>
      </p:sp>
      <p:sp>
        <p:nvSpPr>
          <p:cNvPr id="9" name="Title Placeholder"/>
          <p:cNvSpPr>
            <a:spLocks noGrp="1"/>
          </p:cNvSpPr>
          <p:nvPr>
            <p:ph type="ctrTitle" hasCustomPrompt="1"/>
          </p:nvPr>
        </p:nvSpPr>
        <p:spPr>
          <a:xfrm>
            <a:off x="810000" y="3327896"/>
            <a:ext cx="3312368" cy="965200"/>
          </a:xfrm>
          <a:prstGeom prst="rect">
            <a:avLst/>
          </a:prstGeom>
        </p:spPr>
        <p:txBody>
          <a:bodyPr lIns="0"/>
          <a:lstStyle>
            <a:lvl1pPr algn="l">
              <a:lnSpc>
                <a:spcPct val="80000"/>
              </a:lnSpc>
              <a:defRPr sz="2800" b="1" i="0">
                <a:solidFill>
                  <a:srgbClr val="FFFFFF"/>
                </a:solidFill>
                <a:latin typeface="Source Sans Pro"/>
                <a:cs typeface="Source Sans Pro"/>
              </a:defRPr>
            </a:lvl1pPr>
          </a:lstStyle>
          <a:p>
            <a:r>
              <a:rPr lang="en-GB" noProof="0" dirty="0" smtClean="0"/>
              <a:t>Presentation</a:t>
            </a:r>
            <a:br>
              <a:rPr lang="en-GB" noProof="0" dirty="0" smtClean="0"/>
            </a:br>
            <a:r>
              <a:rPr lang="en-GB" noProof="0" dirty="0" smtClean="0"/>
              <a:t>subtitle</a:t>
            </a:r>
            <a:endParaRPr lang="en-GB" noProof="0" dirty="0"/>
          </a:p>
        </p:txBody>
      </p:sp>
      <p:sp>
        <p:nvSpPr>
          <p:cNvPr id="10" name="Subtitle Placeholder"/>
          <p:cNvSpPr>
            <a:spLocks noGrp="1"/>
          </p:cNvSpPr>
          <p:nvPr>
            <p:ph type="subTitle" idx="1" hasCustomPrompt="1"/>
          </p:nvPr>
        </p:nvSpPr>
        <p:spPr>
          <a:xfrm>
            <a:off x="810000" y="2420888"/>
            <a:ext cx="3312368" cy="907008"/>
          </a:xfrm>
          <a:prstGeom prst="rect">
            <a:avLst/>
          </a:prstGeom>
        </p:spPr>
        <p:txBody>
          <a:bodyPr lIns="0"/>
          <a:lstStyle>
            <a:lvl1pPr marL="0" indent="0" algn="l">
              <a:lnSpc>
                <a:spcPct val="80000"/>
              </a:lnSpc>
              <a:spcBef>
                <a:spcPts val="0"/>
              </a:spcBef>
              <a:buNone/>
              <a:defRPr sz="3200" b="1" cap="all" baseline="0">
                <a:solidFill>
                  <a:schemeClr val="bg1"/>
                </a:solidFill>
                <a:latin typeface="Source Sans Pro BOLD"/>
                <a:cs typeface="Source Sans Pro BOLD"/>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PRESENTATION TITLE</a:t>
            </a:r>
            <a:endParaRPr lang="en-GB" noProof="0" dirty="0"/>
          </a:p>
        </p:txBody>
      </p:sp>
      <p:pic>
        <p:nvPicPr>
          <p:cNvPr id="12" name="Picture 11" descr="Logo_CMYK-01.png"/>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647564" y="152636"/>
            <a:ext cx="2844316" cy="1076228"/>
          </a:xfrm>
          <a:prstGeom prst="rect">
            <a:avLst/>
          </a:prstGeom>
        </p:spPr>
      </p:pic>
      <p:sp>
        <p:nvSpPr>
          <p:cNvPr id="18" name="Rectangle 3"/>
          <p:cNvSpPr>
            <a:spLocks noChangeArrowheads="1"/>
          </p:cNvSpPr>
          <p:nvPr userDrawn="1"/>
        </p:nvSpPr>
        <p:spPr bwMode="auto">
          <a:xfrm>
            <a:off x="6550025" y="6539972"/>
            <a:ext cx="19335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fld id="{25A9E6BD-FE09-0F4B-8746-C9FC7E75F93E}" type="slidenum">
              <a:rPr lang="fr-FR" sz="700" b="0" i="0" smtClean="0">
                <a:solidFill>
                  <a:schemeClr val="tx1"/>
                </a:solidFill>
                <a:latin typeface="Source Sans Pro"/>
                <a:cs typeface="Source Sans Pro"/>
              </a:rPr>
              <a:pPr algn="r"/>
              <a:t>‹Nº›</a:t>
            </a:fld>
            <a:r>
              <a:rPr lang="fr-FR" sz="700" b="0" i="0" dirty="0" smtClean="0">
                <a:solidFill>
                  <a:schemeClr val="tx1"/>
                </a:solidFill>
                <a:latin typeface="Source Sans Pro"/>
                <a:cs typeface="Source Sans Pro"/>
              </a:rPr>
              <a:t> </a:t>
            </a:r>
            <a:r>
              <a:rPr lang="en-US" sz="800" i="1" dirty="0" smtClean="0">
                <a:solidFill>
                  <a:srgbClr val="0092D2"/>
                </a:solidFill>
                <a:latin typeface="Source Sans Pro Black"/>
                <a:cs typeface="Source Sans Pro Black"/>
              </a:rPr>
              <a:t>/</a:t>
            </a:r>
            <a:endParaRPr lang="fr-FR" sz="700" b="0" i="0" dirty="0">
              <a:solidFill>
                <a:schemeClr val="tx1"/>
              </a:solidFill>
              <a:latin typeface="Source Sans Pro"/>
              <a:cs typeface="Source Sans Pro"/>
            </a:endParaRPr>
          </a:p>
        </p:txBody>
      </p:sp>
    </p:spTree>
    <p:extLst>
      <p:ext uri="{BB962C8B-B14F-4D97-AF65-F5344CB8AC3E}">
        <p14:creationId xmlns:p14="http://schemas.microsoft.com/office/powerpoint/2010/main" val="3944877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Page">
    <p:spTree>
      <p:nvGrpSpPr>
        <p:cNvPr id="1" name=""/>
        <p:cNvGrpSpPr/>
        <p:nvPr/>
      </p:nvGrpSpPr>
      <p:grpSpPr>
        <a:xfrm>
          <a:off x="0" y="0"/>
          <a:ext cx="0" cy="0"/>
          <a:chOff x="0" y="0"/>
          <a:chExt cx="0" cy="0"/>
        </a:xfrm>
      </p:grpSpPr>
      <p:pic>
        <p:nvPicPr>
          <p:cNvPr id="8" name="Picture 7" descr="Waves PPT BG_21.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pic>
        <p:nvPicPr>
          <p:cNvPr id="12" name="Picture 11" descr="Logo_CMYK-01.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647564" y="152636"/>
            <a:ext cx="2844316" cy="1076228"/>
          </a:xfrm>
          <a:prstGeom prst="rect">
            <a:avLst/>
          </a:prstGeom>
        </p:spPr>
      </p:pic>
      <p:sp>
        <p:nvSpPr>
          <p:cNvPr id="18" name="Rectangle 3"/>
          <p:cNvSpPr>
            <a:spLocks noChangeArrowheads="1"/>
          </p:cNvSpPr>
          <p:nvPr userDrawn="1"/>
        </p:nvSpPr>
        <p:spPr bwMode="auto">
          <a:xfrm>
            <a:off x="6550025" y="6539972"/>
            <a:ext cx="19335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fld id="{25A9E6BD-FE09-0F4B-8746-C9FC7E75F93E}" type="slidenum">
              <a:rPr lang="fr-FR" sz="700" b="0" i="0" smtClean="0">
                <a:solidFill>
                  <a:schemeClr val="tx1"/>
                </a:solidFill>
                <a:latin typeface="Source Sans Pro"/>
                <a:cs typeface="Source Sans Pro"/>
              </a:rPr>
              <a:pPr algn="r"/>
              <a:t>‹Nº›</a:t>
            </a:fld>
            <a:r>
              <a:rPr lang="fr-FR" sz="700" b="0" i="0" dirty="0" smtClean="0">
                <a:solidFill>
                  <a:schemeClr val="tx1"/>
                </a:solidFill>
                <a:latin typeface="Source Sans Pro"/>
                <a:cs typeface="Source Sans Pro"/>
              </a:rPr>
              <a:t> </a:t>
            </a:r>
            <a:r>
              <a:rPr lang="en-US" sz="800" i="1" dirty="0" smtClean="0">
                <a:solidFill>
                  <a:srgbClr val="0092D2"/>
                </a:solidFill>
                <a:latin typeface="Source Sans Pro Black"/>
                <a:cs typeface="Source Sans Pro Black"/>
              </a:rPr>
              <a:t>/</a:t>
            </a:r>
            <a:endParaRPr lang="fr-FR" sz="700" b="0" i="0" dirty="0">
              <a:solidFill>
                <a:schemeClr val="tx1"/>
              </a:solidFill>
              <a:latin typeface="Source Sans Pro"/>
              <a:cs typeface="Source Sans Pro"/>
            </a:endParaRPr>
          </a:p>
        </p:txBody>
      </p:sp>
      <p:sp>
        <p:nvSpPr>
          <p:cNvPr id="20" name="Title Placeholder"/>
          <p:cNvSpPr>
            <a:spLocks noGrp="1"/>
          </p:cNvSpPr>
          <p:nvPr>
            <p:ph type="ctrTitle" hasCustomPrompt="1"/>
          </p:nvPr>
        </p:nvSpPr>
        <p:spPr>
          <a:xfrm>
            <a:off x="809999" y="3327896"/>
            <a:ext cx="7544291" cy="965200"/>
          </a:xfrm>
          <a:prstGeom prst="rect">
            <a:avLst/>
          </a:prstGeom>
        </p:spPr>
        <p:txBody>
          <a:bodyPr lIns="0"/>
          <a:lstStyle>
            <a:lvl1pPr algn="l">
              <a:lnSpc>
                <a:spcPct val="80000"/>
              </a:lnSpc>
              <a:defRPr sz="2800" b="1" i="0">
                <a:solidFill>
                  <a:srgbClr val="FFFFFF"/>
                </a:solidFill>
                <a:latin typeface="Source Sans Pro"/>
                <a:cs typeface="Source Sans Pro"/>
              </a:defRPr>
            </a:lvl1pPr>
          </a:lstStyle>
          <a:p>
            <a:r>
              <a:rPr lang="en-GB" noProof="0" dirty="0" smtClean="0"/>
              <a:t>Presentation </a:t>
            </a:r>
            <a:br>
              <a:rPr lang="en-GB" noProof="0" dirty="0" smtClean="0"/>
            </a:br>
            <a:r>
              <a:rPr lang="en-GB" noProof="0" dirty="0" smtClean="0"/>
              <a:t>subtitle</a:t>
            </a:r>
            <a:endParaRPr lang="en-GB" noProof="0" dirty="0"/>
          </a:p>
        </p:txBody>
      </p:sp>
      <p:sp>
        <p:nvSpPr>
          <p:cNvPr id="21" name="Subtitle Placeholder"/>
          <p:cNvSpPr>
            <a:spLocks noGrp="1"/>
          </p:cNvSpPr>
          <p:nvPr>
            <p:ph type="subTitle" idx="1" hasCustomPrompt="1"/>
          </p:nvPr>
        </p:nvSpPr>
        <p:spPr>
          <a:xfrm>
            <a:off x="809999" y="2420888"/>
            <a:ext cx="7544291" cy="907008"/>
          </a:xfrm>
          <a:prstGeom prst="rect">
            <a:avLst/>
          </a:prstGeom>
        </p:spPr>
        <p:txBody>
          <a:bodyPr lIns="0"/>
          <a:lstStyle>
            <a:lvl1pPr marL="0" indent="0" algn="l">
              <a:lnSpc>
                <a:spcPct val="80000"/>
              </a:lnSpc>
              <a:spcBef>
                <a:spcPts val="0"/>
              </a:spcBef>
              <a:buNone/>
              <a:defRPr sz="3200" b="1" cap="all" baseline="0">
                <a:solidFill>
                  <a:schemeClr val="bg1"/>
                </a:solidFill>
                <a:latin typeface="Source Sans Pro BOLD"/>
                <a:cs typeface="Source Sans Pro BOLD"/>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PRESENTATION </a:t>
            </a:r>
            <a:br>
              <a:rPr lang="en-GB" noProof="0" dirty="0" smtClean="0"/>
            </a:br>
            <a:r>
              <a:rPr lang="en-GB" noProof="0" dirty="0" smtClean="0"/>
              <a:t>TITLE</a:t>
            </a:r>
            <a:endParaRPr lang="en-GB" noProof="0" dirty="0"/>
          </a:p>
        </p:txBody>
      </p:sp>
    </p:spTree>
    <p:extLst>
      <p:ext uri="{BB962C8B-B14F-4D97-AF65-F5344CB8AC3E}">
        <p14:creationId xmlns:p14="http://schemas.microsoft.com/office/powerpoint/2010/main" val="39852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Page">
    <p:spTree>
      <p:nvGrpSpPr>
        <p:cNvPr id="1" name=""/>
        <p:cNvGrpSpPr/>
        <p:nvPr/>
      </p:nvGrpSpPr>
      <p:grpSpPr>
        <a:xfrm>
          <a:off x="0" y="0"/>
          <a:ext cx="0" cy="0"/>
          <a:chOff x="0" y="0"/>
          <a:chExt cx="0" cy="0"/>
        </a:xfrm>
      </p:grpSpPr>
      <p:pic>
        <p:nvPicPr>
          <p:cNvPr id="8" name="Picture 7" descr="Waves PPT BG_21.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18" name="Rectangle 3"/>
          <p:cNvSpPr>
            <a:spLocks noChangeArrowheads="1"/>
          </p:cNvSpPr>
          <p:nvPr userDrawn="1"/>
        </p:nvSpPr>
        <p:spPr bwMode="auto">
          <a:xfrm>
            <a:off x="6550025" y="6539972"/>
            <a:ext cx="19335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fld id="{25A9E6BD-FE09-0F4B-8746-C9FC7E75F93E}" type="slidenum">
              <a:rPr lang="fr-FR" sz="700" b="0" i="0" smtClean="0">
                <a:solidFill>
                  <a:schemeClr val="tx1"/>
                </a:solidFill>
                <a:latin typeface="Source Sans Pro"/>
                <a:cs typeface="Source Sans Pro"/>
              </a:rPr>
              <a:pPr algn="r"/>
              <a:t>‹Nº›</a:t>
            </a:fld>
            <a:r>
              <a:rPr lang="fr-FR" sz="700" b="0" i="0" dirty="0" smtClean="0">
                <a:solidFill>
                  <a:schemeClr val="tx1"/>
                </a:solidFill>
                <a:latin typeface="Source Sans Pro"/>
                <a:cs typeface="Source Sans Pro"/>
              </a:rPr>
              <a:t> </a:t>
            </a:r>
            <a:r>
              <a:rPr lang="en-US" sz="800" i="1" dirty="0" smtClean="0">
                <a:solidFill>
                  <a:srgbClr val="0092D2"/>
                </a:solidFill>
                <a:latin typeface="Source Sans Pro Black"/>
                <a:cs typeface="Source Sans Pro Black"/>
              </a:rPr>
              <a:t>/</a:t>
            </a:r>
            <a:endParaRPr lang="fr-FR" sz="700" b="0" i="0" dirty="0">
              <a:solidFill>
                <a:schemeClr val="tx1"/>
              </a:solidFill>
              <a:latin typeface="Source Sans Pro"/>
              <a:cs typeface="Source Sans Pro"/>
            </a:endParaRPr>
          </a:p>
        </p:txBody>
      </p:sp>
      <p:pic>
        <p:nvPicPr>
          <p:cNvPr id="12" name="Picture 11" descr="Logo_CMYK-01.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698363" y="130865"/>
            <a:ext cx="2200865" cy="832760"/>
          </a:xfrm>
          <a:prstGeom prst="rect">
            <a:avLst/>
          </a:prstGeom>
        </p:spPr>
      </p:pic>
      <p:sp>
        <p:nvSpPr>
          <p:cNvPr id="16" name="Title Placeholder"/>
          <p:cNvSpPr>
            <a:spLocks noGrp="1"/>
          </p:cNvSpPr>
          <p:nvPr>
            <p:ph type="ctrTitle" hasCustomPrompt="1"/>
          </p:nvPr>
        </p:nvSpPr>
        <p:spPr>
          <a:xfrm>
            <a:off x="809999" y="2832319"/>
            <a:ext cx="7355353" cy="441107"/>
          </a:xfrm>
          <a:prstGeom prst="rect">
            <a:avLst/>
          </a:prstGeom>
        </p:spPr>
        <p:txBody>
          <a:bodyPr lIns="0"/>
          <a:lstStyle>
            <a:lvl1pPr algn="l">
              <a:lnSpc>
                <a:spcPct val="80000"/>
              </a:lnSpc>
              <a:defRPr sz="2400" b="1" i="0" baseline="0">
                <a:solidFill>
                  <a:srgbClr val="FFFFFF"/>
                </a:solidFill>
                <a:latin typeface="Source Sans Pro"/>
                <a:cs typeface="Source Sans Pro"/>
              </a:defRPr>
            </a:lvl1pPr>
          </a:lstStyle>
          <a:p>
            <a:r>
              <a:rPr lang="en-GB" noProof="0" dirty="0" smtClean="0"/>
              <a:t>Section subtitle</a:t>
            </a:r>
            <a:endParaRPr lang="en-GB" noProof="0" dirty="0"/>
          </a:p>
        </p:txBody>
      </p:sp>
      <p:sp>
        <p:nvSpPr>
          <p:cNvPr id="17" name="Subtitle Placeholder"/>
          <p:cNvSpPr>
            <a:spLocks noGrp="1"/>
          </p:cNvSpPr>
          <p:nvPr>
            <p:ph type="subTitle" idx="1" hasCustomPrompt="1"/>
          </p:nvPr>
        </p:nvSpPr>
        <p:spPr>
          <a:xfrm>
            <a:off x="810000" y="2420888"/>
            <a:ext cx="7355352" cy="405439"/>
          </a:xfrm>
          <a:prstGeom prst="rect">
            <a:avLst/>
          </a:prstGeom>
        </p:spPr>
        <p:txBody>
          <a:bodyPr lIns="0"/>
          <a:lstStyle>
            <a:lvl1pPr marL="0" indent="0" algn="l">
              <a:lnSpc>
                <a:spcPct val="80000"/>
              </a:lnSpc>
              <a:spcBef>
                <a:spcPts val="0"/>
              </a:spcBef>
              <a:buNone/>
              <a:defRPr sz="2400" b="1" cap="all" baseline="0">
                <a:solidFill>
                  <a:schemeClr val="bg1"/>
                </a:solidFill>
                <a:latin typeface="Source Sans Pro BOLD"/>
                <a:cs typeface="Source Sans Pro BOLD"/>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SECTION TITLE</a:t>
            </a:r>
            <a:endParaRPr lang="en-GB" noProof="0" dirty="0"/>
          </a:p>
        </p:txBody>
      </p:sp>
    </p:spTree>
    <p:extLst>
      <p:ext uri="{BB962C8B-B14F-4D97-AF65-F5344CB8AC3E}">
        <p14:creationId xmlns:p14="http://schemas.microsoft.com/office/powerpoint/2010/main" val="264048257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Text Only)">
    <p:spTree>
      <p:nvGrpSpPr>
        <p:cNvPr id="1" name=""/>
        <p:cNvGrpSpPr/>
        <p:nvPr/>
      </p:nvGrpSpPr>
      <p:grpSpPr>
        <a:xfrm>
          <a:off x="0" y="0"/>
          <a:ext cx="0" cy="0"/>
          <a:chOff x="0" y="0"/>
          <a:chExt cx="0" cy="0"/>
        </a:xfrm>
      </p:grpSpPr>
      <p:sp>
        <p:nvSpPr>
          <p:cNvPr id="18" name="Rectangle 3"/>
          <p:cNvSpPr>
            <a:spLocks noChangeArrowheads="1"/>
          </p:cNvSpPr>
          <p:nvPr userDrawn="1"/>
        </p:nvSpPr>
        <p:spPr bwMode="auto">
          <a:xfrm>
            <a:off x="6550025" y="6539972"/>
            <a:ext cx="19335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fld id="{25A9E6BD-FE09-0F4B-8746-C9FC7E75F93E}" type="slidenum">
              <a:rPr lang="fr-FR" sz="700" b="0" i="0" smtClean="0">
                <a:solidFill>
                  <a:schemeClr val="tx1"/>
                </a:solidFill>
                <a:latin typeface="Source Sans Pro"/>
                <a:cs typeface="Source Sans Pro"/>
              </a:rPr>
              <a:pPr algn="r"/>
              <a:t>‹Nº›</a:t>
            </a:fld>
            <a:r>
              <a:rPr lang="fr-FR" sz="700" b="0" i="0" dirty="0" smtClean="0">
                <a:solidFill>
                  <a:schemeClr val="tx1"/>
                </a:solidFill>
                <a:latin typeface="Source Sans Pro"/>
                <a:cs typeface="Source Sans Pro"/>
              </a:rPr>
              <a:t> </a:t>
            </a:r>
            <a:r>
              <a:rPr lang="en-US" sz="800" i="1" dirty="0" smtClean="0">
                <a:solidFill>
                  <a:srgbClr val="0092D2"/>
                </a:solidFill>
                <a:latin typeface="Source Sans Pro Black"/>
                <a:cs typeface="Source Sans Pro Black"/>
              </a:rPr>
              <a:t>/</a:t>
            </a:r>
            <a:endParaRPr lang="fr-FR" sz="700" b="0" i="0" dirty="0">
              <a:solidFill>
                <a:schemeClr val="tx1"/>
              </a:solidFill>
              <a:latin typeface="Source Sans Pro"/>
              <a:cs typeface="Source Sans Pro"/>
            </a:endParaRPr>
          </a:p>
        </p:txBody>
      </p:sp>
      <p:pic>
        <p:nvPicPr>
          <p:cNvPr id="12" name="Picture 11" descr="Logo_CMYK-01.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98363" y="130865"/>
            <a:ext cx="2200865" cy="832760"/>
          </a:xfrm>
          <a:prstGeom prst="rect">
            <a:avLst/>
          </a:prstGeom>
        </p:spPr>
      </p:pic>
      <p:sp>
        <p:nvSpPr>
          <p:cNvPr id="8" name="Text Placeholder 2"/>
          <p:cNvSpPr>
            <a:spLocks noGrp="1"/>
          </p:cNvSpPr>
          <p:nvPr>
            <p:ph type="body" idx="10" hasCustomPrompt="1"/>
          </p:nvPr>
        </p:nvSpPr>
        <p:spPr>
          <a:xfrm>
            <a:off x="836309" y="1266695"/>
            <a:ext cx="7471382" cy="820896"/>
          </a:xfrm>
          <a:prstGeom prst="rect">
            <a:avLst/>
          </a:prstGeom>
        </p:spPr>
        <p:txBody>
          <a:bodyPr lIns="0" anchor="t">
            <a:noAutofit/>
          </a:bodyPr>
          <a:lstStyle>
            <a:lvl1pPr marL="0" indent="0">
              <a:buNone/>
              <a:defRPr sz="1800" b="1" i="0" baseline="0">
                <a:latin typeface="Source Sans Pro"/>
                <a:cs typeface="Source Sans Pro"/>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add title on two lines if needed</a:t>
            </a:r>
            <a:br>
              <a:rPr lang="en-US" dirty="0" smtClean="0"/>
            </a:br>
            <a:endParaRPr lang="en-US" dirty="0" smtClean="0"/>
          </a:p>
        </p:txBody>
      </p:sp>
      <p:sp>
        <p:nvSpPr>
          <p:cNvPr id="9" name="Text Placeholder 2"/>
          <p:cNvSpPr>
            <a:spLocks noGrp="1"/>
          </p:cNvSpPr>
          <p:nvPr>
            <p:ph type="body" idx="11" hasCustomPrompt="1"/>
          </p:nvPr>
        </p:nvSpPr>
        <p:spPr>
          <a:xfrm>
            <a:off x="836309" y="2087591"/>
            <a:ext cx="7471382" cy="4201065"/>
          </a:xfrm>
          <a:prstGeom prst="rect">
            <a:avLst/>
          </a:prstGeom>
        </p:spPr>
        <p:txBody>
          <a:bodyPr lIns="0" anchor="t">
            <a:normAutofit/>
          </a:bodyPr>
          <a:lstStyle>
            <a:lvl1pPr marL="0" marR="0" indent="0" algn="l" defTabSz="457200" rtl="0" eaLnBrk="1" fontAlgn="auto" latinLnBrk="0" hangingPunct="1">
              <a:lnSpc>
                <a:spcPct val="100000"/>
              </a:lnSpc>
              <a:spcBef>
                <a:spcPts val="500"/>
              </a:spcBef>
              <a:spcAft>
                <a:spcPts val="0"/>
              </a:spcAft>
              <a:buClrTx/>
              <a:buSzTx/>
              <a:buFontTx/>
              <a:buNone/>
              <a:tabLst/>
              <a:defRPr lang="en-US" sz="1400" b="0" i="0" kern="1200" dirty="0" smtClean="0">
                <a:solidFill>
                  <a:schemeClr val="tx1"/>
                </a:solidFill>
                <a:latin typeface="Source Sans Pro" pitchFamily="34" charset="0"/>
                <a:ea typeface="+mn-ea"/>
                <a:cs typeface="Source Sans Pro" pitchFamily="34" charset="0"/>
              </a:defRPr>
            </a:lvl1pPr>
            <a:lvl2pPr marL="514350" marR="0" indent="-171450" algn="l" defTabSz="457200" rtl="0" eaLnBrk="1" fontAlgn="auto" latinLnBrk="0" hangingPunct="1">
              <a:lnSpc>
                <a:spcPct val="100000"/>
              </a:lnSpc>
              <a:spcBef>
                <a:spcPts val="500"/>
              </a:spcBef>
              <a:spcAft>
                <a:spcPts val="0"/>
              </a:spcAft>
              <a:buClrTx/>
              <a:buSzTx/>
              <a:buFont typeface="Arial"/>
              <a:buChar char="•"/>
              <a:tabLst/>
              <a:defRPr sz="1400" b="0" kern="0" baseline="0">
                <a:latin typeface="Source Sans Pro" pitchFamily="34" charset="0"/>
              </a:defRPr>
            </a:lvl2pPr>
            <a:lvl3pPr marL="742950" marR="0" indent="0" algn="l" defTabSz="457200" rtl="0" eaLnBrk="1" fontAlgn="auto" latinLnBrk="0" hangingPunct="1">
              <a:lnSpc>
                <a:spcPct val="100000"/>
              </a:lnSpc>
              <a:spcBef>
                <a:spcPts val="500"/>
              </a:spcBef>
              <a:spcAft>
                <a:spcPts val="0"/>
              </a:spcAft>
              <a:buClrTx/>
              <a:buSzTx/>
              <a:buFont typeface="Arial"/>
              <a:buNone/>
              <a:tabLst/>
              <a:defRPr sz="1400" b="0">
                <a:latin typeface="Source Sans Pro" pitchFamily="34" charset="0"/>
              </a:defRPr>
            </a:lvl3pPr>
            <a:lvl4pPr marL="1371600" indent="0">
              <a:buNone/>
              <a:defRPr sz="1400" b="0">
                <a:latin typeface="Source Sans Pro" pitchFamily="34" charset="0"/>
              </a:defRPr>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err="1" smtClean="0"/>
              <a:t>Lorem</a:t>
            </a:r>
            <a:r>
              <a:rPr lang="en-US" dirty="0" smtClean="0"/>
              <a:t> </a:t>
            </a:r>
            <a:r>
              <a:rPr lang="en-US" dirty="0" err="1" smtClean="0"/>
              <a:t>ipsum</a:t>
            </a:r>
            <a:r>
              <a:rPr lang="en-US" dirty="0" smtClean="0"/>
              <a:t> dolor sit </a:t>
            </a:r>
            <a:r>
              <a:rPr lang="en-US" dirty="0" err="1" smtClean="0"/>
              <a:t>amet</a:t>
            </a:r>
            <a:r>
              <a:rPr lang="en-US" dirty="0" smtClean="0"/>
              <a:t>, </a:t>
            </a:r>
            <a:r>
              <a:rPr lang="en-US" dirty="0" err="1" smtClean="0"/>
              <a:t>consectetuer</a:t>
            </a:r>
            <a:r>
              <a:rPr lang="en-US" dirty="0" smtClean="0"/>
              <a:t> </a:t>
            </a:r>
            <a:r>
              <a:rPr lang="en-US" dirty="0" err="1" smtClean="0"/>
              <a:t>adipiscing</a:t>
            </a:r>
            <a:r>
              <a:rPr lang="en-US" dirty="0" smtClean="0"/>
              <a:t> </a:t>
            </a:r>
            <a:r>
              <a:rPr lang="en-US" dirty="0" err="1" smtClean="0"/>
              <a:t>elit</a:t>
            </a:r>
            <a:r>
              <a:rPr lang="en-US" dirty="0" smtClean="0"/>
              <a:t>. Maecenas </a:t>
            </a:r>
            <a:r>
              <a:rPr lang="en-US" dirty="0" err="1" smtClean="0"/>
              <a:t>porttitor</a:t>
            </a:r>
            <a:r>
              <a:rPr lang="en-US" dirty="0" smtClean="0"/>
              <a:t> </a:t>
            </a:r>
            <a:r>
              <a:rPr lang="en-US" dirty="0" err="1" smtClean="0"/>
              <a:t>congue</a:t>
            </a:r>
            <a:r>
              <a:rPr lang="en-US" dirty="0" smtClean="0"/>
              <a:t> </a:t>
            </a:r>
            <a:r>
              <a:rPr lang="en-US" dirty="0" err="1" smtClean="0"/>
              <a:t>massa</a:t>
            </a:r>
            <a:r>
              <a:rPr lang="en-US" dirty="0" smtClean="0"/>
              <a:t>. </a:t>
            </a:r>
            <a:r>
              <a:rPr lang="en-US" dirty="0" err="1" smtClean="0"/>
              <a:t>Fusce</a:t>
            </a:r>
            <a:r>
              <a:rPr lang="en-US" dirty="0" smtClean="0"/>
              <a:t> </a:t>
            </a:r>
            <a:r>
              <a:rPr lang="en-US" dirty="0" err="1" smtClean="0"/>
              <a:t>posuere</a:t>
            </a:r>
            <a:r>
              <a:rPr lang="en-US" dirty="0" smtClean="0"/>
              <a:t>, magna </a:t>
            </a:r>
            <a:r>
              <a:rPr lang="en-US" dirty="0" err="1" smtClean="0"/>
              <a:t>sed</a:t>
            </a:r>
            <a:r>
              <a:rPr lang="en-US" dirty="0" smtClean="0"/>
              <a:t> </a:t>
            </a:r>
            <a:r>
              <a:rPr lang="en-US" dirty="0" err="1" smtClean="0"/>
              <a:t>pulvinar</a:t>
            </a:r>
            <a:r>
              <a:rPr lang="en-US" dirty="0" smtClean="0"/>
              <a:t> </a:t>
            </a:r>
            <a:r>
              <a:rPr lang="en-US" dirty="0" err="1" smtClean="0"/>
              <a:t>ultricies</a:t>
            </a:r>
            <a:r>
              <a:rPr lang="en-US" dirty="0" smtClean="0"/>
              <a:t>, </a:t>
            </a:r>
            <a:r>
              <a:rPr lang="en-US" dirty="0" err="1" smtClean="0"/>
              <a:t>purus</a:t>
            </a:r>
            <a:r>
              <a:rPr lang="en-US" dirty="0" smtClean="0"/>
              <a:t> </a:t>
            </a:r>
            <a:r>
              <a:rPr lang="en-US" dirty="0" err="1" smtClean="0"/>
              <a:t>lectus</a:t>
            </a:r>
            <a:r>
              <a:rPr lang="en-US" dirty="0" smtClean="0"/>
              <a:t> </a:t>
            </a:r>
            <a:r>
              <a:rPr lang="en-US" dirty="0" err="1" smtClean="0"/>
              <a:t>malesuada</a:t>
            </a:r>
            <a:r>
              <a:rPr lang="en-US" dirty="0" smtClean="0"/>
              <a:t> </a:t>
            </a:r>
            <a:r>
              <a:rPr lang="en-US" dirty="0" err="1" smtClean="0"/>
              <a:t>libero</a:t>
            </a:r>
            <a:r>
              <a:rPr lang="en-US" dirty="0" smtClean="0"/>
              <a:t>, sit </a:t>
            </a:r>
            <a:r>
              <a:rPr lang="en-US" dirty="0" err="1" smtClean="0"/>
              <a:t>amet</a:t>
            </a:r>
            <a:r>
              <a:rPr lang="en-US" dirty="0" smtClean="0"/>
              <a:t> </a:t>
            </a:r>
            <a:r>
              <a:rPr lang="en-US" dirty="0" err="1" smtClean="0"/>
              <a:t>commodo</a:t>
            </a:r>
            <a:r>
              <a:rPr lang="en-US" dirty="0" smtClean="0"/>
              <a:t> magna </a:t>
            </a:r>
            <a:r>
              <a:rPr lang="en-US" dirty="0" err="1" smtClean="0"/>
              <a:t>eros</a:t>
            </a:r>
            <a:r>
              <a:rPr lang="en-US" dirty="0" smtClean="0"/>
              <a:t> </a:t>
            </a:r>
            <a:r>
              <a:rPr lang="en-US" dirty="0" err="1" smtClean="0"/>
              <a:t>quis</a:t>
            </a:r>
            <a:r>
              <a:rPr lang="en-US" dirty="0" smtClean="0"/>
              <a:t> </a:t>
            </a:r>
            <a:r>
              <a:rPr lang="en-US" dirty="0" err="1" smtClean="0"/>
              <a:t>urna</a:t>
            </a:r>
            <a:r>
              <a:rPr lang="en-US" dirty="0" smtClean="0"/>
              <a:t>.</a:t>
            </a:r>
          </a:p>
          <a:p>
            <a:pPr marL="171450" marR="0" lvl="0" indent="-171450" algn="l" defTabSz="457200" rtl="0" eaLnBrk="1" fontAlgn="auto" latinLnBrk="0" hangingPunct="1">
              <a:lnSpc>
                <a:spcPct val="100000"/>
              </a:lnSpc>
              <a:spcBef>
                <a:spcPts val="500"/>
              </a:spcBef>
              <a:spcAft>
                <a:spcPts val="0"/>
              </a:spcAft>
              <a:buClrTx/>
              <a:buSzTx/>
              <a:buFont typeface="Arial"/>
              <a:buChar char="•"/>
              <a:tabLst/>
              <a:defRPr/>
            </a:pPr>
            <a:r>
              <a:rPr lang="en-US" dirty="0" err="1" smtClean="0"/>
              <a:t>Nunc</a:t>
            </a:r>
            <a:r>
              <a:rPr lang="en-US" dirty="0" smtClean="0"/>
              <a:t> </a:t>
            </a:r>
            <a:r>
              <a:rPr lang="en-US" dirty="0" err="1" smtClean="0"/>
              <a:t>viverra</a:t>
            </a:r>
            <a:r>
              <a:rPr lang="en-US" dirty="0" smtClean="0"/>
              <a:t> </a:t>
            </a:r>
            <a:r>
              <a:rPr lang="en-US" dirty="0" err="1" smtClean="0"/>
              <a:t>imperdiet</a:t>
            </a:r>
            <a:r>
              <a:rPr lang="en-US" dirty="0" smtClean="0"/>
              <a:t> </a:t>
            </a:r>
            <a:r>
              <a:rPr lang="en-US" dirty="0" err="1" smtClean="0"/>
              <a:t>enim</a:t>
            </a:r>
            <a:r>
              <a:rPr lang="en-US" dirty="0" smtClean="0"/>
              <a:t>. </a:t>
            </a:r>
            <a:r>
              <a:rPr lang="en-US" dirty="0" err="1" smtClean="0"/>
              <a:t>Fusce</a:t>
            </a:r>
            <a:r>
              <a:rPr lang="en-US" dirty="0" smtClean="0"/>
              <a:t> est. </a:t>
            </a:r>
            <a:r>
              <a:rPr lang="en-US" dirty="0" err="1" smtClean="0"/>
              <a:t>Vivamus</a:t>
            </a:r>
            <a:r>
              <a:rPr lang="en-US" dirty="0" smtClean="0"/>
              <a:t> a </a:t>
            </a:r>
            <a:r>
              <a:rPr lang="en-US" dirty="0" err="1" smtClean="0"/>
              <a:t>tellus</a:t>
            </a:r>
            <a:r>
              <a:rPr lang="en-US" dirty="0" smtClean="0"/>
              <a:t>.</a:t>
            </a:r>
          </a:p>
          <a:p>
            <a:pPr marL="514350" marR="0" lvl="1" indent="-171450" algn="l" defTabSz="457200" rtl="0" eaLnBrk="1" fontAlgn="auto" latinLnBrk="0" hangingPunct="1">
              <a:lnSpc>
                <a:spcPct val="100000"/>
              </a:lnSpc>
              <a:spcBef>
                <a:spcPts val="500"/>
              </a:spcBef>
              <a:spcAft>
                <a:spcPts val="0"/>
              </a:spcAft>
              <a:buClrTx/>
              <a:buSzTx/>
              <a:buFont typeface="Arial"/>
              <a:buChar char="•"/>
              <a:tabLst/>
              <a:defRPr/>
            </a:pPr>
            <a:r>
              <a:rPr lang="en-US" dirty="0" err="1" smtClean="0"/>
              <a:t>Pellentesque</a:t>
            </a:r>
            <a:r>
              <a:rPr lang="en-US" dirty="0" smtClean="0"/>
              <a:t> habitant </a:t>
            </a:r>
            <a:r>
              <a:rPr lang="en-US" dirty="0" err="1" smtClean="0"/>
              <a:t>morbi</a:t>
            </a:r>
            <a:r>
              <a:rPr lang="en-US" dirty="0" smtClean="0"/>
              <a:t> </a:t>
            </a:r>
            <a:r>
              <a:rPr lang="en-US" dirty="0" err="1" smtClean="0"/>
              <a:t>tristique</a:t>
            </a:r>
            <a:r>
              <a:rPr lang="en-US" dirty="0" smtClean="0"/>
              <a:t> </a:t>
            </a:r>
            <a:r>
              <a:rPr lang="en-US" dirty="0" err="1" smtClean="0"/>
              <a:t>senectus</a:t>
            </a:r>
            <a:r>
              <a:rPr lang="en-US" dirty="0" smtClean="0"/>
              <a:t> et </a:t>
            </a:r>
            <a:r>
              <a:rPr lang="en-US" dirty="0" err="1" smtClean="0"/>
              <a:t>netus</a:t>
            </a:r>
            <a:r>
              <a:rPr lang="en-US" dirty="0" smtClean="0"/>
              <a:t> et </a:t>
            </a:r>
            <a:r>
              <a:rPr lang="en-US" dirty="0" err="1" smtClean="0"/>
              <a:t>malesuada</a:t>
            </a:r>
            <a:r>
              <a:rPr lang="en-US" dirty="0" smtClean="0"/>
              <a:t> fames ac </a:t>
            </a:r>
            <a:r>
              <a:rPr lang="en-US" dirty="0" err="1" smtClean="0"/>
              <a:t>turpis</a:t>
            </a:r>
            <a:r>
              <a:rPr lang="en-US" dirty="0" smtClean="0"/>
              <a:t> </a:t>
            </a:r>
            <a:r>
              <a:rPr lang="en-US" dirty="0" err="1" smtClean="0"/>
              <a:t>egestas</a:t>
            </a:r>
            <a:r>
              <a:rPr lang="en-US" dirty="0" smtClean="0"/>
              <a:t>. </a:t>
            </a:r>
            <a:r>
              <a:rPr lang="en-US" dirty="0" err="1" smtClean="0"/>
              <a:t>Proin</a:t>
            </a:r>
            <a:r>
              <a:rPr lang="en-US" dirty="0" smtClean="0"/>
              <a:t> </a:t>
            </a:r>
            <a:r>
              <a:rPr lang="en-US" dirty="0" err="1" smtClean="0"/>
              <a:t>pharetra</a:t>
            </a:r>
            <a:r>
              <a:rPr lang="en-US" dirty="0" smtClean="0"/>
              <a:t> </a:t>
            </a:r>
            <a:r>
              <a:rPr lang="en-US" dirty="0" err="1" smtClean="0"/>
              <a:t>nonummy</a:t>
            </a:r>
            <a:r>
              <a:rPr lang="en-US" dirty="0" smtClean="0"/>
              <a:t> </a:t>
            </a:r>
            <a:r>
              <a:rPr lang="en-US" dirty="0" err="1" smtClean="0"/>
              <a:t>pede</a:t>
            </a:r>
            <a:r>
              <a:rPr lang="en-US" dirty="0" smtClean="0"/>
              <a:t>. </a:t>
            </a:r>
            <a:r>
              <a:rPr lang="en-US" dirty="0" err="1" smtClean="0"/>
              <a:t>Mauris</a:t>
            </a:r>
            <a:r>
              <a:rPr lang="en-US" dirty="0" smtClean="0"/>
              <a:t> et </a:t>
            </a:r>
            <a:r>
              <a:rPr lang="en-US" dirty="0" err="1" smtClean="0"/>
              <a:t>orci</a:t>
            </a:r>
            <a:r>
              <a:rPr lang="en-US" dirty="0" smtClean="0"/>
              <a:t>.</a:t>
            </a:r>
          </a:p>
          <a:p>
            <a:pPr marL="914400" marR="0" lvl="2" indent="-171450" algn="l" defTabSz="457200" rtl="0" eaLnBrk="1" fontAlgn="auto" latinLnBrk="0" hangingPunct="1">
              <a:lnSpc>
                <a:spcPct val="100000"/>
              </a:lnSpc>
              <a:spcBef>
                <a:spcPts val="500"/>
              </a:spcBef>
              <a:spcAft>
                <a:spcPts val="0"/>
              </a:spcAft>
              <a:buClrTx/>
              <a:buSzTx/>
              <a:buFont typeface="Arial"/>
              <a:buChar char="•"/>
              <a:tabLst/>
              <a:defRPr/>
            </a:pPr>
            <a:r>
              <a:rPr lang="en-US" dirty="0" err="1" smtClean="0"/>
              <a:t>Pellentesque</a:t>
            </a:r>
            <a:r>
              <a:rPr lang="en-US" dirty="0" smtClean="0"/>
              <a:t> habitant </a:t>
            </a:r>
            <a:r>
              <a:rPr lang="en-US" dirty="0" err="1" smtClean="0"/>
              <a:t>morbi</a:t>
            </a:r>
            <a:r>
              <a:rPr lang="en-US" dirty="0" smtClean="0"/>
              <a:t> </a:t>
            </a:r>
            <a:r>
              <a:rPr lang="en-US" dirty="0" err="1" smtClean="0"/>
              <a:t>tristique</a:t>
            </a:r>
            <a:r>
              <a:rPr lang="en-US" dirty="0" smtClean="0"/>
              <a:t> </a:t>
            </a:r>
            <a:r>
              <a:rPr lang="en-US" dirty="0" err="1" smtClean="0"/>
              <a:t>senectus</a:t>
            </a:r>
            <a:r>
              <a:rPr lang="en-US" dirty="0" smtClean="0"/>
              <a:t> et </a:t>
            </a:r>
            <a:r>
              <a:rPr lang="en-US" dirty="0" err="1" smtClean="0"/>
              <a:t>netus</a:t>
            </a:r>
            <a:r>
              <a:rPr lang="en-US" dirty="0" smtClean="0"/>
              <a:t> et </a:t>
            </a:r>
            <a:r>
              <a:rPr lang="en-US" dirty="0" err="1" smtClean="0"/>
              <a:t>malesuada</a:t>
            </a:r>
            <a:r>
              <a:rPr lang="en-US" dirty="0" smtClean="0"/>
              <a:t> fames ac </a:t>
            </a:r>
            <a:r>
              <a:rPr lang="en-US" dirty="0" err="1" smtClean="0"/>
              <a:t>turpis</a:t>
            </a:r>
            <a:r>
              <a:rPr lang="en-US" dirty="0" smtClean="0"/>
              <a:t> </a:t>
            </a:r>
            <a:r>
              <a:rPr lang="en-US" dirty="0" err="1" smtClean="0"/>
              <a:t>egestas</a:t>
            </a:r>
            <a:r>
              <a:rPr lang="en-US" dirty="0" smtClean="0"/>
              <a:t>. </a:t>
            </a:r>
            <a:r>
              <a:rPr lang="en-US" dirty="0" err="1" smtClean="0"/>
              <a:t>Proin</a:t>
            </a:r>
            <a:r>
              <a:rPr lang="en-US" dirty="0" smtClean="0"/>
              <a:t> </a:t>
            </a:r>
            <a:r>
              <a:rPr lang="en-US" dirty="0" err="1" smtClean="0"/>
              <a:t>pharetra</a:t>
            </a:r>
            <a:r>
              <a:rPr lang="en-US" dirty="0" smtClean="0"/>
              <a:t> </a:t>
            </a:r>
            <a:r>
              <a:rPr lang="en-US" dirty="0" err="1" smtClean="0"/>
              <a:t>nonummy</a:t>
            </a:r>
            <a:r>
              <a:rPr lang="en-US" dirty="0" smtClean="0"/>
              <a:t> </a:t>
            </a:r>
            <a:r>
              <a:rPr lang="en-US" dirty="0" err="1" smtClean="0"/>
              <a:t>pede</a:t>
            </a:r>
            <a:r>
              <a:rPr lang="en-US" dirty="0" smtClean="0"/>
              <a:t>. </a:t>
            </a:r>
            <a:r>
              <a:rPr lang="en-US" dirty="0" err="1" smtClean="0"/>
              <a:t>Mauris</a:t>
            </a:r>
            <a:r>
              <a:rPr lang="en-US" dirty="0" smtClean="0"/>
              <a:t> et </a:t>
            </a:r>
            <a:r>
              <a:rPr lang="en-US" dirty="0" err="1" smtClean="0"/>
              <a:t>orci</a:t>
            </a:r>
            <a:r>
              <a:rPr lang="en-US" dirty="0" smtClean="0"/>
              <a:t>.</a:t>
            </a:r>
          </a:p>
          <a:p>
            <a:pPr marL="1543050" marR="0" lvl="3" indent="-171450" algn="l" defTabSz="457200" rtl="0" eaLnBrk="1" fontAlgn="auto" latinLnBrk="0" hangingPunct="1">
              <a:lnSpc>
                <a:spcPct val="100000"/>
              </a:lnSpc>
              <a:spcBef>
                <a:spcPts val="500"/>
              </a:spcBef>
              <a:spcAft>
                <a:spcPts val="0"/>
              </a:spcAft>
              <a:buClrTx/>
              <a:buSzTx/>
              <a:buFont typeface="Arial"/>
              <a:buChar char="•"/>
              <a:tabLst/>
              <a:defRPr/>
            </a:pPr>
            <a:r>
              <a:rPr lang="en-US" dirty="0" err="1" smtClean="0"/>
              <a:t>Pellentesque</a:t>
            </a:r>
            <a:r>
              <a:rPr lang="en-US" dirty="0" smtClean="0"/>
              <a:t> habitant </a:t>
            </a:r>
            <a:r>
              <a:rPr lang="en-US" dirty="0" err="1" smtClean="0"/>
              <a:t>morbi</a:t>
            </a:r>
            <a:r>
              <a:rPr lang="en-US" dirty="0" smtClean="0"/>
              <a:t> </a:t>
            </a:r>
            <a:r>
              <a:rPr lang="en-US" dirty="0" err="1" smtClean="0"/>
              <a:t>tristique</a:t>
            </a:r>
            <a:r>
              <a:rPr lang="en-US" dirty="0" smtClean="0"/>
              <a:t> </a:t>
            </a:r>
            <a:r>
              <a:rPr lang="en-US" dirty="0" err="1" smtClean="0"/>
              <a:t>senectus</a:t>
            </a:r>
            <a:r>
              <a:rPr lang="en-US" dirty="0" smtClean="0"/>
              <a:t> et </a:t>
            </a:r>
            <a:r>
              <a:rPr lang="en-US" dirty="0" err="1" smtClean="0"/>
              <a:t>netus</a:t>
            </a:r>
            <a:r>
              <a:rPr lang="en-US" dirty="0" smtClean="0"/>
              <a:t> et </a:t>
            </a:r>
            <a:r>
              <a:rPr lang="en-US" dirty="0" err="1" smtClean="0"/>
              <a:t>malesuada</a:t>
            </a:r>
            <a:r>
              <a:rPr lang="en-US" dirty="0" smtClean="0"/>
              <a:t> fames ac </a:t>
            </a:r>
            <a:r>
              <a:rPr lang="en-US" dirty="0" err="1" smtClean="0"/>
              <a:t>turpis</a:t>
            </a:r>
            <a:r>
              <a:rPr lang="en-US" dirty="0" smtClean="0"/>
              <a:t> </a:t>
            </a:r>
            <a:r>
              <a:rPr lang="en-US" dirty="0" err="1" smtClean="0"/>
              <a:t>egestas</a:t>
            </a:r>
            <a:r>
              <a:rPr lang="en-US" dirty="0" smtClean="0"/>
              <a:t>. </a:t>
            </a:r>
            <a:r>
              <a:rPr lang="en-US" dirty="0" err="1" smtClean="0"/>
              <a:t>Proin</a:t>
            </a:r>
            <a:r>
              <a:rPr lang="en-US" dirty="0" smtClean="0"/>
              <a:t> </a:t>
            </a:r>
            <a:r>
              <a:rPr lang="en-US" dirty="0" err="1" smtClean="0"/>
              <a:t>pharetra</a:t>
            </a:r>
            <a:r>
              <a:rPr lang="en-US" dirty="0" smtClean="0"/>
              <a:t> </a:t>
            </a:r>
            <a:r>
              <a:rPr lang="en-US" dirty="0" err="1" smtClean="0"/>
              <a:t>nonummy</a:t>
            </a:r>
            <a:r>
              <a:rPr lang="en-US" dirty="0" smtClean="0"/>
              <a:t> </a:t>
            </a:r>
            <a:r>
              <a:rPr lang="en-US" dirty="0" err="1" smtClean="0"/>
              <a:t>pede</a:t>
            </a:r>
            <a:r>
              <a:rPr lang="en-US" dirty="0" smtClean="0"/>
              <a:t>. </a:t>
            </a:r>
            <a:r>
              <a:rPr lang="en-US" dirty="0" err="1" smtClean="0"/>
              <a:t>Mauris</a:t>
            </a:r>
            <a:r>
              <a:rPr lang="en-US" dirty="0" smtClean="0"/>
              <a:t> et </a:t>
            </a:r>
            <a:r>
              <a:rPr lang="en-US" dirty="0" err="1" smtClean="0"/>
              <a:t>orci</a:t>
            </a:r>
            <a:r>
              <a:rPr lang="en-US" dirty="0" smtClean="0"/>
              <a:t>.</a:t>
            </a:r>
          </a:p>
        </p:txBody>
      </p:sp>
    </p:spTree>
    <p:extLst>
      <p:ext uri="{BB962C8B-B14F-4D97-AF65-F5344CB8AC3E}">
        <p14:creationId xmlns:p14="http://schemas.microsoft.com/office/powerpoint/2010/main" val="2540348747"/>
      </p:ext>
    </p:extLst>
  </p:cSld>
  <p:clrMapOvr>
    <a:masterClrMapping/>
  </p:clrMapOvr>
</p:sldLayout>
</file>

<file path=ppt/slideLayouts/slideLayout5.xml><?xml version="1.0" encoding="utf-8"?>
<p:sldLayout xmlns:p="http://schemas.openxmlformats.org/presentationml/2006/main" xmlns:a="http://schemas.openxmlformats.org/drawingml/2006/main" xmlns:r="http://schemas.openxmlformats.org/officeDocument/2006/relationships" preserve="1" userDrawn="1">
  <p:cSld name="Content Page (Text + Image)">
    <p:spTree>
      <p:nvGrpSpPr>
        <p:cNvPr id="1" name=""/>
        <p:cNvGrpSpPr/>
        <p:nvPr/>
      </p:nvGrpSpPr>
      <p:grpSpPr>
        <a:xfrm>
          <a:off x="0" y="0"/>
          <a:ext cx="0" cy="0"/>
          <a:chOff x="0" y="0"/>
          <a:chExt cx="0" cy="0"/>
        </a:xfrm>
      </p:grpSpPr>
      <p:pic>
        <p:nvPicPr>
          <p:cNvPr descr="PICT_EXAMPLE_1.jpg" id="3" name="Picture 2"/>
          <p:cNvPicPr>
            <a:picLocks noChangeAspect="1"/>
          </p:cNvPicPr>
          <p:nvPr userDrawn="1"/>
        </p:nvPicPr>
        <p:blipFill rotWithShape="1">
          <a:blip cstate="email" r:embed="rId3">
            <a:extLst>
              <a:ext uri="{28A0092B-C50C-407E-A947-70E740481C1C}">
                <a14:useLocalDpi xmlns:a14="http://schemas.microsoft.com/office/drawing/2010/main"/>
              </a:ext>
            </a:extLst>
          </a:blip>
          <a:srcRect l="2"/>
          <a:stretch/>
        </p:blipFill>
        <p:spPr>
          <a:xfrm>
            <a:off x="836308" y="2101842"/>
            <a:ext cx="3735691" cy="4188911"/>
          </a:xfrm>
          <a:prstGeom prst="rect">
            <a:avLst/>
          </a:prstGeom>
        </p:spPr>
      </p:pic>
      <p:pic>
        <p:nvPicPr>
          <p:cNvPr descr="Logo_CMYK-01.png" id="12" name="Picture 11"/>
          <p:cNvPicPr>
            <a:picLocks noChangeAspect="1"/>
          </p:cNvPicPr>
          <p:nvPr userDrawn="1"/>
        </p:nvPicPr>
        <p:blipFill>
          <a:blip cstate="screen" r:embed="rId4">
            <a:extLst>
              <a:ext uri="{28A0092B-C50C-407E-A947-70E740481C1C}">
                <a14:useLocalDpi xmlns:a14="http://schemas.microsoft.com/office/drawing/2010/main"/>
              </a:ext>
            </a:extLst>
          </a:blip>
          <a:stretch>
            <a:fillRect/>
          </a:stretch>
        </p:blipFill>
        <p:spPr>
          <a:xfrm>
            <a:off x="698363" y="130865"/>
            <a:ext cx="2200865" cy="832760"/>
          </a:xfrm>
          <a:prstGeom prst="rect">
            <a:avLst/>
          </a:prstGeom>
        </p:spPr>
      </p:pic>
      <p:sp>
        <p:nvSpPr>
          <p:cNvPr id="8" name="Picture Placeholder 5"/>
          <p:cNvSpPr>
            <a:spLocks noGrp="1"/>
          </p:cNvSpPr>
          <p:nvPr>
            <p:ph idx="13" sz="quarter" type="pic"/>
          </p:nvPr>
        </p:nvSpPr>
        <p:spPr>
          <a:xfrm>
            <a:off x="836361" y="2101843"/>
            <a:ext cx="3735691" cy="4186813"/>
          </a:xfrm>
          <a:prstGeom prst="rect">
            <a:avLst/>
          </a:prstGeom>
        </p:spPr>
        <p:txBody>
          <a:bodyPr anchor="t" tIns="2448000"/>
          <a:lstStyle>
            <a:lvl1pPr algn="ctr" indent="0" marL="0">
              <a:buFontTx/>
              <a:buNone/>
              <a:defRPr sz="2000"/>
            </a:lvl1pPr>
          </a:lstStyle>
          <a:p>
            <a:r>
              <a:rPr lang="es-ES" noProof="0" smtClean="0"/>
              <a:t>Haga clic en el icono para agregar una imagen</a:t>
            </a:r>
            <a:endParaRPr dirty="0" lang="en-GB" noProof="0"/>
          </a:p>
        </p:txBody>
      </p:sp>
      <p:sp>
        <p:nvSpPr>
          <p:cNvPr id="10" name="Rectangle 3"/>
          <p:cNvSpPr>
            <a:spLocks noChangeArrowheads="1"/>
          </p:cNvSpPr>
          <p:nvPr userDrawn="1"/>
        </p:nvSpPr>
        <p:spPr bwMode="auto">
          <a:xfrm>
            <a:off x="6550025" y="6539972"/>
            <a:ext cx="19335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fld id="{25A9E6BD-FE09-0F4B-8746-C9FC7E75F93E}" type="slidenum">
              <a:rPr b="0" i="0" lang="fr-FR" smtClean="0" sz="700">
                <a:solidFill>
                  <a:schemeClr val="tx1"/>
                </a:solidFill>
                <a:latin typeface="Source Sans Pro"/>
                <a:cs typeface="Source Sans Pro"/>
              </a:rPr>
              <a:pPr algn="r"/>
              <a:t>‹Nº›</a:t>
            </a:fld>
            <a:r>
              <a:rPr b="0" dirty="0" i="0" lang="fr-FR" smtClean="0" sz="700">
                <a:solidFill>
                  <a:schemeClr val="tx1"/>
                </a:solidFill>
                <a:latin typeface="Source Sans Pro"/>
                <a:cs typeface="Source Sans Pro"/>
              </a:rPr>
              <a:t> </a:t>
            </a:r>
            <a:r>
              <a:rPr dirty="0" i="1" lang="en-US" smtClean="0" sz="800">
                <a:solidFill>
                  <a:srgbClr val="0092D2"/>
                </a:solidFill>
                <a:latin typeface="Source Sans Pro Black"/>
                <a:cs typeface="Source Sans Pro Black"/>
              </a:rPr>
              <a:t>/</a:t>
            </a:r>
            <a:endParaRPr b="0" dirty="0" i="0" lang="fr-FR" sz="700">
              <a:solidFill>
                <a:schemeClr val="tx1"/>
              </a:solidFill>
              <a:latin typeface="Source Sans Pro"/>
              <a:cs typeface="Source Sans Pro"/>
            </a:endParaRPr>
          </a:p>
        </p:txBody>
      </p:sp>
      <p:sp>
        <p:nvSpPr>
          <p:cNvPr id="11" name="txtFooter1"/>
          <p:cNvSpPr txBox="1"/>
          <p:nvPr userDrawn="1">
            <p:custDataLst>
              <p:tags r:id="rId1"/>
            </p:custDataLst>
          </p:nvPr>
        </p:nvSpPr>
        <p:spPr>
          <a:xfrm>
            <a:off x="851252" y="6478736"/>
            <a:ext cx="3271116" cy="252028"/>
          </a:xfrm>
          <a:prstGeom prst="rect">
            <a:avLst/>
          </a:prstGeom>
          <a:noFill/>
        </p:spPr>
        <p:txBody>
          <a:bodyPr bIns="0" lIns="0" rIns="0" rtlCol="0" tIns="0" wrap="square">
            <a:noAutofit/>
          </a:bodyPr>
          <a:lstStyle/>
          <a:p>
            <a:pPr algn="l">
              <a:lnSpc>
                <a:spcPts val="900"/>
              </a:lnSpc>
            </a:pPr>
            <a:r>
              <a:rPr b="0" dirty="0" i="0" lang="en-GB" noProof="0" smtClean="0" sz="700">
                <a:solidFill>
                  <a:srgbClr val="000000"/>
                </a:solidFill>
                <a:latin typeface="Source Sans Pro"/>
                <a:cs typeface="Source Sans Pro"/>
              </a:rPr>
              <a:t>Public or Internal or Strictly Confidential, Presentation title</a:t>
            </a:r>
          </a:p>
          <a:p>
            <a:pPr algn="l">
              <a:lnSpc>
                <a:spcPts val="900"/>
              </a:lnSpc>
            </a:pPr>
            <a:r>
              <a:rPr b="0" dirty="0" i="0" lang="en-GB" noProof="0" smtClean="0" sz="700">
                <a:solidFill>
                  <a:srgbClr val="000000"/>
                </a:solidFill>
                <a:latin typeface="Source Sans Pro"/>
                <a:cs typeface="Source Sans Pro"/>
              </a:rPr>
              <a:t>John Sampleman,</a:t>
            </a:r>
            <a:r>
              <a:rPr b="0" baseline="0" dirty="0" i="0" lang="en-GB" noProof="0" smtClean="0" sz="700">
                <a:solidFill>
                  <a:srgbClr val="000000"/>
                </a:solidFill>
                <a:latin typeface="Source Sans Pro"/>
                <a:cs typeface="Source Sans Pro"/>
              </a:rPr>
              <a:t> </a:t>
            </a:r>
            <a:r>
              <a:rPr b="0" dirty="0" i="0" lang="en-GB" noProof="0" smtClean="0" sz="700">
                <a:solidFill>
                  <a:srgbClr val="000000"/>
                </a:solidFill>
                <a:latin typeface="Source Sans Pro"/>
                <a:cs typeface="Source Sans Pro"/>
              </a:rPr>
              <a:t>Business or Service, 00.00.2013</a:t>
            </a:r>
            <a:endParaRPr b="0" dirty="0" i="0" lang="en-GB" noProof="0" sz="700">
              <a:solidFill>
                <a:srgbClr val="000000"/>
              </a:solidFill>
              <a:latin typeface="Source Sans Pro"/>
              <a:cs typeface="Source Sans Pro"/>
            </a:endParaRPr>
          </a:p>
        </p:txBody>
      </p:sp>
      <p:sp>
        <p:nvSpPr>
          <p:cNvPr id="13" name="Text Placeholder 2"/>
          <p:cNvSpPr>
            <a:spLocks noGrp="1"/>
          </p:cNvSpPr>
          <p:nvPr>
            <p:ph hasCustomPrompt="1" idx="14" type="body"/>
          </p:nvPr>
        </p:nvSpPr>
        <p:spPr>
          <a:xfrm>
            <a:off x="4692769" y="2087591"/>
            <a:ext cx="3614921" cy="4201065"/>
          </a:xfrm>
          <a:prstGeom prst="rect">
            <a:avLst/>
          </a:prstGeom>
        </p:spPr>
        <p:txBody>
          <a:bodyPr anchor="t" lIns="0">
            <a:normAutofit/>
          </a:bodyPr>
          <a:lstStyle>
            <a:lvl1pPr algn="l" defTabSz="457200" eaLnBrk="1" fontAlgn="auto" hangingPunct="1" indent="0" latinLnBrk="0" marL="0" marR="0" rtl="0">
              <a:lnSpc>
                <a:spcPct val="100000"/>
              </a:lnSpc>
              <a:spcBef>
                <a:spcPts val="500"/>
              </a:spcBef>
              <a:spcAft>
                <a:spcPts val="0"/>
              </a:spcAft>
              <a:buClrTx/>
              <a:buSzTx/>
              <a:buFontTx/>
              <a:buNone/>
              <a:tabLst/>
              <a:defRPr b="0" dirty="0" i="0" kern="1200" lang="en-US" smtClean="0" sz="1400">
                <a:solidFill>
                  <a:schemeClr val="tx1"/>
                </a:solidFill>
                <a:latin charset="0" pitchFamily="34" typeface="Source Sans Pro"/>
                <a:ea typeface="+mn-ea"/>
                <a:cs charset="0" pitchFamily="34" typeface="Source Sans Pro"/>
              </a:defRPr>
            </a:lvl1pPr>
            <a:lvl2pPr algn="l" defTabSz="457200" eaLnBrk="1" fontAlgn="auto" hangingPunct="1" indent="-171450" latinLnBrk="0" marL="514350" marR="0" rtl="0">
              <a:lnSpc>
                <a:spcPct val="100000"/>
              </a:lnSpc>
              <a:spcBef>
                <a:spcPts val="500"/>
              </a:spcBef>
              <a:spcAft>
                <a:spcPts val="0"/>
              </a:spcAft>
              <a:buClrTx/>
              <a:buSzTx/>
              <a:buFont typeface="Arial"/>
              <a:buChar char="•"/>
              <a:tabLst/>
              <a:defRPr b="0" baseline="0" kern="0" sz="1400">
                <a:latin charset="0" pitchFamily="34" typeface="Source Sans Pro"/>
              </a:defRPr>
            </a:lvl2pPr>
            <a:lvl3pPr algn="l" defTabSz="457200" eaLnBrk="1" fontAlgn="auto" hangingPunct="1" indent="0" latinLnBrk="0" marL="742950" marR="0" rtl="0">
              <a:lnSpc>
                <a:spcPct val="100000"/>
              </a:lnSpc>
              <a:spcBef>
                <a:spcPts val="500"/>
              </a:spcBef>
              <a:spcAft>
                <a:spcPts val="0"/>
              </a:spcAft>
              <a:buClrTx/>
              <a:buSzTx/>
              <a:buFont typeface="Arial"/>
              <a:buNone/>
              <a:tabLst/>
              <a:defRPr b="0" sz="1400">
                <a:latin charset="0" pitchFamily="34" typeface="Source Sans Pro"/>
              </a:defRPr>
            </a:lvl3pPr>
            <a:lvl4pPr indent="0" marL="1371600">
              <a:buNone/>
              <a:defRPr b="0" sz="1400">
                <a:latin charset="0" pitchFamily="34" typeface="Source Sans Pro"/>
              </a:defRPr>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dirty="0" err="1" lang="en-US" smtClean="0"/>
              <a:t>Lorem</a:t>
            </a:r>
            <a:r>
              <a:rPr dirty="0" lang="en-US" smtClean="0"/>
              <a:t> </a:t>
            </a:r>
            <a:r>
              <a:rPr dirty="0" err="1" lang="en-US" smtClean="0"/>
              <a:t>ipsum</a:t>
            </a:r>
            <a:r>
              <a:rPr dirty="0" lang="en-US" smtClean="0"/>
              <a:t> dolor sit </a:t>
            </a:r>
            <a:r>
              <a:rPr dirty="0" err="1" lang="en-US" smtClean="0"/>
              <a:t>amet</a:t>
            </a:r>
            <a:r>
              <a:rPr dirty="0" lang="en-US" smtClean="0"/>
              <a:t>, </a:t>
            </a:r>
            <a:r>
              <a:rPr dirty="0" err="1" lang="en-US" smtClean="0"/>
              <a:t>consectetuer</a:t>
            </a:r>
            <a:r>
              <a:rPr dirty="0" lang="en-US" smtClean="0"/>
              <a:t> </a:t>
            </a:r>
            <a:r>
              <a:rPr dirty="0" err="1" lang="en-US" smtClean="0"/>
              <a:t>adipiscing</a:t>
            </a:r>
            <a:r>
              <a:rPr dirty="0" lang="en-US" smtClean="0"/>
              <a:t> </a:t>
            </a:r>
            <a:r>
              <a:rPr dirty="0" err="1" lang="en-US" smtClean="0"/>
              <a:t>elit</a:t>
            </a:r>
            <a:r>
              <a:rPr dirty="0" lang="en-US" smtClean="0"/>
              <a:t>. Maecenas </a:t>
            </a:r>
            <a:r>
              <a:rPr dirty="0" err="1" lang="en-US" smtClean="0"/>
              <a:t>porttitor</a:t>
            </a:r>
            <a:r>
              <a:rPr dirty="0" lang="en-US" smtClean="0"/>
              <a:t> </a:t>
            </a:r>
            <a:r>
              <a:rPr dirty="0" err="1" lang="en-US" smtClean="0"/>
              <a:t>congue</a:t>
            </a:r>
            <a:r>
              <a:rPr dirty="0" lang="en-US" smtClean="0"/>
              <a:t> </a:t>
            </a:r>
            <a:r>
              <a:rPr dirty="0" err="1" lang="en-US" smtClean="0"/>
              <a:t>massa</a:t>
            </a:r>
            <a:r>
              <a:rPr dirty="0" lang="en-US" smtClean="0"/>
              <a:t>. </a:t>
            </a:r>
            <a:r>
              <a:rPr dirty="0" err="1" lang="en-US" smtClean="0"/>
              <a:t>Fusce</a:t>
            </a:r>
            <a:r>
              <a:rPr dirty="0" lang="en-US" smtClean="0"/>
              <a:t> </a:t>
            </a:r>
            <a:r>
              <a:rPr dirty="0" err="1" lang="en-US" smtClean="0"/>
              <a:t>posuere</a:t>
            </a:r>
            <a:r>
              <a:rPr dirty="0" lang="en-US" smtClean="0"/>
              <a:t>, magna </a:t>
            </a:r>
            <a:r>
              <a:rPr dirty="0" err="1" lang="en-US" smtClean="0"/>
              <a:t>sed</a:t>
            </a:r>
            <a:r>
              <a:rPr dirty="0" lang="en-US" smtClean="0"/>
              <a:t> </a:t>
            </a:r>
            <a:r>
              <a:rPr dirty="0" err="1" lang="en-US" smtClean="0"/>
              <a:t>pulvinar</a:t>
            </a:r>
            <a:r>
              <a:rPr dirty="0" lang="en-US" smtClean="0"/>
              <a:t> </a:t>
            </a:r>
            <a:r>
              <a:rPr dirty="0" err="1" lang="en-US" smtClean="0"/>
              <a:t>ultricies</a:t>
            </a:r>
            <a:r>
              <a:rPr dirty="0" lang="en-US" smtClean="0"/>
              <a:t>, </a:t>
            </a:r>
            <a:r>
              <a:rPr dirty="0" err="1" lang="en-US" smtClean="0"/>
              <a:t>purus</a:t>
            </a:r>
            <a:r>
              <a:rPr dirty="0" lang="en-US" smtClean="0"/>
              <a:t> </a:t>
            </a:r>
            <a:r>
              <a:rPr dirty="0" err="1" lang="en-US" smtClean="0"/>
              <a:t>lectus</a:t>
            </a:r>
            <a:r>
              <a:rPr dirty="0" lang="en-US" smtClean="0"/>
              <a:t> </a:t>
            </a:r>
            <a:r>
              <a:rPr dirty="0" err="1" lang="en-US" smtClean="0"/>
              <a:t>malesuada</a:t>
            </a:r>
            <a:r>
              <a:rPr dirty="0" lang="en-US" smtClean="0"/>
              <a:t> </a:t>
            </a:r>
            <a:r>
              <a:rPr dirty="0" err="1" lang="en-US" smtClean="0"/>
              <a:t>libero</a:t>
            </a:r>
            <a:r>
              <a:rPr dirty="0" lang="en-US" smtClean="0"/>
              <a:t>, sit </a:t>
            </a:r>
            <a:r>
              <a:rPr dirty="0" err="1" lang="en-US" smtClean="0"/>
              <a:t>amet</a:t>
            </a:r>
            <a:r>
              <a:rPr dirty="0" lang="en-US" smtClean="0"/>
              <a:t> </a:t>
            </a:r>
            <a:r>
              <a:rPr dirty="0" err="1" lang="en-US" smtClean="0"/>
              <a:t>commodo</a:t>
            </a:r>
            <a:r>
              <a:rPr dirty="0" lang="en-US" smtClean="0"/>
              <a:t> magna </a:t>
            </a:r>
            <a:r>
              <a:rPr dirty="0" err="1" lang="en-US" smtClean="0"/>
              <a:t>eros</a:t>
            </a:r>
            <a:r>
              <a:rPr dirty="0" lang="en-US" smtClean="0"/>
              <a:t> </a:t>
            </a:r>
            <a:r>
              <a:rPr dirty="0" err="1" lang="en-US" smtClean="0"/>
              <a:t>quis</a:t>
            </a:r>
            <a:r>
              <a:rPr dirty="0" lang="en-US" smtClean="0"/>
              <a:t> </a:t>
            </a:r>
            <a:r>
              <a:rPr dirty="0" err="1" lang="en-US" smtClean="0"/>
              <a:t>urna</a:t>
            </a:r>
            <a:r>
              <a:rPr dirty="0" lang="en-US" smtClean="0"/>
              <a:t>.</a:t>
            </a:r>
          </a:p>
          <a:p>
            <a:pPr algn="l" defTabSz="457200" eaLnBrk="1" fontAlgn="auto" hangingPunct="1" indent="-171450" latinLnBrk="0" lvl="0" marL="171450" marR="0" rtl="0">
              <a:lnSpc>
                <a:spcPct val="100000"/>
              </a:lnSpc>
              <a:spcBef>
                <a:spcPts val="500"/>
              </a:spcBef>
              <a:spcAft>
                <a:spcPts val="0"/>
              </a:spcAft>
              <a:buClrTx/>
              <a:buSzTx/>
              <a:buFont typeface="Arial"/>
              <a:buChar char="•"/>
              <a:tabLst/>
              <a:defRPr/>
            </a:pPr>
            <a:r>
              <a:rPr dirty="0" err="1" lang="en-US" smtClean="0"/>
              <a:t>Nunc</a:t>
            </a:r>
            <a:r>
              <a:rPr dirty="0" lang="en-US" smtClean="0"/>
              <a:t> </a:t>
            </a:r>
            <a:r>
              <a:rPr dirty="0" err="1" lang="en-US" smtClean="0"/>
              <a:t>viverra</a:t>
            </a:r>
            <a:r>
              <a:rPr dirty="0" lang="en-US" smtClean="0"/>
              <a:t> </a:t>
            </a:r>
            <a:r>
              <a:rPr dirty="0" err="1" lang="en-US" smtClean="0"/>
              <a:t>imperdiet</a:t>
            </a:r>
            <a:r>
              <a:rPr dirty="0" lang="en-US" smtClean="0"/>
              <a:t> </a:t>
            </a:r>
            <a:r>
              <a:rPr dirty="0" err="1" lang="en-US" smtClean="0"/>
              <a:t>enim</a:t>
            </a:r>
            <a:r>
              <a:rPr dirty="0" lang="en-US" smtClean="0"/>
              <a:t>. </a:t>
            </a:r>
            <a:r>
              <a:rPr dirty="0" err="1" lang="en-US" smtClean="0"/>
              <a:t>Fusce</a:t>
            </a:r>
            <a:r>
              <a:rPr dirty="0" lang="en-US" smtClean="0"/>
              <a:t> est. </a:t>
            </a:r>
            <a:r>
              <a:rPr dirty="0" err="1" lang="en-US" smtClean="0"/>
              <a:t>Vivamus</a:t>
            </a:r>
            <a:r>
              <a:rPr dirty="0" lang="en-US" smtClean="0"/>
              <a:t> a </a:t>
            </a:r>
            <a:r>
              <a:rPr dirty="0" err="1" lang="en-US" smtClean="0"/>
              <a:t>tellus</a:t>
            </a:r>
            <a:r>
              <a:rPr dirty="0" lang="en-US" smtClean="0"/>
              <a:t>.</a:t>
            </a:r>
          </a:p>
          <a:p>
            <a:pPr algn="l" defTabSz="457200" eaLnBrk="1" fontAlgn="auto" hangingPunct="1" indent="-171450" latinLnBrk="0" lvl="1" marL="514350" marR="0" rtl="0">
              <a:lnSpc>
                <a:spcPct val="100000"/>
              </a:lnSpc>
              <a:spcBef>
                <a:spcPts val="500"/>
              </a:spcBef>
              <a:spcAft>
                <a:spcPts val="0"/>
              </a:spcAft>
              <a:buClrTx/>
              <a:buSzTx/>
              <a:buFont typeface="Arial"/>
              <a:buChar char="•"/>
              <a:tabLst/>
              <a:defRPr/>
            </a:pPr>
            <a:r>
              <a:rPr dirty="0" err="1" lang="en-US" smtClean="0"/>
              <a:t>Pellentesque</a:t>
            </a:r>
            <a:r>
              <a:rPr dirty="0" lang="en-US" smtClean="0"/>
              <a:t> habitant </a:t>
            </a:r>
            <a:r>
              <a:rPr dirty="0" err="1" lang="en-US" smtClean="0"/>
              <a:t>morbi</a:t>
            </a:r>
            <a:r>
              <a:rPr dirty="0" lang="en-US" smtClean="0"/>
              <a:t> </a:t>
            </a:r>
            <a:r>
              <a:rPr dirty="0" err="1" lang="en-US" smtClean="0"/>
              <a:t>tristique</a:t>
            </a:r>
            <a:r>
              <a:rPr dirty="0" lang="en-US" smtClean="0"/>
              <a:t> </a:t>
            </a:r>
            <a:r>
              <a:rPr dirty="0" err="1" lang="en-US" smtClean="0"/>
              <a:t>senectus</a:t>
            </a:r>
            <a:r>
              <a:rPr dirty="0" lang="en-US" smtClean="0"/>
              <a:t> et </a:t>
            </a:r>
            <a:r>
              <a:rPr dirty="0" err="1" lang="en-US" smtClean="0"/>
              <a:t>netus</a:t>
            </a:r>
            <a:r>
              <a:rPr dirty="0" lang="en-US" smtClean="0"/>
              <a:t> et </a:t>
            </a:r>
            <a:r>
              <a:rPr dirty="0" err="1" lang="en-US" smtClean="0"/>
              <a:t>malesuada</a:t>
            </a:r>
            <a:r>
              <a:rPr dirty="0" lang="en-US" smtClean="0"/>
              <a:t> fames ac </a:t>
            </a:r>
            <a:r>
              <a:rPr dirty="0" err="1" lang="en-US" smtClean="0"/>
              <a:t>turpis</a:t>
            </a:r>
            <a:r>
              <a:rPr dirty="0" lang="en-US" smtClean="0"/>
              <a:t> </a:t>
            </a:r>
            <a:r>
              <a:rPr dirty="0" err="1" lang="en-US" smtClean="0"/>
              <a:t>egestas</a:t>
            </a:r>
            <a:r>
              <a:rPr dirty="0" lang="en-US" smtClean="0"/>
              <a:t>. </a:t>
            </a:r>
            <a:r>
              <a:rPr dirty="0" err="1" lang="en-US" smtClean="0"/>
              <a:t>Proin</a:t>
            </a:r>
            <a:r>
              <a:rPr dirty="0" lang="en-US" smtClean="0"/>
              <a:t> </a:t>
            </a:r>
            <a:r>
              <a:rPr dirty="0" err="1" lang="en-US" smtClean="0"/>
              <a:t>pharetra</a:t>
            </a:r>
            <a:r>
              <a:rPr dirty="0" lang="en-US" smtClean="0"/>
              <a:t> </a:t>
            </a:r>
            <a:r>
              <a:rPr dirty="0" err="1" lang="en-US" smtClean="0"/>
              <a:t>nonummy</a:t>
            </a:r>
            <a:r>
              <a:rPr dirty="0" lang="en-US" smtClean="0"/>
              <a:t> </a:t>
            </a:r>
            <a:r>
              <a:rPr dirty="0" err="1" lang="en-US" smtClean="0"/>
              <a:t>pede</a:t>
            </a:r>
            <a:r>
              <a:rPr dirty="0" lang="en-US" smtClean="0"/>
              <a:t>. </a:t>
            </a:r>
            <a:r>
              <a:rPr dirty="0" err="1" lang="en-US" smtClean="0"/>
              <a:t>Mauris</a:t>
            </a:r>
            <a:r>
              <a:rPr dirty="0" lang="en-US" smtClean="0"/>
              <a:t> et </a:t>
            </a:r>
            <a:r>
              <a:rPr dirty="0" err="1" lang="en-US" smtClean="0"/>
              <a:t>orci</a:t>
            </a:r>
            <a:r>
              <a:rPr dirty="0" lang="en-US" smtClean="0"/>
              <a:t>.</a:t>
            </a:r>
          </a:p>
          <a:p>
            <a:pPr algn="l" defTabSz="457200" eaLnBrk="1" fontAlgn="auto" hangingPunct="1" indent="-171450" latinLnBrk="0" lvl="2" marL="914400" marR="0" rtl="0">
              <a:lnSpc>
                <a:spcPct val="100000"/>
              </a:lnSpc>
              <a:spcBef>
                <a:spcPts val="500"/>
              </a:spcBef>
              <a:spcAft>
                <a:spcPts val="0"/>
              </a:spcAft>
              <a:buClrTx/>
              <a:buSzTx/>
              <a:buFont typeface="Arial"/>
              <a:buChar char="•"/>
              <a:tabLst/>
              <a:defRPr/>
            </a:pPr>
            <a:r>
              <a:rPr dirty="0" err="1" lang="en-US" smtClean="0"/>
              <a:t>Pellentesque</a:t>
            </a:r>
            <a:r>
              <a:rPr dirty="0" lang="en-US" smtClean="0"/>
              <a:t> habitant </a:t>
            </a:r>
            <a:r>
              <a:rPr dirty="0" err="1" lang="en-US" smtClean="0"/>
              <a:t>morbi</a:t>
            </a:r>
            <a:r>
              <a:rPr dirty="0" lang="en-US" smtClean="0"/>
              <a:t> </a:t>
            </a:r>
            <a:r>
              <a:rPr dirty="0" err="1" lang="en-US" smtClean="0"/>
              <a:t>tristique</a:t>
            </a:r>
            <a:r>
              <a:rPr dirty="0" lang="en-US" smtClean="0"/>
              <a:t> </a:t>
            </a:r>
            <a:r>
              <a:rPr dirty="0" err="1" lang="en-US" smtClean="0"/>
              <a:t>senectus</a:t>
            </a:r>
            <a:r>
              <a:rPr dirty="0" lang="en-US" smtClean="0"/>
              <a:t> et </a:t>
            </a:r>
            <a:r>
              <a:rPr dirty="0" err="1" lang="en-US" smtClean="0"/>
              <a:t>netus</a:t>
            </a:r>
            <a:r>
              <a:rPr dirty="0" lang="en-US" smtClean="0"/>
              <a:t> et </a:t>
            </a:r>
            <a:r>
              <a:rPr dirty="0" err="1" lang="en-US" smtClean="0"/>
              <a:t>malesuada</a:t>
            </a:r>
            <a:r>
              <a:rPr dirty="0" lang="en-US" smtClean="0"/>
              <a:t> fames ac </a:t>
            </a:r>
            <a:r>
              <a:rPr dirty="0" err="1" lang="en-US" smtClean="0"/>
              <a:t>turpis</a:t>
            </a:r>
            <a:r>
              <a:rPr dirty="0" lang="en-US" smtClean="0"/>
              <a:t> </a:t>
            </a:r>
            <a:r>
              <a:rPr dirty="0" err="1" lang="en-US" smtClean="0"/>
              <a:t>egestas</a:t>
            </a:r>
            <a:r>
              <a:rPr dirty="0" lang="en-US" smtClean="0"/>
              <a:t>. </a:t>
            </a:r>
            <a:r>
              <a:rPr dirty="0" err="1" lang="en-US" smtClean="0"/>
              <a:t>Proin</a:t>
            </a:r>
            <a:r>
              <a:rPr dirty="0" lang="en-US" smtClean="0"/>
              <a:t> </a:t>
            </a:r>
            <a:r>
              <a:rPr dirty="0" err="1" lang="en-US" smtClean="0"/>
              <a:t>pharetra</a:t>
            </a:r>
            <a:r>
              <a:rPr dirty="0" lang="en-US" smtClean="0"/>
              <a:t> </a:t>
            </a:r>
            <a:r>
              <a:rPr dirty="0" err="1" lang="en-US" smtClean="0"/>
              <a:t>nonummy</a:t>
            </a:r>
            <a:r>
              <a:rPr dirty="0" lang="en-US" smtClean="0"/>
              <a:t> </a:t>
            </a:r>
            <a:r>
              <a:rPr dirty="0" err="1" lang="en-US" smtClean="0"/>
              <a:t>pede</a:t>
            </a:r>
            <a:r>
              <a:rPr dirty="0" lang="en-US" smtClean="0"/>
              <a:t>. </a:t>
            </a:r>
            <a:r>
              <a:rPr dirty="0" err="1" lang="en-US" smtClean="0"/>
              <a:t>Mauris</a:t>
            </a:r>
            <a:r>
              <a:rPr dirty="0" lang="en-US" smtClean="0"/>
              <a:t> et </a:t>
            </a:r>
            <a:r>
              <a:rPr dirty="0" err="1" lang="en-US" smtClean="0"/>
              <a:t>orci</a:t>
            </a:r>
            <a:r>
              <a:rPr dirty="0" lang="en-US" smtClean="0"/>
              <a:t>.</a:t>
            </a:r>
          </a:p>
        </p:txBody>
      </p:sp>
      <p:sp>
        <p:nvSpPr>
          <p:cNvPr id="15" name="Text Placeholder 2"/>
          <p:cNvSpPr>
            <a:spLocks noGrp="1"/>
          </p:cNvSpPr>
          <p:nvPr>
            <p:ph hasCustomPrompt="1" idx="10" type="body"/>
          </p:nvPr>
        </p:nvSpPr>
        <p:spPr>
          <a:xfrm>
            <a:off x="836309" y="1266695"/>
            <a:ext cx="7471382" cy="820896"/>
          </a:xfrm>
          <a:prstGeom prst="rect">
            <a:avLst/>
          </a:prstGeom>
        </p:spPr>
        <p:txBody>
          <a:bodyPr anchor="t" lIns="0">
            <a:noAutofit/>
          </a:bodyPr>
          <a:lstStyle>
            <a:lvl1pPr indent="0" marL="0">
              <a:buNone/>
              <a:defRPr b="1" baseline="0" i="0" sz="1800">
                <a:latin typeface="Source Sans Pro"/>
                <a:cs typeface="Source Sans Pro"/>
              </a:defRPr>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dirty="0" lang="en-US" smtClean="0"/>
              <a:t>Click to add title on two lines if needed</a:t>
            </a:r>
            <a:br>
              <a:rPr dirty="0" lang="en-US" smtClean="0"/>
            </a:br>
            <a:endParaRPr dirty="0" lang="en-US" smtClean="0"/>
          </a:p>
        </p:txBody>
      </p:sp>
    </p:spTree>
    <p:extLst>
      <p:ext uri="{BB962C8B-B14F-4D97-AF65-F5344CB8AC3E}">
        <p14:creationId xmlns:p14="http://schemas.microsoft.com/office/powerpoint/2010/main" val="3878141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Page (Table + Graph)">
    <p:spTree>
      <p:nvGrpSpPr>
        <p:cNvPr id="1" name=""/>
        <p:cNvGrpSpPr/>
        <p:nvPr/>
      </p:nvGrpSpPr>
      <p:grpSpPr>
        <a:xfrm>
          <a:off x="0" y="0"/>
          <a:ext cx="0" cy="0"/>
          <a:chOff x="0" y="0"/>
          <a:chExt cx="0" cy="0"/>
        </a:xfrm>
      </p:grpSpPr>
      <p:pic>
        <p:nvPicPr>
          <p:cNvPr id="6" name="Picture 5" descr="Graph_Example.pn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85850" y="3822589"/>
            <a:ext cx="6820647" cy="2067327"/>
          </a:xfrm>
          <a:prstGeom prst="rect">
            <a:avLst/>
          </a:prstGeom>
        </p:spPr>
      </p:pic>
      <p:sp>
        <p:nvSpPr>
          <p:cNvPr id="9" name="Chart Placeholder 8"/>
          <p:cNvSpPr>
            <a:spLocks noGrp="1"/>
          </p:cNvSpPr>
          <p:nvPr>
            <p:ph type="chart" sz="quarter" idx="12"/>
          </p:nvPr>
        </p:nvSpPr>
        <p:spPr>
          <a:xfrm>
            <a:off x="836309" y="3609975"/>
            <a:ext cx="7471381" cy="2485085"/>
          </a:xfrm>
          <a:prstGeom prst="rect">
            <a:avLst/>
          </a:prstGeom>
        </p:spPr>
        <p:txBody>
          <a:bodyPr vert="horz" anchor="ctr"/>
          <a:lstStyle>
            <a:lvl1pPr marL="0" indent="0" algn="ctr">
              <a:buNone/>
              <a:defRPr>
                <a:solidFill>
                  <a:srgbClr val="000000"/>
                </a:solidFill>
              </a:defRPr>
            </a:lvl1pPr>
          </a:lstStyle>
          <a:p>
            <a:r>
              <a:rPr lang="es-ES" smtClean="0"/>
              <a:t>Haga clic en el icono para agregar un gráfico</a:t>
            </a:r>
            <a:endParaRPr lang="en-US" dirty="0"/>
          </a:p>
        </p:txBody>
      </p:sp>
      <p:pic>
        <p:nvPicPr>
          <p:cNvPr id="12" name="Picture 11" descr="Logo_CMYK-01.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698363" y="130865"/>
            <a:ext cx="2200865" cy="832760"/>
          </a:xfrm>
          <a:prstGeom prst="rect">
            <a:avLst/>
          </a:prstGeom>
        </p:spPr>
      </p:pic>
      <p:sp>
        <p:nvSpPr>
          <p:cNvPr id="16" name="Rectangle 3"/>
          <p:cNvSpPr>
            <a:spLocks noChangeArrowheads="1"/>
          </p:cNvSpPr>
          <p:nvPr userDrawn="1"/>
        </p:nvSpPr>
        <p:spPr bwMode="auto">
          <a:xfrm>
            <a:off x="6550025" y="6539972"/>
            <a:ext cx="19335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fld id="{25A9E6BD-FE09-0F4B-8746-C9FC7E75F93E}" type="slidenum">
              <a:rPr lang="fr-FR" sz="700" b="0" i="0" smtClean="0">
                <a:solidFill>
                  <a:schemeClr val="tx1"/>
                </a:solidFill>
                <a:latin typeface="Source Sans Pro"/>
                <a:cs typeface="Source Sans Pro"/>
              </a:rPr>
              <a:pPr algn="r"/>
              <a:t>‹Nº›</a:t>
            </a:fld>
            <a:r>
              <a:rPr lang="fr-FR" sz="700" b="0" i="0" dirty="0" smtClean="0">
                <a:solidFill>
                  <a:schemeClr val="tx1"/>
                </a:solidFill>
                <a:latin typeface="Source Sans Pro"/>
                <a:cs typeface="Source Sans Pro"/>
              </a:rPr>
              <a:t> </a:t>
            </a:r>
            <a:r>
              <a:rPr lang="en-US" sz="800" i="1" dirty="0" smtClean="0">
                <a:solidFill>
                  <a:srgbClr val="0092D2"/>
                </a:solidFill>
                <a:latin typeface="Source Sans Pro Black"/>
                <a:cs typeface="Source Sans Pro Black"/>
              </a:rPr>
              <a:t>/</a:t>
            </a:r>
            <a:endParaRPr lang="fr-FR" sz="700" b="0" i="0" dirty="0">
              <a:solidFill>
                <a:schemeClr val="tx1"/>
              </a:solidFill>
              <a:latin typeface="Source Sans Pro"/>
              <a:cs typeface="Source Sans Pro"/>
            </a:endParaRPr>
          </a:p>
        </p:txBody>
      </p:sp>
      <p:sp>
        <p:nvSpPr>
          <p:cNvPr id="13" name="Text Placeholder 2"/>
          <p:cNvSpPr>
            <a:spLocks noGrp="1"/>
          </p:cNvSpPr>
          <p:nvPr>
            <p:ph type="body" idx="11" hasCustomPrompt="1"/>
          </p:nvPr>
        </p:nvSpPr>
        <p:spPr>
          <a:xfrm>
            <a:off x="836309" y="2087592"/>
            <a:ext cx="7471382" cy="1522384"/>
          </a:xfrm>
          <a:prstGeom prst="rect">
            <a:avLst/>
          </a:prstGeom>
        </p:spPr>
        <p:txBody>
          <a:bodyPr lIns="0" anchor="t">
            <a:normAutofit/>
          </a:bodyPr>
          <a:lstStyle>
            <a:lvl1pPr marL="0" marR="0" indent="0" algn="l" defTabSz="457200" rtl="0" eaLnBrk="1" fontAlgn="auto" latinLnBrk="0" hangingPunct="1">
              <a:lnSpc>
                <a:spcPct val="100000"/>
              </a:lnSpc>
              <a:spcBef>
                <a:spcPts val="500"/>
              </a:spcBef>
              <a:spcAft>
                <a:spcPts val="0"/>
              </a:spcAft>
              <a:buClrTx/>
              <a:buSzTx/>
              <a:buFontTx/>
              <a:buNone/>
              <a:tabLst/>
              <a:defRPr lang="en-US" sz="1400" b="0" i="0" kern="1200" dirty="0" smtClean="0">
                <a:solidFill>
                  <a:schemeClr val="tx1"/>
                </a:solidFill>
                <a:latin typeface="Source Sans Pro" pitchFamily="34" charset="0"/>
                <a:ea typeface="+mn-ea"/>
                <a:cs typeface="Source Sans Pro" pitchFamily="34" charset="0"/>
              </a:defRPr>
            </a:lvl1pPr>
            <a:lvl2pPr marL="514350" marR="0" indent="-171450" algn="l" defTabSz="457200" rtl="0" eaLnBrk="1" fontAlgn="auto" latinLnBrk="0" hangingPunct="1">
              <a:lnSpc>
                <a:spcPct val="100000"/>
              </a:lnSpc>
              <a:spcBef>
                <a:spcPts val="500"/>
              </a:spcBef>
              <a:spcAft>
                <a:spcPts val="0"/>
              </a:spcAft>
              <a:buClrTx/>
              <a:buSzTx/>
              <a:buFont typeface="Arial"/>
              <a:buChar char="•"/>
              <a:tabLst/>
              <a:defRPr sz="1400" b="0" kern="0" baseline="0">
                <a:latin typeface="Source Sans Pro" pitchFamily="34" charset="0"/>
              </a:defRPr>
            </a:lvl2pPr>
            <a:lvl3pPr marL="742950" marR="0" indent="0" algn="l" defTabSz="457200" rtl="0" eaLnBrk="1" fontAlgn="auto" latinLnBrk="0" hangingPunct="1">
              <a:lnSpc>
                <a:spcPct val="100000"/>
              </a:lnSpc>
              <a:spcBef>
                <a:spcPts val="500"/>
              </a:spcBef>
              <a:spcAft>
                <a:spcPts val="0"/>
              </a:spcAft>
              <a:buClrTx/>
              <a:buSzTx/>
              <a:buFont typeface="Arial"/>
              <a:buNone/>
              <a:tabLst/>
              <a:defRPr sz="1400" b="0">
                <a:latin typeface="Source Sans Pro" pitchFamily="34" charset="0"/>
              </a:defRPr>
            </a:lvl3pPr>
            <a:lvl4pPr marL="1371600" indent="0">
              <a:buNone/>
              <a:defRPr sz="1400" b="0">
                <a:latin typeface="Source Sans Pro" pitchFamily="34" charset="0"/>
              </a:defRPr>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err="1" smtClean="0"/>
              <a:t>Lorem</a:t>
            </a:r>
            <a:r>
              <a:rPr lang="en-US" dirty="0" smtClean="0"/>
              <a:t> </a:t>
            </a:r>
            <a:r>
              <a:rPr lang="en-US" dirty="0" err="1" smtClean="0"/>
              <a:t>ipsum</a:t>
            </a:r>
            <a:r>
              <a:rPr lang="en-US" dirty="0" smtClean="0"/>
              <a:t> dolor sit </a:t>
            </a:r>
            <a:r>
              <a:rPr lang="en-US" dirty="0" err="1" smtClean="0"/>
              <a:t>amet</a:t>
            </a:r>
            <a:r>
              <a:rPr lang="en-US" dirty="0" smtClean="0"/>
              <a:t>, </a:t>
            </a:r>
            <a:r>
              <a:rPr lang="en-US" dirty="0" err="1" smtClean="0"/>
              <a:t>consectetuer</a:t>
            </a:r>
            <a:r>
              <a:rPr lang="en-US" dirty="0" smtClean="0"/>
              <a:t> </a:t>
            </a:r>
            <a:r>
              <a:rPr lang="en-US" dirty="0" err="1" smtClean="0"/>
              <a:t>adipiscing</a:t>
            </a:r>
            <a:r>
              <a:rPr lang="en-US" dirty="0" smtClean="0"/>
              <a:t> </a:t>
            </a:r>
            <a:r>
              <a:rPr lang="en-US" dirty="0" err="1" smtClean="0"/>
              <a:t>elit</a:t>
            </a:r>
            <a:r>
              <a:rPr lang="en-US" dirty="0" smtClean="0"/>
              <a:t>. Maecenas </a:t>
            </a:r>
            <a:r>
              <a:rPr lang="en-US" dirty="0" err="1" smtClean="0"/>
              <a:t>porttitor</a:t>
            </a:r>
            <a:r>
              <a:rPr lang="en-US" dirty="0" smtClean="0"/>
              <a:t> </a:t>
            </a:r>
            <a:r>
              <a:rPr lang="en-US" dirty="0" err="1" smtClean="0"/>
              <a:t>congue</a:t>
            </a:r>
            <a:r>
              <a:rPr lang="en-US" dirty="0" smtClean="0"/>
              <a:t> </a:t>
            </a:r>
            <a:r>
              <a:rPr lang="en-US" dirty="0" err="1" smtClean="0"/>
              <a:t>massa</a:t>
            </a:r>
            <a:r>
              <a:rPr lang="en-US" dirty="0" smtClean="0"/>
              <a:t>. </a:t>
            </a:r>
            <a:r>
              <a:rPr lang="en-US" dirty="0" err="1" smtClean="0"/>
              <a:t>Fusce</a:t>
            </a:r>
            <a:r>
              <a:rPr lang="en-US" dirty="0" smtClean="0"/>
              <a:t> </a:t>
            </a:r>
            <a:r>
              <a:rPr lang="en-US" dirty="0" err="1" smtClean="0"/>
              <a:t>posuere</a:t>
            </a:r>
            <a:r>
              <a:rPr lang="en-US" dirty="0" smtClean="0"/>
              <a:t>, magna </a:t>
            </a:r>
            <a:r>
              <a:rPr lang="en-US" dirty="0" err="1" smtClean="0"/>
              <a:t>sed</a:t>
            </a:r>
            <a:r>
              <a:rPr lang="en-US" dirty="0" smtClean="0"/>
              <a:t> </a:t>
            </a:r>
            <a:r>
              <a:rPr lang="en-US" dirty="0" err="1" smtClean="0"/>
              <a:t>pulvinar</a:t>
            </a:r>
            <a:r>
              <a:rPr lang="en-US" dirty="0" smtClean="0"/>
              <a:t> </a:t>
            </a:r>
            <a:r>
              <a:rPr lang="en-US" dirty="0" err="1" smtClean="0"/>
              <a:t>ultricies</a:t>
            </a:r>
            <a:r>
              <a:rPr lang="en-US" dirty="0" smtClean="0"/>
              <a:t>, </a:t>
            </a:r>
            <a:r>
              <a:rPr lang="en-US" dirty="0" err="1" smtClean="0"/>
              <a:t>purus</a:t>
            </a:r>
            <a:r>
              <a:rPr lang="en-US" dirty="0" smtClean="0"/>
              <a:t> </a:t>
            </a:r>
            <a:r>
              <a:rPr lang="en-US" dirty="0" err="1" smtClean="0"/>
              <a:t>lectus</a:t>
            </a:r>
            <a:r>
              <a:rPr lang="en-US" dirty="0" smtClean="0"/>
              <a:t> </a:t>
            </a:r>
            <a:r>
              <a:rPr lang="en-US" dirty="0" err="1" smtClean="0"/>
              <a:t>malesuada</a:t>
            </a:r>
            <a:r>
              <a:rPr lang="en-US" dirty="0" smtClean="0"/>
              <a:t> </a:t>
            </a:r>
            <a:r>
              <a:rPr lang="en-US" dirty="0" err="1" smtClean="0"/>
              <a:t>libero</a:t>
            </a:r>
            <a:r>
              <a:rPr lang="en-US" dirty="0" smtClean="0"/>
              <a:t>, sit </a:t>
            </a:r>
            <a:r>
              <a:rPr lang="en-US" dirty="0" err="1" smtClean="0"/>
              <a:t>amet</a:t>
            </a:r>
            <a:r>
              <a:rPr lang="en-US" dirty="0" smtClean="0"/>
              <a:t> </a:t>
            </a:r>
            <a:r>
              <a:rPr lang="en-US" dirty="0" err="1" smtClean="0"/>
              <a:t>commodo</a:t>
            </a:r>
            <a:r>
              <a:rPr lang="en-US" dirty="0" smtClean="0"/>
              <a:t> magna </a:t>
            </a:r>
            <a:r>
              <a:rPr lang="en-US" dirty="0" err="1" smtClean="0"/>
              <a:t>eros</a:t>
            </a:r>
            <a:r>
              <a:rPr lang="en-US" dirty="0" smtClean="0"/>
              <a:t> </a:t>
            </a:r>
            <a:r>
              <a:rPr lang="en-US" dirty="0" err="1" smtClean="0"/>
              <a:t>quis</a:t>
            </a:r>
            <a:r>
              <a:rPr lang="en-US" dirty="0" smtClean="0"/>
              <a:t> </a:t>
            </a:r>
            <a:r>
              <a:rPr lang="en-US" dirty="0" err="1" smtClean="0"/>
              <a:t>urna</a:t>
            </a:r>
            <a:r>
              <a:rPr lang="en-US" dirty="0" smtClean="0"/>
              <a:t>.</a:t>
            </a:r>
          </a:p>
          <a:p>
            <a:pPr marL="171450" marR="0" lvl="0" indent="-171450" algn="l" defTabSz="457200" rtl="0" eaLnBrk="1" fontAlgn="auto" latinLnBrk="0" hangingPunct="1">
              <a:lnSpc>
                <a:spcPct val="100000"/>
              </a:lnSpc>
              <a:spcBef>
                <a:spcPts val="500"/>
              </a:spcBef>
              <a:spcAft>
                <a:spcPts val="0"/>
              </a:spcAft>
              <a:buClrTx/>
              <a:buSzTx/>
              <a:buFont typeface="Arial"/>
              <a:buChar char="•"/>
              <a:tabLst/>
              <a:defRPr/>
            </a:pPr>
            <a:r>
              <a:rPr lang="en-US" dirty="0" err="1" smtClean="0"/>
              <a:t>Nunc</a:t>
            </a:r>
            <a:r>
              <a:rPr lang="en-US" dirty="0" smtClean="0"/>
              <a:t> </a:t>
            </a:r>
            <a:r>
              <a:rPr lang="en-US" dirty="0" err="1" smtClean="0"/>
              <a:t>viverra</a:t>
            </a:r>
            <a:r>
              <a:rPr lang="en-US" dirty="0" smtClean="0"/>
              <a:t> </a:t>
            </a:r>
            <a:r>
              <a:rPr lang="en-US" dirty="0" err="1" smtClean="0"/>
              <a:t>imperdiet</a:t>
            </a:r>
            <a:r>
              <a:rPr lang="en-US" dirty="0" smtClean="0"/>
              <a:t> </a:t>
            </a:r>
            <a:r>
              <a:rPr lang="en-US" dirty="0" err="1" smtClean="0"/>
              <a:t>enim</a:t>
            </a:r>
            <a:r>
              <a:rPr lang="en-US" dirty="0" smtClean="0"/>
              <a:t>. </a:t>
            </a:r>
            <a:r>
              <a:rPr lang="en-US" dirty="0" err="1" smtClean="0"/>
              <a:t>Fusce</a:t>
            </a:r>
            <a:r>
              <a:rPr lang="en-US" dirty="0" smtClean="0"/>
              <a:t> est. </a:t>
            </a:r>
            <a:r>
              <a:rPr lang="en-US" dirty="0" err="1" smtClean="0"/>
              <a:t>Vivamus</a:t>
            </a:r>
            <a:r>
              <a:rPr lang="en-US" dirty="0" smtClean="0"/>
              <a:t> a </a:t>
            </a:r>
            <a:r>
              <a:rPr lang="en-US" dirty="0" err="1" smtClean="0"/>
              <a:t>tellus</a:t>
            </a:r>
            <a:r>
              <a:rPr lang="en-US" dirty="0" smtClean="0"/>
              <a:t>. et </a:t>
            </a:r>
            <a:r>
              <a:rPr lang="en-US" dirty="0" err="1" smtClean="0"/>
              <a:t>orci</a:t>
            </a:r>
            <a:r>
              <a:rPr lang="en-US" dirty="0" smtClean="0"/>
              <a:t>.</a:t>
            </a:r>
          </a:p>
        </p:txBody>
      </p:sp>
      <p:sp>
        <p:nvSpPr>
          <p:cNvPr id="14" name="Text Placeholder 2"/>
          <p:cNvSpPr>
            <a:spLocks noGrp="1"/>
          </p:cNvSpPr>
          <p:nvPr>
            <p:ph type="body" idx="10" hasCustomPrompt="1"/>
          </p:nvPr>
        </p:nvSpPr>
        <p:spPr>
          <a:xfrm>
            <a:off x="836309" y="1266695"/>
            <a:ext cx="7471382" cy="820896"/>
          </a:xfrm>
          <a:prstGeom prst="rect">
            <a:avLst/>
          </a:prstGeom>
        </p:spPr>
        <p:txBody>
          <a:bodyPr lIns="0" anchor="t">
            <a:noAutofit/>
          </a:bodyPr>
          <a:lstStyle>
            <a:lvl1pPr marL="0" indent="0">
              <a:buNone/>
              <a:defRPr sz="1800" b="1" i="0" baseline="0">
                <a:latin typeface="Source Sans Pro"/>
                <a:cs typeface="Source Sans Pro"/>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add title on two lines if needed</a:t>
            </a:r>
            <a:br>
              <a:rPr lang="en-US" dirty="0" smtClean="0"/>
            </a:br>
            <a:endParaRPr lang="en-US" dirty="0" smtClean="0"/>
          </a:p>
        </p:txBody>
      </p:sp>
    </p:spTree>
    <p:extLst>
      <p:ext uri="{BB962C8B-B14F-4D97-AF65-F5344CB8AC3E}">
        <p14:creationId xmlns:p14="http://schemas.microsoft.com/office/powerpoint/2010/main" val="1206345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ack Cover">
    <p:spTree>
      <p:nvGrpSpPr>
        <p:cNvPr id="1" name=""/>
        <p:cNvGrpSpPr/>
        <p:nvPr/>
      </p:nvGrpSpPr>
      <p:grpSpPr>
        <a:xfrm>
          <a:off x="0" y="0"/>
          <a:ext cx="0" cy="0"/>
          <a:chOff x="0" y="0"/>
          <a:chExt cx="0" cy="0"/>
        </a:xfrm>
      </p:grpSpPr>
      <p:sp>
        <p:nvSpPr>
          <p:cNvPr id="14" name="txtFooter1"/>
          <p:cNvSpPr txBox="1"/>
          <p:nvPr userDrawn="1">
            <p:custDataLst>
              <p:tags r:id="rId1"/>
            </p:custDataLst>
          </p:nvPr>
        </p:nvSpPr>
        <p:spPr>
          <a:xfrm>
            <a:off x="836309" y="2848038"/>
            <a:ext cx="7433632" cy="2815622"/>
          </a:xfrm>
          <a:prstGeom prst="rect">
            <a:avLst/>
          </a:prstGeom>
          <a:noFill/>
        </p:spPr>
        <p:txBody>
          <a:bodyPr wrap="square" lIns="0" tIns="0" rIns="0" bIns="0" rtlCol="0">
            <a:noAutofit/>
          </a:bodyPr>
          <a:lstStyle/>
          <a:p>
            <a:pPr lvl="0">
              <a:lnSpc>
                <a:spcPct val="100000"/>
              </a:lnSpc>
            </a:pPr>
            <a:r>
              <a:rPr lang="en-US" sz="900" b="0" i="0" u="none" dirty="0" smtClean="0">
                <a:solidFill>
                  <a:schemeClr val="tx1"/>
                </a:solidFill>
                <a:latin typeface="Source Sans Pro"/>
                <a:cs typeface="Source Sans Pro"/>
              </a:rPr>
              <a:t>www.archroma.com</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900" b="0" i="0" u="none" dirty="0" smtClean="0">
                <a:solidFill>
                  <a:schemeClr val="tx1"/>
                </a:solidFill>
                <a:latin typeface="Source Sans Pro"/>
                <a:cs typeface="Source Sans Pro"/>
              </a:rPr>
              <a:t>info@archroma.com</a:t>
            </a:r>
            <a:endParaRPr lang="fr-FR" sz="800" b="0" i="0" dirty="0" smtClean="0">
              <a:solidFill>
                <a:schemeClr val="tx1"/>
              </a:solidFill>
              <a:latin typeface="Source Sans Pro"/>
              <a:cs typeface="Source Sans Pro"/>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900" b="0" i="0" u="none" dirty="0" smtClean="0">
              <a:solidFill>
                <a:schemeClr val="tx1"/>
              </a:solidFill>
              <a:latin typeface="Source Sans Pro"/>
              <a:cs typeface="Source Sans Pro"/>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900" b="0" i="0" u="none" dirty="0" smtClean="0">
              <a:solidFill>
                <a:schemeClr val="tx1"/>
              </a:solidFill>
              <a:latin typeface="Source Sans Pro"/>
              <a:cs typeface="Source Sans Pro"/>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sz="900" b="0" i="0" u="none" dirty="0" smtClean="0">
                <a:solidFill>
                  <a:schemeClr val="tx1"/>
                </a:solidFill>
                <a:latin typeface="Source Sans Pro"/>
                <a:cs typeface="Source Sans Pro"/>
              </a:rPr>
              <a:t>This information corresponds to the present state of our knowledge and is intended as a general description of our products and their possible applications. Archroma makes no warranties, express or implied, as to the information’s accuracy, adequacy, sufficiency or freedom from defect and assumes no liability in connection with any use of this information. Any user of this product is responsible for determining the suitability of Archroma’s products for its particular application. * Nothing included in this information waives any of Archroma’s General Terms and Conditions of Sale, which control unless it agrees otherwise in writing. Any existing intellectual/industrial property rights must be observed. Due to possible changes in our products and applicable national and international regulations and laws, the status of our products could change. Material Safety Data Sheets providing safety precautions, that should be observed when handling or storing Archroma products, are available upon request and are provided in compliance with applicable law. You should obtain and review the applicable Material Safety Data Sheet information before handling any of these products. For additional information, please contact Archroma. *For sales to customers located within the United States and Canada the following applies in addition: NO EXPRESS OR IMPLIED WARRANTY IS MADE OF THE MERCHANTABILITY, SUITABILITY, FITNESS FOR A PARTICULAR PURPOSE OR OTHERWISE OF ANY PRODUCT OR SERVICE.</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900" b="0" i="0" u="none" dirty="0" smtClean="0">
              <a:solidFill>
                <a:schemeClr val="tx1"/>
              </a:solidFill>
              <a:latin typeface="Source Sans Pro"/>
              <a:cs typeface="Source Sans Pro"/>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sz="900" b="0" i="0" u="none" kern="1200" dirty="0" smtClean="0">
                <a:solidFill>
                  <a:schemeClr val="tx1"/>
                </a:solidFill>
                <a:latin typeface="Source Sans Pro"/>
                <a:ea typeface="+mn-ea"/>
                <a:cs typeface="Source Sans Pro"/>
              </a:rPr>
              <a:t>® Trademark of Archroma registered in many countries</a:t>
            </a:r>
            <a:br>
              <a:rPr lang="en-US" sz="900" b="0" i="0" u="none" kern="1200" dirty="0" smtClean="0">
                <a:solidFill>
                  <a:schemeClr val="tx1"/>
                </a:solidFill>
                <a:latin typeface="Source Sans Pro"/>
                <a:ea typeface="+mn-ea"/>
                <a:cs typeface="Source Sans Pro"/>
              </a:rPr>
            </a:br>
            <a:r>
              <a:rPr lang="en-US" sz="900" b="0" i="0" u="none" kern="1200" dirty="0" smtClean="0">
                <a:solidFill>
                  <a:schemeClr val="tx1"/>
                </a:solidFill>
                <a:latin typeface="Source Sans Pro"/>
                <a:ea typeface="+mn-ea"/>
                <a:cs typeface="Source Sans Pro"/>
              </a:rPr>
              <a:t>© 2013 Archroma</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900" b="0" i="0" u="none" dirty="0" smtClean="0">
              <a:solidFill>
                <a:schemeClr val="tx1"/>
              </a:solidFill>
              <a:latin typeface="Source Sans Pro"/>
              <a:cs typeface="Source Sans Pro"/>
            </a:endParaRPr>
          </a:p>
          <a:p>
            <a:pPr lvl="0">
              <a:lnSpc>
                <a:spcPct val="100000"/>
              </a:lnSpc>
            </a:pPr>
            <a:endParaRPr lang="en-US" sz="900" b="0" i="0" u="none" dirty="0" smtClean="0">
              <a:solidFill>
                <a:schemeClr val="tx1"/>
              </a:solidFill>
              <a:latin typeface="Source Sans Pro"/>
              <a:cs typeface="Source Sans Pro"/>
            </a:endParaRPr>
          </a:p>
        </p:txBody>
      </p:sp>
      <p:pic>
        <p:nvPicPr>
          <p:cNvPr id="12" name="Picture 11" descr="Logo_CMYK-01.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698363" y="130865"/>
            <a:ext cx="2200865" cy="832760"/>
          </a:xfrm>
          <a:prstGeom prst="rect">
            <a:avLst/>
          </a:prstGeom>
        </p:spPr>
      </p:pic>
      <p:sp>
        <p:nvSpPr>
          <p:cNvPr id="16" name="Rectangle 3"/>
          <p:cNvSpPr>
            <a:spLocks noChangeArrowheads="1"/>
          </p:cNvSpPr>
          <p:nvPr userDrawn="1"/>
        </p:nvSpPr>
        <p:spPr bwMode="auto">
          <a:xfrm>
            <a:off x="6550025" y="6539972"/>
            <a:ext cx="19335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fld id="{25A9E6BD-FE09-0F4B-8746-C9FC7E75F93E}" type="slidenum">
              <a:rPr lang="fr-FR" sz="700" b="0" i="0" smtClean="0">
                <a:solidFill>
                  <a:schemeClr val="tx1"/>
                </a:solidFill>
                <a:latin typeface="Source Sans Pro"/>
                <a:cs typeface="Source Sans Pro"/>
              </a:rPr>
              <a:pPr algn="r"/>
              <a:t>‹Nº›</a:t>
            </a:fld>
            <a:r>
              <a:rPr lang="fr-FR" sz="700" b="0" i="0" dirty="0" smtClean="0">
                <a:solidFill>
                  <a:schemeClr val="tx1"/>
                </a:solidFill>
                <a:latin typeface="Source Sans Pro"/>
                <a:cs typeface="Source Sans Pro"/>
              </a:rPr>
              <a:t> </a:t>
            </a:r>
            <a:r>
              <a:rPr lang="en-US" sz="800" i="1" dirty="0" smtClean="0">
                <a:solidFill>
                  <a:srgbClr val="0092D2"/>
                </a:solidFill>
                <a:latin typeface="Source Sans Pro Black"/>
                <a:cs typeface="Source Sans Pro Black"/>
              </a:rPr>
              <a:t>/</a:t>
            </a:r>
            <a:endParaRPr lang="fr-FR" sz="700" b="0" i="0" dirty="0">
              <a:solidFill>
                <a:schemeClr val="tx1"/>
              </a:solidFill>
              <a:latin typeface="Source Sans Pro"/>
              <a:cs typeface="Source Sans Pro"/>
            </a:endParaRPr>
          </a:p>
        </p:txBody>
      </p:sp>
    </p:spTree>
    <p:extLst>
      <p:ext uri="{BB962C8B-B14F-4D97-AF65-F5344CB8AC3E}">
        <p14:creationId xmlns:p14="http://schemas.microsoft.com/office/powerpoint/2010/main" val="2254008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3973735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6" r:id="rId4"/>
    <p:sldLayoutId id="2147483663" r:id="rId5"/>
    <p:sldLayoutId id="2147483664" r:id="rId6"/>
    <p:sldLayoutId id="2147483665" r:id="rId7"/>
  </p:sldLayoutIdLst>
  <p:timing>
    <p:tnLst>
      <p:par>
        <p:cTn id="1" dur="indefinite" restart="never" nodeType="tmRoot"/>
      </p:par>
    </p:tnLst>
  </p:timing>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10.xml.rels><?xml version="1.0" encoding="UTF-8" standalone="yes"?>
<Relationships xmlns="http://schemas.openxmlformats.org/package/2006/relationships"><Relationship Id="rId3" Type="http://schemas.openxmlformats.org/officeDocument/2006/relationships/image" Target="../media/image37.jpeg"/><Relationship Id="rId7" Type="http://schemas.openxmlformats.org/officeDocument/2006/relationships/image" Target="../media/image10.jpg"/><Relationship Id="rId2" Type="http://schemas.openxmlformats.org/officeDocument/2006/relationships/image" Target="../media/image36.wmf"/><Relationship Id="rId1" Type="http://schemas.openxmlformats.org/officeDocument/2006/relationships/slideLayout" Target="../slideLayouts/slideLayout4.xml"/><Relationship Id="rId6" Type="http://schemas.openxmlformats.org/officeDocument/2006/relationships/image" Target="../media/image9.png"/><Relationship Id="rId5" Type="http://schemas.openxmlformats.org/officeDocument/2006/relationships/image" Target="../media/image39.png"/><Relationship Id="rId4" Type="http://schemas.openxmlformats.org/officeDocument/2006/relationships/image" Target="../media/image38.jpeg"/></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0.jpg"/><Relationship Id="rId1" Type="http://schemas.openxmlformats.org/officeDocument/2006/relationships/slideLayout" Target="../slideLayouts/slideLayout4.xml"/><Relationship Id="rId4" Type="http://schemas.openxmlformats.org/officeDocument/2006/relationships/image" Target="../media/image10.jpg"/></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1.wmf"/><Relationship Id="rId1" Type="http://schemas.openxmlformats.org/officeDocument/2006/relationships/slideLayout" Target="../slideLayouts/slideLayout4.xml"/><Relationship Id="rId4" Type="http://schemas.openxmlformats.org/officeDocument/2006/relationships/image" Target="../media/image10.jpg"/></Relationships>
</file>

<file path=ppt/slides/_rels/slide13.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8" Target="../media/image48.gif" Type="http://schemas.openxmlformats.org/officeDocument/2006/relationships/image"/><Relationship Id="rId3" Target="../media/image43.png" Type="http://schemas.openxmlformats.org/officeDocument/2006/relationships/image"/><Relationship Id="rId7" Target="../media/image47.gif" Type="http://schemas.openxmlformats.org/officeDocument/2006/relationships/image"/><Relationship Id="rId12" Target="../media/image10.jpg" Type="http://schemas.openxmlformats.org/officeDocument/2006/relationships/image"/><Relationship Id="rId2" Target="../media/image42.png" Type="http://schemas.openxmlformats.org/officeDocument/2006/relationships/image"/><Relationship Id="rId1" Target="../slideLayouts/slideLayout4.xml" Type="http://schemas.openxmlformats.org/officeDocument/2006/relationships/slideLayout"/><Relationship Id="rId6" Target="../media/image46.png" Type="http://schemas.openxmlformats.org/officeDocument/2006/relationships/image"/><Relationship Id="rId11" Target="../media/image9.png" Type="http://schemas.openxmlformats.org/officeDocument/2006/relationships/image"/><Relationship Id="rId5" Target="../media/image45.png" Type="http://schemas.openxmlformats.org/officeDocument/2006/relationships/image"/><Relationship Id="rId10" Target="../media/image50.jpeg" Type="http://schemas.openxmlformats.org/officeDocument/2006/relationships/image"/><Relationship Id="rId4" Target="../media/image44.png" Type="http://schemas.openxmlformats.org/officeDocument/2006/relationships/image"/><Relationship Id="rId9" Target="../media/image49.png" Type="http://schemas.openxmlformats.org/officeDocument/2006/relationships/image"/></Relationships>
</file>

<file path=ppt/slides/_rels/slide15.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arget="../media/image52.jpeg" Type="http://schemas.openxmlformats.org/officeDocument/2006/relationships/image"/><Relationship Id="rId2" Target="../media/image51.jpeg" Type="http://schemas.openxmlformats.org/officeDocument/2006/relationships/image"/><Relationship Id="rId1" Target="../slideLayouts/slideLayout4.xml" Type="http://schemas.openxmlformats.org/officeDocument/2006/relationships/slideLayout"/><Relationship Id="rId5" Target="../media/image10.jpg" Type="http://schemas.openxmlformats.org/officeDocument/2006/relationships/image"/><Relationship Id="rId4" Target="../media/image9.png" Type="http://schemas.openxmlformats.org/officeDocument/2006/relationships/image"/></Relationships>
</file>

<file path=ppt/slides/_rels/slide18.xml.rels><?xml version="1.0" encoding="UTF-8" standalone="yes" ?><Relationships xmlns="http://schemas.openxmlformats.org/package/2006/relationships"><Relationship Id="rId3" Target="../media/image9.png" Type="http://schemas.openxmlformats.org/officeDocument/2006/relationships/image"/><Relationship Id="rId2" Target="../media/image53.jpeg" Type="http://schemas.openxmlformats.org/officeDocument/2006/relationships/image"/><Relationship Id="rId1" Target="../slideLayouts/slideLayout4.xml" Type="http://schemas.openxmlformats.org/officeDocument/2006/relationships/slideLayout"/><Relationship Id="rId4" Target="../media/image10.jpg" Type="http://schemas.openxmlformats.org/officeDocument/2006/relationships/image"/></Relationships>
</file>

<file path=ppt/slides/_rels/slide19.xml.rels><?xml version="1.0" encoding="UTF-8" standalone="yes" ?><Relationships xmlns="http://schemas.openxmlformats.org/package/2006/relationships"><Relationship Id="rId3" Target="../media/image55.jpeg" Type="http://schemas.openxmlformats.org/officeDocument/2006/relationships/image"/><Relationship Id="rId2" Target="../media/image54.jpeg" Type="http://schemas.openxmlformats.org/officeDocument/2006/relationships/image"/><Relationship Id="rId1" Target="../slideLayouts/slideLayout4.xml" Type="http://schemas.openxmlformats.org/officeDocument/2006/relationships/slideLayout"/><Relationship Id="rId5" Target="../media/image57.jpeg" Type="http://schemas.openxmlformats.org/officeDocument/2006/relationships/image"/><Relationship Id="rId4" Target="../media/image56.jpeg" Type="http://schemas.openxmlformats.org/officeDocument/2006/relationships/image"/></Relationships>
</file>

<file path=ppt/slides/_rels/slide2.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png"/><Relationship Id="rId1" Type="http://schemas.openxmlformats.org/officeDocument/2006/relationships/slideLayout" Target="../slideLayouts/slideLayout4.xml"/><Relationship Id="rId4" Type="http://schemas.openxmlformats.org/officeDocument/2006/relationships/image" Target="../media/image11.jpg"/></Relationships>
</file>

<file path=ppt/slides/_rels/slide20.xml.rels><?xml version="1.0" encoding="UTF-8" standalone="yes" ?><Relationships xmlns="http://schemas.openxmlformats.org/package/2006/relationships"><Relationship Id="rId3" Target="../media/image59.jpeg" Type="http://schemas.openxmlformats.org/officeDocument/2006/relationships/image"/><Relationship Id="rId2" Target="../media/image58.jpeg" Type="http://schemas.openxmlformats.org/officeDocument/2006/relationships/image"/><Relationship Id="rId1" Target="../slideLayouts/slideLayout4.xml" Type="http://schemas.openxmlformats.org/officeDocument/2006/relationships/slideLayout"/><Relationship Id="rId5" Target="../media/image10.jpg" Type="http://schemas.openxmlformats.org/officeDocument/2006/relationships/image"/><Relationship Id="rId4" Target="../media/image9.png" Type="http://schemas.openxmlformats.org/officeDocument/2006/relationships/image"/></Relationships>
</file>

<file path=ppt/slides/_rels/slide21.xml.rels><?xml version="1.0" encoding="UTF-8" standalone="yes"?>
<Relationships xmlns="http://schemas.openxmlformats.org/package/2006/relationships"><Relationship Id="rId3" Type="http://schemas.openxmlformats.org/officeDocument/2006/relationships/image" Target="../media/image61.png"/><Relationship Id="rId2" Type="http://schemas.openxmlformats.org/officeDocument/2006/relationships/image" Target="../media/image60.png"/><Relationship Id="rId1" Type="http://schemas.openxmlformats.org/officeDocument/2006/relationships/slideLayout" Target="../slideLayouts/slideLayout4.xml"/><Relationship Id="rId5" Type="http://schemas.openxmlformats.org/officeDocument/2006/relationships/image" Target="../media/image10.jpg"/><Relationship Id="rId4" Type="http://schemas.openxmlformats.org/officeDocument/2006/relationships/image" Target="../media/image9.png"/></Relationships>
</file>

<file path=ppt/slides/_rels/slide22.xml.rels><?xml version="1.0" encoding="UTF-8" standalone="yes" ?><Relationships xmlns="http://schemas.openxmlformats.org/package/2006/relationships"><Relationship Id="rId3" Target="../media/image9.png" Type="http://schemas.openxmlformats.org/officeDocument/2006/relationships/image"/><Relationship Id="rId2" Target="../media/image62.jpg" Type="http://schemas.openxmlformats.org/officeDocument/2006/relationships/image"/><Relationship Id="rId1" Target="../slideLayouts/slideLayout4.xml" Type="http://schemas.openxmlformats.org/officeDocument/2006/relationships/slideLayout"/><Relationship Id="rId5" Target="../media/image63.jpeg" Type="http://schemas.openxmlformats.org/officeDocument/2006/relationships/image"/><Relationship Id="rId4" Target="../media/image10.jpg" Type="http://schemas.openxmlformats.org/officeDocument/2006/relationships/image"/></Relationships>
</file>

<file path=ppt/slides/_rels/slide23.xml.rels><?xml version="1.0" encoding="UTF-8" standalone="yes" ?><Relationships xmlns="http://schemas.openxmlformats.org/package/2006/relationships"><Relationship Id="rId3" Target="../media/image65.jpeg" Type="http://schemas.openxmlformats.org/officeDocument/2006/relationships/image"/><Relationship Id="rId2" Target="../media/image64.jpeg" Type="http://schemas.openxmlformats.org/officeDocument/2006/relationships/image"/><Relationship Id="rId1" Target="../slideLayouts/slideLayout4.xml" Type="http://schemas.openxmlformats.org/officeDocument/2006/relationships/slideLayout"/><Relationship Id="rId5" Target="../media/image10.jpg" Type="http://schemas.openxmlformats.org/officeDocument/2006/relationships/image"/><Relationship Id="rId4" Target="../media/image9.png" Type="http://schemas.openxmlformats.org/officeDocument/2006/relationships/image"/></Relationships>
</file>

<file path=ppt/slides/_rels/slide24.xml.rels><?xml version="1.0" encoding="UTF-8" standalone="yes" ?><Relationships xmlns="http://schemas.openxmlformats.org/package/2006/relationships"><Relationship Id="rId3" Target="../media/image67.jpeg" Type="http://schemas.openxmlformats.org/officeDocument/2006/relationships/image"/><Relationship Id="rId7" Target="../media/image10.jpg" Type="http://schemas.openxmlformats.org/officeDocument/2006/relationships/image"/><Relationship Id="rId2" Target="../media/image66.jpeg" Type="http://schemas.openxmlformats.org/officeDocument/2006/relationships/image"/><Relationship Id="rId1" Target="../slideLayouts/slideLayout4.xml" Type="http://schemas.openxmlformats.org/officeDocument/2006/relationships/slideLayout"/><Relationship Id="rId6" Target="../media/image9.png" Type="http://schemas.openxmlformats.org/officeDocument/2006/relationships/image"/><Relationship Id="rId5" Target="../media/image69.jpeg" Type="http://schemas.openxmlformats.org/officeDocument/2006/relationships/image"/><Relationship Id="rId4" Target="../media/image68.jpeg" Type="http://schemas.openxmlformats.org/officeDocument/2006/relationships/image"/></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70.png"/><Relationship Id="rId1" Type="http://schemas.openxmlformats.org/officeDocument/2006/relationships/slideLayout" Target="../slideLayouts/slideLayout4.xml"/><Relationship Id="rId4" Type="http://schemas.openxmlformats.org/officeDocument/2006/relationships/image" Target="../media/image10.jp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8" Type="http://schemas.openxmlformats.org/officeDocument/2006/relationships/image" Target="../media/image10.jpg"/><Relationship Id="rId3" Type="http://schemas.openxmlformats.org/officeDocument/2006/relationships/diagramLayout" Target="../diagrams/layout1.xml"/><Relationship Id="rId7" Type="http://schemas.openxmlformats.org/officeDocument/2006/relationships/image" Target="../media/image9.png"/><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arget="../media/image18.jpeg" Type="http://schemas.openxmlformats.org/officeDocument/2006/relationships/image"/><Relationship Id="rId2" Target="../media/image17.jpeg" Type="http://schemas.openxmlformats.org/officeDocument/2006/relationships/image"/><Relationship Id="rId1" Target="../slideLayouts/slideLayout4.xml" Type="http://schemas.openxmlformats.org/officeDocument/2006/relationships/slideLayout"/><Relationship Id="rId5" Target="../media/image10.jpg" Type="http://schemas.openxmlformats.org/officeDocument/2006/relationships/image"/><Relationship Id="rId4" Target="../media/image9.png" Type="http://schemas.openxmlformats.org/officeDocument/2006/relationships/image"/></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9.jpg"/><Relationship Id="rId1" Type="http://schemas.openxmlformats.org/officeDocument/2006/relationships/slideLayout" Target="../slideLayouts/slideLayout4.xml"/><Relationship Id="rId4" Type="http://schemas.openxmlformats.org/officeDocument/2006/relationships/image" Target="../media/image10.jpg"/></Relationships>
</file>

<file path=ppt/slides/_rels/slide7.xml.rels><?xml version="1.0" encoding="UTF-8" standalone="yes" ?><Relationships xmlns="http://schemas.openxmlformats.org/package/2006/relationships"><Relationship Id="rId3" Target="../media/image21.jpeg" Type="http://schemas.openxmlformats.org/officeDocument/2006/relationships/image"/><Relationship Id="rId2" Target="../media/image20.jpeg" Type="http://schemas.openxmlformats.org/officeDocument/2006/relationships/image"/><Relationship Id="rId1" Target="../slideLayouts/slideLayout4.xml" Type="http://schemas.openxmlformats.org/officeDocument/2006/relationships/slideLayout"/><Relationship Id="rId5" Target="../media/image10.jpg" Type="http://schemas.openxmlformats.org/officeDocument/2006/relationships/image"/><Relationship Id="rId4" Target="../media/image9.png" Type="http://schemas.openxmlformats.org/officeDocument/2006/relationships/image"/></Relationships>
</file>

<file path=ppt/slides/_rels/slide8.xml.rels><?xml version="1.0" encoding="UTF-8" standalone="yes"?>
<Relationships xmlns="http://schemas.openxmlformats.org/package/2006/relationships"><Relationship Id="rId8" Type="http://schemas.openxmlformats.org/officeDocument/2006/relationships/image" Target="../media/image23.png"/><Relationship Id="rId13" Type="http://schemas.openxmlformats.org/officeDocument/2006/relationships/image" Target="../media/image28.jpg"/><Relationship Id="rId3" Type="http://schemas.openxmlformats.org/officeDocument/2006/relationships/diagramLayout" Target="../diagrams/layout2.xml"/><Relationship Id="rId7" Type="http://schemas.openxmlformats.org/officeDocument/2006/relationships/image" Target="../media/image22.png"/><Relationship Id="rId12" Type="http://schemas.openxmlformats.org/officeDocument/2006/relationships/image" Target="../media/image27.jpg"/><Relationship Id="rId2" Type="http://schemas.openxmlformats.org/officeDocument/2006/relationships/diagramData" Target="../diagrams/data2.xml"/><Relationship Id="rId16" Type="http://schemas.openxmlformats.org/officeDocument/2006/relationships/image" Target="../media/image10.jpg"/><Relationship Id="rId1" Type="http://schemas.openxmlformats.org/officeDocument/2006/relationships/slideLayout" Target="../slideLayouts/slideLayout4.xml"/><Relationship Id="rId6" Type="http://schemas.microsoft.com/office/2007/relationships/diagramDrawing" Target="../diagrams/drawing2.xml"/><Relationship Id="rId11" Type="http://schemas.openxmlformats.org/officeDocument/2006/relationships/image" Target="../media/image26.jpg"/><Relationship Id="rId5" Type="http://schemas.openxmlformats.org/officeDocument/2006/relationships/diagramColors" Target="../diagrams/colors2.xml"/><Relationship Id="rId15" Type="http://schemas.openxmlformats.org/officeDocument/2006/relationships/image" Target="../media/image9.png"/><Relationship Id="rId10" Type="http://schemas.openxmlformats.org/officeDocument/2006/relationships/image" Target="../media/image25.png"/><Relationship Id="rId4" Type="http://schemas.openxmlformats.org/officeDocument/2006/relationships/diagramQuickStyle" Target="../diagrams/quickStyle2.xml"/><Relationship Id="rId9" Type="http://schemas.openxmlformats.org/officeDocument/2006/relationships/image" Target="../media/image24.png"/><Relationship Id="rId14" Type="http://schemas.openxmlformats.org/officeDocument/2006/relationships/image" Target="../media/image29.jpg"/></Relationships>
</file>

<file path=ppt/slides/_rels/slide9.xml.rels><?xml version="1.0" encoding="UTF-8" standalone="yes" ?><Relationships xmlns="http://schemas.openxmlformats.org/package/2006/relationships"><Relationship Id="rId8" Target="../media/image9.png" Type="http://schemas.openxmlformats.org/officeDocument/2006/relationships/image"/><Relationship Id="rId3" Target="../media/image31.jpeg" Type="http://schemas.openxmlformats.org/officeDocument/2006/relationships/image"/><Relationship Id="rId7" Target="../media/image35.jpeg" Type="http://schemas.openxmlformats.org/officeDocument/2006/relationships/image"/><Relationship Id="rId2" Target="../media/image30.jpeg" Type="http://schemas.openxmlformats.org/officeDocument/2006/relationships/image"/><Relationship Id="rId1" Target="../slideLayouts/slideLayout4.xml" Type="http://schemas.openxmlformats.org/officeDocument/2006/relationships/slideLayout"/><Relationship Id="rId6" Target="../media/image34.jpeg" Type="http://schemas.openxmlformats.org/officeDocument/2006/relationships/image"/><Relationship Id="rId5" Target="../media/image33.jpeg" Type="http://schemas.openxmlformats.org/officeDocument/2006/relationships/image"/><Relationship Id="rId4" Target="../media/image32.jpeg" Type="http://schemas.openxmlformats.org/officeDocument/2006/relationships/image"/><Relationship Id="rId9" Target="../media/image10.jp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7" name="Subtitle 6"/>
          <p:cNvSpPr>
            <a:spLocks noGrp="1"/>
          </p:cNvSpPr>
          <p:nvPr>
            <p:ph idx="1" type="subTitle"/>
          </p:nvPr>
        </p:nvSpPr>
        <p:spPr>
          <a:xfrm>
            <a:off x="371475" y="2455813"/>
            <a:ext cx="3590925" cy="907008"/>
          </a:xfrm>
        </p:spPr>
        <p:txBody>
          <a:bodyPr/>
          <a:lstStyle/>
          <a:p>
            <a:pPr algn="ctr">
              <a:lnSpc>
                <a:spcPct val="150000"/>
              </a:lnSpc>
            </a:pPr>
            <a:r>
              <a:rPr dirty="0" err="1" lang="en-US" smtClean="0" sz="2000"/>
              <a:t>Emulsiones</a:t>
            </a:r>
            <a:r>
              <a:rPr dirty="0" lang="en-US" smtClean="0" sz="2000"/>
              <a:t> </a:t>
            </a:r>
            <a:r>
              <a:rPr dirty="0" err="1" lang="en-US" smtClean="0" sz="2000"/>
              <a:t>mowilith</a:t>
            </a:r>
            <a:r>
              <a:rPr dirty="0" lang="en-US" smtClean="0" sz="2000"/>
              <a:t>®</a:t>
            </a:r>
            <a:r>
              <a:rPr dirty="0" lang="en-US" smtClean="0" sz="2000"/>
              <a:t>:</a:t>
            </a:r>
          </a:p>
          <a:p>
            <a:pPr algn="ctr">
              <a:lnSpc>
                <a:spcPct val="150000"/>
              </a:lnSpc>
            </a:pPr>
            <a:r>
              <a:rPr dirty="0" err="1" lang="en-US" smtClean="0" sz="2000"/>
              <a:t>tu</a:t>
            </a:r>
            <a:r>
              <a:rPr dirty="0" lang="en-US" smtClean="0" sz="2000"/>
              <a:t> </a:t>
            </a:r>
            <a:r>
              <a:rPr dirty="0" err="1" lang="en-US" smtClean="0" sz="2000"/>
              <a:t>solución</a:t>
            </a:r>
            <a:r>
              <a:rPr dirty="0" lang="en-US" smtClean="0" sz="2000"/>
              <a:t> </a:t>
            </a:r>
            <a:r>
              <a:rPr dirty="0" err="1" lang="en-US" smtClean="0" sz="2000"/>
              <a:t>en</a:t>
            </a:r>
            <a:r>
              <a:rPr dirty="0" lang="en-US" smtClean="0" sz="2000"/>
              <a:t> </a:t>
            </a:r>
            <a:r>
              <a:rPr dirty="0" err="1" lang="en-US" smtClean="0" sz="2000"/>
              <a:t>impermeabilización</a:t>
            </a:r>
            <a:r>
              <a:rPr dirty="0" lang="en-US" smtClean="0" sz="2000"/>
              <a:t> </a:t>
            </a:r>
            <a:endParaRPr dirty="0" lang="en-US" sz="2000"/>
          </a:p>
        </p:txBody>
      </p:sp>
      <p:sp>
        <p:nvSpPr>
          <p:cNvPr id="5" name="Rectángulo 4"/>
          <p:cNvSpPr/>
          <p:nvPr/>
        </p:nvSpPr>
        <p:spPr>
          <a:xfrm>
            <a:off x="-63374" y="4132818"/>
            <a:ext cx="4297376" cy="738664"/>
          </a:xfrm>
          <a:prstGeom prst="rect">
            <a:avLst/>
          </a:prstGeom>
        </p:spPr>
        <p:txBody>
          <a:bodyPr wrap="square">
            <a:spAutoFit/>
          </a:bodyPr>
          <a:lstStyle/>
          <a:p>
            <a:pPr algn="ctr"/>
            <a:r>
              <a:rPr dirty="0" lang="es-ES" sz="1400">
                <a:solidFill>
                  <a:schemeClr val="bg1"/>
                </a:solidFill>
                <a:effectLst>
                  <a:outerShdw algn="tl" blurRad="38100" dir="2700000" dist="38100">
                    <a:srgbClr val="000000">
                      <a:alpha val="43137"/>
                    </a:srgbClr>
                  </a:outerShdw>
                </a:effectLst>
                <a:latin charset="0" panose="020B0604020202020204" pitchFamily="34" typeface="Arial"/>
                <a:ea charset="0" panose="020F0502020204030204" pitchFamily="34" typeface="Calibri"/>
              </a:rPr>
              <a:t>II Congreso Chileno </a:t>
            </a:r>
            <a:r>
              <a:rPr dirty="0" lang="es-ES" smtClean="0" sz="1400">
                <a:solidFill>
                  <a:schemeClr val="bg1"/>
                </a:solidFill>
                <a:effectLst>
                  <a:outerShdw algn="tl" blurRad="38100" dir="2700000" dist="38100">
                    <a:srgbClr val="000000">
                      <a:alpha val="43137"/>
                    </a:srgbClr>
                  </a:outerShdw>
                </a:effectLst>
                <a:latin charset="0" panose="020B0604020202020204" pitchFamily="34" typeface="Arial"/>
                <a:ea charset="0" panose="020F0502020204030204" pitchFamily="34" typeface="Calibri"/>
              </a:rPr>
              <a:t>de Impermeabilización</a:t>
            </a:r>
          </a:p>
          <a:p>
            <a:pPr algn="ctr"/>
            <a:r>
              <a:rPr dirty="0" lang="es-ES" smtClean="0" sz="1400">
                <a:solidFill>
                  <a:schemeClr val="bg1"/>
                </a:solidFill>
                <a:effectLst>
                  <a:outerShdw algn="tl" blurRad="38100" dir="2700000" dist="38100">
                    <a:srgbClr val="000000">
                      <a:alpha val="43137"/>
                    </a:srgbClr>
                  </a:outerShdw>
                </a:effectLst>
                <a:latin charset="0" panose="020B0604020202020204" pitchFamily="34" typeface="Arial"/>
                <a:ea charset="0" panose="020F0502020204030204" pitchFamily="34" typeface="Calibri"/>
              </a:rPr>
              <a:t>07.09.2017</a:t>
            </a:r>
            <a:r>
              <a:rPr dirty="0" lang="es-ES" sz="1400">
                <a:solidFill>
                  <a:schemeClr val="bg1"/>
                </a:solidFill>
                <a:effectLst>
                  <a:outerShdw algn="tl" blurRad="38100" dir="2700000" dist="38100">
                    <a:srgbClr val="000000">
                      <a:alpha val="43137"/>
                    </a:srgbClr>
                  </a:outerShdw>
                </a:effectLst>
                <a:latin charset="0" panose="020B0604020202020204" pitchFamily="34" typeface="Arial"/>
                <a:ea charset="0" panose="020F0502020204030204" pitchFamily="34" typeface="Calibri"/>
              </a:rPr>
              <a:t/>
            </a:r>
            <a:br>
              <a:rPr dirty="0" lang="es-ES" sz="1400">
                <a:solidFill>
                  <a:schemeClr val="bg1"/>
                </a:solidFill>
                <a:effectLst>
                  <a:outerShdw algn="tl" blurRad="38100" dir="2700000" dist="38100">
                    <a:srgbClr val="000000">
                      <a:alpha val="43137"/>
                    </a:srgbClr>
                  </a:outerShdw>
                </a:effectLst>
                <a:latin charset="0" panose="020B0604020202020204" pitchFamily="34" typeface="Arial"/>
                <a:ea charset="0" panose="020F0502020204030204" pitchFamily="34" typeface="Calibri"/>
              </a:rPr>
            </a:br>
            <a:endParaRPr dirty="0" lang="es-ES" sz="1400">
              <a:solidFill>
                <a:schemeClr val="bg1"/>
              </a:solidFill>
              <a:effectLst>
                <a:outerShdw algn="tl" blurRad="38100" dir="2700000" dist="38100">
                  <a:srgbClr val="000000">
                    <a:alpha val="43137"/>
                  </a:srgbClr>
                </a:outerShdw>
              </a:effectLst>
            </a:endParaRPr>
          </a:p>
        </p:txBody>
      </p:sp>
      <p:pic>
        <p:nvPicPr>
          <p:cNvPr id="10" name="Marcador de posición de imagen 9"/>
          <p:cNvPicPr>
            <a:picLocks noChangeAspect="1" noGrp="1"/>
          </p:cNvPicPr>
          <p:nvPr>
            <p:ph idx="13" sz="quarter" type="pic"/>
          </p:nvPr>
        </p:nvPicPr>
        <p:blipFill>
          <a:blip r:embed="rId2">
            <a:extLst>
              <a:ext uri="{28A0092B-C50C-407E-A947-70E740481C1C}">
                <a14:useLocalDpi xmlns:a14="http://schemas.microsoft.com/office/drawing/2010/main" val="0"/>
              </a:ext>
            </a:extLst>
          </a:blip>
          <a:srcRect l="98" r="98"/>
          <a:stretch>
            <a:fillRect/>
          </a:stretch>
        </p:blipFill>
        <p:spPr>
          <a:xfrm>
            <a:off x="4220621" y="2132856"/>
            <a:ext cx="4113379" cy="4104456"/>
          </a:xfrm>
        </p:spPr>
      </p:pic>
      <p:sp>
        <p:nvSpPr>
          <p:cNvPr id="11" name="CuadroTexto 10"/>
          <p:cNvSpPr txBox="1"/>
          <p:nvPr/>
        </p:nvSpPr>
        <p:spPr>
          <a:xfrm rot="2670467">
            <a:off x="5830431" y="3954251"/>
            <a:ext cx="2100404" cy="461665"/>
          </a:xfrm>
          <a:prstGeom prst="rect">
            <a:avLst/>
          </a:prstGeom>
          <a:noFill/>
        </p:spPr>
        <p:txBody>
          <a:bodyPr rtlCol="0" wrap="square">
            <a:spAutoFit/>
          </a:bodyPr>
          <a:lstStyle/>
          <a:p>
            <a:r>
              <a:rPr b="1" dirty="0" err="1" lang="es-ES" smtClean="0" sz="2400">
                <a:solidFill>
                  <a:schemeClr val="bg1"/>
                </a:solidFill>
                <a:effectLst>
                  <a:outerShdw algn="tl" blurRad="38100" dir="2700000" dist="38100">
                    <a:srgbClr val="000000">
                      <a:alpha val="43137"/>
                    </a:srgbClr>
                  </a:outerShdw>
                </a:effectLst>
              </a:rPr>
              <a:t>Mowilith</a:t>
            </a:r>
            <a:r>
              <a:rPr b="1" dirty="0" lang="es-ES" smtClean="0" sz="2400">
                <a:solidFill>
                  <a:schemeClr val="bg1"/>
                </a:solidFill>
                <a:effectLst>
                  <a:outerShdw algn="tl" blurRad="38100" dir="2700000" dist="38100">
                    <a:srgbClr val="000000">
                      <a:alpha val="43137"/>
                    </a:srgbClr>
                  </a:outerShdw>
                </a:effectLst>
              </a:rPr>
              <a:t>®</a:t>
            </a:r>
            <a:endParaRPr b="1" dirty="0" lang="es-ES" sz="2400">
              <a:solidFill>
                <a:schemeClr val="bg1"/>
              </a:solidFill>
              <a:effectLst>
                <a:outerShdw algn="tl" blurRad="38100" dir="2700000" dist="38100">
                  <a:srgbClr val="000000">
                    <a:alpha val="43137"/>
                  </a:srgbClr>
                </a:outerShdw>
              </a:effectLst>
            </a:endParaRPr>
          </a:p>
        </p:txBody>
      </p:sp>
      <p:pic>
        <p:nvPicPr>
          <p:cNvPr descr="Universidad Central" id="12" name="Picture 2"/>
          <p:cNvPicPr>
            <a:picLocks noChangeArrowheads="1"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6570" y="300721"/>
            <a:ext cx="2603072" cy="864000"/>
          </a:xfrm>
          <a:prstGeom prst="rect">
            <a:avLst/>
          </a:prstGeom>
          <a:noFill/>
          <a:extLst>
            <a:ext uri="{909E8E84-426E-40DD-AFC4-6F175D3DCCD1}">
              <a14:hiddenFill xmlns:a14="http://schemas.microsoft.com/office/drawing/2010/main">
                <a:solidFill>
                  <a:srgbClr val="FFFFFF"/>
                </a:solidFill>
              </a14:hiddenFill>
            </a:ext>
          </a:extLst>
        </p:spPr>
      </p:pic>
      <p:sp>
        <p:nvSpPr>
          <p:cNvPr id="13" name="5 CuadroTexto"/>
          <p:cNvSpPr txBox="1"/>
          <p:nvPr/>
        </p:nvSpPr>
        <p:spPr>
          <a:xfrm>
            <a:off x="3753870" y="1193373"/>
            <a:ext cx="4248472" cy="492443"/>
          </a:xfrm>
          <a:prstGeom prst="rect">
            <a:avLst/>
          </a:prstGeom>
          <a:noFill/>
        </p:spPr>
        <p:txBody>
          <a:bodyPr rtlCol="0" wrap="square">
            <a:spAutoFit/>
          </a:bodyPr>
          <a:lstStyle/>
          <a:p>
            <a:pPr algn="ctr" defTabSz="914400"/>
            <a:r>
              <a:rPr dirty="0" lang="es-ES" smtClean="0" sz="1300">
                <a:solidFill>
                  <a:prstClr val="black"/>
                </a:solidFill>
                <a:latin charset="0" panose="020B0606020202030204" pitchFamily="34" typeface="Arial Narrow"/>
              </a:rPr>
              <a:t>FACULTAD DE INGENIERÍA</a:t>
            </a:r>
            <a:endParaRPr dirty="0" lang="es-CL" smtClean="0" sz="1300">
              <a:solidFill>
                <a:prstClr val="black"/>
              </a:solidFill>
              <a:latin charset="0" panose="020B0606020202030204" pitchFamily="34" typeface="Arial Narrow"/>
            </a:endParaRPr>
          </a:p>
          <a:p>
            <a:pPr algn="ctr" defTabSz="914400"/>
            <a:r>
              <a:rPr dirty="0" lang="es-CL" smtClean="0" sz="1300">
                <a:solidFill>
                  <a:prstClr val="black"/>
                </a:solidFill>
                <a:latin charset="0" panose="020B0606020202030204" pitchFamily="34" typeface="Arial Narrow"/>
              </a:rPr>
              <a:t>ESCUELA DE OBRAS CIVILES Y CONSTRUCCIÓN</a:t>
            </a:r>
            <a:endParaRPr dirty="0" lang="es-CL" sz="1300">
              <a:solidFill>
                <a:prstClr val="black"/>
              </a:solidFill>
              <a:latin charset="0" panose="020B0606020202030204" pitchFamily="34" typeface="Arial Narrow"/>
            </a:endParaRPr>
          </a:p>
        </p:txBody>
      </p:sp>
      <p:pic>
        <p:nvPicPr>
          <p:cNvPr id="14" name="1 Imagen"/>
          <p:cNvPicPr>
            <a:picLocks noChangeAspect="1"/>
          </p:cNvPicPr>
          <p:nvPr/>
        </p:nvPicPr>
        <p:blipFill>
          <a:blip cstate="print"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530848" y="307044"/>
            <a:ext cx="1296000" cy="1296000"/>
          </a:xfrm>
          <a:prstGeom prst="rect">
            <a:avLst/>
          </a:prstGeom>
        </p:spPr>
      </p:pic>
    </p:spTree>
    <p:extLst>
      <p:ext uri="{BB962C8B-B14F-4D97-AF65-F5344CB8AC3E}">
        <p14:creationId xmlns:p14="http://schemas.microsoft.com/office/powerpoint/2010/main" val="3861246510"/>
      </p:ext>
    </p:extLst>
  </p:cSld>
  <p:clrMapOvr>
    <a:masterClrMapping/>
  </p:clrMapOvr>
  <p:timing>
    <p:tnLst>
      <p:par>
        <p:cTn dur="indefinite" id="1" nodeType="tmRoot" restart="never"/>
      </p:par>
    </p:tnLst>
  </p:timing>
</p:sld>
</file>

<file path=ppt/slides/slide1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4" name="Text Placeholder 22"/>
          <p:cNvSpPr>
            <a:spLocks noGrp="1"/>
          </p:cNvSpPr>
          <p:nvPr>
            <p:ph idx="10" type="body"/>
          </p:nvPr>
        </p:nvSpPr>
        <p:spPr>
          <a:xfrm>
            <a:off x="526355" y="1447187"/>
            <a:ext cx="7471382" cy="633109"/>
          </a:xfrm>
        </p:spPr>
        <p:txBody>
          <a:bodyPr/>
          <a:lstStyle/>
          <a:p>
            <a:r>
              <a:rPr dirty="0" lang="en-US" smtClean="0" sz="2000">
                <a:ln w="12700">
                  <a:solidFill>
                    <a:schemeClr val="accent1"/>
                  </a:solidFill>
                  <a:prstDash val="solid"/>
                </a:ln>
                <a:pattFill prst="pct50">
                  <a:fgClr>
                    <a:schemeClr val="accent1"/>
                  </a:fgClr>
                  <a:bgClr>
                    <a:schemeClr val="accent1">
                      <a:lumMod val="20000"/>
                      <a:lumOff val="80000"/>
                    </a:schemeClr>
                  </a:bgClr>
                </a:pattFill>
                <a:effectLst>
                  <a:outerShdw algn="bl" dir="2640000" dist="38100" rotWithShape="0">
                    <a:schemeClr val="accent1"/>
                  </a:outerShdw>
                </a:effectLst>
                <a:latin charset="0" panose="02000600000000000000" pitchFamily="2" typeface="Segoe Print"/>
              </a:rPr>
              <a:t>¿</a:t>
            </a:r>
            <a:r>
              <a:rPr dirty="0" err="1" lang="en-US" smtClean="0" sz="2000">
                <a:ln w="12700">
                  <a:solidFill>
                    <a:schemeClr val="accent1"/>
                  </a:solidFill>
                  <a:prstDash val="solid"/>
                </a:ln>
                <a:pattFill prst="pct50">
                  <a:fgClr>
                    <a:schemeClr val="accent1"/>
                  </a:fgClr>
                  <a:bgClr>
                    <a:schemeClr val="accent1">
                      <a:lumMod val="20000"/>
                      <a:lumOff val="80000"/>
                    </a:schemeClr>
                  </a:bgClr>
                </a:pattFill>
                <a:effectLst>
                  <a:outerShdw algn="bl" dir="2640000" dist="38100" rotWithShape="0">
                    <a:schemeClr val="accent1"/>
                  </a:outerShdw>
                </a:effectLst>
                <a:latin charset="0" panose="02000600000000000000" pitchFamily="2" typeface="Segoe Print"/>
              </a:rPr>
              <a:t>Qué</a:t>
            </a:r>
            <a:r>
              <a:rPr dirty="0" lang="en-US" smtClean="0" sz="2000">
                <a:ln w="12700">
                  <a:solidFill>
                    <a:schemeClr val="accent1"/>
                  </a:solidFill>
                  <a:prstDash val="solid"/>
                </a:ln>
                <a:pattFill prst="pct50">
                  <a:fgClr>
                    <a:schemeClr val="accent1"/>
                  </a:fgClr>
                  <a:bgClr>
                    <a:schemeClr val="accent1">
                      <a:lumMod val="20000"/>
                      <a:lumOff val="80000"/>
                    </a:schemeClr>
                  </a:bgClr>
                </a:pattFill>
                <a:effectLst>
                  <a:outerShdw algn="bl" dir="2640000" dist="38100" rotWithShape="0">
                    <a:schemeClr val="accent1"/>
                  </a:outerShdw>
                </a:effectLst>
                <a:latin charset="0" panose="02000600000000000000" pitchFamily="2" typeface="Segoe Print"/>
              </a:rPr>
              <a:t> </a:t>
            </a:r>
            <a:r>
              <a:rPr dirty="0" err="1" lang="en-US" smtClean="0" sz="2000">
                <a:ln w="12700">
                  <a:solidFill>
                    <a:schemeClr val="accent1"/>
                  </a:solidFill>
                  <a:prstDash val="solid"/>
                </a:ln>
                <a:pattFill prst="pct50">
                  <a:fgClr>
                    <a:schemeClr val="accent1"/>
                  </a:fgClr>
                  <a:bgClr>
                    <a:schemeClr val="accent1">
                      <a:lumMod val="20000"/>
                      <a:lumOff val="80000"/>
                    </a:schemeClr>
                  </a:bgClr>
                </a:pattFill>
                <a:effectLst>
                  <a:outerShdw algn="bl" dir="2640000" dist="38100" rotWithShape="0">
                    <a:schemeClr val="accent1"/>
                  </a:outerShdw>
                </a:effectLst>
                <a:latin charset="0" panose="02000600000000000000" pitchFamily="2" typeface="Segoe Print"/>
              </a:rPr>
              <a:t>es</a:t>
            </a:r>
            <a:r>
              <a:rPr dirty="0" lang="en-US" smtClean="0" sz="2000">
                <a:ln w="12700">
                  <a:solidFill>
                    <a:schemeClr val="accent1"/>
                  </a:solidFill>
                  <a:prstDash val="solid"/>
                </a:ln>
                <a:pattFill prst="pct50">
                  <a:fgClr>
                    <a:schemeClr val="accent1"/>
                  </a:fgClr>
                  <a:bgClr>
                    <a:schemeClr val="accent1">
                      <a:lumMod val="20000"/>
                      <a:lumOff val="80000"/>
                    </a:schemeClr>
                  </a:bgClr>
                </a:pattFill>
                <a:effectLst>
                  <a:outerShdw algn="bl" dir="2640000" dist="38100" rotWithShape="0">
                    <a:schemeClr val="accent1"/>
                  </a:outerShdw>
                </a:effectLst>
                <a:latin charset="0" panose="02000600000000000000" pitchFamily="2" typeface="Segoe Print"/>
              </a:rPr>
              <a:t> </a:t>
            </a:r>
            <a:r>
              <a:rPr dirty="0" err="1" lang="en-US" smtClean="0" sz="2000">
                <a:ln w="12700">
                  <a:solidFill>
                    <a:schemeClr val="accent1"/>
                  </a:solidFill>
                  <a:prstDash val="solid"/>
                </a:ln>
                <a:pattFill prst="pct50">
                  <a:fgClr>
                    <a:schemeClr val="accent1"/>
                  </a:fgClr>
                  <a:bgClr>
                    <a:schemeClr val="accent1">
                      <a:lumMod val="20000"/>
                      <a:lumOff val="80000"/>
                    </a:schemeClr>
                  </a:bgClr>
                </a:pattFill>
                <a:effectLst>
                  <a:outerShdw algn="bl" dir="2640000" dist="38100" rotWithShape="0">
                    <a:schemeClr val="accent1"/>
                  </a:outerShdw>
                </a:effectLst>
                <a:latin charset="0" panose="02000600000000000000" pitchFamily="2" typeface="Segoe Print"/>
              </a:rPr>
              <a:t>una</a:t>
            </a:r>
            <a:r>
              <a:rPr dirty="0" lang="en-US" smtClean="0" sz="2000">
                <a:ln w="12700">
                  <a:solidFill>
                    <a:schemeClr val="accent1"/>
                  </a:solidFill>
                  <a:prstDash val="solid"/>
                </a:ln>
                <a:pattFill prst="pct50">
                  <a:fgClr>
                    <a:schemeClr val="accent1"/>
                  </a:fgClr>
                  <a:bgClr>
                    <a:schemeClr val="accent1">
                      <a:lumMod val="20000"/>
                      <a:lumOff val="80000"/>
                    </a:schemeClr>
                  </a:bgClr>
                </a:pattFill>
                <a:effectLst>
                  <a:outerShdw algn="bl" dir="2640000" dist="38100" rotWithShape="0">
                    <a:schemeClr val="accent1"/>
                  </a:outerShdw>
                </a:effectLst>
                <a:latin charset="0" panose="02000600000000000000" pitchFamily="2" typeface="Segoe Print"/>
              </a:rPr>
              <a:t> emulsion?</a:t>
            </a:r>
            <a:endParaRPr dirty="0" lang="en-US" sz="2000">
              <a:ln w="12700">
                <a:solidFill>
                  <a:schemeClr val="accent1"/>
                </a:solidFill>
                <a:prstDash val="solid"/>
              </a:ln>
              <a:pattFill prst="pct50">
                <a:fgClr>
                  <a:schemeClr val="accent1"/>
                </a:fgClr>
                <a:bgClr>
                  <a:schemeClr val="accent1">
                    <a:lumMod val="20000"/>
                    <a:lumOff val="80000"/>
                  </a:schemeClr>
                </a:bgClr>
              </a:pattFill>
              <a:effectLst>
                <a:outerShdw algn="bl" dir="2640000" dist="38100" rotWithShape="0">
                  <a:schemeClr val="accent1"/>
                </a:outerShdw>
              </a:effectLst>
              <a:latin charset="0" panose="02000600000000000000" pitchFamily="2" typeface="Segoe Print"/>
            </a:endParaRPr>
          </a:p>
        </p:txBody>
      </p:sp>
      <p:sp>
        <p:nvSpPr>
          <p:cNvPr id="5" name="Text Placeholder 22"/>
          <p:cNvSpPr>
            <a:spLocks noGrp="1"/>
          </p:cNvSpPr>
          <p:nvPr>
            <p:ph idx="10" type="body"/>
          </p:nvPr>
        </p:nvSpPr>
        <p:spPr>
          <a:xfrm>
            <a:off x="562567" y="949880"/>
            <a:ext cx="7471382" cy="633109"/>
          </a:xfrm>
        </p:spPr>
        <p:txBody>
          <a:bodyPr/>
          <a:lstStyle/>
          <a:p>
            <a:r>
              <a:rPr dirty="0" err="1" lang="en-US" smtClean="0" sz="200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charset="0" panose="02000600000000000000" pitchFamily="2" typeface="Segoe Print"/>
              </a:rPr>
              <a:t>Emulsiones</a:t>
            </a:r>
            <a:r>
              <a:rPr dirty="0" lang="en-US" smtClean="0" sz="200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charset="0" panose="02000600000000000000" pitchFamily="2" typeface="Segoe Print"/>
              </a:rPr>
              <a:t> </a:t>
            </a:r>
            <a:r>
              <a:rPr dirty="0" err="1" lang="en-US" smtClean="0" sz="200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charset="0" panose="02000600000000000000" pitchFamily="2" typeface="Segoe Print"/>
              </a:rPr>
              <a:t>Mowilith</a:t>
            </a:r>
            <a:r>
              <a:rPr dirty="0" lang="en-US" smtClean="0" sz="200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charset="0" panose="02000600000000000000" pitchFamily="2" typeface="Segoe Print"/>
              </a:rPr>
              <a:t>®</a:t>
            </a:r>
            <a:endParaRPr dirty="0" lang="en-US" sz="200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charset="0" panose="02000600000000000000" pitchFamily="2" typeface="Segoe Print"/>
            </a:endParaRPr>
          </a:p>
        </p:txBody>
      </p:sp>
      <p:grpSp>
        <p:nvGrpSpPr>
          <p:cNvPr id="9" name="9 Grupo"/>
          <p:cNvGrpSpPr/>
          <p:nvPr/>
        </p:nvGrpSpPr>
        <p:grpSpPr>
          <a:xfrm>
            <a:off x="5924890" y="1151678"/>
            <a:ext cx="2905280" cy="4381176"/>
            <a:chOff x="3933671" y="2666089"/>
            <a:chExt cx="2905280" cy="4381176"/>
          </a:xfrm>
        </p:grpSpPr>
        <p:pic>
          <p:nvPicPr>
            <p:cNvPr id="10" name="Picture 3"/>
            <p:cNvPicPr>
              <a:picLocks noChangeArrowheads="1" noChangeAspect="1"/>
            </p:cNvPicPr>
            <p:nvPr/>
          </p:nvPicPr>
          <p:blipFill rotWithShape="1">
            <a:blip r:embed="rId2">
              <a:extLst>
                <a:ext uri="{28A0092B-C50C-407E-A947-70E740481C1C}">
                  <a14:useLocalDpi xmlns:a14="http://schemas.microsoft.com/office/drawing/2010/main" val="0"/>
                </a:ext>
              </a:extLst>
            </a:blip>
            <a:srcRect b="34845" l="2215" r="47612" t="22147"/>
            <a:stretch/>
          </p:blipFill>
          <p:spPr bwMode="auto">
            <a:xfrm>
              <a:off x="4424363" y="5552444"/>
              <a:ext cx="2414588" cy="1494821"/>
            </a:xfrm>
            <a:prstGeom prst="rect">
              <a:avLst/>
            </a:prstGeom>
            <a:ln cap="sq" w="38100">
              <a:solidFill>
                <a:srgbClr val="000000"/>
              </a:solidFill>
              <a:prstDash val="solid"/>
              <a:miter lim="800000"/>
            </a:ln>
            <a:effectLst>
              <a:outerShdw algn="tl" blurRad="50800" dir="2700000" dist="38100" rotWithShape="0">
                <a:srgbClr val="000000">
                  <a:alpha val="43000"/>
                </a:srgbClr>
              </a:outerShdw>
            </a:effectLst>
            <a:extLst>
              <a:ext uri="{909E8E84-426E-40DD-AFC4-6F175D3DCCD1}">
                <a14:hiddenFill xmlns:a14="http://schemas.microsoft.com/office/drawing/2010/main">
                  <a:solidFill>
                    <a:srgbClr val="FFFFFF"/>
                  </a:solidFill>
                </a14:hiddenFill>
              </a:ext>
            </a:extLst>
          </p:spPr>
        </p:pic>
        <p:pic>
          <p:nvPicPr>
            <p:cNvPr descr="C:\Users\acerdamo\Desktop\Anionic_Cationic_polyacrylamide_PAM_emulsion.jpg" id="11" name="Picture 4"/>
            <p:cNvPicPr>
              <a:picLocks noChangeArrowheads="1" noChangeAspect="1"/>
            </p:cNvPicPr>
            <p:nvPr/>
          </p:nvPicPr>
          <p:blipFill rotWithShape="1">
            <a:blip r:embed="rId3">
              <a:extLst>
                <a:ext uri="{28A0092B-C50C-407E-A947-70E740481C1C}">
                  <a14:useLocalDpi xmlns:a14="http://schemas.microsoft.com/office/drawing/2010/main" val="0"/>
                </a:ext>
              </a:extLst>
            </a:blip>
            <a:srcRect l="115"/>
            <a:stretch/>
          </p:blipFill>
          <p:spPr bwMode="auto">
            <a:xfrm>
              <a:off x="3933671" y="2666089"/>
              <a:ext cx="2028980" cy="2347972"/>
            </a:xfrm>
            <a:prstGeom prst="rect">
              <a:avLst/>
            </a:prstGeom>
            <a:noFill/>
            <a:extLst>
              <a:ext uri="{909E8E84-426E-40DD-AFC4-6F175D3DCCD1}">
                <a14:hiddenFill xmlns:a14="http://schemas.microsoft.com/office/drawing/2010/main">
                  <a:solidFill>
                    <a:srgbClr val="FFFFFF"/>
                  </a:solidFill>
                </a14:hiddenFill>
              </a:ext>
            </a:extLst>
          </p:spPr>
        </p:pic>
        <p:sp>
          <p:nvSpPr>
            <p:cNvPr id="12" name="12 Elipse"/>
            <p:cNvSpPr/>
            <p:nvPr/>
          </p:nvSpPr>
          <p:spPr>
            <a:xfrm>
              <a:off x="4948161" y="4543425"/>
              <a:ext cx="166764" cy="180975"/>
            </a:xfrm>
            <a:prstGeom prst="ellipse">
              <a:avLst/>
            </a:prstGeom>
          </p:spPr>
          <p:style>
            <a:lnRef idx="2">
              <a:schemeClr val="accent2"/>
            </a:lnRef>
            <a:fillRef idx="1">
              <a:schemeClr val="lt1"/>
            </a:fillRef>
            <a:effectRef idx="0">
              <a:schemeClr val="accent2"/>
            </a:effectRef>
            <a:fontRef idx="minor">
              <a:schemeClr val="dk1"/>
            </a:fontRef>
          </p:style>
          <p:txBody>
            <a:bodyPr anchor="ctr" rtlCol="0"/>
            <a:lstStyle/>
            <a:p>
              <a:pPr algn="ctr"/>
              <a:endParaRPr lang="en-GB"/>
            </a:p>
          </p:txBody>
        </p:sp>
        <p:cxnSp>
          <p:nvCxnSpPr>
            <p:cNvPr id="13" name="13 Conector recto"/>
            <p:cNvCxnSpPr/>
            <p:nvPr/>
          </p:nvCxnSpPr>
          <p:spPr>
            <a:xfrm>
              <a:off x="5086350" y="4676775"/>
              <a:ext cx="28575" cy="853036"/>
            </a:xfrm>
            <a:prstGeom prst="line">
              <a:avLst/>
            </a:prstGeom>
          </p:spPr>
          <p:style>
            <a:lnRef idx="3">
              <a:schemeClr val="accent2"/>
            </a:lnRef>
            <a:fillRef idx="0">
              <a:schemeClr val="accent2"/>
            </a:fillRef>
            <a:effectRef idx="2">
              <a:schemeClr val="accent2"/>
            </a:effectRef>
            <a:fontRef idx="minor">
              <a:schemeClr val="tx1"/>
            </a:fontRef>
          </p:style>
        </p:cxnSp>
        <p:cxnSp>
          <p:nvCxnSpPr>
            <p:cNvPr id="14" name="14 Conector recto"/>
            <p:cNvCxnSpPr/>
            <p:nvPr/>
          </p:nvCxnSpPr>
          <p:spPr>
            <a:xfrm>
              <a:off x="5086350" y="4676775"/>
              <a:ext cx="847726" cy="853036"/>
            </a:xfrm>
            <a:prstGeom prst="line">
              <a:avLst/>
            </a:prstGeom>
          </p:spPr>
          <p:style>
            <a:lnRef idx="3">
              <a:schemeClr val="accent2"/>
            </a:lnRef>
            <a:fillRef idx="0">
              <a:schemeClr val="accent2"/>
            </a:fillRef>
            <a:effectRef idx="2">
              <a:schemeClr val="accent2"/>
            </a:effectRef>
            <a:fontRef idx="minor">
              <a:schemeClr val="tx1"/>
            </a:fontRef>
          </p:style>
        </p:cxnSp>
      </p:grpSp>
      <p:sp>
        <p:nvSpPr>
          <p:cNvPr id="15" name="Rectángulo 14"/>
          <p:cNvSpPr/>
          <p:nvPr/>
        </p:nvSpPr>
        <p:spPr>
          <a:xfrm>
            <a:off x="551422" y="1951796"/>
            <a:ext cx="4976281" cy="1077218"/>
          </a:xfrm>
          <a:prstGeom prst="rect">
            <a:avLst/>
          </a:prstGeom>
        </p:spPr>
        <p:txBody>
          <a:bodyPr wrap="square">
            <a:spAutoFit/>
          </a:bodyPr>
          <a:lstStyle/>
          <a:p>
            <a:pPr algn="just"/>
            <a:r>
              <a:rPr dirty="0" lang="es-ES" sz="1600">
                <a:latin charset="0" panose="02000600000000000000" pitchFamily="2" typeface="Segoe Print"/>
              </a:rPr>
              <a:t>Una emulsión es una </a:t>
            </a:r>
            <a:r>
              <a:rPr dirty="0" lang="es-ES" smtClean="0" sz="1600">
                <a:latin charset="0" panose="02000600000000000000" pitchFamily="2" typeface="Segoe Print"/>
              </a:rPr>
              <a:t>mezcla </a:t>
            </a:r>
            <a:r>
              <a:rPr dirty="0" lang="es-ES" sz="1600">
                <a:latin charset="0" panose="02000600000000000000" pitchFamily="2" typeface="Segoe Print"/>
              </a:rPr>
              <a:t>de dos </a:t>
            </a:r>
            <a:r>
              <a:rPr dirty="0" lang="es-ES" smtClean="0" sz="1600">
                <a:latin charset="0" panose="02000600000000000000" pitchFamily="2" typeface="Segoe Print"/>
              </a:rPr>
              <a:t>líquidos inmiscibles. </a:t>
            </a:r>
            <a:r>
              <a:rPr dirty="0" lang="es-ES" sz="1600">
                <a:latin charset="0" panose="02000600000000000000" pitchFamily="2" typeface="Segoe Print"/>
              </a:rPr>
              <a:t>Un líquido (la </a:t>
            </a:r>
            <a:r>
              <a:rPr dirty="0" lang="es-ES" smtClean="0" sz="1600">
                <a:latin charset="0" panose="02000600000000000000" pitchFamily="2" typeface="Segoe Print"/>
              </a:rPr>
              <a:t>fase </a:t>
            </a:r>
            <a:r>
              <a:rPr dirty="0" lang="es-ES" sz="1600">
                <a:latin charset="0" panose="02000600000000000000" pitchFamily="2" typeface="Segoe Print"/>
              </a:rPr>
              <a:t>dispersa) es </a:t>
            </a:r>
            <a:r>
              <a:rPr dirty="0" lang="es-ES" smtClean="0" sz="1600">
                <a:latin charset="0" panose="02000600000000000000" pitchFamily="2" typeface="Segoe Print"/>
              </a:rPr>
              <a:t>dispersado </a:t>
            </a:r>
            <a:r>
              <a:rPr dirty="0" lang="es-ES" sz="1600">
                <a:latin charset="0" panose="02000600000000000000" pitchFamily="2" typeface="Segoe Print"/>
              </a:rPr>
              <a:t>en otro (la fase continua o fase dispersante</a:t>
            </a:r>
            <a:r>
              <a:rPr dirty="0" lang="es-ES" smtClean="0" sz="1600">
                <a:latin charset="0" panose="02000600000000000000" pitchFamily="2" typeface="Segoe Print"/>
              </a:rPr>
              <a:t>).</a:t>
            </a:r>
            <a:endParaRPr dirty="0" lang="en-US" sz="1600">
              <a:latin charset="0" panose="02000600000000000000" pitchFamily="2" typeface="Segoe Print"/>
            </a:endParaRPr>
          </a:p>
        </p:txBody>
      </p:sp>
      <p:sp>
        <p:nvSpPr>
          <p:cNvPr id="16" name="Rectángulo 15"/>
          <p:cNvSpPr/>
          <p:nvPr/>
        </p:nvSpPr>
        <p:spPr>
          <a:xfrm>
            <a:off x="573619" y="3032974"/>
            <a:ext cx="5022812" cy="1569660"/>
          </a:xfrm>
          <a:prstGeom prst="rect">
            <a:avLst/>
          </a:prstGeom>
        </p:spPr>
        <p:txBody>
          <a:bodyPr wrap="square">
            <a:spAutoFit/>
          </a:bodyPr>
          <a:lstStyle/>
          <a:p>
            <a:pPr algn="just"/>
            <a:r>
              <a:rPr dirty="0" lang="es-ES" sz="1600">
                <a:latin charset="0" panose="02000600000000000000" pitchFamily="2" typeface="Segoe Print"/>
              </a:rPr>
              <a:t>Los polímeros obtenidos mediante </a:t>
            </a:r>
            <a:r>
              <a:rPr dirty="0" lang="es-ES" sz="1600">
                <a:latin charset="0" panose="02000600000000000000" pitchFamily="2" typeface="Segoe Print"/>
              </a:rPr>
              <a:t>polimerización en emulsión se conocen también como </a:t>
            </a:r>
            <a:r>
              <a:rPr dirty="0" lang="es-ES" smtClean="0" sz="1600">
                <a:latin charset="0" panose="02000600000000000000" pitchFamily="2" typeface="Segoe Print"/>
              </a:rPr>
              <a:t>látex </a:t>
            </a:r>
            <a:r>
              <a:rPr dirty="0" lang="es-ES" sz="1600">
                <a:latin charset="0" panose="02000600000000000000" pitchFamily="2" typeface="Segoe Print"/>
              </a:rPr>
              <a:t>y </a:t>
            </a:r>
            <a:r>
              <a:rPr dirty="0" lang="es-ES" sz="1600">
                <a:latin charset="0" panose="02000600000000000000" pitchFamily="2" typeface="Segoe Print"/>
              </a:rPr>
              <a:t>son dispersiones coloidales de partículas muy pequeñas de polímero en </a:t>
            </a:r>
            <a:r>
              <a:rPr dirty="0" lang="es-ES" smtClean="0" sz="1600">
                <a:latin charset="0" panose="02000600000000000000" pitchFamily="2" typeface="Segoe Print"/>
              </a:rPr>
              <a:t>un </a:t>
            </a:r>
            <a:r>
              <a:rPr dirty="0" err="1" lang="en-US" smtClean="0" sz="1600">
                <a:latin charset="0" panose="02000600000000000000" pitchFamily="2" typeface="Segoe Print"/>
              </a:rPr>
              <a:t>medio</a:t>
            </a:r>
            <a:r>
              <a:rPr dirty="0" lang="en-US" smtClean="0" sz="1600">
                <a:latin charset="0" panose="02000600000000000000" pitchFamily="2" typeface="Segoe Print"/>
              </a:rPr>
              <a:t> </a:t>
            </a:r>
            <a:r>
              <a:rPr dirty="0" lang="en-US" sz="1600">
                <a:latin charset="0" panose="02000600000000000000" pitchFamily="2" typeface="Segoe Print"/>
              </a:rPr>
              <a:t>continuo (</a:t>
            </a:r>
            <a:r>
              <a:rPr dirty="0" err="1" lang="en-US" sz="1600">
                <a:latin charset="0" panose="02000600000000000000" pitchFamily="2" typeface="Segoe Print"/>
              </a:rPr>
              <a:t>usualmente</a:t>
            </a:r>
            <a:r>
              <a:rPr dirty="0" lang="en-US" sz="1600">
                <a:latin charset="0" panose="02000600000000000000" pitchFamily="2" typeface="Segoe Print"/>
              </a:rPr>
              <a:t> </a:t>
            </a:r>
            <a:r>
              <a:rPr dirty="0" err="1" lang="en-US" sz="1600">
                <a:latin charset="0" panose="02000600000000000000" pitchFamily="2" typeface="Segoe Print"/>
              </a:rPr>
              <a:t>agua</a:t>
            </a:r>
            <a:r>
              <a:rPr dirty="0" lang="en-US" sz="1600">
                <a:latin charset="0" panose="02000600000000000000" pitchFamily="2" typeface="Segoe Print"/>
              </a:rPr>
              <a:t>)</a:t>
            </a:r>
          </a:p>
        </p:txBody>
      </p:sp>
      <p:cxnSp>
        <p:nvCxnSpPr>
          <p:cNvPr id="17" name="Conector recto de flecha 16"/>
          <p:cNvCxnSpPr/>
          <p:nvPr/>
        </p:nvCxnSpPr>
        <p:spPr>
          <a:xfrm>
            <a:off x="7091856" y="5342281"/>
            <a:ext cx="0" cy="728956"/>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sp>
        <p:nvSpPr>
          <p:cNvPr id="18" name="CuadroTexto 17"/>
          <p:cNvSpPr txBox="1"/>
          <p:nvPr/>
        </p:nvSpPr>
        <p:spPr>
          <a:xfrm>
            <a:off x="6508931" y="6131890"/>
            <a:ext cx="1488806" cy="338554"/>
          </a:xfrm>
          <a:prstGeom prst="rect">
            <a:avLst/>
          </a:prstGeom>
          <a:noFill/>
        </p:spPr>
        <p:txBody>
          <a:bodyPr rtlCol="0" wrap="none">
            <a:spAutoFit/>
          </a:bodyPr>
          <a:lstStyle/>
          <a:p>
            <a:r>
              <a:rPr b="1" dirty="0" lang="en-US" smtClean="0" sz="1600"/>
              <a:t>SURFACTANTES</a:t>
            </a:r>
            <a:endParaRPr b="1" dirty="0" lang="en-US" sz="1600"/>
          </a:p>
        </p:txBody>
      </p:sp>
      <p:cxnSp>
        <p:nvCxnSpPr>
          <p:cNvPr id="19" name="Conector recto de flecha 18"/>
          <p:cNvCxnSpPr/>
          <p:nvPr/>
        </p:nvCxnSpPr>
        <p:spPr>
          <a:xfrm>
            <a:off x="7680575" y="4865912"/>
            <a:ext cx="1019805" cy="1064832"/>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sp>
        <p:nvSpPr>
          <p:cNvPr id="20" name="CuadroTexto 19"/>
          <p:cNvSpPr txBox="1"/>
          <p:nvPr/>
        </p:nvSpPr>
        <p:spPr>
          <a:xfrm>
            <a:off x="8095540" y="5930744"/>
            <a:ext cx="1106008" cy="338554"/>
          </a:xfrm>
          <a:prstGeom prst="rect">
            <a:avLst/>
          </a:prstGeom>
          <a:noFill/>
        </p:spPr>
        <p:txBody>
          <a:bodyPr rtlCol="0" wrap="none">
            <a:spAutoFit/>
          </a:bodyPr>
          <a:lstStyle/>
          <a:p>
            <a:r>
              <a:rPr b="1" dirty="0" lang="en-US" smtClean="0" sz="1600"/>
              <a:t>POLIMERO</a:t>
            </a:r>
            <a:endParaRPr b="1" dirty="0" lang="en-US" sz="1600"/>
          </a:p>
        </p:txBody>
      </p:sp>
      <p:grpSp>
        <p:nvGrpSpPr>
          <p:cNvPr id="35" name="Grupo 34"/>
          <p:cNvGrpSpPr/>
          <p:nvPr/>
        </p:nvGrpSpPr>
        <p:grpSpPr>
          <a:xfrm>
            <a:off x="2688435" y="4444102"/>
            <a:ext cx="3198318" cy="2222420"/>
            <a:chOff x="644532" y="2996952"/>
            <a:chExt cx="3815916" cy="2543944"/>
          </a:xfrm>
        </p:grpSpPr>
        <p:pic>
          <p:nvPicPr>
            <p:cNvPr descr="C:\Users\jschult1\AppData\Local\Microsoft\Windows\Temporary Internet Files\Content.IE5\579HDS67\MP900448710[1].jpg" id="36" name="Picture 4"/>
            <p:cNvPicPr>
              <a:picLocks noChangeArrowheads="1"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44532" y="2996952"/>
              <a:ext cx="3815916" cy="2543944"/>
            </a:xfrm>
            <a:prstGeom prst="rect">
              <a:avLst/>
            </a:prstGeom>
            <a:noFill/>
            <a:extLst>
              <a:ext uri="{909E8E84-426E-40DD-AFC4-6F175D3DCCD1}">
                <a14:hiddenFill xmlns:a14="http://schemas.microsoft.com/office/drawing/2010/main">
                  <a:solidFill>
                    <a:srgbClr val="FFFFFF"/>
                  </a:solidFill>
                </a14:hiddenFill>
              </a:ext>
            </a:extLst>
          </p:spPr>
        </p:pic>
        <p:pic>
          <p:nvPicPr>
            <p:cNvPr descr="C:\Users\jschult1\AppData\Local\Microsoft\Windows\Temporary Internet Files\Content.IE5\0KLXQAZR\MC900433881[1].png" id="37" name="Picture 2"/>
            <p:cNvPicPr>
              <a:picLocks noChangeArrowheads="1" noChangeAspect="1"/>
            </p:cNvPicPr>
            <p:nvPr/>
          </p:nvPicPr>
          <p:blipFill>
            <a:blip cstate="print" r:embed="rId5">
              <a:extLst>
                <a:ext uri="{28A0092B-C50C-407E-A947-70E740481C1C}">
                  <a14:useLocalDpi xmlns:a14="http://schemas.microsoft.com/office/drawing/2010/main" val="0"/>
                </a:ext>
              </a:extLst>
            </a:blip>
            <a:srcRect/>
            <a:stretch>
              <a:fillRect/>
            </a:stretch>
          </p:blipFill>
          <p:spPr bwMode="auto">
            <a:xfrm>
              <a:off x="1040576" y="3678674"/>
              <a:ext cx="590250" cy="590250"/>
            </a:xfrm>
            <a:prstGeom prst="rect">
              <a:avLst/>
            </a:prstGeom>
            <a:noFill/>
            <a:extLst>
              <a:ext uri="{909E8E84-426E-40DD-AFC4-6F175D3DCCD1}">
                <a14:hiddenFill xmlns:a14="http://schemas.microsoft.com/office/drawing/2010/main">
                  <a:solidFill>
                    <a:srgbClr val="FFFFFF"/>
                  </a:solidFill>
                </a14:hiddenFill>
              </a:ext>
            </a:extLst>
          </p:spPr>
        </p:pic>
        <p:pic>
          <p:nvPicPr>
            <p:cNvPr descr="C:\Users\jschult1\AppData\Local\Microsoft\Windows\Temporary Internet Files\Content.IE5\0KLXQAZR\MC900433881[1].png" id="38" name="Picture 2"/>
            <p:cNvPicPr>
              <a:picLocks noChangeArrowheads="1" noChangeAspect="1"/>
            </p:cNvPicPr>
            <p:nvPr/>
          </p:nvPicPr>
          <p:blipFill>
            <a:blip cstate="print" r:embed="rId5">
              <a:extLst>
                <a:ext uri="{28A0092B-C50C-407E-A947-70E740481C1C}">
                  <a14:useLocalDpi xmlns:a14="http://schemas.microsoft.com/office/drawing/2010/main" val="0"/>
                </a:ext>
              </a:extLst>
            </a:blip>
            <a:srcRect/>
            <a:stretch>
              <a:fillRect/>
            </a:stretch>
          </p:blipFill>
          <p:spPr bwMode="auto">
            <a:xfrm>
              <a:off x="1515545" y="4257261"/>
              <a:ext cx="590250" cy="590250"/>
            </a:xfrm>
            <a:prstGeom prst="rect">
              <a:avLst/>
            </a:prstGeom>
            <a:noFill/>
            <a:extLst>
              <a:ext uri="{909E8E84-426E-40DD-AFC4-6F175D3DCCD1}">
                <a14:hiddenFill xmlns:a14="http://schemas.microsoft.com/office/drawing/2010/main">
                  <a:solidFill>
                    <a:srgbClr val="FFFFFF"/>
                  </a:solidFill>
                </a14:hiddenFill>
              </a:ext>
            </a:extLst>
          </p:spPr>
        </p:pic>
        <p:pic>
          <p:nvPicPr>
            <p:cNvPr descr="C:\Users\jschult1\AppData\Local\Microsoft\Windows\Temporary Internet Files\Content.IE5\0KLXQAZR\MC900433881[1].png" id="39" name="Picture 2"/>
            <p:cNvPicPr>
              <a:picLocks noChangeArrowheads="1" noChangeAspect="1"/>
            </p:cNvPicPr>
            <p:nvPr/>
          </p:nvPicPr>
          <p:blipFill>
            <a:blip cstate="print" r:embed="rId5">
              <a:extLst>
                <a:ext uri="{28A0092B-C50C-407E-A947-70E740481C1C}">
                  <a14:useLocalDpi xmlns:a14="http://schemas.microsoft.com/office/drawing/2010/main" val="0"/>
                </a:ext>
              </a:extLst>
            </a:blip>
            <a:srcRect/>
            <a:stretch>
              <a:fillRect/>
            </a:stretch>
          </p:blipFill>
          <p:spPr bwMode="auto">
            <a:xfrm>
              <a:off x="1667945" y="3224808"/>
              <a:ext cx="590250" cy="590250"/>
            </a:xfrm>
            <a:prstGeom prst="rect">
              <a:avLst/>
            </a:prstGeom>
            <a:noFill/>
            <a:extLst>
              <a:ext uri="{909E8E84-426E-40DD-AFC4-6F175D3DCCD1}">
                <a14:hiddenFill xmlns:a14="http://schemas.microsoft.com/office/drawing/2010/main">
                  <a:solidFill>
                    <a:srgbClr val="FFFFFF"/>
                  </a:solidFill>
                </a14:hiddenFill>
              </a:ext>
            </a:extLst>
          </p:spPr>
        </p:pic>
        <p:pic>
          <p:nvPicPr>
            <p:cNvPr descr="C:\Users\jschult1\AppData\Local\Microsoft\Windows\Temporary Internet Files\Content.IE5\0KLXQAZR\MC900433881[1].png" id="40" name="Picture 2"/>
            <p:cNvPicPr>
              <a:picLocks noChangeArrowheads="1" noChangeAspect="1"/>
            </p:cNvPicPr>
            <p:nvPr/>
          </p:nvPicPr>
          <p:blipFill>
            <a:blip cstate="print" r:embed="rId5">
              <a:extLst>
                <a:ext uri="{28A0092B-C50C-407E-A947-70E740481C1C}">
                  <a14:useLocalDpi xmlns:a14="http://schemas.microsoft.com/office/drawing/2010/main" val="0"/>
                </a:ext>
              </a:extLst>
            </a:blip>
            <a:srcRect/>
            <a:stretch>
              <a:fillRect/>
            </a:stretch>
          </p:blipFill>
          <p:spPr bwMode="auto">
            <a:xfrm>
              <a:off x="2133416" y="3828195"/>
              <a:ext cx="590250" cy="590250"/>
            </a:xfrm>
            <a:prstGeom prst="rect">
              <a:avLst/>
            </a:prstGeom>
            <a:noFill/>
            <a:extLst>
              <a:ext uri="{909E8E84-426E-40DD-AFC4-6F175D3DCCD1}">
                <a14:hiddenFill xmlns:a14="http://schemas.microsoft.com/office/drawing/2010/main">
                  <a:solidFill>
                    <a:srgbClr val="FFFFFF"/>
                  </a:solidFill>
                </a14:hiddenFill>
              </a:ext>
            </a:extLst>
          </p:spPr>
        </p:pic>
        <p:pic>
          <p:nvPicPr>
            <p:cNvPr descr="C:\Users\jschult1\AppData\Local\Microsoft\Windows\Temporary Internet Files\Content.IE5\0KLXQAZR\MC900433881[1].png" id="41" name="Picture 2"/>
            <p:cNvPicPr>
              <a:picLocks noChangeArrowheads="1" noChangeAspect="1"/>
            </p:cNvPicPr>
            <p:nvPr/>
          </p:nvPicPr>
          <p:blipFill>
            <a:blip cstate="print" r:embed="rId5">
              <a:extLst>
                <a:ext uri="{28A0092B-C50C-407E-A947-70E740481C1C}">
                  <a14:useLocalDpi xmlns:a14="http://schemas.microsoft.com/office/drawing/2010/main" val="0"/>
                </a:ext>
              </a:extLst>
            </a:blip>
            <a:srcRect/>
            <a:stretch>
              <a:fillRect/>
            </a:stretch>
          </p:blipFill>
          <p:spPr bwMode="auto">
            <a:xfrm>
              <a:off x="2455941" y="4501793"/>
              <a:ext cx="590250" cy="590250"/>
            </a:xfrm>
            <a:prstGeom prst="rect">
              <a:avLst/>
            </a:prstGeom>
            <a:noFill/>
            <a:extLst>
              <a:ext uri="{909E8E84-426E-40DD-AFC4-6F175D3DCCD1}">
                <a14:hiddenFill xmlns:a14="http://schemas.microsoft.com/office/drawing/2010/main">
                  <a:solidFill>
                    <a:srgbClr val="FFFFFF"/>
                  </a:solidFill>
                </a14:hiddenFill>
              </a:ext>
            </a:extLst>
          </p:spPr>
        </p:pic>
        <p:pic>
          <p:nvPicPr>
            <p:cNvPr descr="C:\Users\jschult1\AppData\Local\Microsoft\Windows\Temporary Internet Files\Content.IE5\0KLXQAZR\MC900433881[1].png" id="42" name="Picture 2"/>
            <p:cNvPicPr>
              <a:picLocks noChangeArrowheads="1" noChangeAspect="1"/>
            </p:cNvPicPr>
            <p:nvPr/>
          </p:nvPicPr>
          <p:blipFill>
            <a:blip cstate="print" r:embed="rId5">
              <a:extLst>
                <a:ext uri="{28A0092B-C50C-407E-A947-70E740481C1C}">
                  <a14:useLocalDpi xmlns:a14="http://schemas.microsoft.com/office/drawing/2010/main" val="0"/>
                </a:ext>
              </a:extLst>
            </a:blip>
            <a:srcRect/>
            <a:stretch>
              <a:fillRect/>
            </a:stretch>
          </p:blipFill>
          <p:spPr bwMode="auto">
            <a:xfrm>
              <a:off x="2679814" y="3237945"/>
              <a:ext cx="590250" cy="590250"/>
            </a:xfrm>
            <a:prstGeom prst="rect">
              <a:avLst/>
            </a:prstGeom>
            <a:noFill/>
            <a:extLst>
              <a:ext uri="{909E8E84-426E-40DD-AFC4-6F175D3DCCD1}">
                <a14:hiddenFill xmlns:a14="http://schemas.microsoft.com/office/drawing/2010/main">
                  <a:solidFill>
                    <a:srgbClr val="FFFFFF"/>
                  </a:solidFill>
                </a14:hiddenFill>
              </a:ext>
            </a:extLst>
          </p:spPr>
        </p:pic>
        <p:pic>
          <p:nvPicPr>
            <p:cNvPr descr="C:\Users\jschult1\AppData\Local\Microsoft\Windows\Temporary Internet Files\Content.IE5\0KLXQAZR\MC900433881[1].png" id="43" name="Picture 2"/>
            <p:cNvPicPr>
              <a:picLocks noChangeArrowheads="1" noChangeAspect="1"/>
            </p:cNvPicPr>
            <p:nvPr/>
          </p:nvPicPr>
          <p:blipFill>
            <a:blip cstate="print" r:embed="rId5">
              <a:extLst>
                <a:ext uri="{28A0092B-C50C-407E-A947-70E740481C1C}">
                  <a14:useLocalDpi xmlns:a14="http://schemas.microsoft.com/office/drawing/2010/main" val="0"/>
                </a:ext>
              </a:extLst>
            </a:blip>
            <a:srcRect/>
            <a:stretch>
              <a:fillRect/>
            </a:stretch>
          </p:blipFill>
          <p:spPr bwMode="auto">
            <a:xfrm>
              <a:off x="3238087" y="3973799"/>
              <a:ext cx="590250" cy="590250"/>
            </a:xfrm>
            <a:prstGeom prst="rect">
              <a:avLst/>
            </a:prstGeom>
            <a:noFill/>
            <a:extLst>
              <a:ext uri="{909E8E84-426E-40DD-AFC4-6F175D3DCCD1}">
                <a14:hiddenFill xmlns:a14="http://schemas.microsoft.com/office/drawing/2010/main">
                  <a:solidFill>
                    <a:srgbClr val="FFFFFF"/>
                  </a:solidFill>
                </a14:hiddenFill>
              </a:ext>
            </a:extLst>
          </p:spPr>
        </p:pic>
        <p:pic>
          <p:nvPicPr>
            <p:cNvPr descr="C:\Users\jschult1\AppData\Local\Microsoft\Windows\Temporary Internet Files\Content.IE5\0KLXQAZR\MC900433881[1].png" id="44" name="Picture 2"/>
            <p:cNvPicPr>
              <a:picLocks noChangeArrowheads="1" noChangeAspect="1"/>
            </p:cNvPicPr>
            <p:nvPr/>
          </p:nvPicPr>
          <p:blipFill>
            <a:blip cstate="print" r:embed="rId5">
              <a:extLst>
                <a:ext uri="{28A0092B-C50C-407E-A947-70E740481C1C}">
                  <a14:useLocalDpi xmlns:a14="http://schemas.microsoft.com/office/drawing/2010/main" val="0"/>
                </a:ext>
              </a:extLst>
            </a:blip>
            <a:srcRect/>
            <a:stretch>
              <a:fillRect/>
            </a:stretch>
          </p:blipFill>
          <p:spPr bwMode="auto">
            <a:xfrm>
              <a:off x="3533212" y="4580079"/>
              <a:ext cx="590250" cy="590250"/>
            </a:xfrm>
            <a:prstGeom prst="rect">
              <a:avLst/>
            </a:prstGeom>
            <a:noFill/>
            <a:extLst>
              <a:ext uri="{909E8E84-426E-40DD-AFC4-6F175D3DCCD1}">
                <a14:hiddenFill xmlns:a14="http://schemas.microsoft.com/office/drawing/2010/main">
                  <a:solidFill>
                    <a:srgbClr val="FFFFFF"/>
                  </a:solidFill>
                </a14:hiddenFill>
              </a:ext>
            </a:extLst>
          </p:spPr>
        </p:pic>
        <p:pic>
          <p:nvPicPr>
            <p:cNvPr descr="C:\Users\jschult1\AppData\Local\Microsoft\Windows\Temporary Internet Files\Content.IE5\0KLXQAZR\MC900433881[1].png" id="45" name="Picture 2"/>
            <p:cNvPicPr>
              <a:picLocks noChangeArrowheads="1" noChangeAspect="1"/>
            </p:cNvPicPr>
            <p:nvPr/>
          </p:nvPicPr>
          <p:blipFill>
            <a:blip cstate="print" r:embed="rId5">
              <a:extLst>
                <a:ext uri="{28A0092B-C50C-407E-A947-70E740481C1C}">
                  <a14:useLocalDpi xmlns:a14="http://schemas.microsoft.com/office/drawing/2010/main" val="0"/>
                </a:ext>
              </a:extLst>
            </a:blip>
            <a:srcRect/>
            <a:stretch>
              <a:fillRect/>
            </a:stretch>
          </p:blipFill>
          <p:spPr bwMode="auto">
            <a:xfrm>
              <a:off x="3668113" y="3224808"/>
              <a:ext cx="590250" cy="590250"/>
            </a:xfrm>
            <a:prstGeom prst="rect">
              <a:avLst/>
            </a:prstGeom>
            <a:noFill/>
            <a:extLst>
              <a:ext uri="{909E8E84-426E-40DD-AFC4-6F175D3DCCD1}">
                <a14:hiddenFill xmlns:a14="http://schemas.microsoft.com/office/drawing/2010/main">
                  <a:solidFill>
                    <a:srgbClr val="FFFFFF"/>
                  </a:solidFill>
                </a14:hiddenFill>
              </a:ext>
            </a:extLst>
          </p:spPr>
        </p:pic>
        <p:pic>
          <p:nvPicPr>
            <p:cNvPr descr="C:\Users\jschult1\AppData\Local\Microsoft\Windows\Temporary Internet Files\Content.IE5\0KLXQAZR\MC900433881[1].png" id="46" name="Picture 2"/>
            <p:cNvPicPr>
              <a:picLocks noChangeArrowheads="1" noChangeAspect="1"/>
            </p:cNvPicPr>
            <p:nvPr/>
          </p:nvPicPr>
          <p:blipFill>
            <a:blip cstate="print" r:embed="rId5">
              <a:extLst>
                <a:ext uri="{28A0092B-C50C-407E-A947-70E740481C1C}">
                  <a14:useLocalDpi xmlns:a14="http://schemas.microsoft.com/office/drawing/2010/main" val="0"/>
                </a:ext>
              </a:extLst>
            </a:blip>
            <a:srcRect/>
            <a:stretch>
              <a:fillRect/>
            </a:stretch>
          </p:blipFill>
          <p:spPr bwMode="auto">
            <a:xfrm>
              <a:off x="825848" y="4458226"/>
              <a:ext cx="590250" cy="590250"/>
            </a:xfrm>
            <a:prstGeom prst="rect">
              <a:avLst/>
            </a:prstGeom>
            <a:noFill/>
            <a:extLst>
              <a:ext uri="{909E8E84-426E-40DD-AFC4-6F175D3DCCD1}">
                <a14:hiddenFill xmlns:a14="http://schemas.microsoft.com/office/drawing/2010/main">
                  <a:solidFill>
                    <a:srgbClr val="FFFFFF"/>
                  </a:solidFill>
                </a14:hiddenFill>
              </a:ext>
            </a:extLst>
          </p:spPr>
        </p:pic>
      </p:grpSp>
      <p:sp>
        <p:nvSpPr>
          <p:cNvPr id="50" name="Rectángulo 49"/>
          <p:cNvSpPr/>
          <p:nvPr/>
        </p:nvSpPr>
        <p:spPr>
          <a:xfrm>
            <a:off x="24194" y="5103641"/>
            <a:ext cx="2662860" cy="830997"/>
          </a:xfrm>
          <a:prstGeom prst="rect">
            <a:avLst/>
          </a:prstGeom>
        </p:spPr>
        <p:txBody>
          <a:bodyPr wrap="square">
            <a:spAutoFit/>
          </a:bodyPr>
          <a:lstStyle/>
          <a:p>
            <a:pPr algn="ctr"/>
            <a:r>
              <a:rPr dirty="0" lang="es-ES" smtClean="0" sz="1200">
                <a:latin charset="0" panose="02000600000000000000" pitchFamily="2" typeface="Segoe Print"/>
              </a:rPr>
              <a:t>Pequeñas esferas de plástico, dispersadas en agua.</a:t>
            </a:r>
          </a:p>
          <a:p>
            <a:pPr algn="ctr"/>
            <a:endParaRPr dirty="0" lang="es-ES" smtClean="0" sz="1200">
              <a:latin charset="0" panose="02000600000000000000" pitchFamily="2" typeface="Segoe Print"/>
            </a:endParaRPr>
          </a:p>
          <a:p>
            <a:pPr algn="ctr"/>
            <a:r>
              <a:rPr dirty="0" lang="es-ES" smtClean="0" sz="1200">
                <a:latin charset="0" panose="02000600000000000000" pitchFamily="2" typeface="Segoe Print"/>
              </a:rPr>
              <a:t>Tamaño: 50 </a:t>
            </a:r>
            <a:r>
              <a:rPr dirty="0" err="1" lang="es-ES" smtClean="0" sz="1200">
                <a:latin charset="0" panose="02000600000000000000" pitchFamily="2" typeface="Segoe Print"/>
              </a:rPr>
              <a:t>nm</a:t>
            </a:r>
            <a:r>
              <a:rPr dirty="0" lang="es-ES" smtClean="0" sz="1200">
                <a:latin charset="0" panose="02000600000000000000" pitchFamily="2" typeface="Segoe Print"/>
              </a:rPr>
              <a:t> a 10 µm</a:t>
            </a:r>
            <a:endParaRPr dirty="0" lang="es-ES" sz="1200"/>
          </a:p>
        </p:txBody>
      </p:sp>
      <p:pic>
        <p:nvPicPr>
          <p:cNvPr descr="Universidad Central" id="51" name="Picture 2"/>
          <p:cNvPicPr>
            <a:picLocks noChangeArrowheads="1"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7140783" y="147560"/>
            <a:ext cx="1663430" cy="552118"/>
          </a:xfrm>
          <a:prstGeom prst="rect">
            <a:avLst/>
          </a:prstGeom>
          <a:noFill/>
          <a:extLst>
            <a:ext uri="{909E8E84-426E-40DD-AFC4-6F175D3DCCD1}">
              <a14:hiddenFill xmlns:a14="http://schemas.microsoft.com/office/drawing/2010/main">
                <a:solidFill>
                  <a:srgbClr val="FFFFFF"/>
                </a:solidFill>
              </a14:hiddenFill>
            </a:ext>
          </a:extLst>
        </p:spPr>
      </p:pic>
      <p:sp>
        <p:nvSpPr>
          <p:cNvPr id="52" name="5 CuadroTexto"/>
          <p:cNvSpPr txBox="1"/>
          <p:nvPr/>
        </p:nvSpPr>
        <p:spPr>
          <a:xfrm>
            <a:off x="5848262" y="704656"/>
            <a:ext cx="4248472" cy="369332"/>
          </a:xfrm>
          <a:prstGeom prst="rect">
            <a:avLst/>
          </a:prstGeom>
          <a:noFill/>
        </p:spPr>
        <p:txBody>
          <a:bodyPr rtlCol="0" wrap="square">
            <a:spAutoFit/>
          </a:bodyPr>
          <a:lstStyle/>
          <a:p>
            <a:pPr algn="ctr" defTabSz="914400"/>
            <a:r>
              <a:rPr dirty="0" lang="es-ES" smtClean="0" sz="900">
                <a:solidFill>
                  <a:prstClr val="black"/>
                </a:solidFill>
                <a:latin charset="0" panose="020B0606020202030204" pitchFamily="34" typeface="Arial Narrow"/>
              </a:rPr>
              <a:t>FACULTAD DE INGENIERÍA</a:t>
            </a:r>
            <a:endParaRPr dirty="0" lang="es-CL" smtClean="0" sz="900">
              <a:solidFill>
                <a:prstClr val="black"/>
              </a:solidFill>
              <a:latin charset="0" panose="020B0606020202030204" pitchFamily="34" typeface="Arial Narrow"/>
            </a:endParaRPr>
          </a:p>
          <a:p>
            <a:pPr algn="ctr" defTabSz="914400"/>
            <a:r>
              <a:rPr dirty="0" lang="es-CL" smtClean="0" sz="900">
                <a:solidFill>
                  <a:prstClr val="black"/>
                </a:solidFill>
                <a:latin charset="0" panose="020B0606020202030204" pitchFamily="34" typeface="Arial Narrow"/>
              </a:rPr>
              <a:t>ESCUELA DE OBRAS CIVILES Y CONSTRUCCIÓN</a:t>
            </a:r>
            <a:endParaRPr dirty="0" lang="es-CL" sz="900">
              <a:solidFill>
                <a:prstClr val="black"/>
              </a:solidFill>
              <a:latin charset="0" panose="020B0606020202030204" pitchFamily="34" typeface="Arial Narrow"/>
            </a:endParaRPr>
          </a:p>
        </p:txBody>
      </p:sp>
      <p:pic>
        <p:nvPicPr>
          <p:cNvPr id="53" name="1 Imagen"/>
          <p:cNvPicPr>
            <a:picLocks noChangeAspect="1"/>
          </p:cNvPicPr>
          <p:nvPr/>
        </p:nvPicPr>
        <p:blipFill>
          <a:blip cstate="print" r:embed="rId7">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756541" y="76877"/>
            <a:ext cx="881248" cy="881248"/>
          </a:xfrm>
          <a:prstGeom prst="rect">
            <a:avLst/>
          </a:prstGeom>
        </p:spPr>
      </p:pic>
    </p:spTree>
    <p:extLst>
      <p:ext uri="{BB962C8B-B14F-4D97-AF65-F5344CB8AC3E}">
        <p14:creationId xmlns:p14="http://schemas.microsoft.com/office/powerpoint/2010/main" val="2852524725"/>
      </p:ext>
    </p:extLst>
  </p:cSld>
  <p:clrMapOvr>
    <a:masterClrMapping/>
  </p:clrMapOvr>
  <p:timing>
    <p:tnLst>
      <p:par>
        <p:cTn dur="indefinite" id="1" nodeType="tmRoot" restart="never"/>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2"/>
          <p:cNvSpPr>
            <a:spLocks noGrp="1"/>
          </p:cNvSpPr>
          <p:nvPr>
            <p:ph type="body" idx="10"/>
          </p:nvPr>
        </p:nvSpPr>
        <p:spPr>
          <a:xfrm>
            <a:off x="526355" y="1447187"/>
            <a:ext cx="7471382" cy="633109"/>
          </a:xfrm>
        </p:spPr>
        <p:txBody>
          <a:bodyPr/>
          <a:lstStyle/>
          <a:p>
            <a:r>
              <a:rPr lang="en-US" sz="2000" dirty="0" err="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rPr>
              <a:t>Principales</a:t>
            </a:r>
            <a:r>
              <a:rPr lang="en-US" sz="200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rPr>
              <a:t> </a:t>
            </a:r>
            <a:r>
              <a:rPr lang="en-US" sz="2000" dirty="0" err="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rPr>
              <a:t>componentes</a:t>
            </a:r>
            <a:r>
              <a:rPr lang="en-US" sz="200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rPr>
              <a:t> de un </a:t>
            </a:r>
            <a:r>
              <a:rPr lang="en-US" sz="200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rPr>
              <a:t>emulsion</a:t>
            </a:r>
            <a:endParaRPr lang="en-US" sz="200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endParaRPr>
          </a:p>
        </p:txBody>
      </p:sp>
      <p:sp>
        <p:nvSpPr>
          <p:cNvPr id="5" name="Text Placeholder 22"/>
          <p:cNvSpPr>
            <a:spLocks noGrp="1"/>
          </p:cNvSpPr>
          <p:nvPr>
            <p:ph type="body" idx="10"/>
          </p:nvPr>
        </p:nvSpPr>
        <p:spPr>
          <a:xfrm>
            <a:off x="562567" y="949880"/>
            <a:ext cx="7471382" cy="633109"/>
          </a:xfrm>
        </p:spPr>
        <p:txBody>
          <a:bodyPr/>
          <a:lstStyle/>
          <a:p>
            <a:r>
              <a:rPr lang="en-US" sz="2000" dirty="0" err="1"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rPr>
              <a:t>Emulsiones</a:t>
            </a:r>
            <a:r>
              <a:rPr lang="en-US" sz="200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rPr>
              <a:t> </a:t>
            </a:r>
            <a:r>
              <a:rPr lang="en-US" sz="2000" dirty="0" err="1"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rPr>
              <a:t>Mowilith</a:t>
            </a:r>
            <a:r>
              <a:rPr lang="en-US" sz="200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rPr>
              <a:t>®</a:t>
            </a:r>
            <a:endParaRPr lang="en-US" sz="200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endParaRPr>
          </a:p>
        </p:txBody>
      </p:sp>
      <p:grpSp>
        <p:nvGrpSpPr>
          <p:cNvPr id="6" name="Grupo 5"/>
          <p:cNvGrpSpPr/>
          <p:nvPr/>
        </p:nvGrpSpPr>
        <p:grpSpPr>
          <a:xfrm>
            <a:off x="731375" y="1961198"/>
            <a:ext cx="5094167" cy="4664991"/>
            <a:chOff x="2581275" y="1263650"/>
            <a:chExt cx="5738812" cy="5316537"/>
          </a:xfrm>
        </p:grpSpPr>
        <p:sp>
          <p:nvSpPr>
            <p:cNvPr id="7" name="Rectangle 3"/>
            <p:cNvSpPr>
              <a:spLocks noChangeArrowheads="1"/>
            </p:cNvSpPr>
            <p:nvPr/>
          </p:nvSpPr>
          <p:spPr bwMode="auto">
            <a:xfrm>
              <a:off x="2632075" y="5476875"/>
              <a:ext cx="5688012" cy="1103312"/>
            </a:xfrm>
            <a:prstGeom prst="rect">
              <a:avLst/>
            </a:prstGeom>
            <a:solidFill>
              <a:srgbClr val="808080"/>
            </a:solidFill>
            <a:ln w="1270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endParaRPr lang="es-CL" altLang="es-ES"/>
            </a:p>
          </p:txBody>
        </p:sp>
        <p:sp>
          <p:nvSpPr>
            <p:cNvPr id="8" name="Rectangle 4"/>
            <p:cNvSpPr>
              <a:spLocks noChangeArrowheads="1"/>
            </p:cNvSpPr>
            <p:nvPr/>
          </p:nvSpPr>
          <p:spPr bwMode="auto">
            <a:xfrm>
              <a:off x="2581275" y="5437187"/>
              <a:ext cx="5688012" cy="1101725"/>
            </a:xfrm>
            <a:prstGeom prst="rect">
              <a:avLst/>
            </a:prstGeom>
            <a:gradFill rotWithShape="0">
              <a:gsLst>
                <a:gs pos="0">
                  <a:srgbClr val="00FFFF"/>
                </a:gs>
                <a:gs pos="50000">
                  <a:srgbClr val="B2FFFF"/>
                </a:gs>
                <a:gs pos="100000">
                  <a:srgbClr val="00FFFF"/>
                </a:gs>
              </a:gsLst>
              <a:lin ang="5400000" scaled="1"/>
            </a:gra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endParaRPr lang="es-CL" altLang="es-ES"/>
            </a:p>
          </p:txBody>
        </p:sp>
        <p:sp>
          <p:nvSpPr>
            <p:cNvPr id="9" name="Freeform 5"/>
            <p:cNvSpPr>
              <a:spLocks/>
            </p:cNvSpPr>
            <p:nvPr/>
          </p:nvSpPr>
          <p:spPr bwMode="auto">
            <a:xfrm>
              <a:off x="2654300" y="4505325"/>
              <a:ext cx="5621337" cy="619125"/>
            </a:xfrm>
            <a:custGeom>
              <a:avLst/>
              <a:gdLst>
                <a:gd name="T0" fmla="*/ 0 w 3541"/>
                <a:gd name="T1" fmla="*/ 0 h 390"/>
                <a:gd name="T2" fmla="*/ 2147483646 w 3541"/>
                <a:gd name="T3" fmla="*/ 0 h 390"/>
                <a:gd name="T4" fmla="*/ 2147483646 w 3541"/>
                <a:gd name="T5" fmla="*/ 2147483646 h 390"/>
                <a:gd name="T6" fmla="*/ 0 w 3541"/>
                <a:gd name="T7" fmla="*/ 0 h 39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541" h="390">
                  <a:moveTo>
                    <a:pt x="0" y="0"/>
                  </a:moveTo>
                  <a:lnTo>
                    <a:pt x="3540" y="0"/>
                  </a:lnTo>
                  <a:lnTo>
                    <a:pt x="1765" y="389"/>
                  </a:lnTo>
                  <a:lnTo>
                    <a:pt x="0" y="0"/>
                  </a:lnTo>
                </a:path>
              </a:pathLst>
            </a:custGeom>
            <a:solidFill>
              <a:srgbClr val="808080"/>
            </a:solidFill>
            <a:ln w="12700" cap="rnd" cmpd="sng">
              <a:solidFill>
                <a:srgbClr val="80808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 name="Freeform 6"/>
            <p:cNvSpPr>
              <a:spLocks/>
            </p:cNvSpPr>
            <p:nvPr/>
          </p:nvSpPr>
          <p:spPr bwMode="auto">
            <a:xfrm>
              <a:off x="2603500" y="4464050"/>
              <a:ext cx="5619750" cy="619125"/>
            </a:xfrm>
            <a:custGeom>
              <a:avLst/>
              <a:gdLst>
                <a:gd name="T0" fmla="*/ 0 w 3540"/>
                <a:gd name="T1" fmla="*/ 0 h 390"/>
                <a:gd name="T2" fmla="*/ 2147483646 w 3540"/>
                <a:gd name="T3" fmla="*/ 0 h 390"/>
                <a:gd name="T4" fmla="*/ 2147483646 w 3540"/>
                <a:gd name="T5" fmla="*/ 2147483646 h 390"/>
                <a:gd name="T6" fmla="*/ 0 w 3540"/>
                <a:gd name="T7" fmla="*/ 0 h 39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540" h="390">
                  <a:moveTo>
                    <a:pt x="0" y="0"/>
                  </a:moveTo>
                  <a:lnTo>
                    <a:pt x="3539" y="0"/>
                  </a:lnTo>
                  <a:lnTo>
                    <a:pt x="1764" y="389"/>
                  </a:lnTo>
                  <a:lnTo>
                    <a:pt x="0" y="0"/>
                  </a:lnTo>
                </a:path>
              </a:pathLst>
            </a:custGeom>
            <a:gradFill rotWithShape="0">
              <a:gsLst>
                <a:gs pos="0">
                  <a:srgbClr val="618FFD"/>
                </a:gs>
                <a:gs pos="100000">
                  <a:srgbClr val="C0D2FE"/>
                </a:gs>
              </a:gsLst>
              <a:lin ang="5400000" scaled="1"/>
            </a:gra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 name="Rectangle 7"/>
            <p:cNvSpPr>
              <a:spLocks noChangeArrowheads="1"/>
            </p:cNvSpPr>
            <p:nvPr/>
          </p:nvSpPr>
          <p:spPr bwMode="auto">
            <a:xfrm>
              <a:off x="3932237" y="4470400"/>
              <a:ext cx="2898775" cy="363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defTabSz="762000">
                <a:defRPr sz="2400">
                  <a:solidFill>
                    <a:schemeClr val="tx1"/>
                  </a:solidFill>
                  <a:latin typeface="Times New Roman" panose="02020603050405020304" pitchFamily="18" charset="0"/>
                  <a:cs typeface="Arial" panose="020B0604020202020204" pitchFamily="34" charset="0"/>
                </a:defRPr>
              </a:lvl1pPr>
              <a:lvl2pPr marL="742950" indent="-285750" defTabSz="762000">
                <a:defRPr sz="2400">
                  <a:solidFill>
                    <a:schemeClr val="tx1"/>
                  </a:solidFill>
                  <a:latin typeface="Times New Roman" panose="02020603050405020304" pitchFamily="18" charset="0"/>
                  <a:cs typeface="Arial" panose="020B0604020202020204" pitchFamily="34" charset="0"/>
                </a:defRPr>
              </a:lvl2pPr>
              <a:lvl3pPr marL="1143000" indent="-228600" defTabSz="762000">
                <a:defRPr sz="2400">
                  <a:solidFill>
                    <a:schemeClr val="tx1"/>
                  </a:solidFill>
                  <a:latin typeface="Times New Roman" panose="02020603050405020304" pitchFamily="18" charset="0"/>
                  <a:cs typeface="Arial" panose="020B0604020202020204" pitchFamily="34" charset="0"/>
                </a:defRPr>
              </a:lvl3pPr>
              <a:lvl4pPr marL="1600200" indent="-228600" defTabSz="762000">
                <a:defRPr sz="2400">
                  <a:solidFill>
                    <a:schemeClr val="tx1"/>
                  </a:solidFill>
                  <a:latin typeface="Times New Roman" panose="02020603050405020304" pitchFamily="18" charset="0"/>
                  <a:cs typeface="Arial" panose="020B0604020202020204" pitchFamily="34" charset="0"/>
                </a:defRPr>
              </a:lvl4pPr>
              <a:lvl5pPr marL="2057400" indent="-228600" defTabSz="762000">
                <a:defRPr sz="2400">
                  <a:solidFill>
                    <a:schemeClr val="tx1"/>
                  </a:solidFill>
                  <a:latin typeface="Times New Roman" panose="02020603050405020304" pitchFamily="18" charset="0"/>
                  <a:cs typeface="Arial" panose="020B0604020202020204" pitchFamily="34"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de-DE" altLang="es-ES" sz="1800" b="1" dirty="0">
                  <a:solidFill>
                    <a:srgbClr val="000000"/>
                  </a:solidFill>
                  <a:latin typeface="Arial" panose="020B0604020202020204" pitchFamily="34" charset="0"/>
                </a:rPr>
                <a:t>Emulsion polymerisation</a:t>
              </a:r>
            </a:p>
          </p:txBody>
        </p:sp>
        <p:sp>
          <p:nvSpPr>
            <p:cNvPr id="12" name="Rectangle 8"/>
            <p:cNvSpPr>
              <a:spLocks noChangeArrowheads="1"/>
            </p:cNvSpPr>
            <p:nvPr/>
          </p:nvSpPr>
          <p:spPr bwMode="auto">
            <a:xfrm>
              <a:off x="2636837" y="3030537"/>
              <a:ext cx="2506663" cy="796925"/>
            </a:xfrm>
            <a:prstGeom prst="rect">
              <a:avLst/>
            </a:prstGeom>
            <a:solidFill>
              <a:srgbClr val="808080"/>
            </a:solidFill>
            <a:ln w="1270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endParaRPr lang="es-CL" altLang="es-ES"/>
            </a:p>
          </p:txBody>
        </p:sp>
        <p:sp>
          <p:nvSpPr>
            <p:cNvPr id="13" name="Rectangle 9"/>
            <p:cNvSpPr>
              <a:spLocks noChangeArrowheads="1"/>
            </p:cNvSpPr>
            <p:nvPr/>
          </p:nvSpPr>
          <p:spPr bwMode="auto">
            <a:xfrm>
              <a:off x="2584450" y="2990850"/>
              <a:ext cx="2508250" cy="795337"/>
            </a:xfrm>
            <a:prstGeom prst="rect">
              <a:avLst/>
            </a:prstGeom>
            <a:solidFill>
              <a:srgbClr val="A2C1FE"/>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endParaRPr lang="es-CL" altLang="es-ES"/>
            </a:p>
          </p:txBody>
        </p:sp>
        <p:sp>
          <p:nvSpPr>
            <p:cNvPr id="14" name="Rectangle 10"/>
            <p:cNvSpPr>
              <a:spLocks noChangeArrowheads="1"/>
            </p:cNvSpPr>
            <p:nvPr/>
          </p:nvSpPr>
          <p:spPr bwMode="auto">
            <a:xfrm>
              <a:off x="2716212" y="3181350"/>
              <a:ext cx="815975" cy="363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defTabSz="762000">
                <a:defRPr sz="2400">
                  <a:solidFill>
                    <a:schemeClr val="tx1"/>
                  </a:solidFill>
                  <a:latin typeface="Times New Roman" panose="02020603050405020304" pitchFamily="18" charset="0"/>
                  <a:cs typeface="Arial" panose="020B0604020202020204" pitchFamily="34" charset="0"/>
                </a:defRPr>
              </a:lvl1pPr>
              <a:lvl2pPr marL="742950" indent="-285750" defTabSz="762000">
                <a:defRPr sz="2400">
                  <a:solidFill>
                    <a:schemeClr val="tx1"/>
                  </a:solidFill>
                  <a:latin typeface="Times New Roman" panose="02020603050405020304" pitchFamily="18" charset="0"/>
                  <a:cs typeface="Arial" panose="020B0604020202020204" pitchFamily="34" charset="0"/>
                </a:defRPr>
              </a:lvl2pPr>
              <a:lvl3pPr marL="1143000" indent="-228600" defTabSz="762000">
                <a:defRPr sz="2400">
                  <a:solidFill>
                    <a:schemeClr val="tx1"/>
                  </a:solidFill>
                  <a:latin typeface="Times New Roman" panose="02020603050405020304" pitchFamily="18" charset="0"/>
                  <a:cs typeface="Arial" panose="020B0604020202020204" pitchFamily="34" charset="0"/>
                </a:defRPr>
              </a:lvl3pPr>
              <a:lvl4pPr marL="1600200" indent="-228600" defTabSz="762000">
                <a:defRPr sz="2400">
                  <a:solidFill>
                    <a:schemeClr val="tx1"/>
                  </a:solidFill>
                  <a:latin typeface="Times New Roman" panose="02020603050405020304" pitchFamily="18" charset="0"/>
                  <a:cs typeface="Arial" panose="020B0604020202020204" pitchFamily="34" charset="0"/>
                </a:defRPr>
              </a:lvl4pPr>
              <a:lvl5pPr marL="2057400" indent="-228600" defTabSz="762000">
                <a:defRPr sz="2400">
                  <a:solidFill>
                    <a:schemeClr val="tx1"/>
                  </a:solidFill>
                  <a:latin typeface="Times New Roman" panose="02020603050405020304" pitchFamily="18" charset="0"/>
                  <a:cs typeface="Arial" panose="020B0604020202020204" pitchFamily="34"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de-DE" altLang="es-ES" sz="1800" b="1">
                  <a:solidFill>
                    <a:srgbClr val="000000"/>
                  </a:solidFill>
                  <a:latin typeface="Arial" panose="020B0604020202020204" pitchFamily="34" charset="0"/>
                </a:rPr>
                <a:t>Water</a:t>
              </a:r>
            </a:p>
          </p:txBody>
        </p:sp>
        <p:sp>
          <p:nvSpPr>
            <p:cNvPr id="15" name="Rectangle 11"/>
            <p:cNvSpPr>
              <a:spLocks noChangeArrowheads="1"/>
            </p:cNvSpPr>
            <p:nvPr/>
          </p:nvSpPr>
          <p:spPr bwMode="auto">
            <a:xfrm>
              <a:off x="2636837" y="1304925"/>
              <a:ext cx="2506663" cy="1274762"/>
            </a:xfrm>
            <a:prstGeom prst="rect">
              <a:avLst/>
            </a:prstGeom>
            <a:solidFill>
              <a:srgbClr val="FFFF66"/>
            </a:solidFill>
            <a:ln w="12700">
              <a:solidFill>
                <a:srgbClr val="808080"/>
              </a:solidFill>
              <a:miter lim="800000"/>
              <a:headEnd/>
              <a:tailEnd/>
            </a:ln>
            <a:effec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endParaRPr lang="es-CL" altLang="es-ES"/>
            </a:p>
          </p:txBody>
        </p:sp>
        <p:sp>
          <p:nvSpPr>
            <p:cNvPr id="16" name="Rectangle 13"/>
            <p:cNvSpPr>
              <a:spLocks noChangeArrowheads="1"/>
            </p:cNvSpPr>
            <p:nvPr/>
          </p:nvSpPr>
          <p:spPr bwMode="auto">
            <a:xfrm>
              <a:off x="2671762" y="1268412"/>
              <a:ext cx="1336675" cy="363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defTabSz="762000">
                <a:defRPr sz="2400">
                  <a:solidFill>
                    <a:schemeClr val="tx1"/>
                  </a:solidFill>
                  <a:latin typeface="Times New Roman" panose="02020603050405020304" pitchFamily="18" charset="0"/>
                  <a:cs typeface="Arial" panose="020B0604020202020204" pitchFamily="34" charset="0"/>
                </a:defRPr>
              </a:lvl1pPr>
              <a:lvl2pPr marL="742950" indent="-285750" defTabSz="762000">
                <a:defRPr sz="2400">
                  <a:solidFill>
                    <a:schemeClr val="tx1"/>
                  </a:solidFill>
                  <a:latin typeface="Times New Roman" panose="02020603050405020304" pitchFamily="18" charset="0"/>
                  <a:cs typeface="Arial" panose="020B0604020202020204" pitchFamily="34" charset="0"/>
                </a:defRPr>
              </a:lvl2pPr>
              <a:lvl3pPr marL="1143000" indent="-228600" defTabSz="762000">
                <a:defRPr sz="2400">
                  <a:solidFill>
                    <a:schemeClr val="tx1"/>
                  </a:solidFill>
                  <a:latin typeface="Times New Roman" panose="02020603050405020304" pitchFamily="18" charset="0"/>
                  <a:cs typeface="Arial" panose="020B0604020202020204" pitchFamily="34" charset="0"/>
                </a:defRPr>
              </a:lvl3pPr>
              <a:lvl4pPr marL="1600200" indent="-228600" defTabSz="762000">
                <a:defRPr sz="2400">
                  <a:solidFill>
                    <a:schemeClr val="tx1"/>
                  </a:solidFill>
                  <a:latin typeface="Times New Roman" panose="02020603050405020304" pitchFamily="18" charset="0"/>
                  <a:cs typeface="Arial" panose="020B0604020202020204" pitchFamily="34" charset="0"/>
                </a:defRPr>
              </a:lvl4pPr>
              <a:lvl5pPr marL="2057400" indent="-228600" defTabSz="762000">
                <a:defRPr sz="2400">
                  <a:solidFill>
                    <a:schemeClr val="tx1"/>
                  </a:solidFill>
                  <a:latin typeface="Times New Roman" panose="02020603050405020304" pitchFamily="18" charset="0"/>
                  <a:cs typeface="Arial" panose="020B0604020202020204" pitchFamily="34"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de-DE" altLang="es-ES" sz="1800" b="1">
                  <a:solidFill>
                    <a:srgbClr val="000000"/>
                  </a:solidFill>
                  <a:latin typeface="Arial" panose="020B0604020202020204" pitchFamily="34" charset="0"/>
                </a:rPr>
                <a:t>Monomers</a:t>
              </a:r>
            </a:p>
          </p:txBody>
        </p:sp>
        <p:sp>
          <p:nvSpPr>
            <p:cNvPr id="17" name="Rectangle 14"/>
            <p:cNvSpPr>
              <a:spLocks noChangeArrowheads="1"/>
            </p:cNvSpPr>
            <p:nvPr/>
          </p:nvSpPr>
          <p:spPr bwMode="auto">
            <a:xfrm>
              <a:off x="2671762" y="1646237"/>
              <a:ext cx="336550" cy="19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defTabSz="762000">
                <a:defRPr sz="2400">
                  <a:solidFill>
                    <a:schemeClr val="tx1"/>
                  </a:solidFill>
                  <a:latin typeface="Times New Roman" panose="02020603050405020304" pitchFamily="18" charset="0"/>
                  <a:cs typeface="Arial" panose="020B0604020202020204" pitchFamily="34" charset="0"/>
                </a:defRPr>
              </a:lvl1pPr>
              <a:lvl2pPr marL="742950" indent="-285750" defTabSz="762000">
                <a:defRPr sz="2400">
                  <a:solidFill>
                    <a:schemeClr val="tx1"/>
                  </a:solidFill>
                  <a:latin typeface="Times New Roman" panose="02020603050405020304" pitchFamily="18" charset="0"/>
                  <a:cs typeface="Arial" panose="020B0604020202020204" pitchFamily="34" charset="0"/>
                </a:defRPr>
              </a:lvl2pPr>
              <a:lvl3pPr marL="1143000" indent="-228600" defTabSz="762000">
                <a:defRPr sz="2400">
                  <a:solidFill>
                    <a:schemeClr val="tx1"/>
                  </a:solidFill>
                  <a:latin typeface="Times New Roman" panose="02020603050405020304" pitchFamily="18" charset="0"/>
                  <a:cs typeface="Arial" panose="020B0604020202020204" pitchFamily="34" charset="0"/>
                </a:defRPr>
              </a:lvl3pPr>
              <a:lvl4pPr marL="1600200" indent="-228600" defTabSz="762000">
                <a:defRPr sz="2400">
                  <a:solidFill>
                    <a:schemeClr val="tx1"/>
                  </a:solidFill>
                  <a:latin typeface="Times New Roman" panose="02020603050405020304" pitchFamily="18" charset="0"/>
                  <a:cs typeface="Arial" panose="020B0604020202020204" pitchFamily="34" charset="0"/>
                </a:defRPr>
              </a:lvl4pPr>
              <a:lvl5pPr marL="2057400" indent="-228600" defTabSz="762000">
                <a:defRPr sz="2400">
                  <a:solidFill>
                    <a:schemeClr val="tx1"/>
                  </a:solidFill>
                  <a:latin typeface="Times New Roman" panose="02020603050405020304" pitchFamily="18" charset="0"/>
                  <a:cs typeface="Arial" panose="020B0604020202020204" pitchFamily="34"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de-DE" altLang="es-ES" sz="700">
                  <a:solidFill>
                    <a:srgbClr val="000000"/>
                  </a:solidFill>
                  <a:latin typeface="Wingdings" panose="05000000000000000000" pitchFamily="2" charset="2"/>
                </a:rPr>
                <a:t></a:t>
              </a:r>
            </a:p>
          </p:txBody>
        </p:sp>
        <p:sp>
          <p:nvSpPr>
            <p:cNvPr id="18" name="Rectangle 15"/>
            <p:cNvSpPr>
              <a:spLocks noChangeArrowheads="1"/>
            </p:cNvSpPr>
            <p:nvPr/>
          </p:nvSpPr>
          <p:spPr bwMode="auto">
            <a:xfrm>
              <a:off x="2874962" y="1593850"/>
              <a:ext cx="1966913"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defTabSz="762000">
                <a:defRPr sz="2400">
                  <a:solidFill>
                    <a:schemeClr val="tx1"/>
                  </a:solidFill>
                  <a:latin typeface="Times New Roman" panose="02020603050405020304" pitchFamily="18" charset="0"/>
                  <a:cs typeface="Arial" panose="020B0604020202020204" pitchFamily="34" charset="0"/>
                </a:defRPr>
              </a:lvl1pPr>
              <a:lvl2pPr marL="742950" indent="-285750" defTabSz="762000">
                <a:defRPr sz="2400">
                  <a:solidFill>
                    <a:schemeClr val="tx1"/>
                  </a:solidFill>
                  <a:latin typeface="Times New Roman" panose="02020603050405020304" pitchFamily="18" charset="0"/>
                  <a:cs typeface="Arial" panose="020B0604020202020204" pitchFamily="34" charset="0"/>
                </a:defRPr>
              </a:lvl2pPr>
              <a:lvl3pPr marL="1143000" indent="-228600" defTabSz="762000">
                <a:defRPr sz="2400">
                  <a:solidFill>
                    <a:schemeClr val="tx1"/>
                  </a:solidFill>
                  <a:latin typeface="Times New Roman" panose="02020603050405020304" pitchFamily="18" charset="0"/>
                  <a:cs typeface="Arial" panose="020B0604020202020204" pitchFamily="34" charset="0"/>
                </a:defRPr>
              </a:lvl3pPr>
              <a:lvl4pPr marL="1600200" indent="-228600" defTabSz="762000">
                <a:defRPr sz="2400">
                  <a:solidFill>
                    <a:schemeClr val="tx1"/>
                  </a:solidFill>
                  <a:latin typeface="Times New Roman" panose="02020603050405020304" pitchFamily="18" charset="0"/>
                  <a:cs typeface="Arial" panose="020B0604020202020204" pitchFamily="34" charset="0"/>
                </a:defRPr>
              </a:lvl4pPr>
              <a:lvl5pPr marL="2057400" indent="-228600" defTabSz="762000">
                <a:defRPr sz="2400">
                  <a:solidFill>
                    <a:schemeClr val="tx1"/>
                  </a:solidFill>
                  <a:latin typeface="Times New Roman" panose="02020603050405020304" pitchFamily="18" charset="0"/>
                  <a:cs typeface="Arial" panose="020B0604020202020204" pitchFamily="34"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de-DE" altLang="es-ES" sz="1100" dirty="0">
                  <a:solidFill>
                    <a:srgbClr val="000000"/>
                  </a:solidFill>
                  <a:latin typeface="Arial" panose="020B0604020202020204" pitchFamily="34" charset="0"/>
                </a:rPr>
                <a:t>Vinyl esters, like vinylacetate</a:t>
              </a:r>
            </a:p>
          </p:txBody>
        </p:sp>
        <p:sp>
          <p:nvSpPr>
            <p:cNvPr id="19" name="Rectangle 16"/>
            <p:cNvSpPr>
              <a:spLocks noChangeArrowheads="1"/>
            </p:cNvSpPr>
            <p:nvPr/>
          </p:nvSpPr>
          <p:spPr bwMode="auto">
            <a:xfrm>
              <a:off x="2671762" y="1814512"/>
              <a:ext cx="336550" cy="19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defTabSz="762000">
                <a:defRPr sz="2400">
                  <a:solidFill>
                    <a:schemeClr val="tx1"/>
                  </a:solidFill>
                  <a:latin typeface="Times New Roman" panose="02020603050405020304" pitchFamily="18" charset="0"/>
                  <a:cs typeface="Arial" panose="020B0604020202020204" pitchFamily="34" charset="0"/>
                </a:defRPr>
              </a:lvl1pPr>
              <a:lvl2pPr marL="742950" indent="-285750" defTabSz="762000">
                <a:defRPr sz="2400">
                  <a:solidFill>
                    <a:schemeClr val="tx1"/>
                  </a:solidFill>
                  <a:latin typeface="Times New Roman" panose="02020603050405020304" pitchFamily="18" charset="0"/>
                  <a:cs typeface="Arial" panose="020B0604020202020204" pitchFamily="34" charset="0"/>
                </a:defRPr>
              </a:lvl2pPr>
              <a:lvl3pPr marL="1143000" indent="-228600" defTabSz="762000">
                <a:defRPr sz="2400">
                  <a:solidFill>
                    <a:schemeClr val="tx1"/>
                  </a:solidFill>
                  <a:latin typeface="Times New Roman" panose="02020603050405020304" pitchFamily="18" charset="0"/>
                  <a:cs typeface="Arial" panose="020B0604020202020204" pitchFamily="34" charset="0"/>
                </a:defRPr>
              </a:lvl3pPr>
              <a:lvl4pPr marL="1600200" indent="-228600" defTabSz="762000">
                <a:defRPr sz="2400">
                  <a:solidFill>
                    <a:schemeClr val="tx1"/>
                  </a:solidFill>
                  <a:latin typeface="Times New Roman" panose="02020603050405020304" pitchFamily="18" charset="0"/>
                  <a:cs typeface="Arial" panose="020B0604020202020204" pitchFamily="34" charset="0"/>
                </a:defRPr>
              </a:lvl4pPr>
              <a:lvl5pPr marL="2057400" indent="-228600" defTabSz="762000">
                <a:defRPr sz="2400">
                  <a:solidFill>
                    <a:schemeClr val="tx1"/>
                  </a:solidFill>
                  <a:latin typeface="Times New Roman" panose="02020603050405020304" pitchFamily="18" charset="0"/>
                  <a:cs typeface="Arial" panose="020B0604020202020204" pitchFamily="34"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de-DE" altLang="es-ES" sz="700">
                  <a:solidFill>
                    <a:srgbClr val="000000"/>
                  </a:solidFill>
                  <a:latin typeface="Wingdings" panose="05000000000000000000" pitchFamily="2" charset="2"/>
                </a:rPr>
                <a:t></a:t>
              </a:r>
            </a:p>
          </p:txBody>
        </p:sp>
        <p:sp>
          <p:nvSpPr>
            <p:cNvPr id="20" name="Rectangle 17"/>
            <p:cNvSpPr>
              <a:spLocks noChangeArrowheads="1"/>
            </p:cNvSpPr>
            <p:nvPr/>
          </p:nvSpPr>
          <p:spPr bwMode="auto">
            <a:xfrm>
              <a:off x="2874962" y="1763712"/>
              <a:ext cx="207327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defTabSz="762000">
                <a:defRPr sz="2400">
                  <a:solidFill>
                    <a:schemeClr val="tx1"/>
                  </a:solidFill>
                  <a:latin typeface="Times New Roman" panose="02020603050405020304" pitchFamily="18" charset="0"/>
                  <a:cs typeface="Arial" panose="020B0604020202020204" pitchFamily="34" charset="0"/>
                </a:defRPr>
              </a:lvl1pPr>
              <a:lvl2pPr marL="742950" indent="-285750" defTabSz="762000">
                <a:defRPr sz="2400">
                  <a:solidFill>
                    <a:schemeClr val="tx1"/>
                  </a:solidFill>
                  <a:latin typeface="Times New Roman" panose="02020603050405020304" pitchFamily="18" charset="0"/>
                  <a:cs typeface="Arial" panose="020B0604020202020204" pitchFamily="34" charset="0"/>
                </a:defRPr>
              </a:lvl2pPr>
              <a:lvl3pPr marL="1143000" indent="-228600" defTabSz="762000">
                <a:defRPr sz="2400">
                  <a:solidFill>
                    <a:schemeClr val="tx1"/>
                  </a:solidFill>
                  <a:latin typeface="Times New Roman" panose="02020603050405020304" pitchFamily="18" charset="0"/>
                  <a:cs typeface="Arial" panose="020B0604020202020204" pitchFamily="34" charset="0"/>
                </a:defRPr>
              </a:lvl3pPr>
              <a:lvl4pPr marL="1600200" indent="-228600" defTabSz="762000">
                <a:defRPr sz="2400">
                  <a:solidFill>
                    <a:schemeClr val="tx1"/>
                  </a:solidFill>
                  <a:latin typeface="Times New Roman" panose="02020603050405020304" pitchFamily="18" charset="0"/>
                  <a:cs typeface="Arial" panose="020B0604020202020204" pitchFamily="34" charset="0"/>
                </a:defRPr>
              </a:lvl4pPr>
              <a:lvl5pPr marL="2057400" indent="-228600" defTabSz="762000">
                <a:defRPr sz="2400">
                  <a:solidFill>
                    <a:schemeClr val="tx1"/>
                  </a:solidFill>
                  <a:latin typeface="Times New Roman" panose="02020603050405020304" pitchFamily="18" charset="0"/>
                  <a:cs typeface="Arial" panose="020B0604020202020204" pitchFamily="34"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de-DE" altLang="es-ES" sz="1100" dirty="0">
                  <a:solidFill>
                    <a:srgbClr val="000000"/>
                  </a:solidFill>
                  <a:latin typeface="Arial" panose="020B0604020202020204" pitchFamily="34" charset="0"/>
                </a:rPr>
                <a:t>Acrylic- and Methacrylic esters</a:t>
              </a:r>
            </a:p>
          </p:txBody>
        </p:sp>
        <p:sp>
          <p:nvSpPr>
            <p:cNvPr id="21" name="Rectangle 18"/>
            <p:cNvSpPr>
              <a:spLocks noChangeArrowheads="1"/>
            </p:cNvSpPr>
            <p:nvPr/>
          </p:nvSpPr>
          <p:spPr bwMode="auto">
            <a:xfrm>
              <a:off x="2671762" y="1982787"/>
              <a:ext cx="336550" cy="19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defTabSz="762000">
                <a:defRPr sz="2400">
                  <a:solidFill>
                    <a:schemeClr val="tx1"/>
                  </a:solidFill>
                  <a:latin typeface="Times New Roman" panose="02020603050405020304" pitchFamily="18" charset="0"/>
                  <a:cs typeface="Arial" panose="020B0604020202020204" pitchFamily="34" charset="0"/>
                </a:defRPr>
              </a:lvl1pPr>
              <a:lvl2pPr marL="742950" indent="-285750" defTabSz="762000">
                <a:defRPr sz="2400">
                  <a:solidFill>
                    <a:schemeClr val="tx1"/>
                  </a:solidFill>
                  <a:latin typeface="Times New Roman" panose="02020603050405020304" pitchFamily="18" charset="0"/>
                  <a:cs typeface="Arial" panose="020B0604020202020204" pitchFamily="34" charset="0"/>
                </a:defRPr>
              </a:lvl2pPr>
              <a:lvl3pPr marL="1143000" indent="-228600" defTabSz="762000">
                <a:defRPr sz="2400">
                  <a:solidFill>
                    <a:schemeClr val="tx1"/>
                  </a:solidFill>
                  <a:latin typeface="Times New Roman" panose="02020603050405020304" pitchFamily="18" charset="0"/>
                  <a:cs typeface="Arial" panose="020B0604020202020204" pitchFamily="34" charset="0"/>
                </a:defRPr>
              </a:lvl3pPr>
              <a:lvl4pPr marL="1600200" indent="-228600" defTabSz="762000">
                <a:defRPr sz="2400">
                  <a:solidFill>
                    <a:schemeClr val="tx1"/>
                  </a:solidFill>
                  <a:latin typeface="Times New Roman" panose="02020603050405020304" pitchFamily="18" charset="0"/>
                  <a:cs typeface="Arial" panose="020B0604020202020204" pitchFamily="34" charset="0"/>
                </a:defRPr>
              </a:lvl4pPr>
              <a:lvl5pPr marL="2057400" indent="-228600" defTabSz="762000">
                <a:defRPr sz="2400">
                  <a:solidFill>
                    <a:schemeClr val="tx1"/>
                  </a:solidFill>
                  <a:latin typeface="Times New Roman" panose="02020603050405020304" pitchFamily="18" charset="0"/>
                  <a:cs typeface="Arial" panose="020B0604020202020204" pitchFamily="34"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de-DE" altLang="es-ES" sz="700">
                  <a:solidFill>
                    <a:srgbClr val="000000"/>
                  </a:solidFill>
                  <a:latin typeface="Wingdings" panose="05000000000000000000" pitchFamily="2" charset="2"/>
                </a:rPr>
                <a:t></a:t>
              </a:r>
            </a:p>
          </p:txBody>
        </p:sp>
        <p:sp>
          <p:nvSpPr>
            <p:cNvPr id="22" name="Rectangle 19"/>
            <p:cNvSpPr>
              <a:spLocks noChangeArrowheads="1"/>
            </p:cNvSpPr>
            <p:nvPr/>
          </p:nvSpPr>
          <p:spPr bwMode="auto">
            <a:xfrm>
              <a:off x="2874962" y="1931987"/>
              <a:ext cx="1003300"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defTabSz="762000">
                <a:defRPr sz="2400">
                  <a:solidFill>
                    <a:schemeClr val="tx1"/>
                  </a:solidFill>
                  <a:latin typeface="Times New Roman" panose="02020603050405020304" pitchFamily="18" charset="0"/>
                  <a:cs typeface="Arial" panose="020B0604020202020204" pitchFamily="34" charset="0"/>
                </a:defRPr>
              </a:lvl1pPr>
              <a:lvl2pPr marL="742950" indent="-285750" defTabSz="762000">
                <a:defRPr sz="2400">
                  <a:solidFill>
                    <a:schemeClr val="tx1"/>
                  </a:solidFill>
                  <a:latin typeface="Times New Roman" panose="02020603050405020304" pitchFamily="18" charset="0"/>
                  <a:cs typeface="Arial" panose="020B0604020202020204" pitchFamily="34" charset="0"/>
                </a:defRPr>
              </a:lvl2pPr>
              <a:lvl3pPr marL="1143000" indent="-228600" defTabSz="762000">
                <a:defRPr sz="2400">
                  <a:solidFill>
                    <a:schemeClr val="tx1"/>
                  </a:solidFill>
                  <a:latin typeface="Times New Roman" panose="02020603050405020304" pitchFamily="18" charset="0"/>
                  <a:cs typeface="Arial" panose="020B0604020202020204" pitchFamily="34" charset="0"/>
                </a:defRPr>
              </a:lvl3pPr>
              <a:lvl4pPr marL="1600200" indent="-228600" defTabSz="762000">
                <a:defRPr sz="2400">
                  <a:solidFill>
                    <a:schemeClr val="tx1"/>
                  </a:solidFill>
                  <a:latin typeface="Times New Roman" panose="02020603050405020304" pitchFamily="18" charset="0"/>
                  <a:cs typeface="Arial" panose="020B0604020202020204" pitchFamily="34" charset="0"/>
                </a:defRPr>
              </a:lvl4pPr>
              <a:lvl5pPr marL="2057400" indent="-228600" defTabSz="762000">
                <a:defRPr sz="2400">
                  <a:solidFill>
                    <a:schemeClr val="tx1"/>
                  </a:solidFill>
                  <a:latin typeface="Times New Roman" panose="02020603050405020304" pitchFamily="18" charset="0"/>
                  <a:cs typeface="Arial" panose="020B0604020202020204" pitchFamily="34"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de-DE" altLang="es-ES" sz="1100">
                  <a:solidFill>
                    <a:srgbClr val="000000"/>
                  </a:solidFill>
                  <a:latin typeface="Arial" panose="020B0604020202020204" pitchFamily="34" charset="0"/>
                </a:rPr>
                <a:t>Maleic esters</a:t>
              </a:r>
            </a:p>
          </p:txBody>
        </p:sp>
        <p:sp>
          <p:nvSpPr>
            <p:cNvPr id="23" name="Rectangle 20"/>
            <p:cNvSpPr>
              <a:spLocks noChangeArrowheads="1"/>
            </p:cNvSpPr>
            <p:nvPr/>
          </p:nvSpPr>
          <p:spPr bwMode="auto">
            <a:xfrm>
              <a:off x="2671762" y="2149475"/>
              <a:ext cx="336550" cy="195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defTabSz="762000">
                <a:defRPr sz="2400">
                  <a:solidFill>
                    <a:schemeClr val="tx1"/>
                  </a:solidFill>
                  <a:latin typeface="Times New Roman" panose="02020603050405020304" pitchFamily="18" charset="0"/>
                  <a:cs typeface="Arial" panose="020B0604020202020204" pitchFamily="34" charset="0"/>
                </a:defRPr>
              </a:lvl1pPr>
              <a:lvl2pPr marL="742950" indent="-285750" defTabSz="762000">
                <a:defRPr sz="2400">
                  <a:solidFill>
                    <a:schemeClr val="tx1"/>
                  </a:solidFill>
                  <a:latin typeface="Times New Roman" panose="02020603050405020304" pitchFamily="18" charset="0"/>
                  <a:cs typeface="Arial" panose="020B0604020202020204" pitchFamily="34" charset="0"/>
                </a:defRPr>
              </a:lvl2pPr>
              <a:lvl3pPr marL="1143000" indent="-228600" defTabSz="762000">
                <a:defRPr sz="2400">
                  <a:solidFill>
                    <a:schemeClr val="tx1"/>
                  </a:solidFill>
                  <a:latin typeface="Times New Roman" panose="02020603050405020304" pitchFamily="18" charset="0"/>
                  <a:cs typeface="Arial" panose="020B0604020202020204" pitchFamily="34" charset="0"/>
                </a:defRPr>
              </a:lvl3pPr>
              <a:lvl4pPr marL="1600200" indent="-228600" defTabSz="762000">
                <a:defRPr sz="2400">
                  <a:solidFill>
                    <a:schemeClr val="tx1"/>
                  </a:solidFill>
                  <a:latin typeface="Times New Roman" panose="02020603050405020304" pitchFamily="18" charset="0"/>
                  <a:cs typeface="Arial" panose="020B0604020202020204" pitchFamily="34" charset="0"/>
                </a:defRPr>
              </a:lvl4pPr>
              <a:lvl5pPr marL="2057400" indent="-228600" defTabSz="762000">
                <a:defRPr sz="2400">
                  <a:solidFill>
                    <a:schemeClr val="tx1"/>
                  </a:solidFill>
                  <a:latin typeface="Times New Roman" panose="02020603050405020304" pitchFamily="18" charset="0"/>
                  <a:cs typeface="Arial" panose="020B0604020202020204" pitchFamily="34"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de-DE" altLang="es-ES" sz="700">
                  <a:solidFill>
                    <a:srgbClr val="000000"/>
                  </a:solidFill>
                  <a:latin typeface="Wingdings" panose="05000000000000000000" pitchFamily="2" charset="2"/>
                </a:rPr>
                <a:t></a:t>
              </a:r>
            </a:p>
          </p:txBody>
        </p:sp>
        <p:sp>
          <p:nvSpPr>
            <p:cNvPr id="24" name="Rectangle 21"/>
            <p:cNvSpPr>
              <a:spLocks noChangeArrowheads="1"/>
            </p:cNvSpPr>
            <p:nvPr/>
          </p:nvSpPr>
          <p:spPr bwMode="auto">
            <a:xfrm>
              <a:off x="2874962" y="2098675"/>
              <a:ext cx="661988"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defTabSz="762000">
                <a:defRPr sz="2400">
                  <a:solidFill>
                    <a:schemeClr val="tx1"/>
                  </a:solidFill>
                  <a:latin typeface="Times New Roman" panose="02020603050405020304" pitchFamily="18" charset="0"/>
                  <a:cs typeface="Arial" panose="020B0604020202020204" pitchFamily="34" charset="0"/>
                </a:defRPr>
              </a:lvl1pPr>
              <a:lvl2pPr marL="742950" indent="-285750" defTabSz="762000">
                <a:defRPr sz="2400">
                  <a:solidFill>
                    <a:schemeClr val="tx1"/>
                  </a:solidFill>
                  <a:latin typeface="Times New Roman" panose="02020603050405020304" pitchFamily="18" charset="0"/>
                  <a:cs typeface="Arial" panose="020B0604020202020204" pitchFamily="34" charset="0"/>
                </a:defRPr>
              </a:lvl2pPr>
              <a:lvl3pPr marL="1143000" indent="-228600" defTabSz="762000">
                <a:defRPr sz="2400">
                  <a:solidFill>
                    <a:schemeClr val="tx1"/>
                  </a:solidFill>
                  <a:latin typeface="Times New Roman" panose="02020603050405020304" pitchFamily="18" charset="0"/>
                  <a:cs typeface="Arial" panose="020B0604020202020204" pitchFamily="34" charset="0"/>
                </a:defRPr>
              </a:lvl3pPr>
              <a:lvl4pPr marL="1600200" indent="-228600" defTabSz="762000">
                <a:defRPr sz="2400">
                  <a:solidFill>
                    <a:schemeClr val="tx1"/>
                  </a:solidFill>
                  <a:latin typeface="Times New Roman" panose="02020603050405020304" pitchFamily="18" charset="0"/>
                  <a:cs typeface="Arial" panose="020B0604020202020204" pitchFamily="34" charset="0"/>
                </a:defRPr>
              </a:lvl4pPr>
              <a:lvl5pPr marL="2057400" indent="-228600" defTabSz="762000">
                <a:defRPr sz="2400">
                  <a:solidFill>
                    <a:schemeClr val="tx1"/>
                  </a:solidFill>
                  <a:latin typeface="Times New Roman" panose="02020603050405020304" pitchFamily="18" charset="0"/>
                  <a:cs typeface="Arial" panose="020B0604020202020204" pitchFamily="34"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de-DE" altLang="es-ES" sz="1100">
                  <a:solidFill>
                    <a:srgbClr val="000000"/>
                  </a:solidFill>
                  <a:latin typeface="Arial" panose="020B0604020202020204" pitchFamily="34" charset="0"/>
                </a:rPr>
                <a:t>Styrene</a:t>
              </a:r>
            </a:p>
          </p:txBody>
        </p:sp>
        <p:sp>
          <p:nvSpPr>
            <p:cNvPr id="25" name="Rectangle 22"/>
            <p:cNvSpPr>
              <a:spLocks noChangeArrowheads="1"/>
            </p:cNvSpPr>
            <p:nvPr/>
          </p:nvSpPr>
          <p:spPr bwMode="auto">
            <a:xfrm>
              <a:off x="2671762" y="2319337"/>
              <a:ext cx="336550" cy="19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defTabSz="762000">
                <a:defRPr sz="2400">
                  <a:solidFill>
                    <a:schemeClr val="tx1"/>
                  </a:solidFill>
                  <a:latin typeface="Times New Roman" panose="02020603050405020304" pitchFamily="18" charset="0"/>
                  <a:cs typeface="Arial" panose="020B0604020202020204" pitchFamily="34" charset="0"/>
                </a:defRPr>
              </a:lvl1pPr>
              <a:lvl2pPr marL="742950" indent="-285750" defTabSz="762000">
                <a:defRPr sz="2400">
                  <a:solidFill>
                    <a:schemeClr val="tx1"/>
                  </a:solidFill>
                  <a:latin typeface="Times New Roman" panose="02020603050405020304" pitchFamily="18" charset="0"/>
                  <a:cs typeface="Arial" panose="020B0604020202020204" pitchFamily="34" charset="0"/>
                </a:defRPr>
              </a:lvl2pPr>
              <a:lvl3pPr marL="1143000" indent="-228600" defTabSz="762000">
                <a:defRPr sz="2400">
                  <a:solidFill>
                    <a:schemeClr val="tx1"/>
                  </a:solidFill>
                  <a:latin typeface="Times New Roman" panose="02020603050405020304" pitchFamily="18" charset="0"/>
                  <a:cs typeface="Arial" panose="020B0604020202020204" pitchFamily="34" charset="0"/>
                </a:defRPr>
              </a:lvl3pPr>
              <a:lvl4pPr marL="1600200" indent="-228600" defTabSz="762000">
                <a:defRPr sz="2400">
                  <a:solidFill>
                    <a:schemeClr val="tx1"/>
                  </a:solidFill>
                  <a:latin typeface="Times New Roman" panose="02020603050405020304" pitchFamily="18" charset="0"/>
                  <a:cs typeface="Arial" panose="020B0604020202020204" pitchFamily="34" charset="0"/>
                </a:defRPr>
              </a:lvl4pPr>
              <a:lvl5pPr marL="2057400" indent="-228600" defTabSz="762000">
                <a:defRPr sz="2400">
                  <a:solidFill>
                    <a:schemeClr val="tx1"/>
                  </a:solidFill>
                  <a:latin typeface="Times New Roman" panose="02020603050405020304" pitchFamily="18" charset="0"/>
                  <a:cs typeface="Arial" panose="020B0604020202020204" pitchFamily="34"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de-DE" altLang="es-ES" sz="700">
                  <a:solidFill>
                    <a:srgbClr val="000000"/>
                  </a:solidFill>
                  <a:latin typeface="Wingdings" panose="05000000000000000000" pitchFamily="2" charset="2"/>
                </a:rPr>
                <a:t></a:t>
              </a:r>
            </a:p>
          </p:txBody>
        </p:sp>
        <p:sp>
          <p:nvSpPr>
            <p:cNvPr id="26" name="Rectangle 23"/>
            <p:cNvSpPr>
              <a:spLocks noChangeArrowheads="1"/>
            </p:cNvSpPr>
            <p:nvPr/>
          </p:nvSpPr>
          <p:spPr bwMode="auto">
            <a:xfrm>
              <a:off x="2874962" y="2265362"/>
              <a:ext cx="725488"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defTabSz="762000">
                <a:defRPr sz="2400">
                  <a:solidFill>
                    <a:schemeClr val="tx1"/>
                  </a:solidFill>
                  <a:latin typeface="Times New Roman" panose="02020603050405020304" pitchFamily="18" charset="0"/>
                  <a:cs typeface="Arial" panose="020B0604020202020204" pitchFamily="34" charset="0"/>
                </a:defRPr>
              </a:lvl1pPr>
              <a:lvl2pPr marL="742950" indent="-285750" defTabSz="762000">
                <a:defRPr sz="2400">
                  <a:solidFill>
                    <a:schemeClr val="tx1"/>
                  </a:solidFill>
                  <a:latin typeface="Times New Roman" panose="02020603050405020304" pitchFamily="18" charset="0"/>
                  <a:cs typeface="Arial" panose="020B0604020202020204" pitchFamily="34" charset="0"/>
                </a:defRPr>
              </a:lvl2pPr>
              <a:lvl3pPr marL="1143000" indent="-228600" defTabSz="762000">
                <a:defRPr sz="2400">
                  <a:solidFill>
                    <a:schemeClr val="tx1"/>
                  </a:solidFill>
                  <a:latin typeface="Times New Roman" panose="02020603050405020304" pitchFamily="18" charset="0"/>
                  <a:cs typeface="Arial" panose="020B0604020202020204" pitchFamily="34" charset="0"/>
                </a:defRPr>
              </a:lvl3pPr>
              <a:lvl4pPr marL="1600200" indent="-228600" defTabSz="762000">
                <a:defRPr sz="2400">
                  <a:solidFill>
                    <a:schemeClr val="tx1"/>
                  </a:solidFill>
                  <a:latin typeface="Times New Roman" panose="02020603050405020304" pitchFamily="18" charset="0"/>
                  <a:cs typeface="Arial" panose="020B0604020202020204" pitchFamily="34" charset="0"/>
                </a:defRPr>
              </a:lvl4pPr>
              <a:lvl5pPr marL="2057400" indent="-228600" defTabSz="762000">
                <a:defRPr sz="2400">
                  <a:solidFill>
                    <a:schemeClr val="tx1"/>
                  </a:solidFill>
                  <a:latin typeface="Times New Roman" panose="02020603050405020304" pitchFamily="18" charset="0"/>
                  <a:cs typeface="Arial" panose="020B0604020202020204" pitchFamily="34"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de-DE" altLang="es-ES" sz="1100">
                  <a:solidFill>
                    <a:srgbClr val="000000"/>
                  </a:solidFill>
                  <a:latin typeface="Arial" panose="020B0604020202020204" pitchFamily="34" charset="0"/>
                </a:rPr>
                <a:t>Ethylene</a:t>
              </a:r>
            </a:p>
          </p:txBody>
        </p:sp>
        <p:sp>
          <p:nvSpPr>
            <p:cNvPr id="27" name="Rectangle 24"/>
            <p:cNvSpPr>
              <a:spLocks noChangeArrowheads="1"/>
            </p:cNvSpPr>
            <p:nvPr/>
          </p:nvSpPr>
          <p:spPr bwMode="auto">
            <a:xfrm>
              <a:off x="5759450" y="1304925"/>
              <a:ext cx="2508250" cy="1274762"/>
            </a:xfrm>
            <a:prstGeom prst="rect">
              <a:avLst/>
            </a:prstGeom>
            <a:solidFill>
              <a:srgbClr val="808080"/>
            </a:solidFill>
            <a:ln w="1270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endParaRPr lang="es-CL" altLang="es-ES"/>
            </a:p>
          </p:txBody>
        </p:sp>
        <p:sp>
          <p:nvSpPr>
            <p:cNvPr id="28" name="Rectangle 25"/>
            <p:cNvSpPr>
              <a:spLocks noChangeArrowheads="1"/>
            </p:cNvSpPr>
            <p:nvPr/>
          </p:nvSpPr>
          <p:spPr bwMode="auto">
            <a:xfrm>
              <a:off x="5710237" y="1263650"/>
              <a:ext cx="2505075" cy="1274762"/>
            </a:xfrm>
            <a:prstGeom prst="rect">
              <a:avLst/>
            </a:prstGeom>
            <a:solidFill>
              <a:srgbClr val="00FF00"/>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endParaRPr lang="es-CL" altLang="es-ES"/>
            </a:p>
          </p:txBody>
        </p:sp>
        <p:sp>
          <p:nvSpPr>
            <p:cNvPr id="29" name="Rectangle 26"/>
            <p:cNvSpPr>
              <a:spLocks noChangeArrowheads="1"/>
            </p:cNvSpPr>
            <p:nvPr/>
          </p:nvSpPr>
          <p:spPr bwMode="auto">
            <a:xfrm>
              <a:off x="5832475" y="1271587"/>
              <a:ext cx="1412875" cy="363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defTabSz="762000">
                <a:defRPr sz="2400">
                  <a:solidFill>
                    <a:schemeClr val="tx1"/>
                  </a:solidFill>
                  <a:latin typeface="Times New Roman" panose="02020603050405020304" pitchFamily="18" charset="0"/>
                  <a:cs typeface="Arial" panose="020B0604020202020204" pitchFamily="34" charset="0"/>
                </a:defRPr>
              </a:lvl1pPr>
              <a:lvl2pPr marL="742950" indent="-285750" defTabSz="762000">
                <a:defRPr sz="2400">
                  <a:solidFill>
                    <a:schemeClr val="tx1"/>
                  </a:solidFill>
                  <a:latin typeface="Times New Roman" panose="02020603050405020304" pitchFamily="18" charset="0"/>
                  <a:cs typeface="Arial" panose="020B0604020202020204" pitchFamily="34" charset="0"/>
                </a:defRPr>
              </a:lvl2pPr>
              <a:lvl3pPr marL="1143000" indent="-228600" defTabSz="762000">
                <a:defRPr sz="2400">
                  <a:solidFill>
                    <a:schemeClr val="tx1"/>
                  </a:solidFill>
                  <a:latin typeface="Times New Roman" panose="02020603050405020304" pitchFamily="18" charset="0"/>
                  <a:cs typeface="Arial" panose="020B0604020202020204" pitchFamily="34" charset="0"/>
                </a:defRPr>
              </a:lvl3pPr>
              <a:lvl4pPr marL="1600200" indent="-228600" defTabSz="762000">
                <a:defRPr sz="2400">
                  <a:solidFill>
                    <a:schemeClr val="tx1"/>
                  </a:solidFill>
                  <a:latin typeface="Times New Roman" panose="02020603050405020304" pitchFamily="18" charset="0"/>
                  <a:cs typeface="Arial" panose="020B0604020202020204" pitchFamily="34" charset="0"/>
                </a:defRPr>
              </a:lvl4pPr>
              <a:lvl5pPr marL="2057400" indent="-228600" defTabSz="762000">
                <a:defRPr sz="2400">
                  <a:solidFill>
                    <a:schemeClr val="tx1"/>
                  </a:solidFill>
                  <a:latin typeface="Times New Roman" panose="02020603050405020304" pitchFamily="18" charset="0"/>
                  <a:cs typeface="Arial" panose="020B0604020202020204" pitchFamily="34"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de-DE" altLang="es-ES" sz="1800" b="1" dirty="0">
                  <a:solidFill>
                    <a:srgbClr val="000000"/>
                  </a:solidFill>
                  <a:latin typeface="Arial" panose="020B0604020202020204" pitchFamily="34" charset="0"/>
                </a:rPr>
                <a:t>Emulsifiers</a:t>
              </a:r>
            </a:p>
          </p:txBody>
        </p:sp>
        <p:sp>
          <p:nvSpPr>
            <p:cNvPr id="30" name="Rectangle 27"/>
            <p:cNvSpPr>
              <a:spLocks noChangeArrowheads="1"/>
            </p:cNvSpPr>
            <p:nvPr/>
          </p:nvSpPr>
          <p:spPr bwMode="auto">
            <a:xfrm>
              <a:off x="5826125" y="1651000"/>
              <a:ext cx="336550" cy="195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defTabSz="762000">
                <a:defRPr sz="2400">
                  <a:solidFill>
                    <a:schemeClr val="tx1"/>
                  </a:solidFill>
                  <a:latin typeface="Times New Roman" panose="02020603050405020304" pitchFamily="18" charset="0"/>
                  <a:cs typeface="Arial" panose="020B0604020202020204" pitchFamily="34" charset="0"/>
                </a:defRPr>
              </a:lvl1pPr>
              <a:lvl2pPr marL="742950" indent="-285750" defTabSz="762000">
                <a:defRPr sz="2400">
                  <a:solidFill>
                    <a:schemeClr val="tx1"/>
                  </a:solidFill>
                  <a:latin typeface="Times New Roman" panose="02020603050405020304" pitchFamily="18" charset="0"/>
                  <a:cs typeface="Arial" panose="020B0604020202020204" pitchFamily="34" charset="0"/>
                </a:defRPr>
              </a:lvl2pPr>
              <a:lvl3pPr marL="1143000" indent="-228600" defTabSz="762000">
                <a:defRPr sz="2400">
                  <a:solidFill>
                    <a:schemeClr val="tx1"/>
                  </a:solidFill>
                  <a:latin typeface="Times New Roman" panose="02020603050405020304" pitchFamily="18" charset="0"/>
                  <a:cs typeface="Arial" panose="020B0604020202020204" pitchFamily="34" charset="0"/>
                </a:defRPr>
              </a:lvl3pPr>
              <a:lvl4pPr marL="1600200" indent="-228600" defTabSz="762000">
                <a:defRPr sz="2400">
                  <a:solidFill>
                    <a:schemeClr val="tx1"/>
                  </a:solidFill>
                  <a:latin typeface="Times New Roman" panose="02020603050405020304" pitchFamily="18" charset="0"/>
                  <a:cs typeface="Arial" panose="020B0604020202020204" pitchFamily="34" charset="0"/>
                </a:defRPr>
              </a:lvl4pPr>
              <a:lvl5pPr marL="2057400" indent="-228600" defTabSz="762000">
                <a:defRPr sz="2400">
                  <a:solidFill>
                    <a:schemeClr val="tx1"/>
                  </a:solidFill>
                  <a:latin typeface="Times New Roman" panose="02020603050405020304" pitchFamily="18" charset="0"/>
                  <a:cs typeface="Arial" panose="020B0604020202020204" pitchFamily="34"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de-DE" altLang="es-ES" sz="700">
                  <a:solidFill>
                    <a:srgbClr val="000000"/>
                  </a:solidFill>
                  <a:latin typeface="Wingdings" panose="05000000000000000000" pitchFamily="2" charset="2"/>
                </a:rPr>
                <a:t></a:t>
              </a:r>
            </a:p>
          </p:txBody>
        </p:sp>
        <p:sp>
          <p:nvSpPr>
            <p:cNvPr id="31" name="Rectangle 28"/>
            <p:cNvSpPr>
              <a:spLocks noChangeArrowheads="1"/>
            </p:cNvSpPr>
            <p:nvPr/>
          </p:nvSpPr>
          <p:spPr bwMode="auto">
            <a:xfrm>
              <a:off x="6029325" y="1600200"/>
              <a:ext cx="865187"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defTabSz="762000">
                <a:defRPr sz="2400">
                  <a:solidFill>
                    <a:schemeClr val="tx1"/>
                  </a:solidFill>
                  <a:latin typeface="Times New Roman" panose="02020603050405020304" pitchFamily="18" charset="0"/>
                  <a:cs typeface="Arial" panose="020B0604020202020204" pitchFamily="34" charset="0"/>
                </a:defRPr>
              </a:lvl1pPr>
              <a:lvl2pPr marL="742950" indent="-285750" defTabSz="762000">
                <a:defRPr sz="2400">
                  <a:solidFill>
                    <a:schemeClr val="tx1"/>
                  </a:solidFill>
                  <a:latin typeface="Times New Roman" panose="02020603050405020304" pitchFamily="18" charset="0"/>
                  <a:cs typeface="Arial" panose="020B0604020202020204" pitchFamily="34" charset="0"/>
                </a:defRPr>
              </a:lvl2pPr>
              <a:lvl3pPr marL="1143000" indent="-228600" defTabSz="762000">
                <a:defRPr sz="2400">
                  <a:solidFill>
                    <a:schemeClr val="tx1"/>
                  </a:solidFill>
                  <a:latin typeface="Times New Roman" panose="02020603050405020304" pitchFamily="18" charset="0"/>
                  <a:cs typeface="Arial" panose="020B0604020202020204" pitchFamily="34" charset="0"/>
                </a:defRPr>
              </a:lvl3pPr>
              <a:lvl4pPr marL="1600200" indent="-228600" defTabSz="762000">
                <a:defRPr sz="2400">
                  <a:solidFill>
                    <a:schemeClr val="tx1"/>
                  </a:solidFill>
                  <a:latin typeface="Times New Roman" panose="02020603050405020304" pitchFamily="18" charset="0"/>
                  <a:cs typeface="Arial" panose="020B0604020202020204" pitchFamily="34" charset="0"/>
                </a:defRPr>
              </a:lvl4pPr>
              <a:lvl5pPr marL="2057400" indent="-228600" defTabSz="762000">
                <a:defRPr sz="2400">
                  <a:solidFill>
                    <a:schemeClr val="tx1"/>
                  </a:solidFill>
                  <a:latin typeface="Times New Roman" panose="02020603050405020304" pitchFamily="18" charset="0"/>
                  <a:cs typeface="Arial" panose="020B0604020202020204" pitchFamily="34"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de-DE" altLang="es-ES" sz="1100">
                  <a:solidFill>
                    <a:srgbClr val="000000"/>
                  </a:solidFill>
                  <a:latin typeface="Arial" panose="020B0604020202020204" pitchFamily="34" charset="0"/>
                </a:rPr>
                <a:t>Emulsifiers</a:t>
              </a:r>
            </a:p>
          </p:txBody>
        </p:sp>
        <p:sp>
          <p:nvSpPr>
            <p:cNvPr id="32" name="Rectangle 29"/>
            <p:cNvSpPr>
              <a:spLocks noChangeArrowheads="1"/>
            </p:cNvSpPr>
            <p:nvPr/>
          </p:nvSpPr>
          <p:spPr bwMode="auto">
            <a:xfrm>
              <a:off x="5826125" y="1817687"/>
              <a:ext cx="336550" cy="19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defTabSz="762000">
                <a:defRPr sz="2400">
                  <a:solidFill>
                    <a:schemeClr val="tx1"/>
                  </a:solidFill>
                  <a:latin typeface="Times New Roman" panose="02020603050405020304" pitchFamily="18" charset="0"/>
                  <a:cs typeface="Arial" panose="020B0604020202020204" pitchFamily="34" charset="0"/>
                </a:defRPr>
              </a:lvl1pPr>
              <a:lvl2pPr marL="742950" indent="-285750" defTabSz="762000">
                <a:defRPr sz="2400">
                  <a:solidFill>
                    <a:schemeClr val="tx1"/>
                  </a:solidFill>
                  <a:latin typeface="Times New Roman" panose="02020603050405020304" pitchFamily="18" charset="0"/>
                  <a:cs typeface="Arial" panose="020B0604020202020204" pitchFamily="34" charset="0"/>
                </a:defRPr>
              </a:lvl2pPr>
              <a:lvl3pPr marL="1143000" indent="-228600" defTabSz="762000">
                <a:defRPr sz="2400">
                  <a:solidFill>
                    <a:schemeClr val="tx1"/>
                  </a:solidFill>
                  <a:latin typeface="Times New Roman" panose="02020603050405020304" pitchFamily="18" charset="0"/>
                  <a:cs typeface="Arial" panose="020B0604020202020204" pitchFamily="34" charset="0"/>
                </a:defRPr>
              </a:lvl3pPr>
              <a:lvl4pPr marL="1600200" indent="-228600" defTabSz="762000">
                <a:defRPr sz="2400">
                  <a:solidFill>
                    <a:schemeClr val="tx1"/>
                  </a:solidFill>
                  <a:latin typeface="Times New Roman" panose="02020603050405020304" pitchFamily="18" charset="0"/>
                  <a:cs typeface="Arial" panose="020B0604020202020204" pitchFamily="34" charset="0"/>
                </a:defRPr>
              </a:lvl4pPr>
              <a:lvl5pPr marL="2057400" indent="-228600" defTabSz="762000">
                <a:defRPr sz="2400">
                  <a:solidFill>
                    <a:schemeClr val="tx1"/>
                  </a:solidFill>
                  <a:latin typeface="Times New Roman" panose="02020603050405020304" pitchFamily="18" charset="0"/>
                  <a:cs typeface="Arial" panose="020B0604020202020204" pitchFamily="34"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de-DE" altLang="es-ES" sz="700">
                  <a:solidFill>
                    <a:srgbClr val="000000"/>
                  </a:solidFill>
                  <a:latin typeface="Wingdings" panose="05000000000000000000" pitchFamily="2" charset="2"/>
                </a:rPr>
                <a:t></a:t>
              </a:r>
            </a:p>
          </p:txBody>
        </p:sp>
        <p:sp>
          <p:nvSpPr>
            <p:cNvPr id="33" name="Rectangle 30"/>
            <p:cNvSpPr>
              <a:spLocks noChangeArrowheads="1"/>
            </p:cNvSpPr>
            <p:nvPr/>
          </p:nvSpPr>
          <p:spPr bwMode="auto">
            <a:xfrm>
              <a:off x="6029325" y="1765300"/>
              <a:ext cx="1339850"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defTabSz="762000">
                <a:defRPr sz="2400">
                  <a:solidFill>
                    <a:schemeClr val="tx1"/>
                  </a:solidFill>
                  <a:latin typeface="Times New Roman" panose="02020603050405020304" pitchFamily="18" charset="0"/>
                  <a:cs typeface="Arial" panose="020B0604020202020204" pitchFamily="34" charset="0"/>
                </a:defRPr>
              </a:lvl1pPr>
              <a:lvl2pPr marL="742950" indent="-285750" defTabSz="762000">
                <a:defRPr sz="2400">
                  <a:solidFill>
                    <a:schemeClr val="tx1"/>
                  </a:solidFill>
                  <a:latin typeface="Times New Roman" panose="02020603050405020304" pitchFamily="18" charset="0"/>
                  <a:cs typeface="Arial" panose="020B0604020202020204" pitchFamily="34" charset="0"/>
                </a:defRPr>
              </a:lvl2pPr>
              <a:lvl3pPr marL="1143000" indent="-228600" defTabSz="762000">
                <a:defRPr sz="2400">
                  <a:solidFill>
                    <a:schemeClr val="tx1"/>
                  </a:solidFill>
                  <a:latin typeface="Times New Roman" panose="02020603050405020304" pitchFamily="18" charset="0"/>
                  <a:cs typeface="Arial" panose="020B0604020202020204" pitchFamily="34" charset="0"/>
                </a:defRPr>
              </a:lvl3pPr>
              <a:lvl4pPr marL="1600200" indent="-228600" defTabSz="762000">
                <a:defRPr sz="2400">
                  <a:solidFill>
                    <a:schemeClr val="tx1"/>
                  </a:solidFill>
                  <a:latin typeface="Times New Roman" panose="02020603050405020304" pitchFamily="18" charset="0"/>
                  <a:cs typeface="Arial" panose="020B0604020202020204" pitchFamily="34" charset="0"/>
                </a:defRPr>
              </a:lvl4pPr>
              <a:lvl5pPr marL="2057400" indent="-228600" defTabSz="762000">
                <a:defRPr sz="2400">
                  <a:solidFill>
                    <a:schemeClr val="tx1"/>
                  </a:solidFill>
                  <a:latin typeface="Times New Roman" panose="02020603050405020304" pitchFamily="18" charset="0"/>
                  <a:cs typeface="Arial" panose="020B0604020202020204" pitchFamily="34"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de-DE" altLang="es-ES" sz="1100">
                  <a:solidFill>
                    <a:srgbClr val="000000"/>
                  </a:solidFill>
                  <a:latin typeface="Arial" panose="020B0604020202020204" pitchFamily="34" charset="0"/>
                </a:rPr>
                <a:t>Protective Colloids</a:t>
              </a:r>
            </a:p>
          </p:txBody>
        </p:sp>
        <p:sp>
          <p:nvSpPr>
            <p:cNvPr id="34" name="Rectangle 31"/>
            <p:cNvSpPr>
              <a:spLocks noChangeArrowheads="1"/>
            </p:cNvSpPr>
            <p:nvPr/>
          </p:nvSpPr>
          <p:spPr bwMode="auto">
            <a:xfrm>
              <a:off x="5759450" y="3030537"/>
              <a:ext cx="2508250" cy="1276350"/>
            </a:xfrm>
            <a:prstGeom prst="rect">
              <a:avLst/>
            </a:prstGeom>
            <a:solidFill>
              <a:srgbClr val="808080"/>
            </a:solidFill>
            <a:ln w="1270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endParaRPr lang="es-CL" altLang="es-ES"/>
            </a:p>
          </p:txBody>
        </p:sp>
        <p:sp>
          <p:nvSpPr>
            <p:cNvPr id="35" name="Rectangle 32"/>
            <p:cNvSpPr>
              <a:spLocks noChangeArrowheads="1"/>
            </p:cNvSpPr>
            <p:nvPr/>
          </p:nvSpPr>
          <p:spPr bwMode="auto">
            <a:xfrm>
              <a:off x="5710237" y="2990850"/>
              <a:ext cx="2505075" cy="1274762"/>
            </a:xfrm>
            <a:prstGeom prst="rect">
              <a:avLst/>
            </a:prstGeom>
            <a:solidFill>
              <a:srgbClr val="FF2259"/>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endParaRPr lang="es-CL" altLang="es-ES"/>
            </a:p>
          </p:txBody>
        </p:sp>
        <p:sp>
          <p:nvSpPr>
            <p:cNvPr id="36" name="Rectangle 33"/>
            <p:cNvSpPr>
              <a:spLocks noChangeArrowheads="1"/>
            </p:cNvSpPr>
            <p:nvPr/>
          </p:nvSpPr>
          <p:spPr bwMode="auto">
            <a:xfrm>
              <a:off x="5975350" y="3103562"/>
              <a:ext cx="1146175" cy="363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defTabSz="762000">
                <a:defRPr sz="2400">
                  <a:solidFill>
                    <a:schemeClr val="tx1"/>
                  </a:solidFill>
                  <a:latin typeface="Times New Roman" panose="02020603050405020304" pitchFamily="18" charset="0"/>
                  <a:cs typeface="Arial" panose="020B0604020202020204" pitchFamily="34" charset="0"/>
                </a:defRPr>
              </a:lvl1pPr>
              <a:lvl2pPr marL="742950" indent="-285750" defTabSz="762000">
                <a:defRPr sz="2400">
                  <a:solidFill>
                    <a:schemeClr val="tx1"/>
                  </a:solidFill>
                  <a:latin typeface="Times New Roman" panose="02020603050405020304" pitchFamily="18" charset="0"/>
                  <a:cs typeface="Arial" panose="020B0604020202020204" pitchFamily="34" charset="0"/>
                </a:defRPr>
              </a:lvl2pPr>
              <a:lvl3pPr marL="1143000" indent="-228600" defTabSz="762000">
                <a:defRPr sz="2400">
                  <a:solidFill>
                    <a:schemeClr val="tx1"/>
                  </a:solidFill>
                  <a:latin typeface="Times New Roman" panose="02020603050405020304" pitchFamily="18" charset="0"/>
                  <a:cs typeface="Arial" panose="020B0604020202020204" pitchFamily="34" charset="0"/>
                </a:defRPr>
              </a:lvl3pPr>
              <a:lvl4pPr marL="1600200" indent="-228600" defTabSz="762000">
                <a:defRPr sz="2400">
                  <a:solidFill>
                    <a:schemeClr val="tx1"/>
                  </a:solidFill>
                  <a:latin typeface="Times New Roman" panose="02020603050405020304" pitchFamily="18" charset="0"/>
                  <a:cs typeface="Arial" panose="020B0604020202020204" pitchFamily="34" charset="0"/>
                </a:defRPr>
              </a:lvl4pPr>
              <a:lvl5pPr marL="2057400" indent="-228600" defTabSz="762000">
                <a:defRPr sz="2400">
                  <a:solidFill>
                    <a:schemeClr val="tx1"/>
                  </a:solidFill>
                  <a:latin typeface="Times New Roman" panose="02020603050405020304" pitchFamily="18" charset="0"/>
                  <a:cs typeface="Arial" panose="020B0604020202020204" pitchFamily="34"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de-DE" altLang="es-ES" sz="1800" b="1">
                  <a:solidFill>
                    <a:srgbClr val="000000"/>
                  </a:solidFill>
                  <a:latin typeface="Arial" panose="020B0604020202020204" pitchFamily="34" charset="0"/>
                </a:rPr>
                <a:t>Initiators</a:t>
              </a:r>
            </a:p>
          </p:txBody>
        </p:sp>
        <p:sp>
          <p:nvSpPr>
            <p:cNvPr id="37" name="Rectangle 34"/>
            <p:cNvSpPr>
              <a:spLocks noChangeArrowheads="1"/>
            </p:cNvSpPr>
            <p:nvPr/>
          </p:nvSpPr>
          <p:spPr bwMode="auto">
            <a:xfrm>
              <a:off x="5967412" y="3482975"/>
              <a:ext cx="336550" cy="195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defTabSz="762000">
                <a:defRPr sz="2400">
                  <a:solidFill>
                    <a:schemeClr val="tx1"/>
                  </a:solidFill>
                  <a:latin typeface="Times New Roman" panose="02020603050405020304" pitchFamily="18" charset="0"/>
                  <a:cs typeface="Arial" panose="020B0604020202020204" pitchFamily="34" charset="0"/>
                </a:defRPr>
              </a:lvl1pPr>
              <a:lvl2pPr marL="742950" indent="-285750" defTabSz="762000">
                <a:defRPr sz="2400">
                  <a:solidFill>
                    <a:schemeClr val="tx1"/>
                  </a:solidFill>
                  <a:latin typeface="Times New Roman" panose="02020603050405020304" pitchFamily="18" charset="0"/>
                  <a:cs typeface="Arial" panose="020B0604020202020204" pitchFamily="34" charset="0"/>
                </a:defRPr>
              </a:lvl2pPr>
              <a:lvl3pPr marL="1143000" indent="-228600" defTabSz="762000">
                <a:defRPr sz="2400">
                  <a:solidFill>
                    <a:schemeClr val="tx1"/>
                  </a:solidFill>
                  <a:latin typeface="Times New Roman" panose="02020603050405020304" pitchFamily="18" charset="0"/>
                  <a:cs typeface="Arial" panose="020B0604020202020204" pitchFamily="34" charset="0"/>
                </a:defRPr>
              </a:lvl3pPr>
              <a:lvl4pPr marL="1600200" indent="-228600" defTabSz="762000">
                <a:defRPr sz="2400">
                  <a:solidFill>
                    <a:schemeClr val="tx1"/>
                  </a:solidFill>
                  <a:latin typeface="Times New Roman" panose="02020603050405020304" pitchFamily="18" charset="0"/>
                  <a:cs typeface="Arial" panose="020B0604020202020204" pitchFamily="34" charset="0"/>
                </a:defRPr>
              </a:lvl4pPr>
              <a:lvl5pPr marL="2057400" indent="-228600" defTabSz="762000">
                <a:defRPr sz="2400">
                  <a:solidFill>
                    <a:schemeClr val="tx1"/>
                  </a:solidFill>
                  <a:latin typeface="Times New Roman" panose="02020603050405020304" pitchFamily="18" charset="0"/>
                  <a:cs typeface="Arial" panose="020B0604020202020204" pitchFamily="34"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de-DE" altLang="es-ES" sz="700">
                  <a:solidFill>
                    <a:srgbClr val="000000"/>
                  </a:solidFill>
                  <a:latin typeface="Wingdings" panose="05000000000000000000" pitchFamily="2" charset="2"/>
                </a:rPr>
                <a:t></a:t>
              </a:r>
            </a:p>
          </p:txBody>
        </p:sp>
        <p:sp>
          <p:nvSpPr>
            <p:cNvPr id="38" name="Rectangle 35"/>
            <p:cNvSpPr>
              <a:spLocks noChangeArrowheads="1"/>
            </p:cNvSpPr>
            <p:nvPr/>
          </p:nvSpPr>
          <p:spPr bwMode="auto">
            <a:xfrm>
              <a:off x="6169025" y="3430587"/>
              <a:ext cx="136207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defTabSz="762000">
                <a:defRPr sz="2400">
                  <a:solidFill>
                    <a:schemeClr val="tx1"/>
                  </a:solidFill>
                  <a:latin typeface="Times New Roman" panose="02020603050405020304" pitchFamily="18" charset="0"/>
                  <a:cs typeface="Arial" panose="020B0604020202020204" pitchFamily="34" charset="0"/>
                </a:defRPr>
              </a:lvl1pPr>
              <a:lvl2pPr marL="742950" indent="-285750" defTabSz="762000">
                <a:defRPr sz="2400">
                  <a:solidFill>
                    <a:schemeClr val="tx1"/>
                  </a:solidFill>
                  <a:latin typeface="Times New Roman" panose="02020603050405020304" pitchFamily="18" charset="0"/>
                  <a:cs typeface="Arial" panose="020B0604020202020204" pitchFamily="34" charset="0"/>
                </a:defRPr>
              </a:lvl2pPr>
              <a:lvl3pPr marL="1143000" indent="-228600" defTabSz="762000">
                <a:defRPr sz="2400">
                  <a:solidFill>
                    <a:schemeClr val="tx1"/>
                  </a:solidFill>
                  <a:latin typeface="Times New Roman" panose="02020603050405020304" pitchFamily="18" charset="0"/>
                  <a:cs typeface="Arial" panose="020B0604020202020204" pitchFamily="34" charset="0"/>
                </a:defRPr>
              </a:lvl3pPr>
              <a:lvl4pPr marL="1600200" indent="-228600" defTabSz="762000">
                <a:defRPr sz="2400">
                  <a:solidFill>
                    <a:schemeClr val="tx1"/>
                  </a:solidFill>
                  <a:latin typeface="Times New Roman" panose="02020603050405020304" pitchFamily="18" charset="0"/>
                  <a:cs typeface="Arial" panose="020B0604020202020204" pitchFamily="34" charset="0"/>
                </a:defRPr>
              </a:lvl4pPr>
              <a:lvl5pPr marL="2057400" indent="-228600" defTabSz="762000">
                <a:defRPr sz="2400">
                  <a:solidFill>
                    <a:schemeClr val="tx1"/>
                  </a:solidFill>
                  <a:latin typeface="Times New Roman" panose="02020603050405020304" pitchFamily="18" charset="0"/>
                  <a:cs typeface="Arial" panose="020B0604020202020204" pitchFamily="34"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de-DE" altLang="es-ES" sz="1100">
                  <a:solidFill>
                    <a:srgbClr val="000000"/>
                  </a:solidFill>
                  <a:latin typeface="Arial" panose="020B0604020202020204" pitchFamily="34" charset="0"/>
                </a:rPr>
                <a:t>Hydrogen peroxide</a:t>
              </a:r>
            </a:p>
          </p:txBody>
        </p:sp>
        <p:sp>
          <p:nvSpPr>
            <p:cNvPr id="39" name="Rectangle 36"/>
            <p:cNvSpPr>
              <a:spLocks noChangeArrowheads="1"/>
            </p:cNvSpPr>
            <p:nvPr/>
          </p:nvSpPr>
          <p:spPr bwMode="auto">
            <a:xfrm>
              <a:off x="5967412" y="3651250"/>
              <a:ext cx="336550" cy="195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defTabSz="762000">
                <a:defRPr sz="2400">
                  <a:solidFill>
                    <a:schemeClr val="tx1"/>
                  </a:solidFill>
                  <a:latin typeface="Times New Roman" panose="02020603050405020304" pitchFamily="18" charset="0"/>
                  <a:cs typeface="Arial" panose="020B0604020202020204" pitchFamily="34" charset="0"/>
                </a:defRPr>
              </a:lvl1pPr>
              <a:lvl2pPr marL="742950" indent="-285750" defTabSz="762000">
                <a:defRPr sz="2400">
                  <a:solidFill>
                    <a:schemeClr val="tx1"/>
                  </a:solidFill>
                  <a:latin typeface="Times New Roman" panose="02020603050405020304" pitchFamily="18" charset="0"/>
                  <a:cs typeface="Arial" panose="020B0604020202020204" pitchFamily="34" charset="0"/>
                </a:defRPr>
              </a:lvl2pPr>
              <a:lvl3pPr marL="1143000" indent="-228600" defTabSz="762000">
                <a:defRPr sz="2400">
                  <a:solidFill>
                    <a:schemeClr val="tx1"/>
                  </a:solidFill>
                  <a:latin typeface="Times New Roman" panose="02020603050405020304" pitchFamily="18" charset="0"/>
                  <a:cs typeface="Arial" panose="020B0604020202020204" pitchFamily="34" charset="0"/>
                </a:defRPr>
              </a:lvl3pPr>
              <a:lvl4pPr marL="1600200" indent="-228600" defTabSz="762000">
                <a:defRPr sz="2400">
                  <a:solidFill>
                    <a:schemeClr val="tx1"/>
                  </a:solidFill>
                  <a:latin typeface="Times New Roman" panose="02020603050405020304" pitchFamily="18" charset="0"/>
                  <a:cs typeface="Arial" panose="020B0604020202020204" pitchFamily="34" charset="0"/>
                </a:defRPr>
              </a:lvl4pPr>
              <a:lvl5pPr marL="2057400" indent="-228600" defTabSz="762000">
                <a:defRPr sz="2400">
                  <a:solidFill>
                    <a:schemeClr val="tx1"/>
                  </a:solidFill>
                  <a:latin typeface="Times New Roman" panose="02020603050405020304" pitchFamily="18" charset="0"/>
                  <a:cs typeface="Arial" panose="020B0604020202020204" pitchFamily="34"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de-DE" altLang="es-ES" sz="700">
                  <a:solidFill>
                    <a:srgbClr val="000000"/>
                  </a:solidFill>
                  <a:latin typeface="Wingdings" panose="05000000000000000000" pitchFamily="2" charset="2"/>
                </a:rPr>
                <a:t></a:t>
              </a:r>
            </a:p>
          </p:txBody>
        </p:sp>
        <p:sp>
          <p:nvSpPr>
            <p:cNvPr id="40" name="Rectangle 37"/>
            <p:cNvSpPr>
              <a:spLocks noChangeArrowheads="1"/>
            </p:cNvSpPr>
            <p:nvPr/>
          </p:nvSpPr>
          <p:spPr bwMode="auto">
            <a:xfrm>
              <a:off x="6169025" y="3600450"/>
              <a:ext cx="8096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defTabSz="762000">
                <a:defRPr sz="2400">
                  <a:solidFill>
                    <a:schemeClr val="tx1"/>
                  </a:solidFill>
                  <a:latin typeface="Times New Roman" panose="02020603050405020304" pitchFamily="18" charset="0"/>
                  <a:cs typeface="Arial" panose="020B0604020202020204" pitchFamily="34" charset="0"/>
                </a:defRPr>
              </a:lvl1pPr>
              <a:lvl2pPr marL="742950" indent="-285750" defTabSz="762000">
                <a:defRPr sz="2400">
                  <a:solidFill>
                    <a:schemeClr val="tx1"/>
                  </a:solidFill>
                  <a:latin typeface="Times New Roman" panose="02020603050405020304" pitchFamily="18" charset="0"/>
                  <a:cs typeface="Arial" panose="020B0604020202020204" pitchFamily="34" charset="0"/>
                </a:defRPr>
              </a:lvl2pPr>
              <a:lvl3pPr marL="1143000" indent="-228600" defTabSz="762000">
                <a:defRPr sz="2400">
                  <a:solidFill>
                    <a:schemeClr val="tx1"/>
                  </a:solidFill>
                  <a:latin typeface="Times New Roman" panose="02020603050405020304" pitchFamily="18" charset="0"/>
                  <a:cs typeface="Arial" panose="020B0604020202020204" pitchFamily="34" charset="0"/>
                </a:defRPr>
              </a:lvl3pPr>
              <a:lvl4pPr marL="1600200" indent="-228600" defTabSz="762000">
                <a:defRPr sz="2400">
                  <a:solidFill>
                    <a:schemeClr val="tx1"/>
                  </a:solidFill>
                  <a:latin typeface="Times New Roman" panose="02020603050405020304" pitchFamily="18" charset="0"/>
                  <a:cs typeface="Arial" panose="020B0604020202020204" pitchFamily="34" charset="0"/>
                </a:defRPr>
              </a:lvl4pPr>
              <a:lvl5pPr marL="2057400" indent="-228600" defTabSz="762000">
                <a:defRPr sz="2400">
                  <a:solidFill>
                    <a:schemeClr val="tx1"/>
                  </a:solidFill>
                  <a:latin typeface="Times New Roman" panose="02020603050405020304" pitchFamily="18" charset="0"/>
                  <a:cs typeface="Arial" panose="020B0604020202020204" pitchFamily="34"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de-DE" altLang="es-ES" sz="1100">
                  <a:solidFill>
                    <a:srgbClr val="000000"/>
                  </a:solidFill>
                  <a:latin typeface="Arial" panose="020B0604020202020204" pitchFamily="34" charset="0"/>
                </a:rPr>
                <a:t>Persulfate</a:t>
              </a:r>
            </a:p>
          </p:txBody>
        </p:sp>
        <p:sp>
          <p:nvSpPr>
            <p:cNvPr id="41" name="Oval 38"/>
            <p:cNvSpPr>
              <a:spLocks noChangeArrowheads="1"/>
            </p:cNvSpPr>
            <p:nvPr/>
          </p:nvSpPr>
          <p:spPr bwMode="auto">
            <a:xfrm>
              <a:off x="4595812" y="2133600"/>
              <a:ext cx="1497013" cy="1244600"/>
            </a:xfrm>
            <a:prstGeom prst="ellipse">
              <a:avLst/>
            </a:prstGeom>
            <a:solidFill>
              <a:srgbClr val="808080"/>
            </a:solidFill>
            <a:ln w="12700">
              <a:solidFill>
                <a:srgbClr val="80808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endParaRPr lang="es-CL" altLang="es-ES"/>
            </a:p>
          </p:txBody>
        </p:sp>
        <p:sp>
          <p:nvSpPr>
            <p:cNvPr id="42" name="Oval 39"/>
            <p:cNvSpPr>
              <a:spLocks noChangeArrowheads="1"/>
            </p:cNvSpPr>
            <p:nvPr/>
          </p:nvSpPr>
          <p:spPr bwMode="auto">
            <a:xfrm>
              <a:off x="4545012" y="2093912"/>
              <a:ext cx="1495425" cy="1246188"/>
            </a:xfrm>
            <a:prstGeom prst="ellipse">
              <a:avLst/>
            </a:prstGeom>
            <a:solidFill>
              <a:srgbClr val="FFFFFF"/>
            </a:solidFill>
            <a:ln w="127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endParaRPr lang="es-CL" altLang="es-ES"/>
            </a:p>
          </p:txBody>
        </p:sp>
        <p:sp>
          <p:nvSpPr>
            <p:cNvPr id="43" name="Freeform 40"/>
            <p:cNvSpPr>
              <a:spLocks/>
            </p:cNvSpPr>
            <p:nvPr/>
          </p:nvSpPr>
          <p:spPr bwMode="auto">
            <a:xfrm>
              <a:off x="4819650" y="2332037"/>
              <a:ext cx="1069975" cy="836613"/>
            </a:xfrm>
            <a:custGeom>
              <a:avLst/>
              <a:gdLst>
                <a:gd name="T0" fmla="*/ 2147483646 w 674"/>
                <a:gd name="T1" fmla="*/ 0 h 527"/>
                <a:gd name="T2" fmla="*/ 2147483646 w 674"/>
                <a:gd name="T3" fmla="*/ 2147483646 h 527"/>
                <a:gd name="T4" fmla="*/ 0 w 674"/>
                <a:gd name="T5" fmla="*/ 2147483646 h 527"/>
                <a:gd name="T6" fmla="*/ 0 w 674"/>
                <a:gd name="T7" fmla="*/ 2147483646 h 527"/>
                <a:gd name="T8" fmla="*/ 2147483646 w 674"/>
                <a:gd name="T9" fmla="*/ 2147483646 h 527"/>
                <a:gd name="T10" fmla="*/ 2147483646 w 674"/>
                <a:gd name="T11" fmla="*/ 2147483646 h 527"/>
                <a:gd name="T12" fmla="*/ 2147483646 w 674"/>
                <a:gd name="T13" fmla="*/ 2147483646 h 527"/>
                <a:gd name="T14" fmla="*/ 2147483646 w 674"/>
                <a:gd name="T15" fmla="*/ 2147483646 h 527"/>
                <a:gd name="T16" fmla="*/ 2147483646 w 674"/>
                <a:gd name="T17" fmla="*/ 2147483646 h 527"/>
                <a:gd name="T18" fmla="*/ 2147483646 w 674"/>
                <a:gd name="T19" fmla="*/ 2147483646 h 527"/>
                <a:gd name="T20" fmla="*/ 2147483646 w 674"/>
                <a:gd name="T21" fmla="*/ 2147483646 h 527"/>
                <a:gd name="T22" fmla="*/ 2147483646 w 674"/>
                <a:gd name="T23" fmla="*/ 0 h 527"/>
                <a:gd name="T24" fmla="*/ 2147483646 w 674"/>
                <a:gd name="T25" fmla="*/ 0 h 52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74" h="527">
                  <a:moveTo>
                    <a:pt x="211" y="0"/>
                  </a:moveTo>
                  <a:lnTo>
                    <a:pt x="211" y="155"/>
                  </a:lnTo>
                  <a:lnTo>
                    <a:pt x="0" y="155"/>
                  </a:lnTo>
                  <a:lnTo>
                    <a:pt x="0" y="374"/>
                  </a:lnTo>
                  <a:lnTo>
                    <a:pt x="211" y="374"/>
                  </a:lnTo>
                  <a:lnTo>
                    <a:pt x="211" y="526"/>
                  </a:lnTo>
                  <a:lnTo>
                    <a:pt x="469" y="526"/>
                  </a:lnTo>
                  <a:lnTo>
                    <a:pt x="469" y="374"/>
                  </a:lnTo>
                  <a:lnTo>
                    <a:pt x="673" y="374"/>
                  </a:lnTo>
                  <a:lnTo>
                    <a:pt x="673" y="155"/>
                  </a:lnTo>
                  <a:lnTo>
                    <a:pt x="469" y="155"/>
                  </a:lnTo>
                  <a:lnTo>
                    <a:pt x="469" y="0"/>
                  </a:lnTo>
                  <a:lnTo>
                    <a:pt x="211" y="0"/>
                  </a:lnTo>
                </a:path>
              </a:pathLst>
            </a:custGeom>
            <a:solidFill>
              <a:srgbClr val="808080"/>
            </a:solidFill>
            <a:ln w="12700" cap="rnd" cmpd="sng">
              <a:solidFill>
                <a:srgbClr val="80808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 name="Freeform 41"/>
            <p:cNvSpPr>
              <a:spLocks/>
            </p:cNvSpPr>
            <p:nvPr/>
          </p:nvSpPr>
          <p:spPr bwMode="auto">
            <a:xfrm>
              <a:off x="4770437" y="2289175"/>
              <a:ext cx="1069975" cy="839787"/>
            </a:xfrm>
            <a:custGeom>
              <a:avLst/>
              <a:gdLst>
                <a:gd name="T0" fmla="*/ 2147483646 w 674"/>
                <a:gd name="T1" fmla="*/ 0 h 529"/>
                <a:gd name="T2" fmla="*/ 2147483646 w 674"/>
                <a:gd name="T3" fmla="*/ 2147483646 h 529"/>
                <a:gd name="T4" fmla="*/ 0 w 674"/>
                <a:gd name="T5" fmla="*/ 2147483646 h 529"/>
                <a:gd name="T6" fmla="*/ 0 w 674"/>
                <a:gd name="T7" fmla="*/ 2147483646 h 529"/>
                <a:gd name="T8" fmla="*/ 2147483646 w 674"/>
                <a:gd name="T9" fmla="*/ 2147483646 h 529"/>
                <a:gd name="T10" fmla="*/ 2147483646 w 674"/>
                <a:gd name="T11" fmla="*/ 2147483646 h 529"/>
                <a:gd name="T12" fmla="*/ 2147483646 w 674"/>
                <a:gd name="T13" fmla="*/ 2147483646 h 529"/>
                <a:gd name="T14" fmla="*/ 2147483646 w 674"/>
                <a:gd name="T15" fmla="*/ 2147483646 h 529"/>
                <a:gd name="T16" fmla="*/ 2147483646 w 674"/>
                <a:gd name="T17" fmla="*/ 2147483646 h 529"/>
                <a:gd name="T18" fmla="*/ 2147483646 w 674"/>
                <a:gd name="T19" fmla="*/ 2147483646 h 529"/>
                <a:gd name="T20" fmla="*/ 2147483646 w 674"/>
                <a:gd name="T21" fmla="*/ 2147483646 h 529"/>
                <a:gd name="T22" fmla="*/ 2147483646 w 674"/>
                <a:gd name="T23" fmla="*/ 0 h 529"/>
                <a:gd name="T24" fmla="*/ 2147483646 w 674"/>
                <a:gd name="T25" fmla="*/ 0 h 52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74" h="529">
                  <a:moveTo>
                    <a:pt x="210" y="0"/>
                  </a:moveTo>
                  <a:lnTo>
                    <a:pt x="210" y="156"/>
                  </a:lnTo>
                  <a:lnTo>
                    <a:pt x="0" y="156"/>
                  </a:lnTo>
                  <a:lnTo>
                    <a:pt x="0" y="374"/>
                  </a:lnTo>
                  <a:lnTo>
                    <a:pt x="210" y="374"/>
                  </a:lnTo>
                  <a:lnTo>
                    <a:pt x="210" y="528"/>
                  </a:lnTo>
                  <a:lnTo>
                    <a:pt x="467" y="528"/>
                  </a:lnTo>
                  <a:lnTo>
                    <a:pt x="467" y="374"/>
                  </a:lnTo>
                  <a:lnTo>
                    <a:pt x="673" y="374"/>
                  </a:lnTo>
                  <a:lnTo>
                    <a:pt x="673" y="156"/>
                  </a:lnTo>
                  <a:lnTo>
                    <a:pt x="467" y="156"/>
                  </a:lnTo>
                  <a:lnTo>
                    <a:pt x="467" y="0"/>
                  </a:lnTo>
                  <a:lnTo>
                    <a:pt x="210" y="0"/>
                  </a:lnTo>
                </a:path>
              </a:pathLst>
            </a:custGeom>
            <a:solidFill>
              <a:srgbClr val="808080"/>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 name="Rectangle 42"/>
            <p:cNvSpPr>
              <a:spLocks noChangeArrowheads="1"/>
            </p:cNvSpPr>
            <p:nvPr/>
          </p:nvSpPr>
          <p:spPr bwMode="auto">
            <a:xfrm>
              <a:off x="3746500" y="5421312"/>
              <a:ext cx="3482975" cy="363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defTabSz="762000">
                <a:defRPr sz="2400">
                  <a:solidFill>
                    <a:schemeClr val="tx1"/>
                  </a:solidFill>
                  <a:latin typeface="Times New Roman" panose="02020603050405020304" pitchFamily="18" charset="0"/>
                  <a:cs typeface="Arial" panose="020B0604020202020204" pitchFamily="34" charset="0"/>
                </a:defRPr>
              </a:lvl1pPr>
              <a:lvl2pPr marL="742950" indent="-285750" defTabSz="762000">
                <a:defRPr sz="2400">
                  <a:solidFill>
                    <a:schemeClr val="tx1"/>
                  </a:solidFill>
                  <a:latin typeface="Times New Roman" panose="02020603050405020304" pitchFamily="18" charset="0"/>
                  <a:cs typeface="Arial" panose="020B0604020202020204" pitchFamily="34" charset="0"/>
                </a:defRPr>
              </a:lvl2pPr>
              <a:lvl3pPr marL="1143000" indent="-228600" defTabSz="762000">
                <a:defRPr sz="2400">
                  <a:solidFill>
                    <a:schemeClr val="tx1"/>
                  </a:solidFill>
                  <a:latin typeface="Times New Roman" panose="02020603050405020304" pitchFamily="18" charset="0"/>
                  <a:cs typeface="Arial" panose="020B0604020202020204" pitchFamily="34" charset="0"/>
                </a:defRPr>
              </a:lvl3pPr>
              <a:lvl4pPr marL="1600200" indent="-228600" defTabSz="762000">
                <a:defRPr sz="2400">
                  <a:solidFill>
                    <a:schemeClr val="tx1"/>
                  </a:solidFill>
                  <a:latin typeface="Times New Roman" panose="02020603050405020304" pitchFamily="18" charset="0"/>
                  <a:cs typeface="Arial" panose="020B0604020202020204" pitchFamily="34" charset="0"/>
                </a:defRPr>
              </a:lvl4pPr>
              <a:lvl5pPr marL="2057400" indent="-228600" defTabSz="762000">
                <a:defRPr sz="2400">
                  <a:solidFill>
                    <a:schemeClr val="tx1"/>
                  </a:solidFill>
                  <a:latin typeface="Times New Roman" panose="02020603050405020304" pitchFamily="18" charset="0"/>
                  <a:cs typeface="Arial" panose="020B0604020202020204" pitchFamily="34"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de-DE" altLang="es-ES" sz="1800" b="1">
                  <a:solidFill>
                    <a:srgbClr val="000000"/>
                  </a:solidFill>
                  <a:latin typeface="Arial" panose="020B0604020202020204" pitchFamily="34" charset="0"/>
                </a:rPr>
                <a:t>Aqueous</a:t>
              </a:r>
              <a:r>
                <a:rPr lang="de-DE" altLang="es-ES" sz="1600" b="1">
                  <a:solidFill>
                    <a:srgbClr val="000000"/>
                  </a:solidFill>
                </a:rPr>
                <a:t> </a:t>
              </a:r>
              <a:r>
                <a:rPr lang="de-DE" altLang="es-ES" sz="1800" b="1">
                  <a:solidFill>
                    <a:srgbClr val="000000"/>
                  </a:solidFill>
                  <a:latin typeface="Arial" panose="020B0604020202020204" pitchFamily="34" charset="0"/>
                </a:rPr>
                <a:t>Mowilith-dispersions</a:t>
              </a:r>
            </a:p>
          </p:txBody>
        </p:sp>
        <p:sp>
          <p:nvSpPr>
            <p:cNvPr id="46" name="Rectangle 43"/>
            <p:cNvSpPr>
              <a:spLocks noChangeArrowheads="1"/>
            </p:cNvSpPr>
            <p:nvPr/>
          </p:nvSpPr>
          <p:spPr bwMode="auto">
            <a:xfrm>
              <a:off x="2747962" y="5916612"/>
              <a:ext cx="336550" cy="19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defTabSz="762000">
                <a:defRPr sz="2400">
                  <a:solidFill>
                    <a:schemeClr val="tx1"/>
                  </a:solidFill>
                  <a:latin typeface="Times New Roman" panose="02020603050405020304" pitchFamily="18" charset="0"/>
                  <a:cs typeface="Arial" panose="020B0604020202020204" pitchFamily="34" charset="0"/>
                </a:defRPr>
              </a:lvl1pPr>
              <a:lvl2pPr marL="742950" indent="-285750" defTabSz="762000">
                <a:defRPr sz="2400">
                  <a:solidFill>
                    <a:schemeClr val="tx1"/>
                  </a:solidFill>
                  <a:latin typeface="Times New Roman" panose="02020603050405020304" pitchFamily="18" charset="0"/>
                  <a:cs typeface="Arial" panose="020B0604020202020204" pitchFamily="34" charset="0"/>
                </a:defRPr>
              </a:lvl2pPr>
              <a:lvl3pPr marL="1143000" indent="-228600" defTabSz="762000">
                <a:defRPr sz="2400">
                  <a:solidFill>
                    <a:schemeClr val="tx1"/>
                  </a:solidFill>
                  <a:latin typeface="Times New Roman" panose="02020603050405020304" pitchFamily="18" charset="0"/>
                  <a:cs typeface="Arial" panose="020B0604020202020204" pitchFamily="34" charset="0"/>
                </a:defRPr>
              </a:lvl3pPr>
              <a:lvl4pPr marL="1600200" indent="-228600" defTabSz="762000">
                <a:defRPr sz="2400">
                  <a:solidFill>
                    <a:schemeClr val="tx1"/>
                  </a:solidFill>
                  <a:latin typeface="Times New Roman" panose="02020603050405020304" pitchFamily="18" charset="0"/>
                  <a:cs typeface="Arial" panose="020B0604020202020204" pitchFamily="34" charset="0"/>
                </a:defRPr>
              </a:lvl4pPr>
              <a:lvl5pPr marL="2057400" indent="-228600" defTabSz="762000">
                <a:defRPr sz="2400">
                  <a:solidFill>
                    <a:schemeClr val="tx1"/>
                  </a:solidFill>
                  <a:latin typeface="Times New Roman" panose="02020603050405020304" pitchFamily="18" charset="0"/>
                  <a:cs typeface="Arial" panose="020B0604020202020204" pitchFamily="34"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de-DE" altLang="es-ES" sz="700">
                  <a:solidFill>
                    <a:srgbClr val="000000"/>
                  </a:solidFill>
                  <a:latin typeface="Wingdings" panose="05000000000000000000" pitchFamily="2" charset="2"/>
                </a:rPr>
                <a:t></a:t>
              </a:r>
            </a:p>
          </p:txBody>
        </p:sp>
        <p:sp>
          <p:nvSpPr>
            <p:cNvPr id="47" name="Rectangle 44"/>
            <p:cNvSpPr>
              <a:spLocks noChangeArrowheads="1"/>
            </p:cNvSpPr>
            <p:nvPr/>
          </p:nvSpPr>
          <p:spPr bwMode="auto">
            <a:xfrm>
              <a:off x="2951162" y="5865812"/>
              <a:ext cx="4324350"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defTabSz="762000">
                <a:defRPr sz="2400">
                  <a:solidFill>
                    <a:schemeClr val="tx1"/>
                  </a:solidFill>
                  <a:latin typeface="Times New Roman" panose="02020603050405020304" pitchFamily="18" charset="0"/>
                  <a:cs typeface="Arial" panose="020B0604020202020204" pitchFamily="34" charset="0"/>
                </a:defRPr>
              </a:lvl1pPr>
              <a:lvl2pPr marL="742950" indent="-285750" defTabSz="762000">
                <a:defRPr sz="2400">
                  <a:solidFill>
                    <a:schemeClr val="tx1"/>
                  </a:solidFill>
                  <a:latin typeface="Times New Roman" panose="02020603050405020304" pitchFamily="18" charset="0"/>
                  <a:cs typeface="Arial" panose="020B0604020202020204" pitchFamily="34" charset="0"/>
                </a:defRPr>
              </a:lvl2pPr>
              <a:lvl3pPr marL="1143000" indent="-228600" defTabSz="762000">
                <a:defRPr sz="2400">
                  <a:solidFill>
                    <a:schemeClr val="tx1"/>
                  </a:solidFill>
                  <a:latin typeface="Times New Roman" panose="02020603050405020304" pitchFamily="18" charset="0"/>
                  <a:cs typeface="Arial" panose="020B0604020202020204" pitchFamily="34" charset="0"/>
                </a:defRPr>
              </a:lvl3pPr>
              <a:lvl4pPr marL="1600200" indent="-228600" defTabSz="762000">
                <a:defRPr sz="2400">
                  <a:solidFill>
                    <a:schemeClr val="tx1"/>
                  </a:solidFill>
                  <a:latin typeface="Times New Roman" panose="02020603050405020304" pitchFamily="18" charset="0"/>
                  <a:cs typeface="Arial" panose="020B0604020202020204" pitchFamily="34" charset="0"/>
                </a:defRPr>
              </a:lvl4pPr>
              <a:lvl5pPr marL="2057400" indent="-228600" defTabSz="762000">
                <a:defRPr sz="2400">
                  <a:solidFill>
                    <a:schemeClr val="tx1"/>
                  </a:solidFill>
                  <a:latin typeface="Times New Roman" panose="02020603050405020304" pitchFamily="18" charset="0"/>
                  <a:cs typeface="Arial" panose="020B0604020202020204" pitchFamily="34"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de-DE" altLang="es-ES" sz="1100">
                  <a:solidFill>
                    <a:srgbClr val="000000"/>
                  </a:solidFill>
                  <a:latin typeface="Arial" panose="020B0604020202020204" pitchFamily="34" charset="0"/>
                </a:rPr>
                <a:t>solids content                                                      40   to     70    w.- %</a:t>
              </a:r>
            </a:p>
          </p:txBody>
        </p:sp>
        <p:sp>
          <p:nvSpPr>
            <p:cNvPr id="48" name="Rectangle 45"/>
            <p:cNvSpPr>
              <a:spLocks noChangeArrowheads="1"/>
            </p:cNvSpPr>
            <p:nvPr/>
          </p:nvSpPr>
          <p:spPr bwMode="auto">
            <a:xfrm>
              <a:off x="2747962" y="6084887"/>
              <a:ext cx="336550" cy="19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defTabSz="762000">
                <a:defRPr sz="2400">
                  <a:solidFill>
                    <a:schemeClr val="tx1"/>
                  </a:solidFill>
                  <a:latin typeface="Times New Roman" panose="02020603050405020304" pitchFamily="18" charset="0"/>
                  <a:cs typeface="Arial" panose="020B0604020202020204" pitchFamily="34" charset="0"/>
                </a:defRPr>
              </a:lvl1pPr>
              <a:lvl2pPr marL="742950" indent="-285750" defTabSz="762000">
                <a:defRPr sz="2400">
                  <a:solidFill>
                    <a:schemeClr val="tx1"/>
                  </a:solidFill>
                  <a:latin typeface="Times New Roman" panose="02020603050405020304" pitchFamily="18" charset="0"/>
                  <a:cs typeface="Arial" panose="020B0604020202020204" pitchFamily="34" charset="0"/>
                </a:defRPr>
              </a:lvl2pPr>
              <a:lvl3pPr marL="1143000" indent="-228600" defTabSz="762000">
                <a:defRPr sz="2400">
                  <a:solidFill>
                    <a:schemeClr val="tx1"/>
                  </a:solidFill>
                  <a:latin typeface="Times New Roman" panose="02020603050405020304" pitchFamily="18" charset="0"/>
                  <a:cs typeface="Arial" panose="020B0604020202020204" pitchFamily="34" charset="0"/>
                </a:defRPr>
              </a:lvl3pPr>
              <a:lvl4pPr marL="1600200" indent="-228600" defTabSz="762000">
                <a:defRPr sz="2400">
                  <a:solidFill>
                    <a:schemeClr val="tx1"/>
                  </a:solidFill>
                  <a:latin typeface="Times New Roman" panose="02020603050405020304" pitchFamily="18" charset="0"/>
                  <a:cs typeface="Arial" panose="020B0604020202020204" pitchFamily="34" charset="0"/>
                </a:defRPr>
              </a:lvl4pPr>
              <a:lvl5pPr marL="2057400" indent="-228600" defTabSz="762000">
                <a:defRPr sz="2400">
                  <a:solidFill>
                    <a:schemeClr val="tx1"/>
                  </a:solidFill>
                  <a:latin typeface="Times New Roman" panose="02020603050405020304" pitchFamily="18" charset="0"/>
                  <a:cs typeface="Arial" panose="020B0604020202020204" pitchFamily="34"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de-DE" altLang="es-ES" sz="700">
                  <a:solidFill>
                    <a:srgbClr val="000000"/>
                  </a:solidFill>
                  <a:latin typeface="Wingdings" panose="05000000000000000000" pitchFamily="2" charset="2"/>
                </a:rPr>
                <a:t></a:t>
              </a:r>
            </a:p>
          </p:txBody>
        </p:sp>
        <p:sp>
          <p:nvSpPr>
            <p:cNvPr id="49" name="Rectangle 46"/>
            <p:cNvSpPr>
              <a:spLocks noChangeArrowheads="1"/>
            </p:cNvSpPr>
            <p:nvPr/>
          </p:nvSpPr>
          <p:spPr bwMode="auto">
            <a:xfrm>
              <a:off x="2951162" y="6034087"/>
              <a:ext cx="425132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defTabSz="762000">
                <a:defRPr sz="2400">
                  <a:solidFill>
                    <a:schemeClr val="tx1"/>
                  </a:solidFill>
                  <a:latin typeface="Times New Roman" panose="02020603050405020304" pitchFamily="18" charset="0"/>
                  <a:cs typeface="Arial" panose="020B0604020202020204" pitchFamily="34" charset="0"/>
                </a:defRPr>
              </a:lvl1pPr>
              <a:lvl2pPr marL="742950" indent="-285750" defTabSz="762000">
                <a:defRPr sz="2400">
                  <a:solidFill>
                    <a:schemeClr val="tx1"/>
                  </a:solidFill>
                  <a:latin typeface="Times New Roman" panose="02020603050405020304" pitchFamily="18" charset="0"/>
                  <a:cs typeface="Arial" panose="020B0604020202020204" pitchFamily="34" charset="0"/>
                </a:defRPr>
              </a:lvl2pPr>
              <a:lvl3pPr marL="1143000" indent="-228600" defTabSz="762000">
                <a:defRPr sz="2400">
                  <a:solidFill>
                    <a:schemeClr val="tx1"/>
                  </a:solidFill>
                  <a:latin typeface="Times New Roman" panose="02020603050405020304" pitchFamily="18" charset="0"/>
                  <a:cs typeface="Arial" panose="020B0604020202020204" pitchFamily="34" charset="0"/>
                </a:defRPr>
              </a:lvl3pPr>
              <a:lvl4pPr marL="1600200" indent="-228600" defTabSz="762000">
                <a:defRPr sz="2400">
                  <a:solidFill>
                    <a:schemeClr val="tx1"/>
                  </a:solidFill>
                  <a:latin typeface="Times New Roman" panose="02020603050405020304" pitchFamily="18" charset="0"/>
                  <a:cs typeface="Arial" panose="020B0604020202020204" pitchFamily="34" charset="0"/>
                </a:defRPr>
              </a:lvl4pPr>
              <a:lvl5pPr marL="2057400" indent="-228600" defTabSz="762000">
                <a:defRPr sz="2400">
                  <a:solidFill>
                    <a:schemeClr val="tx1"/>
                  </a:solidFill>
                  <a:latin typeface="Times New Roman" panose="02020603050405020304" pitchFamily="18" charset="0"/>
                  <a:cs typeface="Arial" panose="020B0604020202020204" pitchFamily="34"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de-DE" altLang="es-ES" sz="1100">
                  <a:solidFill>
                    <a:srgbClr val="000000"/>
                  </a:solidFill>
                  <a:latin typeface="Arial" panose="020B0604020202020204" pitchFamily="34" charset="0"/>
                </a:rPr>
                <a:t>viscosity                                                                 1  to   200    Pa*s</a:t>
              </a:r>
            </a:p>
          </p:txBody>
        </p:sp>
        <p:sp>
          <p:nvSpPr>
            <p:cNvPr id="50" name="Rectangle 47"/>
            <p:cNvSpPr>
              <a:spLocks noChangeArrowheads="1"/>
            </p:cNvSpPr>
            <p:nvPr/>
          </p:nvSpPr>
          <p:spPr bwMode="auto">
            <a:xfrm>
              <a:off x="2747962" y="6254750"/>
              <a:ext cx="336550" cy="195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defTabSz="762000">
                <a:defRPr sz="2400">
                  <a:solidFill>
                    <a:schemeClr val="tx1"/>
                  </a:solidFill>
                  <a:latin typeface="Times New Roman" panose="02020603050405020304" pitchFamily="18" charset="0"/>
                  <a:cs typeface="Arial" panose="020B0604020202020204" pitchFamily="34" charset="0"/>
                </a:defRPr>
              </a:lvl1pPr>
              <a:lvl2pPr marL="742950" indent="-285750" defTabSz="762000">
                <a:defRPr sz="2400">
                  <a:solidFill>
                    <a:schemeClr val="tx1"/>
                  </a:solidFill>
                  <a:latin typeface="Times New Roman" panose="02020603050405020304" pitchFamily="18" charset="0"/>
                  <a:cs typeface="Arial" panose="020B0604020202020204" pitchFamily="34" charset="0"/>
                </a:defRPr>
              </a:lvl2pPr>
              <a:lvl3pPr marL="1143000" indent="-228600" defTabSz="762000">
                <a:defRPr sz="2400">
                  <a:solidFill>
                    <a:schemeClr val="tx1"/>
                  </a:solidFill>
                  <a:latin typeface="Times New Roman" panose="02020603050405020304" pitchFamily="18" charset="0"/>
                  <a:cs typeface="Arial" panose="020B0604020202020204" pitchFamily="34" charset="0"/>
                </a:defRPr>
              </a:lvl3pPr>
              <a:lvl4pPr marL="1600200" indent="-228600" defTabSz="762000">
                <a:defRPr sz="2400">
                  <a:solidFill>
                    <a:schemeClr val="tx1"/>
                  </a:solidFill>
                  <a:latin typeface="Times New Roman" panose="02020603050405020304" pitchFamily="18" charset="0"/>
                  <a:cs typeface="Arial" panose="020B0604020202020204" pitchFamily="34" charset="0"/>
                </a:defRPr>
              </a:lvl4pPr>
              <a:lvl5pPr marL="2057400" indent="-228600" defTabSz="762000">
                <a:defRPr sz="2400">
                  <a:solidFill>
                    <a:schemeClr val="tx1"/>
                  </a:solidFill>
                  <a:latin typeface="Times New Roman" panose="02020603050405020304" pitchFamily="18" charset="0"/>
                  <a:cs typeface="Arial" panose="020B0604020202020204" pitchFamily="34"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de-DE" altLang="es-ES" sz="700">
                  <a:solidFill>
                    <a:srgbClr val="000000"/>
                  </a:solidFill>
                  <a:latin typeface="Wingdings" panose="05000000000000000000" pitchFamily="2" charset="2"/>
                </a:rPr>
                <a:t></a:t>
              </a:r>
            </a:p>
          </p:txBody>
        </p:sp>
        <p:sp>
          <p:nvSpPr>
            <p:cNvPr id="51" name="Rectangle 48"/>
            <p:cNvSpPr>
              <a:spLocks noChangeArrowheads="1"/>
            </p:cNvSpPr>
            <p:nvPr/>
          </p:nvSpPr>
          <p:spPr bwMode="auto">
            <a:xfrm>
              <a:off x="2951162" y="6202362"/>
              <a:ext cx="4424363"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defTabSz="762000">
                <a:defRPr sz="2400">
                  <a:solidFill>
                    <a:schemeClr val="tx1"/>
                  </a:solidFill>
                  <a:latin typeface="Times New Roman" panose="02020603050405020304" pitchFamily="18" charset="0"/>
                  <a:cs typeface="Arial" panose="020B0604020202020204" pitchFamily="34" charset="0"/>
                </a:defRPr>
              </a:lvl1pPr>
              <a:lvl2pPr marL="742950" indent="-285750" defTabSz="762000">
                <a:defRPr sz="2400">
                  <a:solidFill>
                    <a:schemeClr val="tx1"/>
                  </a:solidFill>
                  <a:latin typeface="Times New Roman" panose="02020603050405020304" pitchFamily="18" charset="0"/>
                  <a:cs typeface="Arial" panose="020B0604020202020204" pitchFamily="34" charset="0"/>
                </a:defRPr>
              </a:lvl2pPr>
              <a:lvl3pPr marL="1143000" indent="-228600" defTabSz="762000">
                <a:defRPr sz="2400">
                  <a:solidFill>
                    <a:schemeClr val="tx1"/>
                  </a:solidFill>
                  <a:latin typeface="Times New Roman" panose="02020603050405020304" pitchFamily="18" charset="0"/>
                  <a:cs typeface="Arial" panose="020B0604020202020204" pitchFamily="34" charset="0"/>
                </a:defRPr>
              </a:lvl3pPr>
              <a:lvl4pPr marL="1600200" indent="-228600" defTabSz="762000">
                <a:defRPr sz="2400">
                  <a:solidFill>
                    <a:schemeClr val="tx1"/>
                  </a:solidFill>
                  <a:latin typeface="Times New Roman" panose="02020603050405020304" pitchFamily="18" charset="0"/>
                  <a:cs typeface="Arial" panose="020B0604020202020204" pitchFamily="34" charset="0"/>
                </a:defRPr>
              </a:lvl4pPr>
              <a:lvl5pPr marL="2057400" indent="-228600" defTabSz="762000">
                <a:defRPr sz="2400">
                  <a:solidFill>
                    <a:schemeClr val="tx1"/>
                  </a:solidFill>
                  <a:latin typeface="Times New Roman" panose="02020603050405020304" pitchFamily="18" charset="0"/>
                  <a:cs typeface="Arial" panose="020B0604020202020204" pitchFamily="34"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de-DE" altLang="es-ES" sz="1100">
                  <a:solidFill>
                    <a:srgbClr val="000000"/>
                  </a:solidFill>
                  <a:latin typeface="Arial" panose="020B0604020202020204" pitchFamily="34" charset="0"/>
                </a:rPr>
                <a:t>size of latex particles                                          0,1   to     20    µm      </a:t>
              </a:r>
            </a:p>
          </p:txBody>
        </p:sp>
      </p:grpSp>
      <p:pic>
        <p:nvPicPr>
          <p:cNvPr id="52" name="Imagen 5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50657" y="2684400"/>
            <a:ext cx="2458511" cy="2838107"/>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53" name="Picture 2" descr="Universidad Centra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40783" y="147560"/>
            <a:ext cx="1663430" cy="552118"/>
          </a:xfrm>
          <a:prstGeom prst="rect">
            <a:avLst/>
          </a:prstGeom>
          <a:noFill/>
          <a:extLst>
            <a:ext uri="{909E8E84-426E-40DD-AFC4-6F175D3DCCD1}">
              <a14:hiddenFill xmlns:a14="http://schemas.microsoft.com/office/drawing/2010/main">
                <a:solidFill>
                  <a:srgbClr val="FFFFFF"/>
                </a:solidFill>
              </a14:hiddenFill>
            </a:ext>
          </a:extLst>
        </p:spPr>
      </p:pic>
      <p:sp>
        <p:nvSpPr>
          <p:cNvPr id="54" name="5 CuadroTexto"/>
          <p:cNvSpPr txBox="1"/>
          <p:nvPr/>
        </p:nvSpPr>
        <p:spPr>
          <a:xfrm>
            <a:off x="5848262" y="704656"/>
            <a:ext cx="4248472" cy="369332"/>
          </a:xfrm>
          <a:prstGeom prst="rect">
            <a:avLst/>
          </a:prstGeom>
          <a:noFill/>
        </p:spPr>
        <p:txBody>
          <a:bodyPr wrap="square" rtlCol="0">
            <a:spAutoFit/>
          </a:bodyPr>
          <a:lstStyle/>
          <a:p>
            <a:pPr algn="ctr" defTabSz="914400"/>
            <a:r>
              <a:rPr lang="es-ES" sz="900" dirty="0" smtClean="0">
                <a:solidFill>
                  <a:prstClr val="black"/>
                </a:solidFill>
                <a:latin typeface="Arial Narrow" panose="020B0606020202030204" pitchFamily="34" charset="0"/>
              </a:rPr>
              <a:t>FACULTAD DE INGENIERÍA</a:t>
            </a:r>
            <a:endParaRPr lang="es-CL" sz="900" dirty="0" smtClean="0">
              <a:solidFill>
                <a:prstClr val="black"/>
              </a:solidFill>
              <a:latin typeface="Arial Narrow" panose="020B0606020202030204" pitchFamily="34" charset="0"/>
            </a:endParaRPr>
          </a:p>
          <a:p>
            <a:pPr algn="ctr" defTabSz="914400"/>
            <a:r>
              <a:rPr lang="es-CL" sz="900" dirty="0" smtClean="0">
                <a:solidFill>
                  <a:prstClr val="black"/>
                </a:solidFill>
                <a:latin typeface="Arial Narrow" panose="020B0606020202030204" pitchFamily="34" charset="0"/>
              </a:rPr>
              <a:t>ESCUELA DE OBRAS CIVILES Y CONSTRUCCIÓN</a:t>
            </a:r>
            <a:endParaRPr lang="es-CL" sz="900" dirty="0">
              <a:solidFill>
                <a:prstClr val="black"/>
              </a:solidFill>
              <a:latin typeface="Arial Narrow" panose="020B0606020202030204" pitchFamily="34" charset="0"/>
            </a:endParaRPr>
          </a:p>
        </p:txBody>
      </p:sp>
      <p:pic>
        <p:nvPicPr>
          <p:cNvPr id="55" name="1 Imagen"/>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756541" y="76877"/>
            <a:ext cx="881248" cy="881248"/>
          </a:xfrm>
          <a:prstGeom prst="rect">
            <a:avLst/>
          </a:prstGeom>
        </p:spPr>
      </p:pic>
    </p:spTree>
    <p:extLst>
      <p:ext uri="{BB962C8B-B14F-4D97-AF65-F5344CB8AC3E}">
        <p14:creationId xmlns:p14="http://schemas.microsoft.com/office/powerpoint/2010/main" val="34850942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Text Placeholder 22"/>
          <p:cNvSpPr>
            <a:spLocks noGrp="1"/>
          </p:cNvSpPr>
          <p:nvPr>
            <p:ph type="body" idx="10"/>
          </p:nvPr>
        </p:nvSpPr>
        <p:spPr>
          <a:xfrm>
            <a:off x="526355" y="1447187"/>
            <a:ext cx="7471382" cy="633109"/>
          </a:xfrm>
        </p:spPr>
        <p:txBody>
          <a:bodyPr/>
          <a:lstStyle/>
          <a:p>
            <a:r>
              <a:rPr lang="en-US" sz="2000" dirty="0" err="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rPr>
              <a:t>Método</a:t>
            </a:r>
            <a:r>
              <a:rPr lang="en-US" sz="200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rPr>
              <a:t> de </a:t>
            </a:r>
            <a:r>
              <a:rPr lang="en-US" sz="2000" dirty="0" err="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rPr>
              <a:t>Obtención</a:t>
            </a:r>
            <a:endParaRPr lang="en-US" sz="200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endParaRPr>
          </a:p>
        </p:txBody>
      </p:sp>
      <p:sp>
        <p:nvSpPr>
          <p:cNvPr id="52" name="Text Placeholder 22"/>
          <p:cNvSpPr>
            <a:spLocks noGrp="1"/>
          </p:cNvSpPr>
          <p:nvPr>
            <p:ph type="body" idx="10"/>
          </p:nvPr>
        </p:nvSpPr>
        <p:spPr>
          <a:xfrm>
            <a:off x="562567" y="949880"/>
            <a:ext cx="7471382" cy="633109"/>
          </a:xfrm>
        </p:spPr>
        <p:txBody>
          <a:bodyPr/>
          <a:lstStyle/>
          <a:p>
            <a:r>
              <a:rPr lang="en-US" sz="2000" dirty="0" err="1"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rPr>
              <a:t>Emulsiones</a:t>
            </a:r>
            <a:r>
              <a:rPr lang="en-US" sz="200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rPr>
              <a:t> </a:t>
            </a:r>
            <a:r>
              <a:rPr lang="en-US" sz="2000" dirty="0" err="1"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rPr>
              <a:t>Mowilith</a:t>
            </a:r>
            <a:r>
              <a:rPr lang="en-US" sz="200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rPr>
              <a:t>®</a:t>
            </a:r>
            <a:endParaRPr lang="en-US" sz="200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endParaRPr>
          </a:p>
        </p:txBody>
      </p:sp>
      <p:pic>
        <p:nvPicPr>
          <p:cNvPr id="53" name="Picture 17" descr="Esquema De Polimerizacion"/>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5708"/>
          <a:stretch/>
        </p:blipFill>
        <p:spPr bwMode="auto">
          <a:xfrm>
            <a:off x="1" y="1828800"/>
            <a:ext cx="9156700" cy="4615356"/>
          </a:xfrm>
          <a:prstGeom prst="rect">
            <a:avLst/>
          </a:prstGeom>
          <a:noFill/>
          <a:extLst>
            <a:ext uri="{909E8E84-426E-40DD-AFC4-6F175D3DCCD1}">
              <a14:hiddenFill xmlns:a14="http://schemas.microsoft.com/office/drawing/2010/main">
                <a:solidFill>
                  <a:srgbClr val="FFFFFF"/>
                </a:solidFill>
              </a14:hiddenFill>
            </a:ext>
          </a:extLst>
        </p:spPr>
      </p:pic>
      <p:pic>
        <p:nvPicPr>
          <p:cNvPr id="55" name="Picture 2" descr="Universidad Centra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40783" y="147560"/>
            <a:ext cx="1663430" cy="552118"/>
          </a:xfrm>
          <a:prstGeom prst="rect">
            <a:avLst/>
          </a:prstGeom>
          <a:noFill/>
          <a:extLst>
            <a:ext uri="{909E8E84-426E-40DD-AFC4-6F175D3DCCD1}">
              <a14:hiddenFill xmlns:a14="http://schemas.microsoft.com/office/drawing/2010/main">
                <a:solidFill>
                  <a:srgbClr val="FFFFFF"/>
                </a:solidFill>
              </a14:hiddenFill>
            </a:ext>
          </a:extLst>
        </p:spPr>
      </p:pic>
      <p:sp>
        <p:nvSpPr>
          <p:cNvPr id="56" name="5 CuadroTexto"/>
          <p:cNvSpPr txBox="1"/>
          <p:nvPr/>
        </p:nvSpPr>
        <p:spPr>
          <a:xfrm>
            <a:off x="5848262" y="704656"/>
            <a:ext cx="4248472" cy="369332"/>
          </a:xfrm>
          <a:prstGeom prst="rect">
            <a:avLst/>
          </a:prstGeom>
          <a:noFill/>
        </p:spPr>
        <p:txBody>
          <a:bodyPr wrap="square" rtlCol="0">
            <a:spAutoFit/>
          </a:bodyPr>
          <a:lstStyle/>
          <a:p>
            <a:pPr algn="ctr" defTabSz="914400"/>
            <a:r>
              <a:rPr lang="es-ES" sz="900" dirty="0" smtClean="0">
                <a:solidFill>
                  <a:prstClr val="black"/>
                </a:solidFill>
                <a:latin typeface="Arial Narrow" panose="020B0606020202030204" pitchFamily="34" charset="0"/>
              </a:rPr>
              <a:t>FACULTAD DE INGENIERÍA</a:t>
            </a:r>
            <a:endParaRPr lang="es-CL" sz="900" dirty="0" smtClean="0">
              <a:solidFill>
                <a:prstClr val="black"/>
              </a:solidFill>
              <a:latin typeface="Arial Narrow" panose="020B0606020202030204" pitchFamily="34" charset="0"/>
            </a:endParaRPr>
          </a:p>
          <a:p>
            <a:pPr algn="ctr" defTabSz="914400"/>
            <a:r>
              <a:rPr lang="es-CL" sz="900" dirty="0" smtClean="0">
                <a:solidFill>
                  <a:prstClr val="black"/>
                </a:solidFill>
                <a:latin typeface="Arial Narrow" panose="020B0606020202030204" pitchFamily="34" charset="0"/>
              </a:rPr>
              <a:t>ESCUELA DE OBRAS CIVILES Y CONSTRUCCIÓN</a:t>
            </a:r>
            <a:endParaRPr lang="es-CL" sz="900" dirty="0">
              <a:solidFill>
                <a:prstClr val="black"/>
              </a:solidFill>
              <a:latin typeface="Arial Narrow" panose="020B0606020202030204" pitchFamily="34" charset="0"/>
            </a:endParaRPr>
          </a:p>
        </p:txBody>
      </p:sp>
      <p:pic>
        <p:nvPicPr>
          <p:cNvPr id="57" name="1 Imagen"/>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756541" y="76877"/>
            <a:ext cx="881248" cy="881248"/>
          </a:xfrm>
          <a:prstGeom prst="rect">
            <a:avLst/>
          </a:prstGeom>
        </p:spPr>
      </p:pic>
    </p:spTree>
    <p:extLst>
      <p:ext uri="{BB962C8B-B14F-4D97-AF65-F5344CB8AC3E}">
        <p14:creationId xmlns:p14="http://schemas.microsoft.com/office/powerpoint/2010/main" val="28742176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2"/>
          <p:cNvSpPr>
            <a:spLocks noGrp="1"/>
          </p:cNvSpPr>
          <p:nvPr>
            <p:ph type="body" idx="10"/>
          </p:nvPr>
        </p:nvSpPr>
        <p:spPr>
          <a:xfrm>
            <a:off x="526355" y="1671519"/>
            <a:ext cx="7471382" cy="633109"/>
          </a:xfrm>
        </p:spPr>
        <p:txBody>
          <a:bodyPr/>
          <a:lstStyle/>
          <a:p>
            <a:r>
              <a:rPr lang="en-US" sz="2000" dirty="0" err="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rPr>
              <a:t>Propiedades</a:t>
            </a:r>
            <a:r>
              <a:rPr lang="en-US" sz="200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rPr>
              <a:t> </a:t>
            </a:r>
            <a:r>
              <a:rPr lang="en-US" sz="2000" dirty="0" err="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rPr>
              <a:t>Fundamentales</a:t>
            </a:r>
            <a:r>
              <a:rPr lang="en-US" sz="200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rPr>
              <a:t> </a:t>
            </a:r>
            <a:endParaRPr lang="en-US" sz="200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endParaRPr>
          </a:p>
        </p:txBody>
      </p:sp>
      <p:sp>
        <p:nvSpPr>
          <p:cNvPr id="5" name="Text Placeholder 22"/>
          <p:cNvSpPr>
            <a:spLocks noGrp="1"/>
          </p:cNvSpPr>
          <p:nvPr>
            <p:ph type="body" idx="10"/>
          </p:nvPr>
        </p:nvSpPr>
        <p:spPr>
          <a:xfrm>
            <a:off x="562567" y="1121892"/>
            <a:ext cx="7471382" cy="633109"/>
          </a:xfrm>
        </p:spPr>
        <p:txBody>
          <a:bodyPr/>
          <a:lstStyle/>
          <a:p>
            <a:r>
              <a:rPr lang="en-US" sz="2000" dirty="0" err="1"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rPr>
              <a:t>Emulsiones</a:t>
            </a:r>
            <a:r>
              <a:rPr lang="en-US" sz="200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rPr>
              <a:t> </a:t>
            </a:r>
            <a:r>
              <a:rPr lang="en-US" sz="2000" dirty="0" err="1"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rPr>
              <a:t>Mowilith</a:t>
            </a:r>
            <a:r>
              <a:rPr lang="en-US" sz="200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rPr>
              <a:t>®</a:t>
            </a:r>
            <a:endParaRPr lang="en-US" sz="200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endParaRPr>
          </a:p>
        </p:txBody>
      </p:sp>
      <p:sp>
        <p:nvSpPr>
          <p:cNvPr id="6" name="Rectángulo 5"/>
          <p:cNvSpPr/>
          <p:nvPr/>
        </p:nvSpPr>
        <p:spPr>
          <a:xfrm>
            <a:off x="719749" y="2415270"/>
            <a:ext cx="6278579" cy="3046988"/>
          </a:xfrm>
          <a:prstGeom prst="rect">
            <a:avLst/>
          </a:prstGeom>
        </p:spPr>
        <p:txBody>
          <a:bodyPr wrap="square">
            <a:spAutoFit/>
          </a:bodyPr>
          <a:lstStyle/>
          <a:p>
            <a:pPr marL="285750" indent="-285750">
              <a:lnSpc>
                <a:spcPct val="150000"/>
              </a:lnSpc>
              <a:buFont typeface="Wingdings" panose="05000000000000000000" pitchFamily="2" charset="2"/>
              <a:buChar char="ü"/>
            </a:pPr>
            <a:r>
              <a:rPr lang="en-US" sz="1600" dirty="0" err="1">
                <a:solidFill>
                  <a:srgbClr val="C00000"/>
                </a:solidFill>
                <a:latin typeface="Segoe Print" panose="02000600000000000000" pitchFamily="2" charset="0"/>
              </a:rPr>
              <a:t>Composición</a:t>
            </a:r>
            <a:r>
              <a:rPr lang="en-US" sz="1600" dirty="0">
                <a:solidFill>
                  <a:srgbClr val="C00000"/>
                </a:solidFill>
                <a:latin typeface="Segoe Print" panose="02000600000000000000" pitchFamily="2" charset="0"/>
              </a:rPr>
              <a:t> </a:t>
            </a:r>
            <a:r>
              <a:rPr lang="en-US" sz="1600" dirty="0" err="1" smtClean="0">
                <a:solidFill>
                  <a:srgbClr val="C00000"/>
                </a:solidFill>
                <a:latin typeface="Segoe Print" panose="02000600000000000000" pitchFamily="2" charset="0"/>
              </a:rPr>
              <a:t>Química</a:t>
            </a:r>
            <a:r>
              <a:rPr lang="en-US" sz="1600" dirty="0" smtClean="0">
                <a:solidFill>
                  <a:srgbClr val="C00000"/>
                </a:solidFill>
                <a:latin typeface="Segoe Print" panose="02000600000000000000" pitchFamily="2" charset="0"/>
              </a:rPr>
              <a:t> y </a:t>
            </a:r>
            <a:r>
              <a:rPr lang="en-US" sz="1600" dirty="0" err="1" smtClean="0">
                <a:solidFill>
                  <a:srgbClr val="C00000"/>
                </a:solidFill>
                <a:latin typeface="Segoe Print" panose="02000600000000000000" pitchFamily="2" charset="0"/>
              </a:rPr>
              <a:t>Temperatura</a:t>
            </a:r>
            <a:r>
              <a:rPr lang="en-US" sz="1600" dirty="0" smtClean="0">
                <a:solidFill>
                  <a:srgbClr val="C00000"/>
                </a:solidFill>
                <a:latin typeface="Segoe Print" panose="02000600000000000000" pitchFamily="2" charset="0"/>
              </a:rPr>
              <a:t> </a:t>
            </a:r>
            <a:r>
              <a:rPr lang="en-US" sz="1600" dirty="0">
                <a:solidFill>
                  <a:srgbClr val="C00000"/>
                </a:solidFill>
                <a:latin typeface="Segoe Print" panose="02000600000000000000" pitchFamily="2" charset="0"/>
              </a:rPr>
              <a:t>de </a:t>
            </a:r>
            <a:r>
              <a:rPr lang="en-US" sz="1600" dirty="0" err="1">
                <a:solidFill>
                  <a:srgbClr val="C00000"/>
                </a:solidFill>
                <a:latin typeface="Segoe Print" panose="02000600000000000000" pitchFamily="2" charset="0"/>
              </a:rPr>
              <a:t>transición</a:t>
            </a:r>
            <a:r>
              <a:rPr lang="en-US" sz="1600" dirty="0">
                <a:solidFill>
                  <a:srgbClr val="C00000"/>
                </a:solidFill>
                <a:latin typeface="Segoe Print" panose="02000600000000000000" pitchFamily="2" charset="0"/>
              </a:rPr>
              <a:t> </a:t>
            </a:r>
            <a:r>
              <a:rPr lang="en-US" sz="1600" dirty="0" err="1" smtClean="0">
                <a:solidFill>
                  <a:srgbClr val="C00000"/>
                </a:solidFill>
                <a:latin typeface="Segoe Print" panose="02000600000000000000" pitchFamily="2" charset="0"/>
              </a:rPr>
              <a:t>Vítrea</a:t>
            </a:r>
            <a:r>
              <a:rPr lang="en-US" sz="1600" dirty="0" smtClean="0">
                <a:solidFill>
                  <a:srgbClr val="C00000"/>
                </a:solidFill>
                <a:latin typeface="Segoe Print" panose="02000600000000000000" pitchFamily="2" charset="0"/>
              </a:rPr>
              <a:t> (</a:t>
            </a:r>
            <a:r>
              <a:rPr lang="en-US" sz="1600" dirty="0" err="1" smtClean="0">
                <a:solidFill>
                  <a:srgbClr val="C00000"/>
                </a:solidFill>
                <a:latin typeface="Segoe Print" panose="02000600000000000000" pitchFamily="2" charset="0"/>
              </a:rPr>
              <a:t>Tg</a:t>
            </a:r>
            <a:r>
              <a:rPr lang="en-US" sz="1600" dirty="0" smtClean="0">
                <a:solidFill>
                  <a:srgbClr val="C00000"/>
                </a:solidFill>
                <a:latin typeface="Segoe Print" panose="02000600000000000000" pitchFamily="2" charset="0"/>
              </a:rPr>
              <a:t>)</a:t>
            </a:r>
            <a:endParaRPr lang="en-US" sz="1600" dirty="0">
              <a:solidFill>
                <a:srgbClr val="C00000"/>
              </a:solidFill>
              <a:latin typeface="Segoe Print" panose="02000600000000000000" pitchFamily="2" charset="0"/>
            </a:endParaRPr>
          </a:p>
          <a:p>
            <a:pPr marL="285750" indent="-285750">
              <a:lnSpc>
                <a:spcPct val="150000"/>
              </a:lnSpc>
              <a:buFont typeface="Wingdings" panose="05000000000000000000" pitchFamily="2" charset="2"/>
              <a:buChar char="ü"/>
            </a:pPr>
            <a:r>
              <a:rPr lang="en-US" sz="1600" dirty="0" err="1">
                <a:solidFill>
                  <a:schemeClr val="tx2"/>
                </a:solidFill>
                <a:latin typeface="Segoe Print" panose="02000600000000000000" pitchFamily="2" charset="0"/>
              </a:rPr>
              <a:t>Contenido</a:t>
            </a:r>
            <a:r>
              <a:rPr lang="en-US" sz="1600" dirty="0">
                <a:solidFill>
                  <a:schemeClr val="tx2"/>
                </a:solidFill>
                <a:latin typeface="Segoe Print" panose="02000600000000000000" pitchFamily="2" charset="0"/>
              </a:rPr>
              <a:t> de </a:t>
            </a:r>
            <a:r>
              <a:rPr lang="en-US" sz="1600" dirty="0" err="1">
                <a:solidFill>
                  <a:schemeClr val="tx2"/>
                </a:solidFill>
                <a:latin typeface="Segoe Print" panose="02000600000000000000" pitchFamily="2" charset="0"/>
              </a:rPr>
              <a:t>Sólidos</a:t>
            </a:r>
            <a:endParaRPr lang="en-US" sz="1600" dirty="0">
              <a:solidFill>
                <a:schemeClr val="tx2"/>
              </a:solidFill>
              <a:latin typeface="Segoe Print" panose="02000600000000000000" pitchFamily="2" charset="0"/>
            </a:endParaRPr>
          </a:p>
          <a:p>
            <a:pPr marL="285750" indent="-285750">
              <a:lnSpc>
                <a:spcPct val="150000"/>
              </a:lnSpc>
              <a:buFont typeface="Wingdings" panose="05000000000000000000" pitchFamily="2" charset="2"/>
              <a:buChar char="ü"/>
            </a:pPr>
            <a:r>
              <a:rPr lang="en-US" sz="1600" dirty="0">
                <a:solidFill>
                  <a:schemeClr val="tx2"/>
                </a:solidFill>
                <a:latin typeface="Segoe Print" panose="02000600000000000000" pitchFamily="2" charset="0"/>
              </a:rPr>
              <a:t>pH</a:t>
            </a:r>
          </a:p>
          <a:p>
            <a:pPr marL="285750" indent="-285750">
              <a:lnSpc>
                <a:spcPct val="150000"/>
              </a:lnSpc>
              <a:buFont typeface="Wingdings" panose="05000000000000000000" pitchFamily="2" charset="2"/>
              <a:buChar char="ü"/>
            </a:pPr>
            <a:r>
              <a:rPr lang="en-US" sz="1600" dirty="0" err="1">
                <a:solidFill>
                  <a:schemeClr val="tx2"/>
                </a:solidFill>
                <a:latin typeface="Segoe Print" panose="02000600000000000000" pitchFamily="2" charset="0"/>
              </a:rPr>
              <a:t>Viscosidad</a:t>
            </a:r>
            <a:endParaRPr lang="en-US" sz="1600" dirty="0">
              <a:solidFill>
                <a:schemeClr val="tx2"/>
              </a:solidFill>
              <a:latin typeface="Segoe Print" panose="02000600000000000000" pitchFamily="2" charset="0"/>
            </a:endParaRPr>
          </a:p>
          <a:p>
            <a:pPr marL="285750" indent="-285750">
              <a:lnSpc>
                <a:spcPct val="150000"/>
              </a:lnSpc>
              <a:buFont typeface="Wingdings" panose="05000000000000000000" pitchFamily="2" charset="2"/>
              <a:buChar char="ü"/>
            </a:pPr>
            <a:r>
              <a:rPr lang="en-US" sz="1600" dirty="0" err="1">
                <a:solidFill>
                  <a:schemeClr val="tx2"/>
                </a:solidFill>
                <a:latin typeface="Segoe Print" panose="02000600000000000000" pitchFamily="2" charset="0"/>
              </a:rPr>
              <a:t>Tamaño</a:t>
            </a:r>
            <a:r>
              <a:rPr lang="en-US" sz="1600" dirty="0">
                <a:solidFill>
                  <a:schemeClr val="tx2"/>
                </a:solidFill>
                <a:latin typeface="Segoe Print" panose="02000600000000000000" pitchFamily="2" charset="0"/>
              </a:rPr>
              <a:t> </a:t>
            </a:r>
            <a:r>
              <a:rPr lang="en-US" sz="1600" dirty="0">
                <a:solidFill>
                  <a:schemeClr val="tx2"/>
                </a:solidFill>
                <a:latin typeface="Segoe Print" panose="02000600000000000000" pitchFamily="2" charset="0"/>
              </a:rPr>
              <a:t>de </a:t>
            </a:r>
            <a:r>
              <a:rPr lang="en-US" sz="1600" dirty="0" err="1">
                <a:solidFill>
                  <a:schemeClr val="tx2"/>
                </a:solidFill>
                <a:latin typeface="Segoe Print" panose="02000600000000000000" pitchFamily="2" charset="0"/>
              </a:rPr>
              <a:t>Partícula</a:t>
            </a:r>
            <a:r>
              <a:rPr lang="en-US" sz="1600" dirty="0">
                <a:solidFill>
                  <a:schemeClr val="tx2"/>
                </a:solidFill>
                <a:latin typeface="Segoe Print" panose="02000600000000000000" pitchFamily="2" charset="0"/>
              </a:rPr>
              <a:t> </a:t>
            </a:r>
          </a:p>
          <a:p>
            <a:pPr marL="285750" indent="-285750">
              <a:lnSpc>
                <a:spcPct val="150000"/>
              </a:lnSpc>
              <a:buFont typeface="Wingdings" panose="05000000000000000000" pitchFamily="2" charset="2"/>
              <a:buChar char="ü"/>
            </a:pPr>
            <a:r>
              <a:rPr lang="en-US" sz="1600" dirty="0" err="1">
                <a:solidFill>
                  <a:schemeClr val="tx2"/>
                </a:solidFill>
                <a:latin typeface="Segoe Print" panose="02000600000000000000" pitchFamily="2" charset="0"/>
              </a:rPr>
              <a:t>Índice</a:t>
            </a:r>
            <a:r>
              <a:rPr lang="en-US" sz="1600" dirty="0">
                <a:solidFill>
                  <a:schemeClr val="tx2"/>
                </a:solidFill>
                <a:latin typeface="Segoe Print" panose="02000600000000000000" pitchFamily="2" charset="0"/>
              </a:rPr>
              <a:t> de </a:t>
            </a:r>
            <a:r>
              <a:rPr lang="en-US" sz="1600" dirty="0" err="1" smtClean="0">
                <a:solidFill>
                  <a:schemeClr val="tx2"/>
                </a:solidFill>
                <a:latin typeface="Segoe Print" panose="02000600000000000000" pitchFamily="2" charset="0"/>
              </a:rPr>
              <a:t>saponificación</a:t>
            </a:r>
            <a:endParaRPr lang="en-US" sz="1600" dirty="0" smtClean="0">
              <a:solidFill>
                <a:schemeClr val="tx2"/>
              </a:solidFill>
              <a:latin typeface="Segoe Print" panose="02000600000000000000" pitchFamily="2" charset="0"/>
            </a:endParaRPr>
          </a:p>
          <a:p>
            <a:pPr marL="285750" indent="-285750">
              <a:lnSpc>
                <a:spcPct val="150000"/>
              </a:lnSpc>
              <a:buFont typeface="Wingdings" panose="05000000000000000000" pitchFamily="2" charset="2"/>
              <a:buChar char="ü"/>
            </a:pPr>
            <a:r>
              <a:rPr lang="en-US" sz="1600" dirty="0" err="1" smtClean="0">
                <a:solidFill>
                  <a:srgbClr val="C00000"/>
                </a:solidFill>
                <a:latin typeface="Segoe Print" panose="02000600000000000000" pitchFamily="2" charset="0"/>
              </a:rPr>
              <a:t>Temperatura</a:t>
            </a:r>
            <a:r>
              <a:rPr lang="en-US" sz="1600" dirty="0" smtClean="0">
                <a:solidFill>
                  <a:srgbClr val="C00000"/>
                </a:solidFill>
                <a:latin typeface="Segoe Print" panose="02000600000000000000" pitchFamily="2" charset="0"/>
              </a:rPr>
              <a:t> minima de </a:t>
            </a:r>
            <a:r>
              <a:rPr lang="en-US" sz="1600" dirty="0" err="1" smtClean="0">
                <a:solidFill>
                  <a:srgbClr val="C00000"/>
                </a:solidFill>
                <a:latin typeface="Segoe Print" panose="02000600000000000000" pitchFamily="2" charset="0"/>
              </a:rPr>
              <a:t>formación</a:t>
            </a:r>
            <a:r>
              <a:rPr lang="en-US" sz="1600" dirty="0" smtClean="0">
                <a:solidFill>
                  <a:srgbClr val="C00000"/>
                </a:solidFill>
                <a:latin typeface="Segoe Print" panose="02000600000000000000" pitchFamily="2" charset="0"/>
              </a:rPr>
              <a:t> de film (TMFF)</a:t>
            </a:r>
            <a:endParaRPr lang="en-US" sz="1600" dirty="0">
              <a:solidFill>
                <a:srgbClr val="C00000"/>
              </a:solidFill>
              <a:latin typeface="Segoe Print" panose="02000600000000000000" pitchFamily="2" charset="0"/>
            </a:endParaRPr>
          </a:p>
        </p:txBody>
      </p:sp>
      <p:pic>
        <p:nvPicPr>
          <p:cNvPr id="7" name="Picture 2" descr="Universidad Centr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0783" y="147560"/>
            <a:ext cx="1663430" cy="552118"/>
          </a:xfrm>
          <a:prstGeom prst="rect">
            <a:avLst/>
          </a:prstGeom>
          <a:noFill/>
          <a:extLst>
            <a:ext uri="{909E8E84-426E-40DD-AFC4-6F175D3DCCD1}">
              <a14:hiddenFill xmlns:a14="http://schemas.microsoft.com/office/drawing/2010/main">
                <a:solidFill>
                  <a:srgbClr val="FFFFFF"/>
                </a:solidFill>
              </a14:hiddenFill>
            </a:ext>
          </a:extLst>
        </p:spPr>
      </p:pic>
      <p:sp>
        <p:nvSpPr>
          <p:cNvPr id="8" name="5 CuadroTexto"/>
          <p:cNvSpPr txBox="1"/>
          <p:nvPr/>
        </p:nvSpPr>
        <p:spPr>
          <a:xfrm>
            <a:off x="5848262" y="704656"/>
            <a:ext cx="4248472" cy="369332"/>
          </a:xfrm>
          <a:prstGeom prst="rect">
            <a:avLst/>
          </a:prstGeom>
          <a:noFill/>
        </p:spPr>
        <p:txBody>
          <a:bodyPr wrap="square" rtlCol="0">
            <a:spAutoFit/>
          </a:bodyPr>
          <a:lstStyle/>
          <a:p>
            <a:pPr algn="ctr" defTabSz="914400"/>
            <a:r>
              <a:rPr lang="es-ES" sz="900" dirty="0" smtClean="0">
                <a:solidFill>
                  <a:prstClr val="black"/>
                </a:solidFill>
                <a:latin typeface="Arial Narrow" panose="020B0606020202030204" pitchFamily="34" charset="0"/>
              </a:rPr>
              <a:t>FACULTAD DE INGENIERÍA</a:t>
            </a:r>
            <a:endParaRPr lang="es-CL" sz="900" dirty="0" smtClean="0">
              <a:solidFill>
                <a:prstClr val="black"/>
              </a:solidFill>
              <a:latin typeface="Arial Narrow" panose="020B0606020202030204" pitchFamily="34" charset="0"/>
            </a:endParaRPr>
          </a:p>
          <a:p>
            <a:pPr algn="ctr" defTabSz="914400"/>
            <a:r>
              <a:rPr lang="es-CL" sz="900" dirty="0" smtClean="0">
                <a:solidFill>
                  <a:prstClr val="black"/>
                </a:solidFill>
                <a:latin typeface="Arial Narrow" panose="020B0606020202030204" pitchFamily="34" charset="0"/>
              </a:rPr>
              <a:t>ESCUELA DE OBRAS CIVILES Y CONSTRUCCIÓN</a:t>
            </a:r>
            <a:endParaRPr lang="es-CL" sz="900" dirty="0">
              <a:solidFill>
                <a:prstClr val="black"/>
              </a:solidFill>
              <a:latin typeface="Arial Narrow" panose="020B0606020202030204" pitchFamily="34" charset="0"/>
            </a:endParaRPr>
          </a:p>
        </p:txBody>
      </p:sp>
      <p:pic>
        <p:nvPicPr>
          <p:cNvPr id="9" name="1 Imagen"/>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756541" y="76877"/>
            <a:ext cx="881248" cy="881248"/>
          </a:xfrm>
          <a:prstGeom prst="rect">
            <a:avLst/>
          </a:prstGeom>
        </p:spPr>
      </p:pic>
    </p:spTree>
    <p:extLst>
      <p:ext uri="{BB962C8B-B14F-4D97-AF65-F5344CB8AC3E}">
        <p14:creationId xmlns:p14="http://schemas.microsoft.com/office/powerpoint/2010/main" val="4053851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p:cNvGrpSpPr/>
          <p:nvPr/>
        </p:nvGrpSpPr>
        <p:grpSpPr>
          <a:xfrm>
            <a:off x="4657695" y="3863366"/>
            <a:ext cx="4135003" cy="2896557"/>
            <a:chOff x="3239589" y="3711169"/>
            <a:chExt cx="5717884" cy="3053769"/>
          </a:xfrm>
        </p:grpSpPr>
        <p:pic>
          <p:nvPicPr>
            <p:cNvPr id="1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17344" y="3713359"/>
              <a:ext cx="1654248" cy="1509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49347" y="3711169"/>
              <a:ext cx="3308126" cy="13603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17344" y="5278428"/>
              <a:ext cx="1809495" cy="14865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16491" y="5071520"/>
              <a:ext cx="3177349" cy="10677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8" name="Conector recto 17"/>
            <p:cNvCxnSpPr/>
            <p:nvPr/>
          </p:nvCxnSpPr>
          <p:spPr>
            <a:xfrm>
              <a:off x="3239589" y="5148168"/>
              <a:ext cx="5654251"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9" name="Conector recto 18"/>
            <p:cNvCxnSpPr/>
            <p:nvPr/>
          </p:nvCxnSpPr>
          <p:spPr>
            <a:xfrm>
              <a:off x="5426839" y="3787817"/>
              <a:ext cx="0" cy="2977121"/>
            </a:xfrm>
            <a:prstGeom prst="line">
              <a:avLst/>
            </a:prstGeom>
          </p:spPr>
          <p:style>
            <a:lnRef idx="2">
              <a:schemeClr val="accent1"/>
            </a:lnRef>
            <a:fillRef idx="0">
              <a:schemeClr val="accent1"/>
            </a:fillRef>
            <a:effectRef idx="1">
              <a:schemeClr val="accent1"/>
            </a:effectRef>
            <a:fontRef idx="minor">
              <a:schemeClr val="tx1"/>
            </a:fontRef>
          </p:style>
        </p:cxnSp>
      </p:grpSp>
      <p:sp>
        <p:nvSpPr>
          <p:cNvPr id="5" name="CuadroTexto 4"/>
          <p:cNvSpPr txBox="1"/>
          <p:nvPr/>
        </p:nvSpPr>
        <p:spPr>
          <a:xfrm>
            <a:off x="698045" y="2578678"/>
            <a:ext cx="4214553" cy="1731243"/>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en-US" sz="1200" dirty="0" err="1">
                <a:solidFill>
                  <a:schemeClr val="tx2">
                    <a:lumMod val="50000"/>
                  </a:schemeClr>
                </a:solidFill>
                <a:latin typeface="Segoe Print" panose="02000600000000000000" pitchFamily="2" charset="0"/>
                <a:cs typeface="Source Sans Pro"/>
              </a:rPr>
              <a:t>Homopolímero</a:t>
            </a:r>
            <a:r>
              <a:rPr lang="en-US" sz="1200" dirty="0">
                <a:solidFill>
                  <a:schemeClr val="tx2">
                    <a:lumMod val="50000"/>
                  </a:schemeClr>
                </a:solidFill>
                <a:latin typeface="Segoe Print" panose="02000600000000000000" pitchFamily="2" charset="0"/>
                <a:cs typeface="Source Sans Pro"/>
              </a:rPr>
              <a:t> de </a:t>
            </a:r>
            <a:r>
              <a:rPr lang="en-US" sz="1200" dirty="0" err="1">
                <a:solidFill>
                  <a:schemeClr val="tx2">
                    <a:lumMod val="50000"/>
                  </a:schemeClr>
                </a:solidFill>
                <a:latin typeface="Segoe Print" panose="02000600000000000000" pitchFamily="2" charset="0"/>
                <a:cs typeface="Source Sans Pro"/>
              </a:rPr>
              <a:t>vinilacetato</a:t>
            </a:r>
            <a:endParaRPr lang="en-US" sz="1200" dirty="0">
              <a:solidFill>
                <a:schemeClr val="tx2">
                  <a:lumMod val="50000"/>
                </a:schemeClr>
              </a:solidFill>
              <a:latin typeface="Segoe Print" panose="02000600000000000000" pitchFamily="2" charset="0"/>
              <a:cs typeface="Source Sans Pro"/>
            </a:endParaRPr>
          </a:p>
          <a:p>
            <a:pPr marL="285750" indent="-285750">
              <a:lnSpc>
                <a:spcPct val="150000"/>
              </a:lnSpc>
              <a:buFont typeface="Wingdings" panose="05000000000000000000" pitchFamily="2" charset="2"/>
              <a:buChar char="Ø"/>
            </a:pPr>
            <a:r>
              <a:rPr lang="en-US" sz="1200" dirty="0" err="1">
                <a:solidFill>
                  <a:schemeClr val="tx2">
                    <a:lumMod val="50000"/>
                  </a:schemeClr>
                </a:solidFill>
                <a:latin typeface="Segoe Print" panose="02000600000000000000" pitchFamily="2" charset="0"/>
                <a:cs typeface="Source Sans Pro"/>
              </a:rPr>
              <a:t>Vinil</a:t>
            </a:r>
            <a:r>
              <a:rPr lang="en-US" sz="1200" dirty="0">
                <a:solidFill>
                  <a:schemeClr val="tx2">
                    <a:lumMod val="50000"/>
                  </a:schemeClr>
                </a:solidFill>
                <a:latin typeface="Segoe Print" panose="02000600000000000000" pitchFamily="2" charset="0"/>
                <a:cs typeface="Source Sans Pro"/>
              </a:rPr>
              <a:t> – </a:t>
            </a:r>
            <a:r>
              <a:rPr lang="en-US" sz="1200" dirty="0" err="1">
                <a:solidFill>
                  <a:schemeClr val="tx2">
                    <a:lumMod val="50000"/>
                  </a:schemeClr>
                </a:solidFill>
                <a:latin typeface="Segoe Print" panose="02000600000000000000" pitchFamily="2" charset="0"/>
                <a:cs typeface="Source Sans Pro"/>
              </a:rPr>
              <a:t>Acrílica</a:t>
            </a:r>
            <a:endParaRPr lang="en-US" sz="1200" dirty="0">
              <a:solidFill>
                <a:schemeClr val="tx2">
                  <a:lumMod val="50000"/>
                </a:schemeClr>
              </a:solidFill>
              <a:latin typeface="Segoe Print" panose="02000600000000000000" pitchFamily="2" charset="0"/>
              <a:cs typeface="Source Sans Pro"/>
            </a:endParaRPr>
          </a:p>
          <a:p>
            <a:pPr marL="285750" indent="-285750">
              <a:lnSpc>
                <a:spcPct val="150000"/>
              </a:lnSpc>
              <a:buFont typeface="Wingdings" panose="05000000000000000000" pitchFamily="2" charset="2"/>
              <a:buChar char="Ø"/>
            </a:pPr>
            <a:r>
              <a:rPr lang="en-US" sz="1200" dirty="0" err="1">
                <a:solidFill>
                  <a:schemeClr val="tx2">
                    <a:lumMod val="50000"/>
                  </a:schemeClr>
                </a:solidFill>
                <a:latin typeface="Segoe Print" panose="02000600000000000000" pitchFamily="2" charset="0"/>
                <a:cs typeface="Source Sans Pro"/>
              </a:rPr>
              <a:t>Vinil</a:t>
            </a:r>
            <a:r>
              <a:rPr lang="en-US" sz="1200" dirty="0">
                <a:solidFill>
                  <a:schemeClr val="tx2">
                    <a:lumMod val="50000"/>
                  </a:schemeClr>
                </a:solidFill>
                <a:latin typeface="Segoe Print" panose="02000600000000000000" pitchFamily="2" charset="0"/>
                <a:cs typeface="Source Sans Pro"/>
              </a:rPr>
              <a:t> – </a:t>
            </a:r>
            <a:r>
              <a:rPr lang="en-US" sz="1200" dirty="0" err="1">
                <a:solidFill>
                  <a:schemeClr val="tx2">
                    <a:lumMod val="50000"/>
                  </a:schemeClr>
                </a:solidFill>
                <a:latin typeface="Segoe Print" panose="02000600000000000000" pitchFamily="2" charset="0"/>
                <a:cs typeface="Source Sans Pro"/>
              </a:rPr>
              <a:t>Versática</a:t>
            </a:r>
            <a:r>
              <a:rPr lang="en-US" sz="1200" dirty="0">
                <a:solidFill>
                  <a:schemeClr val="tx2">
                    <a:lumMod val="50000"/>
                  </a:schemeClr>
                </a:solidFill>
                <a:latin typeface="Segoe Print" panose="02000600000000000000" pitchFamily="2" charset="0"/>
                <a:cs typeface="Source Sans Pro"/>
              </a:rPr>
              <a:t> </a:t>
            </a:r>
          </a:p>
          <a:p>
            <a:pPr marL="285750" indent="-285750">
              <a:lnSpc>
                <a:spcPct val="150000"/>
              </a:lnSpc>
              <a:buFont typeface="Wingdings" panose="05000000000000000000" pitchFamily="2" charset="2"/>
              <a:buChar char="Ø"/>
            </a:pPr>
            <a:r>
              <a:rPr lang="en-US" sz="1200" dirty="0" err="1">
                <a:solidFill>
                  <a:schemeClr val="tx2">
                    <a:lumMod val="50000"/>
                  </a:schemeClr>
                </a:solidFill>
                <a:latin typeface="Segoe Print" panose="02000600000000000000" pitchFamily="2" charset="0"/>
                <a:cs typeface="Source Sans Pro"/>
              </a:rPr>
              <a:t>Estierno</a:t>
            </a:r>
            <a:r>
              <a:rPr lang="en-US" sz="1200" dirty="0">
                <a:solidFill>
                  <a:schemeClr val="tx2">
                    <a:lumMod val="50000"/>
                  </a:schemeClr>
                </a:solidFill>
                <a:latin typeface="Segoe Print" panose="02000600000000000000" pitchFamily="2" charset="0"/>
                <a:cs typeface="Source Sans Pro"/>
              </a:rPr>
              <a:t> – </a:t>
            </a:r>
            <a:r>
              <a:rPr lang="en-US" sz="1200" dirty="0" err="1">
                <a:solidFill>
                  <a:schemeClr val="tx2">
                    <a:lumMod val="50000"/>
                  </a:schemeClr>
                </a:solidFill>
                <a:latin typeface="Segoe Print" panose="02000600000000000000" pitchFamily="2" charset="0"/>
                <a:cs typeface="Source Sans Pro"/>
              </a:rPr>
              <a:t>Acrílica</a:t>
            </a:r>
            <a:endParaRPr lang="en-US" sz="1200" dirty="0">
              <a:solidFill>
                <a:schemeClr val="tx2">
                  <a:lumMod val="50000"/>
                </a:schemeClr>
              </a:solidFill>
              <a:latin typeface="Segoe Print" panose="02000600000000000000" pitchFamily="2" charset="0"/>
              <a:cs typeface="Source Sans Pro"/>
            </a:endParaRPr>
          </a:p>
          <a:p>
            <a:pPr marL="285750" indent="-285750">
              <a:lnSpc>
                <a:spcPct val="150000"/>
              </a:lnSpc>
              <a:buFont typeface="Wingdings" panose="05000000000000000000" pitchFamily="2" charset="2"/>
              <a:buChar char="Ø"/>
            </a:pPr>
            <a:r>
              <a:rPr lang="en-US" sz="1200" dirty="0" err="1">
                <a:solidFill>
                  <a:schemeClr val="tx2">
                    <a:lumMod val="50000"/>
                  </a:schemeClr>
                </a:solidFill>
                <a:latin typeface="Segoe Print" panose="02000600000000000000" pitchFamily="2" charset="0"/>
                <a:cs typeface="Source Sans Pro"/>
              </a:rPr>
              <a:t>Terpolímero</a:t>
            </a:r>
            <a:r>
              <a:rPr lang="en-US" sz="1200" dirty="0">
                <a:solidFill>
                  <a:schemeClr val="tx2">
                    <a:lumMod val="50000"/>
                  </a:schemeClr>
                </a:solidFill>
                <a:latin typeface="Segoe Print" panose="02000600000000000000" pitchFamily="2" charset="0"/>
                <a:cs typeface="Source Sans Pro"/>
              </a:rPr>
              <a:t> </a:t>
            </a:r>
            <a:r>
              <a:rPr lang="en-US" sz="1200" dirty="0" err="1">
                <a:solidFill>
                  <a:schemeClr val="tx2">
                    <a:lumMod val="50000"/>
                  </a:schemeClr>
                </a:solidFill>
                <a:latin typeface="Segoe Print" panose="02000600000000000000" pitchFamily="2" charset="0"/>
                <a:cs typeface="Source Sans Pro"/>
              </a:rPr>
              <a:t>Vinil</a:t>
            </a:r>
            <a:r>
              <a:rPr lang="en-US" sz="1200" dirty="0">
                <a:solidFill>
                  <a:schemeClr val="tx2">
                    <a:lumMod val="50000"/>
                  </a:schemeClr>
                </a:solidFill>
                <a:latin typeface="Segoe Print" panose="02000600000000000000" pitchFamily="2" charset="0"/>
                <a:cs typeface="Source Sans Pro"/>
              </a:rPr>
              <a:t> – </a:t>
            </a:r>
            <a:r>
              <a:rPr lang="en-US" sz="1200" dirty="0" err="1">
                <a:solidFill>
                  <a:schemeClr val="tx2">
                    <a:lumMod val="50000"/>
                  </a:schemeClr>
                </a:solidFill>
                <a:latin typeface="Segoe Print" panose="02000600000000000000" pitchFamily="2" charset="0"/>
                <a:cs typeface="Source Sans Pro"/>
              </a:rPr>
              <a:t>Versática</a:t>
            </a:r>
            <a:r>
              <a:rPr lang="en-US" sz="1200" dirty="0">
                <a:solidFill>
                  <a:schemeClr val="tx2">
                    <a:lumMod val="50000"/>
                  </a:schemeClr>
                </a:solidFill>
                <a:latin typeface="Segoe Print" panose="02000600000000000000" pitchFamily="2" charset="0"/>
                <a:cs typeface="Source Sans Pro"/>
              </a:rPr>
              <a:t> – </a:t>
            </a:r>
            <a:r>
              <a:rPr lang="en-US" sz="1200" dirty="0" err="1">
                <a:solidFill>
                  <a:schemeClr val="tx2">
                    <a:lumMod val="50000"/>
                  </a:schemeClr>
                </a:solidFill>
                <a:latin typeface="Segoe Print" panose="02000600000000000000" pitchFamily="2" charset="0"/>
                <a:cs typeface="Source Sans Pro"/>
              </a:rPr>
              <a:t>Acrílica</a:t>
            </a:r>
            <a:endParaRPr lang="en-US" sz="1200" dirty="0">
              <a:solidFill>
                <a:schemeClr val="tx2">
                  <a:lumMod val="50000"/>
                </a:schemeClr>
              </a:solidFill>
              <a:latin typeface="Segoe Print" panose="02000600000000000000" pitchFamily="2" charset="0"/>
              <a:cs typeface="Source Sans Pro"/>
            </a:endParaRPr>
          </a:p>
          <a:p>
            <a:pPr marL="285750" indent="-285750">
              <a:lnSpc>
                <a:spcPct val="150000"/>
              </a:lnSpc>
              <a:buFont typeface="Wingdings" panose="05000000000000000000" pitchFamily="2" charset="2"/>
              <a:buChar char="Ø"/>
            </a:pPr>
            <a:r>
              <a:rPr lang="en-US" sz="1200" dirty="0" err="1">
                <a:solidFill>
                  <a:schemeClr val="tx2">
                    <a:lumMod val="50000"/>
                  </a:schemeClr>
                </a:solidFill>
                <a:latin typeface="Segoe Print" panose="02000600000000000000" pitchFamily="2" charset="0"/>
                <a:cs typeface="Source Sans Pro"/>
              </a:rPr>
              <a:t>Acrílica</a:t>
            </a:r>
            <a:r>
              <a:rPr lang="en-US" sz="1200" dirty="0">
                <a:solidFill>
                  <a:schemeClr val="tx2">
                    <a:lumMod val="50000"/>
                  </a:schemeClr>
                </a:solidFill>
                <a:latin typeface="Segoe Print" panose="02000600000000000000" pitchFamily="2" charset="0"/>
                <a:cs typeface="Source Sans Pro"/>
              </a:rPr>
              <a:t> Pura</a:t>
            </a:r>
          </a:p>
        </p:txBody>
      </p:sp>
      <p:pic>
        <p:nvPicPr>
          <p:cNvPr id="7" name="Imagen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973513" y="2521824"/>
            <a:ext cx="2381582" cy="676369"/>
          </a:xfrm>
          <a:prstGeom prst="rect">
            <a:avLst/>
          </a:prstGeom>
        </p:spPr>
      </p:pic>
      <p:pic>
        <p:nvPicPr>
          <p:cNvPr id="8" name="Imagen 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240161" y="5723309"/>
            <a:ext cx="1459831" cy="826465"/>
          </a:xfrm>
          <a:prstGeom prst="rect">
            <a:avLst/>
          </a:prstGeom>
        </p:spPr>
      </p:pic>
      <p:pic>
        <p:nvPicPr>
          <p:cNvPr id="10" name="Imagen 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08186" y="4309921"/>
            <a:ext cx="3044370" cy="1826622"/>
          </a:xfrm>
          <a:prstGeom prst="rect">
            <a:avLst/>
          </a:prstGeom>
        </p:spPr>
      </p:pic>
      <p:pic>
        <p:nvPicPr>
          <p:cNvPr id="11" name="Imagen 10"/>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661682" y="2381470"/>
            <a:ext cx="1285139" cy="1775098"/>
          </a:xfrm>
          <a:prstGeom prst="rect">
            <a:avLst/>
          </a:prstGeom>
        </p:spPr>
      </p:pic>
      <p:sp>
        <p:nvSpPr>
          <p:cNvPr id="9" name="Text Placeholder 22"/>
          <p:cNvSpPr>
            <a:spLocks noGrp="1"/>
          </p:cNvSpPr>
          <p:nvPr>
            <p:ph type="body" idx="10"/>
          </p:nvPr>
        </p:nvSpPr>
        <p:spPr>
          <a:xfrm>
            <a:off x="526355" y="1447187"/>
            <a:ext cx="7471382" cy="633109"/>
          </a:xfrm>
        </p:spPr>
        <p:txBody>
          <a:bodyPr/>
          <a:lstStyle/>
          <a:p>
            <a:r>
              <a:rPr lang="en-US" sz="2000" dirty="0" err="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rPr>
              <a:t>Propiedades</a:t>
            </a:r>
            <a:r>
              <a:rPr lang="en-US" sz="200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rPr>
              <a:t> </a:t>
            </a:r>
            <a:r>
              <a:rPr lang="en-US" sz="2000" dirty="0" err="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rPr>
              <a:t>Fundamentales</a:t>
            </a:r>
            <a:r>
              <a:rPr lang="en-US" sz="200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rPr>
              <a:t> </a:t>
            </a:r>
            <a:endParaRPr lang="en-US" sz="200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endParaRPr>
          </a:p>
        </p:txBody>
      </p:sp>
      <p:sp>
        <p:nvSpPr>
          <p:cNvPr id="12" name="Text Placeholder 22"/>
          <p:cNvSpPr>
            <a:spLocks noGrp="1"/>
          </p:cNvSpPr>
          <p:nvPr>
            <p:ph type="body" idx="10"/>
          </p:nvPr>
        </p:nvSpPr>
        <p:spPr>
          <a:xfrm>
            <a:off x="562567" y="949880"/>
            <a:ext cx="7471382" cy="633109"/>
          </a:xfrm>
        </p:spPr>
        <p:txBody>
          <a:bodyPr/>
          <a:lstStyle/>
          <a:p>
            <a:r>
              <a:rPr lang="en-US" sz="2000" dirty="0" err="1"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rPr>
              <a:t>Emulsiones</a:t>
            </a:r>
            <a:r>
              <a:rPr lang="en-US" sz="200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rPr>
              <a:t> </a:t>
            </a:r>
            <a:r>
              <a:rPr lang="en-US" sz="2000" dirty="0" err="1"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rPr>
              <a:t>Mowilith</a:t>
            </a:r>
            <a:r>
              <a:rPr lang="en-US" sz="200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rPr>
              <a:t>®</a:t>
            </a:r>
            <a:endParaRPr lang="en-US" sz="200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endParaRPr>
          </a:p>
        </p:txBody>
      </p:sp>
      <p:sp>
        <p:nvSpPr>
          <p:cNvPr id="3" name="Rectángulo 2"/>
          <p:cNvSpPr/>
          <p:nvPr/>
        </p:nvSpPr>
        <p:spPr>
          <a:xfrm>
            <a:off x="390591" y="1916995"/>
            <a:ext cx="8490857" cy="473206"/>
          </a:xfrm>
          <a:prstGeom prst="rect">
            <a:avLst/>
          </a:prstGeom>
        </p:spPr>
        <p:txBody>
          <a:bodyPr wrap="square">
            <a:spAutoFit/>
          </a:bodyPr>
          <a:lstStyle/>
          <a:p>
            <a:pPr marL="285750" indent="-285750">
              <a:lnSpc>
                <a:spcPct val="150000"/>
              </a:lnSpc>
              <a:buFont typeface="Wingdings" panose="05000000000000000000" pitchFamily="2" charset="2"/>
              <a:buChar char="ü"/>
            </a:pPr>
            <a:r>
              <a:rPr lang="en-US" b="1" dirty="0" err="1">
                <a:solidFill>
                  <a:srgbClr val="C00000"/>
                </a:solidFill>
                <a:latin typeface="Segoe Print" panose="02000600000000000000" pitchFamily="2" charset="0"/>
              </a:rPr>
              <a:t>Composición</a:t>
            </a:r>
            <a:r>
              <a:rPr lang="en-US" b="1" dirty="0">
                <a:solidFill>
                  <a:srgbClr val="C00000"/>
                </a:solidFill>
                <a:latin typeface="Segoe Print" panose="02000600000000000000" pitchFamily="2" charset="0"/>
              </a:rPr>
              <a:t> </a:t>
            </a:r>
            <a:r>
              <a:rPr lang="en-US" b="1" dirty="0" err="1">
                <a:solidFill>
                  <a:srgbClr val="C00000"/>
                </a:solidFill>
                <a:latin typeface="Segoe Print" panose="02000600000000000000" pitchFamily="2" charset="0"/>
              </a:rPr>
              <a:t>Química</a:t>
            </a:r>
            <a:r>
              <a:rPr lang="en-US" b="1" dirty="0">
                <a:solidFill>
                  <a:srgbClr val="C00000"/>
                </a:solidFill>
                <a:latin typeface="Segoe Print" panose="02000600000000000000" pitchFamily="2" charset="0"/>
              </a:rPr>
              <a:t> y </a:t>
            </a:r>
            <a:r>
              <a:rPr lang="en-US" b="1" dirty="0" err="1">
                <a:solidFill>
                  <a:srgbClr val="C00000"/>
                </a:solidFill>
                <a:latin typeface="Segoe Print" panose="02000600000000000000" pitchFamily="2" charset="0"/>
              </a:rPr>
              <a:t>Temperatura</a:t>
            </a:r>
            <a:r>
              <a:rPr lang="en-US" b="1" dirty="0">
                <a:solidFill>
                  <a:srgbClr val="C00000"/>
                </a:solidFill>
                <a:latin typeface="Segoe Print" panose="02000600000000000000" pitchFamily="2" charset="0"/>
              </a:rPr>
              <a:t> de </a:t>
            </a:r>
            <a:r>
              <a:rPr lang="en-US" b="1" dirty="0" err="1">
                <a:solidFill>
                  <a:srgbClr val="C00000"/>
                </a:solidFill>
                <a:latin typeface="Segoe Print" panose="02000600000000000000" pitchFamily="2" charset="0"/>
              </a:rPr>
              <a:t>transición</a:t>
            </a:r>
            <a:r>
              <a:rPr lang="en-US" b="1" dirty="0">
                <a:solidFill>
                  <a:srgbClr val="C00000"/>
                </a:solidFill>
                <a:latin typeface="Segoe Print" panose="02000600000000000000" pitchFamily="2" charset="0"/>
              </a:rPr>
              <a:t> </a:t>
            </a:r>
            <a:r>
              <a:rPr lang="en-US" b="1" dirty="0" err="1">
                <a:solidFill>
                  <a:srgbClr val="C00000"/>
                </a:solidFill>
                <a:latin typeface="Segoe Print" panose="02000600000000000000" pitchFamily="2" charset="0"/>
              </a:rPr>
              <a:t>Vítrea</a:t>
            </a:r>
            <a:r>
              <a:rPr lang="en-US" b="1" dirty="0">
                <a:solidFill>
                  <a:srgbClr val="C00000"/>
                </a:solidFill>
                <a:latin typeface="Segoe Print" panose="02000600000000000000" pitchFamily="2" charset="0"/>
              </a:rPr>
              <a:t> (</a:t>
            </a:r>
            <a:r>
              <a:rPr lang="en-US" b="1" dirty="0" err="1">
                <a:solidFill>
                  <a:srgbClr val="C00000"/>
                </a:solidFill>
                <a:latin typeface="Segoe Print" panose="02000600000000000000" pitchFamily="2" charset="0"/>
              </a:rPr>
              <a:t>Tg</a:t>
            </a:r>
            <a:r>
              <a:rPr lang="en-US" b="1" dirty="0">
                <a:solidFill>
                  <a:srgbClr val="C00000"/>
                </a:solidFill>
                <a:latin typeface="Segoe Print" panose="02000600000000000000" pitchFamily="2" charset="0"/>
              </a:rPr>
              <a:t>)</a:t>
            </a:r>
            <a:endParaRPr lang="en-US" b="1" dirty="0">
              <a:solidFill>
                <a:srgbClr val="C00000"/>
              </a:solidFill>
              <a:latin typeface="Segoe Print" panose="02000600000000000000" pitchFamily="2" charset="0"/>
            </a:endParaRPr>
          </a:p>
        </p:txBody>
      </p:sp>
      <p:pic>
        <p:nvPicPr>
          <p:cNvPr id="6" name="Imagen 5"/>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106474" y="5755241"/>
            <a:ext cx="1285283" cy="762603"/>
          </a:xfrm>
          <a:prstGeom prst="rect">
            <a:avLst/>
          </a:prstGeom>
        </p:spPr>
      </p:pic>
      <p:pic>
        <p:nvPicPr>
          <p:cNvPr id="20" name="Picture 2" descr="Universidad Central"/>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140783" y="147560"/>
            <a:ext cx="1663430" cy="552118"/>
          </a:xfrm>
          <a:prstGeom prst="rect">
            <a:avLst/>
          </a:prstGeom>
          <a:noFill/>
          <a:extLst>
            <a:ext uri="{909E8E84-426E-40DD-AFC4-6F175D3DCCD1}">
              <a14:hiddenFill xmlns:a14="http://schemas.microsoft.com/office/drawing/2010/main">
                <a:solidFill>
                  <a:srgbClr val="FFFFFF"/>
                </a:solidFill>
              </a14:hiddenFill>
            </a:ext>
          </a:extLst>
        </p:spPr>
      </p:pic>
      <p:sp>
        <p:nvSpPr>
          <p:cNvPr id="21" name="5 CuadroTexto"/>
          <p:cNvSpPr txBox="1"/>
          <p:nvPr/>
        </p:nvSpPr>
        <p:spPr>
          <a:xfrm>
            <a:off x="5848262" y="704656"/>
            <a:ext cx="4248472" cy="369332"/>
          </a:xfrm>
          <a:prstGeom prst="rect">
            <a:avLst/>
          </a:prstGeom>
          <a:noFill/>
        </p:spPr>
        <p:txBody>
          <a:bodyPr wrap="square" rtlCol="0">
            <a:spAutoFit/>
          </a:bodyPr>
          <a:lstStyle/>
          <a:p>
            <a:pPr algn="ctr" defTabSz="914400"/>
            <a:r>
              <a:rPr lang="es-ES" sz="900" dirty="0" smtClean="0">
                <a:solidFill>
                  <a:prstClr val="black"/>
                </a:solidFill>
                <a:latin typeface="Arial Narrow" panose="020B0606020202030204" pitchFamily="34" charset="0"/>
              </a:rPr>
              <a:t>FACULTAD DE INGENIERÍA</a:t>
            </a:r>
            <a:endParaRPr lang="es-CL" sz="900" dirty="0" smtClean="0">
              <a:solidFill>
                <a:prstClr val="black"/>
              </a:solidFill>
              <a:latin typeface="Arial Narrow" panose="020B0606020202030204" pitchFamily="34" charset="0"/>
            </a:endParaRPr>
          </a:p>
          <a:p>
            <a:pPr algn="ctr" defTabSz="914400"/>
            <a:r>
              <a:rPr lang="es-CL" sz="900" dirty="0" smtClean="0">
                <a:solidFill>
                  <a:prstClr val="black"/>
                </a:solidFill>
                <a:latin typeface="Arial Narrow" panose="020B0606020202030204" pitchFamily="34" charset="0"/>
              </a:rPr>
              <a:t>ESCUELA DE OBRAS CIVILES Y CONSTRUCCIÓN</a:t>
            </a:r>
            <a:endParaRPr lang="es-CL" sz="900" dirty="0">
              <a:solidFill>
                <a:prstClr val="black"/>
              </a:solidFill>
              <a:latin typeface="Arial Narrow" panose="020B0606020202030204" pitchFamily="34" charset="0"/>
            </a:endParaRPr>
          </a:p>
        </p:txBody>
      </p:sp>
      <p:pic>
        <p:nvPicPr>
          <p:cNvPr id="22" name="1 Imagen"/>
          <p:cNvPicPr>
            <a:picLocks noChangeAspect="1"/>
          </p:cNvPicPr>
          <p:nvPr/>
        </p:nvPicPr>
        <p:blipFill>
          <a:blip r:embed="rId1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756541" y="76877"/>
            <a:ext cx="881248" cy="881248"/>
          </a:xfrm>
          <a:prstGeom prst="rect">
            <a:avLst/>
          </a:prstGeom>
        </p:spPr>
      </p:pic>
    </p:spTree>
    <p:extLst>
      <p:ext uri="{BB962C8B-B14F-4D97-AF65-F5344CB8AC3E}">
        <p14:creationId xmlns:p14="http://schemas.microsoft.com/office/powerpoint/2010/main" val="17011926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735332" y="3601870"/>
            <a:ext cx="7801373" cy="738664"/>
          </a:xfrm>
          <a:prstGeom prst="rect">
            <a:avLst/>
          </a:prstGeom>
        </p:spPr>
        <p:txBody>
          <a:bodyPr wrap="square">
            <a:spAutoFit/>
          </a:bodyPr>
          <a:lstStyle/>
          <a:p>
            <a:pPr algn="just"/>
            <a:r>
              <a:rPr lang="es-ES" sz="1400" dirty="0">
                <a:latin typeface="Segoe Print" panose="02000600000000000000" pitchFamily="2" charset="0"/>
              </a:rPr>
              <a:t>La temperatura de transición vítrea (</a:t>
            </a:r>
            <a:r>
              <a:rPr lang="es-ES" sz="1400" dirty="0" err="1">
                <a:latin typeface="Segoe Print" panose="02000600000000000000" pitchFamily="2" charset="0"/>
              </a:rPr>
              <a:t>Tg</a:t>
            </a:r>
            <a:r>
              <a:rPr lang="es-ES" sz="1400" dirty="0">
                <a:latin typeface="Segoe Print" panose="02000600000000000000" pitchFamily="2" charset="0"/>
              </a:rPr>
              <a:t>) se define como la temperatura a la cual las propiedades mecánicas de un plástico cambian radicalmente debido a los movimientos internos de las cadenas poliméricas que componen al </a:t>
            </a:r>
            <a:r>
              <a:rPr lang="es-ES" sz="1400" dirty="0" smtClean="0">
                <a:latin typeface="Segoe Print" panose="02000600000000000000" pitchFamily="2" charset="0"/>
              </a:rPr>
              <a:t>plástico.</a:t>
            </a:r>
            <a:endParaRPr lang="es-ES" sz="1400" dirty="0">
              <a:latin typeface="Segoe Print" panose="02000600000000000000" pitchFamily="2" charset="0"/>
            </a:endParaRPr>
          </a:p>
        </p:txBody>
      </p:sp>
      <p:sp>
        <p:nvSpPr>
          <p:cNvPr id="6" name="Rectángulo 5"/>
          <p:cNvSpPr/>
          <p:nvPr/>
        </p:nvSpPr>
        <p:spPr>
          <a:xfrm>
            <a:off x="878054" y="4693466"/>
            <a:ext cx="7909439" cy="1169551"/>
          </a:xfrm>
          <a:prstGeom prst="rect">
            <a:avLst/>
          </a:prstGeom>
        </p:spPr>
        <p:txBody>
          <a:bodyPr wrap="square">
            <a:spAutoFit/>
          </a:bodyPr>
          <a:lstStyle/>
          <a:p>
            <a:pPr algn="just"/>
            <a:r>
              <a:rPr lang="es-ES" sz="1400" dirty="0">
                <a:latin typeface="Segoe Print" panose="02000600000000000000" pitchFamily="2" charset="0"/>
              </a:rPr>
              <a:t>Cuando el adhesivo o plástico se encuentra expuesto a unas temperaturas inferiores a su </a:t>
            </a:r>
            <a:r>
              <a:rPr lang="es-ES" sz="1400" dirty="0" err="1">
                <a:latin typeface="Segoe Print" panose="02000600000000000000" pitchFamily="2" charset="0"/>
              </a:rPr>
              <a:t>Tg</a:t>
            </a:r>
            <a:r>
              <a:rPr lang="es-ES" sz="1400" dirty="0">
                <a:latin typeface="Segoe Print" panose="02000600000000000000" pitchFamily="2" charset="0"/>
              </a:rPr>
              <a:t>, el movimiento de las cadenas poliméricas disminuye haciendo que el material adquiera un comportamiento rígido y quebradizo, a temperaturas superiores a su </a:t>
            </a:r>
            <a:r>
              <a:rPr lang="es-ES" sz="1400" dirty="0" err="1">
                <a:latin typeface="Segoe Print" panose="02000600000000000000" pitchFamily="2" charset="0"/>
              </a:rPr>
              <a:t>Tg</a:t>
            </a:r>
            <a:r>
              <a:rPr lang="es-ES" sz="1400" dirty="0">
                <a:latin typeface="Segoe Print" panose="02000600000000000000" pitchFamily="2" charset="0"/>
              </a:rPr>
              <a:t> el movimiento de las cadenas poliméricas aumenta haciendo que el material adquiera un comportamiento elástico.</a:t>
            </a:r>
          </a:p>
        </p:txBody>
      </p:sp>
      <p:sp>
        <p:nvSpPr>
          <p:cNvPr id="7" name="Rectángulo 6"/>
          <p:cNvSpPr/>
          <p:nvPr/>
        </p:nvSpPr>
        <p:spPr>
          <a:xfrm>
            <a:off x="2315001" y="3046233"/>
            <a:ext cx="6525491" cy="307777"/>
          </a:xfrm>
          <a:prstGeom prst="rect">
            <a:avLst/>
          </a:prstGeom>
        </p:spPr>
        <p:txBody>
          <a:bodyPr wrap="square">
            <a:spAutoFit/>
          </a:bodyPr>
          <a:lstStyle/>
          <a:p>
            <a:r>
              <a:rPr lang="es-ES" sz="1400" dirty="0">
                <a:latin typeface="Segoe Print" panose="02000600000000000000" pitchFamily="2" charset="0"/>
              </a:rPr>
              <a:t>P</a:t>
            </a:r>
            <a:r>
              <a:rPr lang="es-ES" sz="1400" dirty="0" smtClean="0">
                <a:latin typeface="Segoe Print" panose="02000600000000000000" pitchFamily="2" charset="0"/>
              </a:rPr>
              <a:t>ropiedades </a:t>
            </a:r>
            <a:r>
              <a:rPr lang="es-ES" sz="1400" dirty="0">
                <a:latin typeface="Segoe Print" panose="02000600000000000000" pitchFamily="2" charset="0"/>
              </a:rPr>
              <a:t>mecánicas (resistencia, dureza, fragilidad, elongación…) </a:t>
            </a:r>
            <a:endParaRPr lang="en-US" sz="1400" dirty="0">
              <a:latin typeface="Segoe Print" panose="02000600000000000000" pitchFamily="2" charset="0"/>
            </a:endParaRPr>
          </a:p>
        </p:txBody>
      </p:sp>
      <p:cxnSp>
        <p:nvCxnSpPr>
          <p:cNvPr id="9" name="Conector recto de flecha 8"/>
          <p:cNvCxnSpPr/>
          <p:nvPr/>
        </p:nvCxnSpPr>
        <p:spPr>
          <a:xfrm>
            <a:off x="5552952" y="2479027"/>
            <a:ext cx="8312" cy="430148"/>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17" name="Text Placeholder 22"/>
          <p:cNvSpPr>
            <a:spLocks noGrp="1"/>
          </p:cNvSpPr>
          <p:nvPr>
            <p:ph type="body" idx="10"/>
          </p:nvPr>
        </p:nvSpPr>
        <p:spPr>
          <a:xfrm>
            <a:off x="526355" y="1447187"/>
            <a:ext cx="7471382" cy="633109"/>
          </a:xfrm>
        </p:spPr>
        <p:txBody>
          <a:bodyPr/>
          <a:lstStyle/>
          <a:p>
            <a:r>
              <a:rPr lang="en-US" sz="2000" dirty="0" err="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rPr>
              <a:t>Propiedades</a:t>
            </a:r>
            <a:r>
              <a:rPr lang="en-US" sz="200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rPr>
              <a:t> </a:t>
            </a:r>
            <a:r>
              <a:rPr lang="en-US" sz="2000" dirty="0" err="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rPr>
              <a:t>Fundamentales</a:t>
            </a:r>
            <a:r>
              <a:rPr lang="en-US" sz="200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rPr>
              <a:t> </a:t>
            </a:r>
            <a:endParaRPr lang="en-US" sz="200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endParaRPr>
          </a:p>
        </p:txBody>
      </p:sp>
      <p:sp>
        <p:nvSpPr>
          <p:cNvPr id="18" name="Text Placeholder 22"/>
          <p:cNvSpPr>
            <a:spLocks noGrp="1"/>
          </p:cNvSpPr>
          <p:nvPr>
            <p:ph type="body" idx="10"/>
          </p:nvPr>
        </p:nvSpPr>
        <p:spPr>
          <a:xfrm>
            <a:off x="562567" y="949880"/>
            <a:ext cx="7471382" cy="633109"/>
          </a:xfrm>
        </p:spPr>
        <p:txBody>
          <a:bodyPr/>
          <a:lstStyle/>
          <a:p>
            <a:r>
              <a:rPr lang="en-US" sz="2000" dirty="0" err="1"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rPr>
              <a:t>Emulsiones</a:t>
            </a:r>
            <a:r>
              <a:rPr lang="en-US" sz="200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rPr>
              <a:t> </a:t>
            </a:r>
            <a:r>
              <a:rPr lang="en-US" sz="2000" dirty="0" err="1"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rPr>
              <a:t>Mowilith</a:t>
            </a:r>
            <a:r>
              <a:rPr lang="en-US" sz="200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rPr>
              <a:t>®</a:t>
            </a:r>
            <a:endParaRPr lang="en-US" sz="200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endParaRPr>
          </a:p>
        </p:txBody>
      </p:sp>
      <p:sp>
        <p:nvSpPr>
          <p:cNvPr id="19" name="Rectángulo 18"/>
          <p:cNvSpPr/>
          <p:nvPr/>
        </p:nvSpPr>
        <p:spPr>
          <a:xfrm>
            <a:off x="390591" y="1916995"/>
            <a:ext cx="8490857" cy="473206"/>
          </a:xfrm>
          <a:prstGeom prst="rect">
            <a:avLst/>
          </a:prstGeom>
        </p:spPr>
        <p:txBody>
          <a:bodyPr wrap="square">
            <a:spAutoFit/>
          </a:bodyPr>
          <a:lstStyle/>
          <a:p>
            <a:pPr marL="285750" indent="-285750">
              <a:lnSpc>
                <a:spcPct val="150000"/>
              </a:lnSpc>
              <a:buFont typeface="Wingdings" panose="05000000000000000000" pitchFamily="2" charset="2"/>
              <a:buChar char="ü"/>
            </a:pPr>
            <a:r>
              <a:rPr lang="en-US" b="1" dirty="0" err="1">
                <a:solidFill>
                  <a:srgbClr val="C00000"/>
                </a:solidFill>
                <a:latin typeface="Segoe Print" panose="02000600000000000000" pitchFamily="2" charset="0"/>
              </a:rPr>
              <a:t>Composición</a:t>
            </a:r>
            <a:r>
              <a:rPr lang="en-US" b="1" dirty="0">
                <a:solidFill>
                  <a:srgbClr val="C00000"/>
                </a:solidFill>
                <a:latin typeface="Segoe Print" panose="02000600000000000000" pitchFamily="2" charset="0"/>
              </a:rPr>
              <a:t> </a:t>
            </a:r>
            <a:r>
              <a:rPr lang="en-US" b="1" dirty="0" err="1">
                <a:solidFill>
                  <a:srgbClr val="C00000"/>
                </a:solidFill>
                <a:latin typeface="Segoe Print" panose="02000600000000000000" pitchFamily="2" charset="0"/>
              </a:rPr>
              <a:t>Química</a:t>
            </a:r>
            <a:r>
              <a:rPr lang="en-US" b="1" dirty="0">
                <a:solidFill>
                  <a:srgbClr val="C00000"/>
                </a:solidFill>
                <a:latin typeface="Segoe Print" panose="02000600000000000000" pitchFamily="2" charset="0"/>
              </a:rPr>
              <a:t> y </a:t>
            </a:r>
            <a:r>
              <a:rPr lang="en-US" b="1" dirty="0" err="1">
                <a:solidFill>
                  <a:srgbClr val="C00000"/>
                </a:solidFill>
                <a:latin typeface="Segoe Print" panose="02000600000000000000" pitchFamily="2" charset="0"/>
              </a:rPr>
              <a:t>Temperatura</a:t>
            </a:r>
            <a:r>
              <a:rPr lang="en-US" b="1" dirty="0">
                <a:solidFill>
                  <a:srgbClr val="C00000"/>
                </a:solidFill>
                <a:latin typeface="Segoe Print" panose="02000600000000000000" pitchFamily="2" charset="0"/>
              </a:rPr>
              <a:t> de </a:t>
            </a:r>
            <a:r>
              <a:rPr lang="en-US" b="1" dirty="0" err="1">
                <a:solidFill>
                  <a:srgbClr val="C00000"/>
                </a:solidFill>
                <a:latin typeface="Segoe Print" panose="02000600000000000000" pitchFamily="2" charset="0"/>
              </a:rPr>
              <a:t>transición</a:t>
            </a:r>
            <a:r>
              <a:rPr lang="en-US" b="1" dirty="0">
                <a:solidFill>
                  <a:srgbClr val="C00000"/>
                </a:solidFill>
                <a:latin typeface="Segoe Print" panose="02000600000000000000" pitchFamily="2" charset="0"/>
              </a:rPr>
              <a:t> </a:t>
            </a:r>
            <a:r>
              <a:rPr lang="en-US" b="1" dirty="0" err="1">
                <a:solidFill>
                  <a:srgbClr val="C00000"/>
                </a:solidFill>
                <a:latin typeface="Segoe Print" panose="02000600000000000000" pitchFamily="2" charset="0"/>
              </a:rPr>
              <a:t>Vítrea</a:t>
            </a:r>
            <a:r>
              <a:rPr lang="en-US" b="1" dirty="0">
                <a:solidFill>
                  <a:srgbClr val="C00000"/>
                </a:solidFill>
                <a:latin typeface="Segoe Print" panose="02000600000000000000" pitchFamily="2" charset="0"/>
              </a:rPr>
              <a:t> (</a:t>
            </a:r>
            <a:r>
              <a:rPr lang="en-US" b="1" dirty="0" err="1">
                <a:solidFill>
                  <a:srgbClr val="C00000"/>
                </a:solidFill>
                <a:latin typeface="Segoe Print" panose="02000600000000000000" pitchFamily="2" charset="0"/>
              </a:rPr>
              <a:t>Tg</a:t>
            </a:r>
            <a:r>
              <a:rPr lang="en-US" b="1" dirty="0">
                <a:solidFill>
                  <a:srgbClr val="C00000"/>
                </a:solidFill>
                <a:latin typeface="Segoe Print" panose="02000600000000000000" pitchFamily="2" charset="0"/>
              </a:rPr>
              <a:t>)</a:t>
            </a:r>
            <a:endParaRPr lang="en-US" b="1" dirty="0">
              <a:solidFill>
                <a:srgbClr val="C00000"/>
              </a:solidFill>
              <a:latin typeface="Segoe Print" panose="02000600000000000000" pitchFamily="2" charset="0"/>
            </a:endParaRPr>
          </a:p>
        </p:txBody>
      </p:sp>
      <p:pic>
        <p:nvPicPr>
          <p:cNvPr id="20" name="Picture 2" descr="Universidad Centr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0783" y="147560"/>
            <a:ext cx="1663430" cy="552118"/>
          </a:xfrm>
          <a:prstGeom prst="rect">
            <a:avLst/>
          </a:prstGeom>
          <a:noFill/>
          <a:extLst>
            <a:ext uri="{909E8E84-426E-40DD-AFC4-6F175D3DCCD1}">
              <a14:hiddenFill xmlns:a14="http://schemas.microsoft.com/office/drawing/2010/main">
                <a:solidFill>
                  <a:srgbClr val="FFFFFF"/>
                </a:solidFill>
              </a14:hiddenFill>
            </a:ext>
          </a:extLst>
        </p:spPr>
      </p:pic>
      <p:sp>
        <p:nvSpPr>
          <p:cNvPr id="21" name="5 CuadroTexto"/>
          <p:cNvSpPr txBox="1"/>
          <p:nvPr/>
        </p:nvSpPr>
        <p:spPr>
          <a:xfrm>
            <a:off x="5848262" y="704656"/>
            <a:ext cx="4248472" cy="369332"/>
          </a:xfrm>
          <a:prstGeom prst="rect">
            <a:avLst/>
          </a:prstGeom>
          <a:noFill/>
        </p:spPr>
        <p:txBody>
          <a:bodyPr wrap="square" rtlCol="0">
            <a:spAutoFit/>
          </a:bodyPr>
          <a:lstStyle/>
          <a:p>
            <a:pPr algn="ctr" defTabSz="914400"/>
            <a:r>
              <a:rPr lang="es-ES" sz="900" dirty="0" smtClean="0">
                <a:solidFill>
                  <a:prstClr val="black"/>
                </a:solidFill>
                <a:latin typeface="Arial Narrow" panose="020B0606020202030204" pitchFamily="34" charset="0"/>
              </a:rPr>
              <a:t>FACULTAD DE INGENIERÍA</a:t>
            </a:r>
            <a:endParaRPr lang="es-CL" sz="900" dirty="0" smtClean="0">
              <a:solidFill>
                <a:prstClr val="black"/>
              </a:solidFill>
              <a:latin typeface="Arial Narrow" panose="020B0606020202030204" pitchFamily="34" charset="0"/>
            </a:endParaRPr>
          </a:p>
          <a:p>
            <a:pPr algn="ctr" defTabSz="914400"/>
            <a:r>
              <a:rPr lang="es-CL" sz="900" dirty="0" smtClean="0">
                <a:solidFill>
                  <a:prstClr val="black"/>
                </a:solidFill>
                <a:latin typeface="Arial Narrow" panose="020B0606020202030204" pitchFamily="34" charset="0"/>
              </a:rPr>
              <a:t>ESCUELA DE OBRAS CIVILES Y CONSTRUCCIÓN</a:t>
            </a:r>
            <a:endParaRPr lang="es-CL" sz="900" dirty="0">
              <a:solidFill>
                <a:prstClr val="black"/>
              </a:solidFill>
              <a:latin typeface="Arial Narrow" panose="020B0606020202030204" pitchFamily="34" charset="0"/>
            </a:endParaRPr>
          </a:p>
        </p:txBody>
      </p:sp>
      <p:pic>
        <p:nvPicPr>
          <p:cNvPr id="22" name="1 Imagen"/>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756541" y="76877"/>
            <a:ext cx="881248" cy="881248"/>
          </a:xfrm>
          <a:prstGeom prst="rect">
            <a:avLst/>
          </a:prstGeom>
        </p:spPr>
      </p:pic>
    </p:spTree>
    <p:extLst>
      <p:ext uri="{BB962C8B-B14F-4D97-AF65-F5344CB8AC3E}">
        <p14:creationId xmlns:p14="http://schemas.microsoft.com/office/powerpoint/2010/main" val="30596050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2"/>
          <p:cNvSpPr>
            <a:spLocks noGrp="1"/>
          </p:cNvSpPr>
          <p:nvPr>
            <p:ph type="body" idx="10"/>
          </p:nvPr>
        </p:nvSpPr>
        <p:spPr>
          <a:xfrm>
            <a:off x="562567" y="1399641"/>
            <a:ext cx="7471382" cy="633109"/>
          </a:xfrm>
        </p:spPr>
        <p:txBody>
          <a:bodyPr/>
          <a:lstStyle/>
          <a:p>
            <a:r>
              <a:rPr lang="en-US" sz="2000" dirty="0" err="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rPr>
              <a:t>Propiedades</a:t>
            </a:r>
            <a:r>
              <a:rPr lang="en-US" sz="200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rPr>
              <a:t> </a:t>
            </a:r>
            <a:r>
              <a:rPr lang="en-US" sz="2000" dirty="0" err="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rPr>
              <a:t>Fundamentales</a:t>
            </a:r>
            <a:r>
              <a:rPr lang="en-US" sz="200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rPr>
              <a:t> </a:t>
            </a:r>
            <a:endParaRPr lang="en-US" sz="200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endParaRPr>
          </a:p>
        </p:txBody>
      </p:sp>
      <p:sp>
        <p:nvSpPr>
          <p:cNvPr id="5" name="Text Placeholder 22"/>
          <p:cNvSpPr>
            <a:spLocks noGrp="1"/>
          </p:cNvSpPr>
          <p:nvPr>
            <p:ph type="body" idx="10"/>
          </p:nvPr>
        </p:nvSpPr>
        <p:spPr>
          <a:xfrm>
            <a:off x="562567" y="949880"/>
            <a:ext cx="7471382" cy="633109"/>
          </a:xfrm>
        </p:spPr>
        <p:txBody>
          <a:bodyPr/>
          <a:lstStyle/>
          <a:p>
            <a:r>
              <a:rPr lang="en-US" sz="2000" dirty="0" err="1"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rPr>
              <a:t>Emulsiones</a:t>
            </a:r>
            <a:r>
              <a:rPr lang="en-US" sz="200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rPr>
              <a:t> </a:t>
            </a:r>
            <a:r>
              <a:rPr lang="en-US" sz="2000" dirty="0" err="1"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rPr>
              <a:t>Mowilith</a:t>
            </a:r>
            <a:r>
              <a:rPr lang="en-US" sz="200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rPr>
              <a:t>®</a:t>
            </a:r>
            <a:endParaRPr lang="en-US" sz="200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endParaRPr>
          </a:p>
        </p:txBody>
      </p:sp>
      <p:sp>
        <p:nvSpPr>
          <p:cNvPr id="6" name="Rectángulo 5"/>
          <p:cNvSpPr/>
          <p:nvPr/>
        </p:nvSpPr>
        <p:spPr>
          <a:xfrm>
            <a:off x="562567" y="1796147"/>
            <a:ext cx="7793782" cy="473206"/>
          </a:xfrm>
          <a:prstGeom prst="rect">
            <a:avLst/>
          </a:prstGeom>
        </p:spPr>
        <p:txBody>
          <a:bodyPr wrap="square">
            <a:spAutoFit/>
          </a:bodyPr>
          <a:lstStyle/>
          <a:p>
            <a:pPr marL="285750" indent="-285750">
              <a:lnSpc>
                <a:spcPct val="150000"/>
              </a:lnSpc>
              <a:buFont typeface="Wingdings" panose="05000000000000000000" pitchFamily="2" charset="2"/>
              <a:buChar char="ü"/>
            </a:pPr>
            <a:r>
              <a:rPr lang="en-US" b="1" dirty="0" err="1">
                <a:solidFill>
                  <a:srgbClr val="C00000"/>
                </a:solidFill>
                <a:latin typeface="Segoe Print" panose="02000600000000000000" pitchFamily="2" charset="0"/>
              </a:rPr>
              <a:t>Temperatura</a:t>
            </a:r>
            <a:r>
              <a:rPr lang="en-US" b="1" dirty="0">
                <a:solidFill>
                  <a:srgbClr val="C00000"/>
                </a:solidFill>
                <a:latin typeface="Segoe Print" panose="02000600000000000000" pitchFamily="2" charset="0"/>
              </a:rPr>
              <a:t> minima de </a:t>
            </a:r>
            <a:r>
              <a:rPr lang="en-US" b="1" dirty="0" err="1">
                <a:solidFill>
                  <a:srgbClr val="C00000"/>
                </a:solidFill>
                <a:latin typeface="Segoe Print" panose="02000600000000000000" pitchFamily="2" charset="0"/>
              </a:rPr>
              <a:t>formación</a:t>
            </a:r>
            <a:r>
              <a:rPr lang="en-US" b="1" dirty="0">
                <a:solidFill>
                  <a:srgbClr val="C00000"/>
                </a:solidFill>
                <a:latin typeface="Segoe Print" panose="02000600000000000000" pitchFamily="2" charset="0"/>
              </a:rPr>
              <a:t> de film (TMFF)</a:t>
            </a:r>
            <a:endParaRPr lang="en-US" b="1" dirty="0">
              <a:solidFill>
                <a:srgbClr val="C00000"/>
              </a:solidFill>
              <a:latin typeface="Segoe Print" panose="02000600000000000000" pitchFamily="2" charset="0"/>
            </a:endParaRPr>
          </a:p>
        </p:txBody>
      </p:sp>
      <p:grpSp>
        <p:nvGrpSpPr>
          <p:cNvPr id="399" name="Grupo 398"/>
          <p:cNvGrpSpPr/>
          <p:nvPr/>
        </p:nvGrpSpPr>
        <p:grpSpPr>
          <a:xfrm>
            <a:off x="1098565" y="2466093"/>
            <a:ext cx="7442980" cy="4505204"/>
            <a:chOff x="719269" y="1384148"/>
            <a:chExt cx="9222301" cy="5483010"/>
          </a:xfrm>
        </p:grpSpPr>
        <p:grpSp>
          <p:nvGrpSpPr>
            <p:cNvPr id="400" name="Grupo 399"/>
            <p:cNvGrpSpPr/>
            <p:nvPr/>
          </p:nvGrpSpPr>
          <p:grpSpPr>
            <a:xfrm>
              <a:off x="719269" y="1384148"/>
              <a:ext cx="7383397" cy="977806"/>
              <a:chOff x="1017588" y="1706563"/>
              <a:chExt cx="7117324" cy="685800"/>
            </a:xfrm>
          </p:grpSpPr>
          <p:grpSp>
            <p:nvGrpSpPr>
              <p:cNvPr id="735" name="Grupo 734"/>
              <p:cNvGrpSpPr/>
              <p:nvPr/>
            </p:nvGrpSpPr>
            <p:grpSpPr>
              <a:xfrm>
                <a:off x="1017588" y="1706563"/>
                <a:ext cx="7117324" cy="685800"/>
                <a:chOff x="1017588" y="1706563"/>
                <a:chExt cx="7117324" cy="685800"/>
              </a:xfrm>
            </p:grpSpPr>
            <p:sp>
              <p:nvSpPr>
                <p:cNvPr id="789" name="Rectangle 2"/>
                <p:cNvSpPr>
                  <a:spLocks noChangeArrowheads="1"/>
                </p:cNvSpPr>
                <p:nvPr/>
              </p:nvSpPr>
              <p:spPr bwMode="auto">
                <a:xfrm>
                  <a:off x="1017588" y="1706563"/>
                  <a:ext cx="3581400" cy="685800"/>
                </a:xfrm>
                <a:prstGeom prst="rect">
                  <a:avLst/>
                </a:prstGeom>
                <a:gradFill rotWithShape="0">
                  <a:gsLst>
                    <a:gs pos="0">
                      <a:srgbClr val="FFFFFF"/>
                    </a:gs>
                    <a:gs pos="100000">
                      <a:srgbClr val="618FFD"/>
                    </a:gs>
                  </a:gsLst>
                  <a:lin ang="5400000" scaled="1"/>
                </a:gra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endParaRPr lang="es-CL" altLang="es-ES"/>
                </a:p>
              </p:txBody>
            </p:sp>
            <p:sp>
              <p:nvSpPr>
                <p:cNvPr id="790" name="Flecha derecha 789"/>
                <p:cNvSpPr/>
                <p:nvPr/>
              </p:nvSpPr>
              <p:spPr>
                <a:xfrm>
                  <a:off x="4736932" y="1935138"/>
                  <a:ext cx="560173" cy="40452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791" name="Rectángulo 790"/>
                <p:cNvSpPr/>
                <p:nvPr/>
              </p:nvSpPr>
              <p:spPr>
                <a:xfrm>
                  <a:off x="5594858" y="2042602"/>
                  <a:ext cx="2540054" cy="276999"/>
                </a:xfrm>
                <a:prstGeom prst="rect">
                  <a:avLst/>
                </a:prstGeom>
              </p:spPr>
              <p:txBody>
                <a:bodyPr wrap="none">
                  <a:spAutoFit/>
                </a:bodyPr>
                <a:lstStyle/>
                <a:p>
                  <a:r>
                    <a:rPr lang="de-DE" altLang="es-ES" sz="1200" dirty="0"/>
                    <a:t>D</a:t>
                  </a:r>
                  <a:r>
                    <a:rPr lang="de-DE" altLang="es-ES" sz="1200" dirty="0" smtClean="0"/>
                    <a:t>ispersion </a:t>
                  </a:r>
                  <a:r>
                    <a:rPr lang="de-DE" altLang="es-ES" sz="1200" dirty="0"/>
                    <a:t>in water </a:t>
                  </a:r>
                  <a:r>
                    <a:rPr lang="de-DE" altLang="es-ES" sz="1200" dirty="0" smtClean="0"/>
                    <a:t>(20-50% of solids)</a:t>
                  </a:r>
                  <a:endParaRPr lang="es-ES" sz="1200" dirty="0"/>
                </a:p>
              </p:txBody>
            </p:sp>
          </p:grpSp>
          <p:grpSp>
            <p:nvGrpSpPr>
              <p:cNvPr id="736" name="Group 144"/>
              <p:cNvGrpSpPr>
                <a:grpSpLocks/>
              </p:cNvGrpSpPr>
              <p:nvPr/>
            </p:nvGrpSpPr>
            <p:grpSpPr bwMode="auto">
              <a:xfrm>
                <a:off x="1031728" y="2003718"/>
                <a:ext cx="3521074" cy="318658"/>
                <a:chOff x="689" y="768"/>
                <a:chExt cx="2389" cy="410"/>
              </a:xfrm>
            </p:grpSpPr>
            <p:sp>
              <p:nvSpPr>
                <p:cNvPr id="737" name="Line 92"/>
                <p:cNvSpPr>
                  <a:spLocks noChangeShapeType="1"/>
                </p:cNvSpPr>
                <p:nvPr/>
              </p:nvSpPr>
              <p:spPr bwMode="auto">
                <a:xfrm>
                  <a:off x="766" y="798"/>
                  <a:ext cx="2240" cy="0"/>
                </a:xfrm>
                <a:prstGeom prst="line">
                  <a:avLst/>
                </a:prstGeom>
                <a:noFill/>
                <a:ln w="127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738" name="Line 93"/>
                <p:cNvSpPr>
                  <a:spLocks noChangeShapeType="1"/>
                </p:cNvSpPr>
                <p:nvPr/>
              </p:nvSpPr>
              <p:spPr bwMode="auto">
                <a:xfrm>
                  <a:off x="773" y="830"/>
                  <a:ext cx="2241" cy="0"/>
                </a:xfrm>
                <a:prstGeom prst="line">
                  <a:avLst/>
                </a:prstGeom>
                <a:noFill/>
                <a:ln w="127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739" name="Line 94"/>
                <p:cNvSpPr>
                  <a:spLocks noChangeShapeType="1"/>
                </p:cNvSpPr>
                <p:nvPr/>
              </p:nvSpPr>
              <p:spPr bwMode="auto">
                <a:xfrm>
                  <a:off x="773" y="858"/>
                  <a:ext cx="2240" cy="0"/>
                </a:xfrm>
                <a:prstGeom prst="line">
                  <a:avLst/>
                </a:prstGeom>
                <a:noFill/>
                <a:ln w="127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740" name="Line 95"/>
                <p:cNvSpPr>
                  <a:spLocks noChangeShapeType="1"/>
                </p:cNvSpPr>
                <p:nvPr/>
              </p:nvSpPr>
              <p:spPr bwMode="auto">
                <a:xfrm>
                  <a:off x="770" y="888"/>
                  <a:ext cx="2241" cy="0"/>
                </a:xfrm>
                <a:prstGeom prst="line">
                  <a:avLst/>
                </a:prstGeom>
                <a:noFill/>
                <a:ln w="127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741" name="Line 96"/>
                <p:cNvSpPr>
                  <a:spLocks noChangeShapeType="1"/>
                </p:cNvSpPr>
                <p:nvPr/>
              </p:nvSpPr>
              <p:spPr bwMode="auto">
                <a:xfrm>
                  <a:off x="770" y="954"/>
                  <a:ext cx="2240" cy="0"/>
                </a:xfrm>
                <a:prstGeom prst="line">
                  <a:avLst/>
                </a:prstGeom>
                <a:noFill/>
                <a:ln w="127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742" name="Line 97"/>
                <p:cNvSpPr>
                  <a:spLocks noChangeShapeType="1"/>
                </p:cNvSpPr>
                <p:nvPr/>
              </p:nvSpPr>
              <p:spPr bwMode="auto">
                <a:xfrm>
                  <a:off x="770" y="924"/>
                  <a:ext cx="2241" cy="0"/>
                </a:xfrm>
                <a:prstGeom prst="line">
                  <a:avLst/>
                </a:prstGeom>
                <a:noFill/>
                <a:ln w="127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743" name="Line 98"/>
                <p:cNvSpPr>
                  <a:spLocks noChangeShapeType="1"/>
                </p:cNvSpPr>
                <p:nvPr/>
              </p:nvSpPr>
              <p:spPr bwMode="auto">
                <a:xfrm>
                  <a:off x="767" y="989"/>
                  <a:ext cx="2241" cy="0"/>
                </a:xfrm>
                <a:prstGeom prst="line">
                  <a:avLst/>
                </a:prstGeom>
                <a:noFill/>
                <a:ln w="127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744" name="Line 99"/>
                <p:cNvSpPr>
                  <a:spLocks noChangeShapeType="1"/>
                </p:cNvSpPr>
                <p:nvPr/>
              </p:nvSpPr>
              <p:spPr bwMode="auto">
                <a:xfrm>
                  <a:off x="770" y="1016"/>
                  <a:ext cx="2240" cy="0"/>
                </a:xfrm>
                <a:prstGeom prst="line">
                  <a:avLst/>
                </a:prstGeom>
                <a:noFill/>
                <a:ln w="127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745" name="Line 100"/>
                <p:cNvSpPr>
                  <a:spLocks noChangeShapeType="1"/>
                </p:cNvSpPr>
                <p:nvPr/>
              </p:nvSpPr>
              <p:spPr bwMode="auto">
                <a:xfrm>
                  <a:off x="771" y="1049"/>
                  <a:ext cx="2240" cy="0"/>
                </a:xfrm>
                <a:prstGeom prst="line">
                  <a:avLst/>
                </a:prstGeom>
                <a:noFill/>
                <a:ln w="127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746" name="Line 101"/>
                <p:cNvSpPr>
                  <a:spLocks noChangeShapeType="1"/>
                </p:cNvSpPr>
                <p:nvPr/>
              </p:nvSpPr>
              <p:spPr bwMode="auto">
                <a:xfrm>
                  <a:off x="770" y="1080"/>
                  <a:ext cx="2241" cy="0"/>
                </a:xfrm>
                <a:prstGeom prst="line">
                  <a:avLst/>
                </a:prstGeom>
                <a:noFill/>
                <a:ln w="127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747" name="Line 102"/>
                <p:cNvSpPr>
                  <a:spLocks noChangeShapeType="1"/>
                </p:cNvSpPr>
                <p:nvPr/>
              </p:nvSpPr>
              <p:spPr bwMode="auto">
                <a:xfrm>
                  <a:off x="771" y="1115"/>
                  <a:ext cx="2240" cy="0"/>
                </a:xfrm>
                <a:prstGeom prst="line">
                  <a:avLst/>
                </a:prstGeom>
                <a:noFill/>
                <a:ln w="127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748" name="Line 103"/>
                <p:cNvSpPr>
                  <a:spLocks noChangeShapeType="1"/>
                </p:cNvSpPr>
                <p:nvPr/>
              </p:nvSpPr>
              <p:spPr bwMode="auto">
                <a:xfrm>
                  <a:off x="773" y="1144"/>
                  <a:ext cx="2240" cy="0"/>
                </a:xfrm>
                <a:prstGeom prst="line">
                  <a:avLst/>
                </a:prstGeom>
                <a:noFill/>
                <a:ln w="127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749" name="Freeform 104"/>
                <p:cNvSpPr>
                  <a:spLocks/>
                </p:cNvSpPr>
                <p:nvPr/>
              </p:nvSpPr>
              <p:spPr bwMode="auto">
                <a:xfrm>
                  <a:off x="766" y="779"/>
                  <a:ext cx="102" cy="102"/>
                </a:xfrm>
                <a:custGeom>
                  <a:avLst/>
                  <a:gdLst>
                    <a:gd name="T0" fmla="*/ 100 w 102"/>
                    <a:gd name="T1" fmla="*/ 47 h 102"/>
                    <a:gd name="T2" fmla="*/ 100 w 102"/>
                    <a:gd name="T3" fmla="*/ 40 h 102"/>
                    <a:gd name="T4" fmla="*/ 97 w 102"/>
                    <a:gd name="T5" fmla="*/ 32 h 102"/>
                    <a:gd name="T6" fmla="*/ 94 w 102"/>
                    <a:gd name="T7" fmla="*/ 25 h 102"/>
                    <a:gd name="T8" fmla="*/ 90 w 102"/>
                    <a:gd name="T9" fmla="*/ 19 h 102"/>
                    <a:gd name="T10" fmla="*/ 84 w 102"/>
                    <a:gd name="T11" fmla="*/ 13 h 102"/>
                    <a:gd name="T12" fmla="*/ 79 w 102"/>
                    <a:gd name="T13" fmla="*/ 9 h 102"/>
                    <a:gd name="T14" fmla="*/ 72 w 102"/>
                    <a:gd name="T15" fmla="*/ 5 h 102"/>
                    <a:gd name="T16" fmla="*/ 65 w 102"/>
                    <a:gd name="T17" fmla="*/ 2 h 102"/>
                    <a:gd name="T18" fmla="*/ 58 w 102"/>
                    <a:gd name="T19" fmla="*/ 1 h 102"/>
                    <a:gd name="T20" fmla="*/ 50 w 102"/>
                    <a:gd name="T21" fmla="*/ 0 h 102"/>
                    <a:gd name="T22" fmla="*/ 43 w 102"/>
                    <a:gd name="T23" fmla="*/ 1 h 102"/>
                    <a:gd name="T24" fmla="*/ 35 w 102"/>
                    <a:gd name="T25" fmla="*/ 2 h 102"/>
                    <a:gd name="T26" fmla="*/ 28 w 102"/>
                    <a:gd name="T27" fmla="*/ 5 h 102"/>
                    <a:gd name="T28" fmla="*/ 22 w 102"/>
                    <a:gd name="T29" fmla="*/ 9 h 102"/>
                    <a:gd name="T30" fmla="*/ 16 w 102"/>
                    <a:gd name="T31" fmla="*/ 13 h 102"/>
                    <a:gd name="T32" fmla="*/ 11 w 102"/>
                    <a:gd name="T33" fmla="*/ 19 h 102"/>
                    <a:gd name="T34" fmla="*/ 6 w 102"/>
                    <a:gd name="T35" fmla="*/ 25 h 102"/>
                    <a:gd name="T36" fmla="*/ 3 w 102"/>
                    <a:gd name="T37" fmla="*/ 32 h 102"/>
                    <a:gd name="T38" fmla="*/ 1 w 102"/>
                    <a:gd name="T39" fmla="*/ 40 h 102"/>
                    <a:gd name="T40" fmla="*/ 0 w 102"/>
                    <a:gd name="T41" fmla="*/ 47 h 102"/>
                    <a:gd name="T42" fmla="*/ 0 w 102"/>
                    <a:gd name="T43" fmla="*/ 54 h 102"/>
                    <a:gd name="T44" fmla="*/ 1 w 102"/>
                    <a:gd name="T45" fmla="*/ 62 h 102"/>
                    <a:gd name="T46" fmla="*/ 3 w 102"/>
                    <a:gd name="T47" fmla="*/ 69 h 102"/>
                    <a:gd name="T48" fmla="*/ 6 w 102"/>
                    <a:gd name="T49" fmla="*/ 76 h 102"/>
                    <a:gd name="T50" fmla="*/ 11 w 102"/>
                    <a:gd name="T51" fmla="*/ 82 h 102"/>
                    <a:gd name="T52" fmla="*/ 16 w 102"/>
                    <a:gd name="T53" fmla="*/ 88 h 102"/>
                    <a:gd name="T54" fmla="*/ 22 w 102"/>
                    <a:gd name="T55" fmla="*/ 93 h 102"/>
                    <a:gd name="T56" fmla="*/ 28 w 102"/>
                    <a:gd name="T57" fmla="*/ 96 h 102"/>
                    <a:gd name="T58" fmla="*/ 35 w 102"/>
                    <a:gd name="T59" fmla="*/ 99 h 102"/>
                    <a:gd name="T60" fmla="*/ 43 w 102"/>
                    <a:gd name="T61" fmla="*/ 101 h 102"/>
                    <a:gd name="T62" fmla="*/ 50 w 102"/>
                    <a:gd name="T63" fmla="*/ 101 h 102"/>
                    <a:gd name="T64" fmla="*/ 58 w 102"/>
                    <a:gd name="T65" fmla="*/ 101 h 102"/>
                    <a:gd name="T66" fmla="*/ 65 w 102"/>
                    <a:gd name="T67" fmla="*/ 99 h 102"/>
                    <a:gd name="T68" fmla="*/ 72 w 102"/>
                    <a:gd name="T69" fmla="*/ 96 h 102"/>
                    <a:gd name="T70" fmla="*/ 79 w 102"/>
                    <a:gd name="T71" fmla="*/ 93 h 102"/>
                    <a:gd name="T72" fmla="*/ 84 w 102"/>
                    <a:gd name="T73" fmla="*/ 88 h 102"/>
                    <a:gd name="T74" fmla="*/ 90 w 102"/>
                    <a:gd name="T75" fmla="*/ 82 h 102"/>
                    <a:gd name="T76" fmla="*/ 94 w 102"/>
                    <a:gd name="T77" fmla="*/ 76 h 102"/>
                    <a:gd name="T78" fmla="*/ 97 w 102"/>
                    <a:gd name="T79" fmla="*/ 69 h 102"/>
                    <a:gd name="T80" fmla="*/ 100 w 102"/>
                    <a:gd name="T81" fmla="*/ 62 h 102"/>
                    <a:gd name="T82" fmla="*/ 100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1"/>
                      </a:moveTo>
                      <a:lnTo>
                        <a:pt x="100" y="47"/>
                      </a:lnTo>
                      <a:lnTo>
                        <a:pt x="100" y="43"/>
                      </a:lnTo>
                      <a:lnTo>
                        <a:pt x="100" y="40"/>
                      </a:lnTo>
                      <a:lnTo>
                        <a:pt x="98" y="36"/>
                      </a:lnTo>
                      <a:lnTo>
                        <a:pt x="97" y="32"/>
                      </a:lnTo>
                      <a:lnTo>
                        <a:pt x="96" y="29"/>
                      </a:lnTo>
                      <a:lnTo>
                        <a:pt x="94" y="25"/>
                      </a:lnTo>
                      <a:lnTo>
                        <a:pt x="92" y="22"/>
                      </a:lnTo>
                      <a:lnTo>
                        <a:pt x="90" y="19"/>
                      </a:lnTo>
                      <a:lnTo>
                        <a:pt x="87" y="16"/>
                      </a:lnTo>
                      <a:lnTo>
                        <a:pt x="84" y="13"/>
                      </a:lnTo>
                      <a:lnTo>
                        <a:pt x="81" y="11"/>
                      </a:lnTo>
                      <a:lnTo>
                        <a:pt x="79" y="9"/>
                      </a:lnTo>
                      <a:lnTo>
                        <a:pt x="75" y="7"/>
                      </a:lnTo>
                      <a:lnTo>
                        <a:pt x="72" y="5"/>
                      </a:lnTo>
                      <a:lnTo>
                        <a:pt x="69" y="3"/>
                      </a:lnTo>
                      <a:lnTo>
                        <a:pt x="65" y="2"/>
                      </a:lnTo>
                      <a:lnTo>
                        <a:pt x="61" y="1"/>
                      </a:lnTo>
                      <a:lnTo>
                        <a:pt x="58" y="1"/>
                      </a:lnTo>
                      <a:lnTo>
                        <a:pt x="54" y="0"/>
                      </a:lnTo>
                      <a:lnTo>
                        <a:pt x="50" y="0"/>
                      </a:lnTo>
                      <a:lnTo>
                        <a:pt x="47" y="0"/>
                      </a:lnTo>
                      <a:lnTo>
                        <a:pt x="43" y="1"/>
                      </a:lnTo>
                      <a:lnTo>
                        <a:pt x="39" y="1"/>
                      </a:lnTo>
                      <a:lnTo>
                        <a:pt x="35" y="2"/>
                      </a:lnTo>
                      <a:lnTo>
                        <a:pt x="32" y="3"/>
                      </a:lnTo>
                      <a:lnTo>
                        <a:pt x="28" y="5"/>
                      </a:lnTo>
                      <a:lnTo>
                        <a:pt x="25" y="7"/>
                      </a:lnTo>
                      <a:lnTo>
                        <a:pt x="22" y="9"/>
                      </a:lnTo>
                      <a:lnTo>
                        <a:pt x="19" y="11"/>
                      </a:lnTo>
                      <a:lnTo>
                        <a:pt x="16" y="13"/>
                      </a:lnTo>
                      <a:lnTo>
                        <a:pt x="13" y="16"/>
                      </a:lnTo>
                      <a:lnTo>
                        <a:pt x="11" y="19"/>
                      </a:lnTo>
                      <a:lnTo>
                        <a:pt x="8" y="22"/>
                      </a:lnTo>
                      <a:lnTo>
                        <a:pt x="6" y="25"/>
                      </a:lnTo>
                      <a:lnTo>
                        <a:pt x="5" y="29"/>
                      </a:lnTo>
                      <a:lnTo>
                        <a:pt x="3" y="32"/>
                      </a:lnTo>
                      <a:lnTo>
                        <a:pt x="2" y="36"/>
                      </a:lnTo>
                      <a:lnTo>
                        <a:pt x="1" y="40"/>
                      </a:lnTo>
                      <a:lnTo>
                        <a:pt x="0" y="43"/>
                      </a:lnTo>
                      <a:lnTo>
                        <a:pt x="0" y="47"/>
                      </a:lnTo>
                      <a:lnTo>
                        <a:pt x="0" y="51"/>
                      </a:lnTo>
                      <a:lnTo>
                        <a:pt x="0" y="54"/>
                      </a:lnTo>
                      <a:lnTo>
                        <a:pt x="0" y="58"/>
                      </a:lnTo>
                      <a:lnTo>
                        <a:pt x="1" y="62"/>
                      </a:lnTo>
                      <a:lnTo>
                        <a:pt x="2" y="65"/>
                      </a:lnTo>
                      <a:lnTo>
                        <a:pt x="3" y="69"/>
                      </a:lnTo>
                      <a:lnTo>
                        <a:pt x="5" y="73"/>
                      </a:lnTo>
                      <a:lnTo>
                        <a:pt x="6" y="76"/>
                      </a:lnTo>
                      <a:lnTo>
                        <a:pt x="8" y="79"/>
                      </a:lnTo>
                      <a:lnTo>
                        <a:pt x="11" y="82"/>
                      </a:lnTo>
                      <a:lnTo>
                        <a:pt x="13" y="85"/>
                      </a:lnTo>
                      <a:lnTo>
                        <a:pt x="16" y="88"/>
                      </a:lnTo>
                      <a:lnTo>
                        <a:pt x="19" y="90"/>
                      </a:lnTo>
                      <a:lnTo>
                        <a:pt x="22" y="93"/>
                      </a:lnTo>
                      <a:lnTo>
                        <a:pt x="25" y="94"/>
                      </a:lnTo>
                      <a:lnTo>
                        <a:pt x="28" y="96"/>
                      </a:lnTo>
                      <a:lnTo>
                        <a:pt x="32" y="98"/>
                      </a:lnTo>
                      <a:lnTo>
                        <a:pt x="35" y="99"/>
                      </a:lnTo>
                      <a:lnTo>
                        <a:pt x="39" y="100"/>
                      </a:lnTo>
                      <a:lnTo>
                        <a:pt x="43" y="101"/>
                      </a:lnTo>
                      <a:lnTo>
                        <a:pt x="47" y="101"/>
                      </a:lnTo>
                      <a:lnTo>
                        <a:pt x="50" y="101"/>
                      </a:lnTo>
                      <a:lnTo>
                        <a:pt x="54" y="101"/>
                      </a:lnTo>
                      <a:lnTo>
                        <a:pt x="58" y="101"/>
                      </a:lnTo>
                      <a:lnTo>
                        <a:pt x="61" y="100"/>
                      </a:lnTo>
                      <a:lnTo>
                        <a:pt x="65" y="99"/>
                      </a:lnTo>
                      <a:lnTo>
                        <a:pt x="69" y="98"/>
                      </a:lnTo>
                      <a:lnTo>
                        <a:pt x="72" y="96"/>
                      </a:lnTo>
                      <a:lnTo>
                        <a:pt x="75" y="94"/>
                      </a:lnTo>
                      <a:lnTo>
                        <a:pt x="79" y="93"/>
                      </a:lnTo>
                      <a:lnTo>
                        <a:pt x="81" y="90"/>
                      </a:lnTo>
                      <a:lnTo>
                        <a:pt x="84" y="88"/>
                      </a:lnTo>
                      <a:lnTo>
                        <a:pt x="87" y="85"/>
                      </a:lnTo>
                      <a:lnTo>
                        <a:pt x="90" y="82"/>
                      </a:lnTo>
                      <a:lnTo>
                        <a:pt x="92" y="79"/>
                      </a:lnTo>
                      <a:lnTo>
                        <a:pt x="94" y="76"/>
                      </a:lnTo>
                      <a:lnTo>
                        <a:pt x="96" y="73"/>
                      </a:lnTo>
                      <a:lnTo>
                        <a:pt x="97" y="69"/>
                      </a:lnTo>
                      <a:lnTo>
                        <a:pt x="98" y="65"/>
                      </a:lnTo>
                      <a:lnTo>
                        <a:pt x="100" y="62"/>
                      </a:lnTo>
                      <a:lnTo>
                        <a:pt x="100" y="58"/>
                      </a:lnTo>
                      <a:lnTo>
                        <a:pt x="100" y="54"/>
                      </a:lnTo>
                      <a:lnTo>
                        <a:pt x="101" y="51"/>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50" name="Freeform 105"/>
                <p:cNvSpPr>
                  <a:spLocks/>
                </p:cNvSpPr>
                <p:nvPr/>
              </p:nvSpPr>
              <p:spPr bwMode="auto">
                <a:xfrm>
                  <a:off x="910" y="833"/>
                  <a:ext cx="102" cy="102"/>
                </a:xfrm>
                <a:custGeom>
                  <a:avLst/>
                  <a:gdLst>
                    <a:gd name="T0" fmla="*/ 101 w 102"/>
                    <a:gd name="T1" fmla="*/ 47 h 102"/>
                    <a:gd name="T2" fmla="*/ 100 w 102"/>
                    <a:gd name="T3" fmla="*/ 39 h 102"/>
                    <a:gd name="T4" fmla="*/ 98 w 102"/>
                    <a:gd name="T5" fmla="*/ 32 h 102"/>
                    <a:gd name="T6" fmla="*/ 94 w 102"/>
                    <a:gd name="T7" fmla="*/ 25 h 102"/>
                    <a:gd name="T8" fmla="*/ 90 w 102"/>
                    <a:gd name="T9" fmla="*/ 19 h 102"/>
                    <a:gd name="T10" fmla="*/ 85 w 102"/>
                    <a:gd name="T11" fmla="*/ 14 h 102"/>
                    <a:gd name="T12" fmla="*/ 79 w 102"/>
                    <a:gd name="T13" fmla="*/ 9 h 102"/>
                    <a:gd name="T14" fmla="*/ 73 w 102"/>
                    <a:gd name="T15" fmla="*/ 5 h 102"/>
                    <a:gd name="T16" fmla="*/ 65 w 102"/>
                    <a:gd name="T17" fmla="*/ 2 h 102"/>
                    <a:gd name="T18" fmla="*/ 58 w 102"/>
                    <a:gd name="T19" fmla="*/ 1 h 102"/>
                    <a:gd name="T20" fmla="*/ 51 w 102"/>
                    <a:gd name="T21" fmla="*/ 0 h 102"/>
                    <a:gd name="T22" fmla="*/ 43 w 102"/>
                    <a:gd name="T23" fmla="*/ 1 h 102"/>
                    <a:gd name="T24" fmla="*/ 36 w 102"/>
                    <a:gd name="T25" fmla="*/ 2 h 102"/>
                    <a:gd name="T26" fmla="*/ 29 w 102"/>
                    <a:gd name="T27" fmla="*/ 5 h 102"/>
                    <a:gd name="T28" fmla="*/ 22 w 102"/>
                    <a:gd name="T29" fmla="*/ 9 h 102"/>
                    <a:gd name="T30" fmla="*/ 16 w 102"/>
                    <a:gd name="T31" fmla="*/ 14 h 102"/>
                    <a:gd name="T32" fmla="*/ 11 w 102"/>
                    <a:gd name="T33" fmla="*/ 19 h 102"/>
                    <a:gd name="T34" fmla="*/ 7 w 102"/>
                    <a:gd name="T35" fmla="*/ 25 h 102"/>
                    <a:gd name="T36" fmla="*/ 3 w 102"/>
                    <a:gd name="T37" fmla="*/ 32 h 102"/>
                    <a:gd name="T38" fmla="*/ 1 w 102"/>
                    <a:gd name="T39" fmla="*/ 39 h 102"/>
                    <a:gd name="T40" fmla="*/ 0 w 102"/>
                    <a:gd name="T41" fmla="*/ 47 h 102"/>
                    <a:gd name="T42" fmla="*/ 0 w 102"/>
                    <a:gd name="T43" fmla="*/ 54 h 102"/>
                    <a:gd name="T44" fmla="*/ 1 w 102"/>
                    <a:gd name="T45" fmla="*/ 62 h 102"/>
                    <a:gd name="T46" fmla="*/ 3 w 102"/>
                    <a:gd name="T47" fmla="*/ 69 h 102"/>
                    <a:gd name="T48" fmla="*/ 7 w 102"/>
                    <a:gd name="T49" fmla="*/ 76 h 102"/>
                    <a:gd name="T50" fmla="*/ 11 w 102"/>
                    <a:gd name="T51" fmla="*/ 82 h 102"/>
                    <a:gd name="T52" fmla="*/ 16 w 102"/>
                    <a:gd name="T53" fmla="*/ 88 h 102"/>
                    <a:gd name="T54" fmla="*/ 22 w 102"/>
                    <a:gd name="T55" fmla="*/ 93 h 102"/>
                    <a:gd name="T56" fmla="*/ 29 w 102"/>
                    <a:gd name="T57" fmla="*/ 96 h 102"/>
                    <a:gd name="T58" fmla="*/ 36 w 102"/>
                    <a:gd name="T59" fmla="*/ 99 h 102"/>
                    <a:gd name="T60" fmla="*/ 43 w 102"/>
                    <a:gd name="T61" fmla="*/ 101 h 102"/>
                    <a:gd name="T62" fmla="*/ 51 w 102"/>
                    <a:gd name="T63" fmla="*/ 101 h 102"/>
                    <a:gd name="T64" fmla="*/ 58 w 102"/>
                    <a:gd name="T65" fmla="*/ 101 h 102"/>
                    <a:gd name="T66" fmla="*/ 65 w 102"/>
                    <a:gd name="T67" fmla="*/ 99 h 102"/>
                    <a:gd name="T68" fmla="*/ 73 w 102"/>
                    <a:gd name="T69" fmla="*/ 96 h 102"/>
                    <a:gd name="T70" fmla="*/ 79 w 102"/>
                    <a:gd name="T71" fmla="*/ 93 h 102"/>
                    <a:gd name="T72" fmla="*/ 85 w 102"/>
                    <a:gd name="T73" fmla="*/ 88 h 102"/>
                    <a:gd name="T74" fmla="*/ 90 w 102"/>
                    <a:gd name="T75" fmla="*/ 82 h 102"/>
                    <a:gd name="T76" fmla="*/ 94 w 102"/>
                    <a:gd name="T77" fmla="*/ 76 h 102"/>
                    <a:gd name="T78" fmla="*/ 98 w 102"/>
                    <a:gd name="T79" fmla="*/ 69 h 102"/>
                    <a:gd name="T80" fmla="*/ 100 w 102"/>
                    <a:gd name="T81" fmla="*/ 62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1"/>
                      </a:moveTo>
                      <a:lnTo>
                        <a:pt x="101" y="47"/>
                      </a:lnTo>
                      <a:lnTo>
                        <a:pt x="101" y="43"/>
                      </a:lnTo>
                      <a:lnTo>
                        <a:pt x="100" y="39"/>
                      </a:lnTo>
                      <a:lnTo>
                        <a:pt x="99" y="36"/>
                      </a:lnTo>
                      <a:lnTo>
                        <a:pt x="98" y="32"/>
                      </a:lnTo>
                      <a:lnTo>
                        <a:pt x="96" y="29"/>
                      </a:lnTo>
                      <a:lnTo>
                        <a:pt x="94" y="25"/>
                      </a:lnTo>
                      <a:lnTo>
                        <a:pt x="93" y="22"/>
                      </a:lnTo>
                      <a:lnTo>
                        <a:pt x="90" y="19"/>
                      </a:lnTo>
                      <a:lnTo>
                        <a:pt x="88" y="17"/>
                      </a:lnTo>
                      <a:lnTo>
                        <a:pt x="85" y="14"/>
                      </a:lnTo>
                      <a:lnTo>
                        <a:pt x="82" y="11"/>
                      </a:lnTo>
                      <a:lnTo>
                        <a:pt x="79" y="9"/>
                      </a:lnTo>
                      <a:lnTo>
                        <a:pt x="76" y="7"/>
                      </a:lnTo>
                      <a:lnTo>
                        <a:pt x="73" y="5"/>
                      </a:lnTo>
                      <a:lnTo>
                        <a:pt x="69" y="4"/>
                      </a:lnTo>
                      <a:lnTo>
                        <a:pt x="65" y="2"/>
                      </a:lnTo>
                      <a:lnTo>
                        <a:pt x="62" y="1"/>
                      </a:lnTo>
                      <a:lnTo>
                        <a:pt x="58" y="1"/>
                      </a:lnTo>
                      <a:lnTo>
                        <a:pt x="54" y="0"/>
                      </a:lnTo>
                      <a:lnTo>
                        <a:pt x="51" y="0"/>
                      </a:lnTo>
                      <a:lnTo>
                        <a:pt x="47" y="0"/>
                      </a:lnTo>
                      <a:lnTo>
                        <a:pt x="43" y="1"/>
                      </a:lnTo>
                      <a:lnTo>
                        <a:pt x="40" y="1"/>
                      </a:lnTo>
                      <a:lnTo>
                        <a:pt x="36" y="2"/>
                      </a:lnTo>
                      <a:lnTo>
                        <a:pt x="32" y="4"/>
                      </a:lnTo>
                      <a:lnTo>
                        <a:pt x="29" y="5"/>
                      </a:lnTo>
                      <a:lnTo>
                        <a:pt x="26" y="7"/>
                      </a:lnTo>
                      <a:lnTo>
                        <a:pt x="22" y="9"/>
                      </a:lnTo>
                      <a:lnTo>
                        <a:pt x="19" y="11"/>
                      </a:lnTo>
                      <a:lnTo>
                        <a:pt x="16" y="14"/>
                      </a:lnTo>
                      <a:lnTo>
                        <a:pt x="14" y="17"/>
                      </a:lnTo>
                      <a:lnTo>
                        <a:pt x="11" y="19"/>
                      </a:lnTo>
                      <a:lnTo>
                        <a:pt x="9" y="22"/>
                      </a:lnTo>
                      <a:lnTo>
                        <a:pt x="7" y="25"/>
                      </a:lnTo>
                      <a:lnTo>
                        <a:pt x="5" y="29"/>
                      </a:lnTo>
                      <a:lnTo>
                        <a:pt x="3" y="32"/>
                      </a:lnTo>
                      <a:lnTo>
                        <a:pt x="2" y="36"/>
                      </a:lnTo>
                      <a:lnTo>
                        <a:pt x="1" y="39"/>
                      </a:lnTo>
                      <a:lnTo>
                        <a:pt x="1" y="43"/>
                      </a:lnTo>
                      <a:lnTo>
                        <a:pt x="0" y="47"/>
                      </a:lnTo>
                      <a:lnTo>
                        <a:pt x="0" y="51"/>
                      </a:lnTo>
                      <a:lnTo>
                        <a:pt x="0" y="54"/>
                      </a:lnTo>
                      <a:lnTo>
                        <a:pt x="1" y="58"/>
                      </a:lnTo>
                      <a:lnTo>
                        <a:pt x="1" y="62"/>
                      </a:lnTo>
                      <a:lnTo>
                        <a:pt x="2" y="66"/>
                      </a:lnTo>
                      <a:lnTo>
                        <a:pt x="3" y="69"/>
                      </a:lnTo>
                      <a:lnTo>
                        <a:pt x="5" y="73"/>
                      </a:lnTo>
                      <a:lnTo>
                        <a:pt x="7" y="76"/>
                      </a:lnTo>
                      <a:lnTo>
                        <a:pt x="9" y="79"/>
                      </a:lnTo>
                      <a:lnTo>
                        <a:pt x="11" y="82"/>
                      </a:lnTo>
                      <a:lnTo>
                        <a:pt x="14" y="85"/>
                      </a:lnTo>
                      <a:lnTo>
                        <a:pt x="16" y="88"/>
                      </a:lnTo>
                      <a:lnTo>
                        <a:pt x="19" y="91"/>
                      </a:lnTo>
                      <a:lnTo>
                        <a:pt x="22" y="93"/>
                      </a:lnTo>
                      <a:lnTo>
                        <a:pt x="26" y="95"/>
                      </a:lnTo>
                      <a:lnTo>
                        <a:pt x="29" y="96"/>
                      </a:lnTo>
                      <a:lnTo>
                        <a:pt x="32" y="98"/>
                      </a:lnTo>
                      <a:lnTo>
                        <a:pt x="36" y="99"/>
                      </a:lnTo>
                      <a:lnTo>
                        <a:pt x="40" y="100"/>
                      </a:lnTo>
                      <a:lnTo>
                        <a:pt x="43" y="101"/>
                      </a:lnTo>
                      <a:lnTo>
                        <a:pt x="47" y="101"/>
                      </a:lnTo>
                      <a:lnTo>
                        <a:pt x="51" y="101"/>
                      </a:lnTo>
                      <a:lnTo>
                        <a:pt x="54" y="101"/>
                      </a:lnTo>
                      <a:lnTo>
                        <a:pt x="58" y="101"/>
                      </a:lnTo>
                      <a:lnTo>
                        <a:pt x="62" y="100"/>
                      </a:lnTo>
                      <a:lnTo>
                        <a:pt x="65" y="99"/>
                      </a:lnTo>
                      <a:lnTo>
                        <a:pt x="69" y="98"/>
                      </a:lnTo>
                      <a:lnTo>
                        <a:pt x="73" y="96"/>
                      </a:lnTo>
                      <a:lnTo>
                        <a:pt x="76" y="95"/>
                      </a:lnTo>
                      <a:lnTo>
                        <a:pt x="79" y="93"/>
                      </a:lnTo>
                      <a:lnTo>
                        <a:pt x="82" y="91"/>
                      </a:lnTo>
                      <a:lnTo>
                        <a:pt x="85" y="88"/>
                      </a:lnTo>
                      <a:lnTo>
                        <a:pt x="88" y="85"/>
                      </a:lnTo>
                      <a:lnTo>
                        <a:pt x="90" y="82"/>
                      </a:lnTo>
                      <a:lnTo>
                        <a:pt x="93" y="79"/>
                      </a:lnTo>
                      <a:lnTo>
                        <a:pt x="94" y="76"/>
                      </a:lnTo>
                      <a:lnTo>
                        <a:pt x="96" y="73"/>
                      </a:lnTo>
                      <a:lnTo>
                        <a:pt x="98" y="69"/>
                      </a:lnTo>
                      <a:lnTo>
                        <a:pt x="99" y="66"/>
                      </a:lnTo>
                      <a:lnTo>
                        <a:pt x="100" y="62"/>
                      </a:lnTo>
                      <a:lnTo>
                        <a:pt x="101" y="58"/>
                      </a:lnTo>
                      <a:lnTo>
                        <a:pt x="101" y="54"/>
                      </a:lnTo>
                      <a:lnTo>
                        <a:pt x="101" y="51"/>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51" name="Freeform 106"/>
                <p:cNvSpPr>
                  <a:spLocks/>
                </p:cNvSpPr>
                <p:nvPr/>
              </p:nvSpPr>
              <p:spPr bwMode="auto">
                <a:xfrm>
                  <a:off x="1052" y="778"/>
                  <a:ext cx="102" cy="102"/>
                </a:xfrm>
                <a:custGeom>
                  <a:avLst/>
                  <a:gdLst>
                    <a:gd name="T0" fmla="*/ 101 w 102"/>
                    <a:gd name="T1" fmla="*/ 47 h 102"/>
                    <a:gd name="T2" fmla="*/ 99 w 102"/>
                    <a:gd name="T3" fmla="*/ 39 h 102"/>
                    <a:gd name="T4" fmla="*/ 97 w 102"/>
                    <a:gd name="T5" fmla="*/ 32 h 102"/>
                    <a:gd name="T6" fmla="*/ 94 w 102"/>
                    <a:gd name="T7" fmla="*/ 25 h 102"/>
                    <a:gd name="T8" fmla="*/ 90 w 102"/>
                    <a:gd name="T9" fmla="*/ 19 h 102"/>
                    <a:gd name="T10" fmla="*/ 84 w 102"/>
                    <a:gd name="T11" fmla="*/ 13 h 102"/>
                    <a:gd name="T12" fmla="*/ 78 w 102"/>
                    <a:gd name="T13" fmla="*/ 8 h 102"/>
                    <a:gd name="T14" fmla="*/ 72 w 102"/>
                    <a:gd name="T15" fmla="*/ 5 h 102"/>
                    <a:gd name="T16" fmla="*/ 65 w 102"/>
                    <a:gd name="T17" fmla="*/ 2 h 102"/>
                    <a:gd name="T18" fmla="*/ 58 w 102"/>
                    <a:gd name="T19" fmla="*/ 0 h 102"/>
                    <a:gd name="T20" fmla="*/ 50 w 102"/>
                    <a:gd name="T21" fmla="*/ 0 h 102"/>
                    <a:gd name="T22" fmla="*/ 42 w 102"/>
                    <a:gd name="T23" fmla="*/ 0 h 102"/>
                    <a:gd name="T24" fmla="*/ 35 w 102"/>
                    <a:gd name="T25" fmla="*/ 2 h 102"/>
                    <a:gd name="T26" fmla="*/ 28 w 102"/>
                    <a:gd name="T27" fmla="*/ 5 h 102"/>
                    <a:gd name="T28" fmla="*/ 21 w 102"/>
                    <a:gd name="T29" fmla="*/ 8 h 102"/>
                    <a:gd name="T30" fmla="*/ 16 w 102"/>
                    <a:gd name="T31" fmla="*/ 13 h 102"/>
                    <a:gd name="T32" fmla="*/ 10 w 102"/>
                    <a:gd name="T33" fmla="*/ 19 h 102"/>
                    <a:gd name="T34" fmla="*/ 6 w 102"/>
                    <a:gd name="T35" fmla="*/ 25 h 102"/>
                    <a:gd name="T36" fmla="*/ 3 w 102"/>
                    <a:gd name="T37" fmla="*/ 32 h 102"/>
                    <a:gd name="T38" fmla="*/ 0 w 102"/>
                    <a:gd name="T39" fmla="*/ 39 h 102"/>
                    <a:gd name="T40" fmla="*/ 0 w 102"/>
                    <a:gd name="T41" fmla="*/ 47 h 102"/>
                    <a:gd name="T42" fmla="*/ 0 w 102"/>
                    <a:gd name="T43" fmla="*/ 54 h 102"/>
                    <a:gd name="T44" fmla="*/ 0 w 102"/>
                    <a:gd name="T45" fmla="*/ 61 h 102"/>
                    <a:gd name="T46" fmla="*/ 3 w 102"/>
                    <a:gd name="T47" fmla="*/ 69 h 102"/>
                    <a:gd name="T48" fmla="*/ 6 w 102"/>
                    <a:gd name="T49" fmla="*/ 76 h 102"/>
                    <a:gd name="T50" fmla="*/ 10 w 102"/>
                    <a:gd name="T51" fmla="*/ 82 h 102"/>
                    <a:gd name="T52" fmla="*/ 16 w 102"/>
                    <a:gd name="T53" fmla="*/ 87 h 102"/>
                    <a:gd name="T54" fmla="*/ 21 w 102"/>
                    <a:gd name="T55" fmla="*/ 92 h 102"/>
                    <a:gd name="T56" fmla="*/ 28 w 102"/>
                    <a:gd name="T57" fmla="*/ 96 h 102"/>
                    <a:gd name="T58" fmla="*/ 35 w 102"/>
                    <a:gd name="T59" fmla="*/ 98 h 102"/>
                    <a:gd name="T60" fmla="*/ 42 w 102"/>
                    <a:gd name="T61" fmla="*/ 100 h 102"/>
                    <a:gd name="T62" fmla="*/ 50 w 102"/>
                    <a:gd name="T63" fmla="*/ 101 h 102"/>
                    <a:gd name="T64" fmla="*/ 58 w 102"/>
                    <a:gd name="T65" fmla="*/ 100 h 102"/>
                    <a:gd name="T66" fmla="*/ 65 w 102"/>
                    <a:gd name="T67" fmla="*/ 98 h 102"/>
                    <a:gd name="T68" fmla="*/ 72 w 102"/>
                    <a:gd name="T69" fmla="*/ 96 h 102"/>
                    <a:gd name="T70" fmla="*/ 78 w 102"/>
                    <a:gd name="T71" fmla="*/ 92 h 102"/>
                    <a:gd name="T72" fmla="*/ 84 w 102"/>
                    <a:gd name="T73" fmla="*/ 87 h 102"/>
                    <a:gd name="T74" fmla="*/ 90 w 102"/>
                    <a:gd name="T75" fmla="*/ 82 h 102"/>
                    <a:gd name="T76" fmla="*/ 94 w 102"/>
                    <a:gd name="T77" fmla="*/ 76 h 102"/>
                    <a:gd name="T78" fmla="*/ 97 w 102"/>
                    <a:gd name="T79" fmla="*/ 69 h 102"/>
                    <a:gd name="T80" fmla="*/ 99 w 102"/>
                    <a:gd name="T81" fmla="*/ 61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0"/>
                      </a:moveTo>
                      <a:lnTo>
                        <a:pt x="101" y="47"/>
                      </a:lnTo>
                      <a:lnTo>
                        <a:pt x="100" y="43"/>
                      </a:lnTo>
                      <a:lnTo>
                        <a:pt x="99" y="39"/>
                      </a:lnTo>
                      <a:lnTo>
                        <a:pt x="99" y="35"/>
                      </a:lnTo>
                      <a:lnTo>
                        <a:pt x="97" y="32"/>
                      </a:lnTo>
                      <a:lnTo>
                        <a:pt x="95" y="28"/>
                      </a:lnTo>
                      <a:lnTo>
                        <a:pt x="94" y="25"/>
                      </a:lnTo>
                      <a:lnTo>
                        <a:pt x="92" y="22"/>
                      </a:lnTo>
                      <a:lnTo>
                        <a:pt x="90" y="19"/>
                      </a:lnTo>
                      <a:lnTo>
                        <a:pt x="87" y="16"/>
                      </a:lnTo>
                      <a:lnTo>
                        <a:pt x="84" y="13"/>
                      </a:lnTo>
                      <a:lnTo>
                        <a:pt x="81" y="11"/>
                      </a:lnTo>
                      <a:lnTo>
                        <a:pt x="78" y="8"/>
                      </a:lnTo>
                      <a:lnTo>
                        <a:pt x="75" y="6"/>
                      </a:lnTo>
                      <a:lnTo>
                        <a:pt x="72" y="5"/>
                      </a:lnTo>
                      <a:lnTo>
                        <a:pt x="68" y="3"/>
                      </a:lnTo>
                      <a:lnTo>
                        <a:pt x="65" y="2"/>
                      </a:lnTo>
                      <a:lnTo>
                        <a:pt x="61" y="1"/>
                      </a:lnTo>
                      <a:lnTo>
                        <a:pt x="58" y="0"/>
                      </a:lnTo>
                      <a:lnTo>
                        <a:pt x="53" y="0"/>
                      </a:lnTo>
                      <a:lnTo>
                        <a:pt x="50" y="0"/>
                      </a:lnTo>
                      <a:lnTo>
                        <a:pt x="46" y="0"/>
                      </a:lnTo>
                      <a:lnTo>
                        <a:pt x="42" y="0"/>
                      </a:lnTo>
                      <a:lnTo>
                        <a:pt x="39" y="1"/>
                      </a:lnTo>
                      <a:lnTo>
                        <a:pt x="35" y="2"/>
                      </a:lnTo>
                      <a:lnTo>
                        <a:pt x="31" y="3"/>
                      </a:lnTo>
                      <a:lnTo>
                        <a:pt x="28" y="5"/>
                      </a:lnTo>
                      <a:lnTo>
                        <a:pt x="25" y="6"/>
                      </a:lnTo>
                      <a:lnTo>
                        <a:pt x="21" y="8"/>
                      </a:lnTo>
                      <a:lnTo>
                        <a:pt x="19" y="11"/>
                      </a:lnTo>
                      <a:lnTo>
                        <a:pt x="16" y="13"/>
                      </a:lnTo>
                      <a:lnTo>
                        <a:pt x="13" y="16"/>
                      </a:lnTo>
                      <a:lnTo>
                        <a:pt x="10" y="19"/>
                      </a:lnTo>
                      <a:lnTo>
                        <a:pt x="8" y="22"/>
                      </a:lnTo>
                      <a:lnTo>
                        <a:pt x="6" y="25"/>
                      </a:lnTo>
                      <a:lnTo>
                        <a:pt x="4" y="28"/>
                      </a:lnTo>
                      <a:lnTo>
                        <a:pt x="3" y="32"/>
                      </a:lnTo>
                      <a:lnTo>
                        <a:pt x="2" y="35"/>
                      </a:lnTo>
                      <a:lnTo>
                        <a:pt x="0" y="39"/>
                      </a:lnTo>
                      <a:lnTo>
                        <a:pt x="0" y="43"/>
                      </a:lnTo>
                      <a:lnTo>
                        <a:pt x="0" y="47"/>
                      </a:lnTo>
                      <a:lnTo>
                        <a:pt x="0" y="50"/>
                      </a:lnTo>
                      <a:lnTo>
                        <a:pt x="0" y="54"/>
                      </a:lnTo>
                      <a:lnTo>
                        <a:pt x="0" y="58"/>
                      </a:lnTo>
                      <a:lnTo>
                        <a:pt x="0" y="61"/>
                      </a:lnTo>
                      <a:lnTo>
                        <a:pt x="2" y="65"/>
                      </a:lnTo>
                      <a:lnTo>
                        <a:pt x="3" y="69"/>
                      </a:lnTo>
                      <a:lnTo>
                        <a:pt x="4" y="72"/>
                      </a:lnTo>
                      <a:lnTo>
                        <a:pt x="6" y="76"/>
                      </a:lnTo>
                      <a:lnTo>
                        <a:pt x="8" y="79"/>
                      </a:lnTo>
                      <a:lnTo>
                        <a:pt x="10" y="82"/>
                      </a:lnTo>
                      <a:lnTo>
                        <a:pt x="13" y="84"/>
                      </a:lnTo>
                      <a:lnTo>
                        <a:pt x="16" y="87"/>
                      </a:lnTo>
                      <a:lnTo>
                        <a:pt x="19" y="90"/>
                      </a:lnTo>
                      <a:lnTo>
                        <a:pt x="21" y="92"/>
                      </a:lnTo>
                      <a:lnTo>
                        <a:pt x="25" y="94"/>
                      </a:lnTo>
                      <a:lnTo>
                        <a:pt x="28" y="96"/>
                      </a:lnTo>
                      <a:lnTo>
                        <a:pt x="31" y="97"/>
                      </a:lnTo>
                      <a:lnTo>
                        <a:pt x="35" y="98"/>
                      </a:lnTo>
                      <a:lnTo>
                        <a:pt x="39" y="100"/>
                      </a:lnTo>
                      <a:lnTo>
                        <a:pt x="42" y="100"/>
                      </a:lnTo>
                      <a:lnTo>
                        <a:pt x="46" y="101"/>
                      </a:lnTo>
                      <a:lnTo>
                        <a:pt x="50" y="101"/>
                      </a:lnTo>
                      <a:lnTo>
                        <a:pt x="53" y="101"/>
                      </a:lnTo>
                      <a:lnTo>
                        <a:pt x="58" y="100"/>
                      </a:lnTo>
                      <a:lnTo>
                        <a:pt x="61" y="100"/>
                      </a:lnTo>
                      <a:lnTo>
                        <a:pt x="65" y="98"/>
                      </a:lnTo>
                      <a:lnTo>
                        <a:pt x="68" y="97"/>
                      </a:lnTo>
                      <a:lnTo>
                        <a:pt x="72" y="96"/>
                      </a:lnTo>
                      <a:lnTo>
                        <a:pt x="75" y="94"/>
                      </a:lnTo>
                      <a:lnTo>
                        <a:pt x="78" y="92"/>
                      </a:lnTo>
                      <a:lnTo>
                        <a:pt x="81" y="90"/>
                      </a:lnTo>
                      <a:lnTo>
                        <a:pt x="84" y="87"/>
                      </a:lnTo>
                      <a:lnTo>
                        <a:pt x="87" y="84"/>
                      </a:lnTo>
                      <a:lnTo>
                        <a:pt x="90" y="82"/>
                      </a:lnTo>
                      <a:lnTo>
                        <a:pt x="92" y="79"/>
                      </a:lnTo>
                      <a:lnTo>
                        <a:pt x="94" y="76"/>
                      </a:lnTo>
                      <a:lnTo>
                        <a:pt x="95" y="72"/>
                      </a:lnTo>
                      <a:lnTo>
                        <a:pt x="97" y="69"/>
                      </a:lnTo>
                      <a:lnTo>
                        <a:pt x="99" y="65"/>
                      </a:lnTo>
                      <a:lnTo>
                        <a:pt x="99" y="61"/>
                      </a:lnTo>
                      <a:lnTo>
                        <a:pt x="100" y="58"/>
                      </a:lnTo>
                      <a:lnTo>
                        <a:pt x="101" y="54"/>
                      </a:lnTo>
                      <a:lnTo>
                        <a:pt x="101" y="50"/>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52" name="Freeform 107"/>
                <p:cNvSpPr>
                  <a:spLocks/>
                </p:cNvSpPr>
                <p:nvPr/>
              </p:nvSpPr>
              <p:spPr bwMode="auto">
                <a:xfrm>
                  <a:off x="1347" y="771"/>
                  <a:ext cx="102" cy="102"/>
                </a:xfrm>
                <a:custGeom>
                  <a:avLst/>
                  <a:gdLst>
                    <a:gd name="T0" fmla="*/ 101 w 102"/>
                    <a:gd name="T1" fmla="*/ 47 h 102"/>
                    <a:gd name="T2" fmla="*/ 100 w 102"/>
                    <a:gd name="T3" fmla="*/ 40 h 102"/>
                    <a:gd name="T4" fmla="*/ 98 w 102"/>
                    <a:gd name="T5" fmla="*/ 33 h 102"/>
                    <a:gd name="T6" fmla="*/ 94 w 102"/>
                    <a:gd name="T7" fmla="*/ 26 h 102"/>
                    <a:gd name="T8" fmla="*/ 90 w 102"/>
                    <a:gd name="T9" fmla="*/ 19 h 102"/>
                    <a:gd name="T10" fmla="*/ 85 w 102"/>
                    <a:gd name="T11" fmla="*/ 14 h 102"/>
                    <a:gd name="T12" fmla="*/ 79 w 102"/>
                    <a:gd name="T13" fmla="*/ 9 h 102"/>
                    <a:gd name="T14" fmla="*/ 73 w 102"/>
                    <a:gd name="T15" fmla="*/ 5 h 102"/>
                    <a:gd name="T16" fmla="*/ 66 w 102"/>
                    <a:gd name="T17" fmla="*/ 3 h 102"/>
                    <a:gd name="T18" fmla="*/ 58 w 102"/>
                    <a:gd name="T19" fmla="*/ 1 h 102"/>
                    <a:gd name="T20" fmla="*/ 51 w 102"/>
                    <a:gd name="T21" fmla="*/ 0 h 102"/>
                    <a:gd name="T22" fmla="*/ 43 w 102"/>
                    <a:gd name="T23" fmla="*/ 1 h 102"/>
                    <a:gd name="T24" fmla="*/ 36 w 102"/>
                    <a:gd name="T25" fmla="*/ 3 h 102"/>
                    <a:gd name="T26" fmla="*/ 29 w 102"/>
                    <a:gd name="T27" fmla="*/ 5 h 102"/>
                    <a:gd name="T28" fmla="*/ 22 w 102"/>
                    <a:gd name="T29" fmla="*/ 9 h 102"/>
                    <a:gd name="T30" fmla="*/ 16 w 102"/>
                    <a:gd name="T31" fmla="*/ 14 h 102"/>
                    <a:gd name="T32" fmla="*/ 11 w 102"/>
                    <a:gd name="T33" fmla="*/ 19 h 102"/>
                    <a:gd name="T34" fmla="*/ 7 w 102"/>
                    <a:gd name="T35" fmla="*/ 26 h 102"/>
                    <a:gd name="T36" fmla="*/ 4 w 102"/>
                    <a:gd name="T37" fmla="*/ 33 h 102"/>
                    <a:gd name="T38" fmla="*/ 2 w 102"/>
                    <a:gd name="T39" fmla="*/ 40 h 102"/>
                    <a:gd name="T40" fmla="*/ 0 w 102"/>
                    <a:gd name="T41" fmla="*/ 47 h 102"/>
                    <a:gd name="T42" fmla="*/ 0 w 102"/>
                    <a:gd name="T43" fmla="*/ 55 h 102"/>
                    <a:gd name="T44" fmla="*/ 2 w 102"/>
                    <a:gd name="T45" fmla="*/ 62 h 102"/>
                    <a:gd name="T46" fmla="*/ 4 w 102"/>
                    <a:gd name="T47" fmla="*/ 69 h 102"/>
                    <a:gd name="T48" fmla="*/ 7 w 102"/>
                    <a:gd name="T49" fmla="*/ 76 h 102"/>
                    <a:gd name="T50" fmla="*/ 11 w 102"/>
                    <a:gd name="T51" fmla="*/ 83 h 102"/>
                    <a:gd name="T52" fmla="*/ 16 w 102"/>
                    <a:gd name="T53" fmla="*/ 88 h 102"/>
                    <a:gd name="T54" fmla="*/ 22 w 102"/>
                    <a:gd name="T55" fmla="*/ 93 h 102"/>
                    <a:gd name="T56" fmla="*/ 29 w 102"/>
                    <a:gd name="T57" fmla="*/ 97 h 102"/>
                    <a:gd name="T58" fmla="*/ 36 w 102"/>
                    <a:gd name="T59" fmla="*/ 99 h 102"/>
                    <a:gd name="T60" fmla="*/ 43 w 102"/>
                    <a:gd name="T61" fmla="*/ 101 h 102"/>
                    <a:gd name="T62" fmla="*/ 51 w 102"/>
                    <a:gd name="T63" fmla="*/ 101 h 102"/>
                    <a:gd name="T64" fmla="*/ 58 w 102"/>
                    <a:gd name="T65" fmla="*/ 101 h 102"/>
                    <a:gd name="T66" fmla="*/ 66 w 102"/>
                    <a:gd name="T67" fmla="*/ 99 h 102"/>
                    <a:gd name="T68" fmla="*/ 73 w 102"/>
                    <a:gd name="T69" fmla="*/ 97 h 102"/>
                    <a:gd name="T70" fmla="*/ 79 w 102"/>
                    <a:gd name="T71" fmla="*/ 93 h 102"/>
                    <a:gd name="T72" fmla="*/ 85 w 102"/>
                    <a:gd name="T73" fmla="*/ 88 h 102"/>
                    <a:gd name="T74" fmla="*/ 90 w 102"/>
                    <a:gd name="T75" fmla="*/ 83 h 102"/>
                    <a:gd name="T76" fmla="*/ 94 w 102"/>
                    <a:gd name="T77" fmla="*/ 76 h 102"/>
                    <a:gd name="T78" fmla="*/ 98 w 102"/>
                    <a:gd name="T79" fmla="*/ 69 h 102"/>
                    <a:gd name="T80" fmla="*/ 100 w 102"/>
                    <a:gd name="T81" fmla="*/ 62 h 102"/>
                    <a:gd name="T82" fmla="*/ 101 w 102"/>
                    <a:gd name="T83" fmla="*/ 55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1"/>
                      </a:moveTo>
                      <a:lnTo>
                        <a:pt x="101" y="47"/>
                      </a:lnTo>
                      <a:lnTo>
                        <a:pt x="100" y="44"/>
                      </a:lnTo>
                      <a:lnTo>
                        <a:pt x="100" y="40"/>
                      </a:lnTo>
                      <a:lnTo>
                        <a:pt x="99" y="36"/>
                      </a:lnTo>
                      <a:lnTo>
                        <a:pt x="98" y="33"/>
                      </a:lnTo>
                      <a:lnTo>
                        <a:pt x="96" y="29"/>
                      </a:lnTo>
                      <a:lnTo>
                        <a:pt x="94" y="26"/>
                      </a:lnTo>
                      <a:lnTo>
                        <a:pt x="92" y="23"/>
                      </a:lnTo>
                      <a:lnTo>
                        <a:pt x="90" y="19"/>
                      </a:lnTo>
                      <a:lnTo>
                        <a:pt x="88" y="17"/>
                      </a:lnTo>
                      <a:lnTo>
                        <a:pt x="85" y="14"/>
                      </a:lnTo>
                      <a:lnTo>
                        <a:pt x="82" y="11"/>
                      </a:lnTo>
                      <a:lnTo>
                        <a:pt x="79" y="9"/>
                      </a:lnTo>
                      <a:lnTo>
                        <a:pt x="76" y="7"/>
                      </a:lnTo>
                      <a:lnTo>
                        <a:pt x="73" y="5"/>
                      </a:lnTo>
                      <a:lnTo>
                        <a:pt x="69" y="4"/>
                      </a:lnTo>
                      <a:lnTo>
                        <a:pt x="66" y="3"/>
                      </a:lnTo>
                      <a:lnTo>
                        <a:pt x="62" y="2"/>
                      </a:lnTo>
                      <a:lnTo>
                        <a:pt x="58" y="1"/>
                      </a:lnTo>
                      <a:lnTo>
                        <a:pt x="55" y="0"/>
                      </a:lnTo>
                      <a:lnTo>
                        <a:pt x="51" y="0"/>
                      </a:lnTo>
                      <a:lnTo>
                        <a:pt x="47" y="0"/>
                      </a:lnTo>
                      <a:lnTo>
                        <a:pt x="43" y="1"/>
                      </a:lnTo>
                      <a:lnTo>
                        <a:pt x="40" y="2"/>
                      </a:lnTo>
                      <a:lnTo>
                        <a:pt x="36" y="3"/>
                      </a:lnTo>
                      <a:lnTo>
                        <a:pt x="32" y="4"/>
                      </a:lnTo>
                      <a:lnTo>
                        <a:pt x="29" y="5"/>
                      </a:lnTo>
                      <a:lnTo>
                        <a:pt x="26" y="7"/>
                      </a:lnTo>
                      <a:lnTo>
                        <a:pt x="22" y="9"/>
                      </a:lnTo>
                      <a:lnTo>
                        <a:pt x="19" y="11"/>
                      </a:lnTo>
                      <a:lnTo>
                        <a:pt x="16" y="14"/>
                      </a:lnTo>
                      <a:lnTo>
                        <a:pt x="14" y="17"/>
                      </a:lnTo>
                      <a:lnTo>
                        <a:pt x="11" y="19"/>
                      </a:lnTo>
                      <a:lnTo>
                        <a:pt x="9" y="23"/>
                      </a:lnTo>
                      <a:lnTo>
                        <a:pt x="7" y="26"/>
                      </a:lnTo>
                      <a:lnTo>
                        <a:pt x="5" y="29"/>
                      </a:lnTo>
                      <a:lnTo>
                        <a:pt x="4" y="33"/>
                      </a:lnTo>
                      <a:lnTo>
                        <a:pt x="2" y="36"/>
                      </a:lnTo>
                      <a:lnTo>
                        <a:pt x="2" y="40"/>
                      </a:lnTo>
                      <a:lnTo>
                        <a:pt x="1" y="44"/>
                      </a:lnTo>
                      <a:lnTo>
                        <a:pt x="0" y="47"/>
                      </a:lnTo>
                      <a:lnTo>
                        <a:pt x="0" y="51"/>
                      </a:lnTo>
                      <a:lnTo>
                        <a:pt x="0" y="55"/>
                      </a:lnTo>
                      <a:lnTo>
                        <a:pt x="1" y="58"/>
                      </a:lnTo>
                      <a:lnTo>
                        <a:pt x="2" y="62"/>
                      </a:lnTo>
                      <a:lnTo>
                        <a:pt x="2" y="66"/>
                      </a:lnTo>
                      <a:lnTo>
                        <a:pt x="4" y="69"/>
                      </a:lnTo>
                      <a:lnTo>
                        <a:pt x="5" y="73"/>
                      </a:lnTo>
                      <a:lnTo>
                        <a:pt x="7" y="76"/>
                      </a:lnTo>
                      <a:lnTo>
                        <a:pt x="9" y="79"/>
                      </a:lnTo>
                      <a:lnTo>
                        <a:pt x="11" y="83"/>
                      </a:lnTo>
                      <a:lnTo>
                        <a:pt x="14" y="85"/>
                      </a:lnTo>
                      <a:lnTo>
                        <a:pt x="16" y="88"/>
                      </a:lnTo>
                      <a:lnTo>
                        <a:pt x="19" y="91"/>
                      </a:lnTo>
                      <a:lnTo>
                        <a:pt x="22" y="93"/>
                      </a:lnTo>
                      <a:lnTo>
                        <a:pt x="26" y="95"/>
                      </a:lnTo>
                      <a:lnTo>
                        <a:pt x="29" y="97"/>
                      </a:lnTo>
                      <a:lnTo>
                        <a:pt x="32" y="98"/>
                      </a:lnTo>
                      <a:lnTo>
                        <a:pt x="36" y="99"/>
                      </a:lnTo>
                      <a:lnTo>
                        <a:pt x="40" y="100"/>
                      </a:lnTo>
                      <a:lnTo>
                        <a:pt x="43" y="101"/>
                      </a:lnTo>
                      <a:lnTo>
                        <a:pt x="47" y="101"/>
                      </a:lnTo>
                      <a:lnTo>
                        <a:pt x="51" y="101"/>
                      </a:lnTo>
                      <a:lnTo>
                        <a:pt x="55" y="101"/>
                      </a:lnTo>
                      <a:lnTo>
                        <a:pt x="58" y="101"/>
                      </a:lnTo>
                      <a:lnTo>
                        <a:pt x="62" y="100"/>
                      </a:lnTo>
                      <a:lnTo>
                        <a:pt x="66" y="99"/>
                      </a:lnTo>
                      <a:lnTo>
                        <a:pt x="69" y="98"/>
                      </a:lnTo>
                      <a:lnTo>
                        <a:pt x="73" y="97"/>
                      </a:lnTo>
                      <a:lnTo>
                        <a:pt x="76" y="95"/>
                      </a:lnTo>
                      <a:lnTo>
                        <a:pt x="79" y="93"/>
                      </a:lnTo>
                      <a:lnTo>
                        <a:pt x="82" y="91"/>
                      </a:lnTo>
                      <a:lnTo>
                        <a:pt x="85" y="88"/>
                      </a:lnTo>
                      <a:lnTo>
                        <a:pt x="88" y="85"/>
                      </a:lnTo>
                      <a:lnTo>
                        <a:pt x="90" y="83"/>
                      </a:lnTo>
                      <a:lnTo>
                        <a:pt x="92" y="79"/>
                      </a:lnTo>
                      <a:lnTo>
                        <a:pt x="94" y="76"/>
                      </a:lnTo>
                      <a:lnTo>
                        <a:pt x="96" y="73"/>
                      </a:lnTo>
                      <a:lnTo>
                        <a:pt x="98" y="69"/>
                      </a:lnTo>
                      <a:lnTo>
                        <a:pt x="99" y="66"/>
                      </a:lnTo>
                      <a:lnTo>
                        <a:pt x="100" y="62"/>
                      </a:lnTo>
                      <a:lnTo>
                        <a:pt x="100" y="58"/>
                      </a:lnTo>
                      <a:lnTo>
                        <a:pt x="101" y="55"/>
                      </a:lnTo>
                      <a:lnTo>
                        <a:pt x="101" y="51"/>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53" name="Freeform 108"/>
                <p:cNvSpPr>
                  <a:spLocks/>
                </p:cNvSpPr>
                <p:nvPr/>
              </p:nvSpPr>
              <p:spPr bwMode="auto">
                <a:xfrm>
                  <a:off x="1552" y="800"/>
                  <a:ext cx="102" cy="102"/>
                </a:xfrm>
                <a:custGeom>
                  <a:avLst/>
                  <a:gdLst>
                    <a:gd name="T0" fmla="*/ 101 w 102"/>
                    <a:gd name="T1" fmla="*/ 47 h 102"/>
                    <a:gd name="T2" fmla="*/ 100 w 102"/>
                    <a:gd name="T3" fmla="*/ 39 h 102"/>
                    <a:gd name="T4" fmla="*/ 98 w 102"/>
                    <a:gd name="T5" fmla="*/ 32 h 102"/>
                    <a:gd name="T6" fmla="*/ 94 w 102"/>
                    <a:gd name="T7" fmla="*/ 25 h 102"/>
                    <a:gd name="T8" fmla="*/ 90 w 102"/>
                    <a:gd name="T9" fmla="*/ 19 h 102"/>
                    <a:gd name="T10" fmla="*/ 85 w 102"/>
                    <a:gd name="T11" fmla="*/ 13 h 102"/>
                    <a:gd name="T12" fmla="*/ 79 w 102"/>
                    <a:gd name="T13" fmla="*/ 8 h 102"/>
                    <a:gd name="T14" fmla="*/ 72 w 102"/>
                    <a:gd name="T15" fmla="*/ 5 h 102"/>
                    <a:gd name="T16" fmla="*/ 65 w 102"/>
                    <a:gd name="T17" fmla="*/ 2 h 102"/>
                    <a:gd name="T18" fmla="*/ 58 w 102"/>
                    <a:gd name="T19" fmla="*/ 0 h 102"/>
                    <a:gd name="T20" fmla="*/ 50 w 102"/>
                    <a:gd name="T21" fmla="*/ 0 h 102"/>
                    <a:gd name="T22" fmla="*/ 43 w 102"/>
                    <a:gd name="T23" fmla="*/ 0 h 102"/>
                    <a:gd name="T24" fmla="*/ 36 w 102"/>
                    <a:gd name="T25" fmla="*/ 2 h 102"/>
                    <a:gd name="T26" fmla="*/ 28 w 102"/>
                    <a:gd name="T27" fmla="*/ 5 h 102"/>
                    <a:gd name="T28" fmla="*/ 22 w 102"/>
                    <a:gd name="T29" fmla="*/ 8 h 102"/>
                    <a:gd name="T30" fmla="*/ 16 w 102"/>
                    <a:gd name="T31" fmla="*/ 13 h 102"/>
                    <a:gd name="T32" fmla="*/ 11 w 102"/>
                    <a:gd name="T33" fmla="*/ 19 h 102"/>
                    <a:gd name="T34" fmla="*/ 7 w 102"/>
                    <a:gd name="T35" fmla="*/ 25 h 102"/>
                    <a:gd name="T36" fmla="*/ 3 w 102"/>
                    <a:gd name="T37" fmla="*/ 32 h 102"/>
                    <a:gd name="T38" fmla="*/ 1 w 102"/>
                    <a:gd name="T39" fmla="*/ 39 h 102"/>
                    <a:gd name="T40" fmla="*/ 0 w 102"/>
                    <a:gd name="T41" fmla="*/ 47 h 102"/>
                    <a:gd name="T42" fmla="*/ 0 w 102"/>
                    <a:gd name="T43" fmla="*/ 54 h 102"/>
                    <a:gd name="T44" fmla="*/ 1 w 102"/>
                    <a:gd name="T45" fmla="*/ 62 h 102"/>
                    <a:gd name="T46" fmla="*/ 3 w 102"/>
                    <a:gd name="T47" fmla="*/ 69 h 102"/>
                    <a:gd name="T48" fmla="*/ 7 w 102"/>
                    <a:gd name="T49" fmla="*/ 76 h 102"/>
                    <a:gd name="T50" fmla="*/ 11 w 102"/>
                    <a:gd name="T51" fmla="*/ 82 h 102"/>
                    <a:gd name="T52" fmla="*/ 16 w 102"/>
                    <a:gd name="T53" fmla="*/ 88 h 102"/>
                    <a:gd name="T54" fmla="*/ 22 w 102"/>
                    <a:gd name="T55" fmla="*/ 93 h 102"/>
                    <a:gd name="T56" fmla="*/ 28 w 102"/>
                    <a:gd name="T57" fmla="*/ 96 h 102"/>
                    <a:gd name="T58" fmla="*/ 36 w 102"/>
                    <a:gd name="T59" fmla="*/ 99 h 102"/>
                    <a:gd name="T60" fmla="*/ 43 w 102"/>
                    <a:gd name="T61" fmla="*/ 100 h 102"/>
                    <a:gd name="T62" fmla="*/ 50 w 102"/>
                    <a:gd name="T63" fmla="*/ 101 h 102"/>
                    <a:gd name="T64" fmla="*/ 58 w 102"/>
                    <a:gd name="T65" fmla="*/ 100 h 102"/>
                    <a:gd name="T66" fmla="*/ 65 w 102"/>
                    <a:gd name="T67" fmla="*/ 99 h 102"/>
                    <a:gd name="T68" fmla="*/ 72 w 102"/>
                    <a:gd name="T69" fmla="*/ 96 h 102"/>
                    <a:gd name="T70" fmla="*/ 79 w 102"/>
                    <a:gd name="T71" fmla="*/ 93 h 102"/>
                    <a:gd name="T72" fmla="*/ 85 w 102"/>
                    <a:gd name="T73" fmla="*/ 88 h 102"/>
                    <a:gd name="T74" fmla="*/ 90 w 102"/>
                    <a:gd name="T75" fmla="*/ 82 h 102"/>
                    <a:gd name="T76" fmla="*/ 94 w 102"/>
                    <a:gd name="T77" fmla="*/ 76 h 102"/>
                    <a:gd name="T78" fmla="*/ 98 w 102"/>
                    <a:gd name="T79" fmla="*/ 69 h 102"/>
                    <a:gd name="T80" fmla="*/ 100 w 102"/>
                    <a:gd name="T81" fmla="*/ 62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0"/>
                      </a:moveTo>
                      <a:lnTo>
                        <a:pt x="101" y="47"/>
                      </a:lnTo>
                      <a:lnTo>
                        <a:pt x="100" y="43"/>
                      </a:lnTo>
                      <a:lnTo>
                        <a:pt x="100" y="39"/>
                      </a:lnTo>
                      <a:lnTo>
                        <a:pt x="99" y="36"/>
                      </a:lnTo>
                      <a:lnTo>
                        <a:pt x="98" y="32"/>
                      </a:lnTo>
                      <a:lnTo>
                        <a:pt x="96" y="29"/>
                      </a:lnTo>
                      <a:lnTo>
                        <a:pt x="94" y="25"/>
                      </a:lnTo>
                      <a:lnTo>
                        <a:pt x="92" y="22"/>
                      </a:lnTo>
                      <a:lnTo>
                        <a:pt x="90" y="19"/>
                      </a:lnTo>
                      <a:lnTo>
                        <a:pt x="87" y="16"/>
                      </a:lnTo>
                      <a:lnTo>
                        <a:pt x="85" y="13"/>
                      </a:lnTo>
                      <a:lnTo>
                        <a:pt x="82" y="11"/>
                      </a:lnTo>
                      <a:lnTo>
                        <a:pt x="79" y="8"/>
                      </a:lnTo>
                      <a:lnTo>
                        <a:pt x="76" y="7"/>
                      </a:lnTo>
                      <a:lnTo>
                        <a:pt x="72" y="5"/>
                      </a:lnTo>
                      <a:lnTo>
                        <a:pt x="69" y="3"/>
                      </a:lnTo>
                      <a:lnTo>
                        <a:pt x="65" y="2"/>
                      </a:lnTo>
                      <a:lnTo>
                        <a:pt x="61" y="1"/>
                      </a:lnTo>
                      <a:lnTo>
                        <a:pt x="58" y="0"/>
                      </a:lnTo>
                      <a:lnTo>
                        <a:pt x="54" y="0"/>
                      </a:lnTo>
                      <a:lnTo>
                        <a:pt x="50" y="0"/>
                      </a:lnTo>
                      <a:lnTo>
                        <a:pt x="47" y="0"/>
                      </a:lnTo>
                      <a:lnTo>
                        <a:pt x="43" y="0"/>
                      </a:lnTo>
                      <a:lnTo>
                        <a:pt x="39" y="1"/>
                      </a:lnTo>
                      <a:lnTo>
                        <a:pt x="36" y="2"/>
                      </a:lnTo>
                      <a:lnTo>
                        <a:pt x="32" y="3"/>
                      </a:lnTo>
                      <a:lnTo>
                        <a:pt x="28" y="5"/>
                      </a:lnTo>
                      <a:lnTo>
                        <a:pt x="25" y="7"/>
                      </a:lnTo>
                      <a:lnTo>
                        <a:pt x="22" y="8"/>
                      </a:lnTo>
                      <a:lnTo>
                        <a:pt x="19" y="11"/>
                      </a:lnTo>
                      <a:lnTo>
                        <a:pt x="16" y="13"/>
                      </a:lnTo>
                      <a:lnTo>
                        <a:pt x="13" y="16"/>
                      </a:lnTo>
                      <a:lnTo>
                        <a:pt x="11" y="19"/>
                      </a:lnTo>
                      <a:lnTo>
                        <a:pt x="8" y="22"/>
                      </a:lnTo>
                      <a:lnTo>
                        <a:pt x="7" y="25"/>
                      </a:lnTo>
                      <a:lnTo>
                        <a:pt x="5" y="29"/>
                      </a:lnTo>
                      <a:lnTo>
                        <a:pt x="3" y="32"/>
                      </a:lnTo>
                      <a:lnTo>
                        <a:pt x="2" y="36"/>
                      </a:lnTo>
                      <a:lnTo>
                        <a:pt x="1" y="39"/>
                      </a:lnTo>
                      <a:lnTo>
                        <a:pt x="0" y="43"/>
                      </a:lnTo>
                      <a:lnTo>
                        <a:pt x="0" y="47"/>
                      </a:lnTo>
                      <a:lnTo>
                        <a:pt x="0" y="50"/>
                      </a:lnTo>
                      <a:lnTo>
                        <a:pt x="0" y="54"/>
                      </a:lnTo>
                      <a:lnTo>
                        <a:pt x="0" y="58"/>
                      </a:lnTo>
                      <a:lnTo>
                        <a:pt x="1" y="62"/>
                      </a:lnTo>
                      <a:lnTo>
                        <a:pt x="2" y="65"/>
                      </a:lnTo>
                      <a:lnTo>
                        <a:pt x="3" y="69"/>
                      </a:lnTo>
                      <a:lnTo>
                        <a:pt x="5" y="72"/>
                      </a:lnTo>
                      <a:lnTo>
                        <a:pt x="7" y="76"/>
                      </a:lnTo>
                      <a:lnTo>
                        <a:pt x="8" y="79"/>
                      </a:lnTo>
                      <a:lnTo>
                        <a:pt x="11" y="82"/>
                      </a:lnTo>
                      <a:lnTo>
                        <a:pt x="13" y="85"/>
                      </a:lnTo>
                      <a:lnTo>
                        <a:pt x="16" y="88"/>
                      </a:lnTo>
                      <a:lnTo>
                        <a:pt x="19" y="90"/>
                      </a:lnTo>
                      <a:lnTo>
                        <a:pt x="22" y="93"/>
                      </a:lnTo>
                      <a:lnTo>
                        <a:pt x="25" y="94"/>
                      </a:lnTo>
                      <a:lnTo>
                        <a:pt x="28" y="96"/>
                      </a:lnTo>
                      <a:lnTo>
                        <a:pt x="32" y="97"/>
                      </a:lnTo>
                      <a:lnTo>
                        <a:pt x="36" y="99"/>
                      </a:lnTo>
                      <a:lnTo>
                        <a:pt x="39" y="100"/>
                      </a:lnTo>
                      <a:lnTo>
                        <a:pt x="43" y="100"/>
                      </a:lnTo>
                      <a:lnTo>
                        <a:pt x="47" y="101"/>
                      </a:lnTo>
                      <a:lnTo>
                        <a:pt x="50" y="101"/>
                      </a:lnTo>
                      <a:lnTo>
                        <a:pt x="54" y="101"/>
                      </a:lnTo>
                      <a:lnTo>
                        <a:pt x="58" y="100"/>
                      </a:lnTo>
                      <a:lnTo>
                        <a:pt x="61" y="100"/>
                      </a:lnTo>
                      <a:lnTo>
                        <a:pt x="65" y="99"/>
                      </a:lnTo>
                      <a:lnTo>
                        <a:pt x="69" y="97"/>
                      </a:lnTo>
                      <a:lnTo>
                        <a:pt x="72" y="96"/>
                      </a:lnTo>
                      <a:lnTo>
                        <a:pt x="76" y="94"/>
                      </a:lnTo>
                      <a:lnTo>
                        <a:pt x="79" y="93"/>
                      </a:lnTo>
                      <a:lnTo>
                        <a:pt x="82" y="90"/>
                      </a:lnTo>
                      <a:lnTo>
                        <a:pt x="85" y="88"/>
                      </a:lnTo>
                      <a:lnTo>
                        <a:pt x="87" y="85"/>
                      </a:lnTo>
                      <a:lnTo>
                        <a:pt x="90" y="82"/>
                      </a:lnTo>
                      <a:lnTo>
                        <a:pt x="92" y="79"/>
                      </a:lnTo>
                      <a:lnTo>
                        <a:pt x="94" y="76"/>
                      </a:lnTo>
                      <a:lnTo>
                        <a:pt x="96" y="72"/>
                      </a:lnTo>
                      <a:lnTo>
                        <a:pt x="98" y="69"/>
                      </a:lnTo>
                      <a:lnTo>
                        <a:pt x="99" y="65"/>
                      </a:lnTo>
                      <a:lnTo>
                        <a:pt x="100" y="62"/>
                      </a:lnTo>
                      <a:lnTo>
                        <a:pt x="100" y="58"/>
                      </a:lnTo>
                      <a:lnTo>
                        <a:pt x="101" y="54"/>
                      </a:lnTo>
                      <a:lnTo>
                        <a:pt x="101" y="50"/>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54" name="Freeform 109"/>
                <p:cNvSpPr>
                  <a:spLocks/>
                </p:cNvSpPr>
                <p:nvPr/>
              </p:nvSpPr>
              <p:spPr bwMode="auto">
                <a:xfrm>
                  <a:off x="1773" y="768"/>
                  <a:ext cx="102" cy="102"/>
                </a:xfrm>
                <a:custGeom>
                  <a:avLst/>
                  <a:gdLst>
                    <a:gd name="T0" fmla="*/ 101 w 102"/>
                    <a:gd name="T1" fmla="*/ 47 h 102"/>
                    <a:gd name="T2" fmla="*/ 100 w 102"/>
                    <a:gd name="T3" fmla="*/ 39 h 102"/>
                    <a:gd name="T4" fmla="*/ 98 w 102"/>
                    <a:gd name="T5" fmla="*/ 32 h 102"/>
                    <a:gd name="T6" fmla="*/ 94 w 102"/>
                    <a:gd name="T7" fmla="*/ 25 h 102"/>
                    <a:gd name="T8" fmla="*/ 90 w 102"/>
                    <a:gd name="T9" fmla="*/ 19 h 102"/>
                    <a:gd name="T10" fmla="*/ 85 w 102"/>
                    <a:gd name="T11" fmla="*/ 14 h 102"/>
                    <a:gd name="T12" fmla="*/ 79 w 102"/>
                    <a:gd name="T13" fmla="*/ 9 h 102"/>
                    <a:gd name="T14" fmla="*/ 73 w 102"/>
                    <a:gd name="T15" fmla="*/ 5 h 102"/>
                    <a:gd name="T16" fmla="*/ 65 w 102"/>
                    <a:gd name="T17" fmla="*/ 2 h 102"/>
                    <a:gd name="T18" fmla="*/ 58 w 102"/>
                    <a:gd name="T19" fmla="*/ 1 h 102"/>
                    <a:gd name="T20" fmla="*/ 51 w 102"/>
                    <a:gd name="T21" fmla="*/ 0 h 102"/>
                    <a:gd name="T22" fmla="*/ 43 w 102"/>
                    <a:gd name="T23" fmla="*/ 1 h 102"/>
                    <a:gd name="T24" fmla="*/ 36 w 102"/>
                    <a:gd name="T25" fmla="*/ 2 h 102"/>
                    <a:gd name="T26" fmla="*/ 29 w 102"/>
                    <a:gd name="T27" fmla="*/ 5 h 102"/>
                    <a:gd name="T28" fmla="*/ 22 w 102"/>
                    <a:gd name="T29" fmla="*/ 9 h 102"/>
                    <a:gd name="T30" fmla="*/ 16 w 102"/>
                    <a:gd name="T31" fmla="*/ 14 h 102"/>
                    <a:gd name="T32" fmla="*/ 11 w 102"/>
                    <a:gd name="T33" fmla="*/ 19 h 102"/>
                    <a:gd name="T34" fmla="*/ 7 w 102"/>
                    <a:gd name="T35" fmla="*/ 25 h 102"/>
                    <a:gd name="T36" fmla="*/ 4 w 102"/>
                    <a:gd name="T37" fmla="*/ 32 h 102"/>
                    <a:gd name="T38" fmla="*/ 2 w 102"/>
                    <a:gd name="T39" fmla="*/ 39 h 102"/>
                    <a:gd name="T40" fmla="*/ 0 w 102"/>
                    <a:gd name="T41" fmla="*/ 47 h 102"/>
                    <a:gd name="T42" fmla="*/ 0 w 102"/>
                    <a:gd name="T43" fmla="*/ 54 h 102"/>
                    <a:gd name="T44" fmla="*/ 2 w 102"/>
                    <a:gd name="T45" fmla="*/ 62 h 102"/>
                    <a:gd name="T46" fmla="*/ 4 w 102"/>
                    <a:gd name="T47" fmla="*/ 69 h 102"/>
                    <a:gd name="T48" fmla="*/ 7 w 102"/>
                    <a:gd name="T49" fmla="*/ 76 h 102"/>
                    <a:gd name="T50" fmla="*/ 11 w 102"/>
                    <a:gd name="T51" fmla="*/ 82 h 102"/>
                    <a:gd name="T52" fmla="*/ 16 w 102"/>
                    <a:gd name="T53" fmla="*/ 88 h 102"/>
                    <a:gd name="T54" fmla="*/ 22 w 102"/>
                    <a:gd name="T55" fmla="*/ 92 h 102"/>
                    <a:gd name="T56" fmla="*/ 29 w 102"/>
                    <a:gd name="T57" fmla="*/ 96 h 102"/>
                    <a:gd name="T58" fmla="*/ 36 w 102"/>
                    <a:gd name="T59" fmla="*/ 99 h 102"/>
                    <a:gd name="T60" fmla="*/ 43 w 102"/>
                    <a:gd name="T61" fmla="*/ 100 h 102"/>
                    <a:gd name="T62" fmla="*/ 51 w 102"/>
                    <a:gd name="T63" fmla="*/ 101 h 102"/>
                    <a:gd name="T64" fmla="*/ 58 w 102"/>
                    <a:gd name="T65" fmla="*/ 100 h 102"/>
                    <a:gd name="T66" fmla="*/ 65 w 102"/>
                    <a:gd name="T67" fmla="*/ 99 h 102"/>
                    <a:gd name="T68" fmla="*/ 73 w 102"/>
                    <a:gd name="T69" fmla="*/ 96 h 102"/>
                    <a:gd name="T70" fmla="*/ 79 w 102"/>
                    <a:gd name="T71" fmla="*/ 92 h 102"/>
                    <a:gd name="T72" fmla="*/ 85 w 102"/>
                    <a:gd name="T73" fmla="*/ 88 h 102"/>
                    <a:gd name="T74" fmla="*/ 90 w 102"/>
                    <a:gd name="T75" fmla="*/ 82 h 102"/>
                    <a:gd name="T76" fmla="*/ 94 w 102"/>
                    <a:gd name="T77" fmla="*/ 76 h 102"/>
                    <a:gd name="T78" fmla="*/ 98 w 102"/>
                    <a:gd name="T79" fmla="*/ 69 h 102"/>
                    <a:gd name="T80" fmla="*/ 100 w 102"/>
                    <a:gd name="T81" fmla="*/ 62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1"/>
                      </a:moveTo>
                      <a:lnTo>
                        <a:pt x="101" y="47"/>
                      </a:lnTo>
                      <a:lnTo>
                        <a:pt x="101" y="43"/>
                      </a:lnTo>
                      <a:lnTo>
                        <a:pt x="100" y="39"/>
                      </a:lnTo>
                      <a:lnTo>
                        <a:pt x="99" y="36"/>
                      </a:lnTo>
                      <a:lnTo>
                        <a:pt x="98" y="32"/>
                      </a:lnTo>
                      <a:lnTo>
                        <a:pt x="96" y="29"/>
                      </a:lnTo>
                      <a:lnTo>
                        <a:pt x="94" y="25"/>
                      </a:lnTo>
                      <a:lnTo>
                        <a:pt x="93" y="22"/>
                      </a:lnTo>
                      <a:lnTo>
                        <a:pt x="90" y="19"/>
                      </a:lnTo>
                      <a:lnTo>
                        <a:pt x="88" y="16"/>
                      </a:lnTo>
                      <a:lnTo>
                        <a:pt x="85" y="14"/>
                      </a:lnTo>
                      <a:lnTo>
                        <a:pt x="82" y="11"/>
                      </a:lnTo>
                      <a:lnTo>
                        <a:pt x="79" y="9"/>
                      </a:lnTo>
                      <a:lnTo>
                        <a:pt x="76" y="7"/>
                      </a:lnTo>
                      <a:lnTo>
                        <a:pt x="73" y="5"/>
                      </a:lnTo>
                      <a:lnTo>
                        <a:pt x="69" y="3"/>
                      </a:lnTo>
                      <a:lnTo>
                        <a:pt x="65" y="2"/>
                      </a:lnTo>
                      <a:lnTo>
                        <a:pt x="62" y="1"/>
                      </a:lnTo>
                      <a:lnTo>
                        <a:pt x="58" y="1"/>
                      </a:lnTo>
                      <a:lnTo>
                        <a:pt x="55" y="0"/>
                      </a:lnTo>
                      <a:lnTo>
                        <a:pt x="51" y="0"/>
                      </a:lnTo>
                      <a:lnTo>
                        <a:pt x="47" y="0"/>
                      </a:lnTo>
                      <a:lnTo>
                        <a:pt x="43" y="1"/>
                      </a:lnTo>
                      <a:lnTo>
                        <a:pt x="40" y="1"/>
                      </a:lnTo>
                      <a:lnTo>
                        <a:pt x="36" y="2"/>
                      </a:lnTo>
                      <a:lnTo>
                        <a:pt x="33" y="3"/>
                      </a:lnTo>
                      <a:lnTo>
                        <a:pt x="29" y="5"/>
                      </a:lnTo>
                      <a:lnTo>
                        <a:pt x="26" y="7"/>
                      </a:lnTo>
                      <a:lnTo>
                        <a:pt x="22" y="9"/>
                      </a:lnTo>
                      <a:lnTo>
                        <a:pt x="19" y="11"/>
                      </a:lnTo>
                      <a:lnTo>
                        <a:pt x="16" y="14"/>
                      </a:lnTo>
                      <a:lnTo>
                        <a:pt x="14" y="16"/>
                      </a:lnTo>
                      <a:lnTo>
                        <a:pt x="11" y="19"/>
                      </a:lnTo>
                      <a:lnTo>
                        <a:pt x="9" y="22"/>
                      </a:lnTo>
                      <a:lnTo>
                        <a:pt x="7" y="25"/>
                      </a:lnTo>
                      <a:lnTo>
                        <a:pt x="5" y="29"/>
                      </a:lnTo>
                      <a:lnTo>
                        <a:pt x="4" y="32"/>
                      </a:lnTo>
                      <a:lnTo>
                        <a:pt x="2" y="36"/>
                      </a:lnTo>
                      <a:lnTo>
                        <a:pt x="2" y="39"/>
                      </a:lnTo>
                      <a:lnTo>
                        <a:pt x="1" y="43"/>
                      </a:lnTo>
                      <a:lnTo>
                        <a:pt x="0" y="47"/>
                      </a:lnTo>
                      <a:lnTo>
                        <a:pt x="0" y="51"/>
                      </a:lnTo>
                      <a:lnTo>
                        <a:pt x="0" y="54"/>
                      </a:lnTo>
                      <a:lnTo>
                        <a:pt x="1" y="58"/>
                      </a:lnTo>
                      <a:lnTo>
                        <a:pt x="2" y="62"/>
                      </a:lnTo>
                      <a:lnTo>
                        <a:pt x="2" y="65"/>
                      </a:lnTo>
                      <a:lnTo>
                        <a:pt x="4" y="69"/>
                      </a:lnTo>
                      <a:lnTo>
                        <a:pt x="5" y="73"/>
                      </a:lnTo>
                      <a:lnTo>
                        <a:pt x="7" y="76"/>
                      </a:lnTo>
                      <a:lnTo>
                        <a:pt x="9" y="79"/>
                      </a:lnTo>
                      <a:lnTo>
                        <a:pt x="11" y="82"/>
                      </a:lnTo>
                      <a:lnTo>
                        <a:pt x="14" y="85"/>
                      </a:lnTo>
                      <a:lnTo>
                        <a:pt x="16" y="88"/>
                      </a:lnTo>
                      <a:lnTo>
                        <a:pt x="19" y="90"/>
                      </a:lnTo>
                      <a:lnTo>
                        <a:pt x="22" y="92"/>
                      </a:lnTo>
                      <a:lnTo>
                        <a:pt x="26" y="94"/>
                      </a:lnTo>
                      <a:lnTo>
                        <a:pt x="29" y="96"/>
                      </a:lnTo>
                      <a:lnTo>
                        <a:pt x="33" y="98"/>
                      </a:lnTo>
                      <a:lnTo>
                        <a:pt x="36" y="99"/>
                      </a:lnTo>
                      <a:lnTo>
                        <a:pt x="40" y="100"/>
                      </a:lnTo>
                      <a:lnTo>
                        <a:pt x="43" y="100"/>
                      </a:lnTo>
                      <a:lnTo>
                        <a:pt x="47" y="101"/>
                      </a:lnTo>
                      <a:lnTo>
                        <a:pt x="51" y="101"/>
                      </a:lnTo>
                      <a:lnTo>
                        <a:pt x="55" y="101"/>
                      </a:lnTo>
                      <a:lnTo>
                        <a:pt x="58" y="100"/>
                      </a:lnTo>
                      <a:lnTo>
                        <a:pt x="62" y="100"/>
                      </a:lnTo>
                      <a:lnTo>
                        <a:pt x="65" y="99"/>
                      </a:lnTo>
                      <a:lnTo>
                        <a:pt x="69" y="98"/>
                      </a:lnTo>
                      <a:lnTo>
                        <a:pt x="73" y="96"/>
                      </a:lnTo>
                      <a:lnTo>
                        <a:pt x="76" y="94"/>
                      </a:lnTo>
                      <a:lnTo>
                        <a:pt x="79" y="92"/>
                      </a:lnTo>
                      <a:lnTo>
                        <a:pt x="82" y="90"/>
                      </a:lnTo>
                      <a:lnTo>
                        <a:pt x="85" y="88"/>
                      </a:lnTo>
                      <a:lnTo>
                        <a:pt x="88" y="85"/>
                      </a:lnTo>
                      <a:lnTo>
                        <a:pt x="90" y="82"/>
                      </a:lnTo>
                      <a:lnTo>
                        <a:pt x="93" y="79"/>
                      </a:lnTo>
                      <a:lnTo>
                        <a:pt x="94" y="76"/>
                      </a:lnTo>
                      <a:lnTo>
                        <a:pt x="96" y="73"/>
                      </a:lnTo>
                      <a:lnTo>
                        <a:pt x="98" y="69"/>
                      </a:lnTo>
                      <a:lnTo>
                        <a:pt x="99" y="65"/>
                      </a:lnTo>
                      <a:lnTo>
                        <a:pt x="100" y="62"/>
                      </a:lnTo>
                      <a:lnTo>
                        <a:pt x="101" y="58"/>
                      </a:lnTo>
                      <a:lnTo>
                        <a:pt x="101" y="54"/>
                      </a:lnTo>
                      <a:lnTo>
                        <a:pt x="101" y="51"/>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55" name="Freeform 110"/>
                <p:cNvSpPr>
                  <a:spLocks/>
                </p:cNvSpPr>
                <p:nvPr/>
              </p:nvSpPr>
              <p:spPr bwMode="auto">
                <a:xfrm>
                  <a:off x="1902" y="874"/>
                  <a:ext cx="102" cy="102"/>
                </a:xfrm>
                <a:custGeom>
                  <a:avLst/>
                  <a:gdLst>
                    <a:gd name="T0" fmla="*/ 101 w 102"/>
                    <a:gd name="T1" fmla="*/ 47 h 102"/>
                    <a:gd name="T2" fmla="*/ 100 w 102"/>
                    <a:gd name="T3" fmla="*/ 39 h 102"/>
                    <a:gd name="T4" fmla="*/ 98 w 102"/>
                    <a:gd name="T5" fmla="*/ 32 h 102"/>
                    <a:gd name="T6" fmla="*/ 94 w 102"/>
                    <a:gd name="T7" fmla="*/ 25 h 102"/>
                    <a:gd name="T8" fmla="*/ 90 w 102"/>
                    <a:gd name="T9" fmla="*/ 19 h 102"/>
                    <a:gd name="T10" fmla="*/ 85 w 102"/>
                    <a:gd name="T11" fmla="*/ 14 h 102"/>
                    <a:gd name="T12" fmla="*/ 79 w 102"/>
                    <a:gd name="T13" fmla="*/ 9 h 102"/>
                    <a:gd name="T14" fmla="*/ 72 w 102"/>
                    <a:gd name="T15" fmla="*/ 5 h 102"/>
                    <a:gd name="T16" fmla="*/ 65 w 102"/>
                    <a:gd name="T17" fmla="*/ 2 h 102"/>
                    <a:gd name="T18" fmla="*/ 58 w 102"/>
                    <a:gd name="T19" fmla="*/ 1 h 102"/>
                    <a:gd name="T20" fmla="*/ 50 w 102"/>
                    <a:gd name="T21" fmla="*/ 0 h 102"/>
                    <a:gd name="T22" fmla="*/ 43 w 102"/>
                    <a:gd name="T23" fmla="*/ 1 h 102"/>
                    <a:gd name="T24" fmla="*/ 36 w 102"/>
                    <a:gd name="T25" fmla="*/ 2 h 102"/>
                    <a:gd name="T26" fmla="*/ 29 w 102"/>
                    <a:gd name="T27" fmla="*/ 5 h 102"/>
                    <a:gd name="T28" fmla="*/ 22 w 102"/>
                    <a:gd name="T29" fmla="*/ 9 h 102"/>
                    <a:gd name="T30" fmla="*/ 16 w 102"/>
                    <a:gd name="T31" fmla="*/ 14 h 102"/>
                    <a:gd name="T32" fmla="*/ 11 w 102"/>
                    <a:gd name="T33" fmla="*/ 19 h 102"/>
                    <a:gd name="T34" fmla="*/ 7 w 102"/>
                    <a:gd name="T35" fmla="*/ 25 h 102"/>
                    <a:gd name="T36" fmla="*/ 3 w 102"/>
                    <a:gd name="T37" fmla="*/ 32 h 102"/>
                    <a:gd name="T38" fmla="*/ 1 w 102"/>
                    <a:gd name="T39" fmla="*/ 39 h 102"/>
                    <a:gd name="T40" fmla="*/ 0 w 102"/>
                    <a:gd name="T41" fmla="*/ 47 h 102"/>
                    <a:gd name="T42" fmla="*/ 0 w 102"/>
                    <a:gd name="T43" fmla="*/ 54 h 102"/>
                    <a:gd name="T44" fmla="*/ 1 w 102"/>
                    <a:gd name="T45" fmla="*/ 62 h 102"/>
                    <a:gd name="T46" fmla="*/ 3 w 102"/>
                    <a:gd name="T47" fmla="*/ 69 h 102"/>
                    <a:gd name="T48" fmla="*/ 7 w 102"/>
                    <a:gd name="T49" fmla="*/ 76 h 102"/>
                    <a:gd name="T50" fmla="*/ 11 w 102"/>
                    <a:gd name="T51" fmla="*/ 82 h 102"/>
                    <a:gd name="T52" fmla="*/ 16 w 102"/>
                    <a:gd name="T53" fmla="*/ 88 h 102"/>
                    <a:gd name="T54" fmla="*/ 22 w 102"/>
                    <a:gd name="T55" fmla="*/ 93 h 102"/>
                    <a:gd name="T56" fmla="*/ 29 w 102"/>
                    <a:gd name="T57" fmla="*/ 96 h 102"/>
                    <a:gd name="T58" fmla="*/ 36 w 102"/>
                    <a:gd name="T59" fmla="*/ 99 h 102"/>
                    <a:gd name="T60" fmla="*/ 43 w 102"/>
                    <a:gd name="T61" fmla="*/ 101 h 102"/>
                    <a:gd name="T62" fmla="*/ 50 w 102"/>
                    <a:gd name="T63" fmla="*/ 101 h 102"/>
                    <a:gd name="T64" fmla="*/ 58 w 102"/>
                    <a:gd name="T65" fmla="*/ 101 h 102"/>
                    <a:gd name="T66" fmla="*/ 65 w 102"/>
                    <a:gd name="T67" fmla="*/ 99 h 102"/>
                    <a:gd name="T68" fmla="*/ 72 w 102"/>
                    <a:gd name="T69" fmla="*/ 96 h 102"/>
                    <a:gd name="T70" fmla="*/ 79 w 102"/>
                    <a:gd name="T71" fmla="*/ 93 h 102"/>
                    <a:gd name="T72" fmla="*/ 85 w 102"/>
                    <a:gd name="T73" fmla="*/ 88 h 102"/>
                    <a:gd name="T74" fmla="*/ 90 w 102"/>
                    <a:gd name="T75" fmla="*/ 82 h 102"/>
                    <a:gd name="T76" fmla="*/ 94 w 102"/>
                    <a:gd name="T77" fmla="*/ 76 h 102"/>
                    <a:gd name="T78" fmla="*/ 98 w 102"/>
                    <a:gd name="T79" fmla="*/ 69 h 102"/>
                    <a:gd name="T80" fmla="*/ 100 w 102"/>
                    <a:gd name="T81" fmla="*/ 62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1"/>
                      </a:moveTo>
                      <a:lnTo>
                        <a:pt x="101" y="47"/>
                      </a:lnTo>
                      <a:lnTo>
                        <a:pt x="100" y="43"/>
                      </a:lnTo>
                      <a:lnTo>
                        <a:pt x="100" y="39"/>
                      </a:lnTo>
                      <a:lnTo>
                        <a:pt x="99" y="36"/>
                      </a:lnTo>
                      <a:lnTo>
                        <a:pt x="98" y="32"/>
                      </a:lnTo>
                      <a:lnTo>
                        <a:pt x="96" y="29"/>
                      </a:lnTo>
                      <a:lnTo>
                        <a:pt x="94" y="25"/>
                      </a:lnTo>
                      <a:lnTo>
                        <a:pt x="92" y="22"/>
                      </a:lnTo>
                      <a:lnTo>
                        <a:pt x="90" y="19"/>
                      </a:lnTo>
                      <a:lnTo>
                        <a:pt x="88" y="17"/>
                      </a:lnTo>
                      <a:lnTo>
                        <a:pt x="85" y="14"/>
                      </a:lnTo>
                      <a:lnTo>
                        <a:pt x="82" y="11"/>
                      </a:lnTo>
                      <a:lnTo>
                        <a:pt x="79" y="9"/>
                      </a:lnTo>
                      <a:lnTo>
                        <a:pt x="76" y="7"/>
                      </a:lnTo>
                      <a:lnTo>
                        <a:pt x="72" y="5"/>
                      </a:lnTo>
                      <a:lnTo>
                        <a:pt x="69" y="4"/>
                      </a:lnTo>
                      <a:lnTo>
                        <a:pt x="65" y="2"/>
                      </a:lnTo>
                      <a:lnTo>
                        <a:pt x="61" y="1"/>
                      </a:lnTo>
                      <a:lnTo>
                        <a:pt x="58" y="1"/>
                      </a:lnTo>
                      <a:lnTo>
                        <a:pt x="54" y="0"/>
                      </a:lnTo>
                      <a:lnTo>
                        <a:pt x="50" y="0"/>
                      </a:lnTo>
                      <a:lnTo>
                        <a:pt x="47" y="0"/>
                      </a:lnTo>
                      <a:lnTo>
                        <a:pt x="43" y="1"/>
                      </a:lnTo>
                      <a:lnTo>
                        <a:pt x="39" y="1"/>
                      </a:lnTo>
                      <a:lnTo>
                        <a:pt x="36" y="2"/>
                      </a:lnTo>
                      <a:lnTo>
                        <a:pt x="32" y="4"/>
                      </a:lnTo>
                      <a:lnTo>
                        <a:pt x="29" y="5"/>
                      </a:lnTo>
                      <a:lnTo>
                        <a:pt x="25" y="7"/>
                      </a:lnTo>
                      <a:lnTo>
                        <a:pt x="22" y="9"/>
                      </a:lnTo>
                      <a:lnTo>
                        <a:pt x="19" y="11"/>
                      </a:lnTo>
                      <a:lnTo>
                        <a:pt x="16" y="14"/>
                      </a:lnTo>
                      <a:lnTo>
                        <a:pt x="13" y="17"/>
                      </a:lnTo>
                      <a:lnTo>
                        <a:pt x="11" y="19"/>
                      </a:lnTo>
                      <a:lnTo>
                        <a:pt x="8" y="22"/>
                      </a:lnTo>
                      <a:lnTo>
                        <a:pt x="7" y="25"/>
                      </a:lnTo>
                      <a:lnTo>
                        <a:pt x="5" y="29"/>
                      </a:lnTo>
                      <a:lnTo>
                        <a:pt x="3" y="32"/>
                      </a:lnTo>
                      <a:lnTo>
                        <a:pt x="2" y="36"/>
                      </a:lnTo>
                      <a:lnTo>
                        <a:pt x="1" y="39"/>
                      </a:lnTo>
                      <a:lnTo>
                        <a:pt x="0" y="43"/>
                      </a:lnTo>
                      <a:lnTo>
                        <a:pt x="0" y="47"/>
                      </a:lnTo>
                      <a:lnTo>
                        <a:pt x="0" y="51"/>
                      </a:lnTo>
                      <a:lnTo>
                        <a:pt x="0" y="54"/>
                      </a:lnTo>
                      <a:lnTo>
                        <a:pt x="0" y="58"/>
                      </a:lnTo>
                      <a:lnTo>
                        <a:pt x="1" y="62"/>
                      </a:lnTo>
                      <a:lnTo>
                        <a:pt x="2" y="66"/>
                      </a:lnTo>
                      <a:lnTo>
                        <a:pt x="3" y="69"/>
                      </a:lnTo>
                      <a:lnTo>
                        <a:pt x="5" y="72"/>
                      </a:lnTo>
                      <a:lnTo>
                        <a:pt x="7" y="76"/>
                      </a:lnTo>
                      <a:lnTo>
                        <a:pt x="8" y="79"/>
                      </a:lnTo>
                      <a:lnTo>
                        <a:pt x="11" y="82"/>
                      </a:lnTo>
                      <a:lnTo>
                        <a:pt x="13" y="85"/>
                      </a:lnTo>
                      <a:lnTo>
                        <a:pt x="16" y="88"/>
                      </a:lnTo>
                      <a:lnTo>
                        <a:pt x="19" y="90"/>
                      </a:lnTo>
                      <a:lnTo>
                        <a:pt x="22" y="93"/>
                      </a:lnTo>
                      <a:lnTo>
                        <a:pt x="25" y="95"/>
                      </a:lnTo>
                      <a:lnTo>
                        <a:pt x="29" y="96"/>
                      </a:lnTo>
                      <a:lnTo>
                        <a:pt x="32" y="98"/>
                      </a:lnTo>
                      <a:lnTo>
                        <a:pt x="36" y="99"/>
                      </a:lnTo>
                      <a:lnTo>
                        <a:pt x="39" y="100"/>
                      </a:lnTo>
                      <a:lnTo>
                        <a:pt x="43" y="101"/>
                      </a:lnTo>
                      <a:lnTo>
                        <a:pt x="47" y="101"/>
                      </a:lnTo>
                      <a:lnTo>
                        <a:pt x="50" y="101"/>
                      </a:lnTo>
                      <a:lnTo>
                        <a:pt x="54" y="101"/>
                      </a:lnTo>
                      <a:lnTo>
                        <a:pt x="58" y="101"/>
                      </a:lnTo>
                      <a:lnTo>
                        <a:pt x="61" y="100"/>
                      </a:lnTo>
                      <a:lnTo>
                        <a:pt x="65" y="99"/>
                      </a:lnTo>
                      <a:lnTo>
                        <a:pt x="69" y="98"/>
                      </a:lnTo>
                      <a:lnTo>
                        <a:pt x="72" y="96"/>
                      </a:lnTo>
                      <a:lnTo>
                        <a:pt x="76" y="95"/>
                      </a:lnTo>
                      <a:lnTo>
                        <a:pt x="79" y="93"/>
                      </a:lnTo>
                      <a:lnTo>
                        <a:pt x="82" y="90"/>
                      </a:lnTo>
                      <a:lnTo>
                        <a:pt x="85" y="88"/>
                      </a:lnTo>
                      <a:lnTo>
                        <a:pt x="88" y="85"/>
                      </a:lnTo>
                      <a:lnTo>
                        <a:pt x="90" y="82"/>
                      </a:lnTo>
                      <a:lnTo>
                        <a:pt x="92" y="79"/>
                      </a:lnTo>
                      <a:lnTo>
                        <a:pt x="94" y="76"/>
                      </a:lnTo>
                      <a:lnTo>
                        <a:pt x="96" y="72"/>
                      </a:lnTo>
                      <a:lnTo>
                        <a:pt x="98" y="69"/>
                      </a:lnTo>
                      <a:lnTo>
                        <a:pt x="99" y="66"/>
                      </a:lnTo>
                      <a:lnTo>
                        <a:pt x="100" y="62"/>
                      </a:lnTo>
                      <a:lnTo>
                        <a:pt x="100" y="58"/>
                      </a:lnTo>
                      <a:lnTo>
                        <a:pt x="101" y="54"/>
                      </a:lnTo>
                      <a:lnTo>
                        <a:pt x="101" y="51"/>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56" name="Freeform 111"/>
                <p:cNvSpPr>
                  <a:spLocks/>
                </p:cNvSpPr>
                <p:nvPr/>
              </p:nvSpPr>
              <p:spPr bwMode="auto">
                <a:xfrm>
                  <a:off x="2055" y="784"/>
                  <a:ext cx="102" cy="102"/>
                </a:xfrm>
                <a:custGeom>
                  <a:avLst/>
                  <a:gdLst>
                    <a:gd name="T0" fmla="*/ 101 w 102"/>
                    <a:gd name="T1" fmla="*/ 47 h 102"/>
                    <a:gd name="T2" fmla="*/ 100 w 102"/>
                    <a:gd name="T3" fmla="*/ 40 h 102"/>
                    <a:gd name="T4" fmla="*/ 97 w 102"/>
                    <a:gd name="T5" fmla="*/ 33 h 102"/>
                    <a:gd name="T6" fmla="*/ 94 w 102"/>
                    <a:gd name="T7" fmla="*/ 26 h 102"/>
                    <a:gd name="T8" fmla="*/ 90 w 102"/>
                    <a:gd name="T9" fmla="*/ 20 h 102"/>
                    <a:gd name="T10" fmla="*/ 85 w 102"/>
                    <a:gd name="T11" fmla="*/ 14 h 102"/>
                    <a:gd name="T12" fmla="*/ 79 w 102"/>
                    <a:gd name="T13" fmla="*/ 9 h 102"/>
                    <a:gd name="T14" fmla="*/ 72 w 102"/>
                    <a:gd name="T15" fmla="*/ 6 h 102"/>
                    <a:gd name="T16" fmla="*/ 65 w 102"/>
                    <a:gd name="T17" fmla="*/ 2 h 102"/>
                    <a:gd name="T18" fmla="*/ 58 w 102"/>
                    <a:gd name="T19" fmla="*/ 1 h 102"/>
                    <a:gd name="T20" fmla="*/ 50 w 102"/>
                    <a:gd name="T21" fmla="*/ 0 h 102"/>
                    <a:gd name="T22" fmla="*/ 43 w 102"/>
                    <a:gd name="T23" fmla="*/ 1 h 102"/>
                    <a:gd name="T24" fmla="*/ 36 w 102"/>
                    <a:gd name="T25" fmla="*/ 2 h 102"/>
                    <a:gd name="T26" fmla="*/ 29 w 102"/>
                    <a:gd name="T27" fmla="*/ 6 h 102"/>
                    <a:gd name="T28" fmla="*/ 22 w 102"/>
                    <a:gd name="T29" fmla="*/ 9 h 102"/>
                    <a:gd name="T30" fmla="*/ 16 w 102"/>
                    <a:gd name="T31" fmla="*/ 14 h 102"/>
                    <a:gd name="T32" fmla="*/ 11 w 102"/>
                    <a:gd name="T33" fmla="*/ 20 h 102"/>
                    <a:gd name="T34" fmla="*/ 7 w 102"/>
                    <a:gd name="T35" fmla="*/ 26 h 102"/>
                    <a:gd name="T36" fmla="*/ 3 w 102"/>
                    <a:gd name="T37" fmla="*/ 33 h 102"/>
                    <a:gd name="T38" fmla="*/ 1 w 102"/>
                    <a:gd name="T39" fmla="*/ 40 h 102"/>
                    <a:gd name="T40" fmla="*/ 0 w 102"/>
                    <a:gd name="T41" fmla="*/ 47 h 102"/>
                    <a:gd name="T42" fmla="*/ 0 w 102"/>
                    <a:gd name="T43" fmla="*/ 55 h 102"/>
                    <a:gd name="T44" fmla="*/ 1 w 102"/>
                    <a:gd name="T45" fmla="*/ 62 h 102"/>
                    <a:gd name="T46" fmla="*/ 3 w 102"/>
                    <a:gd name="T47" fmla="*/ 70 h 102"/>
                    <a:gd name="T48" fmla="*/ 7 w 102"/>
                    <a:gd name="T49" fmla="*/ 76 h 102"/>
                    <a:gd name="T50" fmla="*/ 11 w 102"/>
                    <a:gd name="T51" fmla="*/ 82 h 102"/>
                    <a:gd name="T52" fmla="*/ 16 w 102"/>
                    <a:gd name="T53" fmla="*/ 88 h 102"/>
                    <a:gd name="T54" fmla="*/ 22 w 102"/>
                    <a:gd name="T55" fmla="*/ 93 h 102"/>
                    <a:gd name="T56" fmla="*/ 29 w 102"/>
                    <a:gd name="T57" fmla="*/ 96 h 102"/>
                    <a:gd name="T58" fmla="*/ 36 w 102"/>
                    <a:gd name="T59" fmla="*/ 99 h 102"/>
                    <a:gd name="T60" fmla="*/ 43 w 102"/>
                    <a:gd name="T61" fmla="*/ 101 h 102"/>
                    <a:gd name="T62" fmla="*/ 50 w 102"/>
                    <a:gd name="T63" fmla="*/ 101 h 102"/>
                    <a:gd name="T64" fmla="*/ 58 w 102"/>
                    <a:gd name="T65" fmla="*/ 101 h 102"/>
                    <a:gd name="T66" fmla="*/ 65 w 102"/>
                    <a:gd name="T67" fmla="*/ 99 h 102"/>
                    <a:gd name="T68" fmla="*/ 72 w 102"/>
                    <a:gd name="T69" fmla="*/ 96 h 102"/>
                    <a:gd name="T70" fmla="*/ 79 w 102"/>
                    <a:gd name="T71" fmla="*/ 93 h 102"/>
                    <a:gd name="T72" fmla="*/ 85 w 102"/>
                    <a:gd name="T73" fmla="*/ 88 h 102"/>
                    <a:gd name="T74" fmla="*/ 90 w 102"/>
                    <a:gd name="T75" fmla="*/ 82 h 102"/>
                    <a:gd name="T76" fmla="*/ 94 w 102"/>
                    <a:gd name="T77" fmla="*/ 76 h 102"/>
                    <a:gd name="T78" fmla="*/ 97 w 102"/>
                    <a:gd name="T79" fmla="*/ 70 h 102"/>
                    <a:gd name="T80" fmla="*/ 100 w 102"/>
                    <a:gd name="T81" fmla="*/ 62 h 102"/>
                    <a:gd name="T82" fmla="*/ 101 w 102"/>
                    <a:gd name="T83" fmla="*/ 55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1"/>
                      </a:moveTo>
                      <a:lnTo>
                        <a:pt x="101" y="47"/>
                      </a:lnTo>
                      <a:lnTo>
                        <a:pt x="100" y="43"/>
                      </a:lnTo>
                      <a:lnTo>
                        <a:pt x="100" y="40"/>
                      </a:lnTo>
                      <a:lnTo>
                        <a:pt x="99" y="36"/>
                      </a:lnTo>
                      <a:lnTo>
                        <a:pt x="97" y="33"/>
                      </a:lnTo>
                      <a:lnTo>
                        <a:pt x="96" y="29"/>
                      </a:lnTo>
                      <a:lnTo>
                        <a:pt x="94" y="26"/>
                      </a:lnTo>
                      <a:lnTo>
                        <a:pt x="92" y="22"/>
                      </a:lnTo>
                      <a:lnTo>
                        <a:pt x="90" y="20"/>
                      </a:lnTo>
                      <a:lnTo>
                        <a:pt x="87" y="16"/>
                      </a:lnTo>
                      <a:lnTo>
                        <a:pt x="85" y="14"/>
                      </a:lnTo>
                      <a:lnTo>
                        <a:pt x="82" y="11"/>
                      </a:lnTo>
                      <a:lnTo>
                        <a:pt x="79" y="9"/>
                      </a:lnTo>
                      <a:lnTo>
                        <a:pt x="76" y="7"/>
                      </a:lnTo>
                      <a:lnTo>
                        <a:pt x="72" y="6"/>
                      </a:lnTo>
                      <a:lnTo>
                        <a:pt x="69" y="4"/>
                      </a:lnTo>
                      <a:lnTo>
                        <a:pt x="65" y="2"/>
                      </a:lnTo>
                      <a:lnTo>
                        <a:pt x="62" y="2"/>
                      </a:lnTo>
                      <a:lnTo>
                        <a:pt x="58" y="1"/>
                      </a:lnTo>
                      <a:lnTo>
                        <a:pt x="54" y="0"/>
                      </a:lnTo>
                      <a:lnTo>
                        <a:pt x="50" y="0"/>
                      </a:lnTo>
                      <a:lnTo>
                        <a:pt x="47" y="0"/>
                      </a:lnTo>
                      <a:lnTo>
                        <a:pt x="43" y="1"/>
                      </a:lnTo>
                      <a:lnTo>
                        <a:pt x="39" y="2"/>
                      </a:lnTo>
                      <a:lnTo>
                        <a:pt x="36" y="2"/>
                      </a:lnTo>
                      <a:lnTo>
                        <a:pt x="32" y="4"/>
                      </a:lnTo>
                      <a:lnTo>
                        <a:pt x="29" y="6"/>
                      </a:lnTo>
                      <a:lnTo>
                        <a:pt x="25" y="7"/>
                      </a:lnTo>
                      <a:lnTo>
                        <a:pt x="22" y="9"/>
                      </a:lnTo>
                      <a:lnTo>
                        <a:pt x="19" y="11"/>
                      </a:lnTo>
                      <a:lnTo>
                        <a:pt x="16" y="14"/>
                      </a:lnTo>
                      <a:lnTo>
                        <a:pt x="13" y="16"/>
                      </a:lnTo>
                      <a:lnTo>
                        <a:pt x="11" y="20"/>
                      </a:lnTo>
                      <a:lnTo>
                        <a:pt x="9" y="22"/>
                      </a:lnTo>
                      <a:lnTo>
                        <a:pt x="7" y="26"/>
                      </a:lnTo>
                      <a:lnTo>
                        <a:pt x="5" y="29"/>
                      </a:lnTo>
                      <a:lnTo>
                        <a:pt x="3" y="33"/>
                      </a:lnTo>
                      <a:lnTo>
                        <a:pt x="2" y="36"/>
                      </a:lnTo>
                      <a:lnTo>
                        <a:pt x="1" y="40"/>
                      </a:lnTo>
                      <a:lnTo>
                        <a:pt x="1" y="43"/>
                      </a:lnTo>
                      <a:lnTo>
                        <a:pt x="0" y="47"/>
                      </a:lnTo>
                      <a:lnTo>
                        <a:pt x="0" y="51"/>
                      </a:lnTo>
                      <a:lnTo>
                        <a:pt x="0" y="55"/>
                      </a:lnTo>
                      <a:lnTo>
                        <a:pt x="1" y="59"/>
                      </a:lnTo>
                      <a:lnTo>
                        <a:pt x="1" y="62"/>
                      </a:lnTo>
                      <a:lnTo>
                        <a:pt x="2" y="66"/>
                      </a:lnTo>
                      <a:lnTo>
                        <a:pt x="3" y="70"/>
                      </a:lnTo>
                      <a:lnTo>
                        <a:pt x="5" y="73"/>
                      </a:lnTo>
                      <a:lnTo>
                        <a:pt x="7" y="76"/>
                      </a:lnTo>
                      <a:lnTo>
                        <a:pt x="9" y="80"/>
                      </a:lnTo>
                      <a:lnTo>
                        <a:pt x="11" y="82"/>
                      </a:lnTo>
                      <a:lnTo>
                        <a:pt x="13" y="85"/>
                      </a:lnTo>
                      <a:lnTo>
                        <a:pt x="16" y="88"/>
                      </a:lnTo>
                      <a:lnTo>
                        <a:pt x="19" y="90"/>
                      </a:lnTo>
                      <a:lnTo>
                        <a:pt x="22" y="93"/>
                      </a:lnTo>
                      <a:lnTo>
                        <a:pt x="25" y="95"/>
                      </a:lnTo>
                      <a:lnTo>
                        <a:pt x="29" y="96"/>
                      </a:lnTo>
                      <a:lnTo>
                        <a:pt x="32" y="98"/>
                      </a:lnTo>
                      <a:lnTo>
                        <a:pt x="36" y="99"/>
                      </a:lnTo>
                      <a:lnTo>
                        <a:pt x="39" y="100"/>
                      </a:lnTo>
                      <a:lnTo>
                        <a:pt x="43" y="101"/>
                      </a:lnTo>
                      <a:lnTo>
                        <a:pt x="47" y="101"/>
                      </a:lnTo>
                      <a:lnTo>
                        <a:pt x="50" y="101"/>
                      </a:lnTo>
                      <a:lnTo>
                        <a:pt x="54" y="101"/>
                      </a:lnTo>
                      <a:lnTo>
                        <a:pt x="58" y="101"/>
                      </a:lnTo>
                      <a:lnTo>
                        <a:pt x="62" y="100"/>
                      </a:lnTo>
                      <a:lnTo>
                        <a:pt x="65" y="99"/>
                      </a:lnTo>
                      <a:lnTo>
                        <a:pt x="69" y="98"/>
                      </a:lnTo>
                      <a:lnTo>
                        <a:pt x="72" y="96"/>
                      </a:lnTo>
                      <a:lnTo>
                        <a:pt x="76" y="95"/>
                      </a:lnTo>
                      <a:lnTo>
                        <a:pt x="79" y="93"/>
                      </a:lnTo>
                      <a:lnTo>
                        <a:pt x="82" y="90"/>
                      </a:lnTo>
                      <a:lnTo>
                        <a:pt x="85" y="88"/>
                      </a:lnTo>
                      <a:lnTo>
                        <a:pt x="87" y="85"/>
                      </a:lnTo>
                      <a:lnTo>
                        <a:pt x="90" y="82"/>
                      </a:lnTo>
                      <a:lnTo>
                        <a:pt x="92" y="80"/>
                      </a:lnTo>
                      <a:lnTo>
                        <a:pt x="94" y="76"/>
                      </a:lnTo>
                      <a:lnTo>
                        <a:pt x="96" y="73"/>
                      </a:lnTo>
                      <a:lnTo>
                        <a:pt x="97" y="70"/>
                      </a:lnTo>
                      <a:lnTo>
                        <a:pt x="99" y="66"/>
                      </a:lnTo>
                      <a:lnTo>
                        <a:pt x="100" y="62"/>
                      </a:lnTo>
                      <a:lnTo>
                        <a:pt x="100" y="59"/>
                      </a:lnTo>
                      <a:lnTo>
                        <a:pt x="101" y="55"/>
                      </a:lnTo>
                      <a:lnTo>
                        <a:pt x="101" y="51"/>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57" name="Freeform 112"/>
                <p:cNvSpPr>
                  <a:spLocks/>
                </p:cNvSpPr>
                <p:nvPr/>
              </p:nvSpPr>
              <p:spPr bwMode="auto">
                <a:xfrm>
                  <a:off x="2316" y="770"/>
                  <a:ext cx="102" cy="103"/>
                </a:xfrm>
                <a:custGeom>
                  <a:avLst/>
                  <a:gdLst>
                    <a:gd name="T0" fmla="*/ 101 w 102"/>
                    <a:gd name="T1" fmla="*/ 47 h 103"/>
                    <a:gd name="T2" fmla="*/ 100 w 102"/>
                    <a:gd name="T3" fmla="*/ 40 h 103"/>
                    <a:gd name="T4" fmla="*/ 97 w 102"/>
                    <a:gd name="T5" fmla="*/ 32 h 103"/>
                    <a:gd name="T6" fmla="*/ 94 w 102"/>
                    <a:gd name="T7" fmla="*/ 26 h 103"/>
                    <a:gd name="T8" fmla="*/ 90 w 102"/>
                    <a:gd name="T9" fmla="*/ 20 h 103"/>
                    <a:gd name="T10" fmla="*/ 84 w 102"/>
                    <a:gd name="T11" fmla="*/ 14 h 103"/>
                    <a:gd name="T12" fmla="*/ 79 w 102"/>
                    <a:gd name="T13" fmla="*/ 9 h 103"/>
                    <a:gd name="T14" fmla="*/ 72 w 102"/>
                    <a:gd name="T15" fmla="*/ 6 h 103"/>
                    <a:gd name="T16" fmla="*/ 65 w 102"/>
                    <a:gd name="T17" fmla="*/ 2 h 103"/>
                    <a:gd name="T18" fmla="*/ 58 w 102"/>
                    <a:gd name="T19" fmla="*/ 1 h 103"/>
                    <a:gd name="T20" fmla="*/ 50 w 102"/>
                    <a:gd name="T21" fmla="*/ 0 h 103"/>
                    <a:gd name="T22" fmla="*/ 43 w 102"/>
                    <a:gd name="T23" fmla="*/ 1 h 103"/>
                    <a:gd name="T24" fmla="*/ 35 w 102"/>
                    <a:gd name="T25" fmla="*/ 2 h 103"/>
                    <a:gd name="T26" fmla="*/ 28 w 102"/>
                    <a:gd name="T27" fmla="*/ 6 h 103"/>
                    <a:gd name="T28" fmla="*/ 22 w 102"/>
                    <a:gd name="T29" fmla="*/ 9 h 103"/>
                    <a:gd name="T30" fmla="*/ 16 w 102"/>
                    <a:gd name="T31" fmla="*/ 14 h 103"/>
                    <a:gd name="T32" fmla="*/ 11 w 102"/>
                    <a:gd name="T33" fmla="*/ 20 h 103"/>
                    <a:gd name="T34" fmla="*/ 6 w 102"/>
                    <a:gd name="T35" fmla="*/ 26 h 103"/>
                    <a:gd name="T36" fmla="*/ 3 w 102"/>
                    <a:gd name="T37" fmla="*/ 32 h 103"/>
                    <a:gd name="T38" fmla="*/ 1 w 102"/>
                    <a:gd name="T39" fmla="*/ 40 h 103"/>
                    <a:gd name="T40" fmla="*/ 0 w 102"/>
                    <a:gd name="T41" fmla="*/ 47 h 103"/>
                    <a:gd name="T42" fmla="*/ 0 w 102"/>
                    <a:gd name="T43" fmla="*/ 55 h 103"/>
                    <a:gd name="T44" fmla="*/ 1 w 102"/>
                    <a:gd name="T45" fmla="*/ 62 h 103"/>
                    <a:gd name="T46" fmla="*/ 3 w 102"/>
                    <a:gd name="T47" fmla="*/ 69 h 103"/>
                    <a:gd name="T48" fmla="*/ 6 w 102"/>
                    <a:gd name="T49" fmla="*/ 76 h 103"/>
                    <a:gd name="T50" fmla="*/ 11 w 102"/>
                    <a:gd name="T51" fmla="*/ 82 h 103"/>
                    <a:gd name="T52" fmla="*/ 16 w 102"/>
                    <a:gd name="T53" fmla="*/ 88 h 103"/>
                    <a:gd name="T54" fmla="*/ 22 w 102"/>
                    <a:gd name="T55" fmla="*/ 93 h 103"/>
                    <a:gd name="T56" fmla="*/ 28 w 102"/>
                    <a:gd name="T57" fmla="*/ 96 h 103"/>
                    <a:gd name="T58" fmla="*/ 35 w 102"/>
                    <a:gd name="T59" fmla="*/ 99 h 103"/>
                    <a:gd name="T60" fmla="*/ 43 w 102"/>
                    <a:gd name="T61" fmla="*/ 101 h 103"/>
                    <a:gd name="T62" fmla="*/ 50 w 102"/>
                    <a:gd name="T63" fmla="*/ 102 h 103"/>
                    <a:gd name="T64" fmla="*/ 58 w 102"/>
                    <a:gd name="T65" fmla="*/ 101 h 103"/>
                    <a:gd name="T66" fmla="*/ 65 w 102"/>
                    <a:gd name="T67" fmla="*/ 99 h 103"/>
                    <a:gd name="T68" fmla="*/ 72 w 102"/>
                    <a:gd name="T69" fmla="*/ 96 h 103"/>
                    <a:gd name="T70" fmla="*/ 79 w 102"/>
                    <a:gd name="T71" fmla="*/ 93 h 103"/>
                    <a:gd name="T72" fmla="*/ 84 w 102"/>
                    <a:gd name="T73" fmla="*/ 88 h 103"/>
                    <a:gd name="T74" fmla="*/ 90 w 102"/>
                    <a:gd name="T75" fmla="*/ 82 h 103"/>
                    <a:gd name="T76" fmla="*/ 94 w 102"/>
                    <a:gd name="T77" fmla="*/ 76 h 103"/>
                    <a:gd name="T78" fmla="*/ 97 w 102"/>
                    <a:gd name="T79" fmla="*/ 69 h 103"/>
                    <a:gd name="T80" fmla="*/ 100 w 102"/>
                    <a:gd name="T81" fmla="*/ 62 h 103"/>
                    <a:gd name="T82" fmla="*/ 101 w 102"/>
                    <a:gd name="T83" fmla="*/ 55 h 10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3">
                      <a:moveTo>
                        <a:pt x="101" y="51"/>
                      </a:moveTo>
                      <a:lnTo>
                        <a:pt x="101" y="47"/>
                      </a:lnTo>
                      <a:lnTo>
                        <a:pt x="100" y="43"/>
                      </a:lnTo>
                      <a:lnTo>
                        <a:pt x="100" y="40"/>
                      </a:lnTo>
                      <a:lnTo>
                        <a:pt x="99" y="36"/>
                      </a:lnTo>
                      <a:lnTo>
                        <a:pt x="97" y="32"/>
                      </a:lnTo>
                      <a:lnTo>
                        <a:pt x="96" y="29"/>
                      </a:lnTo>
                      <a:lnTo>
                        <a:pt x="94" y="26"/>
                      </a:lnTo>
                      <a:lnTo>
                        <a:pt x="92" y="22"/>
                      </a:lnTo>
                      <a:lnTo>
                        <a:pt x="90" y="20"/>
                      </a:lnTo>
                      <a:lnTo>
                        <a:pt x="87" y="17"/>
                      </a:lnTo>
                      <a:lnTo>
                        <a:pt x="84" y="14"/>
                      </a:lnTo>
                      <a:lnTo>
                        <a:pt x="81" y="12"/>
                      </a:lnTo>
                      <a:lnTo>
                        <a:pt x="79" y="9"/>
                      </a:lnTo>
                      <a:lnTo>
                        <a:pt x="75" y="7"/>
                      </a:lnTo>
                      <a:lnTo>
                        <a:pt x="72" y="6"/>
                      </a:lnTo>
                      <a:lnTo>
                        <a:pt x="69" y="4"/>
                      </a:lnTo>
                      <a:lnTo>
                        <a:pt x="65" y="2"/>
                      </a:lnTo>
                      <a:lnTo>
                        <a:pt x="61" y="1"/>
                      </a:lnTo>
                      <a:lnTo>
                        <a:pt x="58" y="1"/>
                      </a:lnTo>
                      <a:lnTo>
                        <a:pt x="54" y="0"/>
                      </a:lnTo>
                      <a:lnTo>
                        <a:pt x="50" y="0"/>
                      </a:lnTo>
                      <a:lnTo>
                        <a:pt x="47" y="0"/>
                      </a:lnTo>
                      <a:lnTo>
                        <a:pt x="43" y="1"/>
                      </a:lnTo>
                      <a:lnTo>
                        <a:pt x="39" y="1"/>
                      </a:lnTo>
                      <a:lnTo>
                        <a:pt x="35" y="2"/>
                      </a:lnTo>
                      <a:lnTo>
                        <a:pt x="32" y="4"/>
                      </a:lnTo>
                      <a:lnTo>
                        <a:pt x="28" y="6"/>
                      </a:lnTo>
                      <a:lnTo>
                        <a:pt x="25" y="7"/>
                      </a:lnTo>
                      <a:lnTo>
                        <a:pt x="22" y="9"/>
                      </a:lnTo>
                      <a:lnTo>
                        <a:pt x="19" y="12"/>
                      </a:lnTo>
                      <a:lnTo>
                        <a:pt x="16" y="14"/>
                      </a:lnTo>
                      <a:lnTo>
                        <a:pt x="13" y="17"/>
                      </a:lnTo>
                      <a:lnTo>
                        <a:pt x="11" y="20"/>
                      </a:lnTo>
                      <a:lnTo>
                        <a:pt x="8" y="22"/>
                      </a:lnTo>
                      <a:lnTo>
                        <a:pt x="6" y="26"/>
                      </a:lnTo>
                      <a:lnTo>
                        <a:pt x="5" y="29"/>
                      </a:lnTo>
                      <a:lnTo>
                        <a:pt x="3" y="32"/>
                      </a:lnTo>
                      <a:lnTo>
                        <a:pt x="2" y="36"/>
                      </a:lnTo>
                      <a:lnTo>
                        <a:pt x="1" y="40"/>
                      </a:lnTo>
                      <a:lnTo>
                        <a:pt x="0" y="43"/>
                      </a:lnTo>
                      <a:lnTo>
                        <a:pt x="0" y="47"/>
                      </a:lnTo>
                      <a:lnTo>
                        <a:pt x="0" y="51"/>
                      </a:lnTo>
                      <a:lnTo>
                        <a:pt x="0" y="55"/>
                      </a:lnTo>
                      <a:lnTo>
                        <a:pt x="0" y="59"/>
                      </a:lnTo>
                      <a:lnTo>
                        <a:pt x="1" y="62"/>
                      </a:lnTo>
                      <a:lnTo>
                        <a:pt x="2" y="66"/>
                      </a:lnTo>
                      <a:lnTo>
                        <a:pt x="3" y="69"/>
                      </a:lnTo>
                      <a:lnTo>
                        <a:pt x="5" y="73"/>
                      </a:lnTo>
                      <a:lnTo>
                        <a:pt x="6" y="76"/>
                      </a:lnTo>
                      <a:lnTo>
                        <a:pt x="8" y="80"/>
                      </a:lnTo>
                      <a:lnTo>
                        <a:pt x="11" y="82"/>
                      </a:lnTo>
                      <a:lnTo>
                        <a:pt x="13" y="85"/>
                      </a:lnTo>
                      <a:lnTo>
                        <a:pt x="16" y="88"/>
                      </a:lnTo>
                      <a:lnTo>
                        <a:pt x="19" y="90"/>
                      </a:lnTo>
                      <a:lnTo>
                        <a:pt x="22" y="93"/>
                      </a:lnTo>
                      <a:lnTo>
                        <a:pt x="25" y="95"/>
                      </a:lnTo>
                      <a:lnTo>
                        <a:pt x="28" y="96"/>
                      </a:lnTo>
                      <a:lnTo>
                        <a:pt x="32" y="98"/>
                      </a:lnTo>
                      <a:lnTo>
                        <a:pt x="35" y="99"/>
                      </a:lnTo>
                      <a:lnTo>
                        <a:pt x="39" y="100"/>
                      </a:lnTo>
                      <a:lnTo>
                        <a:pt x="43" y="101"/>
                      </a:lnTo>
                      <a:lnTo>
                        <a:pt x="47" y="101"/>
                      </a:lnTo>
                      <a:lnTo>
                        <a:pt x="50" y="102"/>
                      </a:lnTo>
                      <a:lnTo>
                        <a:pt x="54" y="101"/>
                      </a:lnTo>
                      <a:lnTo>
                        <a:pt x="58" y="101"/>
                      </a:lnTo>
                      <a:lnTo>
                        <a:pt x="61" y="100"/>
                      </a:lnTo>
                      <a:lnTo>
                        <a:pt x="65" y="99"/>
                      </a:lnTo>
                      <a:lnTo>
                        <a:pt x="69" y="98"/>
                      </a:lnTo>
                      <a:lnTo>
                        <a:pt x="72" y="96"/>
                      </a:lnTo>
                      <a:lnTo>
                        <a:pt x="75" y="95"/>
                      </a:lnTo>
                      <a:lnTo>
                        <a:pt x="79" y="93"/>
                      </a:lnTo>
                      <a:lnTo>
                        <a:pt x="81" y="90"/>
                      </a:lnTo>
                      <a:lnTo>
                        <a:pt x="84" y="88"/>
                      </a:lnTo>
                      <a:lnTo>
                        <a:pt x="87" y="85"/>
                      </a:lnTo>
                      <a:lnTo>
                        <a:pt x="90" y="82"/>
                      </a:lnTo>
                      <a:lnTo>
                        <a:pt x="92" y="80"/>
                      </a:lnTo>
                      <a:lnTo>
                        <a:pt x="94" y="76"/>
                      </a:lnTo>
                      <a:lnTo>
                        <a:pt x="96" y="73"/>
                      </a:lnTo>
                      <a:lnTo>
                        <a:pt x="97" y="69"/>
                      </a:lnTo>
                      <a:lnTo>
                        <a:pt x="99" y="66"/>
                      </a:lnTo>
                      <a:lnTo>
                        <a:pt x="100" y="62"/>
                      </a:lnTo>
                      <a:lnTo>
                        <a:pt x="100" y="59"/>
                      </a:lnTo>
                      <a:lnTo>
                        <a:pt x="101" y="55"/>
                      </a:lnTo>
                      <a:lnTo>
                        <a:pt x="101" y="51"/>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58" name="Freeform 113"/>
                <p:cNvSpPr>
                  <a:spLocks/>
                </p:cNvSpPr>
                <p:nvPr/>
              </p:nvSpPr>
              <p:spPr bwMode="auto">
                <a:xfrm>
                  <a:off x="2502" y="796"/>
                  <a:ext cx="102" cy="102"/>
                </a:xfrm>
                <a:custGeom>
                  <a:avLst/>
                  <a:gdLst>
                    <a:gd name="T0" fmla="*/ 101 w 102"/>
                    <a:gd name="T1" fmla="*/ 47 h 102"/>
                    <a:gd name="T2" fmla="*/ 100 w 102"/>
                    <a:gd name="T3" fmla="*/ 40 h 102"/>
                    <a:gd name="T4" fmla="*/ 98 w 102"/>
                    <a:gd name="T5" fmla="*/ 33 h 102"/>
                    <a:gd name="T6" fmla="*/ 94 w 102"/>
                    <a:gd name="T7" fmla="*/ 26 h 102"/>
                    <a:gd name="T8" fmla="*/ 90 w 102"/>
                    <a:gd name="T9" fmla="*/ 20 h 102"/>
                    <a:gd name="T10" fmla="*/ 85 w 102"/>
                    <a:gd name="T11" fmla="*/ 14 h 102"/>
                    <a:gd name="T12" fmla="*/ 79 w 102"/>
                    <a:gd name="T13" fmla="*/ 9 h 102"/>
                    <a:gd name="T14" fmla="*/ 72 w 102"/>
                    <a:gd name="T15" fmla="*/ 5 h 102"/>
                    <a:gd name="T16" fmla="*/ 65 w 102"/>
                    <a:gd name="T17" fmla="*/ 2 h 102"/>
                    <a:gd name="T18" fmla="*/ 58 w 102"/>
                    <a:gd name="T19" fmla="*/ 1 h 102"/>
                    <a:gd name="T20" fmla="*/ 51 w 102"/>
                    <a:gd name="T21" fmla="*/ 0 h 102"/>
                    <a:gd name="T22" fmla="*/ 43 w 102"/>
                    <a:gd name="T23" fmla="*/ 1 h 102"/>
                    <a:gd name="T24" fmla="*/ 36 w 102"/>
                    <a:gd name="T25" fmla="*/ 2 h 102"/>
                    <a:gd name="T26" fmla="*/ 29 w 102"/>
                    <a:gd name="T27" fmla="*/ 5 h 102"/>
                    <a:gd name="T28" fmla="*/ 22 w 102"/>
                    <a:gd name="T29" fmla="*/ 9 h 102"/>
                    <a:gd name="T30" fmla="*/ 16 w 102"/>
                    <a:gd name="T31" fmla="*/ 14 h 102"/>
                    <a:gd name="T32" fmla="*/ 11 w 102"/>
                    <a:gd name="T33" fmla="*/ 20 h 102"/>
                    <a:gd name="T34" fmla="*/ 7 w 102"/>
                    <a:gd name="T35" fmla="*/ 26 h 102"/>
                    <a:gd name="T36" fmla="*/ 4 w 102"/>
                    <a:gd name="T37" fmla="*/ 33 h 102"/>
                    <a:gd name="T38" fmla="*/ 1 w 102"/>
                    <a:gd name="T39" fmla="*/ 40 h 102"/>
                    <a:gd name="T40" fmla="*/ 0 w 102"/>
                    <a:gd name="T41" fmla="*/ 47 h 102"/>
                    <a:gd name="T42" fmla="*/ 0 w 102"/>
                    <a:gd name="T43" fmla="*/ 55 h 102"/>
                    <a:gd name="T44" fmla="*/ 1 w 102"/>
                    <a:gd name="T45" fmla="*/ 62 h 102"/>
                    <a:gd name="T46" fmla="*/ 4 w 102"/>
                    <a:gd name="T47" fmla="*/ 70 h 102"/>
                    <a:gd name="T48" fmla="*/ 7 w 102"/>
                    <a:gd name="T49" fmla="*/ 76 h 102"/>
                    <a:gd name="T50" fmla="*/ 11 w 102"/>
                    <a:gd name="T51" fmla="*/ 82 h 102"/>
                    <a:gd name="T52" fmla="*/ 16 w 102"/>
                    <a:gd name="T53" fmla="*/ 88 h 102"/>
                    <a:gd name="T54" fmla="*/ 22 w 102"/>
                    <a:gd name="T55" fmla="*/ 93 h 102"/>
                    <a:gd name="T56" fmla="*/ 29 w 102"/>
                    <a:gd name="T57" fmla="*/ 97 h 102"/>
                    <a:gd name="T58" fmla="*/ 36 w 102"/>
                    <a:gd name="T59" fmla="*/ 99 h 102"/>
                    <a:gd name="T60" fmla="*/ 43 w 102"/>
                    <a:gd name="T61" fmla="*/ 101 h 102"/>
                    <a:gd name="T62" fmla="*/ 51 w 102"/>
                    <a:gd name="T63" fmla="*/ 101 h 102"/>
                    <a:gd name="T64" fmla="*/ 58 w 102"/>
                    <a:gd name="T65" fmla="*/ 101 h 102"/>
                    <a:gd name="T66" fmla="*/ 65 w 102"/>
                    <a:gd name="T67" fmla="*/ 99 h 102"/>
                    <a:gd name="T68" fmla="*/ 72 w 102"/>
                    <a:gd name="T69" fmla="*/ 97 h 102"/>
                    <a:gd name="T70" fmla="*/ 79 w 102"/>
                    <a:gd name="T71" fmla="*/ 93 h 102"/>
                    <a:gd name="T72" fmla="*/ 85 w 102"/>
                    <a:gd name="T73" fmla="*/ 88 h 102"/>
                    <a:gd name="T74" fmla="*/ 90 w 102"/>
                    <a:gd name="T75" fmla="*/ 82 h 102"/>
                    <a:gd name="T76" fmla="*/ 94 w 102"/>
                    <a:gd name="T77" fmla="*/ 76 h 102"/>
                    <a:gd name="T78" fmla="*/ 98 w 102"/>
                    <a:gd name="T79" fmla="*/ 70 h 102"/>
                    <a:gd name="T80" fmla="*/ 100 w 102"/>
                    <a:gd name="T81" fmla="*/ 62 h 102"/>
                    <a:gd name="T82" fmla="*/ 101 w 102"/>
                    <a:gd name="T83" fmla="*/ 55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1"/>
                      </a:moveTo>
                      <a:lnTo>
                        <a:pt x="101" y="47"/>
                      </a:lnTo>
                      <a:lnTo>
                        <a:pt x="100" y="43"/>
                      </a:lnTo>
                      <a:lnTo>
                        <a:pt x="100" y="40"/>
                      </a:lnTo>
                      <a:lnTo>
                        <a:pt x="99" y="36"/>
                      </a:lnTo>
                      <a:lnTo>
                        <a:pt x="98" y="33"/>
                      </a:lnTo>
                      <a:lnTo>
                        <a:pt x="96" y="29"/>
                      </a:lnTo>
                      <a:lnTo>
                        <a:pt x="94" y="26"/>
                      </a:lnTo>
                      <a:lnTo>
                        <a:pt x="92" y="23"/>
                      </a:lnTo>
                      <a:lnTo>
                        <a:pt x="90" y="20"/>
                      </a:lnTo>
                      <a:lnTo>
                        <a:pt x="88" y="17"/>
                      </a:lnTo>
                      <a:lnTo>
                        <a:pt x="85" y="14"/>
                      </a:lnTo>
                      <a:lnTo>
                        <a:pt x="82" y="11"/>
                      </a:lnTo>
                      <a:lnTo>
                        <a:pt x="79" y="9"/>
                      </a:lnTo>
                      <a:lnTo>
                        <a:pt x="76" y="7"/>
                      </a:lnTo>
                      <a:lnTo>
                        <a:pt x="72" y="5"/>
                      </a:lnTo>
                      <a:lnTo>
                        <a:pt x="69" y="4"/>
                      </a:lnTo>
                      <a:lnTo>
                        <a:pt x="65" y="2"/>
                      </a:lnTo>
                      <a:lnTo>
                        <a:pt x="62" y="2"/>
                      </a:lnTo>
                      <a:lnTo>
                        <a:pt x="58" y="1"/>
                      </a:lnTo>
                      <a:lnTo>
                        <a:pt x="54" y="0"/>
                      </a:lnTo>
                      <a:lnTo>
                        <a:pt x="51" y="0"/>
                      </a:lnTo>
                      <a:lnTo>
                        <a:pt x="47" y="0"/>
                      </a:lnTo>
                      <a:lnTo>
                        <a:pt x="43" y="1"/>
                      </a:lnTo>
                      <a:lnTo>
                        <a:pt x="39" y="2"/>
                      </a:lnTo>
                      <a:lnTo>
                        <a:pt x="36" y="2"/>
                      </a:lnTo>
                      <a:lnTo>
                        <a:pt x="32" y="4"/>
                      </a:lnTo>
                      <a:lnTo>
                        <a:pt x="29" y="5"/>
                      </a:lnTo>
                      <a:lnTo>
                        <a:pt x="25" y="7"/>
                      </a:lnTo>
                      <a:lnTo>
                        <a:pt x="22" y="9"/>
                      </a:lnTo>
                      <a:lnTo>
                        <a:pt x="19" y="11"/>
                      </a:lnTo>
                      <a:lnTo>
                        <a:pt x="16" y="14"/>
                      </a:lnTo>
                      <a:lnTo>
                        <a:pt x="14" y="17"/>
                      </a:lnTo>
                      <a:lnTo>
                        <a:pt x="11" y="20"/>
                      </a:lnTo>
                      <a:lnTo>
                        <a:pt x="9" y="23"/>
                      </a:lnTo>
                      <a:lnTo>
                        <a:pt x="7" y="26"/>
                      </a:lnTo>
                      <a:lnTo>
                        <a:pt x="5" y="29"/>
                      </a:lnTo>
                      <a:lnTo>
                        <a:pt x="4" y="33"/>
                      </a:lnTo>
                      <a:lnTo>
                        <a:pt x="2" y="36"/>
                      </a:lnTo>
                      <a:lnTo>
                        <a:pt x="1" y="40"/>
                      </a:lnTo>
                      <a:lnTo>
                        <a:pt x="1" y="43"/>
                      </a:lnTo>
                      <a:lnTo>
                        <a:pt x="0" y="47"/>
                      </a:lnTo>
                      <a:lnTo>
                        <a:pt x="0" y="51"/>
                      </a:lnTo>
                      <a:lnTo>
                        <a:pt x="0" y="55"/>
                      </a:lnTo>
                      <a:lnTo>
                        <a:pt x="1" y="59"/>
                      </a:lnTo>
                      <a:lnTo>
                        <a:pt x="1" y="62"/>
                      </a:lnTo>
                      <a:lnTo>
                        <a:pt x="2" y="66"/>
                      </a:lnTo>
                      <a:lnTo>
                        <a:pt x="4" y="70"/>
                      </a:lnTo>
                      <a:lnTo>
                        <a:pt x="5" y="73"/>
                      </a:lnTo>
                      <a:lnTo>
                        <a:pt x="7" y="76"/>
                      </a:lnTo>
                      <a:lnTo>
                        <a:pt x="9" y="80"/>
                      </a:lnTo>
                      <a:lnTo>
                        <a:pt x="11" y="82"/>
                      </a:lnTo>
                      <a:lnTo>
                        <a:pt x="14" y="85"/>
                      </a:lnTo>
                      <a:lnTo>
                        <a:pt x="16" y="88"/>
                      </a:lnTo>
                      <a:lnTo>
                        <a:pt x="19" y="91"/>
                      </a:lnTo>
                      <a:lnTo>
                        <a:pt x="22" y="93"/>
                      </a:lnTo>
                      <a:lnTo>
                        <a:pt x="25" y="95"/>
                      </a:lnTo>
                      <a:lnTo>
                        <a:pt x="29" y="97"/>
                      </a:lnTo>
                      <a:lnTo>
                        <a:pt x="32" y="98"/>
                      </a:lnTo>
                      <a:lnTo>
                        <a:pt x="36" y="99"/>
                      </a:lnTo>
                      <a:lnTo>
                        <a:pt x="39" y="100"/>
                      </a:lnTo>
                      <a:lnTo>
                        <a:pt x="43" y="101"/>
                      </a:lnTo>
                      <a:lnTo>
                        <a:pt x="47" y="101"/>
                      </a:lnTo>
                      <a:lnTo>
                        <a:pt x="51" y="101"/>
                      </a:lnTo>
                      <a:lnTo>
                        <a:pt x="54" y="101"/>
                      </a:lnTo>
                      <a:lnTo>
                        <a:pt x="58" y="101"/>
                      </a:lnTo>
                      <a:lnTo>
                        <a:pt x="62" y="100"/>
                      </a:lnTo>
                      <a:lnTo>
                        <a:pt x="65" y="99"/>
                      </a:lnTo>
                      <a:lnTo>
                        <a:pt x="69" y="98"/>
                      </a:lnTo>
                      <a:lnTo>
                        <a:pt x="72" y="97"/>
                      </a:lnTo>
                      <a:lnTo>
                        <a:pt x="76" y="95"/>
                      </a:lnTo>
                      <a:lnTo>
                        <a:pt x="79" y="93"/>
                      </a:lnTo>
                      <a:lnTo>
                        <a:pt x="82" y="91"/>
                      </a:lnTo>
                      <a:lnTo>
                        <a:pt x="85" y="88"/>
                      </a:lnTo>
                      <a:lnTo>
                        <a:pt x="88" y="85"/>
                      </a:lnTo>
                      <a:lnTo>
                        <a:pt x="90" y="82"/>
                      </a:lnTo>
                      <a:lnTo>
                        <a:pt x="92" y="80"/>
                      </a:lnTo>
                      <a:lnTo>
                        <a:pt x="94" y="76"/>
                      </a:lnTo>
                      <a:lnTo>
                        <a:pt x="96" y="73"/>
                      </a:lnTo>
                      <a:lnTo>
                        <a:pt x="98" y="70"/>
                      </a:lnTo>
                      <a:lnTo>
                        <a:pt x="99" y="66"/>
                      </a:lnTo>
                      <a:lnTo>
                        <a:pt x="100" y="62"/>
                      </a:lnTo>
                      <a:lnTo>
                        <a:pt x="100" y="59"/>
                      </a:lnTo>
                      <a:lnTo>
                        <a:pt x="101" y="55"/>
                      </a:lnTo>
                      <a:lnTo>
                        <a:pt x="101" y="51"/>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59" name="Freeform 114"/>
                <p:cNvSpPr>
                  <a:spLocks/>
                </p:cNvSpPr>
                <p:nvPr/>
              </p:nvSpPr>
              <p:spPr bwMode="auto">
                <a:xfrm>
                  <a:off x="2655" y="774"/>
                  <a:ext cx="102" cy="102"/>
                </a:xfrm>
                <a:custGeom>
                  <a:avLst/>
                  <a:gdLst>
                    <a:gd name="T0" fmla="*/ 101 w 102"/>
                    <a:gd name="T1" fmla="*/ 47 h 102"/>
                    <a:gd name="T2" fmla="*/ 100 w 102"/>
                    <a:gd name="T3" fmla="*/ 39 h 102"/>
                    <a:gd name="T4" fmla="*/ 98 w 102"/>
                    <a:gd name="T5" fmla="*/ 32 h 102"/>
                    <a:gd name="T6" fmla="*/ 95 w 102"/>
                    <a:gd name="T7" fmla="*/ 25 h 102"/>
                    <a:gd name="T8" fmla="*/ 90 w 102"/>
                    <a:gd name="T9" fmla="*/ 19 h 102"/>
                    <a:gd name="T10" fmla="*/ 85 w 102"/>
                    <a:gd name="T11" fmla="*/ 13 h 102"/>
                    <a:gd name="T12" fmla="*/ 79 w 102"/>
                    <a:gd name="T13" fmla="*/ 8 h 102"/>
                    <a:gd name="T14" fmla="*/ 72 w 102"/>
                    <a:gd name="T15" fmla="*/ 5 h 102"/>
                    <a:gd name="T16" fmla="*/ 66 w 102"/>
                    <a:gd name="T17" fmla="*/ 2 h 102"/>
                    <a:gd name="T18" fmla="*/ 58 w 102"/>
                    <a:gd name="T19" fmla="*/ 0 h 102"/>
                    <a:gd name="T20" fmla="*/ 51 w 102"/>
                    <a:gd name="T21" fmla="*/ 0 h 102"/>
                    <a:gd name="T22" fmla="*/ 43 w 102"/>
                    <a:gd name="T23" fmla="*/ 0 h 102"/>
                    <a:gd name="T24" fmla="*/ 36 w 102"/>
                    <a:gd name="T25" fmla="*/ 2 h 102"/>
                    <a:gd name="T26" fmla="*/ 29 w 102"/>
                    <a:gd name="T27" fmla="*/ 5 h 102"/>
                    <a:gd name="T28" fmla="*/ 22 w 102"/>
                    <a:gd name="T29" fmla="*/ 8 h 102"/>
                    <a:gd name="T30" fmla="*/ 16 w 102"/>
                    <a:gd name="T31" fmla="*/ 13 h 102"/>
                    <a:gd name="T32" fmla="*/ 11 w 102"/>
                    <a:gd name="T33" fmla="*/ 19 h 102"/>
                    <a:gd name="T34" fmla="*/ 7 w 102"/>
                    <a:gd name="T35" fmla="*/ 25 h 102"/>
                    <a:gd name="T36" fmla="*/ 4 w 102"/>
                    <a:gd name="T37" fmla="*/ 32 h 102"/>
                    <a:gd name="T38" fmla="*/ 1 w 102"/>
                    <a:gd name="T39" fmla="*/ 39 h 102"/>
                    <a:gd name="T40" fmla="*/ 0 w 102"/>
                    <a:gd name="T41" fmla="*/ 47 h 102"/>
                    <a:gd name="T42" fmla="*/ 0 w 102"/>
                    <a:gd name="T43" fmla="*/ 54 h 102"/>
                    <a:gd name="T44" fmla="*/ 1 w 102"/>
                    <a:gd name="T45" fmla="*/ 61 h 102"/>
                    <a:gd name="T46" fmla="*/ 4 w 102"/>
                    <a:gd name="T47" fmla="*/ 69 h 102"/>
                    <a:gd name="T48" fmla="*/ 7 w 102"/>
                    <a:gd name="T49" fmla="*/ 76 h 102"/>
                    <a:gd name="T50" fmla="*/ 11 w 102"/>
                    <a:gd name="T51" fmla="*/ 82 h 102"/>
                    <a:gd name="T52" fmla="*/ 16 w 102"/>
                    <a:gd name="T53" fmla="*/ 87 h 102"/>
                    <a:gd name="T54" fmla="*/ 22 w 102"/>
                    <a:gd name="T55" fmla="*/ 92 h 102"/>
                    <a:gd name="T56" fmla="*/ 29 w 102"/>
                    <a:gd name="T57" fmla="*/ 96 h 102"/>
                    <a:gd name="T58" fmla="*/ 36 w 102"/>
                    <a:gd name="T59" fmla="*/ 98 h 102"/>
                    <a:gd name="T60" fmla="*/ 43 w 102"/>
                    <a:gd name="T61" fmla="*/ 100 h 102"/>
                    <a:gd name="T62" fmla="*/ 51 w 102"/>
                    <a:gd name="T63" fmla="*/ 101 h 102"/>
                    <a:gd name="T64" fmla="*/ 58 w 102"/>
                    <a:gd name="T65" fmla="*/ 100 h 102"/>
                    <a:gd name="T66" fmla="*/ 66 w 102"/>
                    <a:gd name="T67" fmla="*/ 98 h 102"/>
                    <a:gd name="T68" fmla="*/ 72 w 102"/>
                    <a:gd name="T69" fmla="*/ 96 h 102"/>
                    <a:gd name="T70" fmla="*/ 79 w 102"/>
                    <a:gd name="T71" fmla="*/ 92 h 102"/>
                    <a:gd name="T72" fmla="*/ 85 w 102"/>
                    <a:gd name="T73" fmla="*/ 87 h 102"/>
                    <a:gd name="T74" fmla="*/ 90 w 102"/>
                    <a:gd name="T75" fmla="*/ 82 h 102"/>
                    <a:gd name="T76" fmla="*/ 95 w 102"/>
                    <a:gd name="T77" fmla="*/ 76 h 102"/>
                    <a:gd name="T78" fmla="*/ 98 w 102"/>
                    <a:gd name="T79" fmla="*/ 69 h 102"/>
                    <a:gd name="T80" fmla="*/ 100 w 102"/>
                    <a:gd name="T81" fmla="*/ 61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0"/>
                      </a:moveTo>
                      <a:lnTo>
                        <a:pt x="101" y="47"/>
                      </a:lnTo>
                      <a:lnTo>
                        <a:pt x="101" y="43"/>
                      </a:lnTo>
                      <a:lnTo>
                        <a:pt x="100" y="39"/>
                      </a:lnTo>
                      <a:lnTo>
                        <a:pt x="99" y="35"/>
                      </a:lnTo>
                      <a:lnTo>
                        <a:pt x="98" y="32"/>
                      </a:lnTo>
                      <a:lnTo>
                        <a:pt x="96" y="28"/>
                      </a:lnTo>
                      <a:lnTo>
                        <a:pt x="95" y="25"/>
                      </a:lnTo>
                      <a:lnTo>
                        <a:pt x="93" y="22"/>
                      </a:lnTo>
                      <a:lnTo>
                        <a:pt x="90" y="19"/>
                      </a:lnTo>
                      <a:lnTo>
                        <a:pt x="88" y="16"/>
                      </a:lnTo>
                      <a:lnTo>
                        <a:pt x="85" y="13"/>
                      </a:lnTo>
                      <a:lnTo>
                        <a:pt x="82" y="10"/>
                      </a:lnTo>
                      <a:lnTo>
                        <a:pt x="79" y="8"/>
                      </a:lnTo>
                      <a:lnTo>
                        <a:pt x="76" y="6"/>
                      </a:lnTo>
                      <a:lnTo>
                        <a:pt x="72" y="5"/>
                      </a:lnTo>
                      <a:lnTo>
                        <a:pt x="69" y="3"/>
                      </a:lnTo>
                      <a:lnTo>
                        <a:pt x="66" y="2"/>
                      </a:lnTo>
                      <a:lnTo>
                        <a:pt x="62" y="1"/>
                      </a:lnTo>
                      <a:lnTo>
                        <a:pt x="58" y="0"/>
                      </a:lnTo>
                      <a:lnTo>
                        <a:pt x="54" y="0"/>
                      </a:lnTo>
                      <a:lnTo>
                        <a:pt x="51" y="0"/>
                      </a:lnTo>
                      <a:lnTo>
                        <a:pt x="47" y="0"/>
                      </a:lnTo>
                      <a:lnTo>
                        <a:pt x="43" y="0"/>
                      </a:lnTo>
                      <a:lnTo>
                        <a:pt x="39" y="1"/>
                      </a:lnTo>
                      <a:lnTo>
                        <a:pt x="36" y="2"/>
                      </a:lnTo>
                      <a:lnTo>
                        <a:pt x="32" y="3"/>
                      </a:lnTo>
                      <a:lnTo>
                        <a:pt x="29" y="5"/>
                      </a:lnTo>
                      <a:lnTo>
                        <a:pt x="25" y="6"/>
                      </a:lnTo>
                      <a:lnTo>
                        <a:pt x="22" y="8"/>
                      </a:lnTo>
                      <a:lnTo>
                        <a:pt x="19" y="10"/>
                      </a:lnTo>
                      <a:lnTo>
                        <a:pt x="16" y="13"/>
                      </a:lnTo>
                      <a:lnTo>
                        <a:pt x="14" y="16"/>
                      </a:lnTo>
                      <a:lnTo>
                        <a:pt x="11" y="19"/>
                      </a:lnTo>
                      <a:lnTo>
                        <a:pt x="9" y="22"/>
                      </a:lnTo>
                      <a:lnTo>
                        <a:pt x="7" y="25"/>
                      </a:lnTo>
                      <a:lnTo>
                        <a:pt x="5" y="28"/>
                      </a:lnTo>
                      <a:lnTo>
                        <a:pt x="4" y="32"/>
                      </a:lnTo>
                      <a:lnTo>
                        <a:pt x="2" y="35"/>
                      </a:lnTo>
                      <a:lnTo>
                        <a:pt x="1" y="39"/>
                      </a:lnTo>
                      <a:lnTo>
                        <a:pt x="1" y="43"/>
                      </a:lnTo>
                      <a:lnTo>
                        <a:pt x="0" y="47"/>
                      </a:lnTo>
                      <a:lnTo>
                        <a:pt x="0" y="50"/>
                      </a:lnTo>
                      <a:lnTo>
                        <a:pt x="0" y="54"/>
                      </a:lnTo>
                      <a:lnTo>
                        <a:pt x="1" y="58"/>
                      </a:lnTo>
                      <a:lnTo>
                        <a:pt x="1" y="61"/>
                      </a:lnTo>
                      <a:lnTo>
                        <a:pt x="2" y="65"/>
                      </a:lnTo>
                      <a:lnTo>
                        <a:pt x="4" y="69"/>
                      </a:lnTo>
                      <a:lnTo>
                        <a:pt x="5" y="72"/>
                      </a:lnTo>
                      <a:lnTo>
                        <a:pt x="7" y="76"/>
                      </a:lnTo>
                      <a:lnTo>
                        <a:pt x="9" y="79"/>
                      </a:lnTo>
                      <a:lnTo>
                        <a:pt x="11" y="82"/>
                      </a:lnTo>
                      <a:lnTo>
                        <a:pt x="14" y="84"/>
                      </a:lnTo>
                      <a:lnTo>
                        <a:pt x="16" y="87"/>
                      </a:lnTo>
                      <a:lnTo>
                        <a:pt x="19" y="90"/>
                      </a:lnTo>
                      <a:lnTo>
                        <a:pt x="22" y="92"/>
                      </a:lnTo>
                      <a:lnTo>
                        <a:pt x="25" y="94"/>
                      </a:lnTo>
                      <a:lnTo>
                        <a:pt x="29" y="96"/>
                      </a:lnTo>
                      <a:lnTo>
                        <a:pt x="32" y="97"/>
                      </a:lnTo>
                      <a:lnTo>
                        <a:pt x="36" y="98"/>
                      </a:lnTo>
                      <a:lnTo>
                        <a:pt x="39" y="100"/>
                      </a:lnTo>
                      <a:lnTo>
                        <a:pt x="43" y="100"/>
                      </a:lnTo>
                      <a:lnTo>
                        <a:pt x="47" y="100"/>
                      </a:lnTo>
                      <a:lnTo>
                        <a:pt x="51" y="101"/>
                      </a:lnTo>
                      <a:lnTo>
                        <a:pt x="54" y="100"/>
                      </a:lnTo>
                      <a:lnTo>
                        <a:pt x="58" y="100"/>
                      </a:lnTo>
                      <a:lnTo>
                        <a:pt x="62" y="100"/>
                      </a:lnTo>
                      <a:lnTo>
                        <a:pt x="66" y="98"/>
                      </a:lnTo>
                      <a:lnTo>
                        <a:pt x="69" y="97"/>
                      </a:lnTo>
                      <a:lnTo>
                        <a:pt x="72" y="96"/>
                      </a:lnTo>
                      <a:lnTo>
                        <a:pt x="76" y="94"/>
                      </a:lnTo>
                      <a:lnTo>
                        <a:pt x="79" y="92"/>
                      </a:lnTo>
                      <a:lnTo>
                        <a:pt x="82" y="90"/>
                      </a:lnTo>
                      <a:lnTo>
                        <a:pt x="85" y="87"/>
                      </a:lnTo>
                      <a:lnTo>
                        <a:pt x="88" y="84"/>
                      </a:lnTo>
                      <a:lnTo>
                        <a:pt x="90" y="82"/>
                      </a:lnTo>
                      <a:lnTo>
                        <a:pt x="93" y="79"/>
                      </a:lnTo>
                      <a:lnTo>
                        <a:pt x="95" y="76"/>
                      </a:lnTo>
                      <a:lnTo>
                        <a:pt x="96" y="72"/>
                      </a:lnTo>
                      <a:lnTo>
                        <a:pt x="98" y="69"/>
                      </a:lnTo>
                      <a:lnTo>
                        <a:pt x="99" y="65"/>
                      </a:lnTo>
                      <a:lnTo>
                        <a:pt x="100" y="61"/>
                      </a:lnTo>
                      <a:lnTo>
                        <a:pt x="101" y="58"/>
                      </a:lnTo>
                      <a:lnTo>
                        <a:pt x="101" y="54"/>
                      </a:lnTo>
                      <a:lnTo>
                        <a:pt x="101" y="50"/>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60" name="Freeform 115"/>
                <p:cNvSpPr>
                  <a:spLocks/>
                </p:cNvSpPr>
                <p:nvPr/>
              </p:nvSpPr>
              <p:spPr bwMode="auto">
                <a:xfrm>
                  <a:off x="2795" y="839"/>
                  <a:ext cx="102" cy="102"/>
                </a:xfrm>
                <a:custGeom>
                  <a:avLst/>
                  <a:gdLst>
                    <a:gd name="T0" fmla="*/ 101 w 102"/>
                    <a:gd name="T1" fmla="*/ 47 h 102"/>
                    <a:gd name="T2" fmla="*/ 100 w 102"/>
                    <a:gd name="T3" fmla="*/ 40 h 102"/>
                    <a:gd name="T4" fmla="*/ 98 w 102"/>
                    <a:gd name="T5" fmla="*/ 33 h 102"/>
                    <a:gd name="T6" fmla="*/ 94 w 102"/>
                    <a:gd name="T7" fmla="*/ 26 h 102"/>
                    <a:gd name="T8" fmla="*/ 90 w 102"/>
                    <a:gd name="T9" fmla="*/ 19 h 102"/>
                    <a:gd name="T10" fmla="*/ 85 w 102"/>
                    <a:gd name="T11" fmla="*/ 14 h 102"/>
                    <a:gd name="T12" fmla="*/ 79 w 102"/>
                    <a:gd name="T13" fmla="*/ 9 h 102"/>
                    <a:gd name="T14" fmla="*/ 72 w 102"/>
                    <a:gd name="T15" fmla="*/ 5 h 102"/>
                    <a:gd name="T16" fmla="*/ 65 w 102"/>
                    <a:gd name="T17" fmla="*/ 2 h 102"/>
                    <a:gd name="T18" fmla="*/ 58 w 102"/>
                    <a:gd name="T19" fmla="*/ 1 h 102"/>
                    <a:gd name="T20" fmla="*/ 51 w 102"/>
                    <a:gd name="T21" fmla="*/ 0 h 102"/>
                    <a:gd name="T22" fmla="*/ 43 w 102"/>
                    <a:gd name="T23" fmla="*/ 1 h 102"/>
                    <a:gd name="T24" fmla="*/ 36 w 102"/>
                    <a:gd name="T25" fmla="*/ 2 h 102"/>
                    <a:gd name="T26" fmla="*/ 28 w 102"/>
                    <a:gd name="T27" fmla="*/ 5 h 102"/>
                    <a:gd name="T28" fmla="*/ 22 w 102"/>
                    <a:gd name="T29" fmla="*/ 9 h 102"/>
                    <a:gd name="T30" fmla="*/ 16 w 102"/>
                    <a:gd name="T31" fmla="*/ 14 h 102"/>
                    <a:gd name="T32" fmla="*/ 11 w 102"/>
                    <a:gd name="T33" fmla="*/ 19 h 102"/>
                    <a:gd name="T34" fmla="*/ 7 w 102"/>
                    <a:gd name="T35" fmla="*/ 26 h 102"/>
                    <a:gd name="T36" fmla="*/ 3 w 102"/>
                    <a:gd name="T37" fmla="*/ 33 h 102"/>
                    <a:gd name="T38" fmla="*/ 1 w 102"/>
                    <a:gd name="T39" fmla="*/ 40 h 102"/>
                    <a:gd name="T40" fmla="*/ 0 w 102"/>
                    <a:gd name="T41" fmla="*/ 47 h 102"/>
                    <a:gd name="T42" fmla="*/ 0 w 102"/>
                    <a:gd name="T43" fmla="*/ 55 h 102"/>
                    <a:gd name="T44" fmla="*/ 1 w 102"/>
                    <a:gd name="T45" fmla="*/ 62 h 102"/>
                    <a:gd name="T46" fmla="*/ 3 w 102"/>
                    <a:gd name="T47" fmla="*/ 69 h 102"/>
                    <a:gd name="T48" fmla="*/ 7 w 102"/>
                    <a:gd name="T49" fmla="*/ 76 h 102"/>
                    <a:gd name="T50" fmla="*/ 11 w 102"/>
                    <a:gd name="T51" fmla="*/ 82 h 102"/>
                    <a:gd name="T52" fmla="*/ 16 w 102"/>
                    <a:gd name="T53" fmla="*/ 88 h 102"/>
                    <a:gd name="T54" fmla="*/ 22 w 102"/>
                    <a:gd name="T55" fmla="*/ 93 h 102"/>
                    <a:gd name="T56" fmla="*/ 28 w 102"/>
                    <a:gd name="T57" fmla="*/ 97 h 102"/>
                    <a:gd name="T58" fmla="*/ 36 w 102"/>
                    <a:gd name="T59" fmla="*/ 99 h 102"/>
                    <a:gd name="T60" fmla="*/ 43 w 102"/>
                    <a:gd name="T61" fmla="*/ 101 h 102"/>
                    <a:gd name="T62" fmla="*/ 51 w 102"/>
                    <a:gd name="T63" fmla="*/ 101 h 102"/>
                    <a:gd name="T64" fmla="*/ 58 w 102"/>
                    <a:gd name="T65" fmla="*/ 101 h 102"/>
                    <a:gd name="T66" fmla="*/ 65 w 102"/>
                    <a:gd name="T67" fmla="*/ 99 h 102"/>
                    <a:gd name="T68" fmla="*/ 72 w 102"/>
                    <a:gd name="T69" fmla="*/ 97 h 102"/>
                    <a:gd name="T70" fmla="*/ 79 w 102"/>
                    <a:gd name="T71" fmla="*/ 93 h 102"/>
                    <a:gd name="T72" fmla="*/ 85 w 102"/>
                    <a:gd name="T73" fmla="*/ 88 h 102"/>
                    <a:gd name="T74" fmla="*/ 90 w 102"/>
                    <a:gd name="T75" fmla="*/ 82 h 102"/>
                    <a:gd name="T76" fmla="*/ 94 w 102"/>
                    <a:gd name="T77" fmla="*/ 76 h 102"/>
                    <a:gd name="T78" fmla="*/ 98 w 102"/>
                    <a:gd name="T79" fmla="*/ 69 h 102"/>
                    <a:gd name="T80" fmla="*/ 100 w 102"/>
                    <a:gd name="T81" fmla="*/ 62 h 102"/>
                    <a:gd name="T82" fmla="*/ 101 w 102"/>
                    <a:gd name="T83" fmla="*/ 55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1"/>
                      </a:moveTo>
                      <a:lnTo>
                        <a:pt x="101" y="47"/>
                      </a:lnTo>
                      <a:lnTo>
                        <a:pt x="100" y="43"/>
                      </a:lnTo>
                      <a:lnTo>
                        <a:pt x="100" y="40"/>
                      </a:lnTo>
                      <a:lnTo>
                        <a:pt x="99" y="36"/>
                      </a:lnTo>
                      <a:lnTo>
                        <a:pt x="98" y="33"/>
                      </a:lnTo>
                      <a:lnTo>
                        <a:pt x="96" y="29"/>
                      </a:lnTo>
                      <a:lnTo>
                        <a:pt x="94" y="26"/>
                      </a:lnTo>
                      <a:lnTo>
                        <a:pt x="92" y="23"/>
                      </a:lnTo>
                      <a:lnTo>
                        <a:pt x="90" y="19"/>
                      </a:lnTo>
                      <a:lnTo>
                        <a:pt x="88" y="17"/>
                      </a:lnTo>
                      <a:lnTo>
                        <a:pt x="85" y="14"/>
                      </a:lnTo>
                      <a:lnTo>
                        <a:pt x="82" y="11"/>
                      </a:lnTo>
                      <a:lnTo>
                        <a:pt x="79" y="9"/>
                      </a:lnTo>
                      <a:lnTo>
                        <a:pt x="75" y="7"/>
                      </a:lnTo>
                      <a:lnTo>
                        <a:pt x="72" y="5"/>
                      </a:lnTo>
                      <a:lnTo>
                        <a:pt x="69" y="4"/>
                      </a:lnTo>
                      <a:lnTo>
                        <a:pt x="65" y="2"/>
                      </a:lnTo>
                      <a:lnTo>
                        <a:pt x="61" y="2"/>
                      </a:lnTo>
                      <a:lnTo>
                        <a:pt x="58" y="1"/>
                      </a:lnTo>
                      <a:lnTo>
                        <a:pt x="54" y="0"/>
                      </a:lnTo>
                      <a:lnTo>
                        <a:pt x="51" y="0"/>
                      </a:lnTo>
                      <a:lnTo>
                        <a:pt x="47" y="0"/>
                      </a:lnTo>
                      <a:lnTo>
                        <a:pt x="43" y="1"/>
                      </a:lnTo>
                      <a:lnTo>
                        <a:pt x="39" y="2"/>
                      </a:lnTo>
                      <a:lnTo>
                        <a:pt x="36" y="2"/>
                      </a:lnTo>
                      <a:lnTo>
                        <a:pt x="32" y="4"/>
                      </a:lnTo>
                      <a:lnTo>
                        <a:pt x="28" y="5"/>
                      </a:lnTo>
                      <a:lnTo>
                        <a:pt x="25" y="7"/>
                      </a:lnTo>
                      <a:lnTo>
                        <a:pt x="22" y="9"/>
                      </a:lnTo>
                      <a:lnTo>
                        <a:pt x="19" y="11"/>
                      </a:lnTo>
                      <a:lnTo>
                        <a:pt x="16" y="14"/>
                      </a:lnTo>
                      <a:lnTo>
                        <a:pt x="14" y="17"/>
                      </a:lnTo>
                      <a:lnTo>
                        <a:pt x="11" y="19"/>
                      </a:lnTo>
                      <a:lnTo>
                        <a:pt x="8" y="23"/>
                      </a:lnTo>
                      <a:lnTo>
                        <a:pt x="7" y="26"/>
                      </a:lnTo>
                      <a:lnTo>
                        <a:pt x="5" y="29"/>
                      </a:lnTo>
                      <a:lnTo>
                        <a:pt x="3" y="33"/>
                      </a:lnTo>
                      <a:lnTo>
                        <a:pt x="2" y="36"/>
                      </a:lnTo>
                      <a:lnTo>
                        <a:pt x="1" y="40"/>
                      </a:lnTo>
                      <a:lnTo>
                        <a:pt x="1" y="43"/>
                      </a:lnTo>
                      <a:lnTo>
                        <a:pt x="0" y="47"/>
                      </a:lnTo>
                      <a:lnTo>
                        <a:pt x="0" y="51"/>
                      </a:lnTo>
                      <a:lnTo>
                        <a:pt x="0" y="55"/>
                      </a:lnTo>
                      <a:lnTo>
                        <a:pt x="1" y="58"/>
                      </a:lnTo>
                      <a:lnTo>
                        <a:pt x="1" y="62"/>
                      </a:lnTo>
                      <a:lnTo>
                        <a:pt x="2" y="66"/>
                      </a:lnTo>
                      <a:lnTo>
                        <a:pt x="3" y="69"/>
                      </a:lnTo>
                      <a:lnTo>
                        <a:pt x="5" y="73"/>
                      </a:lnTo>
                      <a:lnTo>
                        <a:pt x="7" y="76"/>
                      </a:lnTo>
                      <a:lnTo>
                        <a:pt x="8" y="79"/>
                      </a:lnTo>
                      <a:lnTo>
                        <a:pt x="11" y="82"/>
                      </a:lnTo>
                      <a:lnTo>
                        <a:pt x="14" y="85"/>
                      </a:lnTo>
                      <a:lnTo>
                        <a:pt x="16" y="88"/>
                      </a:lnTo>
                      <a:lnTo>
                        <a:pt x="19" y="91"/>
                      </a:lnTo>
                      <a:lnTo>
                        <a:pt x="22" y="93"/>
                      </a:lnTo>
                      <a:lnTo>
                        <a:pt x="25" y="95"/>
                      </a:lnTo>
                      <a:lnTo>
                        <a:pt x="28" y="97"/>
                      </a:lnTo>
                      <a:lnTo>
                        <a:pt x="32" y="98"/>
                      </a:lnTo>
                      <a:lnTo>
                        <a:pt x="36" y="99"/>
                      </a:lnTo>
                      <a:lnTo>
                        <a:pt x="39" y="100"/>
                      </a:lnTo>
                      <a:lnTo>
                        <a:pt x="43" y="101"/>
                      </a:lnTo>
                      <a:lnTo>
                        <a:pt x="47" y="101"/>
                      </a:lnTo>
                      <a:lnTo>
                        <a:pt x="51" y="101"/>
                      </a:lnTo>
                      <a:lnTo>
                        <a:pt x="54" y="101"/>
                      </a:lnTo>
                      <a:lnTo>
                        <a:pt x="58" y="101"/>
                      </a:lnTo>
                      <a:lnTo>
                        <a:pt x="61" y="100"/>
                      </a:lnTo>
                      <a:lnTo>
                        <a:pt x="65" y="99"/>
                      </a:lnTo>
                      <a:lnTo>
                        <a:pt x="69" y="98"/>
                      </a:lnTo>
                      <a:lnTo>
                        <a:pt x="72" y="97"/>
                      </a:lnTo>
                      <a:lnTo>
                        <a:pt x="75" y="95"/>
                      </a:lnTo>
                      <a:lnTo>
                        <a:pt x="79" y="93"/>
                      </a:lnTo>
                      <a:lnTo>
                        <a:pt x="82" y="91"/>
                      </a:lnTo>
                      <a:lnTo>
                        <a:pt x="85" y="88"/>
                      </a:lnTo>
                      <a:lnTo>
                        <a:pt x="88" y="85"/>
                      </a:lnTo>
                      <a:lnTo>
                        <a:pt x="90" y="82"/>
                      </a:lnTo>
                      <a:lnTo>
                        <a:pt x="92" y="79"/>
                      </a:lnTo>
                      <a:lnTo>
                        <a:pt x="94" y="76"/>
                      </a:lnTo>
                      <a:lnTo>
                        <a:pt x="96" y="73"/>
                      </a:lnTo>
                      <a:lnTo>
                        <a:pt x="98" y="69"/>
                      </a:lnTo>
                      <a:lnTo>
                        <a:pt x="99" y="66"/>
                      </a:lnTo>
                      <a:lnTo>
                        <a:pt x="100" y="62"/>
                      </a:lnTo>
                      <a:lnTo>
                        <a:pt x="100" y="58"/>
                      </a:lnTo>
                      <a:lnTo>
                        <a:pt x="101" y="55"/>
                      </a:lnTo>
                      <a:lnTo>
                        <a:pt x="101" y="51"/>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61" name="Freeform 116"/>
                <p:cNvSpPr>
                  <a:spLocks/>
                </p:cNvSpPr>
                <p:nvPr/>
              </p:nvSpPr>
              <p:spPr bwMode="auto">
                <a:xfrm>
                  <a:off x="831" y="936"/>
                  <a:ext cx="102" cy="102"/>
                </a:xfrm>
                <a:custGeom>
                  <a:avLst/>
                  <a:gdLst>
                    <a:gd name="T0" fmla="*/ 101 w 102"/>
                    <a:gd name="T1" fmla="*/ 47 h 102"/>
                    <a:gd name="T2" fmla="*/ 100 w 102"/>
                    <a:gd name="T3" fmla="*/ 39 h 102"/>
                    <a:gd name="T4" fmla="*/ 98 w 102"/>
                    <a:gd name="T5" fmla="*/ 32 h 102"/>
                    <a:gd name="T6" fmla="*/ 94 w 102"/>
                    <a:gd name="T7" fmla="*/ 25 h 102"/>
                    <a:gd name="T8" fmla="*/ 90 w 102"/>
                    <a:gd name="T9" fmla="*/ 19 h 102"/>
                    <a:gd name="T10" fmla="*/ 85 w 102"/>
                    <a:gd name="T11" fmla="*/ 14 h 102"/>
                    <a:gd name="T12" fmla="*/ 79 w 102"/>
                    <a:gd name="T13" fmla="*/ 9 h 102"/>
                    <a:gd name="T14" fmla="*/ 72 w 102"/>
                    <a:gd name="T15" fmla="*/ 5 h 102"/>
                    <a:gd name="T16" fmla="*/ 65 w 102"/>
                    <a:gd name="T17" fmla="*/ 2 h 102"/>
                    <a:gd name="T18" fmla="*/ 58 w 102"/>
                    <a:gd name="T19" fmla="*/ 1 h 102"/>
                    <a:gd name="T20" fmla="*/ 51 w 102"/>
                    <a:gd name="T21" fmla="*/ 0 h 102"/>
                    <a:gd name="T22" fmla="*/ 43 w 102"/>
                    <a:gd name="T23" fmla="*/ 1 h 102"/>
                    <a:gd name="T24" fmla="*/ 36 w 102"/>
                    <a:gd name="T25" fmla="*/ 2 h 102"/>
                    <a:gd name="T26" fmla="*/ 29 w 102"/>
                    <a:gd name="T27" fmla="*/ 5 h 102"/>
                    <a:gd name="T28" fmla="*/ 22 w 102"/>
                    <a:gd name="T29" fmla="*/ 9 h 102"/>
                    <a:gd name="T30" fmla="*/ 16 w 102"/>
                    <a:gd name="T31" fmla="*/ 14 h 102"/>
                    <a:gd name="T32" fmla="*/ 11 w 102"/>
                    <a:gd name="T33" fmla="*/ 19 h 102"/>
                    <a:gd name="T34" fmla="*/ 7 w 102"/>
                    <a:gd name="T35" fmla="*/ 25 h 102"/>
                    <a:gd name="T36" fmla="*/ 3 w 102"/>
                    <a:gd name="T37" fmla="*/ 32 h 102"/>
                    <a:gd name="T38" fmla="*/ 1 w 102"/>
                    <a:gd name="T39" fmla="*/ 39 h 102"/>
                    <a:gd name="T40" fmla="*/ 0 w 102"/>
                    <a:gd name="T41" fmla="*/ 47 h 102"/>
                    <a:gd name="T42" fmla="*/ 0 w 102"/>
                    <a:gd name="T43" fmla="*/ 54 h 102"/>
                    <a:gd name="T44" fmla="*/ 1 w 102"/>
                    <a:gd name="T45" fmla="*/ 62 h 102"/>
                    <a:gd name="T46" fmla="*/ 3 w 102"/>
                    <a:gd name="T47" fmla="*/ 69 h 102"/>
                    <a:gd name="T48" fmla="*/ 7 w 102"/>
                    <a:gd name="T49" fmla="*/ 76 h 102"/>
                    <a:gd name="T50" fmla="*/ 11 w 102"/>
                    <a:gd name="T51" fmla="*/ 82 h 102"/>
                    <a:gd name="T52" fmla="*/ 16 w 102"/>
                    <a:gd name="T53" fmla="*/ 88 h 102"/>
                    <a:gd name="T54" fmla="*/ 22 w 102"/>
                    <a:gd name="T55" fmla="*/ 92 h 102"/>
                    <a:gd name="T56" fmla="*/ 29 w 102"/>
                    <a:gd name="T57" fmla="*/ 96 h 102"/>
                    <a:gd name="T58" fmla="*/ 36 w 102"/>
                    <a:gd name="T59" fmla="*/ 99 h 102"/>
                    <a:gd name="T60" fmla="*/ 43 w 102"/>
                    <a:gd name="T61" fmla="*/ 101 h 102"/>
                    <a:gd name="T62" fmla="*/ 51 w 102"/>
                    <a:gd name="T63" fmla="*/ 101 h 102"/>
                    <a:gd name="T64" fmla="*/ 58 w 102"/>
                    <a:gd name="T65" fmla="*/ 101 h 102"/>
                    <a:gd name="T66" fmla="*/ 65 w 102"/>
                    <a:gd name="T67" fmla="*/ 99 h 102"/>
                    <a:gd name="T68" fmla="*/ 72 w 102"/>
                    <a:gd name="T69" fmla="*/ 96 h 102"/>
                    <a:gd name="T70" fmla="*/ 79 w 102"/>
                    <a:gd name="T71" fmla="*/ 92 h 102"/>
                    <a:gd name="T72" fmla="*/ 85 w 102"/>
                    <a:gd name="T73" fmla="*/ 88 h 102"/>
                    <a:gd name="T74" fmla="*/ 90 w 102"/>
                    <a:gd name="T75" fmla="*/ 82 h 102"/>
                    <a:gd name="T76" fmla="*/ 94 w 102"/>
                    <a:gd name="T77" fmla="*/ 76 h 102"/>
                    <a:gd name="T78" fmla="*/ 98 w 102"/>
                    <a:gd name="T79" fmla="*/ 69 h 102"/>
                    <a:gd name="T80" fmla="*/ 100 w 102"/>
                    <a:gd name="T81" fmla="*/ 62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1"/>
                      </a:moveTo>
                      <a:lnTo>
                        <a:pt x="101" y="47"/>
                      </a:lnTo>
                      <a:lnTo>
                        <a:pt x="100" y="43"/>
                      </a:lnTo>
                      <a:lnTo>
                        <a:pt x="100" y="39"/>
                      </a:lnTo>
                      <a:lnTo>
                        <a:pt x="99" y="36"/>
                      </a:lnTo>
                      <a:lnTo>
                        <a:pt x="98" y="32"/>
                      </a:lnTo>
                      <a:lnTo>
                        <a:pt x="96" y="29"/>
                      </a:lnTo>
                      <a:lnTo>
                        <a:pt x="94" y="25"/>
                      </a:lnTo>
                      <a:lnTo>
                        <a:pt x="92" y="22"/>
                      </a:lnTo>
                      <a:lnTo>
                        <a:pt x="90" y="19"/>
                      </a:lnTo>
                      <a:lnTo>
                        <a:pt x="88" y="16"/>
                      </a:lnTo>
                      <a:lnTo>
                        <a:pt x="85" y="14"/>
                      </a:lnTo>
                      <a:lnTo>
                        <a:pt x="82" y="11"/>
                      </a:lnTo>
                      <a:lnTo>
                        <a:pt x="79" y="9"/>
                      </a:lnTo>
                      <a:lnTo>
                        <a:pt x="76" y="7"/>
                      </a:lnTo>
                      <a:lnTo>
                        <a:pt x="72" y="5"/>
                      </a:lnTo>
                      <a:lnTo>
                        <a:pt x="69" y="4"/>
                      </a:lnTo>
                      <a:lnTo>
                        <a:pt x="65" y="2"/>
                      </a:lnTo>
                      <a:lnTo>
                        <a:pt x="62" y="1"/>
                      </a:lnTo>
                      <a:lnTo>
                        <a:pt x="58" y="1"/>
                      </a:lnTo>
                      <a:lnTo>
                        <a:pt x="54" y="0"/>
                      </a:lnTo>
                      <a:lnTo>
                        <a:pt x="51" y="0"/>
                      </a:lnTo>
                      <a:lnTo>
                        <a:pt x="47" y="0"/>
                      </a:lnTo>
                      <a:lnTo>
                        <a:pt x="43" y="1"/>
                      </a:lnTo>
                      <a:lnTo>
                        <a:pt x="39" y="1"/>
                      </a:lnTo>
                      <a:lnTo>
                        <a:pt x="36" y="2"/>
                      </a:lnTo>
                      <a:lnTo>
                        <a:pt x="32" y="4"/>
                      </a:lnTo>
                      <a:lnTo>
                        <a:pt x="29" y="5"/>
                      </a:lnTo>
                      <a:lnTo>
                        <a:pt x="25" y="7"/>
                      </a:lnTo>
                      <a:lnTo>
                        <a:pt x="22" y="9"/>
                      </a:lnTo>
                      <a:lnTo>
                        <a:pt x="19" y="11"/>
                      </a:lnTo>
                      <a:lnTo>
                        <a:pt x="16" y="14"/>
                      </a:lnTo>
                      <a:lnTo>
                        <a:pt x="13" y="16"/>
                      </a:lnTo>
                      <a:lnTo>
                        <a:pt x="11" y="19"/>
                      </a:lnTo>
                      <a:lnTo>
                        <a:pt x="8" y="22"/>
                      </a:lnTo>
                      <a:lnTo>
                        <a:pt x="7" y="25"/>
                      </a:lnTo>
                      <a:lnTo>
                        <a:pt x="5" y="29"/>
                      </a:lnTo>
                      <a:lnTo>
                        <a:pt x="3" y="32"/>
                      </a:lnTo>
                      <a:lnTo>
                        <a:pt x="2" y="36"/>
                      </a:lnTo>
                      <a:lnTo>
                        <a:pt x="1" y="39"/>
                      </a:lnTo>
                      <a:lnTo>
                        <a:pt x="1" y="43"/>
                      </a:lnTo>
                      <a:lnTo>
                        <a:pt x="0" y="47"/>
                      </a:lnTo>
                      <a:lnTo>
                        <a:pt x="0" y="51"/>
                      </a:lnTo>
                      <a:lnTo>
                        <a:pt x="0" y="54"/>
                      </a:lnTo>
                      <a:lnTo>
                        <a:pt x="1" y="58"/>
                      </a:lnTo>
                      <a:lnTo>
                        <a:pt x="1" y="62"/>
                      </a:lnTo>
                      <a:lnTo>
                        <a:pt x="2" y="66"/>
                      </a:lnTo>
                      <a:lnTo>
                        <a:pt x="3" y="69"/>
                      </a:lnTo>
                      <a:lnTo>
                        <a:pt x="5" y="72"/>
                      </a:lnTo>
                      <a:lnTo>
                        <a:pt x="7" y="76"/>
                      </a:lnTo>
                      <a:lnTo>
                        <a:pt x="8" y="79"/>
                      </a:lnTo>
                      <a:lnTo>
                        <a:pt x="11" y="82"/>
                      </a:lnTo>
                      <a:lnTo>
                        <a:pt x="13" y="85"/>
                      </a:lnTo>
                      <a:lnTo>
                        <a:pt x="16" y="88"/>
                      </a:lnTo>
                      <a:lnTo>
                        <a:pt x="19" y="90"/>
                      </a:lnTo>
                      <a:lnTo>
                        <a:pt x="22" y="92"/>
                      </a:lnTo>
                      <a:lnTo>
                        <a:pt x="25" y="94"/>
                      </a:lnTo>
                      <a:lnTo>
                        <a:pt x="29" y="96"/>
                      </a:lnTo>
                      <a:lnTo>
                        <a:pt x="32" y="98"/>
                      </a:lnTo>
                      <a:lnTo>
                        <a:pt x="36" y="99"/>
                      </a:lnTo>
                      <a:lnTo>
                        <a:pt x="39" y="100"/>
                      </a:lnTo>
                      <a:lnTo>
                        <a:pt x="43" y="101"/>
                      </a:lnTo>
                      <a:lnTo>
                        <a:pt x="47" y="101"/>
                      </a:lnTo>
                      <a:lnTo>
                        <a:pt x="51" y="101"/>
                      </a:lnTo>
                      <a:lnTo>
                        <a:pt x="54" y="101"/>
                      </a:lnTo>
                      <a:lnTo>
                        <a:pt x="58" y="101"/>
                      </a:lnTo>
                      <a:lnTo>
                        <a:pt x="62" y="100"/>
                      </a:lnTo>
                      <a:lnTo>
                        <a:pt x="65" y="99"/>
                      </a:lnTo>
                      <a:lnTo>
                        <a:pt x="69" y="98"/>
                      </a:lnTo>
                      <a:lnTo>
                        <a:pt x="72" y="96"/>
                      </a:lnTo>
                      <a:lnTo>
                        <a:pt x="76" y="94"/>
                      </a:lnTo>
                      <a:lnTo>
                        <a:pt x="79" y="92"/>
                      </a:lnTo>
                      <a:lnTo>
                        <a:pt x="82" y="90"/>
                      </a:lnTo>
                      <a:lnTo>
                        <a:pt x="85" y="88"/>
                      </a:lnTo>
                      <a:lnTo>
                        <a:pt x="88" y="85"/>
                      </a:lnTo>
                      <a:lnTo>
                        <a:pt x="90" y="82"/>
                      </a:lnTo>
                      <a:lnTo>
                        <a:pt x="92" y="79"/>
                      </a:lnTo>
                      <a:lnTo>
                        <a:pt x="94" y="76"/>
                      </a:lnTo>
                      <a:lnTo>
                        <a:pt x="96" y="72"/>
                      </a:lnTo>
                      <a:lnTo>
                        <a:pt x="98" y="69"/>
                      </a:lnTo>
                      <a:lnTo>
                        <a:pt x="99" y="66"/>
                      </a:lnTo>
                      <a:lnTo>
                        <a:pt x="100" y="62"/>
                      </a:lnTo>
                      <a:lnTo>
                        <a:pt x="100" y="58"/>
                      </a:lnTo>
                      <a:lnTo>
                        <a:pt x="101" y="54"/>
                      </a:lnTo>
                      <a:lnTo>
                        <a:pt x="101" y="51"/>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62" name="Freeform 117"/>
                <p:cNvSpPr>
                  <a:spLocks/>
                </p:cNvSpPr>
                <p:nvPr/>
              </p:nvSpPr>
              <p:spPr bwMode="auto">
                <a:xfrm>
                  <a:off x="1055" y="940"/>
                  <a:ext cx="102" cy="102"/>
                </a:xfrm>
                <a:custGeom>
                  <a:avLst/>
                  <a:gdLst>
                    <a:gd name="T0" fmla="*/ 101 w 102"/>
                    <a:gd name="T1" fmla="*/ 46 h 102"/>
                    <a:gd name="T2" fmla="*/ 100 w 102"/>
                    <a:gd name="T3" fmla="*/ 39 h 102"/>
                    <a:gd name="T4" fmla="*/ 98 w 102"/>
                    <a:gd name="T5" fmla="*/ 32 h 102"/>
                    <a:gd name="T6" fmla="*/ 95 w 102"/>
                    <a:gd name="T7" fmla="*/ 25 h 102"/>
                    <a:gd name="T8" fmla="*/ 90 w 102"/>
                    <a:gd name="T9" fmla="*/ 18 h 102"/>
                    <a:gd name="T10" fmla="*/ 85 w 102"/>
                    <a:gd name="T11" fmla="*/ 13 h 102"/>
                    <a:gd name="T12" fmla="*/ 79 w 102"/>
                    <a:gd name="T13" fmla="*/ 8 h 102"/>
                    <a:gd name="T14" fmla="*/ 73 w 102"/>
                    <a:gd name="T15" fmla="*/ 4 h 102"/>
                    <a:gd name="T16" fmla="*/ 66 w 102"/>
                    <a:gd name="T17" fmla="*/ 2 h 102"/>
                    <a:gd name="T18" fmla="*/ 59 w 102"/>
                    <a:gd name="T19" fmla="*/ 0 h 102"/>
                    <a:gd name="T20" fmla="*/ 51 w 102"/>
                    <a:gd name="T21" fmla="*/ 0 h 102"/>
                    <a:gd name="T22" fmla="*/ 43 w 102"/>
                    <a:gd name="T23" fmla="*/ 0 h 102"/>
                    <a:gd name="T24" fmla="*/ 36 w 102"/>
                    <a:gd name="T25" fmla="*/ 2 h 102"/>
                    <a:gd name="T26" fmla="*/ 29 w 102"/>
                    <a:gd name="T27" fmla="*/ 4 h 102"/>
                    <a:gd name="T28" fmla="*/ 22 w 102"/>
                    <a:gd name="T29" fmla="*/ 8 h 102"/>
                    <a:gd name="T30" fmla="*/ 16 w 102"/>
                    <a:gd name="T31" fmla="*/ 13 h 102"/>
                    <a:gd name="T32" fmla="*/ 11 w 102"/>
                    <a:gd name="T33" fmla="*/ 18 h 102"/>
                    <a:gd name="T34" fmla="*/ 7 w 102"/>
                    <a:gd name="T35" fmla="*/ 25 h 102"/>
                    <a:gd name="T36" fmla="*/ 4 w 102"/>
                    <a:gd name="T37" fmla="*/ 32 h 102"/>
                    <a:gd name="T38" fmla="*/ 1 w 102"/>
                    <a:gd name="T39" fmla="*/ 39 h 102"/>
                    <a:gd name="T40" fmla="*/ 0 w 102"/>
                    <a:gd name="T41" fmla="*/ 46 h 102"/>
                    <a:gd name="T42" fmla="*/ 0 w 102"/>
                    <a:gd name="T43" fmla="*/ 54 h 102"/>
                    <a:gd name="T44" fmla="*/ 1 w 102"/>
                    <a:gd name="T45" fmla="*/ 61 h 102"/>
                    <a:gd name="T46" fmla="*/ 4 w 102"/>
                    <a:gd name="T47" fmla="*/ 68 h 102"/>
                    <a:gd name="T48" fmla="*/ 7 w 102"/>
                    <a:gd name="T49" fmla="*/ 75 h 102"/>
                    <a:gd name="T50" fmla="*/ 11 w 102"/>
                    <a:gd name="T51" fmla="*/ 82 h 102"/>
                    <a:gd name="T52" fmla="*/ 16 w 102"/>
                    <a:gd name="T53" fmla="*/ 87 h 102"/>
                    <a:gd name="T54" fmla="*/ 22 w 102"/>
                    <a:gd name="T55" fmla="*/ 92 h 102"/>
                    <a:gd name="T56" fmla="*/ 29 w 102"/>
                    <a:gd name="T57" fmla="*/ 96 h 102"/>
                    <a:gd name="T58" fmla="*/ 36 w 102"/>
                    <a:gd name="T59" fmla="*/ 99 h 102"/>
                    <a:gd name="T60" fmla="*/ 43 w 102"/>
                    <a:gd name="T61" fmla="*/ 100 h 102"/>
                    <a:gd name="T62" fmla="*/ 51 w 102"/>
                    <a:gd name="T63" fmla="*/ 101 h 102"/>
                    <a:gd name="T64" fmla="*/ 59 w 102"/>
                    <a:gd name="T65" fmla="*/ 100 h 102"/>
                    <a:gd name="T66" fmla="*/ 66 w 102"/>
                    <a:gd name="T67" fmla="*/ 99 h 102"/>
                    <a:gd name="T68" fmla="*/ 73 w 102"/>
                    <a:gd name="T69" fmla="*/ 96 h 102"/>
                    <a:gd name="T70" fmla="*/ 79 w 102"/>
                    <a:gd name="T71" fmla="*/ 92 h 102"/>
                    <a:gd name="T72" fmla="*/ 85 w 102"/>
                    <a:gd name="T73" fmla="*/ 87 h 102"/>
                    <a:gd name="T74" fmla="*/ 90 w 102"/>
                    <a:gd name="T75" fmla="*/ 82 h 102"/>
                    <a:gd name="T76" fmla="*/ 95 w 102"/>
                    <a:gd name="T77" fmla="*/ 75 h 102"/>
                    <a:gd name="T78" fmla="*/ 98 w 102"/>
                    <a:gd name="T79" fmla="*/ 68 h 102"/>
                    <a:gd name="T80" fmla="*/ 100 w 102"/>
                    <a:gd name="T81" fmla="*/ 61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0"/>
                      </a:moveTo>
                      <a:lnTo>
                        <a:pt x="101" y="46"/>
                      </a:lnTo>
                      <a:lnTo>
                        <a:pt x="101" y="43"/>
                      </a:lnTo>
                      <a:lnTo>
                        <a:pt x="100" y="39"/>
                      </a:lnTo>
                      <a:lnTo>
                        <a:pt x="99" y="35"/>
                      </a:lnTo>
                      <a:lnTo>
                        <a:pt x="98" y="32"/>
                      </a:lnTo>
                      <a:lnTo>
                        <a:pt x="96" y="28"/>
                      </a:lnTo>
                      <a:lnTo>
                        <a:pt x="95" y="25"/>
                      </a:lnTo>
                      <a:lnTo>
                        <a:pt x="93" y="22"/>
                      </a:lnTo>
                      <a:lnTo>
                        <a:pt x="90" y="18"/>
                      </a:lnTo>
                      <a:lnTo>
                        <a:pt x="88" y="16"/>
                      </a:lnTo>
                      <a:lnTo>
                        <a:pt x="85" y="13"/>
                      </a:lnTo>
                      <a:lnTo>
                        <a:pt x="82" y="10"/>
                      </a:lnTo>
                      <a:lnTo>
                        <a:pt x="79" y="8"/>
                      </a:lnTo>
                      <a:lnTo>
                        <a:pt x="76" y="6"/>
                      </a:lnTo>
                      <a:lnTo>
                        <a:pt x="73" y="4"/>
                      </a:lnTo>
                      <a:lnTo>
                        <a:pt x="69" y="3"/>
                      </a:lnTo>
                      <a:lnTo>
                        <a:pt x="66" y="2"/>
                      </a:lnTo>
                      <a:lnTo>
                        <a:pt x="62" y="1"/>
                      </a:lnTo>
                      <a:lnTo>
                        <a:pt x="59" y="0"/>
                      </a:lnTo>
                      <a:lnTo>
                        <a:pt x="55" y="0"/>
                      </a:lnTo>
                      <a:lnTo>
                        <a:pt x="51" y="0"/>
                      </a:lnTo>
                      <a:lnTo>
                        <a:pt x="47" y="0"/>
                      </a:lnTo>
                      <a:lnTo>
                        <a:pt x="43" y="0"/>
                      </a:lnTo>
                      <a:lnTo>
                        <a:pt x="40" y="1"/>
                      </a:lnTo>
                      <a:lnTo>
                        <a:pt x="36" y="2"/>
                      </a:lnTo>
                      <a:lnTo>
                        <a:pt x="32" y="3"/>
                      </a:lnTo>
                      <a:lnTo>
                        <a:pt x="29" y="4"/>
                      </a:lnTo>
                      <a:lnTo>
                        <a:pt x="26" y="6"/>
                      </a:lnTo>
                      <a:lnTo>
                        <a:pt x="22" y="8"/>
                      </a:lnTo>
                      <a:lnTo>
                        <a:pt x="20" y="10"/>
                      </a:lnTo>
                      <a:lnTo>
                        <a:pt x="16" y="13"/>
                      </a:lnTo>
                      <a:lnTo>
                        <a:pt x="14" y="16"/>
                      </a:lnTo>
                      <a:lnTo>
                        <a:pt x="11" y="18"/>
                      </a:lnTo>
                      <a:lnTo>
                        <a:pt x="9" y="22"/>
                      </a:lnTo>
                      <a:lnTo>
                        <a:pt x="7" y="25"/>
                      </a:lnTo>
                      <a:lnTo>
                        <a:pt x="5" y="28"/>
                      </a:lnTo>
                      <a:lnTo>
                        <a:pt x="4" y="32"/>
                      </a:lnTo>
                      <a:lnTo>
                        <a:pt x="2" y="35"/>
                      </a:lnTo>
                      <a:lnTo>
                        <a:pt x="1" y="39"/>
                      </a:lnTo>
                      <a:lnTo>
                        <a:pt x="1" y="43"/>
                      </a:lnTo>
                      <a:lnTo>
                        <a:pt x="0" y="46"/>
                      </a:lnTo>
                      <a:lnTo>
                        <a:pt x="0" y="50"/>
                      </a:lnTo>
                      <a:lnTo>
                        <a:pt x="0" y="54"/>
                      </a:lnTo>
                      <a:lnTo>
                        <a:pt x="1" y="58"/>
                      </a:lnTo>
                      <a:lnTo>
                        <a:pt x="1" y="61"/>
                      </a:lnTo>
                      <a:lnTo>
                        <a:pt x="2" y="65"/>
                      </a:lnTo>
                      <a:lnTo>
                        <a:pt x="4" y="68"/>
                      </a:lnTo>
                      <a:lnTo>
                        <a:pt x="5" y="72"/>
                      </a:lnTo>
                      <a:lnTo>
                        <a:pt x="7" y="75"/>
                      </a:lnTo>
                      <a:lnTo>
                        <a:pt x="9" y="78"/>
                      </a:lnTo>
                      <a:lnTo>
                        <a:pt x="11" y="82"/>
                      </a:lnTo>
                      <a:lnTo>
                        <a:pt x="14" y="84"/>
                      </a:lnTo>
                      <a:lnTo>
                        <a:pt x="16" y="87"/>
                      </a:lnTo>
                      <a:lnTo>
                        <a:pt x="20" y="90"/>
                      </a:lnTo>
                      <a:lnTo>
                        <a:pt x="22" y="92"/>
                      </a:lnTo>
                      <a:lnTo>
                        <a:pt x="26" y="94"/>
                      </a:lnTo>
                      <a:lnTo>
                        <a:pt x="29" y="96"/>
                      </a:lnTo>
                      <a:lnTo>
                        <a:pt x="32" y="97"/>
                      </a:lnTo>
                      <a:lnTo>
                        <a:pt x="36" y="99"/>
                      </a:lnTo>
                      <a:lnTo>
                        <a:pt x="40" y="99"/>
                      </a:lnTo>
                      <a:lnTo>
                        <a:pt x="43" y="100"/>
                      </a:lnTo>
                      <a:lnTo>
                        <a:pt x="47" y="101"/>
                      </a:lnTo>
                      <a:lnTo>
                        <a:pt x="51" y="101"/>
                      </a:lnTo>
                      <a:lnTo>
                        <a:pt x="55" y="101"/>
                      </a:lnTo>
                      <a:lnTo>
                        <a:pt x="59" y="100"/>
                      </a:lnTo>
                      <a:lnTo>
                        <a:pt x="62" y="99"/>
                      </a:lnTo>
                      <a:lnTo>
                        <a:pt x="66" y="99"/>
                      </a:lnTo>
                      <a:lnTo>
                        <a:pt x="69" y="97"/>
                      </a:lnTo>
                      <a:lnTo>
                        <a:pt x="73" y="96"/>
                      </a:lnTo>
                      <a:lnTo>
                        <a:pt x="76" y="94"/>
                      </a:lnTo>
                      <a:lnTo>
                        <a:pt x="79" y="92"/>
                      </a:lnTo>
                      <a:lnTo>
                        <a:pt x="82" y="90"/>
                      </a:lnTo>
                      <a:lnTo>
                        <a:pt x="85" y="87"/>
                      </a:lnTo>
                      <a:lnTo>
                        <a:pt x="88" y="84"/>
                      </a:lnTo>
                      <a:lnTo>
                        <a:pt x="90" y="82"/>
                      </a:lnTo>
                      <a:lnTo>
                        <a:pt x="93" y="78"/>
                      </a:lnTo>
                      <a:lnTo>
                        <a:pt x="95" y="75"/>
                      </a:lnTo>
                      <a:lnTo>
                        <a:pt x="96" y="72"/>
                      </a:lnTo>
                      <a:lnTo>
                        <a:pt x="98" y="68"/>
                      </a:lnTo>
                      <a:lnTo>
                        <a:pt x="99" y="65"/>
                      </a:lnTo>
                      <a:lnTo>
                        <a:pt x="100" y="61"/>
                      </a:lnTo>
                      <a:lnTo>
                        <a:pt x="101" y="58"/>
                      </a:lnTo>
                      <a:lnTo>
                        <a:pt x="101" y="54"/>
                      </a:lnTo>
                      <a:lnTo>
                        <a:pt x="101" y="50"/>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63" name="Freeform 118"/>
                <p:cNvSpPr>
                  <a:spLocks/>
                </p:cNvSpPr>
                <p:nvPr/>
              </p:nvSpPr>
              <p:spPr bwMode="auto">
                <a:xfrm>
                  <a:off x="1179" y="839"/>
                  <a:ext cx="102" cy="103"/>
                </a:xfrm>
                <a:custGeom>
                  <a:avLst/>
                  <a:gdLst>
                    <a:gd name="T0" fmla="*/ 101 w 102"/>
                    <a:gd name="T1" fmla="*/ 48 h 103"/>
                    <a:gd name="T2" fmla="*/ 100 w 102"/>
                    <a:gd name="T3" fmla="*/ 40 h 103"/>
                    <a:gd name="T4" fmla="*/ 97 w 102"/>
                    <a:gd name="T5" fmla="*/ 33 h 103"/>
                    <a:gd name="T6" fmla="*/ 94 w 102"/>
                    <a:gd name="T7" fmla="*/ 26 h 103"/>
                    <a:gd name="T8" fmla="*/ 90 w 102"/>
                    <a:gd name="T9" fmla="*/ 20 h 103"/>
                    <a:gd name="T10" fmla="*/ 85 w 102"/>
                    <a:gd name="T11" fmla="*/ 14 h 103"/>
                    <a:gd name="T12" fmla="*/ 79 w 102"/>
                    <a:gd name="T13" fmla="*/ 9 h 103"/>
                    <a:gd name="T14" fmla="*/ 72 w 102"/>
                    <a:gd name="T15" fmla="*/ 6 h 103"/>
                    <a:gd name="T16" fmla="*/ 65 w 102"/>
                    <a:gd name="T17" fmla="*/ 3 h 103"/>
                    <a:gd name="T18" fmla="*/ 58 w 102"/>
                    <a:gd name="T19" fmla="*/ 1 h 103"/>
                    <a:gd name="T20" fmla="*/ 50 w 102"/>
                    <a:gd name="T21" fmla="*/ 0 h 103"/>
                    <a:gd name="T22" fmla="*/ 43 w 102"/>
                    <a:gd name="T23" fmla="*/ 1 h 103"/>
                    <a:gd name="T24" fmla="*/ 35 w 102"/>
                    <a:gd name="T25" fmla="*/ 3 h 103"/>
                    <a:gd name="T26" fmla="*/ 29 w 102"/>
                    <a:gd name="T27" fmla="*/ 6 h 103"/>
                    <a:gd name="T28" fmla="*/ 22 w 102"/>
                    <a:gd name="T29" fmla="*/ 9 h 103"/>
                    <a:gd name="T30" fmla="*/ 16 w 102"/>
                    <a:gd name="T31" fmla="*/ 14 h 103"/>
                    <a:gd name="T32" fmla="*/ 11 w 102"/>
                    <a:gd name="T33" fmla="*/ 20 h 103"/>
                    <a:gd name="T34" fmla="*/ 6 w 102"/>
                    <a:gd name="T35" fmla="*/ 26 h 103"/>
                    <a:gd name="T36" fmla="*/ 3 w 102"/>
                    <a:gd name="T37" fmla="*/ 33 h 103"/>
                    <a:gd name="T38" fmla="*/ 1 w 102"/>
                    <a:gd name="T39" fmla="*/ 40 h 103"/>
                    <a:gd name="T40" fmla="*/ 0 w 102"/>
                    <a:gd name="T41" fmla="*/ 48 h 103"/>
                    <a:gd name="T42" fmla="*/ 0 w 102"/>
                    <a:gd name="T43" fmla="*/ 55 h 103"/>
                    <a:gd name="T44" fmla="*/ 1 w 102"/>
                    <a:gd name="T45" fmla="*/ 62 h 103"/>
                    <a:gd name="T46" fmla="*/ 3 w 102"/>
                    <a:gd name="T47" fmla="*/ 70 h 103"/>
                    <a:gd name="T48" fmla="*/ 6 w 102"/>
                    <a:gd name="T49" fmla="*/ 76 h 103"/>
                    <a:gd name="T50" fmla="*/ 11 w 102"/>
                    <a:gd name="T51" fmla="*/ 82 h 103"/>
                    <a:gd name="T52" fmla="*/ 16 w 102"/>
                    <a:gd name="T53" fmla="*/ 88 h 103"/>
                    <a:gd name="T54" fmla="*/ 22 w 102"/>
                    <a:gd name="T55" fmla="*/ 93 h 103"/>
                    <a:gd name="T56" fmla="*/ 29 w 102"/>
                    <a:gd name="T57" fmla="*/ 97 h 103"/>
                    <a:gd name="T58" fmla="*/ 35 w 102"/>
                    <a:gd name="T59" fmla="*/ 99 h 103"/>
                    <a:gd name="T60" fmla="*/ 43 w 102"/>
                    <a:gd name="T61" fmla="*/ 101 h 103"/>
                    <a:gd name="T62" fmla="*/ 50 w 102"/>
                    <a:gd name="T63" fmla="*/ 102 h 103"/>
                    <a:gd name="T64" fmla="*/ 58 w 102"/>
                    <a:gd name="T65" fmla="*/ 101 h 103"/>
                    <a:gd name="T66" fmla="*/ 65 w 102"/>
                    <a:gd name="T67" fmla="*/ 99 h 103"/>
                    <a:gd name="T68" fmla="*/ 72 w 102"/>
                    <a:gd name="T69" fmla="*/ 97 h 103"/>
                    <a:gd name="T70" fmla="*/ 79 w 102"/>
                    <a:gd name="T71" fmla="*/ 93 h 103"/>
                    <a:gd name="T72" fmla="*/ 85 w 102"/>
                    <a:gd name="T73" fmla="*/ 88 h 103"/>
                    <a:gd name="T74" fmla="*/ 90 w 102"/>
                    <a:gd name="T75" fmla="*/ 82 h 103"/>
                    <a:gd name="T76" fmla="*/ 94 w 102"/>
                    <a:gd name="T77" fmla="*/ 76 h 103"/>
                    <a:gd name="T78" fmla="*/ 97 w 102"/>
                    <a:gd name="T79" fmla="*/ 70 h 103"/>
                    <a:gd name="T80" fmla="*/ 100 w 102"/>
                    <a:gd name="T81" fmla="*/ 62 h 103"/>
                    <a:gd name="T82" fmla="*/ 101 w 102"/>
                    <a:gd name="T83" fmla="*/ 55 h 10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3">
                      <a:moveTo>
                        <a:pt x="101" y="51"/>
                      </a:moveTo>
                      <a:lnTo>
                        <a:pt x="101" y="48"/>
                      </a:lnTo>
                      <a:lnTo>
                        <a:pt x="100" y="43"/>
                      </a:lnTo>
                      <a:lnTo>
                        <a:pt x="100" y="40"/>
                      </a:lnTo>
                      <a:lnTo>
                        <a:pt x="99" y="36"/>
                      </a:lnTo>
                      <a:lnTo>
                        <a:pt x="97" y="33"/>
                      </a:lnTo>
                      <a:lnTo>
                        <a:pt x="96" y="29"/>
                      </a:lnTo>
                      <a:lnTo>
                        <a:pt x="94" y="26"/>
                      </a:lnTo>
                      <a:lnTo>
                        <a:pt x="92" y="23"/>
                      </a:lnTo>
                      <a:lnTo>
                        <a:pt x="90" y="20"/>
                      </a:lnTo>
                      <a:lnTo>
                        <a:pt x="87" y="17"/>
                      </a:lnTo>
                      <a:lnTo>
                        <a:pt x="85" y="14"/>
                      </a:lnTo>
                      <a:lnTo>
                        <a:pt x="82" y="12"/>
                      </a:lnTo>
                      <a:lnTo>
                        <a:pt x="79" y="9"/>
                      </a:lnTo>
                      <a:lnTo>
                        <a:pt x="76" y="7"/>
                      </a:lnTo>
                      <a:lnTo>
                        <a:pt x="72" y="6"/>
                      </a:lnTo>
                      <a:lnTo>
                        <a:pt x="69" y="4"/>
                      </a:lnTo>
                      <a:lnTo>
                        <a:pt x="65" y="3"/>
                      </a:lnTo>
                      <a:lnTo>
                        <a:pt x="62" y="2"/>
                      </a:lnTo>
                      <a:lnTo>
                        <a:pt x="58" y="1"/>
                      </a:lnTo>
                      <a:lnTo>
                        <a:pt x="54" y="0"/>
                      </a:lnTo>
                      <a:lnTo>
                        <a:pt x="50" y="0"/>
                      </a:lnTo>
                      <a:lnTo>
                        <a:pt x="47" y="0"/>
                      </a:lnTo>
                      <a:lnTo>
                        <a:pt x="43" y="1"/>
                      </a:lnTo>
                      <a:lnTo>
                        <a:pt x="39" y="2"/>
                      </a:lnTo>
                      <a:lnTo>
                        <a:pt x="35" y="3"/>
                      </a:lnTo>
                      <a:lnTo>
                        <a:pt x="32" y="4"/>
                      </a:lnTo>
                      <a:lnTo>
                        <a:pt x="29" y="6"/>
                      </a:lnTo>
                      <a:lnTo>
                        <a:pt x="25" y="7"/>
                      </a:lnTo>
                      <a:lnTo>
                        <a:pt x="22" y="9"/>
                      </a:lnTo>
                      <a:lnTo>
                        <a:pt x="19" y="12"/>
                      </a:lnTo>
                      <a:lnTo>
                        <a:pt x="16" y="14"/>
                      </a:lnTo>
                      <a:lnTo>
                        <a:pt x="13" y="17"/>
                      </a:lnTo>
                      <a:lnTo>
                        <a:pt x="11" y="20"/>
                      </a:lnTo>
                      <a:lnTo>
                        <a:pt x="8" y="23"/>
                      </a:lnTo>
                      <a:lnTo>
                        <a:pt x="6" y="26"/>
                      </a:lnTo>
                      <a:lnTo>
                        <a:pt x="5" y="29"/>
                      </a:lnTo>
                      <a:lnTo>
                        <a:pt x="3" y="33"/>
                      </a:lnTo>
                      <a:lnTo>
                        <a:pt x="2" y="36"/>
                      </a:lnTo>
                      <a:lnTo>
                        <a:pt x="1" y="40"/>
                      </a:lnTo>
                      <a:lnTo>
                        <a:pt x="0" y="43"/>
                      </a:lnTo>
                      <a:lnTo>
                        <a:pt x="0" y="48"/>
                      </a:lnTo>
                      <a:lnTo>
                        <a:pt x="0" y="51"/>
                      </a:lnTo>
                      <a:lnTo>
                        <a:pt x="0" y="55"/>
                      </a:lnTo>
                      <a:lnTo>
                        <a:pt x="0" y="59"/>
                      </a:lnTo>
                      <a:lnTo>
                        <a:pt x="1" y="62"/>
                      </a:lnTo>
                      <a:lnTo>
                        <a:pt x="2" y="66"/>
                      </a:lnTo>
                      <a:lnTo>
                        <a:pt x="3" y="70"/>
                      </a:lnTo>
                      <a:lnTo>
                        <a:pt x="5" y="73"/>
                      </a:lnTo>
                      <a:lnTo>
                        <a:pt x="6" y="76"/>
                      </a:lnTo>
                      <a:lnTo>
                        <a:pt x="8" y="80"/>
                      </a:lnTo>
                      <a:lnTo>
                        <a:pt x="11" y="82"/>
                      </a:lnTo>
                      <a:lnTo>
                        <a:pt x="13" y="85"/>
                      </a:lnTo>
                      <a:lnTo>
                        <a:pt x="16" y="88"/>
                      </a:lnTo>
                      <a:lnTo>
                        <a:pt x="19" y="91"/>
                      </a:lnTo>
                      <a:lnTo>
                        <a:pt x="22" y="93"/>
                      </a:lnTo>
                      <a:lnTo>
                        <a:pt x="25" y="95"/>
                      </a:lnTo>
                      <a:lnTo>
                        <a:pt x="29" y="97"/>
                      </a:lnTo>
                      <a:lnTo>
                        <a:pt x="32" y="98"/>
                      </a:lnTo>
                      <a:lnTo>
                        <a:pt x="35" y="99"/>
                      </a:lnTo>
                      <a:lnTo>
                        <a:pt x="39" y="101"/>
                      </a:lnTo>
                      <a:lnTo>
                        <a:pt x="43" y="101"/>
                      </a:lnTo>
                      <a:lnTo>
                        <a:pt x="47" y="101"/>
                      </a:lnTo>
                      <a:lnTo>
                        <a:pt x="50" y="102"/>
                      </a:lnTo>
                      <a:lnTo>
                        <a:pt x="54" y="101"/>
                      </a:lnTo>
                      <a:lnTo>
                        <a:pt x="58" y="101"/>
                      </a:lnTo>
                      <a:lnTo>
                        <a:pt x="62" y="101"/>
                      </a:lnTo>
                      <a:lnTo>
                        <a:pt x="65" y="99"/>
                      </a:lnTo>
                      <a:lnTo>
                        <a:pt x="69" y="98"/>
                      </a:lnTo>
                      <a:lnTo>
                        <a:pt x="72" y="97"/>
                      </a:lnTo>
                      <a:lnTo>
                        <a:pt x="76" y="95"/>
                      </a:lnTo>
                      <a:lnTo>
                        <a:pt x="79" y="93"/>
                      </a:lnTo>
                      <a:lnTo>
                        <a:pt x="82" y="91"/>
                      </a:lnTo>
                      <a:lnTo>
                        <a:pt x="85" y="88"/>
                      </a:lnTo>
                      <a:lnTo>
                        <a:pt x="87" y="85"/>
                      </a:lnTo>
                      <a:lnTo>
                        <a:pt x="90" y="82"/>
                      </a:lnTo>
                      <a:lnTo>
                        <a:pt x="92" y="80"/>
                      </a:lnTo>
                      <a:lnTo>
                        <a:pt x="94" y="76"/>
                      </a:lnTo>
                      <a:lnTo>
                        <a:pt x="96" y="73"/>
                      </a:lnTo>
                      <a:lnTo>
                        <a:pt x="97" y="70"/>
                      </a:lnTo>
                      <a:lnTo>
                        <a:pt x="99" y="66"/>
                      </a:lnTo>
                      <a:lnTo>
                        <a:pt x="100" y="62"/>
                      </a:lnTo>
                      <a:lnTo>
                        <a:pt x="100" y="59"/>
                      </a:lnTo>
                      <a:lnTo>
                        <a:pt x="101" y="55"/>
                      </a:lnTo>
                      <a:lnTo>
                        <a:pt x="101" y="51"/>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64" name="Freeform 119"/>
                <p:cNvSpPr>
                  <a:spLocks/>
                </p:cNvSpPr>
                <p:nvPr/>
              </p:nvSpPr>
              <p:spPr bwMode="auto">
                <a:xfrm>
                  <a:off x="1423" y="906"/>
                  <a:ext cx="102" cy="102"/>
                </a:xfrm>
                <a:custGeom>
                  <a:avLst/>
                  <a:gdLst>
                    <a:gd name="T0" fmla="*/ 101 w 102"/>
                    <a:gd name="T1" fmla="*/ 47 h 102"/>
                    <a:gd name="T2" fmla="*/ 100 w 102"/>
                    <a:gd name="T3" fmla="*/ 40 h 102"/>
                    <a:gd name="T4" fmla="*/ 98 w 102"/>
                    <a:gd name="T5" fmla="*/ 32 h 102"/>
                    <a:gd name="T6" fmla="*/ 94 w 102"/>
                    <a:gd name="T7" fmla="*/ 26 h 102"/>
                    <a:gd name="T8" fmla="*/ 90 w 102"/>
                    <a:gd name="T9" fmla="*/ 19 h 102"/>
                    <a:gd name="T10" fmla="*/ 85 w 102"/>
                    <a:gd name="T11" fmla="*/ 13 h 102"/>
                    <a:gd name="T12" fmla="*/ 80 w 102"/>
                    <a:gd name="T13" fmla="*/ 9 h 102"/>
                    <a:gd name="T14" fmla="*/ 73 w 102"/>
                    <a:gd name="T15" fmla="*/ 5 h 102"/>
                    <a:gd name="T16" fmla="*/ 65 w 102"/>
                    <a:gd name="T17" fmla="*/ 2 h 102"/>
                    <a:gd name="T18" fmla="*/ 59 w 102"/>
                    <a:gd name="T19" fmla="*/ 1 h 102"/>
                    <a:gd name="T20" fmla="*/ 51 w 102"/>
                    <a:gd name="T21" fmla="*/ 0 h 102"/>
                    <a:gd name="T22" fmla="*/ 43 w 102"/>
                    <a:gd name="T23" fmla="*/ 1 h 102"/>
                    <a:gd name="T24" fmla="*/ 36 w 102"/>
                    <a:gd name="T25" fmla="*/ 2 h 102"/>
                    <a:gd name="T26" fmla="*/ 29 w 102"/>
                    <a:gd name="T27" fmla="*/ 5 h 102"/>
                    <a:gd name="T28" fmla="*/ 22 w 102"/>
                    <a:gd name="T29" fmla="*/ 9 h 102"/>
                    <a:gd name="T30" fmla="*/ 16 w 102"/>
                    <a:gd name="T31" fmla="*/ 13 h 102"/>
                    <a:gd name="T32" fmla="*/ 11 w 102"/>
                    <a:gd name="T33" fmla="*/ 19 h 102"/>
                    <a:gd name="T34" fmla="*/ 7 w 102"/>
                    <a:gd name="T35" fmla="*/ 26 h 102"/>
                    <a:gd name="T36" fmla="*/ 4 w 102"/>
                    <a:gd name="T37" fmla="*/ 32 h 102"/>
                    <a:gd name="T38" fmla="*/ 2 w 102"/>
                    <a:gd name="T39" fmla="*/ 40 h 102"/>
                    <a:gd name="T40" fmla="*/ 0 w 102"/>
                    <a:gd name="T41" fmla="*/ 47 h 102"/>
                    <a:gd name="T42" fmla="*/ 0 w 102"/>
                    <a:gd name="T43" fmla="*/ 55 h 102"/>
                    <a:gd name="T44" fmla="*/ 2 w 102"/>
                    <a:gd name="T45" fmla="*/ 62 h 102"/>
                    <a:gd name="T46" fmla="*/ 4 w 102"/>
                    <a:gd name="T47" fmla="*/ 69 h 102"/>
                    <a:gd name="T48" fmla="*/ 7 w 102"/>
                    <a:gd name="T49" fmla="*/ 76 h 102"/>
                    <a:gd name="T50" fmla="*/ 11 w 102"/>
                    <a:gd name="T51" fmla="*/ 82 h 102"/>
                    <a:gd name="T52" fmla="*/ 16 w 102"/>
                    <a:gd name="T53" fmla="*/ 88 h 102"/>
                    <a:gd name="T54" fmla="*/ 22 w 102"/>
                    <a:gd name="T55" fmla="*/ 93 h 102"/>
                    <a:gd name="T56" fmla="*/ 29 w 102"/>
                    <a:gd name="T57" fmla="*/ 96 h 102"/>
                    <a:gd name="T58" fmla="*/ 36 w 102"/>
                    <a:gd name="T59" fmla="*/ 99 h 102"/>
                    <a:gd name="T60" fmla="*/ 43 w 102"/>
                    <a:gd name="T61" fmla="*/ 101 h 102"/>
                    <a:gd name="T62" fmla="*/ 51 w 102"/>
                    <a:gd name="T63" fmla="*/ 101 h 102"/>
                    <a:gd name="T64" fmla="*/ 59 w 102"/>
                    <a:gd name="T65" fmla="*/ 101 h 102"/>
                    <a:gd name="T66" fmla="*/ 65 w 102"/>
                    <a:gd name="T67" fmla="*/ 99 h 102"/>
                    <a:gd name="T68" fmla="*/ 73 w 102"/>
                    <a:gd name="T69" fmla="*/ 96 h 102"/>
                    <a:gd name="T70" fmla="*/ 80 w 102"/>
                    <a:gd name="T71" fmla="*/ 93 h 102"/>
                    <a:gd name="T72" fmla="*/ 85 w 102"/>
                    <a:gd name="T73" fmla="*/ 88 h 102"/>
                    <a:gd name="T74" fmla="*/ 90 w 102"/>
                    <a:gd name="T75" fmla="*/ 82 h 102"/>
                    <a:gd name="T76" fmla="*/ 94 w 102"/>
                    <a:gd name="T77" fmla="*/ 76 h 102"/>
                    <a:gd name="T78" fmla="*/ 98 w 102"/>
                    <a:gd name="T79" fmla="*/ 69 h 102"/>
                    <a:gd name="T80" fmla="*/ 100 w 102"/>
                    <a:gd name="T81" fmla="*/ 62 h 102"/>
                    <a:gd name="T82" fmla="*/ 101 w 102"/>
                    <a:gd name="T83" fmla="*/ 55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1"/>
                      </a:moveTo>
                      <a:lnTo>
                        <a:pt x="101" y="47"/>
                      </a:lnTo>
                      <a:lnTo>
                        <a:pt x="101" y="43"/>
                      </a:lnTo>
                      <a:lnTo>
                        <a:pt x="100" y="40"/>
                      </a:lnTo>
                      <a:lnTo>
                        <a:pt x="99" y="36"/>
                      </a:lnTo>
                      <a:lnTo>
                        <a:pt x="98" y="32"/>
                      </a:lnTo>
                      <a:lnTo>
                        <a:pt x="96" y="29"/>
                      </a:lnTo>
                      <a:lnTo>
                        <a:pt x="94" y="26"/>
                      </a:lnTo>
                      <a:lnTo>
                        <a:pt x="93" y="22"/>
                      </a:lnTo>
                      <a:lnTo>
                        <a:pt x="90" y="19"/>
                      </a:lnTo>
                      <a:lnTo>
                        <a:pt x="88" y="16"/>
                      </a:lnTo>
                      <a:lnTo>
                        <a:pt x="85" y="13"/>
                      </a:lnTo>
                      <a:lnTo>
                        <a:pt x="82" y="11"/>
                      </a:lnTo>
                      <a:lnTo>
                        <a:pt x="80" y="9"/>
                      </a:lnTo>
                      <a:lnTo>
                        <a:pt x="76" y="7"/>
                      </a:lnTo>
                      <a:lnTo>
                        <a:pt x="73" y="5"/>
                      </a:lnTo>
                      <a:lnTo>
                        <a:pt x="69" y="3"/>
                      </a:lnTo>
                      <a:lnTo>
                        <a:pt x="65" y="2"/>
                      </a:lnTo>
                      <a:lnTo>
                        <a:pt x="62" y="1"/>
                      </a:lnTo>
                      <a:lnTo>
                        <a:pt x="59" y="1"/>
                      </a:lnTo>
                      <a:lnTo>
                        <a:pt x="55" y="0"/>
                      </a:lnTo>
                      <a:lnTo>
                        <a:pt x="51" y="0"/>
                      </a:lnTo>
                      <a:lnTo>
                        <a:pt x="47" y="0"/>
                      </a:lnTo>
                      <a:lnTo>
                        <a:pt x="43" y="1"/>
                      </a:lnTo>
                      <a:lnTo>
                        <a:pt x="40" y="1"/>
                      </a:lnTo>
                      <a:lnTo>
                        <a:pt x="36" y="2"/>
                      </a:lnTo>
                      <a:lnTo>
                        <a:pt x="33" y="3"/>
                      </a:lnTo>
                      <a:lnTo>
                        <a:pt x="29" y="5"/>
                      </a:lnTo>
                      <a:lnTo>
                        <a:pt x="26" y="7"/>
                      </a:lnTo>
                      <a:lnTo>
                        <a:pt x="22" y="9"/>
                      </a:lnTo>
                      <a:lnTo>
                        <a:pt x="19" y="11"/>
                      </a:lnTo>
                      <a:lnTo>
                        <a:pt x="16" y="13"/>
                      </a:lnTo>
                      <a:lnTo>
                        <a:pt x="14" y="16"/>
                      </a:lnTo>
                      <a:lnTo>
                        <a:pt x="11" y="19"/>
                      </a:lnTo>
                      <a:lnTo>
                        <a:pt x="9" y="22"/>
                      </a:lnTo>
                      <a:lnTo>
                        <a:pt x="7" y="26"/>
                      </a:lnTo>
                      <a:lnTo>
                        <a:pt x="5" y="29"/>
                      </a:lnTo>
                      <a:lnTo>
                        <a:pt x="4" y="32"/>
                      </a:lnTo>
                      <a:lnTo>
                        <a:pt x="2" y="36"/>
                      </a:lnTo>
                      <a:lnTo>
                        <a:pt x="2" y="40"/>
                      </a:lnTo>
                      <a:lnTo>
                        <a:pt x="1" y="43"/>
                      </a:lnTo>
                      <a:lnTo>
                        <a:pt x="0" y="47"/>
                      </a:lnTo>
                      <a:lnTo>
                        <a:pt x="0" y="51"/>
                      </a:lnTo>
                      <a:lnTo>
                        <a:pt x="0" y="55"/>
                      </a:lnTo>
                      <a:lnTo>
                        <a:pt x="1" y="58"/>
                      </a:lnTo>
                      <a:lnTo>
                        <a:pt x="2" y="62"/>
                      </a:lnTo>
                      <a:lnTo>
                        <a:pt x="2" y="65"/>
                      </a:lnTo>
                      <a:lnTo>
                        <a:pt x="4" y="69"/>
                      </a:lnTo>
                      <a:lnTo>
                        <a:pt x="5" y="73"/>
                      </a:lnTo>
                      <a:lnTo>
                        <a:pt x="7" y="76"/>
                      </a:lnTo>
                      <a:lnTo>
                        <a:pt x="9" y="79"/>
                      </a:lnTo>
                      <a:lnTo>
                        <a:pt x="11" y="82"/>
                      </a:lnTo>
                      <a:lnTo>
                        <a:pt x="14" y="85"/>
                      </a:lnTo>
                      <a:lnTo>
                        <a:pt x="16" y="88"/>
                      </a:lnTo>
                      <a:lnTo>
                        <a:pt x="19" y="90"/>
                      </a:lnTo>
                      <a:lnTo>
                        <a:pt x="22" y="93"/>
                      </a:lnTo>
                      <a:lnTo>
                        <a:pt x="26" y="94"/>
                      </a:lnTo>
                      <a:lnTo>
                        <a:pt x="29" y="96"/>
                      </a:lnTo>
                      <a:lnTo>
                        <a:pt x="33" y="98"/>
                      </a:lnTo>
                      <a:lnTo>
                        <a:pt x="36" y="99"/>
                      </a:lnTo>
                      <a:lnTo>
                        <a:pt x="40" y="100"/>
                      </a:lnTo>
                      <a:lnTo>
                        <a:pt x="43" y="101"/>
                      </a:lnTo>
                      <a:lnTo>
                        <a:pt x="47" y="101"/>
                      </a:lnTo>
                      <a:lnTo>
                        <a:pt x="51" y="101"/>
                      </a:lnTo>
                      <a:lnTo>
                        <a:pt x="55" y="101"/>
                      </a:lnTo>
                      <a:lnTo>
                        <a:pt x="59" y="101"/>
                      </a:lnTo>
                      <a:lnTo>
                        <a:pt x="62" y="100"/>
                      </a:lnTo>
                      <a:lnTo>
                        <a:pt x="65" y="99"/>
                      </a:lnTo>
                      <a:lnTo>
                        <a:pt x="69" y="98"/>
                      </a:lnTo>
                      <a:lnTo>
                        <a:pt x="73" y="96"/>
                      </a:lnTo>
                      <a:lnTo>
                        <a:pt x="76" y="94"/>
                      </a:lnTo>
                      <a:lnTo>
                        <a:pt x="80" y="93"/>
                      </a:lnTo>
                      <a:lnTo>
                        <a:pt x="82" y="90"/>
                      </a:lnTo>
                      <a:lnTo>
                        <a:pt x="85" y="88"/>
                      </a:lnTo>
                      <a:lnTo>
                        <a:pt x="88" y="85"/>
                      </a:lnTo>
                      <a:lnTo>
                        <a:pt x="90" y="82"/>
                      </a:lnTo>
                      <a:lnTo>
                        <a:pt x="93" y="79"/>
                      </a:lnTo>
                      <a:lnTo>
                        <a:pt x="94" y="76"/>
                      </a:lnTo>
                      <a:lnTo>
                        <a:pt x="96" y="73"/>
                      </a:lnTo>
                      <a:lnTo>
                        <a:pt x="98" y="69"/>
                      </a:lnTo>
                      <a:lnTo>
                        <a:pt x="99" y="65"/>
                      </a:lnTo>
                      <a:lnTo>
                        <a:pt x="100" y="62"/>
                      </a:lnTo>
                      <a:lnTo>
                        <a:pt x="101" y="58"/>
                      </a:lnTo>
                      <a:lnTo>
                        <a:pt x="101" y="55"/>
                      </a:lnTo>
                      <a:lnTo>
                        <a:pt x="101" y="51"/>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65" name="Freeform 120"/>
                <p:cNvSpPr>
                  <a:spLocks/>
                </p:cNvSpPr>
                <p:nvPr/>
              </p:nvSpPr>
              <p:spPr bwMode="auto">
                <a:xfrm>
                  <a:off x="1564" y="984"/>
                  <a:ext cx="102" cy="102"/>
                </a:xfrm>
                <a:custGeom>
                  <a:avLst/>
                  <a:gdLst>
                    <a:gd name="T0" fmla="*/ 101 w 102"/>
                    <a:gd name="T1" fmla="*/ 47 h 102"/>
                    <a:gd name="T2" fmla="*/ 100 w 102"/>
                    <a:gd name="T3" fmla="*/ 39 h 102"/>
                    <a:gd name="T4" fmla="*/ 98 w 102"/>
                    <a:gd name="T5" fmla="*/ 32 h 102"/>
                    <a:gd name="T6" fmla="*/ 94 w 102"/>
                    <a:gd name="T7" fmla="*/ 25 h 102"/>
                    <a:gd name="T8" fmla="*/ 90 w 102"/>
                    <a:gd name="T9" fmla="*/ 19 h 102"/>
                    <a:gd name="T10" fmla="*/ 85 w 102"/>
                    <a:gd name="T11" fmla="*/ 14 h 102"/>
                    <a:gd name="T12" fmla="*/ 79 w 102"/>
                    <a:gd name="T13" fmla="*/ 9 h 102"/>
                    <a:gd name="T14" fmla="*/ 72 w 102"/>
                    <a:gd name="T15" fmla="*/ 5 h 102"/>
                    <a:gd name="T16" fmla="*/ 65 w 102"/>
                    <a:gd name="T17" fmla="*/ 2 h 102"/>
                    <a:gd name="T18" fmla="*/ 58 w 102"/>
                    <a:gd name="T19" fmla="*/ 1 h 102"/>
                    <a:gd name="T20" fmla="*/ 51 w 102"/>
                    <a:gd name="T21" fmla="*/ 0 h 102"/>
                    <a:gd name="T22" fmla="*/ 43 w 102"/>
                    <a:gd name="T23" fmla="*/ 1 h 102"/>
                    <a:gd name="T24" fmla="*/ 36 w 102"/>
                    <a:gd name="T25" fmla="*/ 2 h 102"/>
                    <a:gd name="T26" fmla="*/ 29 w 102"/>
                    <a:gd name="T27" fmla="*/ 5 h 102"/>
                    <a:gd name="T28" fmla="*/ 22 w 102"/>
                    <a:gd name="T29" fmla="*/ 9 h 102"/>
                    <a:gd name="T30" fmla="*/ 16 w 102"/>
                    <a:gd name="T31" fmla="*/ 14 h 102"/>
                    <a:gd name="T32" fmla="*/ 11 w 102"/>
                    <a:gd name="T33" fmla="*/ 19 h 102"/>
                    <a:gd name="T34" fmla="*/ 7 w 102"/>
                    <a:gd name="T35" fmla="*/ 25 h 102"/>
                    <a:gd name="T36" fmla="*/ 3 w 102"/>
                    <a:gd name="T37" fmla="*/ 32 h 102"/>
                    <a:gd name="T38" fmla="*/ 1 w 102"/>
                    <a:gd name="T39" fmla="*/ 39 h 102"/>
                    <a:gd name="T40" fmla="*/ 0 w 102"/>
                    <a:gd name="T41" fmla="*/ 47 h 102"/>
                    <a:gd name="T42" fmla="*/ 0 w 102"/>
                    <a:gd name="T43" fmla="*/ 54 h 102"/>
                    <a:gd name="T44" fmla="*/ 1 w 102"/>
                    <a:gd name="T45" fmla="*/ 62 h 102"/>
                    <a:gd name="T46" fmla="*/ 3 w 102"/>
                    <a:gd name="T47" fmla="*/ 69 h 102"/>
                    <a:gd name="T48" fmla="*/ 7 w 102"/>
                    <a:gd name="T49" fmla="*/ 76 h 102"/>
                    <a:gd name="T50" fmla="*/ 11 w 102"/>
                    <a:gd name="T51" fmla="*/ 82 h 102"/>
                    <a:gd name="T52" fmla="*/ 16 w 102"/>
                    <a:gd name="T53" fmla="*/ 88 h 102"/>
                    <a:gd name="T54" fmla="*/ 22 w 102"/>
                    <a:gd name="T55" fmla="*/ 92 h 102"/>
                    <a:gd name="T56" fmla="*/ 29 w 102"/>
                    <a:gd name="T57" fmla="*/ 96 h 102"/>
                    <a:gd name="T58" fmla="*/ 36 w 102"/>
                    <a:gd name="T59" fmla="*/ 99 h 102"/>
                    <a:gd name="T60" fmla="*/ 43 w 102"/>
                    <a:gd name="T61" fmla="*/ 100 h 102"/>
                    <a:gd name="T62" fmla="*/ 51 w 102"/>
                    <a:gd name="T63" fmla="*/ 101 h 102"/>
                    <a:gd name="T64" fmla="*/ 58 w 102"/>
                    <a:gd name="T65" fmla="*/ 100 h 102"/>
                    <a:gd name="T66" fmla="*/ 65 w 102"/>
                    <a:gd name="T67" fmla="*/ 99 h 102"/>
                    <a:gd name="T68" fmla="*/ 72 w 102"/>
                    <a:gd name="T69" fmla="*/ 96 h 102"/>
                    <a:gd name="T70" fmla="*/ 79 w 102"/>
                    <a:gd name="T71" fmla="*/ 92 h 102"/>
                    <a:gd name="T72" fmla="*/ 85 w 102"/>
                    <a:gd name="T73" fmla="*/ 88 h 102"/>
                    <a:gd name="T74" fmla="*/ 90 w 102"/>
                    <a:gd name="T75" fmla="*/ 82 h 102"/>
                    <a:gd name="T76" fmla="*/ 94 w 102"/>
                    <a:gd name="T77" fmla="*/ 76 h 102"/>
                    <a:gd name="T78" fmla="*/ 98 w 102"/>
                    <a:gd name="T79" fmla="*/ 69 h 102"/>
                    <a:gd name="T80" fmla="*/ 100 w 102"/>
                    <a:gd name="T81" fmla="*/ 62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1"/>
                      </a:moveTo>
                      <a:lnTo>
                        <a:pt x="101" y="47"/>
                      </a:lnTo>
                      <a:lnTo>
                        <a:pt x="100" y="43"/>
                      </a:lnTo>
                      <a:lnTo>
                        <a:pt x="100" y="39"/>
                      </a:lnTo>
                      <a:lnTo>
                        <a:pt x="99" y="36"/>
                      </a:lnTo>
                      <a:lnTo>
                        <a:pt x="98" y="32"/>
                      </a:lnTo>
                      <a:lnTo>
                        <a:pt x="96" y="28"/>
                      </a:lnTo>
                      <a:lnTo>
                        <a:pt x="94" y="25"/>
                      </a:lnTo>
                      <a:lnTo>
                        <a:pt x="92" y="22"/>
                      </a:lnTo>
                      <a:lnTo>
                        <a:pt x="90" y="19"/>
                      </a:lnTo>
                      <a:lnTo>
                        <a:pt x="88" y="16"/>
                      </a:lnTo>
                      <a:lnTo>
                        <a:pt x="85" y="14"/>
                      </a:lnTo>
                      <a:lnTo>
                        <a:pt x="82" y="11"/>
                      </a:lnTo>
                      <a:lnTo>
                        <a:pt x="79" y="9"/>
                      </a:lnTo>
                      <a:lnTo>
                        <a:pt x="76" y="7"/>
                      </a:lnTo>
                      <a:lnTo>
                        <a:pt x="72" y="5"/>
                      </a:lnTo>
                      <a:lnTo>
                        <a:pt x="69" y="3"/>
                      </a:lnTo>
                      <a:lnTo>
                        <a:pt x="65" y="2"/>
                      </a:lnTo>
                      <a:lnTo>
                        <a:pt x="62" y="1"/>
                      </a:lnTo>
                      <a:lnTo>
                        <a:pt x="58" y="1"/>
                      </a:lnTo>
                      <a:lnTo>
                        <a:pt x="54" y="0"/>
                      </a:lnTo>
                      <a:lnTo>
                        <a:pt x="51" y="0"/>
                      </a:lnTo>
                      <a:lnTo>
                        <a:pt x="47" y="0"/>
                      </a:lnTo>
                      <a:lnTo>
                        <a:pt x="43" y="1"/>
                      </a:lnTo>
                      <a:lnTo>
                        <a:pt x="39" y="1"/>
                      </a:lnTo>
                      <a:lnTo>
                        <a:pt x="36" y="2"/>
                      </a:lnTo>
                      <a:lnTo>
                        <a:pt x="32" y="3"/>
                      </a:lnTo>
                      <a:lnTo>
                        <a:pt x="29" y="5"/>
                      </a:lnTo>
                      <a:lnTo>
                        <a:pt x="25" y="7"/>
                      </a:lnTo>
                      <a:lnTo>
                        <a:pt x="22" y="9"/>
                      </a:lnTo>
                      <a:lnTo>
                        <a:pt x="19" y="11"/>
                      </a:lnTo>
                      <a:lnTo>
                        <a:pt x="16" y="14"/>
                      </a:lnTo>
                      <a:lnTo>
                        <a:pt x="13" y="16"/>
                      </a:lnTo>
                      <a:lnTo>
                        <a:pt x="11" y="19"/>
                      </a:lnTo>
                      <a:lnTo>
                        <a:pt x="8" y="22"/>
                      </a:lnTo>
                      <a:lnTo>
                        <a:pt x="7" y="25"/>
                      </a:lnTo>
                      <a:lnTo>
                        <a:pt x="5" y="28"/>
                      </a:lnTo>
                      <a:lnTo>
                        <a:pt x="3" y="32"/>
                      </a:lnTo>
                      <a:lnTo>
                        <a:pt x="2" y="36"/>
                      </a:lnTo>
                      <a:lnTo>
                        <a:pt x="1" y="39"/>
                      </a:lnTo>
                      <a:lnTo>
                        <a:pt x="1" y="43"/>
                      </a:lnTo>
                      <a:lnTo>
                        <a:pt x="0" y="47"/>
                      </a:lnTo>
                      <a:lnTo>
                        <a:pt x="0" y="51"/>
                      </a:lnTo>
                      <a:lnTo>
                        <a:pt x="0" y="54"/>
                      </a:lnTo>
                      <a:lnTo>
                        <a:pt x="1" y="58"/>
                      </a:lnTo>
                      <a:lnTo>
                        <a:pt x="1" y="62"/>
                      </a:lnTo>
                      <a:lnTo>
                        <a:pt x="2" y="65"/>
                      </a:lnTo>
                      <a:lnTo>
                        <a:pt x="3" y="69"/>
                      </a:lnTo>
                      <a:lnTo>
                        <a:pt x="5" y="72"/>
                      </a:lnTo>
                      <a:lnTo>
                        <a:pt x="7" y="76"/>
                      </a:lnTo>
                      <a:lnTo>
                        <a:pt x="8" y="79"/>
                      </a:lnTo>
                      <a:lnTo>
                        <a:pt x="11" y="82"/>
                      </a:lnTo>
                      <a:lnTo>
                        <a:pt x="13" y="85"/>
                      </a:lnTo>
                      <a:lnTo>
                        <a:pt x="16" y="88"/>
                      </a:lnTo>
                      <a:lnTo>
                        <a:pt x="19" y="90"/>
                      </a:lnTo>
                      <a:lnTo>
                        <a:pt x="22" y="92"/>
                      </a:lnTo>
                      <a:lnTo>
                        <a:pt x="25" y="94"/>
                      </a:lnTo>
                      <a:lnTo>
                        <a:pt x="29" y="96"/>
                      </a:lnTo>
                      <a:lnTo>
                        <a:pt x="32" y="98"/>
                      </a:lnTo>
                      <a:lnTo>
                        <a:pt x="36" y="99"/>
                      </a:lnTo>
                      <a:lnTo>
                        <a:pt x="39" y="100"/>
                      </a:lnTo>
                      <a:lnTo>
                        <a:pt x="43" y="100"/>
                      </a:lnTo>
                      <a:lnTo>
                        <a:pt x="47" y="101"/>
                      </a:lnTo>
                      <a:lnTo>
                        <a:pt x="51" y="101"/>
                      </a:lnTo>
                      <a:lnTo>
                        <a:pt x="54" y="101"/>
                      </a:lnTo>
                      <a:lnTo>
                        <a:pt x="58" y="100"/>
                      </a:lnTo>
                      <a:lnTo>
                        <a:pt x="62" y="100"/>
                      </a:lnTo>
                      <a:lnTo>
                        <a:pt x="65" y="99"/>
                      </a:lnTo>
                      <a:lnTo>
                        <a:pt x="69" y="98"/>
                      </a:lnTo>
                      <a:lnTo>
                        <a:pt x="72" y="96"/>
                      </a:lnTo>
                      <a:lnTo>
                        <a:pt x="76" y="94"/>
                      </a:lnTo>
                      <a:lnTo>
                        <a:pt x="79" y="92"/>
                      </a:lnTo>
                      <a:lnTo>
                        <a:pt x="82" y="90"/>
                      </a:lnTo>
                      <a:lnTo>
                        <a:pt x="85" y="88"/>
                      </a:lnTo>
                      <a:lnTo>
                        <a:pt x="88" y="85"/>
                      </a:lnTo>
                      <a:lnTo>
                        <a:pt x="90" y="82"/>
                      </a:lnTo>
                      <a:lnTo>
                        <a:pt x="92" y="79"/>
                      </a:lnTo>
                      <a:lnTo>
                        <a:pt x="94" y="76"/>
                      </a:lnTo>
                      <a:lnTo>
                        <a:pt x="96" y="72"/>
                      </a:lnTo>
                      <a:lnTo>
                        <a:pt x="98" y="69"/>
                      </a:lnTo>
                      <a:lnTo>
                        <a:pt x="99" y="65"/>
                      </a:lnTo>
                      <a:lnTo>
                        <a:pt x="100" y="62"/>
                      </a:lnTo>
                      <a:lnTo>
                        <a:pt x="100" y="58"/>
                      </a:lnTo>
                      <a:lnTo>
                        <a:pt x="101" y="54"/>
                      </a:lnTo>
                      <a:lnTo>
                        <a:pt x="101" y="51"/>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66" name="Freeform 121"/>
                <p:cNvSpPr>
                  <a:spLocks/>
                </p:cNvSpPr>
                <p:nvPr/>
              </p:nvSpPr>
              <p:spPr bwMode="auto">
                <a:xfrm>
                  <a:off x="1693" y="892"/>
                  <a:ext cx="102" cy="102"/>
                </a:xfrm>
                <a:custGeom>
                  <a:avLst/>
                  <a:gdLst>
                    <a:gd name="T0" fmla="*/ 101 w 102"/>
                    <a:gd name="T1" fmla="*/ 46 h 102"/>
                    <a:gd name="T2" fmla="*/ 100 w 102"/>
                    <a:gd name="T3" fmla="*/ 39 h 102"/>
                    <a:gd name="T4" fmla="*/ 98 w 102"/>
                    <a:gd name="T5" fmla="*/ 32 h 102"/>
                    <a:gd name="T6" fmla="*/ 94 w 102"/>
                    <a:gd name="T7" fmla="*/ 25 h 102"/>
                    <a:gd name="T8" fmla="*/ 90 w 102"/>
                    <a:gd name="T9" fmla="*/ 19 h 102"/>
                    <a:gd name="T10" fmla="*/ 85 w 102"/>
                    <a:gd name="T11" fmla="*/ 13 h 102"/>
                    <a:gd name="T12" fmla="*/ 79 w 102"/>
                    <a:gd name="T13" fmla="*/ 8 h 102"/>
                    <a:gd name="T14" fmla="*/ 72 w 102"/>
                    <a:gd name="T15" fmla="*/ 5 h 102"/>
                    <a:gd name="T16" fmla="*/ 66 w 102"/>
                    <a:gd name="T17" fmla="*/ 2 h 102"/>
                    <a:gd name="T18" fmla="*/ 58 w 102"/>
                    <a:gd name="T19" fmla="*/ 0 h 102"/>
                    <a:gd name="T20" fmla="*/ 51 w 102"/>
                    <a:gd name="T21" fmla="*/ 0 h 102"/>
                    <a:gd name="T22" fmla="*/ 43 w 102"/>
                    <a:gd name="T23" fmla="*/ 0 h 102"/>
                    <a:gd name="T24" fmla="*/ 36 w 102"/>
                    <a:gd name="T25" fmla="*/ 2 h 102"/>
                    <a:gd name="T26" fmla="*/ 29 w 102"/>
                    <a:gd name="T27" fmla="*/ 5 h 102"/>
                    <a:gd name="T28" fmla="*/ 22 w 102"/>
                    <a:gd name="T29" fmla="*/ 8 h 102"/>
                    <a:gd name="T30" fmla="*/ 16 w 102"/>
                    <a:gd name="T31" fmla="*/ 13 h 102"/>
                    <a:gd name="T32" fmla="*/ 11 w 102"/>
                    <a:gd name="T33" fmla="*/ 19 h 102"/>
                    <a:gd name="T34" fmla="*/ 7 w 102"/>
                    <a:gd name="T35" fmla="*/ 25 h 102"/>
                    <a:gd name="T36" fmla="*/ 4 w 102"/>
                    <a:gd name="T37" fmla="*/ 32 h 102"/>
                    <a:gd name="T38" fmla="*/ 1 w 102"/>
                    <a:gd name="T39" fmla="*/ 39 h 102"/>
                    <a:gd name="T40" fmla="*/ 0 w 102"/>
                    <a:gd name="T41" fmla="*/ 46 h 102"/>
                    <a:gd name="T42" fmla="*/ 0 w 102"/>
                    <a:gd name="T43" fmla="*/ 54 h 102"/>
                    <a:gd name="T44" fmla="*/ 1 w 102"/>
                    <a:gd name="T45" fmla="*/ 61 h 102"/>
                    <a:gd name="T46" fmla="*/ 4 w 102"/>
                    <a:gd name="T47" fmla="*/ 69 h 102"/>
                    <a:gd name="T48" fmla="*/ 7 w 102"/>
                    <a:gd name="T49" fmla="*/ 75 h 102"/>
                    <a:gd name="T50" fmla="*/ 11 w 102"/>
                    <a:gd name="T51" fmla="*/ 82 h 102"/>
                    <a:gd name="T52" fmla="*/ 16 w 102"/>
                    <a:gd name="T53" fmla="*/ 87 h 102"/>
                    <a:gd name="T54" fmla="*/ 22 w 102"/>
                    <a:gd name="T55" fmla="*/ 92 h 102"/>
                    <a:gd name="T56" fmla="*/ 29 w 102"/>
                    <a:gd name="T57" fmla="*/ 96 h 102"/>
                    <a:gd name="T58" fmla="*/ 36 w 102"/>
                    <a:gd name="T59" fmla="*/ 99 h 102"/>
                    <a:gd name="T60" fmla="*/ 43 w 102"/>
                    <a:gd name="T61" fmla="*/ 100 h 102"/>
                    <a:gd name="T62" fmla="*/ 51 w 102"/>
                    <a:gd name="T63" fmla="*/ 101 h 102"/>
                    <a:gd name="T64" fmla="*/ 58 w 102"/>
                    <a:gd name="T65" fmla="*/ 100 h 102"/>
                    <a:gd name="T66" fmla="*/ 66 w 102"/>
                    <a:gd name="T67" fmla="*/ 99 h 102"/>
                    <a:gd name="T68" fmla="*/ 72 w 102"/>
                    <a:gd name="T69" fmla="*/ 96 h 102"/>
                    <a:gd name="T70" fmla="*/ 79 w 102"/>
                    <a:gd name="T71" fmla="*/ 92 h 102"/>
                    <a:gd name="T72" fmla="*/ 85 w 102"/>
                    <a:gd name="T73" fmla="*/ 87 h 102"/>
                    <a:gd name="T74" fmla="*/ 90 w 102"/>
                    <a:gd name="T75" fmla="*/ 82 h 102"/>
                    <a:gd name="T76" fmla="*/ 94 w 102"/>
                    <a:gd name="T77" fmla="*/ 75 h 102"/>
                    <a:gd name="T78" fmla="*/ 98 w 102"/>
                    <a:gd name="T79" fmla="*/ 69 h 102"/>
                    <a:gd name="T80" fmla="*/ 100 w 102"/>
                    <a:gd name="T81" fmla="*/ 61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0"/>
                      </a:moveTo>
                      <a:lnTo>
                        <a:pt x="101" y="46"/>
                      </a:lnTo>
                      <a:lnTo>
                        <a:pt x="100" y="43"/>
                      </a:lnTo>
                      <a:lnTo>
                        <a:pt x="100" y="39"/>
                      </a:lnTo>
                      <a:lnTo>
                        <a:pt x="99" y="36"/>
                      </a:lnTo>
                      <a:lnTo>
                        <a:pt x="98" y="32"/>
                      </a:lnTo>
                      <a:lnTo>
                        <a:pt x="96" y="28"/>
                      </a:lnTo>
                      <a:lnTo>
                        <a:pt x="94" y="25"/>
                      </a:lnTo>
                      <a:lnTo>
                        <a:pt x="92" y="22"/>
                      </a:lnTo>
                      <a:lnTo>
                        <a:pt x="90" y="19"/>
                      </a:lnTo>
                      <a:lnTo>
                        <a:pt x="88" y="16"/>
                      </a:lnTo>
                      <a:lnTo>
                        <a:pt x="85" y="13"/>
                      </a:lnTo>
                      <a:lnTo>
                        <a:pt x="82" y="11"/>
                      </a:lnTo>
                      <a:lnTo>
                        <a:pt x="79" y="8"/>
                      </a:lnTo>
                      <a:lnTo>
                        <a:pt x="76" y="7"/>
                      </a:lnTo>
                      <a:lnTo>
                        <a:pt x="72" y="5"/>
                      </a:lnTo>
                      <a:lnTo>
                        <a:pt x="69" y="3"/>
                      </a:lnTo>
                      <a:lnTo>
                        <a:pt x="66" y="2"/>
                      </a:lnTo>
                      <a:lnTo>
                        <a:pt x="62" y="1"/>
                      </a:lnTo>
                      <a:lnTo>
                        <a:pt x="58" y="0"/>
                      </a:lnTo>
                      <a:lnTo>
                        <a:pt x="54" y="0"/>
                      </a:lnTo>
                      <a:lnTo>
                        <a:pt x="51" y="0"/>
                      </a:lnTo>
                      <a:lnTo>
                        <a:pt x="47" y="0"/>
                      </a:lnTo>
                      <a:lnTo>
                        <a:pt x="43" y="0"/>
                      </a:lnTo>
                      <a:lnTo>
                        <a:pt x="39" y="1"/>
                      </a:lnTo>
                      <a:lnTo>
                        <a:pt x="36" y="2"/>
                      </a:lnTo>
                      <a:lnTo>
                        <a:pt x="32" y="3"/>
                      </a:lnTo>
                      <a:lnTo>
                        <a:pt x="29" y="5"/>
                      </a:lnTo>
                      <a:lnTo>
                        <a:pt x="25" y="7"/>
                      </a:lnTo>
                      <a:lnTo>
                        <a:pt x="22" y="8"/>
                      </a:lnTo>
                      <a:lnTo>
                        <a:pt x="19" y="11"/>
                      </a:lnTo>
                      <a:lnTo>
                        <a:pt x="16" y="13"/>
                      </a:lnTo>
                      <a:lnTo>
                        <a:pt x="14" y="16"/>
                      </a:lnTo>
                      <a:lnTo>
                        <a:pt x="11" y="19"/>
                      </a:lnTo>
                      <a:lnTo>
                        <a:pt x="9" y="22"/>
                      </a:lnTo>
                      <a:lnTo>
                        <a:pt x="7" y="25"/>
                      </a:lnTo>
                      <a:lnTo>
                        <a:pt x="5" y="28"/>
                      </a:lnTo>
                      <a:lnTo>
                        <a:pt x="4" y="32"/>
                      </a:lnTo>
                      <a:lnTo>
                        <a:pt x="2" y="36"/>
                      </a:lnTo>
                      <a:lnTo>
                        <a:pt x="1" y="39"/>
                      </a:lnTo>
                      <a:lnTo>
                        <a:pt x="1" y="43"/>
                      </a:lnTo>
                      <a:lnTo>
                        <a:pt x="0" y="46"/>
                      </a:lnTo>
                      <a:lnTo>
                        <a:pt x="0" y="50"/>
                      </a:lnTo>
                      <a:lnTo>
                        <a:pt x="0" y="54"/>
                      </a:lnTo>
                      <a:lnTo>
                        <a:pt x="1" y="58"/>
                      </a:lnTo>
                      <a:lnTo>
                        <a:pt x="1" y="61"/>
                      </a:lnTo>
                      <a:lnTo>
                        <a:pt x="2" y="65"/>
                      </a:lnTo>
                      <a:lnTo>
                        <a:pt x="4" y="69"/>
                      </a:lnTo>
                      <a:lnTo>
                        <a:pt x="5" y="72"/>
                      </a:lnTo>
                      <a:lnTo>
                        <a:pt x="7" y="75"/>
                      </a:lnTo>
                      <a:lnTo>
                        <a:pt x="9" y="79"/>
                      </a:lnTo>
                      <a:lnTo>
                        <a:pt x="11" y="82"/>
                      </a:lnTo>
                      <a:lnTo>
                        <a:pt x="14" y="85"/>
                      </a:lnTo>
                      <a:lnTo>
                        <a:pt x="16" y="87"/>
                      </a:lnTo>
                      <a:lnTo>
                        <a:pt x="19" y="90"/>
                      </a:lnTo>
                      <a:lnTo>
                        <a:pt x="22" y="92"/>
                      </a:lnTo>
                      <a:lnTo>
                        <a:pt x="25" y="94"/>
                      </a:lnTo>
                      <a:lnTo>
                        <a:pt x="29" y="96"/>
                      </a:lnTo>
                      <a:lnTo>
                        <a:pt x="32" y="97"/>
                      </a:lnTo>
                      <a:lnTo>
                        <a:pt x="36" y="99"/>
                      </a:lnTo>
                      <a:lnTo>
                        <a:pt x="39" y="99"/>
                      </a:lnTo>
                      <a:lnTo>
                        <a:pt x="43" y="100"/>
                      </a:lnTo>
                      <a:lnTo>
                        <a:pt x="47" y="101"/>
                      </a:lnTo>
                      <a:lnTo>
                        <a:pt x="51" y="101"/>
                      </a:lnTo>
                      <a:lnTo>
                        <a:pt x="54" y="101"/>
                      </a:lnTo>
                      <a:lnTo>
                        <a:pt x="58" y="100"/>
                      </a:lnTo>
                      <a:lnTo>
                        <a:pt x="62" y="99"/>
                      </a:lnTo>
                      <a:lnTo>
                        <a:pt x="66" y="99"/>
                      </a:lnTo>
                      <a:lnTo>
                        <a:pt x="69" y="97"/>
                      </a:lnTo>
                      <a:lnTo>
                        <a:pt x="72" y="96"/>
                      </a:lnTo>
                      <a:lnTo>
                        <a:pt x="76" y="94"/>
                      </a:lnTo>
                      <a:lnTo>
                        <a:pt x="79" y="92"/>
                      </a:lnTo>
                      <a:lnTo>
                        <a:pt x="82" y="90"/>
                      </a:lnTo>
                      <a:lnTo>
                        <a:pt x="85" y="87"/>
                      </a:lnTo>
                      <a:lnTo>
                        <a:pt x="88" y="85"/>
                      </a:lnTo>
                      <a:lnTo>
                        <a:pt x="90" y="82"/>
                      </a:lnTo>
                      <a:lnTo>
                        <a:pt x="92" y="79"/>
                      </a:lnTo>
                      <a:lnTo>
                        <a:pt x="94" y="75"/>
                      </a:lnTo>
                      <a:lnTo>
                        <a:pt x="96" y="72"/>
                      </a:lnTo>
                      <a:lnTo>
                        <a:pt x="98" y="69"/>
                      </a:lnTo>
                      <a:lnTo>
                        <a:pt x="99" y="65"/>
                      </a:lnTo>
                      <a:lnTo>
                        <a:pt x="100" y="61"/>
                      </a:lnTo>
                      <a:lnTo>
                        <a:pt x="100" y="58"/>
                      </a:lnTo>
                      <a:lnTo>
                        <a:pt x="101" y="54"/>
                      </a:lnTo>
                      <a:lnTo>
                        <a:pt x="101" y="50"/>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67" name="Freeform 122"/>
                <p:cNvSpPr>
                  <a:spLocks/>
                </p:cNvSpPr>
                <p:nvPr/>
              </p:nvSpPr>
              <p:spPr bwMode="auto">
                <a:xfrm>
                  <a:off x="1808" y="981"/>
                  <a:ext cx="102" cy="102"/>
                </a:xfrm>
                <a:custGeom>
                  <a:avLst/>
                  <a:gdLst>
                    <a:gd name="T0" fmla="*/ 101 w 102"/>
                    <a:gd name="T1" fmla="*/ 46 h 102"/>
                    <a:gd name="T2" fmla="*/ 100 w 102"/>
                    <a:gd name="T3" fmla="*/ 39 h 102"/>
                    <a:gd name="T4" fmla="*/ 98 w 102"/>
                    <a:gd name="T5" fmla="*/ 32 h 102"/>
                    <a:gd name="T6" fmla="*/ 94 w 102"/>
                    <a:gd name="T7" fmla="*/ 25 h 102"/>
                    <a:gd name="T8" fmla="*/ 90 w 102"/>
                    <a:gd name="T9" fmla="*/ 19 h 102"/>
                    <a:gd name="T10" fmla="*/ 85 w 102"/>
                    <a:gd name="T11" fmla="*/ 13 h 102"/>
                    <a:gd name="T12" fmla="*/ 79 w 102"/>
                    <a:gd name="T13" fmla="*/ 8 h 102"/>
                    <a:gd name="T14" fmla="*/ 72 w 102"/>
                    <a:gd name="T15" fmla="*/ 4 h 102"/>
                    <a:gd name="T16" fmla="*/ 65 w 102"/>
                    <a:gd name="T17" fmla="*/ 2 h 102"/>
                    <a:gd name="T18" fmla="*/ 58 w 102"/>
                    <a:gd name="T19" fmla="*/ 0 h 102"/>
                    <a:gd name="T20" fmla="*/ 50 w 102"/>
                    <a:gd name="T21" fmla="*/ 0 h 102"/>
                    <a:gd name="T22" fmla="*/ 43 w 102"/>
                    <a:gd name="T23" fmla="*/ 0 h 102"/>
                    <a:gd name="T24" fmla="*/ 36 w 102"/>
                    <a:gd name="T25" fmla="*/ 2 h 102"/>
                    <a:gd name="T26" fmla="*/ 28 w 102"/>
                    <a:gd name="T27" fmla="*/ 4 h 102"/>
                    <a:gd name="T28" fmla="*/ 22 w 102"/>
                    <a:gd name="T29" fmla="*/ 8 h 102"/>
                    <a:gd name="T30" fmla="*/ 16 w 102"/>
                    <a:gd name="T31" fmla="*/ 13 h 102"/>
                    <a:gd name="T32" fmla="*/ 11 w 102"/>
                    <a:gd name="T33" fmla="*/ 19 h 102"/>
                    <a:gd name="T34" fmla="*/ 7 w 102"/>
                    <a:gd name="T35" fmla="*/ 25 h 102"/>
                    <a:gd name="T36" fmla="*/ 3 w 102"/>
                    <a:gd name="T37" fmla="*/ 32 h 102"/>
                    <a:gd name="T38" fmla="*/ 1 w 102"/>
                    <a:gd name="T39" fmla="*/ 39 h 102"/>
                    <a:gd name="T40" fmla="*/ 0 w 102"/>
                    <a:gd name="T41" fmla="*/ 46 h 102"/>
                    <a:gd name="T42" fmla="*/ 0 w 102"/>
                    <a:gd name="T43" fmla="*/ 54 h 102"/>
                    <a:gd name="T44" fmla="*/ 1 w 102"/>
                    <a:gd name="T45" fmla="*/ 61 h 102"/>
                    <a:gd name="T46" fmla="*/ 3 w 102"/>
                    <a:gd name="T47" fmla="*/ 68 h 102"/>
                    <a:gd name="T48" fmla="*/ 7 w 102"/>
                    <a:gd name="T49" fmla="*/ 75 h 102"/>
                    <a:gd name="T50" fmla="*/ 11 w 102"/>
                    <a:gd name="T51" fmla="*/ 82 h 102"/>
                    <a:gd name="T52" fmla="*/ 16 w 102"/>
                    <a:gd name="T53" fmla="*/ 87 h 102"/>
                    <a:gd name="T54" fmla="*/ 22 w 102"/>
                    <a:gd name="T55" fmla="*/ 92 h 102"/>
                    <a:gd name="T56" fmla="*/ 28 w 102"/>
                    <a:gd name="T57" fmla="*/ 96 h 102"/>
                    <a:gd name="T58" fmla="*/ 36 w 102"/>
                    <a:gd name="T59" fmla="*/ 99 h 102"/>
                    <a:gd name="T60" fmla="*/ 43 w 102"/>
                    <a:gd name="T61" fmla="*/ 100 h 102"/>
                    <a:gd name="T62" fmla="*/ 50 w 102"/>
                    <a:gd name="T63" fmla="*/ 101 h 102"/>
                    <a:gd name="T64" fmla="*/ 58 w 102"/>
                    <a:gd name="T65" fmla="*/ 100 h 102"/>
                    <a:gd name="T66" fmla="*/ 65 w 102"/>
                    <a:gd name="T67" fmla="*/ 99 h 102"/>
                    <a:gd name="T68" fmla="*/ 72 w 102"/>
                    <a:gd name="T69" fmla="*/ 96 h 102"/>
                    <a:gd name="T70" fmla="*/ 79 w 102"/>
                    <a:gd name="T71" fmla="*/ 92 h 102"/>
                    <a:gd name="T72" fmla="*/ 85 w 102"/>
                    <a:gd name="T73" fmla="*/ 87 h 102"/>
                    <a:gd name="T74" fmla="*/ 90 w 102"/>
                    <a:gd name="T75" fmla="*/ 82 h 102"/>
                    <a:gd name="T76" fmla="*/ 94 w 102"/>
                    <a:gd name="T77" fmla="*/ 75 h 102"/>
                    <a:gd name="T78" fmla="*/ 98 w 102"/>
                    <a:gd name="T79" fmla="*/ 68 h 102"/>
                    <a:gd name="T80" fmla="*/ 100 w 102"/>
                    <a:gd name="T81" fmla="*/ 61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0"/>
                      </a:moveTo>
                      <a:lnTo>
                        <a:pt x="101" y="46"/>
                      </a:lnTo>
                      <a:lnTo>
                        <a:pt x="100" y="42"/>
                      </a:lnTo>
                      <a:lnTo>
                        <a:pt x="100" y="39"/>
                      </a:lnTo>
                      <a:lnTo>
                        <a:pt x="99" y="35"/>
                      </a:lnTo>
                      <a:lnTo>
                        <a:pt x="98" y="32"/>
                      </a:lnTo>
                      <a:lnTo>
                        <a:pt x="96" y="28"/>
                      </a:lnTo>
                      <a:lnTo>
                        <a:pt x="94" y="25"/>
                      </a:lnTo>
                      <a:lnTo>
                        <a:pt x="92" y="21"/>
                      </a:lnTo>
                      <a:lnTo>
                        <a:pt x="90" y="19"/>
                      </a:lnTo>
                      <a:lnTo>
                        <a:pt x="87" y="16"/>
                      </a:lnTo>
                      <a:lnTo>
                        <a:pt x="85" y="13"/>
                      </a:lnTo>
                      <a:lnTo>
                        <a:pt x="82" y="10"/>
                      </a:lnTo>
                      <a:lnTo>
                        <a:pt x="79" y="8"/>
                      </a:lnTo>
                      <a:lnTo>
                        <a:pt x="76" y="6"/>
                      </a:lnTo>
                      <a:lnTo>
                        <a:pt x="72" y="4"/>
                      </a:lnTo>
                      <a:lnTo>
                        <a:pt x="69" y="3"/>
                      </a:lnTo>
                      <a:lnTo>
                        <a:pt x="65" y="2"/>
                      </a:lnTo>
                      <a:lnTo>
                        <a:pt x="61" y="1"/>
                      </a:lnTo>
                      <a:lnTo>
                        <a:pt x="58" y="0"/>
                      </a:lnTo>
                      <a:lnTo>
                        <a:pt x="54" y="0"/>
                      </a:lnTo>
                      <a:lnTo>
                        <a:pt x="50" y="0"/>
                      </a:lnTo>
                      <a:lnTo>
                        <a:pt x="47" y="0"/>
                      </a:lnTo>
                      <a:lnTo>
                        <a:pt x="43" y="0"/>
                      </a:lnTo>
                      <a:lnTo>
                        <a:pt x="39" y="1"/>
                      </a:lnTo>
                      <a:lnTo>
                        <a:pt x="36" y="2"/>
                      </a:lnTo>
                      <a:lnTo>
                        <a:pt x="32" y="3"/>
                      </a:lnTo>
                      <a:lnTo>
                        <a:pt x="28" y="4"/>
                      </a:lnTo>
                      <a:lnTo>
                        <a:pt x="25" y="6"/>
                      </a:lnTo>
                      <a:lnTo>
                        <a:pt x="22" y="8"/>
                      </a:lnTo>
                      <a:lnTo>
                        <a:pt x="19" y="10"/>
                      </a:lnTo>
                      <a:lnTo>
                        <a:pt x="16" y="13"/>
                      </a:lnTo>
                      <a:lnTo>
                        <a:pt x="13" y="16"/>
                      </a:lnTo>
                      <a:lnTo>
                        <a:pt x="11" y="19"/>
                      </a:lnTo>
                      <a:lnTo>
                        <a:pt x="8" y="21"/>
                      </a:lnTo>
                      <a:lnTo>
                        <a:pt x="7" y="25"/>
                      </a:lnTo>
                      <a:lnTo>
                        <a:pt x="5" y="28"/>
                      </a:lnTo>
                      <a:lnTo>
                        <a:pt x="3" y="32"/>
                      </a:lnTo>
                      <a:lnTo>
                        <a:pt x="2" y="35"/>
                      </a:lnTo>
                      <a:lnTo>
                        <a:pt x="1" y="39"/>
                      </a:lnTo>
                      <a:lnTo>
                        <a:pt x="0" y="42"/>
                      </a:lnTo>
                      <a:lnTo>
                        <a:pt x="0" y="46"/>
                      </a:lnTo>
                      <a:lnTo>
                        <a:pt x="0" y="50"/>
                      </a:lnTo>
                      <a:lnTo>
                        <a:pt x="0" y="54"/>
                      </a:lnTo>
                      <a:lnTo>
                        <a:pt x="0" y="58"/>
                      </a:lnTo>
                      <a:lnTo>
                        <a:pt x="1" y="61"/>
                      </a:lnTo>
                      <a:lnTo>
                        <a:pt x="2" y="65"/>
                      </a:lnTo>
                      <a:lnTo>
                        <a:pt x="3" y="68"/>
                      </a:lnTo>
                      <a:lnTo>
                        <a:pt x="5" y="72"/>
                      </a:lnTo>
                      <a:lnTo>
                        <a:pt x="7" y="75"/>
                      </a:lnTo>
                      <a:lnTo>
                        <a:pt x="8" y="78"/>
                      </a:lnTo>
                      <a:lnTo>
                        <a:pt x="11" y="82"/>
                      </a:lnTo>
                      <a:lnTo>
                        <a:pt x="13" y="84"/>
                      </a:lnTo>
                      <a:lnTo>
                        <a:pt x="16" y="87"/>
                      </a:lnTo>
                      <a:lnTo>
                        <a:pt x="19" y="90"/>
                      </a:lnTo>
                      <a:lnTo>
                        <a:pt x="22" y="92"/>
                      </a:lnTo>
                      <a:lnTo>
                        <a:pt x="25" y="94"/>
                      </a:lnTo>
                      <a:lnTo>
                        <a:pt x="28" y="96"/>
                      </a:lnTo>
                      <a:lnTo>
                        <a:pt x="32" y="97"/>
                      </a:lnTo>
                      <a:lnTo>
                        <a:pt x="36" y="99"/>
                      </a:lnTo>
                      <a:lnTo>
                        <a:pt x="39" y="99"/>
                      </a:lnTo>
                      <a:lnTo>
                        <a:pt x="43" y="100"/>
                      </a:lnTo>
                      <a:lnTo>
                        <a:pt x="47" y="101"/>
                      </a:lnTo>
                      <a:lnTo>
                        <a:pt x="50" y="101"/>
                      </a:lnTo>
                      <a:lnTo>
                        <a:pt x="54" y="101"/>
                      </a:lnTo>
                      <a:lnTo>
                        <a:pt x="58" y="100"/>
                      </a:lnTo>
                      <a:lnTo>
                        <a:pt x="61" y="99"/>
                      </a:lnTo>
                      <a:lnTo>
                        <a:pt x="65" y="99"/>
                      </a:lnTo>
                      <a:lnTo>
                        <a:pt x="69" y="97"/>
                      </a:lnTo>
                      <a:lnTo>
                        <a:pt x="72" y="96"/>
                      </a:lnTo>
                      <a:lnTo>
                        <a:pt x="76" y="94"/>
                      </a:lnTo>
                      <a:lnTo>
                        <a:pt x="79" y="92"/>
                      </a:lnTo>
                      <a:lnTo>
                        <a:pt x="82" y="90"/>
                      </a:lnTo>
                      <a:lnTo>
                        <a:pt x="85" y="87"/>
                      </a:lnTo>
                      <a:lnTo>
                        <a:pt x="87" y="84"/>
                      </a:lnTo>
                      <a:lnTo>
                        <a:pt x="90" y="82"/>
                      </a:lnTo>
                      <a:lnTo>
                        <a:pt x="92" y="78"/>
                      </a:lnTo>
                      <a:lnTo>
                        <a:pt x="94" y="75"/>
                      </a:lnTo>
                      <a:lnTo>
                        <a:pt x="96" y="72"/>
                      </a:lnTo>
                      <a:lnTo>
                        <a:pt x="98" y="68"/>
                      </a:lnTo>
                      <a:lnTo>
                        <a:pt x="99" y="65"/>
                      </a:lnTo>
                      <a:lnTo>
                        <a:pt x="100" y="61"/>
                      </a:lnTo>
                      <a:lnTo>
                        <a:pt x="100" y="58"/>
                      </a:lnTo>
                      <a:lnTo>
                        <a:pt x="101" y="54"/>
                      </a:lnTo>
                      <a:lnTo>
                        <a:pt x="101" y="50"/>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68" name="Freeform 123"/>
                <p:cNvSpPr>
                  <a:spLocks/>
                </p:cNvSpPr>
                <p:nvPr/>
              </p:nvSpPr>
              <p:spPr bwMode="auto">
                <a:xfrm>
                  <a:off x="2029" y="944"/>
                  <a:ext cx="102" cy="102"/>
                </a:xfrm>
                <a:custGeom>
                  <a:avLst/>
                  <a:gdLst>
                    <a:gd name="T0" fmla="*/ 101 w 102"/>
                    <a:gd name="T1" fmla="*/ 47 h 102"/>
                    <a:gd name="T2" fmla="*/ 100 w 102"/>
                    <a:gd name="T3" fmla="*/ 39 h 102"/>
                    <a:gd name="T4" fmla="*/ 97 w 102"/>
                    <a:gd name="T5" fmla="*/ 32 h 102"/>
                    <a:gd name="T6" fmla="*/ 94 w 102"/>
                    <a:gd name="T7" fmla="*/ 25 h 102"/>
                    <a:gd name="T8" fmla="*/ 90 w 102"/>
                    <a:gd name="T9" fmla="*/ 19 h 102"/>
                    <a:gd name="T10" fmla="*/ 84 w 102"/>
                    <a:gd name="T11" fmla="*/ 13 h 102"/>
                    <a:gd name="T12" fmla="*/ 79 w 102"/>
                    <a:gd name="T13" fmla="*/ 8 h 102"/>
                    <a:gd name="T14" fmla="*/ 72 w 102"/>
                    <a:gd name="T15" fmla="*/ 5 h 102"/>
                    <a:gd name="T16" fmla="*/ 65 w 102"/>
                    <a:gd name="T17" fmla="*/ 2 h 102"/>
                    <a:gd name="T18" fmla="*/ 58 w 102"/>
                    <a:gd name="T19" fmla="*/ 0 h 102"/>
                    <a:gd name="T20" fmla="*/ 50 w 102"/>
                    <a:gd name="T21" fmla="*/ 0 h 102"/>
                    <a:gd name="T22" fmla="*/ 43 w 102"/>
                    <a:gd name="T23" fmla="*/ 0 h 102"/>
                    <a:gd name="T24" fmla="*/ 35 w 102"/>
                    <a:gd name="T25" fmla="*/ 2 h 102"/>
                    <a:gd name="T26" fmla="*/ 29 w 102"/>
                    <a:gd name="T27" fmla="*/ 5 h 102"/>
                    <a:gd name="T28" fmla="*/ 22 w 102"/>
                    <a:gd name="T29" fmla="*/ 8 h 102"/>
                    <a:gd name="T30" fmla="*/ 16 w 102"/>
                    <a:gd name="T31" fmla="*/ 13 h 102"/>
                    <a:gd name="T32" fmla="*/ 11 w 102"/>
                    <a:gd name="T33" fmla="*/ 19 h 102"/>
                    <a:gd name="T34" fmla="*/ 6 w 102"/>
                    <a:gd name="T35" fmla="*/ 25 h 102"/>
                    <a:gd name="T36" fmla="*/ 3 w 102"/>
                    <a:gd name="T37" fmla="*/ 32 h 102"/>
                    <a:gd name="T38" fmla="*/ 1 w 102"/>
                    <a:gd name="T39" fmla="*/ 39 h 102"/>
                    <a:gd name="T40" fmla="*/ 0 w 102"/>
                    <a:gd name="T41" fmla="*/ 47 h 102"/>
                    <a:gd name="T42" fmla="*/ 0 w 102"/>
                    <a:gd name="T43" fmla="*/ 54 h 102"/>
                    <a:gd name="T44" fmla="*/ 1 w 102"/>
                    <a:gd name="T45" fmla="*/ 62 h 102"/>
                    <a:gd name="T46" fmla="*/ 3 w 102"/>
                    <a:gd name="T47" fmla="*/ 69 h 102"/>
                    <a:gd name="T48" fmla="*/ 6 w 102"/>
                    <a:gd name="T49" fmla="*/ 76 h 102"/>
                    <a:gd name="T50" fmla="*/ 11 w 102"/>
                    <a:gd name="T51" fmla="*/ 82 h 102"/>
                    <a:gd name="T52" fmla="*/ 16 w 102"/>
                    <a:gd name="T53" fmla="*/ 87 h 102"/>
                    <a:gd name="T54" fmla="*/ 22 w 102"/>
                    <a:gd name="T55" fmla="*/ 92 h 102"/>
                    <a:gd name="T56" fmla="*/ 29 w 102"/>
                    <a:gd name="T57" fmla="*/ 96 h 102"/>
                    <a:gd name="T58" fmla="*/ 35 w 102"/>
                    <a:gd name="T59" fmla="*/ 99 h 102"/>
                    <a:gd name="T60" fmla="*/ 43 w 102"/>
                    <a:gd name="T61" fmla="*/ 100 h 102"/>
                    <a:gd name="T62" fmla="*/ 50 w 102"/>
                    <a:gd name="T63" fmla="*/ 101 h 102"/>
                    <a:gd name="T64" fmla="*/ 58 w 102"/>
                    <a:gd name="T65" fmla="*/ 100 h 102"/>
                    <a:gd name="T66" fmla="*/ 65 w 102"/>
                    <a:gd name="T67" fmla="*/ 99 h 102"/>
                    <a:gd name="T68" fmla="*/ 72 w 102"/>
                    <a:gd name="T69" fmla="*/ 96 h 102"/>
                    <a:gd name="T70" fmla="*/ 79 w 102"/>
                    <a:gd name="T71" fmla="*/ 92 h 102"/>
                    <a:gd name="T72" fmla="*/ 84 w 102"/>
                    <a:gd name="T73" fmla="*/ 87 h 102"/>
                    <a:gd name="T74" fmla="*/ 90 w 102"/>
                    <a:gd name="T75" fmla="*/ 82 h 102"/>
                    <a:gd name="T76" fmla="*/ 94 w 102"/>
                    <a:gd name="T77" fmla="*/ 76 h 102"/>
                    <a:gd name="T78" fmla="*/ 97 w 102"/>
                    <a:gd name="T79" fmla="*/ 69 h 102"/>
                    <a:gd name="T80" fmla="*/ 100 w 102"/>
                    <a:gd name="T81" fmla="*/ 62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0"/>
                      </a:moveTo>
                      <a:lnTo>
                        <a:pt x="101" y="47"/>
                      </a:lnTo>
                      <a:lnTo>
                        <a:pt x="100" y="43"/>
                      </a:lnTo>
                      <a:lnTo>
                        <a:pt x="100" y="39"/>
                      </a:lnTo>
                      <a:lnTo>
                        <a:pt x="98" y="35"/>
                      </a:lnTo>
                      <a:lnTo>
                        <a:pt x="97" y="32"/>
                      </a:lnTo>
                      <a:lnTo>
                        <a:pt x="96" y="28"/>
                      </a:lnTo>
                      <a:lnTo>
                        <a:pt x="94" y="25"/>
                      </a:lnTo>
                      <a:lnTo>
                        <a:pt x="92" y="22"/>
                      </a:lnTo>
                      <a:lnTo>
                        <a:pt x="90" y="19"/>
                      </a:lnTo>
                      <a:lnTo>
                        <a:pt x="87" y="16"/>
                      </a:lnTo>
                      <a:lnTo>
                        <a:pt x="84" y="13"/>
                      </a:lnTo>
                      <a:lnTo>
                        <a:pt x="82" y="11"/>
                      </a:lnTo>
                      <a:lnTo>
                        <a:pt x="79" y="8"/>
                      </a:lnTo>
                      <a:lnTo>
                        <a:pt x="76" y="6"/>
                      </a:lnTo>
                      <a:lnTo>
                        <a:pt x="72" y="5"/>
                      </a:lnTo>
                      <a:lnTo>
                        <a:pt x="69" y="3"/>
                      </a:lnTo>
                      <a:lnTo>
                        <a:pt x="65" y="2"/>
                      </a:lnTo>
                      <a:lnTo>
                        <a:pt x="61" y="1"/>
                      </a:lnTo>
                      <a:lnTo>
                        <a:pt x="58" y="0"/>
                      </a:lnTo>
                      <a:lnTo>
                        <a:pt x="54" y="0"/>
                      </a:lnTo>
                      <a:lnTo>
                        <a:pt x="50" y="0"/>
                      </a:lnTo>
                      <a:lnTo>
                        <a:pt x="47" y="0"/>
                      </a:lnTo>
                      <a:lnTo>
                        <a:pt x="43" y="0"/>
                      </a:lnTo>
                      <a:lnTo>
                        <a:pt x="39" y="1"/>
                      </a:lnTo>
                      <a:lnTo>
                        <a:pt x="35" y="2"/>
                      </a:lnTo>
                      <a:lnTo>
                        <a:pt x="32" y="3"/>
                      </a:lnTo>
                      <a:lnTo>
                        <a:pt x="29" y="5"/>
                      </a:lnTo>
                      <a:lnTo>
                        <a:pt x="25" y="6"/>
                      </a:lnTo>
                      <a:lnTo>
                        <a:pt x="22" y="8"/>
                      </a:lnTo>
                      <a:lnTo>
                        <a:pt x="19" y="11"/>
                      </a:lnTo>
                      <a:lnTo>
                        <a:pt x="16" y="13"/>
                      </a:lnTo>
                      <a:lnTo>
                        <a:pt x="13" y="16"/>
                      </a:lnTo>
                      <a:lnTo>
                        <a:pt x="11" y="19"/>
                      </a:lnTo>
                      <a:lnTo>
                        <a:pt x="8" y="22"/>
                      </a:lnTo>
                      <a:lnTo>
                        <a:pt x="6" y="25"/>
                      </a:lnTo>
                      <a:lnTo>
                        <a:pt x="5" y="28"/>
                      </a:lnTo>
                      <a:lnTo>
                        <a:pt x="3" y="32"/>
                      </a:lnTo>
                      <a:lnTo>
                        <a:pt x="2" y="35"/>
                      </a:lnTo>
                      <a:lnTo>
                        <a:pt x="1" y="39"/>
                      </a:lnTo>
                      <a:lnTo>
                        <a:pt x="0" y="43"/>
                      </a:lnTo>
                      <a:lnTo>
                        <a:pt x="0" y="47"/>
                      </a:lnTo>
                      <a:lnTo>
                        <a:pt x="0" y="50"/>
                      </a:lnTo>
                      <a:lnTo>
                        <a:pt x="0" y="54"/>
                      </a:lnTo>
                      <a:lnTo>
                        <a:pt x="0" y="58"/>
                      </a:lnTo>
                      <a:lnTo>
                        <a:pt x="1" y="62"/>
                      </a:lnTo>
                      <a:lnTo>
                        <a:pt x="2" y="65"/>
                      </a:lnTo>
                      <a:lnTo>
                        <a:pt x="3" y="69"/>
                      </a:lnTo>
                      <a:lnTo>
                        <a:pt x="5" y="72"/>
                      </a:lnTo>
                      <a:lnTo>
                        <a:pt x="6" y="76"/>
                      </a:lnTo>
                      <a:lnTo>
                        <a:pt x="8" y="79"/>
                      </a:lnTo>
                      <a:lnTo>
                        <a:pt x="11" y="82"/>
                      </a:lnTo>
                      <a:lnTo>
                        <a:pt x="13" y="84"/>
                      </a:lnTo>
                      <a:lnTo>
                        <a:pt x="16" y="87"/>
                      </a:lnTo>
                      <a:lnTo>
                        <a:pt x="19" y="90"/>
                      </a:lnTo>
                      <a:lnTo>
                        <a:pt x="22" y="92"/>
                      </a:lnTo>
                      <a:lnTo>
                        <a:pt x="25" y="94"/>
                      </a:lnTo>
                      <a:lnTo>
                        <a:pt x="29" y="96"/>
                      </a:lnTo>
                      <a:lnTo>
                        <a:pt x="32" y="97"/>
                      </a:lnTo>
                      <a:lnTo>
                        <a:pt x="35" y="99"/>
                      </a:lnTo>
                      <a:lnTo>
                        <a:pt x="39" y="100"/>
                      </a:lnTo>
                      <a:lnTo>
                        <a:pt x="43" y="100"/>
                      </a:lnTo>
                      <a:lnTo>
                        <a:pt x="47" y="101"/>
                      </a:lnTo>
                      <a:lnTo>
                        <a:pt x="50" y="101"/>
                      </a:lnTo>
                      <a:lnTo>
                        <a:pt x="54" y="101"/>
                      </a:lnTo>
                      <a:lnTo>
                        <a:pt x="58" y="100"/>
                      </a:lnTo>
                      <a:lnTo>
                        <a:pt x="61" y="100"/>
                      </a:lnTo>
                      <a:lnTo>
                        <a:pt x="65" y="99"/>
                      </a:lnTo>
                      <a:lnTo>
                        <a:pt x="69" y="97"/>
                      </a:lnTo>
                      <a:lnTo>
                        <a:pt x="72" y="96"/>
                      </a:lnTo>
                      <a:lnTo>
                        <a:pt x="76" y="94"/>
                      </a:lnTo>
                      <a:lnTo>
                        <a:pt x="79" y="92"/>
                      </a:lnTo>
                      <a:lnTo>
                        <a:pt x="82" y="90"/>
                      </a:lnTo>
                      <a:lnTo>
                        <a:pt x="84" y="87"/>
                      </a:lnTo>
                      <a:lnTo>
                        <a:pt x="87" y="84"/>
                      </a:lnTo>
                      <a:lnTo>
                        <a:pt x="90" y="82"/>
                      </a:lnTo>
                      <a:lnTo>
                        <a:pt x="92" y="79"/>
                      </a:lnTo>
                      <a:lnTo>
                        <a:pt x="94" y="76"/>
                      </a:lnTo>
                      <a:lnTo>
                        <a:pt x="96" y="72"/>
                      </a:lnTo>
                      <a:lnTo>
                        <a:pt x="97" y="69"/>
                      </a:lnTo>
                      <a:lnTo>
                        <a:pt x="98" y="65"/>
                      </a:lnTo>
                      <a:lnTo>
                        <a:pt x="100" y="62"/>
                      </a:lnTo>
                      <a:lnTo>
                        <a:pt x="100" y="58"/>
                      </a:lnTo>
                      <a:lnTo>
                        <a:pt x="101" y="54"/>
                      </a:lnTo>
                      <a:lnTo>
                        <a:pt x="101" y="50"/>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69" name="Freeform 124"/>
                <p:cNvSpPr>
                  <a:spLocks/>
                </p:cNvSpPr>
                <p:nvPr/>
              </p:nvSpPr>
              <p:spPr bwMode="auto">
                <a:xfrm>
                  <a:off x="2173" y="892"/>
                  <a:ext cx="102" cy="102"/>
                </a:xfrm>
                <a:custGeom>
                  <a:avLst/>
                  <a:gdLst>
                    <a:gd name="T0" fmla="*/ 101 w 102"/>
                    <a:gd name="T1" fmla="*/ 46 h 102"/>
                    <a:gd name="T2" fmla="*/ 100 w 102"/>
                    <a:gd name="T3" fmla="*/ 39 h 102"/>
                    <a:gd name="T4" fmla="*/ 97 w 102"/>
                    <a:gd name="T5" fmla="*/ 32 h 102"/>
                    <a:gd name="T6" fmla="*/ 94 w 102"/>
                    <a:gd name="T7" fmla="*/ 25 h 102"/>
                    <a:gd name="T8" fmla="*/ 90 w 102"/>
                    <a:gd name="T9" fmla="*/ 19 h 102"/>
                    <a:gd name="T10" fmla="*/ 85 w 102"/>
                    <a:gd name="T11" fmla="*/ 13 h 102"/>
                    <a:gd name="T12" fmla="*/ 79 w 102"/>
                    <a:gd name="T13" fmla="*/ 8 h 102"/>
                    <a:gd name="T14" fmla="*/ 72 w 102"/>
                    <a:gd name="T15" fmla="*/ 5 h 102"/>
                    <a:gd name="T16" fmla="*/ 65 w 102"/>
                    <a:gd name="T17" fmla="*/ 2 h 102"/>
                    <a:gd name="T18" fmla="*/ 58 w 102"/>
                    <a:gd name="T19" fmla="*/ 0 h 102"/>
                    <a:gd name="T20" fmla="*/ 50 w 102"/>
                    <a:gd name="T21" fmla="*/ 0 h 102"/>
                    <a:gd name="T22" fmla="*/ 42 w 102"/>
                    <a:gd name="T23" fmla="*/ 0 h 102"/>
                    <a:gd name="T24" fmla="*/ 36 w 102"/>
                    <a:gd name="T25" fmla="*/ 2 h 102"/>
                    <a:gd name="T26" fmla="*/ 28 w 102"/>
                    <a:gd name="T27" fmla="*/ 5 h 102"/>
                    <a:gd name="T28" fmla="*/ 22 w 102"/>
                    <a:gd name="T29" fmla="*/ 8 h 102"/>
                    <a:gd name="T30" fmla="*/ 16 w 102"/>
                    <a:gd name="T31" fmla="*/ 13 h 102"/>
                    <a:gd name="T32" fmla="*/ 11 w 102"/>
                    <a:gd name="T33" fmla="*/ 19 h 102"/>
                    <a:gd name="T34" fmla="*/ 7 w 102"/>
                    <a:gd name="T35" fmla="*/ 25 h 102"/>
                    <a:gd name="T36" fmla="*/ 3 w 102"/>
                    <a:gd name="T37" fmla="*/ 32 h 102"/>
                    <a:gd name="T38" fmla="*/ 1 w 102"/>
                    <a:gd name="T39" fmla="*/ 39 h 102"/>
                    <a:gd name="T40" fmla="*/ 0 w 102"/>
                    <a:gd name="T41" fmla="*/ 46 h 102"/>
                    <a:gd name="T42" fmla="*/ 0 w 102"/>
                    <a:gd name="T43" fmla="*/ 54 h 102"/>
                    <a:gd name="T44" fmla="*/ 1 w 102"/>
                    <a:gd name="T45" fmla="*/ 61 h 102"/>
                    <a:gd name="T46" fmla="*/ 3 w 102"/>
                    <a:gd name="T47" fmla="*/ 69 h 102"/>
                    <a:gd name="T48" fmla="*/ 7 w 102"/>
                    <a:gd name="T49" fmla="*/ 75 h 102"/>
                    <a:gd name="T50" fmla="*/ 11 w 102"/>
                    <a:gd name="T51" fmla="*/ 82 h 102"/>
                    <a:gd name="T52" fmla="*/ 16 w 102"/>
                    <a:gd name="T53" fmla="*/ 87 h 102"/>
                    <a:gd name="T54" fmla="*/ 22 w 102"/>
                    <a:gd name="T55" fmla="*/ 92 h 102"/>
                    <a:gd name="T56" fmla="*/ 28 w 102"/>
                    <a:gd name="T57" fmla="*/ 96 h 102"/>
                    <a:gd name="T58" fmla="*/ 36 w 102"/>
                    <a:gd name="T59" fmla="*/ 99 h 102"/>
                    <a:gd name="T60" fmla="*/ 42 w 102"/>
                    <a:gd name="T61" fmla="*/ 100 h 102"/>
                    <a:gd name="T62" fmla="*/ 50 w 102"/>
                    <a:gd name="T63" fmla="*/ 101 h 102"/>
                    <a:gd name="T64" fmla="*/ 58 w 102"/>
                    <a:gd name="T65" fmla="*/ 100 h 102"/>
                    <a:gd name="T66" fmla="*/ 65 w 102"/>
                    <a:gd name="T67" fmla="*/ 99 h 102"/>
                    <a:gd name="T68" fmla="*/ 72 w 102"/>
                    <a:gd name="T69" fmla="*/ 96 h 102"/>
                    <a:gd name="T70" fmla="*/ 79 w 102"/>
                    <a:gd name="T71" fmla="*/ 92 h 102"/>
                    <a:gd name="T72" fmla="*/ 85 w 102"/>
                    <a:gd name="T73" fmla="*/ 87 h 102"/>
                    <a:gd name="T74" fmla="*/ 90 w 102"/>
                    <a:gd name="T75" fmla="*/ 82 h 102"/>
                    <a:gd name="T76" fmla="*/ 94 w 102"/>
                    <a:gd name="T77" fmla="*/ 75 h 102"/>
                    <a:gd name="T78" fmla="*/ 97 w 102"/>
                    <a:gd name="T79" fmla="*/ 69 h 102"/>
                    <a:gd name="T80" fmla="*/ 100 w 102"/>
                    <a:gd name="T81" fmla="*/ 61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0"/>
                      </a:moveTo>
                      <a:lnTo>
                        <a:pt x="101" y="46"/>
                      </a:lnTo>
                      <a:lnTo>
                        <a:pt x="100" y="43"/>
                      </a:lnTo>
                      <a:lnTo>
                        <a:pt x="100" y="39"/>
                      </a:lnTo>
                      <a:lnTo>
                        <a:pt x="99" y="36"/>
                      </a:lnTo>
                      <a:lnTo>
                        <a:pt x="97" y="32"/>
                      </a:lnTo>
                      <a:lnTo>
                        <a:pt x="96" y="28"/>
                      </a:lnTo>
                      <a:lnTo>
                        <a:pt x="94" y="25"/>
                      </a:lnTo>
                      <a:lnTo>
                        <a:pt x="92" y="22"/>
                      </a:lnTo>
                      <a:lnTo>
                        <a:pt x="90" y="19"/>
                      </a:lnTo>
                      <a:lnTo>
                        <a:pt x="87" y="16"/>
                      </a:lnTo>
                      <a:lnTo>
                        <a:pt x="85" y="13"/>
                      </a:lnTo>
                      <a:lnTo>
                        <a:pt x="82" y="11"/>
                      </a:lnTo>
                      <a:lnTo>
                        <a:pt x="79" y="8"/>
                      </a:lnTo>
                      <a:lnTo>
                        <a:pt x="75" y="7"/>
                      </a:lnTo>
                      <a:lnTo>
                        <a:pt x="72" y="5"/>
                      </a:lnTo>
                      <a:lnTo>
                        <a:pt x="69" y="3"/>
                      </a:lnTo>
                      <a:lnTo>
                        <a:pt x="65" y="2"/>
                      </a:lnTo>
                      <a:lnTo>
                        <a:pt x="61" y="1"/>
                      </a:lnTo>
                      <a:lnTo>
                        <a:pt x="58" y="0"/>
                      </a:lnTo>
                      <a:lnTo>
                        <a:pt x="54" y="0"/>
                      </a:lnTo>
                      <a:lnTo>
                        <a:pt x="50" y="0"/>
                      </a:lnTo>
                      <a:lnTo>
                        <a:pt x="46" y="0"/>
                      </a:lnTo>
                      <a:lnTo>
                        <a:pt x="42" y="0"/>
                      </a:lnTo>
                      <a:lnTo>
                        <a:pt x="39" y="1"/>
                      </a:lnTo>
                      <a:lnTo>
                        <a:pt x="36" y="2"/>
                      </a:lnTo>
                      <a:lnTo>
                        <a:pt x="32" y="3"/>
                      </a:lnTo>
                      <a:lnTo>
                        <a:pt x="28" y="5"/>
                      </a:lnTo>
                      <a:lnTo>
                        <a:pt x="25" y="7"/>
                      </a:lnTo>
                      <a:lnTo>
                        <a:pt x="22" y="8"/>
                      </a:lnTo>
                      <a:lnTo>
                        <a:pt x="19" y="11"/>
                      </a:lnTo>
                      <a:lnTo>
                        <a:pt x="16" y="13"/>
                      </a:lnTo>
                      <a:lnTo>
                        <a:pt x="13" y="16"/>
                      </a:lnTo>
                      <a:lnTo>
                        <a:pt x="11" y="19"/>
                      </a:lnTo>
                      <a:lnTo>
                        <a:pt x="8" y="22"/>
                      </a:lnTo>
                      <a:lnTo>
                        <a:pt x="7" y="25"/>
                      </a:lnTo>
                      <a:lnTo>
                        <a:pt x="5" y="28"/>
                      </a:lnTo>
                      <a:lnTo>
                        <a:pt x="3" y="32"/>
                      </a:lnTo>
                      <a:lnTo>
                        <a:pt x="2" y="36"/>
                      </a:lnTo>
                      <a:lnTo>
                        <a:pt x="1" y="39"/>
                      </a:lnTo>
                      <a:lnTo>
                        <a:pt x="0" y="43"/>
                      </a:lnTo>
                      <a:lnTo>
                        <a:pt x="0" y="46"/>
                      </a:lnTo>
                      <a:lnTo>
                        <a:pt x="0" y="50"/>
                      </a:lnTo>
                      <a:lnTo>
                        <a:pt x="0" y="54"/>
                      </a:lnTo>
                      <a:lnTo>
                        <a:pt x="0" y="58"/>
                      </a:lnTo>
                      <a:lnTo>
                        <a:pt x="1" y="61"/>
                      </a:lnTo>
                      <a:lnTo>
                        <a:pt x="2" y="65"/>
                      </a:lnTo>
                      <a:lnTo>
                        <a:pt x="3" y="69"/>
                      </a:lnTo>
                      <a:lnTo>
                        <a:pt x="5" y="72"/>
                      </a:lnTo>
                      <a:lnTo>
                        <a:pt x="7" y="75"/>
                      </a:lnTo>
                      <a:lnTo>
                        <a:pt x="8" y="79"/>
                      </a:lnTo>
                      <a:lnTo>
                        <a:pt x="11" y="82"/>
                      </a:lnTo>
                      <a:lnTo>
                        <a:pt x="13" y="85"/>
                      </a:lnTo>
                      <a:lnTo>
                        <a:pt x="16" y="87"/>
                      </a:lnTo>
                      <a:lnTo>
                        <a:pt x="19" y="90"/>
                      </a:lnTo>
                      <a:lnTo>
                        <a:pt x="22" y="92"/>
                      </a:lnTo>
                      <a:lnTo>
                        <a:pt x="25" y="94"/>
                      </a:lnTo>
                      <a:lnTo>
                        <a:pt x="28" y="96"/>
                      </a:lnTo>
                      <a:lnTo>
                        <a:pt x="32" y="97"/>
                      </a:lnTo>
                      <a:lnTo>
                        <a:pt x="36" y="99"/>
                      </a:lnTo>
                      <a:lnTo>
                        <a:pt x="39" y="99"/>
                      </a:lnTo>
                      <a:lnTo>
                        <a:pt x="42" y="100"/>
                      </a:lnTo>
                      <a:lnTo>
                        <a:pt x="46" y="101"/>
                      </a:lnTo>
                      <a:lnTo>
                        <a:pt x="50" y="101"/>
                      </a:lnTo>
                      <a:lnTo>
                        <a:pt x="54" y="101"/>
                      </a:lnTo>
                      <a:lnTo>
                        <a:pt x="58" y="100"/>
                      </a:lnTo>
                      <a:lnTo>
                        <a:pt x="61" y="99"/>
                      </a:lnTo>
                      <a:lnTo>
                        <a:pt x="65" y="99"/>
                      </a:lnTo>
                      <a:lnTo>
                        <a:pt x="69" y="97"/>
                      </a:lnTo>
                      <a:lnTo>
                        <a:pt x="72" y="96"/>
                      </a:lnTo>
                      <a:lnTo>
                        <a:pt x="75" y="94"/>
                      </a:lnTo>
                      <a:lnTo>
                        <a:pt x="79" y="92"/>
                      </a:lnTo>
                      <a:lnTo>
                        <a:pt x="82" y="90"/>
                      </a:lnTo>
                      <a:lnTo>
                        <a:pt x="85" y="87"/>
                      </a:lnTo>
                      <a:lnTo>
                        <a:pt x="87" y="85"/>
                      </a:lnTo>
                      <a:lnTo>
                        <a:pt x="90" y="82"/>
                      </a:lnTo>
                      <a:lnTo>
                        <a:pt x="92" y="79"/>
                      </a:lnTo>
                      <a:lnTo>
                        <a:pt x="94" y="75"/>
                      </a:lnTo>
                      <a:lnTo>
                        <a:pt x="96" y="72"/>
                      </a:lnTo>
                      <a:lnTo>
                        <a:pt x="97" y="69"/>
                      </a:lnTo>
                      <a:lnTo>
                        <a:pt x="99" y="65"/>
                      </a:lnTo>
                      <a:lnTo>
                        <a:pt x="100" y="61"/>
                      </a:lnTo>
                      <a:lnTo>
                        <a:pt x="100" y="58"/>
                      </a:lnTo>
                      <a:lnTo>
                        <a:pt x="101" y="54"/>
                      </a:lnTo>
                      <a:lnTo>
                        <a:pt x="101" y="50"/>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70" name="Freeform 125"/>
                <p:cNvSpPr>
                  <a:spLocks/>
                </p:cNvSpPr>
                <p:nvPr/>
              </p:nvSpPr>
              <p:spPr bwMode="auto">
                <a:xfrm>
                  <a:off x="2408" y="914"/>
                  <a:ext cx="102" cy="102"/>
                </a:xfrm>
                <a:custGeom>
                  <a:avLst/>
                  <a:gdLst>
                    <a:gd name="T0" fmla="*/ 101 w 102"/>
                    <a:gd name="T1" fmla="*/ 47 h 102"/>
                    <a:gd name="T2" fmla="*/ 100 w 102"/>
                    <a:gd name="T3" fmla="*/ 39 h 102"/>
                    <a:gd name="T4" fmla="*/ 98 w 102"/>
                    <a:gd name="T5" fmla="*/ 32 h 102"/>
                    <a:gd name="T6" fmla="*/ 94 w 102"/>
                    <a:gd name="T7" fmla="*/ 25 h 102"/>
                    <a:gd name="T8" fmla="*/ 90 w 102"/>
                    <a:gd name="T9" fmla="*/ 19 h 102"/>
                    <a:gd name="T10" fmla="*/ 85 w 102"/>
                    <a:gd name="T11" fmla="*/ 14 h 102"/>
                    <a:gd name="T12" fmla="*/ 79 w 102"/>
                    <a:gd name="T13" fmla="*/ 8 h 102"/>
                    <a:gd name="T14" fmla="*/ 72 w 102"/>
                    <a:gd name="T15" fmla="*/ 5 h 102"/>
                    <a:gd name="T16" fmla="*/ 65 w 102"/>
                    <a:gd name="T17" fmla="*/ 2 h 102"/>
                    <a:gd name="T18" fmla="*/ 58 w 102"/>
                    <a:gd name="T19" fmla="*/ 1 h 102"/>
                    <a:gd name="T20" fmla="*/ 51 w 102"/>
                    <a:gd name="T21" fmla="*/ 0 h 102"/>
                    <a:gd name="T22" fmla="*/ 43 w 102"/>
                    <a:gd name="T23" fmla="*/ 1 h 102"/>
                    <a:gd name="T24" fmla="*/ 36 w 102"/>
                    <a:gd name="T25" fmla="*/ 2 h 102"/>
                    <a:gd name="T26" fmla="*/ 28 w 102"/>
                    <a:gd name="T27" fmla="*/ 5 h 102"/>
                    <a:gd name="T28" fmla="*/ 22 w 102"/>
                    <a:gd name="T29" fmla="*/ 8 h 102"/>
                    <a:gd name="T30" fmla="*/ 16 w 102"/>
                    <a:gd name="T31" fmla="*/ 14 h 102"/>
                    <a:gd name="T32" fmla="*/ 11 w 102"/>
                    <a:gd name="T33" fmla="*/ 19 h 102"/>
                    <a:gd name="T34" fmla="*/ 7 w 102"/>
                    <a:gd name="T35" fmla="*/ 25 h 102"/>
                    <a:gd name="T36" fmla="*/ 3 w 102"/>
                    <a:gd name="T37" fmla="*/ 32 h 102"/>
                    <a:gd name="T38" fmla="*/ 1 w 102"/>
                    <a:gd name="T39" fmla="*/ 39 h 102"/>
                    <a:gd name="T40" fmla="*/ 0 w 102"/>
                    <a:gd name="T41" fmla="*/ 47 h 102"/>
                    <a:gd name="T42" fmla="*/ 0 w 102"/>
                    <a:gd name="T43" fmla="*/ 54 h 102"/>
                    <a:gd name="T44" fmla="*/ 1 w 102"/>
                    <a:gd name="T45" fmla="*/ 61 h 102"/>
                    <a:gd name="T46" fmla="*/ 3 w 102"/>
                    <a:gd name="T47" fmla="*/ 69 h 102"/>
                    <a:gd name="T48" fmla="*/ 7 w 102"/>
                    <a:gd name="T49" fmla="*/ 75 h 102"/>
                    <a:gd name="T50" fmla="*/ 11 w 102"/>
                    <a:gd name="T51" fmla="*/ 82 h 102"/>
                    <a:gd name="T52" fmla="*/ 16 w 102"/>
                    <a:gd name="T53" fmla="*/ 88 h 102"/>
                    <a:gd name="T54" fmla="*/ 22 w 102"/>
                    <a:gd name="T55" fmla="*/ 92 h 102"/>
                    <a:gd name="T56" fmla="*/ 28 w 102"/>
                    <a:gd name="T57" fmla="*/ 96 h 102"/>
                    <a:gd name="T58" fmla="*/ 36 w 102"/>
                    <a:gd name="T59" fmla="*/ 99 h 102"/>
                    <a:gd name="T60" fmla="*/ 43 w 102"/>
                    <a:gd name="T61" fmla="*/ 100 h 102"/>
                    <a:gd name="T62" fmla="*/ 51 w 102"/>
                    <a:gd name="T63" fmla="*/ 101 h 102"/>
                    <a:gd name="T64" fmla="*/ 58 w 102"/>
                    <a:gd name="T65" fmla="*/ 100 h 102"/>
                    <a:gd name="T66" fmla="*/ 65 w 102"/>
                    <a:gd name="T67" fmla="*/ 99 h 102"/>
                    <a:gd name="T68" fmla="*/ 72 w 102"/>
                    <a:gd name="T69" fmla="*/ 96 h 102"/>
                    <a:gd name="T70" fmla="*/ 79 w 102"/>
                    <a:gd name="T71" fmla="*/ 92 h 102"/>
                    <a:gd name="T72" fmla="*/ 85 w 102"/>
                    <a:gd name="T73" fmla="*/ 88 h 102"/>
                    <a:gd name="T74" fmla="*/ 90 w 102"/>
                    <a:gd name="T75" fmla="*/ 82 h 102"/>
                    <a:gd name="T76" fmla="*/ 94 w 102"/>
                    <a:gd name="T77" fmla="*/ 75 h 102"/>
                    <a:gd name="T78" fmla="*/ 98 w 102"/>
                    <a:gd name="T79" fmla="*/ 69 h 102"/>
                    <a:gd name="T80" fmla="*/ 100 w 102"/>
                    <a:gd name="T81" fmla="*/ 61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1"/>
                      </a:moveTo>
                      <a:lnTo>
                        <a:pt x="101" y="47"/>
                      </a:lnTo>
                      <a:lnTo>
                        <a:pt x="100" y="43"/>
                      </a:lnTo>
                      <a:lnTo>
                        <a:pt x="100" y="39"/>
                      </a:lnTo>
                      <a:lnTo>
                        <a:pt x="99" y="36"/>
                      </a:lnTo>
                      <a:lnTo>
                        <a:pt x="98" y="32"/>
                      </a:lnTo>
                      <a:lnTo>
                        <a:pt x="96" y="28"/>
                      </a:lnTo>
                      <a:lnTo>
                        <a:pt x="94" y="25"/>
                      </a:lnTo>
                      <a:lnTo>
                        <a:pt x="92" y="22"/>
                      </a:lnTo>
                      <a:lnTo>
                        <a:pt x="90" y="19"/>
                      </a:lnTo>
                      <a:lnTo>
                        <a:pt x="88" y="16"/>
                      </a:lnTo>
                      <a:lnTo>
                        <a:pt x="85" y="14"/>
                      </a:lnTo>
                      <a:lnTo>
                        <a:pt x="82" y="11"/>
                      </a:lnTo>
                      <a:lnTo>
                        <a:pt x="79" y="8"/>
                      </a:lnTo>
                      <a:lnTo>
                        <a:pt x="75" y="7"/>
                      </a:lnTo>
                      <a:lnTo>
                        <a:pt x="72" y="5"/>
                      </a:lnTo>
                      <a:lnTo>
                        <a:pt x="69" y="3"/>
                      </a:lnTo>
                      <a:lnTo>
                        <a:pt x="65" y="2"/>
                      </a:lnTo>
                      <a:lnTo>
                        <a:pt x="61" y="1"/>
                      </a:lnTo>
                      <a:lnTo>
                        <a:pt x="58" y="1"/>
                      </a:lnTo>
                      <a:lnTo>
                        <a:pt x="54" y="0"/>
                      </a:lnTo>
                      <a:lnTo>
                        <a:pt x="51" y="0"/>
                      </a:lnTo>
                      <a:lnTo>
                        <a:pt x="47" y="0"/>
                      </a:lnTo>
                      <a:lnTo>
                        <a:pt x="43" y="1"/>
                      </a:lnTo>
                      <a:lnTo>
                        <a:pt x="39" y="1"/>
                      </a:lnTo>
                      <a:lnTo>
                        <a:pt x="36" y="2"/>
                      </a:lnTo>
                      <a:lnTo>
                        <a:pt x="32" y="3"/>
                      </a:lnTo>
                      <a:lnTo>
                        <a:pt x="28" y="5"/>
                      </a:lnTo>
                      <a:lnTo>
                        <a:pt x="25" y="7"/>
                      </a:lnTo>
                      <a:lnTo>
                        <a:pt x="22" y="8"/>
                      </a:lnTo>
                      <a:lnTo>
                        <a:pt x="19" y="11"/>
                      </a:lnTo>
                      <a:lnTo>
                        <a:pt x="16" y="14"/>
                      </a:lnTo>
                      <a:lnTo>
                        <a:pt x="14" y="16"/>
                      </a:lnTo>
                      <a:lnTo>
                        <a:pt x="11" y="19"/>
                      </a:lnTo>
                      <a:lnTo>
                        <a:pt x="8" y="22"/>
                      </a:lnTo>
                      <a:lnTo>
                        <a:pt x="7" y="25"/>
                      </a:lnTo>
                      <a:lnTo>
                        <a:pt x="5" y="28"/>
                      </a:lnTo>
                      <a:lnTo>
                        <a:pt x="3" y="32"/>
                      </a:lnTo>
                      <a:lnTo>
                        <a:pt x="2" y="36"/>
                      </a:lnTo>
                      <a:lnTo>
                        <a:pt x="1" y="39"/>
                      </a:lnTo>
                      <a:lnTo>
                        <a:pt x="1" y="43"/>
                      </a:lnTo>
                      <a:lnTo>
                        <a:pt x="0" y="47"/>
                      </a:lnTo>
                      <a:lnTo>
                        <a:pt x="0" y="51"/>
                      </a:lnTo>
                      <a:lnTo>
                        <a:pt x="0" y="54"/>
                      </a:lnTo>
                      <a:lnTo>
                        <a:pt x="1" y="58"/>
                      </a:lnTo>
                      <a:lnTo>
                        <a:pt x="1" y="61"/>
                      </a:lnTo>
                      <a:lnTo>
                        <a:pt x="2" y="65"/>
                      </a:lnTo>
                      <a:lnTo>
                        <a:pt x="3" y="69"/>
                      </a:lnTo>
                      <a:lnTo>
                        <a:pt x="5" y="72"/>
                      </a:lnTo>
                      <a:lnTo>
                        <a:pt x="7" y="75"/>
                      </a:lnTo>
                      <a:lnTo>
                        <a:pt x="8" y="79"/>
                      </a:lnTo>
                      <a:lnTo>
                        <a:pt x="11" y="82"/>
                      </a:lnTo>
                      <a:lnTo>
                        <a:pt x="14" y="85"/>
                      </a:lnTo>
                      <a:lnTo>
                        <a:pt x="16" y="88"/>
                      </a:lnTo>
                      <a:lnTo>
                        <a:pt x="19" y="90"/>
                      </a:lnTo>
                      <a:lnTo>
                        <a:pt x="22" y="92"/>
                      </a:lnTo>
                      <a:lnTo>
                        <a:pt x="25" y="94"/>
                      </a:lnTo>
                      <a:lnTo>
                        <a:pt x="28" y="96"/>
                      </a:lnTo>
                      <a:lnTo>
                        <a:pt x="32" y="98"/>
                      </a:lnTo>
                      <a:lnTo>
                        <a:pt x="36" y="99"/>
                      </a:lnTo>
                      <a:lnTo>
                        <a:pt x="39" y="100"/>
                      </a:lnTo>
                      <a:lnTo>
                        <a:pt x="43" y="100"/>
                      </a:lnTo>
                      <a:lnTo>
                        <a:pt x="47" y="101"/>
                      </a:lnTo>
                      <a:lnTo>
                        <a:pt x="51" y="101"/>
                      </a:lnTo>
                      <a:lnTo>
                        <a:pt x="54" y="101"/>
                      </a:lnTo>
                      <a:lnTo>
                        <a:pt x="58" y="100"/>
                      </a:lnTo>
                      <a:lnTo>
                        <a:pt x="61" y="100"/>
                      </a:lnTo>
                      <a:lnTo>
                        <a:pt x="65" y="99"/>
                      </a:lnTo>
                      <a:lnTo>
                        <a:pt x="69" y="98"/>
                      </a:lnTo>
                      <a:lnTo>
                        <a:pt x="72" y="96"/>
                      </a:lnTo>
                      <a:lnTo>
                        <a:pt x="75" y="94"/>
                      </a:lnTo>
                      <a:lnTo>
                        <a:pt x="79" y="92"/>
                      </a:lnTo>
                      <a:lnTo>
                        <a:pt x="82" y="90"/>
                      </a:lnTo>
                      <a:lnTo>
                        <a:pt x="85" y="88"/>
                      </a:lnTo>
                      <a:lnTo>
                        <a:pt x="88" y="85"/>
                      </a:lnTo>
                      <a:lnTo>
                        <a:pt x="90" y="82"/>
                      </a:lnTo>
                      <a:lnTo>
                        <a:pt x="92" y="79"/>
                      </a:lnTo>
                      <a:lnTo>
                        <a:pt x="94" y="75"/>
                      </a:lnTo>
                      <a:lnTo>
                        <a:pt x="96" y="72"/>
                      </a:lnTo>
                      <a:lnTo>
                        <a:pt x="98" y="69"/>
                      </a:lnTo>
                      <a:lnTo>
                        <a:pt x="99" y="65"/>
                      </a:lnTo>
                      <a:lnTo>
                        <a:pt x="100" y="61"/>
                      </a:lnTo>
                      <a:lnTo>
                        <a:pt x="100" y="58"/>
                      </a:lnTo>
                      <a:lnTo>
                        <a:pt x="101" y="54"/>
                      </a:lnTo>
                      <a:lnTo>
                        <a:pt x="101" y="51"/>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71" name="Freeform 126"/>
                <p:cNvSpPr>
                  <a:spLocks/>
                </p:cNvSpPr>
                <p:nvPr/>
              </p:nvSpPr>
              <p:spPr bwMode="auto">
                <a:xfrm>
                  <a:off x="2571" y="927"/>
                  <a:ext cx="102" cy="102"/>
                </a:xfrm>
                <a:custGeom>
                  <a:avLst/>
                  <a:gdLst>
                    <a:gd name="T0" fmla="*/ 101 w 102"/>
                    <a:gd name="T1" fmla="*/ 46 h 102"/>
                    <a:gd name="T2" fmla="*/ 99 w 102"/>
                    <a:gd name="T3" fmla="*/ 39 h 102"/>
                    <a:gd name="T4" fmla="*/ 97 w 102"/>
                    <a:gd name="T5" fmla="*/ 32 h 102"/>
                    <a:gd name="T6" fmla="*/ 94 w 102"/>
                    <a:gd name="T7" fmla="*/ 25 h 102"/>
                    <a:gd name="T8" fmla="*/ 90 w 102"/>
                    <a:gd name="T9" fmla="*/ 19 h 102"/>
                    <a:gd name="T10" fmla="*/ 84 w 102"/>
                    <a:gd name="T11" fmla="*/ 13 h 102"/>
                    <a:gd name="T12" fmla="*/ 78 w 102"/>
                    <a:gd name="T13" fmla="*/ 8 h 102"/>
                    <a:gd name="T14" fmla="*/ 72 w 102"/>
                    <a:gd name="T15" fmla="*/ 5 h 102"/>
                    <a:gd name="T16" fmla="*/ 65 w 102"/>
                    <a:gd name="T17" fmla="*/ 2 h 102"/>
                    <a:gd name="T18" fmla="*/ 58 w 102"/>
                    <a:gd name="T19" fmla="*/ 1 h 102"/>
                    <a:gd name="T20" fmla="*/ 50 w 102"/>
                    <a:gd name="T21" fmla="*/ 0 h 102"/>
                    <a:gd name="T22" fmla="*/ 43 w 102"/>
                    <a:gd name="T23" fmla="*/ 1 h 102"/>
                    <a:gd name="T24" fmla="*/ 35 w 102"/>
                    <a:gd name="T25" fmla="*/ 2 h 102"/>
                    <a:gd name="T26" fmla="*/ 28 w 102"/>
                    <a:gd name="T27" fmla="*/ 5 h 102"/>
                    <a:gd name="T28" fmla="*/ 22 w 102"/>
                    <a:gd name="T29" fmla="*/ 8 h 102"/>
                    <a:gd name="T30" fmla="*/ 16 w 102"/>
                    <a:gd name="T31" fmla="*/ 13 h 102"/>
                    <a:gd name="T32" fmla="*/ 11 w 102"/>
                    <a:gd name="T33" fmla="*/ 19 h 102"/>
                    <a:gd name="T34" fmla="*/ 7 w 102"/>
                    <a:gd name="T35" fmla="*/ 25 h 102"/>
                    <a:gd name="T36" fmla="*/ 3 w 102"/>
                    <a:gd name="T37" fmla="*/ 32 h 102"/>
                    <a:gd name="T38" fmla="*/ 1 w 102"/>
                    <a:gd name="T39" fmla="*/ 39 h 102"/>
                    <a:gd name="T40" fmla="*/ 0 w 102"/>
                    <a:gd name="T41" fmla="*/ 46 h 102"/>
                    <a:gd name="T42" fmla="*/ 0 w 102"/>
                    <a:gd name="T43" fmla="*/ 54 h 102"/>
                    <a:gd name="T44" fmla="*/ 1 w 102"/>
                    <a:gd name="T45" fmla="*/ 61 h 102"/>
                    <a:gd name="T46" fmla="*/ 3 w 102"/>
                    <a:gd name="T47" fmla="*/ 69 h 102"/>
                    <a:gd name="T48" fmla="*/ 7 w 102"/>
                    <a:gd name="T49" fmla="*/ 75 h 102"/>
                    <a:gd name="T50" fmla="*/ 11 w 102"/>
                    <a:gd name="T51" fmla="*/ 82 h 102"/>
                    <a:gd name="T52" fmla="*/ 16 w 102"/>
                    <a:gd name="T53" fmla="*/ 87 h 102"/>
                    <a:gd name="T54" fmla="*/ 22 w 102"/>
                    <a:gd name="T55" fmla="*/ 92 h 102"/>
                    <a:gd name="T56" fmla="*/ 28 w 102"/>
                    <a:gd name="T57" fmla="*/ 96 h 102"/>
                    <a:gd name="T58" fmla="*/ 35 w 102"/>
                    <a:gd name="T59" fmla="*/ 99 h 102"/>
                    <a:gd name="T60" fmla="*/ 43 w 102"/>
                    <a:gd name="T61" fmla="*/ 100 h 102"/>
                    <a:gd name="T62" fmla="*/ 50 w 102"/>
                    <a:gd name="T63" fmla="*/ 101 h 102"/>
                    <a:gd name="T64" fmla="*/ 58 w 102"/>
                    <a:gd name="T65" fmla="*/ 100 h 102"/>
                    <a:gd name="T66" fmla="*/ 65 w 102"/>
                    <a:gd name="T67" fmla="*/ 99 h 102"/>
                    <a:gd name="T68" fmla="*/ 72 w 102"/>
                    <a:gd name="T69" fmla="*/ 96 h 102"/>
                    <a:gd name="T70" fmla="*/ 78 w 102"/>
                    <a:gd name="T71" fmla="*/ 92 h 102"/>
                    <a:gd name="T72" fmla="*/ 84 w 102"/>
                    <a:gd name="T73" fmla="*/ 87 h 102"/>
                    <a:gd name="T74" fmla="*/ 90 w 102"/>
                    <a:gd name="T75" fmla="*/ 82 h 102"/>
                    <a:gd name="T76" fmla="*/ 94 w 102"/>
                    <a:gd name="T77" fmla="*/ 75 h 102"/>
                    <a:gd name="T78" fmla="*/ 97 w 102"/>
                    <a:gd name="T79" fmla="*/ 69 h 102"/>
                    <a:gd name="T80" fmla="*/ 99 w 102"/>
                    <a:gd name="T81" fmla="*/ 61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0"/>
                      </a:moveTo>
                      <a:lnTo>
                        <a:pt x="101" y="46"/>
                      </a:lnTo>
                      <a:lnTo>
                        <a:pt x="100" y="43"/>
                      </a:lnTo>
                      <a:lnTo>
                        <a:pt x="99" y="39"/>
                      </a:lnTo>
                      <a:lnTo>
                        <a:pt x="99" y="36"/>
                      </a:lnTo>
                      <a:lnTo>
                        <a:pt x="97" y="32"/>
                      </a:lnTo>
                      <a:lnTo>
                        <a:pt x="96" y="28"/>
                      </a:lnTo>
                      <a:lnTo>
                        <a:pt x="94" y="25"/>
                      </a:lnTo>
                      <a:lnTo>
                        <a:pt x="92" y="22"/>
                      </a:lnTo>
                      <a:lnTo>
                        <a:pt x="90" y="19"/>
                      </a:lnTo>
                      <a:lnTo>
                        <a:pt x="87" y="16"/>
                      </a:lnTo>
                      <a:lnTo>
                        <a:pt x="84" y="13"/>
                      </a:lnTo>
                      <a:lnTo>
                        <a:pt x="82" y="11"/>
                      </a:lnTo>
                      <a:lnTo>
                        <a:pt x="78" y="8"/>
                      </a:lnTo>
                      <a:lnTo>
                        <a:pt x="75" y="7"/>
                      </a:lnTo>
                      <a:lnTo>
                        <a:pt x="72" y="5"/>
                      </a:lnTo>
                      <a:lnTo>
                        <a:pt x="68" y="3"/>
                      </a:lnTo>
                      <a:lnTo>
                        <a:pt x="65" y="2"/>
                      </a:lnTo>
                      <a:lnTo>
                        <a:pt x="61" y="1"/>
                      </a:lnTo>
                      <a:lnTo>
                        <a:pt x="58" y="1"/>
                      </a:lnTo>
                      <a:lnTo>
                        <a:pt x="54" y="0"/>
                      </a:lnTo>
                      <a:lnTo>
                        <a:pt x="50" y="0"/>
                      </a:lnTo>
                      <a:lnTo>
                        <a:pt x="46" y="0"/>
                      </a:lnTo>
                      <a:lnTo>
                        <a:pt x="43" y="1"/>
                      </a:lnTo>
                      <a:lnTo>
                        <a:pt x="39" y="1"/>
                      </a:lnTo>
                      <a:lnTo>
                        <a:pt x="35" y="2"/>
                      </a:lnTo>
                      <a:lnTo>
                        <a:pt x="32" y="3"/>
                      </a:lnTo>
                      <a:lnTo>
                        <a:pt x="28" y="5"/>
                      </a:lnTo>
                      <a:lnTo>
                        <a:pt x="25" y="7"/>
                      </a:lnTo>
                      <a:lnTo>
                        <a:pt x="22" y="8"/>
                      </a:lnTo>
                      <a:lnTo>
                        <a:pt x="19" y="11"/>
                      </a:lnTo>
                      <a:lnTo>
                        <a:pt x="16" y="13"/>
                      </a:lnTo>
                      <a:lnTo>
                        <a:pt x="13" y="16"/>
                      </a:lnTo>
                      <a:lnTo>
                        <a:pt x="11" y="19"/>
                      </a:lnTo>
                      <a:lnTo>
                        <a:pt x="8" y="22"/>
                      </a:lnTo>
                      <a:lnTo>
                        <a:pt x="7" y="25"/>
                      </a:lnTo>
                      <a:lnTo>
                        <a:pt x="5" y="28"/>
                      </a:lnTo>
                      <a:lnTo>
                        <a:pt x="3" y="32"/>
                      </a:lnTo>
                      <a:lnTo>
                        <a:pt x="2" y="36"/>
                      </a:lnTo>
                      <a:lnTo>
                        <a:pt x="1" y="39"/>
                      </a:lnTo>
                      <a:lnTo>
                        <a:pt x="0" y="43"/>
                      </a:lnTo>
                      <a:lnTo>
                        <a:pt x="0" y="46"/>
                      </a:lnTo>
                      <a:lnTo>
                        <a:pt x="0" y="50"/>
                      </a:lnTo>
                      <a:lnTo>
                        <a:pt x="0" y="54"/>
                      </a:lnTo>
                      <a:lnTo>
                        <a:pt x="0" y="58"/>
                      </a:lnTo>
                      <a:lnTo>
                        <a:pt x="1" y="61"/>
                      </a:lnTo>
                      <a:lnTo>
                        <a:pt x="2" y="65"/>
                      </a:lnTo>
                      <a:lnTo>
                        <a:pt x="3" y="69"/>
                      </a:lnTo>
                      <a:lnTo>
                        <a:pt x="5" y="72"/>
                      </a:lnTo>
                      <a:lnTo>
                        <a:pt x="7" y="75"/>
                      </a:lnTo>
                      <a:lnTo>
                        <a:pt x="8" y="79"/>
                      </a:lnTo>
                      <a:lnTo>
                        <a:pt x="11" y="82"/>
                      </a:lnTo>
                      <a:lnTo>
                        <a:pt x="13" y="85"/>
                      </a:lnTo>
                      <a:lnTo>
                        <a:pt x="16" y="87"/>
                      </a:lnTo>
                      <a:lnTo>
                        <a:pt x="19" y="90"/>
                      </a:lnTo>
                      <a:lnTo>
                        <a:pt x="22" y="92"/>
                      </a:lnTo>
                      <a:lnTo>
                        <a:pt x="25" y="94"/>
                      </a:lnTo>
                      <a:lnTo>
                        <a:pt x="28" y="96"/>
                      </a:lnTo>
                      <a:lnTo>
                        <a:pt x="32" y="97"/>
                      </a:lnTo>
                      <a:lnTo>
                        <a:pt x="35" y="99"/>
                      </a:lnTo>
                      <a:lnTo>
                        <a:pt x="39" y="99"/>
                      </a:lnTo>
                      <a:lnTo>
                        <a:pt x="43" y="100"/>
                      </a:lnTo>
                      <a:lnTo>
                        <a:pt x="46" y="101"/>
                      </a:lnTo>
                      <a:lnTo>
                        <a:pt x="50" y="101"/>
                      </a:lnTo>
                      <a:lnTo>
                        <a:pt x="54" y="101"/>
                      </a:lnTo>
                      <a:lnTo>
                        <a:pt x="58" y="100"/>
                      </a:lnTo>
                      <a:lnTo>
                        <a:pt x="61" y="99"/>
                      </a:lnTo>
                      <a:lnTo>
                        <a:pt x="65" y="99"/>
                      </a:lnTo>
                      <a:lnTo>
                        <a:pt x="68" y="97"/>
                      </a:lnTo>
                      <a:lnTo>
                        <a:pt x="72" y="96"/>
                      </a:lnTo>
                      <a:lnTo>
                        <a:pt x="75" y="94"/>
                      </a:lnTo>
                      <a:lnTo>
                        <a:pt x="78" y="92"/>
                      </a:lnTo>
                      <a:lnTo>
                        <a:pt x="82" y="90"/>
                      </a:lnTo>
                      <a:lnTo>
                        <a:pt x="84" y="87"/>
                      </a:lnTo>
                      <a:lnTo>
                        <a:pt x="87" y="85"/>
                      </a:lnTo>
                      <a:lnTo>
                        <a:pt x="90" y="82"/>
                      </a:lnTo>
                      <a:lnTo>
                        <a:pt x="92" y="79"/>
                      </a:lnTo>
                      <a:lnTo>
                        <a:pt x="94" y="75"/>
                      </a:lnTo>
                      <a:lnTo>
                        <a:pt x="96" y="72"/>
                      </a:lnTo>
                      <a:lnTo>
                        <a:pt x="97" y="69"/>
                      </a:lnTo>
                      <a:lnTo>
                        <a:pt x="99" y="65"/>
                      </a:lnTo>
                      <a:lnTo>
                        <a:pt x="99" y="61"/>
                      </a:lnTo>
                      <a:lnTo>
                        <a:pt x="100" y="58"/>
                      </a:lnTo>
                      <a:lnTo>
                        <a:pt x="101" y="54"/>
                      </a:lnTo>
                      <a:lnTo>
                        <a:pt x="101" y="50"/>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72" name="Freeform 127"/>
                <p:cNvSpPr>
                  <a:spLocks/>
                </p:cNvSpPr>
                <p:nvPr/>
              </p:nvSpPr>
              <p:spPr bwMode="auto">
                <a:xfrm>
                  <a:off x="2715" y="946"/>
                  <a:ext cx="102" cy="102"/>
                </a:xfrm>
                <a:custGeom>
                  <a:avLst/>
                  <a:gdLst>
                    <a:gd name="T0" fmla="*/ 101 w 102"/>
                    <a:gd name="T1" fmla="*/ 46 h 102"/>
                    <a:gd name="T2" fmla="*/ 100 w 102"/>
                    <a:gd name="T3" fmla="*/ 39 h 102"/>
                    <a:gd name="T4" fmla="*/ 98 w 102"/>
                    <a:gd name="T5" fmla="*/ 32 h 102"/>
                    <a:gd name="T6" fmla="*/ 94 w 102"/>
                    <a:gd name="T7" fmla="*/ 25 h 102"/>
                    <a:gd name="T8" fmla="*/ 90 w 102"/>
                    <a:gd name="T9" fmla="*/ 19 h 102"/>
                    <a:gd name="T10" fmla="*/ 85 w 102"/>
                    <a:gd name="T11" fmla="*/ 13 h 102"/>
                    <a:gd name="T12" fmla="*/ 79 w 102"/>
                    <a:gd name="T13" fmla="*/ 8 h 102"/>
                    <a:gd name="T14" fmla="*/ 73 w 102"/>
                    <a:gd name="T15" fmla="*/ 4 h 102"/>
                    <a:gd name="T16" fmla="*/ 65 w 102"/>
                    <a:gd name="T17" fmla="*/ 2 h 102"/>
                    <a:gd name="T18" fmla="*/ 58 w 102"/>
                    <a:gd name="T19" fmla="*/ 0 h 102"/>
                    <a:gd name="T20" fmla="*/ 51 w 102"/>
                    <a:gd name="T21" fmla="*/ 0 h 102"/>
                    <a:gd name="T22" fmla="*/ 43 w 102"/>
                    <a:gd name="T23" fmla="*/ 0 h 102"/>
                    <a:gd name="T24" fmla="*/ 36 w 102"/>
                    <a:gd name="T25" fmla="*/ 2 h 102"/>
                    <a:gd name="T26" fmla="*/ 29 w 102"/>
                    <a:gd name="T27" fmla="*/ 4 h 102"/>
                    <a:gd name="T28" fmla="*/ 22 w 102"/>
                    <a:gd name="T29" fmla="*/ 8 h 102"/>
                    <a:gd name="T30" fmla="*/ 16 w 102"/>
                    <a:gd name="T31" fmla="*/ 13 h 102"/>
                    <a:gd name="T32" fmla="*/ 11 w 102"/>
                    <a:gd name="T33" fmla="*/ 19 h 102"/>
                    <a:gd name="T34" fmla="*/ 7 w 102"/>
                    <a:gd name="T35" fmla="*/ 25 h 102"/>
                    <a:gd name="T36" fmla="*/ 4 w 102"/>
                    <a:gd name="T37" fmla="*/ 32 h 102"/>
                    <a:gd name="T38" fmla="*/ 2 w 102"/>
                    <a:gd name="T39" fmla="*/ 39 h 102"/>
                    <a:gd name="T40" fmla="*/ 0 w 102"/>
                    <a:gd name="T41" fmla="*/ 46 h 102"/>
                    <a:gd name="T42" fmla="*/ 0 w 102"/>
                    <a:gd name="T43" fmla="*/ 54 h 102"/>
                    <a:gd name="T44" fmla="*/ 2 w 102"/>
                    <a:gd name="T45" fmla="*/ 61 h 102"/>
                    <a:gd name="T46" fmla="*/ 4 w 102"/>
                    <a:gd name="T47" fmla="*/ 68 h 102"/>
                    <a:gd name="T48" fmla="*/ 7 w 102"/>
                    <a:gd name="T49" fmla="*/ 75 h 102"/>
                    <a:gd name="T50" fmla="*/ 11 w 102"/>
                    <a:gd name="T51" fmla="*/ 82 h 102"/>
                    <a:gd name="T52" fmla="*/ 16 w 102"/>
                    <a:gd name="T53" fmla="*/ 87 h 102"/>
                    <a:gd name="T54" fmla="*/ 22 w 102"/>
                    <a:gd name="T55" fmla="*/ 92 h 102"/>
                    <a:gd name="T56" fmla="*/ 29 w 102"/>
                    <a:gd name="T57" fmla="*/ 96 h 102"/>
                    <a:gd name="T58" fmla="*/ 36 w 102"/>
                    <a:gd name="T59" fmla="*/ 99 h 102"/>
                    <a:gd name="T60" fmla="*/ 43 w 102"/>
                    <a:gd name="T61" fmla="*/ 100 h 102"/>
                    <a:gd name="T62" fmla="*/ 51 w 102"/>
                    <a:gd name="T63" fmla="*/ 101 h 102"/>
                    <a:gd name="T64" fmla="*/ 58 w 102"/>
                    <a:gd name="T65" fmla="*/ 100 h 102"/>
                    <a:gd name="T66" fmla="*/ 65 w 102"/>
                    <a:gd name="T67" fmla="*/ 99 h 102"/>
                    <a:gd name="T68" fmla="*/ 73 w 102"/>
                    <a:gd name="T69" fmla="*/ 96 h 102"/>
                    <a:gd name="T70" fmla="*/ 79 w 102"/>
                    <a:gd name="T71" fmla="*/ 92 h 102"/>
                    <a:gd name="T72" fmla="*/ 85 w 102"/>
                    <a:gd name="T73" fmla="*/ 87 h 102"/>
                    <a:gd name="T74" fmla="*/ 90 w 102"/>
                    <a:gd name="T75" fmla="*/ 82 h 102"/>
                    <a:gd name="T76" fmla="*/ 94 w 102"/>
                    <a:gd name="T77" fmla="*/ 75 h 102"/>
                    <a:gd name="T78" fmla="*/ 98 w 102"/>
                    <a:gd name="T79" fmla="*/ 68 h 102"/>
                    <a:gd name="T80" fmla="*/ 100 w 102"/>
                    <a:gd name="T81" fmla="*/ 61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0"/>
                      </a:moveTo>
                      <a:lnTo>
                        <a:pt x="101" y="46"/>
                      </a:lnTo>
                      <a:lnTo>
                        <a:pt x="100" y="43"/>
                      </a:lnTo>
                      <a:lnTo>
                        <a:pt x="100" y="39"/>
                      </a:lnTo>
                      <a:lnTo>
                        <a:pt x="99" y="35"/>
                      </a:lnTo>
                      <a:lnTo>
                        <a:pt x="98" y="32"/>
                      </a:lnTo>
                      <a:lnTo>
                        <a:pt x="96" y="28"/>
                      </a:lnTo>
                      <a:lnTo>
                        <a:pt x="94" y="25"/>
                      </a:lnTo>
                      <a:lnTo>
                        <a:pt x="93" y="22"/>
                      </a:lnTo>
                      <a:lnTo>
                        <a:pt x="90" y="19"/>
                      </a:lnTo>
                      <a:lnTo>
                        <a:pt x="88" y="16"/>
                      </a:lnTo>
                      <a:lnTo>
                        <a:pt x="85" y="13"/>
                      </a:lnTo>
                      <a:lnTo>
                        <a:pt x="82" y="10"/>
                      </a:lnTo>
                      <a:lnTo>
                        <a:pt x="79" y="8"/>
                      </a:lnTo>
                      <a:lnTo>
                        <a:pt x="76" y="6"/>
                      </a:lnTo>
                      <a:lnTo>
                        <a:pt x="73" y="4"/>
                      </a:lnTo>
                      <a:lnTo>
                        <a:pt x="69" y="3"/>
                      </a:lnTo>
                      <a:lnTo>
                        <a:pt x="65" y="2"/>
                      </a:lnTo>
                      <a:lnTo>
                        <a:pt x="62" y="1"/>
                      </a:lnTo>
                      <a:lnTo>
                        <a:pt x="58" y="0"/>
                      </a:lnTo>
                      <a:lnTo>
                        <a:pt x="55" y="0"/>
                      </a:lnTo>
                      <a:lnTo>
                        <a:pt x="51" y="0"/>
                      </a:lnTo>
                      <a:lnTo>
                        <a:pt x="47" y="0"/>
                      </a:lnTo>
                      <a:lnTo>
                        <a:pt x="43" y="0"/>
                      </a:lnTo>
                      <a:lnTo>
                        <a:pt x="40" y="1"/>
                      </a:lnTo>
                      <a:lnTo>
                        <a:pt x="36" y="2"/>
                      </a:lnTo>
                      <a:lnTo>
                        <a:pt x="33" y="3"/>
                      </a:lnTo>
                      <a:lnTo>
                        <a:pt x="29" y="4"/>
                      </a:lnTo>
                      <a:lnTo>
                        <a:pt x="26" y="6"/>
                      </a:lnTo>
                      <a:lnTo>
                        <a:pt x="22" y="8"/>
                      </a:lnTo>
                      <a:lnTo>
                        <a:pt x="19" y="10"/>
                      </a:lnTo>
                      <a:lnTo>
                        <a:pt x="16" y="13"/>
                      </a:lnTo>
                      <a:lnTo>
                        <a:pt x="14" y="16"/>
                      </a:lnTo>
                      <a:lnTo>
                        <a:pt x="11" y="19"/>
                      </a:lnTo>
                      <a:lnTo>
                        <a:pt x="9" y="22"/>
                      </a:lnTo>
                      <a:lnTo>
                        <a:pt x="7" y="25"/>
                      </a:lnTo>
                      <a:lnTo>
                        <a:pt x="5" y="28"/>
                      </a:lnTo>
                      <a:lnTo>
                        <a:pt x="4" y="32"/>
                      </a:lnTo>
                      <a:lnTo>
                        <a:pt x="2" y="35"/>
                      </a:lnTo>
                      <a:lnTo>
                        <a:pt x="2" y="39"/>
                      </a:lnTo>
                      <a:lnTo>
                        <a:pt x="1" y="43"/>
                      </a:lnTo>
                      <a:lnTo>
                        <a:pt x="0" y="46"/>
                      </a:lnTo>
                      <a:lnTo>
                        <a:pt x="0" y="50"/>
                      </a:lnTo>
                      <a:lnTo>
                        <a:pt x="0" y="54"/>
                      </a:lnTo>
                      <a:lnTo>
                        <a:pt x="1" y="58"/>
                      </a:lnTo>
                      <a:lnTo>
                        <a:pt x="2" y="61"/>
                      </a:lnTo>
                      <a:lnTo>
                        <a:pt x="2" y="65"/>
                      </a:lnTo>
                      <a:lnTo>
                        <a:pt x="4" y="68"/>
                      </a:lnTo>
                      <a:lnTo>
                        <a:pt x="5" y="72"/>
                      </a:lnTo>
                      <a:lnTo>
                        <a:pt x="7" y="75"/>
                      </a:lnTo>
                      <a:lnTo>
                        <a:pt x="9" y="78"/>
                      </a:lnTo>
                      <a:lnTo>
                        <a:pt x="11" y="82"/>
                      </a:lnTo>
                      <a:lnTo>
                        <a:pt x="14" y="84"/>
                      </a:lnTo>
                      <a:lnTo>
                        <a:pt x="16" y="87"/>
                      </a:lnTo>
                      <a:lnTo>
                        <a:pt x="19" y="90"/>
                      </a:lnTo>
                      <a:lnTo>
                        <a:pt x="22" y="92"/>
                      </a:lnTo>
                      <a:lnTo>
                        <a:pt x="26" y="94"/>
                      </a:lnTo>
                      <a:lnTo>
                        <a:pt x="29" y="96"/>
                      </a:lnTo>
                      <a:lnTo>
                        <a:pt x="33" y="97"/>
                      </a:lnTo>
                      <a:lnTo>
                        <a:pt x="36" y="99"/>
                      </a:lnTo>
                      <a:lnTo>
                        <a:pt x="40" y="99"/>
                      </a:lnTo>
                      <a:lnTo>
                        <a:pt x="43" y="100"/>
                      </a:lnTo>
                      <a:lnTo>
                        <a:pt x="47" y="101"/>
                      </a:lnTo>
                      <a:lnTo>
                        <a:pt x="51" y="101"/>
                      </a:lnTo>
                      <a:lnTo>
                        <a:pt x="55" y="101"/>
                      </a:lnTo>
                      <a:lnTo>
                        <a:pt x="58" y="100"/>
                      </a:lnTo>
                      <a:lnTo>
                        <a:pt x="62" y="99"/>
                      </a:lnTo>
                      <a:lnTo>
                        <a:pt x="65" y="99"/>
                      </a:lnTo>
                      <a:lnTo>
                        <a:pt x="69" y="97"/>
                      </a:lnTo>
                      <a:lnTo>
                        <a:pt x="73" y="96"/>
                      </a:lnTo>
                      <a:lnTo>
                        <a:pt x="76" y="94"/>
                      </a:lnTo>
                      <a:lnTo>
                        <a:pt x="79" y="92"/>
                      </a:lnTo>
                      <a:lnTo>
                        <a:pt x="82" y="90"/>
                      </a:lnTo>
                      <a:lnTo>
                        <a:pt x="85" y="87"/>
                      </a:lnTo>
                      <a:lnTo>
                        <a:pt x="88" y="84"/>
                      </a:lnTo>
                      <a:lnTo>
                        <a:pt x="90" y="82"/>
                      </a:lnTo>
                      <a:lnTo>
                        <a:pt x="93" y="78"/>
                      </a:lnTo>
                      <a:lnTo>
                        <a:pt x="94" y="75"/>
                      </a:lnTo>
                      <a:lnTo>
                        <a:pt x="96" y="72"/>
                      </a:lnTo>
                      <a:lnTo>
                        <a:pt x="98" y="68"/>
                      </a:lnTo>
                      <a:lnTo>
                        <a:pt x="99" y="65"/>
                      </a:lnTo>
                      <a:lnTo>
                        <a:pt x="100" y="61"/>
                      </a:lnTo>
                      <a:lnTo>
                        <a:pt x="100" y="58"/>
                      </a:lnTo>
                      <a:lnTo>
                        <a:pt x="101" y="54"/>
                      </a:lnTo>
                      <a:lnTo>
                        <a:pt x="101" y="50"/>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73" name="Freeform 128"/>
                <p:cNvSpPr>
                  <a:spLocks/>
                </p:cNvSpPr>
                <p:nvPr/>
              </p:nvSpPr>
              <p:spPr bwMode="auto">
                <a:xfrm>
                  <a:off x="753" y="1075"/>
                  <a:ext cx="102" cy="102"/>
                </a:xfrm>
                <a:custGeom>
                  <a:avLst/>
                  <a:gdLst>
                    <a:gd name="T0" fmla="*/ 101 w 102"/>
                    <a:gd name="T1" fmla="*/ 46 h 102"/>
                    <a:gd name="T2" fmla="*/ 99 w 102"/>
                    <a:gd name="T3" fmla="*/ 39 h 102"/>
                    <a:gd name="T4" fmla="*/ 97 w 102"/>
                    <a:gd name="T5" fmla="*/ 32 h 102"/>
                    <a:gd name="T6" fmla="*/ 94 w 102"/>
                    <a:gd name="T7" fmla="*/ 25 h 102"/>
                    <a:gd name="T8" fmla="*/ 89 w 102"/>
                    <a:gd name="T9" fmla="*/ 19 h 102"/>
                    <a:gd name="T10" fmla="*/ 84 w 102"/>
                    <a:gd name="T11" fmla="*/ 13 h 102"/>
                    <a:gd name="T12" fmla="*/ 78 w 102"/>
                    <a:gd name="T13" fmla="*/ 8 h 102"/>
                    <a:gd name="T14" fmla="*/ 72 w 102"/>
                    <a:gd name="T15" fmla="*/ 5 h 102"/>
                    <a:gd name="T16" fmla="*/ 65 w 102"/>
                    <a:gd name="T17" fmla="*/ 2 h 102"/>
                    <a:gd name="T18" fmla="*/ 58 w 102"/>
                    <a:gd name="T19" fmla="*/ 0 h 102"/>
                    <a:gd name="T20" fmla="*/ 50 w 102"/>
                    <a:gd name="T21" fmla="*/ 0 h 102"/>
                    <a:gd name="T22" fmla="*/ 42 w 102"/>
                    <a:gd name="T23" fmla="*/ 0 h 102"/>
                    <a:gd name="T24" fmla="*/ 35 w 102"/>
                    <a:gd name="T25" fmla="*/ 2 h 102"/>
                    <a:gd name="T26" fmla="*/ 28 w 102"/>
                    <a:gd name="T27" fmla="*/ 5 h 102"/>
                    <a:gd name="T28" fmla="*/ 21 w 102"/>
                    <a:gd name="T29" fmla="*/ 8 h 102"/>
                    <a:gd name="T30" fmla="*/ 16 w 102"/>
                    <a:gd name="T31" fmla="*/ 13 h 102"/>
                    <a:gd name="T32" fmla="*/ 11 w 102"/>
                    <a:gd name="T33" fmla="*/ 19 h 102"/>
                    <a:gd name="T34" fmla="*/ 6 w 102"/>
                    <a:gd name="T35" fmla="*/ 25 h 102"/>
                    <a:gd name="T36" fmla="*/ 3 w 102"/>
                    <a:gd name="T37" fmla="*/ 32 h 102"/>
                    <a:gd name="T38" fmla="*/ 0 w 102"/>
                    <a:gd name="T39" fmla="*/ 39 h 102"/>
                    <a:gd name="T40" fmla="*/ 0 w 102"/>
                    <a:gd name="T41" fmla="*/ 46 h 102"/>
                    <a:gd name="T42" fmla="*/ 0 w 102"/>
                    <a:gd name="T43" fmla="*/ 54 h 102"/>
                    <a:gd name="T44" fmla="*/ 0 w 102"/>
                    <a:gd name="T45" fmla="*/ 61 h 102"/>
                    <a:gd name="T46" fmla="*/ 3 w 102"/>
                    <a:gd name="T47" fmla="*/ 68 h 102"/>
                    <a:gd name="T48" fmla="*/ 6 w 102"/>
                    <a:gd name="T49" fmla="*/ 75 h 102"/>
                    <a:gd name="T50" fmla="*/ 11 w 102"/>
                    <a:gd name="T51" fmla="*/ 82 h 102"/>
                    <a:gd name="T52" fmla="*/ 16 w 102"/>
                    <a:gd name="T53" fmla="*/ 87 h 102"/>
                    <a:gd name="T54" fmla="*/ 21 w 102"/>
                    <a:gd name="T55" fmla="*/ 92 h 102"/>
                    <a:gd name="T56" fmla="*/ 28 w 102"/>
                    <a:gd name="T57" fmla="*/ 96 h 102"/>
                    <a:gd name="T58" fmla="*/ 35 w 102"/>
                    <a:gd name="T59" fmla="*/ 99 h 102"/>
                    <a:gd name="T60" fmla="*/ 42 w 102"/>
                    <a:gd name="T61" fmla="*/ 100 h 102"/>
                    <a:gd name="T62" fmla="*/ 50 w 102"/>
                    <a:gd name="T63" fmla="*/ 101 h 102"/>
                    <a:gd name="T64" fmla="*/ 58 w 102"/>
                    <a:gd name="T65" fmla="*/ 100 h 102"/>
                    <a:gd name="T66" fmla="*/ 65 w 102"/>
                    <a:gd name="T67" fmla="*/ 99 h 102"/>
                    <a:gd name="T68" fmla="*/ 72 w 102"/>
                    <a:gd name="T69" fmla="*/ 96 h 102"/>
                    <a:gd name="T70" fmla="*/ 78 w 102"/>
                    <a:gd name="T71" fmla="*/ 92 h 102"/>
                    <a:gd name="T72" fmla="*/ 84 w 102"/>
                    <a:gd name="T73" fmla="*/ 87 h 102"/>
                    <a:gd name="T74" fmla="*/ 89 w 102"/>
                    <a:gd name="T75" fmla="*/ 82 h 102"/>
                    <a:gd name="T76" fmla="*/ 94 w 102"/>
                    <a:gd name="T77" fmla="*/ 75 h 102"/>
                    <a:gd name="T78" fmla="*/ 97 w 102"/>
                    <a:gd name="T79" fmla="*/ 68 h 102"/>
                    <a:gd name="T80" fmla="*/ 99 w 102"/>
                    <a:gd name="T81" fmla="*/ 61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0"/>
                      </a:moveTo>
                      <a:lnTo>
                        <a:pt x="101" y="46"/>
                      </a:lnTo>
                      <a:lnTo>
                        <a:pt x="100" y="43"/>
                      </a:lnTo>
                      <a:lnTo>
                        <a:pt x="99" y="39"/>
                      </a:lnTo>
                      <a:lnTo>
                        <a:pt x="98" y="36"/>
                      </a:lnTo>
                      <a:lnTo>
                        <a:pt x="97" y="32"/>
                      </a:lnTo>
                      <a:lnTo>
                        <a:pt x="95" y="28"/>
                      </a:lnTo>
                      <a:lnTo>
                        <a:pt x="94" y="25"/>
                      </a:lnTo>
                      <a:lnTo>
                        <a:pt x="92" y="22"/>
                      </a:lnTo>
                      <a:lnTo>
                        <a:pt x="89" y="19"/>
                      </a:lnTo>
                      <a:lnTo>
                        <a:pt x="87" y="16"/>
                      </a:lnTo>
                      <a:lnTo>
                        <a:pt x="84" y="13"/>
                      </a:lnTo>
                      <a:lnTo>
                        <a:pt x="81" y="11"/>
                      </a:lnTo>
                      <a:lnTo>
                        <a:pt x="78" y="8"/>
                      </a:lnTo>
                      <a:lnTo>
                        <a:pt x="75" y="7"/>
                      </a:lnTo>
                      <a:lnTo>
                        <a:pt x="72" y="5"/>
                      </a:lnTo>
                      <a:lnTo>
                        <a:pt x="68" y="3"/>
                      </a:lnTo>
                      <a:lnTo>
                        <a:pt x="65" y="2"/>
                      </a:lnTo>
                      <a:lnTo>
                        <a:pt x="61" y="1"/>
                      </a:lnTo>
                      <a:lnTo>
                        <a:pt x="58" y="0"/>
                      </a:lnTo>
                      <a:lnTo>
                        <a:pt x="54" y="0"/>
                      </a:lnTo>
                      <a:lnTo>
                        <a:pt x="50" y="0"/>
                      </a:lnTo>
                      <a:lnTo>
                        <a:pt x="46" y="0"/>
                      </a:lnTo>
                      <a:lnTo>
                        <a:pt x="42" y="0"/>
                      </a:lnTo>
                      <a:lnTo>
                        <a:pt x="39" y="1"/>
                      </a:lnTo>
                      <a:lnTo>
                        <a:pt x="35" y="2"/>
                      </a:lnTo>
                      <a:lnTo>
                        <a:pt x="31" y="3"/>
                      </a:lnTo>
                      <a:lnTo>
                        <a:pt x="28" y="5"/>
                      </a:lnTo>
                      <a:lnTo>
                        <a:pt x="25" y="7"/>
                      </a:lnTo>
                      <a:lnTo>
                        <a:pt x="21" y="8"/>
                      </a:lnTo>
                      <a:lnTo>
                        <a:pt x="19" y="11"/>
                      </a:lnTo>
                      <a:lnTo>
                        <a:pt x="16" y="13"/>
                      </a:lnTo>
                      <a:lnTo>
                        <a:pt x="13" y="16"/>
                      </a:lnTo>
                      <a:lnTo>
                        <a:pt x="11" y="19"/>
                      </a:lnTo>
                      <a:lnTo>
                        <a:pt x="8" y="22"/>
                      </a:lnTo>
                      <a:lnTo>
                        <a:pt x="6" y="25"/>
                      </a:lnTo>
                      <a:lnTo>
                        <a:pt x="4" y="28"/>
                      </a:lnTo>
                      <a:lnTo>
                        <a:pt x="3" y="32"/>
                      </a:lnTo>
                      <a:lnTo>
                        <a:pt x="2" y="36"/>
                      </a:lnTo>
                      <a:lnTo>
                        <a:pt x="0" y="39"/>
                      </a:lnTo>
                      <a:lnTo>
                        <a:pt x="0" y="43"/>
                      </a:lnTo>
                      <a:lnTo>
                        <a:pt x="0" y="46"/>
                      </a:lnTo>
                      <a:lnTo>
                        <a:pt x="0" y="50"/>
                      </a:lnTo>
                      <a:lnTo>
                        <a:pt x="0" y="54"/>
                      </a:lnTo>
                      <a:lnTo>
                        <a:pt x="0" y="58"/>
                      </a:lnTo>
                      <a:lnTo>
                        <a:pt x="0" y="61"/>
                      </a:lnTo>
                      <a:lnTo>
                        <a:pt x="2" y="65"/>
                      </a:lnTo>
                      <a:lnTo>
                        <a:pt x="3" y="68"/>
                      </a:lnTo>
                      <a:lnTo>
                        <a:pt x="4" y="72"/>
                      </a:lnTo>
                      <a:lnTo>
                        <a:pt x="6" y="75"/>
                      </a:lnTo>
                      <a:lnTo>
                        <a:pt x="8" y="79"/>
                      </a:lnTo>
                      <a:lnTo>
                        <a:pt x="11" y="82"/>
                      </a:lnTo>
                      <a:lnTo>
                        <a:pt x="13" y="85"/>
                      </a:lnTo>
                      <a:lnTo>
                        <a:pt x="16" y="87"/>
                      </a:lnTo>
                      <a:lnTo>
                        <a:pt x="19" y="90"/>
                      </a:lnTo>
                      <a:lnTo>
                        <a:pt x="21" y="92"/>
                      </a:lnTo>
                      <a:lnTo>
                        <a:pt x="25" y="94"/>
                      </a:lnTo>
                      <a:lnTo>
                        <a:pt x="28" y="96"/>
                      </a:lnTo>
                      <a:lnTo>
                        <a:pt x="31" y="97"/>
                      </a:lnTo>
                      <a:lnTo>
                        <a:pt x="35" y="99"/>
                      </a:lnTo>
                      <a:lnTo>
                        <a:pt x="39" y="99"/>
                      </a:lnTo>
                      <a:lnTo>
                        <a:pt x="42" y="100"/>
                      </a:lnTo>
                      <a:lnTo>
                        <a:pt x="46" y="101"/>
                      </a:lnTo>
                      <a:lnTo>
                        <a:pt x="50" y="101"/>
                      </a:lnTo>
                      <a:lnTo>
                        <a:pt x="54" y="101"/>
                      </a:lnTo>
                      <a:lnTo>
                        <a:pt x="58" y="100"/>
                      </a:lnTo>
                      <a:lnTo>
                        <a:pt x="61" y="99"/>
                      </a:lnTo>
                      <a:lnTo>
                        <a:pt x="65" y="99"/>
                      </a:lnTo>
                      <a:lnTo>
                        <a:pt x="68" y="97"/>
                      </a:lnTo>
                      <a:lnTo>
                        <a:pt x="72" y="96"/>
                      </a:lnTo>
                      <a:lnTo>
                        <a:pt x="75" y="94"/>
                      </a:lnTo>
                      <a:lnTo>
                        <a:pt x="78" y="92"/>
                      </a:lnTo>
                      <a:lnTo>
                        <a:pt x="81" y="90"/>
                      </a:lnTo>
                      <a:lnTo>
                        <a:pt x="84" y="87"/>
                      </a:lnTo>
                      <a:lnTo>
                        <a:pt x="87" y="85"/>
                      </a:lnTo>
                      <a:lnTo>
                        <a:pt x="89" y="82"/>
                      </a:lnTo>
                      <a:lnTo>
                        <a:pt x="92" y="79"/>
                      </a:lnTo>
                      <a:lnTo>
                        <a:pt x="94" y="75"/>
                      </a:lnTo>
                      <a:lnTo>
                        <a:pt x="95" y="72"/>
                      </a:lnTo>
                      <a:lnTo>
                        <a:pt x="97" y="68"/>
                      </a:lnTo>
                      <a:lnTo>
                        <a:pt x="98" y="65"/>
                      </a:lnTo>
                      <a:lnTo>
                        <a:pt x="99" y="61"/>
                      </a:lnTo>
                      <a:lnTo>
                        <a:pt x="100" y="58"/>
                      </a:lnTo>
                      <a:lnTo>
                        <a:pt x="101" y="54"/>
                      </a:lnTo>
                      <a:lnTo>
                        <a:pt x="101" y="50"/>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74" name="Freeform 129"/>
                <p:cNvSpPr>
                  <a:spLocks/>
                </p:cNvSpPr>
                <p:nvPr/>
              </p:nvSpPr>
              <p:spPr bwMode="auto">
                <a:xfrm>
                  <a:off x="927" y="1053"/>
                  <a:ext cx="102" cy="102"/>
                </a:xfrm>
                <a:custGeom>
                  <a:avLst/>
                  <a:gdLst>
                    <a:gd name="T0" fmla="*/ 101 w 102"/>
                    <a:gd name="T1" fmla="*/ 47 h 102"/>
                    <a:gd name="T2" fmla="*/ 100 w 102"/>
                    <a:gd name="T3" fmla="*/ 39 h 102"/>
                    <a:gd name="T4" fmla="*/ 97 w 102"/>
                    <a:gd name="T5" fmla="*/ 32 h 102"/>
                    <a:gd name="T6" fmla="*/ 94 w 102"/>
                    <a:gd name="T7" fmla="*/ 25 h 102"/>
                    <a:gd name="T8" fmla="*/ 90 w 102"/>
                    <a:gd name="T9" fmla="*/ 19 h 102"/>
                    <a:gd name="T10" fmla="*/ 85 w 102"/>
                    <a:gd name="T11" fmla="*/ 13 h 102"/>
                    <a:gd name="T12" fmla="*/ 79 w 102"/>
                    <a:gd name="T13" fmla="*/ 8 h 102"/>
                    <a:gd name="T14" fmla="*/ 72 w 102"/>
                    <a:gd name="T15" fmla="*/ 4 h 102"/>
                    <a:gd name="T16" fmla="*/ 65 w 102"/>
                    <a:gd name="T17" fmla="*/ 2 h 102"/>
                    <a:gd name="T18" fmla="*/ 58 w 102"/>
                    <a:gd name="T19" fmla="*/ 0 h 102"/>
                    <a:gd name="T20" fmla="*/ 50 w 102"/>
                    <a:gd name="T21" fmla="*/ 0 h 102"/>
                    <a:gd name="T22" fmla="*/ 43 w 102"/>
                    <a:gd name="T23" fmla="*/ 0 h 102"/>
                    <a:gd name="T24" fmla="*/ 35 w 102"/>
                    <a:gd name="T25" fmla="*/ 2 h 102"/>
                    <a:gd name="T26" fmla="*/ 29 w 102"/>
                    <a:gd name="T27" fmla="*/ 4 h 102"/>
                    <a:gd name="T28" fmla="*/ 22 w 102"/>
                    <a:gd name="T29" fmla="*/ 8 h 102"/>
                    <a:gd name="T30" fmla="*/ 16 w 102"/>
                    <a:gd name="T31" fmla="*/ 13 h 102"/>
                    <a:gd name="T32" fmla="*/ 11 w 102"/>
                    <a:gd name="T33" fmla="*/ 19 h 102"/>
                    <a:gd name="T34" fmla="*/ 6 w 102"/>
                    <a:gd name="T35" fmla="*/ 25 h 102"/>
                    <a:gd name="T36" fmla="*/ 3 w 102"/>
                    <a:gd name="T37" fmla="*/ 32 h 102"/>
                    <a:gd name="T38" fmla="*/ 1 w 102"/>
                    <a:gd name="T39" fmla="*/ 39 h 102"/>
                    <a:gd name="T40" fmla="*/ 0 w 102"/>
                    <a:gd name="T41" fmla="*/ 47 h 102"/>
                    <a:gd name="T42" fmla="*/ 0 w 102"/>
                    <a:gd name="T43" fmla="*/ 54 h 102"/>
                    <a:gd name="T44" fmla="*/ 1 w 102"/>
                    <a:gd name="T45" fmla="*/ 61 h 102"/>
                    <a:gd name="T46" fmla="*/ 3 w 102"/>
                    <a:gd name="T47" fmla="*/ 69 h 102"/>
                    <a:gd name="T48" fmla="*/ 6 w 102"/>
                    <a:gd name="T49" fmla="*/ 76 h 102"/>
                    <a:gd name="T50" fmla="*/ 11 w 102"/>
                    <a:gd name="T51" fmla="*/ 82 h 102"/>
                    <a:gd name="T52" fmla="*/ 16 w 102"/>
                    <a:gd name="T53" fmla="*/ 87 h 102"/>
                    <a:gd name="T54" fmla="*/ 22 w 102"/>
                    <a:gd name="T55" fmla="*/ 92 h 102"/>
                    <a:gd name="T56" fmla="*/ 29 w 102"/>
                    <a:gd name="T57" fmla="*/ 96 h 102"/>
                    <a:gd name="T58" fmla="*/ 35 w 102"/>
                    <a:gd name="T59" fmla="*/ 99 h 102"/>
                    <a:gd name="T60" fmla="*/ 43 w 102"/>
                    <a:gd name="T61" fmla="*/ 100 h 102"/>
                    <a:gd name="T62" fmla="*/ 50 w 102"/>
                    <a:gd name="T63" fmla="*/ 101 h 102"/>
                    <a:gd name="T64" fmla="*/ 58 w 102"/>
                    <a:gd name="T65" fmla="*/ 100 h 102"/>
                    <a:gd name="T66" fmla="*/ 65 w 102"/>
                    <a:gd name="T67" fmla="*/ 99 h 102"/>
                    <a:gd name="T68" fmla="*/ 72 w 102"/>
                    <a:gd name="T69" fmla="*/ 96 h 102"/>
                    <a:gd name="T70" fmla="*/ 79 w 102"/>
                    <a:gd name="T71" fmla="*/ 92 h 102"/>
                    <a:gd name="T72" fmla="*/ 85 w 102"/>
                    <a:gd name="T73" fmla="*/ 87 h 102"/>
                    <a:gd name="T74" fmla="*/ 90 w 102"/>
                    <a:gd name="T75" fmla="*/ 82 h 102"/>
                    <a:gd name="T76" fmla="*/ 94 w 102"/>
                    <a:gd name="T77" fmla="*/ 76 h 102"/>
                    <a:gd name="T78" fmla="*/ 97 w 102"/>
                    <a:gd name="T79" fmla="*/ 69 h 102"/>
                    <a:gd name="T80" fmla="*/ 100 w 102"/>
                    <a:gd name="T81" fmla="*/ 61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0"/>
                      </a:moveTo>
                      <a:lnTo>
                        <a:pt x="101" y="47"/>
                      </a:lnTo>
                      <a:lnTo>
                        <a:pt x="100" y="43"/>
                      </a:lnTo>
                      <a:lnTo>
                        <a:pt x="100" y="39"/>
                      </a:lnTo>
                      <a:lnTo>
                        <a:pt x="99" y="35"/>
                      </a:lnTo>
                      <a:lnTo>
                        <a:pt x="97" y="32"/>
                      </a:lnTo>
                      <a:lnTo>
                        <a:pt x="96" y="28"/>
                      </a:lnTo>
                      <a:lnTo>
                        <a:pt x="94" y="25"/>
                      </a:lnTo>
                      <a:lnTo>
                        <a:pt x="92" y="22"/>
                      </a:lnTo>
                      <a:lnTo>
                        <a:pt x="90" y="19"/>
                      </a:lnTo>
                      <a:lnTo>
                        <a:pt x="87" y="16"/>
                      </a:lnTo>
                      <a:lnTo>
                        <a:pt x="85" y="13"/>
                      </a:lnTo>
                      <a:lnTo>
                        <a:pt x="82" y="10"/>
                      </a:lnTo>
                      <a:lnTo>
                        <a:pt x="79" y="8"/>
                      </a:lnTo>
                      <a:lnTo>
                        <a:pt x="76" y="6"/>
                      </a:lnTo>
                      <a:lnTo>
                        <a:pt x="72" y="4"/>
                      </a:lnTo>
                      <a:lnTo>
                        <a:pt x="69" y="3"/>
                      </a:lnTo>
                      <a:lnTo>
                        <a:pt x="65" y="2"/>
                      </a:lnTo>
                      <a:lnTo>
                        <a:pt x="62" y="1"/>
                      </a:lnTo>
                      <a:lnTo>
                        <a:pt x="58" y="0"/>
                      </a:lnTo>
                      <a:lnTo>
                        <a:pt x="54" y="0"/>
                      </a:lnTo>
                      <a:lnTo>
                        <a:pt x="50" y="0"/>
                      </a:lnTo>
                      <a:lnTo>
                        <a:pt x="47" y="0"/>
                      </a:lnTo>
                      <a:lnTo>
                        <a:pt x="43" y="0"/>
                      </a:lnTo>
                      <a:lnTo>
                        <a:pt x="39" y="1"/>
                      </a:lnTo>
                      <a:lnTo>
                        <a:pt x="35" y="2"/>
                      </a:lnTo>
                      <a:lnTo>
                        <a:pt x="32" y="3"/>
                      </a:lnTo>
                      <a:lnTo>
                        <a:pt x="29" y="4"/>
                      </a:lnTo>
                      <a:lnTo>
                        <a:pt x="25" y="6"/>
                      </a:lnTo>
                      <a:lnTo>
                        <a:pt x="22" y="8"/>
                      </a:lnTo>
                      <a:lnTo>
                        <a:pt x="19" y="10"/>
                      </a:lnTo>
                      <a:lnTo>
                        <a:pt x="16" y="13"/>
                      </a:lnTo>
                      <a:lnTo>
                        <a:pt x="13" y="16"/>
                      </a:lnTo>
                      <a:lnTo>
                        <a:pt x="11" y="19"/>
                      </a:lnTo>
                      <a:lnTo>
                        <a:pt x="9" y="22"/>
                      </a:lnTo>
                      <a:lnTo>
                        <a:pt x="6" y="25"/>
                      </a:lnTo>
                      <a:lnTo>
                        <a:pt x="5" y="28"/>
                      </a:lnTo>
                      <a:lnTo>
                        <a:pt x="3" y="32"/>
                      </a:lnTo>
                      <a:lnTo>
                        <a:pt x="2" y="35"/>
                      </a:lnTo>
                      <a:lnTo>
                        <a:pt x="1" y="39"/>
                      </a:lnTo>
                      <a:lnTo>
                        <a:pt x="0" y="43"/>
                      </a:lnTo>
                      <a:lnTo>
                        <a:pt x="0" y="47"/>
                      </a:lnTo>
                      <a:lnTo>
                        <a:pt x="0" y="50"/>
                      </a:lnTo>
                      <a:lnTo>
                        <a:pt x="0" y="54"/>
                      </a:lnTo>
                      <a:lnTo>
                        <a:pt x="0" y="58"/>
                      </a:lnTo>
                      <a:lnTo>
                        <a:pt x="1" y="61"/>
                      </a:lnTo>
                      <a:lnTo>
                        <a:pt x="2" y="65"/>
                      </a:lnTo>
                      <a:lnTo>
                        <a:pt x="3" y="69"/>
                      </a:lnTo>
                      <a:lnTo>
                        <a:pt x="5" y="72"/>
                      </a:lnTo>
                      <a:lnTo>
                        <a:pt x="6" y="76"/>
                      </a:lnTo>
                      <a:lnTo>
                        <a:pt x="9" y="79"/>
                      </a:lnTo>
                      <a:lnTo>
                        <a:pt x="11" y="82"/>
                      </a:lnTo>
                      <a:lnTo>
                        <a:pt x="13" y="84"/>
                      </a:lnTo>
                      <a:lnTo>
                        <a:pt x="16" y="87"/>
                      </a:lnTo>
                      <a:lnTo>
                        <a:pt x="19" y="90"/>
                      </a:lnTo>
                      <a:lnTo>
                        <a:pt x="22" y="92"/>
                      </a:lnTo>
                      <a:lnTo>
                        <a:pt x="25" y="94"/>
                      </a:lnTo>
                      <a:lnTo>
                        <a:pt x="29" y="96"/>
                      </a:lnTo>
                      <a:lnTo>
                        <a:pt x="32" y="97"/>
                      </a:lnTo>
                      <a:lnTo>
                        <a:pt x="35" y="99"/>
                      </a:lnTo>
                      <a:lnTo>
                        <a:pt x="39" y="99"/>
                      </a:lnTo>
                      <a:lnTo>
                        <a:pt x="43" y="100"/>
                      </a:lnTo>
                      <a:lnTo>
                        <a:pt x="47" y="101"/>
                      </a:lnTo>
                      <a:lnTo>
                        <a:pt x="50" y="101"/>
                      </a:lnTo>
                      <a:lnTo>
                        <a:pt x="54" y="101"/>
                      </a:lnTo>
                      <a:lnTo>
                        <a:pt x="58" y="100"/>
                      </a:lnTo>
                      <a:lnTo>
                        <a:pt x="62" y="99"/>
                      </a:lnTo>
                      <a:lnTo>
                        <a:pt x="65" y="99"/>
                      </a:lnTo>
                      <a:lnTo>
                        <a:pt x="69" y="97"/>
                      </a:lnTo>
                      <a:lnTo>
                        <a:pt x="72" y="96"/>
                      </a:lnTo>
                      <a:lnTo>
                        <a:pt x="76" y="94"/>
                      </a:lnTo>
                      <a:lnTo>
                        <a:pt x="79" y="92"/>
                      </a:lnTo>
                      <a:lnTo>
                        <a:pt x="82" y="90"/>
                      </a:lnTo>
                      <a:lnTo>
                        <a:pt x="85" y="87"/>
                      </a:lnTo>
                      <a:lnTo>
                        <a:pt x="87" y="84"/>
                      </a:lnTo>
                      <a:lnTo>
                        <a:pt x="90" y="82"/>
                      </a:lnTo>
                      <a:lnTo>
                        <a:pt x="92" y="79"/>
                      </a:lnTo>
                      <a:lnTo>
                        <a:pt x="94" y="76"/>
                      </a:lnTo>
                      <a:lnTo>
                        <a:pt x="96" y="72"/>
                      </a:lnTo>
                      <a:lnTo>
                        <a:pt x="97" y="69"/>
                      </a:lnTo>
                      <a:lnTo>
                        <a:pt x="99" y="65"/>
                      </a:lnTo>
                      <a:lnTo>
                        <a:pt x="100" y="61"/>
                      </a:lnTo>
                      <a:lnTo>
                        <a:pt x="100" y="58"/>
                      </a:lnTo>
                      <a:lnTo>
                        <a:pt x="101" y="54"/>
                      </a:lnTo>
                      <a:lnTo>
                        <a:pt x="101" y="50"/>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75" name="Freeform 130"/>
                <p:cNvSpPr>
                  <a:spLocks/>
                </p:cNvSpPr>
                <p:nvPr/>
              </p:nvSpPr>
              <p:spPr bwMode="auto">
                <a:xfrm>
                  <a:off x="1130" y="1064"/>
                  <a:ext cx="102" cy="102"/>
                </a:xfrm>
                <a:custGeom>
                  <a:avLst/>
                  <a:gdLst>
                    <a:gd name="T0" fmla="*/ 101 w 102"/>
                    <a:gd name="T1" fmla="*/ 47 h 102"/>
                    <a:gd name="T2" fmla="*/ 100 w 102"/>
                    <a:gd name="T3" fmla="*/ 39 h 102"/>
                    <a:gd name="T4" fmla="*/ 98 w 102"/>
                    <a:gd name="T5" fmla="*/ 32 h 102"/>
                    <a:gd name="T6" fmla="*/ 94 w 102"/>
                    <a:gd name="T7" fmla="*/ 25 h 102"/>
                    <a:gd name="T8" fmla="*/ 90 w 102"/>
                    <a:gd name="T9" fmla="*/ 19 h 102"/>
                    <a:gd name="T10" fmla="*/ 85 w 102"/>
                    <a:gd name="T11" fmla="*/ 13 h 102"/>
                    <a:gd name="T12" fmla="*/ 79 w 102"/>
                    <a:gd name="T13" fmla="*/ 8 h 102"/>
                    <a:gd name="T14" fmla="*/ 72 w 102"/>
                    <a:gd name="T15" fmla="*/ 5 h 102"/>
                    <a:gd name="T16" fmla="*/ 66 w 102"/>
                    <a:gd name="T17" fmla="*/ 2 h 102"/>
                    <a:gd name="T18" fmla="*/ 58 w 102"/>
                    <a:gd name="T19" fmla="*/ 0 h 102"/>
                    <a:gd name="T20" fmla="*/ 51 w 102"/>
                    <a:gd name="T21" fmla="*/ 0 h 102"/>
                    <a:gd name="T22" fmla="*/ 43 w 102"/>
                    <a:gd name="T23" fmla="*/ 0 h 102"/>
                    <a:gd name="T24" fmla="*/ 36 w 102"/>
                    <a:gd name="T25" fmla="*/ 2 h 102"/>
                    <a:gd name="T26" fmla="*/ 29 w 102"/>
                    <a:gd name="T27" fmla="*/ 5 h 102"/>
                    <a:gd name="T28" fmla="*/ 22 w 102"/>
                    <a:gd name="T29" fmla="*/ 8 h 102"/>
                    <a:gd name="T30" fmla="*/ 16 w 102"/>
                    <a:gd name="T31" fmla="*/ 13 h 102"/>
                    <a:gd name="T32" fmla="*/ 11 w 102"/>
                    <a:gd name="T33" fmla="*/ 19 h 102"/>
                    <a:gd name="T34" fmla="*/ 7 w 102"/>
                    <a:gd name="T35" fmla="*/ 25 h 102"/>
                    <a:gd name="T36" fmla="*/ 4 w 102"/>
                    <a:gd name="T37" fmla="*/ 32 h 102"/>
                    <a:gd name="T38" fmla="*/ 1 w 102"/>
                    <a:gd name="T39" fmla="*/ 39 h 102"/>
                    <a:gd name="T40" fmla="*/ 0 w 102"/>
                    <a:gd name="T41" fmla="*/ 47 h 102"/>
                    <a:gd name="T42" fmla="*/ 0 w 102"/>
                    <a:gd name="T43" fmla="*/ 54 h 102"/>
                    <a:gd name="T44" fmla="*/ 1 w 102"/>
                    <a:gd name="T45" fmla="*/ 61 h 102"/>
                    <a:gd name="T46" fmla="*/ 4 w 102"/>
                    <a:gd name="T47" fmla="*/ 69 h 102"/>
                    <a:gd name="T48" fmla="*/ 7 w 102"/>
                    <a:gd name="T49" fmla="*/ 75 h 102"/>
                    <a:gd name="T50" fmla="*/ 11 w 102"/>
                    <a:gd name="T51" fmla="*/ 82 h 102"/>
                    <a:gd name="T52" fmla="*/ 16 w 102"/>
                    <a:gd name="T53" fmla="*/ 87 h 102"/>
                    <a:gd name="T54" fmla="*/ 22 w 102"/>
                    <a:gd name="T55" fmla="*/ 92 h 102"/>
                    <a:gd name="T56" fmla="*/ 29 w 102"/>
                    <a:gd name="T57" fmla="*/ 96 h 102"/>
                    <a:gd name="T58" fmla="*/ 36 w 102"/>
                    <a:gd name="T59" fmla="*/ 99 h 102"/>
                    <a:gd name="T60" fmla="*/ 43 w 102"/>
                    <a:gd name="T61" fmla="*/ 100 h 102"/>
                    <a:gd name="T62" fmla="*/ 51 w 102"/>
                    <a:gd name="T63" fmla="*/ 101 h 102"/>
                    <a:gd name="T64" fmla="*/ 58 w 102"/>
                    <a:gd name="T65" fmla="*/ 100 h 102"/>
                    <a:gd name="T66" fmla="*/ 66 w 102"/>
                    <a:gd name="T67" fmla="*/ 99 h 102"/>
                    <a:gd name="T68" fmla="*/ 72 w 102"/>
                    <a:gd name="T69" fmla="*/ 96 h 102"/>
                    <a:gd name="T70" fmla="*/ 79 w 102"/>
                    <a:gd name="T71" fmla="*/ 92 h 102"/>
                    <a:gd name="T72" fmla="*/ 85 w 102"/>
                    <a:gd name="T73" fmla="*/ 87 h 102"/>
                    <a:gd name="T74" fmla="*/ 90 w 102"/>
                    <a:gd name="T75" fmla="*/ 82 h 102"/>
                    <a:gd name="T76" fmla="*/ 94 w 102"/>
                    <a:gd name="T77" fmla="*/ 75 h 102"/>
                    <a:gd name="T78" fmla="*/ 98 w 102"/>
                    <a:gd name="T79" fmla="*/ 69 h 102"/>
                    <a:gd name="T80" fmla="*/ 100 w 102"/>
                    <a:gd name="T81" fmla="*/ 61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0"/>
                      </a:moveTo>
                      <a:lnTo>
                        <a:pt x="101" y="47"/>
                      </a:lnTo>
                      <a:lnTo>
                        <a:pt x="100" y="42"/>
                      </a:lnTo>
                      <a:lnTo>
                        <a:pt x="100" y="39"/>
                      </a:lnTo>
                      <a:lnTo>
                        <a:pt x="99" y="36"/>
                      </a:lnTo>
                      <a:lnTo>
                        <a:pt x="98" y="32"/>
                      </a:lnTo>
                      <a:lnTo>
                        <a:pt x="96" y="28"/>
                      </a:lnTo>
                      <a:lnTo>
                        <a:pt x="94" y="25"/>
                      </a:lnTo>
                      <a:lnTo>
                        <a:pt x="92" y="22"/>
                      </a:lnTo>
                      <a:lnTo>
                        <a:pt x="90" y="19"/>
                      </a:lnTo>
                      <a:lnTo>
                        <a:pt x="88" y="16"/>
                      </a:lnTo>
                      <a:lnTo>
                        <a:pt x="85" y="13"/>
                      </a:lnTo>
                      <a:lnTo>
                        <a:pt x="82" y="11"/>
                      </a:lnTo>
                      <a:lnTo>
                        <a:pt x="79" y="8"/>
                      </a:lnTo>
                      <a:lnTo>
                        <a:pt x="76" y="7"/>
                      </a:lnTo>
                      <a:lnTo>
                        <a:pt x="72" y="5"/>
                      </a:lnTo>
                      <a:lnTo>
                        <a:pt x="69" y="3"/>
                      </a:lnTo>
                      <a:lnTo>
                        <a:pt x="66" y="2"/>
                      </a:lnTo>
                      <a:lnTo>
                        <a:pt x="61" y="1"/>
                      </a:lnTo>
                      <a:lnTo>
                        <a:pt x="58" y="0"/>
                      </a:lnTo>
                      <a:lnTo>
                        <a:pt x="54" y="0"/>
                      </a:lnTo>
                      <a:lnTo>
                        <a:pt x="51" y="0"/>
                      </a:lnTo>
                      <a:lnTo>
                        <a:pt x="47" y="0"/>
                      </a:lnTo>
                      <a:lnTo>
                        <a:pt x="43" y="0"/>
                      </a:lnTo>
                      <a:lnTo>
                        <a:pt x="39" y="1"/>
                      </a:lnTo>
                      <a:lnTo>
                        <a:pt x="36" y="2"/>
                      </a:lnTo>
                      <a:lnTo>
                        <a:pt x="32" y="3"/>
                      </a:lnTo>
                      <a:lnTo>
                        <a:pt x="29" y="5"/>
                      </a:lnTo>
                      <a:lnTo>
                        <a:pt x="25" y="7"/>
                      </a:lnTo>
                      <a:lnTo>
                        <a:pt x="22" y="8"/>
                      </a:lnTo>
                      <a:lnTo>
                        <a:pt x="19" y="11"/>
                      </a:lnTo>
                      <a:lnTo>
                        <a:pt x="16" y="13"/>
                      </a:lnTo>
                      <a:lnTo>
                        <a:pt x="14" y="16"/>
                      </a:lnTo>
                      <a:lnTo>
                        <a:pt x="11" y="19"/>
                      </a:lnTo>
                      <a:lnTo>
                        <a:pt x="9" y="22"/>
                      </a:lnTo>
                      <a:lnTo>
                        <a:pt x="7" y="25"/>
                      </a:lnTo>
                      <a:lnTo>
                        <a:pt x="5" y="28"/>
                      </a:lnTo>
                      <a:lnTo>
                        <a:pt x="4" y="32"/>
                      </a:lnTo>
                      <a:lnTo>
                        <a:pt x="2" y="36"/>
                      </a:lnTo>
                      <a:lnTo>
                        <a:pt x="1" y="39"/>
                      </a:lnTo>
                      <a:lnTo>
                        <a:pt x="1" y="42"/>
                      </a:lnTo>
                      <a:lnTo>
                        <a:pt x="0" y="47"/>
                      </a:lnTo>
                      <a:lnTo>
                        <a:pt x="0" y="50"/>
                      </a:lnTo>
                      <a:lnTo>
                        <a:pt x="0" y="54"/>
                      </a:lnTo>
                      <a:lnTo>
                        <a:pt x="1" y="58"/>
                      </a:lnTo>
                      <a:lnTo>
                        <a:pt x="1" y="61"/>
                      </a:lnTo>
                      <a:lnTo>
                        <a:pt x="2" y="65"/>
                      </a:lnTo>
                      <a:lnTo>
                        <a:pt x="4" y="69"/>
                      </a:lnTo>
                      <a:lnTo>
                        <a:pt x="5" y="72"/>
                      </a:lnTo>
                      <a:lnTo>
                        <a:pt x="7" y="75"/>
                      </a:lnTo>
                      <a:lnTo>
                        <a:pt x="9" y="79"/>
                      </a:lnTo>
                      <a:lnTo>
                        <a:pt x="11" y="82"/>
                      </a:lnTo>
                      <a:lnTo>
                        <a:pt x="14" y="85"/>
                      </a:lnTo>
                      <a:lnTo>
                        <a:pt x="16" y="87"/>
                      </a:lnTo>
                      <a:lnTo>
                        <a:pt x="19" y="90"/>
                      </a:lnTo>
                      <a:lnTo>
                        <a:pt x="22" y="92"/>
                      </a:lnTo>
                      <a:lnTo>
                        <a:pt x="25" y="94"/>
                      </a:lnTo>
                      <a:lnTo>
                        <a:pt x="29" y="96"/>
                      </a:lnTo>
                      <a:lnTo>
                        <a:pt x="32" y="97"/>
                      </a:lnTo>
                      <a:lnTo>
                        <a:pt x="36" y="99"/>
                      </a:lnTo>
                      <a:lnTo>
                        <a:pt x="39" y="100"/>
                      </a:lnTo>
                      <a:lnTo>
                        <a:pt x="43" y="100"/>
                      </a:lnTo>
                      <a:lnTo>
                        <a:pt x="47" y="101"/>
                      </a:lnTo>
                      <a:lnTo>
                        <a:pt x="51" y="101"/>
                      </a:lnTo>
                      <a:lnTo>
                        <a:pt x="54" y="101"/>
                      </a:lnTo>
                      <a:lnTo>
                        <a:pt x="58" y="100"/>
                      </a:lnTo>
                      <a:lnTo>
                        <a:pt x="61" y="100"/>
                      </a:lnTo>
                      <a:lnTo>
                        <a:pt x="66" y="99"/>
                      </a:lnTo>
                      <a:lnTo>
                        <a:pt x="69" y="97"/>
                      </a:lnTo>
                      <a:lnTo>
                        <a:pt x="72" y="96"/>
                      </a:lnTo>
                      <a:lnTo>
                        <a:pt x="76" y="94"/>
                      </a:lnTo>
                      <a:lnTo>
                        <a:pt x="79" y="92"/>
                      </a:lnTo>
                      <a:lnTo>
                        <a:pt x="82" y="90"/>
                      </a:lnTo>
                      <a:lnTo>
                        <a:pt x="85" y="87"/>
                      </a:lnTo>
                      <a:lnTo>
                        <a:pt x="88" y="85"/>
                      </a:lnTo>
                      <a:lnTo>
                        <a:pt x="90" y="82"/>
                      </a:lnTo>
                      <a:lnTo>
                        <a:pt x="92" y="79"/>
                      </a:lnTo>
                      <a:lnTo>
                        <a:pt x="94" y="75"/>
                      </a:lnTo>
                      <a:lnTo>
                        <a:pt x="96" y="72"/>
                      </a:lnTo>
                      <a:lnTo>
                        <a:pt x="98" y="69"/>
                      </a:lnTo>
                      <a:lnTo>
                        <a:pt x="99" y="65"/>
                      </a:lnTo>
                      <a:lnTo>
                        <a:pt x="100" y="61"/>
                      </a:lnTo>
                      <a:lnTo>
                        <a:pt x="100" y="58"/>
                      </a:lnTo>
                      <a:lnTo>
                        <a:pt x="101" y="54"/>
                      </a:lnTo>
                      <a:lnTo>
                        <a:pt x="101" y="50"/>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76" name="Freeform 131"/>
                <p:cNvSpPr>
                  <a:spLocks/>
                </p:cNvSpPr>
                <p:nvPr/>
              </p:nvSpPr>
              <p:spPr bwMode="auto">
                <a:xfrm>
                  <a:off x="1268" y="986"/>
                  <a:ext cx="103" cy="102"/>
                </a:xfrm>
                <a:custGeom>
                  <a:avLst/>
                  <a:gdLst>
                    <a:gd name="T0" fmla="*/ 101 w 103"/>
                    <a:gd name="T1" fmla="*/ 47 h 102"/>
                    <a:gd name="T2" fmla="*/ 100 w 103"/>
                    <a:gd name="T3" fmla="*/ 39 h 102"/>
                    <a:gd name="T4" fmla="*/ 98 w 103"/>
                    <a:gd name="T5" fmla="*/ 32 h 102"/>
                    <a:gd name="T6" fmla="*/ 95 w 103"/>
                    <a:gd name="T7" fmla="*/ 25 h 102"/>
                    <a:gd name="T8" fmla="*/ 90 w 103"/>
                    <a:gd name="T9" fmla="*/ 19 h 102"/>
                    <a:gd name="T10" fmla="*/ 85 w 103"/>
                    <a:gd name="T11" fmla="*/ 14 h 102"/>
                    <a:gd name="T12" fmla="*/ 79 w 103"/>
                    <a:gd name="T13" fmla="*/ 9 h 102"/>
                    <a:gd name="T14" fmla="*/ 73 w 103"/>
                    <a:gd name="T15" fmla="*/ 5 h 102"/>
                    <a:gd name="T16" fmla="*/ 66 w 103"/>
                    <a:gd name="T17" fmla="*/ 2 h 102"/>
                    <a:gd name="T18" fmla="*/ 59 w 103"/>
                    <a:gd name="T19" fmla="*/ 1 h 102"/>
                    <a:gd name="T20" fmla="*/ 51 w 103"/>
                    <a:gd name="T21" fmla="*/ 0 h 102"/>
                    <a:gd name="T22" fmla="*/ 43 w 103"/>
                    <a:gd name="T23" fmla="*/ 1 h 102"/>
                    <a:gd name="T24" fmla="*/ 36 w 103"/>
                    <a:gd name="T25" fmla="*/ 2 h 102"/>
                    <a:gd name="T26" fmla="*/ 29 w 103"/>
                    <a:gd name="T27" fmla="*/ 5 h 102"/>
                    <a:gd name="T28" fmla="*/ 22 w 103"/>
                    <a:gd name="T29" fmla="*/ 9 h 102"/>
                    <a:gd name="T30" fmla="*/ 17 w 103"/>
                    <a:gd name="T31" fmla="*/ 14 h 102"/>
                    <a:gd name="T32" fmla="*/ 12 w 103"/>
                    <a:gd name="T33" fmla="*/ 19 h 102"/>
                    <a:gd name="T34" fmla="*/ 7 w 103"/>
                    <a:gd name="T35" fmla="*/ 25 h 102"/>
                    <a:gd name="T36" fmla="*/ 4 w 103"/>
                    <a:gd name="T37" fmla="*/ 32 h 102"/>
                    <a:gd name="T38" fmla="*/ 1 w 103"/>
                    <a:gd name="T39" fmla="*/ 39 h 102"/>
                    <a:gd name="T40" fmla="*/ 0 w 103"/>
                    <a:gd name="T41" fmla="*/ 47 h 102"/>
                    <a:gd name="T42" fmla="*/ 0 w 103"/>
                    <a:gd name="T43" fmla="*/ 54 h 102"/>
                    <a:gd name="T44" fmla="*/ 1 w 103"/>
                    <a:gd name="T45" fmla="*/ 62 h 102"/>
                    <a:gd name="T46" fmla="*/ 4 w 103"/>
                    <a:gd name="T47" fmla="*/ 69 h 102"/>
                    <a:gd name="T48" fmla="*/ 7 w 103"/>
                    <a:gd name="T49" fmla="*/ 76 h 102"/>
                    <a:gd name="T50" fmla="*/ 12 w 103"/>
                    <a:gd name="T51" fmla="*/ 82 h 102"/>
                    <a:gd name="T52" fmla="*/ 17 w 103"/>
                    <a:gd name="T53" fmla="*/ 88 h 102"/>
                    <a:gd name="T54" fmla="*/ 22 w 103"/>
                    <a:gd name="T55" fmla="*/ 92 h 102"/>
                    <a:gd name="T56" fmla="*/ 29 w 103"/>
                    <a:gd name="T57" fmla="*/ 96 h 102"/>
                    <a:gd name="T58" fmla="*/ 36 w 103"/>
                    <a:gd name="T59" fmla="*/ 99 h 102"/>
                    <a:gd name="T60" fmla="*/ 43 w 103"/>
                    <a:gd name="T61" fmla="*/ 100 h 102"/>
                    <a:gd name="T62" fmla="*/ 51 w 103"/>
                    <a:gd name="T63" fmla="*/ 101 h 102"/>
                    <a:gd name="T64" fmla="*/ 59 w 103"/>
                    <a:gd name="T65" fmla="*/ 100 h 102"/>
                    <a:gd name="T66" fmla="*/ 66 w 103"/>
                    <a:gd name="T67" fmla="*/ 99 h 102"/>
                    <a:gd name="T68" fmla="*/ 73 w 103"/>
                    <a:gd name="T69" fmla="*/ 96 h 102"/>
                    <a:gd name="T70" fmla="*/ 79 w 103"/>
                    <a:gd name="T71" fmla="*/ 92 h 102"/>
                    <a:gd name="T72" fmla="*/ 85 w 103"/>
                    <a:gd name="T73" fmla="*/ 88 h 102"/>
                    <a:gd name="T74" fmla="*/ 90 w 103"/>
                    <a:gd name="T75" fmla="*/ 82 h 102"/>
                    <a:gd name="T76" fmla="*/ 95 w 103"/>
                    <a:gd name="T77" fmla="*/ 76 h 102"/>
                    <a:gd name="T78" fmla="*/ 98 w 103"/>
                    <a:gd name="T79" fmla="*/ 69 h 102"/>
                    <a:gd name="T80" fmla="*/ 100 w 103"/>
                    <a:gd name="T81" fmla="*/ 62 h 102"/>
                    <a:gd name="T82" fmla="*/ 101 w 103"/>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3" h="102">
                      <a:moveTo>
                        <a:pt x="102" y="51"/>
                      </a:moveTo>
                      <a:lnTo>
                        <a:pt x="101" y="47"/>
                      </a:lnTo>
                      <a:lnTo>
                        <a:pt x="101" y="43"/>
                      </a:lnTo>
                      <a:lnTo>
                        <a:pt x="100" y="39"/>
                      </a:lnTo>
                      <a:lnTo>
                        <a:pt x="99" y="36"/>
                      </a:lnTo>
                      <a:lnTo>
                        <a:pt x="98" y="32"/>
                      </a:lnTo>
                      <a:lnTo>
                        <a:pt x="96" y="29"/>
                      </a:lnTo>
                      <a:lnTo>
                        <a:pt x="95" y="25"/>
                      </a:lnTo>
                      <a:lnTo>
                        <a:pt x="93" y="22"/>
                      </a:lnTo>
                      <a:lnTo>
                        <a:pt x="90" y="19"/>
                      </a:lnTo>
                      <a:lnTo>
                        <a:pt x="88" y="16"/>
                      </a:lnTo>
                      <a:lnTo>
                        <a:pt x="85" y="14"/>
                      </a:lnTo>
                      <a:lnTo>
                        <a:pt x="82" y="11"/>
                      </a:lnTo>
                      <a:lnTo>
                        <a:pt x="79" y="9"/>
                      </a:lnTo>
                      <a:lnTo>
                        <a:pt x="76" y="7"/>
                      </a:lnTo>
                      <a:lnTo>
                        <a:pt x="73" y="5"/>
                      </a:lnTo>
                      <a:lnTo>
                        <a:pt x="69" y="3"/>
                      </a:lnTo>
                      <a:lnTo>
                        <a:pt x="66" y="2"/>
                      </a:lnTo>
                      <a:lnTo>
                        <a:pt x="62" y="1"/>
                      </a:lnTo>
                      <a:lnTo>
                        <a:pt x="59" y="1"/>
                      </a:lnTo>
                      <a:lnTo>
                        <a:pt x="55" y="0"/>
                      </a:lnTo>
                      <a:lnTo>
                        <a:pt x="51" y="0"/>
                      </a:lnTo>
                      <a:lnTo>
                        <a:pt x="47" y="0"/>
                      </a:lnTo>
                      <a:lnTo>
                        <a:pt x="43" y="1"/>
                      </a:lnTo>
                      <a:lnTo>
                        <a:pt x="40" y="1"/>
                      </a:lnTo>
                      <a:lnTo>
                        <a:pt x="36" y="2"/>
                      </a:lnTo>
                      <a:lnTo>
                        <a:pt x="32" y="3"/>
                      </a:lnTo>
                      <a:lnTo>
                        <a:pt x="29" y="5"/>
                      </a:lnTo>
                      <a:lnTo>
                        <a:pt x="26" y="7"/>
                      </a:lnTo>
                      <a:lnTo>
                        <a:pt x="22" y="9"/>
                      </a:lnTo>
                      <a:lnTo>
                        <a:pt x="20" y="11"/>
                      </a:lnTo>
                      <a:lnTo>
                        <a:pt x="17" y="14"/>
                      </a:lnTo>
                      <a:lnTo>
                        <a:pt x="14" y="16"/>
                      </a:lnTo>
                      <a:lnTo>
                        <a:pt x="12" y="19"/>
                      </a:lnTo>
                      <a:lnTo>
                        <a:pt x="9" y="22"/>
                      </a:lnTo>
                      <a:lnTo>
                        <a:pt x="7" y="25"/>
                      </a:lnTo>
                      <a:lnTo>
                        <a:pt x="5" y="29"/>
                      </a:lnTo>
                      <a:lnTo>
                        <a:pt x="4" y="32"/>
                      </a:lnTo>
                      <a:lnTo>
                        <a:pt x="2" y="36"/>
                      </a:lnTo>
                      <a:lnTo>
                        <a:pt x="1" y="39"/>
                      </a:lnTo>
                      <a:lnTo>
                        <a:pt x="1" y="43"/>
                      </a:lnTo>
                      <a:lnTo>
                        <a:pt x="0" y="47"/>
                      </a:lnTo>
                      <a:lnTo>
                        <a:pt x="0" y="51"/>
                      </a:lnTo>
                      <a:lnTo>
                        <a:pt x="0" y="54"/>
                      </a:lnTo>
                      <a:lnTo>
                        <a:pt x="1" y="58"/>
                      </a:lnTo>
                      <a:lnTo>
                        <a:pt x="1" y="62"/>
                      </a:lnTo>
                      <a:lnTo>
                        <a:pt x="2" y="65"/>
                      </a:lnTo>
                      <a:lnTo>
                        <a:pt x="4" y="69"/>
                      </a:lnTo>
                      <a:lnTo>
                        <a:pt x="5" y="73"/>
                      </a:lnTo>
                      <a:lnTo>
                        <a:pt x="7" y="76"/>
                      </a:lnTo>
                      <a:lnTo>
                        <a:pt x="9" y="79"/>
                      </a:lnTo>
                      <a:lnTo>
                        <a:pt x="12" y="82"/>
                      </a:lnTo>
                      <a:lnTo>
                        <a:pt x="14" y="85"/>
                      </a:lnTo>
                      <a:lnTo>
                        <a:pt x="17" y="88"/>
                      </a:lnTo>
                      <a:lnTo>
                        <a:pt x="20" y="90"/>
                      </a:lnTo>
                      <a:lnTo>
                        <a:pt x="22" y="92"/>
                      </a:lnTo>
                      <a:lnTo>
                        <a:pt x="26" y="94"/>
                      </a:lnTo>
                      <a:lnTo>
                        <a:pt x="29" y="96"/>
                      </a:lnTo>
                      <a:lnTo>
                        <a:pt x="32" y="98"/>
                      </a:lnTo>
                      <a:lnTo>
                        <a:pt x="36" y="99"/>
                      </a:lnTo>
                      <a:lnTo>
                        <a:pt x="40" y="100"/>
                      </a:lnTo>
                      <a:lnTo>
                        <a:pt x="43" y="100"/>
                      </a:lnTo>
                      <a:lnTo>
                        <a:pt x="47" y="101"/>
                      </a:lnTo>
                      <a:lnTo>
                        <a:pt x="51" y="101"/>
                      </a:lnTo>
                      <a:lnTo>
                        <a:pt x="55" y="101"/>
                      </a:lnTo>
                      <a:lnTo>
                        <a:pt x="59" y="100"/>
                      </a:lnTo>
                      <a:lnTo>
                        <a:pt x="62" y="100"/>
                      </a:lnTo>
                      <a:lnTo>
                        <a:pt x="66" y="99"/>
                      </a:lnTo>
                      <a:lnTo>
                        <a:pt x="69" y="98"/>
                      </a:lnTo>
                      <a:lnTo>
                        <a:pt x="73" y="96"/>
                      </a:lnTo>
                      <a:lnTo>
                        <a:pt x="76" y="94"/>
                      </a:lnTo>
                      <a:lnTo>
                        <a:pt x="79" y="92"/>
                      </a:lnTo>
                      <a:lnTo>
                        <a:pt x="82" y="90"/>
                      </a:lnTo>
                      <a:lnTo>
                        <a:pt x="85" y="88"/>
                      </a:lnTo>
                      <a:lnTo>
                        <a:pt x="88" y="85"/>
                      </a:lnTo>
                      <a:lnTo>
                        <a:pt x="90" y="82"/>
                      </a:lnTo>
                      <a:lnTo>
                        <a:pt x="93" y="79"/>
                      </a:lnTo>
                      <a:lnTo>
                        <a:pt x="95" y="76"/>
                      </a:lnTo>
                      <a:lnTo>
                        <a:pt x="96" y="73"/>
                      </a:lnTo>
                      <a:lnTo>
                        <a:pt x="98" y="69"/>
                      </a:lnTo>
                      <a:lnTo>
                        <a:pt x="99" y="65"/>
                      </a:lnTo>
                      <a:lnTo>
                        <a:pt x="100" y="62"/>
                      </a:lnTo>
                      <a:lnTo>
                        <a:pt x="101" y="58"/>
                      </a:lnTo>
                      <a:lnTo>
                        <a:pt x="101" y="54"/>
                      </a:lnTo>
                      <a:lnTo>
                        <a:pt x="102" y="51"/>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77" name="Freeform 132"/>
                <p:cNvSpPr>
                  <a:spLocks/>
                </p:cNvSpPr>
                <p:nvPr/>
              </p:nvSpPr>
              <p:spPr bwMode="auto">
                <a:xfrm>
                  <a:off x="1418" y="1053"/>
                  <a:ext cx="102" cy="102"/>
                </a:xfrm>
                <a:custGeom>
                  <a:avLst/>
                  <a:gdLst>
                    <a:gd name="T0" fmla="*/ 101 w 102"/>
                    <a:gd name="T1" fmla="*/ 46 h 102"/>
                    <a:gd name="T2" fmla="*/ 100 w 102"/>
                    <a:gd name="T3" fmla="*/ 39 h 102"/>
                    <a:gd name="T4" fmla="*/ 97 w 102"/>
                    <a:gd name="T5" fmla="*/ 32 h 102"/>
                    <a:gd name="T6" fmla="*/ 94 w 102"/>
                    <a:gd name="T7" fmla="*/ 25 h 102"/>
                    <a:gd name="T8" fmla="*/ 90 w 102"/>
                    <a:gd name="T9" fmla="*/ 19 h 102"/>
                    <a:gd name="T10" fmla="*/ 85 w 102"/>
                    <a:gd name="T11" fmla="*/ 13 h 102"/>
                    <a:gd name="T12" fmla="*/ 79 w 102"/>
                    <a:gd name="T13" fmla="*/ 8 h 102"/>
                    <a:gd name="T14" fmla="*/ 72 w 102"/>
                    <a:gd name="T15" fmla="*/ 4 h 102"/>
                    <a:gd name="T16" fmla="*/ 65 w 102"/>
                    <a:gd name="T17" fmla="*/ 2 h 102"/>
                    <a:gd name="T18" fmla="*/ 58 w 102"/>
                    <a:gd name="T19" fmla="*/ 0 h 102"/>
                    <a:gd name="T20" fmla="*/ 50 w 102"/>
                    <a:gd name="T21" fmla="*/ 0 h 102"/>
                    <a:gd name="T22" fmla="*/ 43 w 102"/>
                    <a:gd name="T23" fmla="*/ 0 h 102"/>
                    <a:gd name="T24" fmla="*/ 36 w 102"/>
                    <a:gd name="T25" fmla="*/ 2 h 102"/>
                    <a:gd name="T26" fmla="*/ 28 w 102"/>
                    <a:gd name="T27" fmla="*/ 4 h 102"/>
                    <a:gd name="T28" fmla="*/ 22 w 102"/>
                    <a:gd name="T29" fmla="*/ 8 h 102"/>
                    <a:gd name="T30" fmla="*/ 16 w 102"/>
                    <a:gd name="T31" fmla="*/ 13 h 102"/>
                    <a:gd name="T32" fmla="*/ 11 w 102"/>
                    <a:gd name="T33" fmla="*/ 19 h 102"/>
                    <a:gd name="T34" fmla="*/ 7 w 102"/>
                    <a:gd name="T35" fmla="*/ 25 h 102"/>
                    <a:gd name="T36" fmla="*/ 3 w 102"/>
                    <a:gd name="T37" fmla="*/ 32 h 102"/>
                    <a:gd name="T38" fmla="*/ 1 w 102"/>
                    <a:gd name="T39" fmla="*/ 39 h 102"/>
                    <a:gd name="T40" fmla="*/ 0 w 102"/>
                    <a:gd name="T41" fmla="*/ 46 h 102"/>
                    <a:gd name="T42" fmla="*/ 0 w 102"/>
                    <a:gd name="T43" fmla="*/ 54 h 102"/>
                    <a:gd name="T44" fmla="*/ 1 w 102"/>
                    <a:gd name="T45" fmla="*/ 61 h 102"/>
                    <a:gd name="T46" fmla="*/ 3 w 102"/>
                    <a:gd name="T47" fmla="*/ 68 h 102"/>
                    <a:gd name="T48" fmla="*/ 7 w 102"/>
                    <a:gd name="T49" fmla="*/ 75 h 102"/>
                    <a:gd name="T50" fmla="*/ 11 w 102"/>
                    <a:gd name="T51" fmla="*/ 82 h 102"/>
                    <a:gd name="T52" fmla="*/ 16 w 102"/>
                    <a:gd name="T53" fmla="*/ 87 h 102"/>
                    <a:gd name="T54" fmla="*/ 22 w 102"/>
                    <a:gd name="T55" fmla="*/ 92 h 102"/>
                    <a:gd name="T56" fmla="*/ 28 w 102"/>
                    <a:gd name="T57" fmla="*/ 96 h 102"/>
                    <a:gd name="T58" fmla="*/ 36 w 102"/>
                    <a:gd name="T59" fmla="*/ 99 h 102"/>
                    <a:gd name="T60" fmla="*/ 43 w 102"/>
                    <a:gd name="T61" fmla="*/ 100 h 102"/>
                    <a:gd name="T62" fmla="*/ 50 w 102"/>
                    <a:gd name="T63" fmla="*/ 101 h 102"/>
                    <a:gd name="T64" fmla="*/ 58 w 102"/>
                    <a:gd name="T65" fmla="*/ 100 h 102"/>
                    <a:gd name="T66" fmla="*/ 65 w 102"/>
                    <a:gd name="T67" fmla="*/ 99 h 102"/>
                    <a:gd name="T68" fmla="*/ 72 w 102"/>
                    <a:gd name="T69" fmla="*/ 96 h 102"/>
                    <a:gd name="T70" fmla="*/ 79 w 102"/>
                    <a:gd name="T71" fmla="*/ 92 h 102"/>
                    <a:gd name="T72" fmla="*/ 85 w 102"/>
                    <a:gd name="T73" fmla="*/ 87 h 102"/>
                    <a:gd name="T74" fmla="*/ 90 w 102"/>
                    <a:gd name="T75" fmla="*/ 82 h 102"/>
                    <a:gd name="T76" fmla="*/ 94 w 102"/>
                    <a:gd name="T77" fmla="*/ 75 h 102"/>
                    <a:gd name="T78" fmla="*/ 97 w 102"/>
                    <a:gd name="T79" fmla="*/ 68 h 102"/>
                    <a:gd name="T80" fmla="*/ 100 w 102"/>
                    <a:gd name="T81" fmla="*/ 61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0"/>
                      </a:moveTo>
                      <a:lnTo>
                        <a:pt x="101" y="46"/>
                      </a:lnTo>
                      <a:lnTo>
                        <a:pt x="100" y="43"/>
                      </a:lnTo>
                      <a:lnTo>
                        <a:pt x="100" y="39"/>
                      </a:lnTo>
                      <a:lnTo>
                        <a:pt x="99" y="35"/>
                      </a:lnTo>
                      <a:lnTo>
                        <a:pt x="97" y="32"/>
                      </a:lnTo>
                      <a:lnTo>
                        <a:pt x="96" y="28"/>
                      </a:lnTo>
                      <a:lnTo>
                        <a:pt x="94" y="25"/>
                      </a:lnTo>
                      <a:lnTo>
                        <a:pt x="92" y="22"/>
                      </a:lnTo>
                      <a:lnTo>
                        <a:pt x="90" y="19"/>
                      </a:lnTo>
                      <a:lnTo>
                        <a:pt x="87" y="16"/>
                      </a:lnTo>
                      <a:lnTo>
                        <a:pt x="85" y="13"/>
                      </a:lnTo>
                      <a:lnTo>
                        <a:pt x="82" y="10"/>
                      </a:lnTo>
                      <a:lnTo>
                        <a:pt x="79" y="8"/>
                      </a:lnTo>
                      <a:lnTo>
                        <a:pt x="76" y="6"/>
                      </a:lnTo>
                      <a:lnTo>
                        <a:pt x="72" y="4"/>
                      </a:lnTo>
                      <a:lnTo>
                        <a:pt x="69" y="3"/>
                      </a:lnTo>
                      <a:lnTo>
                        <a:pt x="65" y="2"/>
                      </a:lnTo>
                      <a:lnTo>
                        <a:pt x="62" y="1"/>
                      </a:lnTo>
                      <a:lnTo>
                        <a:pt x="58" y="0"/>
                      </a:lnTo>
                      <a:lnTo>
                        <a:pt x="54" y="0"/>
                      </a:lnTo>
                      <a:lnTo>
                        <a:pt x="50" y="0"/>
                      </a:lnTo>
                      <a:lnTo>
                        <a:pt x="47" y="0"/>
                      </a:lnTo>
                      <a:lnTo>
                        <a:pt x="43" y="0"/>
                      </a:lnTo>
                      <a:lnTo>
                        <a:pt x="39" y="1"/>
                      </a:lnTo>
                      <a:lnTo>
                        <a:pt x="36" y="2"/>
                      </a:lnTo>
                      <a:lnTo>
                        <a:pt x="32" y="3"/>
                      </a:lnTo>
                      <a:lnTo>
                        <a:pt x="28" y="4"/>
                      </a:lnTo>
                      <a:lnTo>
                        <a:pt x="25" y="6"/>
                      </a:lnTo>
                      <a:lnTo>
                        <a:pt x="22" y="8"/>
                      </a:lnTo>
                      <a:lnTo>
                        <a:pt x="19" y="10"/>
                      </a:lnTo>
                      <a:lnTo>
                        <a:pt x="16" y="13"/>
                      </a:lnTo>
                      <a:lnTo>
                        <a:pt x="13" y="16"/>
                      </a:lnTo>
                      <a:lnTo>
                        <a:pt x="11" y="19"/>
                      </a:lnTo>
                      <a:lnTo>
                        <a:pt x="9" y="22"/>
                      </a:lnTo>
                      <a:lnTo>
                        <a:pt x="7" y="25"/>
                      </a:lnTo>
                      <a:lnTo>
                        <a:pt x="5" y="28"/>
                      </a:lnTo>
                      <a:lnTo>
                        <a:pt x="3" y="32"/>
                      </a:lnTo>
                      <a:lnTo>
                        <a:pt x="2" y="35"/>
                      </a:lnTo>
                      <a:lnTo>
                        <a:pt x="1" y="39"/>
                      </a:lnTo>
                      <a:lnTo>
                        <a:pt x="1" y="43"/>
                      </a:lnTo>
                      <a:lnTo>
                        <a:pt x="0" y="46"/>
                      </a:lnTo>
                      <a:lnTo>
                        <a:pt x="0" y="50"/>
                      </a:lnTo>
                      <a:lnTo>
                        <a:pt x="0" y="54"/>
                      </a:lnTo>
                      <a:lnTo>
                        <a:pt x="1" y="58"/>
                      </a:lnTo>
                      <a:lnTo>
                        <a:pt x="1" y="61"/>
                      </a:lnTo>
                      <a:lnTo>
                        <a:pt x="2" y="65"/>
                      </a:lnTo>
                      <a:lnTo>
                        <a:pt x="3" y="68"/>
                      </a:lnTo>
                      <a:lnTo>
                        <a:pt x="5" y="72"/>
                      </a:lnTo>
                      <a:lnTo>
                        <a:pt x="7" y="75"/>
                      </a:lnTo>
                      <a:lnTo>
                        <a:pt x="9" y="78"/>
                      </a:lnTo>
                      <a:lnTo>
                        <a:pt x="11" y="82"/>
                      </a:lnTo>
                      <a:lnTo>
                        <a:pt x="13" y="84"/>
                      </a:lnTo>
                      <a:lnTo>
                        <a:pt x="16" y="87"/>
                      </a:lnTo>
                      <a:lnTo>
                        <a:pt x="19" y="90"/>
                      </a:lnTo>
                      <a:lnTo>
                        <a:pt x="22" y="92"/>
                      </a:lnTo>
                      <a:lnTo>
                        <a:pt x="25" y="94"/>
                      </a:lnTo>
                      <a:lnTo>
                        <a:pt x="28" y="96"/>
                      </a:lnTo>
                      <a:lnTo>
                        <a:pt x="32" y="97"/>
                      </a:lnTo>
                      <a:lnTo>
                        <a:pt x="36" y="99"/>
                      </a:lnTo>
                      <a:lnTo>
                        <a:pt x="39" y="99"/>
                      </a:lnTo>
                      <a:lnTo>
                        <a:pt x="43" y="100"/>
                      </a:lnTo>
                      <a:lnTo>
                        <a:pt x="47" y="101"/>
                      </a:lnTo>
                      <a:lnTo>
                        <a:pt x="50" y="101"/>
                      </a:lnTo>
                      <a:lnTo>
                        <a:pt x="54" y="101"/>
                      </a:lnTo>
                      <a:lnTo>
                        <a:pt x="58" y="100"/>
                      </a:lnTo>
                      <a:lnTo>
                        <a:pt x="62" y="99"/>
                      </a:lnTo>
                      <a:lnTo>
                        <a:pt x="65" y="99"/>
                      </a:lnTo>
                      <a:lnTo>
                        <a:pt x="69" y="97"/>
                      </a:lnTo>
                      <a:lnTo>
                        <a:pt x="72" y="96"/>
                      </a:lnTo>
                      <a:lnTo>
                        <a:pt x="76" y="94"/>
                      </a:lnTo>
                      <a:lnTo>
                        <a:pt x="79" y="92"/>
                      </a:lnTo>
                      <a:lnTo>
                        <a:pt x="82" y="90"/>
                      </a:lnTo>
                      <a:lnTo>
                        <a:pt x="85" y="87"/>
                      </a:lnTo>
                      <a:lnTo>
                        <a:pt x="87" y="84"/>
                      </a:lnTo>
                      <a:lnTo>
                        <a:pt x="90" y="82"/>
                      </a:lnTo>
                      <a:lnTo>
                        <a:pt x="92" y="78"/>
                      </a:lnTo>
                      <a:lnTo>
                        <a:pt x="94" y="75"/>
                      </a:lnTo>
                      <a:lnTo>
                        <a:pt x="96" y="72"/>
                      </a:lnTo>
                      <a:lnTo>
                        <a:pt x="97" y="68"/>
                      </a:lnTo>
                      <a:lnTo>
                        <a:pt x="99" y="65"/>
                      </a:lnTo>
                      <a:lnTo>
                        <a:pt x="100" y="61"/>
                      </a:lnTo>
                      <a:lnTo>
                        <a:pt x="100" y="58"/>
                      </a:lnTo>
                      <a:lnTo>
                        <a:pt x="101" y="54"/>
                      </a:lnTo>
                      <a:lnTo>
                        <a:pt x="101" y="50"/>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78" name="Freeform 133"/>
                <p:cNvSpPr>
                  <a:spLocks/>
                </p:cNvSpPr>
                <p:nvPr/>
              </p:nvSpPr>
              <p:spPr bwMode="auto">
                <a:xfrm>
                  <a:off x="1671" y="1060"/>
                  <a:ext cx="102" cy="102"/>
                </a:xfrm>
                <a:custGeom>
                  <a:avLst/>
                  <a:gdLst>
                    <a:gd name="T0" fmla="*/ 101 w 102"/>
                    <a:gd name="T1" fmla="*/ 47 h 102"/>
                    <a:gd name="T2" fmla="*/ 100 w 102"/>
                    <a:gd name="T3" fmla="*/ 40 h 102"/>
                    <a:gd name="T4" fmla="*/ 98 w 102"/>
                    <a:gd name="T5" fmla="*/ 32 h 102"/>
                    <a:gd name="T6" fmla="*/ 94 w 102"/>
                    <a:gd name="T7" fmla="*/ 26 h 102"/>
                    <a:gd name="T8" fmla="*/ 90 w 102"/>
                    <a:gd name="T9" fmla="*/ 19 h 102"/>
                    <a:gd name="T10" fmla="*/ 85 w 102"/>
                    <a:gd name="T11" fmla="*/ 14 h 102"/>
                    <a:gd name="T12" fmla="*/ 79 w 102"/>
                    <a:gd name="T13" fmla="*/ 9 h 102"/>
                    <a:gd name="T14" fmla="*/ 72 w 102"/>
                    <a:gd name="T15" fmla="*/ 5 h 102"/>
                    <a:gd name="T16" fmla="*/ 65 w 102"/>
                    <a:gd name="T17" fmla="*/ 2 h 102"/>
                    <a:gd name="T18" fmla="*/ 58 w 102"/>
                    <a:gd name="T19" fmla="*/ 1 h 102"/>
                    <a:gd name="T20" fmla="*/ 51 w 102"/>
                    <a:gd name="T21" fmla="*/ 0 h 102"/>
                    <a:gd name="T22" fmla="*/ 43 w 102"/>
                    <a:gd name="T23" fmla="*/ 1 h 102"/>
                    <a:gd name="T24" fmla="*/ 36 w 102"/>
                    <a:gd name="T25" fmla="*/ 2 h 102"/>
                    <a:gd name="T26" fmla="*/ 28 w 102"/>
                    <a:gd name="T27" fmla="*/ 5 h 102"/>
                    <a:gd name="T28" fmla="*/ 22 w 102"/>
                    <a:gd name="T29" fmla="*/ 9 h 102"/>
                    <a:gd name="T30" fmla="*/ 16 w 102"/>
                    <a:gd name="T31" fmla="*/ 14 h 102"/>
                    <a:gd name="T32" fmla="*/ 11 w 102"/>
                    <a:gd name="T33" fmla="*/ 19 h 102"/>
                    <a:gd name="T34" fmla="*/ 7 w 102"/>
                    <a:gd name="T35" fmla="*/ 26 h 102"/>
                    <a:gd name="T36" fmla="*/ 3 w 102"/>
                    <a:gd name="T37" fmla="*/ 32 h 102"/>
                    <a:gd name="T38" fmla="*/ 1 w 102"/>
                    <a:gd name="T39" fmla="*/ 40 h 102"/>
                    <a:gd name="T40" fmla="*/ 0 w 102"/>
                    <a:gd name="T41" fmla="*/ 47 h 102"/>
                    <a:gd name="T42" fmla="*/ 0 w 102"/>
                    <a:gd name="T43" fmla="*/ 55 h 102"/>
                    <a:gd name="T44" fmla="*/ 1 w 102"/>
                    <a:gd name="T45" fmla="*/ 62 h 102"/>
                    <a:gd name="T46" fmla="*/ 3 w 102"/>
                    <a:gd name="T47" fmla="*/ 69 h 102"/>
                    <a:gd name="T48" fmla="*/ 7 w 102"/>
                    <a:gd name="T49" fmla="*/ 76 h 102"/>
                    <a:gd name="T50" fmla="*/ 11 w 102"/>
                    <a:gd name="T51" fmla="*/ 82 h 102"/>
                    <a:gd name="T52" fmla="*/ 16 w 102"/>
                    <a:gd name="T53" fmla="*/ 88 h 102"/>
                    <a:gd name="T54" fmla="*/ 22 w 102"/>
                    <a:gd name="T55" fmla="*/ 93 h 102"/>
                    <a:gd name="T56" fmla="*/ 28 w 102"/>
                    <a:gd name="T57" fmla="*/ 96 h 102"/>
                    <a:gd name="T58" fmla="*/ 36 w 102"/>
                    <a:gd name="T59" fmla="*/ 99 h 102"/>
                    <a:gd name="T60" fmla="*/ 43 w 102"/>
                    <a:gd name="T61" fmla="*/ 101 h 102"/>
                    <a:gd name="T62" fmla="*/ 51 w 102"/>
                    <a:gd name="T63" fmla="*/ 101 h 102"/>
                    <a:gd name="T64" fmla="*/ 58 w 102"/>
                    <a:gd name="T65" fmla="*/ 101 h 102"/>
                    <a:gd name="T66" fmla="*/ 65 w 102"/>
                    <a:gd name="T67" fmla="*/ 99 h 102"/>
                    <a:gd name="T68" fmla="*/ 72 w 102"/>
                    <a:gd name="T69" fmla="*/ 96 h 102"/>
                    <a:gd name="T70" fmla="*/ 79 w 102"/>
                    <a:gd name="T71" fmla="*/ 93 h 102"/>
                    <a:gd name="T72" fmla="*/ 85 w 102"/>
                    <a:gd name="T73" fmla="*/ 88 h 102"/>
                    <a:gd name="T74" fmla="*/ 90 w 102"/>
                    <a:gd name="T75" fmla="*/ 82 h 102"/>
                    <a:gd name="T76" fmla="*/ 94 w 102"/>
                    <a:gd name="T77" fmla="*/ 76 h 102"/>
                    <a:gd name="T78" fmla="*/ 98 w 102"/>
                    <a:gd name="T79" fmla="*/ 69 h 102"/>
                    <a:gd name="T80" fmla="*/ 100 w 102"/>
                    <a:gd name="T81" fmla="*/ 62 h 102"/>
                    <a:gd name="T82" fmla="*/ 101 w 102"/>
                    <a:gd name="T83" fmla="*/ 55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1"/>
                      </a:moveTo>
                      <a:lnTo>
                        <a:pt x="101" y="47"/>
                      </a:lnTo>
                      <a:lnTo>
                        <a:pt x="100" y="43"/>
                      </a:lnTo>
                      <a:lnTo>
                        <a:pt x="100" y="40"/>
                      </a:lnTo>
                      <a:lnTo>
                        <a:pt x="99" y="36"/>
                      </a:lnTo>
                      <a:lnTo>
                        <a:pt x="98" y="32"/>
                      </a:lnTo>
                      <a:lnTo>
                        <a:pt x="96" y="29"/>
                      </a:lnTo>
                      <a:lnTo>
                        <a:pt x="94" y="26"/>
                      </a:lnTo>
                      <a:lnTo>
                        <a:pt x="92" y="22"/>
                      </a:lnTo>
                      <a:lnTo>
                        <a:pt x="90" y="19"/>
                      </a:lnTo>
                      <a:lnTo>
                        <a:pt x="88" y="16"/>
                      </a:lnTo>
                      <a:lnTo>
                        <a:pt x="85" y="14"/>
                      </a:lnTo>
                      <a:lnTo>
                        <a:pt x="82" y="11"/>
                      </a:lnTo>
                      <a:lnTo>
                        <a:pt x="79" y="9"/>
                      </a:lnTo>
                      <a:lnTo>
                        <a:pt x="75" y="7"/>
                      </a:lnTo>
                      <a:lnTo>
                        <a:pt x="72" y="5"/>
                      </a:lnTo>
                      <a:lnTo>
                        <a:pt x="69" y="3"/>
                      </a:lnTo>
                      <a:lnTo>
                        <a:pt x="65" y="2"/>
                      </a:lnTo>
                      <a:lnTo>
                        <a:pt x="61" y="1"/>
                      </a:lnTo>
                      <a:lnTo>
                        <a:pt x="58" y="1"/>
                      </a:lnTo>
                      <a:lnTo>
                        <a:pt x="54" y="0"/>
                      </a:lnTo>
                      <a:lnTo>
                        <a:pt x="51" y="0"/>
                      </a:lnTo>
                      <a:lnTo>
                        <a:pt x="47" y="0"/>
                      </a:lnTo>
                      <a:lnTo>
                        <a:pt x="43" y="1"/>
                      </a:lnTo>
                      <a:lnTo>
                        <a:pt x="39" y="1"/>
                      </a:lnTo>
                      <a:lnTo>
                        <a:pt x="36" y="2"/>
                      </a:lnTo>
                      <a:lnTo>
                        <a:pt x="32" y="3"/>
                      </a:lnTo>
                      <a:lnTo>
                        <a:pt x="28" y="5"/>
                      </a:lnTo>
                      <a:lnTo>
                        <a:pt x="25" y="7"/>
                      </a:lnTo>
                      <a:lnTo>
                        <a:pt x="22" y="9"/>
                      </a:lnTo>
                      <a:lnTo>
                        <a:pt x="19" y="11"/>
                      </a:lnTo>
                      <a:lnTo>
                        <a:pt x="16" y="14"/>
                      </a:lnTo>
                      <a:lnTo>
                        <a:pt x="13" y="16"/>
                      </a:lnTo>
                      <a:lnTo>
                        <a:pt x="11" y="19"/>
                      </a:lnTo>
                      <a:lnTo>
                        <a:pt x="8" y="22"/>
                      </a:lnTo>
                      <a:lnTo>
                        <a:pt x="7" y="26"/>
                      </a:lnTo>
                      <a:lnTo>
                        <a:pt x="5" y="29"/>
                      </a:lnTo>
                      <a:lnTo>
                        <a:pt x="3" y="32"/>
                      </a:lnTo>
                      <a:lnTo>
                        <a:pt x="2" y="36"/>
                      </a:lnTo>
                      <a:lnTo>
                        <a:pt x="1" y="40"/>
                      </a:lnTo>
                      <a:lnTo>
                        <a:pt x="1" y="43"/>
                      </a:lnTo>
                      <a:lnTo>
                        <a:pt x="0" y="47"/>
                      </a:lnTo>
                      <a:lnTo>
                        <a:pt x="0" y="51"/>
                      </a:lnTo>
                      <a:lnTo>
                        <a:pt x="0" y="55"/>
                      </a:lnTo>
                      <a:lnTo>
                        <a:pt x="1" y="58"/>
                      </a:lnTo>
                      <a:lnTo>
                        <a:pt x="1" y="62"/>
                      </a:lnTo>
                      <a:lnTo>
                        <a:pt x="2" y="65"/>
                      </a:lnTo>
                      <a:lnTo>
                        <a:pt x="3" y="69"/>
                      </a:lnTo>
                      <a:lnTo>
                        <a:pt x="5" y="73"/>
                      </a:lnTo>
                      <a:lnTo>
                        <a:pt x="7" y="76"/>
                      </a:lnTo>
                      <a:lnTo>
                        <a:pt x="8" y="79"/>
                      </a:lnTo>
                      <a:lnTo>
                        <a:pt x="11" y="82"/>
                      </a:lnTo>
                      <a:lnTo>
                        <a:pt x="13" y="85"/>
                      </a:lnTo>
                      <a:lnTo>
                        <a:pt x="16" y="88"/>
                      </a:lnTo>
                      <a:lnTo>
                        <a:pt x="19" y="90"/>
                      </a:lnTo>
                      <a:lnTo>
                        <a:pt x="22" y="93"/>
                      </a:lnTo>
                      <a:lnTo>
                        <a:pt x="25" y="94"/>
                      </a:lnTo>
                      <a:lnTo>
                        <a:pt x="28" y="96"/>
                      </a:lnTo>
                      <a:lnTo>
                        <a:pt x="32" y="98"/>
                      </a:lnTo>
                      <a:lnTo>
                        <a:pt x="36" y="99"/>
                      </a:lnTo>
                      <a:lnTo>
                        <a:pt x="39" y="100"/>
                      </a:lnTo>
                      <a:lnTo>
                        <a:pt x="43" y="101"/>
                      </a:lnTo>
                      <a:lnTo>
                        <a:pt x="47" y="101"/>
                      </a:lnTo>
                      <a:lnTo>
                        <a:pt x="51" y="101"/>
                      </a:lnTo>
                      <a:lnTo>
                        <a:pt x="54" y="101"/>
                      </a:lnTo>
                      <a:lnTo>
                        <a:pt x="58" y="101"/>
                      </a:lnTo>
                      <a:lnTo>
                        <a:pt x="61" y="100"/>
                      </a:lnTo>
                      <a:lnTo>
                        <a:pt x="65" y="99"/>
                      </a:lnTo>
                      <a:lnTo>
                        <a:pt x="69" y="98"/>
                      </a:lnTo>
                      <a:lnTo>
                        <a:pt x="72" y="96"/>
                      </a:lnTo>
                      <a:lnTo>
                        <a:pt x="75" y="94"/>
                      </a:lnTo>
                      <a:lnTo>
                        <a:pt x="79" y="93"/>
                      </a:lnTo>
                      <a:lnTo>
                        <a:pt x="82" y="90"/>
                      </a:lnTo>
                      <a:lnTo>
                        <a:pt x="85" y="88"/>
                      </a:lnTo>
                      <a:lnTo>
                        <a:pt x="88" y="85"/>
                      </a:lnTo>
                      <a:lnTo>
                        <a:pt x="90" y="82"/>
                      </a:lnTo>
                      <a:lnTo>
                        <a:pt x="92" y="79"/>
                      </a:lnTo>
                      <a:lnTo>
                        <a:pt x="94" y="76"/>
                      </a:lnTo>
                      <a:lnTo>
                        <a:pt x="96" y="73"/>
                      </a:lnTo>
                      <a:lnTo>
                        <a:pt x="98" y="69"/>
                      </a:lnTo>
                      <a:lnTo>
                        <a:pt x="99" y="65"/>
                      </a:lnTo>
                      <a:lnTo>
                        <a:pt x="100" y="62"/>
                      </a:lnTo>
                      <a:lnTo>
                        <a:pt x="100" y="58"/>
                      </a:lnTo>
                      <a:lnTo>
                        <a:pt x="101" y="55"/>
                      </a:lnTo>
                      <a:lnTo>
                        <a:pt x="101" y="51"/>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79" name="Freeform 134"/>
                <p:cNvSpPr>
                  <a:spLocks/>
                </p:cNvSpPr>
                <p:nvPr/>
              </p:nvSpPr>
              <p:spPr bwMode="auto">
                <a:xfrm>
                  <a:off x="1927" y="1049"/>
                  <a:ext cx="103" cy="102"/>
                </a:xfrm>
                <a:custGeom>
                  <a:avLst/>
                  <a:gdLst>
                    <a:gd name="T0" fmla="*/ 101 w 103"/>
                    <a:gd name="T1" fmla="*/ 47 h 102"/>
                    <a:gd name="T2" fmla="*/ 100 w 103"/>
                    <a:gd name="T3" fmla="*/ 39 h 102"/>
                    <a:gd name="T4" fmla="*/ 98 w 103"/>
                    <a:gd name="T5" fmla="*/ 32 h 102"/>
                    <a:gd name="T6" fmla="*/ 95 w 103"/>
                    <a:gd name="T7" fmla="*/ 25 h 102"/>
                    <a:gd name="T8" fmla="*/ 90 w 103"/>
                    <a:gd name="T9" fmla="*/ 19 h 102"/>
                    <a:gd name="T10" fmla="*/ 85 w 103"/>
                    <a:gd name="T11" fmla="*/ 14 h 102"/>
                    <a:gd name="T12" fmla="*/ 79 w 103"/>
                    <a:gd name="T13" fmla="*/ 9 h 102"/>
                    <a:gd name="T14" fmla="*/ 73 w 103"/>
                    <a:gd name="T15" fmla="*/ 5 h 102"/>
                    <a:gd name="T16" fmla="*/ 66 w 103"/>
                    <a:gd name="T17" fmla="*/ 2 h 102"/>
                    <a:gd name="T18" fmla="*/ 59 w 103"/>
                    <a:gd name="T19" fmla="*/ 1 h 102"/>
                    <a:gd name="T20" fmla="*/ 51 w 103"/>
                    <a:gd name="T21" fmla="*/ 0 h 102"/>
                    <a:gd name="T22" fmla="*/ 43 w 103"/>
                    <a:gd name="T23" fmla="*/ 1 h 102"/>
                    <a:gd name="T24" fmla="*/ 36 w 103"/>
                    <a:gd name="T25" fmla="*/ 2 h 102"/>
                    <a:gd name="T26" fmla="*/ 29 w 103"/>
                    <a:gd name="T27" fmla="*/ 5 h 102"/>
                    <a:gd name="T28" fmla="*/ 22 w 103"/>
                    <a:gd name="T29" fmla="*/ 9 h 102"/>
                    <a:gd name="T30" fmla="*/ 17 w 103"/>
                    <a:gd name="T31" fmla="*/ 14 h 102"/>
                    <a:gd name="T32" fmla="*/ 12 w 103"/>
                    <a:gd name="T33" fmla="*/ 19 h 102"/>
                    <a:gd name="T34" fmla="*/ 7 w 103"/>
                    <a:gd name="T35" fmla="*/ 25 h 102"/>
                    <a:gd name="T36" fmla="*/ 4 w 103"/>
                    <a:gd name="T37" fmla="*/ 32 h 102"/>
                    <a:gd name="T38" fmla="*/ 2 w 103"/>
                    <a:gd name="T39" fmla="*/ 39 h 102"/>
                    <a:gd name="T40" fmla="*/ 0 w 103"/>
                    <a:gd name="T41" fmla="*/ 47 h 102"/>
                    <a:gd name="T42" fmla="*/ 0 w 103"/>
                    <a:gd name="T43" fmla="*/ 54 h 102"/>
                    <a:gd name="T44" fmla="*/ 2 w 103"/>
                    <a:gd name="T45" fmla="*/ 62 h 102"/>
                    <a:gd name="T46" fmla="*/ 4 w 103"/>
                    <a:gd name="T47" fmla="*/ 69 h 102"/>
                    <a:gd name="T48" fmla="*/ 7 w 103"/>
                    <a:gd name="T49" fmla="*/ 76 h 102"/>
                    <a:gd name="T50" fmla="*/ 12 w 103"/>
                    <a:gd name="T51" fmla="*/ 82 h 102"/>
                    <a:gd name="T52" fmla="*/ 17 w 103"/>
                    <a:gd name="T53" fmla="*/ 88 h 102"/>
                    <a:gd name="T54" fmla="*/ 22 w 103"/>
                    <a:gd name="T55" fmla="*/ 92 h 102"/>
                    <a:gd name="T56" fmla="*/ 29 w 103"/>
                    <a:gd name="T57" fmla="*/ 96 h 102"/>
                    <a:gd name="T58" fmla="*/ 36 w 103"/>
                    <a:gd name="T59" fmla="*/ 99 h 102"/>
                    <a:gd name="T60" fmla="*/ 43 w 103"/>
                    <a:gd name="T61" fmla="*/ 101 h 102"/>
                    <a:gd name="T62" fmla="*/ 51 w 103"/>
                    <a:gd name="T63" fmla="*/ 101 h 102"/>
                    <a:gd name="T64" fmla="*/ 59 w 103"/>
                    <a:gd name="T65" fmla="*/ 101 h 102"/>
                    <a:gd name="T66" fmla="*/ 66 w 103"/>
                    <a:gd name="T67" fmla="*/ 99 h 102"/>
                    <a:gd name="T68" fmla="*/ 73 w 103"/>
                    <a:gd name="T69" fmla="*/ 96 h 102"/>
                    <a:gd name="T70" fmla="*/ 79 w 103"/>
                    <a:gd name="T71" fmla="*/ 92 h 102"/>
                    <a:gd name="T72" fmla="*/ 85 w 103"/>
                    <a:gd name="T73" fmla="*/ 88 h 102"/>
                    <a:gd name="T74" fmla="*/ 90 w 103"/>
                    <a:gd name="T75" fmla="*/ 82 h 102"/>
                    <a:gd name="T76" fmla="*/ 95 w 103"/>
                    <a:gd name="T77" fmla="*/ 76 h 102"/>
                    <a:gd name="T78" fmla="*/ 98 w 103"/>
                    <a:gd name="T79" fmla="*/ 69 h 102"/>
                    <a:gd name="T80" fmla="*/ 100 w 103"/>
                    <a:gd name="T81" fmla="*/ 62 h 102"/>
                    <a:gd name="T82" fmla="*/ 101 w 103"/>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3" h="102">
                      <a:moveTo>
                        <a:pt x="102" y="51"/>
                      </a:moveTo>
                      <a:lnTo>
                        <a:pt x="101" y="47"/>
                      </a:lnTo>
                      <a:lnTo>
                        <a:pt x="101" y="43"/>
                      </a:lnTo>
                      <a:lnTo>
                        <a:pt x="100" y="39"/>
                      </a:lnTo>
                      <a:lnTo>
                        <a:pt x="99" y="36"/>
                      </a:lnTo>
                      <a:lnTo>
                        <a:pt x="98" y="32"/>
                      </a:lnTo>
                      <a:lnTo>
                        <a:pt x="96" y="29"/>
                      </a:lnTo>
                      <a:lnTo>
                        <a:pt x="95" y="25"/>
                      </a:lnTo>
                      <a:lnTo>
                        <a:pt x="93" y="22"/>
                      </a:lnTo>
                      <a:lnTo>
                        <a:pt x="90" y="19"/>
                      </a:lnTo>
                      <a:lnTo>
                        <a:pt x="88" y="16"/>
                      </a:lnTo>
                      <a:lnTo>
                        <a:pt x="85" y="14"/>
                      </a:lnTo>
                      <a:lnTo>
                        <a:pt x="82" y="11"/>
                      </a:lnTo>
                      <a:lnTo>
                        <a:pt x="79" y="9"/>
                      </a:lnTo>
                      <a:lnTo>
                        <a:pt x="76" y="7"/>
                      </a:lnTo>
                      <a:lnTo>
                        <a:pt x="73" y="5"/>
                      </a:lnTo>
                      <a:lnTo>
                        <a:pt x="69" y="4"/>
                      </a:lnTo>
                      <a:lnTo>
                        <a:pt x="66" y="2"/>
                      </a:lnTo>
                      <a:lnTo>
                        <a:pt x="62" y="1"/>
                      </a:lnTo>
                      <a:lnTo>
                        <a:pt x="59" y="1"/>
                      </a:lnTo>
                      <a:lnTo>
                        <a:pt x="55" y="0"/>
                      </a:lnTo>
                      <a:lnTo>
                        <a:pt x="51" y="0"/>
                      </a:lnTo>
                      <a:lnTo>
                        <a:pt x="47" y="0"/>
                      </a:lnTo>
                      <a:lnTo>
                        <a:pt x="43" y="1"/>
                      </a:lnTo>
                      <a:lnTo>
                        <a:pt x="40" y="1"/>
                      </a:lnTo>
                      <a:lnTo>
                        <a:pt x="36" y="2"/>
                      </a:lnTo>
                      <a:lnTo>
                        <a:pt x="32" y="4"/>
                      </a:lnTo>
                      <a:lnTo>
                        <a:pt x="29" y="5"/>
                      </a:lnTo>
                      <a:lnTo>
                        <a:pt x="26" y="7"/>
                      </a:lnTo>
                      <a:lnTo>
                        <a:pt x="22" y="9"/>
                      </a:lnTo>
                      <a:lnTo>
                        <a:pt x="20" y="11"/>
                      </a:lnTo>
                      <a:lnTo>
                        <a:pt x="17" y="14"/>
                      </a:lnTo>
                      <a:lnTo>
                        <a:pt x="14" y="16"/>
                      </a:lnTo>
                      <a:lnTo>
                        <a:pt x="12" y="19"/>
                      </a:lnTo>
                      <a:lnTo>
                        <a:pt x="9" y="22"/>
                      </a:lnTo>
                      <a:lnTo>
                        <a:pt x="7" y="25"/>
                      </a:lnTo>
                      <a:lnTo>
                        <a:pt x="6" y="29"/>
                      </a:lnTo>
                      <a:lnTo>
                        <a:pt x="4" y="32"/>
                      </a:lnTo>
                      <a:lnTo>
                        <a:pt x="2" y="36"/>
                      </a:lnTo>
                      <a:lnTo>
                        <a:pt x="2" y="39"/>
                      </a:lnTo>
                      <a:lnTo>
                        <a:pt x="1" y="43"/>
                      </a:lnTo>
                      <a:lnTo>
                        <a:pt x="0" y="47"/>
                      </a:lnTo>
                      <a:lnTo>
                        <a:pt x="0" y="51"/>
                      </a:lnTo>
                      <a:lnTo>
                        <a:pt x="0" y="54"/>
                      </a:lnTo>
                      <a:lnTo>
                        <a:pt x="1" y="58"/>
                      </a:lnTo>
                      <a:lnTo>
                        <a:pt x="2" y="62"/>
                      </a:lnTo>
                      <a:lnTo>
                        <a:pt x="2" y="66"/>
                      </a:lnTo>
                      <a:lnTo>
                        <a:pt x="4" y="69"/>
                      </a:lnTo>
                      <a:lnTo>
                        <a:pt x="6" y="72"/>
                      </a:lnTo>
                      <a:lnTo>
                        <a:pt x="7" y="76"/>
                      </a:lnTo>
                      <a:lnTo>
                        <a:pt x="9" y="79"/>
                      </a:lnTo>
                      <a:lnTo>
                        <a:pt x="12" y="82"/>
                      </a:lnTo>
                      <a:lnTo>
                        <a:pt x="14" y="85"/>
                      </a:lnTo>
                      <a:lnTo>
                        <a:pt x="17" y="88"/>
                      </a:lnTo>
                      <a:lnTo>
                        <a:pt x="20" y="90"/>
                      </a:lnTo>
                      <a:lnTo>
                        <a:pt x="22" y="92"/>
                      </a:lnTo>
                      <a:lnTo>
                        <a:pt x="26" y="94"/>
                      </a:lnTo>
                      <a:lnTo>
                        <a:pt x="29" y="96"/>
                      </a:lnTo>
                      <a:lnTo>
                        <a:pt x="32" y="98"/>
                      </a:lnTo>
                      <a:lnTo>
                        <a:pt x="36" y="99"/>
                      </a:lnTo>
                      <a:lnTo>
                        <a:pt x="40" y="100"/>
                      </a:lnTo>
                      <a:lnTo>
                        <a:pt x="43" y="101"/>
                      </a:lnTo>
                      <a:lnTo>
                        <a:pt x="47" y="101"/>
                      </a:lnTo>
                      <a:lnTo>
                        <a:pt x="51" y="101"/>
                      </a:lnTo>
                      <a:lnTo>
                        <a:pt x="55" y="101"/>
                      </a:lnTo>
                      <a:lnTo>
                        <a:pt x="59" y="101"/>
                      </a:lnTo>
                      <a:lnTo>
                        <a:pt x="62" y="100"/>
                      </a:lnTo>
                      <a:lnTo>
                        <a:pt x="66" y="99"/>
                      </a:lnTo>
                      <a:lnTo>
                        <a:pt x="69" y="98"/>
                      </a:lnTo>
                      <a:lnTo>
                        <a:pt x="73" y="96"/>
                      </a:lnTo>
                      <a:lnTo>
                        <a:pt x="76" y="94"/>
                      </a:lnTo>
                      <a:lnTo>
                        <a:pt x="79" y="92"/>
                      </a:lnTo>
                      <a:lnTo>
                        <a:pt x="82" y="90"/>
                      </a:lnTo>
                      <a:lnTo>
                        <a:pt x="85" y="88"/>
                      </a:lnTo>
                      <a:lnTo>
                        <a:pt x="88" y="85"/>
                      </a:lnTo>
                      <a:lnTo>
                        <a:pt x="90" y="82"/>
                      </a:lnTo>
                      <a:lnTo>
                        <a:pt x="93" y="79"/>
                      </a:lnTo>
                      <a:lnTo>
                        <a:pt x="95" y="76"/>
                      </a:lnTo>
                      <a:lnTo>
                        <a:pt x="96" y="72"/>
                      </a:lnTo>
                      <a:lnTo>
                        <a:pt x="98" y="69"/>
                      </a:lnTo>
                      <a:lnTo>
                        <a:pt x="99" y="66"/>
                      </a:lnTo>
                      <a:lnTo>
                        <a:pt x="100" y="62"/>
                      </a:lnTo>
                      <a:lnTo>
                        <a:pt x="101" y="58"/>
                      </a:lnTo>
                      <a:lnTo>
                        <a:pt x="101" y="54"/>
                      </a:lnTo>
                      <a:lnTo>
                        <a:pt x="102" y="51"/>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80" name="Freeform 135"/>
                <p:cNvSpPr>
                  <a:spLocks/>
                </p:cNvSpPr>
                <p:nvPr/>
              </p:nvSpPr>
              <p:spPr bwMode="auto">
                <a:xfrm>
                  <a:off x="2139" y="1046"/>
                  <a:ext cx="102" cy="102"/>
                </a:xfrm>
                <a:custGeom>
                  <a:avLst/>
                  <a:gdLst>
                    <a:gd name="T0" fmla="*/ 101 w 102"/>
                    <a:gd name="T1" fmla="*/ 46 h 102"/>
                    <a:gd name="T2" fmla="*/ 100 w 102"/>
                    <a:gd name="T3" fmla="*/ 39 h 102"/>
                    <a:gd name="T4" fmla="*/ 98 w 102"/>
                    <a:gd name="T5" fmla="*/ 32 h 102"/>
                    <a:gd name="T6" fmla="*/ 95 w 102"/>
                    <a:gd name="T7" fmla="*/ 25 h 102"/>
                    <a:gd name="T8" fmla="*/ 91 w 102"/>
                    <a:gd name="T9" fmla="*/ 19 h 102"/>
                    <a:gd name="T10" fmla="*/ 85 w 102"/>
                    <a:gd name="T11" fmla="*/ 13 h 102"/>
                    <a:gd name="T12" fmla="*/ 79 w 102"/>
                    <a:gd name="T13" fmla="*/ 8 h 102"/>
                    <a:gd name="T14" fmla="*/ 73 w 102"/>
                    <a:gd name="T15" fmla="*/ 5 h 102"/>
                    <a:gd name="T16" fmla="*/ 66 w 102"/>
                    <a:gd name="T17" fmla="*/ 2 h 102"/>
                    <a:gd name="T18" fmla="*/ 58 w 102"/>
                    <a:gd name="T19" fmla="*/ 1 h 102"/>
                    <a:gd name="T20" fmla="*/ 51 w 102"/>
                    <a:gd name="T21" fmla="*/ 0 h 102"/>
                    <a:gd name="T22" fmla="*/ 43 w 102"/>
                    <a:gd name="T23" fmla="*/ 1 h 102"/>
                    <a:gd name="T24" fmla="*/ 36 w 102"/>
                    <a:gd name="T25" fmla="*/ 2 h 102"/>
                    <a:gd name="T26" fmla="*/ 29 w 102"/>
                    <a:gd name="T27" fmla="*/ 5 h 102"/>
                    <a:gd name="T28" fmla="*/ 23 w 102"/>
                    <a:gd name="T29" fmla="*/ 8 h 102"/>
                    <a:gd name="T30" fmla="*/ 17 w 102"/>
                    <a:gd name="T31" fmla="*/ 13 h 102"/>
                    <a:gd name="T32" fmla="*/ 11 w 102"/>
                    <a:gd name="T33" fmla="*/ 19 h 102"/>
                    <a:gd name="T34" fmla="*/ 7 w 102"/>
                    <a:gd name="T35" fmla="*/ 25 h 102"/>
                    <a:gd name="T36" fmla="*/ 4 w 102"/>
                    <a:gd name="T37" fmla="*/ 32 h 102"/>
                    <a:gd name="T38" fmla="*/ 2 w 102"/>
                    <a:gd name="T39" fmla="*/ 39 h 102"/>
                    <a:gd name="T40" fmla="*/ 0 w 102"/>
                    <a:gd name="T41" fmla="*/ 46 h 102"/>
                    <a:gd name="T42" fmla="*/ 0 w 102"/>
                    <a:gd name="T43" fmla="*/ 54 h 102"/>
                    <a:gd name="T44" fmla="*/ 2 w 102"/>
                    <a:gd name="T45" fmla="*/ 61 h 102"/>
                    <a:gd name="T46" fmla="*/ 4 w 102"/>
                    <a:gd name="T47" fmla="*/ 69 h 102"/>
                    <a:gd name="T48" fmla="*/ 7 w 102"/>
                    <a:gd name="T49" fmla="*/ 75 h 102"/>
                    <a:gd name="T50" fmla="*/ 11 w 102"/>
                    <a:gd name="T51" fmla="*/ 82 h 102"/>
                    <a:gd name="T52" fmla="*/ 17 w 102"/>
                    <a:gd name="T53" fmla="*/ 87 h 102"/>
                    <a:gd name="T54" fmla="*/ 23 w 102"/>
                    <a:gd name="T55" fmla="*/ 92 h 102"/>
                    <a:gd name="T56" fmla="*/ 29 w 102"/>
                    <a:gd name="T57" fmla="*/ 96 h 102"/>
                    <a:gd name="T58" fmla="*/ 36 w 102"/>
                    <a:gd name="T59" fmla="*/ 99 h 102"/>
                    <a:gd name="T60" fmla="*/ 43 w 102"/>
                    <a:gd name="T61" fmla="*/ 100 h 102"/>
                    <a:gd name="T62" fmla="*/ 51 w 102"/>
                    <a:gd name="T63" fmla="*/ 101 h 102"/>
                    <a:gd name="T64" fmla="*/ 58 w 102"/>
                    <a:gd name="T65" fmla="*/ 100 h 102"/>
                    <a:gd name="T66" fmla="*/ 66 w 102"/>
                    <a:gd name="T67" fmla="*/ 99 h 102"/>
                    <a:gd name="T68" fmla="*/ 73 w 102"/>
                    <a:gd name="T69" fmla="*/ 96 h 102"/>
                    <a:gd name="T70" fmla="*/ 79 w 102"/>
                    <a:gd name="T71" fmla="*/ 92 h 102"/>
                    <a:gd name="T72" fmla="*/ 85 w 102"/>
                    <a:gd name="T73" fmla="*/ 87 h 102"/>
                    <a:gd name="T74" fmla="*/ 91 w 102"/>
                    <a:gd name="T75" fmla="*/ 82 h 102"/>
                    <a:gd name="T76" fmla="*/ 95 w 102"/>
                    <a:gd name="T77" fmla="*/ 75 h 102"/>
                    <a:gd name="T78" fmla="*/ 98 w 102"/>
                    <a:gd name="T79" fmla="*/ 69 h 102"/>
                    <a:gd name="T80" fmla="*/ 100 w 102"/>
                    <a:gd name="T81" fmla="*/ 61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0"/>
                      </a:moveTo>
                      <a:lnTo>
                        <a:pt x="101" y="46"/>
                      </a:lnTo>
                      <a:lnTo>
                        <a:pt x="101" y="43"/>
                      </a:lnTo>
                      <a:lnTo>
                        <a:pt x="100" y="39"/>
                      </a:lnTo>
                      <a:lnTo>
                        <a:pt x="99" y="36"/>
                      </a:lnTo>
                      <a:lnTo>
                        <a:pt x="98" y="32"/>
                      </a:lnTo>
                      <a:lnTo>
                        <a:pt x="97" y="28"/>
                      </a:lnTo>
                      <a:lnTo>
                        <a:pt x="95" y="25"/>
                      </a:lnTo>
                      <a:lnTo>
                        <a:pt x="93" y="22"/>
                      </a:lnTo>
                      <a:lnTo>
                        <a:pt x="91" y="19"/>
                      </a:lnTo>
                      <a:lnTo>
                        <a:pt x="88" y="16"/>
                      </a:lnTo>
                      <a:lnTo>
                        <a:pt x="85" y="13"/>
                      </a:lnTo>
                      <a:lnTo>
                        <a:pt x="82" y="11"/>
                      </a:lnTo>
                      <a:lnTo>
                        <a:pt x="79" y="8"/>
                      </a:lnTo>
                      <a:lnTo>
                        <a:pt x="76" y="7"/>
                      </a:lnTo>
                      <a:lnTo>
                        <a:pt x="73" y="5"/>
                      </a:lnTo>
                      <a:lnTo>
                        <a:pt x="69" y="3"/>
                      </a:lnTo>
                      <a:lnTo>
                        <a:pt x="66" y="2"/>
                      </a:lnTo>
                      <a:lnTo>
                        <a:pt x="62" y="1"/>
                      </a:lnTo>
                      <a:lnTo>
                        <a:pt x="58" y="1"/>
                      </a:lnTo>
                      <a:lnTo>
                        <a:pt x="55" y="0"/>
                      </a:lnTo>
                      <a:lnTo>
                        <a:pt x="51" y="0"/>
                      </a:lnTo>
                      <a:lnTo>
                        <a:pt x="47" y="0"/>
                      </a:lnTo>
                      <a:lnTo>
                        <a:pt x="43" y="1"/>
                      </a:lnTo>
                      <a:lnTo>
                        <a:pt x="40" y="1"/>
                      </a:lnTo>
                      <a:lnTo>
                        <a:pt x="36" y="2"/>
                      </a:lnTo>
                      <a:lnTo>
                        <a:pt x="33" y="3"/>
                      </a:lnTo>
                      <a:lnTo>
                        <a:pt x="29" y="5"/>
                      </a:lnTo>
                      <a:lnTo>
                        <a:pt x="26" y="7"/>
                      </a:lnTo>
                      <a:lnTo>
                        <a:pt x="23" y="8"/>
                      </a:lnTo>
                      <a:lnTo>
                        <a:pt x="19" y="11"/>
                      </a:lnTo>
                      <a:lnTo>
                        <a:pt x="17" y="13"/>
                      </a:lnTo>
                      <a:lnTo>
                        <a:pt x="14" y="16"/>
                      </a:lnTo>
                      <a:lnTo>
                        <a:pt x="11" y="19"/>
                      </a:lnTo>
                      <a:lnTo>
                        <a:pt x="9" y="22"/>
                      </a:lnTo>
                      <a:lnTo>
                        <a:pt x="7" y="25"/>
                      </a:lnTo>
                      <a:lnTo>
                        <a:pt x="5" y="28"/>
                      </a:lnTo>
                      <a:lnTo>
                        <a:pt x="4" y="32"/>
                      </a:lnTo>
                      <a:lnTo>
                        <a:pt x="3" y="36"/>
                      </a:lnTo>
                      <a:lnTo>
                        <a:pt x="2" y="39"/>
                      </a:lnTo>
                      <a:lnTo>
                        <a:pt x="1" y="43"/>
                      </a:lnTo>
                      <a:lnTo>
                        <a:pt x="0" y="46"/>
                      </a:lnTo>
                      <a:lnTo>
                        <a:pt x="0" y="50"/>
                      </a:lnTo>
                      <a:lnTo>
                        <a:pt x="0" y="54"/>
                      </a:lnTo>
                      <a:lnTo>
                        <a:pt x="1" y="58"/>
                      </a:lnTo>
                      <a:lnTo>
                        <a:pt x="2" y="61"/>
                      </a:lnTo>
                      <a:lnTo>
                        <a:pt x="3" y="65"/>
                      </a:lnTo>
                      <a:lnTo>
                        <a:pt x="4" y="69"/>
                      </a:lnTo>
                      <a:lnTo>
                        <a:pt x="5" y="72"/>
                      </a:lnTo>
                      <a:lnTo>
                        <a:pt x="7" y="75"/>
                      </a:lnTo>
                      <a:lnTo>
                        <a:pt x="9" y="79"/>
                      </a:lnTo>
                      <a:lnTo>
                        <a:pt x="11" y="82"/>
                      </a:lnTo>
                      <a:lnTo>
                        <a:pt x="14" y="85"/>
                      </a:lnTo>
                      <a:lnTo>
                        <a:pt x="17" y="87"/>
                      </a:lnTo>
                      <a:lnTo>
                        <a:pt x="19" y="90"/>
                      </a:lnTo>
                      <a:lnTo>
                        <a:pt x="23" y="92"/>
                      </a:lnTo>
                      <a:lnTo>
                        <a:pt x="26" y="94"/>
                      </a:lnTo>
                      <a:lnTo>
                        <a:pt x="29" y="96"/>
                      </a:lnTo>
                      <a:lnTo>
                        <a:pt x="33" y="97"/>
                      </a:lnTo>
                      <a:lnTo>
                        <a:pt x="36" y="99"/>
                      </a:lnTo>
                      <a:lnTo>
                        <a:pt x="40" y="100"/>
                      </a:lnTo>
                      <a:lnTo>
                        <a:pt x="43" y="100"/>
                      </a:lnTo>
                      <a:lnTo>
                        <a:pt x="47" y="101"/>
                      </a:lnTo>
                      <a:lnTo>
                        <a:pt x="51" y="101"/>
                      </a:lnTo>
                      <a:lnTo>
                        <a:pt x="55" y="101"/>
                      </a:lnTo>
                      <a:lnTo>
                        <a:pt x="58" y="100"/>
                      </a:lnTo>
                      <a:lnTo>
                        <a:pt x="62" y="100"/>
                      </a:lnTo>
                      <a:lnTo>
                        <a:pt x="66" y="99"/>
                      </a:lnTo>
                      <a:lnTo>
                        <a:pt x="69" y="97"/>
                      </a:lnTo>
                      <a:lnTo>
                        <a:pt x="73" y="96"/>
                      </a:lnTo>
                      <a:lnTo>
                        <a:pt x="76" y="94"/>
                      </a:lnTo>
                      <a:lnTo>
                        <a:pt x="79" y="92"/>
                      </a:lnTo>
                      <a:lnTo>
                        <a:pt x="82" y="90"/>
                      </a:lnTo>
                      <a:lnTo>
                        <a:pt x="85" y="87"/>
                      </a:lnTo>
                      <a:lnTo>
                        <a:pt x="88" y="85"/>
                      </a:lnTo>
                      <a:lnTo>
                        <a:pt x="91" y="82"/>
                      </a:lnTo>
                      <a:lnTo>
                        <a:pt x="93" y="79"/>
                      </a:lnTo>
                      <a:lnTo>
                        <a:pt x="95" y="75"/>
                      </a:lnTo>
                      <a:lnTo>
                        <a:pt x="97" y="72"/>
                      </a:lnTo>
                      <a:lnTo>
                        <a:pt x="98" y="69"/>
                      </a:lnTo>
                      <a:lnTo>
                        <a:pt x="99" y="65"/>
                      </a:lnTo>
                      <a:lnTo>
                        <a:pt x="100" y="61"/>
                      </a:lnTo>
                      <a:lnTo>
                        <a:pt x="101" y="58"/>
                      </a:lnTo>
                      <a:lnTo>
                        <a:pt x="101" y="54"/>
                      </a:lnTo>
                      <a:lnTo>
                        <a:pt x="101" y="50"/>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81" name="Freeform 136"/>
                <p:cNvSpPr>
                  <a:spLocks/>
                </p:cNvSpPr>
                <p:nvPr/>
              </p:nvSpPr>
              <p:spPr bwMode="auto">
                <a:xfrm>
                  <a:off x="2283" y="1005"/>
                  <a:ext cx="102" cy="102"/>
                </a:xfrm>
                <a:custGeom>
                  <a:avLst/>
                  <a:gdLst>
                    <a:gd name="T0" fmla="*/ 101 w 102"/>
                    <a:gd name="T1" fmla="*/ 46 h 102"/>
                    <a:gd name="T2" fmla="*/ 100 w 102"/>
                    <a:gd name="T3" fmla="*/ 39 h 102"/>
                    <a:gd name="T4" fmla="*/ 98 w 102"/>
                    <a:gd name="T5" fmla="*/ 32 h 102"/>
                    <a:gd name="T6" fmla="*/ 94 w 102"/>
                    <a:gd name="T7" fmla="*/ 25 h 102"/>
                    <a:gd name="T8" fmla="*/ 90 w 102"/>
                    <a:gd name="T9" fmla="*/ 19 h 102"/>
                    <a:gd name="T10" fmla="*/ 85 w 102"/>
                    <a:gd name="T11" fmla="*/ 13 h 102"/>
                    <a:gd name="T12" fmla="*/ 80 w 102"/>
                    <a:gd name="T13" fmla="*/ 8 h 102"/>
                    <a:gd name="T14" fmla="*/ 73 w 102"/>
                    <a:gd name="T15" fmla="*/ 5 h 102"/>
                    <a:gd name="T16" fmla="*/ 65 w 102"/>
                    <a:gd name="T17" fmla="*/ 2 h 102"/>
                    <a:gd name="T18" fmla="*/ 58 w 102"/>
                    <a:gd name="T19" fmla="*/ 1 h 102"/>
                    <a:gd name="T20" fmla="*/ 51 w 102"/>
                    <a:gd name="T21" fmla="*/ 0 h 102"/>
                    <a:gd name="T22" fmla="*/ 43 w 102"/>
                    <a:gd name="T23" fmla="*/ 1 h 102"/>
                    <a:gd name="T24" fmla="*/ 36 w 102"/>
                    <a:gd name="T25" fmla="*/ 2 h 102"/>
                    <a:gd name="T26" fmla="*/ 29 w 102"/>
                    <a:gd name="T27" fmla="*/ 5 h 102"/>
                    <a:gd name="T28" fmla="*/ 22 w 102"/>
                    <a:gd name="T29" fmla="*/ 8 h 102"/>
                    <a:gd name="T30" fmla="*/ 16 w 102"/>
                    <a:gd name="T31" fmla="*/ 13 h 102"/>
                    <a:gd name="T32" fmla="*/ 11 w 102"/>
                    <a:gd name="T33" fmla="*/ 19 h 102"/>
                    <a:gd name="T34" fmla="*/ 7 w 102"/>
                    <a:gd name="T35" fmla="*/ 25 h 102"/>
                    <a:gd name="T36" fmla="*/ 4 w 102"/>
                    <a:gd name="T37" fmla="*/ 32 h 102"/>
                    <a:gd name="T38" fmla="*/ 2 w 102"/>
                    <a:gd name="T39" fmla="*/ 39 h 102"/>
                    <a:gd name="T40" fmla="*/ 0 w 102"/>
                    <a:gd name="T41" fmla="*/ 46 h 102"/>
                    <a:gd name="T42" fmla="*/ 0 w 102"/>
                    <a:gd name="T43" fmla="*/ 54 h 102"/>
                    <a:gd name="T44" fmla="*/ 2 w 102"/>
                    <a:gd name="T45" fmla="*/ 61 h 102"/>
                    <a:gd name="T46" fmla="*/ 4 w 102"/>
                    <a:gd name="T47" fmla="*/ 69 h 102"/>
                    <a:gd name="T48" fmla="*/ 7 w 102"/>
                    <a:gd name="T49" fmla="*/ 75 h 102"/>
                    <a:gd name="T50" fmla="*/ 11 w 102"/>
                    <a:gd name="T51" fmla="*/ 82 h 102"/>
                    <a:gd name="T52" fmla="*/ 16 w 102"/>
                    <a:gd name="T53" fmla="*/ 87 h 102"/>
                    <a:gd name="T54" fmla="*/ 22 w 102"/>
                    <a:gd name="T55" fmla="*/ 92 h 102"/>
                    <a:gd name="T56" fmla="*/ 29 w 102"/>
                    <a:gd name="T57" fmla="*/ 96 h 102"/>
                    <a:gd name="T58" fmla="*/ 36 w 102"/>
                    <a:gd name="T59" fmla="*/ 99 h 102"/>
                    <a:gd name="T60" fmla="*/ 43 w 102"/>
                    <a:gd name="T61" fmla="*/ 100 h 102"/>
                    <a:gd name="T62" fmla="*/ 51 w 102"/>
                    <a:gd name="T63" fmla="*/ 101 h 102"/>
                    <a:gd name="T64" fmla="*/ 58 w 102"/>
                    <a:gd name="T65" fmla="*/ 100 h 102"/>
                    <a:gd name="T66" fmla="*/ 65 w 102"/>
                    <a:gd name="T67" fmla="*/ 99 h 102"/>
                    <a:gd name="T68" fmla="*/ 73 w 102"/>
                    <a:gd name="T69" fmla="*/ 96 h 102"/>
                    <a:gd name="T70" fmla="*/ 80 w 102"/>
                    <a:gd name="T71" fmla="*/ 92 h 102"/>
                    <a:gd name="T72" fmla="*/ 85 w 102"/>
                    <a:gd name="T73" fmla="*/ 87 h 102"/>
                    <a:gd name="T74" fmla="*/ 90 w 102"/>
                    <a:gd name="T75" fmla="*/ 82 h 102"/>
                    <a:gd name="T76" fmla="*/ 94 w 102"/>
                    <a:gd name="T77" fmla="*/ 75 h 102"/>
                    <a:gd name="T78" fmla="*/ 98 w 102"/>
                    <a:gd name="T79" fmla="*/ 69 h 102"/>
                    <a:gd name="T80" fmla="*/ 100 w 102"/>
                    <a:gd name="T81" fmla="*/ 61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0"/>
                      </a:moveTo>
                      <a:lnTo>
                        <a:pt x="101" y="46"/>
                      </a:lnTo>
                      <a:lnTo>
                        <a:pt x="101" y="43"/>
                      </a:lnTo>
                      <a:lnTo>
                        <a:pt x="100" y="39"/>
                      </a:lnTo>
                      <a:lnTo>
                        <a:pt x="99" y="36"/>
                      </a:lnTo>
                      <a:lnTo>
                        <a:pt x="98" y="32"/>
                      </a:lnTo>
                      <a:lnTo>
                        <a:pt x="96" y="28"/>
                      </a:lnTo>
                      <a:lnTo>
                        <a:pt x="94" y="25"/>
                      </a:lnTo>
                      <a:lnTo>
                        <a:pt x="93" y="22"/>
                      </a:lnTo>
                      <a:lnTo>
                        <a:pt x="90" y="19"/>
                      </a:lnTo>
                      <a:lnTo>
                        <a:pt x="88" y="16"/>
                      </a:lnTo>
                      <a:lnTo>
                        <a:pt x="85" y="13"/>
                      </a:lnTo>
                      <a:lnTo>
                        <a:pt x="82" y="11"/>
                      </a:lnTo>
                      <a:lnTo>
                        <a:pt x="80" y="8"/>
                      </a:lnTo>
                      <a:lnTo>
                        <a:pt x="76" y="7"/>
                      </a:lnTo>
                      <a:lnTo>
                        <a:pt x="73" y="5"/>
                      </a:lnTo>
                      <a:lnTo>
                        <a:pt x="69" y="3"/>
                      </a:lnTo>
                      <a:lnTo>
                        <a:pt x="65" y="2"/>
                      </a:lnTo>
                      <a:lnTo>
                        <a:pt x="62" y="1"/>
                      </a:lnTo>
                      <a:lnTo>
                        <a:pt x="58" y="1"/>
                      </a:lnTo>
                      <a:lnTo>
                        <a:pt x="55" y="0"/>
                      </a:lnTo>
                      <a:lnTo>
                        <a:pt x="51" y="0"/>
                      </a:lnTo>
                      <a:lnTo>
                        <a:pt x="47" y="0"/>
                      </a:lnTo>
                      <a:lnTo>
                        <a:pt x="43" y="1"/>
                      </a:lnTo>
                      <a:lnTo>
                        <a:pt x="40" y="1"/>
                      </a:lnTo>
                      <a:lnTo>
                        <a:pt x="36" y="2"/>
                      </a:lnTo>
                      <a:lnTo>
                        <a:pt x="33" y="3"/>
                      </a:lnTo>
                      <a:lnTo>
                        <a:pt x="29" y="5"/>
                      </a:lnTo>
                      <a:lnTo>
                        <a:pt x="26" y="7"/>
                      </a:lnTo>
                      <a:lnTo>
                        <a:pt x="22" y="8"/>
                      </a:lnTo>
                      <a:lnTo>
                        <a:pt x="19" y="11"/>
                      </a:lnTo>
                      <a:lnTo>
                        <a:pt x="16" y="13"/>
                      </a:lnTo>
                      <a:lnTo>
                        <a:pt x="14" y="16"/>
                      </a:lnTo>
                      <a:lnTo>
                        <a:pt x="11" y="19"/>
                      </a:lnTo>
                      <a:lnTo>
                        <a:pt x="9" y="22"/>
                      </a:lnTo>
                      <a:lnTo>
                        <a:pt x="7" y="25"/>
                      </a:lnTo>
                      <a:lnTo>
                        <a:pt x="5" y="28"/>
                      </a:lnTo>
                      <a:lnTo>
                        <a:pt x="4" y="32"/>
                      </a:lnTo>
                      <a:lnTo>
                        <a:pt x="2" y="36"/>
                      </a:lnTo>
                      <a:lnTo>
                        <a:pt x="2" y="39"/>
                      </a:lnTo>
                      <a:lnTo>
                        <a:pt x="1" y="43"/>
                      </a:lnTo>
                      <a:lnTo>
                        <a:pt x="0" y="46"/>
                      </a:lnTo>
                      <a:lnTo>
                        <a:pt x="0" y="50"/>
                      </a:lnTo>
                      <a:lnTo>
                        <a:pt x="0" y="54"/>
                      </a:lnTo>
                      <a:lnTo>
                        <a:pt x="1" y="58"/>
                      </a:lnTo>
                      <a:lnTo>
                        <a:pt x="2" y="61"/>
                      </a:lnTo>
                      <a:lnTo>
                        <a:pt x="2" y="65"/>
                      </a:lnTo>
                      <a:lnTo>
                        <a:pt x="4" y="69"/>
                      </a:lnTo>
                      <a:lnTo>
                        <a:pt x="5" y="72"/>
                      </a:lnTo>
                      <a:lnTo>
                        <a:pt x="7" y="75"/>
                      </a:lnTo>
                      <a:lnTo>
                        <a:pt x="9" y="79"/>
                      </a:lnTo>
                      <a:lnTo>
                        <a:pt x="11" y="82"/>
                      </a:lnTo>
                      <a:lnTo>
                        <a:pt x="14" y="85"/>
                      </a:lnTo>
                      <a:lnTo>
                        <a:pt x="16" y="87"/>
                      </a:lnTo>
                      <a:lnTo>
                        <a:pt x="19" y="90"/>
                      </a:lnTo>
                      <a:lnTo>
                        <a:pt x="22" y="92"/>
                      </a:lnTo>
                      <a:lnTo>
                        <a:pt x="26" y="94"/>
                      </a:lnTo>
                      <a:lnTo>
                        <a:pt x="29" y="96"/>
                      </a:lnTo>
                      <a:lnTo>
                        <a:pt x="33" y="97"/>
                      </a:lnTo>
                      <a:lnTo>
                        <a:pt x="36" y="99"/>
                      </a:lnTo>
                      <a:lnTo>
                        <a:pt x="40" y="99"/>
                      </a:lnTo>
                      <a:lnTo>
                        <a:pt x="43" y="100"/>
                      </a:lnTo>
                      <a:lnTo>
                        <a:pt x="47" y="101"/>
                      </a:lnTo>
                      <a:lnTo>
                        <a:pt x="51" y="101"/>
                      </a:lnTo>
                      <a:lnTo>
                        <a:pt x="55" y="101"/>
                      </a:lnTo>
                      <a:lnTo>
                        <a:pt x="58" y="100"/>
                      </a:lnTo>
                      <a:lnTo>
                        <a:pt x="62" y="99"/>
                      </a:lnTo>
                      <a:lnTo>
                        <a:pt x="65" y="99"/>
                      </a:lnTo>
                      <a:lnTo>
                        <a:pt x="69" y="97"/>
                      </a:lnTo>
                      <a:lnTo>
                        <a:pt x="73" y="96"/>
                      </a:lnTo>
                      <a:lnTo>
                        <a:pt x="76" y="94"/>
                      </a:lnTo>
                      <a:lnTo>
                        <a:pt x="80" y="92"/>
                      </a:lnTo>
                      <a:lnTo>
                        <a:pt x="82" y="90"/>
                      </a:lnTo>
                      <a:lnTo>
                        <a:pt x="85" y="87"/>
                      </a:lnTo>
                      <a:lnTo>
                        <a:pt x="88" y="85"/>
                      </a:lnTo>
                      <a:lnTo>
                        <a:pt x="90" y="82"/>
                      </a:lnTo>
                      <a:lnTo>
                        <a:pt x="93" y="79"/>
                      </a:lnTo>
                      <a:lnTo>
                        <a:pt x="94" y="75"/>
                      </a:lnTo>
                      <a:lnTo>
                        <a:pt x="96" y="72"/>
                      </a:lnTo>
                      <a:lnTo>
                        <a:pt x="98" y="69"/>
                      </a:lnTo>
                      <a:lnTo>
                        <a:pt x="99" y="65"/>
                      </a:lnTo>
                      <a:lnTo>
                        <a:pt x="100" y="61"/>
                      </a:lnTo>
                      <a:lnTo>
                        <a:pt x="101" y="58"/>
                      </a:lnTo>
                      <a:lnTo>
                        <a:pt x="101" y="54"/>
                      </a:lnTo>
                      <a:lnTo>
                        <a:pt x="101" y="50"/>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82" name="Freeform 137"/>
                <p:cNvSpPr>
                  <a:spLocks/>
                </p:cNvSpPr>
                <p:nvPr/>
              </p:nvSpPr>
              <p:spPr bwMode="auto">
                <a:xfrm>
                  <a:off x="2457" y="1049"/>
                  <a:ext cx="102" cy="102"/>
                </a:xfrm>
                <a:custGeom>
                  <a:avLst/>
                  <a:gdLst>
                    <a:gd name="T0" fmla="*/ 101 w 102"/>
                    <a:gd name="T1" fmla="*/ 47 h 102"/>
                    <a:gd name="T2" fmla="*/ 100 w 102"/>
                    <a:gd name="T3" fmla="*/ 39 h 102"/>
                    <a:gd name="T4" fmla="*/ 97 w 102"/>
                    <a:gd name="T5" fmla="*/ 32 h 102"/>
                    <a:gd name="T6" fmla="*/ 94 w 102"/>
                    <a:gd name="T7" fmla="*/ 25 h 102"/>
                    <a:gd name="T8" fmla="*/ 90 w 102"/>
                    <a:gd name="T9" fmla="*/ 19 h 102"/>
                    <a:gd name="T10" fmla="*/ 84 w 102"/>
                    <a:gd name="T11" fmla="*/ 14 h 102"/>
                    <a:gd name="T12" fmla="*/ 79 w 102"/>
                    <a:gd name="T13" fmla="*/ 9 h 102"/>
                    <a:gd name="T14" fmla="*/ 72 w 102"/>
                    <a:gd name="T15" fmla="*/ 5 h 102"/>
                    <a:gd name="T16" fmla="*/ 65 w 102"/>
                    <a:gd name="T17" fmla="*/ 2 h 102"/>
                    <a:gd name="T18" fmla="*/ 58 w 102"/>
                    <a:gd name="T19" fmla="*/ 1 h 102"/>
                    <a:gd name="T20" fmla="*/ 50 w 102"/>
                    <a:gd name="T21" fmla="*/ 0 h 102"/>
                    <a:gd name="T22" fmla="*/ 43 w 102"/>
                    <a:gd name="T23" fmla="*/ 1 h 102"/>
                    <a:gd name="T24" fmla="*/ 35 w 102"/>
                    <a:gd name="T25" fmla="*/ 2 h 102"/>
                    <a:gd name="T26" fmla="*/ 28 w 102"/>
                    <a:gd name="T27" fmla="*/ 5 h 102"/>
                    <a:gd name="T28" fmla="*/ 22 w 102"/>
                    <a:gd name="T29" fmla="*/ 9 h 102"/>
                    <a:gd name="T30" fmla="*/ 16 w 102"/>
                    <a:gd name="T31" fmla="*/ 14 h 102"/>
                    <a:gd name="T32" fmla="*/ 11 w 102"/>
                    <a:gd name="T33" fmla="*/ 19 h 102"/>
                    <a:gd name="T34" fmla="*/ 6 w 102"/>
                    <a:gd name="T35" fmla="*/ 25 h 102"/>
                    <a:gd name="T36" fmla="*/ 3 w 102"/>
                    <a:gd name="T37" fmla="*/ 32 h 102"/>
                    <a:gd name="T38" fmla="*/ 1 w 102"/>
                    <a:gd name="T39" fmla="*/ 39 h 102"/>
                    <a:gd name="T40" fmla="*/ 0 w 102"/>
                    <a:gd name="T41" fmla="*/ 47 h 102"/>
                    <a:gd name="T42" fmla="*/ 0 w 102"/>
                    <a:gd name="T43" fmla="*/ 54 h 102"/>
                    <a:gd name="T44" fmla="*/ 1 w 102"/>
                    <a:gd name="T45" fmla="*/ 62 h 102"/>
                    <a:gd name="T46" fmla="*/ 3 w 102"/>
                    <a:gd name="T47" fmla="*/ 69 h 102"/>
                    <a:gd name="T48" fmla="*/ 6 w 102"/>
                    <a:gd name="T49" fmla="*/ 76 h 102"/>
                    <a:gd name="T50" fmla="*/ 11 w 102"/>
                    <a:gd name="T51" fmla="*/ 82 h 102"/>
                    <a:gd name="T52" fmla="*/ 16 w 102"/>
                    <a:gd name="T53" fmla="*/ 88 h 102"/>
                    <a:gd name="T54" fmla="*/ 22 w 102"/>
                    <a:gd name="T55" fmla="*/ 92 h 102"/>
                    <a:gd name="T56" fmla="*/ 28 w 102"/>
                    <a:gd name="T57" fmla="*/ 96 h 102"/>
                    <a:gd name="T58" fmla="*/ 35 w 102"/>
                    <a:gd name="T59" fmla="*/ 99 h 102"/>
                    <a:gd name="T60" fmla="*/ 43 w 102"/>
                    <a:gd name="T61" fmla="*/ 101 h 102"/>
                    <a:gd name="T62" fmla="*/ 50 w 102"/>
                    <a:gd name="T63" fmla="*/ 101 h 102"/>
                    <a:gd name="T64" fmla="*/ 58 w 102"/>
                    <a:gd name="T65" fmla="*/ 101 h 102"/>
                    <a:gd name="T66" fmla="*/ 65 w 102"/>
                    <a:gd name="T67" fmla="*/ 99 h 102"/>
                    <a:gd name="T68" fmla="*/ 72 w 102"/>
                    <a:gd name="T69" fmla="*/ 96 h 102"/>
                    <a:gd name="T70" fmla="*/ 79 w 102"/>
                    <a:gd name="T71" fmla="*/ 92 h 102"/>
                    <a:gd name="T72" fmla="*/ 84 w 102"/>
                    <a:gd name="T73" fmla="*/ 88 h 102"/>
                    <a:gd name="T74" fmla="*/ 90 w 102"/>
                    <a:gd name="T75" fmla="*/ 82 h 102"/>
                    <a:gd name="T76" fmla="*/ 94 w 102"/>
                    <a:gd name="T77" fmla="*/ 76 h 102"/>
                    <a:gd name="T78" fmla="*/ 97 w 102"/>
                    <a:gd name="T79" fmla="*/ 69 h 102"/>
                    <a:gd name="T80" fmla="*/ 100 w 102"/>
                    <a:gd name="T81" fmla="*/ 62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1"/>
                      </a:moveTo>
                      <a:lnTo>
                        <a:pt x="101" y="47"/>
                      </a:lnTo>
                      <a:lnTo>
                        <a:pt x="100" y="43"/>
                      </a:lnTo>
                      <a:lnTo>
                        <a:pt x="100" y="39"/>
                      </a:lnTo>
                      <a:lnTo>
                        <a:pt x="98" y="36"/>
                      </a:lnTo>
                      <a:lnTo>
                        <a:pt x="97" y="32"/>
                      </a:lnTo>
                      <a:lnTo>
                        <a:pt x="96" y="29"/>
                      </a:lnTo>
                      <a:lnTo>
                        <a:pt x="94" y="25"/>
                      </a:lnTo>
                      <a:lnTo>
                        <a:pt x="92" y="22"/>
                      </a:lnTo>
                      <a:lnTo>
                        <a:pt x="90" y="19"/>
                      </a:lnTo>
                      <a:lnTo>
                        <a:pt x="87" y="16"/>
                      </a:lnTo>
                      <a:lnTo>
                        <a:pt x="84" y="14"/>
                      </a:lnTo>
                      <a:lnTo>
                        <a:pt x="82" y="11"/>
                      </a:lnTo>
                      <a:lnTo>
                        <a:pt x="79" y="9"/>
                      </a:lnTo>
                      <a:lnTo>
                        <a:pt x="76" y="7"/>
                      </a:lnTo>
                      <a:lnTo>
                        <a:pt x="72" y="5"/>
                      </a:lnTo>
                      <a:lnTo>
                        <a:pt x="69" y="4"/>
                      </a:lnTo>
                      <a:lnTo>
                        <a:pt x="65" y="2"/>
                      </a:lnTo>
                      <a:lnTo>
                        <a:pt x="61" y="1"/>
                      </a:lnTo>
                      <a:lnTo>
                        <a:pt x="58" y="1"/>
                      </a:lnTo>
                      <a:lnTo>
                        <a:pt x="54" y="0"/>
                      </a:lnTo>
                      <a:lnTo>
                        <a:pt x="50" y="0"/>
                      </a:lnTo>
                      <a:lnTo>
                        <a:pt x="47" y="0"/>
                      </a:lnTo>
                      <a:lnTo>
                        <a:pt x="43" y="1"/>
                      </a:lnTo>
                      <a:lnTo>
                        <a:pt x="39" y="1"/>
                      </a:lnTo>
                      <a:lnTo>
                        <a:pt x="35" y="2"/>
                      </a:lnTo>
                      <a:lnTo>
                        <a:pt x="32" y="4"/>
                      </a:lnTo>
                      <a:lnTo>
                        <a:pt x="28" y="5"/>
                      </a:lnTo>
                      <a:lnTo>
                        <a:pt x="25" y="7"/>
                      </a:lnTo>
                      <a:lnTo>
                        <a:pt x="22" y="9"/>
                      </a:lnTo>
                      <a:lnTo>
                        <a:pt x="19" y="11"/>
                      </a:lnTo>
                      <a:lnTo>
                        <a:pt x="16" y="14"/>
                      </a:lnTo>
                      <a:lnTo>
                        <a:pt x="13" y="16"/>
                      </a:lnTo>
                      <a:lnTo>
                        <a:pt x="11" y="19"/>
                      </a:lnTo>
                      <a:lnTo>
                        <a:pt x="8" y="22"/>
                      </a:lnTo>
                      <a:lnTo>
                        <a:pt x="6" y="25"/>
                      </a:lnTo>
                      <a:lnTo>
                        <a:pt x="5" y="29"/>
                      </a:lnTo>
                      <a:lnTo>
                        <a:pt x="3" y="32"/>
                      </a:lnTo>
                      <a:lnTo>
                        <a:pt x="2" y="36"/>
                      </a:lnTo>
                      <a:lnTo>
                        <a:pt x="1" y="39"/>
                      </a:lnTo>
                      <a:lnTo>
                        <a:pt x="0" y="43"/>
                      </a:lnTo>
                      <a:lnTo>
                        <a:pt x="0" y="47"/>
                      </a:lnTo>
                      <a:lnTo>
                        <a:pt x="0" y="51"/>
                      </a:lnTo>
                      <a:lnTo>
                        <a:pt x="0" y="54"/>
                      </a:lnTo>
                      <a:lnTo>
                        <a:pt x="0" y="58"/>
                      </a:lnTo>
                      <a:lnTo>
                        <a:pt x="1" y="62"/>
                      </a:lnTo>
                      <a:lnTo>
                        <a:pt x="2" y="66"/>
                      </a:lnTo>
                      <a:lnTo>
                        <a:pt x="3" y="69"/>
                      </a:lnTo>
                      <a:lnTo>
                        <a:pt x="5" y="73"/>
                      </a:lnTo>
                      <a:lnTo>
                        <a:pt x="6" y="76"/>
                      </a:lnTo>
                      <a:lnTo>
                        <a:pt x="8" y="79"/>
                      </a:lnTo>
                      <a:lnTo>
                        <a:pt x="11" y="82"/>
                      </a:lnTo>
                      <a:lnTo>
                        <a:pt x="13" y="85"/>
                      </a:lnTo>
                      <a:lnTo>
                        <a:pt x="16" y="88"/>
                      </a:lnTo>
                      <a:lnTo>
                        <a:pt x="19" y="90"/>
                      </a:lnTo>
                      <a:lnTo>
                        <a:pt x="22" y="92"/>
                      </a:lnTo>
                      <a:lnTo>
                        <a:pt x="25" y="94"/>
                      </a:lnTo>
                      <a:lnTo>
                        <a:pt x="28" y="96"/>
                      </a:lnTo>
                      <a:lnTo>
                        <a:pt x="32" y="98"/>
                      </a:lnTo>
                      <a:lnTo>
                        <a:pt x="35" y="99"/>
                      </a:lnTo>
                      <a:lnTo>
                        <a:pt x="39" y="100"/>
                      </a:lnTo>
                      <a:lnTo>
                        <a:pt x="43" y="101"/>
                      </a:lnTo>
                      <a:lnTo>
                        <a:pt x="47" y="101"/>
                      </a:lnTo>
                      <a:lnTo>
                        <a:pt x="50" y="101"/>
                      </a:lnTo>
                      <a:lnTo>
                        <a:pt x="54" y="101"/>
                      </a:lnTo>
                      <a:lnTo>
                        <a:pt x="58" y="101"/>
                      </a:lnTo>
                      <a:lnTo>
                        <a:pt x="61" y="100"/>
                      </a:lnTo>
                      <a:lnTo>
                        <a:pt x="65" y="99"/>
                      </a:lnTo>
                      <a:lnTo>
                        <a:pt x="69" y="98"/>
                      </a:lnTo>
                      <a:lnTo>
                        <a:pt x="72" y="96"/>
                      </a:lnTo>
                      <a:lnTo>
                        <a:pt x="76" y="94"/>
                      </a:lnTo>
                      <a:lnTo>
                        <a:pt x="79" y="92"/>
                      </a:lnTo>
                      <a:lnTo>
                        <a:pt x="82" y="90"/>
                      </a:lnTo>
                      <a:lnTo>
                        <a:pt x="84" y="88"/>
                      </a:lnTo>
                      <a:lnTo>
                        <a:pt x="87" y="85"/>
                      </a:lnTo>
                      <a:lnTo>
                        <a:pt x="90" y="82"/>
                      </a:lnTo>
                      <a:lnTo>
                        <a:pt x="92" y="79"/>
                      </a:lnTo>
                      <a:lnTo>
                        <a:pt x="94" y="76"/>
                      </a:lnTo>
                      <a:lnTo>
                        <a:pt x="96" y="73"/>
                      </a:lnTo>
                      <a:lnTo>
                        <a:pt x="97" y="69"/>
                      </a:lnTo>
                      <a:lnTo>
                        <a:pt x="98" y="66"/>
                      </a:lnTo>
                      <a:lnTo>
                        <a:pt x="100" y="62"/>
                      </a:lnTo>
                      <a:lnTo>
                        <a:pt x="100" y="58"/>
                      </a:lnTo>
                      <a:lnTo>
                        <a:pt x="101" y="54"/>
                      </a:lnTo>
                      <a:lnTo>
                        <a:pt x="101" y="51"/>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83" name="Freeform 138"/>
                <p:cNvSpPr>
                  <a:spLocks/>
                </p:cNvSpPr>
                <p:nvPr/>
              </p:nvSpPr>
              <p:spPr bwMode="auto">
                <a:xfrm>
                  <a:off x="2602" y="1059"/>
                  <a:ext cx="102" cy="102"/>
                </a:xfrm>
                <a:custGeom>
                  <a:avLst/>
                  <a:gdLst>
                    <a:gd name="T0" fmla="*/ 101 w 102"/>
                    <a:gd name="T1" fmla="*/ 47 h 102"/>
                    <a:gd name="T2" fmla="*/ 99 w 102"/>
                    <a:gd name="T3" fmla="*/ 39 h 102"/>
                    <a:gd name="T4" fmla="*/ 97 w 102"/>
                    <a:gd name="T5" fmla="*/ 32 h 102"/>
                    <a:gd name="T6" fmla="*/ 94 w 102"/>
                    <a:gd name="T7" fmla="*/ 25 h 102"/>
                    <a:gd name="T8" fmla="*/ 90 w 102"/>
                    <a:gd name="T9" fmla="*/ 19 h 102"/>
                    <a:gd name="T10" fmla="*/ 84 w 102"/>
                    <a:gd name="T11" fmla="*/ 13 h 102"/>
                    <a:gd name="T12" fmla="*/ 78 w 102"/>
                    <a:gd name="T13" fmla="*/ 8 h 102"/>
                    <a:gd name="T14" fmla="*/ 72 w 102"/>
                    <a:gd name="T15" fmla="*/ 5 h 102"/>
                    <a:gd name="T16" fmla="*/ 65 w 102"/>
                    <a:gd name="T17" fmla="*/ 2 h 102"/>
                    <a:gd name="T18" fmla="*/ 58 w 102"/>
                    <a:gd name="T19" fmla="*/ 0 h 102"/>
                    <a:gd name="T20" fmla="*/ 50 w 102"/>
                    <a:gd name="T21" fmla="*/ 0 h 102"/>
                    <a:gd name="T22" fmla="*/ 43 w 102"/>
                    <a:gd name="T23" fmla="*/ 0 h 102"/>
                    <a:gd name="T24" fmla="*/ 35 w 102"/>
                    <a:gd name="T25" fmla="*/ 2 h 102"/>
                    <a:gd name="T26" fmla="*/ 28 w 102"/>
                    <a:gd name="T27" fmla="*/ 5 h 102"/>
                    <a:gd name="T28" fmla="*/ 22 w 102"/>
                    <a:gd name="T29" fmla="*/ 8 h 102"/>
                    <a:gd name="T30" fmla="*/ 16 w 102"/>
                    <a:gd name="T31" fmla="*/ 13 h 102"/>
                    <a:gd name="T32" fmla="*/ 10 w 102"/>
                    <a:gd name="T33" fmla="*/ 19 h 102"/>
                    <a:gd name="T34" fmla="*/ 6 w 102"/>
                    <a:gd name="T35" fmla="*/ 25 h 102"/>
                    <a:gd name="T36" fmla="*/ 3 w 102"/>
                    <a:gd name="T37" fmla="*/ 32 h 102"/>
                    <a:gd name="T38" fmla="*/ 1 w 102"/>
                    <a:gd name="T39" fmla="*/ 39 h 102"/>
                    <a:gd name="T40" fmla="*/ 0 w 102"/>
                    <a:gd name="T41" fmla="*/ 47 h 102"/>
                    <a:gd name="T42" fmla="*/ 0 w 102"/>
                    <a:gd name="T43" fmla="*/ 54 h 102"/>
                    <a:gd name="T44" fmla="*/ 1 w 102"/>
                    <a:gd name="T45" fmla="*/ 62 h 102"/>
                    <a:gd name="T46" fmla="*/ 3 w 102"/>
                    <a:gd name="T47" fmla="*/ 69 h 102"/>
                    <a:gd name="T48" fmla="*/ 6 w 102"/>
                    <a:gd name="T49" fmla="*/ 76 h 102"/>
                    <a:gd name="T50" fmla="*/ 10 w 102"/>
                    <a:gd name="T51" fmla="*/ 82 h 102"/>
                    <a:gd name="T52" fmla="*/ 16 w 102"/>
                    <a:gd name="T53" fmla="*/ 88 h 102"/>
                    <a:gd name="T54" fmla="*/ 22 w 102"/>
                    <a:gd name="T55" fmla="*/ 93 h 102"/>
                    <a:gd name="T56" fmla="*/ 28 w 102"/>
                    <a:gd name="T57" fmla="*/ 96 h 102"/>
                    <a:gd name="T58" fmla="*/ 35 w 102"/>
                    <a:gd name="T59" fmla="*/ 99 h 102"/>
                    <a:gd name="T60" fmla="*/ 43 w 102"/>
                    <a:gd name="T61" fmla="*/ 100 h 102"/>
                    <a:gd name="T62" fmla="*/ 50 w 102"/>
                    <a:gd name="T63" fmla="*/ 101 h 102"/>
                    <a:gd name="T64" fmla="*/ 58 w 102"/>
                    <a:gd name="T65" fmla="*/ 100 h 102"/>
                    <a:gd name="T66" fmla="*/ 65 w 102"/>
                    <a:gd name="T67" fmla="*/ 99 h 102"/>
                    <a:gd name="T68" fmla="*/ 72 w 102"/>
                    <a:gd name="T69" fmla="*/ 96 h 102"/>
                    <a:gd name="T70" fmla="*/ 78 w 102"/>
                    <a:gd name="T71" fmla="*/ 93 h 102"/>
                    <a:gd name="T72" fmla="*/ 84 w 102"/>
                    <a:gd name="T73" fmla="*/ 88 h 102"/>
                    <a:gd name="T74" fmla="*/ 90 w 102"/>
                    <a:gd name="T75" fmla="*/ 82 h 102"/>
                    <a:gd name="T76" fmla="*/ 94 w 102"/>
                    <a:gd name="T77" fmla="*/ 76 h 102"/>
                    <a:gd name="T78" fmla="*/ 97 w 102"/>
                    <a:gd name="T79" fmla="*/ 69 h 102"/>
                    <a:gd name="T80" fmla="*/ 99 w 102"/>
                    <a:gd name="T81" fmla="*/ 62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0"/>
                      </a:moveTo>
                      <a:lnTo>
                        <a:pt x="101" y="47"/>
                      </a:lnTo>
                      <a:lnTo>
                        <a:pt x="100" y="43"/>
                      </a:lnTo>
                      <a:lnTo>
                        <a:pt x="99" y="39"/>
                      </a:lnTo>
                      <a:lnTo>
                        <a:pt x="98" y="36"/>
                      </a:lnTo>
                      <a:lnTo>
                        <a:pt x="97" y="32"/>
                      </a:lnTo>
                      <a:lnTo>
                        <a:pt x="96" y="29"/>
                      </a:lnTo>
                      <a:lnTo>
                        <a:pt x="94" y="25"/>
                      </a:lnTo>
                      <a:lnTo>
                        <a:pt x="92" y="22"/>
                      </a:lnTo>
                      <a:lnTo>
                        <a:pt x="90" y="19"/>
                      </a:lnTo>
                      <a:lnTo>
                        <a:pt x="87" y="16"/>
                      </a:lnTo>
                      <a:lnTo>
                        <a:pt x="84" y="13"/>
                      </a:lnTo>
                      <a:lnTo>
                        <a:pt x="82" y="11"/>
                      </a:lnTo>
                      <a:lnTo>
                        <a:pt x="78" y="8"/>
                      </a:lnTo>
                      <a:lnTo>
                        <a:pt x="75" y="7"/>
                      </a:lnTo>
                      <a:lnTo>
                        <a:pt x="72" y="5"/>
                      </a:lnTo>
                      <a:lnTo>
                        <a:pt x="68" y="3"/>
                      </a:lnTo>
                      <a:lnTo>
                        <a:pt x="65" y="2"/>
                      </a:lnTo>
                      <a:lnTo>
                        <a:pt x="61" y="1"/>
                      </a:lnTo>
                      <a:lnTo>
                        <a:pt x="58" y="0"/>
                      </a:lnTo>
                      <a:lnTo>
                        <a:pt x="54" y="0"/>
                      </a:lnTo>
                      <a:lnTo>
                        <a:pt x="50" y="0"/>
                      </a:lnTo>
                      <a:lnTo>
                        <a:pt x="46" y="0"/>
                      </a:lnTo>
                      <a:lnTo>
                        <a:pt x="43" y="0"/>
                      </a:lnTo>
                      <a:lnTo>
                        <a:pt x="39" y="1"/>
                      </a:lnTo>
                      <a:lnTo>
                        <a:pt x="35" y="2"/>
                      </a:lnTo>
                      <a:lnTo>
                        <a:pt x="32" y="3"/>
                      </a:lnTo>
                      <a:lnTo>
                        <a:pt x="28" y="5"/>
                      </a:lnTo>
                      <a:lnTo>
                        <a:pt x="25" y="7"/>
                      </a:lnTo>
                      <a:lnTo>
                        <a:pt x="22" y="8"/>
                      </a:lnTo>
                      <a:lnTo>
                        <a:pt x="19" y="11"/>
                      </a:lnTo>
                      <a:lnTo>
                        <a:pt x="16" y="13"/>
                      </a:lnTo>
                      <a:lnTo>
                        <a:pt x="13" y="16"/>
                      </a:lnTo>
                      <a:lnTo>
                        <a:pt x="10" y="19"/>
                      </a:lnTo>
                      <a:lnTo>
                        <a:pt x="8" y="22"/>
                      </a:lnTo>
                      <a:lnTo>
                        <a:pt x="6" y="25"/>
                      </a:lnTo>
                      <a:lnTo>
                        <a:pt x="4" y="29"/>
                      </a:lnTo>
                      <a:lnTo>
                        <a:pt x="3" y="32"/>
                      </a:lnTo>
                      <a:lnTo>
                        <a:pt x="2" y="36"/>
                      </a:lnTo>
                      <a:lnTo>
                        <a:pt x="1" y="39"/>
                      </a:lnTo>
                      <a:lnTo>
                        <a:pt x="0" y="43"/>
                      </a:lnTo>
                      <a:lnTo>
                        <a:pt x="0" y="47"/>
                      </a:lnTo>
                      <a:lnTo>
                        <a:pt x="0" y="50"/>
                      </a:lnTo>
                      <a:lnTo>
                        <a:pt x="0" y="54"/>
                      </a:lnTo>
                      <a:lnTo>
                        <a:pt x="0" y="58"/>
                      </a:lnTo>
                      <a:lnTo>
                        <a:pt x="1" y="62"/>
                      </a:lnTo>
                      <a:lnTo>
                        <a:pt x="2" y="65"/>
                      </a:lnTo>
                      <a:lnTo>
                        <a:pt x="3" y="69"/>
                      </a:lnTo>
                      <a:lnTo>
                        <a:pt x="4" y="72"/>
                      </a:lnTo>
                      <a:lnTo>
                        <a:pt x="6" y="76"/>
                      </a:lnTo>
                      <a:lnTo>
                        <a:pt x="8" y="79"/>
                      </a:lnTo>
                      <a:lnTo>
                        <a:pt x="10" y="82"/>
                      </a:lnTo>
                      <a:lnTo>
                        <a:pt x="13" y="85"/>
                      </a:lnTo>
                      <a:lnTo>
                        <a:pt x="16" y="88"/>
                      </a:lnTo>
                      <a:lnTo>
                        <a:pt x="19" y="90"/>
                      </a:lnTo>
                      <a:lnTo>
                        <a:pt x="22" y="93"/>
                      </a:lnTo>
                      <a:lnTo>
                        <a:pt x="25" y="94"/>
                      </a:lnTo>
                      <a:lnTo>
                        <a:pt x="28" y="96"/>
                      </a:lnTo>
                      <a:lnTo>
                        <a:pt x="32" y="97"/>
                      </a:lnTo>
                      <a:lnTo>
                        <a:pt x="35" y="99"/>
                      </a:lnTo>
                      <a:lnTo>
                        <a:pt x="39" y="100"/>
                      </a:lnTo>
                      <a:lnTo>
                        <a:pt x="43" y="100"/>
                      </a:lnTo>
                      <a:lnTo>
                        <a:pt x="46" y="101"/>
                      </a:lnTo>
                      <a:lnTo>
                        <a:pt x="50" y="101"/>
                      </a:lnTo>
                      <a:lnTo>
                        <a:pt x="54" y="101"/>
                      </a:lnTo>
                      <a:lnTo>
                        <a:pt x="58" y="100"/>
                      </a:lnTo>
                      <a:lnTo>
                        <a:pt x="61" y="100"/>
                      </a:lnTo>
                      <a:lnTo>
                        <a:pt x="65" y="99"/>
                      </a:lnTo>
                      <a:lnTo>
                        <a:pt x="68" y="97"/>
                      </a:lnTo>
                      <a:lnTo>
                        <a:pt x="72" y="96"/>
                      </a:lnTo>
                      <a:lnTo>
                        <a:pt x="75" y="94"/>
                      </a:lnTo>
                      <a:lnTo>
                        <a:pt x="78" y="93"/>
                      </a:lnTo>
                      <a:lnTo>
                        <a:pt x="82" y="90"/>
                      </a:lnTo>
                      <a:lnTo>
                        <a:pt x="84" y="88"/>
                      </a:lnTo>
                      <a:lnTo>
                        <a:pt x="87" y="85"/>
                      </a:lnTo>
                      <a:lnTo>
                        <a:pt x="90" y="82"/>
                      </a:lnTo>
                      <a:lnTo>
                        <a:pt x="92" y="79"/>
                      </a:lnTo>
                      <a:lnTo>
                        <a:pt x="94" y="76"/>
                      </a:lnTo>
                      <a:lnTo>
                        <a:pt x="96" y="72"/>
                      </a:lnTo>
                      <a:lnTo>
                        <a:pt x="97" y="69"/>
                      </a:lnTo>
                      <a:lnTo>
                        <a:pt x="98" y="65"/>
                      </a:lnTo>
                      <a:lnTo>
                        <a:pt x="99" y="62"/>
                      </a:lnTo>
                      <a:lnTo>
                        <a:pt x="100" y="58"/>
                      </a:lnTo>
                      <a:lnTo>
                        <a:pt x="101" y="54"/>
                      </a:lnTo>
                      <a:lnTo>
                        <a:pt x="101" y="50"/>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84" name="Freeform 139"/>
                <p:cNvSpPr>
                  <a:spLocks/>
                </p:cNvSpPr>
                <p:nvPr/>
              </p:nvSpPr>
              <p:spPr bwMode="auto">
                <a:xfrm>
                  <a:off x="2799" y="1035"/>
                  <a:ext cx="103" cy="102"/>
                </a:xfrm>
                <a:custGeom>
                  <a:avLst/>
                  <a:gdLst>
                    <a:gd name="T0" fmla="*/ 102 w 103"/>
                    <a:gd name="T1" fmla="*/ 47 h 102"/>
                    <a:gd name="T2" fmla="*/ 100 w 103"/>
                    <a:gd name="T3" fmla="*/ 40 h 102"/>
                    <a:gd name="T4" fmla="*/ 98 w 103"/>
                    <a:gd name="T5" fmla="*/ 32 h 102"/>
                    <a:gd name="T6" fmla="*/ 95 w 103"/>
                    <a:gd name="T7" fmla="*/ 25 h 102"/>
                    <a:gd name="T8" fmla="*/ 90 w 103"/>
                    <a:gd name="T9" fmla="*/ 19 h 102"/>
                    <a:gd name="T10" fmla="*/ 85 w 103"/>
                    <a:gd name="T11" fmla="*/ 14 h 102"/>
                    <a:gd name="T12" fmla="*/ 80 w 103"/>
                    <a:gd name="T13" fmla="*/ 9 h 102"/>
                    <a:gd name="T14" fmla="*/ 73 w 103"/>
                    <a:gd name="T15" fmla="*/ 5 h 102"/>
                    <a:gd name="T16" fmla="*/ 66 w 103"/>
                    <a:gd name="T17" fmla="*/ 2 h 102"/>
                    <a:gd name="T18" fmla="*/ 59 w 103"/>
                    <a:gd name="T19" fmla="*/ 1 h 102"/>
                    <a:gd name="T20" fmla="*/ 51 w 103"/>
                    <a:gd name="T21" fmla="*/ 0 h 102"/>
                    <a:gd name="T22" fmla="*/ 43 w 103"/>
                    <a:gd name="T23" fmla="*/ 1 h 102"/>
                    <a:gd name="T24" fmla="*/ 36 w 103"/>
                    <a:gd name="T25" fmla="*/ 2 h 102"/>
                    <a:gd name="T26" fmla="*/ 29 w 103"/>
                    <a:gd name="T27" fmla="*/ 5 h 102"/>
                    <a:gd name="T28" fmla="*/ 22 w 103"/>
                    <a:gd name="T29" fmla="*/ 9 h 102"/>
                    <a:gd name="T30" fmla="*/ 17 w 103"/>
                    <a:gd name="T31" fmla="*/ 14 h 102"/>
                    <a:gd name="T32" fmla="*/ 12 w 103"/>
                    <a:gd name="T33" fmla="*/ 19 h 102"/>
                    <a:gd name="T34" fmla="*/ 7 w 103"/>
                    <a:gd name="T35" fmla="*/ 25 h 102"/>
                    <a:gd name="T36" fmla="*/ 4 w 103"/>
                    <a:gd name="T37" fmla="*/ 32 h 102"/>
                    <a:gd name="T38" fmla="*/ 2 w 103"/>
                    <a:gd name="T39" fmla="*/ 40 h 102"/>
                    <a:gd name="T40" fmla="*/ 0 w 103"/>
                    <a:gd name="T41" fmla="*/ 47 h 102"/>
                    <a:gd name="T42" fmla="*/ 0 w 103"/>
                    <a:gd name="T43" fmla="*/ 54 h 102"/>
                    <a:gd name="T44" fmla="*/ 2 w 103"/>
                    <a:gd name="T45" fmla="*/ 62 h 102"/>
                    <a:gd name="T46" fmla="*/ 4 w 103"/>
                    <a:gd name="T47" fmla="*/ 69 h 102"/>
                    <a:gd name="T48" fmla="*/ 7 w 103"/>
                    <a:gd name="T49" fmla="*/ 76 h 102"/>
                    <a:gd name="T50" fmla="*/ 12 w 103"/>
                    <a:gd name="T51" fmla="*/ 82 h 102"/>
                    <a:gd name="T52" fmla="*/ 17 w 103"/>
                    <a:gd name="T53" fmla="*/ 88 h 102"/>
                    <a:gd name="T54" fmla="*/ 22 w 103"/>
                    <a:gd name="T55" fmla="*/ 92 h 102"/>
                    <a:gd name="T56" fmla="*/ 29 w 103"/>
                    <a:gd name="T57" fmla="*/ 96 h 102"/>
                    <a:gd name="T58" fmla="*/ 36 w 103"/>
                    <a:gd name="T59" fmla="*/ 99 h 102"/>
                    <a:gd name="T60" fmla="*/ 43 w 103"/>
                    <a:gd name="T61" fmla="*/ 100 h 102"/>
                    <a:gd name="T62" fmla="*/ 51 w 103"/>
                    <a:gd name="T63" fmla="*/ 101 h 102"/>
                    <a:gd name="T64" fmla="*/ 59 w 103"/>
                    <a:gd name="T65" fmla="*/ 100 h 102"/>
                    <a:gd name="T66" fmla="*/ 66 w 103"/>
                    <a:gd name="T67" fmla="*/ 99 h 102"/>
                    <a:gd name="T68" fmla="*/ 73 w 103"/>
                    <a:gd name="T69" fmla="*/ 96 h 102"/>
                    <a:gd name="T70" fmla="*/ 80 w 103"/>
                    <a:gd name="T71" fmla="*/ 92 h 102"/>
                    <a:gd name="T72" fmla="*/ 85 w 103"/>
                    <a:gd name="T73" fmla="*/ 88 h 102"/>
                    <a:gd name="T74" fmla="*/ 90 w 103"/>
                    <a:gd name="T75" fmla="*/ 82 h 102"/>
                    <a:gd name="T76" fmla="*/ 95 w 103"/>
                    <a:gd name="T77" fmla="*/ 76 h 102"/>
                    <a:gd name="T78" fmla="*/ 98 w 103"/>
                    <a:gd name="T79" fmla="*/ 69 h 102"/>
                    <a:gd name="T80" fmla="*/ 100 w 103"/>
                    <a:gd name="T81" fmla="*/ 62 h 102"/>
                    <a:gd name="T82" fmla="*/ 102 w 103"/>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3" h="102">
                      <a:moveTo>
                        <a:pt x="102" y="51"/>
                      </a:moveTo>
                      <a:lnTo>
                        <a:pt x="102" y="47"/>
                      </a:lnTo>
                      <a:lnTo>
                        <a:pt x="101" y="43"/>
                      </a:lnTo>
                      <a:lnTo>
                        <a:pt x="100" y="40"/>
                      </a:lnTo>
                      <a:lnTo>
                        <a:pt x="99" y="36"/>
                      </a:lnTo>
                      <a:lnTo>
                        <a:pt x="98" y="32"/>
                      </a:lnTo>
                      <a:lnTo>
                        <a:pt x="96" y="29"/>
                      </a:lnTo>
                      <a:lnTo>
                        <a:pt x="95" y="25"/>
                      </a:lnTo>
                      <a:lnTo>
                        <a:pt x="93" y="22"/>
                      </a:lnTo>
                      <a:lnTo>
                        <a:pt x="90" y="19"/>
                      </a:lnTo>
                      <a:lnTo>
                        <a:pt x="88" y="16"/>
                      </a:lnTo>
                      <a:lnTo>
                        <a:pt x="85" y="14"/>
                      </a:lnTo>
                      <a:lnTo>
                        <a:pt x="82" y="11"/>
                      </a:lnTo>
                      <a:lnTo>
                        <a:pt x="80" y="9"/>
                      </a:lnTo>
                      <a:lnTo>
                        <a:pt x="76" y="7"/>
                      </a:lnTo>
                      <a:lnTo>
                        <a:pt x="73" y="5"/>
                      </a:lnTo>
                      <a:lnTo>
                        <a:pt x="69" y="4"/>
                      </a:lnTo>
                      <a:lnTo>
                        <a:pt x="66" y="2"/>
                      </a:lnTo>
                      <a:lnTo>
                        <a:pt x="62" y="2"/>
                      </a:lnTo>
                      <a:lnTo>
                        <a:pt x="59" y="1"/>
                      </a:lnTo>
                      <a:lnTo>
                        <a:pt x="55" y="0"/>
                      </a:lnTo>
                      <a:lnTo>
                        <a:pt x="51" y="0"/>
                      </a:lnTo>
                      <a:lnTo>
                        <a:pt x="47" y="0"/>
                      </a:lnTo>
                      <a:lnTo>
                        <a:pt x="43" y="1"/>
                      </a:lnTo>
                      <a:lnTo>
                        <a:pt x="40" y="2"/>
                      </a:lnTo>
                      <a:lnTo>
                        <a:pt x="36" y="2"/>
                      </a:lnTo>
                      <a:lnTo>
                        <a:pt x="33" y="4"/>
                      </a:lnTo>
                      <a:lnTo>
                        <a:pt x="29" y="5"/>
                      </a:lnTo>
                      <a:lnTo>
                        <a:pt x="26" y="7"/>
                      </a:lnTo>
                      <a:lnTo>
                        <a:pt x="22" y="9"/>
                      </a:lnTo>
                      <a:lnTo>
                        <a:pt x="20" y="11"/>
                      </a:lnTo>
                      <a:lnTo>
                        <a:pt x="17" y="14"/>
                      </a:lnTo>
                      <a:lnTo>
                        <a:pt x="14" y="16"/>
                      </a:lnTo>
                      <a:lnTo>
                        <a:pt x="12" y="19"/>
                      </a:lnTo>
                      <a:lnTo>
                        <a:pt x="9" y="22"/>
                      </a:lnTo>
                      <a:lnTo>
                        <a:pt x="7" y="25"/>
                      </a:lnTo>
                      <a:lnTo>
                        <a:pt x="6" y="29"/>
                      </a:lnTo>
                      <a:lnTo>
                        <a:pt x="4" y="32"/>
                      </a:lnTo>
                      <a:lnTo>
                        <a:pt x="3" y="36"/>
                      </a:lnTo>
                      <a:lnTo>
                        <a:pt x="2" y="40"/>
                      </a:lnTo>
                      <a:lnTo>
                        <a:pt x="1" y="43"/>
                      </a:lnTo>
                      <a:lnTo>
                        <a:pt x="0" y="47"/>
                      </a:lnTo>
                      <a:lnTo>
                        <a:pt x="0" y="51"/>
                      </a:lnTo>
                      <a:lnTo>
                        <a:pt x="0" y="54"/>
                      </a:lnTo>
                      <a:lnTo>
                        <a:pt x="1" y="58"/>
                      </a:lnTo>
                      <a:lnTo>
                        <a:pt x="2" y="62"/>
                      </a:lnTo>
                      <a:lnTo>
                        <a:pt x="3" y="65"/>
                      </a:lnTo>
                      <a:lnTo>
                        <a:pt x="4" y="69"/>
                      </a:lnTo>
                      <a:lnTo>
                        <a:pt x="6" y="73"/>
                      </a:lnTo>
                      <a:lnTo>
                        <a:pt x="7" y="76"/>
                      </a:lnTo>
                      <a:lnTo>
                        <a:pt x="9" y="79"/>
                      </a:lnTo>
                      <a:lnTo>
                        <a:pt x="12" y="82"/>
                      </a:lnTo>
                      <a:lnTo>
                        <a:pt x="14" y="85"/>
                      </a:lnTo>
                      <a:lnTo>
                        <a:pt x="17" y="88"/>
                      </a:lnTo>
                      <a:lnTo>
                        <a:pt x="20" y="90"/>
                      </a:lnTo>
                      <a:lnTo>
                        <a:pt x="22" y="92"/>
                      </a:lnTo>
                      <a:lnTo>
                        <a:pt x="26" y="94"/>
                      </a:lnTo>
                      <a:lnTo>
                        <a:pt x="29" y="96"/>
                      </a:lnTo>
                      <a:lnTo>
                        <a:pt x="33" y="98"/>
                      </a:lnTo>
                      <a:lnTo>
                        <a:pt x="36" y="99"/>
                      </a:lnTo>
                      <a:lnTo>
                        <a:pt x="40" y="100"/>
                      </a:lnTo>
                      <a:lnTo>
                        <a:pt x="43" y="100"/>
                      </a:lnTo>
                      <a:lnTo>
                        <a:pt x="47" y="101"/>
                      </a:lnTo>
                      <a:lnTo>
                        <a:pt x="51" y="101"/>
                      </a:lnTo>
                      <a:lnTo>
                        <a:pt x="55" y="101"/>
                      </a:lnTo>
                      <a:lnTo>
                        <a:pt x="59" y="100"/>
                      </a:lnTo>
                      <a:lnTo>
                        <a:pt x="62" y="100"/>
                      </a:lnTo>
                      <a:lnTo>
                        <a:pt x="66" y="99"/>
                      </a:lnTo>
                      <a:lnTo>
                        <a:pt x="69" y="98"/>
                      </a:lnTo>
                      <a:lnTo>
                        <a:pt x="73" y="96"/>
                      </a:lnTo>
                      <a:lnTo>
                        <a:pt x="76" y="94"/>
                      </a:lnTo>
                      <a:lnTo>
                        <a:pt x="80" y="92"/>
                      </a:lnTo>
                      <a:lnTo>
                        <a:pt x="82" y="90"/>
                      </a:lnTo>
                      <a:lnTo>
                        <a:pt x="85" y="88"/>
                      </a:lnTo>
                      <a:lnTo>
                        <a:pt x="88" y="85"/>
                      </a:lnTo>
                      <a:lnTo>
                        <a:pt x="90" y="82"/>
                      </a:lnTo>
                      <a:lnTo>
                        <a:pt x="93" y="79"/>
                      </a:lnTo>
                      <a:lnTo>
                        <a:pt x="95" y="76"/>
                      </a:lnTo>
                      <a:lnTo>
                        <a:pt x="96" y="73"/>
                      </a:lnTo>
                      <a:lnTo>
                        <a:pt x="98" y="69"/>
                      </a:lnTo>
                      <a:lnTo>
                        <a:pt x="99" y="65"/>
                      </a:lnTo>
                      <a:lnTo>
                        <a:pt x="100" y="62"/>
                      </a:lnTo>
                      <a:lnTo>
                        <a:pt x="101" y="58"/>
                      </a:lnTo>
                      <a:lnTo>
                        <a:pt x="102" y="54"/>
                      </a:lnTo>
                      <a:lnTo>
                        <a:pt x="102" y="51"/>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85" name="Line 140"/>
                <p:cNvSpPr>
                  <a:spLocks noChangeShapeType="1"/>
                </p:cNvSpPr>
                <p:nvPr/>
              </p:nvSpPr>
              <p:spPr bwMode="auto">
                <a:xfrm>
                  <a:off x="772" y="771"/>
                  <a:ext cx="2241" cy="0"/>
                </a:xfrm>
                <a:prstGeom prst="line">
                  <a:avLst/>
                </a:prstGeom>
                <a:noFill/>
                <a:ln w="127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786" name="Freeform 141"/>
                <p:cNvSpPr>
                  <a:spLocks/>
                </p:cNvSpPr>
                <p:nvPr/>
              </p:nvSpPr>
              <p:spPr bwMode="auto">
                <a:xfrm>
                  <a:off x="2918" y="778"/>
                  <a:ext cx="103" cy="102"/>
                </a:xfrm>
                <a:custGeom>
                  <a:avLst/>
                  <a:gdLst>
                    <a:gd name="T0" fmla="*/ 101 w 103"/>
                    <a:gd name="T1" fmla="*/ 47 h 102"/>
                    <a:gd name="T2" fmla="*/ 100 w 103"/>
                    <a:gd name="T3" fmla="*/ 40 h 102"/>
                    <a:gd name="T4" fmla="*/ 98 w 103"/>
                    <a:gd name="T5" fmla="*/ 33 h 102"/>
                    <a:gd name="T6" fmla="*/ 95 w 103"/>
                    <a:gd name="T7" fmla="*/ 26 h 102"/>
                    <a:gd name="T8" fmla="*/ 90 w 103"/>
                    <a:gd name="T9" fmla="*/ 19 h 102"/>
                    <a:gd name="T10" fmla="*/ 85 w 103"/>
                    <a:gd name="T11" fmla="*/ 14 h 102"/>
                    <a:gd name="T12" fmla="*/ 79 w 103"/>
                    <a:gd name="T13" fmla="*/ 9 h 102"/>
                    <a:gd name="T14" fmla="*/ 73 w 103"/>
                    <a:gd name="T15" fmla="*/ 5 h 102"/>
                    <a:gd name="T16" fmla="*/ 66 w 103"/>
                    <a:gd name="T17" fmla="*/ 2 h 102"/>
                    <a:gd name="T18" fmla="*/ 59 w 103"/>
                    <a:gd name="T19" fmla="*/ 1 h 102"/>
                    <a:gd name="T20" fmla="*/ 51 w 103"/>
                    <a:gd name="T21" fmla="*/ 0 h 102"/>
                    <a:gd name="T22" fmla="*/ 43 w 103"/>
                    <a:gd name="T23" fmla="*/ 1 h 102"/>
                    <a:gd name="T24" fmla="*/ 36 w 103"/>
                    <a:gd name="T25" fmla="*/ 2 h 102"/>
                    <a:gd name="T26" fmla="*/ 29 w 103"/>
                    <a:gd name="T27" fmla="*/ 5 h 102"/>
                    <a:gd name="T28" fmla="*/ 22 w 103"/>
                    <a:gd name="T29" fmla="*/ 9 h 102"/>
                    <a:gd name="T30" fmla="*/ 17 w 103"/>
                    <a:gd name="T31" fmla="*/ 14 h 102"/>
                    <a:gd name="T32" fmla="*/ 12 w 103"/>
                    <a:gd name="T33" fmla="*/ 19 h 102"/>
                    <a:gd name="T34" fmla="*/ 7 w 103"/>
                    <a:gd name="T35" fmla="*/ 26 h 102"/>
                    <a:gd name="T36" fmla="*/ 4 w 103"/>
                    <a:gd name="T37" fmla="*/ 33 h 102"/>
                    <a:gd name="T38" fmla="*/ 2 w 103"/>
                    <a:gd name="T39" fmla="*/ 40 h 102"/>
                    <a:gd name="T40" fmla="*/ 0 w 103"/>
                    <a:gd name="T41" fmla="*/ 47 h 102"/>
                    <a:gd name="T42" fmla="*/ 0 w 103"/>
                    <a:gd name="T43" fmla="*/ 55 h 102"/>
                    <a:gd name="T44" fmla="*/ 2 w 103"/>
                    <a:gd name="T45" fmla="*/ 62 h 102"/>
                    <a:gd name="T46" fmla="*/ 4 w 103"/>
                    <a:gd name="T47" fmla="*/ 69 h 102"/>
                    <a:gd name="T48" fmla="*/ 7 w 103"/>
                    <a:gd name="T49" fmla="*/ 76 h 102"/>
                    <a:gd name="T50" fmla="*/ 12 w 103"/>
                    <a:gd name="T51" fmla="*/ 82 h 102"/>
                    <a:gd name="T52" fmla="*/ 17 w 103"/>
                    <a:gd name="T53" fmla="*/ 88 h 102"/>
                    <a:gd name="T54" fmla="*/ 22 w 103"/>
                    <a:gd name="T55" fmla="*/ 93 h 102"/>
                    <a:gd name="T56" fmla="*/ 29 w 103"/>
                    <a:gd name="T57" fmla="*/ 96 h 102"/>
                    <a:gd name="T58" fmla="*/ 36 w 103"/>
                    <a:gd name="T59" fmla="*/ 99 h 102"/>
                    <a:gd name="T60" fmla="*/ 43 w 103"/>
                    <a:gd name="T61" fmla="*/ 101 h 102"/>
                    <a:gd name="T62" fmla="*/ 51 w 103"/>
                    <a:gd name="T63" fmla="*/ 101 h 102"/>
                    <a:gd name="T64" fmla="*/ 59 w 103"/>
                    <a:gd name="T65" fmla="*/ 101 h 102"/>
                    <a:gd name="T66" fmla="*/ 66 w 103"/>
                    <a:gd name="T67" fmla="*/ 99 h 102"/>
                    <a:gd name="T68" fmla="*/ 73 w 103"/>
                    <a:gd name="T69" fmla="*/ 96 h 102"/>
                    <a:gd name="T70" fmla="*/ 79 w 103"/>
                    <a:gd name="T71" fmla="*/ 93 h 102"/>
                    <a:gd name="T72" fmla="*/ 85 w 103"/>
                    <a:gd name="T73" fmla="*/ 88 h 102"/>
                    <a:gd name="T74" fmla="*/ 90 w 103"/>
                    <a:gd name="T75" fmla="*/ 82 h 102"/>
                    <a:gd name="T76" fmla="*/ 95 w 103"/>
                    <a:gd name="T77" fmla="*/ 76 h 102"/>
                    <a:gd name="T78" fmla="*/ 98 w 103"/>
                    <a:gd name="T79" fmla="*/ 69 h 102"/>
                    <a:gd name="T80" fmla="*/ 100 w 103"/>
                    <a:gd name="T81" fmla="*/ 62 h 102"/>
                    <a:gd name="T82" fmla="*/ 101 w 103"/>
                    <a:gd name="T83" fmla="*/ 55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3" h="102">
                      <a:moveTo>
                        <a:pt x="102" y="51"/>
                      </a:moveTo>
                      <a:lnTo>
                        <a:pt x="101" y="47"/>
                      </a:lnTo>
                      <a:lnTo>
                        <a:pt x="101" y="43"/>
                      </a:lnTo>
                      <a:lnTo>
                        <a:pt x="100" y="40"/>
                      </a:lnTo>
                      <a:lnTo>
                        <a:pt x="99" y="36"/>
                      </a:lnTo>
                      <a:lnTo>
                        <a:pt x="98" y="33"/>
                      </a:lnTo>
                      <a:lnTo>
                        <a:pt x="96" y="29"/>
                      </a:lnTo>
                      <a:lnTo>
                        <a:pt x="95" y="26"/>
                      </a:lnTo>
                      <a:lnTo>
                        <a:pt x="93" y="22"/>
                      </a:lnTo>
                      <a:lnTo>
                        <a:pt x="90" y="19"/>
                      </a:lnTo>
                      <a:lnTo>
                        <a:pt x="88" y="16"/>
                      </a:lnTo>
                      <a:lnTo>
                        <a:pt x="85" y="14"/>
                      </a:lnTo>
                      <a:lnTo>
                        <a:pt x="82" y="11"/>
                      </a:lnTo>
                      <a:lnTo>
                        <a:pt x="79" y="9"/>
                      </a:lnTo>
                      <a:lnTo>
                        <a:pt x="76" y="7"/>
                      </a:lnTo>
                      <a:lnTo>
                        <a:pt x="73" y="5"/>
                      </a:lnTo>
                      <a:lnTo>
                        <a:pt x="69" y="4"/>
                      </a:lnTo>
                      <a:lnTo>
                        <a:pt x="66" y="2"/>
                      </a:lnTo>
                      <a:lnTo>
                        <a:pt x="62" y="2"/>
                      </a:lnTo>
                      <a:lnTo>
                        <a:pt x="59" y="1"/>
                      </a:lnTo>
                      <a:lnTo>
                        <a:pt x="55" y="0"/>
                      </a:lnTo>
                      <a:lnTo>
                        <a:pt x="51" y="0"/>
                      </a:lnTo>
                      <a:lnTo>
                        <a:pt x="47" y="0"/>
                      </a:lnTo>
                      <a:lnTo>
                        <a:pt x="43" y="1"/>
                      </a:lnTo>
                      <a:lnTo>
                        <a:pt x="40" y="2"/>
                      </a:lnTo>
                      <a:lnTo>
                        <a:pt x="36" y="2"/>
                      </a:lnTo>
                      <a:lnTo>
                        <a:pt x="32" y="4"/>
                      </a:lnTo>
                      <a:lnTo>
                        <a:pt x="29" y="5"/>
                      </a:lnTo>
                      <a:lnTo>
                        <a:pt x="26" y="7"/>
                      </a:lnTo>
                      <a:lnTo>
                        <a:pt x="22" y="9"/>
                      </a:lnTo>
                      <a:lnTo>
                        <a:pt x="20" y="11"/>
                      </a:lnTo>
                      <a:lnTo>
                        <a:pt x="17" y="14"/>
                      </a:lnTo>
                      <a:lnTo>
                        <a:pt x="14" y="16"/>
                      </a:lnTo>
                      <a:lnTo>
                        <a:pt x="12" y="19"/>
                      </a:lnTo>
                      <a:lnTo>
                        <a:pt x="9" y="22"/>
                      </a:lnTo>
                      <a:lnTo>
                        <a:pt x="7" y="26"/>
                      </a:lnTo>
                      <a:lnTo>
                        <a:pt x="6" y="29"/>
                      </a:lnTo>
                      <a:lnTo>
                        <a:pt x="4" y="33"/>
                      </a:lnTo>
                      <a:lnTo>
                        <a:pt x="3" y="36"/>
                      </a:lnTo>
                      <a:lnTo>
                        <a:pt x="2" y="40"/>
                      </a:lnTo>
                      <a:lnTo>
                        <a:pt x="1" y="43"/>
                      </a:lnTo>
                      <a:lnTo>
                        <a:pt x="0" y="47"/>
                      </a:lnTo>
                      <a:lnTo>
                        <a:pt x="0" y="51"/>
                      </a:lnTo>
                      <a:lnTo>
                        <a:pt x="0" y="55"/>
                      </a:lnTo>
                      <a:lnTo>
                        <a:pt x="1" y="59"/>
                      </a:lnTo>
                      <a:lnTo>
                        <a:pt x="2" y="62"/>
                      </a:lnTo>
                      <a:lnTo>
                        <a:pt x="3" y="65"/>
                      </a:lnTo>
                      <a:lnTo>
                        <a:pt x="4" y="69"/>
                      </a:lnTo>
                      <a:lnTo>
                        <a:pt x="6" y="73"/>
                      </a:lnTo>
                      <a:lnTo>
                        <a:pt x="7" y="76"/>
                      </a:lnTo>
                      <a:lnTo>
                        <a:pt x="9" y="80"/>
                      </a:lnTo>
                      <a:lnTo>
                        <a:pt x="12" y="82"/>
                      </a:lnTo>
                      <a:lnTo>
                        <a:pt x="14" y="85"/>
                      </a:lnTo>
                      <a:lnTo>
                        <a:pt x="17" y="88"/>
                      </a:lnTo>
                      <a:lnTo>
                        <a:pt x="20" y="90"/>
                      </a:lnTo>
                      <a:lnTo>
                        <a:pt x="22" y="93"/>
                      </a:lnTo>
                      <a:lnTo>
                        <a:pt x="26" y="94"/>
                      </a:lnTo>
                      <a:lnTo>
                        <a:pt x="29" y="96"/>
                      </a:lnTo>
                      <a:lnTo>
                        <a:pt x="32" y="98"/>
                      </a:lnTo>
                      <a:lnTo>
                        <a:pt x="36" y="99"/>
                      </a:lnTo>
                      <a:lnTo>
                        <a:pt x="40" y="100"/>
                      </a:lnTo>
                      <a:lnTo>
                        <a:pt x="43" y="101"/>
                      </a:lnTo>
                      <a:lnTo>
                        <a:pt x="47" y="101"/>
                      </a:lnTo>
                      <a:lnTo>
                        <a:pt x="51" y="101"/>
                      </a:lnTo>
                      <a:lnTo>
                        <a:pt x="55" y="101"/>
                      </a:lnTo>
                      <a:lnTo>
                        <a:pt x="59" y="101"/>
                      </a:lnTo>
                      <a:lnTo>
                        <a:pt x="62" y="100"/>
                      </a:lnTo>
                      <a:lnTo>
                        <a:pt x="66" y="99"/>
                      </a:lnTo>
                      <a:lnTo>
                        <a:pt x="69" y="98"/>
                      </a:lnTo>
                      <a:lnTo>
                        <a:pt x="73" y="96"/>
                      </a:lnTo>
                      <a:lnTo>
                        <a:pt x="76" y="94"/>
                      </a:lnTo>
                      <a:lnTo>
                        <a:pt x="79" y="93"/>
                      </a:lnTo>
                      <a:lnTo>
                        <a:pt x="82" y="90"/>
                      </a:lnTo>
                      <a:lnTo>
                        <a:pt x="85" y="88"/>
                      </a:lnTo>
                      <a:lnTo>
                        <a:pt x="88" y="85"/>
                      </a:lnTo>
                      <a:lnTo>
                        <a:pt x="90" y="82"/>
                      </a:lnTo>
                      <a:lnTo>
                        <a:pt x="93" y="80"/>
                      </a:lnTo>
                      <a:lnTo>
                        <a:pt x="95" y="76"/>
                      </a:lnTo>
                      <a:lnTo>
                        <a:pt x="96" y="73"/>
                      </a:lnTo>
                      <a:lnTo>
                        <a:pt x="98" y="69"/>
                      </a:lnTo>
                      <a:lnTo>
                        <a:pt x="99" y="65"/>
                      </a:lnTo>
                      <a:lnTo>
                        <a:pt x="100" y="62"/>
                      </a:lnTo>
                      <a:lnTo>
                        <a:pt x="101" y="59"/>
                      </a:lnTo>
                      <a:lnTo>
                        <a:pt x="101" y="55"/>
                      </a:lnTo>
                      <a:lnTo>
                        <a:pt x="102" y="51"/>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87" name="Freeform 142"/>
                <p:cNvSpPr>
                  <a:spLocks/>
                </p:cNvSpPr>
                <p:nvPr/>
              </p:nvSpPr>
              <p:spPr bwMode="auto">
                <a:xfrm>
                  <a:off x="2908" y="950"/>
                  <a:ext cx="102" cy="102"/>
                </a:xfrm>
                <a:custGeom>
                  <a:avLst/>
                  <a:gdLst>
                    <a:gd name="T0" fmla="*/ 101 w 102"/>
                    <a:gd name="T1" fmla="*/ 47 h 102"/>
                    <a:gd name="T2" fmla="*/ 100 w 102"/>
                    <a:gd name="T3" fmla="*/ 40 h 102"/>
                    <a:gd name="T4" fmla="*/ 97 w 102"/>
                    <a:gd name="T5" fmla="*/ 33 h 102"/>
                    <a:gd name="T6" fmla="*/ 94 w 102"/>
                    <a:gd name="T7" fmla="*/ 26 h 102"/>
                    <a:gd name="T8" fmla="*/ 89 w 102"/>
                    <a:gd name="T9" fmla="*/ 19 h 102"/>
                    <a:gd name="T10" fmla="*/ 84 w 102"/>
                    <a:gd name="T11" fmla="*/ 14 h 102"/>
                    <a:gd name="T12" fmla="*/ 79 w 102"/>
                    <a:gd name="T13" fmla="*/ 9 h 102"/>
                    <a:gd name="T14" fmla="*/ 72 w 102"/>
                    <a:gd name="T15" fmla="*/ 5 h 102"/>
                    <a:gd name="T16" fmla="*/ 65 w 102"/>
                    <a:gd name="T17" fmla="*/ 2 h 102"/>
                    <a:gd name="T18" fmla="*/ 58 w 102"/>
                    <a:gd name="T19" fmla="*/ 1 h 102"/>
                    <a:gd name="T20" fmla="*/ 50 w 102"/>
                    <a:gd name="T21" fmla="*/ 0 h 102"/>
                    <a:gd name="T22" fmla="*/ 42 w 102"/>
                    <a:gd name="T23" fmla="*/ 1 h 102"/>
                    <a:gd name="T24" fmla="*/ 35 w 102"/>
                    <a:gd name="T25" fmla="*/ 2 h 102"/>
                    <a:gd name="T26" fmla="*/ 28 w 102"/>
                    <a:gd name="T27" fmla="*/ 5 h 102"/>
                    <a:gd name="T28" fmla="*/ 22 w 102"/>
                    <a:gd name="T29" fmla="*/ 9 h 102"/>
                    <a:gd name="T30" fmla="*/ 16 w 102"/>
                    <a:gd name="T31" fmla="*/ 14 h 102"/>
                    <a:gd name="T32" fmla="*/ 11 w 102"/>
                    <a:gd name="T33" fmla="*/ 19 h 102"/>
                    <a:gd name="T34" fmla="*/ 6 w 102"/>
                    <a:gd name="T35" fmla="*/ 26 h 102"/>
                    <a:gd name="T36" fmla="*/ 3 w 102"/>
                    <a:gd name="T37" fmla="*/ 33 h 102"/>
                    <a:gd name="T38" fmla="*/ 1 w 102"/>
                    <a:gd name="T39" fmla="*/ 40 h 102"/>
                    <a:gd name="T40" fmla="*/ 0 w 102"/>
                    <a:gd name="T41" fmla="*/ 47 h 102"/>
                    <a:gd name="T42" fmla="*/ 0 w 102"/>
                    <a:gd name="T43" fmla="*/ 55 h 102"/>
                    <a:gd name="T44" fmla="*/ 1 w 102"/>
                    <a:gd name="T45" fmla="*/ 62 h 102"/>
                    <a:gd name="T46" fmla="*/ 3 w 102"/>
                    <a:gd name="T47" fmla="*/ 69 h 102"/>
                    <a:gd name="T48" fmla="*/ 6 w 102"/>
                    <a:gd name="T49" fmla="*/ 76 h 102"/>
                    <a:gd name="T50" fmla="*/ 11 w 102"/>
                    <a:gd name="T51" fmla="*/ 82 h 102"/>
                    <a:gd name="T52" fmla="*/ 16 w 102"/>
                    <a:gd name="T53" fmla="*/ 88 h 102"/>
                    <a:gd name="T54" fmla="*/ 22 w 102"/>
                    <a:gd name="T55" fmla="*/ 93 h 102"/>
                    <a:gd name="T56" fmla="*/ 28 w 102"/>
                    <a:gd name="T57" fmla="*/ 97 h 102"/>
                    <a:gd name="T58" fmla="*/ 35 w 102"/>
                    <a:gd name="T59" fmla="*/ 99 h 102"/>
                    <a:gd name="T60" fmla="*/ 42 w 102"/>
                    <a:gd name="T61" fmla="*/ 101 h 102"/>
                    <a:gd name="T62" fmla="*/ 50 w 102"/>
                    <a:gd name="T63" fmla="*/ 101 h 102"/>
                    <a:gd name="T64" fmla="*/ 58 w 102"/>
                    <a:gd name="T65" fmla="*/ 101 h 102"/>
                    <a:gd name="T66" fmla="*/ 65 w 102"/>
                    <a:gd name="T67" fmla="*/ 99 h 102"/>
                    <a:gd name="T68" fmla="*/ 72 w 102"/>
                    <a:gd name="T69" fmla="*/ 97 h 102"/>
                    <a:gd name="T70" fmla="*/ 79 w 102"/>
                    <a:gd name="T71" fmla="*/ 93 h 102"/>
                    <a:gd name="T72" fmla="*/ 84 w 102"/>
                    <a:gd name="T73" fmla="*/ 88 h 102"/>
                    <a:gd name="T74" fmla="*/ 89 w 102"/>
                    <a:gd name="T75" fmla="*/ 82 h 102"/>
                    <a:gd name="T76" fmla="*/ 94 w 102"/>
                    <a:gd name="T77" fmla="*/ 76 h 102"/>
                    <a:gd name="T78" fmla="*/ 97 w 102"/>
                    <a:gd name="T79" fmla="*/ 69 h 102"/>
                    <a:gd name="T80" fmla="*/ 100 w 102"/>
                    <a:gd name="T81" fmla="*/ 62 h 102"/>
                    <a:gd name="T82" fmla="*/ 101 w 102"/>
                    <a:gd name="T83" fmla="*/ 55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1"/>
                      </a:moveTo>
                      <a:lnTo>
                        <a:pt x="101" y="47"/>
                      </a:lnTo>
                      <a:lnTo>
                        <a:pt x="100" y="43"/>
                      </a:lnTo>
                      <a:lnTo>
                        <a:pt x="100" y="40"/>
                      </a:lnTo>
                      <a:lnTo>
                        <a:pt x="98" y="36"/>
                      </a:lnTo>
                      <a:lnTo>
                        <a:pt x="97" y="33"/>
                      </a:lnTo>
                      <a:lnTo>
                        <a:pt x="95" y="29"/>
                      </a:lnTo>
                      <a:lnTo>
                        <a:pt x="94" y="26"/>
                      </a:lnTo>
                      <a:lnTo>
                        <a:pt x="92" y="22"/>
                      </a:lnTo>
                      <a:lnTo>
                        <a:pt x="89" y="19"/>
                      </a:lnTo>
                      <a:lnTo>
                        <a:pt x="87" y="17"/>
                      </a:lnTo>
                      <a:lnTo>
                        <a:pt x="84" y="14"/>
                      </a:lnTo>
                      <a:lnTo>
                        <a:pt x="81" y="11"/>
                      </a:lnTo>
                      <a:lnTo>
                        <a:pt x="79" y="9"/>
                      </a:lnTo>
                      <a:lnTo>
                        <a:pt x="75" y="7"/>
                      </a:lnTo>
                      <a:lnTo>
                        <a:pt x="72" y="5"/>
                      </a:lnTo>
                      <a:lnTo>
                        <a:pt x="69" y="4"/>
                      </a:lnTo>
                      <a:lnTo>
                        <a:pt x="65" y="2"/>
                      </a:lnTo>
                      <a:lnTo>
                        <a:pt x="61" y="2"/>
                      </a:lnTo>
                      <a:lnTo>
                        <a:pt x="58" y="1"/>
                      </a:lnTo>
                      <a:lnTo>
                        <a:pt x="54" y="0"/>
                      </a:lnTo>
                      <a:lnTo>
                        <a:pt x="50" y="0"/>
                      </a:lnTo>
                      <a:lnTo>
                        <a:pt x="46" y="0"/>
                      </a:lnTo>
                      <a:lnTo>
                        <a:pt x="42" y="1"/>
                      </a:lnTo>
                      <a:lnTo>
                        <a:pt x="39" y="2"/>
                      </a:lnTo>
                      <a:lnTo>
                        <a:pt x="35" y="2"/>
                      </a:lnTo>
                      <a:lnTo>
                        <a:pt x="32" y="4"/>
                      </a:lnTo>
                      <a:lnTo>
                        <a:pt x="28" y="5"/>
                      </a:lnTo>
                      <a:lnTo>
                        <a:pt x="25" y="7"/>
                      </a:lnTo>
                      <a:lnTo>
                        <a:pt x="22" y="9"/>
                      </a:lnTo>
                      <a:lnTo>
                        <a:pt x="19" y="11"/>
                      </a:lnTo>
                      <a:lnTo>
                        <a:pt x="16" y="14"/>
                      </a:lnTo>
                      <a:lnTo>
                        <a:pt x="13" y="17"/>
                      </a:lnTo>
                      <a:lnTo>
                        <a:pt x="11" y="19"/>
                      </a:lnTo>
                      <a:lnTo>
                        <a:pt x="8" y="22"/>
                      </a:lnTo>
                      <a:lnTo>
                        <a:pt x="6" y="26"/>
                      </a:lnTo>
                      <a:lnTo>
                        <a:pt x="5" y="29"/>
                      </a:lnTo>
                      <a:lnTo>
                        <a:pt x="3" y="33"/>
                      </a:lnTo>
                      <a:lnTo>
                        <a:pt x="2" y="36"/>
                      </a:lnTo>
                      <a:lnTo>
                        <a:pt x="1" y="40"/>
                      </a:lnTo>
                      <a:lnTo>
                        <a:pt x="0" y="43"/>
                      </a:lnTo>
                      <a:lnTo>
                        <a:pt x="0" y="47"/>
                      </a:lnTo>
                      <a:lnTo>
                        <a:pt x="0" y="51"/>
                      </a:lnTo>
                      <a:lnTo>
                        <a:pt x="0" y="55"/>
                      </a:lnTo>
                      <a:lnTo>
                        <a:pt x="0" y="58"/>
                      </a:lnTo>
                      <a:lnTo>
                        <a:pt x="1" y="62"/>
                      </a:lnTo>
                      <a:lnTo>
                        <a:pt x="2" y="66"/>
                      </a:lnTo>
                      <a:lnTo>
                        <a:pt x="3" y="69"/>
                      </a:lnTo>
                      <a:lnTo>
                        <a:pt x="5" y="73"/>
                      </a:lnTo>
                      <a:lnTo>
                        <a:pt x="6" y="76"/>
                      </a:lnTo>
                      <a:lnTo>
                        <a:pt x="8" y="79"/>
                      </a:lnTo>
                      <a:lnTo>
                        <a:pt x="11" y="82"/>
                      </a:lnTo>
                      <a:lnTo>
                        <a:pt x="13" y="85"/>
                      </a:lnTo>
                      <a:lnTo>
                        <a:pt x="16" y="88"/>
                      </a:lnTo>
                      <a:lnTo>
                        <a:pt x="19" y="91"/>
                      </a:lnTo>
                      <a:lnTo>
                        <a:pt x="22" y="93"/>
                      </a:lnTo>
                      <a:lnTo>
                        <a:pt x="25" y="95"/>
                      </a:lnTo>
                      <a:lnTo>
                        <a:pt x="28" y="97"/>
                      </a:lnTo>
                      <a:lnTo>
                        <a:pt x="32" y="98"/>
                      </a:lnTo>
                      <a:lnTo>
                        <a:pt x="35" y="99"/>
                      </a:lnTo>
                      <a:lnTo>
                        <a:pt x="39" y="100"/>
                      </a:lnTo>
                      <a:lnTo>
                        <a:pt x="42" y="101"/>
                      </a:lnTo>
                      <a:lnTo>
                        <a:pt x="46" y="101"/>
                      </a:lnTo>
                      <a:lnTo>
                        <a:pt x="50" y="101"/>
                      </a:lnTo>
                      <a:lnTo>
                        <a:pt x="54" y="101"/>
                      </a:lnTo>
                      <a:lnTo>
                        <a:pt x="58" y="101"/>
                      </a:lnTo>
                      <a:lnTo>
                        <a:pt x="61" y="100"/>
                      </a:lnTo>
                      <a:lnTo>
                        <a:pt x="65" y="99"/>
                      </a:lnTo>
                      <a:lnTo>
                        <a:pt x="69" y="98"/>
                      </a:lnTo>
                      <a:lnTo>
                        <a:pt x="72" y="97"/>
                      </a:lnTo>
                      <a:lnTo>
                        <a:pt x="75" y="95"/>
                      </a:lnTo>
                      <a:lnTo>
                        <a:pt x="79" y="93"/>
                      </a:lnTo>
                      <a:lnTo>
                        <a:pt x="81" y="91"/>
                      </a:lnTo>
                      <a:lnTo>
                        <a:pt x="84" y="88"/>
                      </a:lnTo>
                      <a:lnTo>
                        <a:pt x="87" y="85"/>
                      </a:lnTo>
                      <a:lnTo>
                        <a:pt x="89" y="82"/>
                      </a:lnTo>
                      <a:lnTo>
                        <a:pt x="92" y="79"/>
                      </a:lnTo>
                      <a:lnTo>
                        <a:pt x="94" y="76"/>
                      </a:lnTo>
                      <a:lnTo>
                        <a:pt x="95" y="73"/>
                      </a:lnTo>
                      <a:lnTo>
                        <a:pt x="97" y="69"/>
                      </a:lnTo>
                      <a:lnTo>
                        <a:pt x="98" y="66"/>
                      </a:lnTo>
                      <a:lnTo>
                        <a:pt x="100" y="62"/>
                      </a:lnTo>
                      <a:lnTo>
                        <a:pt x="100" y="58"/>
                      </a:lnTo>
                      <a:lnTo>
                        <a:pt x="101" y="55"/>
                      </a:lnTo>
                      <a:lnTo>
                        <a:pt x="101" y="51"/>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88" name="Line 143"/>
                <p:cNvSpPr>
                  <a:spLocks noChangeShapeType="1"/>
                </p:cNvSpPr>
                <p:nvPr/>
              </p:nvSpPr>
              <p:spPr bwMode="auto">
                <a:xfrm>
                  <a:off x="689" y="1178"/>
                  <a:ext cx="2389" cy="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grpSp>
        </p:grpSp>
        <p:grpSp>
          <p:nvGrpSpPr>
            <p:cNvPr id="401" name="Grupo 400"/>
            <p:cNvGrpSpPr/>
            <p:nvPr/>
          </p:nvGrpSpPr>
          <p:grpSpPr>
            <a:xfrm>
              <a:off x="804493" y="2556961"/>
              <a:ext cx="9020823" cy="687811"/>
              <a:chOff x="1129573" y="2556961"/>
              <a:chExt cx="8695743" cy="482407"/>
            </a:xfrm>
          </p:grpSpPr>
          <p:grpSp>
            <p:nvGrpSpPr>
              <p:cNvPr id="668" name="Group 91"/>
              <p:cNvGrpSpPr>
                <a:grpSpLocks/>
              </p:cNvGrpSpPr>
              <p:nvPr/>
            </p:nvGrpSpPr>
            <p:grpSpPr bwMode="auto">
              <a:xfrm>
                <a:off x="1129573" y="2638572"/>
                <a:ext cx="3521074" cy="232387"/>
                <a:chOff x="689" y="1345"/>
                <a:chExt cx="2389" cy="299"/>
              </a:xfrm>
            </p:grpSpPr>
            <p:sp>
              <p:nvSpPr>
                <p:cNvPr id="671" name="Freeform 27"/>
                <p:cNvSpPr>
                  <a:spLocks/>
                </p:cNvSpPr>
                <p:nvPr/>
              </p:nvSpPr>
              <p:spPr bwMode="auto">
                <a:xfrm>
                  <a:off x="2859" y="1442"/>
                  <a:ext cx="102" cy="102"/>
                </a:xfrm>
                <a:custGeom>
                  <a:avLst/>
                  <a:gdLst>
                    <a:gd name="T0" fmla="*/ 100 w 102"/>
                    <a:gd name="T1" fmla="*/ 47 h 102"/>
                    <a:gd name="T2" fmla="*/ 100 w 102"/>
                    <a:gd name="T3" fmla="*/ 39 h 102"/>
                    <a:gd name="T4" fmla="*/ 97 w 102"/>
                    <a:gd name="T5" fmla="*/ 32 h 102"/>
                    <a:gd name="T6" fmla="*/ 94 w 102"/>
                    <a:gd name="T7" fmla="*/ 25 h 102"/>
                    <a:gd name="T8" fmla="*/ 90 w 102"/>
                    <a:gd name="T9" fmla="*/ 19 h 102"/>
                    <a:gd name="T10" fmla="*/ 84 w 102"/>
                    <a:gd name="T11" fmla="*/ 14 h 102"/>
                    <a:gd name="T12" fmla="*/ 79 w 102"/>
                    <a:gd name="T13" fmla="*/ 9 h 102"/>
                    <a:gd name="T14" fmla="*/ 72 w 102"/>
                    <a:gd name="T15" fmla="*/ 5 h 102"/>
                    <a:gd name="T16" fmla="*/ 65 w 102"/>
                    <a:gd name="T17" fmla="*/ 2 h 102"/>
                    <a:gd name="T18" fmla="*/ 58 w 102"/>
                    <a:gd name="T19" fmla="*/ 1 h 102"/>
                    <a:gd name="T20" fmla="*/ 50 w 102"/>
                    <a:gd name="T21" fmla="*/ 0 h 102"/>
                    <a:gd name="T22" fmla="*/ 43 w 102"/>
                    <a:gd name="T23" fmla="*/ 1 h 102"/>
                    <a:gd name="T24" fmla="*/ 35 w 102"/>
                    <a:gd name="T25" fmla="*/ 2 h 102"/>
                    <a:gd name="T26" fmla="*/ 28 w 102"/>
                    <a:gd name="T27" fmla="*/ 5 h 102"/>
                    <a:gd name="T28" fmla="*/ 22 w 102"/>
                    <a:gd name="T29" fmla="*/ 9 h 102"/>
                    <a:gd name="T30" fmla="*/ 16 w 102"/>
                    <a:gd name="T31" fmla="*/ 14 h 102"/>
                    <a:gd name="T32" fmla="*/ 10 w 102"/>
                    <a:gd name="T33" fmla="*/ 19 h 102"/>
                    <a:gd name="T34" fmla="*/ 6 w 102"/>
                    <a:gd name="T35" fmla="*/ 25 h 102"/>
                    <a:gd name="T36" fmla="*/ 3 w 102"/>
                    <a:gd name="T37" fmla="*/ 32 h 102"/>
                    <a:gd name="T38" fmla="*/ 1 w 102"/>
                    <a:gd name="T39" fmla="*/ 39 h 102"/>
                    <a:gd name="T40" fmla="*/ 0 w 102"/>
                    <a:gd name="T41" fmla="*/ 47 h 102"/>
                    <a:gd name="T42" fmla="*/ 0 w 102"/>
                    <a:gd name="T43" fmla="*/ 54 h 102"/>
                    <a:gd name="T44" fmla="*/ 1 w 102"/>
                    <a:gd name="T45" fmla="*/ 62 h 102"/>
                    <a:gd name="T46" fmla="*/ 3 w 102"/>
                    <a:gd name="T47" fmla="*/ 69 h 102"/>
                    <a:gd name="T48" fmla="*/ 6 w 102"/>
                    <a:gd name="T49" fmla="*/ 76 h 102"/>
                    <a:gd name="T50" fmla="*/ 10 w 102"/>
                    <a:gd name="T51" fmla="*/ 82 h 102"/>
                    <a:gd name="T52" fmla="*/ 16 w 102"/>
                    <a:gd name="T53" fmla="*/ 88 h 102"/>
                    <a:gd name="T54" fmla="*/ 22 w 102"/>
                    <a:gd name="T55" fmla="*/ 93 h 102"/>
                    <a:gd name="T56" fmla="*/ 28 w 102"/>
                    <a:gd name="T57" fmla="*/ 96 h 102"/>
                    <a:gd name="T58" fmla="*/ 35 w 102"/>
                    <a:gd name="T59" fmla="*/ 99 h 102"/>
                    <a:gd name="T60" fmla="*/ 43 w 102"/>
                    <a:gd name="T61" fmla="*/ 101 h 102"/>
                    <a:gd name="T62" fmla="*/ 50 w 102"/>
                    <a:gd name="T63" fmla="*/ 101 h 102"/>
                    <a:gd name="T64" fmla="*/ 58 w 102"/>
                    <a:gd name="T65" fmla="*/ 101 h 102"/>
                    <a:gd name="T66" fmla="*/ 65 w 102"/>
                    <a:gd name="T67" fmla="*/ 99 h 102"/>
                    <a:gd name="T68" fmla="*/ 72 w 102"/>
                    <a:gd name="T69" fmla="*/ 96 h 102"/>
                    <a:gd name="T70" fmla="*/ 79 w 102"/>
                    <a:gd name="T71" fmla="*/ 93 h 102"/>
                    <a:gd name="T72" fmla="*/ 84 w 102"/>
                    <a:gd name="T73" fmla="*/ 88 h 102"/>
                    <a:gd name="T74" fmla="*/ 90 w 102"/>
                    <a:gd name="T75" fmla="*/ 82 h 102"/>
                    <a:gd name="T76" fmla="*/ 94 w 102"/>
                    <a:gd name="T77" fmla="*/ 76 h 102"/>
                    <a:gd name="T78" fmla="*/ 97 w 102"/>
                    <a:gd name="T79" fmla="*/ 69 h 102"/>
                    <a:gd name="T80" fmla="*/ 100 w 102"/>
                    <a:gd name="T81" fmla="*/ 62 h 102"/>
                    <a:gd name="T82" fmla="*/ 100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1"/>
                      </a:moveTo>
                      <a:lnTo>
                        <a:pt x="100" y="47"/>
                      </a:lnTo>
                      <a:lnTo>
                        <a:pt x="100" y="43"/>
                      </a:lnTo>
                      <a:lnTo>
                        <a:pt x="100" y="39"/>
                      </a:lnTo>
                      <a:lnTo>
                        <a:pt x="98" y="36"/>
                      </a:lnTo>
                      <a:lnTo>
                        <a:pt x="97" y="32"/>
                      </a:lnTo>
                      <a:lnTo>
                        <a:pt x="96" y="29"/>
                      </a:lnTo>
                      <a:lnTo>
                        <a:pt x="94" y="25"/>
                      </a:lnTo>
                      <a:lnTo>
                        <a:pt x="92" y="22"/>
                      </a:lnTo>
                      <a:lnTo>
                        <a:pt x="90" y="19"/>
                      </a:lnTo>
                      <a:lnTo>
                        <a:pt x="87" y="16"/>
                      </a:lnTo>
                      <a:lnTo>
                        <a:pt x="84" y="14"/>
                      </a:lnTo>
                      <a:lnTo>
                        <a:pt x="82" y="11"/>
                      </a:lnTo>
                      <a:lnTo>
                        <a:pt x="79" y="9"/>
                      </a:lnTo>
                      <a:lnTo>
                        <a:pt x="76" y="7"/>
                      </a:lnTo>
                      <a:lnTo>
                        <a:pt x="72" y="5"/>
                      </a:lnTo>
                      <a:lnTo>
                        <a:pt x="69" y="4"/>
                      </a:lnTo>
                      <a:lnTo>
                        <a:pt x="65" y="2"/>
                      </a:lnTo>
                      <a:lnTo>
                        <a:pt x="61" y="1"/>
                      </a:lnTo>
                      <a:lnTo>
                        <a:pt x="58" y="1"/>
                      </a:lnTo>
                      <a:lnTo>
                        <a:pt x="54" y="0"/>
                      </a:lnTo>
                      <a:lnTo>
                        <a:pt x="50" y="0"/>
                      </a:lnTo>
                      <a:lnTo>
                        <a:pt x="47" y="0"/>
                      </a:lnTo>
                      <a:lnTo>
                        <a:pt x="43" y="1"/>
                      </a:lnTo>
                      <a:lnTo>
                        <a:pt x="39" y="1"/>
                      </a:lnTo>
                      <a:lnTo>
                        <a:pt x="35" y="2"/>
                      </a:lnTo>
                      <a:lnTo>
                        <a:pt x="32" y="4"/>
                      </a:lnTo>
                      <a:lnTo>
                        <a:pt x="28" y="5"/>
                      </a:lnTo>
                      <a:lnTo>
                        <a:pt x="25" y="7"/>
                      </a:lnTo>
                      <a:lnTo>
                        <a:pt x="22" y="9"/>
                      </a:lnTo>
                      <a:lnTo>
                        <a:pt x="19" y="11"/>
                      </a:lnTo>
                      <a:lnTo>
                        <a:pt x="16" y="14"/>
                      </a:lnTo>
                      <a:lnTo>
                        <a:pt x="13" y="16"/>
                      </a:lnTo>
                      <a:lnTo>
                        <a:pt x="10" y="19"/>
                      </a:lnTo>
                      <a:lnTo>
                        <a:pt x="8" y="22"/>
                      </a:lnTo>
                      <a:lnTo>
                        <a:pt x="6" y="25"/>
                      </a:lnTo>
                      <a:lnTo>
                        <a:pt x="5" y="29"/>
                      </a:lnTo>
                      <a:lnTo>
                        <a:pt x="3" y="32"/>
                      </a:lnTo>
                      <a:lnTo>
                        <a:pt x="2" y="36"/>
                      </a:lnTo>
                      <a:lnTo>
                        <a:pt x="1" y="39"/>
                      </a:lnTo>
                      <a:lnTo>
                        <a:pt x="0" y="43"/>
                      </a:lnTo>
                      <a:lnTo>
                        <a:pt x="0" y="47"/>
                      </a:lnTo>
                      <a:lnTo>
                        <a:pt x="0" y="51"/>
                      </a:lnTo>
                      <a:lnTo>
                        <a:pt x="0" y="54"/>
                      </a:lnTo>
                      <a:lnTo>
                        <a:pt x="0" y="58"/>
                      </a:lnTo>
                      <a:lnTo>
                        <a:pt x="1" y="62"/>
                      </a:lnTo>
                      <a:lnTo>
                        <a:pt x="2" y="65"/>
                      </a:lnTo>
                      <a:lnTo>
                        <a:pt x="3" y="69"/>
                      </a:lnTo>
                      <a:lnTo>
                        <a:pt x="5" y="72"/>
                      </a:lnTo>
                      <a:lnTo>
                        <a:pt x="6" y="76"/>
                      </a:lnTo>
                      <a:lnTo>
                        <a:pt x="8" y="79"/>
                      </a:lnTo>
                      <a:lnTo>
                        <a:pt x="10" y="82"/>
                      </a:lnTo>
                      <a:lnTo>
                        <a:pt x="13" y="85"/>
                      </a:lnTo>
                      <a:lnTo>
                        <a:pt x="16" y="88"/>
                      </a:lnTo>
                      <a:lnTo>
                        <a:pt x="19" y="90"/>
                      </a:lnTo>
                      <a:lnTo>
                        <a:pt x="22" y="93"/>
                      </a:lnTo>
                      <a:lnTo>
                        <a:pt x="25" y="94"/>
                      </a:lnTo>
                      <a:lnTo>
                        <a:pt x="28" y="96"/>
                      </a:lnTo>
                      <a:lnTo>
                        <a:pt x="32" y="98"/>
                      </a:lnTo>
                      <a:lnTo>
                        <a:pt x="35" y="99"/>
                      </a:lnTo>
                      <a:lnTo>
                        <a:pt x="39" y="100"/>
                      </a:lnTo>
                      <a:lnTo>
                        <a:pt x="43" y="101"/>
                      </a:lnTo>
                      <a:lnTo>
                        <a:pt x="47" y="101"/>
                      </a:lnTo>
                      <a:lnTo>
                        <a:pt x="50" y="101"/>
                      </a:lnTo>
                      <a:lnTo>
                        <a:pt x="54" y="101"/>
                      </a:lnTo>
                      <a:lnTo>
                        <a:pt x="58" y="101"/>
                      </a:lnTo>
                      <a:lnTo>
                        <a:pt x="61" y="100"/>
                      </a:lnTo>
                      <a:lnTo>
                        <a:pt x="65" y="99"/>
                      </a:lnTo>
                      <a:lnTo>
                        <a:pt x="69" y="98"/>
                      </a:lnTo>
                      <a:lnTo>
                        <a:pt x="72" y="96"/>
                      </a:lnTo>
                      <a:lnTo>
                        <a:pt x="76" y="94"/>
                      </a:lnTo>
                      <a:lnTo>
                        <a:pt x="79" y="93"/>
                      </a:lnTo>
                      <a:lnTo>
                        <a:pt x="82" y="90"/>
                      </a:lnTo>
                      <a:lnTo>
                        <a:pt x="84" y="88"/>
                      </a:lnTo>
                      <a:lnTo>
                        <a:pt x="87" y="85"/>
                      </a:lnTo>
                      <a:lnTo>
                        <a:pt x="90" y="82"/>
                      </a:lnTo>
                      <a:lnTo>
                        <a:pt x="92" y="79"/>
                      </a:lnTo>
                      <a:lnTo>
                        <a:pt x="94" y="76"/>
                      </a:lnTo>
                      <a:lnTo>
                        <a:pt x="96" y="72"/>
                      </a:lnTo>
                      <a:lnTo>
                        <a:pt x="97" y="69"/>
                      </a:lnTo>
                      <a:lnTo>
                        <a:pt x="98" y="65"/>
                      </a:lnTo>
                      <a:lnTo>
                        <a:pt x="100" y="62"/>
                      </a:lnTo>
                      <a:lnTo>
                        <a:pt x="100" y="58"/>
                      </a:lnTo>
                      <a:lnTo>
                        <a:pt x="100" y="54"/>
                      </a:lnTo>
                      <a:lnTo>
                        <a:pt x="101" y="51"/>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72" name="Freeform 28"/>
                <p:cNvSpPr>
                  <a:spLocks/>
                </p:cNvSpPr>
                <p:nvPr/>
              </p:nvSpPr>
              <p:spPr bwMode="auto">
                <a:xfrm>
                  <a:off x="2756" y="1441"/>
                  <a:ext cx="102" cy="102"/>
                </a:xfrm>
                <a:custGeom>
                  <a:avLst/>
                  <a:gdLst>
                    <a:gd name="T0" fmla="*/ 101 w 102"/>
                    <a:gd name="T1" fmla="*/ 46 h 102"/>
                    <a:gd name="T2" fmla="*/ 99 w 102"/>
                    <a:gd name="T3" fmla="*/ 39 h 102"/>
                    <a:gd name="T4" fmla="*/ 97 w 102"/>
                    <a:gd name="T5" fmla="*/ 32 h 102"/>
                    <a:gd name="T6" fmla="*/ 94 w 102"/>
                    <a:gd name="T7" fmla="*/ 25 h 102"/>
                    <a:gd name="T8" fmla="*/ 90 w 102"/>
                    <a:gd name="T9" fmla="*/ 19 h 102"/>
                    <a:gd name="T10" fmla="*/ 85 w 102"/>
                    <a:gd name="T11" fmla="*/ 13 h 102"/>
                    <a:gd name="T12" fmla="*/ 78 w 102"/>
                    <a:gd name="T13" fmla="*/ 8 h 102"/>
                    <a:gd name="T14" fmla="*/ 72 w 102"/>
                    <a:gd name="T15" fmla="*/ 5 h 102"/>
                    <a:gd name="T16" fmla="*/ 65 w 102"/>
                    <a:gd name="T17" fmla="*/ 2 h 102"/>
                    <a:gd name="T18" fmla="*/ 58 w 102"/>
                    <a:gd name="T19" fmla="*/ 1 h 102"/>
                    <a:gd name="T20" fmla="*/ 50 w 102"/>
                    <a:gd name="T21" fmla="*/ 0 h 102"/>
                    <a:gd name="T22" fmla="*/ 42 w 102"/>
                    <a:gd name="T23" fmla="*/ 1 h 102"/>
                    <a:gd name="T24" fmla="*/ 35 w 102"/>
                    <a:gd name="T25" fmla="*/ 2 h 102"/>
                    <a:gd name="T26" fmla="*/ 28 w 102"/>
                    <a:gd name="T27" fmla="*/ 5 h 102"/>
                    <a:gd name="T28" fmla="*/ 21 w 102"/>
                    <a:gd name="T29" fmla="*/ 8 h 102"/>
                    <a:gd name="T30" fmla="*/ 16 w 102"/>
                    <a:gd name="T31" fmla="*/ 13 h 102"/>
                    <a:gd name="T32" fmla="*/ 11 w 102"/>
                    <a:gd name="T33" fmla="*/ 19 h 102"/>
                    <a:gd name="T34" fmla="*/ 6 w 102"/>
                    <a:gd name="T35" fmla="*/ 25 h 102"/>
                    <a:gd name="T36" fmla="*/ 3 w 102"/>
                    <a:gd name="T37" fmla="*/ 32 h 102"/>
                    <a:gd name="T38" fmla="*/ 1 w 102"/>
                    <a:gd name="T39" fmla="*/ 39 h 102"/>
                    <a:gd name="T40" fmla="*/ 0 w 102"/>
                    <a:gd name="T41" fmla="*/ 46 h 102"/>
                    <a:gd name="T42" fmla="*/ 0 w 102"/>
                    <a:gd name="T43" fmla="*/ 54 h 102"/>
                    <a:gd name="T44" fmla="*/ 1 w 102"/>
                    <a:gd name="T45" fmla="*/ 61 h 102"/>
                    <a:gd name="T46" fmla="*/ 3 w 102"/>
                    <a:gd name="T47" fmla="*/ 69 h 102"/>
                    <a:gd name="T48" fmla="*/ 6 w 102"/>
                    <a:gd name="T49" fmla="*/ 75 h 102"/>
                    <a:gd name="T50" fmla="*/ 11 w 102"/>
                    <a:gd name="T51" fmla="*/ 82 h 102"/>
                    <a:gd name="T52" fmla="*/ 16 w 102"/>
                    <a:gd name="T53" fmla="*/ 87 h 102"/>
                    <a:gd name="T54" fmla="*/ 21 w 102"/>
                    <a:gd name="T55" fmla="*/ 92 h 102"/>
                    <a:gd name="T56" fmla="*/ 28 w 102"/>
                    <a:gd name="T57" fmla="*/ 96 h 102"/>
                    <a:gd name="T58" fmla="*/ 35 w 102"/>
                    <a:gd name="T59" fmla="*/ 99 h 102"/>
                    <a:gd name="T60" fmla="*/ 42 w 102"/>
                    <a:gd name="T61" fmla="*/ 100 h 102"/>
                    <a:gd name="T62" fmla="*/ 50 w 102"/>
                    <a:gd name="T63" fmla="*/ 101 h 102"/>
                    <a:gd name="T64" fmla="*/ 58 w 102"/>
                    <a:gd name="T65" fmla="*/ 100 h 102"/>
                    <a:gd name="T66" fmla="*/ 65 w 102"/>
                    <a:gd name="T67" fmla="*/ 99 h 102"/>
                    <a:gd name="T68" fmla="*/ 72 w 102"/>
                    <a:gd name="T69" fmla="*/ 96 h 102"/>
                    <a:gd name="T70" fmla="*/ 78 w 102"/>
                    <a:gd name="T71" fmla="*/ 92 h 102"/>
                    <a:gd name="T72" fmla="*/ 85 w 102"/>
                    <a:gd name="T73" fmla="*/ 87 h 102"/>
                    <a:gd name="T74" fmla="*/ 90 w 102"/>
                    <a:gd name="T75" fmla="*/ 82 h 102"/>
                    <a:gd name="T76" fmla="*/ 94 w 102"/>
                    <a:gd name="T77" fmla="*/ 75 h 102"/>
                    <a:gd name="T78" fmla="*/ 97 w 102"/>
                    <a:gd name="T79" fmla="*/ 69 h 102"/>
                    <a:gd name="T80" fmla="*/ 99 w 102"/>
                    <a:gd name="T81" fmla="*/ 61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0"/>
                      </a:moveTo>
                      <a:lnTo>
                        <a:pt x="101" y="46"/>
                      </a:lnTo>
                      <a:lnTo>
                        <a:pt x="100" y="43"/>
                      </a:lnTo>
                      <a:lnTo>
                        <a:pt x="99" y="39"/>
                      </a:lnTo>
                      <a:lnTo>
                        <a:pt x="99" y="36"/>
                      </a:lnTo>
                      <a:lnTo>
                        <a:pt x="97" y="32"/>
                      </a:lnTo>
                      <a:lnTo>
                        <a:pt x="95" y="28"/>
                      </a:lnTo>
                      <a:lnTo>
                        <a:pt x="94" y="25"/>
                      </a:lnTo>
                      <a:lnTo>
                        <a:pt x="92" y="22"/>
                      </a:lnTo>
                      <a:lnTo>
                        <a:pt x="90" y="19"/>
                      </a:lnTo>
                      <a:lnTo>
                        <a:pt x="87" y="16"/>
                      </a:lnTo>
                      <a:lnTo>
                        <a:pt x="85" y="13"/>
                      </a:lnTo>
                      <a:lnTo>
                        <a:pt x="81" y="11"/>
                      </a:lnTo>
                      <a:lnTo>
                        <a:pt x="78" y="8"/>
                      </a:lnTo>
                      <a:lnTo>
                        <a:pt x="75" y="7"/>
                      </a:lnTo>
                      <a:lnTo>
                        <a:pt x="72" y="5"/>
                      </a:lnTo>
                      <a:lnTo>
                        <a:pt x="68" y="3"/>
                      </a:lnTo>
                      <a:lnTo>
                        <a:pt x="65" y="2"/>
                      </a:lnTo>
                      <a:lnTo>
                        <a:pt x="61" y="1"/>
                      </a:lnTo>
                      <a:lnTo>
                        <a:pt x="58" y="1"/>
                      </a:lnTo>
                      <a:lnTo>
                        <a:pt x="54" y="0"/>
                      </a:lnTo>
                      <a:lnTo>
                        <a:pt x="50" y="0"/>
                      </a:lnTo>
                      <a:lnTo>
                        <a:pt x="46" y="0"/>
                      </a:lnTo>
                      <a:lnTo>
                        <a:pt x="42" y="1"/>
                      </a:lnTo>
                      <a:lnTo>
                        <a:pt x="39" y="1"/>
                      </a:lnTo>
                      <a:lnTo>
                        <a:pt x="35" y="2"/>
                      </a:lnTo>
                      <a:lnTo>
                        <a:pt x="31" y="3"/>
                      </a:lnTo>
                      <a:lnTo>
                        <a:pt x="28" y="5"/>
                      </a:lnTo>
                      <a:lnTo>
                        <a:pt x="25" y="7"/>
                      </a:lnTo>
                      <a:lnTo>
                        <a:pt x="21" y="8"/>
                      </a:lnTo>
                      <a:lnTo>
                        <a:pt x="19" y="11"/>
                      </a:lnTo>
                      <a:lnTo>
                        <a:pt x="16" y="13"/>
                      </a:lnTo>
                      <a:lnTo>
                        <a:pt x="13" y="16"/>
                      </a:lnTo>
                      <a:lnTo>
                        <a:pt x="11" y="19"/>
                      </a:lnTo>
                      <a:lnTo>
                        <a:pt x="8" y="22"/>
                      </a:lnTo>
                      <a:lnTo>
                        <a:pt x="6" y="25"/>
                      </a:lnTo>
                      <a:lnTo>
                        <a:pt x="5" y="28"/>
                      </a:lnTo>
                      <a:lnTo>
                        <a:pt x="3" y="32"/>
                      </a:lnTo>
                      <a:lnTo>
                        <a:pt x="2" y="36"/>
                      </a:lnTo>
                      <a:lnTo>
                        <a:pt x="1" y="39"/>
                      </a:lnTo>
                      <a:lnTo>
                        <a:pt x="0" y="43"/>
                      </a:lnTo>
                      <a:lnTo>
                        <a:pt x="0" y="46"/>
                      </a:lnTo>
                      <a:lnTo>
                        <a:pt x="0" y="50"/>
                      </a:lnTo>
                      <a:lnTo>
                        <a:pt x="0" y="54"/>
                      </a:lnTo>
                      <a:lnTo>
                        <a:pt x="0" y="58"/>
                      </a:lnTo>
                      <a:lnTo>
                        <a:pt x="1" y="61"/>
                      </a:lnTo>
                      <a:lnTo>
                        <a:pt x="2" y="65"/>
                      </a:lnTo>
                      <a:lnTo>
                        <a:pt x="3" y="69"/>
                      </a:lnTo>
                      <a:lnTo>
                        <a:pt x="5" y="72"/>
                      </a:lnTo>
                      <a:lnTo>
                        <a:pt x="6" y="75"/>
                      </a:lnTo>
                      <a:lnTo>
                        <a:pt x="8" y="79"/>
                      </a:lnTo>
                      <a:lnTo>
                        <a:pt x="11" y="82"/>
                      </a:lnTo>
                      <a:lnTo>
                        <a:pt x="13" y="85"/>
                      </a:lnTo>
                      <a:lnTo>
                        <a:pt x="16" y="87"/>
                      </a:lnTo>
                      <a:lnTo>
                        <a:pt x="19" y="90"/>
                      </a:lnTo>
                      <a:lnTo>
                        <a:pt x="21" y="92"/>
                      </a:lnTo>
                      <a:lnTo>
                        <a:pt x="25" y="94"/>
                      </a:lnTo>
                      <a:lnTo>
                        <a:pt x="28" y="96"/>
                      </a:lnTo>
                      <a:lnTo>
                        <a:pt x="31" y="98"/>
                      </a:lnTo>
                      <a:lnTo>
                        <a:pt x="35" y="99"/>
                      </a:lnTo>
                      <a:lnTo>
                        <a:pt x="39" y="100"/>
                      </a:lnTo>
                      <a:lnTo>
                        <a:pt x="42" y="100"/>
                      </a:lnTo>
                      <a:lnTo>
                        <a:pt x="46" y="101"/>
                      </a:lnTo>
                      <a:lnTo>
                        <a:pt x="50" y="101"/>
                      </a:lnTo>
                      <a:lnTo>
                        <a:pt x="54" y="101"/>
                      </a:lnTo>
                      <a:lnTo>
                        <a:pt x="58" y="100"/>
                      </a:lnTo>
                      <a:lnTo>
                        <a:pt x="61" y="100"/>
                      </a:lnTo>
                      <a:lnTo>
                        <a:pt x="65" y="99"/>
                      </a:lnTo>
                      <a:lnTo>
                        <a:pt x="68" y="98"/>
                      </a:lnTo>
                      <a:lnTo>
                        <a:pt x="72" y="96"/>
                      </a:lnTo>
                      <a:lnTo>
                        <a:pt x="75" y="94"/>
                      </a:lnTo>
                      <a:lnTo>
                        <a:pt x="78" y="92"/>
                      </a:lnTo>
                      <a:lnTo>
                        <a:pt x="81" y="90"/>
                      </a:lnTo>
                      <a:lnTo>
                        <a:pt x="85" y="87"/>
                      </a:lnTo>
                      <a:lnTo>
                        <a:pt x="87" y="85"/>
                      </a:lnTo>
                      <a:lnTo>
                        <a:pt x="90" y="82"/>
                      </a:lnTo>
                      <a:lnTo>
                        <a:pt x="92" y="79"/>
                      </a:lnTo>
                      <a:lnTo>
                        <a:pt x="94" y="75"/>
                      </a:lnTo>
                      <a:lnTo>
                        <a:pt x="95" y="72"/>
                      </a:lnTo>
                      <a:lnTo>
                        <a:pt x="97" y="69"/>
                      </a:lnTo>
                      <a:lnTo>
                        <a:pt x="99" y="65"/>
                      </a:lnTo>
                      <a:lnTo>
                        <a:pt x="99" y="61"/>
                      </a:lnTo>
                      <a:lnTo>
                        <a:pt x="100" y="58"/>
                      </a:lnTo>
                      <a:lnTo>
                        <a:pt x="101" y="54"/>
                      </a:lnTo>
                      <a:lnTo>
                        <a:pt x="101" y="50"/>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73" name="Freeform 29"/>
                <p:cNvSpPr>
                  <a:spLocks/>
                </p:cNvSpPr>
                <p:nvPr/>
              </p:nvSpPr>
              <p:spPr bwMode="auto">
                <a:xfrm>
                  <a:off x="1267" y="1436"/>
                  <a:ext cx="102" cy="102"/>
                </a:xfrm>
                <a:custGeom>
                  <a:avLst/>
                  <a:gdLst>
                    <a:gd name="T0" fmla="*/ 101 w 102"/>
                    <a:gd name="T1" fmla="*/ 47 h 102"/>
                    <a:gd name="T2" fmla="*/ 99 w 102"/>
                    <a:gd name="T3" fmla="*/ 39 h 102"/>
                    <a:gd name="T4" fmla="*/ 97 w 102"/>
                    <a:gd name="T5" fmla="*/ 32 h 102"/>
                    <a:gd name="T6" fmla="*/ 94 w 102"/>
                    <a:gd name="T7" fmla="*/ 25 h 102"/>
                    <a:gd name="T8" fmla="*/ 90 w 102"/>
                    <a:gd name="T9" fmla="*/ 19 h 102"/>
                    <a:gd name="T10" fmla="*/ 85 w 102"/>
                    <a:gd name="T11" fmla="*/ 13 h 102"/>
                    <a:gd name="T12" fmla="*/ 79 w 102"/>
                    <a:gd name="T13" fmla="*/ 8 h 102"/>
                    <a:gd name="T14" fmla="*/ 72 w 102"/>
                    <a:gd name="T15" fmla="*/ 5 h 102"/>
                    <a:gd name="T16" fmla="*/ 65 w 102"/>
                    <a:gd name="T17" fmla="*/ 2 h 102"/>
                    <a:gd name="T18" fmla="*/ 58 w 102"/>
                    <a:gd name="T19" fmla="*/ 0 h 102"/>
                    <a:gd name="T20" fmla="*/ 50 w 102"/>
                    <a:gd name="T21" fmla="*/ 0 h 102"/>
                    <a:gd name="T22" fmla="*/ 43 w 102"/>
                    <a:gd name="T23" fmla="*/ 0 h 102"/>
                    <a:gd name="T24" fmla="*/ 36 w 102"/>
                    <a:gd name="T25" fmla="*/ 2 h 102"/>
                    <a:gd name="T26" fmla="*/ 28 w 102"/>
                    <a:gd name="T27" fmla="*/ 5 h 102"/>
                    <a:gd name="T28" fmla="*/ 22 w 102"/>
                    <a:gd name="T29" fmla="*/ 8 h 102"/>
                    <a:gd name="T30" fmla="*/ 16 w 102"/>
                    <a:gd name="T31" fmla="*/ 13 h 102"/>
                    <a:gd name="T32" fmla="*/ 11 w 102"/>
                    <a:gd name="T33" fmla="*/ 19 h 102"/>
                    <a:gd name="T34" fmla="*/ 7 w 102"/>
                    <a:gd name="T35" fmla="*/ 25 h 102"/>
                    <a:gd name="T36" fmla="*/ 3 w 102"/>
                    <a:gd name="T37" fmla="*/ 32 h 102"/>
                    <a:gd name="T38" fmla="*/ 1 w 102"/>
                    <a:gd name="T39" fmla="*/ 39 h 102"/>
                    <a:gd name="T40" fmla="*/ 0 w 102"/>
                    <a:gd name="T41" fmla="*/ 47 h 102"/>
                    <a:gd name="T42" fmla="*/ 0 w 102"/>
                    <a:gd name="T43" fmla="*/ 54 h 102"/>
                    <a:gd name="T44" fmla="*/ 1 w 102"/>
                    <a:gd name="T45" fmla="*/ 62 h 102"/>
                    <a:gd name="T46" fmla="*/ 3 w 102"/>
                    <a:gd name="T47" fmla="*/ 69 h 102"/>
                    <a:gd name="T48" fmla="*/ 7 w 102"/>
                    <a:gd name="T49" fmla="*/ 76 h 102"/>
                    <a:gd name="T50" fmla="*/ 11 w 102"/>
                    <a:gd name="T51" fmla="*/ 82 h 102"/>
                    <a:gd name="T52" fmla="*/ 16 w 102"/>
                    <a:gd name="T53" fmla="*/ 87 h 102"/>
                    <a:gd name="T54" fmla="*/ 22 w 102"/>
                    <a:gd name="T55" fmla="*/ 92 h 102"/>
                    <a:gd name="T56" fmla="*/ 28 w 102"/>
                    <a:gd name="T57" fmla="*/ 96 h 102"/>
                    <a:gd name="T58" fmla="*/ 36 w 102"/>
                    <a:gd name="T59" fmla="*/ 99 h 102"/>
                    <a:gd name="T60" fmla="*/ 43 w 102"/>
                    <a:gd name="T61" fmla="*/ 100 h 102"/>
                    <a:gd name="T62" fmla="*/ 50 w 102"/>
                    <a:gd name="T63" fmla="*/ 101 h 102"/>
                    <a:gd name="T64" fmla="*/ 58 w 102"/>
                    <a:gd name="T65" fmla="*/ 100 h 102"/>
                    <a:gd name="T66" fmla="*/ 65 w 102"/>
                    <a:gd name="T67" fmla="*/ 99 h 102"/>
                    <a:gd name="T68" fmla="*/ 72 w 102"/>
                    <a:gd name="T69" fmla="*/ 96 h 102"/>
                    <a:gd name="T70" fmla="*/ 79 w 102"/>
                    <a:gd name="T71" fmla="*/ 92 h 102"/>
                    <a:gd name="T72" fmla="*/ 85 w 102"/>
                    <a:gd name="T73" fmla="*/ 87 h 102"/>
                    <a:gd name="T74" fmla="*/ 90 w 102"/>
                    <a:gd name="T75" fmla="*/ 82 h 102"/>
                    <a:gd name="T76" fmla="*/ 94 w 102"/>
                    <a:gd name="T77" fmla="*/ 76 h 102"/>
                    <a:gd name="T78" fmla="*/ 97 w 102"/>
                    <a:gd name="T79" fmla="*/ 69 h 102"/>
                    <a:gd name="T80" fmla="*/ 99 w 102"/>
                    <a:gd name="T81" fmla="*/ 62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0"/>
                      </a:moveTo>
                      <a:lnTo>
                        <a:pt x="101" y="47"/>
                      </a:lnTo>
                      <a:lnTo>
                        <a:pt x="100" y="43"/>
                      </a:lnTo>
                      <a:lnTo>
                        <a:pt x="99" y="39"/>
                      </a:lnTo>
                      <a:lnTo>
                        <a:pt x="99" y="35"/>
                      </a:lnTo>
                      <a:lnTo>
                        <a:pt x="97" y="32"/>
                      </a:lnTo>
                      <a:lnTo>
                        <a:pt x="96" y="28"/>
                      </a:lnTo>
                      <a:lnTo>
                        <a:pt x="94" y="25"/>
                      </a:lnTo>
                      <a:lnTo>
                        <a:pt x="92" y="22"/>
                      </a:lnTo>
                      <a:lnTo>
                        <a:pt x="90" y="19"/>
                      </a:lnTo>
                      <a:lnTo>
                        <a:pt x="87" y="16"/>
                      </a:lnTo>
                      <a:lnTo>
                        <a:pt x="85" y="13"/>
                      </a:lnTo>
                      <a:lnTo>
                        <a:pt x="82" y="11"/>
                      </a:lnTo>
                      <a:lnTo>
                        <a:pt x="79" y="8"/>
                      </a:lnTo>
                      <a:lnTo>
                        <a:pt x="76" y="6"/>
                      </a:lnTo>
                      <a:lnTo>
                        <a:pt x="72" y="5"/>
                      </a:lnTo>
                      <a:lnTo>
                        <a:pt x="69" y="3"/>
                      </a:lnTo>
                      <a:lnTo>
                        <a:pt x="65" y="2"/>
                      </a:lnTo>
                      <a:lnTo>
                        <a:pt x="61" y="1"/>
                      </a:lnTo>
                      <a:lnTo>
                        <a:pt x="58" y="0"/>
                      </a:lnTo>
                      <a:lnTo>
                        <a:pt x="54" y="0"/>
                      </a:lnTo>
                      <a:lnTo>
                        <a:pt x="50" y="0"/>
                      </a:lnTo>
                      <a:lnTo>
                        <a:pt x="47" y="0"/>
                      </a:lnTo>
                      <a:lnTo>
                        <a:pt x="43" y="0"/>
                      </a:lnTo>
                      <a:lnTo>
                        <a:pt x="39" y="1"/>
                      </a:lnTo>
                      <a:lnTo>
                        <a:pt x="36" y="2"/>
                      </a:lnTo>
                      <a:lnTo>
                        <a:pt x="32" y="3"/>
                      </a:lnTo>
                      <a:lnTo>
                        <a:pt x="28" y="5"/>
                      </a:lnTo>
                      <a:lnTo>
                        <a:pt x="25" y="6"/>
                      </a:lnTo>
                      <a:lnTo>
                        <a:pt x="22" y="8"/>
                      </a:lnTo>
                      <a:lnTo>
                        <a:pt x="19" y="11"/>
                      </a:lnTo>
                      <a:lnTo>
                        <a:pt x="16" y="13"/>
                      </a:lnTo>
                      <a:lnTo>
                        <a:pt x="13" y="16"/>
                      </a:lnTo>
                      <a:lnTo>
                        <a:pt x="11" y="19"/>
                      </a:lnTo>
                      <a:lnTo>
                        <a:pt x="9" y="22"/>
                      </a:lnTo>
                      <a:lnTo>
                        <a:pt x="7" y="25"/>
                      </a:lnTo>
                      <a:lnTo>
                        <a:pt x="5" y="28"/>
                      </a:lnTo>
                      <a:lnTo>
                        <a:pt x="3" y="32"/>
                      </a:lnTo>
                      <a:lnTo>
                        <a:pt x="2" y="35"/>
                      </a:lnTo>
                      <a:lnTo>
                        <a:pt x="1" y="39"/>
                      </a:lnTo>
                      <a:lnTo>
                        <a:pt x="1" y="43"/>
                      </a:lnTo>
                      <a:lnTo>
                        <a:pt x="0" y="47"/>
                      </a:lnTo>
                      <a:lnTo>
                        <a:pt x="0" y="50"/>
                      </a:lnTo>
                      <a:lnTo>
                        <a:pt x="0" y="54"/>
                      </a:lnTo>
                      <a:lnTo>
                        <a:pt x="1" y="58"/>
                      </a:lnTo>
                      <a:lnTo>
                        <a:pt x="1" y="62"/>
                      </a:lnTo>
                      <a:lnTo>
                        <a:pt x="2" y="65"/>
                      </a:lnTo>
                      <a:lnTo>
                        <a:pt x="3" y="69"/>
                      </a:lnTo>
                      <a:lnTo>
                        <a:pt x="5" y="72"/>
                      </a:lnTo>
                      <a:lnTo>
                        <a:pt x="7" y="76"/>
                      </a:lnTo>
                      <a:lnTo>
                        <a:pt x="9" y="79"/>
                      </a:lnTo>
                      <a:lnTo>
                        <a:pt x="11" y="82"/>
                      </a:lnTo>
                      <a:lnTo>
                        <a:pt x="13" y="84"/>
                      </a:lnTo>
                      <a:lnTo>
                        <a:pt x="16" y="87"/>
                      </a:lnTo>
                      <a:lnTo>
                        <a:pt x="19" y="90"/>
                      </a:lnTo>
                      <a:lnTo>
                        <a:pt x="22" y="92"/>
                      </a:lnTo>
                      <a:lnTo>
                        <a:pt x="25" y="94"/>
                      </a:lnTo>
                      <a:lnTo>
                        <a:pt x="28" y="96"/>
                      </a:lnTo>
                      <a:lnTo>
                        <a:pt x="32" y="97"/>
                      </a:lnTo>
                      <a:lnTo>
                        <a:pt x="36" y="99"/>
                      </a:lnTo>
                      <a:lnTo>
                        <a:pt x="39" y="100"/>
                      </a:lnTo>
                      <a:lnTo>
                        <a:pt x="43" y="100"/>
                      </a:lnTo>
                      <a:lnTo>
                        <a:pt x="47" y="101"/>
                      </a:lnTo>
                      <a:lnTo>
                        <a:pt x="50" y="101"/>
                      </a:lnTo>
                      <a:lnTo>
                        <a:pt x="54" y="101"/>
                      </a:lnTo>
                      <a:lnTo>
                        <a:pt x="58" y="100"/>
                      </a:lnTo>
                      <a:lnTo>
                        <a:pt x="61" y="100"/>
                      </a:lnTo>
                      <a:lnTo>
                        <a:pt x="65" y="99"/>
                      </a:lnTo>
                      <a:lnTo>
                        <a:pt x="69" y="97"/>
                      </a:lnTo>
                      <a:lnTo>
                        <a:pt x="72" y="96"/>
                      </a:lnTo>
                      <a:lnTo>
                        <a:pt x="76" y="94"/>
                      </a:lnTo>
                      <a:lnTo>
                        <a:pt x="79" y="92"/>
                      </a:lnTo>
                      <a:lnTo>
                        <a:pt x="82" y="90"/>
                      </a:lnTo>
                      <a:lnTo>
                        <a:pt x="85" y="87"/>
                      </a:lnTo>
                      <a:lnTo>
                        <a:pt x="87" y="84"/>
                      </a:lnTo>
                      <a:lnTo>
                        <a:pt x="90" y="82"/>
                      </a:lnTo>
                      <a:lnTo>
                        <a:pt x="92" y="79"/>
                      </a:lnTo>
                      <a:lnTo>
                        <a:pt x="94" y="76"/>
                      </a:lnTo>
                      <a:lnTo>
                        <a:pt x="96" y="72"/>
                      </a:lnTo>
                      <a:lnTo>
                        <a:pt x="97" y="69"/>
                      </a:lnTo>
                      <a:lnTo>
                        <a:pt x="99" y="65"/>
                      </a:lnTo>
                      <a:lnTo>
                        <a:pt x="99" y="62"/>
                      </a:lnTo>
                      <a:lnTo>
                        <a:pt x="100" y="58"/>
                      </a:lnTo>
                      <a:lnTo>
                        <a:pt x="101" y="54"/>
                      </a:lnTo>
                      <a:lnTo>
                        <a:pt x="101" y="50"/>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74" name="Freeform 30"/>
                <p:cNvSpPr>
                  <a:spLocks/>
                </p:cNvSpPr>
                <p:nvPr/>
              </p:nvSpPr>
              <p:spPr bwMode="auto">
                <a:xfrm>
                  <a:off x="1369" y="1438"/>
                  <a:ext cx="102" cy="102"/>
                </a:xfrm>
                <a:custGeom>
                  <a:avLst/>
                  <a:gdLst>
                    <a:gd name="T0" fmla="*/ 101 w 102"/>
                    <a:gd name="T1" fmla="*/ 47 h 102"/>
                    <a:gd name="T2" fmla="*/ 100 w 102"/>
                    <a:gd name="T3" fmla="*/ 39 h 102"/>
                    <a:gd name="T4" fmla="*/ 97 w 102"/>
                    <a:gd name="T5" fmla="*/ 32 h 102"/>
                    <a:gd name="T6" fmla="*/ 94 w 102"/>
                    <a:gd name="T7" fmla="*/ 25 h 102"/>
                    <a:gd name="T8" fmla="*/ 90 w 102"/>
                    <a:gd name="T9" fmla="*/ 19 h 102"/>
                    <a:gd name="T10" fmla="*/ 85 w 102"/>
                    <a:gd name="T11" fmla="*/ 13 h 102"/>
                    <a:gd name="T12" fmla="*/ 79 w 102"/>
                    <a:gd name="T13" fmla="*/ 8 h 102"/>
                    <a:gd name="T14" fmla="*/ 72 w 102"/>
                    <a:gd name="T15" fmla="*/ 5 h 102"/>
                    <a:gd name="T16" fmla="*/ 65 w 102"/>
                    <a:gd name="T17" fmla="*/ 2 h 102"/>
                    <a:gd name="T18" fmla="*/ 58 w 102"/>
                    <a:gd name="T19" fmla="*/ 0 h 102"/>
                    <a:gd name="T20" fmla="*/ 50 w 102"/>
                    <a:gd name="T21" fmla="*/ 0 h 102"/>
                    <a:gd name="T22" fmla="*/ 42 w 102"/>
                    <a:gd name="T23" fmla="*/ 0 h 102"/>
                    <a:gd name="T24" fmla="*/ 36 w 102"/>
                    <a:gd name="T25" fmla="*/ 2 h 102"/>
                    <a:gd name="T26" fmla="*/ 28 w 102"/>
                    <a:gd name="T27" fmla="*/ 5 h 102"/>
                    <a:gd name="T28" fmla="*/ 22 w 102"/>
                    <a:gd name="T29" fmla="*/ 8 h 102"/>
                    <a:gd name="T30" fmla="*/ 16 w 102"/>
                    <a:gd name="T31" fmla="*/ 13 h 102"/>
                    <a:gd name="T32" fmla="*/ 11 w 102"/>
                    <a:gd name="T33" fmla="*/ 19 h 102"/>
                    <a:gd name="T34" fmla="*/ 7 w 102"/>
                    <a:gd name="T35" fmla="*/ 25 h 102"/>
                    <a:gd name="T36" fmla="*/ 3 w 102"/>
                    <a:gd name="T37" fmla="*/ 32 h 102"/>
                    <a:gd name="T38" fmla="*/ 1 w 102"/>
                    <a:gd name="T39" fmla="*/ 39 h 102"/>
                    <a:gd name="T40" fmla="*/ 0 w 102"/>
                    <a:gd name="T41" fmla="*/ 47 h 102"/>
                    <a:gd name="T42" fmla="*/ 0 w 102"/>
                    <a:gd name="T43" fmla="*/ 54 h 102"/>
                    <a:gd name="T44" fmla="*/ 1 w 102"/>
                    <a:gd name="T45" fmla="*/ 62 h 102"/>
                    <a:gd name="T46" fmla="*/ 3 w 102"/>
                    <a:gd name="T47" fmla="*/ 69 h 102"/>
                    <a:gd name="T48" fmla="*/ 7 w 102"/>
                    <a:gd name="T49" fmla="*/ 76 h 102"/>
                    <a:gd name="T50" fmla="*/ 11 w 102"/>
                    <a:gd name="T51" fmla="*/ 82 h 102"/>
                    <a:gd name="T52" fmla="*/ 16 w 102"/>
                    <a:gd name="T53" fmla="*/ 87 h 102"/>
                    <a:gd name="T54" fmla="*/ 22 w 102"/>
                    <a:gd name="T55" fmla="*/ 92 h 102"/>
                    <a:gd name="T56" fmla="*/ 28 w 102"/>
                    <a:gd name="T57" fmla="*/ 96 h 102"/>
                    <a:gd name="T58" fmla="*/ 36 w 102"/>
                    <a:gd name="T59" fmla="*/ 99 h 102"/>
                    <a:gd name="T60" fmla="*/ 42 w 102"/>
                    <a:gd name="T61" fmla="*/ 100 h 102"/>
                    <a:gd name="T62" fmla="*/ 50 w 102"/>
                    <a:gd name="T63" fmla="*/ 101 h 102"/>
                    <a:gd name="T64" fmla="*/ 58 w 102"/>
                    <a:gd name="T65" fmla="*/ 100 h 102"/>
                    <a:gd name="T66" fmla="*/ 65 w 102"/>
                    <a:gd name="T67" fmla="*/ 99 h 102"/>
                    <a:gd name="T68" fmla="*/ 72 w 102"/>
                    <a:gd name="T69" fmla="*/ 96 h 102"/>
                    <a:gd name="T70" fmla="*/ 79 w 102"/>
                    <a:gd name="T71" fmla="*/ 92 h 102"/>
                    <a:gd name="T72" fmla="*/ 85 w 102"/>
                    <a:gd name="T73" fmla="*/ 87 h 102"/>
                    <a:gd name="T74" fmla="*/ 90 w 102"/>
                    <a:gd name="T75" fmla="*/ 82 h 102"/>
                    <a:gd name="T76" fmla="*/ 94 w 102"/>
                    <a:gd name="T77" fmla="*/ 76 h 102"/>
                    <a:gd name="T78" fmla="*/ 97 w 102"/>
                    <a:gd name="T79" fmla="*/ 69 h 102"/>
                    <a:gd name="T80" fmla="*/ 100 w 102"/>
                    <a:gd name="T81" fmla="*/ 62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0"/>
                      </a:moveTo>
                      <a:lnTo>
                        <a:pt x="101" y="47"/>
                      </a:lnTo>
                      <a:lnTo>
                        <a:pt x="100" y="43"/>
                      </a:lnTo>
                      <a:lnTo>
                        <a:pt x="100" y="39"/>
                      </a:lnTo>
                      <a:lnTo>
                        <a:pt x="99" y="35"/>
                      </a:lnTo>
                      <a:lnTo>
                        <a:pt x="97" y="32"/>
                      </a:lnTo>
                      <a:lnTo>
                        <a:pt x="96" y="29"/>
                      </a:lnTo>
                      <a:lnTo>
                        <a:pt x="94" y="25"/>
                      </a:lnTo>
                      <a:lnTo>
                        <a:pt x="92" y="22"/>
                      </a:lnTo>
                      <a:lnTo>
                        <a:pt x="90" y="19"/>
                      </a:lnTo>
                      <a:lnTo>
                        <a:pt x="87" y="16"/>
                      </a:lnTo>
                      <a:lnTo>
                        <a:pt x="85" y="13"/>
                      </a:lnTo>
                      <a:lnTo>
                        <a:pt x="81" y="11"/>
                      </a:lnTo>
                      <a:lnTo>
                        <a:pt x="79" y="8"/>
                      </a:lnTo>
                      <a:lnTo>
                        <a:pt x="75" y="6"/>
                      </a:lnTo>
                      <a:lnTo>
                        <a:pt x="72" y="5"/>
                      </a:lnTo>
                      <a:lnTo>
                        <a:pt x="69" y="3"/>
                      </a:lnTo>
                      <a:lnTo>
                        <a:pt x="65" y="2"/>
                      </a:lnTo>
                      <a:lnTo>
                        <a:pt x="61" y="1"/>
                      </a:lnTo>
                      <a:lnTo>
                        <a:pt x="58" y="0"/>
                      </a:lnTo>
                      <a:lnTo>
                        <a:pt x="54" y="0"/>
                      </a:lnTo>
                      <a:lnTo>
                        <a:pt x="50" y="0"/>
                      </a:lnTo>
                      <a:lnTo>
                        <a:pt x="47" y="0"/>
                      </a:lnTo>
                      <a:lnTo>
                        <a:pt x="42" y="0"/>
                      </a:lnTo>
                      <a:lnTo>
                        <a:pt x="39" y="1"/>
                      </a:lnTo>
                      <a:lnTo>
                        <a:pt x="36" y="2"/>
                      </a:lnTo>
                      <a:lnTo>
                        <a:pt x="32" y="3"/>
                      </a:lnTo>
                      <a:lnTo>
                        <a:pt x="28" y="5"/>
                      </a:lnTo>
                      <a:lnTo>
                        <a:pt x="25" y="6"/>
                      </a:lnTo>
                      <a:lnTo>
                        <a:pt x="22" y="8"/>
                      </a:lnTo>
                      <a:lnTo>
                        <a:pt x="19" y="11"/>
                      </a:lnTo>
                      <a:lnTo>
                        <a:pt x="16" y="13"/>
                      </a:lnTo>
                      <a:lnTo>
                        <a:pt x="13" y="16"/>
                      </a:lnTo>
                      <a:lnTo>
                        <a:pt x="11" y="19"/>
                      </a:lnTo>
                      <a:lnTo>
                        <a:pt x="8" y="22"/>
                      </a:lnTo>
                      <a:lnTo>
                        <a:pt x="7" y="25"/>
                      </a:lnTo>
                      <a:lnTo>
                        <a:pt x="5" y="29"/>
                      </a:lnTo>
                      <a:lnTo>
                        <a:pt x="3" y="32"/>
                      </a:lnTo>
                      <a:lnTo>
                        <a:pt x="2" y="35"/>
                      </a:lnTo>
                      <a:lnTo>
                        <a:pt x="1" y="39"/>
                      </a:lnTo>
                      <a:lnTo>
                        <a:pt x="0" y="43"/>
                      </a:lnTo>
                      <a:lnTo>
                        <a:pt x="0" y="47"/>
                      </a:lnTo>
                      <a:lnTo>
                        <a:pt x="0" y="50"/>
                      </a:lnTo>
                      <a:lnTo>
                        <a:pt x="0" y="54"/>
                      </a:lnTo>
                      <a:lnTo>
                        <a:pt x="0" y="58"/>
                      </a:lnTo>
                      <a:lnTo>
                        <a:pt x="1" y="62"/>
                      </a:lnTo>
                      <a:lnTo>
                        <a:pt x="2" y="65"/>
                      </a:lnTo>
                      <a:lnTo>
                        <a:pt x="3" y="69"/>
                      </a:lnTo>
                      <a:lnTo>
                        <a:pt x="5" y="72"/>
                      </a:lnTo>
                      <a:lnTo>
                        <a:pt x="7" y="76"/>
                      </a:lnTo>
                      <a:lnTo>
                        <a:pt x="8" y="79"/>
                      </a:lnTo>
                      <a:lnTo>
                        <a:pt x="11" y="82"/>
                      </a:lnTo>
                      <a:lnTo>
                        <a:pt x="13" y="84"/>
                      </a:lnTo>
                      <a:lnTo>
                        <a:pt x="16" y="87"/>
                      </a:lnTo>
                      <a:lnTo>
                        <a:pt x="19" y="90"/>
                      </a:lnTo>
                      <a:lnTo>
                        <a:pt x="22" y="92"/>
                      </a:lnTo>
                      <a:lnTo>
                        <a:pt x="25" y="94"/>
                      </a:lnTo>
                      <a:lnTo>
                        <a:pt x="28" y="96"/>
                      </a:lnTo>
                      <a:lnTo>
                        <a:pt x="32" y="97"/>
                      </a:lnTo>
                      <a:lnTo>
                        <a:pt x="36" y="99"/>
                      </a:lnTo>
                      <a:lnTo>
                        <a:pt x="39" y="100"/>
                      </a:lnTo>
                      <a:lnTo>
                        <a:pt x="42" y="100"/>
                      </a:lnTo>
                      <a:lnTo>
                        <a:pt x="47" y="101"/>
                      </a:lnTo>
                      <a:lnTo>
                        <a:pt x="50" y="101"/>
                      </a:lnTo>
                      <a:lnTo>
                        <a:pt x="54" y="101"/>
                      </a:lnTo>
                      <a:lnTo>
                        <a:pt x="58" y="100"/>
                      </a:lnTo>
                      <a:lnTo>
                        <a:pt x="61" y="100"/>
                      </a:lnTo>
                      <a:lnTo>
                        <a:pt x="65" y="99"/>
                      </a:lnTo>
                      <a:lnTo>
                        <a:pt x="69" y="97"/>
                      </a:lnTo>
                      <a:lnTo>
                        <a:pt x="72" y="96"/>
                      </a:lnTo>
                      <a:lnTo>
                        <a:pt x="75" y="94"/>
                      </a:lnTo>
                      <a:lnTo>
                        <a:pt x="79" y="92"/>
                      </a:lnTo>
                      <a:lnTo>
                        <a:pt x="81" y="90"/>
                      </a:lnTo>
                      <a:lnTo>
                        <a:pt x="85" y="87"/>
                      </a:lnTo>
                      <a:lnTo>
                        <a:pt x="87" y="84"/>
                      </a:lnTo>
                      <a:lnTo>
                        <a:pt x="90" y="82"/>
                      </a:lnTo>
                      <a:lnTo>
                        <a:pt x="92" y="79"/>
                      </a:lnTo>
                      <a:lnTo>
                        <a:pt x="94" y="76"/>
                      </a:lnTo>
                      <a:lnTo>
                        <a:pt x="96" y="72"/>
                      </a:lnTo>
                      <a:lnTo>
                        <a:pt x="97" y="69"/>
                      </a:lnTo>
                      <a:lnTo>
                        <a:pt x="99" y="65"/>
                      </a:lnTo>
                      <a:lnTo>
                        <a:pt x="100" y="62"/>
                      </a:lnTo>
                      <a:lnTo>
                        <a:pt x="100" y="58"/>
                      </a:lnTo>
                      <a:lnTo>
                        <a:pt x="101" y="54"/>
                      </a:lnTo>
                      <a:lnTo>
                        <a:pt x="101" y="50"/>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75" name="Freeform 31"/>
                <p:cNvSpPr>
                  <a:spLocks/>
                </p:cNvSpPr>
                <p:nvPr/>
              </p:nvSpPr>
              <p:spPr bwMode="auto">
                <a:xfrm>
                  <a:off x="1470" y="1441"/>
                  <a:ext cx="102" cy="102"/>
                </a:xfrm>
                <a:custGeom>
                  <a:avLst/>
                  <a:gdLst>
                    <a:gd name="T0" fmla="*/ 101 w 102"/>
                    <a:gd name="T1" fmla="*/ 46 h 102"/>
                    <a:gd name="T2" fmla="*/ 99 w 102"/>
                    <a:gd name="T3" fmla="*/ 39 h 102"/>
                    <a:gd name="T4" fmla="*/ 97 w 102"/>
                    <a:gd name="T5" fmla="*/ 32 h 102"/>
                    <a:gd name="T6" fmla="*/ 94 w 102"/>
                    <a:gd name="T7" fmla="*/ 25 h 102"/>
                    <a:gd name="T8" fmla="*/ 90 w 102"/>
                    <a:gd name="T9" fmla="*/ 19 h 102"/>
                    <a:gd name="T10" fmla="*/ 85 w 102"/>
                    <a:gd name="T11" fmla="*/ 13 h 102"/>
                    <a:gd name="T12" fmla="*/ 79 w 102"/>
                    <a:gd name="T13" fmla="*/ 9 h 102"/>
                    <a:gd name="T14" fmla="*/ 72 w 102"/>
                    <a:gd name="T15" fmla="*/ 5 h 102"/>
                    <a:gd name="T16" fmla="*/ 65 w 102"/>
                    <a:gd name="T17" fmla="*/ 2 h 102"/>
                    <a:gd name="T18" fmla="*/ 58 w 102"/>
                    <a:gd name="T19" fmla="*/ 1 h 102"/>
                    <a:gd name="T20" fmla="*/ 50 w 102"/>
                    <a:gd name="T21" fmla="*/ 0 h 102"/>
                    <a:gd name="T22" fmla="*/ 43 w 102"/>
                    <a:gd name="T23" fmla="*/ 1 h 102"/>
                    <a:gd name="T24" fmla="*/ 36 w 102"/>
                    <a:gd name="T25" fmla="*/ 2 h 102"/>
                    <a:gd name="T26" fmla="*/ 28 w 102"/>
                    <a:gd name="T27" fmla="*/ 5 h 102"/>
                    <a:gd name="T28" fmla="*/ 22 w 102"/>
                    <a:gd name="T29" fmla="*/ 9 h 102"/>
                    <a:gd name="T30" fmla="*/ 16 w 102"/>
                    <a:gd name="T31" fmla="*/ 13 h 102"/>
                    <a:gd name="T32" fmla="*/ 11 w 102"/>
                    <a:gd name="T33" fmla="*/ 19 h 102"/>
                    <a:gd name="T34" fmla="*/ 7 w 102"/>
                    <a:gd name="T35" fmla="*/ 25 h 102"/>
                    <a:gd name="T36" fmla="*/ 3 w 102"/>
                    <a:gd name="T37" fmla="*/ 32 h 102"/>
                    <a:gd name="T38" fmla="*/ 1 w 102"/>
                    <a:gd name="T39" fmla="*/ 39 h 102"/>
                    <a:gd name="T40" fmla="*/ 0 w 102"/>
                    <a:gd name="T41" fmla="*/ 46 h 102"/>
                    <a:gd name="T42" fmla="*/ 0 w 102"/>
                    <a:gd name="T43" fmla="*/ 54 h 102"/>
                    <a:gd name="T44" fmla="*/ 1 w 102"/>
                    <a:gd name="T45" fmla="*/ 61 h 102"/>
                    <a:gd name="T46" fmla="*/ 3 w 102"/>
                    <a:gd name="T47" fmla="*/ 69 h 102"/>
                    <a:gd name="T48" fmla="*/ 7 w 102"/>
                    <a:gd name="T49" fmla="*/ 75 h 102"/>
                    <a:gd name="T50" fmla="*/ 11 w 102"/>
                    <a:gd name="T51" fmla="*/ 82 h 102"/>
                    <a:gd name="T52" fmla="*/ 16 w 102"/>
                    <a:gd name="T53" fmla="*/ 87 h 102"/>
                    <a:gd name="T54" fmla="*/ 22 w 102"/>
                    <a:gd name="T55" fmla="*/ 92 h 102"/>
                    <a:gd name="T56" fmla="*/ 28 w 102"/>
                    <a:gd name="T57" fmla="*/ 96 h 102"/>
                    <a:gd name="T58" fmla="*/ 36 w 102"/>
                    <a:gd name="T59" fmla="*/ 99 h 102"/>
                    <a:gd name="T60" fmla="*/ 43 w 102"/>
                    <a:gd name="T61" fmla="*/ 100 h 102"/>
                    <a:gd name="T62" fmla="*/ 50 w 102"/>
                    <a:gd name="T63" fmla="*/ 101 h 102"/>
                    <a:gd name="T64" fmla="*/ 58 w 102"/>
                    <a:gd name="T65" fmla="*/ 100 h 102"/>
                    <a:gd name="T66" fmla="*/ 65 w 102"/>
                    <a:gd name="T67" fmla="*/ 99 h 102"/>
                    <a:gd name="T68" fmla="*/ 72 w 102"/>
                    <a:gd name="T69" fmla="*/ 96 h 102"/>
                    <a:gd name="T70" fmla="*/ 79 w 102"/>
                    <a:gd name="T71" fmla="*/ 92 h 102"/>
                    <a:gd name="T72" fmla="*/ 85 w 102"/>
                    <a:gd name="T73" fmla="*/ 87 h 102"/>
                    <a:gd name="T74" fmla="*/ 90 w 102"/>
                    <a:gd name="T75" fmla="*/ 82 h 102"/>
                    <a:gd name="T76" fmla="*/ 94 w 102"/>
                    <a:gd name="T77" fmla="*/ 75 h 102"/>
                    <a:gd name="T78" fmla="*/ 97 w 102"/>
                    <a:gd name="T79" fmla="*/ 69 h 102"/>
                    <a:gd name="T80" fmla="*/ 99 w 102"/>
                    <a:gd name="T81" fmla="*/ 61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0"/>
                      </a:moveTo>
                      <a:lnTo>
                        <a:pt x="101" y="46"/>
                      </a:lnTo>
                      <a:lnTo>
                        <a:pt x="100" y="43"/>
                      </a:lnTo>
                      <a:lnTo>
                        <a:pt x="99" y="39"/>
                      </a:lnTo>
                      <a:lnTo>
                        <a:pt x="99" y="36"/>
                      </a:lnTo>
                      <a:lnTo>
                        <a:pt x="97" y="32"/>
                      </a:lnTo>
                      <a:lnTo>
                        <a:pt x="96" y="28"/>
                      </a:lnTo>
                      <a:lnTo>
                        <a:pt x="94" y="25"/>
                      </a:lnTo>
                      <a:lnTo>
                        <a:pt x="92" y="22"/>
                      </a:lnTo>
                      <a:lnTo>
                        <a:pt x="90" y="19"/>
                      </a:lnTo>
                      <a:lnTo>
                        <a:pt x="87" y="16"/>
                      </a:lnTo>
                      <a:lnTo>
                        <a:pt x="85" y="13"/>
                      </a:lnTo>
                      <a:lnTo>
                        <a:pt x="82" y="11"/>
                      </a:lnTo>
                      <a:lnTo>
                        <a:pt x="79" y="9"/>
                      </a:lnTo>
                      <a:lnTo>
                        <a:pt x="75" y="7"/>
                      </a:lnTo>
                      <a:lnTo>
                        <a:pt x="72" y="5"/>
                      </a:lnTo>
                      <a:lnTo>
                        <a:pt x="68" y="3"/>
                      </a:lnTo>
                      <a:lnTo>
                        <a:pt x="65" y="2"/>
                      </a:lnTo>
                      <a:lnTo>
                        <a:pt x="61" y="1"/>
                      </a:lnTo>
                      <a:lnTo>
                        <a:pt x="58" y="1"/>
                      </a:lnTo>
                      <a:lnTo>
                        <a:pt x="54" y="0"/>
                      </a:lnTo>
                      <a:lnTo>
                        <a:pt x="50" y="0"/>
                      </a:lnTo>
                      <a:lnTo>
                        <a:pt x="46" y="0"/>
                      </a:lnTo>
                      <a:lnTo>
                        <a:pt x="43" y="1"/>
                      </a:lnTo>
                      <a:lnTo>
                        <a:pt x="39" y="1"/>
                      </a:lnTo>
                      <a:lnTo>
                        <a:pt x="36" y="2"/>
                      </a:lnTo>
                      <a:lnTo>
                        <a:pt x="32" y="3"/>
                      </a:lnTo>
                      <a:lnTo>
                        <a:pt x="28" y="5"/>
                      </a:lnTo>
                      <a:lnTo>
                        <a:pt x="25" y="7"/>
                      </a:lnTo>
                      <a:lnTo>
                        <a:pt x="22" y="9"/>
                      </a:lnTo>
                      <a:lnTo>
                        <a:pt x="19" y="11"/>
                      </a:lnTo>
                      <a:lnTo>
                        <a:pt x="16" y="13"/>
                      </a:lnTo>
                      <a:lnTo>
                        <a:pt x="13" y="16"/>
                      </a:lnTo>
                      <a:lnTo>
                        <a:pt x="11" y="19"/>
                      </a:lnTo>
                      <a:lnTo>
                        <a:pt x="8" y="22"/>
                      </a:lnTo>
                      <a:lnTo>
                        <a:pt x="7" y="25"/>
                      </a:lnTo>
                      <a:lnTo>
                        <a:pt x="5" y="28"/>
                      </a:lnTo>
                      <a:lnTo>
                        <a:pt x="3" y="32"/>
                      </a:lnTo>
                      <a:lnTo>
                        <a:pt x="2" y="36"/>
                      </a:lnTo>
                      <a:lnTo>
                        <a:pt x="1" y="39"/>
                      </a:lnTo>
                      <a:lnTo>
                        <a:pt x="1" y="43"/>
                      </a:lnTo>
                      <a:lnTo>
                        <a:pt x="0" y="46"/>
                      </a:lnTo>
                      <a:lnTo>
                        <a:pt x="0" y="50"/>
                      </a:lnTo>
                      <a:lnTo>
                        <a:pt x="0" y="54"/>
                      </a:lnTo>
                      <a:lnTo>
                        <a:pt x="1" y="58"/>
                      </a:lnTo>
                      <a:lnTo>
                        <a:pt x="1" y="61"/>
                      </a:lnTo>
                      <a:lnTo>
                        <a:pt x="2" y="65"/>
                      </a:lnTo>
                      <a:lnTo>
                        <a:pt x="3" y="69"/>
                      </a:lnTo>
                      <a:lnTo>
                        <a:pt x="5" y="72"/>
                      </a:lnTo>
                      <a:lnTo>
                        <a:pt x="7" y="75"/>
                      </a:lnTo>
                      <a:lnTo>
                        <a:pt x="8" y="79"/>
                      </a:lnTo>
                      <a:lnTo>
                        <a:pt x="11" y="82"/>
                      </a:lnTo>
                      <a:lnTo>
                        <a:pt x="13" y="85"/>
                      </a:lnTo>
                      <a:lnTo>
                        <a:pt x="16" y="87"/>
                      </a:lnTo>
                      <a:lnTo>
                        <a:pt x="19" y="90"/>
                      </a:lnTo>
                      <a:lnTo>
                        <a:pt x="22" y="92"/>
                      </a:lnTo>
                      <a:lnTo>
                        <a:pt x="25" y="94"/>
                      </a:lnTo>
                      <a:lnTo>
                        <a:pt x="28" y="96"/>
                      </a:lnTo>
                      <a:lnTo>
                        <a:pt x="32" y="98"/>
                      </a:lnTo>
                      <a:lnTo>
                        <a:pt x="36" y="99"/>
                      </a:lnTo>
                      <a:lnTo>
                        <a:pt x="39" y="100"/>
                      </a:lnTo>
                      <a:lnTo>
                        <a:pt x="43" y="100"/>
                      </a:lnTo>
                      <a:lnTo>
                        <a:pt x="46" y="101"/>
                      </a:lnTo>
                      <a:lnTo>
                        <a:pt x="50" y="101"/>
                      </a:lnTo>
                      <a:lnTo>
                        <a:pt x="54" y="101"/>
                      </a:lnTo>
                      <a:lnTo>
                        <a:pt x="58" y="100"/>
                      </a:lnTo>
                      <a:lnTo>
                        <a:pt x="61" y="100"/>
                      </a:lnTo>
                      <a:lnTo>
                        <a:pt x="65" y="99"/>
                      </a:lnTo>
                      <a:lnTo>
                        <a:pt x="68" y="98"/>
                      </a:lnTo>
                      <a:lnTo>
                        <a:pt x="72" y="96"/>
                      </a:lnTo>
                      <a:lnTo>
                        <a:pt x="75" y="94"/>
                      </a:lnTo>
                      <a:lnTo>
                        <a:pt x="79" y="92"/>
                      </a:lnTo>
                      <a:lnTo>
                        <a:pt x="82" y="90"/>
                      </a:lnTo>
                      <a:lnTo>
                        <a:pt x="85" y="87"/>
                      </a:lnTo>
                      <a:lnTo>
                        <a:pt x="87" y="85"/>
                      </a:lnTo>
                      <a:lnTo>
                        <a:pt x="90" y="82"/>
                      </a:lnTo>
                      <a:lnTo>
                        <a:pt x="92" y="79"/>
                      </a:lnTo>
                      <a:lnTo>
                        <a:pt x="94" y="75"/>
                      </a:lnTo>
                      <a:lnTo>
                        <a:pt x="96" y="72"/>
                      </a:lnTo>
                      <a:lnTo>
                        <a:pt x="97" y="69"/>
                      </a:lnTo>
                      <a:lnTo>
                        <a:pt x="99" y="65"/>
                      </a:lnTo>
                      <a:lnTo>
                        <a:pt x="99" y="61"/>
                      </a:lnTo>
                      <a:lnTo>
                        <a:pt x="100" y="58"/>
                      </a:lnTo>
                      <a:lnTo>
                        <a:pt x="101" y="54"/>
                      </a:lnTo>
                      <a:lnTo>
                        <a:pt x="101" y="50"/>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76" name="Freeform 32"/>
                <p:cNvSpPr>
                  <a:spLocks/>
                </p:cNvSpPr>
                <p:nvPr/>
              </p:nvSpPr>
              <p:spPr bwMode="auto">
                <a:xfrm>
                  <a:off x="1692" y="1443"/>
                  <a:ext cx="102" cy="102"/>
                </a:xfrm>
                <a:custGeom>
                  <a:avLst/>
                  <a:gdLst>
                    <a:gd name="T0" fmla="*/ 100 w 102"/>
                    <a:gd name="T1" fmla="*/ 47 h 102"/>
                    <a:gd name="T2" fmla="*/ 100 w 102"/>
                    <a:gd name="T3" fmla="*/ 39 h 102"/>
                    <a:gd name="T4" fmla="*/ 97 w 102"/>
                    <a:gd name="T5" fmla="*/ 32 h 102"/>
                    <a:gd name="T6" fmla="*/ 94 w 102"/>
                    <a:gd name="T7" fmla="*/ 25 h 102"/>
                    <a:gd name="T8" fmla="*/ 90 w 102"/>
                    <a:gd name="T9" fmla="*/ 19 h 102"/>
                    <a:gd name="T10" fmla="*/ 84 w 102"/>
                    <a:gd name="T11" fmla="*/ 14 h 102"/>
                    <a:gd name="T12" fmla="*/ 79 w 102"/>
                    <a:gd name="T13" fmla="*/ 9 h 102"/>
                    <a:gd name="T14" fmla="*/ 72 w 102"/>
                    <a:gd name="T15" fmla="*/ 5 h 102"/>
                    <a:gd name="T16" fmla="*/ 65 w 102"/>
                    <a:gd name="T17" fmla="*/ 2 h 102"/>
                    <a:gd name="T18" fmla="*/ 58 w 102"/>
                    <a:gd name="T19" fmla="*/ 1 h 102"/>
                    <a:gd name="T20" fmla="*/ 50 w 102"/>
                    <a:gd name="T21" fmla="*/ 0 h 102"/>
                    <a:gd name="T22" fmla="*/ 43 w 102"/>
                    <a:gd name="T23" fmla="*/ 1 h 102"/>
                    <a:gd name="T24" fmla="*/ 35 w 102"/>
                    <a:gd name="T25" fmla="*/ 2 h 102"/>
                    <a:gd name="T26" fmla="*/ 28 w 102"/>
                    <a:gd name="T27" fmla="*/ 5 h 102"/>
                    <a:gd name="T28" fmla="*/ 22 w 102"/>
                    <a:gd name="T29" fmla="*/ 9 h 102"/>
                    <a:gd name="T30" fmla="*/ 16 w 102"/>
                    <a:gd name="T31" fmla="*/ 14 h 102"/>
                    <a:gd name="T32" fmla="*/ 10 w 102"/>
                    <a:gd name="T33" fmla="*/ 19 h 102"/>
                    <a:gd name="T34" fmla="*/ 6 w 102"/>
                    <a:gd name="T35" fmla="*/ 25 h 102"/>
                    <a:gd name="T36" fmla="*/ 3 w 102"/>
                    <a:gd name="T37" fmla="*/ 32 h 102"/>
                    <a:gd name="T38" fmla="*/ 1 w 102"/>
                    <a:gd name="T39" fmla="*/ 39 h 102"/>
                    <a:gd name="T40" fmla="*/ 0 w 102"/>
                    <a:gd name="T41" fmla="*/ 47 h 102"/>
                    <a:gd name="T42" fmla="*/ 0 w 102"/>
                    <a:gd name="T43" fmla="*/ 54 h 102"/>
                    <a:gd name="T44" fmla="*/ 1 w 102"/>
                    <a:gd name="T45" fmla="*/ 62 h 102"/>
                    <a:gd name="T46" fmla="*/ 3 w 102"/>
                    <a:gd name="T47" fmla="*/ 69 h 102"/>
                    <a:gd name="T48" fmla="*/ 6 w 102"/>
                    <a:gd name="T49" fmla="*/ 76 h 102"/>
                    <a:gd name="T50" fmla="*/ 10 w 102"/>
                    <a:gd name="T51" fmla="*/ 82 h 102"/>
                    <a:gd name="T52" fmla="*/ 16 w 102"/>
                    <a:gd name="T53" fmla="*/ 88 h 102"/>
                    <a:gd name="T54" fmla="*/ 22 w 102"/>
                    <a:gd name="T55" fmla="*/ 92 h 102"/>
                    <a:gd name="T56" fmla="*/ 28 w 102"/>
                    <a:gd name="T57" fmla="*/ 96 h 102"/>
                    <a:gd name="T58" fmla="*/ 35 w 102"/>
                    <a:gd name="T59" fmla="*/ 99 h 102"/>
                    <a:gd name="T60" fmla="*/ 43 w 102"/>
                    <a:gd name="T61" fmla="*/ 100 h 102"/>
                    <a:gd name="T62" fmla="*/ 50 w 102"/>
                    <a:gd name="T63" fmla="*/ 101 h 102"/>
                    <a:gd name="T64" fmla="*/ 58 w 102"/>
                    <a:gd name="T65" fmla="*/ 100 h 102"/>
                    <a:gd name="T66" fmla="*/ 65 w 102"/>
                    <a:gd name="T67" fmla="*/ 99 h 102"/>
                    <a:gd name="T68" fmla="*/ 72 w 102"/>
                    <a:gd name="T69" fmla="*/ 96 h 102"/>
                    <a:gd name="T70" fmla="*/ 79 w 102"/>
                    <a:gd name="T71" fmla="*/ 92 h 102"/>
                    <a:gd name="T72" fmla="*/ 84 w 102"/>
                    <a:gd name="T73" fmla="*/ 88 h 102"/>
                    <a:gd name="T74" fmla="*/ 90 w 102"/>
                    <a:gd name="T75" fmla="*/ 82 h 102"/>
                    <a:gd name="T76" fmla="*/ 94 w 102"/>
                    <a:gd name="T77" fmla="*/ 76 h 102"/>
                    <a:gd name="T78" fmla="*/ 97 w 102"/>
                    <a:gd name="T79" fmla="*/ 69 h 102"/>
                    <a:gd name="T80" fmla="*/ 100 w 102"/>
                    <a:gd name="T81" fmla="*/ 62 h 102"/>
                    <a:gd name="T82" fmla="*/ 100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1"/>
                      </a:moveTo>
                      <a:lnTo>
                        <a:pt x="100" y="47"/>
                      </a:lnTo>
                      <a:lnTo>
                        <a:pt x="100" y="43"/>
                      </a:lnTo>
                      <a:lnTo>
                        <a:pt x="100" y="39"/>
                      </a:lnTo>
                      <a:lnTo>
                        <a:pt x="98" y="36"/>
                      </a:lnTo>
                      <a:lnTo>
                        <a:pt x="97" y="32"/>
                      </a:lnTo>
                      <a:lnTo>
                        <a:pt x="96" y="29"/>
                      </a:lnTo>
                      <a:lnTo>
                        <a:pt x="94" y="25"/>
                      </a:lnTo>
                      <a:lnTo>
                        <a:pt x="92" y="22"/>
                      </a:lnTo>
                      <a:lnTo>
                        <a:pt x="90" y="19"/>
                      </a:lnTo>
                      <a:lnTo>
                        <a:pt x="87" y="16"/>
                      </a:lnTo>
                      <a:lnTo>
                        <a:pt x="84" y="14"/>
                      </a:lnTo>
                      <a:lnTo>
                        <a:pt x="82" y="11"/>
                      </a:lnTo>
                      <a:lnTo>
                        <a:pt x="79" y="9"/>
                      </a:lnTo>
                      <a:lnTo>
                        <a:pt x="76" y="7"/>
                      </a:lnTo>
                      <a:lnTo>
                        <a:pt x="72" y="5"/>
                      </a:lnTo>
                      <a:lnTo>
                        <a:pt x="69" y="3"/>
                      </a:lnTo>
                      <a:lnTo>
                        <a:pt x="65" y="2"/>
                      </a:lnTo>
                      <a:lnTo>
                        <a:pt x="61" y="1"/>
                      </a:lnTo>
                      <a:lnTo>
                        <a:pt x="58" y="1"/>
                      </a:lnTo>
                      <a:lnTo>
                        <a:pt x="54" y="0"/>
                      </a:lnTo>
                      <a:lnTo>
                        <a:pt x="50" y="0"/>
                      </a:lnTo>
                      <a:lnTo>
                        <a:pt x="47" y="0"/>
                      </a:lnTo>
                      <a:lnTo>
                        <a:pt x="43" y="1"/>
                      </a:lnTo>
                      <a:lnTo>
                        <a:pt x="39" y="1"/>
                      </a:lnTo>
                      <a:lnTo>
                        <a:pt x="35" y="2"/>
                      </a:lnTo>
                      <a:lnTo>
                        <a:pt x="32" y="3"/>
                      </a:lnTo>
                      <a:lnTo>
                        <a:pt x="28" y="5"/>
                      </a:lnTo>
                      <a:lnTo>
                        <a:pt x="25" y="7"/>
                      </a:lnTo>
                      <a:lnTo>
                        <a:pt x="22" y="9"/>
                      </a:lnTo>
                      <a:lnTo>
                        <a:pt x="19" y="11"/>
                      </a:lnTo>
                      <a:lnTo>
                        <a:pt x="16" y="14"/>
                      </a:lnTo>
                      <a:lnTo>
                        <a:pt x="13" y="16"/>
                      </a:lnTo>
                      <a:lnTo>
                        <a:pt x="10" y="19"/>
                      </a:lnTo>
                      <a:lnTo>
                        <a:pt x="8" y="22"/>
                      </a:lnTo>
                      <a:lnTo>
                        <a:pt x="6" y="25"/>
                      </a:lnTo>
                      <a:lnTo>
                        <a:pt x="5" y="29"/>
                      </a:lnTo>
                      <a:lnTo>
                        <a:pt x="3" y="32"/>
                      </a:lnTo>
                      <a:lnTo>
                        <a:pt x="2" y="36"/>
                      </a:lnTo>
                      <a:lnTo>
                        <a:pt x="1" y="39"/>
                      </a:lnTo>
                      <a:lnTo>
                        <a:pt x="0" y="43"/>
                      </a:lnTo>
                      <a:lnTo>
                        <a:pt x="0" y="47"/>
                      </a:lnTo>
                      <a:lnTo>
                        <a:pt x="0" y="51"/>
                      </a:lnTo>
                      <a:lnTo>
                        <a:pt x="0" y="54"/>
                      </a:lnTo>
                      <a:lnTo>
                        <a:pt x="0" y="58"/>
                      </a:lnTo>
                      <a:lnTo>
                        <a:pt x="1" y="62"/>
                      </a:lnTo>
                      <a:lnTo>
                        <a:pt x="2" y="65"/>
                      </a:lnTo>
                      <a:lnTo>
                        <a:pt x="3" y="69"/>
                      </a:lnTo>
                      <a:lnTo>
                        <a:pt x="5" y="73"/>
                      </a:lnTo>
                      <a:lnTo>
                        <a:pt x="6" y="76"/>
                      </a:lnTo>
                      <a:lnTo>
                        <a:pt x="8" y="79"/>
                      </a:lnTo>
                      <a:lnTo>
                        <a:pt x="10" y="82"/>
                      </a:lnTo>
                      <a:lnTo>
                        <a:pt x="13" y="85"/>
                      </a:lnTo>
                      <a:lnTo>
                        <a:pt x="16" y="88"/>
                      </a:lnTo>
                      <a:lnTo>
                        <a:pt x="19" y="90"/>
                      </a:lnTo>
                      <a:lnTo>
                        <a:pt x="22" y="92"/>
                      </a:lnTo>
                      <a:lnTo>
                        <a:pt x="25" y="94"/>
                      </a:lnTo>
                      <a:lnTo>
                        <a:pt x="28" y="96"/>
                      </a:lnTo>
                      <a:lnTo>
                        <a:pt x="32" y="98"/>
                      </a:lnTo>
                      <a:lnTo>
                        <a:pt x="35" y="99"/>
                      </a:lnTo>
                      <a:lnTo>
                        <a:pt x="39" y="100"/>
                      </a:lnTo>
                      <a:lnTo>
                        <a:pt x="43" y="100"/>
                      </a:lnTo>
                      <a:lnTo>
                        <a:pt x="47" y="101"/>
                      </a:lnTo>
                      <a:lnTo>
                        <a:pt x="50" y="101"/>
                      </a:lnTo>
                      <a:lnTo>
                        <a:pt x="54" y="101"/>
                      </a:lnTo>
                      <a:lnTo>
                        <a:pt x="58" y="100"/>
                      </a:lnTo>
                      <a:lnTo>
                        <a:pt x="61" y="100"/>
                      </a:lnTo>
                      <a:lnTo>
                        <a:pt x="65" y="99"/>
                      </a:lnTo>
                      <a:lnTo>
                        <a:pt x="69" y="98"/>
                      </a:lnTo>
                      <a:lnTo>
                        <a:pt x="72" y="96"/>
                      </a:lnTo>
                      <a:lnTo>
                        <a:pt x="76" y="94"/>
                      </a:lnTo>
                      <a:lnTo>
                        <a:pt x="79" y="92"/>
                      </a:lnTo>
                      <a:lnTo>
                        <a:pt x="82" y="90"/>
                      </a:lnTo>
                      <a:lnTo>
                        <a:pt x="84" y="88"/>
                      </a:lnTo>
                      <a:lnTo>
                        <a:pt x="87" y="85"/>
                      </a:lnTo>
                      <a:lnTo>
                        <a:pt x="90" y="82"/>
                      </a:lnTo>
                      <a:lnTo>
                        <a:pt x="92" y="79"/>
                      </a:lnTo>
                      <a:lnTo>
                        <a:pt x="94" y="76"/>
                      </a:lnTo>
                      <a:lnTo>
                        <a:pt x="96" y="73"/>
                      </a:lnTo>
                      <a:lnTo>
                        <a:pt x="97" y="69"/>
                      </a:lnTo>
                      <a:lnTo>
                        <a:pt x="98" y="65"/>
                      </a:lnTo>
                      <a:lnTo>
                        <a:pt x="100" y="62"/>
                      </a:lnTo>
                      <a:lnTo>
                        <a:pt x="100" y="58"/>
                      </a:lnTo>
                      <a:lnTo>
                        <a:pt x="100" y="54"/>
                      </a:lnTo>
                      <a:lnTo>
                        <a:pt x="101" y="51"/>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77" name="Freeform 33"/>
                <p:cNvSpPr>
                  <a:spLocks/>
                </p:cNvSpPr>
                <p:nvPr/>
              </p:nvSpPr>
              <p:spPr bwMode="auto">
                <a:xfrm>
                  <a:off x="2012" y="1442"/>
                  <a:ext cx="102" cy="102"/>
                </a:xfrm>
                <a:custGeom>
                  <a:avLst/>
                  <a:gdLst>
                    <a:gd name="T0" fmla="*/ 101 w 102"/>
                    <a:gd name="T1" fmla="*/ 47 h 102"/>
                    <a:gd name="T2" fmla="*/ 100 w 102"/>
                    <a:gd name="T3" fmla="*/ 39 h 102"/>
                    <a:gd name="T4" fmla="*/ 98 w 102"/>
                    <a:gd name="T5" fmla="*/ 32 h 102"/>
                    <a:gd name="T6" fmla="*/ 94 w 102"/>
                    <a:gd name="T7" fmla="*/ 25 h 102"/>
                    <a:gd name="T8" fmla="*/ 90 w 102"/>
                    <a:gd name="T9" fmla="*/ 19 h 102"/>
                    <a:gd name="T10" fmla="*/ 85 w 102"/>
                    <a:gd name="T11" fmla="*/ 13 h 102"/>
                    <a:gd name="T12" fmla="*/ 79 w 102"/>
                    <a:gd name="T13" fmla="*/ 8 h 102"/>
                    <a:gd name="T14" fmla="*/ 73 w 102"/>
                    <a:gd name="T15" fmla="*/ 5 h 102"/>
                    <a:gd name="T16" fmla="*/ 65 w 102"/>
                    <a:gd name="T17" fmla="*/ 2 h 102"/>
                    <a:gd name="T18" fmla="*/ 58 w 102"/>
                    <a:gd name="T19" fmla="*/ 1 h 102"/>
                    <a:gd name="T20" fmla="*/ 51 w 102"/>
                    <a:gd name="T21" fmla="*/ 0 h 102"/>
                    <a:gd name="T22" fmla="*/ 43 w 102"/>
                    <a:gd name="T23" fmla="*/ 1 h 102"/>
                    <a:gd name="T24" fmla="*/ 36 w 102"/>
                    <a:gd name="T25" fmla="*/ 2 h 102"/>
                    <a:gd name="T26" fmla="*/ 29 w 102"/>
                    <a:gd name="T27" fmla="*/ 5 h 102"/>
                    <a:gd name="T28" fmla="*/ 22 w 102"/>
                    <a:gd name="T29" fmla="*/ 8 h 102"/>
                    <a:gd name="T30" fmla="*/ 16 w 102"/>
                    <a:gd name="T31" fmla="*/ 13 h 102"/>
                    <a:gd name="T32" fmla="*/ 11 w 102"/>
                    <a:gd name="T33" fmla="*/ 19 h 102"/>
                    <a:gd name="T34" fmla="*/ 7 w 102"/>
                    <a:gd name="T35" fmla="*/ 25 h 102"/>
                    <a:gd name="T36" fmla="*/ 3 w 102"/>
                    <a:gd name="T37" fmla="*/ 32 h 102"/>
                    <a:gd name="T38" fmla="*/ 1 w 102"/>
                    <a:gd name="T39" fmla="*/ 39 h 102"/>
                    <a:gd name="T40" fmla="*/ 0 w 102"/>
                    <a:gd name="T41" fmla="*/ 47 h 102"/>
                    <a:gd name="T42" fmla="*/ 0 w 102"/>
                    <a:gd name="T43" fmla="*/ 54 h 102"/>
                    <a:gd name="T44" fmla="*/ 1 w 102"/>
                    <a:gd name="T45" fmla="*/ 62 h 102"/>
                    <a:gd name="T46" fmla="*/ 3 w 102"/>
                    <a:gd name="T47" fmla="*/ 69 h 102"/>
                    <a:gd name="T48" fmla="*/ 7 w 102"/>
                    <a:gd name="T49" fmla="*/ 76 h 102"/>
                    <a:gd name="T50" fmla="*/ 11 w 102"/>
                    <a:gd name="T51" fmla="*/ 82 h 102"/>
                    <a:gd name="T52" fmla="*/ 16 w 102"/>
                    <a:gd name="T53" fmla="*/ 88 h 102"/>
                    <a:gd name="T54" fmla="*/ 22 w 102"/>
                    <a:gd name="T55" fmla="*/ 93 h 102"/>
                    <a:gd name="T56" fmla="*/ 29 w 102"/>
                    <a:gd name="T57" fmla="*/ 96 h 102"/>
                    <a:gd name="T58" fmla="*/ 36 w 102"/>
                    <a:gd name="T59" fmla="*/ 99 h 102"/>
                    <a:gd name="T60" fmla="*/ 43 w 102"/>
                    <a:gd name="T61" fmla="*/ 101 h 102"/>
                    <a:gd name="T62" fmla="*/ 51 w 102"/>
                    <a:gd name="T63" fmla="*/ 101 h 102"/>
                    <a:gd name="T64" fmla="*/ 58 w 102"/>
                    <a:gd name="T65" fmla="*/ 101 h 102"/>
                    <a:gd name="T66" fmla="*/ 65 w 102"/>
                    <a:gd name="T67" fmla="*/ 99 h 102"/>
                    <a:gd name="T68" fmla="*/ 73 w 102"/>
                    <a:gd name="T69" fmla="*/ 96 h 102"/>
                    <a:gd name="T70" fmla="*/ 79 w 102"/>
                    <a:gd name="T71" fmla="*/ 93 h 102"/>
                    <a:gd name="T72" fmla="*/ 85 w 102"/>
                    <a:gd name="T73" fmla="*/ 88 h 102"/>
                    <a:gd name="T74" fmla="*/ 90 w 102"/>
                    <a:gd name="T75" fmla="*/ 82 h 102"/>
                    <a:gd name="T76" fmla="*/ 94 w 102"/>
                    <a:gd name="T77" fmla="*/ 76 h 102"/>
                    <a:gd name="T78" fmla="*/ 98 w 102"/>
                    <a:gd name="T79" fmla="*/ 69 h 102"/>
                    <a:gd name="T80" fmla="*/ 100 w 102"/>
                    <a:gd name="T81" fmla="*/ 62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1"/>
                      </a:moveTo>
                      <a:lnTo>
                        <a:pt x="101" y="47"/>
                      </a:lnTo>
                      <a:lnTo>
                        <a:pt x="100" y="43"/>
                      </a:lnTo>
                      <a:lnTo>
                        <a:pt x="100" y="39"/>
                      </a:lnTo>
                      <a:lnTo>
                        <a:pt x="99" y="36"/>
                      </a:lnTo>
                      <a:lnTo>
                        <a:pt x="98" y="32"/>
                      </a:lnTo>
                      <a:lnTo>
                        <a:pt x="96" y="29"/>
                      </a:lnTo>
                      <a:lnTo>
                        <a:pt x="94" y="25"/>
                      </a:lnTo>
                      <a:lnTo>
                        <a:pt x="93" y="22"/>
                      </a:lnTo>
                      <a:lnTo>
                        <a:pt x="90" y="19"/>
                      </a:lnTo>
                      <a:lnTo>
                        <a:pt x="88" y="16"/>
                      </a:lnTo>
                      <a:lnTo>
                        <a:pt x="85" y="13"/>
                      </a:lnTo>
                      <a:lnTo>
                        <a:pt x="82" y="11"/>
                      </a:lnTo>
                      <a:lnTo>
                        <a:pt x="79" y="8"/>
                      </a:lnTo>
                      <a:lnTo>
                        <a:pt x="76" y="7"/>
                      </a:lnTo>
                      <a:lnTo>
                        <a:pt x="73" y="5"/>
                      </a:lnTo>
                      <a:lnTo>
                        <a:pt x="69" y="3"/>
                      </a:lnTo>
                      <a:lnTo>
                        <a:pt x="65" y="2"/>
                      </a:lnTo>
                      <a:lnTo>
                        <a:pt x="62" y="1"/>
                      </a:lnTo>
                      <a:lnTo>
                        <a:pt x="58" y="1"/>
                      </a:lnTo>
                      <a:lnTo>
                        <a:pt x="55" y="0"/>
                      </a:lnTo>
                      <a:lnTo>
                        <a:pt x="51" y="0"/>
                      </a:lnTo>
                      <a:lnTo>
                        <a:pt x="47" y="0"/>
                      </a:lnTo>
                      <a:lnTo>
                        <a:pt x="43" y="1"/>
                      </a:lnTo>
                      <a:lnTo>
                        <a:pt x="40" y="1"/>
                      </a:lnTo>
                      <a:lnTo>
                        <a:pt x="36" y="2"/>
                      </a:lnTo>
                      <a:lnTo>
                        <a:pt x="32" y="3"/>
                      </a:lnTo>
                      <a:lnTo>
                        <a:pt x="29" y="5"/>
                      </a:lnTo>
                      <a:lnTo>
                        <a:pt x="26" y="7"/>
                      </a:lnTo>
                      <a:lnTo>
                        <a:pt x="22" y="8"/>
                      </a:lnTo>
                      <a:lnTo>
                        <a:pt x="19" y="11"/>
                      </a:lnTo>
                      <a:lnTo>
                        <a:pt x="16" y="13"/>
                      </a:lnTo>
                      <a:lnTo>
                        <a:pt x="14" y="16"/>
                      </a:lnTo>
                      <a:lnTo>
                        <a:pt x="11" y="19"/>
                      </a:lnTo>
                      <a:lnTo>
                        <a:pt x="9" y="22"/>
                      </a:lnTo>
                      <a:lnTo>
                        <a:pt x="7" y="25"/>
                      </a:lnTo>
                      <a:lnTo>
                        <a:pt x="5" y="29"/>
                      </a:lnTo>
                      <a:lnTo>
                        <a:pt x="3" y="32"/>
                      </a:lnTo>
                      <a:lnTo>
                        <a:pt x="2" y="36"/>
                      </a:lnTo>
                      <a:lnTo>
                        <a:pt x="1" y="39"/>
                      </a:lnTo>
                      <a:lnTo>
                        <a:pt x="1" y="43"/>
                      </a:lnTo>
                      <a:lnTo>
                        <a:pt x="0" y="47"/>
                      </a:lnTo>
                      <a:lnTo>
                        <a:pt x="0" y="51"/>
                      </a:lnTo>
                      <a:lnTo>
                        <a:pt x="0" y="54"/>
                      </a:lnTo>
                      <a:lnTo>
                        <a:pt x="1" y="58"/>
                      </a:lnTo>
                      <a:lnTo>
                        <a:pt x="1" y="62"/>
                      </a:lnTo>
                      <a:lnTo>
                        <a:pt x="2" y="65"/>
                      </a:lnTo>
                      <a:lnTo>
                        <a:pt x="3" y="69"/>
                      </a:lnTo>
                      <a:lnTo>
                        <a:pt x="5" y="72"/>
                      </a:lnTo>
                      <a:lnTo>
                        <a:pt x="7" y="76"/>
                      </a:lnTo>
                      <a:lnTo>
                        <a:pt x="9" y="79"/>
                      </a:lnTo>
                      <a:lnTo>
                        <a:pt x="11" y="82"/>
                      </a:lnTo>
                      <a:lnTo>
                        <a:pt x="14" y="85"/>
                      </a:lnTo>
                      <a:lnTo>
                        <a:pt x="16" y="88"/>
                      </a:lnTo>
                      <a:lnTo>
                        <a:pt x="19" y="90"/>
                      </a:lnTo>
                      <a:lnTo>
                        <a:pt x="22" y="93"/>
                      </a:lnTo>
                      <a:lnTo>
                        <a:pt x="26" y="94"/>
                      </a:lnTo>
                      <a:lnTo>
                        <a:pt x="29" y="96"/>
                      </a:lnTo>
                      <a:lnTo>
                        <a:pt x="32" y="98"/>
                      </a:lnTo>
                      <a:lnTo>
                        <a:pt x="36" y="99"/>
                      </a:lnTo>
                      <a:lnTo>
                        <a:pt x="40" y="100"/>
                      </a:lnTo>
                      <a:lnTo>
                        <a:pt x="43" y="101"/>
                      </a:lnTo>
                      <a:lnTo>
                        <a:pt x="47" y="101"/>
                      </a:lnTo>
                      <a:lnTo>
                        <a:pt x="51" y="101"/>
                      </a:lnTo>
                      <a:lnTo>
                        <a:pt x="55" y="101"/>
                      </a:lnTo>
                      <a:lnTo>
                        <a:pt x="58" y="101"/>
                      </a:lnTo>
                      <a:lnTo>
                        <a:pt x="62" y="100"/>
                      </a:lnTo>
                      <a:lnTo>
                        <a:pt x="65" y="99"/>
                      </a:lnTo>
                      <a:lnTo>
                        <a:pt x="69" y="98"/>
                      </a:lnTo>
                      <a:lnTo>
                        <a:pt x="73" y="96"/>
                      </a:lnTo>
                      <a:lnTo>
                        <a:pt x="76" y="94"/>
                      </a:lnTo>
                      <a:lnTo>
                        <a:pt x="79" y="93"/>
                      </a:lnTo>
                      <a:lnTo>
                        <a:pt x="82" y="90"/>
                      </a:lnTo>
                      <a:lnTo>
                        <a:pt x="85" y="88"/>
                      </a:lnTo>
                      <a:lnTo>
                        <a:pt x="88" y="85"/>
                      </a:lnTo>
                      <a:lnTo>
                        <a:pt x="90" y="82"/>
                      </a:lnTo>
                      <a:lnTo>
                        <a:pt x="93" y="79"/>
                      </a:lnTo>
                      <a:lnTo>
                        <a:pt x="94" y="76"/>
                      </a:lnTo>
                      <a:lnTo>
                        <a:pt x="96" y="72"/>
                      </a:lnTo>
                      <a:lnTo>
                        <a:pt x="98" y="69"/>
                      </a:lnTo>
                      <a:lnTo>
                        <a:pt x="99" y="65"/>
                      </a:lnTo>
                      <a:lnTo>
                        <a:pt x="100" y="62"/>
                      </a:lnTo>
                      <a:lnTo>
                        <a:pt x="100" y="58"/>
                      </a:lnTo>
                      <a:lnTo>
                        <a:pt x="101" y="54"/>
                      </a:lnTo>
                      <a:lnTo>
                        <a:pt x="101" y="51"/>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78" name="Freeform 34"/>
                <p:cNvSpPr>
                  <a:spLocks/>
                </p:cNvSpPr>
                <p:nvPr/>
              </p:nvSpPr>
              <p:spPr bwMode="auto">
                <a:xfrm>
                  <a:off x="2543" y="1448"/>
                  <a:ext cx="102" cy="102"/>
                </a:xfrm>
                <a:custGeom>
                  <a:avLst/>
                  <a:gdLst>
                    <a:gd name="T0" fmla="*/ 101 w 102"/>
                    <a:gd name="T1" fmla="*/ 47 h 102"/>
                    <a:gd name="T2" fmla="*/ 100 w 102"/>
                    <a:gd name="T3" fmla="*/ 39 h 102"/>
                    <a:gd name="T4" fmla="*/ 98 w 102"/>
                    <a:gd name="T5" fmla="*/ 32 h 102"/>
                    <a:gd name="T6" fmla="*/ 94 w 102"/>
                    <a:gd name="T7" fmla="*/ 25 h 102"/>
                    <a:gd name="T8" fmla="*/ 90 w 102"/>
                    <a:gd name="T9" fmla="*/ 19 h 102"/>
                    <a:gd name="T10" fmla="*/ 85 w 102"/>
                    <a:gd name="T11" fmla="*/ 13 h 102"/>
                    <a:gd name="T12" fmla="*/ 79 w 102"/>
                    <a:gd name="T13" fmla="*/ 9 h 102"/>
                    <a:gd name="T14" fmla="*/ 72 w 102"/>
                    <a:gd name="T15" fmla="*/ 5 h 102"/>
                    <a:gd name="T16" fmla="*/ 65 w 102"/>
                    <a:gd name="T17" fmla="*/ 2 h 102"/>
                    <a:gd name="T18" fmla="*/ 58 w 102"/>
                    <a:gd name="T19" fmla="*/ 0 h 102"/>
                    <a:gd name="T20" fmla="*/ 51 w 102"/>
                    <a:gd name="T21" fmla="*/ 0 h 102"/>
                    <a:gd name="T22" fmla="*/ 43 w 102"/>
                    <a:gd name="T23" fmla="*/ 0 h 102"/>
                    <a:gd name="T24" fmla="*/ 36 w 102"/>
                    <a:gd name="T25" fmla="*/ 2 h 102"/>
                    <a:gd name="T26" fmla="*/ 29 w 102"/>
                    <a:gd name="T27" fmla="*/ 5 h 102"/>
                    <a:gd name="T28" fmla="*/ 22 w 102"/>
                    <a:gd name="T29" fmla="*/ 9 h 102"/>
                    <a:gd name="T30" fmla="*/ 16 w 102"/>
                    <a:gd name="T31" fmla="*/ 13 h 102"/>
                    <a:gd name="T32" fmla="*/ 11 w 102"/>
                    <a:gd name="T33" fmla="*/ 19 h 102"/>
                    <a:gd name="T34" fmla="*/ 7 w 102"/>
                    <a:gd name="T35" fmla="*/ 25 h 102"/>
                    <a:gd name="T36" fmla="*/ 3 w 102"/>
                    <a:gd name="T37" fmla="*/ 32 h 102"/>
                    <a:gd name="T38" fmla="*/ 1 w 102"/>
                    <a:gd name="T39" fmla="*/ 39 h 102"/>
                    <a:gd name="T40" fmla="*/ 0 w 102"/>
                    <a:gd name="T41" fmla="*/ 47 h 102"/>
                    <a:gd name="T42" fmla="*/ 0 w 102"/>
                    <a:gd name="T43" fmla="*/ 54 h 102"/>
                    <a:gd name="T44" fmla="*/ 1 w 102"/>
                    <a:gd name="T45" fmla="*/ 62 h 102"/>
                    <a:gd name="T46" fmla="*/ 3 w 102"/>
                    <a:gd name="T47" fmla="*/ 69 h 102"/>
                    <a:gd name="T48" fmla="*/ 7 w 102"/>
                    <a:gd name="T49" fmla="*/ 76 h 102"/>
                    <a:gd name="T50" fmla="*/ 11 w 102"/>
                    <a:gd name="T51" fmla="*/ 82 h 102"/>
                    <a:gd name="T52" fmla="*/ 16 w 102"/>
                    <a:gd name="T53" fmla="*/ 87 h 102"/>
                    <a:gd name="T54" fmla="*/ 22 w 102"/>
                    <a:gd name="T55" fmla="*/ 92 h 102"/>
                    <a:gd name="T56" fmla="*/ 29 w 102"/>
                    <a:gd name="T57" fmla="*/ 96 h 102"/>
                    <a:gd name="T58" fmla="*/ 36 w 102"/>
                    <a:gd name="T59" fmla="*/ 99 h 102"/>
                    <a:gd name="T60" fmla="*/ 43 w 102"/>
                    <a:gd name="T61" fmla="*/ 100 h 102"/>
                    <a:gd name="T62" fmla="*/ 51 w 102"/>
                    <a:gd name="T63" fmla="*/ 101 h 102"/>
                    <a:gd name="T64" fmla="*/ 58 w 102"/>
                    <a:gd name="T65" fmla="*/ 100 h 102"/>
                    <a:gd name="T66" fmla="*/ 65 w 102"/>
                    <a:gd name="T67" fmla="*/ 99 h 102"/>
                    <a:gd name="T68" fmla="*/ 72 w 102"/>
                    <a:gd name="T69" fmla="*/ 96 h 102"/>
                    <a:gd name="T70" fmla="*/ 79 w 102"/>
                    <a:gd name="T71" fmla="*/ 92 h 102"/>
                    <a:gd name="T72" fmla="*/ 85 w 102"/>
                    <a:gd name="T73" fmla="*/ 87 h 102"/>
                    <a:gd name="T74" fmla="*/ 90 w 102"/>
                    <a:gd name="T75" fmla="*/ 82 h 102"/>
                    <a:gd name="T76" fmla="*/ 94 w 102"/>
                    <a:gd name="T77" fmla="*/ 76 h 102"/>
                    <a:gd name="T78" fmla="*/ 98 w 102"/>
                    <a:gd name="T79" fmla="*/ 69 h 102"/>
                    <a:gd name="T80" fmla="*/ 100 w 102"/>
                    <a:gd name="T81" fmla="*/ 62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0"/>
                      </a:moveTo>
                      <a:lnTo>
                        <a:pt x="101" y="47"/>
                      </a:lnTo>
                      <a:lnTo>
                        <a:pt x="101" y="43"/>
                      </a:lnTo>
                      <a:lnTo>
                        <a:pt x="100" y="39"/>
                      </a:lnTo>
                      <a:lnTo>
                        <a:pt x="99" y="35"/>
                      </a:lnTo>
                      <a:lnTo>
                        <a:pt x="98" y="32"/>
                      </a:lnTo>
                      <a:lnTo>
                        <a:pt x="96" y="29"/>
                      </a:lnTo>
                      <a:lnTo>
                        <a:pt x="94" y="25"/>
                      </a:lnTo>
                      <a:lnTo>
                        <a:pt x="93" y="22"/>
                      </a:lnTo>
                      <a:lnTo>
                        <a:pt x="90" y="19"/>
                      </a:lnTo>
                      <a:lnTo>
                        <a:pt x="88" y="16"/>
                      </a:lnTo>
                      <a:lnTo>
                        <a:pt x="85" y="13"/>
                      </a:lnTo>
                      <a:lnTo>
                        <a:pt x="82" y="11"/>
                      </a:lnTo>
                      <a:lnTo>
                        <a:pt x="79" y="9"/>
                      </a:lnTo>
                      <a:lnTo>
                        <a:pt x="76" y="6"/>
                      </a:lnTo>
                      <a:lnTo>
                        <a:pt x="72" y="5"/>
                      </a:lnTo>
                      <a:lnTo>
                        <a:pt x="69" y="3"/>
                      </a:lnTo>
                      <a:lnTo>
                        <a:pt x="65" y="2"/>
                      </a:lnTo>
                      <a:lnTo>
                        <a:pt x="62" y="1"/>
                      </a:lnTo>
                      <a:lnTo>
                        <a:pt x="58" y="0"/>
                      </a:lnTo>
                      <a:lnTo>
                        <a:pt x="54" y="0"/>
                      </a:lnTo>
                      <a:lnTo>
                        <a:pt x="51" y="0"/>
                      </a:lnTo>
                      <a:lnTo>
                        <a:pt x="47" y="0"/>
                      </a:lnTo>
                      <a:lnTo>
                        <a:pt x="43" y="0"/>
                      </a:lnTo>
                      <a:lnTo>
                        <a:pt x="40" y="1"/>
                      </a:lnTo>
                      <a:lnTo>
                        <a:pt x="36" y="2"/>
                      </a:lnTo>
                      <a:lnTo>
                        <a:pt x="32" y="3"/>
                      </a:lnTo>
                      <a:lnTo>
                        <a:pt x="29" y="5"/>
                      </a:lnTo>
                      <a:lnTo>
                        <a:pt x="25" y="6"/>
                      </a:lnTo>
                      <a:lnTo>
                        <a:pt x="22" y="9"/>
                      </a:lnTo>
                      <a:lnTo>
                        <a:pt x="19" y="11"/>
                      </a:lnTo>
                      <a:lnTo>
                        <a:pt x="16" y="13"/>
                      </a:lnTo>
                      <a:lnTo>
                        <a:pt x="13" y="16"/>
                      </a:lnTo>
                      <a:lnTo>
                        <a:pt x="11" y="19"/>
                      </a:lnTo>
                      <a:lnTo>
                        <a:pt x="9" y="22"/>
                      </a:lnTo>
                      <a:lnTo>
                        <a:pt x="7" y="25"/>
                      </a:lnTo>
                      <a:lnTo>
                        <a:pt x="5" y="29"/>
                      </a:lnTo>
                      <a:lnTo>
                        <a:pt x="3" y="32"/>
                      </a:lnTo>
                      <a:lnTo>
                        <a:pt x="2" y="35"/>
                      </a:lnTo>
                      <a:lnTo>
                        <a:pt x="1" y="39"/>
                      </a:lnTo>
                      <a:lnTo>
                        <a:pt x="1" y="43"/>
                      </a:lnTo>
                      <a:lnTo>
                        <a:pt x="0" y="47"/>
                      </a:lnTo>
                      <a:lnTo>
                        <a:pt x="0" y="50"/>
                      </a:lnTo>
                      <a:lnTo>
                        <a:pt x="0" y="54"/>
                      </a:lnTo>
                      <a:lnTo>
                        <a:pt x="1" y="58"/>
                      </a:lnTo>
                      <a:lnTo>
                        <a:pt x="1" y="62"/>
                      </a:lnTo>
                      <a:lnTo>
                        <a:pt x="2" y="65"/>
                      </a:lnTo>
                      <a:lnTo>
                        <a:pt x="3" y="69"/>
                      </a:lnTo>
                      <a:lnTo>
                        <a:pt x="5" y="72"/>
                      </a:lnTo>
                      <a:lnTo>
                        <a:pt x="7" y="76"/>
                      </a:lnTo>
                      <a:lnTo>
                        <a:pt x="9" y="79"/>
                      </a:lnTo>
                      <a:lnTo>
                        <a:pt x="11" y="82"/>
                      </a:lnTo>
                      <a:lnTo>
                        <a:pt x="13" y="85"/>
                      </a:lnTo>
                      <a:lnTo>
                        <a:pt x="16" y="87"/>
                      </a:lnTo>
                      <a:lnTo>
                        <a:pt x="19" y="90"/>
                      </a:lnTo>
                      <a:lnTo>
                        <a:pt x="22" y="92"/>
                      </a:lnTo>
                      <a:lnTo>
                        <a:pt x="25" y="94"/>
                      </a:lnTo>
                      <a:lnTo>
                        <a:pt x="29" y="96"/>
                      </a:lnTo>
                      <a:lnTo>
                        <a:pt x="32" y="97"/>
                      </a:lnTo>
                      <a:lnTo>
                        <a:pt x="36" y="99"/>
                      </a:lnTo>
                      <a:lnTo>
                        <a:pt x="40" y="100"/>
                      </a:lnTo>
                      <a:lnTo>
                        <a:pt x="43" y="100"/>
                      </a:lnTo>
                      <a:lnTo>
                        <a:pt x="47" y="101"/>
                      </a:lnTo>
                      <a:lnTo>
                        <a:pt x="51" y="101"/>
                      </a:lnTo>
                      <a:lnTo>
                        <a:pt x="54" y="101"/>
                      </a:lnTo>
                      <a:lnTo>
                        <a:pt x="58" y="100"/>
                      </a:lnTo>
                      <a:lnTo>
                        <a:pt x="62" y="100"/>
                      </a:lnTo>
                      <a:lnTo>
                        <a:pt x="65" y="99"/>
                      </a:lnTo>
                      <a:lnTo>
                        <a:pt x="69" y="97"/>
                      </a:lnTo>
                      <a:lnTo>
                        <a:pt x="72" y="96"/>
                      </a:lnTo>
                      <a:lnTo>
                        <a:pt x="76" y="94"/>
                      </a:lnTo>
                      <a:lnTo>
                        <a:pt x="79" y="92"/>
                      </a:lnTo>
                      <a:lnTo>
                        <a:pt x="82" y="90"/>
                      </a:lnTo>
                      <a:lnTo>
                        <a:pt x="85" y="87"/>
                      </a:lnTo>
                      <a:lnTo>
                        <a:pt x="88" y="85"/>
                      </a:lnTo>
                      <a:lnTo>
                        <a:pt x="90" y="82"/>
                      </a:lnTo>
                      <a:lnTo>
                        <a:pt x="93" y="79"/>
                      </a:lnTo>
                      <a:lnTo>
                        <a:pt x="94" y="76"/>
                      </a:lnTo>
                      <a:lnTo>
                        <a:pt x="96" y="72"/>
                      </a:lnTo>
                      <a:lnTo>
                        <a:pt x="98" y="69"/>
                      </a:lnTo>
                      <a:lnTo>
                        <a:pt x="99" y="65"/>
                      </a:lnTo>
                      <a:lnTo>
                        <a:pt x="100" y="62"/>
                      </a:lnTo>
                      <a:lnTo>
                        <a:pt x="101" y="58"/>
                      </a:lnTo>
                      <a:lnTo>
                        <a:pt x="101" y="54"/>
                      </a:lnTo>
                      <a:lnTo>
                        <a:pt x="101" y="50"/>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79" name="Freeform 35"/>
                <p:cNvSpPr>
                  <a:spLocks/>
                </p:cNvSpPr>
                <p:nvPr/>
              </p:nvSpPr>
              <p:spPr bwMode="auto">
                <a:xfrm>
                  <a:off x="2440" y="1443"/>
                  <a:ext cx="102" cy="102"/>
                </a:xfrm>
                <a:custGeom>
                  <a:avLst/>
                  <a:gdLst>
                    <a:gd name="T0" fmla="*/ 101 w 102"/>
                    <a:gd name="T1" fmla="*/ 47 h 102"/>
                    <a:gd name="T2" fmla="*/ 100 w 102"/>
                    <a:gd name="T3" fmla="*/ 39 h 102"/>
                    <a:gd name="T4" fmla="*/ 98 w 102"/>
                    <a:gd name="T5" fmla="*/ 32 h 102"/>
                    <a:gd name="T6" fmla="*/ 94 w 102"/>
                    <a:gd name="T7" fmla="*/ 25 h 102"/>
                    <a:gd name="T8" fmla="*/ 90 w 102"/>
                    <a:gd name="T9" fmla="*/ 19 h 102"/>
                    <a:gd name="T10" fmla="*/ 85 w 102"/>
                    <a:gd name="T11" fmla="*/ 14 h 102"/>
                    <a:gd name="T12" fmla="*/ 79 w 102"/>
                    <a:gd name="T13" fmla="*/ 9 h 102"/>
                    <a:gd name="T14" fmla="*/ 73 w 102"/>
                    <a:gd name="T15" fmla="*/ 5 h 102"/>
                    <a:gd name="T16" fmla="*/ 65 w 102"/>
                    <a:gd name="T17" fmla="*/ 2 h 102"/>
                    <a:gd name="T18" fmla="*/ 58 w 102"/>
                    <a:gd name="T19" fmla="*/ 1 h 102"/>
                    <a:gd name="T20" fmla="*/ 51 w 102"/>
                    <a:gd name="T21" fmla="*/ 0 h 102"/>
                    <a:gd name="T22" fmla="*/ 43 w 102"/>
                    <a:gd name="T23" fmla="*/ 1 h 102"/>
                    <a:gd name="T24" fmla="*/ 36 w 102"/>
                    <a:gd name="T25" fmla="*/ 2 h 102"/>
                    <a:gd name="T26" fmla="*/ 29 w 102"/>
                    <a:gd name="T27" fmla="*/ 5 h 102"/>
                    <a:gd name="T28" fmla="*/ 22 w 102"/>
                    <a:gd name="T29" fmla="*/ 9 h 102"/>
                    <a:gd name="T30" fmla="*/ 16 w 102"/>
                    <a:gd name="T31" fmla="*/ 14 h 102"/>
                    <a:gd name="T32" fmla="*/ 11 w 102"/>
                    <a:gd name="T33" fmla="*/ 19 h 102"/>
                    <a:gd name="T34" fmla="*/ 7 w 102"/>
                    <a:gd name="T35" fmla="*/ 25 h 102"/>
                    <a:gd name="T36" fmla="*/ 3 w 102"/>
                    <a:gd name="T37" fmla="*/ 32 h 102"/>
                    <a:gd name="T38" fmla="*/ 1 w 102"/>
                    <a:gd name="T39" fmla="*/ 39 h 102"/>
                    <a:gd name="T40" fmla="*/ 0 w 102"/>
                    <a:gd name="T41" fmla="*/ 47 h 102"/>
                    <a:gd name="T42" fmla="*/ 0 w 102"/>
                    <a:gd name="T43" fmla="*/ 54 h 102"/>
                    <a:gd name="T44" fmla="*/ 1 w 102"/>
                    <a:gd name="T45" fmla="*/ 62 h 102"/>
                    <a:gd name="T46" fmla="*/ 3 w 102"/>
                    <a:gd name="T47" fmla="*/ 69 h 102"/>
                    <a:gd name="T48" fmla="*/ 7 w 102"/>
                    <a:gd name="T49" fmla="*/ 76 h 102"/>
                    <a:gd name="T50" fmla="*/ 11 w 102"/>
                    <a:gd name="T51" fmla="*/ 82 h 102"/>
                    <a:gd name="T52" fmla="*/ 16 w 102"/>
                    <a:gd name="T53" fmla="*/ 88 h 102"/>
                    <a:gd name="T54" fmla="*/ 22 w 102"/>
                    <a:gd name="T55" fmla="*/ 92 h 102"/>
                    <a:gd name="T56" fmla="*/ 29 w 102"/>
                    <a:gd name="T57" fmla="*/ 96 h 102"/>
                    <a:gd name="T58" fmla="*/ 36 w 102"/>
                    <a:gd name="T59" fmla="*/ 99 h 102"/>
                    <a:gd name="T60" fmla="*/ 43 w 102"/>
                    <a:gd name="T61" fmla="*/ 100 h 102"/>
                    <a:gd name="T62" fmla="*/ 51 w 102"/>
                    <a:gd name="T63" fmla="*/ 101 h 102"/>
                    <a:gd name="T64" fmla="*/ 58 w 102"/>
                    <a:gd name="T65" fmla="*/ 100 h 102"/>
                    <a:gd name="T66" fmla="*/ 65 w 102"/>
                    <a:gd name="T67" fmla="*/ 99 h 102"/>
                    <a:gd name="T68" fmla="*/ 73 w 102"/>
                    <a:gd name="T69" fmla="*/ 96 h 102"/>
                    <a:gd name="T70" fmla="*/ 79 w 102"/>
                    <a:gd name="T71" fmla="*/ 92 h 102"/>
                    <a:gd name="T72" fmla="*/ 85 w 102"/>
                    <a:gd name="T73" fmla="*/ 88 h 102"/>
                    <a:gd name="T74" fmla="*/ 90 w 102"/>
                    <a:gd name="T75" fmla="*/ 82 h 102"/>
                    <a:gd name="T76" fmla="*/ 94 w 102"/>
                    <a:gd name="T77" fmla="*/ 76 h 102"/>
                    <a:gd name="T78" fmla="*/ 98 w 102"/>
                    <a:gd name="T79" fmla="*/ 69 h 102"/>
                    <a:gd name="T80" fmla="*/ 100 w 102"/>
                    <a:gd name="T81" fmla="*/ 62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1"/>
                      </a:moveTo>
                      <a:lnTo>
                        <a:pt x="101" y="47"/>
                      </a:lnTo>
                      <a:lnTo>
                        <a:pt x="101" y="43"/>
                      </a:lnTo>
                      <a:lnTo>
                        <a:pt x="100" y="39"/>
                      </a:lnTo>
                      <a:lnTo>
                        <a:pt x="99" y="36"/>
                      </a:lnTo>
                      <a:lnTo>
                        <a:pt x="98" y="32"/>
                      </a:lnTo>
                      <a:lnTo>
                        <a:pt x="96" y="28"/>
                      </a:lnTo>
                      <a:lnTo>
                        <a:pt x="94" y="25"/>
                      </a:lnTo>
                      <a:lnTo>
                        <a:pt x="93" y="22"/>
                      </a:lnTo>
                      <a:lnTo>
                        <a:pt x="90" y="19"/>
                      </a:lnTo>
                      <a:lnTo>
                        <a:pt x="88" y="16"/>
                      </a:lnTo>
                      <a:lnTo>
                        <a:pt x="85" y="14"/>
                      </a:lnTo>
                      <a:lnTo>
                        <a:pt x="82" y="11"/>
                      </a:lnTo>
                      <a:lnTo>
                        <a:pt x="79" y="9"/>
                      </a:lnTo>
                      <a:lnTo>
                        <a:pt x="76" y="7"/>
                      </a:lnTo>
                      <a:lnTo>
                        <a:pt x="73" y="5"/>
                      </a:lnTo>
                      <a:lnTo>
                        <a:pt x="69" y="3"/>
                      </a:lnTo>
                      <a:lnTo>
                        <a:pt x="65" y="2"/>
                      </a:lnTo>
                      <a:lnTo>
                        <a:pt x="62" y="1"/>
                      </a:lnTo>
                      <a:lnTo>
                        <a:pt x="58" y="1"/>
                      </a:lnTo>
                      <a:lnTo>
                        <a:pt x="55" y="0"/>
                      </a:lnTo>
                      <a:lnTo>
                        <a:pt x="51" y="0"/>
                      </a:lnTo>
                      <a:lnTo>
                        <a:pt x="47" y="0"/>
                      </a:lnTo>
                      <a:lnTo>
                        <a:pt x="43" y="1"/>
                      </a:lnTo>
                      <a:lnTo>
                        <a:pt x="40" y="1"/>
                      </a:lnTo>
                      <a:lnTo>
                        <a:pt x="36" y="2"/>
                      </a:lnTo>
                      <a:lnTo>
                        <a:pt x="32" y="3"/>
                      </a:lnTo>
                      <a:lnTo>
                        <a:pt x="29" y="5"/>
                      </a:lnTo>
                      <a:lnTo>
                        <a:pt x="26" y="7"/>
                      </a:lnTo>
                      <a:lnTo>
                        <a:pt x="22" y="9"/>
                      </a:lnTo>
                      <a:lnTo>
                        <a:pt x="19" y="11"/>
                      </a:lnTo>
                      <a:lnTo>
                        <a:pt x="16" y="14"/>
                      </a:lnTo>
                      <a:lnTo>
                        <a:pt x="14" y="16"/>
                      </a:lnTo>
                      <a:lnTo>
                        <a:pt x="11" y="19"/>
                      </a:lnTo>
                      <a:lnTo>
                        <a:pt x="9" y="22"/>
                      </a:lnTo>
                      <a:lnTo>
                        <a:pt x="7" y="25"/>
                      </a:lnTo>
                      <a:lnTo>
                        <a:pt x="5" y="28"/>
                      </a:lnTo>
                      <a:lnTo>
                        <a:pt x="3" y="32"/>
                      </a:lnTo>
                      <a:lnTo>
                        <a:pt x="2" y="36"/>
                      </a:lnTo>
                      <a:lnTo>
                        <a:pt x="1" y="39"/>
                      </a:lnTo>
                      <a:lnTo>
                        <a:pt x="1" y="43"/>
                      </a:lnTo>
                      <a:lnTo>
                        <a:pt x="0" y="47"/>
                      </a:lnTo>
                      <a:lnTo>
                        <a:pt x="0" y="51"/>
                      </a:lnTo>
                      <a:lnTo>
                        <a:pt x="0" y="54"/>
                      </a:lnTo>
                      <a:lnTo>
                        <a:pt x="1" y="58"/>
                      </a:lnTo>
                      <a:lnTo>
                        <a:pt x="1" y="62"/>
                      </a:lnTo>
                      <a:lnTo>
                        <a:pt x="2" y="65"/>
                      </a:lnTo>
                      <a:lnTo>
                        <a:pt x="3" y="69"/>
                      </a:lnTo>
                      <a:lnTo>
                        <a:pt x="5" y="72"/>
                      </a:lnTo>
                      <a:lnTo>
                        <a:pt x="7" y="76"/>
                      </a:lnTo>
                      <a:lnTo>
                        <a:pt x="9" y="79"/>
                      </a:lnTo>
                      <a:lnTo>
                        <a:pt x="11" y="82"/>
                      </a:lnTo>
                      <a:lnTo>
                        <a:pt x="14" y="85"/>
                      </a:lnTo>
                      <a:lnTo>
                        <a:pt x="16" y="88"/>
                      </a:lnTo>
                      <a:lnTo>
                        <a:pt x="19" y="90"/>
                      </a:lnTo>
                      <a:lnTo>
                        <a:pt x="22" y="92"/>
                      </a:lnTo>
                      <a:lnTo>
                        <a:pt x="26" y="94"/>
                      </a:lnTo>
                      <a:lnTo>
                        <a:pt x="29" y="96"/>
                      </a:lnTo>
                      <a:lnTo>
                        <a:pt x="32" y="98"/>
                      </a:lnTo>
                      <a:lnTo>
                        <a:pt x="36" y="99"/>
                      </a:lnTo>
                      <a:lnTo>
                        <a:pt x="40" y="100"/>
                      </a:lnTo>
                      <a:lnTo>
                        <a:pt x="43" y="100"/>
                      </a:lnTo>
                      <a:lnTo>
                        <a:pt x="47" y="101"/>
                      </a:lnTo>
                      <a:lnTo>
                        <a:pt x="51" y="101"/>
                      </a:lnTo>
                      <a:lnTo>
                        <a:pt x="55" y="101"/>
                      </a:lnTo>
                      <a:lnTo>
                        <a:pt x="58" y="100"/>
                      </a:lnTo>
                      <a:lnTo>
                        <a:pt x="62" y="100"/>
                      </a:lnTo>
                      <a:lnTo>
                        <a:pt x="65" y="99"/>
                      </a:lnTo>
                      <a:lnTo>
                        <a:pt x="69" y="98"/>
                      </a:lnTo>
                      <a:lnTo>
                        <a:pt x="73" y="96"/>
                      </a:lnTo>
                      <a:lnTo>
                        <a:pt x="76" y="94"/>
                      </a:lnTo>
                      <a:lnTo>
                        <a:pt x="79" y="92"/>
                      </a:lnTo>
                      <a:lnTo>
                        <a:pt x="82" y="90"/>
                      </a:lnTo>
                      <a:lnTo>
                        <a:pt x="85" y="88"/>
                      </a:lnTo>
                      <a:lnTo>
                        <a:pt x="88" y="85"/>
                      </a:lnTo>
                      <a:lnTo>
                        <a:pt x="90" y="82"/>
                      </a:lnTo>
                      <a:lnTo>
                        <a:pt x="93" y="79"/>
                      </a:lnTo>
                      <a:lnTo>
                        <a:pt x="94" y="76"/>
                      </a:lnTo>
                      <a:lnTo>
                        <a:pt x="96" y="72"/>
                      </a:lnTo>
                      <a:lnTo>
                        <a:pt x="98" y="69"/>
                      </a:lnTo>
                      <a:lnTo>
                        <a:pt x="99" y="65"/>
                      </a:lnTo>
                      <a:lnTo>
                        <a:pt x="100" y="62"/>
                      </a:lnTo>
                      <a:lnTo>
                        <a:pt x="101" y="58"/>
                      </a:lnTo>
                      <a:lnTo>
                        <a:pt x="101" y="54"/>
                      </a:lnTo>
                      <a:lnTo>
                        <a:pt x="101" y="51"/>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80" name="Freeform 36"/>
                <p:cNvSpPr>
                  <a:spLocks/>
                </p:cNvSpPr>
                <p:nvPr/>
              </p:nvSpPr>
              <p:spPr bwMode="auto">
                <a:xfrm>
                  <a:off x="2649" y="1442"/>
                  <a:ext cx="102" cy="102"/>
                </a:xfrm>
                <a:custGeom>
                  <a:avLst/>
                  <a:gdLst>
                    <a:gd name="T0" fmla="*/ 101 w 102"/>
                    <a:gd name="T1" fmla="*/ 47 h 102"/>
                    <a:gd name="T2" fmla="*/ 99 w 102"/>
                    <a:gd name="T3" fmla="*/ 39 h 102"/>
                    <a:gd name="T4" fmla="*/ 97 w 102"/>
                    <a:gd name="T5" fmla="*/ 32 h 102"/>
                    <a:gd name="T6" fmla="*/ 94 w 102"/>
                    <a:gd name="T7" fmla="*/ 25 h 102"/>
                    <a:gd name="T8" fmla="*/ 90 w 102"/>
                    <a:gd name="T9" fmla="*/ 19 h 102"/>
                    <a:gd name="T10" fmla="*/ 85 w 102"/>
                    <a:gd name="T11" fmla="*/ 14 h 102"/>
                    <a:gd name="T12" fmla="*/ 79 w 102"/>
                    <a:gd name="T13" fmla="*/ 9 h 102"/>
                    <a:gd name="T14" fmla="*/ 72 w 102"/>
                    <a:gd name="T15" fmla="*/ 5 h 102"/>
                    <a:gd name="T16" fmla="*/ 65 w 102"/>
                    <a:gd name="T17" fmla="*/ 2 h 102"/>
                    <a:gd name="T18" fmla="*/ 58 w 102"/>
                    <a:gd name="T19" fmla="*/ 1 h 102"/>
                    <a:gd name="T20" fmla="*/ 50 w 102"/>
                    <a:gd name="T21" fmla="*/ 0 h 102"/>
                    <a:gd name="T22" fmla="*/ 43 w 102"/>
                    <a:gd name="T23" fmla="*/ 1 h 102"/>
                    <a:gd name="T24" fmla="*/ 36 w 102"/>
                    <a:gd name="T25" fmla="*/ 2 h 102"/>
                    <a:gd name="T26" fmla="*/ 28 w 102"/>
                    <a:gd name="T27" fmla="*/ 5 h 102"/>
                    <a:gd name="T28" fmla="*/ 22 w 102"/>
                    <a:gd name="T29" fmla="*/ 9 h 102"/>
                    <a:gd name="T30" fmla="*/ 16 w 102"/>
                    <a:gd name="T31" fmla="*/ 14 h 102"/>
                    <a:gd name="T32" fmla="*/ 11 w 102"/>
                    <a:gd name="T33" fmla="*/ 19 h 102"/>
                    <a:gd name="T34" fmla="*/ 7 w 102"/>
                    <a:gd name="T35" fmla="*/ 25 h 102"/>
                    <a:gd name="T36" fmla="*/ 3 w 102"/>
                    <a:gd name="T37" fmla="*/ 32 h 102"/>
                    <a:gd name="T38" fmla="*/ 1 w 102"/>
                    <a:gd name="T39" fmla="*/ 39 h 102"/>
                    <a:gd name="T40" fmla="*/ 0 w 102"/>
                    <a:gd name="T41" fmla="*/ 47 h 102"/>
                    <a:gd name="T42" fmla="*/ 0 w 102"/>
                    <a:gd name="T43" fmla="*/ 54 h 102"/>
                    <a:gd name="T44" fmla="*/ 1 w 102"/>
                    <a:gd name="T45" fmla="*/ 62 h 102"/>
                    <a:gd name="T46" fmla="*/ 3 w 102"/>
                    <a:gd name="T47" fmla="*/ 69 h 102"/>
                    <a:gd name="T48" fmla="*/ 7 w 102"/>
                    <a:gd name="T49" fmla="*/ 76 h 102"/>
                    <a:gd name="T50" fmla="*/ 11 w 102"/>
                    <a:gd name="T51" fmla="*/ 82 h 102"/>
                    <a:gd name="T52" fmla="*/ 16 w 102"/>
                    <a:gd name="T53" fmla="*/ 88 h 102"/>
                    <a:gd name="T54" fmla="*/ 22 w 102"/>
                    <a:gd name="T55" fmla="*/ 93 h 102"/>
                    <a:gd name="T56" fmla="*/ 28 w 102"/>
                    <a:gd name="T57" fmla="*/ 96 h 102"/>
                    <a:gd name="T58" fmla="*/ 36 w 102"/>
                    <a:gd name="T59" fmla="*/ 99 h 102"/>
                    <a:gd name="T60" fmla="*/ 43 w 102"/>
                    <a:gd name="T61" fmla="*/ 101 h 102"/>
                    <a:gd name="T62" fmla="*/ 50 w 102"/>
                    <a:gd name="T63" fmla="*/ 101 h 102"/>
                    <a:gd name="T64" fmla="*/ 58 w 102"/>
                    <a:gd name="T65" fmla="*/ 101 h 102"/>
                    <a:gd name="T66" fmla="*/ 65 w 102"/>
                    <a:gd name="T67" fmla="*/ 99 h 102"/>
                    <a:gd name="T68" fmla="*/ 72 w 102"/>
                    <a:gd name="T69" fmla="*/ 96 h 102"/>
                    <a:gd name="T70" fmla="*/ 79 w 102"/>
                    <a:gd name="T71" fmla="*/ 93 h 102"/>
                    <a:gd name="T72" fmla="*/ 85 w 102"/>
                    <a:gd name="T73" fmla="*/ 88 h 102"/>
                    <a:gd name="T74" fmla="*/ 90 w 102"/>
                    <a:gd name="T75" fmla="*/ 82 h 102"/>
                    <a:gd name="T76" fmla="*/ 94 w 102"/>
                    <a:gd name="T77" fmla="*/ 76 h 102"/>
                    <a:gd name="T78" fmla="*/ 97 w 102"/>
                    <a:gd name="T79" fmla="*/ 69 h 102"/>
                    <a:gd name="T80" fmla="*/ 99 w 102"/>
                    <a:gd name="T81" fmla="*/ 62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1"/>
                      </a:moveTo>
                      <a:lnTo>
                        <a:pt x="101" y="47"/>
                      </a:lnTo>
                      <a:lnTo>
                        <a:pt x="100" y="43"/>
                      </a:lnTo>
                      <a:lnTo>
                        <a:pt x="99" y="39"/>
                      </a:lnTo>
                      <a:lnTo>
                        <a:pt x="99" y="36"/>
                      </a:lnTo>
                      <a:lnTo>
                        <a:pt x="97" y="32"/>
                      </a:lnTo>
                      <a:lnTo>
                        <a:pt x="96" y="29"/>
                      </a:lnTo>
                      <a:lnTo>
                        <a:pt x="94" y="25"/>
                      </a:lnTo>
                      <a:lnTo>
                        <a:pt x="92" y="22"/>
                      </a:lnTo>
                      <a:lnTo>
                        <a:pt x="90" y="19"/>
                      </a:lnTo>
                      <a:lnTo>
                        <a:pt x="87" y="16"/>
                      </a:lnTo>
                      <a:lnTo>
                        <a:pt x="85" y="14"/>
                      </a:lnTo>
                      <a:lnTo>
                        <a:pt x="82" y="11"/>
                      </a:lnTo>
                      <a:lnTo>
                        <a:pt x="79" y="9"/>
                      </a:lnTo>
                      <a:lnTo>
                        <a:pt x="75" y="7"/>
                      </a:lnTo>
                      <a:lnTo>
                        <a:pt x="72" y="5"/>
                      </a:lnTo>
                      <a:lnTo>
                        <a:pt x="69" y="4"/>
                      </a:lnTo>
                      <a:lnTo>
                        <a:pt x="65" y="2"/>
                      </a:lnTo>
                      <a:lnTo>
                        <a:pt x="61" y="1"/>
                      </a:lnTo>
                      <a:lnTo>
                        <a:pt x="58" y="1"/>
                      </a:lnTo>
                      <a:lnTo>
                        <a:pt x="54" y="0"/>
                      </a:lnTo>
                      <a:lnTo>
                        <a:pt x="50" y="0"/>
                      </a:lnTo>
                      <a:lnTo>
                        <a:pt x="46" y="0"/>
                      </a:lnTo>
                      <a:lnTo>
                        <a:pt x="43" y="1"/>
                      </a:lnTo>
                      <a:lnTo>
                        <a:pt x="39" y="1"/>
                      </a:lnTo>
                      <a:lnTo>
                        <a:pt x="36" y="2"/>
                      </a:lnTo>
                      <a:lnTo>
                        <a:pt x="32" y="4"/>
                      </a:lnTo>
                      <a:lnTo>
                        <a:pt x="28" y="5"/>
                      </a:lnTo>
                      <a:lnTo>
                        <a:pt x="25" y="7"/>
                      </a:lnTo>
                      <a:lnTo>
                        <a:pt x="22" y="9"/>
                      </a:lnTo>
                      <a:lnTo>
                        <a:pt x="19" y="11"/>
                      </a:lnTo>
                      <a:lnTo>
                        <a:pt x="16" y="14"/>
                      </a:lnTo>
                      <a:lnTo>
                        <a:pt x="13" y="16"/>
                      </a:lnTo>
                      <a:lnTo>
                        <a:pt x="11" y="19"/>
                      </a:lnTo>
                      <a:lnTo>
                        <a:pt x="8" y="22"/>
                      </a:lnTo>
                      <a:lnTo>
                        <a:pt x="7" y="25"/>
                      </a:lnTo>
                      <a:lnTo>
                        <a:pt x="5" y="29"/>
                      </a:lnTo>
                      <a:lnTo>
                        <a:pt x="3" y="32"/>
                      </a:lnTo>
                      <a:lnTo>
                        <a:pt x="2" y="36"/>
                      </a:lnTo>
                      <a:lnTo>
                        <a:pt x="1" y="39"/>
                      </a:lnTo>
                      <a:lnTo>
                        <a:pt x="0" y="43"/>
                      </a:lnTo>
                      <a:lnTo>
                        <a:pt x="0" y="47"/>
                      </a:lnTo>
                      <a:lnTo>
                        <a:pt x="0" y="51"/>
                      </a:lnTo>
                      <a:lnTo>
                        <a:pt x="0" y="54"/>
                      </a:lnTo>
                      <a:lnTo>
                        <a:pt x="0" y="58"/>
                      </a:lnTo>
                      <a:lnTo>
                        <a:pt x="1" y="62"/>
                      </a:lnTo>
                      <a:lnTo>
                        <a:pt x="2" y="65"/>
                      </a:lnTo>
                      <a:lnTo>
                        <a:pt x="3" y="69"/>
                      </a:lnTo>
                      <a:lnTo>
                        <a:pt x="5" y="72"/>
                      </a:lnTo>
                      <a:lnTo>
                        <a:pt x="7" y="76"/>
                      </a:lnTo>
                      <a:lnTo>
                        <a:pt x="8" y="79"/>
                      </a:lnTo>
                      <a:lnTo>
                        <a:pt x="11" y="82"/>
                      </a:lnTo>
                      <a:lnTo>
                        <a:pt x="13" y="85"/>
                      </a:lnTo>
                      <a:lnTo>
                        <a:pt x="16" y="88"/>
                      </a:lnTo>
                      <a:lnTo>
                        <a:pt x="19" y="90"/>
                      </a:lnTo>
                      <a:lnTo>
                        <a:pt x="22" y="93"/>
                      </a:lnTo>
                      <a:lnTo>
                        <a:pt x="25" y="94"/>
                      </a:lnTo>
                      <a:lnTo>
                        <a:pt x="28" y="96"/>
                      </a:lnTo>
                      <a:lnTo>
                        <a:pt x="32" y="98"/>
                      </a:lnTo>
                      <a:lnTo>
                        <a:pt x="36" y="99"/>
                      </a:lnTo>
                      <a:lnTo>
                        <a:pt x="39" y="100"/>
                      </a:lnTo>
                      <a:lnTo>
                        <a:pt x="43" y="101"/>
                      </a:lnTo>
                      <a:lnTo>
                        <a:pt x="46" y="101"/>
                      </a:lnTo>
                      <a:lnTo>
                        <a:pt x="50" y="101"/>
                      </a:lnTo>
                      <a:lnTo>
                        <a:pt x="54" y="101"/>
                      </a:lnTo>
                      <a:lnTo>
                        <a:pt x="58" y="101"/>
                      </a:lnTo>
                      <a:lnTo>
                        <a:pt x="61" y="100"/>
                      </a:lnTo>
                      <a:lnTo>
                        <a:pt x="65" y="99"/>
                      </a:lnTo>
                      <a:lnTo>
                        <a:pt x="69" y="98"/>
                      </a:lnTo>
                      <a:lnTo>
                        <a:pt x="72" y="96"/>
                      </a:lnTo>
                      <a:lnTo>
                        <a:pt x="75" y="94"/>
                      </a:lnTo>
                      <a:lnTo>
                        <a:pt x="79" y="93"/>
                      </a:lnTo>
                      <a:lnTo>
                        <a:pt x="82" y="90"/>
                      </a:lnTo>
                      <a:lnTo>
                        <a:pt x="85" y="88"/>
                      </a:lnTo>
                      <a:lnTo>
                        <a:pt x="87" y="85"/>
                      </a:lnTo>
                      <a:lnTo>
                        <a:pt x="90" y="82"/>
                      </a:lnTo>
                      <a:lnTo>
                        <a:pt x="92" y="79"/>
                      </a:lnTo>
                      <a:lnTo>
                        <a:pt x="94" y="76"/>
                      </a:lnTo>
                      <a:lnTo>
                        <a:pt x="96" y="72"/>
                      </a:lnTo>
                      <a:lnTo>
                        <a:pt x="97" y="69"/>
                      </a:lnTo>
                      <a:lnTo>
                        <a:pt x="99" y="65"/>
                      </a:lnTo>
                      <a:lnTo>
                        <a:pt x="99" y="62"/>
                      </a:lnTo>
                      <a:lnTo>
                        <a:pt x="100" y="58"/>
                      </a:lnTo>
                      <a:lnTo>
                        <a:pt x="101" y="54"/>
                      </a:lnTo>
                      <a:lnTo>
                        <a:pt x="101" y="51"/>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81" name="Freeform 37"/>
                <p:cNvSpPr>
                  <a:spLocks/>
                </p:cNvSpPr>
                <p:nvPr/>
              </p:nvSpPr>
              <p:spPr bwMode="auto">
                <a:xfrm>
                  <a:off x="745" y="1439"/>
                  <a:ext cx="102" cy="102"/>
                </a:xfrm>
                <a:custGeom>
                  <a:avLst/>
                  <a:gdLst>
                    <a:gd name="T0" fmla="*/ 101 w 102"/>
                    <a:gd name="T1" fmla="*/ 47 h 102"/>
                    <a:gd name="T2" fmla="*/ 99 w 102"/>
                    <a:gd name="T3" fmla="*/ 39 h 102"/>
                    <a:gd name="T4" fmla="*/ 97 w 102"/>
                    <a:gd name="T5" fmla="*/ 32 h 102"/>
                    <a:gd name="T6" fmla="*/ 94 w 102"/>
                    <a:gd name="T7" fmla="*/ 25 h 102"/>
                    <a:gd name="T8" fmla="*/ 90 w 102"/>
                    <a:gd name="T9" fmla="*/ 19 h 102"/>
                    <a:gd name="T10" fmla="*/ 85 w 102"/>
                    <a:gd name="T11" fmla="*/ 13 h 102"/>
                    <a:gd name="T12" fmla="*/ 79 w 102"/>
                    <a:gd name="T13" fmla="*/ 9 h 102"/>
                    <a:gd name="T14" fmla="*/ 72 w 102"/>
                    <a:gd name="T15" fmla="*/ 5 h 102"/>
                    <a:gd name="T16" fmla="*/ 65 w 102"/>
                    <a:gd name="T17" fmla="*/ 2 h 102"/>
                    <a:gd name="T18" fmla="*/ 58 w 102"/>
                    <a:gd name="T19" fmla="*/ 1 h 102"/>
                    <a:gd name="T20" fmla="*/ 50 w 102"/>
                    <a:gd name="T21" fmla="*/ 0 h 102"/>
                    <a:gd name="T22" fmla="*/ 42 w 102"/>
                    <a:gd name="T23" fmla="*/ 1 h 102"/>
                    <a:gd name="T24" fmla="*/ 35 w 102"/>
                    <a:gd name="T25" fmla="*/ 2 h 102"/>
                    <a:gd name="T26" fmla="*/ 28 w 102"/>
                    <a:gd name="T27" fmla="*/ 5 h 102"/>
                    <a:gd name="T28" fmla="*/ 21 w 102"/>
                    <a:gd name="T29" fmla="*/ 9 h 102"/>
                    <a:gd name="T30" fmla="*/ 16 w 102"/>
                    <a:gd name="T31" fmla="*/ 13 h 102"/>
                    <a:gd name="T32" fmla="*/ 11 w 102"/>
                    <a:gd name="T33" fmla="*/ 19 h 102"/>
                    <a:gd name="T34" fmla="*/ 6 w 102"/>
                    <a:gd name="T35" fmla="*/ 25 h 102"/>
                    <a:gd name="T36" fmla="*/ 3 w 102"/>
                    <a:gd name="T37" fmla="*/ 32 h 102"/>
                    <a:gd name="T38" fmla="*/ 1 w 102"/>
                    <a:gd name="T39" fmla="*/ 39 h 102"/>
                    <a:gd name="T40" fmla="*/ 0 w 102"/>
                    <a:gd name="T41" fmla="*/ 47 h 102"/>
                    <a:gd name="T42" fmla="*/ 0 w 102"/>
                    <a:gd name="T43" fmla="*/ 54 h 102"/>
                    <a:gd name="T44" fmla="*/ 1 w 102"/>
                    <a:gd name="T45" fmla="*/ 62 h 102"/>
                    <a:gd name="T46" fmla="*/ 3 w 102"/>
                    <a:gd name="T47" fmla="*/ 69 h 102"/>
                    <a:gd name="T48" fmla="*/ 6 w 102"/>
                    <a:gd name="T49" fmla="*/ 76 h 102"/>
                    <a:gd name="T50" fmla="*/ 11 w 102"/>
                    <a:gd name="T51" fmla="*/ 82 h 102"/>
                    <a:gd name="T52" fmla="*/ 16 w 102"/>
                    <a:gd name="T53" fmla="*/ 87 h 102"/>
                    <a:gd name="T54" fmla="*/ 21 w 102"/>
                    <a:gd name="T55" fmla="*/ 92 h 102"/>
                    <a:gd name="T56" fmla="*/ 28 w 102"/>
                    <a:gd name="T57" fmla="*/ 96 h 102"/>
                    <a:gd name="T58" fmla="*/ 35 w 102"/>
                    <a:gd name="T59" fmla="*/ 99 h 102"/>
                    <a:gd name="T60" fmla="*/ 42 w 102"/>
                    <a:gd name="T61" fmla="*/ 100 h 102"/>
                    <a:gd name="T62" fmla="*/ 50 w 102"/>
                    <a:gd name="T63" fmla="*/ 101 h 102"/>
                    <a:gd name="T64" fmla="*/ 58 w 102"/>
                    <a:gd name="T65" fmla="*/ 100 h 102"/>
                    <a:gd name="T66" fmla="*/ 65 w 102"/>
                    <a:gd name="T67" fmla="*/ 99 h 102"/>
                    <a:gd name="T68" fmla="*/ 72 w 102"/>
                    <a:gd name="T69" fmla="*/ 96 h 102"/>
                    <a:gd name="T70" fmla="*/ 79 w 102"/>
                    <a:gd name="T71" fmla="*/ 92 h 102"/>
                    <a:gd name="T72" fmla="*/ 85 w 102"/>
                    <a:gd name="T73" fmla="*/ 87 h 102"/>
                    <a:gd name="T74" fmla="*/ 90 w 102"/>
                    <a:gd name="T75" fmla="*/ 82 h 102"/>
                    <a:gd name="T76" fmla="*/ 94 w 102"/>
                    <a:gd name="T77" fmla="*/ 76 h 102"/>
                    <a:gd name="T78" fmla="*/ 97 w 102"/>
                    <a:gd name="T79" fmla="*/ 69 h 102"/>
                    <a:gd name="T80" fmla="*/ 99 w 102"/>
                    <a:gd name="T81" fmla="*/ 62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0"/>
                      </a:moveTo>
                      <a:lnTo>
                        <a:pt x="101" y="47"/>
                      </a:lnTo>
                      <a:lnTo>
                        <a:pt x="100" y="43"/>
                      </a:lnTo>
                      <a:lnTo>
                        <a:pt x="99" y="39"/>
                      </a:lnTo>
                      <a:lnTo>
                        <a:pt x="99" y="36"/>
                      </a:lnTo>
                      <a:lnTo>
                        <a:pt x="97" y="32"/>
                      </a:lnTo>
                      <a:lnTo>
                        <a:pt x="95" y="29"/>
                      </a:lnTo>
                      <a:lnTo>
                        <a:pt x="94" y="25"/>
                      </a:lnTo>
                      <a:lnTo>
                        <a:pt x="92" y="22"/>
                      </a:lnTo>
                      <a:lnTo>
                        <a:pt x="90" y="19"/>
                      </a:lnTo>
                      <a:lnTo>
                        <a:pt x="87" y="16"/>
                      </a:lnTo>
                      <a:lnTo>
                        <a:pt x="85" y="13"/>
                      </a:lnTo>
                      <a:lnTo>
                        <a:pt x="81" y="11"/>
                      </a:lnTo>
                      <a:lnTo>
                        <a:pt x="79" y="9"/>
                      </a:lnTo>
                      <a:lnTo>
                        <a:pt x="75" y="7"/>
                      </a:lnTo>
                      <a:lnTo>
                        <a:pt x="72" y="5"/>
                      </a:lnTo>
                      <a:lnTo>
                        <a:pt x="69" y="3"/>
                      </a:lnTo>
                      <a:lnTo>
                        <a:pt x="65" y="2"/>
                      </a:lnTo>
                      <a:lnTo>
                        <a:pt x="61" y="1"/>
                      </a:lnTo>
                      <a:lnTo>
                        <a:pt x="58" y="1"/>
                      </a:lnTo>
                      <a:lnTo>
                        <a:pt x="54" y="0"/>
                      </a:lnTo>
                      <a:lnTo>
                        <a:pt x="50" y="0"/>
                      </a:lnTo>
                      <a:lnTo>
                        <a:pt x="46" y="0"/>
                      </a:lnTo>
                      <a:lnTo>
                        <a:pt x="42" y="1"/>
                      </a:lnTo>
                      <a:lnTo>
                        <a:pt x="39" y="1"/>
                      </a:lnTo>
                      <a:lnTo>
                        <a:pt x="35" y="2"/>
                      </a:lnTo>
                      <a:lnTo>
                        <a:pt x="32" y="3"/>
                      </a:lnTo>
                      <a:lnTo>
                        <a:pt x="28" y="5"/>
                      </a:lnTo>
                      <a:lnTo>
                        <a:pt x="25" y="7"/>
                      </a:lnTo>
                      <a:lnTo>
                        <a:pt x="21" y="9"/>
                      </a:lnTo>
                      <a:lnTo>
                        <a:pt x="19" y="11"/>
                      </a:lnTo>
                      <a:lnTo>
                        <a:pt x="16" y="13"/>
                      </a:lnTo>
                      <a:lnTo>
                        <a:pt x="13" y="16"/>
                      </a:lnTo>
                      <a:lnTo>
                        <a:pt x="11" y="19"/>
                      </a:lnTo>
                      <a:lnTo>
                        <a:pt x="8" y="22"/>
                      </a:lnTo>
                      <a:lnTo>
                        <a:pt x="6" y="25"/>
                      </a:lnTo>
                      <a:lnTo>
                        <a:pt x="5" y="29"/>
                      </a:lnTo>
                      <a:lnTo>
                        <a:pt x="3" y="32"/>
                      </a:lnTo>
                      <a:lnTo>
                        <a:pt x="2" y="36"/>
                      </a:lnTo>
                      <a:lnTo>
                        <a:pt x="1" y="39"/>
                      </a:lnTo>
                      <a:lnTo>
                        <a:pt x="0" y="43"/>
                      </a:lnTo>
                      <a:lnTo>
                        <a:pt x="0" y="47"/>
                      </a:lnTo>
                      <a:lnTo>
                        <a:pt x="0" y="50"/>
                      </a:lnTo>
                      <a:lnTo>
                        <a:pt x="0" y="54"/>
                      </a:lnTo>
                      <a:lnTo>
                        <a:pt x="0" y="58"/>
                      </a:lnTo>
                      <a:lnTo>
                        <a:pt x="1" y="62"/>
                      </a:lnTo>
                      <a:lnTo>
                        <a:pt x="2" y="65"/>
                      </a:lnTo>
                      <a:lnTo>
                        <a:pt x="3" y="69"/>
                      </a:lnTo>
                      <a:lnTo>
                        <a:pt x="5" y="72"/>
                      </a:lnTo>
                      <a:lnTo>
                        <a:pt x="6" y="76"/>
                      </a:lnTo>
                      <a:lnTo>
                        <a:pt x="8" y="79"/>
                      </a:lnTo>
                      <a:lnTo>
                        <a:pt x="11" y="82"/>
                      </a:lnTo>
                      <a:lnTo>
                        <a:pt x="13" y="85"/>
                      </a:lnTo>
                      <a:lnTo>
                        <a:pt x="16" y="87"/>
                      </a:lnTo>
                      <a:lnTo>
                        <a:pt x="19" y="90"/>
                      </a:lnTo>
                      <a:lnTo>
                        <a:pt x="21" y="92"/>
                      </a:lnTo>
                      <a:lnTo>
                        <a:pt x="25" y="94"/>
                      </a:lnTo>
                      <a:lnTo>
                        <a:pt x="28" y="96"/>
                      </a:lnTo>
                      <a:lnTo>
                        <a:pt x="32" y="98"/>
                      </a:lnTo>
                      <a:lnTo>
                        <a:pt x="35" y="99"/>
                      </a:lnTo>
                      <a:lnTo>
                        <a:pt x="39" y="100"/>
                      </a:lnTo>
                      <a:lnTo>
                        <a:pt x="42" y="100"/>
                      </a:lnTo>
                      <a:lnTo>
                        <a:pt x="46" y="101"/>
                      </a:lnTo>
                      <a:lnTo>
                        <a:pt x="50" y="101"/>
                      </a:lnTo>
                      <a:lnTo>
                        <a:pt x="54" y="101"/>
                      </a:lnTo>
                      <a:lnTo>
                        <a:pt x="58" y="100"/>
                      </a:lnTo>
                      <a:lnTo>
                        <a:pt x="61" y="100"/>
                      </a:lnTo>
                      <a:lnTo>
                        <a:pt x="65" y="99"/>
                      </a:lnTo>
                      <a:lnTo>
                        <a:pt x="69" y="98"/>
                      </a:lnTo>
                      <a:lnTo>
                        <a:pt x="72" y="96"/>
                      </a:lnTo>
                      <a:lnTo>
                        <a:pt x="75" y="94"/>
                      </a:lnTo>
                      <a:lnTo>
                        <a:pt x="79" y="92"/>
                      </a:lnTo>
                      <a:lnTo>
                        <a:pt x="81" y="90"/>
                      </a:lnTo>
                      <a:lnTo>
                        <a:pt x="85" y="87"/>
                      </a:lnTo>
                      <a:lnTo>
                        <a:pt x="87" y="85"/>
                      </a:lnTo>
                      <a:lnTo>
                        <a:pt x="90" y="82"/>
                      </a:lnTo>
                      <a:lnTo>
                        <a:pt x="92" y="79"/>
                      </a:lnTo>
                      <a:lnTo>
                        <a:pt x="94" y="76"/>
                      </a:lnTo>
                      <a:lnTo>
                        <a:pt x="95" y="72"/>
                      </a:lnTo>
                      <a:lnTo>
                        <a:pt x="97" y="69"/>
                      </a:lnTo>
                      <a:lnTo>
                        <a:pt x="99" y="65"/>
                      </a:lnTo>
                      <a:lnTo>
                        <a:pt x="99" y="62"/>
                      </a:lnTo>
                      <a:lnTo>
                        <a:pt x="100" y="58"/>
                      </a:lnTo>
                      <a:lnTo>
                        <a:pt x="101" y="54"/>
                      </a:lnTo>
                      <a:lnTo>
                        <a:pt x="101" y="50"/>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82" name="Freeform 38"/>
                <p:cNvSpPr>
                  <a:spLocks/>
                </p:cNvSpPr>
                <p:nvPr/>
              </p:nvSpPr>
              <p:spPr bwMode="auto">
                <a:xfrm>
                  <a:off x="848" y="1435"/>
                  <a:ext cx="102" cy="102"/>
                </a:xfrm>
                <a:custGeom>
                  <a:avLst/>
                  <a:gdLst>
                    <a:gd name="T0" fmla="*/ 101 w 102"/>
                    <a:gd name="T1" fmla="*/ 47 h 102"/>
                    <a:gd name="T2" fmla="*/ 100 w 102"/>
                    <a:gd name="T3" fmla="*/ 40 h 102"/>
                    <a:gd name="T4" fmla="*/ 98 w 102"/>
                    <a:gd name="T5" fmla="*/ 32 h 102"/>
                    <a:gd name="T6" fmla="*/ 95 w 102"/>
                    <a:gd name="T7" fmla="*/ 26 h 102"/>
                    <a:gd name="T8" fmla="*/ 90 w 102"/>
                    <a:gd name="T9" fmla="*/ 19 h 102"/>
                    <a:gd name="T10" fmla="*/ 85 w 102"/>
                    <a:gd name="T11" fmla="*/ 13 h 102"/>
                    <a:gd name="T12" fmla="*/ 79 w 102"/>
                    <a:gd name="T13" fmla="*/ 9 h 102"/>
                    <a:gd name="T14" fmla="*/ 73 w 102"/>
                    <a:gd name="T15" fmla="*/ 5 h 102"/>
                    <a:gd name="T16" fmla="*/ 66 w 102"/>
                    <a:gd name="T17" fmla="*/ 2 h 102"/>
                    <a:gd name="T18" fmla="*/ 58 w 102"/>
                    <a:gd name="T19" fmla="*/ 1 h 102"/>
                    <a:gd name="T20" fmla="*/ 51 w 102"/>
                    <a:gd name="T21" fmla="*/ 0 h 102"/>
                    <a:gd name="T22" fmla="*/ 43 w 102"/>
                    <a:gd name="T23" fmla="*/ 1 h 102"/>
                    <a:gd name="T24" fmla="*/ 36 w 102"/>
                    <a:gd name="T25" fmla="*/ 2 h 102"/>
                    <a:gd name="T26" fmla="*/ 29 w 102"/>
                    <a:gd name="T27" fmla="*/ 5 h 102"/>
                    <a:gd name="T28" fmla="*/ 23 w 102"/>
                    <a:gd name="T29" fmla="*/ 9 h 102"/>
                    <a:gd name="T30" fmla="*/ 17 w 102"/>
                    <a:gd name="T31" fmla="*/ 13 h 102"/>
                    <a:gd name="T32" fmla="*/ 11 w 102"/>
                    <a:gd name="T33" fmla="*/ 19 h 102"/>
                    <a:gd name="T34" fmla="*/ 7 w 102"/>
                    <a:gd name="T35" fmla="*/ 26 h 102"/>
                    <a:gd name="T36" fmla="*/ 4 w 102"/>
                    <a:gd name="T37" fmla="*/ 32 h 102"/>
                    <a:gd name="T38" fmla="*/ 2 w 102"/>
                    <a:gd name="T39" fmla="*/ 40 h 102"/>
                    <a:gd name="T40" fmla="*/ 0 w 102"/>
                    <a:gd name="T41" fmla="*/ 47 h 102"/>
                    <a:gd name="T42" fmla="*/ 0 w 102"/>
                    <a:gd name="T43" fmla="*/ 54 h 102"/>
                    <a:gd name="T44" fmla="*/ 2 w 102"/>
                    <a:gd name="T45" fmla="*/ 62 h 102"/>
                    <a:gd name="T46" fmla="*/ 4 w 102"/>
                    <a:gd name="T47" fmla="*/ 69 h 102"/>
                    <a:gd name="T48" fmla="*/ 7 w 102"/>
                    <a:gd name="T49" fmla="*/ 76 h 102"/>
                    <a:gd name="T50" fmla="*/ 11 w 102"/>
                    <a:gd name="T51" fmla="*/ 82 h 102"/>
                    <a:gd name="T52" fmla="*/ 17 w 102"/>
                    <a:gd name="T53" fmla="*/ 88 h 102"/>
                    <a:gd name="T54" fmla="*/ 23 w 102"/>
                    <a:gd name="T55" fmla="*/ 93 h 102"/>
                    <a:gd name="T56" fmla="*/ 29 w 102"/>
                    <a:gd name="T57" fmla="*/ 96 h 102"/>
                    <a:gd name="T58" fmla="*/ 36 w 102"/>
                    <a:gd name="T59" fmla="*/ 99 h 102"/>
                    <a:gd name="T60" fmla="*/ 43 w 102"/>
                    <a:gd name="T61" fmla="*/ 101 h 102"/>
                    <a:gd name="T62" fmla="*/ 51 w 102"/>
                    <a:gd name="T63" fmla="*/ 101 h 102"/>
                    <a:gd name="T64" fmla="*/ 58 w 102"/>
                    <a:gd name="T65" fmla="*/ 101 h 102"/>
                    <a:gd name="T66" fmla="*/ 66 w 102"/>
                    <a:gd name="T67" fmla="*/ 99 h 102"/>
                    <a:gd name="T68" fmla="*/ 73 w 102"/>
                    <a:gd name="T69" fmla="*/ 96 h 102"/>
                    <a:gd name="T70" fmla="*/ 79 w 102"/>
                    <a:gd name="T71" fmla="*/ 93 h 102"/>
                    <a:gd name="T72" fmla="*/ 85 w 102"/>
                    <a:gd name="T73" fmla="*/ 88 h 102"/>
                    <a:gd name="T74" fmla="*/ 90 w 102"/>
                    <a:gd name="T75" fmla="*/ 82 h 102"/>
                    <a:gd name="T76" fmla="*/ 95 w 102"/>
                    <a:gd name="T77" fmla="*/ 76 h 102"/>
                    <a:gd name="T78" fmla="*/ 98 w 102"/>
                    <a:gd name="T79" fmla="*/ 69 h 102"/>
                    <a:gd name="T80" fmla="*/ 100 w 102"/>
                    <a:gd name="T81" fmla="*/ 62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1"/>
                      </a:moveTo>
                      <a:lnTo>
                        <a:pt x="101" y="47"/>
                      </a:lnTo>
                      <a:lnTo>
                        <a:pt x="101" y="43"/>
                      </a:lnTo>
                      <a:lnTo>
                        <a:pt x="100" y="40"/>
                      </a:lnTo>
                      <a:lnTo>
                        <a:pt x="99" y="36"/>
                      </a:lnTo>
                      <a:lnTo>
                        <a:pt x="98" y="32"/>
                      </a:lnTo>
                      <a:lnTo>
                        <a:pt x="97" y="29"/>
                      </a:lnTo>
                      <a:lnTo>
                        <a:pt x="95" y="26"/>
                      </a:lnTo>
                      <a:lnTo>
                        <a:pt x="93" y="22"/>
                      </a:lnTo>
                      <a:lnTo>
                        <a:pt x="90" y="19"/>
                      </a:lnTo>
                      <a:lnTo>
                        <a:pt x="88" y="16"/>
                      </a:lnTo>
                      <a:lnTo>
                        <a:pt x="85" y="13"/>
                      </a:lnTo>
                      <a:lnTo>
                        <a:pt x="82" y="11"/>
                      </a:lnTo>
                      <a:lnTo>
                        <a:pt x="79" y="9"/>
                      </a:lnTo>
                      <a:lnTo>
                        <a:pt x="76" y="7"/>
                      </a:lnTo>
                      <a:lnTo>
                        <a:pt x="73" y="5"/>
                      </a:lnTo>
                      <a:lnTo>
                        <a:pt x="69" y="3"/>
                      </a:lnTo>
                      <a:lnTo>
                        <a:pt x="66" y="2"/>
                      </a:lnTo>
                      <a:lnTo>
                        <a:pt x="62" y="1"/>
                      </a:lnTo>
                      <a:lnTo>
                        <a:pt x="58" y="1"/>
                      </a:lnTo>
                      <a:lnTo>
                        <a:pt x="55" y="0"/>
                      </a:lnTo>
                      <a:lnTo>
                        <a:pt x="51" y="0"/>
                      </a:lnTo>
                      <a:lnTo>
                        <a:pt x="47" y="0"/>
                      </a:lnTo>
                      <a:lnTo>
                        <a:pt x="43" y="1"/>
                      </a:lnTo>
                      <a:lnTo>
                        <a:pt x="40" y="1"/>
                      </a:lnTo>
                      <a:lnTo>
                        <a:pt x="36" y="2"/>
                      </a:lnTo>
                      <a:lnTo>
                        <a:pt x="33" y="3"/>
                      </a:lnTo>
                      <a:lnTo>
                        <a:pt x="29" y="5"/>
                      </a:lnTo>
                      <a:lnTo>
                        <a:pt x="26" y="7"/>
                      </a:lnTo>
                      <a:lnTo>
                        <a:pt x="23" y="9"/>
                      </a:lnTo>
                      <a:lnTo>
                        <a:pt x="19" y="11"/>
                      </a:lnTo>
                      <a:lnTo>
                        <a:pt x="17" y="13"/>
                      </a:lnTo>
                      <a:lnTo>
                        <a:pt x="14" y="16"/>
                      </a:lnTo>
                      <a:lnTo>
                        <a:pt x="11" y="19"/>
                      </a:lnTo>
                      <a:lnTo>
                        <a:pt x="9" y="22"/>
                      </a:lnTo>
                      <a:lnTo>
                        <a:pt x="7" y="26"/>
                      </a:lnTo>
                      <a:lnTo>
                        <a:pt x="5" y="29"/>
                      </a:lnTo>
                      <a:lnTo>
                        <a:pt x="4" y="32"/>
                      </a:lnTo>
                      <a:lnTo>
                        <a:pt x="2" y="36"/>
                      </a:lnTo>
                      <a:lnTo>
                        <a:pt x="2" y="40"/>
                      </a:lnTo>
                      <a:lnTo>
                        <a:pt x="1" y="43"/>
                      </a:lnTo>
                      <a:lnTo>
                        <a:pt x="0" y="47"/>
                      </a:lnTo>
                      <a:lnTo>
                        <a:pt x="0" y="51"/>
                      </a:lnTo>
                      <a:lnTo>
                        <a:pt x="0" y="54"/>
                      </a:lnTo>
                      <a:lnTo>
                        <a:pt x="1" y="58"/>
                      </a:lnTo>
                      <a:lnTo>
                        <a:pt x="2" y="62"/>
                      </a:lnTo>
                      <a:lnTo>
                        <a:pt x="2" y="65"/>
                      </a:lnTo>
                      <a:lnTo>
                        <a:pt x="4" y="69"/>
                      </a:lnTo>
                      <a:lnTo>
                        <a:pt x="5" y="73"/>
                      </a:lnTo>
                      <a:lnTo>
                        <a:pt x="7" y="76"/>
                      </a:lnTo>
                      <a:lnTo>
                        <a:pt x="9" y="79"/>
                      </a:lnTo>
                      <a:lnTo>
                        <a:pt x="11" y="82"/>
                      </a:lnTo>
                      <a:lnTo>
                        <a:pt x="14" y="85"/>
                      </a:lnTo>
                      <a:lnTo>
                        <a:pt x="17" y="88"/>
                      </a:lnTo>
                      <a:lnTo>
                        <a:pt x="19" y="90"/>
                      </a:lnTo>
                      <a:lnTo>
                        <a:pt x="23" y="93"/>
                      </a:lnTo>
                      <a:lnTo>
                        <a:pt x="26" y="94"/>
                      </a:lnTo>
                      <a:lnTo>
                        <a:pt x="29" y="96"/>
                      </a:lnTo>
                      <a:lnTo>
                        <a:pt x="33" y="98"/>
                      </a:lnTo>
                      <a:lnTo>
                        <a:pt x="36" y="99"/>
                      </a:lnTo>
                      <a:lnTo>
                        <a:pt x="40" y="100"/>
                      </a:lnTo>
                      <a:lnTo>
                        <a:pt x="43" y="101"/>
                      </a:lnTo>
                      <a:lnTo>
                        <a:pt x="47" y="101"/>
                      </a:lnTo>
                      <a:lnTo>
                        <a:pt x="51" y="101"/>
                      </a:lnTo>
                      <a:lnTo>
                        <a:pt x="55" y="101"/>
                      </a:lnTo>
                      <a:lnTo>
                        <a:pt x="58" y="101"/>
                      </a:lnTo>
                      <a:lnTo>
                        <a:pt x="62" y="100"/>
                      </a:lnTo>
                      <a:lnTo>
                        <a:pt x="66" y="99"/>
                      </a:lnTo>
                      <a:lnTo>
                        <a:pt x="69" y="98"/>
                      </a:lnTo>
                      <a:lnTo>
                        <a:pt x="73" y="96"/>
                      </a:lnTo>
                      <a:lnTo>
                        <a:pt x="76" y="94"/>
                      </a:lnTo>
                      <a:lnTo>
                        <a:pt x="79" y="93"/>
                      </a:lnTo>
                      <a:lnTo>
                        <a:pt x="82" y="90"/>
                      </a:lnTo>
                      <a:lnTo>
                        <a:pt x="85" y="88"/>
                      </a:lnTo>
                      <a:lnTo>
                        <a:pt x="88" y="85"/>
                      </a:lnTo>
                      <a:lnTo>
                        <a:pt x="90" y="82"/>
                      </a:lnTo>
                      <a:lnTo>
                        <a:pt x="93" y="79"/>
                      </a:lnTo>
                      <a:lnTo>
                        <a:pt x="95" y="76"/>
                      </a:lnTo>
                      <a:lnTo>
                        <a:pt x="97" y="73"/>
                      </a:lnTo>
                      <a:lnTo>
                        <a:pt x="98" y="69"/>
                      </a:lnTo>
                      <a:lnTo>
                        <a:pt x="99" y="65"/>
                      </a:lnTo>
                      <a:lnTo>
                        <a:pt x="100" y="62"/>
                      </a:lnTo>
                      <a:lnTo>
                        <a:pt x="101" y="58"/>
                      </a:lnTo>
                      <a:lnTo>
                        <a:pt x="101" y="54"/>
                      </a:lnTo>
                      <a:lnTo>
                        <a:pt x="101" y="51"/>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83" name="Freeform 39"/>
                <p:cNvSpPr>
                  <a:spLocks/>
                </p:cNvSpPr>
                <p:nvPr/>
              </p:nvSpPr>
              <p:spPr bwMode="auto">
                <a:xfrm>
                  <a:off x="953" y="1441"/>
                  <a:ext cx="101" cy="102"/>
                </a:xfrm>
                <a:custGeom>
                  <a:avLst/>
                  <a:gdLst>
                    <a:gd name="T0" fmla="*/ 100 w 101"/>
                    <a:gd name="T1" fmla="*/ 47 h 102"/>
                    <a:gd name="T2" fmla="*/ 99 w 101"/>
                    <a:gd name="T3" fmla="*/ 40 h 102"/>
                    <a:gd name="T4" fmla="*/ 97 w 101"/>
                    <a:gd name="T5" fmla="*/ 32 h 102"/>
                    <a:gd name="T6" fmla="*/ 94 w 101"/>
                    <a:gd name="T7" fmla="*/ 26 h 102"/>
                    <a:gd name="T8" fmla="*/ 90 w 101"/>
                    <a:gd name="T9" fmla="*/ 19 h 102"/>
                    <a:gd name="T10" fmla="*/ 84 w 101"/>
                    <a:gd name="T11" fmla="*/ 14 h 102"/>
                    <a:gd name="T12" fmla="*/ 79 w 101"/>
                    <a:gd name="T13" fmla="*/ 9 h 102"/>
                    <a:gd name="T14" fmla="*/ 72 w 101"/>
                    <a:gd name="T15" fmla="*/ 5 h 102"/>
                    <a:gd name="T16" fmla="*/ 65 w 101"/>
                    <a:gd name="T17" fmla="*/ 2 h 102"/>
                    <a:gd name="T18" fmla="*/ 58 w 101"/>
                    <a:gd name="T19" fmla="*/ 1 h 102"/>
                    <a:gd name="T20" fmla="*/ 50 w 101"/>
                    <a:gd name="T21" fmla="*/ 0 h 102"/>
                    <a:gd name="T22" fmla="*/ 43 w 101"/>
                    <a:gd name="T23" fmla="*/ 1 h 102"/>
                    <a:gd name="T24" fmla="*/ 35 w 101"/>
                    <a:gd name="T25" fmla="*/ 2 h 102"/>
                    <a:gd name="T26" fmla="*/ 28 w 101"/>
                    <a:gd name="T27" fmla="*/ 5 h 102"/>
                    <a:gd name="T28" fmla="*/ 22 w 101"/>
                    <a:gd name="T29" fmla="*/ 9 h 102"/>
                    <a:gd name="T30" fmla="*/ 16 w 101"/>
                    <a:gd name="T31" fmla="*/ 14 h 102"/>
                    <a:gd name="T32" fmla="*/ 10 w 101"/>
                    <a:gd name="T33" fmla="*/ 19 h 102"/>
                    <a:gd name="T34" fmla="*/ 6 w 101"/>
                    <a:gd name="T35" fmla="*/ 26 h 102"/>
                    <a:gd name="T36" fmla="*/ 3 w 101"/>
                    <a:gd name="T37" fmla="*/ 32 h 102"/>
                    <a:gd name="T38" fmla="*/ 1 w 101"/>
                    <a:gd name="T39" fmla="*/ 40 h 102"/>
                    <a:gd name="T40" fmla="*/ 0 w 101"/>
                    <a:gd name="T41" fmla="*/ 47 h 102"/>
                    <a:gd name="T42" fmla="*/ 0 w 101"/>
                    <a:gd name="T43" fmla="*/ 55 h 102"/>
                    <a:gd name="T44" fmla="*/ 1 w 101"/>
                    <a:gd name="T45" fmla="*/ 62 h 102"/>
                    <a:gd name="T46" fmla="*/ 3 w 101"/>
                    <a:gd name="T47" fmla="*/ 69 h 102"/>
                    <a:gd name="T48" fmla="*/ 6 w 101"/>
                    <a:gd name="T49" fmla="*/ 76 h 102"/>
                    <a:gd name="T50" fmla="*/ 10 w 101"/>
                    <a:gd name="T51" fmla="*/ 82 h 102"/>
                    <a:gd name="T52" fmla="*/ 16 w 101"/>
                    <a:gd name="T53" fmla="*/ 88 h 102"/>
                    <a:gd name="T54" fmla="*/ 22 w 101"/>
                    <a:gd name="T55" fmla="*/ 93 h 102"/>
                    <a:gd name="T56" fmla="*/ 28 w 101"/>
                    <a:gd name="T57" fmla="*/ 96 h 102"/>
                    <a:gd name="T58" fmla="*/ 35 w 101"/>
                    <a:gd name="T59" fmla="*/ 99 h 102"/>
                    <a:gd name="T60" fmla="*/ 43 w 101"/>
                    <a:gd name="T61" fmla="*/ 101 h 102"/>
                    <a:gd name="T62" fmla="*/ 50 w 101"/>
                    <a:gd name="T63" fmla="*/ 101 h 102"/>
                    <a:gd name="T64" fmla="*/ 58 w 101"/>
                    <a:gd name="T65" fmla="*/ 101 h 102"/>
                    <a:gd name="T66" fmla="*/ 65 w 101"/>
                    <a:gd name="T67" fmla="*/ 99 h 102"/>
                    <a:gd name="T68" fmla="*/ 72 w 101"/>
                    <a:gd name="T69" fmla="*/ 96 h 102"/>
                    <a:gd name="T70" fmla="*/ 79 w 101"/>
                    <a:gd name="T71" fmla="*/ 93 h 102"/>
                    <a:gd name="T72" fmla="*/ 84 w 101"/>
                    <a:gd name="T73" fmla="*/ 88 h 102"/>
                    <a:gd name="T74" fmla="*/ 90 w 101"/>
                    <a:gd name="T75" fmla="*/ 82 h 102"/>
                    <a:gd name="T76" fmla="*/ 94 w 101"/>
                    <a:gd name="T77" fmla="*/ 76 h 102"/>
                    <a:gd name="T78" fmla="*/ 97 w 101"/>
                    <a:gd name="T79" fmla="*/ 69 h 102"/>
                    <a:gd name="T80" fmla="*/ 99 w 101"/>
                    <a:gd name="T81" fmla="*/ 62 h 102"/>
                    <a:gd name="T82" fmla="*/ 100 w 101"/>
                    <a:gd name="T83" fmla="*/ 55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1" h="102">
                      <a:moveTo>
                        <a:pt x="100" y="51"/>
                      </a:moveTo>
                      <a:lnTo>
                        <a:pt x="100" y="47"/>
                      </a:lnTo>
                      <a:lnTo>
                        <a:pt x="100" y="43"/>
                      </a:lnTo>
                      <a:lnTo>
                        <a:pt x="99" y="40"/>
                      </a:lnTo>
                      <a:lnTo>
                        <a:pt x="98" y="36"/>
                      </a:lnTo>
                      <a:lnTo>
                        <a:pt x="97" y="32"/>
                      </a:lnTo>
                      <a:lnTo>
                        <a:pt x="96" y="29"/>
                      </a:lnTo>
                      <a:lnTo>
                        <a:pt x="94" y="26"/>
                      </a:lnTo>
                      <a:lnTo>
                        <a:pt x="92" y="22"/>
                      </a:lnTo>
                      <a:lnTo>
                        <a:pt x="90" y="19"/>
                      </a:lnTo>
                      <a:lnTo>
                        <a:pt x="87" y="16"/>
                      </a:lnTo>
                      <a:lnTo>
                        <a:pt x="84" y="14"/>
                      </a:lnTo>
                      <a:lnTo>
                        <a:pt x="82" y="11"/>
                      </a:lnTo>
                      <a:lnTo>
                        <a:pt x="79" y="9"/>
                      </a:lnTo>
                      <a:lnTo>
                        <a:pt x="75" y="7"/>
                      </a:lnTo>
                      <a:lnTo>
                        <a:pt x="72" y="5"/>
                      </a:lnTo>
                      <a:lnTo>
                        <a:pt x="68" y="3"/>
                      </a:lnTo>
                      <a:lnTo>
                        <a:pt x="65" y="2"/>
                      </a:lnTo>
                      <a:lnTo>
                        <a:pt x="61" y="1"/>
                      </a:lnTo>
                      <a:lnTo>
                        <a:pt x="58" y="1"/>
                      </a:lnTo>
                      <a:lnTo>
                        <a:pt x="54" y="0"/>
                      </a:lnTo>
                      <a:lnTo>
                        <a:pt x="50" y="0"/>
                      </a:lnTo>
                      <a:lnTo>
                        <a:pt x="46" y="0"/>
                      </a:lnTo>
                      <a:lnTo>
                        <a:pt x="43" y="1"/>
                      </a:lnTo>
                      <a:lnTo>
                        <a:pt x="39" y="1"/>
                      </a:lnTo>
                      <a:lnTo>
                        <a:pt x="35" y="2"/>
                      </a:lnTo>
                      <a:lnTo>
                        <a:pt x="32" y="3"/>
                      </a:lnTo>
                      <a:lnTo>
                        <a:pt x="28" y="5"/>
                      </a:lnTo>
                      <a:lnTo>
                        <a:pt x="25" y="7"/>
                      </a:lnTo>
                      <a:lnTo>
                        <a:pt x="22" y="9"/>
                      </a:lnTo>
                      <a:lnTo>
                        <a:pt x="18" y="11"/>
                      </a:lnTo>
                      <a:lnTo>
                        <a:pt x="16" y="14"/>
                      </a:lnTo>
                      <a:lnTo>
                        <a:pt x="13" y="16"/>
                      </a:lnTo>
                      <a:lnTo>
                        <a:pt x="10" y="19"/>
                      </a:lnTo>
                      <a:lnTo>
                        <a:pt x="8" y="22"/>
                      </a:lnTo>
                      <a:lnTo>
                        <a:pt x="6" y="26"/>
                      </a:lnTo>
                      <a:lnTo>
                        <a:pt x="4" y="29"/>
                      </a:lnTo>
                      <a:lnTo>
                        <a:pt x="3" y="32"/>
                      </a:lnTo>
                      <a:lnTo>
                        <a:pt x="2" y="36"/>
                      </a:lnTo>
                      <a:lnTo>
                        <a:pt x="1" y="40"/>
                      </a:lnTo>
                      <a:lnTo>
                        <a:pt x="0" y="43"/>
                      </a:lnTo>
                      <a:lnTo>
                        <a:pt x="0" y="47"/>
                      </a:lnTo>
                      <a:lnTo>
                        <a:pt x="0" y="51"/>
                      </a:lnTo>
                      <a:lnTo>
                        <a:pt x="0" y="55"/>
                      </a:lnTo>
                      <a:lnTo>
                        <a:pt x="0" y="59"/>
                      </a:lnTo>
                      <a:lnTo>
                        <a:pt x="1" y="62"/>
                      </a:lnTo>
                      <a:lnTo>
                        <a:pt x="2" y="65"/>
                      </a:lnTo>
                      <a:lnTo>
                        <a:pt x="3" y="69"/>
                      </a:lnTo>
                      <a:lnTo>
                        <a:pt x="4" y="73"/>
                      </a:lnTo>
                      <a:lnTo>
                        <a:pt x="6" y="76"/>
                      </a:lnTo>
                      <a:lnTo>
                        <a:pt x="8" y="79"/>
                      </a:lnTo>
                      <a:lnTo>
                        <a:pt x="10" y="82"/>
                      </a:lnTo>
                      <a:lnTo>
                        <a:pt x="13" y="85"/>
                      </a:lnTo>
                      <a:lnTo>
                        <a:pt x="16" y="88"/>
                      </a:lnTo>
                      <a:lnTo>
                        <a:pt x="18" y="90"/>
                      </a:lnTo>
                      <a:lnTo>
                        <a:pt x="22" y="93"/>
                      </a:lnTo>
                      <a:lnTo>
                        <a:pt x="25" y="94"/>
                      </a:lnTo>
                      <a:lnTo>
                        <a:pt x="28" y="96"/>
                      </a:lnTo>
                      <a:lnTo>
                        <a:pt x="32" y="98"/>
                      </a:lnTo>
                      <a:lnTo>
                        <a:pt x="35" y="99"/>
                      </a:lnTo>
                      <a:lnTo>
                        <a:pt x="39" y="100"/>
                      </a:lnTo>
                      <a:lnTo>
                        <a:pt x="43" y="101"/>
                      </a:lnTo>
                      <a:lnTo>
                        <a:pt x="46" y="101"/>
                      </a:lnTo>
                      <a:lnTo>
                        <a:pt x="50" y="101"/>
                      </a:lnTo>
                      <a:lnTo>
                        <a:pt x="54" y="101"/>
                      </a:lnTo>
                      <a:lnTo>
                        <a:pt x="58" y="101"/>
                      </a:lnTo>
                      <a:lnTo>
                        <a:pt x="61" y="100"/>
                      </a:lnTo>
                      <a:lnTo>
                        <a:pt x="65" y="99"/>
                      </a:lnTo>
                      <a:lnTo>
                        <a:pt x="68" y="98"/>
                      </a:lnTo>
                      <a:lnTo>
                        <a:pt x="72" y="96"/>
                      </a:lnTo>
                      <a:lnTo>
                        <a:pt x="75" y="94"/>
                      </a:lnTo>
                      <a:lnTo>
                        <a:pt x="79" y="93"/>
                      </a:lnTo>
                      <a:lnTo>
                        <a:pt x="82" y="90"/>
                      </a:lnTo>
                      <a:lnTo>
                        <a:pt x="84" y="88"/>
                      </a:lnTo>
                      <a:lnTo>
                        <a:pt x="87" y="85"/>
                      </a:lnTo>
                      <a:lnTo>
                        <a:pt x="90" y="82"/>
                      </a:lnTo>
                      <a:lnTo>
                        <a:pt x="92" y="79"/>
                      </a:lnTo>
                      <a:lnTo>
                        <a:pt x="94" y="76"/>
                      </a:lnTo>
                      <a:lnTo>
                        <a:pt x="96" y="73"/>
                      </a:lnTo>
                      <a:lnTo>
                        <a:pt x="97" y="69"/>
                      </a:lnTo>
                      <a:lnTo>
                        <a:pt x="98" y="65"/>
                      </a:lnTo>
                      <a:lnTo>
                        <a:pt x="99" y="62"/>
                      </a:lnTo>
                      <a:lnTo>
                        <a:pt x="100" y="59"/>
                      </a:lnTo>
                      <a:lnTo>
                        <a:pt x="100" y="55"/>
                      </a:lnTo>
                      <a:lnTo>
                        <a:pt x="100" y="51"/>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84" name="Freeform 40"/>
                <p:cNvSpPr>
                  <a:spLocks/>
                </p:cNvSpPr>
                <p:nvPr/>
              </p:nvSpPr>
              <p:spPr bwMode="auto">
                <a:xfrm>
                  <a:off x="1059" y="1443"/>
                  <a:ext cx="102" cy="102"/>
                </a:xfrm>
                <a:custGeom>
                  <a:avLst/>
                  <a:gdLst>
                    <a:gd name="T0" fmla="*/ 101 w 102"/>
                    <a:gd name="T1" fmla="*/ 47 h 102"/>
                    <a:gd name="T2" fmla="*/ 100 w 102"/>
                    <a:gd name="T3" fmla="*/ 39 h 102"/>
                    <a:gd name="T4" fmla="*/ 98 w 102"/>
                    <a:gd name="T5" fmla="*/ 32 h 102"/>
                    <a:gd name="T6" fmla="*/ 94 w 102"/>
                    <a:gd name="T7" fmla="*/ 25 h 102"/>
                    <a:gd name="T8" fmla="*/ 90 w 102"/>
                    <a:gd name="T9" fmla="*/ 19 h 102"/>
                    <a:gd name="T10" fmla="*/ 85 w 102"/>
                    <a:gd name="T11" fmla="*/ 14 h 102"/>
                    <a:gd name="T12" fmla="*/ 79 w 102"/>
                    <a:gd name="T13" fmla="*/ 9 h 102"/>
                    <a:gd name="T14" fmla="*/ 72 w 102"/>
                    <a:gd name="T15" fmla="*/ 5 h 102"/>
                    <a:gd name="T16" fmla="*/ 66 w 102"/>
                    <a:gd name="T17" fmla="*/ 2 h 102"/>
                    <a:gd name="T18" fmla="*/ 58 w 102"/>
                    <a:gd name="T19" fmla="*/ 1 h 102"/>
                    <a:gd name="T20" fmla="*/ 51 w 102"/>
                    <a:gd name="T21" fmla="*/ 0 h 102"/>
                    <a:gd name="T22" fmla="*/ 43 w 102"/>
                    <a:gd name="T23" fmla="*/ 1 h 102"/>
                    <a:gd name="T24" fmla="*/ 36 w 102"/>
                    <a:gd name="T25" fmla="*/ 2 h 102"/>
                    <a:gd name="T26" fmla="*/ 29 w 102"/>
                    <a:gd name="T27" fmla="*/ 5 h 102"/>
                    <a:gd name="T28" fmla="*/ 22 w 102"/>
                    <a:gd name="T29" fmla="*/ 9 h 102"/>
                    <a:gd name="T30" fmla="*/ 16 w 102"/>
                    <a:gd name="T31" fmla="*/ 14 h 102"/>
                    <a:gd name="T32" fmla="*/ 11 w 102"/>
                    <a:gd name="T33" fmla="*/ 19 h 102"/>
                    <a:gd name="T34" fmla="*/ 7 w 102"/>
                    <a:gd name="T35" fmla="*/ 25 h 102"/>
                    <a:gd name="T36" fmla="*/ 4 w 102"/>
                    <a:gd name="T37" fmla="*/ 32 h 102"/>
                    <a:gd name="T38" fmla="*/ 1 w 102"/>
                    <a:gd name="T39" fmla="*/ 39 h 102"/>
                    <a:gd name="T40" fmla="*/ 0 w 102"/>
                    <a:gd name="T41" fmla="*/ 47 h 102"/>
                    <a:gd name="T42" fmla="*/ 0 w 102"/>
                    <a:gd name="T43" fmla="*/ 54 h 102"/>
                    <a:gd name="T44" fmla="*/ 1 w 102"/>
                    <a:gd name="T45" fmla="*/ 62 h 102"/>
                    <a:gd name="T46" fmla="*/ 4 w 102"/>
                    <a:gd name="T47" fmla="*/ 69 h 102"/>
                    <a:gd name="T48" fmla="*/ 7 w 102"/>
                    <a:gd name="T49" fmla="*/ 76 h 102"/>
                    <a:gd name="T50" fmla="*/ 11 w 102"/>
                    <a:gd name="T51" fmla="*/ 82 h 102"/>
                    <a:gd name="T52" fmla="*/ 16 w 102"/>
                    <a:gd name="T53" fmla="*/ 88 h 102"/>
                    <a:gd name="T54" fmla="*/ 22 w 102"/>
                    <a:gd name="T55" fmla="*/ 92 h 102"/>
                    <a:gd name="T56" fmla="*/ 29 w 102"/>
                    <a:gd name="T57" fmla="*/ 96 h 102"/>
                    <a:gd name="T58" fmla="*/ 36 w 102"/>
                    <a:gd name="T59" fmla="*/ 99 h 102"/>
                    <a:gd name="T60" fmla="*/ 43 w 102"/>
                    <a:gd name="T61" fmla="*/ 100 h 102"/>
                    <a:gd name="T62" fmla="*/ 51 w 102"/>
                    <a:gd name="T63" fmla="*/ 101 h 102"/>
                    <a:gd name="T64" fmla="*/ 58 w 102"/>
                    <a:gd name="T65" fmla="*/ 100 h 102"/>
                    <a:gd name="T66" fmla="*/ 66 w 102"/>
                    <a:gd name="T67" fmla="*/ 99 h 102"/>
                    <a:gd name="T68" fmla="*/ 72 w 102"/>
                    <a:gd name="T69" fmla="*/ 96 h 102"/>
                    <a:gd name="T70" fmla="*/ 79 w 102"/>
                    <a:gd name="T71" fmla="*/ 92 h 102"/>
                    <a:gd name="T72" fmla="*/ 85 w 102"/>
                    <a:gd name="T73" fmla="*/ 88 h 102"/>
                    <a:gd name="T74" fmla="*/ 90 w 102"/>
                    <a:gd name="T75" fmla="*/ 82 h 102"/>
                    <a:gd name="T76" fmla="*/ 94 w 102"/>
                    <a:gd name="T77" fmla="*/ 76 h 102"/>
                    <a:gd name="T78" fmla="*/ 98 w 102"/>
                    <a:gd name="T79" fmla="*/ 69 h 102"/>
                    <a:gd name="T80" fmla="*/ 100 w 102"/>
                    <a:gd name="T81" fmla="*/ 62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1"/>
                      </a:moveTo>
                      <a:lnTo>
                        <a:pt x="101" y="47"/>
                      </a:lnTo>
                      <a:lnTo>
                        <a:pt x="101" y="43"/>
                      </a:lnTo>
                      <a:lnTo>
                        <a:pt x="100" y="39"/>
                      </a:lnTo>
                      <a:lnTo>
                        <a:pt x="99" y="36"/>
                      </a:lnTo>
                      <a:lnTo>
                        <a:pt x="98" y="32"/>
                      </a:lnTo>
                      <a:lnTo>
                        <a:pt x="96" y="29"/>
                      </a:lnTo>
                      <a:lnTo>
                        <a:pt x="94" y="25"/>
                      </a:lnTo>
                      <a:lnTo>
                        <a:pt x="92" y="22"/>
                      </a:lnTo>
                      <a:lnTo>
                        <a:pt x="90" y="19"/>
                      </a:lnTo>
                      <a:lnTo>
                        <a:pt x="88" y="16"/>
                      </a:lnTo>
                      <a:lnTo>
                        <a:pt x="85" y="14"/>
                      </a:lnTo>
                      <a:lnTo>
                        <a:pt x="82" y="11"/>
                      </a:lnTo>
                      <a:lnTo>
                        <a:pt x="79" y="9"/>
                      </a:lnTo>
                      <a:lnTo>
                        <a:pt x="76" y="7"/>
                      </a:lnTo>
                      <a:lnTo>
                        <a:pt x="72" y="5"/>
                      </a:lnTo>
                      <a:lnTo>
                        <a:pt x="69" y="3"/>
                      </a:lnTo>
                      <a:lnTo>
                        <a:pt x="66" y="2"/>
                      </a:lnTo>
                      <a:lnTo>
                        <a:pt x="62" y="1"/>
                      </a:lnTo>
                      <a:lnTo>
                        <a:pt x="58" y="1"/>
                      </a:lnTo>
                      <a:lnTo>
                        <a:pt x="54" y="0"/>
                      </a:lnTo>
                      <a:lnTo>
                        <a:pt x="51" y="0"/>
                      </a:lnTo>
                      <a:lnTo>
                        <a:pt x="47" y="0"/>
                      </a:lnTo>
                      <a:lnTo>
                        <a:pt x="43" y="1"/>
                      </a:lnTo>
                      <a:lnTo>
                        <a:pt x="39" y="1"/>
                      </a:lnTo>
                      <a:lnTo>
                        <a:pt x="36" y="2"/>
                      </a:lnTo>
                      <a:lnTo>
                        <a:pt x="32" y="3"/>
                      </a:lnTo>
                      <a:lnTo>
                        <a:pt x="29" y="5"/>
                      </a:lnTo>
                      <a:lnTo>
                        <a:pt x="25" y="7"/>
                      </a:lnTo>
                      <a:lnTo>
                        <a:pt x="22" y="9"/>
                      </a:lnTo>
                      <a:lnTo>
                        <a:pt x="19" y="11"/>
                      </a:lnTo>
                      <a:lnTo>
                        <a:pt x="16" y="14"/>
                      </a:lnTo>
                      <a:lnTo>
                        <a:pt x="14" y="16"/>
                      </a:lnTo>
                      <a:lnTo>
                        <a:pt x="11" y="19"/>
                      </a:lnTo>
                      <a:lnTo>
                        <a:pt x="9" y="22"/>
                      </a:lnTo>
                      <a:lnTo>
                        <a:pt x="7" y="25"/>
                      </a:lnTo>
                      <a:lnTo>
                        <a:pt x="5" y="29"/>
                      </a:lnTo>
                      <a:lnTo>
                        <a:pt x="4" y="32"/>
                      </a:lnTo>
                      <a:lnTo>
                        <a:pt x="2" y="36"/>
                      </a:lnTo>
                      <a:lnTo>
                        <a:pt x="1" y="39"/>
                      </a:lnTo>
                      <a:lnTo>
                        <a:pt x="1" y="43"/>
                      </a:lnTo>
                      <a:lnTo>
                        <a:pt x="0" y="47"/>
                      </a:lnTo>
                      <a:lnTo>
                        <a:pt x="0" y="51"/>
                      </a:lnTo>
                      <a:lnTo>
                        <a:pt x="0" y="54"/>
                      </a:lnTo>
                      <a:lnTo>
                        <a:pt x="1" y="58"/>
                      </a:lnTo>
                      <a:lnTo>
                        <a:pt x="1" y="62"/>
                      </a:lnTo>
                      <a:lnTo>
                        <a:pt x="2" y="65"/>
                      </a:lnTo>
                      <a:lnTo>
                        <a:pt x="4" y="69"/>
                      </a:lnTo>
                      <a:lnTo>
                        <a:pt x="5" y="72"/>
                      </a:lnTo>
                      <a:lnTo>
                        <a:pt x="7" y="76"/>
                      </a:lnTo>
                      <a:lnTo>
                        <a:pt x="9" y="79"/>
                      </a:lnTo>
                      <a:lnTo>
                        <a:pt x="11" y="82"/>
                      </a:lnTo>
                      <a:lnTo>
                        <a:pt x="14" y="85"/>
                      </a:lnTo>
                      <a:lnTo>
                        <a:pt x="16" y="88"/>
                      </a:lnTo>
                      <a:lnTo>
                        <a:pt x="19" y="90"/>
                      </a:lnTo>
                      <a:lnTo>
                        <a:pt x="22" y="92"/>
                      </a:lnTo>
                      <a:lnTo>
                        <a:pt x="25" y="94"/>
                      </a:lnTo>
                      <a:lnTo>
                        <a:pt x="29" y="96"/>
                      </a:lnTo>
                      <a:lnTo>
                        <a:pt x="32" y="98"/>
                      </a:lnTo>
                      <a:lnTo>
                        <a:pt x="36" y="99"/>
                      </a:lnTo>
                      <a:lnTo>
                        <a:pt x="39" y="100"/>
                      </a:lnTo>
                      <a:lnTo>
                        <a:pt x="43" y="100"/>
                      </a:lnTo>
                      <a:lnTo>
                        <a:pt x="47" y="101"/>
                      </a:lnTo>
                      <a:lnTo>
                        <a:pt x="51" y="101"/>
                      </a:lnTo>
                      <a:lnTo>
                        <a:pt x="54" y="101"/>
                      </a:lnTo>
                      <a:lnTo>
                        <a:pt x="58" y="100"/>
                      </a:lnTo>
                      <a:lnTo>
                        <a:pt x="62" y="100"/>
                      </a:lnTo>
                      <a:lnTo>
                        <a:pt x="66" y="99"/>
                      </a:lnTo>
                      <a:lnTo>
                        <a:pt x="69" y="98"/>
                      </a:lnTo>
                      <a:lnTo>
                        <a:pt x="72" y="96"/>
                      </a:lnTo>
                      <a:lnTo>
                        <a:pt x="76" y="94"/>
                      </a:lnTo>
                      <a:lnTo>
                        <a:pt x="79" y="92"/>
                      </a:lnTo>
                      <a:lnTo>
                        <a:pt x="82" y="90"/>
                      </a:lnTo>
                      <a:lnTo>
                        <a:pt x="85" y="88"/>
                      </a:lnTo>
                      <a:lnTo>
                        <a:pt x="88" y="85"/>
                      </a:lnTo>
                      <a:lnTo>
                        <a:pt x="90" y="82"/>
                      </a:lnTo>
                      <a:lnTo>
                        <a:pt x="92" y="79"/>
                      </a:lnTo>
                      <a:lnTo>
                        <a:pt x="94" y="76"/>
                      </a:lnTo>
                      <a:lnTo>
                        <a:pt x="96" y="72"/>
                      </a:lnTo>
                      <a:lnTo>
                        <a:pt x="98" y="69"/>
                      </a:lnTo>
                      <a:lnTo>
                        <a:pt x="99" y="65"/>
                      </a:lnTo>
                      <a:lnTo>
                        <a:pt x="100" y="62"/>
                      </a:lnTo>
                      <a:lnTo>
                        <a:pt x="101" y="58"/>
                      </a:lnTo>
                      <a:lnTo>
                        <a:pt x="101" y="54"/>
                      </a:lnTo>
                      <a:lnTo>
                        <a:pt x="101" y="51"/>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85" name="Freeform 41"/>
                <p:cNvSpPr>
                  <a:spLocks/>
                </p:cNvSpPr>
                <p:nvPr/>
              </p:nvSpPr>
              <p:spPr bwMode="auto">
                <a:xfrm>
                  <a:off x="1161" y="1440"/>
                  <a:ext cx="102" cy="102"/>
                </a:xfrm>
                <a:custGeom>
                  <a:avLst/>
                  <a:gdLst>
                    <a:gd name="T0" fmla="*/ 101 w 102"/>
                    <a:gd name="T1" fmla="*/ 47 h 102"/>
                    <a:gd name="T2" fmla="*/ 100 w 102"/>
                    <a:gd name="T3" fmla="*/ 39 h 102"/>
                    <a:gd name="T4" fmla="*/ 98 w 102"/>
                    <a:gd name="T5" fmla="*/ 32 h 102"/>
                    <a:gd name="T6" fmla="*/ 94 w 102"/>
                    <a:gd name="T7" fmla="*/ 25 h 102"/>
                    <a:gd name="T8" fmla="*/ 90 w 102"/>
                    <a:gd name="T9" fmla="*/ 19 h 102"/>
                    <a:gd name="T10" fmla="*/ 85 w 102"/>
                    <a:gd name="T11" fmla="*/ 13 h 102"/>
                    <a:gd name="T12" fmla="*/ 79 w 102"/>
                    <a:gd name="T13" fmla="*/ 8 h 102"/>
                    <a:gd name="T14" fmla="*/ 72 w 102"/>
                    <a:gd name="T15" fmla="*/ 5 h 102"/>
                    <a:gd name="T16" fmla="*/ 65 w 102"/>
                    <a:gd name="T17" fmla="*/ 2 h 102"/>
                    <a:gd name="T18" fmla="*/ 58 w 102"/>
                    <a:gd name="T19" fmla="*/ 1 h 102"/>
                    <a:gd name="T20" fmla="*/ 51 w 102"/>
                    <a:gd name="T21" fmla="*/ 0 h 102"/>
                    <a:gd name="T22" fmla="*/ 43 w 102"/>
                    <a:gd name="T23" fmla="*/ 1 h 102"/>
                    <a:gd name="T24" fmla="*/ 36 w 102"/>
                    <a:gd name="T25" fmla="*/ 2 h 102"/>
                    <a:gd name="T26" fmla="*/ 29 w 102"/>
                    <a:gd name="T27" fmla="*/ 5 h 102"/>
                    <a:gd name="T28" fmla="*/ 22 w 102"/>
                    <a:gd name="T29" fmla="*/ 8 h 102"/>
                    <a:gd name="T30" fmla="*/ 16 w 102"/>
                    <a:gd name="T31" fmla="*/ 13 h 102"/>
                    <a:gd name="T32" fmla="*/ 11 w 102"/>
                    <a:gd name="T33" fmla="*/ 19 h 102"/>
                    <a:gd name="T34" fmla="*/ 7 w 102"/>
                    <a:gd name="T35" fmla="*/ 25 h 102"/>
                    <a:gd name="T36" fmla="*/ 3 w 102"/>
                    <a:gd name="T37" fmla="*/ 32 h 102"/>
                    <a:gd name="T38" fmla="*/ 1 w 102"/>
                    <a:gd name="T39" fmla="*/ 39 h 102"/>
                    <a:gd name="T40" fmla="*/ 0 w 102"/>
                    <a:gd name="T41" fmla="*/ 47 h 102"/>
                    <a:gd name="T42" fmla="*/ 0 w 102"/>
                    <a:gd name="T43" fmla="*/ 54 h 102"/>
                    <a:gd name="T44" fmla="*/ 1 w 102"/>
                    <a:gd name="T45" fmla="*/ 62 h 102"/>
                    <a:gd name="T46" fmla="*/ 3 w 102"/>
                    <a:gd name="T47" fmla="*/ 69 h 102"/>
                    <a:gd name="T48" fmla="*/ 7 w 102"/>
                    <a:gd name="T49" fmla="*/ 76 h 102"/>
                    <a:gd name="T50" fmla="*/ 11 w 102"/>
                    <a:gd name="T51" fmla="*/ 82 h 102"/>
                    <a:gd name="T52" fmla="*/ 16 w 102"/>
                    <a:gd name="T53" fmla="*/ 88 h 102"/>
                    <a:gd name="T54" fmla="*/ 22 w 102"/>
                    <a:gd name="T55" fmla="*/ 93 h 102"/>
                    <a:gd name="T56" fmla="*/ 29 w 102"/>
                    <a:gd name="T57" fmla="*/ 96 h 102"/>
                    <a:gd name="T58" fmla="*/ 36 w 102"/>
                    <a:gd name="T59" fmla="*/ 99 h 102"/>
                    <a:gd name="T60" fmla="*/ 43 w 102"/>
                    <a:gd name="T61" fmla="*/ 101 h 102"/>
                    <a:gd name="T62" fmla="*/ 51 w 102"/>
                    <a:gd name="T63" fmla="*/ 101 h 102"/>
                    <a:gd name="T64" fmla="*/ 58 w 102"/>
                    <a:gd name="T65" fmla="*/ 101 h 102"/>
                    <a:gd name="T66" fmla="*/ 65 w 102"/>
                    <a:gd name="T67" fmla="*/ 99 h 102"/>
                    <a:gd name="T68" fmla="*/ 72 w 102"/>
                    <a:gd name="T69" fmla="*/ 96 h 102"/>
                    <a:gd name="T70" fmla="*/ 79 w 102"/>
                    <a:gd name="T71" fmla="*/ 93 h 102"/>
                    <a:gd name="T72" fmla="*/ 85 w 102"/>
                    <a:gd name="T73" fmla="*/ 88 h 102"/>
                    <a:gd name="T74" fmla="*/ 90 w 102"/>
                    <a:gd name="T75" fmla="*/ 82 h 102"/>
                    <a:gd name="T76" fmla="*/ 94 w 102"/>
                    <a:gd name="T77" fmla="*/ 76 h 102"/>
                    <a:gd name="T78" fmla="*/ 98 w 102"/>
                    <a:gd name="T79" fmla="*/ 69 h 102"/>
                    <a:gd name="T80" fmla="*/ 100 w 102"/>
                    <a:gd name="T81" fmla="*/ 62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1"/>
                      </a:moveTo>
                      <a:lnTo>
                        <a:pt x="101" y="47"/>
                      </a:lnTo>
                      <a:lnTo>
                        <a:pt x="101" y="43"/>
                      </a:lnTo>
                      <a:lnTo>
                        <a:pt x="100" y="39"/>
                      </a:lnTo>
                      <a:lnTo>
                        <a:pt x="99" y="36"/>
                      </a:lnTo>
                      <a:lnTo>
                        <a:pt x="98" y="32"/>
                      </a:lnTo>
                      <a:lnTo>
                        <a:pt x="96" y="29"/>
                      </a:lnTo>
                      <a:lnTo>
                        <a:pt x="94" y="25"/>
                      </a:lnTo>
                      <a:lnTo>
                        <a:pt x="93" y="22"/>
                      </a:lnTo>
                      <a:lnTo>
                        <a:pt x="90" y="19"/>
                      </a:lnTo>
                      <a:lnTo>
                        <a:pt x="88" y="16"/>
                      </a:lnTo>
                      <a:lnTo>
                        <a:pt x="85" y="13"/>
                      </a:lnTo>
                      <a:lnTo>
                        <a:pt x="82" y="11"/>
                      </a:lnTo>
                      <a:lnTo>
                        <a:pt x="79" y="8"/>
                      </a:lnTo>
                      <a:lnTo>
                        <a:pt x="76" y="7"/>
                      </a:lnTo>
                      <a:lnTo>
                        <a:pt x="72" y="5"/>
                      </a:lnTo>
                      <a:lnTo>
                        <a:pt x="69" y="3"/>
                      </a:lnTo>
                      <a:lnTo>
                        <a:pt x="65" y="2"/>
                      </a:lnTo>
                      <a:lnTo>
                        <a:pt x="62" y="1"/>
                      </a:lnTo>
                      <a:lnTo>
                        <a:pt x="58" y="1"/>
                      </a:lnTo>
                      <a:lnTo>
                        <a:pt x="54" y="0"/>
                      </a:lnTo>
                      <a:lnTo>
                        <a:pt x="51" y="0"/>
                      </a:lnTo>
                      <a:lnTo>
                        <a:pt x="47" y="0"/>
                      </a:lnTo>
                      <a:lnTo>
                        <a:pt x="43" y="1"/>
                      </a:lnTo>
                      <a:lnTo>
                        <a:pt x="40" y="1"/>
                      </a:lnTo>
                      <a:lnTo>
                        <a:pt x="36" y="2"/>
                      </a:lnTo>
                      <a:lnTo>
                        <a:pt x="32" y="3"/>
                      </a:lnTo>
                      <a:lnTo>
                        <a:pt x="29" y="5"/>
                      </a:lnTo>
                      <a:lnTo>
                        <a:pt x="25" y="7"/>
                      </a:lnTo>
                      <a:lnTo>
                        <a:pt x="22" y="8"/>
                      </a:lnTo>
                      <a:lnTo>
                        <a:pt x="19" y="11"/>
                      </a:lnTo>
                      <a:lnTo>
                        <a:pt x="16" y="13"/>
                      </a:lnTo>
                      <a:lnTo>
                        <a:pt x="14" y="16"/>
                      </a:lnTo>
                      <a:lnTo>
                        <a:pt x="11" y="19"/>
                      </a:lnTo>
                      <a:lnTo>
                        <a:pt x="9" y="22"/>
                      </a:lnTo>
                      <a:lnTo>
                        <a:pt x="7" y="25"/>
                      </a:lnTo>
                      <a:lnTo>
                        <a:pt x="5" y="29"/>
                      </a:lnTo>
                      <a:lnTo>
                        <a:pt x="3" y="32"/>
                      </a:lnTo>
                      <a:lnTo>
                        <a:pt x="2" y="36"/>
                      </a:lnTo>
                      <a:lnTo>
                        <a:pt x="1" y="39"/>
                      </a:lnTo>
                      <a:lnTo>
                        <a:pt x="1" y="43"/>
                      </a:lnTo>
                      <a:lnTo>
                        <a:pt x="0" y="47"/>
                      </a:lnTo>
                      <a:lnTo>
                        <a:pt x="0" y="51"/>
                      </a:lnTo>
                      <a:lnTo>
                        <a:pt x="0" y="54"/>
                      </a:lnTo>
                      <a:lnTo>
                        <a:pt x="1" y="58"/>
                      </a:lnTo>
                      <a:lnTo>
                        <a:pt x="1" y="62"/>
                      </a:lnTo>
                      <a:lnTo>
                        <a:pt x="2" y="65"/>
                      </a:lnTo>
                      <a:lnTo>
                        <a:pt x="3" y="69"/>
                      </a:lnTo>
                      <a:lnTo>
                        <a:pt x="5" y="72"/>
                      </a:lnTo>
                      <a:lnTo>
                        <a:pt x="7" y="76"/>
                      </a:lnTo>
                      <a:lnTo>
                        <a:pt x="9" y="79"/>
                      </a:lnTo>
                      <a:lnTo>
                        <a:pt x="11" y="82"/>
                      </a:lnTo>
                      <a:lnTo>
                        <a:pt x="14" y="85"/>
                      </a:lnTo>
                      <a:lnTo>
                        <a:pt x="16" y="88"/>
                      </a:lnTo>
                      <a:lnTo>
                        <a:pt x="19" y="90"/>
                      </a:lnTo>
                      <a:lnTo>
                        <a:pt x="22" y="93"/>
                      </a:lnTo>
                      <a:lnTo>
                        <a:pt x="25" y="94"/>
                      </a:lnTo>
                      <a:lnTo>
                        <a:pt x="29" y="96"/>
                      </a:lnTo>
                      <a:lnTo>
                        <a:pt x="32" y="98"/>
                      </a:lnTo>
                      <a:lnTo>
                        <a:pt x="36" y="99"/>
                      </a:lnTo>
                      <a:lnTo>
                        <a:pt x="40" y="100"/>
                      </a:lnTo>
                      <a:lnTo>
                        <a:pt x="43" y="101"/>
                      </a:lnTo>
                      <a:lnTo>
                        <a:pt x="47" y="101"/>
                      </a:lnTo>
                      <a:lnTo>
                        <a:pt x="51" y="101"/>
                      </a:lnTo>
                      <a:lnTo>
                        <a:pt x="54" y="101"/>
                      </a:lnTo>
                      <a:lnTo>
                        <a:pt x="58" y="101"/>
                      </a:lnTo>
                      <a:lnTo>
                        <a:pt x="62" y="100"/>
                      </a:lnTo>
                      <a:lnTo>
                        <a:pt x="65" y="99"/>
                      </a:lnTo>
                      <a:lnTo>
                        <a:pt x="69" y="98"/>
                      </a:lnTo>
                      <a:lnTo>
                        <a:pt x="72" y="96"/>
                      </a:lnTo>
                      <a:lnTo>
                        <a:pt x="76" y="94"/>
                      </a:lnTo>
                      <a:lnTo>
                        <a:pt x="79" y="93"/>
                      </a:lnTo>
                      <a:lnTo>
                        <a:pt x="82" y="90"/>
                      </a:lnTo>
                      <a:lnTo>
                        <a:pt x="85" y="88"/>
                      </a:lnTo>
                      <a:lnTo>
                        <a:pt x="88" y="85"/>
                      </a:lnTo>
                      <a:lnTo>
                        <a:pt x="90" y="82"/>
                      </a:lnTo>
                      <a:lnTo>
                        <a:pt x="93" y="79"/>
                      </a:lnTo>
                      <a:lnTo>
                        <a:pt x="94" y="76"/>
                      </a:lnTo>
                      <a:lnTo>
                        <a:pt x="96" y="72"/>
                      </a:lnTo>
                      <a:lnTo>
                        <a:pt x="98" y="69"/>
                      </a:lnTo>
                      <a:lnTo>
                        <a:pt x="99" y="65"/>
                      </a:lnTo>
                      <a:lnTo>
                        <a:pt x="100" y="62"/>
                      </a:lnTo>
                      <a:lnTo>
                        <a:pt x="101" y="58"/>
                      </a:lnTo>
                      <a:lnTo>
                        <a:pt x="101" y="54"/>
                      </a:lnTo>
                      <a:lnTo>
                        <a:pt x="101" y="51"/>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86" name="Freeform 42"/>
                <p:cNvSpPr>
                  <a:spLocks/>
                </p:cNvSpPr>
                <p:nvPr/>
              </p:nvSpPr>
              <p:spPr bwMode="auto">
                <a:xfrm>
                  <a:off x="1583" y="1446"/>
                  <a:ext cx="102" cy="102"/>
                </a:xfrm>
                <a:custGeom>
                  <a:avLst/>
                  <a:gdLst>
                    <a:gd name="T0" fmla="*/ 101 w 102"/>
                    <a:gd name="T1" fmla="*/ 46 h 102"/>
                    <a:gd name="T2" fmla="*/ 100 w 102"/>
                    <a:gd name="T3" fmla="*/ 39 h 102"/>
                    <a:gd name="T4" fmla="*/ 98 w 102"/>
                    <a:gd name="T5" fmla="*/ 31 h 102"/>
                    <a:gd name="T6" fmla="*/ 95 w 102"/>
                    <a:gd name="T7" fmla="*/ 25 h 102"/>
                    <a:gd name="T8" fmla="*/ 90 w 102"/>
                    <a:gd name="T9" fmla="*/ 19 h 102"/>
                    <a:gd name="T10" fmla="*/ 85 w 102"/>
                    <a:gd name="T11" fmla="*/ 13 h 102"/>
                    <a:gd name="T12" fmla="*/ 79 w 102"/>
                    <a:gd name="T13" fmla="*/ 8 h 102"/>
                    <a:gd name="T14" fmla="*/ 72 w 102"/>
                    <a:gd name="T15" fmla="*/ 4 h 102"/>
                    <a:gd name="T16" fmla="*/ 66 w 102"/>
                    <a:gd name="T17" fmla="*/ 2 h 102"/>
                    <a:gd name="T18" fmla="*/ 58 w 102"/>
                    <a:gd name="T19" fmla="*/ 0 h 102"/>
                    <a:gd name="T20" fmla="*/ 51 w 102"/>
                    <a:gd name="T21" fmla="*/ 0 h 102"/>
                    <a:gd name="T22" fmla="*/ 43 w 102"/>
                    <a:gd name="T23" fmla="*/ 0 h 102"/>
                    <a:gd name="T24" fmla="*/ 36 w 102"/>
                    <a:gd name="T25" fmla="*/ 2 h 102"/>
                    <a:gd name="T26" fmla="*/ 29 w 102"/>
                    <a:gd name="T27" fmla="*/ 4 h 102"/>
                    <a:gd name="T28" fmla="*/ 22 w 102"/>
                    <a:gd name="T29" fmla="*/ 8 h 102"/>
                    <a:gd name="T30" fmla="*/ 16 w 102"/>
                    <a:gd name="T31" fmla="*/ 13 h 102"/>
                    <a:gd name="T32" fmla="*/ 11 w 102"/>
                    <a:gd name="T33" fmla="*/ 19 h 102"/>
                    <a:gd name="T34" fmla="*/ 7 w 102"/>
                    <a:gd name="T35" fmla="*/ 25 h 102"/>
                    <a:gd name="T36" fmla="*/ 4 w 102"/>
                    <a:gd name="T37" fmla="*/ 31 h 102"/>
                    <a:gd name="T38" fmla="*/ 1 w 102"/>
                    <a:gd name="T39" fmla="*/ 39 h 102"/>
                    <a:gd name="T40" fmla="*/ 0 w 102"/>
                    <a:gd name="T41" fmla="*/ 46 h 102"/>
                    <a:gd name="T42" fmla="*/ 0 w 102"/>
                    <a:gd name="T43" fmla="*/ 54 h 102"/>
                    <a:gd name="T44" fmla="*/ 1 w 102"/>
                    <a:gd name="T45" fmla="*/ 61 h 102"/>
                    <a:gd name="T46" fmla="*/ 4 w 102"/>
                    <a:gd name="T47" fmla="*/ 68 h 102"/>
                    <a:gd name="T48" fmla="*/ 7 w 102"/>
                    <a:gd name="T49" fmla="*/ 75 h 102"/>
                    <a:gd name="T50" fmla="*/ 11 w 102"/>
                    <a:gd name="T51" fmla="*/ 81 h 102"/>
                    <a:gd name="T52" fmla="*/ 16 w 102"/>
                    <a:gd name="T53" fmla="*/ 87 h 102"/>
                    <a:gd name="T54" fmla="*/ 22 w 102"/>
                    <a:gd name="T55" fmla="*/ 92 h 102"/>
                    <a:gd name="T56" fmla="*/ 29 w 102"/>
                    <a:gd name="T57" fmla="*/ 95 h 102"/>
                    <a:gd name="T58" fmla="*/ 36 w 102"/>
                    <a:gd name="T59" fmla="*/ 99 h 102"/>
                    <a:gd name="T60" fmla="*/ 43 w 102"/>
                    <a:gd name="T61" fmla="*/ 100 h 102"/>
                    <a:gd name="T62" fmla="*/ 51 w 102"/>
                    <a:gd name="T63" fmla="*/ 101 h 102"/>
                    <a:gd name="T64" fmla="*/ 58 w 102"/>
                    <a:gd name="T65" fmla="*/ 100 h 102"/>
                    <a:gd name="T66" fmla="*/ 66 w 102"/>
                    <a:gd name="T67" fmla="*/ 99 h 102"/>
                    <a:gd name="T68" fmla="*/ 72 w 102"/>
                    <a:gd name="T69" fmla="*/ 95 h 102"/>
                    <a:gd name="T70" fmla="*/ 79 w 102"/>
                    <a:gd name="T71" fmla="*/ 92 h 102"/>
                    <a:gd name="T72" fmla="*/ 85 w 102"/>
                    <a:gd name="T73" fmla="*/ 87 h 102"/>
                    <a:gd name="T74" fmla="*/ 90 w 102"/>
                    <a:gd name="T75" fmla="*/ 81 h 102"/>
                    <a:gd name="T76" fmla="*/ 95 w 102"/>
                    <a:gd name="T77" fmla="*/ 75 h 102"/>
                    <a:gd name="T78" fmla="*/ 98 w 102"/>
                    <a:gd name="T79" fmla="*/ 68 h 102"/>
                    <a:gd name="T80" fmla="*/ 100 w 102"/>
                    <a:gd name="T81" fmla="*/ 61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0"/>
                      </a:moveTo>
                      <a:lnTo>
                        <a:pt x="101" y="46"/>
                      </a:lnTo>
                      <a:lnTo>
                        <a:pt x="101" y="42"/>
                      </a:lnTo>
                      <a:lnTo>
                        <a:pt x="100" y="39"/>
                      </a:lnTo>
                      <a:lnTo>
                        <a:pt x="99" y="35"/>
                      </a:lnTo>
                      <a:lnTo>
                        <a:pt x="98" y="31"/>
                      </a:lnTo>
                      <a:lnTo>
                        <a:pt x="96" y="28"/>
                      </a:lnTo>
                      <a:lnTo>
                        <a:pt x="95" y="25"/>
                      </a:lnTo>
                      <a:lnTo>
                        <a:pt x="93" y="21"/>
                      </a:lnTo>
                      <a:lnTo>
                        <a:pt x="90" y="19"/>
                      </a:lnTo>
                      <a:lnTo>
                        <a:pt x="88" y="16"/>
                      </a:lnTo>
                      <a:lnTo>
                        <a:pt x="85" y="13"/>
                      </a:lnTo>
                      <a:lnTo>
                        <a:pt x="82" y="11"/>
                      </a:lnTo>
                      <a:lnTo>
                        <a:pt x="79" y="8"/>
                      </a:lnTo>
                      <a:lnTo>
                        <a:pt x="76" y="6"/>
                      </a:lnTo>
                      <a:lnTo>
                        <a:pt x="72" y="4"/>
                      </a:lnTo>
                      <a:lnTo>
                        <a:pt x="69" y="3"/>
                      </a:lnTo>
                      <a:lnTo>
                        <a:pt x="66" y="2"/>
                      </a:lnTo>
                      <a:lnTo>
                        <a:pt x="62" y="1"/>
                      </a:lnTo>
                      <a:lnTo>
                        <a:pt x="58" y="0"/>
                      </a:lnTo>
                      <a:lnTo>
                        <a:pt x="54" y="0"/>
                      </a:lnTo>
                      <a:lnTo>
                        <a:pt x="51" y="0"/>
                      </a:lnTo>
                      <a:lnTo>
                        <a:pt x="47" y="0"/>
                      </a:lnTo>
                      <a:lnTo>
                        <a:pt x="43" y="0"/>
                      </a:lnTo>
                      <a:lnTo>
                        <a:pt x="39" y="1"/>
                      </a:lnTo>
                      <a:lnTo>
                        <a:pt x="36" y="2"/>
                      </a:lnTo>
                      <a:lnTo>
                        <a:pt x="32" y="3"/>
                      </a:lnTo>
                      <a:lnTo>
                        <a:pt x="29" y="4"/>
                      </a:lnTo>
                      <a:lnTo>
                        <a:pt x="25" y="6"/>
                      </a:lnTo>
                      <a:lnTo>
                        <a:pt x="22" y="8"/>
                      </a:lnTo>
                      <a:lnTo>
                        <a:pt x="19" y="11"/>
                      </a:lnTo>
                      <a:lnTo>
                        <a:pt x="16" y="13"/>
                      </a:lnTo>
                      <a:lnTo>
                        <a:pt x="14" y="16"/>
                      </a:lnTo>
                      <a:lnTo>
                        <a:pt x="11" y="19"/>
                      </a:lnTo>
                      <a:lnTo>
                        <a:pt x="9" y="21"/>
                      </a:lnTo>
                      <a:lnTo>
                        <a:pt x="7" y="25"/>
                      </a:lnTo>
                      <a:lnTo>
                        <a:pt x="5" y="28"/>
                      </a:lnTo>
                      <a:lnTo>
                        <a:pt x="4" y="31"/>
                      </a:lnTo>
                      <a:lnTo>
                        <a:pt x="2" y="35"/>
                      </a:lnTo>
                      <a:lnTo>
                        <a:pt x="1" y="39"/>
                      </a:lnTo>
                      <a:lnTo>
                        <a:pt x="1" y="42"/>
                      </a:lnTo>
                      <a:lnTo>
                        <a:pt x="0" y="46"/>
                      </a:lnTo>
                      <a:lnTo>
                        <a:pt x="0" y="50"/>
                      </a:lnTo>
                      <a:lnTo>
                        <a:pt x="0" y="54"/>
                      </a:lnTo>
                      <a:lnTo>
                        <a:pt x="1" y="58"/>
                      </a:lnTo>
                      <a:lnTo>
                        <a:pt x="1" y="61"/>
                      </a:lnTo>
                      <a:lnTo>
                        <a:pt x="2" y="65"/>
                      </a:lnTo>
                      <a:lnTo>
                        <a:pt x="4" y="68"/>
                      </a:lnTo>
                      <a:lnTo>
                        <a:pt x="5" y="72"/>
                      </a:lnTo>
                      <a:lnTo>
                        <a:pt x="7" y="75"/>
                      </a:lnTo>
                      <a:lnTo>
                        <a:pt x="9" y="78"/>
                      </a:lnTo>
                      <a:lnTo>
                        <a:pt x="11" y="81"/>
                      </a:lnTo>
                      <a:lnTo>
                        <a:pt x="14" y="85"/>
                      </a:lnTo>
                      <a:lnTo>
                        <a:pt x="16" y="87"/>
                      </a:lnTo>
                      <a:lnTo>
                        <a:pt x="19" y="90"/>
                      </a:lnTo>
                      <a:lnTo>
                        <a:pt x="22" y="92"/>
                      </a:lnTo>
                      <a:lnTo>
                        <a:pt x="25" y="94"/>
                      </a:lnTo>
                      <a:lnTo>
                        <a:pt x="29" y="95"/>
                      </a:lnTo>
                      <a:lnTo>
                        <a:pt x="32" y="97"/>
                      </a:lnTo>
                      <a:lnTo>
                        <a:pt x="36" y="99"/>
                      </a:lnTo>
                      <a:lnTo>
                        <a:pt x="39" y="99"/>
                      </a:lnTo>
                      <a:lnTo>
                        <a:pt x="43" y="100"/>
                      </a:lnTo>
                      <a:lnTo>
                        <a:pt x="47" y="101"/>
                      </a:lnTo>
                      <a:lnTo>
                        <a:pt x="51" y="101"/>
                      </a:lnTo>
                      <a:lnTo>
                        <a:pt x="54" y="101"/>
                      </a:lnTo>
                      <a:lnTo>
                        <a:pt x="58" y="100"/>
                      </a:lnTo>
                      <a:lnTo>
                        <a:pt x="62" y="99"/>
                      </a:lnTo>
                      <a:lnTo>
                        <a:pt x="66" y="99"/>
                      </a:lnTo>
                      <a:lnTo>
                        <a:pt x="69" y="97"/>
                      </a:lnTo>
                      <a:lnTo>
                        <a:pt x="72" y="95"/>
                      </a:lnTo>
                      <a:lnTo>
                        <a:pt x="76" y="94"/>
                      </a:lnTo>
                      <a:lnTo>
                        <a:pt x="79" y="92"/>
                      </a:lnTo>
                      <a:lnTo>
                        <a:pt x="82" y="90"/>
                      </a:lnTo>
                      <a:lnTo>
                        <a:pt x="85" y="87"/>
                      </a:lnTo>
                      <a:lnTo>
                        <a:pt x="88" y="85"/>
                      </a:lnTo>
                      <a:lnTo>
                        <a:pt x="90" y="81"/>
                      </a:lnTo>
                      <a:lnTo>
                        <a:pt x="93" y="78"/>
                      </a:lnTo>
                      <a:lnTo>
                        <a:pt x="95" y="75"/>
                      </a:lnTo>
                      <a:lnTo>
                        <a:pt x="96" y="72"/>
                      </a:lnTo>
                      <a:lnTo>
                        <a:pt x="98" y="68"/>
                      </a:lnTo>
                      <a:lnTo>
                        <a:pt x="99" y="65"/>
                      </a:lnTo>
                      <a:lnTo>
                        <a:pt x="100" y="61"/>
                      </a:lnTo>
                      <a:lnTo>
                        <a:pt x="101" y="58"/>
                      </a:lnTo>
                      <a:lnTo>
                        <a:pt x="101" y="54"/>
                      </a:lnTo>
                      <a:lnTo>
                        <a:pt x="101" y="50"/>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87" name="Freeform 43"/>
                <p:cNvSpPr>
                  <a:spLocks/>
                </p:cNvSpPr>
                <p:nvPr/>
              </p:nvSpPr>
              <p:spPr bwMode="auto">
                <a:xfrm>
                  <a:off x="1797" y="1440"/>
                  <a:ext cx="102" cy="102"/>
                </a:xfrm>
                <a:custGeom>
                  <a:avLst/>
                  <a:gdLst>
                    <a:gd name="T0" fmla="*/ 101 w 102"/>
                    <a:gd name="T1" fmla="*/ 47 h 102"/>
                    <a:gd name="T2" fmla="*/ 100 w 102"/>
                    <a:gd name="T3" fmla="*/ 40 h 102"/>
                    <a:gd name="T4" fmla="*/ 98 w 102"/>
                    <a:gd name="T5" fmla="*/ 32 h 102"/>
                    <a:gd name="T6" fmla="*/ 94 w 102"/>
                    <a:gd name="T7" fmla="*/ 25 h 102"/>
                    <a:gd name="T8" fmla="*/ 90 w 102"/>
                    <a:gd name="T9" fmla="*/ 19 h 102"/>
                    <a:gd name="T10" fmla="*/ 85 w 102"/>
                    <a:gd name="T11" fmla="*/ 14 h 102"/>
                    <a:gd name="T12" fmla="*/ 79 w 102"/>
                    <a:gd name="T13" fmla="*/ 9 h 102"/>
                    <a:gd name="T14" fmla="*/ 72 w 102"/>
                    <a:gd name="T15" fmla="*/ 5 h 102"/>
                    <a:gd name="T16" fmla="*/ 65 w 102"/>
                    <a:gd name="T17" fmla="*/ 2 h 102"/>
                    <a:gd name="T18" fmla="*/ 58 w 102"/>
                    <a:gd name="T19" fmla="*/ 1 h 102"/>
                    <a:gd name="T20" fmla="*/ 51 w 102"/>
                    <a:gd name="T21" fmla="*/ 0 h 102"/>
                    <a:gd name="T22" fmla="*/ 43 w 102"/>
                    <a:gd name="T23" fmla="*/ 1 h 102"/>
                    <a:gd name="T24" fmla="*/ 36 w 102"/>
                    <a:gd name="T25" fmla="*/ 2 h 102"/>
                    <a:gd name="T26" fmla="*/ 28 w 102"/>
                    <a:gd name="T27" fmla="*/ 5 h 102"/>
                    <a:gd name="T28" fmla="*/ 22 w 102"/>
                    <a:gd name="T29" fmla="*/ 9 h 102"/>
                    <a:gd name="T30" fmla="*/ 16 w 102"/>
                    <a:gd name="T31" fmla="*/ 14 h 102"/>
                    <a:gd name="T32" fmla="*/ 11 w 102"/>
                    <a:gd name="T33" fmla="*/ 19 h 102"/>
                    <a:gd name="T34" fmla="*/ 7 w 102"/>
                    <a:gd name="T35" fmla="*/ 25 h 102"/>
                    <a:gd name="T36" fmla="*/ 3 w 102"/>
                    <a:gd name="T37" fmla="*/ 32 h 102"/>
                    <a:gd name="T38" fmla="*/ 1 w 102"/>
                    <a:gd name="T39" fmla="*/ 40 h 102"/>
                    <a:gd name="T40" fmla="*/ 0 w 102"/>
                    <a:gd name="T41" fmla="*/ 47 h 102"/>
                    <a:gd name="T42" fmla="*/ 0 w 102"/>
                    <a:gd name="T43" fmla="*/ 54 h 102"/>
                    <a:gd name="T44" fmla="*/ 1 w 102"/>
                    <a:gd name="T45" fmla="*/ 62 h 102"/>
                    <a:gd name="T46" fmla="*/ 3 w 102"/>
                    <a:gd name="T47" fmla="*/ 69 h 102"/>
                    <a:gd name="T48" fmla="*/ 7 w 102"/>
                    <a:gd name="T49" fmla="*/ 76 h 102"/>
                    <a:gd name="T50" fmla="*/ 11 w 102"/>
                    <a:gd name="T51" fmla="*/ 82 h 102"/>
                    <a:gd name="T52" fmla="*/ 16 w 102"/>
                    <a:gd name="T53" fmla="*/ 88 h 102"/>
                    <a:gd name="T54" fmla="*/ 22 w 102"/>
                    <a:gd name="T55" fmla="*/ 93 h 102"/>
                    <a:gd name="T56" fmla="*/ 28 w 102"/>
                    <a:gd name="T57" fmla="*/ 96 h 102"/>
                    <a:gd name="T58" fmla="*/ 36 w 102"/>
                    <a:gd name="T59" fmla="*/ 99 h 102"/>
                    <a:gd name="T60" fmla="*/ 43 w 102"/>
                    <a:gd name="T61" fmla="*/ 101 h 102"/>
                    <a:gd name="T62" fmla="*/ 51 w 102"/>
                    <a:gd name="T63" fmla="*/ 101 h 102"/>
                    <a:gd name="T64" fmla="*/ 58 w 102"/>
                    <a:gd name="T65" fmla="*/ 101 h 102"/>
                    <a:gd name="T66" fmla="*/ 65 w 102"/>
                    <a:gd name="T67" fmla="*/ 99 h 102"/>
                    <a:gd name="T68" fmla="*/ 72 w 102"/>
                    <a:gd name="T69" fmla="*/ 96 h 102"/>
                    <a:gd name="T70" fmla="*/ 79 w 102"/>
                    <a:gd name="T71" fmla="*/ 93 h 102"/>
                    <a:gd name="T72" fmla="*/ 85 w 102"/>
                    <a:gd name="T73" fmla="*/ 88 h 102"/>
                    <a:gd name="T74" fmla="*/ 90 w 102"/>
                    <a:gd name="T75" fmla="*/ 82 h 102"/>
                    <a:gd name="T76" fmla="*/ 94 w 102"/>
                    <a:gd name="T77" fmla="*/ 76 h 102"/>
                    <a:gd name="T78" fmla="*/ 98 w 102"/>
                    <a:gd name="T79" fmla="*/ 69 h 102"/>
                    <a:gd name="T80" fmla="*/ 100 w 102"/>
                    <a:gd name="T81" fmla="*/ 62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1"/>
                      </a:moveTo>
                      <a:lnTo>
                        <a:pt x="101" y="47"/>
                      </a:lnTo>
                      <a:lnTo>
                        <a:pt x="100" y="43"/>
                      </a:lnTo>
                      <a:lnTo>
                        <a:pt x="100" y="40"/>
                      </a:lnTo>
                      <a:lnTo>
                        <a:pt x="99" y="36"/>
                      </a:lnTo>
                      <a:lnTo>
                        <a:pt x="98" y="32"/>
                      </a:lnTo>
                      <a:lnTo>
                        <a:pt x="96" y="29"/>
                      </a:lnTo>
                      <a:lnTo>
                        <a:pt x="94" y="25"/>
                      </a:lnTo>
                      <a:lnTo>
                        <a:pt x="92" y="22"/>
                      </a:lnTo>
                      <a:lnTo>
                        <a:pt x="90" y="19"/>
                      </a:lnTo>
                      <a:lnTo>
                        <a:pt x="87" y="17"/>
                      </a:lnTo>
                      <a:lnTo>
                        <a:pt x="85" y="14"/>
                      </a:lnTo>
                      <a:lnTo>
                        <a:pt x="82" y="11"/>
                      </a:lnTo>
                      <a:lnTo>
                        <a:pt x="79" y="9"/>
                      </a:lnTo>
                      <a:lnTo>
                        <a:pt x="76" y="7"/>
                      </a:lnTo>
                      <a:lnTo>
                        <a:pt x="72" y="5"/>
                      </a:lnTo>
                      <a:lnTo>
                        <a:pt x="69" y="4"/>
                      </a:lnTo>
                      <a:lnTo>
                        <a:pt x="65" y="2"/>
                      </a:lnTo>
                      <a:lnTo>
                        <a:pt x="62" y="2"/>
                      </a:lnTo>
                      <a:lnTo>
                        <a:pt x="58" y="1"/>
                      </a:lnTo>
                      <a:lnTo>
                        <a:pt x="54" y="0"/>
                      </a:lnTo>
                      <a:lnTo>
                        <a:pt x="51" y="0"/>
                      </a:lnTo>
                      <a:lnTo>
                        <a:pt x="47" y="0"/>
                      </a:lnTo>
                      <a:lnTo>
                        <a:pt x="43" y="1"/>
                      </a:lnTo>
                      <a:lnTo>
                        <a:pt x="39" y="2"/>
                      </a:lnTo>
                      <a:lnTo>
                        <a:pt x="36" y="2"/>
                      </a:lnTo>
                      <a:lnTo>
                        <a:pt x="32" y="4"/>
                      </a:lnTo>
                      <a:lnTo>
                        <a:pt x="28" y="5"/>
                      </a:lnTo>
                      <a:lnTo>
                        <a:pt x="25" y="7"/>
                      </a:lnTo>
                      <a:lnTo>
                        <a:pt x="22" y="9"/>
                      </a:lnTo>
                      <a:lnTo>
                        <a:pt x="19" y="11"/>
                      </a:lnTo>
                      <a:lnTo>
                        <a:pt x="16" y="14"/>
                      </a:lnTo>
                      <a:lnTo>
                        <a:pt x="14" y="17"/>
                      </a:lnTo>
                      <a:lnTo>
                        <a:pt x="11" y="19"/>
                      </a:lnTo>
                      <a:lnTo>
                        <a:pt x="9" y="22"/>
                      </a:lnTo>
                      <a:lnTo>
                        <a:pt x="7" y="25"/>
                      </a:lnTo>
                      <a:lnTo>
                        <a:pt x="5" y="29"/>
                      </a:lnTo>
                      <a:lnTo>
                        <a:pt x="3" y="32"/>
                      </a:lnTo>
                      <a:lnTo>
                        <a:pt x="2" y="36"/>
                      </a:lnTo>
                      <a:lnTo>
                        <a:pt x="1" y="40"/>
                      </a:lnTo>
                      <a:lnTo>
                        <a:pt x="1" y="43"/>
                      </a:lnTo>
                      <a:lnTo>
                        <a:pt x="0" y="47"/>
                      </a:lnTo>
                      <a:lnTo>
                        <a:pt x="0" y="51"/>
                      </a:lnTo>
                      <a:lnTo>
                        <a:pt x="0" y="54"/>
                      </a:lnTo>
                      <a:lnTo>
                        <a:pt x="1" y="58"/>
                      </a:lnTo>
                      <a:lnTo>
                        <a:pt x="1" y="62"/>
                      </a:lnTo>
                      <a:lnTo>
                        <a:pt x="2" y="66"/>
                      </a:lnTo>
                      <a:lnTo>
                        <a:pt x="3" y="69"/>
                      </a:lnTo>
                      <a:lnTo>
                        <a:pt x="5" y="73"/>
                      </a:lnTo>
                      <a:lnTo>
                        <a:pt x="7" y="76"/>
                      </a:lnTo>
                      <a:lnTo>
                        <a:pt x="9" y="79"/>
                      </a:lnTo>
                      <a:lnTo>
                        <a:pt x="11" y="82"/>
                      </a:lnTo>
                      <a:lnTo>
                        <a:pt x="14" y="85"/>
                      </a:lnTo>
                      <a:lnTo>
                        <a:pt x="16" y="88"/>
                      </a:lnTo>
                      <a:lnTo>
                        <a:pt x="19" y="91"/>
                      </a:lnTo>
                      <a:lnTo>
                        <a:pt x="22" y="93"/>
                      </a:lnTo>
                      <a:lnTo>
                        <a:pt x="25" y="95"/>
                      </a:lnTo>
                      <a:lnTo>
                        <a:pt x="28" y="96"/>
                      </a:lnTo>
                      <a:lnTo>
                        <a:pt x="32" y="98"/>
                      </a:lnTo>
                      <a:lnTo>
                        <a:pt x="36" y="99"/>
                      </a:lnTo>
                      <a:lnTo>
                        <a:pt x="39" y="100"/>
                      </a:lnTo>
                      <a:lnTo>
                        <a:pt x="43" y="101"/>
                      </a:lnTo>
                      <a:lnTo>
                        <a:pt x="47" y="101"/>
                      </a:lnTo>
                      <a:lnTo>
                        <a:pt x="51" y="101"/>
                      </a:lnTo>
                      <a:lnTo>
                        <a:pt x="54" y="101"/>
                      </a:lnTo>
                      <a:lnTo>
                        <a:pt x="58" y="101"/>
                      </a:lnTo>
                      <a:lnTo>
                        <a:pt x="62" y="100"/>
                      </a:lnTo>
                      <a:lnTo>
                        <a:pt x="65" y="99"/>
                      </a:lnTo>
                      <a:lnTo>
                        <a:pt x="69" y="98"/>
                      </a:lnTo>
                      <a:lnTo>
                        <a:pt x="72" y="96"/>
                      </a:lnTo>
                      <a:lnTo>
                        <a:pt x="76" y="95"/>
                      </a:lnTo>
                      <a:lnTo>
                        <a:pt x="79" y="93"/>
                      </a:lnTo>
                      <a:lnTo>
                        <a:pt x="82" y="91"/>
                      </a:lnTo>
                      <a:lnTo>
                        <a:pt x="85" y="88"/>
                      </a:lnTo>
                      <a:lnTo>
                        <a:pt x="87" y="85"/>
                      </a:lnTo>
                      <a:lnTo>
                        <a:pt x="90" y="82"/>
                      </a:lnTo>
                      <a:lnTo>
                        <a:pt x="92" y="79"/>
                      </a:lnTo>
                      <a:lnTo>
                        <a:pt x="94" y="76"/>
                      </a:lnTo>
                      <a:lnTo>
                        <a:pt x="96" y="73"/>
                      </a:lnTo>
                      <a:lnTo>
                        <a:pt x="98" y="69"/>
                      </a:lnTo>
                      <a:lnTo>
                        <a:pt x="99" y="66"/>
                      </a:lnTo>
                      <a:lnTo>
                        <a:pt x="100" y="62"/>
                      </a:lnTo>
                      <a:lnTo>
                        <a:pt x="100" y="58"/>
                      </a:lnTo>
                      <a:lnTo>
                        <a:pt x="101" y="54"/>
                      </a:lnTo>
                      <a:lnTo>
                        <a:pt x="101" y="51"/>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88" name="Freeform 44"/>
                <p:cNvSpPr>
                  <a:spLocks/>
                </p:cNvSpPr>
                <p:nvPr/>
              </p:nvSpPr>
              <p:spPr bwMode="auto">
                <a:xfrm>
                  <a:off x="1905" y="1443"/>
                  <a:ext cx="102" cy="102"/>
                </a:xfrm>
                <a:custGeom>
                  <a:avLst/>
                  <a:gdLst>
                    <a:gd name="T0" fmla="*/ 100 w 102"/>
                    <a:gd name="T1" fmla="*/ 47 h 102"/>
                    <a:gd name="T2" fmla="*/ 99 w 102"/>
                    <a:gd name="T3" fmla="*/ 39 h 102"/>
                    <a:gd name="T4" fmla="*/ 97 w 102"/>
                    <a:gd name="T5" fmla="*/ 32 h 102"/>
                    <a:gd name="T6" fmla="*/ 94 w 102"/>
                    <a:gd name="T7" fmla="*/ 25 h 102"/>
                    <a:gd name="T8" fmla="*/ 90 w 102"/>
                    <a:gd name="T9" fmla="*/ 19 h 102"/>
                    <a:gd name="T10" fmla="*/ 84 w 102"/>
                    <a:gd name="T11" fmla="*/ 14 h 102"/>
                    <a:gd name="T12" fmla="*/ 79 w 102"/>
                    <a:gd name="T13" fmla="*/ 9 h 102"/>
                    <a:gd name="T14" fmla="*/ 72 w 102"/>
                    <a:gd name="T15" fmla="*/ 5 h 102"/>
                    <a:gd name="T16" fmla="*/ 65 w 102"/>
                    <a:gd name="T17" fmla="*/ 2 h 102"/>
                    <a:gd name="T18" fmla="*/ 58 w 102"/>
                    <a:gd name="T19" fmla="*/ 1 h 102"/>
                    <a:gd name="T20" fmla="*/ 50 w 102"/>
                    <a:gd name="T21" fmla="*/ 0 h 102"/>
                    <a:gd name="T22" fmla="*/ 43 w 102"/>
                    <a:gd name="T23" fmla="*/ 1 h 102"/>
                    <a:gd name="T24" fmla="*/ 35 w 102"/>
                    <a:gd name="T25" fmla="*/ 2 h 102"/>
                    <a:gd name="T26" fmla="*/ 28 w 102"/>
                    <a:gd name="T27" fmla="*/ 5 h 102"/>
                    <a:gd name="T28" fmla="*/ 22 w 102"/>
                    <a:gd name="T29" fmla="*/ 9 h 102"/>
                    <a:gd name="T30" fmla="*/ 16 w 102"/>
                    <a:gd name="T31" fmla="*/ 14 h 102"/>
                    <a:gd name="T32" fmla="*/ 10 w 102"/>
                    <a:gd name="T33" fmla="*/ 19 h 102"/>
                    <a:gd name="T34" fmla="*/ 6 w 102"/>
                    <a:gd name="T35" fmla="*/ 25 h 102"/>
                    <a:gd name="T36" fmla="*/ 3 w 102"/>
                    <a:gd name="T37" fmla="*/ 32 h 102"/>
                    <a:gd name="T38" fmla="*/ 1 w 102"/>
                    <a:gd name="T39" fmla="*/ 39 h 102"/>
                    <a:gd name="T40" fmla="*/ 0 w 102"/>
                    <a:gd name="T41" fmla="*/ 47 h 102"/>
                    <a:gd name="T42" fmla="*/ 0 w 102"/>
                    <a:gd name="T43" fmla="*/ 54 h 102"/>
                    <a:gd name="T44" fmla="*/ 1 w 102"/>
                    <a:gd name="T45" fmla="*/ 62 h 102"/>
                    <a:gd name="T46" fmla="*/ 3 w 102"/>
                    <a:gd name="T47" fmla="*/ 69 h 102"/>
                    <a:gd name="T48" fmla="*/ 6 w 102"/>
                    <a:gd name="T49" fmla="*/ 76 h 102"/>
                    <a:gd name="T50" fmla="*/ 10 w 102"/>
                    <a:gd name="T51" fmla="*/ 82 h 102"/>
                    <a:gd name="T52" fmla="*/ 16 w 102"/>
                    <a:gd name="T53" fmla="*/ 88 h 102"/>
                    <a:gd name="T54" fmla="*/ 22 w 102"/>
                    <a:gd name="T55" fmla="*/ 92 h 102"/>
                    <a:gd name="T56" fmla="*/ 28 w 102"/>
                    <a:gd name="T57" fmla="*/ 96 h 102"/>
                    <a:gd name="T58" fmla="*/ 35 w 102"/>
                    <a:gd name="T59" fmla="*/ 99 h 102"/>
                    <a:gd name="T60" fmla="*/ 43 w 102"/>
                    <a:gd name="T61" fmla="*/ 100 h 102"/>
                    <a:gd name="T62" fmla="*/ 50 w 102"/>
                    <a:gd name="T63" fmla="*/ 101 h 102"/>
                    <a:gd name="T64" fmla="*/ 58 w 102"/>
                    <a:gd name="T65" fmla="*/ 100 h 102"/>
                    <a:gd name="T66" fmla="*/ 65 w 102"/>
                    <a:gd name="T67" fmla="*/ 99 h 102"/>
                    <a:gd name="T68" fmla="*/ 72 w 102"/>
                    <a:gd name="T69" fmla="*/ 96 h 102"/>
                    <a:gd name="T70" fmla="*/ 79 w 102"/>
                    <a:gd name="T71" fmla="*/ 92 h 102"/>
                    <a:gd name="T72" fmla="*/ 84 w 102"/>
                    <a:gd name="T73" fmla="*/ 88 h 102"/>
                    <a:gd name="T74" fmla="*/ 90 w 102"/>
                    <a:gd name="T75" fmla="*/ 82 h 102"/>
                    <a:gd name="T76" fmla="*/ 94 w 102"/>
                    <a:gd name="T77" fmla="*/ 76 h 102"/>
                    <a:gd name="T78" fmla="*/ 97 w 102"/>
                    <a:gd name="T79" fmla="*/ 69 h 102"/>
                    <a:gd name="T80" fmla="*/ 99 w 102"/>
                    <a:gd name="T81" fmla="*/ 62 h 102"/>
                    <a:gd name="T82" fmla="*/ 100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1"/>
                      </a:moveTo>
                      <a:lnTo>
                        <a:pt x="100" y="47"/>
                      </a:lnTo>
                      <a:lnTo>
                        <a:pt x="100" y="43"/>
                      </a:lnTo>
                      <a:lnTo>
                        <a:pt x="99" y="39"/>
                      </a:lnTo>
                      <a:lnTo>
                        <a:pt x="98" y="36"/>
                      </a:lnTo>
                      <a:lnTo>
                        <a:pt x="97" y="32"/>
                      </a:lnTo>
                      <a:lnTo>
                        <a:pt x="96" y="28"/>
                      </a:lnTo>
                      <a:lnTo>
                        <a:pt x="94" y="25"/>
                      </a:lnTo>
                      <a:lnTo>
                        <a:pt x="92" y="22"/>
                      </a:lnTo>
                      <a:lnTo>
                        <a:pt x="90" y="19"/>
                      </a:lnTo>
                      <a:lnTo>
                        <a:pt x="87" y="16"/>
                      </a:lnTo>
                      <a:lnTo>
                        <a:pt x="84" y="14"/>
                      </a:lnTo>
                      <a:lnTo>
                        <a:pt x="82" y="11"/>
                      </a:lnTo>
                      <a:lnTo>
                        <a:pt x="79" y="9"/>
                      </a:lnTo>
                      <a:lnTo>
                        <a:pt x="76" y="7"/>
                      </a:lnTo>
                      <a:lnTo>
                        <a:pt x="72" y="5"/>
                      </a:lnTo>
                      <a:lnTo>
                        <a:pt x="69" y="3"/>
                      </a:lnTo>
                      <a:lnTo>
                        <a:pt x="65" y="2"/>
                      </a:lnTo>
                      <a:lnTo>
                        <a:pt x="61" y="1"/>
                      </a:lnTo>
                      <a:lnTo>
                        <a:pt x="58" y="1"/>
                      </a:lnTo>
                      <a:lnTo>
                        <a:pt x="54" y="0"/>
                      </a:lnTo>
                      <a:lnTo>
                        <a:pt x="50" y="0"/>
                      </a:lnTo>
                      <a:lnTo>
                        <a:pt x="47" y="0"/>
                      </a:lnTo>
                      <a:lnTo>
                        <a:pt x="43" y="1"/>
                      </a:lnTo>
                      <a:lnTo>
                        <a:pt x="39" y="1"/>
                      </a:lnTo>
                      <a:lnTo>
                        <a:pt x="35" y="2"/>
                      </a:lnTo>
                      <a:lnTo>
                        <a:pt x="32" y="3"/>
                      </a:lnTo>
                      <a:lnTo>
                        <a:pt x="28" y="5"/>
                      </a:lnTo>
                      <a:lnTo>
                        <a:pt x="25" y="7"/>
                      </a:lnTo>
                      <a:lnTo>
                        <a:pt x="22" y="9"/>
                      </a:lnTo>
                      <a:lnTo>
                        <a:pt x="19" y="11"/>
                      </a:lnTo>
                      <a:lnTo>
                        <a:pt x="16" y="14"/>
                      </a:lnTo>
                      <a:lnTo>
                        <a:pt x="13" y="16"/>
                      </a:lnTo>
                      <a:lnTo>
                        <a:pt x="10" y="19"/>
                      </a:lnTo>
                      <a:lnTo>
                        <a:pt x="8" y="22"/>
                      </a:lnTo>
                      <a:lnTo>
                        <a:pt x="6" y="25"/>
                      </a:lnTo>
                      <a:lnTo>
                        <a:pt x="5" y="28"/>
                      </a:lnTo>
                      <a:lnTo>
                        <a:pt x="3" y="32"/>
                      </a:lnTo>
                      <a:lnTo>
                        <a:pt x="2" y="36"/>
                      </a:lnTo>
                      <a:lnTo>
                        <a:pt x="1" y="39"/>
                      </a:lnTo>
                      <a:lnTo>
                        <a:pt x="0" y="43"/>
                      </a:lnTo>
                      <a:lnTo>
                        <a:pt x="0" y="47"/>
                      </a:lnTo>
                      <a:lnTo>
                        <a:pt x="0" y="51"/>
                      </a:lnTo>
                      <a:lnTo>
                        <a:pt x="0" y="54"/>
                      </a:lnTo>
                      <a:lnTo>
                        <a:pt x="0" y="58"/>
                      </a:lnTo>
                      <a:lnTo>
                        <a:pt x="1" y="62"/>
                      </a:lnTo>
                      <a:lnTo>
                        <a:pt x="2" y="65"/>
                      </a:lnTo>
                      <a:lnTo>
                        <a:pt x="3" y="69"/>
                      </a:lnTo>
                      <a:lnTo>
                        <a:pt x="5" y="72"/>
                      </a:lnTo>
                      <a:lnTo>
                        <a:pt x="6" y="76"/>
                      </a:lnTo>
                      <a:lnTo>
                        <a:pt x="8" y="79"/>
                      </a:lnTo>
                      <a:lnTo>
                        <a:pt x="10" y="82"/>
                      </a:lnTo>
                      <a:lnTo>
                        <a:pt x="13" y="85"/>
                      </a:lnTo>
                      <a:lnTo>
                        <a:pt x="16" y="88"/>
                      </a:lnTo>
                      <a:lnTo>
                        <a:pt x="19" y="90"/>
                      </a:lnTo>
                      <a:lnTo>
                        <a:pt x="22" y="92"/>
                      </a:lnTo>
                      <a:lnTo>
                        <a:pt x="25" y="94"/>
                      </a:lnTo>
                      <a:lnTo>
                        <a:pt x="28" y="96"/>
                      </a:lnTo>
                      <a:lnTo>
                        <a:pt x="32" y="98"/>
                      </a:lnTo>
                      <a:lnTo>
                        <a:pt x="35" y="99"/>
                      </a:lnTo>
                      <a:lnTo>
                        <a:pt x="39" y="100"/>
                      </a:lnTo>
                      <a:lnTo>
                        <a:pt x="43" y="100"/>
                      </a:lnTo>
                      <a:lnTo>
                        <a:pt x="47" y="101"/>
                      </a:lnTo>
                      <a:lnTo>
                        <a:pt x="50" y="101"/>
                      </a:lnTo>
                      <a:lnTo>
                        <a:pt x="54" y="101"/>
                      </a:lnTo>
                      <a:lnTo>
                        <a:pt x="58" y="100"/>
                      </a:lnTo>
                      <a:lnTo>
                        <a:pt x="61" y="100"/>
                      </a:lnTo>
                      <a:lnTo>
                        <a:pt x="65" y="99"/>
                      </a:lnTo>
                      <a:lnTo>
                        <a:pt x="69" y="98"/>
                      </a:lnTo>
                      <a:lnTo>
                        <a:pt x="72" y="96"/>
                      </a:lnTo>
                      <a:lnTo>
                        <a:pt x="76" y="94"/>
                      </a:lnTo>
                      <a:lnTo>
                        <a:pt x="79" y="92"/>
                      </a:lnTo>
                      <a:lnTo>
                        <a:pt x="82" y="90"/>
                      </a:lnTo>
                      <a:lnTo>
                        <a:pt x="84" y="88"/>
                      </a:lnTo>
                      <a:lnTo>
                        <a:pt x="87" y="85"/>
                      </a:lnTo>
                      <a:lnTo>
                        <a:pt x="90" y="82"/>
                      </a:lnTo>
                      <a:lnTo>
                        <a:pt x="92" y="79"/>
                      </a:lnTo>
                      <a:lnTo>
                        <a:pt x="94" y="76"/>
                      </a:lnTo>
                      <a:lnTo>
                        <a:pt x="96" y="72"/>
                      </a:lnTo>
                      <a:lnTo>
                        <a:pt x="97" y="69"/>
                      </a:lnTo>
                      <a:lnTo>
                        <a:pt x="98" y="65"/>
                      </a:lnTo>
                      <a:lnTo>
                        <a:pt x="99" y="62"/>
                      </a:lnTo>
                      <a:lnTo>
                        <a:pt x="100" y="58"/>
                      </a:lnTo>
                      <a:lnTo>
                        <a:pt x="100" y="54"/>
                      </a:lnTo>
                      <a:lnTo>
                        <a:pt x="101" y="51"/>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89" name="Freeform 45"/>
                <p:cNvSpPr>
                  <a:spLocks/>
                </p:cNvSpPr>
                <p:nvPr/>
              </p:nvSpPr>
              <p:spPr bwMode="auto">
                <a:xfrm>
                  <a:off x="2120" y="1444"/>
                  <a:ext cx="102" cy="102"/>
                </a:xfrm>
                <a:custGeom>
                  <a:avLst/>
                  <a:gdLst>
                    <a:gd name="T0" fmla="*/ 101 w 102"/>
                    <a:gd name="T1" fmla="*/ 46 h 102"/>
                    <a:gd name="T2" fmla="*/ 100 w 102"/>
                    <a:gd name="T3" fmla="*/ 39 h 102"/>
                    <a:gd name="T4" fmla="*/ 97 w 102"/>
                    <a:gd name="T5" fmla="*/ 32 h 102"/>
                    <a:gd name="T6" fmla="*/ 94 w 102"/>
                    <a:gd name="T7" fmla="*/ 25 h 102"/>
                    <a:gd name="T8" fmla="*/ 90 w 102"/>
                    <a:gd name="T9" fmla="*/ 19 h 102"/>
                    <a:gd name="T10" fmla="*/ 84 w 102"/>
                    <a:gd name="T11" fmla="*/ 13 h 102"/>
                    <a:gd name="T12" fmla="*/ 79 w 102"/>
                    <a:gd name="T13" fmla="*/ 8 h 102"/>
                    <a:gd name="T14" fmla="*/ 72 w 102"/>
                    <a:gd name="T15" fmla="*/ 4 h 102"/>
                    <a:gd name="T16" fmla="*/ 65 w 102"/>
                    <a:gd name="T17" fmla="*/ 2 h 102"/>
                    <a:gd name="T18" fmla="*/ 58 w 102"/>
                    <a:gd name="T19" fmla="*/ 0 h 102"/>
                    <a:gd name="T20" fmla="*/ 50 w 102"/>
                    <a:gd name="T21" fmla="*/ 0 h 102"/>
                    <a:gd name="T22" fmla="*/ 43 w 102"/>
                    <a:gd name="T23" fmla="*/ 0 h 102"/>
                    <a:gd name="T24" fmla="*/ 35 w 102"/>
                    <a:gd name="T25" fmla="*/ 2 h 102"/>
                    <a:gd name="T26" fmla="*/ 29 w 102"/>
                    <a:gd name="T27" fmla="*/ 4 h 102"/>
                    <a:gd name="T28" fmla="*/ 22 w 102"/>
                    <a:gd name="T29" fmla="*/ 8 h 102"/>
                    <a:gd name="T30" fmla="*/ 16 w 102"/>
                    <a:gd name="T31" fmla="*/ 13 h 102"/>
                    <a:gd name="T32" fmla="*/ 11 w 102"/>
                    <a:gd name="T33" fmla="*/ 19 h 102"/>
                    <a:gd name="T34" fmla="*/ 6 w 102"/>
                    <a:gd name="T35" fmla="*/ 25 h 102"/>
                    <a:gd name="T36" fmla="*/ 3 w 102"/>
                    <a:gd name="T37" fmla="*/ 32 h 102"/>
                    <a:gd name="T38" fmla="*/ 1 w 102"/>
                    <a:gd name="T39" fmla="*/ 39 h 102"/>
                    <a:gd name="T40" fmla="*/ 0 w 102"/>
                    <a:gd name="T41" fmla="*/ 46 h 102"/>
                    <a:gd name="T42" fmla="*/ 0 w 102"/>
                    <a:gd name="T43" fmla="*/ 54 h 102"/>
                    <a:gd name="T44" fmla="*/ 1 w 102"/>
                    <a:gd name="T45" fmla="*/ 61 h 102"/>
                    <a:gd name="T46" fmla="*/ 3 w 102"/>
                    <a:gd name="T47" fmla="*/ 68 h 102"/>
                    <a:gd name="T48" fmla="*/ 6 w 102"/>
                    <a:gd name="T49" fmla="*/ 75 h 102"/>
                    <a:gd name="T50" fmla="*/ 11 w 102"/>
                    <a:gd name="T51" fmla="*/ 82 h 102"/>
                    <a:gd name="T52" fmla="*/ 16 w 102"/>
                    <a:gd name="T53" fmla="*/ 87 h 102"/>
                    <a:gd name="T54" fmla="*/ 22 w 102"/>
                    <a:gd name="T55" fmla="*/ 92 h 102"/>
                    <a:gd name="T56" fmla="*/ 29 w 102"/>
                    <a:gd name="T57" fmla="*/ 96 h 102"/>
                    <a:gd name="T58" fmla="*/ 35 w 102"/>
                    <a:gd name="T59" fmla="*/ 99 h 102"/>
                    <a:gd name="T60" fmla="*/ 43 w 102"/>
                    <a:gd name="T61" fmla="*/ 100 h 102"/>
                    <a:gd name="T62" fmla="*/ 50 w 102"/>
                    <a:gd name="T63" fmla="*/ 101 h 102"/>
                    <a:gd name="T64" fmla="*/ 58 w 102"/>
                    <a:gd name="T65" fmla="*/ 100 h 102"/>
                    <a:gd name="T66" fmla="*/ 65 w 102"/>
                    <a:gd name="T67" fmla="*/ 99 h 102"/>
                    <a:gd name="T68" fmla="*/ 72 w 102"/>
                    <a:gd name="T69" fmla="*/ 96 h 102"/>
                    <a:gd name="T70" fmla="*/ 79 w 102"/>
                    <a:gd name="T71" fmla="*/ 92 h 102"/>
                    <a:gd name="T72" fmla="*/ 84 w 102"/>
                    <a:gd name="T73" fmla="*/ 87 h 102"/>
                    <a:gd name="T74" fmla="*/ 90 w 102"/>
                    <a:gd name="T75" fmla="*/ 82 h 102"/>
                    <a:gd name="T76" fmla="*/ 94 w 102"/>
                    <a:gd name="T77" fmla="*/ 75 h 102"/>
                    <a:gd name="T78" fmla="*/ 97 w 102"/>
                    <a:gd name="T79" fmla="*/ 68 h 102"/>
                    <a:gd name="T80" fmla="*/ 100 w 102"/>
                    <a:gd name="T81" fmla="*/ 61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0"/>
                      </a:moveTo>
                      <a:lnTo>
                        <a:pt x="101" y="46"/>
                      </a:lnTo>
                      <a:lnTo>
                        <a:pt x="100" y="42"/>
                      </a:lnTo>
                      <a:lnTo>
                        <a:pt x="100" y="39"/>
                      </a:lnTo>
                      <a:lnTo>
                        <a:pt x="98" y="35"/>
                      </a:lnTo>
                      <a:lnTo>
                        <a:pt x="97" y="32"/>
                      </a:lnTo>
                      <a:lnTo>
                        <a:pt x="96" y="28"/>
                      </a:lnTo>
                      <a:lnTo>
                        <a:pt x="94" y="25"/>
                      </a:lnTo>
                      <a:lnTo>
                        <a:pt x="92" y="21"/>
                      </a:lnTo>
                      <a:lnTo>
                        <a:pt x="90" y="19"/>
                      </a:lnTo>
                      <a:lnTo>
                        <a:pt x="87" y="16"/>
                      </a:lnTo>
                      <a:lnTo>
                        <a:pt x="84" y="13"/>
                      </a:lnTo>
                      <a:lnTo>
                        <a:pt x="82" y="10"/>
                      </a:lnTo>
                      <a:lnTo>
                        <a:pt x="79" y="8"/>
                      </a:lnTo>
                      <a:lnTo>
                        <a:pt x="76" y="6"/>
                      </a:lnTo>
                      <a:lnTo>
                        <a:pt x="72" y="4"/>
                      </a:lnTo>
                      <a:lnTo>
                        <a:pt x="69" y="3"/>
                      </a:lnTo>
                      <a:lnTo>
                        <a:pt x="65" y="2"/>
                      </a:lnTo>
                      <a:lnTo>
                        <a:pt x="61" y="1"/>
                      </a:lnTo>
                      <a:lnTo>
                        <a:pt x="58" y="0"/>
                      </a:lnTo>
                      <a:lnTo>
                        <a:pt x="54" y="0"/>
                      </a:lnTo>
                      <a:lnTo>
                        <a:pt x="50" y="0"/>
                      </a:lnTo>
                      <a:lnTo>
                        <a:pt x="47" y="0"/>
                      </a:lnTo>
                      <a:lnTo>
                        <a:pt x="43" y="0"/>
                      </a:lnTo>
                      <a:lnTo>
                        <a:pt x="39" y="1"/>
                      </a:lnTo>
                      <a:lnTo>
                        <a:pt x="35" y="2"/>
                      </a:lnTo>
                      <a:lnTo>
                        <a:pt x="32" y="3"/>
                      </a:lnTo>
                      <a:lnTo>
                        <a:pt x="29" y="4"/>
                      </a:lnTo>
                      <a:lnTo>
                        <a:pt x="25" y="6"/>
                      </a:lnTo>
                      <a:lnTo>
                        <a:pt x="22" y="8"/>
                      </a:lnTo>
                      <a:lnTo>
                        <a:pt x="19" y="10"/>
                      </a:lnTo>
                      <a:lnTo>
                        <a:pt x="16" y="13"/>
                      </a:lnTo>
                      <a:lnTo>
                        <a:pt x="13" y="16"/>
                      </a:lnTo>
                      <a:lnTo>
                        <a:pt x="11" y="19"/>
                      </a:lnTo>
                      <a:lnTo>
                        <a:pt x="8" y="21"/>
                      </a:lnTo>
                      <a:lnTo>
                        <a:pt x="6" y="25"/>
                      </a:lnTo>
                      <a:lnTo>
                        <a:pt x="5" y="28"/>
                      </a:lnTo>
                      <a:lnTo>
                        <a:pt x="3" y="32"/>
                      </a:lnTo>
                      <a:lnTo>
                        <a:pt x="2" y="35"/>
                      </a:lnTo>
                      <a:lnTo>
                        <a:pt x="1" y="39"/>
                      </a:lnTo>
                      <a:lnTo>
                        <a:pt x="0" y="42"/>
                      </a:lnTo>
                      <a:lnTo>
                        <a:pt x="0" y="46"/>
                      </a:lnTo>
                      <a:lnTo>
                        <a:pt x="0" y="50"/>
                      </a:lnTo>
                      <a:lnTo>
                        <a:pt x="0" y="54"/>
                      </a:lnTo>
                      <a:lnTo>
                        <a:pt x="0" y="58"/>
                      </a:lnTo>
                      <a:lnTo>
                        <a:pt x="1" y="61"/>
                      </a:lnTo>
                      <a:lnTo>
                        <a:pt x="2" y="65"/>
                      </a:lnTo>
                      <a:lnTo>
                        <a:pt x="3" y="68"/>
                      </a:lnTo>
                      <a:lnTo>
                        <a:pt x="5" y="72"/>
                      </a:lnTo>
                      <a:lnTo>
                        <a:pt x="6" y="75"/>
                      </a:lnTo>
                      <a:lnTo>
                        <a:pt x="8" y="78"/>
                      </a:lnTo>
                      <a:lnTo>
                        <a:pt x="11" y="82"/>
                      </a:lnTo>
                      <a:lnTo>
                        <a:pt x="13" y="84"/>
                      </a:lnTo>
                      <a:lnTo>
                        <a:pt x="16" y="87"/>
                      </a:lnTo>
                      <a:lnTo>
                        <a:pt x="19" y="90"/>
                      </a:lnTo>
                      <a:lnTo>
                        <a:pt x="22" y="92"/>
                      </a:lnTo>
                      <a:lnTo>
                        <a:pt x="25" y="94"/>
                      </a:lnTo>
                      <a:lnTo>
                        <a:pt x="29" y="96"/>
                      </a:lnTo>
                      <a:lnTo>
                        <a:pt x="32" y="97"/>
                      </a:lnTo>
                      <a:lnTo>
                        <a:pt x="35" y="99"/>
                      </a:lnTo>
                      <a:lnTo>
                        <a:pt x="39" y="99"/>
                      </a:lnTo>
                      <a:lnTo>
                        <a:pt x="43" y="100"/>
                      </a:lnTo>
                      <a:lnTo>
                        <a:pt x="47" y="101"/>
                      </a:lnTo>
                      <a:lnTo>
                        <a:pt x="50" y="101"/>
                      </a:lnTo>
                      <a:lnTo>
                        <a:pt x="54" y="101"/>
                      </a:lnTo>
                      <a:lnTo>
                        <a:pt x="58" y="100"/>
                      </a:lnTo>
                      <a:lnTo>
                        <a:pt x="61" y="99"/>
                      </a:lnTo>
                      <a:lnTo>
                        <a:pt x="65" y="99"/>
                      </a:lnTo>
                      <a:lnTo>
                        <a:pt x="69" y="97"/>
                      </a:lnTo>
                      <a:lnTo>
                        <a:pt x="72" y="96"/>
                      </a:lnTo>
                      <a:lnTo>
                        <a:pt x="76" y="94"/>
                      </a:lnTo>
                      <a:lnTo>
                        <a:pt x="79" y="92"/>
                      </a:lnTo>
                      <a:lnTo>
                        <a:pt x="82" y="90"/>
                      </a:lnTo>
                      <a:lnTo>
                        <a:pt x="84" y="87"/>
                      </a:lnTo>
                      <a:lnTo>
                        <a:pt x="87" y="84"/>
                      </a:lnTo>
                      <a:lnTo>
                        <a:pt x="90" y="82"/>
                      </a:lnTo>
                      <a:lnTo>
                        <a:pt x="92" y="78"/>
                      </a:lnTo>
                      <a:lnTo>
                        <a:pt x="94" y="75"/>
                      </a:lnTo>
                      <a:lnTo>
                        <a:pt x="96" y="72"/>
                      </a:lnTo>
                      <a:lnTo>
                        <a:pt x="97" y="68"/>
                      </a:lnTo>
                      <a:lnTo>
                        <a:pt x="98" y="65"/>
                      </a:lnTo>
                      <a:lnTo>
                        <a:pt x="100" y="61"/>
                      </a:lnTo>
                      <a:lnTo>
                        <a:pt x="100" y="58"/>
                      </a:lnTo>
                      <a:lnTo>
                        <a:pt x="101" y="54"/>
                      </a:lnTo>
                      <a:lnTo>
                        <a:pt x="101" y="50"/>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90" name="Freeform 46"/>
                <p:cNvSpPr>
                  <a:spLocks/>
                </p:cNvSpPr>
                <p:nvPr/>
              </p:nvSpPr>
              <p:spPr bwMode="auto">
                <a:xfrm>
                  <a:off x="2227" y="1440"/>
                  <a:ext cx="102" cy="102"/>
                </a:xfrm>
                <a:custGeom>
                  <a:avLst/>
                  <a:gdLst>
                    <a:gd name="T0" fmla="*/ 101 w 102"/>
                    <a:gd name="T1" fmla="*/ 47 h 102"/>
                    <a:gd name="T2" fmla="*/ 100 w 102"/>
                    <a:gd name="T3" fmla="*/ 40 h 102"/>
                    <a:gd name="T4" fmla="*/ 98 w 102"/>
                    <a:gd name="T5" fmla="*/ 33 h 102"/>
                    <a:gd name="T6" fmla="*/ 94 w 102"/>
                    <a:gd name="T7" fmla="*/ 26 h 102"/>
                    <a:gd name="T8" fmla="*/ 90 w 102"/>
                    <a:gd name="T9" fmla="*/ 19 h 102"/>
                    <a:gd name="T10" fmla="*/ 85 w 102"/>
                    <a:gd name="T11" fmla="*/ 14 h 102"/>
                    <a:gd name="T12" fmla="*/ 79 w 102"/>
                    <a:gd name="T13" fmla="*/ 9 h 102"/>
                    <a:gd name="T14" fmla="*/ 72 w 102"/>
                    <a:gd name="T15" fmla="*/ 5 h 102"/>
                    <a:gd name="T16" fmla="*/ 65 w 102"/>
                    <a:gd name="T17" fmla="*/ 2 h 102"/>
                    <a:gd name="T18" fmla="*/ 58 w 102"/>
                    <a:gd name="T19" fmla="*/ 1 h 102"/>
                    <a:gd name="T20" fmla="*/ 50 w 102"/>
                    <a:gd name="T21" fmla="*/ 0 h 102"/>
                    <a:gd name="T22" fmla="*/ 42 w 102"/>
                    <a:gd name="T23" fmla="*/ 1 h 102"/>
                    <a:gd name="T24" fmla="*/ 36 w 102"/>
                    <a:gd name="T25" fmla="*/ 2 h 102"/>
                    <a:gd name="T26" fmla="*/ 28 w 102"/>
                    <a:gd name="T27" fmla="*/ 5 h 102"/>
                    <a:gd name="T28" fmla="*/ 22 w 102"/>
                    <a:gd name="T29" fmla="*/ 9 h 102"/>
                    <a:gd name="T30" fmla="*/ 16 w 102"/>
                    <a:gd name="T31" fmla="*/ 14 h 102"/>
                    <a:gd name="T32" fmla="*/ 11 w 102"/>
                    <a:gd name="T33" fmla="*/ 19 h 102"/>
                    <a:gd name="T34" fmla="*/ 7 w 102"/>
                    <a:gd name="T35" fmla="*/ 26 h 102"/>
                    <a:gd name="T36" fmla="*/ 3 w 102"/>
                    <a:gd name="T37" fmla="*/ 33 h 102"/>
                    <a:gd name="T38" fmla="*/ 1 w 102"/>
                    <a:gd name="T39" fmla="*/ 40 h 102"/>
                    <a:gd name="T40" fmla="*/ 0 w 102"/>
                    <a:gd name="T41" fmla="*/ 47 h 102"/>
                    <a:gd name="T42" fmla="*/ 0 w 102"/>
                    <a:gd name="T43" fmla="*/ 55 h 102"/>
                    <a:gd name="T44" fmla="*/ 1 w 102"/>
                    <a:gd name="T45" fmla="*/ 62 h 102"/>
                    <a:gd name="T46" fmla="*/ 3 w 102"/>
                    <a:gd name="T47" fmla="*/ 69 h 102"/>
                    <a:gd name="T48" fmla="*/ 7 w 102"/>
                    <a:gd name="T49" fmla="*/ 76 h 102"/>
                    <a:gd name="T50" fmla="*/ 11 w 102"/>
                    <a:gd name="T51" fmla="*/ 82 h 102"/>
                    <a:gd name="T52" fmla="*/ 16 w 102"/>
                    <a:gd name="T53" fmla="*/ 88 h 102"/>
                    <a:gd name="T54" fmla="*/ 22 w 102"/>
                    <a:gd name="T55" fmla="*/ 93 h 102"/>
                    <a:gd name="T56" fmla="*/ 28 w 102"/>
                    <a:gd name="T57" fmla="*/ 97 h 102"/>
                    <a:gd name="T58" fmla="*/ 36 w 102"/>
                    <a:gd name="T59" fmla="*/ 99 h 102"/>
                    <a:gd name="T60" fmla="*/ 42 w 102"/>
                    <a:gd name="T61" fmla="*/ 101 h 102"/>
                    <a:gd name="T62" fmla="*/ 50 w 102"/>
                    <a:gd name="T63" fmla="*/ 101 h 102"/>
                    <a:gd name="T64" fmla="*/ 58 w 102"/>
                    <a:gd name="T65" fmla="*/ 101 h 102"/>
                    <a:gd name="T66" fmla="*/ 65 w 102"/>
                    <a:gd name="T67" fmla="*/ 99 h 102"/>
                    <a:gd name="T68" fmla="*/ 72 w 102"/>
                    <a:gd name="T69" fmla="*/ 97 h 102"/>
                    <a:gd name="T70" fmla="*/ 79 w 102"/>
                    <a:gd name="T71" fmla="*/ 93 h 102"/>
                    <a:gd name="T72" fmla="*/ 85 w 102"/>
                    <a:gd name="T73" fmla="*/ 88 h 102"/>
                    <a:gd name="T74" fmla="*/ 90 w 102"/>
                    <a:gd name="T75" fmla="*/ 82 h 102"/>
                    <a:gd name="T76" fmla="*/ 94 w 102"/>
                    <a:gd name="T77" fmla="*/ 76 h 102"/>
                    <a:gd name="T78" fmla="*/ 98 w 102"/>
                    <a:gd name="T79" fmla="*/ 69 h 102"/>
                    <a:gd name="T80" fmla="*/ 100 w 102"/>
                    <a:gd name="T81" fmla="*/ 62 h 102"/>
                    <a:gd name="T82" fmla="*/ 101 w 102"/>
                    <a:gd name="T83" fmla="*/ 55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1"/>
                      </a:moveTo>
                      <a:lnTo>
                        <a:pt x="101" y="47"/>
                      </a:lnTo>
                      <a:lnTo>
                        <a:pt x="100" y="43"/>
                      </a:lnTo>
                      <a:lnTo>
                        <a:pt x="100" y="40"/>
                      </a:lnTo>
                      <a:lnTo>
                        <a:pt x="99" y="36"/>
                      </a:lnTo>
                      <a:lnTo>
                        <a:pt x="98" y="33"/>
                      </a:lnTo>
                      <a:lnTo>
                        <a:pt x="96" y="29"/>
                      </a:lnTo>
                      <a:lnTo>
                        <a:pt x="94" y="26"/>
                      </a:lnTo>
                      <a:lnTo>
                        <a:pt x="92" y="23"/>
                      </a:lnTo>
                      <a:lnTo>
                        <a:pt x="90" y="19"/>
                      </a:lnTo>
                      <a:lnTo>
                        <a:pt x="87" y="17"/>
                      </a:lnTo>
                      <a:lnTo>
                        <a:pt x="85" y="14"/>
                      </a:lnTo>
                      <a:lnTo>
                        <a:pt x="82" y="11"/>
                      </a:lnTo>
                      <a:lnTo>
                        <a:pt x="79" y="9"/>
                      </a:lnTo>
                      <a:lnTo>
                        <a:pt x="75" y="7"/>
                      </a:lnTo>
                      <a:lnTo>
                        <a:pt x="72" y="5"/>
                      </a:lnTo>
                      <a:lnTo>
                        <a:pt x="69" y="4"/>
                      </a:lnTo>
                      <a:lnTo>
                        <a:pt x="65" y="2"/>
                      </a:lnTo>
                      <a:lnTo>
                        <a:pt x="61" y="2"/>
                      </a:lnTo>
                      <a:lnTo>
                        <a:pt x="58" y="1"/>
                      </a:lnTo>
                      <a:lnTo>
                        <a:pt x="54" y="0"/>
                      </a:lnTo>
                      <a:lnTo>
                        <a:pt x="50" y="0"/>
                      </a:lnTo>
                      <a:lnTo>
                        <a:pt x="46" y="0"/>
                      </a:lnTo>
                      <a:lnTo>
                        <a:pt x="42" y="1"/>
                      </a:lnTo>
                      <a:lnTo>
                        <a:pt x="39" y="2"/>
                      </a:lnTo>
                      <a:lnTo>
                        <a:pt x="36" y="2"/>
                      </a:lnTo>
                      <a:lnTo>
                        <a:pt x="32" y="4"/>
                      </a:lnTo>
                      <a:lnTo>
                        <a:pt x="28" y="5"/>
                      </a:lnTo>
                      <a:lnTo>
                        <a:pt x="25" y="7"/>
                      </a:lnTo>
                      <a:lnTo>
                        <a:pt x="22" y="9"/>
                      </a:lnTo>
                      <a:lnTo>
                        <a:pt x="19" y="11"/>
                      </a:lnTo>
                      <a:lnTo>
                        <a:pt x="16" y="14"/>
                      </a:lnTo>
                      <a:lnTo>
                        <a:pt x="13" y="17"/>
                      </a:lnTo>
                      <a:lnTo>
                        <a:pt x="11" y="19"/>
                      </a:lnTo>
                      <a:lnTo>
                        <a:pt x="8" y="23"/>
                      </a:lnTo>
                      <a:lnTo>
                        <a:pt x="7" y="26"/>
                      </a:lnTo>
                      <a:lnTo>
                        <a:pt x="5" y="29"/>
                      </a:lnTo>
                      <a:lnTo>
                        <a:pt x="3" y="33"/>
                      </a:lnTo>
                      <a:lnTo>
                        <a:pt x="2" y="36"/>
                      </a:lnTo>
                      <a:lnTo>
                        <a:pt x="1" y="40"/>
                      </a:lnTo>
                      <a:lnTo>
                        <a:pt x="0" y="43"/>
                      </a:lnTo>
                      <a:lnTo>
                        <a:pt x="0" y="47"/>
                      </a:lnTo>
                      <a:lnTo>
                        <a:pt x="0" y="51"/>
                      </a:lnTo>
                      <a:lnTo>
                        <a:pt x="0" y="55"/>
                      </a:lnTo>
                      <a:lnTo>
                        <a:pt x="0" y="58"/>
                      </a:lnTo>
                      <a:lnTo>
                        <a:pt x="1" y="62"/>
                      </a:lnTo>
                      <a:lnTo>
                        <a:pt x="2" y="66"/>
                      </a:lnTo>
                      <a:lnTo>
                        <a:pt x="3" y="69"/>
                      </a:lnTo>
                      <a:lnTo>
                        <a:pt x="5" y="73"/>
                      </a:lnTo>
                      <a:lnTo>
                        <a:pt x="7" y="76"/>
                      </a:lnTo>
                      <a:lnTo>
                        <a:pt x="8" y="79"/>
                      </a:lnTo>
                      <a:lnTo>
                        <a:pt x="11" y="82"/>
                      </a:lnTo>
                      <a:lnTo>
                        <a:pt x="13" y="85"/>
                      </a:lnTo>
                      <a:lnTo>
                        <a:pt x="16" y="88"/>
                      </a:lnTo>
                      <a:lnTo>
                        <a:pt x="19" y="91"/>
                      </a:lnTo>
                      <a:lnTo>
                        <a:pt x="22" y="93"/>
                      </a:lnTo>
                      <a:lnTo>
                        <a:pt x="25" y="95"/>
                      </a:lnTo>
                      <a:lnTo>
                        <a:pt x="28" y="97"/>
                      </a:lnTo>
                      <a:lnTo>
                        <a:pt x="32" y="98"/>
                      </a:lnTo>
                      <a:lnTo>
                        <a:pt x="36" y="99"/>
                      </a:lnTo>
                      <a:lnTo>
                        <a:pt x="39" y="100"/>
                      </a:lnTo>
                      <a:lnTo>
                        <a:pt x="42" y="101"/>
                      </a:lnTo>
                      <a:lnTo>
                        <a:pt x="46" y="101"/>
                      </a:lnTo>
                      <a:lnTo>
                        <a:pt x="50" y="101"/>
                      </a:lnTo>
                      <a:lnTo>
                        <a:pt x="54" y="101"/>
                      </a:lnTo>
                      <a:lnTo>
                        <a:pt x="58" y="101"/>
                      </a:lnTo>
                      <a:lnTo>
                        <a:pt x="61" y="100"/>
                      </a:lnTo>
                      <a:lnTo>
                        <a:pt x="65" y="99"/>
                      </a:lnTo>
                      <a:lnTo>
                        <a:pt x="69" y="98"/>
                      </a:lnTo>
                      <a:lnTo>
                        <a:pt x="72" y="97"/>
                      </a:lnTo>
                      <a:lnTo>
                        <a:pt x="75" y="95"/>
                      </a:lnTo>
                      <a:lnTo>
                        <a:pt x="79" y="93"/>
                      </a:lnTo>
                      <a:lnTo>
                        <a:pt x="82" y="91"/>
                      </a:lnTo>
                      <a:lnTo>
                        <a:pt x="85" y="88"/>
                      </a:lnTo>
                      <a:lnTo>
                        <a:pt x="87" y="85"/>
                      </a:lnTo>
                      <a:lnTo>
                        <a:pt x="90" y="82"/>
                      </a:lnTo>
                      <a:lnTo>
                        <a:pt x="92" y="79"/>
                      </a:lnTo>
                      <a:lnTo>
                        <a:pt x="94" y="76"/>
                      </a:lnTo>
                      <a:lnTo>
                        <a:pt x="96" y="73"/>
                      </a:lnTo>
                      <a:lnTo>
                        <a:pt x="98" y="69"/>
                      </a:lnTo>
                      <a:lnTo>
                        <a:pt x="99" y="66"/>
                      </a:lnTo>
                      <a:lnTo>
                        <a:pt x="100" y="62"/>
                      </a:lnTo>
                      <a:lnTo>
                        <a:pt x="100" y="58"/>
                      </a:lnTo>
                      <a:lnTo>
                        <a:pt x="101" y="55"/>
                      </a:lnTo>
                      <a:lnTo>
                        <a:pt x="101" y="51"/>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91" name="Freeform 47"/>
                <p:cNvSpPr>
                  <a:spLocks/>
                </p:cNvSpPr>
                <p:nvPr/>
              </p:nvSpPr>
              <p:spPr bwMode="auto">
                <a:xfrm>
                  <a:off x="2334" y="1444"/>
                  <a:ext cx="102" cy="102"/>
                </a:xfrm>
                <a:custGeom>
                  <a:avLst/>
                  <a:gdLst>
                    <a:gd name="T0" fmla="*/ 101 w 102"/>
                    <a:gd name="T1" fmla="*/ 47 h 102"/>
                    <a:gd name="T2" fmla="*/ 99 w 102"/>
                    <a:gd name="T3" fmla="*/ 39 h 102"/>
                    <a:gd name="T4" fmla="*/ 97 w 102"/>
                    <a:gd name="T5" fmla="*/ 32 h 102"/>
                    <a:gd name="T6" fmla="*/ 94 w 102"/>
                    <a:gd name="T7" fmla="*/ 25 h 102"/>
                    <a:gd name="T8" fmla="*/ 89 w 102"/>
                    <a:gd name="T9" fmla="*/ 19 h 102"/>
                    <a:gd name="T10" fmla="*/ 84 w 102"/>
                    <a:gd name="T11" fmla="*/ 14 h 102"/>
                    <a:gd name="T12" fmla="*/ 79 w 102"/>
                    <a:gd name="T13" fmla="*/ 9 h 102"/>
                    <a:gd name="T14" fmla="*/ 72 w 102"/>
                    <a:gd name="T15" fmla="*/ 5 h 102"/>
                    <a:gd name="T16" fmla="*/ 65 w 102"/>
                    <a:gd name="T17" fmla="*/ 2 h 102"/>
                    <a:gd name="T18" fmla="*/ 58 w 102"/>
                    <a:gd name="T19" fmla="*/ 1 h 102"/>
                    <a:gd name="T20" fmla="*/ 50 w 102"/>
                    <a:gd name="T21" fmla="*/ 0 h 102"/>
                    <a:gd name="T22" fmla="*/ 42 w 102"/>
                    <a:gd name="T23" fmla="*/ 1 h 102"/>
                    <a:gd name="T24" fmla="*/ 35 w 102"/>
                    <a:gd name="T25" fmla="*/ 2 h 102"/>
                    <a:gd name="T26" fmla="*/ 28 w 102"/>
                    <a:gd name="T27" fmla="*/ 5 h 102"/>
                    <a:gd name="T28" fmla="*/ 21 w 102"/>
                    <a:gd name="T29" fmla="*/ 9 h 102"/>
                    <a:gd name="T30" fmla="*/ 16 w 102"/>
                    <a:gd name="T31" fmla="*/ 14 h 102"/>
                    <a:gd name="T32" fmla="*/ 11 w 102"/>
                    <a:gd name="T33" fmla="*/ 19 h 102"/>
                    <a:gd name="T34" fmla="*/ 6 w 102"/>
                    <a:gd name="T35" fmla="*/ 25 h 102"/>
                    <a:gd name="T36" fmla="*/ 3 w 102"/>
                    <a:gd name="T37" fmla="*/ 32 h 102"/>
                    <a:gd name="T38" fmla="*/ 1 w 102"/>
                    <a:gd name="T39" fmla="*/ 39 h 102"/>
                    <a:gd name="T40" fmla="*/ 0 w 102"/>
                    <a:gd name="T41" fmla="*/ 47 h 102"/>
                    <a:gd name="T42" fmla="*/ 0 w 102"/>
                    <a:gd name="T43" fmla="*/ 54 h 102"/>
                    <a:gd name="T44" fmla="*/ 1 w 102"/>
                    <a:gd name="T45" fmla="*/ 62 h 102"/>
                    <a:gd name="T46" fmla="*/ 3 w 102"/>
                    <a:gd name="T47" fmla="*/ 69 h 102"/>
                    <a:gd name="T48" fmla="*/ 6 w 102"/>
                    <a:gd name="T49" fmla="*/ 76 h 102"/>
                    <a:gd name="T50" fmla="*/ 11 w 102"/>
                    <a:gd name="T51" fmla="*/ 82 h 102"/>
                    <a:gd name="T52" fmla="*/ 16 w 102"/>
                    <a:gd name="T53" fmla="*/ 88 h 102"/>
                    <a:gd name="T54" fmla="*/ 21 w 102"/>
                    <a:gd name="T55" fmla="*/ 93 h 102"/>
                    <a:gd name="T56" fmla="*/ 28 w 102"/>
                    <a:gd name="T57" fmla="*/ 96 h 102"/>
                    <a:gd name="T58" fmla="*/ 35 w 102"/>
                    <a:gd name="T59" fmla="*/ 99 h 102"/>
                    <a:gd name="T60" fmla="*/ 42 w 102"/>
                    <a:gd name="T61" fmla="*/ 101 h 102"/>
                    <a:gd name="T62" fmla="*/ 50 w 102"/>
                    <a:gd name="T63" fmla="*/ 101 h 102"/>
                    <a:gd name="T64" fmla="*/ 58 w 102"/>
                    <a:gd name="T65" fmla="*/ 101 h 102"/>
                    <a:gd name="T66" fmla="*/ 65 w 102"/>
                    <a:gd name="T67" fmla="*/ 99 h 102"/>
                    <a:gd name="T68" fmla="*/ 72 w 102"/>
                    <a:gd name="T69" fmla="*/ 96 h 102"/>
                    <a:gd name="T70" fmla="*/ 79 w 102"/>
                    <a:gd name="T71" fmla="*/ 93 h 102"/>
                    <a:gd name="T72" fmla="*/ 84 w 102"/>
                    <a:gd name="T73" fmla="*/ 88 h 102"/>
                    <a:gd name="T74" fmla="*/ 89 w 102"/>
                    <a:gd name="T75" fmla="*/ 82 h 102"/>
                    <a:gd name="T76" fmla="*/ 94 w 102"/>
                    <a:gd name="T77" fmla="*/ 76 h 102"/>
                    <a:gd name="T78" fmla="*/ 97 w 102"/>
                    <a:gd name="T79" fmla="*/ 69 h 102"/>
                    <a:gd name="T80" fmla="*/ 99 w 102"/>
                    <a:gd name="T81" fmla="*/ 62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1"/>
                      </a:moveTo>
                      <a:lnTo>
                        <a:pt x="101" y="47"/>
                      </a:lnTo>
                      <a:lnTo>
                        <a:pt x="100" y="43"/>
                      </a:lnTo>
                      <a:lnTo>
                        <a:pt x="99" y="39"/>
                      </a:lnTo>
                      <a:lnTo>
                        <a:pt x="98" y="36"/>
                      </a:lnTo>
                      <a:lnTo>
                        <a:pt x="97" y="32"/>
                      </a:lnTo>
                      <a:lnTo>
                        <a:pt x="95" y="29"/>
                      </a:lnTo>
                      <a:lnTo>
                        <a:pt x="94" y="25"/>
                      </a:lnTo>
                      <a:lnTo>
                        <a:pt x="92" y="22"/>
                      </a:lnTo>
                      <a:lnTo>
                        <a:pt x="89" y="19"/>
                      </a:lnTo>
                      <a:lnTo>
                        <a:pt x="87" y="17"/>
                      </a:lnTo>
                      <a:lnTo>
                        <a:pt x="84" y="14"/>
                      </a:lnTo>
                      <a:lnTo>
                        <a:pt x="81" y="11"/>
                      </a:lnTo>
                      <a:lnTo>
                        <a:pt x="79" y="9"/>
                      </a:lnTo>
                      <a:lnTo>
                        <a:pt x="75" y="7"/>
                      </a:lnTo>
                      <a:lnTo>
                        <a:pt x="72" y="5"/>
                      </a:lnTo>
                      <a:lnTo>
                        <a:pt x="68" y="4"/>
                      </a:lnTo>
                      <a:lnTo>
                        <a:pt x="65" y="2"/>
                      </a:lnTo>
                      <a:lnTo>
                        <a:pt x="61" y="1"/>
                      </a:lnTo>
                      <a:lnTo>
                        <a:pt x="58" y="1"/>
                      </a:lnTo>
                      <a:lnTo>
                        <a:pt x="54" y="0"/>
                      </a:lnTo>
                      <a:lnTo>
                        <a:pt x="50" y="0"/>
                      </a:lnTo>
                      <a:lnTo>
                        <a:pt x="46" y="0"/>
                      </a:lnTo>
                      <a:lnTo>
                        <a:pt x="42" y="1"/>
                      </a:lnTo>
                      <a:lnTo>
                        <a:pt x="39" y="1"/>
                      </a:lnTo>
                      <a:lnTo>
                        <a:pt x="35" y="2"/>
                      </a:lnTo>
                      <a:lnTo>
                        <a:pt x="32" y="4"/>
                      </a:lnTo>
                      <a:lnTo>
                        <a:pt x="28" y="5"/>
                      </a:lnTo>
                      <a:lnTo>
                        <a:pt x="25" y="7"/>
                      </a:lnTo>
                      <a:lnTo>
                        <a:pt x="21" y="9"/>
                      </a:lnTo>
                      <a:lnTo>
                        <a:pt x="19" y="11"/>
                      </a:lnTo>
                      <a:lnTo>
                        <a:pt x="16" y="14"/>
                      </a:lnTo>
                      <a:lnTo>
                        <a:pt x="13" y="17"/>
                      </a:lnTo>
                      <a:lnTo>
                        <a:pt x="11" y="19"/>
                      </a:lnTo>
                      <a:lnTo>
                        <a:pt x="8" y="22"/>
                      </a:lnTo>
                      <a:lnTo>
                        <a:pt x="6" y="25"/>
                      </a:lnTo>
                      <a:lnTo>
                        <a:pt x="5" y="29"/>
                      </a:lnTo>
                      <a:lnTo>
                        <a:pt x="3" y="32"/>
                      </a:lnTo>
                      <a:lnTo>
                        <a:pt x="2" y="36"/>
                      </a:lnTo>
                      <a:lnTo>
                        <a:pt x="1" y="39"/>
                      </a:lnTo>
                      <a:lnTo>
                        <a:pt x="0" y="43"/>
                      </a:lnTo>
                      <a:lnTo>
                        <a:pt x="0" y="47"/>
                      </a:lnTo>
                      <a:lnTo>
                        <a:pt x="0" y="51"/>
                      </a:lnTo>
                      <a:lnTo>
                        <a:pt x="0" y="54"/>
                      </a:lnTo>
                      <a:lnTo>
                        <a:pt x="0" y="58"/>
                      </a:lnTo>
                      <a:lnTo>
                        <a:pt x="1" y="62"/>
                      </a:lnTo>
                      <a:lnTo>
                        <a:pt x="2" y="66"/>
                      </a:lnTo>
                      <a:lnTo>
                        <a:pt x="3" y="69"/>
                      </a:lnTo>
                      <a:lnTo>
                        <a:pt x="5" y="72"/>
                      </a:lnTo>
                      <a:lnTo>
                        <a:pt x="6" y="76"/>
                      </a:lnTo>
                      <a:lnTo>
                        <a:pt x="8" y="79"/>
                      </a:lnTo>
                      <a:lnTo>
                        <a:pt x="11" y="82"/>
                      </a:lnTo>
                      <a:lnTo>
                        <a:pt x="13" y="85"/>
                      </a:lnTo>
                      <a:lnTo>
                        <a:pt x="16" y="88"/>
                      </a:lnTo>
                      <a:lnTo>
                        <a:pt x="19" y="90"/>
                      </a:lnTo>
                      <a:lnTo>
                        <a:pt x="21" y="93"/>
                      </a:lnTo>
                      <a:lnTo>
                        <a:pt x="25" y="95"/>
                      </a:lnTo>
                      <a:lnTo>
                        <a:pt x="28" y="96"/>
                      </a:lnTo>
                      <a:lnTo>
                        <a:pt x="32" y="98"/>
                      </a:lnTo>
                      <a:lnTo>
                        <a:pt x="35" y="99"/>
                      </a:lnTo>
                      <a:lnTo>
                        <a:pt x="39" y="100"/>
                      </a:lnTo>
                      <a:lnTo>
                        <a:pt x="42" y="101"/>
                      </a:lnTo>
                      <a:lnTo>
                        <a:pt x="46" y="101"/>
                      </a:lnTo>
                      <a:lnTo>
                        <a:pt x="50" y="101"/>
                      </a:lnTo>
                      <a:lnTo>
                        <a:pt x="54" y="101"/>
                      </a:lnTo>
                      <a:lnTo>
                        <a:pt x="58" y="101"/>
                      </a:lnTo>
                      <a:lnTo>
                        <a:pt x="61" y="100"/>
                      </a:lnTo>
                      <a:lnTo>
                        <a:pt x="65" y="99"/>
                      </a:lnTo>
                      <a:lnTo>
                        <a:pt x="68" y="98"/>
                      </a:lnTo>
                      <a:lnTo>
                        <a:pt x="72" y="96"/>
                      </a:lnTo>
                      <a:lnTo>
                        <a:pt x="75" y="95"/>
                      </a:lnTo>
                      <a:lnTo>
                        <a:pt x="79" y="93"/>
                      </a:lnTo>
                      <a:lnTo>
                        <a:pt x="81" y="90"/>
                      </a:lnTo>
                      <a:lnTo>
                        <a:pt x="84" y="88"/>
                      </a:lnTo>
                      <a:lnTo>
                        <a:pt x="87" y="85"/>
                      </a:lnTo>
                      <a:lnTo>
                        <a:pt x="89" y="82"/>
                      </a:lnTo>
                      <a:lnTo>
                        <a:pt x="92" y="79"/>
                      </a:lnTo>
                      <a:lnTo>
                        <a:pt x="94" y="76"/>
                      </a:lnTo>
                      <a:lnTo>
                        <a:pt x="95" y="72"/>
                      </a:lnTo>
                      <a:lnTo>
                        <a:pt x="97" y="69"/>
                      </a:lnTo>
                      <a:lnTo>
                        <a:pt x="98" y="66"/>
                      </a:lnTo>
                      <a:lnTo>
                        <a:pt x="99" y="62"/>
                      </a:lnTo>
                      <a:lnTo>
                        <a:pt x="100" y="58"/>
                      </a:lnTo>
                      <a:lnTo>
                        <a:pt x="101" y="54"/>
                      </a:lnTo>
                      <a:lnTo>
                        <a:pt x="101" y="51"/>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92" name="Freeform 48"/>
                <p:cNvSpPr>
                  <a:spLocks/>
                </p:cNvSpPr>
                <p:nvPr/>
              </p:nvSpPr>
              <p:spPr bwMode="auto">
                <a:xfrm>
                  <a:off x="2908" y="1352"/>
                  <a:ext cx="102" cy="102"/>
                </a:xfrm>
                <a:custGeom>
                  <a:avLst/>
                  <a:gdLst>
                    <a:gd name="T0" fmla="*/ 101 w 102"/>
                    <a:gd name="T1" fmla="*/ 47 h 102"/>
                    <a:gd name="T2" fmla="*/ 100 w 102"/>
                    <a:gd name="T3" fmla="*/ 39 h 102"/>
                    <a:gd name="T4" fmla="*/ 98 w 102"/>
                    <a:gd name="T5" fmla="*/ 32 h 102"/>
                    <a:gd name="T6" fmla="*/ 94 w 102"/>
                    <a:gd name="T7" fmla="*/ 25 h 102"/>
                    <a:gd name="T8" fmla="*/ 90 w 102"/>
                    <a:gd name="T9" fmla="*/ 19 h 102"/>
                    <a:gd name="T10" fmla="*/ 85 w 102"/>
                    <a:gd name="T11" fmla="*/ 13 h 102"/>
                    <a:gd name="T12" fmla="*/ 80 w 102"/>
                    <a:gd name="T13" fmla="*/ 8 h 102"/>
                    <a:gd name="T14" fmla="*/ 73 w 102"/>
                    <a:gd name="T15" fmla="*/ 5 h 102"/>
                    <a:gd name="T16" fmla="*/ 66 w 102"/>
                    <a:gd name="T17" fmla="*/ 2 h 102"/>
                    <a:gd name="T18" fmla="*/ 59 w 102"/>
                    <a:gd name="T19" fmla="*/ 0 h 102"/>
                    <a:gd name="T20" fmla="*/ 51 w 102"/>
                    <a:gd name="T21" fmla="*/ 0 h 102"/>
                    <a:gd name="T22" fmla="*/ 43 w 102"/>
                    <a:gd name="T23" fmla="*/ 0 h 102"/>
                    <a:gd name="T24" fmla="*/ 36 w 102"/>
                    <a:gd name="T25" fmla="*/ 2 h 102"/>
                    <a:gd name="T26" fmla="*/ 29 w 102"/>
                    <a:gd name="T27" fmla="*/ 5 h 102"/>
                    <a:gd name="T28" fmla="*/ 23 w 102"/>
                    <a:gd name="T29" fmla="*/ 8 h 102"/>
                    <a:gd name="T30" fmla="*/ 17 w 102"/>
                    <a:gd name="T31" fmla="*/ 13 h 102"/>
                    <a:gd name="T32" fmla="*/ 11 w 102"/>
                    <a:gd name="T33" fmla="*/ 19 h 102"/>
                    <a:gd name="T34" fmla="*/ 7 w 102"/>
                    <a:gd name="T35" fmla="*/ 25 h 102"/>
                    <a:gd name="T36" fmla="*/ 4 w 102"/>
                    <a:gd name="T37" fmla="*/ 32 h 102"/>
                    <a:gd name="T38" fmla="*/ 2 w 102"/>
                    <a:gd name="T39" fmla="*/ 39 h 102"/>
                    <a:gd name="T40" fmla="*/ 0 w 102"/>
                    <a:gd name="T41" fmla="*/ 47 h 102"/>
                    <a:gd name="T42" fmla="*/ 0 w 102"/>
                    <a:gd name="T43" fmla="*/ 54 h 102"/>
                    <a:gd name="T44" fmla="*/ 2 w 102"/>
                    <a:gd name="T45" fmla="*/ 61 h 102"/>
                    <a:gd name="T46" fmla="*/ 4 w 102"/>
                    <a:gd name="T47" fmla="*/ 69 h 102"/>
                    <a:gd name="T48" fmla="*/ 7 w 102"/>
                    <a:gd name="T49" fmla="*/ 76 h 102"/>
                    <a:gd name="T50" fmla="*/ 11 w 102"/>
                    <a:gd name="T51" fmla="*/ 82 h 102"/>
                    <a:gd name="T52" fmla="*/ 17 w 102"/>
                    <a:gd name="T53" fmla="*/ 87 h 102"/>
                    <a:gd name="T54" fmla="*/ 23 w 102"/>
                    <a:gd name="T55" fmla="*/ 92 h 102"/>
                    <a:gd name="T56" fmla="*/ 29 w 102"/>
                    <a:gd name="T57" fmla="*/ 96 h 102"/>
                    <a:gd name="T58" fmla="*/ 36 w 102"/>
                    <a:gd name="T59" fmla="*/ 99 h 102"/>
                    <a:gd name="T60" fmla="*/ 43 w 102"/>
                    <a:gd name="T61" fmla="*/ 100 h 102"/>
                    <a:gd name="T62" fmla="*/ 51 w 102"/>
                    <a:gd name="T63" fmla="*/ 101 h 102"/>
                    <a:gd name="T64" fmla="*/ 59 w 102"/>
                    <a:gd name="T65" fmla="*/ 100 h 102"/>
                    <a:gd name="T66" fmla="*/ 66 w 102"/>
                    <a:gd name="T67" fmla="*/ 99 h 102"/>
                    <a:gd name="T68" fmla="*/ 73 w 102"/>
                    <a:gd name="T69" fmla="*/ 96 h 102"/>
                    <a:gd name="T70" fmla="*/ 80 w 102"/>
                    <a:gd name="T71" fmla="*/ 92 h 102"/>
                    <a:gd name="T72" fmla="*/ 85 w 102"/>
                    <a:gd name="T73" fmla="*/ 87 h 102"/>
                    <a:gd name="T74" fmla="*/ 90 w 102"/>
                    <a:gd name="T75" fmla="*/ 82 h 102"/>
                    <a:gd name="T76" fmla="*/ 94 w 102"/>
                    <a:gd name="T77" fmla="*/ 76 h 102"/>
                    <a:gd name="T78" fmla="*/ 98 w 102"/>
                    <a:gd name="T79" fmla="*/ 69 h 102"/>
                    <a:gd name="T80" fmla="*/ 100 w 102"/>
                    <a:gd name="T81" fmla="*/ 61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0"/>
                      </a:moveTo>
                      <a:lnTo>
                        <a:pt x="101" y="47"/>
                      </a:lnTo>
                      <a:lnTo>
                        <a:pt x="101" y="43"/>
                      </a:lnTo>
                      <a:lnTo>
                        <a:pt x="100" y="39"/>
                      </a:lnTo>
                      <a:lnTo>
                        <a:pt x="99" y="36"/>
                      </a:lnTo>
                      <a:lnTo>
                        <a:pt x="98" y="32"/>
                      </a:lnTo>
                      <a:lnTo>
                        <a:pt x="96" y="28"/>
                      </a:lnTo>
                      <a:lnTo>
                        <a:pt x="94" y="25"/>
                      </a:lnTo>
                      <a:lnTo>
                        <a:pt x="93" y="22"/>
                      </a:lnTo>
                      <a:lnTo>
                        <a:pt x="90" y="19"/>
                      </a:lnTo>
                      <a:lnTo>
                        <a:pt x="88" y="16"/>
                      </a:lnTo>
                      <a:lnTo>
                        <a:pt x="85" y="13"/>
                      </a:lnTo>
                      <a:lnTo>
                        <a:pt x="82" y="11"/>
                      </a:lnTo>
                      <a:lnTo>
                        <a:pt x="80" y="8"/>
                      </a:lnTo>
                      <a:lnTo>
                        <a:pt x="76" y="7"/>
                      </a:lnTo>
                      <a:lnTo>
                        <a:pt x="73" y="5"/>
                      </a:lnTo>
                      <a:lnTo>
                        <a:pt x="69" y="3"/>
                      </a:lnTo>
                      <a:lnTo>
                        <a:pt x="66" y="2"/>
                      </a:lnTo>
                      <a:lnTo>
                        <a:pt x="62" y="1"/>
                      </a:lnTo>
                      <a:lnTo>
                        <a:pt x="59" y="0"/>
                      </a:lnTo>
                      <a:lnTo>
                        <a:pt x="55" y="0"/>
                      </a:lnTo>
                      <a:lnTo>
                        <a:pt x="51" y="0"/>
                      </a:lnTo>
                      <a:lnTo>
                        <a:pt x="47" y="0"/>
                      </a:lnTo>
                      <a:lnTo>
                        <a:pt x="43" y="0"/>
                      </a:lnTo>
                      <a:lnTo>
                        <a:pt x="40" y="1"/>
                      </a:lnTo>
                      <a:lnTo>
                        <a:pt x="36" y="2"/>
                      </a:lnTo>
                      <a:lnTo>
                        <a:pt x="33" y="3"/>
                      </a:lnTo>
                      <a:lnTo>
                        <a:pt x="29" y="5"/>
                      </a:lnTo>
                      <a:lnTo>
                        <a:pt x="26" y="7"/>
                      </a:lnTo>
                      <a:lnTo>
                        <a:pt x="23" y="8"/>
                      </a:lnTo>
                      <a:lnTo>
                        <a:pt x="19" y="11"/>
                      </a:lnTo>
                      <a:lnTo>
                        <a:pt x="17" y="13"/>
                      </a:lnTo>
                      <a:lnTo>
                        <a:pt x="14" y="16"/>
                      </a:lnTo>
                      <a:lnTo>
                        <a:pt x="11" y="19"/>
                      </a:lnTo>
                      <a:lnTo>
                        <a:pt x="9" y="22"/>
                      </a:lnTo>
                      <a:lnTo>
                        <a:pt x="7" y="25"/>
                      </a:lnTo>
                      <a:lnTo>
                        <a:pt x="5" y="28"/>
                      </a:lnTo>
                      <a:lnTo>
                        <a:pt x="4" y="32"/>
                      </a:lnTo>
                      <a:lnTo>
                        <a:pt x="2" y="36"/>
                      </a:lnTo>
                      <a:lnTo>
                        <a:pt x="2" y="39"/>
                      </a:lnTo>
                      <a:lnTo>
                        <a:pt x="1" y="43"/>
                      </a:lnTo>
                      <a:lnTo>
                        <a:pt x="0" y="47"/>
                      </a:lnTo>
                      <a:lnTo>
                        <a:pt x="0" y="50"/>
                      </a:lnTo>
                      <a:lnTo>
                        <a:pt x="0" y="54"/>
                      </a:lnTo>
                      <a:lnTo>
                        <a:pt x="1" y="58"/>
                      </a:lnTo>
                      <a:lnTo>
                        <a:pt x="2" y="61"/>
                      </a:lnTo>
                      <a:lnTo>
                        <a:pt x="2" y="65"/>
                      </a:lnTo>
                      <a:lnTo>
                        <a:pt x="4" y="69"/>
                      </a:lnTo>
                      <a:lnTo>
                        <a:pt x="5" y="72"/>
                      </a:lnTo>
                      <a:lnTo>
                        <a:pt x="7" y="76"/>
                      </a:lnTo>
                      <a:lnTo>
                        <a:pt x="9" y="79"/>
                      </a:lnTo>
                      <a:lnTo>
                        <a:pt x="11" y="82"/>
                      </a:lnTo>
                      <a:lnTo>
                        <a:pt x="14" y="85"/>
                      </a:lnTo>
                      <a:lnTo>
                        <a:pt x="17" y="87"/>
                      </a:lnTo>
                      <a:lnTo>
                        <a:pt x="19" y="90"/>
                      </a:lnTo>
                      <a:lnTo>
                        <a:pt x="23" y="92"/>
                      </a:lnTo>
                      <a:lnTo>
                        <a:pt x="26" y="94"/>
                      </a:lnTo>
                      <a:lnTo>
                        <a:pt x="29" y="96"/>
                      </a:lnTo>
                      <a:lnTo>
                        <a:pt x="33" y="97"/>
                      </a:lnTo>
                      <a:lnTo>
                        <a:pt x="36" y="99"/>
                      </a:lnTo>
                      <a:lnTo>
                        <a:pt x="40" y="100"/>
                      </a:lnTo>
                      <a:lnTo>
                        <a:pt x="43" y="100"/>
                      </a:lnTo>
                      <a:lnTo>
                        <a:pt x="47" y="101"/>
                      </a:lnTo>
                      <a:lnTo>
                        <a:pt x="51" y="101"/>
                      </a:lnTo>
                      <a:lnTo>
                        <a:pt x="55" y="101"/>
                      </a:lnTo>
                      <a:lnTo>
                        <a:pt x="59" y="100"/>
                      </a:lnTo>
                      <a:lnTo>
                        <a:pt x="62" y="100"/>
                      </a:lnTo>
                      <a:lnTo>
                        <a:pt x="66" y="99"/>
                      </a:lnTo>
                      <a:lnTo>
                        <a:pt x="69" y="97"/>
                      </a:lnTo>
                      <a:lnTo>
                        <a:pt x="73" y="96"/>
                      </a:lnTo>
                      <a:lnTo>
                        <a:pt x="76" y="94"/>
                      </a:lnTo>
                      <a:lnTo>
                        <a:pt x="80" y="92"/>
                      </a:lnTo>
                      <a:lnTo>
                        <a:pt x="82" y="90"/>
                      </a:lnTo>
                      <a:lnTo>
                        <a:pt x="85" y="87"/>
                      </a:lnTo>
                      <a:lnTo>
                        <a:pt x="88" y="85"/>
                      </a:lnTo>
                      <a:lnTo>
                        <a:pt x="90" y="82"/>
                      </a:lnTo>
                      <a:lnTo>
                        <a:pt x="93" y="79"/>
                      </a:lnTo>
                      <a:lnTo>
                        <a:pt x="94" y="76"/>
                      </a:lnTo>
                      <a:lnTo>
                        <a:pt x="96" y="72"/>
                      </a:lnTo>
                      <a:lnTo>
                        <a:pt x="98" y="69"/>
                      </a:lnTo>
                      <a:lnTo>
                        <a:pt x="99" y="65"/>
                      </a:lnTo>
                      <a:lnTo>
                        <a:pt x="100" y="61"/>
                      </a:lnTo>
                      <a:lnTo>
                        <a:pt x="101" y="58"/>
                      </a:lnTo>
                      <a:lnTo>
                        <a:pt x="101" y="54"/>
                      </a:lnTo>
                      <a:lnTo>
                        <a:pt x="101" y="50"/>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93" name="Freeform 49"/>
                <p:cNvSpPr>
                  <a:spLocks/>
                </p:cNvSpPr>
                <p:nvPr/>
              </p:nvSpPr>
              <p:spPr bwMode="auto">
                <a:xfrm>
                  <a:off x="2805" y="1350"/>
                  <a:ext cx="102" cy="103"/>
                </a:xfrm>
                <a:custGeom>
                  <a:avLst/>
                  <a:gdLst>
                    <a:gd name="T0" fmla="*/ 101 w 102"/>
                    <a:gd name="T1" fmla="*/ 47 h 103"/>
                    <a:gd name="T2" fmla="*/ 100 w 102"/>
                    <a:gd name="T3" fmla="*/ 40 h 103"/>
                    <a:gd name="T4" fmla="*/ 98 w 102"/>
                    <a:gd name="T5" fmla="*/ 33 h 103"/>
                    <a:gd name="T6" fmla="*/ 95 w 102"/>
                    <a:gd name="T7" fmla="*/ 26 h 103"/>
                    <a:gd name="T8" fmla="*/ 90 w 102"/>
                    <a:gd name="T9" fmla="*/ 20 h 103"/>
                    <a:gd name="T10" fmla="*/ 85 w 102"/>
                    <a:gd name="T11" fmla="*/ 14 h 103"/>
                    <a:gd name="T12" fmla="*/ 79 w 102"/>
                    <a:gd name="T13" fmla="*/ 9 h 103"/>
                    <a:gd name="T14" fmla="*/ 72 w 102"/>
                    <a:gd name="T15" fmla="*/ 6 h 103"/>
                    <a:gd name="T16" fmla="*/ 66 w 102"/>
                    <a:gd name="T17" fmla="*/ 3 h 103"/>
                    <a:gd name="T18" fmla="*/ 58 w 102"/>
                    <a:gd name="T19" fmla="*/ 1 h 103"/>
                    <a:gd name="T20" fmla="*/ 51 w 102"/>
                    <a:gd name="T21" fmla="*/ 0 h 103"/>
                    <a:gd name="T22" fmla="*/ 43 w 102"/>
                    <a:gd name="T23" fmla="*/ 1 h 103"/>
                    <a:gd name="T24" fmla="*/ 36 w 102"/>
                    <a:gd name="T25" fmla="*/ 3 h 103"/>
                    <a:gd name="T26" fmla="*/ 29 w 102"/>
                    <a:gd name="T27" fmla="*/ 6 h 103"/>
                    <a:gd name="T28" fmla="*/ 22 w 102"/>
                    <a:gd name="T29" fmla="*/ 9 h 103"/>
                    <a:gd name="T30" fmla="*/ 17 w 102"/>
                    <a:gd name="T31" fmla="*/ 14 h 103"/>
                    <a:gd name="T32" fmla="*/ 11 w 102"/>
                    <a:gd name="T33" fmla="*/ 20 h 103"/>
                    <a:gd name="T34" fmla="*/ 7 w 102"/>
                    <a:gd name="T35" fmla="*/ 26 h 103"/>
                    <a:gd name="T36" fmla="*/ 4 w 102"/>
                    <a:gd name="T37" fmla="*/ 33 h 103"/>
                    <a:gd name="T38" fmla="*/ 1 w 102"/>
                    <a:gd name="T39" fmla="*/ 40 h 103"/>
                    <a:gd name="T40" fmla="*/ 0 w 102"/>
                    <a:gd name="T41" fmla="*/ 47 h 103"/>
                    <a:gd name="T42" fmla="*/ 0 w 102"/>
                    <a:gd name="T43" fmla="*/ 55 h 103"/>
                    <a:gd name="T44" fmla="*/ 1 w 102"/>
                    <a:gd name="T45" fmla="*/ 62 h 103"/>
                    <a:gd name="T46" fmla="*/ 4 w 102"/>
                    <a:gd name="T47" fmla="*/ 70 h 103"/>
                    <a:gd name="T48" fmla="*/ 7 w 102"/>
                    <a:gd name="T49" fmla="*/ 76 h 103"/>
                    <a:gd name="T50" fmla="*/ 11 w 102"/>
                    <a:gd name="T51" fmla="*/ 82 h 103"/>
                    <a:gd name="T52" fmla="*/ 17 w 102"/>
                    <a:gd name="T53" fmla="*/ 88 h 103"/>
                    <a:gd name="T54" fmla="*/ 22 w 102"/>
                    <a:gd name="T55" fmla="*/ 93 h 103"/>
                    <a:gd name="T56" fmla="*/ 29 w 102"/>
                    <a:gd name="T57" fmla="*/ 96 h 103"/>
                    <a:gd name="T58" fmla="*/ 36 w 102"/>
                    <a:gd name="T59" fmla="*/ 100 h 103"/>
                    <a:gd name="T60" fmla="*/ 43 w 102"/>
                    <a:gd name="T61" fmla="*/ 101 h 103"/>
                    <a:gd name="T62" fmla="*/ 51 w 102"/>
                    <a:gd name="T63" fmla="*/ 102 h 103"/>
                    <a:gd name="T64" fmla="*/ 58 w 102"/>
                    <a:gd name="T65" fmla="*/ 101 h 103"/>
                    <a:gd name="T66" fmla="*/ 66 w 102"/>
                    <a:gd name="T67" fmla="*/ 100 h 103"/>
                    <a:gd name="T68" fmla="*/ 72 w 102"/>
                    <a:gd name="T69" fmla="*/ 96 h 103"/>
                    <a:gd name="T70" fmla="*/ 79 w 102"/>
                    <a:gd name="T71" fmla="*/ 93 h 103"/>
                    <a:gd name="T72" fmla="*/ 85 w 102"/>
                    <a:gd name="T73" fmla="*/ 88 h 103"/>
                    <a:gd name="T74" fmla="*/ 90 w 102"/>
                    <a:gd name="T75" fmla="*/ 82 h 103"/>
                    <a:gd name="T76" fmla="*/ 95 w 102"/>
                    <a:gd name="T77" fmla="*/ 76 h 103"/>
                    <a:gd name="T78" fmla="*/ 98 w 102"/>
                    <a:gd name="T79" fmla="*/ 70 h 103"/>
                    <a:gd name="T80" fmla="*/ 100 w 102"/>
                    <a:gd name="T81" fmla="*/ 62 h 103"/>
                    <a:gd name="T82" fmla="*/ 101 w 102"/>
                    <a:gd name="T83" fmla="*/ 55 h 10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3">
                      <a:moveTo>
                        <a:pt x="101" y="51"/>
                      </a:moveTo>
                      <a:lnTo>
                        <a:pt x="101" y="47"/>
                      </a:lnTo>
                      <a:lnTo>
                        <a:pt x="101" y="43"/>
                      </a:lnTo>
                      <a:lnTo>
                        <a:pt x="100" y="40"/>
                      </a:lnTo>
                      <a:lnTo>
                        <a:pt x="99" y="36"/>
                      </a:lnTo>
                      <a:lnTo>
                        <a:pt x="98" y="33"/>
                      </a:lnTo>
                      <a:lnTo>
                        <a:pt x="96" y="29"/>
                      </a:lnTo>
                      <a:lnTo>
                        <a:pt x="95" y="26"/>
                      </a:lnTo>
                      <a:lnTo>
                        <a:pt x="93" y="22"/>
                      </a:lnTo>
                      <a:lnTo>
                        <a:pt x="90" y="20"/>
                      </a:lnTo>
                      <a:lnTo>
                        <a:pt x="88" y="17"/>
                      </a:lnTo>
                      <a:lnTo>
                        <a:pt x="85" y="14"/>
                      </a:lnTo>
                      <a:lnTo>
                        <a:pt x="82" y="12"/>
                      </a:lnTo>
                      <a:lnTo>
                        <a:pt x="79" y="9"/>
                      </a:lnTo>
                      <a:lnTo>
                        <a:pt x="76" y="7"/>
                      </a:lnTo>
                      <a:lnTo>
                        <a:pt x="72" y="6"/>
                      </a:lnTo>
                      <a:lnTo>
                        <a:pt x="69" y="4"/>
                      </a:lnTo>
                      <a:lnTo>
                        <a:pt x="66" y="3"/>
                      </a:lnTo>
                      <a:lnTo>
                        <a:pt x="62" y="2"/>
                      </a:lnTo>
                      <a:lnTo>
                        <a:pt x="58" y="1"/>
                      </a:lnTo>
                      <a:lnTo>
                        <a:pt x="54" y="1"/>
                      </a:lnTo>
                      <a:lnTo>
                        <a:pt x="51" y="0"/>
                      </a:lnTo>
                      <a:lnTo>
                        <a:pt x="47" y="1"/>
                      </a:lnTo>
                      <a:lnTo>
                        <a:pt x="43" y="1"/>
                      </a:lnTo>
                      <a:lnTo>
                        <a:pt x="40" y="2"/>
                      </a:lnTo>
                      <a:lnTo>
                        <a:pt x="36" y="3"/>
                      </a:lnTo>
                      <a:lnTo>
                        <a:pt x="32" y="4"/>
                      </a:lnTo>
                      <a:lnTo>
                        <a:pt x="29" y="6"/>
                      </a:lnTo>
                      <a:lnTo>
                        <a:pt x="25" y="7"/>
                      </a:lnTo>
                      <a:lnTo>
                        <a:pt x="22" y="9"/>
                      </a:lnTo>
                      <a:lnTo>
                        <a:pt x="19" y="12"/>
                      </a:lnTo>
                      <a:lnTo>
                        <a:pt x="17" y="14"/>
                      </a:lnTo>
                      <a:lnTo>
                        <a:pt x="14" y="17"/>
                      </a:lnTo>
                      <a:lnTo>
                        <a:pt x="11" y="20"/>
                      </a:lnTo>
                      <a:lnTo>
                        <a:pt x="9" y="22"/>
                      </a:lnTo>
                      <a:lnTo>
                        <a:pt x="7" y="26"/>
                      </a:lnTo>
                      <a:lnTo>
                        <a:pt x="5" y="29"/>
                      </a:lnTo>
                      <a:lnTo>
                        <a:pt x="4" y="33"/>
                      </a:lnTo>
                      <a:lnTo>
                        <a:pt x="3" y="36"/>
                      </a:lnTo>
                      <a:lnTo>
                        <a:pt x="1" y="40"/>
                      </a:lnTo>
                      <a:lnTo>
                        <a:pt x="1" y="43"/>
                      </a:lnTo>
                      <a:lnTo>
                        <a:pt x="0" y="47"/>
                      </a:lnTo>
                      <a:lnTo>
                        <a:pt x="0" y="51"/>
                      </a:lnTo>
                      <a:lnTo>
                        <a:pt x="0" y="55"/>
                      </a:lnTo>
                      <a:lnTo>
                        <a:pt x="1" y="59"/>
                      </a:lnTo>
                      <a:lnTo>
                        <a:pt x="1" y="62"/>
                      </a:lnTo>
                      <a:lnTo>
                        <a:pt x="3" y="66"/>
                      </a:lnTo>
                      <a:lnTo>
                        <a:pt x="4" y="70"/>
                      </a:lnTo>
                      <a:lnTo>
                        <a:pt x="5" y="73"/>
                      </a:lnTo>
                      <a:lnTo>
                        <a:pt x="7" y="76"/>
                      </a:lnTo>
                      <a:lnTo>
                        <a:pt x="9" y="80"/>
                      </a:lnTo>
                      <a:lnTo>
                        <a:pt x="11" y="82"/>
                      </a:lnTo>
                      <a:lnTo>
                        <a:pt x="14" y="85"/>
                      </a:lnTo>
                      <a:lnTo>
                        <a:pt x="17" y="88"/>
                      </a:lnTo>
                      <a:lnTo>
                        <a:pt x="19" y="90"/>
                      </a:lnTo>
                      <a:lnTo>
                        <a:pt x="22" y="93"/>
                      </a:lnTo>
                      <a:lnTo>
                        <a:pt x="25" y="95"/>
                      </a:lnTo>
                      <a:lnTo>
                        <a:pt x="29" y="96"/>
                      </a:lnTo>
                      <a:lnTo>
                        <a:pt x="32" y="98"/>
                      </a:lnTo>
                      <a:lnTo>
                        <a:pt x="36" y="100"/>
                      </a:lnTo>
                      <a:lnTo>
                        <a:pt x="40" y="100"/>
                      </a:lnTo>
                      <a:lnTo>
                        <a:pt x="43" y="101"/>
                      </a:lnTo>
                      <a:lnTo>
                        <a:pt x="47" y="102"/>
                      </a:lnTo>
                      <a:lnTo>
                        <a:pt x="51" y="102"/>
                      </a:lnTo>
                      <a:lnTo>
                        <a:pt x="54" y="102"/>
                      </a:lnTo>
                      <a:lnTo>
                        <a:pt x="58" y="101"/>
                      </a:lnTo>
                      <a:lnTo>
                        <a:pt x="62" y="100"/>
                      </a:lnTo>
                      <a:lnTo>
                        <a:pt x="66" y="100"/>
                      </a:lnTo>
                      <a:lnTo>
                        <a:pt x="69" y="98"/>
                      </a:lnTo>
                      <a:lnTo>
                        <a:pt x="72" y="96"/>
                      </a:lnTo>
                      <a:lnTo>
                        <a:pt x="76" y="95"/>
                      </a:lnTo>
                      <a:lnTo>
                        <a:pt x="79" y="93"/>
                      </a:lnTo>
                      <a:lnTo>
                        <a:pt x="82" y="90"/>
                      </a:lnTo>
                      <a:lnTo>
                        <a:pt x="85" y="88"/>
                      </a:lnTo>
                      <a:lnTo>
                        <a:pt x="88" y="85"/>
                      </a:lnTo>
                      <a:lnTo>
                        <a:pt x="90" y="82"/>
                      </a:lnTo>
                      <a:lnTo>
                        <a:pt x="93" y="80"/>
                      </a:lnTo>
                      <a:lnTo>
                        <a:pt x="95" y="76"/>
                      </a:lnTo>
                      <a:lnTo>
                        <a:pt x="96" y="73"/>
                      </a:lnTo>
                      <a:lnTo>
                        <a:pt x="98" y="70"/>
                      </a:lnTo>
                      <a:lnTo>
                        <a:pt x="99" y="66"/>
                      </a:lnTo>
                      <a:lnTo>
                        <a:pt x="100" y="62"/>
                      </a:lnTo>
                      <a:lnTo>
                        <a:pt x="101" y="59"/>
                      </a:lnTo>
                      <a:lnTo>
                        <a:pt x="101" y="55"/>
                      </a:lnTo>
                      <a:lnTo>
                        <a:pt x="101" y="51"/>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94" name="Freeform 50"/>
                <p:cNvSpPr>
                  <a:spLocks/>
                </p:cNvSpPr>
                <p:nvPr/>
              </p:nvSpPr>
              <p:spPr bwMode="auto">
                <a:xfrm>
                  <a:off x="1317" y="1346"/>
                  <a:ext cx="102" cy="101"/>
                </a:xfrm>
                <a:custGeom>
                  <a:avLst/>
                  <a:gdLst>
                    <a:gd name="T0" fmla="*/ 101 w 102"/>
                    <a:gd name="T1" fmla="*/ 46 h 101"/>
                    <a:gd name="T2" fmla="*/ 99 w 102"/>
                    <a:gd name="T3" fmla="*/ 39 h 101"/>
                    <a:gd name="T4" fmla="*/ 97 w 102"/>
                    <a:gd name="T5" fmla="*/ 32 h 101"/>
                    <a:gd name="T6" fmla="*/ 94 w 102"/>
                    <a:gd name="T7" fmla="*/ 25 h 101"/>
                    <a:gd name="T8" fmla="*/ 90 w 102"/>
                    <a:gd name="T9" fmla="*/ 18 h 101"/>
                    <a:gd name="T10" fmla="*/ 84 w 102"/>
                    <a:gd name="T11" fmla="*/ 13 h 101"/>
                    <a:gd name="T12" fmla="*/ 78 w 102"/>
                    <a:gd name="T13" fmla="*/ 8 h 101"/>
                    <a:gd name="T14" fmla="*/ 72 w 102"/>
                    <a:gd name="T15" fmla="*/ 4 h 101"/>
                    <a:gd name="T16" fmla="*/ 65 w 102"/>
                    <a:gd name="T17" fmla="*/ 2 h 101"/>
                    <a:gd name="T18" fmla="*/ 58 w 102"/>
                    <a:gd name="T19" fmla="*/ 0 h 101"/>
                    <a:gd name="T20" fmla="*/ 50 w 102"/>
                    <a:gd name="T21" fmla="*/ 0 h 101"/>
                    <a:gd name="T22" fmla="*/ 43 w 102"/>
                    <a:gd name="T23" fmla="*/ 0 h 101"/>
                    <a:gd name="T24" fmla="*/ 35 w 102"/>
                    <a:gd name="T25" fmla="*/ 2 h 101"/>
                    <a:gd name="T26" fmla="*/ 28 w 102"/>
                    <a:gd name="T27" fmla="*/ 4 h 101"/>
                    <a:gd name="T28" fmla="*/ 22 w 102"/>
                    <a:gd name="T29" fmla="*/ 8 h 101"/>
                    <a:gd name="T30" fmla="*/ 16 w 102"/>
                    <a:gd name="T31" fmla="*/ 13 h 101"/>
                    <a:gd name="T32" fmla="*/ 11 w 102"/>
                    <a:gd name="T33" fmla="*/ 18 h 101"/>
                    <a:gd name="T34" fmla="*/ 6 w 102"/>
                    <a:gd name="T35" fmla="*/ 25 h 101"/>
                    <a:gd name="T36" fmla="*/ 3 w 102"/>
                    <a:gd name="T37" fmla="*/ 32 h 101"/>
                    <a:gd name="T38" fmla="*/ 1 w 102"/>
                    <a:gd name="T39" fmla="*/ 39 h 101"/>
                    <a:gd name="T40" fmla="*/ 0 w 102"/>
                    <a:gd name="T41" fmla="*/ 46 h 101"/>
                    <a:gd name="T42" fmla="*/ 0 w 102"/>
                    <a:gd name="T43" fmla="*/ 54 h 101"/>
                    <a:gd name="T44" fmla="*/ 1 w 102"/>
                    <a:gd name="T45" fmla="*/ 61 h 101"/>
                    <a:gd name="T46" fmla="*/ 3 w 102"/>
                    <a:gd name="T47" fmla="*/ 68 h 101"/>
                    <a:gd name="T48" fmla="*/ 6 w 102"/>
                    <a:gd name="T49" fmla="*/ 75 h 101"/>
                    <a:gd name="T50" fmla="*/ 11 w 102"/>
                    <a:gd name="T51" fmla="*/ 82 h 101"/>
                    <a:gd name="T52" fmla="*/ 16 w 102"/>
                    <a:gd name="T53" fmla="*/ 87 h 101"/>
                    <a:gd name="T54" fmla="*/ 22 w 102"/>
                    <a:gd name="T55" fmla="*/ 92 h 101"/>
                    <a:gd name="T56" fmla="*/ 28 w 102"/>
                    <a:gd name="T57" fmla="*/ 96 h 101"/>
                    <a:gd name="T58" fmla="*/ 35 w 102"/>
                    <a:gd name="T59" fmla="*/ 98 h 101"/>
                    <a:gd name="T60" fmla="*/ 43 w 102"/>
                    <a:gd name="T61" fmla="*/ 100 h 101"/>
                    <a:gd name="T62" fmla="*/ 50 w 102"/>
                    <a:gd name="T63" fmla="*/ 100 h 101"/>
                    <a:gd name="T64" fmla="*/ 58 w 102"/>
                    <a:gd name="T65" fmla="*/ 100 h 101"/>
                    <a:gd name="T66" fmla="*/ 65 w 102"/>
                    <a:gd name="T67" fmla="*/ 98 h 101"/>
                    <a:gd name="T68" fmla="*/ 72 w 102"/>
                    <a:gd name="T69" fmla="*/ 96 h 101"/>
                    <a:gd name="T70" fmla="*/ 78 w 102"/>
                    <a:gd name="T71" fmla="*/ 92 h 101"/>
                    <a:gd name="T72" fmla="*/ 84 w 102"/>
                    <a:gd name="T73" fmla="*/ 87 h 101"/>
                    <a:gd name="T74" fmla="*/ 90 w 102"/>
                    <a:gd name="T75" fmla="*/ 82 h 101"/>
                    <a:gd name="T76" fmla="*/ 94 w 102"/>
                    <a:gd name="T77" fmla="*/ 75 h 101"/>
                    <a:gd name="T78" fmla="*/ 97 w 102"/>
                    <a:gd name="T79" fmla="*/ 68 h 101"/>
                    <a:gd name="T80" fmla="*/ 99 w 102"/>
                    <a:gd name="T81" fmla="*/ 61 h 101"/>
                    <a:gd name="T82" fmla="*/ 101 w 102"/>
                    <a:gd name="T83" fmla="*/ 54 h 10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1">
                      <a:moveTo>
                        <a:pt x="101" y="50"/>
                      </a:moveTo>
                      <a:lnTo>
                        <a:pt x="101" y="46"/>
                      </a:lnTo>
                      <a:lnTo>
                        <a:pt x="100" y="43"/>
                      </a:lnTo>
                      <a:lnTo>
                        <a:pt x="99" y="39"/>
                      </a:lnTo>
                      <a:lnTo>
                        <a:pt x="99" y="35"/>
                      </a:lnTo>
                      <a:lnTo>
                        <a:pt x="97" y="32"/>
                      </a:lnTo>
                      <a:lnTo>
                        <a:pt x="96" y="28"/>
                      </a:lnTo>
                      <a:lnTo>
                        <a:pt x="94" y="25"/>
                      </a:lnTo>
                      <a:lnTo>
                        <a:pt x="92" y="22"/>
                      </a:lnTo>
                      <a:lnTo>
                        <a:pt x="90" y="18"/>
                      </a:lnTo>
                      <a:lnTo>
                        <a:pt x="87" y="16"/>
                      </a:lnTo>
                      <a:lnTo>
                        <a:pt x="84" y="13"/>
                      </a:lnTo>
                      <a:lnTo>
                        <a:pt x="82" y="10"/>
                      </a:lnTo>
                      <a:lnTo>
                        <a:pt x="78" y="8"/>
                      </a:lnTo>
                      <a:lnTo>
                        <a:pt x="75" y="6"/>
                      </a:lnTo>
                      <a:lnTo>
                        <a:pt x="72" y="4"/>
                      </a:lnTo>
                      <a:lnTo>
                        <a:pt x="68" y="3"/>
                      </a:lnTo>
                      <a:lnTo>
                        <a:pt x="65" y="2"/>
                      </a:lnTo>
                      <a:lnTo>
                        <a:pt x="61" y="1"/>
                      </a:lnTo>
                      <a:lnTo>
                        <a:pt x="58" y="0"/>
                      </a:lnTo>
                      <a:lnTo>
                        <a:pt x="54" y="0"/>
                      </a:lnTo>
                      <a:lnTo>
                        <a:pt x="50" y="0"/>
                      </a:lnTo>
                      <a:lnTo>
                        <a:pt x="46" y="0"/>
                      </a:lnTo>
                      <a:lnTo>
                        <a:pt x="43" y="0"/>
                      </a:lnTo>
                      <a:lnTo>
                        <a:pt x="39" y="1"/>
                      </a:lnTo>
                      <a:lnTo>
                        <a:pt x="35" y="2"/>
                      </a:lnTo>
                      <a:lnTo>
                        <a:pt x="32" y="3"/>
                      </a:lnTo>
                      <a:lnTo>
                        <a:pt x="28" y="4"/>
                      </a:lnTo>
                      <a:lnTo>
                        <a:pt x="25" y="6"/>
                      </a:lnTo>
                      <a:lnTo>
                        <a:pt x="22" y="8"/>
                      </a:lnTo>
                      <a:lnTo>
                        <a:pt x="19" y="10"/>
                      </a:lnTo>
                      <a:lnTo>
                        <a:pt x="16" y="13"/>
                      </a:lnTo>
                      <a:lnTo>
                        <a:pt x="13" y="16"/>
                      </a:lnTo>
                      <a:lnTo>
                        <a:pt x="11" y="18"/>
                      </a:lnTo>
                      <a:lnTo>
                        <a:pt x="8" y="22"/>
                      </a:lnTo>
                      <a:lnTo>
                        <a:pt x="6" y="25"/>
                      </a:lnTo>
                      <a:lnTo>
                        <a:pt x="4" y="28"/>
                      </a:lnTo>
                      <a:lnTo>
                        <a:pt x="3" y="32"/>
                      </a:lnTo>
                      <a:lnTo>
                        <a:pt x="2" y="35"/>
                      </a:lnTo>
                      <a:lnTo>
                        <a:pt x="1" y="39"/>
                      </a:lnTo>
                      <a:lnTo>
                        <a:pt x="0" y="43"/>
                      </a:lnTo>
                      <a:lnTo>
                        <a:pt x="0" y="46"/>
                      </a:lnTo>
                      <a:lnTo>
                        <a:pt x="0" y="50"/>
                      </a:lnTo>
                      <a:lnTo>
                        <a:pt x="0" y="54"/>
                      </a:lnTo>
                      <a:lnTo>
                        <a:pt x="0" y="57"/>
                      </a:lnTo>
                      <a:lnTo>
                        <a:pt x="1" y="61"/>
                      </a:lnTo>
                      <a:lnTo>
                        <a:pt x="2" y="65"/>
                      </a:lnTo>
                      <a:lnTo>
                        <a:pt x="3" y="68"/>
                      </a:lnTo>
                      <a:lnTo>
                        <a:pt x="4" y="72"/>
                      </a:lnTo>
                      <a:lnTo>
                        <a:pt x="6" y="75"/>
                      </a:lnTo>
                      <a:lnTo>
                        <a:pt x="8" y="78"/>
                      </a:lnTo>
                      <a:lnTo>
                        <a:pt x="11" y="82"/>
                      </a:lnTo>
                      <a:lnTo>
                        <a:pt x="13" y="84"/>
                      </a:lnTo>
                      <a:lnTo>
                        <a:pt x="16" y="87"/>
                      </a:lnTo>
                      <a:lnTo>
                        <a:pt x="19" y="90"/>
                      </a:lnTo>
                      <a:lnTo>
                        <a:pt x="22" y="92"/>
                      </a:lnTo>
                      <a:lnTo>
                        <a:pt x="25" y="94"/>
                      </a:lnTo>
                      <a:lnTo>
                        <a:pt x="28" y="96"/>
                      </a:lnTo>
                      <a:lnTo>
                        <a:pt x="32" y="97"/>
                      </a:lnTo>
                      <a:lnTo>
                        <a:pt x="35" y="98"/>
                      </a:lnTo>
                      <a:lnTo>
                        <a:pt x="39" y="99"/>
                      </a:lnTo>
                      <a:lnTo>
                        <a:pt x="43" y="100"/>
                      </a:lnTo>
                      <a:lnTo>
                        <a:pt x="46" y="100"/>
                      </a:lnTo>
                      <a:lnTo>
                        <a:pt x="50" y="100"/>
                      </a:lnTo>
                      <a:lnTo>
                        <a:pt x="54" y="100"/>
                      </a:lnTo>
                      <a:lnTo>
                        <a:pt x="58" y="100"/>
                      </a:lnTo>
                      <a:lnTo>
                        <a:pt x="61" y="99"/>
                      </a:lnTo>
                      <a:lnTo>
                        <a:pt x="65" y="98"/>
                      </a:lnTo>
                      <a:lnTo>
                        <a:pt x="68" y="97"/>
                      </a:lnTo>
                      <a:lnTo>
                        <a:pt x="72" y="96"/>
                      </a:lnTo>
                      <a:lnTo>
                        <a:pt x="75" y="94"/>
                      </a:lnTo>
                      <a:lnTo>
                        <a:pt x="78" y="92"/>
                      </a:lnTo>
                      <a:lnTo>
                        <a:pt x="82" y="90"/>
                      </a:lnTo>
                      <a:lnTo>
                        <a:pt x="84" y="87"/>
                      </a:lnTo>
                      <a:lnTo>
                        <a:pt x="87" y="84"/>
                      </a:lnTo>
                      <a:lnTo>
                        <a:pt x="90" y="82"/>
                      </a:lnTo>
                      <a:lnTo>
                        <a:pt x="92" y="78"/>
                      </a:lnTo>
                      <a:lnTo>
                        <a:pt x="94" y="75"/>
                      </a:lnTo>
                      <a:lnTo>
                        <a:pt x="96" y="72"/>
                      </a:lnTo>
                      <a:lnTo>
                        <a:pt x="97" y="68"/>
                      </a:lnTo>
                      <a:lnTo>
                        <a:pt x="99" y="65"/>
                      </a:lnTo>
                      <a:lnTo>
                        <a:pt x="99" y="61"/>
                      </a:lnTo>
                      <a:lnTo>
                        <a:pt x="100" y="57"/>
                      </a:lnTo>
                      <a:lnTo>
                        <a:pt x="101" y="54"/>
                      </a:lnTo>
                      <a:lnTo>
                        <a:pt x="101" y="50"/>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95" name="Freeform 51"/>
                <p:cNvSpPr>
                  <a:spLocks/>
                </p:cNvSpPr>
                <p:nvPr/>
              </p:nvSpPr>
              <p:spPr bwMode="auto">
                <a:xfrm>
                  <a:off x="1419" y="1348"/>
                  <a:ext cx="102" cy="101"/>
                </a:xfrm>
                <a:custGeom>
                  <a:avLst/>
                  <a:gdLst>
                    <a:gd name="T0" fmla="*/ 101 w 102"/>
                    <a:gd name="T1" fmla="*/ 46 h 101"/>
                    <a:gd name="T2" fmla="*/ 99 w 102"/>
                    <a:gd name="T3" fmla="*/ 39 h 101"/>
                    <a:gd name="T4" fmla="*/ 97 w 102"/>
                    <a:gd name="T5" fmla="*/ 32 h 101"/>
                    <a:gd name="T6" fmla="*/ 94 w 102"/>
                    <a:gd name="T7" fmla="*/ 25 h 101"/>
                    <a:gd name="T8" fmla="*/ 89 w 102"/>
                    <a:gd name="T9" fmla="*/ 18 h 101"/>
                    <a:gd name="T10" fmla="*/ 84 w 102"/>
                    <a:gd name="T11" fmla="*/ 13 h 101"/>
                    <a:gd name="T12" fmla="*/ 78 w 102"/>
                    <a:gd name="T13" fmla="*/ 8 h 101"/>
                    <a:gd name="T14" fmla="*/ 72 w 102"/>
                    <a:gd name="T15" fmla="*/ 4 h 101"/>
                    <a:gd name="T16" fmla="*/ 65 w 102"/>
                    <a:gd name="T17" fmla="*/ 2 h 101"/>
                    <a:gd name="T18" fmla="*/ 58 w 102"/>
                    <a:gd name="T19" fmla="*/ 0 h 101"/>
                    <a:gd name="T20" fmla="*/ 50 w 102"/>
                    <a:gd name="T21" fmla="*/ 0 h 101"/>
                    <a:gd name="T22" fmla="*/ 42 w 102"/>
                    <a:gd name="T23" fmla="*/ 0 h 101"/>
                    <a:gd name="T24" fmla="*/ 35 w 102"/>
                    <a:gd name="T25" fmla="*/ 2 h 101"/>
                    <a:gd name="T26" fmla="*/ 28 w 102"/>
                    <a:gd name="T27" fmla="*/ 4 h 101"/>
                    <a:gd name="T28" fmla="*/ 21 w 102"/>
                    <a:gd name="T29" fmla="*/ 8 h 101"/>
                    <a:gd name="T30" fmla="*/ 16 w 102"/>
                    <a:gd name="T31" fmla="*/ 13 h 101"/>
                    <a:gd name="T32" fmla="*/ 11 w 102"/>
                    <a:gd name="T33" fmla="*/ 18 h 101"/>
                    <a:gd name="T34" fmla="*/ 6 w 102"/>
                    <a:gd name="T35" fmla="*/ 25 h 101"/>
                    <a:gd name="T36" fmla="*/ 3 w 102"/>
                    <a:gd name="T37" fmla="*/ 32 h 101"/>
                    <a:gd name="T38" fmla="*/ 1 w 102"/>
                    <a:gd name="T39" fmla="*/ 39 h 101"/>
                    <a:gd name="T40" fmla="*/ 0 w 102"/>
                    <a:gd name="T41" fmla="*/ 46 h 101"/>
                    <a:gd name="T42" fmla="*/ 0 w 102"/>
                    <a:gd name="T43" fmla="*/ 54 h 101"/>
                    <a:gd name="T44" fmla="*/ 1 w 102"/>
                    <a:gd name="T45" fmla="*/ 61 h 101"/>
                    <a:gd name="T46" fmla="*/ 3 w 102"/>
                    <a:gd name="T47" fmla="*/ 68 h 101"/>
                    <a:gd name="T48" fmla="*/ 6 w 102"/>
                    <a:gd name="T49" fmla="*/ 75 h 101"/>
                    <a:gd name="T50" fmla="*/ 11 w 102"/>
                    <a:gd name="T51" fmla="*/ 82 h 101"/>
                    <a:gd name="T52" fmla="*/ 16 w 102"/>
                    <a:gd name="T53" fmla="*/ 87 h 101"/>
                    <a:gd name="T54" fmla="*/ 21 w 102"/>
                    <a:gd name="T55" fmla="*/ 92 h 101"/>
                    <a:gd name="T56" fmla="*/ 28 w 102"/>
                    <a:gd name="T57" fmla="*/ 96 h 101"/>
                    <a:gd name="T58" fmla="*/ 35 w 102"/>
                    <a:gd name="T59" fmla="*/ 98 h 101"/>
                    <a:gd name="T60" fmla="*/ 42 w 102"/>
                    <a:gd name="T61" fmla="*/ 100 h 101"/>
                    <a:gd name="T62" fmla="*/ 50 w 102"/>
                    <a:gd name="T63" fmla="*/ 100 h 101"/>
                    <a:gd name="T64" fmla="*/ 58 w 102"/>
                    <a:gd name="T65" fmla="*/ 100 h 101"/>
                    <a:gd name="T66" fmla="*/ 65 w 102"/>
                    <a:gd name="T67" fmla="*/ 98 h 101"/>
                    <a:gd name="T68" fmla="*/ 72 w 102"/>
                    <a:gd name="T69" fmla="*/ 96 h 101"/>
                    <a:gd name="T70" fmla="*/ 78 w 102"/>
                    <a:gd name="T71" fmla="*/ 92 h 101"/>
                    <a:gd name="T72" fmla="*/ 84 w 102"/>
                    <a:gd name="T73" fmla="*/ 87 h 101"/>
                    <a:gd name="T74" fmla="*/ 89 w 102"/>
                    <a:gd name="T75" fmla="*/ 82 h 101"/>
                    <a:gd name="T76" fmla="*/ 94 w 102"/>
                    <a:gd name="T77" fmla="*/ 75 h 101"/>
                    <a:gd name="T78" fmla="*/ 97 w 102"/>
                    <a:gd name="T79" fmla="*/ 68 h 101"/>
                    <a:gd name="T80" fmla="*/ 99 w 102"/>
                    <a:gd name="T81" fmla="*/ 61 h 101"/>
                    <a:gd name="T82" fmla="*/ 101 w 102"/>
                    <a:gd name="T83" fmla="*/ 54 h 10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1">
                      <a:moveTo>
                        <a:pt x="101" y="50"/>
                      </a:moveTo>
                      <a:lnTo>
                        <a:pt x="101" y="46"/>
                      </a:lnTo>
                      <a:lnTo>
                        <a:pt x="100" y="43"/>
                      </a:lnTo>
                      <a:lnTo>
                        <a:pt x="99" y="39"/>
                      </a:lnTo>
                      <a:lnTo>
                        <a:pt x="99" y="35"/>
                      </a:lnTo>
                      <a:lnTo>
                        <a:pt x="97" y="32"/>
                      </a:lnTo>
                      <a:lnTo>
                        <a:pt x="95" y="28"/>
                      </a:lnTo>
                      <a:lnTo>
                        <a:pt x="94" y="25"/>
                      </a:lnTo>
                      <a:lnTo>
                        <a:pt x="92" y="22"/>
                      </a:lnTo>
                      <a:lnTo>
                        <a:pt x="89" y="18"/>
                      </a:lnTo>
                      <a:lnTo>
                        <a:pt x="87" y="16"/>
                      </a:lnTo>
                      <a:lnTo>
                        <a:pt x="84" y="13"/>
                      </a:lnTo>
                      <a:lnTo>
                        <a:pt x="81" y="10"/>
                      </a:lnTo>
                      <a:lnTo>
                        <a:pt x="78" y="8"/>
                      </a:lnTo>
                      <a:lnTo>
                        <a:pt x="75" y="6"/>
                      </a:lnTo>
                      <a:lnTo>
                        <a:pt x="72" y="4"/>
                      </a:lnTo>
                      <a:lnTo>
                        <a:pt x="68" y="3"/>
                      </a:lnTo>
                      <a:lnTo>
                        <a:pt x="65" y="2"/>
                      </a:lnTo>
                      <a:lnTo>
                        <a:pt x="61" y="1"/>
                      </a:lnTo>
                      <a:lnTo>
                        <a:pt x="58" y="0"/>
                      </a:lnTo>
                      <a:lnTo>
                        <a:pt x="54" y="0"/>
                      </a:lnTo>
                      <a:lnTo>
                        <a:pt x="50" y="0"/>
                      </a:lnTo>
                      <a:lnTo>
                        <a:pt x="46" y="0"/>
                      </a:lnTo>
                      <a:lnTo>
                        <a:pt x="42" y="0"/>
                      </a:lnTo>
                      <a:lnTo>
                        <a:pt x="39" y="1"/>
                      </a:lnTo>
                      <a:lnTo>
                        <a:pt x="35" y="2"/>
                      </a:lnTo>
                      <a:lnTo>
                        <a:pt x="31" y="3"/>
                      </a:lnTo>
                      <a:lnTo>
                        <a:pt x="28" y="4"/>
                      </a:lnTo>
                      <a:lnTo>
                        <a:pt x="25" y="6"/>
                      </a:lnTo>
                      <a:lnTo>
                        <a:pt x="21" y="8"/>
                      </a:lnTo>
                      <a:lnTo>
                        <a:pt x="19" y="10"/>
                      </a:lnTo>
                      <a:lnTo>
                        <a:pt x="16" y="13"/>
                      </a:lnTo>
                      <a:lnTo>
                        <a:pt x="13" y="16"/>
                      </a:lnTo>
                      <a:lnTo>
                        <a:pt x="11" y="18"/>
                      </a:lnTo>
                      <a:lnTo>
                        <a:pt x="8" y="22"/>
                      </a:lnTo>
                      <a:lnTo>
                        <a:pt x="6" y="25"/>
                      </a:lnTo>
                      <a:lnTo>
                        <a:pt x="5" y="28"/>
                      </a:lnTo>
                      <a:lnTo>
                        <a:pt x="3" y="32"/>
                      </a:lnTo>
                      <a:lnTo>
                        <a:pt x="2" y="35"/>
                      </a:lnTo>
                      <a:lnTo>
                        <a:pt x="1" y="39"/>
                      </a:lnTo>
                      <a:lnTo>
                        <a:pt x="0" y="43"/>
                      </a:lnTo>
                      <a:lnTo>
                        <a:pt x="0" y="46"/>
                      </a:lnTo>
                      <a:lnTo>
                        <a:pt x="0" y="50"/>
                      </a:lnTo>
                      <a:lnTo>
                        <a:pt x="0" y="54"/>
                      </a:lnTo>
                      <a:lnTo>
                        <a:pt x="0" y="57"/>
                      </a:lnTo>
                      <a:lnTo>
                        <a:pt x="1" y="61"/>
                      </a:lnTo>
                      <a:lnTo>
                        <a:pt x="2" y="65"/>
                      </a:lnTo>
                      <a:lnTo>
                        <a:pt x="3" y="68"/>
                      </a:lnTo>
                      <a:lnTo>
                        <a:pt x="5" y="72"/>
                      </a:lnTo>
                      <a:lnTo>
                        <a:pt x="6" y="75"/>
                      </a:lnTo>
                      <a:lnTo>
                        <a:pt x="8" y="78"/>
                      </a:lnTo>
                      <a:lnTo>
                        <a:pt x="11" y="82"/>
                      </a:lnTo>
                      <a:lnTo>
                        <a:pt x="13" y="84"/>
                      </a:lnTo>
                      <a:lnTo>
                        <a:pt x="16" y="87"/>
                      </a:lnTo>
                      <a:lnTo>
                        <a:pt x="19" y="90"/>
                      </a:lnTo>
                      <a:lnTo>
                        <a:pt x="21" y="92"/>
                      </a:lnTo>
                      <a:lnTo>
                        <a:pt x="25" y="94"/>
                      </a:lnTo>
                      <a:lnTo>
                        <a:pt x="28" y="96"/>
                      </a:lnTo>
                      <a:lnTo>
                        <a:pt x="31" y="97"/>
                      </a:lnTo>
                      <a:lnTo>
                        <a:pt x="35" y="98"/>
                      </a:lnTo>
                      <a:lnTo>
                        <a:pt x="39" y="99"/>
                      </a:lnTo>
                      <a:lnTo>
                        <a:pt x="42" y="100"/>
                      </a:lnTo>
                      <a:lnTo>
                        <a:pt x="46" y="100"/>
                      </a:lnTo>
                      <a:lnTo>
                        <a:pt x="50" y="100"/>
                      </a:lnTo>
                      <a:lnTo>
                        <a:pt x="54" y="100"/>
                      </a:lnTo>
                      <a:lnTo>
                        <a:pt x="58" y="100"/>
                      </a:lnTo>
                      <a:lnTo>
                        <a:pt x="61" y="99"/>
                      </a:lnTo>
                      <a:lnTo>
                        <a:pt x="65" y="98"/>
                      </a:lnTo>
                      <a:lnTo>
                        <a:pt x="68" y="97"/>
                      </a:lnTo>
                      <a:lnTo>
                        <a:pt x="72" y="96"/>
                      </a:lnTo>
                      <a:lnTo>
                        <a:pt x="75" y="94"/>
                      </a:lnTo>
                      <a:lnTo>
                        <a:pt x="78" y="92"/>
                      </a:lnTo>
                      <a:lnTo>
                        <a:pt x="81" y="90"/>
                      </a:lnTo>
                      <a:lnTo>
                        <a:pt x="84" y="87"/>
                      </a:lnTo>
                      <a:lnTo>
                        <a:pt x="87" y="84"/>
                      </a:lnTo>
                      <a:lnTo>
                        <a:pt x="89" y="82"/>
                      </a:lnTo>
                      <a:lnTo>
                        <a:pt x="92" y="78"/>
                      </a:lnTo>
                      <a:lnTo>
                        <a:pt x="94" y="75"/>
                      </a:lnTo>
                      <a:lnTo>
                        <a:pt x="95" y="72"/>
                      </a:lnTo>
                      <a:lnTo>
                        <a:pt x="97" y="68"/>
                      </a:lnTo>
                      <a:lnTo>
                        <a:pt x="99" y="65"/>
                      </a:lnTo>
                      <a:lnTo>
                        <a:pt x="99" y="61"/>
                      </a:lnTo>
                      <a:lnTo>
                        <a:pt x="100" y="57"/>
                      </a:lnTo>
                      <a:lnTo>
                        <a:pt x="101" y="54"/>
                      </a:lnTo>
                      <a:lnTo>
                        <a:pt x="101" y="50"/>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96" name="Freeform 52"/>
                <p:cNvSpPr>
                  <a:spLocks/>
                </p:cNvSpPr>
                <p:nvPr/>
              </p:nvSpPr>
              <p:spPr bwMode="auto">
                <a:xfrm>
                  <a:off x="1520" y="1351"/>
                  <a:ext cx="101" cy="102"/>
                </a:xfrm>
                <a:custGeom>
                  <a:avLst/>
                  <a:gdLst>
                    <a:gd name="T0" fmla="*/ 100 w 101"/>
                    <a:gd name="T1" fmla="*/ 46 h 102"/>
                    <a:gd name="T2" fmla="*/ 99 w 101"/>
                    <a:gd name="T3" fmla="*/ 39 h 102"/>
                    <a:gd name="T4" fmla="*/ 97 w 101"/>
                    <a:gd name="T5" fmla="*/ 32 h 102"/>
                    <a:gd name="T6" fmla="*/ 94 w 101"/>
                    <a:gd name="T7" fmla="*/ 25 h 102"/>
                    <a:gd name="T8" fmla="*/ 90 w 101"/>
                    <a:gd name="T9" fmla="*/ 19 h 102"/>
                    <a:gd name="T10" fmla="*/ 84 w 101"/>
                    <a:gd name="T11" fmla="*/ 13 h 102"/>
                    <a:gd name="T12" fmla="*/ 78 w 101"/>
                    <a:gd name="T13" fmla="*/ 8 h 102"/>
                    <a:gd name="T14" fmla="*/ 72 w 101"/>
                    <a:gd name="T15" fmla="*/ 5 h 102"/>
                    <a:gd name="T16" fmla="*/ 65 w 101"/>
                    <a:gd name="T17" fmla="*/ 2 h 102"/>
                    <a:gd name="T18" fmla="*/ 57 w 101"/>
                    <a:gd name="T19" fmla="*/ 0 h 102"/>
                    <a:gd name="T20" fmla="*/ 50 w 101"/>
                    <a:gd name="T21" fmla="*/ 0 h 102"/>
                    <a:gd name="T22" fmla="*/ 43 w 101"/>
                    <a:gd name="T23" fmla="*/ 0 h 102"/>
                    <a:gd name="T24" fmla="*/ 35 w 101"/>
                    <a:gd name="T25" fmla="*/ 2 h 102"/>
                    <a:gd name="T26" fmla="*/ 28 w 101"/>
                    <a:gd name="T27" fmla="*/ 5 h 102"/>
                    <a:gd name="T28" fmla="*/ 22 w 101"/>
                    <a:gd name="T29" fmla="*/ 8 h 102"/>
                    <a:gd name="T30" fmla="*/ 16 w 101"/>
                    <a:gd name="T31" fmla="*/ 13 h 102"/>
                    <a:gd name="T32" fmla="*/ 10 w 101"/>
                    <a:gd name="T33" fmla="*/ 19 h 102"/>
                    <a:gd name="T34" fmla="*/ 6 w 101"/>
                    <a:gd name="T35" fmla="*/ 25 h 102"/>
                    <a:gd name="T36" fmla="*/ 3 w 101"/>
                    <a:gd name="T37" fmla="*/ 32 h 102"/>
                    <a:gd name="T38" fmla="*/ 1 w 101"/>
                    <a:gd name="T39" fmla="*/ 39 h 102"/>
                    <a:gd name="T40" fmla="*/ 0 w 101"/>
                    <a:gd name="T41" fmla="*/ 46 h 102"/>
                    <a:gd name="T42" fmla="*/ 0 w 101"/>
                    <a:gd name="T43" fmla="*/ 54 h 102"/>
                    <a:gd name="T44" fmla="*/ 1 w 101"/>
                    <a:gd name="T45" fmla="*/ 61 h 102"/>
                    <a:gd name="T46" fmla="*/ 3 w 101"/>
                    <a:gd name="T47" fmla="*/ 69 h 102"/>
                    <a:gd name="T48" fmla="*/ 6 w 101"/>
                    <a:gd name="T49" fmla="*/ 75 h 102"/>
                    <a:gd name="T50" fmla="*/ 10 w 101"/>
                    <a:gd name="T51" fmla="*/ 81 h 102"/>
                    <a:gd name="T52" fmla="*/ 16 w 101"/>
                    <a:gd name="T53" fmla="*/ 87 h 102"/>
                    <a:gd name="T54" fmla="*/ 22 w 101"/>
                    <a:gd name="T55" fmla="*/ 92 h 102"/>
                    <a:gd name="T56" fmla="*/ 28 w 101"/>
                    <a:gd name="T57" fmla="*/ 96 h 102"/>
                    <a:gd name="T58" fmla="*/ 35 w 101"/>
                    <a:gd name="T59" fmla="*/ 99 h 102"/>
                    <a:gd name="T60" fmla="*/ 43 w 101"/>
                    <a:gd name="T61" fmla="*/ 100 h 102"/>
                    <a:gd name="T62" fmla="*/ 50 w 101"/>
                    <a:gd name="T63" fmla="*/ 101 h 102"/>
                    <a:gd name="T64" fmla="*/ 57 w 101"/>
                    <a:gd name="T65" fmla="*/ 100 h 102"/>
                    <a:gd name="T66" fmla="*/ 65 w 101"/>
                    <a:gd name="T67" fmla="*/ 99 h 102"/>
                    <a:gd name="T68" fmla="*/ 72 w 101"/>
                    <a:gd name="T69" fmla="*/ 96 h 102"/>
                    <a:gd name="T70" fmla="*/ 78 w 101"/>
                    <a:gd name="T71" fmla="*/ 92 h 102"/>
                    <a:gd name="T72" fmla="*/ 84 w 101"/>
                    <a:gd name="T73" fmla="*/ 87 h 102"/>
                    <a:gd name="T74" fmla="*/ 90 w 101"/>
                    <a:gd name="T75" fmla="*/ 81 h 102"/>
                    <a:gd name="T76" fmla="*/ 94 w 101"/>
                    <a:gd name="T77" fmla="*/ 75 h 102"/>
                    <a:gd name="T78" fmla="*/ 97 w 101"/>
                    <a:gd name="T79" fmla="*/ 69 h 102"/>
                    <a:gd name="T80" fmla="*/ 99 w 101"/>
                    <a:gd name="T81" fmla="*/ 61 h 102"/>
                    <a:gd name="T82" fmla="*/ 100 w 101"/>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1" h="102">
                      <a:moveTo>
                        <a:pt x="100" y="50"/>
                      </a:moveTo>
                      <a:lnTo>
                        <a:pt x="100" y="46"/>
                      </a:lnTo>
                      <a:lnTo>
                        <a:pt x="100" y="42"/>
                      </a:lnTo>
                      <a:lnTo>
                        <a:pt x="99" y="39"/>
                      </a:lnTo>
                      <a:lnTo>
                        <a:pt x="98" y="36"/>
                      </a:lnTo>
                      <a:lnTo>
                        <a:pt x="97" y="32"/>
                      </a:lnTo>
                      <a:lnTo>
                        <a:pt x="96" y="28"/>
                      </a:lnTo>
                      <a:lnTo>
                        <a:pt x="94" y="25"/>
                      </a:lnTo>
                      <a:lnTo>
                        <a:pt x="92" y="21"/>
                      </a:lnTo>
                      <a:lnTo>
                        <a:pt x="90" y="19"/>
                      </a:lnTo>
                      <a:lnTo>
                        <a:pt x="87" y="16"/>
                      </a:lnTo>
                      <a:lnTo>
                        <a:pt x="84" y="13"/>
                      </a:lnTo>
                      <a:lnTo>
                        <a:pt x="82" y="11"/>
                      </a:lnTo>
                      <a:lnTo>
                        <a:pt x="78" y="8"/>
                      </a:lnTo>
                      <a:lnTo>
                        <a:pt x="75" y="7"/>
                      </a:lnTo>
                      <a:lnTo>
                        <a:pt x="72" y="5"/>
                      </a:lnTo>
                      <a:lnTo>
                        <a:pt x="68" y="3"/>
                      </a:lnTo>
                      <a:lnTo>
                        <a:pt x="65" y="2"/>
                      </a:lnTo>
                      <a:lnTo>
                        <a:pt x="61" y="1"/>
                      </a:lnTo>
                      <a:lnTo>
                        <a:pt x="57" y="0"/>
                      </a:lnTo>
                      <a:lnTo>
                        <a:pt x="54" y="0"/>
                      </a:lnTo>
                      <a:lnTo>
                        <a:pt x="50" y="0"/>
                      </a:lnTo>
                      <a:lnTo>
                        <a:pt x="46" y="0"/>
                      </a:lnTo>
                      <a:lnTo>
                        <a:pt x="43" y="0"/>
                      </a:lnTo>
                      <a:lnTo>
                        <a:pt x="39" y="1"/>
                      </a:lnTo>
                      <a:lnTo>
                        <a:pt x="35" y="2"/>
                      </a:lnTo>
                      <a:lnTo>
                        <a:pt x="32" y="3"/>
                      </a:lnTo>
                      <a:lnTo>
                        <a:pt x="28" y="5"/>
                      </a:lnTo>
                      <a:lnTo>
                        <a:pt x="25" y="7"/>
                      </a:lnTo>
                      <a:lnTo>
                        <a:pt x="22" y="8"/>
                      </a:lnTo>
                      <a:lnTo>
                        <a:pt x="18" y="11"/>
                      </a:lnTo>
                      <a:lnTo>
                        <a:pt x="16" y="13"/>
                      </a:lnTo>
                      <a:lnTo>
                        <a:pt x="13" y="16"/>
                      </a:lnTo>
                      <a:lnTo>
                        <a:pt x="10" y="19"/>
                      </a:lnTo>
                      <a:lnTo>
                        <a:pt x="8" y="21"/>
                      </a:lnTo>
                      <a:lnTo>
                        <a:pt x="6" y="25"/>
                      </a:lnTo>
                      <a:lnTo>
                        <a:pt x="4" y="28"/>
                      </a:lnTo>
                      <a:lnTo>
                        <a:pt x="3" y="32"/>
                      </a:lnTo>
                      <a:lnTo>
                        <a:pt x="2" y="36"/>
                      </a:lnTo>
                      <a:lnTo>
                        <a:pt x="1" y="39"/>
                      </a:lnTo>
                      <a:lnTo>
                        <a:pt x="0" y="42"/>
                      </a:lnTo>
                      <a:lnTo>
                        <a:pt x="0" y="46"/>
                      </a:lnTo>
                      <a:lnTo>
                        <a:pt x="0" y="50"/>
                      </a:lnTo>
                      <a:lnTo>
                        <a:pt x="0" y="54"/>
                      </a:lnTo>
                      <a:lnTo>
                        <a:pt x="0" y="58"/>
                      </a:lnTo>
                      <a:lnTo>
                        <a:pt x="1" y="61"/>
                      </a:lnTo>
                      <a:lnTo>
                        <a:pt x="2" y="65"/>
                      </a:lnTo>
                      <a:lnTo>
                        <a:pt x="3" y="69"/>
                      </a:lnTo>
                      <a:lnTo>
                        <a:pt x="4" y="72"/>
                      </a:lnTo>
                      <a:lnTo>
                        <a:pt x="6" y="75"/>
                      </a:lnTo>
                      <a:lnTo>
                        <a:pt x="8" y="79"/>
                      </a:lnTo>
                      <a:lnTo>
                        <a:pt x="10" y="81"/>
                      </a:lnTo>
                      <a:lnTo>
                        <a:pt x="13" y="85"/>
                      </a:lnTo>
                      <a:lnTo>
                        <a:pt x="16" y="87"/>
                      </a:lnTo>
                      <a:lnTo>
                        <a:pt x="18" y="90"/>
                      </a:lnTo>
                      <a:lnTo>
                        <a:pt x="22" y="92"/>
                      </a:lnTo>
                      <a:lnTo>
                        <a:pt x="25" y="94"/>
                      </a:lnTo>
                      <a:lnTo>
                        <a:pt x="28" y="96"/>
                      </a:lnTo>
                      <a:lnTo>
                        <a:pt x="32" y="97"/>
                      </a:lnTo>
                      <a:lnTo>
                        <a:pt x="35" y="99"/>
                      </a:lnTo>
                      <a:lnTo>
                        <a:pt x="39" y="99"/>
                      </a:lnTo>
                      <a:lnTo>
                        <a:pt x="43" y="100"/>
                      </a:lnTo>
                      <a:lnTo>
                        <a:pt x="46" y="101"/>
                      </a:lnTo>
                      <a:lnTo>
                        <a:pt x="50" y="101"/>
                      </a:lnTo>
                      <a:lnTo>
                        <a:pt x="54" y="101"/>
                      </a:lnTo>
                      <a:lnTo>
                        <a:pt x="57" y="100"/>
                      </a:lnTo>
                      <a:lnTo>
                        <a:pt x="61" y="99"/>
                      </a:lnTo>
                      <a:lnTo>
                        <a:pt x="65" y="99"/>
                      </a:lnTo>
                      <a:lnTo>
                        <a:pt x="68" y="97"/>
                      </a:lnTo>
                      <a:lnTo>
                        <a:pt x="72" y="96"/>
                      </a:lnTo>
                      <a:lnTo>
                        <a:pt x="75" y="94"/>
                      </a:lnTo>
                      <a:lnTo>
                        <a:pt x="78" y="92"/>
                      </a:lnTo>
                      <a:lnTo>
                        <a:pt x="82" y="90"/>
                      </a:lnTo>
                      <a:lnTo>
                        <a:pt x="84" y="87"/>
                      </a:lnTo>
                      <a:lnTo>
                        <a:pt x="87" y="85"/>
                      </a:lnTo>
                      <a:lnTo>
                        <a:pt x="90" y="81"/>
                      </a:lnTo>
                      <a:lnTo>
                        <a:pt x="92" y="79"/>
                      </a:lnTo>
                      <a:lnTo>
                        <a:pt x="94" y="75"/>
                      </a:lnTo>
                      <a:lnTo>
                        <a:pt x="96" y="72"/>
                      </a:lnTo>
                      <a:lnTo>
                        <a:pt x="97" y="69"/>
                      </a:lnTo>
                      <a:lnTo>
                        <a:pt x="98" y="65"/>
                      </a:lnTo>
                      <a:lnTo>
                        <a:pt x="99" y="61"/>
                      </a:lnTo>
                      <a:lnTo>
                        <a:pt x="100" y="58"/>
                      </a:lnTo>
                      <a:lnTo>
                        <a:pt x="100" y="54"/>
                      </a:lnTo>
                      <a:lnTo>
                        <a:pt x="100" y="50"/>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97" name="Freeform 53"/>
                <p:cNvSpPr>
                  <a:spLocks/>
                </p:cNvSpPr>
                <p:nvPr/>
              </p:nvSpPr>
              <p:spPr bwMode="auto">
                <a:xfrm>
                  <a:off x="1741" y="1353"/>
                  <a:ext cx="102" cy="102"/>
                </a:xfrm>
                <a:custGeom>
                  <a:avLst/>
                  <a:gdLst>
                    <a:gd name="T0" fmla="*/ 101 w 102"/>
                    <a:gd name="T1" fmla="*/ 46 h 102"/>
                    <a:gd name="T2" fmla="*/ 100 w 102"/>
                    <a:gd name="T3" fmla="*/ 39 h 102"/>
                    <a:gd name="T4" fmla="*/ 98 w 102"/>
                    <a:gd name="T5" fmla="*/ 32 h 102"/>
                    <a:gd name="T6" fmla="*/ 94 w 102"/>
                    <a:gd name="T7" fmla="*/ 25 h 102"/>
                    <a:gd name="T8" fmla="*/ 90 w 102"/>
                    <a:gd name="T9" fmla="*/ 19 h 102"/>
                    <a:gd name="T10" fmla="*/ 85 w 102"/>
                    <a:gd name="T11" fmla="*/ 13 h 102"/>
                    <a:gd name="T12" fmla="*/ 80 w 102"/>
                    <a:gd name="T13" fmla="*/ 9 h 102"/>
                    <a:gd name="T14" fmla="*/ 73 w 102"/>
                    <a:gd name="T15" fmla="*/ 5 h 102"/>
                    <a:gd name="T16" fmla="*/ 66 w 102"/>
                    <a:gd name="T17" fmla="*/ 2 h 102"/>
                    <a:gd name="T18" fmla="*/ 59 w 102"/>
                    <a:gd name="T19" fmla="*/ 1 h 102"/>
                    <a:gd name="T20" fmla="*/ 51 w 102"/>
                    <a:gd name="T21" fmla="*/ 0 h 102"/>
                    <a:gd name="T22" fmla="*/ 43 w 102"/>
                    <a:gd name="T23" fmla="*/ 1 h 102"/>
                    <a:gd name="T24" fmla="*/ 36 w 102"/>
                    <a:gd name="T25" fmla="*/ 2 h 102"/>
                    <a:gd name="T26" fmla="*/ 29 w 102"/>
                    <a:gd name="T27" fmla="*/ 5 h 102"/>
                    <a:gd name="T28" fmla="*/ 23 w 102"/>
                    <a:gd name="T29" fmla="*/ 9 h 102"/>
                    <a:gd name="T30" fmla="*/ 16 w 102"/>
                    <a:gd name="T31" fmla="*/ 13 h 102"/>
                    <a:gd name="T32" fmla="*/ 11 w 102"/>
                    <a:gd name="T33" fmla="*/ 19 h 102"/>
                    <a:gd name="T34" fmla="*/ 7 w 102"/>
                    <a:gd name="T35" fmla="*/ 25 h 102"/>
                    <a:gd name="T36" fmla="*/ 4 w 102"/>
                    <a:gd name="T37" fmla="*/ 32 h 102"/>
                    <a:gd name="T38" fmla="*/ 2 w 102"/>
                    <a:gd name="T39" fmla="*/ 39 h 102"/>
                    <a:gd name="T40" fmla="*/ 0 w 102"/>
                    <a:gd name="T41" fmla="*/ 46 h 102"/>
                    <a:gd name="T42" fmla="*/ 0 w 102"/>
                    <a:gd name="T43" fmla="*/ 54 h 102"/>
                    <a:gd name="T44" fmla="*/ 2 w 102"/>
                    <a:gd name="T45" fmla="*/ 61 h 102"/>
                    <a:gd name="T46" fmla="*/ 4 w 102"/>
                    <a:gd name="T47" fmla="*/ 69 h 102"/>
                    <a:gd name="T48" fmla="*/ 7 w 102"/>
                    <a:gd name="T49" fmla="*/ 75 h 102"/>
                    <a:gd name="T50" fmla="*/ 11 w 102"/>
                    <a:gd name="T51" fmla="*/ 82 h 102"/>
                    <a:gd name="T52" fmla="*/ 16 w 102"/>
                    <a:gd name="T53" fmla="*/ 87 h 102"/>
                    <a:gd name="T54" fmla="*/ 23 w 102"/>
                    <a:gd name="T55" fmla="*/ 92 h 102"/>
                    <a:gd name="T56" fmla="*/ 29 w 102"/>
                    <a:gd name="T57" fmla="*/ 96 h 102"/>
                    <a:gd name="T58" fmla="*/ 36 w 102"/>
                    <a:gd name="T59" fmla="*/ 99 h 102"/>
                    <a:gd name="T60" fmla="*/ 43 w 102"/>
                    <a:gd name="T61" fmla="*/ 100 h 102"/>
                    <a:gd name="T62" fmla="*/ 51 w 102"/>
                    <a:gd name="T63" fmla="*/ 101 h 102"/>
                    <a:gd name="T64" fmla="*/ 59 w 102"/>
                    <a:gd name="T65" fmla="*/ 100 h 102"/>
                    <a:gd name="T66" fmla="*/ 66 w 102"/>
                    <a:gd name="T67" fmla="*/ 99 h 102"/>
                    <a:gd name="T68" fmla="*/ 73 w 102"/>
                    <a:gd name="T69" fmla="*/ 96 h 102"/>
                    <a:gd name="T70" fmla="*/ 80 w 102"/>
                    <a:gd name="T71" fmla="*/ 92 h 102"/>
                    <a:gd name="T72" fmla="*/ 85 w 102"/>
                    <a:gd name="T73" fmla="*/ 87 h 102"/>
                    <a:gd name="T74" fmla="*/ 90 w 102"/>
                    <a:gd name="T75" fmla="*/ 82 h 102"/>
                    <a:gd name="T76" fmla="*/ 94 w 102"/>
                    <a:gd name="T77" fmla="*/ 75 h 102"/>
                    <a:gd name="T78" fmla="*/ 98 w 102"/>
                    <a:gd name="T79" fmla="*/ 69 h 102"/>
                    <a:gd name="T80" fmla="*/ 100 w 102"/>
                    <a:gd name="T81" fmla="*/ 61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0"/>
                      </a:moveTo>
                      <a:lnTo>
                        <a:pt x="101" y="46"/>
                      </a:lnTo>
                      <a:lnTo>
                        <a:pt x="101" y="43"/>
                      </a:lnTo>
                      <a:lnTo>
                        <a:pt x="100" y="39"/>
                      </a:lnTo>
                      <a:lnTo>
                        <a:pt x="99" y="36"/>
                      </a:lnTo>
                      <a:lnTo>
                        <a:pt x="98" y="32"/>
                      </a:lnTo>
                      <a:lnTo>
                        <a:pt x="96" y="28"/>
                      </a:lnTo>
                      <a:lnTo>
                        <a:pt x="94" y="25"/>
                      </a:lnTo>
                      <a:lnTo>
                        <a:pt x="93" y="22"/>
                      </a:lnTo>
                      <a:lnTo>
                        <a:pt x="90" y="19"/>
                      </a:lnTo>
                      <a:lnTo>
                        <a:pt x="88" y="16"/>
                      </a:lnTo>
                      <a:lnTo>
                        <a:pt x="85" y="13"/>
                      </a:lnTo>
                      <a:lnTo>
                        <a:pt x="82" y="11"/>
                      </a:lnTo>
                      <a:lnTo>
                        <a:pt x="80" y="9"/>
                      </a:lnTo>
                      <a:lnTo>
                        <a:pt x="76" y="7"/>
                      </a:lnTo>
                      <a:lnTo>
                        <a:pt x="73" y="5"/>
                      </a:lnTo>
                      <a:lnTo>
                        <a:pt x="69" y="3"/>
                      </a:lnTo>
                      <a:lnTo>
                        <a:pt x="66" y="2"/>
                      </a:lnTo>
                      <a:lnTo>
                        <a:pt x="62" y="1"/>
                      </a:lnTo>
                      <a:lnTo>
                        <a:pt x="59" y="1"/>
                      </a:lnTo>
                      <a:lnTo>
                        <a:pt x="55" y="0"/>
                      </a:lnTo>
                      <a:lnTo>
                        <a:pt x="51" y="0"/>
                      </a:lnTo>
                      <a:lnTo>
                        <a:pt x="47" y="0"/>
                      </a:lnTo>
                      <a:lnTo>
                        <a:pt x="43" y="1"/>
                      </a:lnTo>
                      <a:lnTo>
                        <a:pt x="40" y="1"/>
                      </a:lnTo>
                      <a:lnTo>
                        <a:pt x="36" y="2"/>
                      </a:lnTo>
                      <a:lnTo>
                        <a:pt x="33" y="3"/>
                      </a:lnTo>
                      <a:lnTo>
                        <a:pt x="29" y="5"/>
                      </a:lnTo>
                      <a:lnTo>
                        <a:pt x="26" y="7"/>
                      </a:lnTo>
                      <a:lnTo>
                        <a:pt x="23" y="9"/>
                      </a:lnTo>
                      <a:lnTo>
                        <a:pt x="19" y="11"/>
                      </a:lnTo>
                      <a:lnTo>
                        <a:pt x="16" y="13"/>
                      </a:lnTo>
                      <a:lnTo>
                        <a:pt x="14" y="16"/>
                      </a:lnTo>
                      <a:lnTo>
                        <a:pt x="11" y="19"/>
                      </a:lnTo>
                      <a:lnTo>
                        <a:pt x="9" y="22"/>
                      </a:lnTo>
                      <a:lnTo>
                        <a:pt x="7" y="25"/>
                      </a:lnTo>
                      <a:lnTo>
                        <a:pt x="5" y="28"/>
                      </a:lnTo>
                      <a:lnTo>
                        <a:pt x="4" y="32"/>
                      </a:lnTo>
                      <a:lnTo>
                        <a:pt x="2" y="36"/>
                      </a:lnTo>
                      <a:lnTo>
                        <a:pt x="2" y="39"/>
                      </a:lnTo>
                      <a:lnTo>
                        <a:pt x="1" y="43"/>
                      </a:lnTo>
                      <a:lnTo>
                        <a:pt x="0" y="46"/>
                      </a:lnTo>
                      <a:lnTo>
                        <a:pt x="0" y="50"/>
                      </a:lnTo>
                      <a:lnTo>
                        <a:pt x="0" y="54"/>
                      </a:lnTo>
                      <a:lnTo>
                        <a:pt x="1" y="58"/>
                      </a:lnTo>
                      <a:lnTo>
                        <a:pt x="2" y="61"/>
                      </a:lnTo>
                      <a:lnTo>
                        <a:pt x="2" y="65"/>
                      </a:lnTo>
                      <a:lnTo>
                        <a:pt x="4" y="69"/>
                      </a:lnTo>
                      <a:lnTo>
                        <a:pt x="5" y="72"/>
                      </a:lnTo>
                      <a:lnTo>
                        <a:pt x="7" y="75"/>
                      </a:lnTo>
                      <a:lnTo>
                        <a:pt x="9" y="79"/>
                      </a:lnTo>
                      <a:lnTo>
                        <a:pt x="11" y="82"/>
                      </a:lnTo>
                      <a:lnTo>
                        <a:pt x="14" y="85"/>
                      </a:lnTo>
                      <a:lnTo>
                        <a:pt x="16" y="87"/>
                      </a:lnTo>
                      <a:lnTo>
                        <a:pt x="19" y="90"/>
                      </a:lnTo>
                      <a:lnTo>
                        <a:pt x="23" y="92"/>
                      </a:lnTo>
                      <a:lnTo>
                        <a:pt x="26" y="94"/>
                      </a:lnTo>
                      <a:lnTo>
                        <a:pt x="29" y="96"/>
                      </a:lnTo>
                      <a:lnTo>
                        <a:pt x="33" y="97"/>
                      </a:lnTo>
                      <a:lnTo>
                        <a:pt x="36" y="99"/>
                      </a:lnTo>
                      <a:lnTo>
                        <a:pt x="40" y="99"/>
                      </a:lnTo>
                      <a:lnTo>
                        <a:pt x="43" y="100"/>
                      </a:lnTo>
                      <a:lnTo>
                        <a:pt x="47" y="101"/>
                      </a:lnTo>
                      <a:lnTo>
                        <a:pt x="51" y="101"/>
                      </a:lnTo>
                      <a:lnTo>
                        <a:pt x="55" y="101"/>
                      </a:lnTo>
                      <a:lnTo>
                        <a:pt x="59" y="100"/>
                      </a:lnTo>
                      <a:lnTo>
                        <a:pt x="62" y="99"/>
                      </a:lnTo>
                      <a:lnTo>
                        <a:pt x="66" y="99"/>
                      </a:lnTo>
                      <a:lnTo>
                        <a:pt x="69" y="97"/>
                      </a:lnTo>
                      <a:lnTo>
                        <a:pt x="73" y="96"/>
                      </a:lnTo>
                      <a:lnTo>
                        <a:pt x="76" y="94"/>
                      </a:lnTo>
                      <a:lnTo>
                        <a:pt x="80" y="92"/>
                      </a:lnTo>
                      <a:lnTo>
                        <a:pt x="82" y="90"/>
                      </a:lnTo>
                      <a:lnTo>
                        <a:pt x="85" y="87"/>
                      </a:lnTo>
                      <a:lnTo>
                        <a:pt x="88" y="85"/>
                      </a:lnTo>
                      <a:lnTo>
                        <a:pt x="90" y="82"/>
                      </a:lnTo>
                      <a:lnTo>
                        <a:pt x="93" y="79"/>
                      </a:lnTo>
                      <a:lnTo>
                        <a:pt x="94" y="75"/>
                      </a:lnTo>
                      <a:lnTo>
                        <a:pt x="96" y="72"/>
                      </a:lnTo>
                      <a:lnTo>
                        <a:pt x="98" y="69"/>
                      </a:lnTo>
                      <a:lnTo>
                        <a:pt x="99" y="65"/>
                      </a:lnTo>
                      <a:lnTo>
                        <a:pt x="100" y="61"/>
                      </a:lnTo>
                      <a:lnTo>
                        <a:pt x="101" y="58"/>
                      </a:lnTo>
                      <a:lnTo>
                        <a:pt x="101" y="54"/>
                      </a:lnTo>
                      <a:lnTo>
                        <a:pt x="101" y="50"/>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98" name="Freeform 54"/>
                <p:cNvSpPr>
                  <a:spLocks/>
                </p:cNvSpPr>
                <p:nvPr/>
              </p:nvSpPr>
              <p:spPr bwMode="auto">
                <a:xfrm>
                  <a:off x="2062" y="1352"/>
                  <a:ext cx="102" cy="102"/>
                </a:xfrm>
                <a:custGeom>
                  <a:avLst/>
                  <a:gdLst>
                    <a:gd name="T0" fmla="*/ 101 w 102"/>
                    <a:gd name="T1" fmla="*/ 47 h 102"/>
                    <a:gd name="T2" fmla="*/ 100 w 102"/>
                    <a:gd name="T3" fmla="*/ 39 h 102"/>
                    <a:gd name="T4" fmla="*/ 97 w 102"/>
                    <a:gd name="T5" fmla="*/ 32 h 102"/>
                    <a:gd name="T6" fmla="*/ 94 w 102"/>
                    <a:gd name="T7" fmla="*/ 25 h 102"/>
                    <a:gd name="T8" fmla="*/ 90 w 102"/>
                    <a:gd name="T9" fmla="*/ 19 h 102"/>
                    <a:gd name="T10" fmla="*/ 85 w 102"/>
                    <a:gd name="T11" fmla="*/ 13 h 102"/>
                    <a:gd name="T12" fmla="*/ 79 w 102"/>
                    <a:gd name="T13" fmla="*/ 8 h 102"/>
                    <a:gd name="T14" fmla="*/ 72 w 102"/>
                    <a:gd name="T15" fmla="*/ 5 h 102"/>
                    <a:gd name="T16" fmla="*/ 65 w 102"/>
                    <a:gd name="T17" fmla="*/ 2 h 102"/>
                    <a:gd name="T18" fmla="*/ 58 w 102"/>
                    <a:gd name="T19" fmla="*/ 0 h 102"/>
                    <a:gd name="T20" fmla="*/ 50 w 102"/>
                    <a:gd name="T21" fmla="*/ 0 h 102"/>
                    <a:gd name="T22" fmla="*/ 43 w 102"/>
                    <a:gd name="T23" fmla="*/ 0 h 102"/>
                    <a:gd name="T24" fmla="*/ 35 w 102"/>
                    <a:gd name="T25" fmla="*/ 2 h 102"/>
                    <a:gd name="T26" fmla="*/ 29 w 102"/>
                    <a:gd name="T27" fmla="*/ 5 h 102"/>
                    <a:gd name="T28" fmla="*/ 22 w 102"/>
                    <a:gd name="T29" fmla="*/ 8 h 102"/>
                    <a:gd name="T30" fmla="*/ 16 w 102"/>
                    <a:gd name="T31" fmla="*/ 13 h 102"/>
                    <a:gd name="T32" fmla="*/ 11 w 102"/>
                    <a:gd name="T33" fmla="*/ 19 h 102"/>
                    <a:gd name="T34" fmla="*/ 7 w 102"/>
                    <a:gd name="T35" fmla="*/ 25 h 102"/>
                    <a:gd name="T36" fmla="*/ 3 w 102"/>
                    <a:gd name="T37" fmla="*/ 32 h 102"/>
                    <a:gd name="T38" fmla="*/ 1 w 102"/>
                    <a:gd name="T39" fmla="*/ 39 h 102"/>
                    <a:gd name="T40" fmla="*/ 0 w 102"/>
                    <a:gd name="T41" fmla="*/ 47 h 102"/>
                    <a:gd name="T42" fmla="*/ 0 w 102"/>
                    <a:gd name="T43" fmla="*/ 54 h 102"/>
                    <a:gd name="T44" fmla="*/ 1 w 102"/>
                    <a:gd name="T45" fmla="*/ 61 h 102"/>
                    <a:gd name="T46" fmla="*/ 3 w 102"/>
                    <a:gd name="T47" fmla="*/ 69 h 102"/>
                    <a:gd name="T48" fmla="*/ 7 w 102"/>
                    <a:gd name="T49" fmla="*/ 76 h 102"/>
                    <a:gd name="T50" fmla="*/ 11 w 102"/>
                    <a:gd name="T51" fmla="*/ 82 h 102"/>
                    <a:gd name="T52" fmla="*/ 16 w 102"/>
                    <a:gd name="T53" fmla="*/ 87 h 102"/>
                    <a:gd name="T54" fmla="*/ 22 w 102"/>
                    <a:gd name="T55" fmla="*/ 92 h 102"/>
                    <a:gd name="T56" fmla="*/ 29 w 102"/>
                    <a:gd name="T57" fmla="*/ 96 h 102"/>
                    <a:gd name="T58" fmla="*/ 35 w 102"/>
                    <a:gd name="T59" fmla="*/ 99 h 102"/>
                    <a:gd name="T60" fmla="*/ 43 w 102"/>
                    <a:gd name="T61" fmla="*/ 100 h 102"/>
                    <a:gd name="T62" fmla="*/ 50 w 102"/>
                    <a:gd name="T63" fmla="*/ 101 h 102"/>
                    <a:gd name="T64" fmla="*/ 58 w 102"/>
                    <a:gd name="T65" fmla="*/ 100 h 102"/>
                    <a:gd name="T66" fmla="*/ 65 w 102"/>
                    <a:gd name="T67" fmla="*/ 99 h 102"/>
                    <a:gd name="T68" fmla="*/ 72 w 102"/>
                    <a:gd name="T69" fmla="*/ 96 h 102"/>
                    <a:gd name="T70" fmla="*/ 79 w 102"/>
                    <a:gd name="T71" fmla="*/ 92 h 102"/>
                    <a:gd name="T72" fmla="*/ 85 w 102"/>
                    <a:gd name="T73" fmla="*/ 87 h 102"/>
                    <a:gd name="T74" fmla="*/ 90 w 102"/>
                    <a:gd name="T75" fmla="*/ 82 h 102"/>
                    <a:gd name="T76" fmla="*/ 94 w 102"/>
                    <a:gd name="T77" fmla="*/ 76 h 102"/>
                    <a:gd name="T78" fmla="*/ 97 w 102"/>
                    <a:gd name="T79" fmla="*/ 69 h 102"/>
                    <a:gd name="T80" fmla="*/ 100 w 102"/>
                    <a:gd name="T81" fmla="*/ 61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0"/>
                      </a:moveTo>
                      <a:lnTo>
                        <a:pt x="101" y="47"/>
                      </a:lnTo>
                      <a:lnTo>
                        <a:pt x="100" y="43"/>
                      </a:lnTo>
                      <a:lnTo>
                        <a:pt x="100" y="39"/>
                      </a:lnTo>
                      <a:lnTo>
                        <a:pt x="99" y="35"/>
                      </a:lnTo>
                      <a:lnTo>
                        <a:pt x="97" y="32"/>
                      </a:lnTo>
                      <a:lnTo>
                        <a:pt x="96" y="28"/>
                      </a:lnTo>
                      <a:lnTo>
                        <a:pt x="94" y="25"/>
                      </a:lnTo>
                      <a:lnTo>
                        <a:pt x="92" y="22"/>
                      </a:lnTo>
                      <a:lnTo>
                        <a:pt x="90" y="19"/>
                      </a:lnTo>
                      <a:lnTo>
                        <a:pt x="87" y="16"/>
                      </a:lnTo>
                      <a:lnTo>
                        <a:pt x="85" y="13"/>
                      </a:lnTo>
                      <a:lnTo>
                        <a:pt x="82" y="11"/>
                      </a:lnTo>
                      <a:lnTo>
                        <a:pt x="79" y="8"/>
                      </a:lnTo>
                      <a:lnTo>
                        <a:pt x="76" y="6"/>
                      </a:lnTo>
                      <a:lnTo>
                        <a:pt x="72" y="5"/>
                      </a:lnTo>
                      <a:lnTo>
                        <a:pt x="69" y="3"/>
                      </a:lnTo>
                      <a:lnTo>
                        <a:pt x="65" y="2"/>
                      </a:lnTo>
                      <a:lnTo>
                        <a:pt x="62" y="1"/>
                      </a:lnTo>
                      <a:lnTo>
                        <a:pt x="58" y="0"/>
                      </a:lnTo>
                      <a:lnTo>
                        <a:pt x="54" y="0"/>
                      </a:lnTo>
                      <a:lnTo>
                        <a:pt x="50" y="0"/>
                      </a:lnTo>
                      <a:lnTo>
                        <a:pt x="47" y="0"/>
                      </a:lnTo>
                      <a:lnTo>
                        <a:pt x="43" y="0"/>
                      </a:lnTo>
                      <a:lnTo>
                        <a:pt x="39" y="1"/>
                      </a:lnTo>
                      <a:lnTo>
                        <a:pt x="35" y="2"/>
                      </a:lnTo>
                      <a:lnTo>
                        <a:pt x="32" y="3"/>
                      </a:lnTo>
                      <a:lnTo>
                        <a:pt x="29" y="5"/>
                      </a:lnTo>
                      <a:lnTo>
                        <a:pt x="25" y="6"/>
                      </a:lnTo>
                      <a:lnTo>
                        <a:pt x="22" y="8"/>
                      </a:lnTo>
                      <a:lnTo>
                        <a:pt x="19" y="11"/>
                      </a:lnTo>
                      <a:lnTo>
                        <a:pt x="16" y="13"/>
                      </a:lnTo>
                      <a:lnTo>
                        <a:pt x="13" y="16"/>
                      </a:lnTo>
                      <a:lnTo>
                        <a:pt x="11" y="19"/>
                      </a:lnTo>
                      <a:lnTo>
                        <a:pt x="9" y="22"/>
                      </a:lnTo>
                      <a:lnTo>
                        <a:pt x="7" y="25"/>
                      </a:lnTo>
                      <a:lnTo>
                        <a:pt x="5" y="28"/>
                      </a:lnTo>
                      <a:lnTo>
                        <a:pt x="3" y="32"/>
                      </a:lnTo>
                      <a:lnTo>
                        <a:pt x="2" y="35"/>
                      </a:lnTo>
                      <a:lnTo>
                        <a:pt x="1" y="39"/>
                      </a:lnTo>
                      <a:lnTo>
                        <a:pt x="1" y="43"/>
                      </a:lnTo>
                      <a:lnTo>
                        <a:pt x="0" y="47"/>
                      </a:lnTo>
                      <a:lnTo>
                        <a:pt x="0" y="50"/>
                      </a:lnTo>
                      <a:lnTo>
                        <a:pt x="0" y="54"/>
                      </a:lnTo>
                      <a:lnTo>
                        <a:pt x="1" y="58"/>
                      </a:lnTo>
                      <a:lnTo>
                        <a:pt x="1" y="61"/>
                      </a:lnTo>
                      <a:lnTo>
                        <a:pt x="2" y="65"/>
                      </a:lnTo>
                      <a:lnTo>
                        <a:pt x="3" y="69"/>
                      </a:lnTo>
                      <a:lnTo>
                        <a:pt x="5" y="72"/>
                      </a:lnTo>
                      <a:lnTo>
                        <a:pt x="7" y="76"/>
                      </a:lnTo>
                      <a:lnTo>
                        <a:pt x="9" y="79"/>
                      </a:lnTo>
                      <a:lnTo>
                        <a:pt x="11" y="82"/>
                      </a:lnTo>
                      <a:lnTo>
                        <a:pt x="13" y="84"/>
                      </a:lnTo>
                      <a:lnTo>
                        <a:pt x="16" y="87"/>
                      </a:lnTo>
                      <a:lnTo>
                        <a:pt x="19" y="90"/>
                      </a:lnTo>
                      <a:lnTo>
                        <a:pt x="22" y="92"/>
                      </a:lnTo>
                      <a:lnTo>
                        <a:pt x="25" y="94"/>
                      </a:lnTo>
                      <a:lnTo>
                        <a:pt x="29" y="96"/>
                      </a:lnTo>
                      <a:lnTo>
                        <a:pt x="32" y="97"/>
                      </a:lnTo>
                      <a:lnTo>
                        <a:pt x="35" y="99"/>
                      </a:lnTo>
                      <a:lnTo>
                        <a:pt x="39" y="100"/>
                      </a:lnTo>
                      <a:lnTo>
                        <a:pt x="43" y="100"/>
                      </a:lnTo>
                      <a:lnTo>
                        <a:pt x="47" y="101"/>
                      </a:lnTo>
                      <a:lnTo>
                        <a:pt x="50" y="101"/>
                      </a:lnTo>
                      <a:lnTo>
                        <a:pt x="54" y="101"/>
                      </a:lnTo>
                      <a:lnTo>
                        <a:pt x="58" y="100"/>
                      </a:lnTo>
                      <a:lnTo>
                        <a:pt x="62" y="100"/>
                      </a:lnTo>
                      <a:lnTo>
                        <a:pt x="65" y="99"/>
                      </a:lnTo>
                      <a:lnTo>
                        <a:pt x="69" y="97"/>
                      </a:lnTo>
                      <a:lnTo>
                        <a:pt x="72" y="96"/>
                      </a:lnTo>
                      <a:lnTo>
                        <a:pt x="76" y="94"/>
                      </a:lnTo>
                      <a:lnTo>
                        <a:pt x="79" y="92"/>
                      </a:lnTo>
                      <a:lnTo>
                        <a:pt x="82" y="90"/>
                      </a:lnTo>
                      <a:lnTo>
                        <a:pt x="85" y="87"/>
                      </a:lnTo>
                      <a:lnTo>
                        <a:pt x="87" y="84"/>
                      </a:lnTo>
                      <a:lnTo>
                        <a:pt x="90" y="82"/>
                      </a:lnTo>
                      <a:lnTo>
                        <a:pt x="92" y="79"/>
                      </a:lnTo>
                      <a:lnTo>
                        <a:pt x="94" y="76"/>
                      </a:lnTo>
                      <a:lnTo>
                        <a:pt x="96" y="72"/>
                      </a:lnTo>
                      <a:lnTo>
                        <a:pt x="97" y="69"/>
                      </a:lnTo>
                      <a:lnTo>
                        <a:pt x="99" y="65"/>
                      </a:lnTo>
                      <a:lnTo>
                        <a:pt x="100" y="61"/>
                      </a:lnTo>
                      <a:lnTo>
                        <a:pt x="100" y="58"/>
                      </a:lnTo>
                      <a:lnTo>
                        <a:pt x="101" y="54"/>
                      </a:lnTo>
                      <a:lnTo>
                        <a:pt x="101" y="50"/>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99" name="Freeform 55"/>
                <p:cNvSpPr>
                  <a:spLocks/>
                </p:cNvSpPr>
                <p:nvPr/>
              </p:nvSpPr>
              <p:spPr bwMode="auto">
                <a:xfrm>
                  <a:off x="2593" y="1358"/>
                  <a:ext cx="102" cy="102"/>
                </a:xfrm>
                <a:custGeom>
                  <a:avLst/>
                  <a:gdLst>
                    <a:gd name="T0" fmla="*/ 101 w 102"/>
                    <a:gd name="T1" fmla="*/ 46 h 102"/>
                    <a:gd name="T2" fmla="*/ 100 w 102"/>
                    <a:gd name="T3" fmla="*/ 39 h 102"/>
                    <a:gd name="T4" fmla="*/ 98 w 102"/>
                    <a:gd name="T5" fmla="*/ 32 h 102"/>
                    <a:gd name="T6" fmla="*/ 94 w 102"/>
                    <a:gd name="T7" fmla="*/ 25 h 102"/>
                    <a:gd name="T8" fmla="*/ 90 w 102"/>
                    <a:gd name="T9" fmla="*/ 18 h 102"/>
                    <a:gd name="T10" fmla="*/ 85 w 102"/>
                    <a:gd name="T11" fmla="*/ 13 h 102"/>
                    <a:gd name="T12" fmla="*/ 79 w 102"/>
                    <a:gd name="T13" fmla="*/ 8 h 102"/>
                    <a:gd name="T14" fmla="*/ 72 w 102"/>
                    <a:gd name="T15" fmla="*/ 4 h 102"/>
                    <a:gd name="T16" fmla="*/ 65 w 102"/>
                    <a:gd name="T17" fmla="*/ 2 h 102"/>
                    <a:gd name="T18" fmla="*/ 58 w 102"/>
                    <a:gd name="T19" fmla="*/ 0 h 102"/>
                    <a:gd name="T20" fmla="*/ 50 w 102"/>
                    <a:gd name="T21" fmla="*/ 0 h 102"/>
                    <a:gd name="T22" fmla="*/ 43 w 102"/>
                    <a:gd name="T23" fmla="*/ 0 h 102"/>
                    <a:gd name="T24" fmla="*/ 36 w 102"/>
                    <a:gd name="T25" fmla="*/ 2 h 102"/>
                    <a:gd name="T26" fmla="*/ 29 w 102"/>
                    <a:gd name="T27" fmla="*/ 4 h 102"/>
                    <a:gd name="T28" fmla="*/ 22 w 102"/>
                    <a:gd name="T29" fmla="*/ 8 h 102"/>
                    <a:gd name="T30" fmla="*/ 16 w 102"/>
                    <a:gd name="T31" fmla="*/ 13 h 102"/>
                    <a:gd name="T32" fmla="*/ 11 w 102"/>
                    <a:gd name="T33" fmla="*/ 18 h 102"/>
                    <a:gd name="T34" fmla="*/ 7 w 102"/>
                    <a:gd name="T35" fmla="*/ 25 h 102"/>
                    <a:gd name="T36" fmla="*/ 3 w 102"/>
                    <a:gd name="T37" fmla="*/ 32 h 102"/>
                    <a:gd name="T38" fmla="*/ 1 w 102"/>
                    <a:gd name="T39" fmla="*/ 39 h 102"/>
                    <a:gd name="T40" fmla="*/ 0 w 102"/>
                    <a:gd name="T41" fmla="*/ 46 h 102"/>
                    <a:gd name="T42" fmla="*/ 0 w 102"/>
                    <a:gd name="T43" fmla="*/ 54 h 102"/>
                    <a:gd name="T44" fmla="*/ 1 w 102"/>
                    <a:gd name="T45" fmla="*/ 61 h 102"/>
                    <a:gd name="T46" fmla="*/ 3 w 102"/>
                    <a:gd name="T47" fmla="*/ 68 h 102"/>
                    <a:gd name="T48" fmla="*/ 7 w 102"/>
                    <a:gd name="T49" fmla="*/ 75 h 102"/>
                    <a:gd name="T50" fmla="*/ 11 w 102"/>
                    <a:gd name="T51" fmla="*/ 82 h 102"/>
                    <a:gd name="T52" fmla="*/ 16 w 102"/>
                    <a:gd name="T53" fmla="*/ 87 h 102"/>
                    <a:gd name="T54" fmla="*/ 22 w 102"/>
                    <a:gd name="T55" fmla="*/ 92 h 102"/>
                    <a:gd name="T56" fmla="*/ 29 w 102"/>
                    <a:gd name="T57" fmla="*/ 96 h 102"/>
                    <a:gd name="T58" fmla="*/ 36 w 102"/>
                    <a:gd name="T59" fmla="*/ 99 h 102"/>
                    <a:gd name="T60" fmla="*/ 43 w 102"/>
                    <a:gd name="T61" fmla="*/ 100 h 102"/>
                    <a:gd name="T62" fmla="*/ 50 w 102"/>
                    <a:gd name="T63" fmla="*/ 101 h 102"/>
                    <a:gd name="T64" fmla="*/ 58 w 102"/>
                    <a:gd name="T65" fmla="*/ 100 h 102"/>
                    <a:gd name="T66" fmla="*/ 65 w 102"/>
                    <a:gd name="T67" fmla="*/ 99 h 102"/>
                    <a:gd name="T68" fmla="*/ 72 w 102"/>
                    <a:gd name="T69" fmla="*/ 96 h 102"/>
                    <a:gd name="T70" fmla="*/ 79 w 102"/>
                    <a:gd name="T71" fmla="*/ 92 h 102"/>
                    <a:gd name="T72" fmla="*/ 85 w 102"/>
                    <a:gd name="T73" fmla="*/ 87 h 102"/>
                    <a:gd name="T74" fmla="*/ 90 w 102"/>
                    <a:gd name="T75" fmla="*/ 82 h 102"/>
                    <a:gd name="T76" fmla="*/ 94 w 102"/>
                    <a:gd name="T77" fmla="*/ 75 h 102"/>
                    <a:gd name="T78" fmla="*/ 98 w 102"/>
                    <a:gd name="T79" fmla="*/ 68 h 102"/>
                    <a:gd name="T80" fmla="*/ 100 w 102"/>
                    <a:gd name="T81" fmla="*/ 61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0"/>
                      </a:moveTo>
                      <a:lnTo>
                        <a:pt x="101" y="46"/>
                      </a:lnTo>
                      <a:lnTo>
                        <a:pt x="100" y="43"/>
                      </a:lnTo>
                      <a:lnTo>
                        <a:pt x="100" y="39"/>
                      </a:lnTo>
                      <a:lnTo>
                        <a:pt x="99" y="35"/>
                      </a:lnTo>
                      <a:lnTo>
                        <a:pt x="98" y="32"/>
                      </a:lnTo>
                      <a:lnTo>
                        <a:pt x="96" y="28"/>
                      </a:lnTo>
                      <a:lnTo>
                        <a:pt x="94" y="25"/>
                      </a:lnTo>
                      <a:lnTo>
                        <a:pt x="92" y="22"/>
                      </a:lnTo>
                      <a:lnTo>
                        <a:pt x="90" y="18"/>
                      </a:lnTo>
                      <a:lnTo>
                        <a:pt x="87" y="16"/>
                      </a:lnTo>
                      <a:lnTo>
                        <a:pt x="85" y="13"/>
                      </a:lnTo>
                      <a:lnTo>
                        <a:pt x="82" y="10"/>
                      </a:lnTo>
                      <a:lnTo>
                        <a:pt x="79" y="8"/>
                      </a:lnTo>
                      <a:lnTo>
                        <a:pt x="76" y="6"/>
                      </a:lnTo>
                      <a:lnTo>
                        <a:pt x="72" y="4"/>
                      </a:lnTo>
                      <a:lnTo>
                        <a:pt x="69" y="3"/>
                      </a:lnTo>
                      <a:lnTo>
                        <a:pt x="65" y="2"/>
                      </a:lnTo>
                      <a:lnTo>
                        <a:pt x="61" y="1"/>
                      </a:lnTo>
                      <a:lnTo>
                        <a:pt x="58" y="0"/>
                      </a:lnTo>
                      <a:lnTo>
                        <a:pt x="54" y="0"/>
                      </a:lnTo>
                      <a:lnTo>
                        <a:pt x="50" y="0"/>
                      </a:lnTo>
                      <a:lnTo>
                        <a:pt x="47" y="0"/>
                      </a:lnTo>
                      <a:lnTo>
                        <a:pt x="43" y="0"/>
                      </a:lnTo>
                      <a:lnTo>
                        <a:pt x="39" y="1"/>
                      </a:lnTo>
                      <a:lnTo>
                        <a:pt x="36" y="2"/>
                      </a:lnTo>
                      <a:lnTo>
                        <a:pt x="32" y="3"/>
                      </a:lnTo>
                      <a:lnTo>
                        <a:pt x="29" y="4"/>
                      </a:lnTo>
                      <a:lnTo>
                        <a:pt x="25" y="6"/>
                      </a:lnTo>
                      <a:lnTo>
                        <a:pt x="22" y="8"/>
                      </a:lnTo>
                      <a:lnTo>
                        <a:pt x="19" y="10"/>
                      </a:lnTo>
                      <a:lnTo>
                        <a:pt x="16" y="13"/>
                      </a:lnTo>
                      <a:lnTo>
                        <a:pt x="13" y="16"/>
                      </a:lnTo>
                      <a:lnTo>
                        <a:pt x="11" y="18"/>
                      </a:lnTo>
                      <a:lnTo>
                        <a:pt x="8" y="22"/>
                      </a:lnTo>
                      <a:lnTo>
                        <a:pt x="7" y="25"/>
                      </a:lnTo>
                      <a:lnTo>
                        <a:pt x="5" y="28"/>
                      </a:lnTo>
                      <a:lnTo>
                        <a:pt x="3" y="32"/>
                      </a:lnTo>
                      <a:lnTo>
                        <a:pt x="2" y="35"/>
                      </a:lnTo>
                      <a:lnTo>
                        <a:pt x="1" y="39"/>
                      </a:lnTo>
                      <a:lnTo>
                        <a:pt x="0" y="43"/>
                      </a:lnTo>
                      <a:lnTo>
                        <a:pt x="0" y="46"/>
                      </a:lnTo>
                      <a:lnTo>
                        <a:pt x="0" y="50"/>
                      </a:lnTo>
                      <a:lnTo>
                        <a:pt x="0" y="54"/>
                      </a:lnTo>
                      <a:lnTo>
                        <a:pt x="0" y="57"/>
                      </a:lnTo>
                      <a:lnTo>
                        <a:pt x="1" y="61"/>
                      </a:lnTo>
                      <a:lnTo>
                        <a:pt x="2" y="65"/>
                      </a:lnTo>
                      <a:lnTo>
                        <a:pt x="3" y="68"/>
                      </a:lnTo>
                      <a:lnTo>
                        <a:pt x="5" y="72"/>
                      </a:lnTo>
                      <a:lnTo>
                        <a:pt x="7" y="75"/>
                      </a:lnTo>
                      <a:lnTo>
                        <a:pt x="8" y="78"/>
                      </a:lnTo>
                      <a:lnTo>
                        <a:pt x="11" y="82"/>
                      </a:lnTo>
                      <a:lnTo>
                        <a:pt x="13" y="84"/>
                      </a:lnTo>
                      <a:lnTo>
                        <a:pt x="16" y="87"/>
                      </a:lnTo>
                      <a:lnTo>
                        <a:pt x="19" y="90"/>
                      </a:lnTo>
                      <a:lnTo>
                        <a:pt x="22" y="92"/>
                      </a:lnTo>
                      <a:lnTo>
                        <a:pt x="25" y="94"/>
                      </a:lnTo>
                      <a:lnTo>
                        <a:pt x="29" y="96"/>
                      </a:lnTo>
                      <a:lnTo>
                        <a:pt x="32" y="97"/>
                      </a:lnTo>
                      <a:lnTo>
                        <a:pt x="36" y="99"/>
                      </a:lnTo>
                      <a:lnTo>
                        <a:pt x="39" y="99"/>
                      </a:lnTo>
                      <a:lnTo>
                        <a:pt x="43" y="100"/>
                      </a:lnTo>
                      <a:lnTo>
                        <a:pt x="47" y="101"/>
                      </a:lnTo>
                      <a:lnTo>
                        <a:pt x="50" y="101"/>
                      </a:lnTo>
                      <a:lnTo>
                        <a:pt x="54" y="101"/>
                      </a:lnTo>
                      <a:lnTo>
                        <a:pt x="58" y="100"/>
                      </a:lnTo>
                      <a:lnTo>
                        <a:pt x="61" y="99"/>
                      </a:lnTo>
                      <a:lnTo>
                        <a:pt x="65" y="99"/>
                      </a:lnTo>
                      <a:lnTo>
                        <a:pt x="69" y="97"/>
                      </a:lnTo>
                      <a:lnTo>
                        <a:pt x="72" y="96"/>
                      </a:lnTo>
                      <a:lnTo>
                        <a:pt x="76" y="94"/>
                      </a:lnTo>
                      <a:lnTo>
                        <a:pt x="79" y="92"/>
                      </a:lnTo>
                      <a:lnTo>
                        <a:pt x="82" y="90"/>
                      </a:lnTo>
                      <a:lnTo>
                        <a:pt x="85" y="87"/>
                      </a:lnTo>
                      <a:lnTo>
                        <a:pt x="87" y="84"/>
                      </a:lnTo>
                      <a:lnTo>
                        <a:pt x="90" y="82"/>
                      </a:lnTo>
                      <a:lnTo>
                        <a:pt x="92" y="78"/>
                      </a:lnTo>
                      <a:lnTo>
                        <a:pt x="94" y="75"/>
                      </a:lnTo>
                      <a:lnTo>
                        <a:pt x="96" y="72"/>
                      </a:lnTo>
                      <a:lnTo>
                        <a:pt x="98" y="68"/>
                      </a:lnTo>
                      <a:lnTo>
                        <a:pt x="99" y="65"/>
                      </a:lnTo>
                      <a:lnTo>
                        <a:pt x="100" y="61"/>
                      </a:lnTo>
                      <a:lnTo>
                        <a:pt x="100" y="57"/>
                      </a:lnTo>
                      <a:lnTo>
                        <a:pt x="101" y="54"/>
                      </a:lnTo>
                      <a:lnTo>
                        <a:pt x="101" y="50"/>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00" name="Freeform 56"/>
                <p:cNvSpPr>
                  <a:spLocks/>
                </p:cNvSpPr>
                <p:nvPr/>
              </p:nvSpPr>
              <p:spPr bwMode="auto">
                <a:xfrm>
                  <a:off x="2490" y="1353"/>
                  <a:ext cx="102" cy="102"/>
                </a:xfrm>
                <a:custGeom>
                  <a:avLst/>
                  <a:gdLst>
                    <a:gd name="T0" fmla="*/ 101 w 102"/>
                    <a:gd name="T1" fmla="*/ 46 h 102"/>
                    <a:gd name="T2" fmla="*/ 100 w 102"/>
                    <a:gd name="T3" fmla="*/ 39 h 102"/>
                    <a:gd name="T4" fmla="*/ 98 w 102"/>
                    <a:gd name="T5" fmla="*/ 32 h 102"/>
                    <a:gd name="T6" fmla="*/ 94 w 102"/>
                    <a:gd name="T7" fmla="*/ 25 h 102"/>
                    <a:gd name="T8" fmla="*/ 90 w 102"/>
                    <a:gd name="T9" fmla="*/ 19 h 102"/>
                    <a:gd name="T10" fmla="*/ 85 w 102"/>
                    <a:gd name="T11" fmla="*/ 13 h 102"/>
                    <a:gd name="T12" fmla="*/ 79 w 102"/>
                    <a:gd name="T13" fmla="*/ 8 h 102"/>
                    <a:gd name="T14" fmla="*/ 72 w 102"/>
                    <a:gd name="T15" fmla="*/ 5 h 102"/>
                    <a:gd name="T16" fmla="*/ 65 w 102"/>
                    <a:gd name="T17" fmla="*/ 2 h 102"/>
                    <a:gd name="T18" fmla="*/ 58 w 102"/>
                    <a:gd name="T19" fmla="*/ 0 h 102"/>
                    <a:gd name="T20" fmla="*/ 50 w 102"/>
                    <a:gd name="T21" fmla="*/ 0 h 102"/>
                    <a:gd name="T22" fmla="*/ 43 w 102"/>
                    <a:gd name="T23" fmla="*/ 0 h 102"/>
                    <a:gd name="T24" fmla="*/ 36 w 102"/>
                    <a:gd name="T25" fmla="*/ 2 h 102"/>
                    <a:gd name="T26" fmla="*/ 29 w 102"/>
                    <a:gd name="T27" fmla="*/ 5 h 102"/>
                    <a:gd name="T28" fmla="*/ 22 w 102"/>
                    <a:gd name="T29" fmla="*/ 8 h 102"/>
                    <a:gd name="T30" fmla="*/ 16 w 102"/>
                    <a:gd name="T31" fmla="*/ 13 h 102"/>
                    <a:gd name="T32" fmla="*/ 11 w 102"/>
                    <a:gd name="T33" fmla="*/ 19 h 102"/>
                    <a:gd name="T34" fmla="*/ 7 w 102"/>
                    <a:gd name="T35" fmla="*/ 25 h 102"/>
                    <a:gd name="T36" fmla="*/ 3 w 102"/>
                    <a:gd name="T37" fmla="*/ 32 h 102"/>
                    <a:gd name="T38" fmla="*/ 1 w 102"/>
                    <a:gd name="T39" fmla="*/ 39 h 102"/>
                    <a:gd name="T40" fmla="*/ 0 w 102"/>
                    <a:gd name="T41" fmla="*/ 46 h 102"/>
                    <a:gd name="T42" fmla="*/ 0 w 102"/>
                    <a:gd name="T43" fmla="*/ 54 h 102"/>
                    <a:gd name="T44" fmla="*/ 1 w 102"/>
                    <a:gd name="T45" fmla="*/ 61 h 102"/>
                    <a:gd name="T46" fmla="*/ 3 w 102"/>
                    <a:gd name="T47" fmla="*/ 69 h 102"/>
                    <a:gd name="T48" fmla="*/ 7 w 102"/>
                    <a:gd name="T49" fmla="*/ 75 h 102"/>
                    <a:gd name="T50" fmla="*/ 11 w 102"/>
                    <a:gd name="T51" fmla="*/ 82 h 102"/>
                    <a:gd name="T52" fmla="*/ 16 w 102"/>
                    <a:gd name="T53" fmla="*/ 87 h 102"/>
                    <a:gd name="T54" fmla="*/ 22 w 102"/>
                    <a:gd name="T55" fmla="*/ 92 h 102"/>
                    <a:gd name="T56" fmla="*/ 29 w 102"/>
                    <a:gd name="T57" fmla="*/ 96 h 102"/>
                    <a:gd name="T58" fmla="*/ 36 w 102"/>
                    <a:gd name="T59" fmla="*/ 99 h 102"/>
                    <a:gd name="T60" fmla="*/ 43 w 102"/>
                    <a:gd name="T61" fmla="*/ 100 h 102"/>
                    <a:gd name="T62" fmla="*/ 50 w 102"/>
                    <a:gd name="T63" fmla="*/ 101 h 102"/>
                    <a:gd name="T64" fmla="*/ 58 w 102"/>
                    <a:gd name="T65" fmla="*/ 100 h 102"/>
                    <a:gd name="T66" fmla="*/ 65 w 102"/>
                    <a:gd name="T67" fmla="*/ 99 h 102"/>
                    <a:gd name="T68" fmla="*/ 72 w 102"/>
                    <a:gd name="T69" fmla="*/ 96 h 102"/>
                    <a:gd name="T70" fmla="*/ 79 w 102"/>
                    <a:gd name="T71" fmla="*/ 92 h 102"/>
                    <a:gd name="T72" fmla="*/ 85 w 102"/>
                    <a:gd name="T73" fmla="*/ 87 h 102"/>
                    <a:gd name="T74" fmla="*/ 90 w 102"/>
                    <a:gd name="T75" fmla="*/ 82 h 102"/>
                    <a:gd name="T76" fmla="*/ 94 w 102"/>
                    <a:gd name="T77" fmla="*/ 75 h 102"/>
                    <a:gd name="T78" fmla="*/ 98 w 102"/>
                    <a:gd name="T79" fmla="*/ 69 h 102"/>
                    <a:gd name="T80" fmla="*/ 100 w 102"/>
                    <a:gd name="T81" fmla="*/ 61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0"/>
                      </a:moveTo>
                      <a:lnTo>
                        <a:pt x="101" y="46"/>
                      </a:lnTo>
                      <a:lnTo>
                        <a:pt x="100" y="43"/>
                      </a:lnTo>
                      <a:lnTo>
                        <a:pt x="100" y="39"/>
                      </a:lnTo>
                      <a:lnTo>
                        <a:pt x="99" y="36"/>
                      </a:lnTo>
                      <a:lnTo>
                        <a:pt x="98" y="32"/>
                      </a:lnTo>
                      <a:lnTo>
                        <a:pt x="96" y="28"/>
                      </a:lnTo>
                      <a:lnTo>
                        <a:pt x="94" y="25"/>
                      </a:lnTo>
                      <a:lnTo>
                        <a:pt x="93" y="21"/>
                      </a:lnTo>
                      <a:lnTo>
                        <a:pt x="90" y="19"/>
                      </a:lnTo>
                      <a:lnTo>
                        <a:pt x="88" y="16"/>
                      </a:lnTo>
                      <a:lnTo>
                        <a:pt x="85" y="13"/>
                      </a:lnTo>
                      <a:lnTo>
                        <a:pt x="82" y="11"/>
                      </a:lnTo>
                      <a:lnTo>
                        <a:pt x="79" y="8"/>
                      </a:lnTo>
                      <a:lnTo>
                        <a:pt x="76" y="7"/>
                      </a:lnTo>
                      <a:lnTo>
                        <a:pt x="72" y="5"/>
                      </a:lnTo>
                      <a:lnTo>
                        <a:pt x="69" y="3"/>
                      </a:lnTo>
                      <a:lnTo>
                        <a:pt x="65" y="2"/>
                      </a:lnTo>
                      <a:lnTo>
                        <a:pt x="62" y="1"/>
                      </a:lnTo>
                      <a:lnTo>
                        <a:pt x="58" y="0"/>
                      </a:lnTo>
                      <a:lnTo>
                        <a:pt x="54" y="0"/>
                      </a:lnTo>
                      <a:lnTo>
                        <a:pt x="50" y="0"/>
                      </a:lnTo>
                      <a:lnTo>
                        <a:pt x="47" y="0"/>
                      </a:lnTo>
                      <a:lnTo>
                        <a:pt x="43" y="0"/>
                      </a:lnTo>
                      <a:lnTo>
                        <a:pt x="39" y="1"/>
                      </a:lnTo>
                      <a:lnTo>
                        <a:pt x="36" y="2"/>
                      </a:lnTo>
                      <a:lnTo>
                        <a:pt x="32" y="3"/>
                      </a:lnTo>
                      <a:lnTo>
                        <a:pt x="29" y="5"/>
                      </a:lnTo>
                      <a:lnTo>
                        <a:pt x="25" y="7"/>
                      </a:lnTo>
                      <a:lnTo>
                        <a:pt x="22" y="8"/>
                      </a:lnTo>
                      <a:lnTo>
                        <a:pt x="19" y="11"/>
                      </a:lnTo>
                      <a:lnTo>
                        <a:pt x="16" y="13"/>
                      </a:lnTo>
                      <a:lnTo>
                        <a:pt x="13" y="16"/>
                      </a:lnTo>
                      <a:lnTo>
                        <a:pt x="11" y="19"/>
                      </a:lnTo>
                      <a:lnTo>
                        <a:pt x="9" y="21"/>
                      </a:lnTo>
                      <a:lnTo>
                        <a:pt x="7" y="25"/>
                      </a:lnTo>
                      <a:lnTo>
                        <a:pt x="5" y="28"/>
                      </a:lnTo>
                      <a:lnTo>
                        <a:pt x="3" y="32"/>
                      </a:lnTo>
                      <a:lnTo>
                        <a:pt x="2" y="36"/>
                      </a:lnTo>
                      <a:lnTo>
                        <a:pt x="1" y="39"/>
                      </a:lnTo>
                      <a:lnTo>
                        <a:pt x="0" y="43"/>
                      </a:lnTo>
                      <a:lnTo>
                        <a:pt x="0" y="46"/>
                      </a:lnTo>
                      <a:lnTo>
                        <a:pt x="0" y="50"/>
                      </a:lnTo>
                      <a:lnTo>
                        <a:pt x="0" y="54"/>
                      </a:lnTo>
                      <a:lnTo>
                        <a:pt x="0" y="58"/>
                      </a:lnTo>
                      <a:lnTo>
                        <a:pt x="1" y="61"/>
                      </a:lnTo>
                      <a:lnTo>
                        <a:pt x="2" y="65"/>
                      </a:lnTo>
                      <a:lnTo>
                        <a:pt x="3" y="69"/>
                      </a:lnTo>
                      <a:lnTo>
                        <a:pt x="5" y="72"/>
                      </a:lnTo>
                      <a:lnTo>
                        <a:pt x="7" y="75"/>
                      </a:lnTo>
                      <a:lnTo>
                        <a:pt x="9" y="79"/>
                      </a:lnTo>
                      <a:lnTo>
                        <a:pt x="11" y="82"/>
                      </a:lnTo>
                      <a:lnTo>
                        <a:pt x="13" y="85"/>
                      </a:lnTo>
                      <a:lnTo>
                        <a:pt x="16" y="87"/>
                      </a:lnTo>
                      <a:lnTo>
                        <a:pt x="19" y="90"/>
                      </a:lnTo>
                      <a:lnTo>
                        <a:pt x="22" y="92"/>
                      </a:lnTo>
                      <a:lnTo>
                        <a:pt x="25" y="94"/>
                      </a:lnTo>
                      <a:lnTo>
                        <a:pt x="29" y="96"/>
                      </a:lnTo>
                      <a:lnTo>
                        <a:pt x="32" y="97"/>
                      </a:lnTo>
                      <a:lnTo>
                        <a:pt x="36" y="99"/>
                      </a:lnTo>
                      <a:lnTo>
                        <a:pt x="39" y="99"/>
                      </a:lnTo>
                      <a:lnTo>
                        <a:pt x="43" y="100"/>
                      </a:lnTo>
                      <a:lnTo>
                        <a:pt x="47" y="101"/>
                      </a:lnTo>
                      <a:lnTo>
                        <a:pt x="50" y="101"/>
                      </a:lnTo>
                      <a:lnTo>
                        <a:pt x="54" y="101"/>
                      </a:lnTo>
                      <a:lnTo>
                        <a:pt x="58" y="100"/>
                      </a:lnTo>
                      <a:lnTo>
                        <a:pt x="62" y="99"/>
                      </a:lnTo>
                      <a:lnTo>
                        <a:pt x="65" y="99"/>
                      </a:lnTo>
                      <a:lnTo>
                        <a:pt x="69" y="97"/>
                      </a:lnTo>
                      <a:lnTo>
                        <a:pt x="72" y="96"/>
                      </a:lnTo>
                      <a:lnTo>
                        <a:pt x="76" y="94"/>
                      </a:lnTo>
                      <a:lnTo>
                        <a:pt x="79" y="92"/>
                      </a:lnTo>
                      <a:lnTo>
                        <a:pt x="82" y="90"/>
                      </a:lnTo>
                      <a:lnTo>
                        <a:pt x="85" y="87"/>
                      </a:lnTo>
                      <a:lnTo>
                        <a:pt x="88" y="85"/>
                      </a:lnTo>
                      <a:lnTo>
                        <a:pt x="90" y="82"/>
                      </a:lnTo>
                      <a:lnTo>
                        <a:pt x="93" y="79"/>
                      </a:lnTo>
                      <a:lnTo>
                        <a:pt x="94" y="75"/>
                      </a:lnTo>
                      <a:lnTo>
                        <a:pt x="96" y="72"/>
                      </a:lnTo>
                      <a:lnTo>
                        <a:pt x="98" y="69"/>
                      </a:lnTo>
                      <a:lnTo>
                        <a:pt x="99" y="65"/>
                      </a:lnTo>
                      <a:lnTo>
                        <a:pt x="100" y="61"/>
                      </a:lnTo>
                      <a:lnTo>
                        <a:pt x="100" y="58"/>
                      </a:lnTo>
                      <a:lnTo>
                        <a:pt x="101" y="54"/>
                      </a:lnTo>
                      <a:lnTo>
                        <a:pt x="101" y="50"/>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01" name="Freeform 57"/>
                <p:cNvSpPr>
                  <a:spLocks/>
                </p:cNvSpPr>
                <p:nvPr/>
              </p:nvSpPr>
              <p:spPr bwMode="auto">
                <a:xfrm>
                  <a:off x="2699" y="1352"/>
                  <a:ext cx="102" cy="102"/>
                </a:xfrm>
                <a:custGeom>
                  <a:avLst/>
                  <a:gdLst>
                    <a:gd name="T0" fmla="*/ 101 w 102"/>
                    <a:gd name="T1" fmla="*/ 47 h 102"/>
                    <a:gd name="T2" fmla="*/ 99 w 102"/>
                    <a:gd name="T3" fmla="*/ 39 h 102"/>
                    <a:gd name="T4" fmla="*/ 97 w 102"/>
                    <a:gd name="T5" fmla="*/ 32 h 102"/>
                    <a:gd name="T6" fmla="*/ 94 w 102"/>
                    <a:gd name="T7" fmla="*/ 25 h 102"/>
                    <a:gd name="T8" fmla="*/ 90 w 102"/>
                    <a:gd name="T9" fmla="*/ 19 h 102"/>
                    <a:gd name="T10" fmla="*/ 84 w 102"/>
                    <a:gd name="T11" fmla="*/ 13 h 102"/>
                    <a:gd name="T12" fmla="*/ 78 w 102"/>
                    <a:gd name="T13" fmla="*/ 8 h 102"/>
                    <a:gd name="T14" fmla="*/ 72 w 102"/>
                    <a:gd name="T15" fmla="*/ 5 h 102"/>
                    <a:gd name="T16" fmla="*/ 65 w 102"/>
                    <a:gd name="T17" fmla="*/ 2 h 102"/>
                    <a:gd name="T18" fmla="*/ 58 w 102"/>
                    <a:gd name="T19" fmla="*/ 0 h 102"/>
                    <a:gd name="T20" fmla="*/ 50 w 102"/>
                    <a:gd name="T21" fmla="*/ 0 h 102"/>
                    <a:gd name="T22" fmla="*/ 42 w 102"/>
                    <a:gd name="T23" fmla="*/ 0 h 102"/>
                    <a:gd name="T24" fmla="*/ 35 w 102"/>
                    <a:gd name="T25" fmla="*/ 2 h 102"/>
                    <a:gd name="T26" fmla="*/ 28 w 102"/>
                    <a:gd name="T27" fmla="*/ 5 h 102"/>
                    <a:gd name="T28" fmla="*/ 21 w 102"/>
                    <a:gd name="T29" fmla="*/ 8 h 102"/>
                    <a:gd name="T30" fmla="*/ 16 w 102"/>
                    <a:gd name="T31" fmla="*/ 13 h 102"/>
                    <a:gd name="T32" fmla="*/ 11 w 102"/>
                    <a:gd name="T33" fmla="*/ 19 h 102"/>
                    <a:gd name="T34" fmla="*/ 6 w 102"/>
                    <a:gd name="T35" fmla="*/ 25 h 102"/>
                    <a:gd name="T36" fmla="*/ 3 w 102"/>
                    <a:gd name="T37" fmla="*/ 32 h 102"/>
                    <a:gd name="T38" fmla="*/ 1 w 102"/>
                    <a:gd name="T39" fmla="*/ 39 h 102"/>
                    <a:gd name="T40" fmla="*/ 0 w 102"/>
                    <a:gd name="T41" fmla="*/ 47 h 102"/>
                    <a:gd name="T42" fmla="*/ 0 w 102"/>
                    <a:gd name="T43" fmla="*/ 54 h 102"/>
                    <a:gd name="T44" fmla="*/ 1 w 102"/>
                    <a:gd name="T45" fmla="*/ 61 h 102"/>
                    <a:gd name="T46" fmla="*/ 3 w 102"/>
                    <a:gd name="T47" fmla="*/ 69 h 102"/>
                    <a:gd name="T48" fmla="*/ 6 w 102"/>
                    <a:gd name="T49" fmla="*/ 76 h 102"/>
                    <a:gd name="T50" fmla="*/ 11 w 102"/>
                    <a:gd name="T51" fmla="*/ 82 h 102"/>
                    <a:gd name="T52" fmla="*/ 16 w 102"/>
                    <a:gd name="T53" fmla="*/ 87 h 102"/>
                    <a:gd name="T54" fmla="*/ 21 w 102"/>
                    <a:gd name="T55" fmla="*/ 92 h 102"/>
                    <a:gd name="T56" fmla="*/ 28 w 102"/>
                    <a:gd name="T57" fmla="*/ 96 h 102"/>
                    <a:gd name="T58" fmla="*/ 35 w 102"/>
                    <a:gd name="T59" fmla="*/ 99 h 102"/>
                    <a:gd name="T60" fmla="*/ 42 w 102"/>
                    <a:gd name="T61" fmla="*/ 100 h 102"/>
                    <a:gd name="T62" fmla="*/ 50 w 102"/>
                    <a:gd name="T63" fmla="*/ 101 h 102"/>
                    <a:gd name="T64" fmla="*/ 58 w 102"/>
                    <a:gd name="T65" fmla="*/ 100 h 102"/>
                    <a:gd name="T66" fmla="*/ 65 w 102"/>
                    <a:gd name="T67" fmla="*/ 99 h 102"/>
                    <a:gd name="T68" fmla="*/ 72 w 102"/>
                    <a:gd name="T69" fmla="*/ 96 h 102"/>
                    <a:gd name="T70" fmla="*/ 78 w 102"/>
                    <a:gd name="T71" fmla="*/ 92 h 102"/>
                    <a:gd name="T72" fmla="*/ 84 w 102"/>
                    <a:gd name="T73" fmla="*/ 87 h 102"/>
                    <a:gd name="T74" fmla="*/ 90 w 102"/>
                    <a:gd name="T75" fmla="*/ 82 h 102"/>
                    <a:gd name="T76" fmla="*/ 94 w 102"/>
                    <a:gd name="T77" fmla="*/ 76 h 102"/>
                    <a:gd name="T78" fmla="*/ 97 w 102"/>
                    <a:gd name="T79" fmla="*/ 69 h 102"/>
                    <a:gd name="T80" fmla="*/ 99 w 102"/>
                    <a:gd name="T81" fmla="*/ 61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0"/>
                      </a:moveTo>
                      <a:lnTo>
                        <a:pt x="101" y="47"/>
                      </a:lnTo>
                      <a:lnTo>
                        <a:pt x="100" y="43"/>
                      </a:lnTo>
                      <a:lnTo>
                        <a:pt x="99" y="39"/>
                      </a:lnTo>
                      <a:lnTo>
                        <a:pt x="99" y="36"/>
                      </a:lnTo>
                      <a:lnTo>
                        <a:pt x="97" y="32"/>
                      </a:lnTo>
                      <a:lnTo>
                        <a:pt x="96" y="28"/>
                      </a:lnTo>
                      <a:lnTo>
                        <a:pt x="94" y="25"/>
                      </a:lnTo>
                      <a:lnTo>
                        <a:pt x="92" y="22"/>
                      </a:lnTo>
                      <a:lnTo>
                        <a:pt x="90" y="19"/>
                      </a:lnTo>
                      <a:lnTo>
                        <a:pt x="87" y="16"/>
                      </a:lnTo>
                      <a:lnTo>
                        <a:pt x="84" y="13"/>
                      </a:lnTo>
                      <a:lnTo>
                        <a:pt x="81" y="11"/>
                      </a:lnTo>
                      <a:lnTo>
                        <a:pt x="78" y="8"/>
                      </a:lnTo>
                      <a:lnTo>
                        <a:pt x="75" y="7"/>
                      </a:lnTo>
                      <a:lnTo>
                        <a:pt x="72" y="5"/>
                      </a:lnTo>
                      <a:lnTo>
                        <a:pt x="68" y="3"/>
                      </a:lnTo>
                      <a:lnTo>
                        <a:pt x="65" y="2"/>
                      </a:lnTo>
                      <a:lnTo>
                        <a:pt x="61" y="1"/>
                      </a:lnTo>
                      <a:lnTo>
                        <a:pt x="58" y="0"/>
                      </a:lnTo>
                      <a:lnTo>
                        <a:pt x="54" y="0"/>
                      </a:lnTo>
                      <a:lnTo>
                        <a:pt x="50" y="0"/>
                      </a:lnTo>
                      <a:lnTo>
                        <a:pt x="46" y="0"/>
                      </a:lnTo>
                      <a:lnTo>
                        <a:pt x="42" y="0"/>
                      </a:lnTo>
                      <a:lnTo>
                        <a:pt x="39" y="1"/>
                      </a:lnTo>
                      <a:lnTo>
                        <a:pt x="35" y="2"/>
                      </a:lnTo>
                      <a:lnTo>
                        <a:pt x="31" y="3"/>
                      </a:lnTo>
                      <a:lnTo>
                        <a:pt x="28" y="5"/>
                      </a:lnTo>
                      <a:lnTo>
                        <a:pt x="25" y="7"/>
                      </a:lnTo>
                      <a:lnTo>
                        <a:pt x="21" y="8"/>
                      </a:lnTo>
                      <a:lnTo>
                        <a:pt x="19" y="11"/>
                      </a:lnTo>
                      <a:lnTo>
                        <a:pt x="16" y="13"/>
                      </a:lnTo>
                      <a:lnTo>
                        <a:pt x="13" y="16"/>
                      </a:lnTo>
                      <a:lnTo>
                        <a:pt x="11" y="19"/>
                      </a:lnTo>
                      <a:lnTo>
                        <a:pt x="8" y="22"/>
                      </a:lnTo>
                      <a:lnTo>
                        <a:pt x="6" y="25"/>
                      </a:lnTo>
                      <a:lnTo>
                        <a:pt x="4" y="28"/>
                      </a:lnTo>
                      <a:lnTo>
                        <a:pt x="3" y="32"/>
                      </a:lnTo>
                      <a:lnTo>
                        <a:pt x="2" y="36"/>
                      </a:lnTo>
                      <a:lnTo>
                        <a:pt x="1" y="39"/>
                      </a:lnTo>
                      <a:lnTo>
                        <a:pt x="0" y="43"/>
                      </a:lnTo>
                      <a:lnTo>
                        <a:pt x="0" y="47"/>
                      </a:lnTo>
                      <a:lnTo>
                        <a:pt x="0" y="50"/>
                      </a:lnTo>
                      <a:lnTo>
                        <a:pt x="0" y="54"/>
                      </a:lnTo>
                      <a:lnTo>
                        <a:pt x="0" y="58"/>
                      </a:lnTo>
                      <a:lnTo>
                        <a:pt x="1" y="61"/>
                      </a:lnTo>
                      <a:lnTo>
                        <a:pt x="2" y="65"/>
                      </a:lnTo>
                      <a:lnTo>
                        <a:pt x="3" y="69"/>
                      </a:lnTo>
                      <a:lnTo>
                        <a:pt x="4" y="72"/>
                      </a:lnTo>
                      <a:lnTo>
                        <a:pt x="6" y="76"/>
                      </a:lnTo>
                      <a:lnTo>
                        <a:pt x="8" y="79"/>
                      </a:lnTo>
                      <a:lnTo>
                        <a:pt x="11" y="82"/>
                      </a:lnTo>
                      <a:lnTo>
                        <a:pt x="13" y="85"/>
                      </a:lnTo>
                      <a:lnTo>
                        <a:pt x="16" y="87"/>
                      </a:lnTo>
                      <a:lnTo>
                        <a:pt x="19" y="90"/>
                      </a:lnTo>
                      <a:lnTo>
                        <a:pt x="21" y="92"/>
                      </a:lnTo>
                      <a:lnTo>
                        <a:pt x="25" y="94"/>
                      </a:lnTo>
                      <a:lnTo>
                        <a:pt x="28" y="96"/>
                      </a:lnTo>
                      <a:lnTo>
                        <a:pt x="31" y="97"/>
                      </a:lnTo>
                      <a:lnTo>
                        <a:pt x="35" y="99"/>
                      </a:lnTo>
                      <a:lnTo>
                        <a:pt x="39" y="100"/>
                      </a:lnTo>
                      <a:lnTo>
                        <a:pt x="42" y="100"/>
                      </a:lnTo>
                      <a:lnTo>
                        <a:pt x="46" y="101"/>
                      </a:lnTo>
                      <a:lnTo>
                        <a:pt x="50" y="101"/>
                      </a:lnTo>
                      <a:lnTo>
                        <a:pt x="54" y="101"/>
                      </a:lnTo>
                      <a:lnTo>
                        <a:pt x="58" y="100"/>
                      </a:lnTo>
                      <a:lnTo>
                        <a:pt x="61" y="100"/>
                      </a:lnTo>
                      <a:lnTo>
                        <a:pt x="65" y="99"/>
                      </a:lnTo>
                      <a:lnTo>
                        <a:pt x="68" y="97"/>
                      </a:lnTo>
                      <a:lnTo>
                        <a:pt x="72" y="96"/>
                      </a:lnTo>
                      <a:lnTo>
                        <a:pt x="75" y="94"/>
                      </a:lnTo>
                      <a:lnTo>
                        <a:pt x="78" y="92"/>
                      </a:lnTo>
                      <a:lnTo>
                        <a:pt x="81" y="90"/>
                      </a:lnTo>
                      <a:lnTo>
                        <a:pt x="84" y="87"/>
                      </a:lnTo>
                      <a:lnTo>
                        <a:pt x="87" y="85"/>
                      </a:lnTo>
                      <a:lnTo>
                        <a:pt x="90" y="82"/>
                      </a:lnTo>
                      <a:lnTo>
                        <a:pt x="92" y="79"/>
                      </a:lnTo>
                      <a:lnTo>
                        <a:pt x="94" y="76"/>
                      </a:lnTo>
                      <a:lnTo>
                        <a:pt x="96" y="72"/>
                      </a:lnTo>
                      <a:lnTo>
                        <a:pt x="97" y="69"/>
                      </a:lnTo>
                      <a:lnTo>
                        <a:pt x="99" y="65"/>
                      </a:lnTo>
                      <a:lnTo>
                        <a:pt x="99" y="61"/>
                      </a:lnTo>
                      <a:lnTo>
                        <a:pt x="100" y="58"/>
                      </a:lnTo>
                      <a:lnTo>
                        <a:pt x="101" y="54"/>
                      </a:lnTo>
                      <a:lnTo>
                        <a:pt x="101" y="50"/>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02" name="Freeform 58"/>
                <p:cNvSpPr>
                  <a:spLocks/>
                </p:cNvSpPr>
                <p:nvPr/>
              </p:nvSpPr>
              <p:spPr bwMode="auto">
                <a:xfrm>
                  <a:off x="794" y="1349"/>
                  <a:ext cx="102" cy="102"/>
                </a:xfrm>
                <a:custGeom>
                  <a:avLst/>
                  <a:gdLst>
                    <a:gd name="T0" fmla="*/ 101 w 102"/>
                    <a:gd name="T1" fmla="*/ 46 h 102"/>
                    <a:gd name="T2" fmla="*/ 100 w 102"/>
                    <a:gd name="T3" fmla="*/ 39 h 102"/>
                    <a:gd name="T4" fmla="*/ 98 w 102"/>
                    <a:gd name="T5" fmla="*/ 32 h 102"/>
                    <a:gd name="T6" fmla="*/ 95 w 102"/>
                    <a:gd name="T7" fmla="*/ 25 h 102"/>
                    <a:gd name="T8" fmla="*/ 90 w 102"/>
                    <a:gd name="T9" fmla="*/ 19 h 102"/>
                    <a:gd name="T10" fmla="*/ 85 w 102"/>
                    <a:gd name="T11" fmla="*/ 13 h 102"/>
                    <a:gd name="T12" fmla="*/ 79 w 102"/>
                    <a:gd name="T13" fmla="*/ 8 h 102"/>
                    <a:gd name="T14" fmla="*/ 73 w 102"/>
                    <a:gd name="T15" fmla="*/ 5 h 102"/>
                    <a:gd name="T16" fmla="*/ 66 w 102"/>
                    <a:gd name="T17" fmla="*/ 2 h 102"/>
                    <a:gd name="T18" fmla="*/ 58 w 102"/>
                    <a:gd name="T19" fmla="*/ 1 h 102"/>
                    <a:gd name="T20" fmla="*/ 51 w 102"/>
                    <a:gd name="T21" fmla="*/ 0 h 102"/>
                    <a:gd name="T22" fmla="*/ 43 w 102"/>
                    <a:gd name="T23" fmla="*/ 1 h 102"/>
                    <a:gd name="T24" fmla="*/ 36 w 102"/>
                    <a:gd name="T25" fmla="*/ 2 h 102"/>
                    <a:gd name="T26" fmla="*/ 29 w 102"/>
                    <a:gd name="T27" fmla="*/ 5 h 102"/>
                    <a:gd name="T28" fmla="*/ 22 w 102"/>
                    <a:gd name="T29" fmla="*/ 8 h 102"/>
                    <a:gd name="T30" fmla="*/ 17 w 102"/>
                    <a:gd name="T31" fmla="*/ 13 h 102"/>
                    <a:gd name="T32" fmla="*/ 11 w 102"/>
                    <a:gd name="T33" fmla="*/ 19 h 102"/>
                    <a:gd name="T34" fmla="*/ 7 w 102"/>
                    <a:gd name="T35" fmla="*/ 25 h 102"/>
                    <a:gd name="T36" fmla="*/ 4 w 102"/>
                    <a:gd name="T37" fmla="*/ 32 h 102"/>
                    <a:gd name="T38" fmla="*/ 1 w 102"/>
                    <a:gd name="T39" fmla="*/ 39 h 102"/>
                    <a:gd name="T40" fmla="*/ 0 w 102"/>
                    <a:gd name="T41" fmla="*/ 46 h 102"/>
                    <a:gd name="T42" fmla="*/ 0 w 102"/>
                    <a:gd name="T43" fmla="*/ 54 h 102"/>
                    <a:gd name="T44" fmla="*/ 1 w 102"/>
                    <a:gd name="T45" fmla="*/ 61 h 102"/>
                    <a:gd name="T46" fmla="*/ 4 w 102"/>
                    <a:gd name="T47" fmla="*/ 68 h 102"/>
                    <a:gd name="T48" fmla="*/ 7 w 102"/>
                    <a:gd name="T49" fmla="*/ 75 h 102"/>
                    <a:gd name="T50" fmla="*/ 11 w 102"/>
                    <a:gd name="T51" fmla="*/ 82 h 102"/>
                    <a:gd name="T52" fmla="*/ 17 w 102"/>
                    <a:gd name="T53" fmla="*/ 87 h 102"/>
                    <a:gd name="T54" fmla="*/ 22 w 102"/>
                    <a:gd name="T55" fmla="*/ 92 h 102"/>
                    <a:gd name="T56" fmla="*/ 29 w 102"/>
                    <a:gd name="T57" fmla="*/ 96 h 102"/>
                    <a:gd name="T58" fmla="*/ 36 w 102"/>
                    <a:gd name="T59" fmla="*/ 99 h 102"/>
                    <a:gd name="T60" fmla="*/ 43 w 102"/>
                    <a:gd name="T61" fmla="*/ 100 h 102"/>
                    <a:gd name="T62" fmla="*/ 51 w 102"/>
                    <a:gd name="T63" fmla="*/ 101 h 102"/>
                    <a:gd name="T64" fmla="*/ 58 w 102"/>
                    <a:gd name="T65" fmla="*/ 100 h 102"/>
                    <a:gd name="T66" fmla="*/ 66 w 102"/>
                    <a:gd name="T67" fmla="*/ 99 h 102"/>
                    <a:gd name="T68" fmla="*/ 73 w 102"/>
                    <a:gd name="T69" fmla="*/ 96 h 102"/>
                    <a:gd name="T70" fmla="*/ 79 w 102"/>
                    <a:gd name="T71" fmla="*/ 92 h 102"/>
                    <a:gd name="T72" fmla="*/ 85 w 102"/>
                    <a:gd name="T73" fmla="*/ 87 h 102"/>
                    <a:gd name="T74" fmla="*/ 90 w 102"/>
                    <a:gd name="T75" fmla="*/ 82 h 102"/>
                    <a:gd name="T76" fmla="*/ 95 w 102"/>
                    <a:gd name="T77" fmla="*/ 75 h 102"/>
                    <a:gd name="T78" fmla="*/ 98 w 102"/>
                    <a:gd name="T79" fmla="*/ 68 h 102"/>
                    <a:gd name="T80" fmla="*/ 100 w 102"/>
                    <a:gd name="T81" fmla="*/ 61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0"/>
                      </a:moveTo>
                      <a:lnTo>
                        <a:pt x="101" y="46"/>
                      </a:lnTo>
                      <a:lnTo>
                        <a:pt x="101" y="43"/>
                      </a:lnTo>
                      <a:lnTo>
                        <a:pt x="100" y="39"/>
                      </a:lnTo>
                      <a:lnTo>
                        <a:pt x="99" y="36"/>
                      </a:lnTo>
                      <a:lnTo>
                        <a:pt x="98" y="32"/>
                      </a:lnTo>
                      <a:lnTo>
                        <a:pt x="96" y="28"/>
                      </a:lnTo>
                      <a:lnTo>
                        <a:pt x="95" y="25"/>
                      </a:lnTo>
                      <a:lnTo>
                        <a:pt x="93" y="22"/>
                      </a:lnTo>
                      <a:lnTo>
                        <a:pt x="90" y="19"/>
                      </a:lnTo>
                      <a:lnTo>
                        <a:pt x="88" y="16"/>
                      </a:lnTo>
                      <a:lnTo>
                        <a:pt x="85" y="13"/>
                      </a:lnTo>
                      <a:lnTo>
                        <a:pt x="82" y="11"/>
                      </a:lnTo>
                      <a:lnTo>
                        <a:pt x="79" y="8"/>
                      </a:lnTo>
                      <a:lnTo>
                        <a:pt x="76" y="7"/>
                      </a:lnTo>
                      <a:lnTo>
                        <a:pt x="73" y="5"/>
                      </a:lnTo>
                      <a:lnTo>
                        <a:pt x="69" y="3"/>
                      </a:lnTo>
                      <a:lnTo>
                        <a:pt x="66" y="2"/>
                      </a:lnTo>
                      <a:lnTo>
                        <a:pt x="62" y="1"/>
                      </a:lnTo>
                      <a:lnTo>
                        <a:pt x="58" y="1"/>
                      </a:lnTo>
                      <a:lnTo>
                        <a:pt x="54" y="0"/>
                      </a:lnTo>
                      <a:lnTo>
                        <a:pt x="51" y="0"/>
                      </a:lnTo>
                      <a:lnTo>
                        <a:pt x="47" y="0"/>
                      </a:lnTo>
                      <a:lnTo>
                        <a:pt x="43" y="1"/>
                      </a:lnTo>
                      <a:lnTo>
                        <a:pt x="40" y="1"/>
                      </a:lnTo>
                      <a:lnTo>
                        <a:pt x="36" y="2"/>
                      </a:lnTo>
                      <a:lnTo>
                        <a:pt x="32" y="3"/>
                      </a:lnTo>
                      <a:lnTo>
                        <a:pt x="29" y="5"/>
                      </a:lnTo>
                      <a:lnTo>
                        <a:pt x="26" y="7"/>
                      </a:lnTo>
                      <a:lnTo>
                        <a:pt x="22" y="8"/>
                      </a:lnTo>
                      <a:lnTo>
                        <a:pt x="20" y="11"/>
                      </a:lnTo>
                      <a:lnTo>
                        <a:pt x="17" y="13"/>
                      </a:lnTo>
                      <a:lnTo>
                        <a:pt x="14" y="16"/>
                      </a:lnTo>
                      <a:lnTo>
                        <a:pt x="11" y="19"/>
                      </a:lnTo>
                      <a:lnTo>
                        <a:pt x="9" y="22"/>
                      </a:lnTo>
                      <a:lnTo>
                        <a:pt x="7" y="25"/>
                      </a:lnTo>
                      <a:lnTo>
                        <a:pt x="5" y="28"/>
                      </a:lnTo>
                      <a:lnTo>
                        <a:pt x="4" y="32"/>
                      </a:lnTo>
                      <a:lnTo>
                        <a:pt x="3" y="36"/>
                      </a:lnTo>
                      <a:lnTo>
                        <a:pt x="1" y="39"/>
                      </a:lnTo>
                      <a:lnTo>
                        <a:pt x="1" y="43"/>
                      </a:lnTo>
                      <a:lnTo>
                        <a:pt x="0" y="46"/>
                      </a:lnTo>
                      <a:lnTo>
                        <a:pt x="0" y="50"/>
                      </a:lnTo>
                      <a:lnTo>
                        <a:pt x="0" y="54"/>
                      </a:lnTo>
                      <a:lnTo>
                        <a:pt x="1" y="58"/>
                      </a:lnTo>
                      <a:lnTo>
                        <a:pt x="1" y="61"/>
                      </a:lnTo>
                      <a:lnTo>
                        <a:pt x="3" y="65"/>
                      </a:lnTo>
                      <a:lnTo>
                        <a:pt x="4" y="68"/>
                      </a:lnTo>
                      <a:lnTo>
                        <a:pt x="5" y="72"/>
                      </a:lnTo>
                      <a:lnTo>
                        <a:pt x="7" y="75"/>
                      </a:lnTo>
                      <a:lnTo>
                        <a:pt x="9" y="79"/>
                      </a:lnTo>
                      <a:lnTo>
                        <a:pt x="11" y="82"/>
                      </a:lnTo>
                      <a:lnTo>
                        <a:pt x="14" y="85"/>
                      </a:lnTo>
                      <a:lnTo>
                        <a:pt x="17" y="87"/>
                      </a:lnTo>
                      <a:lnTo>
                        <a:pt x="20" y="90"/>
                      </a:lnTo>
                      <a:lnTo>
                        <a:pt x="22" y="92"/>
                      </a:lnTo>
                      <a:lnTo>
                        <a:pt x="26" y="94"/>
                      </a:lnTo>
                      <a:lnTo>
                        <a:pt x="29" y="96"/>
                      </a:lnTo>
                      <a:lnTo>
                        <a:pt x="32" y="97"/>
                      </a:lnTo>
                      <a:lnTo>
                        <a:pt x="36" y="99"/>
                      </a:lnTo>
                      <a:lnTo>
                        <a:pt x="40" y="99"/>
                      </a:lnTo>
                      <a:lnTo>
                        <a:pt x="43" y="100"/>
                      </a:lnTo>
                      <a:lnTo>
                        <a:pt x="47" y="101"/>
                      </a:lnTo>
                      <a:lnTo>
                        <a:pt x="51" y="101"/>
                      </a:lnTo>
                      <a:lnTo>
                        <a:pt x="54" y="101"/>
                      </a:lnTo>
                      <a:lnTo>
                        <a:pt x="58" y="100"/>
                      </a:lnTo>
                      <a:lnTo>
                        <a:pt x="62" y="99"/>
                      </a:lnTo>
                      <a:lnTo>
                        <a:pt x="66" y="99"/>
                      </a:lnTo>
                      <a:lnTo>
                        <a:pt x="69" y="97"/>
                      </a:lnTo>
                      <a:lnTo>
                        <a:pt x="73" y="96"/>
                      </a:lnTo>
                      <a:lnTo>
                        <a:pt x="76" y="94"/>
                      </a:lnTo>
                      <a:lnTo>
                        <a:pt x="79" y="92"/>
                      </a:lnTo>
                      <a:lnTo>
                        <a:pt x="82" y="90"/>
                      </a:lnTo>
                      <a:lnTo>
                        <a:pt x="85" y="87"/>
                      </a:lnTo>
                      <a:lnTo>
                        <a:pt x="88" y="85"/>
                      </a:lnTo>
                      <a:lnTo>
                        <a:pt x="90" y="82"/>
                      </a:lnTo>
                      <a:lnTo>
                        <a:pt x="93" y="79"/>
                      </a:lnTo>
                      <a:lnTo>
                        <a:pt x="95" y="75"/>
                      </a:lnTo>
                      <a:lnTo>
                        <a:pt x="96" y="72"/>
                      </a:lnTo>
                      <a:lnTo>
                        <a:pt x="98" y="68"/>
                      </a:lnTo>
                      <a:lnTo>
                        <a:pt x="99" y="65"/>
                      </a:lnTo>
                      <a:lnTo>
                        <a:pt x="100" y="61"/>
                      </a:lnTo>
                      <a:lnTo>
                        <a:pt x="101" y="58"/>
                      </a:lnTo>
                      <a:lnTo>
                        <a:pt x="101" y="54"/>
                      </a:lnTo>
                      <a:lnTo>
                        <a:pt x="101" y="50"/>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03" name="Freeform 59"/>
                <p:cNvSpPr>
                  <a:spLocks/>
                </p:cNvSpPr>
                <p:nvPr/>
              </p:nvSpPr>
              <p:spPr bwMode="auto">
                <a:xfrm>
                  <a:off x="898" y="1345"/>
                  <a:ext cx="102" cy="102"/>
                </a:xfrm>
                <a:custGeom>
                  <a:avLst/>
                  <a:gdLst>
                    <a:gd name="T0" fmla="*/ 101 w 102"/>
                    <a:gd name="T1" fmla="*/ 47 h 102"/>
                    <a:gd name="T2" fmla="*/ 100 w 102"/>
                    <a:gd name="T3" fmla="*/ 39 h 102"/>
                    <a:gd name="T4" fmla="*/ 98 w 102"/>
                    <a:gd name="T5" fmla="*/ 32 h 102"/>
                    <a:gd name="T6" fmla="*/ 94 w 102"/>
                    <a:gd name="T7" fmla="*/ 25 h 102"/>
                    <a:gd name="T8" fmla="*/ 90 w 102"/>
                    <a:gd name="T9" fmla="*/ 19 h 102"/>
                    <a:gd name="T10" fmla="*/ 85 w 102"/>
                    <a:gd name="T11" fmla="*/ 13 h 102"/>
                    <a:gd name="T12" fmla="*/ 79 w 102"/>
                    <a:gd name="T13" fmla="*/ 9 h 102"/>
                    <a:gd name="T14" fmla="*/ 73 w 102"/>
                    <a:gd name="T15" fmla="*/ 5 h 102"/>
                    <a:gd name="T16" fmla="*/ 65 w 102"/>
                    <a:gd name="T17" fmla="*/ 2 h 102"/>
                    <a:gd name="T18" fmla="*/ 58 w 102"/>
                    <a:gd name="T19" fmla="*/ 1 h 102"/>
                    <a:gd name="T20" fmla="*/ 51 w 102"/>
                    <a:gd name="T21" fmla="*/ 0 h 102"/>
                    <a:gd name="T22" fmla="*/ 43 w 102"/>
                    <a:gd name="T23" fmla="*/ 1 h 102"/>
                    <a:gd name="T24" fmla="*/ 36 w 102"/>
                    <a:gd name="T25" fmla="*/ 2 h 102"/>
                    <a:gd name="T26" fmla="*/ 29 w 102"/>
                    <a:gd name="T27" fmla="*/ 5 h 102"/>
                    <a:gd name="T28" fmla="*/ 22 w 102"/>
                    <a:gd name="T29" fmla="*/ 9 h 102"/>
                    <a:gd name="T30" fmla="*/ 16 w 102"/>
                    <a:gd name="T31" fmla="*/ 13 h 102"/>
                    <a:gd name="T32" fmla="*/ 11 w 102"/>
                    <a:gd name="T33" fmla="*/ 19 h 102"/>
                    <a:gd name="T34" fmla="*/ 7 w 102"/>
                    <a:gd name="T35" fmla="*/ 25 h 102"/>
                    <a:gd name="T36" fmla="*/ 4 w 102"/>
                    <a:gd name="T37" fmla="*/ 32 h 102"/>
                    <a:gd name="T38" fmla="*/ 2 w 102"/>
                    <a:gd name="T39" fmla="*/ 39 h 102"/>
                    <a:gd name="T40" fmla="*/ 0 w 102"/>
                    <a:gd name="T41" fmla="*/ 47 h 102"/>
                    <a:gd name="T42" fmla="*/ 0 w 102"/>
                    <a:gd name="T43" fmla="*/ 54 h 102"/>
                    <a:gd name="T44" fmla="*/ 2 w 102"/>
                    <a:gd name="T45" fmla="*/ 62 h 102"/>
                    <a:gd name="T46" fmla="*/ 4 w 102"/>
                    <a:gd name="T47" fmla="*/ 69 h 102"/>
                    <a:gd name="T48" fmla="*/ 7 w 102"/>
                    <a:gd name="T49" fmla="*/ 76 h 102"/>
                    <a:gd name="T50" fmla="*/ 11 w 102"/>
                    <a:gd name="T51" fmla="*/ 82 h 102"/>
                    <a:gd name="T52" fmla="*/ 16 w 102"/>
                    <a:gd name="T53" fmla="*/ 87 h 102"/>
                    <a:gd name="T54" fmla="*/ 22 w 102"/>
                    <a:gd name="T55" fmla="*/ 92 h 102"/>
                    <a:gd name="T56" fmla="*/ 29 w 102"/>
                    <a:gd name="T57" fmla="*/ 96 h 102"/>
                    <a:gd name="T58" fmla="*/ 36 w 102"/>
                    <a:gd name="T59" fmla="*/ 99 h 102"/>
                    <a:gd name="T60" fmla="*/ 43 w 102"/>
                    <a:gd name="T61" fmla="*/ 100 h 102"/>
                    <a:gd name="T62" fmla="*/ 51 w 102"/>
                    <a:gd name="T63" fmla="*/ 101 h 102"/>
                    <a:gd name="T64" fmla="*/ 58 w 102"/>
                    <a:gd name="T65" fmla="*/ 100 h 102"/>
                    <a:gd name="T66" fmla="*/ 65 w 102"/>
                    <a:gd name="T67" fmla="*/ 99 h 102"/>
                    <a:gd name="T68" fmla="*/ 73 w 102"/>
                    <a:gd name="T69" fmla="*/ 96 h 102"/>
                    <a:gd name="T70" fmla="*/ 79 w 102"/>
                    <a:gd name="T71" fmla="*/ 92 h 102"/>
                    <a:gd name="T72" fmla="*/ 85 w 102"/>
                    <a:gd name="T73" fmla="*/ 87 h 102"/>
                    <a:gd name="T74" fmla="*/ 90 w 102"/>
                    <a:gd name="T75" fmla="*/ 82 h 102"/>
                    <a:gd name="T76" fmla="*/ 94 w 102"/>
                    <a:gd name="T77" fmla="*/ 76 h 102"/>
                    <a:gd name="T78" fmla="*/ 98 w 102"/>
                    <a:gd name="T79" fmla="*/ 69 h 102"/>
                    <a:gd name="T80" fmla="*/ 100 w 102"/>
                    <a:gd name="T81" fmla="*/ 62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0"/>
                      </a:moveTo>
                      <a:lnTo>
                        <a:pt x="101" y="47"/>
                      </a:lnTo>
                      <a:lnTo>
                        <a:pt x="100" y="43"/>
                      </a:lnTo>
                      <a:lnTo>
                        <a:pt x="100" y="39"/>
                      </a:lnTo>
                      <a:lnTo>
                        <a:pt x="99" y="35"/>
                      </a:lnTo>
                      <a:lnTo>
                        <a:pt x="98" y="32"/>
                      </a:lnTo>
                      <a:lnTo>
                        <a:pt x="96" y="29"/>
                      </a:lnTo>
                      <a:lnTo>
                        <a:pt x="94" y="25"/>
                      </a:lnTo>
                      <a:lnTo>
                        <a:pt x="93" y="22"/>
                      </a:lnTo>
                      <a:lnTo>
                        <a:pt x="90" y="19"/>
                      </a:lnTo>
                      <a:lnTo>
                        <a:pt x="88" y="16"/>
                      </a:lnTo>
                      <a:lnTo>
                        <a:pt x="85" y="13"/>
                      </a:lnTo>
                      <a:lnTo>
                        <a:pt x="82" y="11"/>
                      </a:lnTo>
                      <a:lnTo>
                        <a:pt x="79" y="9"/>
                      </a:lnTo>
                      <a:lnTo>
                        <a:pt x="76" y="7"/>
                      </a:lnTo>
                      <a:lnTo>
                        <a:pt x="73" y="5"/>
                      </a:lnTo>
                      <a:lnTo>
                        <a:pt x="69" y="3"/>
                      </a:lnTo>
                      <a:lnTo>
                        <a:pt x="65" y="2"/>
                      </a:lnTo>
                      <a:lnTo>
                        <a:pt x="62" y="1"/>
                      </a:lnTo>
                      <a:lnTo>
                        <a:pt x="58" y="1"/>
                      </a:lnTo>
                      <a:lnTo>
                        <a:pt x="55" y="0"/>
                      </a:lnTo>
                      <a:lnTo>
                        <a:pt x="51" y="0"/>
                      </a:lnTo>
                      <a:lnTo>
                        <a:pt x="47" y="0"/>
                      </a:lnTo>
                      <a:lnTo>
                        <a:pt x="43" y="1"/>
                      </a:lnTo>
                      <a:lnTo>
                        <a:pt x="40" y="1"/>
                      </a:lnTo>
                      <a:lnTo>
                        <a:pt x="36" y="2"/>
                      </a:lnTo>
                      <a:lnTo>
                        <a:pt x="32" y="3"/>
                      </a:lnTo>
                      <a:lnTo>
                        <a:pt x="29" y="5"/>
                      </a:lnTo>
                      <a:lnTo>
                        <a:pt x="26" y="7"/>
                      </a:lnTo>
                      <a:lnTo>
                        <a:pt x="22" y="9"/>
                      </a:lnTo>
                      <a:lnTo>
                        <a:pt x="19" y="11"/>
                      </a:lnTo>
                      <a:lnTo>
                        <a:pt x="16" y="13"/>
                      </a:lnTo>
                      <a:lnTo>
                        <a:pt x="14" y="16"/>
                      </a:lnTo>
                      <a:lnTo>
                        <a:pt x="11" y="19"/>
                      </a:lnTo>
                      <a:lnTo>
                        <a:pt x="9" y="22"/>
                      </a:lnTo>
                      <a:lnTo>
                        <a:pt x="7" y="25"/>
                      </a:lnTo>
                      <a:lnTo>
                        <a:pt x="5" y="29"/>
                      </a:lnTo>
                      <a:lnTo>
                        <a:pt x="4" y="32"/>
                      </a:lnTo>
                      <a:lnTo>
                        <a:pt x="2" y="35"/>
                      </a:lnTo>
                      <a:lnTo>
                        <a:pt x="2" y="39"/>
                      </a:lnTo>
                      <a:lnTo>
                        <a:pt x="1" y="43"/>
                      </a:lnTo>
                      <a:lnTo>
                        <a:pt x="0" y="47"/>
                      </a:lnTo>
                      <a:lnTo>
                        <a:pt x="0" y="50"/>
                      </a:lnTo>
                      <a:lnTo>
                        <a:pt x="0" y="54"/>
                      </a:lnTo>
                      <a:lnTo>
                        <a:pt x="1" y="58"/>
                      </a:lnTo>
                      <a:lnTo>
                        <a:pt x="2" y="62"/>
                      </a:lnTo>
                      <a:lnTo>
                        <a:pt x="2" y="65"/>
                      </a:lnTo>
                      <a:lnTo>
                        <a:pt x="4" y="69"/>
                      </a:lnTo>
                      <a:lnTo>
                        <a:pt x="5" y="72"/>
                      </a:lnTo>
                      <a:lnTo>
                        <a:pt x="7" y="76"/>
                      </a:lnTo>
                      <a:lnTo>
                        <a:pt x="9" y="79"/>
                      </a:lnTo>
                      <a:lnTo>
                        <a:pt x="11" y="82"/>
                      </a:lnTo>
                      <a:lnTo>
                        <a:pt x="14" y="85"/>
                      </a:lnTo>
                      <a:lnTo>
                        <a:pt x="16" y="87"/>
                      </a:lnTo>
                      <a:lnTo>
                        <a:pt x="19" y="90"/>
                      </a:lnTo>
                      <a:lnTo>
                        <a:pt x="22" y="92"/>
                      </a:lnTo>
                      <a:lnTo>
                        <a:pt x="26" y="94"/>
                      </a:lnTo>
                      <a:lnTo>
                        <a:pt x="29" y="96"/>
                      </a:lnTo>
                      <a:lnTo>
                        <a:pt x="32" y="97"/>
                      </a:lnTo>
                      <a:lnTo>
                        <a:pt x="36" y="99"/>
                      </a:lnTo>
                      <a:lnTo>
                        <a:pt x="40" y="100"/>
                      </a:lnTo>
                      <a:lnTo>
                        <a:pt x="43" y="100"/>
                      </a:lnTo>
                      <a:lnTo>
                        <a:pt x="47" y="101"/>
                      </a:lnTo>
                      <a:lnTo>
                        <a:pt x="51" y="101"/>
                      </a:lnTo>
                      <a:lnTo>
                        <a:pt x="55" y="101"/>
                      </a:lnTo>
                      <a:lnTo>
                        <a:pt x="58" y="100"/>
                      </a:lnTo>
                      <a:lnTo>
                        <a:pt x="62" y="100"/>
                      </a:lnTo>
                      <a:lnTo>
                        <a:pt x="65" y="99"/>
                      </a:lnTo>
                      <a:lnTo>
                        <a:pt x="69" y="97"/>
                      </a:lnTo>
                      <a:lnTo>
                        <a:pt x="73" y="96"/>
                      </a:lnTo>
                      <a:lnTo>
                        <a:pt x="76" y="94"/>
                      </a:lnTo>
                      <a:lnTo>
                        <a:pt x="79" y="92"/>
                      </a:lnTo>
                      <a:lnTo>
                        <a:pt x="82" y="90"/>
                      </a:lnTo>
                      <a:lnTo>
                        <a:pt x="85" y="87"/>
                      </a:lnTo>
                      <a:lnTo>
                        <a:pt x="88" y="85"/>
                      </a:lnTo>
                      <a:lnTo>
                        <a:pt x="90" y="82"/>
                      </a:lnTo>
                      <a:lnTo>
                        <a:pt x="93" y="79"/>
                      </a:lnTo>
                      <a:lnTo>
                        <a:pt x="94" y="76"/>
                      </a:lnTo>
                      <a:lnTo>
                        <a:pt x="96" y="72"/>
                      </a:lnTo>
                      <a:lnTo>
                        <a:pt x="98" y="69"/>
                      </a:lnTo>
                      <a:lnTo>
                        <a:pt x="99" y="65"/>
                      </a:lnTo>
                      <a:lnTo>
                        <a:pt x="100" y="62"/>
                      </a:lnTo>
                      <a:lnTo>
                        <a:pt x="100" y="58"/>
                      </a:lnTo>
                      <a:lnTo>
                        <a:pt x="101" y="54"/>
                      </a:lnTo>
                      <a:lnTo>
                        <a:pt x="101" y="50"/>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04" name="Freeform 60"/>
                <p:cNvSpPr>
                  <a:spLocks/>
                </p:cNvSpPr>
                <p:nvPr/>
              </p:nvSpPr>
              <p:spPr bwMode="auto">
                <a:xfrm>
                  <a:off x="1002" y="1351"/>
                  <a:ext cx="102" cy="102"/>
                </a:xfrm>
                <a:custGeom>
                  <a:avLst/>
                  <a:gdLst>
                    <a:gd name="T0" fmla="*/ 101 w 102"/>
                    <a:gd name="T1" fmla="*/ 47 h 102"/>
                    <a:gd name="T2" fmla="*/ 100 w 102"/>
                    <a:gd name="T3" fmla="*/ 40 h 102"/>
                    <a:gd name="T4" fmla="*/ 98 w 102"/>
                    <a:gd name="T5" fmla="*/ 32 h 102"/>
                    <a:gd name="T6" fmla="*/ 94 w 102"/>
                    <a:gd name="T7" fmla="*/ 25 h 102"/>
                    <a:gd name="T8" fmla="*/ 90 w 102"/>
                    <a:gd name="T9" fmla="*/ 19 h 102"/>
                    <a:gd name="T10" fmla="*/ 85 w 102"/>
                    <a:gd name="T11" fmla="*/ 13 h 102"/>
                    <a:gd name="T12" fmla="*/ 79 w 102"/>
                    <a:gd name="T13" fmla="*/ 9 h 102"/>
                    <a:gd name="T14" fmla="*/ 73 w 102"/>
                    <a:gd name="T15" fmla="*/ 5 h 102"/>
                    <a:gd name="T16" fmla="*/ 65 w 102"/>
                    <a:gd name="T17" fmla="*/ 2 h 102"/>
                    <a:gd name="T18" fmla="*/ 58 w 102"/>
                    <a:gd name="T19" fmla="*/ 1 h 102"/>
                    <a:gd name="T20" fmla="*/ 51 w 102"/>
                    <a:gd name="T21" fmla="*/ 0 h 102"/>
                    <a:gd name="T22" fmla="*/ 43 w 102"/>
                    <a:gd name="T23" fmla="*/ 1 h 102"/>
                    <a:gd name="T24" fmla="*/ 36 w 102"/>
                    <a:gd name="T25" fmla="*/ 2 h 102"/>
                    <a:gd name="T26" fmla="*/ 29 w 102"/>
                    <a:gd name="T27" fmla="*/ 5 h 102"/>
                    <a:gd name="T28" fmla="*/ 22 w 102"/>
                    <a:gd name="T29" fmla="*/ 9 h 102"/>
                    <a:gd name="T30" fmla="*/ 16 w 102"/>
                    <a:gd name="T31" fmla="*/ 13 h 102"/>
                    <a:gd name="T32" fmla="*/ 11 w 102"/>
                    <a:gd name="T33" fmla="*/ 19 h 102"/>
                    <a:gd name="T34" fmla="*/ 7 w 102"/>
                    <a:gd name="T35" fmla="*/ 25 h 102"/>
                    <a:gd name="T36" fmla="*/ 4 w 102"/>
                    <a:gd name="T37" fmla="*/ 32 h 102"/>
                    <a:gd name="T38" fmla="*/ 2 w 102"/>
                    <a:gd name="T39" fmla="*/ 40 h 102"/>
                    <a:gd name="T40" fmla="*/ 0 w 102"/>
                    <a:gd name="T41" fmla="*/ 47 h 102"/>
                    <a:gd name="T42" fmla="*/ 0 w 102"/>
                    <a:gd name="T43" fmla="*/ 54 h 102"/>
                    <a:gd name="T44" fmla="*/ 2 w 102"/>
                    <a:gd name="T45" fmla="*/ 62 h 102"/>
                    <a:gd name="T46" fmla="*/ 4 w 102"/>
                    <a:gd name="T47" fmla="*/ 69 h 102"/>
                    <a:gd name="T48" fmla="*/ 7 w 102"/>
                    <a:gd name="T49" fmla="*/ 76 h 102"/>
                    <a:gd name="T50" fmla="*/ 11 w 102"/>
                    <a:gd name="T51" fmla="*/ 82 h 102"/>
                    <a:gd name="T52" fmla="*/ 16 w 102"/>
                    <a:gd name="T53" fmla="*/ 87 h 102"/>
                    <a:gd name="T54" fmla="*/ 22 w 102"/>
                    <a:gd name="T55" fmla="*/ 92 h 102"/>
                    <a:gd name="T56" fmla="*/ 29 w 102"/>
                    <a:gd name="T57" fmla="*/ 96 h 102"/>
                    <a:gd name="T58" fmla="*/ 36 w 102"/>
                    <a:gd name="T59" fmla="*/ 99 h 102"/>
                    <a:gd name="T60" fmla="*/ 43 w 102"/>
                    <a:gd name="T61" fmla="*/ 100 h 102"/>
                    <a:gd name="T62" fmla="*/ 51 w 102"/>
                    <a:gd name="T63" fmla="*/ 101 h 102"/>
                    <a:gd name="T64" fmla="*/ 58 w 102"/>
                    <a:gd name="T65" fmla="*/ 100 h 102"/>
                    <a:gd name="T66" fmla="*/ 65 w 102"/>
                    <a:gd name="T67" fmla="*/ 99 h 102"/>
                    <a:gd name="T68" fmla="*/ 73 w 102"/>
                    <a:gd name="T69" fmla="*/ 96 h 102"/>
                    <a:gd name="T70" fmla="*/ 79 w 102"/>
                    <a:gd name="T71" fmla="*/ 92 h 102"/>
                    <a:gd name="T72" fmla="*/ 85 w 102"/>
                    <a:gd name="T73" fmla="*/ 87 h 102"/>
                    <a:gd name="T74" fmla="*/ 90 w 102"/>
                    <a:gd name="T75" fmla="*/ 82 h 102"/>
                    <a:gd name="T76" fmla="*/ 94 w 102"/>
                    <a:gd name="T77" fmla="*/ 76 h 102"/>
                    <a:gd name="T78" fmla="*/ 98 w 102"/>
                    <a:gd name="T79" fmla="*/ 69 h 102"/>
                    <a:gd name="T80" fmla="*/ 100 w 102"/>
                    <a:gd name="T81" fmla="*/ 62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0"/>
                      </a:moveTo>
                      <a:lnTo>
                        <a:pt x="101" y="47"/>
                      </a:lnTo>
                      <a:lnTo>
                        <a:pt x="100" y="43"/>
                      </a:lnTo>
                      <a:lnTo>
                        <a:pt x="100" y="40"/>
                      </a:lnTo>
                      <a:lnTo>
                        <a:pt x="99" y="36"/>
                      </a:lnTo>
                      <a:lnTo>
                        <a:pt x="98" y="32"/>
                      </a:lnTo>
                      <a:lnTo>
                        <a:pt x="96" y="29"/>
                      </a:lnTo>
                      <a:lnTo>
                        <a:pt x="94" y="25"/>
                      </a:lnTo>
                      <a:lnTo>
                        <a:pt x="93" y="22"/>
                      </a:lnTo>
                      <a:lnTo>
                        <a:pt x="90" y="19"/>
                      </a:lnTo>
                      <a:lnTo>
                        <a:pt x="88" y="16"/>
                      </a:lnTo>
                      <a:lnTo>
                        <a:pt x="85" y="13"/>
                      </a:lnTo>
                      <a:lnTo>
                        <a:pt x="82" y="11"/>
                      </a:lnTo>
                      <a:lnTo>
                        <a:pt x="79" y="9"/>
                      </a:lnTo>
                      <a:lnTo>
                        <a:pt x="76" y="7"/>
                      </a:lnTo>
                      <a:lnTo>
                        <a:pt x="73" y="5"/>
                      </a:lnTo>
                      <a:lnTo>
                        <a:pt x="69" y="3"/>
                      </a:lnTo>
                      <a:lnTo>
                        <a:pt x="65" y="2"/>
                      </a:lnTo>
                      <a:lnTo>
                        <a:pt x="62" y="1"/>
                      </a:lnTo>
                      <a:lnTo>
                        <a:pt x="58" y="1"/>
                      </a:lnTo>
                      <a:lnTo>
                        <a:pt x="55" y="0"/>
                      </a:lnTo>
                      <a:lnTo>
                        <a:pt x="51" y="0"/>
                      </a:lnTo>
                      <a:lnTo>
                        <a:pt x="47" y="0"/>
                      </a:lnTo>
                      <a:lnTo>
                        <a:pt x="43" y="1"/>
                      </a:lnTo>
                      <a:lnTo>
                        <a:pt x="40" y="1"/>
                      </a:lnTo>
                      <a:lnTo>
                        <a:pt x="36" y="2"/>
                      </a:lnTo>
                      <a:lnTo>
                        <a:pt x="33" y="3"/>
                      </a:lnTo>
                      <a:lnTo>
                        <a:pt x="29" y="5"/>
                      </a:lnTo>
                      <a:lnTo>
                        <a:pt x="26" y="7"/>
                      </a:lnTo>
                      <a:lnTo>
                        <a:pt x="22" y="9"/>
                      </a:lnTo>
                      <a:lnTo>
                        <a:pt x="19" y="11"/>
                      </a:lnTo>
                      <a:lnTo>
                        <a:pt x="16" y="13"/>
                      </a:lnTo>
                      <a:lnTo>
                        <a:pt x="14" y="16"/>
                      </a:lnTo>
                      <a:lnTo>
                        <a:pt x="11" y="19"/>
                      </a:lnTo>
                      <a:lnTo>
                        <a:pt x="9" y="22"/>
                      </a:lnTo>
                      <a:lnTo>
                        <a:pt x="7" y="25"/>
                      </a:lnTo>
                      <a:lnTo>
                        <a:pt x="5" y="29"/>
                      </a:lnTo>
                      <a:lnTo>
                        <a:pt x="4" y="32"/>
                      </a:lnTo>
                      <a:lnTo>
                        <a:pt x="2" y="36"/>
                      </a:lnTo>
                      <a:lnTo>
                        <a:pt x="2" y="40"/>
                      </a:lnTo>
                      <a:lnTo>
                        <a:pt x="1" y="43"/>
                      </a:lnTo>
                      <a:lnTo>
                        <a:pt x="0" y="47"/>
                      </a:lnTo>
                      <a:lnTo>
                        <a:pt x="0" y="50"/>
                      </a:lnTo>
                      <a:lnTo>
                        <a:pt x="0" y="54"/>
                      </a:lnTo>
                      <a:lnTo>
                        <a:pt x="1" y="58"/>
                      </a:lnTo>
                      <a:lnTo>
                        <a:pt x="2" y="62"/>
                      </a:lnTo>
                      <a:lnTo>
                        <a:pt x="2" y="65"/>
                      </a:lnTo>
                      <a:lnTo>
                        <a:pt x="4" y="69"/>
                      </a:lnTo>
                      <a:lnTo>
                        <a:pt x="5" y="73"/>
                      </a:lnTo>
                      <a:lnTo>
                        <a:pt x="7" y="76"/>
                      </a:lnTo>
                      <a:lnTo>
                        <a:pt x="9" y="79"/>
                      </a:lnTo>
                      <a:lnTo>
                        <a:pt x="11" y="82"/>
                      </a:lnTo>
                      <a:lnTo>
                        <a:pt x="14" y="85"/>
                      </a:lnTo>
                      <a:lnTo>
                        <a:pt x="16" y="87"/>
                      </a:lnTo>
                      <a:lnTo>
                        <a:pt x="19" y="90"/>
                      </a:lnTo>
                      <a:lnTo>
                        <a:pt x="22" y="92"/>
                      </a:lnTo>
                      <a:lnTo>
                        <a:pt x="26" y="94"/>
                      </a:lnTo>
                      <a:lnTo>
                        <a:pt x="29" y="96"/>
                      </a:lnTo>
                      <a:lnTo>
                        <a:pt x="33" y="97"/>
                      </a:lnTo>
                      <a:lnTo>
                        <a:pt x="36" y="99"/>
                      </a:lnTo>
                      <a:lnTo>
                        <a:pt x="40" y="100"/>
                      </a:lnTo>
                      <a:lnTo>
                        <a:pt x="43" y="100"/>
                      </a:lnTo>
                      <a:lnTo>
                        <a:pt x="47" y="101"/>
                      </a:lnTo>
                      <a:lnTo>
                        <a:pt x="51" y="101"/>
                      </a:lnTo>
                      <a:lnTo>
                        <a:pt x="55" y="101"/>
                      </a:lnTo>
                      <a:lnTo>
                        <a:pt x="58" y="100"/>
                      </a:lnTo>
                      <a:lnTo>
                        <a:pt x="62" y="100"/>
                      </a:lnTo>
                      <a:lnTo>
                        <a:pt x="65" y="99"/>
                      </a:lnTo>
                      <a:lnTo>
                        <a:pt x="69" y="97"/>
                      </a:lnTo>
                      <a:lnTo>
                        <a:pt x="73" y="96"/>
                      </a:lnTo>
                      <a:lnTo>
                        <a:pt x="76" y="94"/>
                      </a:lnTo>
                      <a:lnTo>
                        <a:pt x="79" y="92"/>
                      </a:lnTo>
                      <a:lnTo>
                        <a:pt x="82" y="90"/>
                      </a:lnTo>
                      <a:lnTo>
                        <a:pt x="85" y="87"/>
                      </a:lnTo>
                      <a:lnTo>
                        <a:pt x="88" y="85"/>
                      </a:lnTo>
                      <a:lnTo>
                        <a:pt x="90" y="82"/>
                      </a:lnTo>
                      <a:lnTo>
                        <a:pt x="93" y="79"/>
                      </a:lnTo>
                      <a:lnTo>
                        <a:pt x="94" y="76"/>
                      </a:lnTo>
                      <a:lnTo>
                        <a:pt x="96" y="73"/>
                      </a:lnTo>
                      <a:lnTo>
                        <a:pt x="98" y="69"/>
                      </a:lnTo>
                      <a:lnTo>
                        <a:pt x="99" y="65"/>
                      </a:lnTo>
                      <a:lnTo>
                        <a:pt x="100" y="62"/>
                      </a:lnTo>
                      <a:lnTo>
                        <a:pt x="100" y="58"/>
                      </a:lnTo>
                      <a:lnTo>
                        <a:pt x="101" y="54"/>
                      </a:lnTo>
                      <a:lnTo>
                        <a:pt x="101" y="50"/>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05" name="Freeform 61"/>
                <p:cNvSpPr>
                  <a:spLocks/>
                </p:cNvSpPr>
                <p:nvPr/>
              </p:nvSpPr>
              <p:spPr bwMode="auto">
                <a:xfrm>
                  <a:off x="1109" y="1353"/>
                  <a:ext cx="102" cy="102"/>
                </a:xfrm>
                <a:custGeom>
                  <a:avLst/>
                  <a:gdLst>
                    <a:gd name="T0" fmla="*/ 101 w 102"/>
                    <a:gd name="T1" fmla="*/ 46 h 102"/>
                    <a:gd name="T2" fmla="*/ 100 w 102"/>
                    <a:gd name="T3" fmla="*/ 39 h 102"/>
                    <a:gd name="T4" fmla="*/ 98 w 102"/>
                    <a:gd name="T5" fmla="*/ 32 h 102"/>
                    <a:gd name="T6" fmla="*/ 94 w 102"/>
                    <a:gd name="T7" fmla="*/ 25 h 102"/>
                    <a:gd name="T8" fmla="*/ 90 w 102"/>
                    <a:gd name="T9" fmla="*/ 19 h 102"/>
                    <a:gd name="T10" fmla="*/ 85 w 102"/>
                    <a:gd name="T11" fmla="*/ 13 h 102"/>
                    <a:gd name="T12" fmla="*/ 79 w 102"/>
                    <a:gd name="T13" fmla="*/ 8 h 102"/>
                    <a:gd name="T14" fmla="*/ 72 w 102"/>
                    <a:gd name="T15" fmla="*/ 5 h 102"/>
                    <a:gd name="T16" fmla="*/ 65 w 102"/>
                    <a:gd name="T17" fmla="*/ 2 h 102"/>
                    <a:gd name="T18" fmla="*/ 58 w 102"/>
                    <a:gd name="T19" fmla="*/ 1 h 102"/>
                    <a:gd name="T20" fmla="*/ 51 w 102"/>
                    <a:gd name="T21" fmla="*/ 0 h 102"/>
                    <a:gd name="T22" fmla="*/ 43 w 102"/>
                    <a:gd name="T23" fmla="*/ 1 h 102"/>
                    <a:gd name="T24" fmla="*/ 36 w 102"/>
                    <a:gd name="T25" fmla="*/ 2 h 102"/>
                    <a:gd name="T26" fmla="*/ 28 w 102"/>
                    <a:gd name="T27" fmla="*/ 5 h 102"/>
                    <a:gd name="T28" fmla="*/ 22 w 102"/>
                    <a:gd name="T29" fmla="*/ 8 h 102"/>
                    <a:gd name="T30" fmla="*/ 16 w 102"/>
                    <a:gd name="T31" fmla="*/ 13 h 102"/>
                    <a:gd name="T32" fmla="*/ 11 w 102"/>
                    <a:gd name="T33" fmla="*/ 19 h 102"/>
                    <a:gd name="T34" fmla="*/ 7 w 102"/>
                    <a:gd name="T35" fmla="*/ 25 h 102"/>
                    <a:gd name="T36" fmla="*/ 3 w 102"/>
                    <a:gd name="T37" fmla="*/ 32 h 102"/>
                    <a:gd name="T38" fmla="*/ 1 w 102"/>
                    <a:gd name="T39" fmla="*/ 39 h 102"/>
                    <a:gd name="T40" fmla="*/ 0 w 102"/>
                    <a:gd name="T41" fmla="*/ 46 h 102"/>
                    <a:gd name="T42" fmla="*/ 0 w 102"/>
                    <a:gd name="T43" fmla="*/ 54 h 102"/>
                    <a:gd name="T44" fmla="*/ 1 w 102"/>
                    <a:gd name="T45" fmla="*/ 61 h 102"/>
                    <a:gd name="T46" fmla="*/ 3 w 102"/>
                    <a:gd name="T47" fmla="*/ 69 h 102"/>
                    <a:gd name="T48" fmla="*/ 7 w 102"/>
                    <a:gd name="T49" fmla="*/ 75 h 102"/>
                    <a:gd name="T50" fmla="*/ 11 w 102"/>
                    <a:gd name="T51" fmla="*/ 82 h 102"/>
                    <a:gd name="T52" fmla="*/ 16 w 102"/>
                    <a:gd name="T53" fmla="*/ 87 h 102"/>
                    <a:gd name="T54" fmla="*/ 22 w 102"/>
                    <a:gd name="T55" fmla="*/ 92 h 102"/>
                    <a:gd name="T56" fmla="*/ 28 w 102"/>
                    <a:gd name="T57" fmla="*/ 96 h 102"/>
                    <a:gd name="T58" fmla="*/ 36 w 102"/>
                    <a:gd name="T59" fmla="*/ 99 h 102"/>
                    <a:gd name="T60" fmla="*/ 43 w 102"/>
                    <a:gd name="T61" fmla="*/ 100 h 102"/>
                    <a:gd name="T62" fmla="*/ 51 w 102"/>
                    <a:gd name="T63" fmla="*/ 101 h 102"/>
                    <a:gd name="T64" fmla="*/ 58 w 102"/>
                    <a:gd name="T65" fmla="*/ 100 h 102"/>
                    <a:gd name="T66" fmla="*/ 65 w 102"/>
                    <a:gd name="T67" fmla="*/ 99 h 102"/>
                    <a:gd name="T68" fmla="*/ 72 w 102"/>
                    <a:gd name="T69" fmla="*/ 96 h 102"/>
                    <a:gd name="T70" fmla="*/ 79 w 102"/>
                    <a:gd name="T71" fmla="*/ 92 h 102"/>
                    <a:gd name="T72" fmla="*/ 85 w 102"/>
                    <a:gd name="T73" fmla="*/ 87 h 102"/>
                    <a:gd name="T74" fmla="*/ 90 w 102"/>
                    <a:gd name="T75" fmla="*/ 82 h 102"/>
                    <a:gd name="T76" fmla="*/ 94 w 102"/>
                    <a:gd name="T77" fmla="*/ 75 h 102"/>
                    <a:gd name="T78" fmla="*/ 98 w 102"/>
                    <a:gd name="T79" fmla="*/ 69 h 102"/>
                    <a:gd name="T80" fmla="*/ 100 w 102"/>
                    <a:gd name="T81" fmla="*/ 61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0"/>
                      </a:moveTo>
                      <a:lnTo>
                        <a:pt x="101" y="46"/>
                      </a:lnTo>
                      <a:lnTo>
                        <a:pt x="100" y="43"/>
                      </a:lnTo>
                      <a:lnTo>
                        <a:pt x="100" y="39"/>
                      </a:lnTo>
                      <a:lnTo>
                        <a:pt x="99" y="36"/>
                      </a:lnTo>
                      <a:lnTo>
                        <a:pt x="98" y="32"/>
                      </a:lnTo>
                      <a:lnTo>
                        <a:pt x="96" y="28"/>
                      </a:lnTo>
                      <a:lnTo>
                        <a:pt x="94" y="25"/>
                      </a:lnTo>
                      <a:lnTo>
                        <a:pt x="92" y="22"/>
                      </a:lnTo>
                      <a:lnTo>
                        <a:pt x="90" y="19"/>
                      </a:lnTo>
                      <a:lnTo>
                        <a:pt x="87" y="16"/>
                      </a:lnTo>
                      <a:lnTo>
                        <a:pt x="85" y="13"/>
                      </a:lnTo>
                      <a:lnTo>
                        <a:pt x="82" y="11"/>
                      </a:lnTo>
                      <a:lnTo>
                        <a:pt x="79" y="8"/>
                      </a:lnTo>
                      <a:lnTo>
                        <a:pt x="75" y="7"/>
                      </a:lnTo>
                      <a:lnTo>
                        <a:pt x="72" y="5"/>
                      </a:lnTo>
                      <a:lnTo>
                        <a:pt x="69" y="3"/>
                      </a:lnTo>
                      <a:lnTo>
                        <a:pt x="65" y="2"/>
                      </a:lnTo>
                      <a:lnTo>
                        <a:pt x="61" y="1"/>
                      </a:lnTo>
                      <a:lnTo>
                        <a:pt x="58" y="1"/>
                      </a:lnTo>
                      <a:lnTo>
                        <a:pt x="54" y="0"/>
                      </a:lnTo>
                      <a:lnTo>
                        <a:pt x="51" y="0"/>
                      </a:lnTo>
                      <a:lnTo>
                        <a:pt x="47" y="0"/>
                      </a:lnTo>
                      <a:lnTo>
                        <a:pt x="43" y="1"/>
                      </a:lnTo>
                      <a:lnTo>
                        <a:pt x="39" y="1"/>
                      </a:lnTo>
                      <a:lnTo>
                        <a:pt x="36" y="2"/>
                      </a:lnTo>
                      <a:lnTo>
                        <a:pt x="32" y="3"/>
                      </a:lnTo>
                      <a:lnTo>
                        <a:pt x="28" y="5"/>
                      </a:lnTo>
                      <a:lnTo>
                        <a:pt x="25" y="7"/>
                      </a:lnTo>
                      <a:lnTo>
                        <a:pt x="22" y="8"/>
                      </a:lnTo>
                      <a:lnTo>
                        <a:pt x="19" y="11"/>
                      </a:lnTo>
                      <a:lnTo>
                        <a:pt x="16" y="13"/>
                      </a:lnTo>
                      <a:lnTo>
                        <a:pt x="13" y="16"/>
                      </a:lnTo>
                      <a:lnTo>
                        <a:pt x="11" y="19"/>
                      </a:lnTo>
                      <a:lnTo>
                        <a:pt x="8" y="22"/>
                      </a:lnTo>
                      <a:lnTo>
                        <a:pt x="7" y="25"/>
                      </a:lnTo>
                      <a:lnTo>
                        <a:pt x="5" y="28"/>
                      </a:lnTo>
                      <a:lnTo>
                        <a:pt x="3" y="32"/>
                      </a:lnTo>
                      <a:lnTo>
                        <a:pt x="2" y="36"/>
                      </a:lnTo>
                      <a:lnTo>
                        <a:pt x="1" y="39"/>
                      </a:lnTo>
                      <a:lnTo>
                        <a:pt x="1" y="43"/>
                      </a:lnTo>
                      <a:lnTo>
                        <a:pt x="0" y="46"/>
                      </a:lnTo>
                      <a:lnTo>
                        <a:pt x="0" y="50"/>
                      </a:lnTo>
                      <a:lnTo>
                        <a:pt x="0" y="54"/>
                      </a:lnTo>
                      <a:lnTo>
                        <a:pt x="1" y="58"/>
                      </a:lnTo>
                      <a:lnTo>
                        <a:pt x="1" y="61"/>
                      </a:lnTo>
                      <a:lnTo>
                        <a:pt x="2" y="65"/>
                      </a:lnTo>
                      <a:lnTo>
                        <a:pt x="3" y="69"/>
                      </a:lnTo>
                      <a:lnTo>
                        <a:pt x="5" y="72"/>
                      </a:lnTo>
                      <a:lnTo>
                        <a:pt x="7" y="75"/>
                      </a:lnTo>
                      <a:lnTo>
                        <a:pt x="8" y="79"/>
                      </a:lnTo>
                      <a:lnTo>
                        <a:pt x="11" y="82"/>
                      </a:lnTo>
                      <a:lnTo>
                        <a:pt x="13" y="85"/>
                      </a:lnTo>
                      <a:lnTo>
                        <a:pt x="16" y="87"/>
                      </a:lnTo>
                      <a:lnTo>
                        <a:pt x="19" y="90"/>
                      </a:lnTo>
                      <a:lnTo>
                        <a:pt x="22" y="92"/>
                      </a:lnTo>
                      <a:lnTo>
                        <a:pt x="25" y="94"/>
                      </a:lnTo>
                      <a:lnTo>
                        <a:pt x="28" y="96"/>
                      </a:lnTo>
                      <a:lnTo>
                        <a:pt x="32" y="97"/>
                      </a:lnTo>
                      <a:lnTo>
                        <a:pt x="36" y="99"/>
                      </a:lnTo>
                      <a:lnTo>
                        <a:pt x="39" y="99"/>
                      </a:lnTo>
                      <a:lnTo>
                        <a:pt x="43" y="100"/>
                      </a:lnTo>
                      <a:lnTo>
                        <a:pt x="47" y="101"/>
                      </a:lnTo>
                      <a:lnTo>
                        <a:pt x="51" y="101"/>
                      </a:lnTo>
                      <a:lnTo>
                        <a:pt x="54" y="101"/>
                      </a:lnTo>
                      <a:lnTo>
                        <a:pt x="58" y="100"/>
                      </a:lnTo>
                      <a:lnTo>
                        <a:pt x="61" y="99"/>
                      </a:lnTo>
                      <a:lnTo>
                        <a:pt x="65" y="99"/>
                      </a:lnTo>
                      <a:lnTo>
                        <a:pt x="69" y="97"/>
                      </a:lnTo>
                      <a:lnTo>
                        <a:pt x="72" y="96"/>
                      </a:lnTo>
                      <a:lnTo>
                        <a:pt x="75" y="94"/>
                      </a:lnTo>
                      <a:lnTo>
                        <a:pt x="79" y="92"/>
                      </a:lnTo>
                      <a:lnTo>
                        <a:pt x="82" y="90"/>
                      </a:lnTo>
                      <a:lnTo>
                        <a:pt x="85" y="87"/>
                      </a:lnTo>
                      <a:lnTo>
                        <a:pt x="87" y="85"/>
                      </a:lnTo>
                      <a:lnTo>
                        <a:pt x="90" y="82"/>
                      </a:lnTo>
                      <a:lnTo>
                        <a:pt x="92" y="79"/>
                      </a:lnTo>
                      <a:lnTo>
                        <a:pt x="94" y="75"/>
                      </a:lnTo>
                      <a:lnTo>
                        <a:pt x="96" y="72"/>
                      </a:lnTo>
                      <a:lnTo>
                        <a:pt x="98" y="69"/>
                      </a:lnTo>
                      <a:lnTo>
                        <a:pt x="99" y="65"/>
                      </a:lnTo>
                      <a:lnTo>
                        <a:pt x="100" y="61"/>
                      </a:lnTo>
                      <a:lnTo>
                        <a:pt x="100" y="58"/>
                      </a:lnTo>
                      <a:lnTo>
                        <a:pt x="101" y="54"/>
                      </a:lnTo>
                      <a:lnTo>
                        <a:pt x="101" y="50"/>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06" name="Freeform 62"/>
                <p:cNvSpPr>
                  <a:spLocks/>
                </p:cNvSpPr>
                <p:nvPr/>
              </p:nvSpPr>
              <p:spPr bwMode="auto">
                <a:xfrm>
                  <a:off x="1211" y="1350"/>
                  <a:ext cx="102" cy="102"/>
                </a:xfrm>
                <a:custGeom>
                  <a:avLst/>
                  <a:gdLst>
                    <a:gd name="T0" fmla="*/ 101 w 102"/>
                    <a:gd name="T1" fmla="*/ 47 h 102"/>
                    <a:gd name="T2" fmla="*/ 100 w 102"/>
                    <a:gd name="T3" fmla="*/ 39 h 102"/>
                    <a:gd name="T4" fmla="*/ 98 w 102"/>
                    <a:gd name="T5" fmla="*/ 32 h 102"/>
                    <a:gd name="T6" fmla="*/ 94 w 102"/>
                    <a:gd name="T7" fmla="*/ 25 h 102"/>
                    <a:gd name="T8" fmla="*/ 90 w 102"/>
                    <a:gd name="T9" fmla="*/ 19 h 102"/>
                    <a:gd name="T10" fmla="*/ 85 w 102"/>
                    <a:gd name="T11" fmla="*/ 13 h 102"/>
                    <a:gd name="T12" fmla="*/ 79 w 102"/>
                    <a:gd name="T13" fmla="*/ 8 h 102"/>
                    <a:gd name="T14" fmla="*/ 72 w 102"/>
                    <a:gd name="T15" fmla="*/ 5 h 102"/>
                    <a:gd name="T16" fmla="*/ 65 w 102"/>
                    <a:gd name="T17" fmla="*/ 2 h 102"/>
                    <a:gd name="T18" fmla="*/ 58 w 102"/>
                    <a:gd name="T19" fmla="*/ 0 h 102"/>
                    <a:gd name="T20" fmla="*/ 51 w 102"/>
                    <a:gd name="T21" fmla="*/ 0 h 102"/>
                    <a:gd name="T22" fmla="*/ 43 w 102"/>
                    <a:gd name="T23" fmla="*/ 0 h 102"/>
                    <a:gd name="T24" fmla="*/ 36 w 102"/>
                    <a:gd name="T25" fmla="*/ 2 h 102"/>
                    <a:gd name="T26" fmla="*/ 28 w 102"/>
                    <a:gd name="T27" fmla="*/ 5 h 102"/>
                    <a:gd name="T28" fmla="*/ 22 w 102"/>
                    <a:gd name="T29" fmla="*/ 8 h 102"/>
                    <a:gd name="T30" fmla="*/ 16 w 102"/>
                    <a:gd name="T31" fmla="*/ 13 h 102"/>
                    <a:gd name="T32" fmla="*/ 11 w 102"/>
                    <a:gd name="T33" fmla="*/ 19 h 102"/>
                    <a:gd name="T34" fmla="*/ 7 w 102"/>
                    <a:gd name="T35" fmla="*/ 25 h 102"/>
                    <a:gd name="T36" fmla="*/ 3 w 102"/>
                    <a:gd name="T37" fmla="*/ 32 h 102"/>
                    <a:gd name="T38" fmla="*/ 1 w 102"/>
                    <a:gd name="T39" fmla="*/ 39 h 102"/>
                    <a:gd name="T40" fmla="*/ 0 w 102"/>
                    <a:gd name="T41" fmla="*/ 47 h 102"/>
                    <a:gd name="T42" fmla="*/ 0 w 102"/>
                    <a:gd name="T43" fmla="*/ 54 h 102"/>
                    <a:gd name="T44" fmla="*/ 1 w 102"/>
                    <a:gd name="T45" fmla="*/ 61 h 102"/>
                    <a:gd name="T46" fmla="*/ 3 w 102"/>
                    <a:gd name="T47" fmla="*/ 69 h 102"/>
                    <a:gd name="T48" fmla="*/ 7 w 102"/>
                    <a:gd name="T49" fmla="*/ 76 h 102"/>
                    <a:gd name="T50" fmla="*/ 11 w 102"/>
                    <a:gd name="T51" fmla="*/ 82 h 102"/>
                    <a:gd name="T52" fmla="*/ 16 w 102"/>
                    <a:gd name="T53" fmla="*/ 87 h 102"/>
                    <a:gd name="T54" fmla="*/ 22 w 102"/>
                    <a:gd name="T55" fmla="*/ 92 h 102"/>
                    <a:gd name="T56" fmla="*/ 28 w 102"/>
                    <a:gd name="T57" fmla="*/ 96 h 102"/>
                    <a:gd name="T58" fmla="*/ 36 w 102"/>
                    <a:gd name="T59" fmla="*/ 99 h 102"/>
                    <a:gd name="T60" fmla="*/ 43 w 102"/>
                    <a:gd name="T61" fmla="*/ 100 h 102"/>
                    <a:gd name="T62" fmla="*/ 51 w 102"/>
                    <a:gd name="T63" fmla="*/ 101 h 102"/>
                    <a:gd name="T64" fmla="*/ 58 w 102"/>
                    <a:gd name="T65" fmla="*/ 100 h 102"/>
                    <a:gd name="T66" fmla="*/ 65 w 102"/>
                    <a:gd name="T67" fmla="*/ 99 h 102"/>
                    <a:gd name="T68" fmla="*/ 72 w 102"/>
                    <a:gd name="T69" fmla="*/ 96 h 102"/>
                    <a:gd name="T70" fmla="*/ 79 w 102"/>
                    <a:gd name="T71" fmla="*/ 92 h 102"/>
                    <a:gd name="T72" fmla="*/ 85 w 102"/>
                    <a:gd name="T73" fmla="*/ 87 h 102"/>
                    <a:gd name="T74" fmla="*/ 90 w 102"/>
                    <a:gd name="T75" fmla="*/ 82 h 102"/>
                    <a:gd name="T76" fmla="*/ 94 w 102"/>
                    <a:gd name="T77" fmla="*/ 76 h 102"/>
                    <a:gd name="T78" fmla="*/ 98 w 102"/>
                    <a:gd name="T79" fmla="*/ 69 h 102"/>
                    <a:gd name="T80" fmla="*/ 100 w 102"/>
                    <a:gd name="T81" fmla="*/ 61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0"/>
                      </a:moveTo>
                      <a:lnTo>
                        <a:pt x="101" y="47"/>
                      </a:lnTo>
                      <a:lnTo>
                        <a:pt x="100" y="43"/>
                      </a:lnTo>
                      <a:lnTo>
                        <a:pt x="100" y="39"/>
                      </a:lnTo>
                      <a:lnTo>
                        <a:pt x="99" y="35"/>
                      </a:lnTo>
                      <a:lnTo>
                        <a:pt x="98" y="32"/>
                      </a:lnTo>
                      <a:lnTo>
                        <a:pt x="96" y="28"/>
                      </a:lnTo>
                      <a:lnTo>
                        <a:pt x="94" y="25"/>
                      </a:lnTo>
                      <a:lnTo>
                        <a:pt x="92" y="22"/>
                      </a:lnTo>
                      <a:lnTo>
                        <a:pt x="90" y="19"/>
                      </a:lnTo>
                      <a:lnTo>
                        <a:pt x="88" y="16"/>
                      </a:lnTo>
                      <a:lnTo>
                        <a:pt x="85" y="13"/>
                      </a:lnTo>
                      <a:lnTo>
                        <a:pt x="82" y="11"/>
                      </a:lnTo>
                      <a:lnTo>
                        <a:pt x="79" y="8"/>
                      </a:lnTo>
                      <a:lnTo>
                        <a:pt x="76" y="6"/>
                      </a:lnTo>
                      <a:lnTo>
                        <a:pt x="72" y="5"/>
                      </a:lnTo>
                      <a:lnTo>
                        <a:pt x="69" y="3"/>
                      </a:lnTo>
                      <a:lnTo>
                        <a:pt x="65" y="2"/>
                      </a:lnTo>
                      <a:lnTo>
                        <a:pt x="61" y="1"/>
                      </a:lnTo>
                      <a:lnTo>
                        <a:pt x="58" y="0"/>
                      </a:lnTo>
                      <a:lnTo>
                        <a:pt x="54" y="0"/>
                      </a:lnTo>
                      <a:lnTo>
                        <a:pt x="51" y="0"/>
                      </a:lnTo>
                      <a:lnTo>
                        <a:pt x="47" y="0"/>
                      </a:lnTo>
                      <a:lnTo>
                        <a:pt x="43" y="0"/>
                      </a:lnTo>
                      <a:lnTo>
                        <a:pt x="39" y="1"/>
                      </a:lnTo>
                      <a:lnTo>
                        <a:pt x="36" y="2"/>
                      </a:lnTo>
                      <a:lnTo>
                        <a:pt x="32" y="3"/>
                      </a:lnTo>
                      <a:lnTo>
                        <a:pt x="28" y="5"/>
                      </a:lnTo>
                      <a:lnTo>
                        <a:pt x="25" y="6"/>
                      </a:lnTo>
                      <a:lnTo>
                        <a:pt x="22" y="8"/>
                      </a:lnTo>
                      <a:lnTo>
                        <a:pt x="19" y="11"/>
                      </a:lnTo>
                      <a:lnTo>
                        <a:pt x="16" y="13"/>
                      </a:lnTo>
                      <a:lnTo>
                        <a:pt x="13" y="16"/>
                      </a:lnTo>
                      <a:lnTo>
                        <a:pt x="11" y="19"/>
                      </a:lnTo>
                      <a:lnTo>
                        <a:pt x="8" y="22"/>
                      </a:lnTo>
                      <a:lnTo>
                        <a:pt x="7" y="25"/>
                      </a:lnTo>
                      <a:lnTo>
                        <a:pt x="5" y="28"/>
                      </a:lnTo>
                      <a:lnTo>
                        <a:pt x="3" y="32"/>
                      </a:lnTo>
                      <a:lnTo>
                        <a:pt x="2" y="35"/>
                      </a:lnTo>
                      <a:lnTo>
                        <a:pt x="1" y="39"/>
                      </a:lnTo>
                      <a:lnTo>
                        <a:pt x="1" y="43"/>
                      </a:lnTo>
                      <a:lnTo>
                        <a:pt x="0" y="47"/>
                      </a:lnTo>
                      <a:lnTo>
                        <a:pt x="0" y="50"/>
                      </a:lnTo>
                      <a:lnTo>
                        <a:pt x="0" y="54"/>
                      </a:lnTo>
                      <a:lnTo>
                        <a:pt x="1" y="58"/>
                      </a:lnTo>
                      <a:lnTo>
                        <a:pt x="1" y="61"/>
                      </a:lnTo>
                      <a:lnTo>
                        <a:pt x="2" y="65"/>
                      </a:lnTo>
                      <a:lnTo>
                        <a:pt x="3" y="69"/>
                      </a:lnTo>
                      <a:lnTo>
                        <a:pt x="5" y="72"/>
                      </a:lnTo>
                      <a:lnTo>
                        <a:pt x="7" y="76"/>
                      </a:lnTo>
                      <a:lnTo>
                        <a:pt x="8" y="79"/>
                      </a:lnTo>
                      <a:lnTo>
                        <a:pt x="11" y="82"/>
                      </a:lnTo>
                      <a:lnTo>
                        <a:pt x="13" y="85"/>
                      </a:lnTo>
                      <a:lnTo>
                        <a:pt x="16" y="87"/>
                      </a:lnTo>
                      <a:lnTo>
                        <a:pt x="19" y="90"/>
                      </a:lnTo>
                      <a:lnTo>
                        <a:pt x="22" y="92"/>
                      </a:lnTo>
                      <a:lnTo>
                        <a:pt x="25" y="94"/>
                      </a:lnTo>
                      <a:lnTo>
                        <a:pt x="28" y="96"/>
                      </a:lnTo>
                      <a:lnTo>
                        <a:pt x="32" y="97"/>
                      </a:lnTo>
                      <a:lnTo>
                        <a:pt x="36" y="99"/>
                      </a:lnTo>
                      <a:lnTo>
                        <a:pt x="39" y="100"/>
                      </a:lnTo>
                      <a:lnTo>
                        <a:pt x="43" y="100"/>
                      </a:lnTo>
                      <a:lnTo>
                        <a:pt x="47" y="101"/>
                      </a:lnTo>
                      <a:lnTo>
                        <a:pt x="51" y="101"/>
                      </a:lnTo>
                      <a:lnTo>
                        <a:pt x="54" y="101"/>
                      </a:lnTo>
                      <a:lnTo>
                        <a:pt x="58" y="100"/>
                      </a:lnTo>
                      <a:lnTo>
                        <a:pt x="61" y="100"/>
                      </a:lnTo>
                      <a:lnTo>
                        <a:pt x="65" y="99"/>
                      </a:lnTo>
                      <a:lnTo>
                        <a:pt x="69" y="97"/>
                      </a:lnTo>
                      <a:lnTo>
                        <a:pt x="72" y="96"/>
                      </a:lnTo>
                      <a:lnTo>
                        <a:pt x="76" y="94"/>
                      </a:lnTo>
                      <a:lnTo>
                        <a:pt x="79" y="92"/>
                      </a:lnTo>
                      <a:lnTo>
                        <a:pt x="82" y="90"/>
                      </a:lnTo>
                      <a:lnTo>
                        <a:pt x="85" y="87"/>
                      </a:lnTo>
                      <a:lnTo>
                        <a:pt x="88" y="85"/>
                      </a:lnTo>
                      <a:lnTo>
                        <a:pt x="90" y="82"/>
                      </a:lnTo>
                      <a:lnTo>
                        <a:pt x="92" y="79"/>
                      </a:lnTo>
                      <a:lnTo>
                        <a:pt x="94" y="76"/>
                      </a:lnTo>
                      <a:lnTo>
                        <a:pt x="96" y="72"/>
                      </a:lnTo>
                      <a:lnTo>
                        <a:pt x="98" y="69"/>
                      </a:lnTo>
                      <a:lnTo>
                        <a:pt x="99" y="65"/>
                      </a:lnTo>
                      <a:lnTo>
                        <a:pt x="100" y="61"/>
                      </a:lnTo>
                      <a:lnTo>
                        <a:pt x="100" y="58"/>
                      </a:lnTo>
                      <a:lnTo>
                        <a:pt x="101" y="54"/>
                      </a:lnTo>
                      <a:lnTo>
                        <a:pt x="101" y="50"/>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07" name="Freeform 63"/>
                <p:cNvSpPr>
                  <a:spLocks/>
                </p:cNvSpPr>
                <p:nvPr/>
              </p:nvSpPr>
              <p:spPr bwMode="auto">
                <a:xfrm>
                  <a:off x="1633" y="1355"/>
                  <a:ext cx="102" cy="102"/>
                </a:xfrm>
                <a:custGeom>
                  <a:avLst/>
                  <a:gdLst>
                    <a:gd name="T0" fmla="*/ 101 w 102"/>
                    <a:gd name="T1" fmla="*/ 47 h 102"/>
                    <a:gd name="T2" fmla="*/ 100 w 102"/>
                    <a:gd name="T3" fmla="*/ 40 h 102"/>
                    <a:gd name="T4" fmla="*/ 98 w 102"/>
                    <a:gd name="T5" fmla="*/ 32 h 102"/>
                    <a:gd name="T6" fmla="*/ 94 w 102"/>
                    <a:gd name="T7" fmla="*/ 25 h 102"/>
                    <a:gd name="T8" fmla="*/ 90 w 102"/>
                    <a:gd name="T9" fmla="*/ 19 h 102"/>
                    <a:gd name="T10" fmla="*/ 85 w 102"/>
                    <a:gd name="T11" fmla="*/ 14 h 102"/>
                    <a:gd name="T12" fmla="*/ 79 w 102"/>
                    <a:gd name="T13" fmla="*/ 9 h 102"/>
                    <a:gd name="T14" fmla="*/ 72 w 102"/>
                    <a:gd name="T15" fmla="*/ 5 h 102"/>
                    <a:gd name="T16" fmla="*/ 65 w 102"/>
                    <a:gd name="T17" fmla="*/ 2 h 102"/>
                    <a:gd name="T18" fmla="*/ 58 w 102"/>
                    <a:gd name="T19" fmla="*/ 1 h 102"/>
                    <a:gd name="T20" fmla="*/ 51 w 102"/>
                    <a:gd name="T21" fmla="*/ 0 h 102"/>
                    <a:gd name="T22" fmla="*/ 43 w 102"/>
                    <a:gd name="T23" fmla="*/ 1 h 102"/>
                    <a:gd name="T24" fmla="*/ 36 w 102"/>
                    <a:gd name="T25" fmla="*/ 2 h 102"/>
                    <a:gd name="T26" fmla="*/ 28 w 102"/>
                    <a:gd name="T27" fmla="*/ 5 h 102"/>
                    <a:gd name="T28" fmla="*/ 22 w 102"/>
                    <a:gd name="T29" fmla="*/ 9 h 102"/>
                    <a:gd name="T30" fmla="*/ 16 w 102"/>
                    <a:gd name="T31" fmla="*/ 14 h 102"/>
                    <a:gd name="T32" fmla="*/ 11 w 102"/>
                    <a:gd name="T33" fmla="*/ 19 h 102"/>
                    <a:gd name="T34" fmla="*/ 7 w 102"/>
                    <a:gd name="T35" fmla="*/ 25 h 102"/>
                    <a:gd name="T36" fmla="*/ 3 w 102"/>
                    <a:gd name="T37" fmla="*/ 32 h 102"/>
                    <a:gd name="T38" fmla="*/ 1 w 102"/>
                    <a:gd name="T39" fmla="*/ 40 h 102"/>
                    <a:gd name="T40" fmla="*/ 0 w 102"/>
                    <a:gd name="T41" fmla="*/ 47 h 102"/>
                    <a:gd name="T42" fmla="*/ 0 w 102"/>
                    <a:gd name="T43" fmla="*/ 54 h 102"/>
                    <a:gd name="T44" fmla="*/ 1 w 102"/>
                    <a:gd name="T45" fmla="*/ 62 h 102"/>
                    <a:gd name="T46" fmla="*/ 3 w 102"/>
                    <a:gd name="T47" fmla="*/ 69 h 102"/>
                    <a:gd name="T48" fmla="*/ 7 w 102"/>
                    <a:gd name="T49" fmla="*/ 76 h 102"/>
                    <a:gd name="T50" fmla="*/ 11 w 102"/>
                    <a:gd name="T51" fmla="*/ 82 h 102"/>
                    <a:gd name="T52" fmla="*/ 16 w 102"/>
                    <a:gd name="T53" fmla="*/ 88 h 102"/>
                    <a:gd name="T54" fmla="*/ 22 w 102"/>
                    <a:gd name="T55" fmla="*/ 93 h 102"/>
                    <a:gd name="T56" fmla="*/ 28 w 102"/>
                    <a:gd name="T57" fmla="*/ 96 h 102"/>
                    <a:gd name="T58" fmla="*/ 36 w 102"/>
                    <a:gd name="T59" fmla="*/ 99 h 102"/>
                    <a:gd name="T60" fmla="*/ 43 w 102"/>
                    <a:gd name="T61" fmla="*/ 101 h 102"/>
                    <a:gd name="T62" fmla="*/ 51 w 102"/>
                    <a:gd name="T63" fmla="*/ 101 h 102"/>
                    <a:gd name="T64" fmla="*/ 58 w 102"/>
                    <a:gd name="T65" fmla="*/ 101 h 102"/>
                    <a:gd name="T66" fmla="*/ 65 w 102"/>
                    <a:gd name="T67" fmla="*/ 99 h 102"/>
                    <a:gd name="T68" fmla="*/ 72 w 102"/>
                    <a:gd name="T69" fmla="*/ 96 h 102"/>
                    <a:gd name="T70" fmla="*/ 79 w 102"/>
                    <a:gd name="T71" fmla="*/ 93 h 102"/>
                    <a:gd name="T72" fmla="*/ 85 w 102"/>
                    <a:gd name="T73" fmla="*/ 88 h 102"/>
                    <a:gd name="T74" fmla="*/ 90 w 102"/>
                    <a:gd name="T75" fmla="*/ 82 h 102"/>
                    <a:gd name="T76" fmla="*/ 94 w 102"/>
                    <a:gd name="T77" fmla="*/ 76 h 102"/>
                    <a:gd name="T78" fmla="*/ 98 w 102"/>
                    <a:gd name="T79" fmla="*/ 69 h 102"/>
                    <a:gd name="T80" fmla="*/ 100 w 102"/>
                    <a:gd name="T81" fmla="*/ 62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1"/>
                      </a:moveTo>
                      <a:lnTo>
                        <a:pt x="101" y="47"/>
                      </a:lnTo>
                      <a:lnTo>
                        <a:pt x="100" y="43"/>
                      </a:lnTo>
                      <a:lnTo>
                        <a:pt x="100" y="40"/>
                      </a:lnTo>
                      <a:lnTo>
                        <a:pt x="99" y="36"/>
                      </a:lnTo>
                      <a:lnTo>
                        <a:pt x="98" y="32"/>
                      </a:lnTo>
                      <a:lnTo>
                        <a:pt x="96" y="29"/>
                      </a:lnTo>
                      <a:lnTo>
                        <a:pt x="94" y="25"/>
                      </a:lnTo>
                      <a:lnTo>
                        <a:pt x="92" y="22"/>
                      </a:lnTo>
                      <a:lnTo>
                        <a:pt x="90" y="19"/>
                      </a:lnTo>
                      <a:lnTo>
                        <a:pt x="88" y="16"/>
                      </a:lnTo>
                      <a:lnTo>
                        <a:pt x="85" y="14"/>
                      </a:lnTo>
                      <a:lnTo>
                        <a:pt x="82" y="11"/>
                      </a:lnTo>
                      <a:lnTo>
                        <a:pt x="79" y="9"/>
                      </a:lnTo>
                      <a:lnTo>
                        <a:pt x="75" y="7"/>
                      </a:lnTo>
                      <a:lnTo>
                        <a:pt x="72" y="5"/>
                      </a:lnTo>
                      <a:lnTo>
                        <a:pt x="69" y="4"/>
                      </a:lnTo>
                      <a:lnTo>
                        <a:pt x="65" y="2"/>
                      </a:lnTo>
                      <a:lnTo>
                        <a:pt x="61" y="1"/>
                      </a:lnTo>
                      <a:lnTo>
                        <a:pt x="58" y="1"/>
                      </a:lnTo>
                      <a:lnTo>
                        <a:pt x="54" y="0"/>
                      </a:lnTo>
                      <a:lnTo>
                        <a:pt x="51" y="0"/>
                      </a:lnTo>
                      <a:lnTo>
                        <a:pt x="47" y="0"/>
                      </a:lnTo>
                      <a:lnTo>
                        <a:pt x="43" y="1"/>
                      </a:lnTo>
                      <a:lnTo>
                        <a:pt x="39" y="1"/>
                      </a:lnTo>
                      <a:lnTo>
                        <a:pt x="36" y="2"/>
                      </a:lnTo>
                      <a:lnTo>
                        <a:pt x="32" y="4"/>
                      </a:lnTo>
                      <a:lnTo>
                        <a:pt x="28" y="5"/>
                      </a:lnTo>
                      <a:lnTo>
                        <a:pt x="25" y="7"/>
                      </a:lnTo>
                      <a:lnTo>
                        <a:pt x="22" y="9"/>
                      </a:lnTo>
                      <a:lnTo>
                        <a:pt x="19" y="11"/>
                      </a:lnTo>
                      <a:lnTo>
                        <a:pt x="16" y="14"/>
                      </a:lnTo>
                      <a:lnTo>
                        <a:pt x="13" y="16"/>
                      </a:lnTo>
                      <a:lnTo>
                        <a:pt x="11" y="19"/>
                      </a:lnTo>
                      <a:lnTo>
                        <a:pt x="8" y="22"/>
                      </a:lnTo>
                      <a:lnTo>
                        <a:pt x="7" y="25"/>
                      </a:lnTo>
                      <a:lnTo>
                        <a:pt x="5" y="29"/>
                      </a:lnTo>
                      <a:lnTo>
                        <a:pt x="3" y="32"/>
                      </a:lnTo>
                      <a:lnTo>
                        <a:pt x="2" y="36"/>
                      </a:lnTo>
                      <a:lnTo>
                        <a:pt x="1" y="40"/>
                      </a:lnTo>
                      <a:lnTo>
                        <a:pt x="1" y="43"/>
                      </a:lnTo>
                      <a:lnTo>
                        <a:pt x="0" y="47"/>
                      </a:lnTo>
                      <a:lnTo>
                        <a:pt x="0" y="51"/>
                      </a:lnTo>
                      <a:lnTo>
                        <a:pt x="0" y="54"/>
                      </a:lnTo>
                      <a:lnTo>
                        <a:pt x="1" y="58"/>
                      </a:lnTo>
                      <a:lnTo>
                        <a:pt x="1" y="62"/>
                      </a:lnTo>
                      <a:lnTo>
                        <a:pt x="2" y="66"/>
                      </a:lnTo>
                      <a:lnTo>
                        <a:pt x="3" y="69"/>
                      </a:lnTo>
                      <a:lnTo>
                        <a:pt x="5" y="73"/>
                      </a:lnTo>
                      <a:lnTo>
                        <a:pt x="7" y="76"/>
                      </a:lnTo>
                      <a:lnTo>
                        <a:pt x="8" y="79"/>
                      </a:lnTo>
                      <a:lnTo>
                        <a:pt x="11" y="82"/>
                      </a:lnTo>
                      <a:lnTo>
                        <a:pt x="13" y="85"/>
                      </a:lnTo>
                      <a:lnTo>
                        <a:pt x="16" y="88"/>
                      </a:lnTo>
                      <a:lnTo>
                        <a:pt x="19" y="90"/>
                      </a:lnTo>
                      <a:lnTo>
                        <a:pt x="22" y="93"/>
                      </a:lnTo>
                      <a:lnTo>
                        <a:pt x="25" y="95"/>
                      </a:lnTo>
                      <a:lnTo>
                        <a:pt x="28" y="96"/>
                      </a:lnTo>
                      <a:lnTo>
                        <a:pt x="32" y="98"/>
                      </a:lnTo>
                      <a:lnTo>
                        <a:pt x="36" y="99"/>
                      </a:lnTo>
                      <a:lnTo>
                        <a:pt x="39" y="100"/>
                      </a:lnTo>
                      <a:lnTo>
                        <a:pt x="43" y="101"/>
                      </a:lnTo>
                      <a:lnTo>
                        <a:pt x="47" y="101"/>
                      </a:lnTo>
                      <a:lnTo>
                        <a:pt x="51" y="101"/>
                      </a:lnTo>
                      <a:lnTo>
                        <a:pt x="54" y="101"/>
                      </a:lnTo>
                      <a:lnTo>
                        <a:pt x="58" y="101"/>
                      </a:lnTo>
                      <a:lnTo>
                        <a:pt x="61" y="100"/>
                      </a:lnTo>
                      <a:lnTo>
                        <a:pt x="65" y="99"/>
                      </a:lnTo>
                      <a:lnTo>
                        <a:pt x="69" y="98"/>
                      </a:lnTo>
                      <a:lnTo>
                        <a:pt x="72" y="96"/>
                      </a:lnTo>
                      <a:lnTo>
                        <a:pt x="75" y="95"/>
                      </a:lnTo>
                      <a:lnTo>
                        <a:pt x="79" y="93"/>
                      </a:lnTo>
                      <a:lnTo>
                        <a:pt x="82" y="90"/>
                      </a:lnTo>
                      <a:lnTo>
                        <a:pt x="85" y="88"/>
                      </a:lnTo>
                      <a:lnTo>
                        <a:pt x="88" y="85"/>
                      </a:lnTo>
                      <a:lnTo>
                        <a:pt x="90" y="82"/>
                      </a:lnTo>
                      <a:lnTo>
                        <a:pt x="92" y="79"/>
                      </a:lnTo>
                      <a:lnTo>
                        <a:pt x="94" y="76"/>
                      </a:lnTo>
                      <a:lnTo>
                        <a:pt x="96" y="73"/>
                      </a:lnTo>
                      <a:lnTo>
                        <a:pt x="98" y="69"/>
                      </a:lnTo>
                      <a:lnTo>
                        <a:pt x="99" y="66"/>
                      </a:lnTo>
                      <a:lnTo>
                        <a:pt x="100" y="62"/>
                      </a:lnTo>
                      <a:lnTo>
                        <a:pt x="100" y="58"/>
                      </a:lnTo>
                      <a:lnTo>
                        <a:pt x="101" y="54"/>
                      </a:lnTo>
                      <a:lnTo>
                        <a:pt x="101" y="51"/>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08" name="Freeform 64"/>
                <p:cNvSpPr>
                  <a:spLocks/>
                </p:cNvSpPr>
                <p:nvPr/>
              </p:nvSpPr>
              <p:spPr bwMode="auto">
                <a:xfrm>
                  <a:off x="1847" y="1350"/>
                  <a:ext cx="102" cy="102"/>
                </a:xfrm>
                <a:custGeom>
                  <a:avLst/>
                  <a:gdLst>
                    <a:gd name="T0" fmla="*/ 101 w 102"/>
                    <a:gd name="T1" fmla="*/ 47 h 102"/>
                    <a:gd name="T2" fmla="*/ 99 w 102"/>
                    <a:gd name="T3" fmla="*/ 39 h 102"/>
                    <a:gd name="T4" fmla="*/ 97 w 102"/>
                    <a:gd name="T5" fmla="*/ 32 h 102"/>
                    <a:gd name="T6" fmla="*/ 94 w 102"/>
                    <a:gd name="T7" fmla="*/ 25 h 102"/>
                    <a:gd name="T8" fmla="*/ 90 w 102"/>
                    <a:gd name="T9" fmla="*/ 19 h 102"/>
                    <a:gd name="T10" fmla="*/ 85 w 102"/>
                    <a:gd name="T11" fmla="*/ 14 h 102"/>
                    <a:gd name="T12" fmla="*/ 78 w 102"/>
                    <a:gd name="T13" fmla="*/ 9 h 102"/>
                    <a:gd name="T14" fmla="*/ 72 w 102"/>
                    <a:gd name="T15" fmla="*/ 5 h 102"/>
                    <a:gd name="T16" fmla="*/ 65 w 102"/>
                    <a:gd name="T17" fmla="*/ 2 h 102"/>
                    <a:gd name="T18" fmla="*/ 58 w 102"/>
                    <a:gd name="T19" fmla="*/ 1 h 102"/>
                    <a:gd name="T20" fmla="*/ 50 w 102"/>
                    <a:gd name="T21" fmla="*/ 0 h 102"/>
                    <a:gd name="T22" fmla="*/ 43 w 102"/>
                    <a:gd name="T23" fmla="*/ 1 h 102"/>
                    <a:gd name="T24" fmla="*/ 35 w 102"/>
                    <a:gd name="T25" fmla="*/ 2 h 102"/>
                    <a:gd name="T26" fmla="*/ 28 w 102"/>
                    <a:gd name="T27" fmla="*/ 5 h 102"/>
                    <a:gd name="T28" fmla="*/ 22 w 102"/>
                    <a:gd name="T29" fmla="*/ 9 h 102"/>
                    <a:gd name="T30" fmla="*/ 16 w 102"/>
                    <a:gd name="T31" fmla="*/ 14 h 102"/>
                    <a:gd name="T32" fmla="*/ 11 w 102"/>
                    <a:gd name="T33" fmla="*/ 19 h 102"/>
                    <a:gd name="T34" fmla="*/ 7 w 102"/>
                    <a:gd name="T35" fmla="*/ 25 h 102"/>
                    <a:gd name="T36" fmla="*/ 3 w 102"/>
                    <a:gd name="T37" fmla="*/ 32 h 102"/>
                    <a:gd name="T38" fmla="*/ 1 w 102"/>
                    <a:gd name="T39" fmla="*/ 39 h 102"/>
                    <a:gd name="T40" fmla="*/ 0 w 102"/>
                    <a:gd name="T41" fmla="*/ 47 h 102"/>
                    <a:gd name="T42" fmla="*/ 0 w 102"/>
                    <a:gd name="T43" fmla="*/ 54 h 102"/>
                    <a:gd name="T44" fmla="*/ 1 w 102"/>
                    <a:gd name="T45" fmla="*/ 61 h 102"/>
                    <a:gd name="T46" fmla="*/ 3 w 102"/>
                    <a:gd name="T47" fmla="*/ 69 h 102"/>
                    <a:gd name="T48" fmla="*/ 7 w 102"/>
                    <a:gd name="T49" fmla="*/ 76 h 102"/>
                    <a:gd name="T50" fmla="*/ 11 w 102"/>
                    <a:gd name="T51" fmla="*/ 82 h 102"/>
                    <a:gd name="T52" fmla="*/ 16 w 102"/>
                    <a:gd name="T53" fmla="*/ 88 h 102"/>
                    <a:gd name="T54" fmla="*/ 22 w 102"/>
                    <a:gd name="T55" fmla="*/ 92 h 102"/>
                    <a:gd name="T56" fmla="*/ 28 w 102"/>
                    <a:gd name="T57" fmla="*/ 96 h 102"/>
                    <a:gd name="T58" fmla="*/ 35 w 102"/>
                    <a:gd name="T59" fmla="*/ 99 h 102"/>
                    <a:gd name="T60" fmla="*/ 43 w 102"/>
                    <a:gd name="T61" fmla="*/ 100 h 102"/>
                    <a:gd name="T62" fmla="*/ 50 w 102"/>
                    <a:gd name="T63" fmla="*/ 101 h 102"/>
                    <a:gd name="T64" fmla="*/ 58 w 102"/>
                    <a:gd name="T65" fmla="*/ 100 h 102"/>
                    <a:gd name="T66" fmla="*/ 65 w 102"/>
                    <a:gd name="T67" fmla="*/ 99 h 102"/>
                    <a:gd name="T68" fmla="*/ 72 w 102"/>
                    <a:gd name="T69" fmla="*/ 96 h 102"/>
                    <a:gd name="T70" fmla="*/ 78 w 102"/>
                    <a:gd name="T71" fmla="*/ 92 h 102"/>
                    <a:gd name="T72" fmla="*/ 85 w 102"/>
                    <a:gd name="T73" fmla="*/ 88 h 102"/>
                    <a:gd name="T74" fmla="*/ 90 w 102"/>
                    <a:gd name="T75" fmla="*/ 82 h 102"/>
                    <a:gd name="T76" fmla="*/ 94 w 102"/>
                    <a:gd name="T77" fmla="*/ 76 h 102"/>
                    <a:gd name="T78" fmla="*/ 97 w 102"/>
                    <a:gd name="T79" fmla="*/ 69 h 102"/>
                    <a:gd name="T80" fmla="*/ 99 w 102"/>
                    <a:gd name="T81" fmla="*/ 61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1"/>
                      </a:moveTo>
                      <a:lnTo>
                        <a:pt x="101" y="47"/>
                      </a:lnTo>
                      <a:lnTo>
                        <a:pt x="100" y="43"/>
                      </a:lnTo>
                      <a:lnTo>
                        <a:pt x="99" y="39"/>
                      </a:lnTo>
                      <a:lnTo>
                        <a:pt x="99" y="36"/>
                      </a:lnTo>
                      <a:lnTo>
                        <a:pt x="97" y="32"/>
                      </a:lnTo>
                      <a:lnTo>
                        <a:pt x="96" y="28"/>
                      </a:lnTo>
                      <a:lnTo>
                        <a:pt x="94" y="25"/>
                      </a:lnTo>
                      <a:lnTo>
                        <a:pt x="92" y="22"/>
                      </a:lnTo>
                      <a:lnTo>
                        <a:pt x="90" y="19"/>
                      </a:lnTo>
                      <a:lnTo>
                        <a:pt x="87" y="16"/>
                      </a:lnTo>
                      <a:lnTo>
                        <a:pt x="85" y="14"/>
                      </a:lnTo>
                      <a:lnTo>
                        <a:pt x="82" y="11"/>
                      </a:lnTo>
                      <a:lnTo>
                        <a:pt x="78" y="9"/>
                      </a:lnTo>
                      <a:lnTo>
                        <a:pt x="75" y="7"/>
                      </a:lnTo>
                      <a:lnTo>
                        <a:pt x="72" y="5"/>
                      </a:lnTo>
                      <a:lnTo>
                        <a:pt x="68" y="4"/>
                      </a:lnTo>
                      <a:lnTo>
                        <a:pt x="65" y="2"/>
                      </a:lnTo>
                      <a:lnTo>
                        <a:pt x="61" y="1"/>
                      </a:lnTo>
                      <a:lnTo>
                        <a:pt x="58" y="1"/>
                      </a:lnTo>
                      <a:lnTo>
                        <a:pt x="54" y="0"/>
                      </a:lnTo>
                      <a:lnTo>
                        <a:pt x="50" y="0"/>
                      </a:lnTo>
                      <a:lnTo>
                        <a:pt x="46" y="0"/>
                      </a:lnTo>
                      <a:lnTo>
                        <a:pt x="43" y="1"/>
                      </a:lnTo>
                      <a:lnTo>
                        <a:pt x="39" y="1"/>
                      </a:lnTo>
                      <a:lnTo>
                        <a:pt x="35" y="2"/>
                      </a:lnTo>
                      <a:lnTo>
                        <a:pt x="32" y="4"/>
                      </a:lnTo>
                      <a:lnTo>
                        <a:pt x="28" y="5"/>
                      </a:lnTo>
                      <a:lnTo>
                        <a:pt x="25" y="7"/>
                      </a:lnTo>
                      <a:lnTo>
                        <a:pt x="22" y="9"/>
                      </a:lnTo>
                      <a:lnTo>
                        <a:pt x="19" y="11"/>
                      </a:lnTo>
                      <a:lnTo>
                        <a:pt x="16" y="14"/>
                      </a:lnTo>
                      <a:lnTo>
                        <a:pt x="13" y="16"/>
                      </a:lnTo>
                      <a:lnTo>
                        <a:pt x="11" y="19"/>
                      </a:lnTo>
                      <a:lnTo>
                        <a:pt x="8" y="22"/>
                      </a:lnTo>
                      <a:lnTo>
                        <a:pt x="7" y="25"/>
                      </a:lnTo>
                      <a:lnTo>
                        <a:pt x="5" y="28"/>
                      </a:lnTo>
                      <a:lnTo>
                        <a:pt x="3" y="32"/>
                      </a:lnTo>
                      <a:lnTo>
                        <a:pt x="2" y="36"/>
                      </a:lnTo>
                      <a:lnTo>
                        <a:pt x="1" y="39"/>
                      </a:lnTo>
                      <a:lnTo>
                        <a:pt x="1" y="43"/>
                      </a:lnTo>
                      <a:lnTo>
                        <a:pt x="0" y="47"/>
                      </a:lnTo>
                      <a:lnTo>
                        <a:pt x="0" y="51"/>
                      </a:lnTo>
                      <a:lnTo>
                        <a:pt x="0" y="54"/>
                      </a:lnTo>
                      <a:lnTo>
                        <a:pt x="1" y="58"/>
                      </a:lnTo>
                      <a:lnTo>
                        <a:pt x="1" y="61"/>
                      </a:lnTo>
                      <a:lnTo>
                        <a:pt x="2" y="65"/>
                      </a:lnTo>
                      <a:lnTo>
                        <a:pt x="3" y="69"/>
                      </a:lnTo>
                      <a:lnTo>
                        <a:pt x="5" y="72"/>
                      </a:lnTo>
                      <a:lnTo>
                        <a:pt x="7" y="76"/>
                      </a:lnTo>
                      <a:lnTo>
                        <a:pt x="8" y="79"/>
                      </a:lnTo>
                      <a:lnTo>
                        <a:pt x="11" y="82"/>
                      </a:lnTo>
                      <a:lnTo>
                        <a:pt x="13" y="85"/>
                      </a:lnTo>
                      <a:lnTo>
                        <a:pt x="16" y="88"/>
                      </a:lnTo>
                      <a:lnTo>
                        <a:pt x="19" y="90"/>
                      </a:lnTo>
                      <a:lnTo>
                        <a:pt x="22" y="92"/>
                      </a:lnTo>
                      <a:lnTo>
                        <a:pt x="25" y="94"/>
                      </a:lnTo>
                      <a:lnTo>
                        <a:pt x="28" y="96"/>
                      </a:lnTo>
                      <a:lnTo>
                        <a:pt x="32" y="98"/>
                      </a:lnTo>
                      <a:lnTo>
                        <a:pt x="35" y="99"/>
                      </a:lnTo>
                      <a:lnTo>
                        <a:pt x="39" y="100"/>
                      </a:lnTo>
                      <a:lnTo>
                        <a:pt x="43" y="100"/>
                      </a:lnTo>
                      <a:lnTo>
                        <a:pt x="46" y="101"/>
                      </a:lnTo>
                      <a:lnTo>
                        <a:pt x="50" y="101"/>
                      </a:lnTo>
                      <a:lnTo>
                        <a:pt x="54" y="101"/>
                      </a:lnTo>
                      <a:lnTo>
                        <a:pt x="58" y="100"/>
                      </a:lnTo>
                      <a:lnTo>
                        <a:pt x="61" y="100"/>
                      </a:lnTo>
                      <a:lnTo>
                        <a:pt x="65" y="99"/>
                      </a:lnTo>
                      <a:lnTo>
                        <a:pt x="68" y="98"/>
                      </a:lnTo>
                      <a:lnTo>
                        <a:pt x="72" y="96"/>
                      </a:lnTo>
                      <a:lnTo>
                        <a:pt x="75" y="94"/>
                      </a:lnTo>
                      <a:lnTo>
                        <a:pt x="78" y="92"/>
                      </a:lnTo>
                      <a:lnTo>
                        <a:pt x="82" y="90"/>
                      </a:lnTo>
                      <a:lnTo>
                        <a:pt x="85" y="88"/>
                      </a:lnTo>
                      <a:lnTo>
                        <a:pt x="87" y="85"/>
                      </a:lnTo>
                      <a:lnTo>
                        <a:pt x="90" y="82"/>
                      </a:lnTo>
                      <a:lnTo>
                        <a:pt x="92" y="79"/>
                      </a:lnTo>
                      <a:lnTo>
                        <a:pt x="94" y="76"/>
                      </a:lnTo>
                      <a:lnTo>
                        <a:pt x="96" y="72"/>
                      </a:lnTo>
                      <a:lnTo>
                        <a:pt x="97" y="69"/>
                      </a:lnTo>
                      <a:lnTo>
                        <a:pt x="99" y="65"/>
                      </a:lnTo>
                      <a:lnTo>
                        <a:pt x="99" y="61"/>
                      </a:lnTo>
                      <a:lnTo>
                        <a:pt x="100" y="58"/>
                      </a:lnTo>
                      <a:lnTo>
                        <a:pt x="101" y="54"/>
                      </a:lnTo>
                      <a:lnTo>
                        <a:pt x="101" y="51"/>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09" name="Freeform 65"/>
                <p:cNvSpPr>
                  <a:spLocks/>
                </p:cNvSpPr>
                <p:nvPr/>
              </p:nvSpPr>
              <p:spPr bwMode="auto">
                <a:xfrm>
                  <a:off x="1954" y="1353"/>
                  <a:ext cx="102" cy="102"/>
                </a:xfrm>
                <a:custGeom>
                  <a:avLst/>
                  <a:gdLst>
                    <a:gd name="T0" fmla="*/ 101 w 102"/>
                    <a:gd name="T1" fmla="*/ 46 h 102"/>
                    <a:gd name="T2" fmla="*/ 100 w 102"/>
                    <a:gd name="T3" fmla="*/ 39 h 102"/>
                    <a:gd name="T4" fmla="*/ 98 w 102"/>
                    <a:gd name="T5" fmla="*/ 32 h 102"/>
                    <a:gd name="T6" fmla="*/ 94 w 102"/>
                    <a:gd name="T7" fmla="*/ 25 h 102"/>
                    <a:gd name="T8" fmla="*/ 90 w 102"/>
                    <a:gd name="T9" fmla="*/ 19 h 102"/>
                    <a:gd name="T10" fmla="*/ 85 w 102"/>
                    <a:gd name="T11" fmla="*/ 13 h 102"/>
                    <a:gd name="T12" fmla="*/ 79 w 102"/>
                    <a:gd name="T13" fmla="*/ 8 h 102"/>
                    <a:gd name="T14" fmla="*/ 73 w 102"/>
                    <a:gd name="T15" fmla="*/ 5 h 102"/>
                    <a:gd name="T16" fmla="*/ 66 w 102"/>
                    <a:gd name="T17" fmla="*/ 2 h 102"/>
                    <a:gd name="T18" fmla="*/ 58 w 102"/>
                    <a:gd name="T19" fmla="*/ 0 h 102"/>
                    <a:gd name="T20" fmla="*/ 51 w 102"/>
                    <a:gd name="T21" fmla="*/ 0 h 102"/>
                    <a:gd name="T22" fmla="*/ 43 w 102"/>
                    <a:gd name="T23" fmla="*/ 0 h 102"/>
                    <a:gd name="T24" fmla="*/ 36 w 102"/>
                    <a:gd name="T25" fmla="*/ 2 h 102"/>
                    <a:gd name="T26" fmla="*/ 29 w 102"/>
                    <a:gd name="T27" fmla="*/ 5 h 102"/>
                    <a:gd name="T28" fmla="*/ 23 w 102"/>
                    <a:gd name="T29" fmla="*/ 8 h 102"/>
                    <a:gd name="T30" fmla="*/ 16 w 102"/>
                    <a:gd name="T31" fmla="*/ 13 h 102"/>
                    <a:gd name="T32" fmla="*/ 11 w 102"/>
                    <a:gd name="T33" fmla="*/ 19 h 102"/>
                    <a:gd name="T34" fmla="*/ 7 w 102"/>
                    <a:gd name="T35" fmla="*/ 25 h 102"/>
                    <a:gd name="T36" fmla="*/ 4 w 102"/>
                    <a:gd name="T37" fmla="*/ 32 h 102"/>
                    <a:gd name="T38" fmla="*/ 2 w 102"/>
                    <a:gd name="T39" fmla="*/ 39 h 102"/>
                    <a:gd name="T40" fmla="*/ 0 w 102"/>
                    <a:gd name="T41" fmla="*/ 46 h 102"/>
                    <a:gd name="T42" fmla="*/ 0 w 102"/>
                    <a:gd name="T43" fmla="*/ 54 h 102"/>
                    <a:gd name="T44" fmla="*/ 2 w 102"/>
                    <a:gd name="T45" fmla="*/ 61 h 102"/>
                    <a:gd name="T46" fmla="*/ 4 w 102"/>
                    <a:gd name="T47" fmla="*/ 69 h 102"/>
                    <a:gd name="T48" fmla="*/ 7 w 102"/>
                    <a:gd name="T49" fmla="*/ 75 h 102"/>
                    <a:gd name="T50" fmla="*/ 11 w 102"/>
                    <a:gd name="T51" fmla="*/ 82 h 102"/>
                    <a:gd name="T52" fmla="*/ 16 w 102"/>
                    <a:gd name="T53" fmla="*/ 87 h 102"/>
                    <a:gd name="T54" fmla="*/ 23 w 102"/>
                    <a:gd name="T55" fmla="*/ 92 h 102"/>
                    <a:gd name="T56" fmla="*/ 29 w 102"/>
                    <a:gd name="T57" fmla="*/ 96 h 102"/>
                    <a:gd name="T58" fmla="*/ 36 w 102"/>
                    <a:gd name="T59" fmla="*/ 99 h 102"/>
                    <a:gd name="T60" fmla="*/ 43 w 102"/>
                    <a:gd name="T61" fmla="*/ 100 h 102"/>
                    <a:gd name="T62" fmla="*/ 51 w 102"/>
                    <a:gd name="T63" fmla="*/ 101 h 102"/>
                    <a:gd name="T64" fmla="*/ 58 w 102"/>
                    <a:gd name="T65" fmla="*/ 100 h 102"/>
                    <a:gd name="T66" fmla="*/ 66 w 102"/>
                    <a:gd name="T67" fmla="*/ 99 h 102"/>
                    <a:gd name="T68" fmla="*/ 73 w 102"/>
                    <a:gd name="T69" fmla="*/ 96 h 102"/>
                    <a:gd name="T70" fmla="*/ 79 w 102"/>
                    <a:gd name="T71" fmla="*/ 92 h 102"/>
                    <a:gd name="T72" fmla="*/ 85 w 102"/>
                    <a:gd name="T73" fmla="*/ 87 h 102"/>
                    <a:gd name="T74" fmla="*/ 90 w 102"/>
                    <a:gd name="T75" fmla="*/ 82 h 102"/>
                    <a:gd name="T76" fmla="*/ 94 w 102"/>
                    <a:gd name="T77" fmla="*/ 75 h 102"/>
                    <a:gd name="T78" fmla="*/ 98 w 102"/>
                    <a:gd name="T79" fmla="*/ 69 h 102"/>
                    <a:gd name="T80" fmla="*/ 100 w 102"/>
                    <a:gd name="T81" fmla="*/ 61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0"/>
                      </a:moveTo>
                      <a:lnTo>
                        <a:pt x="101" y="46"/>
                      </a:lnTo>
                      <a:lnTo>
                        <a:pt x="101" y="43"/>
                      </a:lnTo>
                      <a:lnTo>
                        <a:pt x="100" y="39"/>
                      </a:lnTo>
                      <a:lnTo>
                        <a:pt x="99" y="36"/>
                      </a:lnTo>
                      <a:lnTo>
                        <a:pt x="98" y="32"/>
                      </a:lnTo>
                      <a:lnTo>
                        <a:pt x="96" y="28"/>
                      </a:lnTo>
                      <a:lnTo>
                        <a:pt x="94" y="25"/>
                      </a:lnTo>
                      <a:lnTo>
                        <a:pt x="93" y="21"/>
                      </a:lnTo>
                      <a:lnTo>
                        <a:pt x="90" y="19"/>
                      </a:lnTo>
                      <a:lnTo>
                        <a:pt x="88" y="16"/>
                      </a:lnTo>
                      <a:lnTo>
                        <a:pt x="85" y="13"/>
                      </a:lnTo>
                      <a:lnTo>
                        <a:pt x="82" y="11"/>
                      </a:lnTo>
                      <a:lnTo>
                        <a:pt x="79" y="8"/>
                      </a:lnTo>
                      <a:lnTo>
                        <a:pt x="76" y="7"/>
                      </a:lnTo>
                      <a:lnTo>
                        <a:pt x="73" y="5"/>
                      </a:lnTo>
                      <a:lnTo>
                        <a:pt x="69" y="3"/>
                      </a:lnTo>
                      <a:lnTo>
                        <a:pt x="66" y="2"/>
                      </a:lnTo>
                      <a:lnTo>
                        <a:pt x="62" y="1"/>
                      </a:lnTo>
                      <a:lnTo>
                        <a:pt x="58" y="0"/>
                      </a:lnTo>
                      <a:lnTo>
                        <a:pt x="55" y="0"/>
                      </a:lnTo>
                      <a:lnTo>
                        <a:pt x="51" y="0"/>
                      </a:lnTo>
                      <a:lnTo>
                        <a:pt x="47" y="0"/>
                      </a:lnTo>
                      <a:lnTo>
                        <a:pt x="43" y="0"/>
                      </a:lnTo>
                      <a:lnTo>
                        <a:pt x="40" y="1"/>
                      </a:lnTo>
                      <a:lnTo>
                        <a:pt x="36" y="2"/>
                      </a:lnTo>
                      <a:lnTo>
                        <a:pt x="33" y="3"/>
                      </a:lnTo>
                      <a:lnTo>
                        <a:pt x="29" y="5"/>
                      </a:lnTo>
                      <a:lnTo>
                        <a:pt x="26" y="7"/>
                      </a:lnTo>
                      <a:lnTo>
                        <a:pt x="23" y="8"/>
                      </a:lnTo>
                      <a:lnTo>
                        <a:pt x="19" y="11"/>
                      </a:lnTo>
                      <a:lnTo>
                        <a:pt x="16" y="13"/>
                      </a:lnTo>
                      <a:lnTo>
                        <a:pt x="14" y="16"/>
                      </a:lnTo>
                      <a:lnTo>
                        <a:pt x="11" y="19"/>
                      </a:lnTo>
                      <a:lnTo>
                        <a:pt x="9" y="21"/>
                      </a:lnTo>
                      <a:lnTo>
                        <a:pt x="7" y="25"/>
                      </a:lnTo>
                      <a:lnTo>
                        <a:pt x="5" y="28"/>
                      </a:lnTo>
                      <a:lnTo>
                        <a:pt x="4" y="32"/>
                      </a:lnTo>
                      <a:lnTo>
                        <a:pt x="2" y="36"/>
                      </a:lnTo>
                      <a:lnTo>
                        <a:pt x="2" y="39"/>
                      </a:lnTo>
                      <a:lnTo>
                        <a:pt x="1" y="43"/>
                      </a:lnTo>
                      <a:lnTo>
                        <a:pt x="0" y="46"/>
                      </a:lnTo>
                      <a:lnTo>
                        <a:pt x="0" y="50"/>
                      </a:lnTo>
                      <a:lnTo>
                        <a:pt x="0" y="54"/>
                      </a:lnTo>
                      <a:lnTo>
                        <a:pt x="1" y="58"/>
                      </a:lnTo>
                      <a:lnTo>
                        <a:pt x="2" y="61"/>
                      </a:lnTo>
                      <a:lnTo>
                        <a:pt x="2" y="65"/>
                      </a:lnTo>
                      <a:lnTo>
                        <a:pt x="4" y="69"/>
                      </a:lnTo>
                      <a:lnTo>
                        <a:pt x="5" y="72"/>
                      </a:lnTo>
                      <a:lnTo>
                        <a:pt x="7" y="75"/>
                      </a:lnTo>
                      <a:lnTo>
                        <a:pt x="9" y="79"/>
                      </a:lnTo>
                      <a:lnTo>
                        <a:pt x="11" y="82"/>
                      </a:lnTo>
                      <a:lnTo>
                        <a:pt x="14" y="85"/>
                      </a:lnTo>
                      <a:lnTo>
                        <a:pt x="16" y="87"/>
                      </a:lnTo>
                      <a:lnTo>
                        <a:pt x="19" y="90"/>
                      </a:lnTo>
                      <a:lnTo>
                        <a:pt x="23" y="92"/>
                      </a:lnTo>
                      <a:lnTo>
                        <a:pt x="26" y="94"/>
                      </a:lnTo>
                      <a:lnTo>
                        <a:pt x="29" y="96"/>
                      </a:lnTo>
                      <a:lnTo>
                        <a:pt x="33" y="97"/>
                      </a:lnTo>
                      <a:lnTo>
                        <a:pt x="36" y="99"/>
                      </a:lnTo>
                      <a:lnTo>
                        <a:pt x="40" y="99"/>
                      </a:lnTo>
                      <a:lnTo>
                        <a:pt x="43" y="100"/>
                      </a:lnTo>
                      <a:lnTo>
                        <a:pt x="47" y="101"/>
                      </a:lnTo>
                      <a:lnTo>
                        <a:pt x="51" y="101"/>
                      </a:lnTo>
                      <a:lnTo>
                        <a:pt x="55" y="101"/>
                      </a:lnTo>
                      <a:lnTo>
                        <a:pt x="58" y="100"/>
                      </a:lnTo>
                      <a:lnTo>
                        <a:pt x="62" y="99"/>
                      </a:lnTo>
                      <a:lnTo>
                        <a:pt x="66" y="99"/>
                      </a:lnTo>
                      <a:lnTo>
                        <a:pt x="69" y="97"/>
                      </a:lnTo>
                      <a:lnTo>
                        <a:pt x="73" y="96"/>
                      </a:lnTo>
                      <a:lnTo>
                        <a:pt x="76" y="94"/>
                      </a:lnTo>
                      <a:lnTo>
                        <a:pt x="79" y="92"/>
                      </a:lnTo>
                      <a:lnTo>
                        <a:pt x="82" y="90"/>
                      </a:lnTo>
                      <a:lnTo>
                        <a:pt x="85" y="87"/>
                      </a:lnTo>
                      <a:lnTo>
                        <a:pt x="88" y="85"/>
                      </a:lnTo>
                      <a:lnTo>
                        <a:pt x="90" y="82"/>
                      </a:lnTo>
                      <a:lnTo>
                        <a:pt x="93" y="79"/>
                      </a:lnTo>
                      <a:lnTo>
                        <a:pt x="94" y="75"/>
                      </a:lnTo>
                      <a:lnTo>
                        <a:pt x="96" y="72"/>
                      </a:lnTo>
                      <a:lnTo>
                        <a:pt x="98" y="69"/>
                      </a:lnTo>
                      <a:lnTo>
                        <a:pt x="99" y="65"/>
                      </a:lnTo>
                      <a:lnTo>
                        <a:pt x="100" y="61"/>
                      </a:lnTo>
                      <a:lnTo>
                        <a:pt x="101" y="58"/>
                      </a:lnTo>
                      <a:lnTo>
                        <a:pt x="101" y="54"/>
                      </a:lnTo>
                      <a:lnTo>
                        <a:pt x="101" y="50"/>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10" name="Freeform 66"/>
                <p:cNvSpPr>
                  <a:spLocks/>
                </p:cNvSpPr>
                <p:nvPr/>
              </p:nvSpPr>
              <p:spPr bwMode="auto">
                <a:xfrm>
                  <a:off x="2169" y="1353"/>
                  <a:ext cx="103" cy="102"/>
                </a:xfrm>
                <a:custGeom>
                  <a:avLst/>
                  <a:gdLst>
                    <a:gd name="T0" fmla="*/ 101 w 103"/>
                    <a:gd name="T1" fmla="*/ 47 h 102"/>
                    <a:gd name="T2" fmla="*/ 100 w 103"/>
                    <a:gd name="T3" fmla="*/ 40 h 102"/>
                    <a:gd name="T4" fmla="*/ 98 w 103"/>
                    <a:gd name="T5" fmla="*/ 32 h 102"/>
                    <a:gd name="T6" fmla="*/ 95 w 103"/>
                    <a:gd name="T7" fmla="*/ 25 h 102"/>
                    <a:gd name="T8" fmla="*/ 90 w 103"/>
                    <a:gd name="T9" fmla="*/ 19 h 102"/>
                    <a:gd name="T10" fmla="*/ 85 w 103"/>
                    <a:gd name="T11" fmla="*/ 14 h 102"/>
                    <a:gd name="T12" fmla="*/ 80 w 103"/>
                    <a:gd name="T13" fmla="*/ 9 h 102"/>
                    <a:gd name="T14" fmla="*/ 73 w 103"/>
                    <a:gd name="T15" fmla="*/ 5 h 102"/>
                    <a:gd name="T16" fmla="*/ 66 w 103"/>
                    <a:gd name="T17" fmla="*/ 2 h 102"/>
                    <a:gd name="T18" fmla="*/ 59 w 103"/>
                    <a:gd name="T19" fmla="*/ 1 h 102"/>
                    <a:gd name="T20" fmla="*/ 51 w 103"/>
                    <a:gd name="T21" fmla="*/ 0 h 102"/>
                    <a:gd name="T22" fmla="*/ 43 w 103"/>
                    <a:gd name="T23" fmla="*/ 1 h 102"/>
                    <a:gd name="T24" fmla="*/ 36 w 103"/>
                    <a:gd name="T25" fmla="*/ 2 h 102"/>
                    <a:gd name="T26" fmla="*/ 29 w 103"/>
                    <a:gd name="T27" fmla="*/ 5 h 102"/>
                    <a:gd name="T28" fmla="*/ 23 w 103"/>
                    <a:gd name="T29" fmla="*/ 9 h 102"/>
                    <a:gd name="T30" fmla="*/ 16 w 103"/>
                    <a:gd name="T31" fmla="*/ 14 h 102"/>
                    <a:gd name="T32" fmla="*/ 11 w 103"/>
                    <a:gd name="T33" fmla="*/ 19 h 102"/>
                    <a:gd name="T34" fmla="*/ 7 w 103"/>
                    <a:gd name="T35" fmla="*/ 25 h 102"/>
                    <a:gd name="T36" fmla="*/ 4 w 103"/>
                    <a:gd name="T37" fmla="*/ 32 h 102"/>
                    <a:gd name="T38" fmla="*/ 2 w 103"/>
                    <a:gd name="T39" fmla="*/ 40 h 102"/>
                    <a:gd name="T40" fmla="*/ 0 w 103"/>
                    <a:gd name="T41" fmla="*/ 47 h 102"/>
                    <a:gd name="T42" fmla="*/ 0 w 103"/>
                    <a:gd name="T43" fmla="*/ 54 h 102"/>
                    <a:gd name="T44" fmla="*/ 2 w 103"/>
                    <a:gd name="T45" fmla="*/ 62 h 102"/>
                    <a:gd name="T46" fmla="*/ 4 w 103"/>
                    <a:gd name="T47" fmla="*/ 69 h 102"/>
                    <a:gd name="T48" fmla="*/ 7 w 103"/>
                    <a:gd name="T49" fmla="*/ 76 h 102"/>
                    <a:gd name="T50" fmla="*/ 11 w 103"/>
                    <a:gd name="T51" fmla="*/ 82 h 102"/>
                    <a:gd name="T52" fmla="*/ 16 w 103"/>
                    <a:gd name="T53" fmla="*/ 88 h 102"/>
                    <a:gd name="T54" fmla="*/ 23 w 103"/>
                    <a:gd name="T55" fmla="*/ 93 h 102"/>
                    <a:gd name="T56" fmla="*/ 29 w 103"/>
                    <a:gd name="T57" fmla="*/ 96 h 102"/>
                    <a:gd name="T58" fmla="*/ 36 w 103"/>
                    <a:gd name="T59" fmla="*/ 99 h 102"/>
                    <a:gd name="T60" fmla="*/ 43 w 103"/>
                    <a:gd name="T61" fmla="*/ 101 h 102"/>
                    <a:gd name="T62" fmla="*/ 51 w 103"/>
                    <a:gd name="T63" fmla="*/ 101 h 102"/>
                    <a:gd name="T64" fmla="*/ 59 w 103"/>
                    <a:gd name="T65" fmla="*/ 101 h 102"/>
                    <a:gd name="T66" fmla="*/ 66 w 103"/>
                    <a:gd name="T67" fmla="*/ 99 h 102"/>
                    <a:gd name="T68" fmla="*/ 73 w 103"/>
                    <a:gd name="T69" fmla="*/ 96 h 102"/>
                    <a:gd name="T70" fmla="*/ 80 w 103"/>
                    <a:gd name="T71" fmla="*/ 93 h 102"/>
                    <a:gd name="T72" fmla="*/ 85 w 103"/>
                    <a:gd name="T73" fmla="*/ 88 h 102"/>
                    <a:gd name="T74" fmla="*/ 90 w 103"/>
                    <a:gd name="T75" fmla="*/ 82 h 102"/>
                    <a:gd name="T76" fmla="*/ 95 w 103"/>
                    <a:gd name="T77" fmla="*/ 76 h 102"/>
                    <a:gd name="T78" fmla="*/ 98 w 103"/>
                    <a:gd name="T79" fmla="*/ 69 h 102"/>
                    <a:gd name="T80" fmla="*/ 100 w 103"/>
                    <a:gd name="T81" fmla="*/ 62 h 102"/>
                    <a:gd name="T82" fmla="*/ 101 w 103"/>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3" h="102">
                      <a:moveTo>
                        <a:pt x="102" y="51"/>
                      </a:moveTo>
                      <a:lnTo>
                        <a:pt x="101" y="47"/>
                      </a:lnTo>
                      <a:lnTo>
                        <a:pt x="101" y="43"/>
                      </a:lnTo>
                      <a:lnTo>
                        <a:pt x="100" y="40"/>
                      </a:lnTo>
                      <a:lnTo>
                        <a:pt x="99" y="36"/>
                      </a:lnTo>
                      <a:lnTo>
                        <a:pt x="98" y="32"/>
                      </a:lnTo>
                      <a:lnTo>
                        <a:pt x="96" y="29"/>
                      </a:lnTo>
                      <a:lnTo>
                        <a:pt x="95" y="25"/>
                      </a:lnTo>
                      <a:lnTo>
                        <a:pt x="93" y="22"/>
                      </a:lnTo>
                      <a:lnTo>
                        <a:pt x="90" y="19"/>
                      </a:lnTo>
                      <a:lnTo>
                        <a:pt x="88" y="16"/>
                      </a:lnTo>
                      <a:lnTo>
                        <a:pt x="85" y="14"/>
                      </a:lnTo>
                      <a:lnTo>
                        <a:pt x="82" y="11"/>
                      </a:lnTo>
                      <a:lnTo>
                        <a:pt x="80" y="9"/>
                      </a:lnTo>
                      <a:lnTo>
                        <a:pt x="76" y="7"/>
                      </a:lnTo>
                      <a:lnTo>
                        <a:pt x="73" y="5"/>
                      </a:lnTo>
                      <a:lnTo>
                        <a:pt x="70" y="4"/>
                      </a:lnTo>
                      <a:lnTo>
                        <a:pt x="66" y="2"/>
                      </a:lnTo>
                      <a:lnTo>
                        <a:pt x="62" y="1"/>
                      </a:lnTo>
                      <a:lnTo>
                        <a:pt x="59" y="1"/>
                      </a:lnTo>
                      <a:lnTo>
                        <a:pt x="55" y="0"/>
                      </a:lnTo>
                      <a:lnTo>
                        <a:pt x="51" y="0"/>
                      </a:lnTo>
                      <a:lnTo>
                        <a:pt x="47" y="0"/>
                      </a:lnTo>
                      <a:lnTo>
                        <a:pt x="43" y="1"/>
                      </a:lnTo>
                      <a:lnTo>
                        <a:pt x="40" y="1"/>
                      </a:lnTo>
                      <a:lnTo>
                        <a:pt x="36" y="2"/>
                      </a:lnTo>
                      <a:lnTo>
                        <a:pt x="33" y="4"/>
                      </a:lnTo>
                      <a:lnTo>
                        <a:pt x="29" y="5"/>
                      </a:lnTo>
                      <a:lnTo>
                        <a:pt x="26" y="7"/>
                      </a:lnTo>
                      <a:lnTo>
                        <a:pt x="23" y="9"/>
                      </a:lnTo>
                      <a:lnTo>
                        <a:pt x="20" y="11"/>
                      </a:lnTo>
                      <a:lnTo>
                        <a:pt x="16" y="14"/>
                      </a:lnTo>
                      <a:lnTo>
                        <a:pt x="14" y="16"/>
                      </a:lnTo>
                      <a:lnTo>
                        <a:pt x="11" y="19"/>
                      </a:lnTo>
                      <a:lnTo>
                        <a:pt x="9" y="22"/>
                      </a:lnTo>
                      <a:lnTo>
                        <a:pt x="7" y="25"/>
                      </a:lnTo>
                      <a:lnTo>
                        <a:pt x="6" y="29"/>
                      </a:lnTo>
                      <a:lnTo>
                        <a:pt x="4" y="32"/>
                      </a:lnTo>
                      <a:lnTo>
                        <a:pt x="2" y="36"/>
                      </a:lnTo>
                      <a:lnTo>
                        <a:pt x="2" y="40"/>
                      </a:lnTo>
                      <a:lnTo>
                        <a:pt x="1" y="43"/>
                      </a:lnTo>
                      <a:lnTo>
                        <a:pt x="0" y="47"/>
                      </a:lnTo>
                      <a:lnTo>
                        <a:pt x="0" y="51"/>
                      </a:lnTo>
                      <a:lnTo>
                        <a:pt x="0" y="54"/>
                      </a:lnTo>
                      <a:lnTo>
                        <a:pt x="1" y="58"/>
                      </a:lnTo>
                      <a:lnTo>
                        <a:pt x="2" y="62"/>
                      </a:lnTo>
                      <a:lnTo>
                        <a:pt x="2" y="66"/>
                      </a:lnTo>
                      <a:lnTo>
                        <a:pt x="4" y="69"/>
                      </a:lnTo>
                      <a:lnTo>
                        <a:pt x="6" y="73"/>
                      </a:lnTo>
                      <a:lnTo>
                        <a:pt x="7" y="76"/>
                      </a:lnTo>
                      <a:lnTo>
                        <a:pt x="9" y="79"/>
                      </a:lnTo>
                      <a:lnTo>
                        <a:pt x="11" y="82"/>
                      </a:lnTo>
                      <a:lnTo>
                        <a:pt x="14" y="85"/>
                      </a:lnTo>
                      <a:lnTo>
                        <a:pt x="16" y="88"/>
                      </a:lnTo>
                      <a:lnTo>
                        <a:pt x="20" y="90"/>
                      </a:lnTo>
                      <a:lnTo>
                        <a:pt x="23" y="93"/>
                      </a:lnTo>
                      <a:lnTo>
                        <a:pt x="26" y="95"/>
                      </a:lnTo>
                      <a:lnTo>
                        <a:pt x="29" y="96"/>
                      </a:lnTo>
                      <a:lnTo>
                        <a:pt x="33" y="98"/>
                      </a:lnTo>
                      <a:lnTo>
                        <a:pt x="36" y="99"/>
                      </a:lnTo>
                      <a:lnTo>
                        <a:pt x="40" y="100"/>
                      </a:lnTo>
                      <a:lnTo>
                        <a:pt x="43" y="101"/>
                      </a:lnTo>
                      <a:lnTo>
                        <a:pt x="47" y="101"/>
                      </a:lnTo>
                      <a:lnTo>
                        <a:pt x="51" y="101"/>
                      </a:lnTo>
                      <a:lnTo>
                        <a:pt x="55" y="101"/>
                      </a:lnTo>
                      <a:lnTo>
                        <a:pt x="59" y="101"/>
                      </a:lnTo>
                      <a:lnTo>
                        <a:pt x="62" y="100"/>
                      </a:lnTo>
                      <a:lnTo>
                        <a:pt x="66" y="99"/>
                      </a:lnTo>
                      <a:lnTo>
                        <a:pt x="70" y="98"/>
                      </a:lnTo>
                      <a:lnTo>
                        <a:pt x="73" y="96"/>
                      </a:lnTo>
                      <a:lnTo>
                        <a:pt x="76" y="95"/>
                      </a:lnTo>
                      <a:lnTo>
                        <a:pt x="80" y="93"/>
                      </a:lnTo>
                      <a:lnTo>
                        <a:pt x="82" y="90"/>
                      </a:lnTo>
                      <a:lnTo>
                        <a:pt x="85" y="88"/>
                      </a:lnTo>
                      <a:lnTo>
                        <a:pt x="88" y="85"/>
                      </a:lnTo>
                      <a:lnTo>
                        <a:pt x="90" y="82"/>
                      </a:lnTo>
                      <a:lnTo>
                        <a:pt x="93" y="79"/>
                      </a:lnTo>
                      <a:lnTo>
                        <a:pt x="95" y="76"/>
                      </a:lnTo>
                      <a:lnTo>
                        <a:pt x="96" y="73"/>
                      </a:lnTo>
                      <a:lnTo>
                        <a:pt x="98" y="69"/>
                      </a:lnTo>
                      <a:lnTo>
                        <a:pt x="99" y="66"/>
                      </a:lnTo>
                      <a:lnTo>
                        <a:pt x="100" y="62"/>
                      </a:lnTo>
                      <a:lnTo>
                        <a:pt x="101" y="58"/>
                      </a:lnTo>
                      <a:lnTo>
                        <a:pt x="101" y="54"/>
                      </a:lnTo>
                      <a:lnTo>
                        <a:pt x="102" y="51"/>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11" name="Freeform 67"/>
                <p:cNvSpPr>
                  <a:spLocks/>
                </p:cNvSpPr>
                <p:nvPr/>
              </p:nvSpPr>
              <p:spPr bwMode="auto">
                <a:xfrm>
                  <a:off x="2277" y="1350"/>
                  <a:ext cx="102" cy="102"/>
                </a:xfrm>
                <a:custGeom>
                  <a:avLst/>
                  <a:gdLst>
                    <a:gd name="T0" fmla="*/ 101 w 102"/>
                    <a:gd name="T1" fmla="*/ 47 h 102"/>
                    <a:gd name="T2" fmla="*/ 99 w 102"/>
                    <a:gd name="T3" fmla="*/ 39 h 102"/>
                    <a:gd name="T4" fmla="*/ 97 w 102"/>
                    <a:gd name="T5" fmla="*/ 32 h 102"/>
                    <a:gd name="T6" fmla="*/ 94 w 102"/>
                    <a:gd name="T7" fmla="*/ 25 h 102"/>
                    <a:gd name="T8" fmla="*/ 90 w 102"/>
                    <a:gd name="T9" fmla="*/ 19 h 102"/>
                    <a:gd name="T10" fmla="*/ 84 w 102"/>
                    <a:gd name="T11" fmla="*/ 14 h 102"/>
                    <a:gd name="T12" fmla="*/ 78 w 102"/>
                    <a:gd name="T13" fmla="*/ 9 h 102"/>
                    <a:gd name="T14" fmla="*/ 72 w 102"/>
                    <a:gd name="T15" fmla="*/ 5 h 102"/>
                    <a:gd name="T16" fmla="*/ 65 w 102"/>
                    <a:gd name="T17" fmla="*/ 2 h 102"/>
                    <a:gd name="T18" fmla="*/ 58 w 102"/>
                    <a:gd name="T19" fmla="*/ 1 h 102"/>
                    <a:gd name="T20" fmla="*/ 50 w 102"/>
                    <a:gd name="T21" fmla="*/ 0 h 102"/>
                    <a:gd name="T22" fmla="*/ 42 w 102"/>
                    <a:gd name="T23" fmla="*/ 1 h 102"/>
                    <a:gd name="T24" fmla="*/ 35 w 102"/>
                    <a:gd name="T25" fmla="*/ 2 h 102"/>
                    <a:gd name="T26" fmla="*/ 28 w 102"/>
                    <a:gd name="T27" fmla="*/ 5 h 102"/>
                    <a:gd name="T28" fmla="*/ 21 w 102"/>
                    <a:gd name="T29" fmla="*/ 9 h 102"/>
                    <a:gd name="T30" fmla="*/ 16 w 102"/>
                    <a:gd name="T31" fmla="*/ 14 h 102"/>
                    <a:gd name="T32" fmla="*/ 11 w 102"/>
                    <a:gd name="T33" fmla="*/ 19 h 102"/>
                    <a:gd name="T34" fmla="*/ 6 w 102"/>
                    <a:gd name="T35" fmla="*/ 25 h 102"/>
                    <a:gd name="T36" fmla="*/ 3 w 102"/>
                    <a:gd name="T37" fmla="*/ 32 h 102"/>
                    <a:gd name="T38" fmla="*/ 1 w 102"/>
                    <a:gd name="T39" fmla="*/ 39 h 102"/>
                    <a:gd name="T40" fmla="*/ 0 w 102"/>
                    <a:gd name="T41" fmla="*/ 47 h 102"/>
                    <a:gd name="T42" fmla="*/ 0 w 102"/>
                    <a:gd name="T43" fmla="*/ 54 h 102"/>
                    <a:gd name="T44" fmla="*/ 1 w 102"/>
                    <a:gd name="T45" fmla="*/ 62 h 102"/>
                    <a:gd name="T46" fmla="*/ 3 w 102"/>
                    <a:gd name="T47" fmla="*/ 69 h 102"/>
                    <a:gd name="T48" fmla="*/ 6 w 102"/>
                    <a:gd name="T49" fmla="*/ 76 h 102"/>
                    <a:gd name="T50" fmla="*/ 11 w 102"/>
                    <a:gd name="T51" fmla="*/ 82 h 102"/>
                    <a:gd name="T52" fmla="*/ 16 w 102"/>
                    <a:gd name="T53" fmla="*/ 88 h 102"/>
                    <a:gd name="T54" fmla="*/ 21 w 102"/>
                    <a:gd name="T55" fmla="*/ 92 h 102"/>
                    <a:gd name="T56" fmla="*/ 28 w 102"/>
                    <a:gd name="T57" fmla="*/ 96 h 102"/>
                    <a:gd name="T58" fmla="*/ 35 w 102"/>
                    <a:gd name="T59" fmla="*/ 99 h 102"/>
                    <a:gd name="T60" fmla="*/ 42 w 102"/>
                    <a:gd name="T61" fmla="*/ 100 h 102"/>
                    <a:gd name="T62" fmla="*/ 50 w 102"/>
                    <a:gd name="T63" fmla="*/ 101 h 102"/>
                    <a:gd name="T64" fmla="*/ 58 w 102"/>
                    <a:gd name="T65" fmla="*/ 100 h 102"/>
                    <a:gd name="T66" fmla="*/ 65 w 102"/>
                    <a:gd name="T67" fmla="*/ 99 h 102"/>
                    <a:gd name="T68" fmla="*/ 72 w 102"/>
                    <a:gd name="T69" fmla="*/ 96 h 102"/>
                    <a:gd name="T70" fmla="*/ 78 w 102"/>
                    <a:gd name="T71" fmla="*/ 92 h 102"/>
                    <a:gd name="T72" fmla="*/ 84 w 102"/>
                    <a:gd name="T73" fmla="*/ 88 h 102"/>
                    <a:gd name="T74" fmla="*/ 90 w 102"/>
                    <a:gd name="T75" fmla="*/ 82 h 102"/>
                    <a:gd name="T76" fmla="*/ 94 w 102"/>
                    <a:gd name="T77" fmla="*/ 76 h 102"/>
                    <a:gd name="T78" fmla="*/ 97 w 102"/>
                    <a:gd name="T79" fmla="*/ 69 h 102"/>
                    <a:gd name="T80" fmla="*/ 99 w 102"/>
                    <a:gd name="T81" fmla="*/ 62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1"/>
                      </a:moveTo>
                      <a:lnTo>
                        <a:pt x="101" y="47"/>
                      </a:lnTo>
                      <a:lnTo>
                        <a:pt x="100" y="43"/>
                      </a:lnTo>
                      <a:lnTo>
                        <a:pt x="99" y="39"/>
                      </a:lnTo>
                      <a:lnTo>
                        <a:pt x="99" y="36"/>
                      </a:lnTo>
                      <a:lnTo>
                        <a:pt x="97" y="32"/>
                      </a:lnTo>
                      <a:lnTo>
                        <a:pt x="95" y="29"/>
                      </a:lnTo>
                      <a:lnTo>
                        <a:pt x="94" y="25"/>
                      </a:lnTo>
                      <a:lnTo>
                        <a:pt x="92" y="22"/>
                      </a:lnTo>
                      <a:lnTo>
                        <a:pt x="90" y="19"/>
                      </a:lnTo>
                      <a:lnTo>
                        <a:pt x="87" y="16"/>
                      </a:lnTo>
                      <a:lnTo>
                        <a:pt x="84" y="14"/>
                      </a:lnTo>
                      <a:lnTo>
                        <a:pt x="81" y="11"/>
                      </a:lnTo>
                      <a:lnTo>
                        <a:pt x="78" y="9"/>
                      </a:lnTo>
                      <a:lnTo>
                        <a:pt x="75" y="7"/>
                      </a:lnTo>
                      <a:lnTo>
                        <a:pt x="72" y="5"/>
                      </a:lnTo>
                      <a:lnTo>
                        <a:pt x="68" y="4"/>
                      </a:lnTo>
                      <a:lnTo>
                        <a:pt x="65" y="2"/>
                      </a:lnTo>
                      <a:lnTo>
                        <a:pt x="61" y="1"/>
                      </a:lnTo>
                      <a:lnTo>
                        <a:pt x="58" y="1"/>
                      </a:lnTo>
                      <a:lnTo>
                        <a:pt x="54" y="0"/>
                      </a:lnTo>
                      <a:lnTo>
                        <a:pt x="50" y="0"/>
                      </a:lnTo>
                      <a:lnTo>
                        <a:pt x="46" y="0"/>
                      </a:lnTo>
                      <a:lnTo>
                        <a:pt x="42" y="1"/>
                      </a:lnTo>
                      <a:lnTo>
                        <a:pt x="39" y="1"/>
                      </a:lnTo>
                      <a:lnTo>
                        <a:pt x="35" y="2"/>
                      </a:lnTo>
                      <a:lnTo>
                        <a:pt x="31" y="4"/>
                      </a:lnTo>
                      <a:lnTo>
                        <a:pt x="28" y="5"/>
                      </a:lnTo>
                      <a:lnTo>
                        <a:pt x="25" y="7"/>
                      </a:lnTo>
                      <a:lnTo>
                        <a:pt x="21" y="9"/>
                      </a:lnTo>
                      <a:lnTo>
                        <a:pt x="19" y="11"/>
                      </a:lnTo>
                      <a:lnTo>
                        <a:pt x="16" y="14"/>
                      </a:lnTo>
                      <a:lnTo>
                        <a:pt x="13" y="16"/>
                      </a:lnTo>
                      <a:lnTo>
                        <a:pt x="11" y="19"/>
                      </a:lnTo>
                      <a:lnTo>
                        <a:pt x="8" y="22"/>
                      </a:lnTo>
                      <a:lnTo>
                        <a:pt x="6" y="25"/>
                      </a:lnTo>
                      <a:lnTo>
                        <a:pt x="5" y="29"/>
                      </a:lnTo>
                      <a:lnTo>
                        <a:pt x="3" y="32"/>
                      </a:lnTo>
                      <a:lnTo>
                        <a:pt x="2" y="36"/>
                      </a:lnTo>
                      <a:lnTo>
                        <a:pt x="1" y="39"/>
                      </a:lnTo>
                      <a:lnTo>
                        <a:pt x="0" y="43"/>
                      </a:lnTo>
                      <a:lnTo>
                        <a:pt x="0" y="47"/>
                      </a:lnTo>
                      <a:lnTo>
                        <a:pt x="0" y="51"/>
                      </a:lnTo>
                      <a:lnTo>
                        <a:pt x="0" y="54"/>
                      </a:lnTo>
                      <a:lnTo>
                        <a:pt x="0" y="58"/>
                      </a:lnTo>
                      <a:lnTo>
                        <a:pt x="1" y="62"/>
                      </a:lnTo>
                      <a:lnTo>
                        <a:pt x="2" y="65"/>
                      </a:lnTo>
                      <a:lnTo>
                        <a:pt x="3" y="69"/>
                      </a:lnTo>
                      <a:lnTo>
                        <a:pt x="5" y="73"/>
                      </a:lnTo>
                      <a:lnTo>
                        <a:pt x="6" y="76"/>
                      </a:lnTo>
                      <a:lnTo>
                        <a:pt x="8" y="79"/>
                      </a:lnTo>
                      <a:lnTo>
                        <a:pt x="11" y="82"/>
                      </a:lnTo>
                      <a:lnTo>
                        <a:pt x="13" y="85"/>
                      </a:lnTo>
                      <a:lnTo>
                        <a:pt x="16" y="88"/>
                      </a:lnTo>
                      <a:lnTo>
                        <a:pt x="19" y="90"/>
                      </a:lnTo>
                      <a:lnTo>
                        <a:pt x="21" y="92"/>
                      </a:lnTo>
                      <a:lnTo>
                        <a:pt x="25" y="94"/>
                      </a:lnTo>
                      <a:lnTo>
                        <a:pt x="28" y="96"/>
                      </a:lnTo>
                      <a:lnTo>
                        <a:pt x="31" y="98"/>
                      </a:lnTo>
                      <a:lnTo>
                        <a:pt x="35" y="99"/>
                      </a:lnTo>
                      <a:lnTo>
                        <a:pt x="39" y="100"/>
                      </a:lnTo>
                      <a:lnTo>
                        <a:pt x="42" y="100"/>
                      </a:lnTo>
                      <a:lnTo>
                        <a:pt x="46" y="101"/>
                      </a:lnTo>
                      <a:lnTo>
                        <a:pt x="50" y="101"/>
                      </a:lnTo>
                      <a:lnTo>
                        <a:pt x="54" y="101"/>
                      </a:lnTo>
                      <a:lnTo>
                        <a:pt x="58" y="100"/>
                      </a:lnTo>
                      <a:lnTo>
                        <a:pt x="61" y="100"/>
                      </a:lnTo>
                      <a:lnTo>
                        <a:pt x="65" y="99"/>
                      </a:lnTo>
                      <a:lnTo>
                        <a:pt x="68" y="98"/>
                      </a:lnTo>
                      <a:lnTo>
                        <a:pt x="72" y="96"/>
                      </a:lnTo>
                      <a:lnTo>
                        <a:pt x="75" y="94"/>
                      </a:lnTo>
                      <a:lnTo>
                        <a:pt x="78" y="92"/>
                      </a:lnTo>
                      <a:lnTo>
                        <a:pt x="81" y="90"/>
                      </a:lnTo>
                      <a:lnTo>
                        <a:pt x="84" y="88"/>
                      </a:lnTo>
                      <a:lnTo>
                        <a:pt x="87" y="85"/>
                      </a:lnTo>
                      <a:lnTo>
                        <a:pt x="90" y="82"/>
                      </a:lnTo>
                      <a:lnTo>
                        <a:pt x="92" y="79"/>
                      </a:lnTo>
                      <a:lnTo>
                        <a:pt x="94" y="76"/>
                      </a:lnTo>
                      <a:lnTo>
                        <a:pt x="95" y="73"/>
                      </a:lnTo>
                      <a:lnTo>
                        <a:pt x="97" y="69"/>
                      </a:lnTo>
                      <a:lnTo>
                        <a:pt x="99" y="65"/>
                      </a:lnTo>
                      <a:lnTo>
                        <a:pt x="99" y="62"/>
                      </a:lnTo>
                      <a:lnTo>
                        <a:pt x="100" y="58"/>
                      </a:lnTo>
                      <a:lnTo>
                        <a:pt x="101" y="54"/>
                      </a:lnTo>
                      <a:lnTo>
                        <a:pt x="101" y="51"/>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12" name="Freeform 68"/>
                <p:cNvSpPr>
                  <a:spLocks/>
                </p:cNvSpPr>
                <p:nvPr/>
              </p:nvSpPr>
              <p:spPr bwMode="auto">
                <a:xfrm>
                  <a:off x="2383" y="1354"/>
                  <a:ext cx="102" cy="102"/>
                </a:xfrm>
                <a:custGeom>
                  <a:avLst/>
                  <a:gdLst>
                    <a:gd name="T0" fmla="*/ 101 w 102"/>
                    <a:gd name="T1" fmla="*/ 47 h 102"/>
                    <a:gd name="T2" fmla="*/ 100 w 102"/>
                    <a:gd name="T3" fmla="*/ 39 h 102"/>
                    <a:gd name="T4" fmla="*/ 98 w 102"/>
                    <a:gd name="T5" fmla="*/ 32 h 102"/>
                    <a:gd name="T6" fmla="*/ 95 w 102"/>
                    <a:gd name="T7" fmla="*/ 25 h 102"/>
                    <a:gd name="T8" fmla="*/ 90 w 102"/>
                    <a:gd name="T9" fmla="*/ 19 h 102"/>
                    <a:gd name="T10" fmla="*/ 85 w 102"/>
                    <a:gd name="T11" fmla="*/ 13 h 102"/>
                    <a:gd name="T12" fmla="*/ 79 w 102"/>
                    <a:gd name="T13" fmla="*/ 8 h 102"/>
                    <a:gd name="T14" fmla="*/ 73 w 102"/>
                    <a:gd name="T15" fmla="*/ 5 h 102"/>
                    <a:gd name="T16" fmla="*/ 66 w 102"/>
                    <a:gd name="T17" fmla="*/ 2 h 102"/>
                    <a:gd name="T18" fmla="*/ 58 w 102"/>
                    <a:gd name="T19" fmla="*/ 1 h 102"/>
                    <a:gd name="T20" fmla="*/ 51 w 102"/>
                    <a:gd name="T21" fmla="*/ 0 h 102"/>
                    <a:gd name="T22" fmla="*/ 43 w 102"/>
                    <a:gd name="T23" fmla="*/ 1 h 102"/>
                    <a:gd name="T24" fmla="*/ 36 w 102"/>
                    <a:gd name="T25" fmla="*/ 2 h 102"/>
                    <a:gd name="T26" fmla="*/ 29 w 102"/>
                    <a:gd name="T27" fmla="*/ 5 h 102"/>
                    <a:gd name="T28" fmla="*/ 22 w 102"/>
                    <a:gd name="T29" fmla="*/ 8 h 102"/>
                    <a:gd name="T30" fmla="*/ 17 w 102"/>
                    <a:gd name="T31" fmla="*/ 13 h 102"/>
                    <a:gd name="T32" fmla="*/ 11 w 102"/>
                    <a:gd name="T33" fmla="*/ 19 h 102"/>
                    <a:gd name="T34" fmla="*/ 7 w 102"/>
                    <a:gd name="T35" fmla="*/ 25 h 102"/>
                    <a:gd name="T36" fmla="*/ 4 w 102"/>
                    <a:gd name="T37" fmla="*/ 32 h 102"/>
                    <a:gd name="T38" fmla="*/ 1 w 102"/>
                    <a:gd name="T39" fmla="*/ 39 h 102"/>
                    <a:gd name="T40" fmla="*/ 0 w 102"/>
                    <a:gd name="T41" fmla="*/ 47 h 102"/>
                    <a:gd name="T42" fmla="*/ 0 w 102"/>
                    <a:gd name="T43" fmla="*/ 54 h 102"/>
                    <a:gd name="T44" fmla="*/ 1 w 102"/>
                    <a:gd name="T45" fmla="*/ 61 h 102"/>
                    <a:gd name="T46" fmla="*/ 4 w 102"/>
                    <a:gd name="T47" fmla="*/ 69 h 102"/>
                    <a:gd name="T48" fmla="*/ 7 w 102"/>
                    <a:gd name="T49" fmla="*/ 76 h 102"/>
                    <a:gd name="T50" fmla="*/ 11 w 102"/>
                    <a:gd name="T51" fmla="*/ 82 h 102"/>
                    <a:gd name="T52" fmla="*/ 17 w 102"/>
                    <a:gd name="T53" fmla="*/ 88 h 102"/>
                    <a:gd name="T54" fmla="*/ 22 w 102"/>
                    <a:gd name="T55" fmla="*/ 92 h 102"/>
                    <a:gd name="T56" fmla="*/ 29 w 102"/>
                    <a:gd name="T57" fmla="*/ 96 h 102"/>
                    <a:gd name="T58" fmla="*/ 36 w 102"/>
                    <a:gd name="T59" fmla="*/ 99 h 102"/>
                    <a:gd name="T60" fmla="*/ 43 w 102"/>
                    <a:gd name="T61" fmla="*/ 100 h 102"/>
                    <a:gd name="T62" fmla="*/ 51 w 102"/>
                    <a:gd name="T63" fmla="*/ 101 h 102"/>
                    <a:gd name="T64" fmla="*/ 58 w 102"/>
                    <a:gd name="T65" fmla="*/ 100 h 102"/>
                    <a:gd name="T66" fmla="*/ 66 w 102"/>
                    <a:gd name="T67" fmla="*/ 99 h 102"/>
                    <a:gd name="T68" fmla="*/ 73 w 102"/>
                    <a:gd name="T69" fmla="*/ 96 h 102"/>
                    <a:gd name="T70" fmla="*/ 79 w 102"/>
                    <a:gd name="T71" fmla="*/ 92 h 102"/>
                    <a:gd name="T72" fmla="*/ 85 w 102"/>
                    <a:gd name="T73" fmla="*/ 88 h 102"/>
                    <a:gd name="T74" fmla="*/ 90 w 102"/>
                    <a:gd name="T75" fmla="*/ 82 h 102"/>
                    <a:gd name="T76" fmla="*/ 95 w 102"/>
                    <a:gd name="T77" fmla="*/ 76 h 102"/>
                    <a:gd name="T78" fmla="*/ 98 w 102"/>
                    <a:gd name="T79" fmla="*/ 69 h 102"/>
                    <a:gd name="T80" fmla="*/ 100 w 102"/>
                    <a:gd name="T81" fmla="*/ 61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1"/>
                      </a:moveTo>
                      <a:lnTo>
                        <a:pt x="101" y="47"/>
                      </a:lnTo>
                      <a:lnTo>
                        <a:pt x="101" y="43"/>
                      </a:lnTo>
                      <a:lnTo>
                        <a:pt x="100" y="39"/>
                      </a:lnTo>
                      <a:lnTo>
                        <a:pt x="99" y="36"/>
                      </a:lnTo>
                      <a:lnTo>
                        <a:pt x="98" y="32"/>
                      </a:lnTo>
                      <a:lnTo>
                        <a:pt x="96" y="29"/>
                      </a:lnTo>
                      <a:lnTo>
                        <a:pt x="95" y="25"/>
                      </a:lnTo>
                      <a:lnTo>
                        <a:pt x="93" y="22"/>
                      </a:lnTo>
                      <a:lnTo>
                        <a:pt x="90" y="19"/>
                      </a:lnTo>
                      <a:lnTo>
                        <a:pt x="88" y="16"/>
                      </a:lnTo>
                      <a:lnTo>
                        <a:pt x="85" y="13"/>
                      </a:lnTo>
                      <a:lnTo>
                        <a:pt x="82" y="11"/>
                      </a:lnTo>
                      <a:lnTo>
                        <a:pt x="79" y="8"/>
                      </a:lnTo>
                      <a:lnTo>
                        <a:pt x="76" y="7"/>
                      </a:lnTo>
                      <a:lnTo>
                        <a:pt x="73" y="5"/>
                      </a:lnTo>
                      <a:lnTo>
                        <a:pt x="69" y="3"/>
                      </a:lnTo>
                      <a:lnTo>
                        <a:pt x="66" y="2"/>
                      </a:lnTo>
                      <a:lnTo>
                        <a:pt x="62" y="1"/>
                      </a:lnTo>
                      <a:lnTo>
                        <a:pt x="58" y="1"/>
                      </a:lnTo>
                      <a:lnTo>
                        <a:pt x="54" y="0"/>
                      </a:lnTo>
                      <a:lnTo>
                        <a:pt x="51" y="0"/>
                      </a:lnTo>
                      <a:lnTo>
                        <a:pt x="47" y="0"/>
                      </a:lnTo>
                      <a:lnTo>
                        <a:pt x="43" y="1"/>
                      </a:lnTo>
                      <a:lnTo>
                        <a:pt x="40" y="1"/>
                      </a:lnTo>
                      <a:lnTo>
                        <a:pt x="36" y="2"/>
                      </a:lnTo>
                      <a:lnTo>
                        <a:pt x="32" y="3"/>
                      </a:lnTo>
                      <a:lnTo>
                        <a:pt x="29" y="5"/>
                      </a:lnTo>
                      <a:lnTo>
                        <a:pt x="26" y="7"/>
                      </a:lnTo>
                      <a:lnTo>
                        <a:pt x="22" y="8"/>
                      </a:lnTo>
                      <a:lnTo>
                        <a:pt x="19" y="11"/>
                      </a:lnTo>
                      <a:lnTo>
                        <a:pt x="17" y="13"/>
                      </a:lnTo>
                      <a:lnTo>
                        <a:pt x="14" y="16"/>
                      </a:lnTo>
                      <a:lnTo>
                        <a:pt x="11" y="19"/>
                      </a:lnTo>
                      <a:lnTo>
                        <a:pt x="9" y="22"/>
                      </a:lnTo>
                      <a:lnTo>
                        <a:pt x="7" y="25"/>
                      </a:lnTo>
                      <a:lnTo>
                        <a:pt x="5" y="29"/>
                      </a:lnTo>
                      <a:lnTo>
                        <a:pt x="4" y="32"/>
                      </a:lnTo>
                      <a:lnTo>
                        <a:pt x="2" y="36"/>
                      </a:lnTo>
                      <a:lnTo>
                        <a:pt x="1" y="39"/>
                      </a:lnTo>
                      <a:lnTo>
                        <a:pt x="1" y="43"/>
                      </a:lnTo>
                      <a:lnTo>
                        <a:pt x="0" y="47"/>
                      </a:lnTo>
                      <a:lnTo>
                        <a:pt x="0" y="51"/>
                      </a:lnTo>
                      <a:lnTo>
                        <a:pt x="0" y="54"/>
                      </a:lnTo>
                      <a:lnTo>
                        <a:pt x="1" y="58"/>
                      </a:lnTo>
                      <a:lnTo>
                        <a:pt x="1" y="61"/>
                      </a:lnTo>
                      <a:lnTo>
                        <a:pt x="2" y="65"/>
                      </a:lnTo>
                      <a:lnTo>
                        <a:pt x="4" y="69"/>
                      </a:lnTo>
                      <a:lnTo>
                        <a:pt x="5" y="72"/>
                      </a:lnTo>
                      <a:lnTo>
                        <a:pt x="7" y="76"/>
                      </a:lnTo>
                      <a:lnTo>
                        <a:pt x="9" y="79"/>
                      </a:lnTo>
                      <a:lnTo>
                        <a:pt x="11" y="82"/>
                      </a:lnTo>
                      <a:lnTo>
                        <a:pt x="14" y="85"/>
                      </a:lnTo>
                      <a:lnTo>
                        <a:pt x="17" y="88"/>
                      </a:lnTo>
                      <a:lnTo>
                        <a:pt x="19" y="90"/>
                      </a:lnTo>
                      <a:lnTo>
                        <a:pt x="22" y="92"/>
                      </a:lnTo>
                      <a:lnTo>
                        <a:pt x="26" y="94"/>
                      </a:lnTo>
                      <a:lnTo>
                        <a:pt x="29" y="96"/>
                      </a:lnTo>
                      <a:lnTo>
                        <a:pt x="32" y="98"/>
                      </a:lnTo>
                      <a:lnTo>
                        <a:pt x="36" y="99"/>
                      </a:lnTo>
                      <a:lnTo>
                        <a:pt x="40" y="100"/>
                      </a:lnTo>
                      <a:lnTo>
                        <a:pt x="43" y="100"/>
                      </a:lnTo>
                      <a:lnTo>
                        <a:pt x="47" y="101"/>
                      </a:lnTo>
                      <a:lnTo>
                        <a:pt x="51" y="101"/>
                      </a:lnTo>
                      <a:lnTo>
                        <a:pt x="54" y="101"/>
                      </a:lnTo>
                      <a:lnTo>
                        <a:pt x="58" y="100"/>
                      </a:lnTo>
                      <a:lnTo>
                        <a:pt x="62" y="100"/>
                      </a:lnTo>
                      <a:lnTo>
                        <a:pt x="66" y="99"/>
                      </a:lnTo>
                      <a:lnTo>
                        <a:pt x="69" y="98"/>
                      </a:lnTo>
                      <a:lnTo>
                        <a:pt x="73" y="96"/>
                      </a:lnTo>
                      <a:lnTo>
                        <a:pt x="76" y="94"/>
                      </a:lnTo>
                      <a:lnTo>
                        <a:pt x="79" y="92"/>
                      </a:lnTo>
                      <a:lnTo>
                        <a:pt x="82" y="90"/>
                      </a:lnTo>
                      <a:lnTo>
                        <a:pt x="85" y="88"/>
                      </a:lnTo>
                      <a:lnTo>
                        <a:pt x="88" y="85"/>
                      </a:lnTo>
                      <a:lnTo>
                        <a:pt x="90" y="82"/>
                      </a:lnTo>
                      <a:lnTo>
                        <a:pt x="93" y="79"/>
                      </a:lnTo>
                      <a:lnTo>
                        <a:pt x="95" y="76"/>
                      </a:lnTo>
                      <a:lnTo>
                        <a:pt x="96" y="72"/>
                      </a:lnTo>
                      <a:lnTo>
                        <a:pt x="98" y="69"/>
                      </a:lnTo>
                      <a:lnTo>
                        <a:pt x="99" y="65"/>
                      </a:lnTo>
                      <a:lnTo>
                        <a:pt x="100" y="61"/>
                      </a:lnTo>
                      <a:lnTo>
                        <a:pt x="101" y="58"/>
                      </a:lnTo>
                      <a:lnTo>
                        <a:pt x="101" y="54"/>
                      </a:lnTo>
                      <a:lnTo>
                        <a:pt x="101" y="51"/>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13" name="Freeform 69"/>
                <p:cNvSpPr>
                  <a:spLocks/>
                </p:cNvSpPr>
                <p:nvPr/>
              </p:nvSpPr>
              <p:spPr bwMode="auto">
                <a:xfrm>
                  <a:off x="2910" y="1535"/>
                  <a:ext cx="103" cy="102"/>
                </a:xfrm>
                <a:custGeom>
                  <a:avLst/>
                  <a:gdLst>
                    <a:gd name="T0" fmla="*/ 101 w 103"/>
                    <a:gd name="T1" fmla="*/ 47 h 102"/>
                    <a:gd name="T2" fmla="*/ 101 w 103"/>
                    <a:gd name="T3" fmla="*/ 39 h 102"/>
                    <a:gd name="T4" fmla="*/ 98 w 103"/>
                    <a:gd name="T5" fmla="*/ 32 h 102"/>
                    <a:gd name="T6" fmla="*/ 95 w 103"/>
                    <a:gd name="T7" fmla="*/ 25 h 102"/>
                    <a:gd name="T8" fmla="*/ 90 w 103"/>
                    <a:gd name="T9" fmla="*/ 19 h 102"/>
                    <a:gd name="T10" fmla="*/ 85 w 103"/>
                    <a:gd name="T11" fmla="*/ 14 h 102"/>
                    <a:gd name="T12" fmla="*/ 80 w 103"/>
                    <a:gd name="T13" fmla="*/ 9 h 102"/>
                    <a:gd name="T14" fmla="*/ 73 w 103"/>
                    <a:gd name="T15" fmla="*/ 5 h 102"/>
                    <a:gd name="T16" fmla="*/ 66 w 103"/>
                    <a:gd name="T17" fmla="*/ 2 h 102"/>
                    <a:gd name="T18" fmla="*/ 59 w 103"/>
                    <a:gd name="T19" fmla="*/ 1 h 102"/>
                    <a:gd name="T20" fmla="*/ 51 w 103"/>
                    <a:gd name="T21" fmla="*/ 0 h 102"/>
                    <a:gd name="T22" fmla="*/ 43 w 103"/>
                    <a:gd name="T23" fmla="*/ 1 h 102"/>
                    <a:gd name="T24" fmla="*/ 36 w 103"/>
                    <a:gd name="T25" fmla="*/ 2 h 102"/>
                    <a:gd name="T26" fmla="*/ 29 w 103"/>
                    <a:gd name="T27" fmla="*/ 5 h 102"/>
                    <a:gd name="T28" fmla="*/ 23 w 103"/>
                    <a:gd name="T29" fmla="*/ 9 h 102"/>
                    <a:gd name="T30" fmla="*/ 17 w 103"/>
                    <a:gd name="T31" fmla="*/ 14 h 102"/>
                    <a:gd name="T32" fmla="*/ 12 w 103"/>
                    <a:gd name="T33" fmla="*/ 19 h 102"/>
                    <a:gd name="T34" fmla="*/ 7 w 103"/>
                    <a:gd name="T35" fmla="*/ 25 h 102"/>
                    <a:gd name="T36" fmla="*/ 4 w 103"/>
                    <a:gd name="T37" fmla="*/ 32 h 102"/>
                    <a:gd name="T38" fmla="*/ 2 w 103"/>
                    <a:gd name="T39" fmla="*/ 39 h 102"/>
                    <a:gd name="T40" fmla="*/ 0 w 103"/>
                    <a:gd name="T41" fmla="*/ 47 h 102"/>
                    <a:gd name="T42" fmla="*/ 0 w 103"/>
                    <a:gd name="T43" fmla="*/ 54 h 102"/>
                    <a:gd name="T44" fmla="*/ 2 w 103"/>
                    <a:gd name="T45" fmla="*/ 62 h 102"/>
                    <a:gd name="T46" fmla="*/ 4 w 103"/>
                    <a:gd name="T47" fmla="*/ 69 h 102"/>
                    <a:gd name="T48" fmla="*/ 7 w 103"/>
                    <a:gd name="T49" fmla="*/ 76 h 102"/>
                    <a:gd name="T50" fmla="*/ 12 w 103"/>
                    <a:gd name="T51" fmla="*/ 82 h 102"/>
                    <a:gd name="T52" fmla="*/ 17 w 103"/>
                    <a:gd name="T53" fmla="*/ 88 h 102"/>
                    <a:gd name="T54" fmla="*/ 23 w 103"/>
                    <a:gd name="T55" fmla="*/ 92 h 102"/>
                    <a:gd name="T56" fmla="*/ 29 w 103"/>
                    <a:gd name="T57" fmla="*/ 96 h 102"/>
                    <a:gd name="T58" fmla="*/ 36 w 103"/>
                    <a:gd name="T59" fmla="*/ 99 h 102"/>
                    <a:gd name="T60" fmla="*/ 43 w 103"/>
                    <a:gd name="T61" fmla="*/ 100 h 102"/>
                    <a:gd name="T62" fmla="*/ 51 w 103"/>
                    <a:gd name="T63" fmla="*/ 101 h 102"/>
                    <a:gd name="T64" fmla="*/ 59 w 103"/>
                    <a:gd name="T65" fmla="*/ 100 h 102"/>
                    <a:gd name="T66" fmla="*/ 66 w 103"/>
                    <a:gd name="T67" fmla="*/ 99 h 102"/>
                    <a:gd name="T68" fmla="*/ 73 w 103"/>
                    <a:gd name="T69" fmla="*/ 96 h 102"/>
                    <a:gd name="T70" fmla="*/ 80 w 103"/>
                    <a:gd name="T71" fmla="*/ 92 h 102"/>
                    <a:gd name="T72" fmla="*/ 85 w 103"/>
                    <a:gd name="T73" fmla="*/ 88 h 102"/>
                    <a:gd name="T74" fmla="*/ 90 w 103"/>
                    <a:gd name="T75" fmla="*/ 82 h 102"/>
                    <a:gd name="T76" fmla="*/ 95 w 103"/>
                    <a:gd name="T77" fmla="*/ 76 h 102"/>
                    <a:gd name="T78" fmla="*/ 98 w 103"/>
                    <a:gd name="T79" fmla="*/ 69 h 102"/>
                    <a:gd name="T80" fmla="*/ 101 w 103"/>
                    <a:gd name="T81" fmla="*/ 62 h 102"/>
                    <a:gd name="T82" fmla="*/ 101 w 103"/>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3" h="102">
                      <a:moveTo>
                        <a:pt x="102" y="51"/>
                      </a:moveTo>
                      <a:lnTo>
                        <a:pt x="101" y="47"/>
                      </a:lnTo>
                      <a:lnTo>
                        <a:pt x="101" y="43"/>
                      </a:lnTo>
                      <a:lnTo>
                        <a:pt x="101" y="39"/>
                      </a:lnTo>
                      <a:lnTo>
                        <a:pt x="99" y="36"/>
                      </a:lnTo>
                      <a:lnTo>
                        <a:pt x="98" y="32"/>
                      </a:lnTo>
                      <a:lnTo>
                        <a:pt x="96" y="28"/>
                      </a:lnTo>
                      <a:lnTo>
                        <a:pt x="95" y="25"/>
                      </a:lnTo>
                      <a:lnTo>
                        <a:pt x="93" y="22"/>
                      </a:lnTo>
                      <a:lnTo>
                        <a:pt x="90" y="19"/>
                      </a:lnTo>
                      <a:lnTo>
                        <a:pt x="88" y="16"/>
                      </a:lnTo>
                      <a:lnTo>
                        <a:pt x="85" y="14"/>
                      </a:lnTo>
                      <a:lnTo>
                        <a:pt x="82" y="11"/>
                      </a:lnTo>
                      <a:lnTo>
                        <a:pt x="80" y="9"/>
                      </a:lnTo>
                      <a:lnTo>
                        <a:pt x="76" y="7"/>
                      </a:lnTo>
                      <a:lnTo>
                        <a:pt x="73" y="5"/>
                      </a:lnTo>
                      <a:lnTo>
                        <a:pt x="70" y="4"/>
                      </a:lnTo>
                      <a:lnTo>
                        <a:pt x="66" y="2"/>
                      </a:lnTo>
                      <a:lnTo>
                        <a:pt x="62" y="1"/>
                      </a:lnTo>
                      <a:lnTo>
                        <a:pt x="59" y="1"/>
                      </a:lnTo>
                      <a:lnTo>
                        <a:pt x="55" y="0"/>
                      </a:lnTo>
                      <a:lnTo>
                        <a:pt x="51" y="0"/>
                      </a:lnTo>
                      <a:lnTo>
                        <a:pt x="47" y="0"/>
                      </a:lnTo>
                      <a:lnTo>
                        <a:pt x="43" y="1"/>
                      </a:lnTo>
                      <a:lnTo>
                        <a:pt x="40" y="1"/>
                      </a:lnTo>
                      <a:lnTo>
                        <a:pt x="36" y="2"/>
                      </a:lnTo>
                      <a:lnTo>
                        <a:pt x="33" y="4"/>
                      </a:lnTo>
                      <a:lnTo>
                        <a:pt x="29" y="5"/>
                      </a:lnTo>
                      <a:lnTo>
                        <a:pt x="26" y="7"/>
                      </a:lnTo>
                      <a:lnTo>
                        <a:pt x="23" y="9"/>
                      </a:lnTo>
                      <a:lnTo>
                        <a:pt x="20" y="11"/>
                      </a:lnTo>
                      <a:lnTo>
                        <a:pt x="17" y="14"/>
                      </a:lnTo>
                      <a:lnTo>
                        <a:pt x="14" y="16"/>
                      </a:lnTo>
                      <a:lnTo>
                        <a:pt x="12" y="19"/>
                      </a:lnTo>
                      <a:lnTo>
                        <a:pt x="9" y="22"/>
                      </a:lnTo>
                      <a:lnTo>
                        <a:pt x="7" y="25"/>
                      </a:lnTo>
                      <a:lnTo>
                        <a:pt x="6" y="28"/>
                      </a:lnTo>
                      <a:lnTo>
                        <a:pt x="4" y="32"/>
                      </a:lnTo>
                      <a:lnTo>
                        <a:pt x="3" y="36"/>
                      </a:lnTo>
                      <a:lnTo>
                        <a:pt x="2" y="39"/>
                      </a:lnTo>
                      <a:lnTo>
                        <a:pt x="1" y="43"/>
                      </a:lnTo>
                      <a:lnTo>
                        <a:pt x="0" y="47"/>
                      </a:lnTo>
                      <a:lnTo>
                        <a:pt x="0" y="51"/>
                      </a:lnTo>
                      <a:lnTo>
                        <a:pt x="0" y="54"/>
                      </a:lnTo>
                      <a:lnTo>
                        <a:pt x="1" y="58"/>
                      </a:lnTo>
                      <a:lnTo>
                        <a:pt x="2" y="62"/>
                      </a:lnTo>
                      <a:lnTo>
                        <a:pt x="3" y="65"/>
                      </a:lnTo>
                      <a:lnTo>
                        <a:pt x="4" y="69"/>
                      </a:lnTo>
                      <a:lnTo>
                        <a:pt x="6" y="72"/>
                      </a:lnTo>
                      <a:lnTo>
                        <a:pt x="7" y="76"/>
                      </a:lnTo>
                      <a:lnTo>
                        <a:pt x="9" y="79"/>
                      </a:lnTo>
                      <a:lnTo>
                        <a:pt x="12" y="82"/>
                      </a:lnTo>
                      <a:lnTo>
                        <a:pt x="14" y="85"/>
                      </a:lnTo>
                      <a:lnTo>
                        <a:pt x="17" y="88"/>
                      </a:lnTo>
                      <a:lnTo>
                        <a:pt x="20" y="90"/>
                      </a:lnTo>
                      <a:lnTo>
                        <a:pt x="23" y="92"/>
                      </a:lnTo>
                      <a:lnTo>
                        <a:pt x="26" y="94"/>
                      </a:lnTo>
                      <a:lnTo>
                        <a:pt x="29" y="96"/>
                      </a:lnTo>
                      <a:lnTo>
                        <a:pt x="33" y="98"/>
                      </a:lnTo>
                      <a:lnTo>
                        <a:pt x="36" y="99"/>
                      </a:lnTo>
                      <a:lnTo>
                        <a:pt x="40" y="100"/>
                      </a:lnTo>
                      <a:lnTo>
                        <a:pt x="43" y="100"/>
                      </a:lnTo>
                      <a:lnTo>
                        <a:pt x="47" y="101"/>
                      </a:lnTo>
                      <a:lnTo>
                        <a:pt x="51" y="101"/>
                      </a:lnTo>
                      <a:lnTo>
                        <a:pt x="55" y="101"/>
                      </a:lnTo>
                      <a:lnTo>
                        <a:pt x="59" y="100"/>
                      </a:lnTo>
                      <a:lnTo>
                        <a:pt x="62" y="100"/>
                      </a:lnTo>
                      <a:lnTo>
                        <a:pt x="66" y="99"/>
                      </a:lnTo>
                      <a:lnTo>
                        <a:pt x="70" y="98"/>
                      </a:lnTo>
                      <a:lnTo>
                        <a:pt x="73" y="96"/>
                      </a:lnTo>
                      <a:lnTo>
                        <a:pt x="76" y="94"/>
                      </a:lnTo>
                      <a:lnTo>
                        <a:pt x="80" y="92"/>
                      </a:lnTo>
                      <a:lnTo>
                        <a:pt x="82" y="90"/>
                      </a:lnTo>
                      <a:lnTo>
                        <a:pt x="85" y="88"/>
                      </a:lnTo>
                      <a:lnTo>
                        <a:pt x="88" y="85"/>
                      </a:lnTo>
                      <a:lnTo>
                        <a:pt x="90" y="82"/>
                      </a:lnTo>
                      <a:lnTo>
                        <a:pt x="93" y="79"/>
                      </a:lnTo>
                      <a:lnTo>
                        <a:pt x="95" y="76"/>
                      </a:lnTo>
                      <a:lnTo>
                        <a:pt x="96" y="72"/>
                      </a:lnTo>
                      <a:lnTo>
                        <a:pt x="98" y="69"/>
                      </a:lnTo>
                      <a:lnTo>
                        <a:pt x="99" y="65"/>
                      </a:lnTo>
                      <a:lnTo>
                        <a:pt x="101" y="62"/>
                      </a:lnTo>
                      <a:lnTo>
                        <a:pt x="101" y="58"/>
                      </a:lnTo>
                      <a:lnTo>
                        <a:pt x="101" y="54"/>
                      </a:lnTo>
                      <a:lnTo>
                        <a:pt x="102" y="51"/>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14" name="Freeform 70"/>
                <p:cNvSpPr>
                  <a:spLocks/>
                </p:cNvSpPr>
                <p:nvPr/>
              </p:nvSpPr>
              <p:spPr bwMode="auto">
                <a:xfrm>
                  <a:off x="2808" y="1534"/>
                  <a:ext cx="101" cy="102"/>
                </a:xfrm>
                <a:custGeom>
                  <a:avLst/>
                  <a:gdLst>
                    <a:gd name="T0" fmla="*/ 100 w 101"/>
                    <a:gd name="T1" fmla="*/ 46 h 102"/>
                    <a:gd name="T2" fmla="*/ 99 w 101"/>
                    <a:gd name="T3" fmla="*/ 39 h 102"/>
                    <a:gd name="T4" fmla="*/ 97 w 101"/>
                    <a:gd name="T5" fmla="*/ 32 h 102"/>
                    <a:gd name="T6" fmla="*/ 94 w 101"/>
                    <a:gd name="T7" fmla="*/ 25 h 102"/>
                    <a:gd name="T8" fmla="*/ 90 w 101"/>
                    <a:gd name="T9" fmla="*/ 19 h 102"/>
                    <a:gd name="T10" fmla="*/ 84 w 101"/>
                    <a:gd name="T11" fmla="*/ 13 h 102"/>
                    <a:gd name="T12" fmla="*/ 78 w 101"/>
                    <a:gd name="T13" fmla="*/ 8 h 102"/>
                    <a:gd name="T14" fmla="*/ 72 w 101"/>
                    <a:gd name="T15" fmla="*/ 5 h 102"/>
                    <a:gd name="T16" fmla="*/ 65 w 101"/>
                    <a:gd name="T17" fmla="*/ 2 h 102"/>
                    <a:gd name="T18" fmla="*/ 57 w 101"/>
                    <a:gd name="T19" fmla="*/ 1 h 102"/>
                    <a:gd name="T20" fmla="*/ 50 w 101"/>
                    <a:gd name="T21" fmla="*/ 0 h 102"/>
                    <a:gd name="T22" fmla="*/ 42 w 101"/>
                    <a:gd name="T23" fmla="*/ 1 h 102"/>
                    <a:gd name="T24" fmla="*/ 35 w 101"/>
                    <a:gd name="T25" fmla="*/ 2 h 102"/>
                    <a:gd name="T26" fmla="*/ 28 w 101"/>
                    <a:gd name="T27" fmla="*/ 5 h 102"/>
                    <a:gd name="T28" fmla="*/ 21 w 101"/>
                    <a:gd name="T29" fmla="*/ 8 h 102"/>
                    <a:gd name="T30" fmla="*/ 16 w 101"/>
                    <a:gd name="T31" fmla="*/ 13 h 102"/>
                    <a:gd name="T32" fmla="*/ 10 w 101"/>
                    <a:gd name="T33" fmla="*/ 19 h 102"/>
                    <a:gd name="T34" fmla="*/ 6 w 101"/>
                    <a:gd name="T35" fmla="*/ 25 h 102"/>
                    <a:gd name="T36" fmla="*/ 3 w 101"/>
                    <a:gd name="T37" fmla="*/ 32 h 102"/>
                    <a:gd name="T38" fmla="*/ 1 w 101"/>
                    <a:gd name="T39" fmla="*/ 39 h 102"/>
                    <a:gd name="T40" fmla="*/ 0 w 101"/>
                    <a:gd name="T41" fmla="*/ 46 h 102"/>
                    <a:gd name="T42" fmla="*/ 0 w 101"/>
                    <a:gd name="T43" fmla="*/ 54 h 102"/>
                    <a:gd name="T44" fmla="*/ 1 w 101"/>
                    <a:gd name="T45" fmla="*/ 61 h 102"/>
                    <a:gd name="T46" fmla="*/ 3 w 101"/>
                    <a:gd name="T47" fmla="*/ 68 h 102"/>
                    <a:gd name="T48" fmla="*/ 6 w 101"/>
                    <a:gd name="T49" fmla="*/ 75 h 102"/>
                    <a:gd name="T50" fmla="*/ 10 w 101"/>
                    <a:gd name="T51" fmla="*/ 82 h 102"/>
                    <a:gd name="T52" fmla="*/ 16 w 101"/>
                    <a:gd name="T53" fmla="*/ 87 h 102"/>
                    <a:gd name="T54" fmla="*/ 21 w 101"/>
                    <a:gd name="T55" fmla="*/ 92 h 102"/>
                    <a:gd name="T56" fmla="*/ 28 w 101"/>
                    <a:gd name="T57" fmla="*/ 96 h 102"/>
                    <a:gd name="T58" fmla="*/ 35 w 101"/>
                    <a:gd name="T59" fmla="*/ 99 h 102"/>
                    <a:gd name="T60" fmla="*/ 42 w 101"/>
                    <a:gd name="T61" fmla="*/ 100 h 102"/>
                    <a:gd name="T62" fmla="*/ 50 w 101"/>
                    <a:gd name="T63" fmla="*/ 101 h 102"/>
                    <a:gd name="T64" fmla="*/ 57 w 101"/>
                    <a:gd name="T65" fmla="*/ 100 h 102"/>
                    <a:gd name="T66" fmla="*/ 65 w 101"/>
                    <a:gd name="T67" fmla="*/ 99 h 102"/>
                    <a:gd name="T68" fmla="*/ 72 w 101"/>
                    <a:gd name="T69" fmla="*/ 96 h 102"/>
                    <a:gd name="T70" fmla="*/ 78 w 101"/>
                    <a:gd name="T71" fmla="*/ 92 h 102"/>
                    <a:gd name="T72" fmla="*/ 84 w 101"/>
                    <a:gd name="T73" fmla="*/ 87 h 102"/>
                    <a:gd name="T74" fmla="*/ 90 w 101"/>
                    <a:gd name="T75" fmla="*/ 82 h 102"/>
                    <a:gd name="T76" fmla="*/ 94 w 101"/>
                    <a:gd name="T77" fmla="*/ 75 h 102"/>
                    <a:gd name="T78" fmla="*/ 97 w 101"/>
                    <a:gd name="T79" fmla="*/ 68 h 102"/>
                    <a:gd name="T80" fmla="*/ 99 w 101"/>
                    <a:gd name="T81" fmla="*/ 61 h 102"/>
                    <a:gd name="T82" fmla="*/ 100 w 101"/>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1" h="102">
                      <a:moveTo>
                        <a:pt x="100" y="50"/>
                      </a:moveTo>
                      <a:lnTo>
                        <a:pt x="100" y="46"/>
                      </a:lnTo>
                      <a:lnTo>
                        <a:pt x="100" y="43"/>
                      </a:lnTo>
                      <a:lnTo>
                        <a:pt x="99" y="39"/>
                      </a:lnTo>
                      <a:lnTo>
                        <a:pt x="98" y="36"/>
                      </a:lnTo>
                      <a:lnTo>
                        <a:pt x="97" y="32"/>
                      </a:lnTo>
                      <a:lnTo>
                        <a:pt x="96" y="28"/>
                      </a:lnTo>
                      <a:lnTo>
                        <a:pt x="94" y="25"/>
                      </a:lnTo>
                      <a:lnTo>
                        <a:pt x="92" y="22"/>
                      </a:lnTo>
                      <a:lnTo>
                        <a:pt x="90" y="19"/>
                      </a:lnTo>
                      <a:lnTo>
                        <a:pt x="87" y="16"/>
                      </a:lnTo>
                      <a:lnTo>
                        <a:pt x="84" y="13"/>
                      </a:lnTo>
                      <a:lnTo>
                        <a:pt x="81" y="11"/>
                      </a:lnTo>
                      <a:lnTo>
                        <a:pt x="78" y="8"/>
                      </a:lnTo>
                      <a:lnTo>
                        <a:pt x="75" y="7"/>
                      </a:lnTo>
                      <a:lnTo>
                        <a:pt x="72" y="5"/>
                      </a:lnTo>
                      <a:lnTo>
                        <a:pt x="68" y="3"/>
                      </a:lnTo>
                      <a:lnTo>
                        <a:pt x="65" y="2"/>
                      </a:lnTo>
                      <a:lnTo>
                        <a:pt x="61" y="1"/>
                      </a:lnTo>
                      <a:lnTo>
                        <a:pt x="57" y="1"/>
                      </a:lnTo>
                      <a:lnTo>
                        <a:pt x="53" y="0"/>
                      </a:lnTo>
                      <a:lnTo>
                        <a:pt x="50" y="0"/>
                      </a:lnTo>
                      <a:lnTo>
                        <a:pt x="46" y="0"/>
                      </a:lnTo>
                      <a:lnTo>
                        <a:pt x="42" y="1"/>
                      </a:lnTo>
                      <a:lnTo>
                        <a:pt x="39" y="1"/>
                      </a:lnTo>
                      <a:lnTo>
                        <a:pt x="35" y="2"/>
                      </a:lnTo>
                      <a:lnTo>
                        <a:pt x="31" y="3"/>
                      </a:lnTo>
                      <a:lnTo>
                        <a:pt x="28" y="5"/>
                      </a:lnTo>
                      <a:lnTo>
                        <a:pt x="24" y="7"/>
                      </a:lnTo>
                      <a:lnTo>
                        <a:pt x="21" y="8"/>
                      </a:lnTo>
                      <a:lnTo>
                        <a:pt x="18" y="11"/>
                      </a:lnTo>
                      <a:lnTo>
                        <a:pt x="16" y="13"/>
                      </a:lnTo>
                      <a:lnTo>
                        <a:pt x="13" y="16"/>
                      </a:lnTo>
                      <a:lnTo>
                        <a:pt x="10" y="19"/>
                      </a:lnTo>
                      <a:lnTo>
                        <a:pt x="8" y="22"/>
                      </a:lnTo>
                      <a:lnTo>
                        <a:pt x="6" y="25"/>
                      </a:lnTo>
                      <a:lnTo>
                        <a:pt x="4" y="28"/>
                      </a:lnTo>
                      <a:lnTo>
                        <a:pt x="3" y="32"/>
                      </a:lnTo>
                      <a:lnTo>
                        <a:pt x="2" y="36"/>
                      </a:lnTo>
                      <a:lnTo>
                        <a:pt x="1" y="39"/>
                      </a:lnTo>
                      <a:lnTo>
                        <a:pt x="0" y="43"/>
                      </a:lnTo>
                      <a:lnTo>
                        <a:pt x="0" y="46"/>
                      </a:lnTo>
                      <a:lnTo>
                        <a:pt x="0" y="50"/>
                      </a:lnTo>
                      <a:lnTo>
                        <a:pt x="0" y="54"/>
                      </a:lnTo>
                      <a:lnTo>
                        <a:pt x="0" y="58"/>
                      </a:lnTo>
                      <a:lnTo>
                        <a:pt x="1" y="61"/>
                      </a:lnTo>
                      <a:lnTo>
                        <a:pt x="2" y="65"/>
                      </a:lnTo>
                      <a:lnTo>
                        <a:pt x="3" y="68"/>
                      </a:lnTo>
                      <a:lnTo>
                        <a:pt x="4" y="72"/>
                      </a:lnTo>
                      <a:lnTo>
                        <a:pt x="6" y="75"/>
                      </a:lnTo>
                      <a:lnTo>
                        <a:pt x="8" y="79"/>
                      </a:lnTo>
                      <a:lnTo>
                        <a:pt x="10" y="82"/>
                      </a:lnTo>
                      <a:lnTo>
                        <a:pt x="13" y="85"/>
                      </a:lnTo>
                      <a:lnTo>
                        <a:pt x="16" y="87"/>
                      </a:lnTo>
                      <a:lnTo>
                        <a:pt x="18" y="90"/>
                      </a:lnTo>
                      <a:lnTo>
                        <a:pt x="21" y="92"/>
                      </a:lnTo>
                      <a:lnTo>
                        <a:pt x="24" y="94"/>
                      </a:lnTo>
                      <a:lnTo>
                        <a:pt x="28" y="96"/>
                      </a:lnTo>
                      <a:lnTo>
                        <a:pt x="31" y="97"/>
                      </a:lnTo>
                      <a:lnTo>
                        <a:pt x="35" y="99"/>
                      </a:lnTo>
                      <a:lnTo>
                        <a:pt x="39" y="99"/>
                      </a:lnTo>
                      <a:lnTo>
                        <a:pt x="42" y="100"/>
                      </a:lnTo>
                      <a:lnTo>
                        <a:pt x="46" y="101"/>
                      </a:lnTo>
                      <a:lnTo>
                        <a:pt x="50" y="101"/>
                      </a:lnTo>
                      <a:lnTo>
                        <a:pt x="53" y="101"/>
                      </a:lnTo>
                      <a:lnTo>
                        <a:pt x="57" y="100"/>
                      </a:lnTo>
                      <a:lnTo>
                        <a:pt x="61" y="99"/>
                      </a:lnTo>
                      <a:lnTo>
                        <a:pt x="65" y="99"/>
                      </a:lnTo>
                      <a:lnTo>
                        <a:pt x="68" y="97"/>
                      </a:lnTo>
                      <a:lnTo>
                        <a:pt x="72" y="96"/>
                      </a:lnTo>
                      <a:lnTo>
                        <a:pt x="75" y="94"/>
                      </a:lnTo>
                      <a:lnTo>
                        <a:pt x="78" y="92"/>
                      </a:lnTo>
                      <a:lnTo>
                        <a:pt x="81" y="90"/>
                      </a:lnTo>
                      <a:lnTo>
                        <a:pt x="84" y="87"/>
                      </a:lnTo>
                      <a:lnTo>
                        <a:pt x="87" y="85"/>
                      </a:lnTo>
                      <a:lnTo>
                        <a:pt x="90" y="82"/>
                      </a:lnTo>
                      <a:lnTo>
                        <a:pt x="92" y="79"/>
                      </a:lnTo>
                      <a:lnTo>
                        <a:pt x="94" y="75"/>
                      </a:lnTo>
                      <a:lnTo>
                        <a:pt x="96" y="72"/>
                      </a:lnTo>
                      <a:lnTo>
                        <a:pt x="97" y="68"/>
                      </a:lnTo>
                      <a:lnTo>
                        <a:pt x="98" y="65"/>
                      </a:lnTo>
                      <a:lnTo>
                        <a:pt x="99" y="61"/>
                      </a:lnTo>
                      <a:lnTo>
                        <a:pt x="100" y="58"/>
                      </a:lnTo>
                      <a:lnTo>
                        <a:pt x="100" y="54"/>
                      </a:lnTo>
                      <a:lnTo>
                        <a:pt x="100" y="50"/>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15" name="Freeform 71"/>
                <p:cNvSpPr>
                  <a:spLocks/>
                </p:cNvSpPr>
                <p:nvPr/>
              </p:nvSpPr>
              <p:spPr bwMode="auto">
                <a:xfrm>
                  <a:off x="1319" y="1528"/>
                  <a:ext cx="102" cy="103"/>
                </a:xfrm>
                <a:custGeom>
                  <a:avLst/>
                  <a:gdLst>
                    <a:gd name="T0" fmla="*/ 101 w 102"/>
                    <a:gd name="T1" fmla="*/ 48 h 103"/>
                    <a:gd name="T2" fmla="*/ 100 w 102"/>
                    <a:gd name="T3" fmla="*/ 40 h 103"/>
                    <a:gd name="T4" fmla="*/ 97 w 102"/>
                    <a:gd name="T5" fmla="*/ 33 h 103"/>
                    <a:gd name="T6" fmla="*/ 94 w 102"/>
                    <a:gd name="T7" fmla="*/ 26 h 103"/>
                    <a:gd name="T8" fmla="*/ 90 w 102"/>
                    <a:gd name="T9" fmla="*/ 20 h 103"/>
                    <a:gd name="T10" fmla="*/ 84 w 102"/>
                    <a:gd name="T11" fmla="*/ 14 h 103"/>
                    <a:gd name="T12" fmla="*/ 79 w 102"/>
                    <a:gd name="T13" fmla="*/ 9 h 103"/>
                    <a:gd name="T14" fmla="*/ 72 w 102"/>
                    <a:gd name="T15" fmla="*/ 6 h 103"/>
                    <a:gd name="T16" fmla="*/ 65 w 102"/>
                    <a:gd name="T17" fmla="*/ 3 h 103"/>
                    <a:gd name="T18" fmla="*/ 58 w 102"/>
                    <a:gd name="T19" fmla="*/ 1 h 103"/>
                    <a:gd name="T20" fmla="*/ 50 w 102"/>
                    <a:gd name="T21" fmla="*/ 0 h 103"/>
                    <a:gd name="T22" fmla="*/ 43 w 102"/>
                    <a:gd name="T23" fmla="*/ 1 h 103"/>
                    <a:gd name="T24" fmla="*/ 35 w 102"/>
                    <a:gd name="T25" fmla="*/ 3 h 103"/>
                    <a:gd name="T26" fmla="*/ 28 w 102"/>
                    <a:gd name="T27" fmla="*/ 6 h 103"/>
                    <a:gd name="T28" fmla="*/ 22 w 102"/>
                    <a:gd name="T29" fmla="*/ 9 h 103"/>
                    <a:gd name="T30" fmla="*/ 16 w 102"/>
                    <a:gd name="T31" fmla="*/ 14 h 103"/>
                    <a:gd name="T32" fmla="*/ 11 w 102"/>
                    <a:gd name="T33" fmla="*/ 20 h 103"/>
                    <a:gd name="T34" fmla="*/ 6 w 102"/>
                    <a:gd name="T35" fmla="*/ 26 h 103"/>
                    <a:gd name="T36" fmla="*/ 3 w 102"/>
                    <a:gd name="T37" fmla="*/ 33 h 103"/>
                    <a:gd name="T38" fmla="*/ 1 w 102"/>
                    <a:gd name="T39" fmla="*/ 40 h 103"/>
                    <a:gd name="T40" fmla="*/ 0 w 102"/>
                    <a:gd name="T41" fmla="*/ 48 h 103"/>
                    <a:gd name="T42" fmla="*/ 0 w 102"/>
                    <a:gd name="T43" fmla="*/ 55 h 103"/>
                    <a:gd name="T44" fmla="*/ 1 w 102"/>
                    <a:gd name="T45" fmla="*/ 62 h 103"/>
                    <a:gd name="T46" fmla="*/ 3 w 102"/>
                    <a:gd name="T47" fmla="*/ 70 h 103"/>
                    <a:gd name="T48" fmla="*/ 6 w 102"/>
                    <a:gd name="T49" fmla="*/ 77 h 103"/>
                    <a:gd name="T50" fmla="*/ 11 w 102"/>
                    <a:gd name="T51" fmla="*/ 83 h 103"/>
                    <a:gd name="T52" fmla="*/ 16 w 102"/>
                    <a:gd name="T53" fmla="*/ 88 h 103"/>
                    <a:gd name="T54" fmla="*/ 22 w 102"/>
                    <a:gd name="T55" fmla="*/ 93 h 103"/>
                    <a:gd name="T56" fmla="*/ 28 w 102"/>
                    <a:gd name="T57" fmla="*/ 97 h 103"/>
                    <a:gd name="T58" fmla="*/ 35 w 102"/>
                    <a:gd name="T59" fmla="*/ 99 h 103"/>
                    <a:gd name="T60" fmla="*/ 43 w 102"/>
                    <a:gd name="T61" fmla="*/ 101 h 103"/>
                    <a:gd name="T62" fmla="*/ 50 w 102"/>
                    <a:gd name="T63" fmla="*/ 102 h 103"/>
                    <a:gd name="T64" fmla="*/ 58 w 102"/>
                    <a:gd name="T65" fmla="*/ 101 h 103"/>
                    <a:gd name="T66" fmla="*/ 65 w 102"/>
                    <a:gd name="T67" fmla="*/ 99 h 103"/>
                    <a:gd name="T68" fmla="*/ 72 w 102"/>
                    <a:gd name="T69" fmla="*/ 97 h 103"/>
                    <a:gd name="T70" fmla="*/ 79 w 102"/>
                    <a:gd name="T71" fmla="*/ 93 h 103"/>
                    <a:gd name="T72" fmla="*/ 84 w 102"/>
                    <a:gd name="T73" fmla="*/ 88 h 103"/>
                    <a:gd name="T74" fmla="*/ 90 w 102"/>
                    <a:gd name="T75" fmla="*/ 83 h 103"/>
                    <a:gd name="T76" fmla="*/ 94 w 102"/>
                    <a:gd name="T77" fmla="*/ 77 h 103"/>
                    <a:gd name="T78" fmla="*/ 97 w 102"/>
                    <a:gd name="T79" fmla="*/ 70 h 103"/>
                    <a:gd name="T80" fmla="*/ 100 w 102"/>
                    <a:gd name="T81" fmla="*/ 62 h 103"/>
                    <a:gd name="T82" fmla="*/ 101 w 102"/>
                    <a:gd name="T83" fmla="*/ 55 h 10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3">
                      <a:moveTo>
                        <a:pt x="101" y="51"/>
                      </a:moveTo>
                      <a:lnTo>
                        <a:pt x="101" y="48"/>
                      </a:lnTo>
                      <a:lnTo>
                        <a:pt x="100" y="44"/>
                      </a:lnTo>
                      <a:lnTo>
                        <a:pt x="100" y="40"/>
                      </a:lnTo>
                      <a:lnTo>
                        <a:pt x="99" y="36"/>
                      </a:lnTo>
                      <a:lnTo>
                        <a:pt x="97" y="33"/>
                      </a:lnTo>
                      <a:lnTo>
                        <a:pt x="96" y="29"/>
                      </a:lnTo>
                      <a:lnTo>
                        <a:pt x="94" y="26"/>
                      </a:lnTo>
                      <a:lnTo>
                        <a:pt x="92" y="23"/>
                      </a:lnTo>
                      <a:lnTo>
                        <a:pt x="90" y="20"/>
                      </a:lnTo>
                      <a:lnTo>
                        <a:pt x="87" y="17"/>
                      </a:lnTo>
                      <a:lnTo>
                        <a:pt x="84" y="14"/>
                      </a:lnTo>
                      <a:lnTo>
                        <a:pt x="82" y="12"/>
                      </a:lnTo>
                      <a:lnTo>
                        <a:pt x="79" y="9"/>
                      </a:lnTo>
                      <a:lnTo>
                        <a:pt x="76" y="7"/>
                      </a:lnTo>
                      <a:lnTo>
                        <a:pt x="72" y="6"/>
                      </a:lnTo>
                      <a:lnTo>
                        <a:pt x="69" y="4"/>
                      </a:lnTo>
                      <a:lnTo>
                        <a:pt x="65" y="3"/>
                      </a:lnTo>
                      <a:lnTo>
                        <a:pt x="62" y="2"/>
                      </a:lnTo>
                      <a:lnTo>
                        <a:pt x="58" y="1"/>
                      </a:lnTo>
                      <a:lnTo>
                        <a:pt x="54" y="0"/>
                      </a:lnTo>
                      <a:lnTo>
                        <a:pt x="50" y="0"/>
                      </a:lnTo>
                      <a:lnTo>
                        <a:pt x="47" y="0"/>
                      </a:lnTo>
                      <a:lnTo>
                        <a:pt x="43" y="1"/>
                      </a:lnTo>
                      <a:lnTo>
                        <a:pt x="39" y="2"/>
                      </a:lnTo>
                      <a:lnTo>
                        <a:pt x="35" y="3"/>
                      </a:lnTo>
                      <a:lnTo>
                        <a:pt x="32" y="4"/>
                      </a:lnTo>
                      <a:lnTo>
                        <a:pt x="28" y="6"/>
                      </a:lnTo>
                      <a:lnTo>
                        <a:pt x="25" y="7"/>
                      </a:lnTo>
                      <a:lnTo>
                        <a:pt x="22" y="9"/>
                      </a:lnTo>
                      <a:lnTo>
                        <a:pt x="19" y="12"/>
                      </a:lnTo>
                      <a:lnTo>
                        <a:pt x="16" y="14"/>
                      </a:lnTo>
                      <a:lnTo>
                        <a:pt x="13" y="17"/>
                      </a:lnTo>
                      <a:lnTo>
                        <a:pt x="11" y="20"/>
                      </a:lnTo>
                      <a:lnTo>
                        <a:pt x="9" y="23"/>
                      </a:lnTo>
                      <a:lnTo>
                        <a:pt x="6" y="26"/>
                      </a:lnTo>
                      <a:lnTo>
                        <a:pt x="5" y="29"/>
                      </a:lnTo>
                      <a:lnTo>
                        <a:pt x="3" y="33"/>
                      </a:lnTo>
                      <a:lnTo>
                        <a:pt x="2" y="36"/>
                      </a:lnTo>
                      <a:lnTo>
                        <a:pt x="1" y="40"/>
                      </a:lnTo>
                      <a:lnTo>
                        <a:pt x="0" y="44"/>
                      </a:lnTo>
                      <a:lnTo>
                        <a:pt x="0" y="48"/>
                      </a:lnTo>
                      <a:lnTo>
                        <a:pt x="0" y="51"/>
                      </a:lnTo>
                      <a:lnTo>
                        <a:pt x="0" y="55"/>
                      </a:lnTo>
                      <a:lnTo>
                        <a:pt x="0" y="59"/>
                      </a:lnTo>
                      <a:lnTo>
                        <a:pt x="1" y="62"/>
                      </a:lnTo>
                      <a:lnTo>
                        <a:pt x="2" y="66"/>
                      </a:lnTo>
                      <a:lnTo>
                        <a:pt x="3" y="70"/>
                      </a:lnTo>
                      <a:lnTo>
                        <a:pt x="5" y="73"/>
                      </a:lnTo>
                      <a:lnTo>
                        <a:pt x="6" y="77"/>
                      </a:lnTo>
                      <a:lnTo>
                        <a:pt x="9" y="80"/>
                      </a:lnTo>
                      <a:lnTo>
                        <a:pt x="11" y="83"/>
                      </a:lnTo>
                      <a:lnTo>
                        <a:pt x="13" y="85"/>
                      </a:lnTo>
                      <a:lnTo>
                        <a:pt x="16" y="88"/>
                      </a:lnTo>
                      <a:lnTo>
                        <a:pt x="19" y="91"/>
                      </a:lnTo>
                      <a:lnTo>
                        <a:pt x="22" y="93"/>
                      </a:lnTo>
                      <a:lnTo>
                        <a:pt x="25" y="95"/>
                      </a:lnTo>
                      <a:lnTo>
                        <a:pt x="28" y="97"/>
                      </a:lnTo>
                      <a:lnTo>
                        <a:pt x="32" y="98"/>
                      </a:lnTo>
                      <a:lnTo>
                        <a:pt x="35" y="99"/>
                      </a:lnTo>
                      <a:lnTo>
                        <a:pt x="39" y="101"/>
                      </a:lnTo>
                      <a:lnTo>
                        <a:pt x="43" y="101"/>
                      </a:lnTo>
                      <a:lnTo>
                        <a:pt x="47" y="101"/>
                      </a:lnTo>
                      <a:lnTo>
                        <a:pt x="50" y="102"/>
                      </a:lnTo>
                      <a:lnTo>
                        <a:pt x="54" y="101"/>
                      </a:lnTo>
                      <a:lnTo>
                        <a:pt x="58" y="101"/>
                      </a:lnTo>
                      <a:lnTo>
                        <a:pt x="62" y="101"/>
                      </a:lnTo>
                      <a:lnTo>
                        <a:pt x="65" y="99"/>
                      </a:lnTo>
                      <a:lnTo>
                        <a:pt x="69" y="98"/>
                      </a:lnTo>
                      <a:lnTo>
                        <a:pt x="72" y="97"/>
                      </a:lnTo>
                      <a:lnTo>
                        <a:pt x="76" y="95"/>
                      </a:lnTo>
                      <a:lnTo>
                        <a:pt x="79" y="93"/>
                      </a:lnTo>
                      <a:lnTo>
                        <a:pt x="82" y="91"/>
                      </a:lnTo>
                      <a:lnTo>
                        <a:pt x="84" y="88"/>
                      </a:lnTo>
                      <a:lnTo>
                        <a:pt x="87" y="85"/>
                      </a:lnTo>
                      <a:lnTo>
                        <a:pt x="90" y="83"/>
                      </a:lnTo>
                      <a:lnTo>
                        <a:pt x="92" y="80"/>
                      </a:lnTo>
                      <a:lnTo>
                        <a:pt x="94" y="77"/>
                      </a:lnTo>
                      <a:lnTo>
                        <a:pt x="96" y="73"/>
                      </a:lnTo>
                      <a:lnTo>
                        <a:pt x="97" y="70"/>
                      </a:lnTo>
                      <a:lnTo>
                        <a:pt x="99" y="66"/>
                      </a:lnTo>
                      <a:lnTo>
                        <a:pt x="100" y="62"/>
                      </a:lnTo>
                      <a:lnTo>
                        <a:pt x="100" y="59"/>
                      </a:lnTo>
                      <a:lnTo>
                        <a:pt x="101" y="55"/>
                      </a:lnTo>
                      <a:lnTo>
                        <a:pt x="101" y="51"/>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16" name="Freeform 72"/>
                <p:cNvSpPr>
                  <a:spLocks/>
                </p:cNvSpPr>
                <p:nvPr/>
              </p:nvSpPr>
              <p:spPr bwMode="auto">
                <a:xfrm>
                  <a:off x="1421" y="1531"/>
                  <a:ext cx="102" cy="102"/>
                </a:xfrm>
                <a:custGeom>
                  <a:avLst/>
                  <a:gdLst>
                    <a:gd name="T0" fmla="*/ 101 w 102"/>
                    <a:gd name="T1" fmla="*/ 47 h 102"/>
                    <a:gd name="T2" fmla="*/ 99 w 102"/>
                    <a:gd name="T3" fmla="*/ 39 h 102"/>
                    <a:gd name="T4" fmla="*/ 97 w 102"/>
                    <a:gd name="T5" fmla="*/ 32 h 102"/>
                    <a:gd name="T6" fmla="*/ 94 w 102"/>
                    <a:gd name="T7" fmla="*/ 25 h 102"/>
                    <a:gd name="T8" fmla="*/ 90 w 102"/>
                    <a:gd name="T9" fmla="*/ 19 h 102"/>
                    <a:gd name="T10" fmla="*/ 85 w 102"/>
                    <a:gd name="T11" fmla="*/ 13 h 102"/>
                    <a:gd name="T12" fmla="*/ 78 w 102"/>
                    <a:gd name="T13" fmla="*/ 8 h 102"/>
                    <a:gd name="T14" fmla="*/ 72 w 102"/>
                    <a:gd name="T15" fmla="*/ 5 h 102"/>
                    <a:gd name="T16" fmla="*/ 65 w 102"/>
                    <a:gd name="T17" fmla="*/ 2 h 102"/>
                    <a:gd name="T18" fmla="*/ 58 w 102"/>
                    <a:gd name="T19" fmla="*/ 0 h 102"/>
                    <a:gd name="T20" fmla="*/ 50 w 102"/>
                    <a:gd name="T21" fmla="*/ 0 h 102"/>
                    <a:gd name="T22" fmla="*/ 43 w 102"/>
                    <a:gd name="T23" fmla="*/ 0 h 102"/>
                    <a:gd name="T24" fmla="*/ 36 w 102"/>
                    <a:gd name="T25" fmla="*/ 2 h 102"/>
                    <a:gd name="T26" fmla="*/ 28 w 102"/>
                    <a:gd name="T27" fmla="*/ 5 h 102"/>
                    <a:gd name="T28" fmla="*/ 21 w 102"/>
                    <a:gd name="T29" fmla="*/ 8 h 102"/>
                    <a:gd name="T30" fmla="*/ 16 w 102"/>
                    <a:gd name="T31" fmla="*/ 13 h 102"/>
                    <a:gd name="T32" fmla="*/ 11 w 102"/>
                    <a:gd name="T33" fmla="*/ 19 h 102"/>
                    <a:gd name="T34" fmla="*/ 7 w 102"/>
                    <a:gd name="T35" fmla="*/ 25 h 102"/>
                    <a:gd name="T36" fmla="*/ 3 w 102"/>
                    <a:gd name="T37" fmla="*/ 32 h 102"/>
                    <a:gd name="T38" fmla="*/ 1 w 102"/>
                    <a:gd name="T39" fmla="*/ 39 h 102"/>
                    <a:gd name="T40" fmla="*/ 0 w 102"/>
                    <a:gd name="T41" fmla="*/ 47 h 102"/>
                    <a:gd name="T42" fmla="*/ 0 w 102"/>
                    <a:gd name="T43" fmla="*/ 54 h 102"/>
                    <a:gd name="T44" fmla="*/ 1 w 102"/>
                    <a:gd name="T45" fmla="*/ 61 h 102"/>
                    <a:gd name="T46" fmla="*/ 3 w 102"/>
                    <a:gd name="T47" fmla="*/ 69 h 102"/>
                    <a:gd name="T48" fmla="*/ 7 w 102"/>
                    <a:gd name="T49" fmla="*/ 76 h 102"/>
                    <a:gd name="T50" fmla="*/ 11 w 102"/>
                    <a:gd name="T51" fmla="*/ 82 h 102"/>
                    <a:gd name="T52" fmla="*/ 16 w 102"/>
                    <a:gd name="T53" fmla="*/ 87 h 102"/>
                    <a:gd name="T54" fmla="*/ 21 w 102"/>
                    <a:gd name="T55" fmla="*/ 92 h 102"/>
                    <a:gd name="T56" fmla="*/ 28 w 102"/>
                    <a:gd name="T57" fmla="*/ 96 h 102"/>
                    <a:gd name="T58" fmla="*/ 36 w 102"/>
                    <a:gd name="T59" fmla="*/ 98 h 102"/>
                    <a:gd name="T60" fmla="*/ 43 w 102"/>
                    <a:gd name="T61" fmla="*/ 100 h 102"/>
                    <a:gd name="T62" fmla="*/ 50 w 102"/>
                    <a:gd name="T63" fmla="*/ 101 h 102"/>
                    <a:gd name="T64" fmla="*/ 58 w 102"/>
                    <a:gd name="T65" fmla="*/ 100 h 102"/>
                    <a:gd name="T66" fmla="*/ 65 w 102"/>
                    <a:gd name="T67" fmla="*/ 98 h 102"/>
                    <a:gd name="T68" fmla="*/ 72 w 102"/>
                    <a:gd name="T69" fmla="*/ 96 h 102"/>
                    <a:gd name="T70" fmla="*/ 78 w 102"/>
                    <a:gd name="T71" fmla="*/ 92 h 102"/>
                    <a:gd name="T72" fmla="*/ 85 w 102"/>
                    <a:gd name="T73" fmla="*/ 87 h 102"/>
                    <a:gd name="T74" fmla="*/ 90 w 102"/>
                    <a:gd name="T75" fmla="*/ 82 h 102"/>
                    <a:gd name="T76" fmla="*/ 94 w 102"/>
                    <a:gd name="T77" fmla="*/ 76 h 102"/>
                    <a:gd name="T78" fmla="*/ 97 w 102"/>
                    <a:gd name="T79" fmla="*/ 69 h 102"/>
                    <a:gd name="T80" fmla="*/ 99 w 102"/>
                    <a:gd name="T81" fmla="*/ 61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0"/>
                      </a:moveTo>
                      <a:lnTo>
                        <a:pt x="101" y="47"/>
                      </a:lnTo>
                      <a:lnTo>
                        <a:pt x="100" y="43"/>
                      </a:lnTo>
                      <a:lnTo>
                        <a:pt x="99" y="39"/>
                      </a:lnTo>
                      <a:lnTo>
                        <a:pt x="99" y="35"/>
                      </a:lnTo>
                      <a:lnTo>
                        <a:pt x="97" y="32"/>
                      </a:lnTo>
                      <a:lnTo>
                        <a:pt x="96" y="28"/>
                      </a:lnTo>
                      <a:lnTo>
                        <a:pt x="94" y="25"/>
                      </a:lnTo>
                      <a:lnTo>
                        <a:pt x="92" y="22"/>
                      </a:lnTo>
                      <a:lnTo>
                        <a:pt x="90" y="19"/>
                      </a:lnTo>
                      <a:lnTo>
                        <a:pt x="87" y="16"/>
                      </a:lnTo>
                      <a:lnTo>
                        <a:pt x="85" y="13"/>
                      </a:lnTo>
                      <a:lnTo>
                        <a:pt x="82" y="11"/>
                      </a:lnTo>
                      <a:lnTo>
                        <a:pt x="78" y="8"/>
                      </a:lnTo>
                      <a:lnTo>
                        <a:pt x="75" y="6"/>
                      </a:lnTo>
                      <a:lnTo>
                        <a:pt x="72" y="5"/>
                      </a:lnTo>
                      <a:lnTo>
                        <a:pt x="68" y="3"/>
                      </a:lnTo>
                      <a:lnTo>
                        <a:pt x="65" y="2"/>
                      </a:lnTo>
                      <a:lnTo>
                        <a:pt x="61" y="1"/>
                      </a:lnTo>
                      <a:lnTo>
                        <a:pt x="58" y="0"/>
                      </a:lnTo>
                      <a:lnTo>
                        <a:pt x="54" y="0"/>
                      </a:lnTo>
                      <a:lnTo>
                        <a:pt x="50" y="0"/>
                      </a:lnTo>
                      <a:lnTo>
                        <a:pt x="46" y="0"/>
                      </a:lnTo>
                      <a:lnTo>
                        <a:pt x="43" y="0"/>
                      </a:lnTo>
                      <a:lnTo>
                        <a:pt x="39" y="1"/>
                      </a:lnTo>
                      <a:lnTo>
                        <a:pt x="36" y="2"/>
                      </a:lnTo>
                      <a:lnTo>
                        <a:pt x="32" y="3"/>
                      </a:lnTo>
                      <a:lnTo>
                        <a:pt x="28" y="5"/>
                      </a:lnTo>
                      <a:lnTo>
                        <a:pt x="25" y="6"/>
                      </a:lnTo>
                      <a:lnTo>
                        <a:pt x="21" y="8"/>
                      </a:lnTo>
                      <a:lnTo>
                        <a:pt x="19" y="11"/>
                      </a:lnTo>
                      <a:lnTo>
                        <a:pt x="16" y="13"/>
                      </a:lnTo>
                      <a:lnTo>
                        <a:pt x="13" y="16"/>
                      </a:lnTo>
                      <a:lnTo>
                        <a:pt x="11" y="19"/>
                      </a:lnTo>
                      <a:lnTo>
                        <a:pt x="8" y="22"/>
                      </a:lnTo>
                      <a:lnTo>
                        <a:pt x="7" y="25"/>
                      </a:lnTo>
                      <a:lnTo>
                        <a:pt x="5" y="28"/>
                      </a:lnTo>
                      <a:lnTo>
                        <a:pt x="3" y="32"/>
                      </a:lnTo>
                      <a:lnTo>
                        <a:pt x="2" y="35"/>
                      </a:lnTo>
                      <a:lnTo>
                        <a:pt x="1" y="39"/>
                      </a:lnTo>
                      <a:lnTo>
                        <a:pt x="0" y="43"/>
                      </a:lnTo>
                      <a:lnTo>
                        <a:pt x="0" y="47"/>
                      </a:lnTo>
                      <a:lnTo>
                        <a:pt x="0" y="50"/>
                      </a:lnTo>
                      <a:lnTo>
                        <a:pt x="0" y="54"/>
                      </a:lnTo>
                      <a:lnTo>
                        <a:pt x="0" y="58"/>
                      </a:lnTo>
                      <a:lnTo>
                        <a:pt x="1" y="61"/>
                      </a:lnTo>
                      <a:lnTo>
                        <a:pt x="2" y="65"/>
                      </a:lnTo>
                      <a:lnTo>
                        <a:pt x="3" y="69"/>
                      </a:lnTo>
                      <a:lnTo>
                        <a:pt x="5" y="72"/>
                      </a:lnTo>
                      <a:lnTo>
                        <a:pt x="7" y="76"/>
                      </a:lnTo>
                      <a:lnTo>
                        <a:pt x="8" y="79"/>
                      </a:lnTo>
                      <a:lnTo>
                        <a:pt x="11" y="82"/>
                      </a:lnTo>
                      <a:lnTo>
                        <a:pt x="13" y="84"/>
                      </a:lnTo>
                      <a:lnTo>
                        <a:pt x="16" y="87"/>
                      </a:lnTo>
                      <a:lnTo>
                        <a:pt x="19" y="90"/>
                      </a:lnTo>
                      <a:lnTo>
                        <a:pt x="21" y="92"/>
                      </a:lnTo>
                      <a:lnTo>
                        <a:pt x="25" y="94"/>
                      </a:lnTo>
                      <a:lnTo>
                        <a:pt x="28" y="96"/>
                      </a:lnTo>
                      <a:lnTo>
                        <a:pt x="32" y="97"/>
                      </a:lnTo>
                      <a:lnTo>
                        <a:pt x="36" y="98"/>
                      </a:lnTo>
                      <a:lnTo>
                        <a:pt x="39" y="100"/>
                      </a:lnTo>
                      <a:lnTo>
                        <a:pt x="43" y="100"/>
                      </a:lnTo>
                      <a:lnTo>
                        <a:pt x="46" y="101"/>
                      </a:lnTo>
                      <a:lnTo>
                        <a:pt x="50" y="101"/>
                      </a:lnTo>
                      <a:lnTo>
                        <a:pt x="54" y="101"/>
                      </a:lnTo>
                      <a:lnTo>
                        <a:pt x="58" y="100"/>
                      </a:lnTo>
                      <a:lnTo>
                        <a:pt x="61" y="100"/>
                      </a:lnTo>
                      <a:lnTo>
                        <a:pt x="65" y="98"/>
                      </a:lnTo>
                      <a:lnTo>
                        <a:pt x="68" y="97"/>
                      </a:lnTo>
                      <a:lnTo>
                        <a:pt x="72" y="96"/>
                      </a:lnTo>
                      <a:lnTo>
                        <a:pt x="75" y="94"/>
                      </a:lnTo>
                      <a:lnTo>
                        <a:pt x="78" y="92"/>
                      </a:lnTo>
                      <a:lnTo>
                        <a:pt x="82" y="90"/>
                      </a:lnTo>
                      <a:lnTo>
                        <a:pt x="85" y="87"/>
                      </a:lnTo>
                      <a:lnTo>
                        <a:pt x="87" y="84"/>
                      </a:lnTo>
                      <a:lnTo>
                        <a:pt x="90" y="82"/>
                      </a:lnTo>
                      <a:lnTo>
                        <a:pt x="92" y="79"/>
                      </a:lnTo>
                      <a:lnTo>
                        <a:pt x="94" y="76"/>
                      </a:lnTo>
                      <a:lnTo>
                        <a:pt x="96" y="72"/>
                      </a:lnTo>
                      <a:lnTo>
                        <a:pt x="97" y="69"/>
                      </a:lnTo>
                      <a:lnTo>
                        <a:pt x="99" y="65"/>
                      </a:lnTo>
                      <a:lnTo>
                        <a:pt x="99" y="61"/>
                      </a:lnTo>
                      <a:lnTo>
                        <a:pt x="100" y="58"/>
                      </a:lnTo>
                      <a:lnTo>
                        <a:pt x="101" y="54"/>
                      </a:lnTo>
                      <a:lnTo>
                        <a:pt x="101" y="50"/>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17" name="Freeform 73"/>
                <p:cNvSpPr>
                  <a:spLocks/>
                </p:cNvSpPr>
                <p:nvPr/>
              </p:nvSpPr>
              <p:spPr bwMode="auto">
                <a:xfrm>
                  <a:off x="1522" y="1534"/>
                  <a:ext cx="101" cy="102"/>
                </a:xfrm>
                <a:custGeom>
                  <a:avLst/>
                  <a:gdLst>
                    <a:gd name="T0" fmla="*/ 100 w 101"/>
                    <a:gd name="T1" fmla="*/ 47 h 102"/>
                    <a:gd name="T2" fmla="*/ 99 w 101"/>
                    <a:gd name="T3" fmla="*/ 39 h 102"/>
                    <a:gd name="T4" fmla="*/ 97 w 101"/>
                    <a:gd name="T5" fmla="*/ 32 h 102"/>
                    <a:gd name="T6" fmla="*/ 94 w 101"/>
                    <a:gd name="T7" fmla="*/ 25 h 102"/>
                    <a:gd name="T8" fmla="*/ 90 w 101"/>
                    <a:gd name="T9" fmla="*/ 19 h 102"/>
                    <a:gd name="T10" fmla="*/ 84 w 101"/>
                    <a:gd name="T11" fmla="*/ 13 h 102"/>
                    <a:gd name="T12" fmla="*/ 79 w 101"/>
                    <a:gd name="T13" fmla="*/ 9 h 102"/>
                    <a:gd name="T14" fmla="*/ 72 w 101"/>
                    <a:gd name="T15" fmla="*/ 5 h 102"/>
                    <a:gd name="T16" fmla="*/ 65 w 101"/>
                    <a:gd name="T17" fmla="*/ 2 h 102"/>
                    <a:gd name="T18" fmla="*/ 58 w 101"/>
                    <a:gd name="T19" fmla="*/ 1 h 102"/>
                    <a:gd name="T20" fmla="*/ 50 w 101"/>
                    <a:gd name="T21" fmla="*/ 0 h 102"/>
                    <a:gd name="T22" fmla="*/ 43 w 101"/>
                    <a:gd name="T23" fmla="*/ 1 h 102"/>
                    <a:gd name="T24" fmla="*/ 35 w 101"/>
                    <a:gd name="T25" fmla="*/ 2 h 102"/>
                    <a:gd name="T26" fmla="*/ 28 w 101"/>
                    <a:gd name="T27" fmla="*/ 5 h 102"/>
                    <a:gd name="T28" fmla="*/ 22 w 101"/>
                    <a:gd name="T29" fmla="*/ 9 h 102"/>
                    <a:gd name="T30" fmla="*/ 16 w 101"/>
                    <a:gd name="T31" fmla="*/ 13 h 102"/>
                    <a:gd name="T32" fmla="*/ 10 w 101"/>
                    <a:gd name="T33" fmla="*/ 19 h 102"/>
                    <a:gd name="T34" fmla="*/ 6 w 101"/>
                    <a:gd name="T35" fmla="*/ 25 h 102"/>
                    <a:gd name="T36" fmla="*/ 3 w 101"/>
                    <a:gd name="T37" fmla="*/ 32 h 102"/>
                    <a:gd name="T38" fmla="*/ 1 w 101"/>
                    <a:gd name="T39" fmla="*/ 39 h 102"/>
                    <a:gd name="T40" fmla="*/ 0 w 101"/>
                    <a:gd name="T41" fmla="*/ 47 h 102"/>
                    <a:gd name="T42" fmla="*/ 0 w 101"/>
                    <a:gd name="T43" fmla="*/ 54 h 102"/>
                    <a:gd name="T44" fmla="*/ 1 w 101"/>
                    <a:gd name="T45" fmla="*/ 61 h 102"/>
                    <a:gd name="T46" fmla="*/ 3 w 101"/>
                    <a:gd name="T47" fmla="*/ 69 h 102"/>
                    <a:gd name="T48" fmla="*/ 6 w 101"/>
                    <a:gd name="T49" fmla="*/ 76 h 102"/>
                    <a:gd name="T50" fmla="*/ 10 w 101"/>
                    <a:gd name="T51" fmla="*/ 82 h 102"/>
                    <a:gd name="T52" fmla="*/ 16 w 101"/>
                    <a:gd name="T53" fmla="*/ 87 h 102"/>
                    <a:gd name="T54" fmla="*/ 22 w 101"/>
                    <a:gd name="T55" fmla="*/ 92 h 102"/>
                    <a:gd name="T56" fmla="*/ 28 w 101"/>
                    <a:gd name="T57" fmla="*/ 96 h 102"/>
                    <a:gd name="T58" fmla="*/ 35 w 101"/>
                    <a:gd name="T59" fmla="*/ 99 h 102"/>
                    <a:gd name="T60" fmla="*/ 43 w 101"/>
                    <a:gd name="T61" fmla="*/ 100 h 102"/>
                    <a:gd name="T62" fmla="*/ 50 w 101"/>
                    <a:gd name="T63" fmla="*/ 101 h 102"/>
                    <a:gd name="T64" fmla="*/ 58 w 101"/>
                    <a:gd name="T65" fmla="*/ 100 h 102"/>
                    <a:gd name="T66" fmla="*/ 65 w 101"/>
                    <a:gd name="T67" fmla="*/ 99 h 102"/>
                    <a:gd name="T68" fmla="*/ 72 w 101"/>
                    <a:gd name="T69" fmla="*/ 96 h 102"/>
                    <a:gd name="T70" fmla="*/ 79 w 101"/>
                    <a:gd name="T71" fmla="*/ 92 h 102"/>
                    <a:gd name="T72" fmla="*/ 84 w 101"/>
                    <a:gd name="T73" fmla="*/ 87 h 102"/>
                    <a:gd name="T74" fmla="*/ 90 w 101"/>
                    <a:gd name="T75" fmla="*/ 82 h 102"/>
                    <a:gd name="T76" fmla="*/ 94 w 101"/>
                    <a:gd name="T77" fmla="*/ 76 h 102"/>
                    <a:gd name="T78" fmla="*/ 97 w 101"/>
                    <a:gd name="T79" fmla="*/ 69 h 102"/>
                    <a:gd name="T80" fmla="*/ 99 w 101"/>
                    <a:gd name="T81" fmla="*/ 61 h 102"/>
                    <a:gd name="T82" fmla="*/ 100 w 101"/>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1" h="102">
                      <a:moveTo>
                        <a:pt x="100" y="50"/>
                      </a:moveTo>
                      <a:lnTo>
                        <a:pt x="100" y="47"/>
                      </a:lnTo>
                      <a:lnTo>
                        <a:pt x="100" y="43"/>
                      </a:lnTo>
                      <a:lnTo>
                        <a:pt x="99" y="39"/>
                      </a:lnTo>
                      <a:lnTo>
                        <a:pt x="98" y="36"/>
                      </a:lnTo>
                      <a:lnTo>
                        <a:pt x="97" y="32"/>
                      </a:lnTo>
                      <a:lnTo>
                        <a:pt x="96" y="28"/>
                      </a:lnTo>
                      <a:lnTo>
                        <a:pt x="94" y="25"/>
                      </a:lnTo>
                      <a:lnTo>
                        <a:pt x="92" y="22"/>
                      </a:lnTo>
                      <a:lnTo>
                        <a:pt x="90" y="19"/>
                      </a:lnTo>
                      <a:lnTo>
                        <a:pt x="87" y="16"/>
                      </a:lnTo>
                      <a:lnTo>
                        <a:pt x="84" y="13"/>
                      </a:lnTo>
                      <a:lnTo>
                        <a:pt x="82" y="11"/>
                      </a:lnTo>
                      <a:lnTo>
                        <a:pt x="79" y="9"/>
                      </a:lnTo>
                      <a:lnTo>
                        <a:pt x="76" y="7"/>
                      </a:lnTo>
                      <a:lnTo>
                        <a:pt x="72" y="5"/>
                      </a:lnTo>
                      <a:lnTo>
                        <a:pt x="69" y="3"/>
                      </a:lnTo>
                      <a:lnTo>
                        <a:pt x="65" y="2"/>
                      </a:lnTo>
                      <a:lnTo>
                        <a:pt x="61" y="1"/>
                      </a:lnTo>
                      <a:lnTo>
                        <a:pt x="58" y="1"/>
                      </a:lnTo>
                      <a:lnTo>
                        <a:pt x="54" y="0"/>
                      </a:lnTo>
                      <a:lnTo>
                        <a:pt x="50" y="0"/>
                      </a:lnTo>
                      <a:lnTo>
                        <a:pt x="47" y="0"/>
                      </a:lnTo>
                      <a:lnTo>
                        <a:pt x="43" y="1"/>
                      </a:lnTo>
                      <a:lnTo>
                        <a:pt x="39" y="1"/>
                      </a:lnTo>
                      <a:lnTo>
                        <a:pt x="35" y="2"/>
                      </a:lnTo>
                      <a:lnTo>
                        <a:pt x="32" y="3"/>
                      </a:lnTo>
                      <a:lnTo>
                        <a:pt x="28" y="5"/>
                      </a:lnTo>
                      <a:lnTo>
                        <a:pt x="25" y="7"/>
                      </a:lnTo>
                      <a:lnTo>
                        <a:pt x="22" y="9"/>
                      </a:lnTo>
                      <a:lnTo>
                        <a:pt x="19" y="11"/>
                      </a:lnTo>
                      <a:lnTo>
                        <a:pt x="16" y="13"/>
                      </a:lnTo>
                      <a:lnTo>
                        <a:pt x="13" y="16"/>
                      </a:lnTo>
                      <a:lnTo>
                        <a:pt x="10" y="19"/>
                      </a:lnTo>
                      <a:lnTo>
                        <a:pt x="8" y="22"/>
                      </a:lnTo>
                      <a:lnTo>
                        <a:pt x="6" y="25"/>
                      </a:lnTo>
                      <a:lnTo>
                        <a:pt x="4" y="28"/>
                      </a:lnTo>
                      <a:lnTo>
                        <a:pt x="3" y="32"/>
                      </a:lnTo>
                      <a:lnTo>
                        <a:pt x="2" y="36"/>
                      </a:lnTo>
                      <a:lnTo>
                        <a:pt x="1" y="39"/>
                      </a:lnTo>
                      <a:lnTo>
                        <a:pt x="0" y="43"/>
                      </a:lnTo>
                      <a:lnTo>
                        <a:pt x="0" y="47"/>
                      </a:lnTo>
                      <a:lnTo>
                        <a:pt x="0" y="50"/>
                      </a:lnTo>
                      <a:lnTo>
                        <a:pt x="0" y="54"/>
                      </a:lnTo>
                      <a:lnTo>
                        <a:pt x="0" y="58"/>
                      </a:lnTo>
                      <a:lnTo>
                        <a:pt x="1" y="61"/>
                      </a:lnTo>
                      <a:lnTo>
                        <a:pt x="2" y="65"/>
                      </a:lnTo>
                      <a:lnTo>
                        <a:pt x="3" y="69"/>
                      </a:lnTo>
                      <a:lnTo>
                        <a:pt x="4" y="72"/>
                      </a:lnTo>
                      <a:lnTo>
                        <a:pt x="6" y="76"/>
                      </a:lnTo>
                      <a:lnTo>
                        <a:pt x="8" y="79"/>
                      </a:lnTo>
                      <a:lnTo>
                        <a:pt x="10" y="82"/>
                      </a:lnTo>
                      <a:lnTo>
                        <a:pt x="13" y="85"/>
                      </a:lnTo>
                      <a:lnTo>
                        <a:pt x="16" y="87"/>
                      </a:lnTo>
                      <a:lnTo>
                        <a:pt x="19" y="90"/>
                      </a:lnTo>
                      <a:lnTo>
                        <a:pt x="22" y="92"/>
                      </a:lnTo>
                      <a:lnTo>
                        <a:pt x="25" y="94"/>
                      </a:lnTo>
                      <a:lnTo>
                        <a:pt x="28" y="96"/>
                      </a:lnTo>
                      <a:lnTo>
                        <a:pt x="32" y="97"/>
                      </a:lnTo>
                      <a:lnTo>
                        <a:pt x="35" y="99"/>
                      </a:lnTo>
                      <a:lnTo>
                        <a:pt x="39" y="99"/>
                      </a:lnTo>
                      <a:lnTo>
                        <a:pt x="43" y="100"/>
                      </a:lnTo>
                      <a:lnTo>
                        <a:pt x="47" y="101"/>
                      </a:lnTo>
                      <a:lnTo>
                        <a:pt x="50" y="101"/>
                      </a:lnTo>
                      <a:lnTo>
                        <a:pt x="54" y="101"/>
                      </a:lnTo>
                      <a:lnTo>
                        <a:pt x="58" y="100"/>
                      </a:lnTo>
                      <a:lnTo>
                        <a:pt x="61" y="99"/>
                      </a:lnTo>
                      <a:lnTo>
                        <a:pt x="65" y="99"/>
                      </a:lnTo>
                      <a:lnTo>
                        <a:pt x="69" y="97"/>
                      </a:lnTo>
                      <a:lnTo>
                        <a:pt x="72" y="96"/>
                      </a:lnTo>
                      <a:lnTo>
                        <a:pt x="76" y="94"/>
                      </a:lnTo>
                      <a:lnTo>
                        <a:pt x="79" y="92"/>
                      </a:lnTo>
                      <a:lnTo>
                        <a:pt x="82" y="90"/>
                      </a:lnTo>
                      <a:lnTo>
                        <a:pt x="84" y="87"/>
                      </a:lnTo>
                      <a:lnTo>
                        <a:pt x="87" y="85"/>
                      </a:lnTo>
                      <a:lnTo>
                        <a:pt x="90" y="82"/>
                      </a:lnTo>
                      <a:lnTo>
                        <a:pt x="92" y="79"/>
                      </a:lnTo>
                      <a:lnTo>
                        <a:pt x="94" y="76"/>
                      </a:lnTo>
                      <a:lnTo>
                        <a:pt x="96" y="72"/>
                      </a:lnTo>
                      <a:lnTo>
                        <a:pt x="97" y="69"/>
                      </a:lnTo>
                      <a:lnTo>
                        <a:pt x="98" y="65"/>
                      </a:lnTo>
                      <a:lnTo>
                        <a:pt x="99" y="61"/>
                      </a:lnTo>
                      <a:lnTo>
                        <a:pt x="100" y="58"/>
                      </a:lnTo>
                      <a:lnTo>
                        <a:pt x="100" y="54"/>
                      </a:lnTo>
                      <a:lnTo>
                        <a:pt x="100" y="50"/>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18" name="Freeform 74"/>
                <p:cNvSpPr>
                  <a:spLocks/>
                </p:cNvSpPr>
                <p:nvPr/>
              </p:nvSpPr>
              <p:spPr bwMode="auto">
                <a:xfrm>
                  <a:off x="1743" y="1536"/>
                  <a:ext cx="103" cy="102"/>
                </a:xfrm>
                <a:custGeom>
                  <a:avLst/>
                  <a:gdLst>
                    <a:gd name="T0" fmla="*/ 101 w 103"/>
                    <a:gd name="T1" fmla="*/ 47 h 102"/>
                    <a:gd name="T2" fmla="*/ 100 w 103"/>
                    <a:gd name="T3" fmla="*/ 40 h 102"/>
                    <a:gd name="T4" fmla="*/ 98 w 103"/>
                    <a:gd name="T5" fmla="*/ 32 h 102"/>
                    <a:gd name="T6" fmla="*/ 95 w 103"/>
                    <a:gd name="T7" fmla="*/ 25 h 102"/>
                    <a:gd name="T8" fmla="*/ 90 w 103"/>
                    <a:gd name="T9" fmla="*/ 19 h 102"/>
                    <a:gd name="T10" fmla="*/ 85 w 103"/>
                    <a:gd name="T11" fmla="*/ 13 h 102"/>
                    <a:gd name="T12" fmla="*/ 80 w 103"/>
                    <a:gd name="T13" fmla="*/ 9 h 102"/>
                    <a:gd name="T14" fmla="*/ 73 w 103"/>
                    <a:gd name="T15" fmla="*/ 5 h 102"/>
                    <a:gd name="T16" fmla="*/ 66 w 103"/>
                    <a:gd name="T17" fmla="*/ 2 h 102"/>
                    <a:gd name="T18" fmla="*/ 59 w 103"/>
                    <a:gd name="T19" fmla="*/ 1 h 102"/>
                    <a:gd name="T20" fmla="*/ 51 w 103"/>
                    <a:gd name="T21" fmla="*/ 0 h 102"/>
                    <a:gd name="T22" fmla="*/ 43 w 103"/>
                    <a:gd name="T23" fmla="*/ 1 h 102"/>
                    <a:gd name="T24" fmla="*/ 36 w 103"/>
                    <a:gd name="T25" fmla="*/ 2 h 102"/>
                    <a:gd name="T26" fmla="*/ 29 w 103"/>
                    <a:gd name="T27" fmla="*/ 5 h 102"/>
                    <a:gd name="T28" fmla="*/ 23 w 103"/>
                    <a:gd name="T29" fmla="*/ 9 h 102"/>
                    <a:gd name="T30" fmla="*/ 17 w 103"/>
                    <a:gd name="T31" fmla="*/ 13 h 102"/>
                    <a:gd name="T32" fmla="*/ 12 w 103"/>
                    <a:gd name="T33" fmla="*/ 19 h 102"/>
                    <a:gd name="T34" fmla="*/ 7 w 103"/>
                    <a:gd name="T35" fmla="*/ 25 h 102"/>
                    <a:gd name="T36" fmla="*/ 4 w 103"/>
                    <a:gd name="T37" fmla="*/ 32 h 102"/>
                    <a:gd name="T38" fmla="*/ 2 w 103"/>
                    <a:gd name="T39" fmla="*/ 40 h 102"/>
                    <a:gd name="T40" fmla="*/ 0 w 103"/>
                    <a:gd name="T41" fmla="*/ 47 h 102"/>
                    <a:gd name="T42" fmla="*/ 0 w 103"/>
                    <a:gd name="T43" fmla="*/ 54 h 102"/>
                    <a:gd name="T44" fmla="*/ 2 w 103"/>
                    <a:gd name="T45" fmla="*/ 62 h 102"/>
                    <a:gd name="T46" fmla="*/ 4 w 103"/>
                    <a:gd name="T47" fmla="*/ 69 h 102"/>
                    <a:gd name="T48" fmla="*/ 7 w 103"/>
                    <a:gd name="T49" fmla="*/ 76 h 102"/>
                    <a:gd name="T50" fmla="*/ 12 w 103"/>
                    <a:gd name="T51" fmla="*/ 82 h 102"/>
                    <a:gd name="T52" fmla="*/ 17 w 103"/>
                    <a:gd name="T53" fmla="*/ 87 h 102"/>
                    <a:gd name="T54" fmla="*/ 23 w 103"/>
                    <a:gd name="T55" fmla="*/ 92 h 102"/>
                    <a:gd name="T56" fmla="*/ 29 w 103"/>
                    <a:gd name="T57" fmla="*/ 96 h 102"/>
                    <a:gd name="T58" fmla="*/ 36 w 103"/>
                    <a:gd name="T59" fmla="*/ 99 h 102"/>
                    <a:gd name="T60" fmla="*/ 43 w 103"/>
                    <a:gd name="T61" fmla="*/ 100 h 102"/>
                    <a:gd name="T62" fmla="*/ 51 w 103"/>
                    <a:gd name="T63" fmla="*/ 101 h 102"/>
                    <a:gd name="T64" fmla="*/ 59 w 103"/>
                    <a:gd name="T65" fmla="*/ 100 h 102"/>
                    <a:gd name="T66" fmla="*/ 66 w 103"/>
                    <a:gd name="T67" fmla="*/ 99 h 102"/>
                    <a:gd name="T68" fmla="*/ 73 w 103"/>
                    <a:gd name="T69" fmla="*/ 96 h 102"/>
                    <a:gd name="T70" fmla="*/ 80 w 103"/>
                    <a:gd name="T71" fmla="*/ 92 h 102"/>
                    <a:gd name="T72" fmla="*/ 85 w 103"/>
                    <a:gd name="T73" fmla="*/ 87 h 102"/>
                    <a:gd name="T74" fmla="*/ 90 w 103"/>
                    <a:gd name="T75" fmla="*/ 82 h 102"/>
                    <a:gd name="T76" fmla="*/ 95 w 103"/>
                    <a:gd name="T77" fmla="*/ 76 h 102"/>
                    <a:gd name="T78" fmla="*/ 98 w 103"/>
                    <a:gd name="T79" fmla="*/ 69 h 102"/>
                    <a:gd name="T80" fmla="*/ 100 w 103"/>
                    <a:gd name="T81" fmla="*/ 62 h 102"/>
                    <a:gd name="T82" fmla="*/ 101 w 103"/>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3" h="102">
                      <a:moveTo>
                        <a:pt x="102" y="50"/>
                      </a:moveTo>
                      <a:lnTo>
                        <a:pt x="101" y="47"/>
                      </a:lnTo>
                      <a:lnTo>
                        <a:pt x="101" y="43"/>
                      </a:lnTo>
                      <a:lnTo>
                        <a:pt x="100" y="40"/>
                      </a:lnTo>
                      <a:lnTo>
                        <a:pt x="99" y="36"/>
                      </a:lnTo>
                      <a:lnTo>
                        <a:pt x="98" y="32"/>
                      </a:lnTo>
                      <a:lnTo>
                        <a:pt x="96" y="29"/>
                      </a:lnTo>
                      <a:lnTo>
                        <a:pt x="95" y="25"/>
                      </a:lnTo>
                      <a:lnTo>
                        <a:pt x="93" y="22"/>
                      </a:lnTo>
                      <a:lnTo>
                        <a:pt x="90" y="19"/>
                      </a:lnTo>
                      <a:lnTo>
                        <a:pt x="88" y="16"/>
                      </a:lnTo>
                      <a:lnTo>
                        <a:pt x="85" y="13"/>
                      </a:lnTo>
                      <a:lnTo>
                        <a:pt x="82" y="11"/>
                      </a:lnTo>
                      <a:lnTo>
                        <a:pt x="80" y="9"/>
                      </a:lnTo>
                      <a:lnTo>
                        <a:pt x="76" y="7"/>
                      </a:lnTo>
                      <a:lnTo>
                        <a:pt x="73" y="5"/>
                      </a:lnTo>
                      <a:lnTo>
                        <a:pt x="70" y="3"/>
                      </a:lnTo>
                      <a:lnTo>
                        <a:pt x="66" y="2"/>
                      </a:lnTo>
                      <a:lnTo>
                        <a:pt x="62" y="1"/>
                      </a:lnTo>
                      <a:lnTo>
                        <a:pt x="59" y="1"/>
                      </a:lnTo>
                      <a:lnTo>
                        <a:pt x="55" y="0"/>
                      </a:lnTo>
                      <a:lnTo>
                        <a:pt x="51" y="0"/>
                      </a:lnTo>
                      <a:lnTo>
                        <a:pt x="47" y="0"/>
                      </a:lnTo>
                      <a:lnTo>
                        <a:pt x="43" y="1"/>
                      </a:lnTo>
                      <a:lnTo>
                        <a:pt x="40" y="1"/>
                      </a:lnTo>
                      <a:lnTo>
                        <a:pt x="36" y="2"/>
                      </a:lnTo>
                      <a:lnTo>
                        <a:pt x="33" y="3"/>
                      </a:lnTo>
                      <a:lnTo>
                        <a:pt x="29" y="5"/>
                      </a:lnTo>
                      <a:lnTo>
                        <a:pt x="26" y="7"/>
                      </a:lnTo>
                      <a:lnTo>
                        <a:pt x="23" y="9"/>
                      </a:lnTo>
                      <a:lnTo>
                        <a:pt x="20" y="11"/>
                      </a:lnTo>
                      <a:lnTo>
                        <a:pt x="17" y="13"/>
                      </a:lnTo>
                      <a:lnTo>
                        <a:pt x="14" y="16"/>
                      </a:lnTo>
                      <a:lnTo>
                        <a:pt x="12" y="19"/>
                      </a:lnTo>
                      <a:lnTo>
                        <a:pt x="9" y="22"/>
                      </a:lnTo>
                      <a:lnTo>
                        <a:pt x="7" y="25"/>
                      </a:lnTo>
                      <a:lnTo>
                        <a:pt x="6" y="29"/>
                      </a:lnTo>
                      <a:lnTo>
                        <a:pt x="4" y="32"/>
                      </a:lnTo>
                      <a:lnTo>
                        <a:pt x="3" y="36"/>
                      </a:lnTo>
                      <a:lnTo>
                        <a:pt x="2" y="40"/>
                      </a:lnTo>
                      <a:lnTo>
                        <a:pt x="1" y="43"/>
                      </a:lnTo>
                      <a:lnTo>
                        <a:pt x="0" y="47"/>
                      </a:lnTo>
                      <a:lnTo>
                        <a:pt x="0" y="50"/>
                      </a:lnTo>
                      <a:lnTo>
                        <a:pt x="0" y="54"/>
                      </a:lnTo>
                      <a:lnTo>
                        <a:pt x="1" y="58"/>
                      </a:lnTo>
                      <a:lnTo>
                        <a:pt x="2" y="62"/>
                      </a:lnTo>
                      <a:lnTo>
                        <a:pt x="3" y="65"/>
                      </a:lnTo>
                      <a:lnTo>
                        <a:pt x="4" y="69"/>
                      </a:lnTo>
                      <a:lnTo>
                        <a:pt x="6" y="73"/>
                      </a:lnTo>
                      <a:lnTo>
                        <a:pt x="7" y="76"/>
                      </a:lnTo>
                      <a:lnTo>
                        <a:pt x="9" y="79"/>
                      </a:lnTo>
                      <a:lnTo>
                        <a:pt x="12" y="82"/>
                      </a:lnTo>
                      <a:lnTo>
                        <a:pt x="14" y="85"/>
                      </a:lnTo>
                      <a:lnTo>
                        <a:pt x="17" y="87"/>
                      </a:lnTo>
                      <a:lnTo>
                        <a:pt x="20" y="90"/>
                      </a:lnTo>
                      <a:lnTo>
                        <a:pt x="23" y="92"/>
                      </a:lnTo>
                      <a:lnTo>
                        <a:pt x="26" y="94"/>
                      </a:lnTo>
                      <a:lnTo>
                        <a:pt x="29" y="96"/>
                      </a:lnTo>
                      <a:lnTo>
                        <a:pt x="33" y="97"/>
                      </a:lnTo>
                      <a:lnTo>
                        <a:pt x="36" y="99"/>
                      </a:lnTo>
                      <a:lnTo>
                        <a:pt x="40" y="100"/>
                      </a:lnTo>
                      <a:lnTo>
                        <a:pt x="43" y="100"/>
                      </a:lnTo>
                      <a:lnTo>
                        <a:pt x="47" y="101"/>
                      </a:lnTo>
                      <a:lnTo>
                        <a:pt x="51" y="101"/>
                      </a:lnTo>
                      <a:lnTo>
                        <a:pt x="55" y="101"/>
                      </a:lnTo>
                      <a:lnTo>
                        <a:pt x="59" y="100"/>
                      </a:lnTo>
                      <a:lnTo>
                        <a:pt x="62" y="100"/>
                      </a:lnTo>
                      <a:lnTo>
                        <a:pt x="66" y="99"/>
                      </a:lnTo>
                      <a:lnTo>
                        <a:pt x="70" y="97"/>
                      </a:lnTo>
                      <a:lnTo>
                        <a:pt x="73" y="96"/>
                      </a:lnTo>
                      <a:lnTo>
                        <a:pt x="76" y="94"/>
                      </a:lnTo>
                      <a:lnTo>
                        <a:pt x="80" y="92"/>
                      </a:lnTo>
                      <a:lnTo>
                        <a:pt x="82" y="90"/>
                      </a:lnTo>
                      <a:lnTo>
                        <a:pt x="85" y="87"/>
                      </a:lnTo>
                      <a:lnTo>
                        <a:pt x="88" y="85"/>
                      </a:lnTo>
                      <a:lnTo>
                        <a:pt x="90" y="82"/>
                      </a:lnTo>
                      <a:lnTo>
                        <a:pt x="93" y="79"/>
                      </a:lnTo>
                      <a:lnTo>
                        <a:pt x="95" y="76"/>
                      </a:lnTo>
                      <a:lnTo>
                        <a:pt x="96" y="73"/>
                      </a:lnTo>
                      <a:lnTo>
                        <a:pt x="98" y="69"/>
                      </a:lnTo>
                      <a:lnTo>
                        <a:pt x="99" y="65"/>
                      </a:lnTo>
                      <a:lnTo>
                        <a:pt x="100" y="62"/>
                      </a:lnTo>
                      <a:lnTo>
                        <a:pt x="101" y="58"/>
                      </a:lnTo>
                      <a:lnTo>
                        <a:pt x="101" y="54"/>
                      </a:lnTo>
                      <a:lnTo>
                        <a:pt x="102" y="50"/>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19" name="Freeform 75"/>
                <p:cNvSpPr>
                  <a:spLocks/>
                </p:cNvSpPr>
                <p:nvPr/>
              </p:nvSpPr>
              <p:spPr bwMode="auto">
                <a:xfrm>
                  <a:off x="2064" y="1535"/>
                  <a:ext cx="102" cy="102"/>
                </a:xfrm>
                <a:custGeom>
                  <a:avLst/>
                  <a:gdLst>
                    <a:gd name="T0" fmla="*/ 101 w 102"/>
                    <a:gd name="T1" fmla="*/ 47 h 102"/>
                    <a:gd name="T2" fmla="*/ 100 w 102"/>
                    <a:gd name="T3" fmla="*/ 39 h 102"/>
                    <a:gd name="T4" fmla="*/ 98 w 102"/>
                    <a:gd name="T5" fmla="*/ 32 h 102"/>
                    <a:gd name="T6" fmla="*/ 94 w 102"/>
                    <a:gd name="T7" fmla="*/ 25 h 102"/>
                    <a:gd name="T8" fmla="*/ 90 w 102"/>
                    <a:gd name="T9" fmla="*/ 19 h 102"/>
                    <a:gd name="T10" fmla="*/ 85 w 102"/>
                    <a:gd name="T11" fmla="*/ 13 h 102"/>
                    <a:gd name="T12" fmla="*/ 79 w 102"/>
                    <a:gd name="T13" fmla="*/ 8 h 102"/>
                    <a:gd name="T14" fmla="*/ 72 w 102"/>
                    <a:gd name="T15" fmla="*/ 5 h 102"/>
                    <a:gd name="T16" fmla="*/ 65 w 102"/>
                    <a:gd name="T17" fmla="*/ 2 h 102"/>
                    <a:gd name="T18" fmla="*/ 58 w 102"/>
                    <a:gd name="T19" fmla="*/ 1 h 102"/>
                    <a:gd name="T20" fmla="*/ 51 w 102"/>
                    <a:gd name="T21" fmla="*/ 0 h 102"/>
                    <a:gd name="T22" fmla="*/ 43 w 102"/>
                    <a:gd name="T23" fmla="*/ 1 h 102"/>
                    <a:gd name="T24" fmla="*/ 36 w 102"/>
                    <a:gd name="T25" fmla="*/ 2 h 102"/>
                    <a:gd name="T26" fmla="*/ 29 w 102"/>
                    <a:gd name="T27" fmla="*/ 5 h 102"/>
                    <a:gd name="T28" fmla="*/ 22 w 102"/>
                    <a:gd name="T29" fmla="*/ 8 h 102"/>
                    <a:gd name="T30" fmla="*/ 16 w 102"/>
                    <a:gd name="T31" fmla="*/ 13 h 102"/>
                    <a:gd name="T32" fmla="*/ 11 w 102"/>
                    <a:gd name="T33" fmla="*/ 19 h 102"/>
                    <a:gd name="T34" fmla="*/ 7 w 102"/>
                    <a:gd name="T35" fmla="*/ 25 h 102"/>
                    <a:gd name="T36" fmla="*/ 3 w 102"/>
                    <a:gd name="T37" fmla="*/ 32 h 102"/>
                    <a:gd name="T38" fmla="*/ 1 w 102"/>
                    <a:gd name="T39" fmla="*/ 39 h 102"/>
                    <a:gd name="T40" fmla="*/ 0 w 102"/>
                    <a:gd name="T41" fmla="*/ 47 h 102"/>
                    <a:gd name="T42" fmla="*/ 0 w 102"/>
                    <a:gd name="T43" fmla="*/ 54 h 102"/>
                    <a:gd name="T44" fmla="*/ 1 w 102"/>
                    <a:gd name="T45" fmla="*/ 61 h 102"/>
                    <a:gd name="T46" fmla="*/ 3 w 102"/>
                    <a:gd name="T47" fmla="*/ 69 h 102"/>
                    <a:gd name="T48" fmla="*/ 7 w 102"/>
                    <a:gd name="T49" fmla="*/ 76 h 102"/>
                    <a:gd name="T50" fmla="*/ 11 w 102"/>
                    <a:gd name="T51" fmla="*/ 82 h 102"/>
                    <a:gd name="T52" fmla="*/ 16 w 102"/>
                    <a:gd name="T53" fmla="*/ 88 h 102"/>
                    <a:gd name="T54" fmla="*/ 22 w 102"/>
                    <a:gd name="T55" fmla="*/ 92 h 102"/>
                    <a:gd name="T56" fmla="*/ 29 w 102"/>
                    <a:gd name="T57" fmla="*/ 96 h 102"/>
                    <a:gd name="T58" fmla="*/ 36 w 102"/>
                    <a:gd name="T59" fmla="*/ 99 h 102"/>
                    <a:gd name="T60" fmla="*/ 43 w 102"/>
                    <a:gd name="T61" fmla="*/ 100 h 102"/>
                    <a:gd name="T62" fmla="*/ 51 w 102"/>
                    <a:gd name="T63" fmla="*/ 101 h 102"/>
                    <a:gd name="T64" fmla="*/ 58 w 102"/>
                    <a:gd name="T65" fmla="*/ 100 h 102"/>
                    <a:gd name="T66" fmla="*/ 65 w 102"/>
                    <a:gd name="T67" fmla="*/ 99 h 102"/>
                    <a:gd name="T68" fmla="*/ 72 w 102"/>
                    <a:gd name="T69" fmla="*/ 96 h 102"/>
                    <a:gd name="T70" fmla="*/ 79 w 102"/>
                    <a:gd name="T71" fmla="*/ 92 h 102"/>
                    <a:gd name="T72" fmla="*/ 85 w 102"/>
                    <a:gd name="T73" fmla="*/ 88 h 102"/>
                    <a:gd name="T74" fmla="*/ 90 w 102"/>
                    <a:gd name="T75" fmla="*/ 82 h 102"/>
                    <a:gd name="T76" fmla="*/ 94 w 102"/>
                    <a:gd name="T77" fmla="*/ 76 h 102"/>
                    <a:gd name="T78" fmla="*/ 98 w 102"/>
                    <a:gd name="T79" fmla="*/ 69 h 102"/>
                    <a:gd name="T80" fmla="*/ 100 w 102"/>
                    <a:gd name="T81" fmla="*/ 61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1"/>
                      </a:moveTo>
                      <a:lnTo>
                        <a:pt x="101" y="47"/>
                      </a:lnTo>
                      <a:lnTo>
                        <a:pt x="101" y="43"/>
                      </a:lnTo>
                      <a:lnTo>
                        <a:pt x="100" y="39"/>
                      </a:lnTo>
                      <a:lnTo>
                        <a:pt x="99" y="36"/>
                      </a:lnTo>
                      <a:lnTo>
                        <a:pt x="98" y="32"/>
                      </a:lnTo>
                      <a:lnTo>
                        <a:pt x="96" y="28"/>
                      </a:lnTo>
                      <a:lnTo>
                        <a:pt x="94" y="25"/>
                      </a:lnTo>
                      <a:lnTo>
                        <a:pt x="93" y="22"/>
                      </a:lnTo>
                      <a:lnTo>
                        <a:pt x="90" y="19"/>
                      </a:lnTo>
                      <a:lnTo>
                        <a:pt x="88" y="16"/>
                      </a:lnTo>
                      <a:lnTo>
                        <a:pt x="85" y="13"/>
                      </a:lnTo>
                      <a:lnTo>
                        <a:pt x="82" y="11"/>
                      </a:lnTo>
                      <a:lnTo>
                        <a:pt x="79" y="8"/>
                      </a:lnTo>
                      <a:lnTo>
                        <a:pt x="76" y="7"/>
                      </a:lnTo>
                      <a:lnTo>
                        <a:pt x="72" y="5"/>
                      </a:lnTo>
                      <a:lnTo>
                        <a:pt x="69" y="3"/>
                      </a:lnTo>
                      <a:lnTo>
                        <a:pt x="65" y="2"/>
                      </a:lnTo>
                      <a:lnTo>
                        <a:pt x="62" y="1"/>
                      </a:lnTo>
                      <a:lnTo>
                        <a:pt x="58" y="1"/>
                      </a:lnTo>
                      <a:lnTo>
                        <a:pt x="54" y="0"/>
                      </a:lnTo>
                      <a:lnTo>
                        <a:pt x="51" y="0"/>
                      </a:lnTo>
                      <a:lnTo>
                        <a:pt x="47" y="0"/>
                      </a:lnTo>
                      <a:lnTo>
                        <a:pt x="43" y="1"/>
                      </a:lnTo>
                      <a:lnTo>
                        <a:pt x="40" y="1"/>
                      </a:lnTo>
                      <a:lnTo>
                        <a:pt x="36" y="2"/>
                      </a:lnTo>
                      <a:lnTo>
                        <a:pt x="32" y="3"/>
                      </a:lnTo>
                      <a:lnTo>
                        <a:pt x="29" y="5"/>
                      </a:lnTo>
                      <a:lnTo>
                        <a:pt x="25" y="7"/>
                      </a:lnTo>
                      <a:lnTo>
                        <a:pt x="22" y="8"/>
                      </a:lnTo>
                      <a:lnTo>
                        <a:pt x="19" y="11"/>
                      </a:lnTo>
                      <a:lnTo>
                        <a:pt x="16" y="13"/>
                      </a:lnTo>
                      <a:lnTo>
                        <a:pt x="13" y="16"/>
                      </a:lnTo>
                      <a:lnTo>
                        <a:pt x="11" y="19"/>
                      </a:lnTo>
                      <a:lnTo>
                        <a:pt x="9" y="22"/>
                      </a:lnTo>
                      <a:lnTo>
                        <a:pt x="7" y="25"/>
                      </a:lnTo>
                      <a:lnTo>
                        <a:pt x="5" y="28"/>
                      </a:lnTo>
                      <a:lnTo>
                        <a:pt x="3" y="32"/>
                      </a:lnTo>
                      <a:lnTo>
                        <a:pt x="2" y="36"/>
                      </a:lnTo>
                      <a:lnTo>
                        <a:pt x="1" y="39"/>
                      </a:lnTo>
                      <a:lnTo>
                        <a:pt x="1" y="43"/>
                      </a:lnTo>
                      <a:lnTo>
                        <a:pt x="0" y="47"/>
                      </a:lnTo>
                      <a:lnTo>
                        <a:pt x="0" y="51"/>
                      </a:lnTo>
                      <a:lnTo>
                        <a:pt x="0" y="54"/>
                      </a:lnTo>
                      <a:lnTo>
                        <a:pt x="1" y="58"/>
                      </a:lnTo>
                      <a:lnTo>
                        <a:pt x="1" y="61"/>
                      </a:lnTo>
                      <a:lnTo>
                        <a:pt x="2" y="65"/>
                      </a:lnTo>
                      <a:lnTo>
                        <a:pt x="3" y="69"/>
                      </a:lnTo>
                      <a:lnTo>
                        <a:pt x="5" y="72"/>
                      </a:lnTo>
                      <a:lnTo>
                        <a:pt x="7" y="76"/>
                      </a:lnTo>
                      <a:lnTo>
                        <a:pt x="9" y="79"/>
                      </a:lnTo>
                      <a:lnTo>
                        <a:pt x="11" y="82"/>
                      </a:lnTo>
                      <a:lnTo>
                        <a:pt x="13" y="85"/>
                      </a:lnTo>
                      <a:lnTo>
                        <a:pt x="16" y="88"/>
                      </a:lnTo>
                      <a:lnTo>
                        <a:pt x="19" y="90"/>
                      </a:lnTo>
                      <a:lnTo>
                        <a:pt x="22" y="92"/>
                      </a:lnTo>
                      <a:lnTo>
                        <a:pt x="25" y="94"/>
                      </a:lnTo>
                      <a:lnTo>
                        <a:pt x="29" y="96"/>
                      </a:lnTo>
                      <a:lnTo>
                        <a:pt x="32" y="98"/>
                      </a:lnTo>
                      <a:lnTo>
                        <a:pt x="36" y="99"/>
                      </a:lnTo>
                      <a:lnTo>
                        <a:pt x="40" y="100"/>
                      </a:lnTo>
                      <a:lnTo>
                        <a:pt x="43" y="100"/>
                      </a:lnTo>
                      <a:lnTo>
                        <a:pt x="47" y="101"/>
                      </a:lnTo>
                      <a:lnTo>
                        <a:pt x="51" y="101"/>
                      </a:lnTo>
                      <a:lnTo>
                        <a:pt x="54" y="101"/>
                      </a:lnTo>
                      <a:lnTo>
                        <a:pt x="58" y="100"/>
                      </a:lnTo>
                      <a:lnTo>
                        <a:pt x="62" y="100"/>
                      </a:lnTo>
                      <a:lnTo>
                        <a:pt x="65" y="99"/>
                      </a:lnTo>
                      <a:lnTo>
                        <a:pt x="69" y="98"/>
                      </a:lnTo>
                      <a:lnTo>
                        <a:pt x="72" y="96"/>
                      </a:lnTo>
                      <a:lnTo>
                        <a:pt x="76" y="94"/>
                      </a:lnTo>
                      <a:lnTo>
                        <a:pt x="79" y="92"/>
                      </a:lnTo>
                      <a:lnTo>
                        <a:pt x="82" y="90"/>
                      </a:lnTo>
                      <a:lnTo>
                        <a:pt x="85" y="88"/>
                      </a:lnTo>
                      <a:lnTo>
                        <a:pt x="88" y="85"/>
                      </a:lnTo>
                      <a:lnTo>
                        <a:pt x="90" y="82"/>
                      </a:lnTo>
                      <a:lnTo>
                        <a:pt x="93" y="79"/>
                      </a:lnTo>
                      <a:lnTo>
                        <a:pt x="94" y="76"/>
                      </a:lnTo>
                      <a:lnTo>
                        <a:pt x="96" y="72"/>
                      </a:lnTo>
                      <a:lnTo>
                        <a:pt x="98" y="69"/>
                      </a:lnTo>
                      <a:lnTo>
                        <a:pt x="99" y="65"/>
                      </a:lnTo>
                      <a:lnTo>
                        <a:pt x="100" y="61"/>
                      </a:lnTo>
                      <a:lnTo>
                        <a:pt x="101" y="58"/>
                      </a:lnTo>
                      <a:lnTo>
                        <a:pt x="101" y="54"/>
                      </a:lnTo>
                      <a:lnTo>
                        <a:pt x="101" y="51"/>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20" name="Freeform 76"/>
                <p:cNvSpPr>
                  <a:spLocks/>
                </p:cNvSpPr>
                <p:nvPr/>
              </p:nvSpPr>
              <p:spPr bwMode="auto">
                <a:xfrm>
                  <a:off x="2595" y="1541"/>
                  <a:ext cx="102" cy="102"/>
                </a:xfrm>
                <a:custGeom>
                  <a:avLst/>
                  <a:gdLst>
                    <a:gd name="T0" fmla="*/ 101 w 102"/>
                    <a:gd name="T1" fmla="*/ 47 h 102"/>
                    <a:gd name="T2" fmla="*/ 100 w 102"/>
                    <a:gd name="T3" fmla="*/ 39 h 102"/>
                    <a:gd name="T4" fmla="*/ 98 w 102"/>
                    <a:gd name="T5" fmla="*/ 32 h 102"/>
                    <a:gd name="T6" fmla="*/ 94 w 102"/>
                    <a:gd name="T7" fmla="*/ 25 h 102"/>
                    <a:gd name="T8" fmla="*/ 90 w 102"/>
                    <a:gd name="T9" fmla="*/ 19 h 102"/>
                    <a:gd name="T10" fmla="*/ 85 w 102"/>
                    <a:gd name="T11" fmla="*/ 13 h 102"/>
                    <a:gd name="T12" fmla="*/ 79 w 102"/>
                    <a:gd name="T13" fmla="*/ 8 h 102"/>
                    <a:gd name="T14" fmla="*/ 72 w 102"/>
                    <a:gd name="T15" fmla="*/ 5 h 102"/>
                    <a:gd name="T16" fmla="*/ 65 w 102"/>
                    <a:gd name="T17" fmla="*/ 2 h 102"/>
                    <a:gd name="T18" fmla="*/ 58 w 102"/>
                    <a:gd name="T19" fmla="*/ 0 h 102"/>
                    <a:gd name="T20" fmla="*/ 51 w 102"/>
                    <a:gd name="T21" fmla="*/ 0 h 102"/>
                    <a:gd name="T22" fmla="*/ 43 w 102"/>
                    <a:gd name="T23" fmla="*/ 0 h 102"/>
                    <a:gd name="T24" fmla="*/ 36 w 102"/>
                    <a:gd name="T25" fmla="*/ 2 h 102"/>
                    <a:gd name="T26" fmla="*/ 29 w 102"/>
                    <a:gd name="T27" fmla="*/ 5 h 102"/>
                    <a:gd name="T28" fmla="*/ 22 w 102"/>
                    <a:gd name="T29" fmla="*/ 8 h 102"/>
                    <a:gd name="T30" fmla="*/ 16 w 102"/>
                    <a:gd name="T31" fmla="*/ 13 h 102"/>
                    <a:gd name="T32" fmla="*/ 11 w 102"/>
                    <a:gd name="T33" fmla="*/ 19 h 102"/>
                    <a:gd name="T34" fmla="*/ 7 w 102"/>
                    <a:gd name="T35" fmla="*/ 25 h 102"/>
                    <a:gd name="T36" fmla="*/ 3 w 102"/>
                    <a:gd name="T37" fmla="*/ 32 h 102"/>
                    <a:gd name="T38" fmla="*/ 1 w 102"/>
                    <a:gd name="T39" fmla="*/ 39 h 102"/>
                    <a:gd name="T40" fmla="*/ 0 w 102"/>
                    <a:gd name="T41" fmla="*/ 47 h 102"/>
                    <a:gd name="T42" fmla="*/ 0 w 102"/>
                    <a:gd name="T43" fmla="*/ 54 h 102"/>
                    <a:gd name="T44" fmla="*/ 1 w 102"/>
                    <a:gd name="T45" fmla="*/ 61 h 102"/>
                    <a:gd name="T46" fmla="*/ 3 w 102"/>
                    <a:gd name="T47" fmla="*/ 69 h 102"/>
                    <a:gd name="T48" fmla="*/ 7 w 102"/>
                    <a:gd name="T49" fmla="*/ 76 h 102"/>
                    <a:gd name="T50" fmla="*/ 11 w 102"/>
                    <a:gd name="T51" fmla="*/ 82 h 102"/>
                    <a:gd name="T52" fmla="*/ 16 w 102"/>
                    <a:gd name="T53" fmla="*/ 87 h 102"/>
                    <a:gd name="T54" fmla="*/ 22 w 102"/>
                    <a:gd name="T55" fmla="*/ 92 h 102"/>
                    <a:gd name="T56" fmla="*/ 29 w 102"/>
                    <a:gd name="T57" fmla="*/ 96 h 102"/>
                    <a:gd name="T58" fmla="*/ 36 w 102"/>
                    <a:gd name="T59" fmla="*/ 99 h 102"/>
                    <a:gd name="T60" fmla="*/ 43 w 102"/>
                    <a:gd name="T61" fmla="*/ 100 h 102"/>
                    <a:gd name="T62" fmla="*/ 51 w 102"/>
                    <a:gd name="T63" fmla="*/ 101 h 102"/>
                    <a:gd name="T64" fmla="*/ 58 w 102"/>
                    <a:gd name="T65" fmla="*/ 100 h 102"/>
                    <a:gd name="T66" fmla="*/ 65 w 102"/>
                    <a:gd name="T67" fmla="*/ 99 h 102"/>
                    <a:gd name="T68" fmla="*/ 72 w 102"/>
                    <a:gd name="T69" fmla="*/ 96 h 102"/>
                    <a:gd name="T70" fmla="*/ 79 w 102"/>
                    <a:gd name="T71" fmla="*/ 92 h 102"/>
                    <a:gd name="T72" fmla="*/ 85 w 102"/>
                    <a:gd name="T73" fmla="*/ 87 h 102"/>
                    <a:gd name="T74" fmla="*/ 90 w 102"/>
                    <a:gd name="T75" fmla="*/ 82 h 102"/>
                    <a:gd name="T76" fmla="*/ 94 w 102"/>
                    <a:gd name="T77" fmla="*/ 76 h 102"/>
                    <a:gd name="T78" fmla="*/ 98 w 102"/>
                    <a:gd name="T79" fmla="*/ 69 h 102"/>
                    <a:gd name="T80" fmla="*/ 100 w 102"/>
                    <a:gd name="T81" fmla="*/ 61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0"/>
                      </a:moveTo>
                      <a:lnTo>
                        <a:pt x="101" y="47"/>
                      </a:lnTo>
                      <a:lnTo>
                        <a:pt x="100" y="43"/>
                      </a:lnTo>
                      <a:lnTo>
                        <a:pt x="100" y="39"/>
                      </a:lnTo>
                      <a:lnTo>
                        <a:pt x="99" y="35"/>
                      </a:lnTo>
                      <a:lnTo>
                        <a:pt x="98" y="32"/>
                      </a:lnTo>
                      <a:lnTo>
                        <a:pt x="96" y="29"/>
                      </a:lnTo>
                      <a:lnTo>
                        <a:pt x="94" y="25"/>
                      </a:lnTo>
                      <a:lnTo>
                        <a:pt x="92" y="22"/>
                      </a:lnTo>
                      <a:lnTo>
                        <a:pt x="90" y="19"/>
                      </a:lnTo>
                      <a:lnTo>
                        <a:pt x="88" y="16"/>
                      </a:lnTo>
                      <a:lnTo>
                        <a:pt x="85" y="13"/>
                      </a:lnTo>
                      <a:lnTo>
                        <a:pt x="82" y="11"/>
                      </a:lnTo>
                      <a:lnTo>
                        <a:pt x="79" y="8"/>
                      </a:lnTo>
                      <a:lnTo>
                        <a:pt x="76" y="6"/>
                      </a:lnTo>
                      <a:lnTo>
                        <a:pt x="72" y="5"/>
                      </a:lnTo>
                      <a:lnTo>
                        <a:pt x="69" y="3"/>
                      </a:lnTo>
                      <a:lnTo>
                        <a:pt x="65" y="2"/>
                      </a:lnTo>
                      <a:lnTo>
                        <a:pt x="61" y="1"/>
                      </a:lnTo>
                      <a:lnTo>
                        <a:pt x="58" y="0"/>
                      </a:lnTo>
                      <a:lnTo>
                        <a:pt x="54" y="0"/>
                      </a:lnTo>
                      <a:lnTo>
                        <a:pt x="51" y="0"/>
                      </a:lnTo>
                      <a:lnTo>
                        <a:pt x="47" y="0"/>
                      </a:lnTo>
                      <a:lnTo>
                        <a:pt x="43" y="0"/>
                      </a:lnTo>
                      <a:lnTo>
                        <a:pt x="39" y="1"/>
                      </a:lnTo>
                      <a:lnTo>
                        <a:pt x="36" y="2"/>
                      </a:lnTo>
                      <a:lnTo>
                        <a:pt x="32" y="3"/>
                      </a:lnTo>
                      <a:lnTo>
                        <a:pt x="29" y="5"/>
                      </a:lnTo>
                      <a:lnTo>
                        <a:pt x="25" y="6"/>
                      </a:lnTo>
                      <a:lnTo>
                        <a:pt x="22" y="8"/>
                      </a:lnTo>
                      <a:lnTo>
                        <a:pt x="19" y="11"/>
                      </a:lnTo>
                      <a:lnTo>
                        <a:pt x="16" y="13"/>
                      </a:lnTo>
                      <a:lnTo>
                        <a:pt x="13" y="16"/>
                      </a:lnTo>
                      <a:lnTo>
                        <a:pt x="11" y="19"/>
                      </a:lnTo>
                      <a:lnTo>
                        <a:pt x="8" y="22"/>
                      </a:lnTo>
                      <a:lnTo>
                        <a:pt x="7" y="25"/>
                      </a:lnTo>
                      <a:lnTo>
                        <a:pt x="5" y="29"/>
                      </a:lnTo>
                      <a:lnTo>
                        <a:pt x="3" y="32"/>
                      </a:lnTo>
                      <a:lnTo>
                        <a:pt x="2" y="35"/>
                      </a:lnTo>
                      <a:lnTo>
                        <a:pt x="1" y="39"/>
                      </a:lnTo>
                      <a:lnTo>
                        <a:pt x="1" y="43"/>
                      </a:lnTo>
                      <a:lnTo>
                        <a:pt x="0" y="47"/>
                      </a:lnTo>
                      <a:lnTo>
                        <a:pt x="0" y="50"/>
                      </a:lnTo>
                      <a:lnTo>
                        <a:pt x="0" y="54"/>
                      </a:lnTo>
                      <a:lnTo>
                        <a:pt x="1" y="58"/>
                      </a:lnTo>
                      <a:lnTo>
                        <a:pt x="1" y="61"/>
                      </a:lnTo>
                      <a:lnTo>
                        <a:pt x="2" y="65"/>
                      </a:lnTo>
                      <a:lnTo>
                        <a:pt x="3" y="69"/>
                      </a:lnTo>
                      <a:lnTo>
                        <a:pt x="5" y="72"/>
                      </a:lnTo>
                      <a:lnTo>
                        <a:pt x="7" y="76"/>
                      </a:lnTo>
                      <a:lnTo>
                        <a:pt x="8" y="79"/>
                      </a:lnTo>
                      <a:lnTo>
                        <a:pt x="11" y="82"/>
                      </a:lnTo>
                      <a:lnTo>
                        <a:pt x="13" y="85"/>
                      </a:lnTo>
                      <a:lnTo>
                        <a:pt x="16" y="87"/>
                      </a:lnTo>
                      <a:lnTo>
                        <a:pt x="19" y="90"/>
                      </a:lnTo>
                      <a:lnTo>
                        <a:pt x="22" y="92"/>
                      </a:lnTo>
                      <a:lnTo>
                        <a:pt x="25" y="94"/>
                      </a:lnTo>
                      <a:lnTo>
                        <a:pt x="29" y="96"/>
                      </a:lnTo>
                      <a:lnTo>
                        <a:pt x="32" y="97"/>
                      </a:lnTo>
                      <a:lnTo>
                        <a:pt x="36" y="99"/>
                      </a:lnTo>
                      <a:lnTo>
                        <a:pt x="39" y="100"/>
                      </a:lnTo>
                      <a:lnTo>
                        <a:pt x="43" y="100"/>
                      </a:lnTo>
                      <a:lnTo>
                        <a:pt x="47" y="101"/>
                      </a:lnTo>
                      <a:lnTo>
                        <a:pt x="51" y="101"/>
                      </a:lnTo>
                      <a:lnTo>
                        <a:pt x="54" y="101"/>
                      </a:lnTo>
                      <a:lnTo>
                        <a:pt x="58" y="100"/>
                      </a:lnTo>
                      <a:lnTo>
                        <a:pt x="61" y="100"/>
                      </a:lnTo>
                      <a:lnTo>
                        <a:pt x="65" y="99"/>
                      </a:lnTo>
                      <a:lnTo>
                        <a:pt x="69" y="97"/>
                      </a:lnTo>
                      <a:lnTo>
                        <a:pt x="72" y="96"/>
                      </a:lnTo>
                      <a:lnTo>
                        <a:pt x="76" y="94"/>
                      </a:lnTo>
                      <a:lnTo>
                        <a:pt x="79" y="92"/>
                      </a:lnTo>
                      <a:lnTo>
                        <a:pt x="82" y="90"/>
                      </a:lnTo>
                      <a:lnTo>
                        <a:pt x="85" y="87"/>
                      </a:lnTo>
                      <a:lnTo>
                        <a:pt x="88" y="85"/>
                      </a:lnTo>
                      <a:lnTo>
                        <a:pt x="90" y="82"/>
                      </a:lnTo>
                      <a:lnTo>
                        <a:pt x="92" y="79"/>
                      </a:lnTo>
                      <a:lnTo>
                        <a:pt x="94" y="76"/>
                      </a:lnTo>
                      <a:lnTo>
                        <a:pt x="96" y="72"/>
                      </a:lnTo>
                      <a:lnTo>
                        <a:pt x="98" y="69"/>
                      </a:lnTo>
                      <a:lnTo>
                        <a:pt x="99" y="65"/>
                      </a:lnTo>
                      <a:lnTo>
                        <a:pt x="100" y="61"/>
                      </a:lnTo>
                      <a:lnTo>
                        <a:pt x="100" y="58"/>
                      </a:lnTo>
                      <a:lnTo>
                        <a:pt x="101" y="54"/>
                      </a:lnTo>
                      <a:lnTo>
                        <a:pt x="101" y="50"/>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21" name="Freeform 77"/>
                <p:cNvSpPr>
                  <a:spLocks/>
                </p:cNvSpPr>
                <p:nvPr/>
              </p:nvSpPr>
              <p:spPr bwMode="auto">
                <a:xfrm>
                  <a:off x="2492" y="1536"/>
                  <a:ext cx="102" cy="102"/>
                </a:xfrm>
                <a:custGeom>
                  <a:avLst/>
                  <a:gdLst>
                    <a:gd name="T0" fmla="*/ 101 w 102"/>
                    <a:gd name="T1" fmla="*/ 47 h 102"/>
                    <a:gd name="T2" fmla="*/ 100 w 102"/>
                    <a:gd name="T3" fmla="*/ 39 h 102"/>
                    <a:gd name="T4" fmla="*/ 98 w 102"/>
                    <a:gd name="T5" fmla="*/ 32 h 102"/>
                    <a:gd name="T6" fmla="*/ 94 w 102"/>
                    <a:gd name="T7" fmla="*/ 25 h 102"/>
                    <a:gd name="T8" fmla="*/ 90 w 102"/>
                    <a:gd name="T9" fmla="*/ 19 h 102"/>
                    <a:gd name="T10" fmla="*/ 85 w 102"/>
                    <a:gd name="T11" fmla="*/ 13 h 102"/>
                    <a:gd name="T12" fmla="*/ 79 w 102"/>
                    <a:gd name="T13" fmla="*/ 9 h 102"/>
                    <a:gd name="T14" fmla="*/ 72 w 102"/>
                    <a:gd name="T15" fmla="*/ 5 h 102"/>
                    <a:gd name="T16" fmla="*/ 65 w 102"/>
                    <a:gd name="T17" fmla="*/ 2 h 102"/>
                    <a:gd name="T18" fmla="*/ 58 w 102"/>
                    <a:gd name="T19" fmla="*/ 1 h 102"/>
                    <a:gd name="T20" fmla="*/ 51 w 102"/>
                    <a:gd name="T21" fmla="*/ 0 h 102"/>
                    <a:gd name="T22" fmla="*/ 43 w 102"/>
                    <a:gd name="T23" fmla="*/ 1 h 102"/>
                    <a:gd name="T24" fmla="*/ 36 w 102"/>
                    <a:gd name="T25" fmla="*/ 2 h 102"/>
                    <a:gd name="T26" fmla="*/ 29 w 102"/>
                    <a:gd name="T27" fmla="*/ 5 h 102"/>
                    <a:gd name="T28" fmla="*/ 22 w 102"/>
                    <a:gd name="T29" fmla="*/ 9 h 102"/>
                    <a:gd name="T30" fmla="*/ 16 w 102"/>
                    <a:gd name="T31" fmla="*/ 13 h 102"/>
                    <a:gd name="T32" fmla="*/ 11 w 102"/>
                    <a:gd name="T33" fmla="*/ 19 h 102"/>
                    <a:gd name="T34" fmla="*/ 7 w 102"/>
                    <a:gd name="T35" fmla="*/ 25 h 102"/>
                    <a:gd name="T36" fmla="*/ 3 w 102"/>
                    <a:gd name="T37" fmla="*/ 32 h 102"/>
                    <a:gd name="T38" fmla="*/ 1 w 102"/>
                    <a:gd name="T39" fmla="*/ 39 h 102"/>
                    <a:gd name="T40" fmla="*/ 0 w 102"/>
                    <a:gd name="T41" fmla="*/ 47 h 102"/>
                    <a:gd name="T42" fmla="*/ 0 w 102"/>
                    <a:gd name="T43" fmla="*/ 54 h 102"/>
                    <a:gd name="T44" fmla="*/ 1 w 102"/>
                    <a:gd name="T45" fmla="*/ 62 h 102"/>
                    <a:gd name="T46" fmla="*/ 3 w 102"/>
                    <a:gd name="T47" fmla="*/ 69 h 102"/>
                    <a:gd name="T48" fmla="*/ 7 w 102"/>
                    <a:gd name="T49" fmla="*/ 76 h 102"/>
                    <a:gd name="T50" fmla="*/ 11 w 102"/>
                    <a:gd name="T51" fmla="*/ 82 h 102"/>
                    <a:gd name="T52" fmla="*/ 16 w 102"/>
                    <a:gd name="T53" fmla="*/ 87 h 102"/>
                    <a:gd name="T54" fmla="*/ 22 w 102"/>
                    <a:gd name="T55" fmla="*/ 92 h 102"/>
                    <a:gd name="T56" fmla="*/ 29 w 102"/>
                    <a:gd name="T57" fmla="*/ 96 h 102"/>
                    <a:gd name="T58" fmla="*/ 36 w 102"/>
                    <a:gd name="T59" fmla="*/ 99 h 102"/>
                    <a:gd name="T60" fmla="*/ 43 w 102"/>
                    <a:gd name="T61" fmla="*/ 100 h 102"/>
                    <a:gd name="T62" fmla="*/ 51 w 102"/>
                    <a:gd name="T63" fmla="*/ 101 h 102"/>
                    <a:gd name="T64" fmla="*/ 58 w 102"/>
                    <a:gd name="T65" fmla="*/ 100 h 102"/>
                    <a:gd name="T66" fmla="*/ 65 w 102"/>
                    <a:gd name="T67" fmla="*/ 99 h 102"/>
                    <a:gd name="T68" fmla="*/ 72 w 102"/>
                    <a:gd name="T69" fmla="*/ 96 h 102"/>
                    <a:gd name="T70" fmla="*/ 79 w 102"/>
                    <a:gd name="T71" fmla="*/ 92 h 102"/>
                    <a:gd name="T72" fmla="*/ 85 w 102"/>
                    <a:gd name="T73" fmla="*/ 87 h 102"/>
                    <a:gd name="T74" fmla="*/ 90 w 102"/>
                    <a:gd name="T75" fmla="*/ 82 h 102"/>
                    <a:gd name="T76" fmla="*/ 94 w 102"/>
                    <a:gd name="T77" fmla="*/ 76 h 102"/>
                    <a:gd name="T78" fmla="*/ 98 w 102"/>
                    <a:gd name="T79" fmla="*/ 69 h 102"/>
                    <a:gd name="T80" fmla="*/ 100 w 102"/>
                    <a:gd name="T81" fmla="*/ 62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0"/>
                      </a:moveTo>
                      <a:lnTo>
                        <a:pt x="101" y="47"/>
                      </a:lnTo>
                      <a:lnTo>
                        <a:pt x="101" y="43"/>
                      </a:lnTo>
                      <a:lnTo>
                        <a:pt x="100" y="39"/>
                      </a:lnTo>
                      <a:lnTo>
                        <a:pt x="99" y="36"/>
                      </a:lnTo>
                      <a:lnTo>
                        <a:pt x="98" y="32"/>
                      </a:lnTo>
                      <a:lnTo>
                        <a:pt x="96" y="28"/>
                      </a:lnTo>
                      <a:lnTo>
                        <a:pt x="94" y="25"/>
                      </a:lnTo>
                      <a:lnTo>
                        <a:pt x="93" y="22"/>
                      </a:lnTo>
                      <a:lnTo>
                        <a:pt x="90" y="19"/>
                      </a:lnTo>
                      <a:lnTo>
                        <a:pt x="88" y="16"/>
                      </a:lnTo>
                      <a:lnTo>
                        <a:pt x="85" y="13"/>
                      </a:lnTo>
                      <a:lnTo>
                        <a:pt x="82" y="11"/>
                      </a:lnTo>
                      <a:lnTo>
                        <a:pt x="79" y="9"/>
                      </a:lnTo>
                      <a:lnTo>
                        <a:pt x="76" y="7"/>
                      </a:lnTo>
                      <a:lnTo>
                        <a:pt x="72" y="5"/>
                      </a:lnTo>
                      <a:lnTo>
                        <a:pt x="69" y="3"/>
                      </a:lnTo>
                      <a:lnTo>
                        <a:pt x="65" y="2"/>
                      </a:lnTo>
                      <a:lnTo>
                        <a:pt x="62" y="1"/>
                      </a:lnTo>
                      <a:lnTo>
                        <a:pt x="58" y="1"/>
                      </a:lnTo>
                      <a:lnTo>
                        <a:pt x="54" y="0"/>
                      </a:lnTo>
                      <a:lnTo>
                        <a:pt x="51" y="0"/>
                      </a:lnTo>
                      <a:lnTo>
                        <a:pt x="47" y="0"/>
                      </a:lnTo>
                      <a:lnTo>
                        <a:pt x="43" y="1"/>
                      </a:lnTo>
                      <a:lnTo>
                        <a:pt x="39" y="1"/>
                      </a:lnTo>
                      <a:lnTo>
                        <a:pt x="36" y="2"/>
                      </a:lnTo>
                      <a:lnTo>
                        <a:pt x="32" y="3"/>
                      </a:lnTo>
                      <a:lnTo>
                        <a:pt x="29" y="5"/>
                      </a:lnTo>
                      <a:lnTo>
                        <a:pt x="25" y="7"/>
                      </a:lnTo>
                      <a:lnTo>
                        <a:pt x="22" y="9"/>
                      </a:lnTo>
                      <a:lnTo>
                        <a:pt x="19" y="11"/>
                      </a:lnTo>
                      <a:lnTo>
                        <a:pt x="16" y="13"/>
                      </a:lnTo>
                      <a:lnTo>
                        <a:pt x="14" y="16"/>
                      </a:lnTo>
                      <a:lnTo>
                        <a:pt x="11" y="19"/>
                      </a:lnTo>
                      <a:lnTo>
                        <a:pt x="9" y="22"/>
                      </a:lnTo>
                      <a:lnTo>
                        <a:pt x="7" y="25"/>
                      </a:lnTo>
                      <a:lnTo>
                        <a:pt x="5" y="28"/>
                      </a:lnTo>
                      <a:lnTo>
                        <a:pt x="3" y="32"/>
                      </a:lnTo>
                      <a:lnTo>
                        <a:pt x="2" y="36"/>
                      </a:lnTo>
                      <a:lnTo>
                        <a:pt x="1" y="39"/>
                      </a:lnTo>
                      <a:lnTo>
                        <a:pt x="1" y="43"/>
                      </a:lnTo>
                      <a:lnTo>
                        <a:pt x="0" y="47"/>
                      </a:lnTo>
                      <a:lnTo>
                        <a:pt x="0" y="50"/>
                      </a:lnTo>
                      <a:lnTo>
                        <a:pt x="0" y="54"/>
                      </a:lnTo>
                      <a:lnTo>
                        <a:pt x="1" y="58"/>
                      </a:lnTo>
                      <a:lnTo>
                        <a:pt x="1" y="62"/>
                      </a:lnTo>
                      <a:lnTo>
                        <a:pt x="2" y="65"/>
                      </a:lnTo>
                      <a:lnTo>
                        <a:pt x="3" y="69"/>
                      </a:lnTo>
                      <a:lnTo>
                        <a:pt x="5" y="72"/>
                      </a:lnTo>
                      <a:lnTo>
                        <a:pt x="7" y="76"/>
                      </a:lnTo>
                      <a:lnTo>
                        <a:pt x="9" y="79"/>
                      </a:lnTo>
                      <a:lnTo>
                        <a:pt x="11" y="82"/>
                      </a:lnTo>
                      <a:lnTo>
                        <a:pt x="14" y="85"/>
                      </a:lnTo>
                      <a:lnTo>
                        <a:pt x="16" y="87"/>
                      </a:lnTo>
                      <a:lnTo>
                        <a:pt x="19" y="90"/>
                      </a:lnTo>
                      <a:lnTo>
                        <a:pt x="22" y="92"/>
                      </a:lnTo>
                      <a:lnTo>
                        <a:pt x="25" y="94"/>
                      </a:lnTo>
                      <a:lnTo>
                        <a:pt x="29" y="96"/>
                      </a:lnTo>
                      <a:lnTo>
                        <a:pt x="32" y="97"/>
                      </a:lnTo>
                      <a:lnTo>
                        <a:pt x="36" y="99"/>
                      </a:lnTo>
                      <a:lnTo>
                        <a:pt x="39" y="100"/>
                      </a:lnTo>
                      <a:lnTo>
                        <a:pt x="43" y="100"/>
                      </a:lnTo>
                      <a:lnTo>
                        <a:pt x="47" y="101"/>
                      </a:lnTo>
                      <a:lnTo>
                        <a:pt x="51" y="101"/>
                      </a:lnTo>
                      <a:lnTo>
                        <a:pt x="54" y="101"/>
                      </a:lnTo>
                      <a:lnTo>
                        <a:pt x="58" y="100"/>
                      </a:lnTo>
                      <a:lnTo>
                        <a:pt x="62" y="100"/>
                      </a:lnTo>
                      <a:lnTo>
                        <a:pt x="65" y="99"/>
                      </a:lnTo>
                      <a:lnTo>
                        <a:pt x="69" y="97"/>
                      </a:lnTo>
                      <a:lnTo>
                        <a:pt x="72" y="96"/>
                      </a:lnTo>
                      <a:lnTo>
                        <a:pt x="76" y="94"/>
                      </a:lnTo>
                      <a:lnTo>
                        <a:pt x="79" y="92"/>
                      </a:lnTo>
                      <a:lnTo>
                        <a:pt x="82" y="90"/>
                      </a:lnTo>
                      <a:lnTo>
                        <a:pt x="85" y="87"/>
                      </a:lnTo>
                      <a:lnTo>
                        <a:pt x="88" y="85"/>
                      </a:lnTo>
                      <a:lnTo>
                        <a:pt x="90" y="82"/>
                      </a:lnTo>
                      <a:lnTo>
                        <a:pt x="93" y="79"/>
                      </a:lnTo>
                      <a:lnTo>
                        <a:pt x="94" y="76"/>
                      </a:lnTo>
                      <a:lnTo>
                        <a:pt x="96" y="72"/>
                      </a:lnTo>
                      <a:lnTo>
                        <a:pt x="98" y="69"/>
                      </a:lnTo>
                      <a:lnTo>
                        <a:pt x="99" y="65"/>
                      </a:lnTo>
                      <a:lnTo>
                        <a:pt x="100" y="62"/>
                      </a:lnTo>
                      <a:lnTo>
                        <a:pt x="101" y="58"/>
                      </a:lnTo>
                      <a:lnTo>
                        <a:pt x="101" y="54"/>
                      </a:lnTo>
                      <a:lnTo>
                        <a:pt x="101" y="50"/>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22" name="Freeform 78"/>
                <p:cNvSpPr>
                  <a:spLocks/>
                </p:cNvSpPr>
                <p:nvPr/>
              </p:nvSpPr>
              <p:spPr bwMode="auto">
                <a:xfrm>
                  <a:off x="2701" y="1535"/>
                  <a:ext cx="102" cy="102"/>
                </a:xfrm>
                <a:custGeom>
                  <a:avLst/>
                  <a:gdLst>
                    <a:gd name="T0" fmla="*/ 101 w 102"/>
                    <a:gd name="T1" fmla="*/ 47 h 102"/>
                    <a:gd name="T2" fmla="*/ 99 w 102"/>
                    <a:gd name="T3" fmla="*/ 39 h 102"/>
                    <a:gd name="T4" fmla="*/ 97 w 102"/>
                    <a:gd name="T5" fmla="*/ 32 h 102"/>
                    <a:gd name="T6" fmla="*/ 94 w 102"/>
                    <a:gd name="T7" fmla="*/ 25 h 102"/>
                    <a:gd name="T8" fmla="*/ 90 w 102"/>
                    <a:gd name="T9" fmla="*/ 19 h 102"/>
                    <a:gd name="T10" fmla="*/ 84 w 102"/>
                    <a:gd name="T11" fmla="*/ 14 h 102"/>
                    <a:gd name="T12" fmla="*/ 78 w 102"/>
                    <a:gd name="T13" fmla="*/ 9 h 102"/>
                    <a:gd name="T14" fmla="*/ 72 w 102"/>
                    <a:gd name="T15" fmla="*/ 5 h 102"/>
                    <a:gd name="T16" fmla="*/ 65 w 102"/>
                    <a:gd name="T17" fmla="*/ 2 h 102"/>
                    <a:gd name="T18" fmla="*/ 58 w 102"/>
                    <a:gd name="T19" fmla="*/ 1 h 102"/>
                    <a:gd name="T20" fmla="*/ 50 w 102"/>
                    <a:gd name="T21" fmla="*/ 0 h 102"/>
                    <a:gd name="T22" fmla="*/ 43 w 102"/>
                    <a:gd name="T23" fmla="*/ 1 h 102"/>
                    <a:gd name="T24" fmla="*/ 35 w 102"/>
                    <a:gd name="T25" fmla="*/ 2 h 102"/>
                    <a:gd name="T26" fmla="*/ 28 w 102"/>
                    <a:gd name="T27" fmla="*/ 5 h 102"/>
                    <a:gd name="T28" fmla="*/ 22 w 102"/>
                    <a:gd name="T29" fmla="*/ 9 h 102"/>
                    <a:gd name="T30" fmla="*/ 16 w 102"/>
                    <a:gd name="T31" fmla="*/ 14 h 102"/>
                    <a:gd name="T32" fmla="*/ 11 w 102"/>
                    <a:gd name="T33" fmla="*/ 19 h 102"/>
                    <a:gd name="T34" fmla="*/ 7 w 102"/>
                    <a:gd name="T35" fmla="*/ 25 h 102"/>
                    <a:gd name="T36" fmla="*/ 3 w 102"/>
                    <a:gd name="T37" fmla="*/ 32 h 102"/>
                    <a:gd name="T38" fmla="*/ 1 w 102"/>
                    <a:gd name="T39" fmla="*/ 39 h 102"/>
                    <a:gd name="T40" fmla="*/ 0 w 102"/>
                    <a:gd name="T41" fmla="*/ 47 h 102"/>
                    <a:gd name="T42" fmla="*/ 0 w 102"/>
                    <a:gd name="T43" fmla="*/ 54 h 102"/>
                    <a:gd name="T44" fmla="*/ 1 w 102"/>
                    <a:gd name="T45" fmla="*/ 62 h 102"/>
                    <a:gd name="T46" fmla="*/ 3 w 102"/>
                    <a:gd name="T47" fmla="*/ 69 h 102"/>
                    <a:gd name="T48" fmla="*/ 7 w 102"/>
                    <a:gd name="T49" fmla="*/ 76 h 102"/>
                    <a:gd name="T50" fmla="*/ 11 w 102"/>
                    <a:gd name="T51" fmla="*/ 82 h 102"/>
                    <a:gd name="T52" fmla="*/ 16 w 102"/>
                    <a:gd name="T53" fmla="*/ 88 h 102"/>
                    <a:gd name="T54" fmla="*/ 22 w 102"/>
                    <a:gd name="T55" fmla="*/ 92 h 102"/>
                    <a:gd name="T56" fmla="*/ 28 w 102"/>
                    <a:gd name="T57" fmla="*/ 96 h 102"/>
                    <a:gd name="T58" fmla="*/ 35 w 102"/>
                    <a:gd name="T59" fmla="*/ 99 h 102"/>
                    <a:gd name="T60" fmla="*/ 43 w 102"/>
                    <a:gd name="T61" fmla="*/ 100 h 102"/>
                    <a:gd name="T62" fmla="*/ 50 w 102"/>
                    <a:gd name="T63" fmla="*/ 101 h 102"/>
                    <a:gd name="T64" fmla="*/ 58 w 102"/>
                    <a:gd name="T65" fmla="*/ 100 h 102"/>
                    <a:gd name="T66" fmla="*/ 65 w 102"/>
                    <a:gd name="T67" fmla="*/ 99 h 102"/>
                    <a:gd name="T68" fmla="*/ 72 w 102"/>
                    <a:gd name="T69" fmla="*/ 96 h 102"/>
                    <a:gd name="T70" fmla="*/ 78 w 102"/>
                    <a:gd name="T71" fmla="*/ 92 h 102"/>
                    <a:gd name="T72" fmla="*/ 84 w 102"/>
                    <a:gd name="T73" fmla="*/ 88 h 102"/>
                    <a:gd name="T74" fmla="*/ 90 w 102"/>
                    <a:gd name="T75" fmla="*/ 82 h 102"/>
                    <a:gd name="T76" fmla="*/ 94 w 102"/>
                    <a:gd name="T77" fmla="*/ 76 h 102"/>
                    <a:gd name="T78" fmla="*/ 97 w 102"/>
                    <a:gd name="T79" fmla="*/ 69 h 102"/>
                    <a:gd name="T80" fmla="*/ 99 w 102"/>
                    <a:gd name="T81" fmla="*/ 62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1"/>
                      </a:moveTo>
                      <a:lnTo>
                        <a:pt x="101" y="47"/>
                      </a:lnTo>
                      <a:lnTo>
                        <a:pt x="100" y="43"/>
                      </a:lnTo>
                      <a:lnTo>
                        <a:pt x="99" y="39"/>
                      </a:lnTo>
                      <a:lnTo>
                        <a:pt x="99" y="36"/>
                      </a:lnTo>
                      <a:lnTo>
                        <a:pt x="97" y="32"/>
                      </a:lnTo>
                      <a:lnTo>
                        <a:pt x="96" y="28"/>
                      </a:lnTo>
                      <a:lnTo>
                        <a:pt x="94" y="25"/>
                      </a:lnTo>
                      <a:lnTo>
                        <a:pt x="92" y="22"/>
                      </a:lnTo>
                      <a:lnTo>
                        <a:pt x="90" y="19"/>
                      </a:lnTo>
                      <a:lnTo>
                        <a:pt x="87" y="16"/>
                      </a:lnTo>
                      <a:lnTo>
                        <a:pt x="84" y="14"/>
                      </a:lnTo>
                      <a:lnTo>
                        <a:pt x="82" y="11"/>
                      </a:lnTo>
                      <a:lnTo>
                        <a:pt x="78" y="9"/>
                      </a:lnTo>
                      <a:lnTo>
                        <a:pt x="75" y="7"/>
                      </a:lnTo>
                      <a:lnTo>
                        <a:pt x="72" y="5"/>
                      </a:lnTo>
                      <a:lnTo>
                        <a:pt x="68" y="4"/>
                      </a:lnTo>
                      <a:lnTo>
                        <a:pt x="65" y="2"/>
                      </a:lnTo>
                      <a:lnTo>
                        <a:pt x="61" y="1"/>
                      </a:lnTo>
                      <a:lnTo>
                        <a:pt x="58" y="1"/>
                      </a:lnTo>
                      <a:lnTo>
                        <a:pt x="54" y="0"/>
                      </a:lnTo>
                      <a:lnTo>
                        <a:pt x="50" y="0"/>
                      </a:lnTo>
                      <a:lnTo>
                        <a:pt x="46" y="0"/>
                      </a:lnTo>
                      <a:lnTo>
                        <a:pt x="43" y="1"/>
                      </a:lnTo>
                      <a:lnTo>
                        <a:pt x="39" y="1"/>
                      </a:lnTo>
                      <a:lnTo>
                        <a:pt x="35" y="2"/>
                      </a:lnTo>
                      <a:lnTo>
                        <a:pt x="32" y="4"/>
                      </a:lnTo>
                      <a:lnTo>
                        <a:pt x="28" y="5"/>
                      </a:lnTo>
                      <a:lnTo>
                        <a:pt x="25" y="7"/>
                      </a:lnTo>
                      <a:lnTo>
                        <a:pt x="22" y="9"/>
                      </a:lnTo>
                      <a:lnTo>
                        <a:pt x="19" y="11"/>
                      </a:lnTo>
                      <a:lnTo>
                        <a:pt x="16" y="14"/>
                      </a:lnTo>
                      <a:lnTo>
                        <a:pt x="13" y="16"/>
                      </a:lnTo>
                      <a:lnTo>
                        <a:pt x="11" y="19"/>
                      </a:lnTo>
                      <a:lnTo>
                        <a:pt x="8" y="22"/>
                      </a:lnTo>
                      <a:lnTo>
                        <a:pt x="7" y="25"/>
                      </a:lnTo>
                      <a:lnTo>
                        <a:pt x="4" y="28"/>
                      </a:lnTo>
                      <a:lnTo>
                        <a:pt x="3" y="32"/>
                      </a:lnTo>
                      <a:lnTo>
                        <a:pt x="2" y="36"/>
                      </a:lnTo>
                      <a:lnTo>
                        <a:pt x="1" y="39"/>
                      </a:lnTo>
                      <a:lnTo>
                        <a:pt x="0" y="43"/>
                      </a:lnTo>
                      <a:lnTo>
                        <a:pt x="0" y="47"/>
                      </a:lnTo>
                      <a:lnTo>
                        <a:pt x="0" y="51"/>
                      </a:lnTo>
                      <a:lnTo>
                        <a:pt x="0" y="54"/>
                      </a:lnTo>
                      <a:lnTo>
                        <a:pt x="0" y="58"/>
                      </a:lnTo>
                      <a:lnTo>
                        <a:pt x="1" y="62"/>
                      </a:lnTo>
                      <a:lnTo>
                        <a:pt x="2" y="65"/>
                      </a:lnTo>
                      <a:lnTo>
                        <a:pt x="3" y="69"/>
                      </a:lnTo>
                      <a:lnTo>
                        <a:pt x="4" y="72"/>
                      </a:lnTo>
                      <a:lnTo>
                        <a:pt x="7" y="76"/>
                      </a:lnTo>
                      <a:lnTo>
                        <a:pt x="8" y="79"/>
                      </a:lnTo>
                      <a:lnTo>
                        <a:pt x="11" y="82"/>
                      </a:lnTo>
                      <a:lnTo>
                        <a:pt x="13" y="85"/>
                      </a:lnTo>
                      <a:lnTo>
                        <a:pt x="16" y="88"/>
                      </a:lnTo>
                      <a:lnTo>
                        <a:pt x="19" y="90"/>
                      </a:lnTo>
                      <a:lnTo>
                        <a:pt x="22" y="92"/>
                      </a:lnTo>
                      <a:lnTo>
                        <a:pt x="25" y="94"/>
                      </a:lnTo>
                      <a:lnTo>
                        <a:pt x="28" y="96"/>
                      </a:lnTo>
                      <a:lnTo>
                        <a:pt x="32" y="98"/>
                      </a:lnTo>
                      <a:lnTo>
                        <a:pt x="35" y="99"/>
                      </a:lnTo>
                      <a:lnTo>
                        <a:pt x="39" y="100"/>
                      </a:lnTo>
                      <a:lnTo>
                        <a:pt x="43" y="100"/>
                      </a:lnTo>
                      <a:lnTo>
                        <a:pt x="46" y="101"/>
                      </a:lnTo>
                      <a:lnTo>
                        <a:pt x="50" y="101"/>
                      </a:lnTo>
                      <a:lnTo>
                        <a:pt x="54" y="101"/>
                      </a:lnTo>
                      <a:lnTo>
                        <a:pt x="58" y="100"/>
                      </a:lnTo>
                      <a:lnTo>
                        <a:pt x="61" y="100"/>
                      </a:lnTo>
                      <a:lnTo>
                        <a:pt x="65" y="99"/>
                      </a:lnTo>
                      <a:lnTo>
                        <a:pt x="68" y="98"/>
                      </a:lnTo>
                      <a:lnTo>
                        <a:pt x="72" y="96"/>
                      </a:lnTo>
                      <a:lnTo>
                        <a:pt x="75" y="94"/>
                      </a:lnTo>
                      <a:lnTo>
                        <a:pt x="78" y="92"/>
                      </a:lnTo>
                      <a:lnTo>
                        <a:pt x="82" y="90"/>
                      </a:lnTo>
                      <a:lnTo>
                        <a:pt x="84" y="88"/>
                      </a:lnTo>
                      <a:lnTo>
                        <a:pt x="87" y="85"/>
                      </a:lnTo>
                      <a:lnTo>
                        <a:pt x="90" y="82"/>
                      </a:lnTo>
                      <a:lnTo>
                        <a:pt x="92" y="79"/>
                      </a:lnTo>
                      <a:lnTo>
                        <a:pt x="94" y="76"/>
                      </a:lnTo>
                      <a:lnTo>
                        <a:pt x="96" y="72"/>
                      </a:lnTo>
                      <a:lnTo>
                        <a:pt x="97" y="69"/>
                      </a:lnTo>
                      <a:lnTo>
                        <a:pt x="99" y="65"/>
                      </a:lnTo>
                      <a:lnTo>
                        <a:pt x="99" y="62"/>
                      </a:lnTo>
                      <a:lnTo>
                        <a:pt x="100" y="58"/>
                      </a:lnTo>
                      <a:lnTo>
                        <a:pt x="101" y="54"/>
                      </a:lnTo>
                      <a:lnTo>
                        <a:pt x="101" y="51"/>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23" name="Freeform 79"/>
                <p:cNvSpPr>
                  <a:spLocks/>
                </p:cNvSpPr>
                <p:nvPr/>
              </p:nvSpPr>
              <p:spPr bwMode="auto">
                <a:xfrm>
                  <a:off x="797" y="1532"/>
                  <a:ext cx="102" cy="102"/>
                </a:xfrm>
                <a:custGeom>
                  <a:avLst/>
                  <a:gdLst>
                    <a:gd name="T0" fmla="*/ 101 w 102"/>
                    <a:gd name="T1" fmla="*/ 47 h 102"/>
                    <a:gd name="T2" fmla="*/ 99 w 102"/>
                    <a:gd name="T3" fmla="*/ 39 h 102"/>
                    <a:gd name="T4" fmla="*/ 97 w 102"/>
                    <a:gd name="T5" fmla="*/ 32 h 102"/>
                    <a:gd name="T6" fmla="*/ 94 w 102"/>
                    <a:gd name="T7" fmla="*/ 25 h 102"/>
                    <a:gd name="T8" fmla="*/ 90 w 102"/>
                    <a:gd name="T9" fmla="*/ 19 h 102"/>
                    <a:gd name="T10" fmla="*/ 84 w 102"/>
                    <a:gd name="T11" fmla="*/ 13 h 102"/>
                    <a:gd name="T12" fmla="*/ 78 w 102"/>
                    <a:gd name="T13" fmla="*/ 9 h 102"/>
                    <a:gd name="T14" fmla="*/ 72 w 102"/>
                    <a:gd name="T15" fmla="*/ 5 h 102"/>
                    <a:gd name="T16" fmla="*/ 65 w 102"/>
                    <a:gd name="T17" fmla="*/ 2 h 102"/>
                    <a:gd name="T18" fmla="*/ 58 w 102"/>
                    <a:gd name="T19" fmla="*/ 1 h 102"/>
                    <a:gd name="T20" fmla="*/ 50 w 102"/>
                    <a:gd name="T21" fmla="*/ 0 h 102"/>
                    <a:gd name="T22" fmla="*/ 42 w 102"/>
                    <a:gd name="T23" fmla="*/ 1 h 102"/>
                    <a:gd name="T24" fmla="*/ 35 w 102"/>
                    <a:gd name="T25" fmla="*/ 2 h 102"/>
                    <a:gd name="T26" fmla="*/ 28 w 102"/>
                    <a:gd name="T27" fmla="*/ 5 h 102"/>
                    <a:gd name="T28" fmla="*/ 21 w 102"/>
                    <a:gd name="T29" fmla="*/ 9 h 102"/>
                    <a:gd name="T30" fmla="*/ 16 w 102"/>
                    <a:gd name="T31" fmla="*/ 13 h 102"/>
                    <a:gd name="T32" fmla="*/ 10 w 102"/>
                    <a:gd name="T33" fmla="*/ 19 h 102"/>
                    <a:gd name="T34" fmla="*/ 6 w 102"/>
                    <a:gd name="T35" fmla="*/ 25 h 102"/>
                    <a:gd name="T36" fmla="*/ 3 w 102"/>
                    <a:gd name="T37" fmla="*/ 32 h 102"/>
                    <a:gd name="T38" fmla="*/ 1 w 102"/>
                    <a:gd name="T39" fmla="*/ 39 h 102"/>
                    <a:gd name="T40" fmla="*/ 0 w 102"/>
                    <a:gd name="T41" fmla="*/ 47 h 102"/>
                    <a:gd name="T42" fmla="*/ 0 w 102"/>
                    <a:gd name="T43" fmla="*/ 54 h 102"/>
                    <a:gd name="T44" fmla="*/ 1 w 102"/>
                    <a:gd name="T45" fmla="*/ 62 h 102"/>
                    <a:gd name="T46" fmla="*/ 3 w 102"/>
                    <a:gd name="T47" fmla="*/ 69 h 102"/>
                    <a:gd name="T48" fmla="*/ 6 w 102"/>
                    <a:gd name="T49" fmla="*/ 76 h 102"/>
                    <a:gd name="T50" fmla="*/ 10 w 102"/>
                    <a:gd name="T51" fmla="*/ 82 h 102"/>
                    <a:gd name="T52" fmla="*/ 16 w 102"/>
                    <a:gd name="T53" fmla="*/ 87 h 102"/>
                    <a:gd name="T54" fmla="*/ 21 w 102"/>
                    <a:gd name="T55" fmla="*/ 92 h 102"/>
                    <a:gd name="T56" fmla="*/ 28 w 102"/>
                    <a:gd name="T57" fmla="*/ 96 h 102"/>
                    <a:gd name="T58" fmla="*/ 35 w 102"/>
                    <a:gd name="T59" fmla="*/ 99 h 102"/>
                    <a:gd name="T60" fmla="*/ 42 w 102"/>
                    <a:gd name="T61" fmla="*/ 100 h 102"/>
                    <a:gd name="T62" fmla="*/ 50 w 102"/>
                    <a:gd name="T63" fmla="*/ 101 h 102"/>
                    <a:gd name="T64" fmla="*/ 58 w 102"/>
                    <a:gd name="T65" fmla="*/ 100 h 102"/>
                    <a:gd name="T66" fmla="*/ 65 w 102"/>
                    <a:gd name="T67" fmla="*/ 99 h 102"/>
                    <a:gd name="T68" fmla="*/ 72 w 102"/>
                    <a:gd name="T69" fmla="*/ 96 h 102"/>
                    <a:gd name="T70" fmla="*/ 78 w 102"/>
                    <a:gd name="T71" fmla="*/ 92 h 102"/>
                    <a:gd name="T72" fmla="*/ 84 w 102"/>
                    <a:gd name="T73" fmla="*/ 87 h 102"/>
                    <a:gd name="T74" fmla="*/ 90 w 102"/>
                    <a:gd name="T75" fmla="*/ 82 h 102"/>
                    <a:gd name="T76" fmla="*/ 94 w 102"/>
                    <a:gd name="T77" fmla="*/ 76 h 102"/>
                    <a:gd name="T78" fmla="*/ 97 w 102"/>
                    <a:gd name="T79" fmla="*/ 69 h 102"/>
                    <a:gd name="T80" fmla="*/ 99 w 102"/>
                    <a:gd name="T81" fmla="*/ 62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0"/>
                      </a:moveTo>
                      <a:lnTo>
                        <a:pt x="101" y="47"/>
                      </a:lnTo>
                      <a:lnTo>
                        <a:pt x="100" y="43"/>
                      </a:lnTo>
                      <a:lnTo>
                        <a:pt x="99" y="39"/>
                      </a:lnTo>
                      <a:lnTo>
                        <a:pt x="98" y="36"/>
                      </a:lnTo>
                      <a:lnTo>
                        <a:pt x="97" y="32"/>
                      </a:lnTo>
                      <a:lnTo>
                        <a:pt x="96" y="29"/>
                      </a:lnTo>
                      <a:lnTo>
                        <a:pt x="94" y="25"/>
                      </a:lnTo>
                      <a:lnTo>
                        <a:pt x="92" y="22"/>
                      </a:lnTo>
                      <a:lnTo>
                        <a:pt x="90" y="19"/>
                      </a:lnTo>
                      <a:lnTo>
                        <a:pt x="87" y="16"/>
                      </a:lnTo>
                      <a:lnTo>
                        <a:pt x="84" y="13"/>
                      </a:lnTo>
                      <a:lnTo>
                        <a:pt x="81" y="11"/>
                      </a:lnTo>
                      <a:lnTo>
                        <a:pt x="78" y="9"/>
                      </a:lnTo>
                      <a:lnTo>
                        <a:pt x="75" y="7"/>
                      </a:lnTo>
                      <a:lnTo>
                        <a:pt x="72" y="5"/>
                      </a:lnTo>
                      <a:lnTo>
                        <a:pt x="68" y="3"/>
                      </a:lnTo>
                      <a:lnTo>
                        <a:pt x="65" y="2"/>
                      </a:lnTo>
                      <a:lnTo>
                        <a:pt x="61" y="1"/>
                      </a:lnTo>
                      <a:lnTo>
                        <a:pt x="58" y="1"/>
                      </a:lnTo>
                      <a:lnTo>
                        <a:pt x="53" y="0"/>
                      </a:lnTo>
                      <a:lnTo>
                        <a:pt x="50" y="0"/>
                      </a:lnTo>
                      <a:lnTo>
                        <a:pt x="46" y="0"/>
                      </a:lnTo>
                      <a:lnTo>
                        <a:pt x="42" y="1"/>
                      </a:lnTo>
                      <a:lnTo>
                        <a:pt x="39" y="1"/>
                      </a:lnTo>
                      <a:lnTo>
                        <a:pt x="35" y="2"/>
                      </a:lnTo>
                      <a:lnTo>
                        <a:pt x="31" y="3"/>
                      </a:lnTo>
                      <a:lnTo>
                        <a:pt x="28" y="5"/>
                      </a:lnTo>
                      <a:lnTo>
                        <a:pt x="25" y="7"/>
                      </a:lnTo>
                      <a:lnTo>
                        <a:pt x="21" y="9"/>
                      </a:lnTo>
                      <a:lnTo>
                        <a:pt x="19" y="11"/>
                      </a:lnTo>
                      <a:lnTo>
                        <a:pt x="16" y="13"/>
                      </a:lnTo>
                      <a:lnTo>
                        <a:pt x="13" y="16"/>
                      </a:lnTo>
                      <a:lnTo>
                        <a:pt x="10" y="19"/>
                      </a:lnTo>
                      <a:lnTo>
                        <a:pt x="8" y="22"/>
                      </a:lnTo>
                      <a:lnTo>
                        <a:pt x="6" y="25"/>
                      </a:lnTo>
                      <a:lnTo>
                        <a:pt x="4" y="29"/>
                      </a:lnTo>
                      <a:lnTo>
                        <a:pt x="3" y="32"/>
                      </a:lnTo>
                      <a:lnTo>
                        <a:pt x="2" y="36"/>
                      </a:lnTo>
                      <a:lnTo>
                        <a:pt x="1" y="39"/>
                      </a:lnTo>
                      <a:lnTo>
                        <a:pt x="0" y="43"/>
                      </a:lnTo>
                      <a:lnTo>
                        <a:pt x="0" y="47"/>
                      </a:lnTo>
                      <a:lnTo>
                        <a:pt x="0" y="50"/>
                      </a:lnTo>
                      <a:lnTo>
                        <a:pt x="0" y="54"/>
                      </a:lnTo>
                      <a:lnTo>
                        <a:pt x="0" y="58"/>
                      </a:lnTo>
                      <a:lnTo>
                        <a:pt x="1" y="62"/>
                      </a:lnTo>
                      <a:lnTo>
                        <a:pt x="2" y="65"/>
                      </a:lnTo>
                      <a:lnTo>
                        <a:pt x="3" y="69"/>
                      </a:lnTo>
                      <a:lnTo>
                        <a:pt x="4" y="73"/>
                      </a:lnTo>
                      <a:lnTo>
                        <a:pt x="6" y="76"/>
                      </a:lnTo>
                      <a:lnTo>
                        <a:pt x="8" y="79"/>
                      </a:lnTo>
                      <a:lnTo>
                        <a:pt x="10" y="82"/>
                      </a:lnTo>
                      <a:lnTo>
                        <a:pt x="13" y="85"/>
                      </a:lnTo>
                      <a:lnTo>
                        <a:pt x="16" y="87"/>
                      </a:lnTo>
                      <a:lnTo>
                        <a:pt x="19" y="90"/>
                      </a:lnTo>
                      <a:lnTo>
                        <a:pt x="21" y="92"/>
                      </a:lnTo>
                      <a:lnTo>
                        <a:pt x="25" y="94"/>
                      </a:lnTo>
                      <a:lnTo>
                        <a:pt x="28" y="96"/>
                      </a:lnTo>
                      <a:lnTo>
                        <a:pt x="31" y="97"/>
                      </a:lnTo>
                      <a:lnTo>
                        <a:pt x="35" y="99"/>
                      </a:lnTo>
                      <a:lnTo>
                        <a:pt x="39" y="100"/>
                      </a:lnTo>
                      <a:lnTo>
                        <a:pt x="42" y="100"/>
                      </a:lnTo>
                      <a:lnTo>
                        <a:pt x="46" y="101"/>
                      </a:lnTo>
                      <a:lnTo>
                        <a:pt x="50" y="101"/>
                      </a:lnTo>
                      <a:lnTo>
                        <a:pt x="53" y="101"/>
                      </a:lnTo>
                      <a:lnTo>
                        <a:pt x="58" y="100"/>
                      </a:lnTo>
                      <a:lnTo>
                        <a:pt x="61" y="100"/>
                      </a:lnTo>
                      <a:lnTo>
                        <a:pt x="65" y="99"/>
                      </a:lnTo>
                      <a:lnTo>
                        <a:pt x="68" y="97"/>
                      </a:lnTo>
                      <a:lnTo>
                        <a:pt x="72" y="96"/>
                      </a:lnTo>
                      <a:lnTo>
                        <a:pt x="75" y="94"/>
                      </a:lnTo>
                      <a:lnTo>
                        <a:pt x="78" y="92"/>
                      </a:lnTo>
                      <a:lnTo>
                        <a:pt x="81" y="90"/>
                      </a:lnTo>
                      <a:lnTo>
                        <a:pt x="84" y="87"/>
                      </a:lnTo>
                      <a:lnTo>
                        <a:pt x="87" y="85"/>
                      </a:lnTo>
                      <a:lnTo>
                        <a:pt x="90" y="82"/>
                      </a:lnTo>
                      <a:lnTo>
                        <a:pt x="92" y="79"/>
                      </a:lnTo>
                      <a:lnTo>
                        <a:pt x="94" y="76"/>
                      </a:lnTo>
                      <a:lnTo>
                        <a:pt x="96" y="73"/>
                      </a:lnTo>
                      <a:lnTo>
                        <a:pt x="97" y="69"/>
                      </a:lnTo>
                      <a:lnTo>
                        <a:pt x="98" y="65"/>
                      </a:lnTo>
                      <a:lnTo>
                        <a:pt x="99" y="62"/>
                      </a:lnTo>
                      <a:lnTo>
                        <a:pt x="100" y="58"/>
                      </a:lnTo>
                      <a:lnTo>
                        <a:pt x="101" y="54"/>
                      </a:lnTo>
                      <a:lnTo>
                        <a:pt x="101" y="50"/>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24" name="Freeform 80"/>
                <p:cNvSpPr>
                  <a:spLocks/>
                </p:cNvSpPr>
                <p:nvPr/>
              </p:nvSpPr>
              <p:spPr bwMode="auto">
                <a:xfrm>
                  <a:off x="900" y="1528"/>
                  <a:ext cx="102" cy="102"/>
                </a:xfrm>
                <a:custGeom>
                  <a:avLst/>
                  <a:gdLst>
                    <a:gd name="T0" fmla="*/ 101 w 102"/>
                    <a:gd name="T1" fmla="*/ 47 h 102"/>
                    <a:gd name="T2" fmla="*/ 100 w 102"/>
                    <a:gd name="T3" fmla="*/ 40 h 102"/>
                    <a:gd name="T4" fmla="*/ 98 w 102"/>
                    <a:gd name="T5" fmla="*/ 32 h 102"/>
                    <a:gd name="T6" fmla="*/ 94 w 102"/>
                    <a:gd name="T7" fmla="*/ 25 h 102"/>
                    <a:gd name="T8" fmla="*/ 90 w 102"/>
                    <a:gd name="T9" fmla="*/ 19 h 102"/>
                    <a:gd name="T10" fmla="*/ 85 w 102"/>
                    <a:gd name="T11" fmla="*/ 13 h 102"/>
                    <a:gd name="T12" fmla="*/ 79 w 102"/>
                    <a:gd name="T13" fmla="*/ 9 h 102"/>
                    <a:gd name="T14" fmla="*/ 73 w 102"/>
                    <a:gd name="T15" fmla="*/ 5 h 102"/>
                    <a:gd name="T16" fmla="*/ 65 w 102"/>
                    <a:gd name="T17" fmla="*/ 2 h 102"/>
                    <a:gd name="T18" fmla="*/ 58 w 102"/>
                    <a:gd name="T19" fmla="*/ 1 h 102"/>
                    <a:gd name="T20" fmla="*/ 51 w 102"/>
                    <a:gd name="T21" fmla="*/ 0 h 102"/>
                    <a:gd name="T22" fmla="*/ 43 w 102"/>
                    <a:gd name="T23" fmla="*/ 1 h 102"/>
                    <a:gd name="T24" fmla="*/ 36 w 102"/>
                    <a:gd name="T25" fmla="*/ 2 h 102"/>
                    <a:gd name="T26" fmla="*/ 29 w 102"/>
                    <a:gd name="T27" fmla="*/ 5 h 102"/>
                    <a:gd name="T28" fmla="*/ 22 w 102"/>
                    <a:gd name="T29" fmla="*/ 9 h 102"/>
                    <a:gd name="T30" fmla="*/ 16 w 102"/>
                    <a:gd name="T31" fmla="*/ 13 h 102"/>
                    <a:gd name="T32" fmla="*/ 11 w 102"/>
                    <a:gd name="T33" fmla="*/ 19 h 102"/>
                    <a:gd name="T34" fmla="*/ 7 w 102"/>
                    <a:gd name="T35" fmla="*/ 25 h 102"/>
                    <a:gd name="T36" fmla="*/ 4 w 102"/>
                    <a:gd name="T37" fmla="*/ 32 h 102"/>
                    <a:gd name="T38" fmla="*/ 2 w 102"/>
                    <a:gd name="T39" fmla="*/ 40 h 102"/>
                    <a:gd name="T40" fmla="*/ 0 w 102"/>
                    <a:gd name="T41" fmla="*/ 47 h 102"/>
                    <a:gd name="T42" fmla="*/ 0 w 102"/>
                    <a:gd name="T43" fmla="*/ 54 h 102"/>
                    <a:gd name="T44" fmla="*/ 2 w 102"/>
                    <a:gd name="T45" fmla="*/ 62 h 102"/>
                    <a:gd name="T46" fmla="*/ 4 w 102"/>
                    <a:gd name="T47" fmla="*/ 69 h 102"/>
                    <a:gd name="T48" fmla="*/ 7 w 102"/>
                    <a:gd name="T49" fmla="*/ 76 h 102"/>
                    <a:gd name="T50" fmla="*/ 11 w 102"/>
                    <a:gd name="T51" fmla="*/ 82 h 102"/>
                    <a:gd name="T52" fmla="*/ 16 w 102"/>
                    <a:gd name="T53" fmla="*/ 88 h 102"/>
                    <a:gd name="T54" fmla="*/ 22 w 102"/>
                    <a:gd name="T55" fmla="*/ 93 h 102"/>
                    <a:gd name="T56" fmla="*/ 29 w 102"/>
                    <a:gd name="T57" fmla="*/ 96 h 102"/>
                    <a:gd name="T58" fmla="*/ 36 w 102"/>
                    <a:gd name="T59" fmla="*/ 99 h 102"/>
                    <a:gd name="T60" fmla="*/ 43 w 102"/>
                    <a:gd name="T61" fmla="*/ 101 h 102"/>
                    <a:gd name="T62" fmla="*/ 51 w 102"/>
                    <a:gd name="T63" fmla="*/ 101 h 102"/>
                    <a:gd name="T64" fmla="*/ 58 w 102"/>
                    <a:gd name="T65" fmla="*/ 101 h 102"/>
                    <a:gd name="T66" fmla="*/ 65 w 102"/>
                    <a:gd name="T67" fmla="*/ 99 h 102"/>
                    <a:gd name="T68" fmla="*/ 73 w 102"/>
                    <a:gd name="T69" fmla="*/ 96 h 102"/>
                    <a:gd name="T70" fmla="*/ 79 w 102"/>
                    <a:gd name="T71" fmla="*/ 93 h 102"/>
                    <a:gd name="T72" fmla="*/ 85 w 102"/>
                    <a:gd name="T73" fmla="*/ 88 h 102"/>
                    <a:gd name="T74" fmla="*/ 90 w 102"/>
                    <a:gd name="T75" fmla="*/ 82 h 102"/>
                    <a:gd name="T76" fmla="*/ 94 w 102"/>
                    <a:gd name="T77" fmla="*/ 76 h 102"/>
                    <a:gd name="T78" fmla="*/ 98 w 102"/>
                    <a:gd name="T79" fmla="*/ 69 h 102"/>
                    <a:gd name="T80" fmla="*/ 100 w 102"/>
                    <a:gd name="T81" fmla="*/ 62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1"/>
                      </a:moveTo>
                      <a:lnTo>
                        <a:pt x="101" y="47"/>
                      </a:lnTo>
                      <a:lnTo>
                        <a:pt x="101" y="43"/>
                      </a:lnTo>
                      <a:lnTo>
                        <a:pt x="100" y="40"/>
                      </a:lnTo>
                      <a:lnTo>
                        <a:pt x="99" y="36"/>
                      </a:lnTo>
                      <a:lnTo>
                        <a:pt x="98" y="32"/>
                      </a:lnTo>
                      <a:lnTo>
                        <a:pt x="96" y="29"/>
                      </a:lnTo>
                      <a:lnTo>
                        <a:pt x="94" y="25"/>
                      </a:lnTo>
                      <a:lnTo>
                        <a:pt x="93" y="22"/>
                      </a:lnTo>
                      <a:lnTo>
                        <a:pt x="90" y="19"/>
                      </a:lnTo>
                      <a:lnTo>
                        <a:pt x="88" y="16"/>
                      </a:lnTo>
                      <a:lnTo>
                        <a:pt x="85" y="13"/>
                      </a:lnTo>
                      <a:lnTo>
                        <a:pt x="82" y="11"/>
                      </a:lnTo>
                      <a:lnTo>
                        <a:pt x="79" y="9"/>
                      </a:lnTo>
                      <a:lnTo>
                        <a:pt x="76" y="7"/>
                      </a:lnTo>
                      <a:lnTo>
                        <a:pt x="73" y="5"/>
                      </a:lnTo>
                      <a:lnTo>
                        <a:pt x="69" y="3"/>
                      </a:lnTo>
                      <a:lnTo>
                        <a:pt x="65" y="2"/>
                      </a:lnTo>
                      <a:lnTo>
                        <a:pt x="62" y="1"/>
                      </a:lnTo>
                      <a:lnTo>
                        <a:pt x="58" y="1"/>
                      </a:lnTo>
                      <a:lnTo>
                        <a:pt x="55" y="0"/>
                      </a:lnTo>
                      <a:lnTo>
                        <a:pt x="51" y="0"/>
                      </a:lnTo>
                      <a:lnTo>
                        <a:pt x="47" y="0"/>
                      </a:lnTo>
                      <a:lnTo>
                        <a:pt x="43" y="1"/>
                      </a:lnTo>
                      <a:lnTo>
                        <a:pt x="40" y="1"/>
                      </a:lnTo>
                      <a:lnTo>
                        <a:pt x="36" y="2"/>
                      </a:lnTo>
                      <a:lnTo>
                        <a:pt x="32" y="3"/>
                      </a:lnTo>
                      <a:lnTo>
                        <a:pt x="29" y="5"/>
                      </a:lnTo>
                      <a:lnTo>
                        <a:pt x="26" y="7"/>
                      </a:lnTo>
                      <a:lnTo>
                        <a:pt x="22" y="9"/>
                      </a:lnTo>
                      <a:lnTo>
                        <a:pt x="19" y="11"/>
                      </a:lnTo>
                      <a:lnTo>
                        <a:pt x="16" y="13"/>
                      </a:lnTo>
                      <a:lnTo>
                        <a:pt x="14" y="16"/>
                      </a:lnTo>
                      <a:lnTo>
                        <a:pt x="11" y="19"/>
                      </a:lnTo>
                      <a:lnTo>
                        <a:pt x="9" y="22"/>
                      </a:lnTo>
                      <a:lnTo>
                        <a:pt x="7" y="25"/>
                      </a:lnTo>
                      <a:lnTo>
                        <a:pt x="5" y="29"/>
                      </a:lnTo>
                      <a:lnTo>
                        <a:pt x="4" y="32"/>
                      </a:lnTo>
                      <a:lnTo>
                        <a:pt x="2" y="36"/>
                      </a:lnTo>
                      <a:lnTo>
                        <a:pt x="2" y="40"/>
                      </a:lnTo>
                      <a:lnTo>
                        <a:pt x="1" y="43"/>
                      </a:lnTo>
                      <a:lnTo>
                        <a:pt x="0" y="47"/>
                      </a:lnTo>
                      <a:lnTo>
                        <a:pt x="0" y="51"/>
                      </a:lnTo>
                      <a:lnTo>
                        <a:pt x="0" y="54"/>
                      </a:lnTo>
                      <a:lnTo>
                        <a:pt x="1" y="58"/>
                      </a:lnTo>
                      <a:lnTo>
                        <a:pt x="2" y="62"/>
                      </a:lnTo>
                      <a:lnTo>
                        <a:pt x="2" y="65"/>
                      </a:lnTo>
                      <a:lnTo>
                        <a:pt x="4" y="69"/>
                      </a:lnTo>
                      <a:lnTo>
                        <a:pt x="5" y="72"/>
                      </a:lnTo>
                      <a:lnTo>
                        <a:pt x="7" y="76"/>
                      </a:lnTo>
                      <a:lnTo>
                        <a:pt x="9" y="79"/>
                      </a:lnTo>
                      <a:lnTo>
                        <a:pt x="11" y="82"/>
                      </a:lnTo>
                      <a:lnTo>
                        <a:pt x="14" y="85"/>
                      </a:lnTo>
                      <a:lnTo>
                        <a:pt x="16" y="88"/>
                      </a:lnTo>
                      <a:lnTo>
                        <a:pt x="19" y="90"/>
                      </a:lnTo>
                      <a:lnTo>
                        <a:pt x="22" y="93"/>
                      </a:lnTo>
                      <a:lnTo>
                        <a:pt x="26" y="94"/>
                      </a:lnTo>
                      <a:lnTo>
                        <a:pt x="29" y="96"/>
                      </a:lnTo>
                      <a:lnTo>
                        <a:pt x="32" y="98"/>
                      </a:lnTo>
                      <a:lnTo>
                        <a:pt x="36" y="99"/>
                      </a:lnTo>
                      <a:lnTo>
                        <a:pt x="40" y="100"/>
                      </a:lnTo>
                      <a:lnTo>
                        <a:pt x="43" y="101"/>
                      </a:lnTo>
                      <a:lnTo>
                        <a:pt x="47" y="101"/>
                      </a:lnTo>
                      <a:lnTo>
                        <a:pt x="51" y="101"/>
                      </a:lnTo>
                      <a:lnTo>
                        <a:pt x="55" y="101"/>
                      </a:lnTo>
                      <a:lnTo>
                        <a:pt x="58" y="101"/>
                      </a:lnTo>
                      <a:lnTo>
                        <a:pt x="62" y="100"/>
                      </a:lnTo>
                      <a:lnTo>
                        <a:pt x="65" y="99"/>
                      </a:lnTo>
                      <a:lnTo>
                        <a:pt x="69" y="98"/>
                      </a:lnTo>
                      <a:lnTo>
                        <a:pt x="73" y="96"/>
                      </a:lnTo>
                      <a:lnTo>
                        <a:pt x="76" y="94"/>
                      </a:lnTo>
                      <a:lnTo>
                        <a:pt x="79" y="93"/>
                      </a:lnTo>
                      <a:lnTo>
                        <a:pt x="82" y="90"/>
                      </a:lnTo>
                      <a:lnTo>
                        <a:pt x="85" y="88"/>
                      </a:lnTo>
                      <a:lnTo>
                        <a:pt x="88" y="85"/>
                      </a:lnTo>
                      <a:lnTo>
                        <a:pt x="90" y="82"/>
                      </a:lnTo>
                      <a:lnTo>
                        <a:pt x="93" y="79"/>
                      </a:lnTo>
                      <a:lnTo>
                        <a:pt x="94" y="76"/>
                      </a:lnTo>
                      <a:lnTo>
                        <a:pt x="96" y="72"/>
                      </a:lnTo>
                      <a:lnTo>
                        <a:pt x="98" y="69"/>
                      </a:lnTo>
                      <a:lnTo>
                        <a:pt x="99" y="65"/>
                      </a:lnTo>
                      <a:lnTo>
                        <a:pt x="100" y="62"/>
                      </a:lnTo>
                      <a:lnTo>
                        <a:pt x="101" y="58"/>
                      </a:lnTo>
                      <a:lnTo>
                        <a:pt x="101" y="54"/>
                      </a:lnTo>
                      <a:lnTo>
                        <a:pt x="101" y="51"/>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25" name="Freeform 81"/>
                <p:cNvSpPr>
                  <a:spLocks/>
                </p:cNvSpPr>
                <p:nvPr/>
              </p:nvSpPr>
              <p:spPr bwMode="auto">
                <a:xfrm>
                  <a:off x="1004" y="1534"/>
                  <a:ext cx="102" cy="102"/>
                </a:xfrm>
                <a:custGeom>
                  <a:avLst/>
                  <a:gdLst>
                    <a:gd name="T0" fmla="*/ 101 w 102"/>
                    <a:gd name="T1" fmla="*/ 47 h 102"/>
                    <a:gd name="T2" fmla="*/ 100 w 102"/>
                    <a:gd name="T3" fmla="*/ 40 h 102"/>
                    <a:gd name="T4" fmla="*/ 98 w 102"/>
                    <a:gd name="T5" fmla="*/ 32 h 102"/>
                    <a:gd name="T6" fmla="*/ 95 w 102"/>
                    <a:gd name="T7" fmla="*/ 25 h 102"/>
                    <a:gd name="T8" fmla="*/ 90 w 102"/>
                    <a:gd name="T9" fmla="*/ 19 h 102"/>
                    <a:gd name="T10" fmla="*/ 85 w 102"/>
                    <a:gd name="T11" fmla="*/ 14 h 102"/>
                    <a:gd name="T12" fmla="*/ 80 w 102"/>
                    <a:gd name="T13" fmla="*/ 9 h 102"/>
                    <a:gd name="T14" fmla="*/ 73 w 102"/>
                    <a:gd name="T15" fmla="*/ 5 h 102"/>
                    <a:gd name="T16" fmla="*/ 66 w 102"/>
                    <a:gd name="T17" fmla="*/ 2 h 102"/>
                    <a:gd name="T18" fmla="*/ 59 w 102"/>
                    <a:gd name="T19" fmla="*/ 1 h 102"/>
                    <a:gd name="T20" fmla="*/ 51 w 102"/>
                    <a:gd name="T21" fmla="*/ 0 h 102"/>
                    <a:gd name="T22" fmla="*/ 43 w 102"/>
                    <a:gd name="T23" fmla="*/ 1 h 102"/>
                    <a:gd name="T24" fmla="*/ 36 w 102"/>
                    <a:gd name="T25" fmla="*/ 2 h 102"/>
                    <a:gd name="T26" fmla="*/ 29 w 102"/>
                    <a:gd name="T27" fmla="*/ 5 h 102"/>
                    <a:gd name="T28" fmla="*/ 23 w 102"/>
                    <a:gd name="T29" fmla="*/ 9 h 102"/>
                    <a:gd name="T30" fmla="*/ 16 w 102"/>
                    <a:gd name="T31" fmla="*/ 14 h 102"/>
                    <a:gd name="T32" fmla="*/ 11 w 102"/>
                    <a:gd name="T33" fmla="*/ 19 h 102"/>
                    <a:gd name="T34" fmla="*/ 7 w 102"/>
                    <a:gd name="T35" fmla="*/ 25 h 102"/>
                    <a:gd name="T36" fmla="*/ 4 w 102"/>
                    <a:gd name="T37" fmla="*/ 32 h 102"/>
                    <a:gd name="T38" fmla="*/ 2 w 102"/>
                    <a:gd name="T39" fmla="*/ 40 h 102"/>
                    <a:gd name="T40" fmla="*/ 0 w 102"/>
                    <a:gd name="T41" fmla="*/ 47 h 102"/>
                    <a:gd name="T42" fmla="*/ 0 w 102"/>
                    <a:gd name="T43" fmla="*/ 54 h 102"/>
                    <a:gd name="T44" fmla="*/ 2 w 102"/>
                    <a:gd name="T45" fmla="*/ 62 h 102"/>
                    <a:gd name="T46" fmla="*/ 4 w 102"/>
                    <a:gd name="T47" fmla="*/ 69 h 102"/>
                    <a:gd name="T48" fmla="*/ 7 w 102"/>
                    <a:gd name="T49" fmla="*/ 76 h 102"/>
                    <a:gd name="T50" fmla="*/ 11 w 102"/>
                    <a:gd name="T51" fmla="*/ 82 h 102"/>
                    <a:gd name="T52" fmla="*/ 16 w 102"/>
                    <a:gd name="T53" fmla="*/ 88 h 102"/>
                    <a:gd name="T54" fmla="*/ 23 w 102"/>
                    <a:gd name="T55" fmla="*/ 93 h 102"/>
                    <a:gd name="T56" fmla="*/ 29 w 102"/>
                    <a:gd name="T57" fmla="*/ 96 h 102"/>
                    <a:gd name="T58" fmla="*/ 36 w 102"/>
                    <a:gd name="T59" fmla="*/ 99 h 102"/>
                    <a:gd name="T60" fmla="*/ 43 w 102"/>
                    <a:gd name="T61" fmla="*/ 101 h 102"/>
                    <a:gd name="T62" fmla="*/ 51 w 102"/>
                    <a:gd name="T63" fmla="*/ 101 h 102"/>
                    <a:gd name="T64" fmla="*/ 59 w 102"/>
                    <a:gd name="T65" fmla="*/ 101 h 102"/>
                    <a:gd name="T66" fmla="*/ 66 w 102"/>
                    <a:gd name="T67" fmla="*/ 99 h 102"/>
                    <a:gd name="T68" fmla="*/ 73 w 102"/>
                    <a:gd name="T69" fmla="*/ 96 h 102"/>
                    <a:gd name="T70" fmla="*/ 80 w 102"/>
                    <a:gd name="T71" fmla="*/ 93 h 102"/>
                    <a:gd name="T72" fmla="*/ 85 w 102"/>
                    <a:gd name="T73" fmla="*/ 88 h 102"/>
                    <a:gd name="T74" fmla="*/ 90 w 102"/>
                    <a:gd name="T75" fmla="*/ 82 h 102"/>
                    <a:gd name="T76" fmla="*/ 95 w 102"/>
                    <a:gd name="T77" fmla="*/ 76 h 102"/>
                    <a:gd name="T78" fmla="*/ 98 w 102"/>
                    <a:gd name="T79" fmla="*/ 69 h 102"/>
                    <a:gd name="T80" fmla="*/ 100 w 102"/>
                    <a:gd name="T81" fmla="*/ 62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1"/>
                      </a:moveTo>
                      <a:lnTo>
                        <a:pt x="101" y="47"/>
                      </a:lnTo>
                      <a:lnTo>
                        <a:pt x="101" y="43"/>
                      </a:lnTo>
                      <a:lnTo>
                        <a:pt x="100" y="40"/>
                      </a:lnTo>
                      <a:lnTo>
                        <a:pt x="99" y="36"/>
                      </a:lnTo>
                      <a:lnTo>
                        <a:pt x="98" y="32"/>
                      </a:lnTo>
                      <a:lnTo>
                        <a:pt x="96" y="29"/>
                      </a:lnTo>
                      <a:lnTo>
                        <a:pt x="95" y="25"/>
                      </a:lnTo>
                      <a:lnTo>
                        <a:pt x="93" y="22"/>
                      </a:lnTo>
                      <a:lnTo>
                        <a:pt x="90" y="19"/>
                      </a:lnTo>
                      <a:lnTo>
                        <a:pt x="88" y="16"/>
                      </a:lnTo>
                      <a:lnTo>
                        <a:pt x="85" y="14"/>
                      </a:lnTo>
                      <a:lnTo>
                        <a:pt x="82" y="11"/>
                      </a:lnTo>
                      <a:lnTo>
                        <a:pt x="80" y="9"/>
                      </a:lnTo>
                      <a:lnTo>
                        <a:pt x="76" y="7"/>
                      </a:lnTo>
                      <a:lnTo>
                        <a:pt x="73" y="5"/>
                      </a:lnTo>
                      <a:lnTo>
                        <a:pt x="70" y="4"/>
                      </a:lnTo>
                      <a:lnTo>
                        <a:pt x="66" y="2"/>
                      </a:lnTo>
                      <a:lnTo>
                        <a:pt x="62" y="1"/>
                      </a:lnTo>
                      <a:lnTo>
                        <a:pt x="59" y="1"/>
                      </a:lnTo>
                      <a:lnTo>
                        <a:pt x="55" y="0"/>
                      </a:lnTo>
                      <a:lnTo>
                        <a:pt x="51" y="0"/>
                      </a:lnTo>
                      <a:lnTo>
                        <a:pt x="47" y="0"/>
                      </a:lnTo>
                      <a:lnTo>
                        <a:pt x="43" y="1"/>
                      </a:lnTo>
                      <a:lnTo>
                        <a:pt x="40" y="1"/>
                      </a:lnTo>
                      <a:lnTo>
                        <a:pt x="36" y="2"/>
                      </a:lnTo>
                      <a:lnTo>
                        <a:pt x="33" y="4"/>
                      </a:lnTo>
                      <a:lnTo>
                        <a:pt x="29" y="5"/>
                      </a:lnTo>
                      <a:lnTo>
                        <a:pt x="26" y="7"/>
                      </a:lnTo>
                      <a:lnTo>
                        <a:pt x="23" y="9"/>
                      </a:lnTo>
                      <a:lnTo>
                        <a:pt x="20" y="11"/>
                      </a:lnTo>
                      <a:lnTo>
                        <a:pt x="16" y="14"/>
                      </a:lnTo>
                      <a:lnTo>
                        <a:pt x="14" y="16"/>
                      </a:lnTo>
                      <a:lnTo>
                        <a:pt x="11" y="19"/>
                      </a:lnTo>
                      <a:lnTo>
                        <a:pt x="9" y="22"/>
                      </a:lnTo>
                      <a:lnTo>
                        <a:pt x="7" y="25"/>
                      </a:lnTo>
                      <a:lnTo>
                        <a:pt x="6" y="29"/>
                      </a:lnTo>
                      <a:lnTo>
                        <a:pt x="4" y="32"/>
                      </a:lnTo>
                      <a:lnTo>
                        <a:pt x="2" y="36"/>
                      </a:lnTo>
                      <a:lnTo>
                        <a:pt x="2" y="40"/>
                      </a:lnTo>
                      <a:lnTo>
                        <a:pt x="1" y="43"/>
                      </a:lnTo>
                      <a:lnTo>
                        <a:pt x="0" y="47"/>
                      </a:lnTo>
                      <a:lnTo>
                        <a:pt x="0" y="51"/>
                      </a:lnTo>
                      <a:lnTo>
                        <a:pt x="0" y="54"/>
                      </a:lnTo>
                      <a:lnTo>
                        <a:pt x="1" y="58"/>
                      </a:lnTo>
                      <a:lnTo>
                        <a:pt x="2" y="62"/>
                      </a:lnTo>
                      <a:lnTo>
                        <a:pt x="2" y="65"/>
                      </a:lnTo>
                      <a:lnTo>
                        <a:pt x="4" y="69"/>
                      </a:lnTo>
                      <a:lnTo>
                        <a:pt x="6" y="73"/>
                      </a:lnTo>
                      <a:lnTo>
                        <a:pt x="7" y="76"/>
                      </a:lnTo>
                      <a:lnTo>
                        <a:pt x="9" y="79"/>
                      </a:lnTo>
                      <a:lnTo>
                        <a:pt x="11" y="82"/>
                      </a:lnTo>
                      <a:lnTo>
                        <a:pt x="14" y="85"/>
                      </a:lnTo>
                      <a:lnTo>
                        <a:pt x="16" y="88"/>
                      </a:lnTo>
                      <a:lnTo>
                        <a:pt x="20" y="90"/>
                      </a:lnTo>
                      <a:lnTo>
                        <a:pt x="23" y="93"/>
                      </a:lnTo>
                      <a:lnTo>
                        <a:pt x="26" y="94"/>
                      </a:lnTo>
                      <a:lnTo>
                        <a:pt x="29" y="96"/>
                      </a:lnTo>
                      <a:lnTo>
                        <a:pt x="33" y="98"/>
                      </a:lnTo>
                      <a:lnTo>
                        <a:pt x="36" y="99"/>
                      </a:lnTo>
                      <a:lnTo>
                        <a:pt x="40" y="100"/>
                      </a:lnTo>
                      <a:lnTo>
                        <a:pt x="43" y="101"/>
                      </a:lnTo>
                      <a:lnTo>
                        <a:pt x="47" y="101"/>
                      </a:lnTo>
                      <a:lnTo>
                        <a:pt x="51" y="101"/>
                      </a:lnTo>
                      <a:lnTo>
                        <a:pt x="55" y="101"/>
                      </a:lnTo>
                      <a:lnTo>
                        <a:pt x="59" y="101"/>
                      </a:lnTo>
                      <a:lnTo>
                        <a:pt x="62" y="100"/>
                      </a:lnTo>
                      <a:lnTo>
                        <a:pt x="66" y="99"/>
                      </a:lnTo>
                      <a:lnTo>
                        <a:pt x="70" y="98"/>
                      </a:lnTo>
                      <a:lnTo>
                        <a:pt x="73" y="96"/>
                      </a:lnTo>
                      <a:lnTo>
                        <a:pt x="76" y="94"/>
                      </a:lnTo>
                      <a:lnTo>
                        <a:pt x="80" y="93"/>
                      </a:lnTo>
                      <a:lnTo>
                        <a:pt x="82" y="90"/>
                      </a:lnTo>
                      <a:lnTo>
                        <a:pt x="85" y="88"/>
                      </a:lnTo>
                      <a:lnTo>
                        <a:pt x="88" y="85"/>
                      </a:lnTo>
                      <a:lnTo>
                        <a:pt x="90" y="82"/>
                      </a:lnTo>
                      <a:lnTo>
                        <a:pt x="93" y="79"/>
                      </a:lnTo>
                      <a:lnTo>
                        <a:pt x="95" y="76"/>
                      </a:lnTo>
                      <a:lnTo>
                        <a:pt x="96" y="73"/>
                      </a:lnTo>
                      <a:lnTo>
                        <a:pt x="98" y="69"/>
                      </a:lnTo>
                      <a:lnTo>
                        <a:pt x="99" y="65"/>
                      </a:lnTo>
                      <a:lnTo>
                        <a:pt x="100" y="62"/>
                      </a:lnTo>
                      <a:lnTo>
                        <a:pt x="101" y="58"/>
                      </a:lnTo>
                      <a:lnTo>
                        <a:pt x="101" y="54"/>
                      </a:lnTo>
                      <a:lnTo>
                        <a:pt x="101" y="51"/>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26" name="Freeform 82"/>
                <p:cNvSpPr>
                  <a:spLocks/>
                </p:cNvSpPr>
                <p:nvPr/>
              </p:nvSpPr>
              <p:spPr bwMode="auto">
                <a:xfrm>
                  <a:off x="1111" y="1536"/>
                  <a:ext cx="102" cy="102"/>
                </a:xfrm>
                <a:custGeom>
                  <a:avLst/>
                  <a:gdLst>
                    <a:gd name="T0" fmla="*/ 101 w 102"/>
                    <a:gd name="T1" fmla="*/ 47 h 102"/>
                    <a:gd name="T2" fmla="*/ 100 w 102"/>
                    <a:gd name="T3" fmla="*/ 39 h 102"/>
                    <a:gd name="T4" fmla="*/ 98 w 102"/>
                    <a:gd name="T5" fmla="*/ 32 h 102"/>
                    <a:gd name="T6" fmla="*/ 94 w 102"/>
                    <a:gd name="T7" fmla="*/ 25 h 102"/>
                    <a:gd name="T8" fmla="*/ 90 w 102"/>
                    <a:gd name="T9" fmla="*/ 19 h 102"/>
                    <a:gd name="T10" fmla="*/ 85 w 102"/>
                    <a:gd name="T11" fmla="*/ 13 h 102"/>
                    <a:gd name="T12" fmla="*/ 79 w 102"/>
                    <a:gd name="T13" fmla="*/ 9 h 102"/>
                    <a:gd name="T14" fmla="*/ 72 w 102"/>
                    <a:gd name="T15" fmla="*/ 5 h 102"/>
                    <a:gd name="T16" fmla="*/ 65 w 102"/>
                    <a:gd name="T17" fmla="*/ 2 h 102"/>
                    <a:gd name="T18" fmla="*/ 58 w 102"/>
                    <a:gd name="T19" fmla="*/ 1 h 102"/>
                    <a:gd name="T20" fmla="*/ 51 w 102"/>
                    <a:gd name="T21" fmla="*/ 0 h 102"/>
                    <a:gd name="T22" fmla="*/ 43 w 102"/>
                    <a:gd name="T23" fmla="*/ 1 h 102"/>
                    <a:gd name="T24" fmla="*/ 36 w 102"/>
                    <a:gd name="T25" fmla="*/ 2 h 102"/>
                    <a:gd name="T26" fmla="*/ 28 w 102"/>
                    <a:gd name="T27" fmla="*/ 5 h 102"/>
                    <a:gd name="T28" fmla="*/ 22 w 102"/>
                    <a:gd name="T29" fmla="*/ 9 h 102"/>
                    <a:gd name="T30" fmla="*/ 16 w 102"/>
                    <a:gd name="T31" fmla="*/ 13 h 102"/>
                    <a:gd name="T32" fmla="*/ 11 w 102"/>
                    <a:gd name="T33" fmla="*/ 19 h 102"/>
                    <a:gd name="T34" fmla="*/ 7 w 102"/>
                    <a:gd name="T35" fmla="*/ 25 h 102"/>
                    <a:gd name="T36" fmla="*/ 4 w 102"/>
                    <a:gd name="T37" fmla="*/ 32 h 102"/>
                    <a:gd name="T38" fmla="*/ 1 w 102"/>
                    <a:gd name="T39" fmla="*/ 39 h 102"/>
                    <a:gd name="T40" fmla="*/ 0 w 102"/>
                    <a:gd name="T41" fmla="*/ 47 h 102"/>
                    <a:gd name="T42" fmla="*/ 0 w 102"/>
                    <a:gd name="T43" fmla="*/ 54 h 102"/>
                    <a:gd name="T44" fmla="*/ 1 w 102"/>
                    <a:gd name="T45" fmla="*/ 62 h 102"/>
                    <a:gd name="T46" fmla="*/ 4 w 102"/>
                    <a:gd name="T47" fmla="*/ 69 h 102"/>
                    <a:gd name="T48" fmla="*/ 7 w 102"/>
                    <a:gd name="T49" fmla="*/ 76 h 102"/>
                    <a:gd name="T50" fmla="*/ 11 w 102"/>
                    <a:gd name="T51" fmla="*/ 82 h 102"/>
                    <a:gd name="T52" fmla="*/ 16 w 102"/>
                    <a:gd name="T53" fmla="*/ 87 h 102"/>
                    <a:gd name="T54" fmla="*/ 22 w 102"/>
                    <a:gd name="T55" fmla="*/ 92 h 102"/>
                    <a:gd name="T56" fmla="*/ 28 w 102"/>
                    <a:gd name="T57" fmla="*/ 96 h 102"/>
                    <a:gd name="T58" fmla="*/ 36 w 102"/>
                    <a:gd name="T59" fmla="*/ 99 h 102"/>
                    <a:gd name="T60" fmla="*/ 43 w 102"/>
                    <a:gd name="T61" fmla="*/ 100 h 102"/>
                    <a:gd name="T62" fmla="*/ 51 w 102"/>
                    <a:gd name="T63" fmla="*/ 101 h 102"/>
                    <a:gd name="T64" fmla="*/ 58 w 102"/>
                    <a:gd name="T65" fmla="*/ 100 h 102"/>
                    <a:gd name="T66" fmla="*/ 65 w 102"/>
                    <a:gd name="T67" fmla="*/ 99 h 102"/>
                    <a:gd name="T68" fmla="*/ 72 w 102"/>
                    <a:gd name="T69" fmla="*/ 96 h 102"/>
                    <a:gd name="T70" fmla="*/ 79 w 102"/>
                    <a:gd name="T71" fmla="*/ 92 h 102"/>
                    <a:gd name="T72" fmla="*/ 85 w 102"/>
                    <a:gd name="T73" fmla="*/ 87 h 102"/>
                    <a:gd name="T74" fmla="*/ 90 w 102"/>
                    <a:gd name="T75" fmla="*/ 82 h 102"/>
                    <a:gd name="T76" fmla="*/ 94 w 102"/>
                    <a:gd name="T77" fmla="*/ 76 h 102"/>
                    <a:gd name="T78" fmla="*/ 98 w 102"/>
                    <a:gd name="T79" fmla="*/ 69 h 102"/>
                    <a:gd name="T80" fmla="*/ 100 w 102"/>
                    <a:gd name="T81" fmla="*/ 62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0"/>
                      </a:moveTo>
                      <a:lnTo>
                        <a:pt x="101" y="47"/>
                      </a:lnTo>
                      <a:lnTo>
                        <a:pt x="100" y="43"/>
                      </a:lnTo>
                      <a:lnTo>
                        <a:pt x="100" y="39"/>
                      </a:lnTo>
                      <a:lnTo>
                        <a:pt x="99" y="36"/>
                      </a:lnTo>
                      <a:lnTo>
                        <a:pt x="98" y="32"/>
                      </a:lnTo>
                      <a:lnTo>
                        <a:pt x="96" y="29"/>
                      </a:lnTo>
                      <a:lnTo>
                        <a:pt x="94" y="25"/>
                      </a:lnTo>
                      <a:lnTo>
                        <a:pt x="92" y="22"/>
                      </a:lnTo>
                      <a:lnTo>
                        <a:pt x="90" y="19"/>
                      </a:lnTo>
                      <a:lnTo>
                        <a:pt x="88" y="16"/>
                      </a:lnTo>
                      <a:lnTo>
                        <a:pt x="85" y="13"/>
                      </a:lnTo>
                      <a:lnTo>
                        <a:pt x="82" y="11"/>
                      </a:lnTo>
                      <a:lnTo>
                        <a:pt x="79" y="9"/>
                      </a:lnTo>
                      <a:lnTo>
                        <a:pt x="76" y="7"/>
                      </a:lnTo>
                      <a:lnTo>
                        <a:pt x="72" y="5"/>
                      </a:lnTo>
                      <a:lnTo>
                        <a:pt x="69" y="3"/>
                      </a:lnTo>
                      <a:lnTo>
                        <a:pt x="65" y="2"/>
                      </a:lnTo>
                      <a:lnTo>
                        <a:pt x="62" y="1"/>
                      </a:lnTo>
                      <a:lnTo>
                        <a:pt x="58" y="1"/>
                      </a:lnTo>
                      <a:lnTo>
                        <a:pt x="54" y="0"/>
                      </a:lnTo>
                      <a:lnTo>
                        <a:pt x="51" y="0"/>
                      </a:lnTo>
                      <a:lnTo>
                        <a:pt x="47" y="0"/>
                      </a:lnTo>
                      <a:lnTo>
                        <a:pt x="43" y="1"/>
                      </a:lnTo>
                      <a:lnTo>
                        <a:pt x="39" y="1"/>
                      </a:lnTo>
                      <a:lnTo>
                        <a:pt x="36" y="2"/>
                      </a:lnTo>
                      <a:lnTo>
                        <a:pt x="32" y="3"/>
                      </a:lnTo>
                      <a:lnTo>
                        <a:pt x="28" y="5"/>
                      </a:lnTo>
                      <a:lnTo>
                        <a:pt x="25" y="7"/>
                      </a:lnTo>
                      <a:lnTo>
                        <a:pt x="22" y="9"/>
                      </a:lnTo>
                      <a:lnTo>
                        <a:pt x="19" y="11"/>
                      </a:lnTo>
                      <a:lnTo>
                        <a:pt x="16" y="13"/>
                      </a:lnTo>
                      <a:lnTo>
                        <a:pt x="14" y="16"/>
                      </a:lnTo>
                      <a:lnTo>
                        <a:pt x="11" y="19"/>
                      </a:lnTo>
                      <a:lnTo>
                        <a:pt x="9" y="22"/>
                      </a:lnTo>
                      <a:lnTo>
                        <a:pt x="7" y="25"/>
                      </a:lnTo>
                      <a:lnTo>
                        <a:pt x="5" y="29"/>
                      </a:lnTo>
                      <a:lnTo>
                        <a:pt x="4" y="32"/>
                      </a:lnTo>
                      <a:lnTo>
                        <a:pt x="2" y="36"/>
                      </a:lnTo>
                      <a:lnTo>
                        <a:pt x="1" y="39"/>
                      </a:lnTo>
                      <a:lnTo>
                        <a:pt x="1" y="43"/>
                      </a:lnTo>
                      <a:lnTo>
                        <a:pt x="0" y="47"/>
                      </a:lnTo>
                      <a:lnTo>
                        <a:pt x="0" y="50"/>
                      </a:lnTo>
                      <a:lnTo>
                        <a:pt x="0" y="54"/>
                      </a:lnTo>
                      <a:lnTo>
                        <a:pt x="1" y="58"/>
                      </a:lnTo>
                      <a:lnTo>
                        <a:pt x="1" y="62"/>
                      </a:lnTo>
                      <a:lnTo>
                        <a:pt x="2" y="65"/>
                      </a:lnTo>
                      <a:lnTo>
                        <a:pt x="4" y="69"/>
                      </a:lnTo>
                      <a:lnTo>
                        <a:pt x="5" y="73"/>
                      </a:lnTo>
                      <a:lnTo>
                        <a:pt x="7" y="76"/>
                      </a:lnTo>
                      <a:lnTo>
                        <a:pt x="9" y="79"/>
                      </a:lnTo>
                      <a:lnTo>
                        <a:pt x="11" y="82"/>
                      </a:lnTo>
                      <a:lnTo>
                        <a:pt x="14" y="85"/>
                      </a:lnTo>
                      <a:lnTo>
                        <a:pt x="16" y="87"/>
                      </a:lnTo>
                      <a:lnTo>
                        <a:pt x="19" y="90"/>
                      </a:lnTo>
                      <a:lnTo>
                        <a:pt x="22" y="92"/>
                      </a:lnTo>
                      <a:lnTo>
                        <a:pt x="25" y="94"/>
                      </a:lnTo>
                      <a:lnTo>
                        <a:pt x="28" y="96"/>
                      </a:lnTo>
                      <a:lnTo>
                        <a:pt x="32" y="97"/>
                      </a:lnTo>
                      <a:lnTo>
                        <a:pt x="36" y="99"/>
                      </a:lnTo>
                      <a:lnTo>
                        <a:pt x="39" y="100"/>
                      </a:lnTo>
                      <a:lnTo>
                        <a:pt x="43" y="100"/>
                      </a:lnTo>
                      <a:lnTo>
                        <a:pt x="47" y="101"/>
                      </a:lnTo>
                      <a:lnTo>
                        <a:pt x="51" y="101"/>
                      </a:lnTo>
                      <a:lnTo>
                        <a:pt x="54" y="101"/>
                      </a:lnTo>
                      <a:lnTo>
                        <a:pt x="58" y="100"/>
                      </a:lnTo>
                      <a:lnTo>
                        <a:pt x="62" y="100"/>
                      </a:lnTo>
                      <a:lnTo>
                        <a:pt x="65" y="99"/>
                      </a:lnTo>
                      <a:lnTo>
                        <a:pt x="69" y="97"/>
                      </a:lnTo>
                      <a:lnTo>
                        <a:pt x="72" y="96"/>
                      </a:lnTo>
                      <a:lnTo>
                        <a:pt x="76" y="94"/>
                      </a:lnTo>
                      <a:lnTo>
                        <a:pt x="79" y="92"/>
                      </a:lnTo>
                      <a:lnTo>
                        <a:pt x="82" y="90"/>
                      </a:lnTo>
                      <a:lnTo>
                        <a:pt x="85" y="87"/>
                      </a:lnTo>
                      <a:lnTo>
                        <a:pt x="88" y="85"/>
                      </a:lnTo>
                      <a:lnTo>
                        <a:pt x="90" y="82"/>
                      </a:lnTo>
                      <a:lnTo>
                        <a:pt x="92" y="79"/>
                      </a:lnTo>
                      <a:lnTo>
                        <a:pt x="94" y="76"/>
                      </a:lnTo>
                      <a:lnTo>
                        <a:pt x="96" y="73"/>
                      </a:lnTo>
                      <a:lnTo>
                        <a:pt x="98" y="69"/>
                      </a:lnTo>
                      <a:lnTo>
                        <a:pt x="99" y="65"/>
                      </a:lnTo>
                      <a:lnTo>
                        <a:pt x="100" y="62"/>
                      </a:lnTo>
                      <a:lnTo>
                        <a:pt x="100" y="58"/>
                      </a:lnTo>
                      <a:lnTo>
                        <a:pt x="101" y="54"/>
                      </a:lnTo>
                      <a:lnTo>
                        <a:pt x="101" y="50"/>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27" name="Freeform 83"/>
                <p:cNvSpPr>
                  <a:spLocks/>
                </p:cNvSpPr>
                <p:nvPr/>
              </p:nvSpPr>
              <p:spPr bwMode="auto">
                <a:xfrm>
                  <a:off x="1213" y="1533"/>
                  <a:ext cx="102" cy="102"/>
                </a:xfrm>
                <a:custGeom>
                  <a:avLst/>
                  <a:gdLst>
                    <a:gd name="T0" fmla="*/ 101 w 102"/>
                    <a:gd name="T1" fmla="*/ 47 h 102"/>
                    <a:gd name="T2" fmla="*/ 100 w 102"/>
                    <a:gd name="T3" fmla="*/ 39 h 102"/>
                    <a:gd name="T4" fmla="*/ 98 w 102"/>
                    <a:gd name="T5" fmla="*/ 32 h 102"/>
                    <a:gd name="T6" fmla="*/ 94 w 102"/>
                    <a:gd name="T7" fmla="*/ 25 h 102"/>
                    <a:gd name="T8" fmla="*/ 90 w 102"/>
                    <a:gd name="T9" fmla="*/ 19 h 102"/>
                    <a:gd name="T10" fmla="*/ 85 w 102"/>
                    <a:gd name="T11" fmla="*/ 14 h 102"/>
                    <a:gd name="T12" fmla="*/ 79 w 102"/>
                    <a:gd name="T13" fmla="*/ 8 h 102"/>
                    <a:gd name="T14" fmla="*/ 72 w 102"/>
                    <a:gd name="T15" fmla="*/ 5 h 102"/>
                    <a:gd name="T16" fmla="*/ 65 w 102"/>
                    <a:gd name="T17" fmla="*/ 2 h 102"/>
                    <a:gd name="T18" fmla="*/ 58 w 102"/>
                    <a:gd name="T19" fmla="*/ 1 h 102"/>
                    <a:gd name="T20" fmla="*/ 51 w 102"/>
                    <a:gd name="T21" fmla="*/ 0 h 102"/>
                    <a:gd name="T22" fmla="*/ 43 w 102"/>
                    <a:gd name="T23" fmla="*/ 1 h 102"/>
                    <a:gd name="T24" fmla="*/ 36 w 102"/>
                    <a:gd name="T25" fmla="*/ 2 h 102"/>
                    <a:gd name="T26" fmla="*/ 29 w 102"/>
                    <a:gd name="T27" fmla="*/ 5 h 102"/>
                    <a:gd name="T28" fmla="*/ 22 w 102"/>
                    <a:gd name="T29" fmla="*/ 8 h 102"/>
                    <a:gd name="T30" fmla="*/ 16 w 102"/>
                    <a:gd name="T31" fmla="*/ 14 h 102"/>
                    <a:gd name="T32" fmla="*/ 11 w 102"/>
                    <a:gd name="T33" fmla="*/ 19 h 102"/>
                    <a:gd name="T34" fmla="*/ 7 w 102"/>
                    <a:gd name="T35" fmla="*/ 25 h 102"/>
                    <a:gd name="T36" fmla="*/ 4 w 102"/>
                    <a:gd name="T37" fmla="*/ 32 h 102"/>
                    <a:gd name="T38" fmla="*/ 1 w 102"/>
                    <a:gd name="T39" fmla="*/ 39 h 102"/>
                    <a:gd name="T40" fmla="*/ 0 w 102"/>
                    <a:gd name="T41" fmla="*/ 47 h 102"/>
                    <a:gd name="T42" fmla="*/ 0 w 102"/>
                    <a:gd name="T43" fmla="*/ 54 h 102"/>
                    <a:gd name="T44" fmla="*/ 1 w 102"/>
                    <a:gd name="T45" fmla="*/ 61 h 102"/>
                    <a:gd name="T46" fmla="*/ 4 w 102"/>
                    <a:gd name="T47" fmla="*/ 69 h 102"/>
                    <a:gd name="T48" fmla="*/ 7 w 102"/>
                    <a:gd name="T49" fmla="*/ 76 h 102"/>
                    <a:gd name="T50" fmla="*/ 11 w 102"/>
                    <a:gd name="T51" fmla="*/ 82 h 102"/>
                    <a:gd name="T52" fmla="*/ 16 w 102"/>
                    <a:gd name="T53" fmla="*/ 88 h 102"/>
                    <a:gd name="T54" fmla="*/ 22 w 102"/>
                    <a:gd name="T55" fmla="*/ 92 h 102"/>
                    <a:gd name="T56" fmla="*/ 29 w 102"/>
                    <a:gd name="T57" fmla="*/ 96 h 102"/>
                    <a:gd name="T58" fmla="*/ 36 w 102"/>
                    <a:gd name="T59" fmla="*/ 99 h 102"/>
                    <a:gd name="T60" fmla="*/ 43 w 102"/>
                    <a:gd name="T61" fmla="*/ 100 h 102"/>
                    <a:gd name="T62" fmla="*/ 51 w 102"/>
                    <a:gd name="T63" fmla="*/ 101 h 102"/>
                    <a:gd name="T64" fmla="*/ 58 w 102"/>
                    <a:gd name="T65" fmla="*/ 100 h 102"/>
                    <a:gd name="T66" fmla="*/ 65 w 102"/>
                    <a:gd name="T67" fmla="*/ 99 h 102"/>
                    <a:gd name="T68" fmla="*/ 72 w 102"/>
                    <a:gd name="T69" fmla="*/ 96 h 102"/>
                    <a:gd name="T70" fmla="*/ 79 w 102"/>
                    <a:gd name="T71" fmla="*/ 92 h 102"/>
                    <a:gd name="T72" fmla="*/ 85 w 102"/>
                    <a:gd name="T73" fmla="*/ 88 h 102"/>
                    <a:gd name="T74" fmla="*/ 90 w 102"/>
                    <a:gd name="T75" fmla="*/ 82 h 102"/>
                    <a:gd name="T76" fmla="*/ 94 w 102"/>
                    <a:gd name="T77" fmla="*/ 76 h 102"/>
                    <a:gd name="T78" fmla="*/ 98 w 102"/>
                    <a:gd name="T79" fmla="*/ 69 h 102"/>
                    <a:gd name="T80" fmla="*/ 100 w 102"/>
                    <a:gd name="T81" fmla="*/ 61 h 102"/>
                    <a:gd name="T82" fmla="*/ 101 w 102"/>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1"/>
                      </a:moveTo>
                      <a:lnTo>
                        <a:pt x="101" y="47"/>
                      </a:lnTo>
                      <a:lnTo>
                        <a:pt x="100" y="43"/>
                      </a:lnTo>
                      <a:lnTo>
                        <a:pt x="100" y="39"/>
                      </a:lnTo>
                      <a:lnTo>
                        <a:pt x="99" y="36"/>
                      </a:lnTo>
                      <a:lnTo>
                        <a:pt x="98" y="32"/>
                      </a:lnTo>
                      <a:lnTo>
                        <a:pt x="96" y="28"/>
                      </a:lnTo>
                      <a:lnTo>
                        <a:pt x="94" y="25"/>
                      </a:lnTo>
                      <a:lnTo>
                        <a:pt x="92" y="22"/>
                      </a:lnTo>
                      <a:lnTo>
                        <a:pt x="90" y="19"/>
                      </a:lnTo>
                      <a:lnTo>
                        <a:pt x="88" y="16"/>
                      </a:lnTo>
                      <a:lnTo>
                        <a:pt x="85" y="14"/>
                      </a:lnTo>
                      <a:lnTo>
                        <a:pt x="82" y="11"/>
                      </a:lnTo>
                      <a:lnTo>
                        <a:pt x="79" y="8"/>
                      </a:lnTo>
                      <a:lnTo>
                        <a:pt x="76" y="7"/>
                      </a:lnTo>
                      <a:lnTo>
                        <a:pt x="72" y="5"/>
                      </a:lnTo>
                      <a:lnTo>
                        <a:pt x="69" y="3"/>
                      </a:lnTo>
                      <a:lnTo>
                        <a:pt x="65" y="2"/>
                      </a:lnTo>
                      <a:lnTo>
                        <a:pt x="61" y="1"/>
                      </a:lnTo>
                      <a:lnTo>
                        <a:pt x="58" y="1"/>
                      </a:lnTo>
                      <a:lnTo>
                        <a:pt x="54" y="0"/>
                      </a:lnTo>
                      <a:lnTo>
                        <a:pt x="51" y="0"/>
                      </a:lnTo>
                      <a:lnTo>
                        <a:pt x="47" y="0"/>
                      </a:lnTo>
                      <a:lnTo>
                        <a:pt x="43" y="1"/>
                      </a:lnTo>
                      <a:lnTo>
                        <a:pt x="39" y="1"/>
                      </a:lnTo>
                      <a:lnTo>
                        <a:pt x="36" y="2"/>
                      </a:lnTo>
                      <a:lnTo>
                        <a:pt x="32" y="3"/>
                      </a:lnTo>
                      <a:lnTo>
                        <a:pt x="29" y="5"/>
                      </a:lnTo>
                      <a:lnTo>
                        <a:pt x="25" y="7"/>
                      </a:lnTo>
                      <a:lnTo>
                        <a:pt x="22" y="8"/>
                      </a:lnTo>
                      <a:lnTo>
                        <a:pt x="19" y="11"/>
                      </a:lnTo>
                      <a:lnTo>
                        <a:pt x="16" y="14"/>
                      </a:lnTo>
                      <a:lnTo>
                        <a:pt x="14" y="16"/>
                      </a:lnTo>
                      <a:lnTo>
                        <a:pt x="11" y="19"/>
                      </a:lnTo>
                      <a:lnTo>
                        <a:pt x="9" y="22"/>
                      </a:lnTo>
                      <a:lnTo>
                        <a:pt x="7" y="25"/>
                      </a:lnTo>
                      <a:lnTo>
                        <a:pt x="5" y="28"/>
                      </a:lnTo>
                      <a:lnTo>
                        <a:pt x="4" y="32"/>
                      </a:lnTo>
                      <a:lnTo>
                        <a:pt x="2" y="36"/>
                      </a:lnTo>
                      <a:lnTo>
                        <a:pt x="1" y="39"/>
                      </a:lnTo>
                      <a:lnTo>
                        <a:pt x="1" y="43"/>
                      </a:lnTo>
                      <a:lnTo>
                        <a:pt x="0" y="47"/>
                      </a:lnTo>
                      <a:lnTo>
                        <a:pt x="0" y="51"/>
                      </a:lnTo>
                      <a:lnTo>
                        <a:pt x="0" y="54"/>
                      </a:lnTo>
                      <a:lnTo>
                        <a:pt x="1" y="58"/>
                      </a:lnTo>
                      <a:lnTo>
                        <a:pt x="1" y="61"/>
                      </a:lnTo>
                      <a:lnTo>
                        <a:pt x="2" y="65"/>
                      </a:lnTo>
                      <a:lnTo>
                        <a:pt x="4" y="69"/>
                      </a:lnTo>
                      <a:lnTo>
                        <a:pt x="5" y="72"/>
                      </a:lnTo>
                      <a:lnTo>
                        <a:pt x="7" y="76"/>
                      </a:lnTo>
                      <a:lnTo>
                        <a:pt x="9" y="79"/>
                      </a:lnTo>
                      <a:lnTo>
                        <a:pt x="11" y="82"/>
                      </a:lnTo>
                      <a:lnTo>
                        <a:pt x="14" y="85"/>
                      </a:lnTo>
                      <a:lnTo>
                        <a:pt x="16" y="88"/>
                      </a:lnTo>
                      <a:lnTo>
                        <a:pt x="19" y="90"/>
                      </a:lnTo>
                      <a:lnTo>
                        <a:pt x="22" y="92"/>
                      </a:lnTo>
                      <a:lnTo>
                        <a:pt x="25" y="94"/>
                      </a:lnTo>
                      <a:lnTo>
                        <a:pt x="29" y="96"/>
                      </a:lnTo>
                      <a:lnTo>
                        <a:pt x="32" y="98"/>
                      </a:lnTo>
                      <a:lnTo>
                        <a:pt x="36" y="99"/>
                      </a:lnTo>
                      <a:lnTo>
                        <a:pt x="39" y="100"/>
                      </a:lnTo>
                      <a:lnTo>
                        <a:pt x="43" y="100"/>
                      </a:lnTo>
                      <a:lnTo>
                        <a:pt x="47" y="101"/>
                      </a:lnTo>
                      <a:lnTo>
                        <a:pt x="51" y="101"/>
                      </a:lnTo>
                      <a:lnTo>
                        <a:pt x="54" y="101"/>
                      </a:lnTo>
                      <a:lnTo>
                        <a:pt x="58" y="100"/>
                      </a:lnTo>
                      <a:lnTo>
                        <a:pt x="61" y="100"/>
                      </a:lnTo>
                      <a:lnTo>
                        <a:pt x="65" y="99"/>
                      </a:lnTo>
                      <a:lnTo>
                        <a:pt x="69" y="98"/>
                      </a:lnTo>
                      <a:lnTo>
                        <a:pt x="72" y="96"/>
                      </a:lnTo>
                      <a:lnTo>
                        <a:pt x="76" y="94"/>
                      </a:lnTo>
                      <a:lnTo>
                        <a:pt x="79" y="92"/>
                      </a:lnTo>
                      <a:lnTo>
                        <a:pt x="82" y="90"/>
                      </a:lnTo>
                      <a:lnTo>
                        <a:pt x="85" y="88"/>
                      </a:lnTo>
                      <a:lnTo>
                        <a:pt x="88" y="85"/>
                      </a:lnTo>
                      <a:lnTo>
                        <a:pt x="90" y="82"/>
                      </a:lnTo>
                      <a:lnTo>
                        <a:pt x="92" y="79"/>
                      </a:lnTo>
                      <a:lnTo>
                        <a:pt x="94" y="76"/>
                      </a:lnTo>
                      <a:lnTo>
                        <a:pt x="96" y="72"/>
                      </a:lnTo>
                      <a:lnTo>
                        <a:pt x="98" y="69"/>
                      </a:lnTo>
                      <a:lnTo>
                        <a:pt x="99" y="65"/>
                      </a:lnTo>
                      <a:lnTo>
                        <a:pt x="100" y="61"/>
                      </a:lnTo>
                      <a:lnTo>
                        <a:pt x="100" y="58"/>
                      </a:lnTo>
                      <a:lnTo>
                        <a:pt x="101" y="54"/>
                      </a:lnTo>
                      <a:lnTo>
                        <a:pt x="101" y="51"/>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28" name="Freeform 84"/>
                <p:cNvSpPr>
                  <a:spLocks/>
                </p:cNvSpPr>
                <p:nvPr/>
              </p:nvSpPr>
              <p:spPr bwMode="auto">
                <a:xfrm>
                  <a:off x="1635" y="1539"/>
                  <a:ext cx="102" cy="101"/>
                </a:xfrm>
                <a:custGeom>
                  <a:avLst/>
                  <a:gdLst>
                    <a:gd name="T0" fmla="*/ 101 w 102"/>
                    <a:gd name="T1" fmla="*/ 46 h 101"/>
                    <a:gd name="T2" fmla="*/ 100 w 102"/>
                    <a:gd name="T3" fmla="*/ 39 h 101"/>
                    <a:gd name="T4" fmla="*/ 98 w 102"/>
                    <a:gd name="T5" fmla="*/ 31 h 101"/>
                    <a:gd name="T6" fmla="*/ 94 w 102"/>
                    <a:gd name="T7" fmla="*/ 25 h 101"/>
                    <a:gd name="T8" fmla="*/ 90 w 102"/>
                    <a:gd name="T9" fmla="*/ 18 h 101"/>
                    <a:gd name="T10" fmla="*/ 85 w 102"/>
                    <a:gd name="T11" fmla="*/ 13 h 101"/>
                    <a:gd name="T12" fmla="*/ 79 w 102"/>
                    <a:gd name="T13" fmla="*/ 8 h 101"/>
                    <a:gd name="T14" fmla="*/ 72 w 102"/>
                    <a:gd name="T15" fmla="*/ 4 h 101"/>
                    <a:gd name="T16" fmla="*/ 65 w 102"/>
                    <a:gd name="T17" fmla="*/ 2 h 101"/>
                    <a:gd name="T18" fmla="*/ 58 w 102"/>
                    <a:gd name="T19" fmla="*/ 0 h 101"/>
                    <a:gd name="T20" fmla="*/ 51 w 102"/>
                    <a:gd name="T21" fmla="*/ 0 h 101"/>
                    <a:gd name="T22" fmla="*/ 43 w 102"/>
                    <a:gd name="T23" fmla="*/ 0 h 101"/>
                    <a:gd name="T24" fmla="*/ 36 w 102"/>
                    <a:gd name="T25" fmla="*/ 2 h 101"/>
                    <a:gd name="T26" fmla="*/ 28 w 102"/>
                    <a:gd name="T27" fmla="*/ 4 h 101"/>
                    <a:gd name="T28" fmla="*/ 22 w 102"/>
                    <a:gd name="T29" fmla="*/ 8 h 101"/>
                    <a:gd name="T30" fmla="*/ 16 w 102"/>
                    <a:gd name="T31" fmla="*/ 13 h 101"/>
                    <a:gd name="T32" fmla="*/ 11 w 102"/>
                    <a:gd name="T33" fmla="*/ 18 h 101"/>
                    <a:gd name="T34" fmla="*/ 7 w 102"/>
                    <a:gd name="T35" fmla="*/ 25 h 101"/>
                    <a:gd name="T36" fmla="*/ 4 w 102"/>
                    <a:gd name="T37" fmla="*/ 31 h 101"/>
                    <a:gd name="T38" fmla="*/ 1 w 102"/>
                    <a:gd name="T39" fmla="*/ 39 h 101"/>
                    <a:gd name="T40" fmla="*/ 0 w 102"/>
                    <a:gd name="T41" fmla="*/ 46 h 101"/>
                    <a:gd name="T42" fmla="*/ 0 w 102"/>
                    <a:gd name="T43" fmla="*/ 54 h 101"/>
                    <a:gd name="T44" fmla="*/ 1 w 102"/>
                    <a:gd name="T45" fmla="*/ 61 h 101"/>
                    <a:gd name="T46" fmla="*/ 4 w 102"/>
                    <a:gd name="T47" fmla="*/ 68 h 101"/>
                    <a:gd name="T48" fmla="*/ 7 w 102"/>
                    <a:gd name="T49" fmla="*/ 75 h 101"/>
                    <a:gd name="T50" fmla="*/ 11 w 102"/>
                    <a:gd name="T51" fmla="*/ 82 h 101"/>
                    <a:gd name="T52" fmla="*/ 16 w 102"/>
                    <a:gd name="T53" fmla="*/ 87 h 101"/>
                    <a:gd name="T54" fmla="*/ 22 w 102"/>
                    <a:gd name="T55" fmla="*/ 92 h 101"/>
                    <a:gd name="T56" fmla="*/ 28 w 102"/>
                    <a:gd name="T57" fmla="*/ 96 h 101"/>
                    <a:gd name="T58" fmla="*/ 36 w 102"/>
                    <a:gd name="T59" fmla="*/ 98 h 101"/>
                    <a:gd name="T60" fmla="*/ 43 w 102"/>
                    <a:gd name="T61" fmla="*/ 100 h 101"/>
                    <a:gd name="T62" fmla="*/ 51 w 102"/>
                    <a:gd name="T63" fmla="*/ 100 h 101"/>
                    <a:gd name="T64" fmla="*/ 58 w 102"/>
                    <a:gd name="T65" fmla="*/ 100 h 101"/>
                    <a:gd name="T66" fmla="*/ 65 w 102"/>
                    <a:gd name="T67" fmla="*/ 98 h 101"/>
                    <a:gd name="T68" fmla="*/ 72 w 102"/>
                    <a:gd name="T69" fmla="*/ 96 h 101"/>
                    <a:gd name="T70" fmla="*/ 79 w 102"/>
                    <a:gd name="T71" fmla="*/ 92 h 101"/>
                    <a:gd name="T72" fmla="*/ 85 w 102"/>
                    <a:gd name="T73" fmla="*/ 87 h 101"/>
                    <a:gd name="T74" fmla="*/ 90 w 102"/>
                    <a:gd name="T75" fmla="*/ 82 h 101"/>
                    <a:gd name="T76" fmla="*/ 94 w 102"/>
                    <a:gd name="T77" fmla="*/ 75 h 101"/>
                    <a:gd name="T78" fmla="*/ 98 w 102"/>
                    <a:gd name="T79" fmla="*/ 68 h 101"/>
                    <a:gd name="T80" fmla="*/ 100 w 102"/>
                    <a:gd name="T81" fmla="*/ 61 h 101"/>
                    <a:gd name="T82" fmla="*/ 101 w 102"/>
                    <a:gd name="T83" fmla="*/ 54 h 10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1">
                      <a:moveTo>
                        <a:pt x="101" y="50"/>
                      </a:moveTo>
                      <a:lnTo>
                        <a:pt x="101" y="46"/>
                      </a:lnTo>
                      <a:lnTo>
                        <a:pt x="100" y="42"/>
                      </a:lnTo>
                      <a:lnTo>
                        <a:pt x="100" y="39"/>
                      </a:lnTo>
                      <a:lnTo>
                        <a:pt x="99" y="35"/>
                      </a:lnTo>
                      <a:lnTo>
                        <a:pt x="98" y="31"/>
                      </a:lnTo>
                      <a:lnTo>
                        <a:pt x="96" y="28"/>
                      </a:lnTo>
                      <a:lnTo>
                        <a:pt x="94" y="25"/>
                      </a:lnTo>
                      <a:lnTo>
                        <a:pt x="92" y="21"/>
                      </a:lnTo>
                      <a:lnTo>
                        <a:pt x="90" y="18"/>
                      </a:lnTo>
                      <a:lnTo>
                        <a:pt x="88" y="16"/>
                      </a:lnTo>
                      <a:lnTo>
                        <a:pt x="85" y="13"/>
                      </a:lnTo>
                      <a:lnTo>
                        <a:pt x="82" y="10"/>
                      </a:lnTo>
                      <a:lnTo>
                        <a:pt x="79" y="8"/>
                      </a:lnTo>
                      <a:lnTo>
                        <a:pt x="76" y="6"/>
                      </a:lnTo>
                      <a:lnTo>
                        <a:pt x="72" y="4"/>
                      </a:lnTo>
                      <a:lnTo>
                        <a:pt x="69" y="3"/>
                      </a:lnTo>
                      <a:lnTo>
                        <a:pt x="65" y="2"/>
                      </a:lnTo>
                      <a:lnTo>
                        <a:pt x="62" y="1"/>
                      </a:lnTo>
                      <a:lnTo>
                        <a:pt x="58" y="0"/>
                      </a:lnTo>
                      <a:lnTo>
                        <a:pt x="54" y="0"/>
                      </a:lnTo>
                      <a:lnTo>
                        <a:pt x="51" y="0"/>
                      </a:lnTo>
                      <a:lnTo>
                        <a:pt x="47" y="0"/>
                      </a:lnTo>
                      <a:lnTo>
                        <a:pt x="43" y="0"/>
                      </a:lnTo>
                      <a:lnTo>
                        <a:pt x="39" y="1"/>
                      </a:lnTo>
                      <a:lnTo>
                        <a:pt x="36" y="2"/>
                      </a:lnTo>
                      <a:lnTo>
                        <a:pt x="32" y="3"/>
                      </a:lnTo>
                      <a:lnTo>
                        <a:pt x="28" y="4"/>
                      </a:lnTo>
                      <a:lnTo>
                        <a:pt x="25" y="6"/>
                      </a:lnTo>
                      <a:lnTo>
                        <a:pt x="22" y="8"/>
                      </a:lnTo>
                      <a:lnTo>
                        <a:pt x="19" y="10"/>
                      </a:lnTo>
                      <a:lnTo>
                        <a:pt x="16" y="13"/>
                      </a:lnTo>
                      <a:lnTo>
                        <a:pt x="14" y="16"/>
                      </a:lnTo>
                      <a:lnTo>
                        <a:pt x="11" y="18"/>
                      </a:lnTo>
                      <a:lnTo>
                        <a:pt x="9" y="21"/>
                      </a:lnTo>
                      <a:lnTo>
                        <a:pt x="7" y="25"/>
                      </a:lnTo>
                      <a:lnTo>
                        <a:pt x="5" y="28"/>
                      </a:lnTo>
                      <a:lnTo>
                        <a:pt x="4" y="31"/>
                      </a:lnTo>
                      <a:lnTo>
                        <a:pt x="2" y="35"/>
                      </a:lnTo>
                      <a:lnTo>
                        <a:pt x="1" y="39"/>
                      </a:lnTo>
                      <a:lnTo>
                        <a:pt x="1" y="42"/>
                      </a:lnTo>
                      <a:lnTo>
                        <a:pt x="0" y="46"/>
                      </a:lnTo>
                      <a:lnTo>
                        <a:pt x="0" y="50"/>
                      </a:lnTo>
                      <a:lnTo>
                        <a:pt x="0" y="54"/>
                      </a:lnTo>
                      <a:lnTo>
                        <a:pt x="1" y="57"/>
                      </a:lnTo>
                      <a:lnTo>
                        <a:pt x="1" y="61"/>
                      </a:lnTo>
                      <a:lnTo>
                        <a:pt x="2" y="65"/>
                      </a:lnTo>
                      <a:lnTo>
                        <a:pt x="4" y="68"/>
                      </a:lnTo>
                      <a:lnTo>
                        <a:pt x="5" y="72"/>
                      </a:lnTo>
                      <a:lnTo>
                        <a:pt x="7" y="75"/>
                      </a:lnTo>
                      <a:lnTo>
                        <a:pt x="9" y="78"/>
                      </a:lnTo>
                      <a:lnTo>
                        <a:pt x="11" y="82"/>
                      </a:lnTo>
                      <a:lnTo>
                        <a:pt x="14" y="84"/>
                      </a:lnTo>
                      <a:lnTo>
                        <a:pt x="16" y="87"/>
                      </a:lnTo>
                      <a:lnTo>
                        <a:pt x="19" y="90"/>
                      </a:lnTo>
                      <a:lnTo>
                        <a:pt x="22" y="92"/>
                      </a:lnTo>
                      <a:lnTo>
                        <a:pt x="25" y="94"/>
                      </a:lnTo>
                      <a:lnTo>
                        <a:pt x="28" y="96"/>
                      </a:lnTo>
                      <a:lnTo>
                        <a:pt x="32" y="97"/>
                      </a:lnTo>
                      <a:lnTo>
                        <a:pt x="36" y="98"/>
                      </a:lnTo>
                      <a:lnTo>
                        <a:pt x="39" y="99"/>
                      </a:lnTo>
                      <a:lnTo>
                        <a:pt x="43" y="100"/>
                      </a:lnTo>
                      <a:lnTo>
                        <a:pt x="47" y="100"/>
                      </a:lnTo>
                      <a:lnTo>
                        <a:pt x="51" y="100"/>
                      </a:lnTo>
                      <a:lnTo>
                        <a:pt x="54" y="100"/>
                      </a:lnTo>
                      <a:lnTo>
                        <a:pt x="58" y="100"/>
                      </a:lnTo>
                      <a:lnTo>
                        <a:pt x="62" y="99"/>
                      </a:lnTo>
                      <a:lnTo>
                        <a:pt x="65" y="98"/>
                      </a:lnTo>
                      <a:lnTo>
                        <a:pt x="69" y="97"/>
                      </a:lnTo>
                      <a:lnTo>
                        <a:pt x="72" y="96"/>
                      </a:lnTo>
                      <a:lnTo>
                        <a:pt x="76" y="94"/>
                      </a:lnTo>
                      <a:lnTo>
                        <a:pt x="79" y="92"/>
                      </a:lnTo>
                      <a:lnTo>
                        <a:pt x="82" y="90"/>
                      </a:lnTo>
                      <a:lnTo>
                        <a:pt x="85" y="87"/>
                      </a:lnTo>
                      <a:lnTo>
                        <a:pt x="88" y="84"/>
                      </a:lnTo>
                      <a:lnTo>
                        <a:pt x="90" y="82"/>
                      </a:lnTo>
                      <a:lnTo>
                        <a:pt x="92" y="78"/>
                      </a:lnTo>
                      <a:lnTo>
                        <a:pt x="94" y="75"/>
                      </a:lnTo>
                      <a:lnTo>
                        <a:pt x="96" y="72"/>
                      </a:lnTo>
                      <a:lnTo>
                        <a:pt x="98" y="68"/>
                      </a:lnTo>
                      <a:lnTo>
                        <a:pt x="99" y="65"/>
                      </a:lnTo>
                      <a:lnTo>
                        <a:pt x="100" y="61"/>
                      </a:lnTo>
                      <a:lnTo>
                        <a:pt x="100" y="57"/>
                      </a:lnTo>
                      <a:lnTo>
                        <a:pt x="101" y="54"/>
                      </a:lnTo>
                      <a:lnTo>
                        <a:pt x="101" y="50"/>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29" name="Freeform 85"/>
                <p:cNvSpPr>
                  <a:spLocks/>
                </p:cNvSpPr>
                <p:nvPr/>
              </p:nvSpPr>
              <p:spPr bwMode="auto">
                <a:xfrm>
                  <a:off x="1849" y="1533"/>
                  <a:ext cx="102" cy="102"/>
                </a:xfrm>
                <a:custGeom>
                  <a:avLst/>
                  <a:gdLst>
                    <a:gd name="T0" fmla="*/ 101 w 102"/>
                    <a:gd name="T1" fmla="*/ 47 h 102"/>
                    <a:gd name="T2" fmla="*/ 100 w 102"/>
                    <a:gd name="T3" fmla="*/ 40 h 102"/>
                    <a:gd name="T4" fmla="*/ 97 w 102"/>
                    <a:gd name="T5" fmla="*/ 32 h 102"/>
                    <a:gd name="T6" fmla="*/ 94 w 102"/>
                    <a:gd name="T7" fmla="*/ 26 h 102"/>
                    <a:gd name="T8" fmla="*/ 90 w 102"/>
                    <a:gd name="T9" fmla="*/ 19 h 102"/>
                    <a:gd name="T10" fmla="*/ 85 w 102"/>
                    <a:gd name="T11" fmla="*/ 14 h 102"/>
                    <a:gd name="T12" fmla="*/ 79 w 102"/>
                    <a:gd name="T13" fmla="*/ 9 h 102"/>
                    <a:gd name="T14" fmla="*/ 72 w 102"/>
                    <a:gd name="T15" fmla="*/ 5 h 102"/>
                    <a:gd name="T16" fmla="*/ 65 w 102"/>
                    <a:gd name="T17" fmla="*/ 2 h 102"/>
                    <a:gd name="T18" fmla="*/ 58 w 102"/>
                    <a:gd name="T19" fmla="*/ 1 h 102"/>
                    <a:gd name="T20" fmla="*/ 50 w 102"/>
                    <a:gd name="T21" fmla="*/ 0 h 102"/>
                    <a:gd name="T22" fmla="*/ 43 w 102"/>
                    <a:gd name="T23" fmla="*/ 1 h 102"/>
                    <a:gd name="T24" fmla="*/ 35 w 102"/>
                    <a:gd name="T25" fmla="*/ 2 h 102"/>
                    <a:gd name="T26" fmla="*/ 28 w 102"/>
                    <a:gd name="T27" fmla="*/ 5 h 102"/>
                    <a:gd name="T28" fmla="*/ 22 w 102"/>
                    <a:gd name="T29" fmla="*/ 9 h 102"/>
                    <a:gd name="T30" fmla="*/ 16 w 102"/>
                    <a:gd name="T31" fmla="*/ 14 h 102"/>
                    <a:gd name="T32" fmla="*/ 11 w 102"/>
                    <a:gd name="T33" fmla="*/ 19 h 102"/>
                    <a:gd name="T34" fmla="*/ 7 w 102"/>
                    <a:gd name="T35" fmla="*/ 26 h 102"/>
                    <a:gd name="T36" fmla="*/ 3 w 102"/>
                    <a:gd name="T37" fmla="*/ 32 h 102"/>
                    <a:gd name="T38" fmla="*/ 1 w 102"/>
                    <a:gd name="T39" fmla="*/ 40 h 102"/>
                    <a:gd name="T40" fmla="*/ 0 w 102"/>
                    <a:gd name="T41" fmla="*/ 47 h 102"/>
                    <a:gd name="T42" fmla="*/ 0 w 102"/>
                    <a:gd name="T43" fmla="*/ 55 h 102"/>
                    <a:gd name="T44" fmla="*/ 1 w 102"/>
                    <a:gd name="T45" fmla="*/ 62 h 102"/>
                    <a:gd name="T46" fmla="*/ 3 w 102"/>
                    <a:gd name="T47" fmla="*/ 69 h 102"/>
                    <a:gd name="T48" fmla="*/ 7 w 102"/>
                    <a:gd name="T49" fmla="*/ 76 h 102"/>
                    <a:gd name="T50" fmla="*/ 11 w 102"/>
                    <a:gd name="T51" fmla="*/ 82 h 102"/>
                    <a:gd name="T52" fmla="*/ 16 w 102"/>
                    <a:gd name="T53" fmla="*/ 88 h 102"/>
                    <a:gd name="T54" fmla="*/ 22 w 102"/>
                    <a:gd name="T55" fmla="*/ 93 h 102"/>
                    <a:gd name="T56" fmla="*/ 28 w 102"/>
                    <a:gd name="T57" fmla="*/ 96 h 102"/>
                    <a:gd name="T58" fmla="*/ 35 w 102"/>
                    <a:gd name="T59" fmla="*/ 99 h 102"/>
                    <a:gd name="T60" fmla="*/ 43 w 102"/>
                    <a:gd name="T61" fmla="*/ 100 h 102"/>
                    <a:gd name="T62" fmla="*/ 50 w 102"/>
                    <a:gd name="T63" fmla="*/ 101 h 102"/>
                    <a:gd name="T64" fmla="*/ 58 w 102"/>
                    <a:gd name="T65" fmla="*/ 100 h 102"/>
                    <a:gd name="T66" fmla="*/ 65 w 102"/>
                    <a:gd name="T67" fmla="*/ 99 h 102"/>
                    <a:gd name="T68" fmla="*/ 72 w 102"/>
                    <a:gd name="T69" fmla="*/ 96 h 102"/>
                    <a:gd name="T70" fmla="*/ 79 w 102"/>
                    <a:gd name="T71" fmla="*/ 93 h 102"/>
                    <a:gd name="T72" fmla="*/ 85 w 102"/>
                    <a:gd name="T73" fmla="*/ 88 h 102"/>
                    <a:gd name="T74" fmla="*/ 90 w 102"/>
                    <a:gd name="T75" fmla="*/ 82 h 102"/>
                    <a:gd name="T76" fmla="*/ 94 w 102"/>
                    <a:gd name="T77" fmla="*/ 76 h 102"/>
                    <a:gd name="T78" fmla="*/ 97 w 102"/>
                    <a:gd name="T79" fmla="*/ 69 h 102"/>
                    <a:gd name="T80" fmla="*/ 100 w 102"/>
                    <a:gd name="T81" fmla="*/ 62 h 102"/>
                    <a:gd name="T82" fmla="*/ 101 w 102"/>
                    <a:gd name="T83" fmla="*/ 55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1"/>
                      </a:moveTo>
                      <a:lnTo>
                        <a:pt x="101" y="47"/>
                      </a:lnTo>
                      <a:lnTo>
                        <a:pt x="100" y="43"/>
                      </a:lnTo>
                      <a:lnTo>
                        <a:pt x="100" y="40"/>
                      </a:lnTo>
                      <a:lnTo>
                        <a:pt x="99" y="36"/>
                      </a:lnTo>
                      <a:lnTo>
                        <a:pt x="97" y="32"/>
                      </a:lnTo>
                      <a:lnTo>
                        <a:pt x="96" y="29"/>
                      </a:lnTo>
                      <a:lnTo>
                        <a:pt x="94" y="26"/>
                      </a:lnTo>
                      <a:lnTo>
                        <a:pt x="92" y="22"/>
                      </a:lnTo>
                      <a:lnTo>
                        <a:pt x="90" y="19"/>
                      </a:lnTo>
                      <a:lnTo>
                        <a:pt x="87" y="16"/>
                      </a:lnTo>
                      <a:lnTo>
                        <a:pt x="85" y="14"/>
                      </a:lnTo>
                      <a:lnTo>
                        <a:pt x="82" y="11"/>
                      </a:lnTo>
                      <a:lnTo>
                        <a:pt x="79" y="9"/>
                      </a:lnTo>
                      <a:lnTo>
                        <a:pt x="76" y="7"/>
                      </a:lnTo>
                      <a:lnTo>
                        <a:pt x="72" y="5"/>
                      </a:lnTo>
                      <a:lnTo>
                        <a:pt x="69" y="4"/>
                      </a:lnTo>
                      <a:lnTo>
                        <a:pt x="65" y="2"/>
                      </a:lnTo>
                      <a:lnTo>
                        <a:pt x="62" y="2"/>
                      </a:lnTo>
                      <a:lnTo>
                        <a:pt x="58" y="1"/>
                      </a:lnTo>
                      <a:lnTo>
                        <a:pt x="54" y="0"/>
                      </a:lnTo>
                      <a:lnTo>
                        <a:pt x="50" y="0"/>
                      </a:lnTo>
                      <a:lnTo>
                        <a:pt x="47" y="0"/>
                      </a:lnTo>
                      <a:lnTo>
                        <a:pt x="43" y="1"/>
                      </a:lnTo>
                      <a:lnTo>
                        <a:pt x="39" y="2"/>
                      </a:lnTo>
                      <a:lnTo>
                        <a:pt x="35" y="2"/>
                      </a:lnTo>
                      <a:lnTo>
                        <a:pt x="32" y="4"/>
                      </a:lnTo>
                      <a:lnTo>
                        <a:pt x="28" y="5"/>
                      </a:lnTo>
                      <a:lnTo>
                        <a:pt x="25" y="7"/>
                      </a:lnTo>
                      <a:lnTo>
                        <a:pt x="22" y="9"/>
                      </a:lnTo>
                      <a:lnTo>
                        <a:pt x="19" y="11"/>
                      </a:lnTo>
                      <a:lnTo>
                        <a:pt x="16" y="14"/>
                      </a:lnTo>
                      <a:lnTo>
                        <a:pt x="13" y="16"/>
                      </a:lnTo>
                      <a:lnTo>
                        <a:pt x="11" y="19"/>
                      </a:lnTo>
                      <a:lnTo>
                        <a:pt x="9" y="22"/>
                      </a:lnTo>
                      <a:lnTo>
                        <a:pt x="7" y="26"/>
                      </a:lnTo>
                      <a:lnTo>
                        <a:pt x="5" y="29"/>
                      </a:lnTo>
                      <a:lnTo>
                        <a:pt x="3" y="32"/>
                      </a:lnTo>
                      <a:lnTo>
                        <a:pt x="2" y="36"/>
                      </a:lnTo>
                      <a:lnTo>
                        <a:pt x="1" y="40"/>
                      </a:lnTo>
                      <a:lnTo>
                        <a:pt x="1" y="43"/>
                      </a:lnTo>
                      <a:lnTo>
                        <a:pt x="0" y="47"/>
                      </a:lnTo>
                      <a:lnTo>
                        <a:pt x="0" y="51"/>
                      </a:lnTo>
                      <a:lnTo>
                        <a:pt x="0" y="55"/>
                      </a:lnTo>
                      <a:lnTo>
                        <a:pt x="1" y="58"/>
                      </a:lnTo>
                      <a:lnTo>
                        <a:pt x="1" y="62"/>
                      </a:lnTo>
                      <a:lnTo>
                        <a:pt x="2" y="65"/>
                      </a:lnTo>
                      <a:lnTo>
                        <a:pt x="3" y="69"/>
                      </a:lnTo>
                      <a:lnTo>
                        <a:pt x="5" y="73"/>
                      </a:lnTo>
                      <a:lnTo>
                        <a:pt x="7" y="76"/>
                      </a:lnTo>
                      <a:lnTo>
                        <a:pt x="9" y="79"/>
                      </a:lnTo>
                      <a:lnTo>
                        <a:pt x="11" y="82"/>
                      </a:lnTo>
                      <a:lnTo>
                        <a:pt x="13" y="85"/>
                      </a:lnTo>
                      <a:lnTo>
                        <a:pt x="16" y="88"/>
                      </a:lnTo>
                      <a:lnTo>
                        <a:pt x="19" y="90"/>
                      </a:lnTo>
                      <a:lnTo>
                        <a:pt x="22" y="93"/>
                      </a:lnTo>
                      <a:lnTo>
                        <a:pt x="25" y="94"/>
                      </a:lnTo>
                      <a:lnTo>
                        <a:pt x="28" y="96"/>
                      </a:lnTo>
                      <a:lnTo>
                        <a:pt x="32" y="98"/>
                      </a:lnTo>
                      <a:lnTo>
                        <a:pt x="35" y="99"/>
                      </a:lnTo>
                      <a:lnTo>
                        <a:pt x="39" y="100"/>
                      </a:lnTo>
                      <a:lnTo>
                        <a:pt x="43" y="100"/>
                      </a:lnTo>
                      <a:lnTo>
                        <a:pt x="47" y="101"/>
                      </a:lnTo>
                      <a:lnTo>
                        <a:pt x="50" y="101"/>
                      </a:lnTo>
                      <a:lnTo>
                        <a:pt x="54" y="101"/>
                      </a:lnTo>
                      <a:lnTo>
                        <a:pt x="58" y="100"/>
                      </a:lnTo>
                      <a:lnTo>
                        <a:pt x="62" y="100"/>
                      </a:lnTo>
                      <a:lnTo>
                        <a:pt x="65" y="99"/>
                      </a:lnTo>
                      <a:lnTo>
                        <a:pt x="69" y="98"/>
                      </a:lnTo>
                      <a:lnTo>
                        <a:pt x="72" y="96"/>
                      </a:lnTo>
                      <a:lnTo>
                        <a:pt x="76" y="94"/>
                      </a:lnTo>
                      <a:lnTo>
                        <a:pt x="79" y="93"/>
                      </a:lnTo>
                      <a:lnTo>
                        <a:pt x="82" y="90"/>
                      </a:lnTo>
                      <a:lnTo>
                        <a:pt x="85" y="88"/>
                      </a:lnTo>
                      <a:lnTo>
                        <a:pt x="87" y="85"/>
                      </a:lnTo>
                      <a:lnTo>
                        <a:pt x="90" y="82"/>
                      </a:lnTo>
                      <a:lnTo>
                        <a:pt x="92" y="79"/>
                      </a:lnTo>
                      <a:lnTo>
                        <a:pt x="94" y="76"/>
                      </a:lnTo>
                      <a:lnTo>
                        <a:pt x="96" y="73"/>
                      </a:lnTo>
                      <a:lnTo>
                        <a:pt x="97" y="69"/>
                      </a:lnTo>
                      <a:lnTo>
                        <a:pt x="99" y="65"/>
                      </a:lnTo>
                      <a:lnTo>
                        <a:pt x="100" y="62"/>
                      </a:lnTo>
                      <a:lnTo>
                        <a:pt x="100" y="58"/>
                      </a:lnTo>
                      <a:lnTo>
                        <a:pt x="101" y="55"/>
                      </a:lnTo>
                      <a:lnTo>
                        <a:pt x="101" y="51"/>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30" name="Freeform 86"/>
                <p:cNvSpPr>
                  <a:spLocks/>
                </p:cNvSpPr>
                <p:nvPr/>
              </p:nvSpPr>
              <p:spPr bwMode="auto">
                <a:xfrm>
                  <a:off x="1956" y="1536"/>
                  <a:ext cx="103" cy="102"/>
                </a:xfrm>
                <a:custGeom>
                  <a:avLst/>
                  <a:gdLst>
                    <a:gd name="T0" fmla="*/ 101 w 103"/>
                    <a:gd name="T1" fmla="*/ 47 h 102"/>
                    <a:gd name="T2" fmla="*/ 100 w 103"/>
                    <a:gd name="T3" fmla="*/ 39 h 102"/>
                    <a:gd name="T4" fmla="*/ 98 w 103"/>
                    <a:gd name="T5" fmla="*/ 32 h 102"/>
                    <a:gd name="T6" fmla="*/ 95 w 103"/>
                    <a:gd name="T7" fmla="*/ 25 h 102"/>
                    <a:gd name="T8" fmla="*/ 90 w 103"/>
                    <a:gd name="T9" fmla="*/ 19 h 102"/>
                    <a:gd name="T10" fmla="*/ 85 w 103"/>
                    <a:gd name="T11" fmla="*/ 13 h 102"/>
                    <a:gd name="T12" fmla="*/ 80 w 103"/>
                    <a:gd name="T13" fmla="*/ 9 h 102"/>
                    <a:gd name="T14" fmla="*/ 73 w 103"/>
                    <a:gd name="T15" fmla="*/ 5 h 102"/>
                    <a:gd name="T16" fmla="*/ 66 w 103"/>
                    <a:gd name="T17" fmla="*/ 2 h 102"/>
                    <a:gd name="T18" fmla="*/ 59 w 103"/>
                    <a:gd name="T19" fmla="*/ 1 h 102"/>
                    <a:gd name="T20" fmla="*/ 51 w 103"/>
                    <a:gd name="T21" fmla="*/ 0 h 102"/>
                    <a:gd name="T22" fmla="*/ 43 w 103"/>
                    <a:gd name="T23" fmla="*/ 1 h 102"/>
                    <a:gd name="T24" fmla="*/ 36 w 103"/>
                    <a:gd name="T25" fmla="*/ 2 h 102"/>
                    <a:gd name="T26" fmla="*/ 29 w 103"/>
                    <a:gd name="T27" fmla="*/ 5 h 102"/>
                    <a:gd name="T28" fmla="*/ 23 w 103"/>
                    <a:gd name="T29" fmla="*/ 9 h 102"/>
                    <a:gd name="T30" fmla="*/ 17 w 103"/>
                    <a:gd name="T31" fmla="*/ 13 h 102"/>
                    <a:gd name="T32" fmla="*/ 12 w 103"/>
                    <a:gd name="T33" fmla="*/ 19 h 102"/>
                    <a:gd name="T34" fmla="*/ 7 w 103"/>
                    <a:gd name="T35" fmla="*/ 25 h 102"/>
                    <a:gd name="T36" fmla="*/ 4 w 103"/>
                    <a:gd name="T37" fmla="*/ 32 h 102"/>
                    <a:gd name="T38" fmla="*/ 2 w 103"/>
                    <a:gd name="T39" fmla="*/ 39 h 102"/>
                    <a:gd name="T40" fmla="*/ 0 w 103"/>
                    <a:gd name="T41" fmla="*/ 47 h 102"/>
                    <a:gd name="T42" fmla="*/ 0 w 103"/>
                    <a:gd name="T43" fmla="*/ 54 h 102"/>
                    <a:gd name="T44" fmla="*/ 2 w 103"/>
                    <a:gd name="T45" fmla="*/ 62 h 102"/>
                    <a:gd name="T46" fmla="*/ 4 w 103"/>
                    <a:gd name="T47" fmla="*/ 69 h 102"/>
                    <a:gd name="T48" fmla="*/ 7 w 103"/>
                    <a:gd name="T49" fmla="*/ 76 h 102"/>
                    <a:gd name="T50" fmla="*/ 12 w 103"/>
                    <a:gd name="T51" fmla="*/ 82 h 102"/>
                    <a:gd name="T52" fmla="*/ 17 w 103"/>
                    <a:gd name="T53" fmla="*/ 87 h 102"/>
                    <a:gd name="T54" fmla="*/ 23 w 103"/>
                    <a:gd name="T55" fmla="*/ 92 h 102"/>
                    <a:gd name="T56" fmla="*/ 29 w 103"/>
                    <a:gd name="T57" fmla="*/ 96 h 102"/>
                    <a:gd name="T58" fmla="*/ 36 w 103"/>
                    <a:gd name="T59" fmla="*/ 99 h 102"/>
                    <a:gd name="T60" fmla="*/ 43 w 103"/>
                    <a:gd name="T61" fmla="*/ 100 h 102"/>
                    <a:gd name="T62" fmla="*/ 51 w 103"/>
                    <a:gd name="T63" fmla="*/ 101 h 102"/>
                    <a:gd name="T64" fmla="*/ 59 w 103"/>
                    <a:gd name="T65" fmla="*/ 100 h 102"/>
                    <a:gd name="T66" fmla="*/ 66 w 103"/>
                    <a:gd name="T67" fmla="*/ 99 h 102"/>
                    <a:gd name="T68" fmla="*/ 73 w 103"/>
                    <a:gd name="T69" fmla="*/ 96 h 102"/>
                    <a:gd name="T70" fmla="*/ 80 w 103"/>
                    <a:gd name="T71" fmla="*/ 92 h 102"/>
                    <a:gd name="T72" fmla="*/ 85 w 103"/>
                    <a:gd name="T73" fmla="*/ 87 h 102"/>
                    <a:gd name="T74" fmla="*/ 90 w 103"/>
                    <a:gd name="T75" fmla="*/ 82 h 102"/>
                    <a:gd name="T76" fmla="*/ 95 w 103"/>
                    <a:gd name="T77" fmla="*/ 76 h 102"/>
                    <a:gd name="T78" fmla="*/ 98 w 103"/>
                    <a:gd name="T79" fmla="*/ 69 h 102"/>
                    <a:gd name="T80" fmla="*/ 100 w 103"/>
                    <a:gd name="T81" fmla="*/ 62 h 102"/>
                    <a:gd name="T82" fmla="*/ 101 w 103"/>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3" h="102">
                      <a:moveTo>
                        <a:pt x="102" y="50"/>
                      </a:moveTo>
                      <a:lnTo>
                        <a:pt x="101" y="47"/>
                      </a:lnTo>
                      <a:lnTo>
                        <a:pt x="101" y="43"/>
                      </a:lnTo>
                      <a:lnTo>
                        <a:pt x="100" y="39"/>
                      </a:lnTo>
                      <a:lnTo>
                        <a:pt x="99" y="36"/>
                      </a:lnTo>
                      <a:lnTo>
                        <a:pt x="98" y="32"/>
                      </a:lnTo>
                      <a:lnTo>
                        <a:pt x="96" y="28"/>
                      </a:lnTo>
                      <a:lnTo>
                        <a:pt x="95" y="25"/>
                      </a:lnTo>
                      <a:lnTo>
                        <a:pt x="93" y="22"/>
                      </a:lnTo>
                      <a:lnTo>
                        <a:pt x="90" y="19"/>
                      </a:lnTo>
                      <a:lnTo>
                        <a:pt x="88" y="16"/>
                      </a:lnTo>
                      <a:lnTo>
                        <a:pt x="85" y="13"/>
                      </a:lnTo>
                      <a:lnTo>
                        <a:pt x="82" y="11"/>
                      </a:lnTo>
                      <a:lnTo>
                        <a:pt x="80" y="9"/>
                      </a:lnTo>
                      <a:lnTo>
                        <a:pt x="76" y="7"/>
                      </a:lnTo>
                      <a:lnTo>
                        <a:pt x="73" y="5"/>
                      </a:lnTo>
                      <a:lnTo>
                        <a:pt x="70" y="3"/>
                      </a:lnTo>
                      <a:lnTo>
                        <a:pt x="66" y="2"/>
                      </a:lnTo>
                      <a:lnTo>
                        <a:pt x="62" y="1"/>
                      </a:lnTo>
                      <a:lnTo>
                        <a:pt x="59" y="1"/>
                      </a:lnTo>
                      <a:lnTo>
                        <a:pt x="55" y="0"/>
                      </a:lnTo>
                      <a:lnTo>
                        <a:pt x="51" y="0"/>
                      </a:lnTo>
                      <a:lnTo>
                        <a:pt x="47" y="0"/>
                      </a:lnTo>
                      <a:lnTo>
                        <a:pt x="43" y="1"/>
                      </a:lnTo>
                      <a:lnTo>
                        <a:pt x="40" y="1"/>
                      </a:lnTo>
                      <a:lnTo>
                        <a:pt x="36" y="2"/>
                      </a:lnTo>
                      <a:lnTo>
                        <a:pt x="33" y="3"/>
                      </a:lnTo>
                      <a:lnTo>
                        <a:pt x="29" y="5"/>
                      </a:lnTo>
                      <a:lnTo>
                        <a:pt x="26" y="7"/>
                      </a:lnTo>
                      <a:lnTo>
                        <a:pt x="23" y="9"/>
                      </a:lnTo>
                      <a:lnTo>
                        <a:pt x="20" y="11"/>
                      </a:lnTo>
                      <a:lnTo>
                        <a:pt x="17" y="13"/>
                      </a:lnTo>
                      <a:lnTo>
                        <a:pt x="14" y="16"/>
                      </a:lnTo>
                      <a:lnTo>
                        <a:pt x="12" y="19"/>
                      </a:lnTo>
                      <a:lnTo>
                        <a:pt x="9" y="22"/>
                      </a:lnTo>
                      <a:lnTo>
                        <a:pt x="7" y="25"/>
                      </a:lnTo>
                      <a:lnTo>
                        <a:pt x="6" y="28"/>
                      </a:lnTo>
                      <a:lnTo>
                        <a:pt x="4" y="32"/>
                      </a:lnTo>
                      <a:lnTo>
                        <a:pt x="2" y="36"/>
                      </a:lnTo>
                      <a:lnTo>
                        <a:pt x="2" y="39"/>
                      </a:lnTo>
                      <a:lnTo>
                        <a:pt x="1" y="43"/>
                      </a:lnTo>
                      <a:lnTo>
                        <a:pt x="0" y="47"/>
                      </a:lnTo>
                      <a:lnTo>
                        <a:pt x="0" y="50"/>
                      </a:lnTo>
                      <a:lnTo>
                        <a:pt x="0" y="54"/>
                      </a:lnTo>
                      <a:lnTo>
                        <a:pt x="1" y="58"/>
                      </a:lnTo>
                      <a:lnTo>
                        <a:pt x="2" y="62"/>
                      </a:lnTo>
                      <a:lnTo>
                        <a:pt x="2" y="65"/>
                      </a:lnTo>
                      <a:lnTo>
                        <a:pt x="4" y="69"/>
                      </a:lnTo>
                      <a:lnTo>
                        <a:pt x="6" y="72"/>
                      </a:lnTo>
                      <a:lnTo>
                        <a:pt x="7" y="76"/>
                      </a:lnTo>
                      <a:lnTo>
                        <a:pt x="9" y="79"/>
                      </a:lnTo>
                      <a:lnTo>
                        <a:pt x="12" y="82"/>
                      </a:lnTo>
                      <a:lnTo>
                        <a:pt x="14" y="85"/>
                      </a:lnTo>
                      <a:lnTo>
                        <a:pt x="17" y="87"/>
                      </a:lnTo>
                      <a:lnTo>
                        <a:pt x="20" y="90"/>
                      </a:lnTo>
                      <a:lnTo>
                        <a:pt x="23" y="92"/>
                      </a:lnTo>
                      <a:lnTo>
                        <a:pt x="26" y="94"/>
                      </a:lnTo>
                      <a:lnTo>
                        <a:pt x="29" y="96"/>
                      </a:lnTo>
                      <a:lnTo>
                        <a:pt x="33" y="97"/>
                      </a:lnTo>
                      <a:lnTo>
                        <a:pt x="36" y="99"/>
                      </a:lnTo>
                      <a:lnTo>
                        <a:pt x="40" y="100"/>
                      </a:lnTo>
                      <a:lnTo>
                        <a:pt x="43" y="100"/>
                      </a:lnTo>
                      <a:lnTo>
                        <a:pt x="47" y="101"/>
                      </a:lnTo>
                      <a:lnTo>
                        <a:pt x="51" y="101"/>
                      </a:lnTo>
                      <a:lnTo>
                        <a:pt x="55" y="101"/>
                      </a:lnTo>
                      <a:lnTo>
                        <a:pt x="59" y="100"/>
                      </a:lnTo>
                      <a:lnTo>
                        <a:pt x="62" y="100"/>
                      </a:lnTo>
                      <a:lnTo>
                        <a:pt x="66" y="99"/>
                      </a:lnTo>
                      <a:lnTo>
                        <a:pt x="70" y="97"/>
                      </a:lnTo>
                      <a:lnTo>
                        <a:pt x="73" y="96"/>
                      </a:lnTo>
                      <a:lnTo>
                        <a:pt x="76" y="94"/>
                      </a:lnTo>
                      <a:lnTo>
                        <a:pt x="80" y="92"/>
                      </a:lnTo>
                      <a:lnTo>
                        <a:pt x="82" y="90"/>
                      </a:lnTo>
                      <a:lnTo>
                        <a:pt x="85" y="87"/>
                      </a:lnTo>
                      <a:lnTo>
                        <a:pt x="88" y="85"/>
                      </a:lnTo>
                      <a:lnTo>
                        <a:pt x="90" y="82"/>
                      </a:lnTo>
                      <a:lnTo>
                        <a:pt x="93" y="79"/>
                      </a:lnTo>
                      <a:lnTo>
                        <a:pt x="95" y="76"/>
                      </a:lnTo>
                      <a:lnTo>
                        <a:pt x="96" y="72"/>
                      </a:lnTo>
                      <a:lnTo>
                        <a:pt x="98" y="69"/>
                      </a:lnTo>
                      <a:lnTo>
                        <a:pt x="99" y="65"/>
                      </a:lnTo>
                      <a:lnTo>
                        <a:pt x="100" y="62"/>
                      </a:lnTo>
                      <a:lnTo>
                        <a:pt x="101" y="58"/>
                      </a:lnTo>
                      <a:lnTo>
                        <a:pt x="101" y="54"/>
                      </a:lnTo>
                      <a:lnTo>
                        <a:pt x="102" y="50"/>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31" name="Freeform 87"/>
                <p:cNvSpPr>
                  <a:spLocks/>
                </p:cNvSpPr>
                <p:nvPr/>
              </p:nvSpPr>
              <p:spPr bwMode="auto">
                <a:xfrm>
                  <a:off x="2172" y="1537"/>
                  <a:ext cx="102" cy="101"/>
                </a:xfrm>
                <a:custGeom>
                  <a:avLst/>
                  <a:gdLst>
                    <a:gd name="T0" fmla="*/ 101 w 102"/>
                    <a:gd name="T1" fmla="*/ 46 h 101"/>
                    <a:gd name="T2" fmla="*/ 99 w 102"/>
                    <a:gd name="T3" fmla="*/ 39 h 101"/>
                    <a:gd name="T4" fmla="*/ 97 w 102"/>
                    <a:gd name="T5" fmla="*/ 32 h 101"/>
                    <a:gd name="T6" fmla="*/ 94 w 102"/>
                    <a:gd name="T7" fmla="*/ 25 h 101"/>
                    <a:gd name="T8" fmla="*/ 90 w 102"/>
                    <a:gd name="T9" fmla="*/ 18 h 101"/>
                    <a:gd name="T10" fmla="*/ 84 w 102"/>
                    <a:gd name="T11" fmla="*/ 13 h 101"/>
                    <a:gd name="T12" fmla="*/ 79 w 102"/>
                    <a:gd name="T13" fmla="*/ 8 h 101"/>
                    <a:gd name="T14" fmla="*/ 72 w 102"/>
                    <a:gd name="T15" fmla="*/ 4 h 101"/>
                    <a:gd name="T16" fmla="*/ 65 w 102"/>
                    <a:gd name="T17" fmla="*/ 2 h 101"/>
                    <a:gd name="T18" fmla="*/ 58 w 102"/>
                    <a:gd name="T19" fmla="*/ 0 h 101"/>
                    <a:gd name="T20" fmla="*/ 50 w 102"/>
                    <a:gd name="T21" fmla="*/ 0 h 101"/>
                    <a:gd name="T22" fmla="*/ 42 w 102"/>
                    <a:gd name="T23" fmla="*/ 0 h 101"/>
                    <a:gd name="T24" fmla="*/ 35 w 102"/>
                    <a:gd name="T25" fmla="*/ 2 h 101"/>
                    <a:gd name="T26" fmla="*/ 28 w 102"/>
                    <a:gd name="T27" fmla="*/ 4 h 101"/>
                    <a:gd name="T28" fmla="*/ 22 w 102"/>
                    <a:gd name="T29" fmla="*/ 8 h 101"/>
                    <a:gd name="T30" fmla="*/ 16 w 102"/>
                    <a:gd name="T31" fmla="*/ 13 h 101"/>
                    <a:gd name="T32" fmla="*/ 11 w 102"/>
                    <a:gd name="T33" fmla="*/ 18 h 101"/>
                    <a:gd name="T34" fmla="*/ 6 w 102"/>
                    <a:gd name="T35" fmla="*/ 25 h 101"/>
                    <a:gd name="T36" fmla="*/ 3 w 102"/>
                    <a:gd name="T37" fmla="*/ 32 h 101"/>
                    <a:gd name="T38" fmla="*/ 1 w 102"/>
                    <a:gd name="T39" fmla="*/ 39 h 101"/>
                    <a:gd name="T40" fmla="*/ 0 w 102"/>
                    <a:gd name="T41" fmla="*/ 46 h 101"/>
                    <a:gd name="T42" fmla="*/ 0 w 102"/>
                    <a:gd name="T43" fmla="*/ 54 h 101"/>
                    <a:gd name="T44" fmla="*/ 1 w 102"/>
                    <a:gd name="T45" fmla="*/ 61 h 101"/>
                    <a:gd name="T46" fmla="*/ 3 w 102"/>
                    <a:gd name="T47" fmla="*/ 68 h 101"/>
                    <a:gd name="T48" fmla="*/ 6 w 102"/>
                    <a:gd name="T49" fmla="*/ 75 h 101"/>
                    <a:gd name="T50" fmla="*/ 11 w 102"/>
                    <a:gd name="T51" fmla="*/ 82 h 101"/>
                    <a:gd name="T52" fmla="*/ 16 w 102"/>
                    <a:gd name="T53" fmla="*/ 87 h 101"/>
                    <a:gd name="T54" fmla="*/ 22 w 102"/>
                    <a:gd name="T55" fmla="*/ 92 h 101"/>
                    <a:gd name="T56" fmla="*/ 28 w 102"/>
                    <a:gd name="T57" fmla="*/ 96 h 101"/>
                    <a:gd name="T58" fmla="*/ 35 w 102"/>
                    <a:gd name="T59" fmla="*/ 98 h 101"/>
                    <a:gd name="T60" fmla="*/ 42 w 102"/>
                    <a:gd name="T61" fmla="*/ 100 h 101"/>
                    <a:gd name="T62" fmla="*/ 50 w 102"/>
                    <a:gd name="T63" fmla="*/ 100 h 101"/>
                    <a:gd name="T64" fmla="*/ 58 w 102"/>
                    <a:gd name="T65" fmla="*/ 100 h 101"/>
                    <a:gd name="T66" fmla="*/ 65 w 102"/>
                    <a:gd name="T67" fmla="*/ 98 h 101"/>
                    <a:gd name="T68" fmla="*/ 72 w 102"/>
                    <a:gd name="T69" fmla="*/ 96 h 101"/>
                    <a:gd name="T70" fmla="*/ 79 w 102"/>
                    <a:gd name="T71" fmla="*/ 92 h 101"/>
                    <a:gd name="T72" fmla="*/ 84 w 102"/>
                    <a:gd name="T73" fmla="*/ 87 h 101"/>
                    <a:gd name="T74" fmla="*/ 90 w 102"/>
                    <a:gd name="T75" fmla="*/ 82 h 101"/>
                    <a:gd name="T76" fmla="*/ 94 w 102"/>
                    <a:gd name="T77" fmla="*/ 75 h 101"/>
                    <a:gd name="T78" fmla="*/ 97 w 102"/>
                    <a:gd name="T79" fmla="*/ 68 h 101"/>
                    <a:gd name="T80" fmla="*/ 99 w 102"/>
                    <a:gd name="T81" fmla="*/ 61 h 101"/>
                    <a:gd name="T82" fmla="*/ 101 w 102"/>
                    <a:gd name="T83" fmla="*/ 54 h 10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1">
                      <a:moveTo>
                        <a:pt x="101" y="50"/>
                      </a:moveTo>
                      <a:lnTo>
                        <a:pt x="101" y="46"/>
                      </a:lnTo>
                      <a:lnTo>
                        <a:pt x="100" y="43"/>
                      </a:lnTo>
                      <a:lnTo>
                        <a:pt x="99" y="39"/>
                      </a:lnTo>
                      <a:lnTo>
                        <a:pt x="99" y="35"/>
                      </a:lnTo>
                      <a:lnTo>
                        <a:pt x="97" y="32"/>
                      </a:lnTo>
                      <a:lnTo>
                        <a:pt x="95" y="28"/>
                      </a:lnTo>
                      <a:lnTo>
                        <a:pt x="94" y="25"/>
                      </a:lnTo>
                      <a:lnTo>
                        <a:pt x="92" y="22"/>
                      </a:lnTo>
                      <a:lnTo>
                        <a:pt x="90" y="18"/>
                      </a:lnTo>
                      <a:lnTo>
                        <a:pt x="87" y="16"/>
                      </a:lnTo>
                      <a:lnTo>
                        <a:pt x="84" y="13"/>
                      </a:lnTo>
                      <a:lnTo>
                        <a:pt x="81" y="10"/>
                      </a:lnTo>
                      <a:lnTo>
                        <a:pt x="79" y="8"/>
                      </a:lnTo>
                      <a:lnTo>
                        <a:pt x="75" y="6"/>
                      </a:lnTo>
                      <a:lnTo>
                        <a:pt x="72" y="4"/>
                      </a:lnTo>
                      <a:lnTo>
                        <a:pt x="69" y="3"/>
                      </a:lnTo>
                      <a:lnTo>
                        <a:pt x="65" y="2"/>
                      </a:lnTo>
                      <a:lnTo>
                        <a:pt x="61" y="1"/>
                      </a:lnTo>
                      <a:lnTo>
                        <a:pt x="58" y="0"/>
                      </a:lnTo>
                      <a:lnTo>
                        <a:pt x="54" y="0"/>
                      </a:lnTo>
                      <a:lnTo>
                        <a:pt x="50" y="0"/>
                      </a:lnTo>
                      <a:lnTo>
                        <a:pt x="46" y="0"/>
                      </a:lnTo>
                      <a:lnTo>
                        <a:pt x="42" y="0"/>
                      </a:lnTo>
                      <a:lnTo>
                        <a:pt x="39" y="1"/>
                      </a:lnTo>
                      <a:lnTo>
                        <a:pt x="35" y="2"/>
                      </a:lnTo>
                      <a:lnTo>
                        <a:pt x="32" y="3"/>
                      </a:lnTo>
                      <a:lnTo>
                        <a:pt x="28" y="4"/>
                      </a:lnTo>
                      <a:lnTo>
                        <a:pt x="25" y="6"/>
                      </a:lnTo>
                      <a:lnTo>
                        <a:pt x="22" y="8"/>
                      </a:lnTo>
                      <a:lnTo>
                        <a:pt x="19" y="10"/>
                      </a:lnTo>
                      <a:lnTo>
                        <a:pt x="16" y="13"/>
                      </a:lnTo>
                      <a:lnTo>
                        <a:pt x="13" y="16"/>
                      </a:lnTo>
                      <a:lnTo>
                        <a:pt x="11" y="18"/>
                      </a:lnTo>
                      <a:lnTo>
                        <a:pt x="8" y="22"/>
                      </a:lnTo>
                      <a:lnTo>
                        <a:pt x="6" y="25"/>
                      </a:lnTo>
                      <a:lnTo>
                        <a:pt x="5" y="28"/>
                      </a:lnTo>
                      <a:lnTo>
                        <a:pt x="3" y="32"/>
                      </a:lnTo>
                      <a:lnTo>
                        <a:pt x="2" y="35"/>
                      </a:lnTo>
                      <a:lnTo>
                        <a:pt x="1" y="39"/>
                      </a:lnTo>
                      <a:lnTo>
                        <a:pt x="0" y="43"/>
                      </a:lnTo>
                      <a:lnTo>
                        <a:pt x="0" y="46"/>
                      </a:lnTo>
                      <a:lnTo>
                        <a:pt x="0" y="50"/>
                      </a:lnTo>
                      <a:lnTo>
                        <a:pt x="0" y="54"/>
                      </a:lnTo>
                      <a:lnTo>
                        <a:pt x="0" y="57"/>
                      </a:lnTo>
                      <a:lnTo>
                        <a:pt x="1" y="61"/>
                      </a:lnTo>
                      <a:lnTo>
                        <a:pt x="2" y="65"/>
                      </a:lnTo>
                      <a:lnTo>
                        <a:pt x="3" y="68"/>
                      </a:lnTo>
                      <a:lnTo>
                        <a:pt x="5" y="72"/>
                      </a:lnTo>
                      <a:lnTo>
                        <a:pt x="6" y="75"/>
                      </a:lnTo>
                      <a:lnTo>
                        <a:pt x="8" y="78"/>
                      </a:lnTo>
                      <a:lnTo>
                        <a:pt x="11" y="82"/>
                      </a:lnTo>
                      <a:lnTo>
                        <a:pt x="13" y="84"/>
                      </a:lnTo>
                      <a:lnTo>
                        <a:pt x="16" y="87"/>
                      </a:lnTo>
                      <a:lnTo>
                        <a:pt x="19" y="90"/>
                      </a:lnTo>
                      <a:lnTo>
                        <a:pt x="22" y="92"/>
                      </a:lnTo>
                      <a:lnTo>
                        <a:pt x="25" y="94"/>
                      </a:lnTo>
                      <a:lnTo>
                        <a:pt x="28" y="96"/>
                      </a:lnTo>
                      <a:lnTo>
                        <a:pt x="32" y="97"/>
                      </a:lnTo>
                      <a:lnTo>
                        <a:pt x="35" y="98"/>
                      </a:lnTo>
                      <a:lnTo>
                        <a:pt x="39" y="99"/>
                      </a:lnTo>
                      <a:lnTo>
                        <a:pt x="42" y="100"/>
                      </a:lnTo>
                      <a:lnTo>
                        <a:pt x="46" y="100"/>
                      </a:lnTo>
                      <a:lnTo>
                        <a:pt x="50" y="100"/>
                      </a:lnTo>
                      <a:lnTo>
                        <a:pt x="54" y="100"/>
                      </a:lnTo>
                      <a:lnTo>
                        <a:pt x="58" y="100"/>
                      </a:lnTo>
                      <a:lnTo>
                        <a:pt x="61" y="99"/>
                      </a:lnTo>
                      <a:lnTo>
                        <a:pt x="65" y="98"/>
                      </a:lnTo>
                      <a:lnTo>
                        <a:pt x="69" y="97"/>
                      </a:lnTo>
                      <a:lnTo>
                        <a:pt x="72" y="96"/>
                      </a:lnTo>
                      <a:lnTo>
                        <a:pt x="75" y="94"/>
                      </a:lnTo>
                      <a:lnTo>
                        <a:pt x="79" y="92"/>
                      </a:lnTo>
                      <a:lnTo>
                        <a:pt x="81" y="90"/>
                      </a:lnTo>
                      <a:lnTo>
                        <a:pt x="84" y="87"/>
                      </a:lnTo>
                      <a:lnTo>
                        <a:pt x="87" y="84"/>
                      </a:lnTo>
                      <a:lnTo>
                        <a:pt x="90" y="82"/>
                      </a:lnTo>
                      <a:lnTo>
                        <a:pt x="92" y="78"/>
                      </a:lnTo>
                      <a:lnTo>
                        <a:pt x="94" y="75"/>
                      </a:lnTo>
                      <a:lnTo>
                        <a:pt x="95" y="72"/>
                      </a:lnTo>
                      <a:lnTo>
                        <a:pt x="97" y="68"/>
                      </a:lnTo>
                      <a:lnTo>
                        <a:pt x="99" y="65"/>
                      </a:lnTo>
                      <a:lnTo>
                        <a:pt x="99" y="61"/>
                      </a:lnTo>
                      <a:lnTo>
                        <a:pt x="100" y="57"/>
                      </a:lnTo>
                      <a:lnTo>
                        <a:pt x="101" y="54"/>
                      </a:lnTo>
                      <a:lnTo>
                        <a:pt x="101" y="50"/>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32" name="Freeform 88"/>
                <p:cNvSpPr>
                  <a:spLocks/>
                </p:cNvSpPr>
                <p:nvPr/>
              </p:nvSpPr>
              <p:spPr bwMode="auto">
                <a:xfrm>
                  <a:off x="2279" y="1533"/>
                  <a:ext cx="102" cy="102"/>
                </a:xfrm>
                <a:custGeom>
                  <a:avLst/>
                  <a:gdLst>
                    <a:gd name="T0" fmla="*/ 101 w 102"/>
                    <a:gd name="T1" fmla="*/ 47 h 102"/>
                    <a:gd name="T2" fmla="*/ 99 w 102"/>
                    <a:gd name="T3" fmla="*/ 40 h 102"/>
                    <a:gd name="T4" fmla="*/ 97 w 102"/>
                    <a:gd name="T5" fmla="*/ 32 h 102"/>
                    <a:gd name="T6" fmla="*/ 94 w 102"/>
                    <a:gd name="T7" fmla="*/ 26 h 102"/>
                    <a:gd name="T8" fmla="*/ 90 w 102"/>
                    <a:gd name="T9" fmla="*/ 19 h 102"/>
                    <a:gd name="T10" fmla="*/ 85 w 102"/>
                    <a:gd name="T11" fmla="*/ 14 h 102"/>
                    <a:gd name="T12" fmla="*/ 78 w 102"/>
                    <a:gd name="T13" fmla="*/ 9 h 102"/>
                    <a:gd name="T14" fmla="*/ 72 w 102"/>
                    <a:gd name="T15" fmla="*/ 5 h 102"/>
                    <a:gd name="T16" fmla="*/ 65 w 102"/>
                    <a:gd name="T17" fmla="*/ 2 h 102"/>
                    <a:gd name="T18" fmla="*/ 58 w 102"/>
                    <a:gd name="T19" fmla="*/ 1 h 102"/>
                    <a:gd name="T20" fmla="*/ 50 w 102"/>
                    <a:gd name="T21" fmla="*/ 0 h 102"/>
                    <a:gd name="T22" fmla="*/ 43 w 102"/>
                    <a:gd name="T23" fmla="*/ 1 h 102"/>
                    <a:gd name="T24" fmla="*/ 35 w 102"/>
                    <a:gd name="T25" fmla="*/ 2 h 102"/>
                    <a:gd name="T26" fmla="*/ 28 w 102"/>
                    <a:gd name="T27" fmla="*/ 5 h 102"/>
                    <a:gd name="T28" fmla="*/ 22 w 102"/>
                    <a:gd name="T29" fmla="*/ 9 h 102"/>
                    <a:gd name="T30" fmla="*/ 16 w 102"/>
                    <a:gd name="T31" fmla="*/ 14 h 102"/>
                    <a:gd name="T32" fmla="*/ 11 w 102"/>
                    <a:gd name="T33" fmla="*/ 19 h 102"/>
                    <a:gd name="T34" fmla="*/ 7 w 102"/>
                    <a:gd name="T35" fmla="*/ 26 h 102"/>
                    <a:gd name="T36" fmla="*/ 3 w 102"/>
                    <a:gd name="T37" fmla="*/ 32 h 102"/>
                    <a:gd name="T38" fmla="*/ 1 w 102"/>
                    <a:gd name="T39" fmla="*/ 40 h 102"/>
                    <a:gd name="T40" fmla="*/ 0 w 102"/>
                    <a:gd name="T41" fmla="*/ 47 h 102"/>
                    <a:gd name="T42" fmla="*/ 0 w 102"/>
                    <a:gd name="T43" fmla="*/ 55 h 102"/>
                    <a:gd name="T44" fmla="*/ 1 w 102"/>
                    <a:gd name="T45" fmla="*/ 62 h 102"/>
                    <a:gd name="T46" fmla="*/ 3 w 102"/>
                    <a:gd name="T47" fmla="*/ 69 h 102"/>
                    <a:gd name="T48" fmla="*/ 7 w 102"/>
                    <a:gd name="T49" fmla="*/ 76 h 102"/>
                    <a:gd name="T50" fmla="*/ 11 w 102"/>
                    <a:gd name="T51" fmla="*/ 82 h 102"/>
                    <a:gd name="T52" fmla="*/ 16 w 102"/>
                    <a:gd name="T53" fmla="*/ 88 h 102"/>
                    <a:gd name="T54" fmla="*/ 22 w 102"/>
                    <a:gd name="T55" fmla="*/ 93 h 102"/>
                    <a:gd name="T56" fmla="*/ 28 w 102"/>
                    <a:gd name="T57" fmla="*/ 96 h 102"/>
                    <a:gd name="T58" fmla="*/ 35 w 102"/>
                    <a:gd name="T59" fmla="*/ 99 h 102"/>
                    <a:gd name="T60" fmla="*/ 43 w 102"/>
                    <a:gd name="T61" fmla="*/ 101 h 102"/>
                    <a:gd name="T62" fmla="*/ 50 w 102"/>
                    <a:gd name="T63" fmla="*/ 101 h 102"/>
                    <a:gd name="T64" fmla="*/ 58 w 102"/>
                    <a:gd name="T65" fmla="*/ 101 h 102"/>
                    <a:gd name="T66" fmla="*/ 65 w 102"/>
                    <a:gd name="T67" fmla="*/ 99 h 102"/>
                    <a:gd name="T68" fmla="*/ 72 w 102"/>
                    <a:gd name="T69" fmla="*/ 96 h 102"/>
                    <a:gd name="T70" fmla="*/ 78 w 102"/>
                    <a:gd name="T71" fmla="*/ 93 h 102"/>
                    <a:gd name="T72" fmla="*/ 85 w 102"/>
                    <a:gd name="T73" fmla="*/ 88 h 102"/>
                    <a:gd name="T74" fmla="*/ 90 w 102"/>
                    <a:gd name="T75" fmla="*/ 82 h 102"/>
                    <a:gd name="T76" fmla="*/ 94 w 102"/>
                    <a:gd name="T77" fmla="*/ 76 h 102"/>
                    <a:gd name="T78" fmla="*/ 97 w 102"/>
                    <a:gd name="T79" fmla="*/ 69 h 102"/>
                    <a:gd name="T80" fmla="*/ 99 w 102"/>
                    <a:gd name="T81" fmla="*/ 62 h 102"/>
                    <a:gd name="T82" fmla="*/ 101 w 102"/>
                    <a:gd name="T83" fmla="*/ 55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102">
                      <a:moveTo>
                        <a:pt x="101" y="51"/>
                      </a:moveTo>
                      <a:lnTo>
                        <a:pt x="101" y="47"/>
                      </a:lnTo>
                      <a:lnTo>
                        <a:pt x="100" y="43"/>
                      </a:lnTo>
                      <a:lnTo>
                        <a:pt x="99" y="40"/>
                      </a:lnTo>
                      <a:lnTo>
                        <a:pt x="99" y="36"/>
                      </a:lnTo>
                      <a:lnTo>
                        <a:pt x="97" y="32"/>
                      </a:lnTo>
                      <a:lnTo>
                        <a:pt x="96" y="29"/>
                      </a:lnTo>
                      <a:lnTo>
                        <a:pt x="94" y="26"/>
                      </a:lnTo>
                      <a:lnTo>
                        <a:pt x="92" y="22"/>
                      </a:lnTo>
                      <a:lnTo>
                        <a:pt x="90" y="19"/>
                      </a:lnTo>
                      <a:lnTo>
                        <a:pt x="87" y="16"/>
                      </a:lnTo>
                      <a:lnTo>
                        <a:pt x="85" y="14"/>
                      </a:lnTo>
                      <a:lnTo>
                        <a:pt x="82" y="11"/>
                      </a:lnTo>
                      <a:lnTo>
                        <a:pt x="78" y="9"/>
                      </a:lnTo>
                      <a:lnTo>
                        <a:pt x="75" y="7"/>
                      </a:lnTo>
                      <a:lnTo>
                        <a:pt x="72" y="5"/>
                      </a:lnTo>
                      <a:lnTo>
                        <a:pt x="68" y="4"/>
                      </a:lnTo>
                      <a:lnTo>
                        <a:pt x="65" y="2"/>
                      </a:lnTo>
                      <a:lnTo>
                        <a:pt x="61" y="2"/>
                      </a:lnTo>
                      <a:lnTo>
                        <a:pt x="58" y="1"/>
                      </a:lnTo>
                      <a:lnTo>
                        <a:pt x="54" y="0"/>
                      </a:lnTo>
                      <a:lnTo>
                        <a:pt x="50" y="0"/>
                      </a:lnTo>
                      <a:lnTo>
                        <a:pt x="46" y="0"/>
                      </a:lnTo>
                      <a:lnTo>
                        <a:pt x="43" y="1"/>
                      </a:lnTo>
                      <a:lnTo>
                        <a:pt x="39" y="2"/>
                      </a:lnTo>
                      <a:lnTo>
                        <a:pt x="35" y="2"/>
                      </a:lnTo>
                      <a:lnTo>
                        <a:pt x="32" y="4"/>
                      </a:lnTo>
                      <a:lnTo>
                        <a:pt x="28" y="5"/>
                      </a:lnTo>
                      <a:lnTo>
                        <a:pt x="25" y="7"/>
                      </a:lnTo>
                      <a:lnTo>
                        <a:pt x="22" y="9"/>
                      </a:lnTo>
                      <a:lnTo>
                        <a:pt x="19" y="11"/>
                      </a:lnTo>
                      <a:lnTo>
                        <a:pt x="16" y="14"/>
                      </a:lnTo>
                      <a:lnTo>
                        <a:pt x="13" y="16"/>
                      </a:lnTo>
                      <a:lnTo>
                        <a:pt x="11" y="19"/>
                      </a:lnTo>
                      <a:lnTo>
                        <a:pt x="8" y="22"/>
                      </a:lnTo>
                      <a:lnTo>
                        <a:pt x="7" y="26"/>
                      </a:lnTo>
                      <a:lnTo>
                        <a:pt x="5" y="29"/>
                      </a:lnTo>
                      <a:lnTo>
                        <a:pt x="3" y="32"/>
                      </a:lnTo>
                      <a:lnTo>
                        <a:pt x="2" y="36"/>
                      </a:lnTo>
                      <a:lnTo>
                        <a:pt x="1" y="40"/>
                      </a:lnTo>
                      <a:lnTo>
                        <a:pt x="0" y="43"/>
                      </a:lnTo>
                      <a:lnTo>
                        <a:pt x="0" y="47"/>
                      </a:lnTo>
                      <a:lnTo>
                        <a:pt x="0" y="51"/>
                      </a:lnTo>
                      <a:lnTo>
                        <a:pt x="0" y="55"/>
                      </a:lnTo>
                      <a:lnTo>
                        <a:pt x="0" y="59"/>
                      </a:lnTo>
                      <a:lnTo>
                        <a:pt x="1" y="62"/>
                      </a:lnTo>
                      <a:lnTo>
                        <a:pt x="2" y="65"/>
                      </a:lnTo>
                      <a:lnTo>
                        <a:pt x="3" y="69"/>
                      </a:lnTo>
                      <a:lnTo>
                        <a:pt x="5" y="73"/>
                      </a:lnTo>
                      <a:lnTo>
                        <a:pt x="7" y="76"/>
                      </a:lnTo>
                      <a:lnTo>
                        <a:pt x="8" y="80"/>
                      </a:lnTo>
                      <a:lnTo>
                        <a:pt x="11" y="82"/>
                      </a:lnTo>
                      <a:lnTo>
                        <a:pt x="13" y="85"/>
                      </a:lnTo>
                      <a:lnTo>
                        <a:pt x="16" y="88"/>
                      </a:lnTo>
                      <a:lnTo>
                        <a:pt x="19" y="90"/>
                      </a:lnTo>
                      <a:lnTo>
                        <a:pt x="22" y="93"/>
                      </a:lnTo>
                      <a:lnTo>
                        <a:pt x="25" y="94"/>
                      </a:lnTo>
                      <a:lnTo>
                        <a:pt x="28" y="96"/>
                      </a:lnTo>
                      <a:lnTo>
                        <a:pt x="32" y="98"/>
                      </a:lnTo>
                      <a:lnTo>
                        <a:pt x="35" y="99"/>
                      </a:lnTo>
                      <a:lnTo>
                        <a:pt x="39" y="100"/>
                      </a:lnTo>
                      <a:lnTo>
                        <a:pt x="43" y="101"/>
                      </a:lnTo>
                      <a:lnTo>
                        <a:pt x="46" y="101"/>
                      </a:lnTo>
                      <a:lnTo>
                        <a:pt x="50" y="101"/>
                      </a:lnTo>
                      <a:lnTo>
                        <a:pt x="54" y="101"/>
                      </a:lnTo>
                      <a:lnTo>
                        <a:pt x="58" y="101"/>
                      </a:lnTo>
                      <a:lnTo>
                        <a:pt x="61" y="100"/>
                      </a:lnTo>
                      <a:lnTo>
                        <a:pt x="65" y="99"/>
                      </a:lnTo>
                      <a:lnTo>
                        <a:pt x="68" y="98"/>
                      </a:lnTo>
                      <a:lnTo>
                        <a:pt x="72" y="96"/>
                      </a:lnTo>
                      <a:lnTo>
                        <a:pt x="75" y="94"/>
                      </a:lnTo>
                      <a:lnTo>
                        <a:pt x="78" y="93"/>
                      </a:lnTo>
                      <a:lnTo>
                        <a:pt x="82" y="90"/>
                      </a:lnTo>
                      <a:lnTo>
                        <a:pt x="85" y="88"/>
                      </a:lnTo>
                      <a:lnTo>
                        <a:pt x="87" y="85"/>
                      </a:lnTo>
                      <a:lnTo>
                        <a:pt x="90" y="82"/>
                      </a:lnTo>
                      <a:lnTo>
                        <a:pt x="92" y="80"/>
                      </a:lnTo>
                      <a:lnTo>
                        <a:pt x="94" y="76"/>
                      </a:lnTo>
                      <a:lnTo>
                        <a:pt x="96" y="73"/>
                      </a:lnTo>
                      <a:lnTo>
                        <a:pt x="97" y="69"/>
                      </a:lnTo>
                      <a:lnTo>
                        <a:pt x="99" y="65"/>
                      </a:lnTo>
                      <a:lnTo>
                        <a:pt x="99" y="62"/>
                      </a:lnTo>
                      <a:lnTo>
                        <a:pt x="100" y="59"/>
                      </a:lnTo>
                      <a:lnTo>
                        <a:pt x="101" y="55"/>
                      </a:lnTo>
                      <a:lnTo>
                        <a:pt x="101" y="51"/>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33" name="Freeform 89"/>
                <p:cNvSpPr>
                  <a:spLocks/>
                </p:cNvSpPr>
                <p:nvPr/>
              </p:nvSpPr>
              <p:spPr bwMode="auto">
                <a:xfrm>
                  <a:off x="2386" y="1537"/>
                  <a:ext cx="101" cy="102"/>
                </a:xfrm>
                <a:custGeom>
                  <a:avLst/>
                  <a:gdLst>
                    <a:gd name="T0" fmla="*/ 100 w 101"/>
                    <a:gd name="T1" fmla="*/ 47 h 102"/>
                    <a:gd name="T2" fmla="*/ 99 w 101"/>
                    <a:gd name="T3" fmla="*/ 39 h 102"/>
                    <a:gd name="T4" fmla="*/ 97 w 101"/>
                    <a:gd name="T5" fmla="*/ 32 h 102"/>
                    <a:gd name="T6" fmla="*/ 94 w 101"/>
                    <a:gd name="T7" fmla="*/ 25 h 102"/>
                    <a:gd name="T8" fmla="*/ 90 w 101"/>
                    <a:gd name="T9" fmla="*/ 19 h 102"/>
                    <a:gd name="T10" fmla="*/ 84 w 101"/>
                    <a:gd name="T11" fmla="*/ 14 h 102"/>
                    <a:gd name="T12" fmla="*/ 78 w 101"/>
                    <a:gd name="T13" fmla="*/ 9 h 102"/>
                    <a:gd name="T14" fmla="*/ 72 w 101"/>
                    <a:gd name="T15" fmla="*/ 5 h 102"/>
                    <a:gd name="T16" fmla="*/ 65 w 101"/>
                    <a:gd name="T17" fmla="*/ 2 h 102"/>
                    <a:gd name="T18" fmla="*/ 57 w 101"/>
                    <a:gd name="T19" fmla="*/ 1 h 102"/>
                    <a:gd name="T20" fmla="*/ 50 w 101"/>
                    <a:gd name="T21" fmla="*/ 0 h 102"/>
                    <a:gd name="T22" fmla="*/ 42 w 101"/>
                    <a:gd name="T23" fmla="*/ 1 h 102"/>
                    <a:gd name="T24" fmla="*/ 35 w 101"/>
                    <a:gd name="T25" fmla="*/ 2 h 102"/>
                    <a:gd name="T26" fmla="*/ 28 w 101"/>
                    <a:gd name="T27" fmla="*/ 5 h 102"/>
                    <a:gd name="T28" fmla="*/ 21 w 101"/>
                    <a:gd name="T29" fmla="*/ 9 h 102"/>
                    <a:gd name="T30" fmla="*/ 16 w 101"/>
                    <a:gd name="T31" fmla="*/ 14 h 102"/>
                    <a:gd name="T32" fmla="*/ 10 w 101"/>
                    <a:gd name="T33" fmla="*/ 19 h 102"/>
                    <a:gd name="T34" fmla="*/ 6 w 101"/>
                    <a:gd name="T35" fmla="*/ 25 h 102"/>
                    <a:gd name="T36" fmla="*/ 3 w 101"/>
                    <a:gd name="T37" fmla="*/ 32 h 102"/>
                    <a:gd name="T38" fmla="*/ 0 w 101"/>
                    <a:gd name="T39" fmla="*/ 39 h 102"/>
                    <a:gd name="T40" fmla="*/ 0 w 101"/>
                    <a:gd name="T41" fmla="*/ 47 h 102"/>
                    <a:gd name="T42" fmla="*/ 0 w 101"/>
                    <a:gd name="T43" fmla="*/ 54 h 102"/>
                    <a:gd name="T44" fmla="*/ 0 w 101"/>
                    <a:gd name="T45" fmla="*/ 62 h 102"/>
                    <a:gd name="T46" fmla="*/ 3 w 101"/>
                    <a:gd name="T47" fmla="*/ 69 h 102"/>
                    <a:gd name="T48" fmla="*/ 6 w 101"/>
                    <a:gd name="T49" fmla="*/ 76 h 102"/>
                    <a:gd name="T50" fmla="*/ 10 w 101"/>
                    <a:gd name="T51" fmla="*/ 82 h 102"/>
                    <a:gd name="T52" fmla="*/ 16 w 101"/>
                    <a:gd name="T53" fmla="*/ 88 h 102"/>
                    <a:gd name="T54" fmla="*/ 21 w 101"/>
                    <a:gd name="T55" fmla="*/ 92 h 102"/>
                    <a:gd name="T56" fmla="*/ 28 w 101"/>
                    <a:gd name="T57" fmla="*/ 96 h 102"/>
                    <a:gd name="T58" fmla="*/ 35 w 101"/>
                    <a:gd name="T59" fmla="*/ 99 h 102"/>
                    <a:gd name="T60" fmla="*/ 42 w 101"/>
                    <a:gd name="T61" fmla="*/ 100 h 102"/>
                    <a:gd name="T62" fmla="*/ 50 w 101"/>
                    <a:gd name="T63" fmla="*/ 101 h 102"/>
                    <a:gd name="T64" fmla="*/ 57 w 101"/>
                    <a:gd name="T65" fmla="*/ 100 h 102"/>
                    <a:gd name="T66" fmla="*/ 65 w 101"/>
                    <a:gd name="T67" fmla="*/ 99 h 102"/>
                    <a:gd name="T68" fmla="*/ 72 w 101"/>
                    <a:gd name="T69" fmla="*/ 96 h 102"/>
                    <a:gd name="T70" fmla="*/ 78 w 101"/>
                    <a:gd name="T71" fmla="*/ 92 h 102"/>
                    <a:gd name="T72" fmla="*/ 84 w 101"/>
                    <a:gd name="T73" fmla="*/ 88 h 102"/>
                    <a:gd name="T74" fmla="*/ 90 w 101"/>
                    <a:gd name="T75" fmla="*/ 82 h 102"/>
                    <a:gd name="T76" fmla="*/ 94 w 101"/>
                    <a:gd name="T77" fmla="*/ 76 h 102"/>
                    <a:gd name="T78" fmla="*/ 97 w 101"/>
                    <a:gd name="T79" fmla="*/ 69 h 102"/>
                    <a:gd name="T80" fmla="*/ 99 w 101"/>
                    <a:gd name="T81" fmla="*/ 62 h 102"/>
                    <a:gd name="T82" fmla="*/ 100 w 101"/>
                    <a:gd name="T83" fmla="*/ 54 h 10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1" h="102">
                      <a:moveTo>
                        <a:pt x="100" y="51"/>
                      </a:moveTo>
                      <a:lnTo>
                        <a:pt x="100" y="47"/>
                      </a:lnTo>
                      <a:lnTo>
                        <a:pt x="100" y="43"/>
                      </a:lnTo>
                      <a:lnTo>
                        <a:pt x="99" y="39"/>
                      </a:lnTo>
                      <a:lnTo>
                        <a:pt x="98" y="36"/>
                      </a:lnTo>
                      <a:lnTo>
                        <a:pt x="97" y="32"/>
                      </a:lnTo>
                      <a:lnTo>
                        <a:pt x="95" y="29"/>
                      </a:lnTo>
                      <a:lnTo>
                        <a:pt x="94" y="25"/>
                      </a:lnTo>
                      <a:lnTo>
                        <a:pt x="92" y="22"/>
                      </a:lnTo>
                      <a:lnTo>
                        <a:pt x="90" y="19"/>
                      </a:lnTo>
                      <a:lnTo>
                        <a:pt x="87" y="16"/>
                      </a:lnTo>
                      <a:lnTo>
                        <a:pt x="84" y="14"/>
                      </a:lnTo>
                      <a:lnTo>
                        <a:pt x="81" y="11"/>
                      </a:lnTo>
                      <a:lnTo>
                        <a:pt x="78" y="9"/>
                      </a:lnTo>
                      <a:lnTo>
                        <a:pt x="75" y="7"/>
                      </a:lnTo>
                      <a:lnTo>
                        <a:pt x="72" y="5"/>
                      </a:lnTo>
                      <a:lnTo>
                        <a:pt x="68" y="4"/>
                      </a:lnTo>
                      <a:lnTo>
                        <a:pt x="65" y="2"/>
                      </a:lnTo>
                      <a:lnTo>
                        <a:pt x="61" y="1"/>
                      </a:lnTo>
                      <a:lnTo>
                        <a:pt x="57" y="1"/>
                      </a:lnTo>
                      <a:lnTo>
                        <a:pt x="53" y="0"/>
                      </a:lnTo>
                      <a:lnTo>
                        <a:pt x="50" y="0"/>
                      </a:lnTo>
                      <a:lnTo>
                        <a:pt x="46" y="0"/>
                      </a:lnTo>
                      <a:lnTo>
                        <a:pt x="42" y="1"/>
                      </a:lnTo>
                      <a:lnTo>
                        <a:pt x="39" y="1"/>
                      </a:lnTo>
                      <a:lnTo>
                        <a:pt x="35" y="2"/>
                      </a:lnTo>
                      <a:lnTo>
                        <a:pt x="31" y="4"/>
                      </a:lnTo>
                      <a:lnTo>
                        <a:pt x="28" y="5"/>
                      </a:lnTo>
                      <a:lnTo>
                        <a:pt x="25" y="7"/>
                      </a:lnTo>
                      <a:lnTo>
                        <a:pt x="21" y="9"/>
                      </a:lnTo>
                      <a:lnTo>
                        <a:pt x="18" y="11"/>
                      </a:lnTo>
                      <a:lnTo>
                        <a:pt x="16" y="14"/>
                      </a:lnTo>
                      <a:lnTo>
                        <a:pt x="13" y="16"/>
                      </a:lnTo>
                      <a:lnTo>
                        <a:pt x="10" y="19"/>
                      </a:lnTo>
                      <a:lnTo>
                        <a:pt x="8" y="22"/>
                      </a:lnTo>
                      <a:lnTo>
                        <a:pt x="6" y="25"/>
                      </a:lnTo>
                      <a:lnTo>
                        <a:pt x="4" y="29"/>
                      </a:lnTo>
                      <a:lnTo>
                        <a:pt x="3" y="32"/>
                      </a:lnTo>
                      <a:lnTo>
                        <a:pt x="2" y="36"/>
                      </a:lnTo>
                      <a:lnTo>
                        <a:pt x="0" y="39"/>
                      </a:lnTo>
                      <a:lnTo>
                        <a:pt x="0" y="43"/>
                      </a:lnTo>
                      <a:lnTo>
                        <a:pt x="0" y="47"/>
                      </a:lnTo>
                      <a:lnTo>
                        <a:pt x="0" y="51"/>
                      </a:lnTo>
                      <a:lnTo>
                        <a:pt x="0" y="54"/>
                      </a:lnTo>
                      <a:lnTo>
                        <a:pt x="0" y="58"/>
                      </a:lnTo>
                      <a:lnTo>
                        <a:pt x="0" y="62"/>
                      </a:lnTo>
                      <a:lnTo>
                        <a:pt x="2" y="65"/>
                      </a:lnTo>
                      <a:lnTo>
                        <a:pt x="3" y="69"/>
                      </a:lnTo>
                      <a:lnTo>
                        <a:pt x="4" y="73"/>
                      </a:lnTo>
                      <a:lnTo>
                        <a:pt x="6" y="76"/>
                      </a:lnTo>
                      <a:lnTo>
                        <a:pt x="8" y="79"/>
                      </a:lnTo>
                      <a:lnTo>
                        <a:pt x="10" y="82"/>
                      </a:lnTo>
                      <a:lnTo>
                        <a:pt x="13" y="85"/>
                      </a:lnTo>
                      <a:lnTo>
                        <a:pt x="16" y="88"/>
                      </a:lnTo>
                      <a:lnTo>
                        <a:pt x="18" y="90"/>
                      </a:lnTo>
                      <a:lnTo>
                        <a:pt x="21" y="92"/>
                      </a:lnTo>
                      <a:lnTo>
                        <a:pt x="25" y="94"/>
                      </a:lnTo>
                      <a:lnTo>
                        <a:pt x="28" y="96"/>
                      </a:lnTo>
                      <a:lnTo>
                        <a:pt x="31" y="98"/>
                      </a:lnTo>
                      <a:lnTo>
                        <a:pt x="35" y="99"/>
                      </a:lnTo>
                      <a:lnTo>
                        <a:pt x="39" y="100"/>
                      </a:lnTo>
                      <a:lnTo>
                        <a:pt x="42" y="100"/>
                      </a:lnTo>
                      <a:lnTo>
                        <a:pt x="46" y="101"/>
                      </a:lnTo>
                      <a:lnTo>
                        <a:pt x="50" y="101"/>
                      </a:lnTo>
                      <a:lnTo>
                        <a:pt x="53" y="101"/>
                      </a:lnTo>
                      <a:lnTo>
                        <a:pt x="57" y="100"/>
                      </a:lnTo>
                      <a:lnTo>
                        <a:pt x="61" y="100"/>
                      </a:lnTo>
                      <a:lnTo>
                        <a:pt x="65" y="99"/>
                      </a:lnTo>
                      <a:lnTo>
                        <a:pt x="68" y="98"/>
                      </a:lnTo>
                      <a:lnTo>
                        <a:pt x="72" y="96"/>
                      </a:lnTo>
                      <a:lnTo>
                        <a:pt x="75" y="94"/>
                      </a:lnTo>
                      <a:lnTo>
                        <a:pt x="78" y="92"/>
                      </a:lnTo>
                      <a:lnTo>
                        <a:pt x="81" y="90"/>
                      </a:lnTo>
                      <a:lnTo>
                        <a:pt x="84" y="88"/>
                      </a:lnTo>
                      <a:lnTo>
                        <a:pt x="87" y="85"/>
                      </a:lnTo>
                      <a:lnTo>
                        <a:pt x="90" y="82"/>
                      </a:lnTo>
                      <a:lnTo>
                        <a:pt x="92" y="79"/>
                      </a:lnTo>
                      <a:lnTo>
                        <a:pt x="94" y="76"/>
                      </a:lnTo>
                      <a:lnTo>
                        <a:pt x="95" y="73"/>
                      </a:lnTo>
                      <a:lnTo>
                        <a:pt x="97" y="69"/>
                      </a:lnTo>
                      <a:lnTo>
                        <a:pt x="98" y="65"/>
                      </a:lnTo>
                      <a:lnTo>
                        <a:pt x="99" y="62"/>
                      </a:lnTo>
                      <a:lnTo>
                        <a:pt x="100" y="58"/>
                      </a:lnTo>
                      <a:lnTo>
                        <a:pt x="100" y="54"/>
                      </a:lnTo>
                      <a:lnTo>
                        <a:pt x="100" y="51"/>
                      </a:lnTo>
                    </a:path>
                  </a:pathLst>
                </a:custGeom>
                <a:solidFill>
                  <a:srgbClr val="FFFFFF"/>
                </a:solidFill>
                <a:ln w="127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734" name="Line 90"/>
                <p:cNvSpPr>
                  <a:spLocks noChangeShapeType="1"/>
                </p:cNvSpPr>
                <p:nvPr/>
              </p:nvSpPr>
              <p:spPr bwMode="auto">
                <a:xfrm>
                  <a:off x="689" y="1644"/>
                  <a:ext cx="2389" cy="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grpSp>
          <p:sp>
            <p:nvSpPr>
              <p:cNvPr id="669" name="Rectángulo 668"/>
              <p:cNvSpPr/>
              <p:nvPr/>
            </p:nvSpPr>
            <p:spPr>
              <a:xfrm>
                <a:off x="5253316" y="2577703"/>
                <a:ext cx="4572000" cy="461665"/>
              </a:xfrm>
              <a:prstGeom prst="rect">
                <a:avLst/>
              </a:prstGeom>
            </p:spPr>
            <p:txBody>
              <a:bodyPr>
                <a:spAutoFit/>
              </a:bodyPr>
              <a:lstStyle/>
              <a:p>
                <a:pPr marL="482600" lvl="1" indent="-292100">
                  <a:tabLst>
                    <a:tab pos="2286000" algn="l"/>
                  </a:tabLst>
                </a:pPr>
                <a:r>
                  <a:rPr lang="de-DE" altLang="es-ES" sz="1200" dirty="0"/>
                  <a:t> </a:t>
                </a:r>
                <a:r>
                  <a:rPr lang="de-DE" altLang="es-ES" sz="1200" dirty="0" smtClean="0"/>
                  <a:t>   </a:t>
                </a:r>
                <a:r>
                  <a:rPr lang="de-DE" altLang="es-ES" sz="1200" b="1" dirty="0" smtClean="0"/>
                  <a:t>Phase I:     </a:t>
                </a:r>
                <a:r>
                  <a:rPr lang="de-DE" altLang="es-ES" sz="1200" dirty="0" smtClean="0"/>
                  <a:t>concentration </a:t>
                </a:r>
                <a:r>
                  <a:rPr lang="de-DE" altLang="es-ES" sz="1200" dirty="0"/>
                  <a:t>and ordering</a:t>
                </a:r>
              </a:p>
              <a:p>
                <a:pPr marL="952500" lvl="2" indent="-190500">
                  <a:tabLst>
                    <a:tab pos="2286000" algn="l"/>
                  </a:tabLst>
                </a:pPr>
                <a:r>
                  <a:rPr lang="de-DE" altLang="es-ES" sz="1200" dirty="0" smtClean="0"/>
                  <a:t>       T </a:t>
                </a:r>
                <a:r>
                  <a:rPr lang="de-DE" altLang="es-ES" sz="1200" dirty="0"/>
                  <a:t>&gt; MFFT, water evaporates</a:t>
                </a:r>
                <a:endParaRPr lang="es-ES" sz="1200" dirty="0"/>
              </a:p>
            </p:txBody>
          </p:sp>
          <p:sp>
            <p:nvSpPr>
              <p:cNvPr id="670" name="Flecha derecha 669"/>
              <p:cNvSpPr/>
              <p:nvPr/>
            </p:nvSpPr>
            <p:spPr>
              <a:xfrm>
                <a:off x="4740357" y="2556961"/>
                <a:ext cx="560173" cy="40452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grpSp>
        <p:grpSp>
          <p:nvGrpSpPr>
            <p:cNvPr id="402" name="Grupo 401"/>
            <p:cNvGrpSpPr/>
            <p:nvPr/>
          </p:nvGrpSpPr>
          <p:grpSpPr>
            <a:xfrm>
              <a:off x="845091" y="3419417"/>
              <a:ext cx="9065956" cy="576763"/>
              <a:chOff x="1120109" y="3277411"/>
              <a:chExt cx="8739249" cy="404522"/>
            </a:xfrm>
          </p:grpSpPr>
          <p:grpSp>
            <p:nvGrpSpPr>
              <p:cNvPr id="601" name="Group 210"/>
              <p:cNvGrpSpPr>
                <a:grpSpLocks/>
              </p:cNvGrpSpPr>
              <p:nvPr/>
            </p:nvGrpSpPr>
            <p:grpSpPr bwMode="auto">
              <a:xfrm>
                <a:off x="1120109" y="3364782"/>
                <a:ext cx="3522548" cy="227724"/>
                <a:chOff x="689" y="2024"/>
                <a:chExt cx="2390" cy="293"/>
              </a:xfrm>
            </p:grpSpPr>
            <p:sp>
              <p:nvSpPr>
                <p:cNvPr id="604" name="Freeform 146"/>
                <p:cNvSpPr>
                  <a:spLocks/>
                </p:cNvSpPr>
                <p:nvPr/>
              </p:nvSpPr>
              <p:spPr bwMode="auto">
                <a:xfrm>
                  <a:off x="748" y="2024"/>
                  <a:ext cx="103" cy="107"/>
                </a:xfrm>
                <a:custGeom>
                  <a:avLst/>
                  <a:gdLst>
                    <a:gd name="T0" fmla="*/ 102 w 103"/>
                    <a:gd name="T1" fmla="*/ 22 h 107"/>
                    <a:gd name="T2" fmla="*/ 51 w 103"/>
                    <a:gd name="T3" fmla="*/ 0 h 107"/>
                    <a:gd name="T4" fmla="*/ 0 w 103"/>
                    <a:gd name="T5" fmla="*/ 22 h 107"/>
                    <a:gd name="T6" fmla="*/ 0 w 103"/>
                    <a:gd name="T7" fmla="*/ 84 h 107"/>
                    <a:gd name="T8" fmla="*/ 51 w 103"/>
                    <a:gd name="T9" fmla="*/ 106 h 107"/>
                    <a:gd name="T10" fmla="*/ 102 w 103"/>
                    <a:gd name="T11" fmla="*/ 84 h 107"/>
                    <a:gd name="T12" fmla="*/ 102 w 103"/>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3" h="107">
                      <a:moveTo>
                        <a:pt x="102" y="22"/>
                      </a:moveTo>
                      <a:lnTo>
                        <a:pt x="51" y="0"/>
                      </a:lnTo>
                      <a:lnTo>
                        <a:pt x="0" y="22"/>
                      </a:lnTo>
                      <a:lnTo>
                        <a:pt x="0" y="84"/>
                      </a:lnTo>
                      <a:lnTo>
                        <a:pt x="51" y="106"/>
                      </a:lnTo>
                      <a:lnTo>
                        <a:pt x="102" y="84"/>
                      </a:lnTo>
                      <a:lnTo>
                        <a:pt x="102"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05" name="Freeform 147"/>
                <p:cNvSpPr>
                  <a:spLocks/>
                </p:cNvSpPr>
                <p:nvPr/>
              </p:nvSpPr>
              <p:spPr bwMode="auto">
                <a:xfrm>
                  <a:off x="854" y="2024"/>
                  <a:ext cx="102" cy="107"/>
                </a:xfrm>
                <a:custGeom>
                  <a:avLst/>
                  <a:gdLst>
                    <a:gd name="T0" fmla="*/ 101 w 102"/>
                    <a:gd name="T1" fmla="*/ 21 h 107"/>
                    <a:gd name="T2" fmla="*/ 51 w 102"/>
                    <a:gd name="T3" fmla="*/ 0 h 107"/>
                    <a:gd name="T4" fmla="*/ 0 w 102"/>
                    <a:gd name="T5" fmla="*/ 21 h 107"/>
                    <a:gd name="T6" fmla="*/ 0 w 102"/>
                    <a:gd name="T7" fmla="*/ 84 h 107"/>
                    <a:gd name="T8" fmla="*/ 51 w 102"/>
                    <a:gd name="T9" fmla="*/ 106 h 107"/>
                    <a:gd name="T10" fmla="*/ 101 w 102"/>
                    <a:gd name="T11" fmla="*/ 84 h 107"/>
                    <a:gd name="T12" fmla="*/ 101 w 102"/>
                    <a:gd name="T13" fmla="*/ 21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2" h="107">
                      <a:moveTo>
                        <a:pt x="101" y="21"/>
                      </a:moveTo>
                      <a:lnTo>
                        <a:pt x="51" y="0"/>
                      </a:lnTo>
                      <a:lnTo>
                        <a:pt x="0" y="21"/>
                      </a:lnTo>
                      <a:lnTo>
                        <a:pt x="0" y="84"/>
                      </a:lnTo>
                      <a:lnTo>
                        <a:pt x="51" y="106"/>
                      </a:lnTo>
                      <a:lnTo>
                        <a:pt x="101" y="84"/>
                      </a:lnTo>
                      <a:lnTo>
                        <a:pt x="101" y="21"/>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06" name="Freeform 148"/>
                <p:cNvSpPr>
                  <a:spLocks/>
                </p:cNvSpPr>
                <p:nvPr/>
              </p:nvSpPr>
              <p:spPr bwMode="auto">
                <a:xfrm>
                  <a:off x="959" y="2024"/>
                  <a:ext cx="102" cy="107"/>
                </a:xfrm>
                <a:custGeom>
                  <a:avLst/>
                  <a:gdLst>
                    <a:gd name="T0" fmla="*/ 101 w 102"/>
                    <a:gd name="T1" fmla="*/ 22 h 107"/>
                    <a:gd name="T2" fmla="*/ 51 w 102"/>
                    <a:gd name="T3" fmla="*/ 0 h 107"/>
                    <a:gd name="T4" fmla="*/ 0 w 102"/>
                    <a:gd name="T5" fmla="*/ 22 h 107"/>
                    <a:gd name="T6" fmla="*/ 0 w 102"/>
                    <a:gd name="T7" fmla="*/ 84 h 107"/>
                    <a:gd name="T8" fmla="*/ 51 w 102"/>
                    <a:gd name="T9" fmla="*/ 106 h 107"/>
                    <a:gd name="T10" fmla="*/ 101 w 102"/>
                    <a:gd name="T11" fmla="*/ 84 h 107"/>
                    <a:gd name="T12" fmla="*/ 101 w 102"/>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2" h="107">
                      <a:moveTo>
                        <a:pt x="101" y="22"/>
                      </a:moveTo>
                      <a:lnTo>
                        <a:pt x="51" y="0"/>
                      </a:lnTo>
                      <a:lnTo>
                        <a:pt x="0" y="22"/>
                      </a:lnTo>
                      <a:lnTo>
                        <a:pt x="0" y="84"/>
                      </a:lnTo>
                      <a:lnTo>
                        <a:pt x="51" y="106"/>
                      </a:lnTo>
                      <a:lnTo>
                        <a:pt x="101" y="84"/>
                      </a:lnTo>
                      <a:lnTo>
                        <a:pt x="101"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07" name="Freeform 149"/>
                <p:cNvSpPr>
                  <a:spLocks/>
                </p:cNvSpPr>
                <p:nvPr/>
              </p:nvSpPr>
              <p:spPr bwMode="auto">
                <a:xfrm>
                  <a:off x="1063" y="2025"/>
                  <a:ext cx="102" cy="107"/>
                </a:xfrm>
                <a:custGeom>
                  <a:avLst/>
                  <a:gdLst>
                    <a:gd name="T0" fmla="*/ 101 w 102"/>
                    <a:gd name="T1" fmla="*/ 22 h 107"/>
                    <a:gd name="T2" fmla="*/ 51 w 102"/>
                    <a:gd name="T3" fmla="*/ 0 h 107"/>
                    <a:gd name="T4" fmla="*/ 0 w 102"/>
                    <a:gd name="T5" fmla="*/ 22 h 107"/>
                    <a:gd name="T6" fmla="*/ 0 w 102"/>
                    <a:gd name="T7" fmla="*/ 84 h 107"/>
                    <a:gd name="T8" fmla="*/ 51 w 102"/>
                    <a:gd name="T9" fmla="*/ 106 h 107"/>
                    <a:gd name="T10" fmla="*/ 101 w 102"/>
                    <a:gd name="T11" fmla="*/ 84 h 107"/>
                    <a:gd name="T12" fmla="*/ 101 w 102"/>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2" h="107">
                      <a:moveTo>
                        <a:pt x="101" y="22"/>
                      </a:moveTo>
                      <a:lnTo>
                        <a:pt x="51" y="0"/>
                      </a:lnTo>
                      <a:lnTo>
                        <a:pt x="0" y="22"/>
                      </a:lnTo>
                      <a:lnTo>
                        <a:pt x="0" y="84"/>
                      </a:lnTo>
                      <a:lnTo>
                        <a:pt x="51" y="106"/>
                      </a:lnTo>
                      <a:lnTo>
                        <a:pt x="101" y="84"/>
                      </a:lnTo>
                      <a:lnTo>
                        <a:pt x="101"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08" name="Freeform 150"/>
                <p:cNvSpPr>
                  <a:spLocks/>
                </p:cNvSpPr>
                <p:nvPr/>
              </p:nvSpPr>
              <p:spPr bwMode="auto">
                <a:xfrm>
                  <a:off x="1169" y="2025"/>
                  <a:ext cx="102" cy="107"/>
                </a:xfrm>
                <a:custGeom>
                  <a:avLst/>
                  <a:gdLst>
                    <a:gd name="T0" fmla="*/ 101 w 102"/>
                    <a:gd name="T1" fmla="*/ 22 h 107"/>
                    <a:gd name="T2" fmla="*/ 51 w 102"/>
                    <a:gd name="T3" fmla="*/ 0 h 107"/>
                    <a:gd name="T4" fmla="*/ 0 w 102"/>
                    <a:gd name="T5" fmla="*/ 22 h 107"/>
                    <a:gd name="T6" fmla="*/ 0 w 102"/>
                    <a:gd name="T7" fmla="*/ 84 h 107"/>
                    <a:gd name="T8" fmla="*/ 51 w 102"/>
                    <a:gd name="T9" fmla="*/ 106 h 107"/>
                    <a:gd name="T10" fmla="*/ 101 w 102"/>
                    <a:gd name="T11" fmla="*/ 84 h 107"/>
                    <a:gd name="T12" fmla="*/ 101 w 102"/>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2" h="107">
                      <a:moveTo>
                        <a:pt x="101" y="22"/>
                      </a:moveTo>
                      <a:lnTo>
                        <a:pt x="51" y="0"/>
                      </a:lnTo>
                      <a:lnTo>
                        <a:pt x="0" y="22"/>
                      </a:lnTo>
                      <a:lnTo>
                        <a:pt x="0" y="84"/>
                      </a:lnTo>
                      <a:lnTo>
                        <a:pt x="51" y="106"/>
                      </a:lnTo>
                      <a:lnTo>
                        <a:pt x="101" y="84"/>
                      </a:lnTo>
                      <a:lnTo>
                        <a:pt x="101"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09" name="Freeform 151"/>
                <p:cNvSpPr>
                  <a:spLocks/>
                </p:cNvSpPr>
                <p:nvPr/>
              </p:nvSpPr>
              <p:spPr bwMode="auto">
                <a:xfrm>
                  <a:off x="1275" y="2027"/>
                  <a:ext cx="102" cy="106"/>
                </a:xfrm>
                <a:custGeom>
                  <a:avLst/>
                  <a:gdLst>
                    <a:gd name="T0" fmla="*/ 101 w 102"/>
                    <a:gd name="T1" fmla="*/ 21 h 106"/>
                    <a:gd name="T2" fmla="*/ 51 w 102"/>
                    <a:gd name="T3" fmla="*/ 0 h 106"/>
                    <a:gd name="T4" fmla="*/ 0 w 102"/>
                    <a:gd name="T5" fmla="*/ 21 h 106"/>
                    <a:gd name="T6" fmla="*/ 0 w 102"/>
                    <a:gd name="T7" fmla="*/ 84 h 106"/>
                    <a:gd name="T8" fmla="*/ 51 w 102"/>
                    <a:gd name="T9" fmla="*/ 105 h 106"/>
                    <a:gd name="T10" fmla="*/ 101 w 102"/>
                    <a:gd name="T11" fmla="*/ 84 h 106"/>
                    <a:gd name="T12" fmla="*/ 101 w 102"/>
                    <a:gd name="T13" fmla="*/ 21 h 10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2" h="106">
                      <a:moveTo>
                        <a:pt x="101" y="21"/>
                      </a:moveTo>
                      <a:lnTo>
                        <a:pt x="51" y="0"/>
                      </a:lnTo>
                      <a:lnTo>
                        <a:pt x="0" y="21"/>
                      </a:lnTo>
                      <a:lnTo>
                        <a:pt x="0" y="84"/>
                      </a:lnTo>
                      <a:lnTo>
                        <a:pt x="51" y="105"/>
                      </a:lnTo>
                      <a:lnTo>
                        <a:pt x="101" y="84"/>
                      </a:lnTo>
                      <a:lnTo>
                        <a:pt x="101" y="21"/>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10" name="Freeform 152"/>
                <p:cNvSpPr>
                  <a:spLocks/>
                </p:cNvSpPr>
                <p:nvPr/>
              </p:nvSpPr>
              <p:spPr bwMode="auto">
                <a:xfrm>
                  <a:off x="1380" y="2025"/>
                  <a:ext cx="102" cy="107"/>
                </a:xfrm>
                <a:custGeom>
                  <a:avLst/>
                  <a:gdLst>
                    <a:gd name="T0" fmla="*/ 101 w 102"/>
                    <a:gd name="T1" fmla="*/ 22 h 107"/>
                    <a:gd name="T2" fmla="*/ 51 w 102"/>
                    <a:gd name="T3" fmla="*/ 0 h 107"/>
                    <a:gd name="T4" fmla="*/ 0 w 102"/>
                    <a:gd name="T5" fmla="*/ 22 h 107"/>
                    <a:gd name="T6" fmla="*/ 0 w 102"/>
                    <a:gd name="T7" fmla="*/ 84 h 107"/>
                    <a:gd name="T8" fmla="*/ 51 w 102"/>
                    <a:gd name="T9" fmla="*/ 106 h 107"/>
                    <a:gd name="T10" fmla="*/ 101 w 102"/>
                    <a:gd name="T11" fmla="*/ 84 h 107"/>
                    <a:gd name="T12" fmla="*/ 101 w 102"/>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2" h="107">
                      <a:moveTo>
                        <a:pt x="101" y="22"/>
                      </a:moveTo>
                      <a:lnTo>
                        <a:pt x="51" y="0"/>
                      </a:lnTo>
                      <a:lnTo>
                        <a:pt x="0" y="22"/>
                      </a:lnTo>
                      <a:lnTo>
                        <a:pt x="0" y="84"/>
                      </a:lnTo>
                      <a:lnTo>
                        <a:pt x="51" y="106"/>
                      </a:lnTo>
                      <a:lnTo>
                        <a:pt x="101" y="84"/>
                      </a:lnTo>
                      <a:lnTo>
                        <a:pt x="101"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11" name="Freeform 153"/>
                <p:cNvSpPr>
                  <a:spLocks/>
                </p:cNvSpPr>
                <p:nvPr/>
              </p:nvSpPr>
              <p:spPr bwMode="auto">
                <a:xfrm>
                  <a:off x="1485" y="2026"/>
                  <a:ext cx="102" cy="107"/>
                </a:xfrm>
                <a:custGeom>
                  <a:avLst/>
                  <a:gdLst>
                    <a:gd name="T0" fmla="*/ 101 w 102"/>
                    <a:gd name="T1" fmla="*/ 22 h 107"/>
                    <a:gd name="T2" fmla="*/ 51 w 102"/>
                    <a:gd name="T3" fmla="*/ 0 h 107"/>
                    <a:gd name="T4" fmla="*/ 0 w 102"/>
                    <a:gd name="T5" fmla="*/ 22 h 107"/>
                    <a:gd name="T6" fmla="*/ 0 w 102"/>
                    <a:gd name="T7" fmla="*/ 84 h 107"/>
                    <a:gd name="T8" fmla="*/ 51 w 102"/>
                    <a:gd name="T9" fmla="*/ 106 h 107"/>
                    <a:gd name="T10" fmla="*/ 101 w 102"/>
                    <a:gd name="T11" fmla="*/ 84 h 107"/>
                    <a:gd name="T12" fmla="*/ 101 w 102"/>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2" h="107">
                      <a:moveTo>
                        <a:pt x="101" y="22"/>
                      </a:moveTo>
                      <a:lnTo>
                        <a:pt x="51" y="0"/>
                      </a:lnTo>
                      <a:lnTo>
                        <a:pt x="0" y="22"/>
                      </a:lnTo>
                      <a:lnTo>
                        <a:pt x="0" y="84"/>
                      </a:lnTo>
                      <a:lnTo>
                        <a:pt x="51" y="106"/>
                      </a:lnTo>
                      <a:lnTo>
                        <a:pt x="101" y="84"/>
                      </a:lnTo>
                      <a:lnTo>
                        <a:pt x="101"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12" name="Freeform 154"/>
                <p:cNvSpPr>
                  <a:spLocks/>
                </p:cNvSpPr>
                <p:nvPr/>
              </p:nvSpPr>
              <p:spPr bwMode="auto">
                <a:xfrm>
                  <a:off x="1592" y="2026"/>
                  <a:ext cx="103" cy="107"/>
                </a:xfrm>
                <a:custGeom>
                  <a:avLst/>
                  <a:gdLst>
                    <a:gd name="T0" fmla="*/ 102 w 103"/>
                    <a:gd name="T1" fmla="*/ 22 h 107"/>
                    <a:gd name="T2" fmla="*/ 51 w 103"/>
                    <a:gd name="T3" fmla="*/ 0 h 107"/>
                    <a:gd name="T4" fmla="*/ 0 w 103"/>
                    <a:gd name="T5" fmla="*/ 22 h 107"/>
                    <a:gd name="T6" fmla="*/ 0 w 103"/>
                    <a:gd name="T7" fmla="*/ 84 h 107"/>
                    <a:gd name="T8" fmla="*/ 51 w 103"/>
                    <a:gd name="T9" fmla="*/ 106 h 107"/>
                    <a:gd name="T10" fmla="*/ 102 w 103"/>
                    <a:gd name="T11" fmla="*/ 84 h 107"/>
                    <a:gd name="T12" fmla="*/ 102 w 103"/>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3" h="107">
                      <a:moveTo>
                        <a:pt x="102" y="22"/>
                      </a:moveTo>
                      <a:lnTo>
                        <a:pt x="51" y="0"/>
                      </a:lnTo>
                      <a:lnTo>
                        <a:pt x="0" y="22"/>
                      </a:lnTo>
                      <a:lnTo>
                        <a:pt x="0" y="84"/>
                      </a:lnTo>
                      <a:lnTo>
                        <a:pt x="51" y="106"/>
                      </a:lnTo>
                      <a:lnTo>
                        <a:pt x="102" y="84"/>
                      </a:lnTo>
                      <a:lnTo>
                        <a:pt x="102"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13" name="Freeform 155"/>
                <p:cNvSpPr>
                  <a:spLocks/>
                </p:cNvSpPr>
                <p:nvPr/>
              </p:nvSpPr>
              <p:spPr bwMode="auto">
                <a:xfrm>
                  <a:off x="1698" y="2027"/>
                  <a:ext cx="103" cy="108"/>
                </a:xfrm>
                <a:custGeom>
                  <a:avLst/>
                  <a:gdLst>
                    <a:gd name="T0" fmla="*/ 102 w 103"/>
                    <a:gd name="T1" fmla="*/ 23 h 108"/>
                    <a:gd name="T2" fmla="*/ 51 w 103"/>
                    <a:gd name="T3" fmla="*/ 0 h 108"/>
                    <a:gd name="T4" fmla="*/ 0 w 103"/>
                    <a:gd name="T5" fmla="*/ 23 h 108"/>
                    <a:gd name="T6" fmla="*/ 0 w 103"/>
                    <a:gd name="T7" fmla="*/ 84 h 108"/>
                    <a:gd name="T8" fmla="*/ 51 w 103"/>
                    <a:gd name="T9" fmla="*/ 107 h 108"/>
                    <a:gd name="T10" fmla="*/ 102 w 103"/>
                    <a:gd name="T11" fmla="*/ 84 h 108"/>
                    <a:gd name="T12" fmla="*/ 102 w 103"/>
                    <a:gd name="T13" fmla="*/ 23 h 10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3" h="108">
                      <a:moveTo>
                        <a:pt x="102" y="23"/>
                      </a:moveTo>
                      <a:lnTo>
                        <a:pt x="51" y="0"/>
                      </a:lnTo>
                      <a:lnTo>
                        <a:pt x="0" y="23"/>
                      </a:lnTo>
                      <a:lnTo>
                        <a:pt x="0" y="84"/>
                      </a:lnTo>
                      <a:lnTo>
                        <a:pt x="51" y="107"/>
                      </a:lnTo>
                      <a:lnTo>
                        <a:pt x="102" y="84"/>
                      </a:lnTo>
                      <a:lnTo>
                        <a:pt x="102" y="23"/>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14" name="Freeform 156"/>
                <p:cNvSpPr>
                  <a:spLocks/>
                </p:cNvSpPr>
                <p:nvPr/>
              </p:nvSpPr>
              <p:spPr bwMode="auto">
                <a:xfrm>
                  <a:off x="1804" y="2027"/>
                  <a:ext cx="102" cy="108"/>
                </a:xfrm>
                <a:custGeom>
                  <a:avLst/>
                  <a:gdLst>
                    <a:gd name="T0" fmla="*/ 101 w 102"/>
                    <a:gd name="T1" fmla="*/ 23 h 108"/>
                    <a:gd name="T2" fmla="*/ 51 w 102"/>
                    <a:gd name="T3" fmla="*/ 0 h 108"/>
                    <a:gd name="T4" fmla="*/ 0 w 102"/>
                    <a:gd name="T5" fmla="*/ 23 h 108"/>
                    <a:gd name="T6" fmla="*/ 0 w 102"/>
                    <a:gd name="T7" fmla="*/ 84 h 108"/>
                    <a:gd name="T8" fmla="*/ 51 w 102"/>
                    <a:gd name="T9" fmla="*/ 107 h 108"/>
                    <a:gd name="T10" fmla="*/ 101 w 102"/>
                    <a:gd name="T11" fmla="*/ 84 h 108"/>
                    <a:gd name="T12" fmla="*/ 101 w 102"/>
                    <a:gd name="T13" fmla="*/ 23 h 10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2" h="108">
                      <a:moveTo>
                        <a:pt x="101" y="23"/>
                      </a:moveTo>
                      <a:lnTo>
                        <a:pt x="51" y="0"/>
                      </a:lnTo>
                      <a:lnTo>
                        <a:pt x="0" y="23"/>
                      </a:lnTo>
                      <a:lnTo>
                        <a:pt x="0" y="84"/>
                      </a:lnTo>
                      <a:lnTo>
                        <a:pt x="51" y="107"/>
                      </a:lnTo>
                      <a:lnTo>
                        <a:pt x="101" y="84"/>
                      </a:lnTo>
                      <a:lnTo>
                        <a:pt x="101" y="23"/>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15" name="Freeform 157"/>
                <p:cNvSpPr>
                  <a:spLocks/>
                </p:cNvSpPr>
                <p:nvPr/>
              </p:nvSpPr>
              <p:spPr bwMode="auto">
                <a:xfrm>
                  <a:off x="1909" y="2028"/>
                  <a:ext cx="103" cy="107"/>
                </a:xfrm>
                <a:custGeom>
                  <a:avLst/>
                  <a:gdLst>
                    <a:gd name="T0" fmla="*/ 102 w 103"/>
                    <a:gd name="T1" fmla="*/ 22 h 107"/>
                    <a:gd name="T2" fmla="*/ 51 w 103"/>
                    <a:gd name="T3" fmla="*/ 0 h 107"/>
                    <a:gd name="T4" fmla="*/ 0 w 103"/>
                    <a:gd name="T5" fmla="*/ 22 h 107"/>
                    <a:gd name="T6" fmla="*/ 0 w 103"/>
                    <a:gd name="T7" fmla="*/ 84 h 107"/>
                    <a:gd name="T8" fmla="*/ 51 w 103"/>
                    <a:gd name="T9" fmla="*/ 106 h 107"/>
                    <a:gd name="T10" fmla="*/ 102 w 103"/>
                    <a:gd name="T11" fmla="*/ 84 h 107"/>
                    <a:gd name="T12" fmla="*/ 102 w 103"/>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3" h="107">
                      <a:moveTo>
                        <a:pt x="102" y="22"/>
                      </a:moveTo>
                      <a:lnTo>
                        <a:pt x="51" y="0"/>
                      </a:lnTo>
                      <a:lnTo>
                        <a:pt x="0" y="22"/>
                      </a:lnTo>
                      <a:lnTo>
                        <a:pt x="0" y="84"/>
                      </a:lnTo>
                      <a:lnTo>
                        <a:pt x="51" y="106"/>
                      </a:lnTo>
                      <a:lnTo>
                        <a:pt x="102" y="84"/>
                      </a:lnTo>
                      <a:lnTo>
                        <a:pt x="102"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16" name="Freeform 158"/>
                <p:cNvSpPr>
                  <a:spLocks/>
                </p:cNvSpPr>
                <p:nvPr/>
              </p:nvSpPr>
              <p:spPr bwMode="auto">
                <a:xfrm>
                  <a:off x="2438" y="2026"/>
                  <a:ext cx="102" cy="107"/>
                </a:xfrm>
                <a:custGeom>
                  <a:avLst/>
                  <a:gdLst>
                    <a:gd name="T0" fmla="*/ 101 w 102"/>
                    <a:gd name="T1" fmla="*/ 22 h 107"/>
                    <a:gd name="T2" fmla="*/ 51 w 102"/>
                    <a:gd name="T3" fmla="*/ 0 h 107"/>
                    <a:gd name="T4" fmla="*/ 0 w 102"/>
                    <a:gd name="T5" fmla="*/ 22 h 107"/>
                    <a:gd name="T6" fmla="*/ 0 w 102"/>
                    <a:gd name="T7" fmla="*/ 84 h 107"/>
                    <a:gd name="T8" fmla="*/ 51 w 102"/>
                    <a:gd name="T9" fmla="*/ 106 h 107"/>
                    <a:gd name="T10" fmla="*/ 101 w 102"/>
                    <a:gd name="T11" fmla="*/ 84 h 107"/>
                    <a:gd name="T12" fmla="*/ 101 w 102"/>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2" h="107">
                      <a:moveTo>
                        <a:pt x="101" y="22"/>
                      </a:moveTo>
                      <a:lnTo>
                        <a:pt x="51" y="0"/>
                      </a:lnTo>
                      <a:lnTo>
                        <a:pt x="0" y="22"/>
                      </a:lnTo>
                      <a:lnTo>
                        <a:pt x="0" y="84"/>
                      </a:lnTo>
                      <a:lnTo>
                        <a:pt x="51" y="106"/>
                      </a:lnTo>
                      <a:lnTo>
                        <a:pt x="101" y="84"/>
                      </a:lnTo>
                      <a:lnTo>
                        <a:pt x="101"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17" name="Freeform 159"/>
                <p:cNvSpPr>
                  <a:spLocks/>
                </p:cNvSpPr>
                <p:nvPr/>
              </p:nvSpPr>
              <p:spPr bwMode="auto">
                <a:xfrm>
                  <a:off x="2543" y="2027"/>
                  <a:ext cx="102" cy="108"/>
                </a:xfrm>
                <a:custGeom>
                  <a:avLst/>
                  <a:gdLst>
                    <a:gd name="T0" fmla="*/ 101 w 102"/>
                    <a:gd name="T1" fmla="*/ 22 h 108"/>
                    <a:gd name="T2" fmla="*/ 51 w 102"/>
                    <a:gd name="T3" fmla="*/ 0 h 108"/>
                    <a:gd name="T4" fmla="*/ 0 w 102"/>
                    <a:gd name="T5" fmla="*/ 22 h 108"/>
                    <a:gd name="T6" fmla="*/ 0 w 102"/>
                    <a:gd name="T7" fmla="*/ 84 h 108"/>
                    <a:gd name="T8" fmla="*/ 51 w 102"/>
                    <a:gd name="T9" fmla="*/ 107 h 108"/>
                    <a:gd name="T10" fmla="*/ 101 w 102"/>
                    <a:gd name="T11" fmla="*/ 84 h 108"/>
                    <a:gd name="T12" fmla="*/ 101 w 102"/>
                    <a:gd name="T13" fmla="*/ 22 h 10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2" h="108">
                      <a:moveTo>
                        <a:pt x="101" y="22"/>
                      </a:moveTo>
                      <a:lnTo>
                        <a:pt x="51" y="0"/>
                      </a:lnTo>
                      <a:lnTo>
                        <a:pt x="0" y="22"/>
                      </a:lnTo>
                      <a:lnTo>
                        <a:pt x="0" y="84"/>
                      </a:lnTo>
                      <a:lnTo>
                        <a:pt x="51" y="107"/>
                      </a:lnTo>
                      <a:lnTo>
                        <a:pt x="101" y="84"/>
                      </a:lnTo>
                      <a:lnTo>
                        <a:pt x="101"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18" name="Freeform 160"/>
                <p:cNvSpPr>
                  <a:spLocks/>
                </p:cNvSpPr>
                <p:nvPr/>
              </p:nvSpPr>
              <p:spPr bwMode="auto">
                <a:xfrm>
                  <a:off x="2649" y="2027"/>
                  <a:ext cx="102" cy="108"/>
                </a:xfrm>
                <a:custGeom>
                  <a:avLst/>
                  <a:gdLst>
                    <a:gd name="T0" fmla="*/ 101 w 102"/>
                    <a:gd name="T1" fmla="*/ 22 h 108"/>
                    <a:gd name="T2" fmla="*/ 51 w 102"/>
                    <a:gd name="T3" fmla="*/ 0 h 108"/>
                    <a:gd name="T4" fmla="*/ 0 w 102"/>
                    <a:gd name="T5" fmla="*/ 22 h 108"/>
                    <a:gd name="T6" fmla="*/ 0 w 102"/>
                    <a:gd name="T7" fmla="*/ 84 h 108"/>
                    <a:gd name="T8" fmla="*/ 51 w 102"/>
                    <a:gd name="T9" fmla="*/ 107 h 108"/>
                    <a:gd name="T10" fmla="*/ 101 w 102"/>
                    <a:gd name="T11" fmla="*/ 84 h 108"/>
                    <a:gd name="T12" fmla="*/ 101 w 102"/>
                    <a:gd name="T13" fmla="*/ 22 h 10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2" h="108">
                      <a:moveTo>
                        <a:pt x="101" y="22"/>
                      </a:moveTo>
                      <a:lnTo>
                        <a:pt x="51" y="0"/>
                      </a:lnTo>
                      <a:lnTo>
                        <a:pt x="0" y="22"/>
                      </a:lnTo>
                      <a:lnTo>
                        <a:pt x="0" y="84"/>
                      </a:lnTo>
                      <a:lnTo>
                        <a:pt x="51" y="107"/>
                      </a:lnTo>
                      <a:lnTo>
                        <a:pt x="101" y="84"/>
                      </a:lnTo>
                      <a:lnTo>
                        <a:pt x="101"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19" name="Freeform 161"/>
                <p:cNvSpPr>
                  <a:spLocks/>
                </p:cNvSpPr>
                <p:nvPr/>
              </p:nvSpPr>
              <p:spPr bwMode="auto">
                <a:xfrm>
                  <a:off x="2756" y="2028"/>
                  <a:ext cx="102" cy="107"/>
                </a:xfrm>
                <a:custGeom>
                  <a:avLst/>
                  <a:gdLst>
                    <a:gd name="T0" fmla="*/ 101 w 102"/>
                    <a:gd name="T1" fmla="*/ 22 h 107"/>
                    <a:gd name="T2" fmla="*/ 51 w 102"/>
                    <a:gd name="T3" fmla="*/ 0 h 107"/>
                    <a:gd name="T4" fmla="*/ 0 w 102"/>
                    <a:gd name="T5" fmla="*/ 22 h 107"/>
                    <a:gd name="T6" fmla="*/ 0 w 102"/>
                    <a:gd name="T7" fmla="*/ 84 h 107"/>
                    <a:gd name="T8" fmla="*/ 51 w 102"/>
                    <a:gd name="T9" fmla="*/ 106 h 107"/>
                    <a:gd name="T10" fmla="*/ 101 w 102"/>
                    <a:gd name="T11" fmla="*/ 84 h 107"/>
                    <a:gd name="T12" fmla="*/ 101 w 102"/>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2" h="107">
                      <a:moveTo>
                        <a:pt x="101" y="22"/>
                      </a:moveTo>
                      <a:lnTo>
                        <a:pt x="51" y="0"/>
                      </a:lnTo>
                      <a:lnTo>
                        <a:pt x="0" y="22"/>
                      </a:lnTo>
                      <a:lnTo>
                        <a:pt x="0" y="84"/>
                      </a:lnTo>
                      <a:lnTo>
                        <a:pt x="51" y="106"/>
                      </a:lnTo>
                      <a:lnTo>
                        <a:pt x="101" y="84"/>
                      </a:lnTo>
                      <a:lnTo>
                        <a:pt x="101"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20" name="Freeform 162"/>
                <p:cNvSpPr>
                  <a:spLocks/>
                </p:cNvSpPr>
                <p:nvPr/>
              </p:nvSpPr>
              <p:spPr bwMode="auto">
                <a:xfrm>
                  <a:off x="2015" y="2027"/>
                  <a:ext cx="102" cy="107"/>
                </a:xfrm>
                <a:custGeom>
                  <a:avLst/>
                  <a:gdLst>
                    <a:gd name="T0" fmla="*/ 101 w 102"/>
                    <a:gd name="T1" fmla="*/ 21 h 107"/>
                    <a:gd name="T2" fmla="*/ 51 w 102"/>
                    <a:gd name="T3" fmla="*/ 0 h 107"/>
                    <a:gd name="T4" fmla="*/ 0 w 102"/>
                    <a:gd name="T5" fmla="*/ 21 h 107"/>
                    <a:gd name="T6" fmla="*/ 0 w 102"/>
                    <a:gd name="T7" fmla="*/ 84 h 107"/>
                    <a:gd name="T8" fmla="*/ 51 w 102"/>
                    <a:gd name="T9" fmla="*/ 106 h 107"/>
                    <a:gd name="T10" fmla="*/ 101 w 102"/>
                    <a:gd name="T11" fmla="*/ 84 h 107"/>
                    <a:gd name="T12" fmla="*/ 101 w 102"/>
                    <a:gd name="T13" fmla="*/ 21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2" h="107">
                      <a:moveTo>
                        <a:pt x="101" y="21"/>
                      </a:moveTo>
                      <a:lnTo>
                        <a:pt x="51" y="0"/>
                      </a:lnTo>
                      <a:lnTo>
                        <a:pt x="0" y="21"/>
                      </a:lnTo>
                      <a:lnTo>
                        <a:pt x="0" y="84"/>
                      </a:lnTo>
                      <a:lnTo>
                        <a:pt x="51" y="106"/>
                      </a:lnTo>
                      <a:lnTo>
                        <a:pt x="101" y="84"/>
                      </a:lnTo>
                      <a:lnTo>
                        <a:pt x="101" y="21"/>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21" name="Freeform 163"/>
                <p:cNvSpPr>
                  <a:spLocks/>
                </p:cNvSpPr>
                <p:nvPr/>
              </p:nvSpPr>
              <p:spPr bwMode="auto">
                <a:xfrm>
                  <a:off x="2121" y="2025"/>
                  <a:ext cx="102" cy="107"/>
                </a:xfrm>
                <a:custGeom>
                  <a:avLst/>
                  <a:gdLst>
                    <a:gd name="T0" fmla="*/ 101 w 102"/>
                    <a:gd name="T1" fmla="*/ 21 h 107"/>
                    <a:gd name="T2" fmla="*/ 51 w 102"/>
                    <a:gd name="T3" fmla="*/ 0 h 107"/>
                    <a:gd name="T4" fmla="*/ 0 w 102"/>
                    <a:gd name="T5" fmla="*/ 21 h 107"/>
                    <a:gd name="T6" fmla="*/ 0 w 102"/>
                    <a:gd name="T7" fmla="*/ 84 h 107"/>
                    <a:gd name="T8" fmla="*/ 51 w 102"/>
                    <a:gd name="T9" fmla="*/ 106 h 107"/>
                    <a:gd name="T10" fmla="*/ 101 w 102"/>
                    <a:gd name="T11" fmla="*/ 84 h 107"/>
                    <a:gd name="T12" fmla="*/ 101 w 102"/>
                    <a:gd name="T13" fmla="*/ 21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2" h="107">
                      <a:moveTo>
                        <a:pt x="101" y="21"/>
                      </a:moveTo>
                      <a:lnTo>
                        <a:pt x="51" y="0"/>
                      </a:lnTo>
                      <a:lnTo>
                        <a:pt x="0" y="21"/>
                      </a:lnTo>
                      <a:lnTo>
                        <a:pt x="0" y="84"/>
                      </a:lnTo>
                      <a:lnTo>
                        <a:pt x="51" y="106"/>
                      </a:lnTo>
                      <a:lnTo>
                        <a:pt x="101" y="84"/>
                      </a:lnTo>
                      <a:lnTo>
                        <a:pt x="101" y="21"/>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22" name="Freeform 164"/>
                <p:cNvSpPr>
                  <a:spLocks/>
                </p:cNvSpPr>
                <p:nvPr/>
              </p:nvSpPr>
              <p:spPr bwMode="auto">
                <a:xfrm>
                  <a:off x="2226" y="2025"/>
                  <a:ext cx="102" cy="107"/>
                </a:xfrm>
                <a:custGeom>
                  <a:avLst/>
                  <a:gdLst>
                    <a:gd name="T0" fmla="*/ 101 w 102"/>
                    <a:gd name="T1" fmla="*/ 22 h 107"/>
                    <a:gd name="T2" fmla="*/ 51 w 102"/>
                    <a:gd name="T3" fmla="*/ 0 h 107"/>
                    <a:gd name="T4" fmla="*/ 0 w 102"/>
                    <a:gd name="T5" fmla="*/ 22 h 107"/>
                    <a:gd name="T6" fmla="*/ 0 w 102"/>
                    <a:gd name="T7" fmla="*/ 84 h 107"/>
                    <a:gd name="T8" fmla="*/ 51 w 102"/>
                    <a:gd name="T9" fmla="*/ 106 h 107"/>
                    <a:gd name="T10" fmla="*/ 101 w 102"/>
                    <a:gd name="T11" fmla="*/ 84 h 107"/>
                    <a:gd name="T12" fmla="*/ 101 w 102"/>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2" h="107">
                      <a:moveTo>
                        <a:pt x="101" y="22"/>
                      </a:moveTo>
                      <a:lnTo>
                        <a:pt x="51" y="0"/>
                      </a:lnTo>
                      <a:lnTo>
                        <a:pt x="0" y="22"/>
                      </a:lnTo>
                      <a:lnTo>
                        <a:pt x="0" y="84"/>
                      </a:lnTo>
                      <a:lnTo>
                        <a:pt x="51" y="106"/>
                      </a:lnTo>
                      <a:lnTo>
                        <a:pt x="101" y="84"/>
                      </a:lnTo>
                      <a:lnTo>
                        <a:pt x="101"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23" name="Freeform 165"/>
                <p:cNvSpPr>
                  <a:spLocks/>
                </p:cNvSpPr>
                <p:nvPr/>
              </p:nvSpPr>
              <p:spPr bwMode="auto">
                <a:xfrm>
                  <a:off x="2332" y="2025"/>
                  <a:ext cx="102" cy="108"/>
                </a:xfrm>
                <a:custGeom>
                  <a:avLst/>
                  <a:gdLst>
                    <a:gd name="T0" fmla="*/ 101 w 102"/>
                    <a:gd name="T1" fmla="*/ 22 h 108"/>
                    <a:gd name="T2" fmla="*/ 51 w 102"/>
                    <a:gd name="T3" fmla="*/ 0 h 108"/>
                    <a:gd name="T4" fmla="*/ 0 w 102"/>
                    <a:gd name="T5" fmla="*/ 22 h 108"/>
                    <a:gd name="T6" fmla="*/ 0 w 102"/>
                    <a:gd name="T7" fmla="*/ 85 h 108"/>
                    <a:gd name="T8" fmla="*/ 51 w 102"/>
                    <a:gd name="T9" fmla="*/ 107 h 108"/>
                    <a:gd name="T10" fmla="*/ 101 w 102"/>
                    <a:gd name="T11" fmla="*/ 85 h 108"/>
                    <a:gd name="T12" fmla="*/ 101 w 102"/>
                    <a:gd name="T13" fmla="*/ 22 h 10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2" h="108">
                      <a:moveTo>
                        <a:pt x="101" y="22"/>
                      </a:moveTo>
                      <a:lnTo>
                        <a:pt x="51" y="0"/>
                      </a:lnTo>
                      <a:lnTo>
                        <a:pt x="0" y="22"/>
                      </a:lnTo>
                      <a:lnTo>
                        <a:pt x="0" y="85"/>
                      </a:lnTo>
                      <a:lnTo>
                        <a:pt x="51" y="107"/>
                      </a:lnTo>
                      <a:lnTo>
                        <a:pt x="101" y="85"/>
                      </a:lnTo>
                      <a:lnTo>
                        <a:pt x="101"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24" name="Freeform 166"/>
                <p:cNvSpPr>
                  <a:spLocks/>
                </p:cNvSpPr>
                <p:nvPr/>
              </p:nvSpPr>
              <p:spPr bwMode="auto">
                <a:xfrm>
                  <a:off x="2862" y="2027"/>
                  <a:ext cx="102" cy="108"/>
                </a:xfrm>
                <a:custGeom>
                  <a:avLst/>
                  <a:gdLst>
                    <a:gd name="T0" fmla="*/ 101 w 102"/>
                    <a:gd name="T1" fmla="*/ 23 h 108"/>
                    <a:gd name="T2" fmla="*/ 51 w 102"/>
                    <a:gd name="T3" fmla="*/ 0 h 108"/>
                    <a:gd name="T4" fmla="*/ 0 w 102"/>
                    <a:gd name="T5" fmla="*/ 23 h 108"/>
                    <a:gd name="T6" fmla="*/ 0 w 102"/>
                    <a:gd name="T7" fmla="*/ 85 h 108"/>
                    <a:gd name="T8" fmla="*/ 51 w 102"/>
                    <a:gd name="T9" fmla="*/ 107 h 108"/>
                    <a:gd name="T10" fmla="*/ 101 w 102"/>
                    <a:gd name="T11" fmla="*/ 85 h 108"/>
                    <a:gd name="T12" fmla="*/ 101 w 102"/>
                    <a:gd name="T13" fmla="*/ 23 h 10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2" h="108">
                      <a:moveTo>
                        <a:pt x="101" y="23"/>
                      </a:moveTo>
                      <a:lnTo>
                        <a:pt x="51" y="0"/>
                      </a:lnTo>
                      <a:lnTo>
                        <a:pt x="0" y="23"/>
                      </a:lnTo>
                      <a:lnTo>
                        <a:pt x="0" y="85"/>
                      </a:lnTo>
                      <a:lnTo>
                        <a:pt x="51" y="107"/>
                      </a:lnTo>
                      <a:lnTo>
                        <a:pt x="101" y="85"/>
                      </a:lnTo>
                      <a:lnTo>
                        <a:pt x="101" y="23"/>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25" name="Freeform 167"/>
                <p:cNvSpPr>
                  <a:spLocks/>
                </p:cNvSpPr>
                <p:nvPr/>
              </p:nvSpPr>
              <p:spPr bwMode="auto">
                <a:xfrm>
                  <a:off x="745" y="2194"/>
                  <a:ext cx="102" cy="107"/>
                </a:xfrm>
                <a:custGeom>
                  <a:avLst/>
                  <a:gdLst>
                    <a:gd name="T0" fmla="*/ 101 w 102"/>
                    <a:gd name="T1" fmla="*/ 22 h 107"/>
                    <a:gd name="T2" fmla="*/ 51 w 102"/>
                    <a:gd name="T3" fmla="*/ 0 h 107"/>
                    <a:gd name="T4" fmla="*/ 0 w 102"/>
                    <a:gd name="T5" fmla="*/ 22 h 107"/>
                    <a:gd name="T6" fmla="*/ 0 w 102"/>
                    <a:gd name="T7" fmla="*/ 84 h 107"/>
                    <a:gd name="T8" fmla="*/ 51 w 102"/>
                    <a:gd name="T9" fmla="*/ 106 h 107"/>
                    <a:gd name="T10" fmla="*/ 101 w 102"/>
                    <a:gd name="T11" fmla="*/ 84 h 107"/>
                    <a:gd name="T12" fmla="*/ 101 w 102"/>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2" h="107">
                      <a:moveTo>
                        <a:pt x="101" y="22"/>
                      </a:moveTo>
                      <a:lnTo>
                        <a:pt x="51" y="0"/>
                      </a:lnTo>
                      <a:lnTo>
                        <a:pt x="0" y="22"/>
                      </a:lnTo>
                      <a:lnTo>
                        <a:pt x="0" y="84"/>
                      </a:lnTo>
                      <a:lnTo>
                        <a:pt x="51" y="106"/>
                      </a:lnTo>
                      <a:lnTo>
                        <a:pt x="101" y="84"/>
                      </a:lnTo>
                      <a:lnTo>
                        <a:pt x="101"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26" name="Freeform 168"/>
                <p:cNvSpPr>
                  <a:spLocks/>
                </p:cNvSpPr>
                <p:nvPr/>
              </p:nvSpPr>
              <p:spPr bwMode="auto">
                <a:xfrm>
                  <a:off x="850" y="2194"/>
                  <a:ext cx="103" cy="107"/>
                </a:xfrm>
                <a:custGeom>
                  <a:avLst/>
                  <a:gdLst>
                    <a:gd name="T0" fmla="*/ 102 w 103"/>
                    <a:gd name="T1" fmla="*/ 22 h 107"/>
                    <a:gd name="T2" fmla="*/ 52 w 103"/>
                    <a:gd name="T3" fmla="*/ 0 h 107"/>
                    <a:gd name="T4" fmla="*/ 0 w 103"/>
                    <a:gd name="T5" fmla="*/ 22 h 107"/>
                    <a:gd name="T6" fmla="*/ 0 w 103"/>
                    <a:gd name="T7" fmla="*/ 84 h 107"/>
                    <a:gd name="T8" fmla="*/ 52 w 103"/>
                    <a:gd name="T9" fmla="*/ 106 h 107"/>
                    <a:gd name="T10" fmla="*/ 102 w 103"/>
                    <a:gd name="T11" fmla="*/ 84 h 107"/>
                    <a:gd name="T12" fmla="*/ 102 w 103"/>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3" h="107">
                      <a:moveTo>
                        <a:pt x="102" y="22"/>
                      </a:moveTo>
                      <a:lnTo>
                        <a:pt x="52" y="0"/>
                      </a:lnTo>
                      <a:lnTo>
                        <a:pt x="0" y="22"/>
                      </a:lnTo>
                      <a:lnTo>
                        <a:pt x="0" y="84"/>
                      </a:lnTo>
                      <a:lnTo>
                        <a:pt x="52" y="106"/>
                      </a:lnTo>
                      <a:lnTo>
                        <a:pt x="102" y="84"/>
                      </a:lnTo>
                      <a:lnTo>
                        <a:pt x="102"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27" name="Freeform 169"/>
                <p:cNvSpPr>
                  <a:spLocks/>
                </p:cNvSpPr>
                <p:nvPr/>
              </p:nvSpPr>
              <p:spPr bwMode="auto">
                <a:xfrm>
                  <a:off x="955" y="2194"/>
                  <a:ext cx="103" cy="107"/>
                </a:xfrm>
                <a:custGeom>
                  <a:avLst/>
                  <a:gdLst>
                    <a:gd name="T0" fmla="*/ 102 w 103"/>
                    <a:gd name="T1" fmla="*/ 22 h 107"/>
                    <a:gd name="T2" fmla="*/ 51 w 103"/>
                    <a:gd name="T3" fmla="*/ 0 h 107"/>
                    <a:gd name="T4" fmla="*/ 0 w 103"/>
                    <a:gd name="T5" fmla="*/ 22 h 107"/>
                    <a:gd name="T6" fmla="*/ 0 w 103"/>
                    <a:gd name="T7" fmla="*/ 84 h 107"/>
                    <a:gd name="T8" fmla="*/ 51 w 103"/>
                    <a:gd name="T9" fmla="*/ 106 h 107"/>
                    <a:gd name="T10" fmla="*/ 102 w 103"/>
                    <a:gd name="T11" fmla="*/ 84 h 107"/>
                    <a:gd name="T12" fmla="*/ 102 w 103"/>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3" h="107">
                      <a:moveTo>
                        <a:pt x="102" y="22"/>
                      </a:moveTo>
                      <a:lnTo>
                        <a:pt x="51" y="0"/>
                      </a:lnTo>
                      <a:lnTo>
                        <a:pt x="0" y="22"/>
                      </a:lnTo>
                      <a:lnTo>
                        <a:pt x="0" y="84"/>
                      </a:lnTo>
                      <a:lnTo>
                        <a:pt x="51" y="106"/>
                      </a:lnTo>
                      <a:lnTo>
                        <a:pt x="102" y="84"/>
                      </a:lnTo>
                      <a:lnTo>
                        <a:pt x="102"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28" name="Freeform 170"/>
                <p:cNvSpPr>
                  <a:spLocks/>
                </p:cNvSpPr>
                <p:nvPr/>
              </p:nvSpPr>
              <p:spPr bwMode="auto">
                <a:xfrm>
                  <a:off x="1059" y="2195"/>
                  <a:ext cx="103" cy="107"/>
                </a:xfrm>
                <a:custGeom>
                  <a:avLst/>
                  <a:gdLst>
                    <a:gd name="T0" fmla="*/ 102 w 103"/>
                    <a:gd name="T1" fmla="*/ 21 h 107"/>
                    <a:gd name="T2" fmla="*/ 52 w 103"/>
                    <a:gd name="T3" fmla="*/ 0 h 107"/>
                    <a:gd name="T4" fmla="*/ 0 w 103"/>
                    <a:gd name="T5" fmla="*/ 21 h 107"/>
                    <a:gd name="T6" fmla="*/ 0 w 103"/>
                    <a:gd name="T7" fmla="*/ 84 h 107"/>
                    <a:gd name="T8" fmla="*/ 52 w 103"/>
                    <a:gd name="T9" fmla="*/ 106 h 107"/>
                    <a:gd name="T10" fmla="*/ 102 w 103"/>
                    <a:gd name="T11" fmla="*/ 84 h 107"/>
                    <a:gd name="T12" fmla="*/ 102 w 103"/>
                    <a:gd name="T13" fmla="*/ 21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3" h="107">
                      <a:moveTo>
                        <a:pt x="102" y="21"/>
                      </a:moveTo>
                      <a:lnTo>
                        <a:pt x="52" y="0"/>
                      </a:lnTo>
                      <a:lnTo>
                        <a:pt x="0" y="21"/>
                      </a:lnTo>
                      <a:lnTo>
                        <a:pt x="0" y="84"/>
                      </a:lnTo>
                      <a:lnTo>
                        <a:pt x="52" y="106"/>
                      </a:lnTo>
                      <a:lnTo>
                        <a:pt x="102" y="84"/>
                      </a:lnTo>
                      <a:lnTo>
                        <a:pt x="102" y="21"/>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29" name="Freeform 171"/>
                <p:cNvSpPr>
                  <a:spLocks/>
                </p:cNvSpPr>
                <p:nvPr/>
              </p:nvSpPr>
              <p:spPr bwMode="auto">
                <a:xfrm>
                  <a:off x="1165" y="2195"/>
                  <a:ext cx="103" cy="107"/>
                </a:xfrm>
                <a:custGeom>
                  <a:avLst/>
                  <a:gdLst>
                    <a:gd name="T0" fmla="*/ 102 w 103"/>
                    <a:gd name="T1" fmla="*/ 22 h 107"/>
                    <a:gd name="T2" fmla="*/ 51 w 103"/>
                    <a:gd name="T3" fmla="*/ 0 h 107"/>
                    <a:gd name="T4" fmla="*/ 0 w 103"/>
                    <a:gd name="T5" fmla="*/ 22 h 107"/>
                    <a:gd name="T6" fmla="*/ 0 w 103"/>
                    <a:gd name="T7" fmla="*/ 84 h 107"/>
                    <a:gd name="T8" fmla="*/ 51 w 103"/>
                    <a:gd name="T9" fmla="*/ 106 h 107"/>
                    <a:gd name="T10" fmla="*/ 102 w 103"/>
                    <a:gd name="T11" fmla="*/ 84 h 107"/>
                    <a:gd name="T12" fmla="*/ 102 w 103"/>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3" h="107">
                      <a:moveTo>
                        <a:pt x="102" y="22"/>
                      </a:moveTo>
                      <a:lnTo>
                        <a:pt x="51" y="0"/>
                      </a:lnTo>
                      <a:lnTo>
                        <a:pt x="0" y="22"/>
                      </a:lnTo>
                      <a:lnTo>
                        <a:pt x="0" y="84"/>
                      </a:lnTo>
                      <a:lnTo>
                        <a:pt x="51" y="106"/>
                      </a:lnTo>
                      <a:lnTo>
                        <a:pt x="102" y="84"/>
                      </a:lnTo>
                      <a:lnTo>
                        <a:pt x="102"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30" name="Freeform 172"/>
                <p:cNvSpPr>
                  <a:spLocks/>
                </p:cNvSpPr>
                <p:nvPr/>
              </p:nvSpPr>
              <p:spPr bwMode="auto">
                <a:xfrm>
                  <a:off x="1271" y="2196"/>
                  <a:ext cx="103" cy="107"/>
                </a:xfrm>
                <a:custGeom>
                  <a:avLst/>
                  <a:gdLst>
                    <a:gd name="T0" fmla="*/ 102 w 103"/>
                    <a:gd name="T1" fmla="*/ 22 h 107"/>
                    <a:gd name="T2" fmla="*/ 51 w 103"/>
                    <a:gd name="T3" fmla="*/ 0 h 107"/>
                    <a:gd name="T4" fmla="*/ 0 w 103"/>
                    <a:gd name="T5" fmla="*/ 22 h 107"/>
                    <a:gd name="T6" fmla="*/ 0 w 103"/>
                    <a:gd name="T7" fmla="*/ 84 h 107"/>
                    <a:gd name="T8" fmla="*/ 51 w 103"/>
                    <a:gd name="T9" fmla="*/ 106 h 107"/>
                    <a:gd name="T10" fmla="*/ 102 w 103"/>
                    <a:gd name="T11" fmla="*/ 84 h 107"/>
                    <a:gd name="T12" fmla="*/ 102 w 103"/>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3" h="107">
                      <a:moveTo>
                        <a:pt x="102" y="22"/>
                      </a:moveTo>
                      <a:lnTo>
                        <a:pt x="51" y="0"/>
                      </a:lnTo>
                      <a:lnTo>
                        <a:pt x="0" y="22"/>
                      </a:lnTo>
                      <a:lnTo>
                        <a:pt x="0" y="84"/>
                      </a:lnTo>
                      <a:lnTo>
                        <a:pt x="51" y="106"/>
                      </a:lnTo>
                      <a:lnTo>
                        <a:pt x="102" y="84"/>
                      </a:lnTo>
                      <a:lnTo>
                        <a:pt x="102"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31" name="Freeform 173"/>
                <p:cNvSpPr>
                  <a:spLocks/>
                </p:cNvSpPr>
                <p:nvPr/>
              </p:nvSpPr>
              <p:spPr bwMode="auto">
                <a:xfrm>
                  <a:off x="1377" y="2195"/>
                  <a:ext cx="102" cy="107"/>
                </a:xfrm>
                <a:custGeom>
                  <a:avLst/>
                  <a:gdLst>
                    <a:gd name="T0" fmla="*/ 101 w 102"/>
                    <a:gd name="T1" fmla="*/ 22 h 107"/>
                    <a:gd name="T2" fmla="*/ 51 w 102"/>
                    <a:gd name="T3" fmla="*/ 0 h 107"/>
                    <a:gd name="T4" fmla="*/ 0 w 102"/>
                    <a:gd name="T5" fmla="*/ 22 h 107"/>
                    <a:gd name="T6" fmla="*/ 0 w 102"/>
                    <a:gd name="T7" fmla="*/ 84 h 107"/>
                    <a:gd name="T8" fmla="*/ 51 w 102"/>
                    <a:gd name="T9" fmla="*/ 106 h 107"/>
                    <a:gd name="T10" fmla="*/ 101 w 102"/>
                    <a:gd name="T11" fmla="*/ 84 h 107"/>
                    <a:gd name="T12" fmla="*/ 101 w 102"/>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2" h="107">
                      <a:moveTo>
                        <a:pt x="101" y="22"/>
                      </a:moveTo>
                      <a:lnTo>
                        <a:pt x="51" y="0"/>
                      </a:lnTo>
                      <a:lnTo>
                        <a:pt x="0" y="22"/>
                      </a:lnTo>
                      <a:lnTo>
                        <a:pt x="0" y="84"/>
                      </a:lnTo>
                      <a:lnTo>
                        <a:pt x="51" y="106"/>
                      </a:lnTo>
                      <a:lnTo>
                        <a:pt x="101" y="84"/>
                      </a:lnTo>
                      <a:lnTo>
                        <a:pt x="101"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32" name="Freeform 174"/>
                <p:cNvSpPr>
                  <a:spLocks/>
                </p:cNvSpPr>
                <p:nvPr/>
              </p:nvSpPr>
              <p:spPr bwMode="auto">
                <a:xfrm>
                  <a:off x="1482" y="2196"/>
                  <a:ext cx="102" cy="107"/>
                </a:xfrm>
                <a:custGeom>
                  <a:avLst/>
                  <a:gdLst>
                    <a:gd name="T0" fmla="*/ 101 w 102"/>
                    <a:gd name="T1" fmla="*/ 22 h 107"/>
                    <a:gd name="T2" fmla="*/ 51 w 102"/>
                    <a:gd name="T3" fmla="*/ 0 h 107"/>
                    <a:gd name="T4" fmla="*/ 0 w 102"/>
                    <a:gd name="T5" fmla="*/ 22 h 107"/>
                    <a:gd name="T6" fmla="*/ 0 w 102"/>
                    <a:gd name="T7" fmla="*/ 84 h 107"/>
                    <a:gd name="T8" fmla="*/ 51 w 102"/>
                    <a:gd name="T9" fmla="*/ 106 h 107"/>
                    <a:gd name="T10" fmla="*/ 101 w 102"/>
                    <a:gd name="T11" fmla="*/ 84 h 107"/>
                    <a:gd name="T12" fmla="*/ 101 w 102"/>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2" h="107">
                      <a:moveTo>
                        <a:pt x="101" y="22"/>
                      </a:moveTo>
                      <a:lnTo>
                        <a:pt x="51" y="0"/>
                      </a:lnTo>
                      <a:lnTo>
                        <a:pt x="0" y="22"/>
                      </a:lnTo>
                      <a:lnTo>
                        <a:pt x="0" y="84"/>
                      </a:lnTo>
                      <a:lnTo>
                        <a:pt x="51" y="106"/>
                      </a:lnTo>
                      <a:lnTo>
                        <a:pt x="101" y="84"/>
                      </a:lnTo>
                      <a:lnTo>
                        <a:pt x="101"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33" name="Freeform 175"/>
                <p:cNvSpPr>
                  <a:spLocks/>
                </p:cNvSpPr>
                <p:nvPr/>
              </p:nvSpPr>
              <p:spPr bwMode="auto">
                <a:xfrm>
                  <a:off x="1589" y="2196"/>
                  <a:ext cx="102" cy="107"/>
                </a:xfrm>
                <a:custGeom>
                  <a:avLst/>
                  <a:gdLst>
                    <a:gd name="T0" fmla="*/ 101 w 102"/>
                    <a:gd name="T1" fmla="*/ 22 h 107"/>
                    <a:gd name="T2" fmla="*/ 51 w 102"/>
                    <a:gd name="T3" fmla="*/ 0 h 107"/>
                    <a:gd name="T4" fmla="*/ 0 w 102"/>
                    <a:gd name="T5" fmla="*/ 22 h 107"/>
                    <a:gd name="T6" fmla="*/ 0 w 102"/>
                    <a:gd name="T7" fmla="*/ 84 h 107"/>
                    <a:gd name="T8" fmla="*/ 51 w 102"/>
                    <a:gd name="T9" fmla="*/ 106 h 107"/>
                    <a:gd name="T10" fmla="*/ 101 w 102"/>
                    <a:gd name="T11" fmla="*/ 84 h 107"/>
                    <a:gd name="T12" fmla="*/ 101 w 102"/>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2" h="107">
                      <a:moveTo>
                        <a:pt x="101" y="22"/>
                      </a:moveTo>
                      <a:lnTo>
                        <a:pt x="51" y="0"/>
                      </a:lnTo>
                      <a:lnTo>
                        <a:pt x="0" y="22"/>
                      </a:lnTo>
                      <a:lnTo>
                        <a:pt x="0" y="84"/>
                      </a:lnTo>
                      <a:lnTo>
                        <a:pt x="51" y="106"/>
                      </a:lnTo>
                      <a:lnTo>
                        <a:pt x="101" y="84"/>
                      </a:lnTo>
                      <a:lnTo>
                        <a:pt x="101"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34" name="Freeform 176"/>
                <p:cNvSpPr>
                  <a:spLocks/>
                </p:cNvSpPr>
                <p:nvPr/>
              </p:nvSpPr>
              <p:spPr bwMode="auto">
                <a:xfrm>
                  <a:off x="1695" y="2197"/>
                  <a:ext cx="102" cy="107"/>
                </a:xfrm>
                <a:custGeom>
                  <a:avLst/>
                  <a:gdLst>
                    <a:gd name="T0" fmla="*/ 101 w 102"/>
                    <a:gd name="T1" fmla="*/ 22 h 107"/>
                    <a:gd name="T2" fmla="*/ 51 w 102"/>
                    <a:gd name="T3" fmla="*/ 0 h 107"/>
                    <a:gd name="T4" fmla="*/ 0 w 102"/>
                    <a:gd name="T5" fmla="*/ 22 h 107"/>
                    <a:gd name="T6" fmla="*/ 0 w 102"/>
                    <a:gd name="T7" fmla="*/ 85 h 107"/>
                    <a:gd name="T8" fmla="*/ 51 w 102"/>
                    <a:gd name="T9" fmla="*/ 106 h 107"/>
                    <a:gd name="T10" fmla="*/ 101 w 102"/>
                    <a:gd name="T11" fmla="*/ 85 h 107"/>
                    <a:gd name="T12" fmla="*/ 101 w 102"/>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2" h="107">
                      <a:moveTo>
                        <a:pt x="101" y="22"/>
                      </a:moveTo>
                      <a:lnTo>
                        <a:pt x="51" y="0"/>
                      </a:lnTo>
                      <a:lnTo>
                        <a:pt x="0" y="22"/>
                      </a:lnTo>
                      <a:lnTo>
                        <a:pt x="0" y="85"/>
                      </a:lnTo>
                      <a:lnTo>
                        <a:pt x="51" y="106"/>
                      </a:lnTo>
                      <a:lnTo>
                        <a:pt x="101" y="85"/>
                      </a:lnTo>
                      <a:lnTo>
                        <a:pt x="101"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35" name="Freeform 177"/>
                <p:cNvSpPr>
                  <a:spLocks/>
                </p:cNvSpPr>
                <p:nvPr/>
              </p:nvSpPr>
              <p:spPr bwMode="auto">
                <a:xfrm>
                  <a:off x="1801" y="2197"/>
                  <a:ext cx="102" cy="107"/>
                </a:xfrm>
                <a:custGeom>
                  <a:avLst/>
                  <a:gdLst>
                    <a:gd name="T0" fmla="*/ 101 w 102"/>
                    <a:gd name="T1" fmla="*/ 22 h 107"/>
                    <a:gd name="T2" fmla="*/ 51 w 102"/>
                    <a:gd name="T3" fmla="*/ 0 h 107"/>
                    <a:gd name="T4" fmla="*/ 0 w 102"/>
                    <a:gd name="T5" fmla="*/ 22 h 107"/>
                    <a:gd name="T6" fmla="*/ 0 w 102"/>
                    <a:gd name="T7" fmla="*/ 85 h 107"/>
                    <a:gd name="T8" fmla="*/ 51 w 102"/>
                    <a:gd name="T9" fmla="*/ 106 h 107"/>
                    <a:gd name="T10" fmla="*/ 101 w 102"/>
                    <a:gd name="T11" fmla="*/ 85 h 107"/>
                    <a:gd name="T12" fmla="*/ 101 w 102"/>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2" h="107">
                      <a:moveTo>
                        <a:pt x="101" y="22"/>
                      </a:moveTo>
                      <a:lnTo>
                        <a:pt x="51" y="0"/>
                      </a:lnTo>
                      <a:lnTo>
                        <a:pt x="0" y="22"/>
                      </a:lnTo>
                      <a:lnTo>
                        <a:pt x="0" y="85"/>
                      </a:lnTo>
                      <a:lnTo>
                        <a:pt x="51" y="106"/>
                      </a:lnTo>
                      <a:lnTo>
                        <a:pt x="101" y="85"/>
                      </a:lnTo>
                      <a:lnTo>
                        <a:pt x="101"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36" name="Freeform 178"/>
                <p:cNvSpPr>
                  <a:spLocks/>
                </p:cNvSpPr>
                <p:nvPr/>
              </p:nvSpPr>
              <p:spPr bwMode="auto">
                <a:xfrm>
                  <a:off x="1906" y="2197"/>
                  <a:ext cx="102" cy="108"/>
                </a:xfrm>
                <a:custGeom>
                  <a:avLst/>
                  <a:gdLst>
                    <a:gd name="T0" fmla="*/ 101 w 102"/>
                    <a:gd name="T1" fmla="*/ 22 h 108"/>
                    <a:gd name="T2" fmla="*/ 51 w 102"/>
                    <a:gd name="T3" fmla="*/ 0 h 108"/>
                    <a:gd name="T4" fmla="*/ 0 w 102"/>
                    <a:gd name="T5" fmla="*/ 22 h 108"/>
                    <a:gd name="T6" fmla="*/ 0 w 102"/>
                    <a:gd name="T7" fmla="*/ 85 h 108"/>
                    <a:gd name="T8" fmla="*/ 51 w 102"/>
                    <a:gd name="T9" fmla="*/ 107 h 108"/>
                    <a:gd name="T10" fmla="*/ 101 w 102"/>
                    <a:gd name="T11" fmla="*/ 85 h 108"/>
                    <a:gd name="T12" fmla="*/ 101 w 102"/>
                    <a:gd name="T13" fmla="*/ 22 h 10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2" h="108">
                      <a:moveTo>
                        <a:pt x="101" y="22"/>
                      </a:moveTo>
                      <a:lnTo>
                        <a:pt x="51" y="0"/>
                      </a:lnTo>
                      <a:lnTo>
                        <a:pt x="0" y="22"/>
                      </a:lnTo>
                      <a:lnTo>
                        <a:pt x="0" y="85"/>
                      </a:lnTo>
                      <a:lnTo>
                        <a:pt x="51" y="107"/>
                      </a:lnTo>
                      <a:lnTo>
                        <a:pt x="101" y="85"/>
                      </a:lnTo>
                      <a:lnTo>
                        <a:pt x="101"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37" name="Freeform 179"/>
                <p:cNvSpPr>
                  <a:spLocks/>
                </p:cNvSpPr>
                <p:nvPr/>
              </p:nvSpPr>
              <p:spPr bwMode="auto">
                <a:xfrm>
                  <a:off x="2434" y="2196"/>
                  <a:ext cx="103" cy="107"/>
                </a:xfrm>
                <a:custGeom>
                  <a:avLst/>
                  <a:gdLst>
                    <a:gd name="T0" fmla="*/ 102 w 103"/>
                    <a:gd name="T1" fmla="*/ 22 h 107"/>
                    <a:gd name="T2" fmla="*/ 51 w 103"/>
                    <a:gd name="T3" fmla="*/ 0 h 107"/>
                    <a:gd name="T4" fmla="*/ 0 w 103"/>
                    <a:gd name="T5" fmla="*/ 22 h 107"/>
                    <a:gd name="T6" fmla="*/ 0 w 103"/>
                    <a:gd name="T7" fmla="*/ 84 h 107"/>
                    <a:gd name="T8" fmla="*/ 51 w 103"/>
                    <a:gd name="T9" fmla="*/ 106 h 107"/>
                    <a:gd name="T10" fmla="*/ 102 w 103"/>
                    <a:gd name="T11" fmla="*/ 84 h 107"/>
                    <a:gd name="T12" fmla="*/ 102 w 103"/>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3" h="107">
                      <a:moveTo>
                        <a:pt x="102" y="22"/>
                      </a:moveTo>
                      <a:lnTo>
                        <a:pt x="51" y="0"/>
                      </a:lnTo>
                      <a:lnTo>
                        <a:pt x="0" y="22"/>
                      </a:lnTo>
                      <a:lnTo>
                        <a:pt x="0" y="84"/>
                      </a:lnTo>
                      <a:lnTo>
                        <a:pt x="51" y="106"/>
                      </a:lnTo>
                      <a:lnTo>
                        <a:pt x="102" y="84"/>
                      </a:lnTo>
                      <a:lnTo>
                        <a:pt x="102"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38" name="Freeform 180"/>
                <p:cNvSpPr>
                  <a:spLocks/>
                </p:cNvSpPr>
                <p:nvPr/>
              </p:nvSpPr>
              <p:spPr bwMode="auto">
                <a:xfrm>
                  <a:off x="2540" y="2197"/>
                  <a:ext cx="102" cy="107"/>
                </a:xfrm>
                <a:custGeom>
                  <a:avLst/>
                  <a:gdLst>
                    <a:gd name="T0" fmla="*/ 101 w 102"/>
                    <a:gd name="T1" fmla="*/ 22 h 107"/>
                    <a:gd name="T2" fmla="*/ 51 w 102"/>
                    <a:gd name="T3" fmla="*/ 0 h 107"/>
                    <a:gd name="T4" fmla="*/ 0 w 102"/>
                    <a:gd name="T5" fmla="*/ 22 h 107"/>
                    <a:gd name="T6" fmla="*/ 0 w 102"/>
                    <a:gd name="T7" fmla="*/ 84 h 107"/>
                    <a:gd name="T8" fmla="*/ 51 w 102"/>
                    <a:gd name="T9" fmla="*/ 106 h 107"/>
                    <a:gd name="T10" fmla="*/ 101 w 102"/>
                    <a:gd name="T11" fmla="*/ 84 h 107"/>
                    <a:gd name="T12" fmla="*/ 101 w 102"/>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2" h="107">
                      <a:moveTo>
                        <a:pt x="101" y="22"/>
                      </a:moveTo>
                      <a:lnTo>
                        <a:pt x="51" y="0"/>
                      </a:lnTo>
                      <a:lnTo>
                        <a:pt x="0" y="22"/>
                      </a:lnTo>
                      <a:lnTo>
                        <a:pt x="0" y="84"/>
                      </a:lnTo>
                      <a:lnTo>
                        <a:pt x="51" y="106"/>
                      </a:lnTo>
                      <a:lnTo>
                        <a:pt x="101" y="84"/>
                      </a:lnTo>
                      <a:lnTo>
                        <a:pt x="101"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39" name="Freeform 181"/>
                <p:cNvSpPr>
                  <a:spLocks/>
                </p:cNvSpPr>
                <p:nvPr/>
              </p:nvSpPr>
              <p:spPr bwMode="auto">
                <a:xfrm>
                  <a:off x="2646" y="2197"/>
                  <a:ext cx="102" cy="107"/>
                </a:xfrm>
                <a:custGeom>
                  <a:avLst/>
                  <a:gdLst>
                    <a:gd name="T0" fmla="*/ 101 w 102"/>
                    <a:gd name="T1" fmla="*/ 22 h 107"/>
                    <a:gd name="T2" fmla="*/ 51 w 102"/>
                    <a:gd name="T3" fmla="*/ 0 h 107"/>
                    <a:gd name="T4" fmla="*/ 0 w 102"/>
                    <a:gd name="T5" fmla="*/ 22 h 107"/>
                    <a:gd name="T6" fmla="*/ 0 w 102"/>
                    <a:gd name="T7" fmla="*/ 85 h 107"/>
                    <a:gd name="T8" fmla="*/ 51 w 102"/>
                    <a:gd name="T9" fmla="*/ 106 h 107"/>
                    <a:gd name="T10" fmla="*/ 101 w 102"/>
                    <a:gd name="T11" fmla="*/ 85 h 107"/>
                    <a:gd name="T12" fmla="*/ 101 w 102"/>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2" h="107">
                      <a:moveTo>
                        <a:pt x="101" y="22"/>
                      </a:moveTo>
                      <a:lnTo>
                        <a:pt x="51" y="0"/>
                      </a:lnTo>
                      <a:lnTo>
                        <a:pt x="0" y="22"/>
                      </a:lnTo>
                      <a:lnTo>
                        <a:pt x="0" y="85"/>
                      </a:lnTo>
                      <a:lnTo>
                        <a:pt x="51" y="106"/>
                      </a:lnTo>
                      <a:lnTo>
                        <a:pt x="101" y="85"/>
                      </a:lnTo>
                      <a:lnTo>
                        <a:pt x="101"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40" name="Freeform 182"/>
                <p:cNvSpPr>
                  <a:spLocks/>
                </p:cNvSpPr>
                <p:nvPr/>
              </p:nvSpPr>
              <p:spPr bwMode="auto">
                <a:xfrm>
                  <a:off x="2753" y="2198"/>
                  <a:ext cx="102" cy="107"/>
                </a:xfrm>
                <a:custGeom>
                  <a:avLst/>
                  <a:gdLst>
                    <a:gd name="T0" fmla="*/ 101 w 102"/>
                    <a:gd name="T1" fmla="*/ 22 h 107"/>
                    <a:gd name="T2" fmla="*/ 51 w 102"/>
                    <a:gd name="T3" fmla="*/ 0 h 107"/>
                    <a:gd name="T4" fmla="*/ 0 w 102"/>
                    <a:gd name="T5" fmla="*/ 22 h 107"/>
                    <a:gd name="T6" fmla="*/ 0 w 102"/>
                    <a:gd name="T7" fmla="*/ 84 h 107"/>
                    <a:gd name="T8" fmla="*/ 51 w 102"/>
                    <a:gd name="T9" fmla="*/ 106 h 107"/>
                    <a:gd name="T10" fmla="*/ 101 w 102"/>
                    <a:gd name="T11" fmla="*/ 84 h 107"/>
                    <a:gd name="T12" fmla="*/ 101 w 102"/>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2" h="107">
                      <a:moveTo>
                        <a:pt x="101" y="22"/>
                      </a:moveTo>
                      <a:lnTo>
                        <a:pt x="51" y="0"/>
                      </a:lnTo>
                      <a:lnTo>
                        <a:pt x="0" y="22"/>
                      </a:lnTo>
                      <a:lnTo>
                        <a:pt x="0" y="84"/>
                      </a:lnTo>
                      <a:lnTo>
                        <a:pt x="51" y="106"/>
                      </a:lnTo>
                      <a:lnTo>
                        <a:pt x="101" y="84"/>
                      </a:lnTo>
                      <a:lnTo>
                        <a:pt x="101"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41" name="Freeform 183"/>
                <p:cNvSpPr>
                  <a:spLocks/>
                </p:cNvSpPr>
                <p:nvPr/>
              </p:nvSpPr>
              <p:spPr bwMode="auto">
                <a:xfrm>
                  <a:off x="2012" y="2197"/>
                  <a:ext cx="102" cy="106"/>
                </a:xfrm>
                <a:custGeom>
                  <a:avLst/>
                  <a:gdLst>
                    <a:gd name="T0" fmla="*/ 101 w 102"/>
                    <a:gd name="T1" fmla="*/ 21 h 106"/>
                    <a:gd name="T2" fmla="*/ 51 w 102"/>
                    <a:gd name="T3" fmla="*/ 0 h 106"/>
                    <a:gd name="T4" fmla="*/ 0 w 102"/>
                    <a:gd name="T5" fmla="*/ 21 h 106"/>
                    <a:gd name="T6" fmla="*/ 0 w 102"/>
                    <a:gd name="T7" fmla="*/ 84 h 106"/>
                    <a:gd name="T8" fmla="*/ 51 w 102"/>
                    <a:gd name="T9" fmla="*/ 105 h 106"/>
                    <a:gd name="T10" fmla="*/ 101 w 102"/>
                    <a:gd name="T11" fmla="*/ 84 h 106"/>
                    <a:gd name="T12" fmla="*/ 101 w 102"/>
                    <a:gd name="T13" fmla="*/ 21 h 10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2" h="106">
                      <a:moveTo>
                        <a:pt x="101" y="21"/>
                      </a:moveTo>
                      <a:lnTo>
                        <a:pt x="51" y="0"/>
                      </a:lnTo>
                      <a:lnTo>
                        <a:pt x="0" y="21"/>
                      </a:lnTo>
                      <a:lnTo>
                        <a:pt x="0" y="84"/>
                      </a:lnTo>
                      <a:lnTo>
                        <a:pt x="51" y="105"/>
                      </a:lnTo>
                      <a:lnTo>
                        <a:pt x="101" y="84"/>
                      </a:lnTo>
                      <a:lnTo>
                        <a:pt x="101" y="21"/>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42" name="Freeform 184"/>
                <p:cNvSpPr>
                  <a:spLocks/>
                </p:cNvSpPr>
                <p:nvPr/>
              </p:nvSpPr>
              <p:spPr bwMode="auto">
                <a:xfrm>
                  <a:off x="2118" y="2194"/>
                  <a:ext cx="102" cy="107"/>
                </a:xfrm>
                <a:custGeom>
                  <a:avLst/>
                  <a:gdLst>
                    <a:gd name="T0" fmla="*/ 101 w 102"/>
                    <a:gd name="T1" fmla="*/ 22 h 107"/>
                    <a:gd name="T2" fmla="*/ 51 w 102"/>
                    <a:gd name="T3" fmla="*/ 0 h 107"/>
                    <a:gd name="T4" fmla="*/ 0 w 102"/>
                    <a:gd name="T5" fmla="*/ 22 h 107"/>
                    <a:gd name="T6" fmla="*/ 0 w 102"/>
                    <a:gd name="T7" fmla="*/ 85 h 107"/>
                    <a:gd name="T8" fmla="*/ 51 w 102"/>
                    <a:gd name="T9" fmla="*/ 106 h 107"/>
                    <a:gd name="T10" fmla="*/ 101 w 102"/>
                    <a:gd name="T11" fmla="*/ 85 h 107"/>
                    <a:gd name="T12" fmla="*/ 101 w 102"/>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2" h="107">
                      <a:moveTo>
                        <a:pt x="101" y="22"/>
                      </a:moveTo>
                      <a:lnTo>
                        <a:pt x="51" y="0"/>
                      </a:lnTo>
                      <a:lnTo>
                        <a:pt x="0" y="22"/>
                      </a:lnTo>
                      <a:lnTo>
                        <a:pt x="0" y="85"/>
                      </a:lnTo>
                      <a:lnTo>
                        <a:pt x="51" y="106"/>
                      </a:lnTo>
                      <a:lnTo>
                        <a:pt x="101" y="85"/>
                      </a:lnTo>
                      <a:lnTo>
                        <a:pt x="101"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43" name="Freeform 185"/>
                <p:cNvSpPr>
                  <a:spLocks/>
                </p:cNvSpPr>
                <p:nvPr/>
              </p:nvSpPr>
              <p:spPr bwMode="auto">
                <a:xfrm>
                  <a:off x="2223" y="2195"/>
                  <a:ext cx="102" cy="106"/>
                </a:xfrm>
                <a:custGeom>
                  <a:avLst/>
                  <a:gdLst>
                    <a:gd name="T0" fmla="*/ 101 w 102"/>
                    <a:gd name="T1" fmla="*/ 21 h 106"/>
                    <a:gd name="T2" fmla="*/ 51 w 102"/>
                    <a:gd name="T3" fmla="*/ 0 h 106"/>
                    <a:gd name="T4" fmla="*/ 0 w 102"/>
                    <a:gd name="T5" fmla="*/ 21 h 106"/>
                    <a:gd name="T6" fmla="*/ 0 w 102"/>
                    <a:gd name="T7" fmla="*/ 84 h 106"/>
                    <a:gd name="T8" fmla="*/ 51 w 102"/>
                    <a:gd name="T9" fmla="*/ 105 h 106"/>
                    <a:gd name="T10" fmla="*/ 101 w 102"/>
                    <a:gd name="T11" fmla="*/ 84 h 106"/>
                    <a:gd name="T12" fmla="*/ 101 w 102"/>
                    <a:gd name="T13" fmla="*/ 21 h 10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2" h="106">
                      <a:moveTo>
                        <a:pt x="101" y="21"/>
                      </a:moveTo>
                      <a:lnTo>
                        <a:pt x="51" y="0"/>
                      </a:lnTo>
                      <a:lnTo>
                        <a:pt x="0" y="21"/>
                      </a:lnTo>
                      <a:lnTo>
                        <a:pt x="0" y="84"/>
                      </a:lnTo>
                      <a:lnTo>
                        <a:pt x="51" y="105"/>
                      </a:lnTo>
                      <a:lnTo>
                        <a:pt x="101" y="84"/>
                      </a:lnTo>
                      <a:lnTo>
                        <a:pt x="101" y="21"/>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44" name="Freeform 186"/>
                <p:cNvSpPr>
                  <a:spLocks/>
                </p:cNvSpPr>
                <p:nvPr/>
              </p:nvSpPr>
              <p:spPr bwMode="auto">
                <a:xfrm>
                  <a:off x="2329" y="2195"/>
                  <a:ext cx="102" cy="107"/>
                </a:xfrm>
                <a:custGeom>
                  <a:avLst/>
                  <a:gdLst>
                    <a:gd name="T0" fmla="*/ 101 w 102"/>
                    <a:gd name="T1" fmla="*/ 22 h 107"/>
                    <a:gd name="T2" fmla="*/ 51 w 102"/>
                    <a:gd name="T3" fmla="*/ 0 h 107"/>
                    <a:gd name="T4" fmla="*/ 0 w 102"/>
                    <a:gd name="T5" fmla="*/ 22 h 107"/>
                    <a:gd name="T6" fmla="*/ 0 w 102"/>
                    <a:gd name="T7" fmla="*/ 85 h 107"/>
                    <a:gd name="T8" fmla="*/ 51 w 102"/>
                    <a:gd name="T9" fmla="*/ 106 h 107"/>
                    <a:gd name="T10" fmla="*/ 101 w 102"/>
                    <a:gd name="T11" fmla="*/ 85 h 107"/>
                    <a:gd name="T12" fmla="*/ 101 w 102"/>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2" h="107">
                      <a:moveTo>
                        <a:pt x="101" y="22"/>
                      </a:moveTo>
                      <a:lnTo>
                        <a:pt x="51" y="0"/>
                      </a:lnTo>
                      <a:lnTo>
                        <a:pt x="0" y="22"/>
                      </a:lnTo>
                      <a:lnTo>
                        <a:pt x="0" y="85"/>
                      </a:lnTo>
                      <a:lnTo>
                        <a:pt x="51" y="106"/>
                      </a:lnTo>
                      <a:lnTo>
                        <a:pt x="101" y="85"/>
                      </a:lnTo>
                      <a:lnTo>
                        <a:pt x="101"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45" name="Freeform 187"/>
                <p:cNvSpPr>
                  <a:spLocks/>
                </p:cNvSpPr>
                <p:nvPr/>
              </p:nvSpPr>
              <p:spPr bwMode="auto">
                <a:xfrm>
                  <a:off x="2859" y="2197"/>
                  <a:ext cx="102" cy="107"/>
                </a:xfrm>
                <a:custGeom>
                  <a:avLst/>
                  <a:gdLst>
                    <a:gd name="T0" fmla="*/ 101 w 102"/>
                    <a:gd name="T1" fmla="*/ 22 h 107"/>
                    <a:gd name="T2" fmla="*/ 51 w 102"/>
                    <a:gd name="T3" fmla="*/ 0 h 107"/>
                    <a:gd name="T4" fmla="*/ 0 w 102"/>
                    <a:gd name="T5" fmla="*/ 22 h 107"/>
                    <a:gd name="T6" fmla="*/ 0 w 102"/>
                    <a:gd name="T7" fmla="*/ 85 h 107"/>
                    <a:gd name="T8" fmla="*/ 51 w 102"/>
                    <a:gd name="T9" fmla="*/ 106 h 107"/>
                    <a:gd name="T10" fmla="*/ 101 w 102"/>
                    <a:gd name="T11" fmla="*/ 85 h 107"/>
                    <a:gd name="T12" fmla="*/ 101 w 102"/>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2" h="107">
                      <a:moveTo>
                        <a:pt x="101" y="22"/>
                      </a:moveTo>
                      <a:lnTo>
                        <a:pt x="51" y="0"/>
                      </a:lnTo>
                      <a:lnTo>
                        <a:pt x="0" y="22"/>
                      </a:lnTo>
                      <a:lnTo>
                        <a:pt x="0" y="85"/>
                      </a:lnTo>
                      <a:lnTo>
                        <a:pt x="51" y="106"/>
                      </a:lnTo>
                      <a:lnTo>
                        <a:pt x="101" y="85"/>
                      </a:lnTo>
                      <a:lnTo>
                        <a:pt x="101"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46" name="Freeform 188"/>
                <p:cNvSpPr>
                  <a:spLocks/>
                </p:cNvSpPr>
                <p:nvPr/>
              </p:nvSpPr>
              <p:spPr bwMode="auto">
                <a:xfrm>
                  <a:off x="799" y="2110"/>
                  <a:ext cx="103" cy="107"/>
                </a:xfrm>
                <a:custGeom>
                  <a:avLst/>
                  <a:gdLst>
                    <a:gd name="T0" fmla="*/ 102 w 103"/>
                    <a:gd name="T1" fmla="*/ 22 h 107"/>
                    <a:gd name="T2" fmla="*/ 51 w 103"/>
                    <a:gd name="T3" fmla="*/ 0 h 107"/>
                    <a:gd name="T4" fmla="*/ 0 w 103"/>
                    <a:gd name="T5" fmla="*/ 22 h 107"/>
                    <a:gd name="T6" fmla="*/ 0 w 103"/>
                    <a:gd name="T7" fmla="*/ 84 h 107"/>
                    <a:gd name="T8" fmla="*/ 51 w 103"/>
                    <a:gd name="T9" fmla="*/ 106 h 107"/>
                    <a:gd name="T10" fmla="*/ 102 w 103"/>
                    <a:gd name="T11" fmla="*/ 84 h 107"/>
                    <a:gd name="T12" fmla="*/ 102 w 103"/>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3" h="107">
                      <a:moveTo>
                        <a:pt x="102" y="22"/>
                      </a:moveTo>
                      <a:lnTo>
                        <a:pt x="51" y="0"/>
                      </a:lnTo>
                      <a:lnTo>
                        <a:pt x="0" y="22"/>
                      </a:lnTo>
                      <a:lnTo>
                        <a:pt x="0" y="84"/>
                      </a:lnTo>
                      <a:lnTo>
                        <a:pt x="51" y="106"/>
                      </a:lnTo>
                      <a:lnTo>
                        <a:pt x="102" y="84"/>
                      </a:lnTo>
                      <a:lnTo>
                        <a:pt x="102"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47" name="Freeform 189"/>
                <p:cNvSpPr>
                  <a:spLocks/>
                </p:cNvSpPr>
                <p:nvPr/>
              </p:nvSpPr>
              <p:spPr bwMode="auto">
                <a:xfrm>
                  <a:off x="905" y="2110"/>
                  <a:ext cx="102" cy="107"/>
                </a:xfrm>
                <a:custGeom>
                  <a:avLst/>
                  <a:gdLst>
                    <a:gd name="T0" fmla="*/ 101 w 102"/>
                    <a:gd name="T1" fmla="*/ 22 h 107"/>
                    <a:gd name="T2" fmla="*/ 51 w 102"/>
                    <a:gd name="T3" fmla="*/ 0 h 107"/>
                    <a:gd name="T4" fmla="*/ 0 w 102"/>
                    <a:gd name="T5" fmla="*/ 22 h 107"/>
                    <a:gd name="T6" fmla="*/ 0 w 102"/>
                    <a:gd name="T7" fmla="*/ 84 h 107"/>
                    <a:gd name="T8" fmla="*/ 51 w 102"/>
                    <a:gd name="T9" fmla="*/ 106 h 107"/>
                    <a:gd name="T10" fmla="*/ 101 w 102"/>
                    <a:gd name="T11" fmla="*/ 84 h 107"/>
                    <a:gd name="T12" fmla="*/ 101 w 102"/>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2" h="107">
                      <a:moveTo>
                        <a:pt x="101" y="22"/>
                      </a:moveTo>
                      <a:lnTo>
                        <a:pt x="51" y="0"/>
                      </a:lnTo>
                      <a:lnTo>
                        <a:pt x="0" y="22"/>
                      </a:lnTo>
                      <a:lnTo>
                        <a:pt x="0" y="84"/>
                      </a:lnTo>
                      <a:lnTo>
                        <a:pt x="51" y="106"/>
                      </a:lnTo>
                      <a:lnTo>
                        <a:pt x="101" y="84"/>
                      </a:lnTo>
                      <a:lnTo>
                        <a:pt x="101"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48" name="Freeform 190"/>
                <p:cNvSpPr>
                  <a:spLocks/>
                </p:cNvSpPr>
                <p:nvPr/>
              </p:nvSpPr>
              <p:spPr bwMode="auto">
                <a:xfrm>
                  <a:off x="1010" y="2110"/>
                  <a:ext cx="102" cy="107"/>
                </a:xfrm>
                <a:custGeom>
                  <a:avLst/>
                  <a:gdLst>
                    <a:gd name="T0" fmla="*/ 101 w 102"/>
                    <a:gd name="T1" fmla="*/ 22 h 107"/>
                    <a:gd name="T2" fmla="*/ 51 w 102"/>
                    <a:gd name="T3" fmla="*/ 0 h 107"/>
                    <a:gd name="T4" fmla="*/ 0 w 102"/>
                    <a:gd name="T5" fmla="*/ 22 h 107"/>
                    <a:gd name="T6" fmla="*/ 0 w 102"/>
                    <a:gd name="T7" fmla="*/ 84 h 107"/>
                    <a:gd name="T8" fmla="*/ 51 w 102"/>
                    <a:gd name="T9" fmla="*/ 106 h 107"/>
                    <a:gd name="T10" fmla="*/ 101 w 102"/>
                    <a:gd name="T11" fmla="*/ 84 h 107"/>
                    <a:gd name="T12" fmla="*/ 101 w 102"/>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2" h="107">
                      <a:moveTo>
                        <a:pt x="101" y="22"/>
                      </a:moveTo>
                      <a:lnTo>
                        <a:pt x="51" y="0"/>
                      </a:lnTo>
                      <a:lnTo>
                        <a:pt x="0" y="22"/>
                      </a:lnTo>
                      <a:lnTo>
                        <a:pt x="0" y="84"/>
                      </a:lnTo>
                      <a:lnTo>
                        <a:pt x="51" y="106"/>
                      </a:lnTo>
                      <a:lnTo>
                        <a:pt x="101" y="84"/>
                      </a:lnTo>
                      <a:lnTo>
                        <a:pt x="101"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49" name="Freeform 191"/>
                <p:cNvSpPr>
                  <a:spLocks/>
                </p:cNvSpPr>
                <p:nvPr/>
              </p:nvSpPr>
              <p:spPr bwMode="auto">
                <a:xfrm>
                  <a:off x="1114" y="2111"/>
                  <a:ext cx="102" cy="107"/>
                </a:xfrm>
                <a:custGeom>
                  <a:avLst/>
                  <a:gdLst>
                    <a:gd name="T0" fmla="*/ 101 w 102"/>
                    <a:gd name="T1" fmla="*/ 22 h 107"/>
                    <a:gd name="T2" fmla="*/ 51 w 102"/>
                    <a:gd name="T3" fmla="*/ 0 h 107"/>
                    <a:gd name="T4" fmla="*/ 0 w 102"/>
                    <a:gd name="T5" fmla="*/ 22 h 107"/>
                    <a:gd name="T6" fmla="*/ 0 w 102"/>
                    <a:gd name="T7" fmla="*/ 84 h 107"/>
                    <a:gd name="T8" fmla="*/ 51 w 102"/>
                    <a:gd name="T9" fmla="*/ 106 h 107"/>
                    <a:gd name="T10" fmla="*/ 101 w 102"/>
                    <a:gd name="T11" fmla="*/ 84 h 107"/>
                    <a:gd name="T12" fmla="*/ 101 w 102"/>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2" h="107">
                      <a:moveTo>
                        <a:pt x="101" y="22"/>
                      </a:moveTo>
                      <a:lnTo>
                        <a:pt x="51" y="0"/>
                      </a:lnTo>
                      <a:lnTo>
                        <a:pt x="0" y="22"/>
                      </a:lnTo>
                      <a:lnTo>
                        <a:pt x="0" y="84"/>
                      </a:lnTo>
                      <a:lnTo>
                        <a:pt x="51" y="106"/>
                      </a:lnTo>
                      <a:lnTo>
                        <a:pt x="101" y="84"/>
                      </a:lnTo>
                      <a:lnTo>
                        <a:pt x="101"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50" name="Freeform 192"/>
                <p:cNvSpPr>
                  <a:spLocks/>
                </p:cNvSpPr>
                <p:nvPr/>
              </p:nvSpPr>
              <p:spPr bwMode="auto">
                <a:xfrm>
                  <a:off x="1219" y="2111"/>
                  <a:ext cx="103" cy="107"/>
                </a:xfrm>
                <a:custGeom>
                  <a:avLst/>
                  <a:gdLst>
                    <a:gd name="T0" fmla="*/ 102 w 103"/>
                    <a:gd name="T1" fmla="*/ 22 h 107"/>
                    <a:gd name="T2" fmla="*/ 51 w 103"/>
                    <a:gd name="T3" fmla="*/ 0 h 107"/>
                    <a:gd name="T4" fmla="*/ 0 w 103"/>
                    <a:gd name="T5" fmla="*/ 22 h 107"/>
                    <a:gd name="T6" fmla="*/ 0 w 103"/>
                    <a:gd name="T7" fmla="*/ 84 h 107"/>
                    <a:gd name="T8" fmla="*/ 51 w 103"/>
                    <a:gd name="T9" fmla="*/ 106 h 107"/>
                    <a:gd name="T10" fmla="*/ 102 w 103"/>
                    <a:gd name="T11" fmla="*/ 84 h 107"/>
                    <a:gd name="T12" fmla="*/ 102 w 103"/>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3" h="107">
                      <a:moveTo>
                        <a:pt x="102" y="22"/>
                      </a:moveTo>
                      <a:lnTo>
                        <a:pt x="51" y="0"/>
                      </a:lnTo>
                      <a:lnTo>
                        <a:pt x="0" y="22"/>
                      </a:lnTo>
                      <a:lnTo>
                        <a:pt x="0" y="84"/>
                      </a:lnTo>
                      <a:lnTo>
                        <a:pt x="51" y="106"/>
                      </a:lnTo>
                      <a:lnTo>
                        <a:pt x="102" y="84"/>
                      </a:lnTo>
                      <a:lnTo>
                        <a:pt x="102"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51" name="Freeform 193"/>
                <p:cNvSpPr>
                  <a:spLocks/>
                </p:cNvSpPr>
                <p:nvPr/>
              </p:nvSpPr>
              <p:spPr bwMode="auto">
                <a:xfrm>
                  <a:off x="1326" y="2112"/>
                  <a:ext cx="102" cy="107"/>
                </a:xfrm>
                <a:custGeom>
                  <a:avLst/>
                  <a:gdLst>
                    <a:gd name="T0" fmla="*/ 101 w 102"/>
                    <a:gd name="T1" fmla="*/ 22 h 107"/>
                    <a:gd name="T2" fmla="*/ 51 w 102"/>
                    <a:gd name="T3" fmla="*/ 0 h 107"/>
                    <a:gd name="T4" fmla="*/ 0 w 102"/>
                    <a:gd name="T5" fmla="*/ 22 h 107"/>
                    <a:gd name="T6" fmla="*/ 0 w 102"/>
                    <a:gd name="T7" fmla="*/ 85 h 107"/>
                    <a:gd name="T8" fmla="*/ 51 w 102"/>
                    <a:gd name="T9" fmla="*/ 106 h 107"/>
                    <a:gd name="T10" fmla="*/ 101 w 102"/>
                    <a:gd name="T11" fmla="*/ 85 h 107"/>
                    <a:gd name="T12" fmla="*/ 101 w 102"/>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2" h="107">
                      <a:moveTo>
                        <a:pt x="101" y="22"/>
                      </a:moveTo>
                      <a:lnTo>
                        <a:pt x="51" y="0"/>
                      </a:lnTo>
                      <a:lnTo>
                        <a:pt x="0" y="22"/>
                      </a:lnTo>
                      <a:lnTo>
                        <a:pt x="0" y="85"/>
                      </a:lnTo>
                      <a:lnTo>
                        <a:pt x="51" y="106"/>
                      </a:lnTo>
                      <a:lnTo>
                        <a:pt x="101" y="85"/>
                      </a:lnTo>
                      <a:lnTo>
                        <a:pt x="101"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52" name="Freeform 194"/>
                <p:cNvSpPr>
                  <a:spLocks/>
                </p:cNvSpPr>
                <p:nvPr/>
              </p:nvSpPr>
              <p:spPr bwMode="auto">
                <a:xfrm>
                  <a:off x="1431" y="2111"/>
                  <a:ext cx="102" cy="107"/>
                </a:xfrm>
                <a:custGeom>
                  <a:avLst/>
                  <a:gdLst>
                    <a:gd name="T0" fmla="*/ 101 w 102"/>
                    <a:gd name="T1" fmla="*/ 22 h 107"/>
                    <a:gd name="T2" fmla="*/ 51 w 102"/>
                    <a:gd name="T3" fmla="*/ 0 h 107"/>
                    <a:gd name="T4" fmla="*/ 0 w 102"/>
                    <a:gd name="T5" fmla="*/ 22 h 107"/>
                    <a:gd name="T6" fmla="*/ 0 w 102"/>
                    <a:gd name="T7" fmla="*/ 84 h 107"/>
                    <a:gd name="T8" fmla="*/ 51 w 102"/>
                    <a:gd name="T9" fmla="*/ 106 h 107"/>
                    <a:gd name="T10" fmla="*/ 101 w 102"/>
                    <a:gd name="T11" fmla="*/ 84 h 107"/>
                    <a:gd name="T12" fmla="*/ 101 w 102"/>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2" h="107">
                      <a:moveTo>
                        <a:pt x="101" y="22"/>
                      </a:moveTo>
                      <a:lnTo>
                        <a:pt x="51" y="0"/>
                      </a:lnTo>
                      <a:lnTo>
                        <a:pt x="0" y="22"/>
                      </a:lnTo>
                      <a:lnTo>
                        <a:pt x="0" y="84"/>
                      </a:lnTo>
                      <a:lnTo>
                        <a:pt x="51" y="106"/>
                      </a:lnTo>
                      <a:lnTo>
                        <a:pt x="101" y="84"/>
                      </a:lnTo>
                      <a:lnTo>
                        <a:pt x="101"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53" name="Freeform 195"/>
                <p:cNvSpPr>
                  <a:spLocks/>
                </p:cNvSpPr>
                <p:nvPr/>
              </p:nvSpPr>
              <p:spPr bwMode="auto">
                <a:xfrm>
                  <a:off x="1536" y="2112"/>
                  <a:ext cx="102" cy="107"/>
                </a:xfrm>
                <a:custGeom>
                  <a:avLst/>
                  <a:gdLst>
                    <a:gd name="T0" fmla="*/ 101 w 102"/>
                    <a:gd name="T1" fmla="*/ 22 h 107"/>
                    <a:gd name="T2" fmla="*/ 51 w 102"/>
                    <a:gd name="T3" fmla="*/ 0 h 107"/>
                    <a:gd name="T4" fmla="*/ 0 w 102"/>
                    <a:gd name="T5" fmla="*/ 22 h 107"/>
                    <a:gd name="T6" fmla="*/ 0 w 102"/>
                    <a:gd name="T7" fmla="*/ 84 h 107"/>
                    <a:gd name="T8" fmla="*/ 51 w 102"/>
                    <a:gd name="T9" fmla="*/ 106 h 107"/>
                    <a:gd name="T10" fmla="*/ 101 w 102"/>
                    <a:gd name="T11" fmla="*/ 84 h 107"/>
                    <a:gd name="T12" fmla="*/ 101 w 102"/>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2" h="107">
                      <a:moveTo>
                        <a:pt x="101" y="22"/>
                      </a:moveTo>
                      <a:lnTo>
                        <a:pt x="51" y="0"/>
                      </a:lnTo>
                      <a:lnTo>
                        <a:pt x="0" y="22"/>
                      </a:lnTo>
                      <a:lnTo>
                        <a:pt x="0" y="84"/>
                      </a:lnTo>
                      <a:lnTo>
                        <a:pt x="51" y="106"/>
                      </a:lnTo>
                      <a:lnTo>
                        <a:pt x="101" y="84"/>
                      </a:lnTo>
                      <a:lnTo>
                        <a:pt x="101"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54" name="Freeform 196"/>
                <p:cNvSpPr>
                  <a:spLocks/>
                </p:cNvSpPr>
                <p:nvPr/>
              </p:nvSpPr>
              <p:spPr bwMode="auto">
                <a:xfrm>
                  <a:off x="1643" y="2112"/>
                  <a:ext cx="103" cy="107"/>
                </a:xfrm>
                <a:custGeom>
                  <a:avLst/>
                  <a:gdLst>
                    <a:gd name="T0" fmla="*/ 102 w 103"/>
                    <a:gd name="T1" fmla="*/ 22 h 107"/>
                    <a:gd name="T2" fmla="*/ 51 w 103"/>
                    <a:gd name="T3" fmla="*/ 0 h 107"/>
                    <a:gd name="T4" fmla="*/ 0 w 103"/>
                    <a:gd name="T5" fmla="*/ 22 h 107"/>
                    <a:gd name="T6" fmla="*/ 0 w 103"/>
                    <a:gd name="T7" fmla="*/ 84 h 107"/>
                    <a:gd name="T8" fmla="*/ 51 w 103"/>
                    <a:gd name="T9" fmla="*/ 106 h 107"/>
                    <a:gd name="T10" fmla="*/ 102 w 103"/>
                    <a:gd name="T11" fmla="*/ 84 h 107"/>
                    <a:gd name="T12" fmla="*/ 102 w 103"/>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3" h="107">
                      <a:moveTo>
                        <a:pt x="102" y="22"/>
                      </a:moveTo>
                      <a:lnTo>
                        <a:pt x="51" y="0"/>
                      </a:lnTo>
                      <a:lnTo>
                        <a:pt x="0" y="22"/>
                      </a:lnTo>
                      <a:lnTo>
                        <a:pt x="0" y="84"/>
                      </a:lnTo>
                      <a:lnTo>
                        <a:pt x="51" y="106"/>
                      </a:lnTo>
                      <a:lnTo>
                        <a:pt x="102" y="84"/>
                      </a:lnTo>
                      <a:lnTo>
                        <a:pt x="102"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55" name="Freeform 197"/>
                <p:cNvSpPr>
                  <a:spLocks/>
                </p:cNvSpPr>
                <p:nvPr/>
              </p:nvSpPr>
              <p:spPr bwMode="auto">
                <a:xfrm>
                  <a:off x="1749" y="2113"/>
                  <a:ext cx="103" cy="108"/>
                </a:xfrm>
                <a:custGeom>
                  <a:avLst/>
                  <a:gdLst>
                    <a:gd name="T0" fmla="*/ 102 w 103"/>
                    <a:gd name="T1" fmla="*/ 22 h 108"/>
                    <a:gd name="T2" fmla="*/ 52 w 103"/>
                    <a:gd name="T3" fmla="*/ 0 h 108"/>
                    <a:gd name="T4" fmla="*/ 0 w 103"/>
                    <a:gd name="T5" fmla="*/ 22 h 108"/>
                    <a:gd name="T6" fmla="*/ 0 w 103"/>
                    <a:gd name="T7" fmla="*/ 84 h 108"/>
                    <a:gd name="T8" fmla="*/ 52 w 103"/>
                    <a:gd name="T9" fmla="*/ 107 h 108"/>
                    <a:gd name="T10" fmla="*/ 102 w 103"/>
                    <a:gd name="T11" fmla="*/ 84 h 108"/>
                    <a:gd name="T12" fmla="*/ 102 w 103"/>
                    <a:gd name="T13" fmla="*/ 22 h 10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3" h="108">
                      <a:moveTo>
                        <a:pt x="102" y="22"/>
                      </a:moveTo>
                      <a:lnTo>
                        <a:pt x="52" y="0"/>
                      </a:lnTo>
                      <a:lnTo>
                        <a:pt x="0" y="22"/>
                      </a:lnTo>
                      <a:lnTo>
                        <a:pt x="0" y="84"/>
                      </a:lnTo>
                      <a:lnTo>
                        <a:pt x="52" y="107"/>
                      </a:lnTo>
                      <a:lnTo>
                        <a:pt x="102" y="84"/>
                      </a:lnTo>
                      <a:lnTo>
                        <a:pt x="102"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56" name="Freeform 198"/>
                <p:cNvSpPr>
                  <a:spLocks/>
                </p:cNvSpPr>
                <p:nvPr/>
              </p:nvSpPr>
              <p:spPr bwMode="auto">
                <a:xfrm>
                  <a:off x="1855" y="2113"/>
                  <a:ext cx="102" cy="108"/>
                </a:xfrm>
                <a:custGeom>
                  <a:avLst/>
                  <a:gdLst>
                    <a:gd name="T0" fmla="*/ 101 w 102"/>
                    <a:gd name="T1" fmla="*/ 22 h 108"/>
                    <a:gd name="T2" fmla="*/ 51 w 102"/>
                    <a:gd name="T3" fmla="*/ 0 h 108"/>
                    <a:gd name="T4" fmla="*/ 0 w 102"/>
                    <a:gd name="T5" fmla="*/ 22 h 108"/>
                    <a:gd name="T6" fmla="*/ 0 w 102"/>
                    <a:gd name="T7" fmla="*/ 84 h 108"/>
                    <a:gd name="T8" fmla="*/ 51 w 102"/>
                    <a:gd name="T9" fmla="*/ 107 h 108"/>
                    <a:gd name="T10" fmla="*/ 101 w 102"/>
                    <a:gd name="T11" fmla="*/ 84 h 108"/>
                    <a:gd name="T12" fmla="*/ 101 w 102"/>
                    <a:gd name="T13" fmla="*/ 22 h 10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2" h="108">
                      <a:moveTo>
                        <a:pt x="101" y="22"/>
                      </a:moveTo>
                      <a:lnTo>
                        <a:pt x="51" y="0"/>
                      </a:lnTo>
                      <a:lnTo>
                        <a:pt x="0" y="22"/>
                      </a:lnTo>
                      <a:lnTo>
                        <a:pt x="0" y="84"/>
                      </a:lnTo>
                      <a:lnTo>
                        <a:pt x="51" y="107"/>
                      </a:lnTo>
                      <a:lnTo>
                        <a:pt x="101" y="84"/>
                      </a:lnTo>
                      <a:lnTo>
                        <a:pt x="101"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57" name="Freeform 199"/>
                <p:cNvSpPr>
                  <a:spLocks/>
                </p:cNvSpPr>
                <p:nvPr/>
              </p:nvSpPr>
              <p:spPr bwMode="auto">
                <a:xfrm>
                  <a:off x="1960" y="2114"/>
                  <a:ext cx="103" cy="107"/>
                </a:xfrm>
                <a:custGeom>
                  <a:avLst/>
                  <a:gdLst>
                    <a:gd name="T0" fmla="*/ 102 w 103"/>
                    <a:gd name="T1" fmla="*/ 22 h 107"/>
                    <a:gd name="T2" fmla="*/ 51 w 103"/>
                    <a:gd name="T3" fmla="*/ 0 h 107"/>
                    <a:gd name="T4" fmla="*/ 0 w 103"/>
                    <a:gd name="T5" fmla="*/ 22 h 107"/>
                    <a:gd name="T6" fmla="*/ 0 w 103"/>
                    <a:gd name="T7" fmla="*/ 84 h 107"/>
                    <a:gd name="T8" fmla="*/ 51 w 103"/>
                    <a:gd name="T9" fmla="*/ 106 h 107"/>
                    <a:gd name="T10" fmla="*/ 102 w 103"/>
                    <a:gd name="T11" fmla="*/ 84 h 107"/>
                    <a:gd name="T12" fmla="*/ 102 w 103"/>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3" h="107">
                      <a:moveTo>
                        <a:pt x="102" y="22"/>
                      </a:moveTo>
                      <a:lnTo>
                        <a:pt x="51" y="0"/>
                      </a:lnTo>
                      <a:lnTo>
                        <a:pt x="0" y="22"/>
                      </a:lnTo>
                      <a:lnTo>
                        <a:pt x="0" y="84"/>
                      </a:lnTo>
                      <a:lnTo>
                        <a:pt x="51" y="106"/>
                      </a:lnTo>
                      <a:lnTo>
                        <a:pt x="102" y="84"/>
                      </a:lnTo>
                      <a:lnTo>
                        <a:pt x="102"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58" name="Freeform 200"/>
                <p:cNvSpPr>
                  <a:spLocks/>
                </p:cNvSpPr>
                <p:nvPr/>
              </p:nvSpPr>
              <p:spPr bwMode="auto">
                <a:xfrm>
                  <a:off x="2488" y="2112"/>
                  <a:ext cx="103" cy="107"/>
                </a:xfrm>
                <a:custGeom>
                  <a:avLst/>
                  <a:gdLst>
                    <a:gd name="T0" fmla="*/ 102 w 103"/>
                    <a:gd name="T1" fmla="*/ 22 h 107"/>
                    <a:gd name="T2" fmla="*/ 52 w 103"/>
                    <a:gd name="T3" fmla="*/ 0 h 107"/>
                    <a:gd name="T4" fmla="*/ 0 w 103"/>
                    <a:gd name="T5" fmla="*/ 22 h 107"/>
                    <a:gd name="T6" fmla="*/ 0 w 103"/>
                    <a:gd name="T7" fmla="*/ 84 h 107"/>
                    <a:gd name="T8" fmla="*/ 52 w 103"/>
                    <a:gd name="T9" fmla="*/ 106 h 107"/>
                    <a:gd name="T10" fmla="*/ 102 w 103"/>
                    <a:gd name="T11" fmla="*/ 84 h 107"/>
                    <a:gd name="T12" fmla="*/ 102 w 103"/>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3" h="107">
                      <a:moveTo>
                        <a:pt x="102" y="22"/>
                      </a:moveTo>
                      <a:lnTo>
                        <a:pt x="52" y="0"/>
                      </a:lnTo>
                      <a:lnTo>
                        <a:pt x="0" y="22"/>
                      </a:lnTo>
                      <a:lnTo>
                        <a:pt x="0" y="84"/>
                      </a:lnTo>
                      <a:lnTo>
                        <a:pt x="52" y="106"/>
                      </a:lnTo>
                      <a:lnTo>
                        <a:pt x="102" y="84"/>
                      </a:lnTo>
                      <a:lnTo>
                        <a:pt x="102"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59" name="Freeform 201"/>
                <p:cNvSpPr>
                  <a:spLocks/>
                </p:cNvSpPr>
                <p:nvPr/>
              </p:nvSpPr>
              <p:spPr bwMode="auto">
                <a:xfrm>
                  <a:off x="2594" y="2113"/>
                  <a:ext cx="102" cy="107"/>
                </a:xfrm>
                <a:custGeom>
                  <a:avLst/>
                  <a:gdLst>
                    <a:gd name="T0" fmla="*/ 101 w 102"/>
                    <a:gd name="T1" fmla="*/ 22 h 107"/>
                    <a:gd name="T2" fmla="*/ 51 w 102"/>
                    <a:gd name="T3" fmla="*/ 0 h 107"/>
                    <a:gd name="T4" fmla="*/ 0 w 102"/>
                    <a:gd name="T5" fmla="*/ 22 h 107"/>
                    <a:gd name="T6" fmla="*/ 0 w 102"/>
                    <a:gd name="T7" fmla="*/ 84 h 107"/>
                    <a:gd name="T8" fmla="*/ 51 w 102"/>
                    <a:gd name="T9" fmla="*/ 106 h 107"/>
                    <a:gd name="T10" fmla="*/ 101 w 102"/>
                    <a:gd name="T11" fmla="*/ 84 h 107"/>
                    <a:gd name="T12" fmla="*/ 101 w 102"/>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2" h="107">
                      <a:moveTo>
                        <a:pt x="101" y="22"/>
                      </a:moveTo>
                      <a:lnTo>
                        <a:pt x="51" y="0"/>
                      </a:lnTo>
                      <a:lnTo>
                        <a:pt x="0" y="22"/>
                      </a:lnTo>
                      <a:lnTo>
                        <a:pt x="0" y="84"/>
                      </a:lnTo>
                      <a:lnTo>
                        <a:pt x="51" y="106"/>
                      </a:lnTo>
                      <a:lnTo>
                        <a:pt x="101" y="84"/>
                      </a:lnTo>
                      <a:lnTo>
                        <a:pt x="101"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60" name="Freeform 202"/>
                <p:cNvSpPr>
                  <a:spLocks/>
                </p:cNvSpPr>
                <p:nvPr/>
              </p:nvSpPr>
              <p:spPr bwMode="auto">
                <a:xfrm>
                  <a:off x="2700" y="2113"/>
                  <a:ext cx="102" cy="107"/>
                </a:xfrm>
                <a:custGeom>
                  <a:avLst/>
                  <a:gdLst>
                    <a:gd name="T0" fmla="*/ 101 w 102"/>
                    <a:gd name="T1" fmla="*/ 22 h 107"/>
                    <a:gd name="T2" fmla="*/ 51 w 102"/>
                    <a:gd name="T3" fmla="*/ 0 h 107"/>
                    <a:gd name="T4" fmla="*/ 0 w 102"/>
                    <a:gd name="T5" fmla="*/ 22 h 107"/>
                    <a:gd name="T6" fmla="*/ 0 w 102"/>
                    <a:gd name="T7" fmla="*/ 84 h 107"/>
                    <a:gd name="T8" fmla="*/ 51 w 102"/>
                    <a:gd name="T9" fmla="*/ 106 h 107"/>
                    <a:gd name="T10" fmla="*/ 101 w 102"/>
                    <a:gd name="T11" fmla="*/ 84 h 107"/>
                    <a:gd name="T12" fmla="*/ 101 w 102"/>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2" h="107">
                      <a:moveTo>
                        <a:pt x="101" y="22"/>
                      </a:moveTo>
                      <a:lnTo>
                        <a:pt x="51" y="0"/>
                      </a:lnTo>
                      <a:lnTo>
                        <a:pt x="0" y="22"/>
                      </a:lnTo>
                      <a:lnTo>
                        <a:pt x="0" y="84"/>
                      </a:lnTo>
                      <a:lnTo>
                        <a:pt x="51" y="106"/>
                      </a:lnTo>
                      <a:lnTo>
                        <a:pt x="101" y="84"/>
                      </a:lnTo>
                      <a:lnTo>
                        <a:pt x="101"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61" name="Freeform 203"/>
                <p:cNvSpPr>
                  <a:spLocks/>
                </p:cNvSpPr>
                <p:nvPr/>
              </p:nvSpPr>
              <p:spPr bwMode="auto">
                <a:xfrm>
                  <a:off x="2807" y="2114"/>
                  <a:ext cx="102" cy="107"/>
                </a:xfrm>
                <a:custGeom>
                  <a:avLst/>
                  <a:gdLst>
                    <a:gd name="T0" fmla="*/ 101 w 102"/>
                    <a:gd name="T1" fmla="*/ 22 h 107"/>
                    <a:gd name="T2" fmla="*/ 51 w 102"/>
                    <a:gd name="T3" fmla="*/ 0 h 107"/>
                    <a:gd name="T4" fmla="*/ 0 w 102"/>
                    <a:gd name="T5" fmla="*/ 22 h 107"/>
                    <a:gd name="T6" fmla="*/ 0 w 102"/>
                    <a:gd name="T7" fmla="*/ 84 h 107"/>
                    <a:gd name="T8" fmla="*/ 51 w 102"/>
                    <a:gd name="T9" fmla="*/ 106 h 107"/>
                    <a:gd name="T10" fmla="*/ 101 w 102"/>
                    <a:gd name="T11" fmla="*/ 84 h 107"/>
                    <a:gd name="T12" fmla="*/ 101 w 102"/>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2" h="107">
                      <a:moveTo>
                        <a:pt x="101" y="22"/>
                      </a:moveTo>
                      <a:lnTo>
                        <a:pt x="51" y="0"/>
                      </a:lnTo>
                      <a:lnTo>
                        <a:pt x="0" y="22"/>
                      </a:lnTo>
                      <a:lnTo>
                        <a:pt x="0" y="84"/>
                      </a:lnTo>
                      <a:lnTo>
                        <a:pt x="51" y="106"/>
                      </a:lnTo>
                      <a:lnTo>
                        <a:pt x="101" y="84"/>
                      </a:lnTo>
                      <a:lnTo>
                        <a:pt x="101"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62" name="Freeform 204"/>
                <p:cNvSpPr>
                  <a:spLocks/>
                </p:cNvSpPr>
                <p:nvPr/>
              </p:nvSpPr>
              <p:spPr bwMode="auto">
                <a:xfrm>
                  <a:off x="2066" y="2113"/>
                  <a:ext cx="102" cy="107"/>
                </a:xfrm>
                <a:custGeom>
                  <a:avLst/>
                  <a:gdLst>
                    <a:gd name="T0" fmla="*/ 101 w 102"/>
                    <a:gd name="T1" fmla="*/ 21 h 107"/>
                    <a:gd name="T2" fmla="*/ 51 w 102"/>
                    <a:gd name="T3" fmla="*/ 0 h 107"/>
                    <a:gd name="T4" fmla="*/ 0 w 102"/>
                    <a:gd name="T5" fmla="*/ 21 h 107"/>
                    <a:gd name="T6" fmla="*/ 0 w 102"/>
                    <a:gd name="T7" fmla="*/ 84 h 107"/>
                    <a:gd name="T8" fmla="*/ 51 w 102"/>
                    <a:gd name="T9" fmla="*/ 106 h 107"/>
                    <a:gd name="T10" fmla="*/ 101 w 102"/>
                    <a:gd name="T11" fmla="*/ 84 h 107"/>
                    <a:gd name="T12" fmla="*/ 101 w 102"/>
                    <a:gd name="T13" fmla="*/ 21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2" h="107">
                      <a:moveTo>
                        <a:pt x="101" y="21"/>
                      </a:moveTo>
                      <a:lnTo>
                        <a:pt x="51" y="0"/>
                      </a:lnTo>
                      <a:lnTo>
                        <a:pt x="0" y="21"/>
                      </a:lnTo>
                      <a:lnTo>
                        <a:pt x="0" y="84"/>
                      </a:lnTo>
                      <a:lnTo>
                        <a:pt x="51" y="106"/>
                      </a:lnTo>
                      <a:lnTo>
                        <a:pt x="101" y="84"/>
                      </a:lnTo>
                      <a:lnTo>
                        <a:pt x="101" y="21"/>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63" name="Freeform 205"/>
                <p:cNvSpPr>
                  <a:spLocks/>
                </p:cNvSpPr>
                <p:nvPr/>
              </p:nvSpPr>
              <p:spPr bwMode="auto">
                <a:xfrm>
                  <a:off x="2172" y="2111"/>
                  <a:ext cx="102" cy="106"/>
                </a:xfrm>
                <a:custGeom>
                  <a:avLst/>
                  <a:gdLst>
                    <a:gd name="T0" fmla="*/ 101 w 102"/>
                    <a:gd name="T1" fmla="*/ 21 h 106"/>
                    <a:gd name="T2" fmla="*/ 51 w 102"/>
                    <a:gd name="T3" fmla="*/ 0 h 106"/>
                    <a:gd name="T4" fmla="*/ 0 w 102"/>
                    <a:gd name="T5" fmla="*/ 21 h 106"/>
                    <a:gd name="T6" fmla="*/ 0 w 102"/>
                    <a:gd name="T7" fmla="*/ 84 h 106"/>
                    <a:gd name="T8" fmla="*/ 51 w 102"/>
                    <a:gd name="T9" fmla="*/ 105 h 106"/>
                    <a:gd name="T10" fmla="*/ 101 w 102"/>
                    <a:gd name="T11" fmla="*/ 84 h 106"/>
                    <a:gd name="T12" fmla="*/ 101 w 102"/>
                    <a:gd name="T13" fmla="*/ 21 h 10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2" h="106">
                      <a:moveTo>
                        <a:pt x="101" y="21"/>
                      </a:moveTo>
                      <a:lnTo>
                        <a:pt x="51" y="0"/>
                      </a:lnTo>
                      <a:lnTo>
                        <a:pt x="0" y="21"/>
                      </a:lnTo>
                      <a:lnTo>
                        <a:pt x="0" y="84"/>
                      </a:lnTo>
                      <a:lnTo>
                        <a:pt x="51" y="105"/>
                      </a:lnTo>
                      <a:lnTo>
                        <a:pt x="101" y="84"/>
                      </a:lnTo>
                      <a:lnTo>
                        <a:pt x="101" y="21"/>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64" name="Freeform 206"/>
                <p:cNvSpPr>
                  <a:spLocks/>
                </p:cNvSpPr>
                <p:nvPr/>
              </p:nvSpPr>
              <p:spPr bwMode="auto">
                <a:xfrm>
                  <a:off x="2277" y="2111"/>
                  <a:ext cx="102" cy="107"/>
                </a:xfrm>
                <a:custGeom>
                  <a:avLst/>
                  <a:gdLst>
                    <a:gd name="T0" fmla="*/ 101 w 102"/>
                    <a:gd name="T1" fmla="*/ 21 h 107"/>
                    <a:gd name="T2" fmla="*/ 51 w 102"/>
                    <a:gd name="T3" fmla="*/ 0 h 107"/>
                    <a:gd name="T4" fmla="*/ 0 w 102"/>
                    <a:gd name="T5" fmla="*/ 21 h 107"/>
                    <a:gd name="T6" fmla="*/ 0 w 102"/>
                    <a:gd name="T7" fmla="*/ 84 h 107"/>
                    <a:gd name="T8" fmla="*/ 51 w 102"/>
                    <a:gd name="T9" fmla="*/ 106 h 107"/>
                    <a:gd name="T10" fmla="*/ 101 w 102"/>
                    <a:gd name="T11" fmla="*/ 84 h 107"/>
                    <a:gd name="T12" fmla="*/ 101 w 102"/>
                    <a:gd name="T13" fmla="*/ 21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2" h="107">
                      <a:moveTo>
                        <a:pt x="101" y="21"/>
                      </a:moveTo>
                      <a:lnTo>
                        <a:pt x="51" y="0"/>
                      </a:lnTo>
                      <a:lnTo>
                        <a:pt x="0" y="21"/>
                      </a:lnTo>
                      <a:lnTo>
                        <a:pt x="0" y="84"/>
                      </a:lnTo>
                      <a:lnTo>
                        <a:pt x="51" y="106"/>
                      </a:lnTo>
                      <a:lnTo>
                        <a:pt x="101" y="84"/>
                      </a:lnTo>
                      <a:lnTo>
                        <a:pt x="101" y="21"/>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65" name="Freeform 207"/>
                <p:cNvSpPr>
                  <a:spLocks/>
                </p:cNvSpPr>
                <p:nvPr/>
              </p:nvSpPr>
              <p:spPr bwMode="auto">
                <a:xfrm>
                  <a:off x="2383" y="2111"/>
                  <a:ext cx="102" cy="108"/>
                </a:xfrm>
                <a:custGeom>
                  <a:avLst/>
                  <a:gdLst>
                    <a:gd name="T0" fmla="*/ 101 w 102"/>
                    <a:gd name="T1" fmla="*/ 22 h 108"/>
                    <a:gd name="T2" fmla="*/ 51 w 102"/>
                    <a:gd name="T3" fmla="*/ 0 h 108"/>
                    <a:gd name="T4" fmla="*/ 0 w 102"/>
                    <a:gd name="T5" fmla="*/ 22 h 108"/>
                    <a:gd name="T6" fmla="*/ 0 w 102"/>
                    <a:gd name="T7" fmla="*/ 84 h 108"/>
                    <a:gd name="T8" fmla="*/ 51 w 102"/>
                    <a:gd name="T9" fmla="*/ 107 h 108"/>
                    <a:gd name="T10" fmla="*/ 101 w 102"/>
                    <a:gd name="T11" fmla="*/ 84 h 108"/>
                    <a:gd name="T12" fmla="*/ 101 w 102"/>
                    <a:gd name="T13" fmla="*/ 22 h 10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2" h="108">
                      <a:moveTo>
                        <a:pt x="101" y="22"/>
                      </a:moveTo>
                      <a:lnTo>
                        <a:pt x="51" y="0"/>
                      </a:lnTo>
                      <a:lnTo>
                        <a:pt x="0" y="22"/>
                      </a:lnTo>
                      <a:lnTo>
                        <a:pt x="0" y="84"/>
                      </a:lnTo>
                      <a:lnTo>
                        <a:pt x="51" y="107"/>
                      </a:lnTo>
                      <a:lnTo>
                        <a:pt x="101" y="84"/>
                      </a:lnTo>
                      <a:lnTo>
                        <a:pt x="101"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66" name="Freeform 208"/>
                <p:cNvSpPr>
                  <a:spLocks/>
                </p:cNvSpPr>
                <p:nvPr/>
              </p:nvSpPr>
              <p:spPr bwMode="auto">
                <a:xfrm>
                  <a:off x="2913" y="2113"/>
                  <a:ext cx="103" cy="108"/>
                </a:xfrm>
                <a:custGeom>
                  <a:avLst/>
                  <a:gdLst>
                    <a:gd name="T0" fmla="*/ 102 w 103"/>
                    <a:gd name="T1" fmla="*/ 22 h 108"/>
                    <a:gd name="T2" fmla="*/ 51 w 103"/>
                    <a:gd name="T3" fmla="*/ 0 h 108"/>
                    <a:gd name="T4" fmla="*/ 0 w 103"/>
                    <a:gd name="T5" fmla="*/ 22 h 108"/>
                    <a:gd name="T6" fmla="*/ 0 w 103"/>
                    <a:gd name="T7" fmla="*/ 84 h 108"/>
                    <a:gd name="T8" fmla="*/ 51 w 103"/>
                    <a:gd name="T9" fmla="*/ 107 h 108"/>
                    <a:gd name="T10" fmla="*/ 102 w 103"/>
                    <a:gd name="T11" fmla="*/ 84 h 108"/>
                    <a:gd name="T12" fmla="*/ 102 w 103"/>
                    <a:gd name="T13" fmla="*/ 22 h 10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3" h="108">
                      <a:moveTo>
                        <a:pt x="102" y="22"/>
                      </a:moveTo>
                      <a:lnTo>
                        <a:pt x="51" y="0"/>
                      </a:lnTo>
                      <a:lnTo>
                        <a:pt x="0" y="22"/>
                      </a:lnTo>
                      <a:lnTo>
                        <a:pt x="0" y="84"/>
                      </a:lnTo>
                      <a:lnTo>
                        <a:pt x="51" y="107"/>
                      </a:lnTo>
                      <a:lnTo>
                        <a:pt x="102" y="84"/>
                      </a:lnTo>
                      <a:lnTo>
                        <a:pt x="102"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667" name="Line 209"/>
                <p:cNvSpPr>
                  <a:spLocks noChangeShapeType="1"/>
                </p:cNvSpPr>
                <p:nvPr/>
              </p:nvSpPr>
              <p:spPr bwMode="auto">
                <a:xfrm>
                  <a:off x="689" y="2317"/>
                  <a:ext cx="2390" cy="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grpSp>
          <p:sp>
            <p:nvSpPr>
              <p:cNvPr id="602" name="Flecha derecha 601"/>
              <p:cNvSpPr/>
              <p:nvPr/>
            </p:nvSpPr>
            <p:spPr>
              <a:xfrm>
                <a:off x="4727185" y="3277411"/>
                <a:ext cx="560173" cy="40452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603" name="Rectángulo 602"/>
              <p:cNvSpPr/>
              <p:nvPr/>
            </p:nvSpPr>
            <p:spPr>
              <a:xfrm>
                <a:off x="5287358" y="3350550"/>
                <a:ext cx="4572000" cy="276999"/>
              </a:xfrm>
              <a:prstGeom prst="rect">
                <a:avLst/>
              </a:prstGeom>
            </p:spPr>
            <p:txBody>
              <a:bodyPr>
                <a:spAutoFit/>
              </a:bodyPr>
              <a:lstStyle/>
              <a:p>
                <a:pPr marL="482600" lvl="1" indent="-292100">
                  <a:tabLst>
                    <a:tab pos="2286000" algn="l"/>
                  </a:tabLst>
                </a:pPr>
                <a:r>
                  <a:rPr lang="de-DE" altLang="es-ES" sz="1200" b="1" dirty="0"/>
                  <a:t>Phase </a:t>
                </a:r>
                <a:r>
                  <a:rPr lang="de-DE" altLang="es-ES" sz="1200" b="1" dirty="0" smtClean="0"/>
                  <a:t>II:       </a:t>
                </a:r>
                <a:r>
                  <a:rPr lang="de-DE" altLang="es-ES" sz="1200" dirty="0" smtClean="0"/>
                  <a:t>deformation </a:t>
                </a:r>
                <a:r>
                  <a:rPr lang="de-DE" altLang="es-ES" sz="1200" dirty="0"/>
                  <a:t>of particles</a:t>
                </a:r>
              </a:p>
            </p:txBody>
          </p:sp>
        </p:grpSp>
        <p:grpSp>
          <p:nvGrpSpPr>
            <p:cNvPr id="403" name="Grupo 402"/>
            <p:cNvGrpSpPr/>
            <p:nvPr/>
          </p:nvGrpSpPr>
          <p:grpSpPr>
            <a:xfrm>
              <a:off x="909769" y="5829630"/>
              <a:ext cx="9017261" cy="1037528"/>
              <a:chOff x="1161261" y="4564782"/>
              <a:chExt cx="8692309" cy="727687"/>
            </a:xfrm>
          </p:grpSpPr>
          <p:grpSp>
            <p:nvGrpSpPr>
              <p:cNvPr id="576" name="Group 26"/>
              <p:cNvGrpSpPr>
                <a:grpSpLocks/>
              </p:cNvGrpSpPr>
              <p:nvPr/>
            </p:nvGrpSpPr>
            <p:grpSpPr bwMode="auto">
              <a:xfrm>
                <a:off x="1161261" y="4679631"/>
                <a:ext cx="3521074" cy="149225"/>
                <a:chOff x="689" y="3634"/>
                <a:chExt cx="2389" cy="192"/>
              </a:xfrm>
            </p:grpSpPr>
            <p:sp>
              <p:nvSpPr>
                <p:cNvPr id="579" name="Freeform 4"/>
                <p:cNvSpPr>
                  <a:spLocks/>
                </p:cNvSpPr>
                <p:nvPr/>
              </p:nvSpPr>
              <p:spPr bwMode="auto">
                <a:xfrm>
                  <a:off x="783" y="3634"/>
                  <a:ext cx="2196" cy="179"/>
                </a:xfrm>
                <a:custGeom>
                  <a:avLst/>
                  <a:gdLst>
                    <a:gd name="T0" fmla="*/ 0 w 2196"/>
                    <a:gd name="T1" fmla="*/ 0 h 179"/>
                    <a:gd name="T2" fmla="*/ 2195 w 2196"/>
                    <a:gd name="T3" fmla="*/ 0 h 179"/>
                    <a:gd name="T4" fmla="*/ 2195 w 2196"/>
                    <a:gd name="T5" fmla="*/ 178 h 179"/>
                    <a:gd name="T6" fmla="*/ 0 w 2196"/>
                    <a:gd name="T7" fmla="*/ 178 h 179"/>
                    <a:gd name="T8" fmla="*/ 0 w 2196"/>
                    <a:gd name="T9" fmla="*/ 0 h 17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96" h="179">
                      <a:moveTo>
                        <a:pt x="0" y="0"/>
                      </a:moveTo>
                      <a:lnTo>
                        <a:pt x="2195" y="0"/>
                      </a:lnTo>
                      <a:lnTo>
                        <a:pt x="2195" y="178"/>
                      </a:lnTo>
                      <a:lnTo>
                        <a:pt x="0" y="178"/>
                      </a:lnTo>
                      <a:lnTo>
                        <a:pt x="0" y="0"/>
                      </a:lnTo>
                    </a:path>
                  </a:pathLst>
                </a:custGeom>
                <a:solidFill>
                  <a:srgbClr val="FFFFFF"/>
                </a:solidFill>
                <a:ln w="1270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80" name="Line 5"/>
                <p:cNvSpPr>
                  <a:spLocks noChangeShapeType="1"/>
                </p:cNvSpPr>
                <p:nvPr/>
              </p:nvSpPr>
              <p:spPr bwMode="auto">
                <a:xfrm flipH="1">
                  <a:off x="934" y="3652"/>
                  <a:ext cx="254" cy="151"/>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581" name="Line 6"/>
                <p:cNvSpPr>
                  <a:spLocks noChangeShapeType="1"/>
                </p:cNvSpPr>
                <p:nvPr/>
              </p:nvSpPr>
              <p:spPr bwMode="auto">
                <a:xfrm flipH="1">
                  <a:off x="934" y="3652"/>
                  <a:ext cx="254" cy="151"/>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582" name="Line 7"/>
                <p:cNvSpPr>
                  <a:spLocks noChangeShapeType="1"/>
                </p:cNvSpPr>
                <p:nvPr/>
              </p:nvSpPr>
              <p:spPr bwMode="auto">
                <a:xfrm flipH="1">
                  <a:off x="1044" y="3653"/>
                  <a:ext cx="254" cy="152"/>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583" name="Line 8"/>
                <p:cNvSpPr>
                  <a:spLocks noChangeShapeType="1"/>
                </p:cNvSpPr>
                <p:nvPr/>
              </p:nvSpPr>
              <p:spPr bwMode="auto">
                <a:xfrm flipH="1">
                  <a:off x="816" y="3648"/>
                  <a:ext cx="254" cy="152"/>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584" name="Line 9"/>
                <p:cNvSpPr>
                  <a:spLocks noChangeShapeType="1"/>
                </p:cNvSpPr>
                <p:nvPr/>
              </p:nvSpPr>
              <p:spPr bwMode="auto">
                <a:xfrm flipH="1">
                  <a:off x="1284" y="3658"/>
                  <a:ext cx="254" cy="152"/>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585" name="Line 10"/>
                <p:cNvSpPr>
                  <a:spLocks noChangeShapeType="1"/>
                </p:cNvSpPr>
                <p:nvPr/>
              </p:nvSpPr>
              <p:spPr bwMode="auto">
                <a:xfrm flipH="1">
                  <a:off x="775" y="3646"/>
                  <a:ext cx="163" cy="82"/>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586" name="Line 11"/>
                <p:cNvSpPr>
                  <a:spLocks noChangeShapeType="1"/>
                </p:cNvSpPr>
                <p:nvPr/>
              </p:nvSpPr>
              <p:spPr bwMode="auto">
                <a:xfrm flipH="1">
                  <a:off x="1405" y="3658"/>
                  <a:ext cx="254" cy="152"/>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587" name="Line 12"/>
                <p:cNvSpPr>
                  <a:spLocks noChangeShapeType="1"/>
                </p:cNvSpPr>
                <p:nvPr/>
              </p:nvSpPr>
              <p:spPr bwMode="auto">
                <a:xfrm flipH="1">
                  <a:off x="1163" y="3658"/>
                  <a:ext cx="254" cy="152"/>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588" name="Line 13"/>
                <p:cNvSpPr>
                  <a:spLocks noChangeShapeType="1"/>
                </p:cNvSpPr>
                <p:nvPr/>
              </p:nvSpPr>
              <p:spPr bwMode="auto">
                <a:xfrm flipH="1">
                  <a:off x="1538" y="3655"/>
                  <a:ext cx="254" cy="152"/>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589" name="Line 14"/>
                <p:cNvSpPr>
                  <a:spLocks noChangeShapeType="1"/>
                </p:cNvSpPr>
                <p:nvPr/>
              </p:nvSpPr>
              <p:spPr bwMode="auto">
                <a:xfrm flipH="1">
                  <a:off x="1783" y="3654"/>
                  <a:ext cx="254" cy="151"/>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590" name="Line 15"/>
                <p:cNvSpPr>
                  <a:spLocks noChangeShapeType="1"/>
                </p:cNvSpPr>
                <p:nvPr/>
              </p:nvSpPr>
              <p:spPr bwMode="auto">
                <a:xfrm flipH="1">
                  <a:off x="2032" y="3649"/>
                  <a:ext cx="255" cy="152"/>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591" name="Line 16"/>
                <p:cNvSpPr>
                  <a:spLocks noChangeShapeType="1"/>
                </p:cNvSpPr>
                <p:nvPr/>
              </p:nvSpPr>
              <p:spPr bwMode="auto">
                <a:xfrm flipH="1">
                  <a:off x="2145" y="3654"/>
                  <a:ext cx="254" cy="151"/>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592" name="Line 17"/>
                <p:cNvSpPr>
                  <a:spLocks noChangeShapeType="1"/>
                </p:cNvSpPr>
                <p:nvPr/>
              </p:nvSpPr>
              <p:spPr bwMode="auto">
                <a:xfrm flipH="1">
                  <a:off x="1658" y="3654"/>
                  <a:ext cx="254" cy="152"/>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593" name="Line 18"/>
                <p:cNvSpPr>
                  <a:spLocks noChangeShapeType="1"/>
                </p:cNvSpPr>
                <p:nvPr/>
              </p:nvSpPr>
              <p:spPr bwMode="auto">
                <a:xfrm flipH="1">
                  <a:off x="1905" y="3653"/>
                  <a:ext cx="254" cy="152"/>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594" name="Line 19"/>
                <p:cNvSpPr>
                  <a:spLocks noChangeShapeType="1"/>
                </p:cNvSpPr>
                <p:nvPr/>
              </p:nvSpPr>
              <p:spPr bwMode="auto">
                <a:xfrm flipH="1">
                  <a:off x="2262" y="3657"/>
                  <a:ext cx="254" cy="152"/>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595" name="Line 20"/>
                <p:cNvSpPr>
                  <a:spLocks noChangeShapeType="1"/>
                </p:cNvSpPr>
                <p:nvPr/>
              </p:nvSpPr>
              <p:spPr bwMode="auto">
                <a:xfrm flipH="1">
                  <a:off x="2510" y="3653"/>
                  <a:ext cx="254" cy="152"/>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596" name="Line 21"/>
                <p:cNvSpPr>
                  <a:spLocks noChangeShapeType="1"/>
                </p:cNvSpPr>
                <p:nvPr/>
              </p:nvSpPr>
              <p:spPr bwMode="auto">
                <a:xfrm flipH="1">
                  <a:off x="2621" y="3653"/>
                  <a:ext cx="255" cy="152"/>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597" name="Line 22"/>
                <p:cNvSpPr>
                  <a:spLocks noChangeShapeType="1"/>
                </p:cNvSpPr>
                <p:nvPr/>
              </p:nvSpPr>
              <p:spPr bwMode="auto">
                <a:xfrm flipH="1">
                  <a:off x="2385" y="3649"/>
                  <a:ext cx="254" cy="152"/>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598" name="Line 23"/>
                <p:cNvSpPr>
                  <a:spLocks noChangeShapeType="1"/>
                </p:cNvSpPr>
                <p:nvPr/>
              </p:nvSpPr>
              <p:spPr bwMode="auto">
                <a:xfrm flipH="1">
                  <a:off x="2744" y="3654"/>
                  <a:ext cx="240" cy="147"/>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599" name="Line 24"/>
                <p:cNvSpPr>
                  <a:spLocks noChangeShapeType="1"/>
                </p:cNvSpPr>
                <p:nvPr/>
              </p:nvSpPr>
              <p:spPr bwMode="auto">
                <a:xfrm flipH="1">
                  <a:off x="2869" y="3745"/>
                  <a:ext cx="115" cy="51"/>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600" name="Line 25"/>
                <p:cNvSpPr>
                  <a:spLocks noChangeShapeType="1"/>
                </p:cNvSpPr>
                <p:nvPr/>
              </p:nvSpPr>
              <p:spPr bwMode="auto">
                <a:xfrm>
                  <a:off x="689" y="3826"/>
                  <a:ext cx="2389" cy="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grpSp>
          <p:sp>
            <p:nvSpPr>
              <p:cNvPr id="577" name="Rectángulo 576"/>
              <p:cNvSpPr/>
              <p:nvPr/>
            </p:nvSpPr>
            <p:spPr>
              <a:xfrm>
                <a:off x="5281570" y="4646138"/>
                <a:ext cx="4572000" cy="646331"/>
              </a:xfrm>
              <a:prstGeom prst="rect">
                <a:avLst/>
              </a:prstGeom>
            </p:spPr>
            <p:txBody>
              <a:bodyPr>
                <a:spAutoFit/>
              </a:bodyPr>
              <a:lstStyle/>
              <a:p>
                <a:pPr marL="482600" lvl="1" indent="-292100">
                  <a:tabLst>
                    <a:tab pos="2286000" algn="l"/>
                  </a:tabLst>
                </a:pPr>
                <a:r>
                  <a:rPr lang="de-DE" altLang="es-ES" sz="1200" b="1" dirty="0" smtClean="0"/>
                  <a:t>Phase IV:      </a:t>
                </a:r>
                <a:r>
                  <a:rPr lang="de-DE" altLang="es-ES" sz="1200" dirty="0" smtClean="0"/>
                  <a:t>maturation</a:t>
                </a:r>
                <a:r>
                  <a:rPr lang="de-DE" altLang="es-ES" sz="1200" dirty="0"/>
                  <a:t>, polymer diffusion</a:t>
                </a:r>
              </a:p>
              <a:p>
                <a:pPr marL="952500" lvl="2" indent="-190500">
                  <a:tabLst>
                    <a:tab pos="2286000" algn="l"/>
                  </a:tabLst>
                </a:pPr>
                <a:r>
                  <a:rPr lang="de-DE" altLang="es-ES" sz="1200" dirty="0" smtClean="0"/>
                  <a:t>       mechanically </a:t>
                </a:r>
                <a:r>
                  <a:rPr lang="de-DE" altLang="es-ES" sz="1200" dirty="0"/>
                  <a:t>stable film</a:t>
                </a:r>
                <a:br>
                  <a:rPr lang="de-DE" altLang="es-ES" sz="1200" dirty="0"/>
                </a:br>
                <a:endParaRPr lang="es-ES" sz="1200" dirty="0"/>
              </a:p>
            </p:txBody>
          </p:sp>
          <p:sp>
            <p:nvSpPr>
              <p:cNvPr id="578" name="Flecha derecha 577"/>
              <p:cNvSpPr/>
              <p:nvPr/>
            </p:nvSpPr>
            <p:spPr>
              <a:xfrm>
                <a:off x="4699301" y="4564782"/>
                <a:ext cx="560173" cy="40452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grpSp>
        <p:grpSp>
          <p:nvGrpSpPr>
            <p:cNvPr id="404" name="Grupo 403"/>
            <p:cNvGrpSpPr/>
            <p:nvPr/>
          </p:nvGrpSpPr>
          <p:grpSpPr>
            <a:xfrm>
              <a:off x="890115" y="4247703"/>
              <a:ext cx="9051455" cy="1477378"/>
              <a:chOff x="890115" y="4247703"/>
              <a:chExt cx="9051455" cy="1477378"/>
            </a:xfrm>
          </p:grpSpPr>
          <p:grpSp>
            <p:nvGrpSpPr>
              <p:cNvPr id="405" name="Grupo 404"/>
              <p:cNvGrpSpPr/>
              <p:nvPr/>
            </p:nvGrpSpPr>
            <p:grpSpPr>
              <a:xfrm>
                <a:off x="890115" y="4247703"/>
                <a:ext cx="9051455" cy="796226"/>
                <a:chOff x="1147260" y="3886398"/>
                <a:chExt cx="8725271" cy="558446"/>
              </a:xfrm>
            </p:grpSpPr>
            <p:grpSp>
              <p:nvGrpSpPr>
                <p:cNvPr id="495" name="Group 289"/>
                <p:cNvGrpSpPr>
                  <a:grpSpLocks/>
                </p:cNvGrpSpPr>
                <p:nvPr/>
              </p:nvGrpSpPr>
              <p:grpSpPr bwMode="auto">
                <a:xfrm>
                  <a:off x="1147260" y="4002388"/>
                  <a:ext cx="3422325" cy="227724"/>
                  <a:chOff x="689" y="2792"/>
                  <a:chExt cx="2322" cy="293"/>
                </a:xfrm>
              </p:grpSpPr>
              <p:sp>
                <p:nvSpPr>
                  <p:cNvPr id="498" name="Freeform 211"/>
                  <p:cNvSpPr>
                    <a:spLocks/>
                  </p:cNvSpPr>
                  <p:nvPr/>
                </p:nvSpPr>
                <p:spPr bwMode="auto">
                  <a:xfrm>
                    <a:off x="748" y="2792"/>
                    <a:ext cx="98" cy="107"/>
                  </a:xfrm>
                  <a:custGeom>
                    <a:avLst/>
                    <a:gdLst>
                      <a:gd name="T0" fmla="*/ 97 w 98"/>
                      <a:gd name="T1" fmla="*/ 22 h 107"/>
                      <a:gd name="T2" fmla="*/ 49 w 98"/>
                      <a:gd name="T3" fmla="*/ 0 h 107"/>
                      <a:gd name="T4" fmla="*/ 0 w 98"/>
                      <a:gd name="T5" fmla="*/ 22 h 107"/>
                      <a:gd name="T6" fmla="*/ 0 w 98"/>
                      <a:gd name="T7" fmla="*/ 84 h 107"/>
                      <a:gd name="T8" fmla="*/ 49 w 98"/>
                      <a:gd name="T9" fmla="*/ 106 h 107"/>
                      <a:gd name="T10" fmla="*/ 97 w 98"/>
                      <a:gd name="T11" fmla="*/ 84 h 107"/>
                      <a:gd name="T12" fmla="*/ 97 w 98"/>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8" h="107">
                        <a:moveTo>
                          <a:pt x="97" y="22"/>
                        </a:moveTo>
                        <a:lnTo>
                          <a:pt x="49" y="0"/>
                        </a:lnTo>
                        <a:lnTo>
                          <a:pt x="0" y="22"/>
                        </a:lnTo>
                        <a:lnTo>
                          <a:pt x="0" y="84"/>
                        </a:lnTo>
                        <a:lnTo>
                          <a:pt x="49" y="106"/>
                        </a:lnTo>
                        <a:lnTo>
                          <a:pt x="97" y="84"/>
                        </a:lnTo>
                        <a:lnTo>
                          <a:pt x="97"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499" name="Freeform 212"/>
                  <p:cNvSpPr>
                    <a:spLocks/>
                  </p:cNvSpPr>
                  <p:nvPr/>
                </p:nvSpPr>
                <p:spPr bwMode="auto">
                  <a:xfrm>
                    <a:off x="854" y="2792"/>
                    <a:ext cx="97" cy="107"/>
                  </a:xfrm>
                  <a:custGeom>
                    <a:avLst/>
                    <a:gdLst>
                      <a:gd name="T0" fmla="*/ 96 w 97"/>
                      <a:gd name="T1" fmla="*/ 21 h 107"/>
                      <a:gd name="T2" fmla="*/ 48 w 97"/>
                      <a:gd name="T3" fmla="*/ 0 h 107"/>
                      <a:gd name="T4" fmla="*/ 0 w 97"/>
                      <a:gd name="T5" fmla="*/ 21 h 107"/>
                      <a:gd name="T6" fmla="*/ 0 w 97"/>
                      <a:gd name="T7" fmla="*/ 84 h 107"/>
                      <a:gd name="T8" fmla="*/ 48 w 97"/>
                      <a:gd name="T9" fmla="*/ 106 h 107"/>
                      <a:gd name="T10" fmla="*/ 96 w 97"/>
                      <a:gd name="T11" fmla="*/ 84 h 107"/>
                      <a:gd name="T12" fmla="*/ 96 w 97"/>
                      <a:gd name="T13" fmla="*/ 21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7">
                        <a:moveTo>
                          <a:pt x="96" y="21"/>
                        </a:moveTo>
                        <a:lnTo>
                          <a:pt x="48" y="0"/>
                        </a:lnTo>
                        <a:lnTo>
                          <a:pt x="0" y="21"/>
                        </a:lnTo>
                        <a:lnTo>
                          <a:pt x="0" y="84"/>
                        </a:lnTo>
                        <a:lnTo>
                          <a:pt x="48" y="106"/>
                        </a:lnTo>
                        <a:lnTo>
                          <a:pt x="96" y="84"/>
                        </a:lnTo>
                        <a:lnTo>
                          <a:pt x="96" y="21"/>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00" name="Freeform 213"/>
                  <p:cNvSpPr>
                    <a:spLocks/>
                  </p:cNvSpPr>
                  <p:nvPr/>
                </p:nvSpPr>
                <p:spPr bwMode="auto">
                  <a:xfrm>
                    <a:off x="959" y="2792"/>
                    <a:ext cx="97" cy="107"/>
                  </a:xfrm>
                  <a:custGeom>
                    <a:avLst/>
                    <a:gdLst>
                      <a:gd name="T0" fmla="*/ 96 w 97"/>
                      <a:gd name="T1" fmla="*/ 22 h 107"/>
                      <a:gd name="T2" fmla="*/ 48 w 97"/>
                      <a:gd name="T3" fmla="*/ 0 h 107"/>
                      <a:gd name="T4" fmla="*/ 0 w 97"/>
                      <a:gd name="T5" fmla="*/ 22 h 107"/>
                      <a:gd name="T6" fmla="*/ 0 w 97"/>
                      <a:gd name="T7" fmla="*/ 84 h 107"/>
                      <a:gd name="T8" fmla="*/ 48 w 97"/>
                      <a:gd name="T9" fmla="*/ 106 h 107"/>
                      <a:gd name="T10" fmla="*/ 96 w 97"/>
                      <a:gd name="T11" fmla="*/ 84 h 107"/>
                      <a:gd name="T12" fmla="*/ 96 w 97"/>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7">
                        <a:moveTo>
                          <a:pt x="96" y="22"/>
                        </a:moveTo>
                        <a:lnTo>
                          <a:pt x="48" y="0"/>
                        </a:lnTo>
                        <a:lnTo>
                          <a:pt x="0" y="22"/>
                        </a:lnTo>
                        <a:lnTo>
                          <a:pt x="0" y="84"/>
                        </a:lnTo>
                        <a:lnTo>
                          <a:pt x="48" y="106"/>
                        </a:lnTo>
                        <a:lnTo>
                          <a:pt x="96" y="84"/>
                        </a:lnTo>
                        <a:lnTo>
                          <a:pt x="96"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01" name="Freeform 214"/>
                  <p:cNvSpPr>
                    <a:spLocks/>
                  </p:cNvSpPr>
                  <p:nvPr/>
                </p:nvSpPr>
                <p:spPr bwMode="auto">
                  <a:xfrm>
                    <a:off x="1063" y="2793"/>
                    <a:ext cx="97" cy="107"/>
                  </a:xfrm>
                  <a:custGeom>
                    <a:avLst/>
                    <a:gdLst>
                      <a:gd name="T0" fmla="*/ 96 w 97"/>
                      <a:gd name="T1" fmla="*/ 22 h 107"/>
                      <a:gd name="T2" fmla="*/ 48 w 97"/>
                      <a:gd name="T3" fmla="*/ 0 h 107"/>
                      <a:gd name="T4" fmla="*/ 0 w 97"/>
                      <a:gd name="T5" fmla="*/ 22 h 107"/>
                      <a:gd name="T6" fmla="*/ 0 w 97"/>
                      <a:gd name="T7" fmla="*/ 84 h 107"/>
                      <a:gd name="T8" fmla="*/ 48 w 97"/>
                      <a:gd name="T9" fmla="*/ 106 h 107"/>
                      <a:gd name="T10" fmla="*/ 96 w 97"/>
                      <a:gd name="T11" fmla="*/ 84 h 107"/>
                      <a:gd name="T12" fmla="*/ 96 w 97"/>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7">
                        <a:moveTo>
                          <a:pt x="96" y="22"/>
                        </a:moveTo>
                        <a:lnTo>
                          <a:pt x="48" y="0"/>
                        </a:lnTo>
                        <a:lnTo>
                          <a:pt x="0" y="22"/>
                        </a:lnTo>
                        <a:lnTo>
                          <a:pt x="0" y="84"/>
                        </a:lnTo>
                        <a:lnTo>
                          <a:pt x="48" y="106"/>
                        </a:lnTo>
                        <a:lnTo>
                          <a:pt x="96" y="84"/>
                        </a:lnTo>
                        <a:lnTo>
                          <a:pt x="96"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02" name="Freeform 215"/>
                  <p:cNvSpPr>
                    <a:spLocks/>
                  </p:cNvSpPr>
                  <p:nvPr/>
                </p:nvSpPr>
                <p:spPr bwMode="auto">
                  <a:xfrm>
                    <a:off x="1169" y="2793"/>
                    <a:ext cx="97" cy="107"/>
                  </a:xfrm>
                  <a:custGeom>
                    <a:avLst/>
                    <a:gdLst>
                      <a:gd name="T0" fmla="*/ 96 w 97"/>
                      <a:gd name="T1" fmla="*/ 22 h 107"/>
                      <a:gd name="T2" fmla="*/ 48 w 97"/>
                      <a:gd name="T3" fmla="*/ 0 h 107"/>
                      <a:gd name="T4" fmla="*/ 0 w 97"/>
                      <a:gd name="T5" fmla="*/ 22 h 107"/>
                      <a:gd name="T6" fmla="*/ 0 w 97"/>
                      <a:gd name="T7" fmla="*/ 84 h 107"/>
                      <a:gd name="T8" fmla="*/ 48 w 97"/>
                      <a:gd name="T9" fmla="*/ 106 h 107"/>
                      <a:gd name="T10" fmla="*/ 96 w 97"/>
                      <a:gd name="T11" fmla="*/ 84 h 107"/>
                      <a:gd name="T12" fmla="*/ 96 w 97"/>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7">
                        <a:moveTo>
                          <a:pt x="96" y="22"/>
                        </a:moveTo>
                        <a:lnTo>
                          <a:pt x="48" y="0"/>
                        </a:lnTo>
                        <a:lnTo>
                          <a:pt x="0" y="22"/>
                        </a:lnTo>
                        <a:lnTo>
                          <a:pt x="0" y="84"/>
                        </a:lnTo>
                        <a:lnTo>
                          <a:pt x="48" y="106"/>
                        </a:lnTo>
                        <a:lnTo>
                          <a:pt x="96" y="84"/>
                        </a:lnTo>
                        <a:lnTo>
                          <a:pt x="96"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03" name="Freeform 216"/>
                  <p:cNvSpPr>
                    <a:spLocks/>
                  </p:cNvSpPr>
                  <p:nvPr/>
                </p:nvSpPr>
                <p:spPr bwMode="auto">
                  <a:xfrm>
                    <a:off x="1275" y="2795"/>
                    <a:ext cx="97" cy="106"/>
                  </a:xfrm>
                  <a:custGeom>
                    <a:avLst/>
                    <a:gdLst>
                      <a:gd name="T0" fmla="*/ 96 w 97"/>
                      <a:gd name="T1" fmla="*/ 21 h 106"/>
                      <a:gd name="T2" fmla="*/ 48 w 97"/>
                      <a:gd name="T3" fmla="*/ 0 h 106"/>
                      <a:gd name="T4" fmla="*/ 0 w 97"/>
                      <a:gd name="T5" fmla="*/ 21 h 106"/>
                      <a:gd name="T6" fmla="*/ 0 w 97"/>
                      <a:gd name="T7" fmla="*/ 84 h 106"/>
                      <a:gd name="T8" fmla="*/ 48 w 97"/>
                      <a:gd name="T9" fmla="*/ 105 h 106"/>
                      <a:gd name="T10" fmla="*/ 96 w 97"/>
                      <a:gd name="T11" fmla="*/ 84 h 106"/>
                      <a:gd name="T12" fmla="*/ 96 w 97"/>
                      <a:gd name="T13" fmla="*/ 21 h 10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6">
                        <a:moveTo>
                          <a:pt x="96" y="21"/>
                        </a:moveTo>
                        <a:lnTo>
                          <a:pt x="48" y="0"/>
                        </a:lnTo>
                        <a:lnTo>
                          <a:pt x="0" y="21"/>
                        </a:lnTo>
                        <a:lnTo>
                          <a:pt x="0" y="84"/>
                        </a:lnTo>
                        <a:lnTo>
                          <a:pt x="48" y="105"/>
                        </a:lnTo>
                        <a:lnTo>
                          <a:pt x="96" y="84"/>
                        </a:lnTo>
                        <a:lnTo>
                          <a:pt x="96" y="21"/>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04" name="Freeform 217"/>
                  <p:cNvSpPr>
                    <a:spLocks/>
                  </p:cNvSpPr>
                  <p:nvPr/>
                </p:nvSpPr>
                <p:spPr bwMode="auto">
                  <a:xfrm>
                    <a:off x="1380" y="2793"/>
                    <a:ext cx="97" cy="107"/>
                  </a:xfrm>
                  <a:custGeom>
                    <a:avLst/>
                    <a:gdLst>
                      <a:gd name="T0" fmla="*/ 96 w 97"/>
                      <a:gd name="T1" fmla="*/ 22 h 107"/>
                      <a:gd name="T2" fmla="*/ 48 w 97"/>
                      <a:gd name="T3" fmla="*/ 0 h 107"/>
                      <a:gd name="T4" fmla="*/ 0 w 97"/>
                      <a:gd name="T5" fmla="*/ 22 h 107"/>
                      <a:gd name="T6" fmla="*/ 0 w 97"/>
                      <a:gd name="T7" fmla="*/ 84 h 107"/>
                      <a:gd name="T8" fmla="*/ 48 w 97"/>
                      <a:gd name="T9" fmla="*/ 106 h 107"/>
                      <a:gd name="T10" fmla="*/ 96 w 97"/>
                      <a:gd name="T11" fmla="*/ 84 h 107"/>
                      <a:gd name="T12" fmla="*/ 96 w 97"/>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7">
                        <a:moveTo>
                          <a:pt x="96" y="22"/>
                        </a:moveTo>
                        <a:lnTo>
                          <a:pt x="48" y="0"/>
                        </a:lnTo>
                        <a:lnTo>
                          <a:pt x="0" y="22"/>
                        </a:lnTo>
                        <a:lnTo>
                          <a:pt x="0" y="84"/>
                        </a:lnTo>
                        <a:lnTo>
                          <a:pt x="48" y="106"/>
                        </a:lnTo>
                        <a:lnTo>
                          <a:pt x="96" y="84"/>
                        </a:lnTo>
                        <a:lnTo>
                          <a:pt x="96"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05" name="Freeform 218"/>
                  <p:cNvSpPr>
                    <a:spLocks/>
                  </p:cNvSpPr>
                  <p:nvPr/>
                </p:nvSpPr>
                <p:spPr bwMode="auto">
                  <a:xfrm>
                    <a:off x="1485" y="2794"/>
                    <a:ext cx="97" cy="107"/>
                  </a:xfrm>
                  <a:custGeom>
                    <a:avLst/>
                    <a:gdLst>
                      <a:gd name="T0" fmla="*/ 96 w 97"/>
                      <a:gd name="T1" fmla="*/ 22 h 107"/>
                      <a:gd name="T2" fmla="*/ 48 w 97"/>
                      <a:gd name="T3" fmla="*/ 0 h 107"/>
                      <a:gd name="T4" fmla="*/ 0 w 97"/>
                      <a:gd name="T5" fmla="*/ 22 h 107"/>
                      <a:gd name="T6" fmla="*/ 0 w 97"/>
                      <a:gd name="T7" fmla="*/ 84 h 107"/>
                      <a:gd name="T8" fmla="*/ 48 w 97"/>
                      <a:gd name="T9" fmla="*/ 106 h 107"/>
                      <a:gd name="T10" fmla="*/ 96 w 97"/>
                      <a:gd name="T11" fmla="*/ 84 h 107"/>
                      <a:gd name="T12" fmla="*/ 96 w 97"/>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7">
                        <a:moveTo>
                          <a:pt x="96" y="22"/>
                        </a:moveTo>
                        <a:lnTo>
                          <a:pt x="48" y="0"/>
                        </a:lnTo>
                        <a:lnTo>
                          <a:pt x="0" y="22"/>
                        </a:lnTo>
                        <a:lnTo>
                          <a:pt x="0" y="84"/>
                        </a:lnTo>
                        <a:lnTo>
                          <a:pt x="48" y="106"/>
                        </a:lnTo>
                        <a:lnTo>
                          <a:pt x="96" y="84"/>
                        </a:lnTo>
                        <a:lnTo>
                          <a:pt x="96"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06" name="Freeform 219"/>
                  <p:cNvSpPr>
                    <a:spLocks/>
                  </p:cNvSpPr>
                  <p:nvPr/>
                </p:nvSpPr>
                <p:spPr bwMode="auto">
                  <a:xfrm>
                    <a:off x="1592" y="2794"/>
                    <a:ext cx="98" cy="107"/>
                  </a:xfrm>
                  <a:custGeom>
                    <a:avLst/>
                    <a:gdLst>
                      <a:gd name="T0" fmla="*/ 97 w 98"/>
                      <a:gd name="T1" fmla="*/ 22 h 107"/>
                      <a:gd name="T2" fmla="*/ 49 w 98"/>
                      <a:gd name="T3" fmla="*/ 0 h 107"/>
                      <a:gd name="T4" fmla="*/ 0 w 98"/>
                      <a:gd name="T5" fmla="*/ 22 h 107"/>
                      <a:gd name="T6" fmla="*/ 0 w 98"/>
                      <a:gd name="T7" fmla="*/ 84 h 107"/>
                      <a:gd name="T8" fmla="*/ 49 w 98"/>
                      <a:gd name="T9" fmla="*/ 106 h 107"/>
                      <a:gd name="T10" fmla="*/ 97 w 98"/>
                      <a:gd name="T11" fmla="*/ 84 h 107"/>
                      <a:gd name="T12" fmla="*/ 97 w 98"/>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8" h="107">
                        <a:moveTo>
                          <a:pt x="97" y="22"/>
                        </a:moveTo>
                        <a:lnTo>
                          <a:pt x="49" y="0"/>
                        </a:lnTo>
                        <a:lnTo>
                          <a:pt x="0" y="22"/>
                        </a:lnTo>
                        <a:lnTo>
                          <a:pt x="0" y="84"/>
                        </a:lnTo>
                        <a:lnTo>
                          <a:pt x="49" y="106"/>
                        </a:lnTo>
                        <a:lnTo>
                          <a:pt x="97" y="84"/>
                        </a:lnTo>
                        <a:lnTo>
                          <a:pt x="97"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07" name="Freeform 220"/>
                  <p:cNvSpPr>
                    <a:spLocks/>
                  </p:cNvSpPr>
                  <p:nvPr/>
                </p:nvSpPr>
                <p:spPr bwMode="auto">
                  <a:xfrm>
                    <a:off x="1698" y="2795"/>
                    <a:ext cx="98" cy="108"/>
                  </a:xfrm>
                  <a:custGeom>
                    <a:avLst/>
                    <a:gdLst>
                      <a:gd name="T0" fmla="*/ 97 w 98"/>
                      <a:gd name="T1" fmla="*/ 23 h 108"/>
                      <a:gd name="T2" fmla="*/ 49 w 98"/>
                      <a:gd name="T3" fmla="*/ 0 h 108"/>
                      <a:gd name="T4" fmla="*/ 0 w 98"/>
                      <a:gd name="T5" fmla="*/ 23 h 108"/>
                      <a:gd name="T6" fmla="*/ 0 w 98"/>
                      <a:gd name="T7" fmla="*/ 84 h 108"/>
                      <a:gd name="T8" fmla="*/ 49 w 98"/>
                      <a:gd name="T9" fmla="*/ 107 h 108"/>
                      <a:gd name="T10" fmla="*/ 97 w 98"/>
                      <a:gd name="T11" fmla="*/ 84 h 108"/>
                      <a:gd name="T12" fmla="*/ 97 w 98"/>
                      <a:gd name="T13" fmla="*/ 23 h 10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8" h="108">
                        <a:moveTo>
                          <a:pt x="97" y="23"/>
                        </a:moveTo>
                        <a:lnTo>
                          <a:pt x="49" y="0"/>
                        </a:lnTo>
                        <a:lnTo>
                          <a:pt x="0" y="23"/>
                        </a:lnTo>
                        <a:lnTo>
                          <a:pt x="0" y="84"/>
                        </a:lnTo>
                        <a:lnTo>
                          <a:pt x="49" y="107"/>
                        </a:lnTo>
                        <a:lnTo>
                          <a:pt x="97" y="84"/>
                        </a:lnTo>
                        <a:lnTo>
                          <a:pt x="97" y="23"/>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08" name="Freeform 221"/>
                  <p:cNvSpPr>
                    <a:spLocks/>
                  </p:cNvSpPr>
                  <p:nvPr/>
                </p:nvSpPr>
                <p:spPr bwMode="auto">
                  <a:xfrm>
                    <a:off x="1804" y="2795"/>
                    <a:ext cx="97" cy="108"/>
                  </a:xfrm>
                  <a:custGeom>
                    <a:avLst/>
                    <a:gdLst>
                      <a:gd name="T0" fmla="*/ 96 w 97"/>
                      <a:gd name="T1" fmla="*/ 23 h 108"/>
                      <a:gd name="T2" fmla="*/ 48 w 97"/>
                      <a:gd name="T3" fmla="*/ 0 h 108"/>
                      <a:gd name="T4" fmla="*/ 0 w 97"/>
                      <a:gd name="T5" fmla="*/ 23 h 108"/>
                      <a:gd name="T6" fmla="*/ 0 w 97"/>
                      <a:gd name="T7" fmla="*/ 84 h 108"/>
                      <a:gd name="T8" fmla="*/ 48 w 97"/>
                      <a:gd name="T9" fmla="*/ 107 h 108"/>
                      <a:gd name="T10" fmla="*/ 96 w 97"/>
                      <a:gd name="T11" fmla="*/ 84 h 108"/>
                      <a:gd name="T12" fmla="*/ 96 w 97"/>
                      <a:gd name="T13" fmla="*/ 23 h 10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8">
                        <a:moveTo>
                          <a:pt x="96" y="23"/>
                        </a:moveTo>
                        <a:lnTo>
                          <a:pt x="48" y="0"/>
                        </a:lnTo>
                        <a:lnTo>
                          <a:pt x="0" y="23"/>
                        </a:lnTo>
                        <a:lnTo>
                          <a:pt x="0" y="84"/>
                        </a:lnTo>
                        <a:lnTo>
                          <a:pt x="48" y="107"/>
                        </a:lnTo>
                        <a:lnTo>
                          <a:pt x="96" y="84"/>
                        </a:lnTo>
                        <a:lnTo>
                          <a:pt x="96" y="23"/>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09" name="Freeform 222"/>
                  <p:cNvSpPr>
                    <a:spLocks/>
                  </p:cNvSpPr>
                  <p:nvPr/>
                </p:nvSpPr>
                <p:spPr bwMode="auto">
                  <a:xfrm>
                    <a:off x="1909" y="2796"/>
                    <a:ext cx="98" cy="107"/>
                  </a:xfrm>
                  <a:custGeom>
                    <a:avLst/>
                    <a:gdLst>
                      <a:gd name="T0" fmla="*/ 97 w 98"/>
                      <a:gd name="T1" fmla="*/ 22 h 107"/>
                      <a:gd name="T2" fmla="*/ 49 w 98"/>
                      <a:gd name="T3" fmla="*/ 0 h 107"/>
                      <a:gd name="T4" fmla="*/ 0 w 98"/>
                      <a:gd name="T5" fmla="*/ 22 h 107"/>
                      <a:gd name="T6" fmla="*/ 0 w 98"/>
                      <a:gd name="T7" fmla="*/ 84 h 107"/>
                      <a:gd name="T8" fmla="*/ 49 w 98"/>
                      <a:gd name="T9" fmla="*/ 106 h 107"/>
                      <a:gd name="T10" fmla="*/ 97 w 98"/>
                      <a:gd name="T11" fmla="*/ 84 h 107"/>
                      <a:gd name="T12" fmla="*/ 97 w 98"/>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8" h="107">
                        <a:moveTo>
                          <a:pt x="97" y="22"/>
                        </a:moveTo>
                        <a:lnTo>
                          <a:pt x="49" y="0"/>
                        </a:lnTo>
                        <a:lnTo>
                          <a:pt x="0" y="22"/>
                        </a:lnTo>
                        <a:lnTo>
                          <a:pt x="0" y="84"/>
                        </a:lnTo>
                        <a:lnTo>
                          <a:pt x="49" y="106"/>
                        </a:lnTo>
                        <a:lnTo>
                          <a:pt x="97" y="84"/>
                        </a:lnTo>
                        <a:lnTo>
                          <a:pt x="97"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10" name="Freeform 223"/>
                  <p:cNvSpPr>
                    <a:spLocks/>
                  </p:cNvSpPr>
                  <p:nvPr/>
                </p:nvSpPr>
                <p:spPr bwMode="auto">
                  <a:xfrm>
                    <a:off x="2438" y="2794"/>
                    <a:ext cx="97" cy="107"/>
                  </a:xfrm>
                  <a:custGeom>
                    <a:avLst/>
                    <a:gdLst>
                      <a:gd name="T0" fmla="*/ 96 w 97"/>
                      <a:gd name="T1" fmla="*/ 22 h 107"/>
                      <a:gd name="T2" fmla="*/ 48 w 97"/>
                      <a:gd name="T3" fmla="*/ 0 h 107"/>
                      <a:gd name="T4" fmla="*/ 0 w 97"/>
                      <a:gd name="T5" fmla="*/ 22 h 107"/>
                      <a:gd name="T6" fmla="*/ 0 w 97"/>
                      <a:gd name="T7" fmla="*/ 84 h 107"/>
                      <a:gd name="T8" fmla="*/ 48 w 97"/>
                      <a:gd name="T9" fmla="*/ 106 h 107"/>
                      <a:gd name="T10" fmla="*/ 96 w 97"/>
                      <a:gd name="T11" fmla="*/ 84 h 107"/>
                      <a:gd name="T12" fmla="*/ 96 w 97"/>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7">
                        <a:moveTo>
                          <a:pt x="96" y="22"/>
                        </a:moveTo>
                        <a:lnTo>
                          <a:pt x="48" y="0"/>
                        </a:lnTo>
                        <a:lnTo>
                          <a:pt x="0" y="22"/>
                        </a:lnTo>
                        <a:lnTo>
                          <a:pt x="0" y="84"/>
                        </a:lnTo>
                        <a:lnTo>
                          <a:pt x="48" y="106"/>
                        </a:lnTo>
                        <a:lnTo>
                          <a:pt x="96" y="84"/>
                        </a:lnTo>
                        <a:lnTo>
                          <a:pt x="96"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11" name="Freeform 224"/>
                  <p:cNvSpPr>
                    <a:spLocks/>
                  </p:cNvSpPr>
                  <p:nvPr/>
                </p:nvSpPr>
                <p:spPr bwMode="auto">
                  <a:xfrm>
                    <a:off x="2543" y="2795"/>
                    <a:ext cx="97" cy="108"/>
                  </a:xfrm>
                  <a:custGeom>
                    <a:avLst/>
                    <a:gdLst>
                      <a:gd name="T0" fmla="*/ 96 w 97"/>
                      <a:gd name="T1" fmla="*/ 22 h 108"/>
                      <a:gd name="T2" fmla="*/ 48 w 97"/>
                      <a:gd name="T3" fmla="*/ 0 h 108"/>
                      <a:gd name="T4" fmla="*/ 0 w 97"/>
                      <a:gd name="T5" fmla="*/ 22 h 108"/>
                      <a:gd name="T6" fmla="*/ 0 w 97"/>
                      <a:gd name="T7" fmla="*/ 84 h 108"/>
                      <a:gd name="T8" fmla="*/ 48 w 97"/>
                      <a:gd name="T9" fmla="*/ 107 h 108"/>
                      <a:gd name="T10" fmla="*/ 96 w 97"/>
                      <a:gd name="T11" fmla="*/ 84 h 108"/>
                      <a:gd name="T12" fmla="*/ 96 w 97"/>
                      <a:gd name="T13" fmla="*/ 22 h 10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8">
                        <a:moveTo>
                          <a:pt x="96" y="22"/>
                        </a:moveTo>
                        <a:lnTo>
                          <a:pt x="48" y="0"/>
                        </a:lnTo>
                        <a:lnTo>
                          <a:pt x="0" y="22"/>
                        </a:lnTo>
                        <a:lnTo>
                          <a:pt x="0" y="84"/>
                        </a:lnTo>
                        <a:lnTo>
                          <a:pt x="48" y="107"/>
                        </a:lnTo>
                        <a:lnTo>
                          <a:pt x="96" y="84"/>
                        </a:lnTo>
                        <a:lnTo>
                          <a:pt x="96"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12" name="Freeform 225"/>
                  <p:cNvSpPr>
                    <a:spLocks/>
                  </p:cNvSpPr>
                  <p:nvPr/>
                </p:nvSpPr>
                <p:spPr bwMode="auto">
                  <a:xfrm>
                    <a:off x="2649" y="2795"/>
                    <a:ext cx="97" cy="108"/>
                  </a:xfrm>
                  <a:custGeom>
                    <a:avLst/>
                    <a:gdLst>
                      <a:gd name="T0" fmla="*/ 96 w 97"/>
                      <a:gd name="T1" fmla="*/ 22 h 108"/>
                      <a:gd name="T2" fmla="*/ 48 w 97"/>
                      <a:gd name="T3" fmla="*/ 0 h 108"/>
                      <a:gd name="T4" fmla="*/ 0 w 97"/>
                      <a:gd name="T5" fmla="*/ 22 h 108"/>
                      <a:gd name="T6" fmla="*/ 0 w 97"/>
                      <a:gd name="T7" fmla="*/ 84 h 108"/>
                      <a:gd name="T8" fmla="*/ 48 w 97"/>
                      <a:gd name="T9" fmla="*/ 107 h 108"/>
                      <a:gd name="T10" fmla="*/ 96 w 97"/>
                      <a:gd name="T11" fmla="*/ 84 h 108"/>
                      <a:gd name="T12" fmla="*/ 96 w 97"/>
                      <a:gd name="T13" fmla="*/ 22 h 10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8">
                        <a:moveTo>
                          <a:pt x="96" y="22"/>
                        </a:moveTo>
                        <a:lnTo>
                          <a:pt x="48" y="0"/>
                        </a:lnTo>
                        <a:lnTo>
                          <a:pt x="0" y="22"/>
                        </a:lnTo>
                        <a:lnTo>
                          <a:pt x="0" y="84"/>
                        </a:lnTo>
                        <a:lnTo>
                          <a:pt x="48" y="107"/>
                        </a:lnTo>
                        <a:lnTo>
                          <a:pt x="96" y="84"/>
                        </a:lnTo>
                        <a:lnTo>
                          <a:pt x="96"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13" name="Freeform 226"/>
                  <p:cNvSpPr>
                    <a:spLocks/>
                  </p:cNvSpPr>
                  <p:nvPr/>
                </p:nvSpPr>
                <p:spPr bwMode="auto">
                  <a:xfrm>
                    <a:off x="2756" y="2796"/>
                    <a:ext cx="97" cy="107"/>
                  </a:xfrm>
                  <a:custGeom>
                    <a:avLst/>
                    <a:gdLst>
                      <a:gd name="T0" fmla="*/ 96 w 97"/>
                      <a:gd name="T1" fmla="*/ 22 h 107"/>
                      <a:gd name="T2" fmla="*/ 48 w 97"/>
                      <a:gd name="T3" fmla="*/ 0 h 107"/>
                      <a:gd name="T4" fmla="*/ 0 w 97"/>
                      <a:gd name="T5" fmla="*/ 22 h 107"/>
                      <a:gd name="T6" fmla="*/ 0 w 97"/>
                      <a:gd name="T7" fmla="*/ 84 h 107"/>
                      <a:gd name="T8" fmla="*/ 48 w 97"/>
                      <a:gd name="T9" fmla="*/ 106 h 107"/>
                      <a:gd name="T10" fmla="*/ 96 w 97"/>
                      <a:gd name="T11" fmla="*/ 84 h 107"/>
                      <a:gd name="T12" fmla="*/ 96 w 97"/>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7">
                        <a:moveTo>
                          <a:pt x="96" y="22"/>
                        </a:moveTo>
                        <a:lnTo>
                          <a:pt x="48" y="0"/>
                        </a:lnTo>
                        <a:lnTo>
                          <a:pt x="0" y="22"/>
                        </a:lnTo>
                        <a:lnTo>
                          <a:pt x="0" y="84"/>
                        </a:lnTo>
                        <a:lnTo>
                          <a:pt x="48" y="106"/>
                        </a:lnTo>
                        <a:lnTo>
                          <a:pt x="96" y="84"/>
                        </a:lnTo>
                        <a:lnTo>
                          <a:pt x="96"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14" name="Freeform 227"/>
                  <p:cNvSpPr>
                    <a:spLocks/>
                  </p:cNvSpPr>
                  <p:nvPr/>
                </p:nvSpPr>
                <p:spPr bwMode="auto">
                  <a:xfrm>
                    <a:off x="2015" y="2795"/>
                    <a:ext cx="97" cy="107"/>
                  </a:xfrm>
                  <a:custGeom>
                    <a:avLst/>
                    <a:gdLst>
                      <a:gd name="T0" fmla="*/ 96 w 97"/>
                      <a:gd name="T1" fmla="*/ 21 h 107"/>
                      <a:gd name="T2" fmla="*/ 48 w 97"/>
                      <a:gd name="T3" fmla="*/ 0 h 107"/>
                      <a:gd name="T4" fmla="*/ 0 w 97"/>
                      <a:gd name="T5" fmla="*/ 21 h 107"/>
                      <a:gd name="T6" fmla="*/ 0 w 97"/>
                      <a:gd name="T7" fmla="*/ 84 h 107"/>
                      <a:gd name="T8" fmla="*/ 48 w 97"/>
                      <a:gd name="T9" fmla="*/ 106 h 107"/>
                      <a:gd name="T10" fmla="*/ 96 w 97"/>
                      <a:gd name="T11" fmla="*/ 84 h 107"/>
                      <a:gd name="T12" fmla="*/ 96 w 97"/>
                      <a:gd name="T13" fmla="*/ 21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7">
                        <a:moveTo>
                          <a:pt x="96" y="21"/>
                        </a:moveTo>
                        <a:lnTo>
                          <a:pt x="48" y="0"/>
                        </a:lnTo>
                        <a:lnTo>
                          <a:pt x="0" y="21"/>
                        </a:lnTo>
                        <a:lnTo>
                          <a:pt x="0" y="84"/>
                        </a:lnTo>
                        <a:lnTo>
                          <a:pt x="48" y="106"/>
                        </a:lnTo>
                        <a:lnTo>
                          <a:pt x="96" y="84"/>
                        </a:lnTo>
                        <a:lnTo>
                          <a:pt x="96" y="21"/>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15" name="Freeform 228"/>
                  <p:cNvSpPr>
                    <a:spLocks/>
                  </p:cNvSpPr>
                  <p:nvPr/>
                </p:nvSpPr>
                <p:spPr bwMode="auto">
                  <a:xfrm>
                    <a:off x="2121" y="2793"/>
                    <a:ext cx="97" cy="107"/>
                  </a:xfrm>
                  <a:custGeom>
                    <a:avLst/>
                    <a:gdLst>
                      <a:gd name="T0" fmla="*/ 96 w 97"/>
                      <a:gd name="T1" fmla="*/ 21 h 107"/>
                      <a:gd name="T2" fmla="*/ 48 w 97"/>
                      <a:gd name="T3" fmla="*/ 0 h 107"/>
                      <a:gd name="T4" fmla="*/ 0 w 97"/>
                      <a:gd name="T5" fmla="*/ 21 h 107"/>
                      <a:gd name="T6" fmla="*/ 0 w 97"/>
                      <a:gd name="T7" fmla="*/ 84 h 107"/>
                      <a:gd name="T8" fmla="*/ 48 w 97"/>
                      <a:gd name="T9" fmla="*/ 106 h 107"/>
                      <a:gd name="T10" fmla="*/ 96 w 97"/>
                      <a:gd name="T11" fmla="*/ 84 h 107"/>
                      <a:gd name="T12" fmla="*/ 96 w 97"/>
                      <a:gd name="T13" fmla="*/ 21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7">
                        <a:moveTo>
                          <a:pt x="96" y="21"/>
                        </a:moveTo>
                        <a:lnTo>
                          <a:pt x="48" y="0"/>
                        </a:lnTo>
                        <a:lnTo>
                          <a:pt x="0" y="21"/>
                        </a:lnTo>
                        <a:lnTo>
                          <a:pt x="0" y="84"/>
                        </a:lnTo>
                        <a:lnTo>
                          <a:pt x="48" y="106"/>
                        </a:lnTo>
                        <a:lnTo>
                          <a:pt x="96" y="84"/>
                        </a:lnTo>
                        <a:lnTo>
                          <a:pt x="96" y="21"/>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16" name="Freeform 229"/>
                  <p:cNvSpPr>
                    <a:spLocks/>
                  </p:cNvSpPr>
                  <p:nvPr/>
                </p:nvSpPr>
                <p:spPr bwMode="auto">
                  <a:xfrm>
                    <a:off x="2226" y="2793"/>
                    <a:ext cx="97" cy="107"/>
                  </a:xfrm>
                  <a:custGeom>
                    <a:avLst/>
                    <a:gdLst>
                      <a:gd name="T0" fmla="*/ 96 w 97"/>
                      <a:gd name="T1" fmla="*/ 22 h 107"/>
                      <a:gd name="T2" fmla="*/ 48 w 97"/>
                      <a:gd name="T3" fmla="*/ 0 h 107"/>
                      <a:gd name="T4" fmla="*/ 0 w 97"/>
                      <a:gd name="T5" fmla="*/ 22 h 107"/>
                      <a:gd name="T6" fmla="*/ 0 w 97"/>
                      <a:gd name="T7" fmla="*/ 84 h 107"/>
                      <a:gd name="T8" fmla="*/ 48 w 97"/>
                      <a:gd name="T9" fmla="*/ 106 h 107"/>
                      <a:gd name="T10" fmla="*/ 96 w 97"/>
                      <a:gd name="T11" fmla="*/ 84 h 107"/>
                      <a:gd name="T12" fmla="*/ 96 w 97"/>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7">
                        <a:moveTo>
                          <a:pt x="96" y="22"/>
                        </a:moveTo>
                        <a:lnTo>
                          <a:pt x="48" y="0"/>
                        </a:lnTo>
                        <a:lnTo>
                          <a:pt x="0" y="22"/>
                        </a:lnTo>
                        <a:lnTo>
                          <a:pt x="0" y="84"/>
                        </a:lnTo>
                        <a:lnTo>
                          <a:pt x="48" y="106"/>
                        </a:lnTo>
                        <a:lnTo>
                          <a:pt x="96" y="84"/>
                        </a:lnTo>
                        <a:lnTo>
                          <a:pt x="96"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17" name="Freeform 230"/>
                  <p:cNvSpPr>
                    <a:spLocks/>
                  </p:cNvSpPr>
                  <p:nvPr/>
                </p:nvSpPr>
                <p:spPr bwMode="auto">
                  <a:xfrm>
                    <a:off x="2332" y="2793"/>
                    <a:ext cx="97" cy="108"/>
                  </a:xfrm>
                  <a:custGeom>
                    <a:avLst/>
                    <a:gdLst>
                      <a:gd name="T0" fmla="*/ 96 w 97"/>
                      <a:gd name="T1" fmla="*/ 22 h 108"/>
                      <a:gd name="T2" fmla="*/ 48 w 97"/>
                      <a:gd name="T3" fmla="*/ 0 h 108"/>
                      <a:gd name="T4" fmla="*/ 0 w 97"/>
                      <a:gd name="T5" fmla="*/ 22 h 108"/>
                      <a:gd name="T6" fmla="*/ 0 w 97"/>
                      <a:gd name="T7" fmla="*/ 85 h 108"/>
                      <a:gd name="T8" fmla="*/ 48 w 97"/>
                      <a:gd name="T9" fmla="*/ 107 h 108"/>
                      <a:gd name="T10" fmla="*/ 96 w 97"/>
                      <a:gd name="T11" fmla="*/ 85 h 108"/>
                      <a:gd name="T12" fmla="*/ 96 w 97"/>
                      <a:gd name="T13" fmla="*/ 22 h 10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8">
                        <a:moveTo>
                          <a:pt x="96" y="22"/>
                        </a:moveTo>
                        <a:lnTo>
                          <a:pt x="48" y="0"/>
                        </a:lnTo>
                        <a:lnTo>
                          <a:pt x="0" y="22"/>
                        </a:lnTo>
                        <a:lnTo>
                          <a:pt x="0" y="85"/>
                        </a:lnTo>
                        <a:lnTo>
                          <a:pt x="48" y="107"/>
                        </a:lnTo>
                        <a:lnTo>
                          <a:pt x="96" y="85"/>
                        </a:lnTo>
                        <a:lnTo>
                          <a:pt x="96"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18" name="Freeform 231"/>
                  <p:cNvSpPr>
                    <a:spLocks/>
                  </p:cNvSpPr>
                  <p:nvPr/>
                </p:nvSpPr>
                <p:spPr bwMode="auto">
                  <a:xfrm>
                    <a:off x="2862" y="2795"/>
                    <a:ext cx="97" cy="108"/>
                  </a:xfrm>
                  <a:custGeom>
                    <a:avLst/>
                    <a:gdLst>
                      <a:gd name="T0" fmla="*/ 96 w 97"/>
                      <a:gd name="T1" fmla="*/ 23 h 108"/>
                      <a:gd name="T2" fmla="*/ 48 w 97"/>
                      <a:gd name="T3" fmla="*/ 0 h 108"/>
                      <a:gd name="T4" fmla="*/ 0 w 97"/>
                      <a:gd name="T5" fmla="*/ 23 h 108"/>
                      <a:gd name="T6" fmla="*/ 0 w 97"/>
                      <a:gd name="T7" fmla="*/ 85 h 108"/>
                      <a:gd name="T8" fmla="*/ 48 w 97"/>
                      <a:gd name="T9" fmla="*/ 107 h 108"/>
                      <a:gd name="T10" fmla="*/ 96 w 97"/>
                      <a:gd name="T11" fmla="*/ 85 h 108"/>
                      <a:gd name="T12" fmla="*/ 96 w 97"/>
                      <a:gd name="T13" fmla="*/ 23 h 10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8">
                        <a:moveTo>
                          <a:pt x="96" y="23"/>
                        </a:moveTo>
                        <a:lnTo>
                          <a:pt x="48" y="0"/>
                        </a:lnTo>
                        <a:lnTo>
                          <a:pt x="0" y="23"/>
                        </a:lnTo>
                        <a:lnTo>
                          <a:pt x="0" y="85"/>
                        </a:lnTo>
                        <a:lnTo>
                          <a:pt x="48" y="107"/>
                        </a:lnTo>
                        <a:lnTo>
                          <a:pt x="96" y="85"/>
                        </a:lnTo>
                        <a:lnTo>
                          <a:pt x="96" y="23"/>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19" name="Freeform 232"/>
                  <p:cNvSpPr>
                    <a:spLocks/>
                  </p:cNvSpPr>
                  <p:nvPr/>
                </p:nvSpPr>
                <p:spPr bwMode="auto">
                  <a:xfrm>
                    <a:off x="745" y="2962"/>
                    <a:ext cx="97" cy="107"/>
                  </a:xfrm>
                  <a:custGeom>
                    <a:avLst/>
                    <a:gdLst>
                      <a:gd name="T0" fmla="*/ 96 w 97"/>
                      <a:gd name="T1" fmla="*/ 22 h 107"/>
                      <a:gd name="T2" fmla="*/ 48 w 97"/>
                      <a:gd name="T3" fmla="*/ 0 h 107"/>
                      <a:gd name="T4" fmla="*/ 0 w 97"/>
                      <a:gd name="T5" fmla="*/ 22 h 107"/>
                      <a:gd name="T6" fmla="*/ 0 w 97"/>
                      <a:gd name="T7" fmla="*/ 84 h 107"/>
                      <a:gd name="T8" fmla="*/ 48 w 97"/>
                      <a:gd name="T9" fmla="*/ 106 h 107"/>
                      <a:gd name="T10" fmla="*/ 96 w 97"/>
                      <a:gd name="T11" fmla="*/ 84 h 107"/>
                      <a:gd name="T12" fmla="*/ 96 w 97"/>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7">
                        <a:moveTo>
                          <a:pt x="96" y="22"/>
                        </a:moveTo>
                        <a:lnTo>
                          <a:pt x="48" y="0"/>
                        </a:lnTo>
                        <a:lnTo>
                          <a:pt x="0" y="22"/>
                        </a:lnTo>
                        <a:lnTo>
                          <a:pt x="0" y="84"/>
                        </a:lnTo>
                        <a:lnTo>
                          <a:pt x="48" y="106"/>
                        </a:lnTo>
                        <a:lnTo>
                          <a:pt x="96" y="84"/>
                        </a:lnTo>
                        <a:lnTo>
                          <a:pt x="96"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20" name="Freeform 233"/>
                  <p:cNvSpPr>
                    <a:spLocks/>
                  </p:cNvSpPr>
                  <p:nvPr/>
                </p:nvSpPr>
                <p:spPr bwMode="auto">
                  <a:xfrm>
                    <a:off x="850" y="2962"/>
                    <a:ext cx="98" cy="107"/>
                  </a:xfrm>
                  <a:custGeom>
                    <a:avLst/>
                    <a:gdLst>
                      <a:gd name="T0" fmla="*/ 97 w 98"/>
                      <a:gd name="T1" fmla="*/ 22 h 107"/>
                      <a:gd name="T2" fmla="*/ 49 w 98"/>
                      <a:gd name="T3" fmla="*/ 0 h 107"/>
                      <a:gd name="T4" fmla="*/ 0 w 98"/>
                      <a:gd name="T5" fmla="*/ 22 h 107"/>
                      <a:gd name="T6" fmla="*/ 0 w 98"/>
                      <a:gd name="T7" fmla="*/ 84 h 107"/>
                      <a:gd name="T8" fmla="*/ 49 w 98"/>
                      <a:gd name="T9" fmla="*/ 106 h 107"/>
                      <a:gd name="T10" fmla="*/ 97 w 98"/>
                      <a:gd name="T11" fmla="*/ 84 h 107"/>
                      <a:gd name="T12" fmla="*/ 97 w 98"/>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8" h="107">
                        <a:moveTo>
                          <a:pt x="97" y="22"/>
                        </a:moveTo>
                        <a:lnTo>
                          <a:pt x="49" y="0"/>
                        </a:lnTo>
                        <a:lnTo>
                          <a:pt x="0" y="22"/>
                        </a:lnTo>
                        <a:lnTo>
                          <a:pt x="0" y="84"/>
                        </a:lnTo>
                        <a:lnTo>
                          <a:pt x="49" y="106"/>
                        </a:lnTo>
                        <a:lnTo>
                          <a:pt x="97" y="84"/>
                        </a:lnTo>
                        <a:lnTo>
                          <a:pt x="97"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21" name="Freeform 234"/>
                  <p:cNvSpPr>
                    <a:spLocks/>
                  </p:cNvSpPr>
                  <p:nvPr/>
                </p:nvSpPr>
                <p:spPr bwMode="auto">
                  <a:xfrm>
                    <a:off x="955" y="2962"/>
                    <a:ext cx="98" cy="107"/>
                  </a:xfrm>
                  <a:custGeom>
                    <a:avLst/>
                    <a:gdLst>
                      <a:gd name="T0" fmla="*/ 97 w 98"/>
                      <a:gd name="T1" fmla="*/ 22 h 107"/>
                      <a:gd name="T2" fmla="*/ 49 w 98"/>
                      <a:gd name="T3" fmla="*/ 0 h 107"/>
                      <a:gd name="T4" fmla="*/ 0 w 98"/>
                      <a:gd name="T5" fmla="*/ 22 h 107"/>
                      <a:gd name="T6" fmla="*/ 0 w 98"/>
                      <a:gd name="T7" fmla="*/ 84 h 107"/>
                      <a:gd name="T8" fmla="*/ 49 w 98"/>
                      <a:gd name="T9" fmla="*/ 106 h 107"/>
                      <a:gd name="T10" fmla="*/ 97 w 98"/>
                      <a:gd name="T11" fmla="*/ 84 h 107"/>
                      <a:gd name="T12" fmla="*/ 97 w 98"/>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8" h="107">
                        <a:moveTo>
                          <a:pt x="97" y="22"/>
                        </a:moveTo>
                        <a:lnTo>
                          <a:pt x="49" y="0"/>
                        </a:lnTo>
                        <a:lnTo>
                          <a:pt x="0" y="22"/>
                        </a:lnTo>
                        <a:lnTo>
                          <a:pt x="0" y="84"/>
                        </a:lnTo>
                        <a:lnTo>
                          <a:pt x="49" y="106"/>
                        </a:lnTo>
                        <a:lnTo>
                          <a:pt x="97" y="84"/>
                        </a:lnTo>
                        <a:lnTo>
                          <a:pt x="97"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22" name="Freeform 235"/>
                  <p:cNvSpPr>
                    <a:spLocks/>
                  </p:cNvSpPr>
                  <p:nvPr/>
                </p:nvSpPr>
                <p:spPr bwMode="auto">
                  <a:xfrm>
                    <a:off x="1059" y="2963"/>
                    <a:ext cx="98" cy="107"/>
                  </a:xfrm>
                  <a:custGeom>
                    <a:avLst/>
                    <a:gdLst>
                      <a:gd name="T0" fmla="*/ 97 w 98"/>
                      <a:gd name="T1" fmla="*/ 21 h 107"/>
                      <a:gd name="T2" fmla="*/ 49 w 98"/>
                      <a:gd name="T3" fmla="*/ 0 h 107"/>
                      <a:gd name="T4" fmla="*/ 0 w 98"/>
                      <a:gd name="T5" fmla="*/ 21 h 107"/>
                      <a:gd name="T6" fmla="*/ 0 w 98"/>
                      <a:gd name="T7" fmla="*/ 84 h 107"/>
                      <a:gd name="T8" fmla="*/ 49 w 98"/>
                      <a:gd name="T9" fmla="*/ 106 h 107"/>
                      <a:gd name="T10" fmla="*/ 97 w 98"/>
                      <a:gd name="T11" fmla="*/ 84 h 107"/>
                      <a:gd name="T12" fmla="*/ 97 w 98"/>
                      <a:gd name="T13" fmla="*/ 21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8" h="107">
                        <a:moveTo>
                          <a:pt x="97" y="21"/>
                        </a:moveTo>
                        <a:lnTo>
                          <a:pt x="49" y="0"/>
                        </a:lnTo>
                        <a:lnTo>
                          <a:pt x="0" y="21"/>
                        </a:lnTo>
                        <a:lnTo>
                          <a:pt x="0" y="84"/>
                        </a:lnTo>
                        <a:lnTo>
                          <a:pt x="49" y="106"/>
                        </a:lnTo>
                        <a:lnTo>
                          <a:pt x="97" y="84"/>
                        </a:lnTo>
                        <a:lnTo>
                          <a:pt x="97" y="21"/>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23" name="Freeform 236"/>
                  <p:cNvSpPr>
                    <a:spLocks/>
                  </p:cNvSpPr>
                  <p:nvPr/>
                </p:nvSpPr>
                <p:spPr bwMode="auto">
                  <a:xfrm>
                    <a:off x="1165" y="2963"/>
                    <a:ext cx="98" cy="107"/>
                  </a:xfrm>
                  <a:custGeom>
                    <a:avLst/>
                    <a:gdLst>
                      <a:gd name="T0" fmla="*/ 97 w 98"/>
                      <a:gd name="T1" fmla="*/ 22 h 107"/>
                      <a:gd name="T2" fmla="*/ 49 w 98"/>
                      <a:gd name="T3" fmla="*/ 0 h 107"/>
                      <a:gd name="T4" fmla="*/ 0 w 98"/>
                      <a:gd name="T5" fmla="*/ 22 h 107"/>
                      <a:gd name="T6" fmla="*/ 0 w 98"/>
                      <a:gd name="T7" fmla="*/ 84 h 107"/>
                      <a:gd name="T8" fmla="*/ 49 w 98"/>
                      <a:gd name="T9" fmla="*/ 106 h 107"/>
                      <a:gd name="T10" fmla="*/ 97 w 98"/>
                      <a:gd name="T11" fmla="*/ 84 h 107"/>
                      <a:gd name="T12" fmla="*/ 97 w 98"/>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8" h="107">
                        <a:moveTo>
                          <a:pt x="97" y="22"/>
                        </a:moveTo>
                        <a:lnTo>
                          <a:pt x="49" y="0"/>
                        </a:lnTo>
                        <a:lnTo>
                          <a:pt x="0" y="22"/>
                        </a:lnTo>
                        <a:lnTo>
                          <a:pt x="0" y="84"/>
                        </a:lnTo>
                        <a:lnTo>
                          <a:pt x="49" y="106"/>
                        </a:lnTo>
                        <a:lnTo>
                          <a:pt x="97" y="84"/>
                        </a:lnTo>
                        <a:lnTo>
                          <a:pt x="97"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24" name="Freeform 237"/>
                  <p:cNvSpPr>
                    <a:spLocks/>
                  </p:cNvSpPr>
                  <p:nvPr/>
                </p:nvSpPr>
                <p:spPr bwMode="auto">
                  <a:xfrm>
                    <a:off x="1271" y="2964"/>
                    <a:ext cx="98" cy="107"/>
                  </a:xfrm>
                  <a:custGeom>
                    <a:avLst/>
                    <a:gdLst>
                      <a:gd name="T0" fmla="*/ 97 w 98"/>
                      <a:gd name="T1" fmla="*/ 22 h 107"/>
                      <a:gd name="T2" fmla="*/ 49 w 98"/>
                      <a:gd name="T3" fmla="*/ 0 h 107"/>
                      <a:gd name="T4" fmla="*/ 0 w 98"/>
                      <a:gd name="T5" fmla="*/ 22 h 107"/>
                      <a:gd name="T6" fmla="*/ 0 w 98"/>
                      <a:gd name="T7" fmla="*/ 84 h 107"/>
                      <a:gd name="T8" fmla="*/ 49 w 98"/>
                      <a:gd name="T9" fmla="*/ 106 h 107"/>
                      <a:gd name="T10" fmla="*/ 97 w 98"/>
                      <a:gd name="T11" fmla="*/ 84 h 107"/>
                      <a:gd name="T12" fmla="*/ 97 w 98"/>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8" h="107">
                        <a:moveTo>
                          <a:pt x="97" y="22"/>
                        </a:moveTo>
                        <a:lnTo>
                          <a:pt x="49" y="0"/>
                        </a:lnTo>
                        <a:lnTo>
                          <a:pt x="0" y="22"/>
                        </a:lnTo>
                        <a:lnTo>
                          <a:pt x="0" y="84"/>
                        </a:lnTo>
                        <a:lnTo>
                          <a:pt x="49" y="106"/>
                        </a:lnTo>
                        <a:lnTo>
                          <a:pt x="97" y="84"/>
                        </a:lnTo>
                        <a:lnTo>
                          <a:pt x="97"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25" name="Freeform 238"/>
                  <p:cNvSpPr>
                    <a:spLocks/>
                  </p:cNvSpPr>
                  <p:nvPr/>
                </p:nvSpPr>
                <p:spPr bwMode="auto">
                  <a:xfrm>
                    <a:off x="1377" y="2963"/>
                    <a:ext cx="97" cy="107"/>
                  </a:xfrm>
                  <a:custGeom>
                    <a:avLst/>
                    <a:gdLst>
                      <a:gd name="T0" fmla="*/ 96 w 97"/>
                      <a:gd name="T1" fmla="*/ 22 h 107"/>
                      <a:gd name="T2" fmla="*/ 48 w 97"/>
                      <a:gd name="T3" fmla="*/ 0 h 107"/>
                      <a:gd name="T4" fmla="*/ 0 w 97"/>
                      <a:gd name="T5" fmla="*/ 22 h 107"/>
                      <a:gd name="T6" fmla="*/ 0 w 97"/>
                      <a:gd name="T7" fmla="*/ 84 h 107"/>
                      <a:gd name="T8" fmla="*/ 48 w 97"/>
                      <a:gd name="T9" fmla="*/ 106 h 107"/>
                      <a:gd name="T10" fmla="*/ 96 w 97"/>
                      <a:gd name="T11" fmla="*/ 84 h 107"/>
                      <a:gd name="T12" fmla="*/ 96 w 97"/>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7">
                        <a:moveTo>
                          <a:pt x="96" y="22"/>
                        </a:moveTo>
                        <a:lnTo>
                          <a:pt x="48" y="0"/>
                        </a:lnTo>
                        <a:lnTo>
                          <a:pt x="0" y="22"/>
                        </a:lnTo>
                        <a:lnTo>
                          <a:pt x="0" y="84"/>
                        </a:lnTo>
                        <a:lnTo>
                          <a:pt x="48" y="106"/>
                        </a:lnTo>
                        <a:lnTo>
                          <a:pt x="96" y="84"/>
                        </a:lnTo>
                        <a:lnTo>
                          <a:pt x="96"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26" name="Freeform 239"/>
                  <p:cNvSpPr>
                    <a:spLocks/>
                  </p:cNvSpPr>
                  <p:nvPr/>
                </p:nvSpPr>
                <p:spPr bwMode="auto">
                  <a:xfrm>
                    <a:off x="1482" y="2964"/>
                    <a:ext cx="97" cy="107"/>
                  </a:xfrm>
                  <a:custGeom>
                    <a:avLst/>
                    <a:gdLst>
                      <a:gd name="T0" fmla="*/ 96 w 97"/>
                      <a:gd name="T1" fmla="*/ 22 h 107"/>
                      <a:gd name="T2" fmla="*/ 48 w 97"/>
                      <a:gd name="T3" fmla="*/ 0 h 107"/>
                      <a:gd name="T4" fmla="*/ 0 w 97"/>
                      <a:gd name="T5" fmla="*/ 22 h 107"/>
                      <a:gd name="T6" fmla="*/ 0 w 97"/>
                      <a:gd name="T7" fmla="*/ 84 h 107"/>
                      <a:gd name="T8" fmla="*/ 48 w 97"/>
                      <a:gd name="T9" fmla="*/ 106 h 107"/>
                      <a:gd name="T10" fmla="*/ 96 w 97"/>
                      <a:gd name="T11" fmla="*/ 84 h 107"/>
                      <a:gd name="T12" fmla="*/ 96 w 97"/>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7">
                        <a:moveTo>
                          <a:pt x="96" y="22"/>
                        </a:moveTo>
                        <a:lnTo>
                          <a:pt x="48" y="0"/>
                        </a:lnTo>
                        <a:lnTo>
                          <a:pt x="0" y="22"/>
                        </a:lnTo>
                        <a:lnTo>
                          <a:pt x="0" y="84"/>
                        </a:lnTo>
                        <a:lnTo>
                          <a:pt x="48" y="106"/>
                        </a:lnTo>
                        <a:lnTo>
                          <a:pt x="96" y="84"/>
                        </a:lnTo>
                        <a:lnTo>
                          <a:pt x="96"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27" name="Freeform 240"/>
                  <p:cNvSpPr>
                    <a:spLocks/>
                  </p:cNvSpPr>
                  <p:nvPr/>
                </p:nvSpPr>
                <p:spPr bwMode="auto">
                  <a:xfrm>
                    <a:off x="1589" y="2964"/>
                    <a:ext cx="97" cy="107"/>
                  </a:xfrm>
                  <a:custGeom>
                    <a:avLst/>
                    <a:gdLst>
                      <a:gd name="T0" fmla="*/ 96 w 97"/>
                      <a:gd name="T1" fmla="*/ 22 h 107"/>
                      <a:gd name="T2" fmla="*/ 48 w 97"/>
                      <a:gd name="T3" fmla="*/ 0 h 107"/>
                      <a:gd name="T4" fmla="*/ 0 w 97"/>
                      <a:gd name="T5" fmla="*/ 22 h 107"/>
                      <a:gd name="T6" fmla="*/ 0 w 97"/>
                      <a:gd name="T7" fmla="*/ 84 h 107"/>
                      <a:gd name="T8" fmla="*/ 48 w 97"/>
                      <a:gd name="T9" fmla="*/ 106 h 107"/>
                      <a:gd name="T10" fmla="*/ 96 w 97"/>
                      <a:gd name="T11" fmla="*/ 84 h 107"/>
                      <a:gd name="T12" fmla="*/ 96 w 97"/>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7">
                        <a:moveTo>
                          <a:pt x="96" y="22"/>
                        </a:moveTo>
                        <a:lnTo>
                          <a:pt x="48" y="0"/>
                        </a:lnTo>
                        <a:lnTo>
                          <a:pt x="0" y="22"/>
                        </a:lnTo>
                        <a:lnTo>
                          <a:pt x="0" y="84"/>
                        </a:lnTo>
                        <a:lnTo>
                          <a:pt x="48" y="106"/>
                        </a:lnTo>
                        <a:lnTo>
                          <a:pt x="96" y="84"/>
                        </a:lnTo>
                        <a:lnTo>
                          <a:pt x="96"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28" name="Freeform 241"/>
                  <p:cNvSpPr>
                    <a:spLocks/>
                  </p:cNvSpPr>
                  <p:nvPr/>
                </p:nvSpPr>
                <p:spPr bwMode="auto">
                  <a:xfrm>
                    <a:off x="1695" y="2965"/>
                    <a:ext cx="97" cy="107"/>
                  </a:xfrm>
                  <a:custGeom>
                    <a:avLst/>
                    <a:gdLst>
                      <a:gd name="T0" fmla="*/ 96 w 97"/>
                      <a:gd name="T1" fmla="*/ 22 h 107"/>
                      <a:gd name="T2" fmla="*/ 48 w 97"/>
                      <a:gd name="T3" fmla="*/ 0 h 107"/>
                      <a:gd name="T4" fmla="*/ 0 w 97"/>
                      <a:gd name="T5" fmla="*/ 22 h 107"/>
                      <a:gd name="T6" fmla="*/ 0 w 97"/>
                      <a:gd name="T7" fmla="*/ 85 h 107"/>
                      <a:gd name="T8" fmla="*/ 48 w 97"/>
                      <a:gd name="T9" fmla="*/ 106 h 107"/>
                      <a:gd name="T10" fmla="*/ 96 w 97"/>
                      <a:gd name="T11" fmla="*/ 85 h 107"/>
                      <a:gd name="T12" fmla="*/ 96 w 97"/>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7">
                        <a:moveTo>
                          <a:pt x="96" y="22"/>
                        </a:moveTo>
                        <a:lnTo>
                          <a:pt x="48" y="0"/>
                        </a:lnTo>
                        <a:lnTo>
                          <a:pt x="0" y="22"/>
                        </a:lnTo>
                        <a:lnTo>
                          <a:pt x="0" y="85"/>
                        </a:lnTo>
                        <a:lnTo>
                          <a:pt x="48" y="106"/>
                        </a:lnTo>
                        <a:lnTo>
                          <a:pt x="96" y="85"/>
                        </a:lnTo>
                        <a:lnTo>
                          <a:pt x="96"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29" name="Freeform 242"/>
                  <p:cNvSpPr>
                    <a:spLocks/>
                  </p:cNvSpPr>
                  <p:nvPr/>
                </p:nvSpPr>
                <p:spPr bwMode="auto">
                  <a:xfrm>
                    <a:off x="1801" y="2965"/>
                    <a:ext cx="97" cy="107"/>
                  </a:xfrm>
                  <a:custGeom>
                    <a:avLst/>
                    <a:gdLst>
                      <a:gd name="T0" fmla="*/ 96 w 97"/>
                      <a:gd name="T1" fmla="*/ 22 h 107"/>
                      <a:gd name="T2" fmla="*/ 48 w 97"/>
                      <a:gd name="T3" fmla="*/ 0 h 107"/>
                      <a:gd name="T4" fmla="*/ 0 w 97"/>
                      <a:gd name="T5" fmla="*/ 22 h 107"/>
                      <a:gd name="T6" fmla="*/ 0 w 97"/>
                      <a:gd name="T7" fmla="*/ 85 h 107"/>
                      <a:gd name="T8" fmla="*/ 48 w 97"/>
                      <a:gd name="T9" fmla="*/ 106 h 107"/>
                      <a:gd name="T10" fmla="*/ 96 w 97"/>
                      <a:gd name="T11" fmla="*/ 85 h 107"/>
                      <a:gd name="T12" fmla="*/ 96 w 97"/>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7">
                        <a:moveTo>
                          <a:pt x="96" y="22"/>
                        </a:moveTo>
                        <a:lnTo>
                          <a:pt x="48" y="0"/>
                        </a:lnTo>
                        <a:lnTo>
                          <a:pt x="0" y="22"/>
                        </a:lnTo>
                        <a:lnTo>
                          <a:pt x="0" y="85"/>
                        </a:lnTo>
                        <a:lnTo>
                          <a:pt x="48" y="106"/>
                        </a:lnTo>
                        <a:lnTo>
                          <a:pt x="96" y="85"/>
                        </a:lnTo>
                        <a:lnTo>
                          <a:pt x="96"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30" name="Freeform 243"/>
                  <p:cNvSpPr>
                    <a:spLocks/>
                  </p:cNvSpPr>
                  <p:nvPr/>
                </p:nvSpPr>
                <p:spPr bwMode="auto">
                  <a:xfrm>
                    <a:off x="1906" y="2965"/>
                    <a:ext cx="97" cy="108"/>
                  </a:xfrm>
                  <a:custGeom>
                    <a:avLst/>
                    <a:gdLst>
                      <a:gd name="T0" fmla="*/ 96 w 97"/>
                      <a:gd name="T1" fmla="*/ 22 h 108"/>
                      <a:gd name="T2" fmla="*/ 48 w 97"/>
                      <a:gd name="T3" fmla="*/ 0 h 108"/>
                      <a:gd name="T4" fmla="*/ 0 w 97"/>
                      <a:gd name="T5" fmla="*/ 22 h 108"/>
                      <a:gd name="T6" fmla="*/ 0 w 97"/>
                      <a:gd name="T7" fmla="*/ 85 h 108"/>
                      <a:gd name="T8" fmla="*/ 48 w 97"/>
                      <a:gd name="T9" fmla="*/ 107 h 108"/>
                      <a:gd name="T10" fmla="*/ 96 w 97"/>
                      <a:gd name="T11" fmla="*/ 85 h 108"/>
                      <a:gd name="T12" fmla="*/ 96 w 97"/>
                      <a:gd name="T13" fmla="*/ 22 h 10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8">
                        <a:moveTo>
                          <a:pt x="96" y="22"/>
                        </a:moveTo>
                        <a:lnTo>
                          <a:pt x="48" y="0"/>
                        </a:lnTo>
                        <a:lnTo>
                          <a:pt x="0" y="22"/>
                        </a:lnTo>
                        <a:lnTo>
                          <a:pt x="0" y="85"/>
                        </a:lnTo>
                        <a:lnTo>
                          <a:pt x="48" y="107"/>
                        </a:lnTo>
                        <a:lnTo>
                          <a:pt x="96" y="85"/>
                        </a:lnTo>
                        <a:lnTo>
                          <a:pt x="96"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31" name="Freeform 244"/>
                  <p:cNvSpPr>
                    <a:spLocks/>
                  </p:cNvSpPr>
                  <p:nvPr/>
                </p:nvSpPr>
                <p:spPr bwMode="auto">
                  <a:xfrm>
                    <a:off x="2434" y="2964"/>
                    <a:ext cx="98" cy="107"/>
                  </a:xfrm>
                  <a:custGeom>
                    <a:avLst/>
                    <a:gdLst>
                      <a:gd name="T0" fmla="*/ 97 w 98"/>
                      <a:gd name="T1" fmla="*/ 22 h 107"/>
                      <a:gd name="T2" fmla="*/ 49 w 98"/>
                      <a:gd name="T3" fmla="*/ 0 h 107"/>
                      <a:gd name="T4" fmla="*/ 0 w 98"/>
                      <a:gd name="T5" fmla="*/ 22 h 107"/>
                      <a:gd name="T6" fmla="*/ 0 w 98"/>
                      <a:gd name="T7" fmla="*/ 84 h 107"/>
                      <a:gd name="T8" fmla="*/ 49 w 98"/>
                      <a:gd name="T9" fmla="*/ 106 h 107"/>
                      <a:gd name="T10" fmla="*/ 97 w 98"/>
                      <a:gd name="T11" fmla="*/ 84 h 107"/>
                      <a:gd name="T12" fmla="*/ 97 w 98"/>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8" h="107">
                        <a:moveTo>
                          <a:pt x="97" y="22"/>
                        </a:moveTo>
                        <a:lnTo>
                          <a:pt x="49" y="0"/>
                        </a:lnTo>
                        <a:lnTo>
                          <a:pt x="0" y="22"/>
                        </a:lnTo>
                        <a:lnTo>
                          <a:pt x="0" y="84"/>
                        </a:lnTo>
                        <a:lnTo>
                          <a:pt x="49" y="106"/>
                        </a:lnTo>
                        <a:lnTo>
                          <a:pt x="97" y="84"/>
                        </a:lnTo>
                        <a:lnTo>
                          <a:pt x="97"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32" name="Freeform 245"/>
                  <p:cNvSpPr>
                    <a:spLocks/>
                  </p:cNvSpPr>
                  <p:nvPr/>
                </p:nvSpPr>
                <p:spPr bwMode="auto">
                  <a:xfrm>
                    <a:off x="2540" y="2965"/>
                    <a:ext cx="97" cy="107"/>
                  </a:xfrm>
                  <a:custGeom>
                    <a:avLst/>
                    <a:gdLst>
                      <a:gd name="T0" fmla="*/ 96 w 97"/>
                      <a:gd name="T1" fmla="*/ 22 h 107"/>
                      <a:gd name="T2" fmla="*/ 48 w 97"/>
                      <a:gd name="T3" fmla="*/ 0 h 107"/>
                      <a:gd name="T4" fmla="*/ 0 w 97"/>
                      <a:gd name="T5" fmla="*/ 22 h 107"/>
                      <a:gd name="T6" fmla="*/ 0 w 97"/>
                      <a:gd name="T7" fmla="*/ 84 h 107"/>
                      <a:gd name="T8" fmla="*/ 48 w 97"/>
                      <a:gd name="T9" fmla="*/ 106 h 107"/>
                      <a:gd name="T10" fmla="*/ 96 w 97"/>
                      <a:gd name="T11" fmla="*/ 84 h 107"/>
                      <a:gd name="T12" fmla="*/ 96 w 97"/>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7">
                        <a:moveTo>
                          <a:pt x="96" y="22"/>
                        </a:moveTo>
                        <a:lnTo>
                          <a:pt x="48" y="0"/>
                        </a:lnTo>
                        <a:lnTo>
                          <a:pt x="0" y="22"/>
                        </a:lnTo>
                        <a:lnTo>
                          <a:pt x="0" y="84"/>
                        </a:lnTo>
                        <a:lnTo>
                          <a:pt x="48" y="106"/>
                        </a:lnTo>
                        <a:lnTo>
                          <a:pt x="96" y="84"/>
                        </a:lnTo>
                        <a:lnTo>
                          <a:pt x="96"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33" name="Freeform 246"/>
                  <p:cNvSpPr>
                    <a:spLocks/>
                  </p:cNvSpPr>
                  <p:nvPr/>
                </p:nvSpPr>
                <p:spPr bwMode="auto">
                  <a:xfrm>
                    <a:off x="2646" y="2965"/>
                    <a:ext cx="97" cy="107"/>
                  </a:xfrm>
                  <a:custGeom>
                    <a:avLst/>
                    <a:gdLst>
                      <a:gd name="T0" fmla="*/ 96 w 97"/>
                      <a:gd name="T1" fmla="*/ 22 h 107"/>
                      <a:gd name="T2" fmla="*/ 48 w 97"/>
                      <a:gd name="T3" fmla="*/ 0 h 107"/>
                      <a:gd name="T4" fmla="*/ 0 w 97"/>
                      <a:gd name="T5" fmla="*/ 22 h 107"/>
                      <a:gd name="T6" fmla="*/ 0 w 97"/>
                      <a:gd name="T7" fmla="*/ 85 h 107"/>
                      <a:gd name="T8" fmla="*/ 48 w 97"/>
                      <a:gd name="T9" fmla="*/ 106 h 107"/>
                      <a:gd name="T10" fmla="*/ 96 w 97"/>
                      <a:gd name="T11" fmla="*/ 85 h 107"/>
                      <a:gd name="T12" fmla="*/ 96 w 97"/>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7">
                        <a:moveTo>
                          <a:pt x="96" y="22"/>
                        </a:moveTo>
                        <a:lnTo>
                          <a:pt x="48" y="0"/>
                        </a:lnTo>
                        <a:lnTo>
                          <a:pt x="0" y="22"/>
                        </a:lnTo>
                        <a:lnTo>
                          <a:pt x="0" y="85"/>
                        </a:lnTo>
                        <a:lnTo>
                          <a:pt x="48" y="106"/>
                        </a:lnTo>
                        <a:lnTo>
                          <a:pt x="96" y="85"/>
                        </a:lnTo>
                        <a:lnTo>
                          <a:pt x="96"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34" name="Freeform 247"/>
                  <p:cNvSpPr>
                    <a:spLocks/>
                  </p:cNvSpPr>
                  <p:nvPr/>
                </p:nvSpPr>
                <p:spPr bwMode="auto">
                  <a:xfrm>
                    <a:off x="2753" y="2966"/>
                    <a:ext cx="97" cy="107"/>
                  </a:xfrm>
                  <a:custGeom>
                    <a:avLst/>
                    <a:gdLst>
                      <a:gd name="T0" fmla="*/ 96 w 97"/>
                      <a:gd name="T1" fmla="*/ 22 h 107"/>
                      <a:gd name="T2" fmla="*/ 48 w 97"/>
                      <a:gd name="T3" fmla="*/ 0 h 107"/>
                      <a:gd name="T4" fmla="*/ 0 w 97"/>
                      <a:gd name="T5" fmla="*/ 22 h 107"/>
                      <a:gd name="T6" fmla="*/ 0 w 97"/>
                      <a:gd name="T7" fmla="*/ 84 h 107"/>
                      <a:gd name="T8" fmla="*/ 48 w 97"/>
                      <a:gd name="T9" fmla="*/ 106 h 107"/>
                      <a:gd name="T10" fmla="*/ 96 w 97"/>
                      <a:gd name="T11" fmla="*/ 84 h 107"/>
                      <a:gd name="T12" fmla="*/ 96 w 97"/>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7">
                        <a:moveTo>
                          <a:pt x="96" y="22"/>
                        </a:moveTo>
                        <a:lnTo>
                          <a:pt x="48" y="0"/>
                        </a:lnTo>
                        <a:lnTo>
                          <a:pt x="0" y="22"/>
                        </a:lnTo>
                        <a:lnTo>
                          <a:pt x="0" y="84"/>
                        </a:lnTo>
                        <a:lnTo>
                          <a:pt x="48" y="106"/>
                        </a:lnTo>
                        <a:lnTo>
                          <a:pt x="96" y="84"/>
                        </a:lnTo>
                        <a:lnTo>
                          <a:pt x="96"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35" name="Freeform 248"/>
                  <p:cNvSpPr>
                    <a:spLocks/>
                  </p:cNvSpPr>
                  <p:nvPr/>
                </p:nvSpPr>
                <p:spPr bwMode="auto">
                  <a:xfrm>
                    <a:off x="2012" y="2965"/>
                    <a:ext cx="97" cy="106"/>
                  </a:xfrm>
                  <a:custGeom>
                    <a:avLst/>
                    <a:gdLst>
                      <a:gd name="T0" fmla="*/ 96 w 97"/>
                      <a:gd name="T1" fmla="*/ 21 h 106"/>
                      <a:gd name="T2" fmla="*/ 48 w 97"/>
                      <a:gd name="T3" fmla="*/ 0 h 106"/>
                      <a:gd name="T4" fmla="*/ 0 w 97"/>
                      <a:gd name="T5" fmla="*/ 21 h 106"/>
                      <a:gd name="T6" fmla="*/ 0 w 97"/>
                      <a:gd name="T7" fmla="*/ 84 h 106"/>
                      <a:gd name="T8" fmla="*/ 48 w 97"/>
                      <a:gd name="T9" fmla="*/ 105 h 106"/>
                      <a:gd name="T10" fmla="*/ 96 w 97"/>
                      <a:gd name="T11" fmla="*/ 84 h 106"/>
                      <a:gd name="T12" fmla="*/ 96 w 97"/>
                      <a:gd name="T13" fmla="*/ 21 h 10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6">
                        <a:moveTo>
                          <a:pt x="96" y="21"/>
                        </a:moveTo>
                        <a:lnTo>
                          <a:pt x="48" y="0"/>
                        </a:lnTo>
                        <a:lnTo>
                          <a:pt x="0" y="21"/>
                        </a:lnTo>
                        <a:lnTo>
                          <a:pt x="0" y="84"/>
                        </a:lnTo>
                        <a:lnTo>
                          <a:pt x="48" y="105"/>
                        </a:lnTo>
                        <a:lnTo>
                          <a:pt x="96" y="84"/>
                        </a:lnTo>
                        <a:lnTo>
                          <a:pt x="96" y="21"/>
                        </a:lnTo>
                      </a:path>
                    </a:pathLst>
                  </a:custGeom>
                  <a:solidFill>
                    <a:srgbClr val="FFFFFF"/>
                  </a:solidFill>
                  <a:ln w="25400" cap="rnd"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36" name="Freeform 249"/>
                  <p:cNvSpPr>
                    <a:spLocks/>
                  </p:cNvSpPr>
                  <p:nvPr/>
                </p:nvSpPr>
                <p:spPr bwMode="auto">
                  <a:xfrm>
                    <a:off x="2118" y="2962"/>
                    <a:ext cx="97" cy="107"/>
                  </a:xfrm>
                  <a:custGeom>
                    <a:avLst/>
                    <a:gdLst>
                      <a:gd name="T0" fmla="*/ 96 w 97"/>
                      <a:gd name="T1" fmla="*/ 22 h 107"/>
                      <a:gd name="T2" fmla="*/ 48 w 97"/>
                      <a:gd name="T3" fmla="*/ 0 h 107"/>
                      <a:gd name="T4" fmla="*/ 0 w 97"/>
                      <a:gd name="T5" fmla="*/ 22 h 107"/>
                      <a:gd name="T6" fmla="*/ 0 w 97"/>
                      <a:gd name="T7" fmla="*/ 85 h 107"/>
                      <a:gd name="T8" fmla="*/ 48 w 97"/>
                      <a:gd name="T9" fmla="*/ 106 h 107"/>
                      <a:gd name="T10" fmla="*/ 96 w 97"/>
                      <a:gd name="T11" fmla="*/ 85 h 107"/>
                      <a:gd name="T12" fmla="*/ 96 w 97"/>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7">
                        <a:moveTo>
                          <a:pt x="96" y="22"/>
                        </a:moveTo>
                        <a:lnTo>
                          <a:pt x="48" y="0"/>
                        </a:lnTo>
                        <a:lnTo>
                          <a:pt x="0" y="22"/>
                        </a:lnTo>
                        <a:lnTo>
                          <a:pt x="0" y="85"/>
                        </a:lnTo>
                        <a:lnTo>
                          <a:pt x="48" y="106"/>
                        </a:lnTo>
                        <a:lnTo>
                          <a:pt x="96" y="85"/>
                        </a:lnTo>
                        <a:lnTo>
                          <a:pt x="96"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37" name="Freeform 250"/>
                  <p:cNvSpPr>
                    <a:spLocks/>
                  </p:cNvSpPr>
                  <p:nvPr/>
                </p:nvSpPr>
                <p:spPr bwMode="auto">
                  <a:xfrm>
                    <a:off x="2223" y="2963"/>
                    <a:ext cx="97" cy="106"/>
                  </a:xfrm>
                  <a:custGeom>
                    <a:avLst/>
                    <a:gdLst>
                      <a:gd name="T0" fmla="*/ 96 w 97"/>
                      <a:gd name="T1" fmla="*/ 21 h 106"/>
                      <a:gd name="T2" fmla="*/ 48 w 97"/>
                      <a:gd name="T3" fmla="*/ 0 h 106"/>
                      <a:gd name="T4" fmla="*/ 0 w 97"/>
                      <a:gd name="T5" fmla="*/ 21 h 106"/>
                      <a:gd name="T6" fmla="*/ 0 w 97"/>
                      <a:gd name="T7" fmla="*/ 84 h 106"/>
                      <a:gd name="T8" fmla="*/ 48 w 97"/>
                      <a:gd name="T9" fmla="*/ 105 h 106"/>
                      <a:gd name="T10" fmla="*/ 96 w 97"/>
                      <a:gd name="T11" fmla="*/ 84 h 106"/>
                      <a:gd name="T12" fmla="*/ 96 w 97"/>
                      <a:gd name="T13" fmla="*/ 21 h 10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6">
                        <a:moveTo>
                          <a:pt x="96" y="21"/>
                        </a:moveTo>
                        <a:lnTo>
                          <a:pt x="48" y="0"/>
                        </a:lnTo>
                        <a:lnTo>
                          <a:pt x="0" y="21"/>
                        </a:lnTo>
                        <a:lnTo>
                          <a:pt x="0" y="84"/>
                        </a:lnTo>
                        <a:lnTo>
                          <a:pt x="48" y="105"/>
                        </a:lnTo>
                        <a:lnTo>
                          <a:pt x="96" y="84"/>
                        </a:lnTo>
                        <a:lnTo>
                          <a:pt x="96" y="21"/>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38" name="Freeform 251"/>
                  <p:cNvSpPr>
                    <a:spLocks/>
                  </p:cNvSpPr>
                  <p:nvPr/>
                </p:nvSpPr>
                <p:spPr bwMode="auto">
                  <a:xfrm>
                    <a:off x="2329" y="2963"/>
                    <a:ext cx="97" cy="107"/>
                  </a:xfrm>
                  <a:custGeom>
                    <a:avLst/>
                    <a:gdLst>
                      <a:gd name="T0" fmla="*/ 96 w 97"/>
                      <a:gd name="T1" fmla="*/ 22 h 107"/>
                      <a:gd name="T2" fmla="*/ 48 w 97"/>
                      <a:gd name="T3" fmla="*/ 0 h 107"/>
                      <a:gd name="T4" fmla="*/ 0 w 97"/>
                      <a:gd name="T5" fmla="*/ 22 h 107"/>
                      <a:gd name="T6" fmla="*/ 0 w 97"/>
                      <a:gd name="T7" fmla="*/ 85 h 107"/>
                      <a:gd name="T8" fmla="*/ 48 w 97"/>
                      <a:gd name="T9" fmla="*/ 106 h 107"/>
                      <a:gd name="T10" fmla="*/ 96 w 97"/>
                      <a:gd name="T11" fmla="*/ 85 h 107"/>
                      <a:gd name="T12" fmla="*/ 96 w 97"/>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7">
                        <a:moveTo>
                          <a:pt x="96" y="22"/>
                        </a:moveTo>
                        <a:lnTo>
                          <a:pt x="48" y="0"/>
                        </a:lnTo>
                        <a:lnTo>
                          <a:pt x="0" y="22"/>
                        </a:lnTo>
                        <a:lnTo>
                          <a:pt x="0" y="85"/>
                        </a:lnTo>
                        <a:lnTo>
                          <a:pt x="48" y="106"/>
                        </a:lnTo>
                        <a:lnTo>
                          <a:pt x="96" y="85"/>
                        </a:lnTo>
                        <a:lnTo>
                          <a:pt x="96"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39" name="Freeform 252"/>
                  <p:cNvSpPr>
                    <a:spLocks/>
                  </p:cNvSpPr>
                  <p:nvPr/>
                </p:nvSpPr>
                <p:spPr bwMode="auto">
                  <a:xfrm>
                    <a:off x="2859" y="2965"/>
                    <a:ext cx="97" cy="107"/>
                  </a:xfrm>
                  <a:custGeom>
                    <a:avLst/>
                    <a:gdLst>
                      <a:gd name="T0" fmla="*/ 96 w 97"/>
                      <a:gd name="T1" fmla="*/ 22 h 107"/>
                      <a:gd name="T2" fmla="*/ 48 w 97"/>
                      <a:gd name="T3" fmla="*/ 0 h 107"/>
                      <a:gd name="T4" fmla="*/ 0 w 97"/>
                      <a:gd name="T5" fmla="*/ 22 h 107"/>
                      <a:gd name="T6" fmla="*/ 0 w 97"/>
                      <a:gd name="T7" fmla="*/ 85 h 107"/>
                      <a:gd name="T8" fmla="*/ 48 w 97"/>
                      <a:gd name="T9" fmla="*/ 106 h 107"/>
                      <a:gd name="T10" fmla="*/ 96 w 97"/>
                      <a:gd name="T11" fmla="*/ 85 h 107"/>
                      <a:gd name="T12" fmla="*/ 96 w 97"/>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7">
                        <a:moveTo>
                          <a:pt x="96" y="22"/>
                        </a:moveTo>
                        <a:lnTo>
                          <a:pt x="48" y="0"/>
                        </a:lnTo>
                        <a:lnTo>
                          <a:pt x="0" y="22"/>
                        </a:lnTo>
                        <a:lnTo>
                          <a:pt x="0" y="85"/>
                        </a:lnTo>
                        <a:lnTo>
                          <a:pt x="48" y="106"/>
                        </a:lnTo>
                        <a:lnTo>
                          <a:pt x="96" y="85"/>
                        </a:lnTo>
                        <a:lnTo>
                          <a:pt x="96"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40" name="Freeform 253"/>
                  <p:cNvSpPr>
                    <a:spLocks/>
                  </p:cNvSpPr>
                  <p:nvPr/>
                </p:nvSpPr>
                <p:spPr bwMode="auto">
                  <a:xfrm>
                    <a:off x="799" y="2878"/>
                    <a:ext cx="98" cy="107"/>
                  </a:xfrm>
                  <a:custGeom>
                    <a:avLst/>
                    <a:gdLst>
                      <a:gd name="T0" fmla="*/ 97 w 98"/>
                      <a:gd name="T1" fmla="*/ 22 h 107"/>
                      <a:gd name="T2" fmla="*/ 49 w 98"/>
                      <a:gd name="T3" fmla="*/ 0 h 107"/>
                      <a:gd name="T4" fmla="*/ 0 w 98"/>
                      <a:gd name="T5" fmla="*/ 22 h 107"/>
                      <a:gd name="T6" fmla="*/ 0 w 98"/>
                      <a:gd name="T7" fmla="*/ 84 h 107"/>
                      <a:gd name="T8" fmla="*/ 49 w 98"/>
                      <a:gd name="T9" fmla="*/ 106 h 107"/>
                      <a:gd name="T10" fmla="*/ 97 w 98"/>
                      <a:gd name="T11" fmla="*/ 84 h 107"/>
                      <a:gd name="T12" fmla="*/ 97 w 98"/>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8" h="107">
                        <a:moveTo>
                          <a:pt x="97" y="22"/>
                        </a:moveTo>
                        <a:lnTo>
                          <a:pt x="49" y="0"/>
                        </a:lnTo>
                        <a:lnTo>
                          <a:pt x="0" y="22"/>
                        </a:lnTo>
                        <a:lnTo>
                          <a:pt x="0" y="84"/>
                        </a:lnTo>
                        <a:lnTo>
                          <a:pt x="49" y="106"/>
                        </a:lnTo>
                        <a:lnTo>
                          <a:pt x="97" y="84"/>
                        </a:lnTo>
                        <a:lnTo>
                          <a:pt x="97"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41" name="Freeform 254"/>
                  <p:cNvSpPr>
                    <a:spLocks/>
                  </p:cNvSpPr>
                  <p:nvPr/>
                </p:nvSpPr>
                <p:spPr bwMode="auto">
                  <a:xfrm>
                    <a:off x="905" y="2878"/>
                    <a:ext cx="97" cy="107"/>
                  </a:xfrm>
                  <a:custGeom>
                    <a:avLst/>
                    <a:gdLst>
                      <a:gd name="T0" fmla="*/ 96 w 97"/>
                      <a:gd name="T1" fmla="*/ 22 h 107"/>
                      <a:gd name="T2" fmla="*/ 48 w 97"/>
                      <a:gd name="T3" fmla="*/ 0 h 107"/>
                      <a:gd name="T4" fmla="*/ 0 w 97"/>
                      <a:gd name="T5" fmla="*/ 22 h 107"/>
                      <a:gd name="T6" fmla="*/ 0 w 97"/>
                      <a:gd name="T7" fmla="*/ 84 h 107"/>
                      <a:gd name="T8" fmla="*/ 48 w 97"/>
                      <a:gd name="T9" fmla="*/ 106 h 107"/>
                      <a:gd name="T10" fmla="*/ 96 w 97"/>
                      <a:gd name="T11" fmla="*/ 84 h 107"/>
                      <a:gd name="T12" fmla="*/ 96 w 97"/>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7">
                        <a:moveTo>
                          <a:pt x="96" y="22"/>
                        </a:moveTo>
                        <a:lnTo>
                          <a:pt x="48" y="0"/>
                        </a:lnTo>
                        <a:lnTo>
                          <a:pt x="0" y="22"/>
                        </a:lnTo>
                        <a:lnTo>
                          <a:pt x="0" y="84"/>
                        </a:lnTo>
                        <a:lnTo>
                          <a:pt x="48" y="106"/>
                        </a:lnTo>
                        <a:lnTo>
                          <a:pt x="96" y="84"/>
                        </a:lnTo>
                        <a:lnTo>
                          <a:pt x="96"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42" name="Freeform 255"/>
                  <p:cNvSpPr>
                    <a:spLocks/>
                  </p:cNvSpPr>
                  <p:nvPr/>
                </p:nvSpPr>
                <p:spPr bwMode="auto">
                  <a:xfrm>
                    <a:off x="1010" y="2878"/>
                    <a:ext cx="97" cy="107"/>
                  </a:xfrm>
                  <a:custGeom>
                    <a:avLst/>
                    <a:gdLst>
                      <a:gd name="T0" fmla="*/ 96 w 97"/>
                      <a:gd name="T1" fmla="*/ 22 h 107"/>
                      <a:gd name="T2" fmla="*/ 48 w 97"/>
                      <a:gd name="T3" fmla="*/ 0 h 107"/>
                      <a:gd name="T4" fmla="*/ 0 w 97"/>
                      <a:gd name="T5" fmla="*/ 22 h 107"/>
                      <a:gd name="T6" fmla="*/ 0 w 97"/>
                      <a:gd name="T7" fmla="*/ 84 h 107"/>
                      <a:gd name="T8" fmla="*/ 48 w 97"/>
                      <a:gd name="T9" fmla="*/ 106 h 107"/>
                      <a:gd name="T10" fmla="*/ 96 w 97"/>
                      <a:gd name="T11" fmla="*/ 84 h 107"/>
                      <a:gd name="T12" fmla="*/ 96 w 97"/>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7">
                        <a:moveTo>
                          <a:pt x="96" y="22"/>
                        </a:moveTo>
                        <a:lnTo>
                          <a:pt x="48" y="0"/>
                        </a:lnTo>
                        <a:lnTo>
                          <a:pt x="0" y="22"/>
                        </a:lnTo>
                        <a:lnTo>
                          <a:pt x="0" y="84"/>
                        </a:lnTo>
                        <a:lnTo>
                          <a:pt x="48" y="106"/>
                        </a:lnTo>
                        <a:lnTo>
                          <a:pt x="96" y="84"/>
                        </a:lnTo>
                        <a:lnTo>
                          <a:pt x="96"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43" name="Freeform 256"/>
                  <p:cNvSpPr>
                    <a:spLocks/>
                  </p:cNvSpPr>
                  <p:nvPr/>
                </p:nvSpPr>
                <p:spPr bwMode="auto">
                  <a:xfrm>
                    <a:off x="1114" y="2879"/>
                    <a:ext cx="97" cy="107"/>
                  </a:xfrm>
                  <a:custGeom>
                    <a:avLst/>
                    <a:gdLst>
                      <a:gd name="T0" fmla="*/ 96 w 97"/>
                      <a:gd name="T1" fmla="*/ 22 h 107"/>
                      <a:gd name="T2" fmla="*/ 48 w 97"/>
                      <a:gd name="T3" fmla="*/ 0 h 107"/>
                      <a:gd name="T4" fmla="*/ 0 w 97"/>
                      <a:gd name="T5" fmla="*/ 22 h 107"/>
                      <a:gd name="T6" fmla="*/ 0 w 97"/>
                      <a:gd name="T7" fmla="*/ 84 h 107"/>
                      <a:gd name="T8" fmla="*/ 48 w 97"/>
                      <a:gd name="T9" fmla="*/ 106 h 107"/>
                      <a:gd name="T10" fmla="*/ 96 w 97"/>
                      <a:gd name="T11" fmla="*/ 84 h 107"/>
                      <a:gd name="T12" fmla="*/ 96 w 97"/>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7">
                        <a:moveTo>
                          <a:pt x="96" y="22"/>
                        </a:moveTo>
                        <a:lnTo>
                          <a:pt x="48" y="0"/>
                        </a:lnTo>
                        <a:lnTo>
                          <a:pt x="0" y="22"/>
                        </a:lnTo>
                        <a:lnTo>
                          <a:pt x="0" y="84"/>
                        </a:lnTo>
                        <a:lnTo>
                          <a:pt x="48" y="106"/>
                        </a:lnTo>
                        <a:lnTo>
                          <a:pt x="96" y="84"/>
                        </a:lnTo>
                        <a:lnTo>
                          <a:pt x="96"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44" name="Freeform 257"/>
                  <p:cNvSpPr>
                    <a:spLocks/>
                  </p:cNvSpPr>
                  <p:nvPr/>
                </p:nvSpPr>
                <p:spPr bwMode="auto">
                  <a:xfrm>
                    <a:off x="1219" y="2879"/>
                    <a:ext cx="98" cy="107"/>
                  </a:xfrm>
                  <a:custGeom>
                    <a:avLst/>
                    <a:gdLst>
                      <a:gd name="T0" fmla="*/ 97 w 98"/>
                      <a:gd name="T1" fmla="*/ 22 h 107"/>
                      <a:gd name="T2" fmla="*/ 49 w 98"/>
                      <a:gd name="T3" fmla="*/ 0 h 107"/>
                      <a:gd name="T4" fmla="*/ 0 w 98"/>
                      <a:gd name="T5" fmla="*/ 22 h 107"/>
                      <a:gd name="T6" fmla="*/ 0 w 98"/>
                      <a:gd name="T7" fmla="*/ 84 h 107"/>
                      <a:gd name="T8" fmla="*/ 49 w 98"/>
                      <a:gd name="T9" fmla="*/ 106 h 107"/>
                      <a:gd name="T10" fmla="*/ 97 w 98"/>
                      <a:gd name="T11" fmla="*/ 84 h 107"/>
                      <a:gd name="T12" fmla="*/ 97 w 98"/>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8" h="107">
                        <a:moveTo>
                          <a:pt x="97" y="22"/>
                        </a:moveTo>
                        <a:lnTo>
                          <a:pt x="49" y="0"/>
                        </a:lnTo>
                        <a:lnTo>
                          <a:pt x="0" y="22"/>
                        </a:lnTo>
                        <a:lnTo>
                          <a:pt x="0" y="84"/>
                        </a:lnTo>
                        <a:lnTo>
                          <a:pt x="49" y="106"/>
                        </a:lnTo>
                        <a:lnTo>
                          <a:pt x="97" y="84"/>
                        </a:lnTo>
                        <a:lnTo>
                          <a:pt x="97"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45" name="Freeform 258"/>
                  <p:cNvSpPr>
                    <a:spLocks/>
                  </p:cNvSpPr>
                  <p:nvPr/>
                </p:nvSpPr>
                <p:spPr bwMode="auto">
                  <a:xfrm>
                    <a:off x="1326" y="2880"/>
                    <a:ext cx="97" cy="107"/>
                  </a:xfrm>
                  <a:custGeom>
                    <a:avLst/>
                    <a:gdLst>
                      <a:gd name="T0" fmla="*/ 96 w 97"/>
                      <a:gd name="T1" fmla="*/ 22 h 107"/>
                      <a:gd name="T2" fmla="*/ 48 w 97"/>
                      <a:gd name="T3" fmla="*/ 0 h 107"/>
                      <a:gd name="T4" fmla="*/ 0 w 97"/>
                      <a:gd name="T5" fmla="*/ 22 h 107"/>
                      <a:gd name="T6" fmla="*/ 0 w 97"/>
                      <a:gd name="T7" fmla="*/ 85 h 107"/>
                      <a:gd name="T8" fmla="*/ 48 w 97"/>
                      <a:gd name="T9" fmla="*/ 106 h 107"/>
                      <a:gd name="T10" fmla="*/ 96 w 97"/>
                      <a:gd name="T11" fmla="*/ 85 h 107"/>
                      <a:gd name="T12" fmla="*/ 96 w 97"/>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7">
                        <a:moveTo>
                          <a:pt x="96" y="22"/>
                        </a:moveTo>
                        <a:lnTo>
                          <a:pt x="48" y="0"/>
                        </a:lnTo>
                        <a:lnTo>
                          <a:pt x="0" y="22"/>
                        </a:lnTo>
                        <a:lnTo>
                          <a:pt x="0" y="85"/>
                        </a:lnTo>
                        <a:lnTo>
                          <a:pt x="48" y="106"/>
                        </a:lnTo>
                        <a:lnTo>
                          <a:pt x="96" y="85"/>
                        </a:lnTo>
                        <a:lnTo>
                          <a:pt x="96"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46" name="Freeform 259"/>
                  <p:cNvSpPr>
                    <a:spLocks/>
                  </p:cNvSpPr>
                  <p:nvPr/>
                </p:nvSpPr>
                <p:spPr bwMode="auto">
                  <a:xfrm>
                    <a:off x="1431" y="2879"/>
                    <a:ext cx="97" cy="107"/>
                  </a:xfrm>
                  <a:custGeom>
                    <a:avLst/>
                    <a:gdLst>
                      <a:gd name="T0" fmla="*/ 96 w 97"/>
                      <a:gd name="T1" fmla="*/ 22 h 107"/>
                      <a:gd name="T2" fmla="*/ 48 w 97"/>
                      <a:gd name="T3" fmla="*/ 0 h 107"/>
                      <a:gd name="T4" fmla="*/ 0 w 97"/>
                      <a:gd name="T5" fmla="*/ 22 h 107"/>
                      <a:gd name="T6" fmla="*/ 0 w 97"/>
                      <a:gd name="T7" fmla="*/ 84 h 107"/>
                      <a:gd name="T8" fmla="*/ 48 w 97"/>
                      <a:gd name="T9" fmla="*/ 106 h 107"/>
                      <a:gd name="T10" fmla="*/ 96 w 97"/>
                      <a:gd name="T11" fmla="*/ 84 h 107"/>
                      <a:gd name="T12" fmla="*/ 96 w 97"/>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7">
                        <a:moveTo>
                          <a:pt x="96" y="22"/>
                        </a:moveTo>
                        <a:lnTo>
                          <a:pt x="48" y="0"/>
                        </a:lnTo>
                        <a:lnTo>
                          <a:pt x="0" y="22"/>
                        </a:lnTo>
                        <a:lnTo>
                          <a:pt x="0" y="84"/>
                        </a:lnTo>
                        <a:lnTo>
                          <a:pt x="48" y="106"/>
                        </a:lnTo>
                        <a:lnTo>
                          <a:pt x="96" y="84"/>
                        </a:lnTo>
                        <a:lnTo>
                          <a:pt x="96"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47" name="Freeform 260"/>
                  <p:cNvSpPr>
                    <a:spLocks/>
                  </p:cNvSpPr>
                  <p:nvPr/>
                </p:nvSpPr>
                <p:spPr bwMode="auto">
                  <a:xfrm>
                    <a:off x="1536" y="2880"/>
                    <a:ext cx="97" cy="107"/>
                  </a:xfrm>
                  <a:custGeom>
                    <a:avLst/>
                    <a:gdLst>
                      <a:gd name="T0" fmla="*/ 96 w 97"/>
                      <a:gd name="T1" fmla="*/ 22 h 107"/>
                      <a:gd name="T2" fmla="*/ 48 w 97"/>
                      <a:gd name="T3" fmla="*/ 0 h 107"/>
                      <a:gd name="T4" fmla="*/ 0 w 97"/>
                      <a:gd name="T5" fmla="*/ 22 h 107"/>
                      <a:gd name="T6" fmla="*/ 0 w 97"/>
                      <a:gd name="T7" fmla="*/ 84 h 107"/>
                      <a:gd name="T8" fmla="*/ 48 w 97"/>
                      <a:gd name="T9" fmla="*/ 106 h 107"/>
                      <a:gd name="T10" fmla="*/ 96 w 97"/>
                      <a:gd name="T11" fmla="*/ 84 h 107"/>
                      <a:gd name="T12" fmla="*/ 96 w 97"/>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7">
                        <a:moveTo>
                          <a:pt x="96" y="22"/>
                        </a:moveTo>
                        <a:lnTo>
                          <a:pt x="48" y="0"/>
                        </a:lnTo>
                        <a:lnTo>
                          <a:pt x="0" y="22"/>
                        </a:lnTo>
                        <a:lnTo>
                          <a:pt x="0" y="84"/>
                        </a:lnTo>
                        <a:lnTo>
                          <a:pt x="48" y="106"/>
                        </a:lnTo>
                        <a:lnTo>
                          <a:pt x="96" y="84"/>
                        </a:lnTo>
                        <a:lnTo>
                          <a:pt x="96"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48" name="Freeform 261"/>
                  <p:cNvSpPr>
                    <a:spLocks/>
                  </p:cNvSpPr>
                  <p:nvPr/>
                </p:nvSpPr>
                <p:spPr bwMode="auto">
                  <a:xfrm>
                    <a:off x="1643" y="2880"/>
                    <a:ext cx="98" cy="107"/>
                  </a:xfrm>
                  <a:custGeom>
                    <a:avLst/>
                    <a:gdLst>
                      <a:gd name="T0" fmla="*/ 97 w 98"/>
                      <a:gd name="T1" fmla="*/ 22 h 107"/>
                      <a:gd name="T2" fmla="*/ 49 w 98"/>
                      <a:gd name="T3" fmla="*/ 0 h 107"/>
                      <a:gd name="T4" fmla="*/ 0 w 98"/>
                      <a:gd name="T5" fmla="*/ 22 h 107"/>
                      <a:gd name="T6" fmla="*/ 0 w 98"/>
                      <a:gd name="T7" fmla="*/ 84 h 107"/>
                      <a:gd name="T8" fmla="*/ 49 w 98"/>
                      <a:gd name="T9" fmla="*/ 106 h 107"/>
                      <a:gd name="T10" fmla="*/ 97 w 98"/>
                      <a:gd name="T11" fmla="*/ 84 h 107"/>
                      <a:gd name="T12" fmla="*/ 97 w 98"/>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8" h="107">
                        <a:moveTo>
                          <a:pt x="97" y="22"/>
                        </a:moveTo>
                        <a:lnTo>
                          <a:pt x="49" y="0"/>
                        </a:lnTo>
                        <a:lnTo>
                          <a:pt x="0" y="22"/>
                        </a:lnTo>
                        <a:lnTo>
                          <a:pt x="0" y="84"/>
                        </a:lnTo>
                        <a:lnTo>
                          <a:pt x="49" y="106"/>
                        </a:lnTo>
                        <a:lnTo>
                          <a:pt x="97" y="84"/>
                        </a:lnTo>
                        <a:lnTo>
                          <a:pt x="97"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49" name="Freeform 262"/>
                  <p:cNvSpPr>
                    <a:spLocks/>
                  </p:cNvSpPr>
                  <p:nvPr/>
                </p:nvSpPr>
                <p:spPr bwMode="auto">
                  <a:xfrm>
                    <a:off x="1749" y="2881"/>
                    <a:ext cx="98" cy="108"/>
                  </a:xfrm>
                  <a:custGeom>
                    <a:avLst/>
                    <a:gdLst>
                      <a:gd name="T0" fmla="*/ 97 w 98"/>
                      <a:gd name="T1" fmla="*/ 22 h 108"/>
                      <a:gd name="T2" fmla="*/ 49 w 98"/>
                      <a:gd name="T3" fmla="*/ 0 h 108"/>
                      <a:gd name="T4" fmla="*/ 0 w 98"/>
                      <a:gd name="T5" fmla="*/ 22 h 108"/>
                      <a:gd name="T6" fmla="*/ 0 w 98"/>
                      <a:gd name="T7" fmla="*/ 84 h 108"/>
                      <a:gd name="T8" fmla="*/ 49 w 98"/>
                      <a:gd name="T9" fmla="*/ 107 h 108"/>
                      <a:gd name="T10" fmla="*/ 97 w 98"/>
                      <a:gd name="T11" fmla="*/ 84 h 108"/>
                      <a:gd name="T12" fmla="*/ 97 w 98"/>
                      <a:gd name="T13" fmla="*/ 22 h 10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8" h="108">
                        <a:moveTo>
                          <a:pt x="97" y="22"/>
                        </a:moveTo>
                        <a:lnTo>
                          <a:pt x="49" y="0"/>
                        </a:lnTo>
                        <a:lnTo>
                          <a:pt x="0" y="22"/>
                        </a:lnTo>
                        <a:lnTo>
                          <a:pt x="0" y="84"/>
                        </a:lnTo>
                        <a:lnTo>
                          <a:pt x="49" y="107"/>
                        </a:lnTo>
                        <a:lnTo>
                          <a:pt x="97" y="84"/>
                        </a:lnTo>
                        <a:lnTo>
                          <a:pt x="97"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50" name="Freeform 263"/>
                  <p:cNvSpPr>
                    <a:spLocks/>
                  </p:cNvSpPr>
                  <p:nvPr/>
                </p:nvSpPr>
                <p:spPr bwMode="auto">
                  <a:xfrm>
                    <a:off x="1855" y="2881"/>
                    <a:ext cx="97" cy="108"/>
                  </a:xfrm>
                  <a:custGeom>
                    <a:avLst/>
                    <a:gdLst>
                      <a:gd name="T0" fmla="*/ 96 w 97"/>
                      <a:gd name="T1" fmla="*/ 22 h 108"/>
                      <a:gd name="T2" fmla="*/ 48 w 97"/>
                      <a:gd name="T3" fmla="*/ 0 h 108"/>
                      <a:gd name="T4" fmla="*/ 0 w 97"/>
                      <a:gd name="T5" fmla="*/ 22 h 108"/>
                      <a:gd name="T6" fmla="*/ 0 w 97"/>
                      <a:gd name="T7" fmla="*/ 84 h 108"/>
                      <a:gd name="T8" fmla="*/ 48 w 97"/>
                      <a:gd name="T9" fmla="*/ 107 h 108"/>
                      <a:gd name="T10" fmla="*/ 96 w 97"/>
                      <a:gd name="T11" fmla="*/ 84 h 108"/>
                      <a:gd name="T12" fmla="*/ 96 w 97"/>
                      <a:gd name="T13" fmla="*/ 22 h 10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8">
                        <a:moveTo>
                          <a:pt x="96" y="22"/>
                        </a:moveTo>
                        <a:lnTo>
                          <a:pt x="48" y="0"/>
                        </a:lnTo>
                        <a:lnTo>
                          <a:pt x="0" y="22"/>
                        </a:lnTo>
                        <a:lnTo>
                          <a:pt x="0" y="84"/>
                        </a:lnTo>
                        <a:lnTo>
                          <a:pt x="48" y="107"/>
                        </a:lnTo>
                        <a:lnTo>
                          <a:pt x="96" y="84"/>
                        </a:lnTo>
                        <a:lnTo>
                          <a:pt x="96"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51" name="Freeform 264"/>
                  <p:cNvSpPr>
                    <a:spLocks/>
                  </p:cNvSpPr>
                  <p:nvPr/>
                </p:nvSpPr>
                <p:spPr bwMode="auto">
                  <a:xfrm>
                    <a:off x="1960" y="2882"/>
                    <a:ext cx="98" cy="107"/>
                  </a:xfrm>
                  <a:custGeom>
                    <a:avLst/>
                    <a:gdLst>
                      <a:gd name="T0" fmla="*/ 97 w 98"/>
                      <a:gd name="T1" fmla="*/ 22 h 107"/>
                      <a:gd name="T2" fmla="*/ 49 w 98"/>
                      <a:gd name="T3" fmla="*/ 0 h 107"/>
                      <a:gd name="T4" fmla="*/ 0 w 98"/>
                      <a:gd name="T5" fmla="*/ 22 h 107"/>
                      <a:gd name="T6" fmla="*/ 0 w 98"/>
                      <a:gd name="T7" fmla="*/ 84 h 107"/>
                      <a:gd name="T8" fmla="*/ 49 w 98"/>
                      <a:gd name="T9" fmla="*/ 106 h 107"/>
                      <a:gd name="T10" fmla="*/ 97 w 98"/>
                      <a:gd name="T11" fmla="*/ 84 h 107"/>
                      <a:gd name="T12" fmla="*/ 97 w 98"/>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8" h="107">
                        <a:moveTo>
                          <a:pt x="97" y="22"/>
                        </a:moveTo>
                        <a:lnTo>
                          <a:pt x="49" y="0"/>
                        </a:lnTo>
                        <a:lnTo>
                          <a:pt x="0" y="22"/>
                        </a:lnTo>
                        <a:lnTo>
                          <a:pt x="0" y="84"/>
                        </a:lnTo>
                        <a:lnTo>
                          <a:pt x="49" y="106"/>
                        </a:lnTo>
                        <a:lnTo>
                          <a:pt x="97" y="84"/>
                        </a:lnTo>
                        <a:lnTo>
                          <a:pt x="97" y="22"/>
                        </a:lnTo>
                      </a:path>
                    </a:pathLst>
                  </a:custGeom>
                  <a:solidFill>
                    <a:schemeClr val="bg1"/>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52" name="Freeform 265"/>
                  <p:cNvSpPr>
                    <a:spLocks/>
                  </p:cNvSpPr>
                  <p:nvPr/>
                </p:nvSpPr>
                <p:spPr bwMode="auto">
                  <a:xfrm>
                    <a:off x="2488" y="2880"/>
                    <a:ext cx="98" cy="107"/>
                  </a:xfrm>
                  <a:custGeom>
                    <a:avLst/>
                    <a:gdLst>
                      <a:gd name="T0" fmla="*/ 97 w 98"/>
                      <a:gd name="T1" fmla="*/ 22 h 107"/>
                      <a:gd name="T2" fmla="*/ 49 w 98"/>
                      <a:gd name="T3" fmla="*/ 0 h 107"/>
                      <a:gd name="T4" fmla="*/ 0 w 98"/>
                      <a:gd name="T5" fmla="*/ 22 h 107"/>
                      <a:gd name="T6" fmla="*/ 0 w 98"/>
                      <a:gd name="T7" fmla="*/ 84 h 107"/>
                      <a:gd name="T8" fmla="*/ 49 w 98"/>
                      <a:gd name="T9" fmla="*/ 106 h 107"/>
                      <a:gd name="T10" fmla="*/ 97 w 98"/>
                      <a:gd name="T11" fmla="*/ 84 h 107"/>
                      <a:gd name="T12" fmla="*/ 97 w 98"/>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8" h="107">
                        <a:moveTo>
                          <a:pt x="97" y="22"/>
                        </a:moveTo>
                        <a:lnTo>
                          <a:pt x="49" y="0"/>
                        </a:lnTo>
                        <a:lnTo>
                          <a:pt x="0" y="22"/>
                        </a:lnTo>
                        <a:lnTo>
                          <a:pt x="0" y="84"/>
                        </a:lnTo>
                        <a:lnTo>
                          <a:pt x="49" y="106"/>
                        </a:lnTo>
                        <a:lnTo>
                          <a:pt x="97" y="84"/>
                        </a:lnTo>
                        <a:lnTo>
                          <a:pt x="97"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53" name="Freeform 266"/>
                  <p:cNvSpPr>
                    <a:spLocks/>
                  </p:cNvSpPr>
                  <p:nvPr/>
                </p:nvSpPr>
                <p:spPr bwMode="auto">
                  <a:xfrm>
                    <a:off x="2594" y="2881"/>
                    <a:ext cx="97" cy="107"/>
                  </a:xfrm>
                  <a:custGeom>
                    <a:avLst/>
                    <a:gdLst>
                      <a:gd name="T0" fmla="*/ 96 w 97"/>
                      <a:gd name="T1" fmla="*/ 22 h 107"/>
                      <a:gd name="T2" fmla="*/ 48 w 97"/>
                      <a:gd name="T3" fmla="*/ 0 h 107"/>
                      <a:gd name="T4" fmla="*/ 0 w 97"/>
                      <a:gd name="T5" fmla="*/ 22 h 107"/>
                      <a:gd name="T6" fmla="*/ 0 w 97"/>
                      <a:gd name="T7" fmla="*/ 84 h 107"/>
                      <a:gd name="T8" fmla="*/ 48 w 97"/>
                      <a:gd name="T9" fmla="*/ 106 h 107"/>
                      <a:gd name="T10" fmla="*/ 96 w 97"/>
                      <a:gd name="T11" fmla="*/ 84 h 107"/>
                      <a:gd name="T12" fmla="*/ 96 w 97"/>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7">
                        <a:moveTo>
                          <a:pt x="96" y="22"/>
                        </a:moveTo>
                        <a:lnTo>
                          <a:pt x="48" y="0"/>
                        </a:lnTo>
                        <a:lnTo>
                          <a:pt x="0" y="22"/>
                        </a:lnTo>
                        <a:lnTo>
                          <a:pt x="0" y="84"/>
                        </a:lnTo>
                        <a:lnTo>
                          <a:pt x="48" y="106"/>
                        </a:lnTo>
                        <a:lnTo>
                          <a:pt x="96" y="84"/>
                        </a:lnTo>
                        <a:lnTo>
                          <a:pt x="96"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54" name="Freeform 267"/>
                  <p:cNvSpPr>
                    <a:spLocks/>
                  </p:cNvSpPr>
                  <p:nvPr/>
                </p:nvSpPr>
                <p:spPr bwMode="auto">
                  <a:xfrm>
                    <a:off x="2700" y="2881"/>
                    <a:ext cx="97" cy="107"/>
                  </a:xfrm>
                  <a:custGeom>
                    <a:avLst/>
                    <a:gdLst>
                      <a:gd name="T0" fmla="*/ 96 w 97"/>
                      <a:gd name="T1" fmla="*/ 22 h 107"/>
                      <a:gd name="T2" fmla="*/ 48 w 97"/>
                      <a:gd name="T3" fmla="*/ 0 h 107"/>
                      <a:gd name="T4" fmla="*/ 0 w 97"/>
                      <a:gd name="T5" fmla="*/ 22 h 107"/>
                      <a:gd name="T6" fmla="*/ 0 w 97"/>
                      <a:gd name="T7" fmla="*/ 84 h 107"/>
                      <a:gd name="T8" fmla="*/ 48 w 97"/>
                      <a:gd name="T9" fmla="*/ 106 h 107"/>
                      <a:gd name="T10" fmla="*/ 96 w 97"/>
                      <a:gd name="T11" fmla="*/ 84 h 107"/>
                      <a:gd name="T12" fmla="*/ 96 w 97"/>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7">
                        <a:moveTo>
                          <a:pt x="96" y="22"/>
                        </a:moveTo>
                        <a:lnTo>
                          <a:pt x="48" y="0"/>
                        </a:lnTo>
                        <a:lnTo>
                          <a:pt x="0" y="22"/>
                        </a:lnTo>
                        <a:lnTo>
                          <a:pt x="0" y="84"/>
                        </a:lnTo>
                        <a:lnTo>
                          <a:pt x="48" y="106"/>
                        </a:lnTo>
                        <a:lnTo>
                          <a:pt x="96" y="84"/>
                        </a:lnTo>
                        <a:lnTo>
                          <a:pt x="96"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55" name="Freeform 268"/>
                  <p:cNvSpPr>
                    <a:spLocks/>
                  </p:cNvSpPr>
                  <p:nvPr/>
                </p:nvSpPr>
                <p:spPr bwMode="auto">
                  <a:xfrm>
                    <a:off x="2807" y="2882"/>
                    <a:ext cx="97" cy="107"/>
                  </a:xfrm>
                  <a:custGeom>
                    <a:avLst/>
                    <a:gdLst>
                      <a:gd name="T0" fmla="*/ 96 w 97"/>
                      <a:gd name="T1" fmla="*/ 22 h 107"/>
                      <a:gd name="T2" fmla="*/ 48 w 97"/>
                      <a:gd name="T3" fmla="*/ 0 h 107"/>
                      <a:gd name="T4" fmla="*/ 0 w 97"/>
                      <a:gd name="T5" fmla="*/ 22 h 107"/>
                      <a:gd name="T6" fmla="*/ 0 w 97"/>
                      <a:gd name="T7" fmla="*/ 84 h 107"/>
                      <a:gd name="T8" fmla="*/ 48 w 97"/>
                      <a:gd name="T9" fmla="*/ 106 h 107"/>
                      <a:gd name="T10" fmla="*/ 96 w 97"/>
                      <a:gd name="T11" fmla="*/ 84 h 107"/>
                      <a:gd name="T12" fmla="*/ 96 w 97"/>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7">
                        <a:moveTo>
                          <a:pt x="96" y="22"/>
                        </a:moveTo>
                        <a:lnTo>
                          <a:pt x="48" y="0"/>
                        </a:lnTo>
                        <a:lnTo>
                          <a:pt x="0" y="22"/>
                        </a:lnTo>
                        <a:lnTo>
                          <a:pt x="0" y="84"/>
                        </a:lnTo>
                        <a:lnTo>
                          <a:pt x="48" y="106"/>
                        </a:lnTo>
                        <a:lnTo>
                          <a:pt x="96" y="84"/>
                        </a:lnTo>
                        <a:lnTo>
                          <a:pt x="96"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56" name="Freeform 269"/>
                  <p:cNvSpPr>
                    <a:spLocks/>
                  </p:cNvSpPr>
                  <p:nvPr/>
                </p:nvSpPr>
                <p:spPr bwMode="auto">
                  <a:xfrm>
                    <a:off x="2066" y="2881"/>
                    <a:ext cx="97" cy="107"/>
                  </a:xfrm>
                  <a:custGeom>
                    <a:avLst/>
                    <a:gdLst>
                      <a:gd name="T0" fmla="*/ 96 w 97"/>
                      <a:gd name="T1" fmla="*/ 21 h 107"/>
                      <a:gd name="T2" fmla="*/ 48 w 97"/>
                      <a:gd name="T3" fmla="*/ 0 h 107"/>
                      <a:gd name="T4" fmla="*/ 0 w 97"/>
                      <a:gd name="T5" fmla="*/ 21 h 107"/>
                      <a:gd name="T6" fmla="*/ 0 w 97"/>
                      <a:gd name="T7" fmla="*/ 84 h 107"/>
                      <a:gd name="T8" fmla="*/ 48 w 97"/>
                      <a:gd name="T9" fmla="*/ 106 h 107"/>
                      <a:gd name="T10" fmla="*/ 96 w 97"/>
                      <a:gd name="T11" fmla="*/ 84 h 107"/>
                      <a:gd name="T12" fmla="*/ 96 w 97"/>
                      <a:gd name="T13" fmla="*/ 21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7">
                        <a:moveTo>
                          <a:pt x="96" y="21"/>
                        </a:moveTo>
                        <a:lnTo>
                          <a:pt x="48" y="0"/>
                        </a:lnTo>
                        <a:lnTo>
                          <a:pt x="0" y="21"/>
                        </a:lnTo>
                        <a:lnTo>
                          <a:pt x="0" y="84"/>
                        </a:lnTo>
                        <a:lnTo>
                          <a:pt x="48" y="106"/>
                        </a:lnTo>
                        <a:lnTo>
                          <a:pt x="96" y="84"/>
                        </a:lnTo>
                        <a:lnTo>
                          <a:pt x="96" y="21"/>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57" name="Freeform 270"/>
                  <p:cNvSpPr>
                    <a:spLocks/>
                  </p:cNvSpPr>
                  <p:nvPr/>
                </p:nvSpPr>
                <p:spPr bwMode="auto">
                  <a:xfrm>
                    <a:off x="2172" y="2879"/>
                    <a:ext cx="97" cy="106"/>
                  </a:xfrm>
                  <a:custGeom>
                    <a:avLst/>
                    <a:gdLst>
                      <a:gd name="T0" fmla="*/ 96 w 97"/>
                      <a:gd name="T1" fmla="*/ 21 h 106"/>
                      <a:gd name="T2" fmla="*/ 48 w 97"/>
                      <a:gd name="T3" fmla="*/ 0 h 106"/>
                      <a:gd name="T4" fmla="*/ 0 w 97"/>
                      <a:gd name="T5" fmla="*/ 21 h 106"/>
                      <a:gd name="T6" fmla="*/ 0 w 97"/>
                      <a:gd name="T7" fmla="*/ 84 h 106"/>
                      <a:gd name="T8" fmla="*/ 48 w 97"/>
                      <a:gd name="T9" fmla="*/ 105 h 106"/>
                      <a:gd name="T10" fmla="*/ 96 w 97"/>
                      <a:gd name="T11" fmla="*/ 84 h 106"/>
                      <a:gd name="T12" fmla="*/ 96 w 97"/>
                      <a:gd name="T13" fmla="*/ 21 h 10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6">
                        <a:moveTo>
                          <a:pt x="96" y="21"/>
                        </a:moveTo>
                        <a:lnTo>
                          <a:pt x="48" y="0"/>
                        </a:lnTo>
                        <a:lnTo>
                          <a:pt x="0" y="21"/>
                        </a:lnTo>
                        <a:lnTo>
                          <a:pt x="0" y="84"/>
                        </a:lnTo>
                        <a:lnTo>
                          <a:pt x="48" y="105"/>
                        </a:lnTo>
                        <a:lnTo>
                          <a:pt x="96" y="84"/>
                        </a:lnTo>
                        <a:lnTo>
                          <a:pt x="96" y="21"/>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58" name="Freeform 271"/>
                  <p:cNvSpPr>
                    <a:spLocks/>
                  </p:cNvSpPr>
                  <p:nvPr/>
                </p:nvSpPr>
                <p:spPr bwMode="auto">
                  <a:xfrm>
                    <a:off x="2277" y="2879"/>
                    <a:ext cx="97" cy="107"/>
                  </a:xfrm>
                  <a:custGeom>
                    <a:avLst/>
                    <a:gdLst>
                      <a:gd name="T0" fmla="*/ 96 w 97"/>
                      <a:gd name="T1" fmla="*/ 21 h 107"/>
                      <a:gd name="T2" fmla="*/ 48 w 97"/>
                      <a:gd name="T3" fmla="*/ 0 h 107"/>
                      <a:gd name="T4" fmla="*/ 0 w 97"/>
                      <a:gd name="T5" fmla="*/ 21 h 107"/>
                      <a:gd name="T6" fmla="*/ 0 w 97"/>
                      <a:gd name="T7" fmla="*/ 84 h 107"/>
                      <a:gd name="T8" fmla="*/ 48 w 97"/>
                      <a:gd name="T9" fmla="*/ 106 h 107"/>
                      <a:gd name="T10" fmla="*/ 96 w 97"/>
                      <a:gd name="T11" fmla="*/ 84 h 107"/>
                      <a:gd name="T12" fmla="*/ 96 w 97"/>
                      <a:gd name="T13" fmla="*/ 21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7">
                        <a:moveTo>
                          <a:pt x="96" y="21"/>
                        </a:moveTo>
                        <a:lnTo>
                          <a:pt x="48" y="0"/>
                        </a:lnTo>
                        <a:lnTo>
                          <a:pt x="0" y="21"/>
                        </a:lnTo>
                        <a:lnTo>
                          <a:pt x="0" y="84"/>
                        </a:lnTo>
                        <a:lnTo>
                          <a:pt x="48" y="106"/>
                        </a:lnTo>
                        <a:lnTo>
                          <a:pt x="96" y="84"/>
                        </a:lnTo>
                        <a:lnTo>
                          <a:pt x="96" y="21"/>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59" name="Freeform 272"/>
                  <p:cNvSpPr>
                    <a:spLocks/>
                  </p:cNvSpPr>
                  <p:nvPr/>
                </p:nvSpPr>
                <p:spPr bwMode="auto">
                  <a:xfrm>
                    <a:off x="2383" y="2879"/>
                    <a:ext cx="97" cy="108"/>
                  </a:xfrm>
                  <a:custGeom>
                    <a:avLst/>
                    <a:gdLst>
                      <a:gd name="T0" fmla="*/ 96 w 97"/>
                      <a:gd name="T1" fmla="*/ 22 h 108"/>
                      <a:gd name="T2" fmla="*/ 48 w 97"/>
                      <a:gd name="T3" fmla="*/ 0 h 108"/>
                      <a:gd name="T4" fmla="*/ 0 w 97"/>
                      <a:gd name="T5" fmla="*/ 22 h 108"/>
                      <a:gd name="T6" fmla="*/ 0 w 97"/>
                      <a:gd name="T7" fmla="*/ 84 h 108"/>
                      <a:gd name="T8" fmla="*/ 48 w 97"/>
                      <a:gd name="T9" fmla="*/ 107 h 108"/>
                      <a:gd name="T10" fmla="*/ 96 w 97"/>
                      <a:gd name="T11" fmla="*/ 84 h 108"/>
                      <a:gd name="T12" fmla="*/ 96 w 97"/>
                      <a:gd name="T13" fmla="*/ 22 h 10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8">
                        <a:moveTo>
                          <a:pt x="96" y="22"/>
                        </a:moveTo>
                        <a:lnTo>
                          <a:pt x="48" y="0"/>
                        </a:lnTo>
                        <a:lnTo>
                          <a:pt x="0" y="22"/>
                        </a:lnTo>
                        <a:lnTo>
                          <a:pt x="0" y="84"/>
                        </a:lnTo>
                        <a:lnTo>
                          <a:pt x="48" y="107"/>
                        </a:lnTo>
                        <a:lnTo>
                          <a:pt x="96" y="84"/>
                        </a:lnTo>
                        <a:lnTo>
                          <a:pt x="96"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60" name="Freeform 273"/>
                  <p:cNvSpPr>
                    <a:spLocks/>
                  </p:cNvSpPr>
                  <p:nvPr/>
                </p:nvSpPr>
                <p:spPr bwMode="auto">
                  <a:xfrm>
                    <a:off x="2913" y="2881"/>
                    <a:ext cx="98" cy="108"/>
                  </a:xfrm>
                  <a:custGeom>
                    <a:avLst/>
                    <a:gdLst>
                      <a:gd name="T0" fmla="*/ 97 w 98"/>
                      <a:gd name="T1" fmla="*/ 22 h 108"/>
                      <a:gd name="T2" fmla="*/ 49 w 98"/>
                      <a:gd name="T3" fmla="*/ 0 h 108"/>
                      <a:gd name="T4" fmla="*/ 0 w 98"/>
                      <a:gd name="T5" fmla="*/ 22 h 108"/>
                      <a:gd name="T6" fmla="*/ 0 w 98"/>
                      <a:gd name="T7" fmla="*/ 84 h 108"/>
                      <a:gd name="T8" fmla="*/ 49 w 98"/>
                      <a:gd name="T9" fmla="*/ 107 h 108"/>
                      <a:gd name="T10" fmla="*/ 97 w 98"/>
                      <a:gd name="T11" fmla="*/ 84 h 108"/>
                      <a:gd name="T12" fmla="*/ 97 w 98"/>
                      <a:gd name="T13" fmla="*/ 22 h 10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8" h="108">
                        <a:moveTo>
                          <a:pt x="97" y="22"/>
                        </a:moveTo>
                        <a:lnTo>
                          <a:pt x="49" y="0"/>
                        </a:lnTo>
                        <a:lnTo>
                          <a:pt x="0" y="22"/>
                        </a:lnTo>
                        <a:lnTo>
                          <a:pt x="0" y="84"/>
                        </a:lnTo>
                        <a:lnTo>
                          <a:pt x="49" y="107"/>
                        </a:lnTo>
                        <a:lnTo>
                          <a:pt x="97" y="84"/>
                        </a:lnTo>
                        <a:lnTo>
                          <a:pt x="97" y="22"/>
                        </a:lnTo>
                      </a:path>
                    </a:pathLst>
                  </a:custGeom>
                  <a:solidFill>
                    <a:srgbClr val="FFFFFF"/>
                  </a:solidFill>
                  <a:ln w="25400" cap="rnd" cmpd="sng">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61" name="Line 274"/>
                  <p:cNvSpPr>
                    <a:spLocks noChangeShapeType="1"/>
                  </p:cNvSpPr>
                  <p:nvPr/>
                </p:nvSpPr>
                <p:spPr bwMode="auto">
                  <a:xfrm>
                    <a:off x="689" y="3085"/>
                    <a:ext cx="2270" cy="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562" name="Freeform 275"/>
                  <p:cNvSpPr>
                    <a:spLocks/>
                  </p:cNvSpPr>
                  <p:nvPr/>
                </p:nvSpPr>
                <p:spPr bwMode="auto">
                  <a:xfrm>
                    <a:off x="1484" y="2965"/>
                    <a:ext cx="97" cy="106"/>
                  </a:xfrm>
                  <a:custGeom>
                    <a:avLst/>
                    <a:gdLst>
                      <a:gd name="T0" fmla="*/ 96 w 97"/>
                      <a:gd name="T1" fmla="*/ 21 h 106"/>
                      <a:gd name="T2" fmla="*/ 48 w 97"/>
                      <a:gd name="T3" fmla="*/ 0 h 106"/>
                      <a:gd name="T4" fmla="*/ 0 w 97"/>
                      <a:gd name="T5" fmla="*/ 21 h 106"/>
                      <a:gd name="T6" fmla="*/ 0 w 97"/>
                      <a:gd name="T7" fmla="*/ 84 h 106"/>
                      <a:gd name="T8" fmla="*/ 48 w 97"/>
                      <a:gd name="T9" fmla="*/ 105 h 106"/>
                      <a:gd name="T10" fmla="*/ 96 w 97"/>
                      <a:gd name="T11" fmla="*/ 84 h 106"/>
                      <a:gd name="T12" fmla="*/ 96 w 97"/>
                      <a:gd name="T13" fmla="*/ 21 h 10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6">
                        <a:moveTo>
                          <a:pt x="96" y="21"/>
                        </a:moveTo>
                        <a:lnTo>
                          <a:pt x="48" y="0"/>
                        </a:lnTo>
                        <a:lnTo>
                          <a:pt x="0" y="21"/>
                        </a:lnTo>
                        <a:lnTo>
                          <a:pt x="0" y="84"/>
                        </a:lnTo>
                        <a:lnTo>
                          <a:pt x="48" y="105"/>
                        </a:lnTo>
                        <a:lnTo>
                          <a:pt x="96" y="84"/>
                        </a:lnTo>
                        <a:lnTo>
                          <a:pt x="96" y="21"/>
                        </a:lnTo>
                      </a:path>
                    </a:pathLst>
                  </a:custGeom>
                  <a:solidFill>
                    <a:srgbClr val="FFFFFF"/>
                  </a:solidFill>
                  <a:ln w="25400" cap="rnd"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63" name="Freeform 276"/>
                  <p:cNvSpPr>
                    <a:spLocks/>
                  </p:cNvSpPr>
                  <p:nvPr/>
                </p:nvSpPr>
                <p:spPr bwMode="auto">
                  <a:xfrm>
                    <a:off x="1432" y="2882"/>
                    <a:ext cx="98" cy="107"/>
                  </a:xfrm>
                  <a:custGeom>
                    <a:avLst/>
                    <a:gdLst>
                      <a:gd name="T0" fmla="*/ 97 w 98"/>
                      <a:gd name="T1" fmla="*/ 22 h 107"/>
                      <a:gd name="T2" fmla="*/ 49 w 98"/>
                      <a:gd name="T3" fmla="*/ 0 h 107"/>
                      <a:gd name="T4" fmla="*/ 0 w 98"/>
                      <a:gd name="T5" fmla="*/ 22 h 107"/>
                      <a:gd name="T6" fmla="*/ 0 w 98"/>
                      <a:gd name="T7" fmla="*/ 84 h 107"/>
                      <a:gd name="T8" fmla="*/ 49 w 98"/>
                      <a:gd name="T9" fmla="*/ 106 h 107"/>
                      <a:gd name="T10" fmla="*/ 97 w 98"/>
                      <a:gd name="T11" fmla="*/ 84 h 107"/>
                      <a:gd name="T12" fmla="*/ 97 w 98"/>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8" h="107">
                        <a:moveTo>
                          <a:pt x="97" y="22"/>
                        </a:moveTo>
                        <a:lnTo>
                          <a:pt x="49" y="0"/>
                        </a:lnTo>
                        <a:lnTo>
                          <a:pt x="0" y="22"/>
                        </a:lnTo>
                        <a:lnTo>
                          <a:pt x="0" y="84"/>
                        </a:lnTo>
                        <a:lnTo>
                          <a:pt x="49" y="106"/>
                        </a:lnTo>
                        <a:lnTo>
                          <a:pt x="97" y="84"/>
                        </a:lnTo>
                        <a:lnTo>
                          <a:pt x="97" y="22"/>
                        </a:lnTo>
                      </a:path>
                    </a:pathLst>
                  </a:custGeom>
                  <a:solidFill>
                    <a:schemeClr val="bg1"/>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64" name="Freeform 277"/>
                  <p:cNvSpPr>
                    <a:spLocks/>
                  </p:cNvSpPr>
                  <p:nvPr/>
                </p:nvSpPr>
                <p:spPr bwMode="auto">
                  <a:xfrm>
                    <a:off x="2396" y="2917"/>
                    <a:ext cx="97" cy="106"/>
                  </a:xfrm>
                  <a:custGeom>
                    <a:avLst/>
                    <a:gdLst>
                      <a:gd name="T0" fmla="*/ 96 w 97"/>
                      <a:gd name="T1" fmla="*/ 21 h 106"/>
                      <a:gd name="T2" fmla="*/ 48 w 97"/>
                      <a:gd name="T3" fmla="*/ 0 h 106"/>
                      <a:gd name="T4" fmla="*/ 0 w 97"/>
                      <a:gd name="T5" fmla="*/ 21 h 106"/>
                      <a:gd name="T6" fmla="*/ 0 w 97"/>
                      <a:gd name="T7" fmla="*/ 84 h 106"/>
                      <a:gd name="T8" fmla="*/ 48 w 97"/>
                      <a:gd name="T9" fmla="*/ 105 h 106"/>
                      <a:gd name="T10" fmla="*/ 96 w 97"/>
                      <a:gd name="T11" fmla="*/ 84 h 106"/>
                      <a:gd name="T12" fmla="*/ 96 w 97"/>
                      <a:gd name="T13" fmla="*/ 21 h 10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6">
                        <a:moveTo>
                          <a:pt x="96" y="21"/>
                        </a:moveTo>
                        <a:lnTo>
                          <a:pt x="48" y="0"/>
                        </a:lnTo>
                        <a:lnTo>
                          <a:pt x="0" y="21"/>
                        </a:lnTo>
                        <a:lnTo>
                          <a:pt x="0" y="84"/>
                        </a:lnTo>
                        <a:lnTo>
                          <a:pt x="48" y="105"/>
                        </a:lnTo>
                        <a:lnTo>
                          <a:pt x="96" y="84"/>
                        </a:lnTo>
                        <a:lnTo>
                          <a:pt x="96" y="21"/>
                        </a:lnTo>
                      </a:path>
                    </a:pathLst>
                  </a:custGeom>
                  <a:solidFill>
                    <a:srgbClr val="FFFFFF"/>
                  </a:solidFill>
                  <a:ln w="25400" cap="rnd"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65" name="Freeform 278"/>
                  <p:cNvSpPr>
                    <a:spLocks/>
                  </p:cNvSpPr>
                  <p:nvPr/>
                </p:nvSpPr>
                <p:spPr bwMode="auto">
                  <a:xfrm>
                    <a:off x="2344" y="2834"/>
                    <a:ext cx="98" cy="107"/>
                  </a:xfrm>
                  <a:custGeom>
                    <a:avLst/>
                    <a:gdLst>
                      <a:gd name="T0" fmla="*/ 97 w 98"/>
                      <a:gd name="T1" fmla="*/ 22 h 107"/>
                      <a:gd name="T2" fmla="*/ 49 w 98"/>
                      <a:gd name="T3" fmla="*/ 0 h 107"/>
                      <a:gd name="T4" fmla="*/ 0 w 98"/>
                      <a:gd name="T5" fmla="*/ 22 h 107"/>
                      <a:gd name="T6" fmla="*/ 0 w 98"/>
                      <a:gd name="T7" fmla="*/ 84 h 107"/>
                      <a:gd name="T8" fmla="*/ 49 w 98"/>
                      <a:gd name="T9" fmla="*/ 106 h 107"/>
                      <a:gd name="T10" fmla="*/ 97 w 98"/>
                      <a:gd name="T11" fmla="*/ 84 h 107"/>
                      <a:gd name="T12" fmla="*/ 97 w 98"/>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8" h="107">
                        <a:moveTo>
                          <a:pt x="97" y="22"/>
                        </a:moveTo>
                        <a:lnTo>
                          <a:pt x="49" y="0"/>
                        </a:lnTo>
                        <a:lnTo>
                          <a:pt x="0" y="22"/>
                        </a:lnTo>
                        <a:lnTo>
                          <a:pt x="0" y="84"/>
                        </a:lnTo>
                        <a:lnTo>
                          <a:pt x="49" y="106"/>
                        </a:lnTo>
                        <a:lnTo>
                          <a:pt x="97" y="84"/>
                        </a:lnTo>
                        <a:lnTo>
                          <a:pt x="97" y="22"/>
                        </a:lnTo>
                      </a:path>
                    </a:pathLst>
                  </a:custGeom>
                  <a:solidFill>
                    <a:schemeClr val="bg1"/>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66" name="Freeform 279"/>
                  <p:cNvSpPr>
                    <a:spLocks/>
                  </p:cNvSpPr>
                  <p:nvPr/>
                </p:nvSpPr>
                <p:spPr bwMode="auto">
                  <a:xfrm>
                    <a:off x="1148" y="2917"/>
                    <a:ext cx="97" cy="106"/>
                  </a:xfrm>
                  <a:custGeom>
                    <a:avLst/>
                    <a:gdLst>
                      <a:gd name="T0" fmla="*/ 96 w 97"/>
                      <a:gd name="T1" fmla="*/ 21 h 106"/>
                      <a:gd name="T2" fmla="*/ 48 w 97"/>
                      <a:gd name="T3" fmla="*/ 0 h 106"/>
                      <a:gd name="T4" fmla="*/ 0 w 97"/>
                      <a:gd name="T5" fmla="*/ 21 h 106"/>
                      <a:gd name="T6" fmla="*/ 0 w 97"/>
                      <a:gd name="T7" fmla="*/ 84 h 106"/>
                      <a:gd name="T8" fmla="*/ 48 w 97"/>
                      <a:gd name="T9" fmla="*/ 105 h 106"/>
                      <a:gd name="T10" fmla="*/ 96 w 97"/>
                      <a:gd name="T11" fmla="*/ 84 h 106"/>
                      <a:gd name="T12" fmla="*/ 96 w 97"/>
                      <a:gd name="T13" fmla="*/ 21 h 10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6">
                        <a:moveTo>
                          <a:pt x="96" y="21"/>
                        </a:moveTo>
                        <a:lnTo>
                          <a:pt x="48" y="0"/>
                        </a:lnTo>
                        <a:lnTo>
                          <a:pt x="0" y="21"/>
                        </a:lnTo>
                        <a:lnTo>
                          <a:pt x="0" y="84"/>
                        </a:lnTo>
                        <a:lnTo>
                          <a:pt x="48" y="105"/>
                        </a:lnTo>
                        <a:lnTo>
                          <a:pt x="96" y="84"/>
                        </a:lnTo>
                        <a:lnTo>
                          <a:pt x="96" y="21"/>
                        </a:lnTo>
                      </a:path>
                    </a:pathLst>
                  </a:custGeom>
                  <a:solidFill>
                    <a:srgbClr val="FFFFFF"/>
                  </a:solidFill>
                  <a:ln w="25400" cap="rnd"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67" name="Freeform 280"/>
                  <p:cNvSpPr>
                    <a:spLocks/>
                  </p:cNvSpPr>
                  <p:nvPr/>
                </p:nvSpPr>
                <p:spPr bwMode="auto">
                  <a:xfrm>
                    <a:off x="1096" y="2834"/>
                    <a:ext cx="98" cy="107"/>
                  </a:xfrm>
                  <a:custGeom>
                    <a:avLst/>
                    <a:gdLst>
                      <a:gd name="T0" fmla="*/ 97 w 98"/>
                      <a:gd name="T1" fmla="*/ 22 h 107"/>
                      <a:gd name="T2" fmla="*/ 49 w 98"/>
                      <a:gd name="T3" fmla="*/ 0 h 107"/>
                      <a:gd name="T4" fmla="*/ 0 w 98"/>
                      <a:gd name="T5" fmla="*/ 22 h 107"/>
                      <a:gd name="T6" fmla="*/ 0 w 98"/>
                      <a:gd name="T7" fmla="*/ 84 h 107"/>
                      <a:gd name="T8" fmla="*/ 49 w 98"/>
                      <a:gd name="T9" fmla="*/ 106 h 107"/>
                      <a:gd name="T10" fmla="*/ 97 w 98"/>
                      <a:gd name="T11" fmla="*/ 84 h 107"/>
                      <a:gd name="T12" fmla="*/ 97 w 98"/>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8" h="107">
                        <a:moveTo>
                          <a:pt x="97" y="22"/>
                        </a:moveTo>
                        <a:lnTo>
                          <a:pt x="49" y="0"/>
                        </a:lnTo>
                        <a:lnTo>
                          <a:pt x="0" y="22"/>
                        </a:lnTo>
                        <a:lnTo>
                          <a:pt x="0" y="84"/>
                        </a:lnTo>
                        <a:lnTo>
                          <a:pt x="49" y="106"/>
                        </a:lnTo>
                        <a:lnTo>
                          <a:pt x="97" y="84"/>
                        </a:lnTo>
                        <a:lnTo>
                          <a:pt x="97" y="22"/>
                        </a:lnTo>
                      </a:path>
                    </a:pathLst>
                  </a:custGeom>
                  <a:solidFill>
                    <a:schemeClr val="bg1"/>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68" name="Freeform 281"/>
                  <p:cNvSpPr>
                    <a:spLocks/>
                  </p:cNvSpPr>
                  <p:nvPr/>
                </p:nvSpPr>
                <p:spPr bwMode="auto">
                  <a:xfrm>
                    <a:off x="1724" y="2917"/>
                    <a:ext cx="97" cy="106"/>
                  </a:xfrm>
                  <a:custGeom>
                    <a:avLst/>
                    <a:gdLst>
                      <a:gd name="T0" fmla="*/ 96 w 97"/>
                      <a:gd name="T1" fmla="*/ 21 h 106"/>
                      <a:gd name="T2" fmla="*/ 48 w 97"/>
                      <a:gd name="T3" fmla="*/ 0 h 106"/>
                      <a:gd name="T4" fmla="*/ 0 w 97"/>
                      <a:gd name="T5" fmla="*/ 21 h 106"/>
                      <a:gd name="T6" fmla="*/ 0 w 97"/>
                      <a:gd name="T7" fmla="*/ 84 h 106"/>
                      <a:gd name="T8" fmla="*/ 48 w 97"/>
                      <a:gd name="T9" fmla="*/ 105 h 106"/>
                      <a:gd name="T10" fmla="*/ 96 w 97"/>
                      <a:gd name="T11" fmla="*/ 84 h 106"/>
                      <a:gd name="T12" fmla="*/ 96 w 97"/>
                      <a:gd name="T13" fmla="*/ 21 h 10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6">
                        <a:moveTo>
                          <a:pt x="96" y="21"/>
                        </a:moveTo>
                        <a:lnTo>
                          <a:pt x="48" y="0"/>
                        </a:lnTo>
                        <a:lnTo>
                          <a:pt x="0" y="21"/>
                        </a:lnTo>
                        <a:lnTo>
                          <a:pt x="0" y="84"/>
                        </a:lnTo>
                        <a:lnTo>
                          <a:pt x="48" y="105"/>
                        </a:lnTo>
                        <a:lnTo>
                          <a:pt x="96" y="84"/>
                        </a:lnTo>
                        <a:lnTo>
                          <a:pt x="96" y="21"/>
                        </a:lnTo>
                      </a:path>
                    </a:pathLst>
                  </a:custGeom>
                  <a:solidFill>
                    <a:srgbClr val="FFFFFF"/>
                  </a:solidFill>
                  <a:ln w="25400" cap="rnd"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69" name="Freeform 282"/>
                  <p:cNvSpPr>
                    <a:spLocks/>
                  </p:cNvSpPr>
                  <p:nvPr/>
                </p:nvSpPr>
                <p:spPr bwMode="auto">
                  <a:xfrm>
                    <a:off x="1672" y="2834"/>
                    <a:ext cx="98" cy="107"/>
                  </a:xfrm>
                  <a:custGeom>
                    <a:avLst/>
                    <a:gdLst>
                      <a:gd name="T0" fmla="*/ 97 w 98"/>
                      <a:gd name="T1" fmla="*/ 22 h 107"/>
                      <a:gd name="T2" fmla="*/ 49 w 98"/>
                      <a:gd name="T3" fmla="*/ 0 h 107"/>
                      <a:gd name="T4" fmla="*/ 0 w 98"/>
                      <a:gd name="T5" fmla="*/ 22 h 107"/>
                      <a:gd name="T6" fmla="*/ 0 w 98"/>
                      <a:gd name="T7" fmla="*/ 84 h 107"/>
                      <a:gd name="T8" fmla="*/ 49 w 98"/>
                      <a:gd name="T9" fmla="*/ 106 h 107"/>
                      <a:gd name="T10" fmla="*/ 97 w 98"/>
                      <a:gd name="T11" fmla="*/ 84 h 107"/>
                      <a:gd name="T12" fmla="*/ 97 w 98"/>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8" h="107">
                        <a:moveTo>
                          <a:pt x="97" y="22"/>
                        </a:moveTo>
                        <a:lnTo>
                          <a:pt x="49" y="0"/>
                        </a:lnTo>
                        <a:lnTo>
                          <a:pt x="0" y="22"/>
                        </a:lnTo>
                        <a:lnTo>
                          <a:pt x="0" y="84"/>
                        </a:lnTo>
                        <a:lnTo>
                          <a:pt x="49" y="106"/>
                        </a:lnTo>
                        <a:lnTo>
                          <a:pt x="97" y="84"/>
                        </a:lnTo>
                        <a:lnTo>
                          <a:pt x="97" y="22"/>
                        </a:lnTo>
                      </a:path>
                    </a:pathLst>
                  </a:custGeom>
                  <a:solidFill>
                    <a:schemeClr val="bg1"/>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70" name="Freeform 283"/>
                  <p:cNvSpPr>
                    <a:spLocks/>
                  </p:cNvSpPr>
                  <p:nvPr/>
                </p:nvSpPr>
                <p:spPr bwMode="auto">
                  <a:xfrm>
                    <a:off x="1292" y="2869"/>
                    <a:ext cx="97" cy="106"/>
                  </a:xfrm>
                  <a:custGeom>
                    <a:avLst/>
                    <a:gdLst>
                      <a:gd name="T0" fmla="*/ 96 w 97"/>
                      <a:gd name="T1" fmla="*/ 21 h 106"/>
                      <a:gd name="T2" fmla="*/ 48 w 97"/>
                      <a:gd name="T3" fmla="*/ 0 h 106"/>
                      <a:gd name="T4" fmla="*/ 0 w 97"/>
                      <a:gd name="T5" fmla="*/ 21 h 106"/>
                      <a:gd name="T6" fmla="*/ 0 w 97"/>
                      <a:gd name="T7" fmla="*/ 84 h 106"/>
                      <a:gd name="T8" fmla="*/ 48 w 97"/>
                      <a:gd name="T9" fmla="*/ 105 h 106"/>
                      <a:gd name="T10" fmla="*/ 96 w 97"/>
                      <a:gd name="T11" fmla="*/ 84 h 106"/>
                      <a:gd name="T12" fmla="*/ 96 w 97"/>
                      <a:gd name="T13" fmla="*/ 21 h 10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6">
                        <a:moveTo>
                          <a:pt x="96" y="21"/>
                        </a:moveTo>
                        <a:lnTo>
                          <a:pt x="48" y="0"/>
                        </a:lnTo>
                        <a:lnTo>
                          <a:pt x="0" y="21"/>
                        </a:lnTo>
                        <a:lnTo>
                          <a:pt x="0" y="84"/>
                        </a:lnTo>
                        <a:lnTo>
                          <a:pt x="48" y="105"/>
                        </a:lnTo>
                        <a:lnTo>
                          <a:pt x="96" y="84"/>
                        </a:lnTo>
                        <a:lnTo>
                          <a:pt x="96" y="21"/>
                        </a:lnTo>
                      </a:path>
                    </a:pathLst>
                  </a:custGeom>
                  <a:solidFill>
                    <a:srgbClr val="FFFFFF"/>
                  </a:solidFill>
                  <a:ln w="25400" cap="rnd"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71" name="Freeform 284"/>
                  <p:cNvSpPr>
                    <a:spLocks/>
                  </p:cNvSpPr>
                  <p:nvPr/>
                </p:nvSpPr>
                <p:spPr bwMode="auto">
                  <a:xfrm>
                    <a:off x="2104" y="2834"/>
                    <a:ext cx="98" cy="107"/>
                  </a:xfrm>
                  <a:custGeom>
                    <a:avLst/>
                    <a:gdLst>
                      <a:gd name="T0" fmla="*/ 97 w 98"/>
                      <a:gd name="T1" fmla="*/ 22 h 107"/>
                      <a:gd name="T2" fmla="*/ 49 w 98"/>
                      <a:gd name="T3" fmla="*/ 0 h 107"/>
                      <a:gd name="T4" fmla="*/ 0 w 98"/>
                      <a:gd name="T5" fmla="*/ 22 h 107"/>
                      <a:gd name="T6" fmla="*/ 0 w 98"/>
                      <a:gd name="T7" fmla="*/ 84 h 107"/>
                      <a:gd name="T8" fmla="*/ 49 w 98"/>
                      <a:gd name="T9" fmla="*/ 106 h 107"/>
                      <a:gd name="T10" fmla="*/ 97 w 98"/>
                      <a:gd name="T11" fmla="*/ 84 h 107"/>
                      <a:gd name="T12" fmla="*/ 97 w 98"/>
                      <a:gd name="T13" fmla="*/ 22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8" h="107">
                        <a:moveTo>
                          <a:pt x="97" y="22"/>
                        </a:moveTo>
                        <a:lnTo>
                          <a:pt x="49" y="0"/>
                        </a:lnTo>
                        <a:lnTo>
                          <a:pt x="0" y="22"/>
                        </a:lnTo>
                        <a:lnTo>
                          <a:pt x="0" y="84"/>
                        </a:lnTo>
                        <a:lnTo>
                          <a:pt x="49" y="106"/>
                        </a:lnTo>
                        <a:lnTo>
                          <a:pt x="97" y="84"/>
                        </a:lnTo>
                        <a:lnTo>
                          <a:pt x="97" y="22"/>
                        </a:lnTo>
                      </a:path>
                    </a:pathLst>
                  </a:custGeom>
                  <a:solidFill>
                    <a:schemeClr val="bg1"/>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72" name="Freeform 285"/>
                  <p:cNvSpPr>
                    <a:spLocks/>
                  </p:cNvSpPr>
                  <p:nvPr/>
                </p:nvSpPr>
                <p:spPr bwMode="auto">
                  <a:xfrm>
                    <a:off x="860" y="2917"/>
                    <a:ext cx="97" cy="106"/>
                  </a:xfrm>
                  <a:custGeom>
                    <a:avLst/>
                    <a:gdLst>
                      <a:gd name="T0" fmla="*/ 96 w 97"/>
                      <a:gd name="T1" fmla="*/ 21 h 106"/>
                      <a:gd name="T2" fmla="*/ 48 w 97"/>
                      <a:gd name="T3" fmla="*/ 0 h 106"/>
                      <a:gd name="T4" fmla="*/ 0 w 97"/>
                      <a:gd name="T5" fmla="*/ 21 h 106"/>
                      <a:gd name="T6" fmla="*/ 0 w 97"/>
                      <a:gd name="T7" fmla="*/ 84 h 106"/>
                      <a:gd name="T8" fmla="*/ 48 w 97"/>
                      <a:gd name="T9" fmla="*/ 105 h 106"/>
                      <a:gd name="T10" fmla="*/ 96 w 97"/>
                      <a:gd name="T11" fmla="*/ 84 h 106"/>
                      <a:gd name="T12" fmla="*/ 96 w 97"/>
                      <a:gd name="T13" fmla="*/ 21 h 10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6">
                        <a:moveTo>
                          <a:pt x="96" y="21"/>
                        </a:moveTo>
                        <a:lnTo>
                          <a:pt x="48" y="0"/>
                        </a:lnTo>
                        <a:lnTo>
                          <a:pt x="0" y="21"/>
                        </a:lnTo>
                        <a:lnTo>
                          <a:pt x="0" y="84"/>
                        </a:lnTo>
                        <a:lnTo>
                          <a:pt x="48" y="105"/>
                        </a:lnTo>
                        <a:lnTo>
                          <a:pt x="96" y="84"/>
                        </a:lnTo>
                        <a:lnTo>
                          <a:pt x="96" y="21"/>
                        </a:lnTo>
                      </a:path>
                    </a:pathLst>
                  </a:custGeom>
                  <a:solidFill>
                    <a:srgbClr val="FFFFFF"/>
                  </a:solidFill>
                  <a:ln w="25400" cap="rnd"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73" name="Freeform 286"/>
                  <p:cNvSpPr>
                    <a:spLocks/>
                  </p:cNvSpPr>
                  <p:nvPr/>
                </p:nvSpPr>
                <p:spPr bwMode="auto">
                  <a:xfrm>
                    <a:off x="1484" y="2821"/>
                    <a:ext cx="97" cy="106"/>
                  </a:xfrm>
                  <a:custGeom>
                    <a:avLst/>
                    <a:gdLst>
                      <a:gd name="T0" fmla="*/ 96 w 97"/>
                      <a:gd name="T1" fmla="*/ 21 h 106"/>
                      <a:gd name="T2" fmla="*/ 48 w 97"/>
                      <a:gd name="T3" fmla="*/ 0 h 106"/>
                      <a:gd name="T4" fmla="*/ 0 w 97"/>
                      <a:gd name="T5" fmla="*/ 21 h 106"/>
                      <a:gd name="T6" fmla="*/ 0 w 97"/>
                      <a:gd name="T7" fmla="*/ 84 h 106"/>
                      <a:gd name="T8" fmla="*/ 48 w 97"/>
                      <a:gd name="T9" fmla="*/ 105 h 106"/>
                      <a:gd name="T10" fmla="*/ 96 w 97"/>
                      <a:gd name="T11" fmla="*/ 84 h 106"/>
                      <a:gd name="T12" fmla="*/ 96 w 97"/>
                      <a:gd name="T13" fmla="*/ 21 h 10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6">
                        <a:moveTo>
                          <a:pt x="96" y="21"/>
                        </a:moveTo>
                        <a:lnTo>
                          <a:pt x="48" y="0"/>
                        </a:lnTo>
                        <a:lnTo>
                          <a:pt x="0" y="21"/>
                        </a:lnTo>
                        <a:lnTo>
                          <a:pt x="0" y="84"/>
                        </a:lnTo>
                        <a:lnTo>
                          <a:pt x="48" y="105"/>
                        </a:lnTo>
                        <a:lnTo>
                          <a:pt x="96" y="84"/>
                        </a:lnTo>
                        <a:lnTo>
                          <a:pt x="96" y="21"/>
                        </a:lnTo>
                      </a:path>
                    </a:pathLst>
                  </a:custGeom>
                  <a:solidFill>
                    <a:srgbClr val="FFFFFF"/>
                  </a:solidFill>
                  <a:ln w="25400" cap="rnd"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74" name="Freeform 287"/>
                  <p:cNvSpPr>
                    <a:spLocks/>
                  </p:cNvSpPr>
                  <p:nvPr/>
                </p:nvSpPr>
                <p:spPr bwMode="auto">
                  <a:xfrm>
                    <a:off x="2636" y="2917"/>
                    <a:ext cx="97" cy="106"/>
                  </a:xfrm>
                  <a:custGeom>
                    <a:avLst/>
                    <a:gdLst>
                      <a:gd name="T0" fmla="*/ 96 w 97"/>
                      <a:gd name="T1" fmla="*/ 21 h 106"/>
                      <a:gd name="T2" fmla="*/ 48 w 97"/>
                      <a:gd name="T3" fmla="*/ 0 h 106"/>
                      <a:gd name="T4" fmla="*/ 0 w 97"/>
                      <a:gd name="T5" fmla="*/ 21 h 106"/>
                      <a:gd name="T6" fmla="*/ 0 w 97"/>
                      <a:gd name="T7" fmla="*/ 84 h 106"/>
                      <a:gd name="T8" fmla="*/ 48 w 97"/>
                      <a:gd name="T9" fmla="*/ 105 h 106"/>
                      <a:gd name="T10" fmla="*/ 96 w 97"/>
                      <a:gd name="T11" fmla="*/ 84 h 106"/>
                      <a:gd name="T12" fmla="*/ 96 w 97"/>
                      <a:gd name="T13" fmla="*/ 21 h 10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6">
                        <a:moveTo>
                          <a:pt x="96" y="21"/>
                        </a:moveTo>
                        <a:lnTo>
                          <a:pt x="48" y="0"/>
                        </a:lnTo>
                        <a:lnTo>
                          <a:pt x="0" y="21"/>
                        </a:lnTo>
                        <a:lnTo>
                          <a:pt x="0" y="84"/>
                        </a:lnTo>
                        <a:lnTo>
                          <a:pt x="48" y="105"/>
                        </a:lnTo>
                        <a:lnTo>
                          <a:pt x="96" y="84"/>
                        </a:lnTo>
                        <a:lnTo>
                          <a:pt x="96" y="21"/>
                        </a:lnTo>
                      </a:path>
                    </a:pathLst>
                  </a:custGeom>
                  <a:solidFill>
                    <a:srgbClr val="FFFFFF"/>
                  </a:solidFill>
                  <a:ln w="25400" cap="rnd"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575" name="Freeform 288"/>
                  <p:cNvSpPr>
                    <a:spLocks/>
                  </p:cNvSpPr>
                  <p:nvPr/>
                </p:nvSpPr>
                <p:spPr bwMode="auto">
                  <a:xfrm>
                    <a:off x="2540" y="2821"/>
                    <a:ext cx="97" cy="106"/>
                  </a:xfrm>
                  <a:custGeom>
                    <a:avLst/>
                    <a:gdLst>
                      <a:gd name="T0" fmla="*/ 96 w 97"/>
                      <a:gd name="T1" fmla="*/ 21 h 106"/>
                      <a:gd name="T2" fmla="*/ 48 w 97"/>
                      <a:gd name="T3" fmla="*/ 0 h 106"/>
                      <a:gd name="T4" fmla="*/ 0 w 97"/>
                      <a:gd name="T5" fmla="*/ 21 h 106"/>
                      <a:gd name="T6" fmla="*/ 0 w 97"/>
                      <a:gd name="T7" fmla="*/ 84 h 106"/>
                      <a:gd name="T8" fmla="*/ 48 w 97"/>
                      <a:gd name="T9" fmla="*/ 105 h 106"/>
                      <a:gd name="T10" fmla="*/ 96 w 97"/>
                      <a:gd name="T11" fmla="*/ 84 h 106"/>
                      <a:gd name="T12" fmla="*/ 96 w 97"/>
                      <a:gd name="T13" fmla="*/ 21 h 10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7" h="106">
                        <a:moveTo>
                          <a:pt x="96" y="21"/>
                        </a:moveTo>
                        <a:lnTo>
                          <a:pt x="48" y="0"/>
                        </a:lnTo>
                        <a:lnTo>
                          <a:pt x="0" y="21"/>
                        </a:lnTo>
                        <a:lnTo>
                          <a:pt x="0" y="84"/>
                        </a:lnTo>
                        <a:lnTo>
                          <a:pt x="48" y="105"/>
                        </a:lnTo>
                        <a:lnTo>
                          <a:pt x="96" y="84"/>
                        </a:lnTo>
                        <a:lnTo>
                          <a:pt x="96" y="21"/>
                        </a:lnTo>
                      </a:path>
                    </a:pathLst>
                  </a:custGeom>
                  <a:solidFill>
                    <a:srgbClr val="FFFFFF"/>
                  </a:solidFill>
                  <a:ln w="25400" cap="rnd"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grpSp>
            <p:sp>
              <p:nvSpPr>
                <p:cNvPr id="496" name="Flecha derecha 495"/>
                <p:cNvSpPr/>
                <p:nvPr/>
              </p:nvSpPr>
              <p:spPr>
                <a:xfrm>
                  <a:off x="4702038" y="3886398"/>
                  <a:ext cx="560173" cy="40452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497" name="Rectángulo 496"/>
                <p:cNvSpPr/>
                <p:nvPr/>
              </p:nvSpPr>
              <p:spPr>
                <a:xfrm>
                  <a:off x="5300531" y="3952401"/>
                  <a:ext cx="4572000" cy="492443"/>
                </a:xfrm>
                <a:prstGeom prst="rect">
                  <a:avLst/>
                </a:prstGeom>
              </p:spPr>
              <p:txBody>
                <a:bodyPr>
                  <a:spAutoFit/>
                </a:bodyPr>
                <a:lstStyle/>
                <a:p>
                  <a:pPr marL="482600" lvl="1" indent="-292100">
                    <a:tabLst>
                      <a:tab pos="2286000" algn="l"/>
                    </a:tabLst>
                  </a:pPr>
                  <a:r>
                    <a:rPr lang="de-DE" altLang="es-ES" sz="1200" b="1" dirty="0"/>
                    <a:t>Phase </a:t>
                  </a:r>
                  <a:r>
                    <a:rPr lang="de-DE" altLang="es-ES" sz="1200" b="1" dirty="0" smtClean="0"/>
                    <a:t>III:      </a:t>
                  </a:r>
                  <a:r>
                    <a:rPr lang="de-DE" altLang="es-ES" sz="1400" b="1" dirty="0" smtClean="0">
                      <a:solidFill>
                        <a:srgbClr val="C00000"/>
                      </a:solidFill>
                    </a:rPr>
                    <a:t>COALESCENCE</a:t>
                  </a:r>
                </a:p>
                <a:p>
                  <a:pPr marL="952500" lvl="2" indent="-190500">
                    <a:tabLst>
                      <a:tab pos="2286000" algn="l"/>
                    </a:tabLst>
                  </a:pPr>
                  <a:r>
                    <a:rPr lang="de-DE" altLang="es-ES" sz="1200" dirty="0" smtClean="0"/>
                    <a:t>      rupture </a:t>
                  </a:r>
                  <a:r>
                    <a:rPr lang="de-DE" altLang="es-ES" sz="1200" dirty="0"/>
                    <a:t>of interstitial particle membranes</a:t>
                  </a:r>
                  <a:endParaRPr lang="es-ES" sz="1200" dirty="0"/>
                </a:p>
              </p:txBody>
            </p:sp>
          </p:grpSp>
          <p:grpSp>
            <p:nvGrpSpPr>
              <p:cNvPr id="406" name="Grupo 405"/>
              <p:cNvGrpSpPr/>
              <p:nvPr/>
            </p:nvGrpSpPr>
            <p:grpSpPr>
              <a:xfrm>
                <a:off x="1469070" y="4797567"/>
                <a:ext cx="2161641" cy="927514"/>
                <a:chOff x="5470571" y="5647519"/>
                <a:chExt cx="2404529" cy="1191039"/>
              </a:xfrm>
            </p:grpSpPr>
            <p:grpSp>
              <p:nvGrpSpPr>
                <p:cNvPr id="407" name="Group 154"/>
                <p:cNvGrpSpPr>
                  <a:grpSpLocks/>
                </p:cNvGrpSpPr>
                <p:nvPr/>
              </p:nvGrpSpPr>
              <p:grpSpPr bwMode="auto">
                <a:xfrm>
                  <a:off x="6722575" y="5700320"/>
                  <a:ext cx="1152525" cy="1138238"/>
                  <a:chOff x="4608" y="3072"/>
                  <a:chExt cx="726" cy="717"/>
                </a:xfrm>
              </p:grpSpPr>
              <p:sp>
                <p:nvSpPr>
                  <p:cNvPr id="452" name="Freeform 111"/>
                  <p:cNvSpPr>
                    <a:spLocks/>
                  </p:cNvSpPr>
                  <p:nvPr/>
                </p:nvSpPr>
                <p:spPr bwMode="auto">
                  <a:xfrm>
                    <a:off x="4748" y="3205"/>
                    <a:ext cx="444" cy="444"/>
                  </a:xfrm>
                  <a:custGeom>
                    <a:avLst/>
                    <a:gdLst>
                      <a:gd name="T0" fmla="*/ 442 w 444"/>
                      <a:gd name="T1" fmla="*/ 205 h 444"/>
                      <a:gd name="T2" fmla="*/ 437 w 444"/>
                      <a:gd name="T3" fmla="*/ 173 h 444"/>
                      <a:gd name="T4" fmla="*/ 427 w 444"/>
                      <a:gd name="T5" fmla="*/ 141 h 444"/>
                      <a:gd name="T6" fmla="*/ 413 w 444"/>
                      <a:gd name="T7" fmla="*/ 111 h 444"/>
                      <a:gd name="T8" fmla="*/ 394 w 444"/>
                      <a:gd name="T9" fmla="*/ 84 h 444"/>
                      <a:gd name="T10" fmla="*/ 372 w 444"/>
                      <a:gd name="T11" fmla="*/ 59 h 444"/>
                      <a:gd name="T12" fmla="*/ 346 w 444"/>
                      <a:gd name="T13" fmla="*/ 39 h 444"/>
                      <a:gd name="T14" fmla="*/ 317 w 444"/>
                      <a:gd name="T15" fmla="*/ 22 h 444"/>
                      <a:gd name="T16" fmla="*/ 286 w 444"/>
                      <a:gd name="T17" fmla="*/ 10 h 444"/>
                      <a:gd name="T18" fmla="*/ 254 w 444"/>
                      <a:gd name="T19" fmla="*/ 3 h 444"/>
                      <a:gd name="T20" fmla="*/ 221 w 444"/>
                      <a:gd name="T21" fmla="*/ 0 h 444"/>
                      <a:gd name="T22" fmla="*/ 188 w 444"/>
                      <a:gd name="T23" fmla="*/ 3 h 444"/>
                      <a:gd name="T24" fmla="*/ 156 w 444"/>
                      <a:gd name="T25" fmla="*/ 10 h 444"/>
                      <a:gd name="T26" fmla="*/ 125 w 444"/>
                      <a:gd name="T27" fmla="*/ 22 h 444"/>
                      <a:gd name="T28" fmla="*/ 96 w 444"/>
                      <a:gd name="T29" fmla="*/ 39 h 444"/>
                      <a:gd name="T30" fmla="*/ 70 w 444"/>
                      <a:gd name="T31" fmla="*/ 59 h 444"/>
                      <a:gd name="T32" fmla="*/ 48 w 444"/>
                      <a:gd name="T33" fmla="*/ 84 h 444"/>
                      <a:gd name="T34" fmla="*/ 29 w 444"/>
                      <a:gd name="T35" fmla="*/ 111 h 444"/>
                      <a:gd name="T36" fmla="*/ 15 w 444"/>
                      <a:gd name="T37" fmla="*/ 141 h 444"/>
                      <a:gd name="T38" fmla="*/ 5 w 444"/>
                      <a:gd name="T39" fmla="*/ 173 h 444"/>
                      <a:gd name="T40" fmla="*/ 0 w 444"/>
                      <a:gd name="T41" fmla="*/ 205 h 444"/>
                      <a:gd name="T42" fmla="*/ 0 w 444"/>
                      <a:gd name="T43" fmla="*/ 238 h 444"/>
                      <a:gd name="T44" fmla="*/ 5 w 444"/>
                      <a:gd name="T45" fmla="*/ 271 h 444"/>
                      <a:gd name="T46" fmla="*/ 15 w 444"/>
                      <a:gd name="T47" fmla="*/ 303 h 444"/>
                      <a:gd name="T48" fmla="*/ 29 w 444"/>
                      <a:gd name="T49" fmla="*/ 333 h 444"/>
                      <a:gd name="T50" fmla="*/ 48 w 444"/>
                      <a:gd name="T51" fmla="*/ 360 h 444"/>
                      <a:gd name="T52" fmla="*/ 70 w 444"/>
                      <a:gd name="T53" fmla="*/ 384 h 444"/>
                      <a:gd name="T54" fmla="*/ 96 w 444"/>
                      <a:gd name="T55" fmla="*/ 405 h 444"/>
                      <a:gd name="T56" fmla="*/ 125 w 444"/>
                      <a:gd name="T57" fmla="*/ 421 h 444"/>
                      <a:gd name="T58" fmla="*/ 156 w 444"/>
                      <a:gd name="T59" fmla="*/ 434 h 444"/>
                      <a:gd name="T60" fmla="*/ 188 w 444"/>
                      <a:gd name="T61" fmla="*/ 441 h 444"/>
                      <a:gd name="T62" fmla="*/ 221 w 444"/>
                      <a:gd name="T63" fmla="*/ 443 h 444"/>
                      <a:gd name="T64" fmla="*/ 254 w 444"/>
                      <a:gd name="T65" fmla="*/ 441 h 444"/>
                      <a:gd name="T66" fmla="*/ 286 w 444"/>
                      <a:gd name="T67" fmla="*/ 434 h 444"/>
                      <a:gd name="T68" fmla="*/ 317 w 444"/>
                      <a:gd name="T69" fmla="*/ 421 h 444"/>
                      <a:gd name="T70" fmla="*/ 346 w 444"/>
                      <a:gd name="T71" fmla="*/ 405 h 444"/>
                      <a:gd name="T72" fmla="*/ 372 w 444"/>
                      <a:gd name="T73" fmla="*/ 384 h 444"/>
                      <a:gd name="T74" fmla="*/ 394 w 444"/>
                      <a:gd name="T75" fmla="*/ 360 h 444"/>
                      <a:gd name="T76" fmla="*/ 413 w 444"/>
                      <a:gd name="T77" fmla="*/ 333 h 444"/>
                      <a:gd name="T78" fmla="*/ 427 w 444"/>
                      <a:gd name="T79" fmla="*/ 303 h 444"/>
                      <a:gd name="T80" fmla="*/ 437 w 444"/>
                      <a:gd name="T81" fmla="*/ 271 h 444"/>
                      <a:gd name="T82" fmla="*/ 442 w 444"/>
                      <a:gd name="T83" fmla="*/ 238 h 44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44" h="444">
                        <a:moveTo>
                          <a:pt x="443" y="222"/>
                        </a:moveTo>
                        <a:lnTo>
                          <a:pt x="442" y="205"/>
                        </a:lnTo>
                        <a:lnTo>
                          <a:pt x="440" y="189"/>
                        </a:lnTo>
                        <a:lnTo>
                          <a:pt x="437" y="173"/>
                        </a:lnTo>
                        <a:lnTo>
                          <a:pt x="433" y="157"/>
                        </a:lnTo>
                        <a:lnTo>
                          <a:pt x="427" y="141"/>
                        </a:lnTo>
                        <a:lnTo>
                          <a:pt x="420" y="126"/>
                        </a:lnTo>
                        <a:lnTo>
                          <a:pt x="413" y="111"/>
                        </a:lnTo>
                        <a:lnTo>
                          <a:pt x="404" y="97"/>
                        </a:lnTo>
                        <a:lnTo>
                          <a:pt x="394" y="84"/>
                        </a:lnTo>
                        <a:lnTo>
                          <a:pt x="384" y="71"/>
                        </a:lnTo>
                        <a:lnTo>
                          <a:pt x="372" y="59"/>
                        </a:lnTo>
                        <a:lnTo>
                          <a:pt x="359" y="49"/>
                        </a:lnTo>
                        <a:lnTo>
                          <a:pt x="346" y="39"/>
                        </a:lnTo>
                        <a:lnTo>
                          <a:pt x="332" y="30"/>
                        </a:lnTo>
                        <a:lnTo>
                          <a:pt x="317" y="22"/>
                        </a:lnTo>
                        <a:lnTo>
                          <a:pt x="302" y="15"/>
                        </a:lnTo>
                        <a:lnTo>
                          <a:pt x="286" y="10"/>
                        </a:lnTo>
                        <a:lnTo>
                          <a:pt x="270" y="6"/>
                        </a:lnTo>
                        <a:lnTo>
                          <a:pt x="254" y="3"/>
                        </a:lnTo>
                        <a:lnTo>
                          <a:pt x="238" y="1"/>
                        </a:lnTo>
                        <a:lnTo>
                          <a:pt x="221" y="0"/>
                        </a:lnTo>
                        <a:lnTo>
                          <a:pt x="204" y="1"/>
                        </a:lnTo>
                        <a:lnTo>
                          <a:pt x="188" y="3"/>
                        </a:lnTo>
                        <a:lnTo>
                          <a:pt x="172" y="6"/>
                        </a:lnTo>
                        <a:lnTo>
                          <a:pt x="156" y="10"/>
                        </a:lnTo>
                        <a:lnTo>
                          <a:pt x="140" y="15"/>
                        </a:lnTo>
                        <a:lnTo>
                          <a:pt x="125" y="22"/>
                        </a:lnTo>
                        <a:lnTo>
                          <a:pt x="110" y="30"/>
                        </a:lnTo>
                        <a:lnTo>
                          <a:pt x="96" y="39"/>
                        </a:lnTo>
                        <a:lnTo>
                          <a:pt x="83" y="49"/>
                        </a:lnTo>
                        <a:lnTo>
                          <a:pt x="70" y="59"/>
                        </a:lnTo>
                        <a:lnTo>
                          <a:pt x="59" y="71"/>
                        </a:lnTo>
                        <a:lnTo>
                          <a:pt x="48" y="84"/>
                        </a:lnTo>
                        <a:lnTo>
                          <a:pt x="38" y="97"/>
                        </a:lnTo>
                        <a:lnTo>
                          <a:pt x="29" y="111"/>
                        </a:lnTo>
                        <a:lnTo>
                          <a:pt x="22" y="126"/>
                        </a:lnTo>
                        <a:lnTo>
                          <a:pt x="15" y="141"/>
                        </a:lnTo>
                        <a:lnTo>
                          <a:pt x="9" y="157"/>
                        </a:lnTo>
                        <a:lnTo>
                          <a:pt x="5" y="173"/>
                        </a:lnTo>
                        <a:lnTo>
                          <a:pt x="2" y="189"/>
                        </a:lnTo>
                        <a:lnTo>
                          <a:pt x="0" y="205"/>
                        </a:lnTo>
                        <a:lnTo>
                          <a:pt x="0" y="222"/>
                        </a:lnTo>
                        <a:lnTo>
                          <a:pt x="0" y="238"/>
                        </a:lnTo>
                        <a:lnTo>
                          <a:pt x="2" y="255"/>
                        </a:lnTo>
                        <a:lnTo>
                          <a:pt x="5" y="271"/>
                        </a:lnTo>
                        <a:lnTo>
                          <a:pt x="9" y="287"/>
                        </a:lnTo>
                        <a:lnTo>
                          <a:pt x="15" y="303"/>
                        </a:lnTo>
                        <a:lnTo>
                          <a:pt x="22" y="318"/>
                        </a:lnTo>
                        <a:lnTo>
                          <a:pt x="29" y="333"/>
                        </a:lnTo>
                        <a:lnTo>
                          <a:pt x="38" y="347"/>
                        </a:lnTo>
                        <a:lnTo>
                          <a:pt x="48" y="360"/>
                        </a:lnTo>
                        <a:lnTo>
                          <a:pt x="59" y="373"/>
                        </a:lnTo>
                        <a:lnTo>
                          <a:pt x="70" y="384"/>
                        </a:lnTo>
                        <a:lnTo>
                          <a:pt x="83" y="395"/>
                        </a:lnTo>
                        <a:lnTo>
                          <a:pt x="96" y="405"/>
                        </a:lnTo>
                        <a:lnTo>
                          <a:pt x="110" y="414"/>
                        </a:lnTo>
                        <a:lnTo>
                          <a:pt x="125" y="421"/>
                        </a:lnTo>
                        <a:lnTo>
                          <a:pt x="140" y="428"/>
                        </a:lnTo>
                        <a:lnTo>
                          <a:pt x="156" y="434"/>
                        </a:lnTo>
                        <a:lnTo>
                          <a:pt x="172" y="438"/>
                        </a:lnTo>
                        <a:lnTo>
                          <a:pt x="188" y="441"/>
                        </a:lnTo>
                        <a:lnTo>
                          <a:pt x="204" y="443"/>
                        </a:lnTo>
                        <a:lnTo>
                          <a:pt x="221" y="443"/>
                        </a:lnTo>
                        <a:lnTo>
                          <a:pt x="238" y="443"/>
                        </a:lnTo>
                        <a:lnTo>
                          <a:pt x="254" y="441"/>
                        </a:lnTo>
                        <a:lnTo>
                          <a:pt x="270" y="438"/>
                        </a:lnTo>
                        <a:lnTo>
                          <a:pt x="286" y="434"/>
                        </a:lnTo>
                        <a:lnTo>
                          <a:pt x="302" y="428"/>
                        </a:lnTo>
                        <a:lnTo>
                          <a:pt x="317" y="421"/>
                        </a:lnTo>
                        <a:lnTo>
                          <a:pt x="332" y="414"/>
                        </a:lnTo>
                        <a:lnTo>
                          <a:pt x="346" y="405"/>
                        </a:lnTo>
                        <a:lnTo>
                          <a:pt x="359" y="395"/>
                        </a:lnTo>
                        <a:lnTo>
                          <a:pt x="372" y="384"/>
                        </a:lnTo>
                        <a:lnTo>
                          <a:pt x="384" y="373"/>
                        </a:lnTo>
                        <a:lnTo>
                          <a:pt x="394" y="360"/>
                        </a:lnTo>
                        <a:lnTo>
                          <a:pt x="404" y="347"/>
                        </a:lnTo>
                        <a:lnTo>
                          <a:pt x="413" y="333"/>
                        </a:lnTo>
                        <a:lnTo>
                          <a:pt x="420" y="318"/>
                        </a:lnTo>
                        <a:lnTo>
                          <a:pt x="427" y="303"/>
                        </a:lnTo>
                        <a:lnTo>
                          <a:pt x="433" y="287"/>
                        </a:lnTo>
                        <a:lnTo>
                          <a:pt x="437" y="271"/>
                        </a:lnTo>
                        <a:lnTo>
                          <a:pt x="440" y="255"/>
                        </a:lnTo>
                        <a:lnTo>
                          <a:pt x="442" y="238"/>
                        </a:lnTo>
                        <a:lnTo>
                          <a:pt x="443" y="222"/>
                        </a:lnTo>
                      </a:path>
                    </a:pathLst>
                  </a:custGeom>
                  <a:gradFill rotWithShape="0">
                    <a:gsLst>
                      <a:gs pos="0">
                        <a:srgbClr val="FFFFFF"/>
                      </a:gs>
                      <a:gs pos="100000">
                        <a:srgbClr val="F95AB7"/>
                      </a:gs>
                    </a:gsLst>
                    <a:path path="rect">
                      <a:fillToRect l="50000" t="50000" r="50000" b="50000"/>
                    </a:path>
                  </a:gradFill>
                  <a:ln w="12700" cap="rnd" cmpd="sng">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53" name="Freeform 112"/>
                  <p:cNvSpPr>
                    <a:spLocks/>
                  </p:cNvSpPr>
                  <p:nvPr/>
                </p:nvSpPr>
                <p:spPr bwMode="auto">
                  <a:xfrm>
                    <a:off x="4608" y="3405"/>
                    <a:ext cx="47" cy="47"/>
                  </a:xfrm>
                  <a:custGeom>
                    <a:avLst/>
                    <a:gdLst>
                      <a:gd name="T0" fmla="*/ 46 w 47"/>
                      <a:gd name="T1" fmla="*/ 21 h 47"/>
                      <a:gd name="T2" fmla="*/ 46 w 47"/>
                      <a:gd name="T3" fmla="*/ 18 h 47"/>
                      <a:gd name="T4" fmla="*/ 45 w 47"/>
                      <a:gd name="T5" fmla="*/ 14 h 47"/>
                      <a:gd name="T6" fmla="*/ 43 w 47"/>
                      <a:gd name="T7" fmla="*/ 11 h 47"/>
                      <a:gd name="T8" fmla="*/ 41 w 47"/>
                      <a:gd name="T9" fmla="*/ 9 h 47"/>
                      <a:gd name="T10" fmla="*/ 39 w 47"/>
                      <a:gd name="T11" fmla="*/ 6 h 47"/>
                      <a:gd name="T12" fmla="*/ 36 w 47"/>
                      <a:gd name="T13" fmla="*/ 3 h 47"/>
                      <a:gd name="T14" fmla="*/ 33 w 47"/>
                      <a:gd name="T15" fmla="*/ 2 h 47"/>
                      <a:gd name="T16" fmla="*/ 30 w 47"/>
                      <a:gd name="T17" fmla="*/ 1 h 47"/>
                      <a:gd name="T18" fmla="*/ 26 w 47"/>
                      <a:gd name="T19" fmla="*/ 0 h 47"/>
                      <a:gd name="T20" fmla="*/ 23 w 47"/>
                      <a:gd name="T21" fmla="*/ 0 h 47"/>
                      <a:gd name="T22" fmla="*/ 20 w 47"/>
                      <a:gd name="T23" fmla="*/ 0 h 47"/>
                      <a:gd name="T24" fmla="*/ 16 w 47"/>
                      <a:gd name="T25" fmla="*/ 1 h 47"/>
                      <a:gd name="T26" fmla="*/ 13 w 47"/>
                      <a:gd name="T27" fmla="*/ 2 h 47"/>
                      <a:gd name="T28" fmla="*/ 10 w 47"/>
                      <a:gd name="T29" fmla="*/ 3 h 47"/>
                      <a:gd name="T30" fmla="*/ 7 w 47"/>
                      <a:gd name="T31" fmla="*/ 6 h 47"/>
                      <a:gd name="T32" fmla="*/ 5 w 47"/>
                      <a:gd name="T33" fmla="*/ 9 h 47"/>
                      <a:gd name="T34" fmla="*/ 3 w 47"/>
                      <a:gd name="T35" fmla="*/ 11 h 47"/>
                      <a:gd name="T36" fmla="*/ 1 w 47"/>
                      <a:gd name="T37" fmla="*/ 14 h 47"/>
                      <a:gd name="T38" fmla="*/ 0 w 47"/>
                      <a:gd name="T39" fmla="*/ 18 h 47"/>
                      <a:gd name="T40" fmla="*/ 0 w 47"/>
                      <a:gd name="T41" fmla="*/ 21 h 47"/>
                      <a:gd name="T42" fmla="*/ 0 w 47"/>
                      <a:gd name="T43" fmla="*/ 25 h 47"/>
                      <a:gd name="T44" fmla="*/ 0 w 47"/>
                      <a:gd name="T45" fmla="*/ 28 h 47"/>
                      <a:gd name="T46" fmla="*/ 1 w 47"/>
                      <a:gd name="T47" fmla="*/ 31 h 47"/>
                      <a:gd name="T48" fmla="*/ 3 w 47"/>
                      <a:gd name="T49" fmla="*/ 35 h 47"/>
                      <a:gd name="T50" fmla="*/ 5 w 47"/>
                      <a:gd name="T51" fmla="*/ 37 h 47"/>
                      <a:gd name="T52" fmla="*/ 7 w 47"/>
                      <a:gd name="T53" fmla="*/ 40 h 47"/>
                      <a:gd name="T54" fmla="*/ 10 w 47"/>
                      <a:gd name="T55" fmla="*/ 43 h 47"/>
                      <a:gd name="T56" fmla="*/ 13 w 47"/>
                      <a:gd name="T57" fmla="*/ 44 h 47"/>
                      <a:gd name="T58" fmla="*/ 16 w 47"/>
                      <a:gd name="T59" fmla="*/ 45 h 47"/>
                      <a:gd name="T60" fmla="*/ 20 w 47"/>
                      <a:gd name="T61" fmla="*/ 46 h 47"/>
                      <a:gd name="T62" fmla="*/ 23 w 47"/>
                      <a:gd name="T63" fmla="*/ 46 h 47"/>
                      <a:gd name="T64" fmla="*/ 26 w 47"/>
                      <a:gd name="T65" fmla="*/ 46 h 47"/>
                      <a:gd name="T66" fmla="*/ 30 w 47"/>
                      <a:gd name="T67" fmla="*/ 45 h 47"/>
                      <a:gd name="T68" fmla="*/ 33 w 47"/>
                      <a:gd name="T69" fmla="*/ 44 h 47"/>
                      <a:gd name="T70" fmla="*/ 36 w 47"/>
                      <a:gd name="T71" fmla="*/ 43 h 47"/>
                      <a:gd name="T72" fmla="*/ 39 w 47"/>
                      <a:gd name="T73" fmla="*/ 40 h 47"/>
                      <a:gd name="T74" fmla="*/ 41 w 47"/>
                      <a:gd name="T75" fmla="*/ 37 h 47"/>
                      <a:gd name="T76" fmla="*/ 43 w 47"/>
                      <a:gd name="T77" fmla="*/ 35 h 47"/>
                      <a:gd name="T78" fmla="*/ 45 w 47"/>
                      <a:gd name="T79" fmla="*/ 31 h 47"/>
                      <a:gd name="T80" fmla="*/ 46 w 47"/>
                      <a:gd name="T81" fmla="*/ 28 h 47"/>
                      <a:gd name="T82" fmla="*/ 46 w 47"/>
                      <a:gd name="T83" fmla="*/ 25 h 4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7" h="47">
                        <a:moveTo>
                          <a:pt x="46" y="23"/>
                        </a:moveTo>
                        <a:lnTo>
                          <a:pt x="46" y="21"/>
                        </a:lnTo>
                        <a:lnTo>
                          <a:pt x="46" y="19"/>
                        </a:lnTo>
                        <a:lnTo>
                          <a:pt x="46" y="18"/>
                        </a:lnTo>
                        <a:lnTo>
                          <a:pt x="45" y="16"/>
                        </a:lnTo>
                        <a:lnTo>
                          <a:pt x="45" y="14"/>
                        </a:lnTo>
                        <a:lnTo>
                          <a:pt x="44" y="13"/>
                        </a:lnTo>
                        <a:lnTo>
                          <a:pt x="43" y="11"/>
                        </a:lnTo>
                        <a:lnTo>
                          <a:pt x="42" y="10"/>
                        </a:lnTo>
                        <a:lnTo>
                          <a:pt x="41" y="9"/>
                        </a:lnTo>
                        <a:lnTo>
                          <a:pt x="40" y="7"/>
                        </a:lnTo>
                        <a:lnTo>
                          <a:pt x="39" y="6"/>
                        </a:lnTo>
                        <a:lnTo>
                          <a:pt x="38" y="5"/>
                        </a:lnTo>
                        <a:lnTo>
                          <a:pt x="36" y="3"/>
                        </a:lnTo>
                        <a:lnTo>
                          <a:pt x="35" y="3"/>
                        </a:lnTo>
                        <a:lnTo>
                          <a:pt x="33" y="2"/>
                        </a:lnTo>
                        <a:lnTo>
                          <a:pt x="31" y="1"/>
                        </a:lnTo>
                        <a:lnTo>
                          <a:pt x="30" y="1"/>
                        </a:lnTo>
                        <a:lnTo>
                          <a:pt x="28" y="1"/>
                        </a:lnTo>
                        <a:lnTo>
                          <a:pt x="26" y="0"/>
                        </a:lnTo>
                        <a:lnTo>
                          <a:pt x="24" y="0"/>
                        </a:lnTo>
                        <a:lnTo>
                          <a:pt x="23" y="0"/>
                        </a:lnTo>
                        <a:lnTo>
                          <a:pt x="21" y="0"/>
                        </a:lnTo>
                        <a:lnTo>
                          <a:pt x="20" y="0"/>
                        </a:lnTo>
                        <a:lnTo>
                          <a:pt x="18" y="1"/>
                        </a:lnTo>
                        <a:lnTo>
                          <a:pt x="16" y="1"/>
                        </a:lnTo>
                        <a:lnTo>
                          <a:pt x="14" y="1"/>
                        </a:lnTo>
                        <a:lnTo>
                          <a:pt x="13" y="2"/>
                        </a:lnTo>
                        <a:lnTo>
                          <a:pt x="11" y="3"/>
                        </a:lnTo>
                        <a:lnTo>
                          <a:pt x="10" y="3"/>
                        </a:lnTo>
                        <a:lnTo>
                          <a:pt x="8" y="5"/>
                        </a:lnTo>
                        <a:lnTo>
                          <a:pt x="7" y="6"/>
                        </a:lnTo>
                        <a:lnTo>
                          <a:pt x="6" y="7"/>
                        </a:lnTo>
                        <a:lnTo>
                          <a:pt x="5" y="9"/>
                        </a:lnTo>
                        <a:lnTo>
                          <a:pt x="3" y="10"/>
                        </a:lnTo>
                        <a:lnTo>
                          <a:pt x="3" y="11"/>
                        </a:lnTo>
                        <a:lnTo>
                          <a:pt x="2" y="13"/>
                        </a:lnTo>
                        <a:lnTo>
                          <a:pt x="1" y="14"/>
                        </a:lnTo>
                        <a:lnTo>
                          <a:pt x="1" y="16"/>
                        </a:lnTo>
                        <a:lnTo>
                          <a:pt x="0" y="18"/>
                        </a:lnTo>
                        <a:lnTo>
                          <a:pt x="0" y="19"/>
                        </a:lnTo>
                        <a:lnTo>
                          <a:pt x="0" y="21"/>
                        </a:lnTo>
                        <a:lnTo>
                          <a:pt x="0" y="23"/>
                        </a:lnTo>
                        <a:lnTo>
                          <a:pt x="0" y="25"/>
                        </a:lnTo>
                        <a:lnTo>
                          <a:pt x="0" y="26"/>
                        </a:lnTo>
                        <a:lnTo>
                          <a:pt x="0" y="28"/>
                        </a:lnTo>
                        <a:lnTo>
                          <a:pt x="1" y="30"/>
                        </a:lnTo>
                        <a:lnTo>
                          <a:pt x="1" y="31"/>
                        </a:lnTo>
                        <a:lnTo>
                          <a:pt x="2" y="33"/>
                        </a:lnTo>
                        <a:lnTo>
                          <a:pt x="3" y="35"/>
                        </a:lnTo>
                        <a:lnTo>
                          <a:pt x="3" y="36"/>
                        </a:lnTo>
                        <a:lnTo>
                          <a:pt x="5" y="37"/>
                        </a:lnTo>
                        <a:lnTo>
                          <a:pt x="6" y="39"/>
                        </a:lnTo>
                        <a:lnTo>
                          <a:pt x="7" y="40"/>
                        </a:lnTo>
                        <a:lnTo>
                          <a:pt x="8" y="41"/>
                        </a:lnTo>
                        <a:lnTo>
                          <a:pt x="10" y="43"/>
                        </a:lnTo>
                        <a:lnTo>
                          <a:pt x="11" y="43"/>
                        </a:lnTo>
                        <a:lnTo>
                          <a:pt x="13" y="44"/>
                        </a:lnTo>
                        <a:lnTo>
                          <a:pt x="14" y="45"/>
                        </a:lnTo>
                        <a:lnTo>
                          <a:pt x="16" y="45"/>
                        </a:lnTo>
                        <a:lnTo>
                          <a:pt x="18" y="45"/>
                        </a:lnTo>
                        <a:lnTo>
                          <a:pt x="20" y="46"/>
                        </a:lnTo>
                        <a:lnTo>
                          <a:pt x="21" y="46"/>
                        </a:lnTo>
                        <a:lnTo>
                          <a:pt x="23" y="46"/>
                        </a:lnTo>
                        <a:lnTo>
                          <a:pt x="24" y="46"/>
                        </a:lnTo>
                        <a:lnTo>
                          <a:pt x="26" y="46"/>
                        </a:lnTo>
                        <a:lnTo>
                          <a:pt x="28" y="45"/>
                        </a:lnTo>
                        <a:lnTo>
                          <a:pt x="30" y="45"/>
                        </a:lnTo>
                        <a:lnTo>
                          <a:pt x="31" y="45"/>
                        </a:lnTo>
                        <a:lnTo>
                          <a:pt x="33" y="44"/>
                        </a:lnTo>
                        <a:lnTo>
                          <a:pt x="35" y="43"/>
                        </a:lnTo>
                        <a:lnTo>
                          <a:pt x="36" y="43"/>
                        </a:lnTo>
                        <a:lnTo>
                          <a:pt x="38" y="41"/>
                        </a:lnTo>
                        <a:lnTo>
                          <a:pt x="39" y="40"/>
                        </a:lnTo>
                        <a:lnTo>
                          <a:pt x="40" y="39"/>
                        </a:lnTo>
                        <a:lnTo>
                          <a:pt x="41" y="37"/>
                        </a:lnTo>
                        <a:lnTo>
                          <a:pt x="42" y="36"/>
                        </a:lnTo>
                        <a:lnTo>
                          <a:pt x="43" y="35"/>
                        </a:lnTo>
                        <a:lnTo>
                          <a:pt x="44" y="33"/>
                        </a:lnTo>
                        <a:lnTo>
                          <a:pt x="45" y="31"/>
                        </a:lnTo>
                        <a:lnTo>
                          <a:pt x="45" y="30"/>
                        </a:lnTo>
                        <a:lnTo>
                          <a:pt x="46" y="28"/>
                        </a:lnTo>
                        <a:lnTo>
                          <a:pt x="46" y="26"/>
                        </a:lnTo>
                        <a:lnTo>
                          <a:pt x="46" y="25"/>
                        </a:lnTo>
                        <a:lnTo>
                          <a:pt x="46" y="23"/>
                        </a:lnTo>
                      </a:path>
                    </a:pathLst>
                  </a:custGeom>
                  <a:noFill/>
                  <a:ln w="12700" cap="rnd" cmpd="sng">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54" name="Line 113"/>
                  <p:cNvSpPr>
                    <a:spLocks noChangeShapeType="1"/>
                  </p:cNvSpPr>
                  <p:nvPr/>
                </p:nvSpPr>
                <p:spPr bwMode="auto">
                  <a:xfrm>
                    <a:off x="4669" y="3432"/>
                    <a:ext cx="70" cy="0"/>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L"/>
                  </a:p>
                </p:txBody>
              </p:sp>
              <p:sp>
                <p:nvSpPr>
                  <p:cNvPr id="455" name="Line 114"/>
                  <p:cNvSpPr>
                    <a:spLocks noChangeShapeType="1"/>
                  </p:cNvSpPr>
                  <p:nvPr/>
                </p:nvSpPr>
                <p:spPr bwMode="auto">
                  <a:xfrm>
                    <a:off x="5205" y="3428"/>
                    <a:ext cx="71" cy="0"/>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L"/>
                  </a:p>
                </p:txBody>
              </p:sp>
              <p:sp>
                <p:nvSpPr>
                  <p:cNvPr id="456" name="Line 115"/>
                  <p:cNvSpPr>
                    <a:spLocks noChangeShapeType="1"/>
                  </p:cNvSpPr>
                  <p:nvPr/>
                </p:nvSpPr>
                <p:spPr bwMode="auto">
                  <a:xfrm>
                    <a:off x="4964" y="3125"/>
                    <a:ext cx="0" cy="70"/>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L"/>
                  </a:p>
                </p:txBody>
              </p:sp>
              <p:sp>
                <p:nvSpPr>
                  <p:cNvPr id="457" name="Line 116"/>
                  <p:cNvSpPr>
                    <a:spLocks noChangeShapeType="1"/>
                  </p:cNvSpPr>
                  <p:nvPr/>
                </p:nvSpPr>
                <p:spPr bwMode="auto">
                  <a:xfrm>
                    <a:off x="4960" y="3660"/>
                    <a:ext cx="0" cy="71"/>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L"/>
                  </a:p>
                </p:txBody>
              </p:sp>
              <p:sp>
                <p:nvSpPr>
                  <p:cNvPr id="458" name="Freeform 117"/>
                  <p:cNvSpPr>
                    <a:spLocks/>
                  </p:cNvSpPr>
                  <p:nvPr/>
                </p:nvSpPr>
                <p:spPr bwMode="auto">
                  <a:xfrm>
                    <a:off x="5286" y="3408"/>
                    <a:ext cx="48" cy="48"/>
                  </a:xfrm>
                  <a:custGeom>
                    <a:avLst/>
                    <a:gdLst>
                      <a:gd name="T0" fmla="*/ 47 w 48"/>
                      <a:gd name="T1" fmla="*/ 22 h 48"/>
                      <a:gd name="T2" fmla="*/ 45 w 48"/>
                      <a:gd name="T3" fmla="*/ 18 h 48"/>
                      <a:gd name="T4" fmla="*/ 45 w 48"/>
                      <a:gd name="T5" fmla="*/ 15 h 48"/>
                      <a:gd name="T6" fmla="*/ 43 w 48"/>
                      <a:gd name="T7" fmla="*/ 12 h 48"/>
                      <a:gd name="T8" fmla="*/ 41 w 48"/>
                      <a:gd name="T9" fmla="*/ 9 h 48"/>
                      <a:gd name="T10" fmla="*/ 38 w 48"/>
                      <a:gd name="T11" fmla="*/ 6 h 48"/>
                      <a:gd name="T12" fmla="*/ 36 w 48"/>
                      <a:gd name="T13" fmla="*/ 4 h 48"/>
                      <a:gd name="T14" fmla="*/ 33 w 48"/>
                      <a:gd name="T15" fmla="*/ 3 h 48"/>
                      <a:gd name="T16" fmla="*/ 30 w 48"/>
                      <a:gd name="T17" fmla="*/ 2 h 48"/>
                      <a:gd name="T18" fmla="*/ 26 w 48"/>
                      <a:gd name="T19" fmla="*/ 1 h 48"/>
                      <a:gd name="T20" fmla="*/ 23 w 48"/>
                      <a:gd name="T21" fmla="*/ 0 h 48"/>
                      <a:gd name="T22" fmla="*/ 20 w 48"/>
                      <a:gd name="T23" fmla="*/ 1 h 48"/>
                      <a:gd name="T24" fmla="*/ 16 w 48"/>
                      <a:gd name="T25" fmla="*/ 2 h 48"/>
                      <a:gd name="T26" fmla="*/ 12 w 48"/>
                      <a:gd name="T27" fmla="*/ 3 h 48"/>
                      <a:gd name="T28" fmla="*/ 10 w 48"/>
                      <a:gd name="T29" fmla="*/ 4 h 48"/>
                      <a:gd name="T30" fmla="*/ 7 w 48"/>
                      <a:gd name="T31" fmla="*/ 6 h 48"/>
                      <a:gd name="T32" fmla="*/ 5 w 48"/>
                      <a:gd name="T33" fmla="*/ 9 h 48"/>
                      <a:gd name="T34" fmla="*/ 3 w 48"/>
                      <a:gd name="T35" fmla="*/ 12 h 48"/>
                      <a:gd name="T36" fmla="*/ 1 w 48"/>
                      <a:gd name="T37" fmla="*/ 15 h 48"/>
                      <a:gd name="T38" fmla="*/ 0 w 48"/>
                      <a:gd name="T39" fmla="*/ 18 h 48"/>
                      <a:gd name="T40" fmla="*/ 0 w 48"/>
                      <a:gd name="T41" fmla="*/ 22 h 48"/>
                      <a:gd name="T42" fmla="*/ 0 w 48"/>
                      <a:gd name="T43" fmla="*/ 26 h 48"/>
                      <a:gd name="T44" fmla="*/ 0 w 48"/>
                      <a:gd name="T45" fmla="*/ 29 h 48"/>
                      <a:gd name="T46" fmla="*/ 1 w 48"/>
                      <a:gd name="T47" fmla="*/ 32 h 48"/>
                      <a:gd name="T48" fmla="*/ 3 w 48"/>
                      <a:gd name="T49" fmla="*/ 36 h 48"/>
                      <a:gd name="T50" fmla="*/ 5 w 48"/>
                      <a:gd name="T51" fmla="*/ 38 h 48"/>
                      <a:gd name="T52" fmla="*/ 7 w 48"/>
                      <a:gd name="T53" fmla="*/ 41 h 48"/>
                      <a:gd name="T54" fmla="*/ 10 w 48"/>
                      <a:gd name="T55" fmla="*/ 43 h 48"/>
                      <a:gd name="T56" fmla="*/ 12 w 48"/>
                      <a:gd name="T57" fmla="*/ 45 h 48"/>
                      <a:gd name="T58" fmla="*/ 16 w 48"/>
                      <a:gd name="T59" fmla="*/ 46 h 48"/>
                      <a:gd name="T60" fmla="*/ 20 w 48"/>
                      <a:gd name="T61" fmla="*/ 47 h 48"/>
                      <a:gd name="T62" fmla="*/ 23 w 48"/>
                      <a:gd name="T63" fmla="*/ 47 h 48"/>
                      <a:gd name="T64" fmla="*/ 26 w 48"/>
                      <a:gd name="T65" fmla="*/ 47 h 48"/>
                      <a:gd name="T66" fmla="*/ 30 w 48"/>
                      <a:gd name="T67" fmla="*/ 46 h 48"/>
                      <a:gd name="T68" fmla="*/ 33 w 48"/>
                      <a:gd name="T69" fmla="*/ 45 h 48"/>
                      <a:gd name="T70" fmla="*/ 36 w 48"/>
                      <a:gd name="T71" fmla="*/ 43 h 48"/>
                      <a:gd name="T72" fmla="*/ 38 w 48"/>
                      <a:gd name="T73" fmla="*/ 41 h 48"/>
                      <a:gd name="T74" fmla="*/ 41 w 48"/>
                      <a:gd name="T75" fmla="*/ 38 h 48"/>
                      <a:gd name="T76" fmla="*/ 43 w 48"/>
                      <a:gd name="T77" fmla="*/ 36 h 48"/>
                      <a:gd name="T78" fmla="*/ 45 w 48"/>
                      <a:gd name="T79" fmla="*/ 32 h 48"/>
                      <a:gd name="T80" fmla="*/ 45 w 48"/>
                      <a:gd name="T81" fmla="*/ 29 h 48"/>
                      <a:gd name="T82" fmla="*/ 47 w 48"/>
                      <a:gd name="T83" fmla="*/ 26 h 4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8" h="48">
                        <a:moveTo>
                          <a:pt x="47" y="24"/>
                        </a:moveTo>
                        <a:lnTo>
                          <a:pt x="47" y="22"/>
                        </a:lnTo>
                        <a:lnTo>
                          <a:pt x="46" y="20"/>
                        </a:lnTo>
                        <a:lnTo>
                          <a:pt x="45" y="18"/>
                        </a:lnTo>
                        <a:lnTo>
                          <a:pt x="45" y="17"/>
                        </a:lnTo>
                        <a:lnTo>
                          <a:pt x="45" y="15"/>
                        </a:lnTo>
                        <a:lnTo>
                          <a:pt x="44" y="14"/>
                        </a:lnTo>
                        <a:lnTo>
                          <a:pt x="43" y="12"/>
                        </a:lnTo>
                        <a:lnTo>
                          <a:pt x="42" y="11"/>
                        </a:lnTo>
                        <a:lnTo>
                          <a:pt x="41" y="9"/>
                        </a:lnTo>
                        <a:lnTo>
                          <a:pt x="40" y="8"/>
                        </a:lnTo>
                        <a:lnTo>
                          <a:pt x="38" y="6"/>
                        </a:lnTo>
                        <a:lnTo>
                          <a:pt x="37" y="6"/>
                        </a:lnTo>
                        <a:lnTo>
                          <a:pt x="36" y="4"/>
                        </a:lnTo>
                        <a:lnTo>
                          <a:pt x="35" y="4"/>
                        </a:lnTo>
                        <a:lnTo>
                          <a:pt x="33" y="3"/>
                        </a:lnTo>
                        <a:lnTo>
                          <a:pt x="31" y="2"/>
                        </a:lnTo>
                        <a:lnTo>
                          <a:pt x="30" y="2"/>
                        </a:lnTo>
                        <a:lnTo>
                          <a:pt x="28" y="1"/>
                        </a:lnTo>
                        <a:lnTo>
                          <a:pt x="26" y="1"/>
                        </a:lnTo>
                        <a:lnTo>
                          <a:pt x="24" y="0"/>
                        </a:lnTo>
                        <a:lnTo>
                          <a:pt x="23" y="0"/>
                        </a:lnTo>
                        <a:lnTo>
                          <a:pt x="21" y="0"/>
                        </a:lnTo>
                        <a:lnTo>
                          <a:pt x="20" y="1"/>
                        </a:lnTo>
                        <a:lnTo>
                          <a:pt x="18" y="1"/>
                        </a:lnTo>
                        <a:lnTo>
                          <a:pt x="16" y="2"/>
                        </a:lnTo>
                        <a:lnTo>
                          <a:pt x="14" y="2"/>
                        </a:lnTo>
                        <a:lnTo>
                          <a:pt x="12" y="3"/>
                        </a:lnTo>
                        <a:lnTo>
                          <a:pt x="11" y="4"/>
                        </a:lnTo>
                        <a:lnTo>
                          <a:pt x="10" y="4"/>
                        </a:lnTo>
                        <a:lnTo>
                          <a:pt x="8" y="6"/>
                        </a:lnTo>
                        <a:lnTo>
                          <a:pt x="7" y="6"/>
                        </a:lnTo>
                        <a:lnTo>
                          <a:pt x="6" y="8"/>
                        </a:lnTo>
                        <a:lnTo>
                          <a:pt x="5" y="9"/>
                        </a:lnTo>
                        <a:lnTo>
                          <a:pt x="3" y="11"/>
                        </a:lnTo>
                        <a:lnTo>
                          <a:pt x="3" y="12"/>
                        </a:lnTo>
                        <a:lnTo>
                          <a:pt x="2" y="14"/>
                        </a:lnTo>
                        <a:lnTo>
                          <a:pt x="1" y="15"/>
                        </a:lnTo>
                        <a:lnTo>
                          <a:pt x="1" y="17"/>
                        </a:lnTo>
                        <a:lnTo>
                          <a:pt x="0" y="18"/>
                        </a:lnTo>
                        <a:lnTo>
                          <a:pt x="0" y="20"/>
                        </a:lnTo>
                        <a:lnTo>
                          <a:pt x="0" y="22"/>
                        </a:lnTo>
                        <a:lnTo>
                          <a:pt x="0" y="24"/>
                        </a:lnTo>
                        <a:lnTo>
                          <a:pt x="0" y="26"/>
                        </a:lnTo>
                        <a:lnTo>
                          <a:pt x="0" y="27"/>
                        </a:lnTo>
                        <a:lnTo>
                          <a:pt x="0" y="29"/>
                        </a:lnTo>
                        <a:lnTo>
                          <a:pt x="1" y="30"/>
                        </a:lnTo>
                        <a:lnTo>
                          <a:pt x="1" y="32"/>
                        </a:lnTo>
                        <a:lnTo>
                          <a:pt x="2" y="34"/>
                        </a:lnTo>
                        <a:lnTo>
                          <a:pt x="3" y="36"/>
                        </a:lnTo>
                        <a:lnTo>
                          <a:pt x="3" y="37"/>
                        </a:lnTo>
                        <a:lnTo>
                          <a:pt x="5" y="38"/>
                        </a:lnTo>
                        <a:lnTo>
                          <a:pt x="6" y="40"/>
                        </a:lnTo>
                        <a:lnTo>
                          <a:pt x="7" y="41"/>
                        </a:lnTo>
                        <a:lnTo>
                          <a:pt x="8" y="42"/>
                        </a:lnTo>
                        <a:lnTo>
                          <a:pt x="10" y="43"/>
                        </a:lnTo>
                        <a:lnTo>
                          <a:pt x="11" y="44"/>
                        </a:lnTo>
                        <a:lnTo>
                          <a:pt x="12" y="45"/>
                        </a:lnTo>
                        <a:lnTo>
                          <a:pt x="14" y="46"/>
                        </a:lnTo>
                        <a:lnTo>
                          <a:pt x="16" y="46"/>
                        </a:lnTo>
                        <a:lnTo>
                          <a:pt x="18" y="46"/>
                        </a:lnTo>
                        <a:lnTo>
                          <a:pt x="20" y="47"/>
                        </a:lnTo>
                        <a:lnTo>
                          <a:pt x="21" y="47"/>
                        </a:lnTo>
                        <a:lnTo>
                          <a:pt x="23" y="47"/>
                        </a:lnTo>
                        <a:lnTo>
                          <a:pt x="24" y="47"/>
                        </a:lnTo>
                        <a:lnTo>
                          <a:pt x="26" y="47"/>
                        </a:lnTo>
                        <a:lnTo>
                          <a:pt x="28" y="46"/>
                        </a:lnTo>
                        <a:lnTo>
                          <a:pt x="30" y="46"/>
                        </a:lnTo>
                        <a:lnTo>
                          <a:pt x="31" y="46"/>
                        </a:lnTo>
                        <a:lnTo>
                          <a:pt x="33" y="45"/>
                        </a:lnTo>
                        <a:lnTo>
                          <a:pt x="35" y="44"/>
                        </a:lnTo>
                        <a:lnTo>
                          <a:pt x="36" y="43"/>
                        </a:lnTo>
                        <a:lnTo>
                          <a:pt x="37" y="42"/>
                        </a:lnTo>
                        <a:lnTo>
                          <a:pt x="38" y="41"/>
                        </a:lnTo>
                        <a:lnTo>
                          <a:pt x="40" y="40"/>
                        </a:lnTo>
                        <a:lnTo>
                          <a:pt x="41" y="38"/>
                        </a:lnTo>
                        <a:lnTo>
                          <a:pt x="42" y="37"/>
                        </a:lnTo>
                        <a:lnTo>
                          <a:pt x="43" y="36"/>
                        </a:lnTo>
                        <a:lnTo>
                          <a:pt x="44" y="34"/>
                        </a:lnTo>
                        <a:lnTo>
                          <a:pt x="45" y="32"/>
                        </a:lnTo>
                        <a:lnTo>
                          <a:pt x="45" y="30"/>
                        </a:lnTo>
                        <a:lnTo>
                          <a:pt x="45" y="29"/>
                        </a:lnTo>
                        <a:lnTo>
                          <a:pt x="46" y="27"/>
                        </a:lnTo>
                        <a:lnTo>
                          <a:pt x="47" y="26"/>
                        </a:lnTo>
                        <a:lnTo>
                          <a:pt x="47" y="24"/>
                        </a:lnTo>
                      </a:path>
                    </a:pathLst>
                  </a:custGeom>
                  <a:noFill/>
                  <a:ln w="12700" cap="rnd" cmpd="sng">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59" name="Freeform 118"/>
                  <p:cNvSpPr>
                    <a:spLocks/>
                  </p:cNvSpPr>
                  <p:nvPr/>
                </p:nvSpPr>
                <p:spPr bwMode="auto">
                  <a:xfrm>
                    <a:off x="4933" y="3742"/>
                    <a:ext cx="48" cy="47"/>
                  </a:xfrm>
                  <a:custGeom>
                    <a:avLst/>
                    <a:gdLst>
                      <a:gd name="T0" fmla="*/ 47 w 48"/>
                      <a:gd name="T1" fmla="*/ 21 h 47"/>
                      <a:gd name="T2" fmla="*/ 46 w 48"/>
                      <a:gd name="T3" fmla="*/ 18 h 47"/>
                      <a:gd name="T4" fmla="*/ 45 w 48"/>
                      <a:gd name="T5" fmla="*/ 14 h 47"/>
                      <a:gd name="T6" fmla="*/ 43 w 48"/>
                      <a:gd name="T7" fmla="*/ 11 h 47"/>
                      <a:gd name="T8" fmla="*/ 41 w 48"/>
                      <a:gd name="T9" fmla="*/ 8 h 47"/>
                      <a:gd name="T10" fmla="*/ 39 w 48"/>
                      <a:gd name="T11" fmla="*/ 6 h 47"/>
                      <a:gd name="T12" fmla="*/ 36 w 48"/>
                      <a:gd name="T13" fmla="*/ 4 h 47"/>
                      <a:gd name="T14" fmla="*/ 34 w 48"/>
                      <a:gd name="T15" fmla="*/ 2 h 47"/>
                      <a:gd name="T16" fmla="*/ 30 w 48"/>
                      <a:gd name="T17" fmla="*/ 1 h 47"/>
                      <a:gd name="T18" fmla="*/ 27 w 48"/>
                      <a:gd name="T19" fmla="*/ 0 h 47"/>
                      <a:gd name="T20" fmla="*/ 23 w 48"/>
                      <a:gd name="T21" fmla="*/ 0 h 47"/>
                      <a:gd name="T22" fmla="*/ 20 w 48"/>
                      <a:gd name="T23" fmla="*/ 0 h 47"/>
                      <a:gd name="T24" fmla="*/ 17 w 48"/>
                      <a:gd name="T25" fmla="*/ 1 h 47"/>
                      <a:gd name="T26" fmla="*/ 13 w 48"/>
                      <a:gd name="T27" fmla="*/ 2 h 47"/>
                      <a:gd name="T28" fmla="*/ 11 w 48"/>
                      <a:gd name="T29" fmla="*/ 4 h 47"/>
                      <a:gd name="T30" fmla="*/ 8 w 48"/>
                      <a:gd name="T31" fmla="*/ 6 h 47"/>
                      <a:gd name="T32" fmla="*/ 5 w 48"/>
                      <a:gd name="T33" fmla="*/ 8 h 47"/>
                      <a:gd name="T34" fmla="*/ 3 w 48"/>
                      <a:gd name="T35" fmla="*/ 11 h 47"/>
                      <a:gd name="T36" fmla="*/ 1 w 48"/>
                      <a:gd name="T37" fmla="*/ 14 h 47"/>
                      <a:gd name="T38" fmla="*/ 1 w 48"/>
                      <a:gd name="T39" fmla="*/ 18 h 47"/>
                      <a:gd name="T40" fmla="*/ 0 w 48"/>
                      <a:gd name="T41" fmla="*/ 21 h 47"/>
                      <a:gd name="T42" fmla="*/ 0 w 48"/>
                      <a:gd name="T43" fmla="*/ 25 h 47"/>
                      <a:gd name="T44" fmla="*/ 1 w 48"/>
                      <a:gd name="T45" fmla="*/ 28 h 47"/>
                      <a:gd name="T46" fmla="*/ 1 w 48"/>
                      <a:gd name="T47" fmla="*/ 32 h 47"/>
                      <a:gd name="T48" fmla="*/ 3 w 48"/>
                      <a:gd name="T49" fmla="*/ 35 h 47"/>
                      <a:gd name="T50" fmla="*/ 5 w 48"/>
                      <a:gd name="T51" fmla="*/ 37 h 47"/>
                      <a:gd name="T52" fmla="*/ 8 w 48"/>
                      <a:gd name="T53" fmla="*/ 40 h 47"/>
                      <a:gd name="T54" fmla="*/ 11 w 48"/>
                      <a:gd name="T55" fmla="*/ 42 h 47"/>
                      <a:gd name="T56" fmla="*/ 13 w 48"/>
                      <a:gd name="T57" fmla="*/ 44 h 47"/>
                      <a:gd name="T58" fmla="*/ 17 w 48"/>
                      <a:gd name="T59" fmla="*/ 45 h 47"/>
                      <a:gd name="T60" fmla="*/ 20 w 48"/>
                      <a:gd name="T61" fmla="*/ 46 h 47"/>
                      <a:gd name="T62" fmla="*/ 23 w 48"/>
                      <a:gd name="T63" fmla="*/ 46 h 47"/>
                      <a:gd name="T64" fmla="*/ 27 w 48"/>
                      <a:gd name="T65" fmla="*/ 46 h 47"/>
                      <a:gd name="T66" fmla="*/ 30 w 48"/>
                      <a:gd name="T67" fmla="*/ 45 h 47"/>
                      <a:gd name="T68" fmla="*/ 34 w 48"/>
                      <a:gd name="T69" fmla="*/ 44 h 47"/>
                      <a:gd name="T70" fmla="*/ 36 w 48"/>
                      <a:gd name="T71" fmla="*/ 42 h 47"/>
                      <a:gd name="T72" fmla="*/ 39 w 48"/>
                      <a:gd name="T73" fmla="*/ 40 h 47"/>
                      <a:gd name="T74" fmla="*/ 41 w 48"/>
                      <a:gd name="T75" fmla="*/ 37 h 47"/>
                      <a:gd name="T76" fmla="*/ 43 w 48"/>
                      <a:gd name="T77" fmla="*/ 35 h 47"/>
                      <a:gd name="T78" fmla="*/ 45 w 48"/>
                      <a:gd name="T79" fmla="*/ 32 h 47"/>
                      <a:gd name="T80" fmla="*/ 46 w 48"/>
                      <a:gd name="T81" fmla="*/ 28 h 47"/>
                      <a:gd name="T82" fmla="*/ 47 w 48"/>
                      <a:gd name="T83" fmla="*/ 25 h 4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8" h="47">
                        <a:moveTo>
                          <a:pt x="47" y="23"/>
                        </a:moveTo>
                        <a:lnTo>
                          <a:pt x="47" y="21"/>
                        </a:lnTo>
                        <a:lnTo>
                          <a:pt x="47" y="20"/>
                        </a:lnTo>
                        <a:lnTo>
                          <a:pt x="46" y="18"/>
                        </a:lnTo>
                        <a:lnTo>
                          <a:pt x="46" y="16"/>
                        </a:lnTo>
                        <a:lnTo>
                          <a:pt x="45" y="14"/>
                        </a:lnTo>
                        <a:lnTo>
                          <a:pt x="45" y="13"/>
                        </a:lnTo>
                        <a:lnTo>
                          <a:pt x="43" y="11"/>
                        </a:lnTo>
                        <a:lnTo>
                          <a:pt x="43" y="10"/>
                        </a:lnTo>
                        <a:lnTo>
                          <a:pt x="41" y="8"/>
                        </a:lnTo>
                        <a:lnTo>
                          <a:pt x="41" y="7"/>
                        </a:lnTo>
                        <a:lnTo>
                          <a:pt x="39" y="6"/>
                        </a:lnTo>
                        <a:lnTo>
                          <a:pt x="38" y="5"/>
                        </a:lnTo>
                        <a:lnTo>
                          <a:pt x="36" y="4"/>
                        </a:lnTo>
                        <a:lnTo>
                          <a:pt x="35" y="3"/>
                        </a:lnTo>
                        <a:lnTo>
                          <a:pt x="34" y="2"/>
                        </a:lnTo>
                        <a:lnTo>
                          <a:pt x="32" y="1"/>
                        </a:lnTo>
                        <a:lnTo>
                          <a:pt x="30" y="1"/>
                        </a:lnTo>
                        <a:lnTo>
                          <a:pt x="29" y="0"/>
                        </a:lnTo>
                        <a:lnTo>
                          <a:pt x="27" y="0"/>
                        </a:lnTo>
                        <a:lnTo>
                          <a:pt x="25" y="0"/>
                        </a:lnTo>
                        <a:lnTo>
                          <a:pt x="23" y="0"/>
                        </a:lnTo>
                        <a:lnTo>
                          <a:pt x="22" y="0"/>
                        </a:lnTo>
                        <a:lnTo>
                          <a:pt x="20" y="0"/>
                        </a:lnTo>
                        <a:lnTo>
                          <a:pt x="18" y="0"/>
                        </a:lnTo>
                        <a:lnTo>
                          <a:pt x="17" y="1"/>
                        </a:lnTo>
                        <a:lnTo>
                          <a:pt x="15" y="1"/>
                        </a:lnTo>
                        <a:lnTo>
                          <a:pt x="13" y="2"/>
                        </a:lnTo>
                        <a:lnTo>
                          <a:pt x="12" y="3"/>
                        </a:lnTo>
                        <a:lnTo>
                          <a:pt x="11" y="4"/>
                        </a:lnTo>
                        <a:lnTo>
                          <a:pt x="9" y="5"/>
                        </a:lnTo>
                        <a:lnTo>
                          <a:pt x="8" y="6"/>
                        </a:lnTo>
                        <a:lnTo>
                          <a:pt x="6" y="7"/>
                        </a:lnTo>
                        <a:lnTo>
                          <a:pt x="5" y="8"/>
                        </a:lnTo>
                        <a:lnTo>
                          <a:pt x="4" y="10"/>
                        </a:lnTo>
                        <a:lnTo>
                          <a:pt x="3" y="11"/>
                        </a:lnTo>
                        <a:lnTo>
                          <a:pt x="3" y="13"/>
                        </a:lnTo>
                        <a:lnTo>
                          <a:pt x="1" y="14"/>
                        </a:lnTo>
                        <a:lnTo>
                          <a:pt x="1" y="16"/>
                        </a:lnTo>
                        <a:lnTo>
                          <a:pt x="1" y="18"/>
                        </a:lnTo>
                        <a:lnTo>
                          <a:pt x="0" y="20"/>
                        </a:lnTo>
                        <a:lnTo>
                          <a:pt x="0" y="21"/>
                        </a:lnTo>
                        <a:lnTo>
                          <a:pt x="0" y="23"/>
                        </a:lnTo>
                        <a:lnTo>
                          <a:pt x="0" y="25"/>
                        </a:lnTo>
                        <a:lnTo>
                          <a:pt x="0" y="26"/>
                        </a:lnTo>
                        <a:lnTo>
                          <a:pt x="1" y="28"/>
                        </a:lnTo>
                        <a:lnTo>
                          <a:pt x="1" y="30"/>
                        </a:lnTo>
                        <a:lnTo>
                          <a:pt x="1" y="32"/>
                        </a:lnTo>
                        <a:lnTo>
                          <a:pt x="3" y="33"/>
                        </a:lnTo>
                        <a:lnTo>
                          <a:pt x="3" y="35"/>
                        </a:lnTo>
                        <a:lnTo>
                          <a:pt x="4" y="36"/>
                        </a:lnTo>
                        <a:lnTo>
                          <a:pt x="5" y="37"/>
                        </a:lnTo>
                        <a:lnTo>
                          <a:pt x="6" y="38"/>
                        </a:lnTo>
                        <a:lnTo>
                          <a:pt x="8" y="40"/>
                        </a:lnTo>
                        <a:lnTo>
                          <a:pt x="9" y="41"/>
                        </a:lnTo>
                        <a:lnTo>
                          <a:pt x="11" y="42"/>
                        </a:lnTo>
                        <a:lnTo>
                          <a:pt x="12" y="43"/>
                        </a:lnTo>
                        <a:lnTo>
                          <a:pt x="13" y="44"/>
                        </a:lnTo>
                        <a:lnTo>
                          <a:pt x="15" y="45"/>
                        </a:lnTo>
                        <a:lnTo>
                          <a:pt x="17" y="45"/>
                        </a:lnTo>
                        <a:lnTo>
                          <a:pt x="18" y="46"/>
                        </a:lnTo>
                        <a:lnTo>
                          <a:pt x="20" y="46"/>
                        </a:lnTo>
                        <a:lnTo>
                          <a:pt x="22" y="46"/>
                        </a:lnTo>
                        <a:lnTo>
                          <a:pt x="23" y="46"/>
                        </a:lnTo>
                        <a:lnTo>
                          <a:pt x="25" y="46"/>
                        </a:lnTo>
                        <a:lnTo>
                          <a:pt x="27" y="46"/>
                        </a:lnTo>
                        <a:lnTo>
                          <a:pt x="29" y="46"/>
                        </a:lnTo>
                        <a:lnTo>
                          <a:pt x="30" y="45"/>
                        </a:lnTo>
                        <a:lnTo>
                          <a:pt x="32" y="45"/>
                        </a:lnTo>
                        <a:lnTo>
                          <a:pt x="34" y="44"/>
                        </a:lnTo>
                        <a:lnTo>
                          <a:pt x="35" y="43"/>
                        </a:lnTo>
                        <a:lnTo>
                          <a:pt x="36" y="42"/>
                        </a:lnTo>
                        <a:lnTo>
                          <a:pt x="38" y="41"/>
                        </a:lnTo>
                        <a:lnTo>
                          <a:pt x="39" y="40"/>
                        </a:lnTo>
                        <a:lnTo>
                          <a:pt x="41" y="38"/>
                        </a:lnTo>
                        <a:lnTo>
                          <a:pt x="41" y="37"/>
                        </a:lnTo>
                        <a:lnTo>
                          <a:pt x="43" y="36"/>
                        </a:lnTo>
                        <a:lnTo>
                          <a:pt x="43" y="35"/>
                        </a:lnTo>
                        <a:lnTo>
                          <a:pt x="45" y="33"/>
                        </a:lnTo>
                        <a:lnTo>
                          <a:pt x="45" y="32"/>
                        </a:lnTo>
                        <a:lnTo>
                          <a:pt x="46" y="30"/>
                        </a:lnTo>
                        <a:lnTo>
                          <a:pt x="46" y="28"/>
                        </a:lnTo>
                        <a:lnTo>
                          <a:pt x="47" y="26"/>
                        </a:lnTo>
                        <a:lnTo>
                          <a:pt x="47" y="25"/>
                        </a:lnTo>
                        <a:lnTo>
                          <a:pt x="47" y="23"/>
                        </a:lnTo>
                      </a:path>
                    </a:pathLst>
                  </a:custGeom>
                  <a:noFill/>
                  <a:ln w="12700" cap="rnd" cmpd="sng">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60" name="Freeform 119"/>
                  <p:cNvSpPr>
                    <a:spLocks/>
                  </p:cNvSpPr>
                  <p:nvPr/>
                </p:nvSpPr>
                <p:spPr bwMode="auto">
                  <a:xfrm>
                    <a:off x="4941" y="3072"/>
                    <a:ext cx="48" cy="47"/>
                  </a:xfrm>
                  <a:custGeom>
                    <a:avLst/>
                    <a:gdLst>
                      <a:gd name="T0" fmla="*/ 47 w 48"/>
                      <a:gd name="T1" fmla="*/ 21 h 47"/>
                      <a:gd name="T2" fmla="*/ 46 w 48"/>
                      <a:gd name="T3" fmla="*/ 18 h 47"/>
                      <a:gd name="T4" fmla="*/ 45 w 48"/>
                      <a:gd name="T5" fmla="*/ 14 h 47"/>
                      <a:gd name="T6" fmla="*/ 43 w 48"/>
                      <a:gd name="T7" fmla="*/ 11 h 47"/>
                      <a:gd name="T8" fmla="*/ 41 w 48"/>
                      <a:gd name="T9" fmla="*/ 8 h 47"/>
                      <a:gd name="T10" fmla="*/ 39 w 48"/>
                      <a:gd name="T11" fmla="*/ 6 h 47"/>
                      <a:gd name="T12" fmla="*/ 36 w 48"/>
                      <a:gd name="T13" fmla="*/ 3 h 47"/>
                      <a:gd name="T14" fmla="*/ 33 w 48"/>
                      <a:gd name="T15" fmla="*/ 2 h 47"/>
                      <a:gd name="T16" fmla="*/ 30 w 48"/>
                      <a:gd name="T17" fmla="*/ 1 h 47"/>
                      <a:gd name="T18" fmla="*/ 27 w 48"/>
                      <a:gd name="T19" fmla="*/ 0 h 47"/>
                      <a:gd name="T20" fmla="*/ 23 w 48"/>
                      <a:gd name="T21" fmla="*/ 0 h 47"/>
                      <a:gd name="T22" fmla="*/ 20 w 48"/>
                      <a:gd name="T23" fmla="*/ 0 h 47"/>
                      <a:gd name="T24" fmla="*/ 17 w 48"/>
                      <a:gd name="T25" fmla="*/ 1 h 47"/>
                      <a:gd name="T26" fmla="*/ 13 w 48"/>
                      <a:gd name="T27" fmla="*/ 2 h 47"/>
                      <a:gd name="T28" fmla="*/ 10 w 48"/>
                      <a:gd name="T29" fmla="*/ 3 h 47"/>
                      <a:gd name="T30" fmla="*/ 7 w 48"/>
                      <a:gd name="T31" fmla="*/ 6 h 47"/>
                      <a:gd name="T32" fmla="*/ 5 w 48"/>
                      <a:gd name="T33" fmla="*/ 8 h 47"/>
                      <a:gd name="T34" fmla="*/ 3 w 48"/>
                      <a:gd name="T35" fmla="*/ 11 h 47"/>
                      <a:gd name="T36" fmla="*/ 1 w 48"/>
                      <a:gd name="T37" fmla="*/ 14 h 47"/>
                      <a:gd name="T38" fmla="*/ 1 w 48"/>
                      <a:gd name="T39" fmla="*/ 18 h 47"/>
                      <a:gd name="T40" fmla="*/ 0 w 48"/>
                      <a:gd name="T41" fmla="*/ 21 h 47"/>
                      <a:gd name="T42" fmla="*/ 0 w 48"/>
                      <a:gd name="T43" fmla="*/ 24 h 47"/>
                      <a:gd name="T44" fmla="*/ 1 w 48"/>
                      <a:gd name="T45" fmla="*/ 28 h 47"/>
                      <a:gd name="T46" fmla="*/ 1 w 48"/>
                      <a:gd name="T47" fmla="*/ 31 h 47"/>
                      <a:gd name="T48" fmla="*/ 3 w 48"/>
                      <a:gd name="T49" fmla="*/ 35 h 47"/>
                      <a:gd name="T50" fmla="*/ 5 w 48"/>
                      <a:gd name="T51" fmla="*/ 37 h 47"/>
                      <a:gd name="T52" fmla="*/ 7 w 48"/>
                      <a:gd name="T53" fmla="*/ 40 h 47"/>
                      <a:gd name="T54" fmla="*/ 10 w 48"/>
                      <a:gd name="T55" fmla="*/ 42 h 47"/>
                      <a:gd name="T56" fmla="*/ 13 w 48"/>
                      <a:gd name="T57" fmla="*/ 44 h 47"/>
                      <a:gd name="T58" fmla="*/ 17 w 48"/>
                      <a:gd name="T59" fmla="*/ 45 h 47"/>
                      <a:gd name="T60" fmla="*/ 20 w 48"/>
                      <a:gd name="T61" fmla="*/ 46 h 47"/>
                      <a:gd name="T62" fmla="*/ 23 w 48"/>
                      <a:gd name="T63" fmla="*/ 46 h 47"/>
                      <a:gd name="T64" fmla="*/ 27 w 48"/>
                      <a:gd name="T65" fmla="*/ 46 h 47"/>
                      <a:gd name="T66" fmla="*/ 30 w 48"/>
                      <a:gd name="T67" fmla="*/ 45 h 47"/>
                      <a:gd name="T68" fmla="*/ 33 w 48"/>
                      <a:gd name="T69" fmla="*/ 44 h 47"/>
                      <a:gd name="T70" fmla="*/ 36 w 48"/>
                      <a:gd name="T71" fmla="*/ 42 h 47"/>
                      <a:gd name="T72" fmla="*/ 39 w 48"/>
                      <a:gd name="T73" fmla="*/ 40 h 47"/>
                      <a:gd name="T74" fmla="*/ 41 w 48"/>
                      <a:gd name="T75" fmla="*/ 37 h 47"/>
                      <a:gd name="T76" fmla="*/ 43 w 48"/>
                      <a:gd name="T77" fmla="*/ 35 h 47"/>
                      <a:gd name="T78" fmla="*/ 45 w 48"/>
                      <a:gd name="T79" fmla="*/ 31 h 47"/>
                      <a:gd name="T80" fmla="*/ 46 w 48"/>
                      <a:gd name="T81" fmla="*/ 28 h 47"/>
                      <a:gd name="T82" fmla="*/ 47 w 48"/>
                      <a:gd name="T83" fmla="*/ 24 h 4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8" h="47">
                        <a:moveTo>
                          <a:pt x="47" y="23"/>
                        </a:moveTo>
                        <a:lnTo>
                          <a:pt x="47" y="21"/>
                        </a:lnTo>
                        <a:lnTo>
                          <a:pt x="46" y="19"/>
                        </a:lnTo>
                        <a:lnTo>
                          <a:pt x="46" y="18"/>
                        </a:lnTo>
                        <a:lnTo>
                          <a:pt x="45" y="16"/>
                        </a:lnTo>
                        <a:lnTo>
                          <a:pt x="45" y="14"/>
                        </a:lnTo>
                        <a:lnTo>
                          <a:pt x="44" y="12"/>
                        </a:lnTo>
                        <a:lnTo>
                          <a:pt x="43" y="11"/>
                        </a:lnTo>
                        <a:lnTo>
                          <a:pt x="43" y="10"/>
                        </a:lnTo>
                        <a:lnTo>
                          <a:pt x="41" y="8"/>
                        </a:lnTo>
                        <a:lnTo>
                          <a:pt x="41" y="7"/>
                        </a:lnTo>
                        <a:lnTo>
                          <a:pt x="39" y="6"/>
                        </a:lnTo>
                        <a:lnTo>
                          <a:pt x="38" y="4"/>
                        </a:lnTo>
                        <a:lnTo>
                          <a:pt x="36" y="3"/>
                        </a:lnTo>
                        <a:lnTo>
                          <a:pt x="35" y="3"/>
                        </a:lnTo>
                        <a:lnTo>
                          <a:pt x="33" y="2"/>
                        </a:lnTo>
                        <a:lnTo>
                          <a:pt x="31" y="1"/>
                        </a:lnTo>
                        <a:lnTo>
                          <a:pt x="30" y="1"/>
                        </a:lnTo>
                        <a:lnTo>
                          <a:pt x="28" y="0"/>
                        </a:lnTo>
                        <a:lnTo>
                          <a:pt x="27" y="0"/>
                        </a:lnTo>
                        <a:lnTo>
                          <a:pt x="25" y="0"/>
                        </a:lnTo>
                        <a:lnTo>
                          <a:pt x="23" y="0"/>
                        </a:lnTo>
                        <a:lnTo>
                          <a:pt x="21" y="0"/>
                        </a:lnTo>
                        <a:lnTo>
                          <a:pt x="20" y="0"/>
                        </a:lnTo>
                        <a:lnTo>
                          <a:pt x="18" y="0"/>
                        </a:lnTo>
                        <a:lnTo>
                          <a:pt x="17" y="1"/>
                        </a:lnTo>
                        <a:lnTo>
                          <a:pt x="15" y="1"/>
                        </a:lnTo>
                        <a:lnTo>
                          <a:pt x="13" y="2"/>
                        </a:lnTo>
                        <a:lnTo>
                          <a:pt x="11" y="3"/>
                        </a:lnTo>
                        <a:lnTo>
                          <a:pt x="10" y="3"/>
                        </a:lnTo>
                        <a:lnTo>
                          <a:pt x="9" y="4"/>
                        </a:lnTo>
                        <a:lnTo>
                          <a:pt x="7" y="6"/>
                        </a:lnTo>
                        <a:lnTo>
                          <a:pt x="6" y="7"/>
                        </a:lnTo>
                        <a:lnTo>
                          <a:pt x="5" y="8"/>
                        </a:lnTo>
                        <a:lnTo>
                          <a:pt x="4" y="10"/>
                        </a:lnTo>
                        <a:lnTo>
                          <a:pt x="3" y="11"/>
                        </a:lnTo>
                        <a:lnTo>
                          <a:pt x="2" y="12"/>
                        </a:lnTo>
                        <a:lnTo>
                          <a:pt x="1" y="14"/>
                        </a:lnTo>
                        <a:lnTo>
                          <a:pt x="1" y="16"/>
                        </a:lnTo>
                        <a:lnTo>
                          <a:pt x="1" y="18"/>
                        </a:lnTo>
                        <a:lnTo>
                          <a:pt x="0" y="19"/>
                        </a:lnTo>
                        <a:lnTo>
                          <a:pt x="0" y="21"/>
                        </a:lnTo>
                        <a:lnTo>
                          <a:pt x="0" y="23"/>
                        </a:lnTo>
                        <a:lnTo>
                          <a:pt x="0" y="24"/>
                        </a:lnTo>
                        <a:lnTo>
                          <a:pt x="0" y="26"/>
                        </a:lnTo>
                        <a:lnTo>
                          <a:pt x="1" y="28"/>
                        </a:lnTo>
                        <a:lnTo>
                          <a:pt x="1" y="30"/>
                        </a:lnTo>
                        <a:lnTo>
                          <a:pt x="1" y="31"/>
                        </a:lnTo>
                        <a:lnTo>
                          <a:pt x="2" y="33"/>
                        </a:lnTo>
                        <a:lnTo>
                          <a:pt x="3" y="35"/>
                        </a:lnTo>
                        <a:lnTo>
                          <a:pt x="4" y="36"/>
                        </a:lnTo>
                        <a:lnTo>
                          <a:pt x="5" y="37"/>
                        </a:lnTo>
                        <a:lnTo>
                          <a:pt x="6" y="38"/>
                        </a:lnTo>
                        <a:lnTo>
                          <a:pt x="7" y="40"/>
                        </a:lnTo>
                        <a:lnTo>
                          <a:pt x="9" y="41"/>
                        </a:lnTo>
                        <a:lnTo>
                          <a:pt x="10" y="42"/>
                        </a:lnTo>
                        <a:lnTo>
                          <a:pt x="11" y="43"/>
                        </a:lnTo>
                        <a:lnTo>
                          <a:pt x="13" y="44"/>
                        </a:lnTo>
                        <a:lnTo>
                          <a:pt x="15" y="45"/>
                        </a:lnTo>
                        <a:lnTo>
                          <a:pt x="17" y="45"/>
                        </a:lnTo>
                        <a:lnTo>
                          <a:pt x="18" y="45"/>
                        </a:lnTo>
                        <a:lnTo>
                          <a:pt x="20" y="46"/>
                        </a:lnTo>
                        <a:lnTo>
                          <a:pt x="21" y="46"/>
                        </a:lnTo>
                        <a:lnTo>
                          <a:pt x="23" y="46"/>
                        </a:lnTo>
                        <a:lnTo>
                          <a:pt x="25" y="46"/>
                        </a:lnTo>
                        <a:lnTo>
                          <a:pt x="27" y="46"/>
                        </a:lnTo>
                        <a:lnTo>
                          <a:pt x="28" y="45"/>
                        </a:lnTo>
                        <a:lnTo>
                          <a:pt x="30" y="45"/>
                        </a:lnTo>
                        <a:lnTo>
                          <a:pt x="31" y="45"/>
                        </a:lnTo>
                        <a:lnTo>
                          <a:pt x="33" y="44"/>
                        </a:lnTo>
                        <a:lnTo>
                          <a:pt x="35" y="43"/>
                        </a:lnTo>
                        <a:lnTo>
                          <a:pt x="36" y="42"/>
                        </a:lnTo>
                        <a:lnTo>
                          <a:pt x="38" y="41"/>
                        </a:lnTo>
                        <a:lnTo>
                          <a:pt x="39" y="40"/>
                        </a:lnTo>
                        <a:lnTo>
                          <a:pt x="41" y="38"/>
                        </a:lnTo>
                        <a:lnTo>
                          <a:pt x="41" y="37"/>
                        </a:lnTo>
                        <a:lnTo>
                          <a:pt x="43" y="36"/>
                        </a:lnTo>
                        <a:lnTo>
                          <a:pt x="43" y="35"/>
                        </a:lnTo>
                        <a:lnTo>
                          <a:pt x="44" y="33"/>
                        </a:lnTo>
                        <a:lnTo>
                          <a:pt x="45" y="31"/>
                        </a:lnTo>
                        <a:lnTo>
                          <a:pt x="45" y="30"/>
                        </a:lnTo>
                        <a:lnTo>
                          <a:pt x="46" y="28"/>
                        </a:lnTo>
                        <a:lnTo>
                          <a:pt x="46" y="26"/>
                        </a:lnTo>
                        <a:lnTo>
                          <a:pt x="47" y="24"/>
                        </a:lnTo>
                        <a:lnTo>
                          <a:pt x="47" y="23"/>
                        </a:lnTo>
                      </a:path>
                    </a:pathLst>
                  </a:custGeom>
                  <a:noFill/>
                  <a:ln w="12700" cap="rnd" cmpd="sng">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61" name="Line 120"/>
                  <p:cNvSpPr>
                    <a:spLocks noChangeShapeType="1"/>
                  </p:cNvSpPr>
                  <p:nvPr/>
                </p:nvSpPr>
                <p:spPr bwMode="auto">
                  <a:xfrm>
                    <a:off x="5071" y="3635"/>
                    <a:ext cx="20" cy="62"/>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L"/>
                  </a:p>
                </p:txBody>
              </p:sp>
              <p:sp>
                <p:nvSpPr>
                  <p:cNvPr id="462" name="Line 121"/>
                  <p:cNvSpPr>
                    <a:spLocks noChangeShapeType="1"/>
                  </p:cNvSpPr>
                  <p:nvPr/>
                </p:nvSpPr>
                <p:spPr bwMode="auto">
                  <a:xfrm>
                    <a:off x="5174" y="3539"/>
                    <a:ext cx="64" cy="17"/>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L"/>
                  </a:p>
                </p:txBody>
              </p:sp>
              <p:sp>
                <p:nvSpPr>
                  <p:cNvPr id="463" name="Line 122"/>
                  <p:cNvSpPr>
                    <a:spLocks noChangeShapeType="1"/>
                  </p:cNvSpPr>
                  <p:nvPr/>
                </p:nvSpPr>
                <p:spPr bwMode="auto">
                  <a:xfrm flipH="1">
                    <a:off x="5165" y="3288"/>
                    <a:ext cx="92" cy="23"/>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L"/>
                  </a:p>
                </p:txBody>
              </p:sp>
              <p:sp>
                <p:nvSpPr>
                  <p:cNvPr id="464" name="Line 123"/>
                  <p:cNvSpPr>
                    <a:spLocks noChangeShapeType="1"/>
                  </p:cNvSpPr>
                  <p:nvPr/>
                </p:nvSpPr>
                <p:spPr bwMode="auto">
                  <a:xfrm flipH="1">
                    <a:off x="5059" y="3157"/>
                    <a:ext cx="57" cy="60"/>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L"/>
                  </a:p>
                </p:txBody>
              </p:sp>
              <p:sp>
                <p:nvSpPr>
                  <p:cNvPr id="465" name="Line 124"/>
                  <p:cNvSpPr>
                    <a:spLocks noChangeShapeType="1"/>
                  </p:cNvSpPr>
                  <p:nvPr/>
                </p:nvSpPr>
                <p:spPr bwMode="auto">
                  <a:xfrm>
                    <a:off x="4834" y="3164"/>
                    <a:ext cx="20" cy="63"/>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L"/>
                  </a:p>
                </p:txBody>
              </p:sp>
              <p:sp>
                <p:nvSpPr>
                  <p:cNvPr id="466" name="Line 125"/>
                  <p:cNvSpPr>
                    <a:spLocks noChangeShapeType="1"/>
                  </p:cNvSpPr>
                  <p:nvPr/>
                </p:nvSpPr>
                <p:spPr bwMode="auto">
                  <a:xfrm flipH="1">
                    <a:off x="4821" y="3636"/>
                    <a:ext cx="57" cy="59"/>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L"/>
                  </a:p>
                </p:txBody>
              </p:sp>
              <p:sp>
                <p:nvSpPr>
                  <p:cNvPr id="467" name="Line 126"/>
                  <p:cNvSpPr>
                    <a:spLocks noChangeShapeType="1"/>
                  </p:cNvSpPr>
                  <p:nvPr/>
                </p:nvSpPr>
                <p:spPr bwMode="auto">
                  <a:xfrm flipH="1">
                    <a:off x="4685" y="3535"/>
                    <a:ext cx="93" cy="23"/>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L"/>
                  </a:p>
                </p:txBody>
              </p:sp>
              <p:sp>
                <p:nvSpPr>
                  <p:cNvPr id="468" name="Line 127"/>
                  <p:cNvSpPr>
                    <a:spLocks noChangeShapeType="1"/>
                  </p:cNvSpPr>
                  <p:nvPr/>
                </p:nvSpPr>
                <p:spPr bwMode="auto">
                  <a:xfrm>
                    <a:off x="4697" y="3303"/>
                    <a:ext cx="64" cy="17"/>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L"/>
                  </a:p>
                </p:txBody>
              </p:sp>
              <p:sp>
                <p:nvSpPr>
                  <p:cNvPr id="469" name="Freeform 128"/>
                  <p:cNvSpPr>
                    <a:spLocks/>
                  </p:cNvSpPr>
                  <p:nvPr/>
                </p:nvSpPr>
                <p:spPr bwMode="auto">
                  <a:xfrm>
                    <a:off x="5086" y="3706"/>
                    <a:ext cx="47" cy="48"/>
                  </a:xfrm>
                  <a:custGeom>
                    <a:avLst/>
                    <a:gdLst>
                      <a:gd name="T0" fmla="*/ 46 w 47"/>
                      <a:gd name="T1" fmla="*/ 22 h 48"/>
                      <a:gd name="T2" fmla="*/ 46 w 47"/>
                      <a:gd name="T3" fmla="*/ 18 h 48"/>
                      <a:gd name="T4" fmla="*/ 45 w 47"/>
                      <a:gd name="T5" fmla="*/ 15 h 48"/>
                      <a:gd name="T6" fmla="*/ 43 w 47"/>
                      <a:gd name="T7" fmla="*/ 12 h 48"/>
                      <a:gd name="T8" fmla="*/ 41 w 47"/>
                      <a:gd name="T9" fmla="*/ 9 h 48"/>
                      <a:gd name="T10" fmla="*/ 39 w 47"/>
                      <a:gd name="T11" fmla="*/ 6 h 48"/>
                      <a:gd name="T12" fmla="*/ 36 w 47"/>
                      <a:gd name="T13" fmla="*/ 4 h 48"/>
                      <a:gd name="T14" fmla="*/ 33 w 47"/>
                      <a:gd name="T15" fmla="*/ 2 h 48"/>
                      <a:gd name="T16" fmla="*/ 30 w 47"/>
                      <a:gd name="T17" fmla="*/ 2 h 48"/>
                      <a:gd name="T18" fmla="*/ 26 w 47"/>
                      <a:gd name="T19" fmla="*/ 0 h 48"/>
                      <a:gd name="T20" fmla="*/ 23 w 47"/>
                      <a:gd name="T21" fmla="*/ 0 h 48"/>
                      <a:gd name="T22" fmla="*/ 20 w 47"/>
                      <a:gd name="T23" fmla="*/ 0 h 48"/>
                      <a:gd name="T24" fmla="*/ 16 w 47"/>
                      <a:gd name="T25" fmla="*/ 2 h 48"/>
                      <a:gd name="T26" fmla="*/ 13 w 47"/>
                      <a:gd name="T27" fmla="*/ 2 h 48"/>
                      <a:gd name="T28" fmla="*/ 10 w 47"/>
                      <a:gd name="T29" fmla="*/ 4 h 48"/>
                      <a:gd name="T30" fmla="*/ 8 w 47"/>
                      <a:gd name="T31" fmla="*/ 6 h 48"/>
                      <a:gd name="T32" fmla="*/ 5 w 47"/>
                      <a:gd name="T33" fmla="*/ 9 h 48"/>
                      <a:gd name="T34" fmla="*/ 3 w 47"/>
                      <a:gd name="T35" fmla="*/ 12 h 48"/>
                      <a:gd name="T36" fmla="*/ 1 w 47"/>
                      <a:gd name="T37" fmla="*/ 15 h 48"/>
                      <a:gd name="T38" fmla="*/ 0 w 47"/>
                      <a:gd name="T39" fmla="*/ 18 h 48"/>
                      <a:gd name="T40" fmla="*/ 0 w 47"/>
                      <a:gd name="T41" fmla="*/ 22 h 48"/>
                      <a:gd name="T42" fmla="*/ 0 w 47"/>
                      <a:gd name="T43" fmla="*/ 25 h 48"/>
                      <a:gd name="T44" fmla="*/ 0 w 47"/>
                      <a:gd name="T45" fmla="*/ 29 h 48"/>
                      <a:gd name="T46" fmla="*/ 1 w 47"/>
                      <a:gd name="T47" fmla="*/ 32 h 48"/>
                      <a:gd name="T48" fmla="*/ 3 w 47"/>
                      <a:gd name="T49" fmla="*/ 35 h 48"/>
                      <a:gd name="T50" fmla="*/ 5 w 47"/>
                      <a:gd name="T51" fmla="*/ 38 h 48"/>
                      <a:gd name="T52" fmla="*/ 8 w 47"/>
                      <a:gd name="T53" fmla="*/ 41 h 48"/>
                      <a:gd name="T54" fmla="*/ 10 w 47"/>
                      <a:gd name="T55" fmla="*/ 43 h 48"/>
                      <a:gd name="T56" fmla="*/ 13 w 47"/>
                      <a:gd name="T57" fmla="*/ 45 h 48"/>
                      <a:gd name="T58" fmla="*/ 16 w 47"/>
                      <a:gd name="T59" fmla="*/ 46 h 48"/>
                      <a:gd name="T60" fmla="*/ 20 w 47"/>
                      <a:gd name="T61" fmla="*/ 47 h 48"/>
                      <a:gd name="T62" fmla="*/ 23 w 47"/>
                      <a:gd name="T63" fmla="*/ 47 h 48"/>
                      <a:gd name="T64" fmla="*/ 26 w 47"/>
                      <a:gd name="T65" fmla="*/ 47 h 48"/>
                      <a:gd name="T66" fmla="*/ 30 w 47"/>
                      <a:gd name="T67" fmla="*/ 46 h 48"/>
                      <a:gd name="T68" fmla="*/ 33 w 47"/>
                      <a:gd name="T69" fmla="*/ 45 h 48"/>
                      <a:gd name="T70" fmla="*/ 36 w 47"/>
                      <a:gd name="T71" fmla="*/ 43 h 48"/>
                      <a:gd name="T72" fmla="*/ 39 w 47"/>
                      <a:gd name="T73" fmla="*/ 41 h 48"/>
                      <a:gd name="T74" fmla="*/ 41 w 47"/>
                      <a:gd name="T75" fmla="*/ 38 h 48"/>
                      <a:gd name="T76" fmla="*/ 43 w 47"/>
                      <a:gd name="T77" fmla="*/ 35 h 48"/>
                      <a:gd name="T78" fmla="*/ 45 w 47"/>
                      <a:gd name="T79" fmla="*/ 32 h 48"/>
                      <a:gd name="T80" fmla="*/ 46 w 47"/>
                      <a:gd name="T81" fmla="*/ 29 h 48"/>
                      <a:gd name="T82" fmla="*/ 46 w 47"/>
                      <a:gd name="T83" fmla="*/ 25 h 4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7" h="48">
                        <a:moveTo>
                          <a:pt x="46" y="24"/>
                        </a:moveTo>
                        <a:lnTo>
                          <a:pt x="46" y="22"/>
                        </a:lnTo>
                        <a:lnTo>
                          <a:pt x="46" y="20"/>
                        </a:lnTo>
                        <a:lnTo>
                          <a:pt x="46" y="18"/>
                        </a:lnTo>
                        <a:lnTo>
                          <a:pt x="45" y="17"/>
                        </a:lnTo>
                        <a:lnTo>
                          <a:pt x="45" y="15"/>
                        </a:lnTo>
                        <a:lnTo>
                          <a:pt x="44" y="13"/>
                        </a:lnTo>
                        <a:lnTo>
                          <a:pt x="43" y="12"/>
                        </a:lnTo>
                        <a:lnTo>
                          <a:pt x="43" y="10"/>
                        </a:lnTo>
                        <a:lnTo>
                          <a:pt x="41" y="9"/>
                        </a:lnTo>
                        <a:lnTo>
                          <a:pt x="40" y="8"/>
                        </a:lnTo>
                        <a:lnTo>
                          <a:pt x="39" y="6"/>
                        </a:lnTo>
                        <a:lnTo>
                          <a:pt x="38" y="6"/>
                        </a:lnTo>
                        <a:lnTo>
                          <a:pt x="36" y="4"/>
                        </a:lnTo>
                        <a:lnTo>
                          <a:pt x="35" y="4"/>
                        </a:lnTo>
                        <a:lnTo>
                          <a:pt x="33" y="2"/>
                        </a:lnTo>
                        <a:lnTo>
                          <a:pt x="32" y="2"/>
                        </a:lnTo>
                        <a:lnTo>
                          <a:pt x="30" y="2"/>
                        </a:lnTo>
                        <a:lnTo>
                          <a:pt x="28" y="1"/>
                        </a:lnTo>
                        <a:lnTo>
                          <a:pt x="26" y="0"/>
                        </a:lnTo>
                        <a:lnTo>
                          <a:pt x="25" y="0"/>
                        </a:lnTo>
                        <a:lnTo>
                          <a:pt x="23" y="0"/>
                        </a:lnTo>
                        <a:lnTo>
                          <a:pt x="22" y="0"/>
                        </a:lnTo>
                        <a:lnTo>
                          <a:pt x="20" y="0"/>
                        </a:lnTo>
                        <a:lnTo>
                          <a:pt x="18" y="1"/>
                        </a:lnTo>
                        <a:lnTo>
                          <a:pt x="16" y="2"/>
                        </a:lnTo>
                        <a:lnTo>
                          <a:pt x="14" y="2"/>
                        </a:lnTo>
                        <a:lnTo>
                          <a:pt x="13" y="2"/>
                        </a:lnTo>
                        <a:lnTo>
                          <a:pt x="11" y="4"/>
                        </a:lnTo>
                        <a:lnTo>
                          <a:pt x="10" y="4"/>
                        </a:lnTo>
                        <a:lnTo>
                          <a:pt x="9" y="6"/>
                        </a:lnTo>
                        <a:lnTo>
                          <a:pt x="8" y="6"/>
                        </a:lnTo>
                        <a:lnTo>
                          <a:pt x="6" y="8"/>
                        </a:lnTo>
                        <a:lnTo>
                          <a:pt x="5" y="9"/>
                        </a:lnTo>
                        <a:lnTo>
                          <a:pt x="4" y="10"/>
                        </a:lnTo>
                        <a:lnTo>
                          <a:pt x="3" y="12"/>
                        </a:lnTo>
                        <a:lnTo>
                          <a:pt x="2" y="13"/>
                        </a:lnTo>
                        <a:lnTo>
                          <a:pt x="1" y="15"/>
                        </a:lnTo>
                        <a:lnTo>
                          <a:pt x="1" y="17"/>
                        </a:lnTo>
                        <a:lnTo>
                          <a:pt x="0" y="18"/>
                        </a:lnTo>
                        <a:lnTo>
                          <a:pt x="0" y="20"/>
                        </a:lnTo>
                        <a:lnTo>
                          <a:pt x="0" y="22"/>
                        </a:lnTo>
                        <a:lnTo>
                          <a:pt x="0" y="24"/>
                        </a:lnTo>
                        <a:lnTo>
                          <a:pt x="0" y="25"/>
                        </a:lnTo>
                        <a:lnTo>
                          <a:pt x="0" y="27"/>
                        </a:lnTo>
                        <a:lnTo>
                          <a:pt x="0" y="29"/>
                        </a:lnTo>
                        <a:lnTo>
                          <a:pt x="1" y="30"/>
                        </a:lnTo>
                        <a:lnTo>
                          <a:pt x="1" y="32"/>
                        </a:lnTo>
                        <a:lnTo>
                          <a:pt x="2" y="34"/>
                        </a:lnTo>
                        <a:lnTo>
                          <a:pt x="3" y="35"/>
                        </a:lnTo>
                        <a:lnTo>
                          <a:pt x="4" y="36"/>
                        </a:lnTo>
                        <a:lnTo>
                          <a:pt x="5" y="38"/>
                        </a:lnTo>
                        <a:lnTo>
                          <a:pt x="6" y="39"/>
                        </a:lnTo>
                        <a:lnTo>
                          <a:pt x="8" y="41"/>
                        </a:lnTo>
                        <a:lnTo>
                          <a:pt x="9" y="42"/>
                        </a:lnTo>
                        <a:lnTo>
                          <a:pt x="10" y="43"/>
                        </a:lnTo>
                        <a:lnTo>
                          <a:pt x="11" y="44"/>
                        </a:lnTo>
                        <a:lnTo>
                          <a:pt x="13" y="45"/>
                        </a:lnTo>
                        <a:lnTo>
                          <a:pt x="14" y="46"/>
                        </a:lnTo>
                        <a:lnTo>
                          <a:pt x="16" y="46"/>
                        </a:lnTo>
                        <a:lnTo>
                          <a:pt x="18" y="46"/>
                        </a:lnTo>
                        <a:lnTo>
                          <a:pt x="20" y="47"/>
                        </a:lnTo>
                        <a:lnTo>
                          <a:pt x="22" y="47"/>
                        </a:lnTo>
                        <a:lnTo>
                          <a:pt x="23" y="47"/>
                        </a:lnTo>
                        <a:lnTo>
                          <a:pt x="25" y="47"/>
                        </a:lnTo>
                        <a:lnTo>
                          <a:pt x="26" y="47"/>
                        </a:lnTo>
                        <a:lnTo>
                          <a:pt x="28" y="46"/>
                        </a:lnTo>
                        <a:lnTo>
                          <a:pt x="30" y="46"/>
                        </a:lnTo>
                        <a:lnTo>
                          <a:pt x="32" y="46"/>
                        </a:lnTo>
                        <a:lnTo>
                          <a:pt x="33" y="45"/>
                        </a:lnTo>
                        <a:lnTo>
                          <a:pt x="35" y="44"/>
                        </a:lnTo>
                        <a:lnTo>
                          <a:pt x="36" y="43"/>
                        </a:lnTo>
                        <a:lnTo>
                          <a:pt x="38" y="42"/>
                        </a:lnTo>
                        <a:lnTo>
                          <a:pt x="39" y="41"/>
                        </a:lnTo>
                        <a:lnTo>
                          <a:pt x="40" y="39"/>
                        </a:lnTo>
                        <a:lnTo>
                          <a:pt x="41" y="38"/>
                        </a:lnTo>
                        <a:lnTo>
                          <a:pt x="43" y="36"/>
                        </a:lnTo>
                        <a:lnTo>
                          <a:pt x="43" y="35"/>
                        </a:lnTo>
                        <a:lnTo>
                          <a:pt x="44" y="34"/>
                        </a:lnTo>
                        <a:lnTo>
                          <a:pt x="45" y="32"/>
                        </a:lnTo>
                        <a:lnTo>
                          <a:pt x="45" y="30"/>
                        </a:lnTo>
                        <a:lnTo>
                          <a:pt x="46" y="29"/>
                        </a:lnTo>
                        <a:lnTo>
                          <a:pt x="46" y="27"/>
                        </a:lnTo>
                        <a:lnTo>
                          <a:pt x="46" y="25"/>
                        </a:lnTo>
                        <a:lnTo>
                          <a:pt x="46" y="24"/>
                        </a:lnTo>
                      </a:path>
                    </a:pathLst>
                  </a:custGeom>
                  <a:noFill/>
                  <a:ln w="12700" cap="rnd" cmpd="sng">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70" name="Freeform 129"/>
                  <p:cNvSpPr>
                    <a:spLocks/>
                  </p:cNvSpPr>
                  <p:nvPr/>
                </p:nvSpPr>
                <p:spPr bwMode="auto">
                  <a:xfrm>
                    <a:off x="5242" y="3554"/>
                    <a:ext cx="47" cy="47"/>
                  </a:xfrm>
                  <a:custGeom>
                    <a:avLst/>
                    <a:gdLst>
                      <a:gd name="T0" fmla="*/ 46 w 47"/>
                      <a:gd name="T1" fmla="*/ 22 h 47"/>
                      <a:gd name="T2" fmla="*/ 46 w 47"/>
                      <a:gd name="T3" fmla="*/ 18 h 47"/>
                      <a:gd name="T4" fmla="*/ 45 w 47"/>
                      <a:gd name="T5" fmla="*/ 15 h 47"/>
                      <a:gd name="T6" fmla="*/ 43 w 47"/>
                      <a:gd name="T7" fmla="*/ 12 h 47"/>
                      <a:gd name="T8" fmla="*/ 41 w 47"/>
                      <a:gd name="T9" fmla="*/ 9 h 47"/>
                      <a:gd name="T10" fmla="*/ 38 w 47"/>
                      <a:gd name="T11" fmla="*/ 6 h 47"/>
                      <a:gd name="T12" fmla="*/ 36 w 47"/>
                      <a:gd name="T13" fmla="*/ 4 h 47"/>
                      <a:gd name="T14" fmla="*/ 33 w 47"/>
                      <a:gd name="T15" fmla="*/ 2 h 47"/>
                      <a:gd name="T16" fmla="*/ 30 w 47"/>
                      <a:gd name="T17" fmla="*/ 1 h 47"/>
                      <a:gd name="T18" fmla="*/ 26 w 47"/>
                      <a:gd name="T19" fmla="*/ 0 h 47"/>
                      <a:gd name="T20" fmla="*/ 23 w 47"/>
                      <a:gd name="T21" fmla="*/ 0 h 47"/>
                      <a:gd name="T22" fmla="*/ 20 w 47"/>
                      <a:gd name="T23" fmla="*/ 0 h 47"/>
                      <a:gd name="T24" fmla="*/ 16 w 47"/>
                      <a:gd name="T25" fmla="*/ 1 h 47"/>
                      <a:gd name="T26" fmla="*/ 12 w 47"/>
                      <a:gd name="T27" fmla="*/ 2 h 47"/>
                      <a:gd name="T28" fmla="*/ 10 w 47"/>
                      <a:gd name="T29" fmla="*/ 4 h 47"/>
                      <a:gd name="T30" fmla="*/ 7 w 47"/>
                      <a:gd name="T31" fmla="*/ 6 h 47"/>
                      <a:gd name="T32" fmla="*/ 5 w 47"/>
                      <a:gd name="T33" fmla="*/ 9 h 47"/>
                      <a:gd name="T34" fmla="*/ 3 w 47"/>
                      <a:gd name="T35" fmla="*/ 12 h 47"/>
                      <a:gd name="T36" fmla="*/ 1 w 47"/>
                      <a:gd name="T37" fmla="*/ 15 h 47"/>
                      <a:gd name="T38" fmla="*/ 0 w 47"/>
                      <a:gd name="T39" fmla="*/ 18 h 47"/>
                      <a:gd name="T40" fmla="*/ 0 w 47"/>
                      <a:gd name="T41" fmla="*/ 22 h 47"/>
                      <a:gd name="T42" fmla="*/ 0 w 47"/>
                      <a:gd name="T43" fmla="*/ 25 h 47"/>
                      <a:gd name="T44" fmla="*/ 0 w 47"/>
                      <a:gd name="T45" fmla="*/ 28 h 47"/>
                      <a:gd name="T46" fmla="*/ 1 w 47"/>
                      <a:gd name="T47" fmla="*/ 32 h 47"/>
                      <a:gd name="T48" fmla="*/ 3 w 47"/>
                      <a:gd name="T49" fmla="*/ 35 h 47"/>
                      <a:gd name="T50" fmla="*/ 5 w 47"/>
                      <a:gd name="T51" fmla="*/ 38 h 47"/>
                      <a:gd name="T52" fmla="*/ 7 w 47"/>
                      <a:gd name="T53" fmla="*/ 40 h 47"/>
                      <a:gd name="T54" fmla="*/ 10 w 47"/>
                      <a:gd name="T55" fmla="*/ 43 h 47"/>
                      <a:gd name="T56" fmla="*/ 12 w 47"/>
                      <a:gd name="T57" fmla="*/ 44 h 47"/>
                      <a:gd name="T58" fmla="*/ 16 w 47"/>
                      <a:gd name="T59" fmla="*/ 45 h 47"/>
                      <a:gd name="T60" fmla="*/ 20 w 47"/>
                      <a:gd name="T61" fmla="*/ 46 h 47"/>
                      <a:gd name="T62" fmla="*/ 23 w 47"/>
                      <a:gd name="T63" fmla="*/ 46 h 47"/>
                      <a:gd name="T64" fmla="*/ 26 w 47"/>
                      <a:gd name="T65" fmla="*/ 46 h 47"/>
                      <a:gd name="T66" fmla="*/ 30 w 47"/>
                      <a:gd name="T67" fmla="*/ 45 h 47"/>
                      <a:gd name="T68" fmla="*/ 33 w 47"/>
                      <a:gd name="T69" fmla="*/ 44 h 47"/>
                      <a:gd name="T70" fmla="*/ 36 w 47"/>
                      <a:gd name="T71" fmla="*/ 43 h 47"/>
                      <a:gd name="T72" fmla="*/ 38 w 47"/>
                      <a:gd name="T73" fmla="*/ 40 h 47"/>
                      <a:gd name="T74" fmla="*/ 41 w 47"/>
                      <a:gd name="T75" fmla="*/ 38 h 47"/>
                      <a:gd name="T76" fmla="*/ 43 w 47"/>
                      <a:gd name="T77" fmla="*/ 35 h 47"/>
                      <a:gd name="T78" fmla="*/ 45 w 47"/>
                      <a:gd name="T79" fmla="*/ 32 h 47"/>
                      <a:gd name="T80" fmla="*/ 46 w 47"/>
                      <a:gd name="T81" fmla="*/ 28 h 47"/>
                      <a:gd name="T82" fmla="*/ 46 w 47"/>
                      <a:gd name="T83" fmla="*/ 25 h 4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7" h="47">
                        <a:moveTo>
                          <a:pt x="46" y="23"/>
                        </a:moveTo>
                        <a:lnTo>
                          <a:pt x="46" y="22"/>
                        </a:lnTo>
                        <a:lnTo>
                          <a:pt x="46" y="20"/>
                        </a:lnTo>
                        <a:lnTo>
                          <a:pt x="46" y="18"/>
                        </a:lnTo>
                        <a:lnTo>
                          <a:pt x="45" y="16"/>
                        </a:lnTo>
                        <a:lnTo>
                          <a:pt x="45" y="15"/>
                        </a:lnTo>
                        <a:lnTo>
                          <a:pt x="44" y="13"/>
                        </a:lnTo>
                        <a:lnTo>
                          <a:pt x="43" y="12"/>
                        </a:lnTo>
                        <a:lnTo>
                          <a:pt x="42" y="10"/>
                        </a:lnTo>
                        <a:lnTo>
                          <a:pt x="41" y="9"/>
                        </a:lnTo>
                        <a:lnTo>
                          <a:pt x="40" y="7"/>
                        </a:lnTo>
                        <a:lnTo>
                          <a:pt x="38" y="6"/>
                        </a:lnTo>
                        <a:lnTo>
                          <a:pt x="38" y="5"/>
                        </a:lnTo>
                        <a:lnTo>
                          <a:pt x="36" y="4"/>
                        </a:lnTo>
                        <a:lnTo>
                          <a:pt x="35" y="3"/>
                        </a:lnTo>
                        <a:lnTo>
                          <a:pt x="33" y="2"/>
                        </a:lnTo>
                        <a:lnTo>
                          <a:pt x="31" y="1"/>
                        </a:lnTo>
                        <a:lnTo>
                          <a:pt x="30" y="1"/>
                        </a:lnTo>
                        <a:lnTo>
                          <a:pt x="28" y="1"/>
                        </a:lnTo>
                        <a:lnTo>
                          <a:pt x="26" y="0"/>
                        </a:lnTo>
                        <a:lnTo>
                          <a:pt x="24" y="0"/>
                        </a:lnTo>
                        <a:lnTo>
                          <a:pt x="23" y="0"/>
                        </a:lnTo>
                        <a:lnTo>
                          <a:pt x="21" y="0"/>
                        </a:lnTo>
                        <a:lnTo>
                          <a:pt x="20" y="0"/>
                        </a:lnTo>
                        <a:lnTo>
                          <a:pt x="18" y="1"/>
                        </a:lnTo>
                        <a:lnTo>
                          <a:pt x="16" y="1"/>
                        </a:lnTo>
                        <a:lnTo>
                          <a:pt x="14" y="1"/>
                        </a:lnTo>
                        <a:lnTo>
                          <a:pt x="12" y="2"/>
                        </a:lnTo>
                        <a:lnTo>
                          <a:pt x="11" y="3"/>
                        </a:lnTo>
                        <a:lnTo>
                          <a:pt x="10" y="4"/>
                        </a:lnTo>
                        <a:lnTo>
                          <a:pt x="8" y="5"/>
                        </a:lnTo>
                        <a:lnTo>
                          <a:pt x="7" y="6"/>
                        </a:lnTo>
                        <a:lnTo>
                          <a:pt x="6" y="7"/>
                        </a:lnTo>
                        <a:lnTo>
                          <a:pt x="5" y="9"/>
                        </a:lnTo>
                        <a:lnTo>
                          <a:pt x="4" y="10"/>
                        </a:lnTo>
                        <a:lnTo>
                          <a:pt x="3" y="12"/>
                        </a:lnTo>
                        <a:lnTo>
                          <a:pt x="2" y="13"/>
                        </a:lnTo>
                        <a:lnTo>
                          <a:pt x="1" y="15"/>
                        </a:lnTo>
                        <a:lnTo>
                          <a:pt x="1" y="16"/>
                        </a:lnTo>
                        <a:lnTo>
                          <a:pt x="0" y="18"/>
                        </a:lnTo>
                        <a:lnTo>
                          <a:pt x="0" y="20"/>
                        </a:lnTo>
                        <a:lnTo>
                          <a:pt x="0" y="22"/>
                        </a:lnTo>
                        <a:lnTo>
                          <a:pt x="0" y="23"/>
                        </a:lnTo>
                        <a:lnTo>
                          <a:pt x="0" y="25"/>
                        </a:lnTo>
                        <a:lnTo>
                          <a:pt x="0" y="27"/>
                        </a:lnTo>
                        <a:lnTo>
                          <a:pt x="0" y="28"/>
                        </a:lnTo>
                        <a:lnTo>
                          <a:pt x="1" y="30"/>
                        </a:lnTo>
                        <a:lnTo>
                          <a:pt x="1" y="32"/>
                        </a:lnTo>
                        <a:lnTo>
                          <a:pt x="2" y="34"/>
                        </a:lnTo>
                        <a:lnTo>
                          <a:pt x="3" y="35"/>
                        </a:lnTo>
                        <a:lnTo>
                          <a:pt x="4" y="36"/>
                        </a:lnTo>
                        <a:lnTo>
                          <a:pt x="5" y="38"/>
                        </a:lnTo>
                        <a:lnTo>
                          <a:pt x="6" y="39"/>
                        </a:lnTo>
                        <a:lnTo>
                          <a:pt x="7" y="40"/>
                        </a:lnTo>
                        <a:lnTo>
                          <a:pt x="8" y="41"/>
                        </a:lnTo>
                        <a:lnTo>
                          <a:pt x="10" y="43"/>
                        </a:lnTo>
                        <a:lnTo>
                          <a:pt x="11" y="43"/>
                        </a:lnTo>
                        <a:lnTo>
                          <a:pt x="12" y="44"/>
                        </a:lnTo>
                        <a:lnTo>
                          <a:pt x="14" y="45"/>
                        </a:lnTo>
                        <a:lnTo>
                          <a:pt x="16" y="45"/>
                        </a:lnTo>
                        <a:lnTo>
                          <a:pt x="18" y="46"/>
                        </a:lnTo>
                        <a:lnTo>
                          <a:pt x="20" y="46"/>
                        </a:lnTo>
                        <a:lnTo>
                          <a:pt x="21" y="46"/>
                        </a:lnTo>
                        <a:lnTo>
                          <a:pt x="23" y="46"/>
                        </a:lnTo>
                        <a:lnTo>
                          <a:pt x="24" y="46"/>
                        </a:lnTo>
                        <a:lnTo>
                          <a:pt x="26" y="46"/>
                        </a:lnTo>
                        <a:lnTo>
                          <a:pt x="28" y="46"/>
                        </a:lnTo>
                        <a:lnTo>
                          <a:pt x="30" y="45"/>
                        </a:lnTo>
                        <a:lnTo>
                          <a:pt x="31" y="45"/>
                        </a:lnTo>
                        <a:lnTo>
                          <a:pt x="33" y="44"/>
                        </a:lnTo>
                        <a:lnTo>
                          <a:pt x="35" y="43"/>
                        </a:lnTo>
                        <a:lnTo>
                          <a:pt x="36" y="43"/>
                        </a:lnTo>
                        <a:lnTo>
                          <a:pt x="38" y="41"/>
                        </a:lnTo>
                        <a:lnTo>
                          <a:pt x="38" y="40"/>
                        </a:lnTo>
                        <a:lnTo>
                          <a:pt x="40" y="39"/>
                        </a:lnTo>
                        <a:lnTo>
                          <a:pt x="41" y="38"/>
                        </a:lnTo>
                        <a:lnTo>
                          <a:pt x="42" y="36"/>
                        </a:lnTo>
                        <a:lnTo>
                          <a:pt x="43" y="35"/>
                        </a:lnTo>
                        <a:lnTo>
                          <a:pt x="44" y="34"/>
                        </a:lnTo>
                        <a:lnTo>
                          <a:pt x="45" y="32"/>
                        </a:lnTo>
                        <a:lnTo>
                          <a:pt x="45" y="30"/>
                        </a:lnTo>
                        <a:lnTo>
                          <a:pt x="46" y="28"/>
                        </a:lnTo>
                        <a:lnTo>
                          <a:pt x="46" y="27"/>
                        </a:lnTo>
                        <a:lnTo>
                          <a:pt x="46" y="25"/>
                        </a:lnTo>
                        <a:lnTo>
                          <a:pt x="46" y="23"/>
                        </a:lnTo>
                      </a:path>
                    </a:pathLst>
                  </a:custGeom>
                  <a:noFill/>
                  <a:ln w="12700" cap="rnd" cmpd="sng">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71" name="Freeform 130"/>
                  <p:cNvSpPr>
                    <a:spLocks/>
                  </p:cNvSpPr>
                  <p:nvPr/>
                </p:nvSpPr>
                <p:spPr bwMode="auto">
                  <a:xfrm>
                    <a:off x="5244" y="3249"/>
                    <a:ext cx="48" cy="48"/>
                  </a:xfrm>
                  <a:custGeom>
                    <a:avLst/>
                    <a:gdLst>
                      <a:gd name="T0" fmla="*/ 47 w 48"/>
                      <a:gd name="T1" fmla="*/ 22 h 48"/>
                      <a:gd name="T2" fmla="*/ 46 w 48"/>
                      <a:gd name="T3" fmla="*/ 18 h 48"/>
                      <a:gd name="T4" fmla="*/ 45 w 48"/>
                      <a:gd name="T5" fmla="*/ 15 h 48"/>
                      <a:gd name="T6" fmla="*/ 43 w 48"/>
                      <a:gd name="T7" fmla="*/ 11 h 48"/>
                      <a:gd name="T8" fmla="*/ 40 w 48"/>
                      <a:gd name="T9" fmla="*/ 8 h 48"/>
                      <a:gd name="T10" fmla="*/ 38 w 48"/>
                      <a:gd name="T11" fmla="*/ 5 h 48"/>
                      <a:gd name="T12" fmla="*/ 35 w 48"/>
                      <a:gd name="T13" fmla="*/ 4 h 48"/>
                      <a:gd name="T14" fmla="*/ 32 w 48"/>
                      <a:gd name="T15" fmla="*/ 1 h 48"/>
                      <a:gd name="T16" fmla="*/ 29 w 48"/>
                      <a:gd name="T17" fmla="*/ 1 h 48"/>
                      <a:gd name="T18" fmla="*/ 25 w 48"/>
                      <a:gd name="T19" fmla="*/ 0 h 48"/>
                      <a:gd name="T20" fmla="*/ 22 w 48"/>
                      <a:gd name="T21" fmla="*/ 0 h 48"/>
                      <a:gd name="T22" fmla="*/ 18 w 48"/>
                      <a:gd name="T23" fmla="*/ 1 h 48"/>
                      <a:gd name="T24" fmla="*/ 15 w 48"/>
                      <a:gd name="T25" fmla="*/ 1 h 48"/>
                      <a:gd name="T26" fmla="*/ 12 w 48"/>
                      <a:gd name="T27" fmla="*/ 4 h 48"/>
                      <a:gd name="T28" fmla="*/ 9 w 48"/>
                      <a:gd name="T29" fmla="*/ 5 h 48"/>
                      <a:gd name="T30" fmla="*/ 6 w 48"/>
                      <a:gd name="T31" fmla="*/ 8 h 48"/>
                      <a:gd name="T32" fmla="*/ 4 w 48"/>
                      <a:gd name="T33" fmla="*/ 11 h 48"/>
                      <a:gd name="T34" fmla="*/ 2 w 48"/>
                      <a:gd name="T35" fmla="*/ 15 h 48"/>
                      <a:gd name="T36" fmla="*/ 1 w 48"/>
                      <a:gd name="T37" fmla="*/ 18 h 48"/>
                      <a:gd name="T38" fmla="*/ 0 w 48"/>
                      <a:gd name="T39" fmla="*/ 22 h 48"/>
                      <a:gd name="T40" fmla="*/ 0 w 48"/>
                      <a:gd name="T41" fmla="*/ 25 h 48"/>
                      <a:gd name="T42" fmla="*/ 1 w 48"/>
                      <a:gd name="T43" fmla="*/ 29 h 48"/>
                      <a:gd name="T44" fmla="*/ 2 w 48"/>
                      <a:gd name="T45" fmla="*/ 32 h 48"/>
                      <a:gd name="T46" fmla="*/ 4 w 48"/>
                      <a:gd name="T47" fmla="*/ 35 h 48"/>
                      <a:gd name="T48" fmla="*/ 5 w 48"/>
                      <a:gd name="T49" fmla="*/ 38 h 48"/>
                      <a:gd name="T50" fmla="*/ 8 w 48"/>
                      <a:gd name="T51" fmla="*/ 41 h 48"/>
                      <a:gd name="T52" fmla="*/ 10 w 48"/>
                      <a:gd name="T53" fmla="*/ 43 h 48"/>
                      <a:gd name="T54" fmla="*/ 13 w 48"/>
                      <a:gd name="T55" fmla="*/ 45 h 48"/>
                      <a:gd name="T56" fmla="*/ 17 w 48"/>
                      <a:gd name="T57" fmla="*/ 45 h 48"/>
                      <a:gd name="T58" fmla="*/ 20 w 48"/>
                      <a:gd name="T59" fmla="*/ 47 h 48"/>
                      <a:gd name="T60" fmla="*/ 23 w 48"/>
                      <a:gd name="T61" fmla="*/ 47 h 48"/>
                      <a:gd name="T62" fmla="*/ 27 w 48"/>
                      <a:gd name="T63" fmla="*/ 47 h 48"/>
                      <a:gd name="T64" fmla="*/ 30 w 48"/>
                      <a:gd name="T65" fmla="*/ 45 h 48"/>
                      <a:gd name="T66" fmla="*/ 34 w 48"/>
                      <a:gd name="T67" fmla="*/ 45 h 48"/>
                      <a:gd name="T68" fmla="*/ 36 w 48"/>
                      <a:gd name="T69" fmla="*/ 43 h 48"/>
                      <a:gd name="T70" fmla="*/ 39 w 48"/>
                      <a:gd name="T71" fmla="*/ 41 h 48"/>
                      <a:gd name="T72" fmla="*/ 42 w 48"/>
                      <a:gd name="T73" fmla="*/ 38 h 48"/>
                      <a:gd name="T74" fmla="*/ 43 w 48"/>
                      <a:gd name="T75" fmla="*/ 35 h 48"/>
                      <a:gd name="T76" fmla="*/ 45 w 48"/>
                      <a:gd name="T77" fmla="*/ 32 h 48"/>
                      <a:gd name="T78" fmla="*/ 46 w 48"/>
                      <a:gd name="T79" fmla="*/ 29 h 48"/>
                      <a:gd name="T80" fmla="*/ 47 w 48"/>
                      <a:gd name="T81" fmla="*/ 25 h 4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48" h="48">
                        <a:moveTo>
                          <a:pt x="47" y="23"/>
                        </a:moveTo>
                        <a:lnTo>
                          <a:pt x="47" y="22"/>
                        </a:lnTo>
                        <a:lnTo>
                          <a:pt x="46" y="20"/>
                        </a:lnTo>
                        <a:lnTo>
                          <a:pt x="46" y="18"/>
                        </a:lnTo>
                        <a:lnTo>
                          <a:pt x="46" y="17"/>
                        </a:lnTo>
                        <a:lnTo>
                          <a:pt x="45" y="15"/>
                        </a:lnTo>
                        <a:lnTo>
                          <a:pt x="44" y="13"/>
                        </a:lnTo>
                        <a:lnTo>
                          <a:pt x="43" y="11"/>
                        </a:lnTo>
                        <a:lnTo>
                          <a:pt x="42" y="9"/>
                        </a:lnTo>
                        <a:lnTo>
                          <a:pt x="40" y="8"/>
                        </a:lnTo>
                        <a:lnTo>
                          <a:pt x="39" y="6"/>
                        </a:lnTo>
                        <a:lnTo>
                          <a:pt x="38" y="5"/>
                        </a:lnTo>
                        <a:lnTo>
                          <a:pt x="36" y="4"/>
                        </a:lnTo>
                        <a:lnTo>
                          <a:pt x="35" y="4"/>
                        </a:lnTo>
                        <a:lnTo>
                          <a:pt x="34" y="3"/>
                        </a:lnTo>
                        <a:lnTo>
                          <a:pt x="32" y="1"/>
                        </a:lnTo>
                        <a:lnTo>
                          <a:pt x="30" y="1"/>
                        </a:lnTo>
                        <a:lnTo>
                          <a:pt x="29" y="1"/>
                        </a:lnTo>
                        <a:lnTo>
                          <a:pt x="27" y="1"/>
                        </a:lnTo>
                        <a:lnTo>
                          <a:pt x="25" y="0"/>
                        </a:lnTo>
                        <a:lnTo>
                          <a:pt x="23" y="0"/>
                        </a:lnTo>
                        <a:lnTo>
                          <a:pt x="22" y="0"/>
                        </a:lnTo>
                        <a:lnTo>
                          <a:pt x="20" y="1"/>
                        </a:lnTo>
                        <a:lnTo>
                          <a:pt x="18" y="1"/>
                        </a:lnTo>
                        <a:lnTo>
                          <a:pt x="17" y="1"/>
                        </a:lnTo>
                        <a:lnTo>
                          <a:pt x="15" y="1"/>
                        </a:lnTo>
                        <a:lnTo>
                          <a:pt x="13" y="3"/>
                        </a:lnTo>
                        <a:lnTo>
                          <a:pt x="12" y="4"/>
                        </a:lnTo>
                        <a:lnTo>
                          <a:pt x="10" y="4"/>
                        </a:lnTo>
                        <a:lnTo>
                          <a:pt x="9" y="5"/>
                        </a:lnTo>
                        <a:lnTo>
                          <a:pt x="8" y="6"/>
                        </a:lnTo>
                        <a:lnTo>
                          <a:pt x="6" y="8"/>
                        </a:lnTo>
                        <a:lnTo>
                          <a:pt x="5" y="9"/>
                        </a:lnTo>
                        <a:lnTo>
                          <a:pt x="4" y="11"/>
                        </a:lnTo>
                        <a:lnTo>
                          <a:pt x="2" y="13"/>
                        </a:lnTo>
                        <a:lnTo>
                          <a:pt x="2" y="15"/>
                        </a:lnTo>
                        <a:lnTo>
                          <a:pt x="1" y="17"/>
                        </a:lnTo>
                        <a:lnTo>
                          <a:pt x="1" y="18"/>
                        </a:lnTo>
                        <a:lnTo>
                          <a:pt x="0" y="20"/>
                        </a:lnTo>
                        <a:lnTo>
                          <a:pt x="0" y="22"/>
                        </a:lnTo>
                        <a:lnTo>
                          <a:pt x="0" y="23"/>
                        </a:lnTo>
                        <a:lnTo>
                          <a:pt x="0" y="25"/>
                        </a:lnTo>
                        <a:lnTo>
                          <a:pt x="0" y="27"/>
                        </a:lnTo>
                        <a:lnTo>
                          <a:pt x="1" y="29"/>
                        </a:lnTo>
                        <a:lnTo>
                          <a:pt x="1" y="30"/>
                        </a:lnTo>
                        <a:lnTo>
                          <a:pt x="2" y="32"/>
                        </a:lnTo>
                        <a:lnTo>
                          <a:pt x="2" y="33"/>
                        </a:lnTo>
                        <a:lnTo>
                          <a:pt x="4" y="35"/>
                        </a:lnTo>
                        <a:lnTo>
                          <a:pt x="4" y="36"/>
                        </a:lnTo>
                        <a:lnTo>
                          <a:pt x="5" y="38"/>
                        </a:lnTo>
                        <a:lnTo>
                          <a:pt x="6" y="39"/>
                        </a:lnTo>
                        <a:lnTo>
                          <a:pt x="8" y="41"/>
                        </a:lnTo>
                        <a:lnTo>
                          <a:pt x="9" y="41"/>
                        </a:lnTo>
                        <a:lnTo>
                          <a:pt x="10" y="43"/>
                        </a:lnTo>
                        <a:lnTo>
                          <a:pt x="12" y="43"/>
                        </a:lnTo>
                        <a:lnTo>
                          <a:pt x="13" y="45"/>
                        </a:lnTo>
                        <a:lnTo>
                          <a:pt x="15" y="45"/>
                        </a:lnTo>
                        <a:lnTo>
                          <a:pt x="17" y="45"/>
                        </a:lnTo>
                        <a:lnTo>
                          <a:pt x="18" y="46"/>
                        </a:lnTo>
                        <a:lnTo>
                          <a:pt x="20" y="47"/>
                        </a:lnTo>
                        <a:lnTo>
                          <a:pt x="22" y="47"/>
                        </a:lnTo>
                        <a:lnTo>
                          <a:pt x="23" y="47"/>
                        </a:lnTo>
                        <a:lnTo>
                          <a:pt x="25" y="47"/>
                        </a:lnTo>
                        <a:lnTo>
                          <a:pt x="27" y="47"/>
                        </a:lnTo>
                        <a:lnTo>
                          <a:pt x="29" y="46"/>
                        </a:lnTo>
                        <a:lnTo>
                          <a:pt x="30" y="45"/>
                        </a:lnTo>
                        <a:lnTo>
                          <a:pt x="32" y="45"/>
                        </a:lnTo>
                        <a:lnTo>
                          <a:pt x="34" y="45"/>
                        </a:lnTo>
                        <a:lnTo>
                          <a:pt x="35" y="43"/>
                        </a:lnTo>
                        <a:lnTo>
                          <a:pt x="36" y="43"/>
                        </a:lnTo>
                        <a:lnTo>
                          <a:pt x="38" y="41"/>
                        </a:lnTo>
                        <a:lnTo>
                          <a:pt x="39" y="41"/>
                        </a:lnTo>
                        <a:lnTo>
                          <a:pt x="40" y="39"/>
                        </a:lnTo>
                        <a:lnTo>
                          <a:pt x="42" y="38"/>
                        </a:lnTo>
                        <a:lnTo>
                          <a:pt x="43" y="36"/>
                        </a:lnTo>
                        <a:lnTo>
                          <a:pt x="43" y="35"/>
                        </a:lnTo>
                        <a:lnTo>
                          <a:pt x="44" y="33"/>
                        </a:lnTo>
                        <a:lnTo>
                          <a:pt x="45" y="32"/>
                        </a:lnTo>
                        <a:lnTo>
                          <a:pt x="46" y="30"/>
                        </a:lnTo>
                        <a:lnTo>
                          <a:pt x="46" y="29"/>
                        </a:lnTo>
                        <a:lnTo>
                          <a:pt x="46" y="27"/>
                        </a:lnTo>
                        <a:lnTo>
                          <a:pt x="47" y="25"/>
                        </a:lnTo>
                        <a:lnTo>
                          <a:pt x="47" y="23"/>
                        </a:lnTo>
                      </a:path>
                    </a:pathLst>
                  </a:custGeom>
                  <a:noFill/>
                  <a:ln w="12700" cap="rnd" cmpd="sng">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72" name="Freeform 131"/>
                  <p:cNvSpPr>
                    <a:spLocks/>
                  </p:cNvSpPr>
                  <p:nvPr/>
                </p:nvSpPr>
                <p:spPr bwMode="auto">
                  <a:xfrm>
                    <a:off x="5096" y="3104"/>
                    <a:ext cx="48" cy="48"/>
                  </a:xfrm>
                  <a:custGeom>
                    <a:avLst/>
                    <a:gdLst>
                      <a:gd name="T0" fmla="*/ 47 w 48"/>
                      <a:gd name="T1" fmla="*/ 22 h 48"/>
                      <a:gd name="T2" fmla="*/ 46 w 48"/>
                      <a:gd name="T3" fmla="*/ 18 h 48"/>
                      <a:gd name="T4" fmla="*/ 45 w 48"/>
                      <a:gd name="T5" fmla="*/ 15 h 48"/>
                      <a:gd name="T6" fmla="*/ 43 w 48"/>
                      <a:gd name="T7" fmla="*/ 12 h 48"/>
                      <a:gd name="T8" fmla="*/ 42 w 48"/>
                      <a:gd name="T9" fmla="*/ 9 h 48"/>
                      <a:gd name="T10" fmla="*/ 39 w 48"/>
                      <a:gd name="T11" fmla="*/ 7 h 48"/>
                      <a:gd name="T12" fmla="*/ 36 w 48"/>
                      <a:gd name="T13" fmla="*/ 4 h 48"/>
                      <a:gd name="T14" fmla="*/ 34 w 48"/>
                      <a:gd name="T15" fmla="*/ 3 h 48"/>
                      <a:gd name="T16" fmla="*/ 30 w 48"/>
                      <a:gd name="T17" fmla="*/ 2 h 48"/>
                      <a:gd name="T18" fmla="*/ 27 w 48"/>
                      <a:gd name="T19" fmla="*/ 1 h 48"/>
                      <a:gd name="T20" fmla="*/ 23 w 48"/>
                      <a:gd name="T21" fmla="*/ 0 h 48"/>
                      <a:gd name="T22" fmla="*/ 20 w 48"/>
                      <a:gd name="T23" fmla="*/ 1 h 48"/>
                      <a:gd name="T24" fmla="*/ 16 w 48"/>
                      <a:gd name="T25" fmla="*/ 2 h 48"/>
                      <a:gd name="T26" fmla="*/ 13 w 48"/>
                      <a:gd name="T27" fmla="*/ 3 h 48"/>
                      <a:gd name="T28" fmla="*/ 10 w 48"/>
                      <a:gd name="T29" fmla="*/ 4 h 48"/>
                      <a:gd name="T30" fmla="*/ 8 w 48"/>
                      <a:gd name="T31" fmla="*/ 7 h 48"/>
                      <a:gd name="T32" fmla="*/ 5 w 48"/>
                      <a:gd name="T33" fmla="*/ 9 h 48"/>
                      <a:gd name="T34" fmla="*/ 4 w 48"/>
                      <a:gd name="T35" fmla="*/ 12 h 48"/>
                      <a:gd name="T36" fmla="*/ 2 w 48"/>
                      <a:gd name="T37" fmla="*/ 15 h 48"/>
                      <a:gd name="T38" fmla="*/ 1 w 48"/>
                      <a:gd name="T39" fmla="*/ 18 h 48"/>
                      <a:gd name="T40" fmla="*/ 0 w 48"/>
                      <a:gd name="T41" fmla="*/ 22 h 48"/>
                      <a:gd name="T42" fmla="*/ 0 w 48"/>
                      <a:gd name="T43" fmla="*/ 26 h 48"/>
                      <a:gd name="T44" fmla="*/ 1 w 48"/>
                      <a:gd name="T45" fmla="*/ 29 h 48"/>
                      <a:gd name="T46" fmla="*/ 2 w 48"/>
                      <a:gd name="T47" fmla="*/ 32 h 48"/>
                      <a:gd name="T48" fmla="*/ 4 w 48"/>
                      <a:gd name="T49" fmla="*/ 36 h 48"/>
                      <a:gd name="T50" fmla="*/ 5 w 48"/>
                      <a:gd name="T51" fmla="*/ 38 h 48"/>
                      <a:gd name="T52" fmla="*/ 8 w 48"/>
                      <a:gd name="T53" fmla="*/ 41 h 48"/>
                      <a:gd name="T54" fmla="*/ 10 w 48"/>
                      <a:gd name="T55" fmla="*/ 44 h 48"/>
                      <a:gd name="T56" fmla="*/ 13 w 48"/>
                      <a:gd name="T57" fmla="*/ 45 h 48"/>
                      <a:gd name="T58" fmla="*/ 16 w 48"/>
                      <a:gd name="T59" fmla="*/ 46 h 48"/>
                      <a:gd name="T60" fmla="*/ 20 w 48"/>
                      <a:gd name="T61" fmla="*/ 47 h 48"/>
                      <a:gd name="T62" fmla="*/ 23 w 48"/>
                      <a:gd name="T63" fmla="*/ 47 h 48"/>
                      <a:gd name="T64" fmla="*/ 27 w 48"/>
                      <a:gd name="T65" fmla="*/ 47 h 48"/>
                      <a:gd name="T66" fmla="*/ 30 w 48"/>
                      <a:gd name="T67" fmla="*/ 46 h 48"/>
                      <a:gd name="T68" fmla="*/ 34 w 48"/>
                      <a:gd name="T69" fmla="*/ 45 h 48"/>
                      <a:gd name="T70" fmla="*/ 36 w 48"/>
                      <a:gd name="T71" fmla="*/ 44 h 48"/>
                      <a:gd name="T72" fmla="*/ 39 w 48"/>
                      <a:gd name="T73" fmla="*/ 41 h 48"/>
                      <a:gd name="T74" fmla="*/ 42 w 48"/>
                      <a:gd name="T75" fmla="*/ 38 h 48"/>
                      <a:gd name="T76" fmla="*/ 43 w 48"/>
                      <a:gd name="T77" fmla="*/ 36 h 48"/>
                      <a:gd name="T78" fmla="*/ 45 w 48"/>
                      <a:gd name="T79" fmla="*/ 32 h 48"/>
                      <a:gd name="T80" fmla="*/ 46 w 48"/>
                      <a:gd name="T81" fmla="*/ 29 h 48"/>
                      <a:gd name="T82" fmla="*/ 47 w 48"/>
                      <a:gd name="T83" fmla="*/ 26 h 4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8" h="48">
                        <a:moveTo>
                          <a:pt x="47" y="24"/>
                        </a:moveTo>
                        <a:lnTo>
                          <a:pt x="47" y="22"/>
                        </a:lnTo>
                        <a:lnTo>
                          <a:pt x="46" y="20"/>
                        </a:lnTo>
                        <a:lnTo>
                          <a:pt x="46" y="18"/>
                        </a:lnTo>
                        <a:lnTo>
                          <a:pt x="46" y="17"/>
                        </a:lnTo>
                        <a:lnTo>
                          <a:pt x="45" y="15"/>
                        </a:lnTo>
                        <a:lnTo>
                          <a:pt x="44" y="14"/>
                        </a:lnTo>
                        <a:lnTo>
                          <a:pt x="43" y="12"/>
                        </a:lnTo>
                        <a:lnTo>
                          <a:pt x="43" y="11"/>
                        </a:lnTo>
                        <a:lnTo>
                          <a:pt x="42" y="9"/>
                        </a:lnTo>
                        <a:lnTo>
                          <a:pt x="41" y="8"/>
                        </a:lnTo>
                        <a:lnTo>
                          <a:pt x="39" y="7"/>
                        </a:lnTo>
                        <a:lnTo>
                          <a:pt x="38" y="6"/>
                        </a:lnTo>
                        <a:lnTo>
                          <a:pt x="36" y="4"/>
                        </a:lnTo>
                        <a:lnTo>
                          <a:pt x="35" y="4"/>
                        </a:lnTo>
                        <a:lnTo>
                          <a:pt x="34" y="3"/>
                        </a:lnTo>
                        <a:lnTo>
                          <a:pt x="32" y="2"/>
                        </a:lnTo>
                        <a:lnTo>
                          <a:pt x="30" y="2"/>
                        </a:lnTo>
                        <a:lnTo>
                          <a:pt x="29" y="1"/>
                        </a:lnTo>
                        <a:lnTo>
                          <a:pt x="27" y="1"/>
                        </a:lnTo>
                        <a:lnTo>
                          <a:pt x="25" y="0"/>
                        </a:lnTo>
                        <a:lnTo>
                          <a:pt x="23" y="0"/>
                        </a:lnTo>
                        <a:lnTo>
                          <a:pt x="22" y="0"/>
                        </a:lnTo>
                        <a:lnTo>
                          <a:pt x="20" y="1"/>
                        </a:lnTo>
                        <a:lnTo>
                          <a:pt x="18" y="1"/>
                        </a:lnTo>
                        <a:lnTo>
                          <a:pt x="16" y="2"/>
                        </a:lnTo>
                        <a:lnTo>
                          <a:pt x="15" y="2"/>
                        </a:lnTo>
                        <a:lnTo>
                          <a:pt x="13" y="3"/>
                        </a:lnTo>
                        <a:lnTo>
                          <a:pt x="12" y="4"/>
                        </a:lnTo>
                        <a:lnTo>
                          <a:pt x="10" y="4"/>
                        </a:lnTo>
                        <a:lnTo>
                          <a:pt x="9" y="6"/>
                        </a:lnTo>
                        <a:lnTo>
                          <a:pt x="8" y="7"/>
                        </a:lnTo>
                        <a:lnTo>
                          <a:pt x="6" y="8"/>
                        </a:lnTo>
                        <a:lnTo>
                          <a:pt x="5" y="9"/>
                        </a:lnTo>
                        <a:lnTo>
                          <a:pt x="4" y="11"/>
                        </a:lnTo>
                        <a:lnTo>
                          <a:pt x="4" y="12"/>
                        </a:lnTo>
                        <a:lnTo>
                          <a:pt x="2" y="14"/>
                        </a:lnTo>
                        <a:lnTo>
                          <a:pt x="2" y="15"/>
                        </a:lnTo>
                        <a:lnTo>
                          <a:pt x="1" y="17"/>
                        </a:lnTo>
                        <a:lnTo>
                          <a:pt x="1" y="18"/>
                        </a:lnTo>
                        <a:lnTo>
                          <a:pt x="0" y="20"/>
                        </a:lnTo>
                        <a:lnTo>
                          <a:pt x="0" y="22"/>
                        </a:lnTo>
                        <a:lnTo>
                          <a:pt x="0" y="24"/>
                        </a:lnTo>
                        <a:lnTo>
                          <a:pt x="0" y="26"/>
                        </a:lnTo>
                        <a:lnTo>
                          <a:pt x="0" y="27"/>
                        </a:lnTo>
                        <a:lnTo>
                          <a:pt x="1" y="29"/>
                        </a:lnTo>
                        <a:lnTo>
                          <a:pt x="1" y="30"/>
                        </a:lnTo>
                        <a:lnTo>
                          <a:pt x="2" y="32"/>
                        </a:lnTo>
                        <a:lnTo>
                          <a:pt x="2" y="34"/>
                        </a:lnTo>
                        <a:lnTo>
                          <a:pt x="4" y="36"/>
                        </a:lnTo>
                        <a:lnTo>
                          <a:pt x="4" y="37"/>
                        </a:lnTo>
                        <a:lnTo>
                          <a:pt x="5" y="38"/>
                        </a:lnTo>
                        <a:lnTo>
                          <a:pt x="6" y="40"/>
                        </a:lnTo>
                        <a:lnTo>
                          <a:pt x="8" y="41"/>
                        </a:lnTo>
                        <a:lnTo>
                          <a:pt x="9" y="42"/>
                        </a:lnTo>
                        <a:lnTo>
                          <a:pt x="10" y="44"/>
                        </a:lnTo>
                        <a:lnTo>
                          <a:pt x="12" y="44"/>
                        </a:lnTo>
                        <a:lnTo>
                          <a:pt x="13" y="45"/>
                        </a:lnTo>
                        <a:lnTo>
                          <a:pt x="15" y="46"/>
                        </a:lnTo>
                        <a:lnTo>
                          <a:pt x="16" y="46"/>
                        </a:lnTo>
                        <a:lnTo>
                          <a:pt x="18" y="46"/>
                        </a:lnTo>
                        <a:lnTo>
                          <a:pt x="20" y="47"/>
                        </a:lnTo>
                        <a:lnTo>
                          <a:pt x="22" y="47"/>
                        </a:lnTo>
                        <a:lnTo>
                          <a:pt x="23" y="47"/>
                        </a:lnTo>
                        <a:lnTo>
                          <a:pt x="25" y="47"/>
                        </a:lnTo>
                        <a:lnTo>
                          <a:pt x="27" y="47"/>
                        </a:lnTo>
                        <a:lnTo>
                          <a:pt x="29" y="46"/>
                        </a:lnTo>
                        <a:lnTo>
                          <a:pt x="30" y="46"/>
                        </a:lnTo>
                        <a:lnTo>
                          <a:pt x="32" y="46"/>
                        </a:lnTo>
                        <a:lnTo>
                          <a:pt x="34" y="45"/>
                        </a:lnTo>
                        <a:lnTo>
                          <a:pt x="35" y="44"/>
                        </a:lnTo>
                        <a:lnTo>
                          <a:pt x="36" y="44"/>
                        </a:lnTo>
                        <a:lnTo>
                          <a:pt x="38" y="42"/>
                        </a:lnTo>
                        <a:lnTo>
                          <a:pt x="39" y="41"/>
                        </a:lnTo>
                        <a:lnTo>
                          <a:pt x="41" y="40"/>
                        </a:lnTo>
                        <a:lnTo>
                          <a:pt x="42" y="38"/>
                        </a:lnTo>
                        <a:lnTo>
                          <a:pt x="43" y="37"/>
                        </a:lnTo>
                        <a:lnTo>
                          <a:pt x="43" y="36"/>
                        </a:lnTo>
                        <a:lnTo>
                          <a:pt x="44" y="34"/>
                        </a:lnTo>
                        <a:lnTo>
                          <a:pt x="45" y="32"/>
                        </a:lnTo>
                        <a:lnTo>
                          <a:pt x="46" y="30"/>
                        </a:lnTo>
                        <a:lnTo>
                          <a:pt x="46" y="29"/>
                        </a:lnTo>
                        <a:lnTo>
                          <a:pt x="46" y="27"/>
                        </a:lnTo>
                        <a:lnTo>
                          <a:pt x="47" y="26"/>
                        </a:lnTo>
                        <a:lnTo>
                          <a:pt x="47" y="24"/>
                        </a:lnTo>
                      </a:path>
                    </a:pathLst>
                  </a:custGeom>
                  <a:noFill/>
                  <a:ln w="12700" cap="rnd" cmpd="sng">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73" name="Freeform 132"/>
                  <p:cNvSpPr>
                    <a:spLocks/>
                  </p:cNvSpPr>
                  <p:nvPr/>
                </p:nvSpPr>
                <p:spPr bwMode="auto">
                  <a:xfrm>
                    <a:off x="4792" y="3112"/>
                    <a:ext cx="48" cy="48"/>
                  </a:xfrm>
                  <a:custGeom>
                    <a:avLst/>
                    <a:gdLst>
                      <a:gd name="T0" fmla="*/ 47 w 48"/>
                      <a:gd name="T1" fmla="*/ 22 h 48"/>
                      <a:gd name="T2" fmla="*/ 46 w 48"/>
                      <a:gd name="T3" fmla="*/ 18 h 48"/>
                      <a:gd name="T4" fmla="*/ 45 w 48"/>
                      <a:gd name="T5" fmla="*/ 15 h 48"/>
                      <a:gd name="T6" fmla="*/ 43 w 48"/>
                      <a:gd name="T7" fmla="*/ 12 h 48"/>
                      <a:gd name="T8" fmla="*/ 42 w 48"/>
                      <a:gd name="T9" fmla="*/ 9 h 48"/>
                      <a:gd name="T10" fmla="*/ 39 w 48"/>
                      <a:gd name="T11" fmla="*/ 6 h 48"/>
                      <a:gd name="T12" fmla="*/ 36 w 48"/>
                      <a:gd name="T13" fmla="*/ 4 h 48"/>
                      <a:gd name="T14" fmla="*/ 34 w 48"/>
                      <a:gd name="T15" fmla="*/ 3 h 48"/>
                      <a:gd name="T16" fmla="*/ 30 w 48"/>
                      <a:gd name="T17" fmla="*/ 2 h 48"/>
                      <a:gd name="T18" fmla="*/ 27 w 48"/>
                      <a:gd name="T19" fmla="*/ 0 h 48"/>
                      <a:gd name="T20" fmla="*/ 24 w 48"/>
                      <a:gd name="T21" fmla="*/ 0 h 48"/>
                      <a:gd name="T22" fmla="*/ 20 w 48"/>
                      <a:gd name="T23" fmla="*/ 0 h 48"/>
                      <a:gd name="T24" fmla="*/ 17 w 48"/>
                      <a:gd name="T25" fmla="*/ 2 h 48"/>
                      <a:gd name="T26" fmla="*/ 13 w 48"/>
                      <a:gd name="T27" fmla="*/ 3 h 48"/>
                      <a:gd name="T28" fmla="*/ 11 w 48"/>
                      <a:gd name="T29" fmla="*/ 4 h 48"/>
                      <a:gd name="T30" fmla="*/ 8 w 48"/>
                      <a:gd name="T31" fmla="*/ 6 h 48"/>
                      <a:gd name="T32" fmla="*/ 6 w 48"/>
                      <a:gd name="T33" fmla="*/ 9 h 48"/>
                      <a:gd name="T34" fmla="*/ 4 w 48"/>
                      <a:gd name="T35" fmla="*/ 12 h 48"/>
                      <a:gd name="T36" fmla="*/ 2 w 48"/>
                      <a:gd name="T37" fmla="*/ 15 h 48"/>
                      <a:gd name="T38" fmla="*/ 1 w 48"/>
                      <a:gd name="T39" fmla="*/ 18 h 48"/>
                      <a:gd name="T40" fmla="*/ 0 w 48"/>
                      <a:gd name="T41" fmla="*/ 22 h 48"/>
                      <a:gd name="T42" fmla="*/ 0 w 48"/>
                      <a:gd name="T43" fmla="*/ 26 h 48"/>
                      <a:gd name="T44" fmla="*/ 1 w 48"/>
                      <a:gd name="T45" fmla="*/ 29 h 48"/>
                      <a:gd name="T46" fmla="*/ 2 w 48"/>
                      <a:gd name="T47" fmla="*/ 32 h 48"/>
                      <a:gd name="T48" fmla="*/ 4 w 48"/>
                      <a:gd name="T49" fmla="*/ 36 h 48"/>
                      <a:gd name="T50" fmla="*/ 6 w 48"/>
                      <a:gd name="T51" fmla="*/ 39 h 48"/>
                      <a:gd name="T52" fmla="*/ 9 w 48"/>
                      <a:gd name="T53" fmla="*/ 42 h 48"/>
                      <a:gd name="T54" fmla="*/ 12 w 48"/>
                      <a:gd name="T55" fmla="*/ 44 h 48"/>
                      <a:gd name="T56" fmla="*/ 15 w 48"/>
                      <a:gd name="T57" fmla="*/ 46 h 48"/>
                      <a:gd name="T58" fmla="*/ 18 w 48"/>
                      <a:gd name="T59" fmla="*/ 46 h 48"/>
                      <a:gd name="T60" fmla="*/ 22 w 48"/>
                      <a:gd name="T61" fmla="*/ 47 h 48"/>
                      <a:gd name="T62" fmla="*/ 25 w 48"/>
                      <a:gd name="T63" fmla="*/ 47 h 48"/>
                      <a:gd name="T64" fmla="*/ 29 w 48"/>
                      <a:gd name="T65" fmla="*/ 46 h 48"/>
                      <a:gd name="T66" fmla="*/ 32 w 48"/>
                      <a:gd name="T67" fmla="*/ 46 h 48"/>
                      <a:gd name="T68" fmla="*/ 35 w 48"/>
                      <a:gd name="T69" fmla="*/ 44 h 48"/>
                      <a:gd name="T70" fmla="*/ 38 w 48"/>
                      <a:gd name="T71" fmla="*/ 42 h 48"/>
                      <a:gd name="T72" fmla="*/ 41 w 48"/>
                      <a:gd name="T73" fmla="*/ 39 h 48"/>
                      <a:gd name="T74" fmla="*/ 43 w 48"/>
                      <a:gd name="T75" fmla="*/ 36 h 48"/>
                      <a:gd name="T76" fmla="*/ 45 w 48"/>
                      <a:gd name="T77" fmla="*/ 32 h 48"/>
                      <a:gd name="T78" fmla="*/ 46 w 48"/>
                      <a:gd name="T79" fmla="*/ 29 h 48"/>
                      <a:gd name="T80" fmla="*/ 47 w 48"/>
                      <a:gd name="T81" fmla="*/ 26 h 4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48" h="48">
                        <a:moveTo>
                          <a:pt x="47" y="24"/>
                        </a:moveTo>
                        <a:lnTo>
                          <a:pt x="47" y="22"/>
                        </a:lnTo>
                        <a:lnTo>
                          <a:pt x="47" y="20"/>
                        </a:lnTo>
                        <a:lnTo>
                          <a:pt x="46" y="18"/>
                        </a:lnTo>
                        <a:lnTo>
                          <a:pt x="46" y="17"/>
                        </a:lnTo>
                        <a:lnTo>
                          <a:pt x="45" y="15"/>
                        </a:lnTo>
                        <a:lnTo>
                          <a:pt x="44" y="14"/>
                        </a:lnTo>
                        <a:lnTo>
                          <a:pt x="43" y="12"/>
                        </a:lnTo>
                        <a:lnTo>
                          <a:pt x="43" y="10"/>
                        </a:lnTo>
                        <a:lnTo>
                          <a:pt x="42" y="9"/>
                        </a:lnTo>
                        <a:lnTo>
                          <a:pt x="41" y="8"/>
                        </a:lnTo>
                        <a:lnTo>
                          <a:pt x="39" y="6"/>
                        </a:lnTo>
                        <a:lnTo>
                          <a:pt x="38" y="5"/>
                        </a:lnTo>
                        <a:lnTo>
                          <a:pt x="36" y="4"/>
                        </a:lnTo>
                        <a:lnTo>
                          <a:pt x="35" y="4"/>
                        </a:lnTo>
                        <a:lnTo>
                          <a:pt x="34" y="3"/>
                        </a:lnTo>
                        <a:lnTo>
                          <a:pt x="32" y="2"/>
                        </a:lnTo>
                        <a:lnTo>
                          <a:pt x="30" y="2"/>
                        </a:lnTo>
                        <a:lnTo>
                          <a:pt x="29" y="1"/>
                        </a:lnTo>
                        <a:lnTo>
                          <a:pt x="27" y="0"/>
                        </a:lnTo>
                        <a:lnTo>
                          <a:pt x="25" y="0"/>
                        </a:lnTo>
                        <a:lnTo>
                          <a:pt x="24" y="0"/>
                        </a:lnTo>
                        <a:lnTo>
                          <a:pt x="22" y="0"/>
                        </a:lnTo>
                        <a:lnTo>
                          <a:pt x="20" y="0"/>
                        </a:lnTo>
                        <a:lnTo>
                          <a:pt x="18" y="1"/>
                        </a:lnTo>
                        <a:lnTo>
                          <a:pt x="17" y="2"/>
                        </a:lnTo>
                        <a:lnTo>
                          <a:pt x="15" y="2"/>
                        </a:lnTo>
                        <a:lnTo>
                          <a:pt x="13" y="3"/>
                        </a:lnTo>
                        <a:lnTo>
                          <a:pt x="12" y="4"/>
                        </a:lnTo>
                        <a:lnTo>
                          <a:pt x="11" y="4"/>
                        </a:lnTo>
                        <a:lnTo>
                          <a:pt x="9" y="5"/>
                        </a:lnTo>
                        <a:lnTo>
                          <a:pt x="8" y="6"/>
                        </a:lnTo>
                        <a:lnTo>
                          <a:pt x="6" y="8"/>
                        </a:lnTo>
                        <a:lnTo>
                          <a:pt x="6" y="9"/>
                        </a:lnTo>
                        <a:lnTo>
                          <a:pt x="4" y="10"/>
                        </a:lnTo>
                        <a:lnTo>
                          <a:pt x="4" y="12"/>
                        </a:lnTo>
                        <a:lnTo>
                          <a:pt x="2" y="14"/>
                        </a:lnTo>
                        <a:lnTo>
                          <a:pt x="2" y="15"/>
                        </a:lnTo>
                        <a:lnTo>
                          <a:pt x="2" y="17"/>
                        </a:lnTo>
                        <a:lnTo>
                          <a:pt x="1" y="18"/>
                        </a:lnTo>
                        <a:lnTo>
                          <a:pt x="0" y="20"/>
                        </a:lnTo>
                        <a:lnTo>
                          <a:pt x="0" y="22"/>
                        </a:lnTo>
                        <a:lnTo>
                          <a:pt x="0" y="24"/>
                        </a:lnTo>
                        <a:lnTo>
                          <a:pt x="0" y="26"/>
                        </a:lnTo>
                        <a:lnTo>
                          <a:pt x="0" y="27"/>
                        </a:lnTo>
                        <a:lnTo>
                          <a:pt x="1" y="29"/>
                        </a:lnTo>
                        <a:lnTo>
                          <a:pt x="2" y="30"/>
                        </a:lnTo>
                        <a:lnTo>
                          <a:pt x="2" y="32"/>
                        </a:lnTo>
                        <a:lnTo>
                          <a:pt x="2" y="34"/>
                        </a:lnTo>
                        <a:lnTo>
                          <a:pt x="4" y="36"/>
                        </a:lnTo>
                        <a:lnTo>
                          <a:pt x="6" y="38"/>
                        </a:lnTo>
                        <a:lnTo>
                          <a:pt x="6" y="39"/>
                        </a:lnTo>
                        <a:lnTo>
                          <a:pt x="8" y="41"/>
                        </a:lnTo>
                        <a:lnTo>
                          <a:pt x="9" y="42"/>
                        </a:lnTo>
                        <a:lnTo>
                          <a:pt x="11" y="43"/>
                        </a:lnTo>
                        <a:lnTo>
                          <a:pt x="12" y="44"/>
                        </a:lnTo>
                        <a:lnTo>
                          <a:pt x="13" y="45"/>
                        </a:lnTo>
                        <a:lnTo>
                          <a:pt x="15" y="46"/>
                        </a:lnTo>
                        <a:lnTo>
                          <a:pt x="17" y="46"/>
                        </a:lnTo>
                        <a:lnTo>
                          <a:pt x="18" y="46"/>
                        </a:lnTo>
                        <a:lnTo>
                          <a:pt x="20" y="47"/>
                        </a:lnTo>
                        <a:lnTo>
                          <a:pt x="22" y="47"/>
                        </a:lnTo>
                        <a:lnTo>
                          <a:pt x="24" y="47"/>
                        </a:lnTo>
                        <a:lnTo>
                          <a:pt x="25" y="47"/>
                        </a:lnTo>
                        <a:lnTo>
                          <a:pt x="27" y="47"/>
                        </a:lnTo>
                        <a:lnTo>
                          <a:pt x="29" y="46"/>
                        </a:lnTo>
                        <a:lnTo>
                          <a:pt x="30" y="46"/>
                        </a:lnTo>
                        <a:lnTo>
                          <a:pt x="32" y="46"/>
                        </a:lnTo>
                        <a:lnTo>
                          <a:pt x="34" y="45"/>
                        </a:lnTo>
                        <a:lnTo>
                          <a:pt x="35" y="44"/>
                        </a:lnTo>
                        <a:lnTo>
                          <a:pt x="36" y="43"/>
                        </a:lnTo>
                        <a:lnTo>
                          <a:pt x="38" y="42"/>
                        </a:lnTo>
                        <a:lnTo>
                          <a:pt x="39" y="41"/>
                        </a:lnTo>
                        <a:lnTo>
                          <a:pt x="41" y="39"/>
                        </a:lnTo>
                        <a:lnTo>
                          <a:pt x="42" y="38"/>
                        </a:lnTo>
                        <a:lnTo>
                          <a:pt x="43" y="36"/>
                        </a:lnTo>
                        <a:lnTo>
                          <a:pt x="44" y="34"/>
                        </a:lnTo>
                        <a:lnTo>
                          <a:pt x="45" y="32"/>
                        </a:lnTo>
                        <a:lnTo>
                          <a:pt x="46" y="30"/>
                        </a:lnTo>
                        <a:lnTo>
                          <a:pt x="46" y="29"/>
                        </a:lnTo>
                        <a:lnTo>
                          <a:pt x="47" y="27"/>
                        </a:lnTo>
                        <a:lnTo>
                          <a:pt x="47" y="26"/>
                        </a:lnTo>
                        <a:lnTo>
                          <a:pt x="47" y="24"/>
                        </a:lnTo>
                      </a:path>
                    </a:pathLst>
                  </a:custGeom>
                  <a:noFill/>
                  <a:ln w="12700" cap="rnd" cmpd="sng">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74" name="Freeform 133"/>
                  <p:cNvSpPr>
                    <a:spLocks/>
                  </p:cNvSpPr>
                  <p:nvPr/>
                </p:nvSpPr>
                <p:spPr bwMode="auto">
                  <a:xfrm>
                    <a:off x="4644" y="3262"/>
                    <a:ext cx="48" cy="48"/>
                  </a:xfrm>
                  <a:custGeom>
                    <a:avLst/>
                    <a:gdLst>
                      <a:gd name="T0" fmla="*/ 47 w 48"/>
                      <a:gd name="T1" fmla="*/ 22 h 48"/>
                      <a:gd name="T2" fmla="*/ 46 w 48"/>
                      <a:gd name="T3" fmla="*/ 18 h 48"/>
                      <a:gd name="T4" fmla="*/ 45 w 48"/>
                      <a:gd name="T5" fmla="*/ 15 h 48"/>
                      <a:gd name="T6" fmla="*/ 43 w 48"/>
                      <a:gd name="T7" fmla="*/ 12 h 48"/>
                      <a:gd name="T8" fmla="*/ 42 w 48"/>
                      <a:gd name="T9" fmla="*/ 9 h 48"/>
                      <a:gd name="T10" fmla="*/ 39 w 48"/>
                      <a:gd name="T11" fmla="*/ 6 h 48"/>
                      <a:gd name="T12" fmla="*/ 36 w 48"/>
                      <a:gd name="T13" fmla="*/ 4 h 48"/>
                      <a:gd name="T14" fmla="*/ 34 w 48"/>
                      <a:gd name="T15" fmla="*/ 2 h 48"/>
                      <a:gd name="T16" fmla="*/ 30 w 48"/>
                      <a:gd name="T17" fmla="*/ 1 h 48"/>
                      <a:gd name="T18" fmla="*/ 27 w 48"/>
                      <a:gd name="T19" fmla="*/ 0 h 48"/>
                      <a:gd name="T20" fmla="*/ 23 w 48"/>
                      <a:gd name="T21" fmla="*/ 0 h 48"/>
                      <a:gd name="T22" fmla="*/ 20 w 48"/>
                      <a:gd name="T23" fmla="*/ 0 h 48"/>
                      <a:gd name="T24" fmla="*/ 17 w 48"/>
                      <a:gd name="T25" fmla="*/ 1 h 48"/>
                      <a:gd name="T26" fmla="*/ 13 w 48"/>
                      <a:gd name="T27" fmla="*/ 2 h 48"/>
                      <a:gd name="T28" fmla="*/ 10 w 48"/>
                      <a:gd name="T29" fmla="*/ 4 h 48"/>
                      <a:gd name="T30" fmla="*/ 8 w 48"/>
                      <a:gd name="T31" fmla="*/ 6 h 48"/>
                      <a:gd name="T32" fmla="*/ 5 w 48"/>
                      <a:gd name="T33" fmla="*/ 9 h 48"/>
                      <a:gd name="T34" fmla="*/ 4 w 48"/>
                      <a:gd name="T35" fmla="*/ 12 h 48"/>
                      <a:gd name="T36" fmla="*/ 2 w 48"/>
                      <a:gd name="T37" fmla="*/ 15 h 48"/>
                      <a:gd name="T38" fmla="*/ 1 w 48"/>
                      <a:gd name="T39" fmla="*/ 18 h 48"/>
                      <a:gd name="T40" fmla="*/ 0 w 48"/>
                      <a:gd name="T41" fmla="*/ 22 h 48"/>
                      <a:gd name="T42" fmla="*/ 0 w 48"/>
                      <a:gd name="T43" fmla="*/ 25 h 48"/>
                      <a:gd name="T44" fmla="*/ 1 w 48"/>
                      <a:gd name="T45" fmla="*/ 28 h 48"/>
                      <a:gd name="T46" fmla="*/ 2 w 48"/>
                      <a:gd name="T47" fmla="*/ 32 h 48"/>
                      <a:gd name="T48" fmla="*/ 4 w 48"/>
                      <a:gd name="T49" fmla="*/ 35 h 48"/>
                      <a:gd name="T50" fmla="*/ 5 w 48"/>
                      <a:gd name="T51" fmla="*/ 38 h 48"/>
                      <a:gd name="T52" fmla="*/ 8 w 48"/>
                      <a:gd name="T53" fmla="*/ 41 h 48"/>
                      <a:gd name="T54" fmla="*/ 10 w 48"/>
                      <a:gd name="T55" fmla="*/ 43 h 48"/>
                      <a:gd name="T56" fmla="*/ 13 w 48"/>
                      <a:gd name="T57" fmla="*/ 44 h 48"/>
                      <a:gd name="T58" fmla="*/ 17 w 48"/>
                      <a:gd name="T59" fmla="*/ 46 h 48"/>
                      <a:gd name="T60" fmla="*/ 20 w 48"/>
                      <a:gd name="T61" fmla="*/ 46 h 48"/>
                      <a:gd name="T62" fmla="*/ 23 w 48"/>
                      <a:gd name="T63" fmla="*/ 47 h 48"/>
                      <a:gd name="T64" fmla="*/ 27 w 48"/>
                      <a:gd name="T65" fmla="*/ 46 h 48"/>
                      <a:gd name="T66" fmla="*/ 30 w 48"/>
                      <a:gd name="T67" fmla="*/ 46 h 48"/>
                      <a:gd name="T68" fmla="*/ 34 w 48"/>
                      <a:gd name="T69" fmla="*/ 44 h 48"/>
                      <a:gd name="T70" fmla="*/ 36 w 48"/>
                      <a:gd name="T71" fmla="*/ 43 h 48"/>
                      <a:gd name="T72" fmla="*/ 39 w 48"/>
                      <a:gd name="T73" fmla="*/ 41 h 48"/>
                      <a:gd name="T74" fmla="*/ 42 w 48"/>
                      <a:gd name="T75" fmla="*/ 38 h 48"/>
                      <a:gd name="T76" fmla="*/ 43 w 48"/>
                      <a:gd name="T77" fmla="*/ 35 h 48"/>
                      <a:gd name="T78" fmla="*/ 45 w 48"/>
                      <a:gd name="T79" fmla="*/ 32 h 48"/>
                      <a:gd name="T80" fmla="*/ 46 w 48"/>
                      <a:gd name="T81" fmla="*/ 28 h 48"/>
                      <a:gd name="T82" fmla="*/ 47 w 48"/>
                      <a:gd name="T83" fmla="*/ 25 h 4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8" h="48">
                        <a:moveTo>
                          <a:pt x="47" y="23"/>
                        </a:moveTo>
                        <a:lnTo>
                          <a:pt x="47" y="22"/>
                        </a:lnTo>
                        <a:lnTo>
                          <a:pt x="46" y="20"/>
                        </a:lnTo>
                        <a:lnTo>
                          <a:pt x="46" y="18"/>
                        </a:lnTo>
                        <a:lnTo>
                          <a:pt x="46" y="17"/>
                        </a:lnTo>
                        <a:lnTo>
                          <a:pt x="45" y="15"/>
                        </a:lnTo>
                        <a:lnTo>
                          <a:pt x="44" y="13"/>
                        </a:lnTo>
                        <a:lnTo>
                          <a:pt x="43" y="12"/>
                        </a:lnTo>
                        <a:lnTo>
                          <a:pt x="43" y="10"/>
                        </a:lnTo>
                        <a:lnTo>
                          <a:pt x="42" y="9"/>
                        </a:lnTo>
                        <a:lnTo>
                          <a:pt x="40" y="8"/>
                        </a:lnTo>
                        <a:lnTo>
                          <a:pt x="39" y="6"/>
                        </a:lnTo>
                        <a:lnTo>
                          <a:pt x="38" y="5"/>
                        </a:lnTo>
                        <a:lnTo>
                          <a:pt x="36" y="4"/>
                        </a:lnTo>
                        <a:lnTo>
                          <a:pt x="35" y="3"/>
                        </a:lnTo>
                        <a:lnTo>
                          <a:pt x="34" y="2"/>
                        </a:lnTo>
                        <a:lnTo>
                          <a:pt x="32" y="2"/>
                        </a:lnTo>
                        <a:lnTo>
                          <a:pt x="30" y="1"/>
                        </a:lnTo>
                        <a:lnTo>
                          <a:pt x="28" y="1"/>
                        </a:lnTo>
                        <a:lnTo>
                          <a:pt x="27" y="0"/>
                        </a:lnTo>
                        <a:lnTo>
                          <a:pt x="25" y="0"/>
                        </a:lnTo>
                        <a:lnTo>
                          <a:pt x="23" y="0"/>
                        </a:lnTo>
                        <a:lnTo>
                          <a:pt x="22" y="0"/>
                        </a:lnTo>
                        <a:lnTo>
                          <a:pt x="20" y="0"/>
                        </a:lnTo>
                        <a:lnTo>
                          <a:pt x="18" y="1"/>
                        </a:lnTo>
                        <a:lnTo>
                          <a:pt x="17" y="1"/>
                        </a:lnTo>
                        <a:lnTo>
                          <a:pt x="15" y="2"/>
                        </a:lnTo>
                        <a:lnTo>
                          <a:pt x="13" y="2"/>
                        </a:lnTo>
                        <a:lnTo>
                          <a:pt x="12" y="3"/>
                        </a:lnTo>
                        <a:lnTo>
                          <a:pt x="10" y="4"/>
                        </a:lnTo>
                        <a:lnTo>
                          <a:pt x="9" y="5"/>
                        </a:lnTo>
                        <a:lnTo>
                          <a:pt x="8" y="6"/>
                        </a:lnTo>
                        <a:lnTo>
                          <a:pt x="6" y="8"/>
                        </a:lnTo>
                        <a:lnTo>
                          <a:pt x="5" y="9"/>
                        </a:lnTo>
                        <a:lnTo>
                          <a:pt x="4" y="10"/>
                        </a:lnTo>
                        <a:lnTo>
                          <a:pt x="4" y="12"/>
                        </a:lnTo>
                        <a:lnTo>
                          <a:pt x="2" y="13"/>
                        </a:lnTo>
                        <a:lnTo>
                          <a:pt x="2" y="15"/>
                        </a:lnTo>
                        <a:lnTo>
                          <a:pt x="1" y="17"/>
                        </a:lnTo>
                        <a:lnTo>
                          <a:pt x="1" y="18"/>
                        </a:lnTo>
                        <a:lnTo>
                          <a:pt x="0" y="20"/>
                        </a:lnTo>
                        <a:lnTo>
                          <a:pt x="0" y="22"/>
                        </a:lnTo>
                        <a:lnTo>
                          <a:pt x="0" y="23"/>
                        </a:lnTo>
                        <a:lnTo>
                          <a:pt x="0" y="25"/>
                        </a:lnTo>
                        <a:lnTo>
                          <a:pt x="0" y="27"/>
                        </a:lnTo>
                        <a:lnTo>
                          <a:pt x="1" y="28"/>
                        </a:lnTo>
                        <a:lnTo>
                          <a:pt x="1" y="30"/>
                        </a:lnTo>
                        <a:lnTo>
                          <a:pt x="2" y="32"/>
                        </a:lnTo>
                        <a:lnTo>
                          <a:pt x="2" y="34"/>
                        </a:lnTo>
                        <a:lnTo>
                          <a:pt x="4" y="35"/>
                        </a:lnTo>
                        <a:lnTo>
                          <a:pt x="4" y="36"/>
                        </a:lnTo>
                        <a:lnTo>
                          <a:pt x="5" y="38"/>
                        </a:lnTo>
                        <a:lnTo>
                          <a:pt x="6" y="39"/>
                        </a:lnTo>
                        <a:lnTo>
                          <a:pt x="8" y="41"/>
                        </a:lnTo>
                        <a:lnTo>
                          <a:pt x="9" y="42"/>
                        </a:lnTo>
                        <a:lnTo>
                          <a:pt x="10" y="43"/>
                        </a:lnTo>
                        <a:lnTo>
                          <a:pt x="12" y="43"/>
                        </a:lnTo>
                        <a:lnTo>
                          <a:pt x="13" y="44"/>
                        </a:lnTo>
                        <a:lnTo>
                          <a:pt x="15" y="45"/>
                        </a:lnTo>
                        <a:lnTo>
                          <a:pt x="17" y="46"/>
                        </a:lnTo>
                        <a:lnTo>
                          <a:pt x="18" y="46"/>
                        </a:lnTo>
                        <a:lnTo>
                          <a:pt x="20" y="46"/>
                        </a:lnTo>
                        <a:lnTo>
                          <a:pt x="22" y="47"/>
                        </a:lnTo>
                        <a:lnTo>
                          <a:pt x="23" y="47"/>
                        </a:lnTo>
                        <a:lnTo>
                          <a:pt x="25" y="47"/>
                        </a:lnTo>
                        <a:lnTo>
                          <a:pt x="27" y="46"/>
                        </a:lnTo>
                        <a:lnTo>
                          <a:pt x="28" y="46"/>
                        </a:lnTo>
                        <a:lnTo>
                          <a:pt x="30" y="46"/>
                        </a:lnTo>
                        <a:lnTo>
                          <a:pt x="32" y="45"/>
                        </a:lnTo>
                        <a:lnTo>
                          <a:pt x="34" y="44"/>
                        </a:lnTo>
                        <a:lnTo>
                          <a:pt x="35" y="43"/>
                        </a:lnTo>
                        <a:lnTo>
                          <a:pt x="36" y="43"/>
                        </a:lnTo>
                        <a:lnTo>
                          <a:pt x="38" y="42"/>
                        </a:lnTo>
                        <a:lnTo>
                          <a:pt x="39" y="41"/>
                        </a:lnTo>
                        <a:lnTo>
                          <a:pt x="40" y="39"/>
                        </a:lnTo>
                        <a:lnTo>
                          <a:pt x="42" y="38"/>
                        </a:lnTo>
                        <a:lnTo>
                          <a:pt x="43" y="36"/>
                        </a:lnTo>
                        <a:lnTo>
                          <a:pt x="43" y="35"/>
                        </a:lnTo>
                        <a:lnTo>
                          <a:pt x="44" y="34"/>
                        </a:lnTo>
                        <a:lnTo>
                          <a:pt x="45" y="32"/>
                        </a:lnTo>
                        <a:lnTo>
                          <a:pt x="46" y="30"/>
                        </a:lnTo>
                        <a:lnTo>
                          <a:pt x="46" y="28"/>
                        </a:lnTo>
                        <a:lnTo>
                          <a:pt x="46" y="27"/>
                        </a:lnTo>
                        <a:lnTo>
                          <a:pt x="47" y="25"/>
                        </a:lnTo>
                        <a:lnTo>
                          <a:pt x="47" y="23"/>
                        </a:lnTo>
                      </a:path>
                    </a:pathLst>
                  </a:custGeom>
                  <a:noFill/>
                  <a:ln w="12700" cap="rnd" cmpd="sng">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75" name="Freeform 134"/>
                  <p:cNvSpPr>
                    <a:spLocks/>
                  </p:cNvSpPr>
                  <p:nvPr/>
                </p:nvSpPr>
                <p:spPr bwMode="auto">
                  <a:xfrm>
                    <a:off x="4649" y="3554"/>
                    <a:ext cx="48" cy="47"/>
                  </a:xfrm>
                  <a:custGeom>
                    <a:avLst/>
                    <a:gdLst>
                      <a:gd name="T0" fmla="*/ 47 w 48"/>
                      <a:gd name="T1" fmla="*/ 22 h 47"/>
                      <a:gd name="T2" fmla="*/ 46 w 48"/>
                      <a:gd name="T3" fmla="*/ 18 h 47"/>
                      <a:gd name="T4" fmla="*/ 45 w 48"/>
                      <a:gd name="T5" fmla="*/ 15 h 47"/>
                      <a:gd name="T6" fmla="*/ 43 w 48"/>
                      <a:gd name="T7" fmla="*/ 12 h 47"/>
                      <a:gd name="T8" fmla="*/ 42 w 48"/>
                      <a:gd name="T9" fmla="*/ 9 h 47"/>
                      <a:gd name="T10" fmla="*/ 39 w 48"/>
                      <a:gd name="T11" fmla="*/ 6 h 47"/>
                      <a:gd name="T12" fmla="*/ 36 w 48"/>
                      <a:gd name="T13" fmla="*/ 4 h 47"/>
                      <a:gd name="T14" fmla="*/ 34 w 48"/>
                      <a:gd name="T15" fmla="*/ 2 h 47"/>
                      <a:gd name="T16" fmla="*/ 30 w 48"/>
                      <a:gd name="T17" fmla="*/ 1 h 47"/>
                      <a:gd name="T18" fmla="*/ 27 w 48"/>
                      <a:gd name="T19" fmla="*/ 0 h 47"/>
                      <a:gd name="T20" fmla="*/ 23 w 48"/>
                      <a:gd name="T21" fmla="*/ 0 h 47"/>
                      <a:gd name="T22" fmla="*/ 20 w 48"/>
                      <a:gd name="T23" fmla="*/ 0 h 47"/>
                      <a:gd name="T24" fmla="*/ 17 w 48"/>
                      <a:gd name="T25" fmla="*/ 1 h 47"/>
                      <a:gd name="T26" fmla="*/ 13 w 48"/>
                      <a:gd name="T27" fmla="*/ 2 h 47"/>
                      <a:gd name="T28" fmla="*/ 11 w 48"/>
                      <a:gd name="T29" fmla="*/ 4 h 47"/>
                      <a:gd name="T30" fmla="*/ 8 w 48"/>
                      <a:gd name="T31" fmla="*/ 6 h 47"/>
                      <a:gd name="T32" fmla="*/ 5 w 48"/>
                      <a:gd name="T33" fmla="*/ 9 h 47"/>
                      <a:gd name="T34" fmla="*/ 4 w 48"/>
                      <a:gd name="T35" fmla="*/ 12 h 47"/>
                      <a:gd name="T36" fmla="*/ 1 w 48"/>
                      <a:gd name="T37" fmla="*/ 15 h 47"/>
                      <a:gd name="T38" fmla="*/ 1 w 48"/>
                      <a:gd name="T39" fmla="*/ 18 h 47"/>
                      <a:gd name="T40" fmla="*/ 0 w 48"/>
                      <a:gd name="T41" fmla="*/ 22 h 47"/>
                      <a:gd name="T42" fmla="*/ 0 w 48"/>
                      <a:gd name="T43" fmla="*/ 25 h 47"/>
                      <a:gd name="T44" fmla="*/ 1 w 48"/>
                      <a:gd name="T45" fmla="*/ 28 h 47"/>
                      <a:gd name="T46" fmla="*/ 1 w 48"/>
                      <a:gd name="T47" fmla="*/ 32 h 47"/>
                      <a:gd name="T48" fmla="*/ 4 w 48"/>
                      <a:gd name="T49" fmla="*/ 35 h 47"/>
                      <a:gd name="T50" fmla="*/ 5 w 48"/>
                      <a:gd name="T51" fmla="*/ 38 h 47"/>
                      <a:gd name="T52" fmla="*/ 8 w 48"/>
                      <a:gd name="T53" fmla="*/ 40 h 47"/>
                      <a:gd name="T54" fmla="*/ 11 w 48"/>
                      <a:gd name="T55" fmla="*/ 43 h 47"/>
                      <a:gd name="T56" fmla="*/ 13 w 48"/>
                      <a:gd name="T57" fmla="*/ 44 h 47"/>
                      <a:gd name="T58" fmla="*/ 17 w 48"/>
                      <a:gd name="T59" fmla="*/ 45 h 47"/>
                      <a:gd name="T60" fmla="*/ 20 w 48"/>
                      <a:gd name="T61" fmla="*/ 46 h 47"/>
                      <a:gd name="T62" fmla="*/ 23 w 48"/>
                      <a:gd name="T63" fmla="*/ 46 h 47"/>
                      <a:gd name="T64" fmla="*/ 27 w 48"/>
                      <a:gd name="T65" fmla="*/ 46 h 47"/>
                      <a:gd name="T66" fmla="*/ 30 w 48"/>
                      <a:gd name="T67" fmla="*/ 45 h 47"/>
                      <a:gd name="T68" fmla="*/ 34 w 48"/>
                      <a:gd name="T69" fmla="*/ 44 h 47"/>
                      <a:gd name="T70" fmla="*/ 36 w 48"/>
                      <a:gd name="T71" fmla="*/ 43 h 47"/>
                      <a:gd name="T72" fmla="*/ 39 w 48"/>
                      <a:gd name="T73" fmla="*/ 40 h 47"/>
                      <a:gd name="T74" fmla="*/ 42 w 48"/>
                      <a:gd name="T75" fmla="*/ 38 h 47"/>
                      <a:gd name="T76" fmla="*/ 43 w 48"/>
                      <a:gd name="T77" fmla="*/ 35 h 47"/>
                      <a:gd name="T78" fmla="*/ 45 w 48"/>
                      <a:gd name="T79" fmla="*/ 32 h 47"/>
                      <a:gd name="T80" fmla="*/ 46 w 48"/>
                      <a:gd name="T81" fmla="*/ 28 h 47"/>
                      <a:gd name="T82" fmla="*/ 47 w 48"/>
                      <a:gd name="T83" fmla="*/ 25 h 4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8" h="47">
                        <a:moveTo>
                          <a:pt x="47" y="23"/>
                        </a:moveTo>
                        <a:lnTo>
                          <a:pt x="47" y="22"/>
                        </a:lnTo>
                        <a:lnTo>
                          <a:pt x="47" y="20"/>
                        </a:lnTo>
                        <a:lnTo>
                          <a:pt x="46" y="18"/>
                        </a:lnTo>
                        <a:lnTo>
                          <a:pt x="45" y="16"/>
                        </a:lnTo>
                        <a:lnTo>
                          <a:pt x="45" y="15"/>
                        </a:lnTo>
                        <a:lnTo>
                          <a:pt x="45" y="13"/>
                        </a:lnTo>
                        <a:lnTo>
                          <a:pt x="43" y="12"/>
                        </a:lnTo>
                        <a:lnTo>
                          <a:pt x="43" y="10"/>
                        </a:lnTo>
                        <a:lnTo>
                          <a:pt x="42" y="9"/>
                        </a:lnTo>
                        <a:lnTo>
                          <a:pt x="41" y="7"/>
                        </a:lnTo>
                        <a:lnTo>
                          <a:pt x="39" y="6"/>
                        </a:lnTo>
                        <a:lnTo>
                          <a:pt x="38" y="5"/>
                        </a:lnTo>
                        <a:lnTo>
                          <a:pt x="36" y="4"/>
                        </a:lnTo>
                        <a:lnTo>
                          <a:pt x="35" y="3"/>
                        </a:lnTo>
                        <a:lnTo>
                          <a:pt x="34" y="2"/>
                        </a:lnTo>
                        <a:lnTo>
                          <a:pt x="32" y="1"/>
                        </a:lnTo>
                        <a:lnTo>
                          <a:pt x="30" y="1"/>
                        </a:lnTo>
                        <a:lnTo>
                          <a:pt x="29" y="1"/>
                        </a:lnTo>
                        <a:lnTo>
                          <a:pt x="27" y="0"/>
                        </a:lnTo>
                        <a:lnTo>
                          <a:pt x="25" y="0"/>
                        </a:lnTo>
                        <a:lnTo>
                          <a:pt x="23" y="0"/>
                        </a:lnTo>
                        <a:lnTo>
                          <a:pt x="22" y="0"/>
                        </a:lnTo>
                        <a:lnTo>
                          <a:pt x="20" y="0"/>
                        </a:lnTo>
                        <a:lnTo>
                          <a:pt x="18" y="1"/>
                        </a:lnTo>
                        <a:lnTo>
                          <a:pt x="17" y="1"/>
                        </a:lnTo>
                        <a:lnTo>
                          <a:pt x="15" y="1"/>
                        </a:lnTo>
                        <a:lnTo>
                          <a:pt x="13" y="2"/>
                        </a:lnTo>
                        <a:lnTo>
                          <a:pt x="12" y="3"/>
                        </a:lnTo>
                        <a:lnTo>
                          <a:pt x="11" y="4"/>
                        </a:lnTo>
                        <a:lnTo>
                          <a:pt x="9" y="5"/>
                        </a:lnTo>
                        <a:lnTo>
                          <a:pt x="8" y="6"/>
                        </a:lnTo>
                        <a:lnTo>
                          <a:pt x="6" y="7"/>
                        </a:lnTo>
                        <a:lnTo>
                          <a:pt x="5" y="9"/>
                        </a:lnTo>
                        <a:lnTo>
                          <a:pt x="4" y="10"/>
                        </a:lnTo>
                        <a:lnTo>
                          <a:pt x="4" y="12"/>
                        </a:lnTo>
                        <a:lnTo>
                          <a:pt x="2" y="13"/>
                        </a:lnTo>
                        <a:lnTo>
                          <a:pt x="1" y="15"/>
                        </a:lnTo>
                        <a:lnTo>
                          <a:pt x="1" y="16"/>
                        </a:lnTo>
                        <a:lnTo>
                          <a:pt x="1" y="18"/>
                        </a:lnTo>
                        <a:lnTo>
                          <a:pt x="1" y="20"/>
                        </a:lnTo>
                        <a:lnTo>
                          <a:pt x="0" y="22"/>
                        </a:lnTo>
                        <a:lnTo>
                          <a:pt x="0" y="23"/>
                        </a:lnTo>
                        <a:lnTo>
                          <a:pt x="0" y="25"/>
                        </a:lnTo>
                        <a:lnTo>
                          <a:pt x="1" y="27"/>
                        </a:lnTo>
                        <a:lnTo>
                          <a:pt x="1" y="28"/>
                        </a:lnTo>
                        <a:lnTo>
                          <a:pt x="1" y="30"/>
                        </a:lnTo>
                        <a:lnTo>
                          <a:pt x="1" y="32"/>
                        </a:lnTo>
                        <a:lnTo>
                          <a:pt x="2" y="34"/>
                        </a:lnTo>
                        <a:lnTo>
                          <a:pt x="4" y="35"/>
                        </a:lnTo>
                        <a:lnTo>
                          <a:pt x="4" y="36"/>
                        </a:lnTo>
                        <a:lnTo>
                          <a:pt x="5" y="38"/>
                        </a:lnTo>
                        <a:lnTo>
                          <a:pt x="6" y="39"/>
                        </a:lnTo>
                        <a:lnTo>
                          <a:pt x="8" y="40"/>
                        </a:lnTo>
                        <a:lnTo>
                          <a:pt x="9" y="41"/>
                        </a:lnTo>
                        <a:lnTo>
                          <a:pt x="11" y="43"/>
                        </a:lnTo>
                        <a:lnTo>
                          <a:pt x="12" y="43"/>
                        </a:lnTo>
                        <a:lnTo>
                          <a:pt x="13" y="44"/>
                        </a:lnTo>
                        <a:lnTo>
                          <a:pt x="15" y="45"/>
                        </a:lnTo>
                        <a:lnTo>
                          <a:pt x="17" y="45"/>
                        </a:lnTo>
                        <a:lnTo>
                          <a:pt x="18" y="46"/>
                        </a:lnTo>
                        <a:lnTo>
                          <a:pt x="20" y="46"/>
                        </a:lnTo>
                        <a:lnTo>
                          <a:pt x="22" y="46"/>
                        </a:lnTo>
                        <a:lnTo>
                          <a:pt x="23" y="46"/>
                        </a:lnTo>
                        <a:lnTo>
                          <a:pt x="25" y="46"/>
                        </a:lnTo>
                        <a:lnTo>
                          <a:pt x="27" y="46"/>
                        </a:lnTo>
                        <a:lnTo>
                          <a:pt x="29" y="46"/>
                        </a:lnTo>
                        <a:lnTo>
                          <a:pt x="30" y="45"/>
                        </a:lnTo>
                        <a:lnTo>
                          <a:pt x="32" y="45"/>
                        </a:lnTo>
                        <a:lnTo>
                          <a:pt x="34" y="44"/>
                        </a:lnTo>
                        <a:lnTo>
                          <a:pt x="35" y="43"/>
                        </a:lnTo>
                        <a:lnTo>
                          <a:pt x="36" y="43"/>
                        </a:lnTo>
                        <a:lnTo>
                          <a:pt x="38" y="41"/>
                        </a:lnTo>
                        <a:lnTo>
                          <a:pt x="39" y="40"/>
                        </a:lnTo>
                        <a:lnTo>
                          <a:pt x="41" y="39"/>
                        </a:lnTo>
                        <a:lnTo>
                          <a:pt x="42" y="38"/>
                        </a:lnTo>
                        <a:lnTo>
                          <a:pt x="43" y="36"/>
                        </a:lnTo>
                        <a:lnTo>
                          <a:pt x="43" y="35"/>
                        </a:lnTo>
                        <a:lnTo>
                          <a:pt x="45" y="34"/>
                        </a:lnTo>
                        <a:lnTo>
                          <a:pt x="45" y="32"/>
                        </a:lnTo>
                        <a:lnTo>
                          <a:pt x="45" y="30"/>
                        </a:lnTo>
                        <a:lnTo>
                          <a:pt x="46" y="28"/>
                        </a:lnTo>
                        <a:lnTo>
                          <a:pt x="47" y="27"/>
                        </a:lnTo>
                        <a:lnTo>
                          <a:pt x="47" y="25"/>
                        </a:lnTo>
                        <a:lnTo>
                          <a:pt x="47" y="23"/>
                        </a:lnTo>
                      </a:path>
                    </a:pathLst>
                  </a:custGeom>
                  <a:noFill/>
                  <a:ln w="12700" cap="rnd" cmpd="sng">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76" name="Freeform 135"/>
                  <p:cNvSpPr>
                    <a:spLocks/>
                  </p:cNvSpPr>
                  <p:nvPr/>
                </p:nvSpPr>
                <p:spPr bwMode="auto">
                  <a:xfrm>
                    <a:off x="4792" y="3704"/>
                    <a:ext cx="48" cy="47"/>
                  </a:xfrm>
                  <a:custGeom>
                    <a:avLst/>
                    <a:gdLst>
                      <a:gd name="T0" fmla="*/ 47 w 48"/>
                      <a:gd name="T1" fmla="*/ 21 h 47"/>
                      <a:gd name="T2" fmla="*/ 46 w 48"/>
                      <a:gd name="T3" fmla="*/ 18 h 47"/>
                      <a:gd name="T4" fmla="*/ 45 w 48"/>
                      <a:gd name="T5" fmla="*/ 14 h 47"/>
                      <a:gd name="T6" fmla="*/ 43 w 48"/>
                      <a:gd name="T7" fmla="*/ 11 h 47"/>
                      <a:gd name="T8" fmla="*/ 42 w 48"/>
                      <a:gd name="T9" fmla="*/ 8 h 47"/>
                      <a:gd name="T10" fmla="*/ 39 w 48"/>
                      <a:gd name="T11" fmla="*/ 6 h 47"/>
                      <a:gd name="T12" fmla="*/ 36 w 48"/>
                      <a:gd name="T13" fmla="*/ 4 h 47"/>
                      <a:gd name="T14" fmla="*/ 34 w 48"/>
                      <a:gd name="T15" fmla="*/ 2 h 47"/>
                      <a:gd name="T16" fmla="*/ 30 w 48"/>
                      <a:gd name="T17" fmla="*/ 1 h 47"/>
                      <a:gd name="T18" fmla="*/ 27 w 48"/>
                      <a:gd name="T19" fmla="*/ 0 h 47"/>
                      <a:gd name="T20" fmla="*/ 24 w 48"/>
                      <a:gd name="T21" fmla="*/ 0 h 47"/>
                      <a:gd name="T22" fmla="*/ 20 w 48"/>
                      <a:gd name="T23" fmla="*/ 0 h 47"/>
                      <a:gd name="T24" fmla="*/ 17 w 48"/>
                      <a:gd name="T25" fmla="*/ 1 h 47"/>
                      <a:gd name="T26" fmla="*/ 13 w 48"/>
                      <a:gd name="T27" fmla="*/ 2 h 47"/>
                      <a:gd name="T28" fmla="*/ 11 w 48"/>
                      <a:gd name="T29" fmla="*/ 4 h 47"/>
                      <a:gd name="T30" fmla="*/ 8 w 48"/>
                      <a:gd name="T31" fmla="*/ 6 h 47"/>
                      <a:gd name="T32" fmla="*/ 6 w 48"/>
                      <a:gd name="T33" fmla="*/ 8 h 47"/>
                      <a:gd name="T34" fmla="*/ 4 w 48"/>
                      <a:gd name="T35" fmla="*/ 11 h 47"/>
                      <a:gd name="T36" fmla="*/ 2 w 48"/>
                      <a:gd name="T37" fmla="*/ 14 h 47"/>
                      <a:gd name="T38" fmla="*/ 1 w 48"/>
                      <a:gd name="T39" fmla="*/ 18 h 47"/>
                      <a:gd name="T40" fmla="*/ 0 w 48"/>
                      <a:gd name="T41" fmla="*/ 21 h 47"/>
                      <a:gd name="T42" fmla="*/ 0 w 48"/>
                      <a:gd name="T43" fmla="*/ 25 h 47"/>
                      <a:gd name="T44" fmla="*/ 1 w 48"/>
                      <a:gd name="T45" fmla="*/ 28 h 47"/>
                      <a:gd name="T46" fmla="*/ 2 w 48"/>
                      <a:gd name="T47" fmla="*/ 32 h 47"/>
                      <a:gd name="T48" fmla="*/ 4 w 48"/>
                      <a:gd name="T49" fmla="*/ 35 h 47"/>
                      <a:gd name="T50" fmla="*/ 6 w 48"/>
                      <a:gd name="T51" fmla="*/ 37 h 47"/>
                      <a:gd name="T52" fmla="*/ 8 w 48"/>
                      <a:gd name="T53" fmla="*/ 40 h 47"/>
                      <a:gd name="T54" fmla="*/ 11 w 48"/>
                      <a:gd name="T55" fmla="*/ 42 h 47"/>
                      <a:gd name="T56" fmla="*/ 13 w 48"/>
                      <a:gd name="T57" fmla="*/ 44 h 47"/>
                      <a:gd name="T58" fmla="*/ 17 w 48"/>
                      <a:gd name="T59" fmla="*/ 45 h 47"/>
                      <a:gd name="T60" fmla="*/ 20 w 48"/>
                      <a:gd name="T61" fmla="*/ 46 h 47"/>
                      <a:gd name="T62" fmla="*/ 24 w 48"/>
                      <a:gd name="T63" fmla="*/ 46 h 47"/>
                      <a:gd name="T64" fmla="*/ 27 w 48"/>
                      <a:gd name="T65" fmla="*/ 46 h 47"/>
                      <a:gd name="T66" fmla="*/ 30 w 48"/>
                      <a:gd name="T67" fmla="*/ 45 h 47"/>
                      <a:gd name="T68" fmla="*/ 34 w 48"/>
                      <a:gd name="T69" fmla="*/ 44 h 47"/>
                      <a:gd name="T70" fmla="*/ 36 w 48"/>
                      <a:gd name="T71" fmla="*/ 42 h 47"/>
                      <a:gd name="T72" fmla="*/ 39 w 48"/>
                      <a:gd name="T73" fmla="*/ 40 h 47"/>
                      <a:gd name="T74" fmla="*/ 42 w 48"/>
                      <a:gd name="T75" fmla="*/ 37 h 47"/>
                      <a:gd name="T76" fmla="*/ 43 w 48"/>
                      <a:gd name="T77" fmla="*/ 35 h 47"/>
                      <a:gd name="T78" fmla="*/ 45 w 48"/>
                      <a:gd name="T79" fmla="*/ 32 h 47"/>
                      <a:gd name="T80" fmla="*/ 46 w 48"/>
                      <a:gd name="T81" fmla="*/ 28 h 47"/>
                      <a:gd name="T82" fmla="*/ 47 w 48"/>
                      <a:gd name="T83" fmla="*/ 25 h 4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8" h="47">
                        <a:moveTo>
                          <a:pt x="47" y="23"/>
                        </a:moveTo>
                        <a:lnTo>
                          <a:pt x="47" y="21"/>
                        </a:lnTo>
                        <a:lnTo>
                          <a:pt x="47" y="20"/>
                        </a:lnTo>
                        <a:lnTo>
                          <a:pt x="46" y="18"/>
                        </a:lnTo>
                        <a:lnTo>
                          <a:pt x="46" y="16"/>
                        </a:lnTo>
                        <a:lnTo>
                          <a:pt x="45" y="14"/>
                        </a:lnTo>
                        <a:lnTo>
                          <a:pt x="44" y="13"/>
                        </a:lnTo>
                        <a:lnTo>
                          <a:pt x="43" y="11"/>
                        </a:lnTo>
                        <a:lnTo>
                          <a:pt x="43" y="10"/>
                        </a:lnTo>
                        <a:lnTo>
                          <a:pt x="42" y="8"/>
                        </a:lnTo>
                        <a:lnTo>
                          <a:pt x="41" y="7"/>
                        </a:lnTo>
                        <a:lnTo>
                          <a:pt x="39" y="6"/>
                        </a:lnTo>
                        <a:lnTo>
                          <a:pt x="38" y="5"/>
                        </a:lnTo>
                        <a:lnTo>
                          <a:pt x="36" y="4"/>
                        </a:lnTo>
                        <a:lnTo>
                          <a:pt x="35" y="3"/>
                        </a:lnTo>
                        <a:lnTo>
                          <a:pt x="34" y="2"/>
                        </a:lnTo>
                        <a:lnTo>
                          <a:pt x="32" y="1"/>
                        </a:lnTo>
                        <a:lnTo>
                          <a:pt x="30" y="1"/>
                        </a:lnTo>
                        <a:lnTo>
                          <a:pt x="29" y="0"/>
                        </a:lnTo>
                        <a:lnTo>
                          <a:pt x="27" y="0"/>
                        </a:lnTo>
                        <a:lnTo>
                          <a:pt x="25" y="0"/>
                        </a:lnTo>
                        <a:lnTo>
                          <a:pt x="24" y="0"/>
                        </a:lnTo>
                        <a:lnTo>
                          <a:pt x="22" y="0"/>
                        </a:lnTo>
                        <a:lnTo>
                          <a:pt x="20" y="0"/>
                        </a:lnTo>
                        <a:lnTo>
                          <a:pt x="18" y="0"/>
                        </a:lnTo>
                        <a:lnTo>
                          <a:pt x="17" y="1"/>
                        </a:lnTo>
                        <a:lnTo>
                          <a:pt x="15" y="1"/>
                        </a:lnTo>
                        <a:lnTo>
                          <a:pt x="13" y="2"/>
                        </a:lnTo>
                        <a:lnTo>
                          <a:pt x="12" y="3"/>
                        </a:lnTo>
                        <a:lnTo>
                          <a:pt x="11" y="4"/>
                        </a:lnTo>
                        <a:lnTo>
                          <a:pt x="9" y="5"/>
                        </a:lnTo>
                        <a:lnTo>
                          <a:pt x="8" y="6"/>
                        </a:lnTo>
                        <a:lnTo>
                          <a:pt x="6" y="7"/>
                        </a:lnTo>
                        <a:lnTo>
                          <a:pt x="6" y="8"/>
                        </a:lnTo>
                        <a:lnTo>
                          <a:pt x="4" y="10"/>
                        </a:lnTo>
                        <a:lnTo>
                          <a:pt x="4" y="11"/>
                        </a:lnTo>
                        <a:lnTo>
                          <a:pt x="2" y="13"/>
                        </a:lnTo>
                        <a:lnTo>
                          <a:pt x="2" y="14"/>
                        </a:lnTo>
                        <a:lnTo>
                          <a:pt x="2" y="16"/>
                        </a:lnTo>
                        <a:lnTo>
                          <a:pt x="1" y="18"/>
                        </a:lnTo>
                        <a:lnTo>
                          <a:pt x="0" y="20"/>
                        </a:lnTo>
                        <a:lnTo>
                          <a:pt x="0" y="21"/>
                        </a:lnTo>
                        <a:lnTo>
                          <a:pt x="0" y="23"/>
                        </a:lnTo>
                        <a:lnTo>
                          <a:pt x="0" y="25"/>
                        </a:lnTo>
                        <a:lnTo>
                          <a:pt x="0" y="26"/>
                        </a:lnTo>
                        <a:lnTo>
                          <a:pt x="1" y="28"/>
                        </a:lnTo>
                        <a:lnTo>
                          <a:pt x="2" y="30"/>
                        </a:lnTo>
                        <a:lnTo>
                          <a:pt x="2" y="32"/>
                        </a:lnTo>
                        <a:lnTo>
                          <a:pt x="2" y="33"/>
                        </a:lnTo>
                        <a:lnTo>
                          <a:pt x="4" y="35"/>
                        </a:lnTo>
                        <a:lnTo>
                          <a:pt x="4" y="36"/>
                        </a:lnTo>
                        <a:lnTo>
                          <a:pt x="6" y="37"/>
                        </a:lnTo>
                        <a:lnTo>
                          <a:pt x="6" y="39"/>
                        </a:lnTo>
                        <a:lnTo>
                          <a:pt x="8" y="40"/>
                        </a:lnTo>
                        <a:lnTo>
                          <a:pt x="9" y="41"/>
                        </a:lnTo>
                        <a:lnTo>
                          <a:pt x="11" y="42"/>
                        </a:lnTo>
                        <a:lnTo>
                          <a:pt x="12" y="43"/>
                        </a:lnTo>
                        <a:lnTo>
                          <a:pt x="13" y="44"/>
                        </a:lnTo>
                        <a:lnTo>
                          <a:pt x="15" y="45"/>
                        </a:lnTo>
                        <a:lnTo>
                          <a:pt x="17" y="45"/>
                        </a:lnTo>
                        <a:lnTo>
                          <a:pt x="18" y="46"/>
                        </a:lnTo>
                        <a:lnTo>
                          <a:pt x="20" y="46"/>
                        </a:lnTo>
                        <a:lnTo>
                          <a:pt x="22" y="46"/>
                        </a:lnTo>
                        <a:lnTo>
                          <a:pt x="24" y="46"/>
                        </a:lnTo>
                        <a:lnTo>
                          <a:pt x="25" y="46"/>
                        </a:lnTo>
                        <a:lnTo>
                          <a:pt x="27" y="46"/>
                        </a:lnTo>
                        <a:lnTo>
                          <a:pt x="29" y="46"/>
                        </a:lnTo>
                        <a:lnTo>
                          <a:pt x="30" y="45"/>
                        </a:lnTo>
                        <a:lnTo>
                          <a:pt x="32" y="45"/>
                        </a:lnTo>
                        <a:lnTo>
                          <a:pt x="34" y="44"/>
                        </a:lnTo>
                        <a:lnTo>
                          <a:pt x="35" y="43"/>
                        </a:lnTo>
                        <a:lnTo>
                          <a:pt x="36" y="42"/>
                        </a:lnTo>
                        <a:lnTo>
                          <a:pt x="38" y="41"/>
                        </a:lnTo>
                        <a:lnTo>
                          <a:pt x="39" y="40"/>
                        </a:lnTo>
                        <a:lnTo>
                          <a:pt x="41" y="39"/>
                        </a:lnTo>
                        <a:lnTo>
                          <a:pt x="42" y="37"/>
                        </a:lnTo>
                        <a:lnTo>
                          <a:pt x="43" y="36"/>
                        </a:lnTo>
                        <a:lnTo>
                          <a:pt x="43" y="35"/>
                        </a:lnTo>
                        <a:lnTo>
                          <a:pt x="44" y="33"/>
                        </a:lnTo>
                        <a:lnTo>
                          <a:pt x="45" y="32"/>
                        </a:lnTo>
                        <a:lnTo>
                          <a:pt x="46" y="30"/>
                        </a:lnTo>
                        <a:lnTo>
                          <a:pt x="46" y="28"/>
                        </a:lnTo>
                        <a:lnTo>
                          <a:pt x="47" y="26"/>
                        </a:lnTo>
                        <a:lnTo>
                          <a:pt x="47" y="25"/>
                        </a:lnTo>
                        <a:lnTo>
                          <a:pt x="47" y="23"/>
                        </a:lnTo>
                      </a:path>
                    </a:pathLst>
                  </a:custGeom>
                  <a:noFill/>
                  <a:ln w="12700" cap="rnd" cmpd="sng">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77" name="Freeform 136"/>
                  <p:cNvSpPr>
                    <a:spLocks/>
                  </p:cNvSpPr>
                  <p:nvPr/>
                </p:nvSpPr>
                <p:spPr bwMode="auto">
                  <a:xfrm>
                    <a:off x="4858" y="3282"/>
                    <a:ext cx="40" cy="40"/>
                  </a:xfrm>
                  <a:custGeom>
                    <a:avLst/>
                    <a:gdLst>
                      <a:gd name="T0" fmla="*/ 39 w 40"/>
                      <a:gd name="T1" fmla="*/ 18 h 40"/>
                      <a:gd name="T2" fmla="*/ 38 w 40"/>
                      <a:gd name="T3" fmla="*/ 16 h 40"/>
                      <a:gd name="T4" fmla="*/ 38 w 40"/>
                      <a:gd name="T5" fmla="*/ 13 h 40"/>
                      <a:gd name="T6" fmla="*/ 36 w 40"/>
                      <a:gd name="T7" fmla="*/ 10 h 40"/>
                      <a:gd name="T8" fmla="*/ 34 w 40"/>
                      <a:gd name="T9" fmla="*/ 8 h 40"/>
                      <a:gd name="T10" fmla="*/ 33 w 40"/>
                      <a:gd name="T11" fmla="*/ 6 h 40"/>
                      <a:gd name="T12" fmla="*/ 30 w 40"/>
                      <a:gd name="T13" fmla="*/ 4 h 40"/>
                      <a:gd name="T14" fmla="*/ 28 w 40"/>
                      <a:gd name="T15" fmla="*/ 2 h 40"/>
                      <a:gd name="T16" fmla="*/ 25 w 40"/>
                      <a:gd name="T17" fmla="*/ 1 h 40"/>
                      <a:gd name="T18" fmla="*/ 22 w 40"/>
                      <a:gd name="T19" fmla="*/ 0 h 40"/>
                      <a:gd name="T20" fmla="*/ 20 w 40"/>
                      <a:gd name="T21" fmla="*/ 0 h 40"/>
                      <a:gd name="T22" fmla="*/ 17 w 40"/>
                      <a:gd name="T23" fmla="*/ 0 h 40"/>
                      <a:gd name="T24" fmla="*/ 14 w 40"/>
                      <a:gd name="T25" fmla="*/ 1 h 40"/>
                      <a:gd name="T26" fmla="*/ 11 w 40"/>
                      <a:gd name="T27" fmla="*/ 2 h 40"/>
                      <a:gd name="T28" fmla="*/ 9 w 40"/>
                      <a:gd name="T29" fmla="*/ 4 h 40"/>
                      <a:gd name="T30" fmla="*/ 6 w 40"/>
                      <a:gd name="T31" fmla="*/ 6 h 40"/>
                      <a:gd name="T32" fmla="*/ 5 w 40"/>
                      <a:gd name="T33" fmla="*/ 8 h 40"/>
                      <a:gd name="T34" fmla="*/ 3 w 40"/>
                      <a:gd name="T35" fmla="*/ 10 h 40"/>
                      <a:gd name="T36" fmla="*/ 2 w 40"/>
                      <a:gd name="T37" fmla="*/ 13 h 40"/>
                      <a:gd name="T38" fmla="*/ 1 w 40"/>
                      <a:gd name="T39" fmla="*/ 16 h 40"/>
                      <a:gd name="T40" fmla="*/ 0 w 40"/>
                      <a:gd name="T41" fmla="*/ 18 h 40"/>
                      <a:gd name="T42" fmla="*/ 0 w 40"/>
                      <a:gd name="T43" fmla="*/ 21 h 40"/>
                      <a:gd name="T44" fmla="*/ 1 w 40"/>
                      <a:gd name="T45" fmla="*/ 24 h 40"/>
                      <a:gd name="T46" fmla="*/ 2 w 40"/>
                      <a:gd name="T47" fmla="*/ 27 h 40"/>
                      <a:gd name="T48" fmla="*/ 3 w 40"/>
                      <a:gd name="T49" fmla="*/ 29 h 40"/>
                      <a:gd name="T50" fmla="*/ 5 w 40"/>
                      <a:gd name="T51" fmla="*/ 32 h 40"/>
                      <a:gd name="T52" fmla="*/ 6 w 40"/>
                      <a:gd name="T53" fmla="*/ 34 h 40"/>
                      <a:gd name="T54" fmla="*/ 9 w 40"/>
                      <a:gd name="T55" fmla="*/ 36 h 40"/>
                      <a:gd name="T56" fmla="*/ 11 w 40"/>
                      <a:gd name="T57" fmla="*/ 37 h 40"/>
                      <a:gd name="T58" fmla="*/ 14 w 40"/>
                      <a:gd name="T59" fmla="*/ 38 h 40"/>
                      <a:gd name="T60" fmla="*/ 17 w 40"/>
                      <a:gd name="T61" fmla="*/ 39 h 40"/>
                      <a:gd name="T62" fmla="*/ 20 w 40"/>
                      <a:gd name="T63" fmla="*/ 39 h 40"/>
                      <a:gd name="T64" fmla="*/ 22 w 40"/>
                      <a:gd name="T65" fmla="*/ 39 h 40"/>
                      <a:gd name="T66" fmla="*/ 25 w 40"/>
                      <a:gd name="T67" fmla="*/ 38 h 40"/>
                      <a:gd name="T68" fmla="*/ 28 w 40"/>
                      <a:gd name="T69" fmla="*/ 37 h 40"/>
                      <a:gd name="T70" fmla="*/ 30 w 40"/>
                      <a:gd name="T71" fmla="*/ 36 h 40"/>
                      <a:gd name="T72" fmla="*/ 33 w 40"/>
                      <a:gd name="T73" fmla="*/ 34 h 40"/>
                      <a:gd name="T74" fmla="*/ 34 w 40"/>
                      <a:gd name="T75" fmla="*/ 32 h 40"/>
                      <a:gd name="T76" fmla="*/ 36 w 40"/>
                      <a:gd name="T77" fmla="*/ 29 h 40"/>
                      <a:gd name="T78" fmla="*/ 38 w 40"/>
                      <a:gd name="T79" fmla="*/ 27 h 40"/>
                      <a:gd name="T80" fmla="*/ 38 w 40"/>
                      <a:gd name="T81" fmla="*/ 24 h 40"/>
                      <a:gd name="T82" fmla="*/ 39 w 40"/>
                      <a:gd name="T83" fmla="*/ 21 h 4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0" h="40">
                        <a:moveTo>
                          <a:pt x="39" y="20"/>
                        </a:moveTo>
                        <a:lnTo>
                          <a:pt x="39" y="18"/>
                        </a:lnTo>
                        <a:lnTo>
                          <a:pt x="38" y="17"/>
                        </a:lnTo>
                        <a:lnTo>
                          <a:pt x="38" y="16"/>
                        </a:lnTo>
                        <a:lnTo>
                          <a:pt x="38" y="14"/>
                        </a:lnTo>
                        <a:lnTo>
                          <a:pt x="38" y="13"/>
                        </a:lnTo>
                        <a:lnTo>
                          <a:pt x="37" y="11"/>
                        </a:lnTo>
                        <a:lnTo>
                          <a:pt x="36" y="10"/>
                        </a:lnTo>
                        <a:lnTo>
                          <a:pt x="35" y="9"/>
                        </a:lnTo>
                        <a:lnTo>
                          <a:pt x="34" y="8"/>
                        </a:lnTo>
                        <a:lnTo>
                          <a:pt x="34" y="7"/>
                        </a:lnTo>
                        <a:lnTo>
                          <a:pt x="33" y="6"/>
                        </a:lnTo>
                        <a:lnTo>
                          <a:pt x="32" y="5"/>
                        </a:lnTo>
                        <a:lnTo>
                          <a:pt x="30" y="4"/>
                        </a:lnTo>
                        <a:lnTo>
                          <a:pt x="29" y="3"/>
                        </a:lnTo>
                        <a:lnTo>
                          <a:pt x="28" y="2"/>
                        </a:lnTo>
                        <a:lnTo>
                          <a:pt x="27" y="2"/>
                        </a:lnTo>
                        <a:lnTo>
                          <a:pt x="25" y="1"/>
                        </a:lnTo>
                        <a:lnTo>
                          <a:pt x="24" y="1"/>
                        </a:lnTo>
                        <a:lnTo>
                          <a:pt x="22" y="0"/>
                        </a:lnTo>
                        <a:lnTo>
                          <a:pt x="21" y="0"/>
                        </a:lnTo>
                        <a:lnTo>
                          <a:pt x="20" y="0"/>
                        </a:lnTo>
                        <a:lnTo>
                          <a:pt x="18" y="0"/>
                        </a:lnTo>
                        <a:lnTo>
                          <a:pt x="17" y="0"/>
                        </a:lnTo>
                        <a:lnTo>
                          <a:pt x="15" y="1"/>
                        </a:lnTo>
                        <a:lnTo>
                          <a:pt x="14" y="1"/>
                        </a:lnTo>
                        <a:lnTo>
                          <a:pt x="12" y="2"/>
                        </a:lnTo>
                        <a:lnTo>
                          <a:pt x="11" y="2"/>
                        </a:lnTo>
                        <a:lnTo>
                          <a:pt x="10" y="3"/>
                        </a:lnTo>
                        <a:lnTo>
                          <a:pt x="9" y="4"/>
                        </a:lnTo>
                        <a:lnTo>
                          <a:pt x="8" y="5"/>
                        </a:lnTo>
                        <a:lnTo>
                          <a:pt x="6" y="6"/>
                        </a:lnTo>
                        <a:lnTo>
                          <a:pt x="6" y="7"/>
                        </a:lnTo>
                        <a:lnTo>
                          <a:pt x="5" y="8"/>
                        </a:lnTo>
                        <a:lnTo>
                          <a:pt x="4" y="9"/>
                        </a:lnTo>
                        <a:lnTo>
                          <a:pt x="3" y="10"/>
                        </a:lnTo>
                        <a:lnTo>
                          <a:pt x="2" y="11"/>
                        </a:lnTo>
                        <a:lnTo>
                          <a:pt x="2" y="13"/>
                        </a:lnTo>
                        <a:lnTo>
                          <a:pt x="1" y="14"/>
                        </a:lnTo>
                        <a:lnTo>
                          <a:pt x="1" y="16"/>
                        </a:lnTo>
                        <a:lnTo>
                          <a:pt x="0" y="17"/>
                        </a:lnTo>
                        <a:lnTo>
                          <a:pt x="0" y="18"/>
                        </a:lnTo>
                        <a:lnTo>
                          <a:pt x="0" y="20"/>
                        </a:lnTo>
                        <a:lnTo>
                          <a:pt x="0" y="21"/>
                        </a:lnTo>
                        <a:lnTo>
                          <a:pt x="0" y="22"/>
                        </a:lnTo>
                        <a:lnTo>
                          <a:pt x="1" y="24"/>
                        </a:lnTo>
                        <a:lnTo>
                          <a:pt x="1" y="26"/>
                        </a:lnTo>
                        <a:lnTo>
                          <a:pt x="2" y="27"/>
                        </a:lnTo>
                        <a:lnTo>
                          <a:pt x="2" y="28"/>
                        </a:lnTo>
                        <a:lnTo>
                          <a:pt x="3" y="29"/>
                        </a:lnTo>
                        <a:lnTo>
                          <a:pt x="4" y="30"/>
                        </a:lnTo>
                        <a:lnTo>
                          <a:pt x="5" y="32"/>
                        </a:lnTo>
                        <a:lnTo>
                          <a:pt x="6" y="33"/>
                        </a:lnTo>
                        <a:lnTo>
                          <a:pt x="6" y="34"/>
                        </a:lnTo>
                        <a:lnTo>
                          <a:pt x="8" y="34"/>
                        </a:lnTo>
                        <a:lnTo>
                          <a:pt x="9" y="36"/>
                        </a:lnTo>
                        <a:lnTo>
                          <a:pt x="10" y="36"/>
                        </a:lnTo>
                        <a:lnTo>
                          <a:pt x="11" y="37"/>
                        </a:lnTo>
                        <a:lnTo>
                          <a:pt x="12" y="38"/>
                        </a:lnTo>
                        <a:lnTo>
                          <a:pt x="14" y="38"/>
                        </a:lnTo>
                        <a:lnTo>
                          <a:pt x="15" y="39"/>
                        </a:lnTo>
                        <a:lnTo>
                          <a:pt x="17" y="39"/>
                        </a:lnTo>
                        <a:lnTo>
                          <a:pt x="18" y="39"/>
                        </a:lnTo>
                        <a:lnTo>
                          <a:pt x="20" y="39"/>
                        </a:lnTo>
                        <a:lnTo>
                          <a:pt x="21" y="39"/>
                        </a:lnTo>
                        <a:lnTo>
                          <a:pt x="22" y="39"/>
                        </a:lnTo>
                        <a:lnTo>
                          <a:pt x="24" y="39"/>
                        </a:lnTo>
                        <a:lnTo>
                          <a:pt x="25" y="38"/>
                        </a:lnTo>
                        <a:lnTo>
                          <a:pt x="27" y="38"/>
                        </a:lnTo>
                        <a:lnTo>
                          <a:pt x="28" y="37"/>
                        </a:lnTo>
                        <a:lnTo>
                          <a:pt x="29" y="36"/>
                        </a:lnTo>
                        <a:lnTo>
                          <a:pt x="30" y="36"/>
                        </a:lnTo>
                        <a:lnTo>
                          <a:pt x="32" y="34"/>
                        </a:lnTo>
                        <a:lnTo>
                          <a:pt x="33" y="34"/>
                        </a:lnTo>
                        <a:lnTo>
                          <a:pt x="34" y="33"/>
                        </a:lnTo>
                        <a:lnTo>
                          <a:pt x="34" y="32"/>
                        </a:lnTo>
                        <a:lnTo>
                          <a:pt x="35" y="30"/>
                        </a:lnTo>
                        <a:lnTo>
                          <a:pt x="36" y="29"/>
                        </a:lnTo>
                        <a:lnTo>
                          <a:pt x="37" y="28"/>
                        </a:lnTo>
                        <a:lnTo>
                          <a:pt x="38" y="27"/>
                        </a:lnTo>
                        <a:lnTo>
                          <a:pt x="38" y="26"/>
                        </a:lnTo>
                        <a:lnTo>
                          <a:pt x="38" y="24"/>
                        </a:lnTo>
                        <a:lnTo>
                          <a:pt x="38" y="22"/>
                        </a:lnTo>
                        <a:lnTo>
                          <a:pt x="39" y="21"/>
                        </a:lnTo>
                        <a:lnTo>
                          <a:pt x="39" y="20"/>
                        </a:lnTo>
                      </a:path>
                    </a:pathLst>
                  </a:custGeom>
                  <a:solidFill>
                    <a:srgbClr val="0000FF"/>
                  </a:solidFill>
                  <a:ln w="12700" cap="rnd" cmpd="sng">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78" name="Freeform 137"/>
                  <p:cNvSpPr>
                    <a:spLocks/>
                  </p:cNvSpPr>
                  <p:nvPr/>
                </p:nvSpPr>
                <p:spPr bwMode="auto">
                  <a:xfrm>
                    <a:off x="4786" y="3355"/>
                    <a:ext cx="40" cy="40"/>
                  </a:xfrm>
                  <a:custGeom>
                    <a:avLst/>
                    <a:gdLst>
                      <a:gd name="T0" fmla="*/ 39 w 40"/>
                      <a:gd name="T1" fmla="*/ 18 h 40"/>
                      <a:gd name="T2" fmla="*/ 38 w 40"/>
                      <a:gd name="T3" fmla="*/ 15 h 40"/>
                      <a:gd name="T4" fmla="*/ 38 w 40"/>
                      <a:gd name="T5" fmla="*/ 12 h 40"/>
                      <a:gd name="T6" fmla="*/ 36 w 40"/>
                      <a:gd name="T7" fmla="*/ 10 h 40"/>
                      <a:gd name="T8" fmla="*/ 35 w 40"/>
                      <a:gd name="T9" fmla="*/ 7 h 40"/>
                      <a:gd name="T10" fmla="*/ 32 w 40"/>
                      <a:gd name="T11" fmla="*/ 5 h 40"/>
                      <a:gd name="T12" fmla="*/ 30 w 40"/>
                      <a:gd name="T13" fmla="*/ 3 h 40"/>
                      <a:gd name="T14" fmla="*/ 28 w 40"/>
                      <a:gd name="T15" fmla="*/ 2 h 40"/>
                      <a:gd name="T16" fmla="*/ 25 w 40"/>
                      <a:gd name="T17" fmla="*/ 1 h 40"/>
                      <a:gd name="T18" fmla="*/ 22 w 40"/>
                      <a:gd name="T19" fmla="*/ 0 h 40"/>
                      <a:gd name="T20" fmla="*/ 20 w 40"/>
                      <a:gd name="T21" fmla="*/ 0 h 40"/>
                      <a:gd name="T22" fmla="*/ 17 w 40"/>
                      <a:gd name="T23" fmla="*/ 0 h 40"/>
                      <a:gd name="T24" fmla="*/ 14 w 40"/>
                      <a:gd name="T25" fmla="*/ 1 h 40"/>
                      <a:gd name="T26" fmla="*/ 11 w 40"/>
                      <a:gd name="T27" fmla="*/ 2 h 40"/>
                      <a:gd name="T28" fmla="*/ 8 w 40"/>
                      <a:gd name="T29" fmla="*/ 3 h 40"/>
                      <a:gd name="T30" fmla="*/ 6 w 40"/>
                      <a:gd name="T31" fmla="*/ 5 h 40"/>
                      <a:gd name="T32" fmla="*/ 4 w 40"/>
                      <a:gd name="T33" fmla="*/ 9 h 40"/>
                      <a:gd name="T34" fmla="*/ 2 w 40"/>
                      <a:gd name="T35" fmla="*/ 11 h 40"/>
                      <a:gd name="T36" fmla="*/ 1 w 40"/>
                      <a:gd name="T37" fmla="*/ 14 h 40"/>
                      <a:gd name="T38" fmla="*/ 1 w 40"/>
                      <a:gd name="T39" fmla="*/ 17 h 40"/>
                      <a:gd name="T40" fmla="*/ 0 w 40"/>
                      <a:gd name="T41" fmla="*/ 19 h 40"/>
                      <a:gd name="T42" fmla="*/ 1 w 40"/>
                      <a:gd name="T43" fmla="*/ 22 h 40"/>
                      <a:gd name="T44" fmla="*/ 1 w 40"/>
                      <a:gd name="T45" fmla="*/ 25 h 40"/>
                      <a:gd name="T46" fmla="*/ 2 w 40"/>
                      <a:gd name="T47" fmla="*/ 28 h 40"/>
                      <a:gd name="T48" fmla="*/ 4 w 40"/>
                      <a:gd name="T49" fmla="*/ 30 h 40"/>
                      <a:gd name="T50" fmla="*/ 5 w 40"/>
                      <a:gd name="T51" fmla="*/ 33 h 40"/>
                      <a:gd name="T52" fmla="*/ 8 w 40"/>
                      <a:gd name="T53" fmla="*/ 34 h 40"/>
                      <a:gd name="T54" fmla="*/ 10 w 40"/>
                      <a:gd name="T55" fmla="*/ 36 h 40"/>
                      <a:gd name="T56" fmla="*/ 13 w 40"/>
                      <a:gd name="T57" fmla="*/ 37 h 40"/>
                      <a:gd name="T58" fmla="*/ 15 w 40"/>
                      <a:gd name="T59" fmla="*/ 38 h 40"/>
                      <a:gd name="T60" fmla="*/ 18 w 40"/>
                      <a:gd name="T61" fmla="*/ 39 h 40"/>
                      <a:gd name="T62" fmla="*/ 21 w 40"/>
                      <a:gd name="T63" fmla="*/ 39 h 40"/>
                      <a:gd name="T64" fmla="*/ 24 w 40"/>
                      <a:gd name="T65" fmla="*/ 38 h 40"/>
                      <a:gd name="T66" fmla="*/ 27 w 40"/>
                      <a:gd name="T67" fmla="*/ 37 h 40"/>
                      <a:gd name="T68" fmla="*/ 29 w 40"/>
                      <a:gd name="T69" fmla="*/ 36 h 40"/>
                      <a:gd name="T70" fmla="*/ 32 w 40"/>
                      <a:gd name="T71" fmla="*/ 34 h 40"/>
                      <a:gd name="T72" fmla="*/ 35 w 40"/>
                      <a:gd name="T73" fmla="*/ 31 h 40"/>
                      <a:gd name="T74" fmla="*/ 36 w 40"/>
                      <a:gd name="T75" fmla="*/ 29 h 40"/>
                      <a:gd name="T76" fmla="*/ 38 w 40"/>
                      <a:gd name="T77" fmla="*/ 26 h 40"/>
                      <a:gd name="T78" fmla="*/ 38 w 40"/>
                      <a:gd name="T79" fmla="*/ 24 h 40"/>
                      <a:gd name="T80" fmla="*/ 39 w 40"/>
                      <a:gd name="T81" fmla="*/ 21 h 4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40" h="40">
                        <a:moveTo>
                          <a:pt x="39" y="19"/>
                        </a:moveTo>
                        <a:lnTo>
                          <a:pt x="39" y="18"/>
                        </a:lnTo>
                        <a:lnTo>
                          <a:pt x="39" y="17"/>
                        </a:lnTo>
                        <a:lnTo>
                          <a:pt x="38" y="15"/>
                        </a:lnTo>
                        <a:lnTo>
                          <a:pt x="38" y="14"/>
                        </a:lnTo>
                        <a:lnTo>
                          <a:pt x="38" y="12"/>
                        </a:lnTo>
                        <a:lnTo>
                          <a:pt x="37" y="11"/>
                        </a:lnTo>
                        <a:lnTo>
                          <a:pt x="36" y="10"/>
                        </a:lnTo>
                        <a:lnTo>
                          <a:pt x="36" y="9"/>
                        </a:lnTo>
                        <a:lnTo>
                          <a:pt x="35" y="7"/>
                        </a:lnTo>
                        <a:lnTo>
                          <a:pt x="34" y="7"/>
                        </a:lnTo>
                        <a:lnTo>
                          <a:pt x="32" y="5"/>
                        </a:lnTo>
                        <a:lnTo>
                          <a:pt x="32" y="4"/>
                        </a:lnTo>
                        <a:lnTo>
                          <a:pt x="30" y="3"/>
                        </a:lnTo>
                        <a:lnTo>
                          <a:pt x="29" y="3"/>
                        </a:lnTo>
                        <a:lnTo>
                          <a:pt x="28" y="2"/>
                        </a:lnTo>
                        <a:lnTo>
                          <a:pt x="27" y="1"/>
                        </a:lnTo>
                        <a:lnTo>
                          <a:pt x="25" y="1"/>
                        </a:lnTo>
                        <a:lnTo>
                          <a:pt x="24" y="1"/>
                        </a:lnTo>
                        <a:lnTo>
                          <a:pt x="22" y="0"/>
                        </a:lnTo>
                        <a:lnTo>
                          <a:pt x="21" y="0"/>
                        </a:lnTo>
                        <a:lnTo>
                          <a:pt x="20" y="0"/>
                        </a:lnTo>
                        <a:lnTo>
                          <a:pt x="18" y="0"/>
                        </a:lnTo>
                        <a:lnTo>
                          <a:pt x="17" y="0"/>
                        </a:lnTo>
                        <a:lnTo>
                          <a:pt x="15" y="1"/>
                        </a:lnTo>
                        <a:lnTo>
                          <a:pt x="14" y="1"/>
                        </a:lnTo>
                        <a:lnTo>
                          <a:pt x="13" y="1"/>
                        </a:lnTo>
                        <a:lnTo>
                          <a:pt x="11" y="2"/>
                        </a:lnTo>
                        <a:lnTo>
                          <a:pt x="10" y="3"/>
                        </a:lnTo>
                        <a:lnTo>
                          <a:pt x="8" y="3"/>
                        </a:lnTo>
                        <a:lnTo>
                          <a:pt x="8" y="4"/>
                        </a:lnTo>
                        <a:lnTo>
                          <a:pt x="6" y="5"/>
                        </a:lnTo>
                        <a:lnTo>
                          <a:pt x="5" y="7"/>
                        </a:lnTo>
                        <a:lnTo>
                          <a:pt x="4" y="9"/>
                        </a:lnTo>
                        <a:lnTo>
                          <a:pt x="3" y="10"/>
                        </a:lnTo>
                        <a:lnTo>
                          <a:pt x="2" y="11"/>
                        </a:lnTo>
                        <a:lnTo>
                          <a:pt x="2" y="12"/>
                        </a:lnTo>
                        <a:lnTo>
                          <a:pt x="1" y="14"/>
                        </a:lnTo>
                        <a:lnTo>
                          <a:pt x="1" y="15"/>
                        </a:lnTo>
                        <a:lnTo>
                          <a:pt x="1" y="17"/>
                        </a:lnTo>
                        <a:lnTo>
                          <a:pt x="0" y="18"/>
                        </a:lnTo>
                        <a:lnTo>
                          <a:pt x="0" y="19"/>
                        </a:lnTo>
                        <a:lnTo>
                          <a:pt x="0" y="21"/>
                        </a:lnTo>
                        <a:lnTo>
                          <a:pt x="1" y="22"/>
                        </a:lnTo>
                        <a:lnTo>
                          <a:pt x="1" y="24"/>
                        </a:lnTo>
                        <a:lnTo>
                          <a:pt x="1" y="25"/>
                        </a:lnTo>
                        <a:lnTo>
                          <a:pt x="2" y="26"/>
                        </a:lnTo>
                        <a:lnTo>
                          <a:pt x="2" y="28"/>
                        </a:lnTo>
                        <a:lnTo>
                          <a:pt x="3" y="29"/>
                        </a:lnTo>
                        <a:lnTo>
                          <a:pt x="4" y="30"/>
                        </a:lnTo>
                        <a:lnTo>
                          <a:pt x="5" y="31"/>
                        </a:lnTo>
                        <a:lnTo>
                          <a:pt x="5" y="33"/>
                        </a:lnTo>
                        <a:lnTo>
                          <a:pt x="6" y="34"/>
                        </a:lnTo>
                        <a:lnTo>
                          <a:pt x="8" y="34"/>
                        </a:lnTo>
                        <a:lnTo>
                          <a:pt x="8" y="35"/>
                        </a:lnTo>
                        <a:lnTo>
                          <a:pt x="10" y="36"/>
                        </a:lnTo>
                        <a:lnTo>
                          <a:pt x="11" y="37"/>
                        </a:lnTo>
                        <a:lnTo>
                          <a:pt x="13" y="37"/>
                        </a:lnTo>
                        <a:lnTo>
                          <a:pt x="14" y="38"/>
                        </a:lnTo>
                        <a:lnTo>
                          <a:pt x="15" y="38"/>
                        </a:lnTo>
                        <a:lnTo>
                          <a:pt x="17" y="38"/>
                        </a:lnTo>
                        <a:lnTo>
                          <a:pt x="18" y="39"/>
                        </a:lnTo>
                        <a:lnTo>
                          <a:pt x="20" y="39"/>
                        </a:lnTo>
                        <a:lnTo>
                          <a:pt x="21" y="39"/>
                        </a:lnTo>
                        <a:lnTo>
                          <a:pt x="22" y="38"/>
                        </a:lnTo>
                        <a:lnTo>
                          <a:pt x="24" y="38"/>
                        </a:lnTo>
                        <a:lnTo>
                          <a:pt x="25" y="38"/>
                        </a:lnTo>
                        <a:lnTo>
                          <a:pt x="27" y="37"/>
                        </a:lnTo>
                        <a:lnTo>
                          <a:pt x="28" y="37"/>
                        </a:lnTo>
                        <a:lnTo>
                          <a:pt x="29" y="36"/>
                        </a:lnTo>
                        <a:lnTo>
                          <a:pt x="30" y="35"/>
                        </a:lnTo>
                        <a:lnTo>
                          <a:pt x="32" y="34"/>
                        </a:lnTo>
                        <a:lnTo>
                          <a:pt x="34" y="33"/>
                        </a:lnTo>
                        <a:lnTo>
                          <a:pt x="35" y="31"/>
                        </a:lnTo>
                        <a:lnTo>
                          <a:pt x="36" y="30"/>
                        </a:lnTo>
                        <a:lnTo>
                          <a:pt x="36" y="29"/>
                        </a:lnTo>
                        <a:lnTo>
                          <a:pt x="37" y="28"/>
                        </a:lnTo>
                        <a:lnTo>
                          <a:pt x="38" y="26"/>
                        </a:lnTo>
                        <a:lnTo>
                          <a:pt x="38" y="25"/>
                        </a:lnTo>
                        <a:lnTo>
                          <a:pt x="38" y="24"/>
                        </a:lnTo>
                        <a:lnTo>
                          <a:pt x="39" y="22"/>
                        </a:lnTo>
                        <a:lnTo>
                          <a:pt x="39" y="21"/>
                        </a:lnTo>
                        <a:lnTo>
                          <a:pt x="39" y="19"/>
                        </a:lnTo>
                      </a:path>
                    </a:pathLst>
                  </a:custGeom>
                  <a:solidFill>
                    <a:srgbClr val="0000FF"/>
                  </a:solidFill>
                  <a:ln w="12700" cap="rnd" cmpd="sng">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79" name="Freeform 138"/>
                  <p:cNvSpPr>
                    <a:spLocks/>
                  </p:cNvSpPr>
                  <p:nvPr/>
                </p:nvSpPr>
                <p:spPr bwMode="auto">
                  <a:xfrm>
                    <a:off x="4786" y="3433"/>
                    <a:ext cx="40" cy="39"/>
                  </a:xfrm>
                  <a:custGeom>
                    <a:avLst/>
                    <a:gdLst>
                      <a:gd name="T0" fmla="*/ 39 w 40"/>
                      <a:gd name="T1" fmla="*/ 17 h 39"/>
                      <a:gd name="T2" fmla="*/ 38 w 40"/>
                      <a:gd name="T3" fmla="*/ 15 h 39"/>
                      <a:gd name="T4" fmla="*/ 38 w 40"/>
                      <a:gd name="T5" fmla="*/ 12 h 39"/>
                      <a:gd name="T6" fmla="*/ 36 w 40"/>
                      <a:gd name="T7" fmla="*/ 9 h 39"/>
                      <a:gd name="T8" fmla="*/ 35 w 40"/>
                      <a:gd name="T9" fmla="*/ 7 h 39"/>
                      <a:gd name="T10" fmla="*/ 32 w 40"/>
                      <a:gd name="T11" fmla="*/ 5 h 39"/>
                      <a:gd name="T12" fmla="*/ 30 w 40"/>
                      <a:gd name="T13" fmla="*/ 3 h 39"/>
                      <a:gd name="T14" fmla="*/ 28 w 40"/>
                      <a:gd name="T15" fmla="*/ 1 h 39"/>
                      <a:gd name="T16" fmla="*/ 25 w 40"/>
                      <a:gd name="T17" fmla="*/ 1 h 39"/>
                      <a:gd name="T18" fmla="*/ 22 w 40"/>
                      <a:gd name="T19" fmla="*/ 0 h 39"/>
                      <a:gd name="T20" fmla="*/ 20 w 40"/>
                      <a:gd name="T21" fmla="*/ 0 h 39"/>
                      <a:gd name="T22" fmla="*/ 17 w 40"/>
                      <a:gd name="T23" fmla="*/ 0 h 39"/>
                      <a:gd name="T24" fmla="*/ 14 w 40"/>
                      <a:gd name="T25" fmla="*/ 1 h 39"/>
                      <a:gd name="T26" fmla="*/ 11 w 40"/>
                      <a:gd name="T27" fmla="*/ 1 h 39"/>
                      <a:gd name="T28" fmla="*/ 8 w 40"/>
                      <a:gd name="T29" fmla="*/ 3 h 39"/>
                      <a:gd name="T30" fmla="*/ 6 w 40"/>
                      <a:gd name="T31" fmla="*/ 5 h 39"/>
                      <a:gd name="T32" fmla="*/ 5 w 40"/>
                      <a:gd name="T33" fmla="*/ 7 h 39"/>
                      <a:gd name="T34" fmla="*/ 3 w 40"/>
                      <a:gd name="T35" fmla="*/ 9 h 39"/>
                      <a:gd name="T36" fmla="*/ 2 w 40"/>
                      <a:gd name="T37" fmla="*/ 12 h 39"/>
                      <a:gd name="T38" fmla="*/ 1 w 40"/>
                      <a:gd name="T39" fmla="*/ 15 h 39"/>
                      <a:gd name="T40" fmla="*/ 0 w 40"/>
                      <a:gd name="T41" fmla="*/ 17 h 39"/>
                      <a:gd name="T42" fmla="*/ 0 w 40"/>
                      <a:gd name="T43" fmla="*/ 21 h 39"/>
                      <a:gd name="T44" fmla="*/ 1 w 40"/>
                      <a:gd name="T45" fmla="*/ 23 h 39"/>
                      <a:gd name="T46" fmla="*/ 2 w 40"/>
                      <a:gd name="T47" fmla="*/ 26 h 39"/>
                      <a:gd name="T48" fmla="*/ 3 w 40"/>
                      <a:gd name="T49" fmla="*/ 29 h 39"/>
                      <a:gd name="T50" fmla="*/ 5 w 40"/>
                      <a:gd name="T51" fmla="*/ 31 h 39"/>
                      <a:gd name="T52" fmla="*/ 6 w 40"/>
                      <a:gd name="T53" fmla="*/ 33 h 39"/>
                      <a:gd name="T54" fmla="*/ 8 w 40"/>
                      <a:gd name="T55" fmla="*/ 35 h 39"/>
                      <a:gd name="T56" fmla="*/ 11 w 40"/>
                      <a:gd name="T57" fmla="*/ 36 h 39"/>
                      <a:gd name="T58" fmla="*/ 14 w 40"/>
                      <a:gd name="T59" fmla="*/ 37 h 39"/>
                      <a:gd name="T60" fmla="*/ 17 w 40"/>
                      <a:gd name="T61" fmla="*/ 38 h 39"/>
                      <a:gd name="T62" fmla="*/ 20 w 40"/>
                      <a:gd name="T63" fmla="*/ 38 h 39"/>
                      <a:gd name="T64" fmla="*/ 22 w 40"/>
                      <a:gd name="T65" fmla="*/ 38 h 39"/>
                      <a:gd name="T66" fmla="*/ 25 w 40"/>
                      <a:gd name="T67" fmla="*/ 37 h 39"/>
                      <a:gd name="T68" fmla="*/ 28 w 40"/>
                      <a:gd name="T69" fmla="*/ 36 h 39"/>
                      <a:gd name="T70" fmla="*/ 30 w 40"/>
                      <a:gd name="T71" fmla="*/ 35 h 39"/>
                      <a:gd name="T72" fmla="*/ 32 w 40"/>
                      <a:gd name="T73" fmla="*/ 33 h 39"/>
                      <a:gd name="T74" fmla="*/ 35 w 40"/>
                      <a:gd name="T75" fmla="*/ 31 h 39"/>
                      <a:gd name="T76" fmla="*/ 36 w 40"/>
                      <a:gd name="T77" fmla="*/ 29 h 39"/>
                      <a:gd name="T78" fmla="*/ 38 w 40"/>
                      <a:gd name="T79" fmla="*/ 26 h 39"/>
                      <a:gd name="T80" fmla="*/ 38 w 40"/>
                      <a:gd name="T81" fmla="*/ 23 h 39"/>
                      <a:gd name="T82" fmla="*/ 39 w 40"/>
                      <a:gd name="T83" fmla="*/ 19 h 3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0" h="39">
                        <a:moveTo>
                          <a:pt x="39" y="19"/>
                        </a:moveTo>
                        <a:lnTo>
                          <a:pt x="39" y="17"/>
                        </a:lnTo>
                        <a:lnTo>
                          <a:pt x="39" y="16"/>
                        </a:lnTo>
                        <a:lnTo>
                          <a:pt x="38" y="15"/>
                        </a:lnTo>
                        <a:lnTo>
                          <a:pt x="38" y="13"/>
                        </a:lnTo>
                        <a:lnTo>
                          <a:pt x="38" y="12"/>
                        </a:lnTo>
                        <a:lnTo>
                          <a:pt x="37" y="11"/>
                        </a:lnTo>
                        <a:lnTo>
                          <a:pt x="36" y="9"/>
                        </a:lnTo>
                        <a:lnTo>
                          <a:pt x="36" y="8"/>
                        </a:lnTo>
                        <a:lnTo>
                          <a:pt x="35" y="7"/>
                        </a:lnTo>
                        <a:lnTo>
                          <a:pt x="34" y="6"/>
                        </a:lnTo>
                        <a:lnTo>
                          <a:pt x="32" y="5"/>
                        </a:lnTo>
                        <a:lnTo>
                          <a:pt x="32" y="4"/>
                        </a:lnTo>
                        <a:lnTo>
                          <a:pt x="30" y="3"/>
                        </a:lnTo>
                        <a:lnTo>
                          <a:pt x="29" y="2"/>
                        </a:lnTo>
                        <a:lnTo>
                          <a:pt x="28" y="1"/>
                        </a:lnTo>
                        <a:lnTo>
                          <a:pt x="27" y="1"/>
                        </a:lnTo>
                        <a:lnTo>
                          <a:pt x="25" y="1"/>
                        </a:lnTo>
                        <a:lnTo>
                          <a:pt x="24" y="0"/>
                        </a:lnTo>
                        <a:lnTo>
                          <a:pt x="22" y="0"/>
                        </a:lnTo>
                        <a:lnTo>
                          <a:pt x="21" y="0"/>
                        </a:lnTo>
                        <a:lnTo>
                          <a:pt x="20" y="0"/>
                        </a:lnTo>
                        <a:lnTo>
                          <a:pt x="18" y="0"/>
                        </a:lnTo>
                        <a:lnTo>
                          <a:pt x="17" y="0"/>
                        </a:lnTo>
                        <a:lnTo>
                          <a:pt x="15" y="0"/>
                        </a:lnTo>
                        <a:lnTo>
                          <a:pt x="14" y="1"/>
                        </a:lnTo>
                        <a:lnTo>
                          <a:pt x="13" y="1"/>
                        </a:lnTo>
                        <a:lnTo>
                          <a:pt x="11" y="1"/>
                        </a:lnTo>
                        <a:lnTo>
                          <a:pt x="10" y="2"/>
                        </a:lnTo>
                        <a:lnTo>
                          <a:pt x="8" y="3"/>
                        </a:lnTo>
                        <a:lnTo>
                          <a:pt x="8" y="4"/>
                        </a:lnTo>
                        <a:lnTo>
                          <a:pt x="6" y="5"/>
                        </a:lnTo>
                        <a:lnTo>
                          <a:pt x="5" y="6"/>
                        </a:lnTo>
                        <a:lnTo>
                          <a:pt x="5" y="7"/>
                        </a:lnTo>
                        <a:lnTo>
                          <a:pt x="4" y="8"/>
                        </a:lnTo>
                        <a:lnTo>
                          <a:pt x="3" y="9"/>
                        </a:lnTo>
                        <a:lnTo>
                          <a:pt x="2" y="11"/>
                        </a:lnTo>
                        <a:lnTo>
                          <a:pt x="2" y="12"/>
                        </a:lnTo>
                        <a:lnTo>
                          <a:pt x="1" y="13"/>
                        </a:lnTo>
                        <a:lnTo>
                          <a:pt x="1" y="15"/>
                        </a:lnTo>
                        <a:lnTo>
                          <a:pt x="1" y="16"/>
                        </a:lnTo>
                        <a:lnTo>
                          <a:pt x="0" y="17"/>
                        </a:lnTo>
                        <a:lnTo>
                          <a:pt x="0" y="19"/>
                        </a:lnTo>
                        <a:lnTo>
                          <a:pt x="0" y="21"/>
                        </a:lnTo>
                        <a:lnTo>
                          <a:pt x="1" y="21"/>
                        </a:lnTo>
                        <a:lnTo>
                          <a:pt x="1" y="23"/>
                        </a:lnTo>
                        <a:lnTo>
                          <a:pt x="1" y="25"/>
                        </a:lnTo>
                        <a:lnTo>
                          <a:pt x="2" y="26"/>
                        </a:lnTo>
                        <a:lnTo>
                          <a:pt x="2" y="27"/>
                        </a:lnTo>
                        <a:lnTo>
                          <a:pt x="3" y="29"/>
                        </a:lnTo>
                        <a:lnTo>
                          <a:pt x="4" y="30"/>
                        </a:lnTo>
                        <a:lnTo>
                          <a:pt x="5" y="31"/>
                        </a:lnTo>
                        <a:lnTo>
                          <a:pt x="5" y="32"/>
                        </a:lnTo>
                        <a:lnTo>
                          <a:pt x="6" y="33"/>
                        </a:lnTo>
                        <a:lnTo>
                          <a:pt x="8" y="34"/>
                        </a:lnTo>
                        <a:lnTo>
                          <a:pt x="8" y="35"/>
                        </a:lnTo>
                        <a:lnTo>
                          <a:pt x="10" y="35"/>
                        </a:lnTo>
                        <a:lnTo>
                          <a:pt x="11" y="36"/>
                        </a:lnTo>
                        <a:lnTo>
                          <a:pt x="13" y="37"/>
                        </a:lnTo>
                        <a:lnTo>
                          <a:pt x="14" y="37"/>
                        </a:lnTo>
                        <a:lnTo>
                          <a:pt x="15" y="38"/>
                        </a:lnTo>
                        <a:lnTo>
                          <a:pt x="17" y="38"/>
                        </a:lnTo>
                        <a:lnTo>
                          <a:pt x="18" y="38"/>
                        </a:lnTo>
                        <a:lnTo>
                          <a:pt x="20" y="38"/>
                        </a:lnTo>
                        <a:lnTo>
                          <a:pt x="21" y="38"/>
                        </a:lnTo>
                        <a:lnTo>
                          <a:pt x="22" y="38"/>
                        </a:lnTo>
                        <a:lnTo>
                          <a:pt x="24" y="38"/>
                        </a:lnTo>
                        <a:lnTo>
                          <a:pt x="25" y="37"/>
                        </a:lnTo>
                        <a:lnTo>
                          <a:pt x="27" y="37"/>
                        </a:lnTo>
                        <a:lnTo>
                          <a:pt x="28" y="36"/>
                        </a:lnTo>
                        <a:lnTo>
                          <a:pt x="29" y="35"/>
                        </a:lnTo>
                        <a:lnTo>
                          <a:pt x="30" y="35"/>
                        </a:lnTo>
                        <a:lnTo>
                          <a:pt x="32" y="34"/>
                        </a:lnTo>
                        <a:lnTo>
                          <a:pt x="32" y="33"/>
                        </a:lnTo>
                        <a:lnTo>
                          <a:pt x="34" y="32"/>
                        </a:lnTo>
                        <a:lnTo>
                          <a:pt x="35" y="31"/>
                        </a:lnTo>
                        <a:lnTo>
                          <a:pt x="36" y="30"/>
                        </a:lnTo>
                        <a:lnTo>
                          <a:pt x="36" y="29"/>
                        </a:lnTo>
                        <a:lnTo>
                          <a:pt x="37" y="27"/>
                        </a:lnTo>
                        <a:lnTo>
                          <a:pt x="38" y="26"/>
                        </a:lnTo>
                        <a:lnTo>
                          <a:pt x="38" y="25"/>
                        </a:lnTo>
                        <a:lnTo>
                          <a:pt x="38" y="23"/>
                        </a:lnTo>
                        <a:lnTo>
                          <a:pt x="39" y="21"/>
                        </a:lnTo>
                        <a:lnTo>
                          <a:pt x="39" y="19"/>
                        </a:lnTo>
                      </a:path>
                    </a:pathLst>
                  </a:custGeom>
                  <a:solidFill>
                    <a:srgbClr val="0000FF"/>
                  </a:solidFill>
                  <a:ln w="12700" cap="rnd" cmpd="sng">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80" name="Freeform 139"/>
                  <p:cNvSpPr>
                    <a:spLocks/>
                  </p:cNvSpPr>
                  <p:nvPr/>
                </p:nvSpPr>
                <p:spPr bwMode="auto">
                  <a:xfrm>
                    <a:off x="4899" y="3428"/>
                    <a:ext cx="39" cy="39"/>
                  </a:xfrm>
                  <a:custGeom>
                    <a:avLst/>
                    <a:gdLst>
                      <a:gd name="T0" fmla="*/ 38 w 39"/>
                      <a:gd name="T1" fmla="*/ 18 h 39"/>
                      <a:gd name="T2" fmla="*/ 38 w 39"/>
                      <a:gd name="T3" fmla="*/ 15 h 39"/>
                      <a:gd name="T4" fmla="*/ 37 w 39"/>
                      <a:gd name="T5" fmla="*/ 12 h 39"/>
                      <a:gd name="T6" fmla="*/ 36 w 39"/>
                      <a:gd name="T7" fmla="*/ 10 h 39"/>
                      <a:gd name="T8" fmla="*/ 34 w 39"/>
                      <a:gd name="T9" fmla="*/ 7 h 39"/>
                      <a:gd name="T10" fmla="*/ 32 w 39"/>
                      <a:gd name="T11" fmla="*/ 5 h 39"/>
                      <a:gd name="T12" fmla="*/ 30 w 39"/>
                      <a:gd name="T13" fmla="*/ 4 h 39"/>
                      <a:gd name="T14" fmla="*/ 28 w 39"/>
                      <a:gd name="T15" fmla="*/ 2 h 39"/>
                      <a:gd name="T16" fmla="*/ 25 w 39"/>
                      <a:gd name="T17" fmla="*/ 1 h 39"/>
                      <a:gd name="T18" fmla="*/ 22 w 39"/>
                      <a:gd name="T19" fmla="*/ 0 h 39"/>
                      <a:gd name="T20" fmla="*/ 19 w 39"/>
                      <a:gd name="T21" fmla="*/ 0 h 39"/>
                      <a:gd name="T22" fmla="*/ 16 w 39"/>
                      <a:gd name="T23" fmla="*/ 0 h 39"/>
                      <a:gd name="T24" fmla="*/ 13 w 39"/>
                      <a:gd name="T25" fmla="*/ 1 h 39"/>
                      <a:gd name="T26" fmla="*/ 11 w 39"/>
                      <a:gd name="T27" fmla="*/ 2 h 39"/>
                      <a:gd name="T28" fmla="*/ 8 w 39"/>
                      <a:gd name="T29" fmla="*/ 4 h 39"/>
                      <a:gd name="T30" fmla="*/ 6 w 39"/>
                      <a:gd name="T31" fmla="*/ 5 h 39"/>
                      <a:gd name="T32" fmla="*/ 4 w 39"/>
                      <a:gd name="T33" fmla="*/ 7 h 39"/>
                      <a:gd name="T34" fmla="*/ 3 w 39"/>
                      <a:gd name="T35" fmla="*/ 10 h 39"/>
                      <a:gd name="T36" fmla="*/ 1 w 39"/>
                      <a:gd name="T37" fmla="*/ 12 h 39"/>
                      <a:gd name="T38" fmla="*/ 0 w 39"/>
                      <a:gd name="T39" fmla="*/ 15 h 39"/>
                      <a:gd name="T40" fmla="*/ 0 w 39"/>
                      <a:gd name="T41" fmla="*/ 18 h 39"/>
                      <a:gd name="T42" fmla="*/ 0 w 39"/>
                      <a:gd name="T43" fmla="*/ 21 h 39"/>
                      <a:gd name="T44" fmla="*/ 0 w 39"/>
                      <a:gd name="T45" fmla="*/ 24 h 39"/>
                      <a:gd name="T46" fmla="*/ 1 w 39"/>
                      <a:gd name="T47" fmla="*/ 26 h 39"/>
                      <a:gd name="T48" fmla="*/ 3 w 39"/>
                      <a:gd name="T49" fmla="*/ 29 h 39"/>
                      <a:gd name="T50" fmla="*/ 4 w 39"/>
                      <a:gd name="T51" fmla="*/ 31 h 39"/>
                      <a:gd name="T52" fmla="*/ 6 w 39"/>
                      <a:gd name="T53" fmla="*/ 34 h 39"/>
                      <a:gd name="T54" fmla="*/ 8 w 39"/>
                      <a:gd name="T55" fmla="*/ 35 h 39"/>
                      <a:gd name="T56" fmla="*/ 11 w 39"/>
                      <a:gd name="T57" fmla="*/ 36 h 39"/>
                      <a:gd name="T58" fmla="*/ 13 w 39"/>
                      <a:gd name="T59" fmla="*/ 38 h 39"/>
                      <a:gd name="T60" fmla="*/ 16 w 39"/>
                      <a:gd name="T61" fmla="*/ 38 h 39"/>
                      <a:gd name="T62" fmla="*/ 19 w 39"/>
                      <a:gd name="T63" fmla="*/ 38 h 39"/>
                      <a:gd name="T64" fmla="*/ 22 w 39"/>
                      <a:gd name="T65" fmla="*/ 38 h 39"/>
                      <a:gd name="T66" fmla="*/ 25 w 39"/>
                      <a:gd name="T67" fmla="*/ 38 h 39"/>
                      <a:gd name="T68" fmla="*/ 28 w 39"/>
                      <a:gd name="T69" fmla="*/ 36 h 39"/>
                      <a:gd name="T70" fmla="*/ 30 w 39"/>
                      <a:gd name="T71" fmla="*/ 35 h 39"/>
                      <a:gd name="T72" fmla="*/ 32 w 39"/>
                      <a:gd name="T73" fmla="*/ 34 h 39"/>
                      <a:gd name="T74" fmla="*/ 34 w 39"/>
                      <a:gd name="T75" fmla="*/ 31 h 39"/>
                      <a:gd name="T76" fmla="*/ 36 w 39"/>
                      <a:gd name="T77" fmla="*/ 29 h 39"/>
                      <a:gd name="T78" fmla="*/ 37 w 39"/>
                      <a:gd name="T79" fmla="*/ 26 h 39"/>
                      <a:gd name="T80" fmla="*/ 38 w 39"/>
                      <a:gd name="T81" fmla="*/ 24 h 39"/>
                      <a:gd name="T82" fmla="*/ 38 w 39"/>
                      <a:gd name="T83" fmla="*/ 21 h 3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9" h="39">
                        <a:moveTo>
                          <a:pt x="38" y="19"/>
                        </a:moveTo>
                        <a:lnTo>
                          <a:pt x="38" y="18"/>
                        </a:lnTo>
                        <a:lnTo>
                          <a:pt x="38" y="17"/>
                        </a:lnTo>
                        <a:lnTo>
                          <a:pt x="38" y="15"/>
                        </a:lnTo>
                        <a:lnTo>
                          <a:pt x="37" y="14"/>
                        </a:lnTo>
                        <a:lnTo>
                          <a:pt x="37" y="12"/>
                        </a:lnTo>
                        <a:lnTo>
                          <a:pt x="37" y="11"/>
                        </a:lnTo>
                        <a:lnTo>
                          <a:pt x="36" y="10"/>
                        </a:lnTo>
                        <a:lnTo>
                          <a:pt x="35" y="8"/>
                        </a:lnTo>
                        <a:lnTo>
                          <a:pt x="34" y="7"/>
                        </a:lnTo>
                        <a:lnTo>
                          <a:pt x="33" y="6"/>
                        </a:lnTo>
                        <a:lnTo>
                          <a:pt x="32" y="5"/>
                        </a:lnTo>
                        <a:lnTo>
                          <a:pt x="31" y="4"/>
                        </a:lnTo>
                        <a:lnTo>
                          <a:pt x="30" y="4"/>
                        </a:lnTo>
                        <a:lnTo>
                          <a:pt x="29" y="2"/>
                        </a:lnTo>
                        <a:lnTo>
                          <a:pt x="28" y="2"/>
                        </a:lnTo>
                        <a:lnTo>
                          <a:pt x="26" y="1"/>
                        </a:lnTo>
                        <a:lnTo>
                          <a:pt x="25" y="1"/>
                        </a:lnTo>
                        <a:lnTo>
                          <a:pt x="23" y="0"/>
                        </a:lnTo>
                        <a:lnTo>
                          <a:pt x="22" y="0"/>
                        </a:lnTo>
                        <a:lnTo>
                          <a:pt x="21" y="0"/>
                        </a:lnTo>
                        <a:lnTo>
                          <a:pt x="19" y="0"/>
                        </a:lnTo>
                        <a:lnTo>
                          <a:pt x="18" y="0"/>
                        </a:lnTo>
                        <a:lnTo>
                          <a:pt x="16" y="0"/>
                        </a:lnTo>
                        <a:lnTo>
                          <a:pt x="15" y="0"/>
                        </a:lnTo>
                        <a:lnTo>
                          <a:pt x="13" y="1"/>
                        </a:lnTo>
                        <a:lnTo>
                          <a:pt x="12" y="1"/>
                        </a:lnTo>
                        <a:lnTo>
                          <a:pt x="11" y="2"/>
                        </a:lnTo>
                        <a:lnTo>
                          <a:pt x="9" y="2"/>
                        </a:lnTo>
                        <a:lnTo>
                          <a:pt x="8" y="4"/>
                        </a:lnTo>
                        <a:lnTo>
                          <a:pt x="7" y="4"/>
                        </a:lnTo>
                        <a:lnTo>
                          <a:pt x="6" y="5"/>
                        </a:lnTo>
                        <a:lnTo>
                          <a:pt x="5" y="6"/>
                        </a:lnTo>
                        <a:lnTo>
                          <a:pt x="4" y="7"/>
                        </a:lnTo>
                        <a:lnTo>
                          <a:pt x="3" y="8"/>
                        </a:lnTo>
                        <a:lnTo>
                          <a:pt x="3" y="10"/>
                        </a:lnTo>
                        <a:lnTo>
                          <a:pt x="2" y="11"/>
                        </a:lnTo>
                        <a:lnTo>
                          <a:pt x="1" y="12"/>
                        </a:lnTo>
                        <a:lnTo>
                          <a:pt x="1" y="14"/>
                        </a:lnTo>
                        <a:lnTo>
                          <a:pt x="0" y="15"/>
                        </a:lnTo>
                        <a:lnTo>
                          <a:pt x="0" y="17"/>
                        </a:lnTo>
                        <a:lnTo>
                          <a:pt x="0" y="18"/>
                        </a:lnTo>
                        <a:lnTo>
                          <a:pt x="0" y="19"/>
                        </a:lnTo>
                        <a:lnTo>
                          <a:pt x="0" y="21"/>
                        </a:lnTo>
                        <a:lnTo>
                          <a:pt x="0" y="22"/>
                        </a:lnTo>
                        <a:lnTo>
                          <a:pt x="0" y="24"/>
                        </a:lnTo>
                        <a:lnTo>
                          <a:pt x="1" y="25"/>
                        </a:lnTo>
                        <a:lnTo>
                          <a:pt x="1" y="26"/>
                        </a:lnTo>
                        <a:lnTo>
                          <a:pt x="2" y="28"/>
                        </a:lnTo>
                        <a:lnTo>
                          <a:pt x="3" y="29"/>
                        </a:lnTo>
                        <a:lnTo>
                          <a:pt x="3" y="30"/>
                        </a:lnTo>
                        <a:lnTo>
                          <a:pt x="4" y="31"/>
                        </a:lnTo>
                        <a:lnTo>
                          <a:pt x="5" y="32"/>
                        </a:lnTo>
                        <a:lnTo>
                          <a:pt x="6" y="34"/>
                        </a:lnTo>
                        <a:lnTo>
                          <a:pt x="7" y="34"/>
                        </a:lnTo>
                        <a:lnTo>
                          <a:pt x="8" y="35"/>
                        </a:lnTo>
                        <a:lnTo>
                          <a:pt x="9" y="36"/>
                        </a:lnTo>
                        <a:lnTo>
                          <a:pt x="11" y="36"/>
                        </a:lnTo>
                        <a:lnTo>
                          <a:pt x="12" y="37"/>
                        </a:lnTo>
                        <a:lnTo>
                          <a:pt x="13" y="38"/>
                        </a:lnTo>
                        <a:lnTo>
                          <a:pt x="15" y="38"/>
                        </a:lnTo>
                        <a:lnTo>
                          <a:pt x="16" y="38"/>
                        </a:lnTo>
                        <a:lnTo>
                          <a:pt x="18" y="38"/>
                        </a:lnTo>
                        <a:lnTo>
                          <a:pt x="19" y="38"/>
                        </a:lnTo>
                        <a:lnTo>
                          <a:pt x="21" y="38"/>
                        </a:lnTo>
                        <a:lnTo>
                          <a:pt x="22" y="38"/>
                        </a:lnTo>
                        <a:lnTo>
                          <a:pt x="23" y="38"/>
                        </a:lnTo>
                        <a:lnTo>
                          <a:pt x="25" y="38"/>
                        </a:lnTo>
                        <a:lnTo>
                          <a:pt x="26" y="37"/>
                        </a:lnTo>
                        <a:lnTo>
                          <a:pt x="28" y="36"/>
                        </a:lnTo>
                        <a:lnTo>
                          <a:pt x="29" y="36"/>
                        </a:lnTo>
                        <a:lnTo>
                          <a:pt x="30" y="35"/>
                        </a:lnTo>
                        <a:lnTo>
                          <a:pt x="31" y="34"/>
                        </a:lnTo>
                        <a:lnTo>
                          <a:pt x="32" y="34"/>
                        </a:lnTo>
                        <a:lnTo>
                          <a:pt x="33" y="32"/>
                        </a:lnTo>
                        <a:lnTo>
                          <a:pt x="34" y="31"/>
                        </a:lnTo>
                        <a:lnTo>
                          <a:pt x="35" y="30"/>
                        </a:lnTo>
                        <a:lnTo>
                          <a:pt x="36" y="29"/>
                        </a:lnTo>
                        <a:lnTo>
                          <a:pt x="37" y="28"/>
                        </a:lnTo>
                        <a:lnTo>
                          <a:pt x="37" y="26"/>
                        </a:lnTo>
                        <a:lnTo>
                          <a:pt x="37" y="25"/>
                        </a:lnTo>
                        <a:lnTo>
                          <a:pt x="38" y="24"/>
                        </a:lnTo>
                        <a:lnTo>
                          <a:pt x="38" y="22"/>
                        </a:lnTo>
                        <a:lnTo>
                          <a:pt x="38" y="21"/>
                        </a:lnTo>
                        <a:lnTo>
                          <a:pt x="38" y="19"/>
                        </a:lnTo>
                      </a:path>
                    </a:pathLst>
                  </a:custGeom>
                  <a:solidFill>
                    <a:srgbClr val="0000FF"/>
                  </a:solidFill>
                  <a:ln w="12700" cap="rnd" cmpd="sng">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81" name="Freeform 140"/>
                  <p:cNvSpPr>
                    <a:spLocks/>
                  </p:cNvSpPr>
                  <p:nvPr/>
                </p:nvSpPr>
                <p:spPr bwMode="auto">
                  <a:xfrm>
                    <a:off x="4885" y="3342"/>
                    <a:ext cx="40" cy="39"/>
                  </a:xfrm>
                  <a:custGeom>
                    <a:avLst/>
                    <a:gdLst>
                      <a:gd name="T0" fmla="*/ 39 w 40"/>
                      <a:gd name="T1" fmla="*/ 17 h 39"/>
                      <a:gd name="T2" fmla="*/ 38 w 40"/>
                      <a:gd name="T3" fmla="*/ 14 h 39"/>
                      <a:gd name="T4" fmla="*/ 37 w 40"/>
                      <a:gd name="T5" fmla="*/ 12 h 39"/>
                      <a:gd name="T6" fmla="*/ 36 w 40"/>
                      <a:gd name="T7" fmla="*/ 9 h 39"/>
                      <a:gd name="T8" fmla="*/ 35 w 40"/>
                      <a:gd name="T9" fmla="*/ 7 h 39"/>
                      <a:gd name="T10" fmla="*/ 33 w 40"/>
                      <a:gd name="T11" fmla="*/ 5 h 39"/>
                      <a:gd name="T12" fmla="*/ 30 w 40"/>
                      <a:gd name="T13" fmla="*/ 3 h 39"/>
                      <a:gd name="T14" fmla="*/ 28 w 40"/>
                      <a:gd name="T15" fmla="*/ 2 h 39"/>
                      <a:gd name="T16" fmla="*/ 25 w 40"/>
                      <a:gd name="T17" fmla="*/ 0 h 39"/>
                      <a:gd name="T18" fmla="*/ 22 w 40"/>
                      <a:gd name="T19" fmla="*/ 0 h 39"/>
                      <a:gd name="T20" fmla="*/ 20 w 40"/>
                      <a:gd name="T21" fmla="*/ 0 h 39"/>
                      <a:gd name="T22" fmla="*/ 17 w 40"/>
                      <a:gd name="T23" fmla="*/ 0 h 39"/>
                      <a:gd name="T24" fmla="*/ 14 w 40"/>
                      <a:gd name="T25" fmla="*/ 0 h 39"/>
                      <a:gd name="T26" fmla="*/ 11 w 40"/>
                      <a:gd name="T27" fmla="*/ 2 h 39"/>
                      <a:gd name="T28" fmla="*/ 9 w 40"/>
                      <a:gd name="T29" fmla="*/ 3 h 39"/>
                      <a:gd name="T30" fmla="*/ 7 w 40"/>
                      <a:gd name="T31" fmla="*/ 5 h 39"/>
                      <a:gd name="T32" fmla="*/ 5 w 40"/>
                      <a:gd name="T33" fmla="*/ 7 h 39"/>
                      <a:gd name="T34" fmla="*/ 3 w 40"/>
                      <a:gd name="T35" fmla="*/ 9 h 39"/>
                      <a:gd name="T36" fmla="*/ 1 w 40"/>
                      <a:gd name="T37" fmla="*/ 12 h 39"/>
                      <a:gd name="T38" fmla="*/ 1 w 40"/>
                      <a:gd name="T39" fmla="*/ 14 h 39"/>
                      <a:gd name="T40" fmla="*/ 0 w 40"/>
                      <a:gd name="T41" fmla="*/ 17 h 39"/>
                      <a:gd name="T42" fmla="*/ 0 w 40"/>
                      <a:gd name="T43" fmla="*/ 20 h 39"/>
                      <a:gd name="T44" fmla="*/ 1 w 40"/>
                      <a:gd name="T45" fmla="*/ 23 h 39"/>
                      <a:gd name="T46" fmla="*/ 1 w 40"/>
                      <a:gd name="T47" fmla="*/ 26 h 39"/>
                      <a:gd name="T48" fmla="*/ 3 w 40"/>
                      <a:gd name="T49" fmla="*/ 28 h 39"/>
                      <a:gd name="T50" fmla="*/ 5 w 40"/>
                      <a:gd name="T51" fmla="*/ 31 h 39"/>
                      <a:gd name="T52" fmla="*/ 7 w 40"/>
                      <a:gd name="T53" fmla="*/ 33 h 39"/>
                      <a:gd name="T54" fmla="*/ 9 w 40"/>
                      <a:gd name="T55" fmla="*/ 35 h 39"/>
                      <a:gd name="T56" fmla="*/ 11 w 40"/>
                      <a:gd name="T57" fmla="*/ 36 h 39"/>
                      <a:gd name="T58" fmla="*/ 14 w 40"/>
                      <a:gd name="T59" fmla="*/ 37 h 39"/>
                      <a:gd name="T60" fmla="*/ 17 w 40"/>
                      <a:gd name="T61" fmla="*/ 38 h 39"/>
                      <a:gd name="T62" fmla="*/ 20 w 40"/>
                      <a:gd name="T63" fmla="*/ 38 h 39"/>
                      <a:gd name="T64" fmla="*/ 22 w 40"/>
                      <a:gd name="T65" fmla="*/ 38 h 39"/>
                      <a:gd name="T66" fmla="*/ 25 w 40"/>
                      <a:gd name="T67" fmla="*/ 37 h 39"/>
                      <a:gd name="T68" fmla="*/ 28 w 40"/>
                      <a:gd name="T69" fmla="*/ 36 h 39"/>
                      <a:gd name="T70" fmla="*/ 30 w 40"/>
                      <a:gd name="T71" fmla="*/ 35 h 39"/>
                      <a:gd name="T72" fmla="*/ 33 w 40"/>
                      <a:gd name="T73" fmla="*/ 33 h 39"/>
                      <a:gd name="T74" fmla="*/ 35 w 40"/>
                      <a:gd name="T75" fmla="*/ 31 h 39"/>
                      <a:gd name="T76" fmla="*/ 36 w 40"/>
                      <a:gd name="T77" fmla="*/ 28 h 39"/>
                      <a:gd name="T78" fmla="*/ 37 w 40"/>
                      <a:gd name="T79" fmla="*/ 26 h 39"/>
                      <a:gd name="T80" fmla="*/ 38 w 40"/>
                      <a:gd name="T81" fmla="*/ 23 h 39"/>
                      <a:gd name="T82" fmla="*/ 39 w 40"/>
                      <a:gd name="T83" fmla="*/ 20 h 3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0" h="39">
                        <a:moveTo>
                          <a:pt x="39" y="19"/>
                        </a:moveTo>
                        <a:lnTo>
                          <a:pt x="39" y="17"/>
                        </a:lnTo>
                        <a:lnTo>
                          <a:pt x="39" y="16"/>
                        </a:lnTo>
                        <a:lnTo>
                          <a:pt x="38" y="14"/>
                        </a:lnTo>
                        <a:lnTo>
                          <a:pt x="38" y="13"/>
                        </a:lnTo>
                        <a:lnTo>
                          <a:pt x="37" y="12"/>
                        </a:lnTo>
                        <a:lnTo>
                          <a:pt x="37" y="10"/>
                        </a:lnTo>
                        <a:lnTo>
                          <a:pt x="36" y="9"/>
                        </a:lnTo>
                        <a:lnTo>
                          <a:pt x="35" y="8"/>
                        </a:lnTo>
                        <a:lnTo>
                          <a:pt x="35" y="7"/>
                        </a:lnTo>
                        <a:lnTo>
                          <a:pt x="34" y="6"/>
                        </a:lnTo>
                        <a:lnTo>
                          <a:pt x="33" y="5"/>
                        </a:lnTo>
                        <a:lnTo>
                          <a:pt x="31" y="4"/>
                        </a:lnTo>
                        <a:lnTo>
                          <a:pt x="30" y="3"/>
                        </a:lnTo>
                        <a:lnTo>
                          <a:pt x="29" y="2"/>
                        </a:lnTo>
                        <a:lnTo>
                          <a:pt x="28" y="2"/>
                        </a:lnTo>
                        <a:lnTo>
                          <a:pt x="27" y="1"/>
                        </a:lnTo>
                        <a:lnTo>
                          <a:pt x="25" y="0"/>
                        </a:lnTo>
                        <a:lnTo>
                          <a:pt x="24" y="0"/>
                        </a:lnTo>
                        <a:lnTo>
                          <a:pt x="22" y="0"/>
                        </a:lnTo>
                        <a:lnTo>
                          <a:pt x="21" y="0"/>
                        </a:lnTo>
                        <a:lnTo>
                          <a:pt x="20" y="0"/>
                        </a:lnTo>
                        <a:lnTo>
                          <a:pt x="18" y="0"/>
                        </a:lnTo>
                        <a:lnTo>
                          <a:pt x="17" y="0"/>
                        </a:lnTo>
                        <a:lnTo>
                          <a:pt x="15" y="0"/>
                        </a:lnTo>
                        <a:lnTo>
                          <a:pt x="14" y="0"/>
                        </a:lnTo>
                        <a:lnTo>
                          <a:pt x="13" y="1"/>
                        </a:lnTo>
                        <a:lnTo>
                          <a:pt x="11" y="2"/>
                        </a:lnTo>
                        <a:lnTo>
                          <a:pt x="10" y="2"/>
                        </a:lnTo>
                        <a:lnTo>
                          <a:pt x="9" y="3"/>
                        </a:lnTo>
                        <a:lnTo>
                          <a:pt x="7" y="4"/>
                        </a:lnTo>
                        <a:lnTo>
                          <a:pt x="7" y="5"/>
                        </a:lnTo>
                        <a:lnTo>
                          <a:pt x="5" y="6"/>
                        </a:lnTo>
                        <a:lnTo>
                          <a:pt x="5" y="7"/>
                        </a:lnTo>
                        <a:lnTo>
                          <a:pt x="4" y="8"/>
                        </a:lnTo>
                        <a:lnTo>
                          <a:pt x="3" y="9"/>
                        </a:lnTo>
                        <a:lnTo>
                          <a:pt x="2" y="10"/>
                        </a:lnTo>
                        <a:lnTo>
                          <a:pt x="1" y="12"/>
                        </a:lnTo>
                        <a:lnTo>
                          <a:pt x="1" y="13"/>
                        </a:lnTo>
                        <a:lnTo>
                          <a:pt x="1" y="14"/>
                        </a:lnTo>
                        <a:lnTo>
                          <a:pt x="1" y="16"/>
                        </a:lnTo>
                        <a:lnTo>
                          <a:pt x="0" y="17"/>
                        </a:lnTo>
                        <a:lnTo>
                          <a:pt x="0" y="19"/>
                        </a:lnTo>
                        <a:lnTo>
                          <a:pt x="0" y="20"/>
                        </a:lnTo>
                        <a:lnTo>
                          <a:pt x="1" y="22"/>
                        </a:lnTo>
                        <a:lnTo>
                          <a:pt x="1" y="23"/>
                        </a:lnTo>
                        <a:lnTo>
                          <a:pt x="1" y="24"/>
                        </a:lnTo>
                        <a:lnTo>
                          <a:pt x="1" y="26"/>
                        </a:lnTo>
                        <a:lnTo>
                          <a:pt x="2" y="27"/>
                        </a:lnTo>
                        <a:lnTo>
                          <a:pt x="3" y="28"/>
                        </a:lnTo>
                        <a:lnTo>
                          <a:pt x="4" y="30"/>
                        </a:lnTo>
                        <a:lnTo>
                          <a:pt x="5" y="31"/>
                        </a:lnTo>
                        <a:lnTo>
                          <a:pt x="5" y="32"/>
                        </a:lnTo>
                        <a:lnTo>
                          <a:pt x="7" y="33"/>
                        </a:lnTo>
                        <a:lnTo>
                          <a:pt x="7" y="34"/>
                        </a:lnTo>
                        <a:lnTo>
                          <a:pt x="9" y="35"/>
                        </a:lnTo>
                        <a:lnTo>
                          <a:pt x="10" y="35"/>
                        </a:lnTo>
                        <a:lnTo>
                          <a:pt x="11" y="36"/>
                        </a:lnTo>
                        <a:lnTo>
                          <a:pt x="13" y="37"/>
                        </a:lnTo>
                        <a:lnTo>
                          <a:pt x="14" y="37"/>
                        </a:lnTo>
                        <a:lnTo>
                          <a:pt x="15" y="38"/>
                        </a:lnTo>
                        <a:lnTo>
                          <a:pt x="17" y="38"/>
                        </a:lnTo>
                        <a:lnTo>
                          <a:pt x="18" y="38"/>
                        </a:lnTo>
                        <a:lnTo>
                          <a:pt x="20" y="38"/>
                        </a:lnTo>
                        <a:lnTo>
                          <a:pt x="21" y="38"/>
                        </a:lnTo>
                        <a:lnTo>
                          <a:pt x="22" y="38"/>
                        </a:lnTo>
                        <a:lnTo>
                          <a:pt x="24" y="38"/>
                        </a:lnTo>
                        <a:lnTo>
                          <a:pt x="25" y="37"/>
                        </a:lnTo>
                        <a:lnTo>
                          <a:pt x="27" y="37"/>
                        </a:lnTo>
                        <a:lnTo>
                          <a:pt x="28" y="36"/>
                        </a:lnTo>
                        <a:lnTo>
                          <a:pt x="29" y="35"/>
                        </a:lnTo>
                        <a:lnTo>
                          <a:pt x="30" y="35"/>
                        </a:lnTo>
                        <a:lnTo>
                          <a:pt x="31" y="34"/>
                        </a:lnTo>
                        <a:lnTo>
                          <a:pt x="33" y="33"/>
                        </a:lnTo>
                        <a:lnTo>
                          <a:pt x="34" y="32"/>
                        </a:lnTo>
                        <a:lnTo>
                          <a:pt x="35" y="31"/>
                        </a:lnTo>
                        <a:lnTo>
                          <a:pt x="35" y="30"/>
                        </a:lnTo>
                        <a:lnTo>
                          <a:pt x="36" y="28"/>
                        </a:lnTo>
                        <a:lnTo>
                          <a:pt x="37" y="27"/>
                        </a:lnTo>
                        <a:lnTo>
                          <a:pt x="37" y="26"/>
                        </a:lnTo>
                        <a:lnTo>
                          <a:pt x="38" y="24"/>
                        </a:lnTo>
                        <a:lnTo>
                          <a:pt x="38" y="23"/>
                        </a:lnTo>
                        <a:lnTo>
                          <a:pt x="39" y="22"/>
                        </a:lnTo>
                        <a:lnTo>
                          <a:pt x="39" y="20"/>
                        </a:lnTo>
                        <a:lnTo>
                          <a:pt x="39" y="19"/>
                        </a:lnTo>
                      </a:path>
                    </a:pathLst>
                  </a:custGeom>
                  <a:solidFill>
                    <a:srgbClr val="0000FF"/>
                  </a:solidFill>
                  <a:ln w="12700" cap="rnd" cmpd="sng">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82" name="Freeform 141"/>
                  <p:cNvSpPr>
                    <a:spLocks/>
                  </p:cNvSpPr>
                  <p:nvPr/>
                </p:nvSpPr>
                <p:spPr bwMode="auto">
                  <a:xfrm>
                    <a:off x="5011" y="3305"/>
                    <a:ext cx="40" cy="40"/>
                  </a:xfrm>
                  <a:custGeom>
                    <a:avLst/>
                    <a:gdLst>
                      <a:gd name="T0" fmla="*/ 39 w 40"/>
                      <a:gd name="T1" fmla="*/ 18 h 40"/>
                      <a:gd name="T2" fmla="*/ 39 w 40"/>
                      <a:gd name="T3" fmla="*/ 15 h 40"/>
                      <a:gd name="T4" fmla="*/ 38 w 40"/>
                      <a:gd name="T5" fmla="*/ 13 h 40"/>
                      <a:gd name="T6" fmla="*/ 36 w 40"/>
                      <a:gd name="T7" fmla="*/ 10 h 40"/>
                      <a:gd name="T8" fmla="*/ 35 w 40"/>
                      <a:gd name="T9" fmla="*/ 7 h 40"/>
                      <a:gd name="T10" fmla="*/ 33 w 40"/>
                      <a:gd name="T11" fmla="*/ 5 h 40"/>
                      <a:gd name="T12" fmla="*/ 31 w 40"/>
                      <a:gd name="T13" fmla="*/ 3 h 40"/>
                      <a:gd name="T14" fmla="*/ 28 w 40"/>
                      <a:gd name="T15" fmla="*/ 2 h 40"/>
                      <a:gd name="T16" fmla="*/ 25 w 40"/>
                      <a:gd name="T17" fmla="*/ 1 h 40"/>
                      <a:gd name="T18" fmla="*/ 23 w 40"/>
                      <a:gd name="T19" fmla="*/ 1 h 40"/>
                      <a:gd name="T20" fmla="*/ 20 w 40"/>
                      <a:gd name="T21" fmla="*/ 0 h 40"/>
                      <a:gd name="T22" fmla="*/ 17 w 40"/>
                      <a:gd name="T23" fmla="*/ 1 h 40"/>
                      <a:gd name="T24" fmla="*/ 14 w 40"/>
                      <a:gd name="T25" fmla="*/ 1 h 40"/>
                      <a:gd name="T26" fmla="*/ 11 w 40"/>
                      <a:gd name="T27" fmla="*/ 2 h 40"/>
                      <a:gd name="T28" fmla="*/ 9 w 40"/>
                      <a:gd name="T29" fmla="*/ 3 h 40"/>
                      <a:gd name="T30" fmla="*/ 7 w 40"/>
                      <a:gd name="T31" fmla="*/ 5 h 40"/>
                      <a:gd name="T32" fmla="*/ 5 w 40"/>
                      <a:gd name="T33" fmla="*/ 7 h 40"/>
                      <a:gd name="T34" fmla="*/ 3 w 40"/>
                      <a:gd name="T35" fmla="*/ 10 h 40"/>
                      <a:gd name="T36" fmla="*/ 2 w 40"/>
                      <a:gd name="T37" fmla="*/ 13 h 40"/>
                      <a:gd name="T38" fmla="*/ 1 w 40"/>
                      <a:gd name="T39" fmla="*/ 15 h 40"/>
                      <a:gd name="T40" fmla="*/ 1 w 40"/>
                      <a:gd name="T41" fmla="*/ 18 h 40"/>
                      <a:gd name="T42" fmla="*/ 1 w 40"/>
                      <a:gd name="T43" fmla="*/ 21 h 40"/>
                      <a:gd name="T44" fmla="*/ 1 w 40"/>
                      <a:gd name="T45" fmla="*/ 24 h 40"/>
                      <a:gd name="T46" fmla="*/ 2 w 40"/>
                      <a:gd name="T47" fmla="*/ 27 h 40"/>
                      <a:gd name="T48" fmla="*/ 3 w 40"/>
                      <a:gd name="T49" fmla="*/ 29 h 40"/>
                      <a:gd name="T50" fmla="*/ 5 w 40"/>
                      <a:gd name="T51" fmla="*/ 31 h 40"/>
                      <a:gd name="T52" fmla="*/ 7 w 40"/>
                      <a:gd name="T53" fmla="*/ 33 h 40"/>
                      <a:gd name="T54" fmla="*/ 9 w 40"/>
                      <a:gd name="T55" fmla="*/ 35 h 40"/>
                      <a:gd name="T56" fmla="*/ 11 w 40"/>
                      <a:gd name="T57" fmla="*/ 37 h 40"/>
                      <a:gd name="T58" fmla="*/ 14 w 40"/>
                      <a:gd name="T59" fmla="*/ 38 h 40"/>
                      <a:gd name="T60" fmla="*/ 17 w 40"/>
                      <a:gd name="T61" fmla="*/ 39 h 40"/>
                      <a:gd name="T62" fmla="*/ 20 w 40"/>
                      <a:gd name="T63" fmla="*/ 39 h 40"/>
                      <a:gd name="T64" fmla="*/ 23 w 40"/>
                      <a:gd name="T65" fmla="*/ 39 h 40"/>
                      <a:gd name="T66" fmla="*/ 25 w 40"/>
                      <a:gd name="T67" fmla="*/ 38 h 40"/>
                      <a:gd name="T68" fmla="*/ 28 w 40"/>
                      <a:gd name="T69" fmla="*/ 37 h 40"/>
                      <a:gd name="T70" fmla="*/ 31 w 40"/>
                      <a:gd name="T71" fmla="*/ 35 h 40"/>
                      <a:gd name="T72" fmla="*/ 33 w 40"/>
                      <a:gd name="T73" fmla="*/ 33 h 40"/>
                      <a:gd name="T74" fmla="*/ 35 w 40"/>
                      <a:gd name="T75" fmla="*/ 31 h 40"/>
                      <a:gd name="T76" fmla="*/ 36 w 40"/>
                      <a:gd name="T77" fmla="*/ 29 h 40"/>
                      <a:gd name="T78" fmla="*/ 38 w 40"/>
                      <a:gd name="T79" fmla="*/ 27 h 40"/>
                      <a:gd name="T80" fmla="*/ 39 w 40"/>
                      <a:gd name="T81" fmla="*/ 24 h 40"/>
                      <a:gd name="T82" fmla="*/ 39 w 40"/>
                      <a:gd name="T83" fmla="*/ 21 h 4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0" h="40">
                        <a:moveTo>
                          <a:pt x="39" y="19"/>
                        </a:moveTo>
                        <a:lnTo>
                          <a:pt x="39" y="18"/>
                        </a:lnTo>
                        <a:lnTo>
                          <a:pt x="39" y="17"/>
                        </a:lnTo>
                        <a:lnTo>
                          <a:pt x="39" y="15"/>
                        </a:lnTo>
                        <a:lnTo>
                          <a:pt x="38" y="14"/>
                        </a:lnTo>
                        <a:lnTo>
                          <a:pt x="38" y="13"/>
                        </a:lnTo>
                        <a:lnTo>
                          <a:pt x="37" y="11"/>
                        </a:lnTo>
                        <a:lnTo>
                          <a:pt x="36" y="10"/>
                        </a:lnTo>
                        <a:lnTo>
                          <a:pt x="35" y="9"/>
                        </a:lnTo>
                        <a:lnTo>
                          <a:pt x="35" y="7"/>
                        </a:lnTo>
                        <a:lnTo>
                          <a:pt x="34" y="6"/>
                        </a:lnTo>
                        <a:lnTo>
                          <a:pt x="33" y="5"/>
                        </a:lnTo>
                        <a:lnTo>
                          <a:pt x="32" y="5"/>
                        </a:lnTo>
                        <a:lnTo>
                          <a:pt x="31" y="3"/>
                        </a:lnTo>
                        <a:lnTo>
                          <a:pt x="29" y="3"/>
                        </a:lnTo>
                        <a:lnTo>
                          <a:pt x="28" y="2"/>
                        </a:lnTo>
                        <a:lnTo>
                          <a:pt x="27" y="1"/>
                        </a:lnTo>
                        <a:lnTo>
                          <a:pt x="25" y="1"/>
                        </a:lnTo>
                        <a:lnTo>
                          <a:pt x="24" y="1"/>
                        </a:lnTo>
                        <a:lnTo>
                          <a:pt x="23" y="1"/>
                        </a:lnTo>
                        <a:lnTo>
                          <a:pt x="21" y="0"/>
                        </a:lnTo>
                        <a:lnTo>
                          <a:pt x="20" y="0"/>
                        </a:lnTo>
                        <a:lnTo>
                          <a:pt x="18" y="0"/>
                        </a:lnTo>
                        <a:lnTo>
                          <a:pt x="17" y="1"/>
                        </a:lnTo>
                        <a:lnTo>
                          <a:pt x="15" y="1"/>
                        </a:lnTo>
                        <a:lnTo>
                          <a:pt x="14" y="1"/>
                        </a:lnTo>
                        <a:lnTo>
                          <a:pt x="13" y="1"/>
                        </a:lnTo>
                        <a:lnTo>
                          <a:pt x="11" y="2"/>
                        </a:lnTo>
                        <a:lnTo>
                          <a:pt x="10" y="3"/>
                        </a:lnTo>
                        <a:lnTo>
                          <a:pt x="9" y="3"/>
                        </a:lnTo>
                        <a:lnTo>
                          <a:pt x="8" y="5"/>
                        </a:lnTo>
                        <a:lnTo>
                          <a:pt x="7" y="5"/>
                        </a:lnTo>
                        <a:lnTo>
                          <a:pt x="5" y="6"/>
                        </a:lnTo>
                        <a:lnTo>
                          <a:pt x="5" y="7"/>
                        </a:lnTo>
                        <a:lnTo>
                          <a:pt x="4" y="9"/>
                        </a:lnTo>
                        <a:lnTo>
                          <a:pt x="3" y="10"/>
                        </a:lnTo>
                        <a:lnTo>
                          <a:pt x="2" y="11"/>
                        </a:lnTo>
                        <a:lnTo>
                          <a:pt x="2" y="13"/>
                        </a:lnTo>
                        <a:lnTo>
                          <a:pt x="1" y="14"/>
                        </a:lnTo>
                        <a:lnTo>
                          <a:pt x="1" y="15"/>
                        </a:lnTo>
                        <a:lnTo>
                          <a:pt x="1" y="17"/>
                        </a:lnTo>
                        <a:lnTo>
                          <a:pt x="1" y="18"/>
                        </a:lnTo>
                        <a:lnTo>
                          <a:pt x="0" y="19"/>
                        </a:lnTo>
                        <a:lnTo>
                          <a:pt x="1" y="21"/>
                        </a:lnTo>
                        <a:lnTo>
                          <a:pt x="1" y="22"/>
                        </a:lnTo>
                        <a:lnTo>
                          <a:pt x="1" y="24"/>
                        </a:lnTo>
                        <a:lnTo>
                          <a:pt x="1" y="25"/>
                        </a:lnTo>
                        <a:lnTo>
                          <a:pt x="2" y="27"/>
                        </a:lnTo>
                        <a:lnTo>
                          <a:pt x="2" y="28"/>
                        </a:lnTo>
                        <a:lnTo>
                          <a:pt x="3" y="29"/>
                        </a:lnTo>
                        <a:lnTo>
                          <a:pt x="4" y="30"/>
                        </a:lnTo>
                        <a:lnTo>
                          <a:pt x="5" y="31"/>
                        </a:lnTo>
                        <a:lnTo>
                          <a:pt x="5" y="33"/>
                        </a:lnTo>
                        <a:lnTo>
                          <a:pt x="7" y="33"/>
                        </a:lnTo>
                        <a:lnTo>
                          <a:pt x="8" y="34"/>
                        </a:lnTo>
                        <a:lnTo>
                          <a:pt x="9" y="35"/>
                        </a:lnTo>
                        <a:lnTo>
                          <a:pt x="10" y="36"/>
                        </a:lnTo>
                        <a:lnTo>
                          <a:pt x="11" y="37"/>
                        </a:lnTo>
                        <a:lnTo>
                          <a:pt x="13" y="37"/>
                        </a:lnTo>
                        <a:lnTo>
                          <a:pt x="14" y="38"/>
                        </a:lnTo>
                        <a:lnTo>
                          <a:pt x="15" y="38"/>
                        </a:lnTo>
                        <a:lnTo>
                          <a:pt x="17" y="39"/>
                        </a:lnTo>
                        <a:lnTo>
                          <a:pt x="18" y="39"/>
                        </a:lnTo>
                        <a:lnTo>
                          <a:pt x="20" y="39"/>
                        </a:lnTo>
                        <a:lnTo>
                          <a:pt x="21" y="39"/>
                        </a:lnTo>
                        <a:lnTo>
                          <a:pt x="23" y="39"/>
                        </a:lnTo>
                        <a:lnTo>
                          <a:pt x="24" y="38"/>
                        </a:lnTo>
                        <a:lnTo>
                          <a:pt x="25" y="38"/>
                        </a:lnTo>
                        <a:lnTo>
                          <a:pt x="27" y="37"/>
                        </a:lnTo>
                        <a:lnTo>
                          <a:pt x="28" y="37"/>
                        </a:lnTo>
                        <a:lnTo>
                          <a:pt x="29" y="36"/>
                        </a:lnTo>
                        <a:lnTo>
                          <a:pt x="31" y="35"/>
                        </a:lnTo>
                        <a:lnTo>
                          <a:pt x="32" y="34"/>
                        </a:lnTo>
                        <a:lnTo>
                          <a:pt x="33" y="33"/>
                        </a:lnTo>
                        <a:lnTo>
                          <a:pt x="34" y="33"/>
                        </a:lnTo>
                        <a:lnTo>
                          <a:pt x="35" y="31"/>
                        </a:lnTo>
                        <a:lnTo>
                          <a:pt x="35" y="30"/>
                        </a:lnTo>
                        <a:lnTo>
                          <a:pt x="36" y="29"/>
                        </a:lnTo>
                        <a:lnTo>
                          <a:pt x="37" y="28"/>
                        </a:lnTo>
                        <a:lnTo>
                          <a:pt x="38" y="27"/>
                        </a:lnTo>
                        <a:lnTo>
                          <a:pt x="38" y="25"/>
                        </a:lnTo>
                        <a:lnTo>
                          <a:pt x="39" y="24"/>
                        </a:lnTo>
                        <a:lnTo>
                          <a:pt x="39" y="22"/>
                        </a:lnTo>
                        <a:lnTo>
                          <a:pt x="39" y="21"/>
                        </a:lnTo>
                        <a:lnTo>
                          <a:pt x="39" y="19"/>
                        </a:lnTo>
                      </a:path>
                    </a:pathLst>
                  </a:custGeom>
                  <a:solidFill>
                    <a:srgbClr val="0000FF"/>
                  </a:solidFill>
                  <a:ln w="12700" cap="rnd" cmpd="sng">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83" name="Freeform 142"/>
                  <p:cNvSpPr>
                    <a:spLocks/>
                  </p:cNvSpPr>
                  <p:nvPr/>
                </p:nvSpPr>
                <p:spPr bwMode="auto">
                  <a:xfrm>
                    <a:off x="4984" y="3410"/>
                    <a:ext cx="40" cy="39"/>
                  </a:xfrm>
                  <a:custGeom>
                    <a:avLst/>
                    <a:gdLst>
                      <a:gd name="T0" fmla="*/ 39 w 40"/>
                      <a:gd name="T1" fmla="*/ 18 h 39"/>
                      <a:gd name="T2" fmla="*/ 38 w 40"/>
                      <a:gd name="T3" fmla="*/ 15 h 39"/>
                      <a:gd name="T4" fmla="*/ 38 w 40"/>
                      <a:gd name="T5" fmla="*/ 12 h 39"/>
                      <a:gd name="T6" fmla="*/ 36 w 40"/>
                      <a:gd name="T7" fmla="*/ 9 h 39"/>
                      <a:gd name="T8" fmla="*/ 35 w 40"/>
                      <a:gd name="T9" fmla="*/ 7 h 39"/>
                      <a:gd name="T10" fmla="*/ 33 w 40"/>
                      <a:gd name="T11" fmla="*/ 5 h 39"/>
                      <a:gd name="T12" fmla="*/ 31 w 40"/>
                      <a:gd name="T13" fmla="*/ 3 h 39"/>
                      <a:gd name="T14" fmla="*/ 28 w 40"/>
                      <a:gd name="T15" fmla="*/ 2 h 39"/>
                      <a:gd name="T16" fmla="*/ 26 w 40"/>
                      <a:gd name="T17" fmla="*/ 1 h 39"/>
                      <a:gd name="T18" fmla="*/ 22 w 40"/>
                      <a:gd name="T19" fmla="*/ 0 h 39"/>
                      <a:gd name="T20" fmla="*/ 20 w 40"/>
                      <a:gd name="T21" fmla="*/ 0 h 39"/>
                      <a:gd name="T22" fmla="*/ 17 w 40"/>
                      <a:gd name="T23" fmla="*/ 0 h 39"/>
                      <a:gd name="T24" fmla="*/ 14 w 40"/>
                      <a:gd name="T25" fmla="*/ 1 h 39"/>
                      <a:gd name="T26" fmla="*/ 11 w 40"/>
                      <a:gd name="T27" fmla="*/ 2 h 39"/>
                      <a:gd name="T28" fmla="*/ 9 w 40"/>
                      <a:gd name="T29" fmla="*/ 3 h 39"/>
                      <a:gd name="T30" fmla="*/ 7 w 40"/>
                      <a:gd name="T31" fmla="*/ 5 h 39"/>
                      <a:gd name="T32" fmla="*/ 5 w 40"/>
                      <a:gd name="T33" fmla="*/ 7 h 39"/>
                      <a:gd name="T34" fmla="*/ 3 w 40"/>
                      <a:gd name="T35" fmla="*/ 9 h 39"/>
                      <a:gd name="T36" fmla="*/ 2 w 40"/>
                      <a:gd name="T37" fmla="*/ 12 h 39"/>
                      <a:gd name="T38" fmla="*/ 1 w 40"/>
                      <a:gd name="T39" fmla="*/ 15 h 39"/>
                      <a:gd name="T40" fmla="*/ 0 w 40"/>
                      <a:gd name="T41" fmla="*/ 18 h 39"/>
                      <a:gd name="T42" fmla="*/ 0 w 40"/>
                      <a:gd name="T43" fmla="*/ 20 h 39"/>
                      <a:gd name="T44" fmla="*/ 1 w 40"/>
                      <a:gd name="T45" fmla="*/ 23 h 39"/>
                      <a:gd name="T46" fmla="*/ 2 w 40"/>
                      <a:gd name="T47" fmla="*/ 26 h 39"/>
                      <a:gd name="T48" fmla="*/ 3 w 40"/>
                      <a:gd name="T49" fmla="*/ 29 h 39"/>
                      <a:gd name="T50" fmla="*/ 5 w 40"/>
                      <a:gd name="T51" fmla="*/ 31 h 39"/>
                      <a:gd name="T52" fmla="*/ 7 w 40"/>
                      <a:gd name="T53" fmla="*/ 33 h 39"/>
                      <a:gd name="T54" fmla="*/ 9 w 40"/>
                      <a:gd name="T55" fmla="*/ 35 h 39"/>
                      <a:gd name="T56" fmla="*/ 11 w 40"/>
                      <a:gd name="T57" fmla="*/ 36 h 39"/>
                      <a:gd name="T58" fmla="*/ 14 w 40"/>
                      <a:gd name="T59" fmla="*/ 38 h 39"/>
                      <a:gd name="T60" fmla="*/ 17 w 40"/>
                      <a:gd name="T61" fmla="*/ 38 h 39"/>
                      <a:gd name="T62" fmla="*/ 20 w 40"/>
                      <a:gd name="T63" fmla="*/ 38 h 39"/>
                      <a:gd name="T64" fmla="*/ 22 w 40"/>
                      <a:gd name="T65" fmla="*/ 38 h 39"/>
                      <a:gd name="T66" fmla="*/ 26 w 40"/>
                      <a:gd name="T67" fmla="*/ 38 h 39"/>
                      <a:gd name="T68" fmla="*/ 28 w 40"/>
                      <a:gd name="T69" fmla="*/ 36 h 39"/>
                      <a:gd name="T70" fmla="*/ 31 w 40"/>
                      <a:gd name="T71" fmla="*/ 35 h 39"/>
                      <a:gd name="T72" fmla="*/ 33 w 40"/>
                      <a:gd name="T73" fmla="*/ 33 h 39"/>
                      <a:gd name="T74" fmla="*/ 35 w 40"/>
                      <a:gd name="T75" fmla="*/ 31 h 39"/>
                      <a:gd name="T76" fmla="*/ 36 w 40"/>
                      <a:gd name="T77" fmla="*/ 29 h 39"/>
                      <a:gd name="T78" fmla="*/ 38 w 40"/>
                      <a:gd name="T79" fmla="*/ 26 h 39"/>
                      <a:gd name="T80" fmla="*/ 38 w 40"/>
                      <a:gd name="T81" fmla="*/ 23 h 39"/>
                      <a:gd name="T82" fmla="*/ 39 w 40"/>
                      <a:gd name="T83" fmla="*/ 20 h 3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0" h="39">
                        <a:moveTo>
                          <a:pt x="39" y="19"/>
                        </a:moveTo>
                        <a:lnTo>
                          <a:pt x="39" y="18"/>
                        </a:lnTo>
                        <a:lnTo>
                          <a:pt x="39" y="16"/>
                        </a:lnTo>
                        <a:lnTo>
                          <a:pt x="38" y="15"/>
                        </a:lnTo>
                        <a:lnTo>
                          <a:pt x="38" y="13"/>
                        </a:lnTo>
                        <a:lnTo>
                          <a:pt x="38" y="12"/>
                        </a:lnTo>
                        <a:lnTo>
                          <a:pt x="37" y="11"/>
                        </a:lnTo>
                        <a:lnTo>
                          <a:pt x="36" y="9"/>
                        </a:lnTo>
                        <a:lnTo>
                          <a:pt x="36" y="8"/>
                        </a:lnTo>
                        <a:lnTo>
                          <a:pt x="35" y="7"/>
                        </a:lnTo>
                        <a:lnTo>
                          <a:pt x="34" y="6"/>
                        </a:lnTo>
                        <a:lnTo>
                          <a:pt x="33" y="5"/>
                        </a:lnTo>
                        <a:lnTo>
                          <a:pt x="32" y="4"/>
                        </a:lnTo>
                        <a:lnTo>
                          <a:pt x="31" y="3"/>
                        </a:lnTo>
                        <a:lnTo>
                          <a:pt x="29" y="2"/>
                        </a:lnTo>
                        <a:lnTo>
                          <a:pt x="28" y="2"/>
                        </a:lnTo>
                        <a:lnTo>
                          <a:pt x="27" y="1"/>
                        </a:lnTo>
                        <a:lnTo>
                          <a:pt x="26" y="1"/>
                        </a:lnTo>
                        <a:lnTo>
                          <a:pt x="24" y="0"/>
                        </a:lnTo>
                        <a:lnTo>
                          <a:pt x="22" y="0"/>
                        </a:lnTo>
                        <a:lnTo>
                          <a:pt x="21" y="0"/>
                        </a:lnTo>
                        <a:lnTo>
                          <a:pt x="20" y="0"/>
                        </a:lnTo>
                        <a:lnTo>
                          <a:pt x="18" y="0"/>
                        </a:lnTo>
                        <a:lnTo>
                          <a:pt x="17" y="0"/>
                        </a:lnTo>
                        <a:lnTo>
                          <a:pt x="16" y="0"/>
                        </a:lnTo>
                        <a:lnTo>
                          <a:pt x="14" y="1"/>
                        </a:lnTo>
                        <a:lnTo>
                          <a:pt x="13" y="1"/>
                        </a:lnTo>
                        <a:lnTo>
                          <a:pt x="11" y="2"/>
                        </a:lnTo>
                        <a:lnTo>
                          <a:pt x="10" y="2"/>
                        </a:lnTo>
                        <a:lnTo>
                          <a:pt x="9" y="3"/>
                        </a:lnTo>
                        <a:lnTo>
                          <a:pt x="8" y="4"/>
                        </a:lnTo>
                        <a:lnTo>
                          <a:pt x="7" y="5"/>
                        </a:lnTo>
                        <a:lnTo>
                          <a:pt x="6" y="6"/>
                        </a:lnTo>
                        <a:lnTo>
                          <a:pt x="5" y="7"/>
                        </a:lnTo>
                        <a:lnTo>
                          <a:pt x="4" y="8"/>
                        </a:lnTo>
                        <a:lnTo>
                          <a:pt x="3" y="9"/>
                        </a:lnTo>
                        <a:lnTo>
                          <a:pt x="2" y="11"/>
                        </a:lnTo>
                        <a:lnTo>
                          <a:pt x="2" y="12"/>
                        </a:lnTo>
                        <a:lnTo>
                          <a:pt x="1" y="13"/>
                        </a:lnTo>
                        <a:lnTo>
                          <a:pt x="1" y="15"/>
                        </a:lnTo>
                        <a:lnTo>
                          <a:pt x="0" y="16"/>
                        </a:lnTo>
                        <a:lnTo>
                          <a:pt x="0" y="18"/>
                        </a:lnTo>
                        <a:lnTo>
                          <a:pt x="0" y="19"/>
                        </a:lnTo>
                        <a:lnTo>
                          <a:pt x="0" y="20"/>
                        </a:lnTo>
                        <a:lnTo>
                          <a:pt x="0" y="22"/>
                        </a:lnTo>
                        <a:lnTo>
                          <a:pt x="1" y="23"/>
                        </a:lnTo>
                        <a:lnTo>
                          <a:pt x="1" y="25"/>
                        </a:lnTo>
                        <a:lnTo>
                          <a:pt x="2" y="26"/>
                        </a:lnTo>
                        <a:lnTo>
                          <a:pt x="2" y="27"/>
                        </a:lnTo>
                        <a:lnTo>
                          <a:pt x="3" y="29"/>
                        </a:lnTo>
                        <a:lnTo>
                          <a:pt x="4" y="30"/>
                        </a:lnTo>
                        <a:lnTo>
                          <a:pt x="5" y="31"/>
                        </a:lnTo>
                        <a:lnTo>
                          <a:pt x="6" y="32"/>
                        </a:lnTo>
                        <a:lnTo>
                          <a:pt x="7" y="33"/>
                        </a:lnTo>
                        <a:lnTo>
                          <a:pt x="8" y="34"/>
                        </a:lnTo>
                        <a:lnTo>
                          <a:pt x="9" y="35"/>
                        </a:lnTo>
                        <a:lnTo>
                          <a:pt x="10" y="36"/>
                        </a:lnTo>
                        <a:lnTo>
                          <a:pt x="11" y="36"/>
                        </a:lnTo>
                        <a:lnTo>
                          <a:pt x="13" y="37"/>
                        </a:lnTo>
                        <a:lnTo>
                          <a:pt x="14" y="38"/>
                        </a:lnTo>
                        <a:lnTo>
                          <a:pt x="16" y="38"/>
                        </a:lnTo>
                        <a:lnTo>
                          <a:pt x="17" y="38"/>
                        </a:lnTo>
                        <a:lnTo>
                          <a:pt x="18" y="38"/>
                        </a:lnTo>
                        <a:lnTo>
                          <a:pt x="20" y="38"/>
                        </a:lnTo>
                        <a:lnTo>
                          <a:pt x="21" y="38"/>
                        </a:lnTo>
                        <a:lnTo>
                          <a:pt x="22" y="38"/>
                        </a:lnTo>
                        <a:lnTo>
                          <a:pt x="24" y="38"/>
                        </a:lnTo>
                        <a:lnTo>
                          <a:pt x="26" y="38"/>
                        </a:lnTo>
                        <a:lnTo>
                          <a:pt x="27" y="37"/>
                        </a:lnTo>
                        <a:lnTo>
                          <a:pt x="28" y="36"/>
                        </a:lnTo>
                        <a:lnTo>
                          <a:pt x="29" y="36"/>
                        </a:lnTo>
                        <a:lnTo>
                          <a:pt x="31" y="35"/>
                        </a:lnTo>
                        <a:lnTo>
                          <a:pt x="32" y="34"/>
                        </a:lnTo>
                        <a:lnTo>
                          <a:pt x="33" y="33"/>
                        </a:lnTo>
                        <a:lnTo>
                          <a:pt x="34" y="32"/>
                        </a:lnTo>
                        <a:lnTo>
                          <a:pt x="35" y="31"/>
                        </a:lnTo>
                        <a:lnTo>
                          <a:pt x="36" y="30"/>
                        </a:lnTo>
                        <a:lnTo>
                          <a:pt x="36" y="29"/>
                        </a:lnTo>
                        <a:lnTo>
                          <a:pt x="37" y="27"/>
                        </a:lnTo>
                        <a:lnTo>
                          <a:pt x="38" y="26"/>
                        </a:lnTo>
                        <a:lnTo>
                          <a:pt x="38" y="25"/>
                        </a:lnTo>
                        <a:lnTo>
                          <a:pt x="38" y="23"/>
                        </a:lnTo>
                        <a:lnTo>
                          <a:pt x="39" y="22"/>
                        </a:lnTo>
                        <a:lnTo>
                          <a:pt x="39" y="20"/>
                        </a:lnTo>
                        <a:lnTo>
                          <a:pt x="39" y="19"/>
                        </a:lnTo>
                      </a:path>
                    </a:pathLst>
                  </a:custGeom>
                  <a:solidFill>
                    <a:srgbClr val="C8FEC8"/>
                  </a:solidFill>
                  <a:ln w="12700" cap="rnd" cmpd="sng">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84" name="Freeform 143"/>
                  <p:cNvSpPr>
                    <a:spLocks/>
                  </p:cNvSpPr>
                  <p:nvPr/>
                </p:nvSpPr>
                <p:spPr bwMode="auto">
                  <a:xfrm>
                    <a:off x="5092" y="3346"/>
                    <a:ext cx="40" cy="39"/>
                  </a:xfrm>
                  <a:custGeom>
                    <a:avLst/>
                    <a:gdLst>
                      <a:gd name="T0" fmla="*/ 39 w 40"/>
                      <a:gd name="T1" fmla="*/ 18 h 39"/>
                      <a:gd name="T2" fmla="*/ 38 w 40"/>
                      <a:gd name="T3" fmla="*/ 15 h 39"/>
                      <a:gd name="T4" fmla="*/ 38 w 40"/>
                      <a:gd name="T5" fmla="*/ 12 h 39"/>
                      <a:gd name="T6" fmla="*/ 36 w 40"/>
                      <a:gd name="T7" fmla="*/ 10 h 39"/>
                      <a:gd name="T8" fmla="*/ 34 w 40"/>
                      <a:gd name="T9" fmla="*/ 7 h 39"/>
                      <a:gd name="T10" fmla="*/ 32 w 40"/>
                      <a:gd name="T11" fmla="*/ 5 h 39"/>
                      <a:gd name="T12" fmla="*/ 30 w 40"/>
                      <a:gd name="T13" fmla="*/ 4 h 39"/>
                      <a:gd name="T14" fmla="*/ 28 w 40"/>
                      <a:gd name="T15" fmla="*/ 2 h 39"/>
                      <a:gd name="T16" fmla="*/ 25 w 40"/>
                      <a:gd name="T17" fmla="*/ 1 h 39"/>
                      <a:gd name="T18" fmla="*/ 22 w 40"/>
                      <a:gd name="T19" fmla="*/ 0 h 39"/>
                      <a:gd name="T20" fmla="*/ 20 w 40"/>
                      <a:gd name="T21" fmla="*/ 0 h 39"/>
                      <a:gd name="T22" fmla="*/ 17 w 40"/>
                      <a:gd name="T23" fmla="*/ 0 h 39"/>
                      <a:gd name="T24" fmla="*/ 14 w 40"/>
                      <a:gd name="T25" fmla="*/ 1 h 39"/>
                      <a:gd name="T26" fmla="*/ 11 w 40"/>
                      <a:gd name="T27" fmla="*/ 2 h 39"/>
                      <a:gd name="T28" fmla="*/ 8 w 40"/>
                      <a:gd name="T29" fmla="*/ 4 h 39"/>
                      <a:gd name="T30" fmla="*/ 6 w 40"/>
                      <a:gd name="T31" fmla="*/ 6 h 39"/>
                      <a:gd name="T32" fmla="*/ 4 w 40"/>
                      <a:gd name="T33" fmla="*/ 8 h 39"/>
                      <a:gd name="T34" fmla="*/ 2 w 40"/>
                      <a:gd name="T35" fmla="*/ 11 h 39"/>
                      <a:gd name="T36" fmla="*/ 1 w 40"/>
                      <a:gd name="T37" fmla="*/ 14 h 39"/>
                      <a:gd name="T38" fmla="*/ 1 w 40"/>
                      <a:gd name="T39" fmla="*/ 16 h 39"/>
                      <a:gd name="T40" fmla="*/ 0 w 40"/>
                      <a:gd name="T41" fmla="*/ 19 h 39"/>
                      <a:gd name="T42" fmla="*/ 1 w 40"/>
                      <a:gd name="T43" fmla="*/ 22 h 39"/>
                      <a:gd name="T44" fmla="*/ 1 w 40"/>
                      <a:gd name="T45" fmla="*/ 25 h 39"/>
                      <a:gd name="T46" fmla="*/ 2 w 40"/>
                      <a:gd name="T47" fmla="*/ 28 h 39"/>
                      <a:gd name="T48" fmla="*/ 4 w 40"/>
                      <a:gd name="T49" fmla="*/ 30 h 39"/>
                      <a:gd name="T50" fmla="*/ 6 w 40"/>
                      <a:gd name="T51" fmla="*/ 32 h 39"/>
                      <a:gd name="T52" fmla="*/ 8 w 40"/>
                      <a:gd name="T53" fmla="*/ 34 h 39"/>
                      <a:gd name="T54" fmla="*/ 10 w 40"/>
                      <a:gd name="T55" fmla="*/ 36 h 39"/>
                      <a:gd name="T56" fmla="*/ 12 w 40"/>
                      <a:gd name="T57" fmla="*/ 38 h 39"/>
                      <a:gd name="T58" fmla="*/ 15 w 40"/>
                      <a:gd name="T59" fmla="*/ 38 h 39"/>
                      <a:gd name="T60" fmla="*/ 18 w 40"/>
                      <a:gd name="T61" fmla="*/ 38 h 39"/>
                      <a:gd name="T62" fmla="*/ 21 w 40"/>
                      <a:gd name="T63" fmla="*/ 38 h 39"/>
                      <a:gd name="T64" fmla="*/ 24 w 40"/>
                      <a:gd name="T65" fmla="*/ 38 h 39"/>
                      <a:gd name="T66" fmla="*/ 27 w 40"/>
                      <a:gd name="T67" fmla="*/ 38 h 39"/>
                      <a:gd name="T68" fmla="*/ 29 w 40"/>
                      <a:gd name="T69" fmla="*/ 36 h 39"/>
                      <a:gd name="T70" fmla="*/ 32 w 40"/>
                      <a:gd name="T71" fmla="*/ 34 h 39"/>
                      <a:gd name="T72" fmla="*/ 34 w 40"/>
                      <a:gd name="T73" fmla="*/ 31 h 39"/>
                      <a:gd name="T74" fmla="*/ 36 w 40"/>
                      <a:gd name="T75" fmla="*/ 29 h 39"/>
                      <a:gd name="T76" fmla="*/ 38 w 40"/>
                      <a:gd name="T77" fmla="*/ 26 h 39"/>
                      <a:gd name="T78" fmla="*/ 38 w 40"/>
                      <a:gd name="T79" fmla="*/ 24 h 39"/>
                      <a:gd name="T80" fmla="*/ 39 w 40"/>
                      <a:gd name="T81" fmla="*/ 21 h 39"/>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40" h="39">
                        <a:moveTo>
                          <a:pt x="39" y="19"/>
                        </a:moveTo>
                        <a:lnTo>
                          <a:pt x="39" y="18"/>
                        </a:lnTo>
                        <a:lnTo>
                          <a:pt x="38" y="16"/>
                        </a:lnTo>
                        <a:lnTo>
                          <a:pt x="38" y="15"/>
                        </a:lnTo>
                        <a:lnTo>
                          <a:pt x="38" y="14"/>
                        </a:lnTo>
                        <a:lnTo>
                          <a:pt x="38" y="12"/>
                        </a:lnTo>
                        <a:lnTo>
                          <a:pt x="37" y="11"/>
                        </a:lnTo>
                        <a:lnTo>
                          <a:pt x="36" y="10"/>
                        </a:lnTo>
                        <a:lnTo>
                          <a:pt x="35" y="8"/>
                        </a:lnTo>
                        <a:lnTo>
                          <a:pt x="34" y="7"/>
                        </a:lnTo>
                        <a:lnTo>
                          <a:pt x="34" y="6"/>
                        </a:lnTo>
                        <a:lnTo>
                          <a:pt x="32" y="5"/>
                        </a:lnTo>
                        <a:lnTo>
                          <a:pt x="32" y="4"/>
                        </a:lnTo>
                        <a:lnTo>
                          <a:pt x="30" y="4"/>
                        </a:lnTo>
                        <a:lnTo>
                          <a:pt x="29" y="3"/>
                        </a:lnTo>
                        <a:lnTo>
                          <a:pt x="28" y="2"/>
                        </a:lnTo>
                        <a:lnTo>
                          <a:pt x="27" y="1"/>
                        </a:lnTo>
                        <a:lnTo>
                          <a:pt x="25" y="1"/>
                        </a:lnTo>
                        <a:lnTo>
                          <a:pt x="24" y="0"/>
                        </a:lnTo>
                        <a:lnTo>
                          <a:pt x="22" y="0"/>
                        </a:lnTo>
                        <a:lnTo>
                          <a:pt x="21" y="0"/>
                        </a:lnTo>
                        <a:lnTo>
                          <a:pt x="20" y="0"/>
                        </a:lnTo>
                        <a:lnTo>
                          <a:pt x="18" y="0"/>
                        </a:lnTo>
                        <a:lnTo>
                          <a:pt x="17" y="0"/>
                        </a:lnTo>
                        <a:lnTo>
                          <a:pt x="15" y="0"/>
                        </a:lnTo>
                        <a:lnTo>
                          <a:pt x="14" y="1"/>
                        </a:lnTo>
                        <a:lnTo>
                          <a:pt x="12" y="1"/>
                        </a:lnTo>
                        <a:lnTo>
                          <a:pt x="11" y="2"/>
                        </a:lnTo>
                        <a:lnTo>
                          <a:pt x="10" y="3"/>
                        </a:lnTo>
                        <a:lnTo>
                          <a:pt x="8" y="4"/>
                        </a:lnTo>
                        <a:lnTo>
                          <a:pt x="6" y="5"/>
                        </a:lnTo>
                        <a:lnTo>
                          <a:pt x="6" y="6"/>
                        </a:lnTo>
                        <a:lnTo>
                          <a:pt x="5" y="7"/>
                        </a:lnTo>
                        <a:lnTo>
                          <a:pt x="4" y="8"/>
                        </a:lnTo>
                        <a:lnTo>
                          <a:pt x="3" y="10"/>
                        </a:lnTo>
                        <a:lnTo>
                          <a:pt x="2" y="11"/>
                        </a:lnTo>
                        <a:lnTo>
                          <a:pt x="2" y="12"/>
                        </a:lnTo>
                        <a:lnTo>
                          <a:pt x="1" y="14"/>
                        </a:lnTo>
                        <a:lnTo>
                          <a:pt x="1" y="15"/>
                        </a:lnTo>
                        <a:lnTo>
                          <a:pt x="1" y="16"/>
                        </a:lnTo>
                        <a:lnTo>
                          <a:pt x="0" y="18"/>
                        </a:lnTo>
                        <a:lnTo>
                          <a:pt x="0" y="19"/>
                        </a:lnTo>
                        <a:lnTo>
                          <a:pt x="0" y="21"/>
                        </a:lnTo>
                        <a:lnTo>
                          <a:pt x="1" y="22"/>
                        </a:lnTo>
                        <a:lnTo>
                          <a:pt x="1" y="24"/>
                        </a:lnTo>
                        <a:lnTo>
                          <a:pt x="1" y="25"/>
                        </a:lnTo>
                        <a:lnTo>
                          <a:pt x="2" y="26"/>
                        </a:lnTo>
                        <a:lnTo>
                          <a:pt x="2" y="28"/>
                        </a:lnTo>
                        <a:lnTo>
                          <a:pt x="3" y="29"/>
                        </a:lnTo>
                        <a:lnTo>
                          <a:pt x="4" y="30"/>
                        </a:lnTo>
                        <a:lnTo>
                          <a:pt x="5" y="31"/>
                        </a:lnTo>
                        <a:lnTo>
                          <a:pt x="6" y="32"/>
                        </a:lnTo>
                        <a:lnTo>
                          <a:pt x="6" y="34"/>
                        </a:lnTo>
                        <a:lnTo>
                          <a:pt x="8" y="34"/>
                        </a:lnTo>
                        <a:lnTo>
                          <a:pt x="8" y="35"/>
                        </a:lnTo>
                        <a:lnTo>
                          <a:pt x="10" y="36"/>
                        </a:lnTo>
                        <a:lnTo>
                          <a:pt x="11" y="37"/>
                        </a:lnTo>
                        <a:lnTo>
                          <a:pt x="12" y="38"/>
                        </a:lnTo>
                        <a:lnTo>
                          <a:pt x="14" y="38"/>
                        </a:lnTo>
                        <a:lnTo>
                          <a:pt x="15" y="38"/>
                        </a:lnTo>
                        <a:lnTo>
                          <a:pt x="17" y="38"/>
                        </a:lnTo>
                        <a:lnTo>
                          <a:pt x="18" y="38"/>
                        </a:lnTo>
                        <a:lnTo>
                          <a:pt x="20" y="38"/>
                        </a:lnTo>
                        <a:lnTo>
                          <a:pt x="21" y="38"/>
                        </a:lnTo>
                        <a:lnTo>
                          <a:pt x="22" y="38"/>
                        </a:lnTo>
                        <a:lnTo>
                          <a:pt x="24" y="38"/>
                        </a:lnTo>
                        <a:lnTo>
                          <a:pt x="25" y="38"/>
                        </a:lnTo>
                        <a:lnTo>
                          <a:pt x="27" y="38"/>
                        </a:lnTo>
                        <a:lnTo>
                          <a:pt x="28" y="37"/>
                        </a:lnTo>
                        <a:lnTo>
                          <a:pt x="29" y="36"/>
                        </a:lnTo>
                        <a:lnTo>
                          <a:pt x="30" y="35"/>
                        </a:lnTo>
                        <a:lnTo>
                          <a:pt x="32" y="34"/>
                        </a:lnTo>
                        <a:lnTo>
                          <a:pt x="34" y="32"/>
                        </a:lnTo>
                        <a:lnTo>
                          <a:pt x="34" y="31"/>
                        </a:lnTo>
                        <a:lnTo>
                          <a:pt x="35" y="30"/>
                        </a:lnTo>
                        <a:lnTo>
                          <a:pt x="36" y="29"/>
                        </a:lnTo>
                        <a:lnTo>
                          <a:pt x="37" y="28"/>
                        </a:lnTo>
                        <a:lnTo>
                          <a:pt x="38" y="26"/>
                        </a:lnTo>
                        <a:lnTo>
                          <a:pt x="38" y="25"/>
                        </a:lnTo>
                        <a:lnTo>
                          <a:pt x="38" y="24"/>
                        </a:lnTo>
                        <a:lnTo>
                          <a:pt x="38" y="22"/>
                        </a:lnTo>
                        <a:lnTo>
                          <a:pt x="39" y="21"/>
                        </a:lnTo>
                        <a:lnTo>
                          <a:pt x="39" y="19"/>
                        </a:lnTo>
                      </a:path>
                    </a:pathLst>
                  </a:custGeom>
                  <a:solidFill>
                    <a:srgbClr val="C8FEC8"/>
                  </a:solidFill>
                  <a:ln w="12700" cap="rnd" cmpd="sng">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85" name="Freeform 144"/>
                  <p:cNvSpPr>
                    <a:spLocks/>
                  </p:cNvSpPr>
                  <p:nvPr/>
                </p:nvSpPr>
                <p:spPr bwMode="auto">
                  <a:xfrm>
                    <a:off x="5079" y="3455"/>
                    <a:ext cx="39" cy="40"/>
                  </a:xfrm>
                  <a:custGeom>
                    <a:avLst/>
                    <a:gdLst>
                      <a:gd name="T0" fmla="*/ 38 w 39"/>
                      <a:gd name="T1" fmla="*/ 18 h 40"/>
                      <a:gd name="T2" fmla="*/ 38 w 39"/>
                      <a:gd name="T3" fmla="*/ 15 h 40"/>
                      <a:gd name="T4" fmla="*/ 37 w 39"/>
                      <a:gd name="T5" fmla="*/ 13 h 40"/>
                      <a:gd name="T6" fmla="*/ 36 w 39"/>
                      <a:gd name="T7" fmla="*/ 10 h 40"/>
                      <a:gd name="T8" fmla="*/ 34 w 39"/>
                      <a:gd name="T9" fmla="*/ 7 h 40"/>
                      <a:gd name="T10" fmla="*/ 32 w 39"/>
                      <a:gd name="T11" fmla="*/ 5 h 40"/>
                      <a:gd name="T12" fmla="*/ 30 w 39"/>
                      <a:gd name="T13" fmla="*/ 4 h 40"/>
                      <a:gd name="T14" fmla="*/ 27 w 39"/>
                      <a:gd name="T15" fmla="*/ 2 h 40"/>
                      <a:gd name="T16" fmla="*/ 25 w 39"/>
                      <a:gd name="T17" fmla="*/ 1 h 40"/>
                      <a:gd name="T18" fmla="*/ 22 w 39"/>
                      <a:gd name="T19" fmla="*/ 1 h 40"/>
                      <a:gd name="T20" fmla="*/ 19 w 39"/>
                      <a:gd name="T21" fmla="*/ 0 h 40"/>
                      <a:gd name="T22" fmla="*/ 16 w 39"/>
                      <a:gd name="T23" fmla="*/ 1 h 40"/>
                      <a:gd name="T24" fmla="*/ 13 w 39"/>
                      <a:gd name="T25" fmla="*/ 1 h 40"/>
                      <a:gd name="T26" fmla="*/ 11 w 39"/>
                      <a:gd name="T27" fmla="*/ 2 h 40"/>
                      <a:gd name="T28" fmla="*/ 8 w 39"/>
                      <a:gd name="T29" fmla="*/ 4 h 40"/>
                      <a:gd name="T30" fmla="*/ 6 w 39"/>
                      <a:gd name="T31" fmla="*/ 5 h 40"/>
                      <a:gd name="T32" fmla="*/ 4 w 39"/>
                      <a:gd name="T33" fmla="*/ 7 h 40"/>
                      <a:gd name="T34" fmla="*/ 3 w 39"/>
                      <a:gd name="T35" fmla="*/ 10 h 40"/>
                      <a:gd name="T36" fmla="*/ 1 w 39"/>
                      <a:gd name="T37" fmla="*/ 13 h 40"/>
                      <a:gd name="T38" fmla="*/ 0 w 39"/>
                      <a:gd name="T39" fmla="*/ 15 h 40"/>
                      <a:gd name="T40" fmla="*/ 0 w 39"/>
                      <a:gd name="T41" fmla="*/ 18 h 40"/>
                      <a:gd name="T42" fmla="*/ 0 w 39"/>
                      <a:gd name="T43" fmla="*/ 21 h 40"/>
                      <a:gd name="T44" fmla="*/ 0 w 39"/>
                      <a:gd name="T45" fmla="*/ 24 h 40"/>
                      <a:gd name="T46" fmla="*/ 1 w 39"/>
                      <a:gd name="T47" fmla="*/ 27 h 40"/>
                      <a:gd name="T48" fmla="*/ 3 w 39"/>
                      <a:gd name="T49" fmla="*/ 29 h 40"/>
                      <a:gd name="T50" fmla="*/ 4 w 39"/>
                      <a:gd name="T51" fmla="*/ 31 h 40"/>
                      <a:gd name="T52" fmla="*/ 6 w 39"/>
                      <a:gd name="T53" fmla="*/ 34 h 40"/>
                      <a:gd name="T54" fmla="*/ 8 w 39"/>
                      <a:gd name="T55" fmla="*/ 35 h 40"/>
                      <a:gd name="T56" fmla="*/ 11 w 39"/>
                      <a:gd name="T57" fmla="*/ 37 h 40"/>
                      <a:gd name="T58" fmla="*/ 13 w 39"/>
                      <a:gd name="T59" fmla="*/ 38 h 40"/>
                      <a:gd name="T60" fmla="*/ 16 w 39"/>
                      <a:gd name="T61" fmla="*/ 39 h 40"/>
                      <a:gd name="T62" fmla="*/ 19 w 39"/>
                      <a:gd name="T63" fmla="*/ 39 h 40"/>
                      <a:gd name="T64" fmla="*/ 22 w 39"/>
                      <a:gd name="T65" fmla="*/ 39 h 40"/>
                      <a:gd name="T66" fmla="*/ 25 w 39"/>
                      <a:gd name="T67" fmla="*/ 38 h 40"/>
                      <a:gd name="T68" fmla="*/ 27 w 39"/>
                      <a:gd name="T69" fmla="*/ 37 h 40"/>
                      <a:gd name="T70" fmla="*/ 30 w 39"/>
                      <a:gd name="T71" fmla="*/ 35 h 40"/>
                      <a:gd name="T72" fmla="*/ 32 w 39"/>
                      <a:gd name="T73" fmla="*/ 34 h 40"/>
                      <a:gd name="T74" fmla="*/ 34 w 39"/>
                      <a:gd name="T75" fmla="*/ 31 h 40"/>
                      <a:gd name="T76" fmla="*/ 36 w 39"/>
                      <a:gd name="T77" fmla="*/ 29 h 40"/>
                      <a:gd name="T78" fmla="*/ 37 w 39"/>
                      <a:gd name="T79" fmla="*/ 27 h 40"/>
                      <a:gd name="T80" fmla="*/ 38 w 39"/>
                      <a:gd name="T81" fmla="*/ 24 h 40"/>
                      <a:gd name="T82" fmla="*/ 38 w 39"/>
                      <a:gd name="T83" fmla="*/ 21 h 4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9" h="40">
                        <a:moveTo>
                          <a:pt x="38" y="19"/>
                        </a:moveTo>
                        <a:lnTo>
                          <a:pt x="38" y="18"/>
                        </a:lnTo>
                        <a:lnTo>
                          <a:pt x="38" y="17"/>
                        </a:lnTo>
                        <a:lnTo>
                          <a:pt x="38" y="15"/>
                        </a:lnTo>
                        <a:lnTo>
                          <a:pt x="37" y="14"/>
                        </a:lnTo>
                        <a:lnTo>
                          <a:pt x="37" y="13"/>
                        </a:lnTo>
                        <a:lnTo>
                          <a:pt x="37" y="11"/>
                        </a:lnTo>
                        <a:lnTo>
                          <a:pt x="36" y="10"/>
                        </a:lnTo>
                        <a:lnTo>
                          <a:pt x="35" y="9"/>
                        </a:lnTo>
                        <a:lnTo>
                          <a:pt x="34" y="7"/>
                        </a:lnTo>
                        <a:lnTo>
                          <a:pt x="33" y="7"/>
                        </a:lnTo>
                        <a:lnTo>
                          <a:pt x="32" y="5"/>
                        </a:lnTo>
                        <a:lnTo>
                          <a:pt x="31" y="5"/>
                        </a:lnTo>
                        <a:lnTo>
                          <a:pt x="30" y="4"/>
                        </a:lnTo>
                        <a:lnTo>
                          <a:pt x="29" y="3"/>
                        </a:lnTo>
                        <a:lnTo>
                          <a:pt x="27" y="2"/>
                        </a:lnTo>
                        <a:lnTo>
                          <a:pt x="26" y="1"/>
                        </a:lnTo>
                        <a:lnTo>
                          <a:pt x="25" y="1"/>
                        </a:lnTo>
                        <a:lnTo>
                          <a:pt x="23" y="1"/>
                        </a:lnTo>
                        <a:lnTo>
                          <a:pt x="22" y="1"/>
                        </a:lnTo>
                        <a:lnTo>
                          <a:pt x="21" y="1"/>
                        </a:lnTo>
                        <a:lnTo>
                          <a:pt x="19" y="0"/>
                        </a:lnTo>
                        <a:lnTo>
                          <a:pt x="18" y="1"/>
                        </a:lnTo>
                        <a:lnTo>
                          <a:pt x="16" y="1"/>
                        </a:lnTo>
                        <a:lnTo>
                          <a:pt x="15" y="1"/>
                        </a:lnTo>
                        <a:lnTo>
                          <a:pt x="13" y="1"/>
                        </a:lnTo>
                        <a:lnTo>
                          <a:pt x="12" y="1"/>
                        </a:lnTo>
                        <a:lnTo>
                          <a:pt x="11" y="2"/>
                        </a:lnTo>
                        <a:lnTo>
                          <a:pt x="9" y="3"/>
                        </a:lnTo>
                        <a:lnTo>
                          <a:pt x="8" y="4"/>
                        </a:lnTo>
                        <a:lnTo>
                          <a:pt x="7" y="5"/>
                        </a:lnTo>
                        <a:lnTo>
                          <a:pt x="6" y="5"/>
                        </a:lnTo>
                        <a:lnTo>
                          <a:pt x="5" y="7"/>
                        </a:lnTo>
                        <a:lnTo>
                          <a:pt x="4" y="7"/>
                        </a:lnTo>
                        <a:lnTo>
                          <a:pt x="3" y="9"/>
                        </a:lnTo>
                        <a:lnTo>
                          <a:pt x="3" y="10"/>
                        </a:lnTo>
                        <a:lnTo>
                          <a:pt x="2" y="11"/>
                        </a:lnTo>
                        <a:lnTo>
                          <a:pt x="1" y="13"/>
                        </a:lnTo>
                        <a:lnTo>
                          <a:pt x="1" y="14"/>
                        </a:lnTo>
                        <a:lnTo>
                          <a:pt x="0" y="15"/>
                        </a:lnTo>
                        <a:lnTo>
                          <a:pt x="0" y="17"/>
                        </a:lnTo>
                        <a:lnTo>
                          <a:pt x="0" y="18"/>
                        </a:lnTo>
                        <a:lnTo>
                          <a:pt x="0" y="19"/>
                        </a:lnTo>
                        <a:lnTo>
                          <a:pt x="0" y="21"/>
                        </a:lnTo>
                        <a:lnTo>
                          <a:pt x="0" y="22"/>
                        </a:lnTo>
                        <a:lnTo>
                          <a:pt x="0" y="24"/>
                        </a:lnTo>
                        <a:lnTo>
                          <a:pt x="1" y="25"/>
                        </a:lnTo>
                        <a:lnTo>
                          <a:pt x="1" y="27"/>
                        </a:lnTo>
                        <a:lnTo>
                          <a:pt x="2" y="28"/>
                        </a:lnTo>
                        <a:lnTo>
                          <a:pt x="3" y="29"/>
                        </a:lnTo>
                        <a:lnTo>
                          <a:pt x="3" y="31"/>
                        </a:lnTo>
                        <a:lnTo>
                          <a:pt x="4" y="31"/>
                        </a:lnTo>
                        <a:lnTo>
                          <a:pt x="5" y="33"/>
                        </a:lnTo>
                        <a:lnTo>
                          <a:pt x="6" y="34"/>
                        </a:lnTo>
                        <a:lnTo>
                          <a:pt x="7" y="35"/>
                        </a:lnTo>
                        <a:lnTo>
                          <a:pt x="8" y="35"/>
                        </a:lnTo>
                        <a:lnTo>
                          <a:pt x="9" y="36"/>
                        </a:lnTo>
                        <a:lnTo>
                          <a:pt x="11" y="37"/>
                        </a:lnTo>
                        <a:lnTo>
                          <a:pt x="12" y="38"/>
                        </a:lnTo>
                        <a:lnTo>
                          <a:pt x="13" y="38"/>
                        </a:lnTo>
                        <a:lnTo>
                          <a:pt x="15" y="38"/>
                        </a:lnTo>
                        <a:lnTo>
                          <a:pt x="16" y="39"/>
                        </a:lnTo>
                        <a:lnTo>
                          <a:pt x="18" y="39"/>
                        </a:lnTo>
                        <a:lnTo>
                          <a:pt x="19" y="39"/>
                        </a:lnTo>
                        <a:lnTo>
                          <a:pt x="21" y="39"/>
                        </a:lnTo>
                        <a:lnTo>
                          <a:pt x="22" y="39"/>
                        </a:lnTo>
                        <a:lnTo>
                          <a:pt x="23" y="38"/>
                        </a:lnTo>
                        <a:lnTo>
                          <a:pt x="25" y="38"/>
                        </a:lnTo>
                        <a:lnTo>
                          <a:pt x="26" y="38"/>
                        </a:lnTo>
                        <a:lnTo>
                          <a:pt x="27" y="37"/>
                        </a:lnTo>
                        <a:lnTo>
                          <a:pt x="29" y="36"/>
                        </a:lnTo>
                        <a:lnTo>
                          <a:pt x="30" y="35"/>
                        </a:lnTo>
                        <a:lnTo>
                          <a:pt x="31" y="35"/>
                        </a:lnTo>
                        <a:lnTo>
                          <a:pt x="32" y="34"/>
                        </a:lnTo>
                        <a:lnTo>
                          <a:pt x="33" y="33"/>
                        </a:lnTo>
                        <a:lnTo>
                          <a:pt x="34" y="31"/>
                        </a:lnTo>
                        <a:lnTo>
                          <a:pt x="35" y="31"/>
                        </a:lnTo>
                        <a:lnTo>
                          <a:pt x="36" y="29"/>
                        </a:lnTo>
                        <a:lnTo>
                          <a:pt x="37" y="28"/>
                        </a:lnTo>
                        <a:lnTo>
                          <a:pt x="37" y="27"/>
                        </a:lnTo>
                        <a:lnTo>
                          <a:pt x="37" y="25"/>
                        </a:lnTo>
                        <a:lnTo>
                          <a:pt x="38" y="24"/>
                        </a:lnTo>
                        <a:lnTo>
                          <a:pt x="38" y="22"/>
                        </a:lnTo>
                        <a:lnTo>
                          <a:pt x="38" y="21"/>
                        </a:lnTo>
                        <a:lnTo>
                          <a:pt x="38" y="19"/>
                        </a:lnTo>
                      </a:path>
                    </a:pathLst>
                  </a:custGeom>
                  <a:solidFill>
                    <a:srgbClr val="C8FEC8"/>
                  </a:solidFill>
                  <a:ln w="12700" cap="rnd" cmpd="sng">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86" name="Freeform 145"/>
                  <p:cNvSpPr>
                    <a:spLocks/>
                  </p:cNvSpPr>
                  <p:nvPr/>
                </p:nvSpPr>
                <p:spPr bwMode="auto">
                  <a:xfrm>
                    <a:off x="4989" y="3510"/>
                    <a:ext cx="39" cy="39"/>
                  </a:xfrm>
                  <a:custGeom>
                    <a:avLst/>
                    <a:gdLst>
                      <a:gd name="T0" fmla="*/ 38 w 39"/>
                      <a:gd name="T1" fmla="*/ 18 h 39"/>
                      <a:gd name="T2" fmla="*/ 38 w 39"/>
                      <a:gd name="T3" fmla="*/ 15 h 39"/>
                      <a:gd name="T4" fmla="*/ 37 w 39"/>
                      <a:gd name="T5" fmla="*/ 12 h 39"/>
                      <a:gd name="T6" fmla="*/ 36 w 39"/>
                      <a:gd name="T7" fmla="*/ 10 h 39"/>
                      <a:gd name="T8" fmla="*/ 34 w 39"/>
                      <a:gd name="T9" fmla="*/ 7 h 39"/>
                      <a:gd name="T10" fmla="*/ 32 w 39"/>
                      <a:gd name="T11" fmla="*/ 5 h 39"/>
                      <a:gd name="T12" fmla="*/ 30 w 39"/>
                      <a:gd name="T13" fmla="*/ 3 h 39"/>
                      <a:gd name="T14" fmla="*/ 27 w 39"/>
                      <a:gd name="T15" fmla="*/ 2 h 39"/>
                      <a:gd name="T16" fmla="*/ 25 w 39"/>
                      <a:gd name="T17" fmla="*/ 1 h 39"/>
                      <a:gd name="T18" fmla="*/ 22 w 39"/>
                      <a:gd name="T19" fmla="*/ 0 h 39"/>
                      <a:gd name="T20" fmla="*/ 19 w 39"/>
                      <a:gd name="T21" fmla="*/ 0 h 39"/>
                      <a:gd name="T22" fmla="*/ 17 w 39"/>
                      <a:gd name="T23" fmla="*/ 0 h 39"/>
                      <a:gd name="T24" fmla="*/ 13 w 39"/>
                      <a:gd name="T25" fmla="*/ 1 h 39"/>
                      <a:gd name="T26" fmla="*/ 11 w 39"/>
                      <a:gd name="T27" fmla="*/ 2 h 39"/>
                      <a:gd name="T28" fmla="*/ 8 w 39"/>
                      <a:gd name="T29" fmla="*/ 3 h 39"/>
                      <a:gd name="T30" fmla="*/ 6 w 39"/>
                      <a:gd name="T31" fmla="*/ 5 h 39"/>
                      <a:gd name="T32" fmla="*/ 4 w 39"/>
                      <a:gd name="T33" fmla="*/ 7 h 39"/>
                      <a:gd name="T34" fmla="*/ 3 w 39"/>
                      <a:gd name="T35" fmla="*/ 10 h 39"/>
                      <a:gd name="T36" fmla="*/ 1 w 39"/>
                      <a:gd name="T37" fmla="*/ 12 h 39"/>
                      <a:gd name="T38" fmla="*/ 0 w 39"/>
                      <a:gd name="T39" fmla="*/ 15 h 39"/>
                      <a:gd name="T40" fmla="*/ 0 w 39"/>
                      <a:gd name="T41" fmla="*/ 18 h 39"/>
                      <a:gd name="T42" fmla="*/ 0 w 39"/>
                      <a:gd name="T43" fmla="*/ 20 h 39"/>
                      <a:gd name="T44" fmla="*/ 0 w 39"/>
                      <a:gd name="T45" fmla="*/ 24 h 39"/>
                      <a:gd name="T46" fmla="*/ 1 w 39"/>
                      <a:gd name="T47" fmla="*/ 26 h 39"/>
                      <a:gd name="T48" fmla="*/ 3 w 39"/>
                      <a:gd name="T49" fmla="*/ 29 h 39"/>
                      <a:gd name="T50" fmla="*/ 4 w 39"/>
                      <a:gd name="T51" fmla="*/ 31 h 39"/>
                      <a:gd name="T52" fmla="*/ 6 w 39"/>
                      <a:gd name="T53" fmla="*/ 34 h 39"/>
                      <a:gd name="T54" fmla="*/ 8 w 39"/>
                      <a:gd name="T55" fmla="*/ 35 h 39"/>
                      <a:gd name="T56" fmla="*/ 11 w 39"/>
                      <a:gd name="T57" fmla="*/ 37 h 39"/>
                      <a:gd name="T58" fmla="*/ 13 w 39"/>
                      <a:gd name="T59" fmla="*/ 38 h 39"/>
                      <a:gd name="T60" fmla="*/ 17 w 39"/>
                      <a:gd name="T61" fmla="*/ 38 h 39"/>
                      <a:gd name="T62" fmla="*/ 19 w 39"/>
                      <a:gd name="T63" fmla="*/ 38 h 39"/>
                      <a:gd name="T64" fmla="*/ 22 w 39"/>
                      <a:gd name="T65" fmla="*/ 38 h 39"/>
                      <a:gd name="T66" fmla="*/ 25 w 39"/>
                      <a:gd name="T67" fmla="*/ 38 h 39"/>
                      <a:gd name="T68" fmla="*/ 27 w 39"/>
                      <a:gd name="T69" fmla="*/ 37 h 39"/>
                      <a:gd name="T70" fmla="*/ 30 w 39"/>
                      <a:gd name="T71" fmla="*/ 35 h 39"/>
                      <a:gd name="T72" fmla="*/ 32 w 39"/>
                      <a:gd name="T73" fmla="*/ 34 h 39"/>
                      <a:gd name="T74" fmla="*/ 34 w 39"/>
                      <a:gd name="T75" fmla="*/ 31 h 39"/>
                      <a:gd name="T76" fmla="*/ 36 w 39"/>
                      <a:gd name="T77" fmla="*/ 29 h 39"/>
                      <a:gd name="T78" fmla="*/ 37 w 39"/>
                      <a:gd name="T79" fmla="*/ 26 h 39"/>
                      <a:gd name="T80" fmla="*/ 38 w 39"/>
                      <a:gd name="T81" fmla="*/ 24 h 39"/>
                      <a:gd name="T82" fmla="*/ 38 w 39"/>
                      <a:gd name="T83" fmla="*/ 20 h 3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9" h="39">
                        <a:moveTo>
                          <a:pt x="38" y="19"/>
                        </a:moveTo>
                        <a:lnTo>
                          <a:pt x="38" y="18"/>
                        </a:lnTo>
                        <a:lnTo>
                          <a:pt x="38" y="16"/>
                        </a:lnTo>
                        <a:lnTo>
                          <a:pt x="38" y="15"/>
                        </a:lnTo>
                        <a:lnTo>
                          <a:pt x="37" y="14"/>
                        </a:lnTo>
                        <a:lnTo>
                          <a:pt x="37" y="12"/>
                        </a:lnTo>
                        <a:lnTo>
                          <a:pt x="37" y="11"/>
                        </a:lnTo>
                        <a:lnTo>
                          <a:pt x="36" y="10"/>
                        </a:lnTo>
                        <a:lnTo>
                          <a:pt x="35" y="8"/>
                        </a:lnTo>
                        <a:lnTo>
                          <a:pt x="34" y="7"/>
                        </a:lnTo>
                        <a:lnTo>
                          <a:pt x="33" y="6"/>
                        </a:lnTo>
                        <a:lnTo>
                          <a:pt x="32" y="5"/>
                        </a:lnTo>
                        <a:lnTo>
                          <a:pt x="31" y="4"/>
                        </a:lnTo>
                        <a:lnTo>
                          <a:pt x="30" y="3"/>
                        </a:lnTo>
                        <a:lnTo>
                          <a:pt x="29" y="2"/>
                        </a:lnTo>
                        <a:lnTo>
                          <a:pt x="27" y="2"/>
                        </a:lnTo>
                        <a:lnTo>
                          <a:pt x="26" y="1"/>
                        </a:lnTo>
                        <a:lnTo>
                          <a:pt x="25" y="1"/>
                        </a:lnTo>
                        <a:lnTo>
                          <a:pt x="23" y="0"/>
                        </a:lnTo>
                        <a:lnTo>
                          <a:pt x="22" y="0"/>
                        </a:lnTo>
                        <a:lnTo>
                          <a:pt x="21" y="0"/>
                        </a:lnTo>
                        <a:lnTo>
                          <a:pt x="19" y="0"/>
                        </a:lnTo>
                        <a:lnTo>
                          <a:pt x="18" y="0"/>
                        </a:lnTo>
                        <a:lnTo>
                          <a:pt x="17" y="0"/>
                        </a:lnTo>
                        <a:lnTo>
                          <a:pt x="15" y="0"/>
                        </a:lnTo>
                        <a:lnTo>
                          <a:pt x="13" y="1"/>
                        </a:lnTo>
                        <a:lnTo>
                          <a:pt x="12" y="1"/>
                        </a:lnTo>
                        <a:lnTo>
                          <a:pt x="11" y="2"/>
                        </a:lnTo>
                        <a:lnTo>
                          <a:pt x="9" y="2"/>
                        </a:lnTo>
                        <a:lnTo>
                          <a:pt x="8" y="3"/>
                        </a:lnTo>
                        <a:lnTo>
                          <a:pt x="7" y="4"/>
                        </a:lnTo>
                        <a:lnTo>
                          <a:pt x="6" y="5"/>
                        </a:lnTo>
                        <a:lnTo>
                          <a:pt x="5" y="6"/>
                        </a:lnTo>
                        <a:lnTo>
                          <a:pt x="4" y="7"/>
                        </a:lnTo>
                        <a:lnTo>
                          <a:pt x="3" y="8"/>
                        </a:lnTo>
                        <a:lnTo>
                          <a:pt x="3" y="10"/>
                        </a:lnTo>
                        <a:lnTo>
                          <a:pt x="2" y="11"/>
                        </a:lnTo>
                        <a:lnTo>
                          <a:pt x="1" y="12"/>
                        </a:lnTo>
                        <a:lnTo>
                          <a:pt x="1" y="14"/>
                        </a:lnTo>
                        <a:lnTo>
                          <a:pt x="0" y="15"/>
                        </a:lnTo>
                        <a:lnTo>
                          <a:pt x="0" y="16"/>
                        </a:lnTo>
                        <a:lnTo>
                          <a:pt x="0" y="18"/>
                        </a:lnTo>
                        <a:lnTo>
                          <a:pt x="0" y="19"/>
                        </a:lnTo>
                        <a:lnTo>
                          <a:pt x="0" y="20"/>
                        </a:lnTo>
                        <a:lnTo>
                          <a:pt x="0" y="22"/>
                        </a:lnTo>
                        <a:lnTo>
                          <a:pt x="0" y="24"/>
                        </a:lnTo>
                        <a:lnTo>
                          <a:pt x="1" y="25"/>
                        </a:lnTo>
                        <a:lnTo>
                          <a:pt x="1" y="26"/>
                        </a:lnTo>
                        <a:lnTo>
                          <a:pt x="2" y="28"/>
                        </a:lnTo>
                        <a:lnTo>
                          <a:pt x="3" y="29"/>
                        </a:lnTo>
                        <a:lnTo>
                          <a:pt x="3" y="30"/>
                        </a:lnTo>
                        <a:lnTo>
                          <a:pt x="4" y="31"/>
                        </a:lnTo>
                        <a:lnTo>
                          <a:pt x="5" y="32"/>
                        </a:lnTo>
                        <a:lnTo>
                          <a:pt x="6" y="34"/>
                        </a:lnTo>
                        <a:lnTo>
                          <a:pt x="7" y="34"/>
                        </a:lnTo>
                        <a:lnTo>
                          <a:pt x="8" y="35"/>
                        </a:lnTo>
                        <a:lnTo>
                          <a:pt x="9" y="36"/>
                        </a:lnTo>
                        <a:lnTo>
                          <a:pt x="11" y="37"/>
                        </a:lnTo>
                        <a:lnTo>
                          <a:pt x="12" y="37"/>
                        </a:lnTo>
                        <a:lnTo>
                          <a:pt x="13" y="38"/>
                        </a:lnTo>
                        <a:lnTo>
                          <a:pt x="15" y="38"/>
                        </a:lnTo>
                        <a:lnTo>
                          <a:pt x="17" y="38"/>
                        </a:lnTo>
                        <a:lnTo>
                          <a:pt x="18" y="38"/>
                        </a:lnTo>
                        <a:lnTo>
                          <a:pt x="19" y="38"/>
                        </a:lnTo>
                        <a:lnTo>
                          <a:pt x="21" y="38"/>
                        </a:lnTo>
                        <a:lnTo>
                          <a:pt x="22" y="38"/>
                        </a:lnTo>
                        <a:lnTo>
                          <a:pt x="23" y="38"/>
                        </a:lnTo>
                        <a:lnTo>
                          <a:pt x="25" y="38"/>
                        </a:lnTo>
                        <a:lnTo>
                          <a:pt x="26" y="37"/>
                        </a:lnTo>
                        <a:lnTo>
                          <a:pt x="27" y="37"/>
                        </a:lnTo>
                        <a:lnTo>
                          <a:pt x="29" y="36"/>
                        </a:lnTo>
                        <a:lnTo>
                          <a:pt x="30" y="35"/>
                        </a:lnTo>
                        <a:lnTo>
                          <a:pt x="31" y="34"/>
                        </a:lnTo>
                        <a:lnTo>
                          <a:pt x="32" y="34"/>
                        </a:lnTo>
                        <a:lnTo>
                          <a:pt x="33" y="32"/>
                        </a:lnTo>
                        <a:lnTo>
                          <a:pt x="34" y="31"/>
                        </a:lnTo>
                        <a:lnTo>
                          <a:pt x="35" y="30"/>
                        </a:lnTo>
                        <a:lnTo>
                          <a:pt x="36" y="29"/>
                        </a:lnTo>
                        <a:lnTo>
                          <a:pt x="37" y="28"/>
                        </a:lnTo>
                        <a:lnTo>
                          <a:pt x="37" y="26"/>
                        </a:lnTo>
                        <a:lnTo>
                          <a:pt x="37" y="25"/>
                        </a:lnTo>
                        <a:lnTo>
                          <a:pt x="38" y="24"/>
                        </a:lnTo>
                        <a:lnTo>
                          <a:pt x="38" y="22"/>
                        </a:lnTo>
                        <a:lnTo>
                          <a:pt x="38" y="20"/>
                        </a:lnTo>
                        <a:lnTo>
                          <a:pt x="38" y="19"/>
                        </a:lnTo>
                      </a:path>
                    </a:pathLst>
                  </a:custGeom>
                  <a:solidFill>
                    <a:srgbClr val="0000FF"/>
                  </a:solidFill>
                  <a:ln w="12700" cap="rnd" cmpd="sng">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87" name="Freeform 146"/>
                  <p:cNvSpPr>
                    <a:spLocks/>
                  </p:cNvSpPr>
                  <p:nvPr/>
                </p:nvSpPr>
                <p:spPr bwMode="auto">
                  <a:xfrm>
                    <a:off x="5066" y="3532"/>
                    <a:ext cx="39" cy="40"/>
                  </a:xfrm>
                  <a:custGeom>
                    <a:avLst/>
                    <a:gdLst>
                      <a:gd name="T0" fmla="*/ 38 w 39"/>
                      <a:gd name="T1" fmla="*/ 18 h 40"/>
                      <a:gd name="T2" fmla="*/ 38 w 39"/>
                      <a:gd name="T3" fmla="*/ 16 h 40"/>
                      <a:gd name="T4" fmla="*/ 37 w 39"/>
                      <a:gd name="T5" fmla="*/ 13 h 40"/>
                      <a:gd name="T6" fmla="*/ 35 w 39"/>
                      <a:gd name="T7" fmla="*/ 10 h 40"/>
                      <a:gd name="T8" fmla="*/ 34 w 39"/>
                      <a:gd name="T9" fmla="*/ 8 h 40"/>
                      <a:gd name="T10" fmla="*/ 32 w 39"/>
                      <a:gd name="T11" fmla="*/ 6 h 40"/>
                      <a:gd name="T12" fmla="*/ 30 w 39"/>
                      <a:gd name="T13" fmla="*/ 4 h 40"/>
                      <a:gd name="T14" fmla="*/ 27 w 39"/>
                      <a:gd name="T15" fmla="*/ 2 h 40"/>
                      <a:gd name="T16" fmla="*/ 24 w 39"/>
                      <a:gd name="T17" fmla="*/ 2 h 40"/>
                      <a:gd name="T18" fmla="*/ 22 w 39"/>
                      <a:gd name="T19" fmla="*/ 1 h 40"/>
                      <a:gd name="T20" fmla="*/ 19 w 39"/>
                      <a:gd name="T21" fmla="*/ 0 h 40"/>
                      <a:gd name="T22" fmla="*/ 16 w 39"/>
                      <a:gd name="T23" fmla="*/ 1 h 40"/>
                      <a:gd name="T24" fmla="*/ 13 w 39"/>
                      <a:gd name="T25" fmla="*/ 2 h 40"/>
                      <a:gd name="T26" fmla="*/ 10 w 39"/>
                      <a:gd name="T27" fmla="*/ 2 h 40"/>
                      <a:gd name="T28" fmla="*/ 8 w 39"/>
                      <a:gd name="T29" fmla="*/ 4 h 40"/>
                      <a:gd name="T30" fmla="*/ 6 w 39"/>
                      <a:gd name="T31" fmla="*/ 6 h 40"/>
                      <a:gd name="T32" fmla="*/ 4 w 39"/>
                      <a:gd name="T33" fmla="*/ 8 h 40"/>
                      <a:gd name="T34" fmla="*/ 2 w 39"/>
                      <a:gd name="T35" fmla="*/ 10 h 40"/>
                      <a:gd name="T36" fmla="*/ 0 w 39"/>
                      <a:gd name="T37" fmla="*/ 13 h 40"/>
                      <a:gd name="T38" fmla="*/ 0 w 39"/>
                      <a:gd name="T39" fmla="*/ 16 h 40"/>
                      <a:gd name="T40" fmla="*/ 0 w 39"/>
                      <a:gd name="T41" fmla="*/ 18 h 40"/>
                      <a:gd name="T42" fmla="*/ 0 w 39"/>
                      <a:gd name="T43" fmla="*/ 21 h 40"/>
                      <a:gd name="T44" fmla="*/ 0 w 39"/>
                      <a:gd name="T45" fmla="*/ 24 h 40"/>
                      <a:gd name="T46" fmla="*/ 0 w 39"/>
                      <a:gd name="T47" fmla="*/ 27 h 40"/>
                      <a:gd name="T48" fmla="*/ 2 w 39"/>
                      <a:gd name="T49" fmla="*/ 30 h 40"/>
                      <a:gd name="T50" fmla="*/ 4 w 39"/>
                      <a:gd name="T51" fmla="*/ 32 h 40"/>
                      <a:gd name="T52" fmla="*/ 6 w 39"/>
                      <a:gd name="T53" fmla="*/ 34 h 40"/>
                      <a:gd name="T54" fmla="*/ 8 w 39"/>
                      <a:gd name="T55" fmla="*/ 36 h 40"/>
                      <a:gd name="T56" fmla="*/ 10 w 39"/>
                      <a:gd name="T57" fmla="*/ 37 h 40"/>
                      <a:gd name="T58" fmla="*/ 13 w 39"/>
                      <a:gd name="T59" fmla="*/ 38 h 40"/>
                      <a:gd name="T60" fmla="*/ 16 w 39"/>
                      <a:gd name="T61" fmla="*/ 39 h 40"/>
                      <a:gd name="T62" fmla="*/ 19 w 39"/>
                      <a:gd name="T63" fmla="*/ 39 h 40"/>
                      <a:gd name="T64" fmla="*/ 22 w 39"/>
                      <a:gd name="T65" fmla="*/ 39 h 40"/>
                      <a:gd name="T66" fmla="*/ 24 w 39"/>
                      <a:gd name="T67" fmla="*/ 38 h 40"/>
                      <a:gd name="T68" fmla="*/ 27 w 39"/>
                      <a:gd name="T69" fmla="*/ 37 h 40"/>
                      <a:gd name="T70" fmla="*/ 30 w 39"/>
                      <a:gd name="T71" fmla="*/ 36 h 40"/>
                      <a:gd name="T72" fmla="*/ 32 w 39"/>
                      <a:gd name="T73" fmla="*/ 34 h 40"/>
                      <a:gd name="T74" fmla="*/ 34 w 39"/>
                      <a:gd name="T75" fmla="*/ 32 h 40"/>
                      <a:gd name="T76" fmla="*/ 35 w 39"/>
                      <a:gd name="T77" fmla="*/ 30 h 40"/>
                      <a:gd name="T78" fmla="*/ 37 w 39"/>
                      <a:gd name="T79" fmla="*/ 27 h 40"/>
                      <a:gd name="T80" fmla="*/ 38 w 39"/>
                      <a:gd name="T81" fmla="*/ 24 h 40"/>
                      <a:gd name="T82" fmla="*/ 38 w 39"/>
                      <a:gd name="T83" fmla="*/ 21 h 4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9" h="40">
                        <a:moveTo>
                          <a:pt x="38" y="20"/>
                        </a:moveTo>
                        <a:lnTo>
                          <a:pt x="38" y="18"/>
                        </a:lnTo>
                        <a:lnTo>
                          <a:pt x="38" y="17"/>
                        </a:lnTo>
                        <a:lnTo>
                          <a:pt x="38" y="16"/>
                        </a:lnTo>
                        <a:lnTo>
                          <a:pt x="37" y="14"/>
                        </a:lnTo>
                        <a:lnTo>
                          <a:pt x="37" y="13"/>
                        </a:lnTo>
                        <a:lnTo>
                          <a:pt x="36" y="12"/>
                        </a:lnTo>
                        <a:lnTo>
                          <a:pt x="35" y="10"/>
                        </a:lnTo>
                        <a:lnTo>
                          <a:pt x="34" y="9"/>
                        </a:lnTo>
                        <a:lnTo>
                          <a:pt x="34" y="8"/>
                        </a:lnTo>
                        <a:lnTo>
                          <a:pt x="33" y="7"/>
                        </a:lnTo>
                        <a:lnTo>
                          <a:pt x="32" y="6"/>
                        </a:lnTo>
                        <a:lnTo>
                          <a:pt x="31" y="5"/>
                        </a:lnTo>
                        <a:lnTo>
                          <a:pt x="30" y="4"/>
                        </a:lnTo>
                        <a:lnTo>
                          <a:pt x="28" y="3"/>
                        </a:lnTo>
                        <a:lnTo>
                          <a:pt x="27" y="2"/>
                        </a:lnTo>
                        <a:lnTo>
                          <a:pt x="26" y="2"/>
                        </a:lnTo>
                        <a:lnTo>
                          <a:pt x="24" y="2"/>
                        </a:lnTo>
                        <a:lnTo>
                          <a:pt x="23" y="1"/>
                        </a:lnTo>
                        <a:lnTo>
                          <a:pt x="22" y="1"/>
                        </a:lnTo>
                        <a:lnTo>
                          <a:pt x="20" y="1"/>
                        </a:lnTo>
                        <a:lnTo>
                          <a:pt x="19" y="0"/>
                        </a:lnTo>
                        <a:lnTo>
                          <a:pt x="17" y="1"/>
                        </a:lnTo>
                        <a:lnTo>
                          <a:pt x="16" y="1"/>
                        </a:lnTo>
                        <a:lnTo>
                          <a:pt x="14" y="1"/>
                        </a:lnTo>
                        <a:lnTo>
                          <a:pt x="13" y="2"/>
                        </a:lnTo>
                        <a:lnTo>
                          <a:pt x="12" y="2"/>
                        </a:lnTo>
                        <a:lnTo>
                          <a:pt x="10" y="2"/>
                        </a:lnTo>
                        <a:lnTo>
                          <a:pt x="9" y="3"/>
                        </a:lnTo>
                        <a:lnTo>
                          <a:pt x="8" y="4"/>
                        </a:lnTo>
                        <a:lnTo>
                          <a:pt x="7" y="5"/>
                        </a:lnTo>
                        <a:lnTo>
                          <a:pt x="6" y="6"/>
                        </a:lnTo>
                        <a:lnTo>
                          <a:pt x="4" y="7"/>
                        </a:lnTo>
                        <a:lnTo>
                          <a:pt x="4" y="8"/>
                        </a:lnTo>
                        <a:lnTo>
                          <a:pt x="3" y="9"/>
                        </a:lnTo>
                        <a:lnTo>
                          <a:pt x="2" y="10"/>
                        </a:lnTo>
                        <a:lnTo>
                          <a:pt x="1" y="12"/>
                        </a:lnTo>
                        <a:lnTo>
                          <a:pt x="0" y="13"/>
                        </a:lnTo>
                        <a:lnTo>
                          <a:pt x="0" y="14"/>
                        </a:lnTo>
                        <a:lnTo>
                          <a:pt x="0" y="16"/>
                        </a:lnTo>
                        <a:lnTo>
                          <a:pt x="0" y="17"/>
                        </a:lnTo>
                        <a:lnTo>
                          <a:pt x="0" y="18"/>
                        </a:lnTo>
                        <a:lnTo>
                          <a:pt x="0" y="20"/>
                        </a:lnTo>
                        <a:lnTo>
                          <a:pt x="0" y="21"/>
                        </a:lnTo>
                        <a:lnTo>
                          <a:pt x="0" y="23"/>
                        </a:lnTo>
                        <a:lnTo>
                          <a:pt x="0" y="24"/>
                        </a:lnTo>
                        <a:lnTo>
                          <a:pt x="0" y="26"/>
                        </a:lnTo>
                        <a:lnTo>
                          <a:pt x="0" y="27"/>
                        </a:lnTo>
                        <a:lnTo>
                          <a:pt x="1" y="28"/>
                        </a:lnTo>
                        <a:lnTo>
                          <a:pt x="2" y="30"/>
                        </a:lnTo>
                        <a:lnTo>
                          <a:pt x="3" y="31"/>
                        </a:lnTo>
                        <a:lnTo>
                          <a:pt x="4" y="32"/>
                        </a:lnTo>
                        <a:lnTo>
                          <a:pt x="4" y="33"/>
                        </a:lnTo>
                        <a:lnTo>
                          <a:pt x="6" y="34"/>
                        </a:lnTo>
                        <a:lnTo>
                          <a:pt x="7" y="35"/>
                        </a:lnTo>
                        <a:lnTo>
                          <a:pt x="8" y="36"/>
                        </a:lnTo>
                        <a:lnTo>
                          <a:pt x="9" y="37"/>
                        </a:lnTo>
                        <a:lnTo>
                          <a:pt x="10" y="37"/>
                        </a:lnTo>
                        <a:lnTo>
                          <a:pt x="12" y="38"/>
                        </a:lnTo>
                        <a:lnTo>
                          <a:pt x="13" y="38"/>
                        </a:lnTo>
                        <a:lnTo>
                          <a:pt x="14" y="39"/>
                        </a:lnTo>
                        <a:lnTo>
                          <a:pt x="16" y="39"/>
                        </a:lnTo>
                        <a:lnTo>
                          <a:pt x="17" y="39"/>
                        </a:lnTo>
                        <a:lnTo>
                          <a:pt x="19" y="39"/>
                        </a:lnTo>
                        <a:lnTo>
                          <a:pt x="20" y="39"/>
                        </a:lnTo>
                        <a:lnTo>
                          <a:pt x="22" y="39"/>
                        </a:lnTo>
                        <a:lnTo>
                          <a:pt x="23" y="39"/>
                        </a:lnTo>
                        <a:lnTo>
                          <a:pt x="24" y="38"/>
                        </a:lnTo>
                        <a:lnTo>
                          <a:pt x="26" y="38"/>
                        </a:lnTo>
                        <a:lnTo>
                          <a:pt x="27" y="37"/>
                        </a:lnTo>
                        <a:lnTo>
                          <a:pt x="28" y="37"/>
                        </a:lnTo>
                        <a:lnTo>
                          <a:pt x="30" y="36"/>
                        </a:lnTo>
                        <a:lnTo>
                          <a:pt x="31" y="35"/>
                        </a:lnTo>
                        <a:lnTo>
                          <a:pt x="32" y="34"/>
                        </a:lnTo>
                        <a:lnTo>
                          <a:pt x="33" y="33"/>
                        </a:lnTo>
                        <a:lnTo>
                          <a:pt x="34" y="32"/>
                        </a:lnTo>
                        <a:lnTo>
                          <a:pt x="34" y="31"/>
                        </a:lnTo>
                        <a:lnTo>
                          <a:pt x="35" y="30"/>
                        </a:lnTo>
                        <a:lnTo>
                          <a:pt x="36" y="28"/>
                        </a:lnTo>
                        <a:lnTo>
                          <a:pt x="37" y="27"/>
                        </a:lnTo>
                        <a:lnTo>
                          <a:pt x="37" y="26"/>
                        </a:lnTo>
                        <a:lnTo>
                          <a:pt x="38" y="24"/>
                        </a:lnTo>
                        <a:lnTo>
                          <a:pt x="38" y="23"/>
                        </a:lnTo>
                        <a:lnTo>
                          <a:pt x="38" y="21"/>
                        </a:lnTo>
                        <a:lnTo>
                          <a:pt x="38" y="20"/>
                        </a:lnTo>
                      </a:path>
                    </a:pathLst>
                  </a:custGeom>
                  <a:solidFill>
                    <a:srgbClr val="0000FF"/>
                  </a:solidFill>
                  <a:ln w="12700" cap="rnd" cmpd="sng">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88" name="Freeform 147"/>
                  <p:cNvSpPr>
                    <a:spLocks/>
                  </p:cNvSpPr>
                  <p:nvPr/>
                </p:nvSpPr>
                <p:spPr bwMode="auto">
                  <a:xfrm>
                    <a:off x="4922" y="3564"/>
                    <a:ext cx="39" cy="40"/>
                  </a:xfrm>
                  <a:custGeom>
                    <a:avLst/>
                    <a:gdLst>
                      <a:gd name="T0" fmla="*/ 38 w 39"/>
                      <a:gd name="T1" fmla="*/ 18 h 40"/>
                      <a:gd name="T2" fmla="*/ 37 w 39"/>
                      <a:gd name="T3" fmla="*/ 16 h 40"/>
                      <a:gd name="T4" fmla="*/ 37 w 39"/>
                      <a:gd name="T5" fmla="*/ 13 h 40"/>
                      <a:gd name="T6" fmla="*/ 35 w 39"/>
                      <a:gd name="T7" fmla="*/ 10 h 40"/>
                      <a:gd name="T8" fmla="*/ 34 w 39"/>
                      <a:gd name="T9" fmla="*/ 8 h 40"/>
                      <a:gd name="T10" fmla="*/ 32 w 39"/>
                      <a:gd name="T11" fmla="*/ 6 h 40"/>
                      <a:gd name="T12" fmla="*/ 30 w 39"/>
                      <a:gd name="T13" fmla="*/ 4 h 40"/>
                      <a:gd name="T14" fmla="*/ 27 w 39"/>
                      <a:gd name="T15" fmla="*/ 2 h 40"/>
                      <a:gd name="T16" fmla="*/ 24 w 39"/>
                      <a:gd name="T17" fmla="*/ 2 h 40"/>
                      <a:gd name="T18" fmla="*/ 22 w 39"/>
                      <a:gd name="T19" fmla="*/ 1 h 40"/>
                      <a:gd name="T20" fmla="*/ 19 w 39"/>
                      <a:gd name="T21" fmla="*/ 0 h 40"/>
                      <a:gd name="T22" fmla="*/ 16 w 39"/>
                      <a:gd name="T23" fmla="*/ 1 h 40"/>
                      <a:gd name="T24" fmla="*/ 13 w 39"/>
                      <a:gd name="T25" fmla="*/ 2 h 40"/>
                      <a:gd name="T26" fmla="*/ 10 w 39"/>
                      <a:gd name="T27" fmla="*/ 2 h 40"/>
                      <a:gd name="T28" fmla="*/ 8 w 39"/>
                      <a:gd name="T29" fmla="*/ 4 h 40"/>
                      <a:gd name="T30" fmla="*/ 6 w 39"/>
                      <a:gd name="T31" fmla="*/ 6 h 40"/>
                      <a:gd name="T32" fmla="*/ 4 w 39"/>
                      <a:gd name="T33" fmla="*/ 8 h 40"/>
                      <a:gd name="T34" fmla="*/ 2 w 39"/>
                      <a:gd name="T35" fmla="*/ 10 h 40"/>
                      <a:gd name="T36" fmla="*/ 0 w 39"/>
                      <a:gd name="T37" fmla="*/ 13 h 40"/>
                      <a:gd name="T38" fmla="*/ 0 w 39"/>
                      <a:gd name="T39" fmla="*/ 16 h 40"/>
                      <a:gd name="T40" fmla="*/ 0 w 39"/>
                      <a:gd name="T41" fmla="*/ 18 h 40"/>
                      <a:gd name="T42" fmla="*/ 0 w 39"/>
                      <a:gd name="T43" fmla="*/ 21 h 40"/>
                      <a:gd name="T44" fmla="*/ 0 w 39"/>
                      <a:gd name="T45" fmla="*/ 24 h 40"/>
                      <a:gd name="T46" fmla="*/ 0 w 39"/>
                      <a:gd name="T47" fmla="*/ 27 h 40"/>
                      <a:gd name="T48" fmla="*/ 2 w 39"/>
                      <a:gd name="T49" fmla="*/ 29 h 40"/>
                      <a:gd name="T50" fmla="*/ 4 w 39"/>
                      <a:gd name="T51" fmla="*/ 32 h 40"/>
                      <a:gd name="T52" fmla="*/ 6 w 39"/>
                      <a:gd name="T53" fmla="*/ 34 h 40"/>
                      <a:gd name="T54" fmla="*/ 8 w 39"/>
                      <a:gd name="T55" fmla="*/ 36 h 40"/>
                      <a:gd name="T56" fmla="*/ 10 w 39"/>
                      <a:gd name="T57" fmla="*/ 37 h 40"/>
                      <a:gd name="T58" fmla="*/ 13 w 39"/>
                      <a:gd name="T59" fmla="*/ 38 h 40"/>
                      <a:gd name="T60" fmla="*/ 16 w 39"/>
                      <a:gd name="T61" fmla="*/ 39 h 40"/>
                      <a:gd name="T62" fmla="*/ 19 w 39"/>
                      <a:gd name="T63" fmla="*/ 39 h 40"/>
                      <a:gd name="T64" fmla="*/ 22 w 39"/>
                      <a:gd name="T65" fmla="*/ 39 h 40"/>
                      <a:gd name="T66" fmla="*/ 24 w 39"/>
                      <a:gd name="T67" fmla="*/ 38 h 40"/>
                      <a:gd name="T68" fmla="*/ 27 w 39"/>
                      <a:gd name="T69" fmla="*/ 37 h 40"/>
                      <a:gd name="T70" fmla="*/ 30 w 39"/>
                      <a:gd name="T71" fmla="*/ 36 h 40"/>
                      <a:gd name="T72" fmla="*/ 32 w 39"/>
                      <a:gd name="T73" fmla="*/ 34 h 40"/>
                      <a:gd name="T74" fmla="*/ 34 w 39"/>
                      <a:gd name="T75" fmla="*/ 32 h 40"/>
                      <a:gd name="T76" fmla="*/ 35 w 39"/>
                      <a:gd name="T77" fmla="*/ 29 h 40"/>
                      <a:gd name="T78" fmla="*/ 37 w 39"/>
                      <a:gd name="T79" fmla="*/ 27 h 40"/>
                      <a:gd name="T80" fmla="*/ 37 w 39"/>
                      <a:gd name="T81" fmla="*/ 24 h 40"/>
                      <a:gd name="T82" fmla="*/ 38 w 39"/>
                      <a:gd name="T83" fmla="*/ 21 h 4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9" h="40">
                        <a:moveTo>
                          <a:pt x="38" y="20"/>
                        </a:moveTo>
                        <a:lnTo>
                          <a:pt x="38" y="18"/>
                        </a:lnTo>
                        <a:lnTo>
                          <a:pt x="38" y="17"/>
                        </a:lnTo>
                        <a:lnTo>
                          <a:pt x="37" y="16"/>
                        </a:lnTo>
                        <a:lnTo>
                          <a:pt x="37" y="14"/>
                        </a:lnTo>
                        <a:lnTo>
                          <a:pt x="37" y="13"/>
                        </a:lnTo>
                        <a:lnTo>
                          <a:pt x="36" y="11"/>
                        </a:lnTo>
                        <a:lnTo>
                          <a:pt x="35" y="10"/>
                        </a:lnTo>
                        <a:lnTo>
                          <a:pt x="34" y="9"/>
                        </a:lnTo>
                        <a:lnTo>
                          <a:pt x="34" y="8"/>
                        </a:lnTo>
                        <a:lnTo>
                          <a:pt x="33" y="7"/>
                        </a:lnTo>
                        <a:lnTo>
                          <a:pt x="32" y="6"/>
                        </a:lnTo>
                        <a:lnTo>
                          <a:pt x="31" y="5"/>
                        </a:lnTo>
                        <a:lnTo>
                          <a:pt x="30" y="4"/>
                        </a:lnTo>
                        <a:lnTo>
                          <a:pt x="28" y="3"/>
                        </a:lnTo>
                        <a:lnTo>
                          <a:pt x="27" y="2"/>
                        </a:lnTo>
                        <a:lnTo>
                          <a:pt x="26" y="2"/>
                        </a:lnTo>
                        <a:lnTo>
                          <a:pt x="24" y="2"/>
                        </a:lnTo>
                        <a:lnTo>
                          <a:pt x="23" y="1"/>
                        </a:lnTo>
                        <a:lnTo>
                          <a:pt x="22" y="1"/>
                        </a:lnTo>
                        <a:lnTo>
                          <a:pt x="20" y="0"/>
                        </a:lnTo>
                        <a:lnTo>
                          <a:pt x="19" y="0"/>
                        </a:lnTo>
                        <a:lnTo>
                          <a:pt x="17" y="0"/>
                        </a:lnTo>
                        <a:lnTo>
                          <a:pt x="16" y="1"/>
                        </a:lnTo>
                        <a:lnTo>
                          <a:pt x="14" y="1"/>
                        </a:lnTo>
                        <a:lnTo>
                          <a:pt x="13" y="2"/>
                        </a:lnTo>
                        <a:lnTo>
                          <a:pt x="12" y="2"/>
                        </a:lnTo>
                        <a:lnTo>
                          <a:pt x="10" y="2"/>
                        </a:lnTo>
                        <a:lnTo>
                          <a:pt x="9" y="3"/>
                        </a:lnTo>
                        <a:lnTo>
                          <a:pt x="8" y="4"/>
                        </a:lnTo>
                        <a:lnTo>
                          <a:pt x="7" y="5"/>
                        </a:lnTo>
                        <a:lnTo>
                          <a:pt x="6" y="6"/>
                        </a:lnTo>
                        <a:lnTo>
                          <a:pt x="5" y="7"/>
                        </a:lnTo>
                        <a:lnTo>
                          <a:pt x="4" y="8"/>
                        </a:lnTo>
                        <a:lnTo>
                          <a:pt x="3" y="9"/>
                        </a:lnTo>
                        <a:lnTo>
                          <a:pt x="2" y="10"/>
                        </a:lnTo>
                        <a:lnTo>
                          <a:pt x="1" y="11"/>
                        </a:lnTo>
                        <a:lnTo>
                          <a:pt x="0" y="13"/>
                        </a:lnTo>
                        <a:lnTo>
                          <a:pt x="0" y="14"/>
                        </a:lnTo>
                        <a:lnTo>
                          <a:pt x="0" y="16"/>
                        </a:lnTo>
                        <a:lnTo>
                          <a:pt x="0" y="17"/>
                        </a:lnTo>
                        <a:lnTo>
                          <a:pt x="0" y="18"/>
                        </a:lnTo>
                        <a:lnTo>
                          <a:pt x="0" y="20"/>
                        </a:lnTo>
                        <a:lnTo>
                          <a:pt x="0" y="21"/>
                        </a:lnTo>
                        <a:lnTo>
                          <a:pt x="0" y="22"/>
                        </a:lnTo>
                        <a:lnTo>
                          <a:pt x="0" y="24"/>
                        </a:lnTo>
                        <a:lnTo>
                          <a:pt x="0" y="26"/>
                        </a:lnTo>
                        <a:lnTo>
                          <a:pt x="0" y="27"/>
                        </a:lnTo>
                        <a:lnTo>
                          <a:pt x="1" y="28"/>
                        </a:lnTo>
                        <a:lnTo>
                          <a:pt x="2" y="29"/>
                        </a:lnTo>
                        <a:lnTo>
                          <a:pt x="3" y="31"/>
                        </a:lnTo>
                        <a:lnTo>
                          <a:pt x="4" y="32"/>
                        </a:lnTo>
                        <a:lnTo>
                          <a:pt x="5" y="33"/>
                        </a:lnTo>
                        <a:lnTo>
                          <a:pt x="6" y="34"/>
                        </a:lnTo>
                        <a:lnTo>
                          <a:pt x="7" y="35"/>
                        </a:lnTo>
                        <a:lnTo>
                          <a:pt x="8" y="36"/>
                        </a:lnTo>
                        <a:lnTo>
                          <a:pt x="9" y="36"/>
                        </a:lnTo>
                        <a:lnTo>
                          <a:pt x="10" y="37"/>
                        </a:lnTo>
                        <a:lnTo>
                          <a:pt x="12" y="38"/>
                        </a:lnTo>
                        <a:lnTo>
                          <a:pt x="13" y="38"/>
                        </a:lnTo>
                        <a:lnTo>
                          <a:pt x="14" y="39"/>
                        </a:lnTo>
                        <a:lnTo>
                          <a:pt x="16" y="39"/>
                        </a:lnTo>
                        <a:lnTo>
                          <a:pt x="17" y="39"/>
                        </a:lnTo>
                        <a:lnTo>
                          <a:pt x="19" y="39"/>
                        </a:lnTo>
                        <a:lnTo>
                          <a:pt x="20" y="39"/>
                        </a:lnTo>
                        <a:lnTo>
                          <a:pt x="22" y="39"/>
                        </a:lnTo>
                        <a:lnTo>
                          <a:pt x="23" y="39"/>
                        </a:lnTo>
                        <a:lnTo>
                          <a:pt x="24" y="38"/>
                        </a:lnTo>
                        <a:lnTo>
                          <a:pt x="26" y="38"/>
                        </a:lnTo>
                        <a:lnTo>
                          <a:pt x="27" y="37"/>
                        </a:lnTo>
                        <a:lnTo>
                          <a:pt x="28" y="36"/>
                        </a:lnTo>
                        <a:lnTo>
                          <a:pt x="30" y="36"/>
                        </a:lnTo>
                        <a:lnTo>
                          <a:pt x="31" y="35"/>
                        </a:lnTo>
                        <a:lnTo>
                          <a:pt x="32" y="34"/>
                        </a:lnTo>
                        <a:lnTo>
                          <a:pt x="33" y="33"/>
                        </a:lnTo>
                        <a:lnTo>
                          <a:pt x="34" y="32"/>
                        </a:lnTo>
                        <a:lnTo>
                          <a:pt x="34" y="31"/>
                        </a:lnTo>
                        <a:lnTo>
                          <a:pt x="35" y="29"/>
                        </a:lnTo>
                        <a:lnTo>
                          <a:pt x="36" y="28"/>
                        </a:lnTo>
                        <a:lnTo>
                          <a:pt x="37" y="27"/>
                        </a:lnTo>
                        <a:lnTo>
                          <a:pt x="37" y="26"/>
                        </a:lnTo>
                        <a:lnTo>
                          <a:pt x="37" y="24"/>
                        </a:lnTo>
                        <a:lnTo>
                          <a:pt x="38" y="22"/>
                        </a:lnTo>
                        <a:lnTo>
                          <a:pt x="38" y="21"/>
                        </a:lnTo>
                        <a:lnTo>
                          <a:pt x="38" y="20"/>
                        </a:lnTo>
                      </a:path>
                    </a:pathLst>
                  </a:custGeom>
                  <a:solidFill>
                    <a:srgbClr val="0000FF"/>
                  </a:solidFill>
                  <a:ln w="12700" cap="rnd" cmpd="sng">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89" name="Freeform 148"/>
                  <p:cNvSpPr>
                    <a:spLocks/>
                  </p:cNvSpPr>
                  <p:nvPr/>
                </p:nvSpPr>
                <p:spPr bwMode="auto">
                  <a:xfrm>
                    <a:off x="4881" y="3482"/>
                    <a:ext cx="39" cy="40"/>
                  </a:xfrm>
                  <a:custGeom>
                    <a:avLst/>
                    <a:gdLst>
                      <a:gd name="T0" fmla="*/ 38 w 39"/>
                      <a:gd name="T1" fmla="*/ 18 h 40"/>
                      <a:gd name="T2" fmla="*/ 38 w 39"/>
                      <a:gd name="T3" fmla="*/ 16 h 40"/>
                      <a:gd name="T4" fmla="*/ 37 w 39"/>
                      <a:gd name="T5" fmla="*/ 13 h 40"/>
                      <a:gd name="T6" fmla="*/ 36 w 39"/>
                      <a:gd name="T7" fmla="*/ 10 h 40"/>
                      <a:gd name="T8" fmla="*/ 34 w 39"/>
                      <a:gd name="T9" fmla="*/ 8 h 40"/>
                      <a:gd name="T10" fmla="*/ 32 w 39"/>
                      <a:gd name="T11" fmla="*/ 6 h 40"/>
                      <a:gd name="T12" fmla="*/ 30 w 39"/>
                      <a:gd name="T13" fmla="*/ 4 h 40"/>
                      <a:gd name="T14" fmla="*/ 27 w 39"/>
                      <a:gd name="T15" fmla="*/ 2 h 40"/>
                      <a:gd name="T16" fmla="*/ 25 w 39"/>
                      <a:gd name="T17" fmla="*/ 1 h 40"/>
                      <a:gd name="T18" fmla="*/ 22 w 39"/>
                      <a:gd name="T19" fmla="*/ 1 h 40"/>
                      <a:gd name="T20" fmla="*/ 19 w 39"/>
                      <a:gd name="T21" fmla="*/ 0 h 40"/>
                      <a:gd name="T22" fmla="*/ 17 w 39"/>
                      <a:gd name="T23" fmla="*/ 1 h 40"/>
                      <a:gd name="T24" fmla="*/ 13 w 39"/>
                      <a:gd name="T25" fmla="*/ 1 h 40"/>
                      <a:gd name="T26" fmla="*/ 11 w 39"/>
                      <a:gd name="T27" fmla="*/ 2 h 40"/>
                      <a:gd name="T28" fmla="*/ 8 w 39"/>
                      <a:gd name="T29" fmla="*/ 4 h 40"/>
                      <a:gd name="T30" fmla="*/ 6 w 39"/>
                      <a:gd name="T31" fmla="*/ 6 h 40"/>
                      <a:gd name="T32" fmla="*/ 4 w 39"/>
                      <a:gd name="T33" fmla="*/ 8 h 40"/>
                      <a:gd name="T34" fmla="*/ 3 w 39"/>
                      <a:gd name="T35" fmla="*/ 10 h 40"/>
                      <a:gd name="T36" fmla="*/ 1 w 39"/>
                      <a:gd name="T37" fmla="*/ 13 h 40"/>
                      <a:gd name="T38" fmla="*/ 0 w 39"/>
                      <a:gd name="T39" fmla="*/ 16 h 40"/>
                      <a:gd name="T40" fmla="*/ 0 w 39"/>
                      <a:gd name="T41" fmla="*/ 18 h 40"/>
                      <a:gd name="T42" fmla="*/ 0 w 39"/>
                      <a:gd name="T43" fmla="*/ 21 h 40"/>
                      <a:gd name="T44" fmla="*/ 0 w 39"/>
                      <a:gd name="T45" fmla="*/ 24 h 40"/>
                      <a:gd name="T46" fmla="*/ 1 w 39"/>
                      <a:gd name="T47" fmla="*/ 27 h 40"/>
                      <a:gd name="T48" fmla="*/ 3 w 39"/>
                      <a:gd name="T49" fmla="*/ 30 h 40"/>
                      <a:gd name="T50" fmla="*/ 4 w 39"/>
                      <a:gd name="T51" fmla="*/ 32 h 40"/>
                      <a:gd name="T52" fmla="*/ 6 w 39"/>
                      <a:gd name="T53" fmla="*/ 34 h 40"/>
                      <a:gd name="T54" fmla="*/ 8 w 39"/>
                      <a:gd name="T55" fmla="*/ 36 h 40"/>
                      <a:gd name="T56" fmla="*/ 11 w 39"/>
                      <a:gd name="T57" fmla="*/ 37 h 40"/>
                      <a:gd name="T58" fmla="*/ 13 w 39"/>
                      <a:gd name="T59" fmla="*/ 38 h 40"/>
                      <a:gd name="T60" fmla="*/ 17 w 39"/>
                      <a:gd name="T61" fmla="*/ 39 h 40"/>
                      <a:gd name="T62" fmla="*/ 19 w 39"/>
                      <a:gd name="T63" fmla="*/ 39 h 40"/>
                      <a:gd name="T64" fmla="*/ 22 w 39"/>
                      <a:gd name="T65" fmla="*/ 39 h 40"/>
                      <a:gd name="T66" fmla="*/ 25 w 39"/>
                      <a:gd name="T67" fmla="*/ 38 h 40"/>
                      <a:gd name="T68" fmla="*/ 27 w 39"/>
                      <a:gd name="T69" fmla="*/ 37 h 40"/>
                      <a:gd name="T70" fmla="*/ 30 w 39"/>
                      <a:gd name="T71" fmla="*/ 36 h 40"/>
                      <a:gd name="T72" fmla="*/ 32 w 39"/>
                      <a:gd name="T73" fmla="*/ 34 h 40"/>
                      <a:gd name="T74" fmla="*/ 34 w 39"/>
                      <a:gd name="T75" fmla="*/ 32 h 40"/>
                      <a:gd name="T76" fmla="*/ 36 w 39"/>
                      <a:gd name="T77" fmla="*/ 30 h 40"/>
                      <a:gd name="T78" fmla="*/ 37 w 39"/>
                      <a:gd name="T79" fmla="*/ 27 h 40"/>
                      <a:gd name="T80" fmla="*/ 38 w 39"/>
                      <a:gd name="T81" fmla="*/ 24 h 40"/>
                      <a:gd name="T82" fmla="*/ 38 w 39"/>
                      <a:gd name="T83" fmla="*/ 21 h 4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9" h="40">
                        <a:moveTo>
                          <a:pt x="38" y="20"/>
                        </a:moveTo>
                        <a:lnTo>
                          <a:pt x="38" y="18"/>
                        </a:lnTo>
                        <a:lnTo>
                          <a:pt x="38" y="17"/>
                        </a:lnTo>
                        <a:lnTo>
                          <a:pt x="38" y="16"/>
                        </a:lnTo>
                        <a:lnTo>
                          <a:pt x="37" y="14"/>
                        </a:lnTo>
                        <a:lnTo>
                          <a:pt x="37" y="13"/>
                        </a:lnTo>
                        <a:lnTo>
                          <a:pt x="37" y="11"/>
                        </a:lnTo>
                        <a:lnTo>
                          <a:pt x="36" y="10"/>
                        </a:lnTo>
                        <a:lnTo>
                          <a:pt x="35" y="9"/>
                        </a:lnTo>
                        <a:lnTo>
                          <a:pt x="34" y="8"/>
                        </a:lnTo>
                        <a:lnTo>
                          <a:pt x="33" y="7"/>
                        </a:lnTo>
                        <a:lnTo>
                          <a:pt x="32" y="6"/>
                        </a:lnTo>
                        <a:lnTo>
                          <a:pt x="31" y="5"/>
                        </a:lnTo>
                        <a:lnTo>
                          <a:pt x="30" y="4"/>
                        </a:lnTo>
                        <a:lnTo>
                          <a:pt x="29" y="3"/>
                        </a:lnTo>
                        <a:lnTo>
                          <a:pt x="27" y="2"/>
                        </a:lnTo>
                        <a:lnTo>
                          <a:pt x="26" y="2"/>
                        </a:lnTo>
                        <a:lnTo>
                          <a:pt x="25" y="1"/>
                        </a:lnTo>
                        <a:lnTo>
                          <a:pt x="23" y="1"/>
                        </a:lnTo>
                        <a:lnTo>
                          <a:pt x="22" y="1"/>
                        </a:lnTo>
                        <a:lnTo>
                          <a:pt x="21" y="0"/>
                        </a:lnTo>
                        <a:lnTo>
                          <a:pt x="19" y="0"/>
                        </a:lnTo>
                        <a:lnTo>
                          <a:pt x="18" y="0"/>
                        </a:lnTo>
                        <a:lnTo>
                          <a:pt x="17" y="1"/>
                        </a:lnTo>
                        <a:lnTo>
                          <a:pt x="15" y="1"/>
                        </a:lnTo>
                        <a:lnTo>
                          <a:pt x="13" y="1"/>
                        </a:lnTo>
                        <a:lnTo>
                          <a:pt x="12" y="2"/>
                        </a:lnTo>
                        <a:lnTo>
                          <a:pt x="11" y="2"/>
                        </a:lnTo>
                        <a:lnTo>
                          <a:pt x="9" y="3"/>
                        </a:lnTo>
                        <a:lnTo>
                          <a:pt x="8" y="4"/>
                        </a:lnTo>
                        <a:lnTo>
                          <a:pt x="7" y="5"/>
                        </a:lnTo>
                        <a:lnTo>
                          <a:pt x="6" y="6"/>
                        </a:lnTo>
                        <a:lnTo>
                          <a:pt x="5" y="7"/>
                        </a:lnTo>
                        <a:lnTo>
                          <a:pt x="4" y="8"/>
                        </a:lnTo>
                        <a:lnTo>
                          <a:pt x="3" y="9"/>
                        </a:lnTo>
                        <a:lnTo>
                          <a:pt x="3" y="10"/>
                        </a:lnTo>
                        <a:lnTo>
                          <a:pt x="2" y="11"/>
                        </a:lnTo>
                        <a:lnTo>
                          <a:pt x="1" y="13"/>
                        </a:lnTo>
                        <a:lnTo>
                          <a:pt x="1" y="14"/>
                        </a:lnTo>
                        <a:lnTo>
                          <a:pt x="0" y="16"/>
                        </a:lnTo>
                        <a:lnTo>
                          <a:pt x="0" y="17"/>
                        </a:lnTo>
                        <a:lnTo>
                          <a:pt x="0" y="18"/>
                        </a:lnTo>
                        <a:lnTo>
                          <a:pt x="0" y="20"/>
                        </a:lnTo>
                        <a:lnTo>
                          <a:pt x="0" y="21"/>
                        </a:lnTo>
                        <a:lnTo>
                          <a:pt x="0" y="22"/>
                        </a:lnTo>
                        <a:lnTo>
                          <a:pt x="0" y="24"/>
                        </a:lnTo>
                        <a:lnTo>
                          <a:pt x="1" y="26"/>
                        </a:lnTo>
                        <a:lnTo>
                          <a:pt x="1" y="27"/>
                        </a:lnTo>
                        <a:lnTo>
                          <a:pt x="2" y="28"/>
                        </a:lnTo>
                        <a:lnTo>
                          <a:pt x="3" y="30"/>
                        </a:lnTo>
                        <a:lnTo>
                          <a:pt x="3" y="31"/>
                        </a:lnTo>
                        <a:lnTo>
                          <a:pt x="4" y="32"/>
                        </a:lnTo>
                        <a:lnTo>
                          <a:pt x="5" y="33"/>
                        </a:lnTo>
                        <a:lnTo>
                          <a:pt x="6" y="34"/>
                        </a:lnTo>
                        <a:lnTo>
                          <a:pt x="7" y="35"/>
                        </a:lnTo>
                        <a:lnTo>
                          <a:pt x="8" y="36"/>
                        </a:lnTo>
                        <a:lnTo>
                          <a:pt x="9" y="36"/>
                        </a:lnTo>
                        <a:lnTo>
                          <a:pt x="11" y="37"/>
                        </a:lnTo>
                        <a:lnTo>
                          <a:pt x="12" y="38"/>
                        </a:lnTo>
                        <a:lnTo>
                          <a:pt x="13" y="38"/>
                        </a:lnTo>
                        <a:lnTo>
                          <a:pt x="15" y="38"/>
                        </a:lnTo>
                        <a:lnTo>
                          <a:pt x="17" y="39"/>
                        </a:lnTo>
                        <a:lnTo>
                          <a:pt x="18" y="39"/>
                        </a:lnTo>
                        <a:lnTo>
                          <a:pt x="19" y="39"/>
                        </a:lnTo>
                        <a:lnTo>
                          <a:pt x="21" y="39"/>
                        </a:lnTo>
                        <a:lnTo>
                          <a:pt x="22" y="39"/>
                        </a:lnTo>
                        <a:lnTo>
                          <a:pt x="23" y="38"/>
                        </a:lnTo>
                        <a:lnTo>
                          <a:pt x="25" y="38"/>
                        </a:lnTo>
                        <a:lnTo>
                          <a:pt x="26" y="38"/>
                        </a:lnTo>
                        <a:lnTo>
                          <a:pt x="27" y="37"/>
                        </a:lnTo>
                        <a:lnTo>
                          <a:pt x="29" y="36"/>
                        </a:lnTo>
                        <a:lnTo>
                          <a:pt x="30" y="36"/>
                        </a:lnTo>
                        <a:lnTo>
                          <a:pt x="31" y="35"/>
                        </a:lnTo>
                        <a:lnTo>
                          <a:pt x="32" y="34"/>
                        </a:lnTo>
                        <a:lnTo>
                          <a:pt x="33" y="33"/>
                        </a:lnTo>
                        <a:lnTo>
                          <a:pt x="34" y="32"/>
                        </a:lnTo>
                        <a:lnTo>
                          <a:pt x="35" y="31"/>
                        </a:lnTo>
                        <a:lnTo>
                          <a:pt x="36" y="30"/>
                        </a:lnTo>
                        <a:lnTo>
                          <a:pt x="37" y="28"/>
                        </a:lnTo>
                        <a:lnTo>
                          <a:pt x="37" y="27"/>
                        </a:lnTo>
                        <a:lnTo>
                          <a:pt x="37" y="26"/>
                        </a:lnTo>
                        <a:lnTo>
                          <a:pt x="38" y="24"/>
                        </a:lnTo>
                        <a:lnTo>
                          <a:pt x="38" y="22"/>
                        </a:lnTo>
                        <a:lnTo>
                          <a:pt x="38" y="21"/>
                        </a:lnTo>
                        <a:lnTo>
                          <a:pt x="38" y="20"/>
                        </a:lnTo>
                      </a:path>
                    </a:pathLst>
                  </a:custGeom>
                  <a:solidFill>
                    <a:srgbClr val="0000FF"/>
                  </a:solidFill>
                  <a:ln w="12700" cap="rnd" cmpd="sng">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90" name="Freeform 149"/>
                  <p:cNvSpPr>
                    <a:spLocks/>
                  </p:cNvSpPr>
                  <p:nvPr/>
                </p:nvSpPr>
                <p:spPr bwMode="auto">
                  <a:xfrm>
                    <a:off x="4792" y="3584"/>
                    <a:ext cx="39" cy="39"/>
                  </a:xfrm>
                  <a:custGeom>
                    <a:avLst/>
                    <a:gdLst>
                      <a:gd name="T0" fmla="*/ 38 w 39"/>
                      <a:gd name="T1" fmla="*/ 18 h 39"/>
                      <a:gd name="T2" fmla="*/ 38 w 39"/>
                      <a:gd name="T3" fmla="*/ 14 h 39"/>
                      <a:gd name="T4" fmla="*/ 37 w 39"/>
                      <a:gd name="T5" fmla="*/ 12 h 39"/>
                      <a:gd name="T6" fmla="*/ 36 w 39"/>
                      <a:gd name="T7" fmla="*/ 9 h 39"/>
                      <a:gd name="T8" fmla="*/ 34 w 39"/>
                      <a:gd name="T9" fmla="*/ 7 h 39"/>
                      <a:gd name="T10" fmla="*/ 32 w 39"/>
                      <a:gd name="T11" fmla="*/ 5 h 39"/>
                      <a:gd name="T12" fmla="*/ 30 w 39"/>
                      <a:gd name="T13" fmla="*/ 3 h 39"/>
                      <a:gd name="T14" fmla="*/ 28 w 39"/>
                      <a:gd name="T15" fmla="*/ 2 h 39"/>
                      <a:gd name="T16" fmla="*/ 25 w 39"/>
                      <a:gd name="T17" fmla="*/ 1 h 39"/>
                      <a:gd name="T18" fmla="*/ 22 w 39"/>
                      <a:gd name="T19" fmla="*/ 0 h 39"/>
                      <a:gd name="T20" fmla="*/ 19 w 39"/>
                      <a:gd name="T21" fmla="*/ 0 h 39"/>
                      <a:gd name="T22" fmla="*/ 16 w 39"/>
                      <a:gd name="T23" fmla="*/ 0 h 39"/>
                      <a:gd name="T24" fmla="*/ 14 w 39"/>
                      <a:gd name="T25" fmla="*/ 1 h 39"/>
                      <a:gd name="T26" fmla="*/ 11 w 39"/>
                      <a:gd name="T27" fmla="*/ 2 h 39"/>
                      <a:gd name="T28" fmla="*/ 8 w 39"/>
                      <a:gd name="T29" fmla="*/ 3 h 39"/>
                      <a:gd name="T30" fmla="*/ 6 w 39"/>
                      <a:gd name="T31" fmla="*/ 5 h 39"/>
                      <a:gd name="T32" fmla="*/ 4 w 39"/>
                      <a:gd name="T33" fmla="*/ 7 h 39"/>
                      <a:gd name="T34" fmla="*/ 3 w 39"/>
                      <a:gd name="T35" fmla="*/ 9 h 39"/>
                      <a:gd name="T36" fmla="*/ 1 w 39"/>
                      <a:gd name="T37" fmla="*/ 12 h 39"/>
                      <a:gd name="T38" fmla="*/ 0 w 39"/>
                      <a:gd name="T39" fmla="*/ 14 h 39"/>
                      <a:gd name="T40" fmla="*/ 0 w 39"/>
                      <a:gd name="T41" fmla="*/ 18 h 39"/>
                      <a:gd name="T42" fmla="*/ 0 w 39"/>
                      <a:gd name="T43" fmla="*/ 20 h 39"/>
                      <a:gd name="T44" fmla="*/ 0 w 39"/>
                      <a:gd name="T45" fmla="*/ 23 h 39"/>
                      <a:gd name="T46" fmla="*/ 1 w 39"/>
                      <a:gd name="T47" fmla="*/ 26 h 39"/>
                      <a:gd name="T48" fmla="*/ 3 w 39"/>
                      <a:gd name="T49" fmla="*/ 28 h 39"/>
                      <a:gd name="T50" fmla="*/ 4 w 39"/>
                      <a:gd name="T51" fmla="*/ 31 h 39"/>
                      <a:gd name="T52" fmla="*/ 6 w 39"/>
                      <a:gd name="T53" fmla="*/ 33 h 39"/>
                      <a:gd name="T54" fmla="*/ 8 w 39"/>
                      <a:gd name="T55" fmla="*/ 35 h 39"/>
                      <a:gd name="T56" fmla="*/ 11 w 39"/>
                      <a:gd name="T57" fmla="*/ 36 h 39"/>
                      <a:gd name="T58" fmla="*/ 14 w 39"/>
                      <a:gd name="T59" fmla="*/ 37 h 39"/>
                      <a:gd name="T60" fmla="*/ 16 w 39"/>
                      <a:gd name="T61" fmla="*/ 38 h 39"/>
                      <a:gd name="T62" fmla="*/ 19 w 39"/>
                      <a:gd name="T63" fmla="*/ 38 h 39"/>
                      <a:gd name="T64" fmla="*/ 22 w 39"/>
                      <a:gd name="T65" fmla="*/ 38 h 39"/>
                      <a:gd name="T66" fmla="*/ 25 w 39"/>
                      <a:gd name="T67" fmla="*/ 37 h 39"/>
                      <a:gd name="T68" fmla="*/ 28 w 39"/>
                      <a:gd name="T69" fmla="*/ 36 h 39"/>
                      <a:gd name="T70" fmla="*/ 30 w 39"/>
                      <a:gd name="T71" fmla="*/ 35 h 39"/>
                      <a:gd name="T72" fmla="*/ 32 w 39"/>
                      <a:gd name="T73" fmla="*/ 33 h 39"/>
                      <a:gd name="T74" fmla="*/ 34 w 39"/>
                      <a:gd name="T75" fmla="*/ 31 h 39"/>
                      <a:gd name="T76" fmla="*/ 36 w 39"/>
                      <a:gd name="T77" fmla="*/ 28 h 39"/>
                      <a:gd name="T78" fmla="*/ 37 w 39"/>
                      <a:gd name="T79" fmla="*/ 26 h 39"/>
                      <a:gd name="T80" fmla="*/ 38 w 39"/>
                      <a:gd name="T81" fmla="*/ 23 h 39"/>
                      <a:gd name="T82" fmla="*/ 38 w 39"/>
                      <a:gd name="T83" fmla="*/ 20 h 3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9" h="39">
                        <a:moveTo>
                          <a:pt x="38" y="19"/>
                        </a:moveTo>
                        <a:lnTo>
                          <a:pt x="38" y="18"/>
                        </a:lnTo>
                        <a:lnTo>
                          <a:pt x="38" y="16"/>
                        </a:lnTo>
                        <a:lnTo>
                          <a:pt x="38" y="14"/>
                        </a:lnTo>
                        <a:lnTo>
                          <a:pt x="38" y="13"/>
                        </a:lnTo>
                        <a:lnTo>
                          <a:pt x="37" y="12"/>
                        </a:lnTo>
                        <a:lnTo>
                          <a:pt x="37" y="10"/>
                        </a:lnTo>
                        <a:lnTo>
                          <a:pt x="36" y="9"/>
                        </a:lnTo>
                        <a:lnTo>
                          <a:pt x="35" y="8"/>
                        </a:lnTo>
                        <a:lnTo>
                          <a:pt x="34" y="7"/>
                        </a:lnTo>
                        <a:lnTo>
                          <a:pt x="34" y="6"/>
                        </a:lnTo>
                        <a:lnTo>
                          <a:pt x="32" y="5"/>
                        </a:lnTo>
                        <a:lnTo>
                          <a:pt x="31" y="4"/>
                        </a:lnTo>
                        <a:lnTo>
                          <a:pt x="30" y="3"/>
                        </a:lnTo>
                        <a:lnTo>
                          <a:pt x="29" y="2"/>
                        </a:lnTo>
                        <a:lnTo>
                          <a:pt x="28" y="2"/>
                        </a:lnTo>
                        <a:lnTo>
                          <a:pt x="26" y="1"/>
                        </a:lnTo>
                        <a:lnTo>
                          <a:pt x="25" y="1"/>
                        </a:lnTo>
                        <a:lnTo>
                          <a:pt x="24" y="0"/>
                        </a:lnTo>
                        <a:lnTo>
                          <a:pt x="22" y="0"/>
                        </a:lnTo>
                        <a:lnTo>
                          <a:pt x="20" y="0"/>
                        </a:lnTo>
                        <a:lnTo>
                          <a:pt x="19" y="0"/>
                        </a:lnTo>
                        <a:lnTo>
                          <a:pt x="18" y="0"/>
                        </a:lnTo>
                        <a:lnTo>
                          <a:pt x="16" y="0"/>
                        </a:lnTo>
                        <a:lnTo>
                          <a:pt x="15" y="0"/>
                        </a:lnTo>
                        <a:lnTo>
                          <a:pt x="14" y="1"/>
                        </a:lnTo>
                        <a:lnTo>
                          <a:pt x="12" y="1"/>
                        </a:lnTo>
                        <a:lnTo>
                          <a:pt x="11" y="2"/>
                        </a:lnTo>
                        <a:lnTo>
                          <a:pt x="10" y="2"/>
                        </a:lnTo>
                        <a:lnTo>
                          <a:pt x="8" y="3"/>
                        </a:lnTo>
                        <a:lnTo>
                          <a:pt x="7" y="4"/>
                        </a:lnTo>
                        <a:lnTo>
                          <a:pt x="6" y="5"/>
                        </a:lnTo>
                        <a:lnTo>
                          <a:pt x="5" y="6"/>
                        </a:lnTo>
                        <a:lnTo>
                          <a:pt x="4" y="7"/>
                        </a:lnTo>
                        <a:lnTo>
                          <a:pt x="3" y="8"/>
                        </a:lnTo>
                        <a:lnTo>
                          <a:pt x="3" y="9"/>
                        </a:lnTo>
                        <a:lnTo>
                          <a:pt x="2" y="10"/>
                        </a:lnTo>
                        <a:lnTo>
                          <a:pt x="1" y="12"/>
                        </a:lnTo>
                        <a:lnTo>
                          <a:pt x="1" y="13"/>
                        </a:lnTo>
                        <a:lnTo>
                          <a:pt x="0" y="14"/>
                        </a:lnTo>
                        <a:lnTo>
                          <a:pt x="0" y="16"/>
                        </a:lnTo>
                        <a:lnTo>
                          <a:pt x="0" y="18"/>
                        </a:lnTo>
                        <a:lnTo>
                          <a:pt x="0" y="19"/>
                        </a:lnTo>
                        <a:lnTo>
                          <a:pt x="0" y="20"/>
                        </a:lnTo>
                        <a:lnTo>
                          <a:pt x="0" y="22"/>
                        </a:lnTo>
                        <a:lnTo>
                          <a:pt x="0" y="23"/>
                        </a:lnTo>
                        <a:lnTo>
                          <a:pt x="1" y="24"/>
                        </a:lnTo>
                        <a:lnTo>
                          <a:pt x="1" y="26"/>
                        </a:lnTo>
                        <a:lnTo>
                          <a:pt x="2" y="27"/>
                        </a:lnTo>
                        <a:lnTo>
                          <a:pt x="3" y="28"/>
                        </a:lnTo>
                        <a:lnTo>
                          <a:pt x="3" y="30"/>
                        </a:lnTo>
                        <a:lnTo>
                          <a:pt x="4" y="31"/>
                        </a:lnTo>
                        <a:lnTo>
                          <a:pt x="5" y="32"/>
                        </a:lnTo>
                        <a:lnTo>
                          <a:pt x="6" y="33"/>
                        </a:lnTo>
                        <a:lnTo>
                          <a:pt x="7" y="34"/>
                        </a:lnTo>
                        <a:lnTo>
                          <a:pt x="8" y="35"/>
                        </a:lnTo>
                        <a:lnTo>
                          <a:pt x="10" y="36"/>
                        </a:lnTo>
                        <a:lnTo>
                          <a:pt x="11" y="36"/>
                        </a:lnTo>
                        <a:lnTo>
                          <a:pt x="12" y="37"/>
                        </a:lnTo>
                        <a:lnTo>
                          <a:pt x="14" y="37"/>
                        </a:lnTo>
                        <a:lnTo>
                          <a:pt x="15" y="38"/>
                        </a:lnTo>
                        <a:lnTo>
                          <a:pt x="16" y="38"/>
                        </a:lnTo>
                        <a:lnTo>
                          <a:pt x="18" y="38"/>
                        </a:lnTo>
                        <a:lnTo>
                          <a:pt x="19" y="38"/>
                        </a:lnTo>
                        <a:lnTo>
                          <a:pt x="20" y="38"/>
                        </a:lnTo>
                        <a:lnTo>
                          <a:pt x="22" y="38"/>
                        </a:lnTo>
                        <a:lnTo>
                          <a:pt x="24" y="38"/>
                        </a:lnTo>
                        <a:lnTo>
                          <a:pt x="25" y="37"/>
                        </a:lnTo>
                        <a:lnTo>
                          <a:pt x="26" y="37"/>
                        </a:lnTo>
                        <a:lnTo>
                          <a:pt x="28" y="36"/>
                        </a:lnTo>
                        <a:lnTo>
                          <a:pt x="29" y="36"/>
                        </a:lnTo>
                        <a:lnTo>
                          <a:pt x="30" y="35"/>
                        </a:lnTo>
                        <a:lnTo>
                          <a:pt x="31" y="34"/>
                        </a:lnTo>
                        <a:lnTo>
                          <a:pt x="32" y="33"/>
                        </a:lnTo>
                        <a:lnTo>
                          <a:pt x="34" y="32"/>
                        </a:lnTo>
                        <a:lnTo>
                          <a:pt x="34" y="31"/>
                        </a:lnTo>
                        <a:lnTo>
                          <a:pt x="35" y="30"/>
                        </a:lnTo>
                        <a:lnTo>
                          <a:pt x="36" y="28"/>
                        </a:lnTo>
                        <a:lnTo>
                          <a:pt x="37" y="27"/>
                        </a:lnTo>
                        <a:lnTo>
                          <a:pt x="37" y="26"/>
                        </a:lnTo>
                        <a:lnTo>
                          <a:pt x="38" y="24"/>
                        </a:lnTo>
                        <a:lnTo>
                          <a:pt x="38" y="23"/>
                        </a:lnTo>
                        <a:lnTo>
                          <a:pt x="38" y="22"/>
                        </a:lnTo>
                        <a:lnTo>
                          <a:pt x="38" y="20"/>
                        </a:lnTo>
                        <a:lnTo>
                          <a:pt x="38" y="19"/>
                        </a:lnTo>
                      </a:path>
                    </a:pathLst>
                  </a:custGeom>
                  <a:solidFill>
                    <a:srgbClr val="C8FEC8"/>
                  </a:solidFill>
                  <a:ln w="12700" cap="rnd" cmpd="sng">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91" name="Freeform 150"/>
                  <p:cNvSpPr>
                    <a:spLocks/>
                  </p:cNvSpPr>
                  <p:nvPr/>
                </p:nvSpPr>
                <p:spPr bwMode="auto">
                  <a:xfrm>
                    <a:off x="4806" y="3306"/>
                    <a:ext cx="225" cy="151"/>
                  </a:xfrm>
                  <a:custGeom>
                    <a:avLst/>
                    <a:gdLst>
                      <a:gd name="T0" fmla="*/ 72 w 225"/>
                      <a:gd name="T1" fmla="*/ 0 h 151"/>
                      <a:gd name="T2" fmla="*/ 0 w 225"/>
                      <a:gd name="T3" fmla="*/ 73 h 151"/>
                      <a:gd name="T4" fmla="*/ 0 w 225"/>
                      <a:gd name="T5" fmla="*/ 150 h 151"/>
                      <a:gd name="T6" fmla="*/ 99 w 225"/>
                      <a:gd name="T7" fmla="*/ 55 h 151"/>
                      <a:gd name="T8" fmla="*/ 112 w 225"/>
                      <a:gd name="T9" fmla="*/ 137 h 151"/>
                      <a:gd name="T10" fmla="*/ 224 w 225"/>
                      <a:gd name="T11" fmla="*/ 18 h 15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25" h="151">
                        <a:moveTo>
                          <a:pt x="72" y="0"/>
                        </a:moveTo>
                        <a:lnTo>
                          <a:pt x="0" y="73"/>
                        </a:lnTo>
                        <a:lnTo>
                          <a:pt x="0" y="150"/>
                        </a:lnTo>
                        <a:lnTo>
                          <a:pt x="99" y="55"/>
                        </a:lnTo>
                        <a:lnTo>
                          <a:pt x="112" y="137"/>
                        </a:lnTo>
                        <a:lnTo>
                          <a:pt x="224" y="18"/>
                        </a:lnTo>
                      </a:path>
                    </a:pathLst>
                  </a:custGeom>
                  <a:noFill/>
                  <a:ln w="12700" cap="rnd" cmpd="sng">
                    <a:solidFill>
                      <a:srgbClr val="0000FF"/>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92" name="Freeform 151"/>
                  <p:cNvSpPr>
                    <a:spLocks/>
                  </p:cNvSpPr>
                  <p:nvPr/>
                </p:nvSpPr>
                <p:spPr bwMode="auto">
                  <a:xfrm>
                    <a:off x="4944" y="3228"/>
                    <a:ext cx="66" cy="57"/>
                  </a:xfrm>
                  <a:custGeom>
                    <a:avLst/>
                    <a:gdLst>
                      <a:gd name="T0" fmla="*/ 0 w 66"/>
                      <a:gd name="T1" fmla="*/ 20 h 57"/>
                      <a:gd name="T2" fmla="*/ 26 w 66"/>
                      <a:gd name="T3" fmla="*/ 20 h 57"/>
                      <a:gd name="T4" fmla="*/ 32 w 66"/>
                      <a:gd name="T5" fmla="*/ 0 h 57"/>
                      <a:gd name="T6" fmla="*/ 39 w 66"/>
                      <a:gd name="T7" fmla="*/ 20 h 57"/>
                      <a:gd name="T8" fmla="*/ 65 w 66"/>
                      <a:gd name="T9" fmla="*/ 20 h 57"/>
                      <a:gd name="T10" fmla="*/ 44 w 66"/>
                      <a:gd name="T11" fmla="*/ 34 h 57"/>
                      <a:gd name="T12" fmla="*/ 52 w 66"/>
                      <a:gd name="T13" fmla="*/ 56 h 57"/>
                      <a:gd name="T14" fmla="*/ 32 w 66"/>
                      <a:gd name="T15" fmla="*/ 42 h 57"/>
                      <a:gd name="T16" fmla="*/ 13 w 66"/>
                      <a:gd name="T17" fmla="*/ 56 h 57"/>
                      <a:gd name="T18" fmla="*/ 21 w 66"/>
                      <a:gd name="T19" fmla="*/ 34 h 57"/>
                      <a:gd name="T20" fmla="*/ 0 w 66"/>
                      <a:gd name="T21" fmla="*/ 20 h 5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6" h="57">
                        <a:moveTo>
                          <a:pt x="0" y="20"/>
                        </a:moveTo>
                        <a:lnTo>
                          <a:pt x="26" y="20"/>
                        </a:lnTo>
                        <a:lnTo>
                          <a:pt x="32" y="0"/>
                        </a:lnTo>
                        <a:lnTo>
                          <a:pt x="39" y="20"/>
                        </a:lnTo>
                        <a:lnTo>
                          <a:pt x="65" y="20"/>
                        </a:lnTo>
                        <a:lnTo>
                          <a:pt x="44" y="34"/>
                        </a:lnTo>
                        <a:lnTo>
                          <a:pt x="52" y="56"/>
                        </a:lnTo>
                        <a:lnTo>
                          <a:pt x="32" y="42"/>
                        </a:lnTo>
                        <a:lnTo>
                          <a:pt x="13" y="56"/>
                        </a:lnTo>
                        <a:lnTo>
                          <a:pt x="21" y="34"/>
                        </a:lnTo>
                        <a:lnTo>
                          <a:pt x="0" y="20"/>
                        </a:lnTo>
                      </a:path>
                    </a:pathLst>
                  </a:custGeom>
                  <a:solidFill>
                    <a:srgbClr val="00FF00"/>
                  </a:solidFill>
                  <a:ln w="12700" cap="rnd" cmpd="sng">
                    <a:solidFill>
                      <a:srgbClr val="00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93" name="Line 152"/>
                  <p:cNvSpPr>
                    <a:spLocks noChangeShapeType="1"/>
                  </p:cNvSpPr>
                  <p:nvPr/>
                </p:nvSpPr>
                <p:spPr bwMode="auto">
                  <a:xfrm flipH="1">
                    <a:off x="4875" y="3274"/>
                    <a:ext cx="96" cy="15"/>
                  </a:xfrm>
                  <a:prstGeom prst="line">
                    <a:avLst/>
                  </a:prstGeom>
                  <a:noFill/>
                  <a:ln w="127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L"/>
                  </a:p>
                </p:txBody>
              </p:sp>
              <p:sp>
                <p:nvSpPr>
                  <p:cNvPr id="494" name="Freeform 153"/>
                  <p:cNvSpPr>
                    <a:spLocks/>
                  </p:cNvSpPr>
                  <p:nvPr/>
                </p:nvSpPr>
                <p:spPr bwMode="auto">
                  <a:xfrm>
                    <a:off x="4900" y="3506"/>
                    <a:ext cx="190" cy="74"/>
                  </a:xfrm>
                  <a:custGeom>
                    <a:avLst/>
                    <a:gdLst>
                      <a:gd name="T0" fmla="*/ 0 w 190"/>
                      <a:gd name="T1" fmla="*/ 0 h 74"/>
                      <a:gd name="T2" fmla="*/ 40 w 190"/>
                      <a:gd name="T3" fmla="*/ 73 h 74"/>
                      <a:gd name="T4" fmla="*/ 108 w 190"/>
                      <a:gd name="T5" fmla="*/ 19 h 74"/>
                      <a:gd name="T6" fmla="*/ 189 w 190"/>
                      <a:gd name="T7" fmla="*/ 46 h 7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0" h="74">
                        <a:moveTo>
                          <a:pt x="0" y="0"/>
                        </a:moveTo>
                        <a:lnTo>
                          <a:pt x="40" y="73"/>
                        </a:lnTo>
                        <a:lnTo>
                          <a:pt x="108" y="19"/>
                        </a:lnTo>
                        <a:lnTo>
                          <a:pt x="189" y="46"/>
                        </a:lnTo>
                      </a:path>
                    </a:pathLst>
                  </a:custGeom>
                  <a:noFill/>
                  <a:ln w="12700" cap="rnd" cmpd="sng">
                    <a:solidFill>
                      <a:srgbClr val="0000FF"/>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grpSp>
            <p:grpSp>
              <p:nvGrpSpPr>
                <p:cNvPr id="408" name="Group 154"/>
                <p:cNvGrpSpPr>
                  <a:grpSpLocks/>
                </p:cNvGrpSpPr>
                <p:nvPr/>
              </p:nvGrpSpPr>
              <p:grpSpPr bwMode="auto">
                <a:xfrm>
                  <a:off x="5470571" y="5647519"/>
                  <a:ext cx="1152525" cy="1138238"/>
                  <a:chOff x="4608" y="3072"/>
                  <a:chExt cx="726" cy="717"/>
                </a:xfrm>
              </p:grpSpPr>
              <p:sp>
                <p:nvSpPr>
                  <p:cNvPr id="409" name="Freeform 111"/>
                  <p:cNvSpPr>
                    <a:spLocks/>
                  </p:cNvSpPr>
                  <p:nvPr/>
                </p:nvSpPr>
                <p:spPr bwMode="auto">
                  <a:xfrm>
                    <a:off x="4748" y="3205"/>
                    <a:ext cx="444" cy="444"/>
                  </a:xfrm>
                  <a:custGeom>
                    <a:avLst/>
                    <a:gdLst>
                      <a:gd name="T0" fmla="*/ 442 w 444"/>
                      <a:gd name="T1" fmla="*/ 205 h 444"/>
                      <a:gd name="T2" fmla="*/ 437 w 444"/>
                      <a:gd name="T3" fmla="*/ 173 h 444"/>
                      <a:gd name="T4" fmla="*/ 427 w 444"/>
                      <a:gd name="T5" fmla="*/ 141 h 444"/>
                      <a:gd name="T6" fmla="*/ 413 w 444"/>
                      <a:gd name="T7" fmla="*/ 111 h 444"/>
                      <a:gd name="T8" fmla="*/ 394 w 444"/>
                      <a:gd name="T9" fmla="*/ 84 h 444"/>
                      <a:gd name="T10" fmla="*/ 372 w 444"/>
                      <a:gd name="T11" fmla="*/ 59 h 444"/>
                      <a:gd name="T12" fmla="*/ 346 w 444"/>
                      <a:gd name="T13" fmla="*/ 39 h 444"/>
                      <a:gd name="T14" fmla="*/ 317 w 444"/>
                      <a:gd name="T15" fmla="*/ 22 h 444"/>
                      <a:gd name="T16" fmla="*/ 286 w 444"/>
                      <a:gd name="T17" fmla="*/ 10 h 444"/>
                      <a:gd name="T18" fmla="*/ 254 w 444"/>
                      <a:gd name="T19" fmla="*/ 3 h 444"/>
                      <a:gd name="T20" fmla="*/ 221 w 444"/>
                      <a:gd name="T21" fmla="*/ 0 h 444"/>
                      <a:gd name="T22" fmla="*/ 188 w 444"/>
                      <a:gd name="T23" fmla="*/ 3 h 444"/>
                      <a:gd name="T24" fmla="*/ 156 w 444"/>
                      <a:gd name="T25" fmla="*/ 10 h 444"/>
                      <a:gd name="T26" fmla="*/ 125 w 444"/>
                      <a:gd name="T27" fmla="*/ 22 h 444"/>
                      <a:gd name="T28" fmla="*/ 96 w 444"/>
                      <a:gd name="T29" fmla="*/ 39 h 444"/>
                      <a:gd name="T30" fmla="*/ 70 w 444"/>
                      <a:gd name="T31" fmla="*/ 59 h 444"/>
                      <a:gd name="T32" fmla="*/ 48 w 444"/>
                      <a:gd name="T33" fmla="*/ 84 h 444"/>
                      <a:gd name="T34" fmla="*/ 29 w 444"/>
                      <a:gd name="T35" fmla="*/ 111 h 444"/>
                      <a:gd name="T36" fmla="*/ 15 w 444"/>
                      <a:gd name="T37" fmla="*/ 141 h 444"/>
                      <a:gd name="T38" fmla="*/ 5 w 444"/>
                      <a:gd name="T39" fmla="*/ 173 h 444"/>
                      <a:gd name="T40" fmla="*/ 0 w 444"/>
                      <a:gd name="T41" fmla="*/ 205 h 444"/>
                      <a:gd name="T42" fmla="*/ 0 w 444"/>
                      <a:gd name="T43" fmla="*/ 238 h 444"/>
                      <a:gd name="T44" fmla="*/ 5 w 444"/>
                      <a:gd name="T45" fmla="*/ 271 h 444"/>
                      <a:gd name="T46" fmla="*/ 15 w 444"/>
                      <a:gd name="T47" fmla="*/ 303 h 444"/>
                      <a:gd name="T48" fmla="*/ 29 w 444"/>
                      <a:gd name="T49" fmla="*/ 333 h 444"/>
                      <a:gd name="T50" fmla="*/ 48 w 444"/>
                      <a:gd name="T51" fmla="*/ 360 h 444"/>
                      <a:gd name="T52" fmla="*/ 70 w 444"/>
                      <a:gd name="T53" fmla="*/ 384 h 444"/>
                      <a:gd name="T54" fmla="*/ 96 w 444"/>
                      <a:gd name="T55" fmla="*/ 405 h 444"/>
                      <a:gd name="T56" fmla="*/ 125 w 444"/>
                      <a:gd name="T57" fmla="*/ 421 h 444"/>
                      <a:gd name="T58" fmla="*/ 156 w 444"/>
                      <a:gd name="T59" fmla="*/ 434 h 444"/>
                      <a:gd name="T60" fmla="*/ 188 w 444"/>
                      <a:gd name="T61" fmla="*/ 441 h 444"/>
                      <a:gd name="T62" fmla="*/ 221 w 444"/>
                      <a:gd name="T63" fmla="*/ 443 h 444"/>
                      <a:gd name="T64" fmla="*/ 254 w 444"/>
                      <a:gd name="T65" fmla="*/ 441 h 444"/>
                      <a:gd name="T66" fmla="*/ 286 w 444"/>
                      <a:gd name="T67" fmla="*/ 434 h 444"/>
                      <a:gd name="T68" fmla="*/ 317 w 444"/>
                      <a:gd name="T69" fmla="*/ 421 h 444"/>
                      <a:gd name="T70" fmla="*/ 346 w 444"/>
                      <a:gd name="T71" fmla="*/ 405 h 444"/>
                      <a:gd name="T72" fmla="*/ 372 w 444"/>
                      <a:gd name="T73" fmla="*/ 384 h 444"/>
                      <a:gd name="T74" fmla="*/ 394 w 444"/>
                      <a:gd name="T75" fmla="*/ 360 h 444"/>
                      <a:gd name="T76" fmla="*/ 413 w 444"/>
                      <a:gd name="T77" fmla="*/ 333 h 444"/>
                      <a:gd name="T78" fmla="*/ 427 w 444"/>
                      <a:gd name="T79" fmla="*/ 303 h 444"/>
                      <a:gd name="T80" fmla="*/ 437 w 444"/>
                      <a:gd name="T81" fmla="*/ 271 h 444"/>
                      <a:gd name="T82" fmla="*/ 442 w 444"/>
                      <a:gd name="T83" fmla="*/ 238 h 44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44" h="444">
                        <a:moveTo>
                          <a:pt x="443" y="222"/>
                        </a:moveTo>
                        <a:lnTo>
                          <a:pt x="442" y="205"/>
                        </a:lnTo>
                        <a:lnTo>
                          <a:pt x="440" y="189"/>
                        </a:lnTo>
                        <a:lnTo>
                          <a:pt x="437" y="173"/>
                        </a:lnTo>
                        <a:lnTo>
                          <a:pt x="433" y="157"/>
                        </a:lnTo>
                        <a:lnTo>
                          <a:pt x="427" y="141"/>
                        </a:lnTo>
                        <a:lnTo>
                          <a:pt x="420" y="126"/>
                        </a:lnTo>
                        <a:lnTo>
                          <a:pt x="413" y="111"/>
                        </a:lnTo>
                        <a:lnTo>
                          <a:pt x="404" y="97"/>
                        </a:lnTo>
                        <a:lnTo>
                          <a:pt x="394" y="84"/>
                        </a:lnTo>
                        <a:lnTo>
                          <a:pt x="384" y="71"/>
                        </a:lnTo>
                        <a:lnTo>
                          <a:pt x="372" y="59"/>
                        </a:lnTo>
                        <a:lnTo>
                          <a:pt x="359" y="49"/>
                        </a:lnTo>
                        <a:lnTo>
                          <a:pt x="346" y="39"/>
                        </a:lnTo>
                        <a:lnTo>
                          <a:pt x="332" y="30"/>
                        </a:lnTo>
                        <a:lnTo>
                          <a:pt x="317" y="22"/>
                        </a:lnTo>
                        <a:lnTo>
                          <a:pt x="302" y="15"/>
                        </a:lnTo>
                        <a:lnTo>
                          <a:pt x="286" y="10"/>
                        </a:lnTo>
                        <a:lnTo>
                          <a:pt x="270" y="6"/>
                        </a:lnTo>
                        <a:lnTo>
                          <a:pt x="254" y="3"/>
                        </a:lnTo>
                        <a:lnTo>
                          <a:pt x="238" y="1"/>
                        </a:lnTo>
                        <a:lnTo>
                          <a:pt x="221" y="0"/>
                        </a:lnTo>
                        <a:lnTo>
                          <a:pt x="204" y="1"/>
                        </a:lnTo>
                        <a:lnTo>
                          <a:pt x="188" y="3"/>
                        </a:lnTo>
                        <a:lnTo>
                          <a:pt x="172" y="6"/>
                        </a:lnTo>
                        <a:lnTo>
                          <a:pt x="156" y="10"/>
                        </a:lnTo>
                        <a:lnTo>
                          <a:pt x="140" y="15"/>
                        </a:lnTo>
                        <a:lnTo>
                          <a:pt x="125" y="22"/>
                        </a:lnTo>
                        <a:lnTo>
                          <a:pt x="110" y="30"/>
                        </a:lnTo>
                        <a:lnTo>
                          <a:pt x="96" y="39"/>
                        </a:lnTo>
                        <a:lnTo>
                          <a:pt x="83" y="49"/>
                        </a:lnTo>
                        <a:lnTo>
                          <a:pt x="70" y="59"/>
                        </a:lnTo>
                        <a:lnTo>
                          <a:pt x="59" y="71"/>
                        </a:lnTo>
                        <a:lnTo>
                          <a:pt x="48" y="84"/>
                        </a:lnTo>
                        <a:lnTo>
                          <a:pt x="38" y="97"/>
                        </a:lnTo>
                        <a:lnTo>
                          <a:pt x="29" y="111"/>
                        </a:lnTo>
                        <a:lnTo>
                          <a:pt x="22" y="126"/>
                        </a:lnTo>
                        <a:lnTo>
                          <a:pt x="15" y="141"/>
                        </a:lnTo>
                        <a:lnTo>
                          <a:pt x="9" y="157"/>
                        </a:lnTo>
                        <a:lnTo>
                          <a:pt x="5" y="173"/>
                        </a:lnTo>
                        <a:lnTo>
                          <a:pt x="2" y="189"/>
                        </a:lnTo>
                        <a:lnTo>
                          <a:pt x="0" y="205"/>
                        </a:lnTo>
                        <a:lnTo>
                          <a:pt x="0" y="222"/>
                        </a:lnTo>
                        <a:lnTo>
                          <a:pt x="0" y="238"/>
                        </a:lnTo>
                        <a:lnTo>
                          <a:pt x="2" y="255"/>
                        </a:lnTo>
                        <a:lnTo>
                          <a:pt x="5" y="271"/>
                        </a:lnTo>
                        <a:lnTo>
                          <a:pt x="9" y="287"/>
                        </a:lnTo>
                        <a:lnTo>
                          <a:pt x="15" y="303"/>
                        </a:lnTo>
                        <a:lnTo>
                          <a:pt x="22" y="318"/>
                        </a:lnTo>
                        <a:lnTo>
                          <a:pt x="29" y="333"/>
                        </a:lnTo>
                        <a:lnTo>
                          <a:pt x="38" y="347"/>
                        </a:lnTo>
                        <a:lnTo>
                          <a:pt x="48" y="360"/>
                        </a:lnTo>
                        <a:lnTo>
                          <a:pt x="59" y="373"/>
                        </a:lnTo>
                        <a:lnTo>
                          <a:pt x="70" y="384"/>
                        </a:lnTo>
                        <a:lnTo>
                          <a:pt x="83" y="395"/>
                        </a:lnTo>
                        <a:lnTo>
                          <a:pt x="96" y="405"/>
                        </a:lnTo>
                        <a:lnTo>
                          <a:pt x="110" y="414"/>
                        </a:lnTo>
                        <a:lnTo>
                          <a:pt x="125" y="421"/>
                        </a:lnTo>
                        <a:lnTo>
                          <a:pt x="140" y="428"/>
                        </a:lnTo>
                        <a:lnTo>
                          <a:pt x="156" y="434"/>
                        </a:lnTo>
                        <a:lnTo>
                          <a:pt x="172" y="438"/>
                        </a:lnTo>
                        <a:lnTo>
                          <a:pt x="188" y="441"/>
                        </a:lnTo>
                        <a:lnTo>
                          <a:pt x="204" y="443"/>
                        </a:lnTo>
                        <a:lnTo>
                          <a:pt x="221" y="443"/>
                        </a:lnTo>
                        <a:lnTo>
                          <a:pt x="238" y="443"/>
                        </a:lnTo>
                        <a:lnTo>
                          <a:pt x="254" y="441"/>
                        </a:lnTo>
                        <a:lnTo>
                          <a:pt x="270" y="438"/>
                        </a:lnTo>
                        <a:lnTo>
                          <a:pt x="286" y="434"/>
                        </a:lnTo>
                        <a:lnTo>
                          <a:pt x="302" y="428"/>
                        </a:lnTo>
                        <a:lnTo>
                          <a:pt x="317" y="421"/>
                        </a:lnTo>
                        <a:lnTo>
                          <a:pt x="332" y="414"/>
                        </a:lnTo>
                        <a:lnTo>
                          <a:pt x="346" y="405"/>
                        </a:lnTo>
                        <a:lnTo>
                          <a:pt x="359" y="395"/>
                        </a:lnTo>
                        <a:lnTo>
                          <a:pt x="372" y="384"/>
                        </a:lnTo>
                        <a:lnTo>
                          <a:pt x="384" y="373"/>
                        </a:lnTo>
                        <a:lnTo>
                          <a:pt x="394" y="360"/>
                        </a:lnTo>
                        <a:lnTo>
                          <a:pt x="404" y="347"/>
                        </a:lnTo>
                        <a:lnTo>
                          <a:pt x="413" y="333"/>
                        </a:lnTo>
                        <a:lnTo>
                          <a:pt x="420" y="318"/>
                        </a:lnTo>
                        <a:lnTo>
                          <a:pt x="427" y="303"/>
                        </a:lnTo>
                        <a:lnTo>
                          <a:pt x="433" y="287"/>
                        </a:lnTo>
                        <a:lnTo>
                          <a:pt x="437" y="271"/>
                        </a:lnTo>
                        <a:lnTo>
                          <a:pt x="440" y="255"/>
                        </a:lnTo>
                        <a:lnTo>
                          <a:pt x="442" y="238"/>
                        </a:lnTo>
                        <a:lnTo>
                          <a:pt x="443" y="222"/>
                        </a:lnTo>
                      </a:path>
                    </a:pathLst>
                  </a:custGeom>
                  <a:gradFill rotWithShape="0">
                    <a:gsLst>
                      <a:gs pos="0">
                        <a:srgbClr val="FFFFFF"/>
                      </a:gs>
                      <a:gs pos="100000">
                        <a:srgbClr val="F95AB7"/>
                      </a:gs>
                    </a:gsLst>
                    <a:path path="rect">
                      <a:fillToRect l="50000" t="50000" r="50000" b="50000"/>
                    </a:path>
                  </a:gradFill>
                  <a:ln w="12700" cap="rnd" cmpd="sng">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10" name="Freeform 112"/>
                  <p:cNvSpPr>
                    <a:spLocks/>
                  </p:cNvSpPr>
                  <p:nvPr/>
                </p:nvSpPr>
                <p:spPr bwMode="auto">
                  <a:xfrm>
                    <a:off x="4608" y="3405"/>
                    <a:ext cx="47" cy="47"/>
                  </a:xfrm>
                  <a:custGeom>
                    <a:avLst/>
                    <a:gdLst>
                      <a:gd name="T0" fmla="*/ 46 w 47"/>
                      <a:gd name="T1" fmla="*/ 21 h 47"/>
                      <a:gd name="T2" fmla="*/ 46 w 47"/>
                      <a:gd name="T3" fmla="*/ 18 h 47"/>
                      <a:gd name="T4" fmla="*/ 45 w 47"/>
                      <a:gd name="T5" fmla="*/ 14 h 47"/>
                      <a:gd name="T6" fmla="*/ 43 w 47"/>
                      <a:gd name="T7" fmla="*/ 11 h 47"/>
                      <a:gd name="T8" fmla="*/ 41 w 47"/>
                      <a:gd name="T9" fmla="*/ 9 h 47"/>
                      <a:gd name="T10" fmla="*/ 39 w 47"/>
                      <a:gd name="T11" fmla="*/ 6 h 47"/>
                      <a:gd name="T12" fmla="*/ 36 w 47"/>
                      <a:gd name="T13" fmla="*/ 3 h 47"/>
                      <a:gd name="T14" fmla="*/ 33 w 47"/>
                      <a:gd name="T15" fmla="*/ 2 h 47"/>
                      <a:gd name="T16" fmla="*/ 30 w 47"/>
                      <a:gd name="T17" fmla="*/ 1 h 47"/>
                      <a:gd name="T18" fmla="*/ 26 w 47"/>
                      <a:gd name="T19" fmla="*/ 0 h 47"/>
                      <a:gd name="T20" fmla="*/ 23 w 47"/>
                      <a:gd name="T21" fmla="*/ 0 h 47"/>
                      <a:gd name="T22" fmla="*/ 20 w 47"/>
                      <a:gd name="T23" fmla="*/ 0 h 47"/>
                      <a:gd name="T24" fmla="*/ 16 w 47"/>
                      <a:gd name="T25" fmla="*/ 1 h 47"/>
                      <a:gd name="T26" fmla="*/ 13 w 47"/>
                      <a:gd name="T27" fmla="*/ 2 h 47"/>
                      <a:gd name="T28" fmla="*/ 10 w 47"/>
                      <a:gd name="T29" fmla="*/ 3 h 47"/>
                      <a:gd name="T30" fmla="*/ 7 w 47"/>
                      <a:gd name="T31" fmla="*/ 6 h 47"/>
                      <a:gd name="T32" fmla="*/ 5 w 47"/>
                      <a:gd name="T33" fmla="*/ 9 h 47"/>
                      <a:gd name="T34" fmla="*/ 3 w 47"/>
                      <a:gd name="T35" fmla="*/ 11 h 47"/>
                      <a:gd name="T36" fmla="*/ 1 w 47"/>
                      <a:gd name="T37" fmla="*/ 14 h 47"/>
                      <a:gd name="T38" fmla="*/ 0 w 47"/>
                      <a:gd name="T39" fmla="*/ 18 h 47"/>
                      <a:gd name="T40" fmla="*/ 0 w 47"/>
                      <a:gd name="T41" fmla="*/ 21 h 47"/>
                      <a:gd name="T42" fmla="*/ 0 w 47"/>
                      <a:gd name="T43" fmla="*/ 25 h 47"/>
                      <a:gd name="T44" fmla="*/ 0 w 47"/>
                      <a:gd name="T45" fmla="*/ 28 h 47"/>
                      <a:gd name="T46" fmla="*/ 1 w 47"/>
                      <a:gd name="T47" fmla="*/ 31 h 47"/>
                      <a:gd name="T48" fmla="*/ 3 w 47"/>
                      <a:gd name="T49" fmla="*/ 35 h 47"/>
                      <a:gd name="T50" fmla="*/ 5 w 47"/>
                      <a:gd name="T51" fmla="*/ 37 h 47"/>
                      <a:gd name="T52" fmla="*/ 7 w 47"/>
                      <a:gd name="T53" fmla="*/ 40 h 47"/>
                      <a:gd name="T54" fmla="*/ 10 w 47"/>
                      <a:gd name="T55" fmla="*/ 43 h 47"/>
                      <a:gd name="T56" fmla="*/ 13 w 47"/>
                      <a:gd name="T57" fmla="*/ 44 h 47"/>
                      <a:gd name="T58" fmla="*/ 16 w 47"/>
                      <a:gd name="T59" fmla="*/ 45 h 47"/>
                      <a:gd name="T60" fmla="*/ 20 w 47"/>
                      <a:gd name="T61" fmla="*/ 46 h 47"/>
                      <a:gd name="T62" fmla="*/ 23 w 47"/>
                      <a:gd name="T63" fmla="*/ 46 h 47"/>
                      <a:gd name="T64" fmla="*/ 26 w 47"/>
                      <a:gd name="T65" fmla="*/ 46 h 47"/>
                      <a:gd name="T66" fmla="*/ 30 w 47"/>
                      <a:gd name="T67" fmla="*/ 45 h 47"/>
                      <a:gd name="T68" fmla="*/ 33 w 47"/>
                      <a:gd name="T69" fmla="*/ 44 h 47"/>
                      <a:gd name="T70" fmla="*/ 36 w 47"/>
                      <a:gd name="T71" fmla="*/ 43 h 47"/>
                      <a:gd name="T72" fmla="*/ 39 w 47"/>
                      <a:gd name="T73" fmla="*/ 40 h 47"/>
                      <a:gd name="T74" fmla="*/ 41 w 47"/>
                      <a:gd name="T75" fmla="*/ 37 h 47"/>
                      <a:gd name="T76" fmla="*/ 43 w 47"/>
                      <a:gd name="T77" fmla="*/ 35 h 47"/>
                      <a:gd name="T78" fmla="*/ 45 w 47"/>
                      <a:gd name="T79" fmla="*/ 31 h 47"/>
                      <a:gd name="T80" fmla="*/ 46 w 47"/>
                      <a:gd name="T81" fmla="*/ 28 h 47"/>
                      <a:gd name="T82" fmla="*/ 46 w 47"/>
                      <a:gd name="T83" fmla="*/ 25 h 4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7" h="47">
                        <a:moveTo>
                          <a:pt x="46" y="23"/>
                        </a:moveTo>
                        <a:lnTo>
                          <a:pt x="46" y="21"/>
                        </a:lnTo>
                        <a:lnTo>
                          <a:pt x="46" y="19"/>
                        </a:lnTo>
                        <a:lnTo>
                          <a:pt x="46" y="18"/>
                        </a:lnTo>
                        <a:lnTo>
                          <a:pt x="45" y="16"/>
                        </a:lnTo>
                        <a:lnTo>
                          <a:pt x="45" y="14"/>
                        </a:lnTo>
                        <a:lnTo>
                          <a:pt x="44" y="13"/>
                        </a:lnTo>
                        <a:lnTo>
                          <a:pt x="43" y="11"/>
                        </a:lnTo>
                        <a:lnTo>
                          <a:pt x="42" y="10"/>
                        </a:lnTo>
                        <a:lnTo>
                          <a:pt x="41" y="9"/>
                        </a:lnTo>
                        <a:lnTo>
                          <a:pt x="40" y="7"/>
                        </a:lnTo>
                        <a:lnTo>
                          <a:pt x="39" y="6"/>
                        </a:lnTo>
                        <a:lnTo>
                          <a:pt x="38" y="5"/>
                        </a:lnTo>
                        <a:lnTo>
                          <a:pt x="36" y="3"/>
                        </a:lnTo>
                        <a:lnTo>
                          <a:pt x="35" y="3"/>
                        </a:lnTo>
                        <a:lnTo>
                          <a:pt x="33" y="2"/>
                        </a:lnTo>
                        <a:lnTo>
                          <a:pt x="31" y="1"/>
                        </a:lnTo>
                        <a:lnTo>
                          <a:pt x="30" y="1"/>
                        </a:lnTo>
                        <a:lnTo>
                          <a:pt x="28" y="1"/>
                        </a:lnTo>
                        <a:lnTo>
                          <a:pt x="26" y="0"/>
                        </a:lnTo>
                        <a:lnTo>
                          <a:pt x="24" y="0"/>
                        </a:lnTo>
                        <a:lnTo>
                          <a:pt x="23" y="0"/>
                        </a:lnTo>
                        <a:lnTo>
                          <a:pt x="21" y="0"/>
                        </a:lnTo>
                        <a:lnTo>
                          <a:pt x="20" y="0"/>
                        </a:lnTo>
                        <a:lnTo>
                          <a:pt x="18" y="1"/>
                        </a:lnTo>
                        <a:lnTo>
                          <a:pt x="16" y="1"/>
                        </a:lnTo>
                        <a:lnTo>
                          <a:pt x="14" y="1"/>
                        </a:lnTo>
                        <a:lnTo>
                          <a:pt x="13" y="2"/>
                        </a:lnTo>
                        <a:lnTo>
                          <a:pt x="11" y="3"/>
                        </a:lnTo>
                        <a:lnTo>
                          <a:pt x="10" y="3"/>
                        </a:lnTo>
                        <a:lnTo>
                          <a:pt x="8" y="5"/>
                        </a:lnTo>
                        <a:lnTo>
                          <a:pt x="7" y="6"/>
                        </a:lnTo>
                        <a:lnTo>
                          <a:pt x="6" y="7"/>
                        </a:lnTo>
                        <a:lnTo>
                          <a:pt x="5" y="9"/>
                        </a:lnTo>
                        <a:lnTo>
                          <a:pt x="3" y="10"/>
                        </a:lnTo>
                        <a:lnTo>
                          <a:pt x="3" y="11"/>
                        </a:lnTo>
                        <a:lnTo>
                          <a:pt x="2" y="13"/>
                        </a:lnTo>
                        <a:lnTo>
                          <a:pt x="1" y="14"/>
                        </a:lnTo>
                        <a:lnTo>
                          <a:pt x="1" y="16"/>
                        </a:lnTo>
                        <a:lnTo>
                          <a:pt x="0" y="18"/>
                        </a:lnTo>
                        <a:lnTo>
                          <a:pt x="0" y="19"/>
                        </a:lnTo>
                        <a:lnTo>
                          <a:pt x="0" y="21"/>
                        </a:lnTo>
                        <a:lnTo>
                          <a:pt x="0" y="23"/>
                        </a:lnTo>
                        <a:lnTo>
                          <a:pt x="0" y="25"/>
                        </a:lnTo>
                        <a:lnTo>
                          <a:pt x="0" y="26"/>
                        </a:lnTo>
                        <a:lnTo>
                          <a:pt x="0" y="28"/>
                        </a:lnTo>
                        <a:lnTo>
                          <a:pt x="1" y="30"/>
                        </a:lnTo>
                        <a:lnTo>
                          <a:pt x="1" y="31"/>
                        </a:lnTo>
                        <a:lnTo>
                          <a:pt x="2" y="33"/>
                        </a:lnTo>
                        <a:lnTo>
                          <a:pt x="3" y="35"/>
                        </a:lnTo>
                        <a:lnTo>
                          <a:pt x="3" y="36"/>
                        </a:lnTo>
                        <a:lnTo>
                          <a:pt x="5" y="37"/>
                        </a:lnTo>
                        <a:lnTo>
                          <a:pt x="6" y="39"/>
                        </a:lnTo>
                        <a:lnTo>
                          <a:pt x="7" y="40"/>
                        </a:lnTo>
                        <a:lnTo>
                          <a:pt x="8" y="41"/>
                        </a:lnTo>
                        <a:lnTo>
                          <a:pt x="10" y="43"/>
                        </a:lnTo>
                        <a:lnTo>
                          <a:pt x="11" y="43"/>
                        </a:lnTo>
                        <a:lnTo>
                          <a:pt x="13" y="44"/>
                        </a:lnTo>
                        <a:lnTo>
                          <a:pt x="14" y="45"/>
                        </a:lnTo>
                        <a:lnTo>
                          <a:pt x="16" y="45"/>
                        </a:lnTo>
                        <a:lnTo>
                          <a:pt x="18" y="45"/>
                        </a:lnTo>
                        <a:lnTo>
                          <a:pt x="20" y="46"/>
                        </a:lnTo>
                        <a:lnTo>
                          <a:pt x="21" y="46"/>
                        </a:lnTo>
                        <a:lnTo>
                          <a:pt x="23" y="46"/>
                        </a:lnTo>
                        <a:lnTo>
                          <a:pt x="24" y="46"/>
                        </a:lnTo>
                        <a:lnTo>
                          <a:pt x="26" y="46"/>
                        </a:lnTo>
                        <a:lnTo>
                          <a:pt x="28" y="45"/>
                        </a:lnTo>
                        <a:lnTo>
                          <a:pt x="30" y="45"/>
                        </a:lnTo>
                        <a:lnTo>
                          <a:pt x="31" y="45"/>
                        </a:lnTo>
                        <a:lnTo>
                          <a:pt x="33" y="44"/>
                        </a:lnTo>
                        <a:lnTo>
                          <a:pt x="35" y="43"/>
                        </a:lnTo>
                        <a:lnTo>
                          <a:pt x="36" y="43"/>
                        </a:lnTo>
                        <a:lnTo>
                          <a:pt x="38" y="41"/>
                        </a:lnTo>
                        <a:lnTo>
                          <a:pt x="39" y="40"/>
                        </a:lnTo>
                        <a:lnTo>
                          <a:pt x="40" y="39"/>
                        </a:lnTo>
                        <a:lnTo>
                          <a:pt x="41" y="37"/>
                        </a:lnTo>
                        <a:lnTo>
                          <a:pt x="42" y="36"/>
                        </a:lnTo>
                        <a:lnTo>
                          <a:pt x="43" y="35"/>
                        </a:lnTo>
                        <a:lnTo>
                          <a:pt x="44" y="33"/>
                        </a:lnTo>
                        <a:lnTo>
                          <a:pt x="45" y="31"/>
                        </a:lnTo>
                        <a:lnTo>
                          <a:pt x="45" y="30"/>
                        </a:lnTo>
                        <a:lnTo>
                          <a:pt x="46" y="28"/>
                        </a:lnTo>
                        <a:lnTo>
                          <a:pt x="46" y="26"/>
                        </a:lnTo>
                        <a:lnTo>
                          <a:pt x="46" y="25"/>
                        </a:lnTo>
                        <a:lnTo>
                          <a:pt x="46" y="23"/>
                        </a:lnTo>
                      </a:path>
                    </a:pathLst>
                  </a:custGeom>
                  <a:noFill/>
                  <a:ln w="12700" cap="rnd" cmpd="sng">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11" name="Line 113"/>
                  <p:cNvSpPr>
                    <a:spLocks noChangeShapeType="1"/>
                  </p:cNvSpPr>
                  <p:nvPr/>
                </p:nvSpPr>
                <p:spPr bwMode="auto">
                  <a:xfrm>
                    <a:off x="4669" y="3432"/>
                    <a:ext cx="70" cy="0"/>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L"/>
                  </a:p>
                </p:txBody>
              </p:sp>
              <p:sp>
                <p:nvSpPr>
                  <p:cNvPr id="412" name="Line 114"/>
                  <p:cNvSpPr>
                    <a:spLocks noChangeShapeType="1"/>
                  </p:cNvSpPr>
                  <p:nvPr/>
                </p:nvSpPr>
                <p:spPr bwMode="auto">
                  <a:xfrm>
                    <a:off x="5205" y="3428"/>
                    <a:ext cx="71" cy="0"/>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L"/>
                  </a:p>
                </p:txBody>
              </p:sp>
              <p:sp>
                <p:nvSpPr>
                  <p:cNvPr id="413" name="Line 115"/>
                  <p:cNvSpPr>
                    <a:spLocks noChangeShapeType="1"/>
                  </p:cNvSpPr>
                  <p:nvPr/>
                </p:nvSpPr>
                <p:spPr bwMode="auto">
                  <a:xfrm>
                    <a:off x="4964" y="3125"/>
                    <a:ext cx="0" cy="70"/>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L"/>
                  </a:p>
                </p:txBody>
              </p:sp>
              <p:sp>
                <p:nvSpPr>
                  <p:cNvPr id="414" name="Line 116"/>
                  <p:cNvSpPr>
                    <a:spLocks noChangeShapeType="1"/>
                  </p:cNvSpPr>
                  <p:nvPr/>
                </p:nvSpPr>
                <p:spPr bwMode="auto">
                  <a:xfrm>
                    <a:off x="4960" y="3660"/>
                    <a:ext cx="0" cy="71"/>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L"/>
                  </a:p>
                </p:txBody>
              </p:sp>
              <p:sp>
                <p:nvSpPr>
                  <p:cNvPr id="415" name="Freeform 117"/>
                  <p:cNvSpPr>
                    <a:spLocks/>
                  </p:cNvSpPr>
                  <p:nvPr/>
                </p:nvSpPr>
                <p:spPr bwMode="auto">
                  <a:xfrm>
                    <a:off x="5286" y="3408"/>
                    <a:ext cx="48" cy="48"/>
                  </a:xfrm>
                  <a:custGeom>
                    <a:avLst/>
                    <a:gdLst>
                      <a:gd name="T0" fmla="*/ 47 w 48"/>
                      <a:gd name="T1" fmla="*/ 22 h 48"/>
                      <a:gd name="T2" fmla="*/ 45 w 48"/>
                      <a:gd name="T3" fmla="*/ 18 h 48"/>
                      <a:gd name="T4" fmla="*/ 45 w 48"/>
                      <a:gd name="T5" fmla="*/ 15 h 48"/>
                      <a:gd name="T6" fmla="*/ 43 w 48"/>
                      <a:gd name="T7" fmla="*/ 12 h 48"/>
                      <a:gd name="T8" fmla="*/ 41 w 48"/>
                      <a:gd name="T9" fmla="*/ 9 h 48"/>
                      <a:gd name="T10" fmla="*/ 38 w 48"/>
                      <a:gd name="T11" fmla="*/ 6 h 48"/>
                      <a:gd name="T12" fmla="*/ 36 w 48"/>
                      <a:gd name="T13" fmla="*/ 4 h 48"/>
                      <a:gd name="T14" fmla="*/ 33 w 48"/>
                      <a:gd name="T15" fmla="*/ 3 h 48"/>
                      <a:gd name="T16" fmla="*/ 30 w 48"/>
                      <a:gd name="T17" fmla="*/ 2 h 48"/>
                      <a:gd name="T18" fmla="*/ 26 w 48"/>
                      <a:gd name="T19" fmla="*/ 1 h 48"/>
                      <a:gd name="T20" fmla="*/ 23 w 48"/>
                      <a:gd name="T21" fmla="*/ 0 h 48"/>
                      <a:gd name="T22" fmla="*/ 20 w 48"/>
                      <a:gd name="T23" fmla="*/ 1 h 48"/>
                      <a:gd name="T24" fmla="*/ 16 w 48"/>
                      <a:gd name="T25" fmla="*/ 2 h 48"/>
                      <a:gd name="T26" fmla="*/ 12 w 48"/>
                      <a:gd name="T27" fmla="*/ 3 h 48"/>
                      <a:gd name="T28" fmla="*/ 10 w 48"/>
                      <a:gd name="T29" fmla="*/ 4 h 48"/>
                      <a:gd name="T30" fmla="*/ 7 w 48"/>
                      <a:gd name="T31" fmla="*/ 6 h 48"/>
                      <a:gd name="T32" fmla="*/ 5 w 48"/>
                      <a:gd name="T33" fmla="*/ 9 h 48"/>
                      <a:gd name="T34" fmla="*/ 3 w 48"/>
                      <a:gd name="T35" fmla="*/ 12 h 48"/>
                      <a:gd name="T36" fmla="*/ 1 w 48"/>
                      <a:gd name="T37" fmla="*/ 15 h 48"/>
                      <a:gd name="T38" fmla="*/ 0 w 48"/>
                      <a:gd name="T39" fmla="*/ 18 h 48"/>
                      <a:gd name="T40" fmla="*/ 0 w 48"/>
                      <a:gd name="T41" fmla="*/ 22 h 48"/>
                      <a:gd name="T42" fmla="*/ 0 w 48"/>
                      <a:gd name="T43" fmla="*/ 26 h 48"/>
                      <a:gd name="T44" fmla="*/ 0 w 48"/>
                      <a:gd name="T45" fmla="*/ 29 h 48"/>
                      <a:gd name="T46" fmla="*/ 1 w 48"/>
                      <a:gd name="T47" fmla="*/ 32 h 48"/>
                      <a:gd name="T48" fmla="*/ 3 w 48"/>
                      <a:gd name="T49" fmla="*/ 36 h 48"/>
                      <a:gd name="T50" fmla="*/ 5 w 48"/>
                      <a:gd name="T51" fmla="*/ 38 h 48"/>
                      <a:gd name="T52" fmla="*/ 7 w 48"/>
                      <a:gd name="T53" fmla="*/ 41 h 48"/>
                      <a:gd name="T54" fmla="*/ 10 w 48"/>
                      <a:gd name="T55" fmla="*/ 43 h 48"/>
                      <a:gd name="T56" fmla="*/ 12 w 48"/>
                      <a:gd name="T57" fmla="*/ 45 h 48"/>
                      <a:gd name="T58" fmla="*/ 16 w 48"/>
                      <a:gd name="T59" fmla="*/ 46 h 48"/>
                      <a:gd name="T60" fmla="*/ 20 w 48"/>
                      <a:gd name="T61" fmla="*/ 47 h 48"/>
                      <a:gd name="T62" fmla="*/ 23 w 48"/>
                      <a:gd name="T63" fmla="*/ 47 h 48"/>
                      <a:gd name="T64" fmla="*/ 26 w 48"/>
                      <a:gd name="T65" fmla="*/ 47 h 48"/>
                      <a:gd name="T66" fmla="*/ 30 w 48"/>
                      <a:gd name="T67" fmla="*/ 46 h 48"/>
                      <a:gd name="T68" fmla="*/ 33 w 48"/>
                      <a:gd name="T69" fmla="*/ 45 h 48"/>
                      <a:gd name="T70" fmla="*/ 36 w 48"/>
                      <a:gd name="T71" fmla="*/ 43 h 48"/>
                      <a:gd name="T72" fmla="*/ 38 w 48"/>
                      <a:gd name="T73" fmla="*/ 41 h 48"/>
                      <a:gd name="T74" fmla="*/ 41 w 48"/>
                      <a:gd name="T75" fmla="*/ 38 h 48"/>
                      <a:gd name="T76" fmla="*/ 43 w 48"/>
                      <a:gd name="T77" fmla="*/ 36 h 48"/>
                      <a:gd name="T78" fmla="*/ 45 w 48"/>
                      <a:gd name="T79" fmla="*/ 32 h 48"/>
                      <a:gd name="T80" fmla="*/ 45 w 48"/>
                      <a:gd name="T81" fmla="*/ 29 h 48"/>
                      <a:gd name="T82" fmla="*/ 47 w 48"/>
                      <a:gd name="T83" fmla="*/ 26 h 4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8" h="48">
                        <a:moveTo>
                          <a:pt x="47" y="24"/>
                        </a:moveTo>
                        <a:lnTo>
                          <a:pt x="47" y="22"/>
                        </a:lnTo>
                        <a:lnTo>
                          <a:pt x="46" y="20"/>
                        </a:lnTo>
                        <a:lnTo>
                          <a:pt x="45" y="18"/>
                        </a:lnTo>
                        <a:lnTo>
                          <a:pt x="45" y="17"/>
                        </a:lnTo>
                        <a:lnTo>
                          <a:pt x="45" y="15"/>
                        </a:lnTo>
                        <a:lnTo>
                          <a:pt x="44" y="14"/>
                        </a:lnTo>
                        <a:lnTo>
                          <a:pt x="43" y="12"/>
                        </a:lnTo>
                        <a:lnTo>
                          <a:pt x="42" y="11"/>
                        </a:lnTo>
                        <a:lnTo>
                          <a:pt x="41" y="9"/>
                        </a:lnTo>
                        <a:lnTo>
                          <a:pt x="40" y="8"/>
                        </a:lnTo>
                        <a:lnTo>
                          <a:pt x="38" y="6"/>
                        </a:lnTo>
                        <a:lnTo>
                          <a:pt x="37" y="6"/>
                        </a:lnTo>
                        <a:lnTo>
                          <a:pt x="36" y="4"/>
                        </a:lnTo>
                        <a:lnTo>
                          <a:pt x="35" y="4"/>
                        </a:lnTo>
                        <a:lnTo>
                          <a:pt x="33" y="3"/>
                        </a:lnTo>
                        <a:lnTo>
                          <a:pt x="31" y="2"/>
                        </a:lnTo>
                        <a:lnTo>
                          <a:pt x="30" y="2"/>
                        </a:lnTo>
                        <a:lnTo>
                          <a:pt x="28" y="1"/>
                        </a:lnTo>
                        <a:lnTo>
                          <a:pt x="26" y="1"/>
                        </a:lnTo>
                        <a:lnTo>
                          <a:pt x="24" y="0"/>
                        </a:lnTo>
                        <a:lnTo>
                          <a:pt x="23" y="0"/>
                        </a:lnTo>
                        <a:lnTo>
                          <a:pt x="21" y="0"/>
                        </a:lnTo>
                        <a:lnTo>
                          <a:pt x="20" y="1"/>
                        </a:lnTo>
                        <a:lnTo>
                          <a:pt x="18" y="1"/>
                        </a:lnTo>
                        <a:lnTo>
                          <a:pt x="16" y="2"/>
                        </a:lnTo>
                        <a:lnTo>
                          <a:pt x="14" y="2"/>
                        </a:lnTo>
                        <a:lnTo>
                          <a:pt x="12" y="3"/>
                        </a:lnTo>
                        <a:lnTo>
                          <a:pt x="11" y="4"/>
                        </a:lnTo>
                        <a:lnTo>
                          <a:pt x="10" y="4"/>
                        </a:lnTo>
                        <a:lnTo>
                          <a:pt x="8" y="6"/>
                        </a:lnTo>
                        <a:lnTo>
                          <a:pt x="7" y="6"/>
                        </a:lnTo>
                        <a:lnTo>
                          <a:pt x="6" y="8"/>
                        </a:lnTo>
                        <a:lnTo>
                          <a:pt x="5" y="9"/>
                        </a:lnTo>
                        <a:lnTo>
                          <a:pt x="3" y="11"/>
                        </a:lnTo>
                        <a:lnTo>
                          <a:pt x="3" y="12"/>
                        </a:lnTo>
                        <a:lnTo>
                          <a:pt x="2" y="14"/>
                        </a:lnTo>
                        <a:lnTo>
                          <a:pt x="1" y="15"/>
                        </a:lnTo>
                        <a:lnTo>
                          <a:pt x="1" y="17"/>
                        </a:lnTo>
                        <a:lnTo>
                          <a:pt x="0" y="18"/>
                        </a:lnTo>
                        <a:lnTo>
                          <a:pt x="0" y="20"/>
                        </a:lnTo>
                        <a:lnTo>
                          <a:pt x="0" y="22"/>
                        </a:lnTo>
                        <a:lnTo>
                          <a:pt x="0" y="24"/>
                        </a:lnTo>
                        <a:lnTo>
                          <a:pt x="0" y="26"/>
                        </a:lnTo>
                        <a:lnTo>
                          <a:pt x="0" y="27"/>
                        </a:lnTo>
                        <a:lnTo>
                          <a:pt x="0" y="29"/>
                        </a:lnTo>
                        <a:lnTo>
                          <a:pt x="1" y="30"/>
                        </a:lnTo>
                        <a:lnTo>
                          <a:pt x="1" y="32"/>
                        </a:lnTo>
                        <a:lnTo>
                          <a:pt x="2" y="34"/>
                        </a:lnTo>
                        <a:lnTo>
                          <a:pt x="3" y="36"/>
                        </a:lnTo>
                        <a:lnTo>
                          <a:pt x="3" y="37"/>
                        </a:lnTo>
                        <a:lnTo>
                          <a:pt x="5" y="38"/>
                        </a:lnTo>
                        <a:lnTo>
                          <a:pt x="6" y="40"/>
                        </a:lnTo>
                        <a:lnTo>
                          <a:pt x="7" y="41"/>
                        </a:lnTo>
                        <a:lnTo>
                          <a:pt x="8" y="42"/>
                        </a:lnTo>
                        <a:lnTo>
                          <a:pt x="10" y="43"/>
                        </a:lnTo>
                        <a:lnTo>
                          <a:pt x="11" y="44"/>
                        </a:lnTo>
                        <a:lnTo>
                          <a:pt x="12" y="45"/>
                        </a:lnTo>
                        <a:lnTo>
                          <a:pt x="14" y="46"/>
                        </a:lnTo>
                        <a:lnTo>
                          <a:pt x="16" y="46"/>
                        </a:lnTo>
                        <a:lnTo>
                          <a:pt x="18" y="46"/>
                        </a:lnTo>
                        <a:lnTo>
                          <a:pt x="20" y="47"/>
                        </a:lnTo>
                        <a:lnTo>
                          <a:pt x="21" y="47"/>
                        </a:lnTo>
                        <a:lnTo>
                          <a:pt x="23" y="47"/>
                        </a:lnTo>
                        <a:lnTo>
                          <a:pt x="24" y="47"/>
                        </a:lnTo>
                        <a:lnTo>
                          <a:pt x="26" y="47"/>
                        </a:lnTo>
                        <a:lnTo>
                          <a:pt x="28" y="46"/>
                        </a:lnTo>
                        <a:lnTo>
                          <a:pt x="30" y="46"/>
                        </a:lnTo>
                        <a:lnTo>
                          <a:pt x="31" y="46"/>
                        </a:lnTo>
                        <a:lnTo>
                          <a:pt x="33" y="45"/>
                        </a:lnTo>
                        <a:lnTo>
                          <a:pt x="35" y="44"/>
                        </a:lnTo>
                        <a:lnTo>
                          <a:pt x="36" y="43"/>
                        </a:lnTo>
                        <a:lnTo>
                          <a:pt x="37" y="42"/>
                        </a:lnTo>
                        <a:lnTo>
                          <a:pt x="38" y="41"/>
                        </a:lnTo>
                        <a:lnTo>
                          <a:pt x="40" y="40"/>
                        </a:lnTo>
                        <a:lnTo>
                          <a:pt x="41" y="38"/>
                        </a:lnTo>
                        <a:lnTo>
                          <a:pt x="42" y="37"/>
                        </a:lnTo>
                        <a:lnTo>
                          <a:pt x="43" y="36"/>
                        </a:lnTo>
                        <a:lnTo>
                          <a:pt x="44" y="34"/>
                        </a:lnTo>
                        <a:lnTo>
                          <a:pt x="45" y="32"/>
                        </a:lnTo>
                        <a:lnTo>
                          <a:pt x="45" y="30"/>
                        </a:lnTo>
                        <a:lnTo>
                          <a:pt x="45" y="29"/>
                        </a:lnTo>
                        <a:lnTo>
                          <a:pt x="46" y="27"/>
                        </a:lnTo>
                        <a:lnTo>
                          <a:pt x="47" y="26"/>
                        </a:lnTo>
                        <a:lnTo>
                          <a:pt x="47" y="24"/>
                        </a:lnTo>
                      </a:path>
                    </a:pathLst>
                  </a:custGeom>
                  <a:noFill/>
                  <a:ln w="12700" cap="rnd" cmpd="sng">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16" name="Freeform 118"/>
                  <p:cNvSpPr>
                    <a:spLocks/>
                  </p:cNvSpPr>
                  <p:nvPr/>
                </p:nvSpPr>
                <p:spPr bwMode="auto">
                  <a:xfrm>
                    <a:off x="4933" y="3742"/>
                    <a:ext cx="48" cy="47"/>
                  </a:xfrm>
                  <a:custGeom>
                    <a:avLst/>
                    <a:gdLst>
                      <a:gd name="T0" fmla="*/ 47 w 48"/>
                      <a:gd name="T1" fmla="*/ 21 h 47"/>
                      <a:gd name="T2" fmla="*/ 46 w 48"/>
                      <a:gd name="T3" fmla="*/ 18 h 47"/>
                      <a:gd name="T4" fmla="*/ 45 w 48"/>
                      <a:gd name="T5" fmla="*/ 14 h 47"/>
                      <a:gd name="T6" fmla="*/ 43 w 48"/>
                      <a:gd name="T7" fmla="*/ 11 h 47"/>
                      <a:gd name="T8" fmla="*/ 41 w 48"/>
                      <a:gd name="T9" fmla="*/ 8 h 47"/>
                      <a:gd name="T10" fmla="*/ 39 w 48"/>
                      <a:gd name="T11" fmla="*/ 6 h 47"/>
                      <a:gd name="T12" fmla="*/ 36 w 48"/>
                      <a:gd name="T13" fmla="*/ 4 h 47"/>
                      <a:gd name="T14" fmla="*/ 34 w 48"/>
                      <a:gd name="T15" fmla="*/ 2 h 47"/>
                      <a:gd name="T16" fmla="*/ 30 w 48"/>
                      <a:gd name="T17" fmla="*/ 1 h 47"/>
                      <a:gd name="T18" fmla="*/ 27 w 48"/>
                      <a:gd name="T19" fmla="*/ 0 h 47"/>
                      <a:gd name="T20" fmla="*/ 23 w 48"/>
                      <a:gd name="T21" fmla="*/ 0 h 47"/>
                      <a:gd name="T22" fmla="*/ 20 w 48"/>
                      <a:gd name="T23" fmla="*/ 0 h 47"/>
                      <a:gd name="T24" fmla="*/ 17 w 48"/>
                      <a:gd name="T25" fmla="*/ 1 h 47"/>
                      <a:gd name="T26" fmla="*/ 13 w 48"/>
                      <a:gd name="T27" fmla="*/ 2 h 47"/>
                      <a:gd name="T28" fmla="*/ 11 w 48"/>
                      <a:gd name="T29" fmla="*/ 4 h 47"/>
                      <a:gd name="T30" fmla="*/ 8 w 48"/>
                      <a:gd name="T31" fmla="*/ 6 h 47"/>
                      <a:gd name="T32" fmla="*/ 5 w 48"/>
                      <a:gd name="T33" fmla="*/ 8 h 47"/>
                      <a:gd name="T34" fmla="*/ 3 w 48"/>
                      <a:gd name="T35" fmla="*/ 11 h 47"/>
                      <a:gd name="T36" fmla="*/ 1 w 48"/>
                      <a:gd name="T37" fmla="*/ 14 h 47"/>
                      <a:gd name="T38" fmla="*/ 1 w 48"/>
                      <a:gd name="T39" fmla="*/ 18 h 47"/>
                      <a:gd name="T40" fmla="*/ 0 w 48"/>
                      <a:gd name="T41" fmla="*/ 21 h 47"/>
                      <a:gd name="T42" fmla="*/ 0 w 48"/>
                      <a:gd name="T43" fmla="*/ 25 h 47"/>
                      <a:gd name="T44" fmla="*/ 1 w 48"/>
                      <a:gd name="T45" fmla="*/ 28 h 47"/>
                      <a:gd name="T46" fmla="*/ 1 w 48"/>
                      <a:gd name="T47" fmla="*/ 32 h 47"/>
                      <a:gd name="T48" fmla="*/ 3 w 48"/>
                      <a:gd name="T49" fmla="*/ 35 h 47"/>
                      <a:gd name="T50" fmla="*/ 5 w 48"/>
                      <a:gd name="T51" fmla="*/ 37 h 47"/>
                      <a:gd name="T52" fmla="*/ 8 w 48"/>
                      <a:gd name="T53" fmla="*/ 40 h 47"/>
                      <a:gd name="T54" fmla="*/ 11 w 48"/>
                      <a:gd name="T55" fmla="*/ 42 h 47"/>
                      <a:gd name="T56" fmla="*/ 13 w 48"/>
                      <a:gd name="T57" fmla="*/ 44 h 47"/>
                      <a:gd name="T58" fmla="*/ 17 w 48"/>
                      <a:gd name="T59" fmla="*/ 45 h 47"/>
                      <a:gd name="T60" fmla="*/ 20 w 48"/>
                      <a:gd name="T61" fmla="*/ 46 h 47"/>
                      <a:gd name="T62" fmla="*/ 23 w 48"/>
                      <a:gd name="T63" fmla="*/ 46 h 47"/>
                      <a:gd name="T64" fmla="*/ 27 w 48"/>
                      <a:gd name="T65" fmla="*/ 46 h 47"/>
                      <a:gd name="T66" fmla="*/ 30 w 48"/>
                      <a:gd name="T67" fmla="*/ 45 h 47"/>
                      <a:gd name="T68" fmla="*/ 34 w 48"/>
                      <a:gd name="T69" fmla="*/ 44 h 47"/>
                      <a:gd name="T70" fmla="*/ 36 w 48"/>
                      <a:gd name="T71" fmla="*/ 42 h 47"/>
                      <a:gd name="T72" fmla="*/ 39 w 48"/>
                      <a:gd name="T73" fmla="*/ 40 h 47"/>
                      <a:gd name="T74" fmla="*/ 41 w 48"/>
                      <a:gd name="T75" fmla="*/ 37 h 47"/>
                      <a:gd name="T76" fmla="*/ 43 w 48"/>
                      <a:gd name="T77" fmla="*/ 35 h 47"/>
                      <a:gd name="T78" fmla="*/ 45 w 48"/>
                      <a:gd name="T79" fmla="*/ 32 h 47"/>
                      <a:gd name="T80" fmla="*/ 46 w 48"/>
                      <a:gd name="T81" fmla="*/ 28 h 47"/>
                      <a:gd name="T82" fmla="*/ 47 w 48"/>
                      <a:gd name="T83" fmla="*/ 25 h 4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8" h="47">
                        <a:moveTo>
                          <a:pt x="47" y="23"/>
                        </a:moveTo>
                        <a:lnTo>
                          <a:pt x="47" y="21"/>
                        </a:lnTo>
                        <a:lnTo>
                          <a:pt x="47" y="20"/>
                        </a:lnTo>
                        <a:lnTo>
                          <a:pt x="46" y="18"/>
                        </a:lnTo>
                        <a:lnTo>
                          <a:pt x="46" y="16"/>
                        </a:lnTo>
                        <a:lnTo>
                          <a:pt x="45" y="14"/>
                        </a:lnTo>
                        <a:lnTo>
                          <a:pt x="45" y="13"/>
                        </a:lnTo>
                        <a:lnTo>
                          <a:pt x="43" y="11"/>
                        </a:lnTo>
                        <a:lnTo>
                          <a:pt x="43" y="10"/>
                        </a:lnTo>
                        <a:lnTo>
                          <a:pt x="41" y="8"/>
                        </a:lnTo>
                        <a:lnTo>
                          <a:pt x="41" y="7"/>
                        </a:lnTo>
                        <a:lnTo>
                          <a:pt x="39" y="6"/>
                        </a:lnTo>
                        <a:lnTo>
                          <a:pt x="38" y="5"/>
                        </a:lnTo>
                        <a:lnTo>
                          <a:pt x="36" y="4"/>
                        </a:lnTo>
                        <a:lnTo>
                          <a:pt x="35" y="3"/>
                        </a:lnTo>
                        <a:lnTo>
                          <a:pt x="34" y="2"/>
                        </a:lnTo>
                        <a:lnTo>
                          <a:pt x="32" y="1"/>
                        </a:lnTo>
                        <a:lnTo>
                          <a:pt x="30" y="1"/>
                        </a:lnTo>
                        <a:lnTo>
                          <a:pt x="29" y="0"/>
                        </a:lnTo>
                        <a:lnTo>
                          <a:pt x="27" y="0"/>
                        </a:lnTo>
                        <a:lnTo>
                          <a:pt x="25" y="0"/>
                        </a:lnTo>
                        <a:lnTo>
                          <a:pt x="23" y="0"/>
                        </a:lnTo>
                        <a:lnTo>
                          <a:pt x="22" y="0"/>
                        </a:lnTo>
                        <a:lnTo>
                          <a:pt x="20" y="0"/>
                        </a:lnTo>
                        <a:lnTo>
                          <a:pt x="18" y="0"/>
                        </a:lnTo>
                        <a:lnTo>
                          <a:pt x="17" y="1"/>
                        </a:lnTo>
                        <a:lnTo>
                          <a:pt x="15" y="1"/>
                        </a:lnTo>
                        <a:lnTo>
                          <a:pt x="13" y="2"/>
                        </a:lnTo>
                        <a:lnTo>
                          <a:pt x="12" y="3"/>
                        </a:lnTo>
                        <a:lnTo>
                          <a:pt x="11" y="4"/>
                        </a:lnTo>
                        <a:lnTo>
                          <a:pt x="9" y="5"/>
                        </a:lnTo>
                        <a:lnTo>
                          <a:pt x="8" y="6"/>
                        </a:lnTo>
                        <a:lnTo>
                          <a:pt x="6" y="7"/>
                        </a:lnTo>
                        <a:lnTo>
                          <a:pt x="5" y="8"/>
                        </a:lnTo>
                        <a:lnTo>
                          <a:pt x="4" y="10"/>
                        </a:lnTo>
                        <a:lnTo>
                          <a:pt x="3" y="11"/>
                        </a:lnTo>
                        <a:lnTo>
                          <a:pt x="3" y="13"/>
                        </a:lnTo>
                        <a:lnTo>
                          <a:pt x="1" y="14"/>
                        </a:lnTo>
                        <a:lnTo>
                          <a:pt x="1" y="16"/>
                        </a:lnTo>
                        <a:lnTo>
                          <a:pt x="1" y="18"/>
                        </a:lnTo>
                        <a:lnTo>
                          <a:pt x="0" y="20"/>
                        </a:lnTo>
                        <a:lnTo>
                          <a:pt x="0" y="21"/>
                        </a:lnTo>
                        <a:lnTo>
                          <a:pt x="0" y="23"/>
                        </a:lnTo>
                        <a:lnTo>
                          <a:pt x="0" y="25"/>
                        </a:lnTo>
                        <a:lnTo>
                          <a:pt x="0" y="26"/>
                        </a:lnTo>
                        <a:lnTo>
                          <a:pt x="1" y="28"/>
                        </a:lnTo>
                        <a:lnTo>
                          <a:pt x="1" y="30"/>
                        </a:lnTo>
                        <a:lnTo>
                          <a:pt x="1" y="32"/>
                        </a:lnTo>
                        <a:lnTo>
                          <a:pt x="3" y="33"/>
                        </a:lnTo>
                        <a:lnTo>
                          <a:pt x="3" y="35"/>
                        </a:lnTo>
                        <a:lnTo>
                          <a:pt x="4" y="36"/>
                        </a:lnTo>
                        <a:lnTo>
                          <a:pt x="5" y="37"/>
                        </a:lnTo>
                        <a:lnTo>
                          <a:pt x="6" y="38"/>
                        </a:lnTo>
                        <a:lnTo>
                          <a:pt x="8" y="40"/>
                        </a:lnTo>
                        <a:lnTo>
                          <a:pt x="9" y="41"/>
                        </a:lnTo>
                        <a:lnTo>
                          <a:pt x="11" y="42"/>
                        </a:lnTo>
                        <a:lnTo>
                          <a:pt x="12" y="43"/>
                        </a:lnTo>
                        <a:lnTo>
                          <a:pt x="13" y="44"/>
                        </a:lnTo>
                        <a:lnTo>
                          <a:pt x="15" y="45"/>
                        </a:lnTo>
                        <a:lnTo>
                          <a:pt x="17" y="45"/>
                        </a:lnTo>
                        <a:lnTo>
                          <a:pt x="18" y="46"/>
                        </a:lnTo>
                        <a:lnTo>
                          <a:pt x="20" y="46"/>
                        </a:lnTo>
                        <a:lnTo>
                          <a:pt x="22" y="46"/>
                        </a:lnTo>
                        <a:lnTo>
                          <a:pt x="23" y="46"/>
                        </a:lnTo>
                        <a:lnTo>
                          <a:pt x="25" y="46"/>
                        </a:lnTo>
                        <a:lnTo>
                          <a:pt x="27" y="46"/>
                        </a:lnTo>
                        <a:lnTo>
                          <a:pt x="29" y="46"/>
                        </a:lnTo>
                        <a:lnTo>
                          <a:pt x="30" y="45"/>
                        </a:lnTo>
                        <a:lnTo>
                          <a:pt x="32" y="45"/>
                        </a:lnTo>
                        <a:lnTo>
                          <a:pt x="34" y="44"/>
                        </a:lnTo>
                        <a:lnTo>
                          <a:pt x="35" y="43"/>
                        </a:lnTo>
                        <a:lnTo>
                          <a:pt x="36" y="42"/>
                        </a:lnTo>
                        <a:lnTo>
                          <a:pt x="38" y="41"/>
                        </a:lnTo>
                        <a:lnTo>
                          <a:pt x="39" y="40"/>
                        </a:lnTo>
                        <a:lnTo>
                          <a:pt x="41" y="38"/>
                        </a:lnTo>
                        <a:lnTo>
                          <a:pt x="41" y="37"/>
                        </a:lnTo>
                        <a:lnTo>
                          <a:pt x="43" y="36"/>
                        </a:lnTo>
                        <a:lnTo>
                          <a:pt x="43" y="35"/>
                        </a:lnTo>
                        <a:lnTo>
                          <a:pt x="45" y="33"/>
                        </a:lnTo>
                        <a:lnTo>
                          <a:pt x="45" y="32"/>
                        </a:lnTo>
                        <a:lnTo>
                          <a:pt x="46" y="30"/>
                        </a:lnTo>
                        <a:lnTo>
                          <a:pt x="46" y="28"/>
                        </a:lnTo>
                        <a:lnTo>
                          <a:pt x="47" y="26"/>
                        </a:lnTo>
                        <a:lnTo>
                          <a:pt x="47" y="25"/>
                        </a:lnTo>
                        <a:lnTo>
                          <a:pt x="47" y="23"/>
                        </a:lnTo>
                      </a:path>
                    </a:pathLst>
                  </a:custGeom>
                  <a:noFill/>
                  <a:ln w="12700" cap="rnd" cmpd="sng">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17" name="Freeform 119"/>
                  <p:cNvSpPr>
                    <a:spLocks/>
                  </p:cNvSpPr>
                  <p:nvPr/>
                </p:nvSpPr>
                <p:spPr bwMode="auto">
                  <a:xfrm>
                    <a:off x="4941" y="3072"/>
                    <a:ext cx="48" cy="47"/>
                  </a:xfrm>
                  <a:custGeom>
                    <a:avLst/>
                    <a:gdLst>
                      <a:gd name="T0" fmla="*/ 47 w 48"/>
                      <a:gd name="T1" fmla="*/ 21 h 47"/>
                      <a:gd name="T2" fmla="*/ 46 w 48"/>
                      <a:gd name="T3" fmla="*/ 18 h 47"/>
                      <a:gd name="T4" fmla="*/ 45 w 48"/>
                      <a:gd name="T5" fmla="*/ 14 h 47"/>
                      <a:gd name="T6" fmla="*/ 43 w 48"/>
                      <a:gd name="T7" fmla="*/ 11 h 47"/>
                      <a:gd name="T8" fmla="*/ 41 w 48"/>
                      <a:gd name="T9" fmla="*/ 8 h 47"/>
                      <a:gd name="T10" fmla="*/ 39 w 48"/>
                      <a:gd name="T11" fmla="*/ 6 h 47"/>
                      <a:gd name="T12" fmla="*/ 36 w 48"/>
                      <a:gd name="T13" fmla="*/ 3 h 47"/>
                      <a:gd name="T14" fmla="*/ 33 w 48"/>
                      <a:gd name="T15" fmla="*/ 2 h 47"/>
                      <a:gd name="T16" fmla="*/ 30 w 48"/>
                      <a:gd name="T17" fmla="*/ 1 h 47"/>
                      <a:gd name="T18" fmla="*/ 27 w 48"/>
                      <a:gd name="T19" fmla="*/ 0 h 47"/>
                      <a:gd name="T20" fmla="*/ 23 w 48"/>
                      <a:gd name="T21" fmla="*/ 0 h 47"/>
                      <a:gd name="T22" fmla="*/ 20 w 48"/>
                      <a:gd name="T23" fmla="*/ 0 h 47"/>
                      <a:gd name="T24" fmla="*/ 17 w 48"/>
                      <a:gd name="T25" fmla="*/ 1 h 47"/>
                      <a:gd name="T26" fmla="*/ 13 w 48"/>
                      <a:gd name="T27" fmla="*/ 2 h 47"/>
                      <a:gd name="T28" fmla="*/ 10 w 48"/>
                      <a:gd name="T29" fmla="*/ 3 h 47"/>
                      <a:gd name="T30" fmla="*/ 7 w 48"/>
                      <a:gd name="T31" fmla="*/ 6 h 47"/>
                      <a:gd name="T32" fmla="*/ 5 w 48"/>
                      <a:gd name="T33" fmla="*/ 8 h 47"/>
                      <a:gd name="T34" fmla="*/ 3 w 48"/>
                      <a:gd name="T35" fmla="*/ 11 h 47"/>
                      <a:gd name="T36" fmla="*/ 1 w 48"/>
                      <a:gd name="T37" fmla="*/ 14 h 47"/>
                      <a:gd name="T38" fmla="*/ 1 w 48"/>
                      <a:gd name="T39" fmla="*/ 18 h 47"/>
                      <a:gd name="T40" fmla="*/ 0 w 48"/>
                      <a:gd name="T41" fmla="*/ 21 h 47"/>
                      <a:gd name="T42" fmla="*/ 0 w 48"/>
                      <a:gd name="T43" fmla="*/ 24 h 47"/>
                      <a:gd name="T44" fmla="*/ 1 w 48"/>
                      <a:gd name="T45" fmla="*/ 28 h 47"/>
                      <a:gd name="T46" fmla="*/ 1 w 48"/>
                      <a:gd name="T47" fmla="*/ 31 h 47"/>
                      <a:gd name="T48" fmla="*/ 3 w 48"/>
                      <a:gd name="T49" fmla="*/ 35 h 47"/>
                      <a:gd name="T50" fmla="*/ 5 w 48"/>
                      <a:gd name="T51" fmla="*/ 37 h 47"/>
                      <a:gd name="T52" fmla="*/ 7 w 48"/>
                      <a:gd name="T53" fmla="*/ 40 h 47"/>
                      <a:gd name="T54" fmla="*/ 10 w 48"/>
                      <a:gd name="T55" fmla="*/ 42 h 47"/>
                      <a:gd name="T56" fmla="*/ 13 w 48"/>
                      <a:gd name="T57" fmla="*/ 44 h 47"/>
                      <a:gd name="T58" fmla="*/ 17 w 48"/>
                      <a:gd name="T59" fmla="*/ 45 h 47"/>
                      <a:gd name="T60" fmla="*/ 20 w 48"/>
                      <a:gd name="T61" fmla="*/ 46 h 47"/>
                      <a:gd name="T62" fmla="*/ 23 w 48"/>
                      <a:gd name="T63" fmla="*/ 46 h 47"/>
                      <a:gd name="T64" fmla="*/ 27 w 48"/>
                      <a:gd name="T65" fmla="*/ 46 h 47"/>
                      <a:gd name="T66" fmla="*/ 30 w 48"/>
                      <a:gd name="T67" fmla="*/ 45 h 47"/>
                      <a:gd name="T68" fmla="*/ 33 w 48"/>
                      <a:gd name="T69" fmla="*/ 44 h 47"/>
                      <a:gd name="T70" fmla="*/ 36 w 48"/>
                      <a:gd name="T71" fmla="*/ 42 h 47"/>
                      <a:gd name="T72" fmla="*/ 39 w 48"/>
                      <a:gd name="T73" fmla="*/ 40 h 47"/>
                      <a:gd name="T74" fmla="*/ 41 w 48"/>
                      <a:gd name="T75" fmla="*/ 37 h 47"/>
                      <a:gd name="T76" fmla="*/ 43 w 48"/>
                      <a:gd name="T77" fmla="*/ 35 h 47"/>
                      <a:gd name="T78" fmla="*/ 45 w 48"/>
                      <a:gd name="T79" fmla="*/ 31 h 47"/>
                      <a:gd name="T80" fmla="*/ 46 w 48"/>
                      <a:gd name="T81" fmla="*/ 28 h 47"/>
                      <a:gd name="T82" fmla="*/ 47 w 48"/>
                      <a:gd name="T83" fmla="*/ 24 h 4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8" h="47">
                        <a:moveTo>
                          <a:pt x="47" y="23"/>
                        </a:moveTo>
                        <a:lnTo>
                          <a:pt x="47" y="21"/>
                        </a:lnTo>
                        <a:lnTo>
                          <a:pt x="46" y="19"/>
                        </a:lnTo>
                        <a:lnTo>
                          <a:pt x="46" y="18"/>
                        </a:lnTo>
                        <a:lnTo>
                          <a:pt x="45" y="16"/>
                        </a:lnTo>
                        <a:lnTo>
                          <a:pt x="45" y="14"/>
                        </a:lnTo>
                        <a:lnTo>
                          <a:pt x="44" y="12"/>
                        </a:lnTo>
                        <a:lnTo>
                          <a:pt x="43" y="11"/>
                        </a:lnTo>
                        <a:lnTo>
                          <a:pt x="43" y="10"/>
                        </a:lnTo>
                        <a:lnTo>
                          <a:pt x="41" y="8"/>
                        </a:lnTo>
                        <a:lnTo>
                          <a:pt x="41" y="7"/>
                        </a:lnTo>
                        <a:lnTo>
                          <a:pt x="39" y="6"/>
                        </a:lnTo>
                        <a:lnTo>
                          <a:pt x="38" y="4"/>
                        </a:lnTo>
                        <a:lnTo>
                          <a:pt x="36" y="3"/>
                        </a:lnTo>
                        <a:lnTo>
                          <a:pt x="35" y="3"/>
                        </a:lnTo>
                        <a:lnTo>
                          <a:pt x="33" y="2"/>
                        </a:lnTo>
                        <a:lnTo>
                          <a:pt x="31" y="1"/>
                        </a:lnTo>
                        <a:lnTo>
                          <a:pt x="30" y="1"/>
                        </a:lnTo>
                        <a:lnTo>
                          <a:pt x="28" y="0"/>
                        </a:lnTo>
                        <a:lnTo>
                          <a:pt x="27" y="0"/>
                        </a:lnTo>
                        <a:lnTo>
                          <a:pt x="25" y="0"/>
                        </a:lnTo>
                        <a:lnTo>
                          <a:pt x="23" y="0"/>
                        </a:lnTo>
                        <a:lnTo>
                          <a:pt x="21" y="0"/>
                        </a:lnTo>
                        <a:lnTo>
                          <a:pt x="20" y="0"/>
                        </a:lnTo>
                        <a:lnTo>
                          <a:pt x="18" y="0"/>
                        </a:lnTo>
                        <a:lnTo>
                          <a:pt x="17" y="1"/>
                        </a:lnTo>
                        <a:lnTo>
                          <a:pt x="15" y="1"/>
                        </a:lnTo>
                        <a:lnTo>
                          <a:pt x="13" y="2"/>
                        </a:lnTo>
                        <a:lnTo>
                          <a:pt x="11" y="3"/>
                        </a:lnTo>
                        <a:lnTo>
                          <a:pt x="10" y="3"/>
                        </a:lnTo>
                        <a:lnTo>
                          <a:pt x="9" y="4"/>
                        </a:lnTo>
                        <a:lnTo>
                          <a:pt x="7" y="6"/>
                        </a:lnTo>
                        <a:lnTo>
                          <a:pt x="6" y="7"/>
                        </a:lnTo>
                        <a:lnTo>
                          <a:pt x="5" y="8"/>
                        </a:lnTo>
                        <a:lnTo>
                          <a:pt x="4" y="10"/>
                        </a:lnTo>
                        <a:lnTo>
                          <a:pt x="3" y="11"/>
                        </a:lnTo>
                        <a:lnTo>
                          <a:pt x="2" y="12"/>
                        </a:lnTo>
                        <a:lnTo>
                          <a:pt x="1" y="14"/>
                        </a:lnTo>
                        <a:lnTo>
                          <a:pt x="1" y="16"/>
                        </a:lnTo>
                        <a:lnTo>
                          <a:pt x="1" y="18"/>
                        </a:lnTo>
                        <a:lnTo>
                          <a:pt x="0" y="19"/>
                        </a:lnTo>
                        <a:lnTo>
                          <a:pt x="0" y="21"/>
                        </a:lnTo>
                        <a:lnTo>
                          <a:pt x="0" y="23"/>
                        </a:lnTo>
                        <a:lnTo>
                          <a:pt x="0" y="24"/>
                        </a:lnTo>
                        <a:lnTo>
                          <a:pt x="0" y="26"/>
                        </a:lnTo>
                        <a:lnTo>
                          <a:pt x="1" y="28"/>
                        </a:lnTo>
                        <a:lnTo>
                          <a:pt x="1" y="30"/>
                        </a:lnTo>
                        <a:lnTo>
                          <a:pt x="1" y="31"/>
                        </a:lnTo>
                        <a:lnTo>
                          <a:pt x="2" y="33"/>
                        </a:lnTo>
                        <a:lnTo>
                          <a:pt x="3" y="35"/>
                        </a:lnTo>
                        <a:lnTo>
                          <a:pt x="4" y="36"/>
                        </a:lnTo>
                        <a:lnTo>
                          <a:pt x="5" y="37"/>
                        </a:lnTo>
                        <a:lnTo>
                          <a:pt x="6" y="38"/>
                        </a:lnTo>
                        <a:lnTo>
                          <a:pt x="7" y="40"/>
                        </a:lnTo>
                        <a:lnTo>
                          <a:pt x="9" y="41"/>
                        </a:lnTo>
                        <a:lnTo>
                          <a:pt x="10" y="42"/>
                        </a:lnTo>
                        <a:lnTo>
                          <a:pt x="11" y="43"/>
                        </a:lnTo>
                        <a:lnTo>
                          <a:pt x="13" y="44"/>
                        </a:lnTo>
                        <a:lnTo>
                          <a:pt x="15" y="45"/>
                        </a:lnTo>
                        <a:lnTo>
                          <a:pt x="17" y="45"/>
                        </a:lnTo>
                        <a:lnTo>
                          <a:pt x="18" y="45"/>
                        </a:lnTo>
                        <a:lnTo>
                          <a:pt x="20" y="46"/>
                        </a:lnTo>
                        <a:lnTo>
                          <a:pt x="21" y="46"/>
                        </a:lnTo>
                        <a:lnTo>
                          <a:pt x="23" y="46"/>
                        </a:lnTo>
                        <a:lnTo>
                          <a:pt x="25" y="46"/>
                        </a:lnTo>
                        <a:lnTo>
                          <a:pt x="27" y="46"/>
                        </a:lnTo>
                        <a:lnTo>
                          <a:pt x="28" y="45"/>
                        </a:lnTo>
                        <a:lnTo>
                          <a:pt x="30" y="45"/>
                        </a:lnTo>
                        <a:lnTo>
                          <a:pt x="31" y="45"/>
                        </a:lnTo>
                        <a:lnTo>
                          <a:pt x="33" y="44"/>
                        </a:lnTo>
                        <a:lnTo>
                          <a:pt x="35" y="43"/>
                        </a:lnTo>
                        <a:lnTo>
                          <a:pt x="36" y="42"/>
                        </a:lnTo>
                        <a:lnTo>
                          <a:pt x="38" y="41"/>
                        </a:lnTo>
                        <a:lnTo>
                          <a:pt x="39" y="40"/>
                        </a:lnTo>
                        <a:lnTo>
                          <a:pt x="41" y="38"/>
                        </a:lnTo>
                        <a:lnTo>
                          <a:pt x="41" y="37"/>
                        </a:lnTo>
                        <a:lnTo>
                          <a:pt x="43" y="36"/>
                        </a:lnTo>
                        <a:lnTo>
                          <a:pt x="43" y="35"/>
                        </a:lnTo>
                        <a:lnTo>
                          <a:pt x="44" y="33"/>
                        </a:lnTo>
                        <a:lnTo>
                          <a:pt x="45" y="31"/>
                        </a:lnTo>
                        <a:lnTo>
                          <a:pt x="45" y="30"/>
                        </a:lnTo>
                        <a:lnTo>
                          <a:pt x="46" y="28"/>
                        </a:lnTo>
                        <a:lnTo>
                          <a:pt x="46" y="26"/>
                        </a:lnTo>
                        <a:lnTo>
                          <a:pt x="47" y="24"/>
                        </a:lnTo>
                        <a:lnTo>
                          <a:pt x="47" y="23"/>
                        </a:lnTo>
                      </a:path>
                    </a:pathLst>
                  </a:custGeom>
                  <a:noFill/>
                  <a:ln w="12700" cap="rnd" cmpd="sng">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18" name="Line 120"/>
                  <p:cNvSpPr>
                    <a:spLocks noChangeShapeType="1"/>
                  </p:cNvSpPr>
                  <p:nvPr/>
                </p:nvSpPr>
                <p:spPr bwMode="auto">
                  <a:xfrm>
                    <a:off x="5071" y="3635"/>
                    <a:ext cx="20" cy="62"/>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L"/>
                  </a:p>
                </p:txBody>
              </p:sp>
              <p:sp>
                <p:nvSpPr>
                  <p:cNvPr id="419" name="Line 121"/>
                  <p:cNvSpPr>
                    <a:spLocks noChangeShapeType="1"/>
                  </p:cNvSpPr>
                  <p:nvPr/>
                </p:nvSpPr>
                <p:spPr bwMode="auto">
                  <a:xfrm>
                    <a:off x="5174" y="3539"/>
                    <a:ext cx="64" cy="17"/>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L"/>
                  </a:p>
                </p:txBody>
              </p:sp>
              <p:sp>
                <p:nvSpPr>
                  <p:cNvPr id="420" name="Line 122"/>
                  <p:cNvSpPr>
                    <a:spLocks noChangeShapeType="1"/>
                  </p:cNvSpPr>
                  <p:nvPr/>
                </p:nvSpPr>
                <p:spPr bwMode="auto">
                  <a:xfrm flipH="1">
                    <a:off x="5165" y="3288"/>
                    <a:ext cx="92" cy="23"/>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L"/>
                  </a:p>
                </p:txBody>
              </p:sp>
              <p:sp>
                <p:nvSpPr>
                  <p:cNvPr id="421" name="Line 123"/>
                  <p:cNvSpPr>
                    <a:spLocks noChangeShapeType="1"/>
                  </p:cNvSpPr>
                  <p:nvPr/>
                </p:nvSpPr>
                <p:spPr bwMode="auto">
                  <a:xfrm flipH="1">
                    <a:off x="5059" y="3157"/>
                    <a:ext cx="57" cy="60"/>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L"/>
                  </a:p>
                </p:txBody>
              </p:sp>
              <p:sp>
                <p:nvSpPr>
                  <p:cNvPr id="422" name="Line 124"/>
                  <p:cNvSpPr>
                    <a:spLocks noChangeShapeType="1"/>
                  </p:cNvSpPr>
                  <p:nvPr/>
                </p:nvSpPr>
                <p:spPr bwMode="auto">
                  <a:xfrm>
                    <a:off x="4834" y="3164"/>
                    <a:ext cx="20" cy="63"/>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L"/>
                  </a:p>
                </p:txBody>
              </p:sp>
              <p:sp>
                <p:nvSpPr>
                  <p:cNvPr id="423" name="Line 125"/>
                  <p:cNvSpPr>
                    <a:spLocks noChangeShapeType="1"/>
                  </p:cNvSpPr>
                  <p:nvPr/>
                </p:nvSpPr>
                <p:spPr bwMode="auto">
                  <a:xfrm flipH="1">
                    <a:off x="4821" y="3636"/>
                    <a:ext cx="57" cy="59"/>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L"/>
                  </a:p>
                </p:txBody>
              </p:sp>
              <p:sp>
                <p:nvSpPr>
                  <p:cNvPr id="424" name="Line 126"/>
                  <p:cNvSpPr>
                    <a:spLocks noChangeShapeType="1"/>
                  </p:cNvSpPr>
                  <p:nvPr/>
                </p:nvSpPr>
                <p:spPr bwMode="auto">
                  <a:xfrm flipH="1">
                    <a:off x="4685" y="3535"/>
                    <a:ext cx="93" cy="23"/>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L"/>
                  </a:p>
                </p:txBody>
              </p:sp>
              <p:sp>
                <p:nvSpPr>
                  <p:cNvPr id="425" name="Line 127"/>
                  <p:cNvSpPr>
                    <a:spLocks noChangeShapeType="1"/>
                  </p:cNvSpPr>
                  <p:nvPr/>
                </p:nvSpPr>
                <p:spPr bwMode="auto">
                  <a:xfrm>
                    <a:off x="4697" y="3303"/>
                    <a:ext cx="64" cy="17"/>
                  </a:xfrm>
                  <a:prstGeom prst="line">
                    <a:avLst/>
                  </a:prstGeom>
                  <a:noFill/>
                  <a:ln w="127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L"/>
                  </a:p>
                </p:txBody>
              </p:sp>
              <p:sp>
                <p:nvSpPr>
                  <p:cNvPr id="426" name="Freeform 128"/>
                  <p:cNvSpPr>
                    <a:spLocks/>
                  </p:cNvSpPr>
                  <p:nvPr/>
                </p:nvSpPr>
                <p:spPr bwMode="auto">
                  <a:xfrm>
                    <a:off x="5086" y="3706"/>
                    <a:ext cx="47" cy="48"/>
                  </a:xfrm>
                  <a:custGeom>
                    <a:avLst/>
                    <a:gdLst>
                      <a:gd name="T0" fmla="*/ 46 w 47"/>
                      <a:gd name="T1" fmla="*/ 22 h 48"/>
                      <a:gd name="T2" fmla="*/ 46 w 47"/>
                      <a:gd name="T3" fmla="*/ 18 h 48"/>
                      <a:gd name="T4" fmla="*/ 45 w 47"/>
                      <a:gd name="T5" fmla="*/ 15 h 48"/>
                      <a:gd name="T6" fmla="*/ 43 w 47"/>
                      <a:gd name="T7" fmla="*/ 12 h 48"/>
                      <a:gd name="T8" fmla="*/ 41 w 47"/>
                      <a:gd name="T9" fmla="*/ 9 h 48"/>
                      <a:gd name="T10" fmla="*/ 39 w 47"/>
                      <a:gd name="T11" fmla="*/ 6 h 48"/>
                      <a:gd name="T12" fmla="*/ 36 w 47"/>
                      <a:gd name="T13" fmla="*/ 4 h 48"/>
                      <a:gd name="T14" fmla="*/ 33 w 47"/>
                      <a:gd name="T15" fmla="*/ 2 h 48"/>
                      <a:gd name="T16" fmla="*/ 30 w 47"/>
                      <a:gd name="T17" fmla="*/ 2 h 48"/>
                      <a:gd name="T18" fmla="*/ 26 w 47"/>
                      <a:gd name="T19" fmla="*/ 0 h 48"/>
                      <a:gd name="T20" fmla="*/ 23 w 47"/>
                      <a:gd name="T21" fmla="*/ 0 h 48"/>
                      <a:gd name="T22" fmla="*/ 20 w 47"/>
                      <a:gd name="T23" fmla="*/ 0 h 48"/>
                      <a:gd name="T24" fmla="*/ 16 w 47"/>
                      <a:gd name="T25" fmla="*/ 2 h 48"/>
                      <a:gd name="T26" fmla="*/ 13 w 47"/>
                      <a:gd name="T27" fmla="*/ 2 h 48"/>
                      <a:gd name="T28" fmla="*/ 10 w 47"/>
                      <a:gd name="T29" fmla="*/ 4 h 48"/>
                      <a:gd name="T30" fmla="*/ 8 w 47"/>
                      <a:gd name="T31" fmla="*/ 6 h 48"/>
                      <a:gd name="T32" fmla="*/ 5 w 47"/>
                      <a:gd name="T33" fmla="*/ 9 h 48"/>
                      <a:gd name="T34" fmla="*/ 3 w 47"/>
                      <a:gd name="T35" fmla="*/ 12 h 48"/>
                      <a:gd name="T36" fmla="*/ 1 w 47"/>
                      <a:gd name="T37" fmla="*/ 15 h 48"/>
                      <a:gd name="T38" fmla="*/ 0 w 47"/>
                      <a:gd name="T39" fmla="*/ 18 h 48"/>
                      <a:gd name="T40" fmla="*/ 0 w 47"/>
                      <a:gd name="T41" fmla="*/ 22 h 48"/>
                      <a:gd name="T42" fmla="*/ 0 w 47"/>
                      <a:gd name="T43" fmla="*/ 25 h 48"/>
                      <a:gd name="T44" fmla="*/ 0 w 47"/>
                      <a:gd name="T45" fmla="*/ 29 h 48"/>
                      <a:gd name="T46" fmla="*/ 1 w 47"/>
                      <a:gd name="T47" fmla="*/ 32 h 48"/>
                      <a:gd name="T48" fmla="*/ 3 w 47"/>
                      <a:gd name="T49" fmla="*/ 35 h 48"/>
                      <a:gd name="T50" fmla="*/ 5 w 47"/>
                      <a:gd name="T51" fmla="*/ 38 h 48"/>
                      <a:gd name="T52" fmla="*/ 8 w 47"/>
                      <a:gd name="T53" fmla="*/ 41 h 48"/>
                      <a:gd name="T54" fmla="*/ 10 w 47"/>
                      <a:gd name="T55" fmla="*/ 43 h 48"/>
                      <a:gd name="T56" fmla="*/ 13 w 47"/>
                      <a:gd name="T57" fmla="*/ 45 h 48"/>
                      <a:gd name="T58" fmla="*/ 16 w 47"/>
                      <a:gd name="T59" fmla="*/ 46 h 48"/>
                      <a:gd name="T60" fmla="*/ 20 w 47"/>
                      <a:gd name="T61" fmla="*/ 47 h 48"/>
                      <a:gd name="T62" fmla="*/ 23 w 47"/>
                      <a:gd name="T63" fmla="*/ 47 h 48"/>
                      <a:gd name="T64" fmla="*/ 26 w 47"/>
                      <a:gd name="T65" fmla="*/ 47 h 48"/>
                      <a:gd name="T66" fmla="*/ 30 w 47"/>
                      <a:gd name="T67" fmla="*/ 46 h 48"/>
                      <a:gd name="T68" fmla="*/ 33 w 47"/>
                      <a:gd name="T69" fmla="*/ 45 h 48"/>
                      <a:gd name="T70" fmla="*/ 36 w 47"/>
                      <a:gd name="T71" fmla="*/ 43 h 48"/>
                      <a:gd name="T72" fmla="*/ 39 w 47"/>
                      <a:gd name="T73" fmla="*/ 41 h 48"/>
                      <a:gd name="T74" fmla="*/ 41 w 47"/>
                      <a:gd name="T75" fmla="*/ 38 h 48"/>
                      <a:gd name="T76" fmla="*/ 43 w 47"/>
                      <a:gd name="T77" fmla="*/ 35 h 48"/>
                      <a:gd name="T78" fmla="*/ 45 w 47"/>
                      <a:gd name="T79" fmla="*/ 32 h 48"/>
                      <a:gd name="T80" fmla="*/ 46 w 47"/>
                      <a:gd name="T81" fmla="*/ 29 h 48"/>
                      <a:gd name="T82" fmla="*/ 46 w 47"/>
                      <a:gd name="T83" fmla="*/ 25 h 4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7" h="48">
                        <a:moveTo>
                          <a:pt x="46" y="24"/>
                        </a:moveTo>
                        <a:lnTo>
                          <a:pt x="46" y="22"/>
                        </a:lnTo>
                        <a:lnTo>
                          <a:pt x="46" y="20"/>
                        </a:lnTo>
                        <a:lnTo>
                          <a:pt x="46" y="18"/>
                        </a:lnTo>
                        <a:lnTo>
                          <a:pt x="45" y="17"/>
                        </a:lnTo>
                        <a:lnTo>
                          <a:pt x="45" y="15"/>
                        </a:lnTo>
                        <a:lnTo>
                          <a:pt x="44" y="13"/>
                        </a:lnTo>
                        <a:lnTo>
                          <a:pt x="43" y="12"/>
                        </a:lnTo>
                        <a:lnTo>
                          <a:pt x="43" y="10"/>
                        </a:lnTo>
                        <a:lnTo>
                          <a:pt x="41" y="9"/>
                        </a:lnTo>
                        <a:lnTo>
                          <a:pt x="40" y="8"/>
                        </a:lnTo>
                        <a:lnTo>
                          <a:pt x="39" y="6"/>
                        </a:lnTo>
                        <a:lnTo>
                          <a:pt x="38" y="6"/>
                        </a:lnTo>
                        <a:lnTo>
                          <a:pt x="36" y="4"/>
                        </a:lnTo>
                        <a:lnTo>
                          <a:pt x="35" y="4"/>
                        </a:lnTo>
                        <a:lnTo>
                          <a:pt x="33" y="2"/>
                        </a:lnTo>
                        <a:lnTo>
                          <a:pt x="32" y="2"/>
                        </a:lnTo>
                        <a:lnTo>
                          <a:pt x="30" y="2"/>
                        </a:lnTo>
                        <a:lnTo>
                          <a:pt x="28" y="1"/>
                        </a:lnTo>
                        <a:lnTo>
                          <a:pt x="26" y="0"/>
                        </a:lnTo>
                        <a:lnTo>
                          <a:pt x="25" y="0"/>
                        </a:lnTo>
                        <a:lnTo>
                          <a:pt x="23" y="0"/>
                        </a:lnTo>
                        <a:lnTo>
                          <a:pt x="22" y="0"/>
                        </a:lnTo>
                        <a:lnTo>
                          <a:pt x="20" y="0"/>
                        </a:lnTo>
                        <a:lnTo>
                          <a:pt x="18" y="1"/>
                        </a:lnTo>
                        <a:lnTo>
                          <a:pt x="16" y="2"/>
                        </a:lnTo>
                        <a:lnTo>
                          <a:pt x="14" y="2"/>
                        </a:lnTo>
                        <a:lnTo>
                          <a:pt x="13" y="2"/>
                        </a:lnTo>
                        <a:lnTo>
                          <a:pt x="11" y="4"/>
                        </a:lnTo>
                        <a:lnTo>
                          <a:pt x="10" y="4"/>
                        </a:lnTo>
                        <a:lnTo>
                          <a:pt x="9" y="6"/>
                        </a:lnTo>
                        <a:lnTo>
                          <a:pt x="8" y="6"/>
                        </a:lnTo>
                        <a:lnTo>
                          <a:pt x="6" y="8"/>
                        </a:lnTo>
                        <a:lnTo>
                          <a:pt x="5" y="9"/>
                        </a:lnTo>
                        <a:lnTo>
                          <a:pt x="4" y="10"/>
                        </a:lnTo>
                        <a:lnTo>
                          <a:pt x="3" y="12"/>
                        </a:lnTo>
                        <a:lnTo>
                          <a:pt x="2" y="13"/>
                        </a:lnTo>
                        <a:lnTo>
                          <a:pt x="1" y="15"/>
                        </a:lnTo>
                        <a:lnTo>
                          <a:pt x="1" y="17"/>
                        </a:lnTo>
                        <a:lnTo>
                          <a:pt x="0" y="18"/>
                        </a:lnTo>
                        <a:lnTo>
                          <a:pt x="0" y="20"/>
                        </a:lnTo>
                        <a:lnTo>
                          <a:pt x="0" y="22"/>
                        </a:lnTo>
                        <a:lnTo>
                          <a:pt x="0" y="24"/>
                        </a:lnTo>
                        <a:lnTo>
                          <a:pt x="0" y="25"/>
                        </a:lnTo>
                        <a:lnTo>
                          <a:pt x="0" y="27"/>
                        </a:lnTo>
                        <a:lnTo>
                          <a:pt x="0" y="29"/>
                        </a:lnTo>
                        <a:lnTo>
                          <a:pt x="1" y="30"/>
                        </a:lnTo>
                        <a:lnTo>
                          <a:pt x="1" y="32"/>
                        </a:lnTo>
                        <a:lnTo>
                          <a:pt x="2" y="34"/>
                        </a:lnTo>
                        <a:lnTo>
                          <a:pt x="3" y="35"/>
                        </a:lnTo>
                        <a:lnTo>
                          <a:pt x="4" y="36"/>
                        </a:lnTo>
                        <a:lnTo>
                          <a:pt x="5" y="38"/>
                        </a:lnTo>
                        <a:lnTo>
                          <a:pt x="6" y="39"/>
                        </a:lnTo>
                        <a:lnTo>
                          <a:pt x="8" y="41"/>
                        </a:lnTo>
                        <a:lnTo>
                          <a:pt x="9" y="42"/>
                        </a:lnTo>
                        <a:lnTo>
                          <a:pt x="10" y="43"/>
                        </a:lnTo>
                        <a:lnTo>
                          <a:pt x="11" y="44"/>
                        </a:lnTo>
                        <a:lnTo>
                          <a:pt x="13" y="45"/>
                        </a:lnTo>
                        <a:lnTo>
                          <a:pt x="14" y="46"/>
                        </a:lnTo>
                        <a:lnTo>
                          <a:pt x="16" y="46"/>
                        </a:lnTo>
                        <a:lnTo>
                          <a:pt x="18" y="46"/>
                        </a:lnTo>
                        <a:lnTo>
                          <a:pt x="20" y="47"/>
                        </a:lnTo>
                        <a:lnTo>
                          <a:pt x="22" y="47"/>
                        </a:lnTo>
                        <a:lnTo>
                          <a:pt x="23" y="47"/>
                        </a:lnTo>
                        <a:lnTo>
                          <a:pt x="25" y="47"/>
                        </a:lnTo>
                        <a:lnTo>
                          <a:pt x="26" y="47"/>
                        </a:lnTo>
                        <a:lnTo>
                          <a:pt x="28" y="46"/>
                        </a:lnTo>
                        <a:lnTo>
                          <a:pt x="30" y="46"/>
                        </a:lnTo>
                        <a:lnTo>
                          <a:pt x="32" y="46"/>
                        </a:lnTo>
                        <a:lnTo>
                          <a:pt x="33" y="45"/>
                        </a:lnTo>
                        <a:lnTo>
                          <a:pt x="35" y="44"/>
                        </a:lnTo>
                        <a:lnTo>
                          <a:pt x="36" y="43"/>
                        </a:lnTo>
                        <a:lnTo>
                          <a:pt x="38" y="42"/>
                        </a:lnTo>
                        <a:lnTo>
                          <a:pt x="39" y="41"/>
                        </a:lnTo>
                        <a:lnTo>
                          <a:pt x="40" y="39"/>
                        </a:lnTo>
                        <a:lnTo>
                          <a:pt x="41" y="38"/>
                        </a:lnTo>
                        <a:lnTo>
                          <a:pt x="43" y="36"/>
                        </a:lnTo>
                        <a:lnTo>
                          <a:pt x="43" y="35"/>
                        </a:lnTo>
                        <a:lnTo>
                          <a:pt x="44" y="34"/>
                        </a:lnTo>
                        <a:lnTo>
                          <a:pt x="45" y="32"/>
                        </a:lnTo>
                        <a:lnTo>
                          <a:pt x="45" y="30"/>
                        </a:lnTo>
                        <a:lnTo>
                          <a:pt x="46" y="29"/>
                        </a:lnTo>
                        <a:lnTo>
                          <a:pt x="46" y="27"/>
                        </a:lnTo>
                        <a:lnTo>
                          <a:pt x="46" y="25"/>
                        </a:lnTo>
                        <a:lnTo>
                          <a:pt x="46" y="24"/>
                        </a:lnTo>
                      </a:path>
                    </a:pathLst>
                  </a:custGeom>
                  <a:noFill/>
                  <a:ln w="12700" cap="rnd" cmpd="sng">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27" name="Freeform 129"/>
                  <p:cNvSpPr>
                    <a:spLocks/>
                  </p:cNvSpPr>
                  <p:nvPr/>
                </p:nvSpPr>
                <p:spPr bwMode="auto">
                  <a:xfrm>
                    <a:off x="5242" y="3554"/>
                    <a:ext cx="47" cy="47"/>
                  </a:xfrm>
                  <a:custGeom>
                    <a:avLst/>
                    <a:gdLst>
                      <a:gd name="T0" fmla="*/ 46 w 47"/>
                      <a:gd name="T1" fmla="*/ 22 h 47"/>
                      <a:gd name="T2" fmla="*/ 46 w 47"/>
                      <a:gd name="T3" fmla="*/ 18 h 47"/>
                      <a:gd name="T4" fmla="*/ 45 w 47"/>
                      <a:gd name="T5" fmla="*/ 15 h 47"/>
                      <a:gd name="T6" fmla="*/ 43 w 47"/>
                      <a:gd name="T7" fmla="*/ 12 h 47"/>
                      <a:gd name="T8" fmla="*/ 41 w 47"/>
                      <a:gd name="T9" fmla="*/ 9 h 47"/>
                      <a:gd name="T10" fmla="*/ 38 w 47"/>
                      <a:gd name="T11" fmla="*/ 6 h 47"/>
                      <a:gd name="T12" fmla="*/ 36 w 47"/>
                      <a:gd name="T13" fmla="*/ 4 h 47"/>
                      <a:gd name="T14" fmla="*/ 33 w 47"/>
                      <a:gd name="T15" fmla="*/ 2 h 47"/>
                      <a:gd name="T16" fmla="*/ 30 w 47"/>
                      <a:gd name="T17" fmla="*/ 1 h 47"/>
                      <a:gd name="T18" fmla="*/ 26 w 47"/>
                      <a:gd name="T19" fmla="*/ 0 h 47"/>
                      <a:gd name="T20" fmla="*/ 23 w 47"/>
                      <a:gd name="T21" fmla="*/ 0 h 47"/>
                      <a:gd name="T22" fmla="*/ 20 w 47"/>
                      <a:gd name="T23" fmla="*/ 0 h 47"/>
                      <a:gd name="T24" fmla="*/ 16 w 47"/>
                      <a:gd name="T25" fmla="*/ 1 h 47"/>
                      <a:gd name="T26" fmla="*/ 12 w 47"/>
                      <a:gd name="T27" fmla="*/ 2 h 47"/>
                      <a:gd name="T28" fmla="*/ 10 w 47"/>
                      <a:gd name="T29" fmla="*/ 4 h 47"/>
                      <a:gd name="T30" fmla="*/ 7 w 47"/>
                      <a:gd name="T31" fmla="*/ 6 h 47"/>
                      <a:gd name="T32" fmla="*/ 5 w 47"/>
                      <a:gd name="T33" fmla="*/ 9 h 47"/>
                      <a:gd name="T34" fmla="*/ 3 w 47"/>
                      <a:gd name="T35" fmla="*/ 12 h 47"/>
                      <a:gd name="T36" fmla="*/ 1 w 47"/>
                      <a:gd name="T37" fmla="*/ 15 h 47"/>
                      <a:gd name="T38" fmla="*/ 0 w 47"/>
                      <a:gd name="T39" fmla="*/ 18 h 47"/>
                      <a:gd name="T40" fmla="*/ 0 w 47"/>
                      <a:gd name="T41" fmla="*/ 22 h 47"/>
                      <a:gd name="T42" fmla="*/ 0 w 47"/>
                      <a:gd name="T43" fmla="*/ 25 h 47"/>
                      <a:gd name="T44" fmla="*/ 0 w 47"/>
                      <a:gd name="T45" fmla="*/ 28 h 47"/>
                      <a:gd name="T46" fmla="*/ 1 w 47"/>
                      <a:gd name="T47" fmla="*/ 32 h 47"/>
                      <a:gd name="T48" fmla="*/ 3 w 47"/>
                      <a:gd name="T49" fmla="*/ 35 h 47"/>
                      <a:gd name="T50" fmla="*/ 5 w 47"/>
                      <a:gd name="T51" fmla="*/ 38 h 47"/>
                      <a:gd name="T52" fmla="*/ 7 w 47"/>
                      <a:gd name="T53" fmla="*/ 40 h 47"/>
                      <a:gd name="T54" fmla="*/ 10 w 47"/>
                      <a:gd name="T55" fmla="*/ 43 h 47"/>
                      <a:gd name="T56" fmla="*/ 12 w 47"/>
                      <a:gd name="T57" fmla="*/ 44 h 47"/>
                      <a:gd name="T58" fmla="*/ 16 w 47"/>
                      <a:gd name="T59" fmla="*/ 45 h 47"/>
                      <a:gd name="T60" fmla="*/ 20 w 47"/>
                      <a:gd name="T61" fmla="*/ 46 h 47"/>
                      <a:gd name="T62" fmla="*/ 23 w 47"/>
                      <a:gd name="T63" fmla="*/ 46 h 47"/>
                      <a:gd name="T64" fmla="*/ 26 w 47"/>
                      <a:gd name="T65" fmla="*/ 46 h 47"/>
                      <a:gd name="T66" fmla="*/ 30 w 47"/>
                      <a:gd name="T67" fmla="*/ 45 h 47"/>
                      <a:gd name="T68" fmla="*/ 33 w 47"/>
                      <a:gd name="T69" fmla="*/ 44 h 47"/>
                      <a:gd name="T70" fmla="*/ 36 w 47"/>
                      <a:gd name="T71" fmla="*/ 43 h 47"/>
                      <a:gd name="T72" fmla="*/ 38 w 47"/>
                      <a:gd name="T73" fmla="*/ 40 h 47"/>
                      <a:gd name="T74" fmla="*/ 41 w 47"/>
                      <a:gd name="T75" fmla="*/ 38 h 47"/>
                      <a:gd name="T76" fmla="*/ 43 w 47"/>
                      <a:gd name="T77" fmla="*/ 35 h 47"/>
                      <a:gd name="T78" fmla="*/ 45 w 47"/>
                      <a:gd name="T79" fmla="*/ 32 h 47"/>
                      <a:gd name="T80" fmla="*/ 46 w 47"/>
                      <a:gd name="T81" fmla="*/ 28 h 47"/>
                      <a:gd name="T82" fmla="*/ 46 w 47"/>
                      <a:gd name="T83" fmla="*/ 25 h 4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7" h="47">
                        <a:moveTo>
                          <a:pt x="46" y="23"/>
                        </a:moveTo>
                        <a:lnTo>
                          <a:pt x="46" y="22"/>
                        </a:lnTo>
                        <a:lnTo>
                          <a:pt x="46" y="20"/>
                        </a:lnTo>
                        <a:lnTo>
                          <a:pt x="46" y="18"/>
                        </a:lnTo>
                        <a:lnTo>
                          <a:pt x="45" y="16"/>
                        </a:lnTo>
                        <a:lnTo>
                          <a:pt x="45" y="15"/>
                        </a:lnTo>
                        <a:lnTo>
                          <a:pt x="44" y="13"/>
                        </a:lnTo>
                        <a:lnTo>
                          <a:pt x="43" y="12"/>
                        </a:lnTo>
                        <a:lnTo>
                          <a:pt x="42" y="10"/>
                        </a:lnTo>
                        <a:lnTo>
                          <a:pt x="41" y="9"/>
                        </a:lnTo>
                        <a:lnTo>
                          <a:pt x="40" y="7"/>
                        </a:lnTo>
                        <a:lnTo>
                          <a:pt x="38" y="6"/>
                        </a:lnTo>
                        <a:lnTo>
                          <a:pt x="38" y="5"/>
                        </a:lnTo>
                        <a:lnTo>
                          <a:pt x="36" y="4"/>
                        </a:lnTo>
                        <a:lnTo>
                          <a:pt x="35" y="3"/>
                        </a:lnTo>
                        <a:lnTo>
                          <a:pt x="33" y="2"/>
                        </a:lnTo>
                        <a:lnTo>
                          <a:pt x="31" y="1"/>
                        </a:lnTo>
                        <a:lnTo>
                          <a:pt x="30" y="1"/>
                        </a:lnTo>
                        <a:lnTo>
                          <a:pt x="28" y="1"/>
                        </a:lnTo>
                        <a:lnTo>
                          <a:pt x="26" y="0"/>
                        </a:lnTo>
                        <a:lnTo>
                          <a:pt x="24" y="0"/>
                        </a:lnTo>
                        <a:lnTo>
                          <a:pt x="23" y="0"/>
                        </a:lnTo>
                        <a:lnTo>
                          <a:pt x="21" y="0"/>
                        </a:lnTo>
                        <a:lnTo>
                          <a:pt x="20" y="0"/>
                        </a:lnTo>
                        <a:lnTo>
                          <a:pt x="18" y="1"/>
                        </a:lnTo>
                        <a:lnTo>
                          <a:pt x="16" y="1"/>
                        </a:lnTo>
                        <a:lnTo>
                          <a:pt x="14" y="1"/>
                        </a:lnTo>
                        <a:lnTo>
                          <a:pt x="12" y="2"/>
                        </a:lnTo>
                        <a:lnTo>
                          <a:pt x="11" y="3"/>
                        </a:lnTo>
                        <a:lnTo>
                          <a:pt x="10" y="4"/>
                        </a:lnTo>
                        <a:lnTo>
                          <a:pt x="8" y="5"/>
                        </a:lnTo>
                        <a:lnTo>
                          <a:pt x="7" y="6"/>
                        </a:lnTo>
                        <a:lnTo>
                          <a:pt x="6" y="7"/>
                        </a:lnTo>
                        <a:lnTo>
                          <a:pt x="5" y="9"/>
                        </a:lnTo>
                        <a:lnTo>
                          <a:pt x="4" y="10"/>
                        </a:lnTo>
                        <a:lnTo>
                          <a:pt x="3" y="12"/>
                        </a:lnTo>
                        <a:lnTo>
                          <a:pt x="2" y="13"/>
                        </a:lnTo>
                        <a:lnTo>
                          <a:pt x="1" y="15"/>
                        </a:lnTo>
                        <a:lnTo>
                          <a:pt x="1" y="16"/>
                        </a:lnTo>
                        <a:lnTo>
                          <a:pt x="0" y="18"/>
                        </a:lnTo>
                        <a:lnTo>
                          <a:pt x="0" y="20"/>
                        </a:lnTo>
                        <a:lnTo>
                          <a:pt x="0" y="22"/>
                        </a:lnTo>
                        <a:lnTo>
                          <a:pt x="0" y="23"/>
                        </a:lnTo>
                        <a:lnTo>
                          <a:pt x="0" y="25"/>
                        </a:lnTo>
                        <a:lnTo>
                          <a:pt x="0" y="27"/>
                        </a:lnTo>
                        <a:lnTo>
                          <a:pt x="0" y="28"/>
                        </a:lnTo>
                        <a:lnTo>
                          <a:pt x="1" y="30"/>
                        </a:lnTo>
                        <a:lnTo>
                          <a:pt x="1" y="32"/>
                        </a:lnTo>
                        <a:lnTo>
                          <a:pt x="2" y="34"/>
                        </a:lnTo>
                        <a:lnTo>
                          <a:pt x="3" y="35"/>
                        </a:lnTo>
                        <a:lnTo>
                          <a:pt x="4" y="36"/>
                        </a:lnTo>
                        <a:lnTo>
                          <a:pt x="5" y="38"/>
                        </a:lnTo>
                        <a:lnTo>
                          <a:pt x="6" y="39"/>
                        </a:lnTo>
                        <a:lnTo>
                          <a:pt x="7" y="40"/>
                        </a:lnTo>
                        <a:lnTo>
                          <a:pt x="8" y="41"/>
                        </a:lnTo>
                        <a:lnTo>
                          <a:pt x="10" y="43"/>
                        </a:lnTo>
                        <a:lnTo>
                          <a:pt x="11" y="43"/>
                        </a:lnTo>
                        <a:lnTo>
                          <a:pt x="12" y="44"/>
                        </a:lnTo>
                        <a:lnTo>
                          <a:pt x="14" y="45"/>
                        </a:lnTo>
                        <a:lnTo>
                          <a:pt x="16" y="45"/>
                        </a:lnTo>
                        <a:lnTo>
                          <a:pt x="18" y="46"/>
                        </a:lnTo>
                        <a:lnTo>
                          <a:pt x="20" y="46"/>
                        </a:lnTo>
                        <a:lnTo>
                          <a:pt x="21" y="46"/>
                        </a:lnTo>
                        <a:lnTo>
                          <a:pt x="23" y="46"/>
                        </a:lnTo>
                        <a:lnTo>
                          <a:pt x="24" y="46"/>
                        </a:lnTo>
                        <a:lnTo>
                          <a:pt x="26" y="46"/>
                        </a:lnTo>
                        <a:lnTo>
                          <a:pt x="28" y="46"/>
                        </a:lnTo>
                        <a:lnTo>
                          <a:pt x="30" y="45"/>
                        </a:lnTo>
                        <a:lnTo>
                          <a:pt x="31" y="45"/>
                        </a:lnTo>
                        <a:lnTo>
                          <a:pt x="33" y="44"/>
                        </a:lnTo>
                        <a:lnTo>
                          <a:pt x="35" y="43"/>
                        </a:lnTo>
                        <a:lnTo>
                          <a:pt x="36" y="43"/>
                        </a:lnTo>
                        <a:lnTo>
                          <a:pt x="38" y="41"/>
                        </a:lnTo>
                        <a:lnTo>
                          <a:pt x="38" y="40"/>
                        </a:lnTo>
                        <a:lnTo>
                          <a:pt x="40" y="39"/>
                        </a:lnTo>
                        <a:lnTo>
                          <a:pt x="41" y="38"/>
                        </a:lnTo>
                        <a:lnTo>
                          <a:pt x="42" y="36"/>
                        </a:lnTo>
                        <a:lnTo>
                          <a:pt x="43" y="35"/>
                        </a:lnTo>
                        <a:lnTo>
                          <a:pt x="44" y="34"/>
                        </a:lnTo>
                        <a:lnTo>
                          <a:pt x="45" y="32"/>
                        </a:lnTo>
                        <a:lnTo>
                          <a:pt x="45" y="30"/>
                        </a:lnTo>
                        <a:lnTo>
                          <a:pt x="46" y="28"/>
                        </a:lnTo>
                        <a:lnTo>
                          <a:pt x="46" y="27"/>
                        </a:lnTo>
                        <a:lnTo>
                          <a:pt x="46" y="25"/>
                        </a:lnTo>
                        <a:lnTo>
                          <a:pt x="46" y="23"/>
                        </a:lnTo>
                      </a:path>
                    </a:pathLst>
                  </a:custGeom>
                  <a:noFill/>
                  <a:ln w="12700" cap="rnd" cmpd="sng">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28" name="Freeform 130"/>
                  <p:cNvSpPr>
                    <a:spLocks/>
                  </p:cNvSpPr>
                  <p:nvPr/>
                </p:nvSpPr>
                <p:spPr bwMode="auto">
                  <a:xfrm>
                    <a:off x="5244" y="3249"/>
                    <a:ext cx="48" cy="48"/>
                  </a:xfrm>
                  <a:custGeom>
                    <a:avLst/>
                    <a:gdLst>
                      <a:gd name="T0" fmla="*/ 47 w 48"/>
                      <a:gd name="T1" fmla="*/ 22 h 48"/>
                      <a:gd name="T2" fmla="*/ 46 w 48"/>
                      <a:gd name="T3" fmla="*/ 18 h 48"/>
                      <a:gd name="T4" fmla="*/ 45 w 48"/>
                      <a:gd name="T5" fmla="*/ 15 h 48"/>
                      <a:gd name="T6" fmla="*/ 43 w 48"/>
                      <a:gd name="T7" fmla="*/ 11 h 48"/>
                      <a:gd name="T8" fmla="*/ 40 w 48"/>
                      <a:gd name="T9" fmla="*/ 8 h 48"/>
                      <a:gd name="T10" fmla="*/ 38 w 48"/>
                      <a:gd name="T11" fmla="*/ 5 h 48"/>
                      <a:gd name="T12" fmla="*/ 35 w 48"/>
                      <a:gd name="T13" fmla="*/ 4 h 48"/>
                      <a:gd name="T14" fmla="*/ 32 w 48"/>
                      <a:gd name="T15" fmla="*/ 1 h 48"/>
                      <a:gd name="T16" fmla="*/ 29 w 48"/>
                      <a:gd name="T17" fmla="*/ 1 h 48"/>
                      <a:gd name="T18" fmla="*/ 25 w 48"/>
                      <a:gd name="T19" fmla="*/ 0 h 48"/>
                      <a:gd name="T20" fmla="*/ 22 w 48"/>
                      <a:gd name="T21" fmla="*/ 0 h 48"/>
                      <a:gd name="T22" fmla="*/ 18 w 48"/>
                      <a:gd name="T23" fmla="*/ 1 h 48"/>
                      <a:gd name="T24" fmla="*/ 15 w 48"/>
                      <a:gd name="T25" fmla="*/ 1 h 48"/>
                      <a:gd name="T26" fmla="*/ 12 w 48"/>
                      <a:gd name="T27" fmla="*/ 4 h 48"/>
                      <a:gd name="T28" fmla="*/ 9 w 48"/>
                      <a:gd name="T29" fmla="*/ 5 h 48"/>
                      <a:gd name="T30" fmla="*/ 6 w 48"/>
                      <a:gd name="T31" fmla="*/ 8 h 48"/>
                      <a:gd name="T32" fmla="*/ 4 w 48"/>
                      <a:gd name="T33" fmla="*/ 11 h 48"/>
                      <a:gd name="T34" fmla="*/ 2 w 48"/>
                      <a:gd name="T35" fmla="*/ 15 h 48"/>
                      <a:gd name="T36" fmla="*/ 1 w 48"/>
                      <a:gd name="T37" fmla="*/ 18 h 48"/>
                      <a:gd name="T38" fmla="*/ 0 w 48"/>
                      <a:gd name="T39" fmla="*/ 22 h 48"/>
                      <a:gd name="T40" fmla="*/ 0 w 48"/>
                      <a:gd name="T41" fmla="*/ 25 h 48"/>
                      <a:gd name="T42" fmla="*/ 1 w 48"/>
                      <a:gd name="T43" fmla="*/ 29 h 48"/>
                      <a:gd name="T44" fmla="*/ 2 w 48"/>
                      <a:gd name="T45" fmla="*/ 32 h 48"/>
                      <a:gd name="T46" fmla="*/ 4 w 48"/>
                      <a:gd name="T47" fmla="*/ 35 h 48"/>
                      <a:gd name="T48" fmla="*/ 5 w 48"/>
                      <a:gd name="T49" fmla="*/ 38 h 48"/>
                      <a:gd name="T50" fmla="*/ 8 w 48"/>
                      <a:gd name="T51" fmla="*/ 41 h 48"/>
                      <a:gd name="T52" fmla="*/ 10 w 48"/>
                      <a:gd name="T53" fmla="*/ 43 h 48"/>
                      <a:gd name="T54" fmla="*/ 13 w 48"/>
                      <a:gd name="T55" fmla="*/ 45 h 48"/>
                      <a:gd name="T56" fmla="*/ 17 w 48"/>
                      <a:gd name="T57" fmla="*/ 45 h 48"/>
                      <a:gd name="T58" fmla="*/ 20 w 48"/>
                      <a:gd name="T59" fmla="*/ 47 h 48"/>
                      <a:gd name="T60" fmla="*/ 23 w 48"/>
                      <a:gd name="T61" fmla="*/ 47 h 48"/>
                      <a:gd name="T62" fmla="*/ 27 w 48"/>
                      <a:gd name="T63" fmla="*/ 47 h 48"/>
                      <a:gd name="T64" fmla="*/ 30 w 48"/>
                      <a:gd name="T65" fmla="*/ 45 h 48"/>
                      <a:gd name="T66" fmla="*/ 34 w 48"/>
                      <a:gd name="T67" fmla="*/ 45 h 48"/>
                      <a:gd name="T68" fmla="*/ 36 w 48"/>
                      <a:gd name="T69" fmla="*/ 43 h 48"/>
                      <a:gd name="T70" fmla="*/ 39 w 48"/>
                      <a:gd name="T71" fmla="*/ 41 h 48"/>
                      <a:gd name="T72" fmla="*/ 42 w 48"/>
                      <a:gd name="T73" fmla="*/ 38 h 48"/>
                      <a:gd name="T74" fmla="*/ 43 w 48"/>
                      <a:gd name="T75" fmla="*/ 35 h 48"/>
                      <a:gd name="T76" fmla="*/ 45 w 48"/>
                      <a:gd name="T77" fmla="*/ 32 h 48"/>
                      <a:gd name="T78" fmla="*/ 46 w 48"/>
                      <a:gd name="T79" fmla="*/ 29 h 48"/>
                      <a:gd name="T80" fmla="*/ 47 w 48"/>
                      <a:gd name="T81" fmla="*/ 25 h 4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48" h="48">
                        <a:moveTo>
                          <a:pt x="47" y="23"/>
                        </a:moveTo>
                        <a:lnTo>
                          <a:pt x="47" y="22"/>
                        </a:lnTo>
                        <a:lnTo>
                          <a:pt x="46" y="20"/>
                        </a:lnTo>
                        <a:lnTo>
                          <a:pt x="46" y="18"/>
                        </a:lnTo>
                        <a:lnTo>
                          <a:pt x="46" y="17"/>
                        </a:lnTo>
                        <a:lnTo>
                          <a:pt x="45" y="15"/>
                        </a:lnTo>
                        <a:lnTo>
                          <a:pt x="44" y="13"/>
                        </a:lnTo>
                        <a:lnTo>
                          <a:pt x="43" y="11"/>
                        </a:lnTo>
                        <a:lnTo>
                          <a:pt x="42" y="9"/>
                        </a:lnTo>
                        <a:lnTo>
                          <a:pt x="40" y="8"/>
                        </a:lnTo>
                        <a:lnTo>
                          <a:pt x="39" y="6"/>
                        </a:lnTo>
                        <a:lnTo>
                          <a:pt x="38" y="5"/>
                        </a:lnTo>
                        <a:lnTo>
                          <a:pt x="36" y="4"/>
                        </a:lnTo>
                        <a:lnTo>
                          <a:pt x="35" y="4"/>
                        </a:lnTo>
                        <a:lnTo>
                          <a:pt x="34" y="3"/>
                        </a:lnTo>
                        <a:lnTo>
                          <a:pt x="32" y="1"/>
                        </a:lnTo>
                        <a:lnTo>
                          <a:pt x="30" y="1"/>
                        </a:lnTo>
                        <a:lnTo>
                          <a:pt x="29" y="1"/>
                        </a:lnTo>
                        <a:lnTo>
                          <a:pt x="27" y="1"/>
                        </a:lnTo>
                        <a:lnTo>
                          <a:pt x="25" y="0"/>
                        </a:lnTo>
                        <a:lnTo>
                          <a:pt x="23" y="0"/>
                        </a:lnTo>
                        <a:lnTo>
                          <a:pt x="22" y="0"/>
                        </a:lnTo>
                        <a:lnTo>
                          <a:pt x="20" y="1"/>
                        </a:lnTo>
                        <a:lnTo>
                          <a:pt x="18" y="1"/>
                        </a:lnTo>
                        <a:lnTo>
                          <a:pt x="17" y="1"/>
                        </a:lnTo>
                        <a:lnTo>
                          <a:pt x="15" y="1"/>
                        </a:lnTo>
                        <a:lnTo>
                          <a:pt x="13" y="3"/>
                        </a:lnTo>
                        <a:lnTo>
                          <a:pt x="12" y="4"/>
                        </a:lnTo>
                        <a:lnTo>
                          <a:pt x="10" y="4"/>
                        </a:lnTo>
                        <a:lnTo>
                          <a:pt x="9" y="5"/>
                        </a:lnTo>
                        <a:lnTo>
                          <a:pt x="8" y="6"/>
                        </a:lnTo>
                        <a:lnTo>
                          <a:pt x="6" y="8"/>
                        </a:lnTo>
                        <a:lnTo>
                          <a:pt x="5" y="9"/>
                        </a:lnTo>
                        <a:lnTo>
                          <a:pt x="4" y="11"/>
                        </a:lnTo>
                        <a:lnTo>
                          <a:pt x="2" y="13"/>
                        </a:lnTo>
                        <a:lnTo>
                          <a:pt x="2" y="15"/>
                        </a:lnTo>
                        <a:lnTo>
                          <a:pt x="1" y="17"/>
                        </a:lnTo>
                        <a:lnTo>
                          <a:pt x="1" y="18"/>
                        </a:lnTo>
                        <a:lnTo>
                          <a:pt x="0" y="20"/>
                        </a:lnTo>
                        <a:lnTo>
                          <a:pt x="0" y="22"/>
                        </a:lnTo>
                        <a:lnTo>
                          <a:pt x="0" y="23"/>
                        </a:lnTo>
                        <a:lnTo>
                          <a:pt x="0" y="25"/>
                        </a:lnTo>
                        <a:lnTo>
                          <a:pt x="0" y="27"/>
                        </a:lnTo>
                        <a:lnTo>
                          <a:pt x="1" y="29"/>
                        </a:lnTo>
                        <a:lnTo>
                          <a:pt x="1" y="30"/>
                        </a:lnTo>
                        <a:lnTo>
                          <a:pt x="2" y="32"/>
                        </a:lnTo>
                        <a:lnTo>
                          <a:pt x="2" y="33"/>
                        </a:lnTo>
                        <a:lnTo>
                          <a:pt x="4" y="35"/>
                        </a:lnTo>
                        <a:lnTo>
                          <a:pt x="4" y="36"/>
                        </a:lnTo>
                        <a:lnTo>
                          <a:pt x="5" y="38"/>
                        </a:lnTo>
                        <a:lnTo>
                          <a:pt x="6" y="39"/>
                        </a:lnTo>
                        <a:lnTo>
                          <a:pt x="8" y="41"/>
                        </a:lnTo>
                        <a:lnTo>
                          <a:pt x="9" y="41"/>
                        </a:lnTo>
                        <a:lnTo>
                          <a:pt x="10" y="43"/>
                        </a:lnTo>
                        <a:lnTo>
                          <a:pt x="12" y="43"/>
                        </a:lnTo>
                        <a:lnTo>
                          <a:pt x="13" y="45"/>
                        </a:lnTo>
                        <a:lnTo>
                          <a:pt x="15" y="45"/>
                        </a:lnTo>
                        <a:lnTo>
                          <a:pt x="17" y="45"/>
                        </a:lnTo>
                        <a:lnTo>
                          <a:pt x="18" y="46"/>
                        </a:lnTo>
                        <a:lnTo>
                          <a:pt x="20" y="47"/>
                        </a:lnTo>
                        <a:lnTo>
                          <a:pt x="22" y="47"/>
                        </a:lnTo>
                        <a:lnTo>
                          <a:pt x="23" y="47"/>
                        </a:lnTo>
                        <a:lnTo>
                          <a:pt x="25" y="47"/>
                        </a:lnTo>
                        <a:lnTo>
                          <a:pt x="27" y="47"/>
                        </a:lnTo>
                        <a:lnTo>
                          <a:pt x="29" y="46"/>
                        </a:lnTo>
                        <a:lnTo>
                          <a:pt x="30" y="45"/>
                        </a:lnTo>
                        <a:lnTo>
                          <a:pt x="32" y="45"/>
                        </a:lnTo>
                        <a:lnTo>
                          <a:pt x="34" y="45"/>
                        </a:lnTo>
                        <a:lnTo>
                          <a:pt x="35" y="43"/>
                        </a:lnTo>
                        <a:lnTo>
                          <a:pt x="36" y="43"/>
                        </a:lnTo>
                        <a:lnTo>
                          <a:pt x="38" y="41"/>
                        </a:lnTo>
                        <a:lnTo>
                          <a:pt x="39" y="41"/>
                        </a:lnTo>
                        <a:lnTo>
                          <a:pt x="40" y="39"/>
                        </a:lnTo>
                        <a:lnTo>
                          <a:pt x="42" y="38"/>
                        </a:lnTo>
                        <a:lnTo>
                          <a:pt x="43" y="36"/>
                        </a:lnTo>
                        <a:lnTo>
                          <a:pt x="43" y="35"/>
                        </a:lnTo>
                        <a:lnTo>
                          <a:pt x="44" y="33"/>
                        </a:lnTo>
                        <a:lnTo>
                          <a:pt x="45" y="32"/>
                        </a:lnTo>
                        <a:lnTo>
                          <a:pt x="46" y="30"/>
                        </a:lnTo>
                        <a:lnTo>
                          <a:pt x="46" y="29"/>
                        </a:lnTo>
                        <a:lnTo>
                          <a:pt x="46" y="27"/>
                        </a:lnTo>
                        <a:lnTo>
                          <a:pt x="47" y="25"/>
                        </a:lnTo>
                        <a:lnTo>
                          <a:pt x="47" y="23"/>
                        </a:lnTo>
                      </a:path>
                    </a:pathLst>
                  </a:custGeom>
                  <a:noFill/>
                  <a:ln w="12700" cap="rnd" cmpd="sng">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29" name="Freeform 131"/>
                  <p:cNvSpPr>
                    <a:spLocks/>
                  </p:cNvSpPr>
                  <p:nvPr/>
                </p:nvSpPr>
                <p:spPr bwMode="auto">
                  <a:xfrm>
                    <a:off x="5096" y="3104"/>
                    <a:ext cx="48" cy="48"/>
                  </a:xfrm>
                  <a:custGeom>
                    <a:avLst/>
                    <a:gdLst>
                      <a:gd name="T0" fmla="*/ 47 w 48"/>
                      <a:gd name="T1" fmla="*/ 22 h 48"/>
                      <a:gd name="T2" fmla="*/ 46 w 48"/>
                      <a:gd name="T3" fmla="*/ 18 h 48"/>
                      <a:gd name="T4" fmla="*/ 45 w 48"/>
                      <a:gd name="T5" fmla="*/ 15 h 48"/>
                      <a:gd name="T6" fmla="*/ 43 w 48"/>
                      <a:gd name="T7" fmla="*/ 12 h 48"/>
                      <a:gd name="T8" fmla="*/ 42 w 48"/>
                      <a:gd name="T9" fmla="*/ 9 h 48"/>
                      <a:gd name="T10" fmla="*/ 39 w 48"/>
                      <a:gd name="T11" fmla="*/ 7 h 48"/>
                      <a:gd name="T12" fmla="*/ 36 w 48"/>
                      <a:gd name="T13" fmla="*/ 4 h 48"/>
                      <a:gd name="T14" fmla="*/ 34 w 48"/>
                      <a:gd name="T15" fmla="*/ 3 h 48"/>
                      <a:gd name="T16" fmla="*/ 30 w 48"/>
                      <a:gd name="T17" fmla="*/ 2 h 48"/>
                      <a:gd name="T18" fmla="*/ 27 w 48"/>
                      <a:gd name="T19" fmla="*/ 1 h 48"/>
                      <a:gd name="T20" fmla="*/ 23 w 48"/>
                      <a:gd name="T21" fmla="*/ 0 h 48"/>
                      <a:gd name="T22" fmla="*/ 20 w 48"/>
                      <a:gd name="T23" fmla="*/ 1 h 48"/>
                      <a:gd name="T24" fmla="*/ 16 w 48"/>
                      <a:gd name="T25" fmla="*/ 2 h 48"/>
                      <a:gd name="T26" fmla="*/ 13 w 48"/>
                      <a:gd name="T27" fmla="*/ 3 h 48"/>
                      <a:gd name="T28" fmla="*/ 10 w 48"/>
                      <a:gd name="T29" fmla="*/ 4 h 48"/>
                      <a:gd name="T30" fmla="*/ 8 w 48"/>
                      <a:gd name="T31" fmla="*/ 7 h 48"/>
                      <a:gd name="T32" fmla="*/ 5 w 48"/>
                      <a:gd name="T33" fmla="*/ 9 h 48"/>
                      <a:gd name="T34" fmla="*/ 4 w 48"/>
                      <a:gd name="T35" fmla="*/ 12 h 48"/>
                      <a:gd name="T36" fmla="*/ 2 w 48"/>
                      <a:gd name="T37" fmla="*/ 15 h 48"/>
                      <a:gd name="T38" fmla="*/ 1 w 48"/>
                      <a:gd name="T39" fmla="*/ 18 h 48"/>
                      <a:gd name="T40" fmla="*/ 0 w 48"/>
                      <a:gd name="T41" fmla="*/ 22 h 48"/>
                      <a:gd name="T42" fmla="*/ 0 w 48"/>
                      <a:gd name="T43" fmla="*/ 26 h 48"/>
                      <a:gd name="T44" fmla="*/ 1 w 48"/>
                      <a:gd name="T45" fmla="*/ 29 h 48"/>
                      <a:gd name="T46" fmla="*/ 2 w 48"/>
                      <a:gd name="T47" fmla="*/ 32 h 48"/>
                      <a:gd name="T48" fmla="*/ 4 w 48"/>
                      <a:gd name="T49" fmla="*/ 36 h 48"/>
                      <a:gd name="T50" fmla="*/ 5 w 48"/>
                      <a:gd name="T51" fmla="*/ 38 h 48"/>
                      <a:gd name="T52" fmla="*/ 8 w 48"/>
                      <a:gd name="T53" fmla="*/ 41 h 48"/>
                      <a:gd name="T54" fmla="*/ 10 w 48"/>
                      <a:gd name="T55" fmla="*/ 44 h 48"/>
                      <a:gd name="T56" fmla="*/ 13 w 48"/>
                      <a:gd name="T57" fmla="*/ 45 h 48"/>
                      <a:gd name="T58" fmla="*/ 16 w 48"/>
                      <a:gd name="T59" fmla="*/ 46 h 48"/>
                      <a:gd name="T60" fmla="*/ 20 w 48"/>
                      <a:gd name="T61" fmla="*/ 47 h 48"/>
                      <a:gd name="T62" fmla="*/ 23 w 48"/>
                      <a:gd name="T63" fmla="*/ 47 h 48"/>
                      <a:gd name="T64" fmla="*/ 27 w 48"/>
                      <a:gd name="T65" fmla="*/ 47 h 48"/>
                      <a:gd name="T66" fmla="*/ 30 w 48"/>
                      <a:gd name="T67" fmla="*/ 46 h 48"/>
                      <a:gd name="T68" fmla="*/ 34 w 48"/>
                      <a:gd name="T69" fmla="*/ 45 h 48"/>
                      <a:gd name="T70" fmla="*/ 36 w 48"/>
                      <a:gd name="T71" fmla="*/ 44 h 48"/>
                      <a:gd name="T72" fmla="*/ 39 w 48"/>
                      <a:gd name="T73" fmla="*/ 41 h 48"/>
                      <a:gd name="T74" fmla="*/ 42 w 48"/>
                      <a:gd name="T75" fmla="*/ 38 h 48"/>
                      <a:gd name="T76" fmla="*/ 43 w 48"/>
                      <a:gd name="T77" fmla="*/ 36 h 48"/>
                      <a:gd name="T78" fmla="*/ 45 w 48"/>
                      <a:gd name="T79" fmla="*/ 32 h 48"/>
                      <a:gd name="T80" fmla="*/ 46 w 48"/>
                      <a:gd name="T81" fmla="*/ 29 h 48"/>
                      <a:gd name="T82" fmla="*/ 47 w 48"/>
                      <a:gd name="T83" fmla="*/ 26 h 4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8" h="48">
                        <a:moveTo>
                          <a:pt x="47" y="24"/>
                        </a:moveTo>
                        <a:lnTo>
                          <a:pt x="47" y="22"/>
                        </a:lnTo>
                        <a:lnTo>
                          <a:pt x="46" y="20"/>
                        </a:lnTo>
                        <a:lnTo>
                          <a:pt x="46" y="18"/>
                        </a:lnTo>
                        <a:lnTo>
                          <a:pt x="46" y="17"/>
                        </a:lnTo>
                        <a:lnTo>
                          <a:pt x="45" y="15"/>
                        </a:lnTo>
                        <a:lnTo>
                          <a:pt x="44" y="14"/>
                        </a:lnTo>
                        <a:lnTo>
                          <a:pt x="43" y="12"/>
                        </a:lnTo>
                        <a:lnTo>
                          <a:pt x="43" y="11"/>
                        </a:lnTo>
                        <a:lnTo>
                          <a:pt x="42" y="9"/>
                        </a:lnTo>
                        <a:lnTo>
                          <a:pt x="41" y="8"/>
                        </a:lnTo>
                        <a:lnTo>
                          <a:pt x="39" y="7"/>
                        </a:lnTo>
                        <a:lnTo>
                          <a:pt x="38" y="6"/>
                        </a:lnTo>
                        <a:lnTo>
                          <a:pt x="36" y="4"/>
                        </a:lnTo>
                        <a:lnTo>
                          <a:pt x="35" y="4"/>
                        </a:lnTo>
                        <a:lnTo>
                          <a:pt x="34" y="3"/>
                        </a:lnTo>
                        <a:lnTo>
                          <a:pt x="32" y="2"/>
                        </a:lnTo>
                        <a:lnTo>
                          <a:pt x="30" y="2"/>
                        </a:lnTo>
                        <a:lnTo>
                          <a:pt x="29" y="1"/>
                        </a:lnTo>
                        <a:lnTo>
                          <a:pt x="27" y="1"/>
                        </a:lnTo>
                        <a:lnTo>
                          <a:pt x="25" y="0"/>
                        </a:lnTo>
                        <a:lnTo>
                          <a:pt x="23" y="0"/>
                        </a:lnTo>
                        <a:lnTo>
                          <a:pt x="22" y="0"/>
                        </a:lnTo>
                        <a:lnTo>
                          <a:pt x="20" y="1"/>
                        </a:lnTo>
                        <a:lnTo>
                          <a:pt x="18" y="1"/>
                        </a:lnTo>
                        <a:lnTo>
                          <a:pt x="16" y="2"/>
                        </a:lnTo>
                        <a:lnTo>
                          <a:pt x="15" y="2"/>
                        </a:lnTo>
                        <a:lnTo>
                          <a:pt x="13" y="3"/>
                        </a:lnTo>
                        <a:lnTo>
                          <a:pt x="12" y="4"/>
                        </a:lnTo>
                        <a:lnTo>
                          <a:pt x="10" y="4"/>
                        </a:lnTo>
                        <a:lnTo>
                          <a:pt x="9" y="6"/>
                        </a:lnTo>
                        <a:lnTo>
                          <a:pt x="8" y="7"/>
                        </a:lnTo>
                        <a:lnTo>
                          <a:pt x="6" y="8"/>
                        </a:lnTo>
                        <a:lnTo>
                          <a:pt x="5" y="9"/>
                        </a:lnTo>
                        <a:lnTo>
                          <a:pt x="4" y="11"/>
                        </a:lnTo>
                        <a:lnTo>
                          <a:pt x="4" y="12"/>
                        </a:lnTo>
                        <a:lnTo>
                          <a:pt x="2" y="14"/>
                        </a:lnTo>
                        <a:lnTo>
                          <a:pt x="2" y="15"/>
                        </a:lnTo>
                        <a:lnTo>
                          <a:pt x="1" y="17"/>
                        </a:lnTo>
                        <a:lnTo>
                          <a:pt x="1" y="18"/>
                        </a:lnTo>
                        <a:lnTo>
                          <a:pt x="0" y="20"/>
                        </a:lnTo>
                        <a:lnTo>
                          <a:pt x="0" y="22"/>
                        </a:lnTo>
                        <a:lnTo>
                          <a:pt x="0" y="24"/>
                        </a:lnTo>
                        <a:lnTo>
                          <a:pt x="0" y="26"/>
                        </a:lnTo>
                        <a:lnTo>
                          <a:pt x="0" y="27"/>
                        </a:lnTo>
                        <a:lnTo>
                          <a:pt x="1" y="29"/>
                        </a:lnTo>
                        <a:lnTo>
                          <a:pt x="1" y="30"/>
                        </a:lnTo>
                        <a:lnTo>
                          <a:pt x="2" y="32"/>
                        </a:lnTo>
                        <a:lnTo>
                          <a:pt x="2" y="34"/>
                        </a:lnTo>
                        <a:lnTo>
                          <a:pt x="4" y="36"/>
                        </a:lnTo>
                        <a:lnTo>
                          <a:pt x="4" y="37"/>
                        </a:lnTo>
                        <a:lnTo>
                          <a:pt x="5" y="38"/>
                        </a:lnTo>
                        <a:lnTo>
                          <a:pt x="6" y="40"/>
                        </a:lnTo>
                        <a:lnTo>
                          <a:pt x="8" y="41"/>
                        </a:lnTo>
                        <a:lnTo>
                          <a:pt x="9" y="42"/>
                        </a:lnTo>
                        <a:lnTo>
                          <a:pt x="10" y="44"/>
                        </a:lnTo>
                        <a:lnTo>
                          <a:pt x="12" y="44"/>
                        </a:lnTo>
                        <a:lnTo>
                          <a:pt x="13" y="45"/>
                        </a:lnTo>
                        <a:lnTo>
                          <a:pt x="15" y="46"/>
                        </a:lnTo>
                        <a:lnTo>
                          <a:pt x="16" y="46"/>
                        </a:lnTo>
                        <a:lnTo>
                          <a:pt x="18" y="46"/>
                        </a:lnTo>
                        <a:lnTo>
                          <a:pt x="20" y="47"/>
                        </a:lnTo>
                        <a:lnTo>
                          <a:pt x="22" y="47"/>
                        </a:lnTo>
                        <a:lnTo>
                          <a:pt x="23" y="47"/>
                        </a:lnTo>
                        <a:lnTo>
                          <a:pt x="25" y="47"/>
                        </a:lnTo>
                        <a:lnTo>
                          <a:pt x="27" y="47"/>
                        </a:lnTo>
                        <a:lnTo>
                          <a:pt x="29" y="46"/>
                        </a:lnTo>
                        <a:lnTo>
                          <a:pt x="30" y="46"/>
                        </a:lnTo>
                        <a:lnTo>
                          <a:pt x="32" y="46"/>
                        </a:lnTo>
                        <a:lnTo>
                          <a:pt x="34" y="45"/>
                        </a:lnTo>
                        <a:lnTo>
                          <a:pt x="35" y="44"/>
                        </a:lnTo>
                        <a:lnTo>
                          <a:pt x="36" y="44"/>
                        </a:lnTo>
                        <a:lnTo>
                          <a:pt x="38" y="42"/>
                        </a:lnTo>
                        <a:lnTo>
                          <a:pt x="39" y="41"/>
                        </a:lnTo>
                        <a:lnTo>
                          <a:pt x="41" y="40"/>
                        </a:lnTo>
                        <a:lnTo>
                          <a:pt x="42" y="38"/>
                        </a:lnTo>
                        <a:lnTo>
                          <a:pt x="43" y="37"/>
                        </a:lnTo>
                        <a:lnTo>
                          <a:pt x="43" y="36"/>
                        </a:lnTo>
                        <a:lnTo>
                          <a:pt x="44" y="34"/>
                        </a:lnTo>
                        <a:lnTo>
                          <a:pt x="45" y="32"/>
                        </a:lnTo>
                        <a:lnTo>
                          <a:pt x="46" y="30"/>
                        </a:lnTo>
                        <a:lnTo>
                          <a:pt x="46" y="29"/>
                        </a:lnTo>
                        <a:lnTo>
                          <a:pt x="46" y="27"/>
                        </a:lnTo>
                        <a:lnTo>
                          <a:pt x="47" y="26"/>
                        </a:lnTo>
                        <a:lnTo>
                          <a:pt x="47" y="24"/>
                        </a:lnTo>
                      </a:path>
                    </a:pathLst>
                  </a:custGeom>
                  <a:noFill/>
                  <a:ln w="12700" cap="rnd" cmpd="sng">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30" name="Freeform 132"/>
                  <p:cNvSpPr>
                    <a:spLocks/>
                  </p:cNvSpPr>
                  <p:nvPr/>
                </p:nvSpPr>
                <p:spPr bwMode="auto">
                  <a:xfrm>
                    <a:off x="4792" y="3112"/>
                    <a:ext cx="48" cy="48"/>
                  </a:xfrm>
                  <a:custGeom>
                    <a:avLst/>
                    <a:gdLst>
                      <a:gd name="T0" fmla="*/ 47 w 48"/>
                      <a:gd name="T1" fmla="*/ 22 h 48"/>
                      <a:gd name="T2" fmla="*/ 46 w 48"/>
                      <a:gd name="T3" fmla="*/ 18 h 48"/>
                      <a:gd name="T4" fmla="*/ 45 w 48"/>
                      <a:gd name="T5" fmla="*/ 15 h 48"/>
                      <a:gd name="T6" fmla="*/ 43 w 48"/>
                      <a:gd name="T7" fmla="*/ 12 h 48"/>
                      <a:gd name="T8" fmla="*/ 42 w 48"/>
                      <a:gd name="T9" fmla="*/ 9 h 48"/>
                      <a:gd name="T10" fmla="*/ 39 w 48"/>
                      <a:gd name="T11" fmla="*/ 6 h 48"/>
                      <a:gd name="T12" fmla="*/ 36 w 48"/>
                      <a:gd name="T13" fmla="*/ 4 h 48"/>
                      <a:gd name="T14" fmla="*/ 34 w 48"/>
                      <a:gd name="T15" fmla="*/ 3 h 48"/>
                      <a:gd name="T16" fmla="*/ 30 w 48"/>
                      <a:gd name="T17" fmla="*/ 2 h 48"/>
                      <a:gd name="T18" fmla="*/ 27 w 48"/>
                      <a:gd name="T19" fmla="*/ 0 h 48"/>
                      <a:gd name="T20" fmla="*/ 24 w 48"/>
                      <a:gd name="T21" fmla="*/ 0 h 48"/>
                      <a:gd name="T22" fmla="*/ 20 w 48"/>
                      <a:gd name="T23" fmla="*/ 0 h 48"/>
                      <a:gd name="T24" fmla="*/ 17 w 48"/>
                      <a:gd name="T25" fmla="*/ 2 h 48"/>
                      <a:gd name="T26" fmla="*/ 13 w 48"/>
                      <a:gd name="T27" fmla="*/ 3 h 48"/>
                      <a:gd name="T28" fmla="*/ 11 w 48"/>
                      <a:gd name="T29" fmla="*/ 4 h 48"/>
                      <a:gd name="T30" fmla="*/ 8 w 48"/>
                      <a:gd name="T31" fmla="*/ 6 h 48"/>
                      <a:gd name="T32" fmla="*/ 6 w 48"/>
                      <a:gd name="T33" fmla="*/ 9 h 48"/>
                      <a:gd name="T34" fmla="*/ 4 w 48"/>
                      <a:gd name="T35" fmla="*/ 12 h 48"/>
                      <a:gd name="T36" fmla="*/ 2 w 48"/>
                      <a:gd name="T37" fmla="*/ 15 h 48"/>
                      <a:gd name="T38" fmla="*/ 1 w 48"/>
                      <a:gd name="T39" fmla="*/ 18 h 48"/>
                      <a:gd name="T40" fmla="*/ 0 w 48"/>
                      <a:gd name="T41" fmla="*/ 22 h 48"/>
                      <a:gd name="T42" fmla="*/ 0 w 48"/>
                      <a:gd name="T43" fmla="*/ 26 h 48"/>
                      <a:gd name="T44" fmla="*/ 1 w 48"/>
                      <a:gd name="T45" fmla="*/ 29 h 48"/>
                      <a:gd name="T46" fmla="*/ 2 w 48"/>
                      <a:gd name="T47" fmla="*/ 32 h 48"/>
                      <a:gd name="T48" fmla="*/ 4 w 48"/>
                      <a:gd name="T49" fmla="*/ 36 h 48"/>
                      <a:gd name="T50" fmla="*/ 6 w 48"/>
                      <a:gd name="T51" fmla="*/ 39 h 48"/>
                      <a:gd name="T52" fmla="*/ 9 w 48"/>
                      <a:gd name="T53" fmla="*/ 42 h 48"/>
                      <a:gd name="T54" fmla="*/ 12 w 48"/>
                      <a:gd name="T55" fmla="*/ 44 h 48"/>
                      <a:gd name="T56" fmla="*/ 15 w 48"/>
                      <a:gd name="T57" fmla="*/ 46 h 48"/>
                      <a:gd name="T58" fmla="*/ 18 w 48"/>
                      <a:gd name="T59" fmla="*/ 46 h 48"/>
                      <a:gd name="T60" fmla="*/ 22 w 48"/>
                      <a:gd name="T61" fmla="*/ 47 h 48"/>
                      <a:gd name="T62" fmla="*/ 25 w 48"/>
                      <a:gd name="T63" fmla="*/ 47 h 48"/>
                      <a:gd name="T64" fmla="*/ 29 w 48"/>
                      <a:gd name="T65" fmla="*/ 46 h 48"/>
                      <a:gd name="T66" fmla="*/ 32 w 48"/>
                      <a:gd name="T67" fmla="*/ 46 h 48"/>
                      <a:gd name="T68" fmla="*/ 35 w 48"/>
                      <a:gd name="T69" fmla="*/ 44 h 48"/>
                      <a:gd name="T70" fmla="*/ 38 w 48"/>
                      <a:gd name="T71" fmla="*/ 42 h 48"/>
                      <a:gd name="T72" fmla="*/ 41 w 48"/>
                      <a:gd name="T73" fmla="*/ 39 h 48"/>
                      <a:gd name="T74" fmla="*/ 43 w 48"/>
                      <a:gd name="T75" fmla="*/ 36 h 48"/>
                      <a:gd name="T76" fmla="*/ 45 w 48"/>
                      <a:gd name="T77" fmla="*/ 32 h 48"/>
                      <a:gd name="T78" fmla="*/ 46 w 48"/>
                      <a:gd name="T79" fmla="*/ 29 h 48"/>
                      <a:gd name="T80" fmla="*/ 47 w 48"/>
                      <a:gd name="T81" fmla="*/ 26 h 4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48" h="48">
                        <a:moveTo>
                          <a:pt x="47" y="24"/>
                        </a:moveTo>
                        <a:lnTo>
                          <a:pt x="47" y="22"/>
                        </a:lnTo>
                        <a:lnTo>
                          <a:pt x="47" y="20"/>
                        </a:lnTo>
                        <a:lnTo>
                          <a:pt x="46" y="18"/>
                        </a:lnTo>
                        <a:lnTo>
                          <a:pt x="46" y="17"/>
                        </a:lnTo>
                        <a:lnTo>
                          <a:pt x="45" y="15"/>
                        </a:lnTo>
                        <a:lnTo>
                          <a:pt x="44" y="14"/>
                        </a:lnTo>
                        <a:lnTo>
                          <a:pt x="43" y="12"/>
                        </a:lnTo>
                        <a:lnTo>
                          <a:pt x="43" y="10"/>
                        </a:lnTo>
                        <a:lnTo>
                          <a:pt x="42" y="9"/>
                        </a:lnTo>
                        <a:lnTo>
                          <a:pt x="41" y="8"/>
                        </a:lnTo>
                        <a:lnTo>
                          <a:pt x="39" y="6"/>
                        </a:lnTo>
                        <a:lnTo>
                          <a:pt x="38" y="5"/>
                        </a:lnTo>
                        <a:lnTo>
                          <a:pt x="36" y="4"/>
                        </a:lnTo>
                        <a:lnTo>
                          <a:pt x="35" y="4"/>
                        </a:lnTo>
                        <a:lnTo>
                          <a:pt x="34" y="3"/>
                        </a:lnTo>
                        <a:lnTo>
                          <a:pt x="32" y="2"/>
                        </a:lnTo>
                        <a:lnTo>
                          <a:pt x="30" y="2"/>
                        </a:lnTo>
                        <a:lnTo>
                          <a:pt x="29" y="1"/>
                        </a:lnTo>
                        <a:lnTo>
                          <a:pt x="27" y="0"/>
                        </a:lnTo>
                        <a:lnTo>
                          <a:pt x="25" y="0"/>
                        </a:lnTo>
                        <a:lnTo>
                          <a:pt x="24" y="0"/>
                        </a:lnTo>
                        <a:lnTo>
                          <a:pt x="22" y="0"/>
                        </a:lnTo>
                        <a:lnTo>
                          <a:pt x="20" y="0"/>
                        </a:lnTo>
                        <a:lnTo>
                          <a:pt x="18" y="1"/>
                        </a:lnTo>
                        <a:lnTo>
                          <a:pt x="17" y="2"/>
                        </a:lnTo>
                        <a:lnTo>
                          <a:pt x="15" y="2"/>
                        </a:lnTo>
                        <a:lnTo>
                          <a:pt x="13" y="3"/>
                        </a:lnTo>
                        <a:lnTo>
                          <a:pt x="12" y="4"/>
                        </a:lnTo>
                        <a:lnTo>
                          <a:pt x="11" y="4"/>
                        </a:lnTo>
                        <a:lnTo>
                          <a:pt x="9" y="5"/>
                        </a:lnTo>
                        <a:lnTo>
                          <a:pt x="8" y="6"/>
                        </a:lnTo>
                        <a:lnTo>
                          <a:pt x="6" y="8"/>
                        </a:lnTo>
                        <a:lnTo>
                          <a:pt x="6" y="9"/>
                        </a:lnTo>
                        <a:lnTo>
                          <a:pt x="4" y="10"/>
                        </a:lnTo>
                        <a:lnTo>
                          <a:pt x="4" y="12"/>
                        </a:lnTo>
                        <a:lnTo>
                          <a:pt x="2" y="14"/>
                        </a:lnTo>
                        <a:lnTo>
                          <a:pt x="2" y="15"/>
                        </a:lnTo>
                        <a:lnTo>
                          <a:pt x="2" y="17"/>
                        </a:lnTo>
                        <a:lnTo>
                          <a:pt x="1" y="18"/>
                        </a:lnTo>
                        <a:lnTo>
                          <a:pt x="0" y="20"/>
                        </a:lnTo>
                        <a:lnTo>
                          <a:pt x="0" y="22"/>
                        </a:lnTo>
                        <a:lnTo>
                          <a:pt x="0" y="24"/>
                        </a:lnTo>
                        <a:lnTo>
                          <a:pt x="0" y="26"/>
                        </a:lnTo>
                        <a:lnTo>
                          <a:pt x="0" y="27"/>
                        </a:lnTo>
                        <a:lnTo>
                          <a:pt x="1" y="29"/>
                        </a:lnTo>
                        <a:lnTo>
                          <a:pt x="2" y="30"/>
                        </a:lnTo>
                        <a:lnTo>
                          <a:pt x="2" y="32"/>
                        </a:lnTo>
                        <a:lnTo>
                          <a:pt x="2" y="34"/>
                        </a:lnTo>
                        <a:lnTo>
                          <a:pt x="4" y="36"/>
                        </a:lnTo>
                        <a:lnTo>
                          <a:pt x="6" y="38"/>
                        </a:lnTo>
                        <a:lnTo>
                          <a:pt x="6" y="39"/>
                        </a:lnTo>
                        <a:lnTo>
                          <a:pt x="8" y="41"/>
                        </a:lnTo>
                        <a:lnTo>
                          <a:pt x="9" y="42"/>
                        </a:lnTo>
                        <a:lnTo>
                          <a:pt x="11" y="43"/>
                        </a:lnTo>
                        <a:lnTo>
                          <a:pt x="12" y="44"/>
                        </a:lnTo>
                        <a:lnTo>
                          <a:pt x="13" y="45"/>
                        </a:lnTo>
                        <a:lnTo>
                          <a:pt x="15" y="46"/>
                        </a:lnTo>
                        <a:lnTo>
                          <a:pt x="17" y="46"/>
                        </a:lnTo>
                        <a:lnTo>
                          <a:pt x="18" y="46"/>
                        </a:lnTo>
                        <a:lnTo>
                          <a:pt x="20" y="47"/>
                        </a:lnTo>
                        <a:lnTo>
                          <a:pt x="22" y="47"/>
                        </a:lnTo>
                        <a:lnTo>
                          <a:pt x="24" y="47"/>
                        </a:lnTo>
                        <a:lnTo>
                          <a:pt x="25" y="47"/>
                        </a:lnTo>
                        <a:lnTo>
                          <a:pt x="27" y="47"/>
                        </a:lnTo>
                        <a:lnTo>
                          <a:pt x="29" y="46"/>
                        </a:lnTo>
                        <a:lnTo>
                          <a:pt x="30" y="46"/>
                        </a:lnTo>
                        <a:lnTo>
                          <a:pt x="32" y="46"/>
                        </a:lnTo>
                        <a:lnTo>
                          <a:pt x="34" y="45"/>
                        </a:lnTo>
                        <a:lnTo>
                          <a:pt x="35" y="44"/>
                        </a:lnTo>
                        <a:lnTo>
                          <a:pt x="36" y="43"/>
                        </a:lnTo>
                        <a:lnTo>
                          <a:pt x="38" y="42"/>
                        </a:lnTo>
                        <a:lnTo>
                          <a:pt x="39" y="41"/>
                        </a:lnTo>
                        <a:lnTo>
                          <a:pt x="41" y="39"/>
                        </a:lnTo>
                        <a:lnTo>
                          <a:pt x="42" y="38"/>
                        </a:lnTo>
                        <a:lnTo>
                          <a:pt x="43" y="36"/>
                        </a:lnTo>
                        <a:lnTo>
                          <a:pt x="44" y="34"/>
                        </a:lnTo>
                        <a:lnTo>
                          <a:pt x="45" y="32"/>
                        </a:lnTo>
                        <a:lnTo>
                          <a:pt x="46" y="30"/>
                        </a:lnTo>
                        <a:lnTo>
                          <a:pt x="46" y="29"/>
                        </a:lnTo>
                        <a:lnTo>
                          <a:pt x="47" y="27"/>
                        </a:lnTo>
                        <a:lnTo>
                          <a:pt x="47" y="26"/>
                        </a:lnTo>
                        <a:lnTo>
                          <a:pt x="47" y="24"/>
                        </a:lnTo>
                      </a:path>
                    </a:pathLst>
                  </a:custGeom>
                  <a:noFill/>
                  <a:ln w="12700" cap="rnd" cmpd="sng">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31" name="Freeform 133"/>
                  <p:cNvSpPr>
                    <a:spLocks/>
                  </p:cNvSpPr>
                  <p:nvPr/>
                </p:nvSpPr>
                <p:spPr bwMode="auto">
                  <a:xfrm>
                    <a:off x="4644" y="3262"/>
                    <a:ext cx="48" cy="48"/>
                  </a:xfrm>
                  <a:custGeom>
                    <a:avLst/>
                    <a:gdLst>
                      <a:gd name="T0" fmla="*/ 47 w 48"/>
                      <a:gd name="T1" fmla="*/ 22 h 48"/>
                      <a:gd name="T2" fmla="*/ 46 w 48"/>
                      <a:gd name="T3" fmla="*/ 18 h 48"/>
                      <a:gd name="T4" fmla="*/ 45 w 48"/>
                      <a:gd name="T5" fmla="*/ 15 h 48"/>
                      <a:gd name="T6" fmla="*/ 43 w 48"/>
                      <a:gd name="T7" fmla="*/ 12 h 48"/>
                      <a:gd name="T8" fmla="*/ 42 w 48"/>
                      <a:gd name="T9" fmla="*/ 9 h 48"/>
                      <a:gd name="T10" fmla="*/ 39 w 48"/>
                      <a:gd name="T11" fmla="*/ 6 h 48"/>
                      <a:gd name="T12" fmla="*/ 36 w 48"/>
                      <a:gd name="T13" fmla="*/ 4 h 48"/>
                      <a:gd name="T14" fmla="*/ 34 w 48"/>
                      <a:gd name="T15" fmla="*/ 2 h 48"/>
                      <a:gd name="T16" fmla="*/ 30 w 48"/>
                      <a:gd name="T17" fmla="*/ 1 h 48"/>
                      <a:gd name="T18" fmla="*/ 27 w 48"/>
                      <a:gd name="T19" fmla="*/ 0 h 48"/>
                      <a:gd name="T20" fmla="*/ 23 w 48"/>
                      <a:gd name="T21" fmla="*/ 0 h 48"/>
                      <a:gd name="T22" fmla="*/ 20 w 48"/>
                      <a:gd name="T23" fmla="*/ 0 h 48"/>
                      <a:gd name="T24" fmla="*/ 17 w 48"/>
                      <a:gd name="T25" fmla="*/ 1 h 48"/>
                      <a:gd name="T26" fmla="*/ 13 w 48"/>
                      <a:gd name="T27" fmla="*/ 2 h 48"/>
                      <a:gd name="T28" fmla="*/ 10 w 48"/>
                      <a:gd name="T29" fmla="*/ 4 h 48"/>
                      <a:gd name="T30" fmla="*/ 8 w 48"/>
                      <a:gd name="T31" fmla="*/ 6 h 48"/>
                      <a:gd name="T32" fmla="*/ 5 w 48"/>
                      <a:gd name="T33" fmla="*/ 9 h 48"/>
                      <a:gd name="T34" fmla="*/ 4 w 48"/>
                      <a:gd name="T35" fmla="*/ 12 h 48"/>
                      <a:gd name="T36" fmla="*/ 2 w 48"/>
                      <a:gd name="T37" fmla="*/ 15 h 48"/>
                      <a:gd name="T38" fmla="*/ 1 w 48"/>
                      <a:gd name="T39" fmla="*/ 18 h 48"/>
                      <a:gd name="T40" fmla="*/ 0 w 48"/>
                      <a:gd name="T41" fmla="*/ 22 h 48"/>
                      <a:gd name="T42" fmla="*/ 0 w 48"/>
                      <a:gd name="T43" fmla="*/ 25 h 48"/>
                      <a:gd name="T44" fmla="*/ 1 w 48"/>
                      <a:gd name="T45" fmla="*/ 28 h 48"/>
                      <a:gd name="T46" fmla="*/ 2 w 48"/>
                      <a:gd name="T47" fmla="*/ 32 h 48"/>
                      <a:gd name="T48" fmla="*/ 4 w 48"/>
                      <a:gd name="T49" fmla="*/ 35 h 48"/>
                      <a:gd name="T50" fmla="*/ 5 w 48"/>
                      <a:gd name="T51" fmla="*/ 38 h 48"/>
                      <a:gd name="T52" fmla="*/ 8 w 48"/>
                      <a:gd name="T53" fmla="*/ 41 h 48"/>
                      <a:gd name="T54" fmla="*/ 10 w 48"/>
                      <a:gd name="T55" fmla="*/ 43 h 48"/>
                      <a:gd name="T56" fmla="*/ 13 w 48"/>
                      <a:gd name="T57" fmla="*/ 44 h 48"/>
                      <a:gd name="T58" fmla="*/ 17 w 48"/>
                      <a:gd name="T59" fmla="*/ 46 h 48"/>
                      <a:gd name="T60" fmla="*/ 20 w 48"/>
                      <a:gd name="T61" fmla="*/ 46 h 48"/>
                      <a:gd name="T62" fmla="*/ 23 w 48"/>
                      <a:gd name="T63" fmla="*/ 47 h 48"/>
                      <a:gd name="T64" fmla="*/ 27 w 48"/>
                      <a:gd name="T65" fmla="*/ 46 h 48"/>
                      <a:gd name="T66" fmla="*/ 30 w 48"/>
                      <a:gd name="T67" fmla="*/ 46 h 48"/>
                      <a:gd name="T68" fmla="*/ 34 w 48"/>
                      <a:gd name="T69" fmla="*/ 44 h 48"/>
                      <a:gd name="T70" fmla="*/ 36 w 48"/>
                      <a:gd name="T71" fmla="*/ 43 h 48"/>
                      <a:gd name="T72" fmla="*/ 39 w 48"/>
                      <a:gd name="T73" fmla="*/ 41 h 48"/>
                      <a:gd name="T74" fmla="*/ 42 w 48"/>
                      <a:gd name="T75" fmla="*/ 38 h 48"/>
                      <a:gd name="T76" fmla="*/ 43 w 48"/>
                      <a:gd name="T77" fmla="*/ 35 h 48"/>
                      <a:gd name="T78" fmla="*/ 45 w 48"/>
                      <a:gd name="T79" fmla="*/ 32 h 48"/>
                      <a:gd name="T80" fmla="*/ 46 w 48"/>
                      <a:gd name="T81" fmla="*/ 28 h 48"/>
                      <a:gd name="T82" fmla="*/ 47 w 48"/>
                      <a:gd name="T83" fmla="*/ 25 h 4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8" h="48">
                        <a:moveTo>
                          <a:pt x="47" y="23"/>
                        </a:moveTo>
                        <a:lnTo>
                          <a:pt x="47" y="22"/>
                        </a:lnTo>
                        <a:lnTo>
                          <a:pt x="46" y="20"/>
                        </a:lnTo>
                        <a:lnTo>
                          <a:pt x="46" y="18"/>
                        </a:lnTo>
                        <a:lnTo>
                          <a:pt x="46" y="17"/>
                        </a:lnTo>
                        <a:lnTo>
                          <a:pt x="45" y="15"/>
                        </a:lnTo>
                        <a:lnTo>
                          <a:pt x="44" y="13"/>
                        </a:lnTo>
                        <a:lnTo>
                          <a:pt x="43" y="12"/>
                        </a:lnTo>
                        <a:lnTo>
                          <a:pt x="43" y="10"/>
                        </a:lnTo>
                        <a:lnTo>
                          <a:pt x="42" y="9"/>
                        </a:lnTo>
                        <a:lnTo>
                          <a:pt x="40" y="8"/>
                        </a:lnTo>
                        <a:lnTo>
                          <a:pt x="39" y="6"/>
                        </a:lnTo>
                        <a:lnTo>
                          <a:pt x="38" y="5"/>
                        </a:lnTo>
                        <a:lnTo>
                          <a:pt x="36" y="4"/>
                        </a:lnTo>
                        <a:lnTo>
                          <a:pt x="35" y="3"/>
                        </a:lnTo>
                        <a:lnTo>
                          <a:pt x="34" y="2"/>
                        </a:lnTo>
                        <a:lnTo>
                          <a:pt x="32" y="2"/>
                        </a:lnTo>
                        <a:lnTo>
                          <a:pt x="30" y="1"/>
                        </a:lnTo>
                        <a:lnTo>
                          <a:pt x="28" y="1"/>
                        </a:lnTo>
                        <a:lnTo>
                          <a:pt x="27" y="0"/>
                        </a:lnTo>
                        <a:lnTo>
                          <a:pt x="25" y="0"/>
                        </a:lnTo>
                        <a:lnTo>
                          <a:pt x="23" y="0"/>
                        </a:lnTo>
                        <a:lnTo>
                          <a:pt x="22" y="0"/>
                        </a:lnTo>
                        <a:lnTo>
                          <a:pt x="20" y="0"/>
                        </a:lnTo>
                        <a:lnTo>
                          <a:pt x="18" y="1"/>
                        </a:lnTo>
                        <a:lnTo>
                          <a:pt x="17" y="1"/>
                        </a:lnTo>
                        <a:lnTo>
                          <a:pt x="15" y="2"/>
                        </a:lnTo>
                        <a:lnTo>
                          <a:pt x="13" y="2"/>
                        </a:lnTo>
                        <a:lnTo>
                          <a:pt x="12" y="3"/>
                        </a:lnTo>
                        <a:lnTo>
                          <a:pt x="10" y="4"/>
                        </a:lnTo>
                        <a:lnTo>
                          <a:pt x="9" y="5"/>
                        </a:lnTo>
                        <a:lnTo>
                          <a:pt x="8" y="6"/>
                        </a:lnTo>
                        <a:lnTo>
                          <a:pt x="6" y="8"/>
                        </a:lnTo>
                        <a:lnTo>
                          <a:pt x="5" y="9"/>
                        </a:lnTo>
                        <a:lnTo>
                          <a:pt x="4" y="10"/>
                        </a:lnTo>
                        <a:lnTo>
                          <a:pt x="4" y="12"/>
                        </a:lnTo>
                        <a:lnTo>
                          <a:pt x="2" y="13"/>
                        </a:lnTo>
                        <a:lnTo>
                          <a:pt x="2" y="15"/>
                        </a:lnTo>
                        <a:lnTo>
                          <a:pt x="1" y="17"/>
                        </a:lnTo>
                        <a:lnTo>
                          <a:pt x="1" y="18"/>
                        </a:lnTo>
                        <a:lnTo>
                          <a:pt x="0" y="20"/>
                        </a:lnTo>
                        <a:lnTo>
                          <a:pt x="0" y="22"/>
                        </a:lnTo>
                        <a:lnTo>
                          <a:pt x="0" y="23"/>
                        </a:lnTo>
                        <a:lnTo>
                          <a:pt x="0" y="25"/>
                        </a:lnTo>
                        <a:lnTo>
                          <a:pt x="0" y="27"/>
                        </a:lnTo>
                        <a:lnTo>
                          <a:pt x="1" y="28"/>
                        </a:lnTo>
                        <a:lnTo>
                          <a:pt x="1" y="30"/>
                        </a:lnTo>
                        <a:lnTo>
                          <a:pt x="2" y="32"/>
                        </a:lnTo>
                        <a:lnTo>
                          <a:pt x="2" y="34"/>
                        </a:lnTo>
                        <a:lnTo>
                          <a:pt x="4" y="35"/>
                        </a:lnTo>
                        <a:lnTo>
                          <a:pt x="4" y="36"/>
                        </a:lnTo>
                        <a:lnTo>
                          <a:pt x="5" y="38"/>
                        </a:lnTo>
                        <a:lnTo>
                          <a:pt x="6" y="39"/>
                        </a:lnTo>
                        <a:lnTo>
                          <a:pt x="8" y="41"/>
                        </a:lnTo>
                        <a:lnTo>
                          <a:pt x="9" y="42"/>
                        </a:lnTo>
                        <a:lnTo>
                          <a:pt x="10" y="43"/>
                        </a:lnTo>
                        <a:lnTo>
                          <a:pt x="12" y="43"/>
                        </a:lnTo>
                        <a:lnTo>
                          <a:pt x="13" y="44"/>
                        </a:lnTo>
                        <a:lnTo>
                          <a:pt x="15" y="45"/>
                        </a:lnTo>
                        <a:lnTo>
                          <a:pt x="17" y="46"/>
                        </a:lnTo>
                        <a:lnTo>
                          <a:pt x="18" y="46"/>
                        </a:lnTo>
                        <a:lnTo>
                          <a:pt x="20" y="46"/>
                        </a:lnTo>
                        <a:lnTo>
                          <a:pt x="22" y="47"/>
                        </a:lnTo>
                        <a:lnTo>
                          <a:pt x="23" y="47"/>
                        </a:lnTo>
                        <a:lnTo>
                          <a:pt x="25" y="47"/>
                        </a:lnTo>
                        <a:lnTo>
                          <a:pt x="27" y="46"/>
                        </a:lnTo>
                        <a:lnTo>
                          <a:pt x="28" y="46"/>
                        </a:lnTo>
                        <a:lnTo>
                          <a:pt x="30" y="46"/>
                        </a:lnTo>
                        <a:lnTo>
                          <a:pt x="32" y="45"/>
                        </a:lnTo>
                        <a:lnTo>
                          <a:pt x="34" y="44"/>
                        </a:lnTo>
                        <a:lnTo>
                          <a:pt x="35" y="43"/>
                        </a:lnTo>
                        <a:lnTo>
                          <a:pt x="36" y="43"/>
                        </a:lnTo>
                        <a:lnTo>
                          <a:pt x="38" y="42"/>
                        </a:lnTo>
                        <a:lnTo>
                          <a:pt x="39" y="41"/>
                        </a:lnTo>
                        <a:lnTo>
                          <a:pt x="40" y="39"/>
                        </a:lnTo>
                        <a:lnTo>
                          <a:pt x="42" y="38"/>
                        </a:lnTo>
                        <a:lnTo>
                          <a:pt x="43" y="36"/>
                        </a:lnTo>
                        <a:lnTo>
                          <a:pt x="43" y="35"/>
                        </a:lnTo>
                        <a:lnTo>
                          <a:pt x="44" y="34"/>
                        </a:lnTo>
                        <a:lnTo>
                          <a:pt x="45" y="32"/>
                        </a:lnTo>
                        <a:lnTo>
                          <a:pt x="46" y="30"/>
                        </a:lnTo>
                        <a:lnTo>
                          <a:pt x="46" y="28"/>
                        </a:lnTo>
                        <a:lnTo>
                          <a:pt x="46" y="27"/>
                        </a:lnTo>
                        <a:lnTo>
                          <a:pt x="47" y="25"/>
                        </a:lnTo>
                        <a:lnTo>
                          <a:pt x="47" y="23"/>
                        </a:lnTo>
                      </a:path>
                    </a:pathLst>
                  </a:custGeom>
                  <a:noFill/>
                  <a:ln w="12700" cap="rnd" cmpd="sng">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32" name="Freeform 134"/>
                  <p:cNvSpPr>
                    <a:spLocks/>
                  </p:cNvSpPr>
                  <p:nvPr/>
                </p:nvSpPr>
                <p:spPr bwMode="auto">
                  <a:xfrm>
                    <a:off x="4649" y="3554"/>
                    <a:ext cx="48" cy="47"/>
                  </a:xfrm>
                  <a:custGeom>
                    <a:avLst/>
                    <a:gdLst>
                      <a:gd name="T0" fmla="*/ 47 w 48"/>
                      <a:gd name="T1" fmla="*/ 22 h 47"/>
                      <a:gd name="T2" fmla="*/ 46 w 48"/>
                      <a:gd name="T3" fmla="*/ 18 h 47"/>
                      <a:gd name="T4" fmla="*/ 45 w 48"/>
                      <a:gd name="T5" fmla="*/ 15 h 47"/>
                      <a:gd name="T6" fmla="*/ 43 w 48"/>
                      <a:gd name="T7" fmla="*/ 12 h 47"/>
                      <a:gd name="T8" fmla="*/ 42 w 48"/>
                      <a:gd name="T9" fmla="*/ 9 h 47"/>
                      <a:gd name="T10" fmla="*/ 39 w 48"/>
                      <a:gd name="T11" fmla="*/ 6 h 47"/>
                      <a:gd name="T12" fmla="*/ 36 w 48"/>
                      <a:gd name="T13" fmla="*/ 4 h 47"/>
                      <a:gd name="T14" fmla="*/ 34 w 48"/>
                      <a:gd name="T15" fmla="*/ 2 h 47"/>
                      <a:gd name="T16" fmla="*/ 30 w 48"/>
                      <a:gd name="T17" fmla="*/ 1 h 47"/>
                      <a:gd name="T18" fmla="*/ 27 w 48"/>
                      <a:gd name="T19" fmla="*/ 0 h 47"/>
                      <a:gd name="T20" fmla="*/ 23 w 48"/>
                      <a:gd name="T21" fmla="*/ 0 h 47"/>
                      <a:gd name="T22" fmla="*/ 20 w 48"/>
                      <a:gd name="T23" fmla="*/ 0 h 47"/>
                      <a:gd name="T24" fmla="*/ 17 w 48"/>
                      <a:gd name="T25" fmla="*/ 1 h 47"/>
                      <a:gd name="T26" fmla="*/ 13 w 48"/>
                      <a:gd name="T27" fmla="*/ 2 h 47"/>
                      <a:gd name="T28" fmla="*/ 11 w 48"/>
                      <a:gd name="T29" fmla="*/ 4 h 47"/>
                      <a:gd name="T30" fmla="*/ 8 w 48"/>
                      <a:gd name="T31" fmla="*/ 6 h 47"/>
                      <a:gd name="T32" fmla="*/ 5 w 48"/>
                      <a:gd name="T33" fmla="*/ 9 h 47"/>
                      <a:gd name="T34" fmla="*/ 4 w 48"/>
                      <a:gd name="T35" fmla="*/ 12 h 47"/>
                      <a:gd name="T36" fmla="*/ 1 w 48"/>
                      <a:gd name="T37" fmla="*/ 15 h 47"/>
                      <a:gd name="T38" fmla="*/ 1 w 48"/>
                      <a:gd name="T39" fmla="*/ 18 h 47"/>
                      <a:gd name="T40" fmla="*/ 0 w 48"/>
                      <a:gd name="T41" fmla="*/ 22 h 47"/>
                      <a:gd name="T42" fmla="*/ 0 w 48"/>
                      <a:gd name="T43" fmla="*/ 25 h 47"/>
                      <a:gd name="T44" fmla="*/ 1 w 48"/>
                      <a:gd name="T45" fmla="*/ 28 h 47"/>
                      <a:gd name="T46" fmla="*/ 1 w 48"/>
                      <a:gd name="T47" fmla="*/ 32 h 47"/>
                      <a:gd name="T48" fmla="*/ 4 w 48"/>
                      <a:gd name="T49" fmla="*/ 35 h 47"/>
                      <a:gd name="T50" fmla="*/ 5 w 48"/>
                      <a:gd name="T51" fmla="*/ 38 h 47"/>
                      <a:gd name="T52" fmla="*/ 8 w 48"/>
                      <a:gd name="T53" fmla="*/ 40 h 47"/>
                      <a:gd name="T54" fmla="*/ 11 w 48"/>
                      <a:gd name="T55" fmla="*/ 43 h 47"/>
                      <a:gd name="T56" fmla="*/ 13 w 48"/>
                      <a:gd name="T57" fmla="*/ 44 h 47"/>
                      <a:gd name="T58" fmla="*/ 17 w 48"/>
                      <a:gd name="T59" fmla="*/ 45 h 47"/>
                      <a:gd name="T60" fmla="*/ 20 w 48"/>
                      <a:gd name="T61" fmla="*/ 46 h 47"/>
                      <a:gd name="T62" fmla="*/ 23 w 48"/>
                      <a:gd name="T63" fmla="*/ 46 h 47"/>
                      <a:gd name="T64" fmla="*/ 27 w 48"/>
                      <a:gd name="T65" fmla="*/ 46 h 47"/>
                      <a:gd name="T66" fmla="*/ 30 w 48"/>
                      <a:gd name="T67" fmla="*/ 45 h 47"/>
                      <a:gd name="T68" fmla="*/ 34 w 48"/>
                      <a:gd name="T69" fmla="*/ 44 h 47"/>
                      <a:gd name="T70" fmla="*/ 36 w 48"/>
                      <a:gd name="T71" fmla="*/ 43 h 47"/>
                      <a:gd name="T72" fmla="*/ 39 w 48"/>
                      <a:gd name="T73" fmla="*/ 40 h 47"/>
                      <a:gd name="T74" fmla="*/ 42 w 48"/>
                      <a:gd name="T75" fmla="*/ 38 h 47"/>
                      <a:gd name="T76" fmla="*/ 43 w 48"/>
                      <a:gd name="T77" fmla="*/ 35 h 47"/>
                      <a:gd name="T78" fmla="*/ 45 w 48"/>
                      <a:gd name="T79" fmla="*/ 32 h 47"/>
                      <a:gd name="T80" fmla="*/ 46 w 48"/>
                      <a:gd name="T81" fmla="*/ 28 h 47"/>
                      <a:gd name="T82" fmla="*/ 47 w 48"/>
                      <a:gd name="T83" fmla="*/ 25 h 4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8" h="47">
                        <a:moveTo>
                          <a:pt x="47" y="23"/>
                        </a:moveTo>
                        <a:lnTo>
                          <a:pt x="47" y="22"/>
                        </a:lnTo>
                        <a:lnTo>
                          <a:pt x="47" y="20"/>
                        </a:lnTo>
                        <a:lnTo>
                          <a:pt x="46" y="18"/>
                        </a:lnTo>
                        <a:lnTo>
                          <a:pt x="45" y="16"/>
                        </a:lnTo>
                        <a:lnTo>
                          <a:pt x="45" y="15"/>
                        </a:lnTo>
                        <a:lnTo>
                          <a:pt x="45" y="13"/>
                        </a:lnTo>
                        <a:lnTo>
                          <a:pt x="43" y="12"/>
                        </a:lnTo>
                        <a:lnTo>
                          <a:pt x="43" y="10"/>
                        </a:lnTo>
                        <a:lnTo>
                          <a:pt x="42" y="9"/>
                        </a:lnTo>
                        <a:lnTo>
                          <a:pt x="41" y="7"/>
                        </a:lnTo>
                        <a:lnTo>
                          <a:pt x="39" y="6"/>
                        </a:lnTo>
                        <a:lnTo>
                          <a:pt x="38" y="5"/>
                        </a:lnTo>
                        <a:lnTo>
                          <a:pt x="36" y="4"/>
                        </a:lnTo>
                        <a:lnTo>
                          <a:pt x="35" y="3"/>
                        </a:lnTo>
                        <a:lnTo>
                          <a:pt x="34" y="2"/>
                        </a:lnTo>
                        <a:lnTo>
                          <a:pt x="32" y="1"/>
                        </a:lnTo>
                        <a:lnTo>
                          <a:pt x="30" y="1"/>
                        </a:lnTo>
                        <a:lnTo>
                          <a:pt x="29" y="1"/>
                        </a:lnTo>
                        <a:lnTo>
                          <a:pt x="27" y="0"/>
                        </a:lnTo>
                        <a:lnTo>
                          <a:pt x="25" y="0"/>
                        </a:lnTo>
                        <a:lnTo>
                          <a:pt x="23" y="0"/>
                        </a:lnTo>
                        <a:lnTo>
                          <a:pt x="22" y="0"/>
                        </a:lnTo>
                        <a:lnTo>
                          <a:pt x="20" y="0"/>
                        </a:lnTo>
                        <a:lnTo>
                          <a:pt x="18" y="1"/>
                        </a:lnTo>
                        <a:lnTo>
                          <a:pt x="17" y="1"/>
                        </a:lnTo>
                        <a:lnTo>
                          <a:pt x="15" y="1"/>
                        </a:lnTo>
                        <a:lnTo>
                          <a:pt x="13" y="2"/>
                        </a:lnTo>
                        <a:lnTo>
                          <a:pt x="12" y="3"/>
                        </a:lnTo>
                        <a:lnTo>
                          <a:pt x="11" y="4"/>
                        </a:lnTo>
                        <a:lnTo>
                          <a:pt x="9" y="5"/>
                        </a:lnTo>
                        <a:lnTo>
                          <a:pt x="8" y="6"/>
                        </a:lnTo>
                        <a:lnTo>
                          <a:pt x="6" y="7"/>
                        </a:lnTo>
                        <a:lnTo>
                          <a:pt x="5" y="9"/>
                        </a:lnTo>
                        <a:lnTo>
                          <a:pt x="4" y="10"/>
                        </a:lnTo>
                        <a:lnTo>
                          <a:pt x="4" y="12"/>
                        </a:lnTo>
                        <a:lnTo>
                          <a:pt x="2" y="13"/>
                        </a:lnTo>
                        <a:lnTo>
                          <a:pt x="1" y="15"/>
                        </a:lnTo>
                        <a:lnTo>
                          <a:pt x="1" y="16"/>
                        </a:lnTo>
                        <a:lnTo>
                          <a:pt x="1" y="18"/>
                        </a:lnTo>
                        <a:lnTo>
                          <a:pt x="1" y="20"/>
                        </a:lnTo>
                        <a:lnTo>
                          <a:pt x="0" y="22"/>
                        </a:lnTo>
                        <a:lnTo>
                          <a:pt x="0" y="23"/>
                        </a:lnTo>
                        <a:lnTo>
                          <a:pt x="0" y="25"/>
                        </a:lnTo>
                        <a:lnTo>
                          <a:pt x="1" y="27"/>
                        </a:lnTo>
                        <a:lnTo>
                          <a:pt x="1" y="28"/>
                        </a:lnTo>
                        <a:lnTo>
                          <a:pt x="1" y="30"/>
                        </a:lnTo>
                        <a:lnTo>
                          <a:pt x="1" y="32"/>
                        </a:lnTo>
                        <a:lnTo>
                          <a:pt x="2" y="34"/>
                        </a:lnTo>
                        <a:lnTo>
                          <a:pt x="4" y="35"/>
                        </a:lnTo>
                        <a:lnTo>
                          <a:pt x="4" y="36"/>
                        </a:lnTo>
                        <a:lnTo>
                          <a:pt x="5" y="38"/>
                        </a:lnTo>
                        <a:lnTo>
                          <a:pt x="6" y="39"/>
                        </a:lnTo>
                        <a:lnTo>
                          <a:pt x="8" y="40"/>
                        </a:lnTo>
                        <a:lnTo>
                          <a:pt x="9" y="41"/>
                        </a:lnTo>
                        <a:lnTo>
                          <a:pt x="11" y="43"/>
                        </a:lnTo>
                        <a:lnTo>
                          <a:pt x="12" y="43"/>
                        </a:lnTo>
                        <a:lnTo>
                          <a:pt x="13" y="44"/>
                        </a:lnTo>
                        <a:lnTo>
                          <a:pt x="15" y="45"/>
                        </a:lnTo>
                        <a:lnTo>
                          <a:pt x="17" y="45"/>
                        </a:lnTo>
                        <a:lnTo>
                          <a:pt x="18" y="46"/>
                        </a:lnTo>
                        <a:lnTo>
                          <a:pt x="20" y="46"/>
                        </a:lnTo>
                        <a:lnTo>
                          <a:pt x="22" y="46"/>
                        </a:lnTo>
                        <a:lnTo>
                          <a:pt x="23" y="46"/>
                        </a:lnTo>
                        <a:lnTo>
                          <a:pt x="25" y="46"/>
                        </a:lnTo>
                        <a:lnTo>
                          <a:pt x="27" y="46"/>
                        </a:lnTo>
                        <a:lnTo>
                          <a:pt x="29" y="46"/>
                        </a:lnTo>
                        <a:lnTo>
                          <a:pt x="30" y="45"/>
                        </a:lnTo>
                        <a:lnTo>
                          <a:pt x="32" y="45"/>
                        </a:lnTo>
                        <a:lnTo>
                          <a:pt x="34" y="44"/>
                        </a:lnTo>
                        <a:lnTo>
                          <a:pt x="35" y="43"/>
                        </a:lnTo>
                        <a:lnTo>
                          <a:pt x="36" y="43"/>
                        </a:lnTo>
                        <a:lnTo>
                          <a:pt x="38" y="41"/>
                        </a:lnTo>
                        <a:lnTo>
                          <a:pt x="39" y="40"/>
                        </a:lnTo>
                        <a:lnTo>
                          <a:pt x="41" y="39"/>
                        </a:lnTo>
                        <a:lnTo>
                          <a:pt x="42" y="38"/>
                        </a:lnTo>
                        <a:lnTo>
                          <a:pt x="43" y="36"/>
                        </a:lnTo>
                        <a:lnTo>
                          <a:pt x="43" y="35"/>
                        </a:lnTo>
                        <a:lnTo>
                          <a:pt x="45" y="34"/>
                        </a:lnTo>
                        <a:lnTo>
                          <a:pt x="45" y="32"/>
                        </a:lnTo>
                        <a:lnTo>
                          <a:pt x="45" y="30"/>
                        </a:lnTo>
                        <a:lnTo>
                          <a:pt x="46" y="28"/>
                        </a:lnTo>
                        <a:lnTo>
                          <a:pt x="47" y="27"/>
                        </a:lnTo>
                        <a:lnTo>
                          <a:pt x="47" y="25"/>
                        </a:lnTo>
                        <a:lnTo>
                          <a:pt x="47" y="23"/>
                        </a:lnTo>
                      </a:path>
                    </a:pathLst>
                  </a:custGeom>
                  <a:noFill/>
                  <a:ln w="12700" cap="rnd" cmpd="sng">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33" name="Freeform 135"/>
                  <p:cNvSpPr>
                    <a:spLocks/>
                  </p:cNvSpPr>
                  <p:nvPr/>
                </p:nvSpPr>
                <p:spPr bwMode="auto">
                  <a:xfrm>
                    <a:off x="4792" y="3704"/>
                    <a:ext cx="48" cy="47"/>
                  </a:xfrm>
                  <a:custGeom>
                    <a:avLst/>
                    <a:gdLst>
                      <a:gd name="T0" fmla="*/ 47 w 48"/>
                      <a:gd name="T1" fmla="*/ 21 h 47"/>
                      <a:gd name="T2" fmla="*/ 46 w 48"/>
                      <a:gd name="T3" fmla="*/ 18 h 47"/>
                      <a:gd name="T4" fmla="*/ 45 w 48"/>
                      <a:gd name="T5" fmla="*/ 14 h 47"/>
                      <a:gd name="T6" fmla="*/ 43 w 48"/>
                      <a:gd name="T7" fmla="*/ 11 h 47"/>
                      <a:gd name="T8" fmla="*/ 42 w 48"/>
                      <a:gd name="T9" fmla="*/ 8 h 47"/>
                      <a:gd name="T10" fmla="*/ 39 w 48"/>
                      <a:gd name="T11" fmla="*/ 6 h 47"/>
                      <a:gd name="T12" fmla="*/ 36 w 48"/>
                      <a:gd name="T13" fmla="*/ 4 h 47"/>
                      <a:gd name="T14" fmla="*/ 34 w 48"/>
                      <a:gd name="T15" fmla="*/ 2 h 47"/>
                      <a:gd name="T16" fmla="*/ 30 w 48"/>
                      <a:gd name="T17" fmla="*/ 1 h 47"/>
                      <a:gd name="T18" fmla="*/ 27 w 48"/>
                      <a:gd name="T19" fmla="*/ 0 h 47"/>
                      <a:gd name="T20" fmla="*/ 24 w 48"/>
                      <a:gd name="T21" fmla="*/ 0 h 47"/>
                      <a:gd name="T22" fmla="*/ 20 w 48"/>
                      <a:gd name="T23" fmla="*/ 0 h 47"/>
                      <a:gd name="T24" fmla="*/ 17 w 48"/>
                      <a:gd name="T25" fmla="*/ 1 h 47"/>
                      <a:gd name="T26" fmla="*/ 13 w 48"/>
                      <a:gd name="T27" fmla="*/ 2 h 47"/>
                      <a:gd name="T28" fmla="*/ 11 w 48"/>
                      <a:gd name="T29" fmla="*/ 4 h 47"/>
                      <a:gd name="T30" fmla="*/ 8 w 48"/>
                      <a:gd name="T31" fmla="*/ 6 h 47"/>
                      <a:gd name="T32" fmla="*/ 6 w 48"/>
                      <a:gd name="T33" fmla="*/ 8 h 47"/>
                      <a:gd name="T34" fmla="*/ 4 w 48"/>
                      <a:gd name="T35" fmla="*/ 11 h 47"/>
                      <a:gd name="T36" fmla="*/ 2 w 48"/>
                      <a:gd name="T37" fmla="*/ 14 h 47"/>
                      <a:gd name="T38" fmla="*/ 1 w 48"/>
                      <a:gd name="T39" fmla="*/ 18 h 47"/>
                      <a:gd name="T40" fmla="*/ 0 w 48"/>
                      <a:gd name="T41" fmla="*/ 21 h 47"/>
                      <a:gd name="T42" fmla="*/ 0 w 48"/>
                      <a:gd name="T43" fmla="*/ 25 h 47"/>
                      <a:gd name="T44" fmla="*/ 1 w 48"/>
                      <a:gd name="T45" fmla="*/ 28 h 47"/>
                      <a:gd name="T46" fmla="*/ 2 w 48"/>
                      <a:gd name="T47" fmla="*/ 32 h 47"/>
                      <a:gd name="T48" fmla="*/ 4 w 48"/>
                      <a:gd name="T49" fmla="*/ 35 h 47"/>
                      <a:gd name="T50" fmla="*/ 6 w 48"/>
                      <a:gd name="T51" fmla="*/ 37 h 47"/>
                      <a:gd name="T52" fmla="*/ 8 w 48"/>
                      <a:gd name="T53" fmla="*/ 40 h 47"/>
                      <a:gd name="T54" fmla="*/ 11 w 48"/>
                      <a:gd name="T55" fmla="*/ 42 h 47"/>
                      <a:gd name="T56" fmla="*/ 13 w 48"/>
                      <a:gd name="T57" fmla="*/ 44 h 47"/>
                      <a:gd name="T58" fmla="*/ 17 w 48"/>
                      <a:gd name="T59" fmla="*/ 45 h 47"/>
                      <a:gd name="T60" fmla="*/ 20 w 48"/>
                      <a:gd name="T61" fmla="*/ 46 h 47"/>
                      <a:gd name="T62" fmla="*/ 24 w 48"/>
                      <a:gd name="T63" fmla="*/ 46 h 47"/>
                      <a:gd name="T64" fmla="*/ 27 w 48"/>
                      <a:gd name="T65" fmla="*/ 46 h 47"/>
                      <a:gd name="T66" fmla="*/ 30 w 48"/>
                      <a:gd name="T67" fmla="*/ 45 h 47"/>
                      <a:gd name="T68" fmla="*/ 34 w 48"/>
                      <a:gd name="T69" fmla="*/ 44 h 47"/>
                      <a:gd name="T70" fmla="*/ 36 w 48"/>
                      <a:gd name="T71" fmla="*/ 42 h 47"/>
                      <a:gd name="T72" fmla="*/ 39 w 48"/>
                      <a:gd name="T73" fmla="*/ 40 h 47"/>
                      <a:gd name="T74" fmla="*/ 42 w 48"/>
                      <a:gd name="T75" fmla="*/ 37 h 47"/>
                      <a:gd name="T76" fmla="*/ 43 w 48"/>
                      <a:gd name="T77" fmla="*/ 35 h 47"/>
                      <a:gd name="T78" fmla="*/ 45 w 48"/>
                      <a:gd name="T79" fmla="*/ 32 h 47"/>
                      <a:gd name="T80" fmla="*/ 46 w 48"/>
                      <a:gd name="T81" fmla="*/ 28 h 47"/>
                      <a:gd name="T82" fmla="*/ 47 w 48"/>
                      <a:gd name="T83" fmla="*/ 25 h 4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8" h="47">
                        <a:moveTo>
                          <a:pt x="47" y="23"/>
                        </a:moveTo>
                        <a:lnTo>
                          <a:pt x="47" y="21"/>
                        </a:lnTo>
                        <a:lnTo>
                          <a:pt x="47" y="20"/>
                        </a:lnTo>
                        <a:lnTo>
                          <a:pt x="46" y="18"/>
                        </a:lnTo>
                        <a:lnTo>
                          <a:pt x="46" y="16"/>
                        </a:lnTo>
                        <a:lnTo>
                          <a:pt x="45" y="14"/>
                        </a:lnTo>
                        <a:lnTo>
                          <a:pt x="44" y="13"/>
                        </a:lnTo>
                        <a:lnTo>
                          <a:pt x="43" y="11"/>
                        </a:lnTo>
                        <a:lnTo>
                          <a:pt x="43" y="10"/>
                        </a:lnTo>
                        <a:lnTo>
                          <a:pt x="42" y="8"/>
                        </a:lnTo>
                        <a:lnTo>
                          <a:pt x="41" y="7"/>
                        </a:lnTo>
                        <a:lnTo>
                          <a:pt x="39" y="6"/>
                        </a:lnTo>
                        <a:lnTo>
                          <a:pt x="38" y="5"/>
                        </a:lnTo>
                        <a:lnTo>
                          <a:pt x="36" y="4"/>
                        </a:lnTo>
                        <a:lnTo>
                          <a:pt x="35" y="3"/>
                        </a:lnTo>
                        <a:lnTo>
                          <a:pt x="34" y="2"/>
                        </a:lnTo>
                        <a:lnTo>
                          <a:pt x="32" y="1"/>
                        </a:lnTo>
                        <a:lnTo>
                          <a:pt x="30" y="1"/>
                        </a:lnTo>
                        <a:lnTo>
                          <a:pt x="29" y="0"/>
                        </a:lnTo>
                        <a:lnTo>
                          <a:pt x="27" y="0"/>
                        </a:lnTo>
                        <a:lnTo>
                          <a:pt x="25" y="0"/>
                        </a:lnTo>
                        <a:lnTo>
                          <a:pt x="24" y="0"/>
                        </a:lnTo>
                        <a:lnTo>
                          <a:pt x="22" y="0"/>
                        </a:lnTo>
                        <a:lnTo>
                          <a:pt x="20" y="0"/>
                        </a:lnTo>
                        <a:lnTo>
                          <a:pt x="18" y="0"/>
                        </a:lnTo>
                        <a:lnTo>
                          <a:pt x="17" y="1"/>
                        </a:lnTo>
                        <a:lnTo>
                          <a:pt x="15" y="1"/>
                        </a:lnTo>
                        <a:lnTo>
                          <a:pt x="13" y="2"/>
                        </a:lnTo>
                        <a:lnTo>
                          <a:pt x="12" y="3"/>
                        </a:lnTo>
                        <a:lnTo>
                          <a:pt x="11" y="4"/>
                        </a:lnTo>
                        <a:lnTo>
                          <a:pt x="9" y="5"/>
                        </a:lnTo>
                        <a:lnTo>
                          <a:pt x="8" y="6"/>
                        </a:lnTo>
                        <a:lnTo>
                          <a:pt x="6" y="7"/>
                        </a:lnTo>
                        <a:lnTo>
                          <a:pt x="6" y="8"/>
                        </a:lnTo>
                        <a:lnTo>
                          <a:pt x="4" y="10"/>
                        </a:lnTo>
                        <a:lnTo>
                          <a:pt x="4" y="11"/>
                        </a:lnTo>
                        <a:lnTo>
                          <a:pt x="2" y="13"/>
                        </a:lnTo>
                        <a:lnTo>
                          <a:pt x="2" y="14"/>
                        </a:lnTo>
                        <a:lnTo>
                          <a:pt x="2" y="16"/>
                        </a:lnTo>
                        <a:lnTo>
                          <a:pt x="1" y="18"/>
                        </a:lnTo>
                        <a:lnTo>
                          <a:pt x="0" y="20"/>
                        </a:lnTo>
                        <a:lnTo>
                          <a:pt x="0" y="21"/>
                        </a:lnTo>
                        <a:lnTo>
                          <a:pt x="0" y="23"/>
                        </a:lnTo>
                        <a:lnTo>
                          <a:pt x="0" y="25"/>
                        </a:lnTo>
                        <a:lnTo>
                          <a:pt x="0" y="26"/>
                        </a:lnTo>
                        <a:lnTo>
                          <a:pt x="1" y="28"/>
                        </a:lnTo>
                        <a:lnTo>
                          <a:pt x="2" y="30"/>
                        </a:lnTo>
                        <a:lnTo>
                          <a:pt x="2" y="32"/>
                        </a:lnTo>
                        <a:lnTo>
                          <a:pt x="2" y="33"/>
                        </a:lnTo>
                        <a:lnTo>
                          <a:pt x="4" y="35"/>
                        </a:lnTo>
                        <a:lnTo>
                          <a:pt x="4" y="36"/>
                        </a:lnTo>
                        <a:lnTo>
                          <a:pt x="6" y="37"/>
                        </a:lnTo>
                        <a:lnTo>
                          <a:pt x="6" y="39"/>
                        </a:lnTo>
                        <a:lnTo>
                          <a:pt x="8" y="40"/>
                        </a:lnTo>
                        <a:lnTo>
                          <a:pt x="9" y="41"/>
                        </a:lnTo>
                        <a:lnTo>
                          <a:pt x="11" y="42"/>
                        </a:lnTo>
                        <a:lnTo>
                          <a:pt x="12" y="43"/>
                        </a:lnTo>
                        <a:lnTo>
                          <a:pt x="13" y="44"/>
                        </a:lnTo>
                        <a:lnTo>
                          <a:pt x="15" y="45"/>
                        </a:lnTo>
                        <a:lnTo>
                          <a:pt x="17" y="45"/>
                        </a:lnTo>
                        <a:lnTo>
                          <a:pt x="18" y="46"/>
                        </a:lnTo>
                        <a:lnTo>
                          <a:pt x="20" y="46"/>
                        </a:lnTo>
                        <a:lnTo>
                          <a:pt x="22" y="46"/>
                        </a:lnTo>
                        <a:lnTo>
                          <a:pt x="24" y="46"/>
                        </a:lnTo>
                        <a:lnTo>
                          <a:pt x="25" y="46"/>
                        </a:lnTo>
                        <a:lnTo>
                          <a:pt x="27" y="46"/>
                        </a:lnTo>
                        <a:lnTo>
                          <a:pt x="29" y="46"/>
                        </a:lnTo>
                        <a:lnTo>
                          <a:pt x="30" y="45"/>
                        </a:lnTo>
                        <a:lnTo>
                          <a:pt x="32" y="45"/>
                        </a:lnTo>
                        <a:lnTo>
                          <a:pt x="34" y="44"/>
                        </a:lnTo>
                        <a:lnTo>
                          <a:pt x="35" y="43"/>
                        </a:lnTo>
                        <a:lnTo>
                          <a:pt x="36" y="42"/>
                        </a:lnTo>
                        <a:lnTo>
                          <a:pt x="38" y="41"/>
                        </a:lnTo>
                        <a:lnTo>
                          <a:pt x="39" y="40"/>
                        </a:lnTo>
                        <a:lnTo>
                          <a:pt x="41" y="39"/>
                        </a:lnTo>
                        <a:lnTo>
                          <a:pt x="42" y="37"/>
                        </a:lnTo>
                        <a:lnTo>
                          <a:pt x="43" y="36"/>
                        </a:lnTo>
                        <a:lnTo>
                          <a:pt x="43" y="35"/>
                        </a:lnTo>
                        <a:lnTo>
                          <a:pt x="44" y="33"/>
                        </a:lnTo>
                        <a:lnTo>
                          <a:pt x="45" y="32"/>
                        </a:lnTo>
                        <a:lnTo>
                          <a:pt x="46" y="30"/>
                        </a:lnTo>
                        <a:lnTo>
                          <a:pt x="46" y="28"/>
                        </a:lnTo>
                        <a:lnTo>
                          <a:pt x="47" y="26"/>
                        </a:lnTo>
                        <a:lnTo>
                          <a:pt x="47" y="25"/>
                        </a:lnTo>
                        <a:lnTo>
                          <a:pt x="47" y="23"/>
                        </a:lnTo>
                      </a:path>
                    </a:pathLst>
                  </a:custGeom>
                  <a:noFill/>
                  <a:ln w="12700" cap="rnd" cmpd="sng">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34" name="Freeform 136"/>
                  <p:cNvSpPr>
                    <a:spLocks/>
                  </p:cNvSpPr>
                  <p:nvPr/>
                </p:nvSpPr>
                <p:spPr bwMode="auto">
                  <a:xfrm>
                    <a:off x="4858" y="3282"/>
                    <a:ext cx="40" cy="40"/>
                  </a:xfrm>
                  <a:custGeom>
                    <a:avLst/>
                    <a:gdLst>
                      <a:gd name="T0" fmla="*/ 39 w 40"/>
                      <a:gd name="T1" fmla="*/ 18 h 40"/>
                      <a:gd name="T2" fmla="*/ 38 w 40"/>
                      <a:gd name="T3" fmla="*/ 16 h 40"/>
                      <a:gd name="T4" fmla="*/ 38 w 40"/>
                      <a:gd name="T5" fmla="*/ 13 h 40"/>
                      <a:gd name="T6" fmla="*/ 36 w 40"/>
                      <a:gd name="T7" fmla="*/ 10 h 40"/>
                      <a:gd name="T8" fmla="*/ 34 w 40"/>
                      <a:gd name="T9" fmla="*/ 8 h 40"/>
                      <a:gd name="T10" fmla="*/ 33 w 40"/>
                      <a:gd name="T11" fmla="*/ 6 h 40"/>
                      <a:gd name="T12" fmla="*/ 30 w 40"/>
                      <a:gd name="T13" fmla="*/ 4 h 40"/>
                      <a:gd name="T14" fmla="*/ 28 w 40"/>
                      <a:gd name="T15" fmla="*/ 2 h 40"/>
                      <a:gd name="T16" fmla="*/ 25 w 40"/>
                      <a:gd name="T17" fmla="*/ 1 h 40"/>
                      <a:gd name="T18" fmla="*/ 22 w 40"/>
                      <a:gd name="T19" fmla="*/ 0 h 40"/>
                      <a:gd name="T20" fmla="*/ 20 w 40"/>
                      <a:gd name="T21" fmla="*/ 0 h 40"/>
                      <a:gd name="T22" fmla="*/ 17 w 40"/>
                      <a:gd name="T23" fmla="*/ 0 h 40"/>
                      <a:gd name="T24" fmla="*/ 14 w 40"/>
                      <a:gd name="T25" fmla="*/ 1 h 40"/>
                      <a:gd name="T26" fmla="*/ 11 w 40"/>
                      <a:gd name="T27" fmla="*/ 2 h 40"/>
                      <a:gd name="T28" fmla="*/ 9 w 40"/>
                      <a:gd name="T29" fmla="*/ 4 h 40"/>
                      <a:gd name="T30" fmla="*/ 6 w 40"/>
                      <a:gd name="T31" fmla="*/ 6 h 40"/>
                      <a:gd name="T32" fmla="*/ 5 w 40"/>
                      <a:gd name="T33" fmla="*/ 8 h 40"/>
                      <a:gd name="T34" fmla="*/ 3 w 40"/>
                      <a:gd name="T35" fmla="*/ 10 h 40"/>
                      <a:gd name="T36" fmla="*/ 2 w 40"/>
                      <a:gd name="T37" fmla="*/ 13 h 40"/>
                      <a:gd name="T38" fmla="*/ 1 w 40"/>
                      <a:gd name="T39" fmla="*/ 16 h 40"/>
                      <a:gd name="T40" fmla="*/ 0 w 40"/>
                      <a:gd name="T41" fmla="*/ 18 h 40"/>
                      <a:gd name="T42" fmla="*/ 0 w 40"/>
                      <a:gd name="T43" fmla="*/ 21 h 40"/>
                      <a:gd name="T44" fmla="*/ 1 w 40"/>
                      <a:gd name="T45" fmla="*/ 24 h 40"/>
                      <a:gd name="T46" fmla="*/ 2 w 40"/>
                      <a:gd name="T47" fmla="*/ 27 h 40"/>
                      <a:gd name="T48" fmla="*/ 3 w 40"/>
                      <a:gd name="T49" fmla="*/ 29 h 40"/>
                      <a:gd name="T50" fmla="*/ 5 w 40"/>
                      <a:gd name="T51" fmla="*/ 32 h 40"/>
                      <a:gd name="T52" fmla="*/ 6 w 40"/>
                      <a:gd name="T53" fmla="*/ 34 h 40"/>
                      <a:gd name="T54" fmla="*/ 9 w 40"/>
                      <a:gd name="T55" fmla="*/ 36 h 40"/>
                      <a:gd name="T56" fmla="*/ 11 w 40"/>
                      <a:gd name="T57" fmla="*/ 37 h 40"/>
                      <a:gd name="T58" fmla="*/ 14 w 40"/>
                      <a:gd name="T59" fmla="*/ 38 h 40"/>
                      <a:gd name="T60" fmla="*/ 17 w 40"/>
                      <a:gd name="T61" fmla="*/ 39 h 40"/>
                      <a:gd name="T62" fmla="*/ 20 w 40"/>
                      <a:gd name="T63" fmla="*/ 39 h 40"/>
                      <a:gd name="T64" fmla="*/ 22 w 40"/>
                      <a:gd name="T65" fmla="*/ 39 h 40"/>
                      <a:gd name="T66" fmla="*/ 25 w 40"/>
                      <a:gd name="T67" fmla="*/ 38 h 40"/>
                      <a:gd name="T68" fmla="*/ 28 w 40"/>
                      <a:gd name="T69" fmla="*/ 37 h 40"/>
                      <a:gd name="T70" fmla="*/ 30 w 40"/>
                      <a:gd name="T71" fmla="*/ 36 h 40"/>
                      <a:gd name="T72" fmla="*/ 33 w 40"/>
                      <a:gd name="T73" fmla="*/ 34 h 40"/>
                      <a:gd name="T74" fmla="*/ 34 w 40"/>
                      <a:gd name="T75" fmla="*/ 32 h 40"/>
                      <a:gd name="T76" fmla="*/ 36 w 40"/>
                      <a:gd name="T77" fmla="*/ 29 h 40"/>
                      <a:gd name="T78" fmla="*/ 38 w 40"/>
                      <a:gd name="T79" fmla="*/ 27 h 40"/>
                      <a:gd name="T80" fmla="*/ 38 w 40"/>
                      <a:gd name="T81" fmla="*/ 24 h 40"/>
                      <a:gd name="T82" fmla="*/ 39 w 40"/>
                      <a:gd name="T83" fmla="*/ 21 h 4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0" h="40">
                        <a:moveTo>
                          <a:pt x="39" y="20"/>
                        </a:moveTo>
                        <a:lnTo>
                          <a:pt x="39" y="18"/>
                        </a:lnTo>
                        <a:lnTo>
                          <a:pt x="38" y="17"/>
                        </a:lnTo>
                        <a:lnTo>
                          <a:pt x="38" y="16"/>
                        </a:lnTo>
                        <a:lnTo>
                          <a:pt x="38" y="14"/>
                        </a:lnTo>
                        <a:lnTo>
                          <a:pt x="38" y="13"/>
                        </a:lnTo>
                        <a:lnTo>
                          <a:pt x="37" y="11"/>
                        </a:lnTo>
                        <a:lnTo>
                          <a:pt x="36" y="10"/>
                        </a:lnTo>
                        <a:lnTo>
                          <a:pt x="35" y="9"/>
                        </a:lnTo>
                        <a:lnTo>
                          <a:pt x="34" y="8"/>
                        </a:lnTo>
                        <a:lnTo>
                          <a:pt x="34" y="7"/>
                        </a:lnTo>
                        <a:lnTo>
                          <a:pt x="33" y="6"/>
                        </a:lnTo>
                        <a:lnTo>
                          <a:pt x="32" y="5"/>
                        </a:lnTo>
                        <a:lnTo>
                          <a:pt x="30" y="4"/>
                        </a:lnTo>
                        <a:lnTo>
                          <a:pt x="29" y="3"/>
                        </a:lnTo>
                        <a:lnTo>
                          <a:pt x="28" y="2"/>
                        </a:lnTo>
                        <a:lnTo>
                          <a:pt x="27" y="2"/>
                        </a:lnTo>
                        <a:lnTo>
                          <a:pt x="25" y="1"/>
                        </a:lnTo>
                        <a:lnTo>
                          <a:pt x="24" y="1"/>
                        </a:lnTo>
                        <a:lnTo>
                          <a:pt x="22" y="0"/>
                        </a:lnTo>
                        <a:lnTo>
                          <a:pt x="21" y="0"/>
                        </a:lnTo>
                        <a:lnTo>
                          <a:pt x="20" y="0"/>
                        </a:lnTo>
                        <a:lnTo>
                          <a:pt x="18" y="0"/>
                        </a:lnTo>
                        <a:lnTo>
                          <a:pt x="17" y="0"/>
                        </a:lnTo>
                        <a:lnTo>
                          <a:pt x="15" y="1"/>
                        </a:lnTo>
                        <a:lnTo>
                          <a:pt x="14" y="1"/>
                        </a:lnTo>
                        <a:lnTo>
                          <a:pt x="12" y="2"/>
                        </a:lnTo>
                        <a:lnTo>
                          <a:pt x="11" y="2"/>
                        </a:lnTo>
                        <a:lnTo>
                          <a:pt x="10" y="3"/>
                        </a:lnTo>
                        <a:lnTo>
                          <a:pt x="9" y="4"/>
                        </a:lnTo>
                        <a:lnTo>
                          <a:pt x="8" y="5"/>
                        </a:lnTo>
                        <a:lnTo>
                          <a:pt x="6" y="6"/>
                        </a:lnTo>
                        <a:lnTo>
                          <a:pt x="6" y="7"/>
                        </a:lnTo>
                        <a:lnTo>
                          <a:pt x="5" y="8"/>
                        </a:lnTo>
                        <a:lnTo>
                          <a:pt x="4" y="9"/>
                        </a:lnTo>
                        <a:lnTo>
                          <a:pt x="3" y="10"/>
                        </a:lnTo>
                        <a:lnTo>
                          <a:pt x="2" y="11"/>
                        </a:lnTo>
                        <a:lnTo>
                          <a:pt x="2" y="13"/>
                        </a:lnTo>
                        <a:lnTo>
                          <a:pt x="1" y="14"/>
                        </a:lnTo>
                        <a:lnTo>
                          <a:pt x="1" y="16"/>
                        </a:lnTo>
                        <a:lnTo>
                          <a:pt x="0" y="17"/>
                        </a:lnTo>
                        <a:lnTo>
                          <a:pt x="0" y="18"/>
                        </a:lnTo>
                        <a:lnTo>
                          <a:pt x="0" y="20"/>
                        </a:lnTo>
                        <a:lnTo>
                          <a:pt x="0" y="21"/>
                        </a:lnTo>
                        <a:lnTo>
                          <a:pt x="0" y="22"/>
                        </a:lnTo>
                        <a:lnTo>
                          <a:pt x="1" y="24"/>
                        </a:lnTo>
                        <a:lnTo>
                          <a:pt x="1" y="26"/>
                        </a:lnTo>
                        <a:lnTo>
                          <a:pt x="2" y="27"/>
                        </a:lnTo>
                        <a:lnTo>
                          <a:pt x="2" y="28"/>
                        </a:lnTo>
                        <a:lnTo>
                          <a:pt x="3" y="29"/>
                        </a:lnTo>
                        <a:lnTo>
                          <a:pt x="4" y="30"/>
                        </a:lnTo>
                        <a:lnTo>
                          <a:pt x="5" y="32"/>
                        </a:lnTo>
                        <a:lnTo>
                          <a:pt x="6" y="33"/>
                        </a:lnTo>
                        <a:lnTo>
                          <a:pt x="6" y="34"/>
                        </a:lnTo>
                        <a:lnTo>
                          <a:pt x="8" y="34"/>
                        </a:lnTo>
                        <a:lnTo>
                          <a:pt x="9" y="36"/>
                        </a:lnTo>
                        <a:lnTo>
                          <a:pt x="10" y="36"/>
                        </a:lnTo>
                        <a:lnTo>
                          <a:pt x="11" y="37"/>
                        </a:lnTo>
                        <a:lnTo>
                          <a:pt x="12" y="38"/>
                        </a:lnTo>
                        <a:lnTo>
                          <a:pt x="14" y="38"/>
                        </a:lnTo>
                        <a:lnTo>
                          <a:pt x="15" y="39"/>
                        </a:lnTo>
                        <a:lnTo>
                          <a:pt x="17" y="39"/>
                        </a:lnTo>
                        <a:lnTo>
                          <a:pt x="18" y="39"/>
                        </a:lnTo>
                        <a:lnTo>
                          <a:pt x="20" y="39"/>
                        </a:lnTo>
                        <a:lnTo>
                          <a:pt x="21" y="39"/>
                        </a:lnTo>
                        <a:lnTo>
                          <a:pt x="22" y="39"/>
                        </a:lnTo>
                        <a:lnTo>
                          <a:pt x="24" y="39"/>
                        </a:lnTo>
                        <a:lnTo>
                          <a:pt x="25" y="38"/>
                        </a:lnTo>
                        <a:lnTo>
                          <a:pt x="27" y="38"/>
                        </a:lnTo>
                        <a:lnTo>
                          <a:pt x="28" y="37"/>
                        </a:lnTo>
                        <a:lnTo>
                          <a:pt x="29" y="36"/>
                        </a:lnTo>
                        <a:lnTo>
                          <a:pt x="30" y="36"/>
                        </a:lnTo>
                        <a:lnTo>
                          <a:pt x="32" y="34"/>
                        </a:lnTo>
                        <a:lnTo>
                          <a:pt x="33" y="34"/>
                        </a:lnTo>
                        <a:lnTo>
                          <a:pt x="34" y="33"/>
                        </a:lnTo>
                        <a:lnTo>
                          <a:pt x="34" y="32"/>
                        </a:lnTo>
                        <a:lnTo>
                          <a:pt x="35" y="30"/>
                        </a:lnTo>
                        <a:lnTo>
                          <a:pt x="36" y="29"/>
                        </a:lnTo>
                        <a:lnTo>
                          <a:pt x="37" y="28"/>
                        </a:lnTo>
                        <a:lnTo>
                          <a:pt x="38" y="27"/>
                        </a:lnTo>
                        <a:lnTo>
                          <a:pt x="38" y="26"/>
                        </a:lnTo>
                        <a:lnTo>
                          <a:pt x="38" y="24"/>
                        </a:lnTo>
                        <a:lnTo>
                          <a:pt x="38" y="22"/>
                        </a:lnTo>
                        <a:lnTo>
                          <a:pt x="39" y="21"/>
                        </a:lnTo>
                        <a:lnTo>
                          <a:pt x="39" y="20"/>
                        </a:lnTo>
                      </a:path>
                    </a:pathLst>
                  </a:custGeom>
                  <a:solidFill>
                    <a:srgbClr val="0000FF"/>
                  </a:solidFill>
                  <a:ln w="12700" cap="rnd" cmpd="sng">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35" name="Freeform 137"/>
                  <p:cNvSpPr>
                    <a:spLocks/>
                  </p:cNvSpPr>
                  <p:nvPr/>
                </p:nvSpPr>
                <p:spPr bwMode="auto">
                  <a:xfrm>
                    <a:off x="4786" y="3355"/>
                    <a:ext cx="40" cy="40"/>
                  </a:xfrm>
                  <a:custGeom>
                    <a:avLst/>
                    <a:gdLst>
                      <a:gd name="T0" fmla="*/ 39 w 40"/>
                      <a:gd name="T1" fmla="*/ 18 h 40"/>
                      <a:gd name="T2" fmla="*/ 38 w 40"/>
                      <a:gd name="T3" fmla="*/ 15 h 40"/>
                      <a:gd name="T4" fmla="*/ 38 w 40"/>
                      <a:gd name="T5" fmla="*/ 12 h 40"/>
                      <a:gd name="T6" fmla="*/ 36 w 40"/>
                      <a:gd name="T7" fmla="*/ 10 h 40"/>
                      <a:gd name="T8" fmla="*/ 35 w 40"/>
                      <a:gd name="T9" fmla="*/ 7 h 40"/>
                      <a:gd name="T10" fmla="*/ 32 w 40"/>
                      <a:gd name="T11" fmla="*/ 5 h 40"/>
                      <a:gd name="T12" fmla="*/ 30 w 40"/>
                      <a:gd name="T13" fmla="*/ 3 h 40"/>
                      <a:gd name="T14" fmla="*/ 28 w 40"/>
                      <a:gd name="T15" fmla="*/ 2 h 40"/>
                      <a:gd name="T16" fmla="*/ 25 w 40"/>
                      <a:gd name="T17" fmla="*/ 1 h 40"/>
                      <a:gd name="T18" fmla="*/ 22 w 40"/>
                      <a:gd name="T19" fmla="*/ 0 h 40"/>
                      <a:gd name="T20" fmla="*/ 20 w 40"/>
                      <a:gd name="T21" fmla="*/ 0 h 40"/>
                      <a:gd name="T22" fmla="*/ 17 w 40"/>
                      <a:gd name="T23" fmla="*/ 0 h 40"/>
                      <a:gd name="T24" fmla="*/ 14 w 40"/>
                      <a:gd name="T25" fmla="*/ 1 h 40"/>
                      <a:gd name="T26" fmla="*/ 11 w 40"/>
                      <a:gd name="T27" fmla="*/ 2 h 40"/>
                      <a:gd name="T28" fmla="*/ 8 w 40"/>
                      <a:gd name="T29" fmla="*/ 3 h 40"/>
                      <a:gd name="T30" fmla="*/ 6 w 40"/>
                      <a:gd name="T31" fmla="*/ 5 h 40"/>
                      <a:gd name="T32" fmla="*/ 4 w 40"/>
                      <a:gd name="T33" fmla="*/ 9 h 40"/>
                      <a:gd name="T34" fmla="*/ 2 w 40"/>
                      <a:gd name="T35" fmla="*/ 11 h 40"/>
                      <a:gd name="T36" fmla="*/ 1 w 40"/>
                      <a:gd name="T37" fmla="*/ 14 h 40"/>
                      <a:gd name="T38" fmla="*/ 1 w 40"/>
                      <a:gd name="T39" fmla="*/ 17 h 40"/>
                      <a:gd name="T40" fmla="*/ 0 w 40"/>
                      <a:gd name="T41" fmla="*/ 19 h 40"/>
                      <a:gd name="T42" fmla="*/ 1 w 40"/>
                      <a:gd name="T43" fmla="*/ 22 h 40"/>
                      <a:gd name="T44" fmla="*/ 1 w 40"/>
                      <a:gd name="T45" fmla="*/ 25 h 40"/>
                      <a:gd name="T46" fmla="*/ 2 w 40"/>
                      <a:gd name="T47" fmla="*/ 28 h 40"/>
                      <a:gd name="T48" fmla="*/ 4 w 40"/>
                      <a:gd name="T49" fmla="*/ 30 h 40"/>
                      <a:gd name="T50" fmla="*/ 5 w 40"/>
                      <a:gd name="T51" fmla="*/ 33 h 40"/>
                      <a:gd name="T52" fmla="*/ 8 w 40"/>
                      <a:gd name="T53" fmla="*/ 34 h 40"/>
                      <a:gd name="T54" fmla="*/ 10 w 40"/>
                      <a:gd name="T55" fmla="*/ 36 h 40"/>
                      <a:gd name="T56" fmla="*/ 13 w 40"/>
                      <a:gd name="T57" fmla="*/ 37 h 40"/>
                      <a:gd name="T58" fmla="*/ 15 w 40"/>
                      <a:gd name="T59" fmla="*/ 38 h 40"/>
                      <a:gd name="T60" fmla="*/ 18 w 40"/>
                      <a:gd name="T61" fmla="*/ 39 h 40"/>
                      <a:gd name="T62" fmla="*/ 21 w 40"/>
                      <a:gd name="T63" fmla="*/ 39 h 40"/>
                      <a:gd name="T64" fmla="*/ 24 w 40"/>
                      <a:gd name="T65" fmla="*/ 38 h 40"/>
                      <a:gd name="T66" fmla="*/ 27 w 40"/>
                      <a:gd name="T67" fmla="*/ 37 h 40"/>
                      <a:gd name="T68" fmla="*/ 29 w 40"/>
                      <a:gd name="T69" fmla="*/ 36 h 40"/>
                      <a:gd name="T70" fmla="*/ 32 w 40"/>
                      <a:gd name="T71" fmla="*/ 34 h 40"/>
                      <a:gd name="T72" fmla="*/ 35 w 40"/>
                      <a:gd name="T73" fmla="*/ 31 h 40"/>
                      <a:gd name="T74" fmla="*/ 36 w 40"/>
                      <a:gd name="T75" fmla="*/ 29 h 40"/>
                      <a:gd name="T76" fmla="*/ 38 w 40"/>
                      <a:gd name="T77" fmla="*/ 26 h 40"/>
                      <a:gd name="T78" fmla="*/ 38 w 40"/>
                      <a:gd name="T79" fmla="*/ 24 h 40"/>
                      <a:gd name="T80" fmla="*/ 39 w 40"/>
                      <a:gd name="T81" fmla="*/ 21 h 4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40" h="40">
                        <a:moveTo>
                          <a:pt x="39" y="19"/>
                        </a:moveTo>
                        <a:lnTo>
                          <a:pt x="39" y="18"/>
                        </a:lnTo>
                        <a:lnTo>
                          <a:pt x="39" y="17"/>
                        </a:lnTo>
                        <a:lnTo>
                          <a:pt x="38" y="15"/>
                        </a:lnTo>
                        <a:lnTo>
                          <a:pt x="38" y="14"/>
                        </a:lnTo>
                        <a:lnTo>
                          <a:pt x="38" y="12"/>
                        </a:lnTo>
                        <a:lnTo>
                          <a:pt x="37" y="11"/>
                        </a:lnTo>
                        <a:lnTo>
                          <a:pt x="36" y="10"/>
                        </a:lnTo>
                        <a:lnTo>
                          <a:pt x="36" y="9"/>
                        </a:lnTo>
                        <a:lnTo>
                          <a:pt x="35" y="7"/>
                        </a:lnTo>
                        <a:lnTo>
                          <a:pt x="34" y="7"/>
                        </a:lnTo>
                        <a:lnTo>
                          <a:pt x="32" y="5"/>
                        </a:lnTo>
                        <a:lnTo>
                          <a:pt x="32" y="4"/>
                        </a:lnTo>
                        <a:lnTo>
                          <a:pt x="30" y="3"/>
                        </a:lnTo>
                        <a:lnTo>
                          <a:pt x="29" y="3"/>
                        </a:lnTo>
                        <a:lnTo>
                          <a:pt x="28" y="2"/>
                        </a:lnTo>
                        <a:lnTo>
                          <a:pt x="27" y="1"/>
                        </a:lnTo>
                        <a:lnTo>
                          <a:pt x="25" y="1"/>
                        </a:lnTo>
                        <a:lnTo>
                          <a:pt x="24" y="1"/>
                        </a:lnTo>
                        <a:lnTo>
                          <a:pt x="22" y="0"/>
                        </a:lnTo>
                        <a:lnTo>
                          <a:pt x="21" y="0"/>
                        </a:lnTo>
                        <a:lnTo>
                          <a:pt x="20" y="0"/>
                        </a:lnTo>
                        <a:lnTo>
                          <a:pt x="18" y="0"/>
                        </a:lnTo>
                        <a:lnTo>
                          <a:pt x="17" y="0"/>
                        </a:lnTo>
                        <a:lnTo>
                          <a:pt x="15" y="1"/>
                        </a:lnTo>
                        <a:lnTo>
                          <a:pt x="14" y="1"/>
                        </a:lnTo>
                        <a:lnTo>
                          <a:pt x="13" y="1"/>
                        </a:lnTo>
                        <a:lnTo>
                          <a:pt x="11" y="2"/>
                        </a:lnTo>
                        <a:lnTo>
                          <a:pt x="10" y="3"/>
                        </a:lnTo>
                        <a:lnTo>
                          <a:pt x="8" y="3"/>
                        </a:lnTo>
                        <a:lnTo>
                          <a:pt x="8" y="4"/>
                        </a:lnTo>
                        <a:lnTo>
                          <a:pt x="6" y="5"/>
                        </a:lnTo>
                        <a:lnTo>
                          <a:pt x="5" y="7"/>
                        </a:lnTo>
                        <a:lnTo>
                          <a:pt x="4" y="9"/>
                        </a:lnTo>
                        <a:lnTo>
                          <a:pt x="3" y="10"/>
                        </a:lnTo>
                        <a:lnTo>
                          <a:pt x="2" y="11"/>
                        </a:lnTo>
                        <a:lnTo>
                          <a:pt x="2" y="12"/>
                        </a:lnTo>
                        <a:lnTo>
                          <a:pt x="1" y="14"/>
                        </a:lnTo>
                        <a:lnTo>
                          <a:pt x="1" y="15"/>
                        </a:lnTo>
                        <a:lnTo>
                          <a:pt x="1" y="17"/>
                        </a:lnTo>
                        <a:lnTo>
                          <a:pt x="0" y="18"/>
                        </a:lnTo>
                        <a:lnTo>
                          <a:pt x="0" y="19"/>
                        </a:lnTo>
                        <a:lnTo>
                          <a:pt x="0" y="21"/>
                        </a:lnTo>
                        <a:lnTo>
                          <a:pt x="1" y="22"/>
                        </a:lnTo>
                        <a:lnTo>
                          <a:pt x="1" y="24"/>
                        </a:lnTo>
                        <a:lnTo>
                          <a:pt x="1" y="25"/>
                        </a:lnTo>
                        <a:lnTo>
                          <a:pt x="2" y="26"/>
                        </a:lnTo>
                        <a:lnTo>
                          <a:pt x="2" y="28"/>
                        </a:lnTo>
                        <a:lnTo>
                          <a:pt x="3" y="29"/>
                        </a:lnTo>
                        <a:lnTo>
                          <a:pt x="4" y="30"/>
                        </a:lnTo>
                        <a:lnTo>
                          <a:pt x="5" y="31"/>
                        </a:lnTo>
                        <a:lnTo>
                          <a:pt x="5" y="33"/>
                        </a:lnTo>
                        <a:lnTo>
                          <a:pt x="6" y="34"/>
                        </a:lnTo>
                        <a:lnTo>
                          <a:pt x="8" y="34"/>
                        </a:lnTo>
                        <a:lnTo>
                          <a:pt x="8" y="35"/>
                        </a:lnTo>
                        <a:lnTo>
                          <a:pt x="10" y="36"/>
                        </a:lnTo>
                        <a:lnTo>
                          <a:pt x="11" y="37"/>
                        </a:lnTo>
                        <a:lnTo>
                          <a:pt x="13" y="37"/>
                        </a:lnTo>
                        <a:lnTo>
                          <a:pt x="14" y="38"/>
                        </a:lnTo>
                        <a:lnTo>
                          <a:pt x="15" y="38"/>
                        </a:lnTo>
                        <a:lnTo>
                          <a:pt x="17" y="38"/>
                        </a:lnTo>
                        <a:lnTo>
                          <a:pt x="18" y="39"/>
                        </a:lnTo>
                        <a:lnTo>
                          <a:pt x="20" y="39"/>
                        </a:lnTo>
                        <a:lnTo>
                          <a:pt x="21" y="39"/>
                        </a:lnTo>
                        <a:lnTo>
                          <a:pt x="22" y="38"/>
                        </a:lnTo>
                        <a:lnTo>
                          <a:pt x="24" y="38"/>
                        </a:lnTo>
                        <a:lnTo>
                          <a:pt x="25" y="38"/>
                        </a:lnTo>
                        <a:lnTo>
                          <a:pt x="27" y="37"/>
                        </a:lnTo>
                        <a:lnTo>
                          <a:pt x="28" y="37"/>
                        </a:lnTo>
                        <a:lnTo>
                          <a:pt x="29" y="36"/>
                        </a:lnTo>
                        <a:lnTo>
                          <a:pt x="30" y="35"/>
                        </a:lnTo>
                        <a:lnTo>
                          <a:pt x="32" y="34"/>
                        </a:lnTo>
                        <a:lnTo>
                          <a:pt x="34" y="33"/>
                        </a:lnTo>
                        <a:lnTo>
                          <a:pt x="35" y="31"/>
                        </a:lnTo>
                        <a:lnTo>
                          <a:pt x="36" y="30"/>
                        </a:lnTo>
                        <a:lnTo>
                          <a:pt x="36" y="29"/>
                        </a:lnTo>
                        <a:lnTo>
                          <a:pt x="37" y="28"/>
                        </a:lnTo>
                        <a:lnTo>
                          <a:pt x="38" y="26"/>
                        </a:lnTo>
                        <a:lnTo>
                          <a:pt x="38" y="25"/>
                        </a:lnTo>
                        <a:lnTo>
                          <a:pt x="38" y="24"/>
                        </a:lnTo>
                        <a:lnTo>
                          <a:pt x="39" y="22"/>
                        </a:lnTo>
                        <a:lnTo>
                          <a:pt x="39" y="21"/>
                        </a:lnTo>
                        <a:lnTo>
                          <a:pt x="39" y="19"/>
                        </a:lnTo>
                      </a:path>
                    </a:pathLst>
                  </a:custGeom>
                  <a:solidFill>
                    <a:srgbClr val="0000FF"/>
                  </a:solidFill>
                  <a:ln w="12700" cap="rnd" cmpd="sng">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36" name="Freeform 138"/>
                  <p:cNvSpPr>
                    <a:spLocks/>
                  </p:cNvSpPr>
                  <p:nvPr/>
                </p:nvSpPr>
                <p:spPr bwMode="auto">
                  <a:xfrm>
                    <a:off x="4786" y="3433"/>
                    <a:ext cx="40" cy="39"/>
                  </a:xfrm>
                  <a:custGeom>
                    <a:avLst/>
                    <a:gdLst>
                      <a:gd name="T0" fmla="*/ 39 w 40"/>
                      <a:gd name="T1" fmla="*/ 17 h 39"/>
                      <a:gd name="T2" fmla="*/ 38 w 40"/>
                      <a:gd name="T3" fmla="*/ 15 h 39"/>
                      <a:gd name="T4" fmla="*/ 38 w 40"/>
                      <a:gd name="T5" fmla="*/ 12 h 39"/>
                      <a:gd name="T6" fmla="*/ 36 w 40"/>
                      <a:gd name="T7" fmla="*/ 9 h 39"/>
                      <a:gd name="T8" fmla="*/ 35 w 40"/>
                      <a:gd name="T9" fmla="*/ 7 h 39"/>
                      <a:gd name="T10" fmla="*/ 32 w 40"/>
                      <a:gd name="T11" fmla="*/ 5 h 39"/>
                      <a:gd name="T12" fmla="*/ 30 w 40"/>
                      <a:gd name="T13" fmla="*/ 3 h 39"/>
                      <a:gd name="T14" fmla="*/ 28 w 40"/>
                      <a:gd name="T15" fmla="*/ 1 h 39"/>
                      <a:gd name="T16" fmla="*/ 25 w 40"/>
                      <a:gd name="T17" fmla="*/ 1 h 39"/>
                      <a:gd name="T18" fmla="*/ 22 w 40"/>
                      <a:gd name="T19" fmla="*/ 0 h 39"/>
                      <a:gd name="T20" fmla="*/ 20 w 40"/>
                      <a:gd name="T21" fmla="*/ 0 h 39"/>
                      <a:gd name="T22" fmla="*/ 17 w 40"/>
                      <a:gd name="T23" fmla="*/ 0 h 39"/>
                      <a:gd name="T24" fmla="*/ 14 w 40"/>
                      <a:gd name="T25" fmla="*/ 1 h 39"/>
                      <a:gd name="T26" fmla="*/ 11 w 40"/>
                      <a:gd name="T27" fmla="*/ 1 h 39"/>
                      <a:gd name="T28" fmla="*/ 8 w 40"/>
                      <a:gd name="T29" fmla="*/ 3 h 39"/>
                      <a:gd name="T30" fmla="*/ 6 w 40"/>
                      <a:gd name="T31" fmla="*/ 5 h 39"/>
                      <a:gd name="T32" fmla="*/ 5 w 40"/>
                      <a:gd name="T33" fmla="*/ 7 h 39"/>
                      <a:gd name="T34" fmla="*/ 3 w 40"/>
                      <a:gd name="T35" fmla="*/ 9 h 39"/>
                      <a:gd name="T36" fmla="*/ 2 w 40"/>
                      <a:gd name="T37" fmla="*/ 12 h 39"/>
                      <a:gd name="T38" fmla="*/ 1 w 40"/>
                      <a:gd name="T39" fmla="*/ 15 h 39"/>
                      <a:gd name="T40" fmla="*/ 0 w 40"/>
                      <a:gd name="T41" fmla="*/ 17 h 39"/>
                      <a:gd name="T42" fmla="*/ 0 w 40"/>
                      <a:gd name="T43" fmla="*/ 21 h 39"/>
                      <a:gd name="T44" fmla="*/ 1 w 40"/>
                      <a:gd name="T45" fmla="*/ 23 h 39"/>
                      <a:gd name="T46" fmla="*/ 2 w 40"/>
                      <a:gd name="T47" fmla="*/ 26 h 39"/>
                      <a:gd name="T48" fmla="*/ 3 w 40"/>
                      <a:gd name="T49" fmla="*/ 29 h 39"/>
                      <a:gd name="T50" fmla="*/ 5 w 40"/>
                      <a:gd name="T51" fmla="*/ 31 h 39"/>
                      <a:gd name="T52" fmla="*/ 6 w 40"/>
                      <a:gd name="T53" fmla="*/ 33 h 39"/>
                      <a:gd name="T54" fmla="*/ 8 w 40"/>
                      <a:gd name="T55" fmla="*/ 35 h 39"/>
                      <a:gd name="T56" fmla="*/ 11 w 40"/>
                      <a:gd name="T57" fmla="*/ 36 h 39"/>
                      <a:gd name="T58" fmla="*/ 14 w 40"/>
                      <a:gd name="T59" fmla="*/ 37 h 39"/>
                      <a:gd name="T60" fmla="*/ 17 w 40"/>
                      <a:gd name="T61" fmla="*/ 38 h 39"/>
                      <a:gd name="T62" fmla="*/ 20 w 40"/>
                      <a:gd name="T63" fmla="*/ 38 h 39"/>
                      <a:gd name="T64" fmla="*/ 22 w 40"/>
                      <a:gd name="T65" fmla="*/ 38 h 39"/>
                      <a:gd name="T66" fmla="*/ 25 w 40"/>
                      <a:gd name="T67" fmla="*/ 37 h 39"/>
                      <a:gd name="T68" fmla="*/ 28 w 40"/>
                      <a:gd name="T69" fmla="*/ 36 h 39"/>
                      <a:gd name="T70" fmla="*/ 30 w 40"/>
                      <a:gd name="T71" fmla="*/ 35 h 39"/>
                      <a:gd name="T72" fmla="*/ 32 w 40"/>
                      <a:gd name="T73" fmla="*/ 33 h 39"/>
                      <a:gd name="T74" fmla="*/ 35 w 40"/>
                      <a:gd name="T75" fmla="*/ 31 h 39"/>
                      <a:gd name="T76" fmla="*/ 36 w 40"/>
                      <a:gd name="T77" fmla="*/ 29 h 39"/>
                      <a:gd name="T78" fmla="*/ 38 w 40"/>
                      <a:gd name="T79" fmla="*/ 26 h 39"/>
                      <a:gd name="T80" fmla="*/ 38 w 40"/>
                      <a:gd name="T81" fmla="*/ 23 h 39"/>
                      <a:gd name="T82" fmla="*/ 39 w 40"/>
                      <a:gd name="T83" fmla="*/ 19 h 3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0" h="39">
                        <a:moveTo>
                          <a:pt x="39" y="19"/>
                        </a:moveTo>
                        <a:lnTo>
                          <a:pt x="39" y="17"/>
                        </a:lnTo>
                        <a:lnTo>
                          <a:pt x="39" y="16"/>
                        </a:lnTo>
                        <a:lnTo>
                          <a:pt x="38" y="15"/>
                        </a:lnTo>
                        <a:lnTo>
                          <a:pt x="38" y="13"/>
                        </a:lnTo>
                        <a:lnTo>
                          <a:pt x="38" y="12"/>
                        </a:lnTo>
                        <a:lnTo>
                          <a:pt x="37" y="11"/>
                        </a:lnTo>
                        <a:lnTo>
                          <a:pt x="36" y="9"/>
                        </a:lnTo>
                        <a:lnTo>
                          <a:pt x="36" y="8"/>
                        </a:lnTo>
                        <a:lnTo>
                          <a:pt x="35" y="7"/>
                        </a:lnTo>
                        <a:lnTo>
                          <a:pt x="34" y="6"/>
                        </a:lnTo>
                        <a:lnTo>
                          <a:pt x="32" y="5"/>
                        </a:lnTo>
                        <a:lnTo>
                          <a:pt x="32" y="4"/>
                        </a:lnTo>
                        <a:lnTo>
                          <a:pt x="30" y="3"/>
                        </a:lnTo>
                        <a:lnTo>
                          <a:pt x="29" y="2"/>
                        </a:lnTo>
                        <a:lnTo>
                          <a:pt x="28" y="1"/>
                        </a:lnTo>
                        <a:lnTo>
                          <a:pt x="27" y="1"/>
                        </a:lnTo>
                        <a:lnTo>
                          <a:pt x="25" y="1"/>
                        </a:lnTo>
                        <a:lnTo>
                          <a:pt x="24" y="0"/>
                        </a:lnTo>
                        <a:lnTo>
                          <a:pt x="22" y="0"/>
                        </a:lnTo>
                        <a:lnTo>
                          <a:pt x="21" y="0"/>
                        </a:lnTo>
                        <a:lnTo>
                          <a:pt x="20" y="0"/>
                        </a:lnTo>
                        <a:lnTo>
                          <a:pt x="18" y="0"/>
                        </a:lnTo>
                        <a:lnTo>
                          <a:pt x="17" y="0"/>
                        </a:lnTo>
                        <a:lnTo>
                          <a:pt x="15" y="0"/>
                        </a:lnTo>
                        <a:lnTo>
                          <a:pt x="14" y="1"/>
                        </a:lnTo>
                        <a:lnTo>
                          <a:pt x="13" y="1"/>
                        </a:lnTo>
                        <a:lnTo>
                          <a:pt x="11" y="1"/>
                        </a:lnTo>
                        <a:lnTo>
                          <a:pt x="10" y="2"/>
                        </a:lnTo>
                        <a:lnTo>
                          <a:pt x="8" y="3"/>
                        </a:lnTo>
                        <a:lnTo>
                          <a:pt x="8" y="4"/>
                        </a:lnTo>
                        <a:lnTo>
                          <a:pt x="6" y="5"/>
                        </a:lnTo>
                        <a:lnTo>
                          <a:pt x="5" y="6"/>
                        </a:lnTo>
                        <a:lnTo>
                          <a:pt x="5" y="7"/>
                        </a:lnTo>
                        <a:lnTo>
                          <a:pt x="4" y="8"/>
                        </a:lnTo>
                        <a:lnTo>
                          <a:pt x="3" y="9"/>
                        </a:lnTo>
                        <a:lnTo>
                          <a:pt x="2" y="11"/>
                        </a:lnTo>
                        <a:lnTo>
                          <a:pt x="2" y="12"/>
                        </a:lnTo>
                        <a:lnTo>
                          <a:pt x="1" y="13"/>
                        </a:lnTo>
                        <a:lnTo>
                          <a:pt x="1" y="15"/>
                        </a:lnTo>
                        <a:lnTo>
                          <a:pt x="1" y="16"/>
                        </a:lnTo>
                        <a:lnTo>
                          <a:pt x="0" y="17"/>
                        </a:lnTo>
                        <a:lnTo>
                          <a:pt x="0" y="19"/>
                        </a:lnTo>
                        <a:lnTo>
                          <a:pt x="0" y="21"/>
                        </a:lnTo>
                        <a:lnTo>
                          <a:pt x="1" y="21"/>
                        </a:lnTo>
                        <a:lnTo>
                          <a:pt x="1" y="23"/>
                        </a:lnTo>
                        <a:lnTo>
                          <a:pt x="1" y="25"/>
                        </a:lnTo>
                        <a:lnTo>
                          <a:pt x="2" y="26"/>
                        </a:lnTo>
                        <a:lnTo>
                          <a:pt x="2" y="27"/>
                        </a:lnTo>
                        <a:lnTo>
                          <a:pt x="3" y="29"/>
                        </a:lnTo>
                        <a:lnTo>
                          <a:pt x="4" y="30"/>
                        </a:lnTo>
                        <a:lnTo>
                          <a:pt x="5" y="31"/>
                        </a:lnTo>
                        <a:lnTo>
                          <a:pt x="5" y="32"/>
                        </a:lnTo>
                        <a:lnTo>
                          <a:pt x="6" y="33"/>
                        </a:lnTo>
                        <a:lnTo>
                          <a:pt x="8" y="34"/>
                        </a:lnTo>
                        <a:lnTo>
                          <a:pt x="8" y="35"/>
                        </a:lnTo>
                        <a:lnTo>
                          <a:pt x="10" y="35"/>
                        </a:lnTo>
                        <a:lnTo>
                          <a:pt x="11" y="36"/>
                        </a:lnTo>
                        <a:lnTo>
                          <a:pt x="13" y="37"/>
                        </a:lnTo>
                        <a:lnTo>
                          <a:pt x="14" y="37"/>
                        </a:lnTo>
                        <a:lnTo>
                          <a:pt x="15" y="38"/>
                        </a:lnTo>
                        <a:lnTo>
                          <a:pt x="17" y="38"/>
                        </a:lnTo>
                        <a:lnTo>
                          <a:pt x="18" y="38"/>
                        </a:lnTo>
                        <a:lnTo>
                          <a:pt x="20" y="38"/>
                        </a:lnTo>
                        <a:lnTo>
                          <a:pt x="21" y="38"/>
                        </a:lnTo>
                        <a:lnTo>
                          <a:pt x="22" y="38"/>
                        </a:lnTo>
                        <a:lnTo>
                          <a:pt x="24" y="38"/>
                        </a:lnTo>
                        <a:lnTo>
                          <a:pt x="25" y="37"/>
                        </a:lnTo>
                        <a:lnTo>
                          <a:pt x="27" y="37"/>
                        </a:lnTo>
                        <a:lnTo>
                          <a:pt x="28" y="36"/>
                        </a:lnTo>
                        <a:lnTo>
                          <a:pt x="29" y="35"/>
                        </a:lnTo>
                        <a:lnTo>
                          <a:pt x="30" y="35"/>
                        </a:lnTo>
                        <a:lnTo>
                          <a:pt x="32" y="34"/>
                        </a:lnTo>
                        <a:lnTo>
                          <a:pt x="32" y="33"/>
                        </a:lnTo>
                        <a:lnTo>
                          <a:pt x="34" y="32"/>
                        </a:lnTo>
                        <a:lnTo>
                          <a:pt x="35" y="31"/>
                        </a:lnTo>
                        <a:lnTo>
                          <a:pt x="36" y="30"/>
                        </a:lnTo>
                        <a:lnTo>
                          <a:pt x="36" y="29"/>
                        </a:lnTo>
                        <a:lnTo>
                          <a:pt x="37" y="27"/>
                        </a:lnTo>
                        <a:lnTo>
                          <a:pt x="38" y="26"/>
                        </a:lnTo>
                        <a:lnTo>
                          <a:pt x="38" y="25"/>
                        </a:lnTo>
                        <a:lnTo>
                          <a:pt x="38" y="23"/>
                        </a:lnTo>
                        <a:lnTo>
                          <a:pt x="39" y="21"/>
                        </a:lnTo>
                        <a:lnTo>
                          <a:pt x="39" y="19"/>
                        </a:lnTo>
                      </a:path>
                    </a:pathLst>
                  </a:custGeom>
                  <a:solidFill>
                    <a:srgbClr val="0000FF"/>
                  </a:solidFill>
                  <a:ln w="12700" cap="rnd" cmpd="sng">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37" name="Freeform 139"/>
                  <p:cNvSpPr>
                    <a:spLocks/>
                  </p:cNvSpPr>
                  <p:nvPr/>
                </p:nvSpPr>
                <p:spPr bwMode="auto">
                  <a:xfrm>
                    <a:off x="4899" y="3428"/>
                    <a:ext cx="39" cy="39"/>
                  </a:xfrm>
                  <a:custGeom>
                    <a:avLst/>
                    <a:gdLst>
                      <a:gd name="T0" fmla="*/ 38 w 39"/>
                      <a:gd name="T1" fmla="*/ 18 h 39"/>
                      <a:gd name="T2" fmla="*/ 38 w 39"/>
                      <a:gd name="T3" fmla="*/ 15 h 39"/>
                      <a:gd name="T4" fmla="*/ 37 w 39"/>
                      <a:gd name="T5" fmla="*/ 12 h 39"/>
                      <a:gd name="T6" fmla="*/ 36 w 39"/>
                      <a:gd name="T7" fmla="*/ 10 h 39"/>
                      <a:gd name="T8" fmla="*/ 34 w 39"/>
                      <a:gd name="T9" fmla="*/ 7 h 39"/>
                      <a:gd name="T10" fmla="*/ 32 w 39"/>
                      <a:gd name="T11" fmla="*/ 5 h 39"/>
                      <a:gd name="T12" fmla="*/ 30 w 39"/>
                      <a:gd name="T13" fmla="*/ 4 h 39"/>
                      <a:gd name="T14" fmla="*/ 28 w 39"/>
                      <a:gd name="T15" fmla="*/ 2 h 39"/>
                      <a:gd name="T16" fmla="*/ 25 w 39"/>
                      <a:gd name="T17" fmla="*/ 1 h 39"/>
                      <a:gd name="T18" fmla="*/ 22 w 39"/>
                      <a:gd name="T19" fmla="*/ 0 h 39"/>
                      <a:gd name="T20" fmla="*/ 19 w 39"/>
                      <a:gd name="T21" fmla="*/ 0 h 39"/>
                      <a:gd name="T22" fmla="*/ 16 w 39"/>
                      <a:gd name="T23" fmla="*/ 0 h 39"/>
                      <a:gd name="T24" fmla="*/ 13 w 39"/>
                      <a:gd name="T25" fmla="*/ 1 h 39"/>
                      <a:gd name="T26" fmla="*/ 11 w 39"/>
                      <a:gd name="T27" fmla="*/ 2 h 39"/>
                      <a:gd name="T28" fmla="*/ 8 w 39"/>
                      <a:gd name="T29" fmla="*/ 4 h 39"/>
                      <a:gd name="T30" fmla="*/ 6 w 39"/>
                      <a:gd name="T31" fmla="*/ 5 h 39"/>
                      <a:gd name="T32" fmla="*/ 4 w 39"/>
                      <a:gd name="T33" fmla="*/ 7 h 39"/>
                      <a:gd name="T34" fmla="*/ 3 w 39"/>
                      <a:gd name="T35" fmla="*/ 10 h 39"/>
                      <a:gd name="T36" fmla="*/ 1 w 39"/>
                      <a:gd name="T37" fmla="*/ 12 h 39"/>
                      <a:gd name="T38" fmla="*/ 0 w 39"/>
                      <a:gd name="T39" fmla="*/ 15 h 39"/>
                      <a:gd name="T40" fmla="*/ 0 w 39"/>
                      <a:gd name="T41" fmla="*/ 18 h 39"/>
                      <a:gd name="T42" fmla="*/ 0 w 39"/>
                      <a:gd name="T43" fmla="*/ 21 h 39"/>
                      <a:gd name="T44" fmla="*/ 0 w 39"/>
                      <a:gd name="T45" fmla="*/ 24 h 39"/>
                      <a:gd name="T46" fmla="*/ 1 w 39"/>
                      <a:gd name="T47" fmla="*/ 26 h 39"/>
                      <a:gd name="T48" fmla="*/ 3 w 39"/>
                      <a:gd name="T49" fmla="*/ 29 h 39"/>
                      <a:gd name="T50" fmla="*/ 4 w 39"/>
                      <a:gd name="T51" fmla="*/ 31 h 39"/>
                      <a:gd name="T52" fmla="*/ 6 w 39"/>
                      <a:gd name="T53" fmla="*/ 34 h 39"/>
                      <a:gd name="T54" fmla="*/ 8 w 39"/>
                      <a:gd name="T55" fmla="*/ 35 h 39"/>
                      <a:gd name="T56" fmla="*/ 11 w 39"/>
                      <a:gd name="T57" fmla="*/ 36 h 39"/>
                      <a:gd name="T58" fmla="*/ 13 w 39"/>
                      <a:gd name="T59" fmla="*/ 38 h 39"/>
                      <a:gd name="T60" fmla="*/ 16 w 39"/>
                      <a:gd name="T61" fmla="*/ 38 h 39"/>
                      <a:gd name="T62" fmla="*/ 19 w 39"/>
                      <a:gd name="T63" fmla="*/ 38 h 39"/>
                      <a:gd name="T64" fmla="*/ 22 w 39"/>
                      <a:gd name="T65" fmla="*/ 38 h 39"/>
                      <a:gd name="T66" fmla="*/ 25 w 39"/>
                      <a:gd name="T67" fmla="*/ 38 h 39"/>
                      <a:gd name="T68" fmla="*/ 28 w 39"/>
                      <a:gd name="T69" fmla="*/ 36 h 39"/>
                      <a:gd name="T70" fmla="*/ 30 w 39"/>
                      <a:gd name="T71" fmla="*/ 35 h 39"/>
                      <a:gd name="T72" fmla="*/ 32 w 39"/>
                      <a:gd name="T73" fmla="*/ 34 h 39"/>
                      <a:gd name="T74" fmla="*/ 34 w 39"/>
                      <a:gd name="T75" fmla="*/ 31 h 39"/>
                      <a:gd name="T76" fmla="*/ 36 w 39"/>
                      <a:gd name="T77" fmla="*/ 29 h 39"/>
                      <a:gd name="T78" fmla="*/ 37 w 39"/>
                      <a:gd name="T79" fmla="*/ 26 h 39"/>
                      <a:gd name="T80" fmla="*/ 38 w 39"/>
                      <a:gd name="T81" fmla="*/ 24 h 39"/>
                      <a:gd name="T82" fmla="*/ 38 w 39"/>
                      <a:gd name="T83" fmla="*/ 21 h 3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9" h="39">
                        <a:moveTo>
                          <a:pt x="38" y="19"/>
                        </a:moveTo>
                        <a:lnTo>
                          <a:pt x="38" y="18"/>
                        </a:lnTo>
                        <a:lnTo>
                          <a:pt x="38" y="17"/>
                        </a:lnTo>
                        <a:lnTo>
                          <a:pt x="38" y="15"/>
                        </a:lnTo>
                        <a:lnTo>
                          <a:pt x="37" y="14"/>
                        </a:lnTo>
                        <a:lnTo>
                          <a:pt x="37" y="12"/>
                        </a:lnTo>
                        <a:lnTo>
                          <a:pt x="37" y="11"/>
                        </a:lnTo>
                        <a:lnTo>
                          <a:pt x="36" y="10"/>
                        </a:lnTo>
                        <a:lnTo>
                          <a:pt x="35" y="8"/>
                        </a:lnTo>
                        <a:lnTo>
                          <a:pt x="34" y="7"/>
                        </a:lnTo>
                        <a:lnTo>
                          <a:pt x="33" y="6"/>
                        </a:lnTo>
                        <a:lnTo>
                          <a:pt x="32" y="5"/>
                        </a:lnTo>
                        <a:lnTo>
                          <a:pt x="31" y="4"/>
                        </a:lnTo>
                        <a:lnTo>
                          <a:pt x="30" y="4"/>
                        </a:lnTo>
                        <a:lnTo>
                          <a:pt x="29" y="2"/>
                        </a:lnTo>
                        <a:lnTo>
                          <a:pt x="28" y="2"/>
                        </a:lnTo>
                        <a:lnTo>
                          <a:pt x="26" y="1"/>
                        </a:lnTo>
                        <a:lnTo>
                          <a:pt x="25" y="1"/>
                        </a:lnTo>
                        <a:lnTo>
                          <a:pt x="23" y="0"/>
                        </a:lnTo>
                        <a:lnTo>
                          <a:pt x="22" y="0"/>
                        </a:lnTo>
                        <a:lnTo>
                          <a:pt x="21" y="0"/>
                        </a:lnTo>
                        <a:lnTo>
                          <a:pt x="19" y="0"/>
                        </a:lnTo>
                        <a:lnTo>
                          <a:pt x="18" y="0"/>
                        </a:lnTo>
                        <a:lnTo>
                          <a:pt x="16" y="0"/>
                        </a:lnTo>
                        <a:lnTo>
                          <a:pt x="15" y="0"/>
                        </a:lnTo>
                        <a:lnTo>
                          <a:pt x="13" y="1"/>
                        </a:lnTo>
                        <a:lnTo>
                          <a:pt x="12" y="1"/>
                        </a:lnTo>
                        <a:lnTo>
                          <a:pt x="11" y="2"/>
                        </a:lnTo>
                        <a:lnTo>
                          <a:pt x="9" y="2"/>
                        </a:lnTo>
                        <a:lnTo>
                          <a:pt x="8" y="4"/>
                        </a:lnTo>
                        <a:lnTo>
                          <a:pt x="7" y="4"/>
                        </a:lnTo>
                        <a:lnTo>
                          <a:pt x="6" y="5"/>
                        </a:lnTo>
                        <a:lnTo>
                          <a:pt x="5" y="6"/>
                        </a:lnTo>
                        <a:lnTo>
                          <a:pt x="4" y="7"/>
                        </a:lnTo>
                        <a:lnTo>
                          <a:pt x="3" y="8"/>
                        </a:lnTo>
                        <a:lnTo>
                          <a:pt x="3" y="10"/>
                        </a:lnTo>
                        <a:lnTo>
                          <a:pt x="2" y="11"/>
                        </a:lnTo>
                        <a:lnTo>
                          <a:pt x="1" y="12"/>
                        </a:lnTo>
                        <a:lnTo>
                          <a:pt x="1" y="14"/>
                        </a:lnTo>
                        <a:lnTo>
                          <a:pt x="0" y="15"/>
                        </a:lnTo>
                        <a:lnTo>
                          <a:pt x="0" y="17"/>
                        </a:lnTo>
                        <a:lnTo>
                          <a:pt x="0" y="18"/>
                        </a:lnTo>
                        <a:lnTo>
                          <a:pt x="0" y="19"/>
                        </a:lnTo>
                        <a:lnTo>
                          <a:pt x="0" y="21"/>
                        </a:lnTo>
                        <a:lnTo>
                          <a:pt x="0" y="22"/>
                        </a:lnTo>
                        <a:lnTo>
                          <a:pt x="0" y="24"/>
                        </a:lnTo>
                        <a:lnTo>
                          <a:pt x="1" y="25"/>
                        </a:lnTo>
                        <a:lnTo>
                          <a:pt x="1" y="26"/>
                        </a:lnTo>
                        <a:lnTo>
                          <a:pt x="2" y="28"/>
                        </a:lnTo>
                        <a:lnTo>
                          <a:pt x="3" y="29"/>
                        </a:lnTo>
                        <a:lnTo>
                          <a:pt x="3" y="30"/>
                        </a:lnTo>
                        <a:lnTo>
                          <a:pt x="4" y="31"/>
                        </a:lnTo>
                        <a:lnTo>
                          <a:pt x="5" y="32"/>
                        </a:lnTo>
                        <a:lnTo>
                          <a:pt x="6" y="34"/>
                        </a:lnTo>
                        <a:lnTo>
                          <a:pt x="7" y="34"/>
                        </a:lnTo>
                        <a:lnTo>
                          <a:pt x="8" y="35"/>
                        </a:lnTo>
                        <a:lnTo>
                          <a:pt x="9" y="36"/>
                        </a:lnTo>
                        <a:lnTo>
                          <a:pt x="11" y="36"/>
                        </a:lnTo>
                        <a:lnTo>
                          <a:pt x="12" y="37"/>
                        </a:lnTo>
                        <a:lnTo>
                          <a:pt x="13" y="38"/>
                        </a:lnTo>
                        <a:lnTo>
                          <a:pt x="15" y="38"/>
                        </a:lnTo>
                        <a:lnTo>
                          <a:pt x="16" y="38"/>
                        </a:lnTo>
                        <a:lnTo>
                          <a:pt x="18" y="38"/>
                        </a:lnTo>
                        <a:lnTo>
                          <a:pt x="19" y="38"/>
                        </a:lnTo>
                        <a:lnTo>
                          <a:pt x="21" y="38"/>
                        </a:lnTo>
                        <a:lnTo>
                          <a:pt x="22" y="38"/>
                        </a:lnTo>
                        <a:lnTo>
                          <a:pt x="23" y="38"/>
                        </a:lnTo>
                        <a:lnTo>
                          <a:pt x="25" y="38"/>
                        </a:lnTo>
                        <a:lnTo>
                          <a:pt x="26" y="37"/>
                        </a:lnTo>
                        <a:lnTo>
                          <a:pt x="28" y="36"/>
                        </a:lnTo>
                        <a:lnTo>
                          <a:pt x="29" y="36"/>
                        </a:lnTo>
                        <a:lnTo>
                          <a:pt x="30" y="35"/>
                        </a:lnTo>
                        <a:lnTo>
                          <a:pt x="31" y="34"/>
                        </a:lnTo>
                        <a:lnTo>
                          <a:pt x="32" y="34"/>
                        </a:lnTo>
                        <a:lnTo>
                          <a:pt x="33" y="32"/>
                        </a:lnTo>
                        <a:lnTo>
                          <a:pt x="34" y="31"/>
                        </a:lnTo>
                        <a:lnTo>
                          <a:pt x="35" y="30"/>
                        </a:lnTo>
                        <a:lnTo>
                          <a:pt x="36" y="29"/>
                        </a:lnTo>
                        <a:lnTo>
                          <a:pt x="37" y="28"/>
                        </a:lnTo>
                        <a:lnTo>
                          <a:pt x="37" y="26"/>
                        </a:lnTo>
                        <a:lnTo>
                          <a:pt x="37" y="25"/>
                        </a:lnTo>
                        <a:lnTo>
                          <a:pt x="38" y="24"/>
                        </a:lnTo>
                        <a:lnTo>
                          <a:pt x="38" y="22"/>
                        </a:lnTo>
                        <a:lnTo>
                          <a:pt x="38" y="21"/>
                        </a:lnTo>
                        <a:lnTo>
                          <a:pt x="38" y="19"/>
                        </a:lnTo>
                      </a:path>
                    </a:pathLst>
                  </a:custGeom>
                  <a:solidFill>
                    <a:srgbClr val="0000FF"/>
                  </a:solidFill>
                  <a:ln w="12700" cap="rnd" cmpd="sng">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38" name="Freeform 140"/>
                  <p:cNvSpPr>
                    <a:spLocks/>
                  </p:cNvSpPr>
                  <p:nvPr/>
                </p:nvSpPr>
                <p:spPr bwMode="auto">
                  <a:xfrm>
                    <a:off x="4885" y="3342"/>
                    <a:ext cx="40" cy="39"/>
                  </a:xfrm>
                  <a:custGeom>
                    <a:avLst/>
                    <a:gdLst>
                      <a:gd name="T0" fmla="*/ 39 w 40"/>
                      <a:gd name="T1" fmla="*/ 17 h 39"/>
                      <a:gd name="T2" fmla="*/ 38 w 40"/>
                      <a:gd name="T3" fmla="*/ 14 h 39"/>
                      <a:gd name="T4" fmla="*/ 37 w 40"/>
                      <a:gd name="T5" fmla="*/ 12 h 39"/>
                      <a:gd name="T6" fmla="*/ 36 w 40"/>
                      <a:gd name="T7" fmla="*/ 9 h 39"/>
                      <a:gd name="T8" fmla="*/ 35 w 40"/>
                      <a:gd name="T9" fmla="*/ 7 h 39"/>
                      <a:gd name="T10" fmla="*/ 33 w 40"/>
                      <a:gd name="T11" fmla="*/ 5 h 39"/>
                      <a:gd name="T12" fmla="*/ 30 w 40"/>
                      <a:gd name="T13" fmla="*/ 3 h 39"/>
                      <a:gd name="T14" fmla="*/ 28 w 40"/>
                      <a:gd name="T15" fmla="*/ 2 h 39"/>
                      <a:gd name="T16" fmla="*/ 25 w 40"/>
                      <a:gd name="T17" fmla="*/ 0 h 39"/>
                      <a:gd name="T18" fmla="*/ 22 w 40"/>
                      <a:gd name="T19" fmla="*/ 0 h 39"/>
                      <a:gd name="T20" fmla="*/ 20 w 40"/>
                      <a:gd name="T21" fmla="*/ 0 h 39"/>
                      <a:gd name="T22" fmla="*/ 17 w 40"/>
                      <a:gd name="T23" fmla="*/ 0 h 39"/>
                      <a:gd name="T24" fmla="*/ 14 w 40"/>
                      <a:gd name="T25" fmla="*/ 0 h 39"/>
                      <a:gd name="T26" fmla="*/ 11 w 40"/>
                      <a:gd name="T27" fmla="*/ 2 h 39"/>
                      <a:gd name="T28" fmla="*/ 9 w 40"/>
                      <a:gd name="T29" fmla="*/ 3 h 39"/>
                      <a:gd name="T30" fmla="*/ 7 w 40"/>
                      <a:gd name="T31" fmla="*/ 5 h 39"/>
                      <a:gd name="T32" fmla="*/ 5 w 40"/>
                      <a:gd name="T33" fmla="*/ 7 h 39"/>
                      <a:gd name="T34" fmla="*/ 3 w 40"/>
                      <a:gd name="T35" fmla="*/ 9 h 39"/>
                      <a:gd name="T36" fmla="*/ 1 w 40"/>
                      <a:gd name="T37" fmla="*/ 12 h 39"/>
                      <a:gd name="T38" fmla="*/ 1 w 40"/>
                      <a:gd name="T39" fmla="*/ 14 h 39"/>
                      <a:gd name="T40" fmla="*/ 0 w 40"/>
                      <a:gd name="T41" fmla="*/ 17 h 39"/>
                      <a:gd name="T42" fmla="*/ 0 w 40"/>
                      <a:gd name="T43" fmla="*/ 20 h 39"/>
                      <a:gd name="T44" fmla="*/ 1 w 40"/>
                      <a:gd name="T45" fmla="*/ 23 h 39"/>
                      <a:gd name="T46" fmla="*/ 1 w 40"/>
                      <a:gd name="T47" fmla="*/ 26 h 39"/>
                      <a:gd name="T48" fmla="*/ 3 w 40"/>
                      <a:gd name="T49" fmla="*/ 28 h 39"/>
                      <a:gd name="T50" fmla="*/ 5 w 40"/>
                      <a:gd name="T51" fmla="*/ 31 h 39"/>
                      <a:gd name="T52" fmla="*/ 7 w 40"/>
                      <a:gd name="T53" fmla="*/ 33 h 39"/>
                      <a:gd name="T54" fmla="*/ 9 w 40"/>
                      <a:gd name="T55" fmla="*/ 35 h 39"/>
                      <a:gd name="T56" fmla="*/ 11 w 40"/>
                      <a:gd name="T57" fmla="*/ 36 h 39"/>
                      <a:gd name="T58" fmla="*/ 14 w 40"/>
                      <a:gd name="T59" fmla="*/ 37 h 39"/>
                      <a:gd name="T60" fmla="*/ 17 w 40"/>
                      <a:gd name="T61" fmla="*/ 38 h 39"/>
                      <a:gd name="T62" fmla="*/ 20 w 40"/>
                      <a:gd name="T63" fmla="*/ 38 h 39"/>
                      <a:gd name="T64" fmla="*/ 22 w 40"/>
                      <a:gd name="T65" fmla="*/ 38 h 39"/>
                      <a:gd name="T66" fmla="*/ 25 w 40"/>
                      <a:gd name="T67" fmla="*/ 37 h 39"/>
                      <a:gd name="T68" fmla="*/ 28 w 40"/>
                      <a:gd name="T69" fmla="*/ 36 h 39"/>
                      <a:gd name="T70" fmla="*/ 30 w 40"/>
                      <a:gd name="T71" fmla="*/ 35 h 39"/>
                      <a:gd name="T72" fmla="*/ 33 w 40"/>
                      <a:gd name="T73" fmla="*/ 33 h 39"/>
                      <a:gd name="T74" fmla="*/ 35 w 40"/>
                      <a:gd name="T75" fmla="*/ 31 h 39"/>
                      <a:gd name="T76" fmla="*/ 36 w 40"/>
                      <a:gd name="T77" fmla="*/ 28 h 39"/>
                      <a:gd name="T78" fmla="*/ 37 w 40"/>
                      <a:gd name="T79" fmla="*/ 26 h 39"/>
                      <a:gd name="T80" fmla="*/ 38 w 40"/>
                      <a:gd name="T81" fmla="*/ 23 h 39"/>
                      <a:gd name="T82" fmla="*/ 39 w 40"/>
                      <a:gd name="T83" fmla="*/ 20 h 3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0" h="39">
                        <a:moveTo>
                          <a:pt x="39" y="19"/>
                        </a:moveTo>
                        <a:lnTo>
                          <a:pt x="39" y="17"/>
                        </a:lnTo>
                        <a:lnTo>
                          <a:pt x="39" y="16"/>
                        </a:lnTo>
                        <a:lnTo>
                          <a:pt x="38" y="14"/>
                        </a:lnTo>
                        <a:lnTo>
                          <a:pt x="38" y="13"/>
                        </a:lnTo>
                        <a:lnTo>
                          <a:pt x="37" y="12"/>
                        </a:lnTo>
                        <a:lnTo>
                          <a:pt x="37" y="10"/>
                        </a:lnTo>
                        <a:lnTo>
                          <a:pt x="36" y="9"/>
                        </a:lnTo>
                        <a:lnTo>
                          <a:pt x="35" y="8"/>
                        </a:lnTo>
                        <a:lnTo>
                          <a:pt x="35" y="7"/>
                        </a:lnTo>
                        <a:lnTo>
                          <a:pt x="34" y="6"/>
                        </a:lnTo>
                        <a:lnTo>
                          <a:pt x="33" y="5"/>
                        </a:lnTo>
                        <a:lnTo>
                          <a:pt x="31" y="4"/>
                        </a:lnTo>
                        <a:lnTo>
                          <a:pt x="30" y="3"/>
                        </a:lnTo>
                        <a:lnTo>
                          <a:pt x="29" y="2"/>
                        </a:lnTo>
                        <a:lnTo>
                          <a:pt x="28" y="2"/>
                        </a:lnTo>
                        <a:lnTo>
                          <a:pt x="27" y="1"/>
                        </a:lnTo>
                        <a:lnTo>
                          <a:pt x="25" y="0"/>
                        </a:lnTo>
                        <a:lnTo>
                          <a:pt x="24" y="0"/>
                        </a:lnTo>
                        <a:lnTo>
                          <a:pt x="22" y="0"/>
                        </a:lnTo>
                        <a:lnTo>
                          <a:pt x="21" y="0"/>
                        </a:lnTo>
                        <a:lnTo>
                          <a:pt x="20" y="0"/>
                        </a:lnTo>
                        <a:lnTo>
                          <a:pt x="18" y="0"/>
                        </a:lnTo>
                        <a:lnTo>
                          <a:pt x="17" y="0"/>
                        </a:lnTo>
                        <a:lnTo>
                          <a:pt x="15" y="0"/>
                        </a:lnTo>
                        <a:lnTo>
                          <a:pt x="14" y="0"/>
                        </a:lnTo>
                        <a:lnTo>
                          <a:pt x="13" y="1"/>
                        </a:lnTo>
                        <a:lnTo>
                          <a:pt x="11" y="2"/>
                        </a:lnTo>
                        <a:lnTo>
                          <a:pt x="10" y="2"/>
                        </a:lnTo>
                        <a:lnTo>
                          <a:pt x="9" y="3"/>
                        </a:lnTo>
                        <a:lnTo>
                          <a:pt x="7" y="4"/>
                        </a:lnTo>
                        <a:lnTo>
                          <a:pt x="7" y="5"/>
                        </a:lnTo>
                        <a:lnTo>
                          <a:pt x="5" y="6"/>
                        </a:lnTo>
                        <a:lnTo>
                          <a:pt x="5" y="7"/>
                        </a:lnTo>
                        <a:lnTo>
                          <a:pt x="4" y="8"/>
                        </a:lnTo>
                        <a:lnTo>
                          <a:pt x="3" y="9"/>
                        </a:lnTo>
                        <a:lnTo>
                          <a:pt x="2" y="10"/>
                        </a:lnTo>
                        <a:lnTo>
                          <a:pt x="1" y="12"/>
                        </a:lnTo>
                        <a:lnTo>
                          <a:pt x="1" y="13"/>
                        </a:lnTo>
                        <a:lnTo>
                          <a:pt x="1" y="14"/>
                        </a:lnTo>
                        <a:lnTo>
                          <a:pt x="1" y="16"/>
                        </a:lnTo>
                        <a:lnTo>
                          <a:pt x="0" y="17"/>
                        </a:lnTo>
                        <a:lnTo>
                          <a:pt x="0" y="19"/>
                        </a:lnTo>
                        <a:lnTo>
                          <a:pt x="0" y="20"/>
                        </a:lnTo>
                        <a:lnTo>
                          <a:pt x="1" y="22"/>
                        </a:lnTo>
                        <a:lnTo>
                          <a:pt x="1" y="23"/>
                        </a:lnTo>
                        <a:lnTo>
                          <a:pt x="1" y="24"/>
                        </a:lnTo>
                        <a:lnTo>
                          <a:pt x="1" y="26"/>
                        </a:lnTo>
                        <a:lnTo>
                          <a:pt x="2" y="27"/>
                        </a:lnTo>
                        <a:lnTo>
                          <a:pt x="3" y="28"/>
                        </a:lnTo>
                        <a:lnTo>
                          <a:pt x="4" y="30"/>
                        </a:lnTo>
                        <a:lnTo>
                          <a:pt x="5" y="31"/>
                        </a:lnTo>
                        <a:lnTo>
                          <a:pt x="5" y="32"/>
                        </a:lnTo>
                        <a:lnTo>
                          <a:pt x="7" y="33"/>
                        </a:lnTo>
                        <a:lnTo>
                          <a:pt x="7" y="34"/>
                        </a:lnTo>
                        <a:lnTo>
                          <a:pt x="9" y="35"/>
                        </a:lnTo>
                        <a:lnTo>
                          <a:pt x="10" y="35"/>
                        </a:lnTo>
                        <a:lnTo>
                          <a:pt x="11" y="36"/>
                        </a:lnTo>
                        <a:lnTo>
                          <a:pt x="13" y="37"/>
                        </a:lnTo>
                        <a:lnTo>
                          <a:pt x="14" y="37"/>
                        </a:lnTo>
                        <a:lnTo>
                          <a:pt x="15" y="38"/>
                        </a:lnTo>
                        <a:lnTo>
                          <a:pt x="17" y="38"/>
                        </a:lnTo>
                        <a:lnTo>
                          <a:pt x="18" y="38"/>
                        </a:lnTo>
                        <a:lnTo>
                          <a:pt x="20" y="38"/>
                        </a:lnTo>
                        <a:lnTo>
                          <a:pt x="21" y="38"/>
                        </a:lnTo>
                        <a:lnTo>
                          <a:pt x="22" y="38"/>
                        </a:lnTo>
                        <a:lnTo>
                          <a:pt x="24" y="38"/>
                        </a:lnTo>
                        <a:lnTo>
                          <a:pt x="25" y="37"/>
                        </a:lnTo>
                        <a:lnTo>
                          <a:pt x="27" y="37"/>
                        </a:lnTo>
                        <a:lnTo>
                          <a:pt x="28" y="36"/>
                        </a:lnTo>
                        <a:lnTo>
                          <a:pt x="29" y="35"/>
                        </a:lnTo>
                        <a:lnTo>
                          <a:pt x="30" y="35"/>
                        </a:lnTo>
                        <a:lnTo>
                          <a:pt x="31" y="34"/>
                        </a:lnTo>
                        <a:lnTo>
                          <a:pt x="33" y="33"/>
                        </a:lnTo>
                        <a:lnTo>
                          <a:pt x="34" y="32"/>
                        </a:lnTo>
                        <a:lnTo>
                          <a:pt x="35" y="31"/>
                        </a:lnTo>
                        <a:lnTo>
                          <a:pt x="35" y="30"/>
                        </a:lnTo>
                        <a:lnTo>
                          <a:pt x="36" y="28"/>
                        </a:lnTo>
                        <a:lnTo>
                          <a:pt x="37" y="27"/>
                        </a:lnTo>
                        <a:lnTo>
                          <a:pt x="37" y="26"/>
                        </a:lnTo>
                        <a:lnTo>
                          <a:pt x="38" y="24"/>
                        </a:lnTo>
                        <a:lnTo>
                          <a:pt x="38" y="23"/>
                        </a:lnTo>
                        <a:lnTo>
                          <a:pt x="39" y="22"/>
                        </a:lnTo>
                        <a:lnTo>
                          <a:pt x="39" y="20"/>
                        </a:lnTo>
                        <a:lnTo>
                          <a:pt x="39" y="19"/>
                        </a:lnTo>
                      </a:path>
                    </a:pathLst>
                  </a:custGeom>
                  <a:solidFill>
                    <a:srgbClr val="0000FF"/>
                  </a:solidFill>
                  <a:ln w="12700" cap="rnd" cmpd="sng">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39" name="Freeform 141"/>
                  <p:cNvSpPr>
                    <a:spLocks/>
                  </p:cNvSpPr>
                  <p:nvPr/>
                </p:nvSpPr>
                <p:spPr bwMode="auto">
                  <a:xfrm>
                    <a:off x="5011" y="3305"/>
                    <a:ext cx="40" cy="40"/>
                  </a:xfrm>
                  <a:custGeom>
                    <a:avLst/>
                    <a:gdLst>
                      <a:gd name="T0" fmla="*/ 39 w 40"/>
                      <a:gd name="T1" fmla="*/ 18 h 40"/>
                      <a:gd name="T2" fmla="*/ 39 w 40"/>
                      <a:gd name="T3" fmla="*/ 15 h 40"/>
                      <a:gd name="T4" fmla="*/ 38 w 40"/>
                      <a:gd name="T5" fmla="*/ 13 h 40"/>
                      <a:gd name="T6" fmla="*/ 36 w 40"/>
                      <a:gd name="T7" fmla="*/ 10 h 40"/>
                      <a:gd name="T8" fmla="*/ 35 w 40"/>
                      <a:gd name="T9" fmla="*/ 7 h 40"/>
                      <a:gd name="T10" fmla="*/ 33 w 40"/>
                      <a:gd name="T11" fmla="*/ 5 h 40"/>
                      <a:gd name="T12" fmla="*/ 31 w 40"/>
                      <a:gd name="T13" fmla="*/ 3 h 40"/>
                      <a:gd name="T14" fmla="*/ 28 w 40"/>
                      <a:gd name="T15" fmla="*/ 2 h 40"/>
                      <a:gd name="T16" fmla="*/ 25 w 40"/>
                      <a:gd name="T17" fmla="*/ 1 h 40"/>
                      <a:gd name="T18" fmla="*/ 23 w 40"/>
                      <a:gd name="T19" fmla="*/ 1 h 40"/>
                      <a:gd name="T20" fmla="*/ 20 w 40"/>
                      <a:gd name="T21" fmla="*/ 0 h 40"/>
                      <a:gd name="T22" fmla="*/ 17 w 40"/>
                      <a:gd name="T23" fmla="*/ 1 h 40"/>
                      <a:gd name="T24" fmla="*/ 14 w 40"/>
                      <a:gd name="T25" fmla="*/ 1 h 40"/>
                      <a:gd name="T26" fmla="*/ 11 w 40"/>
                      <a:gd name="T27" fmla="*/ 2 h 40"/>
                      <a:gd name="T28" fmla="*/ 9 w 40"/>
                      <a:gd name="T29" fmla="*/ 3 h 40"/>
                      <a:gd name="T30" fmla="*/ 7 w 40"/>
                      <a:gd name="T31" fmla="*/ 5 h 40"/>
                      <a:gd name="T32" fmla="*/ 5 w 40"/>
                      <a:gd name="T33" fmla="*/ 7 h 40"/>
                      <a:gd name="T34" fmla="*/ 3 w 40"/>
                      <a:gd name="T35" fmla="*/ 10 h 40"/>
                      <a:gd name="T36" fmla="*/ 2 w 40"/>
                      <a:gd name="T37" fmla="*/ 13 h 40"/>
                      <a:gd name="T38" fmla="*/ 1 w 40"/>
                      <a:gd name="T39" fmla="*/ 15 h 40"/>
                      <a:gd name="T40" fmla="*/ 1 w 40"/>
                      <a:gd name="T41" fmla="*/ 18 h 40"/>
                      <a:gd name="T42" fmla="*/ 1 w 40"/>
                      <a:gd name="T43" fmla="*/ 21 h 40"/>
                      <a:gd name="T44" fmla="*/ 1 w 40"/>
                      <a:gd name="T45" fmla="*/ 24 h 40"/>
                      <a:gd name="T46" fmla="*/ 2 w 40"/>
                      <a:gd name="T47" fmla="*/ 27 h 40"/>
                      <a:gd name="T48" fmla="*/ 3 w 40"/>
                      <a:gd name="T49" fmla="*/ 29 h 40"/>
                      <a:gd name="T50" fmla="*/ 5 w 40"/>
                      <a:gd name="T51" fmla="*/ 31 h 40"/>
                      <a:gd name="T52" fmla="*/ 7 w 40"/>
                      <a:gd name="T53" fmla="*/ 33 h 40"/>
                      <a:gd name="T54" fmla="*/ 9 w 40"/>
                      <a:gd name="T55" fmla="*/ 35 h 40"/>
                      <a:gd name="T56" fmla="*/ 11 w 40"/>
                      <a:gd name="T57" fmla="*/ 37 h 40"/>
                      <a:gd name="T58" fmla="*/ 14 w 40"/>
                      <a:gd name="T59" fmla="*/ 38 h 40"/>
                      <a:gd name="T60" fmla="*/ 17 w 40"/>
                      <a:gd name="T61" fmla="*/ 39 h 40"/>
                      <a:gd name="T62" fmla="*/ 20 w 40"/>
                      <a:gd name="T63" fmla="*/ 39 h 40"/>
                      <a:gd name="T64" fmla="*/ 23 w 40"/>
                      <a:gd name="T65" fmla="*/ 39 h 40"/>
                      <a:gd name="T66" fmla="*/ 25 w 40"/>
                      <a:gd name="T67" fmla="*/ 38 h 40"/>
                      <a:gd name="T68" fmla="*/ 28 w 40"/>
                      <a:gd name="T69" fmla="*/ 37 h 40"/>
                      <a:gd name="T70" fmla="*/ 31 w 40"/>
                      <a:gd name="T71" fmla="*/ 35 h 40"/>
                      <a:gd name="T72" fmla="*/ 33 w 40"/>
                      <a:gd name="T73" fmla="*/ 33 h 40"/>
                      <a:gd name="T74" fmla="*/ 35 w 40"/>
                      <a:gd name="T75" fmla="*/ 31 h 40"/>
                      <a:gd name="T76" fmla="*/ 36 w 40"/>
                      <a:gd name="T77" fmla="*/ 29 h 40"/>
                      <a:gd name="T78" fmla="*/ 38 w 40"/>
                      <a:gd name="T79" fmla="*/ 27 h 40"/>
                      <a:gd name="T80" fmla="*/ 39 w 40"/>
                      <a:gd name="T81" fmla="*/ 24 h 40"/>
                      <a:gd name="T82" fmla="*/ 39 w 40"/>
                      <a:gd name="T83" fmla="*/ 21 h 4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0" h="40">
                        <a:moveTo>
                          <a:pt x="39" y="19"/>
                        </a:moveTo>
                        <a:lnTo>
                          <a:pt x="39" y="18"/>
                        </a:lnTo>
                        <a:lnTo>
                          <a:pt x="39" y="17"/>
                        </a:lnTo>
                        <a:lnTo>
                          <a:pt x="39" y="15"/>
                        </a:lnTo>
                        <a:lnTo>
                          <a:pt x="38" y="14"/>
                        </a:lnTo>
                        <a:lnTo>
                          <a:pt x="38" y="13"/>
                        </a:lnTo>
                        <a:lnTo>
                          <a:pt x="37" y="11"/>
                        </a:lnTo>
                        <a:lnTo>
                          <a:pt x="36" y="10"/>
                        </a:lnTo>
                        <a:lnTo>
                          <a:pt x="35" y="9"/>
                        </a:lnTo>
                        <a:lnTo>
                          <a:pt x="35" y="7"/>
                        </a:lnTo>
                        <a:lnTo>
                          <a:pt x="34" y="6"/>
                        </a:lnTo>
                        <a:lnTo>
                          <a:pt x="33" y="5"/>
                        </a:lnTo>
                        <a:lnTo>
                          <a:pt x="32" y="5"/>
                        </a:lnTo>
                        <a:lnTo>
                          <a:pt x="31" y="3"/>
                        </a:lnTo>
                        <a:lnTo>
                          <a:pt x="29" y="3"/>
                        </a:lnTo>
                        <a:lnTo>
                          <a:pt x="28" y="2"/>
                        </a:lnTo>
                        <a:lnTo>
                          <a:pt x="27" y="1"/>
                        </a:lnTo>
                        <a:lnTo>
                          <a:pt x="25" y="1"/>
                        </a:lnTo>
                        <a:lnTo>
                          <a:pt x="24" y="1"/>
                        </a:lnTo>
                        <a:lnTo>
                          <a:pt x="23" y="1"/>
                        </a:lnTo>
                        <a:lnTo>
                          <a:pt x="21" y="0"/>
                        </a:lnTo>
                        <a:lnTo>
                          <a:pt x="20" y="0"/>
                        </a:lnTo>
                        <a:lnTo>
                          <a:pt x="18" y="0"/>
                        </a:lnTo>
                        <a:lnTo>
                          <a:pt x="17" y="1"/>
                        </a:lnTo>
                        <a:lnTo>
                          <a:pt x="15" y="1"/>
                        </a:lnTo>
                        <a:lnTo>
                          <a:pt x="14" y="1"/>
                        </a:lnTo>
                        <a:lnTo>
                          <a:pt x="13" y="1"/>
                        </a:lnTo>
                        <a:lnTo>
                          <a:pt x="11" y="2"/>
                        </a:lnTo>
                        <a:lnTo>
                          <a:pt x="10" y="3"/>
                        </a:lnTo>
                        <a:lnTo>
                          <a:pt x="9" y="3"/>
                        </a:lnTo>
                        <a:lnTo>
                          <a:pt x="8" y="5"/>
                        </a:lnTo>
                        <a:lnTo>
                          <a:pt x="7" y="5"/>
                        </a:lnTo>
                        <a:lnTo>
                          <a:pt x="5" y="6"/>
                        </a:lnTo>
                        <a:lnTo>
                          <a:pt x="5" y="7"/>
                        </a:lnTo>
                        <a:lnTo>
                          <a:pt x="4" y="9"/>
                        </a:lnTo>
                        <a:lnTo>
                          <a:pt x="3" y="10"/>
                        </a:lnTo>
                        <a:lnTo>
                          <a:pt x="2" y="11"/>
                        </a:lnTo>
                        <a:lnTo>
                          <a:pt x="2" y="13"/>
                        </a:lnTo>
                        <a:lnTo>
                          <a:pt x="1" y="14"/>
                        </a:lnTo>
                        <a:lnTo>
                          <a:pt x="1" y="15"/>
                        </a:lnTo>
                        <a:lnTo>
                          <a:pt x="1" y="17"/>
                        </a:lnTo>
                        <a:lnTo>
                          <a:pt x="1" y="18"/>
                        </a:lnTo>
                        <a:lnTo>
                          <a:pt x="0" y="19"/>
                        </a:lnTo>
                        <a:lnTo>
                          <a:pt x="1" y="21"/>
                        </a:lnTo>
                        <a:lnTo>
                          <a:pt x="1" y="22"/>
                        </a:lnTo>
                        <a:lnTo>
                          <a:pt x="1" y="24"/>
                        </a:lnTo>
                        <a:lnTo>
                          <a:pt x="1" y="25"/>
                        </a:lnTo>
                        <a:lnTo>
                          <a:pt x="2" y="27"/>
                        </a:lnTo>
                        <a:lnTo>
                          <a:pt x="2" y="28"/>
                        </a:lnTo>
                        <a:lnTo>
                          <a:pt x="3" y="29"/>
                        </a:lnTo>
                        <a:lnTo>
                          <a:pt x="4" y="30"/>
                        </a:lnTo>
                        <a:lnTo>
                          <a:pt x="5" y="31"/>
                        </a:lnTo>
                        <a:lnTo>
                          <a:pt x="5" y="33"/>
                        </a:lnTo>
                        <a:lnTo>
                          <a:pt x="7" y="33"/>
                        </a:lnTo>
                        <a:lnTo>
                          <a:pt x="8" y="34"/>
                        </a:lnTo>
                        <a:lnTo>
                          <a:pt x="9" y="35"/>
                        </a:lnTo>
                        <a:lnTo>
                          <a:pt x="10" y="36"/>
                        </a:lnTo>
                        <a:lnTo>
                          <a:pt x="11" y="37"/>
                        </a:lnTo>
                        <a:lnTo>
                          <a:pt x="13" y="37"/>
                        </a:lnTo>
                        <a:lnTo>
                          <a:pt x="14" y="38"/>
                        </a:lnTo>
                        <a:lnTo>
                          <a:pt x="15" y="38"/>
                        </a:lnTo>
                        <a:lnTo>
                          <a:pt x="17" y="39"/>
                        </a:lnTo>
                        <a:lnTo>
                          <a:pt x="18" y="39"/>
                        </a:lnTo>
                        <a:lnTo>
                          <a:pt x="20" y="39"/>
                        </a:lnTo>
                        <a:lnTo>
                          <a:pt x="21" y="39"/>
                        </a:lnTo>
                        <a:lnTo>
                          <a:pt x="23" y="39"/>
                        </a:lnTo>
                        <a:lnTo>
                          <a:pt x="24" y="38"/>
                        </a:lnTo>
                        <a:lnTo>
                          <a:pt x="25" y="38"/>
                        </a:lnTo>
                        <a:lnTo>
                          <a:pt x="27" y="37"/>
                        </a:lnTo>
                        <a:lnTo>
                          <a:pt x="28" y="37"/>
                        </a:lnTo>
                        <a:lnTo>
                          <a:pt x="29" y="36"/>
                        </a:lnTo>
                        <a:lnTo>
                          <a:pt x="31" y="35"/>
                        </a:lnTo>
                        <a:lnTo>
                          <a:pt x="32" y="34"/>
                        </a:lnTo>
                        <a:lnTo>
                          <a:pt x="33" y="33"/>
                        </a:lnTo>
                        <a:lnTo>
                          <a:pt x="34" y="33"/>
                        </a:lnTo>
                        <a:lnTo>
                          <a:pt x="35" y="31"/>
                        </a:lnTo>
                        <a:lnTo>
                          <a:pt x="35" y="30"/>
                        </a:lnTo>
                        <a:lnTo>
                          <a:pt x="36" y="29"/>
                        </a:lnTo>
                        <a:lnTo>
                          <a:pt x="37" y="28"/>
                        </a:lnTo>
                        <a:lnTo>
                          <a:pt x="38" y="27"/>
                        </a:lnTo>
                        <a:lnTo>
                          <a:pt x="38" y="25"/>
                        </a:lnTo>
                        <a:lnTo>
                          <a:pt x="39" y="24"/>
                        </a:lnTo>
                        <a:lnTo>
                          <a:pt x="39" y="22"/>
                        </a:lnTo>
                        <a:lnTo>
                          <a:pt x="39" y="21"/>
                        </a:lnTo>
                        <a:lnTo>
                          <a:pt x="39" y="19"/>
                        </a:lnTo>
                      </a:path>
                    </a:pathLst>
                  </a:custGeom>
                  <a:solidFill>
                    <a:srgbClr val="0000FF"/>
                  </a:solidFill>
                  <a:ln w="12700" cap="rnd" cmpd="sng">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40" name="Freeform 142"/>
                  <p:cNvSpPr>
                    <a:spLocks/>
                  </p:cNvSpPr>
                  <p:nvPr/>
                </p:nvSpPr>
                <p:spPr bwMode="auto">
                  <a:xfrm>
                    <a:off x="4984" y="3410"/>
                    <a:ext cx="40" cy="39"/>
                  </a:xfrm>
                  <a:custGeom>
                    <a:avLst/>
                    <a:gdLst>
                      <a:gd name="T0" fmla="*/ 39 w 40"/>
                      <a:gd name="T1" fmla="*/ 18 h 39"/>
                      <a:gd name="T2" fmla="*/ 38 w 40"/>
                      <a:gd name="T3" fmla="*/ 15 h 39"/>
                      <a:gd name="T4" fmla="*/ 38 w 40"/>
                      <a:gd name="T5" fmla="*/ 12 h 39"/>
                      <a:gd name="T6" fmla="*/ 36 w 40"/>
                      <a:gd name="T7" fmla="*/ 9 h 39"/>
                      <a:gd name="T8" fmla="*/ 35 w 40"/>
                      <a:gd name="T9" fmla="*/ 7 h 39"/>
                      <a:gd name="T10" fmla="*/ 33 w 40"/>
                      <a:gd name="T11" fmla="*/ 5 h 39"/>
                      <a:gd name="T12" fmla="*/ 31 w 40"/>
                      <a:gd name="T13" fmla="*/ 3 h 39"/>
                      <a:gd name="T14" fmla="*/ 28 w 40"/>
                      <a:gd name="T15" fmla="*/ 2 h 39"/>
                      <a:gd name="T16" fmla="*/ 26 w 40"/>
                      <a:gd name="T17" fmla="*/ 1 h 39"/>
                      <a:gd name="T18" fmla="*/ 22 w 40"/>
                      <a:gd name="T19" fmla="*/ 0 h 39"/>
                      <a:gd name="T20" fmla="*/ 20 w 40"/>
                      <a:gd name="T21" fmla="*/ 0 h 39"/>
                      <a:gd name="T22" fmla="*/ 17 w 40"/>
                      <a:gd name="T23" fmla="*/ 0 h 39"/>
                      <a:gd name="T24" fmla="*/ 14 w 40"/>
                      <a:gd name="T25" fmla="*/ 1 h 39"/>
                      <a:gd name="T26" fmla="*/ 11 w 40"/>
                      <a:gd name="T27" fmla="*/ 2 h 39"/>
                      <a:gd name="T28" fmla="*/ 9 w 40"/>
                      <a:gd name="T29" fmla="*/ 3 h 39"/>
                      <a:gd name="T30" fmla="*/ 7 w 40"/>
                      <a:gd name="T31" fmla="*/ 5 h 39"/>
                      <a:gd name="T32" fmla="*/ 5 w 40"/>
                      <a:gd name="T33" fmla="*/ 7 h 39"/>
                      <a:gd name="T34" fmla="*/ 3 w 40"/>
                      <a:gd name="T35" fmla="*/ 9 h 39"/>
                      <a:gd name="T36" fmla="*/ 2 w 40"/>
                      <a:gd name="T37" fmla="*/ 12 h 39"/>
                      <a:gd name="T38" fmla="*/ 1 w 40"/>
                      <a:gd name="T39" fmla="*/ 15 h 39"/>
                      <a:gd name="T40" fmla="*/ 0 w 40"/>
                      <a:gd name="T41" fmla="*/ 18 h 39"/>
                      <a:gd name="T42" fmla="*/ 0 w 40"/>
                      <a:gd name="T43" fmla="*/ 20 h 39"/>
                      <a:gd name="T44" fmla="*/ 1 w 40"/>
                      <a:gd name="T45" fmla="*/ 23 h 39"/>
                      <a:gd name="T46" fmla="*/ 2 w 40"/>
                      <a:gd name="T47" fmla="*/ 26 h 39"/>
                      <a:gd name="T48" fmla="*/ 3 w 40"/>
                      <a:gd name="T49" fmla="*/ 29 h 39"/>
                      <a:gd name="T50" fmla="*/ 5 w 40"/>
                      <a:gd name="T51" fmla="*/ 31 h 39"/>
                      <a:gd name="T52" fmla="*/ 7 w 40"/>
                      <a:gd name="T53" fmla="*/ 33 h 39"/>
                      <a:gd name="T54" fmla="*/ 9 w 40"/>
                      <a:gd name="T55" fmla="*/ 35 h 39"/>
                      <a:gd name="T56" fmla="*/ 11 w 40"/>
                      <a:gd name="T57" fmla="*/ 36 h 39"/>
                      <a:gd name="T58" fmla="*/ 14 w 40"/>
                      <a:gd name="T59" fmla="*/ 38 h 39"/>
                      <a:gd name="T60" fmla="*/ 17 w 40"/>
                      <a:gd name="T61" fmla="*/ 38 h 39"/>
                      <a:gd name="T62" fmla="*/ 20 w 40"/>
                      <a:gd name="T63" fmla="*/ 38 h 39"/>
                      <a:gd name="T64" fmla="*/ 22 w 40"/>
                      <a:gd name="T65" fmla="*/ 38 h 39"/>
                      <a:gd name="T66" fmla="*/ 26 w 40"/>
                      <a:gd name="T67" fmla="*/ 38 h 39"/>
                      <a:gd name="T68" fmla="*/ 28 w 40"/>
                      <a:gd name="T69" fmla="*/ 36 h 39"/>
                      <a:gd name="T70" fmla="*/ 31 w 40"/>
                      <a:gd name="T71" fmla="*/ 35 h 39"/>
                      <a:gd name="T72" fmla="*/ 33 w 40"/>
                      <a:gd name="T73" fmla="*/ 33 h 39"/>
                      <a:gd name="T74" fmla="*/ 35 w 40"/>
                      <a:gd name="T75" fmla="*/ 31 h 39"/>
                      <a:gd name="T76" fmla="*/ 36 w 40"/>
                      <a:gd name="T77" fmla="*/ 29 h 39"/>
                      <a:gd name="T78" fmla="*/ 38 w 40"/>
                      <a:gd name="T79" fmla="*/ 26 h 39"/>
                      <a:gd name="T80" fmla="*/ 38 w 40"/>
                      <a:gd name="T81" fmla="*/ 23 h 39"/>
                      <a:gd name="T82" fmla="*/ 39 w 40"/>
                      <a:gd name="T83" fmla="*/ 20 h 3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40" h="39">
                        <a:moveTo>
                          <a:pt x="39" y="19"/>
                        </a:moveTo>
                        <a:lnTo>
                          <a:pt x="39" y="18"/>
                        </a:lnTo>
                        <a:lnTo>
                          <a:pt x="39" y="16"/>
                        </a:lnTo>
                        <a:lnTo>
                          <a:pt x="38" y="15"/>
                        </a:lnTo>
                        <a:lnTo>
                          <a:pt x="38" y="13"/>
                        </a:lnTo>
                        <a:lnTo>
                          <a:pt x="38" y="12"/>
                        </a:lnTo>
                        <a:lnTo>
                          <a:pt x="37" y="11"/>
                        </a:lnTo>
                        <a:lnTo>
                          <a:pt x="36" y="9"/>
                        </a:lnTo>
                        <a:lnTo>
                          <a:pt x="36" y="8"/>
                        </a:lnTo>
                        <a:lnTo>
                          <a:pt x="35" y="7"/>
                        </a:lnTo>
                        <a:lnTo>
                          <a:pt x="34" y="6"/>
                        </a:lnTo>
                        <a:lnTo>
                          <a:pt x="33" y="5"/>
                        </a:lnTo>
                        <a:lnTo>
                          <a:pt x="32" y="4"/>
                        </a:lnTo>
                        <a:lnTo>
                          <a:pt x="31" y="3"/>
                        </a:lnTo>
                        <a:lnTo>
                          <a:pt x="29" y="2"/>
                        </a:lnTo>
                        <a:lnTo>
                          <a:pt x="28" y="2"/>
                        </a:lnTo>
                        <a:lnTo>
                          <a:pt x="27" y="1"/>
                        </a:lnTo>
                        <a:lnTo>
                          <a:pt x="26" y="1"/>
                        </a:lnTo>
                        <a:lnTo>
                          <a:pt x="24" y="0"/>
                        </a:lnTo>
                        <a:lnTo>
                          <a:pt x="22" y="0"/>
                        </a:lnTo>
                        <a:lnTo>
                          <a:pt x="21" y="0"/>
                        </a:lnTo>
                        <a:lnTo>
                          <a:pt x="20" y="0"/>
                        </a:lnTo>
                        <a:lnTo>
                          <a:pt x="18" y="0"/>
                        </a:lnTo>
                        <a:lnTo>
                          <a:pt x="17" y="0"/>
                        </a:lnTo>
                        <a:lnTo>
                          <a:pt x="16" y="0"/>
                        </a:lnTo>
                        <a:lnTo>
                          <a:pt x="14" y="1"/>
                        </a:lnTo>
                        <a:lnTo>
                          <a:pt x="13" y="1"/>
                        </a:lnTo>
                        <a:lnTo>
                          <a:pt x="11" y="2"/>
                        </a:lnTo>
                        <a:lnTo>
                          <a:pt x="10" y="2"/>
                        </a:lnTo>
                        <a:lnTo>
                          <a:pt x="9" y="3"/>
                        </a:lnTo>
                        <a:lnTo>
                          <a:pt x="8" y="4"/>
                        </a:lnTo>
                        <a:lnTo>
                          <a:pt x="7" y="5"/>
                        </a:lnTo>
                        <a:lnTo>
                          <a:pt x="6" y="6"/>
                        </a:lnTo>
                        <a:lnTo>
                          <a:pt x="5" y="7"/>
                        </a:lnTo>
                        <a:lnTo>
                          <a:pt x="4" y="8"/>
                        </a:lnTo>
                        <a:lnTo>
                          <a:pt x="3" y="9"/>
                        </a:lnTo>
                        <a:lnTo>
                          <a:pt x="2" y="11"/>
                        </a:lnTo>
                        <a:lnTo>
                          <a:pt x="2" y="12"/>
                        </a:lnTo>
                        <a:lnTo>
                          <a:pt x="1" y="13"/>
                        </a:lnTo>
                        <a:lnTo>
                          <a:pt x="1" y="15"/>
                        </a:lnTo>
                        <a:lnTo>
                          <a:pt x="0" y="16"/>
                        </a:lnTo>
                        <a:lnTo>
                          <a:pt x="0" y="18"/>
                        </a:lnTo>
                        <a:lnTo>
                          <a:pt x="0" y="19"/>
                        </a:lnTo>
                        <a:lnTo>
                          <a:pt x="0" y="20"/>
                        </a:lnTo>
                        <a:lnTo>
                          <a:pt x="0" y="22"/>
                        </a:lnTo>
                        <a:lnTo>
                          <a:pt x="1" y="23"/>
                        </a:lnTo>
                        <a:lnTo>
                          <a:pt x="1" y="25"/>
                        </a:lnTo>
                        <a:lnTo>
                          <a:pt x="2" y="26"/>
                        </a:lnTo>
                        <a:lnTo>
                          <a:pt x="2" y="27"/>
                        </a:lnTo>
                        <a:lnTo>
                          <a:pt x="3" y="29"/>
                        </a:lnTo>
                        <a:lnTo>
                          <a:pt x="4" y="30"/>
                        </a:lnTo>
                        <a:lnTo>
                          <a:pt x="5" y="31"/>
                        </a:lnTo>
                        <a:lnTo>
                          <a:pt x="6" y="32"/>
                        </a:lnTo>
                        <a:lnTo>
                          <a:pt x="7" y="33"/>
                        </a:lnTo>
                        <a:lnTo>
                          <a:pt x="8" y="34"/>
                        </a:lnTo>
                        <a:lnTo>
                          <a:pt x="9" y="35"/>
                        </a:lnTo>
                        <a:lnTo>
                          <a:pt x="10" y="36"/>
                        </a:lnTo>
                        <a:lnTo>
                          <a:pt x="11" y="36"/>
                        </a:lnTo>
                        <a:lnTo>
                          <a:pt x="13" y="37"/>
                        </a:lnTo>
                        <a:lnTo>
                          <a:pt x="14" y="38"/>
                        </a:lnTo>
                        <a:lnTo>
                          <a:pt x="16" y="38"/>
                        </a:lnTo>
                        <a:lnTo>
                          <a:pt x="17" y="38"/>
                        </a:lnTo>
                        <a:lnTo>
                          <a:pt x="18" y="38"/>
                        </a:lnTo>
                        <a:lnTo>
                          <a:pt x="20" y="38"/>
                        </a:lnTo>
                        <a:lnTo>
                          <a:pt x="21" y="38"/>
                        </a:lnTo>
                        <a:lnTo>
                          <a:pt x="22" y="38"/>
                        </a:lnTo>
                        <a:lnTo>
                          <a:pt x="24" y="38"/>
                        </a:lnTo>
                        <a:lnTo>
                          <a:pt x="26" y="38"/>
                        </a:lnTo>
                        <a:lnTo>
                          <a:pt x="27" y="37"/>
                        </a:lnTo>
                        <a:lnTo>
                          <a:pt x="28" y="36"/>
                        </a:lnTo>
                        <a:lnTo>
                          <a:pt x="29" y="36"/>
                        </a:lnTo>
                        <a:lnTo>
                          <a:pt x="31" y="35"/>
                        </a:lnTo>
                        <a:lnTo>
                          <a:pt x="32" y="34"/>
                        </a:lnTo>
                        <a:lnTo>
                          <a:pt x="33" y="33"/>
                        </a:lnTo>
                        <a:lnTo>
                          <a:pt x="34" y="32"/>
                        </a:lnTo>
                        <a:lnTo>
                          <a:pt x="35" y="31"/>
                        </a:lnTo>
                        <a:lnTo>
                          <a:pt x="36" y="30"/>
                        </a:lnTo>
                        <a:lnTo>
                          <a:pt x="36" y="29"/>
                        </a:lnTo>
                        <a:lnTo>
                          <a:pt x="37" y="27"/>
                        </a:lnTo>
                        <a:lnTo>
                          <a:pt x="38" y="26"/>
                        </a:lnTo>
                        <a:lnTo>
                          <a:pt x="38" y="25"/>
                        </a:lnTo>
                        <a:lnTo>
                          <a:pt x="38" y="23"/>
                        </a:lnTo>
                        <a:lnTo>
                          <a:pt x="39" y="22"/>
                        </a:lnTo>
                        <a:lnTo>
                          <a:pt x="39" y="20"/>
                        </a:lnTo>
                        <a:lnTo>
                          <a:pt x="39" y="19"/>
                        </a:lnTo>
                      </a:path>
                    </a:pathLst>
                  </a:custGeom>
                  <a:solidFill>
                    <a:srgbClr val="C8FEC8"/>
                  </a:solidFill>
                  <a:ln w="12700" cap="rnd" cmpd="sng">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41" name="Freeform 143"/>
                  <p:cNvSpPr>
                    <a:spLocks/>
                  </p:cNvSpPr>
                  <p:nvPr/>
                </p:nvSpPr>
                <p:spPr bwMode="auto">
                  <a:xfrm>
                    <a:off x="5092" y="3346"/>
                    <a:ext cx="40" cy="39"/>
                  </a:xfrm>
                  <a:custGeom>
                    <a:avLst/>
                    <a:gdLst>
                      <a:gd name="T0" fmla="*/ 39 w 40"/>
                      <a:gd name="T1" fmla="*/ 18 h 39"/>
                      <a:gd name="T2" fmla="*/ 38 w 40"/>
                      <a:gd name="T3" fmla="*/ 15 h 39"/>
                      <a:gd name="T4" fmla="*/ 38 w 40"/>
                      <a:gd name="T5" fmla="*/ 12 h 39"/>
                      <a:gd name="T6" fmla="*/ 36 w 40"/>
                      <a:gd name="T7" fmla="*/ 10 h 39"/>
                      <a:gd name="T8" fmla="*/ 34 w 40"/>
                      <a:gd name="T9" fmla="*/ 7 h 39"/>
                      <a:gd name="T10" fmla="*/ 32 w 40"/>
                      <a:gd name="T11" fmla="*/ 5 h 39"/>
                      <a:gd name="T12" fmla="*/ 30 w 40"/>
                      <a:gd name="T13" fmla="*/ 4 h 39"/>
                      <a:gd name="T14" fmla="*/ 28 w 40"/>
                      <a:gd name="T15" fmla="*/ 2 h 39"/>
                      <a:gd name="T16" fmla="*/ 25 w 40"/>
                      <a:gd name="T17" fmla="*/ 1 h 39"/>
                      <a:gd name="T18" fmla="*/ 22 w 40"/>
                      <a:gd name="T19" fmla="*/ 0 h 39"/>
                      <a:gd name="T20" fmla="*/ 20 w 40"/>
                      <a:gd name="T21" fmla="*/ 0 h 39"/>
                      <a:gd name="T22" fmla="*/ 17 w 40"/>
                      <a:gd name="T23" fmla="*/ 0 h 39"/>
                      <a:gd name="T24" fmla="*/ 14 w 40"/>
                      <a:gd name="T25" fmla="*/ 1 h 39"/>
                      <a:gd name="T26" fmla="*/ 11 w 40"/>
                      <a:gd name="T27" fmla="*/ 2 h 39"/>
                      <a:gd name="T28" fmla="*/ 8 w 40"/>
                      <a:gd name="T29" fmla="*/ 4 h 39"/>
                      <a:gd name="T30" fmla="*/ 6 w 40"/>
                      <a:gd name="T31" fmla="*/ 6 h 39"/>
                      <a:gd name="T32" fmla="*/ 4 w 40"/>
                      <a:gd name="T33" fmla="*/ 8 h 39"/>
                      <a:gd name="T34" fmla="*/ 2 w 40"/>
                      <a:gd name="T35" fmla="*/ 11 h 39"/>
                      <a:gd name="T36" fmla="*/ 1 w 40"/>
                      <a:gd name="T37" fmla="*/ 14 h 39"/>
                      <a:gd name="T38" fmla="*/ 1 w 40"/>
                      <a:gd name="T39" fmla="*/ 16 h 39"/>
                      <a:gd name="T40" fmla="*/ 0 w 40"/>
                      <a:gd name="T41" fmla="*/ 19 h 39"/>
                      <a:gd name="T42" fmla="*/ 1 w 40"/>
                      <a:gd name="T43" fmla="*/ 22 h 39"/>
                      <a:gd name="T44" fmla="*/ 1 w 40"/>
                      <a:gd name="T45" fmla="*/ 25 h 39"/>
                      <a:gd name="T46" fmla="*/ 2 w 40"/>
                      <a:gd name="T47" fmla="*/ 28 h 39"/>
                      <a:gd name="T48" fmla="*/ 4 w 40"/>
                      <a:gd name="T49" fmla="*/ 30 h 39"/>
                      <a:gd name="T50" fmla="*/ 6 w 40"/>
                      <a:gd name="T51" fmla="*/ 32 h 39"/>
                      <a:gd name="T52" fmla="*/ 8 w 40"/>
                      <a:gd name="T53" fmla="*/ 34 h 39"/>
                      <a:gd name="T54" fmla="*/ 10 w 40"/>
                      <a:gd name="T55" fmla="*/ 36 h 39"/>
                      <a:gd name="T56" fmla="*/ 12 w 40"/>
                      <a:gd name="T57" fmla="*/ 38 h 39"/>
                      <a:gd name="T58" fmla="*/ 15 w 40"/>
                      <a:gd name="T59" fmla="*/ 38 h 39"/>
                      <a:gd name="T60" fmla="*/ 18 w 40"/>
                      <a:gd name="T61" fmla="*/ 38 h 39"/>
                      <a:gd name="T62" fmla="*/ 21 w 40"/>
                      <a:gd name="T63" fmla="*/ 38 h 39"/>
                      <a:gd name="T64" fmla="*/ 24 w 40"/>
                      <a:gd name="T65" fmla="*/ 38 h 39"/>
                      <a:gd name="T66" fmla="*/ 27 w 40"/>
                      <a:gd name="T67" fmla="*/ 38 h 39"/>
                      <a:gd name="T68" fmla="*/ 29 w 40"/>
                      <a:gd name="T69" fmla="*/ 36 h 39"/>
                      <a:gd name="T70" fmla="*/ 32 w 40"/>
                      <a:gd name="T71" fmla="*/ 34 h 39"/>
                      <a:gd name="T72" fmla="*/ 34 w 40"/>
                      <a:gd name="T73" fmla="*/ 31 h 39"/>
                      <a:gd name="T74" fmla="*/ 36 w 40"/>
                      <a:gd name="T75" fmla="*/ 29 h 39"/>
                      <a:gd name="T76" fmla="*/ 38 w 40"/>
                      <a:gd name="T77" fmla="*/ 26 h 39"/>
                      <a:gd name="T78" fmla="*/ 38 w 40"/>
                      <a:gd name="T79" fmla="*/ 24 h 39"/>
                      <a:gd name="T80" fmla="*/ 39 w 40"/>
                      <a:gd name="T81" fmla="*/ 21 h 39"/>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40" h="39">
                        <a:moveTo>
                          <a:pt x="39" y="19"/>
                        </a:moveTo>
                        <a:lnTo>
                          <a:pt x="39" y="18"/>
                        </a:lnTo>
                        <a:lnTo>
                          <a:pt x="38" y="16"/>
                        </a:lnTo>
                        <a:lnTo>
                          <a:pt x="38" y="15"/>
                        </a:lnTo>
                        <a:lnTo>
                          <a:pt x="38" y="14"/>
                        </a:lnTo>
                        <a:lnTo>
                          <a:pt x="38" y="12"/>
                        </a:lnTo>
                        <a:lnTo>
                          <a:pt x="37" y="11"/>
                        </a:lnTo>
                        <a:lnTo>
                          <a:pt x="36" y="10"/>
                        </a:lnTo>
                        <a:lnTo>
                          <a:pt x="35" y="8"/>
                        </a:lnTo>
                        <a:lnTo>
                          <a:pt x="34" y="7"/>
                        </a:lnTo>
                        <a:lnTo>
                          <a:pt x="34" y="6"/>
                        </a:lnTo>
                        <a:lnTo>
                          <a:pt x="32" y="5"/>
                        </a:lnTo>
                        <a:lnTo>
                          <a:pt x="32" y="4"/>
                        </a:lnTo>
                        <a:lnTo>
                          <a:pt x="30" y="4"/>
                        </a:lnTo>
                        <a:lnTo>
                          <a:pt x="29" y="3"/>
                        </a:lnTo>
                        <a:lnTo>
                          <a:pt x="28" y="2"/>
                        </a:lnTo>
                        <a:lnTo>
                          <a:pt x="27" y="1"/>
                        </a:lnTo>
                        <a:lnTo>
                          <a:pt x="25" y="1"/>
                        </a:lnTo>
                        <a:lnTo>
                          <a:pt x="24" y="0"/>
                        </a:lnTo>
                        <a:lnTo>
                          <a:pt x="22" y="0"/>
                        </a:lnTo>
                        <a:lnTo>
                          <a:pt x="21" y="0"/>
                        </a:lnTo>
                        <a:lnTo>
                          <a:pt x="20" y="0"/>
                        </a:lnTo>
                        <a:lnTo>
                          <a:pt x="18" y="0"/>
                        </a:lnTo>
                        <a:lnTo>
                          <a:pt x="17" y="0"/>
                        </a:lnTo>
                        <a:lnTo>
                          <a:pt x="15" y="0"/>
                        </a:lnTo>
                        <a:lnTo>
                          <a:pt x="14" y="1"/>
                        </a:lnTo>
                        <a:lnTo>
                          <a:pt x="12" y="1"/>
                        </a:lnTo>
                        <a:lnTo>
                          <a:pt x="11" y="2"/>
                        </a:lnTo>
                        <a:lnTo>
                          <a:pt x="10" y="3"/>
                        </a:lnTo>
                        <a:lnTo>
                          <a:pt x="8" y="4"/>
                        </a:lnTo>
                        <a:lnTo>
                          <a:pt x="6" y="5"/>
                        </a:lnTo>
                        <a:lnTo>
                          <a:pt x="6" y="6"/>
                        </a:lnTo>
                        <a:lnTo>
                          <a:pt x="5" y="7"/>
                        </a:lnTo>
                        <a:lnTo>
                          <a:pt x="4" y="8"/>
                        </a:lnTo>
                        <a:lnTo>
                          <a:pt x="3" y="10"/>
                        </a:lnTo>
                        <a:lnTo>
                          <a:pt x="2" y="11"/>
                        </a:lnTo>
                        <a:lnTo>
                          <a:pt x="2" y="12"/>
                        </a:lnTo>
                        <a:lnTo>
                          <a:pt x="1" y="14"/>
                        </a:lnTo>
                        <a:lnTo>
                          <a:pt x="1" y="15"/>
                        </a:lnTo>
                        <a:lnTo>
                          <a:pt x="1" y="16"/>
                        </a:lnTo>
                        <a:lnTo>
                          <a:pt x="0" y="18"/>
                        </a:lnTo>
                        <a:lnTo>
                          <a:pt x="0" y="19"/>
                        </a:lnTo>
                        <a:lnTo>
                          <a:pt x="0" y="21"/>
                        </a:lnTo>
                        <a:lnTo>
                          <a:pt x="1" y="22"/>
                        </a:lnTo>
                        <a:lnTo>
                          <a:pt x="1" y="24"/>
                        </a:lnTo>
                        <a:lnTo>
                          <a:pt x="1" y="25"/>
                        </a:lnTo>
                        <a:lnTo>
                          <a:pt x="2" y="26"/>
                        </a:lnTo>
                        <a:lnTo>
                          <a:pt x="2" y="28"/>
                        </a:lnTo>
                        <a:lnTo>
                          <a:pt x="3" y="29"/>
                        </a:lnTo>
                        <a:lnTo>
                          <a:pt x="4" y="30"/>
                        </a:lnTo>
                        <a:lnTo>
                          <a:pt x="5" y="31"/>
                        </a:lnTo>
                        <a:lnTo>
                          <a:pt x="6" y="32"/>
                        </a:lnTo>
                        <a:lnTo>
                          <a:pt x="6" y="34"/>
                        </a:lnTo>
                        <a:lnTo>
                          <a:pt x="8" y="34"/>
                        </a:lnTo>
                        <a:lnTo>
                          <a:pt x="8" y="35"/>
                        </a:lnTo>
                        <a:lnTo>
                          <a:pt x="10" y="36"/>
                        </a:lnTo>
                        <a:lnTo>
                          <a:pt x="11" y="37"/>
                        </a:lnTo>
                        <a:lnTo>
                          <a:pt x="12" y="38"/>
                        </a:lnTo>
                        <a:lnTo>
                          <a:pt x="14" y="38"/>
                        </a:lnTo>
                        <a:lnTo>
                          <a:pt x="15" y="38"/>
                        </a:lnTo>
                        <a:lnTo>
                          <a:pt x="17" y="38"/>
                        </a:lnTo>
                        <a:lnTo>
                          <a:pt x="18" y="38"/>
                        </a:lnTo>
                        <a:lnTo>
                          <a:pt x="20" y="38"/>
                        </a:lnTo>
                        <a:lnTo>
                          <a:pt x="21" y="38"/>
                        </a:lnTo>
                        <a:lnTo>
                          <a:pt x="22" y="38"/>
                        </a:lnTo>
                        <a:lnTo>
                          <a:pt x="24" y="38"/>
                        </a:lnTo>
                        <a:lnTo>
                          <a:pt x="25" y="38"/>
                        </a:lnTo>
                        <a:lnTo>
                          <a:pt x="27" y="38"/>
                        </a:lnTo>
                        <a:lnTo>
                          <a:pt x="28" y="37"/>
                        </a:lnTo>
                        <a:lnTo>
                          <a:pt x="29" y="36"/>
                        </a:lnTo>
                        <a:lnTo>
                          <a:pt x="30" y="35"/>
                        </a:lnTo>
                        <a:lnTo>
                          <a:pt x="32" y="34"/>
                        </a:lnTo>
                        <a:lnTo>
                          <a:pt x="34" y="32"/>
                        </a:lnTo>
                        <a:lnTo>
                          <a:pt x="34" y="31"/>
                        </a:lnTo>
                        <a:lnTo>
                          <a:pt x="35" y="30"/>
                        </a:lnTo>
                        <a:lnTo>
                          <a:pt x="36" y="29"/>
                        </a:lnTo>
                        <a:lnTo>
                          <a:pt x="37" y="28"/>
                        </a:lnTo>
                        <a:lnTo>
                          <a:pt x="38" y="26"/>
                        </a:lnTo>
                        <a:lnTo>
                          <a:pt x="38" y="25"/>
                        </a:lnTo>
                        <a:lnTo>
                          <a:pt x="38" y="24"/>
                        </a:lnTo>
                        <a:lnTo>
                          <a:pt x="38" y="22"/>
                        </a:lnTo>
                        <a:lnTo>
                          <a:pt x="39" y="21"/>
                        </a:lnTo>
                        <a:lnTo>
                          <a:pt x="39" y="19"/>
                        </a:lnTo>
                      </a:path>
                    </a:pathLst>
                  </a:custGeom>
                  <a:solidFill>
                    <a:srgbClr val="C8FEC8"/>
                  </a:solidFill>
                  <a:ln w="12700" cap="rnd" cmpd="sng">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42" name="Freeform 144"/>
                  <p:cNvSpPr>
                    <a:spLocks/>
                  </p:cNvSpPr>
                  <p:nvPr/>
                </p:nvSpPr>
                <p:spPr bwMode="auto">
                  <a:xfrm>
                    <a:off x="5079" y="3455"/>
                    <a:ext cx="39" cy="40"/>
                  </a:xfrm>
                  <a:custGeom>
                    <a:avLst/>
                    <a:gdLst>
                      <a:gd name="T0" fmla="*/ 38 w 39"/>
                      <a:gd name="T1" fmla="*/ 18 h 40"/>
                      <a:gd name="T2" fmla="*/ 38 w 39"/>
                      <a:gd name="T3" fmla="*/ 15 h 40"/>
                      <a:gd name="T4" fmla="*/ 37 w 39"/>
                      <a:gd name="T5" fmla="*/ 13 h 40"/>
                      <a:gd name="T6" fmla="*/ 36 w 39"/>
                      <a:gd name="T7" fmla="*/ 10 h 40"/>
                      <a:gd name="T8" fmla="*/ 34 w 39"/>
                      <a:gd name="T9" fmla="*/ 7 h 40"/>
                      <a:gd name="T10" fmla="*/ 32 w 39"/>
                      <a:gd name="T11" fmla="*/ 5 h 40"/>
                      <a:gd name="T12" fmla="*/ 30 w 39"/>
                      <a:gd name="T13" fmla="*/ 4 h 40"/>
                      <a:gd name="T14" fmla="*/ 27 w 39"/>
                      <a:gd name="T15" fmla="*/ 2 h 40"/>
                      <a:gd name="T16" fmla="*/ 25 w 39"/>
                      <a:gd name="T17" fmla="*/ 1 h 40"/>
                      <a:gd name="T18" fmla="*/ 22 w 39"/>
                      <a:gd name="T19" fmla="*/ 1 h 40"/>
                      <a:gd name="T20" fmla="*/ 19 w 39"/>
                      <a:gd name="T21" fmla="*/ 0 h 40"/>
                      <a:gd name="T22" fmla="*/ 16 w 39"/>
                      <a:gd name="T23" fmla="*/ 1 h 40"/>
                      <a:gd name="T24" fmla="*/ 13 w 39"/>
                      <a:gd name="T25" fmla="*/ 1 h 40"/>
                      <a:gd name="T26" fmla="*/ 11 w 39"/>
                      <a:gd name="T27" fmla="*/ 2 h 40"/>
                      <a:gd name="T28" fmla="*/ 8 w 39"/>
                      <a:gd name="T29" fmla="*/ 4 h 40"/>
                      <a:gd name="T30" fmla="*/ 6 w 39"/>
                      <a:gd name="T31" fmla="*/ 5 h 40"/>
                      <a:gd name="T32" fmla="*/ 4 w 39"/>
                      <a:gd name="T33" fmla="*/ 7 h 40"/>
                      <a:gd name="T34" fmla="*/ 3 w 39"/>
                      <a:gd name="T35" fmla="*/ 10 h 40"/>
                      <a:gd name="T36" fmla="*/ 1 w 39"/>
                      <a:gd name="T37" fmla="*/ 13 h 40"/>
                      <a:gd name="T38" fmla="*/ 0 w 39"/>
                      <a:gd name="T39" fmla="*/ 15 h 40"/>
                      <a:gd name="T40" fmla="*/ 0 w 39"/>
                      <a:gd name="T41" fmla="*/ 18 h 40"/>
                      <a:gd name="T42" fmla="*/ 0 w 39"/>
                      <a:gd name="T43" fmla="*/ 21 h 40"/>
                      <a:gd name="T44" fmla="*/ 0 w 39"/>
                      <a:gd name="T45" fmla="*/ 24 h 40"/>
                      <a:gd name="T46" fmla="*/ 1 w 39"/>
                      <a:gd name="T47" fmla="*/ 27 h 40"/>
                      <a:gd name="T48" fmla="*/ 3 w 39"/>
                      <a:gd name="T49" fmla="*/ 29 h 40"/>
                      <a:gd name="T50" fmla="*/ 4 w 39"/>
                      <a:gd name="T51" fmla="*/ 31 h 40"/>
                      <a:gd name="T52" fmla="*/ 6 w 39"/>
                      <a:gd name="T53" fmla="*/ 34 h 40"/>
                      <a:gd name="T54" fmla="*/ 8 w 39"/>
                      <a:gd name="T55" fmla="*/ 35 h 40"/>
                      <a:gd name="T56" fmla="*/ 11 w 39"/>
                      <a:gd name="T57" fmla="*/ 37 h 40"/>
                      <a:gd name="T58" fmla="*/ 13 w 39"/>
                      <a:gd name="T59" fmla="*/ 38 h 40"/>
                      <a:gd name="T60" fmla="*/ 16 w 39"/>
                      <a:gd name="T61" fmla="*/ 39 h 40"/>
                      <a:gd name="T62" fmla="*/ 19 w 39"/>
                      <a:gd name="T63" fmla="*/ 39 h 40"/>
                      <a:gd name="T64" fmla="*/ 22 w 39"/>
                      <a:gd name="T65" fmla="*/ 39 h 40"/>
                      <a:gd name="T66" fmla="*/ 25 w 39"/>
                      <a:gd name="T67" fmla="*/ 38 h 40"/>
                      <a:gd name="T68" fmla="*/ 27 w 39"/>
                      <a:gd name="T69" fmla="*/ 37 h 40"/>
                      <a:gd name="T70" fmla="*/ 30 w 39"/>
                      <a:gd name="T71" fmla="*/ 35 h 40"/>
                      <a:gd name="T72" fmla="*/ 32 w 39"/>
                      <a:gd name="T73" fmla="*/ 34 h 40"/>
                      <a:gd name="T74" fmla="*/ 34 w 39"/>
                      <a:gd name="T75" fmla="*/ 31 h 40"/>
                      <a:gd name="T76" fmla="*/ 36 w 39"/>
                      <a:gd name="T77" fmla="*/ 29 h 40"/>
                      <a:gd name="T78" fmla="*/ 37 w 39"/>
                      <a:gd name="T79" fmla="*/ 27 h 40"/>
                      <a:gd name="T80" fmla="*/ 38 w 39"/>
                      <a:gd name="T81" fmla="*/ 24 h 40"/>
                      <a:gd name="T82" fmla="*/ 38 w 39"/>
                      <a:gd name="T83" fmla="*/ 21 h 4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9" h="40">
                        <a:moveTo>
                          <a:pt x="38" y="19"/>
                        </a:moveTo>
                        <a:lnTo>
                          <a:pt x="38" y="18"/>
                        </a:lnTo>
                        <a:lnTo>
                          <a:pt x="38" y="17"/>
                        </a:lnTo>
                        <a:lnTo>
                          <a:pt x="38" y="15"/>
                        </a:lnTo>
                        <a:lnTo>
                          <a:pt x="37" y="14"/>
                        </a:lnTo>
                        <a:lnTo>
                          <a:pt x="37" y="13"/>
                        </a:lnTo>
                        <a:lnTo>
                          <a:pt x="37" y="11"/>
                        </a:lnTo>
                        <a:lnTo>
                          <a:pt x="36" y="10"/>
                        </a:lnTo>
                        <a:lnTo>
                          <a:pt x="35" y="9"/>
                        </a:lnTo>
                        <a:lnTo>
                          <a:pt x="34" y="7"/>
                        </a:lnTo>
                        <a:lnTo>
                          <a:pt x="33" y="7"/>
                        </a:lnTo>
                        <a:lnTo>
                          <a:pt x="32" y="5"/>
                        </a:lnTo>
                        <a:lnTo>
                          <a:pt x="31" y="5"/>
                        </a:lnTo>
                        <a:lnTo>
                          <a:pt x="30" y="4"/>
                        </a:lnTo>
                        <a:lnTo>
                          <a:pt x="29" y="3"/>
                        </a:lnTo>
                        <a:lnTo>
                          <a:pt x="27" y="2"/>
                        </a:lnTo>
                        <a:lnTo>
                          <a:pt x="26" y="1"/>
                        </a:lnTo>
                        <a:lnTo>
                          <a:pt x="25" y="1"/>
                        </a:lnTo>
                        <a:lnTo>
                          <a:pt x="23" y="1"/>
                        </a:lnTo>
                        <a:lnTo>
                          <a:pt x="22" y="1"/>
                        </a:lnTo>
                        <a:lnTo>
                          <a:pt x="21" y="1"/>
                        </a:lnTo>
                        <a:lnTo>
                          <a:pt x="19" y="0"/>
                        </a:lnTo>
                        <a:lnTo>
                          <a:pt x="18" y="1"/>
                        </a:lnTo>
                        <a:lnTo>
                          <a:pt x="16" y="1"/>
                        </a:lnTo>
                        <a:lnTo>
                          <a:pt x="15" y="1"/>
                        </a:lnTo>
                        <a:lnTo>
                          <a:pt x="13" y="1"/>
                        </a:lnTo>
                        <a:lnTo>
                          <a:pt x="12" y="1"/>
                        </a:lnTo>
                        <a:lnTo>
                          <a:pt x="11" y="2"/>
                        </a:lnTo>
                        <a:lnTo>
                          <a:pt x="9" y="3"/>
                        </a:lnTo>
                        <a:lnTo>
                          <a:pt x="8" y="4"/>
                        </a:lnTo>
                        <a:lnTo>
                          <a:pt x="7" y="5"/>
                        </a:lnTo>
                        <a:lnTo>
                          <a:pt x="6" y="5"/>
                        </a:lnTo>
                        <a:lnTo>
                          <a:pt x="5" y="7"/>
                        </a:lnTo>
                        <a:lnTo>
                          <a:pt x="4" y="7"/>
                        </a:lnTo>
                        <a:lnTo>
                          <a:pt x="3" y="9"/>
                        </a:lnTo>
                        <a:lnTo>
                          <a:pt x="3" y="10"/>
                        </a:lnTo>
                        <a:lnTo>
                          <a:pt x="2" y="11"/>
                        </a:lnTo>
                        <a:lnTo>
                          <a:pt x="1" y="13"/>
                        </a:lnTo>
                        <a:lnTo>
                          <a:pt x="1" y="14"/>
                        </a:lnTo>
                        <a:lnTo>
                          <a:pt x="0" y="15"/>
                        </a:lnTo>
                        <a:lnTo>
                          <a:pt x="0" y="17"/>
                        </a:lnTo>
                        <a:lnTo>
                          <a:pt x="0" y="18"/>
                        </a:lnTo>
                        <a:lnTo>
                          <a:pt x="0" y="19"/>
                        </a:lnTo>
                        <a:lnTo>
                          <a:pt x="0" y="21"/>
                        </a:lnTo>
                        <a:lnTo>
                          <a:pt x="0" y="22"/>
                        </a:lnTo>
                        <a:lnTo>
                          <a:pt x="0" y="24"/>
                        </a:lnTo>
                        <a:lnTo>
                          <a:pt x="1" y="25"/>
                        </a:lnTo>
                        <a:lnTo>
                          <a:pt x="1" y="27"/>
                        </a:lnTo>
                        <a:lnTo>
                          <a:pt x="2" y="28"/>
                        </a:lnTo>
                        <a:lnTo>
                          <a:pt x="3" y="29"/>
                        </a:lnTo>
                        <a:lnTo>
                          <a:pt x="3" y="31"/>
                        </a:lnTo>
                        <a:lnTo>
                          <a:pt x="4" y="31"/>
                        </a:lnTo>
                        <a:lnTo>
                          <a:pt x="5" y="33"/>
                        </a:lnTo>
                        <a:lnTo>
                          <a:pt x="6" y="34"/>
                        </a:lnTo>
                        <a:lnTo>
                          <a:pt x="7" y="35"/>
                        </a:lnTo>
                        <a:lnTo>
                          <a:pt x="8" y="35"/>
                        </a:lnTo>
                        <a:lnTo>
                          <a:pt x="9" y="36"/>
                        </a:lnTo>
                        <a:lnTo>
                          <a:pt x="11" y="37"/>
                        </a:lnTo>
                        <a:lnTo>
                          <a:pt x="12" y="38"/>
                        </a:lnTo>
                        <a:lnTo>
                          <a:pt x="13" y="38"/>
                        </a:lnTo>
                        <a:lnTo>
                          <a:pt x="15" y="38"/>
                        </a:lnTo>
                        <a:lnTo>
                          <a:pt x="16" y="39"/>
                        </a:lnTo>
                        <a:lnTo>
                          <a:pt x="18" y="39"/>
                        </a:lnTo>
                        <a:lnTo>
                          <a:pt x="19" y="39"/>
                        </a:lnTo>
                        <a:lnTo>
                          <a:pt x="21" y="39"/>
                        </a:lnTo>
                        <a:lnTo>
                          <a:pt x="22" y="39"/>
                        </a:lnTo>
                        <a:lnTo>
                          <a:pt x="23" y="38"/>
                        </a:lnTo>
                        <a:lnTo>
                          <a:pt x="25" y="38"/>
                        </a:lnTo>
                        <a:lnTo>
                          <a:pt x="26" y="38"/>
                        </a:lnTo>
                        <a:lnTo>
                          <a:pt x="27" y="37"/>
                        </a:lnTo>
                        <a:lnTo>
                          <a:pt x="29" y="36"/>
                        </a:lnTo>
                        <a:lnTo>
                          <a:pt x="30" y="35"/>
                        </a:lnTo>
                        <a:lnTo>
                          <a:pt x="31" y="35"/>
                        </a:lnTo>
                        <a:lnTo>
                          <a:pt x="32" y="34"/>
                        </a:lnTo>
                        <a:lnTo>
                          <a:pt x="33" y="33"/>
                        </a:lnTo>
                        <a:lnTo>
                          <a:pt x="34" y="31"/>
                        </a:lnTo>
                        <a:lnTo>
                          <a:pt x="35" y="31"/>
                        </a:lnTo>
                        <a:lnTo>
                          <a:pt x="36" y="29"/>
                        </a:lnTo>
                        <a:lnTo>
                          <a:pt x="37" y="28"/>
                        </a:lnTo>
                        <a:lnTo>
                          <a:pt x="37" y="27"/>
                        </a:lnTo>
                        <a:lnTo>
                          <a:pt x="37" y="25"/>
                        </a:lnTo>
                        <a:lnTo>
                          <a:pt x="38" y="24"/>
                        </a:lnTo>
                        <a:lnTo>
                          <a:pt x="38" y="22"/>
                        </a:lnTo>
                        <a:lnTo>
                          <a:pt x="38" y="21"/>
                        </a:lnTo>
                        <a:lnTo>
                          <a:pt x="38" y="19"/>
                        </a:lnTo>
                      </a:path>
                    </a:pathLst>
                  </a:custGeom>
                  <a:solidFill>
                    <a:srgbClr val="C8FEC8"/>
                  </a:solidFill>
                  <a:ln w="12700" cap="rnd" cmpd="sng">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43" name="Freeform 145"/>
                  <p:cNvSpPr>
                    <a:spLocks/>
                  </p:cNvSpPr>
                  <p:nvPr/>
                </p:nvSpPr>
                <p:spPr bwMode="auto">
                  <a:xfrm>
                    <a:off x="4989" y="3510"/>
                    <a:ext cx="39" cy="39"/>
                  </a:xfrm>
                  <a:custGeom>
                    <a:avLst/>
                    <a:gdLst>
                      <a:gd name="T0" fmla="*/ 38 w 39"/>
                      <a:gd name="T1" fmla="*/ 18 h 39"/>
                      <a:gd name="T2" fmla="*/ 38 w 39"/>
                      <a:gd name="T3" fmla="*/ 15 h 39"/>
                      <a:gd name="T4" fmla="*/ 37 w 39"/>
                      <a:gd name="T5" fmla="*/ 12 h 39"/>
                      <a:gd name="T6" fmla="*/ 36 w 39"/>
                      <a:gd name="T7" fmla="*/ 10 h 39"/>
                      <a:gd name="T8" fmla="*/ 34 w 39"/>
                      <a:gd name="T9" fmla="*/ 7 h 39"/>
                      <a:gd name="T10" fmla="*/ 32 w 39"/>
                      <a:gd name="T11" fmla="*/ 5 h 39"/>
                      <a:gd name="T12" fmla="*/ 30 w 39"/>
                      <a:gd name="T13" fmla="*/ 3 h 39"/>
                      <a:gd name="T14" fmla="*/ 27 w 39"/>
                      <a:gd name="T15" fmla="*/ 2 h 39"/>
                      <a:gd name="T16" fmla="*/ 25 w 39"/>
                      <a:gd name="T17" fmla="*/ 1 h 39"/>
                      <a:gd name="T18" fmla="*/ 22 w 39"/>
                      <a:gd name="T19" fmla="*/ 0 h 39"/>
                      <a:gd name="T20" fmla="*/ 19 w 39"/>
                      <a:gd name="T21" fmla="*/ 0 h 39"/>
                      <a:gd name="T22" fmla="*/ 17 w 39"/>
                      <a:gd name="T23" fmla="*/ 0 h 39"/>
                      <a:gd name="T24" fmla="*/ 13 w 39"/>
                      <a:gd name="T25" fmla="*/ 1 h 39"/>
                      <a:gd name="T26" fmla="*/ 11 w 39"/>
                      <a:gd name="T27" fmla="*/ 2 h 39"/>
                      <a:gd name="T28" fmla="*/ 8 w 39"/>
                      <a:gd name="T29" fmla="*/ 3 h 39"/>
                      <a:gd name="T30" fmla="*/ 6 w 39"/>
                      <a:gd name="T31" fmla="*/ 5 h 39"/>
                      <a:gd name="T32" fmla="*/ 4 w 39"/>
                      <a:gd name="T33" fmla="*/ 7 h 39"/>
                      <a:gd name="T34" fmla="*/ 3 w 39"/>
                      <a:gd name="T35" fmla="*/ 10 h 39"/>
                      <a:gd name="T36" fmla="*/ 1 w 39"/>
                      <a:gd name="T37" fmla="*/ 12 h 39"/>
                      <a:gd name="T38" fmla="*/ 0 w 39"/>
                      <a:gd name="T39" fmla="*/ 15 h 39"/>
                      <a:gd name="T40" fmla="*/ 0 w 39"/>
                      <a:gd name="T41" fmla="*/ 18 h 39"/>
                      <a:gd name="T42" fmla="*/ 0 w 39"/>
                      <a:gd name="T43" fmla="*/ 20 h 39"/>
                      <a:gd name="T44" fmla="*/ 0 w 39"/>
                      <a:gd name="T45" fmla="*/ 24 h 39"/>
                      <a:gd name="T46" fmla="*/ 1 w 39"/>
                      <a:gd name="T47" fmla="*/ 26 h 39"/>
                      <a:gd name="T48" fmla="*/ 3 w 39"/>
                      <a:gd name="T49" fmla="*/ 29 h 39"/>
                      <a:gd name="T50" fmla="*/ 4 w 39"/>
                      <a:gd name="T51" fmla="*/ 31 h 39"/>
                      <a:gd name="T52" fmla="*/ 6 w 39"/>
                      <a:gd name="T53" fmla="*/ 34 h 39"/>
                      <a:gd name="T54" fmla="*/ 8 w 39"/>
                      <a:gd name="T55" fmla="*/ 35 h 39"/>
                      <a:gd name="T56" fmla="*/ 11 w 39"/>
                      <a:gd name="T57" fmla="*/ 37 h 39"/>
                      <a:gd name="T58" fmla="*/ 13 w 39"/>
                      <a:gd name="T59" fmla="*/ 38 h 39"/>
                      <a:gd name="T60" fmla="*/ 17 w 39"/>
                      <a:gd name="T61" fmla="*/ 38 h 39"/>
                      <a:gd name="T62" fmla="*/ 19 w 39"/>
                      <a:gd name="T63" fmla="*/ 38 h 39"/>
                      <a:gd name="T64" fmla="*/ 22 w 39"/>
                      <a:gd name="T65" fmla="*/ 38 h 39"/>
                      <a:gd name="T66" fmla="*/ 25 w 39"/>
                      <a:gd name="T67" fmla="*/ 38 h 39"/>
                      <a:gd name="T68" fmla="*/ 27 w 39"/>
                      <a:gd name="T69" fmla="*/ 37 h 39"/>
                      <a:gd name="T70" fmla="*/ 30 w 39"/>
                      <a:gd name="T71" fmla="*/ 35 h 39"/>
                      <a:gd name="T72" fmla="*/ 32 w 39"/>
                      <a:gd name="T73" fmla="*/ 34 h 39"/>
                      <a:gd name="T74" fmla="*/ 34 w 39"/>
                      <a:gd name="T75" fmla="*/ 31 h 39"/>
                      <a:gd name="T76" fmla="*/ 36 w 39"/>
                      <a:gd name="T77" fmla="*/ 29 h 39"/>
                      <a:gd name="T78" fmla="*/ 37 w 39"/>
                      <a:gd name="T79" fmla="*/ 26 h 39"/>
                      <a:gd name="T80" fmla="*/ 38 w 39"/>
                      <a:gd name="T81" fmla="*/ 24 h 39"/>
                      <a:gd name="T82" fmla="*/ 38 w 39"/>
                      <a:gd name="T83" fmla="*/ 20 h 3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9" h="39">
                        <a:moveTo>
                          <a:pt x="38" y="19"/>
                        </a:moveTo>
                        <a:lnTo>
                          <a:pt x="38" y="18"/>
                        </a:lnTo>
                        <a:lnTo>
                          <a:pt x="38" y="16"/>
                        </a:lnTo>
                        <a:lnTo>
                          <a:pt x="38" y="15"/>
                        </a:lnTo>
                        <a:lnTo>
                          <a:pt x="37" y="14"/>
                        </a:lnTo>
                        <a:lnTo>
                          <a:pt x="37" y="12"/>
                        </a:lnTo>
                        <a:lnTo>
                          <a:pt x="37" y="11"/>
                        </a:lnTo>
                        <a:lnTo>
                          <a:pt x="36" y="10"/>
                        </a:lnTo>
                        <a:lnTo>
                          <a:pt x="35" y="8"/>
                        </a:lnTo>
                        <a:lnTo>
                          <a:pt x="34" y="7"/>
                        </a:lnTo>
                        <a:lnTo>
                          <a:pt x="33" y="6"/>
                        </a:lnTo>
                        <a:lnTo>
                          <a:pt x="32" y="5"/>
                        </a:lnTo>
                        <a:lnTo>
                          <a:pt x="31" y="4"/>
                        </a:lnTo>
                        <a:lnTo>
                          <a:pt x="30" y="3"/>
                        </a:lnTo>
                        <a:lnTo>
                          <a:pt x="29" y="2"/>
                        </a:lnTo>
                        <a:lnTo>
                          <a:pt x="27" y="2"/>
                        </a:lnTo>
                        <a:lnTo>
                          <a:pt x="26" y="1"/>
                        </a:lnTo>
                        <a:lnTo>
                          <a:pt x="25" y="1"/>
                        </a:lnTo>
                        <a:lnTo>
                          <a:pt x="23" y="0"/>
                        </a:lnTo>
                        <a:lnTo>
                          <a:pt x="22" y="0"/>
                        </a:lnTo>
                        <a:lnTo>
                          <a:pt x="21" y="0"/>
                        </a:lnTo>
                        <a:lnTo>
                          <a:pt x="19" y="0"/>
                        </a:lnTo>
                        <a:lnTo>
                          <a:pt x="18" y="0"/>
                        </a:lnTo>
                        <a:lnTo>
                          <a:pt x="17" y="0"/>
                        </a:lnTo>
                        <a:lnTo>
                          <a:pt x="15" y="0"/>
                        </a:lnTo>
                        <a:lnTo>
                          <a:pt x="13" y="1"/>
                        </a:lnTo>
                        <a:lnTo>
                          <a:pt x="12" y="1"/>
                        </a:lnTo>
                        <a:lnTo>
                          <a:pt x="11" y="2"/>
                        </a:lnTo>
                        <a:lnTo>
                          <a:pt x="9" y="2"/>
                        </a:lnTo>
                        <a:lnTo>
                          <a:pt x="8" y="3"/>
                        </a:lnTo>
                        <a:lnTo>
                          <a:pt x="7" y="4"/>
                        </a:lnTo>
                        <a:lnTo>
                          <a:pt x="6" y="5"/>
                        </a:lnTo>
                        <a:lnTo>
                          <a:pt x="5" y="6"/>
                        </a:lnTo>
                        <a:lnTo>
                          <a:pt x="4" y="7"/>
                        </a:lnTo>
                        <a:lnTo>
                          <a:pt x="3" y="8"/>
                        </a:lnTo>
                        <a:lnTo>
                          <a:pt x="3" y="10"/>
                        </a:lnTo>
                        <a:lnTo>
                          <a:pt x="2" y="11"/>
                        </a:lnTo>
                        <a:lnTo>
                          <a:pt x="1" y="12"/>
                        </a:lnTo>
                        <a:lnTo>
                          <a:pt x="1" y="14"/>
                        </a:lnTo>
                        <a:lnTo>
                          <a:pt x="0" y="15"/>
                        </a:lnTo>
                        <a:lnTo>
                          <a:pt x="0" y="16"/>
                        </a:lnTo>
                        <a:lnTo>
                          <a:pt x="0" y="18"/>
                        </a:lnTo>
                        <a:lnTo>
                          <a:pt x="0" y="19"/>
                        </a:lnTo>
                        <a:lnTo>
                          <a:pt x="0" y="20"/>
                        </a:lnTo>
                        <a:lnTo>
                          <a:pt x="0" y="22"/>
                        </a:lnTo>
                        <a:lnTo>
                          <a:pt x="0" y="24"/>
                        </a:lnTo>
                        <a:lnTo>
                          <a:pt x="1" y="25"/>
                        </a:lnTo>
                        <a:lnTo>
                          <a:pt x="1" y="26"/>
                        </a:lnTo>
                        <a:lnTo>
                          <a:pt x="2" y="28"/>
                        </a:lnTo>
                        <a:lnTo>
                          <a:pt x="3" y="29"/>
                        </a:lnTo>
                        <a:lnTo>
                          <a:pt x="3" y="30"/>
                        </a:lnTo>
                        <a:lnTo>
                          <a:pt x="4" y="31"/>
                        </a:lnTo>
                        <a:lnTo>
                          <a:pt x="5" y="32"/>
                        </a:lnTo>
                        <a:lnTo>
                          <a:pt x="6" y="34"/>
                        </a:lnTo>
                        <a:lnTo>
                          <a:pt x="7" y="34"/>
                        </a:lnTo>
                        <a:lnTo>
                          <a:pt x="8" y="35"/>
                        </a:lnTo>
                        <a:lnTo>
                          <a:pt x="9" y="36"/>
                        </a:lnTo>
                        <a:lnTo>
                          <a:pt x="11" y="37"/>
                        </a:lnTo>
                        <a:lnTo>
                          <a:pt x="12" y="37"/>
                        </a:lnTo>
                        <a:lnTo>
                          <a:pt x="13" y="38"/>
                        </a:lnTo>
                        <a:lnTo>
                          <a:pt x="15" y="38"/>
                        </a:lnTo>
                        <a:lnTo>
                          <a:pt x="17" y="38"/>
                        </a:lnTo>
                        <a:lnTo>
                          <a:pt x="18" y="38"/>
                        </a:lnTo>
                        <a:lnTo>
                          <a:pt x="19" y="38"/>
                        </a:lnTo>
                        <a:lnTo>
                          <a:pt x="21" y="38"/>
                        </a:lnTo>
                        <a:lnTo>
                          <a:pt x="22" y="38"/>
                        </a:lnTo>
                        <a:lnTo>
                          <a:pt x="23" y="38"/>
                        </a:lnTo>
                        <a:lnTo>
                          <a:pt x="25" y="38"/>
                        </a:lnTo>
                        <a:lnTo>
                          <a:pt x="26" y="37"/>
                        </a:lnTo>
                        <a:lnTo>
                          <a:pt x="27" y="37"/>
                        </a:lnTo>
                        <a:lnTo>
                          <a:pt x="29" y="36"/>
                        </a:lnTo>
                        <a:lnTo>
                          <a:pt x="30" y="35"/>
                        </a:lnTo>
                        <a:lnTo>
                          <a:pt x="31" y="34"/>
                        </a:lnTo>
                        <a:lnTo>
                          <a:pt x="32" y="34"/>
                        </a:lnTo>
                        <a:lnTo>
                          <a:pt x="33" y="32"/>
                        </a:lnTo>
                        <a:lnTo>
                          <a:pt x="34" y="31"/>
                        </a:lnTo>
                        <a:lnTo>
                          <a:pt x="35" y="30"/>
                        </a:lnTo>
                        <a:lnTo>
                          <a:pt x="36" y="29"/>
                        </a:lnTo>
                        <a:lnTo>
                          <a:pt x="37" y="28"/>
                        </a:lnTo>
                        <a:lnTo>
                          <a:pt x="37" y="26"/>
                        </a:lnTo>
                        <a:lnTo>
                          <a:pt x="37" y="25"/>
                        </a:lnTo>
                        <a:lnTo>
                          <a:pt x="38" y="24"/>
                        </a:lnTo>
                        <a:lnTo>
                          <a:pt x="38" y="22"/>
                        </a:lnTo>
                        <a:lnTo>
                          <a:pt x="38" y="20"/>
                        </a:lnTo>
                        <a:lnTo>
                          <a:pt x="38" y="19"/>
                        </a:lnTo>
                      </a:path>
                    </a:pathLst>
                  </a:custGeom>
                  <a:solidFill>
                    <a:srgbClr val="0000FF"/>
                  </a:solidFill>
                  <a:ln w="12700" cap="rnd" cmpd="sng">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44" name="Freeform 146"/>
                  <p:cNvSpPr>
                    <a:spLocks/>
                  </p:cNvSpPr>
                  <p:nvPr/>
                </p:nvSpPr>
                <p:spPr bwMode="auto">
                  <a:xfrm>
                    <a:off x="5066" y="3532"/>
                    <a:ext cx="39" cy="40"/>
                  </a:xfrm>
                  <a:custGeom>
                    <a:avLst/>
                    <a:gdLst>
                      <a:gd name="T0" fmla="*/ 38 w 39"/>
                      <a:gd name="T1" fmla="*/ 18 h 40"/>
                      <a:gd name="T2" fmla="*/ 38 w 39"/>
                      <a:gd name="T3" fmla="*/ 16 h 40"/>
                      <a:gd name="T4" fmla="*/ 37 w 39"/>
                      <a:gd name="T5" fmla="*/ 13 h 40"/>
                      <a:gd name="T6" fmla="*/ 35 w 39"/>
                      <a:gd name="T7" fmla="*/ 10 h 40"/>
                      <a:gd name="T8" fmla="*/ 34 w 39"/>
                      <a:gd name="T9" fmla="*/ 8 h 40"/>
                      <a:gd name="T10" fmla="*/ 32 w 39"/>
                      <a:gd name="T11" fmla="*/ 6 h 40"/>
                      <a:gd name="T12" fmla="*/ 30 w 39"/>
                      <a:gd name="T13" fmla="*/ 4 h 40"/>
                      <a:gd name="T14" fmla="*/ 27 w 39"/>
                      <a:gd name="T15" fmla="*/ 2 h 40"/>
                      <a:gd name="T16" fmla="*/ 24 w 39"/>
                      <a:gd name="T17" fmla="*/ 2 h 40"/>
                      <a:gd name="T18" fmla="*/ 22 w 39"/>
                      <a:gd name="T19" fmla="*/ 1 h 40"/>
                      <a:gd name="T20" fmla="*/ 19 w 39"/>
                      <a:gd name="T21" fmla="*/ 0 h 40"/>
                      <a:gd name="T22" fmla="*/ 16 w 39"/>
                      <a:gd name="T23" fmla="*/ 1 h 40"/>
                      <a:gd name="T24" fmla="*/ 13 w 39"/>
                      <a:gd name="T25" fmla="*/ 2 h 40"/>
                      <a:gd name="T26" fmla="*/ 10 w 39"/>
                      <a:gd name="T27" fmla="*/ 2 h 40"/>
                      <a:gd name="T28" fmla="*/ 8 w 39"/>
                      <a:gd name="T29" fmla="*/ 4 h 40"/>
                      <a:gd name="T30" fmla="*/ 6 w 39"/>
                      <a:gd name="T31" fmla="*/ 6 h 40"/>
                      <a:gd name="T32" fmla="*/ 4 w 39"/>
                      <a:gd name="T33" fmla="*/ 8 h 40"/>
                      <a:gd name="T34" fmla="*/ 2 w 39"/>
                      <a:gd name="T35" fmla="*/ 10 h 40"/>
                      <a:gd name="T36" fmla="*/ 0 w 39"/>
                      <a:gd name="T37" fmla="*/ 13 h 40"/>
                      <a:gd name="T38" fmla="*/ 0 w 39"/>
                      <a:gd name="T39" fmla="*/ 16 h 40"/>
                      <a:gd name="T40" fmla="*/ 0 w 39"/>
                      <a:gd name="T41" fmla="*/ 18 h 40"/>
                      <a:gd name="T42" fmla="*/ 0 w 39"/>
                      <a:gd name="T43" fmla="*/ 21 h 40"/>
                      <a:gd name="T44" fmla="*/ 0 w 39"/>
                      <a:gd name="T45" fmla="*/ 24 h 40"/>
                      <a:gd name="T46" fmla="*/ 0 w 39"/>
                      <a:gd name="T47" fmla="*/ 27 h 40"/>
                      <a:gd name="T48" fmla="*/ 2 w 39"/>
                      <a:gd name="T49" fmla="*/ 30 h 40"/>
                      <a:gd name="T50" fmla="*/ 4 w 39"/>
                      <a:gd name="T51" fmla="*/ 32 h 40"/>
                      <a:gd name="T52" fmla="*/ 6 w 39"/>
                      <a:gd name="T53" fmla="*/ 34 h 40"/>
                      <a:gd name="T54" fmla="*/ 8 w 39"/>
                      <a:gd name="T55" fmla="*/ 36 h 40"/>
                      <a:gd name="T56" fmla="*/ 10 w 39"/>
                      <a:gd name="T57" fmla="*/ 37 h 40"/>
                      <a:gd name="T58" fmla="*/ 13 w 39"/>
                      <a:gd name="T59" fmla="*/ 38 h 40"/>
                      <a:gd name="T60" fmla="*/ 16 w 39"/>
                      <a:gd name="T61" fmla="*/ 39 h 40"/>
                      <a:gd name="T62" fmla="*/ 19 w 39"/>
                      <a:gd name="T63" fmla="*/ 39 h 40"/>
                      <a:gd name="T64" fmla="*/ 22 w 39"/>
                      <a:gd name="T65" fmla="*/ 39 h 40"/>
                      <a:gd name="T66" fmla="*/ 24 w 39"/>
                      <a:gd name="T67" fmla="*/ 38 h 40"/>
                      <a:gd name="T68" fmla="*/ 27 w 39"/>
                      <a:gd name="T69" fmla="*/ 37 h 40"/>
                      <a:gd name="T70" fmla="*/ 30 w 39"/>
                      <a:gd name="T71" fmla="*/ 36 h 40"/>
                      <a:gd name="T72" fmla="*/ 32 w 39"/>
                      <a:gd name="T73" fmla="*/ 34 h 40"/>
                      <a:gd name="T74" fmla="*/ 34 w 39"/>
                      <a:gd name="T75" fmla="*/ 32 h 40"/>
                      <a:gd name="T76" fmla="*/ 35 w 39"/>
                      <a:gd name="T77" fmla="*/ 30 h 40"/>
                      <a:gd name="T78" fmla="*/ 37 w 39"/>
                      <a:gd name="T79" fmla="*/ 27 h 40"/>
                      <a:gd name="T80" fmla="*/ 38 w 39"/>
                      <a:gd name="T81" fmla="*/ 24 h 40"/>
                      <a:gd name="T82" fmla="*/ 38 w 39"/>
                      <a:gd name="T83" fmla="*/ 21 h 4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9" h="40">
                        <a:moveTo>
                          <a:pt x="38" y="20"/>
                        </a:moveTo>
                        <a:lnTo>
                          <a:pt x="38" y="18"/>
                        </a:lnTo>
                        <a:lnTo>
                          <a:pt x="38" y="17"/>
                        </a:lnTo>
                        <a:lnTo>
                          <a:pt x="38" y="16"/>
                        </a:lnTo>
                        <a:lnTo>
                          <a:pt x="37" y="14"/>
                        </a:lnTo>
                        <a:lnTo>
                          <a:pt x="37" y="13"/>
                        </a:lnTo>
                        <a:lnTo>
                          <a:pt x="36" y="12"/>
                        </a:lnTo>
                        <a:lnTo>
                          <a:pt x="35" y="10"/>
                        </a:lnTo>
                        <a:lnTo>
                          <a:pt x="34" y="9"/>
                        </a:lnTo>
                        <a:lnTo>
                          <a:pt x="34" y="8"/>
                        </a:lnTo>
                        <a:lnTo>
                          <a:pt x="33" y="7"/>
                        </a:lnTo>
                        <a:lnTo>
                          <a:pt x="32" y="6"/>
                        </a:lnTo>
                        <a:lnTo>
                          <a:pt x="31" y="5"/>
                        </a:lnTo>
                        <a:lnTo>
                          <a:pt x="30" y="4"/>
                        </a:lnTo>
                        <a:lnTo>
                          <a:pt x="28" y="3"/>
                        </a:lnTo>
                        <a:lnTo>
                          <a:pt x="27" y="2"/>
                        </a:lnTo>
                        <a:lnTo>
                          <a:pt x="26" y="2"/>
                        </a:lnTo>
                        <a:lnTo>
                          <a:pt x="24" y="2"/>
                        </a:lnTo>
                        <a:lnTo>
                          <a:pt x="23" y="1"/>
                        </a:lnTo>
                        <a:lnTo>
                          <a:pt x="22" y="1"/>
                        </a:lnTo>
                        <a:lnTo>
                          <a:pt x="20" y="1"/>
                        </a:lnTo>
                        <a:lnTo>
                          <a:pt x="19" y="0"/>
                        </a:lnTo>
                        <a:lnTo>
                          <a:pt x="17" y="1"/>
                        </a:lnTo>
                        <a:lnTo>
                          <a:pt x="16" y="1"/>
                        </a:lnTo>
                        <a:lnTo>
                          <a:pt x="14" y="1"/>
                        </a:lnTo>
                        <a:lnTo>
                          <a:pt x="13" y="2"/>
                        </a:lnTo>
                        <a:lnTo>
                          <a:pt x="12" y="2"/>
                        </a:lnTo>
                        <a:lnTo>
                          <a:pt x="10" y="2"/>
                        </a:lnTo>
                        <a:lnTo>
                          <a:pt x="9" y="3"/>
                        </a:lnTo>
                        <a:lnTo>
                          <a:pt x="8" y="4"/>
                        </a:lnTo>
                        <a:lnTo>
                          <a:pt x="7" y="5"/>
                        </a:lnTo>
                        <a:lnTo>
                          <a:pt x="6" y="6"/>
                        </a:lnTo>
                        <a:lnTo>
                          <a:pt x="4" y="7"/>
                        </a:lnTo>
                        <a:lnTo>
                          <a:pt x="4" y="8"/>
                        </a:lnTo>
                        <a:lnTo>
                          <a:pt x="3" y="9"/>
                        </a:lnTo>
                        <a:lnTo>
                          <a:pt x="2" y="10"/>
                        </a:lnTo>
                        <a:lnTo>
                          <a:pt x="1" y="12"/>
                        </a:lnTo>
                        <a:lnTo>
                          <a:pt x="0" y="13"/>
                        </a:lnTo>
                        <a:lnTo>
                          <a:pt x="0" y="14"/>
                        </a:lnTo>
                        <a:lnTo>
                          <a:pt x="0" y="16"/>
                        </a:lnTo>
                        <a:lnTo>
                          <a:pt x="0" y="17"/>
                        </a:lnTo>
                        <a:lnTo>
                          <a:pt x="0" y="18"/>
                        </a:lnTo>
                        <a:lnTo>
                          <a:pt x="0" y="20"/>
                        </a:lnTo>
                        <a:lnTo>
                          <a:pt x="0" y="21"/>
                        </a:lnTo>
                        <a:lnTo>
                          <a:pt x="0" y="23"/>
                        </a:lnTo>
                        <a:lnTo>
                          <a:pt x="0" y="24"/>
                        </a:lnTo>
                        <a:lnTo>
                          <a:pt x="0" y="26"/>
                        </a:lnTo>
                        <a:lnTo>
                          <a:pt x="0" y="27"/>
                        </a:lnTo>
                        <a:lnTo>
                          <a:pt x="1" y="28"/>
                        </a:lnTo>
                        <a:lnTo>
                          <a:pt x="2" y="30"/>
                        </a:lnTo>
                        <a:lnTo>
                          <a:pt x="3" y="31"/>
                        </a:lnTo>
                        <a:lnTo>
                          <a:pt x="4" y="32"/>
                        </a:lnTo>
                        <a:lnTo>
                          <a:pt x="4" y="33"/>
                        </a:lnTo>
                        <a:lnTo>
                          <a:pt x="6" y="34"/>
                        </a:lnTo>
                        <a:lnTo>
                          <a:pt x="7" y="35"/>
                        </a:lnTo>
                        <a:lnTo>
                          <a:pt x="8" y="36"/>
                        </a:lnTo>
                        <a:lnTo>
                          <a:pt x="9" y="37"/>
                        </a:lnTo>
                        <a:lnTo>
                          <a:pt x="10" y="37"/>
                        </a:lnTo>
                        <a:lnTo>
                          <a:pt x="12" y="38"/>
                        </a:lnTo>
                        <a:lnTo>
                          <a:pt x="13" y="38"/>
                        </a:lnTo>
                        <a:lnTo>
                          <a:pt x="14" y="39"/>
                        </a:lnTo>
                        <a:lnTo>
                          <a:pt x="16" y="39"/>
                        </a:lnTo>
                        <a:lnTo>
                          <a:pt x="17" y="39"/>
                        </a:lnTo>
                        <a:lnTo>
                          <a:pt x="19" y="39"/>
                        </a:lnTo>
                        <a:lnTo>
                          <a:pt x="20" y="39"/>
                        </a:lnTo>
                        <a:lnTo>
                          <a:pt x="22" y="39"/>
                        </a:lnTo>
                        <a:lnTo>
                          <a:pt x="23" y="39"/>
                        </a:lnTo>
                        <a:lnTo>
                          <a:pt x="24" y="38"/>
                        </a:lnTo>
                        <a:lnTo>
                          <a:pt x="26" y="38"/>
                        </a:lnTo>
                        <a:lnTo>
                          <a:pt x="27" y="37"/>
                        </a:lnTo>
                        <a:lnTo>
                          <a:pt x="28" y="37"/>
                        </a:lnTo>
                        <a:lnTo>
                          <a:pt x="30" y="36"/>
                        </a:lnTo>
                        <a:lnTo>
                          <a:pt x="31" y="35"/>
                        </a:lnTo>
                        <a:lnTo>
                          <a:pt x="32" y="34"/>
                        </a:lnTo>
                        <a:lnTo>
                          <a:pt x="33" y="33"/>
                        </a:lnTo>
                        <a:lnTo>
                          <a:pt x="34" y="32"/>
                        </a:lnTo>
                        <a:lnTo>
                          <a:pt x="34" y="31"/>
                        </a:lnTo>
                        <a:lnTo>
                          <a:pt x="35" y="30"/>
                        </a:lnTo>
                        <a:lnTo>
                          <a:pt x="36" y="28"/>
                        </a:lnTo>
                        <a:lnTo>
                          <a:pt x="37" y="27"/>
                        </a:lnTo>
                        <a:lnTo>
                          <a:pt x="37" y="26"/>
                        </a:lnTo>
                        <a:lnTo>
                          <a:pt x="38" y="24"/>
                        </a:lnTo>
                        <a:lnTo>
                          <a:pt x="38" y="23"/>
                        </a:lnTo>
                        <a:lnTo>
                          <a:pt x="38" y="21"/>
                        </a:lnTo>
                        <a:lnTo>
                          <a:pt x="38" y="20"/>
                        </a:lnTo>
                      </a:path>
                    </a:pathLst>
                  </a:custGeom>
                  <a:solidFill>
                    <a:srgbClr val="0000FF"/>
                  </a:solidFill>
                  <a:ln w="12700" cap="rnd" cmpd="sng">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45" name="Freeform 147"/>
                  <p:cNvSpPr>
                    <a:spLocks/>
                  </p:cNvSpPr>
                  <p:nvPr/>
                </p:nvSpPr>
                <p:spPr bwMode="auto">
                  <a:xfrm>
                    <a:off x="4922" y="3564"/>
                    <a:ext cx="39" cy="40"/>
                  </a:xfrm>
                  <a:custGeom>
                    <a:avLst/>
                    <a:gdLst>
                      <a:gd name="T0" fmla="*/ 38 w 39"/>
                      <a:gd name="T1" fmla="*/ 18 h 40"/>
                      <a:gd name="T2" fmla="*/ 37 w 39"/>
                      <a:gd name="T3" fmla="*/ 16 h 40"/>
                      <a:gd name="T4" fmla="*/ 37 w 39"/>
                      <a:gd name="T5" fmla="*/ 13 h 40"/>
                      <a:gd name="T6" fmla="*/ 35 w 39"/>
                      <a:gd name="T7" fmla="*/ 10 h 40"/>
                      <a:gd name="T8" fmla="*/ 34 w 39"/>
                      <a:gd name="T9" fmla="*/ 8 h 40"/>
                      <a:gd name="T10" fmla="*/ 32 w 39"/>
                      <a:gd name="T11" fmla="*/ 6 h 40"/>
                      <a:gd name="T12" fmla="*/ 30 w 39"/>
                      <a:gd name="T13" fmla="*/ 4 h 40"/>
                      <a:gd name="T14" fmla="*/ 27 w 39"/>
                      <a:gd name="T15" fmla="*/ 2 h 40"/>
                      <a:gd name="T16" fmla="*/ 24 w 39"/>
                      <a:gd name="T17" fmla="*/ 2 h 40"/>
                      <a:gd name="T18" fmla="*/ 22 w 39"/>
                      <a:gd name="T19" fmla="*/ 1 h 40"/>
                      <a:gd name="T20" fmla="*/ 19 w 39"/>
                      <a:gd name="T21" fmla="*/ 0 h 40"/>
                      <a:gd name="T22" fmla="*/ 16 w 39"/>
                      <a:gd name="T23" fmla="*/ 1 h 40"/>
                      <a:gd name="T24" fmla="*/ 13 w 39"/>
                      <a:gd name="T25" fmla="*/ 2 h 40"/>
                      <a:gd name="T26" fmla="*/ 10 w 39"/>
                      <a:gd name="T27" fmla="*/ 2 h 40"/>
                      <a:gd name="T28" fmla="*/ 8 w 39"/>
                      <a:gd name="T29" fmla="*/ 4 h 40"/>
                      <a:gd name="T30" fmla="*/ 6 w 39"/>
                      <a:gd name="T31" fmla="*/ 6 h 40"/>
                      <a:gd name="T32" fmla="*/ 4 w 39"/>
                      <a:gd name="T33" fmla="*/ 8 h 40"/>
                      <a:gd name="T34" fmla="*/ 2 w 39"/>
                      <a:gd name="T35" fmla="*/ 10 h 40"/>
                      <a:gd name="T36" fmla="*/ 0 w 39"/>
                      <a:gd name="T37" fmla="*/ 13 h 40"/>
                      <a:gd name="T38" fmla="*/ 0 w 39"/>
                      <a:gd name="T39" fmla="*/ 16 h 40"/>
                      <a:gd name="T40" fmla="*/ 0 w 39"/>
                      <a:gd name="T41" fmla="*/ 18 h 40"/>
                      <a:gd name="T42" fmla="*/ 0 w 39"/>
                      <a:gd name="T43" fmla="*/ 21 h 40"/>
                      <a:gd name="T44" fmla="*/ 0 w 39"/>
                      <a:gd name="T45" fmla="*/ 24 h 40"/>
                      <a:gd name="T46" fmla="*/ 0 w 39"/>
                      <a:gd name="T47" fmla="*/ 27 h 40"/>
                      <a:gd name="T48" fmla="*/ 2 w 39"/>
                      <a:gd name="T49" fmla="*/ 29 h 40"/>
                      <a:gd name="T50" fmla="*/ 4 w 39"/>
                      <a:gd name="T51" fmla="*/ 32 h 40"/>
                      <a:gd name="T52" fmla="*/ 6 w 39"/>
                      <a:gd name="T53" fmla="*/ 34 h 40"/>
                      <a:gd name="T54" fmla="*/ 8 w 39"/>
                      <a:gd name="T55" fmla="*/ 36 h 40"/>
                      <a:gd name="T56" fmla="*/ 10 w 39"/>
                      <a:gd name="T57" fmla="*/ 37 h 40"/>
                      <a:gd name="T58" fmla="*/ 13 w 39"/>
                      <a:gd name="T59" fmla="*/ 38 h 40"/>
                      <a:gd name="T60" fmla="*/ 16 w 39"/>
                      <a:gd name="T61" fmla="*/ 39 h 40"/>
                      <a:gd name="T62" fmla="*/ 19 w 39"/>
                      <a:gd name="T63" fmla="*/ 39 h 40"/>
                      <a:gd name="T64" fmla="*/ 22 w 39"/>
                      <a:gd name="T65" fmla="*/ 39 h 40"/>
                      <a:gd name="T66" fmla="*/ 24 w 39"/>
                      <a:gd name="T67" fmla="*/ 38 h 40"/>
                      <a:gd name="T68" fmla="*/ 27 w 39"/>
                      <a:gd name="T69" fmla="*/ 37 h 40"/>
                      <a:gd name="T70" fmla="*/ 30 w 39"/>
                      <a:gd name="T71" fmla="*/ 36 h 40"/>
                      <a:gd name="T72" fmla="*/ 32 w 39"/>
                      <a:gd name="T73" fmla="*/ 34 h 40"/>
                      <a:gd name="T74" fmla="*/ 34 w 39"/>
                      <a:gd name="T75" fmla="*/ 32 h 40"/>
                      <a:gd name="T76" fmla="*/ 35 w 39"/>
                      <a:gd name="T77" fmla="*/ 29 h 40"/>
                      <a:gd name="T78" fmla="*/ 37 w 39"/>
                      <a:gd name="T79" fmla="*/ 27 h 40"/>
                      <a:gd name="T80" fmla="*/ 37 w 39"/>
                      <a:gd name="T81" fmla="*/ 24 h 40"/>
                      <a:gd name="T82" fmla="*/ 38 w 39"/>
                      <a:gd name="T83" fmla="*/ 21 h 4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9" h="40">
                        <a:moveTo>
                          <a:pt x="38" y="20"/>
                        </a:moveTo>
                        <a:lnTo>
                          <a:pt x="38" y="18"/>
                        </a:lnTo>
                        <a:lnTo>
                          <a:pt x="38" y="17"/>
                        </a:lnTo>
                        <a:lnTo>
                          <a:pt x="37" y="16"/>
                        </a:lnTo>
                        <a:lnTo>
                          <a:pt x="37" y="14"/>
                        </a:lnTo>
                        <a:lnTo>
                          <a:pt x="37" y="13"/>
                        </a:lnTo>
                        <a:lnTo>
                          <a:pt x="36" y="11"/>
                        </a:lnTo>
                        <a:lnTo>
                          <a:pt x="35" y="10"/>
                        </a:lnTo>
                        <a:lnTo>
                          <a:pt x="34" y="9"/>
                        </a:lnTo>
                        <a:lnTo>
                          <a:pt x="34" y="8"/>
                        </a:lnTo>
                        <a:lnTo>
                          <a:pt x="33" y="7"/>
                        </a:lnTo>
                        <a:lnTo>
                          <a:pt x="32" y="6"/>
                        </a:lnTo>
                        <a:lnTo>
                          <a:pt x="31" y="5"/>
                        </a:lnTo>
                        <a:lnTo>
                          <a:pt x="30" y="4"/>
                        </a:lnTo>
                        <a:lnTo>
                          <a:pt x="28" y="3"/>
                        </a:lnTo>
                        <a:lnTo>
                          <a:pt x="27" y="2"/>
                        </a:lnTo>
                        <a:lnTo>
                          <a:pt x="26" y="2"/>
                        </a:lnTo>
                        <a:lnTo>
                          <a:pt x="24" y="2"/>
                        </a:lnTo>
                        <a:lnTo>
                          <a:pt x="23" y="1"/>
                        </a:lnTo>
                        <a:lnTo>
                          <a:pt x="22" y="1"/>
                        </a:lnTo>
                        <a:lnTo>
                          <a:pt x="20" y="0"/>
                        </a:lnTo>
                        <a:lnTo>
                          <a:pt x="19" y="0"/>
                        </a:lnTo>
                        <a:lnTo>
                          <a:pt x="17" y="0"/>
                        </a:lnTo>
                        <a:lnTo>
                          <a:pt x="16" y="1"/>
                        </a:lnTo>
                        <a:lnTo>
                          <a:pt x="14" y="1"/>
                        </a:lnTo>
                        <a:lnTo>
                          <a:pt x="13" y="2"/>
                        </a:lnTo>
                        <a:lnTo>
                          <a:pt x="12" y="2"/>
                        </a:lnTo>
                        <a:lnTo>
                          <a:pt x="10" y="2"/>
                        </a:lnTo>
                        <a:lnTo>
                          <a:pt x="9" y="3"/>
                        </a:lnTo>
                        <a:lnTo>
                          <a:pt x="8" y="4"/>
                        </a:lnTo>
                        <a:lnTo>
                          <a:pt x="7" y="5"/>
                        </a:lnTo>
                        <a:lnTo>
                          <a:pt x="6" y="6"/>
                        </a:lnTo>
                        <a:lnTo>
                          <a:pt x="5" y="7"/>
                        </a:lnTo>
                        <a:lnTo>
                          <a:pt x="4" y="8"/>
                        </a:lnTo>
                        <a:lnTo>
                          <a:pt x="3" y="9"/>
                        </a:lnTo>
                        <a:lnTo>
                          <a:pt x="2" y="10"/>
                        </a:lnTo>
                        <a:lnTo>
                          <a:pt x="1" y="11"/>
                        </a:lnTo>
                        <a:lnTo>
                          <a:pt x="0" y="13"/>
                        </a:lnTo>
                        <a:lnTo>
                          <a:pt x="0" y="14"/>
                        </a:lnTo>
                        <a:lnTo>
                          <a:pt x="0" y="16"/>
                        </a:lnTo>
                        <a:lnTo>
                          <a:pt x="0" y="17"/>
                        </a:lnTo>
                        <a:lnTo>
                          <a:pt x="0" y="18"/>
                        </a:lnTo>
                        <a:lnTo>
                          <a:pt x="0" y="20"/>
                        </a:lnTo>
                        <a:lnTo>
                          <a:pt x="0" y="21"/>
                        </a:lnTo>
                        <a:lnTo>
                          <a:pt x="0" y="22"/>
                        </a:lnTo>
                        <a:lnTo>
                          <a:pt x="0" y="24"/>
                        </a:lnTo>
                        <a:lnTo>
                          <a:pt x="0" y="26"/>
                        </a:lnTo>
                        <a:lnTo>
                          <a:pt x="0" y="27"/>
                        </a:lnTo>
                        <a:lnTo>
                          <a:pt x="1" y="28"/>
                        </a:lnTo>
                        <a:lnTo>
                          <a:pt x="2" y="29"/>
                        </a:lnTo>
                        <a:lnTo>
                          <a:pt x="3" y="31"/>
                        </a:lnTo>
                        <a:lnTo>
                          <a:pt x="4" y="32"/>
                        </a:lnTo>
                        <a:lnTo>
                          <a:pt x="5" y="33"/>
                        </a:lnTo>
                        <a:lnTo>
                          <a:pt x="6" y="34"/>
                        </a:lnTo>
                        <a:lnTo>
                          <a:pt x="7" y="35"/>
                        </a:lnTo>
                        <a:lnTo>
                          <a:pt x="8" y="36"/>
                        </a:lnTo>
                        <a:lnTo>
                          <a:pt x="9" y="36"/>
                        </a:lnTo>
                        <a:lnTo>
                          <a:pt x="10" y="37"/>
                        </a:lnTo>
                        <a:lnTo>
                          <a:pt x="12" y="38"/>
                        </a:lnTo>
                        <a:lnTo>
                          <a:pt x="13" y="38"/>
                        </a:lnTo>
                        <a:lnTo>
                          <a:pt x="14" y="39"/>
                        </a:lnTo>
                        <a:lnTo>
                          <a:pt x="16" y="39"/>
                        </a:lnTo>
                        <a:lnTo>
                          <a:pt x="17" y="39"/>
                        </a:lnTo>
                        <a:lnTo>
                          <a:pt x="19" y="39"/>
                        </a:lnTo>
                        <a:lnTo>
                          <a:pt x="20" y="39"/>
                        </a:lnTo>
                        <a:lnTo>
                          <a:pt x="22" y="39"/>
                        </a:lnTo>
                        <a:lnTo>
                          <a:pt x="23" y="39"/>
                        </a:lnTo>
                        <a:lnTo>
                          <a:pt x="24" y="38"/>
                        </a:lnTo>
                        <a:lnTo>
                          <a:pt x="26" y="38"/>
                        </a:lnTo>
                        <a:lnTo>
                          <a:pt x="27" y="37"/>
                        </a:lnTo>
                        <a:lnTo>
                          <a:pt x="28" y="36"/>
                        </a:lnTo>
                        <a:lnTo>
                          <a:pt x="30" y="36"/>
                        </a:lnTo>
                        <a:lnTo>
                          <a:pt x="31" y="35"/>
                        </a:lnTo>
                        <a:lnTo>
                          <a:pt x="32" y="34"/>
                        </a:lnTo>
                        <a:lnTo>
                          <a:pt x="33" y="33"/>
                        </a:lnTo>
                        <a:lnTo>
                          <a:pt x="34" y="32"/>
                        </a:lnTo>
                        <a:lnTo>
                          <a:pt x="34" y="31"/>
                        </a:lnTo>
                        <a:lnTo>
                          <a:pt x="35" y="29"/>
                        </a:lnTo>
                        <a:lnTo>
                          <a:pt x="36" y="28"/>
                        </a:lnTo>
                        <a:lnTo>
                          <a:pt x="37" y="27"/>
                        </a:lnTo>
                        <a:lnTo>
                          <a:pt x="37" y="26"/>
                        </a:lnTo>
                        <a:lnTo>
                          <a:pt x="37" y="24"/>
                        </a:lnTo>
                        <a:lnTo>
                          <a:pt x="38" y="22"/>
                        </a:lnTo>
                        <a:lnTo>
                          <a:pt x="38" y="21"/>
                        </a:lnTo>
                        <a:lnTo>
                          <a:pt x="38" y="20"/>
                        </a:lnTo>
                      </a:path>
                    </a:pathLst>
                  </a:custGeom>
                  <a:solidFill>
                    <a:srgbClr val="0000FF"/>
                  </a:solidFill>
                  <a:ln w="12700" cap="rnd" cmpd="sng">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46" name="Freeform 148"/>
                  <p:cNvSpPr>
                    <a:spLocks/>
                  </p:cNvSpPr>
                  <p:nvPr/>
                </p:nvSpPr>
                <p:spPr bwMode="auto">
                  <a:xfrm>
                    <a:off x="4881" y="3482"/>
                    <a:ext cx="39" cy="40"/>
                  </a:xfrm>
                  <a:custGeom>
                    <a:avLst/>
                    <a:gdLst>
                      <a:gd name="T0" fmla="*/ 38 w 39"/>
                      <a:gd name="T1" fmla="*/ 18 h 40"/>
                      <a:gd name="T2" fmla="*/ 38 w 39"/>
                      <a:gd name="T3" fmla="*/ 16 h 40"/>
                      <a:gd name="T4" fmla="*/ 37 w 39"/>
                      <a:gd name="T5" fmla="*/ 13 h 40"/>
                      <a:gd name="T6" fmla="*/ 36 w 39"/>
                      <a:gd name="T7" fmla="*/ 10 h 40"/>
                      <a:gd name="T8" fmla="*/ 34 w 39"/>
                      <a:gd name="T9" fmla="*/ 8 h 40"/>
                      <a:gd name="T10" fmla="*/ 32 w 39"/>
                      <a:gd name="T11" fmla="*/ 6 h 40"/>
                      <a:gd name="T12" fmla="*/ 30 w 39"/>
                      <a:gd name="T13" fmla="*/ 4 h 40"/>
                      <a:gd name="T14" fmla="*/ 27 w 39"/>
                      <a:gd name="T15" fmla="*/ 2 h 40"/>
                      <a:gd name="T16" fmla="*/ 25 w 39"/>
                      <a:gd name="T17" fmla="*/ 1 h 40"/>
                      <a:gd name="T18" fmla="*/ 22 w 39"/>
                      <a:gd name="T19" fmla="*/ 1 h 40"/>
                      <a:gd name="T20" fmla="*/ 19 w 39"/>
                      <a:gd name="T21" fmla="*/ 0 h 40"/>
                      <a:gd name="T22" fmla="*/ 17 w 39"/>
                      <a:gd name="T23" fmla="*/ 1 h 40"/>
                      <a:gd name="T24" fmla="*/ 13 w 39"/>
                      <a:gd name="T25" fmla="*/ 1 h 40"/>
                      <a:gd name="T26" fmla="*/ 11 w 39"/>
                      <a:gd name="T27" fmla="*/ 2 h 40"/>
                      <a:gd name="T28" fmla="*/ 8 w 39"/>
                      <a:gd name="T29" fmla="*/ 4 h 40"/>
                      <a:gd name="T30" fmla="*/ 6 w 39"/>
                      <a:gd name="T31" fmla="*/ 6 h 40"/>
                      <a:gd name="T32" fmla="*/ 4 w 39"/>
                      <a:gd name="T33" fmla="*/ 8 h 40"/>
                      <a:gd name="T34" fmla="*/ 3 w 39"/>
                      <a:gd name="T35" fmla="*/ 10 h 40"/>
                      <a:gd name="T36" fmla="*/ 1 w 39"/>
                      <a:gd name="T37" fmla="*/ 13 h 40"/>
                      <a:gd name="T38" fmla="*/ 0 w 39"/>
                      <a:gd name="T39" fmla="*/ 16 h 40"/>
                      <a:gd name="T40" fmla="*/ 0 w 39"/>
                      <a:gd name="T41" fmla="*/ 18 h 40"/>
                      <a:gd name="T42" fmla="*/ 0 w 39"/>
                      <a:gd name="T43" fmla="*/ 21 h 40"/>
                      <a:gd name="T44" fmla="*/ 0 w 39"/>
                      <a:gd name="T45" fmla="*/ 24 h 40"/>
                      <a:gd name="T46" fmla="*/ 1 w 39"/>
                      <a:gd name="T47" fmla="*/ 27 h 40"/>
                      <a:gd name="T48" fmla="*/ 3 w 39"/>
                      <a:gd name="T49" fmla="*/ 30 h 40"/>
                      <a:gd name="T50" fmla="*/ 4 w 39"/>
                      <a:gd name="T51" fmla="*/ 32 h 40"/>
                      <a:gd name="T52" fmla="*/ 6 w 39"/>
                      <a:gd name="T53" fmla="*/ 34 h 40"/>
                      <a:gd name="T54" fmla="*/ 8 w 39"/>
                      <a:gd name="T55" fmla="*/ 36 h 40"/>
                      <a:gd name="T56" fmla="*/ 11 w 39"/>
                      <a:gd name="T57" fmla="*/ 37 h 40"/>
                      <a:gd name="T58" fmla="*/ 13 w 39"/>
                      <a:gd name="T59" fmla="*/ 38 h 40"/>
                      <a:gd name="T60" fmla="*/ 17 w 39"/>
                      <a:gd name="T61" fmla="*/ 39 h 40"/>
                      <a:gd name="T62" fmla="*/ 19 w 39"/>
                      <a:gd name="T63" fmla="*/ 39 h 40"/>
                      <a:gd name="T64" fmla="*/ 22 w 39"/>
                      <a:gd name="T65" fmla="*/ 39 h 40"/>
                      <a:gd name="T66" fmla="*/ 25 w 39"/>
                      <a:gd name="T67" fmla="*/ 38 h 40"/>
                      <a:gd name="T68" fmla="*/ 27 w 39"/>
                      <a:gd name="T69" fmla="*/ 37 h 40"/>
                      <a:gd name="T70" fmla="*/ 30 w 39"/>
                      <a:gd name="T71" fmla="*/ 36 h 40"/>
                      <a:gd name="T72" fmla="*/ 32 w 39"/>
                      <a:gd name="T73" fmla="*/ 34 h 40"/>
                      <a:gd name="T74" fmla="*/ 34 w 39"/>
                      <a:gd name="T75" fmla="*/ 32 h 40"/>
                      <a:gd name="T76" fmla="*/ 36 w 39"/>
                      <a:gd name="T77" fmla="*/ 30 h 40"/>
                      <a:gd name="T78" fmla="*/ 37 w 39"/>
                      <a:gd name="T79" fmla="*/ 27 h 40"/>
                      <a:gd name="T80" fmla="*/ 38 w 39"/>
                      <a:gd name="T81" fmla="*/ 24 h 40"/>
                      <a:gd name="T82" fmla="*/ 38 w 39"/>
                      <a:gd name="T83" fmla="*/ 21 h 4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9" h="40">
                        <a:moveTo>
                          <a:pt x="38" y="20"/>
                        </a:moveTo>
                        <a:lnTo>
                          <a:pt x="38" y="18"/>
                        </a:lnTo>
                        <a:lnTo>
                          <a:pt x="38" y="17"/>
                        </a:lnTo>
                        <a:lnTo>
                          <a:pt x="38" y="16"/>
                        </a:lnTo>
                        <a:lnTo>
                          <a:pt x="37" y="14"/>
                        </a:lnTo>
                        <a:lnTo>
                          <a:pt x="37" y="13"/>
                        </a:lnTo>
                        <a:lnTo>
                          <a:pt x="37" y="11"/>
                        </a:lnTo>
                        <a:lnTo>
                          <a:pt x="36" y="10"/>
                        </a:lnTo>
                        <a:lnTo>
                          <a:pt x="35" y="9"/>
                        </a:lnTo>
                        <a:lnTo>
                          <a:pt x="34" y="8"/>
                        </a:lnTo>
                        <a:lnTo>
                          <a:pt x="33" y="7"/>
                        </a:lnTo>
                        <a:lnTo>
                          <a:pt x="32" y="6"/>
                        </a:lnTo>
                        <a:lnTo>
                          <a:pt x="31" y="5"/>
                        </a:lnTo>
                        <a:lnTo>
                          <a:pt x="30" y="4"/>
                        </a:lnTo>
                        <a:lnTo>
                          <a:pt x="29" y="3"/>
                        </a:lnTo>
                        <a:lnTo>
                          <a:pt x="27" y="2"/>
                        </a:lnTo>
                        <a:lnTo>
                          <a:pt x="26" y="2"/>
                        </a:lnTo>
                        <a:lnTo>
                          <a:pt x="25" y="1"/>
                        </a:lnTo>
                        <a:lnTo>
                          <a:pt x="23" y="1"/>
                        </a:lnTo>
                        <a:lnTo>
                          <a:pt x="22" y="1"/>
                        </a:lnTo>
                        <a:lnTo>
                          <a:pt x="21" y="0"/>
                        </a:lnTo>
                        <a:lnTo>
                          <a:pt x="19" y="0"/>
                        </a:lnTo>
                        <a:lnTo>
                          <a:pt x="18" y="0"/>
                        </a:lnTo>
                        <a:lnTo>
                          <a:pt x="17" y="1"/>
                        </a:lnTo>
                        <a:lnTo>
                          <a:pt x="15" y="1"/>
                        </a:lnTo>
                        <a:lnTo>
                          <a:pt x="13" y="1"/>
                        </a:lnTo>
                        <a:lnTo>
                          <a:pt x="12" y="2"/>
                        </a:lnTo>
                        <a:lnTo>
                          <a:pt x="11" y="2"/>
                        </a:lnTo>
                        <a:lnTo>
                          <a:pt x="9" y="3"/>
                        </a:lnTo>
                        <a:lnTo>
                          <a:pt x="8" y="4"/>
                        </a:lnTo>
                        <a:lnTo>
                          <a:pt x="7" y="5"/>
                        </a:lnTo>
                        <a:lnTo>
                          <a:pt x="6" y="6"/>
                        </a:lnTo>
                        <a:lnTo>
                          <a:pt x="5" y="7"/>
                        </a:lnTo>
                        <a:lnTo>
                          <a:pt x="4" y="8"/>
                        </a:lnTo>
                        <a:lnTo>
                          <a:pt x="3" y="9"/>
                        </a:lnTo>
                        <a:lnTo>
                          <a:pt x="3" y="10"/>
                        </a:lnTo>
                        <a:lnTo>
                          <a:pt x="2" y="11"/>
                        </a:lnTo>
                        <a:lnTo>
                          <a:pt x="1" y="13"/>
                        </a:lnTo>
                        <a:lnTo>
                          <a:pt x="1" y="14"/>
                        </a:lnTo>
                        <a:lnTo>
                          <a:pt x="0" y="16"/>
                        </a:lnTo>
                        <a:lnTo>
                          <a:pt x="0" y="17"/>
                        </a:lnTo>
                        <a:lnTo>
                          <a:pt x="0" y="18"/>
                        </a:lnTo>
                        <a:lnTo>
                          <a:pt x="0" y="20"/>
                        </a:lnTo>
                        <a:lnTo>
                          <a:pt x="0" y="21"/>
                        </a:lnTo>
                        <a:lnTo>
                          <a:pt x="0" y="22"/>
                        </a:lnTo>
                        <a:lnTo>
                          <a:pt x="0" y="24"/>
                        </a:lnTo>
                        <a:lnTo>
                          <a:pt x="1" y="26"/>
                        </a:lnTo>
                        <a:lnTo>
                          <a:pt x="1" y="27"/>
                        </a:lnTo>
                        <a:lnTo>
                          <a:pt x="2" y="28"/>
                        </a:lnTo>
                        <a:lnTo>
                          <a:pt x="3" y="30"/>
                        </a:lnTo>
                        <a:lnTo>
                          <a:pt x="3" y="31"/>
                        </a:lnTo>
                        <a:lnTo>
                          <a:pt x="4" y="32"/>
                        </a:lnTo>
                        <a:lnTo>
                          <a:pt x="5" y="33"/>
                        </a:lnTo>
                        <a:lnTo>
                          <a:pt x="6" y="34"/>
                        </a:lnTo>
                        <a:lnTo>
                          <a:pt x="7" y="35"/>
                        </a:lnTo>
                        <a:lnTo>
                          <a:pt x="8" y="36"/>
                        </a:lnTo>
                        <a:lnTo>
                          <a:pt x="9" y="36"/>
                        </a:lnTo>
                        <a:lnTo>
                          <a:pt x="11" y="37"/>
                        </a:lnTo>
                        <a:lnTo>
                          <a:pt x="12" y="38"/>
                        </a:lnTo>
                        <a:lnTo>
                          <a:pt x="13" y="38"/>
                        </a:lnTo>
                        <a:lnTo>
                          <a:pt x="15" y="38"/>
                        </a:lnTo>
                        <a:lnTo>
                          <a:pt x="17" y="39"/>
                        </a:lnTo>
                        <a:lnTo>
                          <a:pt x="18" y="39"/>
                        </a:lnTo>
                        <a:lnTo>
                          <a:pt x="19" y="39"/>
                        </a:lnTo>
                        <a:lnTo>
                          <a:pt x="21" y="39"/>
                        </a:lnTo>
                        <a:lnTo>
                          <a:pt x="22" y="39"/>
                        </a:lnTo>
                        <a:lnTo>
                          <a:pt x="23" y="38"/>
                        </a:lnTo>
                        <a:lnTo>
                          <a:pt x="25" y="38"/>
                        </a:lnTo>
                        <a:lnTo>
                          <a:pt x="26" y="38"/>
                        </a:lnTo>
                        <a:lnTo>
                          <a:pt x="27" y="37"/>
                        </a:lnTo>
                        <a:lnTo>
                          <a:pt x="29" y="36"/>
                        </a:lnTo>
                        <a:lnTo>
                          <a:pt x="30" y="36"/>
                        </a:lnTo>
                        <a:lnTo>
                          <a:pt x="31" y="35"/>
                        </a:lnTo>
                        <a:lnTo>
                          <a:pt x="32" y="34"/>
                        </a:lnTo>
                        <a:lnTo>
                          <a:pt x="33" y="33"/>
                        </a:lnTo>
                        <a:lnTo>
                          <a:pt x="34" y="32"/>
                        </a:lnTo>
                        <a:lnTo>
                          <a:pt x="35" y="31"/>
                        </a:lnTo>
                        <a:lnTo>
                          <a:pt x="36" y="30"/>
                        </a:lnTo>
                        <a:lnTo>
                          <a:pt x="37" y="28"/>
                        </a:lnTo>
                        <a:lnTo>
                          <a:pt x="37" y="27"/>
                        </a:lnTo>
                        <a:lnTo>
                          <a:pt x="37" y="26"/>
                        </a:lnTo>
                        <a:lnTo>
                          <a:pt x="38" y="24"/>
                        </a:lnTo>
                        <a:lnTo>
                          <a:pt x="38" y="22"/>
                        </a:lnTo>
                        <a:lnTo>
                          <a:pt x="38" y="21"/>
                        </a:lnTo>
                        <a:lnTo>
                          <a:pt x="38" y="20"/>
                        </a:lnTo>
                      </a:path>
                    </a:pathLst>
                  </a:custGeom>
                  <a:solidFill>
                    <a:srgbClr val="0000FF"/>
                  </a:solidFill>
                  <a:ln w="12700" cap="rnd" cmpd="sng">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47" name="Freeform 149"/>
                  <p:cNvSpPr>
                    <a:spLocks/>
                  </p:cNvSpPr>
                  <p:nvPr/>
                </p:nvSpPr>
                <p:spPr bwMode="auto">
                  <a:xfrm>
                    <a:off x="4792" y="3584"/>
                    <a:ext cx="39" cy="39"/>
                  </a:xfrm>
                  <a:custGeom>
                    <a:avLst/>
                    <a:gdLst>
                      <a:gd name="T0" fmla="*/ 38 w 39"/>
                      <a:gd name="T1" fmla="*/ 18 h 39"/>
                      <a:gd name="T2" fmla="*/ 38 w 39"/>
                      <a:gd name="T3" fmla="*/ 14 h 39"/>
                      <a:gd name="T4" fmla="*/ 37 w 39"/>
                      <a:gd name="T5" fmla="*/ 12 h 39"/>
                      <a:gd name="T6" fmla="*/ 36 w 39"/>
                      <a:gd name="T7" fmla="*/ 9 h 39"/>
                      <a:gd name="T8" fmla="*/ 34 w 39"/>
                      <a:gd name="T9" fmla="*/ 7 h 39"/>
                      <a:gd name="T10" fmla="*/ 32 w 39"/>
                      <a:gd name="T11" fmla="*/ 5 h 39"/>
                      <a:gd name="T12" fmla="*/ 30 w 39"/>
                      <a:gd name="T13" fmla="*/ 3 h 39"/>
                      <a:gd name="T14" fmla="*/ 28 w 39"/>
                      <a:gd name="T15" fmla="*/ 2 h 39"/>
                      <a:gd name="T16" fmla="*/ 25 w 39"/>
                      <a:gd name="T17" fmla="*/ 1 h 39"/>
                      <a:gd name="T18" fmla="*/ 22 w 39"/>
                      <a:gd name="T19" fmla="*/ 0 h 39"/>
                      <a:gd name="T20" fmla="*/ 19 w 39"/>
                      <a:gd name="T21" fmla="*/ 0 h 39"/>
                      <a:gd name="T22" fmla="*/ 16 w 39"/>
                      <a:gd name="T23" fmla="*/ 0 h 39"/>
                      <a:gd name="T24" fmla="*/ 14 w 39"/>
                      <a:gd name="T25" fmla="*/ 1 h 39"/>
                      <a:gd name="T26" fmla="*/ 11 w 39"/>
                      <a:gd name="T27" fmla="*/ 2 h 39"/>
                      <a:gd name="T28" fmla="*/ 8 w 39"/>
                      <a:gd name="T29" fmla="*/ 3 h 39"/>
                      <a:gd name="T30" fmla="*/ 6 w 39"/>
                      <a:gd name="T31" fmla="*/ 5 h 39"/>
                      <a:gd name="T32" fmla="*/ 4 w 39"/>
                      <a:gd name="T33" fmla="*/ 7 h 39"/>
                      <a:gd name="T34" fmla="*/ 3 w 39"/>
                      <a:gd name="T35" fmla="*/ 9 h 39"/>
                      <a:gd name="T36" fmla="*/ 1 w 39"/>
                      <a:gd name="T37" fmla="*/ 12 h 39"/>
                      <a:gd name="T38" fmla="*/ 0 w 39"/>
                      <a:gd name="T39" fmla="*/ 14 h 39"/>
                      <a:gd name="T40" fmla="*/ 0 w 39"/>
                      <a:gd name="T41" fmla="*/ 18 h 39"/>
                      <a:gd name="T42" fmla="*/ 0 w 39"/>
                      <a:gd name="T43" fmla="*/ 20 h 39"/>
                      <a:gd name="T44" fmla="*/ 0 w 39"/>
                      <a:gd name="T45" fmla="*/ 23 h 39"/>
                      <a:gd name="T46" fmla="*/ 1 w 39"/>
                      <a:gd name="T47" fmla="*/ 26 h 39"/>
                      <a:gd name="T48" fmla="*/ 3 w 39"/>
                      <a:gd name="T49" fmla="*/ 28 h 39"/>
                      <a:gd name="T50" fmla="*/ 4 w 39"/>
                      <a:gd name="T51" fmla="*/ 31 h 39"/>
                      <a:gd name="T52" fmla="*/ 6 w 39"/>
                      <a:gd name="T53" fmla="*/ 33 h 39"/>
                      <a:gd name="T54" fmla="*/ 8 w 39"/>
                      <a:gd name="T55" fmla="*/ 35 h 39"/>
                      <a:gd name="T56" fmla="*/ 11 w 39"/>
                      <a:gd name="T57" fmla="*/ 36 h 39"/>
                      <a:gd name="T58" fmla="*/ 14 w 39"/>
                      <a:gd name="T59" fmla="*/ 37 h 39"/>
                      <a:gd name="T60" fmla="*/ 16 w 39"/>
                      <a:gd name="T61" fmla="*/ 38 h 39"/>
                      <a:gd name="T62" fmla="*/ 19 w 39"/>
                      <a:gd name="T63" fmla="*/ 38 h 39"/>
                      <a:gd name="T64" fmla="*/ 22 w 39"/>
                      <a:gd name="T65" fmla="*/ 38 h 39"/>
                      <a:gd name="T66" fmla="*/ 25 w 39"/>
                      <a:gd name="T67" fmla="*/ 37 h 39"/>
                      <a:gd name="T68" fmla="*/ 28 w 39"/>
                      <a:gd name="T69" fmla="*/ 36 h 39"/>
                      <a:gd name="T70" fmla="*/ 30 w 39"/>
                      <a:gd name="T71" fmla="*/ 35 h 39"/>
                      <a:gd name="T72" fmla="*/ 32 w 39"/>
                      <a:gd name="T73" fmla="*/ 33 h 39"/>
                      <a:gd name="T74" fmla="*/ 34 w 39"/>
                      <a:gd name="T75" fmla="*/ 31 h 39"/>
                      <a:gd name="T76" fmla="*/ 36 w 39"/>
                      <a:gd name="T77" fmla="*/ 28 h 39"/>
                      <a:gd name="T78" fmla="*/ 37 w 39"/>
                      <a:gd name="T79" fmla="*/ 26 h 39"/>
                      <a:gd name="T80" fmla="*/ 38 w 39"/>
                      <a:gd name="T81" fmla="*/ 23 h 39"/>
                      <a:gd name="T82" fmla="*/ 38 w 39"/>
                      <a:gd name="T83" fmla="*/ 20 h 3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9" h="39">
                        <a:moveTo>
                          <a:pt x="38" y="19"/>
                        </a:moveTo>
                        <a:lnTo>
                          <a:pt x="38" y="18"/>
                        </a:lnTo>
                        <a:lnTo>
                          <a:pt x="38" y="16"/>
                        </a:lnTo>
                        <a:lnTo>
                          <a:pt x="38" y="14"/>
                        </a:lnTo>
                        <a:lnTo>
                          <a:pt x="38" y="13"/>
                        </a:lnTo>
                        <a:lnTo>
                          <a:pt x="37" y="12"/>
                        </a:lnTo>
                        <a:lnTo>
                          <a:pt x="37" y="10"/>
                        </a:lnTo>
                        <a:lnTo>
                          <a:pt x="36" y="9"/>
                        </a:lnTo>
                        <a:lnTo>
                          <a:pt x="35" y="8"/>
                        </a:lnTo>
                        <a:lnTo>
                          <a:pt x="34" y="7"/>
                        </a:lnTo>
                        <a:lnTo>
                          <a:pt x="34" y="6"/>
                        </a:lnTo>
                        <a:lnTo>
                          <a:pt x="32" y="5"/>
                        </a:lnTo>
                        <a:lnTo>
                          <a:pt x="31" y="4"/>
                        </a:lnTo>
                        <a:lnTo>
                          <a:pt x="30" y="3"/>
                        </a:lnTo>
                        <a:lnTo>
                          <a:pt x="29" y="2"/>
                        </a:lnTo>
                        <a:lnTo>
                          <a:pt x="28" y="2"/>
                        </a:lnTo>
                        <a:lnTo>
                          <a:pt x="26" y="1"/>
                        </a:lnTo>
                        <a:lnTo>
                          <a:pt x="25" y="1"/>
                        </a:lnTo>
                        <a:lnTo>
                          <a:pt x="24" y="0"/>
                        </a:lnTo>
                        <a:lnTo>
                          <a:pt x="22" y="0"/>
                        </a:lnTo>
                        <a:lnTo>
                          <a:pt x="20" y="0"/>
                        </a:lnTo>
                        <a:lnTo>
                          <a:pt x="19" y="0"/>
                        </a:lnTo>
                        <a:lnTo>
                          <a:pt x="18" y="0"/>
                        </a:lnTo>
                        <a:lnTo>
                          <a:pt x="16" y="0"/>
                        </a:lnTo>
                        <a:lnTo>
                          <a:pt x="15" y="0"/>
                        </a:lnTo>
                        <a:lnTo>
                          <a:pt x="14" y="1"/>
                        </a:lnTo>
                        <a:lnTo>
                          <a:pt x="12" y="1"/>
                        </a:lnTo>
                        <a:lnTo>
                          <a:pt x="11" y="2"/>
                        </a:lnTo>
                        <a:lnTo>
                          <a:pt x="10" y="2"/>
                        </a:lnTo>
                        <a:lnTo>
                          <a:pt x="8" y="3"/>
                        </a:lnTo>
                        <a:lnTo>
                          <a:pt x="7" y="4"/>
                        </a:lnTo>
                        <a:lnTo>
                          <a:pt x="6" y="5"/>
                        </a:lnTo>
                        <a:lnTo>
                          <a:pt x="5" y="6"/>
                        </a:lnTo>
                        <a:lnTo>
                          <a:pt x="4" y="7"/>
                        </a:lnTo>
                        <a:lnTo>
                          <a:pt x="3" y="8"/>
                        </a:lnTo>
                        <a:lnTo>
                          <a:pt x="3" y="9"/>
                        </a:lnTo>
                        <a:lnTo>
                          <a:pt x="2" y="10"/>
                        </a:lnTo>
                        <a:lnTo>
                          <a:pt x="1" y="12"/>
                        </a:lnTo>
                        <a:lnTo>
                          <a:pt x="1" y="13"/>
                        </a:lnTo>
                        <a:lnTo>
                          <a:pt x="0" y="14"/>
                        </a:lnTo>
                        <a:lnTo>
                          <a:pt x="0" y="16"/>
                        </a:lnTo>
                        <a:lnTo>
                          <a:pt x="0" y="18"/>
                        </a:lnTo>
                        <a:lnTo>
                          <a:pt x="0" y="19"/>
                        </a:lnTo>
                        <a:lnTo>
                          <a:pt x="0" y="20"/>
                        </a:lnTo>
                        <a:lnTo>
                          <a:pt x="0" y="22"/>
                        </a:lnTo>
                        <a:lnTo>
                          <a:pt x="0" y="23"/>
                        </a:lnTo>
                        <a:lnTo>
                          <a:pt x="1" y="24"/>
                        </a:lnTo>
                        <a:lnTo>
                          <a:pt x="1" y="26"/>
                        </a:lnTo>
                        <a:lnTo>
                          <a:pt x="2" y="27"/>
                        </a:lnTo>
                        <a:lnTo>
                          <a:pt x="3" y="28"/>
                        </a:lnTo>
                        <a:lnTo>
                          <a:pt x="3" y="30"/>
                        </a:lnTo>
                        <a:lnTo>
                          <a:pt x="4" y="31"/>
                        </a:lnTo>
                        <a:lnTo>
                          <a:pt x="5" y="32"/>
                        </a:lnTo>
                        <a:lnTo>
                          <a:pt x="6" y="33"/>
                        </a:lnTo>
                        <a:lnTo>
                          <a:pt x="7" y="34"/>
                        </a:lnTo>
                        <a:lnTo>
                          <a:pt x="8" y="35"/>
                        </a:lnTo>
                        <a:lnTo>
                          <a:pt x="10" y="36"/>
                        </a:lnTo>
                        <a:lnTo>
                          <a:pt x="11" y="36"/>
                        </a:lnTo>
                        <a:lnTo>
                          <a:pt x="12" y="37"/>
                        </a:lnTo>
                        <a:lnTo>
                          <a:pt x="14" y="37"/>
                        </a:lnTo>
                        <a:lnTo>
                          <a:pt x="15" y="38"/>
                        </a:lnTo>
                        <a:lnTo>
                          <a:pt x="16" y="38"/>
                        </a:lnTo>
                        <a:lnTo>
                          <a:pt x="18" y="38"/>
                        </a:lnTo>
                        <a:lnTo>
                          <a:pt x="19" y="38"/>
                        </a:lnTo>
                        <a:lnTo>
                          <a:pt x="20" y="38"/>
                        </a:lnTo>
                        <a:lnTo>
                          <a:pt x="22" y="38"/>
                        </a:lnTo>
                        <a:lnTo>
                          <a:pt x="24" y="38"/>
                        </a:lnTo>
                        <a:lnTo>
                          <a:pt x="25" y="37"/>
                        </a:lnTo>
                        <a:lnTo>
                          <a:pt x="26" y="37"/>
                        </a:lnTo>
                        <a:lnTo>
                          <a:pt x="28" y="36"/>
                        </a:lnTo>
                        <a:lnTo>
                          <a:pt x="29" y="36"/>
                        </a:lnTo>
                        <a:lnTo>
                          <a:pt x="30" y="35"/>
                        </a:lnTo>
                        <a:lnTo>
                          <a:pt x="31" y="34"/>
                        </a:lnTo>
                        <a:lnTo>
                          <a:pt x="32" y="33"/>
                        </a:lnTo>
                        <a:lnTo>
                          <a:pt x="34" y="32"/>
                        </a:lnTo>
                        <a:lnTo>
                          <a:pt x="34" y="31"/>
                        </a:lnTo>
                        <a:lnTo>
                          <a:pt x="35" y="30"/>
                        </a:lnTo>
                        <a:lnTo>
                          <a:pt x="36" y="28"/>
                        </a:lnTo>
                        <a:lnTo>
                          <a:pt x="37" y="27"/>
                        </a:lnTo>
                        <a:lnTo>
                          <a:pt x="37" y="26"/>
                        </a:lnTo>
                        <a:lnTo>
                          <a:pt x="38" y="24"/>
                        </a:lnTo>
                        <a:lnTo>
                          <a:pt x="38" y="23"/>
                        </a:lnTo>
                        <a:lnTo>
                          <a:pt x="38" y="22"/>
                        </a:lnTo>
                        <a:lnTo>
                          <a:pt x="38" y="20"/>
                        </a:lnTo>
                        <a:lnTo>
                          <a:pt x="38" y="19"/>
                        </a:lnTo>
                      </a:path>
                    </a:pathLst>
                  </a:custGeom>
                  <a:solidFill>
                    <a:srgbClr val="C8FEC8"/>
                  </a:solidFill>
                  <a:ln w="12700" cap="rnd" cmpd="sng">
                    <a:solidFill>
                      <a:srgbClr val="0000F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48" name="Freeform 150"/>
                  <p:cNvSpPr>
                    <a:spLocks/>
                  </p:cNvSpPr>
                  <p:nvPr/>
                </p:nvSpPr>
                <p:spPr bwMode="auto">
                  <a:xfrm>
                    <a:off x="4806" y="3306"/>
                    <a:ext cx="225" cy="151"/>
                  </a:xfrm>
                  <a:custGeom>
                    <a:avLst/>
                    <a:gdLst>
                      <a:gd name="T0" fmla="*/ 72 w 225"/>
                      <a:gd name="T1" fmla="*/ 0 h 151"/>
                      <a:gd name="T2" fmla="*/ 0 w 225"/>
                      <a:gd name="T3" fmla="*/ 73 h 151"/>
                      <a:gd name="T4" fmla="*/ 0 w 225"/>
                      <a:gd name="T5" fmla="*/ 150 h 151"/>
                      <a:gd name="T6" fmla="*/ 99 w 225"/>
                      <a:gd name="T7" fmla="*/ 55 h 151"/>
                      <a:gd name="T8" fmla="*/ 112 w 225"/>
                      <a:gd name="T9" fmla="*/ 137 h 151"/>
                      <a:gd name="T10" fmla="*/ 224 w 225"/>
                      <a:gd name="T11" fmla="*/ 18 h 15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25" h="151">
                        <a:moveTo>
                          <a:pt x="72" y="0"/>
                        </a:moveTo>
                        <a:lnTo>
                          <a:pt x="0" y="73"/>
                        </a:lnTo>
                        <a:lnTo>
                          <a:pt x="0" y="150"/>
                        </a:lnTo>
                        <a:lnTo>
                          <a:pt x="99" y="55"/>
                        </a:lnTo>
                        <a:lnTo>
                          <a:pt x="112" y="137"/>
                        </a:lnTo>
                        <a:lnTo>
                          <a:pt x="224" y="18"/>
                        </a:lnTo>
                      </a:path>
                    </a:pathLst>
                  </a:custGeom>
                  <a:noFill/>
                  <a:ln w="12700" cap="rnd" cmpd="sng">
                    <a:solidFill>
                      <a:srgbClr val="0000FF"/>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49" name="Freeform 151"/>
                  <p:cNvSpPr>
                    <a:spLocks/>
                  </p:cNvSpPr>
                  <p:nvPr/>
                </p:nvSpPr>
                <p:spPr bwMode="auto">
                  <a:xfrm>
                    <a:off x="4944" y="3228"/>
                    <a:ext cx="66" cy="57"/>
                  </a:xfrm>
                  <a:custGeom>
                    <a:avLst/>
                    <a:gdLst>
                      <a:gd name="T0" fmla="*/ 0 w 66"/>
                      <a:gd name="T1" fmla="*/ 20 h 57"/>
                      <a:gd name="T2" fmla="*/ 26 w 66"/>
                      <a:gd name="T3" fmla="*/ 20 h 57"/>
                      <a:gd name="T4" fmla="*/ 32 w 66"/>
                      <a:gd name="T5" fmla="*/ 0 h 57"/>
                      <a:gd name="T6" fmla="*/ 39 w 66"/>
                      <a:gd name="T7" fmla="*/ 20 h 57"/>
                      <a:gd name="T8" fmla="*/ 65 w 66"/>
                      <a:gd name="T9" fmla="*/ 20 h 57"/>
                      <a:gd name="T10" fmla="*/ 44 w 66"/>
                      <a:gd name="T11" fmla="*/ 34 h 57"/>
                      <a:gd name="T12" fmla="*/ 52 w 66"/>
                      <a:gd name="T13" fmla="*/ 56 h 57"/>
                      <a:gd name="T14" fmla="*/ 32 w 66"/>
                      <a:gd name="T15" fmla="*/ 42 h 57"/>
                      <a:gd name="T16" fmla="*/ 13 w 66"/>
                      <a:gd name="T17" fmla="*/ 56 h 57"/>
                      <a:gd name="T18" fmla="*/ 21 w 66"/>
                      <a:gd name="T19" fmla="*/ 34 h 57"/>
                      <a:gd name="T20" fmla="*/ 0 w 66"/>
                      <a:gd name="T21" fmla="*/ 20 h 5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6" h="57">
                        <a:moveTo>
                          <a:pt x="0" y="20"/>
                        </a:moveTo>
                        <a:lnTo>
                          <a:pt x="26" y="20"/>
                        </a:lnTo>
                        <a:lnTo>
                          <a:pt x="32" y="0"/>
                        </a:lnTo>
                        <a:lnTo>
                          <a:pt x="39" y="20"/>
                        </a:lnTo>
                        <a:lnTo>
                          <a:pt x="65" y="20"/>
                        </a:lnTo>
                        <a:lnTo>
                          <a:pt x="44" y="34"/>
                        </a:lnTo>
                        <a:lnTo>
                          <a:pt x="52" y="56"/>
                        </a:lnTo>
                        <a:lnTo>
                          <a:pt x="32" y="42"/>
                        </a:lnTo>
                        <a:lnTo>
                          <a:pt x="13" y="56"/>
                        </a:lnTo>
                        <a:lnTo>
                          <a:pt x="21" y="34"/>
                        </a:lnTo>
                        <a:lnTo>
                          <a:pt x="0" y="20"/>
                        </a:lnTo>
                      </a:path>
                    </a:pathLst>
                  </a:custGeom>
                  <a:solidFill>
                    <a:srgbClr val="00FF00"/>
                  </a:solidFill>
                  <a:ln w="12700" cap="rnd" cmpd="sng">
                    <a:solidFill>
                      <a:srgbClr val="00FF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50" name="Line 152"/>
                  <p:cNvSpPr>
                    <a:spLocks noChangeShapeType="1"/>
                  </p:cNvSpPr>
                  <p:nvPr/>
                </p:nvSpPr>
                <p:spPr bwMode="auto">
                  <a:xfrm flipH="1">
                    <a:off x="4875" y="3274"/>
                    <a:ext cx="96" cy="15"/>
                  </a:xfrm>
                  <a:prstGeom prst="line">
                    <a:avLst/>
                  </a:prstGeom>
                  <a:noFill/>
                  <a:ln w="127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L"/>
                  </a:p>
                </p:txBody>
              </p:sp>
              <p:sp>
                <p:nvSpPr>
                  <p:cNvPr id="451" name="Freeform 153"/>
                  <p:cNvSpPr>
                    <a:spLocks/>
                  </p:cNvSpPr>
                  <p:nvPr/>
                </p:nvSpPr>
                <p:spPr bwMode="auto">
                  <a:xfrm>
                    <a:off x="4900" y="3506"/>
                    <a:ext cx="190" cy="74"/>
                  </a:xfrm>
                  <a:custGeom>
                    <a:avLst/>
                    <a:gdLst>
                      <a:gd name="T0" fmla="*/ 0 w 190"/>
                      <a:gd name="T1" fmla="*/ 0 h 74"/>
                      <a:gd name="T2" fmla="*/ 40 w 190"/>
                      <a:gd name="T3" fmla="*/ 73 h 74"/>
                      <a:gd name="T4" fmla="*/ 108 w 190"/>
                      <a:gd name="T5" fmla="*/ 19 h 74"/>
                      <a:gd name="T6" fmla="*/ 189 w 190"/>
                      <a:gd name="T7" fmla="*/ 46 h 7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0" h="74">
                        <a:moveTo>
                          <a:pt x="0" y="0"/>
                        </a:moveTo>
                        <a:lnTo>
                          <a:pt x="40" y="73"/>
                        </a:lnTo>
                        <a:lnTo>
                          <a:pt x="108" y="19"/>
                        </a:lnTo>
                        <a:lnTo>
                          <a:pt x="189" y="46"/>
                        </a:lnTo>
                      </a:path>
                    </a:pathLst>
                  </a:custGeom>
                  <a:noFill/>
                  <a:ln w="12700" cap="rnd" cmpd="sng">
                    <a:solidFill>
                      <a:srgbClr val="0000FF"/>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grpSp>
          </p:grpSp>
        </p:grpSp>
      </p:grpSp>
      <p:pic>
        <p:nvPicPr>
          <p:cNvPr id="792" name="Picture 2" descr="Universidad Centr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0783" y="147560"/>
            <a:ext cx="1663430" cy="552118"/>
          </a:xfrm>
          <a:prstGeom prst="rect">
            <a:avLst/>
          </a:prstGeom>
          <a:noFill/>
          <a:extLst>
            <a:ext uri="{909E8E84-426E-40DD-AFC4-6F175D3DCCD1}">
              <a14:hiddenFill xmlns:a14="http://schemas.microsoft.com/office/drawing/2010/main">
                <a:solidFill>
                  <a:srgbClr val="FFFFFF"/>
                </a:solidFill>
              </a14:hiddenFill>
            </a:ext>
          </a:extLst>
        </p:spPr>
      </p:pic>
      <p:sp>
        <p:nvSpPr>
          <p:cNvPr id="793" name="5 CuadroTexto"/>
          <p:cNvSpPr txBox="1"/>
          <p:nvPr/>
        </p:nvSpPr>
        <p:spPr>
          <a:xfrm>
            <a:off x="5848262" y="704656"/>
            <a:ext cx="4248472" cy="369332"/>
          </a:xfrm>
          <a:prstGeom prst="rect">
            <a:avLst/>
          </a:prstGeom>
          <a:noFill/>
        </p:spPr>
        <p:txBody>
          <a:bodyPr wrap="square" rtlCol="0">
            <a:spAutoFit/>
          </a:bodyPr>
          <a:lstStyle/>
          <a:p>
            <a:pPr algn="ctr" defTabSz="914400"/>
            <a:r>
              <a:rPr lang="es-ES" sz="900" dirty="0" smtClean="0">
                <a:solidFill>
                  <a:prstClr val="black"/>
                </a:solidFill>
                <a:latin typeface="Arial Narrow" panose="020B0606020202030204" pitchFamily="34" charset="0"/>
              </a:rPr>
              <a:t>FACULTAD DE INGENIERÍA</a:t>
            </a:r>
            <a:endParaRPr lang="es-CL" sz="900" dirty="0" smtClean="0">
              <a:solidFill>
                <a:prstClr val="black"/>
              </a:solidFill>
              <a:latin typeface="Arial Narrow" panose="020B0606020202030204" pitchFamily="34" charset="0"/>
            </a:endParaRPr>
          </a:p>
          <a:p>
            <a:pPr algn="ctr" defTabSz="914400"/>
            <a:r>
              <a:rPr lang="es-CL" sz="900" dirty="0" smtClean="0">
                <a:solidFill>
                  <a:prstClr val="black"/>
                </a:solidFill>
                <a:latin typeface="Arial Narrow" panose="020B0606020202030204" pitchFamily="34" charset="0"/>
              </a:rPr>
              <a:t>ESCUELA DE OBRAS CIVILES Y CONSTRUCCIÓN</a:t>
            </a:r>
            <a:endParaRPr lang="es-CL" sz="900" dirty="0">
              <a:solidFill>
                <a:prstClr val="black"/>
              </a:solidFill>
              <a:latin typeface="Arial Narrow" panose="020B0606020202030204" pitchFamily="34" charset="0"/>
            </a:endParaRPr>
          </a:p>
        </p:txBody>
      </p:sp>
      <p:pic>
        <p:nvPicPr>
          <p:cNvPr id="794" name="1 Imagen"/>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756541" y="76877"/>
            <a:ext cx="881248" cy="881248"/>
          </a:xfrm>
          <a:prstGeom prst="rect">
            <a:avLst/>
          </a:prstGeom>
        </p:spPr>
      </p:pic>
    </p:spTree>
    <p:extLst>
      <p:ext uri="{BB962C8B-B14F-4D97-AF65-F5344CB8AC3E}">
        <p14:creationId xmlns:p14="http://schemas.microsoft.com/office/powerpoint/2010/main" val="25899855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7" name="Text Placeholder 22"/>
          <p:cNvSpPr>
            <a:spLocks noGrp="1"/>
          </p:cNvSpPr>
          <p:nvPr>
            <p:ph type="body" idx="10"/>
          </p:nvPr>
        </p:nvSpPr>
        <p:spPr>
          <a:xfrm>
            <a:off x="562567" y="1399641"/>
            <a:ext cx="7471382" cy="633109"/>
          </a:xfrm>
        </p:spPr>
        <p:txBody>
          <a:bodyPr/>
          <a:lstStyle/>
          <a:p>
            <a:r>
              <a:rPr lang="en-US" sz="2000" dirty="0" err="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rPr>
              <a:t>Propiedades</a:t>
            </a:r>
            <a:r>
              <a:rPr lang="en-US" sz="200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rPr>
              <a:t> </a:t>
            </a:r>
            <a:r>
              <a:rPr lang="en-US" sz="2000" dirty="0" err="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rPr>
              <a:t>Fundamentales</a:t>
            </a:r>
            <a:r>
              <a:rPr lang="en-US" sz="200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rPr>
              <a:t> </a:t>
            </a:r>
            <a:endParaRPr lang="en-US" sz="200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endParaRPr>
          </a:p>
        </p:txBody>
      </p:sp>
      <p:sp>
        <p:nvSpPr>
          <p:cNvPr id="398" name="Text Placeholder 22"/>
          <p:cNvSpPr>
            <a:spLocks noGrp="1"/>
          </p:cNvSpPr>
          <p:nvPr>
            <p:ph type="body" idx="10"/>
          </p:nvPr>
        </p:nvSpPr>
        <p:spPr>
          <a:xfrm>
            <a:off x="562567" y="949880"/>
            <a:ext cx="7471382" cy="633109"/>
          </a:xfrm>
        </p:spPr>
        <p:txBody>
          <a:bodyPr/>
          <a:lstStyle/>
          <a:p>
            <a:r>
              <a:rPr lang="en-US" sz="2000" dirty="0" err="1"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rPr>
              <a:t>Emulsiones</a:t>
            </a:r>
            <a:r>
              <a:rPr lang="en-US" sz="200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rPr>
              <a:t> </a:t>
            </a:r>
            <a:r>
              <a:rPr lang="en-US" sz="2000" dirty="0" err="1"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rPr>
              <a:t>Mowilith</a:t>
            </a:r>
            <a:r>
              <a:rPr lang="en-US" sz="200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rPr>
              <a:t>®</a:t>
            </a:r>
            <a:endParaRPr lang="en-US" sz="200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endParaRPr>
          </a:p>
        </p:txBody>
      </p:sp>
      <p:sp>
        <p:nvSpPr>
          <p:cNvPr id="399" name="Rectángulo 398"/>
          <p:cNvSpPr/>
          <p:nvPr/>
        </p:nvSpPr>
        <p:spPr>
          <a:xfrm>
            <a:off x="562567" y="1796147"/>
            <a:ext cx="7793782" cy="473206"/>
          </a:xfrm>
          <a:prstGeom prst="rect">
            <a:avLst/>
          </a:prstGeom>
        </p:spPr>
        <p:txBody>
          <a:bodyPr wrap="square">
            <a:spAutoFit/>
          </a:bodyPr>
          <a:lstStyle/>
          <a:p>
            <a:pPr marL="285750" indent="-285750">
              <a:lnSpc>
                <a:spcPct val="150000"/>
              </a:lnSpc>
              <a:buFont typeface="Wingdings" panose="05000000000000000000" pitchFamily="2" charset="2"/>
              <a:buChar char="ü"/>
            </a:pPr>
            <a:r>
              <a:rPr lang="en-US" b="1" dirty="0" err="1">
                <a:solidFill>
                  <a:srgbClr val="C00000"/>
                </a:solidFill>
                <a:latin typeface="Segoe Print" panose="02000600000000000000" pitchFamily="2" charset="0"/>
              </a:rPr>
              <a:t>Temperatura</a:t>
            </a:r>
            <a:r>
              <a:rPr lang="en-US" b="1" dirty="0">
                <a:solidFill>
                  <a:srgbClr val="C00000"/>
                </a:solidFill>
                <a:latin typeface="Segoe Print" panose="02000600000000000000" pitchFamily="2" charset="0"/>
              </a:rPr>
              <a:t> minima de </a:t>
            </a:r>
            <a:r>
              <a:rPr lang="en-US" b="1" dirty="0" err="1">
                <a:solidFill>
                  <a:srgbClr val="C00000"/>
                </a:solidFill>
                <a:latin typeface="Segoe Print" panose="02000600000000000000" pitchFamily="2" charset="0"/>
              </a:rPr>
              <a:t>formación</a:t>
            </a:r>
            <a:r>
              <a:rPr lang="en-US" b="1" dirty="0">
                <a:solidFill>
                  <a:srgbClr val="C00000"/>
                </a:solidFill>
                <a:latin typeface="Segoe Print" panose="02000600000000000000" pitchFamily="2" charset="0"/>
              </a:rPr>
              <a:t> de film (TMFF)</a:t>
            </a:r>
            <a:endParaRPr lang="en-US" b="1" dirty="0">
              <a:solidFill>
                <a:srgbClr val="C00000"/>
              </a:solidFill>
              <a:latin typeface="Segoe Print" panose="02000600000000000000" pitchFamily="2" charset="0"/>
            </a:endParaRPr>
          </a:p>
        </p:txBody>
      </p:sp>
      <p:pic>
        <p:nvPicPr>
          <p:cNvPr id="400" name="Imagen 399"/>
          <p:cNvPicPr>
            <a:picLocks noChangeAspect="1"/>
          </p:cNvPicPr>
          <p:nvPr/>
        </p:nvPicPr>
        <p:blipFill>
          <a:blip r:embed="rId2"/>
          <a:stretch>
            <a:fillRect/>
          </a:stretch>
        </p:blipFill>
        <p:spPr>
          <a:xfrm>
            <a:off x="836307" y="2320076"/>
            <a:ext cx="3555389" cy="3186770"/>
          </a:xfrm>
          <a:prstGeom prst="rect">
            <a:avLst/>
          </a:prstGeom>
        </p:spPr>
      </p:pic>
      <p:pic>
        <p:nvPicPr>
          <p:cNvPr id="401" name="Imagen 400"/>
          <p:cNvPicPr>
            <a:picLocks noChangeAspect="1"/>
          </p:cNvPicPr>
          <p:nvPr/>
        </p:nvPicPr>
        <p:blipFill>
          <a:blip r:embed="rId3"/>
          <a:stretch>
            <a:fillRect/>
          </a:stretch>
        </p:blipFill>
        <p:spPr>
          <a:xfrm>
            <a:off x="4491116" y="3429000"/>
            <a:ext cx="3861646" cy="3340922"/>
          </a:xfrm>
          <a:prstGeom prst="rect">
            <a:avLst/>
          </a:prstGeom>
        </p:spPr>
      </p:pic>
      <p:pic>
        <p:nvPicPr>
          <p:cNvPr id="402" name="Picture 2" descr="Universidad Centra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40783" y="147560"/>
            <a:ext cx="1663430" cy="552118"/>
          </a:xfrm>
          <a:prstGeom prst="rect">
            <a:avLst/>
          </a:prstGeom>
          <a:noFill/>
          <a:extLst>
            <a:ext uri="{909E8E84-426E-40DD-AFC4-6F175D3DCCD1}">
              <a14:hiddenFill xmlns:a14="http://schemas.microsoft.com/office/drawing/2010/main">
                <a:solidFill>
                  <a:srgbClr val="FFFFFF"/>
                </a:solidFill>
              </a14:hiddenFill>
            </a:ext>
          </a:extLst>
        </p:spPr>
      </p:pic>
      <p:sp>
        <p:nvSpPr>
          <p:cNvPr id="403" name="5 CuadroTexto"/>
          <p:cNvSpPr txBox="1"/>
          <p:nvPr/>
        </p:nvSpPr>
        <p:spPr>
          <a:xfrm>
            <a:off x="5848262" y="704656"/>
            <a:ext cx="4248472" cy="369332"/>
          </a:xfrm>
          <a:prstGeom prst="rect">
            <a:avLst/>
          </a:prstGeom>
          <a:noFill/>
        </p:spPr>
        <p:txBody>
          <a:bodyPr wrap="square" rtlCol="0">
            <a:spAutoFit/>
          </a:bodyPr>
          <a:lstStyle/>
          <a:p>
            <a:pPr algn="ctr" defTabSz="914400"/>
            <a:r>
              <a:rPr lang="es-ES" sz="900" dirty="0" smtClean="0">
                <a:solidFill>
                  <a:prstClr val="black"/>
                </a:solidFill>
                <a:latin typeface="Arial Narrow" panose="020B0606020202030204" pitchFamily="34" charset="0"/>
              </a:rPr>
              <a:t>FACULTAD DE INGENIERÍA</a:t>
            </a:r>
            <a:endParaRPr lang="es-CL" sz="900" dirty="0" smtClean="0">
              <a:solidFill>
                <a:prstClr val="black"/>
              </a:solidFill>
              <a:latin typeface="Arial Narrow" panose="020B0606020202030204" pitchFamily="34" charset="0"/>
            </a:endParaRPr>
          </a:p>
          <a:p>
            <a:pPr algn="ctr" defTabSz="914400"/>
            <a:r>
              <a:rPr lang="es-CL" sz="900" dirty="0" smtClean="0">
                <a:solidFill>
                  <a:prstClr val="black"/>
                </a:solidFill>
                <a:latin typeface="Arial Narrow" panose="020B0606020202030204" pitchFamily="34" charset="0"/>
              </a:rPr>
              <a:t>ESCUELA DE OBRAS CIVILES Y CONSTRUCCIÓN</a:t>
            </a:r>
            <a:endParaRPr lang="es-CL" sz="900" dirty="0">
              <a:solidFill>
                <a:prstClr val="black"/>
              </a:solidFill>
              <a:latin typeface="Arial Narrow" panose="020B0606020202030204" pitchFamily="34" charset="0"/>
            </a:endParaRPr>
          </a:p>
        </p:txBody>
      </p:sp>
      <p:pic>
        <p:nvPicPr>
          <p:cNvPr id="404" name="1 Imagen"/>
          <p:cNvPicPr>
            <a:picLocks noChangeAspect="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756541" y="76877"/>
            <a:ext cx="881248" cy="881248"/>
          </a:xfrm>
          <a:prstGeom prst="rect">
            <a:avLst/>
          </a:prstGeom>
        </p:spPr>
      </p:pic>
    </p:spTree>
    <p:extLst>
      <p:ext uri="{BB962C8B-B14F-4D97-AF65-F5344CB8AC3E}">
        <p14:creationId xmlns:p14="http://schemas.microsoft.com/office/powerpoint/2010/main" val="20122503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22"/>
          <p:cNvSpPr>
            <a:spLocks noGrp="1"/>
          </p:cNvSpPr>
          <p:nvPr>
            <p:ph type="body" idx="10"/>
          </p:nvPr>
        </p:nvSpPr>
        <p:spPr>
          <a:xfrm>
            <a:off x="562567" y="949880"/>
            <a:ext cx="7471382" cy="633109"/>
          </a:xfrm>
        </p:spPr>
        <p:txBody>
          <a:bodyPr/>
          <a:lstStyle/>
          <a:p>
            <a:r>
              <a:rPr lang="en-US" sz="2000" dirty="0" err="1"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rPr>
              <a:t>Mowilith</a:t>
            </a:r>
            <a:r>
              <a:rPr lang="en-US" sz="200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rPr>
              <a:t>®</a:t>
            </a:r>
            <a:endParaRPr lang="en-US" sz="200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endParaRPr>
          </a:p>
        </p:txBody>
      </p:sp>
      <p:sp>
        <p:nvSpPr>
          <p:cNvPr id="6" name="Rectángulo 5"/>
          <p:cNvSpPr/>
          <p:nvPr/>
        </p:nvSpPr>
        <p:spPr>
          <a:xfrm>
            <a:off x="484360" y="1436867"/>
            <a:ext cx="6939482" cy="969496"/>
          </a:xfrm>
          <a:prstGeom prst="rect">
            <a:avLst/>
          </a:prstGeom>
        </p:spPr>
        <p:txBody>
          <a:bodyPr wrap="square">
            <a:spAutoFit/>
          </a:bodyPr>
          <a:lstStyle/>
          <a:p>
            <a:pPr>
              <a:lnSpc>
                <a:spcPct val="150000"/>
              </a:lnSpc>
            </a:pPr>
            <a:r>
              <a:rPr lang="en-US" sz="2000" b="1" dirty="0" err="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cs typeface="Source Sans Pro"/>
              </a:rPr>
              <a:t>Emusliones</a:t>
            </a:r>
            <a:r>
              <a:rPr lang="en-US" sz="20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cs typeface="Source Sans Pro"/>
              </a:rPr>
              <a:t> </a:t>
            </a:r>
            <a:r>
              <a:rPr lang="en-US" sz="2000" b="1" dirty="0" err="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cs typeface="Source Sans Pro"/>
              </a:rPr>
              <a:t>Mowilith</a:t>
            </a:r>
            <a:r>
              <a:rPr lang="en-US" sz="20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cs typeface="Source Sans Pro"/>
              </a:rPr>
              <a:t>® </a:t>
            </a:r>
            <a:r>
              <a:rPr lang="en-US" sz="2000" b="1" dirty="0" err="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cs typeface="Source Sans Pro"/>
              </a:rPr>
              <a:t>en</a:t>
            </a:r>
            <a:r>
              <a:rPr lang="en-US" sz="20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cs typeface="Source Sans Pro"/>
              </a:rPr>
              <a:t> primers y </a:t>
            </a:r>
            <a:r>
              <a:rPr lang="en-US" sz="2000" b="1" dirty="0" err="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cs typeface="Source Sans Pro"/>
              </a:rPr>
              <a:t>selladores</a:t>
            </a:r>
            <a:r>
              <a:rPr lang="en-US" dirty="0">
                <a:solidFill>
                  <a:schemeClr val="tx2"/>
                </a:solidFill>
                <a:latin typeface="Segoe Print" panose="02000600000000000000" pitchFamily="2" charset="0"/>
              </a:rPr>
              <a:t>	</a:t>
            </a:r>
          </a:p>
          <a:p>
            <a:pPr>
              <a:lnSpc>
                <a:spcPct val="150000"/>
              </a:lnSpc>
            </a:pPr>
            <a:r>
              <a:rPr lang="en-US" dirty="0">
                <a:solidFill>
                  <a:schemeClr val="tx2"/>
                </a:solidFill>
                <a:latin typeface="Segoe Print" panose="02000600000000000000" pitchFamily="2" charset="0"/>
              </a:rPr>
              <a:t>		</a:t>
            </a:r>
            <a:endParaRPr lang="en-US" dirty="0">
              <a:solidFill>
                <a:schemeClr val="tx2"/>
              </a:solidFill>
              <a:latin typeface="Segoe Print" panose="02000600000000000000" pitchFamily="2" charset="0"/>
            </a:endParaRPr>
          </a:p>
        </p:txBody>
      </p:sp>
      <p:sp>
        <p:nvSpPr>
          <p:cNvPr id="8" name="Rectángulo 7"/>
          <p:cNvSpPr/>
          <p:nvPr/>
        </p:nvSpPr>
        <p:spPr>
          <a:xfrm>
            <a:off x="484360" y="2097175"/>
            <a:ext cx="8255508" cy="2602636"/>
          </a:xfrm>
          <a:prstGeom prst="rect">
            <a:avLst/>
          </a:prstGeom>
        </p:spPr>
        <p:txBody>
          <a:bodyPr wrap="square">
            <a:spAutoFit/>
          </a:bodyPr>
          <a:lstStyle/>
          <a:p>
            <a:pPr algn="just">
              <a:lnSpc>
                <a:spcPct val="107000"/>
              </a:lnSpc>
              <a:spcAft>
                <a:spcPts val="800"/>
              </a:spcAft>
            </a:pPr>
            <a:r>
              <a:rPr lang="es-ES" sz="1400" dirty="0">
                <a:latin typeface="Arial" panose="020B0604020202020204" pitchFamily="34" charset="0"/>
                <a:ea typeface="Times New Roman" panose="02020603050405020304" pitchFamily="18" charset="0"/>
                <a:cs typeface="Times New Roman" panose="02020603050405020304" pitchFamily="18" charset="0"/>
              </a:rPr>
              <a:t>La aplicación de un buen primer o sellador resulta fundamental en la preparación de determinados sustratos, por ejemplo, muros de hormigón. El primer nos permitirá reducir los impactos futuros de la humedad en la construcción. Las funciones principales de este tipo de recubrimientos son las siguientes</a:t>
            </a:r>
            <a:r>
              <a:rPr lang="es-ES" sz="1400" dirty="0" smtClean="0">
                <a:latin typeface="Arial" panose="020B0604020202020204" pitchFamily="34" charset="0"/>
                <a:ea typeface="Times New Roman" panose="02020603050405020304" pitchFamily="18" charset="0"/>
                <a:cs typeface="Times New Roman" panose="02020603050405020304" pitchFamily="18" charset="0"/>
              </a:rPr>
              <a:t>:</a:t>
            </a:r>
          </a:p>
          <a:p>
            <a:pPr algn="just">
              <a:lnSpc>
                <a:spcPct val="107000"/>
              </a:lnSpc>
              <a:spcAft>
                <a:spcPts val="800"/>
              </a:spcAft>
            </a:pPr>
            <a:endParaRPr lang="es-ES"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Arial" panose="020B0604020202020204" pitchFamily="34" charset="0"/>
              <a:buChar char="→"/>
            </a:pPr>
            <a:r>
              <a:rPr lang="es-ES" sz="1400" dirty="0">
                <a:latin typeface="Arial" panose="020B0604020202020204" pitchFamily="34" charset="0"/>
                <a:ea typeface="Times New Roman" panose="02020603050405020304" pitchFamily="18" charset="0"/>
                <a:cs typeface="Times New Roman" panose="02020603050405020304" pitchFamily="18" charset="0"/>
              </a:rPr>
              <a:t>Consolidación de partículas sueltas y prevención de grietas en el sustrato.</a:t>
            </a:r>
            <a:endParaRPr lang="es-ES"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Arial" panose="020B0604020202020204" pitchFamily="34" charset="0"/>
              <a:buChar char="→"/>
            </a:pPr>
            <a:r>
              <a:rPr lang="es-ES" sz="1400" dirty="0">
                <a:latin typeface="Arial" panose="020B0604020202020204" pitchFamily="34" charset="0"/>
                <a:ea typeface="Times New Roman" panose="02020603050405020304" pitchFamily="18" charset="0"/>
                <a:cs typeface="Times New Roman" panose="02020603050405020304" pitchFamily="18" charset="0"/>
              </a:rPr>
              <a:t>Evita la migración de humedad desde el sustrato hacia la superficie.</a:t>
            </a:r>
            <a:br>
              <a:rPr lang="es-ES" sz="1400" dirty="0">
                <a:latin typeface="Arial" panose="020B0604020202020204" pitchFamily="34" charset="0"/>
                <a:ea typeface="Times New Roman" panose="02020603050405020304" pitchFamily="18" charset="0"/>
                <a:cs typeface="Times New Roman" panose="02020603050405020304" pitchFamily="18" charset="0"/>
              </a:rPr>
            </a:br>
            <a:r>
              <a:rPr lang="es-ES" sz="1400" dirty="0">
                <a:latin typeface="Arial" panose="020B0604020202020204" pitchFamily="34" charset="0"/>
                <a:ea typeface="Times New Roman" panose="02020603050405020304" pitchFamily="18" charset="0"/>
                <a:cs typeface="Times New Roman" panose="02020603050405020304" pitchFamily="18" charset="0"/>
              </a:rPr>
              <a:t>Reducción de la absorción del sustrato para una mejor aplicación del revestimiento.</a:t>
            </a:r>
            <a:endParaRPr lang="es-ES"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Arial" panose="020B0604020202020204" pitchFamily="34" charset="0"/>
              <a:buChar char="→"/>
            </a:pPr>
            <a:r>
              <a:rPr lang="es-ES" sz="1400" dirty="0">
                <a:latin typeface="Arial" panose="020B0604020202020204" pitchFamily="34" charset="0"/>
                <a:ea typeface="Times New Roman" panose="02020603050405020304" pitchFamily="18" charset="0"/>
                <a:cs typeface="Times New Roman" panose="02020603050405020304" pitchFamily="18" charset="0"/>
              </a:rPr>
              <a:t>Prevención de </a:t>
            </a:r>
            <a:r>
              <a:rPr lang="es-ES" sz="1400" dirty="0" err="1">
                <a:latin typeface="Arial" panose="020B0604020202020204" pitchFamily="34" charset="0"/>
                <a:ea typeface="Times New Roman" panose="02020603050405020304" pitchFamily="18" charset="0"/>
                <a:cs typeface="Times New Roman" panose="02020603050405020304" pitchFamily="18" charset="0"/>
              </a:rPr>
              <a:t>efluorecencia</a:t>
            </a:r>
            <a:r>
              <a:rPr lang="es-ES" sz="1400" dirty="0">
                <a:latin typeface="Arial" panose="020B0604020202020204" pitchFamily="34" charset="0"/>
                <a:ea typeface="Times New Roman" panose="02020603050405020304" pitchFamily="18" charset="0"/>
                <a:cs typeface="Times New Roman" panose="02020603050405020304" pitchFamily="18" charset="0"/>
              </a:rPr>
              <a:t> de sal y </a:t>
            </a:r>
            <a:r>
              <a:rPr lang="es-ES" sz="1400" dirty="0" err="1">
                <a:latin typeface="Arial" panose="020B0604020202020204" pitchFamily="34" charset="0"/>
                <a:ea typeface="Times New Roman" panose="02020603050405020304" pitchFamily="18" charset="0"/>
                <a:cs typeface="Times New Roman" panose="02020603050405020304" pitchFamily="18" charset="0"/>
              </a:rPr>
              <a:t>alcali</a:t>
            </a:r>
            <a:r>
              <a:rPr lang="es-ES" sz="1400" dirty="0">
                <a:latin typeface="Arial" panose="020B0604020202020204" pitchFamily="34" charset="0"/>
                <a:ea typeface="Times New Roman" panose="02020603050405020304" pitchFamily="18" charset="0"/>
                <a:cs typeface="Times New Roman" panose="02020603050405020304" pitchFamily="18" charset="0"/>
              </a:rPr>
              <a:t>.</a:t>
            </a:r>
            <a:endParaRPr lang="es-ES"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Arial" panose="020B0604020202020204" pitchFamily="34" charset="0"/>
              <a:buChar char="→"/>
            </a:pPr>
            <a:r>
              <a:rPr lang="es-ES" sz="1400" dirty="0">
                <a:latin typeface="Arial" panose="020B0604020202020204" pitchFamily="34" charset="0"/>
                <a:ea typeface="Times New Roman" panose="02020603050405020304" pitchFamily="18" charset="0"/>
                <a:cs typeface="Times New Roman" panose="02020603050405020304" pitchFamily="18" charset="0"/>
              </a:rPr>
              <a:t>Protección adicional cuando el recubrimiento falla.</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ectangle 8"/>
          <p:cNvSpPr>
            <a:spLocks noChangeArrowheads="1"/>
          </p:cNvSpPr>
          <p:nvPr/>
        </p:nvSpPr>
        <p:spPr bwMode="auto">
          <a:xfrm>
            <a:off x="901122" y="-1982709"/>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17" name="Rectangle 12"/>
          <p:cNvSpPr>
            <a:spLocks noChangeArrowheads="1"/>
          </p:cNvSpPr>
          <p:nvPr/>
        </p:nvSpPr>
        <p:spPr bwMode="auto">
          <a:xfrm>
            <a:off x="996372" y="-1525509"/>
            <a:ext cx="9144000" cy="4572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18" name="Imagen 17"/>
          <p:cNvPicPr/>
          <p:nvPr/>
        </p:nvPicPr>
        <p:blipFill>
          <a:blip r:embed="rId2"/>
          <a:stretch>
            <a:fillRect/>
          </a:stretch>
        </p:blipFill>
        <p:spPr>
          <a:xfrm>
            <a:off x="2470747" y="4607459"/>
            <a:ext cx="4057650" cy="2133600"/>
          </a:xfrm>
          <a:prstGeom prst="rect">
            <a:avLst/>
          </a:prstGeom>
        </p:spPr>
      </p:pic>
      <p:pic>
        <p:nvPicPr>
          <p:cNvPr id="19" name="Picture 2" descr="Universidad Centra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40783" y="147560"/>
            <a:ext cx="1663430" cy="552118"/>
          </a:xfrm>
          <a:prstGeom prst="rect">
            <a:avLst/>
          </a:prstGeom>
          <a:noFill/>
          <a:extLst>
            <a:ext uri="{909E8E84-426E-40DD-AFC4-6F175D3DCCD1}">
              <a14:hiddenFill xmlns:a14="http://schemas.microsoft.com/office/drawing/2010/main">
                <a:solidFill>
                  <a:srgbClr val="FFFFFF"/>
                </a:solidFill>
              </a14:hiddenFill>
            </a:ext>
          </a:extLst>
        </p:spPr>
      </p:pic>
      <p:sp>
        <p:nvSpPr>
          <p:cNvPr id="20" name="5 CuadroTexto"/>
          <p:cNvSpPr txBox="1"/>
          <p:nvPr/>
        </p:nvSpPr>
        <p:spPr>
          <a:xfrm>
            <a:off x="5848262" y="704656"/>
            <a:ext cx="4248472" cy="369332"/>
          </a:xfrm>
          <a:prstGeom prst="rect">
            <a:avLst/>
          </a:prstGeom>
          <a:noFill/>
        </p:spPr>
        <p:txBody>
          <a:bodyPr wrap="square" rtlCol="0">
            <a:spAutoFit/>
          </a:bodyPr>
          <a:lstStyle/>
          <a:p>
            <a:pPr algn="ctr" defTabSz="914400"/>
            <a:r>
              <a:rPr lang="es-ES" sz="900" dirty="0" smtClean="0">
                <a:solidFill>
                  <a:prstClr val="black"/>
                </a:solidFill>
                <a:latin typeface="Arial Narrow" panose="020B0606020202030204" pitchFamily="34" charset="0"/>
              </a:rPr>
              <a:t>FACULTAD DE INGENIERÍA</a:t>
            </a:r>
            <a:endParaRPr lang="es-CL" sz="900" dirty="0" smtClean="0">
              <a:solidFill>
                <a:prstClr val="black"/>
              </a:solidFill>
              <a:latin typeface="Arial Narrow" panose="020B0606020202030204" pitchFamily="34" charset="0"/>
            </a:endParaRPr>
          </a:p>
          <a:p>
            <a:pPr algn="ctr" defTabSz="914400"/>
            <a:r>
              <a:rPr lang="es-CL" sz="900" dirty="0" smtClean="0">
                <a:solidFill>
                  <a:prstClr val="black"/>
                </a:solidFill>
                <a:latin typeface="Arial Narrow" panose="020B0606020202030204" pitchFamily="34" charset="0"/>
              </a:rPr>
              <a:t>ESCUELA DE OBRAS CIVILES Y CONSTRUCCIÓN</a:t>
            </a:r>
            <a:endParaRPr lang="es-CL" sz="900" dirty="0">
              <a:solidFill>
                <a:prstClr val="black"/>
              </a:solidFill>
              <a:latin typeface="Arial Narrow" panose="020B0606020202030204" pitchFamily="34" charset="0"/>
            </a:endParaRPr>
          </a:p>
        </p:txBody>
      </p:sp>
      <p:pic>
        <p:nvPicPr>
          <p:cNvPr id="21" name="1 Imagen"/>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756541" y="76877"/>
            <a:ext cx="881248" cy="881248"/>
          </a:xfrm>
          <a:prstGeom prst="rect">
            <a:avLst/>
          </a:prstGeom>
        </p:spPr>
      </p:pic>
    </p:spTree>
    <p:extLst>
      <p:ext uri="{BB962C8B-B14F-4D97-AF65-F5344CB8AC3E}">
        <p14:creationId xmlns:p14="http://schemas.microsoft.com/office/powerpoint/2010/main" val="3548165860"/>
      </p:ext>
    </p:extLst>
  </p:cSld>
  <p:clrMapOvr>
    <a:masterClrMapping/>
  </p:clrMapOvr>
  <p:timing>
    <p:tnLst>
      <p:par>
        <p:cTn id="1" dur="indefinite" restart="never" nodeType="tmRoot"/>
      </p:par>
    </p:tnLst>
  </p:timing>
</p:sld>
</file>

<file path=ppt/slides/slide1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5" name="Text Placeholder 22"/>
          <p:cNvSpPr>
            <a:spLocks noGrp="1"/>
          </p:cNvSpPr>
          <p:nvPr>
            <p:ph idx="10" type="body"/>
          </p:nvPr>
        </p:nvSpPr>
        <p:spPr>
          <a:xfrm>
            <a:off x="562567" y="949880"/>
            <a:ext cx="7471382" cy="633109"/>
          </a:xfrm>
        </p:spPr>
        <p:txBody>
          <a:bodyPr/>
          <a:lstStyle/>
          <a:p>
            <a:r>
              <a:rPr dirty="0" err="1" lang="en-US" smtClean="0" sz="200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charset="0" panose="02000600000000000000" pitchFamily="2" typeface="Segoe Print"/>
              </a:rPr>
              <a:t>Mowilith</a:t>
            </a:r>
            <a:r>
              <a:rPr dirty="0" lang="en-US" smtClean="0" sz="200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charset="0" panose="02000600000000000000" pitchFamily="2" typeface="Segoe Print"/>
              </a:rPr>
              <a:t>®</a:t>
            </a:r>
            <a:endParaRPr dirty="0" lang="en-US" sz="200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charset="0" panose="02000600000000000000" pitchFamily="2" typeface="Segoe Print"/>
            </a:endParaRPr>
          </a:p>
        </p:txBody>
      </p:sp>
      <p:sp>
        <p:nvSpPr>
          <p:cNvPr id="6" name="Rectángulo 5"/>
          <p:cNvSpPr/>
          <p:nvPr/>
        </p:nvSpPr>
        <p:spPr>
          <a:xfrm>
            <a:off x="484360" y="1436867"/>
            <a:ext cx="6939482" cy="969496"/>
          </a:xfrm>
          <a:prstGeom prst="rect">
            <a:avLst/>
          </a:prstGeom>
        </p:spPr>
        <p:txBody>
          <a:bodyPr wrap="square">
            <a:spAutoFit/>
          </a:bodyPr>
          <a:lstStyle/>
          <a:p>
            <a:pPr>
              <a:lnSpc>
                <a:spcPct val="150000"/>
              </a:lnSpc>
            </a:pPr>
            <a:r>
              <a:rPr b="1" dirty="0" err="1" lang="en-US" sz="2000">
                <a:ln w="12700">
                  <a:solidFill>
                    <a:schemeClr val="accent1"/>
                  </a:solidFill>
                  <a:prstDash val="solid"/>
                </a:ln>
                <a:pattFill prst="pct50">
                  <a:fgClr>
                    <a:schemeClr val="accent1"/>
                  </a:fgClr>
                  <a:bgClr>
                    <a:schemeClr val="accent1">
                      <a:lumMod val="20000"/>
                      <a:lumOff val="80000"/>
                    </a:schemeClr>
                  </a:bgClr>
                </a:pattFill>
                <a:effectLst>
                  <a:outerShdw algn="bl" dir="2640000" dist="38100" rotWithShape="0">
                    <a:schemeClr val="accent1"/>
                  </a:outerShdw>
                </a:effectLst>
                <a:latin charset="0" panose="02000600000000000000" pitchFamily="2" typeface="Segoe Print"/>
                <a:cs typeface="Source Sans Pro"/>
              </a:rPr>
              <a:t>Emusliones</a:t>
            </a:r>
            <a:r>
              <a:rPr b="1" dirty="0" lang="en-US" sz="2000">
                <a:ln w="12700">
                  <a:solidFill>
                    <a:schemeClr val="accent1"/>
                  </a:solidFill>
                  <a:prstDash val="solid"/>
                </a:ln>
                <a:pattFill prst="pct50">
                  <a:fgClr>
                    <a:schemeClr val="accent1"/>
                  </a:fgClr>
                  <a:bgClr>
                    <a:schemeClr val="accent1">
                      <a:lumMod val="20000"/>
                      <a:lumOff val="80000"/>
                    </a:schemeClr>
                  </a:bgClr>
                </a:pattFill>
                <a:effectLst>
                  <a:outerShdw algn="bl" dir="2640000" dist="38100" rotWithShape="0">
                    <a:schemeClr val="accent1"/>
                  </a:outerShdw>
                </a:effectLst>
                <a:latin charset="0" panose="02000600000000000000" pitchFamily="2" typeface="Segoe Print"/>
                <a:cs typeface="Source Sans Pro"/>
              </a:rPr>
              <a:t> </a:t>
            </a:r>
            <a:r>
              <a:rPr b="1" dirty="0" err="1" lang="en-US" sz="2000">
                <a:ln w="12700">
                  <a:solidFill>
                    <a:schemeClr val="accent1"/>
                  </a:solidFill>
                  <a:prstDash val="solid"/>
                </a:ln>
                <a:pattFill prst="pct50">
                  <a:fgClr>
                    <a:schemeClr val="accent1"/>
                  </a:fgClr>
                  <a:bgClr>
                    <a:schemeClr val="accent1">
                      <a:lumMod val="20000"/>
                      <a:lumOff val="80000"/>
                    </a:schemeClr>
                  </a:bgClr>
                </a:pattFill>
                <a:effectLst>
                  <a:outerShdw algn="bl" dir="2640000" dist="38100" rotWithShape="0">
                    <a:schemeClr val="accent1"/>
                  </a:outerShdw>
                </a:effectLst>
                <a:latin charset="0" panose="02000600000000000000" pitchFamily="2" typeface="Segoe Print"/>
                <a:cs typeface="Source Sans Pro"/>
              </a:rPr>
              <a:t>Mowilith</a:t>
            </a:r>
            <a:r>
              <a:rPr b="1" dirty="0" lang="en-US" sz="2000">
                <a:ln w="12700">
                  <a:solidFill>
                    <a:schemeClr val="accent1"/>
                  </a:solidFill>
                  <a:prstDash val="solid"/>
                </a:ln>
                <a:pattFill prst="pct50">
                  <a:fgClr>
                    <a:schemeClr val="accent1"/>
                  </a:fgClr>
                  <a:bgClr>
                    <a:schemeClr val="accent1">
                      <a:lumMod val="20000"/>
                      <a:lumOff val="80000"/>
                    </a:schemeClr>
                  </a:bgClr>
                </a:pattFill>
                <a:effectLst>
                  <a:outerShdw algn="bl" dir="2640000" dist="38100" rotWithShape="0">
                    <a:schemeClr val="accent1"/>
                  </a:outerShdw>
                </a:effectLst>
                <a:latin charset="0" panose="02000600000000000000" pitchFamily="2" typeface="Segoe Print"/>
                <a:cs typeface="Source Sans Pro"/>
              </a:rPr>
              <a:t>® </a:t>
            </a:r>
            <a:r>
              <a:rPr b="1" dirty="0" err="1" lang="en-US" sz="2000">
                <a:ln w="12700">
                  <a:solidFill>
                    <a:schemeClr val="accent1"/>
                  </a:solidFill>
                  <a:prstDash val="solid"/>
                </a:ln>
                <a:pattFill prst="pct50">
                  <a:fgClr>
                    <a:schemeClr val="accent1"/>
                  </a:fgClr>
                  <a:bgClr>
                    <a:schemeClr val="accent1">
                      <a:lumMod val="20000"/>
                      <a:lumOff val="80000"/>
                    </a:schemeClr>
                  </a:bgClr>
                </a:pattFill>
                <a:effectLst>
                  <a:outerShdw algn="bl" dir="2640000" dist="38100" rotWithShape="0">
                    <a:schemeClr val="accent1"/>
                  </a:outerShdw>
                </a:effectLst>
                <a:latin charset="0" panose="02000600000000000000" pitchFamily="2" typeface="Segoe Print"/>
                <a:cs typeface="Source Sans Pro"/>
              </a:rPr>
              <a:t>en</a:t>
            </a:r>
            <a:r>
              <a:rPr b="1" dirty="0" lang="en-US" sz="2000">
                <a:ln w="12700">
                  <a:solidFill>
                    <a:schemeClr val="accent1"/>
                  </a:solidFill>
                  <a:prstDash val="solid"/>
                </a:ln>
                <a:pattFill prst="pct50">
                  <a:fgClr>
                    <a:schemeClr val="accent1"/>
                  </a:fgClr>
                  <a:bgClr>
                    <a:schemeClr val="accent1">
                      <a:lumMod val="20000"/>
                      <a:lumOff val="80000"/>
                    </a:schemeClr>
                  </a:bgClr>
                </a:pattFill>
                <a:effectLst>
                  <a:outerShdw algn="bl" dir="2640000" dist="38100" rotWithShape="0">
                    <a:schemeClr val="accent1"/>
                  </a:outerShdw>
                </a:effectLst>
                <a:latin charset="0" panose="02000600000000000000" pitchFamily="2" typeface="Segoe Print"/>
                <a:cs typeface="Source Sans Pro"/>
              </a:rPr>
              <a:t> primers y </a:t>
            </a:r>
            <a:r>
              <a:rPr b="1" dirty="0" err="1" lang="en-US" sz="2000">
                <a:ln w="12700">
                  <a:solidFill>
                    <a:schemeClr val="accent1"/>
                  </a:solidFill>
                  <a:prstDash val="solid"/>
                </a:ln>
                <a:pattFill prst="pct50">
                  <a:fgClr>
                    <a:schemeClr val="accent1"/>
                  </a:fgClr>
                  <a:bgClr>
                    <a:schemeClr val="accent1">
                      <a:lumMod val="20000"/>
                      <a:lumOff val="80000"/>
                    </a:schemeClr>
                  </a:bgClr>
                </a:pattFill>
                <a:effectLst>
                  <a:outerShdw algn="bl" dir="2640000" dist="38100" rotWithShape="0">
                    <a:schemeClr val="accent1"/>
                  </a:outerShdw>
                </a:effectLst>
                <a:latin charset="0" panose="02000600000000000000" pitchFamily="2" typeface="Segoe Print"/>
                <a:cs typeface="Source Sans Pro"/>
              </a:rPr>
              <a:t>selladores</a:t>
            </a:r>
            <a:r>
              <a:rPr dirty="0" lang="en-US">
                <a:solidFill>
                  <a:schemeClr val="tx2"/>
                </a:solidFill>
                <a:latin charset="0" panose="02000600000000000000" pitchFamily="2" typeface="Segoe Print"/>
              </a:rPr>
              <a:t>	</a:t>
            </a:r>
          </a:p>
          <a:p>
            <a:pPr>
              <a:lnSpc>
                <a:spcPct val="150000"/>
              </a:lnSpc>
            </a:pPr>
            <a:r>
              <a:rPr dirty="0" lang="en-US">
                <a:solidFill>
                  <a:schemeClr val="tx2"/>
                </a:solidFill>
                <a:latin charset="0" panose="02000600000000000000" pitchFamily="2" typeface="Segoe Print"/>
              </a:rPr>
              <a:t>		</a:t>
            </a:r>
            <a:endParaRPr dirty="0" lang="en-US">
              <a:solidFill>
                <a:schemeClr val="tx2"/>
              </a:solidFill>
              <a:latin charset="0" panose="02000600000000000000" pitchFamily="2" typeface="Segoe Print"/>
            </a:endParaRPr>
          </a:p>
        </p:txBody>
      </p:sp>
      <p:sp>
        <p:nvSpPr>
          <p:cNvPr id="9" name="Rectangle 8"/>
          <p:cNvSpPr>
            <a:spLocks noChangeArrowheads="1"/>
          </p:cNvSpPr>
          <p:nvPr/>
        </p:nvSpPr>
        <p:spPr bwMode="auto">
          <a:xfrm>
            <a:off x="901122" y="-1982709"/>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ctr" anchorCtr="0" bIns="45720" compatLnSpc="1" lIns="91440" numCol="1" rIns="91440" tIns="45720" vert="horz" wrap="none">
            <a:prstTxWarp prst="textNoShape">
              <a:avLst/>
            </a:prstTxWarp>
            <a:spAutoFit/>
          </a:bodyPr>
          <a:lstStyle/>
          <a:p>
            <a:endParaRPr lang="es-ES"/>
          </a:p>
        </p:txBody>
      </p:sp>
      <p:grpSp>
        <p:nvGrpSpPr>
          <p:cNvPr id="10" name="Grupo 9"/>
          <p:cNvGrpSpPr/>
          <p:nvPr/>
        </p:nvGrpSpPr>
        <p:grpSpPr>
          <a:xfrm>
            <a:off x="1279281" y="2128963"/>
            <a:ext cx="6144561" cy="2071848"/>
            <a:chOff x="0" y="0"/>
            <a:chExt cx="5565478" cy="1822255"/>
          </a:xfrm>
        </p:grpSpPr>
        <p:pic>
          <p:nvPicPr>
            <p:cNvPr id="11" name="Imagen 10"/>
            <p:cNvPicPr>
              <a:picLocks noChangeAspect="1"/>
            </p:cNvPicPr>
            <p:nvPr/>
          </p:nvPicPr>
          <p:blipFill rotWithShape="1">
            <a:blip r:embed="rId2"/>
            <a:srcRect r="79295"/>
            <a:stretch/>
          </p:blipFill>
          <p:spPr>
            <a:xfrm>
              <a:off x="0" y="307780"/>
              <a:ext cx="1648666" cy="1514475"/>
            </a:xfrm>
            <a:prstGeom prst="rect">
              <a:avLst/>
            </a:prstGeom>
          </p:spPr>
        </p:pic>
        <p:pic>
          <p:nvPicPr>
            <p:cNvPr id="12" name="Imagen 11"/>
            <p:cNvPicPr>
              <a:picLocks noChangeAspect="1"/>
            </p:cNvPicPr>
            <p:nvPr/>
          </p:nvPicPr>
          <p:blipFill rotWithShape="1">
            <a:blip r:embed="rId2"/>
            <a:srcRect l="20197" r="59537"/>
            <a:stretch/>
          </p:blipFill>
          <p:spPr>
            <a:xfrm>
              <a:off x="1937778" y="307779"/>
              <a:ext cx="1613647" cy="1514475"/>
            </a:xfrm>
            <a:prstGeom prst="rect">
              <a:avLst/>
            </a:prstGeom>
          </p:spPr>
        </p:pic>
        <p:pic>
          <p:nvPicPr>
            <p:cNvPr id="13" name="Imagen 12"/>
            <p:cNvPicPr>
              <a:picLocks noChangeAspect="1"/>
            </p:cNvPicPr>
            <p:nvPr/>
          </p:nvPicPr>
          <p:blipFill rotWithShape="1">
            <a:blip r:embed="rId2"/>
            <a:srcRect l="79810" r="95"/>
            <a:stretch/>
          </p:blipFill>
          <p:spPr>
            <a:xfrm>
              <a:off x="3840537" y="307779"/>
              <a:ext cx="1600200" cy="1514475"/>
            </a:xfrm>
            <a:prstGeom prst="rect">
              <a:avLst/>
            </a:prstGeom>
          </p:spPr>
        </p:pic>
        <p:sp>
          <p:nvSpPr>
            <p:cNvPr id="14" name="CuadroTexto 9"/>
            <p:cNvSpPr txBox="1"/>
            <p:nvPr/>
          </p:nvSpPr>
          <p:spPr>
            <a:xfrm>
              <a:off x="79735" y="2"/>
              <a:ext cx="1567815" cy="308610"/>
            </a:xfrm>
            <a:prstGeom prst="rect">
              <a:avLst/>
            </a:prstGeom>
            <a:noFill/>
          </p:spPr>
          <p:txBody>
            <a:bodyPr rtlCol="0" wrap="none">
              <a:spAutoFit/>
            </a:bodyPr>
            <a:lstStyle/>
            <a:p>
              <a:pPr marL="95250">
                <a:spcAft>
                  <a:spcPts val="0"/>
                </a:spcAft>
              </a:pPr>
              <a:r>
                <a:rPr b="1" kern="1200" lang="es-ES" sz="1400">
                  <a:solidFill>
                    <a:srgbClr val="0070C0"/>
                  </a:solidFill>
                  <a:effectLst/>
                  <a:latin charset="0" panose="020F0502020204030204" pitchFamily="34" typeface="Calibri"/>
                  <a:ea charset="0" panose="02020603050405020304" pitchFamily="18" typeface="Times New Roman"/>
                  <a:cs charset="0" panose="02020603050405020304" pitchFamily="18" typeface="Times New Roman"/>
                </a:rPr>
                <a:t>Mowilith DM 760</a:t>
              </a:r>
              <a:endParaRPr lang="es-ES" sz="1200">
                <a:effectLst/>
                <a:latin charset="0" panose="02020603050405020304" pitchFamily="18" typeface="Times New Roman"/>
                <a:ea charset="0" panose="02020603050405020304" pitchFamily="18" typeface="Times New Roman"/>
              </a:endParaRPr>
            </a:p>
          </p:txBody>
        </p:sp>
        <p:sp>
          <p:nvSpPr>
            <p:cNvPr id="15" name="CuadroTexto 10"/>
            <p:cNvSpPr txBox="1"/>
            <p:nvPr/>
          </p:nvSpPr>
          <p:spPr>
            <a:xfrm>
              <a:off x="1960068" y="1"/>
              <a:ext cx="1590040" cy="308610"/>
            </a:xfrm>
            <a:prstGeom prst="rect">
              <a:avLst/>
            </a:prstGeom>
            <a:noFill/>
          </p:spPr>
          <p:txBody>
            <a:bodyPr rtlCol="0" wrap="none">
              <a:spAutoFit/>
            </a:bodyPr>
            <a:lstStyle/>
            <a:p>
              <a:pPr marL="95250">
                <a:spcAft>
                  <a:spcPts val="0"/>
                </a:spcAft>
              </a:pPr>
              <a:r>
                <a:rPr b="1" kern="1200" lang="es-ES" sz="1400">
                  <a:solidFill>
                    <a:srgbClr val="0070C0"/>
                  </a:solidFill>
                  <a:effectLst/>
                  <a:latin charset="0" panose="020F0502020204030204" pitchFamily="34" typeface="Calibri"/>
                  <a:ea charset="0" panose="02020603050405020304" pitchFamily="18" typeface="Times New Roman"/>
                  <a:cs charset="0" panose="02020603050405020304" pitchFamily="18" typeface="Times New Roman"/>
                </a:rPr>
                <a:t>Mowilith VP 6175</a:t>
              </a:r>
              <a:endParaRPr lang="es-ES" sz="1200">
                <a:effectLst/>
                <a:latin charset="0" panose="02020603050405020304" pitchFamily="18" typeface="Times New Roman"/>
                <a:ea charset="0" panose="02020603050405020304" pitchFamily="18" typeface="Times New Roman"/>
              </a:endParaRPr>
            </a:p>
          </p:txBody>
        </p:sp>
        <p:sp>
          <p:nvSpPr>
            <p:cNvPr id="16" name="CuadroTexto 11"/>
            <p:cNvSpPr txBox="1"/>
            <p:nvPr/>
          </p:nvSpPr>
          <p:spPr>
            <a:xfrm>
              <a:off x="3864948" y="0"/>
              <a:ext cx="1700530" cy="308610"/>
            </a:xfrm>
            <a:prstGeom prst="rect">
              <a:avLst/>
            </a:prstGeom>
            <a:noFill/>
          </p:spPr>
          <p:txBody>
            <a:bodyPr rtlCol="0" wrap="none">
              <a:spAutoFit/>
            </a:bodyPr>
            <a:lstStyle/>
            <a:p>
              <a:pPr marL="95250">
                <a:spcAft>
                  <a:spcPts val="0"/>
                </a:spcAft>
              </a:pPr>
              <a:r>
                <a:rPr b="1" kern="1200" lang="es-ES" sz="1400">
                  <a:solidFill>
                    <a:srgbClr val="0070C0"/>
                  </a:solidFill>
                  <a:effectLst/>
                  <a:latin charset="0" panose="020F0502020204030204" pitchFamily="34" typeface="Calibri"/>
                  <a:ea charset="0" panose="02020603050405020304" pitchFamily="18" typeface="Times New Roman"/>
                  <a:cs charset="0" panose="02020603050405020304" pitchFamily="18" typeface="Times New Roman"/>
                </a:rPr>
                <a:t>Primer de Mercado</a:t>
              </a:r>
              <a:endParaRPr lang="es-ES" sz="1200">
                <a:effectLst/>
                <a:latin charset="0" panose="02020603050405020304" pitchFamily="18" typeface="Times New Roman"/>
                <a:ea charset="0" panose="02020603050405020304" pitchFamily="18" typeface="Times New Roman"/>
              </a:endParaRPr>
            </a:p>
          </p:txBody>
        </p:sp>
      </p:grpSp>
      <p:sp>
        <p:nvSpPr>
          <p:cNvPr id="17" name="Rectangle 12"/>
          <p:cNvSpPr>
            <a:spLocks noChangeArrowheads="1"/>
          </p:cNvSpPr>
          <p:nvPr/>
        </p:nvSpPr>
        <p:spPr bwMode="auto">
          <a:xfrm>
            <a:off x="996372" y="-1525509"/>
            <a:ext cx="9144000" cy="4572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ctr" anchorCtr="0" bIns="45720" compatLnSpc="1" lIns="91440" numCol="1" rIns="91440" tIns="45720" vert="horz" wrap="none">
            <a:prstTxWarp prst="textNoShape">
              <a:avLst/>
            </a:prstTxWarp>
            <a:spAutoFit/>
          </a:bodyPr>
          <a:lstStyle/>
          <a:p>
            <a:endParaRPr lang="es-ES"/>
          </a:p>
        </p:txBody>
      </p:sp>
      <p:pic>
        <p:nvPicPr>
          <p:cNvPr id="2" name="Imagen 1"/>
          <p:cNvPicPr>
            <a:picLocks noChangeAspect="1"/>
          </p:cNvPicPr>
          <p:nvPr/>
        </p:nvPicPr>
        <p:blipFill>
          <a:blip r:embed="rId3"/>
          <a:stretch>
            <a:fillRect/>
          </a:stretch>
        </p:blipFill>
        <p:spPr>
          <a:xfrm>
            <a:off x="1361112" y="4734955"/>
            <a:ext cx="1656545" cy="1665839"/>
          </a:xfrm>
          <a:prstGeom prst="rect">
            <a:avLst/>
          </a:prstGeom>
        </p:spPr>
      </p:pic>
      <p:pic>
        <p:nvPicPr>
          <p:cNvPr id="3" name="Imagen 2"/>
          <p:cNvPicPr>
            <a:picLocks noChangeAspect="1"/>
          </p:cNvPicPr>
          <p:nvPr/>
        </p:nvPicPr>
        <p:blipFill>
          <a:blip r:embed="rId4"/>
          <a:stretch>
            <a:fillRect/>
          </a:stretch>
        </p:blipFill>
        <p:spPr>
          <a:xfrm>
            <a:off x="3418684" y="4734955"/>
            <a:ext cx="1705578" cy="1665839"/>
          </a:xfrm>
          <a:prstGeom prst="rect">
            <a:avLst/>
          </a:prstGeom>
        </p:spPr>
      </p:pic>
      <p:pic>
        <p:nvPicPr>
          <p:cNvPr id="4" name="Imagen 3"/>
          <p:cNvPicPr>
            <a:picLocks noChangeAspect="1"/>
          </p:cNvPicPr>
          <p:nvPr/>
        </p:nvPicPr>
        <p:blipFill>
          <a:blip r:embed="rId5"/>
          <a:stretch>
            <a:fillRect/>
          </a:stretch>
        </p:blipFill>
        <p:spPr>
          <a:xfrm>
            <a:off x="5568373" y="4734955"/>
            <a:ext cx="1647240" cy="1665839"/>
          </a:xfrm>
          <a:prstGeom prst="rect">
            <a:avLst/>
          </a:prstGeom>
        </p:spPr>
      </p:pic>
      <p:sp>
        <p:nvSpPr>
          <p:cNvPr id="7" name="Flecha abajo 6"/>
          <p:cNvSpPr/>
          <p:nvPr/>
        </p:nvSpPr>
        <p:spPr>
          <a:xfrm>
            <a:off x="6322184" y="3997214"/>
            <a:ext cx="226337" cy="552261"/>
          </a:xfrm>
          <a:prstGeom prst="downArrow">
            <a:avLst/>
          </a:prstGeom>
        </p:spPr>
        <p:style>
          <a:lnRef idx="1">
            <a:schemeClr val="accent2"/>
          </a:lnRef>
          <a:fillRef idx="3">
            <a:schemeClr val="accent2"/>
          </a:fillRef>
          <a:effectRef idx="2">
            <a:schemeClr val="accent2"/>
          </a:effectRef>
          <a:fontRef idx="minor">
            <a:schemeClr val="lt1"/>
          </a:fontRef>
        </p:style>
        <p:txBody>
          <a:bodyPr anchor="ctr" rtlCol="0"/>
          <a:lstStyle/>
          <a:p>
            <a:pPr algn="ctr"/>
            <a:endParaRPr lang="es-ES"/>
          </a:p>
        </p:txBody>
      </p:sp>
      <p:sp>
        <p:nvSpPr>
          <p:cNvPr id="18" name="Flecha abajo 17"/>
          <p:cNvSpPr/>
          <p:nvPr/>
        </p:nvSpPr>
        <p:spPr>
          <a:xfrm>
            <a:off x="4207864" y="4069271"/>
            <a:ext cx="226337" cy="552261"/>
          </a:xfrm>
          <a:prstGeom prst="downArrow">
            <a:avLst/>
          </a:prstGeom>
        </p:spPr>
        <p:style>
          <a:lnRef idx="1">
            <a:schemeClr val="accent2"/>
          </a:lnRef>
          <a:fillRef idx="3">
            <a:schemeClr val="accent2"/>
          </a:fillRef>
          <a:effectRef idx="2">
            <a:schemeClr val="accent2"/>
          </a:effectRef>
          <a:fontRef idx="minor">
            <a:schemeClr val="lt1"/>
          </a:fontRef>
        </p:style>
        <p:txBody>
          <a:bodyPr anchor="ctr" rtlCol="0"/>
          <a:lstStyle/>
          <a:p>
            <a:pPr algn="ctr"/>
            <a:endParaRPr lang="es-ES"/>
          </a:p>
        </p:txBody>
      </p:sp>
      <p:sp>
        <p:nvSpPr>
          <p:cNvPr id="19" name="Flecha abajo 18"/>
          <p:cNvSpPr/>
          <p:nvPr/>
        </p:nvSpPr>
        <p:spPr>
          <a:xfrm>
            <a:off x="2076215" y="4058378"/>
            <a:ext cx="226337" cy="552261"/>
          </a:xfrm>
          <a:prstGeom prst="downArrow">
            <a:avLst/>
          </a:prstGeom>
        </p:spPr>
        <p:style>
          <a:lnRef idx="1">
            <a:schemeClr val="accent2"/>
          </a:lnRef>
          <a:fillRef idx="3">
            <a:schemeClr val="accent2"/>
          </a:fillRef>
          <a:effectRef idx="2">
            <a:schemeClr val="accent2"/>
          </a:effectRef>
          <a:fontRef idx="minor">
            <a:schemeClr val="lt1"/>
          </a:fontRef>
        </p:style>
        <p:txBody>
          <a:bodyPr anchor="ctr" rtlCol="0"/>
          <a:lstStyle/>
          <a:p>
            <a:pPr algn="ctr"/>
            <a:endParaRPr lang="es-ES"/>
          </a:p>
        </p:txBody>
      </p:sp>
    </p:spTree>
    <p:extLst>
      <p:ext uri="{BB962C8B-B14F-4D97-AF65-F5344CB8AC3E}">
        <p14:creationId xmlns:p14="http://schemas.microsoft.com/office/powerpoint/2010/main" val="1450680652"/>
      </p:ext>
    </p:extLst>
  </p:cSld>
  <p:clrMapOvr>
    <a:masterClrMapping/>
  </p:clrMapOvr>
  <p:timing>
    <p:tnLst>
      <p:par>
        <p:cTn dur="indefinite" id="1" nodeType="tmRoot" restart="never"/>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22"/>
          <p:cNvSpPr>
            <a:spLocks noGrp="1"/>
          </p:cNvSpPr>
          <p:nvPr>
            <p:ph type="body" idx="10"/>
          </p:nvPr>
        </p:nvSpPr>
        <p:spPr>
          <a:xfrm>
            <a:off x="829701" y="1112071"/>
            <a:ext cx="7471382" cy="633109"/>
          </a:xfrm>
        </p:spPr>
        <p:txBody>
          <a:bodyPr/>
          <a:lstStyle/>
          <a:p>
            <a:r>
              <a:rPr lang="en-US" dirty="0" err="1" smtClean="0">
                <a:latin typeface="Segoe Print" panose="02000600000000000000" pitchFamily="2" charset="0"/>
              </a:rPr>
              <a:t>Emulsiones</a:t>
            </a:r>
            <a:r>
              <a:rPr lang="en-US" dirty="0" smtClean="0">
                <a:latin typeface="Segoe Print" panose="02000600000000000000" pitchFamily="2" charset="0"/>
              </a:rPr>
              <a:t> </a:t>
            </a:r>
            <a:r>
              <a:rPr lang="en-US" dirty="0" err="1" smtClean="0">
                <a:latin typeface="Segoe Print" panose="02000600000000000000" pitchFamily="2" charset="0"/>
              </a:rPr>
              <a:t>Mowilith</a:t>
            </a:r>
            <a:r>
              <a:rPr lang="en-US" dirty="0" smtClean="0">
                <a:latin typeface="Segoe Print" panose="02000600000000000000" pitchFamily="2" charset="0"/>
              </a:rPr>
              <a:t>®: </a:t>
            </a:r>
            <a:r>
              <a:rPr lang="en-US" dirty="0" err="1" smtClean="0">
                <a:latin typeface="Segoe Print" panose="02000600000000000000" pitchFamily="2" charset="0"/>
              </a:rPr>
              <a:t>Tu</a:t>
            </a:r>
            <a:r>
              <a:rPr lang="en-US" dirty="0" smtClean="0">
                <a:latin typeface="Segoe Print" panose="02000600000000000000" pitchFamily="2" charset="0"/>
              </a:rPr>
              <a:t> </a:t>
            </a:r>
            <a:r>
              <a:rPr lang="en-US" dirty="0" err="1" smtClean="0">
                <a:latin typeface="Segoe Print" panose="02000600000000000000" pitchFamily="2" charset="0"/>
              </a:rPr>
              <a:t>solución</a:t>
            </a:r>
            <a:r>
              <a:rPr lang="en-US" dirty="0" smtClean="0">
                <a:latin typeface="Segoe Print" panose="02000600000000000000" pitchFamily="2" charset="0"/>
              </a:rPr>
              <a:t> </a:t>
            </a:r>
            <a:r>
              <a:rPr lang="en-US" dirty="0" err="1" smtClean="0">
                <a:latin typeface="Segoe Print" panose="02000600000000000000" pitchFamily="2" charset="0"/>
              </a:rPr>
              <a:t>en</a:t>
            </a:r>
            <a:r>
              <a:rPr lang="en-US" dirty="0" smtClean="0">
                <a:latin typeface="Segoe Print" panose="02000600000000000000" pitchFamily="2" charset="0"/>
              </a:rPr>
              <a:t> </a:t>
            </a:r>
            <a:r>
              <a:rPr lang="en-US" dirty="0" err="1" smtClean="0">
                <a:latin typeface="Segoe Print" panose="02000600000000000000" pitchFamily="2" charset="0"/>
              </a:rPr>
              <a:t>impermeabilización</a:t>
            </a:r>
            <a:r>
              <a:rPr lang="en-US" dirty="0" smtClean="0">
                <a:latin typeface="Segoe Print" panose="02000600000000000000" pitchFamily="2" charset="0"/>
              </a:rPr>
              <a:t> </a:t>
            </a:r>
            <a:endParaRPr lang="en-US" dirty="0">
              <a:latin typeface="Segoe Print" panose="02000600000000000000" pitchFamily="2" charset="0"/>
            </a:endParaRPr>
          </a:p>
        </p:txBody>
      </p:sp>
      <p:sp>
        <p:nvSpPr>
          <p:cNvPr id="4" name="CuadroTexto 3"/>
          <p:cNvSpPr txBox="1"/>
          <p:nvPr/>
        </p:nvSpPr>
        <p:spPr>
          <a:xfrm>
            <a:off x="829701" y="1486381"/>
            <a:ext cx="7226816" cy="5632311"/>
          </a:xfrm>
          <a:prstGeom prst="rect">
            <a:avLst/>
          </a:prstGeom>
          <a:noFill/>
        </p:spPr>
        <p:txBody>
          <a:bodyPr wrap="square" rtlCol="0">
            <a:spAutoFit/>
          </a:bodyPr>
          <a:lstStyle/>
          <a:p>
            <a:pPr indent="-342900">
              <a:lnSpc>
                <a:spcPct val="150000"/>
              </a:lnSpc>
              <a:buAutoNum type="arabicPeriod"/>
            </a:pPr>
            <a:r>
              <a:rPr lang="en-US" sz="1200" dirty="0" err="1">
                <a:solidFill>
                  <a:schemeClr val="tx2"/>
                </a:solidFill>
                <a:latin typeface="Segoe Print" panose="02000600000000000000" pitchFamily="2" charset="0"/>
              </a:rPr>
              <a:t>Introducción</a:t>
            </a:r>
            <a:endParaRPr lang="en-US" sz="1200" dirty="0">
              <a:solidFill>
                <a:schemeClr val="tx2"/>
              </a:solidFill>
              <a:latin typeface="Segoe Print" panose="02000600000000000000" pitchFamily="2" charset="0"/>
            </a:endParaRPr>
          </a:p>
          <a:p>
            <a:pPr>
              <a:lnSpc>
                <a:spcPct val="150000"/>
              </a:lnSpc>
            </a:pPr>
            <a:r>
              <a:rPr lang="en-US" sz="1200" dirty="0">
                <a:solidFill>
                  <a:schemeClr val="tx2"/>
                </a:solidFill>
                <a:latin typeface="Segoe Print" panose="02000600000000000000" pitchFamily="2" charset="0"/>
              </a:rPr>
              <a:t>	</a:t>
            </a:r>
            <a:r>
              <a:rPr lang="en-US" sz="1200" dirty="0" err="1">
                <a:solidFill>
                  <a:schemeClr val="tx2"/>
                </a:solidFill>
                <a:latin typeface="Segoe Print" panose="02000600000000000000" pitchFamily="2" charset="0"/>
              </a:rPr>
              <a:t>Concepto</a:t>
            </a:r>
            <a:r>
              <a:rPr lang="en-US" sz="1200" dirty="0">
                <a:solidFill>
                  <a:schemeClr val="tx2"/>
                </a:solidFill>
                <a:latin typeface="Segoe Print" panose="02000600000000000000" pitchFamily="2" charset="0"/>
              </a:rPr>
              <a:t> de </a:t>
            </a:r>
            <a:r>
              <a:rPr lang="en-US" sz="1200" dirty="0" err="1">
                <a:solidFill>
                  <a:schemeClr val="tx2"/>
                </a:solidFill>
                <a:latin typeface="Segoe Print" panose="02000600000000000000" pitchFamily="2" charset="0"/>
              </a:rPr>
              <a:t>Impermeabilización</a:t>
            </a:r>
            <a:endParaRPr lang="en-US" sz="1200" dirty="0">
              <a:solidFill>
                <a:schemeClr val="tx2"/>
              </a:solidFill>
              <a:latin typeface="Segoe Print" panose="02000600000000000000" pitchFamily="2" charset="0"/>
            </a:endParaRPr>
          </a:p>
          <a:p>
            <a:pPr>
              <a:lnSpc>
                <a:spcPct val="150000"/>
              </a:lnSpc>
            </a:pPr>
            <a:r>
              <a:rPr lang="en-US" sz="1200" dirty="0">
                <a:solidFill>
                  <a:schemeClr val="tx2"/>
                </a:solidFill>
                <a:latin typeface="Segoe Print" panose="02000600000000000000" pitchFamily="2" charset="0"/>
              </a:rPr>
              <a:t>	</a:t>
            </a:r>
            <a:r>
              <a:rPr lang="en-US" sz="1200" dirty="0" err="1">
                <a:solidFill>
                  <a:schemeClr val="tx2"/>
                </a:solidFill>
                <a:latin typeface="Segoe Print" panose="02000600000000000000" pitchFamily="2" charset="0"/>
              </a:rPr>
              <a:t>Tipos</a:t>
            </a:r>
            <a:r>
              <a:rPr lang="en-US" sz="1200" dirty="0">
                <a:solidFill>
                  <a:schemeClr val="tx2"/>
                </a:solidFill>
                <a:latin typeface="Segoe Print" panose="02000600000000000000" pitchFamily="2" charset="0"/>
              </a:rPr>
              <a:t> de </a:t>
            </a:r>
            <a:r>
              <a:rPr lang="en-US" sz="1200" dirty="0" err="1">
                <a:solidFill>
                  <a:schemeClr val="tx2"/>
                </a:solidFill>
                <a:latin typeface="Segoe Print" panose="02000600000000000000" pitchFamily="2" charset="0"/>
              </a:rPr>
              <a:t>Impermeabilizantes</a:t>
            </a:r>
            <a:r>
              <a:rPr lang="en-US" sz="1200" dirty="0">
                <a:solidFill>
                  <a:schemeClr val="tx2"/>
                </a:solidFill>
                <a:latin typeface="Segoe Print" panose="02000600000000000000" pitchFamily="2" charset="0"/>
              </a:rPr>
              <a:t> </a:t>
            </a:r>
            <a:endParaRPr lang="en-US" sz="1200" dirty="0" smtClean="0">
              <a:solidFill>
                <a:schemeClr val="tx2"/>
              </a:solidFill>
              <a:latin typeface="Segoe Print" panose="02000600000000000000" pitchFamily="2" charset="0"/>
            </a:endParaRPr>
          </a:p>
          <a:p>
            <a:pPr>
              <a:lnSpc>
                <a:spcPct val="150000"/>
              </a:lnSpc>
            </a:pPr>
            <a:endParaRPr lang="en-US" sz="1200" dirty="0">
              <a:solidFill>
                <a:schemeClr val="tx2"/>
              </a:solidFill>
              <a:latin typeface="Segoe Print" panose="02000600000000000000" pitchFamily="2" charset="0"/>
            </a:endParaRPr>
          </a:p>
          <a:p>
            <a:pPr>
              <a:lnSpc>
                <a:spcPct val="150000"/>
              </a:lnSpc>
            </a:pPr>
            <a:r>
              <a:rPr lang="en-US" sz="1200" dirty="0" smtClean="0">
                <a:solidFill>
                  <a:schemeClr val="tx2"/>
                </a:solidFill>
                <a:latin typeface="Segoe Print" panose="02000600000000000000" pitchFamily="2" charset="0"/>
              </a:rPr>
              <a:t>2. </a:t>
            </a:r>
            <a:r>
              <a:rPr lang="en-US" sz="1200" dirty="0" err="1" smtClean="0">
                <a:solidFill>
                  <a:schemeClr val="tx2"/>
                </a:solidFill>
                <a:latin typeface="Segoe Print" panose="02000600000000000000" pitchFamily="2" charset="0"/>
              </a:rPr>
              <a:t>Emusliones</a:t>
            </a:r>
            <a:r>
              <a:rPr lang="en-US" sz="1200" dirty="0" smtClean="0">
                <a:solidFill>
                  <a:schemeClr val="tx2"/>
                </a:solidFill>
                <a:latin typeface="Segoe Print" panose="02000600000000000000" pitchFamily="2" charset="0"/>
              </a:rPr>
              <a:t> </a:t>
            </a:r>
            <a:r>
              <a:rPr lang="en-US" sz="1200" dirty="0" err="1" smtClean="0">
                <a:solidFill>
                  <a:schemeClr val="tx2"/>
                </a:solidFill>
                <a:latin typeface="Segoe Print" panose="02000600000000000000" pitchFamily="2" charset="0"/>
              </a:rPr>
              <a:t>Mowilith</a:t>
            </a:r>
            <a:r>
              <a:rPr lang="en-US" sz="1200" dirty="0" smtClean="0">
                <a:solidFill>
                  <a:schemeClr val="tx2"/>
                </a:solidFill>
                <a:latin typeface="Segoe Print" panose="02000600000000000000" pitchFamily="2" charset="0"/>
              </a:rPr>
              <a:t>® </a:t>
            </a:r>
          </a:p>
          <a:p>
            <a:pPr>
              <a:lnSpc>
                <a:spcPct val="150000"/>
              </a:lnSpc>
            </a:pPr>
            <a:r>
              <a:rPr lang="en-US" sz="1200" dirty="0">
                <a:solidFill>
                  <a:schemeClr val="tx2"/>
                </a:solidFill>
                <a:latin typeface="Segoe Print" panose="02000600000000000000" pitchFamily="2" charset="0"/>
              </a:rPr>
              <a:t>	</a:t>
            </a:r>
            <a:r>
              <a:rPr lang="en-US" sz="1200" dirty="0" smtClean="0">
                <a:solidFill>
                  <a:schemeClr val="tx2"/>
                </a:solidFill>
                <a:latin typeface="Segoe Print" panose="02000600000000000000" pitchFamily="2" charset="0"/>
              </a:rPr>
              <a:t>Cadena de Valor </a:t>
            </a:r>
            <a:r>
              <a:rPr lang="en-US" sz="1200" dirty="0" err="1" smtClean="0">
                <a:solidFill>
                  <a:schemeClr val="tx2"/>
                </a:solidFill>
                <a:latin typeface="Segoe Print" panose="02000600000000000000" pitchFamily="2" charset="0"/>
              </a:rPr>
              <a:t>Petroquímica</a:t>
            </a:r>
            <a:endParaRPr lang="en-US" sz="1200" dirty="0" smtClean="0">
              <a:solidFill>
                <a:schemeClr val="tx2"/>
              </a:solidFill>
              <a:latin typeface="Segoe Print" panose="02000600000000000000" pitchFamily="2" charset="0"/>
            </a:endParaRPr>
          </a:p>
          <a:p>
            <a:pPr>
              <a:lnSpc>
                <a:spcPct val="150000"/>
              </a:lnSpc>
            </a:pPr>
            <a:r>
              <a:rPr lang="en-US" sz="1200" dirty="0">
                <a:solidFill>
                  <a:schemeClr val="tx2"/>
                </a:solidFill>
                <a:latin typeface="Segoe Print" panose="02000600000000000000" pitchFamily="2" charset="0"/>
              </a:rPr>
              <a:t>	</a:t>
            </a:r>
            <a:r>
              <a:rPr lang="en-US" sz="1200" dirty="0" smtClean="0">
                <a:solidFill>
                  <a:schemeClr val="tx2"/>
                </a:solidFill>
                <a:latin typeface="Segoe Print" panose="02000600000000000000" pitchFamily="2" charset="0"/>
              </a:rPr>
              <a:t>Campo de </a:t>
            </a:r>
            <a:r>
              <a:rPr lang="en-US" sz="1200" dirty="0" err="1" smtClean="0">
                <a:solidFill>
                  <a:schemeClr val="tx2"/>
                </a:solidFill>
                <a:latin typeface="Segoe Print" panose="02000600000000000000" pitchFamily="2" charset="0"/>
              </a:rPr>
              <a:t>Aplicación</a:t>
            </a:r>
            <a:r>
              <a:rPr lang="en-US" sz="1200" dirty="0" smtClean="0">
                <a:solidFill>
                  <a:schemeClr val="tx2"/>
                </a:solidFill>
                <a:latin typeface="Segoe Print" panose="02000600000000000000" pitchFamily="2" charset="0"/>
              </a:rPr>
              <a:t> </a:t>
            </a:r>
          </a:p>
          <a:p>
            <a:pPr>
              <a:lnSpc>
                <a:spcPct val="150000"/>
              </a:lnSpc>
            </a:pPr>
            <a:r>
              <a:rPr lang="en-US" sz="1200" dirty="0">
                <a:solidFill>
                  <a:schemeClr val="tx2"/>
                </a:solidFill>
                <a:latin typeface="Segoe Print" panose="02000600000000000000" pitchFamily="2" charset="0"/>
              </a:rPr>
              <a:t>	</a:t>
            </a:r>
            <a:r>
              <a:rPr lang="en-US" sz="1200" dirty="0" smtClean="0">
                <a:solidFill>
                  <a:schemeClr val="tx2"/>
                </a:solidFill>
                <a:latin typeface="Segoe Print" panose="02000600000000000000" pitchFamily="2" charset="0"/>
              </a:rPr>
              <a:t>¿</a:t>
            </a:r>
            <a:r>
              <a:rPr lang="en-US" sz="1200" dirty="0" err="1" smtClean="0">
                <a:solidFill>
                  <a:schemeClr val="tx2"/>
                </a:solidFill>
                <a:latin typeface="Segoe Print" panose="02000600000000000000" pitchFamily="2" charset="0"/>
              </a:rPr>
              <a:t>Qué</a:t>
            </a:r>
            <a:r>
              <a:rPr lang="en-US" sz="1200" dirty="0" smtClean="0">
                <a:solidFill>
                  <a:schemeClr val="tx2"/>
                </a:solidFill>
                <a:latin typeface="Segoe Print" panose="02000600000000000000" pitchFamily="2" charset="0"/>
              </a:rPr>
              <a:t> </a:t>
            </a:r>
            <a:r>
              <a:rPr lang="en-US" sz="1200" dirty="0" err="1" smtClean="0">
                <a:solidFill>
                  <a:schemeClr val="tx2"/>
                </a:solidFill>
                <a:latin typeface="Segoe Print" panose="02000600000000000000" pitchFamily="2" charset="0"/>
              </a:rPr>
              <a:t>es</a:t>
            </a:r>
            <a:r>
              <a:rPr lang="en-US" sz="1200" dirty="0" smtClean="0">
                <a:solidFill>
                  <a:schemeClr val="tx2"/>
                </a:solidFill>
                <a:latin typeface="Segoe Print" panose="02000600000000000000" pitchFamily="2" charset="0"/>
              </a:rPr>
              <a:t> </a:t>
            </a:r>
            <a:r>
              <a:rPr lang="en-US" sz="1200" dirty="0" err="1" smtClean="0">
                <a:solidFill>
                  <a:schemeClr val="tx2"/>
                </a:solidFill>
                <a:latin typeface="Segoe Print" panose="02000600000000000000" pitchFamily="2" charset="0"/>
              </a:rPr>
              <a:t>una</a:t>
            </a:r>
            <a:r>
              <a:rPr lang="en-US" sz="1200" dirty="0" smtClean="0">
                <a:solidFill>
                  <a:schemeClr val="tx2"/>
                </a:solidFill>
                <a:latin typeface="Segoe Print" panose="02000600000000000000" pitchFamily="2" charset="0"/>
              </a:rPr>
              <a:t> </a:t>
            </a:r>
            <a:r>
              <a:rPr lang="en-US" sz="1200" dirty="0" err="1" smtClean="0">
                <a:solidFill>
                  <a:schemeClr val="tx2"/>
                </a:solidFill>
                <a:latin typeface="Segoe Print" panose="02000600000000000000" pitchFamily="2" charset="0"/>
              </a:rPr>
              <a:t>Emulsión</a:t>
            </a:r>
            <a:r>
              <a:rPr lang="en-US" sz="1200" dirty="0" smtClean="0">
                <a:solidFill>
                  <a:schemeClr val="tx2"/>
                </a:solidFill>
                <a:latin typeface="Segoe Print" panose="02000600000000000000" pitchFamily="2" charset="0"/>
              </a:rPr>
              <a:t>?</a:t>
            </a:r>
          </a:p>
          <a:p>
            <a:pPr>
              <a:lnSpc>
                <a:spcPct val="150000"/>
              </a:lnSpc>
            </a:pPr>
            <a:r>
              <a:rPr lang="en-US" sz="1200" dirty="0">
                <a:solidFill>
                  <a:schemeClr val="tx2"/>
                </a:solidFill>
                <a:latin typeface="Segoe Print" panose="02000600000000000000" pitchFamily="2" charset="0"/>
              </a:rPr>
              <a:t>	</a:t>
            </a:r>
            <a:r>
              <a:rPr lang="en-US" sz="1200" dirty="0" err="1" smtClean="0">
                <a:solidFill>
                  <a:schemeClr val="tx2"/>
                </a:solidFill>
                <a:latin typeface="Segoe Print" panose="02000600000000000000" pitchFamily="2" charset="0"/>
              </a:rPr>
              <a:t>Principales</a:t>
            </a:r>
            <a:r>
              <a:rPr lang="en-US" sz="1200" dirty="0" smtClean="0">
                <a:solidFill>
                  <a:schemeClr val="tx2"/>
                </a:solidFill>
                <a:latin typeface="Segoe Print" panose="02000600000000000000" pitchFamily="2" charset="0"/>
              </a:rPr>
              <a:t> </a:t>
            </a:r>
            <a:r>
              <a:rPr lang="en-US" sz="1200" dirty="0" err="1" smtClean="0">
                <a:solidFill>
                  <a:schemeClr val="tx2"/>
                </a:solidFill>
                <a:latin typeface="Segoe Print" panose="02000600000000000000" pitchFamily="2" charset="0"/>
              </a:rPr>
              <a:t>Componentes</a:t>
            </a:r>
            <a:r>
              <a:rPr lang="en-US" sz="1200" dirty="0" smtClean="0">
                <a:solidFill>
                  <a:schemeClr val="tx2"/>
                </a:solidFill>
                <a:latin typeface="Segoe Print" panose="02000600000000000000" pitchFamily="2" charset="0"/>
              </a:rPr>
              <a:t> de </a:t>
            </a:r>
            <a:r>
              <a:rPr lang="en-US" sz="1200" dirty="0" err="1" smtClean="0">
                <a:solidFill>
                  <a:schemeClr val="tx2"/>
                </a:solidFill>
                <a:latin typeface="Segoe Print" panose="02000600000000000000" pitchFamily="2" charset="0"/>
              </a:rPr>
              <a:t>una</a:t>
            </a:r>
            <a:r>
              <a:rPr lang="en-US" sz="1200" dirty="0" smtClean="0">
                <a:solidFill>
                  <a:schemeClr val="tx2"/>
                </a:solidFill>
                <a:latin typeface="Segoe Print" panose="02000600000000000000" pitchFamily="2" charset="0"/>
              </a:rPr>
              <a:t> emulsion</a:t>
            </a:r>
          </a:p>
          <a:p>
            <a:pPr>
              <a:lnSpc>
                <a:spcPct val="150000"/>
              </a:lnSpc>
            </a:pPr>
            <a:r>
              <a:rPr lang="en-US" sz="1200" dirty="0">
                <a:solidFill>
                  <a:schemeClr val="tx2"/>
                </a:solidFill>
                <a:latin typeface="Segoe Print" panose="02000600000000000000" pitchFamily="2" charset="0"/>
              </a:rPr>
              <a:t>	</a:t>
            </a:r>
            <a:r>
              <a:rPr lang="en-US" sz="1200" dirty="0" err="1" smtClean="0">
                <a:solidFill>
                  <a:schemeClr val="tx2"/>
                </a:solidFill>
                <a:latin typeface="Segoe Print" panose="02000600000000000000" pitchFamily="2" charset="0"/>
              </a:rPr>
              <a:t>Método</a:t>
            </a:r>
            <a:r>
              <a:rPr lang="en-US" sz="1200" dirty="0" smtClean="0">
                <a:solidFill>
                  <a:schemeClr val="tx2"/>
                </a:solidFill>
                <a:latin typeface="Segoe Print" panose="02000600000000000000" pitchFamily="2" charset="0"/>
              </a:rPr>
              <a:t> de </a:t>
            </a:r>
            <a:r>
              <a:rPr lang="en-US" sz="1200" dirty="0" err="1" smtClean="0">
                <a:solidFill>
                  <a:schemeClr val="tx2"/>
                </a:solidFill>
                <a:latin typeface="Segoe Print" panose="02000600000000000000" pitchFamily="2" charset="0"/>
              </a:rPr>
              <a:t>obtención</a:t>
            </a:r>
            <a:endParaRPr lang="en-US" sz="1200" dirty="0" smtClean="0">
              <a:solidFill>
                <a:schemeClr val="tx2"/>
              </a:solidFill>
              <a:latin typeface="Segoe Print" panose="02000600000000000000" pitchFamily="2" charset="0"/>
            </a:endParaRPr>
          </a:p>
          <a:p>
            <a:pPr>
              <a:lnSpc>
                <a:spcPct val="150000"/>
              </a:lnSpc>
            </a:pPr>
            <a:r>
              <a:rPr lang="en-US" sz="1200" dirty="0">
                <a:solidFill>
                  <a:schemeClr val="tx2"/>
                </a:solidFill>
                <a:latin typeface="Segoe Print" panose="02000600000000000000" pitchFamily="2" charset="0"/>
              </a:rPr>
              <a:t>	</a:t>
            </a:r>
            <a:r>
              <a:rPr lang="en-US" sz="1200" dirty="0" err="1" smtClean="0">
                <a:solidFill>
                  <a:schemeClr val="tx2"/>
                </a:solidFill>
                <a:latin typeface="Segoe Print" panose="02000600000000000000" pitchFamily="2" charset="0"/>
              </a:rPr>
              <a:t>Propiedades</a:t>
            </a:r>
            <a:r>
              <a:rPr lang="en-US" sz="1200" dirty="0" smtClean="0">
                <a:solidFill>
                  <a:schemeClr val="tx2"/>
                </a:solidFill>
                <a:latin typeface="Segoe Print" panose="02000600000000000000" pitchFamily="2" charset="0"/>
              </a:rPr>
              <a:t> </a:t>
            </a:r>
            <a:r>
              <a:rPr lang="en-US" sz="1200" dirty="0" err="1" smtClean="0">
                <a:solidFill>
                  <a:schemeClr val="tx2"/>
                </a:solidFill>
                <a:latin typeface="Segoe Print" panose="02000600000000000000" pitchFamily="2" charset="0"/>
              </a:rPr>
              <a:t>Fundamentales</a:t>
            </a:r>
            <a:r>
              <a:rPr lang="en-US" sz="1200" dirty="0" smtClean="0">
                <a:solidFill>
                  <a:schemeClr val="tx2"/>
                </a:solidFill>
                <a:latin typeface="Segoe Print" panose="02000600000000000000" pitchFamily="2" charset="0"/>
              </a:rPr>
              <a:t> </a:t>
            </a:r>
          </a:p>
          <a:p>
            <a:pPr>
              <a:lnSpc>
                <a:spcPct val="150000"/>
              </a:lnSpc>
            </a:pPr>
            <a:endParaRPr lang="en-US" sz="1200" dirty="0">
              <a:solidFill>
                <a:schemeClr val="tx2"/>
              </a:solidFill>
              <a:latin typeface="Segoe Print" panose="02000600000000000000" pitchFamily="2" charset="0"/>
            </a:endParaRPr>
          </a:p>
          <a:p>
            <a:pPr>
              <a:lnSpc>
                <a:spcPct val="150000"/>
              </a:lnSpc>
            </a:pPr>
            <a:r>
              <a:rPr lang="en-US" sz="1200" dirty="0" smtClean="0">
                <a:solidFill>
                  <a:schemeClr val="tx2"/>
                </a:solidFill>
                <a:latin typeface="Segoe Print" panose="02000600000000000000" pitchFamily="2" charset="0"/>
              </a:rPr>
              <a:t>3. </a:t>
            </a:r>
            <a:r>
              <a:rPr lang="en-US" sz="1200" dirty="0" err="1">
                <a:solidFill>
                  <a:schemeClr val="tx2"/>
                </a:solidFill>
                <a:latin typeface="Segoe Print" panose="02000600000000000000" pitchFamily="2" charset="0"/>
              </a:rPr>
              <a:t>Mowilith</a:t>
            </a:r>
            <a:r>
              <a:rPr lang="en-US" sz="1200" dirty="0">
                <a:solidFill>
                  <a:schemeClr val="tx2"/>
                </a:solidFill>
                <a:latin typeface="Segoe Print" panose="02000600000000000000" pitchFamily="2" charset="0"/>
              </a:rPr>
              <a:t>® </a:t>
            </a:r>
            <a:endParaRPr lang="en-US" sz="1200" dirty="0" smtClean="0">
              <a:solidFill>
                <a:schemeClr val="tx2"/>
              </a:solidFill>
              <a:latin typeface="Segoe Print" panose="02000600000000000000" pitchFamily="2" charset="0"/>
            </a:endParaRPr>
          </a:p>
          <a:p>
            <a:pPr>
              <a:lnSpc>
                <a:spcPct val="150000"/>
              </a:lnSpc>
            </a:pPr>
            <a:r>
              <a:rPr lang="en-US" sz="1200" dirty="0">
                <a:solidFill>
                  <a:schemeClr val="tx2"/>
                </a:solidFill>
                <a:latin typeface="Segoe Print" panose="02000600000000000000" pitchFamily="2" charset="0"/>
              </a:rPr>
              <a:t>	</a:t>
            </a:r>
            <a:r>
              <a:rPr lang="en-US" sz="1200" dirty="0" err="1" smtClean="0">
                <a:solidFill>
                  <a:schemeClr val="tx2"/>
                </a:solidFill>
                <a:latin typeface="Segoe Print" panose="02000600000000000000" pitchFamily="2" charset="0"/>
              </a:rPr>
              <a:t>Emusliones</a:t>
            </a:r>
            <a:r>
              <a:rPr lang="en-US" sz="1200" dirty="0" smtClean="0">
                <a:solidFill>
                  <a:schemeClr val="tx2"/>
                </a:solidFill>
                <a:latin typeface="Segoe Print" panose="02000600000000000000" pitchFamily="2" charset="0"/>
              </a:rPr>
              <a:t> </a:t>
            </a:r>
            <a:r>
              <a:rPr lang="en-US" sz="1200" dirty="0" err="1">
                <a:solidFill>
                  <a:schemeClr val="tx2"/>
                </a:solidFill>
                <a:latin typeface="Segoe Print" panose="02000600000000000000" pitchFamily="2" charset="0"/>
              </a:rPr>
              <a:t>Mowilith</a:t>
            </a:r>
            <a:r>
              <a:rPr lang="en-US" sz="1200" dirty="0">
                <a:solidFill>
                  <a:schemeClr val="tx2"/>
                </a:solidFill>
                <a:latin typeface="Segoe Print" panose="02000600000000000000" pitchFamily="2" charset="0"/>
              </a:rPr>
              <a:t>® </a:t>
            </a:r>
            <a:r>
              <a:rPr lang="en-US" sz="1200" dirty="0" err="1" smtClean="0">
                <a:solidFill>
                  <a:schemeClr val="tx2"/>
                </a:solidFill>
                <a:latin typeface="Segoe Print" panose="02000600000000000000" pitchFamily="2" charset="0"/>
              </a:rPr>
              <a:t>en</a:t>
            </a:r>
            <a:r>
              <a:rPr lang="en-US" sz="1200" dirty="0" smtClean="0">
                <a:solidFill>
                  <a:schemeClr val="tx2"/>
                </a:solidFill>
                <a:latin typeface="Segoe Print" panose="02000600000000000000" pitchFamily="2" charset="0"/>
              </a:rPr>
              <a:t> primers y </a:t>
            </a:r>
            <a:r>
              <a:rPr lang="en-US" sz="1200" dirty="0" err="1" smtClean="0">
                <a:solidFill>
                  <a:schemeClr val="tx2"/>
                </a:solidFill>
                <a:latin typeface="Segoe Print" panose="02000600000000000000" pitchFamily="2" charset="0"/>
              </a:rPr>
              <a:t>selladores</a:t>
            </a:r>
            <a:endParaRPr lang="en-US" sz="1200" dirty="0" smtClean="0">
              <a:solidFill>
                <a:schemeClr val="tx2"/>
              </a:solidFill>
              <a:latin typeface="Segoe Print" panose="02000600000000000000" pitchFamily="2" charset="0"/>
            </a:endParaRPr>
          </a:p>
          <a:p>
            <a:pPr>
              <a:lnSpc>
                <a:spcPct val="150000"/>
              </a:lnSpc>
            </a:pPr>
            <a:r>
              <a:rPr lang="en-US" sz="1200" dirty="0" smtClean="0">
                <a:solidFill>
                  <a:schemeClr val="tx2"/>
                </a:solidFill>
                <a:latin typeface="Segoe Print" panose="02000600000000000000" pitchFamily="2" charset="0"/>
              </a:rPr>
              <a:t>	</a:t>
            </a:r>
            <a:r>
              <a:rPr lang="en-US" sz="1200" dirty="0" err="1" smtClean="0">
                <a:solidFill>
                  <a:schemeClr val="tx2"/>
                </a:solidFill>
                <a:latin typeface="Segoe Print" panose="02000600000000000000" pitchFamily="2" charset="0"/>
              </a:rPr>
              <a:t>Emusliones</a:t>
            </a:r>
            <a:r>
              <a:rPr lang="en-US" sz="1200" dirty="0" smtClean="0">
                <a:solidFill>
                  <a:schemeClr val="tx2"/>
                </a:solidFill>
                <a:latin typeface="Segoe Print" panose="02000600000000000000" pitchFamily="2" charset="0"/>
              </a:rPr>
              <a:t> </a:t>
            </a:r>
            <a:r>
              <a:rPr lang="en-US" sz="1200" dirty="0" err="1" smtClean="0">
                <a:solidFill>
                  <a:schemeClr val="tx2"/>
                </a:solidFill>
                <a:latin typeface="Segoe Print" panose="02000600000000000000" pitchFamily="2" charset="0"/>
              </a:rPr>
              <a:t>Mowilith</a:t>
            </a:r>
            <a:r>
              <a:rPr lang="en-US" sz="1200" dirty="0" smtClean="0">
                <a:solidFill>
                  <a:schemeClr val="tx2"/>
                </a:solidFill>
                <a:latin typeface="Segoe Print" panose="02000600000000000000" pitchFamily="2" charset="0"/>
              </a:rPr>
              <a:t>® </a:t>
            </a:r>
            <a:r>
              <a:rPr lang="en-US" sz="1200" dirty="0" err="1" smtClean="0">
                <a:solidFill>
                  <a:schemeClr val="tx2"/>
                </a:solidFill>
                <a:latin typeface="Segoe Print" panose="02000600000000000000" pitchFamily="2" charset="0"/>
              </a:rPr>
              <a:t>en</a:t>
            </a:r>
            <a:r>
              <a:rPr lang="en-US" sz="1200" dirty="0" smtClean="0">
                <a:solidFill>
                  <a:schemeClr val="tx2"/>
                </a:solidFill>
                <a:latin typeface="Segoe Print" panose="02000600000000000000" pitchFamily="2" charset="0"/>
              </a:rPr>
              <a:t> </a:t>
            </a:r>
            <a:r>
              <a:rPr lang="en-US" sz="1200" dirty="0" err="1" smtClean="0">
                <a:solidFill>
                  <a:schemeClr val="tx2"/>
                </a:solidFill>
                <a:latin typeface="Segoe Print" panose="02000600000000000000" pitchFamily="2" charset="0"/>
              </a:rPr>
              <a:t>impermeabilizantes</a:t>
            </a:r>
            <a:r>
              <a:rPr lang="en-US" sz="1200" dirty="0" smtClean="0">
                <a:solidFill>
                  <a:schemeClr val="tx2"/>
                </a:solidFill>
                <a:latin typeface="Segoe Print" panose="02000600000000000000" pitchFamily="2" charset="0"/>
              </a:rPr>
              <a:t> </a:t>
            </a:r>
            <a:r>
              <a:rPr lang="en-US" sz="1200" dirty="0" err="1" smtClean="0">
                <a:solidFill>
                  <a:schemeClr val="tx2"/>
                </a:solidFill>
                <a:latin typeface="Segoe Print" panose="02000600000000000000" pitchFamily="2" charset="0"/>
              </a:rPr>
              <a:t>acrílicos</a:t>
            </a:r>
            <a:endParaRPr lang="en-US" sz="1200" dirty="0" smtClean="0">
              <a:solidFill>
                <a:schemeClr val="tx2"/>
              </a:solidFill>
              <a:latin typeface="Segoe Print" panose="02000600000000000000" pitchFamily="2" charset="0"/>
            </a:endParaRPr>
          </a:p>
          <a:p>
            <a:pPr>
              <a:lnSpc>
                <a:spcPct val="150000"/>
              </a:lnSpc>
            </a:pPr>
            <a:r>
              <a:rPr lang="en-US" sz="1200" dirty="0" smtClean="0">
                <a:solidFill>
                  <a:schemeClr val="tx2"/>
                </a:solidFill>
                <a:latin typeface="Segoe Print" panose="02000600000000000000" pitchFamily="2" charset="0"/>
              </a:rPr>
              <a:t>	</a:t>
            </a:r>
            <a:r>
              <a:rPr lang="en-US" sz="1200" dirty="0" err="1" smtClean="0">
                <a:solidFill>
                  <a:schemeClr val="tx2"/>
                </a:solidFill>
                <a:latin typeface="Segoe Print" panose="02000600000000000000" pitchFamily="2" charset="0"/>
              </a:rPr>
              <a:t>Emusliones</a:t>
            </a:r>
            <a:r>
              <a:rPr lang="en-US" sz="1200" dirty="0" smtClean="0">
                <a:solidFill>
                  <a:schemeClr val="tx2"/>
                </a:solidFill>
                <a:latin typeface="Segoe Print" panose="02000600000000000000" pitchFamily="2" charset="0"/>
              </a:rPr>
              <a:t> </a:t>
            </a:r>
            <a:r>
              <a:rPr lang="en-US" sz="1200" dirty="0" err="1">
                <a:solidFill>
                  <a:schemeClr val="tx2"/>
                </a:solidFill>
                <a:latin typeface="Segoe Print" panose="02000600000000000000" pitchFamily="2" charset="0"/>
              </a:rPr>
              <a:t>Mowilith</a:t>
            </a:r>
            <a:r>
              <a:rPr lang="en-US" sz="1200" dirty="0">
                <a:solidFill>
                  <a:schemeClr val="tx2"/>
                </a:solidFill>
                <a:latin typeface="Segoe Print" panose="02000600000000000000" pitchFamily="2" charset="0"/>
              </a:rPr>
              <a:t>® </a:t>
            </a:r>
            <a:r>
              <a:rPr lang="en-US" sz="1200" dirty="0" err="1">
                <a:solidFill>
                  <a:schemeClr val="tx2"/>
                </a:solidFill>
                <a:latin typeface="Segoe Print" panose="02000600000000000000" pitchFamily="2" charset="0"/>
              </a:rPr>
              <a:t>en</a:t>
            </a:r>
            <a:r>
              <a:rPr lang="en-US" sz="1200" dirty="0">
                <a:solidFill>
                  <a:schemeClr val="tx2"/>
                </a:solidFill>
                <a:latin typeface="Segoe Print" panose="02000600000000000000" pitchFamily="2" charset="0"/>
              </a:rPr>
              <a:t> </a:t>
            </a:r>
            <a:r>
              <a:rPr lang="en-US" sz="1200" dirty="0" err="1">
                <a:solidFill>
                  <a:schemeClr val="tx2"/>
                </a:solidFill>
                <a:latin typeface="Segoe Print" panose="02000600000000000000" pitchFamily="2" charset="0"/>
              </a:rPr>
              <a:t>impermeabilizantes</a:t>
            </a:r>
            <a:r>
              <a:rPr lang="en-US" sz="1200" dirty="0">
                <a:solidFill>
                  <a:schemeClr val="tx2"/>
                </a:solidFill>
                <a:latin typeface="Segoe Print" panose="02000600000000000000" pitchFamily="2" charset="0"/>
              </a:rPr>
              <a:t> </a:t>
            </a:r>
            <a:r>
              <a:rPr lang="en-US" sz="1200" dirty="0" err="1" smtClean="0">
                <a:solidFill>
                  <a:schemeClr val="tx2"/>
                </a:solidFill>
                <a:latin typeface="Segoe Print" panose="02000600000000000000" pitchFamily="2" charset="0"/>
              </a:rPr>
              <a:t>cementosos</a:t>
            </a:r>
            <a:endParaRPr lang="en-US" sz="1200" dirty="0" smtClean="0">
              <a:solidFill>
                <a:schemeClr val="tx2"/>
              </a:solidFill>
              <a:latin typeface="Segoe Print" panose="02000600000000000000" pitchFamily="2" charset="0"/>
            </a:endParaRPr>
          </a:p>
          <a:p>
            <a:pPr>
              <a:lnSpc>
                <a:spcPct val="150000"/>
              </a:lnSpc>
            </a:pPr>
            <a:endParaRPr lang="en-US" sz="1200" dirty="0">
              <a:solidFill>
                <a:schemeClr val="tx2"/>
              </a:solidFill>
              <a:latin typeface="Segoe Print" panose="02000600000000000000" pitchFamily="2" charset="0"/>
            </a:endParaRPr>
          </a:p>
          <a:p>
            <a:pPr>
              <a:lnSpc>
                <a:spcPct val="150000"/>
              </a:lnSpc>
            </a:pPr>
            <a:r>
              <a:rPr lang="en-US" sz="1200" dirty="0" smtClean="0">
                <a:solidFill>
                  <a:schemeClr val="tx2"/>
                </a:solidFill>
                <a:latin typeface="Segoe Print" panose="02000600000000000000" pitchFamily="2" charset="0"/>
              </a:rPr>
              <a:t>4. </a:t>
            </a:r>
            <a:r>
              <a:rPr lang="en-US" sz="1200" dirty="0" err="1" smtClean="0">
                <a:solidFill>
                  <a:schemeClr val="tx2"/>
                </a:solidFill>
                <a:latin typeface="Segoe Print" panose="02000600000000000000" pitchFamily="2" charset="0"/>
              </a:rPr>
              <a:t>Discusión</a:t>
            </a:r>
            <a:r>
              <a:rPr lang="en-US" sz="1200" dirty="0" smtClean="0">
                <a:solidFill>
                  <a:schemeClr val="tx2"/>
                </a:solidFill>
                <a:latin typeface="Segoe Print" panose="02000600000000000000" pitchFamily="2" charset="0"/>
              </a:rPr>
              <a:t> y </a:t>
            </a:r>
            <a:r>
              <a:rPr lang="en-US" sz="1200" dirty="0" err="1" smtClean="0">
                <a:solidFill>
                  <a:schemeClr val="tx2"/>
                </a:solidFill>
                <a:latin typeface="Segoe Print" panose="02000600000000000000" pitchFamily="2" charset="0"/>
              </a:rPr>
              <a:t>Conclusión</a:t>
            </a:r>
            <a:r>
              <a:rPr lang="en-US" sz="1200" dirty="0" smtClean="0">
                <a:solidFill>
                  <a:schemeClr val="tx2"/>
                </a:solidFill>
                <a:latin typeface="Segoe Print" panose="02000600000000000000" pitchFamily="2" charset="0"/>
              </a:rPr>
              <a:t> </a:t>
            </a:r>
          </a:p>
          <a:p>
            <a:pPr>
              <a:lnSpc>
                <a:spcPct val="150000"/>
              </a:lnSpc>
            </a:pPr>
            <a:endParaRPr lang="en-US" sz="1200" dirty="0">
              <a:solidFill>
                <a:schemeClr val="tx2"/>
              </a:solidFill>
              <a:latin typeface="Segoe Print" panose="02000600000000000000" pitchFamily="2" charset="0"/>
            </a:endParaRPr>
          </a:p>
          <a:p>
            <a:pPr>
              <a:lnSpc>
                <a:spcPct val="150000"/>
              </a:lnSpc>
            </a:pPr>
            <a:r>
              <a:rPr lang="en-US" sz="1200" dirty="0">
                <a:solidFill>
                  <a:schemeClr val="tx2"/>
                </a:solidFill>
                <a:latin typeface="Segoe Print" panose="02000600000000000000" pitchFamily="2" charset="0"/>
              </a:rPr>
              <a:t>		</a:t>
            </a:r>
          </a:p>
        </p:txBody>
      </p:sp>
      <p:pic>
        <p:nvPicPr>
          <p:cNvPr id="5" name="Picture 2" descr="Universidad Centr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0783" y="147560"/>
            <a:ext cx="1663430" cy="552118"/>
          </a:xfrm>
          <a:prstGeom prst="rect">
            <a:avLst/>
          </a:prstGeom>
          <a:noFill/>
          <a:extLst>
            <a:ext uri="{909E8E84-426E-40DD-AFC4-6F175D3DCCD1}">
              <a14:hiddenFill xmlns:a14="http://schemas.microsoft.com/office/drawing/2010/main">
                <a:solidFill>
                  <a:srgbClr val="FFFFFF"/>
                </a:solidFill>
              </a14:hiddenFill>
            </a:ext>
          </a:extLst>
        </p:spPr>
      </p:pic>
      <p:sp>
        <p:nvSpPr>
          <p:cNvPr id="6" name="5 CuadroTexto"/>
          <p:cNvSpPr txBox="1"/>
          <p:nvPr/>
        </p:nvSpPr>
        <p:spPr>
          <a:xfrm>
            <a:off x="5848262" y="704656"/>
            <a:ext cx="4248472" cy="369332"/>
          </a:xfrm>
          <a:prstGeom prst="rect">
            <a:avLst/>
          </a:prstGeom>
          <a:noFill/>
        </p:spPr>
        <p:txBody>
          <a:bodyPr wrap="square" rtlCol="0">
            <a:spAutoFit/>
          </a:bodyPr>
          <a:lstStyle/>
          <a:p>
            <a:pPr algn="ctr" defTabSz="914400"/>
            <a:r>
              <a:rPr lang="es-ES" sz="900" dirty="0" smtClean="0">
                <a:solidFill>
                  <a:prstClr val="black"/>
                </a:solidFill>
                <a:latin typeface="Arial Narrow" panose="020B0606020202030204" pitchFamily="34" charset="0"/>
              </a:rPr>
              <a:t>FACULTAD DE INGENIERÍA</a:t>
            </a:r>
            <a:endParaRPr lang="es-CL" sz="900" dirty="0" smtClean="0">
              <a:solidFill>
                <a:prstClr val="black"/>
              </a:solidFill>
              <a:latin typeface="Arial Narrow" panose="020B0606020202030204" pitchFamily="34" charset="0"/>
            </a:endParaRPr>
          </a:p>
          <a:p>
            <a:pPr algn="ctr" defTabSz="914400"/>
            <a:r>
              <a:rPr lang="es-CL" sz="900" dirty="0" smtClean="0">
                <a:solidFill>
                  <a:prstClr val="black"/>
                </a:solidFill>
                <a:latin typeface="Arial Narrow" panose="020B0606020202030204" pitchFamily="34" charset="0"/>
              </a:rPr>
              <a:t>ESCUELA DE OBRAS CIVILES Y CONSTRUCCIÓN</a:t>
            </a:r>
            <a:endParaRPr lang="es-CL" sz="900" dirty="0">
              <a:solidFill>
                <a:prstClr val="black"/>
              </a:solidFill>
              <a:latin typeface="Arial Narrow" panose="020B0606020202030204" pitchFamily="34" charset="0"/>
            </a:endParaRPr>
          </a:p>
        </p:txBody>
      </p:sp>
      <p:pic>
        <p:nvPicPr>
          <p:cNvPr id="7" name="1 Imagen"/>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756541" y="76877"/>
            <a:ext cx="881248" cy="881248"/>
          </a:xfrm>
          <a:prstGeom prst="rect">
            <a:avLst/>
          </a:prstGeom>
        </p:spPr>
      </p:pic>
      <p:pic>
        <p:nvPicPr>
          <p:cNvPr id="8" name="Imagen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29350" y="2635538"/>
            <a:ext cx="2914599" cy="2183046"/>
          </a:xfrm>
          <a:prstGeom prst="rect">
            <a:avLst/>
          </a:prstGeom>
        </p:spPr>
      </p:pic>
    </p:spTree>
    <p:extLst>
      <p:ext uri="{BB962C8B-B14F-4D97-AF65-F5344CB8AC3E}">
        <p14:creationId xmlns:p14="http://schemas.microsoft.com/office/powerpoint/2010/main" val="4104344489"/>
      </p:ext>
    </p:extLst>
  </p:cSld>
  <p:clrMapOvr>
    <a:masterClrMapping/>
  </p:clrMapOvr>
  <p:timing>
    <p:tnLst>
      <p:par>
        <p:cTn id="1" dur="indefinite" restart="never" nodeType="tmRoot"/>
      </p:par>
    </p:tnLst>
  </p:timing>
</p:sld>
</file>

<file path=ppt/slides/slide2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4" name="Text Placeholder 22"/>
          <p:cNvSpPr>
            <a:spLocks noGrp="1"/>
          </p:cNvSpPr>
          <p:nvPr>
            <p:ph idx="10" type="body"/>
          </p:nvPr>
        </p:nvSpPr>
        <p:spPr>
          <a:xfrm>
            <a:off x="562567" y="939486"/>
            <a:ext cx="7471382" cy="633109"/>
          </a:xfrm>
        </p:spPr>
        <p:txBody>
          <a:bodyPr/>
          <a:lstStyle/>
          <a:p>
            <a:r>
              <a:rPr dirty="0" err="1" lang="en-US" smtClean="0" sz="200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charset="0" panose="02000600000000000000" pitchFamily="2" typeface="Segoe Print"/>
              </a:rPr>
              <a:t>Mowilith</a:t>
            </a:r>
            <a:r>
              <a:rPr dirty="0" lang="en-US" smtClean="0" sz="200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charset="0" panose="02000600000000000000" pitchFamily="2" typeface="Segoe Print"/>
              </a:rPr>
              <a:t>®</a:t>
            </a:r>
            <a:endParaRPr dirty="0" lang="en-US" sz="200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charset="0" panose="02000600000000000000" pitchFamily="2" typeface="Segoe Print"/>
            </a:endParaRPr>
          </a:p>
        </p:txBody>
      </p:sp>
      <p:sp>
        <p:nvSpPr>
          <p:cNvPr id="6" name="Rectángulo 5"/>
          <p:cNvSpPr/>
          <p:nvPr/>
        </p:nvSpPr>
        <p:spPr>
          <a:xfrm>
            <a:off x="475307" y="1247185"/>
            <a:ext cx="7935362" cy="553998"/>
          </a:xfrm>
          <a:prstGeom prst="rect">
            <a:avLst/>
          </a:prstGeom>
        </p:spPr>
        <p:txBody>
          <a:bodyPr wrap="square">
            <a:spAutoFit/>
          </a:bodyPr>
          <a:lstStyle/>
          <a:p>
            <a:pPr>
              <a:lnSpc>
                <a:spcPct val="150000"/>
              </a:lnSpc>
            </a:pPr>
            <a:r>
              <a:rPr b="1" dirty="0" err="1" lang="en-US" sz="2000">
                <a:ln w="12700">
                  <a:solidFill>
                    <a:schemeClr val="accent1"/>
                  </a:solidFill>
                  <a:prstDash val="solid"/>
                </a:ln>
                <a:pattFill prst="pct50">
                  <a:fgClr>
                    <a:schemeClr val="accent1"/>
                  </a:fgClr>
                  <a:bgClr>
                    <a:schemeClr val="accent1">
                      <a:lumMod val="20000"/>
                      <a:lumOff val="80000"/>
                    </a:schemeClr>
                  </a:bgClr>
                </a:pattFill>
                <a:effectLst>
                  <a:outerShdw algn="bl" dir="2640000" dist="38100" rotWithShape="0">
                    <a:schemeClr val="accent1"/>
                  </a:outerShdw>
                </a:effectLst>
                <a:latin charset="0" panose="02000600000000000000" pitchFamily="2" typeface="Segoe Print"/>
                <a:cs typeface="Source Sans Pro"/>
              </a:rPr>
              <a:t>Emusliones</a:t>
            </a:r>
            <a:r>
              <a:rPr dirty="0" lang="en-US">
                <a:solidFill>
                  <a:schemeClr val="tx2"/>
                </a:solidFill>
                <a:latin charset="0" panose="02000600000000000000" pitchFamily="2" typeface="Segoe Print"/>
              </a:rPr>
              <a:t> </a:t>
            </a:r>
            <a:r>
              <a:rPr b="1" dirty="0" err="1" lang="en-US" sz="2000">
                <a:ln w="12700">
                  <a:solidFill>
                    <a:schemeClr val="accent1"/>
                  </a:solidFill>
                  <a:prstDash val="solid"/>
                </a:ln>
                <a:pattFill prst="pct50">
                  <a:fgClr>
                    <a:schemeClr val="accent1"/>
                  </a:fgClr>
                  <a:bgClr>
                    <a:schemeClr val="accent1">
                      <a:lumMod val="20000"/>
                      <a:lumOff val="80000"/>
                    </a:schemeClr>
                  </a:bgClr>
                </a:pattFill>
                <a:effectLst>
                  <a:outerShdw algn="bl" dir="2640000" dist="38100" rotWithShape="0">
                    <a:schemeClr val="accent1"/>
                  </a:outerShdw>
                </a:effectLst>
                <a:latin charset="0" panose="02000600000000000000" pitchFamily="2" typeface="Segoe Print"/>
                <a:cs typeface="Source Sans Pro"/>
              </a:rPr>
              <a:t>Mowilith</a:t>
            </a:r>
            <a:r>
              <a:rPr b="1" dirty="0" lang="en-US" sz="2000">
                <a:ln w="12700">
                  <a:solidFill>
                    <a:schemeClr val="accent1"/>
                  </a:solidFill>
                  <a:prstDash val="solid"/>
                </a:ln>
                <a:pattFill prst="pct50">
                  <a:fgClr>
                    <a:schemeClr val="accent1"/>
                  </a:fgClr>
                  <a:bgClr>
                    <a:schemeClr val="accent1">
                      <a:lumMod val="20000"/>
                      <a:lumOff val="80000"/>
                    </a:schemeClr>
                  </a:bgClr>
                </a:pattFill>
                <a:effectLst>
                  <a:outerShdw algn="bl" dir="2640000" dist="38100" rotWithShape="0">
                    <a:schemeClr val="accent1"/>
                  </a:outerShdw>
                </a:effectLst>
                <a:latin charset="0" panose="02000600000000000000" pitchFamily="2" typeface="Segoe Print"/>
                <a:cs typeface="Source Sans Pro"/>
              </a:rPr>
              <a:t>® </a:t>
            </a:r>
            <a:r>
              <a:rPr b="1" dirty="0" err="1" lang="en-US" sz="2000">
                <a:ln w="12700">
                  <a:solidFill>
                    <a:schemeClr val="accent1"/>
                  </a:solidFill>
                  <a:prstDash val="solid"/>
                </a:ln>
                <a:pattFill prst="pct50">
                  <a:fgClr>
                    <a:schemeClr val="accent1"/>
                  </a:fgClr>
                  <a:bgClr>
                    <a:schemeClr val="accent1">
                      <a:lumMod val="20000"/>
                      <a:lumOff val="80000"/>
                    </a:schemeClr>
                  </a:bgClr>
                </a:pattFill>
                <a:effectLst>
                  <a:outerShdw algn="bl" dir="2640000" dist="38100" rotWithShape="0">
                    <a:schemeClr val="accent1"/>
                  </a:outerShdw>
                </a:effectLst>
                <a:latin charset="0" panose="02000600000000000000" pitchFamily="2" typeface="Segoe Print"/>
                <a:cs typeface="Source Sans Pro"/>
              </a:rPr>
              <a:t>en</a:t>
            </a:r>
            <a:r>
              <a:rPr b="1" dirty="0" lang="en-US" sz="2000">
                <a:ln w="12700">
                  <a:solidFill>
                    <a:schemeClr val="accent1"/>
                  </a:solidFill>
                  <a:prstDash val="solid"/>
                </a:ln>
                <a:pattFill prst="pct50">
                  <a:fgClr>
                    <a:schemeClr val="accent1"/>
                  </a:fgClr>
                  <a:bgClr>
                    <a:schemeClr val="accent1">
                      <a:lumMod val="20000"/>
                      <a:lumOff val="80000"/>
                    </a:schemeClr>
                  </a:bgClr>
                </a:pattFill>
                <a:effectLst>
                  <a:outerShdw algn="bl" dir="2640000" dist="38100" rotWithShape="0">
                    <a:schemeClr val="accent1"/>
                  </a:outerShdw>
                </a:effectLst>
                <a:latin charset="0" panose="02000600000000000000" pitchFamily="2" typeface="Segoe Print"/>
                <a:cs typeface="Source Sans Pro"/>
              </a:rPr>
              <a:t> </a:t>
            </a:r>
            <a:r>
              <a:rPr b="1" dirty="0" err="1" lang="en-US" sz="2000">
                <a:ln w="12700">
                  <a:solidFill>
                    <a:schemeClr val="accent1"/>
                  </a:solidFill>
                  <a:prstDash val="solid"/>
                </a:ln>
                <a:pattFill prst="pct50">
                  <a:fgClr>
                    <a:schemeClr val="accent1"/>
                  </a:fgClr>
                  <a:bgClr>
                    <a:schemeClr val="accent1">
                      <a:lumMod val="20000"/>
                      <a:lumOff val="80000"/>
                    </a:schemeClr>
                  </a:bgClr>
                </a:pattFill>
                <a:effectLst>
                  <a:outerShdw algn="bl" dir="2640000" dist="38100" rotWithShape="0">
                    <a:schemeClr val="accent1"/>
                  </a:outerShdw>
                </a:effectLst>
                <a:latin charset="0" panose="02000600000000000000" pitchFamily="2" typeface="Segoe Print"/>
                <a:cs typeface="Source Sans Pro"/>
              </a:rPr>
              <a:t>impermeabilizantes</a:t>
            </a:r>
            <a:r>
              <a:rPr b="1" dirty="0" lang="en-US" sz="2000">
                <a:ln w="12700">
                  <a:solidFill>
                    <a:schemeClr val="accent1"/>
                  </a:solidFill>
                  <a:prstDash val="solid"/>
                </a:ln>
                <a:pattFill prst="pct50">
                  <a:fgClr>
                    <a:schemeClr val="accent1"/>
                  </a:fgClr>
                  <a:bgClr>
                    <a:schemeClr val="accent1">
                      <a:lumMod val="20000"/>
                      <a:lumOff val="80000"/>
                    </a:schemeClr>
                  </a:bgClr>
                </a:pattFill>
                <a:effectLst>
                  <a:outerShdw algn="bl" dir="2640000" dist="38100" rotWithShape="0">
                    <a:schemeClr val="accent1"/>
                  </a:outerShdw>
                </a:effectLst>
                <a:latin charset="0" panose="02000600000000000000" pitchFamily="2" typeface="Segoe Print"/>
                <a:cs typeface="Source Sans Pro"/>
              </a:rPr>
              <a:t> </a:t>
            </a:r>
            <a:r>
              <a:rPr b="1" dirty="0" err="1" lang="en-US" sz="2000">
                <a:ln w="12700">
                  <a:solidFill>
                    <a:schemeClr val="accent1"/>
                  </a:solidFill>
                  <a:prstDash val="solid"/>
                </a:ln>
                <a:pattFill prst="pct50">
                  <a:fgClr>
                    <a:schemeClr val="accent1"/>
                  </a:fgClr>
                  <a:bgClr>
                    <a:schemeClr val="accent1">
                      <a:lumMod val="20000"/>
                      <a:lumOff val="80000"/>
                    </a:schemeClr>
                  </a:bgClr>
                </a:pattFill>
                <a:effectLst>
                  <a:outerShdw algn="bl" dir="2640000" dist="38100" rotWithShape="0">
                    <a:schemeClr val="accent1"/>
                  </a:outerShdw>
                </a:effectLst>
                <a:latin charset="0" panose="02000600000000000000" pitchFamily="2" typeface="Segoe Print"/>
                <a:cs typeface="Source Sans Pro"/>
              </a:rPr>
              <a:t>acrílicos</a:t>
            </a:r>
            <a:r>
              <a:rPr b="1" dirty="0" lang="en-US" sz="2000">
                <a:ln w="12700">
                  <a:solidFill>
                    <a:schemeClr val="accent1"/>
                  </a:solidFill>
                  <a:prstDash val="solid"/>
                </a:ln>
                <a:pattFill prst="pct50">
                  <a:fgClr>
                    <a:schemeClr val="accent1"/>
                  </a:fgClr>
                  <a:bgClr>
                    <a:schemeClr val="accent1">
                      <a:lumMod val="20000"/>
                      <a:lumOff val="80000"/>
                    </a:schemeClr>
                  </a:bgClr>
                </a:pattFill>
                <a:effectLst>
                  <a:outerShdw algn="bl" dir="2640000" dist="38100" rotWithShape="0">
                    <a:schemeClr val="accent1"/>
                  </a:outerShdw>
                </a:effectLst>
                <a:latin charset="0" panose="02000600000000000000" pitchFamily="2" typeface="Segoe Print"/>
                <a:cs typeface="Source Sans Pro"/>
              </a:rPr>
              <a:t>	</a:t>
            </a:r>
          </a:p>
        </p:txBody>
      </p:sp>
      <p:graphicFrame>
        <p:nvGraphicFramePr>
          <p:cNvPr id="7" name="Tabla 6"/>
          <p:cNvGraphicFramePr>
            <a:graphicFrameLocks noGrp="1"/>
          </p:cNvGraphicFramePr>
          <p:nvPr>
            <p:extLst>
              <p:ext uri="{D42A27DB-BD31-4B8C-83A1-F6EECF244321}">
                <p14:modId xmlns:p14="http://schemas.microsoft.com/office/powerpoint/2010/main" val="1342238677"/>
              </p:ext>
            </p:extLst>
          </p:nvPr>
        </p:nvGraphicFramePr>
        <p:xfrm>
          <a:off x="859287" y="2108882"/>
          <a:ext cx="3817620" cy="2591245"/>
        </p:xfrm>
        <a:graphic>
          <a:graphicData uri="http://schemas.openxmlformats.org/drawingml/2006/table">
            <a:tbl>
              <a:tblPr bandRow="1" firstRow="1">
                <a:tableStyleId>{5C22544A-7EE6-4342-B048-85BDC9FD1C3A}</a:tableStyleId>
              </a:tblPr>
              <a:tblGrid>
                <a:gridCol w="2237105"/>
                <a:gridCol w="1580515"/>
              </a:tblGrid>
              <a:tr h="266390">
                <a:tc>
                  <a:txBody>
                    <a:bodyPr/>
                    <a:lstStyle/>
                    <a:p>
                      <a:pPr fontAlgn="b">
                        <a:lnSpc>
                          <a:spcPct val="107000"/>
                        </a:lnSpc>
                        <a:spcAft>
                          <a:spcPts val="0"/>
                        </a:spcAft>
                      </a:pPr>
                      <a:r>
                        <a:rPr dirty="0" kern="1200" lang="es-CL" sz="1000">
                          <a:effectLst/>
                        </a:rPr>
                        <a:t>Materias Primas</a:t>
                      </a:r>
                      <a:endParaRPr dirty="0"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ctr" marB="0" marL="9525" marR="9525" marT="9525"/>
                </a:tc>
                <a:tc>
                  <a:txBody>
                    <a:bodyPr/>
                    <a:lstStyle/>
                    <a:p>
                      <a:pPr algn="ctr">
                        <a:lnSpc>
                          <a:spcPct val="107000"/>
                        </a:lnSpc>
                        <a:spcAft>
                          <a:spcPts val="0"/>
                        </a:spcAft>
                      </a:pPr>
                      <a:r>
                        <a:rPr kern="1200" lang="en-GB" sz="1000">
                          <a:effectLst/>
                        </a:rPr>
                        <a:t>Cartidad [%]</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ctr"/>
                </a:tc>
              </a:tr>
              <a:tr h="199758">
                <a:tc>
                  <a:txBody>
                    <a:bodyPr/>
                    <a:lstStyle/>
                    <a:p>
                      <a:pPr fontAlgn="b">
                        <a:lnSpc>
                          <a:spcPct val="107000"/>
                        </a:lnSpc>
                        <a:spcAft>
                          <a:spcPts val="0"/>
                        </a:spcAft>
                      </a:pPr>
                      <a:r>
                        <a:rPr kern="1200" lang="es-CL" sz="1000">
                          <a:effectLst/>
                        </a:rPr>
                        <a:t>Emulsión</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b" marB="0" marL="9525" marR="9525" marT="9525"/>
                </a:tc>
                <a:tc>
                  <a:txBody>
                    <a:bodyPr/>
                    <a:lstStyle/>
                    <a:p>
                      <a:pPr algn="ctr" fontAlgn="b">
                        <a:lnSpc>
                          <a:spcPct val="107000"/>
                        </a:lnSpc>
                        <a:spcAft>
                          <a:spcPts val="0"/>
                        </a:spcAft>
                      </a:pPr>
                      <a:r>
                        <a:rPr kern="1200" lang="es-CL" sz="1000">
                          <a:effectLst/>
                        </a:rPr>
                        <a:t>65,6</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b" marB="0" marL="9525" marR="9525" marT="9525"/>
                </a:tc>
              </a:tr>
              <a:tr h="179919">
                <a:tc>
                  <a:txBody>
                    <a:bodyPr/>
                    <a:lstStyle/>
                    <a:p>
                      <a:pPr fontAlgn="b">
                        <a:lnSpc>
                          <a:spcPct val="107000"/>
                        </a:lnSpc>
                        <a:spcAft>
                          <a:spcPts val="0"/>
                        </a:spcAft>
                      </a:pPr>
                      <a:r>
                        <a:rPr kern="1200" lang="es-CL" sz="1000">
                          <a:effectLst/>
                        </a:rPr>
                        <a:t>Antiespumante</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b" marB="0" marL="9525" marR="9525" marT="9525"/>
                </a:tc>
                <a:tc>
                  <a:txBody>
                    <a:bodyPr/>
                    <a:lstStyle/>
                    <a:p>
                      <a:pPr algn="ctr" fontAlgn="b">
                        <a:lnSpc>
                          <a:spcPct val="107000"/>
                        </a:lnSpc>
                        <a:spcAft>
                          <a:spcPts val="0"/>
                        </a:spcAft>
                      </a:pPr>
                      <a:r>
                        <a:rPr kern="1200" lang="es-CL" sz="1000">
                          <a:effectLst/>
                        </a:rPr>
                        <a:t>0,7</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b" marB="0" marL="9525" marR="9525" marT="9525"/>
                </a:tc>
              </a:tr>
              <a:tr h="238752">
                <a:tc>
                  <a:txBody>
                    <a:bodyPr/>
                    <a:lstStyle/>
                    <a:p>
                      <a:pPr fontAlgn="b">
                        <a:lnSpc>
                          <a:spcPct val="107000"/>
                        </a:lnSpc>
                        <a:spcAft>
                          <a:spcPts val="0"/>
                        </a:spcAft>
                      </a:pPr>
                      <a:r>
                        <a:rPr kern="1200" lang="es-CL" sz="1000">
                          <a:effectLst/>
                        </a:rPr>
                        <a:t>Coalescente</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b" marB="0" marL="9525" marR="9525" marT="9525"/>
                </a:tc>
                <a:tc>
                  <a:txBody>
                    <a:bodyPr/>
                    <a:lstStyle/>
                    <a:p>
                      <a:pPr algn="ctr" fontAlgn="b">
                        <a:lnSpc>
                          <a:spcPct val="107000"/>
                        </a:lnSpc>
                        <a:spcAft>
                          <a:spcPts val="0"/>
                        </a:spcAft>
                      </a:pPr>
                      <a:r>
                        <a:rPr kern="1200" lang="es-CL" sz="1000">
                          <a:effectLst/>
                        </a:rPr>
                        <a:t>1,2</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b" marB="0" marL="9525" marR="9525" marT="9525"/>
                </a:tc>
              </a:tr>
              <a:tr h="179919">
                <a:tc>
                  <a:txBody>
                    <a:bodyPr/>
                    <a:lstStyle/>
                    <a:p>
                      <a:pPr fontAlgn="b">
                        <a:lnSpc>
                          <a:spcPct val="107000"/>
                        </a:lnSpc>
                        <a:spcAft>
                          <a:spcPts val="0"/>
                        </a:spcAft>
                      </a:pPr>
                      <a:r>
                        <a:rPr kern="1200" lang="es-CL" sz="1000">
                          <a:effectLst/>
                        </a:rPr>
                        <a:t>Cargas minerales</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b" marB="0" marL="9525" marR="9525" marT="9525"/>
                </a:tc>
                <a:tc>
                  <a:txBody>
                    <a:bodyPr/>
                    <a:lstStyle/>
                    <a:p>
                      <a:pPr algn="ctr" fontAlgn="b">
                        <a:lnSpc>
                          <a:spcPct val="107000"/>
                        </a:lnSpc>
                        <a:spcAft>
                          <a:spcPts val="0"/>
                        </a:spcAft>
                      </a:pPr>
                      <a:r>
                        <a:rPr kern="1200" lang="es-CL" sz="1000">
                          <a:effectLst/>
                        </a:rPr>
                        <a:t>0,6</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b" marB="0" marL="9525" marR="9525" marT="9525"/>
                </a:tc>
              </a:tr>
              <a:tr h="238752">
                <a:tc>
                  <a:txBody>
                    <a:bodyPr/>
                    <a:lstStyle/>
                    <a:p>
                      <a:pPr fontAlgn="b">
                        <a:lnSpc>
                          <a:spcPct val="107000"/>
                        </a:lnSpc>
                        <a:spcAft>
                          <a:spcPts val="0"/>
                        </a:spcAft>
                      </a:pPr>
                      <a:r>
                        <a:rPr kern="1200" lang="es-CL" sz="1000">
                          <a:effectLst/>
                        </a:rPr>
                        <a:t>Dispersante</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b" marB="0" marL="9525" marR="9525" marT="9525"/>
                </a:tc>
                <a:tc>
                  <a:txBody>
                    <a:bodyPr/>
                    <a:lstStyle/>
                    <a:p>
                      <a:pPr algn="ctr" fontAlgn="b">
                        <a:lnSpc>
                          <a:spcPct val="107000"/>
                        </a:lnSpc>
                        <a:spcAft>
                          <a:spcPts val="0"/>
                        </a:spcAft>
                      </a:pPr>
                      <a:r>
                        <a:rPr kern="1200" lang="es-CL" sz="1000">
                          <a:effectLst/>
                        </a:rPr>
                        <a:t>0,2</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b" marB="0" marL="9525" marR="9525" marT="9525"/>
                </a:tc>
              </a:tr>
              <a:tr h="179919">
                <a:tc>
                  <a:txBody>
                    <a:bodyPr/>
                    <a:lstStyle/>
                    <a:p>
                      <a:pPr fontAlgn="b">
                        <a:lnSpc>
                          <a:spcPct val="107000"/>
                        </a:lnSpc>
                        <a:spcAft>
                          <a:spcPts val="0"/>
                        </a:spcAft>
                      </a:pPr>
                      <a:r>
                        <a:rPr kern="1200" lang="es-CL" sz="1000">
                          <a:effectLst/>
                        </a:rPr>
                        <a:t>Biocida </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b" marB="0" marL="9525" marR="9525" marT="9525"/>
                </a:tc>
                <a:tc>
                  <a:txBody>
                    <a:bodyPr/>
                    <a:lstStyle/>
                    <a:p>
                      <a:pPr algn="ctr" fontAlgn="b">
                        <a:lnSpc>
                          <a:spcPct val="107000"/>
                        </a:lnSpc>
                        <a:spcAft>
                          <a:spcPts val="0"/>
                        </a:spcAft>
                      </a:pPr>
                      <a:r>
                        <a:rPr kern="1200" lang="es-CL" sz="1000">
                          <a:effectLst/>
                        </a:rPr>
                        <a:t>0,3</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b" marB="0" marL="9525" marR="9525" marT="9525"/>
                </a:tc>
              </a:tr>
              <a:tr h="179919">
                <a:tc>
                  <a:txBody>
                    <a:bodyPr/>
                    <a:lstStyle/>
                    <a:p>
                      <a:pPr fontAlgn="b">
                        <a:lnSpc>
                          <a:spcPct val="107000"/>
                        </a:lnSpc>
                        <a:spcAft>
                          <a:spcPts val="0"/>
                        </a:spcAft>
                      </a:pPr>
                      <a:r>
                        <a:rPr kern="1200" lang="es-CL" sz="1000">
                          <a:effectLst/>
                        </a:rPr>
                        <a:t> Carbonato de Calcio</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b" marB="0" marL="9525" marR="9525" marT="9525"/>
                </a:tc>
                <a:tc>
                  <a:txBody>
                    <a:bodyPr/>
                    <a:lstStyle/>
                    <a:p>
                      <a:pPr algn="ctr" fontAlgn="b">
                        <a:lnSpc>
                          <a:spcPct val="107000"/>
                        </a:lnSpc>
                        <a:spcAft>
                          <a:spcPts val="0"/>
                        </a:spcAft>
                      </a:pPr>
                      <a:r>
                        <a:rPr kern="1200" lang="es-CL" sz="1000">
                          <a:effectLst/>
                        </a:rPr>
                        <a:t>27,9</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b" marB="0" marL="9525" marR="9525" marT="9525"/>
                </a:tc>
              </a:tr>
              <a:tr h="240804">
                <a:tc>
                  <a:txBody>
                    <a:bodyPr/>
                    <a:lstStyle/>
                    <a:p>
                      <a:pPr fontAlgn="b">
                        <a:lnSpc>
                          <a:spcPct val="107000"/>
                        </a:lnSpc>
                        <a:spcAft>
                          <a:spcPts val="0"/>
                        </a:spcAft>
                      </a:pPr>
                      <a:r>
                        <a:rPr kern="1200" lang="es-CL" sz="1000">
                          <a:effectLst/>
                        </a:rPr>
                        <a:t>Silicato de Aluminio</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b" marB="0" marL="9525" marR="9525" marT="9525"/>
                </a:tc>
                <a:tc>
                  <a:txBody>
                    <a:bodyPr/>
                    <a:lstStyle/>
                    <a:p>
                      <a:pPr algn="ctr" fontAlgn="b">
                        <a:lnSpc>
                          <a:spcPct val="107000"/>
                        </a:lnSpc>
                        <a:spcAft>
                          <a:spcPts val="0"/>
                        </a:spcAft>
                      </a:pPr>
                      <a:r>
                        <a:rPr kern="1200" lang="es-CL" sz="1000">
                          <a:effectLst/>
                        </a:rPr>
                        <a:t>2,0</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b" marB="0" marL="9525" marR="9525" marT="9525"/>
                </a:tc>
              </a:tr>
              <a:tr h="179919">
                <a:tc>
                  <a:txBody>
                    <a:bodyPr/>
                    <a:lstStyle/>
                    <a:p>
                      <a:pPr fontAlgn="b">
                        <a:lnSpc>
                          <a:spcPct val="107000"/>
                        </a:lnSpc>
                        <a:spcAft>
                          <a:spcPts val="0"/>
                        </a:spcAft>
                      </a:pPr>
                      <a:r>
                        <a:rPr kern="1200" lang="es-CL" sz="1000">
                          <a:effectLst/>
                        </a:rPr>
                        <a:t>Dióxido de Titanio</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b" marB="0" marL="9525" marR="9525" marT="9525"/>
                </a:tc>
                <a:tc>
                  <a:txBody>
                    <a:bodyPr/>
                    <a:lstStyle/>
                    <a:p>
                      <a:pPr algn="ctr" fontAlgn="b">
                        <a:lnSpc>
                          <a:spcPct val="107000"/>
                        </a:lnSpc>
                        <a:spcAft>
                          <a:spcPts val="0"/>
                        </a:spcAft>
                      </a:pPr>
                      <a:r>
                        <a:rPr kern="1200" lang="es-CL" sz="1000">
                          <a:effectLst/>
                        </a:rPr>
                        <a:t>0,5</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b" marB="0" marL="9525" marR="9525" marT="9525"/>
                </a:tc>
              </a:tr>
              <a:tr h="240804">
                <a:tc>
                  <a:txBody>
                    <a:bodyPr/>
                    <a:lstStyle/>
                    <a:p>
                      <a:pPr fontAlgn="b">
                        <a:lnSpc>
                          <a:spcPct val="107000"/>
                        </a:lnSpc>
                        <a:spcAft>
                          <a:spcPts val="0"/>
                        </a:spcAft>
                      </a:pPr>
                      <a:r>
                        <a:rPr kern="1200" lang="es-CL" sz="1000">
                          <a:effectLst/>
                        </a:rPr>
                        <a:t>Modificador reológico</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b" marB="0" marL="9525" marR="9525" marT="9525"/>
                </a:tc>
                <a:tc>
                  <a:txBody>
                    <a:bodyPr/>
                    <a:lstStyle/>
                    <a:p>
                      <a:pPr algn="ctr" fontAlgn="b">
                        <a:lnSpc>
                          <a:spcPct val="107000"/>
                        </a:lnSpc>
                        <a:spcAft>
                          <a:spcPts val="0"/>
                        </a:spcAft>
                      </a:pPr>
                      <a:r>
                        <a:rPr kern="1200" lang="es-CL" sz="1000">
                          <a:effectLst/>
                        </a:rPr>
                        <a:t>0,8</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b" marB="0" marL="9525" marR="9525" marT="9525"/>
                </a:tc>
              </a:tr>
              <a:tr h="266390">
                <a:tc>
                  <a:txBody>
                    <a:bodyPr/>
                    <a:lstStyle/>
                    <a:p>
                      <a:pPr algn="ctr" fontAlgn="b">
                        <a:lnSpc>
                          <a:spcPct val="107000"/>
                        </a:lnSpc>
                        <a:spcAft>
                          <a:spcPts val="0"/>
                        </a:spcAft>
                      </a:pPr>
                      <a:r>
                        <a:rPr dirty="0" kern="1200" lang="es-CL" sz="1000">
                          <a:effectLst/>
                        </a:rPr>
                        <a:t>TOTAL</a:t>
                      </a:r>
                      <a:endParaRPr dirty="0"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ctr" marB="0" marL="9525" marR="9525" marT="9525"/>
                </a:tc>
                <a:tc>
                  <a:txBody>
                    <a:bodyPr/>
                    <a:lstStyle/>
                    <a:p>
                      <a:pPr algn="ctr">
                        <a:lnSpc>
                          <a:spcPct val="107000"/>
                        </a:lnSpc>
                        <a:spcAft>
                          <a:spcPts val="0"/>
                        </a:spcAft>
                      </a:pPr>
                      <a:r>
                        <a:rPr dirty="0" kern="1200" lang="en-GB" sz="1000">
                          <a:effectLst/>
                        </a:rPr>
                        <a:t>100</a:t>
                      </a:r>
                      <a:endParaRPr dirty="0"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ctr"/>
                </a:tc>
              </a:tr>
            </a:tbl>
          </a:graphicData>
        </a:graphic>
      </p:graphicFrame>
      <p:sp>
        <p:nvSpPr>
          <p:cNvPr id="9" name="Rectángulo 8"/>
          <p:cNvSpPr/>
          <p:nvPr/>
        </p:nvSpPr>
        <p:spPr>
          <a:xfrm>
            <a:off x="5011093" y="2550424"/>
            <a:ext cx="4572000" cy="1708160"/>
          </a:xfrm>
          <a:prstGeom prst="rect">
            <a:avLst/>
          </a:prstGeom>
        </p:spPr>
        <p:txBody>
          <a:bodyPr>
            <a:spAutoFit/>
          </a:bodyPr>
          <a:lstStyle/>
          <a:p>
            <a:pPr indent="-285750" marL="285750">
              <a:lnSpc>
                <a:spcPct val="150000"/>
              </a:lnSpc>
              <a:buFont charset="2" panose="05000000000000000000" pitchFamily="2" typeface="Wingdings"/>
              <a:buChar char="ü"/>
            </a:pPr>
            <a:r>
              <a:rPr dirty="0" err="1" lang="en-US" smtClean="0" sz="1400">
                <a:solidFill>
                  <a:schemeClr val="tx2"/>
                </a:solidFill>
                <a:latin charset="0" panose="02000600000000000000" pitchFamily="2" typeface="Segoe Print"/>
              </a:rPr>
              <a:t>Mowilith</a:t>
            </a:r>
            <a:r>
              <a:rPr dirty="0" lang="en-US" smtClean="0" sz="1400">
                <a:solidFill>
                  <a:schemeClr val="tx2"/>
                </a:solidFill>
                <a:latin charset="0" panose="02000600000000000000" pitchFamily="2" typeface="Segoe Print"/>
              </a:rPr>
              <a:t> DM 765</a:t>
            </a:r>
          </a:p>
          <a:p>
            <a:pPr indent="-285750" marL="285750">
              <a:lnSpc>
                <a:spcPct val="150000"/>
              </a:lnSpc>
              <a:buFont charset="2" panose="05000000000000000000" pitchFamily="2" typeface="Wingdings"/>
              <a:buChar char="ü"/>
            </a:pPr>
            <a:r>
              <a:rPr dirty="0" err="1" lang="en-US" smtClean="0" sz="1400">
                <a:solidFill>
                  <a:schemeClr val="tx2"/>
                </a:solidFill>
                <a:latin charset="0" panose="02000600000000000000" pitchFamily="2" typeface="Segoe Print"/>
              </a:rPr>
              <a:t>Mowilith</a:t>
            </a:r>
            <a:r>
              <a:rPr dirty="0" lang="en-US" smtClean="0" sz="1400">
                <a:solidFill>
                  <a:schemeClr val="tx2"/>
                </a:solidFill>
                <a:latin charset="0" panose="02000600000000000000" pitchFamily="2" typeface="Segoe Print"/>
              </a:rPr>
              <a:t> LDM 6137</a:t>
            </a:r>
          </a:p>
          <a:p>
            <a:pPr indent="-285750" marL="285750">
              <a:lnSpc>
                <a:spcPct val="150000"/>
              </a:lnSpc>
              <a:buFont charset="2" panose="05000000000000000000" pitchFamily="2" typeface="Wingdings"/>
              <a:buChar char="ü"/>
            </a:pPr>
            <a:r>
              <a:rPr dirty="0" err="1" lang="en-US" smtClean="0" sz="1400">
                <a:solidFill>
                  <a:schemeClr val="tx2"/>
                </a:solidFill>
                <a:latin charset="0" panose="02000600000000000000" pitchFamily="2" typeface="Segoe Print"/>
              </a:rPr>
              <a:t>Mowilith</a:t>
            </a:r>
            <a:r>
              <a:rPr dirty="0" lang="en-US" smtClean="0" sz="1400">
                <a:solidFill>
                  <a:schemeClr val="tx2"/>
                </a:solidFill>
                <a:latin charset="0" panose="02000600000000000000" pitchFamily="2" typeface="Segoe Print"/>
              </a:rPr>
              <a:t> LDM 2442/2494</a:t>
            </a:r>
          </a:p>
          <a:p>
            <a:pPr indent="-285750" marL="285750">
              <a:lnSpc>
                <a:spcPct val="150000"/>
              </a:lnSpc>
              <a:buFont charset="2" panose="05000000000000000000" pitchFamily="2" typeface="Wingdings"/>
              <a:buChar char="ü"/>
            </a:pPr>
            <a:r>
              <a:rPr dirty="0" err="1" lang="en-US" smtClean="0" sz="1400">
                <a:solidFill>
                  <a:schemeClr val="tx2"/>
                </a:solidFill>
                <a:latin charset="0" panose="02000600000000000000" pitchFamily="2" typeface="Segoe Print"/>
              </a:rPr>
              <a:t>Mowilith</a:t>
            </a:r>
            <a:r>
              <a:rPr dirty="0" lang="en-US" smtClean="0" sz="1400">
                <a:solidFill>
                  <a:schemeClr val="tx2"/>
                </a:solidFill>
                <a:latin charset="0" panose="02000600000000000000" pitchFamily="2" typeface="Segoe Print"/>
              </a:rPr>
              <a:t> DM 511</a:t>
            </a:r>
          </a:p>
          <a:p>
            <a:pPr indent="-285750" marL="285750">
              <a:lnSpc>
                <a:spcPct val="150000"/>
              </a:lnSpc>
              <a:buFont charset="2" panose="05000000000000000000" pitchFamily="2" typeface="Wingdings"/>
              <a:buChar char="ü"/>
            </a:pPr>
            <a:r>
              <a:rPr dirty="0" err="1" lang="en-US" smtClean="0" sz="1400">
                <a:solidFill>
                  <a:schemeClr val="tx2"/>
                </a:solidFill>
                <a:latin charset="0" panose="02000600000000000000" pitchFamily="2" typeface="Segoe Print"/>
              </a:rPr>
              <a:t>Emulsión</a:t>
            </a:r>
            <a:r>
              <a:rPr dirty="0" lang="en-US" smtClean="0" sz="1400">
                <a:solidFill>
                  <a:schemeClr val="tx2"/>
                </a:solidFill>
                <a:latin charset="0" panose="02000600000000000000" pitchFamily="2" typeface="Segoe Print"/>
              </a:rPr>
              <a:t> </a:t>
            </a:r>
            <a:r>
              <a:rPr dirty="0" err="1" lang="en-US" smtClean="0" sz="1400">
                <a:solidFill>
                  <a:schemeClr val="tx2"/>
                </a:solidFill>
                <a:latin charset="0" panose="02000600000000000000" pitchFamily="2" typeface="Segoe Print"/>
              </a:rPr>
              <a:t>vinil</a:t>
            </a:r>
            <a:r>
              <a:rPr dirty="0" lang="en-US" smtClean="0" sz="1400">
                <a:solidFill>
                  <a:schemeClr val="tx2"/>
                </a:solidFill>
                <a:latin charset="0" panose="02000600000000000000" pitchFamily="2" typeface="Segoe Print"/>
              </a:rPr>
              <a:t> </a:t>
            </a:r>
            <a:r>
              <a:rPr dirty="0" err="1" lang="en-US" smtClean="0" sz="1400">
                <a:solidFill>
                  <a:schemeClr val="tx2"/>
                </a:solidFill>
                <a:latin charset="0" panose="02000600000000000000" pitchFamily="2" typeface="Segoe Print"/>
              </a:rPr>
              <a:t>acrilica</a:t>
            </a:r>
            <a:r>
              <a:rPr dirty="0" lang="en-US" smtClean="0" sz="1400">
                <a:solidFill>
                  <a:schemeClr val="tx2"/>
                </a:solidFill>
                <a:latin charset="0" panose="02000600000000000000" pitchFamily="2" typeface="Segoe Print"/>
              </a:rPr>
              <a:t> de </a:t>
            </a:r>
            <a:r>
              <a:rPr dirty="0" err="1" lang="en-US" smtClean="0" sz="1400">
                <a:solidFill>
                  <a:schemeClr val="tx2"/>
                </a:solidFill>
                <a:latin charset="0" panose="02000600000000000000" pitchFamily="2" typeface="Segoe Print"/>
              </a:rPr>
              <a:t>mercado</a:t>
            </a:r>
            <a:endParaRPr dirty="0" lang="en-US" sz="1400">
              <a:solidFill>
                <a:schemeClr val="tx2"/>
              </a:solidFill>
              <a:latin charset="0" panose="02000600000000000000" pitchFamily="2" typeface="Segoe Print"/>
            </a:endParaRPr>
          </a:p>
        </p:txBody>
      </p:sp>
      <p:sp>
        <p:nvSpPr>
          <p:cNvPr id="10" name="Rectángulo 9"/>
          <p:cNvSpPr/>
          <p:nvPr/>
        </p:nvSpPr>
        <p:spPr>
          <a:xfrm>
            <a:off x="-284788" y="1830287"/>
            <a:ext cx="6105770" cy="280013"/>
          </a:xfrm>
          <a:prstGeom prst="rect">
            <a:avLst/>
          </a:prstGeom>
        </p:spPr>
        <p:txBody>
          <a:bodyPr wrap="square">
            <a:spAutoFit/>
          </a:bodyPr>
          <a:lstStyle/>
          <a:p>
            <a:pPr algn="ctr">
              <a:lnSpc>
                <a:spcPct val="107000"/>
              </a:lnSpc>
              <a:spcAft>
                <a:spcPts val="800"/>
              </a:spcAft>
            </a:pPr>
            <a:r>
              <a:rPr dirty="0" lang="es-ES" sz="1200">
                <a:latin charset="0" panose="020B0604020202020204" pitchFamily="34" typeface="Arial"/>
                <a:ea charset="0" panose="02020603050405020304" pitchFamily="18" typeface="Times New Roman"/>
                <a:cs charset="0" panose="02020603050405020304" pitchFamily="18" typeface="Times New Roman"/>
              </a:rPr>
              <a:t>Tabla </a:t>
            </a:r>
            <a:r>
              <a:rPr dirty="0" lang="es-ES" smtClean="0" sz="1200">
                <a:latin charset="0" panose="020B0604020202020204" pitchFamily="34" typeface="Arial"/>
                <a:ea charset="0" panose="02020603050405020304" pitchFamily="18" typeface="Times New Roman"/>
                <a:cs charset="0" panose="02020603050405020304" pitchFamily="18" typeface="Times New Roman"/>
              </a:rPr>
              <a:t>I</a:t>
            </a:r>
            <a:r>
              <a:rPr dirty="0" lang="es-ES" sz="1200">
                <a:latin charset="0" panose="020B0604020202020204" pitchFamily="34" typeface="Arial"/>
                <a:ea charset="0" panose="02020603050405020304" pitchFamily="18" typeface="Times New Roman"/>
                <a:cs charset="0" panose="02020603050405020304" pitchFamily="18" typeface="Times New Roman"/>
              </a:rPr>
              <a:t>. Fórmula orientativa Impermeabilizante acrílico.</a:t>
            </a:r>
            <a:endParaRPr dirty="0" lang="es-ES" sz="1600">
              <a:effectLst/>
              <a:latin charset="0" panose="020F0502020204030204" pitchFamily="34" typeface="Calibri"/>
              <a:ea charset="0" panose="020F0502020204030204" pitchFamily="34" typeface="Calibri"/>
              <a:cs charset="0" panose="02020603050405020304" pitchFamily="18" typeface="Times New Roman"/>
            </a:endParaRPr>
          </a:p>
        </p:txBody>
      </p:sp>
      <p:pic>
        <p:nvPicPr>
          <p:cNvPr id="11" name="Imagen 10"/>
          <p:cNvPicPr>
            <a:picLocks noChangeAspect="1"/>
          </p:cNvPicPr>
          <p:nvPr/>
        </p:nvPicPr>
        <p:blipFill>
          <a:blip r:embed="rId2"/>
          <a:stretch>
            <a:fillRect/>
          </a:stretch>
        </p:blipFill>
        <p:spPr>
          <a:xfrm>
            <a:off x="4927702" y="4874856"/>
            <a:ext cx="3985197" cy="1292384"/>
          </a:xfrm>
          <a:prstGeom prst="rect">
            <a:avLst/>
          </a:prstGeom>
        </p:spPr>
      </p:pic>
      <p:pic>
        <p:nvPicPr>
          <p:cNvPr descr="ac737c8e-5ab7-4582-a3b0-e3ebd52bd747@eurprd06" id="8193" name="Picture 1"/>
          <p:cNvPicPr>
            <a:picLocks noChangeArrowheads="1" noChangeAspect="1"/>
          </p:cNvPicPr>
          <p:nvPr/>
        </p:nvPicPr>
        <p:blipFill rotWithShape="1">
          <a:blip r:embed="rId3">
            <a:extLst>
              <a:ext uri="{28A0092B-C50C-407E-A947-70E740481C1C}">
                <a14:useLocalDpi xmlns:a14="http://schemas.microsoft.com/office/drawing/2010/main" val="0"/>
              </a:ext>
            </a:extLst>
          </a:blip>
          <a:srcRect b="1" l="119" r="70" t="52"/>
          <a:stretch/>
        </p:blipFill>
        <p:spPr bwMode="auto">
          <a:xfrm>
            <a:off x="2091351" y="4874856"/>
            <a:ext cx="1696866" cy="1919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descr="Universidad Central" id="13" name="Picture 2"/>
          <p:cNvPicPr>
            <a:picLocks noChangeArrowheads="1"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140783" y="147560"/>
            <a:ext cx="1663430" cy="552118"/>
          </a:xfrm>
          <a:prstGeom prst="rect">
            <a:avLst/>
          </a:prstGeom>
          <a:noFill/>
          <a:extLst>
            <a:ext uri="{909E8E84-426E-40DD-AFC4-6F175D3DCCD1}">
              <a14:hiddenFill xmlns:a14="http://schemas.microsoft.com/office/drawing/2010/main">
                <a:solidFill>
                  <a:srgbClr val="FFFFFF"/>
                </a:solidFill>
              </a14:hiddenFill>
            </a:ext>
          </a:extLst>
        </p:spPr>
      </p:pic>
      <p:sp>
        <p:nvSpPr>
          <p:cNvPr id="14" name="5 CuadroTexto"/>
          <p:cNvSpPr txBox="1"/>
          <p:nvPr/>
        </p:nvSpPr>
        <p:spPr>
          <a:xfrm>
            <a:off x="5848262" y="704656"/>
            <a:ext cx="4248472" cy="369332"/>
          </a:xfrm>
          <a:prstGeom prst="rect">
            <a:avLst/>
          </a:prstGeom>
          <a:noFill/>
        </p:spPr>
        <p:txBody>
          <a:bodyPr rtlCol="0" wrap="square">
            <a:spAutoFit/>
          </a:bodyPr>
          <a:lstStyle/>
          <a:p>
            <a:pPr algn="ctr" defTabSz="914400"/>
            <a:r>
              <a:rPr dirty="0" lang="es-ES" smtClean="0" sz="900">
                <a:solidFill>
                  <a:prstClr val="black"/>
                </a:solidFill>
                <a:latin charset="0" panose="020B0606020202030204" pitchFamily="34" typeface="Arial Narrow"/>
              </a:rPr>
              <a:t>FACULTAD DE INGENIERÍA</a:t>
            </a:r>
            <a:endParaRPr dirty="0" lang="es-CL" smtClean="0" sz="900">
              <a:solidFill>
                <a:prstClr val="black"/>
              </a:solidFill>
              <a:latin charset="0" panose="020B0606020202030204" pitchFamily="34" typeface="Arial Narrow"/>
            </a:endParaRPr>
          </a:p>
          <a:p>
            <a:pPr algn="ctr" defTabSz="914400"/>
            <a:r>
              <a:rPr dirty="0" lang="es-CL" smtClean="0" sz="900">
                <a:solidFill>
                  <a:prstClr val="black"/>
                </a:solidFill>
                <a:latin charset="0" panose="020B0606020202030204" pitchFamily="34" typeface="Arial Narrow"/>
              </a:rPr>
              <a:t>ESCUELA DE OBRAS CIVILES Y CONSTRUCCIÓN</a:t>
            </a:r>
            <a:endParaRPr dirty="0" lang="es-CL" sz="900">
              <a:solidFill>
                <a:prstClr val="black"/>
              </a:solidFill>
              <a:latin charset="0" panose="020B0606020202030204" pitchFamily="34" typeface="Arial Narrow"/>
            </a:endParaRPr>
          </a:p>
        </p:txBody>
      </p:sp>
      <p:pic>
        <p:nvPicPr>
          <p:cNvPr id="15" name="1 Imagen"/>
          <p:cNvPicPr>
            <a:picLocks noChangeAspect="1"/>
          </p:cNvPicPr>
          <p:nvPr/>
        </p:nvPicPr>
        <p:blipFill>
          <a:blip cstate="print" r:embed="rId5">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756541" y="76877"/>
            <a:ext cx="881248" cy="881248"/>
          </a:xfrm>
          <a:prstGeom prst="rect">
            <a:avLst/>
          </a:prstGeom>
        </p:spPr>
      </p:pic>
    </p:spTree>
    <p:extLst>
      <p:ext uri="{BB962C8B-B14F-4D97-AF65-F5344CB8AC3E}">
        <p14:creationId xmlns:p14="http://schemas.microsoft.com/office/powerpoint/2010/main" val="1045462573"/>
      </p:ext>
    </p:extLst>
  </p:cSld>
  <p:clrMapOvr>
    <a:masterClrMapping/>
  </p:clrMapOvr>
  <p:timing>
    <p:tnLst>
      <p:par>
        <p:cTn dur="indefinite" id="1" nodeType="tmRoot" restart="never"/>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2"/>
          <p:cNvSpPr>
            <a:spLocks noGrp="1"/>
          </p:cNvSpPr>
          <p:nvPr>
            <p:ph type="body" idx="10"/>
          </p:nvPr>
        </p:nvSpPr>
        <p:spPr>
          <a:xfrm>
            <a:off x="562567" y="1011910"/>
            <a:ext cx="7471382" cy="633109"/>
          </a:xfrm>
        </p:spPr>
        <p:txBody>
          <a:bodyPr/>
          <a:lstStyle/>
          <a:p>
            <a:r>
              <a:rPr lang="en-US" sz="2000" dirty="0" err="1"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rPr>
              <a:t>Mowilith</a:t>
            </a:r>
            <a:r>
              <a:rPr lang="en-US" sz="200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rPr>
              <a:t>®</a:t>
            </a:r>
            <a:endParaRPr lang="en-US" sz="200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endParaRPr>
          </a:p>
        </p:txBody>
      </p:sp>
      <p:sp>
        <p:nvSpPr>
          <p:cNvPr id="5" name="Rectángulo 4"/>
          <p:cNvSpPr/>
          <p:nvPr/>
        </p:nvSpPr>
        <p:spPr>
          <a:xfrm>
            <a:off x="475307" y="1464460"/>
            <a:ext cx="7935362" cy="553998"/>
          </a:xfrm>
          <a:prstGeom prst="rect">
            <a:avLst/>
          </a:prstGeom>
        </p:spPr>
        <p:txBody>
          <a:bodyPr wrap="square">
            <a:spAutoFit/>
          </a:bodyPr>
          <a:lstStyle/>
          <a:p>
            <a:pPr>
              <a:lnSpc>
                <a:spcPct val="150000"/>
              </a:lnSpc>
            </a:pPr>
            <a:r>
              <a:rPr lang="en-US" sz="2000" b="1" dirty="0" err="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cs typeface="Source Sans Pro"/>
              </a:rPr>
              <a:t>Emusliones</a:t>
            </a:r>
            <a:r>
              <a:rPr lang="en-US" dirty="0">
                <a:solidFill>
                  <a:schemeClr val="tx2"/>
                </a:solidFill>
                <a:latin typeface="Segoe Print" panose="02000600000000000000" pitchFamily="2" charset="0"/>
              </a:rPr>
              <a:t> </a:t>
            </a:r>
            <a:r>
              <a:rPr lang="en-US" sz="2000" b="1" dirty="0" err="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cs typeface="Source Sans Pro"/>
              </a:rPr>
              <a:t>Mowilith</a:t>
            </a:r>
            <a:r>
              <a:rPr lang="en-US" sz="20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cs typeface="Source Sans Pro"/>
              </a:rPr>
              <a:t>® </a:t>
            </a:r>
            <a:r>
              <a:rPr lang="en-US" sz="2000" b="1" dirty="0" err="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cs typeface="Source Sans Pro"/>
              </a:rPr>
              <a:t>en</a:t>
            </a:r>
            <a:r>
              <a:rPr lang="en-US" sz="20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cs typeface="Source Sans Pro"/>
              </a:rPr>
              <a:t> </a:t>
            </a:r>
            <a:r>
              <a:rPr lang="en-US" sz="2000" b="1" dirty="0" err="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cs typeface="Source Sans Pro"/>
              </a:rPr>
              <a:t>impermeabilizantes</a:t>
            </a:r>
            <a:r>
              <a:rPr lang="en-US" sz="20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cs typeface="Source Sans Pro"/>
              </a:rPr>
              <a:t> </a:t>
            </a:r>
            <a:r>
              <a:rPr lang="en-US" sz="2000" b="1" dirty="0" err="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cs typeface="Source Sans Pro"/>
              </a:rPr>
              <a:t>acrílicos</a:t>
            </a:r>
            <a:r>
              <a:rPr lang="en-US" sz="20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cs typeface="Source Sans Pro"/>
              </a:rPr>
              <a:t>	</a:t>
            </a:r>
          </a:p>
        </p:txBody>
      </p:sp>
      <p:pic>
        <p:nvPicPr>
          <p:cNvPr id="6" name="Imagen 5"/>
          <p:cNvPicPr/>
          <p:nvPr/>
        </p:nvPicPr>
        <p:blipFill>
          <a:blip r:embed="rId2"/>
          <a:stretch>
            <a:fillRect/>
          </a:stretch>
        </p:blipFill>
        <p:spPr>
          <a:xfrm>
            <a:off x="671208" y="2097569"/>
            <a:ext cx="3902044" cy="2390115"/>
          </a:xfrm>
          <a:prstGeom prst="rect">
            <a:avLst/>
          </a:prstGeom>
        </p:spPr>
      </p:pic>
      <p:pic>
        <p:nvPicPr>
          <p:cNvPr id="7" name="Imagen 6"/>
          <p:cNvPicPr/>
          <p:nvPr/>
        </p:nvPicPr>
        <p:blipFill>
          <a:blip r:embed="rId3"/>
          <a:stretch>
            <a:fillRect/>
          </a:stretch>
        </p:blipFill>
        <p:spPr>
          <a:xfrm>
            <a:off x="4644428" y="3971635"/>
            <a:ext cx="3766241" cy="2370316"/>
          </a:xfrm>
          <a:prstGeom prst="rect">
            <a:avLst/>
          </a:prstGeom>
        </p:spPr>
      </p:pic>
      <p:pic>
        <p:nvPicPr>
          <p:cNvPr id="8" name="Picture 2" descr="Universidad Centra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40783" y="147560"/>
            <a:ext cx="1663430" cy="552118"/>
          </a:xfrm>
          <a:prstGeom prst="rect">
            <a:avLst/>
          </a:prstGeom>
          <a:noFill/>
          <a:extLst>
            <a:ext uri="{909E8E84-426E-40DD-AFC4-6F175D3DCCD1}">
              <a14:hiddenFill xmlns:a14="http://schemas.microsoft.com/office/drawing/2010/main">
                <a:solidFill>
                  <a:srgbClr val="FFFFFF"/>
                </a:solidFill>
              </a14:hiddenFill>
            </a:ext>
          </a:extLst>
        </p:spPr>
      </p:pic>
      <p:sp>
        <p:nvSpPr>
          <p:cNvPr id="9" name="5 CuadroTexto"/>
          <p:cNvSpPr txBox="1"/>
          <p:nvPr/>
        </p:nvSpPr>
        <p:spPr>
          <a:xfrm>
            <a:off x="5848262" y="704656"/>
            <a:ext cx="4248472" cy="369332"/>
          </a:xfrm>
          <a:prstGeom prst="rect">
            <a:avLst/>
          </a:prstGeom>
          <a:noFill/>
        </p:spPr>
        <p:txBody>
          <a:bodyPr wrap="square" rtlCol="0">
            <a:spAutoFit/>
          </a:bodyPr>
          <a:lstStyle/>
          <a:p>
            <a:pPr algn="ctr" defTabSz="914400"/>
            <a:r>
              <a:rPr lang="es-ES" sz="900" dirty="0" smtClean="0">
                <a:solidFill>
                  <a:prstClr val="black"/>
                </a:solidFill>
                <a:latin typeface="Arial Narrow" panose="020B0606020202030204" pitchFamily="34" charset="0"/>
              </a:rPr>
              <a:t>FACULTAD DE INGENIERÍA</a:t>
            </a:r>
            <a:endParaRPr lang="es-CL" sz="900" dirty="0" smtClean="0">
              <a:solidFill>
                <a:prstClr val="black"/>
              </a:solidFill>
              <a:latin typeface="Arial Narrow" panose="020B0606020202030204" pitchFamily="34" charset="0"/>
            </a:endParaRPr>
          </a:p>
          <a:p>
            <a:pPr algn="ctr" defTabSz="914400"/>
            <a:r>
              <a:rPr lang="es-CL" sz="900" dirty="0" smtClean="0">
                <a:solidFill>
                  <a:prstClr val="black"/>
                </a:solidFill>
                <a:latin typeface="Arial Narrow" panose="020B0606020202030204" pitchFamily="34" charset="0"/>
              </a:rPr>
              <a:t>ESCUELA DE OBRAS CIVILES Y CONSTRUCCIÓN</a:t>
            </a:r>
            <a:endParaRPr lang="es-CL" sz="900" dirty="0">
              <a:solidFill>
                <a:prstClr val="black"/>
              </a:solidFill>
              <a:latin typeface="Arial Narrow" panose="020B0606020202030204" pitchFamily="34" charset="0"/>
            </a:endParaRPr>
          </a:p>
        </p:txBody>
      </p:sp>
      <p:pic>
        <p:nvPicPr>
          <p:cNvPr id="10" name="1 Imagen"/>
          <p:cNvPicPr>
            <a:picLocks noChangeAspect="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756541" y="76877"/>
            <a:ext cx="881248" cy="881248"/>
          </a:xfrm>
          <a:prstGeom prst="rect">
            <a:avLst/>
          </a:prstGeom>
        </p:spPr>
      </p:pic>
    </p:spTree>
    <p:extLst>
      <p:ext uri="{BB962C8B-B14F-4D97-AF65-F5344CB8AC3E}">
        <p14:creationId xmlns:p14="http://schemas.microsoft.com/office/powerpoint/2010/main" val="1542273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2"/>
          <p:cNvSpPr>
            <a:spLocks noGrp="1"/>
          </p:cNvSpPr>
          <p:nvPr>
            <p:ph type="body" idx="10"/>
          </p:nvPr>
        </p:nvSpPr>
        <p:spPr>
          <a:xfrm>
            <a:off x="562567" y="1011910"/>
            <a:ext cx="7471382" cy="633109"/>
          </a:xfrm>
        </p:spPr>
        <p:txBody>
          <a:bodyPr/>
          <a:lstStyle/>
          <a:p>
            <a:r>
              <a:rPr lang="en-US" sz="2000" dirty="0" err="1"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rPr>
              <a:t>Mowilith</a:t>
            </a:r>
            <a:r>
              <a:rPr lang="en-US" sz="200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rPr>
              <a:t>®</a:t>
            </a:r>
            <a:endParaRPr lang="en-US" sz="200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endParaRPr>
          </a:p>
        </p:txBody>
      </p:sp>
      <p:sp>
        <p:nvSpPr>
          <p:cNvPr id="5" name="Rectángulo 4"/>
          <p:cNvSpPr/>
          <p:nvPr/>
        </p:nvSpPr>
        <p:spPr>
          <a:xfrm>
            <a:off x="475307" y="1464460"/>
            <a:ext cx="7935362" cy="553998"/>
          </a:xfrm>
          <a:prstGeom prst="rect">
            <a:avLst/>
          </a:prstGeom>
        </p:spPr>
        <p:txBody>
          <a:bodyPr wrap="square">
            <a:spAutoFit/>
          </a:bodyPr>
          <a:lstStyle/>
          <a:p>
            <a:pPr>
              <a:lnSpc>
                <a:spcPct val="150000"/>
              </a:lnSpc>
            </a:pPr>
            <a:r>
              <a:rPr lang="en-US" sz="2000" b="1" dirty="0" err="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cs typeface="Source Sans Pro"/>
              </a:rPr>
              <a:t>Emusliones</a:t>
            </a:r>
            <a:r>
              <a:rPr lang="en-US" dirty="0">
                <a:solidFill>
                  <a:schemeClr val="tx2"/>
                </a:solidFill>
                <a:latin typeface="Segoe Print" panose="02000600000000000000" pitchFamily="2" charset="0"/>
              </a:rPr>
              <a:t> </a:t>
            </a:r>
            <a:r>
              <a:rPr lang="en-US" sz="2000" b="1" dirty="0" err="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cs typeface="Source Sans Pro"/>
              </a:rPr>
              <a:t>Mowilith</a:t>
            </a:r>
            <a:r>
              <a:rPr lang="en-US" sz="20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cs typeface="Source Sans Pro"/>
              </a:rPr>
              <a:t>® </a:t>
            </a:r>
            <a:r>
              <a:rPr lang="en-US" sz="2000" b="1" dirty="0" err="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cs typeface="Source Sans Pro"/>
              </a:rPr>
              <a:t>en</a:t>
            </a:r>
            <a:r>
              <a:rPr lang="en-US" sz="20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cs typeface="Source Sans Pro"/>
              </a:rPr>
              <a:t> </a:t>
            </a:r>
            <a:r>
              <a:rPr lang="en-US" sz="2000" b="1" dirty="0" err="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cs typeface="Source Sans Pro"/>
              </a:rPr>
              <a:t>impermeabilizantes</a:t>
            </a:r>
            <a:r>
              <a:rPr lang="en-US" sz="20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cs typeface="Source Sans Pro"/>
              </a:rPr>
              <a:t> </a:t>
            </a:r>
            <a:r>
              <a:rPr lang="en-US" sz="2000" b="1" dirty="0" err="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cs typeface="Source Sans Pro"/>
              </a:rPr>
              <a:t>cementosos</a:t>
            </a:r>
            <a:r>
              <a:rPr lang="en-US" sz="20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cs typeface="Source Sans Pro"/>
              </a:rPr>
              <a:t> </a:t>
            </a:r>
            <a:endParaRPr lang="en-US" sz="20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cs typeface="Source Sans Pro"/>
            </a:endParaRPr>
          </a:p>
        </p:txBody>
      </p:sp>
      <p:sp>
        <p:nvSpPr>
          <p:cNvPr id="6" name="Rectángulo 5"/>
          <p:cNvSpPr/>
          <p:nvPr/>
        </p:nvSpPr>
        <p:spPr>
          <a:xfrm>
            <a:off x="562567" y="2380304"/>
            <a:ext cx="4572000" cy="1338828"/>
          </a:xfrm>
          <a:prstGeom prst="rect">
            <a:avLst/>
          </a:prstGeom>
        </p:spPr>
        <p:txBody>
          <a:bodyPr>
            <a:spAutoFit/>
          </a:bodyPr>
          <a:lstStyle/>
          <a:p>
            <a:pPr marL="285750" indent="-285750">
              <a:lnSpc>
                <a:spcPct val="150000"/>
              </a:lnSpc>
              <a:buFont typeface="Wingdings" panose="05000000000000000000" pitchFamily="2" charset="2"/>
              <a:buChar char="ü"/>
            </a:pPr>
            <a:r>
              <a:rPr lang="en-US" dirty="0" err="1">
                <a:solidFill>
                  <a:schemeClr val="tx2"/>
                </a:solidFill>
                <a:latin typeface="Segoe Print" panose="02000600000000000000" pitchFamily="2" charset="0"/>
              </a:rPr>
              <a:t>Mowilith</a:t>
            </a:r>
            <a:r>
              <a:rPr lang="en-US" dirty="0">
                <a:solidFill>
                  <a:schemeClr val="tx2"/>
                </a:solidFill>
                <a:latin typeface="Segoe Print" panose="02000600000000000000" pitchFamily="2" charset="0"/>
              </a:rPr>
              <a:t> </a:t>
            </a:r>
            <a:r>
              <a:rPr lang="en-US" dirty="0" smtClean="0">
                <a:solidFill>
                  <a:schemeClr val="tx2"/>
                </a:solidFill>
                <a:latin typeface="Segoe Print" panose="02000600000000000000" pitchFamily="2" charset="0"/>
              </a:rPr>
              <a:t>VDM 618</a:t>
            </a:r>
            <a:endParaRPr lang="en-US" dirty="0">
              <a:solidFill>
                <a:schemeClr val="tx2"/>
              </a:solidFill>
              <a:latin typeface="Segoe Print" panose="02000600000000000000" pitchFamily="2" charset="0"/>
            </a:endParaRPr>
          </a:p>
          <a:p>
            <a:pPr marL="285750" indent="-285750">
              <a:lnSpc>
                <a:spcPct val="150000"/>
              </a:lnSpc>
              <a:buFont typeface="Wingdings" panose="05000000000000000000" pitchFamily="2" charset="2"/>
              <a:buChar char="ü"/>
            </a:pPr>
            <a:r>
              <a:rPr lang="en-US" dirty="0" err="1">
                <a:solidFill>
                  <a:schemeClr val="tx2"/>
                </a:solidFill>
                <a:latin typeface="Segoe Print" panose="02000600000000000000" pitchFamily="2" charset="0"/>
              </a:rPr>
              <a:t>Mowilith</a:t>
            </a:r>
            <a:r>
              <a:rPr lang="en-US" dirty="0">
                <a:solidFill>
                  <a:schemeClr val="tx2"/>
                </a:solidFill>
                <a:latin typeface="Segoe Print" panose="02000600000000000000" pitchFamily="2" charset="0"/>
              </a:rPr>
              <a:t> LDM </a:t>
            </a:r>
            <a:r>
              <a:rPr lang="en-US" dirty="0" smtClean="0">
                <a:solidFill>
                  <a:schemeClr val="tx2"/>
                </a:solidFill>
                <a:latin typeface="Segoe Print" panose="02000600000000000000" pitchFamily="2" charset="0"/>
              </a:rPr>
              <a:t>2442</a:t>
            </a:r>
            <a:endParaRPr lang="en-US" dirty="0">
              <a:solidFill>
                <a:schemeClr val="tx2"/>
              </a:solidFill>
              <a:latin typeface="Segoe Print" panose="02000600000000000000" pitchFamily="2" charset="0"/>
            </a:endParaRPr>
          </a:p>
          <a:p>
            <a:pPr marL="285750" indent="-285750">
              <a:lnSpc>
                <a:spcPct val="150000"/>
              </a:lnSpc>
              <a:buFont typeface="Wingdings" panose="05000000000000000000" pitchFamily="2" charset="2"/>
              <a:buChar char="ü"/>
            </a:pPr>
            <a:r>
              <a:rPr lang="en-US" dirty="0" err="1" smtClean="0">
                <a:solidFill>
                  <a:schemeClr val="tx2"/>
                </a:solidFill>
                <a:latin typeface="Segoe Print" panose="02000600000000000000" pitchFamily="2" charset="0"/>
              </a:rPr>
              <a:t>Emulsión</a:t>
            </a:r>
            <a:r>
              <a:rPr lang="en-US" dirty="0" smtClean="0">
                <a:solidFill>
                  <a:schemeClr val="tx2"/>
                </a:solidFill>
                <a:latin typeface="Segoe Print" panose="02000600000000000000" pitchFamily="2" charset="0"/>
              </a:rPr>
              <a:t> de Mercado </a:t>
            </a:r>
            <a:endParaRPr lang="en-US" dirty="0">
              <a:solidFill>
                <a:schemeClr val="tx2"/>
              </a:solidFill>
              <a:latin typeface="Segoe Print" panose="02000600000000000000" pitchFamily="2" charset="0"/>
            </a:endParaRPr>
          </a:p>
        </p:txBody>
      </p:sp>
      <p:sp>
        <p:nvSpPr>
          <p:cNvPr id="7" name="Flecha derecha 6"/>
          <p:cNvSpPr/>
          <p:nvPr/>
        </p:nvSpPr>
        <p:spPr>
          <a:xfrm>
            <a:off x="3745996" y="2560032"/>
            <a:ext cx="905347" cy="867288"/>
          </a:xfrm>
          <a:prstGeom prst="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s-ES"/>
          </a:p>
        </p:txBody>
      </p:sp>
      <p:sp>
        <p:nvSpPr>
          <p:cNvPr id="8" name="Rectángulo 7"/>
          <p:cNvSpPr/>
          <p:nvPr/>
        </p:nvSpPr>
        <p:spPr>
          <a:xfrm>
            <a:off x="4906944" y="2560032"/>
            <a:ext cx="3820598" cy="861774"/>
          </a:xfrm>
          <a:prstGeom prst="rect">
            <a:avLst/>
          </a:prstGeom>
        </p:spPr>
        <p:txBody>
          <a:bodyPr wrap="square">
            <a:spAutoFit/>
          </a:bodyPr>
          <a:lstStyle/>
          <a:p>
            <a:r>
              <a:rPr lang="en-US" sz="1600" dirty="0" err="1" smtClean="0">
                <a:solidFill>
                  <a:schemeClr val="tx2"/>
                </a:solidFill>
                <a:latin typeface="Segoe Print" panose="02000600000000000000" pitchFamily="2" charset="0"/>
              </a:rPr>
              <a:t>Trabajabilidad</a:t>
            </a:r>
            <a:endParaRPr lang="en-US" sz="1600" dirty="0" smtClean="0">
              <a:solidFill>
                <a:schemeClr val="tx2"/>
              </a:solidFill>
              <a:latin typeface="Segoe Print" panose="02000600000000000000" pitchFamily="2" charset="0"/>
            </a:endParaRPr>
          </a:p>
          <a:p>
            <a:r>
              <a:rPr lang="en-US" sz="1600" dirty="0" err="1" smtClean="0">
                <a:solidFill>
                  <a:schemeClr val="tx2"/>
                </a:solidFill>
                <a:latin typeface="Segoe Print" panose="02000600000000000000" pitchFamily="2" charset="0"/>
              </a:rPr>
              <a:t>Absorción</a:t>
            </a:r>
            <a:r>
              <a:rPr lang="en-US" sz="1600" dirty="0" smtClean="0">
                <a:solidFill>
                  <a:schemeClr val="tx2"/>
                </a:solidFill>
                <a:latin typeface="Segoe Print" panose="02000600000000000000" pitchFamily="2" charset="0"/>
              </a:rPr>
              <a:t> de Agua </a:t>
            </a:r>
            <a:r>
              <a:rPr lang="en-US" sz="1600" dirty="0" err="1" smtClean="0">
                <a:solidFill>
                  <a:schemeClr val="tx2"/>
                </a:solidFill>
                <a:latin typeface="Segoe Print" panose="02000600000000000000" pitchFamily="2" charset="0"/>
              </a:rPr>
              <a:t>por</a:t>
            </a:r>
            <a:r>
              <a:rPr lang="en-US" sz="1600" dirty="0" smtClean="0">
                <a:solidFill>
                  <a:schemeClr val="tx2"/>
                </a:solidFill>
                <a:latin typeface="Segoe Print" panose="02000600000000000000" pitchFamily="2" charset="0"/>
              </a:rPr>
              <a:t> </a:t>
            </a:r>
            <a:r>
              <a:rPr lang="en-US" sz="1600" dirty="0" err="1" smtClean="0">
                <a:solidFill>
                  <a:schemeClr val="tx2"/>
                </a:solidFill>
                <a:latin typeface="Segoe Print" panose="02000600000000000000" pitchFamily="2" charset="0"/>
              </a:rPr>
              <a:t>capilaridad</a:t>
            </a:r>
            <a:endParaRPr lang="en-US" sz="1600" dirty="0" smtClean="0">
              <a:solidFill>
                <a:schemeClr val="tx2"/>
              </a:solidFill>
              <a:latin typeface="Segoe Print" panose="02000600000000000000" pitchFamily="2" charset="0"/>
            </a:endParaRPr>
          </a:p>
          <a:p>
            <a:r>
              <a:rPr lang="en-US" sz="1600" dirty="0" smtClean="0">
                <a:solidFill>
                  <a:schemeClr val="tx2"/>
                </a:solidFill>
                <a:latin typeface="Segoe Print" panose="02000600000000000000" pitchFamily="2" charset="0"/>
              </a:rPr>
              <a:t>Resistencia a la </a:t>
            </a:r>
            <a:r>
              <a:rPr lang="en-US" sz="1600" dirty="0" err="1" smtClean="0">
                <a:solidFill>
                  <a:schemeClr val="tx2"/>
                </a:solidFill>
                <a:latin typeface="Segoe Print" panose="02000600000000000000" pitchFamily="2" charset="0"/>
              </a:rPr>
              <a:t>Flexotracción</a:t>
            </a:r>
            <a:endParaRPr lang="es-ES" sz="1600" dirty="0"/>
          </a:p>
        </p:txBody>
      </p:sp>
      <p:pic>
        <p:nvPicPr>
          <p:cNvPr id="10" name="Imagen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13808" y="4075048"/>
            <a:ext cx="2447961" cy="2359480"/>
          </a:xfrm>
          <a:prstGeom prst="rect">
            <a:avLst/>
          </a:prstGeom>
        </p:spPr>
      </p:pic>
      <p:pic>
        <p:nvPicPr>
          <p:cNvPr id="11" name="Picture 2" descr="Universidad Centra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40783" y="147560"/>
            <a:ext cx="1663430" cy="552118"/>
          </a:xfrm>
          <a:prstGeom prst="rect">
            <a:avLst/>
          </a:prstGeom>
          <a:noFill/>
          <a:extLst>
            <a:ext uri="{909E8E84-426E-40DD-AFC4-6F175D3DCCD1}">
              <a14:hiddenFill xmlns:a14="http://schemas.microsoft.com/office/drawing/2010/main">
                <a:solidFill>
                  <a:srgbClr val="FFFFFF"/>
                </a:solidFill>
              </a14:hiddenFill>
            </a:ext>
          </a:extLst>
        </p:spPr>
      </p:pic>
      <p:sp>
        <p:nvSpPr>
          <p:cNvPr id="12" name="5 CuadroTexto"/>
          <p:cNvSpPr txBox="1"/>
          <p:nvPr/>
        </p:nvSpPr>
        <p:spPr>
          <a:xfrm>
            <a:off x="5848262" y="704656"/>
            <a:ext cx="4248472" cy="369332"/>
          </a:xfrm>
          <a:prstGeom prst="rect">
            <a:avLst/>
          </a:prstGeom>
          <a:noFill/>
        </p:spPr>
        <p:txBody>
          <a:bodyPr wrap="square" rtlCol="0">
            <a:spAutoFit/>
          </a:bodyPr>
          <a:lstStyle/>
          <a:p>
            <a:pPr algn="ctr" defTabSz="914400"/>
            <a:r>
              <a:rPr lang="es-ES" sz="900" dirty="0" smtClean="0">
                <a:solidFill>
                  <a:prstClr val="black"/>
                </a:solidFill>
                <a:latin typeface="Arial Narrow" panose="020B0606020202030204" pitchFamily="34" charset="0"/>
              </a:rPr>
              <a:t>FACULTAD DE INGENIERÍA</a:t>
            </a:r>
            <a:endParaRPr lang="es-CL" sz="900" dirty="0" smtClean="0">
              <a:solidFill>
                <a:prstClr val="black"/>
              </a:solidFill>
              <a:latin typeface="Arial Narrow" panose="020B0606020202030204" pitchFamily="34" charset="0"/>
            </a:endParaRPr>
          </a:p>
          <a:p>
            <a:pPr algn="ctr" defTabSz="914400"/>
            <a:r>
              <a:rPr lang="es-CL" sz="900" dirty="0" smtClean="0">
                <a:solidFill>
                  <a:prstClr val="black"/>
                </a:solidFill>
                <a:latin typeface="Arial Narrow" panose="020B0606020202030204" pitchFamily="34" charset="0"/>
              </a:rPr>
              <a:t>ESCUELA DE OBRAS CIVILES Y CONSTRUCCIÓN</a:t>
            </a:r>
            <a:endParaRPr lang="es-CL" sz="900" dirty="0">
              <a:solidFill>
                <a:prstClr val="black"/>
              </a:solidFill>
              <a:latin typeface="Arial Narrow" panose="020B0606020202030204" pitchFamily="34" charset="0"/>
            </a:endParaRPr>
          </a:p>
        </p:txBody>
      </p:sp>
      <p:pic>
        <p:nvPicPr>
          <p:cNvPr id="13" name="1 Imagen"/>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756541" y="76877"/>
            <a:ext cx="881248" cy="881248"/>
          </a:xfrm>
          <a:prstGeom prst="rect">
            <a:avLst/>
          </a:prstGeom>
        </p:spPr>
      </p:pic>
      <p:pic>
        <p:nvPicPr>
          <p:cNvPr id="14" name="Imagen 13"/>
          <p:cNvPicPr>
            <a:picLocks noChangeAspect="1"/>
          </p:cNvPicPr>
          <p:nvPr/>
        </p:nvPicPr>
        <p:blipFill>
          <a:blip r:embed="rId5"/>
          <a:stretch>
            <a:fillRect/>
          </a:stretch>
        </p:blipFill>
        <p:spPr>
          <a:xfrm>
            <a:off x="854988" y="4075049"/>
            <a:ext cx="3535711" cy="2359480"/>
          </a:xfrm>
          <a:prstGeom prst="rect">
            <a:avLst/>
          </a:prstGeom>
        </p:spPr>
      </p:pic>
    </p:spTree>
    <p:extLst>
      <p:ext uri="{BB962C8B-B14F-4D97-AF65-F5344CB8AC3E}">
        <p14:creationId xmlns:p14="http://schemas.microsoft.com/office/powerpoint/2010/main" val="12602703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2"/>
          <p:cNvSpPr>
            <a:spLocks noGrp="1"/>
          </p:cNvSpPr>
          <p:nvPr>
            <p:ph type="body" idx="10"/>
          </p:nvPr>
        </p:nvSpPr>
        <p:spPr>
          <a:xfrm>
            <a:off x="562567" y="1011910"/>
            <a:ext cx="7471382" cy="633109"/>
          </a:xfrm>
        </p:spPr>
        <p:txBody>
          <a:bodyPr/>
          <a:lstStyle/>
          <a:p>
            <a:r>
              <a:rPr lang="en-US" sz="2000" dirty="0" err="1"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rPr>
              <a:t>Mowilith</a:t>
            </a:r>
            <a:r>
              <a:rPr lang="en-US" sz="200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rPr>
              <a:t>®</a:t>
            </a:r>
            <a:endParaRPr lang="en-US" sz="200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endParaRPr>
          </a:p>
        </p:txBody>
      </p:sp>
      <p:sp>
        <p:nvSpPr>
          <p:cNvPr id="5" name="Rectángulo 4"/>
          <p:cNvSpPr/>
          <p:nvPr/>
        </p:nvSpPr>
        <p:spPr>
          <a:xfrm>
            <a:off x="475307" y="1464460"/>
            <a:ext cx="7935362" cy="553998"/>
          </a:xfrm>
          <a:prstGeom prst="rect">
            <a:avLst/>
          </a:prstGeom>
        </p:spPr>
        <p:txBody>
          <a:bodyPr wrap="square">
            <a:spAutoFit/>
          </a:bodyPr>
          <a:lstStyle/>
          <a:p>
            <a:pPr>
              <a:lnSpc>
                <a:spcPct val="150000"/>
              </a:lnSpc>
            </a:pPr>
            <a:r>
              <a:rPr lang="en-US" sz="2000" b="1" dirty="0" err="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cs typeface="Source Sans Pro"/>
              </a:rPr>
              <a:t>Emusliones</a:t>
            </a:r>
            <a:r>
              <a:rPr lang="en-US" dirty="0">
                <a:solidFill>
                  <a:schemeClr val="tx2"/>
                </a:solidFill>
                <a:latin typeface="Segoe Print" panose="02000600000000000000" pitchFamily="2" charset="0"/>
              </a:rPr>
              <a:t> </a:t>
            </a:r>
            <a:r>
              <a:rPr lang="en-US" sz="2000" b="1" dirty="0" err="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cs typeface="Source Sans Pro"/>
              </a:rPr>
              <a:t>Mowilith</a:t>
            </a:r>
            <a:r>
              <a:rPr lang="en-US" sz="20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cs typeface="Source Sans Pro"/>
              </a:rPr>
              <a:t>® </a:t>
            </a:r>
            <a:r>
              <a:rPr lang="en-US" sz="2000" b="1" dirty="0" err="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cs typeface="Source Sans Pro"/>
              </a:rPr>
              <a:t>en</a:t>
            </a:r>
            <a:r>
              <a:rPr lang="en-US" sz="20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cs typeface="Source Sans Pro"/>
              </a:rPr>
              <a:t> </a:t>
            </a:r>
            <a:r>
              <a:rPr lang="en-US" sz="2000" b="1" dirty="0" err="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cs typeface="Source Sans Pro"/>
              </a:rPr>
              <a:t>impermeabilizantes</a:t>
            </a:r>
            <a:r>
              <a:rPr lang="en-US" sz="20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cs typeface="Source Sans Pro"/>
              </a:rPr>
              <a:t> </a:t>
            </a:r>
            <a:r>
              <a:rPr lang="en-US" sz="2000" b="1" dirty="0" err="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cs typeface="Source Sans Pro"/>
              </a:rPr>
              <a:t>cementosos</a:t>
            </a:r>
            <a:r>
              <a:rPr lang="en-US" sz="20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cs typeface="Source Sans Pro"/>
              </a:rPr>
              <a:t> </a:t>
            </a:r>
            <a:endParaRPr lang="en-US" sz="20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cs typeface="Source Sans Pro"/>
            </a:endParaRPr>
          </a:p>
        </p:txBody>
      </p:sp>
      <p:sp>
        <p:nvSpPr>
          <p:cNvPr id="8" name="Rectángulo 7"/>
          <p:cNvSpPr/>
          <p:nvPr/>
        </p:nvSpPr>
        <p:spPr>
          <a:xfrm>
            <a:off x="475307" y="2179050"/>
            <a:ext cx="1850186" cy="369332"/>
          </a:xfrm>
          <a:prstGeom prst="rect">
            <a:avLst/>
          </a:prstGeom>
        </p:spPr>
        <p:txBody>
          <a:bodyPr wrap="none">
            <a:spAutoFit/>
          </a:bodyPr>
          <a:lstStyle/>
          <a:p>
            <a:r>
              <a:rPr lang="en-US" dirty="0" err="1" smtClean="0">
                <a:solidFill>
                  <a:schemeClr val="tx2"/>
                </a:solidFill>
                <a:latin typeface="Segoe Print" panose="02000600000000000000" pitchFamily="2" charset="0"/>
              </a:rPr>
              <a:t>Trabajabilidad</a:t>
            </a:r>
            <a:endParaRPr lang="en-US" dirty="0" smtClean="0">
              <a:solidFill>
                <a:schemeClr val="tx2"/>
              </a:solidFill>
              <a:latin typeface="Segoe Print" panose="02000600000000000000" pitchFamily="2" charset="0"/>
            </a:endParaRPr>
          </a:p>
        </p:txBody>
      </p:sp>
      <p:graphicFrame>
        <p:nvGraphicFramePr>
          <p:cNvPr id="9" name="Tabla 8"/>
          <p:cNvGraphicFramePr>
            <a:graphicFrameLocks noGrp="1"/>
          </p:cNvGraphicFramePr>
          <p:nvPr>
            <p:extLst>
              <p:ext uri="{D42A27DB-BD31-4B8C-83A1-F6EECF244321}">
                <p14:modId xmlns:p14="http://schemas.microsoft.com/office/powerpoint/2010/main" val="2755998170"/>
              </p:ext>
            </p:extLst>
          </p:nvPr>
        </p:nvGraphicFramePr>
        <p:xfrm>
          <a:off x="2816660" y="5045821"/>
          <a:ext cx="4407535" cy="1320165"/>
        </p:xfrm>
        <a:graphic>
          <a:graphicData uri="http://schemas.openxmlformats.org/drawingml/2006/table">
            <a:tbl>
              <a:tblPr firstRow="1" firstCol="1" bandRow="1">
                <a:tableStyleId>{5C22544A-7EE6-4342-B048-85BDC9FD1C3A}</a:tableStyleId>
              </a:tblPr>
              <a:tblGrid>
                <a:gridCol w="1977220"/>
                <a:gridCol w="2430315"/>
              </a:tblGrid>
              <a:tr h="443865">
                <a:tc>
                  <a:txBody>
                    <a:bodyPr/>
                    <a:lstStyle/>
                    <a:p>
                      <a:pPr algn="just">
                        <a:lnSpc>
                          <a:spcPct val="107000"/>
                        </a:lnSpc>
                        <a:spcAft>
                          <a:spcPts val="0"/>
                        </a:spcAft>
                      </a:pPr>
                      <a:r>
                        <a:rPr lang="es-CL" sz="1000" dirty="0">
                          <a:effectLst/>
                        </a:rPr>
                        <a:t>Emulsión </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CL" sz="1000">
                          <a:effectLst/>
                        </a:rPr>
                        <a:t>Trabajabilidad</a:t>
                      </a:r>
                      <a:endParaRPr lang="es-ES" sz="1100">
                        <a:effectLst/>
                      </a:endParaRPr>
                    </a:p>
                    <a:p>
                      <a:pPr algn="ctr">
                        <a:lnSpc>
                          <a:spcPct val="107000"/>
                        </a:lnSpc>
                        <a:spcAft>
                          <a:spcPts val="0"/>
                        </a:spcAft>
                      </a:pPr>
                      <a:r>
                        <a:rPr lang="es-CL" sz="1000">
                          <a:effectLst/>
                        </a:rPr>
                        <a:t>después de 20 minutos</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5900">
                <a:tc>
                  <a:txBody>
                    <a:bodyPr/>
                    <a:lstStyle/>
                    <a:p>
                      <a:pPr>
                        <a:lnSpc>
                          <a:spcPct val="107000"/>
                        </a:lnSpc>
                        <a:spcAft>
                          <a:spcPts val="0"/>
                        </a:spcAft>
                      </a:pPr>
                      <a:r>
                        <a:rPr lang="es-CL" sz="1000">
                          <a:effectLst/>
                        </a:rPr>
                        <a:t>Blanco</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CL" sz="1000">
                          <a:effectLst/>
                        </a:rPr>
                        <a:t>Buena </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5900">
                <a:tc>
                  <a:txBody>
                    <a:bodyPr/>
                    <a:lstStyle/>
                    <a:p>
                      <a:pPr>
                        <a:lnSpc>
                          <a:spcPct val="107000"/>
                        </a:lnSpc>
                        <a:spcAft>
                          <a:spcPts val="0"/>
                        </a:spcAft>
                      </a:pPr>
                      <a:r>
                        <a:rPr lang="es-CL" sz="1000" dirty="0" err="1">
                          <a:effectLst/>
                        </a:rPr>
                        <a:t>Mowilith</a:t>
                      </a:r>
                      <a:r>
                        <a:rPr lang="es-CL" sz="1000" dirty="0">
                          <a:effectLst/>
                        </a:rPr>
                        <a:t> VDM 618</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CL" sz="1000">
                          <a:effectLst/>
                        </a:rPr>
                        <a:t>Buena </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28600">
                <a:tc>
                  <a:txBody>
                    <a:bodyPr/>
                    <a:lstStyle/>
                    <a:p>
                      <a:pPr>
                        <a:lnSpc>
                          <a:spcPct val="107000"/>
                        </a:lnSpc>
                        <a:spcAft>
                          <a:spcPts val="0"/>
                        </a:spcAft>
                      </a:pPr>
                      <a:r>
                        <a:rPr lang="es-CL" sz="1000" dirty="0" err="1">
                          <a:effectLst/>
                        </a:rPr>
                        <a:t>Mowilith</a:t>
                      </a:r>
                      <a:r>
                        <a:rPr lang="es-CL" sz="1000" dirty="0">
                          <a:effectLst/>
                        </a:rPr>
                        <a:t> LDM 2442</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CL" sz="1000">
                          <a:effectLst/>
                        </a:rPr>
                        <a:t>Buena </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5900">
                <a:tc>
                  <a:txBody>
                    <a:bodyPr/>
                    <a:lstStyle/>
                    <a:p>
                      <a:pPr>
                        <a:lnSpc>
                          <a:spcPct val="107000"/>
                        </a:lnSpc>
                        <a:spcAft>
                          <a:spcPts val="0"/>
                        </a:spcAft>
                      </a:pPr>
                      <a:r>
                        <a:rPr lang="es-CL" sz="1000">
                          <a:effectLst/>
                        </a:rPr>
                        <a:t>Emulsión de Mercado</a:t>
                      </a:r>
                      <a:endParaRPr lang="es-E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CL" sz="1000" dirty="0">
                          <a:effectLst/>
                        </a:rPr>
                        <a:t>Buena</a:t>
                      </a:r>
                      <a:endParaRPr lang="es-E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10" name="Rectángulo 9"/>
          <p:cNvSpPr/>
          <p:nvPr/>
        </p:nvSpPr>
        <p:spPr>
          <a:xfrm>
            <a:off x="3652894" y="4765808"/>
            <a:ext cx="2530308" cy="280013"/>
          </a:xfrm>
          <a:prstGeom prst="rect">
            <a:avLst/>
          </a:prstGeom>
        </p:spPr>
        <p:txBody>
          <a:bodyPr wrap="none">
            <a:spAutoFit/>
          </a:bodyPr>
          <a:lstStyle/>
          <a:p>
            <a:pPr algn="ctr">
              <a:lnSpc>
                <a:spcPct val="107000"/>
              </a:lnSpc>
              <a:spcAft>
                <a:spcPts val="800"/>
              </a:spcAft>
            </a:pPr>
            <a:r>
              <a:rPr lang="es-ES" sz="1200" dirty="0">
                <a:latin typeface="Arial" panose="020B0604020202020204" pitchFamily="34" charset="0"/>
                <a:ea typeface="Calibri" panose="020F0502020204030204" pitchFamily="34" charset="0"/>
                <a:cs typeface="Times New Roman" panose="02020603050405020304" pitchFamily="18" charset="0"/>
              </a:rPr>
              <a:t>Tabla </a:t>
            </a:r>
            <a:r>
              <a:rPr lang="es-ES" sz="1200" dirty="0" smtClean="0">
                <a:latin typeface="Arial" panose="020B0604020202020204" pitchFamily="34" charset="0"/>
                <a:ea typeface="Calibri" panose="020F0502020204030204" pitchFamily="34" charset="0"/>
                <a:cs typeface="Times New Roman" panose="02020603050405020304" pitchFamily="18" charset="0"/>
              </a:rPr>
              <a:t>II. </a:t>
            </a:r>
            <a:r>
              <a:rPr lang="es-ES" sz="1200" dirty="0">
                <a:latin typeface="Arial" panose="020B0604020202020204" pitchFamily="34" charset="0"/>
                <a:ea typeface="Calibri" panose="020F0502020204030204" pitchFamily="34" charset="0"/>
                <a:cs typeface="Times New Roman" panose="02020603050405020304" pitchFamily="18" charset="0"/>
              </a:rPr>
              <a:t>Resultados </a:t>
            </a:r>
            <a:r>
              <a:rPr lang="es-ES" sz="1200" dirty="0" err="1">
                <a:latin typeface="Arial" panose="020B0604020202020204" pitchFamily="34" charset="0"/>
                <a:ea typeface="Calibri" panose="020F0502020204030204" pitchFamily="34" charset="0"/>
                <a:cs typeface="Times New Roman" panose="02020603050405020304" pitchFamily="18" charset="0"/>
              </a:rPr>
              <a:t>Trabajabilidad</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1" name="Imagen 10"/>
          <p:cNvPicPr>
            <a:picLocks noChangeAspect="1"/>
          </p:cNvPicPr>
          <p:nvPr/>
        </p:nvPicPr>
        <p:blipFill>
          <a:blip r:embed="rId2"/>
          <a:stretch>
            <a:fillRect/>
          </a:stretch>
        </p:blipFill>
        <p:spPr>
          <a:xfrm>
            <a:off x="2368232" y="2145442"/>
            <a:ext cx="2549816" cy="2493381"/>
          </a:xfrm>
          <a:prstGeom prst="rect">
            <a:avLst/>
          </a:prstGeom>
        </p:spPr>
      </p:pic>
      <p:pic>
        <p:nvPicPr>
          <p:cNvPr id="12" name="Imagen 11"/>
          <p:cNvPicPr>
            <a:picLocks noChangeAspect="1"/>
          </p:cNvPicPr>
          <p:nvPr/>
        </p:nvPicPr>
        <p:blipFill>
          <a:blip r:embed="rId3"/>
          <a:stretch>
            <a:fillRect/>
          </a:stretch>
        </p:blipFill>
        <p:spPr>
          <a:xfrm>
            <a:off x="5099419" y="2145442"/>
            <a:ext cx="2505492" cy="2516176"/>
          </a:xfrm>
          <a:prstGeom prst="rect">
            <a:avLst/>
          </a:prstGeom>
        </p:spPr>
      </p:pic>
      <p:sp>
        <p:nvSpPr>
          <p:cNvPr id="13" name="Rectángulo 12"/>
          <p:cNvSpPr/>
          <p:nvPr/>
        </p:nvSpPr>
        <p:spPr>
          <a:xfrm>
            <a:off x="2816660" y="2065081"/>
            <a:ext cx="1793696" cy="344069"/>
          </a:xfrm>
          <a:prstGeom prst="rect">
            <a:avLst/>
          </a:prstGeom>
        </p:spPr>
        <p:txBody>
          <a:bodyPr wrap="none">
            <a:spAutoFit/>
          </a:bodyPr>
          <a:lstStyle/>
          <a:p>
            <a:pPr>
              <a:lnSpc>
                <a:spcPct val="107000"/>
              </a:lnSpc>
              <a:spcAft>
                <a:spcPts val="0"/>
              </a:spcAft>
            </a:pPr>
            <a:r>
              <a:rPr lang="es-CL" sz="1600" b="1" dirty="0" err="1"/>
              <a:t>Mowilith</a:t>
            </a:r>
            <a:r>
              <a:rPr lang="es-CL" sz="1600" b="1" dirty="0"/>
              <a:t> VDM 618</a:t>
            </a:r>
            <a:endParaRPr lang="es-ES" sz="2000"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14" name="Rectángulo 13"/>
          <p:cNvSpPr/>
          <p:nvPr/>
        </p:nvSpPr>
        <p:spPr>
          <a:xfrm>
            <a:off x="5500075" y="2097569"/>
            <a:ext cx="1862626" cy="344069"/>
          </a:xfrm>
          <a:prstGeom prst="rect">
            <a:avLst/>
          </a:prstGeom>
        </p:spPr>
        <p:txBody>
          <a:bodyPr wrap="none">
            <a:spAutoFit/>
          </a:bodyPr>
          <a:lstStyle/>
          <a:p>
            <a:pPr>
              <a:lnSpc>
                <a:spcPct val="107000"/>
              </a:lnSpc>
              <a:spcAft>
                <a:spcPts val="0"/>
              </a:spcAft>
            </a:pPr>
            <a:r>
              <a:rPr lang="es-CL" sz="1600" b="1" dirty="0" err="1"/>
              <a:t>Mowilith</a:t>
            </a:r>
            <a:r>
              <a:rPr lang="es-CL" sz="1600" b="1" dirty="0"/>
              <a:t> LDM 2442</a:t>
            </a:r>
            <a:endParaRPr lang="es-ES" sz="2000" b="1" dirty="0">
              <a:latin typeface="Calibri" panose="020F0502020204030204" pitchFamily="34" charset="0"/>
              <a:ea typeface="Calibri" panose="020F0502020204030204" pitchFamily="34" charset="0"/>
              <a:cs typeface="Times New Roman" panose="02020603050405020304" pitchFamily="18" charset="0"/>
            </a:endParaRPr>
          </a:p>
        </p:txBody>
      </p:sp>
      <p:pic>
        <p:nvPicPr>
          <p:cNvPr id="15" name="Picture 2" descr="Universidad Centra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40783" y="147560"/>
            <a:ext cx="1663430" cy="552118"/>
          </a:xfrm>
          <a:prstGeom prst="rect">
            <a:avLst/>
          </a:prstGeom>
          <a:noFill/>
          <a:extLst>
            <a:ext uri="{909E8E84-426E-40DD-AFC4-6F175D3DCCD1}">
              <a14:hiddenFill xmlns:a14="http://schemas.microsoft.com/office/drawing/2010/main">
                <a:solidFill>
                  <a:srgbClr val="FFFFFF"/>
                </a:solidFill>
              </a14:hiddenFill>
            </a:ext>
          </a:extLst>
        </p:spPr>
      </p:pic>
      <p:sp>
        <p:nvSpPr>
          <p:cNvPr id="16" name="5 CuadroTexto"/>
          <p:cNvSpPr txBox="1"/>
          <p:nvPr/>
        </p:nvSpPr>
        <p:spPr>
          <a:xfrm>
            <a:off x="5848262" y="704656"/>
            <a:ext cx="4248472" cy="369332"/>
          </a:xfrm>
          <a:prstGeom prst="rect">
            <a:avLst/>
          </a:prstGeom>
          <a:noFill/>
        </p:spPr>
        <p:txBody>
          <a:bodyPr wrap="square" rtlCol="0">
            <a:spAutoFit/>
          </a:bodyPr>
          <a:lstStyle/>
          <a:p>
            <a:pPr algn="ctr" defTabSz="914400"/>
            <a:r>
              <a:rPr lang="es-ES" sz="900" dirty="0" smtClean="0">
                <a:solidFill>
                  <a:prstClr val="black"/>
                </a:solidFill>
                <a:latin typeface="Arial Narrow" panose="020B0606020202030204" pitchFamily="34" charset="0"/>
              </a:rPr>
              <a:t>FACULTAD DE INGENIERÍA</a:t>
            </a:r>
            <a:endParaRPr lang="es-CL" sz="900" dirty="0" smtClean="0">
              <a:solidFill>
                <a:prstClr val="black"/>
              </a:solidFill>
              <a:latin typeface="Arial Narrow" panose="020B0606020202030204" pitchFamily="34" charset="0"/>
            </a:endParaRPr>
          </a:p>
          <a:p>
            <a:pPr algn="ctr" defTabSz="914400"/>
            <a:r>
              <a:rPr lang="es-CL" sz="900" dirty="0" smtClean="0">
                <a:solidFill>
                  <a:prstClr val="black"/>
                </a:solidFill>
                <a:latin typeface="Arial Narrow" panose="020B0606020202030204" pitchFamily="34" charset="0"/>
              </a:rPr>
              <a:t>ESCUELA DE OBRAS CIVILES Y CONSTRUCCIÓN</a:t>
            </a:r>
            <a:endParaRPr lang="es-CL" sz="900" dirty="0">
              <a:solidFill>
                <a:prstClr val="black"/>
              </a:solidFill>
              <a:latin typeface="Arial Narrow" panose="020B0606020202030204" pitchFamily="34" charset="0"/>
            </a:endParaRPr>
          </a:p>
        </p:txBody>
      </p:sp>
      <p:pic>
        <p:nvPicPr>
          <p:cNvPr id="17" name="1 Imagen"/>
          <p:cNvPicPr>
            <a:picLocks noChangeAspect="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756541" y="76877"/>
            <a:ext cx="881248" cy="881248"/>
          </a:xfrm>
          <a:prstGeom prst="rect">
            <a:avLst/>
          </a:prstGeom>
        </p:spPr>
      </p:pic>
    </p:spTree>
    <p:extLst>
      <p:ext uri="{BB962C8B-B14F-4D97-AF65-F5344CB8AC3E}">
        <p14:creationId xmlns:p14="http://schemas.microsoft.com/office/powerpoint/2010/main" val="90129340"/>
      </p:ext>
    </p:extLst>
  </p:cSld>
  <p:clrMapOvr>
    <a:masterClrMapping/>
  </p:clrMapOvr>
  <p:timing>
    <p:tnLst>
      <p:par>
        <p:cTn id="1" dur="indefinite" restart="never" nodeType="tmRoot"/>
      </p:par>
    </p:tnLst>
  </p:timing>
</p:sld>
</file>

<file path=ppt/slides/slide2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4" name="Text Placeholder 22"/>
          <p:cNvSpPr>
            <a:spLocks noGrp="1"/>
          </p:cNvSpPr>
          <p:nvPr>
            <p:ph idx="10" type="body"/>
          </p:nvPr>
        </p:nvSpPr>
        <p:spPr>
          <a:xfrm>
            <a:off x="562567" y="1011910"/>
            <a:ext cx="7471382" cy="633109"/>
          </a:xfrm>
        </p:spPr>
        <p:txBody>
          <a:bodyPr/>
          <a:lstStyle/>
          <a:p>
            <a:r>
              <a:rPr dirty="0" err="1" lang="en-US" smtClean="0" sz="200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charset="0" panose="02000600000000000000" pitchFamily="2" typeface="Segoe Print"/>
              </a:rPr>
              <a:t>Mowilith</a:t>
            </a:r>
            <a:r>
              <a:rPr dirty="0" lang="en-US" smtClean="0" sz="200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charset="0" panose="02000600000000000000" pitchFamily="2" typeface="Segoe Print"/>
              </a:rPr>
              <a:t>®</a:t>
            </a:r>
            <a:endParaRPr dirty="0" lang="en-US" sz="200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charset="0" panose="02000600000000000000" pitchFamily="2" typeface="Segoe Print"/>
            </a:endParaRPr>
          </a:p>
        </p:txBody>
      </p:sp>
      <p:sp>
        <p:nvSpPr>
          <p:cNvPr id="5" name="Rectángulo 4"/>
          <p:cNvSpPr/>
          <p:nvPr/>
        </p:nvSpPr>
        <p:spPr>
          <a:xfrm>
            <a:off x="475307" y="1464460"/>
            <a:ext cx="7935362" cy="553998"/>
          </a:xfrm>
          <a:prstGeom prst="rect">
            <a:avLst/>
          </a:prstGeom>
        </p:spPr>
        <p:txBody>
          <a:bodyPr wrap="square">
            <a:spAutoFit/>
          </a:bodyPr>
          <a:lstStyle/>
          <a:p>
            <a:pPr>
              <a:lnSpc>
                <a:spcPct val="150000"/>
              </a:lnSpc>
            </a:pPr>
            <a:r>
              <a:rPr b="1" dirty="0" err="1" lang="en-US" sz="2000">
                <a:ln w="12700">
                  <a:solidFill>
                    <a:schemeClr val="accent1"/>
                  </a:solidFill>
                  <a:prstDash val="solid"/>
                </a:ln>
                <a:pattFill prst="pct50">
                  <a:fgClr>
                    <a:schemeClr val="accent1"/>
                  </a:fgClr>
                  <a:bgClr>
                    <a:schemeClr val="accent1">
                      <a:lumMod val="20000"/>
                      <a:lumOff val="80000"/>
                    </a:schemeClr>
                  </a:bgClr>
                </a:pattFill>
                <a:effectLst>
                  <a:outerShdw algn="bl" dir="2640000" dist="38100" rotWithShape="0">
                    <a:schemeClr val="accent1"/>
                  </a:outerShdw>
                </a:effectLst>
                <a:latin charset="0" panose="02000600000000000000" pitchFamily="2" typeface="Segoe Print"/>
                <a:cs typeface="Source Sans Pro"/>
              </a:rPr>
              <a:t>Emusliones</a:t>
            </a:r>
            <a:r>
              <a:rPr dirty="0" lang="en-US">
                <a:solidFill>
                  <a:schemeClr val="tx2"/>
                </a:solidFill>
                <a:latin charset="0" panose="02000600000000000000" pitchFamily="2" typeface="Segoe Print"/>
              </a:rPr>
              <a:t> </a:t>
            </a:r>
            <a:r>
              <a:rPr b="1" dirty="0" err="1" lang="en-US" sz="2000">
                <a:ln w="12700">
                  <a:solidFill>
                    <a:schemeClr val="accent1"/>
                  </a:solidFill>
                  <a:prstDash val="solid"/>
                </a:ln>
                <a:pattFill prst="pct50">
                  <a:fgClr>
                    <a:schemeClr val="accent1"/>
                  </a:fgClr>
                  <a:bgClr>
                    <a:schemeClr val="accent1">
                      <a:lumMod val="20000"/>
                      <a:lumOff val="80000"/>
                    </a:schemeClr>
                  </a:bgClr>
                </a:pattFill>
                <a:effectLst>
                  <a:outerShdw algn="bl" dir="2640000" dist="38100" rotWithShape="0">
                    <a:schemeClr val="accent1"/>
                  </a:outerShdw>
                </a:effectLst>
                <a:latin charset="0" panose="02000600000000000000" pitchFamily="2" typeface="Segoe Print"/>
                <a:cs typeface="Source Sans Pro"/>
              </a:rPr>
              <a:t>Mowilith</a:t>
            </a:r>
            <a:r>
              <a:rPr b="1" dirty="0" lang="en-US" sz="2000">
                <a:ln w="12700">
                  <a:solidFill>
                    <a:schemeClr val="accent1"/>
                  </a:solidFill>
                  <a:prstDash val="solid"/>
                </a:ln>
                <a:pattFill prst="pct50">
                  <a:fgClr>
                    <a:schemeClr val="accent1"/>
                  </a:fgClr>
                  <a:bgClr>
                    <a:schemeClr val="accent1">
                      <a:lumMod val="20000"/>
                      <a:lumOff val="80000"/>
                    </a:schemeClr>
                  </a:bgClr>
                </a:pattFill>
                <a:effectLst>
                  <a:outerShdw algn="bl" dir="2640000" dist="38100" rotWithShape="0">
                    <a:schemeClr val="accent1"/>
                  </a:outerShdw>
                </a:effectLst>
                <a:latin charset="0" panose="02000600000000000000" pitchFamily="2" typeface="Segoe Print"/>
                <a:cs typeface="Source Sans Pro"/>
              </a:rPr>
              <a:t>® </a:t>
            </a:r>
            <a:r>
              <a:rPr b="1" dirty="0" err="1" lang="en-US" sz="2000">
                <a:ln w="12700">
                  <a:solidFill>
                    <a:schemeClr val="accent1"/>
                  </a:solidFill>
                  <a:prstDash val="solid"/>
                </a:ln>
                <a:pattFill prst="pct50">
                  <a:fgClr>
                    <a:schemeClr val="accent1"/>
                  </a:fgClr>
                  <a:bgClr>
                    <a:schemeClr val="accent1">
                      <a:lumMod val="20000"/>
                      <a:lumOff val="80000"/>
                    </a:schemeClr>
                  </a:bgClr>
                </a:pattFill>
                <a:effectLst>
                  <a:outerShdw algn="bl" dir="2640000" dist="38100" rotWithShape="0">
                    <a:schemeClr val="accent1"/>
                  </a:outerShdw>
                </a:effectLst>
                <a:latin charset="0" panose="02000600000000000000" pitchFamily="2" typeface="Segoe Print"/>
                <a:cs typeface="Source Sans Pro"/>
              </a:rPr>
              <a:t>en</a:t>
            </a:r>
            <a:r>
              <a:rPr b="1" dirty="0" lang="en-US" sz="2000">
                <a:ln w="12700">
                  <a:solidFill>
                    <a:schemeClr val="accent1"/>
                  </a:solidFill>
                  <a:prstDash val="solid"/>
                </a:ln>
                <a:pattFill prst="pct50">
                  <a:fgClr>
                    <a:schemeClr val="accent1"/>
                  </a:fgClr>
                  <a:bgClr>
                    <a:schemeClr val="accent1">
                      <a:lumMod val="20000"/>
                      <a:lumOff val="80000"/>
                    </a:schemeClr>
                  </a:bgClr>
                </a:pattFill>
                <a:effectLst>
                  <a:outerShdw algn="bl" dir="2640000" dist="38100" rotWithShape="0">
                    <a:schemeClr val="accent1"/>
                  </a:outerShdw>
                </a:effectLst>
                <a:latin charset="0" panose="02000600000000000000" pitchFamily="2" typeface="Segoe Print"/>
                <a:cs typeface="Source Sans Pro"/>
              </a:rPr>
              <a:t> </a:t>
            </a:r>
            <a:r>
              <a:rPr b="1" dirty="0" err="1" lang="en-US" sz="2000">
                <a:ln w="12700">
                  <a:solidFill>
                    <a:schemeClr val="accent1"/>
                  </a:solidFill>
                  <a:prstDash val="solid"/>
                </a:ln>
                <a:pattFill prst="pct50">
                  <a:fgClr>
                    <a:schemeClr val="accent1"/>
                  </a:fgClr>
                  <a:bgClr>
                    <a:schemeClr val="accent1">
                      <a:lumMod val="20000"/>
                      <a:lumOff val="80000"/>
                    </a:schemeClr>
                  </a:bgClr>
                </a:pattFill>
                <a:effectLst>
                  <a:outerShdw algn="bl" dir="2640000" dist="38100" rotWithShape="0">
                    <a:schemeClr val="accent1"/>
                  </a:outerShdw>
                </a:effectLst>
                <a:latin charset="0" panose="02000600000000000000" pitchFamily="2" typeface="Segoe Print"/>
                <a:cs typeface="Source Sans Pro"/>
              </a:rPr>
              <a:t>impermeabilizantes</a:t>
            </a:r>
            <a:r>
              <a:rPr b="1" dirty="0" lang="en-US" sz="2000">
                <a:ln w="12700">
                  <a:solidFill>
                    <a:schemeClr val="accent1"/>
                  </a:solidFill>
                  <a:prstDash val="solid"/>
                </a:ln>
                <a:pattFill prst="pct50">
                  <a:fgClr>
                    <a:schemeClr val="accent1"/>
                  </a:fgClr>
                  <a:bgClr>
                    <a:schemeClr val="accent1">
                      <a:lumMod val="20000"/>
                      <a:lumOff val="80000"/>
                    </a:schemeClr>
                  </a:bgClr>
                </a:pattFill>
                <a:effectLst>
                  <a:outerShdw algn="bl" dir="2640000" dist="38100" rotWithShape="0">
                    <a:schemeClr val="accent1"/>
                  </a:outerShdw>
                </a:effectLst>
                <a:latin charset="0" panose="02000600000000000000" pitchFamily="2" typeface="Segoe Print"/>
                <a:cs typeface="Source Sans Pro"/>
              </a:rPr>
              <a:t> </a:t>
            </a:r>
            <a:r>
              <a:rPr b="1" dirty="0" err="1" lang="en-US" smtClean="0" sz="2000">
                <a:ln w="12700">
                  <a:solidFill>
                    <a:schemeClr val="accent1"/>
                  </a:solidFill>
                  <a:prstDash val="solid"/>
                </a:ln>
                <a:pattFill prst="pct50">
                  <a:fgClr>
                    <a:schemeClr val="accent1"/>
                  </a:fgClr>
                  <a:bgClr>
                    <a:schemeClr val="accent1">
                      <a:lumMod val="20000"/>
                      <a:lumOff val="80000"/>
                    </a:schemeClr>
                  </a:bgClr>
                </a:pattFill>
                <a:effectLst>
                  <a:outerShdw algn="bl" dir="2640000" dist="38100" rotWithShape="0">
                    <a:schemeClr val="accent1"/>
                  </a:outerShdw>
                </a:effectLst>
                <a:latin charset="0" panose="02000600000000000000" pitchFamily="2" typeface="Segoe Print"/>
                <a:cs typeface="Source Sans Pro"/>
              </a:rPr>
              <a:t>cementosos</a:t>
            </a:r>
            <a:r>
              <a:rPr b="1" dirty="0" lang="en-US" smtClean="0" sz="2000">
                <a:ln w="12700">
                  <a:solidFill>
                    <a:schemeClr val="accent1"/>
                  </a:solidFill>
                  <a:prstDash val="solid"/>
                </a:ln>
                <a:pattFill prst="pct50">
                  <a:fgClr>
                    <a:schemeClr val="accent1"/>
                  </a:fgClr>
                  <a:bgClr>
                    <a:schemeClr val="accent1">
                      <a:lumMod val="20000"/>
                      <a:lumOff val="80000"/>
                    </a:schemeClr>
                  </a:bgClr>
                </a:pattFill>
                <a:effectLst>
                  <a:outerShdw algn="bl" dir="2640000" dist="38100" rotWithShape="0">
                    <a:schemeClr val="accent1"/>
                  </a:outerShdw>
                </a:effectLst>
                <a:latin charset="0" panose="02000600000000000000" pitchFamily="2" typeface="Segoe Print"/>
                <a:cs typeface="Source Sans Pro"/>
              </a:rPr>
              <a:t> </a:t>
            </a:r>
            <a:endParaRPr b="1" dirty="0" lang="en-US" sz="2000">
              <a:ln w="12700">
                <a:solidFill>
                  <a:schemeClr val="accent1"/>
                </a:solidFill>
                <a:prstDash val="solid"/>
              </a:ln>
              <a:pattFill prst="pct50">
                <a:fgClr>
                  <a:schemeClr val="accent1"/>
                </a:fgClr>
                <a:bgClr>
                  <a:schemeClr val="accent1">
                    <a:lumMod val="20000"/>
                    <a:lumOff val="80000"/>
                  </a:schemeClr>
                </a:bgClr>
              </a:pattFill>
              <a:effectLst>
                <a:outerShdw algn="bl" dir="2640000" dist="38100" rotWithShape="0">
                  <a:schemeClr val="accent1"/>
                </a:outerShdw>
              </a:effectLst>
              <a:latin charset="0" panose="02000600000000000000" pitchFamily="2" typeface="Segoe Print"/>
              <a:cs typeface="Source Sans Pro"/>
            </a:endParaRPr>
          </a:p>
        </p:txBody>
      </p:sp>
      <p:sp>
        <p:nvSpPr>
          <p:cNvPr id="8" name="Rectángulo 7"/>
          <p:cNvSpPr/>
          <p:nvPr/>
        </p:nvSpPr>
        <p:spPr>
          <a:xfrm>
            <a:off x="475307" y="2179050"/>
            <a:ext cx="6085320" cy="369332"/>
          </a:xfrm>
          <a:prstGeom prst="rect">
            <a:avLst/>
          </a:prstGeom>
        </p:spPr>
        <p:txBody>
          <a:bodyPr wrap="none">
            <a:spAutoFit/>
          </a:bodyPr>
          <a:lstStyle/>
          <a:p>
            <a:r>
              <a:rPr dirty="0" lang="en-US" smtClean="0">
                <a:solidFill>
                  <a:schemeClr val="tx2"/>
                </a:solidFill>
                <a:latin charset="0" panose="02000600000000000000" pitchFamily="2" typeface="Segoe Print"/>
              </a:rPr>
              <a:t>Resistencia a la </a:t>
            </a:r>
            <a:r>
              <a:rPr dirty="0" err="1" lang="en-US" smtClean="0">
                <a:solidFill>
                  <a:schemeClr val="tx2"/>
                </a:solidFill>
                <a:latin charset="0" panose="02000600000000000000" pitchFamily="2" typeface="Segoe Print"/>
              </a:rPr>
              <a:t>flexo-tracción</a:t>
            </a:r>
            <a:r>
              <a:rPr dirty="0" lang="en-US" smtClean="0">
                <a:solidFill>
                  <a:schemeClr val="tx2"/>
                </a:solidFill>
                <a:latin charset="0" panose="02000600000000000000" pitchFamily="2" typeface="Segoe Print"/>
              </a:rPr>
              <a:t> y </a:t>
            </a:r>
            <a:r>
              <a:rPr dirty="0" err="1" lang="en-US" smtClean="0">
                <a:solidFill>
                  <a:schemeClr val="tx2"/>
                </a:solidFill>
                <a:latin charset="0" panose="02000600000000000000" pitchFamily="2" typeface="Segoe Print"/>
              </a:rPr>
              <a:t>absorción</a:t>
            </a:r>
            <a:r>
              <a:rPr dirty="0" lang="en-US" smtClean="0">
                <a:solidFill>
                  <a:schemeClr val="tx2"/>
                </a:solidFill>
                <a:latin charset="0" panose="02000600000000000000" pitchFamily="2" typeface="Segoe Print"/>
              </a:rPr>
              <a:t> de </a:t>
            </a:r>
            <a:r>
              <a:rPr dirty="0" err="1" lang="en-US" smtClean="0">
                <a:solidFill>
                  <a:schemeClr val="tx2"/>
                </a:solidFill>
                <a:latin charset="0" panose="02000600000000000000" pitchFamily="2" typeface="Segoe Print"/>
              </a:rPr>
              <a:t>agua</a:t>
            </a:r>
            <a:endParaRPr dirty="0" lang="en-US" smtClean="0">
              <a:solidFill>
                <a:schemeClr val="tx2"/>
              </a:solidFill>
              <a:latin charset="0" panose="02000600000000000000" pitchFamily="2" typeface="Segoe Print"/>
            </a:endParaRPr>
          </a:p>
        </p:txBody>
      </p:sp>
      <p:graphicFrame>
        <p:nvGraphicFramePr>
          <p:cNvPr id="2" name="Tabla 1"/>
          <p:cNvGraphicFramePr>
            <a:graphicFrameLocks noGrp="1"/>
          </p:cNvGraphicFramePr>
          <p:nvPr>
            <p:extLst>
              <p:ext uri="{D42A27DB-BD31-4B8C-83A1-F6EECF244321}">
                <p14:modId xmlns:p14="http://schemas.microsoft.com/office/powerpoint/2010/main" val="3492669339"/>
              </p:ext>
            </p:extLst>
          </p:nvPr>
        </p:nvGraphicFramePr>
        <p:xfrm>
          <a:off x="475307" y="3007975"/>
          <a:ext cx="3944620" cy="1298575"/>
        </p:xfrm>
        <a:graphic>
          <a:graphicData uri="http://schemas.openxmlformats.org/drawingml/2006/table">
            <a:tbl>
              <a:tblPr bandRow="1" firstCol="1" firstRow="1">
                <a:tableStyleId>{5C22544A-7EE6-4342-B048-85BDC9FD1C3A}</a:tableStyleId>
              </a:tblPr>
              <a:tblGrid>
                <a:gridCol w="2331085"/>
                <a:gridCol w="1613535"/>
              </a:tblGrid>
              <a:tr h="480695">
                <a:tc>
                  <a:txBody>
                    <a:bodyPr/>
                    <a:lstStyle/>
                    <a:p>
                      <a:pPr>
                        <a:lnSpc>
                          <a:spcPct val="107000"/>
                        </a:lnSpc>
                        <a:spcAft>
                          <a:spcPts val="0"/>
                        </a:spcAft>
                      </a:pPr>
                      <a:r>
                        <a:rPr lang="es-CL" sz="1000">
                          <a:effectLst/>
                        </a:rPr>
                        <a:t>               Componente   Mortero</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marB="0" marL="68580" marR="68580" marT="0"/>
                </a:tc>
                <a:tc>
                  <a:txBody>
                    <a:bodyPr/>
                    <a:lstStyle/>
                    <a:p>
                      <a:pPr>
                        <a:lnSpc>
                          <a:spcPct val="107000"/>
                        </a:lnSpc>
                        <a:spcAft>
                          <a:spcPts val="0"/>
                        </a:spcAft>
                      </a:pPr>
                      <a:r>
                        <a:rPr lang="es-CL" sz="1000">
                          <a:effectLst/>
                        </a:rPr>
                        <a:t>     Cantidad </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marB="0" marL="68580" marR="68580" marT="0"/>
                </a:tc>
              </a:tr>
              <a:tr h="210185">
                <a:tc>
                  <a:txBody>
                    <a:bodyPr/>
                    <a:lstStyle/>
                    <a:p>
                      <a:pPr>
                        <a:lnSpc>
                          <a:spcPct val="107000"/>
                        </a:lnSpc>
                        <a:spcAft>
                          <a:spcPts val="0"/>
                        </a:spcAft>
                      </a:pPr>
                      <a:r>
                        <a:rPr lang="es-CL" sz="1000">
                          <a:effectLst/>
                        </a:rPr>
                        <a:t>Arena 40/100</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marB="0" marL="68580" marR="68580" marT="0"/>
                </a:tc>
                <a:tc>
                  <a:txBody>
                    <a:bodyPr/>
                    <a:lstStyle/>
                    <a:p>
                      <a:pPr algn="ctr">
                        <a:lnSpc>
                          <a:spcPct val="107000"/>
                        </a:lnSpc>
                        <a:spcAft>
                          <a:spcPts val="0"/>
                        </a:spcAft>
                      </a:pPr>
                      <a:r>
                        <a:rPr lang="es-CL" sz="1000">
                          <a:effectLst/>
                        </a:rPr>
                        <a:t>300g</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marB="0" marL="68580" marR="68580" marT="0"/>
                </a:tc>
              </a:tr>
              <a:tr h="198755">
                <a:tc>
                  <a:txBody>
                    <a:bodyPr/>
                    <a:lstStyle/>
                    <a:p>
                      <a:pPr>
                        <a:lnSpc>
                          <a:spcPct val="107000"/>
                        </a:lnSpc>
                        <a:spcAft>
                          <a:spcPts val="0"/>
                        </a:spcAft>
                      </a:pPr>
                      <a:r>
                        <a:rPr lang="es-CL" sz="1000">
                          <a:effectLst/>
                        </a:rPr>
                        <a:t>Cemento Polpaico Especial</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marB="0" marL="68580" marR="68580" marT="0"/>
                </a:tc>
                <a:tc>
                  <a:txBody>
                    <a:bodyPr/>
                    <a:lstStyle/>
                    <a:p>
                      <a:pPr algn="ctr">
                        <a:lnSpc>
                          <a:spcPct val="107000"/>
                        </a:lnSpc>
                        <a:spcAft>
                          <a:spcPts val="0"/>
                        </a:spcAft>
                      </a:pPr>
                      <a:r>
                        <a:rPr lang="es-CL" sz="1000">
                          <a:effectLst/>
                        </a:rPr>
                        <a:t>100 g</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marB="0" marL="68580" marR="68580" marT="0"/>
                </a:tc>
              </a:tr>
              <a:tr h="210185">
                <a:tc>
                  <a:txBody>
                    <a:bodyPr/>
                    <a:lstStyle/>
                    <a:p>
                      <a:pPr>
                        <a:lnSpc>
                          <a:spcPct val="107000"/>
                        </a:lnSpc>
                        <a:spcAft>
                          <a:spcPts val="0"/>
                        </a:spcAft>
                      </a:pPr>
                      <a:r>
                        <a:rPr lang="es-CL" sz="1000">
                          <a:effectLst/>
                        </a:rPr>
                        <a:t>Emulsión (50% de activos)</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marB="0" marL="68580" marR="68580" marT="0"/>
                </a:tc>
                <a:tc>
                  <a:txBody>
                    <a:bodyPr/>
                    <a:lstStyle/>
                    <a:p>
                      <a:pPr algn="ctr">
                        <a:lnSpc>
                          <a:spcPct val="107000"/>
                        </a:lnSpc>
                        <a:spcAft>
                          <a:spcPts val="0"/>
                        </a:spcAft>
                      </a:pPr>
                      <a:r>
                        <a:rPr lang="es-CL" sz="1000">
                          <a:effectLst/>
                        </a:rPr>
                        <a:t>15 g</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marB="0" marL="68580" marR="68580" marT="0"/>
                </a:tc>
              </a:tr>
              <a:tr h="198755">
                <a:tc>
                  <a:txBody>
                    <a:bodyPr/>
                    <a:lstStyle/>
                    <a:p>
                      <a:pPr>
                        <a:lnSpc>
                          <a:spcPct val="107000"/>
                        </a:lnSpc>
                        <a:spcAft>
                          <a:spcPts val="0"/>
                        </a:spcAft>
                      </a:pPr>
                      <a:r>
                        <a:rPr lang="es-CL" sz="1000">
                          <a:effectLst/>
                        </a:rPr>
                        <a:t>Agua</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marB="0" marL="68580" marR="68580" marT="0"/>
                </a:tc>
                <a:tc>
                  <a:txBody>
                    <a:bodyPr/>
                    <a:lstStyle/>
                    <a:p>
                      <a:pPr algn="ctr">
                        <a:lnSpc>
                          <a:spcPct val="107000"/>
                        </a:lnSpc>
                        <a:spcAft>
                          <a:spcPts val="0"/>
                        </a:spcAft>
                      </a:pPr>
                      <a:r>
                        <a:rPr dirty="0" lang="es-CL" sz="1000">
                          <a:effectLst/>
                        </a:rPr>
                        <a:t>47 g</a:t>
                      </a:r>
                      <a:endParaRPr dirty="0" lang="es-ES" sz="1100">
                        <a:effectLst/>
                        <a:latin charset="0" panose="020F0502020204030204" pitchFamily="34" typeface="Calibri"/>
                        <a:ea charset="0" panose="020F0502020204030204" pitchFamily="34" typeface="Calibri"/>
                        <a:cs charset="0" panose="02020603050405020304" pitchFamily="18" typeface="Times New Roman"/>
                      </a:endParaRPr>
                    </a:p>
                  </a:txBody>
                  <a:tcPr marB="0" marL="68580" marR="68580" marT="0"/>
                </a:tc>
              </a:tr>
            </a:tbl>
          </a:graphicData>
        </a:graphic>
      </p:graphicFrame>
      <p:sp>
        <p:nvSpPr>
          <p:cNvPr id="3" name="Rectángulo 2"/>
          <p:cNvSpPr/>
          <p:nvPr/>
        </p:nvSpPr>
        <p:spPr>
          <a:xfrm>
            <a:off x="1227571" y="2727962"/>
            <a:ext cx="2440091" cy="280013"/>
          </a:xfrm>
          <a:prstGeom prst="rect">
            <a:avLst/>
          </a:prstGeom>
        </p:spPr>
        <p:txBody>
          <a:bodyPr wrap="none">
            <a:spAutoFit/>
          </a:bodyPr>
          <a:lstStyle/>
          <a:p>
            <a:pPr algn="ctr">
              <a:lnSpc>
                <a:spcPct val="107000"/>
              </a:lnSpc>
              <a:spcAft>
                <a:spcPts val="800"/>
              </a:spcAft>
            </a:pPr>
            <a:r>
              <a:rPr dirty="0" lang="es-ES" sz="1200">
                <a:latin charset="0" panose="020B0604020202020204" pitchFamily="34" typeface="Arial"/>
                <a:ea charset="0" panose="020F0502020204030204" pitchFamily="34" typeface="Calibri"/>
                <a:cs charset="0" panose="02020603050405020304" pitchFamily="18" typeface="Times New Roman"/>
              </a:rPr>
              <a:t>Tabla 	</a:t>
            </a:r>
            <a:r>
              <a:rPr dirty="0" lang="es-ES" smtClean="0" sz="1200">
                <a:latin charset="0" panose="020B0604020202020204" pitchFamily="34" typeface="Arial"/>
                <a:ea charset="0" panose="020F0502020204030204" pitchFamily="34" typeface="Calibri"/>
                <a:cs charset="0" panose="02020603050405020304" pitchFamily="18" typeface="Times New Roman"/>
              </a:rPr>
              <a:t>III</a:t>
            </a:r>
            <a:r>
              <a:rPr dirty="0" lang="es-ES" sz="1200">
                <a:latin charset="0" panose="020B0604020202020204" pitchFamily="34" typeface="Arial"/>
                <a:ea charset="0" panose="020F0502020204030204" pitchFamily="34" typeface="Calibri"/>
                <a:cs charset="0" panose="02020603050405020304" pitchFamily="18" typeface="Times New Roman"/>
              </a:rPr>
              <a:t>. Composición Morteros.</a:t>
            </a:r>
            <a:endParaRPr dirty="0" lang="es-ES" sz="1600">
              <a:effectLst/>
              <a:latin charset="0" panose="020F0502020204030204" pitchFamily="34" typeface="Calibri"/>
              <a:ea charset="0" panose="020F0502020204030204" pitchFamily="34" typeface="Calibri"/>
              <a:cs charset="0" panose="02020603050405020304" pitchFamily="18" typeface="Times New Roman"/>
            </a:endParaRPr>
          </a:p>
        </p:txBody>
      </p:sp>
      <p:pic>
        <p:nvPicPr>
          <p:cNvPr id="15" name="Imagen 14"/>
          <p:cNvPicPr/>
          <p:nvPr/>
        </p:nvPicPr>
        <p:blipFill rotWithShape="1">
          <a:blip r:embed="rId2"/>
          <a:srcRect b="57" l="47" r="4" t="42"/>
          <a:stretch/>
        </p:blipFill>
        <p:spPr bwMode="auto">
          <a:xfrm>
            <a:off x="475307" y="4583190"/>
            <a:ext cx="2428099" cy="1352510"/>
          </a:xfrm>
          <a:prstGeom prst="rect">
            <a:avLst/>
          </a:prstGeom>
          <a:ln>
            <a:noFill/>
          </a:ln>
          <a:extLst>
            <a:ext uri="{53640926-AAD7-44D8-BBD7-CCE9431645EC}">
              <a14:shadowObscured xmlns:a14="http://schemas.microsoft.com/office/drawing/2010/main"/>
            </a:ext>
          </a:extLst>
        </p:spPr>
      </p:pic>
      <p:sp>
        <p:nvSpPr>
          <p:cNvPr id="6" name="Rectángulo 5"/>
          <p:cNvSpPr/>
          <p:nvPr/>
        </p:nvSpPr>
        <p:spPr>
          <a:xfrm>
            <a:off x="949796" y="5935700"/>
            <a:ext cx="1263486" cy="264368"/>
          </a:xfrm>
          <a:prstGeom prst="rect">
            <a:avLst/>
          </a:prstGeom>
        </p:spPr>
        <p:txBody>
          <a:bodyPr wrap="none">
            <a:spAutoFit/>
          </a:bodyPr>
          <a:lstStyle/>
          <a:p>
            <a:pPr algn="ctr">
              <a:lnSpc>
                <a:spcPct val="107000"/>
              </a:lnSpc>
              <a:spcAft>
                <a:spcPts val="800"/>
              </a:spcAft>
            </a:pPr>
            <a:r>
              <a:rPr dirty="0" lang="es-CL" sz="1100">
                <a:solidFill>
                  <a:srgbClr val="000000"/>
                </a:solidFill>
                <a:latin charset="0" panose="020B0604020202020204" pitchFamily="34" typeface="Arial"/>
                <a:ea charset="0" panose="020F0502020204030204" pitchFamily="34" typeface="Calibri"/>
                <a:cs charset="0" panose="02020603050405020304" pitchFamily="18" typeface="Times New Roman"/>
              </a:rPr>
              <a:t>Figura </a:t>
            </a:r>
            <a:r>
              <a:rPr dirty="0" lang="es-CL" smtClean="0" sz="1100">
                <a:solidFill>
                  <a:srgbClr val="000000"/>
                </a:solidFill>
                <a:latin charset="0" panose="020B0604020202020204" pitchFamily="34" typeface="Arial"/>
                <a:ea charset="0" panose="020F0502020204030204" pitchFamily="34" typeface="Calibri"/>
                <a:cs charset="0" panose="02020603050405020304" pitchFamily="18" typeface="Times New Roman"/>
              </a:rPr>
              <a:t>1. </a:t>
            </a:r>
            <a:r>
              <a:rPr dirty="0" lang="es-CL" sz="1100">
                <a:solidFill>
                  <a:srgbClr val="000000"/>
                </a:solidFill>
                <a:latin charset="0" panose="020B0604020202020204" pitchFamily="34" typeface="Arial"/>
                <a:ea charset="0" panose="020F0502020204030204" pitchFamily="34" typeface="Calibri"/>
                <a:cs charset="0" panose="02020603050405020304" pitchFamily="18" typeface="Times New Roman"/>
              </a:rPr>
              <a:t>Mortero</a:t>
            </a:r>
            <a:endParaRPr dirty="0" lang="es-ES" sz="1400">
              <a:effectLst/>
              <a:latin charset="0" panose="020F0502020204030204" pitchFamily="34" typeface="Calibri"/>
              <a:ea charset="0" panose="020F0502020204030204" pitchFamily="34" typeface="Calibri"/>
              <a:cs charset="0" panose="02020603050405020304" pitchFamily="18" typeface="Times New Roman"/>
            </a:endParaRPr>
          </a:p>
        </p:txBody>
      </p:sp>
      <p:graphicFrame>
        <p:nvGraphicFramePr>
          <p:cNvPr id="7" name="Tabla 6"/>
          <p:cNvGraphicFramePr>
            <a:graphicFrameLocks noGrp="1"/>
          </p:cNvGraphicFramePr>
          <p:nvPr>
            <p:extLst>
              <p:ext uri="{D42A27DB-BD31-4B8C-83A1-F6EECF244321}">
                <p14:modId xmlns:p14="http://schemas.microsoft.com/office/powerpoint/2010/main" val="901577803"/>
              </p:ext>
            </p:extLst>
          </p:nvPr>
        </p:nvGraphicFramePr>
        <p:xfrm>
          <a:off x="3119711" y="4678758"/>
          <a:ext cx="5634990" cy="1195705"/>
        </p:xfrm>
        <a:graphic>
          <a:graphicData uri="http://schemas.openxmlformats.org/drawingml/2006/table">
            <a:tbl>
              <a:tblPr bandRow="1" firstCol="1" firstRow="1">
                <a:tableStyleId>{5C22544A-7EE6-4342-B048-85BDC9FD1C3A}</a:tableStyleId>
              </a:tblPr>
              <a:tblGrid>
                <a:gridCol w="1459754"/>
                <a:gridCol w="767640"/>
                <a:gridCol w="994211"/>
                <a:gridCol w="402418"/>
                <a:gridCol w="489215"/>
                <a:gridCol w="508378"/>
                <a:gridCol w="494851"/>
                <a:gridCol w="518523"/>
              </a:tblGrid>
              <a:tr h="423545">
                <a:tc>
                  <a:txBody>
                    <a:bodyPr/>
                    <a:lstStyle/>
                    <a:p>
                      <a:pPr algn="ctr">
                        <a:lnSpc>
                          <a:spcPct val="107000"/>
                        </a:lnSpc>
                        <a:spcAft>
                          <a:spcPts val="0"/>
                        </a:spcAft>
                      </a:pPr>
                      <a:r>
                        <a:rPr dirty="0" lang="es-CL" sz="1100">
                          <a:effectLst/>
                        </a:rPr>
                        <a:t> </a:t>
                      </a:r>
                      <a:endParaRPr dirty="0"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ctr" marB="0" marL="68580" marR="68580" marT="0"/>
                </a:tc>
                <a:tc>
                  <a:txBody>
                    <a:bodyPr/>
                    <a:lstStyle/>
                    <a:p>
                      <a:pPr algn="ctr">
                        <a:lnSpc>
                          <a:spcPct val="107000"/>
                        </a:lnSpc>
                        <a:spcAft>
                          <a:spcPts val="0"/>
                        </a:spcAft>
                      </a:pPr>
                      <a:r>
                        <a:rPr lang="es-CL" sz="1100">
                          <a:effectLst/>
                        </a:rPr>
                        <a:t>Densidad</a:t>
                      </a:r>
                      <a:endParaRPr lang="es-ES" sz="1100">
                        <a:effectLst/>
                      </a:endParaRPr>
                    </a:p>
                    <a:p>
                      <a:pPr algn="ctr">
                        <a:lnSpc>
                          <a:spcPct val="107000"/>
                        </a:lnSpc>
                        <a:spcAft>
                          <a:spcPts val="0"/>
                        </a:spcAft>
                      </a:pPr>
                      <a:r>
                        <a:rPr lang="es-CL" sz="1100">
                          <a:effectLst/>
                        </a:rPr>
                        <a:t>[g/cc]</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ctr" marB="0" marL="68580" marR="68580" marT="0"/>
                </a:tc>
                <a:tc>
                  <a:txBody>
                    <a:bodyPr/>
                    <a:lstStyle/>
                    <a:p>
                      <a:pPr algn="ctr">
                        <a:lnSpc>
                          <a:spcPct val="107000"/>
                        </a:lnSpc>
                        <a:spcAft>
                          <a:spcPts val="0"/>
                        </a:spcAft>
                      </a:pPr>
                      <a:r>
                        <a:rPr lang="es-CL" sz="1100">
                          <a:effectLst/>
                        </a:rPr>
                        <a:t>Resistencia</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ctr" marB="0" marL="68580" marR="68580" marT="0"/>
                </a:tc>
                <a:tc gridSpan="5">
                  <a:txBody>
                    <a:bodyPr/>
                    <a:lstStyle/>
                    <a:p>
                      <a:pPr algn="ctr">
                        <a:lnSpc>
                          <a:spcPct val="107000"/>
                        </a:lnSpc>
                        <a:spcAft>
                          <a:spcPts val="0"/>
                        </a:spcAft>
                      </a:pPr>
                      <a:r>
                        <a:rPr lang="es-CL" sz="1100">
                          <a:effectLst/>
                        </a:rPr>
                        <a:t>Absorción de agua por capilaridad [%]</a:t>
                      </a:r>
                      <a:endParaRPr lang="es-ES" sz="1100">
                        <a:effectLst/>
                      </a:endParaRPr>
                    </a:p>
                    <a:p>
                      <a:pPr algn="ctr">
                        <a:lnSpc>
                          <a:spcPct val="107000"/>
                        </a:lnSpc>
                        <a:spcAft>
                          <a:spcPts val="0"/>
                        </a:spcAft>
                      </a:pPr>
                      <a:r>
                        <a:rPr lang="en-US" sz="1100">
                          <a:effectLst/>
                        </a:rPr>
                        <a:t>2Hrs     4hrs       6hrs       8hrs          24hrs</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ctr" marB="0" marL="68580" marR="68580" marT="0"/>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247650">
                <a:tc>
                  <a:txBody>
                    <a:bodyPr/>
                    <a:lstStyle/>
                    <a:p>
                      <a:pPr>
                        <a:lnSpc>
                          <a:spcPct val="107000"/>
                        </a:lnSpc>
                        <a:spcAft>
                          <a:spcPts val="0"/>
                        </a:spcAft>
                      </a:pPr>
                      <a:r>
                        <a:rPr lang="es-CL" sz="1100">
                          <a:effectLst/>
                        </a:rPr>
                        <a:t>Mowilith VDM 618</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ctr" marB="0" marL="68580" marR="68580" marT="0"/>
                </a:tc>
                <a:tc>
                  <a:txBody>
                    <a:bodyPr/>
                    <a:lstStyle/>
                    <a:p>
                      <a:pPr algn="ctr">
                        <a:lnSpc>
                          <a:spcPct val="107000"/>
                        </a:lnSpc>
                        <a:spcAft>
                          <a:spcPts val="0"/>
                        </a:spcAft>
                      </a:pPr>
                      <a:r>
                        <a:rPr lang="es-CL" sz="1100">
                          <a:effectLst/>
                        </a:rPr>
                        <a:t>1,833</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ctr" marB="0" marL="68580" marR="68580" marT="0"/>
                </a:tc>
                <a:tc>
                  <a:txBody>
                    <a:bodyPr/>
                    <a:lstStyle/>
                    <a:p>
                      <a:pPr algn="ctr">
                        <a:lnSpc>
                          <a:spcPct val="107000"/>
                        </a:lnSpc>
                        <a:spcAft>
                          <a:spcPts val="0"/>
                        </a:spcAft>
                      </a:pPr>
                      <a:r>
                        <a:rPr lang="es-CL" sz="1100">
                          <a:effectLst/>
                        </a:rPr>
                        <a:t>102,7kg</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ctr" marB="0" marL="68580" marR="68580" marT="0"/>
                </a:tc>
                <a:tc>
                  <a:txBody>
                    <a:bodyPr/>
                    <a:lstStyle/>
                    <a:p>
                      <a:pPr algn="ctr">
                        <a:lnSpc>
                          <a:spcPct val="107000"/>
                        </a:lnSpc>
                        <a:spcAft>
                          <a:spcPts val="0"/>
                        </a:spcAft>
                      </a:pPr>
                      <a:r>
                        <a:rPr lang="es-CL" sz="1100">
                          <a:effectLst/>
                        </a:rPr>
                        <a:t>1,4</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ctr" marB="0" marL="68580" marR="68580" marT="0"/>
                </a:tc>
                <a:tc>
                  <a:txBody>
                    <a:bodyPr/>
                    <a:lstStyle/>
                    <a:p>
                      <a:pPr algn="ctr">
                        <a:lnSpc>
                          <a:spcPct val="107000"/>
                        </a:lnSpc>
                        <a:spcAft>
                          <a:spcPts val="0"/>
                        </a:spcAft>
                      </a:pPr>
                      <a:r>
                        <a:rPr lang="es-CL" sz="1100">
                          <a:effectLst/>
                        </a:rPr>
                        <a:t>2,2</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ctr" marB="0" marL="68580" marR="68580" marT="0"/>
                </a:tc>
                <a:tc>
                  <a:txBody>
                    <a:bodyPr/>
                    <a:lstStyle/>
                    <a:p>
                      <a:pPr algn="ctr">
                        <a:lnSpc>
                          <a:spcPct val="107000"/>
                        </a:lnSpc>
                        <a:spcAft>
                          <a:spcPts val="0"/>
                        </a:spcAft>
                      </a:pPr>
                      <a:r>
                        <a:rPr lang="es-CL" sz="1100">
                          <a:effectLst/>
                        </a:rPr>
                        <a:t>2,6</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ctr" marB="0" marL="68580" marR="68580" marT="0"/>
                </a:tc>
                <a:tc>
                  <a:txBody>
                    <a:bodyPr/>
                    <a:lstStyle/>
                    <a:p>
                      <a:pPr algn="ctr">
                        <a:lnSpc>
                          <a:spcPct val="107000"/>
                        </a:lnSpc>
                        <a:spcAft>
                          <a:spcPts val="0"/>
                        </a:spcAft>
                      </a:pPr>
                      <a:r>
                        <a:rPr lang="es-CL" sz="1100">
                          <a:effectLst/>
                        </a:rPr>
                        <a:t>3,3</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ctr" marB="0" marL="68580" marR="68580" marT="0"/>
                </a:tc>
                <a:tc>
                  <a:txBody>
                    <a:bodyPr/>
                    <a:lstStyle/>
                    <a:p>
                      <a:pPr algn="ctr">
                        <a:lnSpc>
                          <a:spcPct val="107000"/>
                        </a:lnSpc>
                        <a:spcAft>
                          <a:spcPts val="0"/>
                        </a:spcAft>
                      </a:pPr>
                      <a:r>
                        <a:rPr lang="es-CL" sz="1100">
                          <a:effectLst/>
                        </a:rPr>
                        <a:t>6,9</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ctr" marB="0" marL="68580" marR="68580" marT="0"/>
                </a:tc>
              </a:tr>
              <a:tr h="262255">
                <a:tc>
                  <a:txBody>
                    <a:bodyPr/>
                    <a:lstStyle/>
                    <a:p>
                      <a:pPr>
                        <a:lnSpc>
                          <a:spcPct val="107000"/>
                        </a:lnSpc>
                        <a:spcAft>
                          <a:spcPts val="0"/>
                        </a:spcAft>
                      </a:pPr>
                      <a:r>
                        <a:rPr lang="es-CL" sz="1100">
                          <a:effectLst/>
                        </a:rPr>
                        <a:t>Mowilith LDM 2442</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ctr" marB="0" marL="68580" marR="68580" marT="0"/>
                </a:tc>
                <a:tc>
                  <a:txBody>
                    <a:bodyPr/>
                    <a:lstStyle/>
                    <a:p>
                      <a:pPr algn="ctr">
                        <a:lnSpc>
                          <a:spcPct val="107000"/>
                        </a:lnSpc>
                        <a:spcAft>
                          <a:spcPts val="0"/>
                        </a:spcAft>
                      </a:pPr>
                      <a:r>
                        <a:rPr lang="es-CL" sz="1100">
                          <a:effectLst/>
                        </a:rPr>
                        <a:t>1,935</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ctr" marB="0" marL="68580" marR="68580" marT="0"/>
                </a:tc>
                <a:tc>
                  <a:txBody>
                    <a:bodyPr/>
                    <a:lstStyle/>
                    <a:p>
                      <a:pPr algn="ctr">
                        <a:lnSpc>
                          <a:spcPct val="107000"/>
                        </a:lnSpc>
                        <a:spcAft>
                          <a:spcPts val="0"/>
                        </a:spcAft>
                      </a:pPr>
                      <a:r>
                        <a:rPr lang="es-CL" sz="1100">
                          <a:effectLst/>
                        </a:rPr>
                        <a:t>80,5kg</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ctr" marB="0" marL="68580" marR="68580" marT="0"/>
                </a:tc>
                <a:tc>
                  <a:txBody>
                    <a:bodyPr/>
                    <a:lstStyle/>
                    <a:p>
                      <a:pPr algn="ctr">
                        <a:lnSpc>
                          <a:spcPct val="107000"/>
                        </a:lnSpc>
                        <a:spcAft>
                          <a:spcPts val="0"/>
                        </a:spcAft>
                      </a:pPr>
                      <a:r>
                        <a:rPr lang="es-CL" sz="1100">
                          <a:effectLst/>
                        </a:rPr>
                        <a:t>1,3</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ctr" marB="0" marL="68580" marR="68580" marT="0"/>
                </a:tc>
                <a:tc>
                  <a:txBody>
                    <a:bodyPr/>
                    <a:lstStyle/>
                    <a:p>
                      <a:pPr algn="ctr">
                        <a:lnSpc>
                          <a:spcPct val="107000"/>
                        </a:lnSpc>
                        <a:spcAft>
                          <a:spcPts val="0"/>
                        </a:spcAft>
                      </a:pPr>
                      <a:r>
                        <a:rPr lang="es-CL" sz="1100">
                          <a:effectLst/>
                        </a:rPr>
                        <a:t>2,4</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ctr" marB="0" marL="68580" marR="68580" marT="0"/>
                </a:tc>
                <a:tc>
                  <a:txBody>
                    <a:bodyPr/>
                    <a:lstStyle/>
                    <a:p>
                      <a:pPr algn="ctr">
                        <a:lnSpc>
                          <a:spcPct val="107000"/>
                        </a:lnSpc>
                        <a:spcAft>
                          <a:spcPts val="0"/>
                        </a:spcAft>
                      </a:pPr>
                      <a:r>
                        <a:rPr lang="es-CL" sz="1100">
                          <a:effectLst/>
                        </a:rPr>
                        <a:t>3,0</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ctr" marB="0" marL="68580" marR="68580" marT="0"/>
                </a:tc>
                <a:tc>
                  <a:txBody>
                    <a:bodyPr/>
                    <a:lstStyle/>
                    <a:p>
                      <a:pPr algn="ctr">
                        <a:lnSpc>
                          <a:spcPct val="107000"/>
                        </a:lnSpc>
                        <a:spcAft>
                          <a:spcPts val="0"/>
                        </a:spcAft>
                      </a:pPr>
                      <a:r>
                        <a:rPr lang="es-CL" sz="1100">
                          <a:effectLst/>
                        </a:rPr>
                        <a:t>3,2</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ctr" marB="0" marL="68580" marR="68580" marT="0"/>
                </a:tc>
                <a:tc>
                  <a:txBody>
                    <a:bodyPr/>
                    <a:lstStyle/>
                    <a:p>
                      <a:pPr algn="ctr">
                        <a:lnSpc>
                          <a:spcPct val="107000"/>
                        </a:lnSpc>
                        <a:spcAft>
                          <a:spcPts val="0"/>
                        </a:spcAft>
                      </a:pPr>
                      <a:r>
                        <a:rPr lang="es-CL" sz="1100">
                          <a:effectLst/>
                        </a:rPr>
                        <a:t>5,3</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ctr" marB="0" marL="68580" marR="68580" marT="0"/>
                </a:tc>
              </a:tr>
              <a:tr h="262255">
                <a:tc>
                  <a:txBody>
                    <a:bodyPr/>
                    <a:lstStyle/>
                    <a:p>
                      <a:pPr>
                        <a:lnSpc>
                          <a:spcPct val="107000"/>
                        </a:lnSpc>
                        <a:spcAft>
                          <a:spcPts val="0"/>
                        </a:spcAft>
                      </a:pPr>
                      <a:r>
                        <a:rPr lang="es-CL" sz="1100">
                          <a:effectLst/>
                        </a:rPr>
                        <a:t>Emulsión de Mercado</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ctr" marB="0" marL="68580" marR="68580" marT="0"/>
                </a:tc>
                <a:tc>
                  <a:txBody>
                    <a:bodyPr/>
                    <a:lstStyle/>
                    <a:p>
                      <a:pPr algn="ctr">
                        <a:lnSpc>
                          <a:spcPct val="107000"/>
                        </a:lnSpc>
                        <a:spcAft>
                          <a:spcPts val="0"/>
                        </a:spcAft>
                      </a:pPr>
                      <a:r>
                        <a:rPr lang="es-CL" sz="1100">
                          <a:effectLst/>
                        </a:rPr>
                        <a:t>1,926</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ctr" marB="0" marL="68580" marR="68580" marT="0"/>
                </a:tc>
                <a:tc>
                  <a:txBody>
                    <a:bodyPr/>
                    <a:lstStyle/>
                    <a:p>
                      <a:pPr algn="ctr">
                        <a:lnSpc>
                          <a:spcPct val="107000"/>
                        </a:lnSpc>
                        <a:spcAft>
                          <a:spcPts val="0"/>
                        </a:spcAft>
                      </a:pPr>
                      <a:r>
                        <a:rPr lang="es-CL" sz="1100">
                          <a:effectLst/>
                        </a:rPr>
                        <a:t>91,3kg</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ctr" marB="0" marL="68580" marR="68580" marT="0"/>
                </a:tc>
                <a:tc>
                  <a:txBody>
                    <a:bodyPr/>
                    <a:lstStyle/>
                    <a:p>
                      <a:pPr algn="ctr">
                        <a:lnSpc>
                          <a:spcPct val="107000"/>
                        </a:lnSpc>
                        <a:spcAft>
                          <a:spcPts val="0"/>
                        </a:spcAft>
                      </a:pPr>
                      <a:r>
                        <a:rPr lang="es-CL" sz="1100">
                          <a:effectLst/>
                        </a:rPr>
                        <a:t>5,6</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ctr" marB="0" marL="68580" marR="68580" marT="0"/>
                </a:tc>
                <a:tc>
                  <a:txBody>
                    <a:bodyPr/>
                    <a:lstStyle/>
                    <a:p>
                      <a:pPr algn="ctr">
                        <a:lnSpc>
                          <a:spcPct val="107000"/>
                        </a:lnSpc>
                        <a:spcAft>
                          <a:spcPts val="0"/>
                        </a:spcAft>
                      </a:pPr>
                      <a:r>
                        <a:rPr lang="es-CL" sz="1100">
                          <a:effectLst/>
                        </a:rPr>
                        <a:t>9,5</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ctr" marB="0" marL="68580" marR="68580" marT="0"/>
                </a:tc>
                <a:tc>
                  <a:txBody>
                    <a:bodyPr/>
                    <a:lstStyle/>
                    <a:p>
                      <a:pPr algn="ctr">
                        <a:lnSpc>
                          <a:spcPct val="107000"/>
                        </a:lnSpc>
                        <a:spcAft>
                          <a:spcPts val="0"/>
                        </a:spcAft>
                      </a:pPr>
                      <a:r>
                        <a:rPr lang="es-CL" sz="1100">
                          <a:effectLst/>
                        </a:rPr>
                        <a:t>9,8</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ctr" marB="0" marL="68580" marR="68580" marT="0"/>
                </a:tc>
                <a:tc>
                  <a:txBody>
                    <a:bodyPr/>
                    <a:lstStyle/>
                    <a:p>
                      <a:pPr algn="ctr">
                        <a:lnSpc>
                          <a:spcPct val="107000"/>
                        </a:lnSpc>
                        <a:spcAft>
                          <a:spcPts val="0"/>
                        </a:spcAft>
                      </a:pPr>
                      <a:r>
                        <a:rPr lang="es-CL" sz="1100">
                          <a:effectLst/>
                        </a:rPr>
                        <a:t>9,9</a:t>
                      </a:r>
                      <a:endParaRPr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ctr" marB="0" marL="68580" marR="68580" marT="0"/>
                </a:tc>
                <a:tc>
                  <a:txBody>
                    <a:bodyPr/>
                    <a:lstStyle/>
                    <a:p>
                      <a:pPr algn="ctr">
                        <a:lnSpc>
                          <a:spcPct val="107000"/>
                        </a:lnSpc>
                        <a:spcAft>
                          <a:spcPts val="0"/>
                        </a:spcAft>
                      </a:pPr>
                      <a:r>
                        <a:rPr dirty="0" lang="es-CL" sz="1100">
                          <a:effectLst/>
                        </a:rPr>
                        <a:t>10,2</a:t>
                      </a:r>
                      <a:endParaRPr dirty="0" lang="es-ES" sz="1100">
                        <a:effectLst/>
                        <a:latin charset="0" panose="020F0502020204030204" pitchFamily="34" typeface="Calibri"/>
                        <a:ea charset="0" panose="020F0502020204030204" pitchFamily="34" typeface="Calibri"/>
                        <a:cs charset="0" panose="02020603050405020304" pitchFamily="18" typeface="Times New Roman"/>
                      </a:endParaRPr>
                    </a:p>
                  </a:txBody>
                  <a:tcPr anchor="ctr" marB="0" marL="68580" marR="68580" marT="0"/>
                </a:tc>
              </a:tr>
            </a:tbl>
          </a:graphicData>
        </a:graphic>
      </p:graphicFrame>
      <p:grpSp>
        <p:nvGrpSpPr>
          <p:cNvPr id="16" name="3 Grupo"/>
          <p:cNvGrpSpPr/>
          <p:nvPr/>
        </p:nvGrpSpPr>
        <p:grpSpPr>
          <a:xfrm>
            <a:off x="4734962" y="2639933"/>
            <a:ext cx="3773644" cy="1599023"/>
            <a:chOff x="0" y="0"/>
            <a:chExt cx="7128792" cy="3476409"/>
          </a:xfrm>
        </p:grpSpPr>
        <p:pic>
          <p:nvPicPr>
            <p:cNvPr id="17" name="Picture 2"/>
            <p:cNvPicPr>
              <a:picLocks noChangeArrowheads="1" noChangeAspect="1"/>
            </p:cNvPicPr>
            <p:nvPr/>
          </p:nvPicPr>
          <p:blipFill>
            <a:blip cstate="print" r:embed="rId3">
              <a:extLst>
                <a:ext uri="{28A0092B-C50C-407E-A947-70E740481C1C}">
                  <a14:useLocalDpi xmlns:a14="http://schemas.microsoft.com/office/drawing/2010/main" val="0"/>
                </a:ext>
              </a:extLst>
            </a:blip>
            <a:srcRect/>
            <a:stretch>
              <a:fillRect/>
            </a:stretch>
          </p:blipFill>
          <p:spPr bwMode="auto">
            <a:xfrm>
              <a:off x="0" y="0"/>
              <a:ext cx="2520280" cy="34730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18" name="Picture 3"/>
            <p:cNvPicPr>
              <a:picLocks noChangeArrowheads="1" noChangeAspect="1"/>
            </p:cNvPicPr>
            <p:nvPr/>
          </p:nvPicPr>
          <p:blipFill>
            <a:blip cstate="print" r:embed="rId4">
              <a:extLst>
                <a:ext uri="{28A0092B-C50C-407E-A947-70E740481C1C}">
                  <a14:useLocalDpi xmlns:a14="http://schemas.microsoft.com/office/drawing/2010/main" val="0"/>
                </a:ext>
              </a:extLst>
            </a:blip>
            <a:srcRect/>
            <a:stretch>
              <a:fillRect/>
            </a:stretch>
          </p:blipFill>
          <p:spPr bwMode="auto">
            <a:xfrm>
              <a:off x="2520280" y="0"/>
              <a:ext cx="2487405" cy="34730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pic>
          <p:nvPicPr>
            <p:cNvPr id="19" name="Picture 4"/>
            <p:cNvPicPr>
              <a:picLocks noChangeArrowheads="1" noChangeAspect="1"/>
            </p:cNvPicPr>
            <p:nvPr/>
          </p:nvPicPr>
          <p:blipFill>
            <a:blip cstate="print" r:embed="rId5">
              <a:extLst>
                <a:ext uri="{28A0092B-C50C-407E-A947-70E740481C1C}">
                  <a14:useLocalDpi xmlns:a14="http://schemas.microsoft.com/office/drawing/2010/main" val="0"/>
                </a:ext>
              </a:extLst>
            </a:blip>
            <a:srcRect/>
            <a:stretch>
              <a:fillRect/>
            </a:stretch>
          </p:blipFill>
          <p:spPr bwMode="auto">
            <a:xfrm>
              <a:off x="4977103" y="0"/>
              <a:ext cx="2151689" cy="3476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pic>
      </p:grpSp>
      <p:sp>
        <p:nvSpPr>
          <p:cNvPr id="20" name="Rectángulo 19"/>
          <p:cNvSpPr/>
          <p:nvPr/>
        </p:nvSpPr>
        <p:spPr>
          <a:xfrm>
            <a:off x="4399006" y="4267098"/>
            <a:ext cx="4572000" cy="260328"/>
          </a:xfrm>
          <a:prstGeom prst="rect">
            <a:avLst/>
          </a:prstGeom>
        </p:spPr>
        <p:txBody>
          <a:bodyPr>
            <a:spAutoFit/>
          </a:bodyPr>
          <a:lstStyle/>
          <a:p>
            <a:pPr algn="ctr">
              <a:lnSpc>
                <a:spcPct val="107000"/>
              </a:lnSpc>
              <a:spcAft>
                <a:spcPts val="800"/>
              </a:spcAft>
            </a:pPr>
            <a:r>
              <a:rPr dirty="0" lang="es-CL" sz="1100">
                <a:solidFill>
                  <a:srgbClr val="000000"/>
                </a:solidFill>
                <a:latin charset="0" panose="020B0604020202020204" pitchFamily="34" typeface="Arial"/>
                <a:ea charset="0" panose="020F0502020204030204" pitchFamily="34" typeface="Calibri"/>
                <a:cs charset="0" panose="02020603050405020304" pitchFamily="18" typeface="Times New Roman"/>
              </a:rPr>
              <a:t>Figura 6. Ensayo de resistencia a la flexo tracción </a:t>
            </a:r>
            <a:endParaRPr dirty="0" lang="es-ES" sz="1100">
              <a:solidFill>
                <a:srgbClr val="000000"/>
              </a:solidFill>
              <a:latin charset="0" panose="020B0604020202020204" pitchFamily="34" typeface="Arial"/>
              <a:ea charset="0" panose="020F0502020204030204" pitchFamily="34" typeface="Calibri"/>
              <a:cs charset="0" panose="02020603050405020304" pitchFamily="18" typeface="Times New Roman"/>
            </a:endParaRPr>
          </a:p>
        </p:txBody>
      </p:sp>
      <p:pic>
        <p:nvPicPr>
          <p:cNvPr descr="Universidad Central" id="21" name="Picture 2"/>
          <p:cNvPicPr>
            <a:picLocks noChangeArrowheads="1"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7140783" y="147560"/>
            <a:ext cx="1663430" cy="552118"/>
          </a:xfrm>
          <a:prstGeom prst="rect">
            <a:avLst/>
          </a:prstGeom>
          <a:noFill/>
          <a:extLst>
            <a:ext uri="{909E8E84-426E-40DD-AFC4-6F175D3DCCD1}">
              <a14:hiddenFill xmlns:a14="http://schemas.microsoft.com/office/drawing/2010/main">
                <a:solidFill>
                  <a:srgbClr val="FFFFFF"/>
                </a:solidFill>
              </a14:hiddenFill>
            </a:ext>
          </a:extLst>
        </p:spPr>
      </p:pic>
      <p:sp>
        <p:nvSpPr>
          <p:cNvPr id="22" name="5 CuadroTexto"/>
          <p:cNvSpPr txBox="1"/>
          <p:nvPr/>
        </p:nvSpPr>
        <p:spPr>
          <a:xfrm>
            <a:off x="5848262" y="704656"/>
            <a:ext cx="4248472" cy="369332"/>
          </a:xfrm>
          <a:prstGeom prst="rect">
            <a:avLst/>
          </a:prstGeom>
          <a:noFill/>
        </p:spPr>
        <p:txBody>
          <a:bodyPr rtlCol="0" wrap="square">
            <a:spAutoFit/>
          </a:bodyPr>
          <a:lstStyle/>
          <a:p>
            <a:pPr algn="ctr" defTabSz="914400"/>
            <a:r>
              <a:rPr dirty="0" lang="es-ES" smtClean="0" sz="900">
                <a:solidFill>
                  <a:prstClr val="black"/>
                </a:solidFill>
                <a:latin charset="0" panose="020B0606020202030204" pitchFamily="34" typeface="Arial Narrow"/>
              </a:rPr>
              <a:t>FACULTAD DE INGENIERÍA</a:t>
            </a:r>
            <a:endParaRPr dirty="0" lang="es-CL" smtClean="0" sz="900">
              <a:solidFill>
                <a:prstClr val="black"/>
              </a:solidFill>
              <a:latin charset="0" panose="020B0606020202030204" pitchFamily="34" typeface="Arial Narrow"/>
            </a:endParaRPr>
          </a:p>
          <a:p>
            <a:pPr algn="ctr" defTabSz="914400"/>
            <a:r>
              <a:rPr dirty="0" lang="es-CL" smtClean="0" sz="900">
                <a:solidFill>
                  <a:prstClr val="black"/>
                </a:solidFill>
                <a:latin charset="0" panose="020B0606020202030204" pitchFamily="34" typeface="Arial Narrow"/>
              </a:rPr>
              <a:t>ESCUELA DE OBRAS CIVILES Y CONSTRUCCIÓN</a:t>
            </a:r>
            <a:endParaRPr dirty="0" lang="es-CL" sz="900">
              <a:solidFill>
                <a:prstClr val="black"/>
              </a:solidFill>
              <a:latin charset="0" panose="020B0606020202030204" pitchFamily="34" typeface="Arial Narrow"/>
            </a:endParaRPr>
          </a:p>
        </p:txBody>
      </p:sp>
      <p:pic>
        <p:nvPicPr>
          <p:cNvPr id="23" name="1 Imagen"/>
          <p:cNvPicPr>
            <a:picLocks noChangeAspect="1"/>
          </p:cNvPicPr>
          <p:nvPr/>
        </p:nvPicPr>
        <p:blipFill>
          <a:blip cstate="print" r:embed="rId7">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756541" y="76877"/>
            <a:ext cx="881248" cy="881248"/>
          </a:xfrm>
          <a:prstGeom prst="rect">
            <a:avLst/>
          </a:prstGeom>
        </p:spPr>
      </p:pic>
    </p:spTree>
    <p:extLst>
      <p:ext uri="{BB962C8B-B14F-4D97-AF65-F5344CB8AC3E}">
        <p14:creationId xmlns:p14="http://schemas.microsoft.com/office/powerpoint/2010/main" val="2546872659"/>
      </p:ext>
    </p:extLst>
  </p:cSld>
  <p:clrMapOvr>
    <a:masterClrMapping/>
  </p:clrMapOvr>
  <p:timing>
    <p:tnLst>
      <p:par>
        <p:cTn dur="indefinite" id="1" nodeType="tmRoot" restart="never"/>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575822" y="1011307"/>
            <a:ext cx="3159839" cy="515526"/>
          </a:xfrm>
          <a:prstGeom prst="rect">
            <a:avLst/>
          </a:prstGeom>
        </p:spPr>
        <p:txBody>
          <a:bodyPr wrap="none">
            <a:spAutoFit/>
          </a:bodyPr>
          <a:lstStyle/>
          <a:p>
            <a:pPr>
              <a:lnSpc>
                <a:spcPct val="150000"/>
              </a:lnSpc>
              <a:spcBef>
                <a:spcPct val="20000"/>
              </a:spcBef>
            </a:pPr>
            <a:r>
              <a:rPr lang="en-US" sz="20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cs typeface="Source Sans Pro"/>
              </a:rPr>
              <a:t>Discusión</a:t>
            </a:r>
            <a:r>
              <a:rPr lang="en-US" sz="20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cs typeface="Source Sans Pro"/>
              </a:rPr>
              <a:t> y </a:t>
            </a:r>
            <a:r>
              <a:rPr lang="en-US" sz="20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cs typeface="Source Sans Pro"/>
              </a:rPr>
              <a:t>Conclusión</a:t>
            </a:r>
            <a:r>
              <a:rPr lang="en-US" sz="20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cs typeface="Source Sans Pro"/>
              </a:rPr>
              <a:t> </a:t>
            </a:r>
          </a:p>
        </p:txBody>
      </p:sp>
      <p:sp>
        <p:nvSpPr>
          <p:cNvPr id="7" name="Rectángulo 6"/>
          <p:cNvSpPr/>
          <p:nvPr/>
        </p:nvSpPr>
        <p:spPr>
          <a:xfrm>
            <a:off x="575821" y="1785175"/>
            <a:ext cx="7843901" cy="1600438"/>
          </a:xfrm>
          <a:prstGeom prst="rect">
            <a:avLst/>
          </a:prstGeom>
        </p:spPr>
        <p:txBody>
          <a:bodyPr wrap="square">
            <a:spAutoFit/>
          </a:bodyPr>
          <a:lstStyle/>
          <a:p>
            <a:pPr marL="64770" marR="74295" algn="just">
              <a:spcAft>
                <a:spcPts val="0"/>
              </a:spcAft>
            </a:pPr>
            <a:r>
              <a:rPr lang="es-ES" sz="1400" dirty="0">
                <a:latin typeface="Arial" panose="020B0604020202020204" pitchFamily="34" charset="0"/>
                <a:ea typeface="Calibri" panose="020F0502020204030204" pitchFamily="34" charset="0"/>
              </a:rPr>
              <a:t>No todos los impermeabilizantes sirven para todo, ni con un solo producto se puede impermeabilizar correctamente cualquier sustrato. Como se </a:t>
            </a:r>
            <a:r>
              <a:rPr lang="es-ES" sz="1400" dirty="0" err="1">
                <a:latin typeface="Arial" panose="020B0604020202020204" pitchFamily="34" charset="0"/>
                <a:ea typeface="Calibri" panose="020F0502020204030204" pitchFamily="34" charset="0"/>
              </a:rPr>
              <a:t>vió</a:t>
            </a:r>
            <a:r>
              <a:rPr lang="es-ES" sz="1400" dirty="0">
                <a:latin typeface="Arial" panose="020B0604020202020204" pitchFamily="34" charset="0"/>
                <a:ea typeface="Calibri" panose="020F0502020204030204" pitchFamily="34" charset="0"/>
              </a:rPr>
              <a:t> anteriormente existe una gran variedad de productos impermeables que se pueden utilizar para resolver el problema de filtraciones y humedad, sin embargo, cabe destacar que en primera instancia es de suma importancia el realizar los trabajos previos necesarios antes de aplicar cualquier producto impermeable, ya que de no ser así se corre el riesgo de tener fallas en el sistema utilizado, traduciéndose en pérdidas económicas.</a:t>
            </a:r>
            <a:endParaRPr lang="es-ES" sz="1200" dirty="0">
              <a:effectLst/>
              <a:latin typeface="Times New Roman" panose="02020603050405020304" pitchFamily="18" charset="0"/>
              <a:ea typeface="Times New Roman" panose="02020603050405020304" pitchFamily="18" charset="0"/>
            </a:endParaRPr>
          </a:p>
        </p:txBody>
      </p:sp>
      <p:pic>
        <p:nvPicPr>
          <p:cNvPr id="8" name="Imagen 7"/>
          <p:cNvPicPr/>
          <p:nvPr/>
        </p:nvPicPr>
        <p:blipFill>
          <a:blip r:embed="rId2"/>
          <a:stretch>
            <a:fillRect/>
          </a:stretch>
        </p:blipFill>
        <p:spPr>
          <a:xfrm>
            <a:off x="1973646" y="3539676"/>
            <a:ext cx="5232912" cy="3318324"/>
          </a:xfrm>
          <a:prstGeom prst="rect">
            <a:avLst/>
          </a:prstGeom>
        </p:spPr>
      </p:pic>
      <p:pic>
        <p:nvPicPr>
          <p:cNvPr id="9" name="Picture 2" descr="Universidad Centra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40783" y="147560"/>
            <a:ext cx="1663430" cy="552118"/>
          </a:xfrm>
          <a:prstGeom prst="rect">
            <a:avLst/>
          </a:prstGeom>
          <a:noFill/>
          <a:extLst>
            <a:ext uri="{909E8E84-426E-40DD-AFC4-6F175D3DCCD1}">
              <a14:hiddenFill xmlns:a14="http://schemas.microsoft.com/office/drawing/2010/main">
                <a:solidFill>
                  <a:srgbClr val="FFFFFF"/>
                </a:solidFill>
              </a14:hiddenFill>
            </a:ext>
          </a:extLst>
        </p:spPr>
      </p:pic>
      <p:sp>
        <p:nvSpPr>
          <p:cNvPr id="10" name="5 CuadroTexto"/>
          <p:cNvSpPr txBox="1"/>
          <p:nvPr/>
        </p:nvSpPr>
        <p:spPr>
          <a:xfrm>
            <a:off x="5848262" y="704656"/>
            <a:ext cx="4248472" cy="369332"/>
          </a:xfrm>
          <a:prstGeom prst="rect">
            <a:avLst/>
          </a:prstGeom>
          <a:noFill/>
        </p:spPr>
        <p:txBody>
          <a:bodyPr wrap="square" rtlCol="0">
            <a:spAutoFit/>
          </a:bodyPr>
          <a:lstStyle/>
          <a:p>
            <a:pPr algn="ctr" defTabSz="914400"/>
            <a:r>
              <a:rPr lang="es-ES" sz="900" dirty="0" smtClean="0">
                <a:solidFill>
                  <a:prstClr val="black"/>
                </a:solidFill>
                <a:latin typeface="Arial Narrow" panose="020B0606020202030204" pitchFamily="34" charset="0"/>
              </a:rPr>
              <a:t>FACULTAD DE INGENIERÍA</a:t>
            </a:r>
            <a:endParaRPr lang="es-CL" sz="900" dirty="0" smtClean="0">
              <a:solidFill>
                <a:prstClr val="black"/>
              </a:solidFill>
              <a:latin typeface="Arial Narrow" panose="020B0606020202030204" pitchFamily="34" charset="0"/>
            </a:endParaRPr>
          </a:p>
          <a:p>
            <a:pPr algn="ctr" defTabSz="914400"/>
            <a:r>
              <a:rPr lang="es-CL" sz="900" dirty="0" smtClean="0">
                <a:solidFill>
                  <a:prstClr val="black"/>
                </a:solidFill>
                <a:latin typeface="Arial Narrow" panose="020B0606020202030204" pitchFamily="34" charset="0"/>
              </a:rPr>
              <a:t>ESCUELA DE OBRAS CIVILES Y CONSTRUCCIÓN</a:t>
            </a:r>
            <a:endParaRPr lang="es-CL" sz="900" dirty="0">
              <a:solidFill>
                <a:prstClr val="black"/>
              </a:solidFill>
              <a:latin typeface="Arial Narrow" panose="020B0606020202030204" pitchFamily="34" charset="0"/>
            </a:endParaRPr>
          </a:p>
        </p:txBody>
      </p:sp>
      <p:pic>
        <p:nvPicPr>
          <p:cNvPr id="11" name="1 Imagen"/>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756541" y="76877"/>
            <a:ext cx="881248" cy="881248"/>
          </a:xfrm>
          <a:prstGeom prst="rect">
            <a:avLst/>
          </a:prstGeom>
        </p:spPr>
      </p:pic>
    </p:spTree>
    <p:extLst>
      <p:ext uri="{BB962C8B-B14F-4D97-AF65-F5344CB8AC3E}">
        <p14:creationId xmlns:p14="http://schemas.microsoft.com/office/powerpoint/2010/main" val="31043746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171046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2"/>
          <p:cNvSpPr>
            <a:spLocks noGrp="1"/>
          </p:cNvSpPr>
          <p:nvPr>
            <p:ph type="body" idx="10"/>
          </p:nvPr>
        </p:nvSpPr>
        <p:spPr>
          <a:xfrm>
            <a:off x="540271" y="1463319"/>
            <a:ext cx="7471382" cy="633109"/>
          </a:xfrm>
        </p:spPr>
        <p:txBody>
          <a:bodyPr/>
          <a:lstStyle/>
          <a:p>
            <a:r>
              <a:rPr lang="en-US" sz="2000" dirty="0" err="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rPr>
              <a:t>Concepto</a:t>
            </a:r>
            <a:r>
              <a:rPr lang="en-US" sz="200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rPr>
              <a:t> de </a:t>
            </a:r>
            <a:r>
              <a:rPr lang="en-US" sz="2000" dirty="0" err="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rPr>
              <a:t>Impermeabilización</a:t>
            </a:r>
            <a:r>
              <a:rPr lang="en-US" sz="200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rPr>
              <a:t> </a:t>
            </a:r>
            <a:endParaRPr lang="en-US" sz="200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endParaRPr>
          </a:p>
        </p:txBody>
      </p:sp>
      <p:sp>
        <p:nvSpPr>
          <p:cNvPr id="5" name="Text Placeholder 22"/>
          <p:cNvSpPr>
            <a:spLocks noGrp="1"/>
          </p:cNvSpPr>
          <p:nvPr>
            <p:ph type="body" idx="10"/>
          </p:nvPr>
        </p:nvSpPr>
        <p:spPr>
          <a:xfrm>
            <a:off x="562567" y="1004198"/>
            <a:ext cx="7471382" cy="633109"/>
          </a:xfrm>
        </p:spPr>
        <p:txBody>
          <a:bodyPr/>
          <a:lstStyle/>
          <a:p>
            <a:r>
              <a:rPr lang="en-US" sz="2000" dirty="0" err="1"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rPr>
              <a:t>Introducción</a:t>
            </a:r>
            <a:endParaRPr lang="en-US" sz="200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endParaRPr>
          </a:p>
        </p:txBody>
      </p:sp>
      <p:pic>
        <p:nvPicPr>
          <p:cNvPr id="6" name="Imagen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59621" y="615635"/>
            <a:ext cx="4384379" cy="5880226"/>
          </a:xfrm>
          <a:prstGeom prst="rect">
            <a:avLst/>
          </a:prstGeom>
        </p:spPr>
      </p:pic>
      <p:sp>
        <p:nvSpPr>
          <p:cNvPr id="9" name="CuadroTexto 8"/>
          <p:cNvSpPr txBox="1"/>
          <p:nvPr/>
        </p:nvSpPr>
        <p:spPr>
          <a:xfrm>
            <a:off x="4759621" y="2836990"/>
            <a:ext cx="959878" cy="523220"/>
          </a:xfrm>
          <a:prstGeom prst="rect">
            <a:avLst/>
          </a:prstGeom>
          <a:noFill/>
        </p:spPr>
        <p:txBody>
          <a:bodyPr wrap="none" rtlCol="0">
            <a:spAutoFit/>
          </a:bodyPr>
          <a:lstStyle/>
          <a:p>
            <a:r>
              <a:rPr lang="es-ES" sz="1400" dirty="0" smtClean="0"/>
              <a:t>Humedad </a:t>
            </a:r>
          </a:p>
          <a:p>
            <a:r>
              <a:rPr lang="es-ES" sz="1400" dirty="0" smtClean="0"/>
              <a:t>ambiental </a:t>
            </a:r>
            <a:endParaRPr lang="es-ES" sz="1400" dirty="0"/>
          </a:p>
        </p:txBody>
      </p:sp>
      <p:sp>
        <p:nvSpPr>
          <p:cNvPr id="11" name="Rectángulo 10"/>
          <p:cNvSpPr/>
          <p:nvPr/>
        </p:nvSpPr>
        <p:spPr>
          <a:xfrm>
            <a:off x="497198" y="2048034"/>
            <a:ext cx="3957107" cy="1600438"/>
          </a:xfrm>
          <a:prstGeom prst="rect">
            <a:avLst/>
          </a:prstGeom>
        </p:spPr>
        <p:txBody>
          <a:bodyPr wrap="square">
            <a:spAutoFit/>
          </a:bodyPr>
          <a:lstStyle/>
          <a:p>
            <a:pPr algn="just"/>
            <a:r>
              <a:rPr lang="es-ES" sz="1400" dirty="0">
                <a:latin typeface="Arial" panose="020B0604020202020204" pitchFamily="34" charset="0"/>
                <a:ea typeface="Calibri" panose="020F0502020204030204" pitchFamily="34" charset="0"/>
              </a:rPr>
              <a:t>El agua es uno de los principales agentes agresivos en la construcción. La presencia de humedad en </a:t>
            </a:r>
            <a:r>
              <a:rPr lang="es-ES" sz="1400" dirty="0" smtClean="0">
                <a:latin typeface="Arial" panose="020B0604020202020204" pitchFamily="34" charset="0"/>
                <a:ea typeface="Calibri" panose="020F0502020204030204" pitchFamily="34" charset="0"/>
              </a:rPr>
              <a:t>las edificaciones </a:t>
            </a:r>
            <a:r>
              <a:rPr lang="es-ES" sz="1400" dirty="0">
                <a:latin typeface="Arial" panose="020B0604020202020204" pitchFamily="34" charset="0"/>
                <a:ea typeface="Calibri" panose="020F0502020204030204" pitchFamily="34" charset="0"/>
              </a:rPr>
              <a:t>es la causante de la degradación, tanto de los elementos estructurales, como de los elementos más expuestos </a:t>
            </a:r>
            <a:r>
              <a:rPr lang="es-ES" sz="1400" dirty="0" smtClean="0">
                <a:latin typeface="Arial" panose="020B0604020202020204" pitchFamily="34" charset="0"/>
                <a:ea typeface="Calibri" panose="020F0502020204030204" pitchFamily="34" charset="0"/>
              </a:rPr>
              <a:t>(cubiertas, fachadas, </a:t>
            </a:r>
            <a:r>
              <a:rPr lang="es-ES" sz="1400" dirty="0" err="1" smtClean="0">
                <a:latin typeface="Arial" panose="020B0604020202020204" pitchFamily="34" charset="0"/>
                <a:ea typeface="Calibri" panose="020F0502020204030204" pitchFamily="34" charset="0"/>
              </a:rPr>
              <a:t>etc</a:t>
            </a:r>
            <a:r>
              <a:rPr lang="es-ES" sz="1400" dirty="0" smtClean="0">
                <a:latin typeface="Arial" panose="020B0604020202020204" pitchFamily="34" charset="0"/>
                <a:ea typeface="Calibri" panose="020F0502020204030204" pitchFamily="34" charset="0"/>
              </a:rPr>
              <a:t>).</a:t>
            </a:r>
          </a:p>
          <a:p>
            <a:pPr algn="just"/>
            <a:endParaRPr lang="es-ES" sz="1400" dirty="0"/>
          </a:p>
        </p:txBody>
      </p:sp>
      <p:sp>
        <p:nvSpPr>
          <p:cNvPr id="19" name="Rectángulo 18"/>
          <p:cNvSpPr/>
          <p:nvPr/>
        </p:nvSpPr>
        <p:spPr>
          <a:xfrm>
            <a:off x="562567" y="3638770"/>
            <a:ext cx="3892990" cy="1010121"/>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s-ES" dirty="0" smtClean="0">
                <a:solidFill>
                  <a:schemeClr val="tx1"/>
                </a:solidFill>
              </a:rPr>
              <a:t>Impermeabilización : Tratamiento para evitar el ingreso de humedad a un elemento constructivo </a:t>
            </a:r>
            <a:endParaRPr lang="es-ES" dirty="0">
              <a:solidFill>
                <a:schemeClr val="tx1"/>
              </a:solidFill>
            </a:endParaRPr>
          </a:p>
        </p:txBody>
      </p:sp>
      <p:grpSp>
        <p:nvGrpSpPr>
          <p:cNvPr id="22" name="Grupo 21"/>
          <p:cNvGrpSpPr/>
          <p:nvPr/>
        </p:nvGrpSpPr>
        <p:grpSpPr>
          <a:xfrm>
            <a:off x="274638" y="372301"/>
            <a:ext cx="7557186" cy="5928908"/>
            <a:chOff x="274638" y="372301"/>
            <a:chExt cx="7557186" cy="5928908"/>
          </a:xfrm>
        </p:grpSpPr>
        <p:pic>
          <p:nvPicPr>
            <p:cNvPr id="15" name="Imagen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11802" y="372301"/>
              <a:ext cx="880015" cy="875232"/>
            </a:xfrm>
            <a:prstGeom prst="rect">
              <a:avLst/>
            </a:prstGeom>
          </p:spPr>
        </p:pic>
        <p:pic>
          <p:nvPicPr>
            <p:cNvPr id="16" name="Imagen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51809" y="5234780"/>
              <a:ext cx="880015" cy="875232"/>
            </a:xfrm>
            <a:prstGeom prst="rect">
              <a:avLst/>
            </a:prstGeom>
          </p:spPr>
        </p:pic>
        <p:pic>
          <p:nvPicPr>
            <p:cNvPr id="17" name="Imagen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39484" y="3242554"/>
              <a:ext cx="880015" cy="875232"/>
            </a:xfrm>
            <a:prstGeom prst="rect">
              <a:avLst/>
            </a:prstGeom>
          </p:spPr>
        </p:pic>
        <p:pic>
          <p:nvPicPr>
            <p:cNvPr id="18" name="Imagen 1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51808" y="2613815"/>
              <a:ext cx="880015" cy="875232"/>
            </a:xfrm>
            <a:prstGeom prst="rect">
              <a:avLst/>
            </a:prstGeom>
          </p:spPr>
        </p:pic>
        <p:pic>
          <p:nvPicPr>
            <p:cNvPr id="20" name="Imagen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4638" y="5263429"/>
              <a:ext cx="880015" cy="875232"/>
            </a:xfrm>
            <a:prstGeom prst="rect">
              <a:avLst/>
            </a:prstGeom>
          </p:spPr>
        </p:pic>
        <p:sp>
          <p:nvSpPr>
            <p:cNvPr id="21" name="CuadroTexto 20"/>
            <p:cNvSpPr txBox="1"/>
            <p:nvPr/>
          </p:nvSpPr>
          <p:spPr>
            <a:xfrm>
              <a:off x="1154653" y="5100880"/>
              <a:ext cx="3305520" cy="1200329"/>
            </a:xfrm>
            <a:prstGeom prst="rect">
              <a:avLst/>
            </a:prstGeom>
            <a:noFill/>
          </p:spPr>
          <p:txBody>
            <a:bodyPr wrap="none" rtlCol="0">
              <a:spAutoFit/>
            </a:bodyPr>
            <a:lstStyle/>
            <a:p>
              <a:r>
                <a:rPr lang="es-ES" dirty="0" smtClean="0"/>
                <a:t>Impermeabilización de Techos</a:t>
              </a:r>
            </a:p>
            <a:p>
              <a:r>
                <a:rPr lang="es-ES" dirty="0" smtClean="0"/>
                <a:t>Impermeabilización de Fachadas</a:t>
              </a:r>
            </a:p>
            <a:p>
              <a:r>
                <a:rPr lang="es-ES" dirty="0" smtClean="0"/>
                <a:t>Impermeabilización de Cimientos</a:t>
              </a:r>
            </a:p>
            <a:p>
              <a:r>
                <a:rPr lang="es-ES" dirty="0" smtClean="0"/>
                <a:t>Impermeabilización Interior</a:t>
              </a:r>
              <a:endParaRPr lang="es-ES" dirty="0"/>
            </a:p>
          </p:txBody>
        </p:sp>
      </p:grpSp>
    </p:spTree>
    <p:extLst>
      <p:ext uri="{BB962C8B-B14F-4D97-AF65-F5344CB8AC3E}">
        <p14:creationId xmlns:p14="http://schemas.microsoft.com/office/powerpoint/2010/main" val="1004324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ppt_x"/>
                                          </p:val>
                                        </p:tav>
                                        <p:tav tm="100000">
                                          <p:val>
                                            <p:strVal val="#ppt_x"/>
                                          </p:val>
                                        </p:tav>
                                      </p:tavLst>
                                    </p:anim>
                                    <p:anim calcmode="lin" valueType="num">
                                      <p:cBhvr additive="base">
                                        <p:cTn id="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2"/>
          <p:cNvSpPr>
            <a:spLocks noGrp="1"/>
          </p:cNvSpPr>
          <p:nvPr>
            <p:ph type="body" idx="10"/>
          </p:nvPr>
        </p:nvSpPr>
        <p:spPr>
          <a:xfrm>
            <a:off x="526355" y="1383816"/>
            <a:ext cx="7471382" cy="633109"/>
          </a:xfrm>
        </p:spPr>
        <p:txBody>
          <a:bodyPr/>
          <a:lstStyle/>
          <a:p>
            <a:r>
              <a:rPr lang="en-US" sz="2000" dirty="0" err="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rPr>
              <a:t>Tipos</a:t>
            </a:r>
            <a:r>
              <a:rPr lang="en-US" sz="200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rPr>
              <a:t> de </a:t>
            </a:r>
            <a:r>
              <a:rPr lang="en-US" sz="2000" dirty="0" err="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rPr>
              <a:t>Impermeabilizantes</a:t>
            </a:r>
            <a:endParaRPr lang="en-US" sz="200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endParaRPr>
          </a:p>
        </p:txBody>
      </p:sp>
      <p:sp>
        <p:nvSpPr>
          <p:cNvPr id="5" name="Text Placeholder 22"/>
          <p:cNvSpPr>
            <a:spLocks noGrp="1"/>
          </p:cNvSpPr>
          <p:nvPr>
            <p:ph type="body" idx="10"/>
          </p:nvPr>
        </p:nvSpPr>
        <p:spPr>
          <a:xfrm>
            <a:off x="562567" y="949880"/>
            <a:ext cx="7471382" cy="633109"/>
          </a:xfrm>
        </p:spPr>
        <p:txBody>
          <a:bodyPr/>
          <a:lstStyle/>
          <a:p>
            <a:r>
              <a:rPr lang="en-US" sz="2000" dirty="0" err="1"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rPr>
              <a:t>Introducción</a:t>
            </a:r>
            <a:endParaRPr lang="en-US" sz="200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endParaRPr>
          </a:p>
        </p:txBody>
      </p:sp>
      <p:sp>
        <p:nvSpPr>
          <p:cNvPr id="6" name="Rectángulo 5"/>
          <p:cNvSpPr/>
          <p:nvPr/>
        </p:nvSpPr>
        <p:spPr>
          <a:xfrm>
            <a:off x="562566" y="2298757"/>
            <a:ext cx="8146867" cy="738664"/>
          </a:xfrm>
          <a:prstGeom prst="rect">
            <a:avLst/>
          </a:prstGeom>
        </p:spPr>
        <p:txBody>
          <a:bodyPr wrap="square">
            <a:spAutoFit/>
          </a:bodyPr>
          <a:lstStyle/>
          <a:p>
            <a:pPr algn="just"/>
            <a:r>
              <a:rPr lang="es-ES" sz="1400" dirty="0" smtClean="0"/>
              <a:t>Son </a:t>
            </a:r>
            <a:r>
              <a:rPr lang="es-ES" sz="1400" dirty="0"/>
              <a:t>sustancias o compuestos químicos que tienen como objetivo detener el agua, impidiendo su paso, y son muy utilizados en el revestimiento de piezas y objetos que deben ser mantenidos secos. Funcionan eliminando o reduciendo la porosidad </a:t>
            </a:r>
            <a:r>
              <a:rPr lang="es-ES" sz="1400" dirty="0" smtClean="0"/>
              <a:t>del material, </a:t>
            </a:r>
            <a:r>
              <a:rPr lang="es-ES" sz="1400" dirty="0"/>
              <a:t>llenando filtraciones y aislando la humedad del medio. </a:t>
            </a:r>
          </a:p>
        </p:txBody>
      </p:sp>
      <p:sp>
        <p:nvSpPr>
          <p:cNvPr id="7" name="Rectángulo 6"/>
          <p:cNvSpPr/>
          <p:nvPr/>
        </p:nvSpPr>
        <p:spPr>
          <a:xfrm>
            <a:off x="490143" y="1817076"/>
            <a:ext cx="3772186" cy="430887"/>
          </a:xfrm>
          <a:prstGeom prst="rect">
            <a:avLst/>
          </a:prstGeom>
        </p:spPr>
        <p:txBody>
          <a:bodyPr wrap="none">
            <a:spAutoFit/>
          </a:bodyPr>
          <a:lstStyle/>
          <a:p>
            <a:pPr>
              <a:lnSpc>
                <a:spcPct val="150000"/>
              </a:lnSpc>
            </a:pPr>
            <a:r>
              <a:rPr lang="en-US" sz="1600" b="1" dirty="0">
                <a:solidFill>
                  <a:schemeClr val="tx2"/>
                </a:solidFill>
                <a:latin typeface="Segoe Print" panose="02000600000000000000" pitchFamily="2" charset="0"/>
              </a:rPr>
              <a:t>¿ </a:t>
            </a:r>
            <a:r>
              <a:rPr lang="en-US" sz="1600" b="1" dirty="0" err="1">
                <a:solidFill>
                  <a:schemeClr val="tx2"/>
                </a:solidFill>
                <a:latin typeface="Segoe Print" panose="02000600000000000000" pitchFamily="2" charset="0"/>
              </a:rPr>
              <a:t>Qué</a:t>
            </a:r>
            <a:r>
              <a:rPr lang="en-US" sz="1600" b="1" dirty="0">
                <a:solidFill>
                  <a:schemeClr val="tx2"/>
                </a:solidFill>
                <a:latin typeface="Segoe Print" panose="02000600000000000000" pitchFamily="2" charset="0"/>
              </a:rPr>
              <a:t> son </a:t>
            </a:r>
            <a:r>
              <a:rPr lang="en-US" sz="1600" b="1" dirty="0" err="1">
                <a:solidFill>
                  <a:schemeClr val="tx2"/>
                </a:solidFill>
                <a:latin typeface="Segoe Print" panose="02000600000000000000" pitchFamily="2" charset="0"/>
              </a:rPr>
              <a:t>los</a:t>
            </a:r>
            <a:r>
              <a:rPr lang="en-US" sz="1600" b="1" dirty="0">
                <a:solidFill>
                  <a:schemeClr val="tx2"/>
                </a:solidFill>
                <a:latin typeface="Segoe Print" panose="02000600000000000000" pitchFamily="2" charset="0"/>
              </a:rPr>
              <a:t> </a:t>
            </a:r>
            <a:r>
              <a:rPr lang="en-US" sz="1600" b="1" dirty="0" err="1">
                <a:solidFill>
                  <a:schemeClr val="tx2"/>
                </a:solidFill>
                <a:latin typeface="Segoe Print" panose="02000600000000000000" pitchFamily="2" charset="0"/>
              </a:rPr>
              <a:t>impermeabilizantes</a:t>
            </a:r>
            <a:r>
              <a:rPr lang="en-US" sz="1600" b="1" dirty="0">
                <a:solidFill>
                  <a:schemeClr val="tx2"/>
                </a:solidFill>
                <a:latin typeface="Segoe Print" panose="02000600000000000000" pitchFamily="2" charset="0"/>
              </a:rPr>
              <a:t>? </a:t>
            </a:r>
            <a:endParaRPr lang="en-US" sz="1600" b="1" dirty="0">
              <a:solidFill>
                <a:schemeClr val="tx2"/>
              </a:solidFill>
              <a:latin typeface="Segoe Print" panose="02000600000000000000" pitchFamily="2" charset="0"/>
            </a:endParaRPr>
          </a:p>
        </p:txBody>
      </p:sp>
      <p:sp>
        <p:nvSpPr>
          <p:cNvPr id="8" name="Rectángulo 7"/>
          <p:cNvSpPr/>
          <p:nvPr/>
        </p:nvSpPr>
        <p:spPr>
          <a:xfrm>
            <a:off x="490143" y="3066473"/>
            <a:ext cx="7015062" cy="461665"/>
          </a:xfrm>
          <a:prstGeom prst="rect">
            <a:avLst/>
          </a:prstGeom>
        </p:spPr>
        <p:txBody>
          <a:bodyPr wrap="none">
            <a:spAutoFit/>
          </a:bodyPr>
          <a:lstStyle/>
          <a:p>
            <a:pPr>
              <a:lnSpc>
                <a:spcPct val="150000"/>
              </a:lnSpc>
            </a:pPr>
            <a:r>
              <a:rPr lang="en-US" sz="1600" b="1" dirty="0" err="1" smtClean="0">
                <a:solidFill>
                  <a:schemeClr val="tx2"/>
                </a:solidFill>
                <a:latin typeface="Segoe Print" panose="02000600000000000000" pitchFamily="2" charset="0"/>
              </a:rPr>
              <a:t>Principales</a:t>
            </a:r>
            <a:r>
              <a:rPr lang="en-US" sz="1600" b="1" dirty="0" smtClean="0">
                <a:solidFill>
                  <a:schemeClr val="tx2"/>
                </a:solidFill>
                <a:latin typeface="Segoe Print" panose="02000600000000000000" pitchFamily="2" charset="0"/>
              </a:rPr>
              <a:t> </a:t>
            </a:r>
            <a:r>
              <a:rPr lang="en-US" sz="1600" b="1" dirty="0" err="1" smtClean="0">
                <a:solidFill>
                  <a:schemeClr val="tx2"/>
                </a:solidFill>
                <a:latin typeface="Segoe Print" panose="02000600000000000000" pitchFamily="2" charset="0"/>
              </a:rPr>
              <a:t>características</a:t>
            </a:r>
            <a:r>
              <a:rPr lang="en-US" sz="1600" b="1" dirty="0" smtClean="0">
                <a:solidFill>
                  <a:schemeClr val="tx2"/>
                </a:solidFill>
                <a:latin typeface="Segoe Print" panose="02000600000000000000" pitchFamily="2" charset="0"/>
              </a:rPr>
              <a:t> que </a:t>
            </a:r>
            <a:r>
              <a:rPr lang="en-US" sz="1600" b="1" dirty="0" err="1" smtClean="0">
                <a:solidFill>
                  <a:schemeClr val="tx2"/>
                </a:solidFill>
                <a:latin typeface="Segoe Print" panose="02000600000000000000" pitchFamily="2" charset="0"/>
              </a:rPr>
              <a:t>debe</a:t>
            </a:r>
            <a:r>
              <a:rPr lang="en-US" sz="1600" b="1" dirty="0" smtClean="0">
                <a:solidFill>
                  <a:schemeClr val="tx2"/>
                </a:solidFill>
                <a:latin typeface="Segoe Print" panose="02000600000000000000" pitchFamily="2" charset="0"/>
              </a:rPr>
              <a:t> </a:t>
            </a:r>
            <a:r>
              <a:rPr lang="en-US" sz="1600" b="1" dirty="0" err="1" smtClean="0">
                <a:solidFill>
                  <a:schemeClr val="tx2"/>
                </a:solidFill>
                <a:latin typeface="Segoe Print" panose="02000600000000000000" pitchFamily="2" charset="0"/>
              </a:rPr>
              <a:t>cumplir</a:t>
            </a:r>
            <a:r>
              <a:rPr lang="en-US" sz="1600" b="1" dirty="0" smtClean="0">
                <a:solidFill>
                  <a:schemeClr val="tx2"/>
                </a:solidFill>
                <a:latin typeface="Segoe Print" panose="02000600000000000000" pitchFamily="2" charset="0"/>
              </a:rPr>
              <a:t> un </a:t>
            </a:r>
            <a:r>
              <a:rPr lang="en-US" sz="1600" b="1" dirty="0" err="1" smtClean="0">
                <a:solidFill>
                  <a:schemeClr val="tx2"/>
                </a:solidFill>
                <a:latin typeface="Segoe Print" panose="02000600000000000000" pitchFamily="2" charset="0"/>
              </a:rPr>
              <a:t>impermeabilizante</a:t>
            </a:r>
            <a:endParaRPr lang="en-US" sz="1600" b="1" dirty="0">
              <a:solidFill>
                <a:schemeClr val="tx2"/>
              </a:solidFill>
              <a:latin typeface="Segoe Print" panose="02000600000000000000" pitchFamily="2" charset="0"/>
            </a:endParaRPr>
          </a:p>
        </p:txBody>
      </p:sp>
      <p:graphicFrame>
        <p:nvGraphicFramePr>
          <p:cNvPr id="10" name="Diagrama 9"/>
          <p:cNvGraphicFramePr/>
          <p:nvPr>
            <p:extLst>
              <p:ext uri="{D42A27DB-BD31-4B8C-83A1-F6EECF244321}">
                <p14:modId xmlns:p14="http://schemas.microsoft.com/office/powerpoint/2010/main" val="3197888959"/>
              </p:ext>
            </p:extLst>
          </p:nvPr>
        </p:nvGraphicFramePr>
        <p:xfrm>
          <a:off x="682652" y="3528138"/>
          <a:ext cx="7673696" cy="37334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2" name="Picture 2" descr="Universidad Central"/>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32965" y="297334"/>
            <a:ext cx="1663430" cy="552118"/>
          </a:xfrm>
          <a:prstGeom prst="rect">
            <a:avLst/>
          </a:prstGeom>
          <a:noFill/>
          <a:extLst>
            <a:ext uri="{909E8E84-426E-40DD-AFC4-6F175D3DCCD1}">
              <a14:hiddenFill xmlns:a14="http://schemas.microsoft.com/office/drawing/2010/main">
                <a:solidFill>
                  <a:srgbClr val="FFFFFF"/>
                </a:solidFill>
              </a14:hiddenFill>
            </a:ext>
          </a:extLst>
        </p:spPr>
      </p:pic>
      <p:sp>
        <p:nvSpPr>
          <p:cNvPr id="13" name="5 CuadroTexto"/>
          <p:cNvSpPr txBox="1"/>
          <p:nvPr/>
        </p:nvSpPr>
        <p:spPr>
          <a:xfrm>
            <a:off x="5540444" y="854430"/>
            <a:ext cx="4248472" cy="369332"/>
          </a:xfrm>
          <a:prstGeom prst="rect">
            <a:avLst/>
          </a:prstGeom>
          <a:noFill/>
        </p:spPr>
        <p:txBody>
          <a:bodyPr wrap="square" rtlCol="0">
            <a:spAutoFit/>
          </a:bodyPr>
          <a:lstStyle/>
          <a:p>
            <a:pPr algn="ctr" defTabSz="914400"/>
            <a:r>
              <a:rPr lang="es-ES" sz="900" dirty="0" smtClean="0">
                <a:solidFill>
                  <a:prstClr val="black"/>
                </a:solidFill>
                <a:latin typeface="Arial Narrow" panose="020B0606020202030204" pitchFamily="34" charset="0"/>
              </a:rPr>
              <a:t>FACULTAD DE INGENIERÍA</a:t>
            </a:r>
            <a:endParaRPr lang="es-CL" sz="900" dirty="0" smtClean="0">
              <a:solidFill>
                <a:prstClr val="black"/>
              </a:solidFill>
              <a:latin typeface="Arial Narrow" panose="020B0606020202030204" pitchFamily="34" charset="0"/>
            </a:endParaRPr>
          </a:p>
          <a:p>
            <a:pPr algn="ctr" defTabSz="914400"/>
            <a:r>
              <a:rPr lang="es-CL" sz="900" dirty="0" smtClean="0">
                <a:solidFill>
                  <a:prstClr val="black"/>
                </a:solidFill>
                <a:latin typeface="Arial Narrow" panose="020B0606020202030204" pitchFamily="34" charset="0"/>
              </a:rPr>
              <a:t>ESCUELA DE OBRAS CIVILES Y CONSTRUCCIÓN</a:t>
            </a:r>
            <a:endParaRPr lang="es-CL" sz="900" dirty="0">
              <a:solidFill>
                <a:prstClr val="black"/>
              </a:solidFill>
              <a:latin typeface="Arial Narrow" panose="020B0606020202030204" pitchFamily="34" charset="0"/>
            </a:endParaRPr>
          </a:p>
        </p:txBody>
      </p:sp>
      <p:pic>
        <p:nvPicPr>
          <p:cNvPr id="14" name="1 Imagen"/>
          <p:cNvPicPr>
            <a:picLocks noChangeAspect="1"/>
          </p:cNvPicPr>
          <p:nvPr/>
        </p:nvPicPr>
        <p:blipFill>
          <a:blip r:embed="rId8"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448723" y="226651"/>
            <a:ext cx="881248" cy="881248"/>
          </a:xfrm>
          <a:prstGeom prst="rect">
            <a:avLst/>
          </a:prstGeom>
        </p:spPr>
      </p:pic>
    </p:spTree>
    <p:extLst>
      <p:ext uri="{BB962C8B-B14F-4D97-AF65-F5344CB8AC3E}">
        <p14:creationId xmlns:p14="http://schemas.microsoft.com/office/powerpoint/2010/main" val="26540753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2"/>
          <p:cNvSpPr>
            <a:spLocks noGrp="1"/>
          </p:cNvSpPr>
          <p:nvPr>
            <p:ph type="body" idx="10"/>
          </p:nvPr>
        </p:nvSpPr>
        <p:spPr>
          <a:xfrm>
            <a:off x="526355" y="1383816"/>
            <a:ext cx="7471382" cy="633109"/>
          </a:xfrm>
        </p:spPr>
        <p:txBody>
          <a:bodyPr/>
          <a:lstStyle/>
          <a:p>
            <a:r>
              <a:rPr lang="en-US" sz="2000" dirty="0" err="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rPr>
              <a:t>Tipos</a:t>
            </a:r>
            <a:r>
              <a:rPr lang="en-US" sz="200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rPr>
              <a:t> de </a:t>
            </a:r>
            <a:r>
              <a:rPr lang="en-US" sz="2000" dirty="0" err="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rPr>
              <a:t>Impermeabilizantes</a:t>
            </a:r>
            <a:endParaRPr lang="en-US" sz="200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endParaRPr>
          </a:p>
        </p:txBody>
      </p:sp>
      <p:sp>
        <p:nvSpPr>
          <p:cNvPr id="5" name="Text Placeholder 22"/>
          <p:cNvSpPr>
            <a:spLocks noGrp="1"/>
          </p:cNvSpPr>
          <p:nvPr>
            <p:ph type="body" idx="10"/>
          </p:nvPr>
        </p:nvSpPr>
        <p:spPr>
          <a:xfrm>
            <a:off x="562567" y="949880"/>
            <a:ext cx="7471382" cy="633109"/>
          </a:xfrm>
        </p:spPr>
        <p:txBody>
          <a:bodyPr/>
          <a:lstStyle/>
          <a:p>
            <a:r>
              <a:rPr lang="en-US" sz="2000" dirty="0" err="1"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rPr>
              <a:t>Introducción</a:t>
            </a:r>
            <a:endParaRPr lang="en-US" sz="200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endParaRPr>
          </a:p>
        </p:txBody>
      </p:sp>
      <p:sp>
        <p:nvSpPr>
          <p:cNvPr id="6" name="Rectángulo 5"/>
          <p:cNvSpPr/>
          <p:nvPr/>
        </p:nvSpPr>
        <p:spPr>
          <a:xfrm>
            <a:off x="435819" y="1883769"/>
            <a:ext cx="7920529" cy="584775"/>
          </a:xfrm>
          <a:prstGeom prst="rect">
            <a:avLst/>
          </a:prstGeom>
        </p:spPr>
        <p:txBody>
          <a:bodyPr wrap="square">
            <a:spAutoFit/>
          </a:bodyPr>
          <a:lstStyle/>
          <a:p>
            <a:pPr marL="64770" marR="76200" algn="just">
              <a:spcAft>
                <a:spcPts val="0"/>
              </a:spcAft>
            </a:pPr>
            <a:r>
              <a:rPr lang="es-ES" sz="1400" dirty="0">
                <a:latin typeface="Arial" panose="020B0604020202020204" pitchFamily="34" charset="0"/>
                <a:ea typeface="Calibri" panose="020F0502020204030204" pitchFamily="34" charset="0"/>
              </a:rPr>
              <a:t>Existen varios tipos de impermeabilizantes, los cuales cumplen diferentes funciones dentro de una construcción, algunos de ellos son</a:t>
            </a:r>
            <a:r>
              <a:rPr lang="es-ES" dirty="0">
                <a:latin typeface="Arial" panose="020B0604020202020204" pitchFamily="34" charset="0"/>
                <a:ea typeface="Times New Roman" panose="02020603050405020304" pitchFamily="18" charset="0"/>
              </a:rPr>
              <a:t>:</a:t>
            </a:r>
            <a:endParaRPr lang="es-ES" sz="1600" dirty="0">
              <a:effectLst/>
              <a:latin typeface="Times New Roman" panose="02020603050405020304" pitchFamily="18" charset="0"/>
              <a:ea typeface="Times New Roman" panose="02020603050405020304" pitchFamily="18" charset="0"/>
            </a:endParaRPr>
          </a:p>
        </p:txBody>
      </p:sp>
      <p:sp>
        <p:nvSpPr>
          <p:cNvPr id="7" name="Rectángulo 6"/>
          <p:cNvSpPr/>
          <p:nvPr/>
        </p:nvSpPr>
        <p:spPr>
          <a:xfrm>
            <a:off x="562567" y="2620030"/>
            <a:ext cx="7953469" cy="2308324"/>
          </a:xfrm>
          <a:prstGeom prst="rect">
            <a:avLst/>
          </a:prstGeom>
        </p:spPr>
        <p:txBody>
          <a:bodyPr wrap="square">
            <a:spAutoFit/>
          </a:bodyPr>
          <a:lstStyle/>
          <a:p>
            <a:pPr marL="342900" marR="76200" lvl="0" indent="-342900" algn="just">
              <a:spcAft>
                <a:spcPts val="0"/>
              </a:spcAft>
              <a:buFont typeface="+mj-lt"/>
              <a:buAutoNum type="alphaUcParenR"/>
            </a:pPr>
            <a:r>
              <a:rPr lang="es-ES" sz="1600" b="1" dirty="0">
                <a:solidFill>
                  <a:schemeClr val="tx2"/>
                </a:solidFill>
                <a:latin typeface="Segoe Print" panose="02000600000000000000" pitchFamily="2" charset="0"/>
              </a:rPr>
              <a:t>PRIMERS Y </a:t>
            </a:r>
            <a:r>
              <a:rPr lang="es-ES" sz="1600" b="1" dirty="0" smtClean="0">
                <a:solidFill>
                  <a:schemeClr val="tx2"/>
                </a:solidFill>
                <a:latin typeface="Segoe Print" panose="02000600000000000000" pitchFamily="2" charset="0"/>
              </a:rPr>
              <a:t>SELLADORES</a:t>
            </a:r>
          </a:p>
          <a:p>
            <a:pPr marR="76200" lvl="0" algn="just">
              <a:spcAft>
                <a:spcPts val="0"/>
              </a:spcAft>
            </a:pPr>
            <a:r>
              <a:rPr lang="es-ES" sz="1600" b="1" dirty="0">
                <a:solidFill>
                  <a:schemeClr val="tx2"/>
                </a:solidFill>
                <a:latin typeface="Segoe Print" panose="02000600000000000000" pitchFamily="2" charset="0"/>
              </a:rPr>
              <a:t> </a:t>
            </a:r>
          </a:p>
          <a:p>
            <a:pPr marL="64770" marR="73660" algn="just">
              <a:spcAft>
                <a:spcPts val="0"/>
              </a:spcAft>
            </a:pPr>
            <a:r>
              <a:rPr lang="es-ES" sz="1400" dirty="0">
                <a:latin typeface="Arial" panose="020B0604020202020204" pitchFamily="34" charset="0"/>
                <a:ea typeface="Times New Roman" panose="02020603050405020304" pitchFamily="18" charset="0"/>
              </a:rPr>
              <a:t>Los </a:t>
            </a:r>
            <a:r>
              <a:rPr lang="es-ES" sz="1400" b="1" dirty="0" err="1">
                <a:latin typeface="Arial" panose="020B0604020202020204" pitchFamily="34" charset="0"/>
                <a:ea typeface="Times New Roman" panose="02020603050405020304" pitchFamily="18" charset="0"/>
              </a:rPr>
              <a:t>primers</a:t>
            </a:r>
            <a:r>
              <a:rPr lang="es-ES" sz="1400" dirty="0">
                <a:latin typeface="Arial" panose="020B0604020202020204" pitchFamily="34" charset="0"/>
                <a:ea typeface="Times New Roman" panose="02020603050405020304" pitchFamily="18" charset="0"/>
              </a:rPr>
              <a:t> son los primeros productos que se aplican al impermeabilizar. Con ellos se hace la imprimación o preparación de la superficie que se va a cubrir. Son líquidos impermeabilizantes de baja viscosidad que se aplican en frio para saturar la superficie, tapar los poros y las fisuras, así como cubrir el polvo y las pequeñas partículas sueltas de la superficie.</a:t>
            </a:r>
            <a:endParaRPr lang="es-ES" sz="1400" dirty="0">
              <a:latin typeface="Times New Roman" panose="02020603050405020304" pitchFamily="18" charset="0"/>
              <a:ea typeface="Times New Roman" panose="02020603050405020304" pitchFamily="18" charset="0"/>
            </a:endParaRPr>
          </a:p>
          <a:p>
            <a:pPr marL="64770" marR="73660" indent="163830" algn="just">
              <a:spcAft>
                <a:spcPts val="0"/>
              </a:spcAft>
            </a:pPr>
            <a:r>
              <a:rPr lang="es-ES" sz="1400" dirty="0">
                <a:latin typeface="Arial" panose="020B0604020202020204" pitchFamily="34" charset="0"/>
                <a:ea typeface="Times New Roman" panose="02020603050405020304" pitchFamily="18" charset="0"/>
              </a:rPr>
              <a:t> </a:t>
            </a:r>
            <a:endParaRPr lang="es-ES" sz="1400" dirty="0">
              <a:latin typeface="Times New Roman" panose="02020603050405020304" pitchFamily="18" charset="0"/>
              <a:ea typeface="Times New Roman" panose="02020603050405020304" pitchFamily="18" charset="0"/>
            </a:endParaRPr>
          </a:p>
          <a:p>
            <a:pPr marL="64770" marR="76835" algn="just">
              <a:spcAft>
                <a:spcPts val="0"/>
              </a:spcAft>
            </a:pPr>
            <a:r>
              <a:rPr lang="es-ES" sz="1400" dirty="0">
                <a:latin typeface="Arial" panose="020B0604020202020204" pitchFamily="34" charset="0"/>
                <a:ea typeface="Times New Roman" panose="02020603050405020304" pitchFamily="18" charset="0"/>
              </a:rPr>
              <a:t>Los </a:t>
            </a:r>
            <a:r>
              <a:rPr lang="es-ES" sz="1400" b="1" dirty="0">
                <a:latin typeface="Arial" panose="020B0604020202020204" pitchFamily="34" charset="0"/>
                <a:ea typeface="Times New Roman" panose="02020603050405020304" pitchFamily="18" charset="0"/>
              </a:rPr>
              <a:t>selladores</a:t>
            </a:r>
            <a:r>
              <a:rPr lang="es-ES" sz="1400" dirty="0">
                <a:latin typeface="Arial" panose="020B0604020202020204" pitchFamily="34" charset="0"/>
                <a:ea typeface="Times New Roman" panose="02020603050405020304" pitchFamily="18" charset="0"/>
              </a:rPr>
              <a:t> son pastas, que se emplean para calafatear, taponar, rellenar, sellar y resanar fisuras, puntos críticos y juntas, así como para taponar entradas francas de agua. Hay tres principales tipos de selladores: los calafateadores, los taponadores y los selladores de juntas.</a:t>
            </a:r>
            <a:endParaRPr lang="es-ES" sz="1400" dirty="0">
              <a:effectLst/>
              <a:latin typeface="Times New Roman" panose="02020603050405020304" pitchFamily="18" charset="0"/>
              <a:ea typeface="Times New Roman" panose="02020603050405020304" pitchFamily="18" charset="0"/>
            </a:endParaRPr>
          </a:p>
        </p:txBody>
      </p:sp>
      <p:pic>
        <p:nvPicPr>
          <p:cNvPr id="8" name="Imagen 7"/>
          <p:cNvPicPr>
            <a:picLocks noChangeAspect="1"/>
          </p:cNvPicPr>
          <p:nvPr/>
        </p:nvPicPr>
        <p:blipFill>
          <a:blip r:embed="rId2"/>
          <a:stretch>
            <a:fillRect/>
          </a:stretch>
        </p:blipFill>
        <p:spPr>
          <a:xfrm>
            <a:off x="928325" y="5103888"/>
            <a:ext cx="1807578" cy="1441110"/>
          </a:xfrm>
          <a:prstGeom prst="rect">
            <a:avLst/>
          </a:prstGeom>
        </p:spPr>
      </p:pic>
      <p:pic>
        <p:nvPicPr>
          <p:cNvPr id="10" name="Imagen 9"/>
          <p:cNvPicPr>
            <a:picLocks noChangeAspect="1"/>
          </p:cNvPicPr>
          <p:nvPr/>
        </p:nvPicPr>
        <p:blipFill>
          <a:blip r:embed="rId3"/>
          <a:stretch>
            <a:fillRect/>
          </a:stretch>
        </p:blipFill>
        <p:spPr>
          <a:xfrm>
            <a:off x="3114392" y="5139635"/>
            <a:ext cx="2021279" cy="1441572"/>
          </a:xfrm>
          <a:prstGeom prst="rect">
            <a:avLst/>
          </a:prstGeom>
        </p:spPr>
      </p:pic>
      <p:sp>
        <p:nvSpPr>
          <p:cNvPr id="11" name="Rectángulo 10"/>
          <p:cNvSpPr/>
          <p:nvPr/>
        </p:nvSpPr>
        <p:spPr>
          <a:xfrm>
            <a:off x="5514160" y="5079840"/>
            <a:ext cx="2620978" cy="156966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s-ES" sz="1200" dirty="0"/>
              <a:t>Las </a:t>
            </a:r>
            <a:r>
              <a:rPr lang="es-ES" sz="1200" dirty="0" smtClean="0"/>
              <a:t>eflorescencias corresponde a la aparición de </a:t>
            </a:r>
            <a:r>
              <a:rPr lang="es-ES" sz="1200" dirty="0" err="1" smtClean="0"/>
              <a:t>criatles</a:t>
            </a:r>
            <a:r>
              <a:rPr lang="es-ES" sz="1200" dirty="0" smtClean="0"/>
              <a:t> en una superficie, resultantes </a:t>
            </a:r>
            <a:r>
              <a:rPr lang="es-ES" sz="1200" dirty="0"/>
              <a:t>de la precipitación y posterior cristalización de ciertas sales solubles en agua, que se depositan en superficies que han tenido </a:t>
            </a:r>
            <a:r>
              <a:rPr lang="es-ES" sz="1200" dirty="0" smtClean="0"/>
              <a:t>HUMEDAD cuando </a:t>
            </a:r>
            <a:r>
              <a:rPr lang="es-ES" sz="1200" dirty="0"/>
              <a:t>ésta se seca y el líquido se </a:t>
            </a:r>
            <a:r>
              <a:rPr lang="es-ES" sz="1200" dirty="0" smtClean="0"/>
              <a:t>evapora.</a:t>
            </a:r>
            <a:endParaRPr lang="es-ES" sz="1200" dirty="0"/>
          </a:p>
        </p:txBody>
      </p:sp>
      <p:pic>
        <p:nvPicPr>
          <p:cNvPr id="13" name="Picture 2" descr="Universidad Centra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40783" y="147560"/>
            <a:ext cx="1663430" cy="552118"/>
          </a:xfrm>
          <a:prstGeom prst="rect">
            <a:avLst/>
          </a:prstGeom>
          <a:noFill/>
          <a:extLst>
            <a:ext uri="{909E8E84-426E-40DD-AFC4-6F175D3DCCD1}">
              <a14:hiddenFill xmlns:a14="http://schemas.microsoft.com/office/drawing/2010/main">
                <a:solidFill>
                  <a:srgbClr val="FFFFFF"/>
                </a:solidFill>
              </a14:hiddenFill>
            </a:ext>
          </a:extLst>
        </p:spPr>
      </p:pic>
      <p:sp>
        <p:nvSpPr>
          <p:cNvPr id="14" name="5 CuadroTexto"/>
          <p:cNvSpPr txBox="1"/>
          <p:nvPr/>
        </p:nvSpPr>
        <p:spPr>
          <a:xfrm>
            <a:off x="5848262" y="704656"/>
            <a:ext cx="4248472" cy="369332"/>
          </a:xfrm>
          <a:prstGeom prst="rect">
            <a:avLst/>
          </a:prstGeom>
          <a:noFill/>
        </p:spPr>
        <p:txBody>
          <a:bodyPr wrap="square" rtlCol="0">
            <a:spAutoFit/>
          </a:bodyPr>
          <a:lstStyle/>
          <a:p>
            <a:pPr algn="ctr" defTabSz="914400"/>
            <a:r>
              <a:rPr lang="es-ES" sz="900" dirty="0" smtClean="0">
                <a:solidFill>
                  <a:prstClr val="black"/>
                </a:solidFill>
                <a:latin typeface="Arial Narrow" panose="020B0606020202030204" pitchFamily="34" charset="0"/>
              </a:rPr>
              <a:t>FACULTAD DE INGENIERÍA</a:t>
            </a:r>
            <a:endParaRPr lang="es-CL" sz="900" dirty="0" smtClean="0">
              <a:solidFill>
                <a:prstClr val="black"/>
              </a:solidFill>
              <a:latin typeface="Arial Narrow" panose="020B0606020202030204" pitchFamily="34" charset="0"/>
            </a:endParaRPr>
          </a:p>
          <a:p>
            <a:pPr algn="ctr" defTabSz="914400"/>
            <a:r>
              <a:rPr lang="es-CL" sz="900" dirty="0" smtClean="0">
                <a:solidFill>
                  <a:prstClr val="black"/>
                </a:solidFill>
                <a:latin typeface="Arial Narrow" panose="020B0606020202030204" pitchFamily="34" charset="0"/>
              </a:rPr>
              <a:t>ESCUELA DE OBRAS CIVILES Y CONSTRUCCIÓN</a:t>
            </a:r>
            <a:endParaRPr lang="es-CL" sz="900" dirty="0">
              <a:solidFill>
                <a:prstClr val="black"/>
              </a:solidFill>
              <a:latin typeface="Arial Narrow" panose="020B0606020202030204" pitchFamily="34" charset="0"/>
            </a:endParaRPr>
          </a:p>
        </p:txBody>
      </p:sp>
      <p:pic>
        <p:nvPicPr>
          <p:cNvPr id="15" name="1 Imagen"/>
          <p:cNvPicPr>
            <a:picLocks noChangeAspect="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756541" y="76877"/>
            <a:ext cx="881248" cy="881248"/>
          </a:xfrm>
          <a:prstGeom prst="rect">
            <a:avLst/>
          </a:prstGeom>
        </p:spPr>
      </p:pic>
    </p:spTree>
    <p:extLst>
      <p:ext uri="{BB962C8B-B14F-4D97-AF65-F5344CB8AC3E}">
        <p14:creationId xmlns:p14="http://schemas.microsoft.com/office/powerpoint/2010/main" val="2929428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2"/>
          <p:cNvSpPr>
            <a:spLocks noGrp="1"/>
          </p:cNvSpPr>
          <p:nvPr>
            <p:ph type="body" idx="10"/>
          </p:nvPr>
        </p:nvSpPr>
        <p:spPr>
          <a:xfrm>
            <a:off x="526355" y="1383816"/>
            <a:ext cx="7471382" cy="633109"/>
          </a:xfrm>
        </p:spPr>
        <p:txBody>
          <a:bodyPr/>
          <a:lstStyle/>
          <a:p>
            <a:r>
              <a:rPr lang="en-US" sz="2000" dirty="0" err="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rPr>
              <a:t>Tipos</a:t>
            </a:r>
            <a:r>
              <a:rPr lang="en-US" sz="200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rPr>
              <a:t> de </a:t>
            </a:r>
            <a:r>
              <a:rPr lang="en-US" sz="2000" dirty="0" err="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rPr>
              <a:t>Impermeabilizantes</a:t>
            </a:r>
            <a:endParaRPr lang="en-US" sz="200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endParaRPr>
          </a:p>
        </p:txBody>
      </p:sp>
      <p:sp>
        <p:nvSpPr>
          <p:cNvPr id="5" name="Text Placeholder 22"/>
          <p:cNvSpPr>
            <a:spLocks noGrp="1"/>
          </p:cNvSpPr>
          <p:nvPr>
            <p:ph type="body" idx="10"/>
          </p:nvPr>
        </p:nvSpPr>
        <p:spPr>
          <a:xfrm>
            <a:off x="562567" y="949880"/>
            <a:ext cx="7471382" cy="633109"/>
          </a:xfrm>
        </p:spPr>
        <p:txBody>
          <a:bodyPr/>
          <a:lstStyle/>
          <a:p>
            <a:r>
              <a:rPr lang="en-US" sz="2000" dirty="0" err="1"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rPr>
              <a:t>Introducción</a:t>
            </a:r>
            <a:endParaRPr lang="en-US" sz="200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endParaRPr>
          </a:p>
        </p:txBody>
      </p:sp>
      <p:sp>
        <p:nvSpPr>
          <p:cNvPr id="6" name="Rectángulo 5"/>
          <p:cNvSpPr/>
          <p:nvPr/>
        </p:nvSpPr>
        <p:spPr>
          <a:xfrm>
            <a:off x="525226" y="2016375"/>
            <a:ext cx="7546063" cy="2708434"/>
          </a:xfrm>
          <a:prstGeom prst="rect">
            <a:avLst/>
          </a:prstGeom>
        </p:spPr>
        <p:txBody>
          <a:bodyPr wrap="square">
            <a:spAutoFit/>
          </a:bodyPr>
          <a:lstStyle/>
          <a:p>
            <a:pPr marR="76200" algn="just"/>
            <a:r>
              <a:rPr lang="es-ES" sz="1600" b="1" dirty="0" smtClean="0">
                <a:solidFill>
                  <a:schemeClr val="tx2"/>
                </a:solidFill>
                <a:latin typeface="Segoe Print" panose="02000600000000000000" pitchFamily="2" charset="0"/>
              </a:rPr>
              <a:t>B) IMPERMEABILIZANTES </a:t>
            </a:r>
            <a:r>
              <a:rPr lang="es-ES" sz="1600" b="1" dirty="0">
                <a:solidFill>
                  <a:schemeClr val="tx2"/>
                </a:solidFill>
                <a:latin typeface="Segoe Print" panose="02000600000000000000" pitchFamily="2" charset="0"/>
              </a:rPr>
              <a:t>ACRÍLICOS </a:t>
            </a:r>
          </a:p>
          <a:p>
            <a:pPr marR="76200" algn="just">
              <a:spcAft>
                <a:spcPts val="0"/>
              </a:spcAft>
            </a:pPr>
            <a:r>
              <a:rPr lang="es-ES" sz="1400" b="1" dirty="0">
                <a:latin typeface="Arial" panose="020B0604020202020204" pitchFamily="34" charset="0"/>
                <a:ea typeface="Times New Roman" panose="02020603050405020304" pitchFamily="18" charset="0"/>
              </a:rPr>
              <a:t> </a:t>
            </a:r>
            <a:endParaRPr lang="es-ES" sz="1400" dirty="0">
              <a:latin typeface="Times New Roman" panose="02020603050405020304" pitchFamily="18" charset="0"/>
              <a:ea typeface="Times New Roman" panose="02020603050405020304" pitchFamily="18" charset="0"/>
            </a:endParaRPr>
          </a:p>
          <a:p>
            <a:pPr marL="64770" marR="76200" algn="just">
              <a:spcAft>
                <a:spcPts val="0"/>
              </a:spcAft>
            </a:pPr>
            <a:r>
              <a:rPr lang="es-ES" sz="1400" dirty="0">
                <a:latin typeface="Arial" panose="020B0604020202020204" pitchFamily="34" charset="0"/>
                <a:ea typeface="Times New Roman" panose="02020603050405020304" pitchFamily="18" charset="0"/>
              </a:rPr>
              <a:t>Los </a:t>
            </a:r>
            <a:r>
              <a:rPr lang="es-ES" sz="1400" b="1" dirty="0">
                <a:latin typeface="Arial" panose="020B0604020202020204" pitchFamily="34" charset="0"/>
                <a:ea typeface="Times New Roman" panose="02020603050405020304" pitchFamily="18" charset="0"/>
              </a:rPr>
              <a:t>impermeabilizantes acrílicos </a:t>
            </a:r>
            <a:r>
              <a:rPr lang="es-ES" sz="1400" b="1" dirty="0" err="1">
                <a:latin typeface="Arial" panose="020B0604020202020204" pitchFamily="34" charset="0"/>
                <a:ea typeface="Times New Roman" panose="02020603050405020304" pitchFamily="18" charset="0"/>
              </a:rPr>
              <a:t>elastoméricos</a:t>
            </a:r>
            <a:r>
              <a:rPr lang="es-ES" sz="1400" dirty="0">
                <a:latin typeface="Arial" panose="020B0604020202020204" pitchFamily="34" charset="0"/>
                <a:ea typeface="Times New Roman" panose="02020603050405020304" pitchFamily="18" charset="0"/>
              </a:rPr>
              <a:t> son materiales elaborados a partir de polímeros sintéticos, que poseen cualidades de elasticidad, plasticidad y adherencia notables, y básicamente están diseñados para usarlos en impermeabilizaciones sencillas. Se caracterizan por su perdurabilidad y por ser completamente atóxicos, por lo que puede ser usado en cualquier ambiente y por tanto es considerado ecológico.</a:t>
            </a:r>
            <a:endParaRPr lang="es-ES" sz="1400" dirty="0">
              <a:latin typeface="Times New Roman" panose="02020603050405020304" pitchFamily="18" charset="0"/>
              <a:ea typeface="Times New Roman" panose="02020603050405020304" pitchFamily="18" charset="0"/>
            </a:endParaRPr>
          </a:p>
          <a:p>
            <a:pPr marL="64770" marR="76200" indent="163830" algn="just">
              <a:spcAft>
                <a:spcPts val="0"/>
              </a:spcAft>
            </a:pPr>
            <a:r>
              <a:rPr lang="es-ES" sz="1400" dirty="0">
                <a:latin typeface="Arial" panose="020B0604020202020204" pitchFamily="34" charset="0"/>
                <a:ea typeface="Times New Roman" panose="02020603050405020304" pitchFamily="18" charset="0"/>
              </a:rPr>
              <a:t> </a:t>
            </a:r>
            <a:endParaRPr lang="es-ES" sz="1400" dirty="0">
              <a:latin typeface="Times New Roman" panose="02020603050405020304" pitchFamily="18" charset="0"/>
              <a:ea typeface="Times New Roman" panose="02020603050405020304" pitchFamily="18" charset="0"/>
            </a:endParaRPr>
          </a:p>
          <a:p>
            <a:pPr marL="64770" marR="74930" algn="just">
              <a:spcAft>
                <a:spcPts val="0"/>
              </a:spcAft>
            </a:pPr>
            <a:r>
              <a:rPr lang="es-ES" sz="1400" dirty="0">
                <a:latin typeface="Arial" panose="020B0604020202020204" pitchFamily="34" charset="0"/>
                <a:ea typeface="Times New Roman" panose="02020603050405020304" pitchFamily="18" charset="0"/>
              </a:rPr>
              <a:t>Las principales características que deben exhibir los impermeabilizantes acrílicos son: elevada elasticidad, bajo punto de formación de película, altos sólidos, y resistencias al frote en húmedo, y a la </a:t>
            </a:r>
            <a:r>
              <a:rPr lang="es-ES" sz="1400" dirty="0" err="1">
                <a:latin typeface="Arial" panose="020B0604020202020204" pitchFamily="34" charset="0"/>
                <a:ea typeface="Times New Roman" panose="02020603050405020304" pitchFamily="18" charset="0"/>
              </a:rPr>
              <a:t>reemulsificación</a:t>
            </a:r>
            <a:r>
              <a:rPr lang="es-ES" sz="1400" dirty="0">
                <a:latin typeface="Arial" panose="020B0604020202020204" pitchFamily="34" charset="0"/>
                <a:ea typeface="Times New Roman" panose="02020603050405020304" pitchFamily="18" charset="0"/>
              </a:rPr>
              <a:t>. </a:t>
            </a:r>
            <a:endParaRPr lang="es-ES" sz="1400" dirty="0">
              <a:latin typeface="Times New Roman" panose="02020603050405020304" pitchFamily="18" charset="0"/>
              <a:ea typeface="Times New Roman" panose="02020603050405020304" pitchFamily="18" charset="0"/>
            </a:endParaRPr>
          </a:p>
          <a:p>
            <a:pPr>
              <a:spcBef>
                <a:spcPts val="5"/>
              </a:spcBef>
              <a:spcAft>
                <a:spcPts val="0"/>
              </a:spcAft>
            </a:pPr>
            <a:r>
              <a:rPr lang="es-ES" sz="1400" dirty="0">
                <a:latin typeface="Arial" panose="020B0604020202020204" pitchFamily="34" charset="0"/>
                <a:ea typeface="Times New Roman" panose="02020603050405020304" pitchFamily="18" charset="0"/>
              </a:rPr>
              <a:t> </a:t>
            </a:r>
            <a:endParaRPr lang="es-ES" sz="1400" dirty="0">
              <a:latin typeface="Times New Roman" panose="02020603050405020304" pitchFamily="18" charset="0"/>
              <a:ea typeface="Times New Roman" panose="02020603050405020304" pitchFamily="18" charset="0"/>
            </a:endParaRPr>
          </a:p>
        </p:txBody>
      </p:sp>
      <p:pic>
        <p:nvPicPr>
          <p:cNvPr id="8" name="Imagen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54643" y="4618434"/>
            <a:ext cx="3014805" cy="2076604"/>
          </a:xfrm>
          <a:prstGeom prst="rect">
            <a:avLst/>
          </a:prstGeom>
        </p:spPr>
      </p:pic>
      <p:pic>
        <p:nvPicPr>
          <p:cNvPr id="9" name="Picture 2" descr="Universidad Centra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40783" y="147560"/>
            <a:ext cx="1663430" cy="552118"/>
          </a:xfrm>
          <a:prstGeom prst="rect">
            <a:avLst/>
          </a:prstGeom>
          <a:noFill/>
          <a:extLst>
            <a:ext uri="{909E8E84-426E-40DD-AFC4-6F175D3DCCD1}">
              <a14:hiddenFill xmlns:a14="http://schemas.microsoft.com/office/drawing/2010/main">
                <a:solidFill>
                  <a:srgbClr val="FFFFFF"/>
                </a:solidFill>
              </a14:hiddenFill>
            </a:ext>
          </a:extLst>
        </p:spPr>
      </p:pic>
      <p:sp>
        <p:nvSpPr>
          <p:cNvPr id="10" name="5 CuadroTexto"/>
          <p:cNvSpPr txBox="1"/>
          <p:nvPr/>
        </p:nvSpPr>
        <p:spPr>
          <a:xfrm>
            <a:off x="5848262" y="704656"/>
            <a:ext cx="4248472" cy="369332"/>
          </a:xfrm>
          <a:prstGeom prst="rect">
            <a:avLst/>
          </a:prstGeom>
          <a:noFill/>
        </p:spPr>
        <p:txBody>
          <a:bodyPr wrap="square" rtlCol="0">
            <a:spAutoFit/>
          </a:bodyPr>
          <a:lstStyle/>
          <a:p>
            <a:pPr algn="ctr" defTabSz="914400"/>
            <a:r>
              <a:rPr lang="es-ES" sz="900" dirty="0" smtClean="0">
                <a:solidFill>
                  <a:prstClr val="black"/>
                </a:solidFill>
                <a:latin typeface="Arial Narrow" panose="020B0606020202030204" pitchFamily="34" charset="0"/>
              </a:rPr>
              <a:t>FACULTAD DE INGENIERÍA</a:t>
            </a:r>
            <a:endParaRPr lang="es-CL" sz="900" dirty="0" smtClean="0">
              <a:solidFill>
                <a:prstClr val="black"/>
              </a:solidFill>
              <a:latin typeface="Arial Narrow" panose="020B0606020202030204" pitchFamily="34" charset="0"/>
            </a:endParaRPr>
          </a:p>
          <a:p>
            <a:pPr algn="ctr" defTabSz="914400"/>
            <a:r>
              <a:rPr lang="es-CL" sz="900" dirty="0" smtClean="0">
                <a:solidFill>
                  <a:prstClr val="black"/>
                </a:solidFill>
                <a:latin typeface="Arial Narrow" panose="020B0606020202030204" pitchFamily="34" charset="0"/>
              </a:rPr>
              <a:t>ESCUELA DE OBRAS CIVILES Y CONSTRUCCIÓN</a:t>
            </a:r>
            <a:endParaRPr lang="es-CL" sz="900" dirty="0">
              <a:solidFill>
                <a:prstClr val="black"/>
              </a:solidFill>
              <a:latin typeface="Arial Narrow" panose="020B0606020202030204" pitchFamily="34" charset="0"/>
            </a:endParaRPr>
          </a:p>
        </p:txBody>
      </p:sp>
      <p:pic>
        <p:nvPicPr>
          <p:cNvPr id="11" name="1 Imagen"/>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756541" y="76877"/>
            <a:ext cx="881248" cy="881248"/>
          </a:xfrm>
          <a:prstGeom prst="rect">
            <a:avLst/>
          </a:prstGeom>
        </p:spPr>
      </p:pic>
    </p:spTree>
    <p:extLst>
      <p:ext uri="{BB962C8B-B14F-4D97-AF65-F5344CB8AC3E}">
        <p14:creationId xmlns:p14="http://schemas.microsoft.com/office/powerpoint/2010/main" val="7668221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339506" y="2176417"/>
            <a:ext cx="7844827" cy="2369880"/>
          </a:xfrm>
          <a:prstGeom prst="rect">
            <a:avLst/>
          </a:prstGeom>
        </p:spPr>
        <p:txBody>
          <a:bodyPr wrap="square">
            <a:spAutoFit/>
          </a:bodyPr>
          <a:lstStyle/>
          <a:p>
            <a:pPr marR="76200" lvl="0" algn="just">
              <a:spcAft>
                <a:spcPts val="0"/>
              </a:spcAft>
            </a:pPr>
            <a:r>
              <a:rPr lang="es-ES" sz="1600" b="1" dirty="0" smtClean="0">
                <a:solidFill>
                  <a:schemeClr val="tx2"/>
                </a:solidFill>
                <a:latin typeface="Segoe Print" panose="02000600000000000000" pitchFamily="2" charset="0"/>
              </a:rPr>
              <a:t>C) IMPERMEABILIZANTES </a:t>
            </a:r>
            <a:r>
              <a:rPr lang="es-ES" sz="1600" b="1" dirty="0">
                <a:solidFill>
                  <a:schemeClr val="tx2"/>
                </a:solidFill>
                <a:latin typeface="Segoe Print" panose="02000600000000000000" pitchFamily="2" charset="0"/>
              </a:rPr>
              <a:t>CEMENTOSOS </a:t>
            </a:r>
          </a:p>
          <a:p>
            <a:pPr marL="64770" marR="73025" algn="just">
              <a:spcBef>
                <a:spcPts val="1235"/>
              </a:spcBef>
              <a:spcAft>
                <a:spcPts val="0"/>
              </a:spcAft>
            </a:pPr>
            <a:r>
              <a:rPr lang="es-ES" sz="1400" dirty="0">
                <a:latin typeface="Arial" panose="020B0604020202020204" pitchFamily="34" charset="0"/>
                <a:ea typeface="Times New Roman" panose="02020603050405020304" pitchFamily="18" charset="0"/>
              </a:rPr>
              <a:t>Los </a:t>
            </a:r>
            <a:r>
              <a:rPr lang="es-ES" sz="1400" b="1" dirty="0">
                <a:latin typeface="Arial" panose="020B0604020202020204" pitchFamily="34" charset="0"/>
                <a:ea typeface="Times New Roman" panose="02020603050405020304" pitchFamily="18" charset="0"/>
              </a:rPr>
              <a:t>impermeabilizantes </a:t>
            </a:r>
            <a:r>
              <a:rPr lang="es-ES" sz="1400" b="1" dirty="0" smtClean="0">
                <a:latin typeface="Arial" panose="020B0604020202020204" pitchFamily="34" charset="0"/>
                <a:ea typeface="Times New Roman" panose="02020603050405020304" pitchFamily="18" charset="0"/>
              </a:rPr>
              <a:t>cementosos</a:t>
            </a:r>
            <a:r>
              <a:rPr lang="es-ES" sz="1400" dirty="0" smtClean="0">
                <a:latin typeface="Arial" panose="020B0604020202020204" pitchFamily="34" charset="0"/>
                <a:ea typeface="Times New Roman" panose="02020603050405020304" pitchFamily="18" charset="0"/>
              </a:rPr>
              <a:t>, </a:t>
            </a:r>
            <a:r>
              <a:rPr lang="es-ES" sz="1400" dirty="0">
                <a:latin typeface="Arial" panose="020B0604020202020204" pitchFamily="34" charset="0"/>
                <a:ea typeface="Times New Roman" panose="02020603050405020304" pitchFamily="18" charset="0"/>
              </a:rPr>
              <a:t>reducen la porosidad del cemento, haciéndolo más impermeable. Hay unos que se agregan al concreto cuando este se mezcla. Al secar junto con él, cierran los poros y reducen la capilaridad, con lo cual aumenta la impermeabilidad del concreto, sin disminuir su resistencia.</a:t>
            </a:r>
            <a:endParaRPr lang="es-ES" sz="1400" dirty="0">
              <a:latin typeface="Times New Roman" panose="02020603050405020304" pitchFamily="18" charset="0"/>
              <a:ea typeface="Times New Roman" panose="02020603050405020304" pitchFamily="18" charset="0"/>
            </a:endParaRPr>
          </a:p>
          <a:p>
            <a:pPr marL="64770" marR="73025" algn="just">
              <a:spcBef>
                <a:spcPts val="1235"/>
              </a:spcBef>
              <a:spcAft>
                <a:spcPts val="0"/>
              </a:spcAft>
            </a:pPr>
            <a:r>
              <a:rPr lang="es-ES" sz="1400" dirty="0">
                <a:latin typeface="Arial" panose="020B0604020202020204" pitchFamily="34" charset="0"/>
                <a:ea typeface="Times New Roman" panose="02020603050405020304" pitchFamily="18" charset="0"/>
              </a:rPr>
              <a:t>Otros impermeabilizantes cementosos se aplican como revestimiento sobre las superficies de concreto, en tanto que otros más se ponen como lechadas que forman cristales insolubles en el interior de los poros del concreto. Estos productos se usan en las estructuras de concreto sometidas a una presión hidrostática severa, o en inmersión constante.</a:t>
            </a:r>
            <a:endParaRPr lang="es-ES" sz="1400" dirty="0">
              <a:effectLst/>
              <a:latin typeface="Times New Roman" panose="02020603050405020304" pitchFamily="18" charset="0"/>
              <a:ea typeface="Times New Roman" panose="02020603050405020304" pitchFamily="18" charset="0"/>
            </a:endParaRPr>
          </a:p>
        </p:txBody>
      </p:sp>
      <p:sp>
        <p:nvSpPr>
          <p:cNvPr id="5" name="Text Placeholder 22"/>
          <p:cNvSpPr>
            <a:spLocks noGrp="1"/>
          </p:cNvSpPr>
          <p:nvPr>
            <p:ph type="body" idx="10"/>
          </p:nvPr>
        </p:nvSpPr>
        <p:spPr>
          <a:xfrm>
            <a:off x="526355" y="1383816"/>
            <a:ext cx="7471382" cy="633109"/>
          </a:xfrm>
        </p:spPr>
        <p:txBody>
          <a:bodyPr/>
          <a:lstStyle/>
          <a:p>
            <a:r>
              <a:rPr lang="en-US" sz="2000" dirty="0" err="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rPr>
              <a:t>Tipos</a:t>
            </a:r>
            <a:r>
              <a:rPr lang="en-US" sz="200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rPr>
              <a:t> de </a:t>
            </a:r>
            <a:r>
              <a:rPr lang="en-US" sz="2000" dirty="0" err="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rPr>
              <a:t>Impermeabilizantes</a:t>
            </a:r>
            <a:endParaRPr lang="en-US" sz="200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endParaRPr>
          </a:p>
        </p:txBody>
      </p:sp>
      <p:sp>
        <p:nvSpPr>
          <p:cNvPr id="6" name="Text Placeholder 22"/>
          <p:cNvSpPr>
            <a:spLocks noGrp="1"/>
          </p:cNvSpPr>
          <p:nvPr>
            <p:ph type="body" idx="10"/>
          </p:nvPr>
        </p:nvSpPr>
        <p:spPr>
          <a:xfrm>
            <a:off x="562567" y="949880"/>
            <a:ext cx="7471382" cy="633109"/>
          </a:xfrm>
        </p:spPr>
        <p:txBody>
          <a:bodyPr/>
          <a:lstStyle/>
          <a:p>
            <a:r>
              <a:rPr lang="en-US" sz="2000" dirty="0" err="1"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rPr>
              <a:t>Introducción</a:t>
            </a:r>
            <a:endParaRPr lang="en-US" sz="200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endParaRPr>
          </a:p>
        </p:txBody>
      </p:sp>
      <p:pic>
        <p:nvPicPr>
          <p:cNvPr id="7" name="Imagen 6"/>
          <p:cNvPicPr>
            <a:picLocks noChangeAspect="1"/>
          </p:cNvPicPr>
          <p:nvPr/>
        </p:nvPicPr>
        <p:blipFill>
          <a:blip r:embed="rId2"/>
          <a:stretch>
            <a:fillRect/>
          </a:stretch>
        </p:blipFill>
        <p:spPr>
          <a:xfrm>
            <a:off x="1126774" y="4635233"/>
            <a:ext cx="2022477" cy="1901370"/>
          </a:xfrm>
          <a:prstGeom prst="rect">
            <a:avLst/>
          </a:prstGeom>
        </p:spPr>
      </p:pic>
      <p:pic>
        <p:nvPicPr>
          <p:cNvPr id="8" name="Imagen 7"/>
          <p:cNvPicPr>
            <a:picLocks noChangeAspect="1"/>
          </p:cNvPicPr>
          <p:nvPr/>
        </p:nvPicPr>
        <p:blipFill>
          <a:blip r:embed="rId3"/>
          <a:stretch>
            <a:fillRect/>
          </a:stretch>
        </p:blipFill>
        <p:spPr>
          <a:xfrm>
            <a:off x="3639492" y="4635233"/>
            <a:ext cx="4243401" cy="1901370"/>
          </a:xfrm>
          <a:prstGeom prst="rect">
            <a:avLst/>
          </a:prstGeom>
        </p:spPr>
      </p:pic>
      <p:pic>
        <p:nvPicPr>
          <p:cNvPr id="9" name="Picture 2" descr="Universidad Centra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40783" y="147560"/>
            <a:ext cx="1663430" cy="552118"/>
          </a:xfrm>
          <a:prstGeom prst="rect">
            <a:avLst/>
          </a:prstGeom>
          <a:noFill/>
          <a:extLst>
            <a:ext uri="{909E8E84-426E-40DD-AFC4-6F175D3DCCD1}">
              <a14:hiddenFill xmlns:a14="http://schemas.microsoft.com/office/drawing/2010/main">
                <a:solidFill>
                  <a:srgbClr val="FFFFFF"/>
                </a:solidFill>
              </a14:hiddenFill>
            </a:ext>
          </a:extLst>
        </p:spPr>
      </p:pic>
      <p:sp>
        <p:nvSpPr>
          <p:cNvPr id="10" name="5 CuadroTexto"/>
          <p:cNvSpPr txBox="1"/>
          <p:nvPr/>
        </p:nvSpPr>
        <p:spPr>
          <a:xfrm>
            <a:off x="5848262" y="704656"/>
            <a:ext cx="4248472" cy="369332"/>
          </a:xfrm>
          <a:prstGeom prst="rect">
            <a:avLst/>
          </a:prstGeom>
          <a:noFill/>
        </p:spPr>
        <p:txBody>
          <a:bodyPr wrap="square" rtlCol="0">
            <a:spAutoFit/>
          </a:bodyPr>
          <a:lstStyle/>
          <a:p>
            <a:pPr algn="ctr" defTabSz="914400"/>
            <a:r>
              <a:rPr lang="es-ES" sz="900" dirty="0" smtClean="0">
                <a:solidFill>
                  <a:prstClr val="black"/>
                </a:solidFill>
                <a:latin typeface="Arial Narrow" panose="020B0606020202030204" pitchFamily="34" charset="0"/>
              </a:rPr>
              <a:t>FACULTAD DE INGENIERÍA</a:t>
            </a:r>
            <a:endParaRPr lang="es-CL" sz="900" dirty="0" smtClean="0">
              <a:solidFill>
                <a:prstClr val="black"/>
              </a:solidFill>
              <a:latin typeface="Arial Narrow" panose="020B0606020202030204" pitchFamily="34" charset="0"/>
            </a:endParaRPr>
          </a:p>
          <a:p>
            <a:pPr algn="ctr" defTabSz="914400"/>
            <a:r>
              <a:rPr lang="es-CL" sz="900" dirty="0" smtClean="0">
                <a:solidFill>
                  <a:prstClr val="black"/>
                </a:solidFill>
                <a:latin typeface="Arial Narrow" panose="020B0606020202030204" pitchFamily="34" charset="0"/>
              </a:rPr>
              <a:t>ESCUELA DE OBRAS CIVILES Y CONSTRUCCIÓN</a:t>
            </a:r>
            <a:endParaRPr lang="es-CL" sz="900" dirty="0">
              <a:solidFill>
                <a:prstClr val="black"/>
              </a:solidFill>
              <a:latin typeface="Arial Narrow" panose="020B0606020202030204" pitchFamily="34" charset="0"/>
            </a:endParaRPr>
          </a:p>
        </p:txBody>
      </p:sp>
      <p:pic>
        <p:nvPicPr>
          <p:cNvPr id="11" name="1 Imagen"/>
          <p:cNvPicPr>
            <a:picLocks noChangeAspect="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756541" y="76877"/>
            <a:ext cx="881248" cy="881248"/>
          </a:xfrm>
          <a:prstGeom prst="rect">
            <a:avLst/>
          </a:prstGeom>
        </p:spPr>
      </p:pic>
    </p:spTree>
    <p:extLst>
      <p:ext uri="{BB962C8B-B14F-4D97-AF65-F5344CB8AC3E}">
        <p14:creationId xmlns:p14="http://schemas.microsoft.com/office/powerpoint/2010/main" val="3038834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p:cNvGraphicFramePr/>
          <p:nvPr>
            <p:extLst>
              <p:ext uri="{D42A27DB-BD31-4B8C-83A1-F6EECF244321}">
                <p14:modId xmlns:p14="http://schemas.microsoft.com/office/powerpoint/2010/main" val="1591580086"/>
              </p:ext>
            </p:extLst>
          </p:nvPr>
        </p:nvGraphicFramePr>
        <p:xfrm>
          <a:off x="258792" y="1806986"/>
          <a:ext cx="8626415" cy="10960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CuadroTexto 1"/>
          <p:cNvSpPr txBox="1"/>
          <p:nvPr/>
        </p:nvSpPr>
        <p:spPr>
          <a:xfrm>
            <a:off x="471578" y="3348203"/>
            <a:ext cx="1080000" cy="540000"/>
          </a:xfrm>
          <a:prstGeom prst="rect">
            <a:avLst/>
          </a:prstGeom>
          <a:solidFill>
            <a:srgbClr val="92D050"/>
          </a:solidFill>
        </p:spPr>
        <p:txBody>
          <a:bodyPr wrap="square" rtlCol="0" anchor="ctr">
            <a:spAutoFit/>
          </a:bodyPr>
          <a:lstStyle/>
          <a:p>
            <a:pPr algn="ctr"/>
            <a:r>
              <a:rPr lang="es-CL" dirty="0" smtClean="0"/>
              <a:t>Petróleo</a:t>
            </a:r>
            <a:endParaRPr lang="es-CL" dirty="0"/>
          </a:p>
        </p:txBody>
      </p:sp>
      <p:sp>
        <p:nvSpPr>
          <p:cNvPr id="8" name="CuadroTexto 7"/>
          <p:cNvSpPr txBox="1"/>
          <p:nvPr/>
        </p:nvSpPr>
        <p:spPr>
          <a:xfrm>
            <a:off x="1869057" y="3342453"/>
            <a:ext cx="1080000" cy="540000"/>
          </a:xfrm>
          <a:prstGeom prst="rect">
            <a:avLst/>
          </a:prstGeom>
          <a:solidFill>
            <a:srgbClr val="00B0F0"/>
          </a:solidFill>
        </p:spPr>
        <p:txBody>
          <a:bodyPr wrap="square" rtlCol="0" anchor="ctr">
            <a:spAutoFit/>
          </a:bodyPr>
          <a:lstStyle/>
          <a:p>
            <a:pPr algn="ctr"/>
            <a:r>
              <a:rPr lang="es-CL" dirty="0" smtClean="0"/>
              <a:t>Nafta</a:t>
            </a:r>
            <a:endParaRPr lang="es-CL" dirty="0"/>
          </a:p>
        </p:txBody>
      </p:sp>
      <p:sp>
        <p:nvSpPr>
          <p:cNvPr id="9" name="CuadroTexto 8"/>
          <p:cNvSpPr txBox="1"/>
          <p:nvPr/>
        </p:nvSpPr>
        <p:spPr>
          <a:xfrm>
            <a:off x="3232030" y="3340780"/>
            <a:ext cx="1080000" cy="540000"/>
          </a:xfrm>
          <a:prstGeom prst="rect">
            <a:avLst/>
          </a:prstGeom>
          <a:solidFill>
            <a:srgbClr val="92D050"/>
          </a:solidFill>
        </p:spPr>
        <p:txBody>
          <a:bodyPr wrap="square" rtlCol="0" anchor="ctr">
            <a:spAutoFit/>
          </a:bodyPr>
          <a:lstStyle/>
          <a:p>
            <a:pPr algn="ctr"/>
            <a:r>
              <a:rPr lang="es-CL" dirty="0" smtClean="0"/>
              <a:t>Benceno</a:t>
            </a:r>
          </a:p>
        </p:txBody>
      </p:sp>
      <p:sp>
        <p:nvSpPr>
          <p:cNvPr id="10" name="CuadroTexto 9"/>
          <p:cNvSpPr txBox="1"/>
          <p:nvPr/>
        </p:nvSpPr>
        <p:spPr>
          <a:xfrm>
            <a:off x="4609379" y="3342453"/>
            <a:ext cx="1080000" cy="540000"/>
          </a:xfrm>
          <a:prstGeom prst="rect">
            <a:avLst/>
          </a:prstGeom>
          <a:solidFill>
            <a:srgbClr val="00B0F0"/>
          </a:solidFill>
        </p:spPr>
        <p:txBody>
          <a:bodyPr wrap="square" rtlCol="0" anchor="ctr">
            <a:spAutoFit/>
          </a:bodyPr>
          <a:lstStyle/>
          <a:p>
            <a:pPr algn="ctr"/>
            <a:r>
              <a:rPr lang="es-CL" dirty="0" smtClean="0"/>
              <a:t>Estireno</a:t>
            </a:r>
            <a:endParaRPr lang="es-CL" dirty="0"/>
          </a:p>
        </p:txBody>
      </p:sp>
      <p:sp>
        <p:nvSpPr>
          <p:cNvPr id="11" name="CuadroTexto 10"/>
          <p:cNvSpPr txBox="1"/>
          <p:nvPr/>
        </p:nvSpPr>
        <p:spPr>
          <a:xfrm>
            <a:off x="488834" y="5441068"/>
            <a:ext cx="1080000" cy="646331"/>
          </a:xfrm>
          <a:prstGeom prst="rect">
            <a:avLst/>
          </a:prstGeom>
          <a:solidFill>
            <a:srgbClr val="92D050"/>
          </a:solidFill>
        </p:spPr>
        <p:txBody>
          <a:bodyPr wrap="square" rtlCol="0" anchor="ctr">
            <a:spAutoFit/>
          </a:bodyPr>
          <a:lstStyle/>
          <a:p>
            <a:pPr algn="ctr"/>
            <a:r>
              <a:rPr lang="es-CL" dirty="0" smtClean="0"/>
              <a:t>Gas Natural</a:t>
            </a:r>
            <a:endParaRPr lang="es-CL" dirty="0"/>
          </a:p>
        </p:txBody>
      </p:sp>
      <p:sp>
        <p:nvSpPr>
          <p:cNvPr id="12" name="CuadroTexto 11"/>
          <p:cNvSpPr txBox="1"/>
          <p:nvPr/>
        </p:nvSpPr>
        <p:spPr>
          <a:xfrm>
            <a:off x="1867612" y="5497448"/>
            <a:ext cx="1080000" cy="540000"/>
          </a:xfrm>
          <a:prstGeom prst="rect">
            <a:avLst/>
          </a:prstGeom>
          <a:solidFill>
            <a:srgbClr val="00B0F0"/>
          </a:solidFill>
        </p:spPr>
        <p:txBody>
          <a:bodyPr wrap="square" rtlCol="0" anchor="ctr">
            <a:spAutoFit/>
          </a:bodyPr>
          <a:lstStyle/>
          <a:p>
            <a:pPr algn="ctr"/>
            <a:r>
              <a:rPr lang="es-CL" dirty="0" smtClean="0"/>
              <a:t>Etano</a:t>
            </a:r>
            <a:endParaRPr lang="es-CL" dirty="0"/>
          </a:p>
        </p:txBody>
      </p:sp>
      <p:sp>
        <p:nvSpPr>
          <p:cNvPr id="13" name="CuadroTexto 12"/>
          <p:cNvSpPr txBox="1"/>
          <p:nvPr/>
        </p:nvSpPr>
        <p:spPr>
          <a:xfrm>
            <a:off x="3237778" y="5493307"/>
            <a:ext cx="1080000" cy="540000"/>
          </a:xfrm>
          <a:prstGeom prst="rect">
            <a:avLst/>
          </a:prstGeom>
          <a:solidFill>
            <a:srgbClr val="92D050"/>
          </a:solidFill>
        </p:spPr>
        <p:txBody>
          <a:bodyPr wrap="square" rtlCol="0" anchor="ctr">
            <a:spAutoFit/>
          </a:bodyPr>
          <a:lstStyle/>
          <a:p>
            <a:pPr algn="ctr"/>
            <a:r>
              <a:rPr lang="es-CL" dirty="0" err="1" smtClean="0"/>
              <a:t>Propileno</a:t>
            </a:r>
            <a:endParaRPr lang="es-CL" dirty="0"/>
          </a:p>
        </p:txBody>
      </p:sp>
      <p:sp>
        <p:nvSpPr>
          <p:cNvPr id="14" name="CuadroTexto 13"/>
          <p:cNvSpPr txBox="1"/>
          <p:nvPr/>
        </p:nvSpPr>
        <p:spPr>
          <a:xfrm>
            <a:off x="4600753" y="5493307"/>
            <a:ext cx="1080000" cy="540000"/>
          </a:xfrm>
          <a:prstGeom prst="rect">
            <a:avLst/>
          </a:prstGeom>
          <a:solidFill>
            <a:srgbClr val="00B0F0"/>
          </a:solidFill>
        </p:spPr>
        <p:txBody>
          <a:bodyPr wrap="square" rtlCol="0" anchor="ctr">
            <a:spAutoFit/>
          </a:bodyPr>
          <a:lstStyle/>
          <a:p>
            <a:pPr algn="ctr"/>
            <a:r>
              <a:rPr lang="es-CL" dirty="0" smtClean="0"/>
              <a:t>Acrilatos</a:t>
            </a:r>
            <a:endParaRPr lang="es-CL" dirty="0"/>
          </a:p>
        </p:txBody>
      </p:sp>
      <p:pic>
        <p:nvPicPr>
          <p:cNvPr id="17" name="Imagen 1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87578" y="6249823"/>
            <a:ext cx="525586" cy="525586"/>
          </a:xfrm>
          <a:prstGeom prst="rect">
            <a:avLst/>
          </a:prstGeom>
        </p:spPr>
      </p:pic>
      <p:pic>
        <p:nvPicPr>
          <p:cNvPr id="18" name="Imagen 1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114718" y="3948412"/>
            <a:ext cx="729021" cy="729021"/>
          </a:xfrm>
          <a:prstGeom prst="rect">
            <a:avLst/>
          </a:prstGeom>
        </p:spPr>
      </p:pic>
      <p:pic>
        <p:nvPicPr>
          <p:cNvPr id="19" name="Imagen 18"/>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114718" y="6146341"/>
            <a:ext cx="585266" cy="585266"/>
          </a:xfrm>
          <a:prstGeom prst="rect">
            <a:avLst/>
          </a:prstGeom>
        </p:spPr>
      </p:pic>
      <p:cxnSp>
        <p:nvCxnSpPr>
          <p:cNvPr id="21" name="Conector recto de flecha 20"/>
          <p:cNvCxnSpPr>
            <a:stCxn id="2" idx="3"/>
            <a:endCxn id="8" idx="1"/>
          </p:cNvCxnSpPr>
          <p:nvPr/>
        </p:nvCxnSpPr>
        <p:spPr>
          <a:xfrm flipV="1">
            <a:off x="1551578" y="3612453"/>
            <a:ext cx="317479" cy="575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3" name="Conector recto de flecha 22"/>
          <p:cNvCxnSpPr>
            <a:stCxn id="2" idx="3"/>
            <a:endCxn id="12" idx="1"/>
          </p:cNvCxnSpPr>
          <p:nvPr/>
        </p:nvCxnSpPr>
        <p:spPr>
          <a:xfrm>
            <a:off x="1551578" y="3618203"/>
            <a:ext cx="316034" cy="214924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5" name="Conector recto de flecha 24"/>
          <p:cNvCxnSpPr>
            <a:stCxn id="8" idx="3"/>
            <a:endCxn id="9" idx="1"/>
          </p:cNvCxnSpPr>
          <p:nvPr/>
        </p:nvCxnSpPr>
        <p:spPr>
          <a:xfrm flipV="1">
            <a:off x="2949057" y="3610780"/>
            <a:ext cx="282973" cy="167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7" name="Conector recto de flecha 26"/>
          <p:cNvCxnSpPr>
            <a:stCxn id="9" idx="3"/>
            <a:endCxn id="10" idx="1"/>
          </p:cNvCxnSpPr>
          <p:nvPr/>
        </p:nvCxnSpPr>
        <p:spPr>
          <a:xfrm>
            <a:off x="4312030" y="3610780"/>
            <a:ext cx="297349" cy="167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0" name="Conector recto de flecha 29"/>
          <p:cNvCxnSpPr>
            <a:stCxn id="11" idx="3"/>
            <a:endCxn id="12" idx="1"/>
          </p:cNvCxnSpPr>
          <p:nvPr/>
        </p:nvCxnSpPr>
        <p:spPr>
          <a:xfrm>
            <a:off x="1568834" y="5764234"/>
            <a:ext cx="298778" cy="3214"/>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2" name="Conector recto de flecha 31"/>
          <p:cNvCxnSpPr>
            <a:stCxn id="12" idx="3"/>
            <a:endCxn id="13" idx="1"/>
          </p:cNvCxnSpPr>
          <p:nvPr/>
        </p:nvCxnSpPr>
        <p:spPr>
          <a:xfrm flipV="1">
            <a:off x="2947612" y="5763307"/>
            <a:ext cx="290166" cy="414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4" name="Conector recto de flecha 33"/>
          <p:cNvCxnSpPr>
            <a:stCxn id="13" idx="3"/>
            <a:endCxn id="14" idx="1"/>
          </p:cNvCxnSpPr>
          <p:nvPr/>
        </p:nvCxnSpPr>
        <p:spPr>
          <a:xfrm>
            <a:off x="4317778" y="5763307"/>
            <a:ext cx="28297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pic>
        <p:nvPicPr>
          <p:cNvPr id="35" name="Imagen 34"/>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622709" y="3942576"/>
            <a:ext cx="726330" cy="726330"/>
          </a:xfrm>
          <a:prstGeom prst="rect">
            <a:avLst/>
          </a:prstGeom>
        </p:spPr>
      </p:pic>
      <p:pic>
        <p:nvPicPr>
          <p:cNvPr id="36" name="Imagen 35"/>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378292" y="3898434"/>
            <a:ext cx="812678" cy="898441"/>
          </a:xfrm>
          <a:prstGeom prst="rect">
            <a:avLst/>
          </a:prstGeom>
        </p:spPr>
      </p:pic>
      <p:pic>
        <p:nvPicPr>
          <p:cNvPr id="37" name="Imagen 36"/>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3471147" y="6169387"/>
            <a:ext cx="719823" cy="539174"/>
          </a:xfrm>
          <a:prstGeom prst="rect">
            <a:avLst/>
          </a:prstGeom>
        </p:spPr>
      </p:pic>
      <p:pic>
        <p:nvPicPr>
          <p:cNvPr id="40" name="Imagen 39"/>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6103133" y="4613204"/>
            <a:ext cx="1440000" cy="477599"/>
          </a:xfrm>
          <a:prstGeom prst="rect">
            <a:avLst/>
          </a:prstGeom>
        </p:spPr>
      </p:pic>
      <p:cxnSp>
        <p:nvCxnSpPr>
          <p:cNvPr id="53" name="Conector recto de flecha 52"/>
          <p:cNvCxnSpPr>
            <a:stCxn id="14" idx="3"/>
          </p:cNvCxnSpPr>
          <p:nvPr/>
        </p:nvCxnSpPr>
        <p:spPr>
          <a:xfrm flipV="1">
            <a:off x="5680753" y="5151774"/>
            <a:ext cx="601538" cy="61153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4" name="Conector recto de flecha 43"/>
          <p:cNvCxnSpPr/>
          <p:nvPr/>
        </p:nvCxnSpPr>
        <p:spPr>
          <a:xfrm>
            <a:off x="5674253" y="3586832"/>
            <a:ext cx="696823" cy="73415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4" name="Rectángulo 23"/>
          <p:cNvSpPr/>
          <p:nvPr/>
        </p:nvSpPr>
        <p:spPr>
          <a:xfrm>
            <a:off x="6103133" y="4305741"/>
            <a:ext cx="1399742" cy="369332"/>
          </a:xfrm>
          <a:prstGeom prst="rect">
            <a:avLst/>
          </a:prstGeom>
        </p:spPr>
        <p:txBody>
          <a:bodyPr wrap="none">
            <a:spAutoFit/>
          </a:bodyPr>
          <a:lstStyle/>
          <a:p>
            <a:pPr algn="ctr"/>
            <a:r>
              <a:rPr lang="es-CL" b="1" dirty="0" err="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cs typeface="Source Sans Pro"/>
              </a:rPr>
              <a:t>Mowilith</a:t>
            </a:r>
            <a:r>
              <a:rPr lang="es-CL"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cs typeface="Source Sans Pro"/>
              </a:rPr>
              <a:t>®</a:t>
            </a:r>
            <a:endParaRPr lang="es-CL"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cs typeface="Source Sans Pro"/>
            </a:endParaRPr>
          </a:p>
        </p:txBody>
      </p:sp>
      <p:sp>
        <p:nvSpPr>
          <p:cNvPr id="28" name="Flecha abajo 27"/>
          <p:cNvSpPr/>
          <p:nvPr/>
        </p:nvSpPr>
        <p:spPr>
          <a:xfrm>
            <a:off x="2332881" y="2733320"/>
            <a:ext cx="234533" cy="547423"/>
          </a:xfrm>
          <a:prstGeom prst="down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s-ES"/>
          </a:p>
        </p:txBody>
      </p:sp>
      <p:sp>
        <p:nvSpPr>
          <p:cNvPr id="47" name="Flecha abajo 46"/>
          <p:cNvSpPr/>
          <p:nvPr/>
        </p:nvSpPr>
        <p:spPr>
          <a:xfrm>
            <a:off x="867045" y="2741754"/>
            <a:ext cx="234533" cy="547423"/>
          </a:xfrm>
          <a:prstGeom prst="down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s-ES"/>
          </a:p>
        </p:txBody>
      </p:sp>
      <p:sp>
        <p:nvSpPr>
          <p:cNvPr id="50" name="Flecha abajo 49"/>
          <p:cNvSpPr/>
          <p:nvPr/>
        </p:nvSpPr>
        <p:spPr>
          <a:xfrm>
            <a:off x="3754136" y="2741754"/>
            <a:ext cx="234533" cy="547423"/>
          </a:xfrm>
          <a:prstGeom prst="down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s-ES"/>
          </a:p>
        </p:txBody>
      </p:sp>
      <p:sp>
        <p:nvSpPr>
          <p:cNvPr id="51" name="Flecha abajo 50"/>
          <p:cNvSpPr/>
          <p:nvPr/>
        </p:nvSpPr>
        <p:spPr>
          <a:xfrm>
            <a:off x="5032112" y="2721114"/>
            <a:ext cx="234533" cy="547423"/>
          </a:xfrm>
          <a:prstGeom prst="down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s-ES"/>
          </a:p>
        </p:txBody>
      </p:sp>
      <p:sp>
        <p:nvSpPr>
          <p:cNvPr id="52" name="Flecha abajo 51"/>
          <p:cNvSpPr/>
          <p:nvPr/>
        </p:nvSpPr>
        <p:spPr>
          <a:xfrm>
            <a:off x="6523960" y="2733320"/>
            <a:ext cx="234533" cy="1253145"/>
          </a:xfrm>
          <a:prstGeom prst="down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s-ES"/>
          </a:p>
        </p:txBody>
      </p:sp>
      <p:sp>
        <p:nvSpPr>
          <p:cNvPr id="54" name="Flecha abajo 53"/>
          <p:cNvSpPr/>
          <p:nvPr/>
        </p:nvSpPr>
        <p:spPr>
          <a:xfrm>
            <a:off x="8219047" y="2759897"/>
            <a:ext cx="234533" cy="1253145"/>
          </a:xfrm>
          <a:prstGeom prst="down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s-ES"/>
          </a:p>
        </p:txBody>
      </p:sp>
      <p:sp>
        <p:nvSpPr>
          <p:cNvPr id="56" name="CuadroTexto 55"/>
          <p:cNvSpPr txBox="1"/>
          <p:nvPr/>
        </p:nvSpPr>
        <p:spPr>
          <a:xfrm>
            <a:off x="7805207" y="4069155"/>
            <a:ext cx="1080000" cy="646331"/>
          </a:xfrm>
          <a:prstGeom prst="rect">
            <a:avLst/>
          </a:prstGeom>
        </p:spPr>
        <p:style>
          <a:lnRef idx="1">
            <a:schemeClr val="accent4"/>
          </a:lnRef>
          <a:fillRef idx="2">
            <a:schemeClr val="accent4"/>
          </a:fillRef>
          <a:effectRef idx="1">
            <a:schemeClr val="accent4"/>
          </a:effectRef>
          <a:fontRef idx="minor">
            <a:schemeClr val="dk1"/>
          </a:fontRef>
        </p:style>
        <p:txBody>
          <a:bodyPr wrap="square" rtlCol="0" anchor="ctr">
            <a:spAutoFit/>
          </a:bodyPr>
          <a:lstStyle/>
          <a:p>
            <a:pPr algn="ctr"/>
            <a:r>
              <a:rPr lang="es-CL" sz="1200" b="1" dirty="0" smtClean="0"/>
              <a:t>Soluciones para Construcción </a:t>
            </a:r>
            <a:endParaRPr lang="es-CL" sz="1200" b="1" dirty="0"/>
          </a:p>
        </p:txBody>
      </p:sp>
      <p:cxnSp>
        <p:nvCxnSpPr>
          <p:cNvPr id="58" name="Conector recto de flecha 57"/>
          <p:cNvCxnSpPr/>
          <p:nvPr/>
        </p:nvCxnSpPr>
        <p:spPr>
          <a:xfrm>
            <a:off x="7450364" y="4478079"/>
            <a:ext cx="28297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pic>
        <p:nvPicPr>
          <p:cNvPr id="29" name="Imagen 28"/>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7001833" y="5179177"/>
            <a:ext cx="1883374" cy="1552430"/>
          </a:xfrm>
          <a:prstGeom prst="rect">
            <a:avLst/>
          </a:prstGeom>
        </p:spPr>
      </p:pic>
      <p:sp>
        <p:nvSpPr>
          <p:cNvPr id="59" name="Text Placeholder 22"/>
          <p:cNvSpPr>
            <a:spLocks noGrp="1"/>
          </p:cNvSpPr>
          <p:nvPr>
            <p:ph type="body" idx="10"/>
          </p:nvPr>
        </p:nvSpPr>
        <p:spPr>
          <a:xfrm>
            <a:off x="526355" y="1447187"/>
            <a:ext cx="7471382" cy="633109"/>
          </a:xfrm>
        </p:spPr>
        <p:txBody>
          <a:bodyPr/>
          <a:lstStyle/>
          <a:p>
            <a:r>
              <a:rPr lang="en-US" sz="200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rPr>
              <a:t>Cadena de valor </a:t>
            </a:r>
            <a:r>
              <a:rPr lang="en-US" sz="2000" dirty="0" err="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rPr>
              <a:t>Petroquímica</a:t>
            </a:r>
            <a:endParaRPr lang="en-US" sz="200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endParaRPr>
          </a:p>
        </p:txBody>
      </p:sp>
      <p:sp>
        <p:nvSpPr>
          <p:cNvPr id="60" name="Text Placeholder 22"/>
          <p:cNvSpPr>
            <a:spLocks noGrp="1"/>
          </p:cNvSpPr>
          <p:nvPr>
            <p:ph type="body" idx="10"/>
          </p:nvPr>
        </p:nvSpPr>
        <p:spPr>
          <a:xfrm>
            <a:off x="562567" y="949880"/>
            <a:ext cx="7471382" cy="633109"/>
          </a:xfrm>
        </p:spPr>
        <p:txBody>
          <a:bodyPr/>
          <a:lstStyle/>
          <a:p>
            <a:r>
              <a:rPr lang="en-US" sz="2000" dirty="0" err="1"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rPr>
              <a:t>Emulsiones</a:t>
            </a:r>
            <a:r>
              <a:rPr lang="en-US" sz="200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rPr>
              <a:t> </a:t>
            </a:r>
            <a:r>
              <a:rPr lang="en-US" sz="2000" dirty="0" err="1"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rPr>
              <a:t>Mowilith</a:t>
            </a:r>
            <a:r>
              <a:rPr lang="en-US" sz="200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rPr>
              <a:t>®</a:t>
            </a:r>
            <a:endParaRPr lang="en-US" sz="200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endParaRPr>
          </a:p>
        </p:txBody>
      </p:sp>
      <p:pic>
        <p:nvPicPr>
          <p:cNvPr id="61" name="Picture 2" descr="Universidad Central"/>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140783" y="147560"/>
            <a:ext cx="1663430" cy="552118"/>
          </a:xfrm>
          <a:prstGeom prst="rect">
            <a:avLst/>
          </a:prstGeom>
          <a:noFill/>
          <a:extLst>
            <a:ext uri="{909E8E84-426E-40DD-AFC4-6F175D3DCCD1}">
              <a14:hiddenFill xmlns:a14="http://schemas.microsoft.com/office/drawing/2010/main">
                <a:solidFill>
                  <a:srgbClr val="FFFFFF"/>
                </a:solidFill>
              </a14:hiddenFill>
            </a:ext>
          </a:extLst>
        </p:spPr>
      </p:pic>
      <p:sp>
        <p:nvSpPr>
          <p:cNvPr id="62" name="5 CuadroTexto"/>
          <p:cNvSpPr txBox="1"/>
          <p:nvPr/>
        </p:nvSpPr>
        <p:spPr>
          <a:xfrm>
            <a:off x="5848262" y="704656"/>
            <a:ext cx="4248472" cy="369332"/>
          </a:xfrm>
          <a:prstGeom prst="rect">
            <a:avLst/>
          </a:prstGeom>
          <a:noFill/>
        </p:spPr>
        <p:txBody>
          <a:bodyPr wrap="square" rtlCol="0">
            <a:spAutoFit/>
          </a:bodyPr>
          <a:lstStyle/>
          <a:p>
            <a:pPr algn="ctr" defTabSz="914400"/>
            <a:r>
              <a:rPr lang="es-ES" sz="900" dirty="0" smtClean="0">
                <a:solidFill>
                  <a:prstClr val="black"/>
                </a:solidFill>
                <a:latin typeface="Arial Narrow" panose="020B0606020202030204" pitchFamily="34" charset="0"/>
              </a:rPr>
              <a:t>FACULTAD DE INGENIERÍA</a:t>
            </a:r>
            <a:endParaRPr lang="es-CL" sz="900" dirty="0" smtClean="0">
              <a:solidFill>
                <a:prstClr val="black"/>
              </a:solidFill>
              <a:latin typeface="Arial Narrow" panose="020B0606020202030204" pitchFamily="34" charset="0"/>
            </a:endParaRPr>
          </a:p>
          <a:p>
            <a:pPr algn="ctr" defTabSz="914400"/>
            <a:r>
              <a:rPr lang="es-CL" sz="900" dirty="0" smtClean="0">
                <a:solidFill>
                  <a:prstClr val="black"/>
                </a:solidFill>
                <a:latin typeface="Arial Narrow" panose="020B0606020202030204" pitchFamily="34" charset="0"/>
              </a:rPr>
              <a:t>ESCUELA DE OBRAS CIVILES Y CONSTRUCCIÓN</a:t>
            </a:r>
            <a:endParaRPr lang="es-CL" sz="900" dirty="0">
              <a:solidFill>
                <a:prstClr val="black"/>
              </a:solidFill>
              <a:latin typeface="Arial Narrow" panose="020B0606020202030204" pitchFamily="34" charset="0"/>
            </a:endParaRPr>
          </a:p>
        </p:txBody>
      </p:sp>
      <p:pic>
        <p:nvPicPr>
          <p:cNvPr id="63" name="1 Imagen"/>
          <p:cNvPicPr>
            <a:picLocks noChangeAspect="1"/>
          </p:cNvPicPr>
          <p:nvPr/>
        </p:nvPicPr>
        <p:blipFill>
          <a:blip r:embed="rId16"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756541" y="76877"/>
            <a:ext cx="881248" cy="881248"/>
          </a:xfrm>
          <a:prstGeom prst="rect">
            <a:avLst/>
          </a:prstGeom>
        </p:spPr>
      </p:pic>
    </p:spTree>
    <p:extLst>
      <p:ext uri="{BB962C8B-B14F-4D97-AF65-F5344CB8AC3E}">
        <p14:creationId xmlns:p14="http://schemas.microsoft.com/office/powerpoint/2010/main" val="911208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9"/>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6"/>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3"/>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7"/>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0"/>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4"/>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4"/>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53"/>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40"/>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44"/>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56"/>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0" grpId="0" animBg="1"/>
      <p:bldP spid="11" grpId="0" animBg="1"/>
      <p:bldP spid="12" grpId="0" animBg="1"/>
      <p:bldP spid="13" grpId="0" animBg="1"/>
      <p:bldP spid="14" grpId="0" animBg="1"/>
      <p:bldP spid="5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2"/>
          <p:cNvSpPr>
            <a:spLocks noGrp="1"/>
          </p:cNvSpPr>
          <p:nvPr>
            <p:ph type="body" idx="10"/>
          </p:nvPr>
        </p:nvSpPr>
        <p:spPr>
          <a:xfrm>
            <a:off x="526355" y="1447187"/>
            <a:ext cx="7471382" cy="633109"/>
          </a:xfrm>
        </p:spPr>
        <p:txBody>
          <a:bodyPr/>
          <a:lstStyle/>
          <a:p>
            <a:r>
              <a:rPr lang="en-US" sz="200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rPr>
              <a:t>Campo de </a:t>
            </a:r>
            <a:r>
              <a:rPr lang="en-US" sz="2000" dirty="0" err="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rPr>
              <a:t>Aplicación</a:t>
            </a:r>
            <a:r>
              <a:rPr lang="en-US" sz="200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rPr>
              <a:t> </a:t>
            </a:r>
            <a:endParaRPr lang="en-US" sz="200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egoe Print" panose="02000600000000000000" pitchFamily="2" charset="0"/>
            </a:endParaRPr>
          </a:p>
        </p:txBody>
      </p:sp>
      <p:sp>
        <p:nvSpPr>
          <p:cNvPr id="5" name="Text Placeholder 22"/>
          <p:cNvSpPr>
            <a:spLocks noGrp="1"/>
          </p:cNvSpPr>
          <p:nvPr>
            <p:ph type="body" idx="10"/>
          </p:nvPr>
        </p:nvSpPr>
        <p:spPr>
          <a:xfrm>
            <a:off x="562567" y="949880"/>
            <a:ext cx="7471382" cy="633109"/>
          </a:xfrm>
        </p:spPr>
        <p:txBody>
          <a:bodyPr/>
          <a:lstStyle/>
          <a:p>
            <a:r>
              <a:rPr lang="en-US" sz="2000" dirty="0" err="1"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rPr>
              <a:t>Emulsiones</a:t>
            </a:r>
            <a:r>
              <a:rPr lang="en-US" sz="200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rPr>
              <a:t> </a:t>
            </a:r>
            <a:r>
              <a:rPr lang="en-US" sz="2000" dirty="0" err="1"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rPr>
              <a:t>Mowilith</a:t>
            </a:r>
            <a:r>
              <a:rPr lang="en-US" sz="200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rPr>
              <a:t>®</a:t>
            </a:r>
            <a:endParaRPr lang="en-US" sz="200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Segoe Print" panose="02000600000000000000" pitchFamily="2" charset="0"/>
            </a:endParaRP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1800" y="3544548"/>
            <a:ext cx="3400425" cy="98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72874" y="1412278"/>
            <a:ext cx="2252868" cy="1614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20006" y="4680102"/>
            <a:ext cx="2252868" cy="1625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15516" y="2677856"/>
            <a:ext cx="2252867" cy="1623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6"/>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598446" y="4680102"/>
            <a:ext cx="2236019" cy="1614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7"/>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475641" y="2675139"/>
            <a:ext cx="2245520" cy="16267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7 CuadroTexto"/>
          <p:cNvSpPr txBox="1"/>
          <p:nvPr/>
        </p:nvSpPr>
        <p:spPr>
          <a:xfrm>
            <a:off x="3466689" y="3105418"/>
            <a:ext cx="2159053" cy="218775"/>
          </a:xfrm>
          <a:prstGeom prst="rect">
            <a:avLst/>
          </a:prstGeom>
          <a:solidFill>
            <a:schemeClr val="bg1"/>
          </a:solidFill>
          <a:ln w="25400">
            <a:solidFill>
              <a:schemeClr val="tx1"/>
            </a:solidFill>
          </a:ln>
        </p:spPr>
        <p:txBody>
          <a:bodyPr wrap="square" lIns="0" tIns="0" rIns="0" bIns="0" rtlCol="0">
            <a:noAutofit/>
          </a:bodyPr>
          <a:lstStyle/>
          <a:p>
            <a:pPr algn="ctr">
              <a:lnSpc>
                <a:spcPct val="105000"/>
              </a:lnSpc>
            </a:pPr>
            <a:r>
              <a:rPr lang="es-ES_tradnl" sz="1200" b="1" dirty="0" smtClean="0">
                <a:latin typeface="Arial" pitchFamily="34" charset="0"/>
                <a:cs typeface="Arial" pitchFamily="34" charset="0"/>
              </a:rPr>
              <a:t>Pinturas &amp; </a:t>
            </a:r>
            <a:r>
              <a:rPr lang="es-ES_tradnl" sz="1200" b="1" dirty="0" smtClean="0">
                <a:latin typeface="Arial" pitchFamily="34" charset="0"/>
                <a:cs typeface="Arial" pitchFamily="34" charset="0"/>
              </a:rPr>
              <a:t>Recubrimientos</a:t>
            </a:r>
            <a:endParaRPr lang="es-ES_tradnl" sz="1200" b="1" dirty="0" smtClean="0">
              <a:latin typeface="Arial" pitchFamily="34" charset="0"/>
              <a:cs typeface="Arial" pitchFamily="34" charset="0"/>
            </a:endParaRPr>
          </a:p>
        </p:txBody>
      </p:sp>
      <p:sp>
        <p:nvSpPr>
          <p:cNvPr id="13" name="14 CuadroTexto"/>
          <p:cNvSpPr txBox="1"/>
          <p:nvPr/>
        </p:nvSpPr>
        <p:spPr>
          <a:xfrm>
            <a:off x="837893" y="2384593"/>
            <a:ext cx="1008111" cy="216024"/>
          </a:xfrm>
          <a:prstGeom prst="rect">
            <a:avLst/>
          </a:prstGeom>
          <a:solidFill>
            <a:schemeClr val="bg1"/>
          </a:solidFill>
          <a:ln w="25400">
            <a:solidFill>
              <a:schemeClr val="tx1"/>
            </a:solidFill>
          </a:ln>
        </p:spPr>
        <p:txBody>
          <a:bodyPr wrap="square" lIns="0" tIns="0" rIns="0" bIns="0" rtlCol="0">
            <a:noAutofit/>
          </a:bodyPr>
          <a:lstStyle/>
          <a:p>
            <a:pPr algn="ctr">
              <a:lnSpc>
                <a:spcPct val="105000"/>
              </a:lnSpc>
            </a:pPr>
            <a:r>
              <a:rPr lang="es-ES_tradnl" sz="1200" b="1" dirty="0" smtClean="0">
                <a:latin typeface="Arial" pitchFamily="34" charset="0"/>
                <a:cs typeface="Arial" pitchFamily="34" charset="0"/>
              </a:rPr>
              <a:t>Adhesivos</a:t>
            </a:r>
          </a:p>
        </p:txBody>
      </p:sp>
      <p:sp>
        <p:nvSpPr>
          <p:cNvPr id="14" name="15 CuadroTexto"/>
          <p:cNvSpPr txBox="1"/>
          <p:nvPr/>
        </p:nvSpPr>
        <p:spPr>
          <a:xfrm>
            <a:off x="1634372" y="6352197"/>
            <a:ext cx="1224136" cy="216024"/>
          </a:xfrm>
          <a:prstGeom prst="rect">
            <a:avLst/>
          </a:prstGeom>
          <a:solidFill>
            <a:schemeClr val="bg1"/>
          </a:solidFill>
          <a:ln w="25400">
            <a:solidFill>
              <a:schemeClr val="tx1"/>
            </a:solidFill>
          </a:ln>
        </p:spPr>
        <p:txBody>
          <a:bodyPr wrap="square" lIns="0" tIns="0" rIns="0" bIns="0" rtlCol="0">
            <a:noAutofit/>
          </a:bodyPr>
          <a:lstStyle/>
          <a:p>
            <a:pPr algn="ctr">
              <a:lnSpc>
                <a:spcPct val="105000"/>
              </a:lnSpc>
            </a:pPr>
            <a:r>
              <a:rPr lang="es-ES_tradnl" sz="1200" b="1" dirty="0" smtClean="0">
                <a:latin typeface="Arial" pitchFamily="34" charset="0"/>
                <a:cs typeface="Arial" pitchFamily="34" charset="0"/>
              </a:rPr>
              <a:t>Construcción</a:t>
            </a:r>
          </a:p>
        </p:txBody>
      </p:sp>
      <p:sp>
        <p:nvSpPr>
          <p:cNvPr id="15" name="16 CuadroTexto"/>
          <p:cNvSpPr txBox="1"/>
          <p:nvPr/>
        </p:nvSpPr>
        <p:spPr>
          <a:xfrm>
            <a:off x="6014377" y="6352197"/>
            <a:ext cx="1404156" cy="216024"/>
          </a:xfrm>
          <a:prstGeom prst="rect">
            <a:avLst/>
          </a:prstGeom>
          <a:solidFill>
            <a:schemeClr val="bg1"/>
          </a:solidFill>
          <a:ln w="25400">
            <a:solidFill>
              <a:schemeClr val="tx1"/>
            </a:solidFill>
          </a:ln>
        </p:spPr>
        <p:txBody>
          <a:bodyPr wrap="square" lIns="0" tIns="0" rIns="0" bIns="0" rtlCol="0">
            <a:noAutofit/>
          </a:bodyPr>
          <a:lstStyle/>
          <a:p>
            <a:pPr algn="ctr">
              <a:lnSpc>
                <a:spcPct val="105000"/>
              </a:lnSpc>
            </a:pPr>
            <a:r>
              <a:rPr lang="es-ES_tradnl" sz="1200" b="1" dirty="0" smtClean="0">
                <a:latin typeface="Arial" pitchFamily="34" charset="0"/>
                <a:cs typeface="Arial" pitchFamily="34" charset="0"/>
              </a:rPr>
              <a:t>Especialidades</a:t>
            </a:r>
          </a:p>
        </p:txBody>
      </p:sp>
      <p:sp>
        <p:nvSpPr>
          <p:cNvPr id="16" name="17 CuadroTexto"/>
          <p:cNvSpPr txBox="1"/>
          <p:nvPr/>
        </p:nvSpPr>
        <p:spPr>
          <a:xfrm>
            <a:off x="6557485" y="2306515"/>
            <a:ext cx="2081831" cy="225778"/>
          </a:xfrm>
          <a:prstGeom prst="rect">
            <a:avLst/>
          </a:prstGeom>
          <a:solidFill>
            <a:schemeClr val="bg1"/>
          </a:solidFill>
          <a:ln w="25400">
            <a:solidFill>
              <a:schemeClr val="tx1"/>
            </a:solidFill>
          </a:ln>
        </p:spPr>
        <p:txBody>
          <a:bodyPr wrap="square" lIns="0" tIns="0" rIns="0" bIns="0" rtlCol="0">
            <a:noAutofit/>
          </a:bodyPr>
          <a:lstStyle/>
          <a:p>
            <a:pPr algn="ctr">
              <a:lnSpc>
                <a:spcPct val="105000"/>
              </a:lnSpc>
            </a:pPr>
            <a:r>
              <a:rPr lang="es-ES_tradnl" sz="1200" b="1" dirty="0" smtClean="0">
                <a:latin typeface="Arial" pitchFamily="34" charset="0"/>
                <a:cs typeface="Arial" pitchFamily="34" charset="0"/>
              </a:rPr>
              <a:t>Recubrimientos para papel</a:t>
            </a:r>
          </a:p>
        </p:txBody>
      </p:sp>
      <p:pic>
        <p:nvPicPr>
          <p:cNvPr id="22" name="Picture 2" descr="Universidad Central"/>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140783" y="147560"/>
            <a:ext cx="1663430" cy="552118"/>
          </a:xfrm>
          <a:prstGeom prst="rect">
            <a:avLst/>
          </a:prstGeom>
          <a:noFill/>
          <a:extLst>
            <a:ext uri="{909E8E84-426E-40DD-AFC4-6F175D3DCCD1}">
              <a14:hiddenFill xmlns:a14="http://schemas.microsoft.com/office/drawing/2010/main">
                <a:solidFill>
                  <a:srgbClr val="FFFFFF"/>
                </a:solidFill>
              </a14:hiddenFill>
            </a:ext>
          </a:extLst>
        </p:spPr>
      </p:pic>
      <p:sp>
        <p:nvSpPr>
          <p:cNvPr id="23" name="5 CuadroTexto"/>
          <p:cNvSpPr txBox="1"/>
          <p:nvPr/>
        </p:nvSpPr>
        <p:spPr>
          <a:xfrm>
            <a:off x="5848262" y="704656"/>
            <a:ext cx="4248472" cy="369332"/>
          </a:xfrm>
          <a:prstGeom prst="rect">
            <a:avLst/>
          </a:prstGeom>
          <a:noFill/>
        </p:spPr>
        <p:txBody>
          <a:bodyPr wrap="square" rtlCol="0">
            <a:spAutoFit/>
          </a:bodyPr>
          <a:lstStyle/>
          <a:p>
            <a:pPr algn="ctr" defTabSz="914400"/>
            <a:r>
              <a:rPr lang="es-ES" sz="900" dirty="0" smtClean="0">
                <a:solidFill>
                  <a:prstClr val="black"/>
                </a:solidFill>
                <a:latin typeface="Arial Narrow" panose="020B0606020202030204" pitchFamily="34" charset="0"/>
              </a:rPr>
              <a:t>FACULTAD DE INGENIERÍA</a:t>
            </a:r>
            <a:endParaRPr lang="es-CL" sz="900" dirty="0" smtClean="0">
              <a:solidFill>
                <a:prstClr val="black"/>
              </a:solidFill>
              <a:latin typeface="Arial Narrow" panose="020B0606020202030204" pitchFamily="34" charset="0"/>
            </a:endParaRPr>
          </a:p>
          <a:p>
            <a:pPr algn="ctr" defTabSz="914400"/>
            <a:r>
              <a:rPr lang="es-CL" sz="900" dirty="0" smtClean="0">
                <a:solidFill>
                  <a:prstClr val="black"/>
                </a:solidFill>
                <a:latin typeface="Arial Narrow" panose="020B0606020202030204" pitchFamily="34" charset="0"/>
              </a:rPr>
              <a:t>ESCUELA DE OBRAS CIVILES Y CONSTRUCCIÓN</a:t>
            </a:r>
            <a:endParaRPr lang="es-CL" sz="900" dirty="0">
              <a:solidFill>
                <a:prstClr val="black"/>
              </a:solidFill>
              <a:latin typeface="Arial Narrow" panose="020B0606020202030204" pitchFamily="34" charset="0"/>
            </a:endParaRPr>
          </a:p>
        </p:txBody>
      </p:sp>
      <p:pic>
        <p:nvPicPr>
          <p:cNvPr id="24" name="1 Imagen"/>
          <p:cNvPicPr>
            <a:picLocks noChangeAspect="1"/>
          </p:cNvPicPr>
          <p:nvPr/>
        </p:nvPicPr>
        <p:blipFill>
          <a:blip r:embed="rId9"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756541" y="76877"/>
            <a:ext cx="881248" cy="881248"/>
          </a:xfrm>
          <a:prstGeom prst="rect">
            <a:avLst/>
          </a:prstGeom>
        </p:spPr>
      </p:pic>
    </p:spTree>
    <p:extLst>
      <p:ext uri="{BB962C8B-B14F-4D97-AF65-F5344CB8AC3E}">
        <p14:creationId xmlns:p14="http://schemas.microsoft.com/office/powerpoint/2010/main" val="13416353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SHAPETYPE" val="ClariantFooter1"/>
</p:tagLst>
</file>

<file path=ppt/tags/tag2.xml><?xml version="1.0" encoding="utf-8"?>
<p:tagLst xmlns:a="http://schemas.openxmlformats.org/drawingml/2006/main" xmlns:r="http://schemas.openxmlformats.org/officeDocument/2006/relationships" xmlns:p="http://schemas.openxmlformats.org/presentationml/2006/main">
  <p:tag name="SHAPETYPE" val="ClariantFooter1"/>
</p:tagLst>
</file>

<file path=ppt/theme/theme1.xml><?xml version="1.0" encoding="utf-8"?>
<a:theme xmlns:a="http://schemas.openxmlformats.org/drawingml/2006/main" name="Archroma_PPT_Template_2013 10 3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Archroma_PPT_Template_2013 10 30</Template>
  <TotalTime>2492</TotalTime>
  <Words>1644</Words>
  <Application>Microsoft Office PowerPoint</Application>
  <PresentationFormat>Presentación en pantalla (4:3)</PresentationFormat>
  <Paragraphs>345</Paragraphs>
  <Slides>26</Slides>
  <Notes>0</Notes>
  <HiddenSlides>0</HiddenSlides>
  <MMClips>0</MMClips>
  <ScaleCrop>false</ScaleCrop>
  <HeadingPairs>
    <vt:vector size="6" baseType="variant">
      <vt:variant>
        <vt:lpstr>Fuentes usadas</vt:lpstr>
      </vt:variant>
      <vt:variant>
        <vt:i4>9</vt:i4>
      </vt:variant>
      <vt:variant>
        <vt:lpstr>Tema</vt:lpstr>
      </vt:variant>
      <vt:variant>
        <vt:i4>1</vt:i4>
      </vt:variant>
      <vt:variant>
        <vt:lpstr>Títulos de diapositiva</vt:lpstr>
      </vt:variant>
      <vt:variant>
        <vt:i4>26</vt:i4>
      </vt:variant>
    </vt:vector>
  </HeadingPairs>
  <TitlesOfParts>
    <vt:vector size="36" baseType="lpstr">
      <vt:lpstr>Arial</vt:lpstr>
      <vt:lpstr>Arial Narrow</vt:lpstr>
      <vt:lpstr>Calibri</vt:lpstr>
      <vt:lpstr>Segoe Print</vt:lpstr>
      <vt:lpstr>Source Sans Pro</vt:lpstr>
      <vt:lpstr>Source Sans Pro Black</vt:lpstr>
      <vt:lpstr>Source Sans Pro BOLD</vt:lpstr>
      <vt:lpstr>Times New Roman</vt:lpstr>
      <vt:lpstr>Wingdings</vt:lpstr>
      <vt:lpstr>Archroma_PPT_Template_2013 10 30</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Clariant International Ltd</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Andrea Paz Cerda Monje (Archroma)</dc:creator>
  <cp:lastModifiedBy>Andrea Paz Cerda Monje</cp:lastModifiedBy>
  <cp:revision>217</cp:revision>
  <cp:lastPrinted>2016-03-28T21:46:15Z</cp:lastPrinted>
  <dcterms:created xsi:type="dcterms:W3CDTF">2014-09-04T23:36:26Z</dcterms:created>
  <dcterms:modified xsi:type="dcterms:W3CDTF">2017-09-04T19:19:07Z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994189</vt:lpwstr>
  </property>
  <property fmtid="{D5CDD505-2E9C-101B-9397-08002B2CF9AE}" name="NXPowerLiteSettings" pid="3">
    <vt:lpwstr>F7000400038000</vt:lpwstr>
  </property>
  <property fmtid="{D5CDD505-2E9C-101B-9397-08002B2CF9AE}" name="NXPowerLiteVersion" pid="4">
    <vt:lpwstr>S10.2.0</vt:lpwstr>
  </property>
</Properties>
</file>