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xml" PartName="/ppt/slides/slide29.xml"/>
  <Override ContentType="application/vnd.openxmlformats-officedocument.presentationml.slide+xml" PartName="/ppt/slides/slide38.xml"/>
  <Override ContentType="application/vnd.openxmlformats-officedocument.presentationml.slide+xml" PartName="/ppt/slides/slide47.xml"/>
  <Override ContentType="application/vnd.openxmlformats-officedocument.presentationml.slideLayout+xml" PartName="/ppt/slideLayouts/slideLayout8.xml"/>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7.xml"/>
  <Override ContentType="application/vnd.openxmlformats-officedocument.presentationml.slide+xml" PartName="/ppt/slides/slide36.xml"/>
  <Override ContentType="application/vnd.openxmlformats-officedocument.presentationml.slide+xml" PartName="/ppt/slides/slide45.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43.xml"/>
  <Override ContentType="application/vnd.openxmlformats-officedocument.theme+xml" PartName="/ppt/theme/theme1.xml"/>
  <Override ContentType="application/vnd.openxmlformats-officedocument.presentationml.slideLayout+xml" PartName="/ppt/slideLayouts/slideLayout2.xml"/>
  <Default ContentType="application/vnd.openxmlformats-package.relationships+xml" Extension="rels"/>
  <Default ContentType="application/xml" Extension="xml"/>
  <Override ContentType="application/vnd.openxmlformats-officedocument.presentationml.slide+xml" PartName="/ppt/slides/slide14.xml"/>
  <Override ContentType="application/vnd.openxmlformats-officedocument.presentationml.slide+xml" PartName="/ppt/slides/slide23.xml"/>
  <Override ContentType="application/vnd.openxmlformats-officedocument.presentationml.slide+xml" PartName="/ppt/slides/slide32.xml"/>
  <Override ContentType="application/vnd.openxmlformats-officedocument.presentationml.slide+xml" PartName="/ppt/slides/slide41.xml"/>
  <Override ContentType="application/vnd.openxmlformats-officedocument.presentationml.slide+xml" PartName="/ppt/slides/slide50.xml"/>
  <Override ContentType="application/vnd.openxmlformats-officedocument.presentationml.notesMaster+xml" PartName="/ppt/notesMasters/notesMaster1.xml"/>
  <Override ContentType="application/vnd.openxmlformats-officedocument.presentationml.slide+xml" PartName="/ppt/slides/slide10.xml"/>
  <Override ContentType="application/vnd.openxmlformats-officedocument.presentationml.slide+xml" PartName="/ppt/slides/slide12.xml"/>
  <Override ContentType="application/vnd.openxmlformats-officedocument.presentationml.slide+xml" PartName="/ppt/slides/slide21.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4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officedocument.presentationml.notesSlide+xml" PartName="/ppt/notesSlides/notesSlide4.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xml" PartName="/ppt/slides/slide39.xml"/>
  <Override ContentType="application/vnd.openxmlformats-officedocument.presentationml.slide+xml" PartName="/ppt/slides/slide48.xml"/>
  <Override ContentType="application/vnd.openxmlformats-officedocument.presentationml.slideLayout+xml" PartName="/ppt/slideLayouts/slideLayout7.xml"/>
  <Override ContentType="application/vnd.openxmlformats-officedocument.presentationml.notesSlide+xml" PartName="/ppt/notesSlides/notesSlide1.xml"/>
  <Default ContentType="image/png" Extension="png"/>
  <Override ContentType="application/vnd.openxmlformats-officedocument.presentationml.notesSlide+xml" PartName="/ppt/notesSlides/notesSlide3.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6.xml"/>
  <Override ContentType="application/vnd.openxmlformats-officedocument.presentationml.slide+xml" PartName="/ppt/slides/slide37.xml"/>
  <Override ContentType="application/vnd.openxmlformats-officedocument.presentationml.slide+xml" PartName="/ppt/slides/slide46.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theme+xml" PartName="/ppt/theme/theme2.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xml" PartName="/ppt/slides/slide24.xml"/>
  <Override ContentType="application/vnd.openxmlformats-officedocument.presentationml.slide+xml" PartName="/ppt/slides/slide33.xml"/>
  <Override ContentType="application/vnd.openxmlformats-officedocument.presentationml.slide+xml" PartName="/ppt/slides/slide35.xml"/>
  <Override ContentType="application/vnd.openxmlformats-officedocument.presentationml.slide+xml" PartName="/ppt/slides/slide44.xml"/>
  <Override ContentType="application/vnd.openxmlformats-officedocument.presentationml.slideLayout+xml" PartName="/ppt/slideLayouts/slideLayout3.xml"/>
  <Default ContentType="image/jpeg" Extension="jpeg"/>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22.xml"/>
  <Override ContentType="application/vnd.openxmlformats-officedocument.presentationml.slide+xml" PartName="/ppt/slides/slide31.xml"/>
  <Override ContentType="application/vnd.openxmlformats-officedocument.presentationml.slide+xml" PartName="/ppt/slides/slide42.xml"/>
  <Override ContentType="application/vnd.openxmlformats-officedocument.presentationml.slide+xml" PartName="/ppt/slides/slide51.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1.xml"/>
  <Override ContentType="application/vnd.openxmlformats-officedocument.presentationml.slide+xml" PartName="/ppt/slides/slide20.xml"/>
  <Override ContentType="application/vnd.openxmlformats-officedocument.presentationml.slide+xml" PartName="/ppt/slides/slide40.xml"/>
  <Override ContentType="application/vnd.openxmlformats-officedocument.presentationml.slideLayout+xml" PartName="/ppt/slideLayouts/slideLayout10.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7" r:id="rId3"/>
    <p:sldId id="258" r:id="rId4"/>
    <p:sldId id="259" r:id="rId5"/>
    <p:sldId id="260" r:id="rId6"/>
    <p:sldId id="261" r:id="rId7"/>
    <p:sldId id="262" r:id="rId8"/>
    <p:sldId id="263" r:id="rId9"/>
    <p:sldId id="264" r:id="rId10"/>
    <p:sldId id="267" r:id="rId11"/>
    <p:sldId id="265" r:id="rId12"/>
    <p:sldId id="273" r:id="rId13"/>
    <p:sldId id="268" r:id="rId14"/>
    <p:sldId id="280" r:id="rId15"/>
    <p:sldId id="279" r:id="rId16"/>
    <p:sldId id="289" r:id="rId17"/>
    <p:sldId id="269" r:id="rId18"/>
    <p:sldId id="270" r:id="rId19"/>
    <p:sldId id="274" r:id="rId20"/>
    <p:sldId id="271" r:id="rId21"/>
    <p:sldId id="272" r:id="rId22"/>
    <p:sldId id="275" r:id="rId23"/>
    <p:sldId id="276" r:id="rId24"/>
    <p:sldId id="278" r:id="rId25"/>
    <p:sldId id="281" r:id="rId26"/>
    <p:sldId id="282" r:id="rId27"/>
    <p:sldId id="284" r:id="rId28"/>
    <p:sldId id="290" r:id="rId29"/>
    <p:sldId id="283" r:id="rId30"/>
    <p:sldId id="288" r:id="rId31"/>
    <p:sldId id="285" r:id="rId32"/>
    <p:sldId id="286" r:id="rId33"/>
    <p:sldId id="291" r:id="rId34"/>
    <p:sldId id="292" r:id="rId35"/>
    <p:sldId id="293" r:id="rId36"/>
    <p:sldId id="299" r:id="rId37"/>
    <p:sldId id="298" r:id="rId38"/>
    <p:sldId id="297" r:id="rId39"/>
    <p:sldId id="296" r:id="rId40"/>
    <p:sldId id="295" r:id="rId41"/>
    <p:sldId id="294" r:id="rId42"/>
    <p:sldId id="305" r:id="rId43"/>
    <p:sldId id="304" r:id="rId44"/>
    <p:sldId id="303" r:id="rId45"/>
    <p:sldId id="302" r:id="rId46"/>
    <p:sldId id="306" r:id="rId47"/>
    <p:sldId id="308" r:id="rId48"/>
    <p:sldId id="307" r:id="rId49"/>
    <p:sldId id="300" r:id="rId50"/>
    <p:sldId id="301" r:id="rId51"/>
    <p:sldId id="309" r:id="rId5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47" d="100"/>
          <a:sy n="47" d="100"/>
        </p:scale>
        <p:origin x="-11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64302B-07AC-417B-A903-FC8E5D6E5FE0}" type="datetimeFigureOut">
              <a:rPr lang="es-MX" smtClean="0"/>
              <a:pPr/>
              <a:t>06/09/2017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095DB0-370B-4E84-9B17-76705EFB3BD5}"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4A095DB0-370B-4E84-9B17-76705EFB3BD5}" type="slidenum">
              <a:rPr lang="es-MX" smtClean="0"/>
              <a:pPr/>
              <a:t>1</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4A095DB0-370B-4E84-9B17-76705EFB3BD5}" type="slidenum">
              <a:rPr lang="es-MX" smtClean="0"/>
              <a:pPr/>
              <a:t>3</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4A095DB0-370B-4E84-9B17-76705EFB3BD5}" type="slidenum">
              <a:rPr lang="es-MX" smtClean="0"/>
              <a:pPr/>
              <a:t>4</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4A095DB0-370B-4E84-9B17-76705EFB3BD5}" type="slidenum">
              <a:rPr lang="es-MX" smtClean="0"/>
              <a:pPr/>
              <a:t>47</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234673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426801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310643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7934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410222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123636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392204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1989291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3826285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212488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7345D21-E31B-4424-9C7A-E43177D11163}" type="datetimeFigureOut">
              <a:rPr lang="es-CL" smtClean="0"/>
              <a:pPr/>
              <a:t>06-09-2017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3612493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45D21-E31B-4424-9C7A-E43177D11163}" type="datetimeFigureOut">
              <a:rPr lang="es-CL" smtClean="0"/>
              <a:pPr/>
              <a:t>06-09-2017</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AA86A-60D5-4862-AB0A-66FD7F164830}" type="slidenum">
              <a:rPr lang="es-CL" smtClean="0"/>
              <a:pPr/>
              <a:t>‹Nº›</a:t>
            </a:fld>
            <a:endParaRPr lang="es-CL"/>
          </a:p>
        </p:txBody>
      </p:sp>
    </p:spTree>
    <p:extLst>
      <p:ext uri="{BB962C8B-B14F-4D97-AF65-F5344CB8AC3E}">
        <p14:creationId xmlns:p14="http://schemas.microsoft.com/office/powerpoint/2010/main" xmlns="" val="573862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5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7.jpeg" Type="http://schemas.openxmlformats.org/officeDocument/2006/relationships/image"/></Relationships>
</file>

<file path=ppt/slides/_rels/slide12.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8.jpeg" Type="http://schemas.openxmlformats.org/officeDocument/2006/relationships/image"/></Relationships>
</file>

<file path=ppt/slides/_rels/slide13.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9.jpeg" Type="http://schemas.openxmlformats.org/officeDocument/2006/relationships/image"/></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46.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12.jpeg" Type="http://schemas.openxmlformats.org/officeDocument/2006/relationships/image"/></Relationships>
</file>

<file path=ppt/slides/_rels/slide25.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13.jpeg" Type="http://schemas.openxmlformats.org/officeDocument/2006/relationships/image"/></Relationships>
</file>

<file path=ppt/slides/_rels/slide26.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6" Target="../media/image14.jpeg" Type="http://schemas.openxmlformats.org/officeDocument/2006/relationships/image"/><Relationship Id="rId5" Target="file:///C:\Users\Filomena\Google%20Drive\ESCRITORIO%20UNICO\PROVEQUIN\Presentaci&#243;n\pro_flex_texturado.pdf" TargetMode="External" Type="http://schemas.openxmlformats.org/officeDocument/2006/relationships/hyperlink"/><Relationship Id="rId4" Target="slide39.xml" Type="http://schemas.openxmlformats.org/officeDocument/2006/relationships/slide"/></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3.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6.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hyperlink" Target="https://www.concretenetwork.com/photo-gallery/site_26/17522-pa-deco-sealers-deco-sealers_66883/"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arget="../media/image1.png" Type="http://schemas.openxmlformats.org/officeDocument/2006/relationships/image"/><Relationship Id="rId2" Target="slide18.xml" Type="http://schemas.openxmlformats.org/officeDocument/2006/relationships/slide"/><Relationship Id="rId1" Target="../slideLayouts/slideLayout2.xml" Type="http://schemas.openxmlformats.org/officeDocument/2006/relationships/slideLayout"/><Relationship Id="rId5" Target="../media/image19.jpeg" Type="http://schemas.openxmlformats.org/officeDocument/2006/relationships/image"/><Relationship Id="rId4" Target="../media/image3.jpeg" Type="http://schemas.openxmlformats.org/officeDocument/2006/relationships/image"/></Relationships>
</file>

<file path=ppt/slides/_rels/slide41.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20.jpeg" Type="http://schemas.openxmlformats.org/officeDocument/2006/relationships/image"/></Relationships>
</file>

<file path=ppt/slides/_rels/slide42.xml.rels><?xml version="1.0" encoding="UTF-8" standalone="yes" ?><Relationships xmlns="http://schemas.openxmlformats.org/package/2006/relationships"><Relationship Id="rId3" Target="../media/image1.png" Type="http://schemas.openxmlformats.org/officeDocument/2006/relationships/image"/><Relationship Id="rId2" Target="slide18.xml" Type="http://schemas.openxmlformats.org/officeDocument/2006/relationships/slide"/><Relationship Id="rId1" Target="../slideLayouts/slideLayout2.xml" Type="http://schemas.openxmlformats.org/officeDocument/2006/relationships/slideLayout"/><Relationship Id="rId5" Target="../media/image21.jpeg" Type="http://schemas.openxmlformats.org/officeDocument/2006/relationships/image"/><Relationship Id="rId4" Target="../media/image3.jpeg" Type="http://schemas.openxmlformats.org/officeDocument/2006/relationships/image"/></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arget="../media/image1.png" Type="http://schemas.openxmlformats.org/officeDocument/2006/relationships/image"/><Relationship Id="rId2" Target="slide22.xml" Type="http://schemas.openxmlformats.org/officeDocument/2006/relationships/slide"/><Relationship Id="rId1" Target="../slideLayouts/slideLayout2.xml" Type="http://schemas.openxmlformats.org/officeDocument/2006/relationships/slideLayout"/><Relationship Id="rId6" Target="../media/image23.jpeg" Type="http://schemas.openxmlformats.org/officeDocument/2006/relationships/image"/><Relationship Id="rId5" Target="../media/image22.jpeg" Type="http://schemas.openxmlformats.org/officeDocument/2006/relationships/image"/><Relationship Id="rId4" Target="../media/image3.jpeg" Type="http://schemas.openxmlformats.org/officeDocument/2006/relationships/image"/></Relationships>
</file>

<file path=ppt/slides/_rels/slide46.xml.rels><?xml version="1.0" encoding="UTF-8" standalone="yes" ?><Relationships xmlns="http://schemas.openxmlformats.org/package/2006/relationships"><Relationship Id="rId3" Target="../media/image1.png" Type="http://schemas.openxmlformats.org/officeDocument/2006/relationships/image"/><Relationship Id="rId2" Target="slide22.xml" Type="http://schemas.openxmlformats.org/officeDocument/2006/relationships/slide"/><Relationship Id="rId1" Target="../slideLayouts/slideLayout2.xml" Type="http://schemas.openxmlformats.org/officeDocument/2006/relationships/slideLayout"/><Relationship Id="rId6" Target="../media/image25.jpeg" Type="http://schemas.openxmlformats.org/officeDocument/2006/relationships/image"/><Relationship Id="rId5" Target="../media/image24.jpeg" Type="http://schemas.openxmlformats.org/officeDocument/2006/relationships/image"/><Relationship Id="rId4" Target="../media/image3.jpeg" Type="http://schemas.openxmlformats.org/officeDocument/2006/relationships/image"/></Relationships>
</file>

<file path=ppt/slides/_rels/slide47.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3.jpeg"/><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0.xml"/><Relationship Id="rId1" Type="http://schemas.openxmlformats.org/officeDocument/2006/relationships/slideLayout" Target="../slideLayouts/slideLayout2.xml"/><Relationship Id="rId5" Type="http://schemas.openxmlformats.org/officeDocument/2006/relationships/image" Target="../media/image28.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pslc.ws/spanish/crystal.htm" TargetMode="Externa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hyperlink" Target="http://pslc.ws/spanish/tg.htm" TargetMode="External"/><Relationship Id="rId5" Type="http://schemas.openxmlformats.org/officeDocument/2006/relationships/hyperlink" Target="http://pslc.ws/spanish/plastic.htm" TargetMode="External"/><Relationship Id="rId4" Type="http://schemas.openxmlformats.org/officeDocument/2006/relationships/image" Target="../media/image3.jpeg"/></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arget="../media/image3.jpeg" Type="http://schemas.openxmlformats.org/officeDocument/2006/relationships/image"/><Relationship Id="rId2" Target="../media/image1.png" Type="http://schemas.openxmlformats.org/officeDocument/2006/relationships/image"/><Relationship Id="rId1" Target="../slideLayouts/slideLayout2.xml" Type="http://schemas.openxmlformats.org/officeDocument/2006/relationships/slideLayout"/><Relationship Id="rId4" Target="../media/image5.jpeg" Type="http://schemas.openxmlformats.org/officeDocument/2006/relationships/image"/></Relationships>
</file>

<file path=ppt/slides/_rels/slide9.xml.rels><?xml version="1.0" encoding="UTF-8" standalone="yes" ?><Relationships xmlns="http://schemas.openxmlformats.org/package/2006/relationships"><Relationship Id="rId3" Target="../media/image1.png" Type="http://schemas.openxmlformats.org/officeDocument/2006/relationships/image"/><Relationship Id="rId2" Target="../media/image6.jpe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287524" y="463288"/>
            <a:ext cx="8568952" cy="14101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dirty="0" smtClean="0">
                <a:latin typeface="Arial Narrow" panose="020B0606020202030204" pitchFamily="34" charset="0"/>
              </a:rPr>
              <a:t>II CONGRESO CHILENO DE IMPERMEABILIZACIÓN</a:t>
            </a:r>
            <a:br>
              <a:rPr lang="es-ES" sz="3600" dirty="0" smtClean="0">
                <a:latin typeface="Arial Narrow" panose="020B0606020202030204" pitchFamily="34" charset="0"/>
              </a:rPr>
            </a:br>
            <a:endParaRPr lang="es-ES" sz="3600" dirty="0">
              <a:latin typeface="Arial Narrow" panose="020B0606020202030204" pitchFamily="34" charset="0"/>
            </a:endParaRPr>
          </a:p>
        </p:txBody>
      </p:sp>
      <p:pic>
        <p:nvPicPr>
          <p:cNvPr id="5" name="Picture 2"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47660" y="2494593"/>
            <a:ext cx="2916000" cy="96786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5 CuadroTexto"/>
          <p:cNvSpPr txBox="1"/>
          <p:nvPr/>
        </p:nvSpPr>
        <p:spPr>
          <a:xfrm>
            <a:off x="179880" y="3503230"/>
            <a:ext cx="4248472" cy="492443"/>
          </a:xfrm>
          <a:prstGeom prst="rect">
            <a:avLst/>
          </a:prstGeom>
          <a:noFill/>
        </p:spPr>
        <p:txBody>
          <a:bodyPr wrap="square" rtlCol="0">
            <a:spAutoFit/>
          </a:bodyPr>
          <a:lstStyle/>
          <a:p>
            <a:pPr algn="ctr"/>
            <a:r>
              <a:rPr lang="es-ES" sz="1300" dirty="0" smtClean="0">
                <a:latin typeface="Arial Narrow" panose="020B0606020202030204" pitchFamily="34" charset="0"/>
              </a:rPr>
              <a:t>FACULTAD DE INGENIERÍA</a:t>
            </a:r>
            <a:endParaRPr lang="es-CL" sz="1300" dirty="0" smtClean="0">
              <a:latin typeface="Arial Narrow" panose="020B0606020202030204" pitchFamily="34" charset="0"/>
            </a:endParaRPr>
          </a:p>
          <a:p>
            <a:pPr algn="ctr"/>
            <a:r>
              <a:rPr lang="es-CL" sz="1300" dirty="0" smtClean="0">
                <a:latin typeface="Arial Narrow" panose="020B0606020202030204" pitchFamily="34" charset="0"/>
              </a:rPr>
              <a:t>ESCUELA DE OBRAS CIVILES Y CONSTRUCCIÓN</a:t>
            </a:r>
            <a:endParaRPr lang="es-CL" sz="1300" dirty="0">
              <a:latin typeface="Arial Narrow" panose="020B0606020202030204" pitchFamily="34" charset="0"/>
            </a:endParaRPr>
          </a:p>
        </p:txBody>
      </p:sp>
      <p:sp>
        <p:nvSpPr>
          <p:cNvPr id="9" name="1 Título"/>
          <p:cNvSpPr txBox="1">
            <a:spLocks/>
          </p:cNvSpPr>
          <p:nvPr/>
        </p:nvSpPr>
        <p:spPr>
          <a:xfrm>
            <a:off x="281016" y="4293096"/>
            <a:ext cx="8568952" cy="19442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smtClean="0">
                <a:latin typeface="Arial Narrow" panose="020B0606020202030204" pitchFamily="34" charset="0"/>
              </a:rPr>
              <a:t>PROVEQUIN</a:t>
            </a:r>
          </a:p>
          <a:p>
            <a:endParaRPr lang="es-ES" sz="3600" b="1" dirty="0" smtClean="0">
              <a:latin typeface="Arial Narrow" panose="020B0606020202030204" pitchFamily="34" charset="0"/>
            </a:endParaRPr>
          </a:p>
          <a:p>
            <a:r>
              <a:rPr lang="es-CL" sz="3000" b="1" u="sng" dirty="0" smtClean="0"/>
              <a:t>POTENCIAL INNOVADOR DE LOS COPOLÍMEROS EN LA CONSTRUCCIÓN</a:t>
            </a:r>
            <a:r>
              <a:rPr lang="es-ES" sz="3000" dirty="0" smtClean="0">
                <a:solidFill>
                  <a:schemeClr val="bg1">
                    <a:lumMod val="50000"/>
                  </a:schemeClr>
                </a:solidFill>
                <a:latin typeface="Arial Narrow" panose="020B0606020202030204" pitchFamily="34" charset="0"/>
              </a:rPr>
              <a:t> </a:t>
            </a:r>
            <a:endParaRPr lang="es-ES" sz="3000" dirty="0">
              <a:solidFill>
                <a:schemeClr val="bg1">
                  <a:lumMod val="50000"/>
                </a:schemeClr>
              </a:solidFill>
              <a:latin typeface="Arial Narrow" panose="020B0606020202030204" pitchFamily="34" charset="0"/>
            </a:endParaRPr>
          </a:p>
        </p:txBody>
      </p:sp>
      <p:pic>
        <p:nvPicPr>
          <p:cNvPr id="2" name="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652220" y="2078526"/>
            <a:ext cx="1800000" cy="1800000"/>
          </a:xfrm>
          <a:prstGeom prst="rect">
            <a:avLst/>
          </a:prstGeom>
        </p:spPr>
      </p:pic>
    </p:spTree>
    <p:extLst>
      <p:ext uri="{BB962C8B-B14F-4D97-AF65-F5344CB8AC3E}">
        <p14:creationId xmlns:p14="http://schemas.microsoft.com/office/powerpoint/2010/main" xmlns="" val="1740026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b="1" cap="all" dirty="0" smtClean="0"/>
              <a:t>elastómeros y polímeros</a:t>
            </a:r>
            <a:endParaRPr lang="es-CL" b="1" cap="all" dirty="0"/>
          </a:p>
        </p:txBody>
      </p:sp>
      <p:sp>
        <p:nvSpPr>
          <p:cNvPr id="3" name="2 Marcador de contenido"/>
          <p:cNvSpPr>
            <a:spLocks noGrp="1"/>
          </p:cNvSpPr>
          <p:nvPr>
            <p:ph idx="1"/>
          </p:nvPr>
        </p:nvSpPr>
        <p:spPr>
          <a:xfrm rot="10800000" flipV="1">
            <a:off x="467544" y="1700808"/>
            <a:ext cx="8229600" cy="4176462"/>
          </a:xfrm>
        </p:spPr>
        <p:txBody>
          <a:bodyPr/>
          <a:lstStyle/>
          <a:p>
            <a:endParaRPr lang="es-CL" dirty="0" smtClean="0"/>
          </a:p>
          <a:p>
            <a:r>
              <a:rPr lang="es-MX" sz="2700" dirty="0" smtClean="0"/>
              <a:t>Los </a:t>
            </a:r>
            <a:r>
              <a:rPr lang="es-MX" sz="2700" dirty="0" smtClean="0">
                <a:hlinkClick r:id="rId2" action="ppaction://hlinksldjump"/>
              </a:rPr>
              <a:t>Elastómeros</a:t>
            </a:r>
            <a:r>
              <a:rPr lang="es-MX" sz="2700" dirty="0" smtClean="0"/>
              <a:t> constituyen un tipo especial de polímeros cuya característica principal es poseer propiedades elásticas y ser polímeros amorfos (las cadenas poliméricas forman estructura sin orden) Un ejemplo, de estas moléculas, son los cauchos.</a:t>
            </a:r>
            <a:endParaRPr lang="es-CL" sz="2700"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cap="all" dirty="0" smtClean="0"/>
              <a:t>Elastómeros</a:t>
            </a:r>
            <a:r>
              <a:rPr lang="es-MX" dirty="0" smtClean="0"/>
              <a:t> </a:t>
            </a:r>
            <a:r>
              <a:rPr lang="es-MX" cap="all" dirty="0" smtClean="0"/>
              <a:t>termoplásticos </a:t>
            </a:r>
            <a:endParaRPr lang="es-CL" cap="all" dirty="0"/>
          </a:p>
        </p:txBody>
      </p:sp>
      <p:sp>
        <p:nvSpPr>
          <p:cNvPr id="3" name="2 Marcador de contenido"/>
          <p:cNvSpPr>
            <a:spLocks noGrp="1"/>
          </p:cNvSpPr>
          <p:nvPr>
            <p:ph idx="1"/>
          </p:nvPr>
        </p:nvSpPr>
        <p:spPr>
          <a:xfrm>
            <a:off x="467544" y="1700808"/>
            <a:ext cx="8229600" cy="4176463"/>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4098" name="Picture 2"/>
          <p:cNvPicPr>
            <a:picLocks noChangeAspect="1" noChangeArrowheads="1"/>
          </p:cNvPicPr>
          <p:nvPr/>
        </p:nvPicPr>
        <p:blipFill>
          <a:blip r:embed="rId4" cstate="print"/>
          <a:srcRect/>
          <a:stretch>
            <a:fillRect/>
          </a:stretch>
        </p:blipFill>
        <p:spPr bwMode="auto">
          <a:xfrm>
            <a:off x="303892" y="2044061"/>
            <a:ext cx="8372564" cy="3473171"/>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cap="all" dirty="0" smtClean="0"/>
              <a:t>Elastómeros termoestables</a:t>
            </a:r>
            <a:endParaRPr lang="es-CL" cap="all" dirty="0"/>
          </a:p>
        </p:txBody>
      </p:sp>
      <p:sp>
        <p:nvSpPr>
          <p:cNvPr id="3" name="2 Marcador de contenido"/>
          <p:cNvSpPr>
            <a:spLocks noGrp="1"/>
          </p:cNvSpPr>
          <p:nvPr>
            <p:ph idx="1"/>
          </p:nvPr>
        </p:nvSpPr>
        <p:spPr>
          <a:xfrm>
            <a:off x="467544" y="1628800"/>
            <a:ext cx="8229600" cy="4248471"/>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122" name="Picture 2"/>
          <p:cNvPicPr>
            <a:picLocks noChangeAspect="1" noChangeArrowheads="1"/>
          </p:cNvPicPr>
          <p:nvPr/>
        </p:nvPicPr>
        <p:blipFill>
          <a:blip r:embed="rId4" cstate="print"/>
          <a:srcRect/>
          <a:stretch>
            <a:fillRect/>
          </a:stretch>
        </p:blipFill>
        <p:spPr bwMode="auto">
          <a:xfrm>
            <a:off x="395536" y="2276872"/>
            <a:ext cx="8313870" cy="3096344"/>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cap="all" dirty="0" smtClean="0"/>
              <a:t>Comparación de conexiones</a:t>
            </a:r>
            <a:endParaRPr lang="es-CL" cap="all" dirty="0"/>
          </a:p>
        </p:txBody>
      </p:sp>
      <p:sp>
        <p:nvSpPr>
          <p:cNvPr id="3" name="2 Marcador de contenido"/>
          <p:cNvSpPr>
            <a:spLocks noGrp="1"/>
          </p:cNvSpPr>
          <p:nvPr>
            <p:ph idx="1"/>
          </p:nvPr>
        </p:nvSpPr>
        <p:spPr>
          <a:xfrm>
            <a:off x="467544" y="1556792"/>
            <a:ext cx="8229600" cy="4248471"/>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 name="9 Imagen" descr="Difference Between Elastomer and Polymer"/>
          <p:cNvPicPr/>
          <p:nvPr/>
        </p:nvPicPr>
        <p:blipFill>
          <a:blip r:embed="rId4" cstate="print"/>
          <a:srcRect/>
          <a:stretch>
            <a:fillRect/>
          </a:stretch>
        </p:blipFill>
        <p:spPr bwMode="auto">
          <a:xfrm>
            <a:off x="899592" y="1268761"/>
            <a:ext cx="7632848" cy="4464496"/>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dirty="0" smtClean="0"/>
              <a:t>Como comparar polímeros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146" name="Picture 2"/>
          <p:cNvPicPr>
            <a:picLocks noGrp="1" noChangeAspect="1" noChangeArrowheads="1"/>
          </p:cNvPicPr>
          <p:nvPr>
            <p:ph idx="1"/>
          </p:nvPr>
        </p:nvPicPr>
        <p:blipFill>
          <a:blip r:embed="rId4" cstate="print"/>
          <a:srcRect/>
          <a:stretch>
            <a:fillRect/>
          </a:stretch>
        </p:blipFill>
        <p:spPr bwMode="auto">
          <a:xfrm>
            <a:off x="449808" y="1638164"/>
            <a:ext cx="7578576" cy="3191806"/>
          </a:xfrm>
          <a:prstGeom prst="rect">
            <a:avLst/>
          </a:prstGeom>
          <a:noFill/>
          <a:ln w="9525">
            <a:noFill/>
            <a:miter lim="800000"/>
            <a:headEnd/>
            <a:tailEnd/>
          </a:ln>
        </p:spPr>
      </p:pic>
      <p:sp>
        <p:nvSpPr>
          <p:cNvPr id="11" name="10 CuadroTexto"/>
          <p:cNvSpPr txBox="1"/>
          <p:nvPr/>
        </p:nvSpPr>
        <p:spPr>
          <a:xfrm>
            <a:off x="611560" y="4941168"/>
            <a:ext cx="2808312" cy="369332"/>
          </a:xfrm>
          <a:prstGeom prst="rect">
            <a:avLst/>
          </a:prstGeom>
          <a:noFill/>
        </p:spPr>
        <p:txBody>
          <a:bodyPr wrap="square" rtlCol="0">
            <a:spAutoFit/>
          </a:bodyPr>
          <a:lstStyle/>
          <a:p>
            <a:r>
              <a:rPr lang="es-MX" dirty="0" smtClean="0"/>
              <a:t>1= Mejor   5= Peor</a:t>
            </a:r>
            <a:endParaRPr lang="es-MX" dirty="0"/>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APLICACIONES</a:t>
            </a:r>
            <a:endParaRPr lang="es-CL" dirty="0"/>
          </a:p>
        </p:txBody>
      </p:sp>
      <p:sp>
        <p:nvSpPr>
          <p:cNvPr id="3" name="2 Marcador de contenido"/>
          <p:cNvSpPr>
            <a:spLocks noGrp="1"/>
          </p:cNvSpPr>
          <p:nvPr>
            <p:ph idx="1"/>
          </p:nvPr>
        </p:nvSpPr>
        <p:spPr>
          <a:xfrm>
            <a:off x="467544" y="1700808"/>
            <a:ext cx="8229600" cy="4032447"/>
          </a:xfrm>
        </p:spPr>
        <p:txBody>
          <a:bodyPr>
            <a:normAutofit fontScale="92500" lnSpcReduction="10000"/>
          </a:bodyPr>
          <a:lstStyle/>
          <a:p>
            <a:endParaRPr lang="es-CL" dirty="0" smtClean="0"/>
          </a:p>
          <a:p>
            <a:r>
              <a:rPr lang="es-MX" dirty="0" smtClean="0"/>
              <a:t>Con miles de polímeros disponibles comercialmente, nuevas aplicaciones están surgiendo continuamente.</a:t>
            </a:r>
          </a:p>
          <a:p>
            <a:r>
              <a:rPr lang="es-MX" dirty="0" smtClean="0"/>
              <a:t>Algunas de las aplicaciones bien conocidas de los polímeros en la construcción, incluyen áreas tales como pisos, ventanas, revestimientos, impermeabilización, tuberías, membranas, sellos, acristalamiento, aislamiento y señalización</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0" name="Picture 2"/>
          <p:cNvPicPr>
            <a:picLocks noGrp="1" noChangeAspect="1" noChangeArrowheads="1"/>
          </p:cNvPicPr>
          <p:nvPr>
            <p:ph idx="1"/>
          </p:nvPr>
        </p:nvPicPr>
        <p:blipFill>
          <a:blip r:embed="rId4" cstate="print"/>
          <a:srcRect/>
          <a:stretch>
            <a:fillRect/>
          </a:stretch>
        </p:blipFill>
        <p:spPr bwMode="auto">
          <a:xfrm>
            <a:off x="899592" y="296161"/>
            <a:ext cx="6984776" cy="5436302"/>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APLICACIONES EN CONSTRUCCIÓN</a:t>
            </a:r>
            <a:endParaRPr lang="es-CL" dirty="0"/>
          </a:p>
        </p:txBody>
      </p:sp>
      <p:sp>
        <p:nvSpPr>
          <p:cNvPr id="3" name="2 Marcador de contenido"/>
          <p:cNvSpPr>
            <a:spLocks noGrp="1"/>
          </p:cNvSpPr>
          <p:nvPr>
            <p:ph idx="1"/>
          </p:nvPr>
        </p:nvSpPr>
        <p:spPr>
          <a:xfrm>
            <a:off x="467544" y="1772816"/>
            <a:ext cx="8229600" cy="3960439"/>
          </a:xfrm>
        </p:spPr>
        <p:txBody>
          <a:bodyPr/>
          <a:lstStyle/>
          <a:p>
            <a:endParaRPr lang="es-CL" dirty="0" smtClean="0"/>
          </a:p>
          <a:p>
            <a:r>
              <a:rPr lang="es-CL" dirty="0" smtClean="0"/>
              <a:t>Estructurales</a:t>
            </a:r>
          </a:p>
          <a:p>
            <a:r>
              <a:rPr lang="es-CL" dirty="0" smtClean="0"/>
              <a:t>Terminaciones</a:t>
            </a:r>
          </a:p>
          <a:p>
            <a:r>
              <a:rPr lang="es-CL" dirty="0" smtClean="0"/>
              <a:t>Ornamentales</a:t>
            </a:r>
          </a:p>
          <a:p>
            <a:r>
              <a:rPr lang="es-CL" dirty="0" smtClean="0"/>
              <a:t>Pavimentos</a:t>
            </a:r>
          </a:p>
          <a:p>
            <a:r>
              <a:rPr lang="es-CL" dirty="0" smtClean="0"/>
              <a:t>Impermeabilización</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CL" cap="all" dirty="0" smtClean="0"/>
              <a:t>Estructurales </a:t>
            </a:r>
            <a:r>
              <a:rPr lang="es-CL" cap="all" dirty="0" smtClean="0">
                <a:hlinkClick r:id="rId2" action="ppaction://hlinksldjump"/>
              </a:rPr>
              <a:t>(*)</a:t>
            </a:r>
            <a:r>
              <a:rPr lang="es-CL" dirty="0" smtClean="0"/>
              <a:t/>
            </a:r>
            <a:br>
              <a:rPr lang="es-CL" dirty="0" smtClean="0"/>
            </a:br>
            <a:endParaRPr lang="es-CL" dirty="0"/>
          </a:p>
        </p:txBody>
      </p:sp>
      <p:sp>
        <p:nvSpPr>
          <p:cNvPr id="3" name="2 Marcador de contenido"/>
          <p:cNvSpPr>
            <a:spLocks noGrp="1"/>
          </p:cNvSpPr>
          <p:nvPr>
            <p:ph idx="1"/>
          </p:nvPr>
        </p:nvSpPr>
        <p:spPr>
          <a:xfrm>
            <a:off x="467544" y="1700808"/>
            <a:ext cx="8229600" cy="4104455"/>
          </a:xfrm>
        </p:spPr>
        <p:txBody>
          <a:bodyPr/>
          <a:lstStyle/>
          <a:p>
            <a:endParaRPr lang="es-CL" dirty="0" smtClean="0"/>
          </a:p>
          <a:p>
            <a:r>
              <a:rPr lang="es-CL" dirty="0" smtClean="0"/>
              <a:t>Techumbres</a:t>
            </a:r>
          </a:p>
          <a:p>
            <a:r>
              <a:rPr lang="es-CL" dirty="0" smtClean="0"/>
              <a:t>Muros</a:t>
            </a:r>
          </a:p>
          <a:p>
            <a:r>
              <a:rPr lang="es-CL" dirty="0" smtClean="0"/>
              <a:t>Vigas </a:t>
            </a:r>
          </a:p>
          <a:p>
            <a:r>
              <a:rPr lang="es-CL" dirty="0" smtClean="0"/>
              <a:t>Ventanas</a:t>
            </a:r>
          </a:p>
          <a:p>
            <a:r>
              <a:rPr lang="es-CL" dirty="0" smtClean="0"/>
              <a:t>Puertas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CL" cap="all" dirty="0" smtClean="0"/>
              <a:t>Terminaciones</a:t>
            </a:r>
            <a:r>
              <a:rPr lang="es-CL" dirty="0" smtClean="0"/>
              <a:t/>
            </a:r>
            <a:br>
              <a:rPr lang="es-CL" dirty="0" smtClean="0"/>
            </a:br>
            <a:endParaRPr lang="es-CL" dirty="0"/>
          </a:p>
        </p:txBody>
      </p:sp>
      <p:sp>
        <p:nvSpPr>
          <p:cNvPr id="3" name="2 Marcador de contenido"/>
          <p:cNvSpPr>
            <a:spLocks noGrp="1"/>
          </p:cNvSpPr>
          <p:nvPr>
            <p:ph idx="1"/>
          </p:nvPr>
        </p:nvSpPr>
        <p:spPr>
          <a:xfrm>
            <a:off x="467544" y="1340768"/>
            <a:ext cx="8229600" cy="4104455"/>
          </a:xfrm>
        </p:spPr>
        <p:txBody>
          <a:bodyPr/>
          <a:lstStyle/>
          <a:p>
            <a:endParaRPr lang="es-CL" dirty="0" smtClean="0"/>
          </a:p>
          <a:p>
            <a:r>
              <a:rPr lang="es-CL" dirty="0" smtClean="0"/>
              <a:t>Guardapolvos</a:t>
            </a:r>
          </a:p>
          <a:p>
            <a:r>
              <a:rPr lang="es-CL" dirty="0" err="1" smtClean="0"/>
              <a:t>Tapacanes</a:t>
            </a:r>
            <a:endParaRPr lang="es-CL" dirty="0" smtClean="0"/>
          </a:p>
          <a:p>
            <a:r>
              <a:rPr lang="es-CL" dirty="0" smtClean="0"/>
              <a:t>Cubiertas exteriores</a:t>
            </a:r>
          </a:p>
          <a:p>
            <a:r>
              <a:rPr lang="es-CL" dirty="0" smtClean="0"/>
              <a:t>Barandas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3154362"/>
          </a:xfrm>
        </p:spPr>
        <p:txBody>
          <a:bodyPr/>
          <a:lstStyle/>
          <a:p>
            <a:r>
              <a:rPr lang="es-CL" dirty="0" smtClean="0"/>
              <a:t>INTRODUCCIÓN</a:t>
            </a:r>
            <a:endParaRPr lang="es-CL" dirty="0"/>
          </a:p>
        </p:txBody>
      </p:sp>
      <p:sp>
        <p:nvSpPr>
          <p:cNvPr id="3" name="2 Marcador de contenido"/>
          <p:cNvSpPr>
            <a:spLocks noGrp="1"/>
          </p:cNvSpPr>
          <p:nvPr>
            <p:ph idx="1"/>
          </p:nvPr>
        </p:nvSpPr>
        <p:spPr>
          <a:xfrm>
            <a:off x="457200" y="2636912"/>
            <a:ext cx="8229600" cy="3489251"/>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CL" cap="all" dirty="0" smtClean="0"/>
              <a:t>Ornamentales</a:t>
            </a:r>
            <a:r>
              <a:rPr lang="es-CL" dirty="0" smtClean="0"/>
              <a:t/>
            </a:r>
            <a:br>
              <a:rPr lang="es-CL" dirty="0" smtClean="0"/>
            </a:br>
            <a:endParaRPr lang="es-CL" dirty="0"/>
          </a:p>
        </p:txBody>
      </p:sp>
      <p:sp>
        <p:nvSpPr>
          <p:cNvPr id="3" name="2 Marcador de contenido"/>
          <p:cNvSpPr>
            <a:spLocks noGrp="1"/>
          </p:cNvSpPr>
          <p:nvPr>
            <p:ph idx="1"/>
          </p:nvPr>
        </p:nvSpPr>
        <p:spPr>
          <a:xfrm>
            <a:off x="467544" y="1772816"/>
            <a:ext cx="8229600" cy="4176463"/>
          </a:xfrm>
        </p:spPr>
        <p:txBody>
          <a:bodyPr/>
          <a:lstStyle/>
          <a:p>
            <a:endParaRPr lang="es-CL" dirty="0" smtClean="0"/>
          </a:p>
          <a:p>
            <a:r>
              <a:rPr lang="es-CL" dirty="0" smtClean="0"/>
              <a:t>Jardineras</a:t>
            </a:r>
          </a:p>
          <a:p>
            <a:r>
              <a:rPr lang="es-CL" dirty="0" smtClean="0"/>
              <a:t>Luminarias</a:t>
            </a:r>
          </a:p>
          <a:p>
            <a:r>
              <a:rPr lang="es-CL" dirty="0" smtClean="0"/>
              <a:t>Fuentes</a:t>
            </a:r>
          </a:p>
          <a:p>
            <a:r>
              <a:rPr lang="es-CL" dirty="0" smtClean="0"/>
              <a:t>Cubiertas de terrazas </a:t>
            </a:r>
            <a:r>
              <a:rPr lang="es-CL" dirty="0" smtClean="0">
                <a:hlinkClick r:id="rId2" action="ppaction://hlinksldjump"/>
              </a:rPr>
              <a:t>(*)</a:t>
            </a:r>
            <a:endParaRPr lang="es-CL" dirty="0" smtClean="0"/>
          </a:p>
          <a:p>
            <a:r>
              <a:rPr lang="es-CL" dirty="0" smtClean="0"/>
              <a:t>Banquetas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IMPERMEABILIZACIÓN </a:t>
            </a:r>
            <a:endParaRPr lang="es-CL" dirty="0"/>
          </a:p>
        </p:txBody>
      </p:sp>
      <p:sp>
        <p:nvSpPr>
          <p:cNvPr id="3" name="2 Marcador de contenido"/>
          <p:cNvSpPr>
            <a:spLocks noGrp="1"/>
          </p:cNvSpPr>
          <p:nvPr>
            <p:ph idx="1"/>
          </p:nvPr>
        </p:nvSpPr>
        <p:spPr>
          <a:xfrm>
            <a:off x="467544" y="1700808"/>
            <a:ext cx="8229600" cy="4104455"/>
          </a:xfrm>
        </p:spPr>
        <p:txBody>
          <a:bodyPr/>
          <a:lstStyle/>
          <a:p>
            <a:r>
              <a:rPr lang="es-CL" dirty="0" smtClean="0"/>
              <a:t>Membranas </a:t>
            </a:r>
          </a:p>
          <a:p>
            <a:r>
              <a:rPr lang="es-CL" dirty="0" smtClean="0"/>
              <a:t>Membranas Líquidas (</a:t>
            </a:r>
            <a:r>
              <a:rPr lang="es-CL" dirty="0" smtClean="0">
                <a:hlinkClick r:id="rId2" action="ppaction://hlinksldjump"/>
              </a:rPr>
              <a:t>Piscinas</a:t>
            </a:r>
            <a:r>
              <a:rPr lang="es-CL" dirty="0" smtClean="0"/>
              <a:t>)</a:t>
            </a:r>
          </a:p>
          <a:p>
            <a:r>
              <a:rPr lang="es-CL" dirty="0" smtClean="0"/>
              <a:t>Juntas</a:t>
            </a:r>
          </a:p>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PAVIMENTOS</a:t>
            </a:r>
            <a:endParaRPr lang="es-CL" dirty="0"/>
          </a:p>
        </p:txBody>
      </p:sp>
      <p:sp>
        <p:nvSpPr>
          <p:cNvPr id="3" name="2 Marcador de contenido"/>
          <p:cNvSpPr>
            <a:spLocks noGrp="1"/>
          </p:cNvSpPr>
          <p:nvPr>
            <p:ph idx="1"/>
          </p:nvPr>
        </p:nvSpPr>
        <p:spPr>
          <a:xfrm>
            <a:off x="467544" y="1700808"/>
            <a:ext cx="8229600" cy="4032447"/>
          </a:xfrm>
        </p:spPr>
        <p:txBody>
          <a:bodyPr/>
          <a:lstStyle/>
          <a:p>
            <a:r>
              <a:rPr lang="es-CL" dirty="0" smtClean="0"/>
              <a:t>Estacionamientos </a:t>
            </a:r>
            <a:r>
              <a:rPr lang="es-CL" dirty="0" smtClean="0">
                <a:hlinkClick r:id="rId2" action="ppaction://hlinksldjump"/>
              </a:rPr>
              <a:t>(*)</a:t>
            </a:r>
            <a:endParaRPr lang="es-CL" dirty="0" smtClean="0"/>
          </a:p>
          <a:p>
            <a:r>
              <a:rPr lang="es-CL" dirty="0" smtClean="0"/>
              <a:t>Caminos Rurales </a:t>
            </a:r>
            <a:r>
              <a:rPr lang="es-CL" dirty="0" smtClean="0">
                <a:hlinkClick r:id="rId3" action="ppaction://hlinksldjump"/>
              </a:rPr>
              <a:t>(*)</a:t>
            </a:r>
            <a:endParaRPr lang="es-CL" dirty="0" smtClean="0"/>
          </a:p>
          <a:p>
            <a:r>
              <a:rPr lang="es-CL" dirty="0" smtClean="0"/>
              <a:t>Caminos</a:t>
            </a:r>
          </a:p>
          <a:p>
            <a:r>
              <a:rPr lang="es-CL" dirty="0" smtClean="0"/>
              <a:t>Veredas</a:t>
            </a:r>
          </a:p>
          <a:p>
            <a:r>
              <a:rPr lang="es-CL" dirty="0" smtClean="0"/>
              <a:t>Taludes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COPOLIMEROS</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r>
              <a:rPr lang="es-CL" dirty="0" smtClean="0"/>
              <a:t>Aplicaciones como impermeabilizantes en base acuosa. </a:t>
            </a:r>
            <a:r>
              <a:rPr lang="es-CL" dirty="0" smtClean="0">
                <a:hlinkClick r:id="rId2" action="ppaction://hlinksldjump"/>
              </a:rPr>
              <a:t>(*)</a:t>
            </a:r>
            <a:endParaRPr lang="es-CL" dirty="0" smtClean="0"/>
          </a:p>
          <a:p>
            <a:r>
              <a:rPr lang="es-CL" dirty="0" smtClean="0"/>
              <a:t>Mejora de superficies de concreto</a:t>
            </a:r>
          </a:p>
          <a:p>
            <a:r>
              <a:rPr lang="es-CL" dirty="0" smtClean="0"/>
              <a:t>Mejora de CBR en terrenos sin tratar</a:t>
            </a:r>
          </a:p>
          <a:p>
            <a:r>
              <a:rPr lang="es-CL" dirty="0" smtClean="0"/>
              <a:t>Otras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CL" dirty="0" smtClean="0"/>
              <a:t>SECUENCIA APLICACIÓN IMPERMEABILIZANTE</a:t>
            </a:r>
            <a:endParaRPr lang="es-CL" dirty="0"/>
          </a:p>
        </p:txBody>
      </p:sp>
      <p:sp>
        <p:nvSpPr>
          <p:cNvPr id="3" name="2 Marcador de contenido"/>
          <p:cNvSpPr>
            <a:spLocks noGrp="1"/>
          </p:cNvSpPr>
          <p:nvPr>
            <p:ph idx="1"/>
          </p:nvPr>
        </p:nvSpPr>
        <p:spPr>
          <a:xfrm>
            <a:off x="467544" y="1700808"/>
            <a:ext cx="8229600" cy="4032447"/>
          </a:xfrm>
        </p:spPr>
        <p:txBody>
          <a:bodyPr/>
          <a:lstStyle/>
          <a:p>
            <a:pPr lvl="3"/>
            <a:endParaRPr lang="es-CL" dirty="0" smtClean="0"/>
          </a:p>
          <a:p>
            <a:r>
              <a:rPr lang="es-CL" dirty="0" smtClean="0"/>
              <a:t>1 Piso de concreto</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2290" name="Picture 2"/>
          <p:cNvPicPr>
            <a:picLocks noChangeAspect="1" noChangeArrowheads="1"/>
          </p:cNvPicPr>
          <p:nvPr/>
        </p:nvPicPr>
        <p:blipFill>
          <a:blip r:embed="rId4" cstate="print"/>
          <a:srcRect/>
          <a:stretch>
            <a:fillRect/>
          </a:stretch>
        </p:blipFill>
        <p:spPr bwMode="auto">
          <a:xfrm>
            <a:off x="1331640" y="2636912"/>
            <a:ext cx="6072361" cy="2450976"/>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41" name="Picture 1"/>
          <p:cNvPicPr>
            <a:picLocks noChangeAspect="1" noChangeArrowheads="1"/>
          </p:cNvPicPr>
          <p:nvPr/>
        </p:nvPicPr>
        <p:blipFill>
          <a:blip r:embed="rId4" cstate="print"/>
          <a:srcRect/>
          <a:stretch>
            <a:fillRect/>
          </a:stretch>
        </p:blipFill>
        <p:spPr bwMode="auto">
          <a:xfrm>
            <a:off x="1289680" y="2767013"/>
            <a:ext cx="4958720" cy="1958131"/>
          </a:xfrm>
          <a:prstGeom prst="rect">
            <a:avLst/>
          </a:prstGeom>
          <a:noFill/>
          <a:ln w="9525">
            <a:noFill/>
            <a:miter lim="800000"/>
            <a:headEnd/>
            <a:tailEnd/>
          </a:ln>
        </p:spPr>
      </p:pic>
      <p:sp>
        <p:nvSpPr>
          <p:cNvPr id="10" name="9 CuadroTexto"/>
          <p:cNvSpPr txBox="1"/>
          <p:nvPr/>
        </p:nvSpPr>
        <p:spPr>
          <a:xfrm>
            <a:off x="1115616" y="2204864"/>
            <a:ext cx="3042821" cy="523220"/>
          </a:xfrm>
          <a:prstGeom prst="rect">
            <a:avLst/>
          </a:prstGeom>
          <a:noFill/>
        </p:spPr>
        <p:txBody>
          <a:bodyPr wrap="none" rtlCol="0">
            <a:spAutoFit/>
          </a:bodyPr>
          <a:lstStyle/>
          <a:p>
            <a:r>
              <a:rPr lang="es-MX" sz="2800" dirty="0" smtClean="0"/>
              <a:t>2. Piso humedecido</a:t>
            </a:r>
            <a:endParaRPr lang="es-MX" sz="2800" dirty="0"/>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827584" y="1772816"/>
            <a:ext cx="3960440" cy="523220"/>
          </a:xfrm>
          <a:prstGeom prst="rect">
            <a:avLst/>
          </a:prstGeom>
          <a:noFill/>
        </p:spPr>
        <p:txBody>
          <a:bodyPr wrap="square" rtlCol="0">
            <a:spAutoFit/>
          </a:bodyPr>
          <a:lstStyle/>
          <a:p>
            <a:r>
              <a:rPr lang="es-MX" sz="2800" dirty="0" smtClean="0"/>
              <a:t>3. Aplicación producto </a:t>
            </a:r>
            <a:r>
              <a:rPr lang="es-MX" sz="2800" dirty="0" smtClean="0">
                <a:hlinkClick r:id="rId4" action="ppaction://hlinksldjump"/>
              </a:rPr>
              <a:t>(*)</a:t>
            </a:r>
            <a:endParaRPr lang="es-MX" sz="2800" dirty="0"/>
          </a:p>
        </p:txBody>
      </p:sp>
      <p:pic>
        <p:nvPicPr>
          <p:cNvPr id="3074" name="Picture 2">
            <a:hlinkClick r:id="rId5" action="ppaction://hlinkfile" highlightClick="1"/>
          </p:cNvPr>
          <p:cNvPicPr>
            <a:picLocks noChangeAspect="1" noChangeArrowheads="1"/>
          </p:cNvPicPr>
          <p:nvPr/>
        </p:nvPicPr>
        <p:blipFill>
          <a:blip r:embed="rId6" cstate="print"/>
          <a:srcRect/>
          <a:stretch>
            <a:fillRect/>
          </a:stretch>
        </p:blipFill>
        <p:spPr bwMode="auto">
          <a:xfrm>
            <a:off x="2051720" y="2492896"/>
            <a:ext cx="4680520" cy="3273875"/>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APLICACIONES</a:t>
            </a:r>
            <a:endParaRPr lang="es-CL" dirty="0"/>
          </a:p>
        </p:txBody>
      </p:sp>
      <p:sp>
        <p:nvSpPr>
          <p:cNvPr id="3" name="2 Marcador de contenido"/>
          <p:cNvSpPr>
            <a:spLocks noGrp="1"/>
          </p:cNvSpPr>
          <p:nvPr>
            <p:ph idx="1"/>
          </p:nvPr>
        </p:nvSpPr>
        <p:spPr>
          <a:xfrm>
            <a:off x="467544" y="1700808"/>
            <a:ext cx="8229600" cy="4032447"/>
          </a:xfrm>
        </p:spPr>
        <p:txBody>
          <a:bodyPr>
            <a:normAutofit/>
          </a:bodyPr>
          <a:lstStyle/>
          <a:p>
            <a:endParaRPr lang="es-CL" dirty="0" smtClean="0"/>
          </a:p>
          <a:p>
            <a:r>
              <a:rPr lang="es-CL" dirty="0" smtClean="0"/>
              <a:t>Hormigones mejorados, mayor resistencia a la compresión</a:t>
            </a:r>
          </a:p>
          <a:p>
            <a:pPr>
              <a:buNone/>
            </a:pPr>
            <a:r>
              <a:rPr lang="es-CL" dirty="0" smtClean="0"/>
              <a:t>   </a:t>
            </a:r>
            <a:r>
              <a:rPr lang="es-CL" sz="2200" i="1" dirty="0" smtClean="0"/>
              <a:t>(</a:t>
            </a:r>
            <a:r>
              <a:rPr lang="es-MX" sz="2200" i="1" dirty="0" smtClean="0"/>
              <a:t>El </a:t>
            </a:r>
            <a:r>
              <a:rPr lang="es-MX" sz="2200" i="1" dirty="0" err="1" smtClean="0"/>
              <a:t>polietilenglicol</a:t>
            </a:r>
            <a:r>
              <a:rPr lang="es-MX" sz="2200" i="1" dirty="0" smtClean="0"/>
              <a:t> es un material de partida para los éteres de </a:t>
            </a:r>
            <a:r>
              <a:rPr lang="es-MX" sz="2200" i="1" dirty="0" err="1" smtClean="0"/>
              <a:t>policarboxilato</a:t>
            </a:r>
            <a:r>
              <a:rPr lang="es-MX" sz="2200" i="1" dirty="0" smtClean="0"/>
              <a:t> (PCE), una familia de aditivos para hormigón. Los PCE funcionan como </a:t>
            </a:r>
            <a:r>
              <a:rPr lang="es-MX" sz="2200" i="1" dirty="0" err="1" smtClean="0"/>
              <a:t>dispersantes</a:t>
            </a:r>
            <a:r>
              <a:rPr lang="es-MX" sz="2200" i="1" dirty="0" smtClean="0"/>
              <a:t> y agentes reductores de agua (</a:t>
            </a:r>
            <a:r>
              <a:rPr lang="es-MX" sz="2200" i="1" dirty="0" err="1" smtClean="0"/>
              <a:t>superplastificantes</a:t>
            </a:r>
            <a:r>
              <a:rPr lang="es-MX" sz="2200" i="1" dirty="0" smtClean="0"/>
              <a:t>) en el hormigón, mejorando su resistencia a la compresión y a la flexión. </a:t>
            </a:r>
            <a:endParaRPr lang="es-CL" sz="2200" i="1"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8229600" cy="1080120"/>
          </a:xfrm>
        </p:spPr>
        <p:txBody>
          <a:bodyPr/>
          <a:lstStyle/>
          <a:p>
            <a:r>
              <a:rPr lang="es-CL" dirty="0" smtClean="0"/>
              <a:t>APLICACIONES</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539552" y="2060848"/>
            <a:ext cx="8229600" cy="387789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CL" sz="3200" b="0" i="0" u="none" strike="noStrike" kern="1200" cap="none" spc="0" normalizeH="0" baseline="0" noProof="0" dirty="0" smtClean="0">
                <a:ln>
                  <a:noFill/>
                </a:ln>
                <a:solidFill>
                  <a:schemeClr val="tx1"/>
                </a:solidFill>
                <a:effectLst/>
                <a:uLnTx/>
                <a:uFillTx/>
                <a:latin typeface="+mn-lt"/>
                <a:ea typeface="+mn-ea"/>
                <a:cs typeface="+mn-cs"/>
              </a:rPr>
              <a:t>Hormigones mejorados, mejor</a:t>
            </a:r>
            <a:r>
              <a:rPr kumimoji="0" lang="es-CL" sz="3200" b="0" i="0" u="none" strike="noStrike" kern="1200" cap="none" spc="0" normalizeH="0" noProof="0" dirty="0" smtClean="0">
                <a:ln>
                  <a:noFill/>
                </a:ln>
                <a:solidFill>
                  <a:schemeClr val="tx1"/>
                </a:solidFill>
                <a:effectLst/>
                <a:uLnTx/>
                <a:uFillTx/>
                <a:latin typeface="+mn-lt"/>
                <a:ea typeface="+mn-ea"/>
                <a:cs typeface="+mn-cs"/>
              </a:rPr>
              <a:t> sellado superficial.</a:t>
            </a: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APLICACIONES</a:t>
            </a:r>
            <a:endParaRPr lang="es-CL" dirty="0"/>
          </a:p>
        </p:txBody>
      </p:sp>
      <p:sp>
        <p:nvSpPr>
          <p:cNvPr id="3" name="2 Marcador de contenido"/>
          <p:cNvSpPr>
            <a:spLocks noGrp="1"/>
          </p:cNvSpPr>
          <p:nvPr>
            <p:ph idx="1"/>
          </p:nvPr>
        </p:nvSpPr>
        <p:spPr>
          <a:xfrm>
            <a:off x="467544" y="1700808"/>
            <a:ext cx="8229600" cy="4032447"/>
          </a:xfrm>
        </p:spPr>
        <p:txBody>
          <a:bodyPr/>
          <a:lstStyle/>
          <a:p>
            <a:r>
              <a:rPr lang="es-CL" dirty="0" smtClean="0"/>
              <a:t>Celdas Fotovoltaicas</a:t>
            </a:r>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7" name="Picture 3"/>
          <p:cNvPicPr>
            <a:picLocks noChangeAspect="1" noChangeArrowheads="1"/>
          </p:cNvPicPr>
          <p:nvPr/>
        </p:nvPicPr>
        <p:blipFill>
          <a:blip r:embed="rId4" cstate="print"/>
          <a:srcRect/>
          <a:stretch>
            <a:fillRect/>
          </a:stretch>
        </p:blipFill>
        <p:spPr bwMode="auto">
          <a:xfrm>
            <a:off x="1835696" y="3068960"/>
            <a:ext cx="5476875" cy="2695575"/>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82154"/>
          </a:xfrm>
        </p:spPr>
        <p:txBody>
          <a:bodyPr>
            <a:normAutofit fontScale="90000"/>
          </a:bodyPr>
          <a:lstStyle/>
          <a:p>
            <a:r>
              <a:rPr lang="es-MX" b="1" cap="all" dirty="0" smtClean="0"/>
              <a:t>Una MIRADA A LOS POLÍMEROS </a:t>
            </a:r>
            <a:r>
              <a:rPr lang="es-MX" b="1" cap="all" dirty="0" smtClean="0">
                <a:hlinkClick r:id="rId3" action="ppaction://hlinksldjump"/>
              </a:rPr>
              <a:t>(*)</a:t>
            </a:r>
            <a:r>
              <a:rPr lang="es-MX" dirty="0" smtClean="0"/>
              <a:t/>
            </a:r>
            <a:br>
              <a:rPr lang="es-MX" dirty="0" smtClean="0"/>
            </a:br>
            <a:endParaRPr lang="es-CL" dirty="0"/>
          </a:p>
        </p:txBody>
      </p:sp>
      <p:sp>
        <p:nvSpPr>
          <p:cNvPr id="3" name="2 Marcador de contenido"/>
          <p:cNvSpPr>
            <a:spLocks noGrp="1"/>
          </p:cNvSpPr>
          <p:nvPr>
            <p:ph idx="1"/>
          </p:nvPr>
        </p:nvSpPr>
        <p:spPr/>
        <p:txBody>
          <a:bodyPr>
            <a:normAutofit fontScale="40000" lnSpcReduction="20000"/>
          </a:bodyPr>
          <a:lstStyle/>
          <a:p>
            <a:pPr>
              <a:buNone/>
            </a:pPr>
            <a:r>
              <a:rPr lang="es-CL" sz="5900" dirty="0" smtClean="0"/>
              <a:t>   </a:t>
            </a:r>
            <a:r>
              <a:rPr lang="es-CL" sz="6800" dirty="0" smtClean="0"/>
              <a:t>Son macro-moléculas, formadas por cientos de miles de uniones de moléculas más pequeñas llamadas monómeros.</a:t>
            </a:r>
          </a:p>
          <a:p>
            <a:pPr>
              <a:buNone/>
            </a:pPr>
            <a:r>
              <a:rPr lang="es-CL" sz="6800" dirty="0" smtClean="0"/>
              <a:t>  </a:t>
            </a:r>
          </a:p>
          <a:p>
            <a:pPr>
              <a:buNone/>
            </a:pPr>
            <a:r>
              <a:rPr lang="es-CL" sz="6800" dirty="0" smtClean="0"/>
              <a:t>   Los polímeros existen en la naturaleza y los conocemos como celulosa, algodón, seda, lana, hule, etc.</a:t>
            </a:r>
          </a:p>
          <a:p>
            <a:pPr>
              <a:buNone/>
            </a:pPr>
            <a:r>
              <a:rPr lang="es-MX" sz="6800" dirty="0" smtClean="0"/>
              <a:t>  </a:t>
            </a:r>
          </a:p>
          <a:p>
            <a:pPr>
              <a:buNone/>
            </a:pPr>
            <a:r>
              <a:rPr lang="es-MX" sz="6800" dirty="0" smtClean="0"/>
              <a:t>  Sin embargo, la mayor parte de los polímeros que usamos en nuestra vida diaria son materiales sintéticos con propiedades y aplicaciones variadas.</a:t>
            </a:r>
          </a:p>
          <a:p>
            <a:pPr>
              <a:buNone/>
            </a:pPr>
            <a:endParaRPr lang="es-CL" dirty="0" smtClean="0"/>
          </a:p>
          <a:p>
            <a:pPr>
              <a:buNone/>
            </a:pPr>
            <a:r>
              <a:rPr lang="es-CL" dirty="0" smtClean="0"/>
              <a:t>   </a:t>
            </a:r>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REFLEXIÓN</a:t>
            </a:r>
            <a:endParaRPr lang="es-CL" dirty="0"/>
          </a:p>
        </p:txBody>
      </p:sp>
      <p:sp>
        <p:nvSpPr>
          <p:cNvPr id="3" name="2 Marcador de contenido"/>
          <p:cNvSpPr>
            <a:spLocks noGrp="1"/>
          </p:cNvSpPr>
          <p:nvPr>
            <p:ph idx="1"/>
          </p:nvPr>
        </p:nvSpPr>
        <p:spPr>
          <a:xfrm>
            <a:off x="467544" y="1268760"/>
            <a:ext cx="8229600" cy="4752528"/>
          </a:xfrm>
        </p:spPr>
        <p:txBody>
          <a:bodyPr>
            <a:normAutofit fontScale="70000" lnSpcReduction="20000"/>
          </a:bodyPr>
          <a:lstStyle/>
          <a:p>
            <a:endParaRPr lang="es-CL" dirty="0" smtClean="0"/>
          </a:p>
          <a:p>
            <a:r>
              <a:rPr lang="es-MX" b="1" dirty="0" smtClean="0"/>
              <a:t>PROVEQUIN</a:t>
            </a:r>
            <a:r>
              <a:rPr lang="es-MX" dirty="0" smtClean="0"/>
              <a:t> , esta consciente de que la confianza en el rendimiento y las propiedades de los materiales de construcción siempre ha sido importante y  especialmente para los polímeros, que son relativamente nuevos en comparación con los tipos de materiales tradicionales, que han estado en uso durante cientos o miles de años.</a:t>
            </a:r>
          </a:p>
          <a:p>
            <a:r>
              <a:rPr lang="es-MX" b="1" dirty="0" smtClean="0"/>
              <a:t>PROVEQUIN</a:t>
            </a:r>
            <a:r>
              <a:rPr lang="es-MX" dirty="0" smtClean="0"/>
              <a:t>  también sabe, que la introducción de materiales poliméricos, en nuevas aplicaciones, va a traer nuevas preocupaciones, particularmente en relación con su longevidad, cómo se verán afectados por el envejecimiento general y la intemperie, los efectos de la contaminación y lo que les sucederá al final de su vida útil. </a:t>
            </a:r>
          </a:p>
          <a:p>
            <a:r>
              <a:rPr lang="es-MX" dirty="0" smtClean="0"/>
              <a:t>Ante esto, </a:t>
            </a:r>
            <a:r>
              <a:rPr lang="es-MX" b="1" dirty="0" smtClean="0"/>
              <a:t>PROVEQUIN  </a:t>
            </a:r>
            <a:r>
              <a:rPr lang="es-MX" dirty="0" smtClean="0"/>
              <a:t>se hace cargo de dar la confianza necesaria, al desarrollar sus productos bajo especificaciones de calidad y confiabilidad acordes a los nuevos estándares.</a:t>
            </a:r>
            <a:endParaRPr lang="es-MX" b="1"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Comportamiento del Concreto</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7" name="Picture 3"/>
          <p:cNvPicPr>
            <a:picLocks noGrp="1" noChangeAspect="1" noChangeArrowheads="1"/>
          </p:cNvPicPr>
          <p:nvPr>
            <p:ph idx="1"/>
          </p:nvPr>
        </p:nvPicPr>
        <p:blipFill>
          <a:blip r:embed="rId4" cstate="print"/>
          <a:srcRect/>
          <a:stretch>
            <a:fillRect/>
          </a:stretch>
        </p:blipFill>
        <p:spPr bwMode="auto">
          <a:xfrm>
            <a:off x="1475656" y="1268760"/>
            <a:ext cx="5976664" cy="4678702"/>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Comportamiento del concreto</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0" name="Picture 2"/>
          <p:cNvPicPr>
            <a:picLocks noChangeAspect="1" noChangeArrowheads="1"/>
          </p:cNvPicPr>
          <p:nvPr/>
        </p:nvPicPr>
        <p:blipFill>
          <a:blip r:embed="rId4" cstate="print"/>
          <a:srcRect/>
          <a:stretch>
            <a:fillRect/>
          </a:stretch>
        </p:blipFill>
        <p:spPr bwMode="auto">
          <a:xfrm>
            <a:off x="1763688" y="1484784"/>
            <a:ext cx="5762625" cy="4343400"/>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b="1" dirty="0" smtClean="0"/>
              <a:t>Permeabilidad (Vapor)</a:t>
            </a:r>
            <a:endParaRPr lang="es-CL" dirty="0"/>
          </a:p>
        </p:txBody>
      </p:sp>
      <p:sp>
        <p:nvSpPr>
          <p:cNvPr id="3" name="2 Marcador de contenido"/>
          <p:cNvSpPr>
            <a:spLocks noGrp="1"/>
          </p:cNvSpPr>
          <p:nvPr>
            <p:ph idx="1"/>
          </p:nvPr>
        </p:nvSpPr>
        <p:spPr>
          <a:xfrm>
            <a:off x="467544" y="1700808"/>
            <a:ext cx="8229600" cy="4032447"/>
          </a:xfrm>
        </p:spPr>
        <p:txBody>
          <a:bodyPr>
            <a:normAutofit fontScale="62500" lnSpcReduction="20000"/>
          </a:bodyPr>
          <a:lstStyle/>
          <a:p>
            <a:r>
              <a:rPr lang="es-MX" sz="3500" b="1" dirty="0" smtClean="0"/>
              <a:t>Los polímeros se utilizan a menudo como revestimientos protectores, barreras de vapor, selladores,  compuestos de calafateo y prueba contra gases y vapores; por esta razón, su permeabilidad, es decir, la capacidad para permitir que los gases y vapores pasen a través de ellos es una propiedad muy importante.</a:t>
            </a:r>
          </a:p>
          <a:p>
            <a:r>
              <a:rPr lang="es-MX" sz="3500" b="1" dirty="0" smtClean="0"/>
              <a:t>La permeabilidad al gas depende tanto de la naturaleza del polímero como de la naturaleza del gas. La difusión a través de un polímero se produce por las pequeñas moléculas de gas que pasan a través de vacíos y espacios entre las moléculas de polímero.</a:t>
            </a:r>
          </a:p>
          <a:p>
            <a:r>
              <a:rPr lang="es-MX" sz="3500" b="1" dirty="0" smtClean="0"/>
              <a:t>La velocidad de difusión dependerá, pues, en gran medida del tamaño de las moléculas pequeñas y del tamaño de las aberturas</a:t>
            </a:r>
            <a:r>
              <a:rPr lang="es-MX" b="1" dirty="0" smtClean="0"/>
              <a:t>.</a:t>
            </a:r>
          </a:p>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MX" sz="5300" b="1" cap="all" dirty="0" smtClean="0"/>
              <a:t>Problemas</a:t>
            </a:r>
            <a:r>
              <a:rPr lang="es-MX" dirty="0" smtClean="0"/>
              <a:t/>
            </a:r>
            <a:br>
              <a:rPr lang="es-MX" dirty="0" smtClean="0"/>
            </a:br>
            <a:endParaRPr lang="es-CL" dirty="0"/>
          </a:p>
        </p:txBody>
      </p:sp>
      <p:sp>
        <p:nvSpPr>
          <p:cNvPr id="3" name="2 Marcador de contenido"/>
          <p:cNvSpPr>
            <a:spLocks noGrp="1"/>
          </p:cNvSpPr>
          <p:nvPr>
            <p:ph idx="1"/>
          </p:nvPr>
        </p:nvSpPr>
        <p:spPr>
          <a:xfrm>
            <a:off x="467544" y="1700808"/>
            <a:ext cx="8229600" cy="4032447"/>
          </a:xfrm>
        </p:spPr>
        <p:txBody>
          <a:bodyPr>
            <a:normAutofit fontScale="92500" lnSpcReduction="20000"/>
          </a:bodyPr>
          <a:lstStyle/>
          <a:p>
            <a:r>
              <a:rPr lang="es-MX" b="1" dirty="0" smtClean="0"/>
              <a:t>La mayoría de las fallas en la instalación se relacionan con el enlace de la preparación pobre de la losa base. </a:t>
            </a:r>
          </a:p>
          <a:p>
            <a:r>
              <a:rPr lang="es-MX" b="1" dirty="0" smtClean="0"/>
              <a:t>Las superficies deben limpiarse a fondo y todos los residuos de lechada y aceite o granallado de granos serían una buena técnica de preparación. </a:t>
            </a:r>
          </a:p>
          <a:p>
            <a:r>
              <a:rPr lang="es-MX" b="1" dirty="0" smtClean="0"/>
              <a:t>El ataque ácido de la superficie usualmente no es un buen enfoque porque no se elimina toda la lechada, y los residuos ácidos pueden continuar debilitando la superficie de unión. </a:t>
            </a:r>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720080"/>
          </a:xfrm>
        </p:spPr>
        <p:txBody>
          <a:bodyPr>
            <a:normAutofit fontScale="90000"/>
          </a:bodyPr>
          <a:lstStyle/>
          <a:p>
            <a:r>
              <a:rPr lang="es-MX" b="1" cap="all" dirty="0" smtClean="0"/>
              <a:t>problemas potenciales</a:t>
            </a:r>
            <a:endParaRPr lang="es-CL" cap="all" dirty="0"/>
          </a:p>
        </p:txBody>
      </p:sp>
      <p:sp>
        <p:nvSpPr>
          <p:cNvPr id="3" name="2 Marcador de contenido"/>
          <p:cNvSpPr>
            <a:spLocks noGrp="1"/>
          </p:cNvSpPr>
          <p:nvPr>
            <p:ph idx="1"/>
          </p:nvPr>
        </p:nvSpPr>
        <p:spPr>
          <a:xfrm>
            <a:off x="467544" y="1124744"/>
            <a:ext cx="8229600" cy="4680520"/>
          </a:xfrm>
        </p:spPr>
        <p:txBody>
          <a:bodyPr>
            <a:normAutofit fontScale="70000" lnSpcReduction="20000"/>
          </a:bodyPr>
          <a:lstStyle/>
          <a:p>
            <a:endParaRPr lang="es-CL" dirty="0" smtClean="0"/>
          </a:p>
          <a:p>
            <a:r>
              <a:rPr lang="es-MX" b="1" dirty="0" smtClean="0"/>
              <a:t>- Proporción incorrecta de materiales de dos componentes</a:t>
            </a:r>
            <a:endParaRPr lang="es-MX" dirty="0" smtClean="0"/>
          </a:p>
          <a:p>
            <a:r>
              <a:rPr lang="es-MX" b="1" dirty="0" smtClean="0"/>
              <a:t>- La exposición química, tal como a ácidos fuertes</a:t>
            </a:r>
            <a:endParaRPr lang="es-MX" dirty="0" smtClean="0"/>
          </a:p>
          <a:p>
            <a:r>
              <a:rPr lang="es-MX" b="1" dirty="0" smtClean="0"/>
              <a:t>- La exposición a solventes fuertes como la gasolina, que puede hacer que los polímeros se hinchen</a:t>
            </a:r>
            <a:endParaRPr lang="es-MX" dirty="0" smtClean="0"/>
          </a:p>
          <a:p>
            <a:r>
              <a:rPr lang="es-MX" b="1" dirty="0" smtClean="0"/>
              <a:t>- Colocación sobre sustratos con agua estancada</a:t>
            </a:r>
            <a:endParaRPr lang="es-MX" dirty="0" smtClean="0"/>
          </a:p>
          <a:p>
            <a:r>
              <a:rPr lang="es-MX" b="1" dirty="0" smtClean="0"/>
              <a:t>- No humedecer adecuadamente las superficies del sustrato antes de la aplicación</a:t>
            </a:r>
            <a:endParaRPr lang="es-MX" dirty="0" smtClean="0"/>
          </a:p>
          <a:p>
            <a:r>
              <a:rPr lang="es-MX" b="1" dirty="0" smtClean="0"/>
              <a:t>- Aplicación cuando las temperaturas son demasiado bajas (por debajo de 4,4º C)</a:t>
            </a:r>
            <a:endParaRPr lang="es-MX" dirty="0" smtClean="0"/>
          </a:p>
          <a:p>
            <a:r>
              <a:rPr lang="es-MX" b="1" dirty="0" smtClean="0"/>
              <a:t>- Curado inadecuado durante las primeras 24 horas</a:t>
            </a:r>
            <a:endParaRPr lang="es-MX" dirty="0" smtClean="0"/>
          </a:p>
          <a:p>
            <a:r>
              <a:rPr lang="es-MX" b="1" dirty="0" smtClean="0"/>
              <a:t>- El mal contacto con el sustrato</a:t>
            </a:r>
            <a:endParaRPr lang="es-MX" dirty="0" smtClean="0"/>
          </a:p>
          <a:p>
            <a:r>
              <a:rPr lang="es-MX" b="1" dirty="0" smtClean="0"/>
              <a:t>- Instalación demasiado cerca de condiciones extremas de calor o frío</a:t>
            </a:r>
            <a:endParaRPr lang="es-MX"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67544" y="1340768"/>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normAutofit fontScale="90000"/>
          </a:bodyPr>
          <a:lstStyle/>
          <a:p>
            <a:r>
              <a:rPr lang="es-MX" cap="all" dirty="0" smtClean="0"/>
              <a:t>Algo de Historia </a:t>
            </a:r>
            <a:r>
              <a:rPr lang="es-MX" cap="all" dirty="0" smtClean="0">
                <a:hlinkClick r:id="rId2" action="ppaction://hlinksldjump"/>
              </a:rPr>
              <a:t>(*)</a:t>
            </a:r>
            <a:r>
              <a:rPr lang="es-MX" dirty="0" smtClean="0"/>
              <a:t/>
            </a:r>
            <a:br>
              <a:rPr lang="es-MX" dirty="0" smtClean="0"/>
            </a:br>
            <a:endParaRPr lang="es-CL" dirty="0"/>
          </a:p>
        </p:txBody>
      </p:sp>
      <p:sp>
        <p:nvSpPr>
          <p:cNvPr id="3" name="2 Marcador de contenido"/>
          <p:cNvSpPr>
            <a:spLocks noGrp="1"/>
          </p:cNvSpPr>
          <p:nvPr>
            <p:ph idx="1"/>
          </p:nvPr>
        </p:nvSpPr>
        <p:spPr>
          <a:xfrm>
            <a:off x="467544" y="1196752"/>
            <a:ext cx="8229600" cy="4536503"/>
          </a:xfrm>
        </p:spPr>
        <p:txBody>
          <a:bodyPr>
            <a:normAutofit fontScale="85000" lnSpcReduction="20000"/>
          </a:bodyPr>
          <a:lstStyle/>
          <a:p>
            <a:endParaRPr lang="es-CL" dirty="0" smtClean="0"/>
          </a:p>
          <a:p>
            <a:r>
              <a:rPr lang="es-MX" b="1" dirty="0" smtClean="0"/>
              <a:t>En 1951, </a:t>
            </a:r>
            <a:r>
              <a:rPr lang="es-MX" b="1" dirty="0" err="1" smtClean="0"/>
              <a:t>Rohm&amp;Haas</a:t>
            </a:r>
            <a:r>
              <a:rPr lang="es-MX" b="1" dirty="0" smtClean="0"/>
              <a:t> inicio la construcción de una planta de proceso en Houston, Texas. Y a planta comenzó a producir monómeros de acrilato en 1952.</a:t>
            </a:r>
          </a:p>
          <a:p>
            <a:r>
              <a:rPr lang="es-MX" b="1" dirty="0" smtClean="0"/>
              <a:t> La primera emulsión de pintura  apareció un año después. Era un aglutinante, un componente crítico de formulaciones de pintura. </a:t>
            </a:r>
          </a:p>
          <a:p>
            <a:r>
              <a:rPr lang="es-MX" dirty="0" smtClean="0"/>
              <a:t>(Los aglutinantes son una resina líquida que, como el pegamento, mantiene todo unido en la pintura y le da la capacidad de adherirse a una superficie, soportar los elementos y darle un acabado plano, </a:t>
            </a:r>
            <a:r>
              <a:rPr lang="es-MX" dirty="0" err="1" smtClean="0"/>
              <a:t>semi</a:t>
            </a:r>
            <a:r>
              <a:rPr lang="es-MX" dirty="0" smtClean="0"/>
              <a:t>-brillante o brillante).</a:t>
            </a:r>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MX" cap="all" dirty="0" smtClean="0"/>
              <a:t>Las fuerzas de Van der </a:t>
            </a:r>
            <a:r>
              <a:rPr lang="es-MX" cap="all" dirty="0" err="1" smtClean="0"/>
              <a:t>Waals</a:t>
            </a:r>
            <a:r>
              <a:rPr lang="es-MX" dirty="0" smtClean="0"/>
              <a:t> </a:t>
            </a:r>
            <a:endParaRPr lang="es-CL" dirty="0"/>
          </a:p>
        </p:txBody>
      </p:sp>
      <p:sp>
        <p:nvSpPr>
          <p:cNvPr id="3" name="2 Marcador de contenido"/>
          <p:cNvSpPr>
            <a:spLocks noGrp="1"/>
          </p:cNvSpPr>
          <p:nvPr>
            <p:ph idx="1"/>
          </p:nvPr>
        </p:nvSpPr>
        <p:spPr>
          <a:xfrm>
            <a:off x="467544" y="1700808"/>
            <a:ext cx="8229600" cy="4032447"/>
          </a:xfrm>
        </p:spPr>
        <p:txBody>
          <a:bodyPr>
            <a:normAutofit fontScale="70000" lnSpcReduction="20000"/>
          </a:bodyPr>
          <a:lstStyle/>
          <a:p>
            <a:endParaRPr lang="es-CL" dirty="0" smtClean="0"/>
          </a:p>
          <a:p>
            <a:r>
              <a:rPr lang="es-MX" dirty="0" smtClean="0"/>
              <a:t>Se llaman así en honor al físico holandés </a:t>
            </a:r>
            <a:r>
              <a:rPr lang="es-MX" b="1" dirty="0" smtClean="0"/>
              <a:t>Johannes Van der </a:t>
            </a:r>
            <a:r>
              <a:rPr lang="es-MX" b="1" dirty="0" err="1" smtClean="0"/>
              <a:t>Waals</a:t>
            </a:r>
            <a:r>
              <a:rPr lang="es-MX" dirty="0" smtClean="0"/>
              <a:t>. Estas fuerzas son las responsables fenómenos físicos y químicos como la adhesión, rozamiento, difusión, tensión superficial y la viscosidad.</a:t>
            </a:r>
          </a:p>
          <a:p>
            <a:r>
              <a:rPr lang="es-MX" dirty="0" smtClean="0"/>
              <a:t>Las fuerzas de Van der </a:t>
            </a:r>
            <a:r>
              <a:rPr lang="es-MX" dirty="0" err="1" smtClean="0"/>
              <a:t>Waals</a:t>
            </a:r>
            <a:r>
              <a:rPr lang="es-MX" dirty="0" smtClean="0"/>
              <a:t>, aún siendo tan débiles, definen el carácter químico de muchos compuestos orgánicos.</a:t>
            </a:r>
          </a:p>
          <a:p>
            <a:r>
              <a:rPr lang="es-MX" b="1" dirty="0" smtClean="0"/>
              <a:t>Las fuerzas de van der </a:t>
            </a:r>
            <a:r>
              <a:rPr lang="es-MX" b="1" dirty="0" err="1" smtClean="0"/>
              <a:t>Waals</a:t>
            </a:r>
            <a:r>
              <a:rPr lang="es-MX" b="1" dirty="0" smtClean="0"/>
              <a:t> son fuerzas de estabilización molecular (dan estabilidad a la unión entre varias moléculas)</a:t>
            </a:r>
            <a:r>
              <a:rPr lang="es-MX" dirty="0" smtClean="0"/>
              <a:t>, también conocidas como atracciones intermoleculares o de largo alcance y son las </a:t>
            </a:r>
            <a:r>
              <a:rPr lang="es-MX" b="1" dirty="0" smtClean="0"/>
              <a:t>fuerzas entre moléculas</a:t>
            </a:r>
            <a:r>
              <a:rPr lang="es-MX" dirty="0" smtClean="0"/>
              <a:t> (fuerzas entre </a:t>
            </a:r>
            <a:r>
              <a:rPr lang="es-MX" b="1" dirty="0" smtClean="0"/>
              <a:t>molécula-molécula</a:t>
            </a:r>
            <a:r>
              <a:rPr lang="es-MX" dirty="0" smtClean="0"/>
              <a:t>).</a:t>
            </a:r>
          </a:p>
          <a:p>
            <a:r>
              <a:rPr lang="es-CL" dirty="0" smtClean="0"/>
              <a:t>(</a:t>
            </a:r>
            <a:r>
              <a:rPr lang="es-CL" dirty="0" smtClean="0">
                <a:hlinkClick r:id="rId2" action="ppaction://hlinksldjump"/>
              </a:rPr>
              <a:t>*</a:t>
            </a:r>
            <a:r>
              <a:rPr lang="es-CL" dirty="0" smtClean="0"/>
              <a:t>)</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cap="all" dirty="0" smtClean="0"/>
              <a:t>Polímeros en emulsión</a:t>
            </a:r>
            <a:endParaRPr lang="es-CL" cap="all" dirty="0"/>
          </a:p>
        </p:txBody>
      </p:sp>
      <p:sp>
        <p:nvSpPr>
          <p:cNvPr id="3" name="2 Marcador de contenido"/>
          <p:cNvSpPr>
            <a:spLocks noGrp="1"/>
          </p:cNvSpPr>
          <p:nvPr>
            <p:ph idx="1"/>
          </p:nvPr>
        </p:nvSpPr>
        <p:spPr>
          <a:xfrm>
            <a:off x="467544" y="1196752"/>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67544" y="1484784"/>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Rectángulo"/>
          <p:cNvSpPr/>
          <p:nvPr/>
        </p:nvSpPr>
        <p:spPr>
          <a:xfrm>
            <a:off x="827584" y="1556793"/>
            <a:ext cx="7488832" cy="4401205"/>
          </a:xfrm>
          <a:prstGeom prst="rect">
            <a:avLst/>
          </a:prstGeom>
        </p:spPr>
        <p:txBody>
          <a:bodyPr wrap="square">
            <a:spAutoFit/>
          </a:bodyPr>
          <a:lstStyle/>
          <a:p>
            <a:r>
              <a:rPr lang="es-MX" sz="2800" b="1" dirty="0" smtClean="0"/>
              <a:t>Los polímeros creados en la emulsión son fáciles de manejar y formular. Pero quizás sus características más sorprendentes son sus pesos moleculares extremadamente altos, que acercan un millón. Debido a esto, a medida que el agua se evapora, los polímeros se fusionan en una película acrílica resistente. Estas películas, dependiendo de cómo se preparan, pueden tener la pegajosidad de "</a:t>
            </a:r>
            <a:r>
              <a:rPr lang="es-MX" sz="2800" b="1" dirty="0" err="1" smtClean="0"/>
              <a:t>fly</a:t>
            </a:r>
            <a:r>
              <a:rPr lang="es-MX" sz="2800" b="1" dirty="0" smtClean="0"/>
              <a:t> </a:t>
            </a:r>
            <a:r>
              <a:rPr lang="es-MX" sz="2800" b="1" dirty="0" err="1" smtClean="0"/>
              <a:t>paper</a:t>
            </a:r>
            <a:r>
              <a:rPr lang="es-MX" sz="2800" b="1" dirty="0" smtClean="0"/>
              <a:t>" o la dureza del vidrio.  </a:t>
            </a:r>
            <a:r>
              <a:rPr lang="es-MX" sz="2800" b="1" dirty="0" smtClean="0">
                <a:hlinkClick r:id="rId4" action="ppaction://hlinksldjump"/>
              </a:rPr>
              <a:t>(*)</a:t>
            </a:r>
            <a:endParaRPr lang="es-MX" sz="2800" b="1" dirty="0"/>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IMPERMEABILIZAR MURO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 name="9 Imagen" descr="Deco Sealers&#10;Site&#10;Deco Sealers&#10;Ephrata, PA">
            <a:hlinkClick r:id="rId5"/>
          </p:cNvPr>
          <p:cNvPicPr/>
          <p:nvPr/>
        </p:nvPicPr>
        <p:blipFill>
          <a:blip r:embed="rId6" cstate="print"/>
          <a:srcRect/>
          <a:stretch>
            <a:fillRect/>
          </a:stretch>
        </p:blipFill>
        <p:spPr bwMode="auto">
          <a:xfrm>
            <a:off x="1187624" y="1772817"/>
            <a:ext cx="6336704" cy="4032448"/>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cap="all" dirty="0" smtClean="0"/>
              <a:t>Características</a:t>
            </a:r>
            <a:endParaRPr lang="es-CL" b="1" cap="all" dirty="0"/>
          </a:p>
        </p:txBody>
      </p:sp>
      <p:sp>
        <p:nvSpPr>
          <p:cNvPr id="3" name="2 Marcador de contenido"/>
          <p:cNvSpPr>
            <a:spLocks noGrp="1"/>
          </p:cNvSpPr>
          <p:nvPr>
            <p:ph idx="1"/>
          </p:nvPr>
        </p:nvSpPr>
        <p:spPr/>
        <p:txBody>
          <a:bodyPr>
            <a:normAutofit/>
          </a:bodyPr>
          <a:lstStyle/>
          <a:p>
            <a:r>
              <a:rPr lang="es-MX" sz="2700" dirty="0" smtClean="0"/>
              <a:t>Lo que distingue a los polímeros de los materiales constituidos por moléculas de tamaño normal son sus propiedades mecánicas. </a:t>
            </a:r>
          </a:p>
          <a:p>
            <a:r>
              <a:rPr lang="es-MX" sz="2700" dirty="0" smtClean="0"/>
              <a:t>En general, los polímeros tienen una excelente resistencia mecánica, debido a que las grandes cadenas poliméricas se atraen. Las fuerzas de atracción intermoleculares dependen de la composición química del polímero y pueden ser de varias clases.</a:t>
            </a:r>
            <a:endParaRPr lang="es-MX" sz="2700"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CONSTRUCCION PUENTES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7169" name="Picture 1"/>
          <p:cNvPicPr>
            <a:picLocks noChangeAspect="1" noChangeArrowheads="1"/>
          </p:cNvPicPr>
          <p:nvPr/>
        </p:nvPicPr>
        <p:blipFill>
          <a:blip r:embed="rId5" cstate="print"/>
          <a:srcRect/>
          <a:stretch>
            <a:fillRect/>
          </a:stretch>
        </p:blipFill>
        <p:spPr bwMode="auto">
          <a:xfrm>
            <a:off x="1259632" y="1412776"/>
            <a:ext cx="6599237" cy="4581525"/>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CONSTRUCCION PUENTES</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8193" name="Picture 1"/>
          <p:cNvPicPr>
            <a:picLocks noChangeAspect="1" noChangeArrowheads="1"/>
          </p:cNvPicPr>
          <p:nvPr/>
        </p:nvPicPr>
        <p:blipFill>
          <a:blip r:embed="rId4" cstate="print"/>
          <a:srcRect/>
          <a:stretch>
            <a:fillRect/>
          </a:stretch>
        </p:blipFill>
        <p:spPr bwMode="auto">
          <a:xfrm>
            <a:off x="1259632" y="1772816"/>
            <a:ext cx="6646863" cy="4219575"/>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CONSTRUCCION PUENTES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5298" name="Picture 2"/>
          <p:cNvPicPr>
            <a:picLocks noChangeAspect="1" noChangeArrowheads="1"/>
          </p:cNvPicPr>
          <p:nvPr/>
        </p:nvPicPr>
        <p:blipFill>
          <a:blip r:embed="rId5" cstate="print"/>
          <a:srcRect/>
          <a:stretch>
            <a:fillRect/>
          </a:stretch>
        </p:blipFill>
        <p:spPr bwMode="auto">
          <a:xfrm>
            <a:off x="1331640" y="1556792"/>
            <a:ext cx="6503987" cy="4362450"/>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IMPERMEABILIZACION -1</a:t>
            </a:r>
            <a:endParaRPr lang="es-CL" dirty="0"/>
          </a:p>
        </p:txBody>
      </p:sp>
      <p:sp>
        <p:nvSpPr>
          <p:cNvPr id="3" name="2 Marcador de contenido"/>
          <p:cNvSpPr>
            <a:spLocks noGrp="1"/>
          </p:cNvSpPr>
          <p:nvPr>
            <p:ph idx="1"/>
          </p:nvPr>
        </p:nvSpPr>
        <p:spPr>
          <a:xfrm>
            <a:off x="467544" y="1268760"/>
            <a:ext cx="8229600" cy="4464495"/>
          </a:xfrm>
        </p:spPr>
        <p:txBody>
          <a:bodyPr>
            <a:normAutofit fontScale="77500" lnSpcReduction="20000"/>
          </a:bodyPr>
          <a:lstStyle/>
          <a:p>
            <a:endParaRPr lang="es-CL" dirty="0" smtClean="0"/>
          </a:p>
          <a:p>
            <a:r>
              <a:rPr lang="es-MX" dirty="0" smtClean="0"/>
              <a:t>A pesar de muchos avances en la tecnología de concreto y la capacidad de producir concreto de alta calidad, no ha sido posible hacer realmente estructuras a prueba de agua. El problema de la impermeabilización de techos, paredes, baños, inodoros, cocinas, sótanos, piscinas y depósitos de agua, etc., no se ha reducido mucho. Hay una serie de materiales y métodos disponibles en el país para fines de impermeabilización. Pero la mayoría de ellos fallan debido a una u otra de las razones. La impermeabilización ha permanecido como un problema complejo no resuelto. Una impermeabilización exitosa no sólo depende de la calidad y durabilidad del material, sino también de la mano de obra, el medio ambiente y el tipo de estructuras.</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IMPERMEABILIZACION - 2</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Rectángulo"/>
          <p:cNvSpPr/>
          <p:nvPr/>
        </p:nvSpPr>
        <p:spPr>
          <a:xfrm>
            <a:off x="611560" y="1859340"/>
            <a:ext cx="7848872" cy="3785652"/>
          </a:xfrm>
          <a:prstGeom prst="rect">
            <a:avLst/>
          </a:prstGeom>
        </p:spPr>
        <p:txBody>
          <a:bodyPr wrap="square">
            <a:spAutoFit/>
          </a:bodyPr>
          <a:lstStyle/>
          <a:p>
            <a:r>
              <a:rPr lang="es-MX" sz="2400" dirty="0" smtClean="0"/>
              <a:t>La impermeabilización es un método por el cual un artículo se hace resistente al daño por el agua. La impermeabilización es la formación de una barrera impermeable que está diseñada para evitar que el agua entre o salga de varias secciones de las estructuras del edificio. Las áreas internas que están impermeabilizadas incluyen baños, retretes de ducha, lavanderías y aseos. Mientras que un área externa impermeabilizada se extiende a los techos, las cajas del plantador, los podios, los balcones, los muros de contención y las piscinas</a:t>
            </a:r>
            <a:endParaRPr lang="es-MX" sz="2400" dirty="0"/>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CAMINOS RURALES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1442" name="Imagen 1"/>
          <p:cNvPicPr>
            <a:picLocks noChangeAspect="1" noChangeArrowheads="1"/>
          </p:cNvPicPr>
          <p:nvPr/>
        </p:nvPicPr>
        <p:blipFill>
          <a:blip r:embed="rId5" cstate="print"/>
          <a:srcRect/>
          <a:stretch>
            <a:fillRect/>
          </a:stretch>
        </p:blipFill>
        <p:spPr bwMode="auto">
          <a:xfrm>
            <a:off x="971599" y="2060848"/>
            <a:ext cx="3544247" cy="2664296"/>
          </a:xfrm>
          <a:prstGeom prst="rect">
            <a:avLst/>
          </a:prstGeom>
          <a:noFill/>
        </p:spPr>
      </p:pic>
      <p:pic>
        <p:nvPicPr>
          <p:cNvPr id="61441" name="Imagen 4"/>
          <p:cNvPicPr>
            <a:picLocks noChangeAspect="1" noChangeArrowheads="1"/>
          </p:cNvPicPr>
          <p:nvPr/>
        </p:nvPicPr>
        <p:blipFill>
          <a:blip r:embed="rId6" cstate="print"/>
          <a:srcRect/>
          <a:stretch>
            <a:fillRect/>
          </a:stretch>
        </p:blipFill>
        <p:spPr bwMode="auto">
          <a:xfrm>
            <a:off x="4932040" y="3284983"/>
            <a:ext cx="3312368" cy="2489987"/>
          </a:xfrm>
          <a:prstGeom prst="rect">
            <a:avLst/>
          </a:prstGeom>
          <a:noFill/>
        </p:spPr>
      </p:pic>
      <p:sp>
        <p:nvSpPr>
          <p:cNvPr id="6144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ESTACIONAMIENTOS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8369" name="Picture 1"/>
          <p:cNvPicPr>
            <a:picLocks noChangeAspect="1" noChangeArrowheads="1"/>
          </p:cNvPicPr>
          <p:nvPr/>
        </p:nvPicPr>
        <p:blipFill>
          <a:blip r:embed="rId5" cstate="print"/>
          <a:srcRect/>
          <a:stretch>
            <a:fillRect/>
          </a:stretch>
        </p:blipFill>
        <p:spPr bwMode="auto">
          <a:xfrm>
            <a:off x="4860032" y="3284984"/>
            <a:ext cx="3331320" cy="2498279"/>
          </a:xfrm>
          <a:prstGeom prst="rect">
            <a:avLst/>
          </a:prstGeom>
          <a:noFill/>
          <a:ln w="9525">
            <a:noFill/>
            <a:miter lim="800000"/>
            <a:headEnd/>
            <a:tailEnd/>
          </a:ln>
        </p:spPr>
      </p:pic>
      <p:pic>
        <p:nvPicPr>
          <p:cNvPr id="58371" name="Picture 3"/>
          <p:cNvPicPr>
            <a:picLocks noChangeAspect="1" noChangeArrowheads="1"/>
          </p:cNvPicPr>
          <p:nvPr/>
        </p:nvPicPr>
        <p:blipFill>
          <a:blip r:embed="rId6" cstate="print"/>
          <a:srcRect/>
          <a:stretch>
            <a:fillRect/>
          </a:stretch>
        </p:blipFill>
        <p:spPr bwMode="auto">
          <a:xfrm>
            <a:off x="1187624" y="2132856"/>
            <a:ext cx="2448272" cy="3211020"/>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PISCINAS </a:t>
            </a:r>
            <a:r>
              <a:rPr lang="es-CL" dirty="0" smtClean="0">
                <a:hlinkClick r:id="rId3" action="ppaction://hlinksldjump"/>
              </a:rPr>
              <a:t>(*)</a:t>
            </a:r>
            <a:endParaRPr lang="es-CL" dirty="0"/>
          </a:p>
        </p:txBody>
      </p:sp>
      <p:sp>
        <p:nvSpPr>
          <p:cNvPr id="3" name="2 Marcador de contenido"/>
          <p:cNvSpPr>
            <a:spLocks noGrp="1"/>
          </p:cNvSpPr>
          <p:nvPr>
            <p:ph idx="1"/>
          </p:nvPr>
        </p:nvSpPr>
        <p:spPr>
          <a:xfrm>
            <a:off x="467544" y="5157192"/>
            <a:ext cx="8229600" cy="792088"/>
          </a:xfrm>
        </p:spPr>
        <p:txBody>
          <a:bodyPr>
            <a:normAutofit fontScale="47500" lnSpcReduction="20000"/>
          </a:bodyPr>
          <a:lstStyle/>
          <a:p>
            <a:endParaRPr lang="es-CL" dirty="0" smtClean="0"/>
          </a:p>
          <a:p>
            <a:r>
              <a:rPr lang="es-CL" dirty="0" smtClean="0"/>
              <a:t>1 Imprimante                          3 Malla fibra de vidrio                 5 Pintura </a:t>
            </a:r>
            <a:r>
              <a:rPr lang="es-CL" dirty="0" err="1" smtClean="0"/>
              <a:t>epoxica</a:t>
            </a:r>
            <a:endParaRPr lang="es-CL" dirty="0" smtClean="0"/>
          </a:p>
          <a:p>
            <a:r>
              <a:rPr lang="es-CL" dirty="0" smtClean="0"/>
              <a:t>2 Refuerzo de juntas              4 Membrana polimérica</a:t>
            </a:r>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6322" name="Picture 2" descr="https://www.diasen.com/MTF/Content/Catalog/diasen/sistemi/PRODUCTS/sistema_impermeabilizzante_liquido_per_piscine_238799668262641936.jpg"/>
          <p:cNvPicPr>
            <a:picLocks noChangeAspect="1" noChangeArrowheads="1"/>
          </p:cNvPicPr>
          <p:nvPr/>
        </p:nvPicPr>
        <p:blipFill>
          <a:blip r:embed="rId6" cstate="print"/>
          <a:srcRect/>
          <a:stretch>
            <a:fillRect/>
          </a:stretch>
        </p:blipFill>
        <p:spPr bwMode="auto">
          <a:xfrm>
            <a:off x="1403648" y="1196752"/>
            <a:ext cx="5694715" cy="3559197"/>
          </a:xfrm>
          <a:prstGeom prst="rect">
            <a:avLst/>
          </a:prstGeom>
          <a:noFill/>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MEMBRANA  IMPERMEABLE</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7346" name="Picture 2" descr="https://www.diasen.com/MTF/Content/Catalog/diasen/prodotti/impermeabilizzanti/ATTACHMENTS/impermeabilizzanti.jpg"/>
          <p:cNvPicPr>
            <a:picLocks noChangeAspect="1" noChangeArrowheads="1"/>
          </p:cNvPicPr>
          <p:nvPr/>
        </p:nvPicPr>
        <p:blipFill>
          <a:blip r:embed="rId4" cstate="print"/>
          <a:srcRect/>
          <a:stretch>
            <a:fillRect/>
          </a:stretch>
        </p:blipFill>
        <p:spPr bwMode="auto">
          <a:xfrm>
            <a:off x="1475656" y="1916832"/>
            <a:ext cx="5844530" cy="3312368"/>
          </a:xfrm>
          <a:prstGeom prst="rect">
            <a:avLst/>
          </a:prstGeom>
          <a:noFill/>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CUBIERTA IMPERMEABLE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3490" name="Picture 2" descr="https://www.diasen.com/MTF/Content/Catalog/diasen/prodotti/rivestimenti/ATTACHMENTS/rivestimenti.jpg"/>
          <p:cNvPicPr>
            <a:picLocks noChangeAspect="1" noChangeArrowheads="1"/>
          </p:cNvPicPr>
          <p:nvPr/>
        </p:nvPicPr>
        <p:blipFill>
          <a:blip r:embed="rId5" cstate="print"/>
          <a:srcRect/>
          <a:stretch>
            <a:fillRect/>
          </a:stretch>
        </p:blipFill>
        <p:spPr bwMode="auto">
          <a:xfrm>
            <a:off x="1331640" y="2348880"/>
            <a:ext cx="6581364" cy="3168352"/>
          </a:xfrm>
          <a:prstGeom prst="rect">
            <a:avLst/>
          </a:prstGeom>
          <a:noFill/>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cap="all" dirty="0" smtClean="0"/>
              <a:t>Fuerzas de Cohesión</a:t>
            </a:r>
            <a:endParaRPr lang="es-CL" b="1" cap="all" dirty="0"/>
          </a:p>
        </p:txBody>
      </p:sp>
      <p:sp>
        <p:nvSpPr>
          <p:cNvPr id="3" name="2 Marcador de contenido"/>
          <p:cNvSpPr>
            <a:spLocks noGrp="1"/>
          </p:cNvSpPr>
          <p:nvPr>
            <p:ph idx="1"/>
          </p:nvPr>
        </p:nvSpPr>
        <p:spPr/>
        <p:txBody>
          <a:bodyPr>
            <a:normAutofit/>
          </a:bodyPr>
          <a:lstStyle/>
          <a:p>
            <a:r>
              <a:rPr lang="es-MX" b="1" dirty="0" smtClean="0"/>
              <a:t>Fuerzas de Van der </a:t>
            </a:r>
            <a:r>
              <a:rPr lang="es-MX" b="1" dirty="0" err="1" smtClean="0"/>
              <a:t>Waals</a:t>
            </a:r>
            <a:r>
              <a:rPr lang="es-MX" b="1" dirty="0" smtClean="0"/>
              <a:t>. </a:t>
            </a:r>
            <a:r>
              <a:rPr lang="es-MX" b="1" dirty="0" smtClean="0">
                <a:hlinkClick r:id="rId2" action="ppaction://hlinksldjump"/>
              </a:rPr>
              <a:t>(*)</a:t>
            </a:r>
            <a:endParaRPr lang="es-MX" b="1" dirty="0" smtClean="0"/>
          </a:p>
          <a:p>
            <a:r>
              <a:rPr lang="es-MX" b="1" dirty="0" smtClean="0"/>
              <a:t>Fuerzas de atracción, dipolos permanentes.</a:t>
            </a:r>
          </a:p>
          <a:p>
            <a:r>
              <a:rPr lang="es-MX" b="1" dirty="0" smtClean="0"/>
              <a:t>Enlaces de hidrógeno.</a:t>
            </a:r>
          </a:p>
          <a:p>
            <a:r>
              <a:rPr lang="es-MX" b="1" dirty="0" smtClean="0"/>
              <a:t>Enlaces  iónicos.</a:t>
            </a:r>
          </a:p>
          <a:p>
            <a:pPr>
              <a:buNone/>
            </a:pPr>
            <a:r>
              <a:rPr lang="es-MX" dirty="0" smtClean="0"/>
              <a:t>  </a:t>
            </a:r>
            <a:r>
              <a:rPr lang="es-MX" sz="2700" dirty="0" smtClean="0"/>
              <a:t>La fuerza total de atracción entre las moléculas del polímero, dependería del número de las interacciones. </a:t>
            </a:r>
          </a:p>
          <a:p>
            <a:endParaRPr lang="es-MX" b="1" dirty="0" smtClean="0"/>
          </a:p>
          <a:p>
            <a:endParaRPr lang="es-MX"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r>
              <a:rPr lang="es-CL" dirty="0" smtClean="0"/>
              <a:t>ELASTOMEROS </a:t>
            </a:r>
            <a:r>
              <a:rPr lang="es-CL" dirty="0" smtClean="0">
                <a:hlinkClick r:id="rId2" action="ppaction://hlinksldjump"/>
              </a:rPr>
              <a:t>(*)</a:t>
            </a:r>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Rectángulo"/>
          <p:cNvSpPr/>
          <p:nvPr/>
        </p:nvSpPr>
        <p:spPr>
          <a:xfrm>
            <a:off x="899592" y="1700808"/>
            <a:ext cx="7776864" cy="4401205"/>
          </a:xfrm>
          <a:prstGeom prst="rect">
            <a:avLst/>
          </a:prstGeom>
        </p:spPr>
        <p:txBody>
          <a:bodyPr wrap="square">
            <a:spAutoFit/>
          </a:bodyPr>
          <a:lstStyle/>
          <a:p>
            <a:r>
              <a:rPr lang="es-MX" sz="2000" b="1" dirty="0" smtClean="0"/>
              <a:t>Obviamente, no todos los polímeros amorfos son elastómeros. Algunos son </a:t>
            </a:r>
            <a:r>
              <a:rPr lang="es-MX" sz="2000" b="1" dirty="0" smtClean="0">
                <a:hlinkClick r:id="rId5"/>
              </a:rPr>
              <a:t>termoplásticos</a:t>
            </a:r>
            <a:r>
              <a:rPr lang="es-MX" sz="2000" b="1" dirty="0" smtClean="0"/>
              <a:t>. ¿Por qué? Que el polímero amorfo sea un termoplástico o un elastómero, depende de su </a:t>
            </a:r>
            <a:r>
              <a:rPr lang="es-MX" sz="2000" b="1" dirty="0" smtClean="0">
                <a:hlinkClick r:id="rId6"/>
              </a:rPr>
              <a:t>temperatura de transición vítrea</a:t>
            </a:r>
            <a:r>
              <a:rPr lang="es-MX" sz="2000" b="1" dirty="0" smtClean="0"/>
              <a:t>, o </a:t>
            </a:r>
            <a:r>
              <a:rPr lang="es-MX" sz="2000" b="1" i="1" dirty="0" err="1" smtClean="0"/>
              <a:t>T</a:t>
            </a:r>
            <a:r>
              <a:rPr lang="es-MX" sz="2000" b="1" baseline="-25000" dirty="0" err="1" smtClean="0"/>
              <a:t>g</a:t>
            </a:r>
            <a:r>
              <a:rPr lang="es-MX" sz="2000" b="1" dirty="0" err="1" smtClean="0"/>
              <a:t>.</a:t>
            </a:r>
            <a:r>
              <a:rPr lang="es-MX" sz="2000" b="1" dirty="0" smtClean="0"/>
              <a:t> Esta es la temperatura por encima de la cual un polímero se vuelve blando y dúctil, y por debajo de la cual se vuelve duro y quebradizo, como el vidrio. Si un polímero amorfo tiene una </a:t>
            </a:r>
            <a:r>
              <a:rPr lang="es-MX" sz="2000" b="1" i="1" dirty="0" err="1" smtClean="0"/>
              <a:t>T</a:t>
            </a:r>
            <a:r>
              <a:rPr lang="es-MX" sz="2000" b="1" baseline="-25000" dirty="0" err="1" smtClean="0"/>
              <a:t>g</a:t>
            </a:r>
            <a:r>
              <a:rPr lang="es-MX" sz="2000" b="1" dirty="0" smtClean="0"/>
              <a:t> por debajo de la temperatura ambiente, será un elastómero, porque es blando y elástico a temperatura ambiente. Si un polímero amorfo tiene una </a:t>
            </a:r>
            <a:r>
              <a:rPr lang="es-MX" sz="2000" b="1" i="1" dirty="0" err="1" smtClean="0"/>
              <a:t>T</a:t>
            </a:r>
            <a:r>
              <a:rPr lang="es-MX" sz="2000" b="1" baseline="-25000" dirty="0" err="1" smtClean="0"/>
              <a:t>g</a:t>
            </a:r>
            <a:r>
              <a:rPr lang="es-MX" sz="2000" b="1" dirty="0" smtClean="0"/>
              <a:t> por encima de la temperatura ambiente, será un termoplástico, ya que a dicha temperatura es duro y quebradizo. De modo que, por regla general para los polímeros amorfos, tenemos que los elastómeros poseen bajas </a:t>
            </a:r>
            <a:r>
              <a:rPr lang="es-MX" sz="2000" b="1" i="1" dirty="0" err="1" smtClean="0"/>
              <a:t>T</a:t>
            </a:r>
            <a:r>
              <a:rPr lang="es-MX" sz="2000" b="1" baseline="-25000" dirty="0" err="1" smtClean="0"/>
              <a:t>g</a:t>
            </a:r>
            <a:r>
              <a:rPr lang="es-MX" sz="2000" b="1" dirty="0" smtClean="0"/>
              <a:t> y los termoplásticos poseen altas </a:t>
            </a:r>
            <a:r>
              <a:rPr lang="es-MX" sz="2000" b="1" i="1" dirty="0" err="1" smtClean="0"/>
              <a:t>T</a:t>
            </a:r>
            <a:r>
              <a:rPr lang="es-MX" sz="2000" b="1" baseline="-25000" dirty="0" err="1" smtClean="0"/>
              <a:t>g</a:t>
            </a:r>
            <a:r>
              <a:rPr lang="es-MX" sz="2000" b="1" dirty="0" err="1" smtClean="0"/>
              <a:t>.</a:t>
            </a:r>
            <a:r>
              <a:rPr lang="es-MX" sz="2000" b="1" dirty="0" smtClean="0"/>
              <a:t> (Pero cuidado, </a:t>
            </a:r>
            <a:r>
              <a:rPr lang="es-MX" sz="2000" b="1" dirty="0" err="1" smtClean="0"/>
              <a:t>ésto</a:t>
            </a:r>
            <a:r>
              <a:rPr lang="es-MX" sz="2000" b="1" dirty="0" smtClean="0"/>
              <a:t> sólo es aplicable para polímeros amorfos, no para polímeros </a:t>
            </a:r>
            <a:r>
              <a:rPr lang="es-MX" sz="2000" b="1" dirty="0" smtClean="0">
                <a:hlinkClick r:id="rId7"/>
              </a:rPr>
              <a:t>cristalinos</a:t>
            </a:r>
            <a:r>
              <a:rPr lang="es-MX" sz="2000" b="1" dirty="0" smtClean="0"/>
              <a:t>.) </a:t>
            </a:r>
            <a:endParaRPr lang="es-MX" sz="2000" dirty="0"/>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080120"/>
          </a:xfrm>
        </p:spPr>
        <p:txBody>
          <a:bodyPr/>
          <a:lstStyle/>
          <a:p>
            <a:endParaRPr lang="es-CL" dirty="0"/>
          </a:p>
        </p:txBody>
      </p:sp>
      <p:sp>
        <p:nvSpPr>
          <p:cNvPr id="3" name="2 Marcador de contenido"/>
          <p:cNvSpPr>
            <a:spLocks noGrp="1"/>
          </p:cNvSpPr>
          <p:nvPr>
            <p:ph idx="1"/>
          </p:nvPr>
        </p:nvSpPr>
        <p:spPr>
          <a:xfrm>
            <a:off x="467544" y="1700808"/>
            <a:ext cx="8229600" cy="4032447"/>
          </a:xfrm>
        </p:spPr>
        <p:txBody>
          <a:bodyPr/>
          <a:lstStyle/>
          <a:p>
            <a:endParaRPr lang="es-CL" dirty="0" smtClean="0"/>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
        <p:nvSpPr>
          <p:cNvPr id="9"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CL"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cap="all" dirty="0" smtClean="0"/>
              <a:t>Energía requerida para romper cada enlace</a:t>
            </a:r>
            <a:r>
              <a:rPr lang="es-MX" b="1" dirty="0" smtClean="0"/>
              <a:t>.</a:t>
            </a:r>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pic>
        <p:nvPicPr>
          <p:cNvPr id="1026" name="Picture 2"/>
          <p:cNvPicPr>
            <a:picLocks noGrp="1" noChangeAspect="1" noChangeArrowheads="1"/>
          </p:cNvPicPr>
          <p:nvPr>
            <p:ph idx="1"/>
          </p:nvPr>
        </p:nvPicPr>
        <p:blipFill>
          <a:blip r:embed="rId4" cstate="print"/>
          <a:srcRect/>
          <a:stretch>
            <a:fillRect/>
          </a:stretch>
        </p:blipFill>
        <p:spPr bwMode="auto">
          <a:xfrm>
            <a:off x="833904" y="2334610"/>
            <a:ext cx="7476191" cy="3057143"/>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CLASIFICACIÓN</a:t>
            </a:r>
            <a:endParaRPr lang="es-CL" b="1" dirty="0"/>
          </a:p>
        </p:txBody>
      </p:sp>
      <p:sp>
        <p:nvSpPr>
          <p:cNvPr id="3" name="2 Marcador de contenido"/>
          <p:cNvSpPr>
            <a:spLocks noGrp="1"/>
          </p:cNvSpPr>
          <p:nvPr>
            <p:ph idx="1"/>
          </p:nvPr>
        </p:nvSpPr>
        <p:spPr/>
        <p:txBody>
          <a:bodyPr/>
          <a:lstStyle/>
          <a:p>
            <a:r>
              <a:rPr lang="es-CL" b="1" dirty="0" err="1" smtClean="0"/>
              <a:t>Homopolímeros</a:t>
            </a:r>
            <a:r>
              <a:rPr lang="es-CL" b="1" dirty="0" smtClean="0"/>
              <a:t>:</a:t>
            </a:r>
            <a:r>
              <a:rPr lang="es-CL" dirty="0" smtClean="0"/>
              <a:t> </a:t>
            </a:r>
          </a:p>
          <a:p>
            <a:pPr>
              <a:buNone/>
            </a:pPr>
            <a:r>
              <a:rPr lang="es-CL" sz="2700" dirty="0" smtClean="0"/>
              <a:t>                                    formados por moléculas de un solo monómero.</a:t>
            </a:r>
          </a:p>
          <a:p>
            <a:pPr>
              <a:buNone/>
            </a:pPr>
            <a:endParaRPr lang="es-CL" dirty="0" smtClean="0"/>
          </a:p>
          <a:p>
            <a:r>
              <a:rPr lang="es-CL" b="1" dirty="0" err="1" smtClean="0"/>
              <a:t>Copolímeros</a:t>
            </a:r>
            <a:r>
              <a:rPr lang="es-CL" b="1" dirty="0" smtClean="0"/>
              <a:t>:</a:t>
            </a:r>
          </a:p>
          <a:p>
            <a:pPr>
              <a:buNone/>
            </a:pPr>
            <a:r>
              <a:rPr lang="es-CL" dirty="0" smtClean="0"/>
              <a:t>                             </a:t>
            </a:r>
            <a:r>
              <a:rPr lang="es-CL" sz="2700" dirty="0" smtClean="0"/>
              <a:t>formado por moléculas de más de un monómero</a:t>
            </a:r>
          </a:p>
          <a:p>
            <a:endParaRPr lang="es-CL" dirty="0"/>
          </a:p>
        </p:txBody>
      </p:sp>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741159" y="5925184"/>
            <a:ext cx="7985577" cy="923330"/>
            <a:chOff x="665356" y="1700808"/>
            <a:chExt cx="7985577" cy="923330"/>
          </a:xfrm>
        </p:grpSpPr>
        <p:sp>
          <p:nvSpPr>
            <p:cNvPr id="5" name="4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6" name="Picture 7" descr="Universidad Centr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8" name="7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54892" y="5921388"/>
            <a:ext cx="900000" cy="900000"/>
          </a:xfrm>
          <a:prstGeom prst="rect">
            <a:avLst/>
          </a:prstGeom>
        </p:spPr>
      </p:pic>
      <p:pic>
        <p:nvPicPr>
          <p:cNvPr id="2050" name="Picture 2"/>
          <p:cNvPicPr>
            <a:picLocks noGrp="1" noChangeAspect="1" noChangeArrowheads="1"/>
          </p:cNvPicPr>
          <p:nvPr>
            <p:ph idx="1"/>
          </p:nvPr>
        </p:nvPicPr>
        <p:blipFill>
          <a:blip r:embed="rId4" cstate="print"/>
          <a:srcRect/>
          <a:stretch>
            <a:fillRect/>
          </a:stretch>
        </p:blipFill>
        <p:spPr bwMode="auto">
          <a:xfrm>
            <a:off x="1259632" y="836712"/>
            <a:ext cx="5179839" cy="3984492"/>
          </a:xfrm>
          <a:prstGeom prst="rect">
            <a:avLst/>
          </a:prstGeom>
          <a:noFill/>
          <a:ln w="9525">
            <a:noFill/>
            <a:miter lim="800000"/>
            <a:headEnd/>
            <a:tailEnd/>
          </a:ln>
        </p:spPr>
      </p:pic>
    </p:spTree>
    <p:extLst>
      <p:ext uri="{BB962C8B-B14F-4D97-AF65-F5344CB8AC3E}">
        <p14:creationId xmlns:p14="http://schemas.microsoft.com/office/powerpoint/2010/main" xmlns="" val="3739812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763688" y="836712"/>
            <a:ext cx="4824536" cy="4077429"/>
          </a:xfrm>
          <a:prstGeom prst="rect">
            <a:avLst/>
          </a:prstGeom>
          <a:noFill/>
          <a:ln w="9525">
            <a:noFill/>
            <a:miter lim="800000"/>
            <a:headEnd/>
            <a:tailEnd/>
          </a:ln>
        </p:spPr>
      </p:pic>
      <p:grpSp>
        <p:nvGrpSpPr>
          <p:cNvPr id="5" name="4 Grupo"/>
          <p:cNvGrpSpPr/>
          <p:nvPr/>
        </p:nvGrpSpPr>
        <p:grpSpPr>
          <a:xfrm>
            <a:off x="741159" y="5925184"/>
            <a:ext cx="7985577" cy="923330"/>
            <a:chOff x="665356" y="1700808"/>
            <a:chExt cx="7985577" cy="923330"/>
          </a:xfrm>
        </p:grpSpPr>
        <p:sp>
          <p:nvSpPr>
            <p:cNvPr id="6" name="5 CuadroTexto"/>
            <p:cNvSpPr txBox="1"/>
            <p:nvPr/>
          </p:nvSpPr>
          <p:spPr>
            <a:xfrm>
              <a:off x="1191928" y="1700808"/>
              <a:ext cx="7459005" cy="923330"/>
            </a:xfrm>
            <a:prstGeom prst="rect">
              <a:avLst/>
            </a:prstGeom>
            <a:noFill/>
          </p:spPr>
          <p:txBody>
            <a:bodyPr wrap="square" rtlCol="0">
              <a:spAutoFit/>
            </a:bodyPr>
            <a:lstStyle/>
            <a:p>
              <a:pPr algn="ctr"/>
              <a:endParaRPr lang="es-CL" dirty="0" smtClean="0">
                <a:latin typeface="Arial Narrow" panose="020B0606020202030204" pitchFamily="34" charset="0"/>
              </a:endParaRPr>
            </a:p>
            <a:p>
              <a:pPr algn="ctr"/>
              <a:r>
                <a:rPr lang="es-CL" dirty="0" smtClean="0">
                  <a:latin typeface="Arial Narrow" panose="020B0606020202030204" pitchFamily="34" charset="0"/>
                </a:rPr>
                <a:t>II Congreso Chileno de Impermeabilización</a:t>
              </a:r>
              <a:endParaRPr lang="es-CL" dirty="0">
                <a:latin typeface="Arial Narrow" panose="020B0606020202030204" pitchFamily="34" charset="0"/>
              </a:endParaRPr>
            </a:p>
            <a:p>
              <a:pPr algn="ctr"/>
              <a:endParaRPr lang="es-CL" dirty="0">
                <a:latin typeface="Arial Narrow" panose="020B0606020202030204" pitchFamily="34" charset="0"/>
              </a:endParaRPr>
            </a:p>
          </p:txBody>
        </p:sp>
        <p:pic>
          <p:nvPicPr>
            <p:cNvPr id="7" name="Picture 7" descr="Universidad Centra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5356" y="1892532"/>
              <a:ext cx="1800000" cy="597448"/>
            </a:xfrm>
            <a:prstGeom prst="rect">
              <a:avLst/>
            </a:prstGeom>
            <a:noFill/>
            <a:extLst>
              <a:ext uri="{909E8E84-426E-40DD-AFC4-6F175D3DCCD1}">
                <a14:hiddenFill xmlns:a14="http://schemas.microsoft.com/office/drawing/2010/main" xmlns="">
                  <a:solidFill>
                    <a:srgbClr val="FFFFFF"/>
                  </a:solidFill>
                </a14:hiddenFill>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1047</TotalTime>
  <Words>1944</Words>
  <Application>Microsoft Office PowerPoint</Application>
  <PresentationFormat>Presentación en pantalla (4:3)</PresentationFormat>
  <Paragraphs>262</Paragraphs>
  <Slides>51</Slides>
  <Notes>4</Notes>
  <HiddenSlides>0</HiddenSlides>
  <MMClips>0</MMClips>
  <ScaleCrop>false</ScaleCrop>
  <HeadingPairs>
    <vt:vector size="4" baseType="variant">
      <vt:variant>
        <vt:lpstr>Tema</vt:lpstr>
      </vt:variant>
      <vt:variant>
        <vt:i4>1</vt:i4>
      </vt:variant>
      <vt:variant>
        <vt:lpstr>Títulos de diapositiva</vt:lpstr>
      </vt:variant>
      <vt:variant>
        <vt:i4>51</vt:i4>
      </vt:variant>
    </vt:vector>
  </HeadingPairs>
  <TitlesOfParts>
    <vt:vector size="52" baseType="lpstr">
      <vt:lpstr>Tema de Office</vt:lpstr>
      <vt:lpstr>Diapositiva 1</vt:lpstr>
      <vt:lpstr>INTRODUCCIÓN</vt:lpstr>
      <vt:lpstr>Una MIRADA A LOS POLÍMEROS (*) </vt:lpstr>
      <vt:lpstr>Características</vt:lpstr>
      <vt:lpstr>Fuerzas de Cohesión</vt:lpstr>
      <vt:lpstr>Energía requerida para romper cada enlace.</vt:lpstr>
      <vt:lpstr>CLASIFICACIÓN</vt:lpstr>
      <vt:lpstr>Diapositiva 8</vt:lpstr>
      <vt:lpstr>Diapositiva 9</vt:lpstr>
      <vt:lpstr>elastómeros y polímeros</vt:lpstr>
      <vt:lpstr>Elastómeros termoplásticos </vt:lpstr>
      <vt:lpstr>Elastómeros termoestables</vt:lpstr>
      <vt:lpstr>Comparación de conexiones</vt:lpstr>
      <vt:lpstr>Como comparar polímeros</vt:lpstr>
      <vt:lpstr>APLICACIONES</vt:lpstr>
      <vt:lpstr>Diapositiva 16</vt:lpstr>
      <vt:lpstr>APLICACIONES EN CONSTRUCCIÓN</vt:lpstr>
      <vt:lpstr>Estructurales (*) </vt:lpstr>
      <vt:lpstr>Terminaciones </vt:lpstr>
      <vt:lpstr>Ornamentales </vt:lpstr>
      <vt:lpstr>IMPERMEABILIZACIÓN </vt:lpstr>
      <vt:lpstr>PAVIMENTOS</vt:lpstr>
      <vt:lpstr>COPOLIMEROS</vt:lpstr>
      <vt:lpstr>SECUENCIA APLICACIÓN IMPERMEABILIZANTE</vt:lpstr>
      <vt:lpstr>Diapositiva 25</vt:lpstr>
      <vt:lpstr>Diapositiva 26</vt:lpstr>
      <vt:lpstr>APLICACIONES</vt:lpstr>
      <vt:lpstr>APLICACIONES</vt:lpstr>
      <vt:lpstr>APLICACIONES</vt:lpstr>
      <vt:lpstr>REFLEXIÓN</vt:lpstr>
      <vt:lpstr>Comportamiento del Concreto</vt:lpstr>
      <vt:lpstr>Comportamiento del concreto</vt:lpstr>
      <vt:lpstr>Permeabilidad (Vapor)</vt:lpstr>
      <vt:lpstr>Problemas </vt:lpstr>
      <vt:lpstr>problemas potenciales</vt:lpstr>
      <vt:lpstr>Algo de Historia (*) </vt:lpstr>
      <vt:lpstr>Las fuerzas de Van der Waals </vt:lpstr>
      <vt:lpstr>Polímeros en emulsión</vt:lpstr>
      <vt:lpstr>IMPERMEABILIZAR MURO (*)</vt:lpstr>
      <vt:lpstr>CONSTRUCCION PUENTES  (*)</vt:lpstr>
      <vt:lpstr>CONSTRUCCION PUENTES</vt:lpstr>
      <vt:lpstr>CONSTRUCCION PUENTES (*)</vt:lpstr>
      <vt:lpstr>IMPERMEABILIZACION -1</vt:lpstr>
      <vt:lpstr>IMPERMEABILIZACION - 2</vt:lpstr>
      <vt:lpstr>CAMINOS RURALES (*)</vt:lpstr>
      <vt:lpstr>ESTACIONAMIENTOS (*)</vt:lpstr>
      <vt:lpstr>PISCINAS (*)</vt:lpstr>
      <vt:lpstr>MEMBRANA  IMPERMEABLE</vt:lpstr>
      <vt:lpstr>CUBIERTA IMPERMEABLE (*)</vt:lpstr>
      <vt:lpstr>ELASTOMEROS (*)</vt:lpstr>
      <vt:lpstr>Diapositiva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ALEJANDRO TORRES  FLORES</dc:creator>
  <cp:lastModifiedBy>Filomena</cp:lastModifiedBy>
  <cp:revision>32</cp:revision>
  <dcterms:created xsi:type="dcterms:W3CDTF">2017-06-19T20:02:48Z</dcterms:created>
  <dcterms:modified xsi:type="dcterms:W3CDTF">2017-09-07T01:51:39Z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863207</vt:lpwstr>
  </property>
  <property fmtid="{D5CDD505-2E9C-101B-9397-08002B2CF9AE}" name="NXPowerLiteSettings" pid="3">
    <vt:lpwstr>F7000400038000</vt:lpwstr>
  </property>
  <property fmtid="{D5CDD505-2E9C-101B-9397-08002B2CF9AE}" name="NXPowerLiteVersion" pid="4">
    <vt:lpwstr>S10.2.0</vt:lpwstr>
  </property>
</Properties>
</file>