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autoCompressPictures="0">
  <p:sldMasterIdLst>
    <p:sldMasterId id="2147483648" r:id="rId4"/>
  </p:sldMasterIdLst>
  <p:notesMasterIdLst>
    <p:notesMasterId r:id="rId5"/>
  </p:notesMasterIdLst>
  <p:handoutMasterIdLst>
    <p:handoutMasterId r:id="rId6"/>
  </p:handoutMasterIdLst>
  <p:sldIdLst>
    <p:sldId id="256" r:id="rId7"/>
    <p:sldId id="350" r:id="rId8"/>
    <p:sldId id="368" r:id="rId9"/>
    <p:sldId id="273" r:id="rId10"/>
    <p:sldId id="369" r:id="rId11"/>
    <p:sldId id="370" r:id="rId12"/>
    <p:sldId id="371" r:id="rId13"/>
    <p:sldId id="372" r:id="rId14"/>
    <p:sldId id="375" r:id="rId15"/>
    <p:sldId id="374" r:id="rId16"/>
    <p:sldId id="376" r:id="rId17"/>
    <p:sldId id="377" r:id="rId18"/>
    <p:sldId id="378" r:id="rId19"/>
    <p:sldId id="317" r:id="rId20"/>
  </p:sldIdLst>
  <p:sldSz cx="9144000" cy="6858000" type="screen4x3"/>
  <p:notesSz cx="7099300" cy="10234613"/>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D2"/>
    <a:srgbClr val="0D8F07"/>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7" autoAdjust="0"/>
    <p:restoredTop sz="94675" autoAdjust="0"/>
  </p:normalViewPr>
  <p:slideViewPr>
    <p:cSldViewPr snapToGrid="0" snapToObjects="1">
      <p:cViewPr varScale="1">
        <p:scale>
          <a:sx n="67" d="100"/>
          <a:sy n="67" d="100"/>
        </p:scale>
        <p:origin x="1626" y="60"/>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notesViewPr>
    <p:cSldViewPr snapToGrid="0" snapToObjects="1">
      <p:cViewPr varScale="1">
        <p:scale>
          <a:sx n="65" d="100"/>
          <a:sy n="65" d="100"/>
        </p:scale>
        <p:origin x="3082" y="48"/>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customXml" Target="../customXml/item2.xml" /><Relationship Id="rId20" Type="http://schemas.openxmlformats.org/officeDocument/2006/relationships/slide" Target="slides/slide14.xml" /><Relationship Id="rId21" Type="http://schemas.openxmlformats.org/officeDocument/2006/relationships/tags" Target="tags/tag30.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notesMaster" Target="notesMasters/notesMaster1.xml" /><Relationship Id="rId6" Type="http://schemas.openxmlformats.org/officeDocument/2006/relationships/handoutMaster" Target="handoutMasters/handoutMaster1.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diagrams/_rels/data1.xml.rels>&#65279;<?xml version="1.0" encoding="utf-8" standalone="yes"?><Relationships xmlns="http://schemas.openxmlformats.org/package/2006/relationships"><Relationship Id="rId1" Type="http://schemas.openxmlformats.org/officeDocument/2006/relationships/image" Target="../media/image10.jpeg" /><Relationship Id="rId2" Type="http://schemas.openxmlformats.org/officeDocument/2006/relationships/image" Target="../media/image11.png" /><Relationship Id="rId3" Type="http://schemas.openxmlformats.org/officeDocument/2006/relationships/image" Target="../media/image12.jpe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s>
</file>

<file path=ppt/diagrams/_rels/data2.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7.jpeg" /><Relationship Id="rId3" Type="http://schemas.openxmlformats.org/officeDocument/2006/relationships/image" Target="../media/image18.jpeg" /></Relationships>
</file>

<file path=ppt/diagrams/_rels/drawing1.xml.rels>&#65279;<?xml version="1.0" encoding="utf-8" standalone="yes"?><Relationships xmlns="http://schemas.openxmlformats.org/package/2006/relationships"><Relationship Id="rId1" Type="http://schemas.openxmlformats.org/officeDocument/2006/relationships/image" Target="../media/image10.jpeg" /><Relationship Id="rId2" Type="http://schemas.openxmlformats.org/officeDocument/2006/relationships/image" Target="../media/image11.png" /><Relationship Id="rId3" Type="http://schemas.openxmlformats.org/officeDocument/2006/relationships/image" Target="../media/image12.jpe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s>
</file>

<file path=ppt/diagrams/_rels/drawing2.xml.rels>&#65279;<?xml version="1.0" encoding="utf-8" standalone="yes"?><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7.jpeg" /><Relationship Id="rId3" Type="http://schemas.openxmlformats.org/officeDocument/2006/relationships/image" Target="../media/image18.jpeg"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68355BC0-564C-42F0-9B65-98600AC755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defPPr/>
        </a:lstStyle>
        <a:p>
          <a:pPr/>
          <a:endParaRPr lang="es-CL"/>
        </a:p>
      </dgm:t>
    </dgm:pt>
    <dgm:pt modelId="{F77822E2-3FCC-42A9-95DC-E7AD107F8A57}" type="parTrans" cxnId="{E935E37C-B26B-426D-AA40-F47FD79A5B0B}">
      <dgm:prSet/>
      <dgm:spPr/>
      <dgm:t>
        <a:bodyPr/>
        <a:lstStyle>
          <a:defPPr/>
        </a:lstStyle>
        <a:p>
          <a:pPr/>
          <a:endParaRPr lang="es-CL"/>
        </a:p>
      </dgm:t>
    </dgm:pt>
    <dgm:pt modelId="{08D58A1F-4C76-4A48-8D33-2D55A4DAD91E}">
      <dgm:prSet phldrT="[Texto]"/>
      <dgm:spPr/>
      <dgm:t>
        <a:bodyPr/>
        <a:lstStyle>
          <a:defPPr/>
        </a:lstStyle>
        <a:p>
          <a:pPr/>
          <a:r>
            <a:rPr lang="es-CL" smtClean="0"/>
            <a:t>INTRODUCCIÓN</a:t>
          </a:r>
          <a:endParaRPr lang="es-CL"/>
        </a:p>
      </dgm:t>
    </dgm:pt>
    <dgm:pt modelId="{E06B60B9-53AC-4054-8ABE-60E70346447E}" type="sibTrans" cxnId="{E935E37C-B26B-426D-AA40-F47FD79A5B0B}">
      <dgm:prSet/>
      <dgm:spPr/>
      <dgm:t>
        <a:bodyPr/>
        <a:lstStyle>
          <a:defPPr/>
        </a:lstStyle>
        <a:p>
          <a:pPr/>
          <a:endParaRPr lang="es-CL"/>
        </a:p>
      </dgm:t>
    </dgm:pt>
    <dgm:pt modelId="{B9A09986-58A4-4911-97F8-1644DC497D65}" type="parTrans" cxnId="{34CEAEB9-6203-454C-8CE7-AA076DC4517C}">
      <dgm:prSet/>
      <dgm:spPr/>
      <dgm:t>
        <a:bodyPr/>
        <a:lstStyle>
          <a:defPPr/>
        </a:lstStyle>
        <a:p>
          <a:pPr/>
          <a:endParaRPr lang="es-CL"/>
        </a:p>
      </dgm:t>
    </dgm:pt>
    <dgm:pt modelId="{901D3901-66FF-4797-A370-0BAF55281982}">
      <dgm:prSet phldrT="[Texto]"/>
      <dgm:spPr/>
      <dgm:t>
        <a:bodyPr/>
        <a:lstStyle>
          <a:defPPr/>
        </a:lstStyle>
        <a:p>
          <a:pPr/>
          <a:r>
            <a:rPr lang="es-CL" smtClean="0"/>
            <a:t>Recubrimientos Impermeables o Elastoméricos</a:t>
          </a:r>
          <a:endParaRPr lang="es-CL"/>
        </a:p>
      </dgm:t>
    </dgm:pt>
    <dgm:pt modelId="{86D61B03-BCAF-489E-A13C-DF0654A4EFBC}" type="sibTrans" cxnId="{34CEAEB9-6203-454C-8CE7-AA076DC4517C}">
      <dgm:prSet/>
      <dgm:spPr/>
      <dgm:t>
        <a:bodyPr/>
        <a:lstStyle>
          <a:defPPr/>
        </a:lstStyle>
        <a:p>
          <a:pPr/>
          <a:endParaRPr lang="es-CL"/>
        </a:p>
      </dgm:t>
    </dgm:pt>
    <dgm:pt modelId="{0C991C78-B501-4152-8261-08526EA0DC07}" type="parTrans" cxnId="{FC9EF7CE-C344-413F-B091-E95FF6C05F64}">
      <dgm:prSet/>
      <dgm:spPr/>
      <dgm:t>
        <a:bodyPr/>
        <a:lstStyle>
          <a:defPPr/>
        </a:lstStyle>
        <a:p>
          <a:pPr/>
          <a:endParaRPr lang="es-CL"/>
        </a:p>
      </dgm:t>
    </dgm:pt>
    <dgm:pt modelId="{D67EEB0F-BB11-42A6-BD1B-E25283D3209D}">
      <dgm:prSet phldrT="[Texto]"/>
      <dgm:spPr/>
      <dgm:t>
        <a:bodyPr/>
        <a:lstStyle>
          <a:defPPr/>
        </a:lstStyle>
        <a:p>
          <a:pPr/>
          <a:r>
            <a:rPr lang="es-CL" smtClean="0"/>
            <a:t>Terpolímeros base VeoVa</a:t>
          </a:r>
          <a:r>
            <a:rPr lang="es-CL" smtClean="0">
              <a:latin typeface="Times New Roman" panose="02020603050405020304" pitchFamily="18" charset="0"/>
              <a:cs typeface="Times New Roman" panose="02020603050405020304" pitchFamily="18" charset="0"/>
            </a:rPr>
            <a:t>™10</a:t>
          </a:r>
          <a:endParaRPr lang="es-CL"/>
        </a:p>
      </dgm:t>
    </dgm:pt>
    <dgm:pt modelId="{5EFAD787-3CC7-40BB-94E1-BACF87E9C17F}" type="sibTrans" cxnId="{FC9EF7CE-C344-413F-B091-E95FF6C05F64}">
      <dgm:prSet/>
      <dgm:spPr/>
      <dgm:t>
        <a:bodyPr/>
        <a:lstStyle>
          <a:defPPr/>
        </a:lstStyle>
        <a:p>
          <a:pPr/>
          <a:endParaRPr lang="es-CL"/>
        </a:p>
      </dgm:t>
    </dgm:pt>
    <dgm:pt modelId="{C60EE79D-6995-455B-AB53-F56420123E50}" type="parTrans" cxnId="{F2CCB10B-D79C-49A9-B0BC-F22661490356}">
      <dgm:prSet/>
      <dgm:spPr/>
      <dgm:t>
        <a:bodyPr/>
        <a:lstStyle>
          <a:defPPr/>
        </a:lstStyle>
        <a:p>
          <a:pPr/>
          <a:endParaRPr lang="es-CL"/>
        </a:p>
      </dgm:t>
    </dgm:pt>
    <dgm:pt modelId="{D2E25C03-2243-47DA-BB9D-3E8172FBDFDD}">
      <dgm:prSet/>
      <dgm:spPr/>
      <dgm:t>
        <a:bodyPr/>
        <a:lstStyle>
          <a:defPPr/>
        </a:lstStyle>
        <a:p>
          <a:pPr/>
          <a:r>
            <a:rPr lang="es-CL" smtClean="0"/>
            <a:t>METODOLOGÍA</a:t>
          </a:r>
          <a:endParaRPr lang="es-CL"/>
        </a:p>
      </dgm:t>
    </dgm:pt>
    <dgm:pt modelId="{CCEFC7EB-3431-46BC-AC43-F89D4FB9AC14}" type="sibTrans" cxnId="{F2CCB10B-D79C-49A9-B0BC-F22661490356}">
      <dgm:prSet/>
      <dgm:spPr/>
      <dgm:t>
        <a:bodyPr/>
        <a:lstStyle>
          <a:defPPr/>
        </a:lstStyle>
        <a:p>
          <a:pPr/>
          <a:endParaRPr lang="es-CL"/>
        </a:p>
      </dgm:t>
    </dgm:pt>
    <dgm:pt modelId="{EDB74A53-7646-4747-BF61-544757945B5D}" type="parTrans" cxnId="{538767CB-68AA-44EF-9BA8-0A3E718E9C0A}">
      <dgm:prSet/>
      <dgm:spPr/>
      <dgm:t>
        <a:bodyPr/>
        <a:lstStyle>
          <a:defPPr/>
        </a:lstStyle>
        <a:p>
          <a:pPr/>
          <a:endParaRPr lang="es-CL"/>
        </a:p>
      </dgm:t>
    </dgm:pt>
    <dgm:pt modelId="{ABC2018A-B81A-4525-AA92-E71D2B692F18}">
      <dgm:prSet/>
      <dgm:spPr/>
      <dgm:t>
        <a:bodyPr/>
        <a:lstStyle>
          <a:defPPr/>
        </a:lstStyle>
        <a:p>
          <a:pPr/>
          <a:r>
            <a:rPr lang="es-CL" smtClean="0"/>
            <a:t>RESULTADOS</a:t>
          </a:r>
          <a:endParaRPr lang="es-CL"/>
        </a:p>
      </dgm:t>
    </dgm:pt>
    <dgm:pt modelId="{922FE487-899F-48CA-9924-F41DDBC882F5}" type="sibTrans" cxnId="{538767CB-68AA-44EF-9BA8-0A3E718E9C0A}">
      <dgm:prSet/>
      <dgm:spPr/>
      <dgm:t>
        <a:bodyPr/>
        <a:lstStyle>
          <a:defPPr/>
        </a:lstStyle>
        <a:p>
          <a:pPr/>
          <a:endParaRPr lang="es-CL"/>
        </a:p>
      </dgm:t>
    </dgm:pt>
    <dgm:pt modelId="{3EEB64C2-B072-47BB-9BB7-E7C68C391437}" type="parTrans" cxnId="{7E7DE20A-F66B-40D3-BC0F-C53C865F90AD}">
      <dgm:prSet/>
      <dgm:spPr/>
      <dgm:t>
        <a:bodyPr/>
        <a:lstStyle>
          <a:defPPr/>
        </a:lstStyle>
        <a:p>
          <a:pPr/>
          <a:endParaRPr lang="es-CL"/>
        </a:p>
      </dgm:t>
    </dgm:pt>
    <dgm:pt modelId="{07B3F4E0-073C-4175-B5C9-279E30A7C5C4}">
      <dgm:prSet/>
      <dgm:spPr/>
      <dgm:t>
        <a:bodyPr/>
        <a:lstStyle>
          <a:defPPr/>
        </a:lstStyle>
        <a:p>
          <a:pPr/>
          <a:r>
            <a:rPr lang="es-CL" smtClean="0"/>
            <a:t>DISCUSIÓN Y CONCLUSIÓN</a:t>
          </a:r>
          <a:endParaRPr lang="es-CL"/>
        </a:p>
      </dgm:t>
    </dgm:pt>
    <dgm:pt modelId="{073C873D-3896-4A0C-9B67-7E4BE909A1FF}" type="sibTrans" cxnId="{7E7DE20A-F66B-40D3-BC0F-C53C865F90AD}">
      <dgm:prSet/>
      <dgm:spPr/>
      <dgm:t>
        <a:bodyPr/>
        <a:lstStyle>
          <a:defPPr/>
        </a:lstStyle>
        <a:p>
          <a:pPr/>
          <a:endParaRPr lang="es-CL"/>
        </a:p>
      </dgm:t>
    </dgm:pt>
    <dgm:pt modelId="{A1B8E22F-3525-4960-A7D6-5A2C70EFCA7E}" type="pres">
      <dgm:prSet presAssocID="{68355BC0-564C-42F0-9B65-98600AC7555C}" presName="Name0">
        <dgm:presLayoutVars>
          <dgm:chMax val="7"/>
          <dgm:chPref val="7"/>
          <dgm:dir/>
        </dgm:presLayoutVars>
      </dgm:prSet>
      <dgm:spPr/>
      <dgm:t>
        <a:bodyPr/>
        <a:lstStyle>
          <a:defPPr/>
        </a:lstStyle>
        <a:p>
          <a:pPr/>
          <a:endParaRPr lang="es-CL"/>
        </a:p>
      </dgm:t>
    </dgm:pt>
    <dgm:pt modelId="{1F41036E-316C-4C16-8184-58D80910C497}" type="pres">
      <dgm:prSet presAssocID="{68355BC0-564C-42F0-9B65-98600AC7555C}" presName="Name1"/>
      <dgm:spPr/>
      <dgm:t>
        <a:bodyPr/>
        <a:lstStyle>
          <a:defPPr/>
        </a:lstStyle>
        <a:p>
          <a:pPr/>
        </a:p>
      </dgm:t>
    </dgm:pt>
    <dgm:pt modelId="{45000BBC-4574-48FF-857B-7C342A76011D}" type="pres">
      <dgm:prSet presAssocID="{68355BC0-564C-42F0-9B65-98600AC7555C}" presName="cycle"/>
      <dgm:spPr/>
      <dgm:t>
        <a:bodyPr/>
        <a:lstStyle>
          <a:defPPr/>
        </a:lstStyle>
        <a:p>
          <a:pPr/>
        </a:p>
      </dgm:t>
    </dgm:pt>
    <dgm:pt modelId="{4ABEFA80-61B7-455C-95E4-D789A9F2524E}" type="pres">
      <dgm:prSet presAssocID="{68355BC0-564C-42F0-9B65-98600AC7555C}" presName="srcNode" presStyleLbl="node1" presStyleCnt="8"/>
      <dgm:spPr/>
      <dgm:t>
        <a:bodyPr/>
        <a:lstStyle>
          <a:defPPr/>
        </a:lstStyle>
        <a:p>
          <a:pPr/>
        </a:p>
      </dgm:t>
    </dgm:pt>
    <dgm:pt modelId="{62707485-C3F6-4BEC-87AD-93EF7C6D1070}" type="pres">
      <dgm:prSet presAssocID="{68355BC0-564C-42F0-9B65-98600AC7555C}" presName="conn" presStyleLbl="parChTrans1D2" presStyleCnt="1"/>
      <dgm:spPr/>
      <dgm:t>
        <a:bodyPr/>
        <a:lstStyle>
          <a:defPPr/>
        </a:lstStyle>
        <a:p>
          <a:pPr/>
          <a:endParaRPr lang="es-CL"/>
        </a:p>
      </dgm:t>
    </dgm:pt>
    <dgm:pt modelId="{2AB1176E-8AE7-40AF-99B5-FEA519906E67}" type="pres">
      <dgm:prSet presAssocID="{68355BC0-564C-42F0-9B65-98600AC7555C}" presName="extraNode" presStyleLbl="node1" presStyleIdx="1" presStyleCnt="8"/>
      <dgm:spPr/>
      <dgm:t>
        <a:bodyPr/>
        <a:lstStyle>
          <a:defPPr/>
        </a:lstStyle>
        <a:p>
          <a:pPr/>
        </a:p>
      </dgm:t>
    </dgm:pt>
    <dgm:pt modelId="{2FBDB82A-22E9-4E7F-9B9F-C141B7ED3654}" type="pres">
      <dgm:prSet presAssocID="{68355BC0-564C-42F0-9B65-98600AC7555C}" presName="dstNode" presStyleLbl="node1" presStyleIdx="1" presStyleCnt="8"/>
      <dgm:spPr/>
      <dgm:t>
        <a:bodyPr/>
        <a:lstStyle>
          <a:defPPr/>
        </a:lstStyle>
        <a:p>
          <a:pPr/>
        </a:p>
      </dgm:t>
    </dgm:pt>
    <dgm:pt modelId="{A12C13C2-8886-4F75-A380-4201BE2E401A}" type="pres">
      <dgm:prSet presAssocID="{08D58A1F-4C76-4A48-8D33-2D55A4DAD91E}" presName="text_1" presStyleLbl="node1" presStyleIdx="2" presStyleCnt="8">
        <dgm:presLayoutVars>
          <dgm:bulletEnabled val="1"/>
        </dgm:presLayoutVars>
      </dgm:prSet>
      <dgm:spPr/>
      <dgm:t>
        <a:bodyPr/>
        <a:lstStyle>
          <a:defPPr/>
        </a:lstStyle>
        <a:p>
          <a:pPr/>
          <a:endParaRPr lang="es-CL"/>
        </a:p>
      </dgm:t>
    </dgm:pt>
    <dgm:pt modelId="{8068B6D8-36F3-4E03-AA20-13FCFB26A4E8}" type="pres">
      <dgm:prSet presAssocID="{08D58A1F-4C76-4A48-8D33-2D55A4DAD91E}" presName="accent_1"/>
      <dgm:spPr/>
      <dgm:t>
        <a:bodyPr/>
        <a:lstStyle>
          <a:defPPr/>
        </a:lstStyle>
        <a:p>
          <a:pPr/>
        </a:p>
      </dgm:t>
    </dgm:pt>
    <dgm:pt modelId="{29E2422E-AA04-4986-A37D-A6C5FC94FF35}" type="pres">
      <dgm:prSet presAssocID="{08D58A1F-4C76-4A48-8D33-2D55A4DAD91E}" presName="accentRepeatNode" presStyleLbl="solidFgAcc1" presStyleCnt="6"/>
      <dgm:spPr>
        <a:blipFill dpi="0" rotWithShape="0">
          <a:blip r:embed="rId1">
            <a:extLst>
              <a:ext uri="{28A0092B-C50C-407E-A947-70E740481C1C}">
                <a14:useLocalDpi xmlns:a14="http://schemas.microsoft.com/office/drawing/2010/main" val="0"/>
              </a:ext>
            </a:extLst>
          </a:blip>
          <a:stretch>
            <a:fillRect/>
          </a:stretch>
        </a:blipFill>
      </dgm:spPr>
      <dgm:t>
        <a:bodyPr/>
        <a:lstStyle>
          <a:defPPr/>
        </a:lstStyle>
        <a:p>
          <a:pPr/>
          <a:endParaRPr lang="es-CL"/>
        </a:p>
      </dgm:t>
    </dgm:pt>
    <dgm:pt modelId="{68916B6A-E818-4E04-AF29-B0B669DF991C}" type="pres">
      <dgm:prSet presAssocID="{901D3901-66FF-4797-A370-0BAF55281982}" presName="text_2" presStyleLbl="node1" presStyleIdx="3" presStyleCnt="8">
        <dgm:presLayoutVars>
          <dgm:bulletEnabled val="1"/>
        </dgm:presLayoutVars>
      </dgm:prSet>
      <dgm:spPr/>
      <dgm:t>
        <a:bodyPr/>
        <a:lstStyle>
          <a:defPPr/>
        </a:lstStyle>
        <a:p>
          <a:pPr/>
          <a:endParaRPr lang="es-CL"/>
        </a:p>
      </dgm:t>
    </dgm:pt>
    <dgm:pt modelId="{55795180-DB0F-490A-939E-B2ABDB340214}" type="pres">
      <dgm:prSet presAssocID="{901D3901-66FF-4797-A370-0BAF55281982}" presName="accent_2"/>
      <dgm:spPr/>
      <dgm:t>
        <a:bodyPr/>
        <a:lstStyle>
          <a:defPPr/>
        </a:lstStyle>
        <a:p>
          <a:pPr/>
        </a:p>
      </dgm:t>
    </dgm:pt>
    <dgm:pt modelId="{00ABDE8D-28FC-4312-BE2E-91EAACA99B77}" type="pres">
      <dgm:prSet presAssocID="{901D3901-66FF-4797-A370-0BAF55281982}" presName="accentRepeatNode" presStyleLbl="solidFgAcc1" presStyleIdx="1" presStyleCnt="6"/>
      <dgm:spPr>
        <a:blipFill dpi="0" rotWithShape="0">
          <a:blip r:embed="rId2">
            <a:extLst>
              <a:ext uri="{28A0092B-C50C-407E-A947-70E740481C1C}">
                <a14:useLocalDpi xmlns:a14="http://schemas.microsoft.com/office/drawing/2010/main" val="0"/>
              </a:ext>
            </a:extLst>
          </a:blip>
          <a:stretch>
            <a:fillRect/>
          </a:stretch>
        </a:blipFill>
      </dgm:spPr>
      <dgm:t>
        <a:bodyPr/>
        <a:lstStyle>
          <a:defPPr/>
        </a:lstStyle>
        <a:p>
          <a:pPr/>
          <a:endParaRPr lang="es-CL"/>
        </a:p>
      </dgm:t>
    </dgm:pt>
    <dgm:pt modelId="{3A401A12-A5D8-4212-9896-ADA1234E6B99}" type="pres">
      <dgm:prSet presAssocID="{D67EEB0F-BB11-42A6-BD1B-E25283D3209D}" presName="text_3" presStyleLbl="node1" presStyleIdx="4" presStyleCnt="8">
        <dgm:presLayoutVars>
          <dgm:bulletEnabled val="1"/>
        </dgm:presLayoutVars>
      </dgm:prSet>
      <dgm:spPr/>
      <dgm:t>
        <a:bodyPr/>
        <a:lstStyle>
          <a:defPPr/>
        </a:lstStyle>
        <a:p>
          <a:pPr/>
          <a:endParaRPr lang="es-CL"/>
        </a:p>
      </dgm:t>
    </dgm:pt>
    <dgm:pt modelId="{5D1BC96A-2374-414F-B1D5-453C4D8BE9E9}" type="pres">
      <dgm:prSet presAssocID="{D67EEB0F-BB11-42A6-BD1B-E25283D3209D}" presName="accent_3"/>
      <dgm:spPr/>
      <dgm:t>
        <a:bodyPr/>
        <a:lstStyle>
          <a:defPPr/>
        </a:lstStyle>
        <a:p>
          <a:pPr/>
        </a:p>
      </dgm:t>
    </dgm:pt>
    <dgm:pt modelId="{C20930CE-C060-4838-8223-2AE63A300C73}" type="pres">
      <dgm:prSet presAssocID="{D67EEB0F-BB11-42A6-BD1B-E25283D3209D}" presName="accentRepeatNode" presStyleLbl="solidFgAcc1" presStyleIdx="2" presStyleCnt="6"/>
      <dgm:spPr>
        <a:blipFill dpi="0" rotWithShape="0">
          <a:blip r:embed="rId3">
            <a:extLst>
              <a:ext uri="{28A0092B-C50C-407E-A947-70E740481C1C}">
                <a14:useLocalDpi xmlns:a14="http://schemas.microsoft.com/office/drawing/2010/main" val="0"/>
              </a:ext>
            </a:extLst>
          </a:blip>
          <a:stretch>
            <a:fillRect/>
          </a:stretch>
        </a:blipFill>
      </dgm:spPr>
      <dgm:t>
        <a:bodyPr/>
        <a:lstStyle>
          <a:defPPr/>
        </a:lstStyle>
        <a:p>
          <a:pPr/>
          <a:endParaRPr lang="es-CL"/>
        </a:p>
      </dgm:t>
    </dgm:pt>
    <dgm:pt modelId="{7115B67E-3BA5-4936-9F2B-1C42FD9722EB}" type="pres">
      <dgm:prSet presAssocID="{D2E25C03-2243-47DA-BB9D-3E8172FBDFDD}" presName="text_4" presStyleLbl="node1" presStyleIdx="5" presStyleCnt="8">
        <dgm:presLayoutVars>
          <dgm:bulletEnabled val="1"/>
        </dgm:presLayoutVars>
      </dgm:prSet>
      <dgm:spPr/>
      <dgm:t>
        <a:bodyPr/>
        <a:lstStyle>
          <a:defPPr/>
        </a:lstStyle>
        <a:p>
          <a:pPr/>
          <a:endParaRPr lang="es-CL"/>
        </a:p>
      </dgm:t>
    </dgm:pt>
    <dgm:pt modelId="{C52122F6-D33C-4315-B2C4-2329A15CF3C6}" type="pres">
      <dgm:prSet presAssocID="{D2E25C03-2243-47DA-BB9D-3E8172FBDFDD}" presName="accent_4"/>
      <dgm:spPr/>
      <dgm:t>
        <a:bodyPr/>
        <a:lstStyle>
          <a:defPPr/>
        </a:lstStyle>
        <a:p>
          <a:pPr/>
        </a:p>
      </dgm:t>
    </dgm:pt>
    <dgm:pt modelId="{9D478C90-A457-48C7-8ACB-EF3DF5127328}" type="pres">
      <dgm:prSet presAssocID="{D2E25C03-2243-47DA-BB9D-3E8172FBDFDD}" presName="accentRepeatNode" presStyleLbl="solidFgAcc1" presStyleIdx="3" presStyleCnt="6"/>
      <dgm:spPr>
        <a:blipFill dpi="0" rotWithShape="0">
          <a:blip r:embed="rId4">
            <a:extLst>
              <a:ext uri="{28A0092B-C50C-407E-A947-70E740481C1C}">
                <a14:useLocalDpi xmlns:a14="http://schemas.microsoft.com/office/drawing/2010/main" val="0"/>
              </a:ext>
            </a:extLst>
          </a:blip>
          <a:stretch>
            <a:fillRect/>
          </a:stretch>
        </a:blipFill>
      </dgm:spPr>
      <dgm:t>
        <a:bodyPr/>
        <a:lstStyle>
          <a:defPPr/>
        </a:lstStyle>
        <a:p>
          <a:pPr/>
          <a:endParaRPr lang="es-CL"/>
        </a:p>
      </dgm:t>
    </dgm:pt>
    <dgm:pt modelId="{CA25E05F-29B5-41A0-A34F-A4C5B40D15F3}" type="pres">
      <dgm:prSet presAssocID="{ABC2018A-B81A-4525-AA92-E71D2B692F18}" presName="text_5" presStyleLbl="node1" presStyleIdx="6" presStyleCnt="8">
        <dgm:presLayoutVars>
          <dgm:bulletEnabled val="1"/>
        </dgm:presLayoutVars>
      </dgm:prSet>
      <dgm:spPr/>
      <dgm:t>
        <a:bodyPr/>
        <a:lstStyle>
          <a:defPPr/>
        </a:lstStyle>
        <a:p>
          <a:pPr/>
          <a:endParaRPr lang="es-CL"/>
        </a:p>
      </dgm:t>
    </dgm:pt>
    <dgm:pt modelId="{85AED245-85DB-41FC-B80A-A6038F989872}" type="pres">
      <dgm:prSet presAssocID="{ABC2018A-B81A-4525-AA92-E71D2B692F18}" presName="accent_5"/>
      <dgm:spPr/>
      <dgm:t>
        <a:bodyPr/>
        <a:lstStyle>
          <a:defPPr/>
        </a:lstStyle>
        <a:p>
          <a:pPr/>
        </a:p>
      </dgm:t>
    </dgm:pt>
    <dgm:pt modelId="{AB4B8D97-9795-48C4-BC87-3605828DFB4D}" type="pres">
      <dgm:prSet presAssocID="{ABC2018A-B81A-4525-AA92-E71D2B692F18}" presName="accentRepeatNode" presStyleLbl="solidFgAcc1" presStyleIdx="4" presStyleCnt="6"/>
      <dgm:spPr>
        <a:blipFill dpi="0" rotWithShape="0">
          <a:blip r:embed="rId5">
            <a:extLst>
              <a:ext uri="{28A0092B-C50C-407E-A947-70E740481C1C}">
                <a14:useLocalDpi xmlns:a14="http://schemas.microsoft.com/office/drawing/2010/main" val="0"/>
              </a:ext>
            </a:extLst>
          </a:blip>
          <a:stretch>
            <a:fillRect/>
          </a:stretch>
        </a:blipFill>
      </dgm:spPr>
      <dgm:t>
        <a:bodyPr/>
        <a:lstStyle>
          <a:defPPr/>
        </a:lstStyle>
        <a:p>
          <a:pPr/>
          <a:endParaRPr lang="es-CL"/>
        </a:p>
      </dgm:t>
    </dgm:pt>
    <dgm:pt modelId="{C6050317-47C4-4504-B8AE-2700AE46D096}" type="pres">
      <dgm:prSet presAssocID="{07B3F4E0-073C-4175-B5C9-279E30A7C5C4}" presName="text_6" presStyleLbl="node1" presStyleIdx="7" presStyleCnt="8">
        <dgm:presLayoutVars>
          <dgm:bulletEnabled val="1"/>
        </dgm:presLayoutVars>
      </dgm:prSet>
      <dgm:spPr/>
      <dgm:t>
        <a:bodyPr/>
        <a:lstStyle>
          <a:defPPr/>
        </a:lstStyle>
        <a:p>
          <a:pPr/>
          <a:endParaRPr lang="es-CL"/>
        </a:p>
      </dgm:t>
    </dgm:pt>
    <dgm:pt modelId="{27E0043E-412E-4146-972A-BEE9554170EB}" type="pres">
      <dgm:prSet presAssocID="{07B3F4E0-073C-4175-B5C9-279E30A7C5C4}" presName="accent_6"/>
      <dgm:spPr/>
      <dgm:t>
        <a:bodyPr/>
        <a:lstStyle>
          <a:defPPr/>
        </a:lstStyle>
        <a:p>
          <a:pPr/>
        </a:p>
      </dgm:t>
    </dgm:pt>
    <dgm:pt modelId="{2178D9C9-1C42-4546-9EDE-BC7D9F990799}" type="pres">
      <dgm:prSet presAssocID="{07B3F4E0-073C-4175-B5C9-279E30A7C5C4}" presName="accentRepeatNode" presStyleLbl="solidFgAcc1" presStyleIdx="5" presStyleCnt="6"/>
      <dgm:spPr>
        <a:blipFill dpi="0" rotWithShape="0">
          <a:blip r:embed="rId6">
            <a:extLst>
              <a:ext uri="{28A0092B-C50C-407E-A947-70E740481C1C}">
                <a14:useLocalDpi xmlns:a14="http://schemas.microsoft.com/office/drawing/2010/main" val="0"/>
              </a:ext>
            </a:extLst>
          </a:blip>
          <a:stretch>
            <a:fillRect/>
          </a:stretch>
        </a:blipFill>
      </dgm:spPr>
      <dgm:t>
        <a:bodyPr/>
        <a:lstStyle>
          <a:defPPr/>
        </a:lstStyle>
        <a:p>
          <a:pPr/>
          <a:endParaRPr lang="es-CL"/>
        </a:p>
      </dgm:t>
    </dgm:pt>
  </dgm:ptLst>
  <dgm:cxnLst>
    <dgm:cxn modelId="{E935E37C-B26B-426D-AA40-F47FD79A5B0B}" srcId="{68355BC0-564C-42F0-9B65-98600AC7555C}" destId="{08D58A1F-4C76-4A48-8D33-2D55A4DAD91E}" srcOrd="0" destOrd="0" parTransId="{F77822E2-3FCC-42A9-95DC-E7AD107F8A57}" sibTransId="{E06B60B9-53AC-4054-8ABE-60E70346447E}"/>
    <dgm:cxn modelId="{34CEAEB9-6203-454C-8CE7-AA076DC4517C}" srcId="{68355BC0-564C-42F0-9B65-98600AC7555C}" destId="{901D3901-66FF-4797-A370-0BAF55281982}" srcOrd="1" destOrd="0" parTransId="{B9A09986-58A4-4911-97F8-1644DC497D65}" sibTransId="{86D61B03-BCAF-489E-A13C-DF0654A4EFBC}"/>
    <dgm:cxn modelId="{FC9EF7CE-C344-413F-B091-E95FF6C05F64}" srcId="{68355BC0-564C-42F0-9B65-98600AC7555C}" destId="{D67EEB0F-BB11-42A6-BD1B-E25283D3209D}" srcOrd="2" destOrd="0" parTransId="{0C991C78-B501-4152-8261-08526EA0DC07}" sibTransId="{5EFAD787-3CC7-40BB-94E1-BACF87E9C17F}"/>
    <dgm:cxn modelId="{F2CCB10B-D79C-49A9-B0BC-F22661490356}" srcId="{68355BC0-564C-42F0-9B65-98600AC7555C}" destId="{D2E25C03-2243-47DA-BB9D-3E8172FBDFDD}" srcOrd="3" destOrd="0" parTransId="{C60EE79D-6995-455B-AB53-F56420123E50}" sibTransId="{CCEFC7EB-3431-46BC-AC43-F89D4FB9AC14}"/>
    <dgm:cxn modelId="{538767CB-68AA-44EF-9BA8-0A3E718E9C0A}" srcId="{68355BC0-564C-42F0-9B65-98600AC7555C}" destId="{ABC2018A-B81A-4525-AA92-E71D2B692F18}" srcOrd="4" destOrd="0" parTransId="{EDB74A53-7646-4747-BF61-544757945B5D}" sibTransId="{922FE487-899F-48CA-9924-F41DDBC882F5}"/>
    <dgm:cxn modelId="{7E7DE20A-F66B-40D3-BC0F-C53C865F90AD}" srcId="{68355BC0-564C-42F0-9B65-98600AC7555C}" destId="{07B3F4E0-073C-4175-B5C9-279E30A7C5C4}" srcOrd="5" destOrd="0" parTransId="{3EEB64C2-B072-47BB-9BB7-E7C68C391437}" sibTransId="{073C873D-3896-4A0C-9B67-7E4BE909A1FF}"/>
    <dgm:cxn modelId="{2319996D-48CB-4C23-AECB-97A0EB9B59A6}" type="presOf" srcId="{68355BC0-564C-42F0-9B65-98600AC7555C}" destId="{A1B8E22F-3525-4960-A7D6-5A2C70EFCA7E}" srcOrd="0" destOrd="0" presId="urn:microsoft.com/office/officeart/2008/layout/VerticalCurvedList"/>
    <dgm:cxn modelId="{8AAE1948-D51F-48F0-8221-97965FB888B9}" type="presParOf" srcId="{A1B8E22F-3525-4960-A7D6-5A2C70EFCA7E}" destId="{1F41036E-316C-4C16-8184-58D80910C497}" srcOrd="0" destOrd="0" presId="urn:microsoft.com/office/officeart/2008/layout/VerticalCurvedList"/>
    <dgm:cxn modelId="{09550A61-AA61-4EA9-A058-D48B27CA8E92}" type="presParOf" srcId="{1F41036E-316C-4C16-8184-58D80910C497}" destId="{45000BBC-4574-48FF-857B-7C342A76011D}" srcOrd="0" destOrd="0" presId="urn:microsoft.com/office/officeart/2008/layout/VerticalCurvedList"/>
    <dgm:cxn modelId="{E107777E-6FB9-4AA4-81C1-BA16D31C2ADF}" type="presParOf" srcId="{45000BBC-4574-48FF-857B-7C342A76011D}" destId="{4ABEFA80-61B7-455C-95E4-D789A9F2524E}" srcOrd="0" destOrd="0" presId="urn:microsoft.com/office/officeart/2008/layout/VerticalCurvedList"/>
    <dgm:cxn modelId="{044DA3E9-BD6E-4071-BE27-32A08903B884}" type="presParOf" srcId="{45000BBC-4574-48FF-857B-7C342A76011D}" destId="{62707485-C3F6-4BEC-87AD-93EF7C6D1070}" srcOrd="1" destOrd="0" presId="urn:microsoft.com/office/officeart/2008/layout/VerticalCurvedList"/>
    <dgm:cxn modelId="{5F4DF34F-3621-46DF-BFD3-65A2AA3E5518}" type="presOf" srcId="{E06B60B9-53AC-4054-8ABE-60E70346447E}" destId="{62707485-C3F6-4BEC-87AD-93EF7C6D1070}" srcOrd="0" destOrd="0" presId="urn:microsoft.com/office/officeart/2008/layout/VerticalCurvedList"/>
    <dgm:cxn modelId="{C5D88B2A-3946-4D82-88EC-31F296B63E83}" type="presParOf" srcId="{45000BBC-4574-48FF-857B-7C342A76011D}" destId="{2AB1176E-8AE7-40AF-99B5-FEA519906E67}" srcOrd="2" destOrd="0" presId="urn:microsoft.com/office/officeart/2008/layout/VerticalCurvedList"/>
    <dgm:cxn modelId="{C20F0A35-53CE-4039-A29A-8613A4FBACE3}" type="presParOf" srcId="{45000BBC-4574-48FF-857B-7C342A76011D}" destId="{2FBDB82A-22E9-4E7F-9B9F-C141B7ED3654}" srcOrd="3" destOrd="0" presId="urn:microsoft.com/office/officeart/2008/layout/VerticalCurvedList"/>
    <dgm:cxn modelId="{7DBD5953-4FEA-46A7-8290-9636EA5315ED}" type="presParOf" srcId="{1F41036E-316C-4C16-8184-58D80910C497}" destId="{A12C13C2-8886-4F75-A380-4201BE2E401A}" srcOrd="1" destOrd="0" presId="urn:microsoft.com/office/officeart/2008/layout/VerticalCurvedList"/>
    <dgm:cxn modelId="{7B15452E-C210-4824-AED1-08990A4E5171}" type="presOf" srcId="{08D58A1F-4C76-4A48-8D33-2D55A4DAD91E}" destId="{A12C13C2-8886-4F75-A380-4201BE2E401A}" srcOrd="0" destOrd="0" presId="urn:microsoft.com/office/officeart/2008/layout/VerticalCurvedList"/>
    <dgm:cxn modelId="{33398EA8-4D02-481B-B20B-37C2F15F37D6}" type="presParOf" srcId="{1F41036E-316C-4C16-8184-58D80910C497}" destId="{8068B6D8-36F3-4E03-AA20-13FCFB26A4E8}" srcOrd="2" destOrd="0" presId="urn:microsoft.com/office/officeart/2008/layout/VerticalCurvedList"/>
    <dgm:cxn modelId="{73C96ABC-C2F4-438D-8382-B08CE749826A}" type="presParOf" srcId="{8068B6D8-36F3-4E03-AA20-13FCFB26A4E8}" destId="{29E2422E-AA04-4986-A37D-A6C5FC94FF35}" srcOrd="0" destOrd="0" presId="urn:microsoft.com/office/officeart/2008/layout/VerticalCurvedList"/>
    <dgm:cxn modelId="{228ED616-A004-4C99-BA54-24648CE0F648}" type="presParOf" srcId="{1F41036E-316C-4C16-8184-58D80910C497}" destId="{68916B6A-E818-4E04-AF29-B0B669DF991C}" srcOrd="3" destOrd="0" presId="urn:microsoft.com/office/officeart/2008/layout/VerticalCurvedList"/>
    <dgm:cxn modelId="{C7D8683F-5111-4593-9A53-AEBA65F5324C}" type="presOf" srcId="{901D3901-66FF-4797-A370-0BAF55281982}" destId="{68916B6A-E818-4E04-AF29-B0B669DF991C}" srcOrd="0" destOrd="0" presId="urn:microsoft.com/office/officeart/2008/layout/VerticalCurvedList"/>
    <dgm:cxn modelId="{1F27A91E-2B0D-4C7E-861B-45CD778B3C9E}" type="presParOf" srcId="{1F41036E-316C-4C16-8184-58D80910C497}" destId="{55795180-DB0F-490A-939E-B2ABDB340214}" srcOrd="4" destOrd="0" presId="urn:microsoft.com/office/officeart/2008/layout/VerticalCurvedList"/>
    <dgm:cxn modelId="{10B1DAD3-9106-4888-A390-1CC8E9FF566A}" type="presParOf" srcId="{55795180-DB0F-490A-939E-B2ABDB340214}" destId="{00ABDE8D-28FC-4312-BE2E-91EAACA99B77}" srcOrd="0" destOrd="0" presId="urn:microsoft.com/office/officeart/2008/layout/VerticalCurvedList"/>
    <dgm:cxn modelId="{1A454720-851E-461E-BCFA-7FD5E5EB0113}" type="presParOf" srcId="{1F41036E-316C-4C16-8184-58D80910C497}" destId="{3A401A12-A5D8-4212-9896-ADA1234E6B99}" srcOrd="5" destOrd="0" presId="urn:microsoft.com/office/officeart/2008/layout/VerticalCurvedList"/>
    <dgm:cxn modelId="{DB5105C2-5157-4690-87F1-7E6638999885}" type="presOf" srcId="{D67EEB0F-BB11-42A6-BD1B-E25283D3209D}" destId="{3A401A12-A5D8-4212-9896-ADA1234E6B99}" srcOrd="0" destOrd="0" presId="urn:microsoft.com/office/officeart/2008/layout/VerticalCurvedList"/>
    <dgm:cxn modelId="{B23CB1EB-B406-422A-9A65-1AB52DB11A64}" type="presParOf" srcId="{1F41036E-316C-4C16-8184-58D80910C497}" destId="{5D1BC96A-2374-414F-B1D5-453C4D8BE9E9}" srcOrd="6" destOrd="0" presId="urn:microsoft.com/office/officeart/2008/layout/VerticalCurvedList"/>
    <dgm:cxn modelId="{9128E3AB-A58A-4EDC-8297-AD95F5B9855F}" type="presParOf" srcId="{5D1BC96A-2374-414F-B1D5-453C4D8BE9E9}" destId="{C20930CE-C060-4838-8223-2AE63A300C73}" srcOrd="0" destOrd="0" presId="urn:microsoft.com/office/officeart/2008/layout/VerticalCurvedList"/>
    <dgm:cxn modelId="{71B2B9B6-2CA8-433B-B612-34B730D37F04}" type="presParOf" srcId="{1F41036E-316C-4C16-8184-58D80910C497}" destId="{7115B67E-3BA5-4936-9F2B-1C42FD9722EB}" srcOrd="7" destOrd="0" presId="urn:microsoft.com/office/officeart/2008/layout/VerticalCurvedList"/>
    <dgm:cxn modelId="{E9F9E21F-AB51-4FF8-BDB1-E4A45D0ADB5C}" type="presOf" srcId="{D2E25C03-2243-47DA-BB9D-3E8172FBDFDD}" destId="{7115B67E-3BA5-4936-9F2B-1C42FD9722EB}" srcOrd="0" destOrd="0" presId="urn:microsoft.com/office/officeart/2008/layout/VerticalCurvedList"/>
    <dgm:cxn modelId="{9B567D86-6266-4B34-BBEE-02FC60B3129E}" type="presParOf" srcId="{1F41036E-316C-4C16-8184-58D80910C497}" destId="{C52122F6-D33C-4315-B2C4-2329A15CF3C6}" srcOrd="8" destOrd="0" presId="urn:microsoft.com/office/officeart/2008/layout/VerticalCurvedList"/>
    <dgm:cxn modelId="{6F2AD691-DF96-4B56-AF81-266C0BEB17B5}" type="presParOf" srcId="{C52122F6-D33C-4315-B2C4-2329A15CF3C6}" destId="{9D478C90-A457-48C7-8ACB-EF3DF5127328}" srcOrd="0" destOrd="0" presId="urn:microsoft.com/office/officeart/2008/layout/VerticalCurvedList"/>
    <dgm:cxn modelId="{A75E8F78-B1DC-4304-A454-A432BADCD1AB}" type="presParOf" srcId="{1F41036E-316C-4C16-8184-58D80910C497}" destId="{CA25E05F-29B5-41A0-A34F-A4C5B40D15F3}" srcOrd="9" destOrd="0" presId="urn:microsoft.com/office/officeart/2008/layout/VerticalCurvedList"/>
    <dgm:cxn modelId="{068F9199-70CE-4B67-9BD9-A4309A87BBA5}" type="presOf" srcId="{ABC2018A-B81A-4525-AA92-E71D2B692F18}" destId="{CA25E05F-29B5-41A0-A34F-A4C5B40D15F3}" srcOrd="0" destOrd="0" presId="urn:microsoft.com/office/officeart/2008/layout/VerticalCurvedList"/>
    <dgm:cxn modelId="{655BABD5-4A30-4B8F-9950-158398DD9E8F}" type="presParOf" srcId="{1F41036E-316C-4C16-8184-58D80910C497}" destId="{85AED245-85DB-41FC-B80A-A6038F989872}" srcOrd="10" destOrd="0" presId="urn:microsoft.com/office/officeart/2008/layout/VerticalCurvedList"/>
    <dgm:cxn modelId="{5601593D-0FE9-4CBA-8140-2A62F0F5E50B}" type="presParOf" srcId="{85AED245-85DB-41FC-B80A-A6038F989872}" destId="{AB4B8D97-9795-48C4-BC87-3605828DFB4D}" srcOrd="0" destOrd="0" presId="urn:microsoft.com/office/officeart/2008/layout/VerticalCurvedList"/>
    <dgm:cxn modelId="{FFE0EA9D-3CE6-4CBC-9582-69AE77FE7CDB}" type="presParOf" srcId="{1F41036E-316C-4C16-8184-58D80910C497}" destId="{C6050317-47C4-4504-B8AE-2700AE46D096}" srcOrd="11" destOrd="0" presId="urn:microsoft.com/office/officeart/2008/layout/VerticalCurvedList"/>
    <dgm:cxn modelId="{AF37C616-F2B0-4E08-95F9-4BD5F7A6F184}" type="presOf" srcId="{07B3F4E0-073C-4175-B5C9-279E30A7C5C4}" destId="{C6050317-47C4-4504-B8AE-2700AE46D096}" srcOrd="0" destOrd="0" presId="urn:microsoft.com/office/officeart/2008/layout/VerticalCurvedList"/>
    <dgm:cxn modelId="{A5707FE4-CF21-4D28-8D29-3D61B4DA93FF}" type="presParOf" srcId="{1F41036E-316C-4C16-8184-58D80910C497}" destId="{27E0043E-412E-4146-972A-BEE9554170EB}" srcOrd="12" destOrd="0" presId="urn:microsoft.com/office/officeart/2008/layout/VerticalCurvedList"/>
    <dgm:cxn modelId="{685F12F2-B43F-48A6-BFAF-829514C2D9AF}" type="presParOf" srcId="{27E0043E-412E-4146-972A-BEE9554170EB}" destId="{2178D9C9-1C42-4546-9EDE-BC7D9F990799}" srcOrd="0" destOrd="0" presId="urn:microsoft.com/office/officeart/2008/layout/VerticalCurvedLis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E8E3C1F5-45F7-4497-A7F2-1E57D8774015}"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defPPr/>
        </a:lstStyle>
        <a:p>
          <a:pPr/>
          <a:endParaRPr lang="es-CL"/>
        </a:p>
      </dgm:t>
    </dgm:pt>
    <dgm:pt modelId="{9E4E83AB-B212-44F0-88AD-F5F8F94141A1}" type="parTrans" cxnId="{0B7A90DE-DA7B-4403-8283-B18CED23DE9A}">
      <dgm:prSet/>
      <dgm:spPr/>
      <dgm:t>
        <a:bodyPr/>
        <a:lstStyle>
          <a:defPPr/>
        </a:lstStyle>
        <a:p>
          <a:pPr/>
          <a:endParaRPr lang="es-CL"/>
        </a:p>
      </dgm:t>
    </dgm:pt>
    <dgm:pt modelId="{B6D7EBA9-6E12-4BD1-9BC5-5DF885F0FCF3}">
      <dgm:prSet phldrT="[Texto]"/>
      <dgm:spPr>
        <a:ln>
          <a:noFill/>
        </a:ln>
      </dgm:spPr>
      <dgm:t>
        <a:bodyPr/>
        <a:lstStyle>
          <a:defPPr/>
        </a:lstStyle>
        <a:p>
          <a:pPr/>
          <a:r>
            <a:rPr lang="es-CL" smtClean="0"/>
            <a:t>Brand &amp; Performance Textile Specialties</a:t>
          </a:r>
          <a:endParaRPr lang="es-CL"/>
        </a:p>
      </dgm:t>
    </dgm:pt>
    <dgm:pt modelId="{B3932DEC-5FD6-48C2-8E19-B7EB64481D76}" type="sibTrans" cxnId="{0B7A90DE-DA7B-4403-8283-B18CED23DE9A}">
      <dgm:prSet/>
      <dgm:spPr/>
      <dgm:t>
        <a:bodyPr/>
        <a:lstStyle>
          <a:defPPr/>
        </a:lstStyle>
        <a:p>
          <a:pPr/>
          <a:endParaRPr lang="es-CL"/>
        </a:p>
      </dgm:t>
    </dgm:pt>
    <dgm:pt modelId="{DB803DAE-6000-40FF-BA88-CBAA164DAF90}" type="parTrans" cxnId="{0E3CEF5C-6030-4986-93AE-085D21B37DE8}">
      <dgm:prSet/>
      <dgm:spPr/>
      <dgm:t>
        <a:bodyPr/>
        <a:lstStyle>
          <a:defPPr/>
        </a:lstStyle>
        <a:p>
          <a:pPr/>
          <a:endParaRPr lang="es-CL"/>
        </a:p>
      </dgm:t>
    </dgm:pt>
    <dgm:pt modelId="{42A52651-81B6-472F-AA78-ED758B01B2D5}">
      <dgm:prSet phldrT="[Texto]"/>
      <dgm:spPr>
        <a:ln>
          <a:noFill/>
        </a:ln>
      </dgm:spPr>
      <dgm:t>
        <a:bodyPr/>
        <a:lstStyle>
          <a:defPPr/>
        </a:lstStyle>
        <a:p>
          <a:pPr/>
          <a:r>
            <a:rPr lang="es-CL" err="1" smtClean="0"/>
            <a:t>Packaging &amp; Paper Specialties</a:t>
          </a:r>
          <a:endParaRPr lang="es-CL"/>
        </a:p>
      </dgm:t>
    </dgm:pt>
    <dgm:pt modelId="{B6CF7A62-3D6E-41AB-8E0D-FA4566D9891F}" type="sibTrans" cxnId="{0E3CEF5C-6030-4986-93AE-085D21B37DE8}">
      <dgm:prSet/>
      <dgm:spPr/>
      <dgm:t>
        <a:bodyPr/>
        <a:lstStyle>
          <a:defPPr/>
        </a:lstStyle>
        <a:p>
          <a:pPr/>
          <a:endParaRPr lang="es-CL"/>
        </a:p>
      </dgm:t>
    </dgm:pt>
    <dgm:pt modelId="{5EBBACD2-045B-4548-8AE7-FCEE10B76707}" type="parTrans" cxnId="{38865C3C-3E5E-4BD2-BDE0-4343D1D7FA1C}">
      <dgm:prSet/>
      <dgm:spPr/>
      <dgm:t>
        <a:bodyPr/>
        <a:lstStyle>
          <a:defPPr/>
        </a:lstStyle>
        <a:p>
          <a:pPr/>
          <a:endParaRPr lang="es-CL"/>
        </a:p>
      </dgm:t>
    </dgm:pt>
    <dgm:pt modelId="{52F3DE21-2221-45E9-AF8A-5BDB62BE6999}">
      <dgm:prSet phldrT="[Texto]"/>
      <dgm:spPr>
        <a:ln>
          <a:noFill/>
        </a:ln>
      </dgm:spPr>
      <dgm:t>
        <a:bodyPr/>
        <a:lstStyle>
          <a:defPPr/>
        </a:lstStyle>
        <a:p>
          <a:pPr/>
          <a:r>
            <a:rPr lang="es-CL" err="1" smtClean="0"/>
            <a:t>Coatings, Adhesives &amp; Sealants</a:t>
          </a:r>
          <a:endParaRPr lang="es-CL"/>
        </a:p>
      </dgm:t>
    </dgm:pt>
    <dgm:pt modelId="{23C714A2-BAD2-4346-ABD4-384F60093B3E}" type="sibTrans" cxnId="{38865C3C-3E5E-4BD2-BDE0-4343D1D7FA1C}">
      <dgm:prSet/>
      <dgm:spPr/>
      <dgm:t>
        <a:bodyPr/>
        <a:lstStyle>
          <a:defPPr/>
        </a:lstStyle>
        <a:p>
          <a:pPr/>
          <a:endParaRPr lang="es-CL"/>
        </a:p>
      </dgm:t>
    </dgm:pt>
    <dgm:pt modelId="{80231716-18E3-43AA-AE28-92DB4BD1FD15}" type="pres">
      <dgm:prSet presAssocID="{E8E3C1F5-45F7-4497-A7F2-1E57D8774015}" presName="Name0">
        <dgm:presLayoutVars>
          <dgm:dir/>
          <dgm:resizeHandles val="exact"/>
        </dgm:presLayoutVars>
      </dgm:prSet>
      <dgm:spPr/>
      <dgm:t>
        <a:bodyPr/>
        <a:lstStyle>
          <a:defPPr/>
        </a:lstStyle>
        <a:p>
          <a:pPr/>
        </a:p>
      </dgm:t>
    </dgm:pt>
    <dgm:pt modelId="{B2FFE337-8B1D-42B3-B019-F461B566F765}" type="pres">
      <dgm:prSet presAssocID="{B6D7EBA9-6E12-4BD1-9BC5-5DF885F0FCF3}" presName="composite"/>
      <dgm:spPr/>
      <dgm:t>
        <a:bodyPr/>
        <a:lstStyle>
          <a:defPPr/>
        </a:lstStyle>
        <a:p>
          <a:pPr/>
        </a:p>
      </dgm:t>
    </dgm:pt>
    <dgm:pt modelId="{274B3C58-8E8D-4AD1-B010-788F386CDED7}" type="pres">
      <dgm:prSet presAssocID="{B6D7EBA9-6E12-4BD1-9BC5-5DF885F0FCF3}" presName="rect1" presStyleLbl="bgImgPlace1" presStyleCnt="3"/>
      <dgm:spPr>
        <a:blipFill>
          <a:blip r:embed="rId1">
            <a:extLst>
              <a:ext uri="{28A0092B-C50C-407E-A947-70E740481C1C}">
                <a14:useLocalDpi xmlns:a14="http://schemas.microsoft.com/office/drawing/2010/main" val="0"/>
              </a:ext>
            </a:extLst>
          </a:blip>
          <a:stretch>
            <a:fillRect l="-10000" r="-10000"/>
          </a:stretch>
        </a:blipFill>
      </dgm:spPr>
      <dgm:t>
        <a:bodyPr/>
        <a:lstStyle>
          <a:defPPr/>
        </a:lstStyle>
        <a:p>
          <a:pPr/>
        </a:p>
      </dgm:t>
    </dgm:pt>
    <dgm:pt modelId="{7EC32D62-289B-45CD-AAE5-E0AD9577DF11}" type="pres">
      <dgm:prSet presAssocID="{B6D7EBA9-6E12-4BD1-9BC5-5DF885F0FCF3}" presName="wedgeRectCallout1" presStyleLbl="node1" presStyleCnt="3">
        <dgm:presLayoutVars>
          <dgm:bulletEnabled val="1"/>
        </dgm:presLayoutVars>
      </dgm:prSet>
      <dgm:spPr/>
      <dgm:t>
        <a:bodyPr/>
        <a:lstStyle>
          <a:defPPr/>
        </a:lstStyle>
        <a:p>
          <a:pPr/>
          <a:endParaRPr lang="es-CL"/>
        </a:p>
      </dgm:t>
    </dgm:pt>
    <dgm:pt modelId="{2C5EC1FD-CDCE-4344-801C-8EB86B09CF00}" type="pres">
      <dgm:prSet presAssocID="{B3932DEC-5FD6-48C2-8E19-B7EB64481D76}" presName="sibTrans"/>
      <dgm:spPr/>
      <dgm:t>
        <a:bodyPr/>
        <a:lstStyle>
          <a:defPPr/>
        </a:lstStyle>
        <a:p>
          <a:pPr/>
        </a:p>
      </dgm:t>
    </dgm:pt>
    <dgm:pt modelId="{37CF11C4-D081-4C65-BA67-5328ECD94007}" type="pres">
      <dgm:prSet presAssocID="{42A52651-81B6-472F-AA78-ED758B01B2D5}" presName="composite"/>
      <dgm:spPr/>
      <dgm:t>
        <a:bodyPr/>
        <a:lstStyle>
          <a:defPPr/>
        </a:lstStyle>
        <a:p>
          <a:pPr/>
        </a:p>
      </dgm:t>
    </dgm:pt>
    <dgm:pt modelId="{4D35EAC1-F7B0-439B-8351-1362D65FB70F}" type="pres">
      <dgm:prSet presAssocID="{42A52651-81B6-472F-AA78-ED758B01B2D5}" presName="rect1" presStyleLbl="bgImgPlace1" presStyleIdx="1" presStyleCnt="3"/>
      <dgm:spPr>
        <a:blipFill>
          <a:blip r:embed="rId2">
            <a:extLst>
              <a:ext uri="{28A0092B-C50C-407E-A947-70E740481C1C}">
                <a14:useLocalDpi xmlns:a14="http://schemas.microsoft.com/office/drawing/2010/main" val="0"/>
              </a:ext>
            </a:extLst>
          </a:blip>
          <a:stretch>
            <a:fillRect l="-10000" r="-10000"/>
          </a:stretch>
        </a:blipFill>
      </dgm:spPr>
      <dgm:t>
        <a:bodyPr/>
        <a:lstStyle>
          <a:defPPr/>
        </a:lstStyle>
        <a:p>
          <a:pPr/>
        </a:p>
      </dgm:t>
    </dgm:pt>
    <dgm:pt modelId="{DD9C65B7-0CC1-40FB-9043-6BB88E1912C5}" type="pres">
      <dgm:prSet presAssocID="{42A52651-81B6-472F-AA78-ED758B01B2D5}" presName="wedgeRectCallout1" presStyleLbl="node1" presStyleIdx="1" presStyleCnt="3">
        <dgm:presLayoutVars>
          <dgm:bulletEnabled val="1"/>
        </dgm:presLayoutVars>
      </dgm:prSet>
      <dgm:spPr/>
      <dgm:t>
        <a:bodyPr/>
        <a:lstStyle>
          <a:defPPr/>
        </a:lstStyle>
        <a:p>
          <a:pPr/>
          <a:endParaRPr lang="es-CL"/>
        </a:p>
      </dgm:t>
    </dgm:pt>
    <dgm:pt modelId="{47B53902-1F6C-46A7-ABE6-54B91E3A3D0C}" type="pres">
      <dgm:prSet presAssocID="{B6CF7A62-3D6E-41AB-8E0D-FA4566D9891F}" presName="sibTrans"/>
      <dgm:spPr/>
      <dgm:t>
        <a:bodyPr/>
        <a:lstStyle>
          <a:defPPr/>
        </a:lstStyle>
        <a:p>
          <a:pPr/>
        </a:p>
      </dgm:t>
    </dgm:pt>
    <dgm:pt modelId="{1E816AB3-E4B4-4102-A7D9-5EE30E06CC71}" type="pres">
      <dgm:prSet presAssocID="{52F3DE21-2221-45E9-AF8A-5BDB62BE6999}" presName="composite"/>
      <dgm:spPr/>
      <dgm:t>
        <a:bodyPr/>
        <a:lstStyle>
          <a:defPPr/>
        </a:lstStyle>
        <a:p>
          <a:pPr/>
        </a:p>
      </dgm:t>
    </dgm:pt>
    <dgm:pt modelId="{986D1208-EA99-438D-96D1-C7B776312F09}" type="pres">
      <dgm:prSet presAssocID="{52F3DE21-2221-45E9-AF8A-5BDB62BE6999}" presName="rect1" presStyleLbl="bgImgPlace1" presStyleIdx="2" presStyleCnt="3"/>
      <dgm:spPr>
        <a:blipFill>
          <a:blip r:embed="rId3">
            <a:extLst>
              <a:ext uri="{28A0092B-C50C-407E-A947-70E740481C1C}">
                <a14:useLocalDpi xmlns:a14="http://schemas.microsoft.com/office/drawing/2010/main" val="0"/>
              </a:ext>
            </a:extLst>
          </a:blip>
          <a:stretch>
            <a:fillRect l="-10000" r="-10000"/>
          </a:stretch>
        </a:blipFill>
      </dgm:spPr>
      <dgm:t>
        <a:bodyPr/>
        <a:lstStyle>
          <a:defPPr/>
        </a:lstStyle>
        <a:p>
          <a:pPr/>
        </a:p>
      </dgm:t>
    </dgm:pt>
    <dgm:pt modelId="{F91D8596-0293-48CA-99BC-3239F5203198}" type="pres">
      <dgm:prSet presAssocID="{52F3DE21-2221-45E9-AF8A-5BDB62BE6999}" presName="wedgeRectCallout1" presStyleLbl="node1" presStyleIdx="2" presStyleCnt="3">
        <dgm:presLayoutVars>
          <dgm:bulletEnabled val="1"/>
        </dgm:presLayoutVars>
      </dgm:prSet>
      <dgm:spPr/>
      <dgm:t>
        <a:bodyPr/>
        <a:lstStyle>
          <a:defPPr/>
        </a:lstStyle>
        <a:p>
          <a:pPr/>
          <a:endParaRPr lang="es-CL"/>
        </a:p>
      </dgm:t>
    </dgm:pt>
  </dgm:ptLst>
  <dgm:cxnLst>
    <dgm:cxn modelId="{0B7A90DE-DA7B-4403-8283-B18CED23DE9A}" srcId="{E8E3C1F5-45F7-4497-A7F2-1E57D8774015}" destId="{B6D7EBA9-6E12-4BD1-9BC5-5DF885F0FCF3}" srcOrd="0" destOrd="0" parTransId="{9E4E83AB-B212-44F0-88AD-F5F8F94141A1}" sibTransId="{B3932DEC-5FD6-48C2-8E19-B7EB64481D76}"/>
    <dgm:cxn modelId="{0E3CEF5C-6030-4986-93AE-085D21B37DE8}" srcId="{E8E3C1F5-45F7-4497-A7F2-1E57D8774015}" destId="{42A52651-81B6-472F-AA78-ED758B01B2D5}" srcOrd="1" destOrd="0" parTransId="{DB803DAE-6000-40FF-BA88-CBAA164DAF90}" sibTransId="{B6CF7A62-3D6E-41AB-8E0D-FA4566D9891F}"/>
    <dgm:cxn modelId="{38865C3C-3E5E-4BD2-BDE0-4343D1D7FA1C}" srcId="{E8E3C1F5-45F7-4497-A7F2-1E57D8774015}" destId="{52F3DE21-2221-45E9-AF8A-5BDB62BE6999}" srcOrd="2" destOrd="0" parTransId="{5EBBACD2-045B-4548-8AE7-FCEE10B76707}" sibTransId="{23C714A2-BAD2-4346-ABD4-384F60093B3E}"/>
    <dgm:cxn modelId="{FE18B31F-9C4E-408E-B73C-744ABED0DDF3}" type="presOf" srcId="{E8E3C1F5-45F7-4497-A7F2-1E57D8774015}" destId="{80231716-18E3-43AA-AE28-92DB4BD1FD15}" srcOrd="0" destOrd="0" presId="urn:microsoft.com/office/officeart/2008/layout/BendingPictureCaptionList"/>
    <dgm:cxn modelId="{D3E9C2F6-978F-41B7-8404-6DE0B5E93298}" type="presParOf" srcId="{80231716-18E3-43AA-AE28-92DB4BD1FD15}" destId="{B2FFE337-8B1D-42B3-B019-F461B566F765}" srcOrd="0" destOrd="0" presId="urn:microsoft.com/office/officeart/2008/layout/BendingPictureCaptionList"/>
    <dgm:cxn modelId="{30C20D24-47CD-4E75-8C23-E7FF31D5C032}" type="presParOf" srcId="{B2FFE337-8B1D-42B3-B019-F461B566F765}" destId="{274B3C58-8E8D-4AD1-B010-788F386CDED7}" srcOrd="0" destOrd="0" presId="urn:microsoft.com/office/officeart/2008/layout/BendingPictureCaptionList"/>
    <dgm:cxn modelId="{C5AAB8A7-BB17-4F9B-A8DC-CC142217A360}" type="presParOf" srcId="{B2FFE337-8B1D-42B3-B019-F461B566F765}" destId="{7EC32D62-289B-45CD-AAE5-E0AD9577DF11}" srcOrd="1" destOrd="0" presId="urn:microsoft.com/office/officeart/2008/layout/BendingPictureCaptionList"/>
    <dgm:cxn modelId="{DB221F6D-4C7E-4B22-B1E8-0E70B74E126D}" type="presOf" srcId="{B6D7EBA9-6E12-4BD1-9BC5-5DF885F0FCF3}" destId="{7EC32D62-289B-45CD-AAE5-E0AD9577DF11}" srcOrd="0" destOrd="0" presId="urn:microsoft.com/office/officeart/2008/layout/BendingPictureCaptionList"/>
    <dgm:cxn modelId="{4FC0499C-E692-454E-8BF6-A014D18346DD}" type="presParOf" srcId="{80231716-18E3-43AA-AE28-92DB4BD1FD15}" destId="{2C5EC1FD-CDCE-4344-801C-8EB86B09CF00}" srcOrd="1" destOrd="0" presId="urn:microsoft.com/office/officeart/2008/layout/BendingPictureCaptionList"/>
    <dgm:cxn modelId="{66587C23-115D-4801-B894-EAFE93621019}" type="presParOf" srcId="{80231716-18E3-43AA-AE28-92DB4BD1FD15}" destId="{37CF11C4-D081-4C65-BA67-5328ECD94007}" srcOrd="2" destOrd="0" presId="urn:microsoft.com/office/officeart/2008/layout/BendingPictureCaptionList"/>
    <dgm:cxn modelId="{82080AD8-3197-4A1F-AF8C-EC76669C0F93}" type="presParOf" srcId="{37CF11C4-D081-4C65-BA67-5328ECD94007}" destId="{4D35EAC1-F7B0-439B-8351-1362D65FB70F}" srcOrd="0" destOrd="0" presId="urn:microsoft.com/office/officeart/2008/layout/BendingPictureCaptionList"/>
    <dgm:cxn modelId="{B5611FB4-DD61-4661-B342-6D237859529A}" type="presParOf" srcId="{37CF11C4-D081-4C65-BA67-5328ECD94007}" destId="{DD9C65B7-0CC1-40FB-9043-6BB88E1912C5}" srcOrd="1" destOrd="0" presId="urn:microsoft.com/office/officeart/2008/layout/BendingPictureCaptionList"/>
    <dgm:cxn modelId="{FA29587F-6BA5-479A-949E-C4DED92870E5}" type="presOf" srcId="{42A52651-81B6-472F-AA78-ED758B01B2D5}" destId="{DD9C65B7-0CC1-40FB-9043-6BB88E1912C5}" srcOrd="0" destOrd="0" presId="urn:microsoft.com/office/officeart/2008/layout/BendingPictureCaptionList"/>
    <dgm:cxn modelId="{D7EF1CEE-C8C4-4D31-8A90-34B72C46EDF8}" type="presParOf" srcId="{80231716-18E3-43AA-AE28-92DB4BD1FD15}" destId="{47B53902-1F6C-46A7-ABE6-54B91E3A3D0C}" srcOrd="3" destOrd="0" presId="urn:microsoft.com/office/officeart/2008/layout/BendingPictureCaptionList"/>
    <dgm:cxn modelId="{FED31CC6-E53C-4899-90BA-EBE0282A68AA}" type="presParOf" srcId="{80231716-18E3-43AA-AE28-92DB4BD1FD15}" destId="{1E816AB3-E4B4-4102-A7D9-5EE30E06CC71}" srcOrd="4" destOrd="0" presId="urn:microsoft.com/office/officeart/2008/layout/BendingPictureCaptionList"/>
    <dgm:cxn modelId="{BD6BB81D-E3CF-418B-95FD-3389C1484149}" type="presParOf" srcId="{1E816AB3-E4B4-4102-A7D9-5EE30E06CC71}" destId="{986D1208-EA99-438D-96D1-C7B776312F09}" srcOrd="0" destOrd="0" presId="urn:microsoft.com/office/officeart/2008/layout/BendingPictureCaptionList"/>
    <dgm:cxn modelId="{1EAA4BA1-44AA-4C83-B628-A0A627079B7F}" type="presParOf" srcId="{1E816AB3-E4B4-4102-A7D9-5EE30E06CC71}" destId="{F91D8596-0293-48CA-99BC-3239F5203198}" srcOrd="1" destOrd="0" presId="urn:microsoft.com/office/officeart/2008/layout/BendingPictureCaptionList"/>
    <dgm:cxn modelId="{BA03031B-AB1C-4AB6-9D22-464820AE0AE1}" type="presOf" srcId="{52F3DE21-2221-45E9-AF8A-5BDB62BE6999}" destId="{F91D8596-0293-48CA-99BC-3239F5203198}" srcOrd="0" destOrd="0" presId="urn:microsoft.com/office/officeart/2008/layout/BendingPictureCaptionLis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6" name=""/>
      <dsp:cNvGrpSpPr/>
    </dsp:nvGrpSpPr>
    <dsp:grpSpPr/>
    <dsp:sp modelId="{62707485-C3F6-4BEC-87AD-93EF7C6D1070}">
      <dsp:nvSpPr>
        <dsp:cNvPr id="7" name=""/>
        <dsp:cNvSpPr/>
      </dsp:nvSpPr>
      <dsp:spPr>
        <a:xfrm>
          <a:off x="-5751003" y="-880252"/>
          <a:ext cx="6846854" cy="6846854"/>
        </a:xfrm>
        <a:prstGeom prst="blockArc">
          <a:avLst>
            <a:gd name="adj1" fmla="val 18900000"/>
            <a:gd name="adj2" fmla="val 2700000"/>
            <a:gd name="adj3" fmla="val 31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a:lstStyle>
          <a:defPPr/>
        </a:lstStyle>
        <a:p>
          <a:pPr/>
        </a:p>
      </dsp:txBody>
    </dsp:sp>
    <dsp:sp modelId="{A12C13C2-8886-4F75-A380-4201BE2E401A}">
      <dsp:nvSpPr>
        <dsp:cNvPr id="8" name=""/>
        <dsp:cNvSpPr/>
      </dsp:nvSpPr>
      <dsp:spPr>
        <a:xfrm>
          <a:off x="408309" y="267847"/>
          <a:ext cx="7386607" cy="535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INTRODUCCIÓN</a:t>
          </a:r>
          <a:endParaRPr lang="es-CL" sz="2600" kern="1200"/>
        </a:p>
      </dsp:txBody>
      <dsp:txXfrm>
        <a:off x="408309" y="267847"/>
        <a:ext cx="7386607" cy="535490"/>
      </dsp:txXfrm>
    </dsp:sp>
    <dsp:sp modelId="{29E2422E-AA04-4986-A37D-A6C5FC94FF35}">
      <dsp:nvSpPr>
        <dsp:cNvPr id="9" name=""/>
        <dsp:cNvSpPr/>
      </dsp:nvSpPr>
      <dsp:spPr>
        <a:xfrm>
          <a:off x="73627" y="200910"/>
          <a:ext cx="669363" cy="669363"/>
        </a:xfrm>
        <a:prstGeom prst="ellipse">
          <a:avLst/>
        </a:prstGeom>
        <a:blipFill dpi="0" rotWithShape="0">
          <a:blip r:embed="rId1">
            <a:extLst>
              <a:ext uri="{28A0092B-C50C-407E-A947-70E740481C1C}">
                <a14:useLocalDpi xmlns:a14="http://schemas.microsoft.com/office/drawing/2010/main" val="0"/>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defPPr/>
        </a:lstStyle>
        <a:p>
          <a:pPr/>
        </a:p>
      </dsp:txBody>
    </dsp:sp>
    <dsp:sp modelId="{68916B6A-E818-4E04-AF29-B0B669DF991C}">
      <dsp:nvSpPr>
        <dsp:cNvPr id="10" name=""/>
        <dsp:cNvSpPr/>
      </dsp:nvSpPr>
      <dsp:spPr>
        <a:xfrm>
          <a:off x="848787" y="1070981"/>
          <a:ext cx="6946129" cy="535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Recubrimientos Impermeables o Elastoméricos</a:t>
          </a:r>
          <a:endParaRPr lang="es-CL" sz="2600" kern="1200"/>
        </a:p>
      </dsp:txBody>
      <dsp:txXfrm>
        <a:off x="848787" y="1070981"/>
        <a:ext cx="6946129" cy="535490"/>
      </dsp:txXfrm>
    </dsp:sp>
    <dsp:sp modelId="{00ABDE8D-28FC-4312-BE2E-91EAACA99B77}">
      <dsp:nvSpPr>
        <dsp:cNvPr id="11" name=""/>
        <dsp:cNvSpPr/>
      </dsp:nvSpPr>
      <dsp:spPr>
        <a:xfrm>
          <a:off x="514105" y="1004045"/>
          <a:ext cx="669363" cy="669363"/>
        </a:xfrm>
        <a:prstGeom prst="ellipse">
          <a:avLst/>
        </a:prstGeom>
        <a:blipFill dpi="0" rotWithShape="0">
          <a:blip r:embed="rId2">
            <a:extLst>
              <a:ext uri="{28A0092B-C50C-407E-A947-70E740481C1C}">
                <a14:useLocalDpi xmlns:a14="http://schemas.microsoft.com/office/drawing/2010/main" val="0"/>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defPPr/>
        </a:lstStyle>
        <a:p>
          <a:pPr/>
        </a:p>
      </dsp:txBody>
    </dsp:sp>
    <dsp:sp modelId="{3A401A12-A5D8-4212-9896-ADA1234E6B99}">
      <dsp:nvSpPr>
        <dsp:cNvPr id="12" name=""/>
        <dsp:cNvSpPr/>
      </dsp:nvSpPr>
      <dsp:spPr>
        <a:xfrm>
          <a:off x="1050206" y="1874116"/>
          <a:ext cx="6744709" cy="535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Terpolímeros base VeoVa</a:t>
          </a:r>
          <a:r>
            <a:rPr lang="es-CL" sz="2600" kern="1200" smtClean="0">
              <a:latin typeface="Times New Roman" panose="02020603050405020304" pitchFamily="18" charset="0"/>
              <a:cs typeface="Times New Roman" panose="02020603050405020304" pitchFamily="18" charset="0"/>
            </a:rPr>
            <a:t>™10</a:t>
          </a:r>
          <a:endParaRPr lang="es-CL" sz="2600" kern="1200"/>
        </a:p>
      </dsp:txBody>
      <dsp:txXfrm>
        <a:off x="1050206" y="1874116"/>
        <a:ext cx="6744709" cy="535490"/>
      </dsp:txXfrm>
    </dsp:sp>
    <dsp:sp modelId="{C20930CE-C060-4838-8223-2AE63A300C73}">
      <dsp:nvSpPr>
        <dsp:cNvPr id="13" name=""/>
        <dsp:cNvSpPr/>
      </dsp:nvSpPr>
      <dsp:spPr>
        <a:xfrm>
          <a:off x="715524" y="1807180"/>
          <a:ext cx="669363" cy="669363"/>
        </a:xfrm>
        <a:prstGeom prst="ellipse">
          <a:avLst/>
        </a:prstGeom>
        <a:blipFill dpi="0" rotWithShape="0">
          <a:blip r:embed="rId3">
            <a:extLst>
              <a:ext uri="{28A0092B-C50C-407E-A947-70E740481C1C}">
                <a14:useLocalDpi xmlns:a14="http://schemas.microsoft.com/office/drawing/2010/main" val="0"/>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defPPr/>
        </a:lstStyle>
        <a:p>
          <a:pPr/>
        </a:p>
      </dsp:txBody>
    </dsp:sp>
    <dsp:sp modelId="{7115B67E-3BA5-4936-9F2B-1C42FD9722EB}">
      <dsp:nvSpPr>
        <dsp:cNvPr id="14" name=""/>
        <dsp:cNvSpPr/>
      </dsp:nvSpPr>
      <dsp:spPr>
        <a:xfrm>
          <a:off x="1050206" y="2676742"/>
          <a:ext cx="6744709" cy="535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METODOLOGÍA</a:t>
          </a:r>
          <a:endParaRPr lang="es-CL" sz="2600" kern="1200"/>
        </a:p>
      </dsp:txBody>
      <dsp:txXfrm>
        <a:off x="1050206" y="2676742"/>
        <a:ext cx="6744709" cy="535490"/>
      </dsp:txXfrm>
    </dsp:sp>
    <dsp:sp modelId="{9D478C90-A457-48C7-8ACB-EF3DF5127328}">
      <dsp:nvSpPr>
        <dsp:cNvPr id="15" name=""/>
        <dsp:cNvSpPr/>
      </dsp:nvSpPr>
      <dsp:spPr>
        <a:xfrm>
          <a:off x="715524" y="2609806"/>
          <a:ext cx="669363" cy="669363"/>
        </a:xfrm>
        <a:prstGeom prst="ellipse">
          <a:avLst/>
        </a:prstGeom>
        <a:blipFill dpi="0" rotWithShape="0">
          <a:blip r:embed="rId4">
            <a:extLst>
              <a:ext uri="{28A0092B-C50C-407E-A947-70E740481C1C}">
                <a14:useLocalDpi xmlns:a14="http://schemas.microsoft.com/office/drawing/2010/main" val="0"/>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defPPr/>
        </a:lstStyle>
        <a:p>
          <a:pPr/>
        </a:p>
      </dsp:txBody>
    </dsp:sp>
    <dsp:sp modelId="{CA25E05F-29B5-41A0-A34F-A4C5B40D15F3}">
      <dsp:nvSpPr>
        <dsp:cNvPr id="16" name=""/>
        <dsp:cNvSpPr/>
      </dsp:nvSpPr>
      <dsp:spPr>
        <a:xfrm>
          <a:off x="848787" y="3479877"/>
          <a:ext cx="6946129" cy="535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RESULTADOS</a:t>
          </a:r>
          <a:endParaRPr lang="es-CL" sz="2600" kern="1200"/>
        </a:p>
      </dsp:txBody>
      <dsp:txXfrm>
        <a:off x="848787" y="3479877"/>
        <a:ext cx="6946129" cy="535490"/>
      </dsp:txXfrm>
    </dsp:sp>
    <dsp:sp modelId="{AB4B8D97-9795-48C4-BC87-3605828DFB4D}">
      <dsp:nvSpPr>
        <dsp:cNvPr id="17" name=""/>
        <dsp:cNvSpPr/>
      </dsp:nvSpPr>
      <dsp:spPr>
        <a:xfrm>
          <a:off x="514105" y="3412940"/>
          <a:ext cx="669363" cy="669363"/>
        </a:xfrm>
        <a:prstGeom prst="ellipse">
          <a:avLst/>
        </a:prstGeom>
        <a:blipFill dpi="0" rotWithShape="0">
          <a:blip r:embed="rId5">
            <a:extLst>
              <a:ext uri="{28A0092B-C50C-407E-A947-70E740481C1C}">
                <a14:useLocalDpi xmlns:a14="http://schemas.microsoft.com/office/drawing/2010/main" val="0"/>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defPPr/>
        </a:lstStyle>
        <a:p>
          <a:pPr/>
        </a:p>
      </dsp:txBody>
    </dsp:sp>
    <dsp:sp modelId="{C6050317-47C4-4504-B8AE-2700AE46D096}">
      <dsp:nvSpPr>
        <dsp:cNvPr id="18" name=""/>
        <dsp:cNvSpPr/>
      </dsp:nvSpPr>
      <dsp:spPr>
        <a:xfrm>
          <a:off x="408309" y="4283011"/>
          <a:ext cx="7386607" cy="5354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DISCUSIÓN Y CONCLUSIÓN</a:t>
          </a:r>
          <a:endParaRPr lang="es-CL" sz="2600" kern="1200"/>
        </a:p>
      </dsp:txBody>
      <dsp:txXfrm>
        <a:off x="408309" y="4283011"/>
        <a:ext cx="7386607" cy="535490"/>
      </dsp:txXfrm>
    </dsp:sp>
    <dsp:sp modelId="{2178D9C9-1C42-4546-9EDE-BC7D9F990799}">
      <dsp:nvSpPr>
        <dsp:cNvPr id="19" name=""/>
        <dsp:cNvSpPr/>
      </dsp:nvSpPr>
      <dsp:spPr>
        <a:xfrm>
          <a:off x="73627" y="4216075"/>
          <a:ext cx="669363" cy="669363"/>
        </a:xfrm>
        <a:prstGeom prst="ellipse">
          <a:avLst/>
        </a:prstGeom>
        <a:blipFill dpi="0" rotWithShape="0">
          <a:blip r:embed="rId6">
            <a:extLst>
              <a:ext uri="{28A0092B-C50C-407E-A947-70E740481C1C}">
                <a14:useLocalDpi xmlns:a14="http://schemas.microsoft.com/office/drawing/2010/main" val="0"/>
              </a:ext>
            </a:extLst>
          </a:blip>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defPPr/>
        </a:lstStyle>
        <a:p>
          <a:pPr/>
        </a:p>
      </dsp:txBody>
    </dsp:sp>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11" name=""/>
      <dsp:cNvGrpSpPr/>
    </dsp:nvGrpSpPr>
    <dsp:grpSpPr/>
    <dsp:sp modelId="{274B3C58-8E8D-4AD1-B010-788F386CDED7}">
      <dsp:nvSpPr>
        <dsp:cNvPr id="12" name=""/>
        <dsp:cNvSpPr/>
      </dsp:nvSpPr>
      <dsp:spPr>
        <a:xfrm>
          <a:off x="0" y="998140"/>
          <a:ext cx="2678906" cy="2143125"/>
        </a:xfrm>
        <a:prstGeom prst="rect">
          <a:avLst/>
        </a:prstGeom>
        <a:blipFill>
          <a:blip r:embed="rId1">
            <a:extLst>
              <a:ext uri="{28A0092B-C50C-407E-A947-70E740481C1C}">
                <a14:useLocalDpi xmlns:a14="http://schemas.microsoft.com/office/drawing/2010/main" val="0"/>
              </a:ext>
            </a:extLst>
          </a:blip>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defPPr/>
        </a:lstStyle>
        <a:p>
          <a:pPr/>
        </a:p>
      </dsp:txBody>
    </dsp:sp>
    <dsp:sp modelId="{7EC32D62-289B-45CD-AAE5-E0AD9577DF11}">
      <dsp:nvSpPr>
        <dsp:cNvPr id="13" name=""/>
        <dsp:cNvSpPr/>
      </dsp:nvSpPr>
      <dsp:spPr>
        <a:xfrm>
          <a:off x="241101" y="2926953"/>
          <a:ext cx="2384226" cy="750093"/>
        </a:xfrm>
        <a:prstGeom prst="wedgeRectCallout">
          <a:avLst>
            <a:gd name="adj1" fmla="val 20250"/>
            <a:gd name="adj2" fmla="val -607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defPPr/>
        </a:lstStyle>
        <a:p>
          <a:pPr lvl="0" algn="ctr" defTabSz="889000">
            <a:lnSpc>
              <a:spcPct val="90000"/>
            </a:lnSpc>
            <a:spcBef>
              <a:spcPct val="0"/>
            </a:spcBef>
            <a:spcAft>
              <a:spcPct val="35000"/>
            </a:spcAft>
          </a:pPr>
          <a:r>
            <a:rPr lang="es-CL" sz="2000" kern="1200" smtClean="0"/>
            <a:t>Brand &amp; Performance Textile Specialties</a:t>
          </a:r>
          <a:endParaRPr lang="es-CL" sz="2000" kern="1200"/>
        </a:p>
      </dsp:txBody>
      <dsp:txXfrm>
        <a:off x="241101" y="2926953"/>
        <a:ext cx="2384226" cy="750093"/>
      </dsp:txXfrm>
    </dsp:sp>
    <dsp:sp modelId="{4D35EAC1-F7B0-439B-8351-1362D65FB70F}">
      <dsp:nvSpPr>
        <dsp:cNvPr id="14" name=""/>
        <dsp:cNvSpPr/>
      </dsp:nvSpPr>
      <dsp:spPr>
        <a:xfrm>
          <a:off x="2946796" y="998140"/>
          <a:ext cx="2678906" cy="2143125"/>
        </a:xfrm>
        <a:prstGeom prst="rect">
          <a:avLst/>
        </a:prstGeom>
        <a:blipFill>
          <a:blip r:embed="rId2">
            <a:extLst>
              <a:ext uri="{28A0092B-C50C-407E-A947-70E740481C1C}">
                <a14:useLocalDpi xmlns:a14="http://schemas.microsoft.com/office/drawing/2010/main" val="0"/>
              </a:ext>
            </a:extLst>
          </a:blip>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defPPr/>
        </a:lstStyle>
        <a:p>
          <a:pPr/>
        </a:p>
      </dsp:txBody>
    </dsp:sp>
    <dsp:sp modelId="{DD9C65B7-0CC1-40FB-9043-6BB88E1912C5}">
      <dsp:nvSpPr>
        <dsp:cNvPr id="15" name=""/>
        <dsp:cNvSpPr/>
      </dsp:nvSpPr>
      <dsp:spPr>
        <a:xfrm>
          <a:off x="3187898" y="2926953"/>
          <a:ext cx="2384226" cy="750093"/>
        </a:xfrm>
        <a:prstGeom prst="wedgeRectCallout">
          <a:avLst>
            <a:gd name="adj1" fmla="val 20250"/>
            <a:gd name="adj2" fmla="val -607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defPPr/>
        </a:lstStyle>
        <a:p>
          <a:pPr lvl="0" algn="ctr" defTabSz="889000">
            <a:lnSpc>
              <a:spcPct val="90000"/>
            </a:lnSpc>
            <a:spcBef>
              <a:spcPct val="0"/>
            </a:spcBef>
            <a:spcAft>
              <a:spcPct val="35000"/>
            </a:spcAft>
          </a:pPr>
          <a:r>
            <a:rPr lang="es-CL" sz="2000" kern="1200" err="1" smtClean="0"/>
            <a:t>Packaging &amp; Paper Specialties</a:t>
          </a:r>
          <a:endParaRPr lang="es-CL" sz="2000" kern="1200"/>
        </a:p>
      </dsp:txBody>
      <dsp:txXfrm>
        <a:off x="3187898" y="2926953"/>
        <a:ext cx="2384226" cy="750093"/>
      </dsp:txXfrm>
    </dsp:sp>
    <dsp:sp modelId="{986D1208-EA99-438D-96D1-C7B776312F09}">
      <dsp:nvSpPr>
        <dsp:cNvPr id="16" name=""/>
        <dsp:cNvSpPr/>
      </dsp:nvSpPr>
      <dsp:spPr>
        <a:xfrm>
          <a:off x="5893593" y="998140"/>
          <a:ext cx="2678906" cy="2143125"/>
        </a:xfrm>
        <a:prstGeom prst="rect">
          <a:avLst/>
        </a:prstGeom>
        <a:blipFill>
          <a:blip r:embed="rId3">
            <a:extLst>
              <a:ext uri="{28A0092B-C50C-407E-A947-70E740481C1C}">
                <a14:useLocalDpi xmlns:a14="http://schemas.microsoft.com/office/drawing/2010/main" val="0"/>
              </a:ext>
            </a:extLst>
          </a:blip>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a:lstStyle>
          <a:defPPr/>
        </a:lstStyle>
        <a:p>
          <a:pPr/>
        </a:p>
      </dsp:txBody>
    </dsp:sp>
    <dsp:sp modelId="{F91D8596-0293-48CA-99BC-3239F5203198}">
      <dsp:nvSpPr>
        <dsp:cNvPr id="17" name=""/>
        <dsp:cNvSpPr/>
      </dsp:nvSpPr>
      <dsp:spPr>
        <a:xfrm>
          <a:off x="6134695" y="2926953"/>
          <a:ext cx="2384226" cy="750093"/>
        </a:xfrm>
        <a:prstGeom prst="wedgeRectCallout">
          <a:avLst>
            <a:gd name="adj1" fmla="val 20250"/>
            <a:gd name="adj2" fmla="val -60700"/>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defPPr/>
        </a:lstStyle>
        <a:p>
          <a:pPr lvl="0" algn="ctr" defTabSz="889000">
            <a:lnSpc>
              <a:spcPct val="90000"/>
            </a:lnSpc>
            <a:spcBef>
              <a:spcPct val="0"/>
            </a:spcBef>
            <a:spcAft>
              <a:spcPct val="35000"/>
            </a:spcAft>
          </a:pPr>
          <a:r>
            <a:rPr lang="es-CL" sz="2000" kern="1200" err="1" smtClean="0"/>
            <a:t>Coatings, Adhesives &amp; Sealants</a:t>
          </a:r>
          <a:endParaRPr lang="es-CL" sz="2000" kern="1200"/>
        </a:p>
      </dsp:txBody>
      <dsp:txXfrm>
        <a:off x="6134695" y="2926953"/>
        <a:ext cx="2384226" cy="750093"/>
      </dsp:txXfrm>
    </dsp:sp>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type="rect" r:blip="" blipPhldr="1">
            <dgm:adjLst/>
          </dgm:shape>
          <dgm:presOf/>
        </dgm:layoutNode>
        <dgm:layoutNode name="wedgeRectCallout1" styleLbl="node1">
          <dgm:varLst>
            <dgm:bulletEnabled val="1"/>
          </dgm:varLst>
          <dgm:alg type="tx"/>
          <dgm:choose name="Name7">
            <dgm:if name="Name8" func="var" arg="dir" op="equ" val="norm">
              <dgm:shape type="wedgeRectCallout" r:blip="">
                <dgm:adjLst>
                  <dgm:adj idx="1" val="0.2025"/>
                  <dgm:adj idx="2" val="-0.607"/>
                </dgm:adjLst>
              </dgm:shape>
            </dgm:if>
            <dgm:else name="Name9">
              <dgm:shape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&#65279;<?xml version="1.0" encoding="utf-8" standalone="yes"?><Relationships xmlns="http://schemas.openxmlformats.org/package/2006/relationships"><Relationship Id="rId1" Type="http://schemas.openxmlformats.org/officeDocument/2006/relationships/image" Target="../media/image1.png"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png"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7.png"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png"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1.png"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defPPr/>
            <a:lvl1pPr algn="l">
              <a:defRPr sz="1300"/>
            </a:lvl1pPr>
          </a:lstStyle>
          <a:p>
            <a:pPr/>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defPPr/>
            <a:lvl1pPr algn="r">
              <a:defRPr sz="1300"/>
            </a:lvl1pPr>
          </a:lstStyle>
          <a:p>
            <a:pPr/>
            <a:fld id="{7DCD5238-673A-4A4E-B235-BB88DFDF453D}" type="datetime1">
              <a:rPr lang="en-SG" smtClean="0"/>
              <a:pPr/>
              <a:t>2/9/2017</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defPPr/>
            <a:lvl1pPr algn="l">
              <a:defRPr sz="1300"/>
            </a:lvl1pPr>
          </a:lstStyle>
          <a:p>
            <a:pPr/>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defPPr/>
            <a:lvl1pPr algn="r">
              <a:defRPr sz="1300"/>
            </a:lvl1pPr>
          </a:lstStyle>
          <a:p>
            <a:pPr/>
            <a:fld id="{97D8F33C-2AA3-C64D-B6CB-F1200B3A7695}" type="slidenum">
              <a:rPr lang="en-US" smtClean="0"/>
              <a:pPr/>
              <a:t>‹Nº›</a:t>
            </a:fld>
            <a:endParaRPr lang="en-US"/>
          </a:p>
        </p:txBody>
      </p:sp>
    </p:spTree>
    <p:extLst>
      <p:ext uri="{BB962C8B-B14F-4D97-AF65-F5344CB8AC3E}">
        <p14:creationId xmlns:p14="http://schemas.microsoft.com/office/powerpoint/2010/main" val="2043599987"/>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defPPr/>
            <a:lvl1pPr algn="l">
              <a:defRPr sz="1300"/>
            </a:lvl1pPr>
          </a:lstStyle>
          <a:p>
            <a:pPr/>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defPPr/>
            <a:lvl1pPr algn="r">
              <a:defRPr sz="1300"/>
            </a:lvl1pPr>
          </a:lstStyle>
          <a:p>
            <a:pPr/>
            <a:fld id="{44EA74F1-B3A0-BD4B-88A6-449C9B11CD82}" type="datetime1">
              <a:rPr lang="en-SG" smtClean="0"/>
              <a:pPr/>
              <a:t>2/9/2017</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defPPr/>
            <a:lvl1pPr algn="l">
              <a:defRPr sz="1300"/>
            </a:lvl1pPr>
          </a:lstStyle>
          <a:p>
            <a:pPr/>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defPPr/>
            <a:lvl1pPr algn="r">
              <a:defRPr sz="1300"/>
            </a:lvl1pPr>
          </a:lstStyle>
          <a:p>
            <a:pPr/>
            <a:fld id="{4DA71323-2C76-CB4F-9B16-6585A88229A4}" type="slidenum">
              <a:rPr lang="en-US" smtClean="0"/>
              <a:pPr/>
              <a:t>‹Nº›</a:t>
            </a:fld>
            <a:endParaRPr lang="en-US"/>
          </a:p>
        </p:txBody>
      </p:sp>
    </p:spTree>
    <p:extLst>
      <p:ext uri="{BB962C8B-B14F-4D97-AF65-F5344CB8AC3E}">
        <p14:creationId xmlns:p14="http://schemas.microsoft.com/office/powerpoint/2010/main" val="947856815"/>
      </p:ext>
    </p:extLst>
  </p:cSld>
  <p:clrMap bg1="lt1" tx1="dk1" bg2="lt2" tx2="dk2" accent1="accent1" accent2="accent2" accent3="accent3" accent4="accent4" accent5="accent5" accent6="accent6" hlink="hlink" folHlink="folHlink"/>
  <p:hf hdr="0" ftr="0" dt="0"/>
  <p:notesStyle>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endParaRPr lang="es-CL"/>
          </a:p>
        </p:txBody>
      </p:sp>
      <p:sp>
        <p:nvSpPr>
          <p:cNvPr id="4" name="Marcador de número de diapositiva 3"/>
          <p:cNvSpPr>
            <a:spLocks noGrp="1"/>
          </p:cNvSpPr>
          <p:nvPr>
            <p:ph type="sldNum" sz="quarter" idx="10"/>
          </p:nvPr>
        </p:nvSpPr>
        <p:spPr/>
        <p:txBody>
          <a:bodyPr/>
          <a:lstStyle>
            <a:defPPr/>
          </a:lstStyle>
          <a:p>
            <a:pPr/>
            <a:fld id="{4DA71323-2C76-CB4F-9B16-6585A88229A4}" type="slidenum">
              <a:rPr lang="en-US" smtClean="0"/>
              <a:pPr/>
              <a:t>2</a:t>
            </a:fld>
            <a:endParaRPr lang="en-US"/>
          </a:p>
        </p:txBody>
      </p:sp>
    </p:spTree>
    <p:extLst>
      <p:ext uri="{BB962C8B-B14F-4D97-AF65-F5344CB8AC3E}">
        <p14:creationId xmlns:p14="http://schemas.microsoft.com/office/powerpoint/2010/main" val="2431334170"/>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r>
              <a:rPr lang="es-ES" smtClean="0"/>
              <a:t>Trabajamos con la creencia que podemos hacer que nuestra industria sea sustentable y sostenible. </a:t>
            </a:r>
            <a:endParaRPr lang="es-CL"/>
          </a:p>
        </p:txBody>
      </p:sp>
      <p:sp>
        <p:nvSpPr>
          <p:cNvPr id="4" name="Marcador de número de diapositiva 3"/>
          <p:cNvSpPr>
            <a:spLocks noGrp="1"/>
          </p:cNvSpPr>
          <p:nvPr>
            <p:ph type="sldNum" sz="quarter" idx="10"/>
          </p:nvPr>
        </p:nvSpPr>
        <p:spPr/>
        <p:txBody>
          <a:bodyPr/>
          <a:lstStyle>
            <a:defPPr/>
          </a:lstStyle>
          <a:p>
            <a:pPr/>
            <a:fld id="{4DA71323-2C76-CB4F-9B16-6585A88229A4}" type="slidenum">
              <a:rPr lang="en-US" smtClean="0"/>
              <a:pPr/>
              <a:t>4</a:t>
            </a:fld>
            <a:endParaRPr lang="en-US"/>
          </a:p>
        </p:txBody>
      </p:sp>
    </p:spTree>
    <p:extLst>
      <p:ext uri="{BB962C8B-B14F-4D97-AF65-F5344CB8AC3E}">
        <p14:creationId xmlns:p14="http://schemas.microsoft.com/office/powerpoint/2010/main" val="1976429972"/>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indent="0" algn="l" defTabSz="457200" rtl="0" eaLnBrk="1" fontAlgn="auto" latinLnBrk="0" hangingPunct="1">
              <a:lnSpc>
                <a:spcPct val="100000"/>
              </a:lnSpc>
              <a:spcBef>
                <a:spcPct val="0"/>
              </a:spcBef>
              <a:spcAft>
                <a:spcPct val="0"/>
              </a:spcAft>
              <a:buClrTx/>
              <a:buSzTx/>
              <a:buFontTx/>
              <a:buNone/>
              <a:defRPr/>
            </a:pPr>
            <a:r>
              <a:rPr lang="es-ES" sz="1200" kern="1200" smtClean="0">
                <a:solidFill>
                  <a:schemeClr val="tx1"/>
                </a:solidFill>
                <a:effectLst/>
                <a:latin typeface="+mn-lt"/>
                <a:ea typeface="+mn-ea"/>
                <a:cs typeface="+mn-cs"/>
              </a:rPr>
              <a:t>Nuestro compromiso con el desarrollo tecnológico para la industria de la construcción ha traído innovaciones constantes para las industrias de pisos, imprimaciones, adhesivos en pasta para baldosas, selladores elásticos, recubrimientos elastoméricos de paredes, impermeabilización, rellenos de juntas, techado, sistema de aislamiento de paredes, consolidación del suelo y modificaciones de mortero, los cuales pueden volverse más impermeables y duraderos con nuestras emulsiones </a:t>
            </a:r>
            <a:r>
              <a:rPr lang="es-CL" sz="1200" b="1" kern="1200" smtClean="0">
                <a:solidFill>
                  <a:schemeClr val="tx1"/>
                </a:solidFill>
                <a:effectLst/>
                <a:latin typeface="+mn-lt"/>
                <a:ea typeface="+mn-ea"/>
                <a:cs typeface="+mn-cs"/>
              </a:rPr>
              <a:t>Mowilith®</a:t>
            </a:r>
            <a:r>
              <a:rPr lang="es-ES" sz="1200" kern="1200" smtClean="0">
                <a:solidFill>
                  <a:schemeClr val="tx1"/>
                </a:solidFill>
                <a:effectLst/>
                <a:latin typeface="+mn-lt"/>
                <a:ea typeface="+mn-ea"/>
                <a:cs typeface="+mn-cs"/>
              </a:rPr>
              <a:t>, mejorando la adherencia y resistencia a la tracción y las propiedades de flexibles.</a:t>
            </a:r>
            <a:endParaRPr lang="es-CL" sz="1200" kern="1200" smtClean="0">
              <a:solidFill>
                <a:schemeClr val="tx1"/>
              </a:solidFill>
              <a:effectLst/>
              <a:latin typeface="+mn-lt"/>
              <a:ea typeface="+mn-ea"/>
              <a:cs typeface="+mn-cs"/>
            </a:endParaRPr>
          </a:p>
          <a:p>
            <a:pPr/>
            <a:endParaRPr lang="es-ES" sz="1200" kern="1200" smtClean="0">
              <a:solidFill>
                <a:schemeClr val="tx1"/>
              </a:solidFill>
              <a:effectLst/>
              <a:latin typeface="+mn-lt"/>
              <a:ea typeface="+mn-ea"/>
              <a:cs typeface="+mn-cs"/>
            </a:endParaRPr>
          </a:p>
          <a:p>
            <a:pPr/>
            <a:endParaRPr lang="es-CL"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defPPr/>
          </a:lstStyle>
          <a:p>
            <a:pPr/>
            <a:fld id="{4DA71323-2C76-CB4F-9B16-6585A88229A4}" type="slidenum">
              <a:rPr lang="en-US" smtClean="0"/>
              <a:pPr/>
              <a:t>5</a:t>
            </a:fld>
            <a:endParaRPr lang="en-US"/>
          </a:p>
        </p:txBody>
      </p:sp>
    </p:spTree>
    <p:extLst>
      <p:ext uri="{BB962C8B-B14F-4D97-AF65-F5344CB8AC3E}">
        <p14:creationId xmlns:p14="http://schemas.microsoft.com/office/powerpoint/2010/main" val="3653514694"/>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endParaRPr lang="es-CL" sz="1200" kern="120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defPPr/>
          </a:lstStyle>
          <a:p>
            <a:pPr/>
            <a:fld id="{4DA71323-2C76-CB4F-9B16-6585A88229A4}" type="slidenum">
              <a:rPr lang="en-US" smtClean="0"/>
              <a:pPr/>
              <a:t>6</a:t>
            </a:fld>
            <a:endParaRPr lang="en-US"/>
          </a:p>
        </p:txBody>
      </p:sp>
    </p:spTree>
    <p:extLst>
      <p:ext uri="{BB962C8B-B14F-4D97-AF65-F5344CB8AC3E}">
        <p14:creationId xmlns:p14="http://schemas.microsoft.com/office/powerpoint/2010/main" val="112279855"/>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endParaRPr lang="es-CL"/>
          </a:p>
        </p:txBody>
      </p:sp>
      <p:sp>
        <p:nvSpPr>
          <p:cNvPr id="4" name="Marcador de número de diapositiva 3"/>
          <p:cNvSpPr>
            <a:spLocks noGrp="1"/>
          </p:cNvSpPr>
          <p:nvPr>
            <p:ph type="sldNum" sz="quarter" idx="10"/>
          </p:nvPr>
        </p:nvSpPr>
        <p:spPr/>
        <p:txBody>
          <a:bodyPr/>
          <a:lstStyle>
            <a:defPPr/>
          </a:lstStyle>
          <a:p>
            <a:pPr/>
            <a:fld id="{4DA71323-2C76-CB4F-9B16-6585A88229A4}" type="slidenum">
              <a:rPr lang="en-US" smtClean="0"/>
              <a:pPr/>
              <a:t>12</a:t>
            </a:fld>
            <a:endParaRPr lang="en-US"/>
          </a:p>
        </p:txBody>
      </p:sp>
    </p:spTree>
    <p:extLst>
      <p:ext uri="{BB962C8B-B14F-4D97-AF65-F5344CB8AC3E}">
        <p14:creationId xmlns:p14="http://schemas.microsoft.com/office/powerpoint/2010/main" val="268971720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oleObject" Target="../embeddings/oleObject2.bin" TargetMode="Internal" /><Relationship Id="rId3" Type="http://schemas.openxmlformats.org/officeDocument/2006/relationships/image" Target="../media/image1.png" /><Relationship Id="rId4" Type="http://schemas.openxmlformats.org/officeDocument/2006/relationships/image" Target="../media/image2.jpeg" /><Relationship Id="rId5" Type="http://schemas.openxmlformats.org/officeDocument/2006/relationships/image" Target="../media/image3.png" /><Relationship Id="rId6" Type="http://schemas.openxmlformats.org/officeDocument/2006/relationships/vmlDrawing" Target="../drawings/vmlDrawing1.vml" /><Relationship Id="rId7"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oleObject" Target="../embeddings/oleObject3.bin" TargetMode="Internal" /><Relationship Id="rId3" Type="http://schemas.openxmlformats.org/officeDocument/2006/relationships/image" Target="../media/image1.png" /><Relationship Id="rId4" Type="http://schemas.openxmlformats.org/officeDocument/2006/relationships/image" Target="../media/image4.png" /><Relationship Id="rId5" Type="http://schemas.openxmlformats.org/officeDocument/2006/relationships/image" Target="../media/image5.png" /><Relationship Id="rId6" Type="http://schemas.openxmlformats.org/officeDocument/2006/relationships/image" Target="../media/image6.jpeg" /><Relationship Id="rId7" Type="http://schemas.openxmlformats.org/officeDocument/2006/relationships/vmlDrawing" Target="../drawings/vmlDrawing2.vml" /><Relationship Id="rId8"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3.xml" /><Relationship Id="rId2" Type="http://schemas.openxmlformats.org/officeDocument/2006/relationships/image" Target="../media/image4.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Title Page with Image">
    <p:spTree>
      <p:nvGrpSpPr>
        <p:cNvPr id="1" name=""/>
        <p:cNvGrpSpPr/>
        <p:nvPr/>
      </p:nvGrpSpPr>
      <p:grpSpPr>
        <a:xfrm>
          <a:off x="0" y="0"/>
          <a:ext cx="0" cy="0"/>
        </a:xfrm>
      </p:grpSpPr>
      <p:graphicFrame>
        <p:nvGraphicFramePr>
          <p:cNvPr id="3" name="Objeto 2" hidden="1"/>
          <p:cNvGraphicFramePr>
            <a:graphicFrameLocks noChangeAspect="1"/>
          </p:cNvGraphicFramePr>
          <p:nvPr userDrawn="1">
            <p:custDataLst>
              <p:tags r:id="rId1"/>
            </p:custDataLst>
            <p:extLst>
              <p:ext uri="{D42A27DB-BD31-4B8C-83A1-F6EECF244321}">
                <p14:modId xmlns:p14="http://schemas.microsoft.com/office/powerpoint/2010/main" val="28100567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8" name="Diapositiva de think-cell" r:id="rId2" imgW="270" imgH="270" progId="TCLayout.ActiveDocument.1">
                  <p:embed/>
                </p:oleObj>
              </mc:Choice>
              <mc:Fallback>
                <p:oleObj name="Diapositiva de think-cell" r:id="rId2" imgW="270" imgH="270" progId="TCLayout.ActiveDocument.1">
                  <p:embed/>
                  <p:pic>
                    <p:nvPicPr>
                      <p:cNvPr id="0" name="OLE substitute image"/>
                      <p:cNvPicPr/>
                      <p:nvPr/>
                    </p:nvPicPr>
                    <p:blipFill>
                      <a:blip r:embed="rId3"/>
                      <a:stretch>
                        <a:fillRect/>
                      </a:stretch>
                    </p:blipFill>
                    <p:spPr>
                      <a:xfrm>
                        <a:off x="1588" y="1588"/>
                        <a:ext cx="1587" cy="1587"/>
                      </a:xfrm>
                      <a:prstGeom prst="rect">
                        <a:avLst/>
                      </a:prstGeom>
                    </p:spPr>
                  </p:pic>
                </p:oleObj>
              </mc:Fallback>
            </mc:AlternateContent>
          </a:graphicData>
        </a:graphic>
      </p:graphicFrame>
      <p:pic>
        <p:nvPicPr>
          <p:cNvPr id="2" name="Picture 1" descr="Waves PPT BG_21.jp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itle Placeholder"/>
          <p:cNvSpPr>
            <a:spLocks noGrp="1"/>
          </p:cNvSpPr>
          <p:nvPr>
            <p:ph type="ctrTitle" hasCustomPrompt="1"/>
          </p:nvPr>
        </p:nvSpPr>
        <p:spPr>
          <a:xfrm>
            <a:off x="810000" y="3327896"/>
            <a:ext cx="3312368" cy="965200"/>
          </a:xfrm>
          <a:prstGeom prst="rect">
            <a:avLst/>
          </a:prstGeom>
        </p:spPr>
        <p:txBody>
          <a:bodyPr lIns="0"/>
          <a:lstStyle>
            <a:lvl1pPr algn="l">
              <a:lnSpc>
                <a:spcPct val="80000"/>
              </a:lnSpc>
              <a:defRPr sz="2800" b="1" i="0">
                <a:solidFill>
                  <a:srgbClr val="FFFFFF"/>
                </a:solidFill>
                <a:latin typeface="Source Sans Pro"/>
                <a:cs typeface="Source Sans Pro"/>
              </a:defRPr>
            </a:lvl1pPr>
          </a:lstStyle>
          <a:p>
            <a:pPr/>
            <a:r>
              <a:rPr lang="en-GB" noProof="0" smtClean="0"/>
              <a:t>Presentation</a:t>
            </a:r>
            <a:br>
              <a:rPr lang="en-GB" noProof="0" smtClean="0"/>
            </a:br>
            <a:r>
              <a:rPr lang="en-GB" noProof="0" smtClean="0"/>
              <a:t>subtitle</a:t>
            </a:r>
            <a:endParaRPr lang="en-GB" noProof="0"/>
          </a:p>
        </p:txBody>
      </p:sp>
      <p:sp>
        <p:nvSpPr>
          <p:cNvPr id="10" name="Subtitle Placeholder"/>
          <p:cNvSpPr>
            <a:spLocks noGrp="1"/>
          </p:cNvSpPr>
          <p:nvPr>
            <p:ph type="subTitle" idx="1" hasCustomPrompt="1"/>
          </p:nvPr>
        </p:nvSpPr>
        <p:spPr>
          <a:xfrm>
            <a:off x="810000" y="2420888"/>
            <a:ext cx="3312368" cy="907008"/>
          </a:xfrm>
          <a:prstGeom prst="rect">
            <a:avLst/>
          </a:prstGeom>
        </p:spPr>
        <p:txBody>
          <a:bodyPr lIns="0"/>
          <a:lstStyle>
            <a:lvl1pPr marL="0" indent="0" algn="l">
              <a:lnSpc>
                <a:spcPct val="80000"/>
              </a:lnSpc>
              <a:spcBef>
                <a:spcPct val="0"/>
              </a:spcBef>
              <a:buNone/>
              <a:defRPr sz="3200" b="1" cap="all" baseline="0">
                <a:solidFill>
                  <a:schemeClr val="bg1"/>
                </a:solidFill>
                <a:latin typeface="Source Sans Pro BOLD"/>
                <a:cs typeface="Source Sans Pro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r>
              <a:rPr lang="en-GB" noProof="0" smtClean="0"/>
              <a:t>PRESENTATION TITLE</a:t>
            </a:r>
            <a:endParaRPr lang="en-GB" noProof="0"/>
          </a:p>
        </p:txBody>
      </p:sp>
      <p:pic>
        <p:nvPicPr>
          <p:cNvPr id="12" name="Picture 11" descr="Logo_CMYK-01.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47564" y="152636"/>
            <a:ext cx="2844316" cy="1076228"/>
          </a:xfrm>
          <a:prstGeom prst="rect">
            <a:avLst/>
          </a:prstGeom>
        </p:spPr>
      </p:pic>
      <p:sp>
        <p:nvSpPr>
          <p:cNvPr id="11" name="Rectangle 3"/>
          <p:cNvSpPr>
            <a:spLocks noChangeArrowheads="1"/>
          </p:cNvSpPr>
          <p:nvPr userDrawn="1"/>
        </p:nvSpPr>
        <p:spPr bwMode="auto">
          <a:xfrm>
            <a:off x="6550025" y="6539972"/>
            <a:ext cx="1933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lstStyle>
          <a:p>
            <a:pPr algn="r"/>
            <a:fld id="{25A9E6BD-FE09-0F4B-8746-C9FC7E75F93E}" type="slidenum">
              <a:rPr lang="fr-FR" sz="700" b="0" i="0" smtClean="0">
                <a:solidFill>
                  <a:schemeClr val="tx1"/>
                </a:solidFill>
                <a:latin typeface="Source Sans Pro"/>
                <a:cs typeface="Source Sans Pro"/>
              </a:rPr>
              <a:pPr algn="r"/>
              <a:t>1</a:t>
            </a:fld>
            <a:r>
              <a:rPr lang="fr-FR" sz="700" b="0" i="0" smtClean="0">
                <a:solidFill>
                  <a:schemeClr val="tx1"/>
                </a:solidFill>
                <a:latin typeface="Source Sans Pro"/>
                <a:cs typeface="Source Sans Pro"/>
              </a:rPr>
              <a:t> </a:t>
            </a:r>
            <a:r>
              <a:rPr lang="en-US" sz="800" i="1" smtClean="0">
                <a:solidFill>
                  <a:srgbClr val="0092D2"/>
                </a:solidFill>
                <a:latin typeface="Source Sans Pro Black"/>
                <a:cs typeface="Source Sans Pro Black"/>
              </a:rPr>
              <a:t>/</a:t>
            </a:r>
            <a:endParaRPr lang="fr-FR" sz="700" b="0" i="0">
              <a:solidFill>
                <a:schemeClr val="tx1"/>
              </a:solidFill>
              <a:latin typeface="Source Sans Pro"/>
              <a:cs typeface="Source Sans Pro"/>
            </a:endParaRPr>
          </a:p>
        </p:txBody>
      </p:sp>
    </p:spTree>
    <p:extLst>
      <p:ext uri="{BB962C8B-B14F-4D97-AF65-F5344CB8AC3E}">
        <p14:creationId xmlns:p14="http://schemas.microsoft.com/office/powerpoint/2010/main" val="39448777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ontent Page (Text Only)">
    <p:spTree>
      <p:nvGrpSpPr>
        <p:cNvPr id="1" name=""/>
        <p:cNvGrpSpPr/>
        <p:nvPr/>
      </p:nvGrpSpPr>
      <p:grpSpPr>
        <a:xfrm>
          <a:off x="0" y="0"/>
          <a:ext cx="0" cy="0"/>
        </a:xfrm>
      </p:grpSpPr>
      <p:graphicFrame>
        <p:nvGraphicFramePr>
          <p:cNvPr id="3" name="Objeto 2" hidden="1"/>
          <p:cNvGraphicFramePr>
            <a:graphicFrameLocks noChangeAspect="1"/>
          </p:cNvGraphicFramePr>
          <p:nvPr userDrawn="1">
            <p:custDataLst>
              <p:tags r:id="rId1"/>
            </p:custDataLst>
            <p:extLst>
              <p:ext uri="{D42A27DB-BD31-4B8C-83A1-F6EECF244321}">
                <p14:modId xmlns:p14="http://schemas.microsoft.com/office/powerpoint/2010/main" val="2166830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9" name="Diapositiva de think-cell" r:id="rId2" imgW="270" imgH="270" progId="TCLayout.ActiveDocument.1">
                  <p:embed/>
                </p:oleObj>
              </mc:Choice>
              <mc:Fallback>
                <p:oleObj name="Diapositiva de think-cell" r:id="rId2" imgW="270" imgH="270" progId="TCLayout.ActiveDocument.1">
                  <p:embed/>
                  <p:pic>
                    <p:nvPicPr>
                      <p:cNvPr id="0" name="OLE substitute image"/>
                      <p:cNvPicPr/>
                      <p:nvPr/>
                    </p:nvPicPr>
                    <p:blipFill>
                      <a:blip r:embed="rId3"/>
                      <a:stretch>
                        <a:fillRect/>
                      </a:stretch>
                    </p:blipFill>
                    <p:spPr>
                      <a:xfrm>
                        <a:off x="1588" y="1588"/>
                        <a:ext cx="1587" cy="1587"/>
                      </a:xfrm>
                      <a:prstGeom prst="rect">
                        <a:avLst/>
                      </a:prstGeom>
                    </p:spPr>
                  </p:pic>
                </p:oleObj>
              </mc:Fallback>
            </mc:AlternateContent>
          </a:graphicData>
        </a:graphic>
      </p:graphicFrame>
      <p:sp>
        <p:nvSpPr>
          <p:cNvPr id="8" name="Text Placeholder 2"/>
          <p:cNvSpPr>
            <a:spLocks noGrp="1"/>
          </p:cNvSpPr>
          <p:nvPr>
            <p:ph type="body" idx="10" hasCustomPrompt="1"/>
          </p:nvPr>
        </p:nvSpPr>
        <p:spPr>
          <a:xfrm>
            <a:off x="836309" y="1266695"/>
            <a:ext cx="7471382" cy="820896"/>
          </a:xfrm>
          <a:prstGeom prst="rect">
            <a:avLst/>
          </a:prstGeom>
        </p:spPr>
        <p:txBody>
          <a:bodyPr lIns="0" anchor="t">
            <a:noAutofit/>
          </a:bodyPr>
          <a:lstStyle>
            <a:defPPr/>
            <a:lvl1pPr marL="0" indent="0">
              <a:buNone/>
              <a:defRPr sz="1800" b="1" i="0" baseline="0">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add title on two lines if needed</a:t>
            </a:r>
            <a:br>
              <a:rPr lang="en-US" smtClean="0"/>
            </a:br>
            <a:endParaRPr lang="en-US" smtClean="0"/>
          </a:p>
        </p:txBody>
      </p:sp>
      <p:sp>
        <p:nvSpPr>
          <p:cNvPr id="4" name="Rectangle 3"/>
          <p:cNvSpPr>
            <a:spLocks noChangeArrowheads="1"/>
          </p:cNvSpPr>
          <p:nvPr userDrawn="1"/>
        </p:nvSpPr>
        <p:spPr bwMode="auto">
          <a:xfrm>
            <a:off x="6550025" y="6539972"/>
            <a:ext cx="1933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lstStyle>
          <a:p>
            <a:pPr algn="r"/>
            <a:fld id="{25A9E6BD-FE09-0F4B-8746-C9FC7E75F93E}" type="slidenum">
              <a:rPr lang="fr-FR" sz="700" b="0" i="0" smtClean="0">
                <a:solidFill>
                  <a:schemeClr val="tx1"/>
                </a:solidFill>
                <a:latin typeface="Source Sans Pro"/>
                <a:cs typeface="Source Sans Pro"/>
              </a:rPr>
              <a:pPr algn="r"/>
              <a:t>‹Nº›</a:t>
            </a:fld>
            <a:r>
              <a:rPr lang="fr-FR" sz="700" b="0" i="0" smtClean="0">
                <a:solidFill>
                  <a:schemeClr val="tx1"/>
                </a:solidFill>
                <a:latin typeface="Source Sans Pro"/>
                <a:cs typeface="Source Sans Pro"/>
              </a:rPr>
              <a:t> </a:t>
            </a:r>
            <a:r>
              <a:rPr lang="en-US" sz="800" i="1" smtClean="0">
                <a:solidFill>
                  <a:srgbClr val="0092D2"/>
                </a:solidFill>
                <a:latin typeface="Source Sans Pro Black"/>
                <a:cs typeface="Source Sans Pro Black"/>
              </a:rPr>
              <a:t>/</a:t>
            </a:r>
            <a:endParaRPr lang="fr-FR" sz="700" b="0" i="0">
              <a:solidFill>
                <a:schemeClr val="tx1"/>
              </a:solidFill>
              <a:latin typeface="Source Sans Pro"/>
              <a:cs typeface="Source Sans Pro"/>
            </a:endParaRPr>
          </a:p>
        </p:txBody>
      </p:sp>
      <p:pic>
        <p:nvPicPr>
          <p:cNvPr id="6" name="Picture 5" descr="Logo_CMYK-01.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98363" y="130865"/>
            <a:ext cx="2200865" cy="832760"/>
          </a:xfrm>
          <a:prstGeom prst="rect">
            <a:avLst/>
          </a:prstGeom>
        </p:spPr>
      </p:pic>
      <p:grpSp>
        <p:nvGrpSpPr>
          <p:cNvPr id="2" name="Grupo 1"/>
          <p:cNvGrpSpPr/>
          <p:nvPr userDrawn="1"/>
        </p:nvGrpSpPr>
        <p:grpSpPr>
          <a:xfrm>
            <a:off x="979695" y="5921388"/>
            <a:ext cx="7800051" cy="927126"/>
            <a:chOff x="979695" y="5921388"/>
            <a:chExt cx="7800051" cy="927126"/>
          </a:xfrm>
        </p:grpSpPr>
        <p:sp>
          <p:nvSpPr>
            <p:cNvPr id="10" name="4 CuadroTexto"/>
            <p:cNvSpPr txBox="1"/>
            <p:nvPr/>
          </p:nvSpPr>
          <p:spPr>
            <a:xfrm>
              <a:off x="1320741" y="5925184"/>
              <a:ext cx="7459005" cy="923330"/>
            </a:xfrm>
            <a:prstGeom prst="rect">
              <a:avLst/>
            </a:prstGeom>
            <a:noFill/>
          </p:spPr>
          <p:txBody>
            <a:bodyPr wrap="square" rtlCol="0">
              <a:spAutoFit/>
            </a:bodyPr>
            <a:lstStyle>
              <a:defPPr/>
            </a:lstStyle>
            <a:p>
              <a:pPr algn="ctr"/>
              <a:endParaRPr lang="es-CL" smtClean="0">
                <a:latin typeface="Arial Narrow" panose="020b0606020202030204" pitchFamily="34" charset="0"/>
              </a:endParaRPr>
            </a:p>
            <a:p>
              <a:pPr algn="ctr"/>
              <a:r>
                <a:rPr lang="es-CL" smtClean="0">
                  <a:latin typeface="Arial Narrow" panose="020b0606020202030204" pitchFamily="34" charset="0"/>
                </a:rPr>
                <a:t>II Congreso Chileno de Impermeabilización</a:t>
              </a:r>
              <a:endParaRPr lang="es-CL">
                <a:latin typeface="Arial Narrow" panose="020b0606020202030204" pitchFamily="34" charset="0"/>
              </a:endParaRPr>
            </a:p>
            <a:p>
              <a:pPr algn="ctr"/>
              <a:endParaRPr lang="es-CL">
                <a:latin typeface="Arial Narrow" panose="020b0606020202030204" pitchFamily="34" charset="0"/>
              </a:endParaRPr>
            </a:p>
          </p:txBody>
        </p:sp>
        <p:pic>
          <p:nvPicPr>
            <p:cNvPr id="11" name="Picture 7" descr="Universidad Central"/>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79695" y="6116908"/>
              <a:ext cx="1800000" cy="597448"/>
            </a:xfrm>
            <a:prstGeom prst="rect">
              <a:avLst/>
            </a:prstGeom>
            <a:noFill/>
            <a:extLst>
              <a:ext uri="{909E8E84-426E-40DD-AFC4-6F175D3DCCD1}">
                <a14:hiddenFill xmlns:a14="http://schemas.microsoft.com/office/drawing/2010/main">
                  <a:solidFill>
                    <a:srgbClr val="FFFFFF"/>
                  </a:solidFill>
                </a14:hiddenFill>
              </a:ext>
            </a:extLst>
          </p:spPr>
        </p:pic>
        <p:pic>
          <p:nvPicPr>
            <p:cNvPr id="12" name="7 Imagen"/>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69360" y="5921388"/>
              <a:ext cx="900000" cy="900000"/>
            </a:xfrm>
            <a:prstGeom prst="rect">
              <a:avLst/>
            </a:prstGeom>
          </p:spPr>
        </p:pic>
      </p:grpSp>
    </p:spTree>
    <p:extLst>
      <p:ext uri="{BB962C8B-B14F-4D97-AF65-F5344CB8AC3E}">
        <p14:creationId xmlns:p14="http://schemas.microsoft.com/office/powerpoint/2010/main" val="254034874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Back Cover">
    <p:spTree>
      <p:nvGrpSpPr>
        <p:cNvPr id="1" name=""/>
        <p:cNvGrpSpPr/>
        <p:nvPr/>
      </p:nvGrpSpPr>
      <p:grpSpPr>
        <a:xfrm>
          <a:off x="0" y="0"/>
          <a:ext cx="0" cy="0"/>
        </a:xfrm>
      </p:grpSpPr>
      <p:sp>
        <p:nvSpPr>
          <p:cNvPr id="10" name="txtFooter1"/>
          <p:cNvSpPr txBox="1"/>
          <p:nvPr userDrawn="1">
            <p:custDataLst>
              <p:tags r:id="rId1"/>
            </p:custDataLst>
          </p:nvPr>
        </p:nvSpPr>
        <p:spPr>
          <a:xfrm>
            <a:off x="836309" y="2848038"/>
            <a:ext cx="7433632" cy="3095562"/>
          </a:xfrm>
          <a:prstGeom prst="rect">
            <a:avLst/>
          </a:prstGeom>
          <a:noFill/>
        </p:spPr>
        <p:txBody>
          <a:bodyPr wrap="square" lIns="0" tIns="0" rIns="0" bIns="0" rtlCol="0">
            <a:noAutofit/>
          </a:bodyPr>
          <a:lstStyle>
            <a:defPPr/>
          </a:lstStyle>
          <a:p>
            <a:pPr lvl="0">
              <a:lnSpc>
                <a:spcPct val="100000"/>
              </a:lnSpc>
            </a:pPr>
            <a:r>
              <a:rPr lang="en-US" sz="800" b="0" i="0" u="none" smtClean="0">
                <a:solidFill>
                  <a:schemeClr val="tx1"/>
                </a:solidFill>
                <a:latin typeface="Source Sans Pro"/>
                <a:cs typeface="Source Sans Pro"/>
              </a:rPr>
              <a:t>www.archroma.com</a:t>
            </a:r>
          </a:p>
          <a:p>
            <a:pPr marL="0" marR="0" lvl="0" indent="0" algn="l" defTabSz="457200" rtl="0" eaLnBrk="1" fontAlgn="auto" latinLnBrk="0" hangingPunct="1">
              <a:lnSpc>
                <a:spcPct val="100000"/>
              </a:lnSpc>
              <a:spcBef>
                <a:spcPct val="0"/>
              </a:spcBef>
              <a:spcAft>
                <a:spcPct val="0"/>
              </a:spcAft>
              <a:buClrTx/>
              <a:buSzTx/>
              <a:buFontTx/>
              <a:buNone/>
              <a:defRPr/>
            </a:pPr>
            <a:endParaRPr lang="en-US" sz="800" b="0" i="0" u="none" smtClean="0">
              <a:solidFill>
                <a:schemeClr val="tx1"/>
              </a:solidFill>
              <a:latin typeface="Source Sans Pro"/>
              <a:cs typeface="Source Sans Pro"/>
            </a:endParaRPr>
          </a:p>
          <a:p>
            <a:pPr marL="0" marR="0" lvl="0" indent="0" algn="l" defTabSz="457200" rtl="0" eaLnBrk="1" fontAlgn="auto" latinLnBrk="0" hangingPunct="1">
              <a:lnSpc>
                <a:spcPct val="100000"/>
              </a:lnSpc>
              <a:spcBef>
                <a:spcPct val="0"/>
              </a:spcBef>
              <a:spcAft>
                <a:spcPct val="0"/>
              </a:spcAft>
              <a:buClrTx/>
              <a:buSzTx/>
              <a:buFontTx/>
              <a:buNone/>
              <a:defRPr/>
            </a:pPr>
            <a:endParaRPr lang="en-US" sz="800" b="0" i="0" u="none" smtClean="0">
              <a:solidFill>
                <a:schemeClr val="tx1"/>
              </a:solidFill>
              <a:latin typeface="Source Sans Pro"/>
              <a:cs typeface="Source Sans Pro"/>
            </a:endParaRPr>
          </a:p>
          <a:p>
            <a:pPr marL="0" marR="0" lvl="0" indent="0" algn="l" defTabSz="457200" rtl="0" eaLnBrk="1" fontAlgn="auto" latinLnBrk="0" hangingPunct="1">
              <a:lnSpc>
                <a:spcPct val="100000"/>
              </a:lnSpc>
              <a:spcBef>
                <a:spcPct val="0"/>
              </a:spcBef>
              <a:spcAft>
                <a:spcPct val="0"/>
              </a:spcAft>
              <a:buClrTx/>
              <a:buSzTx/>
              <a:buFontTx/>
              <a:buNone/>
              <a:defRPr/>
            </a:pPr>
            <a:endParaRPr lang="en-US" sz="800" b="0" i="0" u="none" smtClean="0">
              <a:solidFill>
                <a:schemeClr val="tx1"/>
              </a:solidFill>
              <a:latin typeface="Source Sans Pro"/>
              <a:cs typeface="Source Sans Pro"/>
            </a:endParaRPr>
          </a:p>
          <a:p>
            <a:pPr marL="0" marR="0" lvl="0" indent="0" algn="l" defTabSz="457200" rtl="0" eaLnBrk="1" fontAlgn="auto" latinLnBrk="0" hangingPunct="1">
              <a:lnSpc>
                <a:spcPct val="100000"/>
              </a:lnSpc>
              <a:spcBef>
                <a:spcPct val="0"/>
              </a:spcBef>
              <a:spcAft>
                <a:spcPct val="0"/>
              </a:spcAft>
              <a:buClrTx/>
              <a:buSzTx/>
              <a:buFontTx/>
              <a:buNone/>
              <a:defRPr/>
            </a:pPr>
            <a:r>
              <a:rPr lang="en-US" sz="800" b="0" i="0" u="none" smtClean="0">
                <a:solidFill>
                  <a:schemeClr val="tx1"/>
                </a:solidFill>
                <a:latin typeface="Source Sans Pro"/>
                <a:cs typeface="Source Sans Pro"/>
              </a:rPr>
              <a:t>This </a:t>
            </a:r>
            <a:r>
              <a:rPr lang="en-US" sz="800" b="0" i="0" u="none" kern="1200" smtClean="0">
                <a:solidFill>
                  <a:schemeClr val="tx1"/>
                </a:solidFill>
                <a:latin typeface="Source Sans Pro"/>
                <a:ea typeface="+mn-ea"/>
                <a:cs typeface="Source Sans Pro"/>
              </a:rPr>
              <a:t>information corresponds to the present state of our knowledge and is intended as a general description of our products and their possible applications. Archroma makes no warranties, express or implied, as to the information’s accuracy, adequacy, sufficiency or freedom from defect and assumes no liability in connection with any use of this information. Any user of this product is responsible for determining the suitability of Archroma’s products for its particular application. * Nothing included in this information waives any of Archroma’s General Terms and Conditions of Sale, which control unless it agrees otherwise in writing. Any existing intellectual/industrial property rights must be observed. Due to possible changes in our products and applicable national and international regulations and laws, the status of our products could change. Material Safety Data Sheets providing safety precautions, that should be observed when handling or storing Archroma products, are available upon request and are provided in compliance with applicable law. You should obtain and review the applicable Material Safety Data Sheet information before handling any of these products. For additional information, please contact Archroma. *For sales to customers located within the United States and Canada the following applies in addition: NO EXPRESS OR IMPLIED WARRANTY IS MADE OF THE MERCHANTABILITY, SUITABILITY, FITNESS FOR A PARTICULAR PURPOSE OR OTHERWISE OF ANY PRODUCT OR SERVICE.</a:t>
            </a:r>
          </a:p>
          <a:p>
            <a:pPr marL="0" marR="0" lvl="0" indent="0" algn="l" defTabSz="457200" rtl="0" eaLnBrk="1" fontAlgn="auto" latinLnBrk="0" hangingPunct="1">
              <a:lnSpc>
                <a:spcPct val="100000"/>
              </a:lnSpc>
              <a:spcBef>
                <a:spcPct val="0"/>
              </a:spcBef>
              <a:spcAft>
                <a:spcPct val="0"/>
              </a:spcAft>
              <a:buClrTx/>
              <a:buSzTx/>
              <a:buFontTx/>
              <a:buNone/>
              <a:defRPr/>
            </a:pPr>
            <a:endParaRPr lang="en-US" sz="800" b="0" i="0" u="none" kern="1200" smtClean="0">
              <a:solidFill>
                <a:schemeClr val="tx1"/>
              </a:solidFill>
              <a:latin typeface="Source Sans Pro"/>
              <a:ea typeface="+mn-ea"/>
              <a:cs typeface="Source Sans Pro"/>
            </a:endParaRPr>
          </a:p>
          <a:p>
            <a:pPr marL="0" marR="0" lvl="0" indent="0" algn="l" defTabSz="457200" rtl="0" eaLnBrk="1" fontAlgn="auto" latinLnBrk="0" hangingPunct="1">
              <a:lnSpc>
                <a:spcPct val="100000"/>
              </a:lnSpc>
              <a:spcBef>
                <a:spcPct val="0"/>
              </a:spcBef>
              <a:spcAft>
                <a:spcPct val="0"/>
              </a:spcAft>
              <a:buClrTx/>
              <a:buSzTx/>
              <a:buFontTx/>
              <a:buNone/>
              <a:defRPr/>
            </a:pPr>
            <a:r>
              <a:rPr lang="en-US" sz="800" b="0" i="0" u="none" kern="1200" smtClean="0">
                <a:solidFill>
                  <a:schemeClr val="tx1"/>
                </a:solidFill>
                <a:latin typeface="Source Sans Pro"/>
                <a:ea typeface="+mn-ea"/>
                <a:cs typeface="Source Sans Pro"/>
              </a:rPr>
              <a:t>All ®  are</a:t>
            </a:r>
            <a:r>
              <a:rPr lang="en-SG" sz="800" b="0" i="0" u="none" kern="1200" smtClean="0">
                <a:solidFill>
                  <a:schemeClr val="tx1"/>
                </a:solidFill>
                <a:latin typeface="Source Sans Pro"/>
                <a:ea typeface="+mn-ea"/>
                <a:cs typeface="Source Sans Pro"/>
              </a:rPr>
              <a:t> registered</a:t>
            </a:r>
            <a:r>
              <a:rPr lang="en-US" sz="800" b="0" i="0" u="none" kern="1200" smtClean="0">
                <a:solidFill>
                  <a:schemeClr val="tx1"/>
                </a:solidFill>
                <a:latin typeface="Source Sans Pro"/>
                <a:ea typeface="+mn-ea"/>
                <a:cs typeface="Source Sans Pro"/>
              </a:rPr>
              <a:t> trademark of Archroma except below:</a:t>
            </a:r>
          </a:p>
          <a:p>
            <a:pPr marL="0" marR="0" lvl="0" indent="0" algn="l" defTabSz="457200" rtl="0" eaLnBrk="1" fontAlgn="auto" latinLnBrk="0" hangingPunct="1">
              <a:lnSpc>
                <a:spcPct val="100000"/>
              </a:lnSpc>
              <a:spcBef>
                <a:spcPct val="0"/>
              </a:spcBef>
              <a:spcAft>
                <a:spcPct val="0"/>
              </a:spcAft>
              <a:buClrTx/>
              <a:buSzTx/>
              <a:buFontTx/>
              <a:buNone/>
              <a:defRPr/>
            </a:pPr>
            <a:r>
              <a:rPr lang="en-US" sz="800" b="0" i="0" u="none" kern="1200" smtClean="0">
                <a:solidFill>
                  <a:schemeClr val="tx1"/>
                </a:solidFill>
                <a:latin typeface="Source Sans Pro"/>
                <a:ea typeface="+mn-ea"/>
                <a:cs typeface="Source Sans Pro"/>
              </a:rPr>
              <a:t>NanoSphere® and coldblack® </a:t>
            </a:r>
            <a:r>
              <a:rPr lang="en-SG" sz="800" b="0" i="0" u="none" kern="1200" smtClean="0">
                <a:solidFill>
                  <a:schemeClr val="tx1"/>
                </a:solidFill>
                <a:latin typeface="Source Sans Pro"/>
                <a:ea typeface="+mn-ea"/>
                <a:cs typeface="Source Sans Pro"/>
              </a:rPr>
              <a:t>are registered trademarks of</a:t>
            </a:r>
            <a:r>
              <a:rPr lang="en-US" sz="800" b="0" i="0" u="none" kern="1200" smtClean="0">
                <a:solidFill>
                  <a:schemeClr val="tx1"/>
                </a:solidFill>
                <a:latin typeface="Source Sans Pro"/>
                <a:ea typeface="+mn-ea"/>
                <a:cs typeface="Source Sans Pro"/>
              </a:rPr>
              <a:t> Schoeller Technologies AG.</a:t>
            </a:r>
          </a:p>
          <a:p>
            <a:pPr marL="0" marR="0" lvl="0" indent="0" algn="l" defTabSz="457200" rtl="0" eaLnBrk="1" fontAlgn="auto" latinLnBrk="0" hangingPunct="1">
              <a:lnSpc>
                <a:spcPct val="100000"/>
              </a:lnSpc>
              <a:spcBef>
                <a:spcPct val="0"/>
              </a:spcBef>
              <a:spcAft>
                <a:spcPct val="0"/>
              </a:spcAft>
              <a:buClrTx/>
              <a:buSzTx/>
              <a:buFontTx/>
              <a:buNone/>
              <a:defRPr/>
            </a:pPr>
            <a:r>
              <a:rPr lang="en-US" sz="800" b="0" i="0" u="none" kern="1200" smtClean="0">
                <a:solidFill>
                  <a:schemeClr val="tx1"/>
                </a:solidFill>
                <a:latin typeface="Source Sans Pro"/>
                <a:ea typeface="+mn-ea"/>
                <a:cs typeface="Source Sans Pro"/>
              </a:rPr>
              <a:t>Sanitized® is a </a:t>
            </a:r>
            <a:r>
              <a:rPr lang="en-SG" sz="800" b="0" i="0" u="none" kern="1200" smtClean="0">
                <a:solidFill>
                  <a:schemeClr val="tx1"/>
                </a:solidFill>
                <a:latin typeface="Source Sans Pro"/>
                <a:ea typeface="+mn-ea"/>
                <a:cs typeface="Source Sans Pro"/>
              </a:rPr>
              <a:t>registered trademark of</a:t>
            </a:r>
            <a:r>
              <a:rPr lang="en-US" sz="800" b="0" i="0" u="none" kern="1200" smtClean="0">
                <a:solidFill>
                  <a:schemeClr val="tx1"/>
                </a:solidFill>
                <a:latin typeface="Source Sans Pro"/>
                <a:ea typeface="+mn-ea"/>
                <a:cs typeface="Source Sans Pro"/>
              </a:rPr>
              <a:t> </a:t>
            </a:r>
            <a:r>
              <a:rPr lang="en-SG" sz="800" b="0" i="0" u="none" kern="1200" smtClean="0">
                <a:solidFill>
                  <a:schemeClr val="tx1"/>
                </a:solidFill>
                <a:latin typeface="Source Sans Pro"/>
                <a:ea typeface="+mn-ea"/>
                <a:cs typeface="Source Sans Pro"/>
              </a:rPr>
              <a:t>SANITIZED Marketing AG</a:t>
            </a:r>
          </a:p>
          <a:p>
            <a:pPr marL="0" marR="0" lvl="0" indent="0" algn="l" defTabSz="457200" rtl="0" eaLnBrk="1" fontAlgn="auto" latinLnBrk="0" hangingPunct="1">
              <a:lnSpc>
                <a:spcPct val="100000"/>
              </a:lnSpc>
              <a:spcBef>
                <a:spcPct val="0"/>
              </a:spcBef>
              <a:spcAft>
                <a:spcPct val="0"/>
              </a:spcAft>
              <a:buClrTx/>
              <a:buSzTx/>
              <a:buFontTx/>
              <a:buNone/>
              <a:defRPr/>
            </a:pPr>
            <a:r>
              <a:rPr lang="en-SG" sz="800" b="0" i="0" u="none" kern="1200" smtClean="0">
                <a:solidFill>
                  <a:schemeClr val="tx1"/>
                </a:solidFill>
                <a:latin typeface="Source Sans Pro"/>
                <a:ea typeface="+mn-ea"/>
                <a:cs typeface="Source Sans Pro"/>
              </a:rPr>
              <a:t>Oeko-Tex® </a:t>
            </a:r>
            <a:r>
              <a:rPr lang="en-US" sz="800" b="0" i="0" u="none" kern="1200" smtClean="0">
                <a:solidFill>
                  <a:schemeClr val="tx1"/>
                </a:solidFill>
                <a:latin typeface="Source Sans Pro"/>
                <a:ea typeface="+mn-ea"/>
                <a:cs typeface="Source Sans Pro"/>
              </a:rPr>
              <a:t>is a </a:t>
            </a:r>
            <a:r>
              <a:rPr lang="en-SG" sz="800" b="0" i="0" u="none" kern="1200" smtClean="0">
                <a:solidFill>
                  <a:schemeClr val="tx1"/>
                </a:solidFill>
                <a:latin typeface="Source Sans Pro"/>
                <a:ea typeface="+mn-ea"/>
                <a:cs typeface="Source Sans Pro"/>
              </a:rPr>
              <a:t>registered trademark of OEKO-TEX® Association</a:t>
            </a:r>
          </a:p>
          <a:p>
            <a:pPr marL="0" marR="0" lvl="0" indent="0" algn="l" defTabSz="457200" rtl="0" eaLnBrk="1" fontAlgn="auto" latinLnBrk="0" hangingPunct="1">
              <a:lnSpc>
                <a:spcPct val="100000"/>
              </a:lnSpc>
              <a:spcBef>
                <a:spcPct val="0"/>
              </a:spcBef>
              <a:spcAft>
                <a:spcPct val="0"/>
              </a:spcAft>
              <a:buClrTx/>
              <a:buSzTx/>
              <a:buFontTx/>
              <a:buNone/>
              <a:defRPr/>
            </a:pPr>
            <a:r>
              <a:rPr lang="en-SG" sz="800" b="0" i="0" u="none" kern="1200" smtClean="0">
                <a:solidFill>
                  <a:schemeClr val="tx1"/>
                </a:solidFill>
                <a:latin typeface="Source Sans Pro"/>
                <a:ea typeface="+mn-ea"/>
                <a:cs typeface="Source Sans Pro"/>
              </a:rPr>
              <a:t>bluesign® </a:t>
            </a:r>
            <a:r>
              <a:rPr lang="en-US" sz="800" b="0" i="0" u="none" kern="1200" smtClean="0">
                <a:solidFill>
                  <a:schemeClr val="tx1"/>
                </a:solidFill>
                <a:latin typeface="Source Sans Pro"/>
                <a:ea typeface="+mn-ea"/>
                <a:cs typeface="Source Sans Pro"/>
              </a:rPr>
              <a:t>is a </a:t>
            </a:r>
            <a:r>
              <a:rPr lang="en-SG" sz="800" b="0" i="0" u="none" kern="1200" smtClean="0">
                <a:solidFill>
                  <a:schemeClr val="tx1"/>
                </a:solidFill>
                <a:latin typeface="Source Sans Pro"/>
                <a:ea typeface="+mn-ea"/>
                <a:cs typeface="Source Sans Pro"/>
              </a:rPr>
              <a:t>registered trademark of bluesign Technologies AG</a:t>
            </a:r>
          </a:p>
          <a:p>
            <a:pPr marL="0" marR="0" lvl="0" indent="0" algn="l" defTabSz="457200" rtl="0" eaLnBrk="1" fontAlgn="auto" latinLnBrk="0" hangingPunct="1">
              <a:lnSpc>
                <a:spcPct val="100000"/>
              </a:lnSpc>
              <a:spcBef>
                <a:spcPct val="0"/>
              </a:spcBef>
              <a:spcAft>
                <a:spcPct val="0"/>
              </a:spcAft>
              <a:buClrTx/>
              <a:buSzTx/>
              <a:buFontTx/>
              <a:buNone/>
              <a:defRPr/>
            </a:pPr>
            <a:r>
              <a:rPr lang="en-SG" sz="800" b="0" i="0" u="none" kern="1200" smtClean="0">
                <a:solidFill>
                  <a:schemeClr val="tx1"/>
                </a:solidFill>
                <a:latin typeface="Source Sans Pro"/>
                <a:ea typeface="+mn-ea"/>
                <a:cs typeface="Source Sans Pro"/>
              </a:rPr>
              <a:t>GOTS (or Global Organic Textile Standard) is a standard of International Working Group on Global Organic Textile Standard</a:t>
            </a:r>
            <a:endParaRPr lang="en-US" sz="800" b="0" i="0" u="none" kern="1200" smtClean="0">
              <a:solidFill>
                <a:schemeClr val="tx1"/>
              </a:solidFill>
              <a:latin typeface="Source Sans Pro"/>
              <a:ea typeface="+mn-ea"/>
              <a:cs typeface="Source Sans Pro"/>
            </a:endParaRPr>
          </a:p>
          <a:p>
            <a:pPr marL="0" marR="0" lvl="0" indent="0" algn="l" defTabSz="457200" rtl="0" eaLnBrk="1" fontAlgn="auto" latinLnBrk="0" hangingPunct="1">
              <a:lnSpc>
                <a:spcPct val="100000"/>
              </a:lnSpc>
              <a:spcBef>
                <a:spcPct val="0"/>
              </a:spcBef>
              <a:spcAft>
                <a:spcPct val="0"/>
              </a:spcAft>
              <a:buClrTx/>
              <a:buSzTx/>
              <a:buFontTx/>
              <a:buNone/>
              <a:defRPr/>
            </a:pPr>
            <a:endParaRPr lang="en-US" sz="800" b="0" i="0" u="none" kern="1200" smtClean="0">
              <a:solidFill>
                <a:schemeClr val="tx1"/>
              </a:solidFill>
              <a:latin typeface="Source Sans Pro"/>
              <a:ea typeface="+mn-ea"/>
              <a:cs typeface="Source Sans Pro"/>
            </a:endParaRPr>
          </a:p>
          <a:p>
            <a:pPr marL="0" marR="0" lvl="0" indent="0" algn="l" defTabSz="457200" rtl="0" eaLnBrk="1" fontAlgn="auto" latinLnBrk="0" hangingPunct="1">
              <a:lnSpc>
                <a:spcPct val="100000"/>
              </a:lnSpc>
              <a:spcBef>
                <a:spcPct val="0"/>
              </a:spcBef>
              <a:spcAft>
                <a:spcPct val="0"/>
              </a:spcAft>
              <a:buClrTx/>
              <a:buSzTx/>
              <a:buFontTx/>
              <a:buNone/>
              <a:defRPr/>
            </a:pPr>
            <a:r>
              <a:rPr lang="en-US" sz="800" b="0" i="0" u="none" kern="1200" smtClean="0">
                <a:solidFill>
                  <a:schemeClr val="tx1"/>
                </a:solidFill>
                <a:latin typeface="Source Sans Pro"/>
                <a:ea typeface="+mn-ea"/>
                <a:cs typeface="Source Sans Pro"/>
              </a:rPr>
              <a:t>© 2014 Archroma</a:t>
            </a:r>
          </a:p>
          <a:p>
            <a:pPr marL="0" marR="0" lvl="0" indent="0" algn="l" defTabSz="457200" rtl="0" eaLnBrk="1" fontAlgn="auto" latinLnBrk="0" hangingPunct="1">
              <a:lnSpc>
                <a:spcPct val="100000"/>
              </a:lnSpc>
              <a:spcBef>
                <a:spcPct val="0"/>
              </a:spcBef>
              <a:spcAft>
                <a:spcPct val="0"/>
              </a:spcAft>
              <a:buClrTx/>
              <a:buSzTx/>
              <a:buFontTx/>
              <a:buNone/>
              <a:defRPr/>
            </a:pPr>
            <a:endParaRPr lang="en-US" sz="800" b="0" i="0" u="none" smtClean="0">
              <a:solidFill>
                <a:schemeClr val="tx1"/>
              </a:solidFill>
              <a:latin typeface="Source Sans Pro"/>
              <a:cs typeface="Source Sans Pro"/>
            </a:endParaRPr>
          </a:p>
          <a:p>
            <a:pPr lvl="0">
              <a:lnSpc>
                <a:spcPct val="100000"/>
              </a:lnSpc>
            </a:pPr>
            <a:endParaRPr lang="en-US" sz="800" b="0" i="0" u="none" smtClean="0">
              <a:solidFill>
                <a:schemeClr val="tx1"/>
              </a:solidFill>
              <a:latin typeface="Source Sans Pro"/>
              <a:cs typeface="Source Sans Pro"/>
            </a:endParaRPr>
          </a:p>
        </p:txBody>
      </p:sp>
      <p:sp>
        <p:nvSpPr>
          <p:cNvPr id="3" name="Rectangle 3"/>
          <p:cNvSpPr>
            <a:spLocks noChangeArrowheads="1"/>
          </p:cNvSpPr>
          <p:nvPr userDrawn="1"/>
        </p:nvSpPr>
        <p:spPr bwMode="auto">
          <a:xfrm>
            <a:off x="6550025" y="6539972"/>
            <a:ext cx="19335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lstStyle>
          <a:p>
            <a:pPr algn="r"/>
            <a:fld id="{25A9E6BD-FE09-0F4B-8746-C9FC7E75F93E}" type="slidenum">
              <a:rPr lang="fr-FR" sz="700" b="0" i="0" smtClean="0">
                <a:solidFill>
                  <a:schemeClr val="tx1"/>
                </a:solidFill>
                <a:latin typeface="Source Sans Pro"/>
                <a:cs typeface="Source Sans Pro"/>
              </a:rPr>
              <a:pPr algn="r"/>
              <a:t>‹Nº›</a:t>
            </a:fld>
            <a:r>
              <a:rPr lang="fr-FR" sz="700" b="0" i="0" smtClean="0">
                <a:solidFill>
                  <a:schemeClr val="tx1"/>
                </a:solidFill>
                <a:latin typeface="Source Sans Pro"/>
                <a:cs typeface="Source Sans Pro"/>
              </a:rPr>
              <a:t> </a:t>
            </a:r>
            <a:r>
              <a:rPr lang="en-US" sz="800" i="1" smtClean="0">
                <a:solidFill>
                  <a:srgbClr val="0092D2"/>
                </a:solidFill>
                <a:latin typeface="Source Sans Pro Black"/>
                <a:cs typeface="Source Sans Pro Black"/>
              </a:rPr>
              <a:t>/</a:t>
            </a:r>
            <a:endParaRPr lang="fr-FR" sz="700" b="0" i="0">
              <a:solidFill>
                <a:schemeClr val="tx1"/>
              </a:solidFill>
              <a:latin typeface="Source Sans Pro"/>
              <a:cs typeface="Source Sans Pro"/>
            </a:endParaRPr>
          </a:p>
        </p:txBody>
      </p:sp>
      <p:pic>
        <p:nvPicPr>
          <p:cNvPr id="5" name="Picture 4" descr="Logo_CMYK-01.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8363" y="130865"/>
            <a:ext cx="2200865" cy="832760"/>
          </a:xfrm>
          <a:prstGeom prst="rect">
            <a:avLst/>
          </a:prstGeom>
        </p:spPr>
      </p:pic>
    </p:spTree>
    <p:extLst>
      <p:ext uri="{BB962C8B-B14F-4D97-AF65-F5344CB8AC3E}">
        <p14:creationId xmlns:p14="http://schemas.microsoft.com/office/powerpoint/2010/main" val="225400867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ags" Target="../tags/tag4.xml" /><Relationship Id="rId5" Type="http://schemas.openxmlformats.org/officeDocument/2006/relationships/oleObject" Target="../embeddings/oleObject1.bin" TargetMode="Internal" /><Relationship Id="rId6" Type="http://schemas.openxmlformats.org/officeDocument/2006/relationships/image" Target="../media/image7.png" /><Relationship Id="rId7" Type="http://schemas.openxmlformats.org/officeDocument/2006/relationships/vmlDrawing" Target="../drawings/vmlDrawing3.vm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aphicFrame>
        <p:nvGraphicFramePr>
          <p:cNvPr id="2" name="Objeto 1" hidden="1"/>
          <p:cNvGraphicFramePr>
            <a:graphicFrameLocks noChangeAspect="1"/>
          </p:cNvGraphicFramePr>
          <p:nvPr userDrawn="1">
            <p:custDataLst>
              <p:tags r:id="rId4"/>
            </p:custDataLst>
            <p:extLst>
              <p:ext uri="{D42A27DB-BD31-4B8C-83A1-F6EECF244321}">
                <p14:modId xmlns:p14="http://schemas.microsoft.com/office/powerpoint/2010/main" val="35305656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0" name="Diapositiva de think-cell" r:id="rId5" imgW="360" imgH="360" progId="TCLayout.ActiveDocument.1">
                  <p:embed/>
                </p:oleObj>
              </mc:Choice>
              <mc:Fallback>
                <p:oleObj name="Diapositiva de think-cell" r:id="rId5" imgW="360" imgH="360" progId="TCLayout.ActiveDocument.1">
                  <p:embed/>
                  <p:pic>
                    <p:nvPicPr>
                      <p:cNvPr id="0" name="OLE substitute image"/>
                      <p:cNvPicPr/>
                      <p:nvPr/>
                    </p:nvPicPr>
                    <p:blipFill>
                      <a:blip r:embed="rId6"/>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3973735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Lst>
  <p:transition/>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5.xml" /><Relationship Id="rId3" Type="http://schemas.openxmlformats.org/officeDocument/2006/relationships/oleObject" Target="../embeddings/oleObject4.bin" TargetMode="Internal" /><Relationship Id="rId4" Type="http://schemas.openxmlformats.org/officeDocument/2006/relationships/image" Target="../media/image1.png" /><Relationship Id="rId5" Type="http://schemas.openxmlformats.org/officeDocument/2006/relationships/image" Target="../media/image5.png" /><Relationship Id="rId6" Type="http://schemas.openxmlformats.org/officeDocument/2006/relationships/image" Target="../media/image8.jpeg" /><Relationship Id="rId7" Type="http://schemas.openxmlformats.org/officeDocument/2006/relationships/image" Target="../media/image9.jpeg" /><Relationship Id="rId8" Type="http://schemas.openxmlformats.org/officeDocument/2006/relationships/vmlDrawing" Target="../drawings/vmlDrawing4.v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3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 Id="rId3" Type="http://schemas.openxmlformats.org/officeDocument/2006/relationships/image" Target="../media/image3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14.png" /><Relationship Id="rId4" Type="http://schemas.openxmlformats.org/officeDocument/2006/relationships/image" Target="../media/image40.jpeg" /><Relationship Id="rId5" Type="http://schemas.openxmlformats.org/officeDocument/2006/relationships/image" Target="../media/image4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diagramColors" Target="../diagrams/colors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openxmlformats.org/officeDocument/2006/relationships/image" Target="../media/image10.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tags" Target="../tags/tag12.xml" /><Relationship Id="rId11" Type="http://schemas.openxmlformats.org/officeDocument/2006/relationships/tags" Target="../tags/tag13.xml" /><Relationship Id="rId12" Type="http://schemas.openxmlformats.org/officeDocument/2006/relationships/tags" Target="../tags/tag14.xml" /><Relationship Id="rId13" Type="http://schemas.openxmlformats.org/officeDocument/2006/relationships/tags" Target="../tags/tag15.xml" /><Relationship Id="rId14" Type="http://schemas.openxmlformats.org/officeDocument/2006/relationships/tags" Target="../tags/tag16.xml" /><Relationship Id="rId15" Type="http://schemas.openxmlformats.org/officeDocument/2006/relationships/tags" Target="../tags/tag17.xml" /><Relationship Id="rId16" Type="http://schemas.openxmlformats.org/officeDocument/2006/relationships/tags" Target="../tags/tag18.xml" /><Relationship Id="rId17" Type="http://schemas.openxmlformats.org/officeDocument/2006/relationships/tags" Target="../tags/tag19.xml" /><Relationship Id="rId18" Type="http://schemas.openxmlformats.org/officeDocument/2006/relationships/tags" Target="../tags/tag20.xml" /><Relationship Id="rId19" Type="http://schemas.openxmlformats.org/officeDocument/2006/relationships/tags" Target="../tags/tag21.xml" /><Relationship Id="rId2" Type="http://schemas.openxmlformats.org/officeDocument/2006/relationships/notesSlide" Target="../notesSlides/notesSlide2.xml" /><Relationship Id="rId20" Type="http://schemas.openxmlformats.org/officeDocument/2006/relationships/tags" Target="../tags/tag22.xml" /><Relationship Id="rId21" Type="http://schemas.openxmlformats.org/officeDocument/2006/relationships/image" Target="../media/image20.png" /><Relationship Id="rId22" Type="http://schemas.openxmlformats.org/officeDocument/2006/relationships/image" Target="../media/image21.png" /><Relationship Id="rId23" Type="http://schemas.openxmlformats.org/officeDocument/2006/relationships/tags" Target="../tags/tag23.xml" /><Relationship Id="rId24" Type="http://schemas.openxmlformats.org/officeDocument/2006/relationships/tags" Target="../tags/tag24.xml" /><Relationship Id="rId25" Type="http://schemas.openxmlformats.org/officeDocument/2006/relationships/tags" Target="../tags/tag25.xml" /><Relationship Id="rId26" Type="http://schemas.openxmlformats.org/officeDocument/2006/relationships/tags" Target="../tags/tag26.xml" /><Relationship Id="rId27" Type="http://schemas.openxmlformats.org/officeDocument/2006/relationships/tags" Target="../tags/tag27.xml" /><Relationship Id="rId28" Type="http://schemas.openxmlformats.org/officeDocument/2006/relationships/tags" Target="../tags/tag28.xml" /><Relationship Id="rId29" Type="http://schemas.openxmlformats.org/officeDocument/2006/relationships/image" Target="../media/image10.jpeg" /><Relationship Id="rId3" Type="http://schemas.openxmlformats.org/officeDocument/2006/relationships/tags" Target="../tags/tag6.xml" /><Relationship Id="rId30" Type="http://schemas.openxmlformats.org/officeDocument/2006/relationships/image" Target="../media/image22.jpeg" /><Relationship Id="rId4" Type="http://schemas.openxmlformats.org/officeDocument/2006/relationships/image" Target="../media/image19.png" /><Relationship Id="rId5" Type="http://schemas.openxmlformats.org/officeDocument/2006/relationships/tags" Target="../tags/tag7.xml" /><Relationship Id="rId6" Type="http://schemas.openxmlformats.org/officeDocument/2006/relationships/tags" Target="../tags/tag8.xml" /><Relationship Id="rId7" Type="http://schemas.openxmlformats.org/officeDocument/2006/relationships/tags" Target="../tags/tag9.xml" /><Relationship Id="rId8" Type="http://schemas.openxmlformats.org/officeDocument/2006/relationships/tags" Target="../tags/tag10.xml" /><Relationship Id="rId9" Type="http://schemas.openxmlformats.org/officeDocument/2006/relationships/tags" Target="../tags/tag1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10.jpeg" /><Relationship Id="rId4" Type="http://schemas.openxmlformats.org/officeDocument/2006/relationships/image" Target="../media/image23.jpeg" /><Relationship Id="rId5" Type="http://schemas.openxmlformats.org/officeDocument/2006/relationships/image" Target="../media/image24.jpeg" /><Relationship Id="rId6" Type="http://schemas.openxmlformats.org/officeDocument/2006/relationships/image" Target="../media/image25.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10.jpeg" /><Relationship Id="rId4" Type="http://schemas.openxmlformats.org/officeDocument/2006/relationships/image" Target="../media/image26.jpeg" /><Relationship Id="rId5" Type="http://schemas.openxmlformats.org/officeDocument/2006/relationships/image" Target="../media/image27.jpeg" /><Relationship Id="rId6" Type="http://schemas.openxmlformats.org/officeDocument/2006/relationships/image" Target="../media/image2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vmlDrawing" Target="../drawings/vmlDrawing5.vml" /><Relationship Id="rId2" Type="http://schemas.openxmlformats.org/officeDocument/2006/relationships/tags" Target="../tags/tag29.xml" /><Relationship Id="rId3" Type="http://schemas.openxmlformats.org/officeDocument/2006/relationships/oleObject" Target="../embeddings/oleObject5.bin" TargetMode="Internal" /><Relationship Id="rId4" Type="http://schemas.openxmlformats.org/officeDocument/2006/relationships/image" Target="../media/image1.png" /><Relationship Id="rId5" Type="http://schemas.openxmlformats.org/officeDocument/2006/relationships/image" Target="../media/image11.png" /><Relationship Id="rId6" Type="http://schemas.openxmlformats.org/officeDocument/2006/relationships/image" Target="../media/image29.jpeg" /><Relationship Id="rId7" Type="http://schemas.openxmlformats.org/officeDocument/2006/relationships/image" Target="../media/image30.png" /><Relationship Id="rId8" Type="http://schemas.openxmlformats.org/officeDocument/2006/relationships/image" Target="../media/image31.png" /><Relationship Id="rId9" Type="http://schemas.openxmlformats.org/officeDocument/2006/relationships/image" Target="../media/image3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 Id="rId3" Type="http://schemas.openxmlformats.org/officeDocument/2006/relationships/image" Target="../media/image3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 Id="rId3" Type="http://schemas.openxmlformats.org/officeDocument/2006/relationships/image" Target="../media/image34.png" /><Relationship Id="rId4" Type="http://schemas.openxmlformats.org/officeDocument/2006/relationships/image" Target="../media/image35.jpeg" /><Relationship Id="rId5" Type="http://schemas.openxmlformats.org/officeDocument/2006/relationships/image" Target="../media/image36.jpeg" /><Relationship Id="rId6" Type="http://schemas.openxmlformats.org/officeDocument/2006/relationships/image" Target="../media/image3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Objeto 3" hidden="1"/>
          <p:cNvGraphicFramePr>
            <a:graphicFrameLocks noChangeAspect="1"/>
          </p:cNvGraphicFramePr>
          <p:nvPr>
            <p:custDataLst>
              <p:tags r:id="rId2"/>
            </p:custDataLst>
            <p:extLst>
              <p:ext uri="{D42A27DB-BD31-4B8C-83A1-F6EECF244321}">
                <p14:modId xmlns:p14="http://schemas.microsoft.com/office/powerpoint/2010/main" val="15469893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1" name="Diapositiva de think-cell" r:id="rId3" imgW="270" imgH="270" progId="TCLayout.ActiveDocument.1">
                  <p:embed/>
                </p:oleObj>
              </mc:Choice>
              <mc:Fallback>
                <p:oleObj name="Diapositiva de think-cell" r:id="rId3" imgW="270" imgH="270" progId="TCLayout.ActiveDocument.1">
                  <p:embed/>
                  <p:pic>
                    <p:nvPicPr>
                      <p:cNvPr id="0" name="OLE substitute image"/>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Subtitle 6"/>
          <p:cNvSpPr>
            <a:spLocks noGrp="1"/>
          </p:cNvSpPr>
          <p:nvPr>
            <p:ph type="subTitle" idx="1"/>
          </p:nvPr>
        </p:nvSpPr>
        <p:spPr>
          <a:xfrm>
            <a:off x="360709" y="2679796"/>
            <a:ext cx="4254139" cy="907008"/>
          </a:xfrm>
        </p:spPr>
        <p:txBody>
          <a:bodyPr/>
          <a:lstStyle>
            <a:defPPr/>
          </a:lstStyle>
          <a:p>
            <a:pPr algn="ctr"/>
            <a:r>
              <a:rPr lang="es-CL" sz="2800" smtClean="0"/>
              <a:t>“Archroma </a:t>
            </a:r>
            <a:r>
              <a:rPr lang="es-CL" sz="2800"/>
              <a:t>y su compromiso con la industria de la construcción</a:t>
            </a:r>
            <a:r>
              <a:rPr lang="es-CL" sz="2800" smtClean="0"/>
              <a:t>”</a:t>
            </a:r>
            <a:endParaRPr lang="es-CL" sz="2800"/>
          </a:p>
        </p:txBody>
      </p:sp>
      <p:sp>
        <p:nvSpPr>
          <p:cNvPr id="8" name="Title 7"/>
          <p:cNvSpPr>
            <a:spLocks noGrp="1"/>
          </p:cNvSpPr>
          <p:nvPr>
            <p:ph type="ctrTitle"/>
          </p:nvPr>
        </p:nvSpPr>
        <p:spPr>
          <a:xfrm>
            <a:off x="617897" y="1661947"/>
            <a:ext cx="3733069" cy="965200"/>
          </a:xfrm>
        </p:spPr>
        <p:txBody>
          <a:bodyPr/>
          <a:lstStyle>
            <a:defPPr/>
          </a:lstStyle>
          <a:p>
            <a:pPr algn="ctr"/>
            <a:r>
              <a:rPr lang="en-US" sz="2000" smtClean="0"/>
              <a:t>2° Congreso Chileno de Impermeabilización</a:t>
            </a:r>
            <a:endParaRPr lang="en-US" sz="2000"/>
          </a:p>
        </p:txBody>
      </p:sp>
      <p:sp>
        <p:nvSpPr>
          <p:cNvPr id="10" name="Title 7"/>
          <p:cNvSpPr txBox="1"/>
          <p:nvPr/>
        </p:nvSpPr>
        <p:spPr>
          <a:xfrm>
            <a:off x="627419" y="4643281"/>
            <a:ext cx="3733069" cy="965200"/>
          </a:xfrm>
          <a:prstGeom prst="rect">
            <a:avLst/>
          </a:prstGeom>
        </p:spPr>
        <p:txBody>
          <a:bodyPr lIns="0"/>
          <a:lstStyle>
            <a:lvl1pPr algn="l" defTabSz="457200" rtl="0" eaLnBrk="1" latinLnBrk="0" hangingPunct="1">
              <a:lnSpc>
                <a:spcPct val="80000"/>
              </a:lnSpc>
              <a:spcBef>
                <a:spcPct val="0"/>
              </a:spcBef>
              <a:buNone/>
              <a:defRPr sz="2800" b="1" i="0" kern="1200">
                <a:solidFill>
                  <a:srgbClr val="FFFFFF"/>
                </a:solidFill>
                <a:latin typeface="Source Sans Pro"/>
                <a:ea typeface="+mj-ea"/>
                <a:cs typeface="Source Sans Pro"/>
              </a:defRPr>
            </a:lvl1pPr>
          </a:lstStyle>
          <a:p>
            <a:pPr algn="ctr"/>
            <a:r>
              <a:rPr lang="en-US" sz="2400" smtClean="0"/>
              <a:t>Fernanda López Vergara</a:t>
            </a:r>
            <a:endParaRPr lang="en-US" sz="2400"/>
          </a:p>
        </p:txBody>
      </p:sp>
      <p:pic>
        <p:nvPicPr>
          <p:cNvPr id="5" name="Picture 2" descr="Universidad Central"/>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42006" y="5442265"/>
            <a:ext cx="2603072" cy="8640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319306" y="6334917"/>
            <a:ext cx="4248472" cy="492443"/>
          </a:xfrm>
          <a:prstGeom prst="rect">
            <a:avLst/>
          </a:prstGeom>
          <a:noFill/>
        </p:spPr>
        <p:txBody>
          <a:bodyPr wrap="square" rtlCol="0">
            <a:spAutoFit/>
          </a:bodyPr>
          <a:lstStyle>
            <a:defPPr/>
          </a:lstStyle>
          <a:p>
            <a:pPr algn="ctr" defTabSz="914400"/>
            <a:r>
              <a:rPr lang="es-ES" sz="1300" smtClean="0">
                <a:solidFill>
                  <a:prstClr val="black"/>
                </a:solidFill>
                <a:latin typeface="Arial Narrow" panose="020b0606020202030204" pitchFamily="34" charset="0"/>
              </a:rPr>
              <a:t>FACULTAD DE INGENIERÍA</a:t>
            </a:r>
            <a:endParaRPr lang="es-CL" sz="1300" smtClean="0">
              <a:solidFill>
                <a:prstClr val="black"/>
              </a:solidFill>
              <a:latin typeface="Arial Narrow" panose="020b0606020202030204" pitchFamily="34" charset="0"/>
            </a:endParaRPr>
          </a:p>
          <a:p>
            <a:pPr algn="ctr" defTabSz="914400"/>
            <a:r>
              <a:rPr lang="es-CL" sz="1300" smtClean="0">
                <a:solidFill>
                  <a:prstClr val="black"/>
                </a:solidFill>
                <a:latin typeface="Arial Narrow" panose="020b0606020202030204" pitchFamily="34" charset="0"/>
              </a:rPr>
              <a:t>ESCUELA DE OBRAS CIVILES Y CONSTRUCCIÓN</a:t>
            </a:r>
            <a:endParaRPr lang="es-CL" sz="1300">
              <a:solidFill>
                <a:prstClr val="black"/>
              </a:solidFill>
              <a:latin typeface="Arial Narrow" panose="020b0606020202030204" pitchFamily="34" charset="0"/>
            </a:endParaRPr>
          </a:p>
        </p:txBody>
      </p:sp>
      <p:pic>
        <p:nvPicPr>
          <p:cNvPr id="9" name="1 Imagen"/>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96284" y="5448588"/>
            <a:ext cx="1296000" cy="1296000"/>
          </a:xfrm>
          <a:prstGeom prst="rect">
            <a:avLst/>
          </a:prstGeom>
        </p:spPr>
      </p:pic>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3878" y="1163481"/>
            <a:ext cx="3962400" cy="3962400"/>
          </a:xfrm>
          <a:prstGeom prst="rect">
            <a:avLst/>
          </a:prstGeom>
        </p:spPr>
      </p:pic>
    </p:spTree>
    <p:extLst>
      <p:ext uri="{BB962C8B-B14F-4D97-AF65-F5344CB8AC3E}">
        <p14:creationId xmlns:p14="http://schemas.microsoft.com/office/powerpoint/2010/main" val="386124651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Grupo 2"/>
          <p:cNvGrpSpPr/>
          <p:nvPr/>
        </p:nvGrpSpPr>
        <p:grpSpPr>
          <a:xfrm>
            <a:off x="6552652" y="389481"/>
            <a:ext cx="2348462" cy="535490"/>
            <a:chOff x="848787" y="3479877"/>
            <a:chExt cx="6946129" cy="535490"/>
          </a:xfrm>
        </p:grpSpPr>
        <p:sp>
          <p:nvSpPr>
            <p:cNvPr id="5" name="Rectángulo 4"/>
            <p:cNvSpPr/>
            <p:nvPr/>
          </p:nvSpPr>
          <p:spPr>
            <a:xfrm>
              <a:off x="848787" y="3479877"/>
              <a:ext cx="6946129"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6" name="Rectángulo 5"/>
            <p:cNvSpPr/>
            <p:nvPr/>
          </p:nvSpPr>
          <p:spPr>
            <a:xfrm>
              <a:off x="848787" y="3479877"/>
              <a:ext cx="6946129"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RESULTADOS</a:t>
              </a:r>
              <a:endParaRPr lang="es-CL" sz="2600" kern="1200"/>
            </a:p>
          </p:txBody>
        </p:sp>
      </p:grpSp>
      <p:sp>
        <p:nvSpPr>
          <p:cNvPr id="4" name="Elipse 3"/>
          <p:cNvSpPr/>
          <p:nvPr/>
        </p:nvSpPr>
        <p:spPr>
          <a:xfrm>
            <a:off x="6217969" y="322544"/>
            <a:ext cx="669363" cy="669363"/>
          </a:xfrm>
          <a:prstGeom prst="ellipse">
            <a:avLst/>
          </a:prstGeom>
          <a:blipFill dpi="0" rotWithShape="0">
            <a:blip r:embed="rId2">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sp>
        <p:nvSpPr>
          <p:cNvPr id="7" name="Marcador de texto 1"/>
          <p:cNvSpPr>
            <a:spLocks noGrp="1"/>
          </p:cNvSpPr>
          <p:nvPr>
            <p:ph type="body" idx="10"/>
          </p:nvPr>
        </p:nvSpPr>
        <p:spPr>
          <a:xfrm>
            <a:off x="836309" y="1123815"/>
            <a:ext cx="7471382" cy="820896"/>
          </a:xfrm>
        </p:spPr>
        <p:txBody>
          <a:bodyPr/>
          <a:lstStyle>
            <a:defPPr/>
          </a:lstStyle>
          <a:p>
            <a:pPr algn="ctr"/>
            <a:r>
              <a:rPr lang="es-CL" sz="2000" b="0"/>
              <a:t>A</a:t>
            </a:r>
            <a:r>
              <a:rPr lang="es-CL" sz="2000" b="0" smtClean="0"/>
              <a:t> </a:t>
            </a:r>
            <a:r>
              <a:rPr lang="es-CL" sz="2000" b="0"/>
              <a:t>continuación presentamos resultados de muestras de recubrimientos formulados con Terpolímeros base </a:t>
            </a:r>
            <a:r>
              <a:rPr lang="es-CL" sz="2000">
                <a:solidFill>
                  <a:srgbClr val="0070C0"/>
                </a:solidFill>
              </a:rPr>
              <a:t>VeoVa™ 10</a:t>
            </a:r>
            <a:r>
              <a:rPr lang="es-CL" sz="2000" b="0"/>
              <a:t>. </a:t>
            </a:r>
          </a:p>
          <a:p>
            <a:pPr algn="ctr"/>
            <a:endParaRPr lang="es-CL" sz="2000" b="0"/>
          </a:p>
        </p:txBody>
      </p:sp>
      <p:pic>
        <p:nvPicPr>
          <p:cNvPr id="8" name="Imagen 7"/>
          <p:cNvPicPr/>
          <p:nvPr/>
        </p:nvPicPr>
        <p:blipFill>
          <a:blip r:embed="rId3">
            <a:extLst>
              <a:ext uri="{28A0092B-C50C-407E-A947-70E740481C1C}">
                <a14:useLocalDpi xmlns:a14="http://schemas.microsoft.com/office/drawing/2010/main" val="0"/>
              </a:ext>
            </a:extLst>
          </a:blip>
          <a:stretch>
            <a:fillRect/>
          </a:stretch>
        </p:blipFill>
        <p:spPr bwMode="auto">
          <a:xfrm>
            <a:off x="1187608" y="3473483"/>
            <a:ext cx="6768783" cy="1355702"/>
          </a:xfrm>
          <a:prstGeom prst="rect">
            <a:avLst/>
          </a:prstGeom>
          <a:noFill/>
        </p:spPr>
      </p:pic>
      <p:sp>
        <p:nvSpPr>
          <p:cNvPr id="9" name="CuadroTexto 8"/>
          <p:cNvSpPr txBox="1"/>
          <p:nvPr/>
        </p:nvSpPr>
        <p:spPr>
          <a:xfrm>
            <a:off x="557213" y="2443165"/>
            <a:ext cx="7986711" cy="1200329"/>
          </a:xfrm>
          <a:prstGeom prst="rect">
            <a:avLst/>
          </a:prstGeom>
          <a:noFill/>
        </p:spPr>
        <p:txBody>
          <a:bodyPr wrap="square" rtlCol="0">
            <a:spAutoFit/>
          </a:bodyPr>
          <a:lstStyle>
            <a:defPPr/>
          </a:lstStyle>
          <a:p>
            <a:pPr marL="285750" indent="-285750">
              <a:buFont typeface="Arial" panose="020b0604020202020204" pitchFamily="34" charset="0"/>
              <a:buChar char="•"/>
            </a:pPr>
            <a:r>
              <a:rPr lang="es-CL"/>
              <a:t>Sigue un set de resultados sobre una formulación de recubrimiento con 40% en peso de ligante. Se utiliza misma base reemplazando sólidos de polímero por los distintos cortes </a:t>
            </a:r>
            <a:r>
              <a:rPr lang="es-CL" smtClean="0"/>
              <a:t>indicados, a continuación la codificación para resultados </a:t>
            </a:r>
            <a:endParaRPr lang="es-CL"/>
          </a:p>
          <a:p>
            <a:pPr/>
            <a:endParaRPr lang="es-CL"/>
          </a:p>
        </p:txBody>
      </p:sp>
    </p:spTree>
    <p:extLst>
      <p:ext uri="{BB962C8B-B14F-4D97-AF65-F5344CB8AC3E}">
        <p14:creationId xmlns:p14="http://schemas.microsoft.com/office/powerpoint/2010/main" val="486552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Grupo 2"/>
          <p:cNvGrpSpPr/>
          <p:nvPr/>
        </p:nvGrpSpPr>
        <p:grpSpPr>
          <a:xfrm>
            <a:off x="6552652" y="389481"/>
            <a:ext cx="2348462" cy="535490"/>
            <a:chOff x="848787" y="3479877"/>
            <a:chExt cx="6946129" cy="535490"/>
          </a:xfrm>
        </p:grpSpPr>
        <p:sp>
          <p:nvSpPr>
            <p:cNvPr id="5" name="Rectángulo 4"/>
            <p:cNvSpPr/>
            <p:nvPr/>
          </p:nvSpPr>
          <p:spPr>
            <a:xfrm>
              <a:off x="848787" y="3479877"/>
              <a:ext cx="6946129"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6" name="Rectángulo 5"/>
            <p:cNvSpPr/>
            <p:nvPr/>
          </p:nvSpPr>
          <p:spPr>
            <a:xfrm>
              <a:off x="848787" y="3479877"/>
              <a:ext cx="6946129"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RESULTADOS</a:t>
              </a:r>
              <a:endParaRPr lang="es-CL" sz="2600" kern="1200"/>
            </a:p>
          </p:txBody>
        </p:sp>
      </p:grpSp>
      <p:sp>
        <p:nvSpPr>
          <p:cNvPr id="4" name="Elipse 3"/>
          <p:cNvSpPr/>
          <p:nvPr/>
        </p:nvSpPr>
        <p:spPr>
          <a:xfrm>
            <a:off x="6217969" y="322544"/>
            <a:ext cx="669363" cy="669363"/>
          </a:xfrm>
          <a:prstGeom prst="ellipse">
            <a:avLst/>
          </a:prstGeom>
          <a:blipFill dpi="0" rotWithShape="0">
            <a:blip r:embed="rId2">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bwMode="auto">
          <a:xfrm>
            <a:off x="571500" y="1443037"/>
            <a:ext cx="7858125" cy="4286251"/>
          </a:xfrm>
          <a:prstGeom prst="rect">
            <a:avLst/>
          </a:prstGeom>
          <a:noFill/>
        </p:spPr>
      </p:pic>
      <p:sp>
        <p:nvSpPr>
          <p:cNvPr id="11" name="CuadroTexto 10"/>
          <p:cNvSpPr txBox="1"/>
          <p:nvPr/>
        </p:nvSpPr>
        <p:spPr>
          <a:xfrm>
            <a:off x="442914" y="1015980"/>
            <a:ext cx="7986711" cy="646331"/>
          </a:xfrm>
          <a:prstGeom prst="rect">
            <a:avLst/>
          </a:prstGeom>
          <a:noFill/>
        </p:spPr>
        <p:txBody>
          <a:bodyPr wrap="square" rtlCol="0">
            <a:spAutoFit/>
          </a:bodyPr>
          <a:lstStyle>
            <a:defPPr/>
          </a:lstStyle>
          <a:p>
            <a:pPr marL="285750" indent="-285750">
              <a:buFont typeface="Arial" panose="020b0604020202020204" pitchFamily="34" charset="0"/>
              <a:buChar char="•"/>
            </a:pPr>
            <a:r>
              <a:rPr lang="es-CL" smtClean="0"/>
              <a:t>Resultados elongación a la ruptura (%) junto a los resultados de flexión en frío</a:t>
            </a:r>
            <a:endParaRPr lang="es-CL"/>
          </a:p>
          <a:p>
            <a:pPr/>
            <a:endParaRPr lang="es-CL"/>
          </a:p>
        </p:txBody>
      </p:sp>
    </p:spTree>
    <p:extLst>
      <p:ext uri="{BB962C8B-B14F-4D97-AF65-F5344CB8AC3E}">
        <p14:creationId xmlns:p14="http://schemas.microsoft.com/office/powerpoint/2010/main" val="8404866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Grupo 2"/>
          <p:cNvGrpSpPr/>
          <p:nvPr/>
        </p:nvGrpSpPr>
        <p:grpSpPr>
          <a:xfrm>
            <a:off x="6552652" y="389481"/>
            <a:ext cx="2348462" cy="535490"/>
            <a:chOff x="848787" y="3479877"/>
            <a:chExt cx="6946129" cy="535490"/>
          </a:xfrm>
        </p:grpSpPr>
        <p:sp>
          <p:nvSpPr>
            <p:cNvPr id="5" name="Rectángulo 4"/>
            <p:cNvSpPr/>
            <p:nvPr/>
          </p:nvSpPr>
          <p:spPr>
            <a:xfrm>
              <a:off x="848787" y="3479877"/>
              <a:ext cx="6946129"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6" name="Rectángulo 5"/>
            <p:cNvSpPr/>
            <p:nvPr/>
          </p:nvSpPr>
          <p:spPr>
            <a:xfrm>
              <a:off x="848787" y="3479877"/>
              <a:ext cx="6946129"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RESULTADOS</a:t>
              </a:r>
              <a:endParaRPr lang="es-CL" sz="2600" kern="1200"/>
            </a:p>
          </p:txBody>
        </p:sp>
      </p:grpSp>
      <p:sp>
        <p:nvSpPr>
          <p:cNvPr id="4" name="Elipse 3"/>
          <p:cNvSpPr/>
          <p:nvPr/>
        </p:nvSpPr>
        <p:spPr>
          <a:xfrm>
            <a:off x="6217969" y="322544"/>
            <a:ext cx="669363" cy="669363"/>
          </a:xfrm>
          <a:prstGeom prst="ellipse">
            <a:avLst/>
          </a:prstGeom>
          <a:blipFill dpi="0" rotWithShape="0">
            <a:blip r:embed="rId3">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sp>
        <p:nvSpPr>
          <p:cNvPr id="11" name="CuadroTexto 10"/>
          <p:cNvSpPr txBox="1"/>
          <p:nvPr/>
        </p:nvSpPr>
        <p:spPr>
          <a:xfrm>
            <a:off x="442914" y="1015980"/>
            <a:ext cx="7986711" cy="646331"/>
          </a:xfrm>
          <a:prstGeom prst="rect">
            <a:avLst/>
          </a:prstGeom>
          <a:noFill/>
        </p:spPr>
        <p:txBody>
          <a:bodyPr wrap="square" rtlCol="0">
            <a:spAutoFit/>
          </a:bodyPr>
          <a:lstStyle>
            <a:defPPr/>
          </a:lstStyle>
          <a:p>
            <a:pPr marL="285750" indent="-285750">
              <a:buFont typeface="Arial" panose="020b0604020202020204" pitchFamily="34" charset="0"/>
              <a:buChar char="•"/>
            </a:pPr>
            <a:r>
              <a:rPr lang="es-CL" smtClean="0"/>
              <a:t>Resultados absorción de agua sobre film libre en % en peso de agua absorbida y luego los resultados de difusión de vapor de agua (g/m2xdía) en </a:t>
            </a:r>
            <a:endParaRPr lang="es-CL"/>
          </a:p>
        </p:txBody>
      </p:sp>
      <p:pic>
        <p:nvPicPr>
          <p:cNvPr id="8" name="Imagen 7"/>
          <p:cNvPicPr/>
          <p:nvPr/>
        </p:nvPicPr>
        <p:blipFill>
          <a:blip r:embed="rId4">
            <a:extLst>
              <a:ext uri="{28A0092B-C50C-407E-A947-70E740481C1C}">
                <a14:useLocalDpi xmlns:a14="http://schemas.microsoft.com/office/drawing/2010/main" val="0"/>
              </a:ext>
            </a:extLst>
          </a:blip>
          <a:stretch>
            <a:fillRect/>
          </a:stretch>
        </p:blipFill>
        <p:spPr bwMode="auto">
          <a:xfrm>
            <a:off x="751521" y="1662311"/>
            <a:ext cx="7678103" cy="908050"/>
          </a:xfrm>
          <a:prstGeom prst="rect">
            <a:avLst/>
          </a:prstGeom>
          <a:noFill/>
        </p:spPr>
      </p:pic>
      <p:pic>
        <p:nvPicPr>
          <p:cNvPr id="9" name="Imagen 8"/>
          <p:cNvPicPr/>
          <p:nvPr/>
        </p:nvPicPr>
        <p:blipFill>
          <a:blip r:embed="rId5">
            <a:extLst>
              <a:ext uri="{28A0092B-C50C-407E-A947-70E740481C1C}">
                <a14:useLocalDpi xmlns:a14="http://schemas.microsoft.com/office/drawing/2010/main" val="0"/>
              </a:ext>
            </a:extLst>
          </a:blip>
          <a:stretch>
            <a:fillRect/>
          </a:stretch>
        </p:blipFill>
        <p:spPr bwMode="auto">
          <a:xfrm>
            <a:off x="751521" y="2570361"/>
            <a:ext cx="7678103" cy="3293746"/>
          </a:xfrm>
          <a:prstGeom prst="rect">
            <a:avLst/>
          </a:prstGeom>
          <a:noFill/>
        </p:spPr>
      </p:pic>
    </p:spTree>
    <p:extLst>
      <p:ext uri="{BB962C8B-B14F-4D97-AF65-F5344CB8AC3E}">
        <p14:creationId xmlns:p14="http://schemas.microsoft.com/office/powerpoint/2010/main" val="4015726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Grupo 2"/>
          <p:cNvGrpSpPr/>
          <p:nvPr/>
        </p:nvGrpSpPr>
        <p:grpSpPr>
          <a:xfrm>
            <a:off x="4746499" y="389480"/>
            <a:ext cx="4168901" cy="535490"/>
            <a:chOff x="408309" y="4283011"/>
            <a:chExt cx="7386607" cy="535490"/>
          </a:xfrm>
        </p:grpSpPr>
        <p:sp>
          <p:nvSpPr>
            <p:cNvPr id="5" name="Rectángulo 4"/>
            <p:cNvSpPr/>
            <p:nvPr/>
          </p:nvSpPr>
          <p:spPr>
            <a:xfrm>
              <a:off x="408309" y="4283011"/>
              <a:ext cx="7386607"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6" name="Rectángulo 5"/>
            <p:cNvSpPr/>
            <p:nvPr/>
          </p:nvSpPr>
          <p:spPr>
            <a:xfrm>
              <a:off x="408309" y="4283011"/>
              <a:ext cx="7386607"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DISCUSIÓN Y CONCLUSIÓN</a:t>
              </a:r>
              <a:endParaRPr lang="es-CL" sz="2600" kern="1200"/>
            </a:p>
          </p:txBody>
        </p:sp>
      </p:grpSp>
      <p:sp>
        <p:nvSpPr>
          <p:cNvPr id="4" name="Elipse 3"/>
          <p:cNvSpPr/>
          <p:nvPr/>
        </p:nvSpPr>
        <p:spPr>
          <a:xfrm>
            <a:off x="4411817" y="322544"/>
            <a:ext cx="669363" cy="669363"/>
          </a:xfrm>
          <a:prstGeom prst="ellipse">
            <a:avLst/>
          </a:prstGeom>
          <a:blipFill dpi="0" rotWithShape="0">
            <a:blip r:embed="rId2">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sp>
        <p:nvSpPr>
          <p:cNvPr id="7" name="CuadroTexto 6"/>
          <p:cNvSpPr txBox="1"/>
          <p:nvPr/>
        </p:nvSpPr>
        <p:spPr>
          <a:xfrm>
            <a:off x="571500" y="1657354"/>
            <a:ext cx="8086725" cy="4247317"/>
          </a:xfrm>
          <a:prstGeom prst="rect">
            <a:avLst/>
          </a:prstGeom>
          <a:noFill/>
        </p:spPr>
        <p:txBody>
          <a:bodyPr wrap="square" rtlCol="0">
            <a:spAutoFit/>
          </a:bodyPr>
          <a:lstStyle>
            <a:defPPr/>
          </a:lstStyle>
          <a:p>
            <a:pPr/>
            <a:r>
              <a:rPr lang="es-CL"/>
              <a:t>En el presente trabajo, hemos logrado deducir porque no basta con mencionar que un recubrimiento sea impermeabilizante si no que este debe ser elastomérico para una mejor protección de los sustratos y como el crack-bridging es su característica distintiva,</a:t>
            </a:r>
          </a:p>
          <a:p>
            <a:pPr/>
            <a:r>
              <a:rPr lang="es-CL"/>
              <a:t> </a:t>
            </a:r>
          </a:p>
          <a:p>
            <a:pPr/>
            <a:r>
              <a:rPr lang="es-CL"/>
              <a:t>Hemos logrado discutir sobre cuáles serían en conjunto, las características más relevantes que deben tener dichos recubrimientos. El alcance de las mismas y la factibilidad de estimarlas con ensayos relativamente sencillos.</a:t>
            </a:r>
          </a:p>
          <a:p>
            <a:pPr/>
            <a:r>
              <a:rPr lang="es-CL"/>
              <a:t>  </a:t>
            </a:r>
          </a:p>
          <a:p>
            <a:pPr/>
            <a:r>
              <a:rPr lang="es-CL"/>
              <a:t>Se ha descrito brevemente que se entiende por Terpolímeros base VeoVa™10 y a través de las mismas cuatro determinaciones que sirvieron para describir al mercado, observar su buena performance en general y determinar como característica distintiva la elevada difusión de vapor de agua que imparte a las formulaciones.</a:t>
            </a:r>
          </a:p>
          <a:p>
            <a:pPr/>
            <a:endParaRPr lang="es-CL"/>
          </a:p>
        </p:txBody>
      </p:sp>
    </p:spTree>
    <p:extLst>
      <p:ext uri="{BB962C8B-B14F-4D97-AF65-F5344CB8AC3E}">
        <p14:creationId xmlns:p14="http://schemas.microsoft.com/office/powerpoint/2010/main" val="42684840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Tree>
    <p:extLst>
      <p:ext uri="{BB962C8B-B14F-4D97-AF65-F5344CB8AC3E}">
        <p14:creationId xmlns:p14="http://schemas.microsoft.com/office/powerpoint/2010/main" val="1979653036"/>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Rectángulo 4"/>
          <p:cNvSpPr/>
          <p:nvPr/>
        </p:nvSpPr>
        <p:spPr>
          <a:xfrm>
            <a:off x="663388" y="1757082"/>
            <a:ext cx="6194612" cy="461665"/>
          </a:xfrm>
          <a:prstGeom prst="rect">
            <a:avLst/>
          </a:prstGeom>
        </p:spPr>
        <p:txBody>
          <a:bodyPr wrap="square">
            <a:spAutoFit/>
          </a:bodyPr>
          <a:lstStyle>
            <a:defPPr/>
          </a:lstStyle>
          <a:p>
            <a:pPr/>
            <a:endParaRPr lang="es-ES" sz="1200">
              <a:solidFill>
                <a:srgbClr val="000000"/>
              </a:solidFill>
              <a:latin typeface="Arial" panose="020b0604020202020204" pitchFamily="34" charset="0"/>
            </a:endParaRPr>
          </a:p>
          <a:p>
            <a:pPr/>
            <a:r>
              <a:rPr lang="es-ES" sz="1200">
                <a:solidFill>
                  <a:srgbClr val="000000"/>
                </a:solidFill>
                <a:latin typeface="Arial" panose="020b0604020202020204" pitchFamily="34" charset="0"/>
              </a:rPr>
              <a:t> </a:t>
            </a:r>
            <a:endParaRPr lang="es-ES" sz="1100">
              <a:solidFill>
                <a:srgbClr val="000000"/>
              </a:solidFill>
              <a:latin typeface="Arial" panose="020b0604020202020204" pitchFamily="34" charset="0"/>
            </a:endParaRPr>
          </a:p>
        </p:txBody>
      </p:sp>
      <p:graphicFrame>
        <p:nvGraphicFramePr>
          <p:cNvPr id="2" name="Diagrama 1"/>
          <p:cNvGraphicFramePr/>
          <p:nvPr>
            <p:extLst>
              <p:ext uri="{D42A27DB-BD31-4B8C-83A1-F6EECF244321}">
                <p14:modId xmlns:p14="http://schemas.microsoft.com/office/powerpoint/2010/main" val="2800380002"/>
              </p:ext>
            </p:extLst>
          </p:nvPr>
        </p:nvGraphicFramePr>
        <p:xfrm>
          <a:off x="663388" y="957263"/>
          <a:ext cx="7866250" cy="5086350"/>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9887383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2707485-C3F6-4BEC-87AD-93EF7C6D107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29E2422E-AA04-4986-A37D-A6C5FC94FF3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A12C13C2-8886-4F75-A380-4201BE2E401A}"/>
                                            </p:graphic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00ABDE8D-28FC-4312-BE2E-91EAACA99B7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68916B6A-E818-4E04-AF29-B0B669DF991C}"/>
                                            </p:graphic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C20930CE-C060-4838-8223-2AE63A300C7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3A401A12-A5D8-4212-9896-ADA1234E6B99}"/>
                                            </p:graphic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dgm id="{9D478C90-A457-48C7-8ACB-EF3DF5127328}"/>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7115B67E-3BA5-4936-9F2B-1C42FD9722EB}"/>
                                            </p:graphic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AB4B8D97-9795-48C4-BC87-3605828DFB4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CA25E05F-29B5-41A0-A34F-A4C5B40D15F3}"/>
                                            </p:graphic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dgm id="{2178D9C9-1C42-4546-9EDE-BC7D9F990799}"/>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graphicEl>
                                              <a:dgm id="{C6050317-47C4-4504-B8AE-2700AE46D0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Diagrama 3"/>
          <p:cNvGraphicFramePr/>
          <p:nvPr>
            <p:extLst>
              <p:ext uri="{D42A27DB-BD31-4B8C-83A1-F6EECF244321}">
                <p14:modId xmlns:p14="http://schemas.microsoft.com/office/powerpoint/2010/main" val="2945887994"/>
              </p:ext>
            </p:extLst>
          </p:nvPr>
        </p:nvGraphicFramePr>
        <p:xfrm>
          <a:off x="314325" y="1239837"/>
          <a:ext cx="8572500" cy="4675188"/>
        </p:xfrm>
        <a:graphic>
          <a:graphicData uri="http://schemas.openxmlformats.org/drawingml/2006/diagram">
            <dgm:relIds xmlns:dgm="http://schemas.openxmlformats.org/drawingml/2006/diagram" r:dm="rId3" r:lo="rId4" r:qs="rId5" r:cs="rId6"/>
          </a:graphicData>
        </a:graphic>
      </p:graphicFrame>
      <p:grpSp>
        <p:nvGrpSpPr>
          <p:cNvPr id="5" name="Grupo 4"/>
          <p:cNvGrpSpPr/>
          <p:nvPr/>
        </p:nvGrpSpPr>
        <p:grpSpPr>
          <a:xfrm>
            <a:off x="6218112" y="375193"/>
            <a:ext cx="2668713" cy="535490"/>
            <a:chOff x="408309" y="267847"/>
            <a:chExt cx="7386607" cy="535490"/>
          </a:xfrm>
        </p:grpSpPr>
        <p:sp>
          <p:nvSpPr>
            <p:cNvPr id="7" name="Rectángulo 6"/>
            <p:cNvSpPr/>
            <p:nvPr/>
          </p:nvSpPr>
          <p:spPr>
            <a:xfrm>
              <a:off x="408309" y="267847"/>
              <a:ext cx="7386607"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8" name="Rectángulo 7"/>
            <p:cNvSpPr/>
            <p:nvPr/>
          </p:nvSpPr>
          <p:spPr>
            <a:xfrm>
              <a:off x="408309" y="267847"/>
              <a:ext cx="7386607"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INTRODUCCIÓN</a:t>
              </a:r>
              <a:endParaRPr lang="es-CL" sz="2600" kern="1200"/>
            </a:p>
          </p:txBody>
        </p:sp>
      </p:grpSp>
      <p:sp>
        <p:nvSpPr>
          <p:cNvPr id="6" name="Elipse 5"/>
          <p:cNvSpPr/>
          <p:nvPr/>
        </p:nvSpPr>
        <p:spPr>
          <a:xfrm>
            <a:off x="5883430" y="308256"/>
            <a:ext cx="669363" cy="669363"/>
          </a:xfrm>
          <a:prstGeom prst="ellipse">
            <a:avLst/>
          </a:prstGeom>
          <a:blipFill dpi="0" rotWithShape="0">
            <a:blip r:embed="rId7">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sp>
        <p:nvSpPr>
          <p:cNvPr id="9" name="Marcador de texto 1"/>
          <p:cNvSpPr>
            <a:spLocks noGrp="1"/>
          </p:cNvSpPr>
          <p:nvPr>
            <p:ph type="body" idx="10"/>
          </p:nvPr>
        </p:nvSpPr>
        <p:spPr>
          <a:xfrm>
            <a:off x="836309" y="1138103"/>
            <a:ext cx="7471382" cy="820896"/>
          </a:xfrm>
        </p:spPr>
        <p:txBody>
          <a:bodyPr/>
          <a:lstStyle>
            <a:defPPr/>
          </a:lstStyle>
          <a:p>
            <a:pPr algn="ctr"/>
            <a:r>
              <a:rPr lang="es-ES" sz="2000" b="0"/>
              <a:t>Archroma es una empresa multinacional de </a:t>
            </a:r>
            <a:r>
              <a:rPr lang="es-ES" sz="2000" b="0" smtClean="0"/>
              <a:t>productos              </a:t>
            </a:r>
            <a:r>
              <a:rPr lang="es-ES" sz="2000" b="0"/>
              <a:t>químicos de especialidad</a:t>
            </a:r>
            <a:endParaRPr lang="es-CL" sz="2000" b="0"/>
          </a:p>
        </p:txBody>
      </p:sp>
      <p:sp>
        <p:nvSpPr>
          <p:cNvPr id="10" name="CuadroTexto 9"/>
          <p:cNvSpPr txBox="1"/>
          <p:nvPr/>
        </p:nvSpPr>
        <p:spPr>
          <a:xfrm>
            <a:off x="836309" y="5214938"/>
            <a:ext cx="7621891" cy="646331"/>
          </a:xfrm>
          <a:prstGeom prst="rect">
            <a:avLst/>
          </a:prstGeom>
          <a:noFill/>
        </p:spPr>
        <p:txBody>
          <a:bodyPr wrap="square" rtlCol="0">
            <a:spAutoFit/>
          </a:bodyPr>
          <a:lstStyle>
            <a:defPPr/>
          </a:lstStyle>
          <a:p>
            <a:pPr algn="ctr"/>
            <a:r>
              <a:rPr lang="es-ES"/>
              <a:t>E</a:t>
            </a:r>
            <a:r>
              <a:rPr lang="es-ES" smtClean="0"/>
              <a:t>s </a:t>
            </a:r>
            <a:r>
              <a:rPr lang="es-ES"/>
              <a:t>líder en ofrecer soluciones </a:t>
            </a:r>
            <a:r>
              <a:rPr lang="es-ES" b="1">
                <a:solidFill>
                  <a:srgbClr val="0070C0"/>
                </a:solidFill>
              </a:rPr>
              <a:t>innovadoras</a:t>
            </a:r>
            <a:r>
              <a:rPr lang="es-ES"/>
              <a:t>, se caracteriza por sus altos estándares de </a:t>
            </a:r>
            <a:r>
              <a:rPr lang="es-ES" b="1">
                <a:solidFill>
                  <a:srgbClr val="0070C0"/>
                </a:solidFill>
              </a:rPr>
              <a:t>calidad</a:t>
            </a:r>
            <a:r>
              <a:rPr lang="es-ES"/>
              <a:t> y alto nivel de </a:t>
            </a:r>
            <a:r>
              <a:rPr lang="es-ES" b="1">
                <a:solidFill>
                  <a:srgbClr val="0070C0"/>
                </a:solidFill>
              </a:rPr>
              <a:t>servicio</a:t>
            </a:r>
            <a:r>
              <a:rPr lang="es-ES"/>
              <a:t>. </a:t>
            </a:r>
            <a:endParaRPr lang="es-CL"/>
          </a:p>
        </p:txBody>
      </p:sp>
    </p:spTree>
    <p:extLst>
      <p:ext uri="{BB962C8B-B14F-4D97-AF65-F5344CB8AC3E}">
        <p14:creationId xmlns:p14="http://schemas.microsoft.com/office/powerpoint/2010/main" val="534391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74B3C58-8E8D-4AD1-B010-788F386CDED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7EC32D62-289B-45CD-AAE5-E0AD9577DF11}"/>
                                            </p:graphic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4D35EAC1-F7B0-439B-8351-1362D65FB70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DD9C65B7-0CC1-40FB-9043-6BB88E1912C5}"/>
                                            </p:graphic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86D1208-EA99-438D-96D1-C7B776312F0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F91D8596-0293-48CA-99BC-3239F5203198}"/>
                                            </p:graphic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Group 2"/>
          <p:cNvGrpSpPr/>
          <p:nvPr/>
        </p:nvGrpSpPr>
        <p:grpSpPr>
          <a:xfrm>
            <a:off x="836309" y="1647632"/>
            <a:ext cx="7428187" cy="3538004"/>
            <a:chOff x="836309" y="2266767"/>
            <a:chExt cx="7428187" cy="3538004"/>
          </a:xfrm>
        </p:grpSpPr>
        <p:sp>
          <p:nvSpPr>
            <p:cNvPr id="15" name="Line 17"/>
            <p:cNvSpPr>
              <a:spLocks noChangeShapeType="1"/>
            </p:cNvSpPr>
            <p:nvPr>
              <p:custDataLst>
                <p:tags r:id="rId3"/>
              </p:custDataLst>
            </p:nvPr>
          </p:nvSpPr>
          <p:spPr bwMode="gray">
            <a:xfrm flipH="1">
              <a:off x="4225275" y="3597371"/>
              <a:ext cx="0" cy="1927129"/>
            </a:xfrm>
            <a:prstGeom prst="line">
              <a:avLst/>
            </a:prstGeom>
            <a:noFill/>
            <a:ln w="6350">
              <a:solidFill>
                <a:schemeClr val="tx1"/>
              </a:solidFill>
              <a:round/>
              <a:tailEnd type="triangle" w="med" len="med"/>
            </a:ln>
          </p:spPr>
          <p:txBody>
            <a:bodyPr wrap="none" lIns="71762" tIns="71762" rIns="71762" bIns="71762" anchor="ctr"/>
            <a:lstStyle>
              <a:defPPr/>
            </a:lstStyle>
            <a:p>
              <a:pPr/>
              <a:endParaRPr lang="en-US" sz="1100">
                <a:solidFill>
                  <a:prstClr val="black">
                    <a:lumMod val="85000"/>
                    <a:lumOff val="15000"/>
                  </a:prstClr>
                </a:solidFill>
                <a:latin typeface="Source Sans Pro" pitchFamily="34" charset="0"/>
                <a:cs typeface="Arial" panose="020b0604020202020204" pitchFamily="34" charset="0"/>
              </a:endParaRPr>
            </a:p>
          </p:txBody>
        </p:sp>
        <p:sp>
          <p:nvSpPr>
            <p:cNvPr id="16" name="Line 25"/>
            <p:cNvSpPr>
              <a:spLocks noChangeShapeType="1"/>
            </p:cNvSpPr>
            <p:nvPr/>
          </p:nvSpPr>
          <p:spPr bwMode="gray">
            <a:xfrm flipH="1">
              <a:off x="1249320" y="3163766"/>
              <a:ext cx="0" cy="1535234"/>
            </a:xfrm>
            <a:prstGeom prst="line">
              <a:avLst/>
            </a:prstGeom>
            <a:noFill/>
            <a:ln w="6350">
              <a:solidFill>
                <a:schemeClr val="tx1"/>
              </a:solidFill>
              <a:round/>
              <a:tailEnd type="triangle" w="med" len="med"/>
            </a:ln>
          </p:spPr>
          <p:txBody>
            <a:bodyPr wrap="none" lIns="71762" tIns="71762" rIns="71762" bIns="71762" anchor="ctr"/>
            <a:lstStyle>
              <a:defPPr/>
            </a:lstStyle>
            <a:p>
              <a:pPr/>
              <a:endParaRPr lang="en-US" sz="1100">
                <a:solidFill>
                  <a:prstClr val="black">
                    <a:lumMod val="85000"/>
                    <a:lumOff val="15000"/>
                  </a:prstClr>
                </a:solidFill>
                <a:latin typeface="Source Sans Pro" pitchFamily="34" charset="0"/>
                <a:cs typeface="Arial" panose="020b0604020202020204" pitchFamily="34" charset="0"/>
              </a:endParaRPr>
            </a:p>
          </p:txBody>
        </p:sp>
        <p:pic>
          <p:nvPicPr>
            <p:cNvPr id="4" name="Picture 67" descr="Sandoz_logo"/>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89120" y="2604648"/>
              <a:ext cx="1276761" cy="317949"/>
            </a:xfrm>
            <a:prstGeom prst="rect">
              <a:avLst/>
            </a:prstGeom>
            <a:solidFill>
              <a:schemeClr val="hlink"/>
            </a:solidFill>
          </p:spPr>
        </p:pic>
        <p:sp>
          <p:nvSpPr>
            <p:cNvPr id="5" name="Oval 5"/>
            <p:cNvSpPr>
              <a:spLocks noChangeArrowheads="1"/>
            </p:cNvSpPr>
            <p:nvPr>
              <p:custDataLst>
                <p:tags r:id="rId5"/>
              </p:custDataLst>
            </p:nvPr>
          </p:nvSpPr>
          <p:spPr bwMode="gray">
            <a:xfrm>
              <a:off x="1204320" y="3108752"/>
              <a:ext cx="90000" cy="90000"/>
            </a:xfrm>
            <a:prstGeom prst="ellipse">
              <a:avLst/>
            </a:prstGeom>
            <a:solidFill>
              <a:schemeClr val="tx1"/>
            </a:solidFill>
            <a:ln w="9525">
              <a:noFill/>
              <a:round/>
            </a:ln>
          </p:spPr>
          <p:txBody>
            <a:bodyPr wrap="none" lIns="71762" tIns="71762" rIns="71762" bIns="71762" anchor="ctr"/>
            <a:lstStyle>
              <a:defPPr/>
            </a:lstStyle>
            <a:p>
              <a:pPr>
                <a:spcAft>
                  <a:spcPct val="30000"/>
                </a:spcAft>
                <a:buClr>
                  <a:srgbClr val="6E90A6"/>
                </a:buClr>
                <a:buSzPct val="80000"/>
                <a:buFont typeface="Wingdings" pitchFamily="2" charset="2"/>
                <a:buChar char="n"/>
              </a:pPr>
              <a:endParaRPr lang="en-US" sz="1100">
                <a:solidFill>
                  <a:prstClr val="black">
                    <a:lumMod val="85000"/>
                    <a:lumOff val="15000"/>
                  </a:prstClr>
                </a:solidFill>
                <a:latin typeface="Source Sans Pro" pitchFamily="34" charset="0"/>
                <a:cs typeface="Arial" panose="020b0604020202020204" pitchFamily="34" charset="0"/>
              </a:endParaRPr>
            </a:p>
          </p:txBody>
        </p:sp>
        <p:sp>
          <p:nvSpPr>
            <p:cNvPr id="6" name="Rectangle 6"/>
            <p:cNvSpPr>
              <a:spLocks noChangeArrowheads="1"/>
            </p:cNvSpPr>
            <p:nvPr>
              <p:custDataLst>
                <p:tags r:id="rId6"/>
              </p:custDataLst>
            </p:nvPr>
          </p:nvSpPr>
          <p:spPr bwMode="gray">
            <a:xfrm>
              <a:off x="858731" y="3097377"/>
              <a:ext cx="345590" cy="169277"/>
            </a:xfrm>
            <a:prstGeom prst="rect">
              <a:avLst/>
            </a:prstGeom>
            <a:noFill/>
            <a:ln w="9525">
              <a:noFill/>
              <a:miter lim="800000"/>
            </a:ln>
          </p:spPr>
          <p:txBody>
            <a:bodyPr wrap="square" lIns="0" tIns="0" rIns="0" bIns="0" anchor="ctr" anchorCtr="0">
              <a:spAutoFit/>
            </a:bodyPr>
            <a:lstStyle>
              <a:defPPr/>
            </a:lstStyle>
            <a:p>
              <a:pPr marL="341241" indent="-341241">
                <a:spcAft>
                  <a:spcPct val="30000"/>
                </a:spcAft>
                <a:buClr>
                  <a:srgbClr val="6E90A6"/>
                </a:buClr>
                <a:buSzPct val="80000"/>
              </a:pPr>
              <a:r>
                <a:rPr lang="en-US" sz="1100">
                  <a:latin typeface="Source Sans Pro" pitchFamily="34" charset="0"/>
                  <a:cs typeface="Arial" panose="020b0604020202020204" pitchFamily="34" charset="0"/>
                </a:rPr>
                <a:t>1886</a:t>
              </a:r>
            </a:p>
          </p:txBody>
        </p:sp>
        <p:sp>
          <p:nvSpPr>
            <p:cNvPr id="7" name="Rectangle 7"/>
            <p:cNvSpPr>
              <a:spLocks noChangeArrowheads="1"/>
            </p:cNvSpPr>
            <p:nvPr>
              <p:custDataLst>
                <p:tags r:id="rId7"/>
              </p:custDataLst>
            </p:nvPr>
          </p:nvSpPr>
          <p:spPr bwMode="gray">
            <a:xfrm>
              <a:off x="1376661" y="3006906"/>
              <a:ext cx="1728000" cy="338554"/>
            </a:xfrm>
            <a:prstGeom prst="rect">
              <a:avLst/>
            </a:prstGeom>
            <a:noFill/>
            <a:ln w="9525">
              <a:noFill/>
              <a:miter lim="800000"/>
            </a:ln>
          </p:spPr>
          <p:txBody>
            <a:bodyPr wrap="square" lIns="0" tIns="0" rIns="0" bIns="0" anchor="ctr" anchorCtr="0">
              <a:spAutoFit/>
            </a:bodyPr>
            <a:lstStyle>
              <a:defPPr/>
            </a:lstStyle>
            <a:p>
              <a:pPr defTabSz="925315">
                <a:spcAft>
                  <a:spcPct val="30000"/>
                </a:spcAft>
                <a:buClr>
                  <a:srgbClr val="6E90A6"/>
                </a:buClr>
                <a:buSzPct val="80000"/>
              </a:pPr>
              <a:r>
                <a:rPr lang="en-US" sz="1100">
                  <a:latin typeface="Source Sans Pro" pitchFamily="34" charset="0"/>
                  <a:cs typeface="Arial" panose="020b0604020202020204" pitchFamily="34" charset="0"/>
                </a:rPr>
                <a:t>Foundation </a:t>
              </a:r>
              <a:r>
                <a:rPr lang="en-US" sz="1100" b="1">
                  <a:latin typeface="Source Sans Pro" pitchFamily="34" charset="0"/>
                  <a:cs typeface="Arial" panose="020b0604020202020204" pitchFamily="34" charset="0"/>
                </a:rPr>
                <a:t>Kern &amp; Sandoz</a:t>
              </a:r>
              <a:r>
                <a:rPr lang="en-US" sz="1100">
                  <a:latin typeface="Source Sans Pro" pitchFamily="34" charset="0"/>
                  <a:cs typeface="Arial" panose="020b0604020202020204" pitchFamily="34" charset="0"/>
                </a:rPr>
                <a:t> (dyes)</a:t>
              </a:r>
            </a:p>
          </p:txBody>
        </p:sp>
        <p:sp>
          <p:nvSpPr>
            <p:cNvPr id="8" name="Oval 8"/>
            <p:cNvSpPr>
              <a:spLocks noChangeArrowheads="1"/>
            </p:cNvSpPr>
            <p:nvPr>
              <p:custDataLst>
                <p:tags r:id="rId8"/>
              </p:custDataLst>
            </p:nvPr>
          </p:nvSpPr>
          <p:spPr bwMode="gray">
            <a:xfrm>
              <a:off x="1204320" y="3642638"/>
              <a:ext cx="90000" cy="90000"/>
            </a:xfrm>
            <a:prstGeom prst="ellipse">
              <a:avLst/>
            </a:prstGeom>
            <a:solidFill>
              <a:schemeClr val="tx1"/>
            </a:solidFill>
            <a:ln w="9525">
              <a:noFill/>
              <a:round/>
            </a:ln>
          </p:spPr>
          <p:txBody>
            <a:bodyPr wrap="none" lIns="71762" tIns="71762" rIns="71762" bIns="71762" anchor="ctr"/>
            <a:lstStyle>
              <a:defPPr/>
            </a:lstStyle>
            <a:p>
              <a:pPr>
                <a:spcAft>
                  <a:spcPct val="30000"/>
                </a:spcAft>
                <a:buClr>
                  <a:srgbClr val="6E90A6"/>
                </a:buClr>
                <a:buSzPct val="80000"/>
                <a:buFont typeface="Wingdings" pitchFamily="2" charset="2"/>
                <a:buChar char="n"/>
              </a:pPr>
              <a:endParaRPr lang="en-US" sz="1100">
                <a:solidFill>
                  <a:prstClr val="black">
                    <a:lumMod val="85000"/>
                    <a:lumOff val="15000"/>
                  </a:prstClr>
                </a:solidFill>
                <a:latin typeface="Source Sans Pro" pitchFamily="34" charset="0"/>
                <a:cs typeface="Arial" panose="020b0604020202020204" pitchFamily="34" charset="0"/>
              </a:endParaRPr>
            </a:p>
          </p:txBody>
        </p:sp>
        <p:sp>
          <p:nvSpPr>
            <p:cNvPr id="9" name="Rectangle 9"/>
            <p:cNvSpPr>
              <a:spLocks noChangeArrowheads="1"/>
            </p:cNvSpPr>
            <p:nvPr>
              <p:custDataLst>
                <p:tags r:id="rId9"/>
              </p:custDataLst>
            </p:nvPr>
          </p:nvSpPr>
          <p:spPr bwMode="gray">
            <a:xfrm>
              <a:off x="858731" y="3595812"/>
              <a:ext cx="345590" cy="204332"/>
            </a:xfrm>
            <a:prstGeom prst="rect">
              <a:avLst/>
            </a:prstGeom>
            <a:noFill/>
            <a:ln w="9525">
              <a:noFill/>
              <a:miter lim="800000"/>
            </a:ln>
          </p:spPr>
          <p:txBody>
            <a:bodyPr lIns="0" tIns="0" rIns="0" bIns="0" anchor="ctr" anchorCtr="0"/>
            <a:lstStyle>
              <a:defPPr/>
            </a:lstStyle>
            <a:p>
              <a:pPr marL="341241" indent="-341241">
                <a:spcAft>
                  <a:spcPct val="30000"/>
                </a:spcAft>
                <a:buClr>
                  <a:srgbClr val="6E90A6"/>
                </a:buClr>
                <a:buSzPct val="80000"/>
              </a:pPr>
              <a:r>
                <a:rPr lang="en-US" sz="1100">
                  <a:latin typeface="Source Sans Pro" pitchFamily="34" charset="0"/>
                  <a:cs typeface="Arial" panose="020b0604020202020204" pitchFamily="34" charset="0"/>
                </a:rPr>
                <a:t>1995</a:t>
              </a:r>
            </a:p>
          </p:txBody>
        </p:sp>
        <p:sp>
          <p:nvSpPr>
            <p:cNvPr id="10" name="Rectangle 10"/>
            <p:cNvSpPr>
              <a:spLocks noChangeArrowheads="1"/>
            </p:cNvSpPr>
            <p:nvPr>
              <p:custDataLst>
                <p:tags r:id="rId10"/>
              </p:custDataLst>
            </p:nvPr>
          </p:nvSpPr>
          <p:spPr bwMode="gray">
            <a:xfrm>
              <a:off x="1376661" y="3415762"/>
              <a:ext cx="1728000" cy="609398"/>
            </a:xfrm>
            <a:prstGeom prst="rect">
              <a:avLst/>
            </a:prstGeom>
            <a:noFill/>
            <a:ln w="9525">
              <a:noFill/>
              <a:miter lim="800000"/>
            </a:ln>
          </p:spPr>
          <p:txBody>
            <a:bodyPr wrap="square" lIns="0" tIns="0" rIns="0" bIns="0" anchor="ctr" anchorCtr="0">
              <a:spAutoFit/>
            </a:bodyPr>
            <a:lstStyle>
              <a:defPPr/>
            </a:lstStyle>
            <a:p>
              <a:pPr defTabSz="925315">
                <a:lnSpc>
                  <a:spcPct val="90000"/>
                </a:lnSpc>
                <a:spcAft>
                  <a:spcPct val="30000"/>
                </a:spcAft>
                <a:buClr>
                  <a:srgbClr val="6E90A6"/>
                </a:buClr>
                <a:buSzPct val="80000"/>
              </a:pPr>
              <a:r>
                <a:rPr lang="en-US" sz="1100">
                  <a:latin typeface="Source Sans Pro" pitchFamily="34" charset="0"/>
                  <a:cs typeface="Arial" panose="020b0604020202020204" pitchFamily="34" charset="0"/>
                </a:rPr>
                <a:t>New operating structure along Pharma, </a:t>
              </a:r>
              <a:r>
                <a:rPr lang="en-US" sz="1100" smtClean="0">
                  <a:latin typeface="Source Sans Pro" pitchFamily="34" charset="0"/>
                  <a:cs typeface="Arial" panose="020b0604020202020204" pitchFamily="34" charset="0"/>
                </a:rPr>
                <a:t>Nutrition, Agribusiness/ Chemicals </a:t>
              </a:r>
              <a:r>
                <a:rPr lang="en-US" sz="1100">
                  <a:latin typeface="Source Sans Pro" pitchFamily="34" charset="0"/>
                  <a:cs typeface="Arial" panose="020b0604020202020204" pitchFamily="34" charset="0"/>
                </a:rPr>
                <a:t>sectors</a:t>
              </a:r>
            </a:p>
          </p:txBody>
        </p:sp>
        <p:sp>
          <p:nvSpPr>
            <p:cNvPr id="11" name="Rectangle 11"/>
            <p:cNvSpPr>
              <a:spLocks noChangeArrowheads="1"/>
            </p:cNvSpPr>
            <p:nvPr>
              <p:custDataLst>
                <p:tags r:id="rId11"/>
              </p:custDataLst>
            </p:nvPr>
          </p:nvSpPr>
          <p:spPr bwMode="gray">
            <a:xfrm>
              <a:off x="858731" y="4158022"/>
              <a:ext cx="345590" cy="204332"/>
            </a:xfrm>
            <a:prstGeom prst="rect">
              <a:avLst/>
            </a:prstGeom>
            <a:noFill/>
            <a:ln w="9525">
              <a:noFill/>
              <a:miter lim="800000"/>
            </a:ln>
          </p:spPr>
          <p:txBody>
            <a:bodyPr lIns="0" tIns="0" rIns="0" bIns="0" anchor="ctr" anchorCtr="0"/>
            <a:lstStyle>
              <a:defPPr/>
            </a:lstStyle>
            <a:p>
              <a:pPr marL="341241" indent="-341241">
                <a:spcAft>
                  <a:spcPct val="30000"/>
                </a:spcAft>
                <a:buClr>
                  <a:srgbClr val="6E90A6"/>
                </a:buClr>
                <a:buSzPct val="80000"/>
              </a:pPr>
              <a:r>
                <a:rPr lang="en-US" sz="1100">
                  <a:latin typeface="Source Sans Pro" pitchFamily="34" charset="0"/>
                  <a:cs typeface="Arial" panose="020b0604020202020204" pitchFamily="34" charset="0"/>
                </a:rPr>
                <a:t>1996</a:t>
              </a:r>
            </a:p>
          </p:txBody>
        </p:sp>
        <p:sp>
          <p:nvSpPr>
            <p:cNvPr id="12" name="Rectangle 12"/>
            <p:cNvSpPr>
              <a:spLocks noChangeArrowheads="1"/>
            </p:cNvSpPr>
            <p:nvPr>
              <p:custDataLst>
                <p:tags r:id="rId12"/>
              </p:custDataLst>
            </p:nvPr>
          </p:nvSpPr>
          <p:spPr bwMode="gray">
            <a:xfrm>
              <a:off x="1376662" y="4198924"/>
              <a:ext cx="1728000" cy="117001"/>
            </a:xfrm>
            <a:prstGeom prst="rect">
              <a:avLst/>
            </a:prstGeom>
            <a:noFill/>
            <a:ln w="9525">
              <a:noFill/>
              <a:miter lim="800000"/>
            </a:ln>
          </p:spPr>
          <p:txBody>
            <a:bodyPr lIns="0" tIns="0" rIns="0" bIns="0" anchor="ctr" anchorCtr="0"/>
            <a:lstStyle>
              <a:defPPr/>
            </a:lstStyle>
            <a:p>
              <a:pPr defTabSz="925315">
                <a:spcAft>
                  <a:spcPct val="30000"/>
                </a:spcAft>
                <a:buClr>
                  <a:srgbClr val="6E90A6"/>
                </a:buClr>
                <a:buSzPct val="80000"/>
              </a:pPr>
              <a:r>
                <a:rPr lang="en-US" sz="1100">
                  <a:latin typeface="Source Sans Pro" pitchFamily="34" charset="0"/>
                  <a:cs typeface="Arial" panose="020b0604020202020204" pitchFamily="34" charset="0"/>
                </a:rPr>
                <a:t>Sandoz and Ciba-Geigy form </a:t>
              </a:r>
              <a:r>
                <a:rPr lang="en-US" sz="1100" b="1">
                  <a:latin typeface="Source Sans Pro" pitchFamily="34" charset="0"/>
                  <a:cs typeface="Arial" panose="020b0604020202020204" pitchFamily="34" charset="0"/>
                </a:rPr>
                <a:t>Novartis</a:t>
              </a:r>
            </a:p>
          </p:txBody>
        </p:sp>
        <p:sp>
          <p:nvSpPr>
            <p:cNvPr id="13" name="Oval 13"/>
            <p:cNvSpPr>
              <a:spLocks noChangeArrowheads="1"/>
            </p:cNvSpPr>
            <p:nvPr>
              <p:custDataLst>
                <p:tags r:id="rId13"/>
              </p:custDataLst>
            </p:nvPr>
          </p:nvSpPr>
          <p:spPr bwMode="gray">
            <a:xfrm>
              <a:off x="1204320" y="4225925"/>
              <a:ext cx="90000" cy="90000"/>
            </a:xfrm>
            <a:prstGeom prst="ellipse">
              <a:avLst/>
            </a:prstGeom>
            <a:solidFill>
              <a:schemeClr val="tx1"/>
            </a:solidFill>
            <a:ln w="9525">
              <a:noFill/>
              <a:round/>
            </a:ln>
          </p:spPr>
          <p:txBody>
            <a:bodyPr wrap="none" lIns="71762" tIns="71762" rIns="71762" bIns="71762" anchor="ctr"/>
            <a:lstStyle>
              <a:defPPr/>
            </a:lstStyle>
            <a:p>
              <a:pPr>
                <a:spcAft>
                  <a:spcPct val="30000"/>
                </a:spcAft>
                <a:buClr>
                  <a:srgbClr val="6E90A6"/>
                </a:buClr>
                <a:buSzPct val="80000"/>
                <a:buFont typeface="Wingdings" pitchFamily="2" charset="2"/>
                <a:buChar char="n"/>
              </a:pPr>
              <a:endParaRPr lang="en-US" sz="1100">
                <a:solidFill>
                  <a:prstClr val="black">
                    <a:lumMod val="85000"/>
                    <a:lumOff val="15000"/>
                  </a:prstClr>
                </a:solidFill>
                <a:latin typeface="Source Sans Pro" pitchFamily="34" charset="0"/>
                <a:cs typeface="Arial" panose="020b0604020202020204" pitchFamily="34" charset="0"/>
              </a:endParaRPr>
            </a:p>
          </p:txBody>
        </p:sp>
        <p:sp>
          <p:nvSpPr>
            <p:cNvPr id="14" name="Rectangle 24"/>
            <p:cNvSpPr>
              <a:spLocks noChangeArrowheads="1"/>
            </p:cNvSpPr>
            <p:nvPr>
              <p:custDataLst>
                <p:tags r:id="rId14"/>
              </p:custDataLst>
            </p:nvPr>
          </p:nvSpPr>
          <p:spPr bwMode="gray">
            <a:xfrm>
              <a:off x="3833383" y="3481621"/>
              <a:ext cx="348209" cy="212998"/>
            </a:xfrm>
            <a:prstGeom prst="rect">
              <a:avLst/>
            </a:prstGeom>
            <a:noFill/>
            <a:ln w="9525">
              <a:noFill/>
              <a:miter lim="800000"/>
            </a:ln>
          </p:spPr>
          <p:txBody>
            <a:bodyPr lIns="0" tIns="0" rIns="0" bIns="0" anchor="ctr" anchorCtr="0"/>
            <a:lstStyle>
              <a:defPPr/>
            </a:lstStyle>
            <a:p>
              <a:pPr marL="341241" indent="-341241">
                <a:spcAft>
                  <a:spcPct val="30000"/>
                </a:spcAft>
                <a:buClr>
                  <a:srgbClr val="6E90A6"/>
                </a:buClr>
                <a:buSzPct val="80000"/>
              </a:pPr>
              <a:r>
                <a:rPr lang="en-US" sz="1100">
                  <a:latin typeface="Source Sans Pro" pitchFamily="34" charset="0"/>
                  <a:cs typeface="Arial" panose="020b0604020202020204" pitchFamily="34" charset="0"/>
                </a:rPr>
                <a:t>1995</a:t>
              </a:r>
            </a:p>
          </p:txBody>
        </p:sp>
        <p:sp>
          <p:nvSpPr>
            <p:cNvPr id="17" name="Rectangle 16"/>
            <p:cNvSpPr>
              <a:spLocks noChangeArrowheads="1"/>
            </p:cNvSpPr>
            <p:nvPr>
              <p:custDataLst>
                <p:tags r:id="rId15"/>
              </p:custDataLst>
            </p:nvPr>
          </p:nvSpPr>
          <p:spPr bwMode="gray">
            <a:xfrm>
              <a:off x="3833383" y="3992566"/>
              <a:ext cx="348209" cy="169277"/>
            </a:xfrm>
            <a:prstGeom prst="rect">
              <a:avLst/>
            </a:prstGeom>
            <a:noFill/>
            <a:ln w="9525">
              <a:noFill/>
              <a:miter lim="800000"/>
            </a:ln>
          </p:spPr>
          <p:txBody>
            <a:bodyPr wrap="square" lIns="0" tIns="0" rIns="0" bIns="0" anchor="ctr" anchorCtr="0">
              <a:spAutoFit/>
            </a:bodyPr>
            <a:lstStyle>
              <a:defPPr/>
            </a:lstStyle>
            <a:p>
              <a:pPr marL="341241" indent="-341241">
                <a:spcAft>
                  <a:spcPct val="30000"/>
                </a:spcAft>
                <a:buClr>
                  <a:srgbClr val="6E90A6"/>
                </a:buClr>
                <a:buSzPct val="80000"/>
              </a:pPr>
              <a:r>
                <a:rPr lang="en-US" sz="1100">
                  <a:latin typeface="Source Sans Pro" pitchFamily="34" charset="0"/>
                  <a:cs typeface="Arial" panose="020b0604020202020204" pitchFamily="34" charset="0"/>
                </a:rPr>
                <a:t>1997</a:t>
              </a:r>
            </a:p>
          </p:txBody>
        </p:sp>
        <p:sp>
          <p:nvSpPr>
            <p:cNvPr id="18" name="Oval 17"/>
            <p:cNvSpPr>
              <a:spLocks noChangeArrowheads="1"/>
            </p:cNvSpPr>
            <p:nvPr/>
          </p:nvSpPr>
          <p:spPr bwMode="gray">
            <a:xfrm>
              <a:off x="4191117" y="4022703"/>
              <a:ext cx="90000" cy="90000"/>
            </a:xfrm>
            <a:prstGeom prst="ellipse">
              <a:avLst/>
            </a:prstGeom>
            <a:solidFill>
              <a:schemeClr val="tx1"/>
            </a:solidFill>
            <a:ln w="9525">
              <a:noFill/>
              <a:round/>
            </a:ln>
          </p:spPr>
          <p:txBody>
            <a:bodyPr wrap="none" lIns="71778" tIns="71778" rIns="71778" bIns="71778" anchor="ctr"/>
            <a:lstStyle>
              <a:defPPr/>
            </a:lstStyle>
            <a:p>
              <a:pPr>
                <a:spcAft>
                  <a:spcPct val="30000"/>
                </a:spcAft>
                <a:buClr>
                  <a:srgbClr val="6E90A6"/>
                </a:buClr>
                <a:buSzPct val="80000"/>
                <a:buFont typeface="Wingdings" pitchFamily="2" charset="2"/>
                <a:buChar char="n"/>
              </a:pPr>
              <a:endParaRPr lang="de-DE" sz="1100">
                <a:solidFill>
                  <a:prstClr val="black">
                    <a:lumMod val="85000"/>
                    <a:lumOff val="15000"/>
                  </a:prstClr>
                </a:solidFill>
                <a:latin typeface="Source Sans Pro" pitchFamily="34" charset="0"/>
                <a:cs typeface="Arial" panose="020b0604020202020204" pitchFamily="34" charset="0"/>
              </a:endParaRPr>
            </a:p>
          </p:txBody>
        </p:sp>
        <p:sp>
          <p:nvSpPr>
            <p:cNvPr id="19" name="Rectangle 37"/>
            <p:cNvSpPr>
              <a:spLocks noChangeArrowheads="1"/>
            </p:cNvSpPr>
            <p:nvPr>
              <p:custDataLst>
                <p:tags r:id="rId16"/>
              </p:custDataLst>
            </p:nvPr>
          </p:nvSpPr>
          <p:spPr bwMode="gray">
            <a:xfrm>
              <a:off x="4402725" y="3911344"/>
              <a:ext cx="1553033" cy="338554"/>
            </a:xfrm>
            <a:prstGeom prst="rect">
              <a:avLst/>
            </a:prstGeom>
            <a:noFill/>
            <a:ln w="9525">
              <a:noFill/>
              <a:miter lim="800000"/>
            </a:ln>
          </p:spPr>
          <p:txBody>
            <a:bodyPr wrap="square" lIns="0" tIns="0" rIns="0" bIns="0" anchor="ctr" anchorCtr="0">
              <a:spAutoFit/>
            </a:bodyPr>
            <a:lstStyle>
              <a:defPPr/>
            </a:lstStyle>
            <a:p>
              <a:pPr>
                <a:spcBef>
                  <a:spcPct val="20000"/>
                </a:spcBef>
                <a:spcAft>
                  <a:spcPct val="20000"/>
                </a:spcAft>
                <a:buClr>
                  <a:srgbClr val="6E90A6"/>
                </a:buClr>
                <a:buSzPct val="80000"/>
                <a:buFont typeface="Wingdings" pitchFamily="2" charset="2"/>
                <a:buNone/>
              </a:pPr>
              <a:r>
                <a:rPr lang="en-US" sz="1100">
                  <a:latin typeface="Source Sans Pro" pitchFamily="34" charset="0"/>
                  <a:cs typeface="Arial" panose="020b0604020202020204" pitchFamily="34" charset="0"/>
                </a:rPr>
                <a:t>Acquisition of </a:t>
              </a:r>
              <a:r>
                <a:rPr lang="en-US" sz="1100" b="1">
                  <a:latin typeface="Source Sans Pro" pitchFamily="34" charset="0"/>
                  <a:cs typeface="Arial" panose="020b0604020202020204" pitchFamily="34" charset="0"/>
                </a:rPr>
                <a:t>Hoechst</a:t>
              </a:r>
              <a:r>
                <a:rPr lang="en-US" sz="1100">
                  <a:latin typeface="Source Sans Pro" pitchFamily="34" charset="0"/>
                  <a:cs typeface="Arial" panose="020b0604020202020204" pitchFamily="34" charset="0"/>
                </a:rPr>
                <a:t> Specialty Chemicals</a:t>
              </a:r>
            </a:p>
          </p:txBody>
        </p:sp>
        <p:sp>
          <p:nvSpPr>
            <p:cNvPr id="20" name="Oval 14"/>
            <p:cNvSpPr>
              <a:spLocks noChangeArrowheads="1"/>
            </p:cNvSpPr>
            <p:nvPr>
              <p:custDataLst>
                <p:tags r:id="rId17"/>
              </p:custDataLst>
            </p:nvPr>
          </p:nvSpPr>
          <p:spPr bwMode="gray">
            <a:xfrm>
              <a:off x="4187942" y="4467634"/>
              <a:ext cx="90000" cy="90000"/>
            </a:xfrm>
            <a:prstGeom prst="ellipse">
              <a:avLst/>
            </a:prstGeom>
            <a:solidFill>
              <a:schemeClr val="tx1"/>
            </a:solidFill>
            <a:ln w="9525">
              <a:noFill/>
              <a:round/>
            </a:ln>
          </p:spPr>
          <p:txBody>
            <a:bodyPr wrap="none" lIns="71762" tIns="71762" rIns="71762" bIns="71762" anchor="ctr"/>
            <a:lstStyle>
              <a:defPPr/>
            </a:lstStyle>
            <a:p>
              <a:pPr>
                <a:spcAft>
                  <a:spcPct val="30000"/>
                </a:spcAft>
                <a:buClr>
                  <a:srgbClr val="6E90A6"/>
                </a:buClr>
                <a:buSzPct val="80000"/>
                <a:buFont typeface="Wingdings" pitchFamily="2" charset="2"/>
                <a:buChar char="n"/>
              </a:pPr>
              <a:endParaRPr lang="en-US" sz="1100">
                <a:solidFill>
                  <a:prstClr val="black">
                    <a:lumMod val="85000"/>
                    <a:lumOff val="15000"/>
                  </a:prstClr>
                </a:solidFill>
                <a:latin typeface="Source Sans Pro" pitchFamily="34" charset="0"/>
                <a:cs typeface="Arial" panose="020b0604020202020204" pitchFamily="34" charset="0"/>
              </a:endParaRPr>
            </a:p>
          </p:txBody>
        </p:sp>
        <p:sp>
          <p:nvSpPr>
            <p:cNvPr id="21" name="Rectangle 19"/>
            <p:cNvSpPr>
              <a:spLocks noChangeArrowheads="1"/>
            </p:cNvSpPr>
            <p:nvPr>
              <p:custDataLst>
                <p:tags r:id="rId18"/>
              </p:custDataLst>
            </p:nvPr>
          </p:nvSpPr>
          <p:spPr bwMode="gray">
            <a:xfrm>
              <a:off x="3820683" y="4433205"/>
              <a:ext cx="348209" cy="169277"/>
            </a:xfrm>
            <a:prstGeom prst="rect">
              <a:avLst/>
            </a:prstGeom>
            <a:noFill/>
            <a:ln w="9525">
              <a:noFill/>
              <a:miter lim="800000"/>
            </a:ln>
          </p:spPr>
          <p:txBody>
            <a:bodyPr wrap="square" lIns="0" tIns="0" rIns="0" bIns="0" anchor="ctr" anchorCtr="0">
              <a:spAutoFit/>
            </a:bodyPr>
            <a:lstStyle>
              <a:defPPr/>
            </a:lstStyle>
            <a:p>
              <a:pPr marL="341241" indent="-341241">
                <a:spcAft>
                  <a:spcPct val="30000"/>
                </a:spcAft>
                <a:buClr>
                  <a:srgbClr val="6E90A6"/>
                </a:buClr>
                <a:buSzPct val="80000"/>
              </a:pPr>
              <a:r>
                <a:rPr lang="en-US" sz="1100">
                  <a:latin typeface="Source Sans Pro" pitchFamily="34" charset="0"/>
                  <a:cs typeface="Arial" panose="020b0604020202020204" pitchFamily="34" charset="0"/>
                </a:rPr>
                <a:t>2000</a:t>
              </a:r>
            </a:p>
          </p:txBody>
        </p:sp>
        <p:sp>
          <p:nvSpPr>
            <p:cNvPr id="22" name="Rectangle 38"/>
            <p:cNvSpPr>
              <a:spLocks noChangeArrowheads="1"/>
            </p:cNvSpPr>
            <p:nvPr/>
          </p:nvSpPr>
          <p:spPr bwMode="gray">
            <a:xfrm>
              <a:off x="4390026" y="4437132"/>
              <a:ext cx="1553032" cy="169277"/>
            </a:xfrm>
            <a:prstGeom prst="rect">
              <a:avLst/>
            </a:prstGeom>
            <a:noFill/>
            <a:ln w="9525">
              <a:noFill/>
              <a:miter lim="800000"/>
            </a:ln>
          </p:spPr>
          <p:txBody>
            <a:bodyPr wrap="square" lIns="0" tIns="0" rIns="0" bIns="0" anchor="ctr" anchorCtr="0">
              <a:spAutoFit/>
            </a:bodyPr>
            <a:lstStyle>
              <a:defPPr/>
            </a:lstStyle>
            <a:p>
              <a:pPr marL="341241" indent="-341241">
                <a:spcAft>
                  <a:spcPct val="30000"/>
                </a:spcAft>
                <a:buClr>
                  <a:srgbClr val="6E90A6"/>
                </a:buClr>
                <a:buSzPct val="80000"/>
              </a:pPr>
              <a:r>
                <a:rPr lang="en-US" sz="1100">
                  <a:latin typeface="Source Sans Pro" pitchFamily="34" charset="0"/>
                  <a:cs typeface="Arial" panose="020b0604020202020204" pitchFamily="34" charset="0"/>
                </a:rPr>
                <a:t>Acquisition of </a:t>
              </a:r>
              <a:r>
                <a:rPr lang="en-US" sz="1100" b="1" smtClean="0">
                  <a:latin typeface="Source Sans Pro" pitchFamily="34" charset="0"/>
                  <a:cs typeface="Arial" panose="020b0604020202020204" pitchFamily="34" charset="0"/>
                </a:rPr>
                <a:t>BTP</a:t>
              </a:r>
              <a:endParaRPr lang="en-US" sz="1100" b="1">
                <a:latin typeface="Source Sans Pro" pitchFamily="34" charset="0"/>
                <a:cs typeface="Arial" panose="020b0604020202020204" pitchFamily="34" charset="0"/>
              </a:endParaRPr>
            </a:p>
          </p:txBody>
        </p:sp>
        <p:sp>
          <p:nvSpPr>
            <p:cNvPr id="29" name="Rectangle 41"/>
            <p:cNvSpPr>
              <a:spLocks noChangeArrowheads="1"/>
            </p:cNvSpPr>
            <p:nvPr>
              <p:custDataLst>
                <p:tags r:id="rId19"/>
              </p:custDataLst>
            </p:nvPr>
          </p:nvSpPr>
          <p:spPr bwMode="gray">
            <a:xfrm>
              <a:off x="4402725" y="3488484"/>
              <a:ext cx="1553033" cy="169277"/>
            </a:xfrm>
            <a:prstGeom prst="rect">
              <a:avLst/>
            </a:prstGeom>
            <a:noFill/>
            <a:ln w="9525">
              <a:noFill/>
              <a:miter lim="800000"/>
            </a:ln>
          </p:spPr>
          <p:txBody>
            <a:bodyPr wrap="square" lIns="0" tIns="0" rIns="0" bIns="0" anchor="ctr" anchorCtr="0">
              <a:spAutoFit/>
            </a:bodyPr>
            <a:lstStyle>
              <a:defPPr/>
            </a:lstStyle>
            <a:p>
              <a:pPr marL="341241" indent="-341241">
                <a:spcAft>
                  <a:spcPct val="30000"/>
                </a:spcAft>
                <a:buClr>
                  <a:srgbClr val="6E90A6"/>
                </a:buClr>
                <a:buSzPct val="80000"/>
              </a:pPr>
              <a:r>
                <a:rPr lang="en-US" sz="1100" b="1">
                  <a:latin typeface="Source Sans Pro" pitchFamily="34" charset="0"/>
                  <a:cs typeface="Arial" panose="020b0604020202020204" pitchFamily="34" charset="0"/>
                </a:rPr>
                <a:t>Clariant</a:t>
              </a:r>
              <a:r>
                <a:rPr lang="en-US" sz="1100">
                  <a:latin typeface="Source Sans Pro" pitchFamily="34" charset="0"/>
                  <a:cs typeface="Arial" panose="020b0604020202020204" pitchFamily="34" charset="0"/>
                </a:rPr>
                <a:t> spin-off and IPO</a:t>
              </a:r>
            </a:p>
          </p:txBody>
        </p:sp>
        <p:sp>
          <p:nvSpPr>
            <p:cNvPr id="42" name="Oval 18"/>
            <p:cNvSpPr>
              <a:spLocks noChangeArrowheads="1"/>
            </p:cNvSpPr>
            <p:nvPr>
              <p:custDataLst>
                <p:tags r:id="rId20"/>
              </p:custDataLst>
            </p:nvPr>
          </p:nvSpPr>
          <p:spPr bwMode="gray">
            <a:xfrm>
              <a:off x="4181592" y="3552372"/>
              <a:ext cx="90000" cy="90000"/>
            </a:xfrm>
            <a:prstGeom prst="ellipse">
              <a:avLst/>
            </a:prstGeom>
            <a:solidFill>
              <a:schemeClr val="tx1"/>
            </a:solidFill>
            <a:ln w="9525">
              <a:noFill/>
              <a:round/>
            </a:ln>
          </p:spPr>
          <p:txBody>
            <a:bodyPr wrap="none" lIns="71778" tIns="71778" rIns="71778" bIns="71778" anchor="ctr"/>
            <a:lstStyle>
              <a:defPPr/>
            </a:lstStyle>
            <a:p>
              <a:pPr>
                <a:spcAft>
                  <a:spcPct val="30000"/>
                </a:spcAft>
                <a:buClr>
                  <a:srgbClr val="6E90A6"/>
                </a:buClr>
                <a:buSzPct val="80000"/>
                <a:buFont typeface="Wingdings" pitchFamily="2" charset="2"/>
                <a:buChar char="n"/>
              </a:pPr>
              <a:endParaRPr lang="en-US" sz="1100">
                <a:solidFill>
                  <a:prstClr val="black">
                    <a:lumMod val="85000"/>
                    <a:lumOff val="15000"/>
                  </a:prstClr>
                </a:solidFill>
                <a:latin typeface="Source Sans Pro" pitchFamily="34" charset="0"/>
                <a:cs typeface="Arial" panose="020b0604020202020204" pitchFamily="34" charset="0"/>
              </a:endParaRPr>
            </a:p>
          </p:txBody>
        </p:sp>
        <p:sp>
          <p:nvSpPr>
            <p:cNvPr id="43" name="AutoShape 46"/>
            <p:cNvSpPr>
              <a:spLocks noChangeArrowheads="1"/>
            </p:cNvSpPr>
            <p:nvPr/>
          </p:nvSpPr>
          <p:spPr bwMode="auto">
            <a:xfrm>
              <a:off x="3133803" y="3441785"/>
              <a:ext cx="432880" cy="252833"/>
            </a:xfrm>
            <a:prstGeom prst="rightArrow">
              <a:avLst>
                <a:gd name="adj1" fmla="val 50000"/>
                <a:gd name="adj2" fmla="val 50370"/>
              </a:avLst>
            </a:prstGeom>
            <a:gradFill flip="none" rotWithShape="1">
              <a:gsLst>
                <a:gs pos="0">
                  <a:schemeClr val="bg1">
                    <a:lumMod val="85000"/>
                  </a:schemeClr>
                </a:gs>
                <a:gs pos="100000">
                  <a:schemeClr val="bg1">
                    <a:lumMod val="65000"/>
                  </a:schemeClr>
                </a:gs>
              </a:gsLst>
              <a:lin ang="0" scaled="1"/>
            </a:gradFill>
            <a:ln w="9525">
              <a:noFill/>
              <a:miter lim="800000"/>
            </a:ln>
            <a:effectLst/>
          </p:spPr>
          <p:txBody>
            <a:bodyPr wrap="none" lIns="91421" tIns="45710" rIns="91421" bIns="45710" anchor="ctr"/>
            <a:lstStyle>
              <a:defPPr/>
            </a:lstStyle>
            <a:p>
              <a:pPr/>
              <a:endParaRPr lang="en-US" sz="1100">
                <a:solidFill>
                  <a:prstClr val="black">
                    <a:lumMod val="85000"/>
                    <a:lumOff val="15000"/>
                  </a:prstClr>
                </a:solidFill>
                <a:latin typeface="Source Sans Pro" pitchFamily="34" charset="0"/>
                <a:cs typeface="Arial" panose="020b0604020202020204" pitchFamily="34" charset="0"/>
              </a:endParaRPr>
            </a:p>
          </p:txBody>
        </p:sp>
        <p:cxnSp>
          <p:nvCxnSpPr>
            <p:cNvPr id="44" name="Gerade Verbindung 53"/>
            <p:cNvCxnSpPr/>
            <p:nvPr/>
          </p:nvCxnSpPr>
          <p:spPr>
            <a:xfrm>
              <a:off x="836309" y="2902821"/>
              <a:ext cx="73096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Bild 6" descr="CLA_Logo_S_RGB_pos_300dpi.tif"/>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3722757" y="2473410"/>
              <a:ext cx="1531388" cy="580424"/>
            </a:xfrm>
            <a:prstGeom prst="rect">
              <a:avLst/>
            </a:prstGeom>
          </p:spPr>
        </p:pic>
        <p:pic>
          <p:nvPicPr>
            <p:cNvPr id="47" name="Picture 46" descr="Logo_CMYK-01.png"/>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6438900" y="2266767"/>
              <a:ext cx="1804542" cy="682800"/>
            </a:xfrm>
            <a:prstGeom prst="rect">
              <a:avLst/>
            </a:prstGeom>
          </p:spPr>
        </p:pic>
        <p:sp>
          <p:nvSpPr>
            <p:cNvPr id="49" name="Oval 15"/>
            <p:cNvSpPr>
              <a:spLocks noChangeArrowheads="1"/>
            </p:cNvSpPr>
            <p:nvPr>
              <p:custDataLst>
                <p:tags r:id="rId23"/>
              </p:custDataLst>
            </p:nvPr>
          </p:nvSpPr>
          <p:spPr bwMode="gray">
            <a:xfrm>
              <a:off x="4191117" y="4943799"/>
              <a:ext cx="90000" cy="90000"/>
            </a:xfrm>
            <a:prstGeom prst="ellipse">
              <a:avLst/>
            </a:prstGeom>
            <a:solidFill>
              <a:schemeClr val="tx1"/>
            </a:solidFill>
            <a:ln w="9525">
              <a:noFill/>
              <a:round/>
            </a:ln>
          </p:spPr>
          <p:txBody>
            <a:bodyPr wrap="none" lIns="71778" tIns="71778" rIns="71778" bIns="71778" anchor="ctr"/>
            <a:lstStyle>
              <a:defPPr/>
            </a:lstStyle>
            <a:p>
              <a:pPr>
                <a:spcAft>
                  <a:spcPct val="30000"/>
                </a:spcAft>
                <a:buClr>
                  <a:srgbClr val="6E90A6"/>
                </a:buClr>
                <a:buSzPct val="80000"/>
                <a:buFont typeface="Wingdings" pitchFamily="2" charset="2"/>
                <a:buChar char="n"/>
              </a:pPr>
              <a:endParaRPr lang="de-DE" sz="1100">
                <a:solidFill>
                  <a:prstClr val="black">
                    <a:lumMod val="85000"/>
                    <a:lumOff val="15000"/>
                  </a:prstClr>
                </a:solidFill>
                <a:latin typeface="Source Sans Pro" pitchFamily="34" charset="0"/>
                <a:cs typeface="Arial" panose="020b0604020202020204" pitchFamily="34" charset="0"/>
              </a:endParaRPr>
            </a:p>
          </p:txBody>
        </p:sp>
        <p:sp>
          <p:nvSpPr>
            <p:cNvPr id="50" name="Rectangle 20"/>
            <p:cNvSpPr>
              <a:spLocks noChangeArrowheads="1"/>
            </p:cNvSpPr>
            <p:nvPr>
              <p:custDataLst>
                <p:tags r:id="rId24"/>
              </p:custDataLst>
            </p:nvPr>
          </p:nvSpPr>
          <p:spPr bwMode="gray">
            <a:xfrm>
              <a:off x="3833383" y="4905300"/>
              <a:ext cx="348209" cy="169277"/>
            </a:xfrm>
            <a:prstGeom prst="rect">
              <a:avLst/>
            </a:prstGeom>
            <a:noFill/>
            <a:ln w="9525">
              <a:noFill/>
              <a:miter lim="800000"/>
            </a:ln>
          </p:spPr>
          <p:txBody>
            <a:bodyPr wrap="square" lIns="0" tIns="0" rIns="0" bIns="0" anchor="ctr" anchorCtr="0">
              <a:spAutoFit/>
            </a:bodyPr>
            <a:lstStyle>
              <a:defPPr/>
            </a:lstStyle>
            <a:p>
              <a:pPr marL="341241" indent="-341241">
                <a:spcAft>
                  <a:spcPct val="30000"/>
                </a:spcAft>
                <a:buClr>
                  <a:srgbClr val="6E90A6"/>
                </a:buClr>
                <a:buSzPct val="80000"/>
              </a:pPr>
              <a:r>
                <a:rPr lang="en-US" sz="1100" smtClean="0">
                  <a:latin typeface="Source Sans Pro" pitchFamily="34" charset="0"/>
                  <a:cs typeface="Arial" panose="020b0604020202020204" pitchFamily="34" charset="0"/>
                </a:rPr>
                <a:t>2013</a:t>
              </a:r>
              <a:endParaRPr lang="en-US" sz="1100">
                <a:latin typeface="Source Sans Pro" pitchFamily="34" charset="0"/>
                <a:cs typeface="Arial" panose="020b0604020202020204" pitchFamily="34" charset="0"/>
              </a:endParaRPr>
            </a:p>
          </p:txBody>
        </p:sp>
        <p:sp>
          <p:nvSpPr>
            <p:cNvPr id="51" name="Rectangle 50"/>
            <p:cNvSpPr/>
            <p:nvPr/>
          </p:nvSpPr>
          <p:spPr>
            <a:xfrm>
              <a:off x="4357687" y="4807712"/>
              <a:ext cx="1598071" cy="677108"/>
            </a:xfrm>
            <a:prstGeom prst="rect">
              <a:avLst/>
            </a:prstGeom>
            <a:noFill/>
            <a:ln w="9525">
              <a:noFill/>
              <a:miter lim="800000"/>
            </a:ln>
          </p:spPr>
          <p:txBody>
            <a:bodyPr wrap="square" lIns="0" tIns="0" rIns="0" bIns="0" anchor="ctr" anchorCtr="0">
              <a:spAutoFit/>
            </a:bodyPr>
            <a:lstStyle>
              <a:defPPr/>
            </a:lstStyle>
            <a:p>
              <a:pPr>
                <a:spcAft>
                  <a:spcPct val="30000"/>
                </a:spcAft>
                <a:buClr>
                  <a:srgbClr val="6E90A6"/>
                </a:buClr>
                <a:buSzPct val="80000"/>
                <a:buFont typeface="Wingdings" pitchFamily="2" charset="2"/>
                <a:buNone/>
              </a:pPr>
              <a:r>
                <a:rPr lang="en-US" sz="1100">
                  <a:latin typeface="Source Sans Pro" pitchFamily="34" charset="0"/>
                  <a:cs typeface="Arial" panose="020b0604020202020204" pitchFamily="34" charset="0"/>
                </a:rPr>
                <a:t>Divestment of </a:t>
              </a:r>
              <a:r>
                <a:rPr lang="en-US" sz="1100" b="1">
                  <a:latin typeface="Source Sans Pro" pitchFamily="34" charset="0"/>
                  <a:cs typeface="Arial" panose="020b0604020202020204" pitchFamily="34" charset="0"/>
                </a:rPr>
                <a:t>textile</a:t>
              </a:r>
              <a:r>
                <a:rPr lang="en-US" sz="1100">
                  <a:latin typeface="Source Sans Pro" pitchFamily="34" charset="0"/>
                  <a:cs typeface="Arial" panose="020b0604020202020204" pitchFamily="34" charset="0"/>
                </a:rPr>
                <a:t>, </a:t>
              </a:r>
              <a:r>
                <a:rPr lang="en-US" sz="1100" b="1">
                  <a:latin typeface="Source Sans Pro" pitchFamily="34" charset="0"/>
                  <a:cs typeface="Arial" panose="020b0604020202020204" pitchFamily="34" charset="0"/>
                </a:rPr>
                <a:t>paper</a:t>
              </a:r>
              <a:r>
                <a:rPr lang="en-US" sz="1100">
                  <a:latin typeface="Source Sans Pro" pitchFamily="34" charset="0"/>
                  <a:cs typeface="Arial" panose="020b0604020202020204" pitchFamily="34" charset="0"/>
                </a:rPr>
                <a:t> and </a:t>
              </a:r>
              <a:r>
                <a:rPr lang="en-US" sz="1100" b="1">
                  <a:latin typeface="Source Sans Pro" pitchFamily="34" charset="0"/>
                  <a:cs typeface="Arial" panose="020b0604020202020204" pitchFamily="34" charset="0"/>
                </a:rPr>
                <a:t>emulsions</a:t>
              </a:r>
              <a:r>
                <a:rPr lang="en-US" sz="1100">
                  <a:latin typeface="Source Sans Pro" pitchFamily="34" charset="0"/>
                  <a:cs typeface="Arial" panose="020b0604020202020204" pitchFamily="34" charset="0"/>
                </a:rPr>
                <a:t> </a:t>
              </a:r>
              <a:r>
                <a:rPr lang="en-US" sz="1100" smtClean="0">
                  <a:latin typeface="Source Sans Pro" pitchFamily="34" charset="0"/>
                  <a:cs typeface="Arial" panose="020b0604020202020204" pitchFamily="34" charset="0"/>
                </a:rPr>
                <a:t>businesses to </a:t>
              </a:r>
              <a:r>
                <a:rPr lang="en-US" sz="1100" b="1" smtClean="0">
                  <a:latin typeface="Source Sans Pro" pitchFamily="34" charset="0"/>
                  <a:cs typeface="Arial" panose="020b0604020202020204" pitchFamily="34" charset="0"/>
                </a:rPr>
                <a:t>SK Capital Partners</a:t>
              </a:r>
              <a:endParaRPr lang="en-US" sz="1100" b="1">
                <a:latin typeface="Source Sans Pro" pitchFamily="34" charset="0"/>
                <a:cs typeface="Arial" panose="020b0604020202020204" pitchFamily="34" charset="0"/>
              </a:endParaRPr>
            </a:p>
          </p:txBody>
        </p:sp>
        <p:sp>
          <p:nvSpPr>
            <p:cNvPr id="53" name="Line 17"/>
            <p:cNvSpPr>
              <a:spLocks noChangeShapeType="1"/>
            </p:cNvSpPr>
            <p:nvPr>
              <p:custDataLst>
                <p:tags r:id="rId25"/>
              </p:custDataLst>
            </p:nvPr>
          </p:nvSpPr>
          <p:spPr bwMode="gray">
            <a:xfrm flipH="1">
              <a:off x="7298448" y="5252211"/>
              <a:ext cx="8208" cy="552560"/>
            </a:xfrm>
            <a:prstGeom prst="line">
              <a:avLst/>
            </a:prstGeom>
            <a:noFill/>
            <a:ln w="6350">
              <a:solidFill>
                <a:schemeClr val="tx1"/>
              </a:solidFill>
              <a:round/>
              <a:tailEnd type="triangle" w="med" len="med"/>
            </a:ln>
          </p:spPr>
          <p:txBody>
            <a:bodyPr wrap="none" lIns="71762" tIns="71762" rIns="71762" bIns="71762" anchor="ctr"/>
            <a:lstStyle>
              <a:defPPr/>
            </a:lstStyle>
            <a:p>
              <a:pPr/>
              <a:endParaRPr lang="en-US" sz="900">
                <a:solidFill>
                  <a:prstClr val="black">
                    <a:lumMod val="85000"/>
                    <a:lumOff val="15000"/>
                  </a:prstClr>
                </a:solidFill>
                <a:latin typeface="Source Sans Pro" pitchFamily="34" charset="0"/>
                <a:cs typeface="Arial" panose="020b0604020202020204" pitchFamily="34" charset="0"/>
              </a:endParaRPr>
            </a:p>
          </p:txBody>
        </p:sp>
        <p:sp>
          <p:nvSpPr>
            <p:cNvPr id="54" name="Rectangle 24"/>
            <p:cNvSpPr>
              <a:spLocks noChangeArrowheads="1"/>
            </p:cNvSpPr>
            <p:nvPr>
              <p:custDataLst>
                <p:tags r:id="rId26"/>
              </p:custDataLst>
            </p:nvPr>
          </p:nvSpPr>
          <p:spPr bwMode="gray">
            <a:xfrm>
              <a:off x="6777891" y="5136459"/>
              <a:ext cx="575082" cy="225807"/>
            </a:xfrm>
            <a:prstGeom prst="rect">
              <a:avLst/>
            </a:prstGeom>
            <a:noFill/>
            <a:ln w="9525">
              <a:noFill/>
              <a:miter lim="800000"/>
            </a:ln>
          </p:spPr>
          <p:txBody>
            <a:bodyPr lIns="0" tIns="0" rIns="0" bIns="0" anchor="ctr" anchorCtr="0"/>
            <a:lstStyle>
              <a:defPPr/>
            </a:lstStyle>
            <a:p>
              <a:pPr marL="341241" indent="-341241">
                <a:spcAft>
                  <a:spcPct val="30000"/>
                </a:spcAft>
                <a:buClr>
                  <a:srgbClr val="6E90A6"/>
                </a:buClr>
                <a:buSzPct val="80000"/>
              </a:pPr>
              <a:r>
                <a:rPr lang="en-US" sz="1400" smtClean="0">
                  <a:solidFill>
                    <a:sysClr val="windowText" lastClr="000000"/>
                  </a:solidFill>
                  <a:latin typeface="Source Sans Pro" pitchFamily="34" charset="0"/>
                  <a:cs typeface="Arial" panose="020b0604020202020204" pitchFamily="34" charset="0"/>
                </a:rPr>
                <a:t>2013</a:t>
              </a:r>
              <a:endParaRPr lang="en-US" sz="1400">
                <a:solidFill>
                  <a:sysClr val="windowText" lastClr="000000"/>
                </a:solidFill>
                <a:latin typeface="Source Sans Pro" pitchFamily="34" charset="0"/>
                <a:cs typeface="Arial" panose="020b0604020202020204" pitchFamily="34" charset="0"/>
              </a:endParaRPr>
            </a:p>
          </p:txBody>
        </p:sp>
        <p:sp>
          <p:nvSpPr>
            <p:cNvPr id="64" name="Rectangle 41"/>
            <p:cNvSpPr>
              <a:spLocks noChangeArrowheads="1"/>
            </p:cNvSpPr>
            <p:nvPr>
              <p:custDataLst>
                <p:tags r:id="rId27"/>
              </p:custDataLst>
            </p:nvPr>
          </p:nvSpPr>
          <p:spPr bwMode="gray">
            <a:xfrm>
              <a:off x="7352973" y="5137400"/>
              <a:ext cx="911523" cy="215444"/>
            </a:xfrm>
            <a:prstGeom prst="rect">
              <a:avLst/>
            </a:prstGeom>
            <a:noFill/>
            <a:ln w="9525">
              <a:noFill/>
              <a:miter lim="800000"/>
            </a:ln>
          </p:spPr>
          <p:txBody>
            <a:bodyPr wrap="square" lIns="0" tIns="0" rIns="0" bIns="0" anchor="ctr" anchorCtr="0">
              <a:spAutoFit/>
            </a:bodyPr>
            <a:lstStyle>
              <a:defPPr/>
            </a:lstStyle>
            <a:p>
              <a:pPr marL="341241" indent="-341241">
                <a:spcAft>
                  <a:spcPct val="30000"/>
                </a:spcAft>
                <a:buClr>
                  <a:srgbClr val="6E90A6"/>
                </a:buClr>
                <a:buSzPct val="80000"/>
              </a:pPr>
              <a:r>
                <a:rPr lang="en-US" sz="1400" b="1" smtClean="0">
                  <a:solidFill>
                    <a:sysClr val="windowText" lastClr="000000"/>
                  </a:solidFill>
                  <a:latin typeface="Source Sans Pro" pitchFamily="34" charset="0"/>
                  <a:cs typeface="Arial" panose="020b0604020202020204" pitchFamily="34" charset="0"/>
                </a:rPr>
                <a:t>Archroma</a:t>
              </a:r>
              <a:endParaRPr lang="en-US" sz="1400" b="1">
                <a:solidFill>
                  <a:sysClr val="windowText" lastClr="000000"/>
                </a:solidFill>
                <a:latin typeface="Source Sans Pro" pitchFamily="34" charset="0"/>
                <a:cs typeface="Arial" panose="020b0604020202020204" pitchFamily="34" charset="0"/>
              </a:endParaRPr>
            </a:p>
          </p:txBody>
        </p:sp>
        <p:sp>
          <p:nvSpPr>
            <p:cNvPr id="65" name="Oval 18"/>
            <p:cNvSpPr>
              <a:spLocks noChangeArrowheads="1"/>
            </p:cNvSpPr>
            <p:nvPr>
              <p:custDataLst>
                <p:tags r:id="rId28"/>
              </p:custDataLst>
            </p:nvPr>
          </p:nvSpPr>
          <p:spPr bwMode="gray">
            <a:xfrm>
              <a:off x="7262973" y="5207211"/>
              <a:ext cx="90000" cy="90000"/>
            </a:xfrm>
            <a:prstGeom prst="ellipse">
              <a:avLst/>
            </a:prstGeom>
            <a:solidFill>
              <a:schemeClr val="accent3">
                <a:lumMod val="75000"/>
              </a:schemeClr>
            </a:solidFill>
            <a:ln w="9525">
              <a:noFill/>
              <a:round/>
            </a:ln>
          </p:spPr>
          <p:txBody>
            <a:bodyPr wrap="none" lIns="71762" tIns="71762" rIns="71762" bIns="71762" anchor="ctr"/>
            <a:lstStyle>
              <a:defPPr/>
            </a:lstStyle>
            <a:p>
              <a:pPr>
                <a:spcAft>
                  <a:spcPct val="30000"/>
                </a:spcAft>
                <a:buClr>
                  <a:srgbClr val="6E90A6"/>
                </a:buClr>
                <a:buSzPct val="80000"/>
                <a:buFont typeface="Wingdings" pitchFamily="2" charset="2"/>
                <a:buChar char="n"/>
              </a:pPr>
              <a:endParaRPr lang="en-US" sz="900">
                <a:solidFill>
                  <a:schemeClr val="bg1"/>
                </a:solidFill>
                <a:latin typeface="Source Sans Pro" pitchFamily="34" charset="0"/>
                <a:cs typeface="Arial" panose="020b0604020202020204" pitchFamily="34" charset="0"/>
              </a:endParaRPr>
            </a:p>
          </p:txBody>
        </p:sp>
        <p:sp>
          <p:nvSpPr>
            <p:cNvPr id="66" name="AutoShape 46"/>
            <p:cNvSpPr>
              <a:spLocks noChangeArrowheads="1"/>
            </p:cNvSpPr>
            <p:nvPr/>
          </p:nvSpPr>
          <p:spPr bwMode="auto">
            <a:xfrm>
              <a:off x="6146529" y="5074577"/>
              <a:ext cx="483141" cy="317957"/>
            </a:xfrm>
            <a:prstGeom prst="rightArrow">
              <a:avLst>
                <a:gd name="adj1" fmla="val 50000"/>
                <a:gd name="adj2" fmla="val 50370"/>
              </a:avLst>
            </a:prstGeom>
            <a:gradFill flip="none" rotWithShape="1">
              <a:gsLst>
                <a:gs pos="50000">
                  <a:schemeClr val="accent5">
                    <a:lumMod val="60000"/>
                    <a:lumOff val="40000"/>
                  </a:schemeClr>
                </a:gs>
                <a:gs pos="0">
                  <a:schemeClr val="accent5"/>
                </a:gs>
                <a:gs pos="100000">
                  <a:schemeClr val="accent3"/>
                </a:gs>
              </a:gsLst>
              <a:lin ang="0" scaled="1"/>
            </a:gradFill>
            <a:ln w="9525">
              <a:noFill/>
              <a:miter lim="800000"/>
            </a:ln>
            <a:effectLst/>
          </p:spPr>
          <p:txBody>
            <a:bodyPr wrap="none" lIns="91421" tIns="45710" rIns="91421" bIns="45710" anchor="ctr"/>
            <a:lstStyle>
              <a:defPPr/>
            </a:lstStyle>
            <a:p>
              <a:pPr/>
              <a:endParaRPr lang="en-US" sz="1100">
                <a:solidFill>
                  <a:prstClr val="black">
                    <a:lumMod val="85000"/>
                    <a:lumOff val="15000"/>
                  </a:prstClr>
                </a:solidFill>
                <a:latin typeface="Source Sans Pro" pitchFamily="34" charset="0"/>
                <a:cs typeface="Arial" panose="020b0604020202020204" pitchFamily="34" charset="0"/>
              </a:endParaRPr>
            </a:p>
          </p:txBody>
        </p:sp>
      </p:grpSp>
      <p:grpSp>
        <p:nvGrpSpPr>
          <p:cNvPr id="37" name="Grupo 36"/>
          <p:cNvGrpSpPr/>
          <p:nvPr/>
        </p:nvGrpSpPr>
        <p:grpSpPr>
          <a:xfrm>
            <a:off x="6218112" y="375193"/>
            <a:ext cx="2668713" cy="535490"/>
            <a:chOff x="408309" y="267847"/>
            <a:chExt cx="7386607" cy="535490"/>
          </a:xfrm>
        </p:grpSpPr>
        <p:sp>
          <p:nvSpPr>
            <p:cNvPr id="38" name="Rectángulo 37"/>
            <p:cNvSpPr/>
            <p:nvPr/>
          </p:nvSpPr>
          <p:spPr>
            <a:xfrm>
              <a:off x="408309" y="267847"/>
              <a:ext cx="7386607"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39" name="Rectángulo 38"/>
            <p:cNvSpPr/>
            <p:nvPr/>
          </p:nvSpPr>
          <p:spPr>
            <a:xfrm>
              <a:off x="408309" y="267847"/>
              <a:ext cx="7386607"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INTRODUCCIÓN</a:t>
              </a:r>
              <a:endParaRPr lang="es-CL" sz="2600" kern="1200"/>
            </a:p>
          </p:txBody>
        </p:sp>
      </p:grpSp>
      <p:sp>
        <p:nvSpPr>
          <p:cNvPr id="40" name="Elipse 39"/>
          <p:cNvSpPr/>
          <p:nvPr/>
        </p:nvSpPr>
        <p:spPr>
          <a:xfrm>
            <a:off x="5883430" y="308256"/>
            <a:ext cx="669363" cy="669363"/>
          </a:xfrm>
          <a:prstGeom prst="ellipse">
            <a:avLst/>
          </a:prstGeom>
          <a:blipFill dpi="0" rotWithShape="0">
            <a:blip r:embed="rId29">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sp>
        <p:nvSpPr>
          <p:cNvPr id="45" name="Marcador de texto 1"/>
          <p:cNvSpPr>
            <a:spLocks noGrp="1"/>
          </p:cNvSpPr>
          <p:nvPr>
            <p:ph type="body" idx="10"/>
          </p:nvPr>
        </p:nvSpPr>
        <p:spPr>
          <a:xfrm>
            <a:off x="836309" y="1123815"/>
            <a:ext cx="7471382" cy="820896"/>
          </a:xfrm>
        </p:spPr>
        <p:txBody>
          <a:bodyPr/>
          <a:lstStyle>
            <a:defPPr/>
          </a:lstStyle>
          <a:p>
            <a:pPr algn="ctr"/>
            <a:r>
              <a:rPr lang="es-ES" sz="2000" b="0"/>
              <a:t>Archroma se formó en octubre de 2013 y a través de su linaje directo, heredado de importantes empresas </a:t>
            </a:r>
            <a:r>
              <a:rPr lang="es-ES" sz="2000" b="0" smtClean="0"/>
              <a:t>europeas</a:t>
            </a:r>
            <a:endParaRPr lang="es-CL" sz="2000" b="0"/>
          </a:p>
        </p:txBody>
      </p:sp>
      <p:sp>
        <p:nvSpPr>
          <p:cNvPr id="48" name="CuadroTexto 47"/>
          <p:cNvSpPr txBox="1"/>
          <p:nvPr/>
        </p:nvSpPr>
        <p:spPr>
          <a:xfrm>
            <a:off x="764869" y="5329242"/>
            <a:ext cx="7621891" cy="646331"/>
          </a:xfrm>
          <a:prstGeom prst="rect">
            <a:avLst/>
          </a:prstGeom>
          <a:noFill/>
        </p:spPr>
        <p:txBody>
          <a:bodyPr wrap="square" rtlCol="0">
            <a:spAutoFit/>
          </a:bodyPr>
          <a:lstStyle>
            <a:defPPr/>
          </a:lstStyle>
          <a:p>
            <a:pPr algn="ctr"/>
            <a:r>
              <a:rPr lang="es-ES"/>
              <a:t>Archroma tiene conocimientos y </a:t>
            </a:r>
            <a:r>
              <a:rPr lang="es-ES" b="1">
                <a:solidFill>
                  <a:srgbClr val="0070C0"/>
                </a:solidFill>
              </a:rPr>
              <a:t>experiencia</a:t>
            </a:r>
            <a:r>
              <a:rPr lang="es-ES"/>
              <a:t> de la química y la industria que abarca más de </a:t>
            </a:r>
            <a:r>
              <a:rPr lang="es-ES" b="1">
                <a:solidFill>
                  <a:srgbClr val="0070C0"/>
                </a:solidFill>
              </a:rPr>
              <a:t>120 años</a:t>
            </a:r>
            <a:endParaRPr lang="es-CL" b="1">
              <a:solidFill>
                <a:srgbClr val="0070C0"/>
              </a:solidFill>
            </a:endParaRPr>
          </a:p>
        </p:txBody>
      </p:sp>
      <p:pic>
        <p:nvPicPr>
          <p:cNvPr id="24" name="Imagen 23"/>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203617" y="2422327"/>
            <a:ext cx="2183137" cy="2063072"/>
          </a:xfrm>
          <a:prstGeom prst="rect">
            <a:avLst/>
          </a:prstGeom>
        </p:spPr>
      </p:pic>
    </p:spTree>
    <p:extLst>
      <p:ext uri="{BB962C8B-B14F-4D97-AF65-F5344CB8AC3E}">
        <p14:creationId xmlns:p14="http://schemas.microsoft.com/office/powerpoint/2010/main" val="1767641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7" name="Grupo 36"/>
          <p:cNvGrpSpPr/>
          <p:nvPr/>
        </p:nvGrpSpPr>
        <p:grpSpPr>
          <a:xfrm>
            <a:off x="6218112" y="375193"/>
            <a:ext cx="2668713" cy="535490"/>
            <a:chOff x="408309" y="267847"/>
            <a:chExt cx="7386607" cy="535490"/>
          </a:xfrm>
        </p:grpSpPr>
        <p:sp>
          <p:nvSpPr>
            <p:cNvPr id="38" name="Rectángulo 37"/>
            <p:cNvSpPr/>
            <p:nvPr/>
          </p:nvSpPr>
          <p:spPr>
            <a:xfrm>
              <a:off x="408309" y="267847"/>
              <a:ext cx="7386607"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39" name="Rectángulo 38"/>
            <p:cNvSpPr/>
            <p:nvPr/>
          </p:nvSpPr>
          <p:spPr>
            <a:xfrm>
              <a:off x="408309" y="267847"/>
              <a:ext cx="7386607"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INTRODUCCIÓN</a:t>
              </a:r>
              <a:endParaRPr lang="es-CL" sz="2600" kern="1200"/>
            </a:p>
          </p:txBody>
        </p:sp>
      </p:grpSp>
      <p:sp>
        <p:nvSpPr>
          <p:cNvPr id="40" name="Elipse 39"/>
          <p:cNvSpPr/>
          <p:nvPr/>
        </p:nvSpPr>
        <p:spPr>
          <a:xfrm>
            <a:off x="5883430" y="308256"/>
            <a:ext cx="669363" cy="669363"/>
          </a:xfrm>
          <a:prstGeom prst="ellipse">
            <a:avLst/>
          </a:prstGeom>
          <a:blipFill dpi="0" rotWithShape="0">
            <a:blip r:embed="rId3">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sp>
        <p:nvSpPr>
          <p:cNvPr id="45" name="Marcador de texto 1"/>
          <p:cNvSpPr>
            <a:spLocks noGrp="1"/>
          </p:cNvSpPr>
          <p:nvPr>
            <p:ph type="body" idx="10"/>
          </p:nvPr>
        </p:nvSpPr>
        <p:spPr>
          <a:xfrm>
            <a:off x="836309" y="1123815"/>
            <a:ext cx="7471382" cy="820896"/>
          </a:xfrm>
        </p:spPr>
        <p:txBody>
          <a:bodyPr/>
          <a:lstStyle>
            <a:defPPr/>
          </a:lstStyle>
          <a:p>
            <a:pPr algn="ctr"/>
            <a:r>
              <a:rPr lang="es-ES" sz="2000" b="0"/>
              <a:t>Las emulsiones acuosas </a:t>
            </a:r>
            <a:r>
              <a:rPr lang="es-CL" sz="2000">
                <a:solidFill>
                  <a:srgbClr val="0092D2"/>
                </a:solidFill>
              </a:rPr>
              <a:t>Mowilith®</a:t>
            </a:r>
            <a:r>
              <a:rPr lang="es-ES" sz="2000" b="0"/>
              <a:t> de Archroma, desde que su primera patente fue obtenida en </a:t>
            </a:r>
            <a:r>
              <a:rPr lang="es-ES" sz="2000" b="0" smtClean="0"/>
              <a:t>1912…</a:t>
            </a:r>
            <a:endParaRPr lang="es-CL" sz="2000" b="0"/>
          </a:p>
        </p:txBody>
      </p:sp>
      <p:grpSp>
        <p:nvGrpSpPr>
          <p:cNvPr id="25" name="Grupo 24"/>
          <p:cNvGrpSpPr/>
          <p:nvPr/>
        </p:nvGrpSpPr>
        <p:grpSpPr>
          <a:xfrm>
            <a:off x="1211702" y="1987575"/>
            <a:ext cx="6689279" cy="3762719"/>
            <a:chOff x="2197546" y="1944711"/>
            <a:chExt cx="6689279" cy="3762719"/>
          </a:xfrm>
        </p:grpSpPr>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7546" y="1944711"/>
              <a:ext cx="6689279" cy="3762719"/>
            </a:xfrm>
            <a:prstGeom prst="rect">
              <a:avLst/>
            </a:prstGeom>
          </p:spPr>
        </p:pic>
        <p:pic>
          <p:nvPicPr>
            <p:cNvPr id="23" name="Imagen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6533" y="5155233"/>
              <a:ext cx="1398899" cy="432000"/>
            </a:xfrm>
            <a:prstGeom prst="rect">
              <a:avLst/>
            </a:prstGeom>
          </p:spPr>
        </p:pic>
      </p:grpSp>
      <p:sp>
        <p:nvSpPr>
          <p:cNvPr id="26" name="Rectángulo 25"/>
          <p:cNvSpPr/>
          <p:nvPr/>
        </p:nvSpPr>
        <p:spPr>
          <a:xfrm>
            <a:off x="6395179" y="1873278"/>
            <a:ext cx="2463070" cy="1970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marL="285750" indent="-285750">
              <a:buFont typeface="Arial" panose="020b0604020202020204" pitchFamily="34" charset="0"/>
              <a:buChar char="•"/>
            </a:pPr>
            <a:r>
              <a:rPr lang="es-CL" sz="1600" smtClean="0"/>
              <a:t>Productos de Vanguardia</a:t>
            </a:r>
          </a:p>
          <a:p>
            <a:pPr marL="285750" indent="-285750">
              <a:buFont typeface="Arial" panose="020b0604020202020204" pitchFamily="34" charset="0"/>
              <a:buChar char="•"/>
            </a:pPr>
            <a:r>
              <a:rPr lang="es-CL" sz="1600" smtClean="0"/>
              <a:t>Hechos a medida para su necesidad</a:t>
            </a:r>
          </a:p>
          <a:p>
            <a:pPr marL="285750" indent="-285750">
              <a:buFont typeface="Arial" panose="020b0604020202020204" pitchFamily="34" charset="0"/>
              <a:buChar char="•"/>
            </a:pPr>
            <a:r>
              <a:rPr lang="es-CL" sz="1600" smtClean="0"/>
              <a:t>Contribuyen a formulaciones de productos exitosos</a:t>
            </a:r>
            <a:endParaRPr lang="es-CL" sz="1600"/>
          </a:p>
        </p:txBody>
      </p:sp>
      <p:pic>
        <p:nvPicPr>
          <p:cNvPr id="52" name="Picture 2"/>
          <p:cNvPicPr>
            <a:picLocks noChangeAspect="1" noChangeArrowheads="1"/>
          </p:cNvPicPr>
          <p:nvPr/>
        </p:nvPicPr>
        <p:blipFill>
          <a:blip r:embed="rId6">
            <a:extLst>
              <a:ext uri="{28A0092B-C50C-407E-A947-70E740481C1C}">
                <a14:useLocalDpi xmlns:a14="http://schemas.microsoft.com/office/drawing/2010/main"/>
              </a:ext>
            </a:extLst>
          </a:blip>
          <a:srcRect l="5731" r="5731"/>
          <a:stretch>
            <a:fillRect/>
          </a:stretch>
        </p:blipFill>
        <p:spPr bwMode="auto">
          <a:xfrm>
            <a:off x="285751" y="1887563"/>
            <a:ext cx="2420212" cy="197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836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xit" presetSubtype="0" fill="hold" grpId="1" nodeType="clickEffect">
                                  <p:stCondLst>
                                    <p:cond delay="0"/>
                                  </p:stCondLst>
                                  <p:childTnLst>
                                    <p:animEffect transition="out" filter="fade">
                                      <p:cBhvr>
                                        <p:cTn id="22" dur="500"/>
                                        <p:tgtEl>
                                          <p:spTgt spid="26">
                                            <p:txEl>
                                              <p:pRg st="0" end="0"/>
                                            </p:txEl>
                                          </p:spTgt>
                                        </p:tgtEl>
                                      </p:cBhvr>
                                    </p:animEffect>
                                    <p:set>
                                      <p:cBhvr>
                                        <p:cTn id="23" dur="1" fill="hold">
                                          <p:stCondLst>
                                            <p:cond delay="499"/>
                                          </p:stCondLst>
                                        </p:cTn>
                                        <p:tgtEl>
                                          <p:spTgt spid="26">
                                            <p:txEl>
                                              <p:pRg st="0" end="0"/>
                                            </p:txEl>
                                          </p:spTgt>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6">
                                            <p:txEl>
                                              <p:pRg st="1" end="1"/>
                                            </p:txEl>
                                          </p:spTgt>
                                        </p:tgtEl>
                                      </p:cBhvr>
                                    </p:animEffect>
                                    <p:set>
                                      <p:cBhvr>
                                        <p:cTn id="26" dur="1" fill="hold">
                                          <p:stCondLst>
                                            <p:cond delay="499"/>
                                          </p:stCondLst>
                                        </p:cTn>
                                        <p:tgtEl>
                                          <p:spTgt spid="26">
                                            <p:txEl>
                                              <p:pRg st="1" end="1"/>
                                            </p:txEl>
                                          </p:spTgt>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6">
                                            <p:txEl>
                                              <p:pRg st="2" end="2"/>
                                            </p:txEl>
                                          </p:spTgt>
                                        </p:tgtEl>
                                      </p:cBhvr>
                                    </p:animEffect>
                                    <p:set>
                                      <p:cBhvr>
                                        <p:cTn id="29" dur="1" fill="hold">
                                          <p:stCondLst>
                                            <p:cond delay="499"/>
                                          </p:stCondLst>
                                        </p:cTn>
                                        <p:tgtEl>
                                          <p:spTgt spid="26">
                                            <p:txEl>
                                              <p:pRg st="2" end="2"/>
                                            </p:txEl>
                                          </p:spTgt>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6">
                                            <p:bg/>
                                          </p:spTgt>
                                        </p:tgtEl>
                                      </p:cBhvr>
                                    </p:animEffect>
                                    <p:set>
                                      <p:cBhvr>
                                        <p:cTn id="32" dur="1" fill="hold">
                                          <p:stCondLst>
                                            <p:cond delay="499"/>
                                          </p:stCondLst>
                                        </p:cTn>
                                        <p:tgtEl>
                                          <p:spTgt spid="26">
                                            <p:bg/>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uiExpand="1" build="p" animBg="1"/>
      <p:bldP spid="26" grpId="1" uiExpand="1" build="allAtOnce" animBg="1"/>
    </p:bldLs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7" name="Grupo 36"/>
          <p:cNvGrpSpPr/>
          <p:nvPr/>
        </p:nvGrpSpPr>
        <p:grpSpPr>
          <a:xfrm>
            <a:off x="6218112" y="375193"/>
            <a:ext cx="2668713" cy="535490"/>
            <a:chOff x="408309" y="267847"/>
            <a:chExt cx="7386607" cy="535490"/>
          </a:xfrm>
        </p:grpSpPr>
        <p:sp>
          <p:nvSpPr>
            <p:cNvPr id="38" name="Rectángulo 37"/>
            <p:cNvSpPr/>
            <p:nvPr/>
          </p:nvSpPr>
          <p:spPr>
            <a:xfrm>
              <a:off x="408309" y="267847"/>
              <a:ext cx="7386607"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39" name="Rectángulo 38"/>
            <p:cNvSpPr/>
            <p:nvPr/>
          </p:nvSpPr>
          <p:spPr>
            <a:xfrm>
              <a:off x="408309" y="267847"/>
              <a:ext cx="7386607"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INTRODUCCIÓN</a:t>
              </a:r>
              <a:endParaRPr lang="es-CL" sz="2600" kern="1200"/>
            </a:p>
          </p:txBody>
        </p:sp>
      </p:grpSp>
      <p:sp>
        <p:nvSpPr>
          <p:cNvPr id="40" name="Elipse 39"/>
          <p:cNvSpPr/>
          <p:nvPr/>
        </p:nvSpPr>
        <p:spPr>
          <a:xfrm>
            <a:off x="5883430" y="308256"/>
            <a:ext cx="669363" cy="669363"/>
          </a:xfrm>
          <a:prstGeom prst="ellipse">
            <a:avLst/>
          </a:prstGeom>
          <a:blipFill dpi="0" rotWithShape="0">
            <a:blip r:embed="rId3">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sp>
        <p:nvSpPr>
          <p:cNvPr id="45" name="Marcador de texto 1"/>
          <p:cNvSpPr>
            <a:spLocks noGrp="1"/>
          </p:cNvSpPr>
          <p:nvPr>
            <p:ph type="body" idx="10"/>
          </p:nvPr>
        </p:nvSpPr>
        <p:spPr>
          <a:xfrm>
            <a:off x="836309" y="1123815"/>
            <a:ext cx="7471382" cy="820896"/>
          </a:xfrm>
        </p:spPr>
        <p:txBody>
          <a:bodyPr/>
          <a:lstStyle>
            <a:defPPr/>
          </a:lstStyle>
          <a:p>
            <a:pPr algn="ctr"/>
            <a:r>
              <a:rPr lang="es-ES" sz="2000" b="0"/>
              <a:t>El mercado de recubrimientos impermeabilizantes base acuosa ha tenido un crecimiento sostenido en la última década.</a:t>
            </a:r>
            <a:endParaRPr lang="es-CL" sz="2000" b="0"/>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137" y="1973287"/>
            <a:ext cx="3171825" cy="1438275"/>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7749" y="1973287"/>
            <a:ext cx="3171825" cy="1455714"/>
          </a:xfrm>
          <a:prstGeom prst="rect">
            <a:avLst/>
          </a:prstGeom>
        </p:spPr>
      </p:pic>
      <p:sp>
        <p:nvSpPr>
          <p:cNvPr id="14" name="Marcador de texto 1"/>
          <p:cNvSpPr txBox="1"/>
          <p:nvPr/>
        </p:nvSpPr>
        <p:spPr>
          <a:xfrm>
            <a:off x="988709" y="3433627"/>
            <a:ext cx="7471382" cy="820896"/>
          </a:xfrm>
          <a:prstGeom prst="rect">
            <a:avLst/>
          </a:prstGeom>
        </p:spPr>
        <p:txBody>
          <a:bodyPr lIns="0" anchor="t">
            <a:noAutofit/>
          </a:bodyPr>
          <a:lstStyle>
            <a:defPPr/>
            <a:lvl1pPr marL="0" indent="0" algn="l" defTabSz="457200" rtl="0" eaLnBrk="1" latinLnBrk="0" hangingPunct="1">
              <a:spcBef>
                <a:spcPct val="20000"/>
              </a:spcBef>
              <a:buFont typeface="Arial"/>
              <a:buNone/>
              <a:defRPr sz="1800" b="1" i="0" kern="1200" baseline="0">
                <a:solidFill>
                  <a:schemeClr val="tx1"/>
                </a:solidFill>
                <a:latin typeface="Source Sans Pro"/>
                <a:ea typeface="+mn-ea"/>
                <a:cs typeface="Source Sans Pro"/>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s-ES" b="0" smtClean="0"/>
              <a:t>Las emulsiones </a:t>
            </a:r>
            <a:r>
              <a:rPr lang="es-CL" b="0" smtClean="0">
                <a:solidFill>
                  <a:srgbClr val="0092D2"/>
                </a:solidFill>
              </a:rPr>
              <a:t>Mowilith®</a:t>
            </a:r>
            <a:r>
              <a:rPr lang="es-ES" b="0" smtClean="0"/>
              <a:t>, </a:t>
            </a:r>
            <a:r>
              <a:rPr lang="es-ES" b="0"/>
              <a:t>se utilizan en los mercados de pinturas, adhesivos y en particular en construcción a lo largo de toda la cadena de valor. </a:t>
            </a:r>
            <a:endParaRPr lang="es-CL" b="0"/>
          </a:p>
        </p:txBody>
      </p:sp>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972" y="4161338"/>
            <a:ext cx="1376061" cy="1980000"/>
          </a:xfrm>
          <a:prstGeom prst="rect">
            <a:avLst/>
          </a:prstGeom>
        </p:spPr>
      </p:pic>
      <p:sp>
        <p:nvSpPr>
          <p:cNvPr id="16" name="Rectángulo 15"/>
          <p:cNvSpPr/>
          <p:nvPr/>
        </p:nvSpPr>
        <p:spPr>
          <a:xfrm>
            <a:off x="1914518" y="4189914"/>
            <a:ext cx="6757987" cy="16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marL="285750" indent="-285750">
              <a:buFont typeface="Arial" panose="020b0604020202020204" pitchFamily="34" charset="0"/>
              <a:buChar char="•"/>
            </a:pPr>
            <a:r>
              <a:rPr lang="es-ES" sz="1600" smtClean="0"/>
              <a:t>Características de funcionalidad </a:t>
            </a:r>
            <a:r>
              <a:rPr lang="es-ES" sz="1600"/>
              <a:t>de este tipo de </a:t>
            </a:r>
            <a:r>
              <a:rPr lang="es-ES" sz="1600" smtClean="0"/>
              <a:t>recubrimientos</a:t>
            </a:r>
          </a:p>
          <a:p>
            <a:pPr marL="285750" indent="-285750">
              <a:buFont typeface="Arial" panose="020b0604020202020204" pitchFamily="34" charset="0"/>
              <a:buChar char="•"/>
            </a:pPr>
            <a:r>
              <a:rPr lang="es-ES" sz="1600" smtClean="0"/>
              <a:t>Propiedades </a:t>
            </a:r>
            <a:r>
              <a:rPr lang="es-ES" sz="1600"/>
              <a:t>más importantes para lograr un impermeabilizante de adecuada </a:t>
            </a:r>
            <a:r>
              <a:rPr lang="es-ES" sz="1600" smtClean="0"/>
              <a:t>performance</a:t>
            </a:r>
          </a:p>
          <a:p>
            <a:pPr marL="285750" indent="-285750">
              <a:buFont typeface="Arial" panose="020b0604020202020204" pitchFamily="34" charset="0"/>
              <a:buChar char="•"/>
            </a:pPr>
            <a:r>
              <a:rPr lang="es-ES" sz="1600" smtClean="0"/>
              <a:t>Metodologías </a:t>
            </a:r>
            <a:r>
              <a:rPr lang="es-ES" sz="1600"/>
              <a:t>utilizadas como herramientas para extrapolar su </a:t>
            </a:r>
            <a:r>
              <a:rPr lang="es-ES" sz="1600" smtClean="0"/>
              <a:t>desempeño</a:t>
            </a:r>
          </a:p>
          <a:p>
            <a:pPr marL="285750" indent="-285750">
              <a:buFont typeface="Arial" panose="020b0604020202020204" pitchFamily="34" charset="0"/>
              <a:buChar char="•"/>
            </a:pPr>
            <a:r>
              <a:rPr lang="es-ES" sz="1600" smtClean="0"/>
              <a:t>Tecnología </a:t>
            </a:r>
            <a:r>
              <a:rPr lang="es-ES" sz="1600"/>
              <a:t>alternativa </a:t>
            </a:r>
            <a:r>
              <a:rPr lang="es-ES" sz="1600" smtClean="0"/>
              <a:t>centrada </a:t>
            </a:r>
            <a:r>
              <a:rPr lang="es-ES" sz="1600"/>
              <a:t>en Terpolímeros base VeoVa™ con excelentes propiedades para la formulación de recubrimientos </a:t>
            </a:r>
            <a:r>
              <a:rPr lang="es-ES" sz="1600" smtClean="0"/>
              <a:t>exteriores</a:t>
            </a:r>
            <a:endParaRPr lang="es-CL" sz="1600"/>
          </a:p>
        </p:txBody>
      </p:sp>
    </p:spTree>
    <p:extLst>
      <p:ext uri="{BB962C8B-B14F-4D97-AF65-F5344CB8AC3E}">
        <p14:creationId xmlns:p14="http://schemas.microsoft.com/office/powerpoint/2010/main" val="4268195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bg/>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after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after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1" uiExpand="1" build="p" animBg="1"/>
    </p:bldLs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8" name="Objeto 7" hidden="1"/>
          <p:cNvGraphicFramePr>
            <a:graphicFrameLocks noChangeAspect="1"/>
          </p:cNvGraphicFramePr>
          <p:nvPr>
            <p:custDataLst>
              <p:tags r:id="rId2"/>
            </p:custDataLst>
            <p:extLst>
              <p:ext uri="{D42A27DB-BD31-4B8C-83A1-F6EECF244321}">
                <p14:modId xmlns:p14="http://schemas.microsoft.com/office/powerpoint/2010/main" val="2769679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 name="Diapositiva de think-cell" r:id="rId3" imgW="270" imgH="270" progId="TCLayout.ActiveDocument.1">
                  <p:embed/>
                </p:oleObj>
              </mc:Choice>
              <mc:Fallback>
                <p:oleObj name="Diapositiva de think-cell" r:id="rId3" imgW="270" imgH="270" progId="TCLayout.ActiveDocument.1">
                  <p:embed/>
                  <p:pic>
                    <p:nvPicPr>
                      <p:cNvPr id="0" name="OLE substitute image"/>
                      <p:cNvPicPr/>
                      <p:nvPr/>
                    </p:nvPicPr>
                    <p:blipFill>
                      <a:blip r:embed="rId4"/>
                      <a:stretch>
                        <a:fillRect/>
                      </a:stretch>
                    </p:blipFill>
                    <p:spPr>
                      <a:xfrm>
                        <a:off x="1588" y="1588"/>
                        <a:ext cx="1587" cy="1587"/>
                      </a:xfrm>
                      <a:prstGeom prst="rect">
                        <a:avLst/>
                      </a:prstGeom>
                    </p:spPr>
                  </p:pic>
                </p:oleObj>
              </mc:Fallback>
            </mc:AlternateContent>
          </a:graphicData>
        </a:graphic>
      </p:graphicFrame>
      <p:grpSp>
        <p:nvGrpSpPr>
          <p:cNvPr id="9" name="Grupo 8"/>
          <p:cNvGrpSpPr/>
          <p:nvPr/>
        </p:nvGrpSpPr>
        <p:grpSpPr>
          <a:xfrm>
            <a:off x="3886191" y="329834"/>
            <a:ext cx="5072065" cy="928689"/>
            <a:chOff x="3886191" y="329834"/>
            <a:chExt cx="5072065" cy="928689"/>
          </a:xfrm>
        </p:grpSpPr>
        <p:sp>
          <p:nvSpPr>
            <p:cNvPr id="7" name="Rectángulo 6"/>
            <p:cNvSpPr/>
            <p:nvPr/>
          </p:nvSpPr>
          <p:spPr>
            <a:xfrm>
              <a:off x="3886191" y="329834"/>
              <a:ext cx="4644000" cy="7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lvl="0" algn="ctr"/>
              <a:r>
                <a:rPr lang="es-CL" sz="2600"/>
                <a:t>Recubrimientos Impermeables o Recubrimientos </a:t>
              </a:r>
              <a:r>
                <a:rPr lang="es-CL" sz="2600" smtClean="0"/>
                <a:t>Elastoméricos</a:t>
              </a:r>
              <a:endParaRPr lang="es-CL" sz="2600"/>
            </a:p>
          </p:txBody>
        </p:sp>
        <p:sp>
          <p:nvSpPr>
            <p:cNvPr id="4" name="Elipse 3"/>
            <p:cNvSpPr/>
            <p:nvPr/>
          </p:nvSpPr>
          <p:spPr>
            <a:xfrm>
              <a:off x="8288893" y="589160"/>
              <a:ext cx="669363" cy="669363"/>
            </a:xfrm>
            <a:prstGeom prst="ellipse">
              <a:avLst/>
            </a:prstGeom>
            <a:blipFill dpi="0" rotWithShape="0">
              <a:blip r:embed="rId5">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grpSp>
      <p:sp>
        <p:nvSpPr>
          <p:cNvPr id="17" name="Forma libre 16"/>
          <p:cNvSpPr/>
          <p:nvPr/>
        </p:nvSpPr>
        <p:spPr>
          <a:xfrm>
            <a:off x="1596209" y="3622492"/>
            <a:ext cx="589290" cy="1122885"/>
          </a:xfrm>
          <a:custGeom>
            <a:gdLst>
              <a:gd name="connsiteX0" fmla="*/ 0 w 589290"/>
              <a:gd name="connsiteY0" fmla="*/ 0 h 1122885"/>
              <a:gd name="connsiteX1" fmla="*/ 294645 w 589290"/>
              <a:gd name="connsiteY1" fmla="*/ 0 h 1122885"/>
              <a:gd name="connsiteX2" fmla="*/ 294645 w 589290"/>
              <a:gd name="connsiteY2" fmla="*/ 1122885 h 1122885"/>
              <a:gd name="connsiteX3" fmla="*/ 589290 w 589290"/>
              <a:gd name="connsiteY3" fmla="*/ 1122885 h 1122885"/>
            </a:gdLst>
            <a:cxnLst>
              <a:cxn ang="0">
                <a:pos x="connsiteX0" y="connsiteY0"/>
              </a:cxn>
              <a:cxn ang="0">
                <a:pos x="connsiteX1" y="connsiteY1"/>
              </a:cxn>
              <a:cxn ang="0">
                <a:pos x="connsiteX2" y="connsiteY2"/>
              </a:cxn>
              <a:cxn ang="0">
                <a:pos x="connsiteX3" y="connsiteY3"/>
              </a:cxn>
            </a:cxnLst>
            <a:rect l="l" t="t" r="r" b="b"/>
            <a:pathLst>
              <a:path w="589290" h="1122885">
                <a:moveTo>
                  <a:pt x="0" y="0"/>
                </a:moveTo>
                <a:lnTo>
                  <a:pt x="294645" y="0"/>
                </a:lnTo>
                <a:lnTo>
                  <a:pt x="294645" y="1122885"/>
                </a:lnTo>
                <a:lnTo>
                  <a:pt x="589290" y="1122885"/>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275642" tIns="529740" rIns="275642" bIns="529739" numCol="1" spcCol="1270" anchor="ctr" anchorCtr="0">
            <a:noAutofit/>
          </a:bodyPr>
          <a:lstStyle>
            <a:defPPr/>
          </a:lstStyle>
          <a:p>
            <a:pPr lvl="0" algn="ctr" defTabSz="222250">
              <a:lnSpc>
                <a:spcPct val="90000"/>
              </a:lnSpc>
              <a:spcBef>
                <a:spcPct val="0"/>
              </a:spcBef>
              <a:spcAft>
                <a:spcPct val="35000"/>
              </a:spcAft>
            </a:pPr>
            <a:endParaRPr lang="es-CL" sz="500" kern="1200"/>
          </a:p>
        </p:txBody>
      </p:sp>
      <p:sp>
        <p:nvSpPr>
          <p:cNvPr id="18" name="Forma libre 17"/>
          <p:cNvSpPr/>
          <p:nvPr/>
        </p:nvSpPr>
        <p:spPr>
          <a:xfrm>
            <a:off x="1596209" y="3576772"/>
            <a:ext cx="589290" cy="91440"/>
          </a:xfrm>
          <a:custGeom>
            <a:gdLst>
              <a:gd name="connsiteX0" fmla="*/ 0 w 589290"/>
              <a:gd name="connsiteY0" fmla="*/ 45720 h 91440"/>
              <a:gd name="connsiteX1" fmla="*/ 589290 w 589290"/>
              <a:gd name="connsiteY1" fmla="*/ 45720 h 91440"/>
            </a:gdLst>
            <a:cxnLst>
              <a:cxn ang="0">
                <a:pos x="connsiteX0" y="connsiteY0"/>
              </a:cxn>
              <a:cxn ang="0">
                <a:pos x="connsiteX1" y="connsiteY1"/>
              </a:cxn>
            </a:cxnLst>
            <a:rect l="l" t="t" r="r" b="b"/>
            <a:pathLst>
              <a:path w="589290" h="91440">
                <a:moveTo>
                  <a:pt x="0" y="45720"/>
                </a:moveTo>
                <a:lnTo>
                  <a:pt x="589290" y="45720"/>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292613" tIns="30988" rIns="292613" bIns="30988" numCol="1" spcCol="1270" anchor="ctr" anchorCtr="0">
            <a:noAutofit/>
          </a:bodyPr>
          <a:lstStyle>
            <a:defPPr/>
          </a:lstStyle>
          <a:p>
            <a:pPr lvl="0" algn="ctr" defTabSz="222250">
              <a:lnSpc>
                <a:spcPct val="90000"/>
              </a:lnSpc>
              <a:spcBef>
                <a:spcPct val="0"/>
              </a:spcBef>
              <a:spcAft>
                <a:spcPct val="35000"/>
              </a:spcAft>
            </a:pPr>
            <a:endParaRPr lang="es-CL" sz="500" kern="1200"/>
          </a:p>
        </p:txBody>
      </p:sp>
      <p:sp>
        <p:nvSpPr>
          <p:cNvPr id="19" name="Forma libre 18"/>
          <p:cNvSpPr/>
          <p:nvPr/>
        </p:nvSpPr>
        <p:spPr>
          <a:xfrm>
            <a:off x="1596209" y="2499606"/>
            <a:ext cx="589290" cy="1122885"/>
          </a:xfrm>
          <a:custGeom>
            <a:gdLst>
              <a:gd name="connsiteX0" fmla="*/ 0 w 589290"/>
              <a:gd name="connsiteY0" fmla="*/ 1122885 h 1122885"/>
              <a:gd name="connsiteX1" fmla="*/ 294645 w 589290"/>
              <a:gd name="connsiteY1" fmla="*/ 1122885 h 1122885"/>
              <a:gd name="connsiteX2" fmla="*/ 294645 w 589290"/>
              <a:gd name="connsiteY2" fmla="*/ 0 h 1122885"/>
              <a:gd name="connsiteX3" fmla="*/ 589290 w 589290"/>
              <a:gd name="connsiteY3" fmla="*/ 0 h 1122885"/>
            </a:gdLst>
            <a:cxnLst>
              <a:cxn ang="0">
                <a:pos x="connsiteX0" y="connsiteY0"/>
              </a:cxn>
              <a:cxn ang="0">
                <a:pos x="connsiteX1" y="connsiteY1"/>
              </a:cxn>
              <a:cxn ang="0">
                <a:pos x="connsiteX2" y="connsiteY2"/>
              </a:cxn>
              <a:cxn ang="0">
                <a:pos x="connsiteX3" y="connsiteY3"/>
              </a:cxn>
            </a:cxnLst>
            <a:rect l="l" t="t" r="r" b="b"/>
            <a:pathLst>
              <a:path w="589290" h="1122885">
                <a:moveTo>
                  <a:pt x="0" y="1122885"/>
                </a:moveTo>
                <a:lnTo>
                  <a:pt x="294645" y="1122885"/>
                </a:lnTo>
                <a:lnTo>
                  <a:pt x="294645" y="0"/>
                </a:lnTo>
                <a:lnTo>
                  <a:pt x="589290" y="0"/>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275642" tIns="529740" rIns="275642" bIns="529739" numCol="1" spcCol="1270" anchor="ctr" anchorCtr="0">
            <a:noAutofit/>
          </a:bodyPr>
          <a:lstStyle>
            <a:defPPr/>
          </a:lstStyle>
          <a:p>
            <a:pPr lvl="0" algn="ctr" defTabSz="222250">
              <a:lnSpc>
                <a:spcPct val="90000"/>
              </a:lnSpc>
              <a:spcBef>
                <a:spcPct val="0"/>
              </a:spcBef>
              <a:spcAft>
                <a:spcPct val="35000"/>
              </a:spcAft>
            </a:pPr>
            <a:endParaRPr lang="es-CL" sz="500" kern="1200"/>
          </a:p>
        </p:txBody>
      </p:sp>
      <p:sp>
        <p:nvSpPr>
          <p:cNvPr id="20" name="Forma libre 19"/>
          <p:cNvSpPr/>
          <p:nvPr/>
        </p:nvSpPr>
        <p:spPr>
          <a:xfrm rot="16200000">
            <a:off x="-1216914" y="3173338"/>
            <a:ext cx="4727938" cy="898308"/>
          </a:xfrm>
          <a:custGeom>
            <a:gdLst>
              <a:gd name="connsiteX0" fmla="*/ 0 w 4727938"/>
              <a:gd name="connsiteY0" fmla="*/ 0 h 898308"/>
              <a:gd name="connsiteX1" fmla="*/ 4727938 w 4727938"/>
              <a:gd name="connsiteY1" fmla="*/ 0 h 898308"/>
              <a:gd name="connsiteX2" fmla="*/ 4727938 w 4727938"/>
              <a:gd name="connsiteY2" fmla="*/ 898308 h 898308"/>
              <a:gd name="connsiteX3" fmla="*/ 0 w 4727938"/>
              <a:gd name="connsiteY3" fmla="*/ 898308 h 898308"/>
              <a:gd name="connsiteX4" fmla="*/ 0 w 4727938"/>
              <a:gd name="connsiteY4" fmla="*/ 0 h 8983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727938" h="898308">
                <a:moveTo>
                  <a:pt x="0" y="0"/>
                </a:moveTo>
                <a:lnTo>
                  <a:pt x="4727938" y="0"/>
                </a:lnTo>
                <a:lnTo>
                  <a:pt x="4727938" y="898308"/>
                </a:lnTo>
                <a:lnTo>
                  <a:pt x="0" y="89830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defPPr/>
          </a:lstStyle>
          <a:p>
            <a:pPr lvl="0" algn="ctr" defTabSz="2133600">
              <a:lnSpc>
                <a:spcPct val="90000"/>
              </a:lnSpc>
              <a:spcBef>
                <a:spcPct val="0"/>
              </a:spcBef>
              <a:spcAft>
                <a:spcPct val="35000"/>
              </a:spcAft>
            </a:pPr>
            <a:r>
              <a:rPr lang="es-CL" sz="4800" kern="1200" smtClean="0"/>
              <a:t>Impermeabilizante</a:t>
            </a:r>
            <a:endParaRPr lang="es-CL" sz="4800" kern="1200"/>
          </a:p>
        </p:txBody>
      </p:sp>
      <p:sp>
        <p:nvSpPr>
          <p:cNvPr id="21" name="Forma libre 20"/>
          <p:cNvSpPr/>
          <p:nvPr/>
        </p:nvSpPr>
        <p:spPr>
          <a:xfrm>
            <a:off x="2185499" y="2050452"/>
            <a:ext cx="2946451" cy="898308"/>
          </a:xfrm>
          <a:custGeom>
            <a:gdLst>
              <a:gd name="connsiteX0" fmla="*/ 0 w 2946451"/>
              <a:gd name="connsiteY0" fmla="*/ 0 h 898308"/>
              <a:gd name="connsiteX1" fmla="*/ 2946451 w 2946451"/>
              <a:gd name="connsiteY1" fmla="*/ 0 h 898308"/>
              <a:gd name="connsiteX2" fmla="*/ 2946451 w 2946451"/>
              <a:gd name="connsiteY2" fmla="*/ 898308 h 898308"/>
              <a:gd name="connsiteX3" fmla="*/ 0 w 2946451"/>
              <a:gd name="connsiteY3" fmla="*/ 898308 h 898308"/>
              <a:gd name="connsiteX4" fmla="*/ 0 w 2946451"/>
              <a:gd name="connsiteY4" fmla="*/ 0 h 8983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46451" h="898308">
                <a:moveTo>
                  <a:pt x="0" y="0"/>
                </a:moveTo>
                <a:lnTo>
                  <a:pt x="2946451" y="0"/>
                </a:lnTo>
                <a:lnTo>
                  <a:pt x="2946451" y="898308"/>
                </a:lnTo>
                <a:lnTo>
                  <a:pt x="0" y="89830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defPPr/>
          </a:lstStyle>
          <a:p>
            <a:pPr lvl="0" algn="ctr" defTabSz="889000">
              <a:lnSpc>
                <a:spcPct val="90000"/>
              </a:lnSpc>
              <a:spcBef>
                <a:spcPct val="0"/>
              </a:spcBef>
              <a:spcAft>
                <a:spcPct val="35000"/>
              </a:spcAft>
            </a:pPr>
            <a:r>
              <a:rPr lang="es-CL" sz="2000" kern="1200" smtClean="0"/>
              <a:t>Recubrimiento exterior </a:t>
            </a:r>
            <a:r>
              <a:rPr lang="es-CL" sz="2000" kern="1200" smtClean="0">
                <a:sym typeface="Wingdings" pitchFamily="2" charset="2"/>
              </a:rPr>
              <a:t> Protege ingreso agua</a:t>
            </a:r>
            <a:endParaRPr lang="es-CL" sz="2000" kern="1200"/>
          </a:p>
        </p:txBody>
      </p:sp>
      <p:sp>
        <p:nvSpPr>
          <p:cNvPr id="22" name="Forma libre 21"/>
          <p:cNvSpPr/>
          <p:nvPr/>
        </p:nvSpPr>
        <p:spPr>
          <a:xfrm>
            <a:off x="2185499" y="3173338"/>
            <a:ext cx="2946451" cy="898308"/>
          </a:xfrm>
          <a:custGeom>
            <a:gdLst>
              <a:gd name="connsiteX0" fmla="*/ 0 w 2946451"/>
              <a:gd name="connsiteY0" fmla="*/ 0 h 898308"/>
              <a:gd name="connsiteX1" fmla="*/ 2946451 w 2946451"/>
              <a:gd name="connsiteY1" fmla="*/ 0 h 898308"/>
              <a:gd name="connsiteX2" fmla="*/ 2946451 w 2946451"/>
              <a:gd name="connsiteY2" fmla="*/ 898308 h 898308"/>
              <a:gd name="connsiteX3" fmla="*/ 0 w 2946451"/>
              <a:gd name="connsiteY3" fmla="*/ 898308 h 898308"/>
              <a:gd name="connsiteX4" fmla="*/ 0 w 2946451"/>
              <a:gd name="connsiteY4" fmla="*/ 0 h 8983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46451" h="898308">
                <a:moveTo>
                  <a:pt x="0" y="0"/>
                </a:moveTo>
                <a:lnTo>
                  <a:pt x="2946451" y="0"/>
                </a:lnTo>
                <a:lnTo>
                  <a:pt x="2946451" y="898308"/>
                </a:lnTo>
                <a:lnTo>
                  <a:pt x="0" y="89830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defPPr/>
          </a:lstStyle>
          <a:p>
            <a:pPr lvl="0" algn="ctr" defTabSz="889000">
              <a:lnSpc>
                <a:spcPct val="90000"/>
              </a:lnSpc>
              <a:spcBef>
                <a:spcPct val="0"/>
              </a:spcBef>
              <a:spcAft>
                <a:spcPct val="35000"/>
              </a:spcAft>
            </a:pPr>
            <a:r>
              <a:rPr lang="es-CL" sz="2000" kern="1200" smtClean="0"/>
              <a:t>Con resistencia a la interperie </a:t>
            </a:r>
            <a:r>
              <a:rPr lang="es-CL" sz="2000" kern="1200" smtClean="0">
                <a:sym typeface="Wingdings" pitchFamily="2" charset="2"/>
              </a:rPr>
              <a:t> Rayos UV</a:t>
            </a:r>
            <a:endParaRPr lang="es-CL" sz="2000" kern="1200"/>
          </a:p>
        </p:txBody>
      </p:sp>
      <p:sp>
        <p:nvSpPr>
          <p:cNvPr id="23" name="Forma libre 22"/>
          <p:cNvSpPr/>
          <p:nvPr/>
        </p:nvSpPr>
        <p:spPr>
          <a:xfrm>
            <a:off x="2185499" y="4296223"/>
            <a:ext cx="2946451" cy="898308"/>
          </a:xfrm>
          <a:custGeom>
            <a:gdLst>
              <a:gd name="connsiteX0" fmla="*/ 0 w 2946451"/>
              <a:gd name="connsiteY0" fmla="*/ 0 h 898308"/>
              <a:gd name="connsiteX1" fmla="*/ 2946451 w 2946451"/>
              <a:gd name="connsiteY1" fmla="*/ 0 h 898308"/>
              <a:gd name="connsiteX2" fmla="*/ 2946451 w 2946451"/>
              <a:gd name="connsiteY2" fmla="*/ 898308 h 898308"/>
              <a:gd name="connsiteX3" fmla="*/ 0 w 2946451"/>
              <a:gd name="connsiteY3" fmla="*/ 898308 h 898308"/>
              <a:gd name="connsiteX4" fmla="*/ 0 w 2946451"/>
              <a:gd name="connsiteY4" fmla="*/ 0 h 898308"/>
            </a:gdLst>
            <a:cxnLst>
              <a:cxn ang="0">
                <a:pos x="connsiteX0" y="connsiteY0"/>
              </a:cxn>
              <a:cxn ang="0">
                <a:pos x="connsiteX1" y="connsiteY1"/>
              </a:cxn>
              <a:cxn ang="0">
                <a:pos x="connsiteX2" y="connsiteY2"/>
              </a:cxn>
              <a:cxn ang="0">
                <a:pos x="connsiteX3" y="connsiteY3"/>
              </a:cxn>
              <a:cxn ang="0">
                <a:pos x="connsiteX4" y="connsiteY4"/>
              </a:cxn>
            </a:cxnLst>
            <a:rect l="l" t="t" r="r" b="b"/>
            <a:pathLst>
              <a:path w="2946451" h="898308">
                <a:moveTo>
                  <a:pt x="0" y="0"/>
                </a:moveTo>
                <a:lnTo>
                  <a:pt x="2946451" y="0"/>
                </a:lnTo>
                <a:lnTo>
                  <a:pt x="2946451" y="898308"/>
                </a:lnTo>
                <a:lnTo>
                  <a:pt x="0" y="89830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defPPr/>
          </a:lstStyle>
          <a:p>
            <a:pPr lvl="0" algn="ctr" defTabSz="889000">
              <a:lnSpc>
                <a:spcPct val="90000"/>
              </a:lnSpc>
              <a:spcBef>
                <a:spcPct val="0"/>
              </a:spcBef>
              <a:spcAft>
                <a:spcPct val="35000"/>
              </a:spcAft>
            </a:pPr>
            <a:r>
              <a:rPr lang="es-CL" sz="2000" kern="1200" smtClean="0"/>
              <a:t>Expansiones y Contracciones </a:t>
            </a:r>
            <a:r>
              <a:rPr lang="es-CL" sz="2000" kern="1200" smtClean="0">
                <a:sym typeface="Wingdings" pitchFamily="2" charset="2"/>
              </a:rPr>
              <a:t> </a:t>
            </a:r>
            <a:r>
              <a:rPr lang="es-CL" sz="2000" kern="1200" smtClean="0">
                <a:sym typeface="Symbol" panose="05050102010706020507" pitchFamily="18" charset="2"/>
              </a:rPr>
              <a:t> Resorte</a:t>
            </a:r>
            <a:endParaRPr lang="es-CL" sz="2000" kern="1200"/>
          </a:p>
        </p:txBody>
      </p:sp>
      <p:pic>
        <p:nvPicPr>
          <p:cNvPr id="12" name="Imagen 1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5413" y="1222816"/>
            <a:ext cx="2016000" cy="2016000"/>
          </a:xfrm>
          <a:prstGeom prst="rect">
            <a:avLst/>
          </a:prstGeom>
        </p:spPr>
      </p:pic>
      <p:pic>
        <p:nvPicPr>
          <p:cNvPr id="14" name="Imagen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2782" y="2837632"/>
            <a:ext cx="1969808" cy="2088000"/>
          </a:xfrm>
          <a:prstGeom prst="rect">
            <a:avLst/>
          </a:prstGeom>
        </p:spPr>
      </p:pic>
      <p:pic>
        <p:nvPicPr>
          <p:cNvPr id="15" name="Imagen 14"/>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08852" y="4210282"/>
            <a:ext cx="1764000" cy="1764000"/>
          </a:xfrm>
          <a:prstGeom prst="rect">
            <a:avLst/>
          </a:prstGeom>
        </p:spPr>
      </p:pic>
      <p:sp>
        <p:nvSpPr>
          <p:cNvPr id="24" name="Rectángulo 23"/>
          <p:cNvSpPr/>
          <p:nvPr/>
        </p:nvSpPr>
        <p:spPr>
          <a:xfrm>
            <a:off x="7021899" y="2055349"/>
            <a:ext cx="1714493" cy="313918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defPPr/>
          </a:lstStyle>
          <a:p>
            <a:pPr algn="ctr"/>
            <a:r>
              <a:rPr lang="es-CL" sz="3600" smtClean="0"/>
              <a:t>Recubrimientos Elastoméricos    (EWC –ERC)</a:t>
            </a:r>
            <a:endParaRPr lang="es-CL" sz="3600"/>
          </a:p>
        </p:txBody>
      </p:sp>
      <p:pic>
        <p:nvPicPr>
          <p:cNvPr id="25" name="Imagen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7873" y="1121834"/>
            <a:ext cx="1441846" cy="956425"/>
          </a:xfrm>
          <a:prstGeom prst="rect">
            <a:avLst/>
          </a:prstGeom>
        </p:spPr>
      </p:pic>
      <p:sp>
        <p:nvSpPr>
          <p:cNvPr id="26" name="Rectángulo 25"/>
          <p:cNvSpPr/>
          <p:nvPr/>
        </p:nvSpPr>
        <p:spPr>
          <a:xfrm>
            <a:off x="8078314" y="1296404"/>
            <a:ext cx="8066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defPPr/>
          </a:lstStyle>
          <a:p>
            <a:pPr algn="ctr"/>
            <a:r>
              <a:rPr lang="es-ES" sz="5400" b="1" err="1" smtClean="0">
                <a:solidFill>
                  <a:srgbClr val="FF0000"/>
                </a:solidFill>
              </a:rPr>
              <a:t>Tg</a:t>
            </a:r>
            <a:endParaRPr lang="es-ES" sz="5400" b="1">
              <a:solidFill>
                <a:srgbClr val="FF0000"/>
              </a:solidFill>
            </a:endParaRPr>
          </a:p>
        </p:txBody>
      </p:sp>
    </p:spTree>
    <p:extLst>
      <p:ext uri="{BB962C8B-B14F-4D97-AF65-F5344CB8AC3E}">
        <p14:creationId xmlns:p14="http://schemas.microsoft.com/office/powerpoint/2010/main" val="39423467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1"/>
      <p:bldP spid="19" grpId="2"/>
      <p:bldP spid="21" grpId="3"/>
      <p:bldP spid="22" grpId="4"/>
      <p:bldP spid="23" grpId="5"/>
      <p:bldP spid="24" grpId="6"/>
      <p:bldP spid="26" grpId="7"/>
    </p:bldLs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Grupo 2"/>
          <p:cNvGrpSpPr/>
          <p:nvPr/>
        </p:nvGrpSpPr>
        <p:grpSpPr>
          <a:xfrm>
            <a:off x="4367362" y="346616"/>
            <a:ext cx="4533752" cy="535490"/>
            <a:chOff x="1050206" y="1874116"/>
            <a:chExt cx="6744709" cy="535490"/>
          </a:xfrm>
        </p:grpSpPr>
        <p:sp>
          <p:nvSpPr>
            <p:cNvPr id="5" name="Rectángulo 4"/>
            <p:cNvSpPr/>
            <p:nvPr/>
          </p:nvSpPr>
          <p:spPr>
            <a:xfrm>
              <a:off x="1050206" y="1874116"/>
              <a:ext cx="6744709"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6" name="Rectángulo 5"/>
            <p:cNvSpPr/>
            <p:nvPr/>
          </p:nvSpPr>
          <p:spPr>
            <a:xfrm>
              <a:off x="1050206" y="1874116"/>
              <a:ext cx="6744709"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Terpolímeros base VeoVa</a:t>
              </a:r>
              <a:r>
                <a:rPr lang="es-CL" sz="2600" kern="1200" smtClean="0">
                  <a:latin typeface="Times New Roman" panose="02020603050405020304" pitchFamily="18" charset="0"/>
                  <a:cs typeface="Times New Roman" panose="02020603050405020304" pitchFamily="18" charset="0"/>
                </a:rPr>
                <a:t>™10</a:t>
              </a:r>
              <a:endParaRPr lang="es-CL" sz="2600" kern="1200"/>
            </a:p>
          </p:txBody>
        </p:sp>
      </p:grpSp>
      <p:sp>
        <p:nvSpPr>
          <p:cNvPr id="4" name="Elipse 3"/>
          <p:cNvSpPr/>
          <p:nvPr/>
        </p:nvSpPr>
        <p:spPr>
          <a:xfrm>
            <a:off x="4032679" y="279680"/>
            <a:ext cx="669363" cy="669363"/>
          </a:xfrm>
          <a:prstGeom prst="ellipse">
            <a:avLst/>
          </a:prstGeom>
          <a:blipFill dpi="0" rotWithShape="0">
            <a:blip r:embed="rId2">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sp>
        <p:nvSpPr>
          <p:cNvPr id="7" name="Marcador de texto 1"/>
          <p:cNvSpPr>
            <a:spLocks noGrp="1"/>
          </p:cNvSpPr>
          <p:nvPr>
            <p:ph type="body" idx="10"/>
          </p:nvPr>
        </p:nvSpPr>
        <p:spPr>
          <a:xfrm>
            <a:off x="836309" y="1123815"/>
            <a:ext cx="7471382" cy="820896"/>
          </a:xfrm>
        </p:spPr>
        <p:txBody>
          <a:bodyPr/>
          <a:lstStyle>
            <a:defPPr/>
          </a:lstStyle>
          <a:p>
            <a:pPr algn="ctr"/>
            <a:r>
              <a:rPr lang="es-CL" sz="2000" b="0" smtClean="0"/>
              <a:t>Son </a:t>
            </a:r>
            <a:r>
              <a:rPr lang="es-CL" sz="2000" b="0"/>
              <a:t>polímeros basados en la reacción de polimerización en cadena de los monómeros acrilato de butilo, acetato de vinilo </a:t>
            </a:r>
            <a:r>
              <a:rPr lang="es-CL" sz="2000" b="0" smtClean="0"/>
              <a:t>y</a:t>
            </a:r>
            <a:r>
              <a:rPr lang="es-CL" sz="2000" smtClean="0">
                <a:solidFill>
                  <a:srgbClr val="0070C0"/>
                </a:solidFill>
              </a:rPr>
              <a:t> </a:t>
            </a:r>
            <a:r>
              <a:rPr lang="es-CL" sz="2000">
                <a:solidFill>
                  <a:srgbClr val="0070C0"/>
                </a:solidFill>
              </a:rPr>
              <a:t>VeoVa™ 10</a:t>
            </a:r>
            <a:r>
              <a:rPr lang="es-ES" sz="2000" b="0" smtClean="0"/>
              <a:t>.</a:t>
            </a:r>
            <a:endParaRPr lang="es-CL" sz="2000" b="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662" y="1900237"/>
            <a:ext cx="5400675" cy="3057525"/>
          </a:xfrm>
          <a:prstGeom prst="rect">
            <a:avLst/>
          </a:prstGeom>
        </p:spPr>
      </p:pic>
      <p:sp>
        <p:nvSpPr>
          <p:cNvPr id="9" name="CuadroTexto 8"/>
          <p:cNvSpPr txBox="1"/>
          <p:nvPr/>
        </p:nvSpPr>
        <p:spPr>
          <a:xfrm>
            <a:off x="764869" y="5014906"/>
            <a:ext cx="7621891" cy="923330"/>
          </a:xfrm>
          <a:prstGeom prst="rect">
            <a:avLst/>
          </a:prstGeom>
          <a:noFill/>
        </p:spPr>
        <p:txBody>
          <a:bodyPr wrap="square" rtlCol="0">
            <a:spAutoFit/>
          </a:bodyPr>
          <a:lstStyle>
            <a:defPPr/>
          </a:lstStyle>
          <a:p>
            <a:pPr algn="ctr"/>
            <a:r>
              <a:rPr lang="es-CL"/>
              <a:t>De esta manera y gracias a su cadena ramificada permite la </a:t>
            </a:r>
            <a:r>
              <a:rPr lang="es-CL" smtClean="0"/>
              <a:t>protección </a:t>
            </a:r>
            <a:r>
              <a:rPr lang="es-CL"/>
              <a:t>de los enlaces éster frente a la hidrólisis y lo que es más significativo, protege a los grupos acetato vecinos en lo que se denomina </a:t>
            </a:r>
            <a:r>
              <a:rPr lang="es-CL" b="1">
                <a:solidFill>
                  <a:srgbClr val="7030A0"/>
                </a:solidFill>
              </a:rPr>
              <a:t>efecto paraguas</a:t>
            </a:r>
            <a:endParaRPr lang="es-CL" b="1">
              <a:solidFill>
                <a:srgbClr val="7030A0"/>
              </a:solidFill>
            </a:endParaRPr>
          </a:p>
        </p:txBody>
      </p:sp>
      <p:sp>
        <p:nvSpPr>
          <p:cNvPr id="10" name="Rectángulo 9"/>
          <p:cNvSpPr/>
          <p:nvPr/>
        </p:nvSpPr>
        <p:spPr>
          <a:xfrm>
            <a:off x="394428" y="1993664"/>
            <a:ext cx="2952000" cy="1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marL="285750" indent="-285750">
              <a:buFont typeface="Arial" panose="020b0604020202020204" pitchFamily="34" charset="0"/>
              <a:buChar char="•"/>
            </a:pPr>
            <a:r>
              <a:rPr lang="es-CL" sz="1600" err="1" smtClean="0"/>
              <a:t>Hidrofobicidad</a:t>
            </a:r>
            <a:endParaRPr lang="es-CL" sz="1600" smtClean="0"/>
          </a:p>
          <a:p>
            <a:pPr marL="285750" indent="-285750">
              <a:buFont typeface="Arial" panose="020b0604020202020204" pitchFamily="34" charset="0"/>
              <a:buChar char="•"/>
            </a:pPr>
            <a:r>
              <a:rPr lang="es-CL" sz="1600" smtClean="0"/>
              <a:t>Resistencia a la Hidrólisis</a:t>
            </a:r>
          </a:p>
          <a:p>
            <a:pPr marL="285750" indent="-285750">
              <a:buFont typeface="Arial" panose="020b0604020202020204" pitchFamily="34" charset="0"/>
              <a:buChar char="•"/>
            </a:pPr>
            <a:r>
              <a:rPr lang="es-CL" sz="1600" smtClean="0"/>
              <a:t>Y a la Degradación UV</a:t>
            </a:r>
          </a:p>
          <a:p>
            <a:pPr algn="ctr"/>
            <a:r>
              <a:rPr lang="es-CL" sz="1600" smtClean="0">
                <a:sym typeface="Symbol" panose="05050102010706020507" pitchFamily="18" charset="2"/>
              </a:rPr>
              <a:t> Propiedades de formular polímeros para recubrimientos de alta performance</a:t>
            </a:r>
            <a:endParaRPr lang="es-CL" sz="1600"/>
          </a:p>
        </p:txBody>
      </p:sp>
      <p:graphicFrame>
        <p:nvGraphicFramePr>
          <p:cNvPr id="11" name="Tabla 10"/>
          <p:cNvGraphicFramePr>
            <a:graphicFrameLocks noGrp="1"/>
          </p:cNvGraphicFramePr>
          <p:nvPr>
            <p:extLst>
              <p:ext uri="{D42A27DB-BD31-4B8C-83A1-F6EECF244321}">
                <p14:modId xmlns:p14="http://schemas.microsoft.com/office/powerpoint/2010/main" val="4165094263"/>
              </p:ext>
            </p:extLst>
          </p:nvPr>
        </p:nvGraphicFramePr>
        <p:xfrm>
          <a:off x="3792547" y="2290115"/>
          <a:ext cx="4865685" cy="2253304"/>
        </p:xfrm>
        <a:graphic>
          <a:graphicData uri="http://schemas.openxmlformats.org/drawingml/2006/table">
            <a:tbl>
              <a:tblPr firstRow="1" firstCol="1" bandRow="1">
                <a:tableStyleId>{5C22544A-7EE6-4342-B048-85BDC9FD1C3A}</a:tableStyleId>
              </a:tblPr>
              <a:tblGrid>
                <a:gridCol w="515864"/>
                <a:gridCol w="4349821"/>
              </a:tblGrid>
              <a:tr h="281663">
                <a:tc>
                  <a:txBody>
                    <a:bodyPr vert="horz" wrap="square"/>
                    <a:lstStyle>
                      <a:defPPr/>
                    </a:lstStyle>
                    <a:p>
                      <a:pPr algn="ctr">
                        <a:lnSpc>
                          <a:spcPct val="107000"/>
                        </a:lnSpc>
                        <a:spcAft>
                          <a:spcPct val="0"/>
                        </a:spcAft>
                      </a:pPr>
                      <a:r>
                        <a:rPr lang="es-CL" sz="1400">
                          <a:effectLst/>
                        </a:rPr>
                        <a:t>Año</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vert="horz" wrap="square"/>
                    <a:lstStyle>
                      <a:defPPr/>
                    </a:lstStyle>
                    <a:p>
                      <a:pPr algn="ctr">
                        <a:lnSpc>
                          <a:spcPct val="107000"/>
                        </a:lnSpc>
                        <a:spcAft>
                          <a:spcPct val="0"/>
                        </a:spcAft>
                      </a:pPr>
                      <a:r>
                        <a:rPr lang="es-CL" sz="1400">
                          <a:effectLst/>
                        </a:rPr>
                        <a:t>Segmento</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663">
                <a:tc>
                  <a:txBody>
                    <a:bodyPr vert="horz" wrap="square"/>
                    <a:lstStyle>
                      <a:defPPr/>
                    </a:lstStyle>
                    <a:p>
                      <a:pPr algn="ctr">
                        <a:lnSpc>
                          <a:spcPct val="107000"/>
                        </a:lnSpc>
                        <a:spcAft>
                          <a:spcPct val="0"/>
                        </a:spcAft>
                      </a:pPr>
                      <a:r>
                        <a:rPr lang="es-CL" sz="1400">
                          <a:effectLst/>
                        </a:rPr>
                        <a:t>1995</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vert="horz" wrap="square"/>
                    <a:lstStyle>
                      <a:defPPr/>
                    </a:lstStyle>
                    <a:p>
                      <a:pPr>
                        <a:lnSpc>
                          <a:spcPct val="107000"/>
                        </a:lnSpc>
                        <a:spcAft>
                          <a:spcPct val="0"/>
                        </a:spcAft>
                      </a:pPr>
                      <a:r>
                        <a:rPr lang="es-CL" sz="1400">
                          <a:effectLst/>
                        </a:rPr>
                        <a:t>Pinturas interiores de alta performance</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663">
                <a:tc>
                  <a:txBody>
                    <a:bodyPr vert="horz" wrap="square"/>
                    <a:lstStyle>
                      <a:defPPr/>
                    </a:lstStyle>
                    <a:p>
                      <a:pPr algn="ctr">
                        <a:lnSpc>
                          <a:spcPct val="107000"/>
                        </a:lnSpc>
                        <a:spcAft>
                          <a:spcPct val="0"/>
                        </a:spcAft>
                      </a:pPr>
                      <a:r>
                        <a:rPr lang="es-CL" sz="1400">
                          <a:effectLst/>
                        </a:rPr>
                        <a:t>2002</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vert="horz" wrap="square"/>
                    <a:lstStyle>
                      <a:defPPr/>
                    </a:lstStyle>
                    <a:p>
                      <a:pPr>
                        <a:lnSpc>
                          <a:spcPct val="107000"/>
                        </a:lnSpc>
                        <a:spcAft>
                          <a:spcPct val="0"/>
                        </a:spcAft>
                      </a:pPr>
                      <a:r>
                        <a:rPr lang="es-CL" sz="1400">
                          <a:effectLst/>
                        </a:rPr>
                        <a:t>Alta resistencia a la intemperie para productos exteriores </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663">
                <a:tc>
                  <a:txBody>
                    <a:bodyPr vert="horz" wrap="square"/>
                    <a:lstStyle>
                      <a:defPPr/>
                    </a:lstStyle>
                    <a:p>
                      <a:pPr algn="ctr">
                        <a:lnSpc>
                          <a:spcPct val="107000"/>
                        </a:lnSpc>
                        <a:spcAft>
                          <a:spcPct val="0"/>
                        </a:spcAft>
                      </a:pPr>
                      <a:r>
                        <a:rPr lang="es-CL" sz="1400">
                          <a:effectLst/>
                        </a:rPr>
                        <a:t>2005</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vert="horz" wrap="square"/>
                    <a:lstStyle>
                      <a:defPPr/>
                    </a:lstStyle>
                    <a:p>
                      <a:pPr>
                        <a:lnSpc>
                          <a:spcPct val="107000"/>
                        </a:lnSpc>
                        <a:spcAft>
                          <a:spcPct val="0"/>
                        </a:spcAft>
                      </a:pPr>
                      <a:r>
                        <a:rPr lang="es-CL" sz="1400">
                          <a:effectLst/>
                        </a:rPr>
                        <a:t>Impermeabilizantes para frentes</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663">
                <a:tc>
                  <a:txBody>
                    <a:bodyPr vert="horz" wrap="square"/>
                    <a:lstStyle>
                      <a:defPPr/>
                    </a:lstStyle>
                    <a:p>
                      <a:pPr algn="ctr">
                        <a:lnSpc>
                          <a:spcPct val="107000"/>
                        </a:lnSpc>
                        <a:spcAft>
                          <a:spcPct val="0"/>
                        </a:spcAft>
                      </a:pPr>
                      <a:r>
                        <a:rPr lang="es-CL" sz="1400">
                          <a:effectLst/>
                        </a:rPr>
                        <a:t>2007</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vert="horz" wrap="square"/>
                    <a:lstStyle>
                      <a:defPPr/>
                    </a:lstStyle>
                    <a:p>
                      <a:pPr>
                        <a:lnSpc>
                          <a:spcPct val="107000"/>
                        </a:lnSpc>
                        <a:spcAft>
                          <a:spcPct val="0"/>
                        </a:spcAft>
                      </a:pPr>
                      <a:r>
                        <a:rPr lang="es-CL" sz="1400">
                          <a:effectLst/>
                        </a:rPr>
                        <a:t>Pinturas para piscinas / pinturas semibrillo</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663">
                <a:tc>
                  <a:txBody>
                    <a:bodyPr vert="horz" wrap="square"/>
                    <a:lstStyle>
                      <a:defPPr/>
                    </a:lstStyle>
                    <a:p>
                      <a:pPr algn="ctr">
                        <a:lnSpc>
                          <a:spcPct val="107000"/>
                        </a:lnSpc>
                        <a:spcAft>
                          <a:spcPct val="0"/>
                        </a:spcAft>
                      </a:pPr>
                      <a:r>
                        <a:rPr lang="es-CL" sz="1400">
                          <a:effectLst/>
                        </a:rPr>
                        <a:t>2009</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vert="horz" wrap="square"/>
                    <a:lstStyle>
                      <a:defPPr/>
                    </a:lstStyle>
                    <a:p>
                      <a:pPr>
                        <a:lnSpc>
                          <a:spcPct val="107000"/>
                        </a:lnSpc>
                        <a:spcAft>
                          <a:spcPct val="0"/>
                        </a:spcAft>
                      </a:pPr>
                      <a:r>
                        <a:rPr lang="es-CL" sz="1400">
                          <a:effectLst/>
                        </a:rPr>
                        <a:t>Recubrimientos elastoméricos (EWC/ERC)</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663">
                <a:tc>
                  <a:txBody>
                    <a:bodyPr vert="horz" wrap="square"/>
                    <a:lstStyle>
                      <a:defPPr/>
                    </a:lstStyle>
                    <a:p>
                      <a:pPr algn="ctr">
                        <a:lnSpc>
                          <a:spcPct val="107000"/>
                        </a:lnSpc>
                        <a:spcAft>
                          <a:spcPct val="0"/>
                        </a:spcAft>
                      </a:pPr>
                      <a:r>
                        <a:rPr lang="es-CL" sz="1400">
                          <a:effectLst/>
                        </a:rPr>
                        <a:t>2011</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vert="horz" wrap="square"/>
                    <a:lstStyle>
                      <a:defPPr/>
                    </a:lstStyle>
                    <a:p>
                      <a:pPr>
                        <a:lnSpc>
                          <a:spcPct val="107000"/>
                        </a:lnSpc>
                        <a:spcAft>
                          <a:spcPct val="0"/>
                        </a:spcAft>
                      </a:pPr>
                      <a:r>
                        <a:rPr lang="es-CL" sz="1400">
                          <a:effectLst/>
                        </a:rPr>
                        <a:t>Modificadores para cemento</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1663">
                <a:tc>
                  <a:txBody>
                    <a:bodyPr vert="horz" wrap="square"/>
                    <a:lstStyle>
                      <a:defPPr/>
                    </a:lstStyle>
                    <a:p>
                      <a:pPr algn="ctr">
                        <a:lnSpc>
                          <a:spcPct val="107000"/>
                        </a:lnSpc>
                        <a:spcAft>
                          <a:spcPct val="0"/>
                        </a:spcAft>
                      </a:pPr>
                      <a:r>
                        <a:rPr lang="es-CL" sz="1400">
                          <a:effectLst/>
                        </a:rPr>
                        <a:t>2013</a:t>
                      </a:r>
                      <a:endParaRPr lang="es-CL"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vert="horz" wrap="square"/>
                    <a:lstStyle>
                      <a:defPPr/>
                    </a:lstStyle>
                    <a:p>
                      <a:pPr>
                        <a:lnSpc>
                          <a:spcPct val="107000"/>
                        </a:lnSpc>
                        <a:spcAft>
                          <a:spcPct val="0"/>
                        </a:spcAft>
                      </a:pPr>
                      <a:r>
                        <a:rPr lang="es-CL" sz="1400">
                          <a:effectLst/>
                        </a:rPr>
                        <a:t>Barnices y emulsiones nano</a:t>
                      </a:r>
                      <a:endParaRPr lang="es-CL" sz="1400">
                        <a:solidFill>
                          <a:srgbClr val="000000"/>
                        </a:solidFill>
                        <a:effectLst/>
                        <a:latin typeface="Calibri"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CuadroTexto 11"/>
          <p:cNvSpPr txBox="1"/>
          <p:nvPr/>
        </p:nvSpPr>
        <p:spPr>
          <a:xfrm>
            <a:off x="423005" y="2942129"/>
            <a:ext cx="3277460" cy="923330"/>
          </a:xfrm>
          <a:prstGeom prst="rect">
            <a:avLst/>
          </a:prstGeom>
          <a:noFill/>
        </p:spPr>
        <p:txBody>
          <a:bodyPr wrap="square" rtlCol="0">
            <a:spAutoFit/>
          </a:bodyPr>
          <a:lstStyle>
            <a:defPPr/>
          </a:lstStyle>
          <a:p>
            <a:pPr algn="ctr"/>
            <a:r>
              <a:rPr lang="es-CL" smtClean="0"/>
              <a:t>Cronología del uso de Terpolímeros en segmentos del mercado de recubrimientos</a:t>
            </a:r>
            <a:endParaRPr lang="es-CL"/>
          </a:p>
        </p:txBody>
      </p:sp>
    </p:spTree>
    <p:extLst>
      <p:ext uri="{BB962C8B-B14F-4D97-AF65-F5344CB8AC3E}">
        <p14:creationId xmlns:p14="http://schemas.microsoft.com/office/powerpoint/2010/main" val="12373435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0" presetClass="exit" presetSubtype="0" fill="hold" grpId="1" nodeType="clickEffect">
                                  <p:stCondLst>
                                    <p:cond delay="0"/>
                                  </p:stCondLst>
                                  <p:childTnLst>
                                    <p:animEffect transition="out" filter="fade">
                                      <p:cBhvr>
                                        <p:cTn id="30" dur="500"/>
                                        <p:tgtEl>
                                          <p:spTgt spid="10">
                                            <p:txEl>
                                              <p:pRg st="0" end="0"/>
                                            </p:txEl>
                                          </p:spTgt>
                                        </p:tgtEl>
                                      </p:cBhvr>
                                    </p:animEffect>
                                    <p:set>
                                      <p:cBhvr>
                                        <p:cTn id="31" dur="1" fill="hold">
                                          <p:stCondLst>
                                            <p:cond delay="499"/>
                                          </p:stCondLst>
                                        </p:cTn>
                                        <p:tgtEl>
                                          <p:spTgt spid="10">
                                            <p:txEl>
                                              <p:pRg st="0" end="0"/>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0">
                                            <p:txEl>
                                              <p:pRg st="1" end="1"/>
                                            </p:txEl>
                                          </p:spTgt>
                                        </p:tgtEl>
                                      </p:cBhvr>
                                    </p:animEffect>
                                    <p:set>
                                      <p:cBhvr>
                                        <p:cTn id="34" dur="1" fill="hold">
                                          <p:stCondLst>
                                            <p:cond delay="499"/>
                                          </p:stCondLst>
                                        </p:cTn>
                                        <p:tgtEl>
                                          <p:spTgt spid="10">
                                            <p:txEl>
                                              <p:pRg st="1" end="1"/>
                                            </p:txEl>
                                          </p:spTgt>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0">
                                            <p:txEl>
                                              <p:pRg st="2" end="2"/>
                                            </p:txEl>
                                          </p:spTgt>
                                        </p:tgtEl>
                                      </p:cBhvr>
                                    </p:animEffect>
                                    <p:set>
                                      <p:cBhvr>
                                        <p:cTn id="37" dur="1" fill="hold">
                                          <p:stCondLst>
                                            <p:cond delay="499"/>
                                          </p:stCondLst>
                                        </p:cTn>
                                        <p:tgtEl>
                                          <p:spTgt spid="10">
                                            <p:txEl>
                                              <p:pRg st="2" end="2"/>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xEl>
                                              <p:pRg st="3" end="3"/>
                                            </p:txEl>
                                          </p:spTgt>
                                        </p:tgtEl>
                                      </p:cBhvr>
                                    </p:animEffect>
                                    <p:set>
                                      <p:cBhvr>
                                        <p:cTn id="40" dur="1" fill="hold">
                                          <p:stCondLst>
                                            <p:cond delay="499"/>
                                          </p:stCondLst>
                                        </p:cTn>
                                        <p:tgtEl>
                                          <p:spTgt spid="10">
                                            <p:txEl>
                                              <p:pRg st="3" end="3"/>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0">
                                            <p:bg/>
                                          </p:spTgt>
                                        </p:tgtEl>
                                      </p:cBhvr>
                                    </p:animEffect>
                                    <p:set>
                                      <p:cBhvr>
                                        <p:cTn id="43" dur="1" fill="hold">
                                          <p:stCondLst>
                                            <p:cond delay="499"/>
                                          </p:stCondLst>
                                        </p:cTn>
                                        <p:tgtEl>
                                          <p:spTgt spid="10">
                                            <p:bg/>
                                          </p:spTgt>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afterGroup">
                            <p:stCondLst>
                              <p:cond delay="0"/>
                            </p:stCondLst>
                            <p:childTnLst>
                              <p:par>
                                <p:cTn id="46" presetID="10" presetClass="exit" presetSubtype="0" fill="hold" nodeType="click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afterGroup">
                            <p:stCondLst>
                              <p:cond delay="0"/>
                            </p:stCondLst>
                            <p:childTnLst>
                              <p:par>
                                <p:cTn id="51" presetID="2" presetClass="entr" presetSubtype="2"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1" uiExpand="1" build="p" animBg="1"/>
      <p:bldP spid="10" grpId="2" uiExpand="1" build="allAtOnce" animBg="1"/>
      <p:bldP spid="12" grpId="3"/>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 name="Grupo 2"/>
          <p:cNvGrpSpPr/>
          <p:nvPr/>
        </p:nvGrpSpPr>
        <p:grpSpPr>
          <a:xfrm>
            <a:off x="6253312" y="403766"/>
            <a:ext cx="2633514" cy="535490"/>
            <a:chOff x="1050206" y="2676742"/>
            <a:chExt cx="6744709" cy="535490"/>
          </a:xfrm>
        </p:grpSpPr>
        <p:sp>
          <p:nvSpPr>
            <p:cNvPr id="5" name="Rectángulo 4"/>
            <p:cNvSpPr/>
            <p:nvPr/>
          </p:nvSpPr>
          <p:spPr>
            <a:xfrm>
              <a:off x="1050206" y="2676742"/>
              <a:ext cx="6744709" cy="53549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lstStyle>
            <a:p>
              <a:pPr/>
            </a:p>
          </p:txBody>
        </p:sp>
        <p:sp>
          <p:nvSpPr>
            <p:cNvPr id="6" name="Rectángulo 5"/>
            <p:cNvSpPr/>
            <p:nvPr/>
          </p:nvSpPr>
          <p:spPr>
            <a:xfrm>
              <a:off x="1050206" y="2676742"/>
              <a:ext cx="6744709" cy="535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25046" tIns="66040" rIns="66040" bIns="66040" numCol="1" spcCol="1270" anchor="ctr" anchorCtr="0">
              <a:noAutofit/>
            </a:bodyPr>
            <a:lstStyle>
              <a:defPPr/>
            </a:lstStyle>
            <a:p>
              <a:pPr lvl="0" algn="l" defTabSz="1155700">
                <a:lnSpc>
                  <a:spcPct val="90000"/>
                </a:lnSpc>
                <a:spcBef>
                  <a:spcPct val="0"/>
                </a:spcBef>
                <a:spcAft>
                  <a:spcPct val="35000"/>
                </a:spcAft>
              </a:pPr>
              <a:r>
                <a:rPr lang="es-CL" sz="2600" kern="1200" smtClean="0"/>
                <a:t>METODOLOGÍA</a:t>
              </a:r>
              <a:endParaRPr lang="es-CL" sz="2600" kern="1200"/>
            </a:p>
          </p:txBody>
        </p:sp>
      </p:grpSp>
      <p:sp>
        <p:nvSpPr>
          <p:cNvPr id="4" name="Elipse 3"/>
          <p:cNvSpPr/>
          <p:nvPr/>
        </p:nvSpPr>
        <p:spPr>
          <a:xfrm>
            <a:off x="5918629" y="336830"/>
            <a:ext cx="669363" cy="669363"/>
          </a:xfrm>
          <a:prstGeom prst="ellipse">
            <a:avLst/>
          </a:prstGeom>
          <a:blipFill dpi="0" rotWithShape="0">
            <a:blip r:embed="rId2">
              <a:extLst>
                <a:ext uri="{28A0092B-C50C-407E-A947-70E740481C1C}">
                  <a14:useLocalDpi xmlns:a14="http://schemas.microsoft.com/office/drawing/2010/main" val="0"/>
                </a:ext>
              </a:extLst>
            </a:blip>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defPPr/>
          </a:lstStyle>
          <a:p>
            <a:pPr/>
          </a:p>
        </p:txBody>
      </p:sp>
      <p:sp>
        <p:nvSpPr>
          <p:cNvPr id="14" name="Forma libre 13"/>
          <p:cNvSpPr/>
          <p:nvPr/>
        </p:nvSpPr>
        <p:spPr>
          <a:xfrm>
            <a:off x="5357225" y="4433627"/>
            <a:ext cx="2441303" cy="1581410"/>
          </a:xfrm>
          <a:custGeom>
            <a:gdLst>
              <a:gd name="connsiteX0" fmla="*/ 0 w 2441303"/>
              <a:gd name="connsiteY0" fmla="*/ 158141 h 1581410"/>
              <a:gd name="connsiteX1" fmla="*/ 158141 w 2441303"/>
              <a:gd name="connsiteY1" fmla="*/ 0 h 1581410"/>
              <a:gd name="connsiteX2" fmla="*/ 2283162 w 2441303"/>
              <a:gd name="connsiteY2" fmla="*/ 0 h 1581410"/>
              <a:gd name="connsiteX3" fmla="*/ 2441303 w 2441303"/>
              <a:gd name="connsiteY3" fmla="*/ 158141 h 1581410"/>
              <a:gd name="connsiteX4" fmla="*/ 2441303 w 2441303"/>
              <a:gd name="connsiteY4" fmla="*/ 1423269 h 1581410"/>
              <a:gd name="connsiteX5" fmla="*/ 2283162 w 2441303"/>
              <a:gd name="connsiteY5" fmla="*/ 1581410 h 1581410"/>
              <a:gd name="connsiteX6" fmla="*/ 158141 w 2441303"/>
              <a:gd name="connsiteY6" fmla="*/ 1581410 h 1581410"/>
              <a:gd name="connsiteX7" fmla="*/ 0 w 2441303"/>
              <a:gd name="connsiteY7" fmla="*/ 1423269 h 1581410"/>
              <a:gd name="connsiteX8" fmla="*/ 0 w 2441303"/>
              <a:gd name="connsiteY8" fmla="*/ 158141 h 1581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303" h="1581410">
                <a:moveTo>
                  <a:pt x="0" y="158141"/>
                </a:moveTo>
                <a:cubicBezTo>
                  <a:pt x="0" y="70802"/>
                  <a:pt x="70802" y="0"/>
                  <a:pt x="158141" y="0"/>
                </a:cubicBezTo>
                <a:lnTo>
                  <a:pt x="2283162" y="0"/>
                </a:lnTo>
                <a:cubicBezTo>
                  <a:pt x="2370501" y="0"/>
                  <a:pt x="2441303" y="70802"/>
                  <a:pt x="2441303" y="158141"/>
                </a:cubicBezTo>
                <a:lnTo>
                  <a:pt x="2441303" y="1423269"/>
                </a:lnTo>
                <a:cubicBezTo>
                  <a:pt x="2441303" y="1510608"/>
                  <a:pt x="2370501" y="1581410"/>
                  <a:pt x="2283162" y="1581410"/>
                </a:cubicBezTo>
                <a:lnTo>
                  <a:pt x="158141" y="1581410"/>
                </a:lnTo>
                <a:cubicBezTo>
                  <a:pt x="70802" y="1581410"/>
                  <a:pt x="0" y="1510608"/>
                  <a:pt x="0" y="1423269"/>
                </a:cubicBezTo>
                <a:lnTo>
                  <a:pt x="0" y="1581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1899" tIns="494860" rIns="99508" bIns="99508" numCol="1" spcCol="1270" anchor="t" anchorCtr="0">
            <a:noAutofit/>
          </a:bodyPr>
          <a:lstStyle>
            <a:defPPr/>
          </a:lstStyle>
          <a:p>
            <a:pPr marL="114300" lvl="1" indent="-114300" algn="l" defTabSz="577850">
              <a:lnSpc>
                <a:spcPct val="90000"/>
              </a:lnSpc>
              <a:spcBef>
                <a:spcPct val="0"/>
              </a:spcBef>
              <a:spcAft>
                <a:spcPct val="15000"/>
              </a:spcAft>
              <a:buChar char="••"/>
            </a:pPr>
            <a:r>
              <a:rPr lang="es-CL" sz="1300" kern="1200" smtClean="0"/>
              <a:t>Gramos evaporados por día por metro cuadrado de recubrimiento</a:t>
            </a:r>
            <a:endParaRPr lang="es-CL" sz="1300" kern="1200"/>
          </a:p>
        </p:txBody>
      </p:sp>
      <p:sp>
        <p:nvSpPr>
          <p:cNvPr id="15" name="Forma libre 14"/>
          <p:cNvSpPr/>
          <p:nvPr/>
        </p:nvSpPr>
        <p:spPr>
          <a:xfrm>
            <a:off x="1374046" y="4433627"/>
            <a:ext cx="2441303" cy="1581410"/>
          </a:xfrm>
          <a:custGeom>
            <a:gdLst>
              <a:gd name="connsiteX0" fmla="*/ 0 w 2441303"/>
              <a:gd name="connsiteY0" fmla="*/ 158141 h 1581410"/>
              <a:gd name="connsiteX1" fmla="*/ 158141 w 2441303"/>
              <a:gd name="connsiteY1" fmla="*/ 0 h 1581410"/>
              <a:gd name="connsiteX2" fmla="*/ 2283162 w 2441303"/>
              <a:gd name="connsiteY2" fmla="*/ 0 h 1581410"/>
              <a:gd name="connsiteX3" fmla="*/ 2441303 w 2441303"/>
              <a:gd name="connsiteY3" fmla="*/ 158141 h 1581410"/>
              <a:gd name="connsiteX4" fmla="*/ 2441303 w 2441303"/>
              <a:gd name="connsiteY4" fmla="*/ 1423269 h 1581410"/>
              <a:gd name="connsiteX5" fmla="*/ 2283162 w 2441303"/>
              <a:gd name="connsiteY5" fmla="*/ 1581410 h 1581410"/>
              <a:gd name="connsiteX6" fmla="*/ 158141 w 2441303"/>
              <a:gd name="connsiteY6" fmla="*/ 1581410 h 1581410"/>
              <a:gd name="connsiteX7" fmla="*/ 0 w 2441303"/>
              <a:gd name="connsiteY7" fmla="*/ 1423269 h 1581410"/>
              <a:gd name="connsiteX8" fmla="*/ 0 w 2441303"/>
              <a:gd name="connsiteY8" fmla="*/ 158141 h 1581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303" h="1581410">
                <a:moveTo>
                  <a:pt x="0" y="158141"/>
                </a:moveTo>
                <a:cubicBezTo>
                  <a:pt x="0" y="70802"/>
                  <a:pt x="70802" y="0"/>
                  <a:pt x="158141" y="0"/>
                </a:cubicBezTo>
                <a:lnTo>
                  <a:pt x="2283162" y="0"/>
                </a:lnTo>
                <a:cubicBezTo>
                  <a:pt x="2370501" y="0"/>
                  <a:pt x="2441303" y="70802"/>
                  <a:pt x="2441303" y="158141"/>
                </a:cubicBezTo>
                <a:lnTo>
                  <a:pt x="2441303" y="1423269"/>
                </a:lnTo>
                <a:cubicBezTo>
                  <a:pt x="2441303" y="1510608"/>
                  <a:pt x="2370501" y="1581410"/>
                  <a:pt x="2283162" y="1581410"/>
                </a:cubicBezTo>
                <a:lnTo>
                  <a:pt x="158141" y="1581410"/>
                </a:lnTo>
                <a:cubicBezTo>
                  <a:pt x="70802" y="1581410"/>
                  <a:pt x="0" y="1510608"/>
                  <a:pt x="0" y="1423269"/>
                </a:cubicBezTo>
                <a:lnTo>
                  <a:pt x="0" y="1581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08" tIns="494860" rIns="831899" bIns="99508" numCol="1" spcCol="1270" anchor="t" anchorCtr="0">
            <a:noAutofit/>
          </a:bodyPr>
          <a:lstStyle>
            <a:defPPr/>
          </a:lstStyle>
          <a:p>
            <a:pPr marL="114300" lvl="1" indent="-114300" algn="l" defTabSz="577850">
              <a:lnSpc>
                <a:spcPct val="90000"/>
              </a:lnSpc>
              <a:spcBef>
                <a:spcPct val="0"/>
              </a:spcBef>
              <a:spcAft>
                <a:spcPct val="15000"/>
              </a:spcAft>
              <a:buChar char="••"/>
            </a:pPr>
            <a:r>
              <a:rPr lang="es-CL" sz="1300" kern="1200" smtClean="0"/>
              <a:t>Porcentaje en peso de agua absorbida respecto del peso de probeta</a:t>
            </a:r>
            <a:endParaRPr lang="es-CL" sz="1300" kern="1200"/>
          </a:p>
        </p:txBody>
      </p:sp>
      <p:sp>
        <p:nvSpPr>
          <p:cNvPr id="16" name="Forma libre 15"/>
          <p:cNvSpPr/>
          <p:nvPr/>
        </p:nvSpPr>
        <p:spPr>
          <a:xfrm>
            <a:off x="5357225" y="1073129"/>
            <a:ext cx="2441303" cy="1581410"/>
          </a:xfrm>
          <a:custGeom>
            <a:gdLst>
              <a:gd name="connsiteX0" fmla="*/ 0 w 2441303"/>
              <a:gd name="connsiteY0" fmla="*/ 158141 h 1581410"/>
              <a:gd name="connsiteX1" fmla="*/ 158141 w 2441303"/>
              <a:gd name="connsiteY1" fmla="*/ 0 h 1581410"/>
              <a:gd name="connsiteX2" fmla="*/ 2283162 w 2441303"/>
              <a:gd name="connsiteY2" fmla="*/ 0 h 1581410"/>
              <a:gd name="connsiteX3" fmla="*/ 2441303 w 2441303"/>
              <a:gd name="connsiteY3" fmla="*/ 158141 h 1581410"/>
              <a:gd name="connsiteX4" fmla="*/ 2441303 w 2441303"/>
              <a:gd name="connsiteY4" fmla="*/ 1423269 h 1581410"/>
              <a:gd name="connsiteX5" fmla="*/ 2283162 w 2441303"/>
              <a:gd name="connsiteY5" fmla="*/ 1581410 h 1581410"/>
              <a:gd name="connsiteX6" fmla="*/ 158141 w 2441303"/>
              <a:gd name="connsiteY6" fmla="*/ 1581410 h 1581410"/>
              <a:gd name="connsiteX7" fmla="*/ 0 w 2441303"/>
              <a:gd name="connsiteY7" fmla="*/ 1423269 h 1581410"/>
              <a:gd name="connsiteX8" fmla="*/ 0 w 2441303"/>
              <a:gd name="connsiteY8" fmla="*/ 158141 h 1581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303" h="1581410">
                <a:moveTo>
                  <a:pt x="0" y="158141"/>
                </a:moveTo>
                <a:cubicBezTo>
                  <a:pt x="0" y="70802"/>
                  <a:pt x="70802" y="0"/>
                  <a:pt x="158141" y="0"/>
                </a:cubicBezTo>
                <a:lnTo>
                  <a:pt x="2283162" y="0"/>
                </a:lnTo>
                <a:cubicBezTo>
                  <a:pt x="2370501" y="0"/>
                  <a:pt x="2441303" y="70802"/>
                  <a:pt x="2441303" y="158141"/>
                </a:cubicBezTo>
                <a:lnTo>
                  <a:pt x="2441303" y="1423269"/>
                </a:lnTo>
                <a:cubicBezTo>
                  <a:pt x="2441303" y="1510608"/>
                  <a:pt x="2370501" y="1581410"/>
                  <a:pt x="2283162" y="1581410"/>
                </a:cubicBezTo>
                <a:lnTo>
                  <a:pt x="158141" y="1581410"/>
                </a:lnTo>
                <a:cubicBezTo>
                  <a:pt x="70802" y="1581410"/>
                  <a:pt x="0" y="1510608"/>
                  <a:pt x="0" y="1423269"/>
                </a:cubicBezTo>
                <a:lnTo>
                  <a:pt x="0" y="1581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31899" tIns="99508" rIns="99508" bIns="494860" numCol="1" spcCol="1270" anchor="t" anchorCtr="0">
            <a:noAutofit/>
          </a:bodyPr>
          <a:lstStyle>
            <a:defPPr/>
          </a:lstStyle>
          <a:p>
            <a:pPr marL="114300" lvl="1" indent="-114300" algn="l" defTabSz="577850">
              <a:lnSpc>
                <a:spcPct val="90000"/>
              </a:lnSpc>
              <a:spcBef>
                <a:spcPct val="0"/>
              </a:spcBef>
              <a:spcAft>
                <a:spcPct val="15000"/>
              </a:spcAft>
              <a:buChar char="••"/>
            </a:pPr>
            <a:r>
              <a:rPr lang="es-CL" sz="1300" kern="1200" smtClean="0"/>
              <a:t>OK (pasa) o KO (no pasa) de acuerdo a si hubo o no fisura</a:t>
            </a:r>
            <a:endParaRPr lang="es-CL" sz="1300" kern="1200"/>
          </a:p>
        </p:txBody>
      </p:sp>
      <p:sp>
        <p:nvSpPr>
          <p:cNvPr id="17" name="Forma libre 16"/>
          <p:cNvSpPr/>
          <p:nvPr/>
        </p:nvSpPr>
        <p:spPr>
          <a:xfrm>
            <a:off x="1374046" y="1073129"/>
            <a:ext cx="2441303" cy="1581410"/>
          </a:xfrm>
          <a:custGeom>
            <a:gdLst>
              <a:gd name="connsiteX0" fmla="*/ 0 w 2441303"/>
              <a:gd name="connsiteY0" fmla="*/ 158141 h 1581410"/>
              <a:gd name="connsiteX1" fmla="*/ 158141 w 2441303"/>
              <a:gd name="connsiteY1" fmla="*/ 0 h 1581410"/>
              <a:gd name="connsiteX2" fmla="*/ 2283162 w 2441303"/>
              <a:gd name="connsiteY2" fmla="*/ 0 h 1581410"/>
              <a:gd name="connsiteX3" fmla="*/ 2441303 w 2441303"/>
              <a:gd name="connsiteY3" fmla="*/ 158141 h 1581410"/>
              <a:gd name="connsiteX4" fmla="*/ 2441303 w 2441303"/>
              <a:gd name="connsiteY4" fmla="*/ 1423269 h 1581410"/>
              <a:gd name="connsiteX5" fmla="*/ 2283162 w 2441303"/>
              <a:gd name="connsiteY5" fmla="*/ 1581410 h 1581410"/>
              <a:gd name="connsiteX6" fmla="*/ 158141 w 2441303"/>
              <a:gd name="connsiteY6" fmla="*/ 1581410 h 1581410"/>
              <a:gd name="connsiteX7" fmla="*/ 0 w 2441303"/>
              <a:gd name="connsiteY7" fmla="*/ 1423269 h 1581410"/>
              <a:gd name="connsiteX8" fmla="*/ 0 w 2441303"/>
              <a:gd name="connsiteY8" fmla="*/ 158141 h 15814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1303" h="1581410">
                <a:moveTo>
                  <a:pt x="0" y="158141"/>
                </a:moveTo>
                <a:cubicBezTo>
                  <a:pt x="0" y="70802"/>
                  <a:pt x="70802" y="0"/>
                  <a:pt x="158141" y="0"/>
                </a:cubicBezTo>
                <a:lnTo>
                  <a:pt x="2283162" y="0"/>
                </a:lnTo>
                <a:cubicBezTo>
                  <a:pt x="2370501" y="0"/>
                  <a:pt x="2441303" y="70802"/>
                  <a:pt x="2441303" y="158141"/>
                </a:cubicBezTo>
                <a:lnTo>
                  <a:pt x="2441303" y="1423269"/>
                </a:lnTo>
                <a:cubicBezTo>
                  <a:pt x="2441303" y="1510608"/>
                  <a:pt x="2370501" y="1581410"/>
                  <a:pt x="2283162" y="1581410"/>
                </a:cubicBezTo>
                <a:lnTo>
                  <a:pt x="158141" y="1581410"/>
                </a:lnTo>
                <a:cubicBezTo>
                  <a:pt x="70802" y="1581410"/>
                  <a:pt x="0" y="1510608"/>
                  <a:pt x="0" y="1423269"/>
                </a:cubicBezTo>
                <a:lnTo>
                  <a:pt x="0" y="15814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08" tIns="99508" rIns="831899" bIns="494860" numCol="1" spcCol="1270" anchor="t" anchorCtr="0">
            <a:noAutofit/>
          </a:bodyPr>
          <a:lstStyle>
            <a:defPPr/>
          </a:lstStyle>
          <a:p>
            <a:pPr marL="114300" lvl="1" indent="-114300" algn="l" defTabSz="577850">
              <a:lnSpc>
                <a:spcPct val="90000"/>
              </a:lnSpc>
              <a:spcBef>
                <a:spcPct val="0"/>
              </a:spcBef>
              <a:spcAft>
                <a:spcPct val="15000"/>
              </a:spcAft>
              <a:buChar char="••"/>
            </a:pPr>
            <a:r>
              <a:rPr lang="es-CL" sz="1300" kern="1200" smtClean="0"/>
              <a:t>Valores de tensión máxima</a:t>
            </a:r>
            <a:endParaRPr lang="es-CL" sz="1300" kern="1200"/>
          </a:p>
          <a:p>
            <a:pPr marL="114300" lvl="1" indent="-114300" algn="l" defTabSz="577850">
              <a:lnSpc>
                <a:spcPct val="90000"/>
              </a:lnSpc>
              <a:spcBef>
                <a:spcPct val="0"/>
              </a:spcBef>
              <a:spcAft>
                <a:spcPct val="15000"/>
              </a:spcAft>
              <a:buChar char="••"/>
            </a:pPr>
            <a:r>
              <a:rPr lang="es-CL" sz="1300" kern="1200" smtClean="0"/>
              <a:t>Valores de elongación a la ruptura</a:t>
            </a:r>
            <a:endParaRPr lang="es-CL" sz="1300" kern="1200"/>
          </a:p>
        </p:txBody>
      </p:sp>
      <p:sp>
        <p:nvSpPr>
          <p:cNvPr id="18" name="Forma libre 17"/>
          <p:cNvSpPr/>
          <p:nvPr/>
        </p:nvSpPr>
        <p:spPr>
          <a:xfrm>
            <a:off x="2397021" y="1354817"/>
            <a:ext cx="2139846" cy="2139846"/>
          </a:xfrm>
          <a:custGeom>
            <a:gdLst>
              <a:gd name="connsiteX0" fmla="*/ 0 w 2139846"/>
              <a:gd name="connsiteY0" fmla="*/ 2139846 h 2139846"/>
              <a:gd name="connsiteX1" fmla="*/ 2139846 w 2139846"/>
              <a:gd name="connsiteY1" fmla="*/ 0 h 2139846"/>
              <a:gd name="connsiteX2" fmla="*/ 2139846 w 2139846"/>
              <a:gd name="connsiteY2" fmla="*/ 2139846 h 2139846"/>
              <a:gd name="connsiteX3" fmla="*/ 0 w 2139846"/>
              <a:gd name="connsiteY3" fmla="*/ 2139846 h 2139846"/>
            </a:gdLst>
            <a:cxnLst>
              <a:cxn ang="0">
                <a:pos x="connsiteX0" y="connsiteY0"/>
              </a:cxn>
              <a:cxn ang="0">
                <a:pos x="connsiteX1" y="connsiteY1"/>
              </a:cxn>
              <a:cxn ang="0">
                <a:pos x="connsiteX2" y="connsiteY2"/>
              </a:cxn>
              <a:cxn ang="0">
                <a:pos x="connsiteX3" y="connsiteY3"/>
              </a:cxn>
            </a:cxnLst>
            <a:rect l="l" t="t" r="r" b="b"/>
            <a:pathLst>
              <a:path w="2139846" h="2139846">
                <a:moveTo>
                  <a:pt x="0" y="2139846"/>
                </a:moveTo>
                <a:cubicBezTo>
                  <a:pt x="0" y="958042"/>
                  <a:pt x="958042" y="0"/>
                  <a:pt x="2139846" y="0"/>
                </a:cubicBezTo>
                <a:lnTo>
                  <a:pt x="2139846" y="2139846"/>
                </a:lnTo>
                <a:lnTo>
                  <a:pt x="0" y="21398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1874" tIns="761874" rIns="135128" bIns="135128" numCol="1" spcCol="1270" anchor="ctr" anchorCtr="0">
            <a:noAutofit/>
          </a:bodyPr>
          <a:lstStyle>
            <a:defPPr/>
          </a:lstStyle>
          <a:p>
            <a:pPr lvl="0" algn="ctr" defTabSz="844550">
              <a:lnSpc>
                <a:spcPct val="90000"/>
              </a:lnSpc>
              <a:spcBef>
                <a:spcPct val="0"/>
              </a:spcBef>
              <a:spcAft>
                <a:spcPct val="35000"/>
              </a:spcAft>
            </a:pPr>
            <a:r>
              <a:rPr lang="es-CL" sz="1900" kern="1200" smtClean="0"/>
              <a:t>Propiedades Mecánicas</a:t>
            </a:r>
            <a:endParaRPr lang="es-CL" sz="1900" kern="1200"/>
          </a:p>
        </p:txBody>
      </p:sp>
      <p:sp>
        <p:nvSpPr>
          <p:cNvPr id="19" name="Forma libre 18"/>
          <p:cNvSpPr/>
          <p:nvPr/>
        </p:nvSpPr>
        <p:spPr>
          <a:xfrm>
            <a:off x="4635706" y="1354817"/>
            <a:ext cx="2139846" cy="2139846"/>
          </a:xfrm>
          <a:custGeom>
            <a:gdLst>
              <a:gd name="connsiteX0" fmla="*/ 0 w 2139846"/>
              <a:gd name="connsiteY0" fmla="*/ 2139846 h 2139846"/>
              <a:gd name="connsiteX1" fmla="*/ 2139846 w 2139846"/>
              <a:gd name="connsiteY1" fmla="*/ 0 h 2139846"/>
              <a:gd name="connsiteX2" fmla="*/ 2139846 w 2139846"/>
              <a:gd name="connsiteY2" fmla="*/ 2139846 h 2139846"/>
              <a:gd name="connsiteX3" fmla="*/ 0 w 2139846"/>
              <a:gd name="connsiteY3" fmla="*/ 2139846 h 2139846"/>
            </a:gdLst>
            <a:cxnLst>
              <a:cxn ang="0">
                <a:pos x="connsiteX0" y="connsiteY0"/>
              </a:cxn>
              <a:cxn ang="0">
                <a:pos x="connsiteX1" y="connsiteY1"/>
              </a:cxn>
              <a:cxn ang="0">
                <a:pos x="connsiteX2" y="connsiteY2"/>
              </a:cxn>
              <a:cxn ang="0">
                <a:pos x="connsiteX3" y="connsiteY3"/>
              </a:cxn>
            </a:cxnLst>
            <a:rect l="l" t="t" r="r" b="b"/>
            <a:pathLst>
              <a:path w="2139846" h="2139846">
                <a:moveTo>
                  <a:pt x="0" y="0"/>
                </a:moveTo>
                <a:cubicBezTo>
                  <a:pt x="1181804" y="0"/>
                  <a:pt x="2139846" y="958042"/>
                  <a:pt x="2139846" y="2139846"/>
                </a:cubicBezTo>
                <a:lnTo>
                  <a:pt x="0" y="2139846"/>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761874" rIns="761874" bIns="135128" numCol="1" spcCol="1270" anchor="ctr" anchorCtr="0">
            <a:noAutofit/>
          </a:bodyPr>
          <a:lstStyle>
            <a:defPPr/>
          </a:lstStyle>
          <a:p>
            <a:pPr lvl="0" algn="ctr" defTabSz="844550">
              <a:lnSpc>
                <a:spcPct val="90000"/>
              </a:lnSpc>
              <a:spcBef>
                <a:spcPct val="0"/>
              </a:spcBef>
              <a:spcAft>
                <a:spcPct val="35000"/>
              </a:spcAft>
            </a:pPr>
            <a:r>
              <a:rPr lang="es-CL" sz="1900" kern="1200" smtClean="0"/>
              <a:t>Flexión en Frío</a:t>
            </a:r>
            <a:endParaRPr lang="es-CL" sz="1900" kern="1200"/>
          </a:p>
        </p:txBody>
      </p:sp>
      <p:sp>
        <p:nvSpPr>
          <p:cNvPr id="20" name="Forma libre 19"/>
          <p:cNvSpPr/>
          <p:nvPr/>
        </p:nvSpPr>
        <p:spPr>
          <a:xfrm>
            <a:off x="4635706" y="3593501"/>
            <a:ext cx="2139846" cy="2139847"/>
          </a:xfrm>
          <a:custGeom>
            <a:gdLst>
              <a:gd name="connsiteX0" fmla="*/ 0 w 2139846"/>
              <a:gd name="connsiteY0" fmla="*/ 2139846 h 2139846"/>
              <a:gd name="connsiteX1" fmla="*/ 2139846 w 2139846"/>
              <a:gd name="connsiteY1" fmla="*/ 0 h 2139846"/>
              <a:gd name="connsiteX2" fmla="*/ 2139846 w 2139846"/>
              <a:gd name="connsiteY2" fmla="*/ 2139846 h 2139846"/>
              <a:gd name="connsiteX3" fmla="*/ 0 w 2139846"/>
              <a:gd name="connsiteY3" fmla="*/ 2139846 h 2139846"/>
            </a:gdLst>
            <a:cxnLst>
              <a:cxn ang="0">
                <a:pos x="connsiteX0" y="connsiteY0"/>
              </a:cxn>
              <a:cxn ang="0">
                <a:pos x="connsiteX1" y="connsiteY1"/>
              </a:cxn>
              <a:cxn ang="0">
                <a:pos x="connsiteX2" y="connsiteY2"/>
              </a:cxn>
              <a:cxn ang="0">
                <a:pos x="connsiteX3" y="connsiteY3"/>
              </a:cxn>
            </a:cxnLst>
            <a:rect l="l" t="t" r="r" b="b"/>
            <a:pathLst>
              <a:path w="2139846" h="2139846">
                <a:moveTo>
                  <a:pt x="2139846" y="0"/>
                </a:moveTo>
                <a:cubicBezTo>
                  <a:pt x="2139846" y="1181804"/>
                  <a:pt x="1181804" y="2139846"/>
                  <a:pt x="0" y="2139846"/>
                </a:cubicBezTo>
                <a:lnTo>
                  <a:pt x="0" y="0"/>
                </a:lnTo>
                <a:lnTo>
                  <a:pt x="2139846"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128" tIns="135129" rIns="761874" bIns="761874" numCol="1" spcCol="1270" anchor="ctr" anchorCtr="0">
            <a:noAutofit/>
          </a:bodyPr>
          <a:lstStyle>
            <a:defPPr/>
          </a:lstStyle>
          <a:p>
            <a:pPr lvl="0" algn="ctr" defTabSz="844550">
              <a:lnSpc>
                <a:spcPct val="90000"/>
              </a:lnSpc>
              <a:spcBef>
                <a:spcPct val="0"/>
              </a:spcBef>
              <a:spcAft>
                <a:spcPct val="35000"/>
              </a:spcAft>
            </a:pPr>
            <a:r>
              <a:rPr lang="es-CL" sz="1900" kern="1200" smtClean="0"/>
              <a:t>Densidad de difusión de vapor</a:t>
            </a:r>
            <a:endParaRPr lang="es-CL" sz="1900" kern="1200"/>
          </a:p>
        </p:txBody>
      </p:sp>
      <p:sp>
        <p:nvSpPr>
          <p:cNvPr id="21" name="Forma libre 20"/>
          <p:cNvSpPr/>
          <p:nvPr/>
        </p:nvSpPr>
        <p:spPr>
          <a:xfrm>
            <a:off x="2397021" y="3593502"/>
            <a:ext cx="2139846" cy="2139846"/>
          </a:xfrm>
          <a:custGeom>
            <a:gdLst>
              <a:gd name="connsiteX0" fmla="*/ 0 w 2139846"/>
              <a:gd name="connsiteY0" fmla="*/ 2139846 h 2139846"/>
              <a:gd name="connsiteX1" fmla="*/ 2139846 w 2139846"/>
              <a:gd name="connsiteY1" fmla="*/ 0 h 2139846"/>
              <a:gd name="connsiteX2" fmla="*/ 2139846 w 2139846"/>
              <a:gd name="connsiteY2" fmla="*/ 2139846 h 2139846"/>
              <a:gd name="connsiteX3" fmla="*/ 0 w 2139846"/>
              <a:gd name="connsiteY3" fmla="*/ 2139846 h 2139846"/>
            </a:gdLst>
            <a:cxnLst>
              <a:cxn ang="0">
                <a:pos x="connsiteX0" y="connsiteY0"/>
              </a:cxn>
              <a:cxn ang="0">
                <a:pos x="connsiteX1" y="connsiteY1"/>
              </a:cxn>
              <a:cxn ang="0">
                <a:pos x="connsiteX2" y="connsiteY2"/>
              </a:cxn>
              <a:cxn ang="0">
                <a:pos x="connsiteX3" y="connsiteY3"/>
              </a:cxn>
            </a:cxnLst>
            <a:rect l="l" t="t" r="r" b="b"/>
            <a:pathLst>
              <a:path w="2139846" h="2139846">
                <a:moveTo>
                  <a:pt x="2139846" y="2139846"/>
                </a:moveTo>
                <a:cubicBezTo>
                  <a:pt x="958042" y="2139846"/>
                  <a:pt x="0" y="1181804"/>
                  <a:pt x="0" y="0"/>
                </a:cubicBezTo>
                <a:lnTo>
                  <a:pt x="2139846" y="0"/>
                </a:lnTo>
                <a:lnTo>
                  <a:pt x="2139846" y="21398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1874" tIns="135128" rIns="135128" bIns="761874" numCol="1" spcCol="1270" anchor="ctr" anchorCtr="0">
            <a:noAutofit/>
          </a:bodyPr>
          <a:lstStyle>
            <a:defPPr/>
          </a:lstStyle>
          <a:p>
            <a:pPr lvl="0" algn="ctr" defTabSz="844550">
              <a:lnSpc>
                <a:spcPct val="90000"/>
              </a:lnSpc>
              <a:spcBef>
                <a:spcPct val="0"/>
              </a:spcBef>
              <a:spcAft>
                <a:spcPct val="35000"/>
              </a:spcAft>
            </a:pPr>
            <a:r>
              <a:rPr lang="es-CL" sz="1900" kern="1200" smtClean="0"/>
              <a:t>Absorción de agua sobre film libre</a:t>
            </a:r>
            <a:endParaRPr lang="es-CL" sz="1900" kern="120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6" y="3010286"/>
            <a:ext cx="2772000" cy="2079000"/>
          </a:xfrm>
          <a:prstGeom prst="rect">
            <a:avLst/>
          </a:prstGeom>
        </p:spPr>
      </p:pic>
      <p:pic>
        <p:nvPicPr>
          <p:cNvPr id="11" name="Imagen 10"/>
          <p:cNvPicPr>
            <a:picLocks noChangeAspect="1"/>
          </p:cNvPicPr>
          <p:nvPr/>
        </p:nvPicPr>
        <p:blipFill>
          <a:blip r:embed="rId4">
            <a:clrChange>
              <a:clrFrom>
                <a:srgbClr val="F6F4F5"/>
              </a:clrFrom>
              <a:clrTo>
                <a:srgbClr val="F6F4F5">
                  <a:alpha val="0"/>
                </a:srgbClr>
              </a:clrTo>
            </a:clrChange>
            <a:extLst>
              <a:ext uri="{28A0092B-C50C-407E-A947-70E740481C1C}">
                <a14:useLocalDpi xmlns:a14="http://schemas.microsoft.com/office/drawing/2010/main" val="0"/>
              </a:ext>
            </a:extLst>
          </a:blip>
          <a:stretch>
            <a:fillRect/>
          </a:stretch>
        </p:blipFill>
        <p:spPr>
          <a:xfrm>
            <a:off x="2582659" y="322803"/>
            <a:ext cx="2160000" cy="2160000"/>
          </a:xfrm>
          <a:prstGeom prst="rect">
            <a:avLst/>
          </a:prstGeom>
        </p:spPr>
      </p:pic>
      <p:pic>
        <p:nvPicPr>
          <p:cNvPr id="12" name="Imagen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14863" y="4613167"/>
            <a:ext cx="2270258" cy="1816206"/>
          </a:xfrm>
          <a:prstGeom prst="rect">
            <a:avLst/>
          </a:prstGeom>
        </p:spPr>
      </p:pic>
      <p:sp>
        <p:nvSpPr>
          <p:cNvPr id="24" name="Elipse 23"/>
          <p:cNvSpPr/>
          <p:nvPr/>
        </p:nvSpPr>
        <p:spPr>
          <a:xfrm>
            <a:off x="5971850" y="1863834"/>
            <a:ext cx="1584000" cy="1584000"/>
          </a:xfrm>
          <a:prstGeom prst="ellipse">
            <a:avLst/>
          </a:prstGeom>
          <a:blipFill dpi="0" rotWithShape="1">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a:blipFill>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lstStyle>
          <a:p>
            <a:pPr algn="ctr"/>
            <a:endParaRPr lang="es-CL"/>
          </a:p>
        </p:txBody>
      </p:sp>
    </p:spTree>
    <p:extLst>
      <p:ext uri="{BB962C8B-B14F-4D97-AF65-F5344CB8AC3E}">
        <p14:creationId xmlns:p14="http://schemas.microsoft.com/office/powerpoint/2010/main" val="3635981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1"/>
      <p:bldP spid="16" grpId="2"/>
      <p:bldP spid="17" grpId="3"/>
      <p:bldP spid="18" grpId="4"/>
      <p:bldP spid="19" grpId="5"/>
      <p:bldP spid="20" grpId="6"/>
      <p:bldP spid="21" grpId="7"/>
      <p:bldP spid="24" grpId="8"/>
    </p:bldLst>
  </p:timing>
</p:sld>
</file>

<file path=ppt/tags/tag1.xml><?xml version="1.0" encoding="utf-8"?>
<p:tagLst xmlns:p="http://schemas.openxmlformats.org/presentationml/2006/main">
  <p:tag name="THINKCELLSHAPEDONOTDELETE" val="thinkcellActiveDocDoNotDelete"/>
</p:tagLst>
</file>

<file path=ppt/tags/tag10.xml><?xml version="1.0" encoding="utf-8"?>
<p:tagLst xmlns:p="http://schemas.openxmlformats.org/presentationml/2006/main">
  <p:tag name="THINKCELLSHAPEDONOTDELETE" val="pwYNgTmvSQEWN_QwvcBrxdA"/>
</p:tagLst>
</file>

<file path=ppt/tags/tag11.xml><?xml version="1.0" encoding="utf-8"?>
<p:tagLst xmlns:p="http://schemas.openxmlformats.org/presentationml/2006/main">
  <p:tag name="THINKCELLSHAPEDONOTDELETE" val="pwr6Ofb9C1UCkZxtwx9uj7g"/>
</p:tagLst>
</file>

<file path=ppt/tags/tag12.xml><?xml version="1.0" encoding="utf-8"?>
<p:tagLst xmlns:p="http://schemas.openxmlformats.org/presentationml/2006/main">
  <p:tag name="THINKCELLSHAPEDONOTDELETE" val="pckC1jcX0X0Gor7TKrPkoew"/>
</p:tagLst>
</file>

<file path=ppt/tags/tag13.xml><?xml version="1.0" encoding="utf-8"?>
<p:tagLst xmlns:p="http://schemas.openxmlformats.org/presentationml/2006/main">
  <p:tag name="THINKCELLSHAPEDONOTDELETE" val="p_XxTpBuN7EGCZRLycLWjXQ"/>
</p:tagLst>
</file>

<file path=ppt/tags/tag14.xml><?xml version="1.0" encoding="utf-8"?>
<p:tagLst xmlns:p="http://schemas.openxmlformats.org/presentationml/2006/main">
  <p:tag name="THINKCELLSHAPEDONOTDELETE" val="pVEF3427ok0KOoNmpE8XbhQ"/>
</p:tagLst>
</file>

<file path=ppt/tags/tag15.xml><?xml version="1.0" encoding="utf-8"?>
<p:tagLst xmlns:p="http://schemas.openxmlformats.org/presentationml/2006/main">
  <p:tag name="THINKCELLSHAPEDONOTDELETE" val="pW9Plqi6uqUSsQPm5jF92DQ"/>
</p:tagLst>
</file>

<file path=ppt/tags/tag16.xml><?xml version="1.0" encoding="utf-8"?>
<p:tagLst xmlns:p="http://schemas.openxmlformats.org/presentationml/2006/main">
  <p:tag name="THINKCELLSHAPEDONOTDELETE" val="pRgtA_WMYj02nDOvcacAcdA"/>
</p:tagLst>
</file>

<file path=ppt/tags/tag17.xml><?xml version="1.0" encoding="utf-8"?>
<p:tagLst xmlns:p="http://schemas.openxmlformats.org/presentationml/2006/main">
  <p:tag name="THINKCELLSHAPEDONOTDELETE" val="pY0rY0suXikeY5KRAxxUDig"/>
</p:tagLst>
</file>

<file path=ppt/tags/tag18.xml><?xml version="1.0" encoding="utf-8"?>
<p:tagLst xmlns:p="http://schemas.openxmlformats.org/presentationml/2006/main">
  <p:tag name="THINKCELLSHAPEDONOTDELETE" val="pOn8B35OJ1EOzeQCSlrG9NQ"/>
</p:tagLst>
</file>

<file path=ppt/tags/tag19.xml><?xml version="1.0" encoding="utf-8"?>
<p:tagLst xmlns:p="http://schemas.openxmlformats.org/presentationml/2006/main">
  <p:tag name="THINKCELLSHAPEDONOTDELETE" val="pMq1DLQXRzkukykid8_Kr4Q"/>
</p:tagLst>
</file>

<file path=ppt/tags/tag2.xml><?xml version="1.0" encoding="utf-8"?>
<p:tagLst xmlns:p="http://schemas.openxmlformats.org/presentationml/2006/main">
  <p:tag name="THINKCELLSHAPEDONOTDELETE" val="thinkcellActiveDocDoNotDelete"/>
</p:tagLst>
</file>

<file path=ppt/tags/tag20.xml><?xml version="1.0" encoding="utf-8"?>
<p:tagLst xmlns:p="http://schemas.openxmlformats.org/presentationml/2006/main">
  <p:tag name="THINKCELLSHAPEDONOTDELETE" val="pQTjwjkhWh0eTdxNPJ.JlRw"/>
</p:tagLst>
</file>

<file path=ppt/tags/tag21.xml><?xml version="1.0" encoding="utf-8"?>
<p:tagLst xmlns:p="http://schemas.openxmlformats.org/presentationml/2006/main">
  <p:tag name="THINKCELLSHAPEDONOTDELETE" val="pom2BcofRz0Sl26wLWFtWSw"/>
</p:tagLst>
</file>

<file path=ppt/tags/tag22.xml><?xml version="1.0" encoding="utf-8"?>
<p:tagLst xmlns:p="http://schemas.openxmlformats.org/presentationml/2006/main">
  <p:tag name="THINKCELLSHAPEDONOTDELETE" val="pjx9q83yuaEOduh1A3g.qrg"/>
</p:tagLst>
</file>

<file path=ppt/tags/tag23.xml><?xml version="1.0" encoding="utf-8"?>
<p:tagLst xmlns:p="http://schemas.openxmlformats.org/presentationml/2006/main">
  <p:tag name="THINKCELLSHAPEDONOTDELETE" val="pPhDjFMjBVU2NkKrY.EHJ2Q"/>
</p:tagLst>
</file>

<file path=ppt/tags/tag24.xml><?xml version="1.0" encoding="utf-8"?>
<p:tagLst xmlns:p="http://schemas.openxmlformats.org/presentationml/2006/main">
  <p:tag name="THINKCELLSHAPEDONOTDELETE" val="pQHOHuvJdpEqt86bzly3aZA"/>
</p:tagLst>
</file>

<file path=ppt/tags/tag25.xml><?xml version="1.0" encoding="utf-8"?>
<p:tagLst xmlns:p="http://schemas.openxmlformats.org/presentationml/2006/main">
  <p:tag name="THINKCELLSHAPEDONOTDELETE" val="pzkUk2mw.skKMnebgoookBQ"/>
</p:tagLst>
</file>

<file path=ppt/tags/tag26.xml><?xml version="1.0" encoding="utf-8"?>
<p:tagLst xmlns:p="http://schemas.openxmlformats.org/presentationml/2006/main">
  <p:tag name="THINKCELLSHAPEDONOTDELETE" val="pRgtA_WMYj02nDOvcacAcdA"/>
</p:tagLst>
</file>

<file path=ppt/tags/tag27.xml><?xml version="1.0" encoding="utf-8"?>
<p:tagLst xmlns:p="http://schemas.openxmlformats.org/presentationml/2006/main">
  <p:tag name="THINKCELLSHAPEDONOTDELETE" val="pom2BcofRz0Sl26wLWFtWSw"/>
</p:tagLst>
</file>

<file path=ppt/tags/tag28.xml><?xml version="1.0" encoding="utf-8"?>
<p:tagLst xmlns:p="http://schemas.openxmlformats.org/presentationml/2006/main">
  <p:tag name="THINKCELLSHAPEDONOTDELETE" val="pjx9q83yuaEOduh1A3g.qrg"/>
</p:tagLst>
</file>

<file path=ppt/tags/tag29.xml><?xml version="1.0" encoding="utf-8"?>
<p:tagLst xmlns:p="http://schemas.openxmlformats.org/presentationml/2006/main">
  <p:tag name="THINKCELLSHAPEDONOTDELETE" val="thinkcellActiveDocDoNotDelete"/>
</p:tagLst>
</file>

<file path=ppt/tags/tag3.xml><?xml version="1.0" encoding="utf-8"?>
<p:tagLst xmlns:p="http://schemas.openxmlformats.org/presentationml/2006/main">
  <p:tag name="SHAPETYPE" val="ClariantFooter1"/>
</p:tagLst>
</file>

<file path=ppt/tags/tag30.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 name="THINKCELLUNDODONOTDELETE" val="0"/>
</p:tagLst>
</file>

<file path=ppt/tags/tag4.xml><?xml version="1.0" encoding="utf-8"?>
<p:tagLst xmlns:p="http://schemas.openxmlformats.org/presentationml/2006/main">
  <p:tag name="THINKCELLSHAPEDONOTDELETE" val="thinkcellActiveDocDoNotDelete"/>
</p:tagLst>
</file>

<file path=ppt/tags/tag5.xml><?xml version="1.0" encoding="utf-8"?>
<p:tagLst xmlns:p="http://schemas.openxmlformats.org/presentationml/2006/main">
  <p:tag name="THINKCELLSHAPEDONOTDELETE" val="thinkcellActiveDocDoNotDelete"/>
</p:tagLst>
</file>

<file path=ppt/tags/tag6.xml><?xml version="1.0" encoding="utf-8"?>
<p:tagLst xmlns:p="http://schemas.openxmlformats.org/presentationml/2006/main">
  <p:tag name="THINKCELLSHAPEDONOTDELETE" val="pzkUk2mw.skKMnebgoookBQ"/>
</p:tagLst>
</file>

<file path=ppt/tags/tag7.xml><?xml version="1.0" encoding="utf-8"?>
<p:tagLst xmlns:p="http://schemas.openxmlformats.org/presentationml/2006/main">
  <p:tag name="THINKCELLSHAPEDONOTDELETE" val="pmZzDMAqa80aaQ62Y0QoJcA"/>
</p:tagLst>
</file>

<file path=ppt/tags/tag8.xml><?xml version="1.0" encoding="utf-8"?>
<p:tagLst xmlns:p="http://schemas.openxmlformats.org/presentationml/2006/main">
  <p:tag name="THINKCELLSHAPEDONOTDELETE" val="pxEipBdDsS06OJ1e0cL7jdQ"/>
</p:tagLst>
</file>

<file path=ppt/tags/tag9.xml><?xml version="1.0" encoding="utf-8"?>
<p:tagLst xmlns:p="http://schemas.openxmlformats.org/presentationml/2006/main">
  <p:tag name="THINKCELLSHAPEDONOTDELETE" val="pEp6EKNLlkkGGKzNz1cANUw"/>
</p:tagLst>
</file>

<file path=ppt/theme/theme1.xml><?xml version="1.0" encoding="utf-8"?>
<a:theme xmlns:r="http://schemas.openxmlformats.org/officeDocument/2006/relationships" xmlns:a="http://schemas.openxmlformats.org/drawingml/2006/main" name="Archroma_PPT_Template_2013.10.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6051D0DE16F245808E3EA62B830424" ma:contentTypeVersion="4" ma:contentTypeDescription="Create a new document." ma:contentTypeScope="" ma:versionID="a2ce2249e695f6a32d981a89fbe87443">
  <xsd:schema xmlns:xsd="http://www.w3.org/2001/XMLSchema" xmlns:xs="http://www.w3.org/2001/XMLSchema" xmlns:p="http://schemas.microsoft.com/office/2006/metadata/properties" xmlns:ns2="1ba0b781-eebd-4461-a135-324d6c7f78bf" targetNamespace="http://schemas.microsoft.com/office/2006/metadata/properties" ma:root="true" ma:fieldsID="196d0c8a9c81b863a4f74c3a180e6b88" ns2:_="">
    <xsd:import namespace="1ba0b781-eebd-4461-a135-324d6c7f78bf"/>
    <xsd:element name="properties">
      <xsd:complexType>
        <xsd:sequence>
          <xsd:element name="documentManagement">
            <xsd:complexType>
              <xsd:all>
                <xsd:element ref="ns2:Businesses" minOccurs="0"/>
                <xsd:element ref="ns2:Regions"/>
                <xsd:element ref="ns2:Document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0b781-eebd-4461-a135-324d6c7f78bf" elementFormDefault="qualified">
    <xsd:import namespace="http://schemas.microsoft.com/office/2006/documentManagement/types"/>
    <xsd:import namespace="http://schemas.microsoft.com/office/infopath/2007/PartnerControls"/>
    <xsd:element name="Businesses" ma:index="8" nillable="true" ma:displayName="Businesses" ma:indexed="true" ma:list="{070bb95d-2fcf-4e24-9f4b-cf0439764d02}" ma:internalName="Businesses" ma:showField="LinkTitleNoMenu" ma:web="1ba0b781-eebd-4461-a135-324d6c7f78bf">
      <xsd:simpleType>
        <xsd:restriction base="dms:Lookup"/>
      </xsd:simpleType>
    </xsd:element>
    <xsd:element name="Regions" ma:index="9" ma:displayName="Regions" ma:indexed="true" ma:list="{97e95e61-1288-46fa-9d21-b22b0780f44f}" ma:internalName="Regions" ma:showField="LinkTitleNoMenu" ma:web="1ba0b781-eebd-4461-a135-324d6c7f78bf">
      <xsd:simpleType>
        <xsd:restriction base="dms:Lookup"/>
      </xsd:simpleType>
    </xsd:element>
    <xsd:element name="DocumentType" ma:index="10" ma:displayName="DocumentType" ma:format="Dropdown" ma:indexed="true" ma:internalName="DocumentType">
      <xsd:simpleType>
        <xsd:restriction base="dms:Choice">
          <xsd:enumeration value="Newsletter"/>
          <xsd:enumeration value="Promotion Material"/>
          <xsd:enumeration value="Press Release"/>
          <xsd:enumeration value="Personnel Annoucements"/>
          <xsd:enumeration value="CEO Letter"/>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usinesses xmlns="1ba0b781-eebd-4461-a135-324d6c7f78bf">4</Businesses>
    <Regions xmlns="1ba0b781-eebd-4461-a135-324d6c7f78bf">4</Regions>
    <DocumentType xmlns="1ba0b781-eebd-4461-a135-324d6c7f78bf">Promotion Material</DocumentType>
  </documentManagement>
</p:properties>
</file>

<file path=customXml/itemProps1.xml><?xml version="1.0" encoding="utf-8"?>
<ds:datastoreItem xmlns:ds="http://schemas.openxmlformats.org/officeDocument/2006/customXml" ds:itemID="{5F66AC36-9DE4-4770-A96D-69C518640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a0b781-eebd-4461-a135-324d6c7f78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E7F5B0-66F3-4509-8902-4B09A7DA8E53}">
  <ds:schemaRefs>
    <ds:schemaRef ds:uri="http://schemas.microsoft.com/sharepoint/v3/contenttype/forms"/>
  </ds:schemaRefs>
</ds:datastoreItem>
</file>

<file path=customXml/itemProps3.xml><?xml version="1.0" encoding="utf-8"?>
<ds:datastoreItem xmlns:ds="http://schemas.openxmlformats.org/officeDocument/2006/customXml" ds:itemID="{3358ACCD-64E5-4287-9860-4F48F4A4873D}">
  <ds:schemaRef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1ba0b781-eebd-4461-a135-324d6c7f78bf"/>
  </ds:schemaRefs>
</ds:datastoreItem>
</file>

<file path=docProps/app.xml><?xml version="1.0" encoding="utf-8"?>
<Properties xmlns:vt="http://schemas.openxmlformats.org/officeDocument/2006/docPropsVTypes" xmlns="http://schemas.openxmlformats.org/officeDocument/2006/extended-properties">
  <Template>Archroma_PPT_Template_2013.10.30</Template>
  <Company>Clariant International Ltd</Company>
  <PresentationFormat>On-screen Show (4:3)</PresentationFormat>
  <Paragraphs>87</Paragraphs>
  <Slides>14</Slides>
  <Notes>5</Notes>
  <TotalTime>688</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14</vt:i4>
      </vt:variant>
    </vt:vector>
  </HeadingPairs>
  <TitlesOfParts>
    <vt:vector baseType="lpstr" size="24">
      <vt:lpstr>Arial</vt:lpstr>
      <vt:lpstr>Calibri</vt:lpstr>
      <vt:lpstr>Source Sans Pro</vt:lpstr>
      <vt:lpstr>Source Sans Pro BOLD</vt:lpstr>
      <vt:lpstr>Source Sans Pro Black</vt:lpstr>
      <vt:lpstr>Arial Narrow</vt:lpstr>
      <vt:lpstr>Times New Roman</vt:lpstr>
      <vt:lpstr>Wingdings</vt:lpstr>
      <vt:lpstr>Symbol</vt:lpstr>
      <vt:lpstr>Archroma_PPT_Template_2013.10.30</vt:lpstr>
      <vt:lpstr>2° Congreso Chileno de Impermeabilización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 Corporate Presentation November 2014</dc:title>
  <dc:creator>Muriel Werle</dc:creator>
  <cp:lastModifiedBy>Fernanda Lopez</cp:lastModifiedBy>
  <cp:revision>139</cp:revision>
  <cp:lastPrinted>2015-01-28T10:44:12.000</cp:lastPrinted>
  <dcterms:created xsi:type="dcterms:W3CDTF">2013-11-07T04:12:15Z</dcterms:created>
  <dcterms:modified xsi:type="dcterms:W3CDTF">2023-12-12T19:11:19Z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ContentTypeId">
    <vt:lpwstr>0x0101008B6051D0DE16F245808E3EA62B830424</vt:lpwstr>
  </property>
</Properties>
</file>