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Default ContentType="video/mp4" Extension="mp4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30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</p:sldIdLst>
  <p:sldSz cx="9144000" cy="6858000" type="screen4x3"/>
  <p:notesSz cx="9296400" cy="7010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0789" autoAdjust="0"/>
  </p:normalViewPr>
  <p:slideViewPr>
    <p:cSldViewPr>
      <p:cViewPr varScale="1">
        <p:scale>
          <a:sx n="104" d="100"/>
          <a:sy n="104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029074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4155" y="1"/>
            <a:ext cx="4030664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8644AD-9EE5-49AB-A52A-AB36F70E1099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657975"/>
            <a:ext cx="4029074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4155" y="6657975"/>
            <a:ext cx="4030664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DD6F4D-F61E-4CE5-A8A7-97BF535E4532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2547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4744" y="1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696AB-85C0-455F-BECE-6E3C1EAB6080}" type="datetimeFigureOut">
              <a:rPr lang="es-CL" smtClean="0"/>
              <a:t>28/08/2017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711" y="3330421"/>
            <a:ext cx="7437120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6658443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4744" y="6658443"/>
            <a:ext cx="4029511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1E397-E29B-4FFE-A110-CF21E70FE8E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480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E397-E29B-4FFE-A110-CF21E70FE8E2}" type="slidenum">
              <a:rPr lang="es-CL" smtClean="0"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987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E24B-A442-4CBA-813C-2CA941E3C27B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B140-D467-4FFC-A3C7-7505E352F80C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023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0C3AB-824E-4F44-BA2F-6FEAB45625BE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797DF-598A-4D4B-A36B-7607AA96633E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658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65A4-9A37-40EB-AA13-E5CC76110E98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F401-58D5-4CF8-9F71-10F76BB065ED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3205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287B-6590-4E1D-9D95-B81930470BBD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66BE-4729-43B0-ABD8-36EB4ECB1951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795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C7BF-D805-4E00-B52C-3EDA728F5F77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00049-C670-4CF1-B6F0-9E550A0E290C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152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E3E1-A5CD-48D7-9158-DA23E3325DBE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E27F-6CBD-4D9B-9F30-04DA162CB8C0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06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1CF6-02B6-4FF8-B1C1-D6BEE44B0831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D469-9DF8-4A72-B54C-D133F7DA02B1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922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4D05-E679-4D9D-A561-D07D4AEEAD75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21F6-C179-4E83-BA6E-A1D660216F96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4310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2121-511B-4688-A401-CF07DCD12937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29AF-0DF5-4E80-9CB5-17E7340A95A9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80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F637-8A83-47BC-A82E-DA7C0D9ED5DC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62BC-B5DA-451E-9A0B-CA25B4B058B5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317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F341-0BFB-419E-BD46-0DE0CD7CE14B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E6ED-C74E-442C-8BFB-7DAAD1EC916E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441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296BD-087E-4C66-8D51-26389B1B2CC8}" type="datetimeFigureOut">
              <a:rPr lang="es-CL"/>
              <a:pPr>
                <a:defRPr/>
              </a:pPr>
              <a:t>28/08/2017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CBBF87-413E-4B3D-94AC-657846FE4B06}" type="slidenum">
              <a:rPr lang="es-CL"/>
              <a:pPr>
                <a:defRPr/>
              </a:pPr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4" Target="../media/image40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20177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Sistema de impermeabilización de </a:t>
            </a:r>
            <a:r>
              <a:rPr lang="es-ES" dirty="0" err="1"/>
              <a:t>Poliurea</a:t>
            </a:r>
            <a:r>
              <a:rPr lang="es-ES" dirty="0"/>
              <a:t> como solución en cubiertas de estacionamientos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Daniel Araya – </a:t>
            </a:r>
            <a:r>
              <a:rPr lang="es-ES" dirty="0" err="1"/>
              <a:t>Product</a:t>
            </a:r>
            <a:r>
              <a:rPr lang="es-ES" dirty="0"/>
              <a:t> Manager </a:t>
            </a:r>
            <a:r>
              <a:rPr lang="es-ES" dirty="0" err="1"/>
              <a:t>Tecnopol</a:t>
            </a:r>
            <a:endParaRPr lang="es-ES" dirty="0"/>
          </a:p>
        </p:txBody>
      </p:sp>
      <p:pic>
        <p:nvPicPr>
          <p:cNvPr id="3" name="Picture 2" descr="Universidad Cent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390504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167" y1="35167" x2="53167" y2="35167"/>
                        <a14:foregroundMark x1="68833" y1="49500" x2="68833" y2="49500"/>
                        <a14:foregroundMark x1="54833" y1="27833" x2="49333" y2="45167"/>
                        <a14:foregroundMark x1="49333" y1="19167" x2="50500" y2="23833"/>
                        <a14:foregroundMark x1="50167" y1="75500" x2="54000" y2="56833"/>
                        <a14:foregroundMark x1="5500" y1="30167" x2="10667" y2="20667"/>
                        <a14:foregroundMark x1="11000" y1="20167" x2="21833" y2="9500"/>
                        <a14:foregroundMark x1="22500" y1="9500" x2="38167" y2="2167"/>
                        <a14:foregroundMark x1="42500" y1="1500" x2="42500" y2="1500"/>
                        <a14:foregroundMark x1="54833" y1="1333" x2="54833" y2="1333"/>
                        <a14:foregroundMark x1="82833" y1="13667" x2="82833" y2="13667"/>
                        <a14:foregroundMark x1="62333" y1="2833" x2="69667" y2="5833"/>
                        <a14:foregroundMark x1="92167" y1="25667" x2="92167" y2="25667"/>
                        <a14:foregroundMark x1="98500" y1="43167" x2="98500" y2="43167"/>
                        <a14:foregroundMark x1="96000" y1="33167" x2="96000" y2="34833"/>
                        <a14:foregroundMark x1="96167" y1="64167" x2="96167" y2="64167"/>
                        <a14:foregroundMark x1="79000" y1="88833" x2="79000" y2="88833"/>
                        <a14:foregroundMark x1="89500" y1="77500" x2="89500" y2="77500"/>
                        <a14:foregroundMark x1="46333" y1="98167" x2="46333" y2="98167"/>
                        <a14:foregroundMark x1="14333" y1="83500" x2="14333" y2="83500"/>
                        <a14:foregroundMark x1="63500" y1="96333" x2="63500" y2="96333"/>
                        <a14:foregroundMark x1="33167" y1="95167" x2="33167" y2="95167"/>
                        <a14:foregroundMark x1="21333" y1="89000" x2="21333" y2="89000"/>
                        <a14:foregroundMark x1="4167" y1="65000" x2="4167" y2="65000"/>
                        <a14:foregroundMark x1="8333" y1="75000" x2="8333" y2="75000"/>
                        <a14:foregroundMark x1="11167" y1="35000" x2="11167" y2="35000"/>
                        <a14:foregroundMark x1="12000" y1="39667" x2="12000" y2="39667"/>
                        <a14:foregroundMark x1="16333" y1="72000" x2="11333" y2="76333"/>
                        <a14:foregroundMark x1="17667" y1="75833" x2="17667" y2="75833"/>
                        <a14:foregroundMark x1="12500" y1="66167" x2="12500" y2="66167"/>
                        <a14:foregroundMark x1="13500" y1="69167" x2="13500" y2="69167"/>
                        <a14:foregroundMark x1="11000" y1="63833" x2="11000" y2="63833"/>
                        <a14:foregroundMark x1="9833" y1="59000" x2="9833" y2="59000"/>
                        <a14:foregroundMark x1="12833" y1="30833" x2="12833" y2="30833"/>
                        <a14:foregroundMark x1="19167" y1="78833" x2="19167" y2="78833"/>
                        <a14:foregroundMark x1="22500" y1="80000" x2="22500" y2="80000"/>
                        <a14:foregroundMark x1="21167" y1="82167" x2="21167" y2="82167"/>
                        <a14:foregroundMark x1="24667" y1="82667" x2="24667" y2="82667"/>
                        <a14:foregroundMark x1="12500" y1="28333" x2="12500" y2="28333"/>
                        <a14:foregroundMark x1="15333" y1="32000" x2="15333" y2="32000"/>
                        <a14:foregroundMark x1="17167" y1="33333" x2="17167" y2="33333"/>
                        <a14:foregroundMark x1="16833" y1="34000" x2="16833" y2="34000"/>
                        <a14:foregroundMark x1="16167" y1="35667" x2="16167" y2="35667"/>
                        <a14:foregroundMark x1="29000" y1="87667" x2="29000" y2="87667"/>
                        <a14:foregroundMark x1="32000" y1="87833" x2="32000" y2="87833"/>
                        <a14:foregroundMark x1="35000" y1="89167" x2="35000" y2="89167"/>
                        <a14:foregroundMark x1="38667" y1="90833" x2="38667" y2="90833"/>
                        <a14:foregroundMark x1="42000" y1="90833" x2="42000" y2="90833"/>
                        <a14:foregroundMark x1="40833" y1="93667" x2="40833" y2="93667"/>
                        <a14:foregroundMark x1="47167" y1="92833" x2="47167" y2="92833"/>
                        <a14:foregroundMark x1="41500" y1="93167" x2="41500" y2="93167"/>
                        <a14:foregroundMark x1="44333" y1="92833" x2="44333" y2="92833"/>
                        <a14:foregroundMark x1="50667" y1="89667" x2="50667" y2="89667"/>
                        <a14:foregroundMark x1="55000" y1="92167" x2="55000" y2="92167"/>
                        <a14:foregroundMark x1="58500" y1="90500" x2="58500" y2="90500"/>
                        <a14:foregroundMark x1="57833" y1="87333" x2="57833" y2="87333"/>
                        <a14:foregroundMark x1="61667" y1="87500" x2="61667" y2="87500"/>
                        <a14:foregroundMark x1="66833" y1="90333" x2="66833" y2="90333"/>
                        <a14:foregroundMark x1="64667" y1="85000" x2="64667" y2="85000"/>
                        <a14:foregroundMark x1="71167" y1="86333" x2="71167" y2="86333"/>
                        <a14:foregroundMark x1="73167" y1="87500" x2="73167" y2="87500"/>
                        <a14:foregroundMark x1="68500" y1="86167" x2="68500" y2="86167"/>
                        <a14:foregroundMark x1="76833" y1="82500" x2="76833" y2="82500"/>
                        <a14:foregroundMark x1="75833" y1="85500" x2="75833" y2="85500"/>
                        <a14:foregroundMark x1="82167" y1="77000" x2="82167" y2="77000"/>
                        <a14:foregroundMark x1="79833" y1="80833" x2="79833" y2="80833"/>
                        <a14:foregroundMark x1="85167" y1="74667" x2="85167" y2="74667"/>
                        <a14:foregroundMark x1="86833" y1="71333" x2="86833" y2="71333"/>
                        <a14:foregroundMark x1="18333" y1="23000" x2="18333" y2="23000"/>
                        <a14:foregroundMark x1="15833" y1="26667" x2="15833" y2="26667"/>
                        <a14:foregroundMark x1="20833" y1="22000" x2="20833" y2="22000"/>
                        <a14:foregroundMark x1="22000" y1="17167" x2="22000" y2="17167"/>
                        <a14:foregroundMark x1="25333" y1="15500" x2="25333" y2="15500"/>
                        <a14:foregroundMark x1="23333" y1="13000" x2="23333" y2="13000"/>
                        <a14:foregroundMark x1="31333" y1="13500" x2="31333" y2="13500"/>
                        <a14:foregroundMark x1="29500" y1="16167" x2="29500" y2="16167"/>
                        <a14:foregroundMark x1="34667" y1="10500" x2="34667" y2="10500"/>
                        <a14:foregroundMark x1="41333" y1="9333" x2="41333" y2="9333"/>
                        <a14:foregroundMark x1="37167" y1="8833" x2="37167" y2="8833"/>
                        <a14:foregroundMark x1="40167" y1="5500" x2="40167" y2="5500"/>
                        <a14:foregroundMark x1="46333" y1="4500" x2="46333" y2="4500"/>
                        <a14:foregroundMark x1="49333" y1="9167" x2="49333" y2="9167"/>
                        <a14:foregroundMark x1="44833" y1="8833" x2="44833" y2="8833"/>
                        <a14:foregroundMark x1="52333" y1="8500" x2="52333" y2="8500"/>
                        <a14:foregroundMark x1="55667" y1="9167" x2="55667" y2="9167"/>
                        <a14:foregroundMark x1="63500" y1="10500" x2="63500" y2="10500"/>
                        <a14:foregroundMark x1="69000" y1="8833" x2="69000" y2="8833"/>
                        <a14:foregroundMark x1="71667" y1="12833" x2="71667" y2="12833"/>
                        <a14:foregroundMark x1="74500" y1="15333" x2="74500" y2="15333"/>
                        <a14:foregroundMark x1="76833" y1="18000" x2="76833" y2="18000"/>
                        <a14:foregroundMark x1="79667" y1="15167" x2="79667" y2="15167"/>
                        <a14:foregroundMark x1="81167" y1="19667" x2="81167" y2="19667"/>
                        <a14:foregroundMark x1="82333" y1="24167" x2="82333" y2="24167"/>
                        <a14:foregroundMark x1="87167" y1="29500" x2="87167" y2="29500"/>
                        <a14:foregroundMark x1="86833" y1="33167" x2="86833" y2="33167"/>
                        <a14:foregroundMark x1="87333" y1="36333" x2="87333" y2="36333"/>
                        <a14:foregroundMark x1="88333" y1="39333" x2="88333" y2="39333"/>
                        <a14:foregroundMark x1="64333" y1="16167" x2="64333" y2="16167"/>
                        <a14:foregroundMark x1="70167" y1="19167" x2="70167" y2="19167"/>
                        <a14:foregroundMark x1="76167" y1="24667" x2="76167" y2="24667"/>
                        <a14:foregroundMark x1="81833" y1="31333" x2="81833" y2="31333"/>
                        <a14:foregroundMark x1="84667" y1="38000" x2="84667" y2="38000"/>
                        <a14:foregroundMark x1="86333" y1="44000" x2="86333" y2="44000"/>
                        <a14:foregroundMark x1="86667" y1="51167" x2="86667" y2="51167"/>
                        <a14:foregroundMark x1="85833" y1="58000" x2="85833" y2="58000"/>
                        <a14:foregroundMark x1="84000" y1="63500" x2="84000" y2="63500"/>
                        <a14:foregroundMark x1="80667" y1="69667" x2="80667" y2="69667"/>
                        <a14:foregroundMark x1="76167" y1="75500" x2="76167" y2="75500"/>
                        <a14:foregroundMark x1="68500" y1="81500" x2="68500" y2="81500"/>
                        <a14:foregroundMark x1="62000" y1="84500" x2="62000" y2="84500"/>
                        <a14:foregroundMark x1="55167" y1="86167" x2="55167" y2="86167"/>
                        <a14:foregroundMark x1="59333" y1="85167" x2="59333" y2="85167"/>
                        <a14:foregroundMark x1="51500" y1="86500" x2="51500" y2="86500"/>
                        <a14:foregroundMark x1="45167" y1="86167" x2="45167" y2="86167"/>
                        <a14:foregroundMark x1="39833" y1="85333" x2="39833" y2="85333"/>
                        <a14:foregroundMark x1="33500" y1="82500" x2="33500" y2="82500"/>
                        <a14:foregroundMark x1="28333" y1="79667" x2="28333" y2="79667"/>
                        <a14:foregroundMark x1="23500" y1="75000" x2="23500" y2="75000"/>
                        <a14:foregroundMark x1="18833" y1="69167" x2="18833" y2="69167"/>
                        <a14:foregroundMark x1="16000" y1="63833" x2="16000" y2="63833"/>
                        <a14:foregroundMark x1="13833" y1="56833" x2="13833" y2="56833"/>
                        <a14:foregroundMark x1="13333" y1="51667" x2="13333" y2="51667"/>
                        <a14:foregroundMark x1="13667" y1="45167" x2="13667" y2="45167"/>
                        <a14:foregroundMark x1="14500" y1="40500" x2="14500" y2="40500"/>
                        <a14:foregroundMark x1="14667" y1="59500" x2="14667" y2="59500"/>
                        <a14:foregroundMark x1="91833" y1="56333" x2="91833" y2="56333"/>
                        <a14:foregroundMark x1="93833" y1="57500" x2="93833" y2="57500"/>
                        <a14:foregroundMark x1="90333" y1="55000" x2="90333" y2="55000"/>
                        <a14:foregroundMark x1="87333" y1="68167" x2="87333" y2="68167"/>
                        <a14:foregroundMark x1="87833" y1="65667" x2="87833" y2="65667"/>
                        <a14:foregroundMark x1="90500" y1="63167" x2="90500" y2="63167"/>
                        <a14:foregroundMark x1="19833" y1="29000" x2="19833" y2="29000"/>
                        <a14:foregroundMark x1="33667" y1="17167" x2="33667" y2="17167"/>
                        <a14:foregroundMark x1="43333" y1="13833" x2="43333" y2="13833"/>
                        <a14:foregroundMark x1="51000" y1="13167" x2="51000" y2="13167"/>
                        <a14:foregroundMark x1="57000" y1="14000" x2="57000" y2="14000"/>
                        <a14:backgroundMark x1="89833" y1="61500" x2="89833" y2="61500"/>
                        <a14:backgroundMark x1="85833" y1="73000" x2="85833" y2="73000"/>
                        <a14:backgroundMark x1="81333" y1="78833" x2="81333" y2="78833"/>
                        <a14:backgroundMark x1="77833" y1="74667" x2="77833" y2="74667"/>
                        <a14:backgroundMark x1="76667" y1="84667" x2="76667" y2="84667"/>
                        <a14:backgroundMark x1="87833" y1="38000" x2="87833" y2="38000"/>
                        <a14:backgroundMark x1="84167" y1="25000" x2="84167" y2="25000"/>
                        <a14:backgroundMark x1="53000" y1="92000" x2="53000" y2="92000"/>
                        <a14:backgroundMark x1="45500" y1="93667" x2="45500" y2="93667"/>
                        <a14:backgroundMark x1="40167" y1="90167" x2="40167" y2="90167"/>
                        <a14:backgroundMark x1="32667" y1="89333" x2="32667" y2="89333"/>
                        <a14:backgroundMark x1="30667" y1="88167" x2="30667" y2="88167"/>
                        <a14:backgroundMark x1="16167" y1="74333" x2="16167" y2="74333"/>
                        <a14:backgroundMark x1="21833" y1="78833" x2="21833" y2="78833"/>
                        <a14:backgroundMark x1="12167" y1="68167" x2="12167" y2="68167"/>
                        <a14:backgroundMark x1="9667" y1="36833" x2="9667" y2="36833"/>
                        <a14:backgroundMark x1="16833" y1="25000" x2="16833" y2="25000"/>
                        <a14:backgroundMark x1="46667" y1="9000" x2="46667" y2="9000"/>
                        <a14:backgroundMark x1="30333" y1="15167" x2="30333" y2="1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2088232" cy="20882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07099"/>
            <a:ext cx="3376022" cy="1203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140" y="1007562"/>
            <a:ext cx="7134642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ESQUEMA POR ETAPAS DEL PROYECTO</a:t>
            </a:r>
          </a:p>
        </p:txBody>
      </p:sp>
      <p:pic>
        <p:nvPicPr>
          <p:cNvPr id="12" name="Imagen 11" descr="C:\Users\Alex Pérez\AppData\Local\Microsoft\Windows\INetCache\Content.Word\florida plano etap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66" y="1840521"/>
            <a:ext cx="6799775" cy="3390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4239231" y="2432610"/>
            <a:ext cx="8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4000 m2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340204" y="3682794"/>
            <a:ext cx="8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4000 m2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239231" y="4069655"/>
            <a:ext cx="8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FF0000"/>
                </a:solidFill>
              </a:rPr>
              <a:t>4800 m2</a:t>
            </a:r>
          </a:p>
        </p:txBody>
      </p:sp>
    </p:spTree>
    <p:extLst>
      <p:ext uri="{BB962C8B-B14F-4D97-AF65-F5344CB8AC3E}">
        <p14:creationId xmlns:p14="http://schemas.microsoft.com/office/powerpoint/2010/main" val="120484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673" y="941098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PREPARACIÓN DE SUPERFICIE</a:t>
            </a:r>
          </a:p>
        </p:txBody>
      </p:sp>
      <p:pic>
        <p:nvPicPr>
          <p:cNvPr id="9" name="Imagen 8" descr="IMG_310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9" y="1947303"/>
            <a:ext cx="2808703" cy="334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G_310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43" y="1947303"/>
            <a:ext cx="2871914" cy="334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Marcador de contenido 2"/>
          <p:cNvSpPr txBox="1">
            <a:spLocks/>
          </p:cNvSpPr>
          <p:nvPr/>
        </p:nvSpPr>
        <p:spPr>
          <a:xfrm>
            <a:off x="2539324" y="1513827"/>
            <a:ext cx="3586549" cy="66517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Retiro de membrana existente </a:t>
            </a:r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máquina desbastadora</a:t>
            </a:r>
          </a:p>
          <a:p>
            <a:pPr algn="l"/>
            <a:endParaRPr lang="es-CL" sz="1350" dirty="0"/>
          </a:p>
        </p:txBody>
      </p:sp>
    </p:spTree>
    <p:extLst>
      <p:ext uri="{BB962C8B-B14F-4D97-AF65-F5344CB8AC3E}">
        <p14:creationId xmlns:p14="http://schemas.microsoft.com/office/powerpoint/2010/main" val="280496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140" y="1007562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PREPARACIÓN DE SUPERFICIE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2151346" y="1602971"/>
            <a:ext cx="4373022" cy="59295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Pulido de losa con máquina pulidora </a:t>
            </a:r>
            <a:r>
              <a:rPr lang="es-C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cumplir con estándar CSP 3</a:t>
            </a:r>
          </a:p>
          <a:p>
            <a:pPr algn="l"/>
            <a:endParaRPr lang="es-CL" sz="1350" dirty="0"/>
          </a:p>
        </p:txBody>
      </p:sp>
      <p:pic>
        <p:nvPicPr>
          <p:cNvPr id="12" name="Imagen 11" descr="C:\Users\Alex Pérez\AppData\Local\Microsoft\Windows\INetCache\Content.Word\acs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29" y="2108614"/>
            <a:ext cx="4358439" cy="339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816386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140" y="1007562"/>
            <a:ext cx="6513851" cy="547025"/>
          </a:xfrm>
        </p:spPr>
        <p:txBody>
          <a:bodyPr/>
          <a:lstStyle/>
          <a:p>
            <a:pPr algn="ctr"/>
            <a:r>
              <a:rPr b="1" dirty="0" lang="es-CL" sz="2700">
                <a:solidFill>
                  <a:srgbClr val="0070C0"/>
                </a:solidFill>
              </a:rPr>
              <a:t>PREPARACIÓN DE SUPERFICIE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290955" y="1696809"/>
            <a:ext cx="2664819" cy="544259"/>
          </a:xfrm>
          <a:prstGeom prst="rect">
            <a:avLst/>
          </a:prstGeom>
        </p:spPr>
        <p:txBody>
          <a:bodyPr anchor="t" bIns="34290" lIns="68580" rIns="68580" rtlCol="0" tIns="3429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s-C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Imprimación de juntas de hormigón y grietas con Primer Epw-1070</a:t>
            </a:r>
            <a:endParaRPr dirty="0" lang="es-CL" sz="1500"/>
          </a:p>
        </p:txBody>
      </p:sp>
      <p:pic>
        <p:nvPicPr>
          <p:cNvPr descr="C:\Users\Alex Pérez\AppData\Local\Microsoft\Windows\INetCache\Content.Word\IMG_6729.jpg" id="8" name="Imagen 7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5" y="2711827"/>
            <a:ext cx="3626285" cy="264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4861779" y="1702918"/>
            <a:ext cx="2557045" cy="538150"/>
          </a:xfrm>
          <a:prstGeom prst="rect">
            <a:avLst/>
          </a:prstGeom>
        </p:spPr>
        <p:txBody>
          <a:bodyPr anchor="t" bIns="34290" lIns="68580" rIns="68580" rtlCol="0" tIns="34290" vert="horz">
            <a:no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s-C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Aplicación de masilla de poliuretano para sellado de grietas y juntas</a:t>
            </a:r>
            <a:endParaRPr dirty="0" lang="es-CL" sz="15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16" y="2710432"/>
            <a:ext cx="3515363" cy="263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Conector recto de flecha 16"/>
          <p:cNvCxnSpPr/>
          <p:nvPr/>
        </p:nvCxnSpPr>
        <p:spPr>
          <a:xfrm flipH="1">
            <a:off x="6602713" y="3506582"/>
            <a:ext cx="935801" cy="709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1532575" y="3539326"/>
            <a:ext cx="777389" cy="12306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" l="317" r="218" t="231"/>
          <a:stretch/>
        </p:blipFill>
        <p:spPr>
          <a:xfrm>
            <a:off x="420829" y="2510522"/>
            <a:ext cx="1288623" cy="9960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" l="77" r="216" t="283"/>
          <a:stretch/>
        </p:blipFill>
        <p:spPr>
          <a:xfrm>
            <a:off x="7367982" y="2464533"/>
            <a:ext cx="1169194" cy="104204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4486889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140" y="1007562"/>
            <a:ext cx="6513851" cy="547025"/>
          </a:xfrm>
        </p:spPr>
        <p:txBody>
          <a:bodyPr/>
          <a:lstStyle/>
          <a:p>
            <a:pPr algn="ctr"/>
            <a:r>
              <a:rPr b="1" dirty="0" lang="es-CL" sz="2700">
                <a:solidFill>
                  <a:srgbClr val="0070C0"/>
                </a:solidFill>
              </a:rPr>
              <a:t>PREPARACIÓN DE SUPERFICIE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887936" y="2143703"/>
            <a:ext cx="2951615" cy="756925"/>
          </a:xfrm>
          <a:prstGeom prst="rect">
            <a:avLst/>
          </a:prstGeom>
        </p:spPr>
        <p:txBody>
          <a:bodyPr anchor="t" bIns="34290" lIns="68580" rIns="68580" rtlCol="0" tIns="34290" vert="horz">
            <a:norm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s-C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Mortero de reparación para coqueras: Primer Epw-1070 + arena de canto rodado N°10</a:t>
            </a:r>
            <a:endParaRPr dirty="0" lang="es-CL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dirty="0" lang="es-CL" sz="1350"/>
          </a:p>
        </p:txBody>
      </p:sp>
      <p:pic>
        <p:nvPicPr>
          <p:cNvPr descr="C:\Users\Alex Pérez\AppData\Local\Microsoft\Windows\INetCache\Content.Word\IMG_7963.jpg" id="8" name="Imagen 7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644" y="1805092"/>
            <a:ext cx="4255718" cy="335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ipse 2"/>
          <p:cNvSpPr/>
          <p:nvPr/>
        </p:nvSpPr>
        <p:spPr>
          <a:xfrm>
            <a:off x="4922728" y="2738783"/>
            <a:ext cx="1696733" cy="1488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CL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734662" y="2772671"/>
            <a:ext cx="1065938" cy="564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83"/>
          <a:stretch/>
        </p:blipFill>
        <p:spPr>
          <a:xfrm rot="5400000">
            <a:off x="1061424" y="2822741"/>
            <a:ext cx="2425586" cy="267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557982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140" y="1007562"/>
            <a:ext cx="6513851" cy="547025"/>
          </a:xfrm>
        </p:spPr>
        <p:txBody>
          <a:bodyPr/>
          <a:lstStyle/>
          <a:p>
            <a:pPr algn="ctr"/>
            <a:r>
              <a:rPr b="1" dirty="0" lang="es-CL" sz="2700">
                <a:solidFill>
                  <a:srgbClr val="0070C0"/>
                </a:solidFill>
              </a:rPr>
              <a:t>PREPARACIÓN DE SUPERFICIE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320776" y="1748640"/>
            <a:ext cx="2601989" cy="693704"/>
          </a:xfrm>
          <a:prstGeom prst="rect">
            <a:avLst/>
          </a:prstGeom>
        </p:spPr>
        <p:txBody>
          <a:bodyPr anchor="t" bIns="34290" lIns="68580" rIns="68580" rtlCol="0" tIns="34290" vert="horz">
            <a:normAutofit lnSpcReduction="10000"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s-C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Retiro de placas metálicas y fuelle impermeable en mal estado</a:t>
            </a:r>
            <a:endParaRPr dirty="0" lang="es-CL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dirty="0" lang="es-CL" sz="1350"/>
          </a:p>
        </p:txBody>
      </p:sp>
      <p:pic>
        <p:nvPicPr>
          <p:cNvPr descr="C:\Users\Alex Pérez\AppData\Local\Microsoft\Windows\INetCache\Content.Word\IMG_5572.jpg" id="8" name="Imagen 7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2442344"/>
            <a:ext cx="2104936" cy="2645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Alex Pérez\AppData\Local\Microsoft\Windows\INetCache\Content.Word\IMG_6248.jpg" id="9" name="Imagen 8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18" y="2442344"/>
            <a:ext cx="2139239" cy="263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Marcador de contenido 2"/>
          <p:cNvSpPr txBox="1">
            <a:spLocks/>
          </p:cNvSpPr>
          <p:nvPr/>
        </p:nvSpPr>
        <p:spPr>
          <a:xfrm>
            <a:off x="5992806" y="1776468"/>
            <a:ext cx="2595820" cy="665876"/>
          </a:xfrm>
          <a:prstGeom prst="rect">
            <a:avLst/>
          </a:prstGeom>
        </p:spPr>
        <p:txBody>
          <a:bodyPr anchor="t" bIns="34290" lIns="68580" rIns="68580" rtlCol="0" tIns="34290" vert="horz">
            <a:normAutofit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lang="es-CL" sz="1500">
                <a:solidFill>
                  <a:schemeClr val="tx1">
                    <a:lumMod val="75000"/>
                    <a:lumOff val="25000"/>
                  </a:schemeClr>
                </a:solidFill>
              </a:rPr>
              <a:t>Junta de dilatación despejada, apta para recibir nuevo fuelle</a:t>
            </a:r>
            <a:endParaRPr dirty="0" lang="es-CL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dirty="0" lang="es-CL" sz="135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/>
          <a:stretch/>
        </p:blipFill>
        <p:spPr>
          <a:xfrm>
            <a:off x="2667927" y="2442344"/>
            <a:ext cx="2013224" cy="261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12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9224" y="1007614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PREPARACIÓN DE SUPERFICIE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2687099" y="1725883"/>
            <a:ext cx="3598101" cy="476420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Solución constructiva de junta de dilatación (ancho= 18cm)</a:t>
            </a:r>
          </a:p>
          <a:p>
            <a:pPr algn="ctr"/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9" name="Imagen 8" descr="C:\Users\Alex Pérez\AppData\Local\Microsoft\Windows\INetCache\Content.Word\IMG_66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137058"/>
            <a:ext cx="2577947" cy="290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C:\Users\Alex Pérez\AppData\Local\Microsoft\Windows\INetCache\Content.Word\IMG_50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29" y="2202303"/>
            <a:ext cx="2534469" cy="278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1781395" y="4989825"/>
            <a:ext cx="1071136" cy="42826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FASE 1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6003235" y="4989825"/>
            <a:ext cx="953071" cy="32015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FASE 2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2115203" y="3142993"/>
            <a:ext cx="1491444" cy="60654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Membrana asfáltica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5930642" y="3469034"/>
            <a:ext cx="1491444" cy="64825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Refuerzo con </a:t>
            </a:r>
            <a:r>
              <a:rPr lang="es-CL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poliurea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</p:spTree>
    <p:extLst>
      <p:ext uri="{BB962C8B-B14F-4D97-AF65-F5344CB8AC3E}">
        <p14:creationId xmlns:p14="http://schemas.microsoft.com/office/powerpoint/2010/main" val="294925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140" y="1007562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PREPARACIÓN DE SUPERFICIE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536521" y="1652671"/>
            <a:ext cx="3598101" cy="476420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Solución constructiva encuentro losa - muro</a:t>
            </a:r>
            <a:endParaRPr lang="es-CL" sz="16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12" name="Imagen 11" descr="C:\Users\Alex Pérez\AppData\Local\Microsoft\Windows\INetCache\Content.Word\IMG_76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09" y="2325631"/>
            <a:ext cx="2771384" cy="273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 descr="C:\Users\Alex Pérez\AppData\Local\Microsoft\Windows\INetCache\Content.Word\IMG_79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40" y="2325631"/>
            <a:ext cx="2804363" cy="273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Marcador de contenido 2"/>
          <p:cNvSpPr txBox="1">
            <a:spLocks/>
          </p:cNvSpPr>
          <p:nvPr/>
        </p:nvSpPr>
        <p:spPr>
          <a:xfrm>
            <a:off x="6778488" y="3056123"/>
            <a:ext cx="1462817" cy="524449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Membrana asfáltica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1959085" y="3295060"/>
            <a:ext cx="1302152" cy="13012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contenido 2"/>
          <p:cNvSpPr txBox="1">
            <a:spLocks/>
          </p:cNvSpPr>
          <p:nvPr/>
        </p:nvSpPr>
        <p:spPr>
          <a:xfrm>
            <a:off x="467139" y="1554587"/>
            <a:ext cx="1571472" cy="54737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Masilla de poliuretano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21" name="Imagen 20" descr="C:\Users\Alex Pérez\AppData\Local\Microsoft\Windows\INetCache\Content.Word\IMG_797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 t="71771" r="7868" b="1815"/>
          <a:stretch/>
        </p:blipFill>
        <p:spPr bwMode="auto">
          <a:xfrm>
            <a:off x="575040" y="2143412"/>
            <a:ext cx="1384045" cy="1151648"/>
          </a:xfrm>
          <a:prstGeom prst="rect">
            <a:avLst/>
          </a:prstGeom>
          <a:ln w="5715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ubo 7"/>
          <p:cNvSpPr/>
          <p:nvPr/>
        </p:nvSpPr>
        <p:spPr>
          <a:xfrm>
            <a:off x="4772798" y="4241775"/>
            <a:ext cx="306593" cy="922949"/>
          </a:xfrm>
          <a:prstGeom prst="cube">
            <a:avLst>
              <a:gd name="adj" fmla="val 69737"/>
            </a:avLst>
          </a:prstGeom>
          <a:solidFill>
            <a:srgbClr val="D0BE7E"/>
          </a:solidFill>
          <a:ln>
            <a:solidFill>
              <a:srgbClr val="D0B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bo 8"/>
          <p:cNvSpPr/>
          <p:nvPr/>
        </p:nvSpPr>
        <p:spPr>
          <a:xfrm>
            <a:off x="4772798" y="5147143"/>
            <a:ext cx="734209" cy="285512"/>
          </a:xfrm>
          <a:prstGeom prst="cube">
            <a:avLst>
              <a:gd name="adj" fmla="val 70087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4576874" y="5154391"/>
            <a:ext cx="0" cy="21770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>
            <a:off x="4309340" y="5164723"/>
            <a:ext cx="548013" cy="4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>
            <a:off x="4309184" y="5346378"/>
            <a:ext cx="535379" cy="45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arcador de contenido 2"/>
          <p:cNvSpPr txBox="1">
            <a:spLocks/>
          </p:cNvSpPr>
          <p:nvPr/>
        </p:nvSpPr>
        <p:spPr>
          <a:xfrm>
            <a:off x="3989119" y="5147143"/>
            <a:ext cx="587755" cy="26222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cm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</p:spTree>
    <p:extLst>
      <p:ext uri="{BB962C8B-B14F-4D97-AF65-F5344CB8AC3E}">
        <p14:creationId xmlns:p14="http://schemas.microsoft.com/office/powerpoint/2010/main" val="335392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140" y="1007562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PREPARACIÓN DE SUPERFICIE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954061" y="1655402"/>
            <a:ext cx="4781811" cy="507686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Limpieza del sustrato con aspiradora industrial antes de la imprimación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88" y="2204269"/>
            <a:ext cx="5675243" cy="319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9540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0706" y="965353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IMPRIMACIÓN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830848" y="3156858"/>
            <a:ext cx="1793322" cy="110120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rgbClr val="0070C0"/>
              </a:buClr>
            </a:pPr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¿Por qué es importante la imprimación?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3560524" y="1655784"/>
            <a:ext cx="1915949" cy="62112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rgbClr val="0070C0"/>
              </a:buClr>
            </a:pPr>
            <a:r>
              <a:rPr lang="es-CL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imprimación</a:t>
            </a:r>
            <a:r>
              <a:rPr lang="es-CL" sz="6000" b="1" dirty="0">
                <a:solidFill>
                  <a:srgbClr val="FF0000"/>
                </a:solidFill>
              </a:rPr>
              <a:t> NO </a:t>
            </a:r>
            <a:r>
              <a:rPr lang="es-CL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un matapolvo</a:t>
            </a:r>
          </a:p>
          <a:p>
            <a:pPr algn="l">
              <a:buClr>
                <a:srgbClr val="0070C0"/>
              </a:buClr>
            </a:pPr>
            <a:r>
              <a:rPr lang="es-CL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>
              <a:buClr>
                <a:srgbClr val="0070C0"/>
              </a:buClr>
            </a:pPr>
            <a:endParaRPr lang="es-CL" sz="13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26308" y="2959572"/>
            <a:ext cx="2155323" cy="1213943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rgbClr val="0070C0"/>
              </a:buClr>
            </a:pPr>
            <a:r>
              <a:rPr lang="es-CL" sz="6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Importancia de respetar los tiempos (en horas) entre imprimación y membrana</a:t>
            </a:r>
          </a:p>
          <a:p>
            <a:pPr algn="ctr">
              <a:buClr>
                <a:srgbClr val="0070C0"/>
              </a:buClr>
            </a:pPr>
            <a:r>
              <a:rPr lang="es-CL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buClr>
                <a:srgbClr val="0070C0"/>
              </a:buClr>
            </a:pPr>
            <a:endParaRPr lang="es-CL" sz="13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Imagen 23" descr="C:\Users\Alex Pérez\AppData\Local\Microsoft\Windows\INetCache\Content.Word\IMG_79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31" y="2191780"/>
            <a:ext cx="4249217" cy="302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1042876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5557" y="1041854"/>
            <a:ext cx="7275443" cy="918639"/>
          </a:xfrm>
        </p:spPr>
        <p:txBody>
          <a:bodyPr/>
          <a:lstStyle/>
          <a:p>
            <a:pPr algn="ctr"/>
            <a:r>
              <a:rPr b="1" dirty="0" lang="es-CL" sz="2700">
                <a:solidFill>
                  <a:srgbClr val="0070C0"/>
                </a:solidFill>
              </a:rPr>
              <a:t>ESTACIONAMIENTO PARA TRANSITO VEHICULAR MALL FLORIDA CENTER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701208" y="2200100"/>
            <a:ext cx="4442792" cy="2600092"/>
          </a:xfrm>
          <a:prstGeom prst="rect">
            <a:avLst/>
          </a:prstGeom>
        </p:spPr>
        <p:txBody>
          <a:bodyPr anchor="t" bIns="34290" lIns="68580" rIns="68580" rtlCol="0" tIns="34290" vert="horz">
            <a:normAutofit fontScale="92500" lnSpcReduction="10000"/>
          </a:bodyPr>
          <a:lstStyle>
            <a:lvl1pPr algn="r" defTabSz="457200" eaLnBrk="1" hangingPunct="1" indent="0" latinLnBrk="0" mar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 defTabSz="457200" eaLnBrk="1" hangingPunct="1" indent="0" latinLnBrk="0" marL="457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ctr" defTabSz="457200" eaLnBrk="1" hangingPunct="1" indent="0" latinLnBrk="0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 defTabSz="457200" eaLnBrk="1" hangingPunct="1" indent="0" latinLnBrk="0" marL="1371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ctr" defTabSz="457200" eaLnBrk="1" hangingPunct="1" indent="0" latinLnBrk="0" marL="1828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ctr" defTabSz="457200" eaLnBrk="1" hangingPunct="1" indent="0" latinLnBrk="0" marL="2286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ctr" defTabSz="457200" eaLnBrk="1" hangingPunct="1" indent="0" latinLnBrk="0" marL="2743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ctr" defTabSz="457200" eaLnBrk="1" hangingPunct="1" indent="0" latinLnBrk="0" marL="3200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ctr" defTabSz="457200" eaLnBrk="1" hangingPunct="1" indent="0" latinLnBrk="0" marL="3657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charset="2" typeface="Wingdings 3"/>
              <a:buNone/>
              <a:defRPr kern="120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b="1"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Mandante: </a:t>
            </a:r>
            <a:r>
              <a:rPr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CENCOSUD S.A.</a:t>
            </a:r>
          </a:p>
          <a:p>
            <a:pPr algn="l">
              <a:lnSpc>
                <a:spcPct val="150000"/>
              </a:lnSpc>
            </a:pPr>
            <a:r>
              <a:rPr b="1"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Proyecto: </a:t>
            </a:r>
            <a:r>
              <a:rPr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SISTEMA DE IMPERMEABILIZACIÓN TECNOCOAT P-2049, TRÁNSITO VEHICULAR.</a:t>
            </a:r>
          </a:p>
          <a:p>
            <a:pPr algn="l">
              <a:lnSpc>
                <a:spcPct val="150000"/>
              </a:lnSpc>
            </a:pPr>
            <a:r>
              <a:rPr b="1"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Lugar: </a:t>
            </a:r>
            <a:r>
              <a:rPr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ESTACIONAMIENTO G NIVEL 3.</a:t>
            </a:r>
          </a:p>
          <a:p>
            <a:pPr algn="l">
              <a:lnSpc>
                <a:spcPct val="150000"/>
              </a:lnSpc>
            </a:pPr>
            <a:r>
              <a:rPr b="1"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Ubicación: </a:t>
            </a:r>
            <a:r>
              <a:rPr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AVENIDA VICUÑA MACKENNA </a:t>
            </a:r>
            <a:r>
              <a:rPr dirty="0" err="1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Ote</a:t>
            </a:r>
            <a:r>
              <a:rPr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. 6600</a:t>
            </a:r>
          </a:p>
          <a:p>
            <a:pPr algn="l">
              <a:lnSpc>
                <a:spcPct val="150000"/>
              </a:lnSpc>
            </a:pPr>
            <a:r>
              <a:rPr b="1"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Superficie: </a:t>
            </a:r>
            <a:r>
              <a:rPr dirty="0" lang="es-CL" sz="1650">
                <a:solidFill>
                  <a:schemeClr val="tx1">
                    <a:lumMod val="75000"/>
                    <a:lumOff val="25000"/>
                  </a:schemeClr>
                </a:solidFill>
              </a:rPr>
              <a:t>12.800 m2</a:t>
            </a:r>
          </a:p>
          <a:p>
            <a:pPr algn="l"/>
            <a:endParaRPr dirty="0" lang="es-CL" sz="135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 t="44"/>
          <a:stretch/>
        </p:blipFill>
        <p:spPr>
          <a:xfrm>
            <a:off x="113058" y="2200100"/>
            <a:ext cx="4588151" cy="261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857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4589" y="991393"/>
            <a:ext cx="7628351" cy="824099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APLICACIÓN DE MEMBRANA DE POLIUREA 100% PURA AROMÁTICA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2345329" y="1773840"/>
            <a:ext cx="4318687" cy="47351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Aplicación mediante equipo Reactor 2 EXP2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12" name="Imagen 11" descr="C:\Users\Alex Pérez\AppData\Local\Microsoft\Windows\INetCache\Content.Word\IMG_68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7" y="2186722"/>
            <a:ext cx="3704111" cy="259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Marcador de contenido 2"/>
          <p:cNvSpPr txBox="1">
            <a:spLocks/>
          </p:cNvSpPr>
          <p:nvPr/>
        </p:nvSpPr>
        <p:spPr>
          <a:xfrm>
            <a:off x="3594729" y="4846037"/>
            <a:ext cx="1897745" cy="6813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Temperatura= 75°C</a:t>
            </a:r>
          </a:p>
          <a:p>
            <a:pPr algn="ctr"/>
            <a:r>
              <a:rPr lang="es-CL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Presión= 2.900 PSI</a:t>
            </a:r>
          </a:p>
          <a:p>
            <a:pPr algn="ctr"/>
            <a:endParaRPr lang="es-CL" sz="1200" dirty="0">
              <a:solidFill>
                <a:srgbClr val="FF0000"/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44" y="2100186"/>
            <a:ext cx="3661134" cy="274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9000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4589" y="991393"/>
            <a:ext cx="7628351" cy="824099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¿Qué es la </a:t>
            </a:r>
            <a:r>
              <a:rPr lang="es-CL" sz="2700" b="1" dirty="0" err="1">
                <a:solidFill>
                  <a:srgbClr val="0070C0"/>
                </a:solidFill>
              </a:rPr>
              <a:t>Poliurea</a:t>
            </a:r>
            <a:r>
              <a:rPr lang="es-CL" sz="2700" b="1" dirty="0">
                <a:solidFill>
                  <a:srgbClr val="0070C0"/>
                </a:solidFill>
              </a:rPr>
              <a:t> Pura?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99592" y="1816616"/>
            <a:ext cx="5129401" cy="393386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Polímero sintético obtenido de reacción de una </a:t>
            </a:r>
            <a:r>
              <a:rPr lang="es-CL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diamina</a:t>
            </a: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disocianato</a:t>
            </a:r>
            <a:endParaRPr lang="es-CL" b="1" dirty="0">
              <a:solidFill>
                <a:schemeClr val="tx1"/>
              </a:solidFill>
            </a:endParaRP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Formado por 2 componentes líquidos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Aplicación en caliente y a alta presión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Reacción en +-5 segundos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 una estructura molecular con insensibilidad a la humedad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Transitable/impermeable en minutos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Condiciones óptimas en 24 horas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08" y="2924944"/>
            <a:ext cx="30646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0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017-08-22-VIDEO-000003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8260" y="1772269"/>
            <a:ext cx="6343223" cy="359050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04589" y="991393"/>
            <a:ext cx="7628351" cy="82409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L" sz="2700" b="1">
                <a:solidFill>
                  <a:srgbClr val="0070C0"/>
                </a:solidFill>
              </a:rPr>
              <a:t>APLICACIÓN DE MEMBRANA DE POLIUREA 100% PURA AROMÁTICA</a:t>
            </a:r>
            <a:endParaRPr lang="es-CL" sz="2700" b="1" dirty="0">
              <a:solidFill>
                <a:srgbClr val="0070C0"/>
              </a:solidFill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175348" y="5495442"/>
            <a:ext cx="2686832" cy="42795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25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Refuerzo en zonas críticas</a:t>
            </a:r>
          </a:p>
          <a:p>
            <a:pPr algn="ctr"/>
            <a:endParaRPr lang="es-CL" sz="1200" dirty="0">
              <a:solidFill>
                <a:srgbClr val="FF0000"/>
              </a:solidFill>
            </a:endParaRPr>
          </a:p>
          <a:p>
            <a:pPr algn="l"/>
            <a:endParaRPr lang="es-CL" sz="1350" dirty="0"/>
          </a:p>
        </p:txBody>
      </p:sp>
    </p:spTree>
    <p:extLst>
      <p:ext uri="{BB962C8B-B14F-4D97-AF65-F5344CB8AC3E}">
        <p14:creationId xmlns:p14="http://schemas.microsoft.com/office/powerpoint/2010/main" val="110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contenido 2"/>
          <p:cNvSpPr txBox="1">
            <a:spLocks/>
          </p:cNvSpPr>
          <p:nvPr/>
        </p:nvSpPr>
        <p:spPr>
          <a:xfrm>
            <a:off x="3419099" y="1844185"/>
            <a:ext cx="1934542" cy="553211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rampas de acceso y salida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" y="2384709"/>
            <a:ext cx="3888354" cy="259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 descr="C:\Users\Alex Pérez\AppData\Local\Microsoft\Windows\INetCache\Content.Word\IMG_34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57" y="2384710"/>
            <a:ext cx="3828320" cy="2591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Marcador de contenido 2"/>
          <p:cNvSpPr txBox="1">
            <a:spLocks/>
          </p:cNvSpPr>
          <p:nvPr/>
        </p:nvSpPr>
        <p:spPr>
          <a:xfrm>
            <a:off x="2514385" y="5085574"/>
            <a:ext cx="4058433" cy="66503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Refuerzo para zonas de mayor tracción con Primer EPw-1070 + arena canto rodado N°10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324364" y="991392"/>
            <a:ext cx="8124011" cy="852793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APLICACIÓN DE MEMBRANA DE POLIUREA 100% PURA AROMÁTICA</a:t>
            </a:r>
          </a:p>
        </p:txBody>
      </p:sp>
    </p:spTree>
    <p:extLst>
      <p:ext uri="{BB962C8B-B14F-4D97-AF65-F5344CB8AC3E}">
        <p14:creationId xmlns:p14="http://schemas.microsoft.com/office/powerpoint/2010/main" val="3626168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8827" y="990390"/>
            <a:ext cx="7809548" cy="665992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APLICACIÓN DE BARNIZ ALIFÁTICO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" y="2200867"/>
            <a:ext cx="4010401" cy="2672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28" y="2200867"/>
            <a:ext cx="4010401" cy="2672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Marcador de contenido 2"/>
          <p:cNvSpPr txBox="1">
            <a:spLocks/>
          </p:cNvSpPr>
          <p:nvPr/>
        </p:nvSpPr>
        <p:spPr>
          <a:xfrm>
            <a:off x="2554357" y="5096487"/>
            <a:ext cx="4025347" cy="53317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Barniz Alifático de dos componentes para protección de rayos UV</a:t>
            </a:r>
          </a:p>
        </p:txBody>
      </p:sp>
    </p:spTree>
    <p:extLst>
      <p:ext uri="{BB962C8B-B14F-4D97-AF65-F5344CB8AC3E}">
        <p14:creationId xmlns:p14="http://schemas.microsoft.com/office/powerpoint/2010/main" val="347431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2620" y="857250"/>
            <a:ext cx="7961493" cy="805968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TERMINACIONES CON MEMBRANA DE POLIUREA</a:t>
            </a:r>
          </a:p>
        </p:txBody>
      </p:sp>
      <p:sp>
        <p:nvSpPr>
          <p:cNvPr id="20" name="Marcador de contenido 2"/>
          <p:cNvSpPr txBox="1">
            <a:spLocks/>
          </p:cNvSpPr>
          <p:nvPr/>
        </p:nvSpPr>
        <p:spPr>
          <a:xfrm>
            <a:off x="2235896" y="1707282"/>
            <a:ext cx="4622104" cy="5390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Detalles de encuentro y bajadas de agua adaptable a cualquier </a:t>
            </a:r>
            <a:r>
              <a:rPr lang="es-CL" sz="1500" b="1">
                <a:solidFill>
                  <a:schemeClr val="tx1">
                    <a:lumMod val="75000"/>
                    <a:lumOff val="25000"/>
                  </a:schemeClr>
                </a:solidFill>
              </a:rPr>
              <a:t>forma geométrica</a:t>
            </a:r>
            <a:endParaRPr lang="es-CL" sz="1500" dirty="0"/>
          </a:p>
        </p:txBody>
      </p:sp>
      <p:pic>
        <p:nvPicPr>
          <p:cNvPr id="11" name="Imagen 10" descr="C:\Users\Alex Pérez\AppData\Local\Microsoft\Windows\INetCache\Content.Word\IMG_50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26709"/>
            <a:ext cx="3918059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7" y="2326709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534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8827" y="870912"/>
            <a:ext cx="7809548" cy="665992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FOTOS COMPARATIVAS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1781395" y="4989826"/>
            <a:ext cx="989989" cy="274565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ANTES</a:t>
            </a:r>
            <a:endParaRPr lang="es-CL" sz="16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087650" y="4989824"/>
            <a:ext cx="921225" cy="27456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DESPUÉS</a:t>
            </a:r>
            <a:endParaRPr lang="es-CL" sz="16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5" y="1995830"/>
            <a:ext cx="4051853" cy="303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16" y="2035502"/>
            <a:ext cx="3998956" cy="299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90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8827" y="870912"/>
            <a:ext cx="7809548" cy="665992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FOTOS COMPARATIVAS</a:t>
            </a: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1781395" y="4989825"/>
            <a:ext cx="980594" cy="243971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ANTES</a:t>
            </a:r>
            <a:endParaRPr lang="es-CL" sz="16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228567" y="4995586"/>
            <a:ext cx="1005214" cy="30663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DESPUÉS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56" y="1950481"/>
            <a:ext cx="3984698" cy="298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0" y="1950482"/>
            <a:ext cx="4020615" cy="3015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275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8827" y="870912"/>
            <a:ext cx="7809548" cy="665992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OBRA TERMINADA</a:t>
            </a:r>
          </a:p>
        </p:txBody>
      </p:sp>
      <p:pic>
        <p:nvPicPr>
          <p:cNvPr id="8" name="Imagen 7" descr="C:\Users\Alex Pérez\AppData\Local\Microsoft\Windows\INetCache\Content.Word\IMG_41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3" y="2311855"/>
            <a:ext cx="3582659" cy="27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63" y="2304051"/>
            <a:ext cx="4087862" cy="272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004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8827" y="870912"/>
            <a:ext cx="7809548" cy="665992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OBRA TERMINADA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18" y="1476199"/>
            <a:ext cx="6005828" cy="400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31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1989" y="1056583"/>
            <a:ext cx="8150375" cy="487433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ESTADO INICIAL DEL ESTACIONAMIENTO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88" y="1541780"/>
            <a:ext cx="3180522" cy="2341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706" y="1556731"/>
            <a:ext cx="2969658" cy="232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268" y="3840574"/>
            <a:ext cx="3091871" cy="211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3838064" y="2888117"/>
            <a:ext cx="1740035" cy="53815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Pin-</a:t>
            </a:r>
            <a:r>
              <a:rPr lang="es-CL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holes</a:t>
            </a:r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puntos de alfiler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sp>
        <p:nvSpPr>
          <p:cNvPr id="14" name="Elipse 13"/>
          <p:cNvSpPr/>
          <p:nvPr/>
        </p:nvSpPr>
        <p:spPr>
          <a:xfrm>
            <a:off x="4883955" y="5092919"/>
            <a:ext cx="224555" cy="230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/>
          <p:cNvSpPr/>
          <p:nvPr/>
        </p:nvSpPr>
        <p:spPr>
          <a:xfrm>
            <a:off x="4496404" y="4887084"/>
            <a:ext cx="224555" cy="2306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4849990" y="3487485"/>
            <a:ext cx="117509" cy="15149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4595805" y="3448724"/>
            <a:ext cx="86480" cy="13594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5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38" y="2730556"/>
            <a:ext cx="2485440" cy="9083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3" y="2754944"/>
            <a:ext cx="3173897" cy="859598"/>
          </a:xfrm>
          <a:prstGeom prst="rect">
            <a:avLst/>
          </a:prstGeom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3400817" y="4867696"/>
            <a:ext cx="2066794" cy="59286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DANIEL ARAYA R.</a:t>
            </a:r>
          </a:p>
          <a:p>
            <a:pPr algn="ctr"/>
            <a:r>
              <a:rPr lang="es-CL" sz="1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daraya@apv.cl</a:t>
            </a:r>
            <a:endParaRPr lang="es-CL" sz="1350" dirty="0"/>
          </a:p>
        </p:txBody>
      </p:sp>
    </p:spTree>
    <p:extLst>
      <p:ext uri="{BB962C8B-B14F-4D97-AF65-F5344CB8AC3E}">
        <p14:creationId xmlns:p14="http://schemas.microsoft.com/office/powerpoint/2010/main" val="4623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165" y="1134388"/>
            <a:ext cx="7891670" cy="748463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ESTADO DE LOSA. VISTA DESDE LA ZONA INFERIOR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2330627"/>
            <a:ext cx="4045113" cy="269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24" y="2288272"/>
            <a:ext cx="4108667" cy="273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111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165" y="1134388"/>
            <a:ext cx="7891670" cy="748463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ESTADO DE LOSA. VISTA DESDE LA ZONA INFERIOR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65" y="1937999"/>
            <a:ext cx="5139071" cy="3424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07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6602" y="1007562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PROBLEMAS EN DÍAS DE LLUVIA</a:t>
            </a: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2951922" y="1655785"/>
            <a:ext cx="3011556" cy="64159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Presencia de agua de lluvia filtrada en el sótano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2297375"/>
            <a:ext cx="4051853" cy="303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30" y="2297375"/>
            <a:ext cx="4051852" cy="303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63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6602" y="1007562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SISTEMA CONSTRUCTIVO A EJECUTAR</a:t>
            </a:r>
          </a:p>
        </p:txBody>
      </p:sp>
      <p:pic>
        <p:nvPicPr>
          <p:cNvPr id="1026" name="Picture 2" descr="Pavimento Tecnoc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02" y="1739054"/>
            <a:ext cx="6728678" cy="3593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526775" y="1739054"/>
            <a:ext cx="3011556" cy="135825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Sustrato</a:t>
            </a:r>
          </a:p>
          <a:p>
            <a:pPr algn="just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Imprimación</a:t>
            </a:r>
          </a:p>
          <a:p>
            <a:pPr algn="just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Membrana de </a:t>
            </a:r>
            <a:r>
              <a:rPr lang="es-CL" sz="15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poliurea</a:t>
            </a:r>
            <a:endParaRPr lang="es-CL" sz="1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Barniz alifático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</p:spTree>
    <p:extLst>
      <p:ext uri="{BB962C8B-B14F-4D97-AF65-F5344CB8AC3E}">
        <p14:creationId xmlns:p14="http://schemas.microsoft.com/office/powerpoint/2010/main" val="153340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8712" y="1035746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PROCEDIMIENTO PARA APLICACIÓN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1390136" y="1582771"/>
            <a:ext cx="6661731" cy="393386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buClr>
                <a:srgbClr val="0070C0"/>
              </a:buClr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Comprobaciones previas: 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Humedad de soporte &lt; 8%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Temperatura del soporte 3°C</a:t>
            </a:r>
          </a:p>
          <a:p>
            <a:pPr algn="l">
              <a:lnSpc>
                <a:spcPct val="120000"/>
              </a:lnSpc>
              <a:buClr>
                <a:srgbClr val="0070C0"/>
              </a:buClr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Preparación del soporte: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Retiro membrana existente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Pulido de losa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Reparación y sellado de grietas y cortes de dilatación</a:t>
            </a:r>
          </a:p>
          <a:p>
            <a:pPr marL="257175" indent="-257175" algn="l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Limpieza</a:t>
            </a:r>
          </a:p>
          <a:p>
            <a:pPr algn="l">
              <a:lnSpc>
                <a:spcPct val="120000"/>
              </a:lnSpc>
              <a:buClr>
                <a:srgbClr val="0070C0"/>
              </a:buClr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Imprimación</a:t>
            </a:r>
          </a:p>
          <a:p>
            <a:pPr algn="l">
              <a:lnSpc>
                <a:spcPct val="120000"/>
              </a:lnSpc>
              <a:buClr>
                <a:srgbClr val="0070C0"/>
              </a:buClr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Aplicación de membrana de </a:t>
            </a:r>
            <a:r>
              <a:rPr lang="es-CL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poliurea</a:t>
            </a:r>
            <a:endParaRPr lang="es-C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20000"/>
              </a:lnSpc>
              <a:buClr>
                <a:srgbClr val="0070C0"/>
              </a:buClr>
            </a:pPr>
            <a:r>
              <a:rPr lang="es-C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4) Aplicación de barniz alifático</a:t>
            </a:r>
          </a:p>
          <a:p>
            <a:pPr algn="l">
              <a:buClr>
                <a:srgbClr val="0070C0"/>
              </a:buClr>
            </a:pPr>
            <a:r>
              <a:rPr lang="es-CL" sz="13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>
              <a:buClr>
                <a:srgbClr val="0070C0"/>
              </a:buClr>
            </a:pPr>
            <a:endParaRPr lang="es-CL" sz="13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2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6602" y="1007562"/>
            <a:ext cx="6513851" cy="547025"/>
          </a:xfrm>
        </p:spPr>
        <p:txBody>
          <a:bodyPr/>
          <a:lstStyle/>
          <a:p>
            <a:pPr algn="ctr"/>
            <a:r>
              <a:rPr lang="es-CL" sz="2700" b="1" dirty="0">
                <a:solidFill>
                  <a:srgbClr val="0070C0"/>
                </a:solidFill>
              </a:rPr>
              <a:t>INSTALACIÓN DE FAENAS</a:t>
            </a:r>
          </a:p>
        </p:txBody>
      </p:sp>
      <p:pic>
        <p:nvPicPr>
          <p:cNvPr id="8" name="Imagen 7" descr="C:\Users\Alex Pérez\AppData\Local\Microsoft\Windows\INetCache\Content.Word\IMG_76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9" y="2291988"/>
            <a:ext cx="4056829" cy="279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arcador de contenido 2"/>
          <p:cNvSpPr txBox="1">
            <a:spLocks/>
          </p:cNvSpPr>
          <p:nvPr/>
        </p:nvSpPr>
        <p:spPr>
          <a:xfrm>
            <a:off x="3605085" y="1863463"/>
            <a:ext cx="2122272" cy="37323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Señalización provisoria</a:t>
            </a:r>
            <a:endParaRPr lang="es-C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s-CL" sz="135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96" y="2258684"/>
            <a:ext cx="3816974" cy="286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588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542</Words>
  <Application>Microsoft Office PowerPoint</Application>
  <PresentationFormat>Presentación en pantalla (4:3)</PresentationFormat>
  <Paragraphs>101</Paragraphs>
  <Slides>30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Wingdings</vt:lpstr>
      <vt:lpstr>Wingdings 3</vt:lpstr>
      <vt:lpstr>Tema de Office</vt:lpstr>
      <vt:lpstr>Presentación de PowerPoint</vt:lpstr>
      <vt:lpstr>ESTACIONAMIENTO PARA TRANSITO VEHICULAR MALL FLORIDA CENTER</vt:lpstr>
      <vt:lpstr>ESTADO INICIAL DEL ESTACIONAMIENTO</vt:lpstr>
      <vt:lpstr>ESTADO DE LOSA. VISTA DESDE LA ZONA INFERIOR</vt:lpstr>
      <vt:lpstr>ESTADO DE LOSA. VISTA DESDE LA ZONA INFERIOR</vt:lpstr>
      <vt:lpstr>PROBLEMAS EN DÍAS DE LLUVIA</vt:lpstr>
      <vt:lpstr>SISTEMA CONSTRUCTIVO A EJECUTAR</vt:lpstr>
      <vt:lpstr>PROCEDIMIENTO PARA APLICACIÓN</vt:lpstr>
      <vt:lpstr>INSTALACIÓN DE FAENAS</vt:lpstr>
      <vt:lpstr>ESQUEMA POR ETAPAS DEL PROYECTO</vt:lpstr>
      <vt:lpstr>PREPARACIÓN DE SUPERFICIE</vt:lpstr>
      <vt:lpstr>PREPARACIÓN DE SUPERFICIE</vt:lpstr>
      <vt:lpstr>PREPARACIÓN DE SUPERFICIE</vt:lpstr>
      <vt:lpstr>PREPARACIÓN DE SUPERFICIE</vt:lpstr>
      <vt:lpstr>PREPARACIÓN DE SUPERFICIE</vt:lpstr>
      <vt:lpstr>PREPARACIÓN DE SUPERFICIE</vt:lpstr>
      <vt:lpstr>PREPARACIÓN DE SUPERFICIE</vt:lpstr>
      <vt:lpstr>PREPARACIÓN DE SUPERFICIE</vt:lpstr>
      <vt:lpstr>IMPRIMACIÓN</vt:lpstr>
      <vt:lpstr>APLICACIÓN DE MEMBRANA DE POLIUREA 100% PURA AROMÁTICA</vt:lpstr>
      <vt:lpstr>¿Qué es la Poliurea Pura?</vt:lpstr>
      <vt:lpstr>Presentación de PowerPoint</vt:lpstr>
      <vt:lpstr>APLICACIÓN DE MEMBRANA DE POLIUREA 100% PURA AROMÁTICA</vt:lpstr>
      <vt:lpstr>APLICACIÓN DE BARNIZ ALIFÁTICO</vt:lpstr>
      <vt:lpstr>TERMINACIONES CON MEMBRANA DE POLIUREA</vt:lpstr>
      <vt:lpstr>FOTOS COMPARATIVAS</vt:lpstr>
      <vt:lpstr>FOTOS COMPARATIVAS</vt:lpstr>
      <vt:lpstr>OBRA TERMINADA</vt:lpstr>
      <vt:lpstr>OBRA TERMINADA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Cristián Henriquez</dc:creator>
  <cp:lastModifiedBy>Cristian Henriquez</cp:lastModifiedBy>
  <cp:revision>202</cp:revision>
  <cp:lastPrinted>2014-10-23T16:15:09Z</cp:lastPrinted>
  <dcterms:created xsi:type="dcterms:W3CDTF">2011-03-07T11:35:35Z</dcterms:created>
  <dcterms:modified xsi:type="dcterms:W3CDTF">2017-08-28T15:24:54Z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7478580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