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handoutMasterIdLst>
    <p:handoutMasterId r:id="rId2"/>
  </p:handoutMasterIdLst>
  <p:sldIdLst>
    <p:sldId id="256" r:id="rId3"/>
    <p:sldId id="257" r:id="rId4"/>
    <p:sldId id="294" r:id="rId5"/>
    <p:sldId id="283" r:id="rId6"/>
    <p:sldId id="296" r:id="rId7"/>
    <p:sldId id="260" r:id="rId8"/>
    <p:sldId id="305" r:id="rId9"/>
    <p:sldId id="306" r:id="rId10"/>
    <p:sldId id="307" r:id="rId11"/>
    <p:sldId id="308" r:id="rId12"/>
    <p:sldId id="309" r:id="rId13"/>
    <p:sldId id="284" r:id="rId14"/>
    <p:sldId id="301" r:id="rId15"/>
    <p:sldId id="291" r:id="rId16"/>
    <p:sldId id="285" r:id="rId17"/>
    <p:sldId id="293" r:id="rId18"/>
    <p:sldId id="287" r:id="rId19"/>
    <p:sldId id="297" r:id="rId20"/>
    <p:sldId id="299" r:id="rId21"/>
    <p:sldId id="304" r:id="rId22"/>
    <p:sldId id="298" r:id="rId23"/>
    <p:sldId id="300" r:id="rId24"/>
  </p:sldIdLst>
  <p:sldSz cx="9144000" cy="6858000" type="screen4x3"/>
  <p:notesSz cx="9309100" cy="7016750"/>
  <p:custDataLst>
    <p:tags r:id="rId25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3" autoAdjust="0"/>
    <p:restoredTop sz="94660"/>
  </p:normalViewPr>
  <p:slideViewPr>
    <p:cSldViewPr showGuides="1">
      <p:cViewPr>
        <p:scale>
          <a:sx n="75" d="100"/>
          <a:sy n="75" d="100"/>
        </p:scale>
        <p:origin x="-115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handoutMaster" Target="handoutMasters/handout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242" cy="35059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73753" y="1"/>
            <a:ext cx="4033242" cy="35059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E2142F1-9959-415A-9780-A3F7D46790E3}" type="datetimeFigureOut">
              <a:rPr lang="es-CL" smtClean="0"/>
              <a:t>06-09-2017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64958"/>
            <a:ext cx="4033242" cy="35059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73753" y="6664958"/>
            <a:ext cx="4033242" cy="35059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B10AE8D-079F-4A9C-BAE2-26F151F61AF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5D21-E31B-4424-9C7A-E43177D11163}" type="datetimeFigureOut">
              <a:rPr lang="es-CL" smtClean="0"/>
              <a:t>06-09-2017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A86A-60D5-4862-AB0A-66FD7F1648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4673784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5D21-E31B-4424-9C7A-E43177D11163}" type="datetimeFigureOut">
              <a:rPr lang="es-CL" smtClean="0"/>
              <a:t>06-09-2017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A86A-60D5-4862-AB0A-66FD7F1648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934144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5D21-E31B-4424-9C7A-E43177D11163}" type="datetimeFigureOut">
              <a:rPr lang="es-CL" smtClean="0"/>
              <a:t>06-09-2017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A86A-60D5-4862-AB0A-66FD7F1648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738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1.png" /><Relationship Id="rId4" Type="http://schemas.openxmlformats.org/officeDocument/2006/relationships/image" Target="../media/image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2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1.png" /><Relationship Id="rId4" Type="http://schemas.openxmlformats.org/officeDocument/2006/relationships/image" Target="../media/image5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3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.png" /><Relationship Id="rId4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.png" /><Relationship Id="rId4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hyperlink" Target="http://www.google.cl/url?sa=i&amp;rct=j&amp;q=&amp;esrc=s&amp;source=images&amp;cd=&amp;cad=rja&amp;uact=8&amp;ved=0ahUKEwiCxpn8lfzOAhWCGpAKHb1ZANMQjRwIBw&amp;url=http://escritoriodeclases.blogspot.com/2016/06/el-agua.html&amp;bvm=bv.131783435,d.Y2I&amp;psig=AFQjCNHzU9FZCNzcCWLXUN45u93CVIt0mA&amp;ust=147330042928815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5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1 Título"/>
          <p:cNvSpPr txBox="1"/>
          <p:nvPr/>
        </p:nvSpPr>
        <p:spPr>
          <a:xfrm>
            <a:off x="287524" y="463288"/>
            <a:ext cx="8568952" cy="1410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smtClean="0">
                <a:latin typeface="Arial Narrow" panose="020b0606020202030204" pitchFamily="34" charset="0"/>
              </a:rPr>
              <a:t>II CONGRESO CHILENO DE IMPERMEABILIZACIÓN</a:t>
            </a:r>
            <a:br>
              <a:rPr lang="es-ES" sz="3600" smtClean="0">
                <a:latin typeface="Arial Narrow" panose="020b0606020202030204" pitchFamily="34" charset="0"/>
              </a:rPr>
            </a:br>
            <a:endParaRPr lang="es-ES" sz="3600">
              <a:latin typeface="Arial Narrow" panose="020b0606020202030204" pitchFamily="34" charset="0"/>
            </a:endParaRPr>
          </a:p>
        </p:txBody>
      </p:sp>
      <p:pic>
        <p:nvPicPr>
          <p:cNvPr id="5" name="Picture 2" descr="Universidad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2132856"/>
            <a:ext cx="2916000" cy="9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3140968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smtClean="0">
                <a:latin typeface="Arial Narrow" panose="020b0606020202030204" pitchFamily="34" charset="0"/>
              </a:rPr>
              <a:t>FACULTAD DE INGENIERÍA</a:t>
            </a:r>
            <a:endParaRPr lang="es-CL" sz="1300" smtClean="0">
              <a:latin typeface="Arial Narrow" panose="020b0606020202030204" pitchFamily="34" charset="0"/>
            </a:endParaRPr>
          </a:p>
          <a:p>
            <a:pPr algn="ctr"/>
            <a:r>
              <a:rPr lang="es-CL" sz="1300" smtClean="0">
                <a:latin typeface="Arial Narrow" panose="020b0606020202030204" pitchFamily="34" charset="0"/>
              </a:rPr>
              <a:t>ESCUELA DE OBRAS CIVILES Y CONSTRUCCIÓN</a:t>
            </a:r>
            <a:endParaRPr lang="es-CL" sz="1300">
              <a:latin typeface="Arial Narrow" panose="020b0606020202030204" pitchFamily="34" charset="0"/>
            </a:endParaRPr>
          </a:p>
        </p:txBody>
      </p:sp>
      <p:sp>
        <p:nvSpPr>
          <p:cNvPr id="9" name="1 Título"/>
          <p:cNvSpPr txBox="1"/>
          <p:nvPr/>
        </p:nvSpPr>
        <p:spPr>
          <a:xfrm>
            <a:off x="0" y="4437112"/>
            <a:ext cx="9144000" cy="1338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Cubiertas Invertidas:</a:t>
            </a:r>
          </a:p>
          <a:p>
            <a:pPr>
              <a:lnSpc>
                <a:spcPct val="150000"/>
              </a:lnSpc>
            </a:pPr>
            <a:r>
              <a:rPr lang="es-ES" sz="3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Paradigma de Diseño que se Impone a Nivel Internacional</a:t>
            </a:r>
          </a:p>
          <a:p>
            <a:pPr>
              <a:lnSpc>
                <a:spcPct val="150000"/>
              </a:lnSpc>
            </a:pPr>
            <a:r>
              <a:rPr lang="es-ES" sz="240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Expone: Daniel Brenner - Gerente Área Edificación y Obras Civiles</a:t>
            </a:r>
            <a:endParaRPr lang="es-ES" sz="240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844824"/>
            <a:ext cx="1800000" cy="1800000"/>
          </a:xfrm>
          <a:prstGeom prst="rect">
            <a:avLst/>
          </a:prstGeom>
        </p:spPr>
      </p:pic>
      <p:pic>
        <p:nvPicPr>
          <p:cNvPr id="7" name="6 Imagen" descr="Nuevo Logo Corporativo Dy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5949280"/>
            <a:ext cx="1763688" cy="5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02643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5.3 </a:t>
            </a:r>
            <a:r>
              <a:rPr lang="es-CL" sz="2000" b="1" u="sng" smtClean="0"/>
              <a:t>Cubierta Invertida N</a:t>
            </a:r>
            <a:r>
              <a:rPr lang="es-CL" altLang="es-ES" sz="2000" b="1" u="sng" smtClean="0"/>
              <a:t>o Requiere Barrera de Vapor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91680" y="1916832"/>
            <a:ext cx="5400600" cy="337537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11 CuadroTexto"/>
          <p:cNvSpPr txBox="1"/>
          <p:nvPr/>
        </p:nvSpPr>
        <p:spPr>
          <a:xfrm>
            <a:off x="1043608" y="1052736"/>
            <a:ext cx="393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/>
              <a:t>Condensación Bajo Impermeabilización</a:t>
            </a:r>
            <a:endParaRPr lang="es-CL" b="1"/>
          </a:p>
        </p:txBody>
      </p:sp>
      <p:sp>
        <p:nvSpPr>
          <p:cNvPr id="9" name="Titre 1"/>
          <p:cNvSpPr txBox="1"/>
          <p:nvPr/>
        </p:nvSpPr>
        <p:spPr>
          <a:xfrm>
            <a:off x="1259632" y="1556792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ES" sz="1600" smtClean="0">
              <a:solidFill>
                <a:srgbClr val="140280"/>
              </a:solidFill>
            </a:endParaRPr>
          </a:p>
          <a:p>
            <a:pPr algn="ctr"/>
            <a:r>
              <a:rPr lang="es-ES" altLang="es-ES" sz="1600" b="1" smtClean="0">
                <a:solidFill>
                  <a:schemeClr val="tx1"/>
                </a:solidFill>
              </a:rPr>
              <a:t>Cubierta Tradicional </a:t>
            </a:r>
          </a:p>
        </p:txBody>
      </p:sp>
      <p:sp>
        <p:nvSpPr>
          <p:cNvPr id="11" name="Titre 1"/>
          <p:cNvSpPr txBox="1"/>
          <p:nvPr/>
        </p:nvSpPr>
        <p:spPr>
          <a:xfrm>
            <a:off x="3923928" y="1556792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ES" sz="1600" smtClean="0">
              <a:solidFill>
                <a:srgbClr val="140280"/>
              </a:solidFill>
            </a:endParaRPr>
          </a:p>
          <a:p>
            <a:pPr algn="ctr"/>
            <a:r>
              <a:rPr lang="es-ES" altLang="es-ES" sz="1600" b="1" smtClean="0">
                <a:solidFill>
                  <a:srgbClr val="FF0000"/>
                </a:solidFill>
              </a:rPr>
              <a:t>Cubierta Invertida 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 descr="C:\Users\dbrenner\AppData\Local\Microsoft\Windows\Temporary Internet Files\Content.Outlook\2Q0PY4K7\Diapositiva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3356992"/>
            <a:ext cx="3875923" cy="2906942"/>
          </a:xfrm>
          <a:prstGeom prst="rect">
            <a:avLst/>
          </a:prstGeom>
          <a:noFill/>
        </p:spPr>
      </p:pic>
      <p:pic>
        <p:nvPicPr>
          <p:cNvPr id="3074" name="Picture 2" descr="C:\Users\dbrenner\AppData\Local\Microsoft\Windows\Temporary Internet Files\Content.Outlook\2Q0PY4K7\Diapositiva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3568" y="1124744"/>
            <a:ext cx="3888433" cy="2916325"/>
          </a:xfrm>
          <a:prstGeom prst="rect">
            <a:avLst/>
          </a:prstGeom>
          <a:noFill/>
        </p:spPr>
      </p:pic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5.4 </a:t>
            </a:r>
            <a:r>
              <a:rPr lang="es-CL" sz="2000" b="1" u="sng" smtClean="0"/>
              <a:t>Cubierta Invertida </a:t>
            </a:r>
            <a:r>
              <a:rPr lang="es-CL" altLang="es-ES" sz="2000" b="1" u="sng" smtClean="0"/>
              <a:t>Protege Mecánicamente a la impermeabilización.</a:t>
            </a:r>
          </a:p>
          <a:p>
            <a:pPr>
              <a:spcBef>
                <a:spcPct val="0"/>
              </a:spcBef>
              <a:defRPr/>
            </a:pPr>
            <a:r>
              <a:rPr lang="es-CL" altLang="es-ES" sz="2000" b="1" u="sng" smtClean="0"/>
              <a:t>Terminación Poliestireno Extruidos (XPS) Minimiza Puentes Térmicos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11560" y="1052736"/>
            <a:ext cx="7820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b="1" smtClean="0"/>
              <a:t> Contratista Impermeabilización instala Aislación Térmica: Protección y Cuidado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b="1" smtClean="0"/>
              <a:t> Puesta en Obra de Aislamiento Térmico de Poliestireno Extruido (XPS)</a:t>
            </a:r>
            <a:endParaRPr lang="es-CL" b="1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3645024"/>
            <a:ext cx="652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b="1" smtClean="0"/>
              <a:t> Empleo de Capa Separadora: Una protección Adicional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b="1" smtClean="0"/>
              <a:t> Minimización de Puentes Térmicos: Terminación a Media Madera</a:t>
            </a:r>
            <a:endParaRPr lang="es-CL" b="1"/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 l="27083" t="5927" r="26501" b="11555"/>
          <a:stretch>
            <a:fillRect/>
          </a:stretch>
        </p:blipFill>
        <p:spPr bwMode="auto">
          <a:xfrm>
            <a:off x="5436096" y="2348879"/>
            <a:ext cx="3283708" cy="215820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6408712" cy="4680520"/>
          </a:xfrm>
        </p:spPr>
        <p:txBody>
          <a:bodyPr>
            <a:noAutofit/>
          </a:bodyPr>
          <a:lstStyle/>
          <a:p>
            <a:r>
              <a:rPr lang="es-CL" altLang="es-ES" sz="1800" smtClean="0"/>
              <a:t>Es importante considerar que la aislación térmica debe tener al menos las siguientes condiciones: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Conductividad térmica requerida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a la humedad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Resistividad a la difusión de vapor de agua (Efecto Condensación)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a la compresión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Reacción al fuego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Estabilidad dimensional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a Ciclos Congelación – Descongelación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Transmisión de vapor de agua</a:t>
            </a:r>
          </a:p>
          <a:p>
            <a:pPr lvl="1"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kumimoji="0" lang="es-CL" sz="2000" b="1" i="0" u="sng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Requisitos técnicos de</a:t>
            </a:r>
            <a:r>
              <a:rPr kumimoji="0" lang="es-CL" sz="2000" b="1" i="0" u="sng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Aislación Térmica para Cubiertas Invertidas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9087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CL" altLang="es-ES" sz="2400" b="1" smtClean="0"/>
              <a:t>Absorción de agua y humedad extremadamente baja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26064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6. </a:t>
            </a:r>
            <a:r>
              <a:rPr lang="es-CL" altLang="es-ES" sz="2000" b="1" u="sng" smtClean="0">
                <a:latin typeface="+mj-lt"/>
                <a:ea typeface="+mj-ea"/>
                <a:cs typeface="+mj-cs"/>
              </a:rPr>
              <a:t>Requisitos Técnicos EOTA (European Organization of Technical Approvals) para Aislante Cubierta Invertida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-324544" y="1196752"/>
            <a:ext cx="9468544" cy="439248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a la Absorción de Agua de Largo Plazo: </a:t>
            </a:r>
            <a:r>
              <a:rPr lang="es-CL" altLang="es-ES" sz="1800" b="1" smtClean="0"/>
              <a:t>≤0,7% en Volumen [EN 12087]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a la Absorción de Agua tras ciclos Hielo/Deshielo: </a:t>
            </a:r>
            <a:r>
              <a:rPr lang="es-CL" altLang="es-ES" sz="1800" b="1" smtClean="0"/>
              <a:t>≤1,0% en Volumen [EN12091]</a:t>
            </a:r>
            <a:endParaRPr lang="es-CL" altLang="es-ES" sz="180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a Absorción de Agua por difusión de Vapor: </a:t>
            </a:r>
            <a:r>
              <a:rPr lang="es-CL" altLang="es-ES" sz="1800" b="1" smtClean="0"/>
              <a:t>≤3% en Volumen [EN12088]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Resistencia Mecánica</a:t>
            </a:r>
            <a:r>
              <a:rPr lang="es-CL" altLang="es-ES" sz="1800" b="1" smtClean="0"/>
              <a:t>: ≥300 kPa</a:t>
            </a:r>
            <a:endParaRPr lang="es-CL" altLang="es-ES" sz="1800" b="1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Mantenimiento Resistencia Mecánica tras ciclos Hielo/Deshielo: </a:t>
            </a:r>
            <a:r>
              <a:rPr lang="es-CL" altLang="es-ES" sz="1800" b="1" smtClean="0"/>
              <a:t>Disminución</a:t>
            </a:r>
            <a:r>
              <a:rPr lang="es-CL" altLang="es-ES" sz="1800" smtClean="0"/>
              <a:t> </a:t>
            </a:r>
            <a:r>
              <a:rPr lang="es-CL" altLang="es-ES" sz="1800" b="1" smtClean="0"/>
              <a:t>≤10% </a:t>
            </a:r>
            <a:endParaRPr lang="es-CL" altLang="es-ES" sz="180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CL" altLang="es-ES" sz="1800" smtClean="0"/>
              <a:t>Comportamiento Hidrófugo: </a:t>
            </a:r>
            <a:r>
              <a:rPr lang="es-CL" altLang="es-ES" sz="1800" b="1" smtClean="0"/>
              <a:t>95% Material Celda Cerrada</a:t>
            </a:r>
          </a:p>
          <a:p>
            <a:pPr lvl="1"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3568" y="364502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CL" altLang="es-ES" sz="2400" b="1" smtClean="0"/>
              <a:t>El </a:t>
            </a:r>
            <a:r>
              <a:rPr lang="es-CL" altLang="es-ES" sz="2400" b="1" u="sng" err="1" smtClean="0"/>
              <a:t>Poliestireno Extruido (</a:t>
            </a:r>
            <a:r>
              <a:rPr lang="es-CL" altLang="es-ES" sz="2400" b="1" smtClean="0"/>
              <a:t>XPS) es el único material que cumple con estas especificaciones. </a:t>
            </a:r>
          </a:p>
          <a:p>
            <a:pPr lvl="1" algn="ctr"/>
            <a:endParaRPr lang="es-CL" altLang="es-ES" sz="2400" b="1" smtClean="0"/>
          </a:p>
          <a:p>
            <a:pPr lvl="1" algn="ctr"/>
            <a:r>
              <a:rPr lang="es-CL" altLang="es-ES" sz="2400" b="1" smtClean="0"/>
              <a:t>Materiales como lanas minerales, poliestirenos expandidos, planchas de poliisocianurato y otros no son aptos para diseño de cubiertas invertidas.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87624" y="3573016"/>
            <a:ext cx="720080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577098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endParaRPr lang="es-CL" sz="1800" smtClean="0"/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87" t="36978" r="4554" b="11347"/>
          <a:stretch>
            <a:fillRect/>
          </a:stretch>
        </p:blipFill>
        <p:spPr bwMode="auto">
          <a:xfrm>
            <a:off x="395536" y="1268760"/>
            <a:ext cx="4032448" cy="45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2" t="28047" r="4534" b="11911"/>
          <a:stretch>
            <a:fillRect/>
          </a:stretch>
        </p:blipFill>
        <p:spPr bwMode="auto">
          <a:xfrm>
            <a:off x="4644008" y="1484784"/>
            <a:ext cx="40324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Marcador de contenido"/>
          <p:cNvSpPr txBox="1"/>
          <p:nvPr/>
        </p:nvSpPr>
        <p:spPr>
          <a:xfrm>
            <a:off x="457200" y="1052736"/>
            <a:ext cx="5770984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2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6.1 </a:t>
            </a: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Absorción de Agua Comparada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7544" y="9087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CL" altLang="es-ES" sz="2400" b="1" smtClean="0"/>
              <a:t>Solución: Poliestireno Extruido (XPS</a:t>
            </a:r>
            <a:r>
              <a:rPr lang="es-CL" altLang="es-ES" sz="2000" b="1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5770984" cy="4680520"/>
          </a:xfrm>
        </p:spPr>
        <p:txBody>
          <a:bodyPr>
            <a:noAutofit/>
          </a:bodyPr>
          <a:lstStyle/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POLIE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6.2 Estructura </a:t>
            </a:r>
            <a:r>
              <a:rPr kumimoji="0" lang="es-CL" sz="2000" b="1" i="0" u="sng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Resistencia a la Compresi</a:t>
            </a:r>
            <a:r>
              <a:rPr lang="es-CL" sz="2000" b="1" u="sng" err="1" smtClean="0">
                <a:latin typeface="+mj-lt"/>
                <a:ea typeface="+mj-ea"/>
                <a:cs typeface="+mj-cs"/>
              </a:rPr>
              <a:t>ón de Poliestireno Extruido (XPS)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8" t="26152" r="53769" b="16779"/>
          <a:stretch>
            <a:fillRect/>
          </a:stretch>
        </p:blipFill>
        <p:spPr bwMode="auto">
          <a:xfrm>
            <a:off x="683567" y="3429000"/>
            <a:ext cx="31266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92" t="26152" r="5832" b="16779"/>
          <a:stretch>
            <a:fillRect/>
          </a:stretch>
        </p:blipFill>
        <p:spPr bwMode="auto">
          <a:xfrm>
            <a:off x="683568" y="1124744"/>
            <a:ext cx="315212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1"/>
          <p:cNvSpPr txBox="1"/>
          <p:nvPr/>
        </p:nvSpPr>
        <p:spPr>
          <a:xfrm>
            <a:off x="683568" y="2996952"/>
            <a:ext cx="309634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1400" b="1" i="1" smtClean="0">
                <a:solidFill>
                  <a:srgbClr val="140280"/>
                </a:solidFill>
              </a:rPr>
              <a:t>POLIESTIRENO EXPANDIDO EPS</a:t>
            </a:r>
            <a:r>
              <a:rPr lang="es-ES" altLang="es-ES" sz="1400" i="1" smtClean="0">
                <a:solidFill>
                  <a:srgbClr val="140280"/>
                </a:solidFill>
              </a:rPr>
              <a:t> (microscopio 25x)</a:t>
            </a:r>
            <a:endParaRPr lang="es-ES" altLang="es-ES" sz="1200" i="1" smtClean="0">
              <a:solidFill>
                <a:srgbClr val="140280"/>
              </a:solidFill>
            </a:endParaRPr>
          </a:p>
        </p:txBody>
      </p:sp>
      <p:sp>
        <p:nvSpPr>
          <p:cNvPr id="17" name="Titre 1"/>
          <p:cNvSpPr txBox="1"/>
          <p:nvPr/>
        </p:nvSpPr>
        <p:spPr>
          <a:xfrm>
            <a:off x="827584" y="5301208"/>
            <a:ext cx="29523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1400" b="1" i="1" smtClean="0">
                <a:solidFill>
                  <a:srgbClr val="FF0000"/>
                </a:solidFill>
              </a:rPr>
              <a:t>POLIESTIRENO EXTRUIDO XPS</a:t>
            </a:r>
          </a:p>
          <a:p>
            <a:r>
              <a:rPr lang="es-ES" altLang="es-ES" sz="1400" i="1" smtClean="0">
                <a:solidFill>
                  <a:srgbClr val="FF0000"/>
                </a:solidFill>
              </a:rPr>
              <a:t>(microscopio 25x)</a:t>
            </a:r>
            <a:endParaRPr lang="es-ES" altLang="es-ES" sz="1200" i="1" smtClean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9" t="24109" r="60719" b="29628"/>
          <a:stretch>
            <a:fillRect/>
          </a:stretch>
        </p:blipFill>
        <p:spPr bwMode="auto">
          <a:xfrm>
            <a:off x="4139952" y="1052736"/>
            <a:ext cx="46881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 txBox="1"/>
          <p:nvPr/>
        </p:nvSpPr>
        <p:spPr>
          <a:xfrm>
            <a:off x="683568" y="3429000"/>
            <a:ext cx="3068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1400" b="1" i="1" smtClean="0"/>
              <a:t>Celda CERRADA</a:t>
            </a:r>
            <a:endParaRPr lang="es-ES" altLang="es-ES" sz="1200" i="1" smtClean="0"/>
          </a:p>
        </p:txBody>
      </p:sp>
      <p:sp>
        <p:nvSpPr>
          <p:cNvPr id="14" name="13 Rectángulo"/>
          <p:cNvSpPr/>
          <p:nvPr/>
        </p:nvSpPr>
        <p:spPr>
          <a:xfrm>
            <a:off x="683568" y="1124744"/>
            <a:ext cx="1268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1400" b="1" i="1" smtClean="0">
                <a:solidFill>
                  <a:schemeClr val="bg1"/>
                </a:solidFill>
              </a:rPr>
              <a:t>Celda ABIERTA</a:t>
            </a:r>
            <a:endParaRPr lang="es-ES" altLang="es-ES" sz="1400" i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6.3 </a:t>
            </a:r>
            <a:r>
              <a:rPr kumimoji="0" lang="es-CL" sz="2000" b="1" i="0" u="sng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Propiedades Técnicas Poliestireno Extruido (XPS)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980728"/>
            <a:ext cx="8262776" cy="424847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11960" y="4077072"/>
            <a:ext cx="4094471" cy="208823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4320480" cy="4680520"/>
          </a:xfrm>
        </p:spPr>
        <p:txBody>
          <a:bodyPr>
            <a:normAutofit/>
          </a:bodyPr>
          <a:lstStyle/>
          <a:p>
            <a:r>
              <a:rPr lang="es-CL" sz="1800" err="1" smtClean="0"/>
              <a:t>Transmitancia Térmica en Vivienda</a:t>
            </a:r>
          </a:p>
          <a:p>
            <a:pPr>
              <a:buNone/>
            </a:pPr>
            <a:endParaRPr lang="es-CL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ES" altLang="es-ES" sz="1600" i="1" smtClean="0"/>
              <a:t>Reglamentación Térmica Chilena NCh853</a:t>
            </a:r>
            <a:endParaRPr lang="es-CL" sz="1600" i="1"/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6.4 Normativa y Propiedades de Materiales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7544" y="1340768"/>
            <a:ext cx="3554270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2 Marcador de contenido"/>
          <p:cNvSpPr txBox="1"/>
          <p:nvPr/>
        </p:nvSpPr>
        <p:spPr>
          <a:xfrm>
            <a:off x="755576" y="4149080"/>
            <a:ext cx="4536504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es-CL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Factores incidentes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" altLang="es-ES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s-ES" altLang="es-ES" smtClean="0"/>
              <a:t>	Materiales aislantes </a:t>
            </a:r>
          </a:p>
          <a:p>
            <a:r>
              <a:rPr lang="es-ES" altLang="es-ES" smtClean="0"/>
              <a:t>	Resistencia térmica</a:t>
            </a:r>
          </a:p>
          <a:p>
            <a:r>
              <a:rPr lang="es-ES" altLang="es-ES" smtClean="0"/>
              <a:t>	Ri = e / l = m2·K/W</a:t>
            </a:r>
          </a:p>
          <a:p>
            <a:r>
              <a:rPr lang="es-ES" altLang="es-ES" smtClean="0"/>
              <a:t>	Rc = R1 + R2 + … + Rn</a:t>
            </a:r>
          </a:p>
          <a:p>
            <a:endParaRPr lang="es-ES" altLang="es-ES" smtClean="0"/>
          </a:p>
          <a:p>
            <a:r>
              <a:rPr lang="es-ES" altLang="es-ES" smtClean="0"/>
              <a:t>	Transmitancia térmica</a:t>
            </a:r>
          </a:p>
          <a:p>
            <a:r>
              <a:rPr lang="es-ES" altLang="es-ES" smtClean="0"/>
              <a:t>	Uc = 1/Rt = W/m2·K</a:t>
            </a:r>
          </a:p>
          <a:p>
            <a:endParaRPr lang="es-ES" altLang="es-ES" smtClean="0"/>
          </a:p>
          <a:p>
            <a:r>
              <a:rPr lang="es-ES" altLang="es-ES" sz="1600" i="1" smtClean="0"/>
              <a:t>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83968" y="1196752"/>
            <a:ext cx="4104456" cy="28083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5770984" cy="288032"/>
          </a:xfrm>
        </p:spPr>
        <p:txBody>
          <a:bodyPr>
            <a:noAutofit/>
          </a:bodyPr>
          <a:lstStyle/>
          <a:p>
            <a:endParaRPr lang="es-CL" altLang="es-ES" sz="1800" smtClean="0"/>
          </a:p>
          <a:p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Proyectos de referencia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Jaime Diaz\Desktop\YY\Fotos\Cel 12.26\IMG-20161024-WA000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700808"/>
            <a:ext cx="2736304" cy="3555099"/>
          </a:xfrm>
          <a:prstGeom prst="rect">
            <a:avLst/>
          </a:prstGeom>
          <a:noFill/>
        </p:spPr>
      </p:pic>
      <p:pic>
        <p:nvPicPr>
          <p:cNvPr id="2051" name="Picture 3" descr="C:\Users\Jaime Diaz\Desktop\YY\Fotos\Cel 12.26\IMG-20161024-WA000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96404" y="1709192"/>
            <a:ext cx="2715756" cy="3552395"/>
          </a:xfrm>
          <a:prstGeom prst="rect">
            <a:avLst/>
          </a:prstGeom>
          <a:noFill/>
        </p:spPr>
      </p:pic>
      <p:pic>
        <p:nvPicPr>
          <p:cNvPr id="2052" name="Picture 4" descr="C:\Users\Jaime Diaz\Desktop\YY\Fotos\Cel 12.26\IMG-20161024-WA00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56176" y="1705000"/>
            <a:ext cx="2666324" cy="3555099"/>
          </a:xfrm>
          <a:prstGeom prst="rect">
            <a:avLst/>
          </a:prstGeom>
          <a:noFill/>
        </p:spPr>
      </p:pic>
      <p:sp>
        <p:nvSpPr>
          <p:cNvPr id="11" name="2 Marcador de contenido"/>
          <p:cNvSpPr txBox="1"/>
          <p:nvPr/>
        </p:nvSpPr>
        <p:spPr>
          <a:xfrm>
            <a:off x="323528" y="908720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CHILE Edificio Donatello </a:t>
            </a:r>
            <a:r>
              <a:rPr lang="es-CL" sz="2400" b="1" smtClean="0"/>
              <a:t>(</a:t>
            </a:r>
            <a:r>
              <a:rPr kumimoji="0" lang="es-CL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Sacyr®):</a:t>
            </a:r>
            <a:r>
              <a:rPr kumimoji="0" lang="es-CL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L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Cubierta Invertida No Transitable (Grava) sobre Impermeabilización</a:t>
            </a:r>
            <a:r>
              <a:rPr kumimoji="0" lang="es-CL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Membranas Asfálticas</a:t>
            </a:r>
            <a:endParaRPr kumimoji="0" lang="es-CL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/>
          <p:nvPr/>
        </p:nvSpPr>
        <p:spPr>
          <a:xfrm>
            <a:off x="3347864" y="5301208"/>
            <a:ext cx="2643748" cy="567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s-CL" sz="1200" b="1" smtClean="0"/>
              <a:t>Instalación  POLIESTIRENO EXTRUIDO (XPS) sobre Impermeabilización</a:t>
            </a:r>
            <a:endParaRPr lang="es-CL" sz="1200" b="1"/>
          </a:p>
        </p:txBody>
      </p:sp>
      <p:sp>
        <p:nvSpPr>
          <p:cNvPr id="13" name="2 Marcador de contenido"/>
          <p:cNvSpPr txBox="1"/>
          <p:nvPr/>
        </p:nvSpPr>
        <p:spPr>
          <a:xfrm>
            <a:off x="467544" y="5301208"/>
            <a:ext cx="2592288" cy="35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Impermeabilización</a:t>
            </a:r>
            <a:r>
              <a:rPr kumimoji="0" lang="es-CL" sz="12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MEMBRANAS ASFALTICAS</a:t>
            </a: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/>
          <p:nvPr/>
        </p:nvSpPr>
        <p:spPr>
          <a:xfrm>
            <a:off x="6156176" y="5229200"/>
            <a:ext cx="2664296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Terminación de Grava</a:t>
            </a:r>
            <a:endParaRPr kumimoji="0" lang="es-CL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5004048" y="4941168"/>
            <a:ext cx="43204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5770984" cy="288032"/>
          </a:xfrm>
        </p:spPr>
        <p:txBody>
          <a:bodyPr>
            <a:noAutofit/>
          </a:bodyPr>
          <a:lstStyle/>
          <a:p>
            <a:endParaRPr lang="es-CL" altLang="es-ES" sz="1800" smtClean="0"/>
          </a:p>
          <a:p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5</a:t>
            </a: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.- Proyectos de referencia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C:\Users\Jaime Diaz\Desktop\Dynal\Fotos\Fotos proveedores\Fotos Danosa\cubiertas-vegetales-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1340768"/>
            <a:ext cx="8572500" cy="4505325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23528" y="1052736"/>
            <a:ext cx="51110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CL" sz="1900" b="1" smtClean="0"/>
              <a:t>ESPAÑA: Cubierta Invertida Ajardinada Extensiva</a:t>
            </a:r>
            <a:endParaRPr lang="es-CL" sz="1900" b="1"/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C:\Users\Arquitecto\Desktop\Dynal\Marketing\Ferias\Hospitalaria\Anuario\CUB_AJARDINADA_final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1052736"/>
            <a:ext cx="8455532" cy="465648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000" b="1" smtClean="0"/>
              <a:t>PRESENTACION</a:t>
            </a:r>
          </a:p>
          <a:p>
            <a:pPr>
              <a:buNone/>
            </a:pPr>
            <a:endParaRPr lang="es-CL" sz="1800" b="1" smtClean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es-CL" sz="1800" b="1" smtClean="0">
                <a:solidFill>
                  <a:schemeClr val="bg1"/>
                </a:solidFill>
              </a:rPr>
              <a:t>Cubiertas Invertidas vs. Cubiertas Tradicionales</a:t>
            </a:r>
          </a:p>
          <a:p>
            <a:pPr>
              <a:buFont typeface="+mj-lt"/>
              <a:buAutoNum type="arabicPeriod"/>
            </a:pPr>
            <a:r>
              <a:rPr lang="es-CL" sz="1800" b="1" smtClean="0">
                <a:solidFill>
                  <a:schemeClr val="bg1"/>
                </a:solidFill>
              </a:rPr>
              <a:t>Componentes del Sistema de Cubiertas</a:t>
            </a:r>
          </a:p>
          <a:p>
            <a:pPr>
              <a:buFont typeface="+mj-lt"/>
              <a:buAutoNum type="arabicPeriod"/>
            </a:pPr>
            <a:r>
              <a:rPr lang="es-CL" sz="1800" b="1" smtClean="0">
                <a:solidFill>
                  <a:schemeClr val="bg1"/>
                </a:solidFill>
              </a:rPr>
              <a:t>Tipos de Cubiertas Invertidas</a:t>
            </a:r>
          </a:p>
          <a:p>
            <a:pPr lvl="0">
              <a:buFont typeface="+mj-lt"/>
              <a:buAutoNum type="arabicPeriod"/>
            </a:pPr>
            <a:r>
              <a:rPr lang="es-CL" sz="1800" b="1" smtClean="0">
                <a:solidFill>
                  <a:schemeClr val="bg1"/>
                </a:solidFill>
              </a:rPr>
              <a:t>Requisitos de Impermeabilización</a:t>
            </a:r>
          </a:p>
          <a:p>
            <a:pPr>
              <a:buFont typeface="+mj-lt"/>
              <a:buAutoNum type="arabicPeriod"/>
            </a:pPr>
            <a:r>
              <a:rPr lang="es-CL" sz="1800" b="1" smtClean="0">
                <a:solidFill>
                  <a:schemeClr val="bg1"/>
                </a:solidFill>
              </a:rPr>
              <a:t>Ventajas de la Cubierta Invertida</a:t>
            </a:r>
          </a:p>
          <a:p>
            <a:pPr>
              <a:buFont typeface="+mj-lt"/>
              <a:buAutoNum type="arabicPeriod"/>
            </a:pPr>
            <a:r>
              <a:rPr lang="es-CL" sz="1800" b="1" smtClean="0">
                <a:solidFill>
                  <a:schemeClr val="bg1"/>
                </a:solidFill>
              </a:rPr>
              <a:t>Requisitos Técnicos de Aislación Térmica </a:t>
            </a:r>
          </a:p>
          <a:p>
            <a:pPr marL="355600" indent="-355600">
              <a:buNone/>
            </a:pPr>
            <a:r>
              <a:rPr lang="es-CL" sz="1800" b="1" smtClean="0">
                <a:solidFill>
                  <a:schemeClr val="bg1"/>
                </a:solidFill>
              </a:rPr>
              <a:t>	para Cubiertas Invertidas</a:t>
            </a:r>
          </a:p>
          <a:p>
            <a:pPr>
              <a:buFont typeface="+mj-lt"/>
              <a:buAutoNum type="arabicPeriod" startAt="7"/>
            </a:pPr>
            <a:r>
              <a:rPr lang="es-CL" sz="1800" b="1" smtClean="0">
                <a:solidFill>
                  <a:schemeClr val="bg1"/>
                </a:solidFill>
              </a:rPr>
              <a:t>Proyectos de Referencia</a:t>
            </a:r>
          </a:p>
          <a:p>
            <a:pPr>
              <a:buFont typeface="+mj-lt"/>
              <a:buAutoNum type="arabicPeriod" startAt="7"/>
            </a:pPr>
            <a:r>
              <a:rPr lang="es-CL" sz="1800" b="1" smtClean="0">
                <a:solidFill>
                  <a:schemeClr val="bg1"/>
                </a:solidFill>
              </a:rPr>
              <a:t>Conclusiones y Preguntas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7.- Proyectos de Referencia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6420" y="908720"/>
            <a:ext cx="91450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CL" sz="1900" b="1" smtClean="0"/>
              <a:t>ESPAÑA: Cubierta Invertida Baldosas Aisladas Transitables sobre Membrana PVC</a:t>
            </a:r>
          </a:p>
        </p:txBody>
      </p:sp>
      <p:pic>
        <p:nvPicPr>
          <p:cNvPr id="11" name="Picture 2" descr="C:\Users\dbrenner\Documents\Trabajo\Dynal\Productos\Aislación Termica\Aislamientos Transitables\Danolosa\Fotos\Danolosa 4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9920" y="1387376"/>
            <a:ext cx="3600400" cy="2336260"/>
          </a:xfrm>
          <a:prstGeom prst="rect">
            <a:avLst/>
          </a:prstGeom>
          <a:noFill/>
        </p:spPr>
      </p:pic>
      <p:pic>
        <p:nvPicPr>
          <p:cNvPr id="2050" name="Picture 2" descr="C:\Users\dbrenner\Documents\Trabajo\Dynal\Productos\Aislación Termica\Aislamientos Transitables\Danolosa\Fotos\Danolosa 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22328" y="1603400"/>
            <a:ext cx="5088565" cy="3816424"/>
          </a:xfrm>
          <a:prstGeom prst="rect">
            <a:avLst/>
          </a:prstGeom>
          <a:noFill/>
        </p:spPr>
      </p:pic>
      <p:pic>
        <p:nvPicPr>
          <p:cNvPr id="2052" name="Picture 4" descr="C:\Users\dbrenner\Documents\Trabajo\Dynal\Productos\Aislación Termica\Aislamientos Transitables\Danolosa\Fotos\Danolosa 2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9920" y="3763640"/>
            <a:ext cx="3600400" cy="201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7.- Proyectos de Referencia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Jaime Diaz\Desktop\Dynal\Fotos\Fotos proveedores\Fotos Danosa\DSC_048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1340768"/>
            <a:ext cx="4392488" cy="2470775"/>
          </a:xfrm>
          <a:prstGeom prst="rect">
            <a:avLst/>
          </a:prstGeom>
          <a:noFill/>
        </p:spPr>
      </p:pic>
      <p:pic>
        <p:nvPicPr>
          <p:cNvPr id="3075" name="Picture 3" descr="C:\Users\Jaime Diaz\Desktop\Dynal\Fotos\Fotos proveedores\Fotos Danosa\DSC_086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4008" y="1340768"/>
            <a:ext cx="4352484" cy="2448272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179512" y="908720"/>
            <a:ext cx="616316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CL" sz="1900" b="1" smtClean="0"/>
              <a:t>ESPAÑA: Cubierta Invertida Baldosas Aisladas Transitables</a:t>
            </a:r>
            <a:endParaRPr lang="es-CL" sz="1900" b="1"/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Conclusiones y Preguntas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280920" cy="439248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CL" altLang="es-ES" sz="1600" smtClean="0"/>
              <a:t>El diseño de </a:t>
            </a:r>
            <a:r>
              <a:rPr lang="es-CL" altLang="es-ES" sz="1600" b="1" smtClean="0"/>
              <a:t>cubierta invertida </a:t>
            </a:r>
            <a:r>
              <a:rPr lang="es-CL" altLang="es-ES" sz="1600" smtClean="0"/>
              <a:t>provee de ventajas técnicas, de diseño, seguridad y durabilidad de la impermeabilización, económicas y de constructibilidad. Tiene además efectos en la eficiencia de la envolvente térmica de cubierta y facilita eventuales reparaciones a la impermeabilización.</a:t>
            </a:r>
          </a:p>
          <a:p>
            <a:pPr>
              <a:spcBef>
                <a:spcPct val="0"/>
              </a:spcBef>
            </a:pPr>
            <a:r>
              <a:rPr lang="es-CL" altLang="es-ES" sz="1600" smtClean="0"/>
              <a:t>Para diseñar una </a:t>
            </a:r>
            <a:r>
              <a:rPr lang="es-CL" altLang="es-ES" sz="1600" b="1" smtClean="0"/>
              <a:t>cubierta invertida </a:t>
            </a:r>
            <a:r>
              <a:rPr lang="es-CL" altLang="es-ES" sz="1600" smtClean="0"/>
              <a:t>se requiere como condición el empleo de Poliestirenos Extruidos (XPS)</a:t>
            </a:r>
          </a:p>
          <a:p>
            <a:pPr>
              <a:spcBef>
                <a:spcPct val="0"/>
              </a:spcBef>
            </a:pPr>
            <a:r>
              <a:rPr lang="es-CL" altLang="es-ES" sz="1600" smtClean="0"/>
              <a:t>El diseño de </a:t>
            </a:r>
            <a:r>
              <a:rPr lang="es-CL" altLang="es-ES" sz="1600" b="1" smtClean="0"/>
              <a:t>cubierta invertida </a:t>
            </a:r>
            <a:r>
              <a:rPr lang="es-CL" altLang="es-ES" sz="1600" smtClean="0"/>
              <a:t>es compatible con cualquier sistema de impermeabilización seleccionado.</a:t>
            </a:r>
          </a:p>
          <a:p>
            <a:pPr>
              <a:spcBef>
                <a:spcPct val="0"/>
              </a:spcBef>
            </a:pPr>
            <a:r>
              <a:rPr lang="es-CL" altLang="es-ES" sz="1600" smtClean="0"/>
              <a:t>El diseño de </a:t>
            </a:r>
            <a:r>
              <a:rPr lang="es-CL" altLang="es-ES" sz="1600" b="1" smtClean="0"/>
              <a:t>cubierta invertida </a:t>
            </a:r>
            <a:r>
              <a:rPr lang="es-CL" altLang="es-ES" sz="1600" smtClean="0"/>
              <a:t>disminuye el riesgo de daño de la impermeabilización instalada en obra y aumenta su longevidad</a:t>
            </a:r>
          </a:p>
          <a:p>
            <a:pPr>
              <a:spcBef>
                <a:spcPct val="0"/>
              </a:spcBef>
            </a:pPr>
            <a:endParaRPr lang="es-CL" altLang="es-ES" sz="1800" smtClean="0"/>
          </a:p>
          <a:p>
            <a:pPr>
              <a:spcBef>
                <a:spcPct val="0"/>
              </a:spcBef>
              <a:buNone/>
            </a:pPr>
            <a:endParaRPr lang="es-CL" altLang="es-ES" sz="1800" smtClean="0"/>
          </a:p>
          <a:p>
            <a:pPr>
              <a:spcBef>
                <a:spcPct val="0"/>
              </a:spcBef>
              <a:buNone/>
            </a:pPr>
            <a:endParaRPr lang="es-CL" altLang="es-ES" sz="1800" smtClean="0"/>
          </a:p>
          <a:p>
            <a:pPr>
              <a:spcBef>
                <a:spcPct val="0"/>
              </a:spcBef>
              <a:buNone/>
            </a:pPr>
            <a:r>
              <a:rPr lang="es-CL" altLang="es-ES" sz="1800" smtClean="0"/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CL" sz="2000" b="1" u="sng" smtClean="0"/>
              <a:t>1.- Cubiertas Invertidas vs Cubiertas Tradicionales</a:t>
            </a:r>
            <a:endParaRPr lang="es-CL" sz="2000" b="1" u="sng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CL" sz="1400" b="1" smtClean="0"/>
              <a:t>Definición: </a:t>
            </a:r>
          </a:p>
          <a:p>
            <a:pPr>
              <a:buNone/>
            </a:pPr>
            <a:r>
              <a:rPr lang="es-CL" sz="1400" smtClean="0"/>
              <a:t>	Son </a:t>
            </a:r>
            <a:r>
              <a:rPr lang="es-CL" sz="1400" b="1" u="sng" smtClean="0"/>
              <a:t>Cubiertas  Invertidas</a:t>
            </a:r>
            <a:r>
              <a:rPr lang="es-CL" sz="1400" b="1" smtClean="0"/>
              <a:t> </a:t>
            </a:r>
            <a:r>
              <a:rPr lang="es-CL" sz="1400" smtClean="0"/>
              <a:t>aquellas cubiertas planas en las que el aislante térmico se sitúa por encima de la capa impermeabilizante. Por el contrario se denomina cubierta </a:t>
            </a:r>
            <a:r>
              <a:rPr lang="es-CL" sz="1400" b="1" u="sng" err="1" smtClean="0"/>
              <a:t>Cubierta Tradicional</a:t>
            </a:r>
            <a:r>
              <a:rPr lang="es-CL" sz="1400" b="1" smtClean="0"/>
              <a:t> </a:t>
            </a:r>
            <a:r>
              <a:rPr lang="es-CL" sz="1400" smtClean="0"/>
              <a:t>cuando se dispone es aislamiento térmico debajo de la membrana impermeabilizante.</a:t>
            </a:r>
          </a:p>
          <a:p>
            <a:endParaRPr lang="es-CL" sz="1400" smtClean="0"/>
          </a:p>
          <a:p>
            <a:r>
              <a:rPr lang="es-CL" sz="1400" smtClean="0"/>
              <a:t>Esta solución surgió a mediados del siglo XX por la aparición del </a:t>
            </a:r>
            <a:r>
              <a:rPr lang="es-CL" sz="1400" b="1" u="sng" smtClean="0"/>
              <a:t>POLIESTIRENO EXTRUIDO (XPS)</a:t>
            </a:r>
            <a:r>
              <a:rPr lang="es-CL" sz="1400" smtClean="0"/>
              <a:t>, un material aislante capaz de resistir la intemperie sin perder sus propiedades (Ej. celda cerrada, muy baja absorción de agua, etc.) y capaz de soportar grandes cargas de compresión</a:t>
            </a:r>
          </a:p>
          <a:p>
            <a:r>
              <a:rPr lang="es-CL" sz="1400" smtClean="0"/>
              <a:t>Las cubiertas invertidas son parte de un diseño de paquetes de cubiertas  que pueden ser </a:t>
            </a:r>
            <a:r>
              <a:rPr lang="es-CL" sz="1400" b="1" u="sng" smtClean="0"/>
              <a:t>Transitables</a:t>
            </a:r>
            <a:r>
              <a:rPr lang="es-CL" sz="1400" u="sng" smtClean="0"/>
              <a:t> (baldosas, baldosas sobre soportes, baldosas aislantes</a:t>
            </a:r>
            <a:r>
              <a:rPr lang="es-CL" sz="1400" b="1" u="sng" smtClean="0"/>
              <a:t>)</a:t>
            </a:r>
            <a:r>
              <a:rPr lang="es-CL" sz="1400" smtClean="0"/>
              <a:t>, </a:t>
            </a:r>
            <a:r>
              <a:rPr lang="es-CL" sz="1400" b="1" u="sng" smtClean="0"/>
              <a:t>No Transitables </a:t>
            </a:r>
            <a:r>
              <a:rPr lang="es-CL" sz="1400" smtClean="0"/>
              <a:t>(acabado en grava, lámina vista, tipo </a:t>
            </a:r>
            <a:r>
              <a:rPr lang="es-CL" sz="1400" i="1" err="1" smtClean="0"/>
              <a:t>deck</a:t>
            </a:r>
            <a:r>
              <a:rPr lang="es-CL" sz="1400" smtClean="0"/>
              <a:t>) o </a:t>
            </a:r>
            <a:r>
              <a:rPr lang="es-CL" sz="1400" b="1" u="sng" smtClean="0"/>
              <a:t>Ajardinadas</a:t>
            </a:r>
            <a:r>
              <a:rPr lang="es-CL" sz="1400" smtClean="0"/>
              <a:t> (intensivas, extensivas) en las que se “invierte” la ubicación de la impermeabilización con respecto de la aislación térmica.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323528" y="3140968"/>
            <a:ext cx="8268220" cy="2452588"/>
            <a:chOff x="323528" y="3068960"/>
            <a:chExt cx="8268220" cy="2524596"/>
          </a:xfrm>
        </p:grpSpPr>
        <p:pic>
          <p:nvPicPr>
            <p:cNvPr id="11" name="10 Imagen" descr="N:\Dptos\Departamento Tecnico\COMUN\PROYECTOS\BEATRIZ\DWG\DOSSIER TÉCNICO Cubierta Invertida\Figura 2\Figura 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6295"/>
            <a:stretch>
              <a:fillRect/>
            </a:stretch>
          </p:blipFill>
          <p:spPr bwMode="auto">
            <a:xfrm>
              <a:off x="323528" y="3068960"/>
              <a:ext cx="4032448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11 Imagen" descr="N:\Dptos\Departamento Tecnico\COMUN\PROYECTOS\BEATRIZ\DWG\DOSSIER TÉCNICO Cubierta Invertida\Figura 3\Figura 3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6295"/>
            <a:stretch>
              <a:fillRect/>
            </a:stretch>
          </p:blipFill>
          <p:spPr bwMode="auto">
            <a:xfrm>
              <a:off x="4562128" y="3162300"/>
              <a:ext cx="3888432" cy="1947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itre 1"/>
            <p:cNvSpPr txBox="1"/>
            <p:nvPr/>
          </p:nvSpPr>
          <p:spPr>
            <a:xfrm>
              <a:off x="5207372" y="4945484"/>
              <a:ext cx="3384376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s-ES" sz="1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ES" altLang="es-ES" sz="1600" smtClean="0">
                <a:solidFill>
                  <a:srgbClr val="140280"/>
                </a:solidFill>
              </a:endParaRPr>
            </a:p>
            <a:p>
              <a:pPr algn="ctr"/>
              <a:r>
                <a:rPr lang="es-ES" altLang="es-ES" sz="1600" b="1" smtClean="0">
                  <a:solidFill>
                    <a:schemeClr val="tx1"/>
                  </a:solidFill>
                </a:rPr>
                <a:t>Cubierta Invertida</a:t>
              </a:r>
            </a:p>
            <a:p>
              <a:pPr algn="ctr"/>
              <a:r>
                <a:rPr lang="es-ES" altLang="es-ES" sz="1600" smtClean="0">
                  <a:solidFill>
                    <a:schemeClr val="tx1"/>
                  </a:solidFill>
                </a:rPr>
                <a:t>Aislamiento sobre impermeabilización</a:t>
              </a:r>
              <a:endParaRPr lang="es-ES" altLang="es-ES" sz="1600" b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Titre 1"/>
            <p:cNvSpPr txBox="1"/>
            <p:nvPr/>
          </p:nvSpPr>
          <p:spPr>
            <a:xfrm>
              <a:off x="827584" y="5157192"/>
              <a:ext cx="3600400" cy="2160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s-ES" sz="1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ES" altLang="es-ES" sz="1600" smtClean="0">
                <a:solidFill>
                  <a:srgbClr val="140280"/>
                </a:solidFill>
              </a:endParaRPr>
            </a:p>
            <a:p>
              <a:pPr algn="ctr"/>
              <a:r>
                <a:rPr lang="es-ES" altLang="es-ES" sz="1600" b="1" smtClean="0">
                  <a:solidFill>
                    <a:schemeClr val="tx1"/>
                  </a:solidFill>
                </a:rPr>
                <a:t>Cubierta Tradicional</a:t>
              </a:r>
            </a:p>
            <a:p>
              <a:pPr algn="ctr"/>
              <a:r>
                <a:rPr lang="es-ES" altLang="es-ES" sz="1600" smtClean="0">
                  <a:solidFill>
                    <a:schemeClr val="tx1"/>
                  </a:solidFill>
                </a:rPr>
                <a:t>Aislamiento bajo impermeabilización</a:t>
              </a:r>
              <a:endParaRPr lang="es-ES" altLang="es-ES" sz="1600" b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5" descr="C:\Users\Jaime Diaz\Desktop\Dynal\Fotos\Fotos proveedores\Fotos Danosa\cubiertas-vegetales-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32040" y="1844824"/>
            <a:ext cx="3999961" cy="237626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568454"/>
          </a:xfrm>
        </p:spPr>
        <p:txBody>
          <a:bodyPr>
            <a:noAutofit/>
          </a:bodyPr>
          <a:lstStyle/>
          <a:p>
            <a:pPr indent="-165100" algn="just"/>
            <a:r>
              <a:rPr lang="es-CL" altLang="es-ES" sz="1800" smtClean="0"/>
              <a:t>Las cubiertas Invertidas son un sistema integral formado por diversas capas, donde cada una cumplen su función</a:t>
            </a:r>
          </a:p>
          <a:p>
            <a:pPr algn="just">
              <a:buNone/>
            </a:pPr>
            <a:endParaRPr lang="es-CL" altLang="es-ES" sz="1800" smtClean="0"/>
          </a:p>
          <a:p>
            <a:pPr indent="-165100" algn="just">
              <a:buNone/>
            </a:pPr>
            <a:r>
              <a:rPr lang="es-CL" altLang="es-ES" sz="1800" b="1" smtClean="0"/>
              <a:t>Capas Tipo (</a:t>
            </a:r>
            <a:r>
              <a:rPr lang="es-CL" altLang="es-ES" sz="1800" b="1" u="sng" smtClean="0"/>
              <a:t>Abajo hacia Arriba</a:t>
            </a:r>
            <a:r>
              <a:rPr lang="es-CL" altLang="es-ES" sz="1800" b="1" smtClean="0"/>
              <a:t>)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smtClean="0"/>
              <a:t>Soporte resistente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smtClean="0"/>
              <a:t>Mortero/Sobrelosa Formación de Pendientes*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smtClean="0"/>
              <a:t>Capa Antipunzonante (según corresponda)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b="1" smtClean="0"/>
              <a:t>Impermeabilización (según Manual ASIMP)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b="1" smtClean="0"/>
              <a:t>Aislamiento Térmico (XPS)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smtClean="0"/>
              <a:t>Capa separadora (según corresponda)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smtClean="0"/>
              <a:t>Acabado</a:t>
            </a:r>
          </a:p>
          <a:p>
            <a:pPr marL="533400" lvl="1" indent="-177800" algn="just">
              <a:buFont typeface="Arial" panose="020b0604020202020204" pitchFamily="34" charset="0"/>
              <a:buChar char="•"/>
            </a:pPr>
            <a:r>
              <a:rPr lang="es-CL" altLang="es-ES" sz="1800" smtClean="0"/>
              <a:t>Sistema drenaje de aguas</a:t>
            </a:r>
          </a:p>
          <a:p>
            <a:pPr lvl="1" algn="just"/>
            <a:endParaRPr lang="es-CL" altLang="es-ES" sz="1400" smtClean="0"/>
          </a:p>
          <a:p>
            <a:pPr>
              <a:buNone/>
            </a:pPr>
            <a:r>
              <a:rPr lang="es-CL" altLang="es-ES" sz="1800" smtClean="0"/>
              <a:t>	* </a:t>
            </a:r>
            <a:r>
              <a:rPr lang="es-CL" altLang="es-ES" sz="1400" smtClean="0"/>
              <a:t>Excepto en sistemas pendiente cero</a:t>
            </a:r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s-CL" altLang="es-ES" sz="2000" b="1" u="sng" smtClean="0"/>
              <a:t>2. Componentes del Sistema de Cubiertas Invertidas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48778"/>
            <a:ext cx="2592288" cy="3199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L" altLang="es-ES" sz="1800" smtClean="0"/>
              <a:t>A. Cubiertas Transitables	</a:t>
            </a:r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endParaRPr lang="es-CL" altLang="es-ES" sz="1800" smtClean="0"/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s-CL" altLang="es-ES" sz="2000" b="1" u="sng" smtClean="0"/>
              <a:t>3. Tipos de Cubiertas Invertidas</a:t>
            </a:r>
          </a:p>
        </p:txBody>
      </p:sp>
      <p:pic>
        <p:nvPicPr>
          <p:cNvPr id="5122" name="Picture 2" descr="C:\Users\Jaime Diaz\Desktop\Dynal\Asimp\Congreso\Diseños\Imagenes\Imagenes en alta\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552" y="3573016"/>
            <a:ext cx="2304256" cy="2088232"/>
          </a:xfrm>
          <a:prstGeom prst="rect">
            <a:avLst/>
          </a:prstGeom>
          <a:noFill/>
        </p:spPr>
      </p:pic>
      <p:pic>
        <p:nvPicPr>
          <p:cNvPr id="5123" name="Picture 3" descr="C:\Users\Jaime Diaz\Desktop\Dynal\Asimp\Congreso\Diseños\Imagenes\Imagenes en alta\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7544" y="1268760"/>
            <a:ext cx="2376264" cy="2016224"/>
          </a:xfrm>
          <a:prstGeom prst="rect">
            <a:avLst/>
          </a:prstGeom>
          <a:noFill/>
        </p:spPr>
      </p:pic>
      <p:pic>
        <p:nvPicPr>
          <p:cNvPr id="12" name="Picture 2" descr="C:\Users\Jaime Diaz\Desktop\Dynal\Asimp\Congreso\Diseños\Imagenes\Imagenes en alta\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419872" y="1268760"/>
            <a:ext cx="2232248" cy="2048173"/>
          </a:xfrm>
          <a:prstGeom prst="rect">
            <a:avLst/>
          </a:prstGeom>
          <a:noFill/>
        </p:spPr>
      </p:pic>
      <p:pic>
        <p:nvPicPr>
          <p:cNvPr id="13" name="Picture 5" descr="C:\Users\Jaime Diaz\Desktop\Dynal\Asimp\Congreso\Diseños\Imagenes\Imagenes en alta\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419872" y="3573016"/>
            <a:ext cx="2232248" cy="2120181"/>
          </a:xfrm>
          <a:prstGeom prst="rect">
            <a:avLst/>
          </a:prstGeom>
          <a:noFill/>
        </p:spPr>
      </p:pic>
      <p:pic>
        <p:nvPicPr>
          <p:cNvPr id="15" name="Picture 2" descr="C:\Users\Jaime Diaz\Desktop\Dynal\Asimp\Congreso\Diseños\Imagenes\Imagenes en alta\14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156176" y="3573016"/>
            <a:ext cx="2376264" cy="2107434"/>
          </a:xfrm>
          <a:prstGeom prst="rect">
            <a:avLst/>
          </a:prstGeom>
          <a:noFill/>
        </p:spPr>
      </p:pic>
      <p:pic>
        <p:nvPicPr>
          <p:cNvPr id="16" name="Picture 3" descr="C:\Users\Jaime Diaz\Desktop\Dynal\Asimp\Congreso\Diseños\Imagenes\Imagenes en alta\7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156176" y="1268760"/>
            <a:ext cx="2376264" cy="2142593"/>
          </a:xfrm>
          <a:prstGeom prst="rect">
            <a:avLst/>
          </a:prstGeom>
          <a:noFill/>
        </p:spPr>
      </p:pic>
      <p:sp>
        <p:nvSpPr>
          <p:cNvPr id="17" name="2 Marcador de contenido"/>
          <p:cNvSpPr txBox="1"/>
          <p:nvPr/>
        </p:nvSpPr>
        <p:spPr>
          <a:xfrm>
            <a:off x="6012160" y="908720"/>
            <a:ext cx="259228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Cubiertas Ajardinadas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8" name="2 Marcador de contenido"/>
          <p:cNvSpPr txBox="1"/>
          <p:nvPr/>
        </p:nvSpPr>
        <p:spPr>
          <a:xfrm>
            <a:off x="3131840" y="908720"/>
            <a:ext cx="288032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Cubiertas NO Transitables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 descr="Resultado de imagen para agua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3501008"/>
            <a:ext cx="27516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3754760" cy="3989039"/>
          </a:xfrm>
        </p:spPr>
        <p:txBody>
          <a:bodyPr>
            <a:normAutofit/>
          </a:bodyPr>
          <a:lstStyle/>
          <a:p>
            <a:r>
              <a:rPr lang="es-CL" sz="1800" smtClean="0"/>
              <a:t>Productos que se pueden utilizar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  <a:r>
              <a:rPr lang="es-CL" sz="1800" b="1" smtClean="0"/>
              <a:t>Láminas Prefabricadas:</a:t>
            </a:r>
          </a:p>
          <a:p>
            <a:pPr>
              <a:buNone/>
            </a:pPr>
            <a:r>
              <a:rPr lang="es-CL" sz="1800" smtClean="0"/>
              <a:t>	- Membranas asfálticas</a:t>
            </a:r>
          </a:p>
          <a:p>
            <a:pPr>
              <a:buNone/>
            </a:pPr>
            <a:r>
              <a:rPr lang="es-CL" sz="1800" smtClean="0"/>
              <a:t>	- Láminas de PVC, TPO o EPDM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  <a:r>
              <a:rPr lang="es-CL" sz="1800" b="1" smtClean="0"/>
              <a:t>Membranas Líquidas:</a:t>
            </a:r>
          </a:p>
          <a:p>
            <a:pPr>
              <a:buNone/>
            </a:pPr>
            <a:r>
              <a:rPr lang="es-CL" sz="1800" smtClean="0"/>
              <a:t>	- Poliuretanos</a:t>
            </a:r>
          </a:p>
          <a:p>
            <a:pPr>
              <a:buNone/>
            </a:pPr>
            <a:r>
              <a:rPr lang="es-CL" sz="1800" smtClean="0"/>
              <a:t>	- Poliureas</a:t>
            </a:r>
            <a:endParaRPr lang="es-CL" sz="1800" smtClean="0"/>
          </a:p>
          <a:p>
            <a:pPr>
              <a:buNone/>
            </a:pPr>
            <a:r>
              <a:rPr lang="es-CL" sz="1800" smtClean="0"/>
              <a:t>	- Cementicios</a:t>
            </a:r>
            <a:endParaRPr lang="es-CL" sz="1800" smtClean="0"/>
          </a:p>
          <a:p>
            <a:pPr>
              <a:buNone/>
            </a:pPr>
            <a:r>
              <a:rPr lang="es-CL" sz="1800" smtClean="0"/>
              <a:t>	- Acrilicos</a:t>
            </a:r>
            <a:endParaRPr lang="es-CL" sz="1800" smtClean="0"/>
          </a:p>
          <a:p>
            <a:pPr>
              <a:buNone/>
            </a:pPr>
            <a:endParaRPr lang="es-CL" sz="1900" smtClean="0"/>
          </a:p>
          <a:p>
            <a:pPr>
              <a:buNone/>
            </a:pPr>
            <a:endParaRPr lang="es-CL" sz="2000"/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8864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Requisitos de Impermeabilizacion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errar llave"/>
          <p:cNvSpPr/>
          <p:nvPr/>
        </p:nvSpPr>
        <p:spPr>
          <a:xfrm>
            <a:off x="3851920" y="2996952"/>
            <a:ext cx="576064" cy="223224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2 Marcador de contenido"/>
          <p:cNvSpPr txBox="1"/>
          <p:nvPr/>
        </p:nvSpPr>
        <p:spPr>
          <a:xfrm>
            <a:off x="4644008" y="3140968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es-CL" altLang="es-E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SEGÚN</a:t>
            </a:r>
            <a:r>
              <a:rPr kumimoji="0" lang="es-CL" altLang="es-ES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CRITERIOS E INDICACIONES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CL" altLang="es-ES" b="1" smtClean="0"/>
              <a:t>MANUAL ASIMP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CL" alt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9552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smtClean="0"/>
              <a:t>No se modifican los criterios de selección, especificación y </a:t>
            </a:r>
          </a:p>
          <a:p>
            <a:pPr algn="ctr"/>
            <a:r>
              <a:rPr lang="es-CL" sz="2000" b="1" smtClean="0"/>
              <a:t>Dosificación / Espesor</a:t>
            </a:r>
            <a:r>
              <a:rPr lang="es-CL" smtClean="0"/>
              <a:t>. 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4680520" cy="439248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CL" altLang="es-ES" sz="1600" b="1" u="sng" smtClean="0"/>
              <a:t>Prolonga la vida útil de la impermeabilización</a:t>
            </a:r>
          </a:p>
          <a:p>
            <a:pPr>
              <a:spcBef>
                <a:spcPct val="0"/>
              </a:spcBef>
            </a:pPr>
            <a:r>
              <a:rPr lang="es-CL" altLang="es-ES" sz="1600" b="1" u="sng" smtClean="0"/>
              <a:t>Protege a la impermeabilización frente a T° extremas</a:t>
            </a:r>
          </a:p>
          <a:p>
            <a:pPr>
              <a:spcBef>
                <a:spcPct val="0"/>
              </a:spcBef>
              <a:defRPr/>
            </a:pPr>
            <a:r>
              <a:rPr lang="es-CL" altLang="es-ES" sz="1600" smtClean="0"/>
              <a:t>Fácil colocación en condiciones meteorológicas adversas</a:t>
            </a:r>
          </a:p>
          <a:p>
            <a:pPr>
              <a:spcBef>
                <a:spcPct val="0"/>
              </a:spcBef>
              <a:defRPr/>
            </a:pPr>
            <a:r>
              <a:rPr lang="es-CL" altLang="es-ES" sz="1600" b="1" u="sng" smtClean="0"/>
              <a:t>Protege mecánicamente a la impermeabilización</a:t>
            </a:r>
          </a:p>
          <a:p>
            <a:pPr lvl="0">
              <a:spcBef>
                <a:spcPct val="0"/>
              </a:spcBef>
              <a:defRPr/>
            </a:pPr>
            <a:r>
              <a:rPr lang="es-CL" altLang="es-ES" sz="1600" b="1" u="sng" smtClean="0"/>
              <a:t>Contratista de Impermeabilización Instala Aislamiento Térmico</a:t>
            </a:r>
            <a:endParaRPr lang="es-CL" altLang="es-ES" sz="1600" smtClean="0"/>
          </a:p>
          <a:p>
            <a:pPr>
              <a:spcBef>
                <a:spcPct val="0"/>
              </a:spcBef>
              <a:defRPr/>
            </a:pPr>
            <a:r>
              <a:rPr lang="es-CL" altLang="es-ES" sz="1600" smtClean="0"/>
              <a:t>Sistema rápido y seguro de instalar</a:t>
            </a:r>
          </a:p>
          <a:p>
            <a:pPr>
              <a:spcBef>
                <a:spcPct val="0"/>
              </a:spcBef>
              <a:defRPr/>
            </a:pPr>
            <a:r>
              <a:rPr lang="es-CL" altLang="es-ES" sz="1600" b="1" u="sng" smtClean="0"/>
              <a:t>No precisa de diseño de barreras de vapor</a:t>
            </a:r>
          </a:p>
          <a:p>
            <a:pPr lvl="0">
              <a:spcBef>
                <a:spcPct val="0"/>
              </a:spcBef>
              <a:defRPr/>
            </a:pPr>
            <a:r>
              <a:rPr lang="es-CL" altLang="es-ES" sz="1600" smtClean="0"/>
              <a:t>Permite eliminar sobrelosa sobre la aislación</a:t>
            </a:r>
          </a:p>
          <a:p>
            <a:pPr>
              <a:spcBef>
                <a:spcPct val="0"/>
              </a:spcBef>
            </a:pPr>
            <a:r>
              <a:rPr lang="es-CL" altLang="es-ES" sz="1600" b="1" u="sng" smtClean="0"/>
              <a:t>Evita Filtraciones Fantasma y Capa Impermeabilización de “Seguridad”.</a:t>
            </a:r>
          </a:p>
          <a:p>
            <a:pPr>
              <a:spcBef>
                <a:spcPct val="0"/>
              </a:spcBef>
            </a:pPr>
            <a:r>
              <a:rPr lang="es-CL" altLang="es-ES" sz="1600" smtClean="0"/>
              <a:t>Se evita problemas de Condensación dentro de Paquete de Cubierta</a:t>
            </a:r>
          </a:p>
          <a:p>
            <a:pPr lvl="0">
              <a:spcBef>
                <a:spcPct val="0"/>
              </a:spcBef>
              <a:defRPr/>
            </a:pPr>
            <a:r>
              <a:rPr lang="es-CL" altLang="es-ES" sz="1600" b="1" u="sng" smtClean="0"/>
              <a:t>Facilita soluciones de bajadas de agua</a:t>
            </a:r>
          </a:p>
          <a:p>
            <a:pPr lvl="0">
              <a:spcBef>
                <a:spcPct val="0"/>
              </a:spcBef>
              <a:defRPr/>
            </a:pPr>
            <a:r>
              <a:rPr lang="es-CL" altLang="es-ES" sz="1600" smtClean="0"/>
              <a:t>Minimiza puentes térmicos</a:t>
            </a:r>
          </a:p>
          <a:p>
            <a:pPr lvl="0">
              <a:spcBef>
                <a:spcPct val="0"/>
              </a:spcBef>
              <a:defRPr/>
            </a:pPr>
            <a:r>
              <a:rPr lang="es-CL" altLang="es-ES" sz="1600" b="1" u="sng" smtClean="0"/>
              <a:t>Facilita eventuales reparaciones de impermeabilización</a:t>
            </a:r>
          </a:p>
          <a:p>
            <a:pPr>
              <a:spcBef>
                <a:spcPct val="0"/>
              </a:spcBef>
            </a:pPr>
            <a:endParaRPr lang="es-CL" altLang="es-ES" sz="1600" smtClean="0"/>
          </a:p>
          <a:p>
            <a:pPr>
              <a:spcBef>
                <a:spcPct val="0"/>
              </a:spcBef>
            </a:pPr>
            <a:endParaRPr lang="es-CL" altLang="es-ES" sz="1800" smtClean="0"/>
          </a:p>
          <a:p>
            <a:pPr>
              <a:spcBef>
                <a:spcPct val="0"/>
              </a:spcBef>
              <a:buNone/>
            </a:pPr>
            <a:endParaRPr lang="es-CL" altLang="es-ES" sz="1800" smtClean="0"/>
          </a:p>
          <a:p>
            <a:pPr>
              <a:spcBef>
                <a:spcPct val="0"/>
              </a:spcBef>
              <a:buNone/>
            </a:pPr>
            <a:endParaRPr lang="es-CL" altLang="es-ES" sz="1800" smtClean="0"/>
          </a:p>
          <a:p>
            <a:pPr>
              <a:spcBef>
                <a:spcPct val="0"/>
              </a:spcBef>
              <a:buNone/>
            </a:pPr>
            <a:r>
              <a:rPr lang="es-CL" altLang="es-ES" sz="1800" smtClean="0"/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s-CL" altLang="es-ES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  <a:p>
            <a:pPr>
              <a:buNone/>
            </a:pPr>
            <a:r>
              <a:rPr lang="es-CL" sz="1800" smtClean="0"/>
              <a:t>	</a:t>
            </a:r>
          </a:p>
        </p:txBody>
      </p:sp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s-CL" altLang="es-ES" sz="2000" b="1" u="sng" smtClean="0"/>
              <a:t>5. Ventajas de la Cubierta Invertida</a:t>
            </a:r>
          </a:p>
        </p:txBody>
      </p:sp>
      <p:pic>
        <p:nvPicPr>
          <p:cNvPr id="9" name="8 Imagen" descr="N:\Dptos\Departamento Tecnico\COMUN\PROYECTOS\BEATRIZ\DWG\DOSSIER TÉCNICO Cubierta Invertida\Figura 2\Figura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95"/>
          <a:stretch>
            <a:fillRect/>
          </a:stretch>
        </p:blipFill>
        <p:spPr bwMode="auto">
          <a:xfrm>
            <a:off x="4788024" y="692696"/>
            <a:ext cx="388843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N:\Dptos\Departamento Tecnico\COMUN\PROYECTOS\BEATRIZ\DWG\DOSSIER TÉCNICO Cubierta Invertida\Figura 3\Figura 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95"/>
          <a:stretch>
            <a:fillRect/>
          </a:stretch>
        </p:blipFill>
        <p:spPr bwMode="auto">
          <a:xfrm>
            <a:off x="4788024" y="3140968"/>
            <a:ext cx="388843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re 1"/>
          <p:cNvSpPr txBox="1"/>
          <p:nvPr/>
        </p:nvSpPr>
        <p:spPr>
          <a:xfrm>
            <a:off x="5508104" y="5085184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ES" sz="1600" smtClean="0">
              <a:solidFill>
                <a:srgbClr val="140280"/>
              </a:solidFill>
            </a:endParaRPr>
          </a:p>
          <a:p>
            <a:pPr algn="ctr"/>
            <a:r>
              <a:rPr lang="es-ES" altLang="es-ES" sz="1600" b="1" smtClean="0">
                <a:solidFill>
                  <a:schemeClr val="tx1"/>
                </a:solidFill>
              </a:rPr>
              <a:t>Cubierta Invertida: </a:t>
            </a:r>
          </a:p>
          <a:p>
            <a:pPr algn="ctr"/>
            <a:r>
              <a:rPr lang="es-ES" altLang="es-ES" sz="1600" smtClean="0">
                <a:solidFill>
                  <a:schemeClr val="tx1"/>
                </a:solidFill>
              </a:rPr>
              <a:t>Aislamiento sobre impermeabilización</a:t>
            </a:r>
            <a:endParaRPr lang="es-ES" altLang="es-ES" sz="1600" b="1" smtClean="0">
              <a:solidFill>
                <a:schemeClr val="tx1"/>
              </a:solidFill>
            </a:endParaRPr>
          </a:p>
        </p:txBody>
      </p:sp>
      <p:sp>
        <p:nvSpPr>
          <p:cNvPr id="13" name="Titre 1"/>
          <p:cNvSpPr txBox="1"/>
          <p:nvPr/>
        </p:nvSpPr>
        <p:spPr>
          <a:xfrm>
            <a:off x="5292080" y="2708920"/>
            <a:ext cx="360040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ES" sz="1600" smtClean="0">
              <a:solidFill>
                <a:srgbClr val="140280"/>
              </a:solidFill>
            </a:endParaRPr>
          </a:p>
          <a:p>
            <a:pPr algn="ctr"/>
            <a:r>
              <a:rPr lang="es-ES" altLang="es-ES" sz="1600" b="1" smtClean="0">
                <a:solidFill>
                  <a:schemeClr val="tx1"/>
                </a:solidFill>
              </a:rPr>
              <a:t>Cubierta Tradicional: </a:t>
            </a:r>
          </a:p>
          <a:p>
            <a:pPr algn="ctr"/>
            <a:r>
              <a:rPr lang="es-ES" altLang="es-ES" sz="1600" smtClean="0">
                <a:solidFill>
                  <a:schemeClr val="tx1"/>
                </a:solidFill>
              </a:rPr>
              <a:t>Aislamiento bajo impermeabilización</a:t>
            </a:r>
            <a:endParaRPr lang="es-ES" altLang="es-ES" sz="1600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55576" y="5934670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4.1 </a:t>
            </a: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Cubierta </a:t>
            </a:r>
            <a:r>
              <a:rPr lang="es-CL" sz="2000" b="1" u="sng" smtClean="0">
                <a:latin typeface="+mj-lt"/>
                <a:ea typeface="+mj-ea"/>
                <a:cs typeface="+mj-cs"/>
              </a:rPr>
              <a:t>Invertida </a:t>
            </a:r>
            <a:r>
              <a:rPr lang="es-CL" altLang="es-ES" sz="2000" b="1" u="sng" smtClean="0">
                <a:latin typeface="+mj-lt"/>
                <a:ea typeface="+mj-ea"/>
                <a:cs typeface="+mj-cs"/>
              </a:rPr>
              <a:t>Protege a la impermeabilización frente a Oscilaciones Térmicas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N:\Dptos\Departamento Tecnico\COMUN\PROYECTOS\BEATRIZ\DWG\DOSSIER TÉCNICO Cubierta Invertida\Figura 8\Figura 8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340768"/>
            <a:ext cx="49685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3059832" y="5445224"/>
            <a:ext cx="28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ES" sz="1600" smtClean="0"/>
              <a:t>Ref. España – Hemisferio Norte</a:t>
            </a:r>
            <a:r>
              <a:rPr lang="es-CL" altLang="es-ES" smtClean="0"/>
              <a:t>.</a:t>
            </a:r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1403648" y="908720"/>
            <a:ext cx="629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/>
              <a:t>Oscilación Térmica de Impermeabilización Clima Mediterráneo </a:t>
            </a:r>
            <a:endParaRPr lang="es-CL" b="1"/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3 Grupo"/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L" smtClean="0">
                <a:latin typeface="Arial Narrow" panose="020b0606020202030204" pitchFamily="34" charset="0"/>
              </a:endParaRPr>
            </a:p>
            <a:p>
              <a:pPr algn="ctr"/>
              <a:r>
                <a:rPr lang="es-CL" smtClean="0">
                  <a:latin typeface="Arial Narrow" panose="020b0606020202030204" pitchFamily="34" charset="0"/>
                </a:rPr>
                <a:t>II Congreso Chileno de Impermeabilización</a:t>
              </a:r>
              <a:endParaRPr lang="es-CL">
                <a:latin typeface="Arial Narrow" panose="020b0606020202030204" pitchFamily="34" charset="0"/>
              </a:endParaRP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6" name="Picture 7" descr="Universidad Centr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0" name="1 Título"/>
          <p:cNvSpPr txBox="1"/>
          <p:nvPr/>
        </p:nvSpPr>
        <p:spPr>
          <a:xfrm>
            <a:off x="467544" y="12576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L" sz="2000" b="1" u="sng" smtClean="0">
                <a:latin typeface="+mj-lt"/>
                <a:ea typeface="+mj-ea"/>
                <a:cs typeface="+mj-cs"/>
              </a:rPr>
              <a:t>5.2 </a:t>
            </a:r>
            <a:r>
              <a:rPr lang="es-CL" sz="2000" b="1" u="sng" smtClean="0"/>
              <a:t>Cubierta Invertida </a:t>
            </a:r>
            <a:r>
              <a:rPr lang="es-CL" altLang="es-ES" sz="2000" b="1" u="sng" smtClean="0"/>
              <a:t>Protege a la impermeabilización frente a T° extremas </a:t>
            </a:r>
            <a:endParaRPr kumimoji="0" lang="es-CL" sz="2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46962" b="27422"/>
          <a:stretch>
            <a:fillRect/>
          </a:stretch>
        </p:blipFill>
        <p:spPr bwMode="auto">
          <a:xfrm>
            <a:off x="1835696" y="3645024"/>
            <a:ext cx="2195736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017812" y="1366788"/>
            <a:ext cx="4260402" cy="237626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12 CuadroTexto"/>
          <p:cNvSpPr txBox="1"/>
          <p:nvPr/>
        </p:nvSpPr>
        <p:spPr>
          <a:xfrm>
            <a:off x="1115616" y="836712"/>
            <a:ext cx="333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smtClean="0"/>
              <a:t>Temperatura Impermeabilización</a:t>
            </a:r>
            <a:endParaRPr lang="es-CL" b="1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50441" t="66530"/>
          <a:stretch>
            <a:fillRect/>
          </a:stretch>
        </p:blipFill>
        <p:spPr bwMode="auto">
          <a:xfrm>
            <a:off x="4067944" y="5267300"/>
            <a:ext cx="2051720" cy="79697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t="72226" r="53240"/>
          <a:stretch>
            <a:fillRect/>
          </a:stretch>
        </p:blipFill>
        <p:spPr bwMode="auto">
          <a:xfrm>
            <a:off x="2123728" y="5346700"/>
            <a:ext cx="1935832" cy="68785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r="51298" b="27422"/>
          <a:stretch>
            <a:fillRect/>
          </a:stretch>
        </p:blipFill>
        <p:spPr bwMode="auto">
          <a:xfrm>
            <a:off x="4139952" y="3645024"/>
            <a:ext cx="2016224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" name="Titre 1"/>
          <p:cNvSpPr txBox="1"/>
          <p:nvPr/>
        </p:nvSpPr>
        <p:spPr>
          <a:xfrm>
            <a:off x="1475656" y="1124744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ES" sz="1600" smtClean="0">
              <a:solidFill>
                <a:srgbClr val="140280"/>
              </a:solidFill>
            </a:endParaRPr>
          </a:p>
          <a:p>
            <a:pPr algn="ctr"/>
            <a:r>
              <a:rPr lang="es-ES" altLang="es-ES" sz="1600" b="1" smtClean="0">
                <a:solidFill>
                  <a:schemeClr val="tx1"/>
                </a:solidFill>
              </a:rPr>
              <a:t>Cubierta Tradicional </a:t>
            </a:r>
          </a:p>
        </p:txBody>
      </p:sp>
      <p:sp>
        <p:nvSpPr>
          <p:cNvPr id="16" name="Titre 1"/>
          <p:cNvSpPr txBox="1"/>
          <p:nvPr/>
        </p:nvSpPr>
        <p:spPr>
          <a:xfrm>
            <a:off x="3635896" y="1124744"/>
            <a:ext cx="324036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altLang="es-ES" sz="1600" smtClean="0">
              <a:solidFill>
                <a:srgbClr val="140280"/>
              </a:solidFill>
            </a:endParaRPr>
          </a:p>
          <a:p>
            <a:pPr algn="ctr"/>
            <a:r>
              <a:rPr lang="es-ES" altLang="es-ES" sz="1600" b="1" smtClean="0">
                <a:solidFill>
                  <a:srgbClr val="FF0000"/>
                </a:solidFill>
              </a:rPr>
              <a:t>Cubierta Invertida </a:t>
            </a:r>
          </a:p>
        </p:txBody>
      </p:sp>
    </p:spTree>
    <p:extLst>
      <p:ext uri="{BB962C8B-B14F-4D97-AF65-F5344CB8AC3E}">
        <p14:creationId xmlns:p14="http://schemas.microsoft.com/office/powerpoint/2010/main" xmlns="" val="373981217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227</Paragraphs>
  <Slides>22</Slides>
  <Notes>0</Notes>
  <TotalTime>9860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6">
      <vt:lpstr>Arial</vt:lpstr>
      <vt:lpstr>Calibri</vt:lpstr>
      <vt:lpstr>Arial Narrow</vt:lpstr>
      <vt:lpstr>Tema de Office</vt:lpstr>
      <vt:lpstr>PowerPoint Presentation</vt:lpstr>
      <vt:lpstr>PowerPoint Presentation</vt:lpstr>
      <vt:lpstr>1.- Cubiertas Invertidas vs Cubiertas Tradicionales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JOSE ALEJANDRO TORRES  FLORES</dc:creator>
  <cp:lastModifiedBy>dbrenner</cp:lastModifiedBy>
  <cp:revision>213</cp:revision>
  <dcterms:created xsi:type="dcterms:W3CDTF">2017-06-19T20:02:48Z</dcterms:created>
  <dcterms:modified xsi:type="dcterms:W3CDTF">2023-12-20T13:11:39Z</dcterms:modified>
</cp:coreProperties>
</file>