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revisionInfo.xml" ContentType="application/vnd.ms-powerpoint.revisioninfo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/Relationships>
</file>

<file path=ppt/presentation.xml><?xml version="1.0" encoding="utf-8"?>
<!--Generated by Aspose.Slides for .NET 19.12-->
<p:presentation xmlns:r="http://schemas.openxmlformats.org/officeDocument/2006/relationships" xmlns:a="http://schemas.openxmlformats.org/drawingml/2006/main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92" r:id="rId4"/>
    <p:sldId id="293" r:id="rId5"/>
    <p:sldId id="294" r:id="rId6"/>
    <p:sldId id="295" r:id="rId7"/>
    <p:sldId id="296" r:id="rId8"/>
    <p:sldId id="297" r:id="rId9"/>
    <p:sldId id="298" r:id="rId10"/>
    <p:sldId id="258" r:id="rId11"/>
    <p:sldId id="260" r:id="rId12"/>
    <p:sldId id="259" r:id="rId13"/>
    <p:sldId id="261" r:id="rId14"/>
    <p:sldId id="262" r:id="rId15"/>
    <p:sldId id="265" r:id="rId16"/>
    <p:sldId id="263" r:id="rId17"/>
    <p:sldId id="264" r:id="rId18"/>
    <p:sldId id="266" r:id="rId19"/>
    <p:sldId id="267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</p:sldIdLst>
  <p:sldSz cx="12192000" cy="6858000"/>
  <p:notesSz cx="6858000" cy="9144000"/>
  <p:custDataLst>
    <p:tags r:id="rId4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8" autoAdjust="0"/>
    <p:restoredTop sz="94660"/>
  </p:normalViewPr>
  <p:slideViewPr>
    <p:cSldViewPr snapToGrid="0">
      <p:cViewPr varScale="1">
        <p:scale>
          <a:sx n="69" d="100"/>
          <a:sy n="69" d="100"/>
        </p:scale>
        <p:origin x="5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9.xml" /><Relationship Id="rId11" Type="http://schemas.openxmlformats.org/officeDocument/2006/relationships/slide" Target="slides/slide10.xml" /><Relationship Id="rId12" Type="http://schemas.openxmlformats.org/officeDocument/2006/relationships/slide" Target="slides/slide11.xml" /><Relationship Id="rId13" Type="http://schemas.openxmlformats.org/officeDocument/2006/relationships/slide" Target="slides/slide12.xml" /><Relationship Id="rId14" Type="http://schemas.openxmlformats.org/officeDocument/2006/relationships/slide" Target="slides/slide13.xml" /><Relationship Id="rId15" Type="http://schemas.openxmlformats.org/officeDocument/2006/relationships/slide" Target="slides/slide14.xml" /><Relationship Id="rId16" Type="http://schemas.openxmlformats.org/officeDocument/2006/relationships/slide" Target="slides/slide15.xml" /><Relationship Id="rId17" Type="http://schemas.openxmlformats.org/officeDocument/2006/relationships/slide" Target="slides/slide16.xml" /><Relationship Id="rId18" Type="http://schemas.openxmlformats.org/officeDocument/2006/relationships/slide" Target="slides/slide17.xml" /><Relationship Id="rId19" Type="http://schemas.openxmlformats.org/officeDocument/2006/relationships/slide" Target="slides/slide18.xml" /><Relationship Id="rId2" Type="http://schemas.openxmlformats.org/officeDocument/2006/relationships/slide" Target="slides/slide1.xml" /><Relationship Id="rId20" Type="http://schemas.openxmlformats.org/officeDocument/2006/relationships/slide" Target="slides/slide19.xml" /><Relationship Id="rId21" Type="http://schemas.openxmlformats.org/officeDocument/2006/relationships/slide" Target="slides/slide20.xml" /><Relationship Id="rId22" Type="http://schemas.openxmlformats.org/officeDocument/2006/relationships/slide" Target="slides/slide21.xml" /><Relationship Id="rId23" Type="http://schemas.openxmlformats.org/officeDocument/2006/relationships/slide" Target="slides/slide22.xml" /><Relationship Id="rId24" Type="http://schemas.openxmlformats.org/officeDocument/2006/relationships/slide" Target="slides/slide23.xml" /><Relationship Id="rId25" Type="http://schemas.openxmlformats.org/officeDocument/2006/relationships/slide" Target="slides/slide24.xml" /><Relationship Id="rId26" Type="http://schemas.openxmlformats.org/officeDocument/2006/relationships/slide" Target="slides/slide25.xml" /><Relationship Id="rId27" Type="http://schemas.openxmlformats.org/officeDocument/2006/relationships/slide" Target="slides/slide26.xml" /><Relationship Id="rId28" Type="http://schemas.openxmlformats.org/officeDocument/2006/relationships/slide" Target="slides/slide27.xml" /><Relationship Id="rId29" Type="http://schemas.openxmlformats.org/officeDocument/2006/relationships/slide" Target="slides/slide28.xml" /><Relationship Id="rId3" Type="http://schemas.openxmlformats.org/officeDocument/2006/relationships/slide" Target="slides/slide2.xml" /><Relationship Id="rId30" Type="http://schemas.openxmlformats.org/officeDocument/2006/relationships/slide" Target="slides/slide29.xml" /><Relationship Id="rId31" Type="http://schemas.openxmlformats.org/officeDocument/2006/relationships/slide" Target="slides/slide30.xml" /><Relationship Id="rId32" Type="http://schemas.openxmlformats.org/officeDocument/2006/relationships/slide" Target="slides/slide31.xml" /><Relationship Id="rId33" Type="http://schemas.openxmlformats.org/officeDocument/2006/relationships/slide" Target="slides/slide32.xml" /><Relationship Id="rId34" Type="http://schemas.openxmlformats.org/officeDocument/2006/relationships/slide" Target="slides/slide33.xml" /><Relationship Id="rId35" Type="http://schemas.openxmlformats.org/officeDocument/2006/relationships/slide" Target="slides/slide34.xml" /><Relationship Id="rId36" Type="http://schemas.openxmlformats.org/officeDocument/2006/relationships/slide" Target="slides/slide35.xml" /><Relationship Id="rId37" Type="http://schemas.openxmlformats.org/officeDocument/2006/relationships/slide" Target="slides/slide36.xml" /><Relationship Id="rId38" Type="http://schemas.openxmlformats.org/officeDocument/2006/relationships/slide" Target="slides/slide37.xml" /><Relationship Id="rId39" Type="http://schemas.openxmlformats.org/officeDocument/2006/relationships/slide" Target="slides/slide38.xml" /><Relationship Id="rId4" Type="http://schemas.openxmlformats.org/officeDocument/2006/relationships/slide" Target="slides/slide3.xml" /><Relationship Id="rId40" Type="http://schemas.openxmlformats.org/officeDocument/2006/relationships/slide" Target="slides/slide39.xml" /><Relationship Id="rId41" Type="http://schemas.openxmlformats.org/officeDocument/2006/relationships/slide" Target="slides/slide40.xml" /><Relationship Id="rId42" Type="http://schemas.openxmlformats.org/officeDocument/2006/relationships/slide" Target="slides/slide41.xml" /><Relationship Id="rId43" Type="http://schemas.openxmlformats.org/officeDocument/2006/relationships/slide" Target="slides/slide42.xml" /><Relationship Id="rId44" Type="http://schemas.openxmlformats.org/officeDocument/2006/relationships/tags" Target="tags/tag1.xml" /><Relationship Id="rId45" Type="http://schemas.openxmlformats.org/officeDocument/2006/relationships/presProps" Target="presProps.xml" /><Relationship Id="rId46" Type="http://schemas.openxmlformats.org/officeDocument/2006/relationships/viewProps" Target="viewProps.xml" /><Relationship Id="rId47" Type="http://schemas.openxmlformats.org/officeDocument/2006/relationships/theme" Target="theme/theme1.xml" /><Relationship Id="rId48" Type="http://schemas.microsoft.com/office/2015/10/relationships/revisionInfo" Target="revisionInfo.xml" /><Relationship Id="rId49" Type="http://schemas.openxmlformats.org/officeDocument/2006/relationships/tableStyles" Target="tableStyles.xml" /><Relationship Id="rId5" Type="http://schemas.openxmlformats.org/officeDocument/2006/relationships/slide" Target="slides/slide4.xml" /><Relationship Id="rId6" Type="http://schemas.openxmlformats.org/officeDocument/2006/relationships/slide" Target="slides/slide5.xml" /><Relationship Id="rId7" Type="http://schemas.openxmlformats.org/officeDocument/2006/relationships/slide" Target="slides/slide6.xml" /><Relationship Id="rId8" Type="http://schemas.openxmlformats.org/officeDocument/2006/relationships/slide" Target="slides/slide7.xml" /><Relationship Id="rId9" Type="http://schemas.openxmlformats.org/officeDocument/2006/relationships/slide" Target="slides/slide8.xml" /></Relationship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8/30/2017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‹N›</a:t>
            </a:fld>
            <a:endParaRPr 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.png" /><Relationship Id="rId3" Type="http://schemas.openxmlformats.org/officeDocument/2006/relationships/theme" Target="../theme/theme1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/>
              <a:t>8/30/2017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/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ransition/>
  <p:timing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.png" /><Relationship Id="rId3" Type="http://schemas.openxmlformats.org/officeDocument/2006/relationships/image" Target="../media/image4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6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6.jpe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7.png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7.png" /><Relationship Id="rId3" Type="http://schemas.openxmlformats.org/officeDocument/2006/relationships/image" Target="../media/image18.png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7.png" /><Relationship Id="rId3" Type="http://schemas.openxmlformats.org/officeDocument/2006/relationships/image" Target="../media/image18.png" /><Relationship Id="rId4" Type="http://schemas.openxmlformats.org/officeDocument/2006/relationships/image" Target="../media/image19.png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7.png" /><Relationship Id="rId3" Type="http://schemas.openxmlformats.org/officeDocument/2006/relationships/image" Target="../media/image18.png" /><Relationship Id="rId4" Type="http://schemas.openxmlformats.org/officeDocument/2006/relationships/image" Target="../media/image19.png" /><Relationship Id="rId5" Type="http://schemas.openxmlformats.org/officeDocument/2006/relationships/image" Target="../media/image20.png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7.png" /><Relationship Id="rId3" Type="http://schemas.openxmlformats.org/officeDocument/2006/relationships/image" Target="../media/image18.png" /><Relationship Id="rId4" Type="http://schemas.openxmlformats.org/officeDocument/2006/relationships/image" Target="../media/image19.png" /><Relationship Id="rId5" Type="http://schemas.openxmlformats.org/officeDocument/2006/relationships/image" Target="../media/image20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5.png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1.png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1.png" /><Relationship Id="rId3" Type="http://schemas.openxmlformats.org/officeDocument/2006/relationships/image" Target="../media/image22.png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3.png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3.png" /><Relationship Id="rId3" Type="http://schemas.openxmlformats.org/officeDocument/2006/relationships/image" Target="../media/image24.png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4.png" /><Relationship Id="rId3" Type="http://schemas.openxmlformats.org/officeDocument/2006/relationships/image" Target="../media/image25.png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4.png" /><Relationship Id="rId3" Type="http://schemas.openxmlformats.org/officeDocument/2006/relationships/image" Target="../media/image25.png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4.png" /><Relationship Id="rId3" Type="http://schemas.openxmlformats.org/officeDocument/2006/relationships/image" Target="../media/image25.png" /><Relationship Id="rId4" Type="http://schemas.openxmlformats.org/officeDocument/2006/relationships/image" Target="../media/image26.png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7.png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3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5.png" /></Relationships>
</file>

<file path=ppt/slides/_rels/slide3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8.png" /><Relationship Id="rId3" Type="http://schemas.openxmlformats.org/officeDocument/2006/relationships/image" Target="../media/image29.png" /></Relationships>
</file>

<file path=ppt/slides/_rels/slide3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1.png" /><Relationship Id="rId3" Type="http://schemas.openxmlformats.org/officeDocument/2006/relationships/image" Target="../media/image29.png" /></Relationships>
</file>

<file path=ppt/slides/_rels/slide3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0.png" /></Relationships>
</file>

<file path=ppt/slides/_rels/slide3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0.png" /></Relationships>
</file>

<file path=ppt/slides/_rels/slide3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1.jpeg" /><Relationship Id="rId3" Type="http://schemas.openxmlformats.org/officeDocument/2006/relationships/image" Target="../media/image32.jpeg" /><Relationship Id="rId4" Type="http://schemas.openxmlformats.org/officeDocument/2006/relationships/image" Target="../media/image33.jpeg" /></Relationships>
</file>

<file path=ppt/slides/_rels/slide3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4.jpeg" /><Relationship Id="rId3" Type="http://schemas.openxmlformats.org/officeDocument/2006/relationships/image" Target="../media/image35.jpeg" /><Relationship Id="rId4" Type="http://schemas.openxmlformats.org/officeDocument/2006/relationships/image" Target="../media/image36.jpeg" /></Relationships>
</file>

<file path=ppt/slides/_rels/slide3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4.jpeg" /><Relationship Id="rId3" Type="http://schemas.openxmlformats.org/officeDocument/2006/relationships/image" Target="../media/image35.jpeg" /><Relationship Id="rId4" Type="http://schemas.openxmlformats.org/officeDocument/2006/relationships/image" Target="../media/image36.jpeg" /></Relationships>
</file>

<file path=ppt/slides/_rels/slide3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7.jpeg" /><Relationship Id="rId3" Type="http://schemas.openxmlformats.org/officeDocument/2006/relationships/image" Target="../media/image38.jpeg" /><Relationship Id="rId4" Type="http://schemas.openxmlformats.org/officeDocument/2006/relationships/image" Target="../media/image39.jpeg" /></Relationships>
</file>

<file path=ppt/slides/_rels/slide3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40.jpeg" /><Relationship Id="rId3" Type="http://schemas.openxmlformats.org/officeDocument/2006/relationships/image" Target="../media/image41.jpeg" /><Relationship Id="rId4" Type="http://schemas.openxmlformats.org/officeDocument/2006/relationships/image" Target="../media/image42.jpeg" /></Relationships>
</file>

<file path=ppt/slides/_rels/slide3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43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5.png" /><Relationship Id="rId3" Type="http://schemas.openxmlformats.org/officeDocument/2006/relationships/image" Target="../media/image6.jpeg" /></Relationships>
</file>

<file path=ppt/slides/_rels/slide4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44.png" /></Relationships>
</file>

<file path=ppt/slides/_rels/slide4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44.png" /></Relationships>
</file>

<file path=ppt/slides/_rels/slide4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45.jpe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5.png" /><Relationship Id="rId3" Type="http://schemas.openxmlformats.org/officeDocument/2006/relationships/image" Target="../media/image7.jpeg" /><Relationship Id="rId4" Type="http://schemas.openxmlformats.org/officeDocument/2006/relationships/image" Target="../media/image8.jpeg" /><Relationship Id="rId5" Type="http://schemas.openxmlformats.org/officeDocument/2006/relationships/image" Target="../media/image9.jpe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5.png" /><Relationship Id="rId3" Type="http://schemas.openxmlformats.org/officeDocument/2006/relationships/image" Target="../media/image10.jpeg" /><Relationship Id="rId4" Type="http://schemas.openxmlformats.org/officeDocument/2006/relationships/image" Target="../media/image11.jpeg" /><Relationship Id="rId5" Type="http://schemas.openxmlformats.org/officeDocument/2006/relationships/image" Target="../media/image12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5.png" /><Relationship Id="rId3" Type="http://schemas.openxmlformats.org/officeDocument/2006/relationships/image" Target="../media/image13.png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5.png" /><Relationship Id="rId3" Type="http://schemas.openxmlformats.org/officeDocument/2006/relationships/image" Target="../media/image13.png" /><Relationship Id="rId4" Type="http://schemas.openxmlformats.org/officeDocument/2006/relationships/image" Target="../media/image14.pn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5.png" /><Relationship Id="rId3" Type="http://schemas.openxmlformats.org/officeDocument/2006/relationships/image" Target="../media/image4.png" /></Relationships>
</file>

<file path=ppt/slides/slide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D8E984EE-05AA-4392-B474-29A57B200D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93002" y="4162646"/>
            <a:ext cx="8689976" cy="1371599"/>
          </a:xfrm>
        </p:spPr>
        <p:txBody>
          <a:bodyPr/>
          <a:lstStyle/>
          <a:p>
            <a:r>
              <a:rPr lang="it-IT" i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 presidente</a:t>
            </a:r>
          </a:p>
          <a:p>
            <a:r>
              <a:rPr lang="it-IT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Giovanni Grondona Viola</a:t>
            </a:r>
          </a:p>
        </p:txBody>
      </p:sp>
      <p:pic>
        <p:nvPicPr>
          <p:cNvPr id="5" name="Immagine 4" descr="Immagine che contiene persona, uomo&#10;&#10;Descrizione generata con affidabilità molto elevata">
            <a:extLst>
              <a:ext uri="{FF2B5EF4-FFF2-40B4-BE49-F238E27FC236}">
                <a16:creationId xmlns:a16="http://schemas.microsoft.com/office/drawing/2014/main" id="{40FBEDD1-8E5C-4826-9530-9E6A7478B1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7271" y="3865986"/>
            <a:ext cx="1668259" cy="1668259"/>
          </a:xfrm>
          <a:prstGeom prst="rect">
            <a:avLst/>
          </a:prstGeom>
        </p:spPr>
      </p:pic>
      <p:pic>
        <p:nvPicPr>
          <p:cNvPr id="7" name="Immagine 6" descr="Immagine che contiene cielo, esterni&#10;&#10;Descrizione generata con affidabilità elevata">
            <a:extLst>
              <a:ext uri="{FF2B5EF4-FFF2-40B4-BE49-F238E27FC236}">
                <a16:creationId xmlns:a16="http://schemas.microsoft.com/office/drawing/2014/main" id="{EBCAC057-7A78-4869-89C4-E4B43FF9B9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237" y="574785"/>
            <a:ext cx="10735340" cy="329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482811"/>
      </p:ext>
    </p:extLst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Sottotitolo 3">
            <a:extLst>
              <a:ext uri="{FF2B5EF4-FFF2-40B4-BE49-F238E27FC236}">
                <a16:creationId xmlns:a16="http://schemas.microsoft.com/office/drawing/2014/main" id="{C1C4A285-5431-44E7-AFF8-A893224820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6813" y="767443"/>
            <a:ext cx="6057901" cy="5363935"/>
          </a:xfr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endParaRPr lang="it-IT" sz="36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sz="4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Hace más o menos un año, he tenido el placer de conocer a Vuestro Presidente, el Señor IVAN TAPIA NARANJO </a:t>
            </a:r>
            <a:endParaRPr lang="it-IT" sz="40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magine 2" descr="Immagine che contiene persona, uomo, parete, inpiedi&#10;&#10;Descrizione generata con affidabilità molto elevata">
            <a:extLst>
              <a:ext uri="{FF2B5EF4-FFF2-40B4-BE49-F238E27FC236}">
                <a16:creationId xmlns:a16="http://schemas.microsoft.com/office/drawing/2014/main" id="{519C6CD8-340F-48DA-A898-6BF2B94733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41256">
            <a:off x="7166968" y="1559756"/>
            <a:ext cx="4231645" cy="31751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7345167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 p14:dur="2000">
        <p159:morph option="byObject"/>
      </p:transition>
    </mc:Choice>
    <mc:Fallback>
      <p:transition spd="slow">
        <p:fade/>
      </p:transition>
    </mc:Fallback>
  </mc:AlternateContent>
  <p:timing/>
</p:sld>
</file>

<file path=ppt/slides/slide1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Sottotitolo 3">
            <a:extLst>
              <a:ext uri="{FF2B5EF4-FFF2-40B4-BE49-F238E27FC236}">
                <a16:creationId xmlns:a16="http://schemas.microsoft.com/office/drawing/2014/main" id="{C1C4A285-5431-44E7-AFF8-A893224820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6813" y="767443"/>
            <a:ext cx="6057901" cy="5363935"/>
          </a:xfr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endParaRPr lang="it-IT" sz="12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sz="4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 terminar nuestro encuentro, me preguntó si un día sería posible para mí viajar a Chile a ilustrar el rol de nuestra Asociación de Italia.</a:t>
            </a:r>
            <a:endParaRPr lang="it-IT" sz="40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magine 2" descr="Immagine che contiene persona, uomo, parete, inpiedi&#10;&#10;Descrizione generata con affidabilità molto elevata">
            <a:extLst>
              <a:ext uri="{FF2B5EF4-FFF2-40B4-BE49-F238E27FC236}">
                <a16:creationId xmlns:a16="http://schemas.microsoft.com/office/drawing/2014/main" id="{519C6CD8-340F-48DA-A898-6BF2B94733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41256">
            <a:off x="7166968" y="1559756"/>
            <a:ext cx="4231645" cy="31751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359558884"/>
      </p:ext>
    </p:extLst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Sottotitolo 3">
            <a:extLst>
              <a:ext uri="{FF2B5EF4-FFF2-40B4-BE49-F238E27FC236}">
                <a16:creationId xmlns:a16="http://schemas.microsoft.com/office/drawing/2014/main" id="{C1C4A285-5431-44E7-AFF8-A893224820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6813" y="767443"/>
            <a:ext cx="10874829" cy="5363935"/>
          </a:xfr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endParaRPr lang="it-IT" sz="40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sz="4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 daré alguna información más sobre que es ASSIMP Italia, cuál es su </a:t>
            </a:r>
            <a:r>
              <a:rPr lang="es-ES" sz="4000" i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“mission”</a:t>
            </a:r>
            <a:r>
              <a:rPr lang="es-ES" sz="4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s-ES" sz="4000" i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4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cuáles son las actividades cotidianas en las cuales se empeña e cuales iniciativas han sido desarrolladas en el curso de los años.</a:t>
            </a:r>
            <a:endParaRPr lang="it-IT" sz="40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2367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 p14:dur="2000">
        <p159:morph option="byObject"/>
      </p:transition>
    </mc:Choice>
    <mc:Fallback>
      <p:transition spd="slow">
        <p:fade/>
      </p:transition>
    </mc:Fallback>
  </mc:AlternateContent>
  <p:timing/>
</p:sld>
</file>

<file path=ppt/slides/slide1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Sottotitolo 3">
            <a:extLst>
              <a:ext uri="{FF2B5EF4-FFF2-40B4-BE49-F238E27FC236}">
                <a16:creationId xmlns:a16="http://schemas.microsoft.com/office/drawing/2014/main" id="{C1C4A285-5431-44E7-AFF8-A893224820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6813" y="767443"/>
            <a:ext cx="10874829" cy="5363935"/>
          </a:xfr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s-ES" sz="3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ASSIMP Italia – La Asociación de las Empresas de Impermeabilización Italianas – nació en el 2002, año en el cual un grupo de empresarios operativos en el campo de las Impermeabilizaciones fundó aquella que se convertiría a todos los efectos la única Asociación en Italia a protección de las empresas operativas en el sector de la puesta en obra de los sistemas de impermeabilización.</a:t>
            </a:r>
            <a:endParaRPr lang="it-IT" sz="34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420402"/>
      </p:ext>
    </p:extLst>
  </p:cSld>
  <p:clrMapOvr>
    <a:masterClrMapping/>
  </p:clrMapOvr>
  <p:transition/>
  <p:timing/>
</p:sld>
</file>

<file path=ppt/slides/slide1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Sottotitolo 3">
            <a:extLst>
              <a:ext uri="{FF2B5EF4-FFF2-40B4-BE49-F238E27FC236}">
                <a16:creationId xmlns:a16="http://schemas.microsoft.com/office/drawing/2014/main" id="{C1C4A285-5431-44E7-AFF8-A893224820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6813" y="767443"/>
            <a:ext cx="10874829" cy="5363935"/>
          </a:xfr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endParaRPr lang="it-IT" sz="32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sz="32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sz="32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4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ASSIMP Italia está compuesta por </a:t>
            </a:r>
          </a:p>
        </p:txBody>
      </p:sp>
    </p:spTree>
    <p:extLst>
      <p:ext uri="{BB962C8B-B14F-4D97-AF65-F5344CB8AC3E}">
        <p14:creationId xmlns:p14="http://schemas.microsoft.com/office/powerpoint/2010/main" val="2187854753"/>
      </p:ext>
    </p:extLst>
  </p:cSld>
  <p:clrMapOvr>
    <a:masterClrMapping/>
  </p:clrMapOvr>
  <p:transition/>
  <p:timing/>
</p:sld>
</file>

<file path=ppt/slides/slide1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Sottotitolo 3">
            <a:extLst>
              <a:ext uri="{FF2B5EF4-FFF2-40B4-BE49-F238E27FC236}">
                <a16:creationId xmlns:a16="http://schemas.microsoft.com/office/drawing/2014/main" id="{C1C4A285-5431-44E7-AFF8-A893224820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6813" y="767443"/>
            <a:ext cx="10874829" cy="5363935"/>
          </a:xfr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endParaRPr lang="it-IT" sz="32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magine 2" descr="Immagine che contiene LEGO, giocattolo&#10;&#10;Descrizione generata con affidabilità molto elevata">
            <a:extLst>
              <a:ext uri="{FF2B5EF4-FFF2-40B4-BE49-F238E27FC236}">
                <a16:creationId xmlns:a16="http://schemas.microsoft.com/office/drawing/2014/main" id="{55F56AE7-E6BF-427E-B059-7870575C73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178" y="1184130"/>
            <a:ext cx="5408828" cy="4593851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4604AA89-44B8-43B8-ADCA-8607577469E8}"/>
              </a:ext>
            </a:extLst>
          </p:cNvPr>
          <p:cNvSpPr txBox="1"/>
          <p:nvPr/>
        </p:nvSpPr>
        <p:spPr>
          <a:xfrm>
            <a:off x="6670220" y="3126925"/>
            <a:ext cx="4433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>
                <a:latin typeface="Calibri" panose="020f0502020204030204" pitchFamily="34" charset="0"/>
                <a:cs typeface="Calibri" panose="020f0502020204030204" pitchFamily="34" charset="0"/>
              </a:rPr>
              <a:t>CONSEJO DIRECTIVO</a:t>
            </a:r>
          </a:p>
        </p:txBody>
      </p:sp>
    </p:spTree>
    <p:extLst>
      <p:ext uri="{BB962C8B-B14F-4D97-AF65-F5344CB8AC3E}">
        <p14:creationId xmlns:p14="http://schemas.microsoft.com/office/powerpoint/2010/main" val="21630341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Sottotitolo 3">
            <a:extLst>
              <a:ext uri="{FF2B5EF4-FFF2-40B4-BE49-F238E27FC236}">
                <a16:creationId xmlns:a16="http://schemas.microsoft.com/office/drawing/2014/main" id="{C1C4A285-5431-44E7-AFF8-A893224820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6813" y="767443"/>
            <a:ext cx="10874829" cy="5363935"/>
          </a:xfr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endParaRPr lang="it-IT" sz="32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magine 2" descr="Immagine che contiene LEGO, giocattolo&#10;&#10;Descrizione generata con affidabilità molto elevata">
            <a:extLst>
              <a:ext uri="{FF2B5EF4-FFF2-40B4-BE49-F238E27FC236}">
                <a16:creationId xmlns:a16="http://schemas.microsoft.com/office/drawing/2014/main" id="{55F56AE7-E6BF-427E-B059-7870575C73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143" y="4742890"/>
            <a:ext cx="2314565" cy="1965817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B6031AAA-29BA-4B36-938E-6CE022787281}"/>
              </a:ext>
            </a:extLst>
          </p:cNvPr>
          <p:cNvSpPr txBox="1"/>
          <p:nvPr/>
        </p:nvSpPr>
        <p:spPr>
          <a:xfrm>
            <a:off x="6670220" y="3077934"/>
            <a:ext cx="4433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>
                <a:latin typeface="Calibri" panose="020f0502020204030204" pitchFamily="34" charset="0"/>
                <a:cs typeface="Calibri" panose="020f0502020204030204" pitchFamily="34" charset="0"/>
              </a:rPr>
              <a:t>COMITÉ TÉCNICO</a:t>
            </a:r>
            <a:endParaRPr lang="it-IT" sz="3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magine 5" descr="Immagine che contiene giocattolo, LEGO, tavolo&#10;&#10;Descrizione generata con affidabilità elevata">
            <a:extLst>
              <a:ext uri="{FF2B5EF4-FFF2-40B4-BE49-F238E27FC236}">
                <a16:creationId xmlns:a16="http://schemas.microsoft.com/office/drawing/2014/main" id="{E9A00CCB-8CF2-49CD-A362-D40A09FDFD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7409" y="1077685"/>
            <a:ext cx="5191654" cy="474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0567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Sottotitolo 3">
            <a:extLst>
              <a:ext uri="{FF2B5EF4-FFF2-40B4-BE49-F238E27FC236}">
                <a16:creationId xmlns:a16="http://schemas.microsoft.com/office/drawing/2014/main" id="{C1C4A285-5431-44E7-AFF8-A893224820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6813" y="767443"/>
            <a:ext cx="10874829" cy="5363935"/>
          </a:xfr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endParaRPr lang="it-IT" sz="32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magine 2" descr="Immagine che contiene LEGO, giocattolo&#10;&#10;Descrizione generata con affidabilità molto elevata">
            <a:extLst>
              <a:ext uri="{FF2B5EF4-FFF2-40B4-BE49-F238E27FC236}">
                <a16:creationId xmlns:a16="http://schemas.microsoft.com/office/drawing/2014/main" id="{55F56AE7-E6BF-427E-B059-7870575C73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143" y="4742890"/>
            <a:ext cx="2314565" cy="1965817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B6031AAA-29BA-4B36-938E-6CE022787281}"/>
              </a:ext>
            </a:extLst>
          </p:cNvPr>
          <p:cNvSpPr txBox="1"/>
          <p:nvPr/>
        </p:nvSpPr>
        <p:spPr>
          <a:xfrm>
            <a:off x="6653892" y="2849245"/>
            <a:ext cx="44332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>
                <a:latin typeface="Calibri" panose="020f0502020204030204" pitchFamily="34" charset="0"/>
                <a:cs typeface="Calibri" panose="020f0502020204030204" pitchFamily="34" charset="0"/>
              </a:rPr>
              <a:t>COMISIÓN DE DESARROLLO </a:t>
            </a:r>
          </a:p>
        </p:txBody>
      </p:sp>
      <p:pic>
        <p:nvPicPr>
          <p:cNvPr id="6" name="Immagine 5" descr="Immagine che contiene giocattolo, LEGO, tavolo&#10;&#10;Descrizione generata con affidabilità elevata">
            <a:extLst>
              <a:ext uri="{FF2B5EF4-FFF2-40B4-BE49-F238E27FC236}">
                <a16:creationId xmlns:a16="http://schemas.microsoft.com/office/drawing/2014/main" id="{E9A00CCB-8CF2-49CD-A362-D40A09FDFD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4100" y="4479784"/>
            <a:ext cx="2421661" cy="2212595"/>
          </a:xfrm>
          <a:prstGeom prst="rect">
            <a:avLst/>
          </a:prstGeom>
        </p:spPr>
      </p:pic>
      <p:pic>
        <p:nvPicPr>
          <p:cNvPr id="7" name="Immagine 6" descr="Immagine che contiene LEGO, giocattolo&#10;&#10;Descrizione generata con affidabilità molto elevata">
            <a:extLst>
              <a:ext uri="{FF2B5EF4-FFF2-40B4-BE49-F238E27FC236}">
                <a16:creationId xmlns:a16="http://schemas.microsoft.com/office/drawing/2014/main" id="{1E1C6F61-DC7F-41AA-B5D5-3A377FF31F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789" y="939433"/>
            <a:ext cx="5671299" cy="5019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9317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Sottotitolo 3">
            <a:extLst>
              <a:ext uri="{FF2B5EF4-FFF2-40B4-BE49-F238E27FC236}">
                <a16:creationId xmlns:a16="http://schemas.microsoft.com/office/drawing/2014/main" id="{C1C4A285-5431-44E7-AFF8-A893224820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6813" y="767443"/>
            <a:ext cx="10874829" cy="5363935"/>
          </a:xfr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endParaRPr lang="it-IT" sz="32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magine 2" descr="Immagine che contiene LEGO, giocattolo&#10;&#10;Descrizione generata con affidabilità molto elevata">
            <a:extLst>
              <a:ext uri="{FF2B5EF4-FFF2-40B4-BE49-F238E27FC236}">
                <a16:creationId xmlns:a16="http://schemas.microsoft.com/office/drawing/2014/main" id="{55F56AE7-E6BF-427E-B059-7870575C73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143" y="4742890"/>
            <a:ext cx="2314565" cy="1965817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B6031AAA-29BA-4B36-938E-6CE022787281}"/>
              </a:ext>
            </a:extLst>
          </p:cNvPr>
          <p:cNvSpPr txBox="1"/>
          <p:nvPr/>
        </p:nvSpPr>
        <p:spPr>
          <a:xfrm>
            <a:off x="6653892" y="2849245"/>
            <a:ext cx="44332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>
                <a:latin typeface="Calibri" panose="020f0502020204030204" pitchFamily="34" charset="0"/>
                <a:cs typeface="Calibri" panose="020f0502020204030204" pitchFamily="34" charset="0"/>
              </a:rPr>
              <a:t>SECRETARÍA ADMINISTRATIVA</a:t>
            </a:r>
          </a:p>
        </p:txBody>
      </p:sp>
      <p:pic>
        <p:nvPicPr>
          <p:cNvPr id="6" name="Immagine 5" descr="Immagine che contiene giocattolo, LEGO, tavolo&#10;&#10;Descrizione generata con affidabilità elevata">
            <a:extLst>
              <a:ext uri="{FF2B5EF4-FFF2-40B4-BE49-F238E27FC236}">
                <a16:creationId xmlns:a16="http://schemas.microsoft.com/office/drawing/2014/main" id="{E9A00CCB-8CF2-49CD-A362-D40A09FDFD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4100" y="4479784"/>
            <a:ext cx="2421661" cy="2212595"/>
          </a:xfrm>
          <a:prstGeom prst="rect">
            <a:avLst/>
          </a:prstGeom>
        </p:spPr>
      </p:pic>
      <p:pic>
        <p:nvPicPr>
          <p:cNvPr id="7" name="Immagine 6" descr="Immagine che contiene LEGO, giocattolo&#10;&#10;Descrizione generata con affidabilità molto elevata">
            <a:extLst>
              <a:ext uri="{FF2B5EF4-FFF2-40B4-BE49-F238E27FC236}">
                <a16:creationId xmlns:a16="http://schemas.microsoft.com/office/drawing/2014/main" id="{1E1C6F61-DC7F-41AA-B5D5-3A377FF31F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1153" y="4362610"/>
            <a:ext cx="2642068" cy="2338627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337BDC1B-EC70-4554-AAE1-2361040373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0233" y="920635"/>
            <a:ext cx="5265963" cy="5057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6727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Sottotitolo 3">
            <a:extLst>
              <a:ext uri="{FF2B5EF4-FFF2-40B4-BE49-F238E27FC236}">
                <a16:creationId xmlns:a16="http://schemas.microsoft.com/office/drawing/2014/main" id="{C1C4A285-5431-44E7-AFF8-A893224820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6813" y="767443"/>
            <a:ext cx="10874829" cy="5363935"/>
          </a:xfr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endParaRPr lang="it-IT" sz="20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 Directivo se reúne cinco veces al año, con el objetivo de planificar y coordinar las varias actividades de la Asociación, que se desarrollan sobre múltiples frentes y áreas de interés (formación, normas técnicas e iniciativas institucionales).</a:t>
            </a:r>
            <a:endParaRPr lang="it-IT" sz="32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magine 2" descr="Immagine che contiene LEGO, giocattolo&#10;&#10;Descrizione generata con affidabilità molto elevata">
            <a:extLst>
              <a:ext uri="{FF2B5EF4-FFF2-40B4-BE49-F238E27FC236}">
                <a16:creationId xmlns:a16="http://schemas.microsoft.com/office/drawing/2014/main" id="{55F56AE7-E6BF-427E-B059-7870575C73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870" y="4742890"/>
            <a:ext cx="2314565" cy="1965817"/>
          </a:xfrm>
          <a:prstGeom prst="rect">
            <a:avLst/>
          </a:prstGeom>
        </p:spPr>
      </p:pic>
      <p:pic>
        <p:nvPicPr>
          <p:cNvPr id="6" name="Immagine 5" descr="Immagine che contiene giocattolo, LEGO, tavolo&#10;&#10;Descrizione generata con affidabilità elevata">
            <a:extLst>
              <a:ext uri="{FF2B5EF4-FFF2-40B4-BE49-F238E27FC236}">
                <a16:creationId xmlns:a16="http://schemas.microsoft.com/office/drawing/2014/main" id="{E9A00CCB-8CF2-49CD-A362-D40A09FDFD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435" y="4479784"/>
            <a:ext cx="2421661" cy="2212595"/>
          </a:xfrm>
          <a:prstGeom prst="rect">
            <a:avLst/>
          </a:prstGeom>
        </p:spPr>
      </p:pic>
      <p:pic>
        <p:nvPicPr>
          <p:cNvPr id="7" name="Immagine 6" descr="Immagine che contiene LEGO, giocattolo&#10;&#10;Descrizione generata con affidabilità molto elevata">
            <a:extLst>
              <a:ext uri="{FF2B5EF4-FFF2-40B4-BE49-F238E27FC236}">
                <a16:creationId xmlns:a16="http://schemas.microsoft.com/office/drawing/2014/main" id="{1E1C6F61-DC7F-41AA-B5D5-3A377FF31F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8096" y="4362610"/>
            <a:ext cx="2642068" cy="2338627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337BDC1B-EC70-4554-AAE1-2361040373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0164" y="4403430"/>
            <a:ext cx="2156308" cy="207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8174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/>
</p:sld>
</file>

<file path=ppt/slides/slide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Sottotitolo 3">
            <a:extLst>
              <a:ext uri="{FF2B5EF4-FFF2-40B4-BE49-F238E27FC236}">
                <a16:creationId xmlns:a16="http://schemas.microsoft.com/office/drawing/2014/main" id="{C1C4A285-5431-44E7-AFF8-A893224820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6813" y="767443"/>
            <a:ext cx="10874829" cy="5363935"/>
          </a:xfr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endParaRPr lang="it-IT" sz="40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sz="4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Estimados Señores, buenos días. </a:t>
            </a:r>
            <a:r>
              <a:rPr lang="it-IT" sz="4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r>
              <a:rPr lang="es-ES" sz="4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 un honor para mí, encontrarme con ustedes hoy a celebrar la segunda Conferencia Nacional de ASIMP CHILE.</a:t>
            </a:r>
            <a:endParaRPr lang="it-IT" sz="40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4847352"/>
      </p:ext>
    </p:extLst>
  </p:cSld>
  <p:clrMapOvr>
    <a:masterClrMapping/>
  </p:clrMapOvr>
  <p:transition/>
  <p:timing/>
</p:sld>
</file>

<file path=ppt/slides/slide2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Sottotitolo 3">
            <a:extLst>
              <a:ext uri="{FF2B5EF4-FFF2-40B4-BE49-F238E27FC236}">
                <a16:creationId xmlns:a16="http://schemas.microsoft.com/office/drawing/2014/main" id="{C1C4A285-5431-44E7-AFF8-A893224820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6813" y="767443"/>
            <a:ext cx="6057901" cy="5363935"/>
          </a:xfr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92500"/>
          </a:bodyPr>
          <a:lstStyle/>
          <a:p>
            <a:endParaRPr lang="it-IT" sz="28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sz="4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 número de los asociados ha aumentado progresivamente a través de los años. Partiendo desde 12 Socios Fundadores</a:t>
            </a:r>
            <a:endParaRPr lang="it-IT" sz="40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magine 4" descr="Immagine che contiene giocattolo&#10;&#10;Descrizione generata con affidabilità elevata">
            <a:extLst>
              <a:ext uri="{FF2B5EF4-FFF2-40B4-BE49-F238E27FC236}">
                <a16:creationId xmlns:a16="http://schemas.microsoft.com/office/drawing/2014/main" id="{814B1EE7-44BC-43F7-BA47-79F074BAE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2259" y="-489098"/>
            <a:ext cx="5091389" cy="544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8668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 p14:dur="2000">
        <p159:morph option="byObject"/>
      </p:transition>
    </mc:Choice>
    <mc:Fallback>
      <p:transition spd="slow">
        <p:fade/>
      </p:transition>
    </mc:Fallback>
  </mc:AlternateContent>
  <p:timing/>
</p:sld>
</file>

<file path=ppt/slides/slide2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Sottotitolo 3">
            <a:extLst>
              <a:ext uri="{FF2B5EF4-FFF2-40B4-BE49-F238E27FC236}">
                <a16:creationId xmlns:a16="http://schemas.microsoft.com/office/drawing/2014/main" id="{C1C4A285-5431-44E7-AFF8-A893224820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6813" y="767443"/>
            <a:ext cx="6057901" cy="5363935"/>
          </a:xfr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endParaRPr lang="it-IT" sz="28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sz="4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ASSIMP Italia puede hoy contar con más de 112 Socios Ordinarios, o empresas de impermeabilización</a:t>
            </a:r>
            <a:endParaRPr lang="it-IT" sz="40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magine 2" descr="Immagine che contiene LEGO, giocattolo&#10;&#10;Descrizione generata con affidabilità molto elevata">
            <a:extLst>
              <a:ext uri="{FF2B5EF4-FFF2-40B4-BE49-F238E27FC236}">
                <a16:creationId xmlns:a16="http://schemas.microsoft.com/office/drawing/2014/main" id="{B6C4ACC7-FE6D-4E7A-B666-130431040A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8822" y="620485"/>
            <a:ext cx="5154073" cy="551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553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 p14:dur="2000">
        <p159:morph option="byObject"/>
      </p:transition>
    </mc:Choice>
    <mc:Fallback>
      <p:transition spd="slow">
        <p:fade/>
      </p:transition>
    </mc:Fallback>
  </mc:AlternateContent>
  <p:timing/>
</p:sld>
</file>

<file path=ppt/slides/slide2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Sottotitolo 3">
            <a:extLst>
              <a:ext uri="{FF2B5EF4-FFF2-40B4-BE49-F238E27FC236}">
                <a16:creationId xmlns:a16="http://schemas.microsoft.com/office/drawing/2014/main" id="{C1C4A285-5431-44E7-AFF8-A893224820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6813" y="767443"/>
            <a:ext cx="6057901" cy="5363935"/>
          </a:xfr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endParaRPr lang="it-IT" sz="18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sz="4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 más o menos 30 Miembros Agregados, ósea productores de materiales y equipos para las impermeabilizaciones.</a:t>
            </a:r>
            <a:endParaRPr lang="it-IT" sz="40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magine 2" descr="Immagine che contiene LEGO, giocattolo&#10;&#10;Descrizione generata con affidabilità molto elevata">
            <a:extLst>
              <a:ext uri="{FF2B5EF4-FFF2-40B4-BE49-F238E27FC236}">
                <a16:creationId xmlns:a16="http://schemas.microsoft.com/office/drawing/2014/main" id="{B6C4ACC7-FE6D-4E7A-B666-130431040A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6245" y="332698"/>
            <a:ext cx="2914911" cy="3116712"/>
          </a:xfrm>
          <a:prstGeom prst="rect">
            <a:avLst/>
          </a:prstGeom>
        </p:spPr>
      </p:pic>
      <p:pic>
        <p:nvPicPr>
          <p:cNvPr id="6" name="Immagine 5" descr="Immagine che contiene LEGO, giocattolo, interni&#10;&#10;Descrizione generata con affidabilità molto elevata">
            <a:extLst>
              <a:ext uri="{FF2B5EF4-FFF2-40B4-BE49-F238E27FC236}">
                <a16:creationId xmlns:a16="http://schemas.microsoft.com/office/drawing/2014/main" id="{44E4BAFC-9D85-4E23-92A5-641CD143A0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7921" y="3449410"/>
            <a:ext cx="3531561" cy="294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1577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Sottotitolo 3">
            <a:extLst>
              <a:ext uri="{FF2B5EF4-FFF2-40B4-BE49-F238E27FC236}">
                <a16:creationId xmlns:a16="http://schemas.microsoft.com/office/drawing/2014/main" id="{C1C4A285-5431-44E7-AFF8-A893224820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6813" y="767443"/>
            <a:ext cx="6057901" cy="5363935"/>
          </a:xfr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92500" lnSpcReduction="10000"/>
          </a:bodyPr>
          <a:lstStyle/>
          <a:p>
            <a:endParaRPr lang="it-IT" sz="26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sz="4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Hemos empleado notables recursos en la evolución del cuadro normativo, formando parte activa de las reuniones técnicas de UNI, la Entidad Italiana de Unificación Normativa,</a:t>
            </a:r>
            <a:endParaRPr lang="it-IT" sz="40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1452D59-89D2-4DA3-987A-E0A7B651C3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2526" y="1247671"/>
            <a:ext cx="3949059" cy="3642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827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Sottotitolo 3">
            <a:extLst>
              <a:ext uri="{FF2B5EF4-FFF2-40B4-BE49-F238E27FC236}">
                <a16:creationId xmlns:a16="http://schemas.microsoft.com/office/drawing/2014/main" id="{C1C4A285-5431-44E7-AFF8-A893224820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6813" y="767443"/>
            <a:ext cx="6057901" cy="5363935"/>
          </a:xfr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92500" lnSpcReduction="20000"/>
          </a:bodyPr>
          <a:lstStyle/>
          <a:p>
            <a:endParaRPr lang="it-IT" sz="26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sz="4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 contribuyendo a la realización y aprobación de la UNI 11333, una Norma dirigida a regular la calificación de los encargados de la colocación de mantos bituminosos y sintéticos.</a:t>
            </a:r>
            <a:endParaRPr lang="it-IT" sz="40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1452D59-89D2-4DA3-987A-E0A7B651C3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0615" y="169987"/>
            <a:ext cx="2579913" cy="2379794"/>
          </a:xfrm>
          <a:prstGeom prst="rect">
            <a:avLst/>
          </a:prstGeom>
        </p:spPr>
      </p:pic>
      <p:pic>
        <p:nvPicPr>
          <p:cNvPr id="9" name="Immagine 8" descr="Immagine che contiene testo&#10;&#10;Descrizione generata con affidabilità molto elevata">
            <a:extLst>
              <a:ext uri="{FF2B5EF4-FFF2-40B4-BE49-F238E27FC236}">
                <a16:creationId xmlns:a16="http://schemas.microsoft.com/office/drawing/2014/main" id="{9DC58ED8-1CB1-40C3-9A5D-0A2B8E3A8B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3263" y="2610884"/>
            <a:ext cx="6028515" cy="4247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8413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Sottotitolo 3">
            <a:extLst>
              <a:ext uri="{FF2B5EF4-FFF2-40B4-BE49-F238E27FC236}">
                <a16:creationId xmlns:a16="http://schemas.microsoft.com/office/drawing/2014/main" id="{C1C4A285-5431-44E7-AFF8-A893224820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6813" y="767443"/>
            <a:ext cx="6057901" cy="5363935"/>
          </a:xfr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92500" lnSpcReduction="20000"/>
          </a:bodyPr>
          <a:lstStyle/>
          <a:p>
            <a:endParaRPr lang="it-IT" sz="19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sz="4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Esta Norma ha marcado una transición histórica, predisponiendo las bases para la obtención de una futura Ley de Cumplimiento de las Obras de Impermeabilización.</a:t>
            </a:r>
            <a:endParaRPr lang="it-IT" sz="40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magine 8" descr="Immagine che contiene testo&#10;&#10;Descrizione generata con affidabilità molto elevata">
            <a:extLst>
              <a:ext uri="{FF2B5EF4-FFF2-40B4-BE49-F238E27FC236}">
                <a16:creationId xmlns:a16="http://schemas.microsoft.com/office/drawing/2014/main" id="{9DC58ED8-1CB1-40C3-9A5D-0A2B8E3A8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3263" y="0"/>
            <a:ext cx="6028515" cy="4247116"/>
          </a:xfrm>
          <a:prstGeom prst="rect">
            <a:avLst/>
          </a:prstGeom>
        </p:spPr>
      </p:pic>
      <p:pic>
        <p:nvPicPr>
          <p:cNvPr id="3" name="Immagine 2" descr="Immagine che contiene testo&#10;&#10;Descrizione generata con affidabilità molto elevata">
            <a:extLst>
              <a:ext uri="{FF2B5EF4-FFF2-40B4-BE49-F238E27FC236}">
                <a16:creationId xmlns:a16="http://schemas.microsoft.com/office/drawing/2014/main" id="{1D4AE779-A6E4-49D3-917A-C455E95C1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3262" y="2593628"/>
            <a:ext cx="6053007" cy="4264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5808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Sottotitolo 3">
            <a:extLst>
              <a:ext uri="{FF2B5EF4-FFF2-40B4-BE49-F238E27FC236}">
                <a16:creationId xmlns:a16="http://schemas.microsoft.com/office/drawing/2014/main" id="{C1C4A285-5431-44E7-AFF8-A893224820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6813" y="767443"/>
            <a:ext cx="6057901" cy="5363935"/>
          </a:xfr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77500" lnSpcReduction="20000"/>
          </a:bodyPr>
          <a:lstStyle/>
          <a:p>
            <a:endParaRPr lang="it-IT" sz="14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sz="4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 antes expuesto haría por fin obligatoria la custodia de los trabajos de impermeabilización a empresas especializadas dotadas de mano de obra calificada, imponiendo a las mismas de entregar al cliente, público o privado, un certificado de conformidad por el trabajo realizado.</a:t>
            </a:r>
            <a:endParaRPr lang="it-IT" sz="40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magine 8" descr="Immagine che contiene testo&#10;&#10;Descrizione generata con affidabilità molto elevata">
            <a:extLst>
              <a:ext uri="{FF2B5EF4-FFF2-40B4-BE49-F238E27FC236}">
                <a16:creationId xmlns:a16="http://schemas.microsoft.com/office/drawing/2014/main" id="{9DC58ED8-1CB1-40C3-9A5D-0A2B8E3A8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3263" y="0"/>
            <a:ext cx="6028515" cy="4247116"/>
          </a:xfrm>
          <a:prstGeom prst="rect">
            <a:avLst/>
          </a:prstGeom>
        </p:spPr>
      </p:pic>
      <p:pic>
        <p:nvPicPr>
          <p:cNvPr id="3" name="Immagine 2" descr="Immagine che contiene testo&#10;&#10;Descrizione generata con affidabilità molto elevata">
            <a:extLst>
              <a:ext uri="{FF2B5EF4-FFF2-40B4-BE49-F238E27FC236}">
                <a16:creationId xmlns:a16="http://schemas.microsoft.com/office/drawing/2014/main" id="{1D4AE779-A6E4-49D3-917A-C455E95C1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3262" y="2593628"/>
            <a:ext cx="6053007" cy="4264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4018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 p14:dur="2000">
        <p159:morph option="byObject"/>
      </p:transition>
    </mc:Choice>
    <mc:Fallback>
      <p:transition spd="slow">
        <p:fade/>
      </p:transition>
    </mc:Fallback>
  </mc:AlternateContent>
  <p:timing/>
</p:sld>
</file>

<file path=ppt/slides/slide2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Sottotitolo 3">
            <a:extLst>
              <a:ext uri="{FF2B5EF4-FFF2-40B4-BE49-F238E27FC236}">
                <a16:creationId xmlns:a16="http://schemas.microsoft.com/office/drawing/2014/main" id="{C1C4A285-5431-44E7-AFF8-A893224820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6813" y="767443"/>
            <a:ext cx="10874829" cy="5363935"/>
          </a:xfr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endParaRPr lang="it-IT" sz="5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Estas importantes referencias normativas, junto a tantas otras que han seguido, aunque si no son todavía Ley, están dirigidas a transmitir a los proyectistas y a las empresas clientes, los conceptos de calidad en la puesta en obra y de calificación de los trabajadores.</a:t>
            </a:r>
            <a:endParaRPr lang="it-IT" sz="32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magine 8" descr="Immagine che contiene testo&#10;&#10;Descrizione generata con affidabilità molto elevata">
            <a:extLst>
              <a:ext uri="{FF2B5EF4-FFF2-40B4-BE49-F238E27FC236}">
                <a16:creationId xmlns:a16="http://schemas.microsoft.com/office/drawing/2014/main" id="{2307C573-8D41-47C4-89BF-BCD3137C62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28530"/>
            <a:ext cx="3306537" cy="2329470"/>
          </a:xfrm>
          <a:prstGeom prst="rect">
            <a:avLst/>
          </a:prstGeom>
        </p:spPr>
      </p:pic>
      <p:pic>
        <p:nvPicPr>
          <p:cNvPr id="10" name="Immagine 9" descr="Immagine che contiene testo&#10;&#10;Descrizione generata con affidabilità molto elevata">
            <a:extLst>
              <a:ext uri="{FF2B5EF4-FFF2-40B4-BE49-F238E27FC236}">
                <a16:creationId xmlns:a16="http://schemas.microsoft.com/office/drawing/2014/main" id="{89617E2B-C49B-4B73-8612-38BAD8119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0363" y="4528530"/>
            <a:ext cx="3319970" cy="2338934"/>
          </a:xfrm>
          <a:prstGeom prst="rect">
            <a:avLst/>
          </a:prstGeom>
        </p:spPr>
      </p:pic>
      <p:pic>
        <p:nvPicPr>
          <p:cNvPr id="3" name="Immagine 2" descr="Immagine che contiene giocattolo, LEGO, torta&#10;&#10;Descrizione generata con affidabilità molto elevata">
            <a:extLst>
              <a:ext uri="{FF2B5EF4-FFF2-40B4-BE49-F238E27FC236}">
                <a16:creationId xmlns:a16="http://schemas.microsoft.com/office/drawing/2014/main" id="{770AD793-DD4A-4569-B0F1-37CDAAF5B2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8396" y="4528530"/>
            <a:ext cx="5253604" cy="233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612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Sottotitolo 3">
            <a:extLst>
              <a:ext uri="{FF2B5EF4-FFF2-40B4-BE49-F238E27FC236}">
                <a16:creationId xmlns:a16="http://schemas.microsoft.com/office/drawing/2014/main" id="{C1C4A285-5431-44E7-AFF8-A893224820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6813" y="767443"/>
            <a:ext cx="6057901" cy="5363935"/>
          </a:xfr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70000" lnSpcReduction="20000"/>
          </a:bodyPr>
          <a:lstStyle/>
          <a:p>
            <a:endParaRPr lang="it-IT" sz="16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sz="4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 iniciativas conexas a la publicación de la Norma UNI nos han dado la oportunidad de realizar cursos formativos dirigidos a los proyectistas (ingenieros, arquitectos y topógrafos), durante los cuales son ilustrados en detalle las buenas reglas para la correcta proyectación y ejecución de un sistema impermeable.</a:t>
            </a:r>
            <a:endParaRPr lang="it-IT" sz="40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6DA2EAB-0963-4294-A85C-31BFB48DAC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5972" y="963058"/>
            <a:ext cx="4908444" cy="482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2607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 p14:dur="2000">
        <p159:morph option="byObject"/>
      </p:transition>
    </mc:Choice>
    <mc:Fallback>
      <p:transition spd="slow">
        <p:fade/>
      </p:transition>
    </mc:Fallback>
  </mc:AlternateContent>
  <p:timing/>
</p:sld>
</file>

<file path=ppt/slides/slide2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Sottotitolo 3">
            <a:extLst>
              <a:ext uri="{FF2B5EF4-FFF2-40B4-BE49-F238E27FC236}">
                <a16:creationId xmlns:a16="http://schemas.microsoft.com/office/drawing/2014/main" id="{C1C4A285-5431-44E7-AFF8-A893224820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6813" y="767443"/>
            <a:ext cx="6057901" cy="5363935"/>
          </a:xfr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77500" lnSpcReduction="20000"/>
          </a:bodyPr>
          <a:lstStyle/>
          <a:p>
            <a:endParaRPr lang="it-IT" sz="46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sz="4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 punto culminante de estos 15 años de trabajo es la ruta de calificación de los “encargados a la posa de membranas bituminosas y sintéticas según la Norma UNI 11333 con la entrega de la certificación profesional” </a:t>
            </a:r>
            <a:endParaRPr lang="it-IT" sz="40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F43597C-6AD9-48D2-99A7-DB41B41E6B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0062" y="1002743"/>
            <a:ext cx="4409302" cy="406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1394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Sottotitolo 3">
            <a:extLst>
              <a:ext uri="{FF2B5EF4-FFF2-40B4-BE49-F238E27FC236}">
                <a16:creationId xmlns:a16="http://schemas.microsoft.com/office/drawing/2014/main" id="{C1C4A285-5431-44E7-AFF8-A893224820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6813" y="767443"/>
            <a:ext cx="10874829" cy="5363935"/>
          </a:xfr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>
              <a:spcBef>
                <a:spcPct val="0"/>
              </a:spcBef>
            </a:pPr>
            <a:endParaRPr lang="es-ES" sz="12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</a:pPr>
            <a:r>
              <a:rPr lang="es-ES" sz="3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 presento: </a:t>
            </a:r>
          </a:p>
          <a:p>
            <a:pPr>
              <a:spcBef>
                <a:spcPct val="0"/>
              </a:spcBef>
            </a:pPr>
            <a:r>
              <a:rPr lang="es-ES" sz="3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 nombre es Giovanni Grondona Viola</a:t>
            </a:r>
          </a:p>
          <a:p>
            <a:pPr>
              <a:spcBef>
                <a:spcPct val="0"/>
              </a:spcBef>
            </a:pPr>
            <a:r>
              <a:rPr lang="es-ES" sz="3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 soy el dueño de la empresa llamada</a:t>
            </a:r>
          </a:p>
          <a:p>
            <a:pPr>
              <a:spcBef>
                <a:spcPct val="0"/>
              </a:spcBef>
            </a:pPr>
            <a:r>
              <a:rPr lang="es-ES" sz="3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"Fratelli Grondona Sas” en Italia.</a:t>
            </a:r>
            <a:endParaRPr lang="it-IT" sz="38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9553A32-84D9-4060-BADB-24B8A1765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0689" y="3837215"/>
            <a:ext cx="8020119" cy="2367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6533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Sottotitolo 3">
            <a:extLst>
              <a:ext uri="{FF2B5EF4-FFF2-40B4-BE49-F238E27FC236}">
                <a16:creationId xmlns:a16="http://schemas.microsoft.com/office/drawing/2014/main" id="{C1C4A285-5431-44E7-AFF8-A893224820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6813" y="767443"/>
            <a:ext cx="6057901" cy="5363935"/>
          </a:xfr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92500" lnSpcReduction="20000"/>
          </a:bodyPr>
          <a:lstStyle/>
          <a:p>
            <a:endParaRPr lang="it-IT" sz="26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sz="39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 desde marzo 2017 ha recibido la oficialidad de la certificación Accredia, permitiendo a KIWA Cermet Italia de entregar los debidos certificados reconocidos por las Autoridades pertinentes.</a:t>
            </a:r>
            <a:endParaRPr lang="it-IT" sz="39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magine 4" descr="Immagine che contiene testo&#10;&#10;Descrizione generata con affidabilità molto elevata">
            <a:extLst>
              <a:ext uri="{FF2B5EF4-FFF2-40B4-BE49-F238E27FC236}">
                <a16:creationId xmlns:a16="http://schemas.microsoft.com/office/drawing/2014/main" id="{DE45E88B-9D16-4E8B-AC01-5708A1FFD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6917" y="437980"/>
            <a:ext cx="5029210" cy="602286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9173500-392A-4D23-B2BB-F6D42A8DE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03738">
            <a:off x="9215895" y="3861706"/>
            <a:ext cx="2917217" cy="189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7866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Sottotitolo 3">
            <a:extLst>
              <a:ext uri="{FF2B5EF4-FFF2-40B4-BE49-F238E27FC236}">
                <a16:creationId xmlns:a16="http://schemas.microsoft.com/office/drawing/2014/main" id="{C1C4A285-5431-44E7-AFF8-A893224820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6813" y="767443"/>
            <a:ext cx="6057901" cy="5363935"/>
          </a:xfr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77500" lnSpcReduction="20000"/>
          </a:bodyPr>
          <a:lstStyle/>
          <a:p>
            <a:endParaRPr lang="it-IT" sz="36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sz="4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Hemos hecho ya 17 ediciones, entregando más de 130 certificaciones profesionales a unas 50 empresas en todo el País, números destinados a crecer en los próximos meses en forma exponencial, visto el gran interés de las empresas del sector.</a:t>
            </a:r>
            <a:endParaRPr lang="it-IT" sz="40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magine 2" descr="Immagine che contiene LEGO, giocattolo&#10;&#10;Descrizione generata con affidabilità molto elevata">
            <a:extLst>
              <a:ext uri="{FF2B5EF4-FFF2-40B4-BE49-F238E27FC236}">
                <a16:creationId xmlns:a16="http://schemas.microsoft.com/office/drawing/2014/main" id="{586B5EB4-B235-4652-B7A4-97CB938E89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0343" y="778977"/>
            <a:ext cx="5005843" cy="535240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9173500-392A-4D23-B2BB-F6D42A8DE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03738">
            <a:off x="8081059" y="2500881"/>
            <a:ext cx="2917217" cy="189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7509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Sottotitolo 3">
            <a:extLst>
              <a:ext uri="{FF2B5EF4-FFF2-40B4-BE49-F238E27FC236}">
                <a16:creationId xmlns:a16="http://schemas.microsoft.com/office/drawing/2014/main" id="{C1C4A285-5431-44E7-AFF8-A893224820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6813" y="767443"/>
            <a:ext cx="6057901" cy="5363935"/>
          </a:xfr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77500" lnSpcReduction="20000"/>
          </a:bodyPr>
          <a:lstStyle/>
          <a:p>
            <a:endParaRPr lang="it-IT" sz="46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sz="4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Además de la organización de varios cursos, la acción formativa de ASSIMP Italia se desarrolla también mediante la realización y publicación de volúmenes técnicos.</a:t>
            </a:r>
            <a:endParaRPr lang="it-IT" sz="46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2E87AB8-0409-4CB8-8C10-FC5B5028F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8968" y="1385918"/>
            <a:ext cx="2692063" cy="412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0116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Sottotitolo 3">
            <a:extLst>
              <a:ext uri="{FF2B5EF4-FFF2-40B4-BE49-F238E27FC236}">
                <a16:creationId xmlns:a16="http://schemas.microsoft.com/office/drawing/2014/main" id="{C1C4A285-5431-44E7-AFF8-A893224820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6813" y="767443"/>
            <a:ext cx="6057901" cy="5363935"/>
          </a:xfr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endParaRPr lang="it-IT" sz="60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sz="4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 nacido así los siguientes manuales y estudios</a:t>
            </a:r>
            <a:r>
              <a:rPr lang="it-IT" sz="4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DDEA6BF-DA29-4E70-8620-C414A5ED9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8968" y="1385918"/>
            <a:ext cx="2692063" cy="412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0691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 p14:dur="2000">
        <p159:morph option="byObject"/>
      </p:transition>
    </mc:Choice>
    <mc:Fallback>
      <p:transition spd="slow">
        <p:fade/>
      </p:transition>
    </mc:Fallback>
  </mc:AlternateContent>
  <p:timing/>
</p:sld>
</file>

<file path=ppt/slides/slide3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Sottotitolo 3">
            <a:extLst>
              <a:ext uri="{FF2B5EF4-FFF2-40B4-BE49-F238E27FC236}">
                <a16:creationId xmlns:a16="http://schemas.microsoft.com/office/drawing/2014/main" id="{C1C4A285-5431-44E7-AFF8-A893224820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6813" y="767443"/>
            <a:ext cx="6057901" cy="5363935"/>
          </a:xfr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85000" lnSpcReduction="10000"/>
          </a:bodyPr>
          <a:lstStyle/>
          <a:p>
            <a:endParaRPr lang="it-IT" sz="15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es-ES" sz="4000" b="1" i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“Investigación sobre defectos constructivos en los edificios mediante el estudio de disputas legales”, </a:t>
            </a:r>
            <a:r>
              <a:rPr lang="es-ES" sz="4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desarrollado en sinergía con el Departamento de ingeniería Civil de la Universidad de Pisa</a:t>
            </a:r>
            <a:endParaRPr lang="it-IT" sz="40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026283B-70E2-4AFA-BAC8-BFF11BF47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473600">
            <a:off x="8698571" y="2392430"/>
            <a:ext cx="2682869" cy="3794961"/>
          </a:xfrm>
          <a:prstGeom prst="rect">
            <a:avLst/>
          </a:prstGeom>
        </p:spPr>
      </p:pic>
      <p:pic>
        <p:nvPicPr>
          <p:cNvPr id="7" name="Immagine 6" descr="Immagine che contiene screenshot&#10;&#10;Descrizione generata con affidabilità molto elevata">
            <a:extLst>
              <a:ext uri="{FF2B5EF4-FFF2-40B4-BE49-F238E27FC236}">
                <a16:creationId xmlns:a16="http://schemas.microsoft.com/office/drawing/2014/main" id="{425DAB8D-7C67-4FB4-862C-ECF18F387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54658">
            <a:off x="7956423" y="1396851"/>
            <a:ext cx="3059703" cy="4328000"/>
          </a:xfrm>
          <a:prstGeom prst="rect">
            <a:avLst/>
          </a:prstGeom>
        </p:spPr>
      </p:pic>
      <p:pic>
        <p:nvPicPr>
          <p:cNvPr id="9" name="Immagine 8" descr="Immagine che contiene screenshot, testo&#10;&#10;Descrizione generata con affidabilità elevata">
            <a:extLst>
              <a:ext uri="{FF2B5EF4-FFF2-40B4-BE49-F238E27FC236}">
                <a16:creationId xmlns:a16="http://schemas.microsoft.com/office/drawing/2014/main" id="{BEC2A296-8D8F-4EEB-8CBC-8ED390AC66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7311" y="767443"/>
            <a:ext cx="3212612" cy="454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4388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Sottotitolo 3">
            <a:extLst>
              <a:ext uri="{FF2B5EF4-FFF2-40B4-BE49-F238E27FC236}">
                <a16:creationId xmlns:a16="http://schemas.microsoft.com/office/drawing/2014/main" id="{C1C4A285-5431-44E7-AFF8-A893224820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6813" y="767443"/>
            <a:ext cx="6057901" cy="5363935"/>
          </a:xfr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70000" lnSpcReduction="20000"/>
          </a:bodyPr>
          <a:lstStyle/>
          <a:p>
            <a:endParaRPr lang="it-IT" sz="1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es-ES" sz="7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es-ES" sz="4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Manual</a:t>
            </a:r>
          </a:p>
          <a:p>
            <a:pPr lvl="0"/>
            <a:r>
              <a:rPr lang="es-ES" sz="4100" b="1" i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“Sistemas de Impermeabilización – Guía al Proyecto”</a:t>
            </a:r>
          </a:p>
          <a:p>
            <a:pPr lvl="0"/>
            <a:r>
              <a:rPr lang="es-ES" sz="4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única publicación que contiene soluciones técnicas y estratigrafías relativas a las coberturas planas, a las obras enterradas, a las obras hidráulicas y a las obras viales</a:t>
            </a:r>
            <a:endParaRPr lang="it-IT" sz="44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magine 2" descr="Immagine che contiene testo, screenshot&#10;&#10;Descrizione generata con affidabilità elevata">
            <a:extLst>
              <a:ext uri="{FF2B5EF4-FFF2-40B4-BE49-F238E27FC236}">
                <a16:creationId xmlns:a16="http://schemas.microsoft.com/office/drawing/2014/main" id="{2F0CB9DB-4723-4606-871B-89686BB0A2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152261">
            <a:off x="8215666" y="1939615"/>
            <a:ext cx="3246991" cy="4173581"/>
          </a:xfrm>
          <a:prstGeom prst="rect">
            <a:avLst/>
          </a:prstGeom>
        </p:spPr>
      </p:pic>
      <p:pic>
        <p:nvPicPr>
          <p:cNvPr id="7" name="Immagine 6" descr="Immagine che contiene testo, screenshot&#10;&#10;Descrizione generata con affidabilità molto elevata">
            <a:extLst>
              <a:ext uri="{FF2B5EF4-FFF2-40B4-BE49-F238E27FC236}">
                <a16:creationId xmlns:a16="http://schemas.microsoft.com/office/drawing/2014/main" id="{8926BB64-B751-42D0-A21D-6805F9319D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29344">
            <a:off x="7476527" y="1425267"/>
            <a:ext cx="3520767" cy="434173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0F86A6BA-C79C-4CD7-85F2-71C038B5E5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6861" y="767443"/>
            <a:ext cx="3337044" cy="471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9869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Sottotitolo 3">
            <a:extLst>
              <a:ext uri="{FF2B5EF4-FFF2-40B4-BE49-F238E27FC236}">
                <a16:creationId xmlns:a16="http://schemas.microsoft.com/office/drawing/2014/main" id="{C1C4A285-5431-44E7-AFF8-A893224820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6813" y="767443"/>
            <a:ext cx="6057901" cy="5363935"/>
          </a:xfr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77500" lnSpcReduction="20000"/>
          </a:bodyPr>
          <a:lstStyle/>
          <a:p>
            <a:endParaRPr lang="it-IT" sz="36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es-ES" sz="4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redacción de este manual ha visto involucrados por primera vez las empresas especializadas en la realización de sistemas impermeables, los productores de materiales para las impermeabilizaciones y los mayores expertos del sector.</a:t>
            </a:r>
            <a:endParaRPr lang="it-IT" sz="40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magine 2" descr="Immagine che contiene testo, screenshot&#10;&#10;Descrizione generata con affidabilità elevata">
            <a:extLst>
              <a:ext uri="{FF2B5EF4-FFF2-40B4-BE49-F238E27FC236}">
                <a16:creationId xmlns:a16="http://schemas.microsoft.com/office/drawing/2014/main" id="{2F0CB9DB-4723-4606-871B-89686BB0A2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152261">
            <a:off x="8215666" y="1939615"/>
            <a:ext cx="3246991" cy="4173581"/>
          </a:xfrm>
          <a:prstGeom prst="rect">
            <a:avLst/>
          </a:prstGeom>
        </p:spPr>
      </p:pic>
      <p:pic>
        <p:nvPicPr>
          <p:cNvPr id="7" name="Immagine 6" descr="Immagine che contiene testo, screenshot&#10;&#10;Descrizione generata con affidabilità molto elevata">
            <a:extLst>
              <a:ext uri="{FF2B5EF4-FFF2-40B4-BE49-F238E27FC236}">
                <a16:creationId xmlns:a16="http://schemas.microsoft.com/office/drawing/2014/main" id="{8926BB64-B751-42D0-A21D-6805F9319D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29344">
            <a:off x="7476527" y="1425267"/>
            <a:ext cx="3520767" cy="434173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0F86A6BA-C79C-4CD7-85F2-71C038B5E5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6861" y="767443"/>
            <a:ext cx="3337044" cy="471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2127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 p14:dur="2000">
        <p159:morph option="byObject"/>
      </p:transition>
    </mc:Choice>
    <mc:Fallback>
      <p:transition spd="slow">
        <p:fade/>
      </p:transition>
    </mc:Fallback>
  </mc:AlternateContent>
  <p:timing/>
</p:sld>
</file>

<file path=ppt/slides/slide3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Sottotitolo 3">
            <a:extLst>
              <a:ext uri="{FF2B5EF4-FFF2-40B4-BE49-F238E27FC236}">
                <a16:creationId xmlns:a16="http://schemas.microsoft.com/office/drawing/2014/main" id="{C1C4A285-5431-44E7-AFF8-A893224820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6813" y="767443"/>
            <a:ext cx="6057901" cy="5363935"/>
          </a:xfr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s-ES"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Cuaderno Tecnico n° 1 </a:t>
            </a:r>
            <a:r>
              <a:rPr lang="es-ES" sz="3200" b="1" i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“Estudio sobre temperaturas superficiales en obra de techos planos aislados”, </a:t>
            </a:r>
            <a:r>
              <a:rPr lang="es-ES"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desarrollado en colaboración con ANPE – Asociación Nacional del Poliuretano Expanso Rígido – y la Universidad de Venecia.</a:t>
            </a:r>
            <a:endParaRPr lang="it-IT" sz="32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sz="19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magine 4" descr="Immagine che contiene screenshot&#10;&#10;Descrizione generata con affidabilità elevata">
            <a:extLst>
              <a:ext uri="{FF2B5EF4-FFF2-40B4-BE49-F238E27FC236}">
                <a16:creationId xmlns:a16="http://schemas.microsoft.com/office/drawing/2014/main" id="{8CFDD0DA-5470-41CE-AA35-E7852EFB33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78167">
            <a:off x="7990283" y="1669030"/>
            <a:ext cx="3148191" cy="4466541"/>
          </a:xfrm>
          <a:prstGeom prst="rect">
            <a:avLst/>
          </a:prstGeom>
        </p:spPr>
      </p:pic>
      <p:pic>
        <p:nvPicPr>
          <p:cNvPr id="8" name="Immagine 7" descr="Immagine che contiene screenshot&#10;&#10;Descrizione generata con affidabilità molto elevata">
            <a:extLst>
              <a:ext uri="{FF2B5EF4-FFF2-40B4-BE49-F238E27FC236}">
                <a16:creationId xmlns:a16="http://schemas.microsoft.com/office/drawing/2014/main" id="{1BE45B0C-789E-44F5-B7B9-DFE750886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74542">
            <a:off x="7682592" y="1382417"/>
            <a:ext cx="3219713" cy="4568014"/>
          </a:xfrm>
          <a:prstGeom prst="rect">
            <a:avLst/>
          </a:prstGeom>
        </p:spPr>
      </p:pic>
      <p:pic>
        <p:nvPicPr>
          <p:cNvPr id="11" name="Immagine 10" descr="Immagine che contiene screenshot, testo&#10;&#10;Descrizione generata con affidabilità molto elevata">
            <a:extLst>
              <a:ext uri="{FF2B5EF4-FFF2-40B4-BE49-F238E27FC236}">
                <a16:creationId xmlns:a16="http://schemas.microsoft.com/office/drawing/2014/main" id="{DEB0BAC5-2412-426A-A244-9E073C90E1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6618" y="767443"/>
            <a:ext cx="3412763" cy="484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4264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Sottotitolo 3">
            <a:extLst>
              <a:ext uri="{FF2B5EF4-FFF2-40B4-BE49-F238E27FC236}">
                <a16:creationId xmlns:a16="http://schemas.microsoft.com/office/drawing/2014/main" id="{C1C4A285-5431-44E7-AFF8-A893224820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6813" y="767443"/>
            <a:ext cx="6057901" cy="5363935"/>
          </a:xfr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92500"/>
          </a:bodyPr>
          <a:lstStyle/>
          <a:p>
            <a:endParaRPr lang="it-IT" sz="11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es-ES" sz="4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Cuaderno Técnico n° 2 </a:t>
            </a:r>
            <a:r>
              <a:rPr lang="es-ES" sz="4000" b="1" i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“Líneas Guía ASSIMP Italia para la redacción del Manual di Mantención de una cobertura plana”, </a:t>
            </a:r>
            <a:r>
              <a:rPr lang="es-ES" sz="4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redactada con el apoyo del Politécnico de Milán.</a:t>
            </a:r>
            <a:endParaRPr lang="it-IT" sz="40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magine 2" descr="Immagine che contiene testo&#10;&#10;Descrizione generata con affidabilità elevata">
            <a:extLst>
              <a:ext uri="{FF2B5EF4-FFF2-40B4-BE49-F238E27FC236}">
                <a16:creationId xmlns:a16="http://schemas.microsoft.com/office/drawing/2014/main" id="{3D47834A-6AE3-4ADD-AC77-F1157F512E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09676">
            <a:off x="8099529" y="1737161"/>
            <a:ext cx="3134528" cy="4484024"/>
          </a:xfrm>
          <a:prstGeom prst="rect">
            <a:avLst/>
          </a:prstGeom>
        </p:spPr>
      </p:pic>
      <p:pic>
        <p:nvPicPr>
          <p:cNvPr id="7" name="Immagine 6" descr="Immagine che contiene screenshot&#10;&#10;Descrizione generata con affidabilità molto elevata">
            <a:extLst>
              <a:ext uri="{FF2B5EF4-FFF2-40B4-BE49-F238E27FC236}">
                <a16:creationId xmlns:a16="http://schemas.microsoft.com/office/drawing/2014/main" id="{72F31138-7ECD-4221-A9DE-1A47E4331A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411">
            <a:off x="7527277" y="1216480"/>
            <a:ext cx="3414140" cy="4865914"/>
          </a:xfrm>
          <a:prstGeom prst="rect">
            <a:avLst/>
          </a:prstGeom>
        </p:spPr>
      </p:pic>
      <p:pic>
        <p:nvPicPr>
          <p:cNvPr id="10" name="Immagine 9" descr="Immagine che contiene screenshot&#10;&#10;Descrizione generata con affidabilità molto elevata">
            <a:extLst>
              <a:ext uri="{FF2B5EF4-FFF2-40B4-BE49-F238E27FC236}">
                <a16:creationId xmlns:a16="http://schemas.microsoft.com/office/drawing/2014/main" id="{50FF328E-8EFB-41A7-9F3C-88E967A5BF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513" y="767443"/>
            <a:ext cx="3418101" cy="483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5546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Sottotitolo 3">
            <a:extLst>
              <a:ext uri="{FF2B5EF4-FFF2-40B4-BE49-F238E27FC236}">
                <a16:creationId xmlns:a16="http://schemas.microsoft.com/office/drawing/2014/main" id="{C1C4A285-5431-44E7-AFF8-A893224820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6813" y="767443"/>
            <a:ext cx="6057901" cy="5363935"/>
          </a:xfr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77500" lnSpcReduction="20000"/>
          </a:bodyPr>
          <a:lstStyle/>
          <a:p>
            <a:endParaRPr lang="it-IT" sz="11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sz="4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ASSIMP Italia considera indispensable la colaboración entre aplicadores y productores, y trabaja constantemente con el objetivo de estimular este diálogo a través de la organización de Conferencias y Meeting dedicados al mundo de las Impermeabilizaciones.</a:t>
            </a:r>
            <a:endParaRPr lang="it-IT" sz="40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7E697F6-8FDD-40E5-A5DC-7FBAED8C8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4510" y="1177343"/>
            <a:ext cx="4716832" cy="454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4138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 p14:dur="2000">
        <p159:morph option="byObject"/>
      </p:transition>
    </mc:Choice>
    <mc:Fallback>
      <p:transition spd="slow">
        <p:fade/>
      </p:transition>
    </mc:Fallback>
  </mc:AlternateContent>
  <p:timing/>
</p:sld>
</file>

<file path=ppt/slides/slide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Sottotitolo 3">
            <a:extLst>
              <a:ext uri="{FF2B5EF4-FFF2-40B4-BE49-F238E27FC236}">
                <a16:creationId xmlns:a16="http://schemas.microsoft.com/office/drawing/2014/main" id="{C1C4A285-5431-44E7-AFF8-A893224820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6814" y="767443"/>
            <a:ext cx="5959930" cy="5363935"/>
          </a:xfr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endParaRPr lang="es-ES" sz="6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sz="3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empresa fue fundada por mi bisabuelo, Giuseppe Grondona y siempre se a interesado de impermeabilización.</a:t>
            </a:r>
            <a:endParaRPr lang="it-IT" sz="36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9553A32-84D9-4060-BADB-24B8A1765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736" y="4580165"/>
            <a:ext cx="5614085" cy="1657350"/>
          </a:xfrm>
          <a:prstGeom prst="rect">
            <a:avLst/>
          </a:prstGeom>
        </p:spPr>
      </p:pic>
      <p:pic>
        <p:nvPicPr>
          <p:cNvPr id="5" name="Immagine 4" descr="Immagine che contiene persona, interni, parete, sedendo&#10;&#10;Descrizione generata con affidabilità molto elevata">
            <a:extLst>
              <a:ext uri="{FF2B5EF4-FFF2-40B4-BE49-F238E27FC236}">
                <a16:creationId xmlns:a16="http://schemas.microsoft.com/office/drawing/2014/main" id="{9141ACFB-512E-4AF2-9F9C-AF25EF0055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6843" y="524253"/>
            <a:ext cx="3974965" cy="58503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951892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Sottotitolo 3">
            <a:extLst>
              <a:ext uri="{FF2B5EF4-FFF2-40B4-BE49-F238E27FC236}">
                <a16:creationId xmlns:a16="http://schemas.microsoft.com/office/drawing/2014/main" id="{C1C4A285-5431-44E7-AFF8-A893224820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6813" y="767443"/>
            <a:ext cx="10874829" cy="5363935"/>
          </a:xfr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endParaRPr lang="it-IT" sz="10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sz="3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 propósito de mi presencia aquí hoy está dado por la convicción que el enlace y la cooperación entre las distintas Asociaciones profesionales del mundo puedan crear </a:t>
            </a:r>
            <a:endParaRPr lang="it-IT" sz="36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C1ED4DE-6EDB-4C47-BF09-812BEDD35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962" y="2465002"/>
            <a:ext cx="7898530" cy="5593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6088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Sottotitolo 3">
            <a:extLst>
              <a:ext uri="{FF2B5EF4-FFF2-40B4-BE49-F238E27FC236}">
                <a16:creationId xmlns:a16="http://schemas.microsoft.com/office/drawing/2014/main" id="{C1C4A285-5431-44E7-AFF8-A893224820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6813" y="767443"/>
            <a:ext cx="10874829" cy="5363935"/>
          </a:xfr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endParaRPr lang="it-IT" sz="10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sz="3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homogeneidad y uniformar el trabajo de las Empresas de impermeabilización especializadas, según reglas escritas, ciertas e imprescindibles.</a:t>
            </a:r>
            <a:endParaRPr lang="it-IT" sz="36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C1ED4DE-6EDB-4C47-BF09-812BEDD35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962" y="2465002"/>
            <a:ext cx="7898530" cy="5593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7313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 p14:dur="2000">
        <p159:morph option="byObject"/>
      </p:transition>
    </mc:Choice>
    <mc:Fallback>
      <p:transition spd="slow">
        <p:fade/>
      </p:transition>
    </mc:Fallback>
  </mc:AlternateContent>
  <p:timing/>
</p:sld>
</file>

<file path=ppt/slides/slide4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Sottotitolo 3">
            <a:extLst>
              <a:ext uri="{FF2B5EF4-FFF2-40B4-BE49-F238E27FC236}">
                <a16:creationId xmlns:a16="http://schemas.microsoft.com/office/drawing/2014/main" id="{C1C4A285-5431-44E7-AFF8-A893224820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6813" y="767443"/>
            <a:ext cx="6057901" cy="5363935"/>
          </a:xfr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70000" lnSpcReduction="20000"/>
          </a:bodyPr>
          <a:lstStyle/>
          <a:p>
            <a:endParaRPr lang="it-IT" sz="23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sz="4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 crecer y aumentar la calidad de nuestro trabajo, tenemos que caminar todos en la misma dirección.</a:t>
            </a:r>
          </a:p>
          <a:p>
            <a:r>
              <a:rPr lang="es-ES" sz="4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quisiera ocupar tiempo a las intervenciones de los ilustres colegas presentes.</a:t>
            </a:r>
          </a:p>
          <a:p>
            <a:r>
              <a:rPr lang="es-ES" sz="4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 agradezco por Vuestra amable atención y les deseo una buena continuación de la jornada.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374F5FE3-AE7E-48BB-9F00-2C9FCF3C5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4715" y="767442"/>
            <a:ext cx="5094514" cy="5363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5598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 p14:dur="2000">
        <p159:morph option="byObject"/>
      </p:transition>
    </mc:Choice>
    <mc:Fallback>
      <p:transition spd="slow">
        <p:fade/>
      </p:transition>
    </mc:Fallback>
  </mc:AlternateContent>
  <p:timing/>
</p:sld>
</file>

<file path=ppt/slides/slide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Sottotitolo 3">
            <a:extLst>
              <a:ext uri="{FF2B5EF4-FFF2-40B4-BE49-F238E27FC236}">
                <a16:creationId xmlns:a16="http://schemas.microsoft.com/office/drawing/2014/main" id="{C1C4A285-5431-44E7-AFF8-A893224820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6814" y="767443"/>
            <a:ext cx="5959930" cy="5363935"/>
          </a:xfr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endParaRPr lang="es-ES" sz="6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</a:pPr>
            <a:r>
              <a:rPr lang="es-ES"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Tenemos echas nel tiempo grandes obras como:</a:t>
            </a:r>
          </a:p>
          <a:p>
            <a:pPr>
              <a:spcBef>
                <a:spcPct val="0"/>
              </a:spcBef>
            </a:pPr>
            <a:r>
              <a:rPr lang="es-ES"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Estación Central de Ferrocarril de Milán, la Torre de Sestriere y la nueva calle Aurelia de Savona, etc.</a:t>
            </a:r>
            <a:endParaRPr lang="it-IT" sz="32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9553A32-84D9-4060-BADB-24B8A1765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736" y="4580165"/>
            <a:ext cx="5614085" cy="1657350"/>
          </a:xfrm>
          <a:prstGeom prst="rect">
            <a:avLst/>
          </a:prstGeom>
        </p:spPr>
      </p:pic>
      <p:pic>
        <p:nvPicPr>
          <p:cNvPr id="6" name="Immagine 5" descr="Immagine che contiene edificio, cielo, vecchio, fotografia&#10;&#10;Descrizione generata con affidabilità molto elevata">
            <a:extLst>
              <a:ext uri="{FF2B5EF4-FFF2-40B4-BE49-F238E27FC236}">
                <a16:creationId xmlns:a16="http://schemas.microsoft.com/office/drawing/2014/main" id="{961518AF-FC3B-4E6B-89F1-F953178D08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79442">
            <a:off x="7017862" y="319"/>
            <a:ext cx="3406636" cy="25549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magine 7" descr="Immagine che contiene neve, natante, nave, trasporto&#10;&#10;Descrizione generata con affidabilità molto elevata">
            <a:extLst>
              <a:ext uri="{FF2B5EF4-FFF2-40B4-BE49-F238E27FC236}">
                <a16:creationId xmlns:a16="http://schemas.microsoft.com/office/drawing/2014/main" id="{918DBAAF-DD5A-4987-89EE-815C648D35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15320">
            <a:off x="8210694" y="1787640"/>
            <a:ext cx="3590510" cy="26928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magine 9" descr="Immagine che contiene esterni, edificio, terra, cielo&#10;&#10;Descrizione generata con affidabilità molto elevata">
            <a:extLst>
              <a:ext uri="{FF2B5EF4-FFF2-40B4-BE49-F238E27FC236}">
                <a16:creationId xmlns:a16="http://schemas.microsoft.com/office/drawing/2014/main" id="{F1E7E156-684D-4B6E-8CC5-727D30700C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30459">
            <a:off x="6872379" y="4065816"/>
            <a:ext cx="3581400" cy="2686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42179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Sottotitolo 3">
            <a:extLst>
              <a:ext uri="{FF2B5EF4-FFF2-40B4-BE49-F238E27FC236}">
                <a16:creationId xmlns:a16="http://schemas.microsoft.com/office/drawing/2014/main" id="{C1C4A285-5431-44E7-AFF8-A893224820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6814" y="767443"/>
            <a:ext cx="5959930" cy="5363935"/>
          </a:xfr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>
              <a:spcBef>
                <a:spcPct val="0"/>
              </a:spcBef>
            </a:pPr>
            <a:endParaRPr lang="es-ES" sz="28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</a:pPr>
            <a:r>
              <a:rPr lang="es-ES" sz="3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Nunca hemos dejado de trabajar y estudiar para mantenernos al día con los tiempos y los nuevos materiales.</a:t>
            </a:r>
            <a:endParaRPr lang="it-IT" sz="34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9553A32-84D9-4060-BADB-24B8A1765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736" y="4580165"/>
            <a:ext cx="5614085" cy="1657350"/>
          </a:xfrm>
          <a:prstGeom prst="rect">
            <a:avLst/>
          </a:prstGeom>
        </p:spPr>
      </p:pic>
      <p:pic>
        <p:nvPicPr>
          <p:cNvPr id="5" name="Immagine 4" descr="Immagine che contiene edificio, esterni, cielo, via&#10;&#10;Descrizione generata con affidabilità molto elevata">
            <a:extLst>
              <a:ext uri="{FF2B5EF4-FFF2-40B4-BE49-F238E27FC236}">
                <a16:creationId xmlns:a16="http://schemas.microsoft.com/office/drawing/2014/main" id="{3A933AD8-DBE5-424F-9272-84EA128EC1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04759">
            <a:off x="8564336" y="386135"/>
            <a:ext cx="3295650" cy="24717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magine 8" descr="Immagine che contiene cielo, esterni, edificio, città&#10;&#10;Descrizione generata con affidabilità molto elevata">
            <a:extLst>
              <a:ext uri="{FF2B5EF4-FFF2-40B4-BE49-F238E27FC236}">
                <a16:creationId xmlns:a16="http://schemas.microsoft.com/office/drawing/2014/main" id="{73903CE8-9CD1-4A80-991A-800656A290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29772">
            <a:off x="6808548" y="2019366"/>
            <a:ext cx="3439886" cy="25799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magine 11" descr="Immagine che contiene cielo, esterni, terra, edificio&#10;&#10;Descrizione generata con affidabilità molto elevata">
            <a:extLst>
              <a:ext uri="{FF2B5EF4-FFF2-40B4-BE49-F238E27FC236}">
                <a16:creationId xmlns:a16="http://schemas.microsoft.com/office/drawing/2014/main" id="{D982D09A-41F6-443F-A205-51E5322689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25506">
            <a:off x="7872167" y="4115232"/>
            <a:ext cx="3449619" cy="25872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74301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Sottotitolo 3">
            <a:extLst>
              <a:ext uri="{FF2B5EF4-FFF2-40B4-BE49-F238E27FC236}">
                <a16:creationId xmlns:a16="http://schemas.microsoft.com/office/drawing/2014/main" id="{C1C4A285-5431-44E7-AFF8-A893224820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6814" y="767443"/>
            <a:ext cx="5959930" cy="5363935"/>
          </a:xfr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endParaRPr lang="es-ES" sz="8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s-ES" sz="4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Solo gracias a este compromiso constate que hoy podemos orgullosamente celebrar 140 años de actividad,</a:t>
            </a:r>
            <a:endParaRPr lang="it-IT" sz="40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9553A32-84D9-4060-BADB-24B8A1765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736" y="4580165"/>
            <a:ext cx="5614085" cy="1657350"/>
          </a:xfrm>
          <a:prstGeom prst="rect">
            <a:avLst/>
          </a:prstGeom>
        </p:spPr>
      </p:pic>
      <p:pic>
        <p:nvPicPr>
          <p:cNvPr id="6" name="Immagine 5" descr="Immagine che contiene clipart&#10;&#10;Descrizione generata con affidabilità elevata">
            <a:extLst>
              <a:ext uri="{FF2B5EF4-FFF2-40B4-BE49-F238E27FC236}">
                <a16:creationId xmlns:a16="http://schemas.microsoft.com/office/drawing/2014/main" id="{266BA34E-1B69-494F-8700-425322202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6743" y="1882902"/>
            <a:ext cx="5595257" cy="3007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4866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Sottotitolo 3">
            <a:extLst>
              <a:ext uri="{FF2B5EF4-FFF2-40B4-BE49-F238E27FC236}">
                <a16:creationId xmlns:a16="http://schemas.microsoft.com/office/drawing/2014/main" id="{C1C4A285-5431-44E7-AFF8-A893224820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6814" y="767443"/>
            <a:ext cx="5959930" cy="5363935"/>
          </a:xfr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endParaRPr lang="it-IT" sz="36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sz="4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además de estar entre las empresas históricas de Italia.</a:t>
            </a:r>
            <a:endParaRPr lang="it-IT" sz="40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9553A32-84D9-4060-BADB-24B8A1765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736" y="4580165"/>
            <a:ext cx="5614085" cy="1657350"/>
          </a:xfrm>
          <a:prstGeom prst="rect">
            <a:avLst/>
          </a:prstGeom>
        </p:spPr>
      </p:pic>
      <p:pic>
        <p:nvPicPr>
          <p:cNvPr id="6" name="Immagine 5" descr="Immagine che contiene clipart&#10;&#10;Descrizione generata con affidabilità elevata">
            <a:extLst>
              <a:ext uri="{FF2B5EF4-FFF2-40B4-BE49-F238E27FC236}">
                <a16:creationId xmlns:a16="http://schemas.microsoft.com/office/drawing/2014/main" id="{266BA34E-1B69-494F-8700-425322202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5150" y="3755571"/>
            <a:ext cx="4784271" cy="2571591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61A06D27-352B-4780-97A2-E961D214FF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8262" y="538843"/>
            <a:ext cx="3678829" cy="274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1010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Sottotitolo 3">
            <a:extLst>
              <a:ext uri="{FF2B5EF4-FFF2-40B4-BE49-F238E27FC236}">
                <a16:creationId xmlns:a16="http://schemas.microsoft.com/office/drawing/2014/main" id="{C1C4A285-5431-44E7-AFF8-A893224820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6814" y="767443"/>
            <a:ext cx="5959930" cy="5363935"/>
          </a:xfr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endParaRPr lang="it-IT" sz="10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 haci fue, sólo con la conciencia de que nada se logra sin compromiso y un duro trabajo, yo y 11 miembros fundadores hicimos nacer ASSIMP Italia, la asociación que tengo el honor de presidir.</a:t>
            </a:r>
            <a:endParaRPr lang="it-IT" sz="32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magine 4" descr="Immagine che contiene giocattolo&#10;&#10;Descrizione generata con affidabilità elevata">
            <a:extLst>
              <a:ext uri="{FF2B5EF4-FFF2-40B4-BE49-F238E27FC236}">
                <a16:creationId xmlns:a16="http://schemas.microsoft.com/office/drawing/2014/main" id="{01F8EA76-DC1E-49DF-BF21-332F492937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0728" y="285752"/>
            <a:ext cx="5352600" cy="5723164"/>
          </a:xfrm>
          <a:prstGeom prst="rect">
            <a:avLst/>
          </a:prstGeom>
        </p:spPr>
      </p:pic>
      <p:pic>
        <p:nvPicPr>
          <p:cNvPr id="9" name="Immagine 8" descr="Immagine che contiene cielo, esterni&#10;&#10;Descrizione generata con affidabilità elevata">
            <a:extLst>
              <a:ext uri="{FF2B5EF4-FFF2-40B4-BE49-F238E27FC236}">
                <a16:creationId xmlns:a16="http://schemas.microsoft.com/office/drawing/2014/main" id="{F91F2F90-7834-4C84-94E1-586899A60C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6392" y="1249870"/>
            <a:ext cx="5441272" cy="166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54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AS_NET" val="4.0.30319.42000"/>
  <p:tag name="AS_OS" val="Microsoft Windows NT 10.0.14393.0"/>
  <p:tag name="AS_RELEASE_DATE" val="2019.12.14"/>
  <p:tag name="AS_TITLE" val="Aspose.Slides for .NET 4.0 Client Profile"/>
  <p:tag name="AS_VERSION" val="19.12"/>
</p:tagLst>
</file>

<file path=ppt/theme/theme1.xml><?xml version="1.0" encoding="utf-8"?>
<a:theme xmlns:r="http://schemas.openxmlformats.org/officeDocument/2006/relationships" xmlns:a="http://schemas.openxmlformats.org/drawingml/2006/main" name="Goccia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Template>TM04033925[[fn=Goccia]]</Template>
  <Company/>
  <PresentationFormat>Widescreen</PresentationFormat>
  <Paragraphs>52</Paragraphs>
  <Slides>42</Slides>
  <Notes>0</Notes>
  <TotalTime>813</TotalTime>
  <HiddenSlides>0</HiddenSlides>
  <MMClips>0</MMClips>
  <ScaleCrop>0</ScaleCrop>
  <HeadingPairs>
    <vt:vector baseType="variant" size="6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baseType="lpstr" size="46">
      <vt:lpstr>Arial</vt:lpstr>
      <vt:lpstr>Tw Cen MT</vt:lpstr>
      <vt:lpstr>Calibri</vt:lpstr>
      <vt:lpstr>Goccia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19.1200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title>Presentazione standard di PowerPoint</dc:title>
  <dc:creator>Luca Mazino</dc:creator>
  <cp:lastModifiedBy>Giovanni Grondona Viola</cp:lastModifiedBy>
  <cp:revision>91</cp:revision>
  <dcterms:created xsi:type="dcterms:W3CDTF">2017-08-21T13:55:43Z</dcterms:created>
  <dcterms:modified xsi:type="dcterms:W3CDTF">2023-12-21T19:05:45Z</dcterms:modified>
</cp:coreProperties>
</file>