
<file path=[Content_Types].xml><?xml version="1.0" encoding="utf-8"?>
<Types xmlns="http://schemas.openxmlformats.org/package/2006/content-types">
  <Default ContentType="application/xml" Extension="xml"/>
  <Default ContentType="image/jpeg" Extension="jpg"/>
  <Default ContentType="image/jpeg" Extension="jpeg"/>
  <Default ContentType="image/x-emf" Extension="emf"/>
  <Default ContentType="application/vnd.openxmlformats-package.relationships+xml" Extension="rels"/>
  <Default ContentType="application/vnd.openxmlformats-officedocument.vmlDrawing" Extension="vml"/>
  <Default ContentType="image/gif" Extension="gif"/>
  <Default ContentType="application/vnd.openxmlformats-officedocument.wordprocessingml.document" Extension="docx"/>
  <Default ContentType="application/vnd.openxmlformats-officedocument.presentationml.printerSettings" Extension="bin"/>
  <Default ContentType="image/png" Extension="pn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4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chart+xml" PartName="/ppt/charts/chart1.xml"/>
  <Override ContentType="application/vnd.openxmlformats-officedocument.presentationml.notesSlide+xml" PartName="/ppt/notesSlides/notesSlide5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comments+xml" PartName="/ppt/comments/comment1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presentationml.notesSlide+xml" PartName="/ppt/notesSlides/notesSlide6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presentationml.notesSlide+xml" PartName="/ppt/notesSlides/notesSlide7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drawingml.chart+xml" PartName="/ppt/charts/chart10.xml"/>
  <Override ContentType="application/vnd.openxmlformats-officedocument.drawingml.chart+xml" PartName="/ppt/charts/chart11.xml"/>
  <Override ContentType="application/vnd.openxmlformats-officedocument.drawingml.chart+xml" PartName="/ppt/charts/chart12.xml"/>
  <Override ContentType="application/vnd.openxmlformats-officedocument.drawingml.chart+xml" PartName="/ppt/charts/chart13.xml"/>
  <Override ContentType="application/vnd.openxmlformats-officedocument.drawingml.chart+xml" PartName="/ppt/charts/chart14.xml"/>
  <Override ContentType="application/vnd.openxmlformats-officedocument.drawingml.chart+xml" PartName="/ppt/charts/chart15.xml"/>
  <Override ContentType="application/vnd.openxmlformats-officedocument.presentationml.notesSlide+xml" PartName="/ppt/notesSlides/notesSlide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07" r:id="rId2"/>
  </p:sldMasterIdLst>
  <p:notesMasterIdLst>
    <p:notesMasterId r:id="rId37"/>
  </p:notesMasterIdLst>
  <p:sldIdLst>
    <p:sldId id="256" r:id="rId3"/>
    <p:sldId id="319" r:id="rId4"/>
    <p:sldId id="259" r:id="rId5"/>
    <p:sldId id="295" r:id="rId6"/>
    <p:sldId id="296" r:id="rId7"/>
    <p:sldId id="328" r:id="rId8"/>
    <p:sldId id="320" r:id="rId9"/>
    <p:sldId id="322" r:id="rId10"/>
    <p:sldId id="343" r:id="rId11"/>
    <p:sldId id="297" r:id="rId12"/>
    <p:sldId id="298" r:id="rId13"/>
    <p:sldId id="334" r:id="rId14"/>
    <p:sldId id="336" r:id="rId15"/>
    <p:sldId id="337" r:id="rId16"/>
    <p:sldId id="338" r:id="rId17"/>
    <p:sldId id="339" r:id="rId18"/>
    <p:sldId id="345" r:id="rId19"/>
    <p:sldId id="340" r:id="rId20"/>
    <p:sldId id="344" r:id="rId21"/>
    <p:sldId id="341" r:id="rId22"/>
    <p:sldId id="330" r:id="rId23"/>
    <p:sldId id="331" r:id="rId24"/>
    <p:sldId id="346" r:id="rId25"/>
    <p:sldId id="305" r:id="rId26"/>
    <p:sldId id="332" r:id="rId27"/>
    <p:sldId id="300" r:id="rId28"/>
    <p:sldId id="301" r:id="rId29"/>
    <p:sldId id="306" r:id="rId30"/>
    <p:sldId id="329" r:id="rId31"/>
    <p:sldId id="316" r:id="rId32"/>
    <p:sldId id="317" r:id="rId33"/>
    <p:sldId id="347" r:id="rId34"/>
    <p:sldId id="318" r:id="rId35"/>
    <p:sldId id="293" r:id="rId36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Kanzua Arancibi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249FA05-1EB9-4E10-84FF-B1E1800BAB7E}">
  <a:tblStyle styleId="{8249FA05-1EB9-4E10-84FF-B1E1800BAB7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8D6F7D12-C706-48C6-B81A-39A3946379DB}" styleName="Table_1"/>
  <a:tblStyle styleId="{1D8146ED-6491-4B75-A2AD-985498FF4E06}" styleName="Table_2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344" y="-6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wnloads:TUTORIA%202015%20Consolidado%203-Ju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cuments:FING-%20Alumnos%20Nuevos%202015-%20Admisio&#769;n%20y%20TI%20al%2020-03-20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cuments:FING-%20Alumnos%20Nuevos%202015-%20Admisio&#769;n%20y%20TI%20al%2020-03-2015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Sin%20ti&#769;tulo:Users:kkanzua:Documents:FING-%20Alumnos%20Nuevos%202015-%20Admisio&#769;n%20y%20TI%20al%2020-03-2015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wnloads:TUTORIA%202015%20Consolidado%203-Ju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wnloads:TUTORIA%202015%20Consolidado%203-Jun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wnloads:Semestre%20de%20Acogida%20(respuestas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cuments:TUTORIA%202015%20Final%20Semest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wnloads:ESTRATEGIAS%20DE%20APRENDIZAJE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wnloads:ESTRATEGIAS%20DE%20APRENDIZAJE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in%20ti&#769;tulo:Users:kkanzua:Documents:FING-%20Alumnos%20Nuevos%202015-%20Admisio&#769;n%20y%20TI%20al%2020-03-20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wnloads:TUTORIA%202015%20Final%20Semestr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wnloads:TUTORIA%202015%20Final%20Semestr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cuments:FING-%20Alumnos%20Nuevos%202015-%20Admisio&#769;n%20y%20TI%20al%2020-03-20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Sin%20t&#237;tulo:Users:kkanzua:Documents:FING-%20Alumnos%20Nuevos%202015-%20Admisio&#769;n%20y%20TI%20al%2020-03-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'[TUTORIA 2015 Consolidado 3-Jun.xlsx]Gráficos'!$B$7</c:f>
              <c:strCache>
                <c:ptCount val="1"/>
                <c:pt idx="0">
                  <c:v>Nivel de Retención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'[TUTORIA 2015 Consolidado 3-Jun.xlsx]Gráficos'!$C$5:$H$5</c:f>
              <c:strCache>
                <c:ptCount val="6"/>
                <c:pt idx="0">
                  <c:v>DS</c:v>
                </c:pt>
                <c:pt idx="1">
                  <c:v>ARD</c:v>
                </c:pt>
                <c:pt idx="2">
                  <c:v>MRD</c:v>
                </c:pt>
                <c:pt idx="3">
                  <c:v>APR</c:v>
                </c:pt>
                <c:pt idx="4">
                  <c:v>RS</c:v>
                </c:pt>
                <c:pt idx="5">
                  <c:v>CC</c:v>
                </c:pt>
              </c:strCache>
            </c:strRef>
          </c:cat>
          <c:val>
            <c:numRef>
              <c:f>'[TUTORIA 2015 Consolidado 3-Jun.xlsx]Gráficos'!$C$6:$H$6</c:f>
              <c:numCache>
                <c:formatCode>0%</c:formatCode>
                <c:ptCount val="6"/>
                <c:pt idx="0">
                  <c:v>0.04</c:v>
                </c:pt>
                <c:pt idx="1">
                  <c:v>0.177777777777778</c:v>
                </c:pt>
                <c:pt idx="2">
                  <c:v>0.355555555555556</c:v>
                </c:pt>
                <c:pt idx="3">
                  <c:v>0.311111111111111</c:v>
                </c:pt>
                <c:pt idx="4">
                  <c:v>0.0888888888888889</c:v>
                </c:pt>
                <c:pt idx="5">
                  <c:v>0.0222222222222222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91794328"/>
        <c:axId val="-2091259192"/>
        <c:axId val="0"/>
      </c:bar3DChart>
      <c:catAx>
        <c:axId val="-2091794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091259192"/>
        <c:crosses val="autoZero"/>
        <c:auto val="1"/>
        <c:lblAlgn val="ctr"/>
        <c:lblOffset val="100"/>
        <c:noMultiLvlLbl val="0"/>
      </c:catAx>
      <c:valAx>
        <c:axId val="-2091259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9179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GENERO</a:t>
            </a:r>
            <a:endParaRPr lang="es-E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'[FING- Alumnos Nuevos 2015- Admisión y TI al 20-03-2015.xlsx]Hoja1'!$B$54:$B$55</c:f>
              <c:strCache>
                <c:ptCount val="2"/>
                <c:pt idx="0">
                  <c:v>FEMENINO</c:v>
                </c:pt>
                <c:pt idx="1">
                  <c:v>MASCULINO</c:v>
                </c:pt>
              </c:strCache>
            </c:strRef>
          </c:cat>
          <c:val>
            <c:numRef>
              <c:f>'[FING- Alumnos Nuevos 2015- Admisión y TI al 20-03-2015.xlsx]Hoja1'!$C$54:$C$55</c:f>
              <c:numCache>
                <c:formatCode>General</c:formatCode>
                <c:ptCount val="2"/>
                <c:pt idx="0">
                  <c:v>17.0</c:v>
                </c:pt>
                <c:pt idx="1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spPr>
    <a:ln w="25400">
      <a:solidFill>
        <a:schemeClr val="tx1"/>
      </a:solidFill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INGRESO</a:t>
            </a:r>
          </a:p>
          <a:p>
            <a:pPr>
              <a:defRPr/>
            </a:pPr>
            <a:endParaRPr lang="es-E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'[FING- Alumnos Nuevos 2015- Admisión y TI al 20-03-2015.xlsx]Hoja1'!$M$50:$M$51</c:f>
              <c:strCache>
                <c:ptCount val="2"/>
                <c:pt idx="0">
                  <c:v>REGULAR</c:v>
                </c:pt>
                <c:pt idx="1">
                  <c:v>ESPECIAL</c:v>
                </c:pt>
              </c:strCache>
            </c:strRef>
          </c:cat>
          <c:val>
            <c:numRef>
              <c:f>'[FING- Alumnos Nuevos 2015- Admisión y TI al 20-03-2015.xlsx]Hoja1'!$N$50:$N$51</c:f>
              <c:numCache>
                <c:formatCode>General</c:formatCode>
                <c:ptCount val="2"/>
                <c:pt idx="0">
                  <c:v>37.0</c:v>
                </c:pt>
                <c:pt idx="1">
                  <c:v>7.0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 w="25400">
      <a:solidFill>
        <a:schemeClr val="tx1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RENDIMIENTO</a:t>
            </a:r>
            <a:r>
              <a:rPr lang="es-ES" baseline="0"/>
              <a:t> ACADEMICO PRIMER AÑO</a:t>
            </a:r>
          </a:p>
          <a:p>
            <a:pPr>
              <a:defRPr/>
            </a:pPr>
            <a:r>
              <a:rPr lang="es-ES" baseline="0"/>
              <a:t>INGENIERIA CIVIL INDUSTRIAL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'[FING- Alumnos Nuevos 2015- Admisión y TI al 20-03-2015.xlsx]Hoja2'!$D$2</c:f>
              <c:strCache>
                <c:ptCount val="1"/>
                <c:pt idx="0">
                  <c:v>APROBADO</c:v>
                </c:pt>
              </c:strCache>
            </c:strRef>
          </c:tx>
          <c:invertIfNegative val="0"/>
          <c:cat>
            <c:strRef>
              <c:f>'[FING- Alumnos Nuevos 2015- Admisión y TI al 20-03-2015.xlsx]Hoja2'!$C$3:$C$7</c:f>
              <c:strCache>
                <c:ptCount val="5"/>
                <c:pt idx="0">
                  <c:v>ESTRATEGIAS DE APRENDIZAJE</c:v>
                </c:pt>
                <c:pt idx="1">
                  <c:v>INTRODUCCION A LAS MATEMATICAS</c:v>
                </c:pt>
                <c:pt idx="2">
                  <c:v>INTRODUCCION A LA INGENIERIA</c:v>
                </c:pt>
                <c:pt idx="3">
                  <c:v>INTRODUCCION A LAS TICS</c:v>
                </c:pt>
                <c:pt idx="4">
                  <c:v>INTRODUCCION A LA FISICA</c:v>
                </c:pt>
              </c:strCache>
            </c:strRef>
          </c:cat>
          <c:val>
            <c:numRef>
              <c:f>'[FING- Alumnos Nuevos 2015- Admisión y TI al 20-03-2015.xlsx]Hoja2'!$D$3:$D$7</c:f>
              <c:numCache>
                <c:formatCode>0%</c:formatCode>
                <c:ptCount val="5"/>
                <c:pt idx="0">
                  <c:v>1.0</c:v>
                </c:pt>
                <c:pt idx="1">
                  <c:v>0.69</c:v>
                </c:pt>
                <c:pt idx="2">
                  <c:v>0.844444444444444</c:v>
                </c:pt>
                <c:pt idx="3">
                  <c:v>0.89</c:v>
                </c:pt>
                <c:pt idx="4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'[FING- Alumnos Nuevos 2015- Admisión y TI al 20-03-2015.xlsx]Hoja2'!$E$2</c:f>
              <c:strCache>
                <c:ptCount val="1"/>
                <c:pt idx="0">
                  <c:v>REPROBADO</c:v>
                </c:pt>
              </c:strCache>
            </c:strRef>
          </c:tx>
          <c:invertIfNegative val="0"/>
          <c:cat>
            <c:strRef>
              <c:f>'[FING- Alumnos Nuevos 2015- Admisión y TI al 20-03-2015.xlsx]Hoja2'!$C$3:$C$7</c:f>
              <c:strCache>
                <c:ptCount val="5"/>
                <c:pt idx="0">
                  <c:v>ESTRATEGIAS DE APRENDIZAJE</c:v>
                </c:pt>
                <c:pt idx="1">
                  <c:v>INTRODUCCION A LAS MATEMATICAS</c:v>
                </c:pt>
                <c:pt idx="2">
                  <c:v>INTRODUCCION A LA INGENIERIA</c:v>
                </c:pt>
                <c:pt idx="3">
                  <c:v>INTRODUCCION A LAS TICS</c:v>
                </c:pt>
                <c:pt idx="4">
                  <c:v>INTRODUCCION A LA FISICA</c:v>
                </c:pt>
              </c:strCache>
            </c:strRef>
          </c:cat>
          <c:val>
            <c:numRef>
              <c:f>'[FING- Alumnos Nuevos 2015- Admisión y TI al 20-03-2015.xlsx]Hoja2'!$E$3:$E$7</c:f>
              <c:numCache>
                <c:formatCode>0%</c:formatCode>
                <c:ptCount val="5"/>
                <c:pt idx="0">
                  <c:v>0.0</c:v>
                </c:pt>
                <c:pt idx="1">
                  <c:v>0.31</c:v>
                </c:pt>
                <c:pt idx="2">
                  <c:v>0.155555555555556</c:v>
                </c:pt>
                <c:pt idx="3">
                  <c:v>0.11</c:v>
                </c:pt>
                <c:pt idx="4">
                  <c:v>0.56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7400360"/>
        <c:axId val="-2147406408"/>
      </c:barChart>
      <c:catAx>
        <c:axId val="-2147400360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47406408"/>
        <c:crosses val="autoZero"/>
        <c:auto val="1"/>
        <c:lblAlgn val="ctr"/>
        <c:lblOffset val="100"/>
        <c:noMultiLvlLbl val="0"/>
      </c:catAx>
      <c:valAx>
        <c:axId val="-2147406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474003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04961411073616"/>
          <c:y val="0.197556719022688"/>
          <c:w val="0.338489876265467"/>
          <c:h val="0.132924654051751"/>
        </c:manualLayout>
      </c:layout>
      <c:overlay val="0"/>
    </c:legend>
    <c:plotVisOnly val="1"/>
    <c:dispBlanksAs val="gap"/>
    <c:showDLblsOverMax val="0"/>
  </c:chart>
  <c:spPr>
    <a:ln w="25400">
      <a:solidFill>
        <a:schemeClr val="tx1"/>
      </a:solidFill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'[TUTORIA 2015 Consolidado 3-Jun.xlsx]Gráficos'!$B$7</c:f>
              <c:strCache>
                <c:ptCount val="1"/>
                <c:pt idx="0">
                  <c:v>Nivel de Retención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'[TUTORIA 2015 Consolidado 3-Jun.xlsx]Gráficos'!$C$5:$H$5</c:f>
              <c:strCache>
                <c:ptCount val="6"/>
                <c:pt idx="0">
                  <c:v>DS</c:v>
                </c:pt>
                <c:pt idx="1">
                  <c:v>ARD</c:v>
                </c:pt>
                <c:pt idx="2">
                  <c:v>MRD</c:v>
                </c:pt>
                <c:pt idx="3">
                  <c:v>APR</c:v>
                </c:pt>
                <c:pt idx="4">
                  <c:v>RS</c:v>
                </c:pt>
                <c:pt idx="5">
                  <c:v>CC</c:v>
                </c:pt>
              </c:strCache>
            </c:strRef>
          </c:cat>
          <c:val>
            <c:numRef>
              <c:f>'[TUTORIA 2015 Consolidado 3-Jun.xlsx]Gráficos'!$C$6:$H$6</c:f>
              <c:numCache>
                <c:formatCode>0%</c:formatCode>
                <c:ptCount val="6"/>
                <c:pt idx="0">
                  <c:v>0.04</c:v>
                </c:pt>
                <c:pt idx="1">
                  <c:v>0.177777777777778</c:v>
                </c:pt>
                <c:pt idx="2">
                  <c:v>0.355555555555556</c:v>
                </c:pt>
                <c:pt idx="3">
                  <c:v>0.311111111111111</c:v>
                </c:pt>
                <c:pt idx="4">
                  <c:v>0.0888888888888889</c:v>
                </c:pt>
                <c:pt idx="5">
                  <c:v>0.0222222222222222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47379000"/>
        <c:axId val="2147370520"/>
        <c:axId val="0"/>
      </c:bar3DChart>
      <c:catAx>
        <c:axId val="214737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7370520"/>
        <c:crosses val="autoZero"/>
        <c:auto val="1"/>
        <c:lblAlgn val="ctr"/>
        <c:lblOffset val="100"/>
        <c:noMultiLvlLbl val="0"/>
      </c:catAx>
      <c:valAx>
        <c:axId val="2147370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737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tx1"/>
          </a:solidFill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'[TUTORIA 2015 Consolidado 3-Jun.xlsx]Gráficos'!$B$3</c:f>
              <c:strCache>
                <c:ptCount val="1"/>
                <c:pt idx="0">
                  <c:v>Nivel de Motivación</c:v>
                </c:pt>
              </c:strCache>
            </c:strRef>
          </c:tx>
          <c:spPr>
            <a:solidFill>
              <a:srgbClr val="008000"/>
            </a:solidFill>
            <a:ln>
              <a:noFill/>
            </a:ln>
            <a:effectLst/>
            <a:sp3d/>
          </c:spPr>
          <c:invertIfNegative val="0"/>
          <c:cat>
            <c:strRef>
              <c:f>'[TUTORIA 2015 Consolidado 3-Jun.xlsx]Gráficos'!$C$2:$E$2</c:f>
              <c:strCache>
                <c:ptCount val="3"/>
                <c:pt idx="0">
                  <c:v>Alto</c:v>
                </c:pt>
                <c:pt idx="1">
                  <c:v>Medio </c:v>
                </c:pt>
                <c:pt idx="2">
                  <c:v>Bajo</c:v>
                </c:pt>
              </c:strCache>
            </c:strRef>
          </c:cat>
          <c:val>
            <c:numRef>
              <c:f>'[TUTORIA 2015 Consolidado 3-Jun.xlsx]Gráficos'!$C$3:$E$3</c:f>
              <c:numCache>
                <c:formatCode>General</c:formatCode>
                <c:ptCount val="3"/>
                <c:pt idx="0">
                  <c:v>25.0</c:v>
                </c:pt>
                <c:pt idx="1">
                  <c:v>18.0</c:v>
                </c:pt>
                <c:pt idx="2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7323656"/>
        <c:axId val="2147316856"/>
        <c:axId val="0"/>
      </c:bar3DChart>
      <c:catAx>
        <c:axId val="214732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7316856"/>
        <c:crosses val="autoZero"/>
        <c:auto val="1"/>
        <c:lblAlgn val="ctr"/>
        <c:lblOffset val="100"/>
        <c:noMultiLvlLbl val="0"/>
      </c:catAx>
      <c:valAx>
        <c:axId val="2147316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732365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>
          <a:lumMod val="50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Apreciación de los estudiantes del Semestre de Acogida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'[Semestre de Acogida (respuestas).xlsx]Hoja1'!$B$3</c:f>
              <c:strCache>
                <c:ptCount val="1"/>
                <c:pt idx="0">
                  <c:v>El ramo de Estrategias de Aprendizaje, ha sido un aporte para mi futuro como estudiante de Ingeniería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'[Semestre de Acogida (respuestas).xlsx]Hoja1'!$C$2:$F$2</c:f>
              <c:strCache>
                <c:ptCount val="4"/>
                <c:pt idx="0">
                  <c:v>Muy de acuerdo</c:v>
                </c:pt>
                <c:pt idx="1">
                  <c:v>De acuerdo</c:v>
                </c:pt>
                <c:pt idx="2">
                  <c:v>Desacuerdo</c:v>
                </c:pt>
                <c:pt idx="3">
                  <c:v>Muy desacuerdo</c:v>
                </c:pt>
              </c:strCache>
            </c:strRef>
          </c:cat>
          <c:val>
            <c:numRef>
              <c:f>'[Semestre de Acogida (respuestas).xlsx]Hoja1'!$C$3:$F$3</c:f>
              <c:numCache>
                <c:formatCode>General</c:formatCode>
                <c:ptCount val="4"/>
                <c:pt idx="0">
                  <c:v>7.0</c:v>
                </c:pt>
                <c:pt idx="1">
                  <c:v>8.0</c:v>
                </c:pt>
                <c:pt idx="2">
                  <c:v>1.0</c:v>
                </c:pt>
                <c:pt idx="3">
                  <c:v>1.0</c:v>
                </c:pt>
              </c:numCache>
            </c:numRef>
          </c:val>
        </c:ser>
        <c:ser>
          <c:idx val="1"/>
          <c:order val="1"/>
          <c:tx>
            <c:strRef>
              <c:f>'[Semestre de Acogida (respuestas).xlsx]Hoja1'!$B$4</c:f>
              <c:strCache>
                <c:ptCount val="1"/>
                <c:pt idx="0">
                  <c:v>El ramo de Introducción a la Matemáticas, ha sido un aporte para mi futuro como estudiante de Ingeniería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'[Semestre de Acogida (respuestas).xlsx]Hoja1'!$C$2:$F$2</c:f>
              <c:strCache>
                <c:ptCount val="4"/>
                <c:pt idx="0">
                  <c:v>Muy de acuerdo</c:v>
                </c:pt>
                <c:pt idx="1">
                  <c:v>De acuerdo</c:v>
                </c:pt>
                <c:pt idx="2">
                  <c:v>Desacuerdo</c:v>
                </c:pt>
                <c:pt idx="3">
                  <c:v>Muy desacuerdo</c:v>
                </c:pt>
              </c:strCache>
            </c:strRef>
          </c:cat>
          <c:val>
            <c:numRef>
              <c:f>'[Semestre de Acogida (respuestas).xlsx]Hoja1'!$C$4:$F$4</c:f>
              <c:numCache>
                <c:formatCode>General</c:formatCode>
                <c:ptCount val="4"/>
                <c:pt idx="0">
                  <c:v>2.0</c:v>
                </c:pt>
                <c:pt idx="1">
                  <c:v>11.0</c:v>
                </c:pt>
                <c:pt idx="2">
                  <c:v>3.0</c:v>
                </c:pt>
                <c:pt idx="3">
                  <c:v>1.0</c:v>
                </c:pt>
              </c:numCache>
            </c:numRef>
          </c:val>
        </c:ser>
        <c:ser>
          <c:idx val="2"/>
          <c:order val="2"/>
          <c:tx>
            <c:strRef>
              <c:f>'[Semestre de Acogida (respuestas).xlsx]Hoja1'!$B$5</c:f>
              <c:strCache>
                <c:ptCount val="1"/>
                <c:pt idx="0">
                  <c:v>El horario de Tutoría, lo he aprovechado para conversar de mis inquietudes y/o problemas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'[Semestre de Acogida (respuestas).xlsx]Hoja1'!$C$2:$F$2</c:f>
              <c:strCache>
                <c:ptCount val="4"/>
                <c:pt idx="0">
                  <c:v>Muy de acuerdo</c:v>
                </c:pt>
                <c:pt idx="1">
                  <c:v>De acuerdo</c:v>
                </c:pt>
                <c:pt idx="2">
                  <c:v>Desacuerdo</c:v>
                </c:pt>
                <c:pt idx="3">
                  <c:v>Muy desacuerdo</c:v>
                </c:pt>
              </c:strCache>
            </c:strRef>
          </c:cat>
          <c:val>
            <c:numRef>
              <c:f>'[Semestre de Acogida (respuestas).xlsx]Hoja1'!$C$5:$F$5</c:f>
              <c:numCache>
                <c:formatCode>General</c:formatCode>
                <c:ptCount val="4"/>
                <c:pt idx="0">
                  <c:v>8.0</c:v>
                </c:pt>
                <c:pt idx="1">
                  <c:v>9.0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'[Semestre de Acogida (respuestas).xlsx]Hoja1'!$B$6</c:f>
              <c:strCache>
                <c:ptCount val="1"/>
                <c:pt idx="0">
                  <c:v>Mi Tutor ha sido abierto y cercano para poder hablar con él sin problemas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'[Semestre de Acogida (respuestas).xlsx]Hoja1'!$C$2:$F$2</c:f>
              <c:strCache>
                <c:ptCount val="4"/>
                <c:pt idx="0">
                  <c:v>Muy de acuerdo</c:v>
                </c:pt>
                <c:pt idx="1">
                  <c:v>De acuerdo</c:v>
                </c:pt>
                <c:pt idx="2">
                  <c:v>Desacuerdo</c:v>
                </c:pt>
                <c:pt idx="3">
                  <c:v>Muy desacuerdo</c:v>
                </c:pt>
              </c:strCache>
            </c:strRef>
          </c:cat>
          <c:val>
            <c:numRef>
              <c:f>'[Semestre de Acogida (respuestas).xlsx]Hoja1'!$C$6:$F$6</c:f>
              <c:numCache>
                <c:formatCode>General</c:formatCode>
                <c:ptCount val="4"/>
                <c:pt idx="0">
                  <c:v>11.0</c:v>
                </c:pt>
                <c:pt idx="1">
                  <c:v>6.0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142860392"/>
        <c:axId val="-2145293736"/>
      </c:barChart>
      <c:catAx>
        <c:axId val="-214286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45293736"/>
        <c:crosses val="autoZero"/>
        <c:auto val="1"/>
        <c:lblAlgn val="ctr"/>
        <c:lblOffset val="100"/>
        <c:noMultiLvlLbl val="0"/>
      </c:catAx>
      <c:valAx>
        <c:axId val="-2145293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4286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RESULTADOS</a:t>
            </a:r>
            <a:endParaRPr lang="es-E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'[TUTORIA 2015 Final Semestre.xlsx]Resumen Final'!$C$71</c:f>
              <c:strCache>
                <c:ptCount val="1"/>
                <c:pt idx="0">
                  <c:v>PROMEDIO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'[TUTORIA 2015 Final Semestre.xlsx]Resumen Final'!$D$70:$H$70</c:f>
              <c:strCache>
                <c:ptCount val="5"/>
                <c:pt idx="0">
                  <c:v>Intro Fis</c:v>
                </c:pt>
                <c:pt idx="1">
                  <c:v>Intro Mat</c:v>
                </c:pt>
                <c:pt idx="2">
                  <c:v>Est Apren</c:v>
                </c:pt>
                <c:pt idx="3">
                  <c:v>Intro a la Ing</c:v>
                </c:pt>
                <c:pt idx="4">
                  <c:v>TIC's</c:v>
                </c:pt>
              </c:strCache>
            </c:strRef>
          </c:cat>
          <c:val>
            <c:numRef>
              <c:f>'[TUTORIA 2015 Final Semestre.xlsx]Resumen Final'!$D$71:$H$71</c:f>
              <c:numCache>
                <c:formatCode>0.0</c:formatCode>
                <c:ptCount val="5"/>
                <c:pt idx="0">
                  <c:v>3.888372093023256</c:v>
                </c:pt>
                <c:pt idx="1">
                  <c:v>4.226190476190474</c:v>
                </c:pt>
                <c:pt idx="2">
                  <c:v>5.869767441860465</c:v>
                </c:pt>
                <c:pt idx="3">
                  <c:v>4.813953488372093</c:v>
                </c:pt>
                <c:pt idx="4">
                  <c:v>4.758139534883721</c:v>
                </c:pt>
              </c:numCache>
            </c:numRef>
          </c:val>
        </c:ser>
        <c:ser>
          <c:idx val="1"/>
          <c:order val="1"/>
          <c:tx>
            <c:strRef>
              <c:f>'[TUTORIA 2015 Final Semestre.xlsx]Resumen Final'!$C$72</c:f>
              <c:strCache>
                <c:ptCount val="1"/>
                <c:pt idx="0">
                  <c:v>APROBADOS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'[TUTORIA 2015 Final Semestre.xlsx]Resumen Final'!$D$70:$H$70</c:f>
              <c:strCache>
                <c:ptCount val="5"/>
                <c:pt idx="0">
                  <c:v>Intro Fis</c:v>
                </c:pt>
                <c:pt idx="1">
                  <c:v>Intro Mat</c:v>
                </c:pt>
                <c:pt idx="2">
                  <c:v>Est Apren</c:v>
                </c:pt>
                <c:pt idx="3">
                  <c:v>Intro a la Ing</c:v>
                </c:pt>
                <c:pt idx="4">
                  <c:v>TIC's</c:v>
                </c:pt>
              </c:strCache>
            </c:strRef>
          </c:cat>
          <c:val>
            <c:numRef>
              <c:f>'[TUTORIA 2015 Final Semestre.xlsx]Resumen Final'!$D$72:$H$72</c:f>
              <c:numCache>
                <c:formatCode>0%</c:formatCode>
                <c:ptCount val="5"/>
                <c:pt idx="0">
                  <c:v>0.558139534883721</c:v>
                </c:pt>
                <c:pt idx="1">
                  <c:v>0.761904761904762</c:v>
                </c:pt>
                <c:pt idx="2">
                  <c:v>1.0</c:v>
                </c:pt>
                <c:pt idx="3">
                  <c:v>0.976744186046512</c:v>
                </c:pt>
                <c:pt idx="4">
                  <c:v>0.930232558139535</c:v>
                </c:pt>
              </c:numCache>
            </c:numRef>
          </c:val>
        </c:ser>
        <c:ser>
          <c:idx val="2"/>
          <c:order val="2"/>
          <c:tx>
            <c:strRef>
              <c:f>'[TUTORIA 2015 Final Semestre.xlsx]Resumen Final'!$C$73</c:f>
              <c:strCache>
                <c:ptCount val="1"/>
                <c:pt idx="0">
                  <c:v>REPROBADOS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'[TUTORIA 2015 Final Semestre.xlsx]Resumen Final'!$D$70:$H$70</c:f>
              <c:strCache>
                <c:ptCount val="5"/>
                <c:pt idx="0">
                  <c:v>Intro Fis</c:v>
                </c:pt>
                <c:pt idx="1">
                  <c:v>Intro Mat</c:v>
                </c:pt>
                <c:pt idx="2">
                  <c:v>Est Apren</c:v>
                </c:pt>
                <c:pt idx="3">
                  <c:v>Intro a la Ing</c:v>
                </c:pt>
                <c:pt idx="4">
                  <c:v>TIC's</c:v>
                </c:pt>
              </c:strCache>
            </c:strRef>
          </c:cat>
          <c:val>
            <c:numRef>
              <c:f>'[TUTORIA 2015 Final Semestre.xlsx]Resumen Final'!$D$73:$H$73</c:f>
              <c:numCache>
                <c:formatCode>0%</c:formatCode>
                <c:ptCount val="5"/>
                <c:pt idx="0">
                  <c:v>0.441860465116279</c:v>
                </c:pt>
                <c:pt idx="1">
                  <c:v>0.238095238095238</c:v>
                </c:pt>
                <c:pt idx="2">
                  <c:v>0.0</c:v>
                </c:pt>
                <c:pt idx="3">
                  <c:v>0.0232558139534884</c:v>
                </c:pt>
                <c:pt idx="4">
                  <c:v>0.0697674418604651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7330168"/>
        <c:axId val="2147421656"/>
      </c:barChart>
      <c:catAx>
        <c:axId val="2147330168"/>
        <c:scaling>
          <c:orientation val="minMax"/>
        </c:scaling>
        <c:delete val="0"/>
        <c:axPos val="l"/>
        <c:majorTickMark val="none"/>
        <c:minorTickMark val="none"/>
        <c:tickLblPos val="nextTo"/>
        <c:crossAx val="2147421656"/>
        <c:crosses val="autoZero"/>
        <c:auto val="1"/>
        <c:lblAlgn val="ctr"/>
        <c:lblOffset val="100"/>
        <c:noMultiLvlLbl val="0"/>
      </c:catAx>
      <c:valAx>
        <c:axId val="2147421656"/>
        <c:scaling>
          <c:orientation val="minMax"/>
        </c:scaling>
        <c:delete val="1"/>
        <c:axPos val="b"/>
        <c:majorGridlines/>
        <c:numFmt formatCode="0.0" sourceLinked="1"/>
        <c:majorTickMark val="none"/>
        <c:minorTickMark val="none"/>
        <c:tickLblPos val="nextTo"/>
        <c:crossAx val="2147330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2050883235196"/>
          <c:y val="0.39715922154135"/>
          <c:w val="0.192963309087661"/>
          <c:h val="0.232556663138986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ln w="38100">
      <a:solidFill>
        <a:schemeClr val="accent4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s-ES" sz="1600"/>
              <a:t>Estilos de Aprendizaje HONEY-ALONSO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'[ESTRATEGIAS DE APRENDIZAJE (2).xlsx]Hoja1'!$B$45:$E$45</c:f>
              <c:strCache>
                <c:ptCount val="4"/>
                <c:pt idx="0">
                  <c:v>ACTIVO</c:v>
                </c:pt>
                <c:pt idx="1">
                  <c:v>REFFLEXIVO</c:v>
                </c:pt>
                <c:pt idx="2">
                  <c:v>TEORICO</c:v>
                </c:pt>
                <c:pt idx="3">
                  <c:v>PRACTICO</c:v>
                </c:pt>
              </c:strCache>
            </c:strRef>
          </c:cat>
          <c:val>
            <c:numRef>
              <c:f>'[ESTRATEGIAS DE APRENDIZAJE (2).xlsx]Hoja1'!$B$46:$E$46</c:f>
              <c:numCache>
                <c:formatCode>General</c:formatCode>
                <c:ptCount val="4"/>
                <c:pt idx="0">
                  <c:v>4.0</c:v>
                </c:pt>
                <c:pt idx="1">
                  <c:v>24.0</c:v>
                </c:pt>
                <c:pt idx="2">
                  <c:v>13.0</c:v>
                </c:pt>
                <c:pt idx="3">
                  <c:v>13.0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 w="25400"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Estilos de Aprendizaje Modelo VARK</a:t>
            </a:r>
            <a:r>
              <a:rPr lang="es-ES" baseline="0"/>
              <a:t> 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'[ESTRATEGIAS DE APRENDIZAJE (2).xlsx]Hoja1'!$G$45:$J$45</c:f>
              <c:strCache>
                <c:ptCount val="4"/>
                <c:pt idx="0">
                  <c:v>VISUAL</c:v>
                </c:pt>
                <c:pt idx="1">
                  <c:v>AUDITIVO</c:v>
                </c:pt>
                <c:pt idx="2">
                  <c:v>LECTOESCRITOR</c:v>
                </c:pt>
                <c:pt idx="3">
                  <c:v>KINESICO</c:v>
                </c:pt>
              </c:strCache>
            </c:strRef>
          </c:cat>
          <c:val>
            <c:numRef>
              <c:f>'[ESTRATEGIAS DE APRENDIZAJE (2).xlsx]Hoja1'!$G$46:$J$46</c:f>
              <c:numCache>
                <c:formatCode>General</c:formatCode>
                <c:ptCount val="4"/>
                <c:pt idx="0">
                  <c:v>2.0</c:v>
                </c:pt>
                <c:pt idx="1">
                  <c:v>7.0</c:v>
                </c:pt>
                <c:pt idx="2">
                  <c:v>8.0</c:v>
                </c:pt>
                <c:pt idx="3">
                  <c:v>28.0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6834104"/>
        <c:axId val="-2146839608"/>
      </c:barChart>
      <c:catAx>
        <c:axId val="-2146834104"/>
        <c:scaling>
          <c:orientation val="minMax"/>
        </c:scaling>
        <c:delete val="0"/>
        <c:axPos val="l"/>
        <c:majorTickMark val="none"/>
        <c:minorTickMark val="none"/>
        <c:tickLblPos val="nextTo"/>
        <c:crossAx val="-2146839608"/>
        <c:crosses val="autoZero"/>
        <c:auto val="1"/>
        <c:lblAlgn val="ctr"/>
        <c:lblOffset val="100"/>
        <c:noMultiLvlLbl val="0"/>
      </c:catAx>
      <c:valAx>
        <c:axId val="-2146839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46834104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/>
              <a:t>DIAGNOSTICO DE</a:t>
            </a:r>
            <a:r>
              <a:rPr lang="es-ES" baseline="0"/>
              <a:t> ENTRADA MATEMATICAS</a:t>
            </a:r>
            <a:endParaRPr lang="es-ES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'[FING- Alumnos Nuevos 2015- Admisión y TI al 20-03-2015.xlsx]Hoja2'!$B$24:$B$25</c:f>
              <c:strCache>
                <c:ptCount val="2"/>
                <c:pt idx="0">
                  <c:v>INSATISFACTORIO</c:v>
                </c:pt>
                <c:pt idx="1">
                  <c:v>SATISFACTORIO</c:v>
                </c:pt>
              </c:strCache>
            </c:strRef>
          </c:cat>
          <c:val>
            <c:numRef>
              <c:f>'[FING- Alumnos Nuevos 2015- Admisión y TI al 20-03-2015.xlsx]Hoja2'!$C$24:$C$25</c:f>
              <c:numCache>
                <c:formatCode>0%</c:formatCode>
                <c:ptCount val="2"/>
                <c:pt idx="0">
                  <c:v>0.89</c:v>
                </c:pt>
                <c:pt idx="1">
                  <c:v>0.11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146885128"/>
        <c:axId val="-2146890344"/>
      </c:barChart>
      <c:catAx>
        <c:axId val="-2146885128"/>
        <c:scaling>
          <c:orientation val="minMax"/>
        </c:scaling>
        <c:delete val="0"/>
        <c:axPos val="l"/>
        <c:majorTickMark val="none"/>
        <c:minorTickMark val="none"/>
        <c:tickLblPos val="nextTo"/>
        <c:crossAx val="-2146890344"/>
        <c:crosses val="autoZero"/>
        <c:auto val="1"/>
        <c:lblAlgn val="ctr"/>
        <c:lblOffset val="100"/>
        <c:noMultiLvlLbl val="0"/>
      </c:catAx>
      <c:valAx>
        <c:axId val="-214689034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46885128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Comparación 2014-2015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'[TUTORIA 2015 Final Semestre.xlsx]Resumen Final'!$K$17</c:f>
              <c:strCache>
                <c:ptCount val="1"/>
                <c:pt idx="0">
                  <c:v>Aprobado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'[TUTORIA 2015 Final Semestre.xlsx]Resumen Final'!$L$15:$Q$15</c:f>
              <c:strCache>
                <c:ptCount val="6"/>
                <c:pt idx="0">
                  <c:v>Intro Fis 2014</c:v>
                </c:pt>
                <c:pt idx="1">
                  <c:v>Intro Fis 2015</c:v>
                </c:pt>
                <c:pt idx="2">
                  <c:v>Intro a la Ing 2014</c:v>
                </c:pt>
                <c:pt idx="3">
                  <c:v>Intro a la Ing 2015</c:v>
                </c:pt>
                <c:pt idx="4">
                  <c:v>TIC's 2014</c:v>
                </c:pt>
                <c:pt idx="5">
                  <c:v>TIC's 2015</c:v>
                </c:pt>
              </c:strCache>
            </c:strRef>
          </c:cat>
          <c:val>
            <c:numRef>
              <c:f>'[TUTORIA 2015 Final Semestre.xlsx]Resumen Final'!$L$17:$Q$17</c:f>
              <c:numCache>
                <c:formatCode>0%</c:formatCode>
                <c:ptCount val="6"/>
                <c:pt idx="0">
                  <c:v>0.28</c:v>
                </c:pt>
                <c:pt idx="1">
                  <c:v>0.558139534883721</c:v>
                </c:pt>
                <c:pt idx="2">
                  <c:v>0.82</c:v>
                </c:pt>
                <c:pt idx="3">
                  <c:v>0.976744186046512</c:v>
                </c:pt>
                <c:pt idx="4">
                  <c:v>0.63</c:v>
                </c:pt>
                <c:pt idx="5">
                  <c:v>0.930232558139535</c:v>
                </c:pt>
              </c:numCache>
            </c:numRef>
          </c:val>
        </c:ser>
        <c:ser>
          <c:idx val="1"/>
          <c:order val="1"/>
          <c:tx>
            <c:strRef>
              <c:f>'[TUTORIA 2015 Final Semestre.xlsx]Resumen Final'!$K$18</c:f>
              <c:strCache>
                <c:ptCount val="1"/>
                <c:pt idx="0">
                  <c:v>Reprobado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'[TUTORIA 2015 Final Semestre.xlsx]Resumen Final'!$L$15:$Q$15</c:f>
              <c:strCache>
                <c:ptCount val="6"/>
                <c:pt idx="0">
                  <c:v>Intro Fis 2014</c:v>
                </c:pt>
                <c:pt idx="1">
                  <c:v>Intro Fis 2015</c:v>
                </c:pt>
                <c:pt idx="2">
                  <c:v>Intro a la Ing 2014</c:v>
                </c:pt>
                <c:pt idx="3">
                  <c:v>Intro a la Ing 2015</c:v>
                </c:pt>
                <c:pt idx="4">
                  <c:v>TIC's 2014</c:v>
                </c:pt>
                <c:pt idx="5">
                  <c:v>TIC's 2015</c:v>
                </c:pt>
              </c:strCache>
            </c:strRef>
          </c:cat>
          <c:val>
            <c:numRef>
              <c:f>'[TUTORIA 2015 Final Semestre.xlsx]Resumen Final'!$L$18:$Q$18</c:f>
              <c:numCache>
                <c:formatCode>0%</c:formatCode>
                <c:ptCount val="6"/>
                <c:pt idx="0">
                  <c:v>0.72</c:v>
                </c:pt>
                <c:pt idx="1">
                  <c:v>0.441860465116279</c:v>
                </c:pt>
                <c:pt idx="2">
                  <c:v>0.18</c:v>
                </c:pt>
                <c:pt idx="3">
                  <c:v>0.0232558139534884</c:v>
                </c:pt>
                <c:pt idx="4">
                  <c:v>0.37</c:v>
                </c:pt>
                <c:pt idx="5">
                  <c:v>0.0697674418604651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6546392"/>
        <c:axId val="2146862584"/>
        <c:axId val="0"/>
      </c:bar3DChart>
      <c:catAx>
        <c:axId val="2146546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6862584"/>
        <c:crosses val="autoZero"/>
        <c:auto val="1"/>
        <c:lblAlgn val="ctr"/>
        <c:lblOffset val="100"/>
        <c:noMultiLvlLbl val="0"/>
      </c:catAx>
      <c:valAx>
        <c:axId val="214686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46546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S" sz="1400" dirty="0"/>
              <a:t>Comparación % Aprobación </a:t>
            </a:r>
            <a:r>
              <a:rPr lang="es-ES" sz="1400" dirty="0" smtClean="0"/>
              <a:t>Asignaturas</a:t>
            </a:r>
            <a:endParaRPr lang="es-ES" sz="1400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'[TUTORIA 2015 Final Semestre.xlsx]Resumen Final'!$K$17</c:f>
              <c:strCache>
                <c:ptCount val="1"/>
                <c:pt idx="0">
                  <c:v>Aprobado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8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C0504D"/>
              </a:solidFill>
            </c:spPr>
          </c:dPt>
          <c:dPt>
            <c:idx val="3"/>
            <c:invertIfNegative val="0"/>
            <c:bubble3D val="0"/>
            <c:spPr>
              <a:solidFill>
                <a:srgbClr val="C0504D"/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multiLvlStrRef>
              <c:f>'[TUTORIA 2015 Final Semestre.xlsx]Resumen Final'!$L$15:$Q$16</c:f>
              <c:multiLvlStrCache>
                <c:ptCount val="6"/>
                <c:lvl>
                  <c:pt idx="0">
                    <c:v>2014</c:v>
                  </c:pt>
                  <c:pt idx="1">
                    <c:v>2015</c:v>
                  </c:pt>
                  <c:pt idx="2">
                    <c:v>2014</c:v>
                  </c:pt>
                  <c:pt idx="3">
                    <c:v>2015</c:v>
                  </c:pt>
                  <c:pt idx="4">
                    <c:v>2014</c:v>
                  </c:pt>
                  <c:pt idx="5">
                    <c:v>2015</c:v>
                  </c:pt>
                </c:lvl>
                <c:lvl>
                  <c:pt idx="0">
                    <c:v>Intro Fis 2014</c:v>
                  </c:pt>
                  <c:pt idx="1">
                    <c:v>Intro Fis 2015</c:v>
                  </c:pt>
                  <c:pt idx="2">
                    <c:v>Intro a la Ing 2014</c:v>
                  </c:pt>
                  <c:pt idx="3">
                    <c:v>Intro a la Ing 2015</c:v>
                  </c:pt>
                  <c:pt idx="4">
                    <c:v>TIC's 2014</c:v>
                  </c:pt>
                  <c:pt idx="5">
                    <c:v>TIC's 2015</c:v>
                  </c:pt>
                </c:lvl>
              </c:multiLvlStrCache>
            </c:multiLvlStrRef>
          </c:cat>
          <c:val>
            <c:numRef>
              <c:f>'[TUTORIA 2015 Final Semestre.xlsx]Resumen Final'!$L$17:$Q$17</c:f>
              <c:numCache>
                <c:formatCode>0%</c:formatCode>
                <c:ptCount val="6"/>
                <c:pt idx="0">
                  <c:v>0.28</c:v>
                </c:pt>
                <c:pt idx="1">
                  <c:v>0.558139534883721</c:v>
                </c:pt>
                <c:pt idx="2">
                  <c:v>0.82</c:v>
                </c:pt>
                <c:pt idx="3">
                  <c:v>0.976744186046512</c:v>
                </c:pt>
                <c:pt idx="4">
                  <c:v>0.63</c:v>
                </c:pt>
                <c:pt idx="5">
                  <c:v>0.930232558139535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6956120"/>
        <c:axId val="-2146957800"/>
      </c:barChart>
      <c:catAx>
        <c:axId val="-2146956120"/>
        <c:scaling>
          <c:orientation val="minMax"/>
        </c:scaling>
        <c:delete val="0"/>
        <c:axPos val="l"/>
        <c:majorTickMark val="out"/>
        <c:minorTickMark val="none"/>
        <c:tickLblPos val="nextTo"/>
        <c:crossAx val="-2146957800"/>
        <c:crosses val="autoZero"/>
        <c:auto val="1"/>
        <c:lblAlgn val="ctr"/>
        <c:lblOffset val="100"/>
        <c:noMultiLvlLbl val="0"/>
      </c:catAx>
      <c:valAx>
        <c:axId val="-2146957800"/>
        <c:scaling>
          <c:orientation val="minMax"/>
          <c:max val="1.0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-2146956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REGION</a:t>
            </a:r>
            <a:r>
              <a:rPr lang="es-ES" baseline="0" dirty="0" smtClean="0"/>
              <a:t> ORIGEN</a:t>
            </a:r>
            <a:endParaRPr lang="es-ES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'[FING- Alumnos Nuevos 2015- Admisión y TI al 20-03-2015.xlsx]Hoja1'!$K$56:$K$58</c:f>
              <c:strCache>
                <c:ptCount val="3"/>
                <c:pt idx="0">
                  <c:v>REGION 6</c:v>
                </c:pt>
                <c:pt idx="1">
                  <c:v>REGION 7</c:v>
                </c:pt>
                <c:pt idx="2">
                  <c:v>REGION 13</c:v>
                </c:pt>
              </c:strCache>
            </c:strRef>
          </c:cat>
          <c:val>
            <c:numRef>
              <c:f>'[FING- Alumnos Nuevos 2015- Admisión y TI al 20-03-2015.xlsx]Hoja1'!$M$56:$M$58</c:f>
              <c:numCache>
                <c:formatCode>General</c:formatCode>
                <c:ptCount val="3"/>
                <c:pt idx="0">
                  <c:v>2.0</c:v>
                </c:pt>
                <c:pt idx="1">
                  <c:v>1.0</c:v>
                </c:pt>
                <c:pt idx="2">
                  <c:v>41.0</c:v>
                </c:pt>
              </c:numCache>
            </c:numRef>
          </c:val>
        </c:ser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'[FING- Alumnos Nuevos 2015- Admisión y TI al 20-03-2015.xlsx]Hoja1'!$K$56:$K$58</c:f>
              <c:strCache>
                <c:ptCount val="3"/>
                <c:pt idx="0">
                  <c:v>REGION 6</c:v>
                </c:pt>
                <c:pt idx="1">
                  <c:v>REGION 7</c:v>
                </c:pt>
                <c:pt idx="2">
                  <c:v>REGION 13</c:v>
                </c:pt>
              </c:strCache>
            </c:strRef>
          </c:cat>
          <c:val>
            <c:numRef>
              <c:f>'[FING- Alumnos Nuevos 2015- Admisión y TI al 20-03-2015.xlsx]Hoja1'!$L$56:$L$58</c:f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spPr>
    <a:ln w="25400">
      <a:solidFill>
        <a:schemeClr val="tx1"/>
      </a:solidFill>
      <a:prstDash val="solid"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COMUNA</a:t>
            </a:r>
            <a:r>
              <a:rPr lang="es-ES" baseline="0" dirty="0" smtClean="0"/>
              <a:t> DE PROCEDENCIA</a:t>
            </a:r>
            <a:endParaRPr lang="es-E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'[FING- Alumnos Nuevos 2015- Admisión y TI al 20-03-2015.xlsx]Hoja1'!$K$60:$K$79</c:f>
              <c:strCache>
                <c:ptCount val="20"/>
                <c:pt idx="0">
                  <c:v>SANTIAGO </c:v>
                </c:pt>
                <c:pt idx="1">
                  <c:v>LA FLORIDA</c:v>
                </c:pt>
                <c:pt idx="2">
                  <c:v>MAIPU</c:v>
                </c:pt>
                <c:pt idx="3">
                  <c:v>BUIN</c:v>
                </c:pt>
                <c:pt idx="4">
                  <c:v>CERRILLOS</c:v>
                </c:pt>
                <c:pt idx="5">
                  <c:v>CONCHALI</c:v>
                </c:pt>
                <c:pt idx="6">
                  <c:v>EST CENTRAL</c:v>
                </c:pt>
                <c:pt idx="7">
                  <c:v>SAN RAMON</c:v>
                </c:pt>
                <c:pt idx="8">
                  <c:v>LA CISTERNA</c:v>
                </c:pt>
                <c:pt idx="9">
                  <c:v>LA GRANJA</c:v>
                </c:pt>
                <c:pt idx="10">
                  <c:v>ÑUÑOA</c:v>
                </c:pt>
                <c:pt idx="11">
                  <c:v>PA CERDA</c:v>
                </c:pt>
                <c:pt idx="12">
                  <c:v>PEÑALOLEN</c:v>
                </c:pt>
                <c:pt idx="13">
                  <c:v>PUDAHUEL</c:v>
                </c:pt>
                <c:pt idx="14">
                  <c:v>PUENTE ALTO</c:v>
                </c:pt>
                <c:pt idx="15">
                  <c:v>QUILICURA</c:v>
                </c:pt>
                <c:pt idx="16">
                  <c:v>QUITA NORMAL</c:v>
                </c:pt>
                <c:pt idx="17">
                  <c:v>RECOLETA</c:v>
                </c:pt>
                <c:pt idx="18">
                  <c:v>SAN BERNARDO</c:v>
                </c:pt>
                <c:pt idx="19">
                  <c:v>SAN MIGUEL </c:v>
                </c:pt>
              </c:strCache>
            </c:strRef>
          </c:cat>
          <c:val>
            <c:numRef>
              <c:f>'[FING- Alumnos Nuevos 2015- Admisión y TI al 20-03-2015.xlsx]Hoja1'!$L$60:$L$79</c:f>
            </c:numRef>
          </c:val>
        </c:ser>
        <c:ser>
          <c:idx val="1"/>
          <c:order val="1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'[FING- Alumnos Nuevos 2015- Admisión y TI al 20-03-2015.xlsx]Hoja1'!$K$60:$K$79</c:f>
              <c:strCache>
                <c:ptCount val="20"/>
                <c:pt idx="0">
                  <c:v>SANTIAGO </c:v>
                </c:pt>
                <c:pt idx="1">
                  <c:v>LA FLORIDA</c:v>
                </c:pt>
                <c:pt idx="2">
                  <c:v>MAIPU</c:v>
                </c:pt>
                <c:pt idx="3">
                  <c:v>BUIN</c:v>
                </c:pt>
                <c:pt idx="4">
                  <c:v>CERRILLOS</c:v>
                </c:pt>
                <c:pt idx="5">
                  <c:v>CONCHALI</c:v>
                </c:pt>
                <c:pt idx="6">
                  <c:v>EST CENTRAL</c:v>
                </c:pt>
                <c:pt idx="7">
                  <c:v>SAN RAMON</c:v>
                </c:pt>
                <c:pt idx="8">
                  <c:v>LA CISTERNA</c:v>
                </c:pt>
                <c:pt idx="9">
                  <c:v>LA GRANJA</c:v>
                </c:pt>
                <c:pt idx="10">
                  <c:v>ÑUÑOA</c:v>
                </c:pt>
                <c:pt idx="11">
                  <c:v>PA CERDA</c:v>
                </c:pt>
                <c:pt idx="12">
                  <c:v>PEÑALOLEN</c:v>
                </c:pt>
                <c:pt idx="13">
                  <c:v>PUDAHUEL</c:v>
                </c:pt>
                <c:pt idx="14">
                  <c:v>PUENTE ALTO</c:v>
                </c:pt>
                <c:pt idx="15">
                  <c:v>QUILICURA</c:v>
                </c:pt>
                <c:pt idx="16">
                  <c:v>QUITA NORMAL</c:v>
                </c:pt>
                <c:pt idx="17">
                  <c:v>RECOLETA</c:v>
                </c:pt>
                <c:pt idx="18">
                  <c:v>SAN BERNARDO</c:v>
                </c:pt>
                <c:pt idx="19">
                  <c:v>SAN MIGUEL </c:v>
                </c:pt>
              </c:strCache>
            </c:strRef>
          </c:cat>
          <c:val>
            <c:numRef>
              <c:f>'[FING- Alumnos Nuevos 2015- Admisión y TI al 20-03-2015.xlsx]Hoja1'!$M$60:$M$79</c:f>
              <c:numCache>
                <c:formatCode>General</c:formatCode>
                <c:ptCount val="20"/>
                <c:pt idx="0">
                  <c:v>2.0</c:v>
                </c:pt>
                <c:pt idx="1">
                  <c:v>2.0</c:v>
                </c:pt>
                <c:pt idx="2">
                  <c:v>5.0</c:v>
                </c:pt>
                <c:pt idx="3">
                  <c:v>2.0</c:v>
                </c:pt>
                <c:pt idx="4">
                  <c:v>2.0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2.0</c:v>
                </c:pt>
                <c:pt idx="9">
                  <c:v>1.0</c:v>
                </c:pt>
                <c:pt idx="10">
                  <c:v>3.0</c:v>
                </c:pt>
                <c:pt idx="11">
                  <c:v>1.0</c:v>
                </c:pt>
                <c:pt idx="12">
                  <c:v>2.0</c:v>
                </c:pt>
                <c:pt idx="13">
                  <c:v>3.0</c:v>
                </c:pt>
                <c:pt idx="14">
                  <c:v>3.0</c:v>
                </c:pt>
                <c:pt idx="15">
                  <c:v>2.0</c:v>
                </c:pt>
                <c:pt idx="16">
                  <c:v>2.0</c:v>
                </c:pt>
                <c:pt idx="17">
                  <c:v>2.0</c:v>
                </c:pt>
                <c:pt idx="18">
                  <c:v>4.0</c:v>
                </c:pt>
                <c:pt idx="19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47297432"/>
        <c:axId val="-2147308232"/>
      </c:barChart>
      <c:catAx>
        <c:axId val="-214729743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47308232"/>
        <c:crosses val="autoZero"/>
        <c:auto val="1"/>
        <c:lblAlgn val="ctr"/>
        <c:lblOffset val="100"/>
        <c:noMultiLvlLbl val="0"/>
      </c:catAx>
      <c:valAx>
        <c:axId val="-21473082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2147297432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chemeClr val="tx1"/>
      </a:solidFill>
    </a:ln>
  </c:sp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21T15:19:05.486" idx="1">
    <p:pos x="4562" y="2357"/>
    <p:text>PASAR DE FACULTAD DOCENTE A FACULTAD CON INVESTIGACIÓN</p:text>
  </p:cm>
</p:cmLst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image" Target="../media/image20.png"/><Relationship Id="rId2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image" Target="../media/image20.png"/><Relationship Id="rId2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686D5-2E01-7048-9978-38467EF8D873}" type="doc">
      <dgm:prSet loTypeId="urn:microsoft.com/office/officeart/2005/8/layout/target3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864EFC7-D81D-DD47-BD92-8A1F042CCCE7}">
      <dgm:prSet phldrT="[Texto]"/>
      <dgm:spPr/>
      <dgm:t>
        <a:bodyPr/>
        <a:lstStyle/>
        <a:p>
          <a:r>
            <a:rPr lang="es-ES" dirty="0" smtClean="0"/>
            <a:t>Escuela de Obras civiles y Construcción</a:t>
          </a:r>
          <a:endParaRPr lang="es-ES" dirty="0"/>
        </a:p>
      </dgm:t>
    </dgm:pt>
    <dgm:pt modelId="{8934BCD1-E4C3-B040-B019-8CC28162CC46}" type="parTrans" cxnId="{0F32D4EA-6D54-FF47-85F0-CBB2CF0D06F6}">
      <dgm:prSet/>
      <dgm:spPr/>
      <dgm:t>
        <a:bodyPr/>
        <a:lstStyle/>
        <a:p>
          <a:endParaRPr lang="es-ES"/>
        </a:p>
      </dgm:t>
    </dgm:pt>
    <dgm:pt modelId="{DBFC1087-53FD-8D4D-84D6-8CCF221AABEB}" type="sibTrans" cxnId="{0F32D4EA-6D54-FF47-85F0-CBB2CF0D06F6}">
      <dgm:prSet/>
      <dgm:spPr/>
      <dgm:t>
        <a:bodyPr/>
        <a:lstStyle/>
        <a:p>
          <a:endParaRPr lang="es-ES"/>
        </a:p>
      </dgm:t>
    </dgm:pt>
    <dgm:pt modelId="{3F3FB197-70DD-AD42-A302-D77A6040F8FD}">
      <dgm:prSet phldrT="[Texto]"/>
      <dgm:spPr/>
      <dgm:t>
        <a:bodyPr/>
        <a:lstStyle/>
        <a:p>
          <a:pPr rtl="0"/>
          <a:r>
            <a:rPr lang="es-CL" b="0" i="0" u="none" strike="noStrike" cap="none" dirty="0" smtClean="0">
              <a:latin typeface="Calibri"/>
              <a:ea typeface="Calibri"/>
              <a:cs typeface="Calibri"/>
              <a:sym typeface="Calibri"/>
            </a:rPr>
            <a:t>Ing. Civil en Obras Civiles (D/V)</a:t>
          </a:r>
          <a:endParaRPr lang="es-ES" dirty="0"/>
        </a:p>
      </dgm:t>
    </dgm:pt>
    <dgm:pt modelId="{05CC4903-2946-FE4A-8EF4-5E34CBE65186}" type="parTrans" cxnId="{6D95A0B4-2ABA-D049-B27E-A694A17168DB}">
      <dgm:prSet/>
      <dgm:spPr/>
      <dgm:t>
        <a:bodyPr/>
        <a:lstStyle/>
        <a:p>
          <a:endParaRPr lang="es-ES"/>
        </a:p>
      </dgm:t>
    </dgm:pt>
    <dgm:pt modelId="{14832EB1-D1EC-5C41-A4F6-18FF3468283B}" type="sibTrans" cxnId="{6D95A0B4-2ABA-D049-B27E-A694A17168DB}">
      <dgm:prSet/>
      <dgm:spPr/>
      <dgm:t>
        <a:bodyPr/>
        <a:lstStyle/>
        <a:p>
          <a:endParaRPr lang="es-ES"/>
        </a:p>
      </dgm:t>
    </dgm:pt>
    <dgm:pt modelId="{0046D56A-2CC9-8A49-A5DF-60D4E70CBF90}">
      <dgm:prSet phldrT="[Texto]"/>
      <dgm:spPr/>
      <dgm:t>
        <a:bodyPr/>
        <a:lstStyle/>
        <a:p>
          <a:pPr rtl="0"/>
          <a:r>
            <a:rPr lang="es-CL" b="0" i="0" u="none" strike="noStrike" cap="none" dirty="0" smtClean="0">
              <a:latin typeface="Calibri"/>
              <a:ea typeface="Calibri"/>
              <a:cs typeface="Calibri"/>
              <a:sym typeface="Calibri"/>
            </a:rPr>
            <a:t>Mag. en Gestión de la Construcción</a:t>
          </a:r>
          <a:endParaRPr lang="es-ES" dirty="0"/>
        </a:p>
      </dgm:t>
    </dgm:pt>
    <dgm:pt modelId="{A011B9D3-430E-6649-ABEF-59E1DE4A0BF9}" type="parTrans" cxnId="{C422893B-EBD9-1C44-B87C-6749715AF8BE}">
      <dgm:prSet/>
      <dgm:spPr/>
      <dgm:t>
        <a:bodyPr/>
        <a:lstStyle/>
        <a:p>
          <a:endParaRPr lang="es-ES"/>
        </a:p>
      </dgm:t>
    </dgm:pt>
    <dgm:pt modelId="{9FD2F9A2-F118-8A4D-A0A7-D15F32F75026}" type="sibTrans" cxnId="{C422893B-EBD9-1C44-B87C-6749715AF8BE}">
      <dgm:prSet/>
      <dgm:spPr/>
      <dgm:t>
        <a:bodyPr/>
        <a:lstStyle/>
        <a:p>
          <a:endParaRPr lang="es-ES"/>
        </a:p>
      </dgm:t>
    </dgm:pt>
    <dgm:pt modelId="{E4F29134-85CA-4546-9F6D-015985B10E16}">
      <dgm:prSet phldrT="[Texto]"/>
      <dgm:spPr/>
      <dgm:t>
        <a:bodyPr/>
        <a:lstStyle/>
        <a:p>
          <a:r>
            <a:rPr lang="es-ES" dirty="0" smtClean="0"/>
            <a:t>Escuela de Industrias</a:t>
          </a:r>
          <a:endParaRPr lang="es-ES" dirty="0"/>
        </a:p>
      </dgm:t>
    </dgm:pt>
    <dgm:pt modelId="{EBE6C8C7-0DBB-C840-A447-4E47BF931B67}" type="parTrans" cxnId="{E1AFFD34-4212-9848-9346-DC06B980983A}">
      <dgm:prSet/>
      <dgm:spPr/>
      <dgm:t>
        <a:bodyPr/>
        <a:lstStyle/>
        <a:p>
          <a:endParaRPr lang="es-ES"/>
        </a:p>
      </dgm:t>
    </dgm:pt>
    <dgm:pt modelId="{B720E58E-AA31-C04A-AD41-F3EC98FEB1C4}" type="sibTrans" cxnId="{E1AFFD34-4212-9848-9346-DC06B980983A}">
      <dgm:prSet/>
      <dgm:spPr/>
      <dgm:t>
        <a:bodyPr/>
        <a:lstStyle/>
        <a:p>
          <a:endParaRPr lang="es-ES"/>
        </a:p>
      </dgm:t>
    </dgm:pt>
    <dgm:pt modelId="{B2DBE39C-F408-C64A-95FD-2A31C532387D}">
      <dgm:prSet phldrT="[Texto]"/>
      <dgm:spPr/>
      <dgm:t>
        <a:bodyPr/>
        <a:lstStyle/>
        <a:p>
          <a:r>
            <a:rPr lang="es-ES" dirty="0" smtClean="0"/>
            <a:t>Ing. Civil Industrial (D/V)</a:t>
          </a:r>
          <a:endParaRPr lang="es-ES" dirty="0"/>
        </a:p>
      </dgm:t>
    </dgm:pt>
    <dgm:pt modelId="{5F700EA4-C1F8-D949-92B5-A193C470337A}" type="parTrans" cxnId="{186D629E-B88D-2744-85CA-352754FD866D}">
      <dgm:prSet/>
      <dgm:spPr/>
      <dgm:t>
        <a:bodyPr/>
        <a:lstStyle/>
        <a:p>
          <a:endParaRPr lang="es-ES"/>
        </a:p>
      </dgm:t>
    </dgm:pt>
    <dgm:pt modelId="{316C45D2-D38C-CE4C-9361-532EDB6AF966}" type="sibTrans" cxnId="{186D629E-B88D-2744-85CA-352754FD866D}">
      <dgm:prSet/>
      <dgm:spPr/>
      <dgm:t>
        <a:bodyPr/>
        <a:lstStyle/>
        <a:p>
          <a:endParaRPr lang="es-ES"/>
        </a:p>
      </dgm:t>
    </dgm:pt>
    <dgm:pt modelId="{03675126-ABA7-7D4F-8002-1F50422006B5}">
      <dgm:prSet phldrT="[Texto]"/>
      <dgm:spPr/>
      <dgm:t>
        <a:bodyPr/>
        <a:lstStyle/>
        <a:p>
          <a:r>
            <a:rPr lang="es-ES" dirty="0" smtClean="0"/>
            <a:t>Escuela de Ingeniería en Computación e Informática</a:t>
          </a:r>
          <a:endParaRPr lang="es-ES" dirty="0"/>
        </a:p>
      </dgm:t>
    </dgm:pt>
    <dgm:pt modelId="{757DFB0D-836A-B247-B795-65A70FF3BC3C}" type="parTrans" cxnId="{E018DB6C-0855-C54F-92F7-39BABF4CDDCE}">
      <dgm:prSet/>
      <dgm:spPr/>
      <dgm:t>
        <a:bodyPr/>
        <a:lstStyle/>
        <a:p>
          <a:endParaRPr lang="es-ES"/>
        </a:p>
      </dgm:t>
    </dgm:pt>
    <dgm:pt modelId="{90D5C188-E921-E141-8BBB-8A34D275B2E5}" type="sibTrans" cxnId="{E018DB6C-0855-C54F-92F7-39BABF4CDDCE}">
      <dgm:prSet/>
      <dgm:spPr/>
      <dgm:t>
        <a:bodyPr/>
        <a:lstStyle/>
        <a:p>
          <a:endParaRPr lang="es-ES"/>
        </a:p>
      </dgm:t>
    </dgm:pt>
    <dgm:pt modelId="{B45CC8D6-A344-6942-AE8F-74399E3F8551}">
      <dgm:prSet phldrT="[Texto]"/>
      <dgm:spPr/>
      <dgm:t>
        <a:bodyPr/>
        <a:lstStyle/>
        <a:p>
          <a:pPr rtl="0"/>
          <a:r>
            <a:rPr lang="es-CL" b="0" i="0" u="none" strike="noStrike" cap="none" dirty="0" smtClean="0">
              <a:latin typeface="Calibri"/>
              <a:ea typeface="Calibri"/>
              <a:cs typeface="Calibri"/>
              <a:sym typeface="Calibri"/>
            </a:rPr>
            <a:t>Ing. Civil en Comp. e Informática</a:t>
          </a:r>
          <a:endParaRPr lang="es-ES" dirty="0"/>
        </a:p>
      </dgm:t>
    </dgm:pt>
    <dgm:pt modelId="{7AAEC45D-F957-DB45-9D0D-D6E7FD2B5CC3}" type="parTrans" cxnId="{A5629BF6-4BB4-4749-8244-23C7C5E3F4E1}">
      <dgm:prSet/>
      <dgm:spPr/>
      <dgm:t>
        <a:bodyPr/>
        <a:lstStyle/>
        <a:p>
          <a:endParaRPr lang="es-ES"/>
        </a:p>
      </dgm:t>
    </dgm:pt>
    <dgm:pt modelId="{DDA1F01F-7BD3-634E-B033-C9A44D840BE8}" type="sibTrans" cxnId="{A5629BF6-4BB4-4749-8244-23C7C5E3F4E1}">
      <dgm:prSet/>
      <dgm:spPr/>
      <dgm:t>
        <a:bodyPr/>
        <a:lstStyle/>
        <a:p>
          <a:endParaRPr lang="es-ES"/>
        </a:p>
      </dgm:t>
    </dgm:pt>
    <dgm:pt modelId="{A28F0143-4D06-DE4C-AF38-0E1E400CBEF3}">
      <dgm:prSet phldrT="[Texto]"/>
      <dgm:spPr/>
      <dgm:t>
        <a:bodyPr/>
        <a:lstStyle/>
        <a:p>
          <a:endParaRPr lang="es-ES" dirty="0"/>
        </a:p>
      </dgm:t>
    </dgm:pt>
    <dgm:pt modelId="{015F7C90-21FE-BC45-9BAB-C8BA703AEA94}" type="parTrans" cxnId="{D8DE571D-F5A4-2A44-A890-80713B3E257E}">
      <dgm:prSet/>
      <dgm:spPr/>
      <dgm:t>
        <a:bodyPr/>
        <a:lstStyle/>
        <a:p>
          <a:endParaRPr lang="es-ES"/>
        </a:p>
      </dgm:t>
    </dgm:pt>
    <dgm:pt modelId="{6FFAFE28-96D9-154C-8AE3-95F409C79F7C}" type="sibTrans" cxnId="{D8DE571D-F5A4-2A44-A890-80713B3E257E}">
      <dgm:prSet/>
      <dgm:spPr/>
      <dgm:t>
        <a:bodyPr/>
        <a:lstStyle/>
        <a:p>
          <a:endParaRPr lang="es-ES"/>
        </a:p>
      </dgm:t>
    </dgm:pt>
    <dgm:pt modelId="{0331E840-4D82-A940-8A0A-9634E62F2185}">
      <dgm:prSet/>
      <dgm:spPr/>
      <dgm:t>
        <a:bodyPr/>
        <a:lstStyle/>
        <a:p>
          <a:pPr rtl="0"/>
          <a:r>
            <a:rPr lang="es-CL" b="0" i="0" u="none" strike="noStrike" cap="none" dirty="0" smtClean="0">
              <a:latin typeface="Calibri"/>
              <a:ea typeface="Calibri"/>
              <a:cs typeface="Calibri"/>
              <a:sym typeface="Calibri"/>
            </a:rPr>
            <a:t>Ing. En Construcción  (D/V)</a:t>
          </a:r>
          <a:endParaRPr lang="es-CL" b="0" i="0" u="none" strike="noStrike" cap="none" dirty="0">
            <a:latin typeface="Calibri"/>
            <a:ea typeface="Calibri"/>
            <a:cs typeface="Calibri"/>
            <a:sym typeface="Calibri"/>
          </a:endParaRPr>
        </a:p>
      </dgm:t>
    </dgm:pt>
    <dgm:pt modelId="{F8E39462-F88C-CE43-AD67-6933F3E0B4FD}" type="parTrans" cxnId="{A1E9AB9D-7517-B14E-8B9E-9EDF300A69F8}">
      <dgm:prSet/>
      <dgm:spPr/>
      <dgm:t>
        <a:bodyPr/>
        <a:lstStyle/>
        <a:p>
          <a:endParaRPr lang="es-ES"/>
        </a:p>
      </dgm:t>
    </dgm:pt>
    <dgm:pt modelId="{512014D3-4B64-D348-AA3D-201EC87FADF9}" type="sibTrans" cxnId="{A1E9AB9D-7517-B14E-8B9E-9EDF300A69F8}">
      <dgm:prSet/>
      <dgm:spPr/>
      <dgm:t>
        <a:bodyPr/>
        <a:lstStyle/>
        <a:p>
          <a:endParaRPr lang="es-ES"/>
        </a:p>
      </dgm:t>
    </dgm:pt>
    <dgm:pt modelId="{D1F68A7E-C187-494C-AC67-4470FA22529A}">
      <dgm:prSet/>
      <dgm:spPr/>
      <dgm:t>
        <a:bodyPr/>
        <a:lstStyle/>
        <a:p>
          <a:pPr rtl="0"/>
          <a:r>
            <a:rPr lang="es-ES" dirty="0" smtClean="0"/>
            <a:t>Diplomado en Inspección Técnica</a:t>
          </a:r>
          <a:endParaRPr lang="es-ES" dirty="0"/>
        </a:p>
      </dgm:t>
    </dgm:pt>
    <dgm:pt modelId="{B69F1424-6A99-D44C-B3AB-230F3C54D89B}" type="parTrans" cxnId="{D37BF597-5C4A-1D4E-8771-FDDF4F2B58FE}">
      <dgm:prSet/>
      <dgm:spPr/>
      <dgm:t>
        <a:bodyPr/>
        <a:lstStyle/>
        <a:p>
          <a:endParaRPr lang="es-ES"/>
        </a:p>
      </dgm:t>
    </dgm:pt>
    <dgm:pt modelId="{9B04E4A3-8FCA-4642-8D1A-BE9BE3096068}" type="sibTrans" cxnId="{D37BF597-5C4A-1D4E-8771-FDDF4F2B58FE}">
      <dgm:prSet/>
      <dgm:spPr/>
      <dgm:t>
        <a:bodyPr/>
        <a:lstStyle/>
        <a:p>
          <a:endParaRPr lang="es-ES"/>
        </a:p>
      </dgm:t>
    </dgm:pt>
    <dgm:pt modelId="{7E71C039-44FB-9D4A-8103-D08B6ED3A87C}">
      <dgm:prSet/>
      <dgm:spPr/>
      <dgm:t>
        <a:bodyPr/>
        <a:lstStyle/>
        <a:p>
          <a:r>
            <a:rPr lang="es-CL" b="0" i="0" u="none" strike="noStrike" cap="none" smtClean="0">
              <a:latin typeface="Calibri"/>
              <a:ea typeface="Calibri"/>
              <a:cs typeface="Calibri"/>
              <a:sym typeface="Calibri"/>
            </a:rPr>
            <a:t>Mag. en Ing.  Industrial</a:t>
          </a:r>
          <a:endParaRPr lang="es-ES" dirty="0"/>
        </a:p>
      </dgm:t>
    </dgm:pt>
    <dgm:pt modelId="{64D74057-566E-6043-8F42-638201D47C2D}" type="parTrans" cxnId="{024C6DD1-2BD1-8249-A0E6-C781A0130A38}">
      <dgm:prSet/>
      <dgm:spPr/>
      <dgm:t>
        <a:bodyPr/>
        <a:lstStyle/>
        <a:p>
          <a:endParaRPr lang="es-ES"/>
        </a:p>
      </dgm:t>
    </dgm:pt>
    <dgm:pt modelId="{246CAAE4-D47F-A14A-8662-63F6F1B9E033}" type="sibTrans" cxnId="{024C6DD1-2BD1-8249-A0E6-C781A0130A38}">
      <dgm:prSet/>
      <dgm:spPr/>
      <dgm:t>
        <a:bodyPr/>
        <a:lstStyle/>
        <a:p>
          <a:endParaRPr lang="es-ES"/>
        </a:p>
      </dgm:t>
    </dgm:pt>
    <dgm:pt modelId="{4C399FA3-AB6C-3A47-B8C4-F2C026E1D0B3}">
      <dgm:prSet/>
      <dgm:spPr/>
      <dgm:t>
        <a:bodyPr/>
        <a:lstStyle/>
        <a:p>
          <a:r>
            <a:rPr lang="es-CL" b="0" i="0" u="none" strike="noStrike" cap="none" smtClean="0">
              <a:latin typeface="Calibri"/>
              <a:ea typeface="Calibri"/>
              <a:cs typeface="Calibri"/>
              <a:sym typeface="Calibri"/>
            </a:rPr>
            <a:t>Diplomado en Inteligencia de Negocios</a:t>
          </a:r>
          <a:endParaRPr lang="es-ES" dirty="0"/>
        </a:p>
      </dgm:t>
    </dgm:pt>
    <dgm:pt modelId="{32C907C4-0D1F-2843-90D7-DC8D87614605}" type="parTrans" cxnId="{1354FD51-8AA7-0D4F-8F89-1522BBB0D367}">
      <dgm:prSet/>
      <dgm:spPr/>
      <dgm:t>
        <a:bodyPr/>
        <a:lstStyle/>
        <a:p>
          <a:endParaRPr lang="es-ES"/>
        </a:p>
      </dgm:t>
    </dgm:pt>
    <dgm:pt modelId="{5B03F7D4-B60F-CE4F-A73A-1EAEBC7AB966}" type="sibTrans" cxnId="{1354FD51-8AA7-0D4F-8F89-1522BBB0D367}">
      <dgm:prSet/>
      <dgm:spPr/>
      <dgm:t>
        <a:bodyPr/>
        <a:lstStyle/>
        <a:p>
          <a:endParaRPr lang="es-ES"/>
        </a:p>
      </dgm:t>
    </dgm:pt>
    <dgm:pt modelId="{54CB1F7B-7931-1A4C-8505-E90208F0778E}">
      <dgm:prSet/>
      <dgm:spPr/>
      <dgm:t>
        <a:bodyPr/>
        <a:lstStyle/>
        <a:p>
          <a:r>
            <a:rPr lang="es-CL" b="0" i="0" u="none" strike="noStrike" cap="none" dirty="0" smtClean="0">
              <a:latin typeface="Calibri"/>
              <a:ea typeface="Calibri"/>
              <a:cs typeface="Calibri"/>
              <a:sym typeface="Calibri"/>
            </a:rPr>
            <a:t>Diplomado en Evaluación de Proyecto</a:t>
          </a:r>
          <a:endParaRPr lang="es-ES" dirty="0"/>
        </a:p>
      </dgm:t>
    </dgm:pt>
    <dgm:pt modelId="{3D97056E-5722-DE4C-A111-0F49A98D941B}" type="parTrans" cxnId="{21ECA33F-4631-724F-B0E3-40FED91717BF}">
      <dgm:prSet/>
      <dgm:spPr/>
      <dgm:t>
        <a:bodyPr/>
        <a:lstStyle/>
        <a:p>
          <a:endParaRPr lang="es-ES"/>
        </a:p>
      </dgm:t>
    </dgm:pt>
    <dgm:pt modelId="{FDB6B215-7248-2340-84A5-7E87978DC2DC}" type="sibTrans" cxnId="{21ECA33F-4631-724F-B0E3-40FED91717BF}">
      <dgm:prSet/>
      <dgm:spPr/>
      <dgm:t>
        <a:bodyPr/>
        <a:lstStyle/>
        <a:p>
          <a:endParaRPr lang="es-ES"/>
        </a:p>
      </dgm:t>
    </dgm:pt>
    <dgm:pt modelId="{DD524457-033A-3141-9EF0-D495B08374A7}">
      <dgm:prSet/>
      <dgm:spPr/>
      <dgm:t>
        <a:bodyPr/>
        <a:lstStyle/>
        <a:p>
          <a:pPr rtl="0"/>
          <a:r>
            <a:rPr lang="es-CL" b="0" i="0" u="none" strike="noStrike" cap="none" dirty="0" smtClean="0">
              <a:latin typeface="Calibri"/>
              <a:ea typeface="Calibri"/>
              <a:cs typeface="Calibri"/>
              <a:sym typeface="Calibri"/>
            </a:rPr>
            <a:t>Mag. en Seguridad Informática y Protección de la información</a:t>
          </a:r>
          <a:endParaRPr lang="es-ES" dirty="0"/>
        </a:p>
      </dgm:t>
    </dgm:pt>
    <dgm:pt modelId="{347FDC83-D515-6841-986E-29B71B40DB26}" type="parTrans" cxnId="{F4984957-B68F-E54C-A93E-8C5EC99027FC}">
      <dgm:prSet/>
      <dgm:spPr/>
      <dgm:t>
        <a:bodyPr/>
        <a:lstStyle/>
        <a:p>
          <a:endParaRPr lang="es-ES"/>
        </a:p>
      </dgm:t>
    </dgm:pt>
    <dgm:pt modelId="{C181717E-1E33-F140-A6D3-0FF071A9BE21}" type="sibTrans" cxnId="{F4984957-B68F-E54C-A93E-8C5EC99027FC}">
      <dgm:prSet/>
      <dgm:spPr/>
      <dgm:t>
        <a:bodyPr/>
        <a:lstStyle/>
        <a:p>
          <a:endParaRPr lang="es-ES"/>
        </a:p>
      </dgm:t>
    </dgm:pt>
    <dgm:pt modelId="{FA00C0D2-7686-B44C-9392-63AEC602B8C7}">
      <dgm:prSet/>
      <dgm:spPr/>
      <dgm:t>
        <a:bodyPr/>
        <a:lstStyle/>
        <a:p>
          <a:r>
            <a:rPr lang="es-ES" dirty="0" smtClean="0"/>
            <a:t>Escuela Minería Y </a:t>
          </a:r>
          <a:r>
            <a:rPr lang="es-ES" smtClean="0"/>
            <a:t>Recursos Naturales</a:t>
          </a:r>
          <a:endParaRPr lang="es-ES" dirty="0"/>
        </a:p>
      </dgm:t>
    </dgm:pt>
    <dgm:pt modelId="{2998A3B8-3DCE-B041-BFA3-BCF89B9E9C18}" type="parTrans" cxnId="{01AB2C8C-B34C-9741-B07F-5A77B7D95B85}">
      <dgm:prSet/>
      <dgm:spPr/>
      <dgm:t>
        <a:bodyPr/>
        <a:lstStyle/>
        <a:p>
          <a:endParaRPr lang="es-ES"/>
        </a:p>
      </dgm:t>
    </dgm:pt>
    <dgm:pt modelId="{1766319D-C089-F449-B494-6642E0C55BFB}" type="sibTrans" cxnId="{01AB2C8C-B34C-9741-B07F-5A77B7D95B85}">
      <dgm:prSet/>
      <dgm:spPr/>
      <dgm:t>
        <a:bodyPr/>
        <a:lstStyle/>
        <a:p>
          <a:endParaRPr lang="es-ES"/>
        </a:p>
      </dgm:t>
    </dgm:pt>
    <dgm:pt modelId="{F83830BE-9396-5A48-B22D-4D93136B880B}">
      <dgm:prSet/>
      <dgm:spPr/>
      <dgm:t>
        <a:bodyPr/>
        <a:lstStyle/>
        <a:p>
          <a:r>
            <a:rPr lang="es-CL" dirty="0" smtClean="0">
              <a:sym typeface="Calibri"/>
            </a:rPr>
            <a:t>Ing. Civil en Minas</a:t>
          </a:r>
          <a:endParaRPr lang="es-ES" dirty="0"/>
        </a:p>
      </dgm:t>
    </dgm:pt>
    <dgm:pt modelId="{C5D4D1DF-6B1E-8F40-A02B-9F678DB6C04D}" type="parTrans" cxnId="{A6ADF93C-BF3C-5846-92BC-962ABF7BEA08}">
      <dgm:prSet/>
      <dgm:spPr/>
      <dgm:t>
        <a:bodyPr/>
        <a:lstStyle/>
        <a:p>
          <a:endParaRPr lang="es-ES"/>
        </a:p>
      </dgm:t>
    </dgm:pt>
    <dgm:pt modelId="{83D47982-01A7-8741-9B43-2042257B415A}" type="sibTrans" cxnId="{A6ADF93C-BF3C-5846-92BC-962ABF7BEA08}">
      <dgm:prSet/>
      <dgm:spPr/>
      <dgm:t>
        <a:bodyPr/>
        <a:lstStyle/>
        <a:p>
          <a:endParaRPr lang="es-ES"/>
        </a:p>
      </dgm:t>
    </dgm:pt>
    <dgm:pt modelId="{8729431B-184F-2E49-B206-AE7F6FFFB7E6}">
      <dgm:prSet/>
      <dgm:spPr/>
      <dgm:t>
        <a:bodyPr/>
        <a:lstStyle/>
        <a:p>
          <a:r>
            <a:rPr lang="es-CL" smtClean="0">
              <a:sym typeface="Calibri"/>
            </a:rPr>
            <a:t>Geología</a:t>
          </a:r>
          <a:endParaRPr lang="es-CL" dirty="0">
            <a:sym typeface="Calibri"/>
          </a:endParaRPr>
        </a:p>
      </dgm:t>
    </dgm:pt>
    <dgm:pt modelId="{FFD6E94A-F6EB-9F4F-A4F5-984107571C43}" type="parTrans" cxnId="{B4053D59-E639-6948-A433-C1DE78BF126B}">
      <dgm:prSet/>
      <dgm:spPr/>
      <dgm:t>
        <a:bodyPr/>
        <a:lstStyle/>
        <a:p>
          <a:endParaRPr lang="es-ES"/>
        </a:p>
      </dgm:t>
    </dgm:pt>
    <dgm:pt modelId="{368A093D-C0DC-5346-A768-9696E7F25CEB}" type="sibTrans" cxnId="{B4053D59-E639-6948-A433-C1DE78BF126B}">
      <dgm:prSet/>
      <dgm:spPr/>
      <dgm:t>
        <a:bodyPr/>
        <a:lstStyle/>
        <a:p>
          <a:endParaRPr lang="es-ES"/>
        </a:p>
      </dgm:t>
    </dgm:pt>
    <dgm:pt modelId="{EBE12282-8951-D642-8395-121090A4ABB6}">
      <dgm:prSet/>
      <dgm:spPr/>
      <dgm:t>
        <a:bodyPr/>
        <a:lstStyle/>
        <a:p>
          <a:r>
            <a:rPr lang="es-CL" dirty="0" smtClean="0">
              <a:sym typeface="Calibri"/>
            </a:rPr>
            <a:t>Diplomado en Gestión y Adm. Minera</a:t>
          </a:r>
          <a:endParaRPr lang="es-CL" dirty="0">
            <a:sym typeface="Calibri"/>
          </a:endParaRPr>
        </a:p>
      </dgm:t>
    </dgm:pt>
    <dgm:pt modelId="{9F439954-E005-394C-98C4-0CB9A4D31B85}" type="parTrans" cxnId="{B0AE3743-6803-5441-8A8B-B8979BB38C05}">
      <dgm:prSet/>
      <dgm:spPr/>
      <dgm:t>
        <a:bodyPr/>
        <a:lstStyle/>
        <a:p>
          <a:endParaRPr lang="es-ES"/>
        </a:p>
      </dgm:t>
    </dgm:pt>
    <dgm:pt modelId="{4CFB412D-D692-5E48-8AFD-BCCF39C05BF4}" type="sibTrans" cxnId="{B0AE3743-6803-5441-8A8B-B8979BB38C05}">
      <dgm:prSet/>
      <dgm:spPr/>
      <dgm:t>
        <a:bodyPr/>
        <a:lstStyle/>
        <a:p>
          <a:endParaRPr lang="es-ES"/>
        </a:p>
      </dgm:t>
    </dgm:pt>
    <dgm:pt modelId="{BBFB4920-2AC8-CF4F-A0F6-53EDE9F35087}" type="pres">
      <dgm:prSet presAssocID="{5C7686D5-2E01-7048-9978-38467EF8D87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581FCF9-EC64-FC48-8176-F2637419F2E2}" type="pres">
      <dgm:prSet presAssocID="{C864EFC7-D81D-DD47-BD92-8A1F042CCCE7}" presName="circle1" presStyleLbl="node1" presStyleIdx="0" presStyleCnt="4" custLinFactNeighborX="11250"/>
      <dgm:spPr/>
    </dgm:pt>
    <dgm:pt modelId="{0AA4FCEE-55A3-F34B-A82F-FF86FE6EEEF0}" type="pres">
      <dgm:prSet presAssocID="{C864EFC7-D81D-DD47-BD92-8A1F042CCCE7}" presName="space" presStyleCnt="0"/>
      <dgm:spPr/>
    </dgm:pt>
    <dgm:pt modelId="{23BD9E86-AB62-1D4F-9DE3-D8497E6FA57B}" type="pres">
      <dgm:prSet presAssocID="{C864EFC7-D81D-DD47-BD92-8A1F042CCCE7}" presName="rect1" presStyleLbl="alignAcc1" presStyleIdx="0" presStyleCnt="4"/>
      <dgm:spPr/>
      <dgm:t>
        <a:bodyPr/>
        <a:lstStyle/>
        <a:p>
          <a:endParaRPr lang="es-ES"/>
        </a:p>
      </dgm:t>
    </dgm:pt>
    <dgm:pt modelId="{3CB12B58-D571-6644-97B0-A1752E9EBDC5}" type="pres">
      <dgm:prSet presAssocID="{03675126-ABA7-7D4F-8002-1F50422006B5}" presName="vertSpace2" presStyleLbl="node1" presStyleIdx="0" presStyleCnt="4"/>
      <dgm:spPr/>
    </dgm:pt>
    <dgm:pt modelId="{2F64FB83-5240-074F-8508-F1220193C9C6}" type="pres">
      <dgm:prSet presAssocID="{03675126-ABA7-7D4F-8002-1F50422006B5}" presName="circle2" presStyleLbl="node1" presStyleIdx="1" presStyleCnt="4"/>
      <dgm:spPr/>
    </dgm:pt>
    <dgm:pt modelId="{E4C4BFE0-7388-B540-B442-4F0F76C2EE79}" type="pres">
      <dgm:prSet presAssocID="{03675126-ABA7-7D4F-8002-1F50422006B5}" presName="rect2" presStyleLbl="alignAcc1" presStyleIdx="1" presStyleCnt="4" custLinFactNeighborY="1443"/>
      <dgm:spPr/>
      <dgm:t>
        <a:bodyPr/>
        <a:lstStyle/>
        <a:p>
          <a:endParaRPr lang="es-ES"/>
        </a:p>
      </dgm:t>
    </dgm:pt>
    <dgm:pt modelId="{B831E43E-AFD7-8F42-AE04-21943E7BB8BC}" type="pres">
      <dgm:prSet presAssocID="{E4F29134-85CA-4546-9F6D-015985B10E16}" presName="vertSpace3" presStyleLbl="node1" presStyleIdx="1" presStyleCnt="4"/>
      <dgm:spPr/>
    </dgm:pt>
    <dgm:pt modelId="{42660D16-7813-5940-820A-7DEC789B2012}" type="pres">
      <dgm:prSet presAssocID="{E4F29134-85CA-4546-9F6D-015985B10E16}" presName="circle3" presStyleLbl="node1" presStyleIdx="2" presStyleCnt="4"/>
      <dgm:spPr/>
    </dgm:pt>
    <dgm:pt modelId="{CF3EB54F-CFB1-5940-BC74-CCDD07D14BB2}" type="pres">
      <dgm:prSet presAssocID="{E4F29134-85CA-4546-9F6D-015985B10E16}" presName="rect3" presStyleLbl="alignAcc1" presStyleIdx="2" presStyleCnt="4"/>
      <dgm:spPr/>
      <dgm:t>
        <a:bodyPr/>
        <a:lstStyle/>
        <a:p>
          <a:endParaRPr lang="es-ES"/>
        </a:p>
      </dgm:t>
    </dgm:pt>
    <dgm:pt modelId="{AA29D728-3345-5943-ACB1-507209F8778E}" type="pres">
      <dgm:prSet presAssocID="{FA00C0D2-7686-B44C-9392-63AEC602B8C7}" presName="vertSpace4" presStyleLbl="node1" presStyleIdx="2" presStyleCnt="4"/>
      <dgm:spPr/>
    </dgm:pt>
    <dgm:pt modelId="{0224631B-7566-BF49-87DA-85BDAFA49C75}" type="pres">
      <dgm:prSet presAssocID="{FA00C0D2-7686-B44C-9392-63AEC602B8C7}" presName="circle4" presStyleLbl="node1" presStyleIdx="3" presStyleCnt="4"/>
      <dgm:spPr/>
    </dgm:pt>
    <dgm:pt modelId="{7A99265B-0E75-1F4E-BD10-43551BD0A842}" type="pres">
      <dgm:prSet presAssocID="{FA00C0D2-7686-B44C-9392-63AEC602B8C7}" presName="rect4" presStyleLbl="alignAcc1" presStyleIdx="3" presStyleCnt="4"/>
      <dgm:spPr/>
      <dgm:t>
        <a:bodyPr/>
        <a:lstStyle/>
        <a:p>
          <a:endParaRPr lang="es-ES"/>
        </a:p>
      </dgm:t>
    </dgm:pt>
    <dgm:pt modelId="{EEB7B78B-1D73-3248-8A9B-97053AEC240B}" type="pres">
      <dgm:prSet presAssocID="{C864EFC7-D81D-DD47-BD92-8A1F042CCCE7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79C40D-C23D-A846-ACAD-1F4BA69D1329}" type="pres">
      <dgm:prSet presAssocID="{C864EFC7-D81D-DD47-BD92-8A1F042CCCE7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2CCB06-0827-8D49-BD2C-6E7825C4519B}" type="pres">
      <dgm:prSet presAssocID="{03675126-ABA7-7D4F-8002-1F50422006B5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19EEFA-FEA3-7D4A-9056-26A861A44A6E}" type="pres">
      <dgm:prSet presAssocID="{03675126-ABA7-7D4F-8002-1F50422006B5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926B83-C875-3D43-AAC7-2C1E0709C91F}" type="pres">
      <dgm:prSet presAssocID="{E4F29134-85CA-4546-9F6D-015985B10E16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414C7F-E16E-414F-9771-CE40642A8D01}" type="pres">
      <dgm:prSet presAssocID="{E4F29134-85CA-4546-9F6D-015985B10E16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E54436-5666-5047-BAC5-12F5AC9D3537}" type="pres">
      <dgm:prSet presAssocID="{FA00C0D2-7686-B44C-9392-63AEC602B8C7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188CC0-A10B-594E-B279-85F71CCECA73}" type="pres">
      <dgm:prSet presAssocID="{FA00C0D2-7686-B44C-9392-63AEC602B8C7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5716A6-45AC-1343-9EC7-7E13587E15F4}" type="presOf" srcId="{B2DBE39C-F408-C64A-95FD-2A31C532387D}" destId="{05414C7F-E16E-414F-9771-CE40642A8D01}" srcOrd="0" destOrd="0" presId="urn:microsoft.com/office/officeart/2005/8/layout/target3"/>
    <dgm:cxn modelId="{0F32D4EA-6D54-FF47-85F0-CBB2CF0D06F6}" srcId="{5C7686D5-2E01-7048-9978-38467EF8D873}" destId="{C864EFC7-D81D-DD47-BD92-8A1F042CCCE7}" srcOrd="0" destOrd="0" parTransId="{8934BCD1-E4C3-B040-B019-8CC28162CC46}" sibTransId="{DBFC1087-53FD-8D4D-84D6-8CCF221AABEB}"/>
    <dgm:cxn modelId="{D37BF597-5C4A-1D4E-8771-FDDF4F2B58FE}" srcId="{C864EFC7-D81D-DD47-BD92-8A1F042CCCE7}" destId="{D1F68A7E-C187-494C-AC67-4470FA22529A}" srcOrd="3" destOrd="0" parTransId="{B69F1424-6A99-D44C-B3AB-230F3C54D89B}" sibTransId="{9B04E4A3-8FCA-4642-8D1A-BE9BE3096068}"/>
    <dgm:cxn modelId="{6CEE4810-75A0-9E4D-BA48-7DE50B041274}" type="presOf" srcId="{4C399FA3-AB6C-3A47-B8C4-F2C026E1D0B3}" destId="{05414C7F-E16E-414F-9771-CE40642A8D01}" srcOrd="0" destOrd="2" presId="urn:microsoft.com/office/officeart/2005/8/layout/target3"/>
    <dgm:cxn modelId="{D7E32F1F-3747-9F41-AFE5-5F7DFEF3D9E1}" type="presOf" srcId="{5C7686D5-2E01-7048-9978-38467EF8D873}" destId="{BBFB4920-2AC8-CF4F-A0F6-53EDE9F35087}" srcOrd="0" destOrd="0" presId="urn:microsoft.com/office/officeart/2005/8/layout/target3"/>
    <dgm:cxn modelId="{1F5F8981-C5CA-5B44-B5DB-68AA9764F72F}" type="presOf" srcId="{0046D56A-2CC9-8A49-A5DF-60D4E70CBF90}" destId="{9879C40D-C23D-A846-ACAD-1F4BA69D1329}" srcOrd="0" destOrd="2" presId="urn:microsoft.com/office/officeart/2005/8/layout/target3"/>
    <dgm:cxn modelId="{13CF1361-E92C-ED4D-A0F5-E5041A0FEECC}" type="presOf" srcId="{F83830BE-9396-5A48-B22D-4D93136B880B}" destId="{CC188CC0-A10B-594E-B279-85F71CCECA73}" srcOrd="0" destOrd="0" presId="urn:microsoft.com/office/officeart/2005/8/layout/target3"/>
    <dgm:cxn modelId="{A1E9AB9D-7517-B14E-8B9E-9EDF300A69F8}" srcId="{C864EFC7-D81D-DD47-BD92-8A1F042CCCE7}" destId="{0331E840-4D82-A940-8A0A-9634E62F2185}" srcOrd="1" destOrd="0" parTransId="{F8E39462-F88C-CE43-AD67-6933F3E0B4FD}" sibTransId="{512014D3-4B64-D348-AA3D-201EC87FADF9}"/>
    <dgm:cxn modelId="{7CFE17E3-BD1C-744E-90A4-85C4F2436253}" type="presOf" srcId="{FA00C0D2-7686-B44C-9392-63AEC602B8C7}" destId="{7A99265B-0E75-1F4E-BD10-43551BD0A842}" srcOrd="0" destOrd="0" presId="urn:microsoft.com/office/officeart/2005/8/layout/target3"/>
    <dgm:cxn modelId="{E018DB6C-0855-C54F-92F7-39BABF4CDDCE}" srcId="{5C7686D5-2E01-7048-9978-38467EF8D873}" destId="{03675126-ABA7-7D4F-8002-1F50422006B5}" srcOrd="1" destOrd="0" parTransId="{757DFB0D-836A-B247-B795-65A70FF3BC3C}" sibTransId="{90D5C188-E921-E141-8BBB-8A34D275B2E5}"/>
    <dgm:cxn modelId="{E1AFFD34-4212-9848-9346-DC06B980983A}" srcId="{5C7686D5-2E01-7048-9978-38467EF8D873}" destId="{E4F29134-85CA-4546-9F6D-015985B10E16}" srcOrd="2" destOrd="0" parTransId="{EBE6C8C7-0DBB-C840-A447-4E47BF931B67}" sibTransId="{B720E58E-AA31-C04A-AD41-F3EC98FEB1C4}"/>
    <dgm:cxn modelId="{04ED8989-B1D1-7E42-8F5F-8D47A5E589C2}" type="presOf" srcId="{DD524457-033A-3141-9EF0-D495B08374A7}" destId="{6219EEFA-FEA3-7D4A-9056-26A861A44A6E}" srcOrd="0" destOrd="1" presId="urn:microsoft.com/office/officeart/2005/8/layout/target3"/>
    <dgm:cxn modelId="{F4984957-B68F-E54C-A93E-8C5EC99027FC}" srcId="{03675126-ABA7-7D4F-8002-1F50422006B5}" destId="{DD524457-033A-3141-9EF0-D495B08374A7}" srcOrd="1" destOrd="0" parTransId="{347FDC83-D515-6841-986E-29B71B40DB26}" sibTransId="{C181717E-1E33-F140-A6D3-0FF071A9BE21}"/>
    <dgm:cxn modelId="{6ADBF049-340D-1A41-9651-BCF45211A4FE}" type="presOf" srcId="{7E71C039-44FB-9D4A-8103-D08B6ED3A87C}" destId="{05414C7F-E16E-414F-9771-CE40642A8D01}" srcOrd="0" destOrd="1" presId="urn:microsoft.com/office/officeart/2005/8/layout/target3"/>
    <dgm:cxn modelId="{A5629BF6-4BB4-4749-8244-23C7C5E3F4E1}" srcId="{03675126-ABA7-7D4F-8002-1F50422006B5}" destId="{B45CC8D6-A344-6942-AE8F-74399E3F8551}" srcOrd="0" destOrd="0" parTransId="{7AAEC45D-F957-DB45-9D0D-D6E7FD2B5CC3}" sibTransId="{DDA1F01F-7BD3-634E-B033-C9A44D840BE8}"/>
    <dgm:cxn modelId="{A8FDC3E9-D5EC-1046-B2F1-5DB3CFE1F045}" type="presOf" srcId="{03675126-ABA7-7D4F-8002-1F50422006B5}" destId="{862CCB06-0827-8D49-BD2C-6E7825C4519B}" srcOrd="1" destOrd="0" presId="urn:microsoft.com/office/officeart/2005/8/layout/target3"/>
    <dgm:cxn modelId="{C422893B-EBD9-1C44-B87C-6749715AF8BE}" srcId="{C864EFC7-D81D-DD47-BD92-8A1F042CCCE7}" destId="{0046D56A-2CC9-8A49-A5DF-60D4E70CBF90}" srcOrd="2" destOrd="0" parTransId="{A011B9D3-430E-6649-ABEF-59E1DE4A0BF9}" sibTransId="{9FD2F9A2-F118-8A4D-A0A7-D15F32F75026}"/>
    <dgm:cxn modelId="{B0AE3743-6803-5441-8A8B-B8979BB38C05}" srcId="{FA00C0D2-7686-B44C-9392-63AEC602B8C7}" destId="{EBE12282-8951-D642-8395-121090A4ABB6}" srcOrd="2" destOrd="0" parTransId="{9F439954-E005-394C-98C4-0CB9A4D31B85}" sibTransId="{4CFB412D-D692-5E48-8AFD-BCCF39C05BF4}"/>
    <dgm:cxn modelId="{1354FD51-8AA7-0D4F-8F89-1522BBB0D367}" srcId="{E4F29134-85CA-4546-9F6D-015985B10E16}" destId="{4C399FA3-AB6C-3A47-B8C4-F2C026E1D0B3}" srcOrd="2" destOrd="0" parTransId="{32C907C4-0D1F-2843-90D7-DC8D87614605}" sibTransId="{5B03F7D4-B60F-CE4F-A73A-1EAEBC7AB966}"/>
    <dgm:cxn modelId="{B4053D59-E639-6948-A433-C1DE78BF126B}" srcId="{FA00C0D2-7686-B44C-9392-63AEC602B8C7}" destId="{8729431B-184F-2E49-B206-AE7F6FFFB7E6}" srcOrd="1" destOrd="0" parTransId="{FFD6E94A-F6EB-9F4F-A4F5-984107571C43}" sibTransId="{368A093D-C0DC-5346-A768-9696E7F25CEB}"/>
    <dgm:cxn modelId="{8DB45480-E27A-3C40-8D96-3D6F232D5A8A}" type="presOf" srcId="{0331E840-4D82-A940-8A0A-9634E62F2185}" destId="{9879C40D-C23D-A846-ACAD-1F4BA69D1329}" srcOrd="0" destOrd="1" presId="urn:microsoft.com/office/officeart/2005/8/layout/target3"/>
    <dgm:cxn modelId="{7052153A-3D8E-4A4B-923A-328E089415BF}" type="presOf" srcId="{8729431B-184F-2E49-B206-AE7F6FFFB7E6}" destId="{CC188CC0-A10B-594E-B279-85F71CCECA73}" srcOrd="0" destOrd="1" presId="urn:microsoft.com/office/officeart/2005/8/layout/target3"/>
    <dgm:cxn modelId="{21ECA33F-4631-724F-B0E3-40FED91717BF}" srcId="{E4F29134-85CA-4546-9F6D-015985B10E16}" destId="{54CB1F7B-7931-1A4C-8505-E90208F0778E}" srcOrd="3" destOrd="0" parTransId="{3D97056E-5722-DE4C-A111-0F49A98D941B}" sibTransId="{FDB6B215-7248-2340-84A5-7E87978DC2DC}"/>
    <dgm:cxn modelId="{A6ADF93C-BF3C-5846-92BC-962ABF7BEA08}" srcId="{FA00C0D2-7686-B44C-9392-63AEC602B8C7}" destId="{F83830BE-9396-5A48-B22D-4D93136B880B}" srcOrd="0" destOrd="0" parTransId="{C5D4D1DF-6B1E-8F40-A02B-9F678DB6C04D}" sibTransId="{83D47982-01A7-8741-9B43-2042257B415A}"/>
    <dgm:cxn modelId="{FA88E425-6B33-B649-837D-B3A5139C482C}" type="presOf" srcId="{B45CC8D6-A344-6942-AE8F-74399E3F8551}" destId="{6219EEFA-FEA3-7D4A-9056-26A861A44A6E}" srcOrd="0" destOrd="0" presId="urn:microsoft.com/office/officeart/2005/8/layout/target3"/>
    <dgm:cxn modelId="{EB0B2D89-6F48-9E43-B3C0-3C257546044E}" type="presOf" srcId="{03675126-ABA7-7D4F-8002-1F50422006B5}" destId="{E4C4BFE0-7388-B540-B442-4F0F76C2EE79}" srcOrd="0" destOrd="0" presId="urn:microsoft.com/office/officeart/2005/8/layout/target3"/>
    <dgm:cxn modelId="{01AB2C8C-B34C-9741-B07F-5A77B7D95B85}" srcId="{5C7686D5-2E01-7048-9978-38467EF8D873}" destId="{FA00C0D2-7686-B44C-9392-63AEC602B8C7}" srcOrd="3" destOrd="0" parTransId="{2998A3B8-3DCE-B041-BFA3-BCF89B9E9C18}" sibTransId="{1766319D-C089-F449-B494-6642E0C55BFB}"/>
    <dgm:cxn modelId="{88DF0F07-12B7-2549-AFF4-E55BE219F55E}" type="presOf" srcId="{3F3FB197-70DD-AD42-A302-D77A6040F8FD}" destId="{9879C40D-C23D-A846-ACAD-1F4BA69D1329}" srcOrd="0" destOrd="0" presId="urn:microsoft.com/office/officeart/2005/8/layout/target3"/>
    <dgm:cxn modelId="{E15747A0-9A75-3140-9FA4-5F0C81D2A988}" type="presOf" srcId="{EBE12282-8951-D642-8395-121090A4ABB6}" destId="{CC188CC0-A10B-594E-B279-85F71CCECA73}" srcOrd="0" destOrd="2" presId="urn:microsoft.com/office/officeart/2005/8/layout/target3"/>
    <dgm:cxn modelId="{57C4A5B0-321E-3647-A214-EE7D6844F71B}" type="presOf" srcId="{E4F29134-85CA-4546-9F6D-015985B10E16}" destId="{CF3EB54F-CFB1-5940-BC74-CCDD07D14BB2}" srcOrd="0" destOrd="0" presId="urn:microsoft.com/office/officeart/2005/8/layout/target3"/>
    <dgm:cxn modelId="{4363BDA9-07D5-DB48-906A-3B3687B848C9}" type="presOf" srcId="{54CB1F7B-7931-1A4C-8505-E90208F0778E}" destId="{05414C7F-E16E-414F-9771-CE40642A8D01}" srcOrd="0" destOrd="3" presId="urn:microsoft.com/office/officeart/2005/8/layout/target3"/>
    <dgm:cxn modelId="{DCF7ADC9-C937-0C4F-BC62-42BFFC1644E2}" type="presOf" srcId="{C864EFC7-D81D-DD47-BD92-8A1F042CCCE7}" destId="{EEB7B78B-1D73-3248-8A9B-97053AEC240B}" srcOrd="1" destOrd="0" presId="urn:microsoft.com/office/officeart/2005/8/layout/target3"/>
    <dgm:cxn modelId="{8C0C06E8-7444-C346-90A3-D61C2CDD2D0B}" type="presOf" srcId="{D1F68A7E-C187-494C-AC67-4470FA22529A}" destId="{9879C40D-C23D-A846-ACAD-1F4BA69D1329}" srcOrd="0" destOrd="3" presId="urn:microsoft.com/office/officeart/2005/8/layout/target3"/>
    <dgm:cxn modelId="{6D95A0B4-2ABA-D049-B27E-A694A17168DB}" srcId="{C864EFC7-D81D-DD47-BD92-8A1F042CCCE7}" destId="{3F3FB197-70DD-AD42-A302-D77A6040F8FD}" srcOrd="0" destOrd="0" parTransId="{05CC4903-2946-FE4A-8EF4-5E34CBE65186}" sibTransId="{14832EB1-D1EC-5C41-A4F6-18FF3468283B}"/>
    <dgm:cxn modelId="{3775F642-D854-B546-8BBC-825AD6114BA3}" type="presOf" srcId="{FA00C0D2-7686-B44C-9392-63AEC602B8C7}" destId="{FAE54436-5666-5047-BAC5-12F5AC9D3537}" srcOrd="1" destOrd="0" presId="urn:microsoft.com/office/officeart/2005/8/layout/target3"/>
    <dgm:cxn modelId="{186D629E-B88D-2744-85CA-352754FD866D}" srcId="{E4F29134-85CA-4546-9F6D-015985B10E16}" destId="{B2DBE39C-F408-C64A-95FD-2A31C532387D}" srcOrd="0" destOrd="0" parTransId="{5F700EA4-C1F8-D949-92B5-A193C470337A}" sibTransId="{316C45D2-D38C-CE4C-9361-532EDB6AF966}"/>
    <dgm:cxn modelId="{024C6DD1-2BD1-8249-A0E6-C781A0130A38}" srcId="{E4F29134-85CA-4546-9F6D-015985B10E16}" destId="{7E71C039-44FB-9D4A-8103-D08B6ED3A87C}" srcOrd="1" destOrd="0" parTransId="{64D74057-566E-6043-8F42-638201D47C2D}" sibTransId="{246CAAE4-D47F-A14A-8662-63F6F1B9E033}"/>
    <dgm:cxn modelId="{FA8E835B-66E1-4C41-A36F-C41B67F6BC46}" type="presOf" srcId="{C864EFC7-D81D-DD47-BD92-8A1F042CCCE7}" destId="{23BD9E86-AB62-1D4F-9DE3-D8497E6FA57B}" srcOrd="0" destOrd="0" presId="urn:microsoft.com/office/officeart/2005/8/layout/target3"/>
    <dgm:cxn modelId="{26775A5E-64C4-8F44-B100-A3B9CD19140D}" type="presOf" srcId="{A28F0143-4D06-DE4C-AF38-0E1E400CBEF3}" destId="{6219EEFA-FEA3-7D4A-9056-26A861A44A6E}" srcOrd="0" destOrd="2" presId="urn:microsoft.com/office/officeart/2005/8/layout/target3"/>
    <dgm:cxn modelId="{5DE80433-6648-5641-86C2-8D20589F0BC0}" type="presOf" srcId="{E4F29134-85CA-4546-9F6D-015985B10E16}" destId="{7F926B83-C875-3D43-AAC7-2C1E0709C91F}" srcOrd="1" destOrd="0" presId="urn:microsoft.com/office/officeart/2005/8/layout/target3"/>
    <dgm:cxn modelId="{D8DE571D-F5A4-2A44-A890-80713B3E257E}" srcId="{03675126-ABA7-7D4F-8002-1F50422006B5}" destId="{A28F0143-4D06-DE4C-AF38-0E1E400CBEF3}" srcOrd="2" destOrd="0" parTransId="{015F7C90-21FE-BC45-9BAB-C8BA703AEA94}" sibTransId="{6FFAFE28-96D9-154C-8AE3-95F409C79F7C}"/>
    <dgm:cxn modelId="{AF840ED4-F216-6143-A710-AD173D3925DC}" type="presParOf" srcId="{BBFB4920-2AC8-CF4F-A0F6-53EDE9F35087}" destId="{A581FCF9-EC64-FC48-8176-F2637419F2E2}" srcOrd="0" destOrd="0" presId="urn:microsoft.com/office/officeart/2005/8/layout/target3"/>
    <dgm:cxn modelId="{C26E72BF-D9B7-854A-B4F4-653D16761EB5}" type="presParOf" srcId="{BBFB4920-2AC8-CF4F-A0F6-53EDE9F35087}" destId="{0AA4FCEE-55A3-F34B-A82F-FF86FE6EEEF0}" srcOrd="1" destOrd="0" presId="urn:microsoft.com/office/officeart/2005/8/layout/target3"/>
    <dgm:cxn modelId="{EFF9CF45-C980-6E4A-B7A0-0C5BB6355AEA}" type="presParOf" srcId="{BBFB4920-2AC8-CF4F-A0F6-53EDE9F35087}" destId="{23BD9E86-AB62-1D4F-9DE3-D8497E6FA57B}" srcOrd="2" destOrd="0" presId="urn:microsoft.com/office/officeart/2005/8/layout/target3"/>
    <dgm:cxn modelId="{751A9CE7-107B-4F49-A6D2-3B9C693FCCE2}" type="presParOf" srcId="{BBFB4920-2AC8-CF4F-A0F6-53EDE9F35087}" destId="{3CB12B58-D571-6644-97B0-A1752E9EBDC5}" srcOrd="3" destOrd="0" presId="urn:microsoft.com/office/officeart/2005/8/layout/target3"/>
    <dgm:cxn modelId="{2F3F37FB-C83C-D848-8079-EADE1A3963FF}" type="presParOf" srcId="{BBFB4920-2AC8-CF4F-A0F6-53EDE9F35087}" destId="{2F64FB83-5240-074F-8508-F1220193C9C6}" srcOrd="4" destOrd="0" presId="urn:microsoft.com/office/officeart/2005/8/layout/target3"/>
    <dgm:cxn modelId="{016DD020-9D64-5E4D-93E0-09DBEFA4B912}" type="presParOf" srcId="{BBFB4920-2AC8-CF4F-A0F6-53EDE9F35087}" destId="{E4C4BFE0-7388-B540-B442-4F0F76C2EE79}" srcOrd="5" destOrd="0" presId="urn:microsoft.com/office/officeart/2005/8/layout/target3"/>
    <dgm:cxn modelId="{238371E3-5B2C-DE40-A486-14F9AAC19237}" type="presParOf" srcId="{BBFB4920-2AC8-CF4F-A0F6-53EDE9F35087}" destId="{B831E43E-AFD7-8F42-AE04-21943E7BB8BC}" srcOrd="6" destOrd="0" presId="urn:microsoft.com/office/officeart/2005/8/layout/target3"/>
    <dgm:cxn modelId="{4779AB3D-8BD1-2547-8B23-26807B131688}" type="presParOf" srcId="{BBFB4920-2AC8-CF4F-A0F6-53EDE9F35087}" destId="{42660D16-7813-5940-820A-7DEC789B2012}" srcOrd="7" destOrd="0" presId="urn:microsoft.com/office/officeart/2005/8/layout/target3"/>
    <dgm:cxn modelId="{8DEDE4D7-7EA7-DF40-A90B-74A6E7E80001}" type="presParOf" srcId="{BBFB4920-2AC8-CF4F-A0F6-53EDE9F35087}" destId="{CF3EB54F-CFB1-5940-BC74-CCDD07D14BB2}" srcOrd="8" destOrd="0" presId="urn:microsoft.com/office/officeart/2005/8/layout/target3"/>
    <dgm:cxn modelId="{6BCA0A1E-C968-7B41-9FA7-9E2556CD6C9B}" type="presParOf" srcId="{BBFB4920-2AC8-CF4F-A0F6-53EDE9F35087}" destId="{AA29D728-3345-5943-ACB1-507209F8778E}" srcOrd="9" destOrd="0" presId="urn:microsoft.com/office/officeart/2005/8/layout/target3"/>
    <dgm:cxn modelId="{78A6FD13-CAB2-6541-A634-4CBCFD56940D}" type="presParOf" srcId="{BBFB4920-2AC8-CF4F-A0F6-53EDE9F35087}" destId="{0224631B-7566-BF49-87DA-85BDAFA49C75}" srcOrd="10" destOrd="0" presId="urn:microsoft.com/office/officeart/2005/8/layout/target3"/>
    <dgm:cxn modelId="{FD5A266F-B211-4B45-A1DD-AB2B49DCDB86}" type="presParOf" srcId="{BBFB4920-2AC8-CF4F-A0F6-53EDE9F35087}" destId="{7A99265B-0E75-1F4E-BD10-43551BD0A842}" srcOrd="11" destOrd="0" presId="urn:microsoft.com/office/officeart/2005/8/layout/target3"/>
    <dgm:cxn modelId="{A411EB28-CB4D-3841-A6A7-47A523D32387}" type="presParOf" srcId="{BBFB4920-2AC8-CF4F-A0F6-53EDE9F35087}" destId="{EEB7B78B-1D73-3248-8A9B-97053AEC240B}" srcOrd="12" destOrd="0" presId="urn:microsoft.com/office/officeart/2005/8/layout/target3"/>
    <dgm:cxn modelId="{E260E47D-A98D-3644-A1F9-64855CEF7FA2}" type="presParOf" srcId="{BBFB4920-2AC8-CF4F-A0F6-53EDE9F35087}" destId="{9879C40D-C23D-A846-ACAD-1F4BA69D1329}" srcOrd="13" destOrd="0" presId="urn:microsoft.com/office/officeart/2005/8/layout/target3"/>
    <dgm:cxn modelId="{B4D59E9F-5E99-134B-ACA7-5C987057A6DA}" type="presParOf" srcId="{BBFB4920-2AC8-CF4F-A0F6-53EDE9F35087}" destId="{862CCB06-0827-8D49-BD2C-6E7825C4519B}" srcOrd="14" destOrd="0" presId="urn:microsoft.com/office/officeart/2005/8/layout/target3"/>
    <dgm:cxn modelId="{571322AA-42C0-2745-A06E-5628EC443F98}" type="presParOf" srcId="{BBFB4920-2AC8-CF4F-A0F6-53EDE9F35087}" destId="{6219EEFA-FEA3-7D4A-9056-26A861A44A6E}" srcOrd="15" destOrd="0" presId="urn:microsoft.com/office/officeart/2005/8/layout/target3"/>
    <dgm:cxn modelId="{38EE4CD7-2CD2-AE45-9B51-C8D676EC015F}" type="presParOf" srcId="{BBFB4920-2AC8-CF4F-A0F6-53EDE9F35087}" destId="{7F926B83-C875-3D43-AAC7-2C1E0709C91F}" srcOrd="16" destOrd="0" presId="urn:microsoft.com/office/officeart/2005/8/layout/target3"/>
    <dgm:cxn modelId="{0FCAF2F1-5483-FE43-A69B-5463E9776254}" type="presParOf" srcId="{BBFB4920-2AC8-CF4F-A0F6-53EDE9F35087}" destId="{05414C7F-E16E-414F-9771-CE40642A8D01}" srcOrd="17" destOrd="0" presId="urn:microsoft.com/office/officeart/2005/8/layout/target3"/>
    <dgm:cxn modelId="{FB5D9DEE-C301-CA46-ABC3-50CB99414520}" type="presParOf" srcId="{BBFB4920-2AC8-CF4F-A0F6-53EDE9F35087}" destId="{FAE54436-5666-5047-BAC5-12F5AC9D3537}" srcOrd="18" destOrd="0" presId="urn:microsoft.com/office/officeart/2005/8/layout/target3"/>
    <dgm:cxn modelId="{31CD49A2-2878-5945-AD4E-A8517A36C36C}" type="presParOf" srcId="{BBFB4920-2AC8-CF4F-A0F6-53EDE9F35087}" destId="{CC188CC0-A10B-594E-B279-85F71CCECA73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DDBA7-2286-1847-9819-05F7EDC43EF3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B1AC2FD-DA1D-7144-A5F4-5FA5C37B0A01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7FED26D0-8279-BA45-8FD9-9A215056E65C}" type="parTrans" cxnId="{A4622980-2CA8-6C46-B35C-A549A8B8BB28}">
      <dgm:prSet/>
      <dgm:spPr/>
      <dgm:t>
        <a:bodyPr/>
        <a:lstStyle/>
        <a:p>
          <a:endParaRPr lang="es-ES"/>
        </a:p>
      </dgm:t>
    </dgm:pt>
    <dgm:pt modelId="{8CAB1D18-ED94-3344-9456-8ADCBE2D5D4B}" type="sibTrans" cxnId="{A4622980-2CA8-6C46-B35C-A549A8B8BB28}">
      <dgm:prSet/>
      <dgm:spPr/>
      <dgm:t>
        <a:bodyPr/>
        <a:lstStyle/>
        <a:p>
          <a:endParaRPr lang="es-ES"/>
        </a:p>
      </dgm:t>
    </dgm:pt>
    <dgm:pt modelId="{1CEDBBDE-D4E6-9B46-8B92-E02BEF2073DE}">
      <dgm:prSet phldrT="[Texto]" custT="1"/>
      <dgm:spPr/>
      <dgm:t>
        <a:bodyPr/>
        <a:lstStyle/>
        <a:p>
          <a:r>
            <a:rPr lang="es-ES" sz="2400" b="1" dirty="0" smtClean="0">
              <a:solidFill>
                <a:srgbClr val="000000"/>
              </a:solidFill>
            </a:rPr>
            <a:t>4 Escuelas</a:t>
          </a:r>
        </a:p>
        <a:p>
          <a:r>
            <a:rPr lang="es-ES" sz="2400" b="1" dirty="0" smtClean="0">
              <a:solidFill>
                <a:srgbClr val="000000"/>
              </a:solidFill>
            </a:rPr>
            <a:t>6 Carreras</a:t>
          </a:r>
        </a:p>
        <a:p>
          <a:r>
            <a:rPr lang="es-ES" sz="2400" b="1" dirty="0" smtClean="0">
              <a:solidFill>
                <a:srgbClr val="000000"/>
              </a:solidFill>
            </a:rPr>
            <a:t>168 Mat nueva</a:t>
          </a:r>
        </a:p>
        <a:p>
          <a:r>
            <a:rPr lang="es-ES" sz="2400" b="1" dirty="0" smtClean="0">
              <a:solidFill>
                <a:srgbClr val="000000"/>
              </a:solidFill>
            </a:rPr>
            <a:t>950 Mat Total </a:t>
          </a:r>
          <a:endParaRPr lang="es-ES" sz="2400" b="1" dirty="0">
            <a:solidFill>
              <a:srgbClr val="000000"/>
            </a:solidFill>
          </a:endParaRPr>
        </a:p>
      </dgm:t>
    </dgm:pt>
    <dgm:pt modelId="{D2D79F0C-BB6B-7A4C-A350-AC5DE2ED59C1}" type="parTrans" cxnId="{31431FB5-077B-CD41-9C5D-38FD7592E40C}">
      <dgm:prSet/>
      <dgm:spPr/>
      <dgm:t>
        <a:bodyPr/>
        <a:lstStyle/>
        <a:p>
          <a:endParaRPr lang="es-ES"/>
        </a:p>
      </dgm:t>
    </dgm:pt>
    <dgm:pt modelId="{CD67E940-D5A3-D749-BF6D-D222E895FDD8}" type="sibTrans" cxnId="{31431FB5-077B-CD41-9C5D-38FD7592E40C}">
      <dgm:prSet/>
      <dgm:spPr/>
      <dgm:t>
        <a:bodyPr/>
        <a:lstStyle/>
        <a:p>
          <a:endParaRPr lang="es-ES"/>
        </a:p>
      </dgm:t>
    </dgm:pt>
    <dgm:pt modelId="{CD13F266-7C98-304D-835B-6E6DE169504B}">
      <dgm:prSet phldrT="[Texto]" custT="1"/>
      <dgm:spPr/>
      <dgm:t>
        <a:bodyPr/>
        <a:lstStyle/>
        <a:p>
          <a:endParaRPr lang="es-ES" sz="2400" b="1" dirty="0" smtClean="0">
            <a:solidFill>
              <a:srgbClr val="000000"/>
            </a:solidFill>
          </a:endParaRPr>
        </a:p>
        <a:p>
          <a:endParaRPr lang="es-ES" sz="2400" b="1" dirty="0" smtClean="0">
            <a:solidFill>
              <a:srgbClr val="000000"/>
            </a:solidFill>
          </a:endParaRPr>
        </a:p>
        <a:p>
          <a:endParaRPr lang="es-ES" sz="2400" b="1" dirty="0" smtClean="0">
            <a:solidFill>
              <a:srgbClr val="000000"/>
            </a:solidFill>
          </a:endParaRPr>
        </a:p>
        <a:p>
          <a:r>
            <a:rPr lang="es-ES" sz="2400" b="1" dirty="0" smtClean="0">
              <a:solidFill>
                <a:srgbClr val="000000"/>
              </a:solidFill>
            </a:rPr>
            <a:t>26 PJC, 7%PJM</a:t>
          </a:r>
        </a:p>
        <a:p>
          <a:r>
            <a:rPr lang="es-ES" sz="2400" b="1" dirty="0" smtClean="0">
              <a:solidFill>
                <a:srgbClr val="000000"/>
              </a:solidFill>
            </a:rPr>
            <a:t>100 Académicos</a:t>
          </a:r>
        </a:p>
        <a:p>
          <a:r>
            <a:rPr lang="es-ES" sz="2400" b="1" dirty="0" smtClean="0">
              <a:solidFill>
                <a:srgbClr val="000000"/>
              </a:solidFill>
            </a:rPr>
            <a:t>73% Académicos con postgrados</a:t>
          </a:r>
        </a:p>
        <a:p>
          <a:endParaRPr lang="es-ES" sz="2400" b="1" dirty="0" smtClean="0">
            <a:solidFill>
              <a:srgbClr val="000000"/>
            </a:solidFill>
          </a:endParaRPr>
        </a:p>
        <a:p>
          <a:endParaRPr lang="es-ES" sz="2400" b="1" dirty="0" smtClean="0">
            <a:solidFill>
              <a:srgbClr val="000000"/>
            </a:solidFill>
          </a:endParaRPr>
        </a:p>
        <a:p>
          <a:endParaRPr lang="es-ES" sz="2400" b="1" dirty="0">
            <a:solidFill>
              <a:srgbClr val="000000"/>
            </a:solidFill>
          </a:endParaRPr>
        </a:p>
      </dgm:t>
    </dgm:pt>
    <dgm:pt modelId="{3157CD24-626E-0941-90D9-E30EDC7673BF}" type="parTrans" cxnId="{0C0A2C03-AE87-1143-B17D-A07B80E20792}">
      <dgm:prSet/>
      <dgm:spPr/>
      <dgm:t>
        <a:bodyPr/>
        <a:lstStyle/>
        <a:p>
          <a:endParaRPr lang="es-ES"/>
        </a:p>
      </dgm:t>
    </dgm:pt>
    <dgm:pt modelId="{901359B8-6C82-454D-B6A4-73CBC3FD3F3A}" type="sibTrans" cxnId="{0C0A2C03-AE87-1143-B17D-A07B80E20792}">
      <dgm:prSet/>
      <dgm:spPr/>
      <dgm:t>
        <a:bodyPr/>
        <a:lstStyle/>
        <a:p>
          <a:endParaRPr lang="es-ES"/>
        </a:p>
      </dgm:t>
    </dgm:pt>
    <dgm:pt modelId="{8840D906-60DE-634B-9B00-24676CFBA9B9}">
      <dgm:prSet phldrT="[Texto]" custT="1"/>
      <dgm:spPr/>
      <dgm:t>
        <a:bodyPr/>
        <a:lstStyle/>
        <a:p>
          <a:r>
            <a:rPr lang="es-ES" sz="1800" b="1" dirty="0" smtClean="0">
              <a:solidFill>
                <a:srgbClr val="000000"/>
              </a:solidFill>
            </a:rPr>
            <a:t>3 Programas continuidad de estudios</a:t>
          </a:r>
        </a:p>
        <a:p>
          <a:r>
            <a:rPr lang="es-ES" sz="1800" b="1" dirty="0" smtClean="0">
              <a:solidFill>
                <a:srgbClr val="000000"/>
              </a:solidFill>
            </a:rPr>
            <a:t>10 Diplomados en oferta </a:t>
          </a:r>
        </a:p>
        <a:p>
          <a:r>
            <a:rPr lang="es-ES" sz="1800" b="1" dirty="0" smtClean="0">
              <a:solidFill>
                <a:srgbClr val="000000"/>
              </a:solidFill>
            </a:rPr>
            <a:t>3 Magíster</a:t>
          </a:r>
          <a:endParaRPr lang="es-ES" sz="1800" b="1" dirty="0">
            <a:solidFill>
              <a:srgbClr val="000000"/>
            </a:solidFill>
          </a:endParaRPr>
        </a:p>
      </dgm:t>
    </dgm:pt>
    <dgm:pt modelId="{DD65614E-B5E0-9B49-A49F-11E084B3D794}" type="parTrans" cxnId="{89AB247F-AA57-5949-9458-4DBEB376F57A}">
      <dgm:prSet/>
      <dgm:spPr/>
      <dgm:t>
        <a:bodyPr/>
        <a:lstStyle/>
        <a:p>
          <a:endParaRPr lang="es-ES"/>
        </a:p>
      </dgm:t>
    </dgm:pt>
    <dgm:pt modelId="{8C72A1A4-6127-7849-B644-21AA8E4C1126}" type="sibTrans" cxnId="{89AB247F-AA57-5949-9458-4DBEB376F57A}">
      <dgm:prSet/>
      <dgm:spPr/>
      <dgm:t>
        <a:bodyPr/>
        <a:lstStyle/>
        <a:p>
          <a:endParaRPr lang="es-ES"/>
        </a:p>
      </dgm:t>
    </dgm:pt>
    <dgm:pt modelId="{539FD7AA-8340-7749-A394-3CD08FFDB771}">
      <dgm:prSet/>
      <dgm:spPr/>
      <dgm:t>
        <a:bodyPr/>
        <a:lstStyle/>
        <a:p>
          <a:endParaRPr lang="es-ES"/>
        </a:p>
      </dgm:t>
    </dgm:pt>
    <dgm:pt modelId="{FE65F36D-506A-D943-9122-D8462A4967C9}" type="parTrans" cxnId="{1A55CF19-5478-ED4F-9E30-B822A0844EF6}">
      <dgm:prSet/>
      <dgm:spPr/>
      <dgm:t>
        <a:bodyPr/>
        <a:lstStyle/>
        <a:p>
          <a:endParaRPr lang="es-ES"/>
        </a:p>
      </dgm:t>
    </dgm:pt>
    <dgm:pt modelId="{D765ED1A-1630-634F-81F2-57699B2C9D44}" type="sibTrans" cxnId="{1A55CF19-5478-ED4F-9E30-B822A0844EF6}">
      <dgm:prSet/>
      <dgm:spPr/>
      <dgm:t>
        <a:bodyPr/>
        <a:lstStyle/>
        <a:p>
          <a:endParaRPr lang="es-ES"/>
        </a:p>
      </dgm:t>
    </dgm:pt>
    <dgm:pt modelId="{D7780DE5-A26E-8B44-A399-DBDE5036F349}" type="pres">
      <dgm:prSet presAssocID="{C1FDDBA7-2286-1847-9819-05F7EDC43E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739BA5-7F72-3047-9867-027A4D47E62E}" type="pres">
      <dgm:prSet presAssocID="{7B1AC2FD-DA1D-7144-A5F4-5FA5C37B0A01}" presName="centerShape" presStyleLbl="node0" presStyleIdx="0" presStyleCnt="1"/>
      <dgm:spPr/>
      <dgm:t>
        <a:bodyPr/>
        <a:lstStyle/>
        <a:p>
          <a:endParaRPr lang="es-ES"/>
        </a:p>
      </dgm:t>
    </dgm:pt>
    <dgm:pt modelId="{E25F0DDF-5F85-594F-86AB-2B4C59CA9FAD}" type="pres">
      <dgm:prSet presAssocID="{D2D79F0C-BB6B-7A4C-A350-AC5DE2ED59C1}" presName="parTrans" presStyleLbl="bgSibTrans2D1" presStyleIdx="0" presStyleCnt="3" custLinFactNeighborX="14152" custLinFactNeighborY="18925"/>
      <dgm:spPr/>
      <dgm:t>
        <a:bodyPr/>
        <a:lstStyle/>
        <a:p>
          <a:endParaRPr lang="es-ES"/>
        </a:p>
      </dgm:t>
    </dgm:pt>
    <dgm:pt modelId="{4FAB4AFD-1EEA-E44C-A964-817B2656A477}" type="pres">
      <dgm:prSet presAssocID="{1CEDBBDE-D4E6-9B46-8B92-E02BEF2073DE}" presName="node" presStyleLbl="node1" presStyleIdx="0" presStyleCnt="3" custScaleX="123960" custScaleY="126216" custRadScaleRad="115386" custRadScaleInc="-284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F253A3-2762-2643-AB98-D7DCDB202556}" type="pres">
      <dgm:prSet presAssocID="{3157CD24-626E-0941-90D9-E30EDC7673BF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D697819D-24F1-B64C-93F8-7AF65AF5031D}" type="pres">
      <dgm:prSet presAssocID="{CD13F266-7C98-304D-835B-6E6DE169504B}" presName="node" presStyleLbl="node1" presStyleIdx="1" presStyleCnt="3" custScaleX="144185" custScaleY="120424" custRadScaleRad="100135" custRadScaleInc="-45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605184-33A0-4846-A63E-867F62B4A78B}" type="pres">
      <dgm:prSet presAssocID="{DD65614E-B5E0-9B49-A49F-11E084B3D794}" presName="parTrans" presStyleLbl="bgSibTrans2D1" presStyleIdx="2" presStyleCnt="3" custLinFactNeighborX="-9593" custLinFactNeighborY="7278"/>
      <dgm:spPr/>
      <dgm:t>
        <a:bodyPr/>
        <a:lstStyle/>
        <a:p>
          <a:endParaRPr lang="es-ES"/>
        </a:p>
      </dgm:t>
    </dgm:pt>
    <dgm:pt modelId="{67EAACE6-AC62-C84A-91B0-4B9153BB86EA}" type="pres">
      <dgm:prSet presAssocID="{8840D906-60DE-634B-9B00-24676CFBA9B9}" presName="node" presStyleLbl="node1" presStyleIdx="2" presStyleCnt="3" custScaleX="139345" custScaleY="144625" custRadScaleRad="113961" custRadScaleInc="213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55CF19-5478-ED4F-9E30-B822A0844EF6}" srcId="{C1FDDBA7-2286-1847-9819-05F7EDC43EF3}" destId="{539FD7AA-8340-7749-A394-3CD08FFDB771}" srcOrd="1" destOrd="0" parTransId="{FE65F36D-506A-D943-9122-D8462A4967C9}" sibTransId="{D765ED1A-1630-634F-81F2-57699B2C9D44}"/>
    <dgm:cxn modelId="{20DF5101-9C6A-0B45-92FF-4D5BE1514147}" type="presOf" srcId="{8840D906-60DE-634B-9B00-24676CFBA9B9}" destId="{67EAACE6-AC62-C84A-91B0-4B9153BB86EA}" srcOrd="0" destOrd="0" presId="urn:microsoft.com/office/officeart/2005/8/layout/radial4"/>
    <dgm:cxn modelId="{CC4BA0C3-3371-DB41-8A6D-69ED7E55B3B7}" type="presOf" srcId="{3157CD24-626E-0941-90D9-E30EDC7673BF}" destId="{6DF253A3-2762-2643-AB98-D7DCDB202556}" srcOrd="0" destOrd="0" presId="urn:microsoft.com/office/officeart/2005/8/layout/radial4"/>
    <dgm:cxn modelId="{CD83C537-5DA8-BB4E-B41E-2EB7FB9636C5}" type="presOf" srcId="{DD65614E-B5E0-9B49-A49F-11E084B3D794}" destId="{40605184-33A0-4846-A63E-867F62B4A78B}" srcOrd="0" destOrd="0" presId="urn:microsoft.com/office/officeart/2005/8/layout/radial4"/>
    <dgm:cxn modelId="{09DD5408-5A27-1740-9B27-6208B695B864}" type="presOf" srcId="{1CEDBBDE-D4E6-9B46-8B92-E02BEF2073DE}" destId="{4FAB4AFD-1EEA-E44C-A964-817B2656A477}" srcOrd="0" destOrd="0" presId="urn:microsoft.com/office/officeart/2005/8/layout/radial4"/>
    <dgm:cxn modelId="{A3D7E592-C7CC-974A-80F4-2611884CA246}" type="presOf" srcId="{CD13F266-7C98-304D-835B-6E6DE169504B}" destId="{D697819D-24F1-B64C-93F8-7AF65AF5031D}" srcOrd="0" destOrd="0" presId="urn:microsoft.com/office/officeart/2005/8/layout/radial4"/>
    <dgm:cxn modelId="{31673F5A-F1F8-434D-AE1F-9905EE7EEF59}" type="presOf" srcId="{D2D79F0C-BB6B-7A4C-A350-AC5DE2ED59C1}" destId="{E25F0DDF-5F85-594F-86AB-2B4C59CA9FAD}" srcOrd="0" destOrd="0" presId="urn:microsoft.com/office/officeart/2005/8/layout/radial4"/>
    <dgm:cxn modelId="{A4622980-2CA8-6C46-B35C-A549A8B8BB28}" srcId="{C1FDDBA7-2286-1847-9819-05F7EDC43EF3}" destId="{7B1AC2FD-DA1D-7144-A5F4-5FA5C37B0A01}" srcOrd="0" destOrd="0" parTransId="{7FED26D0-8279-BA45-8FD9-9A215056E65C}" sibTransId="{8CAB1D18-ED94-3344-9456-8ADCBE2D5D4B}"/>
    <dgm:cxn modelId="{89AB247F-AA57-5949-9458-4DBEB376F57A}" srcId="{7B1AC2FD-DA1D-7144-A5F4-5FA5C37B0A01}" destId="{8840D906-60DE-634B-9B00-24676CFBA9B9}" srcOrd="2" destOrd="0" parTransId="{DD65614E-B5E0-9B49-A49F-11E084B3D794}" sibTransId="{8C72A1A4-6127-7849-B644-21AA8E4C1126}"/>
    <dgm:cxn modelId="{0C0A2C03-AE87-1143-B17D-A07B80E20792}" srcId="{7B1AC2FD-DA1D-7144-A5F4-5FA5C37B0A01}" destId="{CD13F266-7C98-304D-835B-6E6DE169504B}" srcOrd="1" destOrd="0" parTransId="{3157CD24-626E-0941-90D9-E30EDC7673BF}" sibTransId="{901359B8-6C82-454D-B6A4-73CBC3FD3F3A}"/>
    <dgm:cxn modelId="{CC990A84-41FE-9845-9CAD-17C4A444851E}" type="presOf" srcId="{7B1AC2FD-DA1D-7144-A5F4-5FA5C37B0A01}" destId="{EB739BA5-7F72-3047-9867-027A4D47E62E}" srcOrd="0" destOrd="0" presId="urn:microsoft.com/office/officeart/2005/8/layout/radial4"/>
    <dgm:cxn modelId="{31431FB5-077B-CD41-9C5D-38FD7592E40C}" srcId="{7B1AC2FD-DA1D-7144-A5F4-5FA5C37B0A01}" destId="{1CEDBBDE-D4E6-9B46-8B92-E02BEF2073DE}" srcOrd="0" destOrd="0" parTransId="{D2D79F0C-BB6B-7A4C-A350-AC5DE2ED59C1}" sibTransId="{CD67E940-D5A3-D749-BF6D-D222E895FDD8}"/>
    <dgm:cxn modelId="{DD354692-56B1-5843-9DD3-DEAA19EC4995}" type="presOf" srcId="{C1FDDBA7-2286-1847-9819-05F7EDC43EF3}" destId="{D7780DE5-A26E-8B44-A399-DBDE5036F349}" srcOrd="0" destOrd="0" presId="urn:microsoft.com/office/officeart/2005/8/layout/radial4"/>
    <dgm:cxn modelId="{F58B15DC-4B25-6C40-8946-40C6FAC1B5C1}" type="presParOf" srcId="{D7780DE5-A26E-8B44-A399-DBDE5036F349}" destId="{EB739BA5-7F72-3047-9867-027A4D47E62E}" srcOrd="0" destOrd="0" presId="urn:microsoft.com/office/officeart/2005/8/layout/radial4"/>
    <dgm:cxn modelId="{7F608A0D-D5DA-2D44-9CAC-0BE59F8753F3}" type="presParOf" srcId="{D7780DE5-A26E-8B44-A399-DBDE5036F349}" destId="{E25F0DDF-5F85-594F-86AB-2B4C59CA9FAD}" srcOrd="1" destOrd="0" presId="urn:microsoft.com/office/officeart/2005/8/layout/radial4"/>
    <dgm:cxn modelId="{95D0A3E0-596A-504C-80A3-DB1856AA9FB3}" type="presParOf" srcId="{D7780DE5-A26E-8B44-A399-DBDE5036F349}" destId="{4FAB4AFD-1EEA-E44C-A964-817B2656A477}" srcOrd="2" destOrd="0" presId="urn:microsoft.com/office/officeart/2005/8/layout/radial4"/>
    <dgm:cxn modelId="{E6466239-B1D4-E24F-BD72-F26D056CD5B8}" type="presParOf" srcId="{D7780DE5-A26E-8B44-A399-DBDE5036F349}" destId="{6DF253A3-2762-2643-AB98-D7DCDB202556}" srcOrd="3" destOrd="0" presId="urn:microsoft.com/office/officeart/2005/8/layout/radial4"/>
    <dgm:cxn modelId="{7DACD5FA-B8C6-324F-ACC9-735EECA09C3A}" type="presParOf" srcId="{D7780DE5-A26E-8B44-A399-DBDE5036F349}" destId="{D697819D-24F1-B64C-93F8-7AF65AF5031D}" srcOrd="4" destOrd="0" presId="urn:microsoft.com/office/officeart/2005/8/layout/radial4"/>
    <dgm:cxn modelId="{665836E6-12CC-3E46-8EAF-6FF9B054E549}" type="presParOf" srcId="{D7780DE5-A26E-8B44-A399-DBDE5036F349}" destId="{40605184-33A0-4846-A63E-867F62B4A78B}" srcOrd="5" destOrd="0" presId="urn:microsoft.com/office/officeart/2005/8/layout/radial4"/>
    <dgm:cxn modelId="{4F8D611D-9773-ED4F-A7A9-724B52BBA251}" type="presParOf" srcId="{D7780DE5-A26E-8B44-A399-DBDE5036F349}" destId="{67EAACE6-AC62-C84A-91B0-4B9153BB86E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A12194-9148-CB4A-B71B-BEE4CE5A29A4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AC048C27-0498-534D-9B31-DFF263922AA8}">
      <dgm:prSet phldrT="[Texto]"/>
      <dgm:spPr/>
      <dgm:t>
        <a:bodyPr/>
        <a:lstStyle/>
        <a:p>
          <a:pPr algn="ctr"/>
          <a:r>
            <a:rPr lang="es-ES" dirty="0" smtClean="0">
              <a:solidFill>
                <a:srgbClr val="000000"/>
              </a:solidFill>
            </a:rPr>
            <a:t>                AUMENTAR MATRÍCULA DE PREGRADO (ADMISIÓN –RETENCIÓN)</a:t>
          </a:r>
          <a:endParaRPr lang="es-ES" dirty="0">
            <a:solidFill>
              <a:srgbClr val="000000"/>
            </a:solidFill>
          </a:endParaRPr>
        </a:p>
      </dgm:t>
    </dgm:pt>
    <dgm:pt modelId="{ACA51F26-C2BF-DE4D-B86F-1F15E6A516AE}" type="parTrans" cxnId="{5F997C17-205F-EE4E-A74B-07E8BEEADE05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69FD02B9-119B-0846-969D-06DEFDDCB225}" type="sibTrans" cxnId="{5F997C17-205F-EE4E-A74B-07E8BEEADE05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8B01AF70-F790-2246-9C38-7779D0D4047C}">
      <dgm:prSet phldrT="[Texto]"/>
      <dgm:spPr/>
      <dgm:t>
        <a:bodyPr/>
        <a:lstStyle/>
        <a:p>
          <a:pPr algn="ctr"/>
          <a:r>
            <a:rPr lang="es-ES" dirty="0" smtClean="0">
              <a:solidFill>
                <a:srgbClr val="000000"/>
              </a:solidFill>
            </a:rPr>
            <a:t>    AUMENTAR ALIANZAS </a:t>
          </a:r>
          <a:r>
            <a:rPr lang="es-ES" b="0" dirty="0" smtClean="0">
              <a:solidFill>
                <a:srgbClr val="000000"/>
              </a:solidFill>
            </a:rPr>
            <a:t>EFECTIVAS</a:t>
          </a:r>
          <a:r>
            <a:rPr lang="es-ES" dirty="0" smtClean="0">
              <a:solidFill>
                <a:srgbClr val="000000"/>
              </a:solidFill>
            </a:rPr>
            <a:t> CON INSTITUCIONES PÚBLICAS Y PRIVADAS (VCM/PRESENCIA MEDIOS)</a:t>
          </a:r>
          <a:endParaRPr lang="es-ES" dirty="0">
            <a:solidFill>
              <a:srgbClr val="000000"/>
            </a:solidFill>
          </a:endParaRPr>
        </a:p>
      </dgm:t>
    </dgm:pt>
    <dgm:pt modelId="{4D580EA4-21B8-0A4C-B2B0-CFF4A1174EBF}" type="parTrans" cxnId="{C8000204-E1A4-8E4A-93E4-33EE74BE2968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8B086D20-EB84-7B49-A9F5-7A61A7CD31F9}" type="sibTrans" cxnId="{C8000204-E1A4-8E4A-93E4-33EE74BE2968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8D6198FB-3500-A243-B9E9-B078C24D6E7E}">
      <dgm:prSet phldrT="[Texto]"/>
      <dgm:spPr/>
      <dgm:t>
        <a:bodyPr/>
        <a:lstStyle/>
        <a:p>
          <a:pPr algn="ctr"/>
          <a:r>
            <a:rPr lang="es-ES" dirty="0" smtClean="0">
              <a:solidFill>
                <a:srgbClr val="000000"/>
              </a:solidFill>
            </a:rPr>
            <a:t>MEJORAR LA GESTIÓN Y EL MARGEN OPERACIONAL</a:t>
          </a:r>
          <a:endParaRPr lang="es-ES" dirty="0">
            <a:solidFill>
              <a:srgbClr val="000000"/>
            </a:solidFill>
          </a:endParaRPr>
        </a:p>
      </dgm:t>
    </dgm:pt>
    <dgm:pt modelId="{82A2AC72-C8FB-754D-9EA7-DFCD9D4B1594}" type="parTrans" cxnId="{96F3EF49-70D8-414B-B1AA-06728AD55291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2B1C31E7-AAE3-A742-B1A3-42A9F0CC4D17}" type="sibTrans" cxnId="{96F3EF49-70D8-414B-B1AA-06728AD55291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D1F8F9E8-D7C4-414E-9885-B48009F468B4}">
      <dgm:prSet/>
      <dgm:spPr/>
      <dgm:t>
        <a:bodyPr/>
        <a:lstStyle/>
        <a:p>
          <a:pPr algn="l"/>
          <a:r>
            <a:rPr lang="es-ES" dirty="0" smtClean="0">
              <a:solidFill>
                <a:srgbClr val="000000"/>
              </a:solidFill>
            </a:rPr>
            <a:t>              INCREMENTAR MATRÍCULA EDUCACION CONTINUA </a:t>
          </a:r>
          <a:endParaRPr lang="es-ES" dirty="0">
            <a:solidFill>
              <a:srgbClr val="000000"/>
            </a:solidFill>
          </a:endParaRPr>
        </a:p>
      </dgm:t>
    </dgm:pt>
    <dgm:pt modelId="{1D2B4799-66E0-104A-AC2C-9DF508DFEBFE}" type="parTrans" cxnId="{BE92985F-CBE2-0C4C-AF03-1C27C0777733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90E6F955-0097-7D4B-A6D3-EE60DA05B918}" type="sibTrans" cxnId="{BE92985F-CBE2-0C4C-AF03-1C27C0777733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89E89039-AAB7-9948-8155-C6D3C0463EE3}">
      <dgm:prSet/>
      <dgm:spPr/>
      <dgm:t>
        <a:bodyPr/>
        <a:lstStyle/>
        <a:p>
          <a:pPr algn="ctr"/>
          <a:r>
            <a:rPr lang="es-ES" dirty="0" smtClean="0">
              <a:solidFill>
                <a:srgbClr val="000000"/>
              </a:solidFill>
            </a:rPr>
            <a:t>           AUMENTAR LA PRODUCTIVIDAD EN INVESTIGACIÓN APLICADA</a:t>
          </a:r>
          <a:endParaRPr lang="es-ES" dirty="0">
            <a:solidFill>
              <a:srgbClr val="000000"/>
            </a:solidFill>
          </a:endParaRPr>
        </a:p>
      </dgm:t>
    </dgm:pt>
    <dgm:pt modelId="{739D7E1B-DFFD-E24C-AF5E-E31E422EDBFB}" type="parTrans" cxnId="{8DE650C2-D282-EA45-8F8B-C667C35CAD90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EB99CBED-3235-3348-9916-A0015BB0644D}" type="sibTrans" cxnId="{8DE650C2-D282-EA45-8F8B-C667C35CAD90}">
      <dgm:prSet/>
      <dgm:spPr/>
      <dgm:t>
        <a:bodyPr/>
        <a:lstStyle/>
        <a:p>
          <a:pPr algn="l"/>
          <a:endParaRPr lang="es-ES">
            <a:solidFill>
              <a:srgbClr val="000000"/>
            </a:solidFill>
          </a:endParaRPr>
        </a:p>
      </dgm:t>
    </dgm:pt>
    <dgm:pt modelId="{48BAC7B6-2CD7-EB4B-8779-329AA6043A44}" type="pres">
      <dgm:prSet presAssocID="{F1A12194-9148-CB4A-B71B-BEE4CE5A29A4}" presName="linearFlow" presStyleCnt="0">
        <dgm:presLayoutVars>
          <dgm:dir/>
          <dgm:resizeHandles val="exact"/>
        </dgm:presLayoutVars>
      </dgm:prSet>
      <dgm:spPr/>
    </dgm:pt>
    <dgm:pt modelId="{7567ED9E-D095-5145-B7DD-3A7A17236A93}" type="pres">
      <dgm:prSet presAssocID="{AC048C27-0498-534D-9B31-DFF263922AA8}" presName="composite" presStyleCnt="0"/>
      <dgm:spPr/>
    </dgm:pt>
    <dgm:pt modelId="{4EFAF5C0-1A6C-6A4E-8B61-1F2AAF1FCBC9}" type="pres">
      <dgm:prSet presAssocID="{AC048C27-0498-534D-9B31-DFF263922AA8}" presName="imgShp" presStyleLbl="fgImgPlace1" presStyleIdx="0" presStyleCnt="5" custLinFactNeighborX="-70679" custLinFactNeighborY="1868"/>
      <dgm:spPr/>
    </dgm:pt>
    <dgm:pt modelId="{38B0A9A9-4B2F-2047-906C-3CD721E1FCF6}" type="pres">
      <dgm:prSet presAssocID="{AC048C27-0498-534D-9B31-DFF263922AA8}" presName="txShp" presStyleLbl="node1" presStyleIdx="0" presStyleCnt="5" custScaleX="1475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1564E6-33A3-B749-A975-75E03C148C7E}" type="pres">
      <dgm:prSet presAssocID="{69FD02B9-119B-0846-969D-06DEFDDCB225}" presName="spacing" presStyleCnt="0"/>
      <dgm:spPr/>
    </dgm:pt>
    <dgm:pt modelId="{C682DA9E-0BDA-4E48-A973-D2349E845E91}" type="pres">
      <dgm:prSet presAssocID="{D1F8F9E8-D7C4-414E-9885-B48009F468B4}" presName="composite" presStyleCnt="0"/>
      <dgm:spPr/>
    </dgm:pt>
    <dgm:pt modelId="{6903AAC8-37BB-9048-8354-F43A0C896D84}" type="pres">
      <dgm:prSet presAssocID="{D1F8F9E8-D7C4-414E-9885-B48009F468B4}" presName="imgShp" presStyleLbl="fgImgPlace1" presStyleIdx="1" presStyleCnt="5" custLinFactNeighborX="-61460" custLinFactNeighborY="1086"/>
      <dgm:spPr/>
    </dgm:pt>
    <dgm:pt modelId="{C52AAE6A-53F8-2442-90B1-30E47601CEE5}" type="pres">
      <dgm:prSet presAssocID="{D1F8F9E8-D7C4-414E-9885-B48009F468B4}" presName="txShp" presStyleLbl="node1" presStyleIdx="1" presStyleCnt="5" custScaleX="1448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AAD785-933C-F847-A8AF-26D9886DEE3B}" type="pres">
      <dgm:prSet presAssocID="{90E6F955-0097-7D4B-A6D3-EE60DA05B918}" presName="spacing" presStyleCnt="0"/>
      <dgm:spPr/>
    </dgm:pt>
    <dgm:pt modelId="{DA2AF682-31DE-8046-B78A-B8B51AD347B6}" type="pres">
      <dgm:prSet presAssocID="{89E89039-AAB7-9948-8155-C6D3C0463EE3}" presName="composite" presStyleCnt="0"/>
      <dgm:spPr/>
    </dgm:pt>
    <dgm:pt modelId="{15D34709-29CE-BF46-B379-22BA0AE46180}" type="pres">
      <dgm:prSet presAssocID="{89E89039-AAB7-9948-8155-C6D3C0463EE3}" presName="imgShp" presStyleLbl="fgImgPlace1" presStyleIdx="2" presStyleCnt="5" custLinFactNeighborX="-61460" custLinFactNeighborY="304"/>
      <dgm:spPr/>
    </dgm:pt>
    <dgm:pt modelId="{60E0A4F3-2CC1-2847-A732-93E548F36DAC}" type="pres">
      <dgm:prSet presAssocID="{89E89039-AAB7-9948-8155-C6D3C0463EE3}" presName="txShp" presStyleLbl="node1" presStyleIdx="2" presStyleCnt="5" custScaleX="1448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C53E6F-6B37-2146-8CDC-BA257D3D1F06}" type="pres">
      <dgm:prSet presAssocID="{EB99CBED-3235-3348-9916-A0015BB0644D}" presName="spacing" presStyleCnt="0"/>
      <dgm:spPr/>
    </dgm:pt>
    <dgm:pt modelId="{AF47B2AE-4BF4-D84A-AF7E-615473DFEAF4}" type="pres">
      <dgm:prSet presAssocID="{8B01AF70-F790-2246-9C38-7779D0D4047C}" presName="composite" presStyleCnt="0"/>
      <dgm:spPr/>
    </dgm:pt>
    <dgm:pt modelId="{05592802-8889-7B4C-AA86-E80B4F14F6A8}" type="pres">
      <dgm:prSet presAssocID="{8B01AF70-F790-2246-9C38-7779D0D4047C}" presName="imgShp" presStyleLbl="fgImgPlace1" presStyleIdx="3" presStyleCnt="5" custLinFactNeighborX="-61460" custLinFactNeighborY="-478"/>
      <dgm:spPr/>
    </dgm:pt>
    <dgm:pt modelId="{633819DB-E0E4-8349-B24A-95C4EE466264}" type="pres">
      <dgm:prSet presAssocID="{8B01AF70-F790-2246-9C38-7779D0D4047C}" presName="txShp" presStyleLbl="node1" presStyleIdx="3" presStyleCnt="5" custScaleX="1420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A07AC5-FF1C-1F4B-8818-4D191A5B5863}" type="pres">
      <dgm:prSet presAssocID="{8B086D20-EB84-7B49-A9F5-7A61A7CD31F9}" presName="spacing" presStyleCnt="0"/>
      <dgm:spPr/>
    </dgm:pt>
    <dgm:pt modelId="{75CE8AA9-600C-E54E-A721-B0199BA921B0}" type="pres">
      <dgm:prSet presAssocID="{8D6198FB-3500-A243-B9E9-B078C24D6E7E}" presName="composite" presStyleCnt="0"/>
      <dgm:spPr/>
    </dgm:pt>
    <dgm:pt modelId="{F6A6DF41-C665-3143-8895-112C54E800B7}" type="pres">
      <dgm:prSet presAssocID="{8D6198FB-3500-A243-B9E9-B078C24D6E7E}" presName="imgShp" presStyleLbl="fgImgPlace1" presStyleIdx="4" presStyleCnt="5" custLinFactNeighborX="-52241" custLinFactNeighborY="-1260"/>
      <dgm:spPr/>
    </dgm:pt>
    <dgm:pt modelId="{0031BEB9-5543-0541-8676-EA99E5C10A16}" type="pres">
      <dgm:prSet presAssocID="{8D6198FB-3500-A243-B9E9-B078C24D6E7E}" presName="txShp" presStyleLbl="node1" presStyleIdx="4" presStyleCnt="5" custScaleX="1420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5A5C48-E3B5-BD48-AE78-B83272C3CB3F}" type="presOf" srcId="{F1A12194-9148-CB4A-B71B-BEE4CE5A29A4}" destId="{48BAC7B6-2CD7-EB4B-8779-329AA6043A44}" srcOrd="0" destOrd="0" presId="urn:microsoft.com/office/officeart/2005/8/layout/vList3"/>
    <dgm:cxn modelId="{96F3EF49-70D8-414B-B1AA-06728AD55291}" srcId="{F1A12194-9148-CB4A-B71B-BEE4CE5A29A4}" destId="{8D6198FB-3500-A243-B9E9-B078C24D6E7E}" srcOrd="4" destOrd="0" parTransId="{82A2AC72-C8FB-754D-9EA7-DFCD9D4B1594}" sibTransId="{2B1C31E7-AAE3-A742-B1A3-42A9F0CC4D17}"/>
    <dgm:cxn modelId="{5F997C17-205F-EE4E-A74B-07E8BEEADE05}" srcId="{F1A12194-9148-CB4A-B71B-BEE4CE5A29A4}" destId="{AC048C27-0498-534D-9B31-DFF263922AA8}" srcOrd="0" destOrd="0" parTransId="{ACA51F26-C2BF-DE4D-B86F-1F15E6A516AE}" sibTransId="{69FD02B9-119B-0846-969D-06DEFDDCB225}"/>
    <dgm:cxn modelId="{BE92985F-CBE2-0C4C-AF03-1C27C0777733}" srcId="{F1A12194-9148-CB4A-B71B-BEE4CE5A29A4}" destId="{D1F8F9E8-D7C4-414E-9885-B48009F468B4}" srcOrd="1" destOrd="0" parTransId="{1D2B4799-66E0-104A-AC2C-9DF508DFEBFE}" sibTransId="{90E6F955-0097-7D4B-A6D3-EE60DA05B918}"/>
    <dgm:cxn modelId="{297AC8DA-497A-4F47-A08D-2CC23B609D7D}" type="presOf" srcId="{8D6198FB-3500-A243-B9E9-B078C24D6E7E}" destId="{0031BEB9-5543-0541-8676-EA99E5C10A16}" srcOrd="0" destOrd="0" presId="urn:microsoft.com/office/officeart/2005/8/layout/vList3"/>
    <dgm:cxn modelId="{69800FA4-CB16-304D-BD63-788131731CCE}" type="presOf" srcId="{8B01AF70-F790-2246-9C38-7779D0D4047C}" destId="{633819DB-E0E4-8349-B24A-95C4EE466264}" srcOrd="0" destOrd="0" presId="urn:microsoft.com/office/officeart/2005/8/layout/vList3"/>
    <dgm:cxn modelId="{3263A8F1-A2A5-C54F-9E13-DAB9636CEC95}" type="presOf" srcId="{89E89039-AAB7-9948-8155-C6D3C0463EE3}" destId="{60E0A4F3-2CC1-2847-A732-93E548F36DAC}" srcOrd="0" destOrd="0" presId="urn:microsoft.com/office/officeart/2005/8/layout/vList3"/>
    <dgm:cxn modelId="{C8000204-E1A4-8E4A-93E4-33EE74BE2968}" srcId="{F1A12194-9148-CB4A-B71B-BEE4CE5A29A4}" destId="{8B01AF70-F790-2246-9C38-7779D0D4047C}" srcOrd="3" destOrd="0" parTransId="{4D580EA4-21B8-0A4C-B2B0-CFF4A1174EBF}" sibTransId="{8B086D20-EB84-7B49-A9F5-7A61A7CD31F9}"/>
    <dgm:cxn modelId="{F4B9035E-6068-E147-9357-8B965C3FA206}" type="presOf" srcId="{AC048C27-0498-534D-9B31-DFF263922AA8}" destId="{38B0A9A9-4B2F-2047-906C-3CD721E1FCF6}" srcOrd="0" destOrd="0" presId="urn:microsoft.com/office/officeart/2005/8/layout/vList3"/>
    <dgm:cxn modelId="{A872429E-3EFB-B442-BDE0-5F33314E6490}" type="presOf" srcId="{D1F8F9E8-D7C4-414E-9885-B48009F468B4}" destId="{C52AAE6A-53F8-2442-90B1-30E47601CEE5}" srcOrd="0" destOrd="0" presId="urn:microsoft.com/office/officeart/2005/8/layout/vList3"/>
    <dgm:cxn modelId="{8DE650C2-D282-EA45-8F8B-C667C35CAD90}" srcId="{F1A12194-9148-CB4A-B71B-BEE4CE5A29A4}" destId="{89E89039-AAB7-9948-8155-C6D3C0463EE3}" srcOrd="2" destOrd="0" parTransId="{739D7E1B-DFFD-E24C-AF5E-E31E422EDBFB}" sibTransId="{EB99CBED-3235-3348-9916-A0015BB0644D}"/>
    <dgm:cxn modelId="{4B970ECF-823F-B847-B7EA-39CBC0A1CC5B}" type="presParOf" srcId="{48BAC7B6-2CD7-EB4B-8779-329AA6043A44}" destId="{7567ED9E-D095-5145-B7DD-3A7A17236A93}" srcOrd="0" destOrd="0" presId="urn:microsoft.com/office/officeart/2005/8/layout/vList3"/>
    <dgm:cxn modelId="{05584184-BF09-5643-AF90-67D64EFBCD2B}" type="presParOf" srcId="{7567ED9E-D095-5145-B7DD-3A7A17236A93}" destId="{4EFAF5C0-1A6C-6A4E-8B61-1F2AAF1FCBC9}" srcOrd="0" destOrd="0" presId="urn:microsoft.com/office/officeart/2005/8/layout/vList3"/>
    <dgm:cxn modelId="{553D731D-8530-F34F-B053-191AB57199CB}" type="presParOf" srcId="{7567ED9E-D095-5145-B7DD-3A7A17236A93}" destId="{38B0A9A9-4B2F-2047-906C-3CD721E1FCF6}" srcOrd="1" destOrd="0" presId="urn:microsoft.com/office/officeart/2005/8/layout/vList3"/>
    <dgm:cxn modelId="{6F7F1C70-2C5F-044A-99C3-7A92972BAEBF}" type="presParOf" srcId="{48BAC7B6-2CD7-EB4B-8779-329AA6043A44}" destId="{731564E6-33A3-B749-A975-75E03C148C7E}" srcOrd="1" destOrd="0" presId="urn:microsoft.com/office/officeart/2005/8/layout/vList3"/>
    <dgm:cxn modelId="{6D89FDBB-EE27-0540-A0E3-017B5D2BC3E8}" type="presParOf" srcId="{48BAC7B6-2CD7-EB4B-8779-329AA6043A44}" destId="{C682DA9E-0BDA-4E48-A973-D2349E845E91}" srcOrd="2" destOrd="0" presId="urn:microsoft.com/office/officeart/2005/8/layout/vList3"/>
    <dgm:cxn modelId="{30420F59-04FB-384E-B3F8-2E4AF6F8A337}" type="presParOf" srcId="{C682DA9E-0BDA-4E48-A973-D2349E845E91}" destId="{6903AAC8-37BB-9048-8354-F43A0C896D84}" srcOrd="0" destOrd="0" presId="urn:microsoft.com/office/officeart/2005/8/layout/vList3"/>
    <dgm:cxn modelId="{5FA0E68B-00DB-AE46-AE5D-9CDA86334345}" type="presParOf" srcId="{C682DA9E-0BDA-4E48-A973-D2349E845E91}" destId="{C52AAE6A-53F8-2442-90B1-30E47601CEE5}" srcOrd="1" destOrd="0" presId="urn:microsoft.com/office/officeart/2005/8/layout/vList3"/>
    <dgm:cxn modelId="{D05551EA-3953-6F47-9B3E-B47962AC4050}" type="presParOf" srcId="{48BAC7B6-2CD7-EB4B-8779-329AA6043A44}" destId="{56AAD785-933C-F847-A8AF-26D9886DEE3B}" srcOrd="3" destOrd="0" presId="urn:microsoft.com/office/officeart/2005/8/layout/vList3"/>
    <dgm:cxn modelId="{12938009-00E7-F04C-BB67-3E81134A28FB}" type="presParOf" srcId="{48BAC7B6-2CD7-EB4B-8779-329AA6043A44}" destId="{DA2AF682-31DE-8046-B78A-B8B51AD347B6}" srcOrd="4" destOrd="0" presId="urn:microsoft.com/office/officeart/2005/8/layout/vList3"/>
    <dgm:cxn modelId="{52955E9E-5221-E24F-A092-460E4FED5F8E}" type="presParOf" srcId="{DA2AF682-31DE-8046-B78A-B8B51AD347B6}" destId="{15D34709-29CE-BF46-B379-22BA0AE46180}" srcOrd="0" destOrd="0" presId="urn:microsoft.com/office/officeart/2005/8/layout/vList3"/>
    <dgm:cxn modelId="{CFF08CD1-73AE-3141-BB32-C45A2F9FF6FD}" type="presParOf" srcId="{DA2AF682-31DE-8046-B78A-B8B51AD347B6}" destId="{60E0A4F3-2CC1-2847-A732-93E548F36DAC}" srcOrd="1" destOrd="0" presId="urn:microsoft.com/office/officeart/2005/8/layout/vList3"/>
    <dgm:cxn modelId="{06AFFEBE-B262-7241-937D-6475924DD033}" type="presParOf" srcId="{48BAC7B6-2CD7-EB4B-8779-329AA6043A44}" destId="{BCC53E6F-6B37-2146-8CDC-BA257D3D1F06}" srcOrd="5" destOrd="0" presId="urn:microsoft.com/office/officeart/2005/8/layout/vList3"/>
    <dgm:cxn modelId="{DF4F661C-58DE-F64D-BEAA-CD5E9BD137D2}" type="presParOf" srcId="{48BAC7B6-2CD7-EB4B-8779-329AA6043A44}" destId="{AF47B2AE-4BF4-D84A-AF7E-615473DFEAF4}" srcOrd="6" destOrd="0" presId="urn:microsoft.com/office/officeart/2005/8/layout/vList3"/>
    <dgm:cxn modelId="{752CE880-A251-AF46-9B7D-83AFB7858CE3}" type="presParOf" srcId="{AF47B2AE-4BF4-D84A-AF7E-615473DFEAF4}" destId="{05592802-8889-7B4C-AA86-E80B4F14F6A8}" srcOrd="0" destOrd="0" presId="urn:microsoft.com/office/officeart/2005/8/layout/vList3"/>
    <dgm:cxn modelId="{ECC4EFF1-59F9-0342-8FF9-1869DD204A0F}" type="presParOf" srcId="{AF47B2AE-4BF4-D84A-AF7E-615473DFEAF4}" destId="{633819DB-E0E4-8349-B24A-95C4EE466264}" srcOrd="1" destOrd="0" presId="urn:microsoft.com/office/officeart/2005/8/layout/vList3"/>
    <dgm:cxn modelId="{2943257E-E1A4-5E4A-A952-758BB3A93ED5}" type="presParOf" srcId="{48BAC7B6-2CD7-EB4B-8779-329AA6043A44}" destId="{9EA07AC5-FF1C-1F4B-8818-4D191A5B5863}" srcOrd="7" destOrd="0" presId="urn:microsoft.com/office/officeart/2005/8/layout/vList3"/>
    <dgm:cxn modelId="{8414166C-6AEC-4443-AE45-FDA02A368BBB}" type="presParOf" srcId="{48BAC7B6-2CD7-EB4B-8779-329AA6043A44}" destId="{75CE8AA9-600C-E54E-A721-B0199BA921B0}" srcOrd="8" destOrd="0" presId="urn:microsoft.com/office/officeart/2005/8/layout/vList3"/>
    <dgm:cxn modelId="{E6ABCEBC-E34D-654F-9F97-C720484728C7}" type="presParOf" srcId="{75CE8AA9-600C-E54E-A721-B0199BA921B0}" destId="{F6A6DF41-C665-3143-8895-112C54E800B7}" srcOrd="0" destOrd="0" presId="urn:microsoft.com/office/officeart/2005/8/layout/vList3"/>
    <dgm:cxn modelId="{27A0A98E-9AC5-9A48-89D1-20A79037F28A}" type="presParOf" srcId="{75CE8AA9-600C-E54E-A721-B0199BA921B0}" destId="{0031BEB9-5543-0541-8676-EA99E5C10A1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04102-BAFA-2A4F-920C-03A58F170B37}" type="doc">
      <dgm:prSet loTypeId="urn:microsoft.com/office/officeart/2005/8/layout/radial4" loCatId="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8D48F49-68FA-2848-B274-6AF49A36BC15}">
      <dgm:prSet phldrT="[Texto]" custT="1"/>
      <dgm:spPr/>
      <dgm:t>
        <a:bodyPr/>
        <a:lstStyle/>
        <a:p>
          <a:r>
            <a:rPr lang="es-ES" sz="2800" b="1" cap="none" spc="300" dirty="0" smtClean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rPr>
            <a:t>CA </a:t>
          </a:r>
          <a:endParaRPr lang="es-ES" sz="2800" b="1" cap="none" spc="300" dirty="0">
            <a:ln w="11430" cmpd="sng">
              <a:prstDash val="solid"/>
              <a:miter lim="800000"/>
            </a:ln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Calibri"/>
            <a:cs typeface="Calibri"/>
          </a:endParaRPr>
        </a:p>
      </dgm:t>
    </dgm:pt>
    <dgm:pt modelId="{9D66DC4C-479A-3D47-9A0B-AA57EC69D81F}" type="parTrans" cxnId="{F01E5D32-3951-8047-974B-17386616D5A3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Calibri"/>
            <a:cs typeface="Calibri"/>
          </a:endParaRPr>
        </a:p>
      </dgm:t>
    </dgm:pt>
    <dgm:pt modelId="{0D23712D-8E6A-EF44-9D0E-4CF66352379A}" type="sibTrans" cxnId="{F01E5D32-3951-8047-974B-17386616D5A3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Calibri"/>
            <a:cs typeface="Calibri"/>
          </a:endParaRPr>
        </a:p>
      </dgm:t>
    </dgm:pt>
    <dgm:pt modelId="{BE94710E-D4C1-4D48-AA3D-396B6F4F2D53}">
      <dgm:prSet phldrT="[Texto]" custT="1"/>
      <dgm:spPr/>
      <dgm:t>
        <a:bodyPr/>
        <a:lstStyle/>
        <a:p>
          <a:r>
            <a:rPr lang="es-ES" sz="2000" b="1" smtClean="0">
              <a:latin typeface="Calibri"/>
              <a:cs typeface="Calibri"/>
            </a:rPr>
            <a:t>TUTORIA</a:t>
          </a:r>
          <a:endParaRPr lang="es-ES" sz="2000" b="1" dirty="0">
            <a:latin typeface="Calibri"/>
            <a:cs typeface="Calibri"/>
          </a:endParaRPr>
        </a:p>
      </dgm:t>
    </dgm:pt>
    <dgm:pt modelId="{EDD4F3D0-F7B4-3546-8FE6-38960E2EAC2B}" type="parTrans" cxnId="{3EBA0860-0CEA-904B-85CE-F28798A6B17E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Calibri"/>
            <a:cs typeface="Calibri"/>
          </a:endParaRPr>
        </a:p>
      </dgm:t>
    </dgm:pt>
    <dgm:pt modelId="{2174E679-EA88-134D-85A8-3BC0B2E8A89C}" type="sibTrans" cxnId="{3EBA0860-0CEA-904B-85CE-F28798A6B17E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Calibri"/>
            <a:cs typeface="Calibri"/>
          </a:endParaRPr>
        </a:p>
      </dgm:t>
    </dgm:pt>
    <dgm:pt modelId="{592B5DD2-36FC-DC46-A4BF-315870C9EFD0}">
      <dgm:prSet phldrT="[Texto]" custT="1"/>
      <dgm:spPr/>
      <dgm:t>
        <a:bodyPr/>
        <a:lstStyle/>
        <a:p>
          <a:r>
            <a:rPr lang="es-ES" sz="1800" b="1" dirty="0" smtClean="0">
              <a:latin typeface="Calibri"/>
              <a:cs typeface="Calibri"/>
            </a:rPr>
            <a:t>ESTRATEGIA DE APRENDIZAJE</a:t>
          </a:r>
          <a:endParaRPr lang="es-ES" sz="1800" b="1" dirty="0">
            <a:latin typeface="Calibri"/>
            <a:cs typeface="Calibri"/>
          </a:endParaRPr>
        </a:p>
      </dgm:t>
    </dgm:pt>
    <dgm:pt modelId="{827B3573-C6B3-F643-8FFD-80F81BCFD891}" type="parTrans" cxnId="{62F885B6-796B-CB4C-B1B5-A84725B52DA1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Calibri"/>
            <a:cs typeface="Calibri"/>
          </a:endParaRPr>
        </a:p>
      </dgm:t>
    </dgm:pt>
    <dgm:pt modelId="{F5617B34-F2CD-0E45-9D5A-4054D0E72BCD}" type="sibTrans" cxnId="{62F885B6-796B-CB4C-B1B5-A84725B52DA1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Calibri"/>
            <a:cs typeface="Calibri"/>
          </a:endParaRPr>
        </a:p>
      </dgm:t>
    </dgm:pt>
    <dgm:pt modelId="{CCD5AAE0-7343-AF4C-96DD-2CA018F23A28}">
      <dgm:prSet phldrT="[Texto]" custT="1"/>
      <dgm:spPr/>
      <dgm:t>
        <a:bodyPr/>
        <a:lstStyle/>
        <a:p>
          <a:r>
            <a:rPr lang="es-ES" sz="1800" b="1" dirty="0" smtClean="0">
              <a:latin typeface="Calibri"/>
              <a:cs typeface="Calibri"/>
            </a:rPr>
            <a:t>INTRODUCCION A LA METEMATICA</a:t>
          </a:r>
          <a:endParaRPr lang="es-ES" sz="1800" b="1" dirty="0">
            <a:latin typeface="Calibri"/>
            <a:cs typeface="Calibri"/>
          </a:endParaRPr>
        </a:p>
      </dgm:t>
    </dgm:pt>
    <dgm:pt modelId="{9D4A233D-2052-8D42-8308-5DFC48BBDE6E}" type="parTrans" cxnId="{F7163559-0BC8-C440-B0CE-A874D569A197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Calibri"/>
            <a:cs typeface="Calibri"/>
          </a:endParaRPr>
        </a:p>
      </dgm:t>
    </dgm:pt>
    <dgm:pt modelId="{5C00CE8C-19FF-AE41-8866-2B997B31B094}" type="sibTrans" cxnId="{F7163559-0BC8-C440-B0CE-A874D569A197}">
      <dgm:prSet/>
      <dgm:spPr/>
      <dgm:t>
        <a:bodyPr/>
        <a:lstStyle/>
        <a:p>
          <a:endParaRPr lang="es-ES" sz="1400">
            <a:solidFill>
              <a:srgbClr val="000000"/>
            </a:solidFill>
            <a:latin typeface="Calibri"/>
            <a:cs typeface="Calibri"/>
          </a:endParaRPr>
        </a:p>
      </dgm:t>
    </dgm:pt>
    <dgm:pt modelId="{9A38D03D-7F22-A54E-AB08-4A82273340BD}">
      <dgm:prSet/>
      <dgm:spPr/>
      <dgm:t>
        <a:bodyPr/>
        <a:lstStyle/>
        <a:p>
          <a:endParaRPr lang="es-ES"/>
        </a:p>
      </dgm:t>
    </dgm:pt>
    <dgm:pt modelId="{8933104C-5DF3-EA4D-B013-F9873764609C}" type="parTrans" cxnId="{304DD50C-23BB-6B45-B2ED-DD8A571A7CEC}">
      <dgm:prSet/>
      <dgm:spPr/>
      <dgm:t>
        <a:bodyPr/>
        <a:lstStyle/>
        <a:p>
          <a:endParaRPr lang="es-ES"/>
        </a:p>
      </dgm:t>
    </dgm:pt>
    <dgm:pt modelId="{82FA0AE9-26E7-D744-8392-7EE66CA73C66}" type="sibTrans" cxnId="{304DD50C-23BB-6B45-B2ED-DD8A571A7CEC}">
      <dgm:prSet/>
      <dgm:spPr/>
      <dgm:t>
        <a:bodyPr/>
        <a:lstStyle/>
        <a:p>
          <a:endParaRPr lang="es-ES"/>
        </a:p>
      </dgm:t>
    </dgm:pt>
    <dgm:pt modelId="{AB7E9CC9-DF4C-D443-BECA-FE731E122A32}" type="pres">
      <dgm:prSet presAssocID="{DA704102-BAFA-2A4F-920C-03A58F170B3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5BF5B05-C5A8-8D47-8E48-5F0D81AEF490}" type="pres">
      <dgm:prSet presAssocID="{98D48F49-68FA-2848-B274-6AF49A36BC15}" presName="centerShape" presStyleLbl="node0" presStyleIdx="0" presStyleCnt="1"/>
      <dgm:spPr/>
      <dgm:t>
        <a:bodyPr/>
        <a:lstStyle/>
        <a:p>
          <a:endParaRPr lang="es-ES"/>
        </a:p>
      </dgm:t>
    </dgm:pt>
    <dgm:pt modelId="{D6AC88E7-268A-D84E-98D2-E53A72C9606E}" type="pres">
      <dgm:prSet presAssocID="{EDD4F3D0-F7B4-3546-8FE6-38960E2EAC2B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D8606046-D22F-314A-83AF-E79F2FBD65B8}" type="pres">
      <dgm:prSet presAssocID="{BE94710E-D4C1-4D48-AA3D-396B6F4F2D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47E880-09F3-214E-99F6-BC592E254BE2}" type="pres">
      <dgm:prSet presAssocID="{827B3573-C6B3-F643-8FFD-80F81BCFD891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F478FFF0-B3AE-3548-898D-B30FF85DB6F5}" type="pres">
      <dgm:prSet presAssocID="{592B5DD2-36FC-DC46-A4BF-315870C9EFD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34A9ED-3D90-9448-B53A-186ABCE93581}" type="pres">
      <dgm:prSet presAssocID="{9D4A233D-2052-8D42-8308-5DFC48BBDE6E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36A0D190-FCC7-944E-AA1D-0FCE32D9D69B}" type="pres">
      <dgm:prSet presAssocID="{CCD5AAE0-7343-AF4C-96DD-2CA018F23A2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278574-961D-9942-9C38-BD5E211F286F}" type="presOf" srcId="{592B5DD2-36FC-DC46-A4BF-315870C9EFD0}" destId="{F478FFF0-B3AE-3548-898D-B30FF85DB6F5}" srcOrd="0" destOrd="0" presId="urn:microsoft.com/office/officeart/2005/8/layout/radial4"/>
    <dgm:cxn modelId="{76E94699-5A8E-1A46-9ABF-1AA0BABBC848}" type="presOf" srcId="{CCD5AAE0-7343-AF4C-96DD-2CA018F23A28}" destId="{36A0D190-FCC7-944E-AA1D-0FCE32D9D69B}" srcOrd="0" destOrd="0" presId="urn:microsoft.com/office/officeart/2005/8/layout/radial4"/>
    <dgm:cxn modelId="{F45FA896-7456-0C47-A5C6-8A04DB39A4FB}" type="presOf" srcId="{827B3573-C6B3-F643-8FFD-80F81BCFD891}" destId="{E247E880-09F3-214E-99F6-BC592E254BE2}" srcOrd="0" destOrd="0" presId="urn:microsoft.com/office/officeart/2005/8/layout/radial4"/>
    <dgm:cxn modelId="{BB4BAFE2-2601-0A4E-B03E-13A85DA56DE4}" type="presOf" srcId="{DA704102-BAFA-2A4F-920C-03A58F170B37}" destId="{AB7E9CC9-DF4C-D443-BECA-FE731E122A32}" srcOrd="0" destOrd="0" presId="urn:microsoft.com/office/officeart/2005/8/layout/radial4"/>
    <dgm:cxn modelId="{304DD50C-23BB-6B45-B2ED-DD8A571A7CEC}" srcId="{DA704102-BAFA-2A4F-920C-03A58F170B37}" destId="{9A38D03D-7F22-A54E-AB08-4A82273340BD}" srcOrd="1" destOrd="0" parTransId="{8933104C-5DF3-EA4D-B013-F9873764609C}" sibTransId="{82FA0AE9-26E7-D744-8392-7EE66CA73C66}"/>
    <dgm:cxn modelId="{3EBA0860-0CEA-904B-85CE-F28798A6B17E}" srcId="{98D48F49-68FA-2848-B274-6AF49A36BC15}" destId="{BE94710E-D4C1-4D48-AA3D-396B6F4F2D53}" srcOrd="0" destOrd="0" parTransId="{EDD4F3D0-F7B4-3546-8FE6-38960E2EAC2B}" sibTransId="{2174E679-EA88-134D-85A8-3BC0B2E8A89C}"/>
    <dgm:cxn modelId="{F7163559-0BC8-C440-B0CE-A874D569A197}" srcId="{98D48F49-68FA-2848-B274-6AF49A36BC15}" destId="{CCD5AAE0-7343-AF4C-96DD-2CA018F23A28}" srcOrd="2" destOrd="0" parTransId="{9D4A233D-2052-8D42-8308-5DFC48BBDE6E}" sibTransId="{5C00CE8C-19FF-AE41-8866-2B997B31B094}"/>
    <dgm:cxn modelId="{0B7989A9-C7AE-7546-9265-CFDF6941576A}" type="presOf" srcId="{98D48F49-68FA-2848-B274-6AF49A36BC15}" destId="{25BF5B05-C5A8-8D47-8E48-5F0D81AEF490}" srcOrd="0" destOrd="0" presId="urn:microsoft.com/office/officeart/2005/8/layout/radial4"/>
    <dgm:cxn modelId="{E8554DF4-8EC2-554F-81AB-A121DE4F0746}" type="presOf" srcId="{9D4A233D-2052-8D42-8308-5DFC48BBDE6E}" destId="{0034A9ED-3D90-9448-B53A-186ABCE93581}" srcOrd="0" destOrd="0" presId="urn:microsoft.com/office/officeart/2005/8/layout/radial4"/>
    <dgm:cxn modelId="{6883FCA1-196B-F346-850F-D6B292748179}" type="presOf" srcId="{BE94710E-D4C1-4D48-AA3D-396B6F4F2D53}" destId="{D8606046-D22F-314A-83AF-E79F2FBD65B8}" srcOrd="0" destOrd="0" presId="urn:microsoft.com/office/officeart/2005/8/layout/radial4"/>
    <dgm:cxn modelId="{62F885B6-796B-CB4C-B1B5-A84725B52DA1}" srcId="{98D48F49-68FA-2848-B274-6AF49A36BC15}" destId="{592B5DD2-36FC-DC46-A4BF-315870C9EFD0}" srcOrd="1" destOrd="0" parTransId="{827B3573-C6B3-F643-8FFD-80F81BCFD891}" sibTransId="{F5617B34-F2CD-0E45-9D5A-4054D0E72BCD}"/>
    <dgm:cxn modelId="{F889D304-709C-7047-8633-A67D5DCB98A1}" type="presOf" srcId="{EDD4F3D0-F7B4-3546-8FE6-38960E2EAC2B}" destId="{D6AC88E7-268A-D84E-98D2-E53A72C9606E}" srcOrd="0" destOrd="0" presId="urn:microsoft.com/office/officeart/2005/8/layout/radial4"/>
    <dgm:cxn modelId="{F01E5D32-3951-8047-974B-17386616D5A3}" srcId="{DA704102-BAFA-2A4F-920C-03A58F170B37}" destId="{98D48F49-68FA-2848-B274-6AF49A36BC15}" srcOrd="0" destOrd="0" parTransId="{9D66DC4C-479A-3D47-9A0B-AA57EC69D81F}" sibTransId="{0D23712D-8E6A-EF44-9D0E-4CF66352379A}"/>
    <dgm:cxn modelId="{D5561AF3-0B16-134F-A327-C4124DF515FF}" type="presParOf" srcId="{AB7E9CC9-DF4C-D443-BECA-FE731E122A32}" destId="{25BF5B05-C5A8-8D47-8E48-5F0D81AEF490}" srcOrd="0" destOrd="0" presId="urn:microsoft.com/office/officeart/2005/8/layout/radial4"/>
    <dgm:cxn modelId="{567C8607-1909-2145-8DB8-DF4E4EDAFD89}" type="presParOf" srcId="{AB7E9CC9-DF4C-D443-BECA-FE731E122A32}" destId="{D6AC88E7-268A-D84E-98D2-E53A72C9606E}" srcOrd="1" destOrd="0" presId="urn:microsoft.com/office/officeart/2005/8/layout/radial4"/>
    <dgm:cxn modelId="{ED9BEB9A-0D5D-3941-B3BD-03D5D38DF0BE}" type="presParOf" srcId="{AB7E9CC9-DF4C-D443-BECA-FE731E122A32}" destId="{D8606046-D22F-314A-83AF-E79F2FBD65B8}" srcOrd="2" destOrd="0" presId="urn:microsoft.com/office/officeart/2005/8/layout/radial4"/>
    <dgm:cxn modelId="{7F67F420-463F-A84C-8696-48E51CFD6FB4}" type="presParOf" srcId="{AB7E9CC9-DF4C-D443-BECA-FE731E122A32}" destId="{E247E880-09F3-214E-99F6-BC592E254BE2}" srcOrd="3" destOrd="0" presId="urn:microsoft.com/office/officeart/2005/8/layout/radial4"/>
    <dgm:cxn modelId="{BB2AE380-C0F4-1F46-A80F-DD38A68B810C}" type="presParOf" srcId="{AB7E9CC9-DF4C-D443-BECA-FE731E122A32}" destId="{F478FFF0-B3AE-3548-898D-B30FF85DB6F5}" srcOrd="4" destOrd="0" presId="urn:microsoft.com/office/officeart/2005/8/layout/radial4"/>
    <dgm:cxn modelId="{88FC9CF4-B415-3A43-A8FA-2032C759771A}" type="presParOf" srcId="{AB7E9CC9-DF4C-D443-BECA-FE731E122A32}" destId="{0034A9ED-3D90-9448-B53A-186ABCE93581}" srcOrd="5" destOrd="0" presId="urn:microsoft.com/office/officeart/2005/8/layout/radial4"/>
    <dgm:cxn modelId="{C7A2E260-1F6C-8D4B-876B-B25E53DC6931}" type="presParOf" srcId="{AB7E9CC9-DF4C-D443-BECA-FE731E122A32}" destId="{36A0D190-FCC7-944E-AA1D-0FCE32D9D69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D30150-005E-B542-992B-F599329C3855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</dgm:pt>
    <dgm:pt modelId="{DFA75643-8BBB-FC47-B0C3-BA67F033972E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Calibri"/>
              <a:cs typeface="Calibri"/>
            </a:rPr>
            <a:t>DIAGNOSTICO</a:t>
          </a:r>
          <a:endParaRPr lang="es-ES" sz="18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A74039BF-5BE5-F543-97B9-AFA36438AD75}" type="parTrans" cxnId="{760176EE-B5AB-2D46-8234-D2A0774A66C4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libri"/>
            <a:cs typeface="Calibri"/>
          </a:endParaRPr>
        </a:p>
      </dgm:t>
    </dgm:pt>
    <dgm:pt modelId="{E33BAB29-07BC-4C44-ACF6-82C5535F9974}" type="sibTrans" cxnId="{760176EE-B5AB-2D46-8234-D2A0774A66C4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libri"/>
            <a:cs typeface="Calibri"/>
          </a:endParaRPr>
        </a:p>
      </dgm:t>
    </dgm:pt>
    <dgm:pt modelId="{71E83C0B-065F-214D-90CE-F23E1B0F6044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Calibri"/>
              <a:cs typeface="Calibri"/>
            </a:rPr>
            <a:t>REUNION DE COORDINACION </a:t>
          </a:r>
        </a:p>
        <a:p>
          <a:r>
            <a:rPr lang="es-ES" sz="1800" dirty="0" smtClean="0">
              <a:solidFill>
                <a:schemeClr val="tx1"/>
              </a:solidFill>
              <a:latin typeface="Calibri"/>
              <a:cs typeface="Calibri"/>
            </a:rPr>
            <a:t>C/15 DIAS            </a:t>
          </a:r>
        </a:p>
        <a:p>
          <a:r>
            <a:rPr lang="es-ES" sz="1800" dirty="0" smtClean="0">
              <a:solidFill>
                <a:schemeClr val="tx1"/>
              </a:solidFill>
              <a:latin typeface="Calibri"/>
              <a:cs typeface="Calibri"/>
            </a:rPr>
            <a:t>(ESTRATEGIA-MATEMATICA)</a:t>
          </a:r>
          <a:endParaRPr lang="es-ES" sz="18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061A76CB-D015-684C-A737-B0B81972BB5C}" type="parTrans" cxnId="{7C28633D-B57B-F34E-A427-5258203279CD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libri"/>
            <a:cs typeface="Calibri"/>
          </a:endParaRPr>
        </a:p>
      </dgm:t>
    </dgm:pt>
    <dgm:pt modelId="{8A5F6758-D4E2-4C43-A171-A59D937CC433}" type="sibTrans" cxnId="{7C28633D-B57B-F34E-A427-5258203279CD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libri"/>
            <a:cs typeface="Calibri"/>
          </a:endParaRPr>
        </a:p>
      </dgm:t>
    </dgm:pt>
    <dgm:pt modelId="{DABD9113-180B-7F4A-B96F-B0B5C3E2D904}">
      <dgm:prSet phldrT="[Texto]" custT="1"/>
      <dgm:spPr/>
      <dgm:t>
        <a:bodyPr/>
        <a:lstStyle/>
        <a:p>
          <a:endParaRPr lang="es-ES" sz="1800" dirty="0" smtClean="0">
            <a:solidFill>
              <a:schemeClr val="tx1"/>
            </a:solidFill>
            <a:latin typeface="Calibri"/>
            <a:cs typeface="Calibri"/>
          </a:endParaRPr>
        </a:p>
        <a:p>
          <a:r>
            <a:rPr lang="es-ES" sz="1800" dirty="0" smtClean="0">
              <a:solidFill>
                <a:schemeClr val="tx1"/>
              </a:solidFill>
              <a:latin typeface="Calibri"/>
              <a:cs typeface="Calibri"/>
            </a:rPr>
            <a:t>REUNÍON DE COORDINACIÓN</a:t>
          </a:r>
        </a:p>
        <a:p>
          <a:r>
            <a:rPr lang="es-ES" sz="1800" dirty="0" smtClean="0">
              <a:solidFill>
                <a:schemeClr val="tx1"/>
              </a:solidFill>
              <a:latin typeface="Calibri"/>
              <a:cs typeface="Calibri"/>
            </a:rPr>
            <a:t>MENSUAL COMUNIDAD</a:t>
          </a:r>
        </a:p>
        <a:p>
          <a:endParaRPr lang="es-ES" sz="18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4E74F7B0-3DD8-5442-B7BB-2F7A1B602CE9}" type="parTrans" cxnId="{0D2028E1-329B-CE4A-9378-976BF4C008A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libri"/>
            <a:cs typeface="Calibri"/>
          </a:endParaRPr>
        </a:p>
      </dgm:t>
    </dgm:pt>
    <dgm:pt modelId="{6258C6A0-6182-B040-83CD-66FD8599058B}" type="sibTrans" cxnId="{0D2028E1-329B-CE4A-9378-976BF4C008A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libri"/>
            <a:cs typeface="Calibri"/>
          </a:endParaRPr>
        </a:p>
      </dgm:t>
    </dgm:pt>
    <dgm:pt modelId="{868CDB30-F21E-6448-B3F8-123521E35BA4}">
      <dgm:prSet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Calibri"/>
              <a:cs typeface="Calibri"/>
            </a:rPr>
            <a:t>ACCIONES DE MEJORA</a:t>
          </a:r>
          <a:endParaRPr lang="es-ES" sz="1800" dirty="0">
            <a:solidFill>
              <a:schemeClr val="tx1"/>
            </a:solidFill>
            <a:latin typeface="Calibri"/>
            <a:cs typeface="Calibri"/>
          </a:endParaRPr>
        </a:p>
      </dgm:t>
    </dgm:pt>
    <dgm:pt modelId="{83DBCB76-676C-414D-9756-3700110FE82B}" type="parTrans" cxnId="{FA9AF005-B077-AF48-8599-83342C858B7A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libri"/>
            <a:cs typeface="Calibri"/>
          </a:endParaRPr>
        </a:p>
      </dgm:t>
    </dgm:pt>
    <dgm:pt modelId="{EEB92E69-2316-B448-8400-CB68AC23EEC2}" type="sibTrans" cxnId="{FA9AF005-B077-AF48-8599-83342C858B7A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Calibri"/>
            <a:cs typeface="Calibri"/>
          </a:endParaRPr>
        </a:p>
      </dgm:t>
    </dgm:pt>
    <dgm:pt modelId="{4F9D9389-CA7F-4F4F-B2D8-895E11D90A5F}" type="pres">
      <dgm:prSet presAssocID="{10D30150-005E-B542-992B-F599329C3855}" presName="linearFlow" presStyleCnt="0">
        <dgm:presLayoutVars>
          <dgm:dir/>
          <dgm:resizeHandles val="exact"/>
        </dgm:presLayoutVars>
      </dgm:prSet>
      <dgm:spPr/>
    </dgm:pt>
    <dgm:pt modelId="{0E2F17AE-2FE6-E846-8984-D5D84B31700D}" type="pres">
      <dgm:prSet presAssocID="{DFA75643-8BBB-FC47-B0C3-BA67F033972E}" presName="composite" presStyleCnt="0"/>
      <dgm:spPr/>
    </dgm:pt>
    <dgm:pt modelId="{DE7BE76E-12D5-194A-BC5C-E14752199C34}" type="pres">
      <dgm:prSet presAssocID="{DFA75643-8BBB-FC47-B0C3-BA67F033972E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E00D549-FA5D-FE47-A544-131391852074}" type="pres">
      <dgm:prSet presAssocID="{DFA75643-8BBB-FC47-B0C3-BA67F033972E}" presName="txShp" presStyleLbl="node1" presStyleIdx="0" presStyleCnt="4" custScaleX="1221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A78694-2AC6-3F40-A9E0-6A83686BA651}" type="pres">
      <dgm:prSet presAssocID="{E33BAB29-07BC-4C44-ACF6-82C5535F9974}" presName="spacing" presStyleCnt="0"/>
      <dgm:spPr/>
    </dgm:pt>
    <dgm:pt modelId="{5081936D-F521-6648-B02A-84B00AA6B133}" type="pres">
      <dgm:prSet presAssocID="{71E83C0B-065F-214D-90CE-F23E1B0F6044}" presName="composite" presStyleCnt="0"/>
      <dgm:spPr/>
    </dgm:pt>
    <dgm:pt modelId="{6EF32A38-0E16-CC47-A953-B7D4EB6C56BC}" type="pres">
      <dgm:prSet presAssocID="{71E83C0B-065F-214D-90CE-F23E1B0F6044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76A1A88-F8D2-E24A-988B-38FAE88F3D9D}" type="pres">
      <dgm:prSet presAssocID="{71E83C0B-065F-214D-90CE-F23E1B0F6044}" presName="txShp" presStyleLbl="node1" presStyleIdx="1" presStyleCnt="4" custScaleX="119861" custScaleY="1405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CABC13-345F-284C-B0C0-2C435BFD4039}" type="pres">
      <dgm:prSet presAssocID="{8A5F6758-D4E2-4C43-A171-A59D937CC433}" presName="spacing" presStyleCnt="0"/>
      <dgm:spPr/>
    </dgm:pt>
    <dgm:pt modelId="{8140B32A-15D0-C24F-AA23-29294449EE9A}" type="pres">
      <dgm:prSet presAssocID="{DABD9113-180B-7F4A-B96F-B0B5C3E2D904}" presName="composite" presStyleCnt="0"/>
      <dgm:spPr/>
    </dgm:pt>
    <dgm:pt modelId="{1696033F-64BA-9743-9606-4DA6960E3ADA}" type="pres">
      <dgm:prSet presAssocID="{DABD9113-180B-7F4A-B96F-B0B5C3E2D904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9684D87-E4D3-FB41-9C7A-0E0CD6CD5553}" type="pres">
      <dgm:prSet presAssocID="{DABD9113-180B-7F4A-B96F-B0B5C3E2D904}" presName="txShp" presStyleLbl="node1" presStyleIdx="2" presStyleCnt="4" custScaleX="1245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6D9A97-E0D4-DB47-AA14-C90606FBB5E1}" type="pres">
      <dgm:prSet presAssocID="{6258C6A0-6182-B040-83CD-66FD8599058B}" presName="spacing" presStyleCnt="0"/>
      <dgm:spPr/>
    </dgm:pt>
    <dgm:pt modelId="{E0E6BCAA-A933-F54F-92B8-95B6C2D43A64}" type="pres">
      <dgm:prSet presAssocID="{868CDB30-F21E-6448-B3F8-123521E35BA4}" presName="composite" presStyleCnt="0"/>
      <dgm:spPr/>
    </dgm:pt>
    <dgm:pt modelId="{FEB16791-20ED-0B4C-94E0-7C01A0C0FC87}" type="pres">
      <dgm:prSet presAssocID="{868CDB30-F21E-6448-B3F8-123521E35BA4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A1CEBB3-33CF-0545-B8F4-8AC0AD66CE14}" type="pres">
      <dgm:prSet presAssocID="{868CDB30-F21E-6448-B3F8-123521E35BA4}" presName="txShp" presStyleLbl="node1" presStyleIdx="3" presStyleCnt="4" custScaleX="123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7A0332-43FC-5849-B42E-4FD7D5CD4D97}" type="presOf" srcId="{71E83C0B-065F-214D-90CE-F23E1B0F6044}" destId="{676A1A88-F8D2-E24A-988B-38FAE88F3D9D}" srcOrd="0" destOrd="0" presId="urn:microsoft.com/office/officeart/2005/8/layout/vList3"/>
    <dgm:cxn modelId="{760176EE-B5AB-2D46-8234-D2A0774A66C4}" srcId="{10D30150-005E-B542-992B-F599329C3855}" destId="{DFA75643-8BBB-FC47-B0C3-BA67F033972E}" srcOrd="0" destOrd="0" parTransId="{A74039BF-5BE5-F543-97B9-AFA36438AD75}" sibTransId="{E33BAB29-07BC-4C44-ACF6-82C5535F9974}"/>
    <dgm:cxn modelId="{04541204-6828-C24E-8A4B-8657EC5D1210}" type="presOf" srcId="{868CDB30-F21E-6448-B3F8-123521E35BA4}" destId="{BA1CEBB3-33CF-0545-B8F4-8AC0AD66CE14}" srcOrd="0" destOrd="0" presId="urn:microsoft.com/office/officeart/2005/8/layout/vList3"/>
    <dgm:cxn modelId="{843D0513-33BB-004F-9ACA-FEC4A5E0689A}" type="presOf" srcId="{DFA75643-8BBB-FC47-B0C3-BA67F033972E}" destId="{3E00D549-FA5D-FE47-A544-131391852074}" srcOrd="0" destOrd="0" presId="urn:microsoft.com/office/officeart/2005/8/layout/vList3"/>
    <dgm:cxn modelId="{7C28633D-B57B-F34E-A427-5258203279CD}" srcId="{10D30150-005E-B542-992B-F599329C3855}" destId="{71E83C0B-065F-214D-90CE-F23E1B0F6044}" srcOrd="1" destOrd="0" parTransId="{061A76CB-D015-684C-A737-B0B81972BB5C}" sibTransId="{8A5F6758-D4E2-4C43-A171-A59D937CC433}"/>
    <dgm:cxn modelId="{D1E94CB8-3C32-9A4D-BCE3-E1B25E08F7C9}" type="presOf" srcId="{10D30150-005E-B542-992B-F599329C3855}" destId="{4F9D9389-CA7F-4F4F-B2D8-895E11D90A5F}" srcOrd="0" destOrd="0" presId="urn:microsoft.com/office/officeart/2005/8/layout/vList3"/>
    <dgm:cxn modelId="{FA9AF005-B077-AF48-8599-83342C858B7A}" srcId="{10D30150-005E-B542-992B-F599329C3855}" destId="{868CDB30-F21E-6448-B3F8-123521E35BA4}" srcOrd="3" destOrd="0" parTransId="{83DBCB76-676C-414D-9756-3700110FE82B}" sibTransId="{EEB92E69-2316-B448-8400-CB68AC23EEC2}"/>
    <dgm:cxn modelId="{C4AB7729-2081-F644-856C-A5DAFBDA2B62}" type="presOf" srcId="{DABD9113-180B-7F4A-B96F-B0B5C3E2D904}" destId="{69684D87-E4D3-FB41-9C7A-0E0CD6CD5553}" srcOrd="0" destOrd="0" presId="urn:microsoft.com/office/officeart/2005/8/layout/vList3"/>
    <dgm:cxn modelId="{0D2028E1-329B-CE4A-9378-976BF4C008A7}" srcId="{10D30150-005E-B542-992B-F599329C3855}" destId="{DABD9113-180B-7F4A-B96F-B0B5C3E2D904}" srcOrd="2" destOrd="0" parTransId="{4E74F7B0-3DD8-5442-B7BB-2F7A1B602CE9}" sibTransId="{6258C6A0-6182-B040-83CD-66FD8599058B}"/>
    <dgm:cxn modelId="{F3CA2FC6-066F-F34A-A6DE-5466E81E505F}" type="presParOf" srcId="{4F9D9389-CA7F-4F4F-B2D8-895E11D90A5F}" destId="{0E2F17AE-2FE6-E846-8984-D5D84B31700D}" srcOrd="0" destOrd="0" presId="urn:microsoft.com/office/officeart/2005/8/layout/vList3"/>
    <dgm:cxn modelId="{7D8761D4-B59E-B047-92CA-BF63CEE7772D}" type="presParOf" srcId="{0E2F17AE-2FE6-E846-8984-D5D84B31700D}" destId="{DE7BE76E-12D5-194A-BC5C-E14752199C34}" srcOrd="0" destOrd="0" presId="urn:microsoft.com/office/officeart/2005/8/layout/vList3"/>
    <dgm:cxn modelId="{BDB614FF-F3AD-2044-9D1E-20BCE0AD57CA}" type="presParOf" srcId="{0E2F17AE-2FE6-E846-8984-D5D84B31700D}" destId="{3E00D549-FA5D-FE47-A544-131391852074}" srcOrd="1" destOrd="0" presId="urn:microsoft.com/office/officeart/2005/8/layout/vList3"/>
    <dgm:cxn modelId="{446A11DB-524D-3E4B-B426-A02CA32746FA}" type="presParOf" srcId="{4F9D9389-CA7F-4F4F-B2D8-895E11D90A5F}" destId="{09A78694-2AC6-3F40-A9E0-6A83686BA651}" srcOrd="1" destOrd="0" presId="urn:microsoft.com/office/officeart/2005/8/layout/vList3"/>
    <dgm:cxn modelId="{D3D62E6A-364D-3745-8CC3-B071C1F6B846}" type="presParOf" srcId="{4F9D9389-CA7F-4F4F-B2D8-895E11D90A5F}" destId="{5081936D-F521-6648-B02A-84B00AA6B133}" srcOrd="2" destOrd="0" presId="urn:microsoft.com/office/officeart/2005/8/layout/vList3"/>
    <dgm:cxn modelId="{2C2509A8-C7A6-B140-AC54-0B956B49263E}" type="presParOf" srcId="{5081936D-F521-6648-B02A-84B00AA6B133}" destId="{6EF32A38-0E16-CC47-A953-B7D4EB6C56BC}" srcOrd="0" destOrd="0" presId="urn:microsoft.com/office/officeart/2005/8/layout/vList3"/>
    <dgm:cxn modelId="{6DE07332-37A9-9447-9BB4-3C330749F1A9}" type="presParOf" srcId="{5081936D-F521-6648-B02A-84B00AA6B133}" destId="{676A1A88-F8D2-E24A-988B-38FAE88F3D9D}" srcOrd="1" destOrd="0" presId="urn:microsoft.com/office/officeart/2005/8/layout/vList3"/>
    <dgm:cxn modelId="{4ED6816E-8F7C-A34C-852F-CF32F317DB67}" type="presParOf" srcId="{4F9D9389-CA7F-4F4F-B2D8-895E11D90A5F}" destId="{D2CABC13-345F-284C-B0C0-2C435BFD4039}" srcOrd="3" destOrd="0" presId="urn:microsoft.com/office/officeart/2005/8/layout/vList3"/>
    <dgm:cxn modelId="{0313FA62-80A4-0945-A06F-71D1AF86B02A}" type="presParOf" srcId="{4F9D9389-CA7F-4F4F-B2D8-895E11D90A5F}" destId="{8140B32A-15D0-C24F-AA23-29294449EE9A}" srcOrd="4" destOrd="0" presId="urn:microsoft.com/office/officeart/2005/8/layout/vList3"/>
    <dgm:cxn modelId="{387F3B29-2F7E-D048-9A76-D8759F75105B}" type="presParOf" srcId="{8140B32A-15D0-C24F-AA23-29294449EE9A}" destId="{1696033F-64BA-9743-9606-4DA6960E3ADA}" srcOrd="0" destOrd="0" presId="urn:microsoft.com/office/officeart/2005/8/layout/vList3"/>
    <dgm:cxn modelId="{6F8A14D8-9CBE-5F46-8D2A-569AE1B603AB}" type="presParOf" srcId="{8140B32A-15D0-C24F-AA23-29294449EE9A}" destId="{69684D87-E4D3-FB41-9C7A-0E0CD6CD5553}" srcOrd="1" destOrd="0" presId="urn:microsoft.com/office/officeart/2005/8/layout/vList3"/>
    <dgm:cxn modelId="{0CAF730D-AA34-AC49-AE2A-E27869B438B9}" type="presParOf" srcId="{4F9D9389-CA7F-4F4F-B2D8-895E11D90A5F}" destId="{506D9A97-E0D4-DB47-AA14-C90606FBB5E1}" srcOrd="5" destOrd="0" presId="urn:microsoft.com/office/officeart/2005/8/layout/vList3"/>
    <dgm:cxn modelId="{ACAEB702-323E-C543-B0D9-761AAA94AFED}" type="presParOf" srcId="{4F9D9389-CA7F-4F4F-B2D8-895E11D90A5F}" destId="{E0E6BCAA-A933-F54F-92B8-95B6C2D43A64}" srcOrd="6" destOrd="0" presId="urn:microsoft.com/office/officeart/2005/8/layout/vList3"/>
    <dgm:cxn modelId="{804D11D0-4F44-884B-BEAB-276BB7822A25}" type="presParOf" srcId="{E0E6BCAA-A933-F54F-92B8-95B6C2D43A64}" destId="{FEB16791-20ED-0B4C-94E0-7C01A0C0FC87}" srcOrd="0" destOrd="0" presId="urn:microsoft.com/office/officeart/2005/8/layout/vList3"/>
    <dgm:cxn modelId="{47F398E2-DB27-5C40-B379-C1121FA29841}" type="presParOf" srcId="{E0E6BCAA-A933-F54F-92B8-95B6C2D43A64}" destId="{BA1CEBB3-33CF-0545-B8F4-8AC0AD66CE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1FCF9-EC64-FC48-8176-F2637419F2E2}">
      <dsp:nvSpPr>
        <dsp:cNvPr id="0" name=""/>
        <dsp:cNvSpPr/>
      </dsp:nvSpPr>
      <dsp:spPr>
        <a:xfrm>
          <a:off x="609600" y="0"/>
          <a:ext cx="5418667" cy="541866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BD9E86-AB62-1D4F-9DE3-D8497E6FA57B}">
      <dsp:nvSpPr>
        <dsp:cNvPr id="0" name=""/>
        <dsp:cNvSpPr/>
      </dsp:nvSpPr>
      <dsp:spPr>
        <a:xfrm>
          <a:off x="2709333" y="0"/>
          <a:ext cx="7636933" cy="54186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Escuela de Obras civiles y Construcción</a:t>
          </a:r>
          <a:endParaRPr lang="es-ES" sz="2300" kern="1200" dirty="0"/>
        </a:p>
      </dsp:txBody>
      <dsp:txXfrm>
        <a:off x="2709333" y="0"/>
        <a:ext cx="3818466" cy="1151466"/>
      </dsp:txXfrm>
    </dsp:sp>
    <dsp:sp modelId="{2F64FB83-5240-074F-8508-F1220193C9C6}">
      <dsp:nvSpPr>
        <dsp:cNvPr id="0" name=""/>
        <dsp:cNvSpPr/>
      </dsp:nvSpPr>
      <dsp:spPr>
        <a:xfrm>
          <a:off x="711200" y="1151466"/>
          <a:ext cx="3996266" cy="399626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C4BFE0-7388-B540-B442-4F0F76C2EE79}">
      <dsp:nvSpPr>
        <dsp:cNvPr id="0" name=""/>
        <dsp:cNvSpPr/>
      </dsp:nvSpPr>
      <dsp:spPr>
        <a:xfrm>
          <a:off x="2709333" y="1209132"/>
          <a:ext cx="7636933" cy="399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Escuela de Ingeniería en Computación e Informática</a:t>
          </a:r>
          <a:endParaRPr lang="es-ES" sz="2300" kern="1200" dirty="0"/>
        </a:p>
      </dsp:txBody>
      <dsp:txXfrm>
        <a:off x="2709333" y="1209132"/>
        <a:ext cx="3818466" cy="1151466"/>
      </dsp:txXfrm>
    </dsp:sp>
    <dsp:sp modelId="{42660D16-7813-5940-820A-7DEC789B2012}">
      <dsp:nvSpPr>
        <dsp:cNvPr id="0" name=""/>
        <dsp:cNvSpPr/>
      </dsp:nvSpPr>
      <dsp:spPr>
        <a:xfrm>
          <a:off x="1422400" y="2302933"/>
          <a:ext cx="2573866" cy="257386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3EB54F-CFB1-5940-BC74-CCDD07D14BB2}">
      <dsp:nvSpPr>
        <dsp:cNvPr id="0" name=""/>
        <dsp:cNvSpPr/>
      </dsp:nvSpPr>
      <dsp:spPr>
        <a:xfrm>
          <a:off x="2709333" y="2302933"/>
          <a:ext cx="7636933" cy="2573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Escuela de Industrias</a:t>
          </a:r>
          <a:endParaRPr lang="es-ES" sz="2300" kern="1200" dirty="0"/>
        </a:p>
      </dsp:txBody>
      <dsp:txXfrm>
        <a:off x="2709333" y="2302933"/>
        <a:ext cx="3818466" cy="1151466"/>
      </dsp:txXfrm>
    </dsp:sp>
    <dsp:sp modelId="{0224631B-7566-BF49-87DA-85BDAFA49C75}">
      <dsp:nvSpPr>
        <dsp:cNvPr id="0" name=""/>
        <dsp:cNvSpPr/>
      </dsp:nvSpPr>
      <dsp:spPr>
        <a:xfrm>
          <a:off x="2133600" y="3454400"/>
          <a:ext cx="1151466" cy="115146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99265B-0E75-1F4E-BD10-43551BD0A842}">
      <dsp:nvSpPr>
        <dsp:cNvPr id="0" name=""/>
        <dsp:cNvSpPr/>
      </dsp:nvSpPr>
      <dsp:spPr>
        <a:xfrm>
          <a:off x="2709333" y="3454400"/>
          <a:ext cx="7636933" cy="11514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Escuela Minería Y </a:t>
          </a:r>
          <a:r>
            <a:rPr lang="es-ES" sz="2300" kern="1200" smtClean="0"/>
            <a:t>Recursos Naturales</a:t>
          </a:r>
          <a:endParaRPr lang="es-ES" sz="2300" kern="1200" dirty="0"/>
        </a:p>
      </dsp:txBody>
      <dsp:txXfrm>
        <a:off x="2709333" y="3454400"/>
        <a:ext cx="3818466" cy="1151466"/>
      </dsp:txXfrm>
    </dsp:sp>
    <dsp:sp modelId="{9879C40D-C23D-A846-ACAD-1F4BA69D1329}">
      <dsp:nvSpPr>
        <dsp:cNvPr id="0" name=""/>
        <dsp:cNvSpPr/>
      </dsp:nvSpPr>
      <dsp:spPr>
        <a:xfrm>
          <a:off x="6527800" y="0"/>
          <a:ext cx="3818466" cy="115146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i="0" u="none" strike="noStrike" kern="1200" cap="none" dirty="0" smtClean="0">
              <a:latin typeface="Calibri"/>
              <a:ea typeface="Calibri"/>
              <a:cs typeface="Calibri"/>
              <a:sym typeface="Calibri"/>
            </a:rPr>
            <a:t>Ing. Civil en Obras Civiles (D/V)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i="0" u="none" strike="noStrike" kern="1200" cap="none" dirty="0" smtClean="0">
              <a:latin typeface="Calibri"/>
              <a:ea typeface="Calibri"/>
              <a:cs typeface="Calibri"/>
              <a:sym typeface="Calibri"/>
            </a:rPr>
            <a:t>Ing. En Construcción  (D/V)</a:t>
          </a:r>
          <a:endParaRPr lang="es-CL" sz="1600" b="0" i="0" u="none" strike="noStrike" kern="1200" cap="none" dirty="0">
            <a:latin typeface="Calibri"/>
            <a:ea typeface="Calibri"/>
            <a:cs typeface="Calibri"/>
            <a:sym typeface="Calibri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i="0" u="none" strike="noStrike" kern="1200" cap="none" dirty="0" smtClean="0">
              <a:latin typeface="Calibri"/>
              <a:ea typeface="Calibri"/>
              <a:cs typeface="Calibri"/>
              <a:sym typeface="Calibri"/>
            </a:rPr>
            <a:t>Mag. en Gestión de la Construcción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Diplomado en Inspección Técnica</a:t>
          </a:r>
          <a:endParaRPr lang="es-ES" sz="1600" kern="1200" dirty="0"/>
        </a:p>
      </dsp:txBody>
      <dsp:txXfrm>
        <a:off x="6527800" y="0"/>
        <a:ext cx="3818466" cy="1151466"/>
      </dsp:txXfrm>
    </dsp:sp>
    <dsp:sp modelId="{6219EEFA-FEA3-7D4A-9056-26A861A44A6E}">
      <dsp:nvSpPr>
        <dsp:cNvPr id="0" name=""/>
        <dsp:cNvSpPr/>
      </dsp:nvSpPr>
      <dsp:spPr>
        <a:xfrm>
          <a:off x="6527800" y="1151466"/>
          <a:ext cx="3818466" cy="115146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i="0" u="none" strike="noStrike" kern="1200" cap="none" dirty="0" smtClean="0">
              <a:latin typeface="Calibri"/>
              <a:ea typeface="Calibri"/>
              <a:cs typeface="Calibri"/>
              <a:sym typeface="Calibri"/>
            </a:rPr>
            <a:t>Ing. Civil en Comp. e Informática</a:t>
          </a:r>
          <a:endParaRPr lang="es-E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i="0" u="none" strike="noStrike" kern="1200" cap="none" dirty="0" smtClean="0">
              <a:latin typeface="Calibri"/>
              <a:ea typeface="Calibri"/>
              <a:cs typeface="Calibri"/>
              <a:sym typeface="Calibri"/>
            </a:rPr>
            <a:t>Mag. en Seguridad Informática y Protección de la información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</dsp:txBody>
      <dsp:txXfrm>
        <a:off x="6527800" y="1151466"/>
        <a:ext cx="3818466" cy="1151466"/>
      </dsp:txXfrm>
    </dsp:sp>
    <dsp:sp modelId="{05414C7F-E16E-414F-9771-CE40642A8D01}">
      <dsp:nvSpPr>
        <dsp:cNvPr id="0" name=""/>
        <dsp:cNvSpPr/>
      </dsp:nvSpPr>
      <dsp:spPr>
        <a:xfrm>
          <a:off x="6527800" y="2302933"/>
          <a:ext cx="3818466" cy="115146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Ing. Civil Industrial (D/V)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i="0" u="none" strike="noStrike" kern="1200" cap="none" smtClean="0">
              <a:latin typeface="Calibri"/>
              <a:ea typeface="Calibri"/>
              <a:cs typeface="Calibri"/>
              <a:sym typeface="Calibri"/>
            </a:rPr>
            <a:t>Mag. en Ing.  Industrial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i="0" u="none" strike="noStrike" kern="1200" cap="none" smtClean="0">
              <a:latin typeface="Calibri"/>
              <a:ea typeface="Calibri"/>
              <a:cs typeface="Calibri"/>
              <a:sym typeface="Calibri"/>
            </a:rPr>
            <a:t>Diplomado en Inteligencia de Negocios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i="0" u="none" strike="noStrike" kern="1200" cap="none" dirty="0" smtClean="0">
              <a:latin typeface="Calibri"/>
              <a:ea typeface="Calibri"/>
              <a:cs typeface="Calibri"/>
              <a:sym typeface="Calibri"/>
            </a:rPr>
            <a:t>Diplomado en Evaluación de Proyecto</a:t>
          </a:r>
          <a:endParaRPr lang="es-ES" sz="1600" kern="1200" dirty="0"/>
        </a:p>
      </dsp:txBody>
      <dsp:txXfrm>
        <a:off x="6527800" y="2302933"/>
        <a:ext cx="3818466" cy="1151466"/>
      </dsp:txXfrm>
    </dsp:sp>
    <dsp:sp modelId="{CC188CC0-A10B-594E-B279-85F71CCECA73}">
      <dsp:nvSpPr>
        <dsp:cNvPr id="0" name=""/>
        <dsp:cNvSpPr/>
      </dsp:nvSpPr>
      <dsp:spPr>
        <a:xfrm>
          <a:off x="6527800" y="3454400"/>
          <a:ext cx="3818466" cy="115146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>
              <a:sym typeface="Calibri"/>
            </a:rPr>
            <a:t>Ing. Civil en Minas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smtClean="0">
              <a:sym typeface="Calibri"/>
            </a:rPr>
            <a:t>Geología</a:t>
          </a:r>
          <a:endParaRPr lang="es-CL" sz="1600" kern="1200" dirty="0">
            <a:sym typeface="Calibri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>
              <a:sym typeface="Calibri"/>
            </a:rPr>
            <a:t>Diplomado en Gestión y Adm. Minera</a:t>
          </a:r>
          <a:endParaRPr lang="es-CL" sz="1600" kern="1200" dirty="0">
            <a:sym typeface="Calibri"/>
          </a:endParaRPr>
        </a:p>
      </dsp:txBody>
      <dsp:txXfrm>
        <a:off x="6527800" y="3454400"/>
        <a:ext cx="3818466" cy="1151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39BA5-7F72-3047-9867-027A4D47E62E}">
      <dsp:nvSpPr>
        <dsp:cNvPr id="0" name=""/>
        <dsp:cNvSpPr/>
      </dsp:nvSpPr>
      <dsp:spPr>
        <a:xfrm>
          <a:off x="4363293" y="2763258"/>
          <a:ext cx="2246480" cy="22464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4100" kern="1200" dirty="0"/>
        </a:p>
      </dsp:txBody>
      <dsp:txXfrm>
        <a:off x="4692282" y="3092247"/>
        <a:ext cx="1588502" cy="1588502"/>
      </dsp:txXfrm>
    </dsp:sp>
    <dsp:sp modelId="{E25F0DDF-5F85-594F-86AB-2B4C59CA9FAD}">
      <dsp:nvSpPr>
        <dsp:cNvPr id="0" name=""/>
        <dsp:cNvSpPr/>
      </dsp:nvSpPr>
      <dsp:spPr>
        <a:xfrm rot="11877096">
          <a:off x="2505706" y="2971480"/>
          <a:ext cx="2149809" cy="6402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AB4AFD-1EEA-E44C-A964-817B2656A477}">
      <dsp:nvSpPr>
        <dsp:cNvPr id="0" name=""/>
        <dsp:cNvSpPr/>
      </dsp:nvSpPr>
      <dsp:spPr>
        <a:xfrm>
          <a:off x="931045" y="1761678"/>
          <a:ext cx="2645500" cy="21549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000000"/>
              </a:solidFill>
            </a:rPr>
            <a:t>4 Escuelas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000000"/>
              </a:solidFill>
            </a:rPr>
            <a:t>6 Carreras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000000"/>
              </a:solidFill>
            </a:rPr>
            <a:t>168 Mat nueva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000000"/>
              </a:solidFill>
            </a:rPr>
            <a:t>950 Mat Total </a:t>
          </a:r>
          <a:endParaRPr lang="es-ES" sz="2400" b="1" kern="1200" dirty="0">
            <a:solidFill>
              <a:srgbClr val="000000"/>
            </a:solidFill>
          </a:endParaRPr>
        </a:p>
      </dsp:txBody>
      <dsp:txXfrm>
        <a:off x="994160" y="1824793"/>
        <a:ext cx="2519270" cy="2028687"/>
      </dsp:txXfrm>
    </dsp:sp>
    <dsp:sp modelId="{6DF253A3-2762-2643-AB98-D7DCDB202556}">
      <dsp:nvSpPr>
        <dsp:cNvPr id="0" name=""/>
        <dsp:cNvSpPr/>
      </dsp:nvSpPr>
      <dsp:spPr>
        <a:xfrm rot="16036021">
          <a:off x="4524682" y="1482736"/>
          <a:ext cx="1724775" cy="6402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97819D-24F1-B64C-93F8-7AF65AF5031D}">
      <dsp:nvSpPr>
        <dsp:cNvPr id="0" name=""/>
        <dsp:cNvSpPr/>
      </dsp:nvSpPr>
      <dsp:spPr>
        <a:xfrm>
          <a:off x="3807382" y="-86561"/>
          <a:ext cx="3077133" cy="2056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>
            <a:solidFill>
              <a:srgbClr val="0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>
            <a:solidFill>
              <a:srgbClr val="0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>
            <a:solidFill>
              <a:srgbClr val="0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000000"/>
              </a:solidFill>
            </a:rPr>
            <a:t>26 PJC, 7%PJM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000000"/>
              </a:solidFill>
            </a:rPr>
            <a:t>100 Académicos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rgbClr val="000000"/>
              </a:solidFill>
            </a:rPr>
            <a:t>73% Académicos con postgrados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>
            <a:solidFill>
              <a:srgbClr val="0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 smtClean="0">
            <a:solidFill>
              <a:srgbClr val="00000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400" b="1" kern="1200" dirty="0">
            <a:solidFill>
              <a:srgbClr val="000000"/>
            </a:solidFill>
          </a:endParaRPr>
        </a:p>
      </dsp:txBody>
      <dsp:txXfrm>
        <a:off x="3867601" y="-26342"/>
        <a:ext cx="2956695" cy="1935591"/>
      </dsp:txXfrm>
    </dsp:sp>
    <dsp:sp modelId="{40605184-33A0-4846-A63E-867F62B4A78B}">
      <dsp:nvSpPr>
        <dsp:cNvPr id="0" name=""/>
        <dsp:cNvSpPr/>
      </dsp:nvSpPr>
      <dsp:spPr>
        <a:xfrm rot="20267844">
          <a:off x="6359539" y="2743415"/>
          <a:ext cx="2110150" cy="64024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EAACE6-AC62-C84A-91B0-4B9153BB86EA}">
      <dsp:nvSpPr>
        <dsp:cNvPr id="0" name=""/>
        <dsp:cNvSpPr/>
      </dsp:nvSpPr>
      <dsp:spPr>
        <a:xfrm>
          <a:off x="7106965" y="1383637"/>
          <a:ext cx="2973840" cy="2469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0000"/>
              </a:solidFill>
            </a:rPr>
            <a:t>3 Programas continuidad de estudios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0000"/>
              </a:solidFill>
            </a:rPr>
            <a:t>10 Diplomados en oferta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0000"/>
              </a:solidFill>
            </a:rPr>
            <a:t>3 Magíster</a:t>
          </a:r>
          <a:endParaRPr lang="es-ES" sz="1800" b="1" kern="1200" dirty="0">
            <a:solidFill>
              <a:srgbClr val="000000"/>
            </a:solidFill>
          </a:endParaRPr>
        </a:p>
      </dsp:txBody>
      <dsp:txXfrm>
        <a:off x="7179286" y="1455958"/>
        <a:ext cx="2829198" cy="2324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0A9A9-4B2F-2047-906C-3CD721E1FCF6}">
      <dsp:nvSpPr>
        <dsp:cNvPr id="0" name=""/>
        <dsp:cNvSpPr/>
      </dsp:nvSpPr>
      <dsp:spPr>
        <a:xfrm rot="10800000">
          <a:off x="103129" y="2606"/>
          <a:ext cx="10930977" cy="7624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20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rgbClr val="000000"/>
              </a:solidFill>
            </a:rPr>
            <a:t>                AUMENTAR MATRÍCULA DE PREGRADO (ADMISIÓN –RETENCIÓN)</a:t>
          </a:r>
          <a:endParaRPr lang="es-ES" sz="2100" kern="1200" dirty="0">
            <a:solidFill>
              <a:srgbClr val="000000"/>
            </a:solidFill>
          </a:endParaRPr>
        </a:p>
      </dsp:txBody>
      <dsp:txXfrm rot="10800000">
        <a:off x="293731" y="2606"/>
        <a:ext cx="10740375" cy="762408"/>
      </dsp:txXfrm>
    </dsp:sp>
    <dsp:sp modelId="{4EFAF5C0-1A6C-6A4E-8B61-1F2AAF1FCBC9}">
      <dsp:nvSpPr>
        <dsp:cNvPr id="0" name=""/>
        <dsp:cNvSpPr/>
      </dsp:nvSpPr>
      <dsp:spPr>
        <a:xfrm>
          <a:off x="945420" y="16848"/>
          <a:ext cx="762408" cy="762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2AAE6A-53F8-2442-90B1-30E47601CEE5}">
      <dsp:nvSpPr>
        <dsp:cNvPr id="0" name=""/>
        <dsp:cNvSpPr/>
      </dsp:nvSpPr>
      <dsp:spPr>
        <a:xfrm rot="10800000">
          <a:off x="206262" y="992599"/>
          <a:ext cx="10724712" cy="7624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201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rgbClr val="000000"/>
              </a:solidFill>
            </a:rPr>
            <a:t>              INCREMENTAR MATRÍCULA EDUCACION CONTINUA </a:t>
          </a:r>
          <a:endParaRPr lang="es-ES" sz="2100" kern="1200" dirty="0">
            <a:solidFill>
              <a:srgbClr val="000000"/>
            </a:solidFill>
          </a:endParaRPr>
        </a:p>
      </dsp:txBody>
      <dsp:txXfrm rot="10800000">
        <a:off x="396864" y="992599"/>
        <a:ext cx="10534110" cy="762408"/>
      </dsp:txXfrm>
    </dsp:sp>
    <dsp:sp modelId="{6903AAC8-37BB-9048-8354-F43A0C896D84}">
      <dsp:nvSpPr>
        <dsp:cNvPr id="0" name=""/>
        <dsp:cNvSpPr/>
      </dsp:nvSpPr>
      <dsp:spPr>
        <a:xfrm>
          <a:off x="1015706" y="1000879"/>
          <a:ext cx="762408" cy="762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E0A4F3-2CC1-2847-A732-93E548F36DAC}">
      <dsp:nvSpPr>
        <dsp:cNvPr id="0" name=""/>
        <dsp:cNvSpPr/>
      </dsp:nvSpPr>
      <dsp:spPr>
        <a:xfrm rot="10800000">
          <a:off x="206262" y="1982592"/>
          <a:ext cx="10724712" cy="7624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20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rgbClr val="000000"/>
              </a:solidFill>
            </a:rPr>
            <a:t>           AUMENTAR LA PRODUCTIVIDAD EN INVESTIGACIÓN APLICADA</a:t>
          </a:r>
          <a:endParaRPr lang="es-ES" sz="2100" kern="1200" dirty="0">
            <a:solidFill>
              <a:srgbClr val="000000"/>
            </a:solidFill>
          </a:endParaRPr>
        </a:p>
      </dsp:txBody>
      <dsp:txXfrm rot="10800000">
        <a:off x="396864" y="1982592"/>
        <a:ext cx="10534110" cy="762408"/>
      </dsp:txXfrm>
    </dsp:sp>
    <dsp:sp modelId="{15D34709-29CE-BF46-B379-22BA0AE46180}">
      <dsp:nvSpPr>
        <dsp:cNvPr id="0" name=""/>
        <dsp:cNvSpPr/>
      </dsp:nvSpPr>
      <dsp:spPr>
        <a:xfrm>
          <a:off x="1015706" y="1984910"/>
          <a:ext cx="762408" cy="762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3819DB-E0E4-8349-B24A-95C4EE466264}">
      <dsp:nvSpPr>
        <dsp:cNvPr id="0" name=""/>
        <dsp:cNvSpPr/>
      </dsp:nvSpPr>
      <dsp:spPr>
        <a:xfrm rot="10800000">
          <a:off x="309357" y="2972585"/>
          <a:ext cx="10518522" cy="7624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20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rgbClr val="000000"/>
              </a:solidFill>
            </a:rPr>
            <a:t>    AUMENTAR ALIANZAS </a:t>
          </a:r>
          <a:r>
            <a:rPr lang="es-ES" sz="2100" b="0" kern="1200" dirty="0" smtClean="0">
              <a:solidFill>
                <a:srgbClr val="000000"/>
              </a:solidFill>
            </a:rPr>
            <a:t>EFECTIVAS</a:t>
          </a:r>
          <a:r>
            <a:rPr lang="es-ES" sz="2100" kern="1200" dirty="0" smtClean="0">
              <a:solidFill>
                <a:srgbClr val="000000"/>
              </a:solidFill>
            </a:rPr>
            <a:t> CON INSTITUCIONES PÚBLICAS Y PRIVADAS (VCM/PRESENCIA MEDIOS)</a:t>
          </a:r>
          <a:endParaRPr lang="es-ES" sz="2100" kern="1200" dirty="0">
            <a:solidFill>
              <a:srgbClr val="000000"/>
            </a:solidFill>
          </a:endParaRPr>
        </a:p>
      </dsp:txBody>
      <dsp:txXfrm rot="10800000">
        <a:off x="499959" y="2972585"/>
        <a:ext cx="10327920" cy="762408"/>
      </dsp:txXfrm>
    </dsp:sp>
    <dsp:sp modelId="{05592802-8889-7B4C-AA86-E80B4F14F6A8}">
      <dsp:nvSpPr>
        <dsp:cNvPr id="0" name=""/>
        <dsp:cNvSpPr/>
      </dsp:nvSpPr>
      <dsp:spPr>
        <a:xfrm>
          <a:off x="1015706" y="2968941"/>
          <a:ext cx="762408" cy="762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31BEB9-5543-0541-8676-EA99E5C10A16}">
      <dsp:nvSpPr>
        <dsp:cNvPr id="0" name=""/>
        <dsp:cNvSpPr/>
      </dsp:nvSpPr>
      <dsp:spPr>
        <a:xfrm rot="10800000">
          <a:off x="309357" y="3962579"/>
          <a:ext cx="10518522" cy="76240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201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rgbClr val="000000"/>
              </a:solidFill>
            </a:rPr>
            <a:t>MEJORAR LA GESTIÓN Y EL MARGEN OPERACIONAL</a:t>
          </a:r>
          <a:endParaRPr lang="es-ES" sz="2100" kern="1200" dirty="0">
            <a:solidFill>
              <a:srgbClr val="000000"/>
            </a:solidFill>
          </a:endParaRPr>
        </a:p>
      </dsp:txBody>
      <dsp:txXfrm rot="10800000">
        <a:off x="499959" y="3962579"/>
        <a:ext cx="10327920" cy="762408"/>
      </dsp:txXfrm>
    </dsp:sp>
    <dsp:sp modelId="{F6A6DF41-C665-3143-8895-112C54E800B7}">
      <dsp:nvSpPr>
        <dsp:cNvPr id="0" name=""/>
        <dsp:cNvSpPr/>
      </dsp:nvSpPr>
      <dsp:spPr>
        <a:xfrm>
          <a:off x="1085993" y="3952972"/>
          <a:ext cx="762408" cy="762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F5B05-C5A8-8D47-8E48-5F0D81AEF490}">
      <dsp:nvSpPr>
        <dsp:cNvPr id="0" name=""/>
        <dsp:cNvSpPr/>
      </dsp:nvSpPr>
      <dsp:spPr>
        <a:xfrm>
          <a:off x="4809727" y="2325816"/>
          <a:ext cx="1949152" cy="1949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cap="none" spc="300" dirty="0" smtClean="0">
              <a:ln w="11430" cmpd="sng"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/>
              <a:cs typeface="Calibri"/>
            </a:rPr>
            <a:t>CA </a:t>
          </a:r>
          <a:endParaRPr lang="es-ES" sz="2800" b="1" kern="1200" cap="none" spc="300" dirty="0">
            <a:ln w="11430" cmpd="sng">
              <a:prstDash val="solid"/>
              <a:miter lim="800000"/>
            </a:ln>
            <a:effectLst>
              <a:glow rad="45500">
                <a:schemeClr val="accent1">
                  <a:satMod val="220000"/>
                  <a:alpha val="35000"/>
                </a:schemeClr>
              </a:glow>
            </a:effectLst>
            <a:latin typeface="Calibri"/>
            <a:cs typeface="Calibri"/>
          </a:endParaRPr>
        </a:p>
      </dsp:txBody>
      <dsp:txXfrm>
        <a:off x="5095174" y="2611263"/>
        <a:ext cx="1378258" cy="1378258"/>
      </dsp:txXfrm>
    </dsp:sp>
    <dsp:sp modelId="{D6AC88E7-268A-D84E-98D2-E53A72C9606E}">
      <dsp:nvSpPr>
        <dsp:cNvPr id="0" name=""/>
        <dsp:cNvSpPr/>
      </dsp:nvSpPr>
      <dsp:spPr>
        <a:xfrm rot="12900000">
          <a:off x="3552859" y="1984310"/>
          <a:ext cx="1497117" cy="55550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06046-D22F-314A-83AF-E79F2FBD65B8}">
      <dsp:nvSpPr>
        <dsp:cNvPr id="0" name=""/>
        <dsp:cNvSpPr/>
      </dsp:nvSpPr>
      <dsp:spPr>
        <a:xfrm>
          <a:off x="2762387" y="1092031"/>
          <a:ext cx="1851694" cy="14813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smtClean="0">
              <a:latin typeface="Calibri"/>
              <a:cs typeface="Calibri"/>
            </a:rPr>
            <a:t>TUTORIA</a:t>
          </a:r>
          <a:endParaRPr lang="es-ES" sz="2000" b="1" kern="1200" dirty="0">
            <a:latin typeface="Calibri"/>
            <a:cs typeface="Calibri"/>
          </a:endParaRPr>
        </a:p>
      </dsp:txBody>
      <dsp:txXfrm>
        <a:off x="2805774" y="1135418"/>
        <a:ext cx="1764920" cy="1394581"/>
      </dsp:txXfrm>
    </dsp:sp>
    <dsp:sp modelId="{E247E880-09F3-214E-99F6-BC592E254BE2}">
      <dsp:nvSpPr>
        <dsp:cNvPr id="0" name=""/>
        <dsp:cNvSpPr/>
      </dsp:nvSpPr>
      <dsp:spPr>
        <a:xfrm rot="16200000">
          <a:off x="5035745" y="1212369"/>
          <a:ext cx="1497117" cy="55550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8FFF0-B3AE-3548-898D-B30FF85DB6F5}">
      <dsp:nvSpPr>
        <dsp:cNvPr id="0" name=""/>
        <dsp:cNvSpPr/>
      </dsp:nvSpPr>
      <dsp:spPr>
        <a:xfrm>
          <a:off x="4858456" y="887"/>
          <a:ext cx="1851694" cy="14813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alibri"/>
              <a:cs typeface="Calibri"/>
            </a:rPr>
            <a:t>ESTRATEGIA DE APRENDIZAJE</a:t>
          </a:r>
          <a:endParaRPr lang="es-ES" sz="1800" b="1" kern="1200" dirty="0">
            <a:latin typeface="Calibri"/>
            <a:cs typeface="Calibri"/>
          </a:endParaRPr>
        </a:p>
      </dsp:txBody>
      <dsp:txXfrm>
        <a:off x="4901843" y="44274"/>
        <a:ext cx="1764920" cy="1394581"/>
      </dsp:txXfrm>
    </dsp:sp>
    <dsp:sp modelId="{0034A9ED-3D90-9448-B53A-186ABCE93581}">
      <dsp:nvSpPr>
        <dsp:cNvPr id="0" name=""/>
        <dsp:cNvSpPr/>
      </dsp:nvSpPr>
      <dsp:spPr>
        <a:xfrm rot="19500000">
          <a:off x="6518630" y="1984310"/>
          <a:ext cx="1497117" cy="55550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0D190-FCC7-944E-AA1D-0FCE32D9D69B}">
      <dsp:nvSpPr>
        <dsp:cNvPr id="0" name=""/>
        <dsp:cNvSpPr/>
      </dsp:nvSpPr>
      <dsp:spPr>
        <a:xfrm>
          <a:off x="6954525" y="1092031"/>
          <a:ext cx="1851694" cy="14813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alibri"/>
              <a:cs typeface="Calibri"/>
            </a:rPr>
            <a:t>INTRODUCCION A LA METEMATICA</a:t>
          </a:r>
          <a:endParaRPr lang="es-ES" sz="1800" b="1" kern="1200" dirty="0">
            <a:latin typeface="Calibri"/>
            <a:cs typeface="Calibri"/>
          </a:endParaRPr>
        </a:p>
      </dsp:txBody>
      <dsp:txXfrm>
        <a:off x="6997912" y="1135418"/>
        <a:ext cx="1764920" cy="13945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0D549-FA5D-FE47-A544-131391852074}">
      <dsp:nvSpPr>
        <dsp:cNvPr id="0" name=""/>
        <dsp:cNvSpPr/>
      </dsp:nvSpPr>
      <dsp:spPr>
        <a:xfrm rot="10800000">
          <a:off x="1056121" y="178"/>
          <a:ext cx="9121004" cy="7790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5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alibri"/>
              <a:cs typeface="Calibri"/>
            </a:rPr>
            <a:t>DIAGNOSTICO</a:t>
          </a:r>
          <a:endParaRPr lang="es-ES" sz="1800" kern="1200" dirty="0">
            <a:solidFill>
              <a:schemeClr val="tx1"/>
            </a:solidFill>
            <a:latin typeface="Calibri"/>
            <a:cs typeface="Calibri"/>
          </a:endParaRPr>
        </a:p>
      </dsp:txBody>
      <dsp:txXfrm rot="10800000">
        <a:off x="1250893" y="178"/>
        <a:ext cx="8926232" cy="779087"/>
      </dsp:txXfrm>
    </dsp:sp>
    <dsp:sp modelId="{DE7BE76E-12D5-194A-BC5C-E14752199C34}">
      <dsp:nvSpPr>
        <dsp:cNvPr id="0" name=""/>
        <dsp:cNvSpPr/>
      </dsp:nvSpPr>
      <dsp:spPr>
        <a:xfrm>
          <a:off x="1492025" y="178"/>
          <a:ext cx="779087" cy="77908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76A1A88-F8D2-E24A-988B-38FAE88F3D9D}">
      <dsp:nvSpPr>
        <dsp:cNvPr id="0" name=""/>
        <dsp:cNvSpPr/>
      </dsp:nvSpPr>
      <dsp:spPr>
        <a:xfrm rot="10800000">
          <a:off x="1139749" y="989609"/>
          <a:ext cx="8953748" cy="109534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5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alibri"/>
              <a:cs typeface="Calibri"/>
            </a:rPr>
            <a:t>REUNION DE COORDINACION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alibri"/>
              <a:cs typeface="Calibri"/>
            </a:rPr>
            <a:t>C/15 DIAS       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alibri"/>
              <a:cs typeface="Calibri"/>
            </a:rPr>
            <a:t>(ESTRATEGIA-MATEMATICA)</a:t>
          </a:r>
          <a:endParaRPr lang="es-ES" sz="1800" kern="1200" dirty="0">
            <a:solidFill>
              <a:schemeClr val="tx1"/>
            </a:solidFill>
            <a:latin typeface="Calibri"/>
            <a:cs typeface="Calibri"/>
          </a:endParaRPr>
        </a:p>
      </dsp:txBody>
      <dsp:txXfrm rot="10800000">
        <a:off x="1413586" y="989609"/>
        <a:ext cx="8679911" cy="1095349"/>
      </dsp:txXfrm>
    </dsp:sp>
    <dsp:sp modelId="{6EF32A38-0E16-CC47-A953-B7D4EB6C56BC}">
      <dsp:nvSpPr>
        <dsp:cNvPr id="0" name=""/>
        <dsp:cNvSpPr/>
      </dsp:nvSpPr>
      <dsp:spPr>
        <a:xfrm>
          <a:off x="1492025" y="1147740"/>
          <a:ext cx="779087" cy="77908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684D87-E4D3-FB41-9C7A-0E0CD6CD5553}">
      <dsp:nvSpPr>
        <dsp:cNvPr id="0" name=""/>
        <dsp:cNvSpPr/>
      </dsp:nvSpPr>
      <dsp:spPr>
        <a:xfrm rot="10800000">
          <a:off x="964015" y="2295303"/>
          <a:ext cx="9305217" cy="7790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5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solidFill>
              <a:schemeClr val="tx1"/>
            </a:solidFill>
            <a:latin typeface="Calibri"/>
            <a:cs typeface="Calibri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alibri"/>
              <a:cs typeface="Calibri"/>
            </a:rPr>
            <a:t>REUNÍON DE COORDINACIÓN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alibri"/>
              <a:cs typeface="Calibri"/>
            </a:rPr>
            <a:t>MENSUAL COMUNIDAD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>
            <a:solidFill>
              <a:schemeClr val="tx1"/>
            </a:solidFill>
            <a:latin typeface="Calibri"/>
            <a:cs typeface="Calibri"/>
          </a:endParaRPr>
        </a:p>
      </dsp:txBody>
      <dsp:txXfrm rot="10800000">
        <a:off x="1158787" y="2295303"/>
        <a:ext cx="9110445" cy="779087"/>
      </dsp:txXfrm>
    </dsp:sp>
    <dsp:sp modelId="{1696033F-64BA-9743-9606-4DA6960E3ADA}">
      <dsp:nvSpPr>
        <dsp:cNvPr id="0" name=""/>
        <dsp:cNvSpPr/>
      </dsp:nvSpPr>
      <dsp:spPr>
        <a:xfrm>
          <a:off x="1492025" y="2295303"/>
          <a:ext cx="779087" cy="77908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1CEBB3-33CF-0545-B8F4-8AC0AD66CE14}">
      <dsp:nvSpPr>
        <dsp:cNvPr id="0" name=""/>
        <dsp:cNvSpPr/>
      </dsp:nvSpPr>
      <dsp:spPr>
        <a:xfrm rot="10800000">
          <a:off x="1010180" y="3284734"/>
          <a:ext cx="9212886" cy="7790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355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Calibri"/>
              <a:cs typeface="Calibri"/>
            </a:rPr>
            <a:t>ACCIONES DE MEJORA</a:t>
          </a:r>
          <a:endParaRPr lang="es-ES" sz="1800" kern="1200" dirty="0">
            <a:solidFill>
              <a:schemeClr val="tx1"/>
            </a:solidFill>
            <a:latin typeface="Calibri"/>
            <a:cs typeface="Calibri"/>
          </a:endParaRPr>
        </a:p>
      </dsp:txBody>
      <dsp:txXfrm rot="10800000">
        <a:off x="1204952" y="3284734"/>
        <a:ext cx="9018114" cy="779087"/>
      </dsp:txXfrm>
    </dsp:sp>
    <dsp:sp modelId="{FEB16791-20ED-0B4C-94E0-7C01A0C0FC87}">
      <dsp:nvSpPr>
        <dsp:cNvPr id="0" name=""/>
        <dsp:cNvSpPr/>
      </dsp:nvSpPr>
      <dsp:spPr>
        <a:xfrm>
          <a:off x="1492025" y="3284734"/>
          <a:ext cx="779087" cy="77908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64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8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83670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s-CL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s-CL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s-CL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  <a:ea typeface="MS PGothic" charset="0"/>
            </a:endParaRPr>
          </a:p>
        </p:txBody>
      </p:sp>
      <p:sp>
        <p:nvSpPr>
          <p:cNvPr id="18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ADFA9F9-54F8-5846-9D67-3781C46AB067}" type="slidenum">
              <a:rPr lang="es-CL" sz="1200">
                <a:latin typeface="Calibri" charset="0"/>
                <a:cs typeface="Arial" charset="0"/>
              </a:rPr>
              <a:pPr/>
              <a:t>5</a:t>
            </a:fld>
            <a:endParaRPr lang="es-CL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  <a:ea typeface="MS PGothic" charset="0"/>
            </a:endParaRP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CB29EF5-B34A-544D-9ADB-B00FBF4D33DA}" type="slidenum">
              <a:rPr lang="es-CL" sz="1200">
                <a:latin typeface="Calibri" charset="0"/>
                <a:cs typeface="Arial" charset="0"/>
              </a:rPr>
              <a:pPr/>
              <a:t>11</a:t>
            </a:fld>
            <a:endParaRPr lang="es-CL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6275-9405-4F11-991D-D69948B0CB59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0758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96275-9405-4F11-991D-D69948B0CB59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6608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708025"/>
            <a:ext cx="6302375" cy="35448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90" name="Shape 690"/>
          <p:cNvSpPr txBox="1">
            <a:spLocks noGrp="1"/>
          </p:cNvSpPr>
          <p:nvPr>
            <p:ph type="body" idx="1"/>
          </p:nvPr>
        </p:nvSpPr>
        <p:spPr>
          <a:xfrm>
            <a:off x="701039" y="4473892"/>
            <a:ext cx="5608319" cy="366045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Shape 691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6433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s-CL"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59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4375"/>
            <a:ext cx="10515599" cy="1325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49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ctrTitle"/>
          </p:nvPr>
        </p:nvSpPr>
        <p:spPr>
          <a:xfrm>
            <a:off x="914400" y="2130440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Shape 31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Shape 319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609600" y="274445"/>
            <a:ext cx="10972799" cy="1142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09600" y="1600150"/>
            <a:ext cx="10972799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Shape 325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title"/>
          </p:nvPr>
        </p:nvSpPr>
        <p:spPr>
          <a:xfrm>
            <a:off x="963083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963083" y="2906732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2" name="Shape 332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609600" y="274445"/>
            <a:ext cx="10972799" cy="1142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09600" y="1600219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body" idx="2"/>
          </p:nvPr>
        </p:nvSpPr>
        <p:spPr>
          <a:xfrm>
            <a:off x="6197600" y="1600219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Shape 337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609600" y="274445"/>
            <a:ext cx="10972799" cy="1142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2"/>
          </p:nvPr>
        </p:nvSpPr>
        <p:spPr>
          <a:xfrm>
            <a:off x="609600" y="2174877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body" idx="3"/>
          </p:nvPr>
        </p:nvSpPr>
        <p:spPr>
          <a:xfrm>
            <a:off x="6193392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Shape 345"/>
          <p:cNvSpPr txBox="1">
            <a:spLocks noGrp="1"/>
          </p:cNvSpPr>
          <p:nvPr>
            <p:ph type="body" idx="4"/>
          </p:nvPr>
        </p:nvSpPr>
        <p:spPr>
          <a:xfrm>
            <a:off x="6193392" y="2174877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609600" y="274445"/>
            <a:ext cx="10972799" cy="1142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Shape 357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609604" y="273050"/>
            <a:ext cx="4011084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766732" y="273068"/>
            <a:ext cx="6815666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2"/>
          </p:nvPr>
        </p:nvSpPr>
        <p:spPr>
          <a:xfrm>
            <a:off x="609604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4375"/>
            <a:ext cx="10515599" cy="1325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4975"/>
            <a:ext cx="10515599" cy="4352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2389716" y="4800605"/>
            <a:ext cx="73152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Shape 367"/>
          <p:cNvSpPr>
            <a:spLocks noGrp="1"/>
          </p:cNvSpPr>
          <p:nvPr>
            <p:ph type="pic" idx="2"/>
          </p:nvPr>
        </p:nvSpPr>
        <p:spPr>
          <a:xfrm>
            <a:off x="2389716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2389716" y="5367337"/>
            <a:ext cx="7315200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609600" y="274445"/>
            <a:ext cx="10972799" cy="1142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 rot="5400000">
            <a:off x="3832999" y="-1623249"/>
            <a:ext cx="4526000" cy="1097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Shape 375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 rot="5400000">
            <a:off x="7285037" y="1828819"/>
            <a:ext cx="5851525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8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89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4375"/>
            <a:ext cx="10515599" cy="1325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6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1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1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4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51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4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51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4375"/>
            <a:ext cx="10515599" cy="1325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19829" y="-1256653"/>
            <a:ext cx="4352341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s-CL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4375"/>
            <a:ext cx="10515599" cy="1325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4975"/>
            <a:ext cx="10515599" cy="4352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5628"/>
            <a:ext cx="411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5628"/>
            <a:ext cx="2743199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70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609600" y="274445"/>
            <a:ext cx="10972799" cy="1142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09600" y="1600150"/>
            <a:ext cx="10972799" cy="452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dt" idx="10"/>
          </p:nvPr>
        </p:nvSpPr>
        <p:spPr>
          <a:xfrm>
            <a:off x="609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ftr" idx="11"/>
          </p:nvPr>
        </p:nvSpPr>
        <p:spPr>
          <a:xfrm>
            <a:off x="4165600" y="6355628"/>
            <a:ext cx="3860799" cy="365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8737600" y="6355628"/>
            <a:ext cx="2844800" cy="365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s-CL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s-CL" sz="120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g" Type="http://schemas.openxmlformats.org/officeDocument/2006/relationships/image"/><Relationship Id="rId4" Target="../media/image2.jpeg" Type="http://schemas.openxmlformats.org/officeDocument/2006/relationships/image"/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 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jpeg" Type="http://schemas.openxmlformats.org/officeDocument/2006/relationships/image"/><Relationship Id="rId3" Target="../media/image18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4.pn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4.pn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4.png"/></Relationships>
</file>

<file path=ppt/slides/_rels/slide2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4" Target="../media/image5.gif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3.xml.rels><?xml version="1.0" encoding="UTF-8" standalone="yes" ?><Relationships xmlns="http://schemas.openxmlformats.org/package/2006/relationships"><Relationship Id="rId3" Target="../charts/chart4.xml" Type="http://schemas.openxmlformats.org/officeDocument/2006/relationships/chart"/><Relationship Id="rId4" Target="../charts/chart5.xml" Type="http://schemas.openxmlformats.org/officeDocument/2006/relationships/chart"/><Relationship Id="rId5" Target="../media/image29.jpeg" Type="http://schemas.openxmlformats.org/officeDocument/2006/relationships/image"/><Relationship Id="rId6" Target="../media/image4.png" Type="http://schemas.openxmlformats.org/officeDocument/2006/relationships/image"/><Relationship Id="rId1" Target="../slideLayouts/slideLayout6.xml" Type="http://schemas.openxmlformats.org/officeDocument/2006/relationships/slideLayout"/><Relationship Id="rId2" Target="../charts/chart3.xml" Type="http://schemas.openxmlformats.org/officeDocument/2006/relationships/chart"/></Relationships>
</file>

<file path=ppt/slides/_rels/slide24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4.png" Type="http://schemas.openxmlformats.org/officeDocument/2006/relationships/image"/><Relationship Id="rId3" Target="../media/image30.jpeg" Type="http://schemas.openxmlformats.org/officeDocument/2006/relationships/image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5" Type="http://schemas.openxmlformats.org/officeDocument/2006/relationships/chart" Target="../charts/chart10.xml"/><Relationship Id="rId6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 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31.jpeg" Type="http://schemas.openxmlformats.org/officeDocument/2006/relationships/image"/><Relationship Id="rId3" Target="../charts/chart12.xml" Type="http://schemas.openxmlformats.org/officeDocument/2006/relationships/chart"/></Relationships>
</file>

<file path=ppt/slides/_rels/slide28.xml.rels><?xml version="1.0" encoding="UTF-8" standalone="yes" ?><Relationships xmlns="http://schemas.openxmlformats.org/package/2006/relationships"><Relationship Id="rId3" Target="../charts/chart13.xml" Type="http://schemas.openxmlformats.org/officeDocument/2006/relationships/chart"/><Relationship Id="rId4" Target="../charts/chart14.xml" Type="http://schemas.openxmlformats.org/officeDocument/2006/relationships/chart"/><Relationship Id="rId1" Target="../slideLayouts/slideLayout6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3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4" Target="../media/image6.png" Type="http://schemas.openxmlformats.org/officeDocument/2006/relationships/image"/><Relationship Id="rId5" Target="../media/image7.jpeg" Type="http://schemas.openxmlformats.org/officeDocument/2006/relationships/image"/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4" Type="http://schemas.openxmlformats.org/officeDocument/2006/relationships/image" Target="../media/image34.png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1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4" Target="../media/image35.jpeg" Type="http://schemas.openxmlformats.org/officeDocument/2006/relationships/image"/><Relationship Id="rId1" Target="../slideLayouts/slideLayout1.xml" Type="http://schemas.openxmlformats.org/officeDocument/2006/relationships/slideLayout"/><Relationship Id="rId2" Target="../charts/chart15.xml" Type="http://schemas.openxmlformats.org/officeDocument/2006/relationships/chart"/></Relationships>
</file>

<file path=ppt/slides/_rels/slide32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4" Target="../media/image36.png" Type="http://schemas.openxmlformats.org/officeDocument/2006/relationships/image"/><Relationship Id="rId1" Target="../slideLayouts/slideLayout1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4" Target="../media/image38.jpeg" Type="http://schemas.openxmlformats.org/officeDocument/2006/relationships/image"/><Relationship Id="rId1" Target="../slideLayouts/slideLayout1.xml" Type="http://schemas.openxmlformats.org/officeDocument/2006/relationships/slideLayout"/><Relationship Id="rId2" Target="../media/image37.png" Type="http://schemas.openxmlformats.org/officeDocument/2006/relationships/image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s/_rels/slide8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4" Target="../media/image15.png" Type="http://schemas.openxmlformats.org/officeDocument/2006/relationships/image"/><Relationship Id="rId1" Target="../slideLayouts/slideLayout2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Shape 389" descr="Ucen-slide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20095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Shape 390"/>
          <p:cNvSpPr txBox="1"/>
          <p:nvPr/>
        </p:nvSpPr>
        <p:spPr>
          <a:xfrm>
            <a:off x="1507067" y="5118691"/>
            <a:ext cx="9787466" cy="5411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L" sz="293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Innovación Curricular……Mejorando la tasa de Deserción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L" sz="2400" b="1" dirty="0" smtClean="0">
                <a:latin typeface="Calibri"/>
                <a:ea typeface="Calibri"/>
                <a:cs typeface="Calibri"/>
                <a:sym typeface="Calibri"/>
              </a:rPr>
              <a:t>Karen Kanzúa Arancibia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L" sz="2400" b="1" dirty="0" smtClean="0">
                <a:latin typeface="Calibri"/>
                <a:ea typeface="Calibri"/>
                <a:cs typeface="Calibri"/>
                <a:sym typeface="Calibri"/>
              </a:rPr>
              <a:t>kkanzua@ucentral.cl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CL" sz="2400" b="1" dirty="0" smtClean="0">
                <a:latin typeface="Calibri"/>
                <a:ea typeface="Calibri"/>
                <a:cs typeface="Calibri"/>
                <a:sym typeface="Calibri"/>
              </a:rPr>
              <a:t>Facultad de Ingeniería - </a:t>
            </a:r>
            <a:r>
              <a:rPr lang="es-CL" sz="24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Universidad Central de Chile</a:t>
            </a:r>
            <a:endParaRPr lang="es-CL" sz="2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899" y="669583"/>
            <a:ext cx="3966633" cy="1874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agen 1" descr="Ucen-slide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89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654051" y="13956"/>
            <a:ext cx="10972800" cy="1142741"/>
          </a:xfrm>
        </p:spPr>
        <p:txBody>
          <a:bodyPr/>
          <a:lstStyle/>
          <a:p>
            <a:r>
              <a:rPr lang="es-CL" b="1">
                <a:solidFill>
                  <a:srgbClr val="7F7F7F"/>
                </a:solidFill>
                <a:latin typeface="Helvetica" charset="0"/>
                <a:ea typeface="MS PGothic" charset="0"/>
                <a:cs typeface="Helvetica" charset="0"/>
              </a:rPr>
              <a:t>Lineamientos Estratégicos</a:t>
            </a:r>
          </a:p>
        </p:txBody>
      </p:sp>
      <p:sp>
        <p:nvSpPr>
          <p:cNvPr id="31747" name="CuadroTexto 3"/>
          <p:cNvSpPr txBox="1">
            <a:spLocks noChangeArrowheads="1"/>
          </p:cNvSpPr>
          <p:nvPr/>
        </p:nvSpPr>
        <p:spPr bwMode="auto">
          <a:xfrm>
            <a:off x="5520267" y="1459051"/>
            <a:ext cx="61446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s-ES" sz="1800" i="1" dirty="0">
                <a:latin typeface="Calibri" charset="0"/>
                <a:cs typeface="Calibri" charset="0"/>
              </a:rPr>
              <a:t>“</a:t>
            </a:r>
            <a:r>
              <a:rPr lang="es-ES" altLang="ja-JP" sz="1800" i="1" dirty="0"/>
              <a:t>Ser una de las mejores Facultades de Ingeniería del país, formando profesionales integrales y generando conocimiento en áreas de su quehacer, aportando al desarrollo sustentable de la sociedad</a:t>
            </a:r>
            <a:r>
              <a:rPr lang="es-ES" altLang="ja-JP" sz="1800" dirty="0"/>
              <a:t> </a:t>
            </a:r>
            <a:r>
              <a:rPr lang="es-ES" sz="1800" i="1" dirty="0">
                <a:latin typeface="Calibri" charset="0"/>
                <a:cs typeface="Calibri" charset="0"/>
              </a:rPr>
              <a:t>”</a:t>
            </a:r>
          </a:p>
        </p:txBody>
      </p:sp>
      <p:sp>
        <p:nvSpPr>
          <p:cNvPr id="31748" name="Rectángulo 4"/>
          <p:cNvSpPr>
            <a:spLocks noChangeArrowheads="1"/>
          </p:cNvSpPr>
          <p:nvPr/>
        </p:nvSpPr>
        <p:spPr bwMode="auto">
          <a:xfrm>
            <a:off x="5520267" y="3149600"/>
            <a:ext cx="647911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b="1" i="1" dirty="0">
                <a:latin typeface="Calibri" charset="0"/>
                <a:cs typeface="Calibri" charset="0"/>
              </a:rPr>
              <a:t>“</a:t>
            </a:r>
            <a:r>
              <a:rPr lang="es-ES" altLang="ja-JP" i="1" dirty="0"/>
              <a:t>Contribuir al desarrollo del país a través de formación de profesionales íntegros con responsabilidad social y excelencia; realizando investigación, asistencia técnica, postgrados y educación continua acorde con los requerimientos de la sociedad</a:t>
            </a:r>
            <a:r>
              <a:rPr lang="es-ES" altLang="ja-JP" dirty="0"/>
              <a:t>  </a:t>
            </a:r>
            <a:r>
              <a:rPr lang="es-ES" b="1" i="1" dirty="0">
                <a:latin typeface="Calibri" charset="0"/>
                <a:cs typeface="Calibri" charset="0"/>
              </a:rPr>
              <a:t>”</a:t>
            </a:r>
            <a:endParaRPr lang="es-ES" i="1" dirty="0">
              <a:latin typeface="Calibri" charset="0"/>
              <a:cs typeface="Calibri" charset="0"/>
            </a:endParaRPr>
          </a:p>
        </p:txBody>
      </p:sp>
      <p:pic>
        <p:nvPicPr>
          <p:cNvPr id="31749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2" y="1625600"/>
            <a:ext cx="4259557" cy="347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8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agen 1" descr="Ucen-sli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591"/>
            <a:ext cx="121898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-87556"/>
            <a:ext cx="11952651" cy="1195629"/>
          </a:xfrm>
          <a:extLst/>
        </p:spPr>
        <p:txBody>
          <a:bodyPr/>
          <a:lstStyle/>
          <a:p>
            <a:pPr>
              <a:defRPr/>
            </a:pPr>
            <a:r>
              <a:rPr lang="es-E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IDEAS FUERZA FING</a:t>
            </a:r>
            <a:endParaRPr lang="es-E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6755068"/>
              </p:ext>
            </p:extLst>
          </p:nvPr>
        </p:nvGraphicFramePr>
        <p:xfrm>
          <a:off x="431371" y="1444319"/>
          <a:ext cx="11137237" cy="472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Anillo 2"/>
          <p:cNvSpPr/>
          <p:nvPr/>
        </p:nvSpPr>
        <p:spPr>
          <a:xfrm>
            <a:off x="8570549" y="791326"/>
            <a:ext cx="3621451" cy="2143126"/>
          </a:xfrm>
          <a:prstGeom prst="don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6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370" y="1348018"/>
            <a:ext cx="10338229" cy="967414"/>
          </a:xfr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b="1" dirty="0" lang="es-ES" smtClean="0" sz="2800">
                <a:solidFill>
                  <a:srgbClr val="000000"/>
                </a:solidFill>
                <a:ea typeface="+mn-ea"/>
              </a:rPr>
              <a:t>Propuesta ing. Civil Industrial: Incorporar </a:t>
            </a:r>
            <a:r>
              <a:rPr b="1" dirty="0" lang="es-ES" smtClean="0" sz="2800">
                <a:solidFill>
                  <a:srgbClr val="800000"/>
                </a:solidFill>
                <a:ea typeface="+mn-ea"/>
              </a:rPr>
              <a:t>Semestre </a:t>
            </a:r>
            <a:r>
              <a:rPr b="1" dirty="0" lang="es-ES" smtClean="0" sz="2800">
                <a:solidFill>
                  <a:srgbClr val="800000"/>
                </a:solidFill>
                <a:ea typeface="+mn-ea"/>
              </a:rPr>
              <a:t>de </a:t>
            </a:r>
            <a:r>
              <a:rPr b="1" dirty="0" lang="es-ES" smtClean="0" sz="2800">
                <a:solidFill>
                  <a:srgbClr val="800000"/>
                </a:solidFill>
                <a:ea typeface="+mn-ea"/>
              </a:rPr>
              <a:t>Acogida </a:t>
            </a:r>
            <a:r>
              <a:rPr b="1" dirty="0" lang="es-ES" smtClean="0" sz="2800">
                <a:solidFill>
                  <a:srgbClr val="000000"/>
                </a:solidFill>
                <a:ea typeface="+mn-ea"/>
              </a:rPr>
              <a:t/>
            </a:r>
            <a:br>
              <a:rPr b="1" dirty="0" lang="es-ES" smtClean="0" sz="2800">
                <a:solidFill>
                  <a:srgbClr val="000000"/>
                </a:solidFill>
                <a:ea typeface="+mn-ea"/>
              </a:rPr>
            </a:br>
            <a:r>
              <a:rPr b="1" dirty="0" lang="es-ES" smtClean="0" sz="2800">
                <a:solidFill>
                  <a:srgbClr val="000000"/>
                </a:solidFill>
                <a:ea typeface="+mn-ea"/>
              </a:rPr>
              <a:t>con </a:t>
            </a:r>
            <a:r>
              <a:rPr b="1" dirty="0" lang="es-ES" smtClean="0" sz="2800">
                <a:solidFill>
                  <a:srgbClr val="000000"/>
                </a:solidFill>
                <a:ea typeface="+mn-ea"/>
              </a:rPr>
              <a:t>una  Comunidad</a:t>
            </a:r>
            <a:r>
              <a:rPr b="1" dirty="0" lang="es-ES" smtClean="0" sz="2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lang="es-ES" smtClean="0" sz="2800">
                <a:solidFill>
                  <a:srgbClr val="000000"/>
                </a:solidFill>
                <a:ea typeface="+mn-ea"/>
              </a:rPr>
              <a:t>De Aprendizaje (CA) </a:t>
            </a:r>
            <a:r>
              <a:rPr b="1" dirty="0" lang="es-ES" smtClean="0" sz="2800">
                <a:solidFill>
                  <a:srgbClr val="000000"/>
                </a:solidFill>
                <a:ea typeface="+mn-ea"/>
              </a:rPr>
              <a:t> (</a:t>
            </a:r>
            <a:r>
              <a:rPr b="1" dirty="0" err="1" lang="es-ES" smtClean="0" sz="2800">
                <a:solidFill>
                  <a:srgbClr val="000000"/>
                </a:solidFill>
                <a:ea typeface="+mn-ea"/>
              </a:rPr>
              <a:t>Act</a:t>
            </a:r>
            <a:r>
              <a:rPr b="1" dirty="0" lang="es-ES" smtClean="0" sz="2800">
                <a:solidFill>
                  <a:srgbClr val="000000"/>
                </a:solidFill>
                <a:ea typeface="+mn-ea"/>
              </a:rPr>
              <a:t>. PE 2013-2014)</a:t>
            </a:r>
            <a:endParaRPr b="1" dirty="0" lang="es-ES" sz="2800">
              <a:solidFill>
                <a:srgbClr val="000000"/>
              </a:solidFill>
              <a:ea typeface="+mn-ea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05964086"/>
              </p:ext>
            </p:extLst>
          </p:nvPr>
        </p:nvGraphicFramePr>
        <p:xfrm>
          <a:off x="623391" y="1831725"/>
          <a:ext cx="11568608" cy="4275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5" r:dm="rId2" r:lo="rId3" r:qs="rId4"/>
          </a:graphicData>
        </a:graphic>
      </p:graphicFrame>
      <p:sp>
        <p:nvSpPr>
          <p:cNvPr id="3" name="Rectángulo 2"/>
          <p:cNvSpPr/>
          <p:nvPr/>
        </p:nvSpPr>
        <p:spPr>
          <a:xfrm>
            <a:off x="431371" y="5959927"/>
            <a:ext cx="113404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es-CL" sz="2200">
                <a:latin charset="0" pitchFamily="34" typeface="Calibri"/>
                <a:cs charset="0" pitchFamily="34" typeface="Arial"/>
              </a:rPr>
              <a:t>Las brechas de aprendizaje de quienes ingresan a la carrera se asumen integralmente a través de un semestre de acogida (incorporando matemáticas-estrategias de aprendizaje-tutoría)</a:t>
            </a:r>
          </a:p>
        </p:txBody>
      </p:sp>
      <p:pic>
        <p:nvPicPr>
          <p:cNvPr id="6" name="Shape 418"/>
          <p:cNvPicPr preferRelativeResize="0"/>
          <p:nvPr/>
        </p:nvPicPr>
        <p:blipFill rotWithShape="1">
          <a:blip r:embed="rId7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4"/>
          <p:cNvSpPr txBox="1">
            <a:spLocks/>
          </p:cNvSpPr>
          <p:nvPr/>
        </p:nvSpPr>
        <p:spPr>
          <a:xfrm>
            <a:off x="0" y="-45290"/>
            <a:ext cx="11952817" cy="119546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rIns="91425" tIns="91425"/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0" lvl="1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0" lvl="2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0" lvl="3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0" lvl="4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0" lvl="5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0" lvl="6" marL="9144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0" lvl="7" marL="13716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0" lvl="8" marL="18288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b="1" dirty="0" lang="es-ES" smtClean="0" sz="4400">
                <a:solidFill>
                  <a:srgbClr val="FFFFFF"/>
                </a:solidFill>
                <a:latin charset="0" typeface="Calibri"/>
                <a:ea charset="0" typeface="MS PGothic"/>
              </a:rPr>
              <a:t>INNOVACION CURRICULAR</a:t>
            </a:r>
            <a:endParaRPr b="1" dirty="0" lang="es-ES" sz="4400">
              <a:solidFill>
                <a:srgbClr val="FFFFFF"/>
              </a:solidFill>
              <a:latin charset="0" typeface="Calibri"/>
              <a:ea charset="0" typeface="MS PGothic"/>
            </a:endParaRPr>
          </a:p>
        </p:txBody>
      </p:sp>
      <p:pic>
        <p:nvPicPr>
          <p:cNvPr descr="C:\Users\kkanzua.ALLNET\AppData\Local\Microsoft\Windows\Temporary Internet Files\Content.IE5\0T37D5LX\exito[1].jpg" id="3075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2" y="0"/>
            <a:ext cx="2116667" cy="116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7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77974"/>
            <a:ext cx="11582400" cy="418058"/>
          </a:xfrm>
        </p:spPr>
        <p:txBody>
          <a:bodyPr>
            <a:normAutofit fontScale="90000"/>
          </a:bodyPr>
          <a:lstStyle/>
          <a:p>
            <a:pPr algn="l"/>
            <a:r>
              <a:rPr lang="es-CL" smtClean="0" sz="3600"/>
              <a:t>Fundamento</a:t>
            </a:r>
            <a:endParaRPr dirty="0" lang="es-CL" sz="36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04" y="1518864"/>
            <a:ext cx="11209867" cy="5166237"/>
          </a:xfrm>
        </p:spPr>
        <p:txBody>
          <a:bodyPr>
            <a:noAutofit/>
          </a:bodyPr>
          <a:lstStyle/>
          <a:p>
            <a:pPr algn="just" indent="-342900" marL="342900">
              <a:buFont charset="2" typeface="Wingdings"/>
              <a:buChar char="u"/>
            </a:pPr>
            <a:r>
              <a:rPr dirty="0" lang="es-CL" smtClean="0" sz="2200"/>
              <a:t>Se busca poner </a:t>
            </a:r>
            <a:r>
              <a:rPr dirty="0" lang="es-CL" sz="2200"/>
              <a:t>en práctica una proceso que permita hacer cambios en las conducta </a:t>
            </a:r>
            <a:r>
              <a:rPr dirty="0" lang="es-CL" smtClean="0" sz="2200"/>
              <a:t>de entrada de </a:t>
            </a:r>
            <a:r>
              <a:rPr dirty="0" lang="es-CL" sz="2200"/>
              <a:t>los </a:t>
            </a:r>
            <a:r>
              <a:rPr dirty="0" lang="es-CL" smtClean="0" sz="2200"/>
              <a:t>estudiantes:</a:t>
            </a:r>
          </a:p>
          <a:p>
            <a:pPr algn="just" lvl="1">
              <a:buFont charset="2" panose="05000000000000000000" pitchFamily="2" typeface="Wingdings"/>
              <a:buChar char="ü"/>
            </a:pPr>
            <a:r>
              <a:rPr dirty="0" lang="es-CL" smtClean="0" sz="2200"/>
              <a:t>carencia </a:t>
            </a:r>
            <a:r>
              <a:rPr dirty="0" lang="es-CL" sz="2200"/>
              <a:t>de conocimientos básicos que definen la puesta en marcha, de todo proceso de </a:t>
            </a:r>
            <a:r>
              <a:rPr dirty="0" lang="es-CL" smtClean="0" sz="2200"/>
              <a:t>aprendizaje</a:t>
            </a:r>
          </a:p>
          <a:p>
            <a:pPr algn="just" lvl="1">
              <a:buFont charset="2" panose="05000000000000000000" pitchFamily="2" typeface="Wingdings"/>
              <a:buChar char="ü"/>
            </a:pPr>
            <a:r>
              <a:rPr dirty="0" lang="es-CL" smtClean="0" sz="2200"/>
              <a:t>Falta de hábitos de estudio</a:t>
            </a:r>
          </a:p>
          <a:p>
            <a:pPr algn="just" lvl="1">
              <a:buFont charset="2" panose="05000000000000000000" pitchFamily="2" typeface="Wingdings"/>
              <a:buChar char="ü"/>
            </a:pPr>
            <a:r>
              <a:rPr dirty="0" lang="es-CL" smtClean="0" sz="2200"/>
              <a:t>Débil comprensión </a:t>
            </a:r>
            <a:r>
              <a:rPr dirty="0" lang="es-CL" smtClean="0" sz="2200"/>
              <a:t>lectora</a:t>
            </a:r>
          </a:p>
          <a:p>
            <a:pPr algn="just" indent="0" lvl="1" marL="609600">
              <a:buNone/>
            </a:pPr>
            <a:endParaRPr dirty="0" lang="es-CL" smtClean="0" sz="2200"/>
          </a:p>
          <a:p>
            <a:pPr algn="just" indent="-342900" marL="342900">
              <a:buFont charset="2" typeface="Wingdings"/>
              <a:buChar char="u"/>
            </a:pPr>
            <a:r>
              <a:rPr dirty="0" lang="es-CL" smtClean="0" sz="2200"/>
              <a:t>Se requiere incorporar estrategias para  </a:t>
            </a:r>
            <a:r>
              <a:rPr dirty="0" lang="es-CL" sz="2200"/>
              <a:t>al desarrollo del </a:t>
            </a:r>
            <a:r>
              <a:rPr dirty="0" lang="es-CL" smtClean="0" sz="2200"/>
              <a:t>aprendizaje:</a:t>
            </a:r>
          </a:p>
          <a:p>
            <a:pPr algn="just" lvl="1">
              <a:buFont charset="2" panose="05000000000000000000" pitchFamily="2" typeface="Wingdings"/>
              <a:buChar char="ü"/>
            </a:pPr>
            <a:r>
              <a:rPr dirty="0" lang="es-CL" smtClean="0" sz="2200"/>
              <a:t>Aprender haciendo</a:t>
            </a:r>
          </a:p>
          <a:p>
            <a:pPr algn="just" lvl="1">
              <a:buFont charset="2" panose="05000000000000000000" pitchFamily="2" typeface="Wingdings"/>
              <a:buChar char="ü"/>
            </a:pPr>
            <a:r>
              <a:rPr dirty="0" lang="es-CL" smtClean="0" sz="2200"/>
              <a:t>Aprender </a:t>
            </a:r>
            <a:r>
              <a:rPr dirty="0" lang="es-CL" sz="2200"/>
              <a:t>bajo resolución de </a:t>
            </a:r>
            <a:r>
              <a:rPr dirty="0" lang="es-CL" smtClean="0" sz="2200"/>
              <a:t>problemas</a:t>
            </a:r>
          </a:p>
          <a:p>
            <a:pPr algn="just" lvl="1">
              <a:buFont charset="2" panose="05000000000000000000" pitchFamily="2" typeface="Wingdings"/>
              <a:buChar char="ü"/>
            </a:pPr>
            <a:r>
              <a:rPr dirty="0" lang="es-CL" smtClean="0" sz="2200"/>
              <a:t>Clase invertida</a:t>
            </a:r>
          </a:p>
          <a:p>
            <a:pPr algn="just" indent="0" lvl="1" marL="609600">
              <a:buNone/>
            </a:pPr>
            <a:endParaRPr dirty="0" lang="es-CL" smtClean="0" sz="2200"/>
          </a:p>
          <a:p>
            <a:pPr algn="just" indent="-342900" marL="342900">
              <a:buFont charset="2" typeface="Wingdings"/>
              <a:buChar char="u"/>
            </a:pPr>
            <a:r>
              <a:rPr dirty="0" lang="es-CL" smtClean="0" sz="2200"/>
              <a:t>Se pretende descubrir </a:t>
            </a:r>
            <a:r>
              <a:rPr dirty="0" lang="es-CL" sz="2200"/>
              <a:t>en los </a:t>
            </a:r>
            <a:r>
              <a:rPr dirty="0" lang="es-CL" smtClean="0" sz="2200"/>
              <a:t>estudiantes, </a:t>
            </a:r>
            <a:r>
              <a:rPr dirty="0" lang="es-CL" sz="2200"/>
              <a:t>habilidades y destrezas con el propósito de detectar además sus propios estilos de </a:t>
            </a:r>
            <a:r>
              <a:rPr dirty="0" lang="es-CL" smtClean="0" sz="2200"/>
              <a:t>aprender</a:t>
            </a:r>
            <a:endParaRPr dirty="0" lang="es-CL" sz="2200"/>
          </a:p>
        </p:txBody>
      </p:sp>
      <p:pic>
        <p:nvPicPr>
          <p:cNvPr id="4" name="Shape 418"/>
          <p:cNvPicPr preferRelativeResize="0"/>
          <p:nvPr/>
        </p:nvPicPr>
        <p:blipFill rotWithShape="1">
          <a:blip r:embed="rId3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43504" y="133215"/>
            <a:ext cx="648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s-ES" sz="4400">
                <a:solidFill>
                  <a:srgbClr val="FFFFFF"/>
                </a:solidFill>
                <a:latin charset="0" typeface="Calibri"/>
                <a:ea charset="0" typeface="MS PGothic"/>
              </a:rPr>
              <a:t>INNOVACION CURRICULAR</a:t>
            </a:r>
          </a:p>
        </p:txBody>
      </p:sp>
    </p:spTree>
    <p:extLst>
      <p:ext uri="{BB962C8B-B14F-4D97-AF65-F5344CB8AC3E}">
        <p14:creationId xmlns:p14="http://schemas.microsoft.com/office/powerpoint/2010/main" val="154480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94908"/>
            <a:ext cx="11582400" cy="706090"/>
          </a:xfrm>
        </p:spPr>
        <p:txBody>
          <a:bodyPr>
            <a:normAutofit/>
          </a:bodyPr>
          <a:lstStyle/>
          <a:p>
            <a:pPr algn="l"/>
            <a:r>
              <a:rPr dirty="0" lang="es-CL" smtClean="0" sz="2800"/>
              <a:t>Descripción de la CA</a:t>
            </a:r>
            <a:endParaRPr dirty="0" lang="es-CL" sz="28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339" y="1800998"/>
            <a:ext cx="11905323" cy="4498202"/>
          </a:xfrm>
        </p:spPr>
        <p:txBody>
          <a:bodyPr>
            <a:normAutofit/>
          </a:bodyPr>
          <a:lstStyle/>
          <a:p>
            <a:pPr algn="just"/>
            <a:r>
              <a:rPr dirty="0" lang="es-CL" smtClean="0" sz="2400"/>
              <a:t>Esta </a:t>
            </a:r>
            <a:r>
              <a:rPr dirty="0" lang="es-CL" sz="2400"/>
              <a:t>comunidad pretende incorporar conceptos y estrategias de aprendizaje a los procedimientos requeridos por </a:t>
            </a:r>
            <a:r>
              <a:rPr dirty="0" lang="es-CL" smtClean="0" sz="2400"/>
              <a:t>las matemáticas.</a:t>
            </a:r>
          </a:p>
          <a:p>
            <a:pPr algn="just"/>
            <a:endParaRPr dirty="0" lang="es-CL" smtClean="0" sz="2400"/>
          </a:p>
          <a:p>
            <a:pPr algn="just"/>
            <a:r>
              <a:rPr dirty="0" lang="es-CL" smtClean="0" sz="2400"/>
              <a:t>Se dará </a:t>
            </a:r>
            <a:r>
              <a:rPr dirty="0" lang="es-CL" sz="2400"/>
              <a:t>un enfoque didáctico y una metodología que permita una interacción tanto individual, como </a:t>
            </a:r>
            <a:r>
              <a:rPr dirty="0" lang="es-CL" smtClean="0" sz="2400"/>
              <a:t>colaborativa, </a:t>
            </a:r>
            <a:r>
              <a:rPr dirty="0" lang="es-CL" sz="2400"/>
              <a:t>con </a:t>
            </a:r>
            <a:r>
              <a:rPr dirty="0" lang="es-CL" smtClean="0" sz="2400"/>
              <a:t>análisis, interpretación  </a:t>
            </a:r>
            <a:r>
              <a:rPr dirty="0" lang="es-CL" sz="2400"/>
              <a:t>y síntesis de </a:t>
            </a:r>
            <a:r>
              <a:rPr dirty="0" lang="es-CL" smtClean="0" sz="2400"/>
              <a:t>información, procedentes </a:t>
            </a:r>
            <a:r>
              <a:rPr dirty="0" lang="es-CL" sz="2400"/>
              <a:t>de diferentes </a:t>
            </a:r>
            <a:r>
              <a:rPr dirty="0" lang="es-CL" smtClean="0" sz="2400"/>
              <a:t>fuentes.</a:t>
            </a:r>
          </a:p>
          <a:p>
            <a:pPr algn="just"/>
            <a:endParaRPr dirty="0" lang="es-CL" smtClean="0" sz="2400"/>
          </a:p>
          <a:p>
            <a:pPr algn="just"/>
            <a:r>
              <a:rPr dirty="0" lang="es-CL" smtClean="0" sz="2400"/>
              <a:t>Además, se utilizará la  </a:t>
            </a:r>
            <a:r>
              <a:rPr dirty="0" lang="es-CL" sz="2400"/>
              <a:t>resolución de problemas, desarrollo de pensamiento lógico matemático, todas ellas conducentes a fortalecer los contenidos mínimos obligatorios incorporados en la programación curricular de </a:t>
            </a:r>
            <a:r>
              <a:rPr dirty="0" lang="es-CL" smtClean="0" sz="2400"/>
              <a:t>ICI.</a:t>
            </a:r>
          </a:p>
          <a:p>
            <a:pPr algn="just"/>
            <a:r>
              <a:rPr dirty="0" lang="es-CL" smtClean="0" sz="2400"/>
              <a:t>Se realizaran tutorias integrales.</a:t>
            </a:r>
            <a:endParaRPr dirty="0" lang="es-CL" sz="2400"/>
          </a:p>
        </p:txBody>
      </p:sp>
      <p:pic>
        <p:nvPicPr>
          <p:cNvPr id="4" name="Shape 418"/>
          <p:cNvPicPr preferRelativeResize="0"/>
          <p:nvPr/>
        </p:nvPicPr>
        <p:blipFill rotWithShape="1">
          <a:blip r:embed="rId2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43504" y="133215"/>
            <a:ext cx="648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s-ES" sz="4400">
                <a:solidFill>
                  <a:srgbClr val="FFFFFF"/>
                </a:solidFill>
                <a:latin charset="0" typeface="Calibri"/>
                <a:ea charset="0" typeface="MS PGothic"/>
              </a:rPr>
              <a:t>INNOVACION CURRICULAR</a:t>
            </a:r>
          </a:p>
        </p:txBody>
      </p:sp>
    </p:spTree>
    <p:extLst>
      <p:ext uri="{BB962C8B-B14F-4D97-AF65-F5344CB8AC3E}">
        <p14:creationId xmlns:p14="http://schemas.microsoft.com/office/powerpoint/2010/main" val="103637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04" y="902656"/>
            <a:ext cx="10972800" cy="634082"/>
          </a:xfrm>
        </p:spPr>
        <p:txBody>
          <a:bodyPr>
            <a:normAutofit/>
          </a:bodyPr>
          <a:lstStyle/>
          <a:p>
            <a:pPr algn="l"/>
            <a:r>
              <a:rPr dirty="0" lang="es-CL" smtClean="0" sz="2800"/>
              <a:t>Objetivos  de la CA </a:t>
            </a:r>
            <a:endParaRPr dirty="0" lang="es-CL" sz="280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1734" y="1532543"/>
            <a:ext cx="10972800" cy="4982595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dirty="0" lang="es-CL" smtClean="0" sz="2200"/>
              <a:t>Preparar </a:t>
            </a:r>
            <a:r>
              <a:rPr dirty="0" lang="es-CL" sz="2200"/>
              <a:t>al estudiante a forjar su propio aprendizaje utilizando estrategias que permitan   una disposición permanente, al estudio y así fortalecer su vocación </a:t>
            </a:r>
            <a:r>
              <a:rPr dirty="0" lang="es-CL" smtClean="0" sz="2200"/>
              <a:t>profesional</a:t>
            </a:r>
          </a:p>
          <a:p>
            <a:pPr algn="just" indent="0" marL="177800">
              <a:lnSpc>
                <a:spcPct val="80000"/>
              </a:lnSpc>
              <a:buNone/>
            </a:pPr>
            <a:endParaRPr dirty="0" lang="es-CL" sz="2200"/>
          </a:p>
          <a:p>
            <a:pPr algn="just">
              <a:lnSpc>
                <a:spcPct val="80000"/>
              </a:lnSpc>
            </a:pPr>
            <a:r>
              <a:rPr dirty="0" lang="es-CL" smtClean="0" sz="2200"/>
              <a:t>Actualizar </a:t>
            </a:r>
            <a:r>
              <a:rPr dirty="0" lang="es-CL" sz="2200"/>
              <a:t>conceptos y procedimientos, en el manejo de expresiones </a:t>
            </a:r>
            <a:r>
              <a:rPr dirty="0" lang="es-CL" smtClean="0" sz="2200"/>
              <a:t>algebraicas</a:t>
            </a:r>
          </a:p>
          <a:p>
            <a:pPr algn="just" indent="0" marL="177800">
              <a:lnSpc>
                <a:spcPct val="80000"/>
              </a:lnSpc>
              <a:buNone/>
            </a:pPr>
            <a:endParaRPr dirty="0" lang="es-CL" sz="2200"/>
          </a:p>
          <a:p>
            <a:pPr algn="just">
              <a:lnSpc>
                <a:spcPct val="80000"/>
              </a:lnSpc>
            </a:pPr>
            <a:r>
              <a:rPr dirty="0" lang="es-CL" smtClean="0" sz="2200"/>
              <a:t>Capacitar </a:t>
            </a:r>
            <a:r>
              <a:rPr dirty="0" lang="es-CL" sz="2200"/>
              <a:t>al alumno, en el conocimiento de estrategias, que permitan abordar problemas de </a:t>
            </a:r>
            <a:r>
              <a:rPr dirty="0" lang="es-CL" smtClean="0" sz="2200"/>
              <a:t>planteamiento</a:t>
            </a:r>
          </a:p>
          <a:p>
            <a:pPr algn="just" indent="0" marL="177800">
              <a:lnSpc>
                <a:spcPct val="80000"/>
              </a:lnSpc>
              <a:buNone/>
            </a:pPr>
            <a:endParaRPr dirty="0" lang="es-CL" sz="2200"/>
          </a:p>
          <a:p>
            <a:pPr algn="just">
              <a:lnSpc>
                <a:spcPct val="80000"/>
              </a:lnSpc>
            </a:pPr>
            <a:r>
              <a:rPr dirty="0" lang="es-CL" smtClean="0" sz="2200"/>
              <a:t>Preparar </a:t>
            </a:r>
            <a:r>
              <a:rPr dirty="0" lang="es-CL" sz="2200"/>
              <a:t>a nivel básico las capacidades, de pensamiento crítico, a partir del desarrollo de un pensamiento lógico – estructurado</a:t>
            </a:r>
            <a:r>
              <a:rPr dirty="0" lang="es-CL" smtClean="0" sz="2200"/>
              <a:t>.</a:t>
            </a:r>
          </a:p>
          <a:p>
            <a:pPr algn="just">
              <a:lnSpc>
                <a:spcPct val="80000"/>
              </a:lnSpc>
            </a:pPr>
            <a:endParaRPr dirty="0" lang="es-CL" smtClean="0" sz="2200"/>
          </a:p>
          <a:p>
            <a:pPr algn="just">
              <a:lnSpc>
                <a:spcPct val="80000"/>
              </a:lnSpc>
            </a:pPr>
            <a:r>
              <a:rPr dirty="0" lang="es-CL" smtClean="0" sz="2200"/>
              <a:t>Incorporar mejoras con alertas tempranas, producto de la </a:t>
            </a:r>
            <a:r>
              <a:rPr dirty="0" lang="es-CL" smtClean="0" sz="2200"/>
              <a:t>coordinación </a:t>
            </a:r>
            <a:r>
              <a:rPr dirty="0" lang="es-CL" smtClean="0" sz="2200"/>
              <a:t>de la CA </a:t>
            </a:r>
            <a:endParaRPr dirty="0" lang="es-CL" sz="2200"/>
          </a:p>
        </p:txBody>
      </p:sp>
      <p:pic>
        <p:nvPicPr>
          <p:cNvPr id="4" name="Shape 418"/>
          <p:cNvPicPr preferRelativeResize="0"/>
          <p:nvPr/>
        </p:nvPicPr>
        <p:blipFill rotWithShape="1">
          <a:blip r:embed="rId2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43504" y="133215"/>
            <a:ext cx="648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s-ES" sz="4400">
                <a:solidFill>
                  <a:srgbClr val="FFFFFF"/>
                </a:solidFill>
                <a:latin charset="0" typeface="Calibri"/>
                <a:ea charset="0" typeface="MS PGothic"/>
              </a:rPr>
              <a:t>INNOVACION CURRICULAR</a:t>
            </a:r>
          </a:p>
        </p:txBody>
      </p:sp>
    </p:spTree>
    <p:extLst>
      <p:ext uri="{BB962C8B-B14F-4D97-AF65-F5344CB8AC3E}">
        <p14:creationId xmlns:p14="http://schemas.microsoft.com/office/powerpoint/2010/main" val="297192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066" y="1227179"/>
            <a:ext cx="10972800" cy="634082"/>
          </a:xfrm>
        </p:spPr>
        <p:txBody>
          <a:bodyPr>
            <a:normAutofit/>
          </a:bodyPr>
          <a:lstStyle/>
          <a:p>
            <a:pPr algn="l"/>
            <a:r>
              <a:rPr dirty="0" lang="es-CL" sz="2800"/>
              <a:t>METODOLOGÍA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861261"/>
            <a:ext cx="10972800" cy="5760640"/>
          </a:xfrm>
        </p:spPr>
        <p:txBody>
          <a:bodyPr>
            <a:normAutofit/>
          </a:bodyPr>
          <a:lstStyle/>
          <a:p>
            <a:pPr algn="just"/>
            <a:r>
              <a:rPr dirty="0" lang="es-CL" smtClean="0" sz="2800"/>
              <a:t>APRENDER HACIENDO: el </a:t>
            </a:r>
            <a:r>
              <a:rPr dirty="0" lang="es-CL" sz="2800"/>
              <a:t>docente deberá generar una dinámica de trabajo en la cual el alumno se convierta en el centro del proceso educativo y se le otorguen los espacios y los tiempos para su acción personal. </a:t>
            </a:r>
            <a:endParaRPr dirty="0" lang="es-CL" smtClean="0" sz="2800"/>
          </a:p>
          <a:p>
            <a:pPr algn="just"/>
            <a:r>
              <a:rPr dirty="0" lang="es-CL" smtClean="0" sz="2800"/>
              <a:t>El docente realizará </a:t>
            </a:r>
            <a:r>
              <a:rPr dirty="0" lang="es-CL" sz="2800"/>
              <a:t>una introducción expositiva, apoyado por una guía instruccional o módulo de enseñanza orientada. </a:t>
            </a:r>
            <a:endParaRPr dirty="0" lang="es-CL" smtClean="0" sz="2800"/>
          </a:p>
          <a:p>
            <a:pPr algn="just"/>
            <a:r>
              <a:rPr dirty="0" lang="es-CL" smtClean="0" sz="2800"/>
              <a:t>El </a:t>
            </a:r>
            <a:r>
              <a:rPr dirty="0" lang="es-CL" sz="2800"/>
              <a:t>desarrollo de cada una de estas guías se efectúa, con la asesoría y apoyo del docente, permitiendo abarcar aquellos de mayor relevancia al tema tratado.</a:t>
            </a:r>
          </a:p>
        </p:txBody>
      </p:sp>
      <p:pic>
        <p:nvPicPr>
          <p:cNvPr id="4" name="Shape 418"/>
          <p:cNvPicPr preferRelativeResize="0"/>
          <p:nvPr/>
        </p:nvPicPr>
        <p:blipFill rotWithShape="1">
          <a:blip r:embed="rId2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43504" y="133215"/>
            <a:ext cx="648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s-ES" sz="4400">
                <a:solidFill>
                  <a:srgbClr val="FFFFFF"/>
                </a:solidFill>
                <a:latin charset="0" typeface="Calibri"/>
                <a:ea charset="0" typeface="MS PGothic"/>
              </a:rPr>
              <a:t>INNOVACION CURRICULAR</a:t>
            </a:r>
          </a:p>
        </p:txBody>
      </p:sp>
    </p:spTree>
    <p:extLst>
      <p:ext uri="{BB962C8B-B14F-4D97-AF65-F5344CB8AC3E}">
        <p14:creationId xmlns:p14="http://schemas.microsoft.com/office/powerpoint/2010/main" val="175512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371" y="1223315"/>
            <a:ext cx="8370960" cy="579616"/>
          </a:xfr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b="1" dirty="0" lang="es-ES" smtClean="0" sz="2800">
                <a:solidFill>
                  <a:srgbClr val="000000"/>
                </a:solidFill>
                <a:ea typeface="+mn-ea"/>
              </a:rPr>
              <a:t>Comunidad</a:t>
            </a:r>
            <a:r>
              <a:rPr b="1" dirty="0" lang="es-ES" smtClean="0" sz="28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b="1" dirty="0" lang="es-ES" smtClean="0" sz="2800">
                <a:solidFill>
                  <a:srgbClr val="000000"/>
                </a:solidFill>
                <a:ea typeface="+mn-ea"/>
              </a:rPr>
              <a:t>de Aprendizaje </a:t>
            </a:r>
            <a:endParaRPr b="1" dirty="0" lang="es-ES" sz="2800">
              <a:solidFill>
                <a:srgbClr val="000000"/>
              </a:solidFill>
              <a:ea typeface="+mn-ea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95903882"/>
              </p:ext>
            </p:extLst>
          </p:nvPr>
        </p:nvGraphicFramePr>
        <p:xfrm>
          <a:off x="538725" y="2243667"/>
          <a:ext cx="112332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5" r:dm="rId2" r:lo="rId3" r:qs="rId4"/>
          </a:graphicData>
        </a:graphic>
      </p:graphicFrame>
      <p:pic>
        <p:nvPicPr>
          <p:cNvPr id="6" name="Shape 418"/>
          <p:cNvPicPr preferRelativeResize="0"/>
          <p:nvPr/>
        </p:nvPicPr>
        <p:blipFill rotWithShape="1">
          <a:blip r:embed="rId7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43504" y="133215"/>
            <a:ext cx="648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s-ES" sz="4400">
                <a:solidFill>
                  <a:srgbClr val="FFFFFF"/>
                </a:solidFill>
                <a:latin charset="0" typeface="Calibri"/>
                <a:ea charset="0" typeface="MS PGothic"/>
              </a:rPr>
              <a:t>INNOVACION CURRICULAR</a:t>
            </a:r>
          </a:p>
        </p:txBody>
      </p:sp>
      <p:pic>
        <p:nvPicPr>
          <p:cNvPr descr="C:\Users\kkanzua.ALLNET\AppData\Local\Microsoft\Windows\Temporary Internet Files\Content.IE5\0T37D5LX\exito[1].jpg" id="3075" name="Picture 3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33" y="-297"/>
            <a:ext cx="2523067" cy="15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2833" y="1034480"/>
            <a:ext cx="11455400" cy="1143000"/>
          </a:xfrm>
        </p:spPr>
        <p:txBody>
          <a:bodyPr>
            <a:normAutofit/>
          </a:bodyPr>
          <a:lstStyle/>
          <a:p>
            <a:r>
              <a:rPr dirty="0" lang="es-CL" smtClean="0"/>
              <a:t>Planificación Comunidad de Aprendizaje</a:t>
            </a:r>
            <a:endParaRPr dirty="0" lang="es-CL"/>
          </a:p>
        </p:txBody>
      </p:sp>
      <p:pic>
        <p:nvPicPr>
          <p:cNvPr id="1027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4" y="1906547"/>
            <a:ext cx="119380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hape 418"/>
          <p:cNvPicPr preferRelativeResize="0"/>
          <p:nvPr/>
        </p:nvPicPr>
        <p:blipFill rotWithShape="1">
          <a:blip r:embed="rId3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143504" y="133215"/>
            <a:ext cx="648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s-ES" sz="4400">
                <a:solidFill>
                  <a:srgbClr val="FFFFFF"/>
                </a:solidFill>
                <a:latin charset="0" typeface="Calibri"/>
                <a:ea charset="0" typeface="MS PGothic"/>
              </a:rPr>
              <a:t>INNOVACION CURRICULAR</a:t>
            </a:r>
          </a:p>
        </p:txBody>
      </p:sp>
    </p:spTree>
    <p:extLst>
      <p:ext uri="{BB962C8B-B14F-4D97-AF65-F5344CB8AC3E}">
        <p14:creationId xmlns:p14="http://schemas.microsoft.com/office/powerpoint/2010/main" val="10981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32466"/>
            <a:ext cx="12192000" cy="3335215"/>
          </a:xfrm>
          <a:prstGeom prst="rect">
            <a:avLst/>
          </a:prstGeom>
        </p:spPr>
      </p:pic>
      <p:pic>
        <p:nvPicPr>
          <p:cNvPr id="8" name="Shape 418"/>
          <p:cNvPicPr preferRelativeResize="0"/>
          <p:nvPr/>
        </p:nvPicPr>
        <p:blipFill rotWithShape="1">
          <a:blip r:embed="rId3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143504" y="133215"/>
            <a:ext cx="648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s-ES" sz="4400">
                <a:solidFill>
                  <a:srgbClr val="FFFFFF"/>
                </a:solidFill>
                <a:latin charset="0" typeface="Calibri"/>
                <a:ea charset="0" typeface="MS PGothic"/>
              </a:rPr>
              <a:t>INNOVACION CURRICULAR</a:t>
            </a:r>
          </a:p>
        </p:txBody>
      </p:sp>
    </p:spTree>
    <p:extLst>
      <p:ext uri="{BB962C8B-B14F-4D97-AF65-F5344CB8AC3E}">
        <p14:creationId xmlns:p14="http://schemas.microsoft.com/office/powerpoint/2010/main" val="3062128866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88571" y="4921589"/>
            <a:ext cx="10972800" cy="1143000"/>
          </a:xfrm>
          <a:noFill/>
          <a:ln>
            <a:noFill/>
          </a:ln>
        </p:spPr>
        <p:txBody>
          <a:bodyPr anchor="ctr" anchorCtr="0" bIns="91425" lIns="91425" rIns="91425" tIns="91425"/>
          <a:lstStyle/>
          <a:p>
            <a:r>
              <a:rPr b="1" dirty="0" lang="es-CL">
                <a:solidFill>
                  <a:srgbClr val="FFFFFF"/>
                </a:solidFill>
                <a:latin charset="0" typeface="Calibri"/>
                <a:ea charset="0" typeface="MS PGothic"/>
              </a:rPr>
              <a:t>AGENDA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8867" y="1319503"/>
            <a:ext cx="10515599" cy="4352341"/>
          </a:xfrm>
        </p:spPr>
        <p:txBody>
          <a:bodyPr/>
          <a:lstStyle/>
          <a:p>
            <a:r>
              <a:rPr dirty="0" lang="es-CL" smtClean="0" sz="3200"/>
              <a:t>Antecedentes Generales  </a:t>
            </a:r>
          </a:p>
          <a:p>
            <a:r>
              <a:rPr dirty="0" lang="es-CL" smtClean="0" sz="3200"/>
              <a:t>Contexto para la propuesta</a:t>
            </a:r>
          </a:p>
          <a:p>
            <a:r>
              <a:rPr dirty="0" lang="es-CL" smtClean="0" sz="3200"/>
              <a:t>Innovación Curricular</a:t>
            </a:r>
          </a:p>
          <a:p>
            <a:r>
              <a:rPr dirty="0" lang="es-CL" smtClean="0" sz="3200"/>
              <a:t>Resultados</a:t>
            </a:r>
          </a:p>
          <a:p>
            <a:pPr indent="0" marL="177800">
              <a:buNone/>
            </a:pPr>
            <a:endParaRPr dirty="0" lang="es-CL" smtClean="0" sz="3200"/>
          </a:p>
          <a:p>
            <a:endParaRPr dirty="0" lang="es-CL" smtClean="0" sz="3200"/>
          </a:p>
          <a:p>
            <a:endParaRPr dirty="0" lang="es-CL" sz="320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3819949"/>
            <a:ext cx="5803900" cy="28517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Agrupar 9"/>
          <p:cNvGrpSpPr/>
          <p:nvPr/>
        </p:nvGrpSpPr>
        <p:grpSpPr>
          <a:xfrm>
            <a:off x="0" y="-297"/>
            <a:ext cx="12192000" cy="1319800"/>
            <a:chOff x="0" y="-297"/>
            <a:chExt cx="12192000" cy="1319800"/>
          </a:xfrm>
        </p:grpSpPr>
        <p:pic>
          <p:nvPicPr>
            <p:cNvPr id="11" name="Shape 418"/>
            <p:cNvPicPr preferRelativeResize="0"/>
            <p:nvPr/>
          </p:nvPicPr>
          <p:blipFill rotWithShape="1">
            <a:blip r:embed="rId3"/>
            <a:srcRect b="164"/>
            <a:stretch/>
          </p:blipFill>
          <p:spPr>
            <a:xfrm>
              <a:off x="0" y="-297"/>
              <a:ext cx="12192000" cy="104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ítulo 4"/>
            <p:cNvSpPr txBox="1">
              <a:spLocks/>
            </p:cNvSpPr>
            <p:nvPr/>
          </p:nvSpPr>
          <p:spPr>
            <a:xfrm>
              <a:off x="1" y="124043"/>
              <a:ext cx="11952817" cy="1195460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0" bIns="91425" lIns="91425" rIns="91425" tIns="91425"/>
            <a:lstStyle>
              <a:defPPr algn="l" lv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l" indent="0" lvl="0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b="0" cap="none" i="0" strike="noStrike" sz="4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algn="l" indent="0" lvl="1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b="0" cap="none" i="0" strike="noStrike" sz="4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algn="l" indent="0" lvl="2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b="0" cap="none" i="0" strike="noStrike" sz="4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algn="l" indent="0" lvl="3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b="0" cap="none" i="0" strike="noStrike" sz="4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algn="l" indent="0" lvl="4" marL="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b="0" cap="none" i="0" strike="noStrike" sz="4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algn="l" indent="0" lvl="5" marL="45720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b="0" cap="none" i="0" strike="noStrike" sz="4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algn="l" indent="0" lvl="6" marL="91440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b="0" cap="none" i="0" strike="noStrike" sz="4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algn="l" indent="0" lvl="7" marL="137160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b="0" cap="none" i="0" strike="noStrike" sz="4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algn="l" indent="0" lvl="8" marL="1828800" marR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  <a:defRPr b="0" cap="none" i="0" strike="noStrike" sz="44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r>
                <a:rPr b="1" dirty="0" lang="es-ES" smtClean="0">
                  <a:solidFill>
                    <a:srgbClr val="FFFFFF"/>
                  </a:solidFill>
                  <a:latin charset="0" typeface="Calibri"/>
                  <a:ea charset="0" typeface="MS PGothic"/>
                </a:rPr>
                <a:t>AGENDA</a:t>
              </a:r>
              <a:endParaRPr b="1" dirty="0" lang="es-ES">
                <a:solidFill>
                  <a:srgbClr val="FFFFFF"/>
                </a:solidFill>
                <a:latin charset="0" typeface="Calibri"/>
                <a:ea charset="0" typeface="MS PGothic"/>
              </a:endParaRPr>
            </a:p>
          </p:txBody>
        </p:sp>
      </p:grpSp>
      <p:pic>
        <p:nvPicPr>
          <p:cNvPr descr="C:\Users\kkanzua.ALLNET\AppData\Local\Microsoft\Windows\Temporary Internet Files\Content.IE5\WCQ9AVS0\agenda01[1].gif" id="1029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275" y="0"/>
            <a:ext cx="2308725" cy="190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53066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92697"/>
            <a:ext cx="11912600" cy="457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8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724533"/>
              </p:ext>
            </p:extLst>
          </p:nvPr>
        </p:nvGraphicFramePr>
        <p:xfrm>
          <a:off x="1103445" y="1124745"/>
          <a:ext cx="9793088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7 Rectángulo"/>
          <p:cNvSpPr/>
          <p:nvPr/>
        </p:nvSpPr>
        <p:spPr>
          <a:xfrm>
            <a:off x="239350" y="116633"/>
            <a:ext cx="7990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" sz="2800" b="1" i="0" u="none" dirty="0" smtClean="0">
                <a:latin typeface="Calibri"/>
                <a:cs typeface="Calibri"/>
              </a:rPr>
              <a:t>ANÁLISIS DE RENDIMIENTO PRIMER SEMESTRE 2015</a:t>
            </a:r>
            <a:endParaRPr lang="es-ES" sz="2800" b="1" i="0" u="none" dirty="0">
              <a:latin typeface="Calibri"/>
              <a:cs typeface="Calibri"/>
            </a:endParaRPr>
          </a:p>
          <a:p>
            <a:pPr algn="l"/>
            <a:endParaRPr lang="es-CL" sz="2800" b="1" i="0" u="none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32885"/>
              </p:ext>
            </p:extLst>
          </p:nvPr>
        </p:nvGraphicFramePr>
        <p:xfrm>
          <a:off x="239349" y="6237312"/>
          <a:ext cx="4826000" cy="165100"/>
        </p:xfrm>
        <a:graphic>
          <a:graphicData uri="http://schemas.openxmlformats.org/drawingml/2006/table">
            <a:tbl>
              <a:tblPr/>
              <a:tblGrid>
                <a:gridCol w="4826000"/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JUAN MANUEL ALFARO SILVA</a:t>
                      </a:r>
                    </a:p>
                  </a:txBody>
                  <a:tcPr marL="16933" marR="16933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21118"/>
              </p:ext>
            </p:extLst>
          </p:nvPr>
        </p:nvGraphicFramePr>
        <p:xfrm>
          <a:off x="239349" y="5949280"/>
          <a:ext cx="4826000" cy="457200"/>
        </p:xfrm>
        <a:graphic>
          <a:graphicData uri="http://schemas.openxmlformats.org/drawingml/2006/table">
            <a:tbl>
              <a:tblPr/>
              <a:tblGrid>
                <a:gridCol w="4826000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FRANCISCA BELÉN GAMBOA ARENAS </a:t>
                      </a:r>
                    </a:p>
                  </a:txBody>
                  <a:tcPr marL="16933" marR="16933" marT="127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78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39350" y="116633"/>
            <a:ext cx="7990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" sz="2800" b="1" i="0" u="none" dirty="0">
                <a:latin typeface="Calibri"/>
                <a:cs typeface="Calibri"/>
              </a:rPr>
              <a:t>ANALISIS </a:t>
            </a:r>
            <a:r>
              <a:rPr lang="es-ES" sz="2800" b="1" i="0" u="none" dirty="0" smtClean="0">
                <a:latin typeface="Calibri"/>
                <a:cs typeface="Calibri"/>
              </a:rPr>
              <a:t>DE RENDIMIENTO PRIMER SEMESTRE 2015</a:t>
            </a:r>
            <a:endParaRPr lang="es-ES" sz="2800" b="1" i="0" u="none" dirty="0">
              <a:latin typeface="Calibri"/>
              <a:cs typeface="Calibri"/>
            </a:endParaRPr>
          </a:p>
          <a:p>
            <a:pPr algn="l"/>
            <a:endParaRPr lang="es-CL" sz="2800" b="1" i="0" u="none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1"/>
            <a:ext cx="7440149" cy="259017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91" y="3140969"/>
            <a:ext cx="8400256" cy="30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6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679563"/>
              </p:ext>
            </p:extLst>
          </p:nvPr>
        </p:nvGraphicFramePr>
        <p:xfrm>
          <a:off x="431371" y="1656656"/>
          <a:ext cx="4992555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954927"/>
              </p:ext>
            </p:extLst>
          </p:nvPr>
        </p:nvGraphicFramePr>
        <p:xfrm>
          <a:off x="5999989" y="1638317"/>
          <a:ext cx="547260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461187"/>
              </p:ext>
            </p:extLst>
          </p:nvPr>
        </p:nvGraphicFramePr>
        <p:xfrm>
          <a:off x="1199456" y="4470648"/>
          <a:ext cx="95050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8 Rectángulo"/>
          <p:cNvSpPr>
            <a:spLocks noChangeArrowheads="1"/>
          </p:cNvSpPr>
          <p:nvPr/>
        </p:nvSpPr>
        <p:spPr bwMode="auto">
          <a:xfrm>
            <a:off x="431371" y="986740"/>
            <a:ext cx="1128394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b="1" dirty="0" lang="es-CL" smtClean="0" sz="3200">
                <a:latin typeface="Calibri"/>
                <a:cs typeface="Calibri"/>
              </a:rPr>
              <a:t>Diagnóstico</a:t>
            </a:r>
            <a:endParaRPr b="1" dirty="0" lang="es-CL" sz="3200">
              <a:latin typeface="Calibri"/>
              <a:cs typeface="Calibri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459" y="0"/>
            <a:ext cx="1993416" cy="986740"/>
          </a:xfrm>
          <a:prstGeom prst="rect">
            <a:avLst/>
          </a:prstGeom>
        </p:spPr>
      </p:pic>
      <p:pic>
        <p:nvPicPr>
          <p:cNvPr id="7" name="Shape 418"/>
          <p:cNvPicPr preferRelativeResize="0"/>
          <p:nvPr/>
        </p:nvPicPr>
        <p:blipFill rotWithShape="1">
          <a:blip r:embed="rId6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143504" y="133215"/>
            <a:ext cx="3276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s-ES" smtClean="0" sz="4400">
                <a:solidFill>
                  <a:srgbClr val="FFFFFF"/>
                </a:solidFill>
                <a:latin charset="0" typeface="Calibri"/>
                <a:ea charset="0" typeface="MS PGothic"/>
              </a:rPr>
              <a:t>RESULTADOS</a:t>
            </a:r>
            <a:endParaRPr b="1" dirty="0" lang="es-ES" sz="4400">
              <a:solidFill>
                <a:srgbClr val="FFFFFF"/>
              </a:solidFill>
              <a:latin charset="0" typeface="Calibri"/>
              <a:ea charset="0"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937875544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/>
          <p:cNvSpPr>
            <a:spLocks noChangeArrowheads="1"/>
          </p:cNvSpPr>
          <p:nvPr/>
        </p:nvSpPr>
        <p:spPr bwMode="auto">
          <a:xfrm>
            <a:off x="335360" y="1010179"/>
            <a:ext cx="1128394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b="1" dirty="0" lang="es-CL" smtClean="0" sz="3200">
                <a:latin typeface="Calibri"/>
                <a:cs typeface="Calibri"/>
              </a:rPr>
              <a:t>Cambios en la Tutoría</a:t>
            </a:r>
            <a:endParaRPr b="1" dirty="0" lang="es-CL" sz="3200">
              <a:latin typeface="Calibri"/>
              <a:cs typeface="Calibri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35360" y="1731670"/>
            <a:ext cx="10044773" cy="48528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dirty="0" lang="es-CL" smtClean="0" sz="2800"/>
              <a:t>Clases viernes 11:45 hrs. en horario</a:t>
            </a:r>
          </a:p>
          <a:p>
            <a:pPr algn="just"/>
            <a:r>
              <a:rPr dirty="0" lang="es-CL" smtClean="0" sz="2800"/>
              <a:t>Conversación grupal e individual. </a:t>
            </a:r>
          </a:p>
          <a:p>
            <a:pPr algn="just"/>
            <a:r>
              <a:rPr dirty="0" lang="es-CL" smtClean="0" sz="2800"/>
              <a:t>Desarrollo de actividades lúdicas</a:t>
            </a:r>
          </a:p>
          <a:p>
            <a:pPr algn="just"/>
            <a:r>
              <a:rPr dirty="0" lang="es-CL" smtClean="0" sz="2800"/>
              <a:t>Registro de observaciones on-line</a:t>
            </a:r>
          </a:p>
          <a:p>
            <a:r>
              <a:rPr dirty="0" lang="es-CL" smtClean="0" sz="2800"/>
              <a:t>Entrega de problemas  críticos en reunión de escuela, con ello se toman acciones concretas: 	</a:t>
            </a:r>
          </a:p>
          <a:p>
            <a:pPr algn="just" lvl="2"/>
            <a:r>
              <a:rPr dirty="0" lang="es-CL" smtClean="0" sz="2000"/>
              <a:t>Conversar con el profesor matemática</a:t>
            </a:r>
          </a:p>
          <a:p>
            <a:pPr algn="just" lvl="2"/>
            <a:r>
              <a:rPr dirty="0" lang="es-CL" smtClean="0" sz="2000"/>
              <a:t>Alertar a directora de cs básicas (física)</a:t>
            </a:r>
          </a:p>
          <a:p>
            <a:pPr algn="just" lvl="2"/>
            <a:r>
              <a:rPr dirty="0" lang="es-CL" smtClean="0" sz="2000"/>
              <a:t>Se crea un lugar de asistencia sicológica</a:t>
            </a:r>
          </a:p>
          <a:p>
            <a:pPr algn="just" lvl="2"/>
            <a:r>
              <a:rPr dirty="0" lang="es-CL" smtClean="0" sz="2000"/>
              <a:t>Estudiantes </a:t>
            </a:r>
            <a:r>
              <a:rPr dirty="0" lang="es-CL" sz="2000"/>
              <a:t>críticos son derivados a la </a:t>
            </a:r>
            <a:r>
              <a:rPr dirty="0" lang="es-CL" smtClean="0" sz="2000"/>
              <a:t>dirección </a:t>
            </a:r>
            <a:r>
              <a:rPr dirty="0" lang="es-CL" sz="2000"/>
              <a:t>de escuela y a la DAVE </a:t>
            </a:r>
            <a:endParaRPr dirty="0" lang="es-CL" smtClean="0" sz="2000"/>
          </a:p>
          <a:p>
            <a:pPr algn="just"/>
            <a:endParaRPr dirty="0" lang="es-CL" sz="2800"/>
          </a:p>
        </p:txBody>
      </p:sp>
      <p:pic>
        <p:nvPicPr>
          <p:cNvPr id="5" name="Shape 418"/>
          <p:cNvPicPr preferRelativeResize="0"/>
          <p:nvPr/>
        </p:nvPicPr>
        <p:blipFill rotWithShape="1">
          <a:blip r:embed="rId2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143504" y="133215"/>
            <a:ext cx="3276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s-ES" smtClean="0" sz="4400">
                <a:solidFill>
                  <a:srgbClr val="FFFFFF"/>
                </a:solidFill>
                <a:latin charset="0" typeface="Calibri"/>
                <a:ea charset="0" typeface="MS PGothic"/>
              </a:rPr>
              <a:t>RESULTADOS</a:t>
            </a:r>
            <a:endParaRPr b="1" dirty="0" lang="es-ES" sz="4400">
              <a:solidFill>
                <a:srgbClr val="FFFFFF"/>
              </a:solidFill>
              <a:latin charset="0" typeface="Calibri"/>
              <a:ea charset="0" typeface="MS PGothic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685" y="-297"/>
            <a:ext cx="2758315" cy="147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58905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Rectángulo"/>
          <p:cNvSpPr/>
          <p:nvPr/>
        </p:nvSpPr>
        <p:spPr>
          <a:xfrm>
            <a:off x="239350" y="1243603"/>
            <a:ext cx="37122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b="1" dirty="0" i="0" lang="es-ES" smtClean="0" sz="2800" u="none">
                <a:latin typeface="Calibri"/>
                <a:cs typeface="Calibri"/>
              </a:rPr>
              <a:t>Análisis de rendimiento</a:t>
            </a:r>
          </a:p>
          <a:p>
            <a:pPr algn="l"/>
            <a:endParaRPr b="1" dirty="0" i="0" lang="es-CL" sz="2800" u="none">
              <a:latin charset="0" pitchFamily="34" typeface="Calibri"/>
              <a:cs charset="0" pitchFamily="34" typeface="Calibri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772718"/>
              </p:ext>
            </p:extLst>
          </p:nvPr>
        </p:nvGraphicFramePr>
        <p:xfrm>
          <a:off x="745067" y="2063795"/>
          <a:ext cx="6771309" cy="228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072129"/>
              </p:ext>
            </p:extLst>
          </p:nvPr>
        </p:nvGraphicFramePr>
        <p:xfrm>
          <a:off x="4910667" y="4351867"/>
          <a:ext cx="7065963" cy="22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Shape 418"/>
          <p:cNvPicPr preferRelativeResize="0"/>
          <p:nvPr/>
        </p:nvPicPr>
        <p:blipFill rotWithShape="1">
          <a:blip r:embed="rId4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/>
          <p:cNvSpPr/>
          <p:nvPr/>
        </p:nvSpPr>
        <p:spPr>
          <a:xfrm>
            <a:off x="143504" y="133215"/>
            <a:ext cx="3276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s-ES" smtClean="0" sz="4400">
                <a:solidFill>
                  <a:srgbClr val="FFFFFF"/>
                </a:solidFill>
                <a:latin charset="0" typeface="Calibri"/>
                <a:ea charset="0" typeface="MS PGothic"/>
              </a:rPr>
              <a:t>RESULTADOS</a:t>
            </a:r>
            <a:endParaRPr b="1" dirty="0" lang="es-ES" sz="4400">
              <a:solidFill>
                <a:srgbClr val="FFFFFF"/>
              </a:solidFill>
              <a:latin charset="0" typeface="Calibri"/>
              <a:ea charset="0"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841022692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Rectángulo"/>
          <p:cNvSpPr>
            <a:spLocks noChangeArrowheads="1"/>
          </p:cNvSpPr>
          <p:nvPr/>
        </p:nvSpPr>
        <p:spPr bwMode="auto">
          <a:xfrm>
            <a:off x="476251" y="214313"/>
            <a:ext cx="1128394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3200" b="1" dirty="0" smtClean="0">
                <a:latin typeface="Calibri"/>
                <a:cs typeface="Calibri"/>
              </a:rPr>
              <a:t>PERFIL DE INGRESO PRIMER AÑO 2015</a:t>
            </a:r>
            <a:endParaRPr lang="es-CL" sz="3200" dirty="0">
              <a:solidFill>
                <a:srgbClr val="222222"/>
              </a:solidFill>
              <a:latin typeface="Calibri"/>
              <a:cs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16311"/>
              </p:ext>
            </p:extLst>
          </p:nvPr>
        </p:nvGraphicFramePr>
        <p:xfrm>
          <a:off x="335360" y="908720"/>
          <a:ext cx="3793067" cy="584200"/>
        </p:xfrm>
        <a:graphic>
          <a:graphicData uri="http://schemas.openxmlformats.org/drawingml/2006/table">
            <a:tbl>
              <a:tblPr/>
              <a:tblGrid>
                <a:gridCol w="1100667"/>
                <a:gridCol w="2692400"/>
              </a:tblGrid>
              <a:tr h="2921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549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NEM 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PROM PONDERADO</a:t>
                      </a:r>
                    </a:p>
                  </a:txBody>
                  <a:tcPr marL="16933" marR="16933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281826"/>
              </p:ext>
            </p:extLst>
          </p:nvPr>
        </p:nvGraphicFramePr>
        <p:xfrm>
          <a:off x="6384032" y="980728"/>
          <a:ext cx="528058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729823"/>
              </p:ext>
            </p:extLst>
          </p:nvPr>
        </p:nvGraphicFramePr>
        <p:xfrm>
          <a:off x="5711957" y="3717032"/>
          <a:ext cx="60486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864771"/>
              </p:ext>
            </p:extLst>
          </p:nvPr>
        </p:nvGraphicFramePr>
        <p:xfrm>
          <a:off x="335360" y="4149080"/>
          <a:ext cx="4704523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872940"/>
              </p:ext>
            </p:extLst>
          </p:nvPr>
        </p:nvGraphicFramePr>
        <p:xfrm>
          <a:off x="335360" y="1844824"/>
          <a:ext cx="4704523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7009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/>
          <p:cNvSpPr>
            <a:spLocks noChangeArrowheads="1"/>
          </p:cNvSpPr>
          <p:nvPr/>
        </p:nvSpPr>
        <p:spPr bwMode="auto">
          <a:xfrm>
            <a:off x="476251" y="214313"/>
            <a:ext cx="1128394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3200" b="1" dirty="0">
                <a:latin typeface="Calibri"/>
                <a:cs typeface="Calibri"/>
              </a:rPr>
              <a:t>RENDIMIENTO ACADEMICO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2"/>
            <a:ext cx="2043000" cy="1547727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12883"/>
              </p:ext>
            </p:extLst>
          </p:nvPr>
        </p:nvGraphicFramePr>
        <p:xfrm>
          <a:off x="815414" y="1609724"/>
          <a:ext cx="10561173" cy="397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875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/>
          <p:cNvSpPr>
            <a:spLocks noChangeArrowheads="1"/>
          </p:cNvSpPr>
          <p:nvPr/>
        </p:nvSpPr>
        <p:spPr bwMode="auto">
          <a:xfrm>
            <a:off x="476251" y="214313"/>
            <a:ext cx="1128394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L" sz="3200" b="1" dirty="0">
                <a:latin typeface="Calibri"/>
                <a:cs typeface="Calibri"/>
              </a:rPr>
              <a:t>ANALISIS RETENCIÓN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188641"/>
            <a:ext cx="2042517" cy="1194873"/>
          </a:xfrm>
          <a:prstGeom prst="rect">
            <a:avLst/>
          </a:prstGeom>
        </p:spPr>
      </p:pic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873819"/>
              </p:ext>
            </p:extLst>
          </p:nvPr>
        </p:nvGraphicFramePr>
        <p:xfrm>
          <a:off x="431371" y="945373"/>
          <a:ext cx="5376597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683972"/>
              </p:ext>
            </p:extLst>
          </p:nvPr>
        </p:nvGraphicFramePr>
        <p:xfrm>
          <a:off x="6432600" y="1556792"/>
          <a:ext cx="573990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256075"/>
              </p:ext>
            </p:extLst>
          </p:nvPr>
        </p:nvGraphicFramePr>
        <p:xfrm>
          <a:off x="3200400" y="4302544"/>
          <a:ext cx="7504112" cy="206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5484"/>
                <a:gridCol w="3828628"/>
              </a:tblGrid>
              <a:tr h="234049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alibri"/>
                          <a:cs typeface="Calibri"/>
                        </a:rPr>
                        <a:t>ESTADO</a:t>
                      </a:r>
                      <a:endParaRPr lang="es-ES" sz="16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alibri"/>
                          <a:cs typeface="Calibri"/>
                        </a:rPr>
                        <a:t>NUMERO</a:t>
                      </a:r>
                      <a:endParaRPr lang="es-ES" sz="16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</a:tr>
              <a:tr h="363660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Calibri"/>
                          <a:cs typeface="Calibri"/>
                        </a:rPr>
                        <a:t>MATRICULADOS INICIALES</a:t>
                      </a:r>
                      <a:endParaRPr lang="es-ES" sz="16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alibri"/>
                          <a:cs typeface="Calibri"/>
                        </a:rPr>
                        <a:t>46</a:t>
                      </a:r>
                      <a:endParaRPr lang="es-ES" sz="16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</a:tr>
              <a:tr h="234049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Calibri"/>
                          <a:cs typeface="Calibri"/>
                        </a:rPr>
                        <a:t>RETRACTOS</a:t>
                      </a:r>
                      <a:endParaRPr lang="es-ES" sz="16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alibri"/>
                          <a:cs typeface="Calibri"/>
                        </a:rPr>
                        <a:t>1 (DERECHO UCEN V)</a:t>
                      </a:r>
                      <a:endParaRPr lang="es-ES" sz="16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</a:tr>
              <a:tr h="234049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Calibri"/>
                          <a:cs typeface="Calibri"/>
                        </a:rPr>
                        <a:t>SUSPENDIDOS</a:t>
                      </a:r>
                      <a:endParaRPr lang="es-ES" sz="16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>
                          <a:latin typeface="Calibri"/>
                          <a:cs typeface="Calibri"/>
                        </a:rPr>
                        <a:t>2 (PROB FAM,</a:t>
                      </a:r>
                      <a:r>
                        <a:rPr lang="es-ES" sz="1600" baseline="0" dirty="0" smtClean="0">
                          <a:latin typeface="Calibri"/>
                          <a:cs typeface="Calibri"/>
                        </a:rPr>
                        <a:t> PERFIL)</a:t>
                      </a:r>
                      <a:endParaRPr lang="es-ES" sz="1600" dirty="0">
                        <a:latin typeface="Calibri"/>
                        <a:cs typeface="Calibri"/>
                      </a:endParaRPr>
                    </a:p>
                  </a:txBody>
                  <a:tcPr marL="121920" marR="121920"/>
                </a:tc>
              </a:tr>
              <a:tr h="3636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Calibri"/>
                          <a:cs typeface="Calibri"/>
                        </a:rPr>
                        <a:t>MATRICULADOS ACTUALES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 smtClean="0">
                          <a:latin typeface="Calibri"/>
                          <a:cs typeface="Calibri"/>
                        </a:rPr>
                        <a:t>43</a:t>
                      </a:r>
                    </a:p>
                  </a:txBody>
                  <a:tcPr marL="121920" marR="121920"/>
                </a:tc>
              </a:tr>
              <a:tr h="234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Calibri"/>
                          <a:cs typeface="Calibri"/>
                        </a:rPr>
                        <a:t>CAMBIO DE CARRERA FUT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Calibri"/>
                          <a:cs typeface="Calibri"/>
                        </a:rPr>
                        <a:t>1 (SOCIOLOGIA</a:t>
                      </a:r>
                      <a:r>
                        <a:rPr lang="es-ES" sz="1600" baseline="0" dirty="0" smtClean="0">
                          <a:latin typeface="Calibri"/>
                          <a:cs typeface="Calibri"/>
                        </a:rPr>
                        <a:t> UCEN)</a:t>
                      </a: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615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0"/>
            <a:ext cx="10866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3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Shape 418"/>
          <p:cNvPicPr preferRelativeResize="0"/>
          <p:nvPr/>
        </p:nvPicPr>
        <p:blipFill rotWithShape="1">
          <a:blip r:embed="rId3"/>
          <a:srcRect b="164"/>
          <a:stretch/>
        </p:blipFill>
        <p:spPr>
          <a:xfrm>
            <a:off x="0" y="15234"/>
            <a:ext cx="12192000" cy="104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ganigrama Facultad.png" id="425" name="Shape 4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267" y="1909094"/>
            <a:ext cx="5249334" cy="464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4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74268" y="2202283"/>
            <a:ext cx="5858931" cy="3758249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Shape 417"/>
          <p:cNvSpPr txBox="1"/>
          <p:nvPr/>
        </p:nvSpPr>
        <p:spPr>
          <a:xfrm>
            <a:off x="364067" y="436548"/>
            <a:ext cx="9448798" cy="523219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tIns="91425"/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indent="0" marL="0">
              <a:lnSpc>
                <a:spcPct val="90000"/>
              </a:lnSpc>
              <a:defRPr b="1" sz="4400">
                <a:solidFill>
                  <a:srgbClr val="FFFFFF"/>
                </a:solidFill>
                <a:latin charset="0" typeface="Calibri"/>
                <a:ea charset="0" typeface="MS PGothic"/>
                <a:cs typeface="Calibri"/>
              </a:defRPr>
            </a:lvl1pPr>
            <a:lvl2pPr indent="0" marL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indent="0" marL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indent="0" marL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indent="0" marL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indent="0" marL="45720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indent="0" marL="91440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indent="0" marL="137160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indent="0" marL="182880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dirty="0" lang="es-CL" smtClean="0">
                <a:sym typeface="Calibri"/>
              </a:rPr>
              <a:t>ANTECEDENTES</a:t>
            </a:r>
            <a:endParaRPr dirty="0" lang="es-CL">
              <a:sym typeface="Calibri"/>
            </a:endParaRPr>
          </a:p>
        </p:txBody>
      </p:sp>
      <p:sp>
        <p:nvSpPr>
          <p:cNvPr id="23" name="Shape 417"/>
          <p:cNvSpPr txBox="1"/>
          <p:nvPr/>
        </p:nvSpPr>
        <p:spPr>
          <a:xfrm>
            <a:off x="364067" y="1321435"/>
            <a:ext cx="5071534" cy="523219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rIns="91425" tIns="91425"/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indent="0" marL="0">
              <a:lnSpc>
                <a:spcPct val="90000"/>
              </a:lnSpc>
              <a:defRPr b="1" sz="4400">
                <a:solidFill>
                  <a:srgbClr val="FFFFFF"/>
                </a:solidFill>
                <a:latin charset="0" typeface="Calibri"/>
                <a:ea charset="0" typeface="MS PGothic"/>
                <a:cs typeface="Calibri"/>
              </a:defRPr>
            </a:lvl1pPr>
            <a:lvl2pPr indent="0" marL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indent="0" marL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indent="0" marL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indent="0" marL="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indent="0" marL="45720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indent="0" marL="91440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indent="0" marL="137160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indent="0" marL="1828800">
              <a:lnSpc>
                <a:spcPct val="90000"/>
              </a:lnSpc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algn="ctr"/>
            <a:r>
              <a:rPr dirty="0" lang="es-CL" sz="2800">
                <a:solidFill>
                  <a:schemeClr val="tx1"/>
                </a:solidFill>
                <a:sym typeface="Calibri"/>
              </a:rPr>
              <a:t>ESTRUCTURA FACULTAD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799581"/>
              </p:ext>
            </p:extLst>
          </p:nvPr>
        </p:nvGraphicFramePr>
        <p:xfrm>
          <a:off x="268486" y="1785144"/>
          <a:ext cx="11396133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3657600" imgW="8547100" name="Documento" progId="Word.Document.12" r:id="rId3" spid="_x0000_s7220">
                  <p:embed/>
                </p:oleObj>
              </mc:Choice>
              <mc:Fallback>
                <p:oleObj imgH="3657600" imgW="8547100" name="Documento" progId="Word.Document.12" r:id="rId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486" y="1785144"/>
                        <a:ext cx="11396133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29296" y="1141182"/>
            <a:ext cx="11827344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s-ES"/>
            </a:defPPr>
            <a:lvl1pPr>
              <a:defRPr b="1" sz="3200">
                <a:latin typeface="Calibri"/>
                <a:cs typeface="Calibri"/>
              </a:defRPr>
            </a:lvl1pPr>
          </a:lstStyle>
          <a:p>
            <a:r>
              <a:rPr dirty="0" lang="es-ES" smtClean="0" sz="2400"/>
              <a:t>Estrategia Aprendizaje: atención personalizada </a:t>
            </a:r>
            <a:endParaRPr dirty="0" lang="es-ES" sz="2400"/>
          </a:p>
        </p:txBody>
      </p:sp>
      <p:sp>
        <p:nvSpPr>
          <p:cNvPr id="5" name="Rectángulo 4"/>
          <p:cNvSpPr/>
          <p:nvPr/>
        </p:nvSpPr>
        <p:spPr>
          <a:xfrm>
            <a:off x="335360" y="5593016"/>
            <a:ext cx="113292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dirty="0" lang="es-ES" smtClean="0" sz="2000"/>
              <a:t>Los </a:t>
            </a:r>
            <a:r>
              <a:rPr dirty="0" lang="es-ES" sz="2000"/>
              <a:t>estudiantes mencionados anteriormente han sido atendidos con una frecuencia semanal, fuera de horario de clases y sin que esas horas se le hayan asignado para tales efectos por parte de la Escuela. </a:t>
            </a:r>
          </a:p>
        </p:txBody>
      </p:sp>
      <p:pic>
        <p:nvPicPr>
          <p:cNvPr id="6" name="Shape 418"/>
          <p:cNvPicPr preferRelativeResize="0"/>
          <p:nvPr/>
        </p:nvPicPr>
        <p:blipFill rotWithShape="1">
          <a:blip r:embed="rId5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143504" y="133215"/>
            <a:ext cx="3276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s-ES" smtClean="0" sz="4400">
                <a:solidFill>
                  <a:srgbClr val="FFFFFF"/>
                </a:solidFill>
                <a:latin charset="0" typeface="Calibri"/>
                <a:ea charset="0" typeface="MS PGothic"/>
              </a:rPr>
              <a:t>RESULTADOS</a:t>
            </a:r>
            <a:endParaRPr b="1" dirty="0" lang="es-ES" sz="4400">
              <a:solidFill>
                <a:srgbClr val="FFFFFF"/>
              </a:solidFill>
              <a:latin charset="0" typeface="Calibri"/>
              <a:ea charset="0"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237291708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3167706"/>
              </p:ext>
            </p:extLst>
          </p:nvPr>
        </p:nvGraphicFramePr>
        <p:xfrm>
          <a:off x="1548971" y="1841351"/>
          <a:ext cx="7397087" cy="4242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Shape 418"/>
          <p:cNvPicPr preferRelativeResize="0"/>
          <p:nvPr/>
        </p:nvPicPr>
        <p:blipFill rotWithShape="1">
          <a:blip r:embed="rId3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143504" y="133215"/>
            <a:ext cx="3276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s-ES" smtClean="0" sz="4400">
                <a:solidFill>
                  <a:srgbClr val="FFFFFF"/>
                </a:solidFill>
                <a:latin charset="0" typeface="Calibri"/>
                <a:ea charset="0" typeface="MS PGothic"/>
              </a:rPr>
              <a:t>RESULTADOS</a:t>
            </a:r>
            <a:endParaRPr b="1" dirty="0" lang="es-ES" sz="4400">
              <a:solidFill>
                <a:srgbClr val="FFFFFF"/>
              </a:solidFill>
              <a:latin charset="0" typeface="Calibri"/>
              <a:ea charset="0" typeface="MS PGothic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6363" y="0"/>
            <a:ext cx="1815637" cy="1361728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43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dur="indefinite" id="1" nodeType="tmRoot" restart="never"/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418"/>
          <p:cNvPicPr preferRelativeResize="0"/>
          <p:nvPr/>
        </p:nvPicPr>
        <p:blipFill rotWithShape="1">
          <a:blip r:embed="rId2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143504" y="133215"/>
            <a:ext cx="3276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s-ES" smtClean="0" sz="4400">
                <a:solidFill>
                  <a:srgbClr val="FFFFFF"/>
                </a:solidFill>
                <a:latin charset="0" typeface="Calibri"/>
                <a:ea charset="0" typeface="MS PGothic"/>
              </a:rPr>
              <a:t>RESULTADOS</a:t>
            </a:r>
            <a:endParaRPr b="1" dirty="0" lang="es-ES" sz="4400">
              <a:solidFill>
                <a:srgbClr val="FFFFFF"/>
              </a:solidFill>
              <a:latin charset="0" typeface="Calibri"/>
              <a:ea charset="0" typeface="MS PGothic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363" y="0"/>
            <a:ext cx="1815637" cy="13617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04" y="1284123"/>
            <a:ext cx="11904133" cy="5193879"/>
          </a:xfrm>
          <a:prstGeom prst="rect">
            <a:avLst/>
          </a:prstGeom>
        </p:spPr>
      </p:pic>
      <p:sp>
        <p:nvSpPr>
          <p:cNvPr id="3" name="Anillo 2"/>
          <p:cNvSpPr/>
          <p:nvPr/>
        </p:nvSpPr>
        <p:spPr>
          <a:xfrm>
            <a:off x="8415867" y="4327468"/>
            <a:ext cx="2184400" cy="1836265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dur="indefinite" id="1" nodeType="tmRoot" restart="never"/>
      </p:par>
    </p:tnLst>
  </p:timing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43503" y="1040403"/>
            <a:ext cx="10541429" cy="526297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endParaRPr dirty="0" lang="es-ES" smtClean="0" sz="2400">
              <a:latin typeface="Calibri"/>
              <a:cs typeface="Calibri"/>
            </a:endParaRPr>
          </a:p>
          <a:p>
            <a:pPr algn="just" indent="-342900" marL="342900">
              <a:buFont typeface="Arial"/>
              <a:buChar char="•"/>
            </a:pPr>
            <a:r>
              <a:rPr dirty="0" lang="es-ES" smtClean="0" sz="2400">
                <a:latin typeface="Calibri"/>
                <a:cs typeface="Calibri"/>
              </a:rPr>
              <a:t>La gran mayoría de los  estudiantes manifiestan estar contentos con las asignaturas introductorias (semestre de acogida).</a:t>
            </a:r>
          </a:p>
          <a:p>
            <a:pPr algn="just" indent="-342900" marL="342900">
              <a:buFont typeface="Arial"/>
              <a:buChar char="•"/>
            </a:pPr>
            <a:endParaRPr dirty="0" lang="es-ES" sz="2400">
              <a:latin typeface="Calibri"/>
              <a:cs typeface="Calibri"/>
            </a:endParaRPr>
          </a:p>
          <a:p>
            <a:pPr algn="just"/>
            <a:endParaRPr dirty="0" lang="es-ES" sz="2400">
              <a:latin typeface="Calibri"/>
              <a:cs typeface="Calibri"/>
            </a:endParaRPr>
          </a:p>
          <a:p>
            <a:pPr algn="just" indent="-342900" marL="342900">
              <a:buFont typeface="Arial"/>
              <a:buChar char="•"/>
            </a:pPr>
            <a:r>
              <a:rPr dirty="0" lang="es-ES" smtClean="0" sz="2400">
                <a:latin typeface="Calibri"/>
                <a:cs typeface="Calibri"/>
              </a:rPr>
              <a:t>Disminución de la Deserción Ing. Civil Industrial en casi 10 puntos porcentuales, </a:t>
            </a:r>
          </a:p>
          <a:p>
            <a:pPr algn="just" indent="-342900" marL="342900">
              <a:buFont typeface="Arial"/>
              <a:buChar char="•"/>
            </a:pPr>
            <a:endParaRPr dirty="0" lang="es-ES" sz="2400">
              <a:latin typeface="Calibri"/>
              <a:cs typeface="Calibri"/>
            </a:endParaRPr>
          </a:p>
          <a:p>
            <a:pPr algn="just" indent="-342900" marL="342900">
              <a:buFont typeface="Arial"/>
              <a:buChar char="•"/>
            </a:pPr>
            <a:endParaRPr dirty="0" lang="es-ES" smtClean="0" sz="2400">
              <a:latin typeface="Calibri"/>
              <a:cs typeface="Calibri"/>
            </a:endParaRPr>
          </a:p>
          <a:p>
            <a:pPr algn="just" indent="-342900" marL="342900">
              <a:buFont typeface="Arial"/>
              <a:buChar char="•"/>
            </a:pPr>
            <a:endParaRPr dirty="0" lang="es-ES" sz="2400">
              <a:latin typeface="Calibri"/>
              <a:cs typeface="Calibri"/>
            </a:endParaRPr>
          </a:p>
          <a:p>
            <a:pPr algn="just"/>
            <a:endParaRPr dirty="0" lang="es-ES" smtClean="0" sz="2400">
              <a:latin typeface="Calibri"/>
              <a:cs typeface="Calibri"/>
            </a:endParaRPr>
          </a:p>
          <a:p>
            <a:pPr algn="just"/>
            <a:endParaRPr dirty="0" lang="es-ES" smtClean="0" sz="2400">
              <a:latin typeface="Calibri"/>
              <a:cs typeface="Calibri"/>
            </a:endParaRPr>
          </a:p>
          <a:p>
            <a:pPr algn="just" indent="-342900" marL="342900">
              <a:buFont typeface="Arial"/>
              <a:buChar char="•"/>
            </a:pPr>
            <a:r>
              <a:rPr dirty="0" lang="es-ES" smtClean="0" sz="2400">
                <a:latin typeface="Calibri"/>
                <a:cs typeface="Calibri"/>
              </a:rPr>
              <a:t>El </a:t>
            </a:r>
            <a:r>
              <a:rPr dirty="0" lang="es-ES" sz="2400">
                <a:latin typeface="Calibri"/>
                <a:cs typeface="Calibri"/>
              </a:rPr>
              <a:t>año 2016 se trabaja colaborativamente para desarrollar un cambio curricular </a:t>
            </a:r>
            <a:r>
              <a:rPr dirty="0" lang="es-ES" smtClean="0" sz="2400">
                <a:latin typeface="Calibri"/>
                <a:cs typeface="Calibri"/>
              </a:rPr>
              <a:t>en la </a:t>
            </a:r>
            <a:r>
              <a:rPr dirty="0" err="1" lang="es-ES" smtClean="0" sz="2400">
                <a:latin typeface="Calibri"/>
                <a:cs typeface="Calibri"/>
              </a:rPr>
              <a:t>fing</a:t>
            </a:r>
            <a:r>
              <a:rPr dirty="0" lang="es-ES" smtClean="0" sz="2400">
                <a:latin typeface="Calibri"/>
                <a:cs typeface="Calibri"/>
              </a:rPr>
              <a:t> que aborde el problema de la deserción </a:t>
            </a:r>
            <a:r>
              <a:rPr b="1" dirty="0" lang="es-ES" smtClean="0" sz="2400">
                <a:latin typeface="Calibri"/>
                <a:cs typeface="Calibri"/>
              </a:rPr>
              <a:t>se incorpora el semestre de acogida a todas las carreras de la Facultad. Proceso dura 6 meses.</a:t>
            </a:r>
            <a:endParaRPr b="1" dirty="0" lang="es-ES" sz="2400">
              <a:latin typeface="Calibri"/>
              <a:cs typeface="Calibri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01309"/>
              </p:ext>
            </p:extLst>
          </p:nvPr>
        </p:nvGraphicFramePr>
        <p:xfrm>
          <a:off x="10803465" y="1541364"/>
          <a:ext cx="1253068" cy="1234808"/>
        </p:xfrm>
        <a:graphic>
          <a:graphicData uri="http://schemas.openxmlformats.org/drawingml/2006/table">
            <a:tbl>
              <a:tblPr/>
              <a:tblGrid>
                <a:gridCol w="656370"/>
                <a:gridCol w="596698"/>
              </a:tblGrid>
              <a:tr h="479766">
                <a:tc>
                  <a:txBody>
                    <a:bodyPr/>
                    <a:lstStyle/>
                    <a:p>
                      <a:pPr algn="l" fontAlgn="b"/>
                      <a:r>
                        <a:rPr b="1" dirty="0" i="0" lang="es-ES" strike="noStrike" sz="1800" u="non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EAP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b="1" dirty="0" i="0" lang="es-ES" strike="noStrike" sz="1800" u="non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88%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7521">
                <a:tc>
                  <a:txBody>
                    <a:bodyPr/>
                    <a:lstStyle/>
                    <a:p>
                      <a:pPr algn="l" fontAlgn="b"/>
                      <a:r>
                        <a:rPr b="1" dirty="0" i="0" lang="es-ES" strike="noStrike" sz="1800" u="non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IMAT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b="1" dirty="0" i="0" lang="es-ES" strike="noStrike" sz="1800" u="non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76%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7521">
                <a:tc>
                  <a:txBody>
                    <a:bodyPr/>
                    <a:lstStyle/>
                    <a:p>
                      <a:pPr algn="l" fontAlgn="b"/>
                      <a:r>
                        <a:rPr b="1" dirty="0" i="0" lang="es-ES" strike="noStrike" sz="1800" u="non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TUT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b="1" dirty="0" i="0" lang="es-ES" strike="noStrike" sz="1800" u="none">
                          <a:solidFill>
                            <a:srgbClr val="000000"/>
                          </a:solidFill>
                          <a:effectLst/>
                          <a:latin typeface="Calibri"/>
                          <a:cs typeface="Calibri"/>
                        </a:rPr>
                        <a:t>100%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03" y="3408461"/>
            <a:ext cx="7416800" cy="1574800"/>
          </a:xfrm>
          <a:prstGeom prst="rect">
            <a:avLst/>
          </a:prstGeom>
        </p:spPr>
      </p:pic>
      <p:pic>
        <p:nvPicPr>
          <p:cNvPr id="7" name="Shape 418"/>
          <p:cNvPicPr preferRelativeResize="0"/>
          <p:nvPr/>
        </p:nvPicPr>
        <p:blipFill rotWithShape="1">
          <a:blip r:embed="rId3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/>
          <p:cNvSpPr/>
          <p:nvPr/>
        </p:nvSpPr>
        <p:spPr>
          <a:xfrm>
            <a:off x="143504" y="133215"/>
            <a:ext cx="3276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s-ES" smtClean="0" sz="4400">
                <a:solidFill>
                  <a:srgbClr val="FFFFFF"/>
                </a:solidFill>
                <a:latin charset="0" typeface="Calibri"/>
                <a:ea charset="0" typeface="MS PGothic"/>
              </a:rPr>
              <a:t>RESULTADOS</a:t>
            </a:r>
            <a:endParaRPr b="1" dirty="0" lang="es-ES" sz="4400">
              <a:solidFill>
                <a:srgbClr val="FFFFFF"/>
              </a:solidFill>
              <a:latin charset="0" typeface="Calibri"/>
              <a:ea charset="0" typeface="MS PGothic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0032" y="0"/>
            <a:ext cx="2251968" cy="12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dur="indefinite" id="1" nodeType="tmRoot" restart="never"/>
      </p:par>
    </p:tnLst>
  </p:timing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cen-slide-04.jpg" id="693" name="Shape 6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Shape 694"/>
          <p:cNvSpPr txBox="1">
            <a:spLocks noGrp="1"/>
          </p:cNvSpPr>
          <p:nvPr>
            <p:ph type="ctrTitle"/>
          </p:nvPr>
        </p:nvSpPr>
        <p:spPr>
          <a:xfrm>
            <a:off x="2279650" y="5890471"/>
            <a:ext cx="7772400" cy="282196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tIns="45700">
            <a:no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cap="none" i="0" lang="es-CL" strike="noStrike" sz="1600" u="none">
                <a:solidFill>
                  <a:srgbClr val="595959"/>
                </a:solidFill>
                <a:latin typeface="PT Sans"/>
                <a:ea typeface="PT Sans"/>
                <a:cs typeface="PT Sans"/>
                <a:sym typeface="PT Sans"/>
              </a:rPr>
              <a:t>www.ucentral.cl</a:t>
            </a:r>
          </a:p>
        </p:txBody>
      </p:sp>
      <p:pic>
        <p:nvPicPr>
          <p:cNvPr id="695" name="Shape 6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84775" y="4194189"/>
            <a:ext cx="1822449" cy="85124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Shape 696"/>
          <p:cNvSpPr/>
          <p:nvPr/>
        </p:nvSpPr>
        <p:spPr>
          <a:xfrm>
            <a:off x="4727575" y="1657518"/>
            <a:ext cx="2725297" cy="92332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tIns="45700">
            <a:no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s-CL" sz="5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GRACIAS</a:t>
            </a:r>
          </a:p>
        </p:txBody>
      </p:sp>
      <p:pic>
        <p:nvPicPr>
          <p:cNvPr id="6" name="Shape 418"/>
          <p:cNvPicPr preferRelativeResize="0"/>
          <p:nvPr/>
        </p:nvPicPr>
        <p:blipFill rotWithShape="1">
          <a:blip r:embed="rId5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/>
        </p:nvSpPr>
        <p:spPr>
          <a:xfrm>
            <a:off x="364066" y="163900"/>
            <a:ext cx="9448798" cy="52321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tIns="45700">
            <a:noAutofit/>
          </a:bodyPr>
          <a:lstStyle/>
          <a:p>
            <a:pPr algn="ctr" indent="0" lvl="0" marL="0" marR="0" rtl="0">
              <a:spcBef>
                <a:spcPts val="0"/>
              </a:spcBef>
              <a:buSzPct val="25000"/>
              <a:buNone/>
            </a:pPr>
            <a:r>
              <a:rPr b="1" dirty="0" lang="es-CL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ESTRUCTURA </a:t>
            </a:r>
            <a:r>
              <a:rPr b="1" dirty="0" lang="es-CL" smtClean="0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FACULTAD</a:t>
            </a:r>
            <a:endParaRPr b="1" dirty="0" lang="es-CL"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Shape 418"/>
          <p:cNvPicPr preferRelativeResize="0"/>
          <p:nvPr/>
        </p:nvPicPr>
        <p:blipFill rotWithShape="1">
          <a:blip r:embed="rId3">
            <a:alphaModFix/>
          </a:blip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45282058"/>
              </p:ext>
            </p:extLst>
          </p:nvPr>
        </p:nvGraphicFramePr>
        <p:xfrm>
          <a:off x="761998" y="1142003"/>
          <a:ext cx="103462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cs="rId7" r:dm="rId4" r:lo="rId5" r:q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684689" y="2912534"/>
            <a:ext cx="1680969" cy="1323439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es-ES" smtClean="0" sz="20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blurRad="50800" rotWithShape="0">
                    <a:srgbClr val="000000"/>
                  </a:outerShdw>
                </a:effectLst>
              </a:rPr>
              <a:t>FACULTAD </a:t>
            </a:r>
          </a:p>
          <a:p>
            <a:pPr algn="ctr"/>
            <a:r>
              <a:rPr b="1" dirty="0" lang="es-ES" smtClean="0" sz="20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blurRad="50800" rotWithShape="0">
                    <a:srgbClr val="000000"/>
                  </a:outerShdw>
                </a:effectLst>
              </a:rPr>
              <a:t>DE </a:t>
            </a:r>
          </a:p>
          <a:p>
            <a:pPr algn="ctr"/>
            <a:r>
              <a:rPr b="1" dirty="0" lang="es-ES" smtClean="0" sz="20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blurRad="50800" rotWithShape="0">
                    <a:srgbClr val="000000"/>
                  </a:outerShdw>
                </a:effectLst>
              </a:rPr>
              <a:t>INGENIERÍA</a:t>
            </a:r>
          </a:p>
          <a:p>
            <a:pPr algn="ctr"/>
            <a:r>
              <a:rPr b="1" dirty="0" lang="es-ES" smtClean="0" sz="2000">
                <a:ln cmpd="sng" w="17780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algn="tl" blurRad="50800" rotWithShape="0">
                    <a:srgbClr val="000000"/>
                  </a:outerShdw>
                </a:effectLst>
              </a:rPr>
              <a:t>UCEN</a:t>
            </a:r>
            <a:endParaRPr b="1" dirty="0" lang="es-ES" sz="2000">
              <a:ln cmpd="sng" w="17780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algn="tl" blurRad="50800" rotWithShape="0">
                  <a:srgbClr val="000000"/>
                </a:outerShdw>
              </a:effectLst>
            </a:endParaRP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1" y="-155057"/>
            <a:ext cx="11952817" cy="119546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rIns="91425" tIns="91425"/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6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0" lvl="1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0" lvl="2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0" lvl="3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0" lvl="4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0" lvl="5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0" lvl="6" marL="9144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0" lvl="7" marL="13716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0" lvl="8" marL="18288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b="0" cap="none" i="0" strike="noStrike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b="1" lang="es-ES" smtClean="0" sz="4400">
                <a:solidFill>
                  <a:srgbClr val="FFFFFF"/>
                </a:solidFill>
                <a:latin charset="0" typeface="Calibri"/>
                <a:ea charset="0" typeface="MS PGothic"/>
              </a:rPr>
              <a:t>ANTECEDENTES</a:t>
            </a:r>
            <a:endParaRPr b="1" dirty="0" lang="es-ES" sz="4400">
              <a:solidFill>
                <a:srgbClr val="FFFFFF"/>
              </a:solidFill>
              <a:latin charset="0" typeface="Calibri"/>
              <a:ea charset="0"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452745726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n 1" descr="Ucen-slide-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60"/>
            <a:ext cx="1218988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1" y="124043"/>
            <a:ext cx="11952817" cy="1195460"/>
          </a:xfrm>
        </p:spPr>
        <p:txBody>
          <a:bodyPr/>
          <a:lstStyle/>
          <a:p>
            <a:r>
              <a:rPr lang="es-ES" b="1" dirty="0">
                <a:solidFill>
                  <a:srgbClr val="FFFFFF"/>
                </a:solidFill>
                <a:latin typeface="Calibri" charset="0"/>
                <a:ea typeface="MS PGothic" charset="0"/>
              </a:rPr>
              <a:t>ANTECEDENTES</a:t>
            </a:r>
          </a:p>
        </p:txBody>
      </p:sp>
      <p:sp>
        <p:nvSpPr>
          <p:cNvPr id="17411" name="CuadroTexto 2"/>
          <p:cNvSpPr txBox="1">
            <a:spLocks noChangeArrowheads="1"/>
          </p:cNvSpPr>
          <p:nvPr/>
        </p:nvSpPr>
        <p:spPr bwMode="auto">
          <a:xfrm>
            <a:off x="1678518" y="2936707"/>
            <a:ext cx="1824567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endParaRPr lang="es-ES" sz="1800"/>
          </a:p>
          <a:p>
            <a:endParaRPr lang="es-ES" sz="1800"/>
          </a:p>
          <a:p>
            <a:endParaRPr lang="es-ES" sz="180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77206672"/>
              </p:ext>
            </p:extLst>
          </p:nvPr>
        </p:nvGraphicFramePr>
        <p:xfrm>
          <a:off x="815414" y="1243540"/>
          <a:ext cx="11137237" cy="492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616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418"/>
          <p:cNvPicPr preferRelativeResize="0"/>
          <p:nvPr/>
        </p:nvPicPr>
        <p:blipFill rotWithShape="1">
          <a:blip r:embed="rId2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ítulo 4"/>
          <p:cNvSpPr>
            <a:spLocks noGrp="1"/>
          </p:cNvSpPr>
          <p:nvPr>
            <p:ph type="title"/>
          </p:nvPr>
        </p:nvSpPr>
        <p:spPr>
          <a:xfrm>
            <a:off x="1" y="124043"/>
            <a:ext cx="11952817" cy="1195460"/>
          </a:xfrm>
        </p:spPr>
        <p:txBody>
          <a:bodyPr/>
          <a:lstStyle/>
          <a:p>
            <a:r>
              <a:rPr b="1" dirty="0" lang="es-ES" smtClean="0">
                <a:solidFill>
                  <a:srgbClr val="FFFFFF"/>
                </a:solidFill>
                <a:latin charset="0" typeface="Calibri"/>
                <a:ea charset="0" typeface="MS PGothic"/>
              </a:rPr>
              <a:t>CONTEXTO PARA LA PROPUESTA </a:t>
            </a:r>
            <a:endParaRPr b="1" dirty="0" lang="es-ES">
              <a:solidFill>
                <a:srgbClr val="FFFFFF"/>
              </a:solidFill>
              <a:latin charset="0" typeface="Calibri"/>
              <a:ea charset="0" typeface="MS PGothic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899407" y="3743524"/>
            <a:ext cx="4391947" cy="369332"/>
          </a:xfrm>
          <a:prstGeom prst="rect">
            <a:avLst/>
          </a:prstGeom>
          <a:noFill/>
        </p:spPr>
        <p:txBody>
          <a:bodyPr bIns="45720" lIns="91440" rIns="91440" tIns="45720" wrap="none">
            <a:spAutoFit/>
          </a:bodyPr>
          <a:lstStyle/>
          <a:p>
            <a:pPr algn="ctr"/>
            <a:r>
              <a:rPr b="1" cap="none" dirty="0" lang="es-ES_tradnl" smtClean="0" spc="0" sz="18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Bajo Rendimiento Académico 1</a:t>
            </a:r>
            <a:r>
              <a:rPr b="1" baseline="30000" cap="none" dirty="0" lang="es-ES_tradnl" smtClean="0" spc="0" sz="18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er </a:t>
            </a:r>
            <a:r>
              <a:rPr b="1" cap="none" dirty="0" lang="es-ES_tradnl" smtClean="0" spc="0" sz="18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año</a:t>
            </a:r>
            <a:endParaRPr b="1" cap="none" dirty="0" lang="es-ES_tradnl" spc="0" sz="180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algn="tl" blurRad="41275" dir="1800000" dist="20320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68" y="1332403"/>
            <a:ext cx="3640664" cy="22834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407" y="4171494"/>
            <a:ext cx="4835476" cy="24277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206" y="1495457"/>
            <a:ext cx="5529661" cy="433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32586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047859" y="5529802"/>
            <a:ext cx="6475844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s-ES" smtClean="0"/>
              <a:t>    25            33             15            36            35                                             29</a:t>
            </a:r>
          </a:p>
        </p:txBody>
      </p:sp>
      <p:pic>
        <p:nvPicPr>
          <p:cNvPr id="7" name="Shape 418"/>
          <p:cNvPicPr preferRelativeResize="0"/>
          <p:nvPr/>
        </p:nvPicPr>
        <p:blipFill rotWithShape="1">
          <a:blip r:embed="rId2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2" y="1599691"/>
            <a:ext cx="10846371" cy="4411641"/>
          </a:xfrm>
          <a:prstGeom prst="rect">
            <a:avLst/>
          </a:prstGeom>
        </p:spPr>
      </p:pic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1" y="124043"/>
            <a:ext cx="11952817" cy="1195460"/>
          </a:xfrm>
        </p:spPr>
        <p:txBody>
          <a:bodyPr/>
          <a:lstStyle/>
          <a:p>
            <a:r>
              <a:rPr b="1" dirty="0" lang="es-ES" smtClean="0">
                <a:solidFill>
                  <a:srgbClr val="FFFFFF"/>
                </a:solidFill>
                <a:latin charset="0" typeface="Calibri"/>
                <a:ea charset="0" typeface="MS PGothic"/>
              </a:rPr>
              <a:t>CONTEXTO </a:t>
            </a:r>
            <a:endParaRPr b="1" dirty="0" lang="es-ES">
              <a:solidFill>
                <a:srgbClr val="FFFFFF"/>
              </a:solidFill>
              <a:latin charset="0" typeface="Calibri"/>
              <a:ea charset="0"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70279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spd="slow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5269525"/>
            <a:ext cx="4953000" cy="863600"/>
          </a:xfrm>
          <a:prstGeom prst="rect">
            <a:avLst/>
          </a:prstGeom>
        </p:spPr>
      </p:pic>
      <p:pic>
        <p:nvPicPr>
          <p:cNvPr id="5" name="Shape 418"/>
          <p:cNvPicPr preferRelativeResize="0"/>
          <p:nvPr/>
        </p:nvPicPr>
        <p:blipFill rotWithShape="1">
          <a:blip r:embed="rId3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1" y="124043"/>
            <a:ext cx="11952817" cy="1195460"/>
          </a:xfrm>
        </p:spPr>
        <p:txBody>
          <a:bodyPr/>
          <a:lstStyle/>
          <a:p>
            <a:r>
              <a:rPr b="1" dirty="0" lang="es-ES" smtClean="0">
                <a:solidFill>
                  <a:srgbClr val="FFFFFF"/>
                </a:solidFill>
                <a:latin charset="0" typeface="Calibri"/>
                <a:ea charset="0" typeface="MS PGothic"/>
              </a:rPr>
              <a:t>CONTEXTO</a:t>
            </a:r>
            <a:endParaRPr b="1" dirty="0" lang="es-ES">
              <a:solidFill>
                <a:srgbClr val="FFFFFF"/>
              </a:solidFill>
              <a:latin charset="0" typeface="Calibri"/>
              <a:ea charset="0" typeface="MS PGothic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66" y="1319503"/>
            <a:ext cx="8129490" cy="400082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034226" y="4623194"/>
            <a:ext cx="3738674" cy="64633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lang="es-ES" smtClean="0" sz="3600">
                <a:latin typeface="Calibri"/>
                <a:cs typeface="Calibri"/>
              </a:rPr>
              <a:t>Ing. Civil Industrial</a:t>
            </a:r>
            <a:endParaRPr b="1" dirty="0" lang="es-ES"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659804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418"/>
          <p:cNvPicPr preferRelativeResize="0"/>
          <p:nvPr/>
        </p:nvPicPr>
        <p:blipFill rotWithShape="1">
          <a:blip r:embed="rId2"/>
          <a:srcRect b="164"/>
          <a:stretch/>
        </p:blipFill>
        <p:spPr>
          <a:xfrm>
            <a:off x="0" y="-297"/>
            <a:ext cx="12192000" cy="10407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1" y="124043"/>
            <a:ext cx="11952817" cy="1195460"/>
          </a:xfrm>
        </p:spPr>
        <p:txBody>
          <a:bodyPr/>
          <a:lstStyle/>
          <a:p>
            <a:r>
              <a:rPr b="1" dirty="0" lang="es-ES" smtClean="0">
                <a:solidFill>
                  <a:srgbClr val="FFFFFF"/>
                </a:solidFill>
                <a:latin charset="0" typeface="Calibri"/>
                <a:ea charset="0" typeface="MS PGothic"/>
              </a:rPr>
              <a:t>CONTEXTO: Análisis de Deserción</a:t>
            </a:r>
            <a:endParaRPr b="1" dirty="0" lang="es-ES">
              <a:solidFill>
                <a:srgbClr val="FFFFFF"/>
              </a:solidFill>
              <a:latin charset="0" typeface="Calibri"/>
              <a:ea charset="0" typeface="MS PGothic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412187"/>
              </p:ext>
            </p:extLst>
          </p:nvPr>
        </p:nvGraphicFramePr>
        <p:xfrm>
          <a:off x="6790267" y="3868018"/>
          <a:ext cx="4995334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40403"/>
            <a:ext cx="12192000" cy="2312397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83145"/>
              </p:ext>
            </p:extLst>
          </p:nvPr>
        </p:nvGraphicFramePr>
        <p:xfrm>
          <a:off x="747350" y="3942969"/>
          <a:ext cx="4569717" cy="2527300"/>
        </p:xfrm>
        <a:graphic>
          <a:graphicData uri="http://schemas.openxmlformats.org/drawingml/2006/table">
            <a:tbl>
              <a:tblPr/>
              <a:tblGrid>
                <a:gridCol w="1137441"/>
                <a:gridCol w="3432276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b="1" dirty="0" i="0" lang="es-ES" strike="noStrike" sz="2000" u="non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RETENCION</a:t>
                      </a:r>
                    </a:p>
                  </a:txBody>
                  <a:tcPr anchor="b" marB="0" marL="16933" marR="16933" marT="12700">
                    <a:lnL>
                      <a:noFill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>
                      <a:noFill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b="0" i="0" lang="es-ES" strike="noStrike" sz="2000" u="non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DS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b="0" i="0" lang="es-ES" strike="noStrike" sz="2000" u="non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DESERCIÓN SEGURA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b="0" i="0" lang="es-ES" strike="noStrike" sz="2000" u="non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ARD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b="0" i="0" lang="es-ES" strike="noStrike" sz="2000" u="non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ALTO RIESGO DESERCIÓN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b="0" i="0" lang="es-ES" strike="noStrike" sz="2000" u="non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MRD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b="0" i="0" lang="es-ES" strike="noStrike" sz="2000" u="non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MEDIO RIESGO DESERCIÓN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b="0" i="0" lang="es-ES" strike="noStrike" sz="2000" u="non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b="0" i="0" lang="es-ES" strike="noStrike" sz="2000" u="non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ALTA PROBABILIDAD DE RETENCIÓN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b="0" i="0" lang="es-ES" strike="noStrike" sz="2000" u="non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RS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b="0" i="0" lang="es-ES" strike="noStrike" sz="2000" u="non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RETENCIÓN SEGURA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b="0" i="0" lang="es-ES" strike="noStrike" sz="2000" u="non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b="0" dirty="0" i="0" lang="es-ES" strike="noStrike" sz="2000" u="non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CAMBIO CARRERA</a:t>
                      </a:r>
                    </a:p>
                  </a:txBody>
                  <a:tcPr anchor="b" marB="0" marL="16933" marR="16933" marT="12700">
                    <a:lnL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63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358497"/>
      </p:ext>
    </p:extLst>
  </p:cSld>
  <p:clrMapOvr>
    <a:masterClrMapping/>
  </p:clrMapOvr>
  <p:timing>
    <p:tnLst>
      <p:par>
        <p:cTn xmlns:p14="http://schemas.microsoft.com/office/powerpoint/2010/main" dur="indefinite" id="1" nodeType="tmRoot" restart="never"/>
      </p:par>
    </p:tnLst>
  </p:timing>
</p:sld>
</file>

<file path=ppt/theme/theme1.xml><?xml version="1.0" encoding="utf-8"?>
<a:theme xmlns:a="http://schemas.openxmlformats.org/drawingml/2006/main" name="4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3431</TotalTime>
  <Words>1120</Words>
  <Application>Microsoft Macintosh PowerPoint</Application>
  <PresentationFormat>Personalizado</PresentationFormat>
  <Paragraphs>231</Paragraphs>
  <Slides>34</Slides>
  <Notes>8</Notes>
  <HiddenSlides>12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7" baseType="lpstr">
      <vt:lpstr>4_Tema de Office</vt:lpstr>
      <vt:lpstr>3_Tema de Office</vt:lpstr>
      <vt:lpstr>Documento</vt:lpstr>
      <vt:lpstr>Presentación de PowerPoint</vt:lpstr>
      <vt:lpstr>AGENDA</vt:lpstr>
      <vt:lpstr>Presentación de PowerPoint</vt:lpstr>
      <vt:lpstr>Presentación de PowerPoint</vt:lpstr>
      <vt:lpstr>ANTECEDENTES</vt:lpstr>
      <vt:lpstr>CONTEXTO PARA LA PROPUESTA </vt:lpstr>
      <vt:lpstr>CONTEXTO </vt:lpstr>
      <vt:lpstr>CONTEXTO</vt:lpstr>
      <vt:lpstr>CONTEXTO: Análisis de Deserción</vt:lpstr>
      <vt:lpstr>Lineamientos Estratégicos</vt:lpstr>
      <vt:lpstr>IDEAS FUERZA FING</vt:lpstr>
      <vt:lpstr>Propuesta ing. Civil Industrial: Incorporar Semestre de Acogida  con una  Comunidad De Aprendizaje (CA)  (Act. PE 2013-2014)</vt:lpstr>
      <vt:lpstr>Fundamento</vt:lpstr>
      <vt:lpstr>Descripción de la CA</vt:lpstr>
      <vt:lpstr>Objetivos  de la CA </vt:lpstr>
      <vt:lpstr>METODOLOGÍA</vt:lpstr>
      <vt:lpstr>Comunidad de Aprendizaje </vt:lpstr>
      <vt:lpstr>Planificación Comunidad de Aprendizaje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www.ucentral.cl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Karen Kanzua Arancibia</cp:lastModifiedBy>
  <cp:revision>57</cp:revision>
  <dcterms:modified xsi:type="dcterms:W3CDTF">2016-10-04T15:13:16Z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1628033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