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B98D8-C1DB-4F40-AE97-89BC14048965}" type="datetimeFigureOut">
              <a:rPr lang="es-ES" smtClean="0"/>
              <a:pPr/>
              <a:t>21/10/2014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8E65C-3088-42EF-8EFC-53F59AD8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79387" y="476250"/>
            <a:ext cx="8964613" cy="5365750"/>
            <a:chOff x="179387" y="476250"/>
            <a:chExt cx="8964613" cy="5365750"/>
          </a:xfrm>
        </p:grpSpPr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357158" y="1214422"/>
              <a:ext cx="3429024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_tradnl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VICERRECTORÍA </a:t>
              </a:r>
              <a:r>
                <a:rPr lang="es-ES_tradnl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ACADÉMICA</a:t>
              </a:r>
            </a:p>
            <a:p>
              <a:pPr algn="ctr">
                <a:defRPr/>
              </a:pPr>
              <a:r>
                <a:rPr lang="es-ES_tradnl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DIRECCIÓN </a:t>
              </a:r>
            </a:p>
            <a:p>
              <a:pPr algn="ctr">
                <a:defRPr/>
              </a:pPr>
              <a:r>
                <a:rPr lang="es-ES_tradnl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DESARROLLO CURRICULAR</a:t>
              </a:r>
              <a:endParaRPr lang="es-ES_tradnl" sz="20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179387" y="3214686"/>
              <a:ext cx="89646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ES_tradnl" sz="36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TALLER  FACSO  REDISEÑO  CURRICULAR</a:t>
              </a:r>
              <a:endParaRPr lang="es-ES_tradnl" sz="36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23850" y="5445125"/>
              <a:ext cx="8820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ES_tradnl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Octubre, 2014</a:t>
              </a:r>
              <a:endParaRPr lang="es-ES_tradnl" sz="20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8312" y="476250"/>
              <a:ext cx="3103555" cy="792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11760" y="1479149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DE DOMINIO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43608" y="2636912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Conjunto de desempeños típicos y propios de un profesional sin especialización ulterior, que lo habilitan para desempeñar un rol específico y que pueden serle legítimamente demandados por la sociedad</a:t>
            </a:r>
          </a:p>
          <a:p>
            <a:pPr algn="just"/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áreas de dominio representan grandes conjuntos de competencias  agrupadas en función de áreas sectoriales en que se ejercen las diferentes profesiones</a:t>
            </a:r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00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195736" y="1124744"/>
            <a:ext cx="45365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PERFIIL DE EGRESO</a:t>
            </a:r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259632" y="2972900"/>
            <a:ext cx="3024336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L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DE DOMINIO</a:t>
            </a:r>
          </a:p>
          <a:p>
            <a:pPr algn="ctr"/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L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4264286" y="2972900"/>
            <a:ext cx="3135707" cy="2160240"/>
            <a:chOff x="4264286" y="2972900"/>
            <a:chExt cx="3135707" cy="2160240"/>
          </a:xfrm>
        </p:grpSpPr>
        <p:sp>
          <p:nvSpPr>
            <p:cNvPr id="4" name="3 Rectángulo redondeado"/>
            <p:cNvSpPr/>
            <p:nvPr/>
          </p:nvSpPr>
          <p:spPr>
            <a:xfrm>
              <a:off x="4264287" y="2972900"/>
              <a:ext cx="3116025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COMPETENCIA I</a:t>
              </a:r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4264286" y="3692980"/>
              <a:ext cx="3116025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COMPETENCIA  II</a:t>
              </a:r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4283968" y="4413060"/>
              <a:ext cx="3116025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COMPETENCIA III</a:t>
              </a:r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9985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83239" y="2785041"/>
            <a:ext cx="8503970" cy="2119361"/>
            <a:chOff x="383239" y="2785041"/>
            <a:chExt cx="8503970" cy="2119361"/>
          </a:xfrm>
        </p:grpSpPr>
        <p:sp>
          <p:nvSpPr>
            <p:cNvPr id="2" name="1 Rectángulo redondeado"/>
            <p:cNvSpPr/>
            <p:nvPr/>
          </p:nvSpPr>
          <p:spPr>
            <a:xfrm>
              <a:off x="383239" y="2816426"/>
              <a:ext cx="1728192" cy="20879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AREA DE DOMINIO</a:t>
              </a:r>
            </a:p>
            <a:p>
              <a:pPr algn="ctr"/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" name="2 Rectángulo redondeado"/>
            <p:cNvSpPr/>
            <p:nvPr/>
          </p:nvSpPr>
          <p:spPr>
            <a:xfrm>
              <a:off x="2079443" y="2785041"/>
              <a:ext cx="6807766" cy="10360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COMPETENCIA</a:t>
              </a:r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3 Rectángulo redondeado"/>
            <p:cNvSpPr/>
            <p:nvPr/>
          </p:nvSpPr>
          <p:spPr>
            <a:xfrm>
              <a:off x="2111431" y="3840633"/>
              <a:ext cx="2268252" cy="99716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NIVEL INICIAL</a:t>
              </a:r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4349200" y="3846117"/>
              <a:ext cx="2268252" cy="9916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NIVEL INTERMEDIO</a:t>
              </a:r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6617452" y="3860414"/>
              <a:ext cx="2268252" cy="9773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NIVEL COMPETENTE</a:t>
              </a:r>
              <a:endPara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4104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357158" y="1428736"/>
            <a:ext cx="8429684" cy="2670879"/>
            <a:chOff x="357158" y="1428736"/>
            <a:chExt cx="8429684" cy="2670879"/>
          </a:xfrm>
        </p:grpSpPr>
        <p:sp>
          <p:nvSpPr>
            <p:cNvPr id="2" name="1 CuadroTexto"/>
            <p:cNvSpPr txBox="1"/>
            <p:nvPr/>
          </p:nvSpPr>
          <p:spPr>
            <a:xfrm>
              <a:off x="357158" y="2714620"/>
              <a:ext cx="842968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CONTEXTOS NACIONAL E INSTITUCIONAL </a:t>
              </a:r>
            </a:p>
            <a:p>
              <a:pPr algn="ctr"/>
              <a:r>
                <a:rPr lang="es-E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 CONSIDERAR EN EL REDISEÑO CURRICULAR</a:t>
              </a:r>
            </a:p>
            <a:p>
              <a:pPr algn="ctr"/>
              <a:r>
                <a:rPr lang="es-E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EN LA UNIVERSIDAD CENTRAL DE CHILE</a:t>
              </a:r>
              <a:endPara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" name="2 CuadroTexto"/>
            <p:cNvSpPr txBox="1"/>
            <p:nvPr/>
          </p:nvSpPr>
          <p:spPr>
            <a:xfrm>
              <a:off x="3000364" y="1428736"/>
              <a:ext cx="30003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TEMA</a:t>
              </a:r>
              <a:endPara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143240" y="3786190"/>
            <a:ext cx="2643206" cy="200026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REDISEÑO CURRICULAR</a:t>
            </a:r>
          </a:p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CARERAS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285720" y="1142984"/>
            <a:ext cx="3929090" cy="4495501"/>
            <a:chOff x="285720" y="1142984"/>
            <a:chExt cx="3929090" cy="4495501"/>
          </a:xfrm>
        </p:grpSpPr>
        <p:sp>
          <p:nvSpPr>
            <p:cNvPr id="3" name="2 Rectángulo redondeado"/>
            <p:cNvSpPr/>
            <p:nvPr/>
          </p:nvSpPr>
          <p:spPr>
            <a:xfrm>
              <a:off x="285720" y="1142984"/>
              <a:ext cx="3929090" cy="78581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CONTEXTO NACIONAL</a:t>
              </a:r>
              <a:endPara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285720" y="2000240"/>
              <a:ext cx="3929090" cy="114300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CRITERIOS DE  EVALUACIÓN </a:t>
              </a:r>
            </a:p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PARA CARRERAS Y PROGRAMAS</a:t>
              </a:r>
            </a:p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DE PREGRADO </a:t>
              </a:r>
            </a:p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CNA - CHILE</a:t>
              </a:r>
              <a:endPara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7 Flecha curvada hacia la derecha"/>
            <p:cNvSpPr/>
            <p:nvPr/>
          </p:nvSpPr>
          <p:spPr>
            <a:xfrm rot="19861231">
              <a:off x="1638472" y="3667461"/>
              <a:ext cx="853295" cy="1971024"/>
            </a:xfrm>
            <a:prstGeom prst="curvedRightArrow">
              <a:avLst>
                <a:gd name="adj1" fmla="val 25000"/>
                <a:gd name="adj2" fmla="val 83561"/>
                <a:gd name="adj3" fmla="val 45582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4643438" y="1214422"/>
            <a:ext cx="4214842" cy="4464135"/>
            <a:chOff x="4643438" y="1214422"/>
            <a:chExt cx="4214842" cy="4464135"/>
          </a:xfrm>
        </p:grpSpPr>
        <p:sp>
          <p:nvSpPr>
            <p:cNvPr id="4" name="3 Rectángulo redondeado"/>
            <p:cNvSpPr/>
            <p:nvPr/>
          </p:nvSpPr>
          <p:spPr>
            <a:xfrm>
              <a:off x="4643438" y="1214422"/>
              <a:ext cx="4214842" cy="78581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CONTEXTO INSTITUCIONAL</a:t>
              </a:r>
              <a:endPara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4643438" y="2143116"/>
              <a:ext cx="2000264" cy="9144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PROYECTO EDUCATIVO INSTITUCIONAL</a:t>
              </a:r>
              <a:endPara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6643702" y="2143116"/>
              <a:ext cx="2214578" cy="9144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PROYECTO ESTRATÉGICO CORPORATIVO</a:t>
              </a:r>
              <a:endPara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8 Flecha curvada hacia la derecha"/>
            <p:cNvSpPr/>
            <p:nvPr/>
          </p:nvSpPr>
          <p:spPr>
            <a:xfrm rot="1510617" flipH="1">
              <a:off x="6319521" y="3610521"/>
              <a:ext cx="1046030" cy="2068036"/>
            </a:xfrm>
            <a:prstGeom prst="curvedRightArrow">
              <a:avLst>
                <a:gd name="adj1" fmla="val 25000"/>
                <a:gd name="adj2" fmla="val 83561"/>
                <a:gd name="adj3" fmla="val 47523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2500298" y="285728"/>
            <a:ext cx="3929090" cy="2000264"/>
            <a:chOff x="2500298" y="285728"/>
            <a:chExt cx="3929090" cy="2000264"/>
          </a:xfrm>
        </p:grpSpPr>
        <p:sp>
          <p:nvSpPr>
            <p:cNvPr id="3" name="2 Rectángulo redondeado"/>
            <p:cNvSpPr/>
            <p:nvPr/>
          </p:nvSpPr>
          <p:spPr>
            <a:xfrm>
              <a:off x="2500298" y="285728"/>
              <a:ext cx="3929090" cy="78581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CONTEXTO NACIONAL</a:t>
              </a:r>
              <a:endPara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3 Rectángulo redondeado"/>
            <p:cNvSpPr/>
            <p:nvPr/>
          </p:nvSpPr>
          <p:spPr>
            <a:xfrm>
              <a:off x="2500298" y="1142984"/>
              <a:ext cx="3929090" cy="114300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CRITERIOS DE  EVALUACIÓN </a:t>
              </a:r>
            </a:p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PARA CARRERAS Y PROGRAMAS</a:t>
              </a:r>
            </a:p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DE PREGRADO </a:t>
              </a:r>
            </a:p>
            <a:p>
              <a:pPr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CNA - CHILE</a:t>
              </a:r>
              <a:endPara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4 CuadroTexto"/>
          <p:cNvSpPr txBox="1"/>
          <p:nvPr/>
        </p:nvSpPr>
        <p:spPr>
          <a:xfrm>
            <a:off x="500034" y="2714620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28 Ley 20.129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proceso de acreditación de carreras y programas de pregrado se realizará sobre…dos parámetros de evaluación:</a:t>
            </a:r>
          </a:p>
          <a:p>
            <a:pPr algn="just"/>
            <a:endParaRPr lang="es-E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perfil de egreso de la respectiva carrera o programa…</a:t>
            </a:r>
          </a:p>
          <a:p>
            <a:pPr algn="just"/>
            <a:endParaRPr lang="es-E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conjunto de recursos y procesos mínimos que permiten asegurar el cumplimiento del perfil de egreso</a:t>
            </a:r>
            <a:endParaRPr lang="es-E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348" y="2143116"/>
            <a:ext cx="7715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“…toda carrera o programa deberá desarrollar un </a:t>
            </a:r>
            <a:r>
              <a:rPr lang="es-E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educativo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ad-hoc al perfil de egreso ….el enfoque prevalente permeará el plan de estudios, la selección del personal docente, la disponibilidad de elementos de apoyo a la enseñanza y el aprendizaje, la modalidad de enseñanza y su pedagogía, la infraestructura y los recursos físicos”</a:t>
            </a:r>
            <a:endParaRPr lang="es-E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214546" y="500042"/>
            <a:ext cx="4214842" cy="7858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 INSTITUCIONAL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357554" y="1357298"/>
            <a:ext cx="2000264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 EDUCATIVO INSTITUCIONAL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692150"/>
            <a:ext cx="1692275" cy="865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s-ES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2636838"/>
            <a:ext cx="1692275" cy="792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s-ES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4365625"/>
            <a:ext cx="1692275" cy="7905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s-ES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5157788"/>
            <a:ext cx="1692275" cy="792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s-ES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92275" y="0"/>
            <a:ext cx="7451725" cy="692150"/>
            <a:chOff x="1066" y="0"/>
            <a:chExt cx="4694" cy="436"/>
          </a:xfrm>
        </p:grpSpPr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1066" y="0"/>
              <a:ext cx="1451" cy="43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MODELO</a:t>
              </a:r>
            </a:p>
            <a:p>
              <a:pPr algn="ctr"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TRADICIONAL</a:t>
              </a:r>
            </a:p>
          </p:txBody>
        </p:sp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2517" y="0"/>
              <a:ext cx="1542" cy="43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_tradnl" sz="18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ENFOQUE </a:t>
              </a:r>
            </a:p>
            <a:p>
              <a:pPr algn="ctr">
                <a:defRPr/>
              </a:pPr>
              <a:r>
                <a:rPr kumimoji="0" lang="es-ES_tradnl" sz="18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DE COMPETENCIAS</a:t>
              </a:r>
            </a:p>
          </p:txBody>
        </p:sp>
        <p:sp>
          <p:nvSpPr>
            <p:cNvPr id="40969" name="Rectangle 9"/>
            <p:cNvSpPr>
              <a:spLocks noChangeArrowheads="1"/>
            </p:cNvSpPr>
            <p:nvPr/>
          </p:nvSpPr>
          <p:spPr bwMode="auto">
            <a:xfrm>
              <a:off x="4059" y="0"/>
              <a:ext cx="1701" cy="43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MODELO</a:t>
              </a:r>
            </a:p>
            <a:p>
              <a:pPr algn="ctr"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POR COMPETENCIAS</a:t>
              </a:r>
            </a:p>
          </p:txBody>
        </p:sp>
      </p:grp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3429000"/>
            <a:ext cx="1692275" cy="936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s-ES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1557338"/>
            <a:ext cx="1692275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s-ES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0" y="0"/>
            <a:ext cx="1692275" cy="6858000"/>
            <a:chOff x="0" y="0"/>
            <a:chExt cx="1066" cy="4320"/>
          </a:xfrm>
        </p:grpSpPr>
        <p:sp>
          <p:nvSpPr>
            <p:cNvPr id="40973" name="Rectangle 13"/>
            <p:cNvSpPr>
              <a:spLocks noChangeArrowheads="1"/>
            </p:cNvSpPr>
            <p:nvPr/>
          </p:nvSpPr>
          <p:spPr bwMode="auto">
            <a:xfrm>
              <a:off x="0" y="1117"/>
              <a:ext cx="106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Estructura</a:t>
              </a:r>
            </a:p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Curricular</a:t>
              </a:r>
            </a:p>
          </p:txBody>
        </p:sp>
        <p:sp>
          <p:nvSpPr>
            <p:cNvPr id="40974" name="Rectangle 14"/>
            <p:cNvSpPr>
              <a:spLocks noChangeArrowheads="1"/>
            </p:cNvSpPr>
            <p:nvPr/>
          </p:nvSpPr>
          <p:spPr bwMode="auto">
            <a:xfrm>
              <a:off x="0" y="2205"/>
              <a:ext cx="106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Rol docente</a:t>
              </a:r>
            </a:p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Modelo</a:t>
              </a:r>
            </a:p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Metodológico</a:t>
              </a:r>
            </a:p>
          </p:txBody>
        </p:sp>
        <p:sp>
          <p:nvSpPr>
            <p:cNvPr id="40975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66" cy="43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_tradnl" sz="1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VARIABLES</a:t>
              </a:r>
            </a:p>
          </p:txBody>
        </p:sp>
        <p:sp>
          <p:nvSpPr>
            <p:cNvPr id="40976" name="Rectangle 16"/>
            <p:cNvSpPr>
              <a:spLocks noChangeArrowheads="1"/>
            </p:cNvSpPr>
            <p:nvPr/>
          </p:nvSpPr>
          <p:spPr bwMode="auto">
            <a:xfrm>
              <a:off x="0" y="482"/>
              <a:ext cx="92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0" lang="es-ES_tradnl" sz="1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Diseño</a:t>
              </a:r>
            </a:p>
            <a:p>
              <a:pPr>
                <a:defRPr/>
              </a:pPr>
              <a:r>
                <a:rPr kumimoji="0" lang="es-ES_tradnl" sz="1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Curricular</a:t>
              </a:r>
            </a:p>
          </p:txBody>
        </p:sp>
        <p:sp>
          <p:nvSpPr>
            <p:cNvPr id="40977" name="Rectangle 17"/>
            <p:cNvSpPr>
              <a:spLocks noChangeArrowheads="1"/>
            </p:cNvSpPr>
            <p:nvPr/>
          </p:nvSpPr>
          <p:spPr bwMode="auto">
            <a:xfrm>
              <a:off x="0" y="1661"/>
              <a:ext cx="106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Asignatura/</a:t>
              </a:r>
            </a:p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Módulo</a:t>
              </a:r>
            </a:p>
          </p:txBody>
        </p:sp>
        <p:sp>
          <p:nvSpPr>
            <p:cNvPr id="40978" name="Rectangle 18"/>
            <p:cNvSpPr>
              <a:spLocks noChangeArrowheads="1"/>
            </p:cNvSpPr>
            <p:nvPr/>
          </p:nvSpPr>
          <p:spPr bwMode="auto">
            <a:xfrm>
              <a:off x="0" y="2750"/>
              <a:ext cx="89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Gestión</a:t>
              </a:r>
            </a:p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Curricular</a:t>
              </a:r>
            </a:p>
          </p:txBody>
        </p:sp>
        <p:sp>
          <p:nvSpPr>
            <p:cNvPr id="40979" name="Rectangle 19"/>
            <p:cNvSpPr>
              <a:spLocks noChangeArrowheads="1"/>
            </p:cNvSpPr>
            <p:nvPr/>
          </p:nvSpPr>
          <p:spPr bwMode="auto">
            <a:xfrm>
              <a:off x="0" y="3294"/>
              <a:ext cx="97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Programa</a:t>
              </a:r>
            </a:p>
            <a:p>
              <a:pPr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de Estudio</a:t>
              </a:r>
            </a:p>
          </p:txBody>
        </p:sp>
        <p:sp>
          <p:nvSpPr>
            <p:cNvPr id="40980" name="Rectangle 20"/>
            <p:cNvSpPr>
              <a:spLocks noChangeArrowheads="1"/>
            </p:cNvSpPr>
            <p:nvPr/>
          </p:nvSpPr>
          <p:spPr bwMode="auto">
            <a:xfrm>
              <a:off x="0" y="3748"/>
              <a:ext cx="1066" cy="57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_tradnl" sz="1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EVALUACIÓN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692275" y="692150"/>
            <a:ext cx="7451725" cy="865188"/>
            <a:chOff x="1066" y="436"/>
            <a:chExt cx="4694" cy="545"/>
          </a:xfrm>
        </p:grpSpPr>
        <p:sp>
          <p:nvSpPr>
            <p:cNvPr id="40982" name="Rectangle 22"/>
            <p:cNvSpPr>
              <a:spLocks noChangeArrowheads="1"/>
            </p:cNvSpPr>
            <p:nvPr/>
          </p:nvSpPr>
          <p:spPr bwMode="auto">
            <a:xfrm>
              <a:off x="1066" y="436"/>
              <a:ext cx="1451" cy="545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Cuerpo de conceptos y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teorías sistemáticamente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organizado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</a:t>
              </a:r>
            </a:p>
          </p:txBody>
        </p:sp>
        <p:sp>
          <p:nvSpPr>
            <p:cNvPr id="40983" name="Rectangle 23"/>
            <p:cNvSpPr>
              <a:spLocks noChangeArrowheads="1"/>
            </p:cNvSpPr>
            <p:nvPr/>
          </p:nvSpPr>
          <p:spPr bwMode="auto">
            <a:xfrm>
              <a:off x="2517" y="436"/>
              <a:ext cx="1542" cy="545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Asignaturas integradas y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orientadas a la formación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académica y profesional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basadas en Perfil de Egreso</a:t>
              </a:r>
            </a:p>
          </p:txBody>
        </p:sp>
        <p:sp>
          <p:nvSpPr>
            <p:cNvPr id="40984" name="Rectangle 24"/>
            <p:cNvSpPr>
              <a:spLocks noChangeArrowheads="1"/>
            </p:cNvSpPr>
            <p:nvPr/>
          </p:nvSpPr>
          <p:spPr bwMode="auto">
            <a:xfrm>
              <a:off x="4059" y="436"/>
              <a:ext cx="1701" cy="545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Unidades modulares basadas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en estándares de competencias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692275" y="1557338"/>
            <a:ext cx="7451725" cy="1079500"/>
            <a:chOff x="1066" y="981"/>
            <a:chExt cx="4694" cy="680"/>
          </a:xfrm>
        </p:grpSpPr>
        <p:sp>
          <p:nvSpPr>
            <p:cNvPr id="40986" name="Rectangle 26"/>
            <p:cNvSpPr>
              <a:spLocks noChangeArrowheads="1"/>
            </p:cNvSpPr>
            <p:nvPr/>
          </p:nvSpPr>
          <p:spPr bwMode="auto">
            <a:xfrm>
              <a:off x="1066" y="981"/>
              <a:ext cx="1451" cy="68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Estructura secuencial</a:t>
              </a:r>
            </a:p>
          </p:txBody>
        </p:sp>
        <p:sp>
          <p:nvSpPr>
            <p:cNvPr id="40987" name="Rectangle 27"/>
            <p:cNvSpPr>
              <a:spLocks noChangeArrowheads="1"/>
            </p:cNvSpPr>
            <p:nvPr/>
          </p:nvSpPr>
          <p:spPr bwMode="auto">
            <a:xfrm>
              <a:off x="2517" y="981"/>
              <a:ext cx="1542" cy="68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Estructura  en base a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Perfiles de Egreso y 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Trayectos de formación</a:t>
              </a:r>
            </a:p>
          </p:txBody>
        </p:sp>
        <p:sp>
          <p:nvSpPr>
            <p:cNvPr id="40988" name="Rectangle 28"/>
            <p:cNvSpPr>
              <a:spLocks noChangeArrowheads="1"/>
            </p:cNvSpPr>
            <p:nvPr/>
          </p:nvSpPr>
          <p:spPr bwMode="auto">
            <a:xfrm>
              <a:off x="4059" y="981"/>
              <a:ext cx="1701" cy="68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Módulos integrados a partir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de trayectos de formación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1692275" y="2636838"/>
            <a:ext cx="7451725" cy="792162"/>
            <a:chOff x="1066" y="1661"/>
            <a:chExt cx="4694" cy="499"/>
          </a:xfrm>
        </p:grpSpPr>
        <p:sp>
          <p:nvSpPr>
            <p:cNvPr id="40990" name="Rectangle 30"/>
            <p:cNvSpPr>
              <a:spLocks noChangeArrowheads="1"/>
            </p:cNvSpPr>
            <p:nvPr/>
          </p:nvSpPr>
          <p:spPr bwMode="auto">
            <a:xfrm>
              <a:off x="1066" y="1661"/>
              <a:ext cx="1451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Asignatura como unidad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pedagógica basada en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fuente disciplinaria</a:t>
              </a:r>
            </a:p>
          </p:txBody>
        </p:sp>
        <p:sp>
          <p:nvSpPr>
            <p:cNvPr id="40991" name="Rectangle 31"/>
            <p:cNvSpPr>
              <a:spLocks noChangeArrowheads="1"/>
            </p:cNvSpPr>
            <p:nvPr/>
          </p:nvSpPr>
          <p:spPr bwMode="auto">
            <a:xfrm>
              <a:off x="2517" y="1661"/>
              <a:ext cx="1542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Asignaturas orientadas al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desarrollo de competencias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del Perfil de Egreso</a:t>
              </a:r>
            </a:p>
          </p:txBody>
        </p:sp>
        <p:sp>
          <p:nvSpPr>
            <p:cNvPr id="40992" name="Rectangle 32"/>
            <p:cNvSpPr>
              <a:spLocks noChangeArrowheads="1"/>
            </p:cNvSpPr>
            <p:nvPr/>
          </p:nvSpPr>
          <p:spPr bwMode="auto">
            <a:xfrm>
              <a:off x="4059" y="1661"/>
              <a:ext cx="1701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Módulo como unidad autónoma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orientado al desarrollo de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experiencias y tareas</a:t>
              </a:r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1692275" y="3429000"/>
            <a:ext cx="7451725" cy="936625"/>
            <a:chOff x="1066" y="2160"/>
            <a:chExt cx="4694" cy="590"/>
          </a:xfrm>
        </p:grpSpPr>
        <p:sp>
          <p:nvSpPr>
            <p:cNvPr id="40994" name="Rectangle 34"/>
            <p:cNvSpPr>
              <a:spLocks noChangeArrowheads="1"/>
            </p:cNvSpPr>
            <p:nvPr/>
          </p:nvSpPr>
          <p:spPr bwMode="auto">
            <a:xfrm>
              <a:off x="1066" y="2160"/>
              <a:ext cx="1451" cy="59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Relación pedagógica 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Centrada en la enseñanza</a:t>
              </a:r>
            </a:p>
          </p:txBody>
        </p:sp>
        <p:sp>
          <p:nvSpPr>
            <p:cNvPr id="40995" name="Rectangle 35"/>
            <p:cNvSpPr>
              <a:spLocks noChangeArrowheads="1"/>
            </p:cNvSpPr>
            <p:nvPr/>
          </p:nvSpPr>
          <p:spPr bwMode="auto">
            <a:xfrm>
              <a:off x="2517" y="2160"/>
              <a:ext cx="1542" cy="59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Combinación de modelos</a:t>
              </a:r>
            </a:p>
            <a:p>
              <a:pPr algn="just">
                <a:defRPr/>
              </a:pPr>
              <a:endParaRPr kumimoji="0" lang="es-ES_tradnl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0996" name="Rectangle 36"/>
            <p:cNvSpPr>
              <a:spLocks noChangeArrowheads="1"/>
            </p:cNvSpPr>
            <p:nvPr/>
          </p:nvSpPr>
          <p:spPr bwMode="auto">
            <a:xfrm>
              <a:off x="4059" y="2160"/>
              <a:ext cx="1701" cy="59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Modelo pedagógico centrado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en el estudiante</a:t>
              </a:r>
            </a:p>
            <a:p>
              <a:pPr algn="just">
                <a:defRPr/>
              </a:pPr>
              <a:endParaRPr kumimoji="0" lang="es-ES_tradnl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1692275" y="4365625"/>
            <a:ext cx="7451725" cy="792163"/>
            <a:chOff x="1066" y="2750"/>
            <a:chExt cx="4694" cy="499"/>
          </a:xfrm>
        </p:grpSpPr>
        <p:sp>
          <p:nvSpPr>
            <p:cNvPr id="40998" name="Rectangle 38"/>
            <p:cNvSpPr>
              <a:spLocks noChangeArrowheads="1"/>
            </p:cNvSpPr>
            <p:nvPr/>
          </p:nvSpPr>
          <p:spPr bwMode="auto">
            <a:xfrm>
              <a:off x="1066" y="2750"/>
              <a:ext cx="1451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Gestión de horas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docentes</a:t>
              </a:r>
            </a:p>
          </p:txBody>
        </p:sp>
        <p:sp>
          <p:nvSpPr>
            <p:cNvPr id="40999" name="Rectangle 39"/>
            <p:cNvSpPr>
              <a:spLocks noChangeArrowheads="1"/>
            </p:cNvSpPr>
            <p:nvPr/>
          </p:nvSpPr>
          <p:spPr bwMode="auto">
            <a:xfrm>
              <a:off x="2517" y="2750"/>
              <a:ext cx="1542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Tendencia a instalar un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Sistema de créditos</a:t>
              </a:r>
            </a:p>
          </p:txBody>
        </p:sp>
        <p:sp>
          <p:nvSpPr>
            <p:cNvPr id="41000" name="Rectangle 40"/>
            <p:cNvSpPr>
              <a:spLocks noChangeArrowheads="1"/>
            </p:cNvSpPr>
            <p:nvPr/>
          </p:nvSpPr>
          <p:spPr bwMode="auto">
            <a:xfrm>
              <a:off x="4059" y="2750"/>
              <a:ext cx="1701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Sistema de créditos 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transferibles en base a la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carga de trabajo del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estudiante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692275" y="5157788"/>
            <a:ext cx="7451725" cy="792162"/>
            <a:chOff x="1066" y="3249"/>
            <a:chExt cx="4694" cy="499"/>
          </a:xfrm>
        </p:grpSpPr>
        <p:sp>
          <p:nvSpPr>
            <p:cNvPr id="41002" name="Rectangle 42"/>
            <p:cNvSpPr>
              <a:spLocks noChangeArrowheads="1"/>
            </p:cNvSpPr>
            <p:nvPr/>
          </p:nvSpPr>
          <p:spPr bwMode="auto">
            <a:xfrm>
              <a:off x="1066" y="3249"/>
              <a:ext cx="1451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Centrado en objetivos</a:t>
              </a:r>
            </a:p>
          </p:txBody>
        </p:sp>
        <p:sp>
          <p:nvSpPr>
            <p:cNvPr id="41003" name="Rectangle 43"/>
            <p:cNvSpPr>
              <a:spLocks noChangeArrowheads="1"/>
            </p:cNvSpPr>
            <p:nvPr/>
          </p:nvSpPr>
          <p:spPr bwMode="auto">
            <a:xfrm>
              <a:off x="2517" y="3249"/>
              <a:ext cx="1542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Diseñados a partir de las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Capacidades y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Competencias académicas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y profesionales</a:t>
              </a:r>
            </a:p>
          </p:txBody>
        </p:sp>
        <p:sp>
          <p:nvSpPr>
            <p:cNvPr id="41004" name="Rectangle 44"/>
            <p:cNvSpPr>
              <a:spLocks noChangeArrowheads="1"/>
            </p:cNvSpPr>
            <p:nvPr/>
          </p:nvSpPr>
          <p:spPr bwMode="auto">
            <a:xfrm>
              <a:off x="4059" y="3249"/>
              <a:ext cx="1701" cy="4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Organizados en Sylabus</a:t>
              </a:r>
            </a:p>
          </p:txBody>
        </p: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1692275" y="5949950"/>
            <a:ext cx="7451725" cy="908050"/>
            <a:chOff x="1066" y="3748"/>
            <a:chExt cx="4694" cy="572"/>
          </a:xfrm>
        </p:grpSpPr>
        <p:sp>
          <p:nvSpPr>
            <p:cNvPr id="41006" name="Rectangle 46"/>
            <p:cNvSpPr>
              <a:spLocks noChangeArrowheads="1"/>
            </p:cNvSpPr>
            <p:nvPr/>
          </p:nvSpPr>
          <p:spPr bwMode="auto">
            <a:xfrm>
              <a:off x="1066" y="3748"/>
              <a:ext cx="1451" cy="57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Evaluación a cargo del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docente</a:t>
              </a:r>
            </a:p>
          </p:txBody>
        </p:sp>
        <p:sp>
          <p:nvSpPr>
            <p:cNvPr id="41007" name="Rectangle 47"/>
            <p:cNvSpPr>
              <a:spLocks noChangeArrowheads="1"/>
            </p:cNvSpPr>
            <p:nvPr/>
          </p:nvSpPr>
          <p:spPr bwMode="auto">
            <a:xfrm>
              <a:off x="2517" y="3748"/>
              <a:ext cx="1542" cy="57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Sistema mixto de </a:t>
              </a:r>
            </a:p>
            <a:p>
              <a:pPr algn="just">
                <a:defRPr/>
              </a:pPr>
              <a:r>
                <a:rPr kumimoji="0" lang="es-ES_tradnl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evaluación</a:t>
              </a:r>
            </a:p>
          </p:txBody>
        </p:sp>
        <p:sp>
          <p:nvSpPr>
            <p:cNvPr id="41008" name="Rectangle 48"/>
            <p:cNvSpPr>
              <a:spLocks noChangeArrowheads="1"/>
            </p:cNvSpPr>
            <p:nvPr/>
          </p:nvSpPr>
          <p:spPr bwMode="auto">
            <a:xfrm>
              <a:off x="4059" y="3748"/>
              <a:ext cx="1701" cy="57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Evaluación y certificación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Formal de competencias en</a:t>
              </a:r>
            </a:p>
            <a:p>
              <a:pPr algn="just">
                <a:defRPr/>
              </a:pPr>
              <a:r>
                <a:rPr kumimoji="0"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Contextos reales o simulados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Oval 2"/>
          <p:cNvSpPr>
            <a:spLocks noChangeArrowheads="1"/>
          </p:cNvSpPr>
          <p:nvPr/>
        </p:nvSpPr>
        <p:spPr bwMode="auto">
          <a:xfrm>
            <a:off x="3203575" y="0"/>
            <a:ext cx="2233613" cy="549275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kumimoji="0" lang="es-E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COMPETENCIA</a:t>
            </a:r>
          </a:p>
        </p:txBody>
      </p: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4211638" y="1484313"/>
            <a:ext cx="3673475" cy="793750"/>
            <a:chOff x="2653" y="935"/>
            <a:chExt cx="2314" cy="500"/>
          </a:xfrm>
        </p:grpSpPr>
        <p:sp>
          <p:nvSpPr>
            <p:cNvPr id="68616" name="Oval 8"/>
            <p:cNvSpPr>
              <a:spLocks noChangeArrowheads="1"/>
            </p:cNvSpPr>
            <p:nvPr/>
          </p:nvSpPr>
          <p:spPr bwMode="auto">
            <a:xfrm>
              <a:off x="3969" y="1117"/>
              <a:ext cx="998" cy="318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TRANSFERIR</a:t>
              </a:r>
            </a:p>
          </p:txBody>
        </p:sp>
        <p:sp>
          <p:nvSpPr>
            <p:cNvPr id="2" name="Line 9"/>
            <p:cNvSpPr>
              <a:spLocks noChangeShapeType="1"/>
            </p:cNvSpPr>
            <p:nvPr/>
          </p:nvSpPr>
          <p:spPr bwMode="auto">
            <a:xfrm>
              <a:off x="2653" y="935"/>
              <a:ext cx="1316" cy="273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3563938" y="1484313"/>
            <a:ext cx="1368425" cy="863600"/>
            <a:chOff x="2245" y="935"/>
            <a:chExt cx="862" cy="544"/>
          </a:xfrm>
        </p:grpSpPr>
        <p:sp>
          <p:nvSpPr>
            <p:cNvPr id="68618" name="Oval 10"/>
            <p:cNvSpPr>
              <a:spLocks noChangeArrowheads="1"/>
            </p:cNvSpPr>
            <p:nvPr/>
          </p:nvSpPr>
          <p:spPr bwMode="auto">
            <a:xfrm>
              <a:off x="2245" y="1207"/>
              <a:ext cx="862" cy="27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INTEGRAR</a:t>
              </a:r>
            </a:p>
          </p:txBody>
        </p:sp>
        <p:sp>
          <p:nvSpPr>
            <p:cNvPr id="3" name="Line 11"/>
            <p:cNvSpPr>
              <a:spLocks noChangeShapeType="1"/>
            </p:cNvSpPr>
            <p:nvPr/>
          </p:nvSpPr>
          <p:spPr bwMode="auto">
            <a:xfrm>
              <a:off x="2653" y="935"/>
              <a:ext cx="0" cy="2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2987675" y="4221163"/>
            <a:ext cx="3816350" cy="2374900"/>
            <a:chOff x="1882" y="2659"/>
            <a:chExt cx="2404" cy="1496"/>
          </a:xfrm>
        </p:grpSpPr>
        <p:sp>
          <p:nvSpPr>
            <p:cNvPr id="68611" name="Oval 3"/>
            <p:cNvSpPr>
              <a:spLocks noChangeArrowheads="1"/>
            </p:cNvSpPr>
            <p:nvPr/>
          </p:nvSpPr>
          <p:spPr bwMode="auto">
            <a:xfrm>
              <a:off x="1882" y="3702"/>
              <a:ext cx="1587" cy="453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C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FAMILIA DE SITUACIONES</a:t>
              </a:r>
              <a:endParaRPr kumimoji="0" lang="es-E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" name="Line 20"/>
            <p:cNvSpPr>
              <a:spLocks noChangeShapeType="1"/>
            </p:cNvSpPr>
            <p:nvPr/>
          </p:nvSpPr>
          <p:spPr bwMode="auto">
            <a:xfrm>
              <a:off x="2653" y="2659"/>
              <a:ext cx="0" cy="1043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" name="Text Box 21"/>
            <p:cNvSpPr txBox="1">
              <a:spLocks noChangeArrowheads="1"/>
            </p:cNvSpPr>
            <p:nvPr/>
          </p:nvSpPr>
          <p:spPr bwMode="auto">
            <a:xfrm>
              <a:off x="2699" y="3158"/>
              <a:ext cx="15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s-C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al servicio de una </a:t>
              </a:r>
              <a:endParaRPr kumimoji="0" lang="es-E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3348038" y="549275"/>
            <a:ext cx="3311525" cy="935038"/>
            <a:chOff x="2109" y="346"/>
            <a:chExt cx="2086" cy="589"/>
          </a:xfrm>
        </p:grpSpPr>
        <p:sp>
          <p:nvSpPr>
            <p:cNvPr id="68612" name="Text Box 4"/>
            <p:cNvSpPr txBox="1">
              <a:spLocks noChangeArrowheads="1"/>
            </p:cNvSpPr>
            <p:nvPr/>
          </p:nvSpPr>
          <p:spPr bwMode="auto">
            <a:xfrm>
              <a:off x="2971" y="346"/>
              <a:ext cx="12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kumimoji="0" lang="es-E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consiste en un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653" y="346"/>
              <a:ext cx="0" cy="22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630" name="Oval 22"/>
            <p:cNvSpPr>
              <a:spLocks noChangeArrowheads="1"/>
            </p:cNvSpPr>
            <p:nvPr/>
          </p:nvSpPr>
          <p:spPr bwMode="auto">
            <a:xfrm>
              <a:off x="2109" y="572"/>
              <a:ext cx="1088" cy="363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C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SABER ACTUAR </a:t>
              </a:r>
            </a:p>
            <a:p>
              <a:pPr algn="ctr">
                <a:defRPr/>
              </a:pPr>
              <a:r>
                <a:rPr kumimoji="0" lang="es-C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COMPLEJO</a:t>
              </a:r>
              <a:endParaRPr kumimoji="0" lang="es-E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2" name="Group 37"/>
          <p:cNvGrpSpPr>
            <a:grpSpLocks/>
          </p:cNvGrpSpPr>
          <p:nvPr/>
        </p:nvGrpSpPr>
        <p:grpSpPr bwMode="auto">
          <a:xfrm>
            <a:off x="900113" y="1412875"/>
            <a:ext cx="5975350" cy="1008063"/>
            <a:chOff x="567" y="890"/>
            <a:chExt cx="3764" cy="635"/>
          </a:xfrm>
        </p:grpSpPr>
        <p:sp>
          <p:nvSpPr>
            <p:cNvPr id="68614" name="Oval 6"/>
            <p:cNvSpPr>
              <a:spLocks noChangeArrowheads="1"/>
            </p:cNvSpPr>
            <p:nvPr/>
          </p:nvSpPr>
          <p:spPr bwMode="auto">
            <a:xfrm>
              <a:off x="567" y="1207"/>
              <a:ext cx="952" cy="318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C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MOVILIZAR</a:t>
              </a:r>
              <a:endParaRPr kumimoji="0" lang="es-E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1519" y="935"/>
              <a:ext cx="1134" cy="363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631" name="Text Box 23"/>
            <p:cNvSpPr txBox="1">
              <a:spLocks noChangeArrowheads="1"/>
            </p:cNvSpPr>
            <p:nvPr/>
          </p:nvSpPr>
          <p:spPr bwMode="auto">
            <a:xfrm>
              <a:off x="3107" y="890"/>
              <a:ext cx="12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kumimoji="0" lang="es-C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que exige </a:t>
              </a:r>
              <a:endParaRPr kumimoji="0" lang="es-E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3563938" y="3284538"/>
            <a:ext cx="1368425" cy="647700"/>
            <a:chOff x="2245" y="2069"/>
            <a:chExt cx="862" cy="408"/>
          </a:xfrm>
        </p:grpSpPr>
        <p:sp>
          <p:nvSpPr>
            <p:cNvPr id="28705" name="Line 17"/>
            <p:cNvSpPr>
              <a:spLocks noChangeShapeType="1"/>
            </p:cNvSpPr>
            <p:nvPr/>
          </p:nvSpPr>
          <p:spPr bwMode="auto">
            <a:xfrm>
              <a:off x="2653" y="2069"/>
              <a:ext cx="0" cy="1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635" name="Oval 27"/>
            <p:cNvSpPr>
              <a:spLocks noChangeArrowheads="1"/>
            </p:cNvSpPr>
            <p:nvPr/>
          </p:nvSpPr>
          <p:spPr bwMode="auto">
            <a:xfrm>
              <a:off x="2245" y="2205"/>
              <a:ext cx="862" cy="27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C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RECURSOS</a:t>
              </a:r>
              <a:endParaRPr kumimoji="0" lang="es-E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4211638" y="4005263"/>
            <a:ext cx="3744912" cy="431800"/>
            <a:chOff x="2653" y="2523"/>
            <a:chExt cx="2359" cy="272"/>
          </a:xfrm>
        </p:grpSpPr>
        <p:sp>
          <p:nvSpPr>
            <p:cNvPr id="28703" name="Line 18"/>
            <p:cNvSpPr>
              <a:spLocks noChangeShapeType="1"/>
            </p:cNvSpPr>
            <p:nvPr/>
          </p:nvSpPr>
          <p:spPr bwMode="auto">
            <a:xfrm>
              <a:off x="2653" y="2659"/>
              <a:ext cx="1452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68637" name="Oval 29"/>
            <p:cNvSpPr>
              <a:spLocks noChangeArrowheads="1"/>
            </p:cNvSpPr>
            <p:nvPr/>
          </p:nvSpPr>
          <p:spPr bwMode="auto">
            <a:xfrm>
              <a:off x="4150" y="2523"/>
              <a:ext cx="862" cy="27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C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EXTERNOS</a:t>
              </a:r>
              <a:endParaRPr kumimoji="0" lang="es-E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468313" y="3933825"/>
            <a:ext cx="3743325" cy="431800"/>
            <a:chOff x="295" y="2478"/>
            <a:chExt cx="2358" cy="272"/>
          </a:xfrm>
        </p:grpSpPr>
        <p:sp>
          <p:nvSpPr>
            <p:cNvPr id="28700" name="Line 19"/>
            <p:cNvSpPr>
              <a:spLocks noChangeShapeType="1"/>
            </p:cNvSpPr>
            <p:nvPr/>
          </p:nvSpPr>
          <p:spPr bwMode="auto">
            <a:xfrm flipV="1">
              <a:off x="1156" y="2659"/>
              <a:ext cx="1497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636" name="Oval 28"/>
            <p:cNvSpPr>
              <a:spLocks noChangeArrowheads="1"/>
            </p:cNvSpPr>
            <p:nvPr/>
          </p:nvSpPr>
          <p:spPr bwMode="auto">
            <a:xfrm>
              <a:off x="295" y="2478"/>
              <a:ext cx="862" cy="27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C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INTERNOS</a:t>
              </a:r>
              <a:endParaRPr kumimoji="0" lang="es-E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auto">
            <a:xfrm>
              <a:off x="2653" y="2478"/>
              <a:ext cx="0" cy="181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40"/>
          <p:cNvGrpSpPr>
            <a:grpSpLocks/>
          </p:cNvGrpSpPr>
          <p:nvPr/>
        </p:nvGrpSpPr>
        <p:grpSpPr bwMode="auto">
          <a:xfrm>
            <a:off x="2411413" y="1989138"/>
            <a:ext cx="4464050" cy="1295400"/>
            <a:chOff x="1519" y="1253"/>
            <a:chExt cx="2812" cy="816"/>
          </a:xfrm>
        </p:grpSpPr>
        <p:sp>
          <p:nvSpPr>
            <p:cNvPr id="28695" name="Line 12"/>
            <p:cNvSpPr>
              <a:spLocks noChangeShapeType="1"/>
            </p:cNvSpPr>
            <p:nvPr/>
          </p:nvSpPr>
          <p:spPr bwMode="auto">
            <a:xfrm>
              <a:off x="2653" y="1480"/>
              <a:ext cx="0" cy="31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632" name="Oval 24"/>
            <p:cNvSpPr>
              <a:spLocks noChangeArrowheads="1"/>
            </p:cNvSpPr>
            <p:nvPr/>
          </p:nvSpPr>
          <p:spPr bwMode="auto">
            <a:xfrm>
              <a:off x="2245" y="1797"/>
              <a:ext cx="862" cy="27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ACCIÓN </a:t>
              </a:r>
            </a:p>
            <a:p>
              <a:pPr algn="ctr">
                <a:defRPr/>
              </a:pPr>
              <a:r>
                <a:rPr kumimoji="0" lang="es-C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EFICAZ</a:t>
              </a:r>
              <a:endParaRPr kumimoji="0" lang="es-E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8697" name="Line 25"/>
            <p:cNvSpPr>
              <a:spLocks noChangeShapeType="1"/>
            </p:cNvSpPr>
            <p:nvPr/>
          </p:nvSpPr>
          <p:spPr bwMode="auto">
            <a:xfrm>
              <a:off x="1519" y="1344"/>
              <a:ext cx="1134" cy="31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698" name="Line 26"/>
            <p:cNvSpPr>
              <a:spLocks noChangeShapeType="1"/>
            </p:cNvSpPr>
            <p:nvPr/>
          </p:nvSpPr>
          <p:spPr bwMode="auto">
            <a:xfrm flipV="1">
              <a:off x="2653" y="1253"/>
              <a:ext cx="1316" cy="40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639" name="Text Box 31"/>
            <p:cNvSpPr txBox="1">
              <a:spLocks noChangeArrowheads="1"/>
            </p:cNvSpPr>
            <p:nvPr/>
          </p:nvSpPr>
          <p:spPr bwMode="auto">
            <a:xfrm>
              <a:off x="3107" y="1616"/>
              <a:ext cx="12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kumimoji="0" lang="es-CL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en una  </a:t>
              </a:r>
              <a:endParaRPr kumimoji="0" lang="es-E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7" name="Group 43"/>
          <p:cNvGrpSpPr>
            <a:grpSpLocks/>
          </p:cNvGrpSpPr>
          <p:nvPr/>
        </p:nvGrpSpPr>
        <p:grpSpPr bwMode="auto">
          <a:xfrm>
            <a:off x="1042988" y="4292600"/>
            <a:ext cx="2808287" cy="431800"/>
            <a:chOff x="657" y="2704"/>
            <a:chExt cx="1769" cy="272"/>
          </a:xfrm>
        </p:grpSpPr>
        <p:sp>
          <p:nvSpPr>
            <p:cNvPr id="68624" name="Oval 16"/>
            <p:cNvSpPr>
              <a:spLocks noChangeArrowheads="1"/>
            </p:cNvSpPr>
            <p:nvPr/>
          </p:nvSpPr>
          <p:spPr bwMode="auto">
            <a:xfrm>
              <a:off x="1292" y="2704"/>
              <a:ext cx="1134" cy="27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ACTITUDINAL</a:t>
              </a:r>
            </a:p>
          </p:txBody>
        </p:sp>
        <p:sp>
          <p:nvSpPr>
            <p:cNvPr id="28694" name="Line 32"/>
            <p:cNvSpPr>
              <a:spLocks noChangeShapeType="1"/>
            </p:cNvSpPr>
            <p:nvPr/>
          </p:nvSpPr>
          <p:spPr bwMode="auto">
            <a:xfrm>
              <a:off x="657" y="2750"/>
              <a:ext cx="635" cy="9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8" name="Group 44"/>
          <p:cNvGrpSpPr>
            <a:grpSpLocks/>
          </p:cNvGrpSpPr>
          <p:nvPr/>
        </p:nvGrpSpPr>
        <p:grpSpPr bwMode="auto">
          <a:xfrm>
            <a:off x="1042988" y="4365625"/>
            <a:ext cx="2808287" cy="863600"/>
            <a:chOff x="657" y="2750"/>
            <a:chExt cx="1769" cy="544"/>
          </a:xfrm>
        </p:grpSpPr>
        <p:sp>
          <p:nvSpPr>
            <p:cNvPr id="68622" name="Oval 14"/>
            <p:cNvSpPr>
              <a:spLocks noChangeArrowheads="1"/>
            </p:cNvSpPr>
            <p:nvPr/>
          </p:nvSpPr>
          <p:spPr bwMode="auto">
            <a:xfrm>
              <a:off x="1292" y="3022"/>
              <a:ext cx="1134" cy="27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PROCEDIMENTAL</a:t>
              </a:r>
            </a:p>
          </p:txBody>
        </p:sp>
        <p:sp>
          <p:nvSpPr>
            <p:cNvPr id="28692" name="Line 33"/>
            <p:cNvSpPr>
              <a:spLocks noChangeShapeType="1"/>
            </p:cNvSpPr>
            <p:nvPr/>
          </p:nvSpPr>
          <p:spPr bwMode="auto">
            <a:xfrm>
              <a:off x="657" y="2750"/>
              <a:ext cx="635" cy="363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9" name="Group 45"/>
          <p:cNvGrpSpPr>
            <a:grpSpLocks/>
          </p:cNvGrpSpPr>
          <p:nvPr/>
        </p:nvGrpSpPr>
        <p:grpSpPr bwMode="auto">
          <a:xfrm>
            <a:off x="1042988" y="4365625"/>
            <a:ext cx="1801812" cy="1223963"/>
            <a:chOff x="657" y="2750"/>
            <a:chExt cx="1135" cy="771"/>
          </a:xfrm>
        </p:grpSpPr>
        <p:sp>
          <p:nvSpPr>
            <p:cNvPr id="68621" name="Oval 13"/>
            <p:cNvSpPr>
              <a:spLocks noChangeArrowheads="1"/>
            </p:cNvSpPr>
            <p:nvPr/>
          </p:nvSpPr>
          <p:spPr bwMode="auto">
            <a:xfrm>
              <a:off x="930" y="3339"/>
              <a:ext cx="862" cy="182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COGNITIVO</a:t>
              </a:r>
            </a:p>
          </p:txBody>
        </p:sp>
        <p:sp>
          <p:nvSpPr>
            <p:cNvPr id="28690" name="Line 34"/>
            <p:cNvSpPr>
              <a:spLocks noChangeShapeType="1"/>
            </p:cNvSpPr>
            <p:nvPr/>
          </p:nvSpPr>
          <p:spPr bwMode="auto">
            <a:xfrm>
              <a:off x="657" y="2750"/>
              <a:ext cx="318" cy="635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0" name="Group 46"/>
          <p:cNvGrpSpPr>
            <a:grpSpLocks/>
          </p:cNvGrpSpPr>
          <p:nvPr/>
        </p:nvGrpSpPr>
        <p:grpSpPr bwMode="auto">
          <a:xfrm>
            <a:off x="1042988" y="4365625"/>
            <a:ext cx="1800225" cy="1944688"/>
            <a:chOff x="657" y="2750"/>
            <a:chExt cx="1134" cy="1225"/>
          </a:xfrm>
        </p:grpSpPr>
        <p:sp>
          <p:nvSpPr>
            <p:cNvPr id="68623" name="Oval 15"/>
            <p:cNvSpPr>
              <a:spLocks noChangeArrowheads="1"/>
            </p:cNvSpPr>
            <p:nvPr/>
          </p:nvSpPr>
          <p:spPr bwMode="auto">
            <a:xfrm>
              <a:off x="657" y="3657"/>
              <a:ext cx="1134" cy="318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s-E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METACOGNITIVO</a:t>
              </a:r>
            </a:p>
          </p:txBody>
        </p:sp>
        <p:sp>
          <p:nvSpPr>
            <p:cNvPr id="28688" name="Line 35"/>
            <p:cNvSpPr>
              <a:spLocks noChangeShapeType="1"/>
            </p:cNvSpPr>
            <p:nvPr/>
          </p:nvSpPr>
          <p:spPr bwMode="auto">
            <a:xfrm>
              <a:off x="657" y="2750"/>
              <a:ext cx="46" cy="99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2357422" y="642918"/>
            <a:ext cx="3960813" cy="13668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bg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bg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S_tradnl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PERFIL </a:t>
            </a:r>
          </a:p>
          <a:p>
            <a:pPr algn="ctr" eaLnBrk="0" hangingPunct="0"/>
            <a:r>
              <a:rPr lang="es-ES_tradnl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ACADÈMICO - PROFESIONAL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781300"/>
            <a:ext cx="20891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TRADUCE EN TÉRMINOS OPERATIVOS </a:t>
            </a:r>
          </a:p>
          <a:p>
            <a:pPr algn="ctr" eaLnBrk="0" hangingPunct="0"/>
            <a:endParaRPr lang="es-ES_tradnl" sz="2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0" hangingPunct="0"/>
            <a:endParaRPr lang="es-ES_tradnl" sz="2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0" hangingPunct="0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AQUELLO QUE SE PRETENDE LOGRAR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268538" y="2781300"/>
            <a:ext cx="208756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NIVEL DE UN DETERMINADO PROYECTO </a:t>
            </a:r>
          </a:p>
          <a:p>
            <a:pPr algn="ctr"/>
            <a:endParaRPr lang="es-ES_tradnl" sz="2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s-ES_tradnl" sz="2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s-ES_tradnl" sz="2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HISTÓRICO- </a:t>
            </a:r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PEDAGÓGICO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0" y="2708275"/>
            <a:ext cx="208756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ENGLOBANDO EN FORMA INTEGRAL</a:t>
            </a:r>
          </a:p>
          <a:p>
            <a:pPr algn="ctr"/>
            <a:endParaRPr lang="es-ES_tradnl" sz="2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s-ES_tradnl" sz="2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LAS EXIGENCIAS LABORALES </a:t>
            </a:r>
            <a:endParaRPr lang="es-E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04025" y="2636838"/>
            <a:ext cx="233997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HACIENDO EXPLÍCITAS </a:t>
            </a:r>
          </a:p>
          <a:p>
            <a:pPr algn="ctr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LAS  RELACIONES</a:t>
            </a:r>
          </a:p>
          <a:p>
            <a:pPr algn="ctr"/>
            <a:endParaRPr lang="es-ES_tradnl" sz="2000" b="1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s-ES_tradnl" sz="2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ENTRE EDUCACIÓN </a:t>
            </a:r>
            <a:r>
              <a:rPr lang="es-ES_tradnl" sz="2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Y  </a:t>
            </a:r>
            <a:r>
              <a:rPr lang="es-ES_tradnl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SOCIEDAD</a:t>
            </a:r>
            <a:endParaRPr lang="es-E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/>
      <p:bldP spid="3076" grpId="0"/>
      <p:bldP spid="3077" grpId="0"/>
      <p:bldP spid="307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515</Words>
  <Application>Microsoft Office PowerPoint</Application>
  <PresentationFormat>Presentación en pantalla (4:3)</PresentationFormat>
  <Paragraphs>165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 PC</dc:creator>
  <cp:lastModifiedBy>facso</cp:lastModifiedBy>
  <cp:revision>17</cp:revision>
  <dcterms:created xsi:type="dcterms:W3CDTF">2014-10-14T19:41:40Z</dcterms:created>
  <dcterms:modified xsi:type="dcterms:W3CDTF">2014-10-21T12:32:10Z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98073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