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2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notesMasterIdLst>
    <p:notesMasterId r:id="rId2"/>
  </p:notesMasterIdLst>
  <p:sldIdLst>
    <p:sldId id="256" r:id="rId3"/>
    <p:sldId id="278" r:id="rId4"/>
    <p:sldId id="293" r:id="rId5"/>
    <p:sldId id="257" r:id="rId6"/>
    <p:sldId id="259" r:id="rId7"/>
    <p:sldId id="261" r:id="rId8"/>
    <p:sldId id="288" r:id="rId9"/>
    <p:sldId id="264" r:id="rId10"/>
    <p:sldId id="279" r:id="rId11"/>
    <p:sldId id="280" r:id="rId12"/>
    <p:sldId id="282" r:id="rId13"/>
    <p:sldId id="283" r:id="rId14"/>
    <p:sldId id="284" r:id="rId15"/>
    <p:sldId id="285" r:id="rId16"/>
    <p:sldId id="286" r:id="rId17"/>
    <p:sldId id="289" r:id="rId18"/>
    <p:sldId id="290" r:id="rId19"/>
  </p:sldIdLst>
  <p:sldSz cx="9144000" cy="6858000" type="screen4x3"/>
  <p:notesSz cx="6858000" cy="9144000"/>
  <p:custDataLst>
    <p:tags r:id="rId20"/>
  </p:custDataLst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3" d="100"/>
          <a:sy n="63" d="100"/>
        </p:scale>
        <p:origin x="-732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slide" Target="slides/slide14.xml" /><Relationship Id="rId17" Type="http://schemas.openxmlformats.org/officeDocument/2006/relationships/slide" Target="slides/slide15.xml" /><Relationship Id="rId18" Type="http://schemas.openxmlformats.org/officeDocument/2006/relationships/slide" Target="slides/slide16.xml" /><Relationship Id="rId19" Type="http://schemas.openxmlformats.org/officeDocument/2006/relationships/slide" Target="slides/slide17.xml" /><Relationship Id="rId2" Type="http://schemas.openxmlformats.org/officeDocument/2006/relationships/notesMaster" Target="notesMasters/notesMaster1.xml" /><Relationship Id="rId20" Type="http://schemas.openxmlformats.org/officeDocument/2006/relationships/tags" Target="tags/tag1.xml" /><Relationship Id="rId21" Type="http://schemas.openxmlformats.org/officeDocument/2006/relationships/presProps" Target="presProps.xml" /><Relationship Id="rId22" Type="http://schemas.openxmlformats.org/officeDocument/2006/relationships/viewProps" Target="viewProps.xml" /><Relationship Id="rId23" Type="http://schemas.openxmlformats.org/officeDocument/2006/relationships/theme" Target="theme/theme1.xml" /><Relationship Id="rId24" Type="http://schemas.openxmlformats.org/officeDocument/2006/relationships/tableStyles" Target="tableStyles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charts/_rels/chart1.xml.rels>&#65279;<?xml version="1.0" encoding="utf-8" standalone="yes"?><Relationships xmlns="http://schemas.openxmlformats.org/package/2006/relationships"><Relationship Id="rId1" Type="http://schemas.openxmlformats.org/officeDocument/2006/relationships/oleObject" Target="file:///E:\Doc%20Nuevos\Actualizacion%20Plan%20de%20Estudio%20ICI\Dctos%20Apoyo\Nomina%20Alumnos%20ICI-(2014-03-10)%20(1).xlsx" TargetMode="External" /></Relationships>
</file>

<file path=ppt/charts/_rels/chart2.xml.rels>&#65279;<?xml version="1.0" encoding="utf-8" standalone="yes"?><Relationships xmlns="http://schemas.openxmlformats.org/package/2006/relationships"><Relationship Id="rId1" Type="http://schemas.openxmlformats.org/officeDocument/2006/relationships/oleObject" Target="file:///E:\Doc%20Nuevos\Actualizacion%20Plan%20de%20Estudio%20ICI\Dctos%20Apoyo\Nomina%20Alumnos%20ICI-(2014-03-10)%20(1).xlsx" TargetMode="External" /></Relationships>
</file>

<file path=ppt/charts/_rels/chart3.xml.rels>&#65279;<?xml version="1.0" encoding="utf-8" standalone="yes"?><Relationships xmlns="http://schemas.openxmlformats.org/package/2006/relationships"><Relationship Id="rId1" Type="http://schemas.openxmlformats.org/officeDocument/2006/relationships/oleObject" Target="file:///C:\Users\kkanzua.ALLNET\AppData\Local\Microsoft\Windows\Temporary%20Internet%20Files\Content.IE5\0T37D5LX\Datos%20sobre%20deserci&#243;n%20primer%20a&#241;o%20cohortes%202010%20a%202013.xlsx" TargetMode="External" /></Relationships>
</file>

<file path=ppt/charts/chart1.xml><?xml version="1.0" encoding="utf-8"?>
<c:chartSpace xmlns:a="http://schemas.openxmlformats.org/drawingml/2006/main" xmlns:r="http://schemas.openxmlformats.org/officeDocument/2006/relationships" xmlns:c="http://schemas.openxmlformats.org/drawingml/2006/chart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/>
              <a:t>Ingreso</a:t>
            </a:r>
            <a:r>
              <a:rPr lang="es-ES" baseline="0"/>
              <a:t> según genero</a:t>
            </a:r>
            <a:endParaRPr lang="es-ES"/>
          </a:p>
        </c:rich>
      </c:tx>
      <c:overlay val="0"/>
    </c:title>
    <c:autoTitleDeleted val="0"/>
    <c:plotArea>
      <c:pieChart>
        <c:varyColors val="1"/>
        <c:ser>
          <c:idx val="0"/>
          <c:order val="0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/>
          </c:dLbls>
          <c:cat>
            <c:strRef>
              <c:f>Hoja2!$B$3:$B$4</c:f>
              <c:strCache>
                <c:ptCount val="2"/>
                <c:pt idx="0">
                  <c:v>Masculino</c:v>
                </c:pt>
                <c:pt idx="1">
                  <c:v>Femenino</c:v>
                </c:pt>
              </c:strCache>
            </c:strRef>
          </c:cat>
          <c:val>
            <c:numRef>
              <c:f>Hoja2!$D$3:$D$4</c:f>
              <c:numCache>
                <c:formatCode>0.0%</c:formatCode>
                <c:ptCount val="2"/>
                <c:pt idx="0">
                  <c:v>0.596153846153846</c:v>
                </c:pt>
                <c:pt idx="1">
                  <c:v>0.403846153846154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</c:pieChart>
    </c:plotArea>
    <c:legend>
      <c:legendPos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c="http://schemas.openxmlformats.org/drawingml/2006/chart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/>
              <a:t>Cantidad de alumnos según origen</a:t>
            </a:r>
          </a:p>
        </c:rich>
      </c:tx>
      <c:overlay val="0"/>
    </c:title>
    <c:autoTitleDeleted val="0"/>
    <c:view3D>
      <c:rotX val="15"/>
      <c:rotY val="20"/>
      <c:rAngAx val="1"/>
    </c:view3D>
    <c:plotArea>
      <c:bar3DChart>
        <c:barDir val="col"/>
        <c:grouping val="clustered"/>
        <c:varyColors val="0"/>
        <c:ser>
          <c:idx val="0"/>
          <c:order val="0"/>
          <c:tx>
            <c:strRef>
              <c:f>Hoja2!$B$21</c:f>
              <c:strCache>
                <c:ptCount val="1"/>
                <c:pt idx="0">
                  <c:v>Hombres</c:v>
                </c:pt>
              </c:strCache>
            </c:strRef>
          </c:tx>
          <c:invertIfNegative val="0"/>
          <c:cat>
            <c:strRef>
              <c:f>Hoja2!$A$22:$A$50</c:f>
              <c:strCache>
                <c:ptCount val="29"/>
                <c:pt idx="0">
                  <c:v>QUILICURA</c:v>
                </c:pt>
                <c:pt idx="1">
                  <c:v>MACUL</c:v>
                </c:pt>
                <c:pt idx="2">
                  <c:v>PUENTE ALTO</c:v>
                </c:pt>
                <c:pt idx="3">
                  <c:v>MAIPÚ</c:v>
                </c:pt>
                <c:pt idx="4">
                  <c:v>LO PRADO</c:v>
                </c:pt>
                <c:pt idx="5">
                  <c:v>SAN MIGUEL</c:v>
                </c:pt>
                <c:pt idx="6">
                  <c:v>MOSTAZAL</c:v>
                </c:pt>
                <c:pt idx="7">
                  <c:v>MAULE</c:v>
                </c:pt>
                <c:pt idx="8">
                  <c:v>CERRILLOS</c:v>
                </c:pt>
                <c:pt idx="9">
                  <c:v>PEÑALOLÉN</c:v>
                </c:pt>
                <c:pt idx="10">
                  <c:v>SAN JOAQUÍN</c:v>
                </c:pt>
                <c:pt idx="11">
                  <c:v>LA CISTERNA</c:v>
                </c:pt>
                <c:pt idx="12">
                  <c:v>SANTIAGO</c:v>
                </c:pt>
                <c:pt idx="13">
                  <c:v>PUDAHUEL</c:v>
                </c:pt>
                <c:pt idx="14">
                  <c:v>MELIPILLA</c:v>
                </c:pt>
                <c:pt idx="15">
                  <c:v>QUINTA NORMAL</c:v>
                </c:pt>
                <c:pt idx="16">
                  <c:v>LA FLORIDA</c:v>
                </c:pt>
                <c:pt idx="17">
                  <c:v>CURICÓ</c:v>
                </c:pt>
                <c:pt idx="18">
                  <c:v>RECOLETA</c:v>
                </c:pt>
                <c:pt idx="19">
                  <c:v>TALAGANTE</c:v>
                </c:pt>
                <c:pt idx="20">
                  <c:v>ÑUÑOA</c:v>
                </c:pt>
                <c:pt idx="21">
                  <c:v>SAN BERNARDO</c:v>
                </c:pt>
                <c:pt idx="22">
                  <c:v>HUECHURABA</c:v>
                </c:pt>
                <c:pt idx="23">
                  <c:v>EL MONTE</c:v>
                </c:pt>
                <c:pt idx="24">
                  <c:v>LA PINTANA</c:v>
                </c:pt>
                <c:pt idx="25">
                  <c:v>EL BOSQUE</c:v>
                </c:pt>
                <c:pt idx="26">
                  <c:v>LAS CONDES</c:v>
                </c:pt>
                <c:pt idx="27">
                  <c:v>RANCAGUA</c:v>
                </c:pt>
                <c:pt idx="28">
                  <c:v>LA REINA</c:v>
                </c:pt>
              </c:strCache>
            </c:strRef>
          </c:cat>
          <c:val>
            <c:numRef>
              <c:f>Hoja2!$B$22:$B$50</c:f>
              <c:numCache>
                <c:formatCode>General</c:formatCode>
                <c:ptCount val="29"/>
                <c:pt idx="0">
                  <c:v>2</c:v>
                </c:pt>
                <c:pt idx="1">
                  <c:v>0</c:v>
                </c:pt>
                <c:pt idx="2">
                  <c:v>1</c:v>
                </c:pt>
                <c:pt idx="3">
                  <c:v>4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3</c:v>
                </c:pt>
                <c:pt idx="11">
                  <c:v>2</c:v>
                </c:pt>
                <c:pt idx="12">
                  <c:v>0</c:v>
                </c:pt>
                <c:pt idx="13">
                  <c:v>0</c:v>
                </c:pt>
                <c:pt idx="14">
                  <c:v>2</c:v>
                </c:pt>
                <c:pt idx="15">
                  <c:v>1</c:v>
                </c:pt>
                <c:pt idx="16">
                  <c:v>2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0</c:v>
                </c:pt>
                <c:pt idx="21">
                  <c:v>1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</c:numCache>
            </c:numRef>
          </c:val>
          <c:shape val="cylinder"/>
        </c:ser>
        <c:ser>
          <c:idx val="1"/>
          <c:order val="1"/>
          <c:tx>
            <c:strRef>
              <c:f>Hoja2!$C$21</c:f>
              <c:strCache>
                <c:ptCount val="1"/>
                <c:pt idx="0">
                  <c:v>Mujeres</c:v>
                </c:pt>
              </c:strCache>
            </c:strRef>
          </c:tx>
          <c:invertIfNegative val="0"/>
          <c:cat>
            <c:strRef>
              <c:f>Hoja2!$A$22:$A$50</c:f>
              <c:strCache>
                <c:ptCount val="29"/>
                <c:pt idx="0">
                  <c:v>QUILICURA</c:v>
                </c:pt>
                <c:pt idx="1">
                  <c:v>MACUL</c:v>
                </c:pt>
                <c:pt idx="2">
                  <c:v>PUENTE ALTO</c:v>
                </c:pt>
                <c:pt idx="3">
                  <c:v>MAIPÚ</c:v>
                </c:pt>
                <c:pt idx="4">
                  <c:v>LO PRADO</c:v>
                </c:pt>
                <c:pt idx="5">
                  <c:v>SAN MIGUEL</c:v>
                </c:pt>
                <c:pt idx="6">
                  <c:v>MOSTAZAL</c:v>
                </c:pt>
                <c:pt idx="7">
                  <c:v>MAULE</c:v>
                </c:pt>
                <c:pt idx="8">
                  <c:v>CERRILLOS</c:v>
                </c:pt>
                <c:pt idx="9">
                  <c:v>PEÑALOLÉN</c:v>
                </c:pt>
                <c:pt idx="10">
                  <c:v>SAN JOAQUÍN</c:v>
                </c:pt>
                <c:pt idx="11">
                  <c:v>LA CISTERNA</c:v>
                </c:pt>
                <c:pt idx="12">
                  <c:v>SANTIAGO</c:v>
                </c:pt>
                <c:pt idx="13">
                  <c:v>PUDAHUEL</c:v>
                </c:pt>
                <c:pt idx="14">
                  <c:v>MELIPILLA</c:v>
                </c:pt>
                <c:pt idx="15">
                  <c:v>QUINTA NORMAL</c:v>
                </c:pt>
                <c:pt idx="16">
                  <c:v>LA FLORIDA</c:v>
                </c:pt>
                <c:pt idx="17">
                  <c:v>CURICÓ</c:v>
                </c:pt>
                <c:pt idx="18">
                  <c:v>RECOLETA</c:v>
                </c:pt>
                <c:pt idx="19">
                  <c:v>TALAGANTE</c:v>
                </c:pt>
                <c:pt idx="20">
                  <c:v>ÑUÑOA</c:v>
                </c:pt>
                <c:pt idx="21">
                  <c:v>SAN BERNARDO</c:v>
                </c:pt>
                <c:pt idx="22">
                  <c:v>HUECHURABA</c:v>
                </c:pt>
                <c:pt idx="23">
                  <c:v>EL MONTE</c:v>
                </c:pt>
                <c:pt idx="24">
                  <c:v>LA PINTANA</c:v>
                </c:pt>
                <c:pt idx="25">
                  <c:v>EL BOSQUE</c:v>
                </c:pt>
                <c:pt idx="26">
                  <c:v>LAS CONDES</c:v>
                </c:pt>
                <c:pt idx="27">
                  <c:v>RANCAGUA</c:v>
                </c:pt>
                <c:pt idx="28">
                  <c:v>LA REINA</c:v>
                </c:pt>
              </c:strCache>
            </c:strRef>
          </c:cat>
          <c:val>
            <c:numRef>
              <c:f>Hoja2!$C$22:$C$50</c:f>
              <c:numCache>
                <c:formatCode>General</c:formatCode>
                <c:ptCount val="2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4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  <c:pt idx="12">
                  <c:v>1</c:v>
                </c:pt>
                <c:pt idx="13">
                  <c:v>1</c:v>
                </c:pt>
                <c:pt idx="14">
                  <c:v>0</c:v>
                </c:pt>
                <c:pt idx="15">
                  <c:v>2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2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0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  <c:shape val="cylinder"/>
        </c:ser>
        <c:ser>
          <c:idx val="2"/>
          <c:order val="2"/>
          <c:tx>
            <c:strRef>
              <c:f>Hoja2!$D$21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Hoja2!$A$22:$A$50</c:f>
              <c:strCache>
                <c:ptCount val="29"/>
                <c:pt idx="0">
                  <c:v>QUILICURA</c:v>
                </c:pt>
                <c:pt idx="1">
                  <c:v>MACUL</c:v>
                </c:pt>
                <c:pt idx="2">
                  <c:v>PUENTE ALTO</c:v>
                </c:pt>
                <c:pt idx="3">
                  <c:v>MAIPÚ</c:v>
                </c:pt>
                <c:pt idx="4">
                  <c:v>LO PRADO</c:v>
                </c:pt>
                <c:pt idx="5">
                  <c:v>SAN MIGUEL</c:v>
                </c:pt>
                <c:pt idx="6">
                  <c:v>MOSTAZAL</c:v>
                </c:pt>
                <c:pt idx="7">
                  <c:v>MAULE</c:v>
                </c:pt>
                <c:pt idx="8">
                  <c:v>CERRILLOS</c:v>
                </c:pt>
                <c:pt idx="9">
                  <c:v>PEÑALOLÉN</c:v>
                </c:pt>
                <c:pt idx="10">
                  <c:v>SAN JOAQUÍN</c:v>
                </c:pt>
                <c:pt idx="11">
                  <c:v>LA CISTERNA</c:v>
                </c:pt>
                <c:pt idx="12">
                  <c:v>SANTIAGO</c:v>
                </c:pt>
                <c:pt idx="13">
                  <c:v>PUDAHUEL</c:v>
                </c:pt>
                <c:pt idx="14">
                  <c:v>MELIPILLA</c:v>
                </c:pt>
                <c:pt idx="15">
                  <c:v>QUINTA NORMAL</c:v>
                </c:pt>
                <c:pt idx="16">
                  <c:v>LA FLORIDA</c:v>
                </c:pt>
                <c:pt idx="17">
                  <c:v>CURICÓ</c:v>
                </c:pt>
                <c:pt idx="18">
                  <c:v>RECOLETA</c:v>
                </c:pt>
                <c:pt idx="19">
                  <c:v>TALAGANTE</c:v>
                </c:pt>
                <c:pt idx="20">
                  <c:v>ÑUÑOA</c:v>
                </c:pt>
                <c:pt idx="21">
                  <c:v>SAN BERNARDO</c:v>
                </c:pt>
                <c:pt idx="22">
                  <c:v>HUECHURABA</c:v>
                </c:pt>
                <c:pt idx="23">
                  <c:v>EL MONTE</c:v>
                </c:pt>
                <c:pt idx="24">
                  <c:v>LA PINTANA</c:v>
                </c:pt>
                <c:pt idx="25">
                  <c:v>EL BOSQUE</c:v>
                </c:pt>
                <c:pt idx="26">
                  <c:v>LAS CONDES</c:v>
                </c:pt>
                <c:pt idx="27">
                  <c:v>RANCAGUA</c:v>
                </c:pt>
                <c:pt idx="28">
                  <c:v>LA REINA</c:v>
                </c:pt>
              </c:strCache>
            </c:strRef>
          </c:cat>
          <c:val>
            <c:numRef>
              <c:f>Hoja2!$D$22:$D$50</c:f>
              <c:numCache>
                <c:formatCode>General</c:formatCode>
                <c:ptCount val="29"/>
                <c:pt idx="0">
                  <c:v>2</c:v>
                </c:pt>
                <c:pt idx="1">
                  <c:v>1</c:v>
                </c:pt>
                <c:pt idx="2">
                  <c:v>3</c:v>
                </c:pt>
                <c:pt idx="3">
                  <c:v>8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2</c:v>
                </c:pt>
                <c:pt idx="9">
                  <c:v>1</c:v>
                </c:pt>
                <c:pt idx="10">
                  <c:v>4</c:v>
                </c:pt>
                <c:pt idx="11">
                  <c:v>2</c:v>
                </c:pt>
                <c:pt idx="12">
                  <c:v>1</c:v>
                </c:pt>
                <c:pt idx="13">
                  <c:v>1</c:v>
                </c:pt>
                <c:pt idx="14">
                  <c:v>2</c:v>
                </c:pt>
                <c:pt idx="15">
                  <c:v>3</c:v>
                </c:pt>
                <c:pt idx="16">
                  <c:v>2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2</c:v>
                </c:pt>
                <c:pt idx="21">
                  <c:v>2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2</c:v>
                </c:pt>
                <c:pt idx="27">
                  <c:v>1</c:v>
                </c:pt>
                <c:pt idx="28">
                  <c:v>1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gapDepth/>
        <c:shape val="cylinder"/>
        <c:axId val="84356096"/>
        <c:axId val="65552384"/>
        <c:axId val="0"/>
      </c:bar3DChart>
      <c:catAx>
        <c:axId val="84356096"/>
        <c:scaling>
          <c:orientation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s-ES"/>
                  <a:t>Comuna de origen</a:t>
                </a:r>
              </a:p>
            </c:rich>
          </c:tx>
          <c:overlay val="0"/>
        </c:title>
        <c:majorTickMark val="none"/>
        <c:minorTickMark val="none"/>
        <c:txPr>
          <a:bodyPr/>
          <a:p>
            <a:pPr>
              <a:defRPr sz="800" baseline="0" smtId="4294967295"/>
            </a:pPr>
            <a:endParaRPr sz="800" baseline="0" smtId="4294967295"/>
          </a:p>
        </c:txPr>
        <c:crossAx val="65552384"/>
        <c:crosses val="autoZero"/>
        <c:auto val="0"/>
        <c:lblAlgn val="ctr"/>
        <c:lblOffset/>
        <c:noMultiLvlLbl val="0"/>
      </c:catAx>
      <c:valAx>
        <c:axId val="65552384"/>
        <c:scaling>
          <c:orientation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Cantidad de alumnos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crossAx val="84356096"/>
        <c:crosses val="autoZero"/>
        <c:crossBetween val="between"/>
      </c:valAx>
    </c:plotArea>
    <c:legend>
      <c:legendPos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a="http://schemas.openxmlformats.org/drawingml/2006/main" xmlns:r="http://schemas.openxmlformats.org/officeDocument/2006/relationships" xmlns:c="http://schemas.openxmlformats.org/drawingml/2006/chart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% Deserción-%Retención</a:t>
            </a:r>
          </a:p>
          <a:p>
            <a:pPr>
              <a:defRPr/>
            </a:pPr>
            <a:r>
              <a:rPr lang="en-US"/>
              <a:t> Ingeniería Civil Industrial</a:t>
            </a:r>
          </a:p>
        </c:rich>
      </c:tx>
      <c:layout>
        <c:manualLayout>
          <c:xMode val="edge"/>
          <c:yMode val="edge"/>
          <c:x val="0.24206896126270294"/>
          <c:y val="0.0487547293305397"/>
        </c:manualLayout>
      </c:layout>
      <c:overlay val="0"/>
    </c:title>
    <c:autoTitleDeleted val="0"/>
    <c:plotArea>
      <c:barChart>
        <c:barDir val="col"/>
        <c:grouping val="clustered"/>
        <c:varyColors val="0"/>
        <c:ser>
          <c:idx val="2"/>
          <c:order val="1"/>
          <c:tx>
            <c:strRef>
              <c:f>'[Datos sobre deserción primer año cohortes 2010 a 2013.xlsx]Hoja2'!$B$4</c:f>
              <c:strCache>
                <c:ptCount val="1"/>
                <c:pt idx="0">
                  <c:v>% Retención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extLst/>
          </c:dLbls>
          <c:cat>
            <c:numRef>
              <c:f>'[Datos sobre deserción primer año cohortes 2010 a 2013.xlsx]Hoja2'!$C$2:$F$2</c:f>
              <c:numCache>
                <c:formatCode>General</c:formatCode>
                <c:ptCount val="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'[Datos sobre deserción primer año cohortes 2010 a 2013.xlsx]Hoja2'!$C$4:$F$4</c:f>
              <c:numCache>
                <c:formatCode>0%</c:formatCode>
                <c:ptCount val="4"/>
                <c:pt idx="0">
                  <c:v>0.83</c:v>
                </c:pt>
                <c:pt idx="1">
                  <c:v>0.725</c:v>
                </c:pt>
                <c:pt idx="2">
                  <c:v>0.719</c:v>
                </c:pt>
                <c:pt idx="3">
                  <c:v>0.7</c:v>
                </c:pt>
              </c:numCache>
            </c:numRef>
          </c:val>
        </c:ser>
        <c:ser>
          <c:idx val="0"/>
          <c:order val="0"/>
          <c:tx>
            <c:strRef>
              <c:f>'[Datos sobre deserción primer año cohortes 2010 a 2013.xlsx]Hoja2'!$B$3</c:f>
              <c:strCache>
                <c:ptCount val="1"/>
                <c:pt idx="0">
                  <c:v>% Deserción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extLst/>
          </c:dLbls>
          <c:cat>
            <c:numRef>
              <c:f>'[Datos sobre deserción primer año cohortes 2010 a 2013.xlsx]Hoja2'!$C$2:$F$2</c:f>
              <c:numCache>
                <c:formatCode>General</c:formatCode>
                <c:ptCount val="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'[Datos sobre deserción primer año cohortes 2010 a 2013.xlsx]Hoja2'!$C$3:$F$3</c:f>
              <c:numCache>
                <c:formatCode>0%</c:formatCode>
                <c:ptCount val="4"/>
                <c:pt idx="0">
                  <c:v>0.17</c:v>
                </c:pt>
                <c:pt idx="1">
                  <c:v>0.275</c:v>
                </c:pt>
                <c:pt idx="2">
                  <c:v>0.281</c:v>
                </c:pt>
                <c:pt idx="3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106374656"/>
        <c:axId val="65556416"/>
      </c:barChart>
      <c:catAx>
        <c:axId val="106374656"/>
        <c:scaling>
          <c:orientation/>
        </c:scaling>
        <c:delete val="0"/>
        <c:axPos val="b"/>
        <c:numFmt formatCode="General" sourceLinked="1"/>
        <c:majorTickMark val="out"/>
        <c:minorTickMark val="none"/>
        <c:crossAx val="65556416"/>
        <c:crosses val="autoZero"/>
        <c:auto val="0"/>
        <c:lblAlgn val="ctr"/>
        <c:lblOffset/>
        <c:noMultiLvlLbl val="0"/>
      </c:catAx>
      <c:valAx>
        <c:axId val="65556416"/>
        <c:scaling>
          <c:orientation/>
        </c:scaling>
        <c:delete val="0"/>
        <c:axPos val="l"/>
        <c:majorGridlines/>
        <c:numFmt formatCode="0%" sourceLinked="1"/>
        <c:majorTickMark val="out"/>
        <c:minorTickMark val="none"/>
        <c:crossAx val="106374656"/>
        <c:crosses val="autoZero"/>
        <c:crossBetween val="between"/>
      </c:valAx>
    </c:plotArea>
    <c:legend>
      <c:legendPos/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tx2"/>
      </a:solidFill>
      <a:prstDash val="solid"/>
    </a:ln>
    <a:effectLst/>
  </c:spPr>
  <c:txPr>
    <a:bodyPr/>
    <a:p>
      <a:pPr>
        <a:defRPr smtId="4294967295">
          <a:solidFill>
            <a:schemeClr val="dk1"/>
          </a:solidFill>
          <a:latin typeface="+mn-lt"/>
          <a:ea typeface="+mn-ea"/>
          <a:cs typeface="+mn-cs"/>
        </a:defRPr>
      </a:pPr>
      <a:endParaRPr smtId="4294967295">
        <a:solidFill>
          <a:schemeClr val="dk1"/>
        </a:solidFill>
        <a:latin typeface="+mn-lt"/>
        <a:ea typeface="+mn-ea"/>
        <a:cs typeface="+mn-cs"/>
      </a:endParaRPr>
    </a:p>
  </c:txPr>
  <c:externalData r:id="rId1">
    <c:autoUpdate val="0"/>
  </c:externalData>
</c:chartSpace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D29919-6F28-4DDA-BEA4-0F600F817CF2}" type="datetimeFigureOut">
              <a:rPr lang="es-CL" smtClean="0"/>
              <a:t>22-01-2015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196275-9405-4F11-991D-D69948B0C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7054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196275-9405-4F11-991D-D69948B0CB59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0758912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B6293-BF85-4E35-A15D-5F9800039DC1}" type="datetimeFigureOut">
              <a:rPr lang="es-ES" smtClean="0"/>
              <a:t>22/01/2015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8B02-0CF2-4036-BAC9-D649380EA1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9247942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B6293-BF85-4E35-A15D-5F9800039DC1}" type="datetimeFigureOut">
              <a:rPr lang="es-ES" smtClean="0"/>
              <a:t>22/01/2015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8B02-0CF2-4036-BAC9-D649380EA1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005336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B6293-BF85-4E35-A15D-5F9800039DC1}" type="datetimeFigureOut">
              <a:rPr lang="es-ES" smtClean="0"/>
              <a:t>22/01/2015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8B02-0CF2-4036-BAC9-D649380EA1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1202475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B6293-BF85-4E35-A15D-5F9800039DC1}" type="datetimeFigureOut">
              <a:rPr lang="es-ES" smtClean="0"/>
              <a:t>22/01/2015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8B02-0CF2-4036-BAC9-D649380EA1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969953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B6293-BF85-4E35-A15D-5F9800039DC1}" type="datetimeFigureOut">
              <a:rPr lang="es-ES" smtClean="0"/>
              <a:t>22/01/2015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D8B02-0CF2-4036-BAC9-D649380EA1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280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jpe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8.jpeg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9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3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chart" Target="../charts/chart1.xml" /><Relationship Id="rId3" Type="http://schemas.openxmlformats.org/officeDocument/2006/relationships/image" Target="../media/image1.png" /><Relationship Id="rId4" Type="http://schemas.openxmlformats.org/officeDocument/2006/relationships/image" Target="../media/image4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chart" Target="../charts/chart2.xml" /><Relationship Id="rId3" Type="http://schemas.openxmlformats.org/officeDocument/2006/relationships/image" Target="../media/image1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.png" /><Relationship Id="rId3" Type="http://schemas.openxmlformats.org/officeDocument/2006/relationships/image" Target="../media/image5.jpe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chart" Target="../charts/chart3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6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smtClean="0"/>
              <a:t>SEMESTRE DE ACOGIDA</a:t>
            </a:r>
            <a:br>
              <a:rPr lang="es-ES" smtClean="0"/>
            </a:br>
            <a:r>
              <a:rPr lang="es-ES" sz="3200" smtClean="0"/>
              <a:t>COMUNIDAD DE APRENDIZAJE</a:t>
            </a:r>
            <a:endParaRPr lang="es-ES" sz="320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smtClean="0"/>
              <a:t>INGENIERÍA CIVIL INDUSTRIAL</a:t>
            </a:r>
          </a:p>
          <a:p>
            <a:r>
              <a:rPr lang="es-ES" smtClean="0"/>
              <a:t>COHORTE 2015</a:t>
            </a:r>
            <a:endParaRPr lang="es-ES"/>
          </a:p>
        </p:txBody>
      </p:sp>
      <p:pic>
        <p:nvPicPr>
          <p:cNvPr id="4" name="3 Imagen" descr="LOGO ESCUELA (2)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323528" y="191997"/>
            <a:ext cx="1828800" cy="462280"/>
          </a:xfrm>
          <a:prstGeom prst="rect">
            <a:avLst/>
          </a:prstGeom>
          <a:noFill/>
          <a:ln w="9525"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2538866631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/>
              <a:t>Principales Cambios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507288" cy="5184576"/>
          </a:xfrm>
        </p:spPr>
        <p:txBody>
          <a:bodyPr>
            <a:normAutofit fontScale="92500" lnSpcReduction="20000"/>
          </a:bodyPr>
          <a:lstStyle/>
          <a:p>
            <a:pPr lvl="1" algn="just"/>
            <a:r>
              <a:rPr lang="es-CL" smtClean="0"/>
              <a:t>Se </a:t>
            </a:r>
            <a:r>
              <a:rPr lang="es-CL"/>
              <a:t>agrega </a:t>
            </a:r>
            <a:r>
              <a:rPr lang="es-CL" smtClean="0"/>
              <a:t>las asignaturas: </a:t>
            </a:r>
            <a:r>
              <a:rPr lang="es-CL"/>
              <a:t>Introducción a las Matemáticas Estrategias de Aprendizaje y Estrategias de Comunicación para potenciar las habilidades de aprendizaje de los </a:t>
            </a:r>
            <a:r>
              <a:rPr lang="es-CL" smtClean="0"/>
              <a:t>estudiantes y </a:t>
            </a:r>
            <a:r>
              <a:rPr lang="es-CL"/>
              <a:t>como una forma de superar las debilidades de formación que traen los estudiantes</a:t>
            </a:r>
            <a:r>
              <a:rPr lang="es-CL" smtClean="0"/>
              <a:t>.</a:t>
            </a:r>
            <a:endParaRPr lang="es-ES"/>
          </a:p>
          <a:p>
            <a:pPr lvl="1" algn="just"/>
            <a:endParaRPr lang="es-ES" smtClean="0"/>
          </a:p>
          <a:p>
            <a:pPr lvl="1" algn="just"/>
            <a:r>
              <a:rPr lang="es-ES" smtClean="0"/>
              <a:t>Cálculo I y Algebra I de desfasan al segundo semestre</a:t>
            </a:r>
          </a:p>
          <a:p>
            <a:pPr marL="457200" lvl="1" indent="0" algn="just">
              <a:buNone/>
            </a:pPr>
            <a:endParaRPr lang="es-ES" smtClean="0"/>
          </a:p>
          <a:p>
            <a:pPr lvl="1" algn="just"/>
            <a:r>
              <a:rPr lang="es-CL"/>
              <a:t>El plan de estudios considera un primer semestre de acogida, que permitirá una adecuada adaptación de los alumnos al régimen de educación superior y una actualización de conocimientos necesarios para enfrentar la malla de ingeniería civil.</a:t>
            </a:r>
            <a:endParaRPr lang="es-ES"/>
          </a:p>
          <a:p>
            <a:pPr lvl="1" algn="just"/>
            <a:endParaRPr lang="es-ES"/>
          </a:p>
          <a:p>
            <a:endParaRPr lang="es-ES"/>
          </a:p>
          <a:p>
            <a:endParaRPr lang="es-ES"/>
          </a:p>
        </p:txBody>
      </p:sp>
      <p:pic>
        <p:nvPicPr>
          <p:cNvPr id="4" name="3 Imagen" descr="LOGO ESCUELA (2)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323528" y="191997"/>
            <a:ext cx="1828800" cy="462280"/>
          </a:xfrm>
          <a:prstGeom prst="rect">
            <a:avLst/>
          </a:prstGeom>
          <a:noFill/>
          <a:ln w="9525"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644695690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7772400" cy="1470025"/>
          </a:xfrm>
        </p:spPr>
        <p:txBody>
          <a:bodyPr>
            <a:normAutofit/>
          </a:bodyPr>
          <a:lstStyle/>
          <a:p>
            <a:r>
              <a:rPr lang="es-ES" sz="3600" smtClean="0"/>
              <a:t>COMUNIDAD DE APRENDIZAJE ICI</a:t>
            </a:r>
            <a:endParaRPr lang="es-ES" sz="360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2636912"/>
            <a:ext cx="6400800" cy="1752600"/>
          </a:xfrm>
        </p:spPr>
        <p:txBody>
          <a:bodyPr/>
          <a:lstStyle/>
          <a:p>
            <a:endParaRPr lang="es-ES" smtClean="0"/>
          </a:p>
          <a:p>
            <a:r>
              <a:rPr lang="es-ES" smtClean="0"/>
              <a:t>2015</a:t>
            </a:r>
            <a:endParaRPr lang="es-ES"/>
          </a:p>
        </p:txBody>
      </p:sp>
      <p:pic>
        <p:nvPicPr>
          <p:cNvPr id="3075" name="Picture 3" descr="C:\Users\kkanzua.ALLNET\AppData\Local\Microsoft\Windows\Temporary Internet Files\Content.IE5\0T37D5LX\exito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15816" y="3933056"/>
            <a:ext cx="3067423" cy="2530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74123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418058"/>
          </a:xfrm>
        </p:spPr>
        <p:txBody>
          <a:bodyPr>
            <a:normAutofit fontScale="90000"/>
          </a:bodyPr>
          <a:lstStyle/>
          <a:p>
            <a:pPr algn="l"/>
            <a:r>
              <a:rPr lang="es-CL" sz="3600"/>
              <a:t>FUNDAMENTO TEORICO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5976664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es-CL" smtClean="0"/>
              <a:t>Se busca poner </a:t>
            </a:r>
            <a:r>
              <a:rPr lang="es-CL"/>
              <a:t>en práctica una proceso que permita hacer cambios en las conducta de los </a:t>
            </a:r>
            <a:r>
              <a:rPr lang="es-CL" smtClean="0"/>
              <a:t>estudiantes.</a:t>
            </a:r>
          </a:p>
          <a:p>
            <a:pPr marL="0" indent="0" algn="just">
              <a:buNone/>
            </a:pPr>
            <a:endParaRPr lang="es-CL" smtClean="0"/>
          </a:p>
          <a:p>
            <a:pPr marL="0" indent="0" algn="just">
              <a:buNone/>
            </a:pPr>
            <a:r>
              <a:rPr lang="es-CL" smtClean="0"/>
              <a:t>En poco </a:t>
            </a:r>
            <a:r>
              <a:rPr lang="es-CL"/>
              <a:t>tiempo, </a:t>
            </a:r>
            <a:r>
              <a:rPr lang="es-CL" smtClean="0"/>
              <a:t>se quiere revertir conductas de entrada con:</a:t>
            </a:r>
          </a:p>
          <a:p>
            <a:pPr marL="0" indent="0" algn="just">
              <a:buNone/>
            </a:pPr>
            <a:endParaRPr lang="es-CL" smtClean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CL" smtClean="0"/>
              <a:t>carencia </a:t>
            </a:r>
            <a:r>
              <a:rPr lang="es-CL"/>
              <a:t>de conocimientos básicos que definen la puesta en marcha, de todo proceso de </a:t>
            </a:r>
            <a:r>
              <a:rPr lang="es-CL" smtClean="0"/>
              <a:t>aprendizaje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CL" smtClean="0"/>
              <a:t>Falta de hábitos de estudio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CL" smtClean="0"/>
              <a:t>Débil comprensión lectora</a:t>
            </a:r>
          </a:p>
          <a:p>
            <a:pPr lvl="1" algn="just">
              <a:buFont typeface="Wingdings" panose="05000000000000000000" pitchFamily="2" charset="2"/>
              <a:buChar char="ü"/>
            </a:pPr>
            <a:endParaRPr lang="es-CL" smtClean="0"/>
          </a:p>
          <a:p>
            <a:pPr marL="0" indent="0" algn="just">
              <a:buNone/>
            </a:pPr>
            <a:r>
              <a:rPr lang="es-CL" smtClean="0"/>
              <a:t>Es </a:t>
            </a:r>
            <a:r>
              <a:rPr lang="es-CL"/>
              <a:t>necesario enfrentar el desafío </a:t>
            </a:r>
            <a:r>
              <a:rPr lang="es-CL" smtClean="0"/>
              <a:t>haciendo </a:t>
            </a:r>
            <a:r>
              <a:rPr lang="es-CL"/>
              <a:t>cambios de </a:t>
            </a:r>
            <a:r>
              <a:rPr lang="es-CL" smtClean="0"/>
              <a:t>paradigma, </a:t>
            </a:r>
            <a:r>
              <a:rPr lang="es-CL"/>
              <a:t>al </a:t>
            </a:r>
            <a:r>
              <a:rPr lang="es-CL" smtClean="0"/>
              <a:t>centrar </a:t>
            </a:r>
            <a:r>
              <a:rPr lang="es-CL"/>
              <a:t>el aprendizaje como eje fundamental en el desarrollo de </a:t>
            </a:r>
            <a:r>
              <a:rPr lang="es-CL" smtClean="0"/>
              <a:t>metodologías,  innovadoras y motivadoras.</a:t>
            </a:r>
          </a:p>
          <a:p>
            <a:pPr marL="0" indent="0" algn="just">
              <a:buNone/>
            </a:pPr>
            <a:endParaRPr lang="es-CL" smtClean="0"/>
          </a:p>
          <a:p>
            <a:pPr marL="0" indent="0" algn="just">
              <a:buNone/>
            </a:pPr>
            <a:r>
              <a:rPr lang="es-CL" smtClean="0"/>
              <a:t>Nuevas </a:t>
            </a:r>
            <a:r>
              <a:rPr lang="es-CL"/>
              <a:t>teorías se han ido incorporando al desarrollo del </a:t>
            </a:r>
            <a:r>
              <a:rPr lang="es-CL" smtClean="0"/>
              <a:t>aprendizaje:</a:t>
            </a:r>
          </a:p>
          <a:p>
            <a:pPr marL="0" indent="0" algn="just">
              <a:buNone/>
            </a:pPr>
            <a:endParaRPr lang="es-CL" smtClean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CL" smtClean="0"/>
              <a:t>Aprender haciendo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CL" smtClean="0"/>
              <a:t>Aprender </a:t>
            </a:r>
            <a:r>
              <a:rPr lang="es-CL"/>
              <a:t>bajo resolución de </a:t>
            </a:r>
            <a:r>
              <a:rPr lang="es-CL" smtClean="0"/>
              <a:t>problemas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s-CL" smtClean="0"/>
          </a:p>
          <a:p>
            <a:pPr marL="0" indent="0" algn="just">
              <a:buNone/>
            </a:pPr>
            <a:r>
              <a:rPr lang="es-CL" smtClean="0"/>
              <a:t>Se pretende descubrir </a:t>
            </a:r>
            <a:r>
              <a:rPr lang="es-CL"/>
              <a:t>en los </a:t>
            </a:r>
            <a:r>
              <a:rPr lang="es-CL" smtClean="0"/>
              <a:t>estudiantes, </a:t>
            </a:r>
            <a:r>
              <a:rPr lang="es-CL"/>
              <a:t>habilidades y destrezas con el propósito de detectar además sus propios estilos de </a:t>
            </a:r>
            <a:r>
              <a:rPr lang="es-CL" smtClean="0"/>
              <a:t>aprender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1855857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706090"/>
          </a:xfrm>
        </p:spPr>
        <p:txBody>
          <a:bodyPr>
            <a:normAutofit/>
          </a:bodyPr>
          <a:lstStyle/>
          <a:p>
            <a:pPr algn="l"/>
            <a:r>
              <a:rPr lang="es-CL" sz="2800"/>
              <a:t>DESCRIPCION DE LA COMUNIDAD DE APRENDIZAJE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832648"/>
          </a:xfrm>
        </p:spPr>
        <p:txBody>
          <a:bodyPr>
            <a:normAutofit/>
          </a:bodyPr>
          <a:lstStyle/>
          <a:p>
            <a:pPr algn="just"/>
            <a:r>
              <a:rPr lang="es-CL" sz="2400"/>
              <a:t>Este comunidad pretende incorporar conceptos y estrategias de aprendizaje a los procedimientos requeridos por </a:t>
            </a:r>
            <a:r>
              <a:rPr lang="es-CL" sz="2400" smtClean="0"/>
              <a:t>las matemáticas.</a:t>
            </a:r>
          </a:p>
          <a:p>
            <a:pPr algn="just"/>
            <a:endParaRPr lang="es-CL" sz="2400" smtClean="0"/>
          </a:p>
          <a:p>
            <a:pPr algn="just"/>
            <a:r>
              <a:rPr lang="es-CL" sz="2400" smtClean="0"/>
              <a:t>Se dará </a:t>
            </a:r>
            <a:r>
              <a:rPr lang="es-CL" sz="2400"/>
              <a:t>un enfoque didáctico y una metodología que permita una interacción tanto individual, como </a:t>
            </a:r>
            <a:r>
              <a:rPr lang="es-CL" sz="2400" smtClean="0"/>
              <a:t>colaborativa, </a:t>
            </a:r>
            <a:r>
              <a:rPr lang="es-CL" sz="2400"/>
              <a:t>con </a:t>
            </a:r>
            <a:r>
              <a:rPr lang="es-CL" sz="2400" smtClean="0"/>
              <a:t>análisis, interpretación  </a:t>
            </a:r>
            <a:r>
              <a:rPr lang="es-CL" sz="2400"/>
              <a:t>y síntesis de </a:t>
            </a:r>
            <a:r>
              <a:rPr lang="es-CL" sz="2400" smtClean="0"/>
              <a:t>información, procedentes </a:t>
            </a:r>
            <a:r>
              <a:rPr lang="es-CL" sz="2400"/>
              <a:t>de diferentes </a:t>
            </a:r>
            <a:r>
              <a:rPr lang="es-CL" sz="2400" smtClean="0"/>
              <a:t>fuentes.</a:t>
            </a:r>
          </a:p>
          <a:p>
            <a:pPr algn="just"/>
            <a:endParaRPr lang="es-CL" sz="2400" smtClean="0"/>
          </a:p>
          <a:p>
            <a:pPr algn="just"/>
            <a:r>
              <a:rPr lang="es-CL" sz="2400" smtClean="0"/>
              <a:t>Además, se utilizará la  </a:t>
            </a:r>
            <a:r>
              <a:rPr lang="es-CL" sz="2400"/>
              <a:t>resolución de problemas, desarrollo de pensamiento lógico matemático, todas ellas conducentes a fortalecer los contenidos mínimos obligatorios incorporados en la programación curricular de </a:t>
            </a:r>
            <a:r>
              <a:rPr lang="es-CL" sz="2400" smtClean="0"/>
              <a:t>ICI.</a:t>
            </a:r>
            <a:endParaRPr lang="es-CL" sz="2400"/>
          </a:p>
        </p:txBody>
      </p:sp>
    </p:spTree>
    <p:extLst>
      <p:ext uri="{BB962C8B-B14F-4D97-AF65-F5344CB8AC3E}">
        <p14:creationId xmlns:p14="http://schemas.microsoft.com/office/powerpoint/2010/main" val="293735011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l"/>
            <a:r>
              <a:rPr lang="es-CL" sz="2800"/>
              <a:t>OBJETIVOS  DE LA COMUNIDAD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19869"/>
            <a:ext cx="8229600" cy="5145435"/>
          </a:xfrm>
        </p:spPr>
        <p:txBody>
          <a:bodyPr>
            <a:noAutofit/>
          </a:bodyPr>
          <a:lstStyle/>
          <a:p>
            <a:pPr algn="just"/>
            <a:r>
              <a:rPr lang="es-CL" sz="2800" smtClean="0"/>
              <a:t>Preparar </a:t>
            </a:r>
            <a:r>
              <a:rPr lang="es-CL" sz="2800"/>
              <a:t>al estudiante a forjar su propio aprendizaje utilizando estrategias que permitan   una disposición permanente, al estudio y así fortalecer su vocación profesional</a:t>
            </a:r>
          </a:p>
          <a:p>
            <a:pPr algn="just"/>
            <a:r>
              <a:rPr lang="es-CL" sz="2800" smtClean="0"/>
              <a:t>Actualizar </a:t>
            </a:r>
            <a:r>
              <a:rPr lang="es-CL" sz="2800"/>
              <a:t>conceptos y procedimientos, en el manejo de expresiones algebraicas</a:t>
            </a:r>
          </a:p>
          <a:p>
            <a:pPr algn="just"/>
            <a:r>
              <a:rPr lang="es-CL" sz="2800"/>
              <a:t> </a:t>
            </a:r>
            <a:r>
              <a:rPr lang="es-CL" sz="2800" smtClean="0"/>
              <a:t>Capacitar </a:t>
            </a:r>
            <a:r>
              <a:rPr lang="es-CL" sz="2800"/>
              <a:t>al alumno, en el conocimiento de estrategias, que permitan abordar problemas de planteamiento</a:t>
            </a:r>
          </a:p>
          <a:p>
            <a:pPr algn="just"/>
            <a:r>
              <a:rPr lang="es-CL" sz="2800" smtClean="0"/>
              <a:t>Preparar </a:t>
            </a:r>
            <a:r>
              <a:rPr lang="es-CL" sz="2800"/>
              <a:t>a nivel básico las capacidades, de pensamiento crítico, a partir del desarrollo de un pensamiento lógico – estructurado. </a:t>
            </a:r>
          </a:p>
        </p:txBody>
      </p:sp>
    </p:spTree>
    <p:extLst>
      <p:ext uri="{BB962C8B-B14F-4D97-AF65-F5344CB8AC3E}">
        <p14:creationId xmlns:p14="http://schemas.microsoft.com/office/powerpoint/2010/main" val="1036342661"/>
      </p:ext>
    </p:extLst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l"/>
            <a:r>
              <a:rPr lang="es-CL" sz="2800"/>
              <a:t>METODOLOGÍA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760640"/>
          </a:xfrm>
        </p:spPr>
        <p:txBody>
          <a:bodyPr>
            <a:normAutofit/>
          </a:bodyPr>
          <a:lstStyle/>
          <a:p>
            <a:pPr algn="just"/>
            <a:r>
              <a:rPr lang="es-CL" sz="2800" smtClean="0"/>
              <a:t>APRENDER HACIENDO: el </a:t>
            </a:r>
            <a:r>
              <a:rPr lang="es-CL" sz="2800"/>
              <a:t>docente deberá generar una dinámica de trabajo en la cual el alumno se convierta en el centro del proceso educativo y se le otorguen los espacios y los tiempos para su acción personal. </a:t>
            </a:r>
            <a:endParaRPr lang="es-CL" sz="2800" smtClean="0"/>
          </a:p>
          <a:p>
            <a:pPr algn="just"/>
            <a:r>
              <a:rPr lang="es-CL" sz="2800" smtClean="0"/>
              <a:t>El docente realizará </a:t>
            </a:r>
            <a:r>
              <a:rPr lang="es-CL" sz="2800"/>
              <a:t>una introducción expositiva, apoyado por una guía instruccional o módulo de enseñanza orientada. </a:t>
            </a:r>
            <a:endParaRPr lang="es-CL" sz="2800" smtClean="0"/>
          </a:p>
          <a:p>
            <a:pPr algn="just"/>
            <a:r>
              <a:rPr lang="es-CL" sz="2800" smtClean="0"/>
              <a:t>El </a:t>
            </a:r>
            <a:r>
              <a:rPr lang="es-CL" sz="2800"/>
              <a:t>desarrollo de cada una de estas guías se efectúa, con la asesoría y apoyo del docente, permitiendo abarcar aquellos de mayor relevancia al tema tratado.</a:t>
            </a:r>
          </a:p>
        </p:txBody>
      </p:sp>
    </p:spTree>
    <p:extLst>
      <p:ext uri="{BB962C8B-B14F-4D97-AF65-F5344CB8AC3E}">
        <p14:creationId xmlns:p14="http://schemas.microsoft.com/office/powerpoint/2010/main" val="3488850559"/>
      </p:ext>
    </p:extLst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6225" y="188640"/>
            <a:ext cx="8591550" cy="1143000"/>
          </a:xfrm>
        </p:spPr>
        <p:txBody>
          <a:bodyPr>
            <a:normAutofit fontScale="90000"/>
          </a:bodyPr>
          <a:lstStyle/>
          <a:p>
            <a:r>
              <a:rPr lang="es-CL" smtClean="0"/>
              <a:t>Planificación Comunidad de Aprendizaje</a:t>
            </a:r>
            <a:endParaRPr lang="es-CL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5250" y="1484784"/>
            <a:ext cx="8953500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9059655"/>
      </p:ext>
    </p:extLst>
  </p:cSld>
  <p:clrMapOvr>
    <a:masterClrMapping/>
  </p:clrMapOvr>
  <p:transition/>
  <p:timing/>
</p:sld>
</file>

<file path=ppt/slides/slide17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4775" y="692696"/>
            <a:ext cx="8934450" cy="4574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016020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43000"/>
          </a:xfrm>
        </p:spPr>
        <p:txBody>
          <a:bodyPr/>
          <a:lstStyle/>
          <a:p>
            <a:r>
              <a:rPr lang="es-CL" smtClean="0"/>
              <a:t>AGENDA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smtClean="0"/>
              <a:t>Perfil de Ingreso</a:t>
            </a:r>
          </a:p>
          <a:p>
            <a:r>
              <a:rPr lang="es-CL" smtClean="0"/>
              <a:t>Nuevo Plan de Estudio</a:t>
            </a:r>
          </a:p>
          <a:p>
            <a:r>
              <a:rPr lang="es-CL" smtClean="0"/>
              <a:t>Comunidad de aprendizaje</a:t>
            </a:r>
          </a:p>
          <a:p>
            <a:endParaRPr lang="es-CL"/>
          </a:p>
        </p:txBody>
      </p:sp>
      <p:pic>
        <p:nvPicPr>
          <p:cNvPr id="1029" name="Picture 5" descr="C:\Users\kkanzua.ALLNET\AppData\Local\Microsoft\Windows\Temporary Internet Files\Content.IE5\WCQ9AVS0\agenda01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76256" y="260648"/>
            <a:ext cx="1903787" cy="2093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8312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970359"/>
              </p:ext>
            </p:extLst>
          </p:nvPr>
        </p:nvGraphicFramePr>
        <p:xfrm>
          <a:off x="169069" y="1052736"/>
          <a:ext cx="4419600" cy="11753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1600"/>
                <a:gridCol w="762000"/>
                <a:gridCol w="762000"/>
                <a:gridCol w="762000"/>
                <a:gridCol w="762000"/>
              </a:tblGrid>
              <a:tr h="190500"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lang="es-CL" sz="1100" u="none" strike="noStrike" smtClean="0">
                          <a:effectLst/>
                        </a:rPr>
                        <a:t>PROMEDIO NEM</a:t>
                      </a:r>
                      <a:endParaRPr lang="es-CL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 </a:t>
                      </a:r>
                      <a:endParaRPr lang="es-CL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2012</a:t>
                      </a:r>
                      <a:endParaRPr lang="es-CL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2013</a:t>
                      </a:r>
                      <a:endParaRPr lang="es-CL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2014</a:t>
                      </a:r>
                      <a:endParaRPr lang="es-CL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rowSpan="5">
                  <a:txBody>
                    <a:bodyPr vert="horz" wrap="square"/>
                    <a:lstStyle/>
                    <a:p>
                      <a:pPr algn="l" fontAlgn="ctr"/>
                      <a:r>
                        <a:rPr lang="es-CL" sz="1100" u="none" strike="noStrike">
                          <a:effectLst/>
                        </a:rPr>
                        <a:t>INGENIERÍA CIVIL INDUSTRIAL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 vert="horz" wrap="square"/>
                    <a:lstStyle/>
                    <a:p>
                      <a:pPr algn="l" fontAlgn="ctr"/>
                      <a:r>
                        <a:rPr lang="es-CL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Promedio</a:t>
                      </a:r>
                      <a:endParaRPr lang="es-CL" sz="1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 vert="horz" wrap="square"/>
                    <a:lstStyle/>
                    <a:p>
                      <a:pPr algn="r" fontAlgn="ctr"/>
                      <a:r>
                        <a:rPr lang="es-CL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5,6</a:t>
                      </a:r>
                      <a:endParaRPr lang="es-CL" sz="1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 vert="horz" wrap="square"/>
                    <a:lstStyle/>
                    <a:p>
                      <a:pPr algn="r" fontAlgn="ctr"/>
                      <a:r>
                        <a:rPr lang="es-CL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5,5</a:t>
                      </a:r>
                      <a:endParaRPr lang="es-CL" sz="1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 vert="horz" wrap="square"/>
                    <a:lstStyle/>
                    <a:p>
                      <a:pPr algn="r" fontAlgn="ctr"/>
                      <a:r>
                        <a:rPr lang="es-CL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5,6</a:t>
                      </a:r>
                      <a:endParaRPr lang="es-CL" sz="1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vMerge="1">
                  <a:txBody>
                    <a:bodyPr vert="horz" wrap="square"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l" fontAlgn="ctr"/>
                      <a:r>
                        <a:rPr lang="es-CL" sz="1100" u="none" strike="noStrike">
                          <a:effectLst/>
                        </a:rPr>
                        <a:t>Máximo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 vert="horz" wrap="square"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6,4</a:t>
                      </a:r>
                      <a:endParaRPr lang="es-CL" sz="1100" b="1" i="0" u="none" strike="noStrike">
                        <a:solidFill>
                          <a:srgbClr val="F5F2F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 vert="horz" wrap="square"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7</a:t>
                      </a:r>
                      <a:endParaRPr lang="es-CL" sz="1100" b="1" i="0" u="none" strike="noStrike">
                        <a:solidFill>
                          <a:srgbClr val="F7F4F7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 vert="horz" wrap="square"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7</a:t>
                      </a:r>
                      <a:endParaRPr lang="es-CL" sz="1100" b="1" i="0" u="none" strike="noStrike">
                        <a:solidFill>
                          <a:srgbClr val="030003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vMerge="1">
                  <a:txBody>
                    <a:bodyPr vert="horz" wrap="square"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l" fontAlgn="ctr"/>
                      <a:r>
                        <a:rPr lang="es-CL" sz="1100" u="none" strike="noStrike">
                          <a:effectLst/>
                        </a:rPr>
                        <a:t>Mínimo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 vert="horz" wrap="square"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4,8</a:t>
                      </a:r>
                      <a:endParaRPr lang="es-CL" sz="1100" b="1" i="0" u="none" strike="noStrike">
                        <a:solidFill>
                          <a:srgbClr val="F5F2F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 vert="horz" wrap="square"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4</a:t>
                      </a:r>
                      <a:endParaRPr lang="es-CL" sz="1100" b="1" i="0" u="none" strike="noStrike">
                        <a:solidFill>
                          <a:srgbClr val="F7F4F7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 vert="horz" wrap="square"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4</a:t>
                      </a:r>
                      <a:endParaRPr lang="es-CL" sz="1100" b="1" i="0" u="none" strike="noStrike">
                        <a:solidFill>
                          <a:srgbClr val="030003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vMerge="1">
                  <a:txBody>
                    <a:bodyPr vert="horz" wrap="square"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l" fontAlgn="ctr"/>
                      <a:r>
                        <a:rPr lang="es-CL" sz="1100" u="none" strike="noStrike" err="1">
                          <a:effectLst/>
                        </a:rPr>
                        <a:t>Desv.Est.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 vert="horz" wrap="square"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0,3</a:t>
                      </a:r>
                      <a:endParaRPr lang="es-CL" sz="1100" b="1" i="0" u="none" strike="noStrike">
                        <a:solidFill>
                          <a:srgbClr val="F5F2F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 vert="horz" wrap="square"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0,5</a:t>
                      </a:r>
                      <a:endParaRPr lang="es-CL" sz="1100" b="1" i="0" u="none" strike="noStrike">
                        <a:solidFill>
                          <a:srgbClr val="F7F4F7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 vert="horz" wrap="square"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0,5</a:t>
                      </a:r>
                      <a:endParaRPr lang="es-CL" sz="1100" b="1" i="0" u="none" strike="noStrike">
                        <a:solidFill>
                          <a:srgbClr val="030003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vMerge="1">
                  <a:txBody>
                    <a:bodyPr vert="horz" wrap="square"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l" fontAlgn="ctr"/>
                      <a:r>
                        <a:rPr lang="es-CL" sz="1100" u="none" strike="noStrike">
                          <a:effectLst/>
                        </a:rPr>
                        <a:t>N° Alumnos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 vert="horz" wrap="square"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64</a:t>
                      </a:r>
                      <a:endParaRPr lang="es-CL" sz="1100" b="1" i="0" u="none" strike="noStrike">
                        <a:solidFill>
                          <a:srgbClr val="F5F2F5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 vert="horz" wrap="square"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48</a:t>
                      </a:r>
                      <a:endParaRPr lang="es-CL" sz="1100" b="1" i="0" u="none" strike="noStrike">
                        <a:solidFill>
                          <a:srgbClr val="F7F4F7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 vert="horz" wrap="square"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43</a:t>
                      </a:r>
                      <a:endParaRPr lang="es-CL" sz="1100" b="1" i="0" u="none" strike="noStrike">
                        <a:solidFill>
                          <a:srgbClr val="030003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692475"/>
              </p:ext>
            </p:extLst>
          </p:nvPr>
        </p:nvGraphicFramePr>
        <p:xfrm>
          <a:off x="334348" y="3146368"/>
          <a:ext cx="3657600" cy="26588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1600"/>
                <a:gridCol w="762000"/>
                <a:gridCol w="762000"/>
                <a:gridCol w="762000"/>
              </a:tblGrid>
              <a:tr h="190441">
                <a:tc>
                  <a:txBody>
                    <a:bodyPr vert="horz" wrap="square"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Tipo de Colegio</a:t>
                      </a:r>
                      <a:endParaRPr lang="es-CL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2012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2013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2014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</a:tr>
              <a:tr h="344782">
                <a:tc>
                  <a:txBody>
                    <a:bodyPr vert="horz" wrap="square"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Particular Subvencionado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41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28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28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</a:tr>
              <a:tr h="190441">
                <a:tc>
                  <a:txBody>
                    <a:bodyPr vert="horz" wrap="square"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 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64,10%</a:t>
                      </a:r>
                      <a:endParaRPr lang="es-CL" sz="1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58,30%</a:t>
                      </a:r>
                      <a:endParaRPr lang="es-CL" sz="1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65,10%</a:t>
                      </a:r>
                      <a:endParaRPr lang="es-CL" sz="1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</a:tr>
              <a:tr h="190441">
                <a:tc>
                  <a:txBody>
                    <a:bodyPr vert="horz" wrap="square"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Municipal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9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11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9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</a:tr>
              <a:tr h="59174">
                <a:tc>
                  <a:txBody>
                    <a:bodyPr vert="horz" wrap="square"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 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14,10%</a:t>
                      </a:r>
                      <a:endParaRPr lang="es-CL" sz="1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22,90%</a:t>
                      </a:r>
                      <a:endParaRPr lang="es-CL" sz="1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20,90%</a:t>
                      </a:r>
                      <a:endParaRPr lang="es-CL" sz="1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</a:tr>
              <a:tr h="190441">
                <a:tc>
                  <a:txBody>
                    <a:bodyPr vert="horz" wrap="square"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Particular Pagado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7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</a:tr>
              <a:tr h="190441">
                <a:tc>
                  <a:txBody>
                    <a:bodyPr vert="horz" wrap="square"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 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7,80%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14,60%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14%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</a:tr>
              <a:tr h="344782">
                <a:tc>
                  <a:txBody>
                    <a:bodyPr vert="horz" wrap="square"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Administración Delegada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0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</a:tr>
              <a:tr h="190441">
                <a:tc>
                  <a:txBody>
                    <a:bodyPr vert="horz" wrap="square"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 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7,80%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4,20%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0%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</a:tr>
              <a:tr h="190441">
                <a:tc>
                  <a:txBody>
                    <a:bodyPr vert="horz" wrap="square"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SIN INFORMACIÓN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0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0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</a:tr>
              <a:tr h="190441">
                <a:tc>
                  <a:txBody>
                    <a:bodyPr vert="horz" wrap="square"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 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6,30%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0%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0%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</a:tr>
              <a:tr h="190441">
                <a:tc>
                  <a:txBody>
                    <a:bodyPr vert="horz" wrap="square"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TOTAL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64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48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43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b"/>
                </a:tc>
              </a:tr>
            </a:tbl>
          </a:graphicData>
        </a:graphic>
      </p:graphicFrame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4650366"/>
              </p:ext>
            </p:extLst>
          </p:nvPr>
        </p:nvGraphicFramePr>
        <p:xfrm>
          <a:off x="4903077" y="1196752"/>
          <a:ext cx="3657600" cy="2000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1600"/>
                <a:gridCol w="762000"/>
                <a:gridCol w="762000"/>
                <a:gridCol w="762000"/>
              </a:tblGrid>
              <a:tr h="200025">
                <a:tc>
                  <a:txBody>
                    <a:bodyPr vert="horz" wrap="square"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Edad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2012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2013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2014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 vert="horz" wrap="square"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Menor igual a 18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31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24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28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 vert="horz" wrap="square"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 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44,30%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41,40%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49,10%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 vert="horz" wrap="square"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]18-21]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37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24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24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 vert="horz" wrap="square"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 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52,90%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41,40%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42,10%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 vert="horz" wrap="square"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]21-25]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2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9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5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 vert="horz" wrap="square"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 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2,90%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15,50%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8,80%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 vert="horz" wrap="square"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Mayor a 25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0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1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0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 vert="horz" wrap="square"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 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0%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1,70%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0%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 vert="horz" wrap="square"/>
                    <a:lstStyle/>
                    <a:p>
                      <a:pPr algn="l" fontAlgn="b"/>
                      <a:r>
                        <a:rPr lang="es-CL" sz="1200" u="none" strike="noStrike">
                          <a:effectLst/>
                        </a:rPr>
                        <a:t>TOTAL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70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58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 vert="horz" wrap="square"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57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8 Rectángulo"/>
          <p:cNvSpPr>
            <a:spLocks noChangeArrowheads="1"/>
          </p:cNvSpPr>
          <p:nvPr/>
        </p:nvSpPr>
        <p:spPr bwMode="auto">
          <a:xfrm>
            <a:off x="357188" y="214313"/>
            <a:ext cx="84629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CL" sz="3600" b="1" smtClean="0"/>
              <a:t>PERFIL DE INGRESO</a:t>
            </a:r>
            <a:endParaRPr lang="es-CL" sz="3600">
              <a:solidFill>
                <a:srgbClr val="222222"/>
              </a:solidFill>
            </a:endParaRPr>
          </a:p>
        </p:txBody>
      </p:sp>
      <p:pic>
        <p:nvPicPr>
          <p:cNvPr id="7" name="10 Imag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52154" y="3717032"/>
            <a:ext cx="4759446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5554583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val="668225146"/>
              </p:ext>
            </p:extLst>
          </p:nvPr>
        </p:nvGraphicFramePr>
        <p:xfrm>
          <a:off x="467544" y="1378086"/>
          <a:ext cx="2923728" cy="2016224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9335082"/>
              </p:ext>
            </p:extLst>
          </p:nvPr>
        </p:nvGraphicFramePr>
        <p:xfrm>
          <a:off x="467544" y="3789040"/>
          <a:ext cx="3058707" cy="15841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9569"/>
                <a:gridCol w="1003123"/>
                <a:gridCol w="1036015"/>
              </a:tblGrid>
              <a:tr h="396044">
                <a:tc>
                  <a:txBody>
                    <a:bodyPr vert="horz" wrap="square"/>
                    <a:lstStyle/>
                    <a:p>
                      <a:pPr algn="l" fontAlgn="t"/>
                      <a:r>
                        <a:rPr lang="es-ES" sz="1000" u="none" strike="noStrike">
                          <a:effectLst/>
                        </a:rPr>
                        <a:t>Genero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Cantidad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Porcentaje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96044">
                <a:tc>
                  <a:txBody>
                    <a:bodyPr vert="horz" wrap="square"/>
                    <a:lstStyle/>
                    <a:p>
                      <a:pPr algn="l" fontAlgn="t"/>
                      <a:r>
                        <a:rPr lang="es-ES" sz="1000" u="none" strike="noStrike">
                          <a:effectLst/>
                        </a:rPr>
                        <a:t>Masculino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31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59,6%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96044">
                <a:tc>
                  <a:txBody>
                    <a:bodyPr vert="horz" wrap="square"/>
                    <a:lstStyle/>
                    <a:p>
                      <a:pPr algn="l" fontAlgn="t"/>
                      <a:r>
                        <a:rPr lang="es-ES" sz="1000" u="none" strike="noStrike">
                          <a:effectLst/>
                        </a:rPr>
                        <a:t>Femenino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21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40,4%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96044">
                <a:tc>
                  <a:txBody>
                    <a:bodyPr vert="horz" wrap="square"/>
                    <a:lstStyle/>
                    <a:p>
                      <a:pPr algn="l" fontAlgn="t"/>
                      <a:r>
                        <a:rPr lang="es-ES" sz="1000" u="none" strike="noStrike">
                          <a:effectLst/>
                        </a:rPr>
                        <a:t>Total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52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100,0%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pic>
        <p:nvPicPr>
          <p:cNvPr id="4" name="3 Imagen" descr="LOGO ESCUELA (2)"/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323528" y="191997"/>
            <a:ext cx="1828800" cy="462280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5" name="8 Rectángulo"/>
          <p:cNvSpPr>
            <a:spLocks noChangeArrowheads="1"/>
          </p:cNvSpPr>
          <p:nvPr/>
        </p:nvSpPr>
        <p:spPr bwMode="auto">
          <a:xfrm>
            <a:off x="666190" y="331111"/>
            <a:ext cx="84629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s-CL" sz="3600" b="1" smtClean="0"/>
              <a:t>PERFIL DE INGRESO 2014</a:t>
            </a:r>
            <a:endParaRPr lang="es-CL" sz="3600">
              <a:solidFill>
                <a:srgbClr val="222222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11960" y="1268760"/>
            <a:ext cx="4422445" cy="2234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155983"/>
              </p:ext>
            </p:extLst>
          </p:nvPr>
        </p:nvGraphicFramePr>
        <p:xfrm>
          <a:off x="3866898" y="3824455"/>
          <a:ext cx="5112567" cy="20882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8230"/>
                <a:gridCol w="1474779"/>
                <a:gridCol w="1474779"/>
                <a:gridCol w="1474779"/>
              </a:tblGrid>
              <a:tr h="208823"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Edad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Cantidad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Hombres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Mujeres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08823"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18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12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10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2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08823"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19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20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8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12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08823"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20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9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5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4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08823"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21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5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5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0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08823"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22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2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1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1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08823"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23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0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0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0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08823"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24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4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2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2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08823"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25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0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0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0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08823"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Total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52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31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1000" u="none" strike="noStrike">
                          <a:effectLst/>
                        </a:rPr>
                        <a:t>21</a:t>
                      </a:r>
                      <a:endParaRPr lang="es-E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4958038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" name="9 Gráfico"/>
          <p:cNvGraphicFramePr/>
          <p:nvPr>
            <p:extLst>
              <p:ext uri="{D42A27DB-BD31-4B8C-83A1-F6EECF244321}">
                <p14:modId xmlns:p14="http://schemas.microsoft.com/office/powerpoint/2010/main" val="520022338"/>
              </p:ext>
            </p:extLst>
          </p:nvPr>
        </p:nvGraphicFramePr>
        <p:xfrm>
          <a:off x="0" y="692696"/>
          <a:ext cx="9144000" cy="4896544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pic>
        <p:nvPicPr>
          <p:cNvPr id="3" name="2 Imagen" descr="LOGO ESCUELA (2)"/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323528" y="191997"/>
            <a:ext cx="1828800" cy="462280"/>
          </a:xfrm>
          <a:prstGeom prst="rect">
            <a:avLst/>
          </a:prstGeom>
          <a:noFill/>
          <a:ln w="9525">
            <a:noFill/>
            <a:miter lim="800000"/>
          </a:ln>
        </p:spPr>
      </p:pic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123423"/>
              </p:ext>
            </p:extLst>
          </p:nvPr>
        </p:nvGraphicFramePr>
        <p:xfrm>
          <a:off x="7" y="5589239"/>
          <a:ext cx="9143988" cy="11521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2428"/>
                <a:gridCol w="322428"/>
                <a:gridCol w="220069"/>
                <a:gridCol w="322428"/>
                <a:gridCol w="204717"/>
                <a:gridCol w="322428"/>
                <a:gridCol w="322428"/>
                <a:gridCol w="322428"/>
                <a:gridCol w="220069"/>
                <a:gridCol w="322428"/>
                <a:gridCol w="322428"/>
                <a:gridCol w="322428"/>
                <a:gridCol w="322428"/>
                <a:gridCol w="322428"/>
                <a:gridCol w="322428"/>
                <a:gridCol w="322428"/>
                <a:gridCol w="322428"/>
                <a:gridCol w="322428"/>
                <a:gridCol w="220069"/>
                <a:gridCol w="322428"/>
                <a:gridCol w="322428"/>
                <a:gridCol w="218364"/>
                <a:gridCol w="322428"/>
                <a:gridCol w="322428"/>
                <a:gridCol w="322428"/>
                <a:gridCol w="322428"/>
                <a:gridCol w="322428"/>
                <a:gridCol w="322428"/>
                <a:gridCol w="322428"/>
                <a:gridCol w="322428"/>
              </a:tblGrid>
              <a:tr h="362363"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Comuna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500" u="none" strike="noStrike">
                          <a:effectLst/>
                        </a:rPr>
                        <a:t>QUILICURA</a:t>
                      </a:r>
                      <a:endParaRPr lang="es-ES" sz="5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500" u="none" strike="noStrike">
                          <a:effectLst/>
                        </a:rPr>
                        <a:t>MACUL</a:t>
                      </a:r>
                      <a:endParaRPr lang="es-ES" sz="5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500" u="none" strike="noStrike">
                          <a:effectLst/>
                        </a:rPr>
                        <a:t>PUENTE ALTO</a:t>
                      </a:r>
                      <a:endParaRPr lang="es-ES" sz="5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500" u="none" strike="noStrike">
                          <a:effectLst/>
                        </a:rPr>
                        <a:t>MAIPÚ</a:t>
                      </a:r>
                      <a:endParaRPr lang="es-ES" sz="5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500" u="none" strike="noStrike">
                          <a:effectLst/>
                        </a:rPr>
                        <a:t>LO PRADO</a:t>
                      </a:r>
                      <a:endParaRPr lang="es-ES" sz="5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500" u="none" strike="noStrike">
                          <a:effectLst/>
                        </a:rPr>
                        <a:t>SAN MIGUEL</a:t>
                      </a:r>
                      <a:endParaRPr lang="es-ES" sz="5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500" u="none" strike="noStrike">
                          <a:effectLst/>
                        </a:rPr>
                        <a:t>MOSTAZAL</a:t>
                      </a:r>
                      <a:endParaRPr lang="es-ES" sz="5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500" u="none" strike="noStrike">
                          <a:effectLst/>
                        </a:rPr>
                        <a:t>MAULE</a:t>
                      </a:r>
                      <a:endParaRPr lang="es-ES" sz="5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500" u="none" strike="noStrike">
                          <a:effectLst/>
                        </a:rPr>
                        <a:t>CERRILLOS</a:t>
                      </a:r>
                      <a:endParaRPr lang="es-ES" sz="5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500" u="none" strike="noStrike">
                          <a:effectLst/>
                        </a:rPr>
                        <a:t>PEÑALOLÉN</a:t>
                      </a:r>
                      <a:endParaRPr lang="es-ES" sz="5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500" u="none" strike="noStrike">
                          <a:effectLst/>
                        </a:rPr>
                        <a:t>SAN JOAQUÍN</a:t>
                      </a:r>
                      <a:endParaRPr lang="es-ES" sz="5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500" u="none" strike="noStrike">
                          <a:effectLst/>
                        </a:rPr>
                        <a:t>LA CISTERNA</a:t>
                      </a:r>
                      <a:endParaRPr lang="es-ES" sz="5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500" u="none" strike="noStrike">
                          <a:effectLst/>
                        </a:rPr>
                        <a:t>SANTIAGO</a:t>
                      </a:r>
                      <a:endParaRPr lang="es-ES" sz="5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500" u="none" strike="noStrike">
                          <a:effectLst/>
                        </a:rPr>
                        <a:t>PUDAHUEL</a:t>
                      </a:r>
                      <a:endParaRPr lang="es-ES" sz="5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500" u="none" strike="noStrike">
                          <a:effectLst/>
                        </a:rPr>
                        <a:t>MELIPILLA</a:t>
                      </a:r>
                      <a:endParaRPr lang="es-ES" sz="5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500" u="none" strike="noStrike">
                          <a:effectLst/>
                        </a:rPr>
                        <a:t>QUINTA NORMAL</a:t>
                      </a:r>
                      <a:endParaRPr lang="es-ES" sz="5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500" u="none" strike="noStrike">
                          <a:effectLst/>
                        </a:rPr>
                        <a:t>LA FLORIDA</a:t>
                      </a:r>
                      <a:endParaRPr lang="es-ES" sz="5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500" u="none" strike="noStrike">
                          <a:effectLst/>
                        </a:rPr>
                        <a:t>CURICÓ</a:t>
                      </a:r>
                      <a:endParaRPr lang="es-ES" sz="5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500" u="none" strike="noStrike">
                          <a:effectLst/>
                        </a:rPr>
                        <a:t>RECOLETA</a:t>
                      </a:r>
                      <a:endParaRPr lang="es-ES" sz="5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500" u="none" strike="noStrike">
                          <a:effectLst/>
                        </a:rPr>
                        <a:t>TALAGANTE</a:t>
                      </a:r>
                      <a:endParaRPr lang="es-ES" sz="5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500" u="none" strike="noStrike">
                          <a:effectLst/>
                        </a:rPr>
                        <a:t>ÑUÑOA</a:t>
                      </a:r>
                      <a:endParaRPr lang="es-ES" sz="5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500" u="none" strike="noStrike">
                          <a:effectLst/>
                        </a:rPr>
                        <a:t>SAN BERNARDO</a:t>
                      </a:r>
                      <a:endParaRPr lang="es-ES" sz="5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500" u="none" strike="noStrike">
                          <a:effectLst/>
                        </a:rPr>
                        <a:t>HUECHURABA</a:t>
                      </a:r>
                      <a:endParaRPr lang="es-ES" sz="5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500" u="none" strike="noStrike">
                          <a:effectLst/>
                        </a:rPr>
                        <a:t>EL MONTE</a:t>
                      </a:r>
                      <a:endParaRPr lang="es-ES" sz="5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500" u="none" strike="noStrike">
                          <a:effectLst/>
                        </a:rPr>
                        <a:t>LA PINTANA</a:t>
                      </a:r>
                      <a:endParaRPr lang="es-ES" sz="5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500" u="none" strike="noStrike">
                          <a:effectLst/>
                        </a:rPr>
                        <a:t>EL BOSQUE</a:t>
                      </a:r>
                      <a:endParaRPr lang="es-ES" sz="5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500" u="none" strike="noStrike">
                          <a:effectLst/>
                        </a:rPr>
                        <a:t>LAS CONDES</a:t>
                      </a:r>
                      <a:endParaRPr lang="es-ES" sz="5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500" u="none" strike="noStrike">
                          <a:effectLst/>
                        </a:rPr>
                        <a:t>RANCAGUA</a:t>
                      </a:r>
                      <a:endParaRPr lang="es-ES" sz="5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500" u="none" strike="noStrike">
                          <a:effectLst/>
                        </a:rPr>
                        <a:t>LA REINA</a:t>
                      </a:r>
                      <a:endParaRPr lang="es-ES" sz="5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</a:tr>
              <a:tr h="263255"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Hombres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2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0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1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4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1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1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1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1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1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1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3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2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0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0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2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1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2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1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1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1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0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1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0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0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0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1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1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1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1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</a:tr>
              <a:tr h="263255"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Mujeres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0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1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2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4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1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0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0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0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1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0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1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0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1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1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0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2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0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0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0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0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2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1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1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1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1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0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1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0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0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</a:tr>
              <a:tr h="263255"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Total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2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1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3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8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2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1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1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1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2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1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4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2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1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1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2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3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2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1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1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1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2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2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1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1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1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1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2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1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600" u="none" strike="noStrike">
                          <a:effectLst/>
                        </a:rPr>
                        <a:t>1</a:t>
                      </a:r>
                      <a:endParaRPr lang="es-ES" sz="600" b="0" i="0" u="none" strike="noStrike">
                        <a:effectLst/>
                        <a:latin typeface="Arial"/>
                      </a:endParaRPr>
                    </a:p>
                  </a:txBody>
                  <a:tcPr marL="4630" marR="4630" marT="463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0961885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346700"/>
              </p:ext>
            </p:extLst>
          </p:nvPr>
        </p:nvGraphicFramePr>
        <p:xfrm>
          <a:off x="1835696" y="1895847"/>
          <a:ext cx="4896544" cy="21812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82927"/>
                <a:gridCol w="2113617"/>
              </a:tblGrid>
              <a:tr h="288032">
                <a:tc>
                  <a:txBody>
                    <a:bodyPr vert="horz" wrap="square"/>
                    <a:lstStyle/>
                    <a:p>
                      <a:pPr algn="l" fontAlgn="t"/>
                      <a:r>
                        <a:rPr lang="es-ES" sz="2800" u="none" strike="noStrike">
                          <a:effectLst/>
                        </a:rPr>
                        <a:t> </a:t>
                      </a:r>
                      <a:endParaRPr lang="es-ES" sz="2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2800" u="none" strike="noStrike">
                          <a:effectLst/>
                        </a:rPr>
                        <a:t>PROMEDIO</a:t>
                      </a:r>
                      <a:endParaRPr lang="es-ES" sz="2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88032">
                <a:tc>
                  <a:txBody>
                    <a:bodyPr vert="horz" wrap="square"/>
                    <a:lstStyle/>
                    <a:p>
                      <a:pPr algn="l" fontAlgn="t"/>
                      <a:r>
                        <a:rPr lang="es-ES" sz="2800" u="none" strike="noStrike">
                          <a:effectLst/>
                        </a:rPr>
                        <a:t>NEM</a:t>
                      </a:r>
                      <a:endParaRPr lang="es-ES" sz="2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2800" u="none" strike="noStrike">
                          <a:effectLst/>
                        </a:rPr>
                        <a:t>5,6</a:t>
                      </a:r>
                      <a:endParaRPr lang="es-ES" sz="2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88032">
                <a:tc>
                  <a:txBody>
                    <a:bodyPr vert="horz" wrap="square"/>
                    <a:lstStyle/>
                    <a:p>
                      <a:pPr algn="l" fontAlgn="t"/>
                      <a:r>
                        <a:rPr lang="es-ES" sz="2800" u="none" strike="noStrike">
                          <a:effectLst/>
                        </a:rPr>
                        <a:t>LENGUAJE</a:t>
                      </a:r>
                      <a:endParaRPr lang="es-ES" sz="2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2800" u="none" strike="noStrike">
                          <a:effectLst/>
                        </a:rPr>
                        <a:t>532</a:t>
                      </a:r>
                      <a:endParaRPr lang="es-ES" sz="2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88032">
                <a:tc>
                  <a:txBody>
                    <a:bodyPr vert="horz" wrap="square"/>
                    <a:lstStyle/>
                    <a:p>
                      <a:pPr algn="l" fontAlgn="t"/>
                      <a:r>
                        <a:rPr lang="es-ES" sz="2800" u="none" strike="noStrike">
                          <a:effectLst/>
                        </a:rPr>
                        <a:t>MATEMATICAS</a:t>
                      </a:r>
                      <a:endParaRPr lang="es-ES" sz="2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2800" u="none" strike="noStrike">
                          <a:effectLst/>
                        </a:rPr>
                        <a:t>582</a:t>
                      </a:r>
                      <a:endParaRPr lang="es-ES" sz="2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88032">
                <a:tc>
                  <a:txBody>
                    <a:bodyPr vert="horz" wrap="square"/>
                    <a:lstStyle/>
                    <a:p>
                      <a:pPr algn="l" fontAlgn="t"/>
                      <a:r>
                        <a:rPr lang="es-ES" sz="2800" u="none" strike="noStrike">
                          <a:effectLst/>
                        </a:rPr>
                        <a:t>RANKING</a:t>
                      </a:r>
                      <a:endParaRPr lang="es-ES" sz="2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 vert="horz" wrap="square"/>
                    <a:lstStyle/>
                    <a:p>
                      <a:pPr algn="ctr" fontAlgn="t"/>
                      <a:r>
                        <a:rPr lang="es-ES" sz="2800" u="none" strike="noStrike">
                          <a:effectLst/>
                        </a:rPr>
                        <a:t>555</a:t>
                      </a:r>
                      <a:endParaRPr lang="es-ES" sz="2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pic>
        <p:nvPicPr>
          <p:cNvPr id="4" name="3 Imagen" descr="LOGO ESCUELA (2)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323528" y="191997"/>
            <a:ext cx="1828800" cy="462280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5" name="8 Rectángulo"/>
          <p:cNvSpPr>
            <a:spLocks noChangeArrowheads="1"/>
          </p:cNvSpPr>
          <p:nvPr/>
        </p:nvSpPr>
        <p:spPr bwMode="auto">
          <a:xfrm>
            <a:off x="348060" y="654277"/>
            <a:ext cx="84629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CL" sz="3600" b="1" smtClean="0"/>
              <a:t>PERFIL DE INGRESO 2014</a:t>
            </a:r>
            <a:endParaRPr lang="es-CL" sz="3600">
              <a:solidFill>
                <a:srgbClr val="222222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36688" y="4077072"/>
            <a:ext cx="6057900" cy="221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7980944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7 Rectángulo"/>
          <p:cNvSpPr/>
          <p:nvPr/>
        </p:nvSpPr>
        <p:spPr>
          <a:xfrm>
            <a:off x="357158" y="214290"/>
            <a:ext cx="84633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s-CL" sz="2800" b="1" smtClean="0">
                <a:solidFill>
                  <a:srgbClr val="222222"/>
                </a:solidFill>
                <a:latin typeface="Calibri"/>
              </a:rPr>
              <a:t>DESERCIÓN</a:t>
            </a:r>
            <a:endParaRPr lang="es-CL" sz="2800" b="1" i="0" u="none">
              <a:solidFill>
                <a:srgbClr val="222222"/>
              </a:solidFill>
              <a:latin typeface="Calibri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614723"/>
              </p:ext>
            </p:extLst>
          </p:nvPr>
        </p:nvGraphicFramePr>
        <p:xfrm>
          <a:off x="357158" y="908720"/>
          <a:ext cx="4584365" cy="21602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61257"/>
                <a:gridCol w="627466"/>
                <a:gridCol w="682376"/>
                <a:gridCol w="806633"/>
                <a:gridCol w="806633"/>
              </a:tblGrid>
              <a:tr h="304259">
                <a:tc>
                  <a:txBody>
                    <a:bodyPr vert="horz" wrap="square"/>
                    <a:lstStyle/>
                    <a:p>
                      <a:pPr algn="r">
                        <a:spcAft>
                          <a:spcPct val="0"/>
                        </a:spcAft>
                      </a:pPr>
                      <a:r>
                        <a:rPr lang="es-ES" sz="1100">
                          <a:solidFill>
                            <a:schemeClr val="tx1"/>
                          </a:solidFill>
                          <a:effectLst/>
                        </a:rPr>
                        <a:t>COHORTE</a:t>
                      </a:r>
                      <a:endParaRPr lang="es-CL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 vert="horz" wrap="square"/>
                    <a:lstStyle/>
                    <a:p>
                      <a:pPr algn="r">
                        <a:spcAft>
                          <a:spcPct val="0"/>
                        </a:spcAft>
                      </a:pPr>
                      <a:r>
                        <a:rPr lang="es-ES" sz="1100">
                          <a:solidFill>
                            <a:schemeClr val="tx1"/>
                          </a:solidFill>
                          <a:effectLst/>
                        </a:rPr>
                        <a:t>2010</a:t>
                      </a:r>
                      <a:endParaRPr lang="es-CL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 vert="horz" wrap="square"/>
                    <a:lstStyle/>
                    <a:p>
                      <a:pPr algn="r">
                        <a:spcAft>
                          <a:spcPct val="0"/>
                        </a:spcAft>
                      </a:pPr>
                      <a:r>
                        <a:rPr lang="es-ES" sz="1100">
                          <a:solidFill>
                            <a:schemeClr val="tx1"/>
                          </a:solidFill>
                          <a:effectLst/>
                        </a:rPr>
                        <a:t>2011</a:t>
                      </a:r>
                      <a:endParaRPr lang="es-CL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 vert="horz" wrap="square"/>
                    <a:lstStyle/>
                    <a:p>
                      <a:pPr algn="r">
                        <a:spcAft>
                          <a:spcPct val="0"/>
                        </a:spcAft>
                      </a:pPr>
                      <a:r>
                        <a:rPr lang="es-ES" sz="1100">
                          <a:solidFill>
                            <a:schemeClr val="tx1"/>
                          </a:solidFill>
                          <a:effectLst/>
                        </a:rPr>
                        <a:t>2012</a:t>
                      </a:r>
                      <a:endParaRPr lang="es-CL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 vert="horz" wrap="square"/>
                    <a:lstStyle/>
                    <a:p>
                      <a:pPr algn="r">
                        <a:spcAft>
                          <a:spcPct val="0"/>
                        </a:spcAft>
                      </a:pPr>
                      <a:r>
                        <a:rPr lang="es-ES" sz="1100">
                          <a:solidFill>
                            <a:schemeClr val="tx1"/>
                          </a:solidFill>
                          <a:effectLst/>
                        </a:rPr>
                        <a:t>2013</a:t>
                      </a:r>
                      <a:endParaRPr lang="es-CL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623731">
                <a:tc>
                  <a:txBody>
                    <a:bodyPr vert="horz" wrap="square"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es-ES" sz="1100">
                          <a:solidFill>
                            <a:schemeClr val="tx1"/>
                          </a:solidFill>
                          <a:effectLst/>
                        </a:rPr>
                        <a:t>% Deserción</a:t>
                      </a:r>
                      <a:endParaRPr lang="es-CL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 vert="horz" wrap="square"/>
                    <a:lstStyle/>
                    <a:p>
                      <a:pPr algn="r">
                        <a:spcAft>
                          <a:spcPct val="0"/>
                        </a:spcAft>
                      </a:pPr>
                      <a:r>
                        <a:rPr lang="es-ES" sz="1100">
                          <a:solidFill>
                            <a:schemeClr val="tx1"/>
                          </a:solidFill>
                          <a:effectLst/>
                        </a:rPr>
                        <a:t>17%</a:t>
                      </a:r>
                      <a:endParaRPr lang="es-CL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 vert="horz" wrap="square"/>
                    <a:lstStyle/>
                    <a:p>
                      <a:pPr algn="r">
                        <a:spcAft>
                          <a:spcPct val="0"/>
                        </a:spcAft>
                      </a:pPr>
                      <a:r>
                        <a:rPr lang="es-ES" sz="1100">
                          <a:solidFill>
                            <a:schemeClr val="tx1"/>
                          </a:solidFill>
                          <a:effectLst/>
                        </a:rPr>
                        <a:t>28%</a:t>
                      </a:r>
                      <a:endParaRPr lang="es-CL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 vert="horz" wrap="square"/>
                    <a:lstStyle/>
                    <a:p>
                      <a:pPr algn="r">
                        <a:spcAft>
                          <a:spcPct val="0"/>
                        </a:spcAft>
                      </a:pPr>
                      <a:r>
                        <a:rPr lang="es-ES" sz="1100">
                          <a:solidFill>
                            <a:schemeClr val="tx1"/>
                          </a:solidFill>
                          <a:effectLst/>
                        </a:rPr>
                        <a:t>28%</a:t>
                      </a:r>
                      <a:endParaRPr lang="es-CL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 vert="horz" wrap="square"/>
                    <a:lstStyle/>
                    <a:p>
                      <a:pPr algn="r">
                        <a:spcAft>
                          <a:spcPct val="0"/>
                        </a:spcAft>
                      </a:pPr>
                      <a:r>
                        <a:rPr lang="es-ES" sz="1100">
                          <a:solidFill>
                            <a:schemeClr val="tx1"/>
                          </a:solidFill>
                          <a:effectLst/>
                        </a:rPr>
                        <a:t>30%</a:t>
                      </a:r>
                      <a:endParaRPr lang="es-CL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623731">
                <a:tc>
                  <a:txBody>
                    <a:bodyPr vert="horz" wrap="square"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es-ES" sz="1100">
                          <a:solidFill>
                            <a:schemeClr val="tx1"/>
                          </a:solidFill>
                          <a:effectLst/>
                        </a:rPr>
                        <a:t>% Retención</a:t>
                      </a:r>
                      <a:endParaRPr lang="es-CL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 vert="horz" wrap="square"/>
                    <a:lstStyle/>
                    <a:p>
                      <a:pPr algn="r">
                        <a:spcAft>
                          <a:spcPct val="0"/>
                        </a:spcAft>
                      </a:pPr>
                      <a:r>
                        <a:rPr lang="es-ES" sz="1100">
                          <a:solidFill>
                            <a:schemeClr val="tx1"/>
                          </a:solidFill>
                          <a:effectLst/>
                        </a:rPr>
                        <a:t>83%</a:t>
                      </a:r>
                      <a:endParaRPr lang="es-CL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 vert="horz" wrap="square"/>
                    <a:lstStyle/>
                    <a:p>
                      <a:pPr algn="r">
                        <a:spcAft>
                          <a:spcPct val="0"/>
                        </a:spcAft>
                      </a:pPr>
                      <a:r>
                        <a:rPr lang="es-ES" sz="1100">
                          <a:solidFill>
                            <a:schemeClr val="tx1"/>
                          </a:solidFill>
                          <a:effectLst/>
                        </a:rPr>
                        <a:t>73%</a:t>
                      </a:r>
                      <a:endParaRPr lang="es-CL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 vert="horz" wrap="square"/>
                    <a:lstStyle/>
                    <a:p>
                      <a:pPr algn="r">
                        <a:spcAft>
                          <a:spcPct val="0"/>
                        </a:spcAft>
                      </a:pPr>
                      <a:r>
                        <a:rPr lang="es-ES" sz="1100">
                          <a:solidFill>
                            <a:schemeClr val="tx1"/>
                          </a:solidFill>
                          <a:effectLst/>
                        </a:rPr>
                        <a:t>72%</a:t>
                      </a:r>
                      <a:endParaRPr lang="es-CL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 vert="horz" wrap="square"/>
                    <a:lstStyle/>
                    <a:p>
                      <a:pPr algn="r">
                        <a:spcAft>
                          <a:spcPct val="0"/>
                        </a:spcAft>
                      </a:pPr>
                      <a:r>
                        <a:rPr lang="es-ES" sz="1100">
                          <a:solidFill>
                            <a:schemeClr val="tx1"/>
                          </a:solidFill>
                          <a:effectLst/>
                        </a:rPr>
                        <a:t>70%</a:t>
                      </a:r>
                      <a:endParaRPr lang="es-CL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04259">
                <a:tc>
                  <a:txBody>
                    <a:bodyPr vert="horz" wrap="square"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es-ES" sz="1100">
                          <a:solidFill>
                            <a:schemeClr val="tx1"/>
                          </a:solidFill>
                          <a:effectLst/>
                        </a:rPr>
                        <a:t>N° Desertores</a:t>
                      </a:r>
                      <a:endParaRPr lang="es-CL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 vert="horz" wrap="square"/>
                    <a:lstStyle/>
                    <a:p>
                      <a:pPr algn="r">
                        <a:spcAft>
                          <a:spcPct val="0"/>
                        </a:spcAft>
                      </a:pPr>
                      <a:r>
                        <a:rPr lang="es-ES" sz="11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CL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 vert="horz" wrap="square"/>
                    <a:lstStyle/>
                    <a:p>
                      <a:pPr algn="r">
                        <a:spcAft>
                          <a:spcPct val="0"/>
                        </a:spcAft>
                      </a:pPr>
                      <a:r>
                        <a:rPr lang="es-ES" sz="110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CL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 vert="horz" wrap="square"/>
                    <a:lstStyle/>
                    <a:p>
                      <a:pPr algn="r">
                        <a:spcAft>
                          <a:spcPct val="0"/>
                        </a:spcAft>
                      </a:pPr>
                      <a:r>
                        <a:rPr lang="es-ES" sz="110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s-CL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 vert="horz" wrap="square"/>
                    <a:lstStyle/>
                    <a:p>
                      <a:pPr algn="r">
                        <a:spcAft>
                          <a:spcPct val="0"/>
                        </a:spcAft>
                      </a:pPr>
                      <a:r>
                        <a:rPr lang="es-ES" sz="110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s-CL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04259">
                <a:tc>
                  <a:txBody>
                    <a:bodyPr vert="horz" wrap="square"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es-ES" sz="1100">
                          <a:solidFill>
                            <a:schemeClr val="tx1"/>
                          </a:solidFill>
                          <a:effectLst/>
                        </a:rPr>
                        <a:t>Total Cohorte</a:t>
                      </a:r>
                      <a:endParaRPr lang="es-CL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 vert="horz" wrap="square"/>
                    <a:lstStyle/>
                    <a:p>
                      <a:pPr algn="r">
                        <a:spcAft>
                          <a:spcPct val="0"/>
                        </a:spcAft>
                      </a:pPr>
                      <a:r>
                        <a:rPr lang="es-ES" sz="1100">
                          <a:solidFill>
                            <a:schemeClr val="tx1"/>
                          </a:solidFill>
                          <a:effectLst/>
                        </a:rPr>
                        <a:t>53</a:t>
                      </a:r>
                      <a:endParaRPr lang="es-CL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 vert="horz" wrap="square"/>
                    <a:lstStyle/>
                    <a:p>
                      <a:pPr algn="r">
                        <a:spcAft>
                          <a:spcPct val="0"/>
                        </a:spcAft>
                      </a:pPr>
                      <a:r>
                        <a:rPr lang="es-ES" sz="1100">
                          <a:solidFill>
                            <a:schemeClr val="tx1"/>
                          </a:solidFill>
                          <a:effectLst/>
                        </a:rPr>
                        <a:t>51</a:t>
                      </a:r>
                      <a:endParaRPr lang="es-CL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 vert="horz" wrap="square"/>
                    <a:lstStyle/>
                    <a:p>
                      <a:pPr algn="r">
                        <a:spcAft>
                          <a:spcPct val="0"/>
                        </a:spcAft>
                      </a:pPr>
                      <a:r>
                        <a:rPr lang="es-ES" sz="1100">
                          <a:solidFill>
                            <a:schemeClr val="tx1"/>
                          </a:solidFill>
                          <a:effectLst/>
                        </a:rPr>
                        <a:t>64</a:t>
                      </a:r>
                      <a:endParaRPr lang="es-CL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 vert="horz" wrap="square"/>
                    <a:lstStyle/>
                    <a:p>
                      <a:pPr algn="r">
                        <a:spcAft>
                          <a:spcPct val="0"/>
                        </a:spcAft>
                      </a:pPr>
                      <a:r>
                        <a:rPr lang="es-ES" sz="110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es-CL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3983828109"/>
              </p:ext>
            </p:extLst>
          </p:nvPr>
        </p:nvGraphicFramePr>
        <p:xfrm>
          <a:off x="3059832" y="3429000"/>
          <a:ext cx="5328592" cy="2865363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  <p:extLst>
      <p:ext uri="{BB962C8B-B14F-4D97-AF65-F5344CB8AC3E}">
        <p14:creationId xmlns:p14="http://schemas.microsoft.com/office/powerpoint/2010/main" val="4275556866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7772400" cy="1470025"/>
          </a:xfrm>
        </p:spPr>
        <p:txBody>
          <a:bodyPr>
            <a:normAutofit/>
          </a:bodyPr>
          <a:lstStyle/>
          <a:p>
            <a:r>
              <a:rPr lang="es-ES" sz="3600" smtClean="0"/>
              <a:t>ACTUALIZACION PLAN DE ESTUDIO ICI</a:t>
            </a:r>
            <a:endParaRPr lang="es-ES" sz="360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2636912"/>
            <a:ext cx="6400800" cy="1752600"/>
          </a:xfrm>
        </p:spPr>
        <p:txBody>
          <a:bodyPr/>
          <a:lstStyle/>
          <a:p>
            <a:endParaRPr lang="es-ES" smtClean="0"/>
          </a:p>
          <a:p>
            <a:r>
              <a:rPr lang="es-ES" smtClean="0"/>
              <a:t>2014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0196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0" y="260648"/>
            <a:ext cx="1619672" cy="5400600"/>
          </a:xfrm>
          <a:prstGeom prst="rect">
            <a:avLst/>
          </a:prstGeom>
          <a:noFill/>
          <a:ln>
            <a:solidFill>
              <a:schemeClr val="accent1">
                <a:shade val="50000"/>
                <a:alpha val="6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6934889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12.14"/>
  <p:tag name="AS_TITLE" val="Aspose.Slides for .NET 4.0 Client Profile"/>
  <p:tag name="AS_VERSION" val="19.12"/>
</p:tagLst>
</file>

<file path=ppt/theme/theme1.xml><?xml version="1.0" encoding="utf-8"?>
<a:theme xmlns:r="http://schemas.openxmlformats.org/officeDocument/2006/relationships"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44</Paragraphs>
  <Slides>17</Slides>
  <Notes>1</Notes>
  <TotalTime>197</TotalTime>
  <HiddenSlides>0</HiddenSlides>
  <MMClips>0</MMClips>
  <ScaleCrop>0</ScaleCrop>
  <HeadingPairs>
    <vt:vector baseType="variant" size="6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baseType="lpstr" size="22">
      <vt:lpstr>Arial</vt:lpstr>
      <vt:lpstr>Calibri</vt:lpstr>
      <vt:lpstr>Times New Roman</vt:lpstr>
      <vt:lpstr>Wingdings</vt:lpstr>
      <vt:lpstr>Tema de Office</vt:lpstr>
      <vt:lpstr>SEMESTRE DE ACOGIDACOMUNIDAD DE APRENDIZAJE</vt:lpstr>
      <vt:lpstr>AGENDA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ACTUALIZACION PLAN DE ESTUDIO ICI</vt:lpstr>
      <vt:lpstr>PowerPoint Presentation</vt:lpstr>
      <vt:lpstr>Principales Cambios</vt:lpstr>
      <vt:lpstr>COMUNIDAD DE APRENDIZAJE ICI</vt:lpstr>
      <vt:lpstr>FUNDAMENTO TEORICO</vt:lpstr>
      <vt:lpstr>DESCRIPCION DE LA COMUNIDAD DE APRENDIZAJE</vt:lpstr>
      <vt:lpstr>OBJETIVOS  DE LA COMUNIDAD</vt:lpstr>
      <vt:lpstr>METODOLOGÍA</vt:lpstr>
      <vt:lpstr>Planificación Comunidad de Aprendizaje</vt:lpstr>
      <vt:lpstr>PowerPoint Presentation</vt:lpstr>
    </vt:vector>
  </TitlesOfParts>
  <LinksUpToDate>0</LinksUpToDate>
  <SharedDoc>0</SharedDoc>
  <HyperlinksChanged>0</HyperlinksChanged>
  <Application>Aspose.Slides for .NET</Application>
  <AppVersion>19.1200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PERFIL DE ALUMNOS AL INGRESO</dc:title>
  <dc:creator>VICTOR BETANCOURT GUTIERREZ</dc:creator>
  <cp:lastModifiedBy>kkanzua</cp:lastModifiedBy>
  <cp:revision>31</cp:revision>
  <dcterms:created xsi:type="dcterms:W3CDTF">2014-07-09T00:53:35Z</dcterms:created>
  <dcterms:modified xsi:type="dcterms:W3CDTF">2024-01-08T14:37:11Z</dcterms:modified>
</cp:coreProperties>
</file>