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2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9" r:id="rId5"/>
    <p:sldId id="258" r:id="rId6"/>
    <p:sldId id="260" r:id="rId7"/>
    <p:sldId id="261" r:id="rId8"/>
    <p:sldId id="262" r:id="rId9"/>
  </p:sldIdLst>
  <p:sldSz cx="9144000" cy="6858000" type="screen4x3"/>
  <p:notesSz cx="6858000" cy="9144000"/>
  <p:custDataLst>
    <p:tags r:id="rId10"/>
  </p:custDataLst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72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3736200" cy="7373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gs" Target="tags/tag1.xml" /><Relationship Id="rId11" Type="http://schemas.openxmlformats.org/officeDocument/2006/relationships/presProps" Target="presProps.xml" /><Relationship Id="rId12" Type="http://schemas.openxmlformats.org/officeDocument/2006/relationships/viewProps" Target="viewProps.xml" /><Relationship Id="rId13" Type="http://schemas.openxmlformats.org/officeDocument/2006/relationships/theme" Target="theme/theme1.xml" /><Relationship Id="rId14" Type="http://schemas.openxmlformats.org/officeDocument/2006/relationships/tableStyles" Target="tableStyles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051F-3F4A-4B52-B234-26777521E0F9}" type="datetimeFigureOut">
              <a:rPr lang="es-ES_tradnl" smtClean="0"/>
              <a:t>21/01/2015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EBBD-F551-46AB-A885-A7A6552F34E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051F-3F4A-4B52-B234-26777521E0F9}" type="datetimeFigureOut">
              <a:rPr lang="es-ES_tradnl" smtClean="0"/>
              <a:t>21/01/2015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EBBD-F551-46AB-A885-A7A6552F34E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051F-3F4A-4B52-B234-26777521E0F9}" type="datetimeFigureOut">
              <a:rPr lang="es-ES_tradnl" smtClean="0"/>
              <a:t>21/01/2015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EBBD-F551-46AB-A885-A7A6552F34E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051F-3F4A-4B52-B234-26777521E0F9}" type="datetimeFigureOut">
              <a:rPr lang="es-ES_tradnl" smtClean="0"/>
              <a:t>21/01/2015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EBBD-F551-46AB-A885-A7A6552F34E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051F-3F4A-4B52-B234-26777521E0F9}" type="datetimeFigureOut">
              <a:rPr lang="es-ES_tradnl" smtClean="0"/>
              <a:t>21/01/2015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EBBD-F551-46AB-A885-A7A6552F34E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051F-3F4A-4B52-B234-26777521E0F9}" type="datetimeFigureOut">
              <a:rPr lang="es-ES_tradnl" smtClean="0"/>
              <a:t>21/01/2015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EBBD-F551-46AB-A885-A7A6552F34E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051F-3F4A-4B52-B234-26777521E0F9}" type="datetimeFigureOut">
              <a:rPr lang="es-ES_tradnl" smtClean="0"/>
              <a:t>21/01/2015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EBBD-F551-46AB-A885-A7A6552F34E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051F-3F4A-4B52-B234-26777521E0F9}" type="datetimeFigureOut">
              <a:rPr lang="es-ES_tradnl" smtClean="0"/>
              <a:t>21/01/2015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EBBD-F551-46AB-A885-A7A6552F34E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051F-3F4A-4B52-B234-26777521E0F9}" type="datetimeFigureOut">
              <a:rPr lang="es-ES_tradnl" smtClean="0"/>
              <a:t>21/01/2015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EBBD-F551-46AB-A885-A7A6552F34E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051F-3F4A-4B52-B234-26777521E0F9}" type="datetimeFigureOut">
              <a:rPr lang="es-ES_tradnl" smtClean="0"/>
              <a:t>21/01/2015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EBBD-F551-46AB-A885-A7A6552F34E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051F-3F4A-4B52-B234-26777521E0F9}" type="datetimeFigureOut">
              <a:rPr lang="es-ES_tradnl" smtClean="0"/>
              <a:t>21/01/2015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EBBD-F551-46AB-A885-A7A6552F34E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C051F-3F4A-4B52-B234-26777521E0F9}" type="datetimeFigureOut">
              <a:rPr lang="es-ES_tradnl" smtClean="0"/>
              <a:t>21/01/2015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6EBBD-F551-46AB-A885-A7A6552F34EC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es-ES_tradnl" sz="3100" b="1" smtClean="0">
                <a:solidFill>
                  <a:schemeClr val="tx2">
                    <a:lumMod val="75000"/>
                  </a:schemeClr>
                </a:solidFill>
              </a:rPr>
              <a:t>         </a:t>
            </a:r>
            <a: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  <a:t>EVALUACIÓN DE  UNA  ASIGNATURA </a:t>
            </a:r>
            <a:b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  <a:t>          DICTADA CON LA METODOLOGÍA ABP/PBL                                    </a:t>
            </a:r>
            <a:r>
              <a:rPr lang="es-ES_tradnl" sz="2200" b="1" smtClean="0">
                <a:solidFill>
                  <a:schemeClr val="accent3">
                    <a:lumMod val="75000"/>
                  </a:schemeClr>
                </a:solidFill>
              </a:rPr>
              <a:t>(APRENDIZAJE BASADO EN PROYECTO)</a:t>
            </a:r>
            <a:br>
              <a:rPr lang="es-ES_tradnl" sz="2200" b="1" smtClean="0">
                <a:solidFill>
                  <a:schemeClr val="tx2">
                    <a:lumMod val="75000"/>
                  </a:schemeClr>
                </a:solidFill>
              </a:rPr>
            </a:br>
            <a:br>
              <a:rPr lang="es-ES_tradnl" sz="2200" b="1" smtClean="0">
                <a:solidFill>
                  <a:schemeClr val="tx2">
                    <a:lumMod val="75000"/>
                  </a:schemeClr>
                </a:solidFill>
              </a:rPr>
            </a:br>
            <a:br>
              <a:rPr lang="es-ES_tradnl" smtClean="0"/>
            </a:b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1357298"/>
            <a:ext cx="7572428" cy="4643470"/>
          </a:xfrm>
          <a:ln>
            <a:solidFill>
              <a:schemeClr val="tx2"/>
            </a:solidFill>
          </a:ln>
        </p:spPr>
        <p:txBody>
          <a:bodyPr>
            <a:normAutofit lnSpcReduction="10000"/>
          </a:bodyPr>
          <a:lstStyle/>
          <a:p>
            <a:pPr marL="514350" indent="-514350" algn="l"/>
            <a:r>
              <a:rPr lang="es-ES_tradnl" b="1" smtClean="0">
                <a:solidFill>
                  <a:schemeClr val="accent4">
                    <a:lumMod val="75000"/>
                  </a:schemeClr>
                </a:solidFill>
              </a:rPr>
              <a:t>CONTENIDO DE LA PRESENTACIÓN</a:t>
            </a:r>
          </a:p>
          <a:p>
            <a:pPr marL="514350" indent="-514350" algn="l"/>
            <a:endParaRPr lang="es-ES_tradnl" b="1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s-ES_tradnl" b="1" smtClean="0">
                <a:solidFill>
                  <a:schemeClr val="accent4">
                    <a:lumMod val="75000"/>
                  </a:schemeClr>
                </a:solidFill>
              </a:rPr>
              <a:t>Antecedentes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s-ES_tradnl" b="1" smtClean="0">
                <a:solidFill>
                  <a:schemeClr val="accent4">
                    <a:lumMod val="75000"/>
                  </a:schemeClr>
                </a:solidFill>
              </a:rPr>
              <a:t>Fundamentos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s-ES_tradnl" b="1" smtClean="0">
                <a:solidFill>
                  <a:schemeClr val="accent4">
                    <a:lumMod val="75000"/>
                  </a:schemeClr>
                </a:solidFill>
              </a:rPr>
              <a:t>Desarrollo</a:t>
            </a:r>
          </a:p>
          <a:p>
            <a:pPr marL="514350" indent="-514350" algn="l">
              <a:buFont typeface="+mj-lt"/>
              <a:buAutoNum type="arabicPeriod"/>
            </a:pPr>
            <a:r>
              <a:rPr lang="es-ES_tradnl" b="1" smtClean="0">
                <a:solidFill>
                  <a:schemeClr val="accent4">
                    <a:lumMod val="75000"/>
                  </a:schemeClr>
                </a:solidFill>
              </a:rPr>
              <a:t>Ventajas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s-ES_tradnl" b="1" smtClean="0">
                <a:solidFill>
                  <a:schemeClr val="accent4">
                    <a:lumMod val="75000"/>
                  </a:schemeClr>
                </a:solidFill>
              </a:rPr>
              <a:t>Evaluación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s-ES_tradnl" b="1" smtClean="0">
                <a:solidFill>
                  <a:schemeClr val="accent4">
                    <a:lumMod val="75000"/>
                  </a:schemeClr>
                </a:solidFill>
              </a:rPr>
              <a:t>Consideraciones</a:t>
            </a:r>
          </a:p>
          <a:p>
            <a:pPr marL="514350" indent="-514350" algn="l"/>
            <a:endParaRPr lang="es-ES_tradnl" b="1" smtClean="0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/>
            <a:endParaRPr lang="es-ES_tradnl" b="1" smtClean="0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/>
            <a:endParaRPr lang="es-ES_tradnl" b="1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/>
            <a:endParaRPr lang="es-ES_tradnl" b="1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357686" y="600076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_tradnl" b="1" smtClean="0"/>
              <a:t>Enero . 2015</a:t>
            </a:r>
          </a:p>
          <a:p>
            <a:pPr algn="r"/>
            <a:r>
              <a:rPr lang="es-ES_tradnl" b="1" smtClean="0"/>
              <a:t>Bruno Montedonico Quiroz</a:t>
            </a:r>
            <a:br>
              <a:rPr lang="es-ES_tradnl" b="1" smtClean="0"/>
            </a:br>
            <a:r>
              <a:rPr lang="es-ES_tradnl" b="1" smtClean="0"/>
              <a:t>Escuela de Industrias</a:t>
            </a:r>
            <a:endParaRPr lang="es-ES_tradnl"/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es-ES_tradnl" sz="3100" b="1" smtClean="0">
                <a:solidFill>
                  <a:schemeClr val="tx2">
                    <a:lumMod val="75000"/>
                  </a:schemeClr>
                </a:solidFill>
              </a:rPr>
              <a:t>         </a:t>
            </a:r>
            <a: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  <a:t>EVALUACIÓN DE  UNA  ASIGNATURA </a:t>
            </a:r>
            <a:b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  <a:t>          DICTADA CON LA METODOLOGÍA ABP                                    </a:t>
            </a:r>
            <a:r>
              <a:rPr lang="es-ES_tradnl" sz="2200" b="1" smtClean="0">
                <a:solidFill>
                  <a:schemeClr val="accent3">
                    <a:lumMod val="75000"/>
                  </a:schemeClr>
                </a:solidFill>
              </a:rPr>
              <a:t>(APRENDIZAJE BASADO EN PROYECTO)</a:t>
            </a:r>
            <a:br>
              <a:rPr lang="es-ES_tradnl" sz="2200" b="1" smtClean="0">
                <a:solidFill>
                  <a:schemeClr val="tx2">
                    <a:lumMod val="75000"/>
                  </a:schemeClr>
                </a:solidFill>
              </a:rPr>
            </a:br>
            <a:br>
              <a:rPr lang="es-ES_tradnl" sz="2200" b="1" smtClean="0">
                <a:solidFill>
                  <a:schemeClr val="tx2">
                    <a:lumMod val="75000"/>
                  </a:schemeClr>
                </a:solidFill>
              </a:rPr>
            </a:br>
            <a:br>
              <a:rPr lang="es-ES_tradnl" smtClean="0"/>
            </a:b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1357298"/>
            <a:ext cx="7572428" cy="4643470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es-ES_tradnl" b="1" smtClean="0">
                <a:solidFill>
                  <a:schemeClr val="accent4">
                    <a:lumMod val="75000"/>
                  </a:schemeClr>
                </a:solidFill>
              </a:rPr>
              <a:t>Antecedentes</a:t>
            </a:r>
          </a:p>
          <a:p>
            <a:pPr marL="514350" indent="-514350" algn="l"/>
            <a:endParaRPr lang="es-ES_tradnl" b="1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>
              <a:buFont typeface="Wingdings" pitchFamily="2" charset="2"/>
              <a:buChar char="§"/>
            </a:pPr>
            <a:r>
              <a:rPr lang="es-ES_tradnl" b="1" smtClean="0">
                <a:solidFill>
                  <a:schemeClr val="accent4">
                    <a:lumMod val="75000"/>
                  </a:schemeClr>
                </a:solidFill>
              </a:rPr>
              <a:t>Nuevas metodologías de enseñanza-aprendizaje.</a:t>
            </a:r>
          </a:p>
          <a:p>
            <a:pPr marL="514350" indent="-514350" algn="l"/>
            <a:endParaRPr lang="es-ES_tradnl" b="1" smtClean="0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>
              <a:buFont typeface="Wingdings" pitchFamily="2" charset="2"/>
              <a:buChar char="§"/>
            </a:pPr>
            <a:r>
              <a:rPr lang="es-ES_tradnl" b="1" smtClean="0">
                <a:solidFill>
                  <a:schemeClr val="accent4">
                    <a:lumMod val="75000"/>
                  </a:schemeClr>
                </a:solidFill>
              </a:rPr>
              <a:t>Motivación de los alumnos.</a:t>
            </a:r>
          </a:p>
          <a:p>
            <a:pPr marL="514350" indent="-514350" algn="l">
              <a:buFont typeface="Wingdings" pitchFamily="2" charset="2"/>
              <a:buChar char="§"/>
            </a:pPr>
            <a:endParaRPr lang="es-ES_tradnl" b="1" smtClean="0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>
              <a:buFont typeface="Wingdings" pitchFamily="2" charset="2"/>
              <a:buChar char="§"/>
            </a:pPr>
            <a:r>
              <a:rPr lang="es-ES_tradnl" b="1" smtClean="0">
                <a:solidFill>
                  <a:schemeClr val="accent4">
                    <a:lumMod val="75000"/>
                  </a:schemeClr>
                </a:solidFill>
              </a:rPr>
              <a:t>Enfoque por competencias</a:t>
            </a:r>
            <a:endParaRPr lang="es-ES_tradnl" b="1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357686" y="600076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_tradnl" b="1" smtClean="0"/>
              <a:t>Enero . 2015</a:t>
            </a:r>
          </a:p>
          <a:p>
            <a:pPr algn="r"/>
            <a:r>
              <a:rPr lang="es-ES_tradnl" b="1" smtClean="0"/>
              <a:t>Bruno Montedonico Quiroz</a:t>
            </a:r>
            <a:br>
              <a:rPr lang="es-ES_tradnl" b="1" smtClean="0"/>
            </a:br>
            <a:r>
              <a:rPr lang="es-ES_tradnl" b="1" smtClean="0"/>
              <a:t>Escuela de Industrias</a:t>
            </a:r>
            <a:endParaRPr lang="es-ES_tradnl"/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  <a:t>         EVALUACIÓN DE  UNA  ASIGNATURA </a:t>
            </a:r>
            <a:b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  <a:t>          DICTADA CON LA METODOLOGÍA ABP                                    </a:t>
            </a:r>
            <a:r>
              <a:rPr lang="es-ES_tradnl" sz="2200" b="1" smtClean="0">
                <a:solidFill>
                  <a:schemeClr val="accent3">
                    <a:lumMod val="75000"/>
                  </a:schemeClr>
                </a:solidFill>
              </a:rPr>
              <a:t>(APRENDIZAJE BASADO EN PROYECTO)</a:t>
            </a:r>
            <a:br>
              <a:rPr lang="es-ES_tradnl" sz="2200" b="1" smtClean="0">
                <a:solidFill>
                  <a:schemeClr val="accent3">
                    <a:lumMod val="75000"/>
                  </a:schemeClr>
                </a:solidFill>
              </a:rPr>
            </a:br>
            <a:br>
              <a:rPr lang="es-ES_tradnl" sz="2200" b="1" smtClean="0">
                <a:solidFill>
                  <a:schemeClr val="accent4">
                    <a:lumMod val="75000"/>
                  </a:schemeClr>
                </a:solidFill>
              </a:rPr>
            </a:br>
            <a:br>
              <a:rPr lang="es-ES_tradnl" smtClean="0"/>
            </a:b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1357298"/>
            <a:ext cx="7572428" cy="4281502"/>
          </a:xfrm>
          <a:ln>
            <a:solidFill>
              <a:schemeClr val="tx2"/>
            </a:solidFill>
          </a:ln>
        </p:spPr>
        <p:txBody>
          <a:bodyPr/>
          <a:lstStyle/>
          <a:p>
            <a:pPr marL="514350" indent="-514350" algn="l"/>
            <a:r>
              <a:rPr lang="es-ES_tradnl" b="1" smtClean="0">
                <a:solidFill>
                  <a:schemeClr val="accent3">
                    <a:lumMod val="50000"/>
                  </a:schemeClr>
                </a:solidFill>
              </a:rPr>
              <a:t>2. </a:t>
            </a:r>
            <a:r>
              <a:rPr lang="es-ES_tradnl" b="1" smtClean="0">
                <a:solidFill>
                  <a:schemeClr val="accent4">
                    <a:lumMod val="75000"/>
                  </a:schemeClr>
                </a:solidFill>
              </a:rPr>
              <a:t>Fundamentos del ABP.</a:t>
            </a:r>
          </a:p>
          <a:p>
            <a:pPr marL="514350" indent="-514350" algn="l"/>
            <a:endParaRPr lang="es-ES_tradnl" b="1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>
              <a:buFont typeface="Wingdings" pitchFamily="2" charset="2"/>
              <a:buChar char="§"/>
            </a:pPr>
            <a:r>
              <a:rPr lang="es-ES_tradnl" b="1" smtClean="0">
                <a:solidFill>
                  <a:schemeClr val="accent4">
                    <a:lumMod val="75000"/>
                  </a:schemeClr>
                </a:solidFill>
              </a:rPr>
              <a:t>Considerar una asignatura como un Proyecto a desarrollar.</a:t>
            </a:r>
          </a:p>
          <a:p>
            <a:pPr marL="514350" indent="-514350" algn="l"/>
            <a:endParaRPr lang="es-ES_tradnl" b="1" smtClean="0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>
              <a:buFont typeface="Wingdings" pitchFamily="2" charset="2"/>
              <a:buChar char="§"/>
            </a:pPr>
            <a:r>
              <a:rPr lang="es-ES_tradnl" b="1" smtClean="0">
                <a:solidFill>
                  <a:schemeClr val="accent4">
                    <a:lumMod val="75000"/>
                  </a:schemeClr>
                </a:solidFill>
              </a:rPr>
              <a:t>Con Objetivos  terminales y metas de aprendizaje definidas.</a:t>
            </a:r>
          </a:p>
          <a:p>
            <a:pPr marL="514350" indent="-514350" algn="l"/>
            <a:endParaRPr lang="es-ES_tradnl" b="1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357686" y="600076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_tradnl" b="1" smtClean="0"/>
              <a:t>Enero . 2015</a:t>
            </a:r>
          </a:p>
          <a:p>
            <a:pPr algn="r"/>
            <a:r>
              <a:rPr lang="es-ES_tradnl" b="1" smtClean="0"/>
              <a:t>Bruno Montedonico Quiroz</a:t>
            </a:r>
            <a:br>
              <a:rPr lang="es-ES_tradnl" b="1" smtClean="0"/>
            </a:br>
            <a:r>
              <a:rPr lang="es-ES_tradnl" b="1" smtClean="0"/>
              <a:t>Escuela de Industrias</a:t>
            </a:r>
            <a:endParaRPr lang="es-ES_tradnl"/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es-ES_tradnl" sz="3100" b="1" smtClean="0">
                <a:solidFill>
                  <a:schemeClr val="tx2">
                    <a:lumMod val="75000"/>
                  </a:schemeClr>
                </a:solidFill>
              </a:rPr>
              <a:t>         </a:t>
            </a:r>
            <a: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  <a:t>EVALUACIÓN DE  UNA  ASIGNATURA </a:t>
            </a:r>
            <a:b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  <a:t>          DICTADA CON LA METODOLOGÍA ABP                                    </a:t>
            </a:r>
            <a:r>
              <a:rPr lang="es-ES_tradnl" sz="2200" b="1" smtClean="0">
                <a:solidFill>
                  <a:schemeClr val="accent3">
                    <a:lumMod val="75000"/>
                  </a:schemeClr>
                </a:solidFill>
              </a:rPr>
              <a:t>(APRENDIZAJE BASADO EN PROYECTO)</a:t>
            </a:r>
            <a:br>
              <a:rPr lang="es-ES_tradnl" sz="2200" b="1" smtClean="0">
                <a:solidFill>
                  <a:schemeClr val="accent3">
                    <a:lumMod val="75000"/>
                  </a:schemeClr>
                </a:solidFill>
              </a:rPr>
            </a:br>
            <a:br>
              <a:rPr lang="es-ES_tradnl" sz="2200" b="1" smtClean="0">
                <a:solidFill>
                  <a:schemeClr val="tx2">
                    <a:lumMod val="75000"/>
                  </a:schemeClr>
                </a:solidFill>
              </a:rPr>
            </a:br>
            <a:br>
              <a:rPr lang="es-ES_tradnl" smtClean="0"/>
            </a:b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1142984"/>
            <a:ext cx="8358246" cy="4929222"/>
          </a:xfrm>
          <a:ln>
            <a:solidFill>
              <a:schemeClr val="tx2"/>
            </a:solidFill>
          </a:ln>
        </p:spPr>
        <p:txBody>
          <a:bodyPr>
            <a:normAutofit fontScale="25000" lnSpcReduction="20000"/>
          </a:bodyPr>
          <a:lstStyle/>
          <a:p>
            <a:pPr marL="514350" indent="-514350" algn="l"/>
            <a:r>
              <a:rPr lang="es-ES_tradnl" sz="11200" b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3. Desarrollo</a:t>
            </a:r>
          </a:p>
          <a:p>
            <a:pPr marL="514350" indent="-514350" algn="l"/>
            <a:endParaRPr lang="es-ES_tradnl" sz="9600" b="1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514350" indent="-514350" algn="l">
              <a:buFont typeface="Wingdings" pitchFamily="2" charset="2"/>
              <a:buChar char="§"/>
            </a:pPr>
            <a:r>
              <a:rPr lang="es-ES_tradnl" sz="9600" b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Trabajo en grupos de cuatro alumnos máximo</a:t>
            </a:r>
          </a:p>
          <a:p>
            <a:pPr marL="514350" indent="-514350" algn="l"/>
            <a:endParaRPr lang="es-ES_tradnl" sz="9600" b="1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514350" indent="-514350" algn="l">
              <a:buFont typeface="Wingdings" pitchFamily="2" charset="2"/>
              <a:buChar char="§"/>
            </a:pPr>
            <a:r>
              <a:rPr lang="es-ES_tradnl" sz="9600" b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Cada grupo desarrolla un  Proyecto que comprende todo el contenido de la asignatura.</a:t>
            </a:r>
          </a:p>
          <a:p>
            <a:pPr marL="514350" indent="-514350" algn="l"/>
            <a:endParaRPr lang="es-ES_tradnl" sz="9600" b="1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514350" indent="-514350" algn="l">
              <a:buFont typeface="Wingdings" pitchFamily="2" charset="2"/>
              <a:buChar char="§"/>
            </a:pPr>
            <a:r>
              <a:rPr lang="es-ES_tradnl" sz="9600" b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Los temas o unidades de la asignatura corresponden a las actividades del Proyecto.</a:t>
            </a:r>
          </a:p>
          <a:p>
            <a:pPr marL="514350" indent="-514350" algn="l"/>
            <a:endParaRPr lang="es-ES_tradnl" sz="9600" b="1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514350" indent="-514350" algn="l">
              <a:buFont typeface="Wingdings" pitchFamily="2" charset="2"/>
              <a:buChar char="§"/>
            </a:pPr>
            <a:r>
              <a:rPr lang="es-ES_tradnl" sz="9600" b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Las evaluaciones corresponden a los objetivos o metas parciales (hitos) del Proyecto y al objetivo o meta final, que es común para todos los grupos.</a:t>
            </a:r>
          </a:p>
          <a:p>
            <a:pPr marL="514350" indent="-514350" algn="l"/>
            <a:endParaRPr lang="es-ES_tradnl" sz="9600" b="1" smtClean="0">
              <a:solidFill>
                <a:schemeClr val="accent3">
                  <a:lumMod val="50000"/>
                </a:schemeClr>
              </a:solidFill>
            </a:endParaRPr>
          </a:p>
          <a:p>
            <a:pPr marL="514350" indent="-514350" algn="l"/>
            <a:r>
              <a:rPr lang="es-ES_tradnl" sz="9600" b="1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marL="514350" indent="-514350" algn="l"/>
            <a:r>
              <a:rPr lang="es-ES_tradnl" sz="7400" b="1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marL="514350" indent="-514350" algn="l"/>
            <a:endParaRPr lang="es-ES_tradnl" b="1" smtClean="0">
              <a:solidFill>
                <a:schemeClr val="accent3">
                  <a:lumMod val="50000"/>
                </a:schemeClr>
              </a:solidFill>
            </a:endParaRPr>
          </a:p>
          <a:p>
            <a:pPr marL="514350" indent="-514350" algn="l"/>
            <a:endParaRPr lang="es-ES_tradnl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357686" y="600076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_tradnl" b="1" smtClean="0"/>
              <a:t>Enero . 2015</a:t>
            </a:r>
          </a:p>
          <a:p>
            <a:pPr algn="r"/>
            <a:r>
              <a:rPr lang="es-ES_tradnl" b="1" smtClean="0"/>
              <a:t>Bruno Montedonico Quiroz</a:t>
            </a:r>
            <a:br>
              <a:rPr lang="es-ES_tradnl" b="1" smtClean="0"/>
            </a:br>
            <a:r>
              <a:rPr lang="es-ES_tradnl" b="1" smtClean="0"/>
              <a:t>Escuela de Industrias</a:t>
            </a:r>
            <a:endParaRPr lang="es-ES_tradnl"/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es-ES_tradnl" sz="3100" b="1" smtClean="0">
                <a:solidFill>
                  <a:schemeClr val="tx2">
                    <a:lumMod val="75000"/>
                  </a:schemeClr>
                </a:solidFill>
              </a:rPr>
              <a:t>         </a:t>
            </a:r>
            <a: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  <a:t>EVALUACIÓN DE  UNA  ASIGNATURA </a:t>
            </a:r>
            <a:b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  <a:t>          DICTADA CON LA METODOLOGÍA ABP                                    </a:t>
            </a:r>
            <a:r>
              <a:rPr lang="es-ES_tradnl" sz="2200" b="1" smtClean="0">
                <a:solidFill>
                  <a:schemeClr val="accent3">
                    <a:lumMod val="75000"/>
                  </a:schemeClr>
                </a:solidFill>
              </a:rPr>
              <a:t>(APRENDIZAJE BASADO EN PROYECTO)</a:t>
            </a:r>
            <a:br>
              <a:rPr lang="es-ES_tradnl" sz="2200" b="1" smtClean="0">
                <a:solidFill>
                  <a:schemeClr val="tx2">
                    <a:lumMod val="75000"/>
                  </a:schemeClr>
                </a:solidFill>
              </a:rPr>
            </a:br>
            <a:br>
              <a:rPr lang="es-ES_tradnl" sz="2200" b="1" smtClean="0">
                <a:solidFill>
                  <a:schemeClr val="tx2">
                    <a:lumMod val="75000"/>
                  </a:schemeClr>
                </a:solidFill>
              </a:rPr>
            </a:br>
            <a:br>
              <a:rPr lang="es-ES_tradnl" smtClean="0"/>
            </a:b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1214422"/>
            <a:ext cx="8358246" cy="4857784"/>
          </a:xfrm>
          <a:ln>
            <a:solidFill>
              <a:schemeClr val="tx2"/>
            </a:solidFill>
          </a:ln>
        </p:spPr>
        <p:txBody>
          <a:bodyPr>
            <a:normAutofit fontScale="47500" lnSpcReduction="20000"/>
          </a:bodyPr>
          <a:lstStyle/>
          <a:p>
            <a:pPr marL="514350" indent="-514350" algn="l"/>
            <a:r>
              <a:rPr lang="es-ES_tradnl" sz="5100" b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3</a:t>
            </a:r>
            <a:r>
              <a:rPr lang="es-ES_tradnl" sz="5900" b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. Desarrollo</a:t>
            </a:r>
          </a:p>
          <a:p>
            <a:pPr marL="514350" indent="-514350" algn="l"/>
            <a:endParaRPr lang="es-ES_tradnl" b="1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514350" indent="-514350" algn="l"/>
            <a:endParaRPr lang="es-ES_tradnl" b="1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514350" indent="-514350" algn="l">
              <a:buFont typeface="Wingdings" pitchFamily="2" charset="2"/>
              <a:buChar char="§"/>
            </a:pPr>
            <a:r>
              <a:rPr lang="es-ES_tradnl" sz="5000" b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Los grupos se organizan para buscar y analizar información sobre cada actividad que  acumulan y ordenan en un Portafolio.</a:t>
            </a:r>
          </a:p>
          <a:p>
            <a:pPr marL="514350" indent="-514350" algn="l"/>
            <a:endParaRPr lang="es-ES_tradnl" sz="5000" b="1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514350" indent="-514350" algn="l">
              <a:buFont typeface="Wingdings" pitchFamily="2" charset="2"/>
              <a:buChar char="§"/>
            </a:pPr>
            <a:r>
              <a:rPr lang="es-ES_tradnl" sz="5000" b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El Profesor cumple rol de Orientador / Facilitador  del proceso. Resuelve  las dudas sobre el avance del proyecto.</a:t>
            </a:r>
            <a:endParaRPr lang="es-ES_tradnl" sz="5000" b="1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514350" indent="-514350" algn="l"/>
            <a:endParaRPr lang="es-ES_tradnl" sz="5000" b="1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514350" indent="-514350" algn="l">
              <a:buFont typeface="Wingdings" pitchFamily="2" charset="2"/>
              <a:buChar char="§"/>
            </a:pPr>
            <a:r>
              <a:rPr lang="es-ES_tradnl" sz="5000" b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En clases y en los laboratorios se  desarrollan casos prácticos que apoyan el proceso y resuelven dudas</a:t>
            </a:r>
            <a:endParaRPr lang="es-ES_tradnl" sz="5000" b="1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514350" indent="-514350" algn="l">
              <a:buFont typeface="Wingdings" pitchFamily="2" charset="2"/>
              <a:buChar char="§"/>
            </a:pPr>
            <a:endParaRPr lang="es-ES_tradnl" sz="5000" b="1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514350" indent="-514350" algn="l"/>
            <a:r>
              <a:rPr lang="es-ES_tradnl" sz="5000" b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514350" indent="-514350" algn="l"/>
            <a:r>
              <a:rPr lang="es-ES_tradnl" b="1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marL="514350" indent="-514350" algn="l"/>
            <a:endParaRPr lang="es-ES_tradnl" b="1" smtClean="0">
              <a:solidFill>
                <a:schemeClr val="accent3">
                  <a:lumMod val="50000"/>
                </a:schemeClr>
              </a:solidFill>
            </a:endParaRPr>
          </a:p>
          <a:p>
            <a:pPr marL="514350" indent="-514350" algn="l"/>
            <a:endParaRPr lang="es-ES_tradnl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357686" y="600076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_tradnl" b="1" smtClean="0"/>
              <a:t>Enero . 2015</a:t>
            </a:r>
          </a:p>
          <a:p>
            <a:pPr algn="r"/>
            <a:r>
              <a:rPr lang="es-ES_tradnl" b="1" smtClean="0"/>
              <a:t>Bruno Montedonico Quiroz</a:t>
            </a:r>
            <a:br>
              <a:rPr lang="es-ES_tradnl" b="1" smtClean="0"/>
            </a:br>
            <a:r>
              <a:rPr lang="es-ES_tradnl" b="1" smtClean="0"/>
              <a:t>Escuela de Industrias</a:t>
            </a:r>
            <a:endParaRPr lang="es-ES_tradnl"/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  <a:t>         EVALUACIÓN DE  UNA  ASIGNATURA </a:t>
            </a:r>
            <a:b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  <a:t>          DICTADA CON LA METODOLOGÍA ABP                                    </a:t>
            </a:r>
            <a:r>
              <a:rPr lang="es-ES_tradnl" sz="2200" b="1" smtClean="0">
                <a:solidFill>
                  <a:schemeClr val="accent3">
                    <a:lumMod val="75000"/>
                  </a:schemeClr>
                </a:solidFill>
              </a:rPr>
              <a:t>(APRENDIZAJE BASADO EN PROYECTO)</a:t>
            </a:r>
            <a:br>
              <a:rPr lang="es-ES_tradnl" sz="2200" b="1" smtClean="0">
                <a:solidFill>
                  <a:schemeClr val="accent3">
                    <a:lumMod val="75000"/>
                  </a:schemeClr>
                </a:solidFill>
              </a:rPr>
            </a:br>
            <a:br>
              <a:rPr lang="es-ES_tradnl" sz="2200" b="1" smtClean="0">
                <a:solidFill>
                  <a:schemeClr val="tx2">
                    <a:lumMod val="75000"/>
                  </a:schemeClr>
                </a:solidFill>
              </a:rPr>
            </a:br>
            <a:br>
              <a:rPr lang="es-ES_tradnl" smtClean="0"/>
            </a:b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1285860"/>
            <a:ext cx="8358246" cy="4786346"/>
          </a:xfrm>
          <a:ln>
            <a:solidFill>
              <a:schemeClr val="tx2"/>
            </a:solidFill>
          </a:ln>
        </p:spPr>
        <p:txBody>
          <a:bodyPr>
            <a:normAutofit fontScale="25000" lnSpcReduction="20000"/>
          </a:bodyPr>
          <a:lstStyle/>
          <a:p>
            <a:pPr marL="514350" indent="-514350" algn="l"/>
            <a:r>
              <a:rPr lang="es-ES_tradnl" sz="11200" b="1" smtClean="0">
                <a:solidFill>
                  <a:schemeClr val="accent4">
                    <a:lumMod val="75000"/>
                  </a:schemeClr>
                </a:solidFill>
              </a:rPr>
              <a:t>4. Ventajas</a:t>
            </a:r>
            <a:endParaRPr lang="es-ES_tradnl" sz="11200" b="1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/>
            <a:endParaRPr lang="es-ES_tradnl" sz="11200" b="1" smtClean="0">
              <a:solidFill>
                <a:schemeClr val="accent4">
                  <a:lumMod val="75000"/>
                </a:schemeClr>
              </a:solidFill>
            </a:endParaRPr>
          </a:p>
          <a:p>
            <a:pPr marL="1143000" indent="-1143000" algn="l">
              <a:buFont typeface="+mj-lt"/>
              <a:buAutoNum type="alphaLcParenR"/>
            </a:pPr>
            <a:r>
              <a:rPr lang="es-ES_tradnl" sz="12800" b="1" smtClean="0">
                <a:solidFill>
                  <a:schemeClr val="accent4">
                    <a:lumMod val="75000"/>
                  </a:schemeClr>
                </a:solidFill>
              </a:rPr>
              <a:t>Trabajo en equipo</a:t>
            </a:r>
          </a:p>
          <a:p>
            <a:pPr marL="1143000" indent="-1143000" algn="l">
              <a:buFont typeface="+mj-lt"/>
              <a:buAutoNum type="alphaLcParenR"/>
            </a:pPr>
            <a:r>
              <a:rPr lang="es-ES_tradnl" sz="12800" b="1" smtClean="0">
                <a:solidFill>
                  <a:schemeClr val="accent4">
                    <a:lumMod val="75000"/>
                  </a:schemeClr>
                </a:solidFill>
              </a:rPr>
              <a:t>Aprendizaje colaborativo</a:t>
            </a:r>
          </a:p>
          <a:p>
            <a:pPr marL="1143000" indent="-1143000" algn="l">
              <a:buFont typeface="+mj-lt"/>
              <a:buAutoNum type="alphaLcParenR"/>
            </a:pPr>
            <a:r>
              <a:rPr lang="es-ES_tradnl" sz="12800" b="1" smtClean="0">
                <a:solidFill>
                  <a:schemeClr val="accent4">
                    <a:lumMod val="75000"/>
                  </a:schemeClr>
                </a:solidFill>
              </a:rPr>
              <a:t>Clara definición </a:t>
            </a:r>
            <a:r>
              <a:rPr lang="es-ES_tradnl" sz="12800" b="1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s-ES_tradnl" sz="12800" b="1" smtClean="0">
                <a:solidFill>
                  <a:schemeClr val="accent4">
                    <a:lumMod val="75000"/>
                  </a:schemeClr>
                </a:solidFill>
              </a:rPr>
              <a:t>y comprensión de Objetivos y Competencias a lograrse</a:t>
            </a:r>
          </a:p>
          <a:p>
            <a:pPr marL="1143000" indent="-1143000" algn="l"/>
            <a:r>
              <a:rPr lang="es-ES_tradnl" sz="12800" b="1" smtClean="0">
                <a:solidFill>
                  <a:schemeClr val="accent4">
                    <a:lumMod val="75000"/>
                  </a:schemeClr>
                </a:solidFill>
              </a:rPr>
              <a:t>d)</a:t>
            </a:r>
            <a:r>
              <a:rPr lang="es-ES_tradnl" sz="12800" b="1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s-ES_tradnl" sz="12800" b="1" smtClean="0">
                <a:solidFill>
                  <a:schemeClr val="accent4">
                    <a:lumMod val="75000"/>
                  </a:schemeClr>
                </a:solidFill>
              </a:rPr>
              <a:t>        Integración con otras disciplinas</a:t>
            </a:r>
          </a:p>
          <a:p>
            <a:pPr marL="914400" indent="-914400" algn="l"/>
            <a:r>
              <a:rPr lang="es-ES_tradnl" sz="12800" b="1" smtClean="0">
                <a:solidFill>
                  <a:schemeClr val="accent4">
                    <a:lumMod val="75000"/>
                  </a:schemeClr>
                </a:solidFill>
              </a:rPr>
              <a:t>e)         Transforma la asignatura en una unidad     concreta</a:t>
            </a:r>
          </a:p>
          <a:p>
            <a:pPr marL="514350" indent="-514350" algn="l"/>
            <a:endParaRPr lang="es-ES_tradnl" sz="6700" b="1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/>
            <a:endParaRPr lang="es-ES_tradnl" b="1">
              <a:solidFill>
                <a:schemeClr val="accent3">
                  <a:lumMod val="50000"/>
                </a:schemeClr>
              </a:solidFill>
            </a:endParaRPr>
          </a:p>
          <a:p>
            <a:pPr marL="514350" indent="-514350" algn="l">
              <a:buFont typeface="Wingdings" pitchFamily="2" charset="2"/>
              <a:buChar char="§"/>
            </a:pPr>
            <a:endParaRPr lang="es-ES_tradnl" sz="6000" b="1" smtClean="0">
              <a:solidFill>
                <a:schemeClr val="accent3">
                  <a:lumMod val="50000"/>
                </a:schemeClr>
              </a:solidFill>
            </a:endParaRPr>
          </a:p>
          <a:p>
            <a:pPr marL="514350" indent="-514350" algn="l"/>
            <a:r>
              <a:rPr lang="es-ES_tradnl" sz="6000" b="1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marL="514350" indent="-514350" algn="l"/>
            <a:r>
              <a:rPr lang="es-ES_tradnl" b="1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marL="514350" indent="-514350" algn="l"/>
            <a:endParaRPr lang="es-ES_tradnl" b="1" smtClean="0">
              <a:solidFill>
                <a:schemeClr val="accent3">
                  <a:lumMod val="50000"/>
                </a:schemeClr>
              </a:solidFill>
            </a:endParaRPr>
          </a:p>
          <a:p>
            <a:pPr marL="514350" indent="-514350" algn="l"/>
            <a:endParaRPr lang="es-ES_tradnl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357686" y="600076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_tradnl" b="1" smtClean="0"/>
              <a:t>Enero . 2015</a:t>
            </a:r>
          </a:p>
          <a:p>
            <a:pPr algn="r"/>
            <a:r>
              <a:rPr lang="es-ES_tradnl" b="1" smtClean="0"/>
              <a:t>Bruno Montedonico Quiroz</a:t>
            </a:r>
            <a:br>
              <a:rPr lang="es-ES_tradnl" b="1" smtClean="0"/>
            </a:br>
            <a:r>
              <a:rPr lang="es-ES_tradnl" b="1" smtClean="0"/>
              <a:t>Escuela de Industrias</a:t>
            </a:r>
            <a:endParaRPr lang="es-ES_tradnl"/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  <a:t>         EVALUACIÓN DE  UNA  ASIGNATURA </a:t>
            </a:r>
            <a:b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  <a:t>          DICTADA CON LA METODOLOGÍA ABP                                    </a:t>
            </a:r>
            <a:r>
              <a:rPr lang="es-ES_tradnl" sz="2200" b="1" smtClean="0">
                <a:solidFill>
                  <a:schemeClr val="accent3">
                    <a:lumMod val="75000"/>
                  </a:schemeClr>
                </a:solidFill>
              </a:rPr>
              <a:t>(APRENDIZAJE BASADO EN PROYECTO)</a:t>
            </a:r>
            <a:br>
              <a:rPr lang="es-ES_tradnl" sz="2200" b="1" smtClean="0">
                <a:solidFill>
                  <a:schemeClr val="tx2">
                    <a:lumMod val="75000"/>
                  </a:schemeClr>
                </a:solidFill>
              </a:rPr>
            </a:br>
            <a:br>
              <a:rPr lang="es-ES_tradnl" sz="2200" b="1" smtClean="0">
                <a:solidFill>
                  <a:schemeClr val="tx2">
                    <a:lumMod val="75000"/>
                  </a:schemeClr>
                </a:solidFill>
              </a:rPr>
            </a:br>
            <a:br>
              <a:rPr lang="es-ES_tradnl" smtClean="0"/>
            </a:b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1285860"/>
            <a:ext cx="8358246" cy="4786346"/>
          </a:xfrm>
          <a:ln>
            <a:solidFill>
              <a:schemeClr val="tx2"/>
            </a:solidFill>
          </a:ln>
        </p:spPr>
        <p:txBody>
          <a:bodyPr>
            <a:normAutofit fontScale="25000" lnSpcReduction="20000"/>
          </a:bodyPr>
          <a:lstStyle/>
          <a:p>
            <a:pPr marL="514350" indent="-514350" algn="l"/>
            <a:r>
              <a:rPr lang="es-ES_tradnl" sz="11200" b="1" smtClean="0">
                <a:solidFill>
                  <a:schemeClr val="accent4">
                    <a:lumMod val="75000"/>
                  </a:schemeClr>
                </a:solidFill>
              </a:rPr>
              <a:t>5</a:t>
            </a:r>
            <a:r>
              <a:rPr lang="es-ES_tradnl" sz="12800" b="1" smtClean="0">
                <a:solidFill>
                  <a:schemeClr val="accent4">
                    <a:lumMod val="75000"/>
                  </a:schemeClr>
                </a:solidFill>
              </a:rPr>
              <a:t>.  Evaluación</a:t>
            </a:r>
          </a:p>
          <a:p>
            <a:pPr marL="514350" indent="-514350" algn="l"/>
            <a:endParaRPr lang="es-ES_tradnl" sz="11200" b="1" smtClean="0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>
              <a:buFont typeface="Wingdings" pitchFamily="2" charset="2"/>
              <a:buChar char="ü"/>
            </a:pPr>
            <a:r>
              <a:rPr lang="es-ES_tradnl" sz="12800" b="1" smtClean="0">
                <a:solidFill>
                  <a:schemeClr val="accent4">
                    <a:lumMod val="75000"/>
                  </a:schemeClr>
                </a:solidFill>
              </a:rPr>
              <a:t>Exposiciones orales de avance de los proyectos  </a:t>
            </a:r>
            <a:r>
              <a:rPr lang="es-ES_tradnl" sz="9600" b="1" smtClean="0">
                <a:solidFill>
                  <a:schemeClr val="accent4">
                    <a:lumMod val="75000"/>
                  </a:schemeClr>
                </a:solidFill>
              </a:rPr>
              <a:t>( enfoque, profundidad, metodología , fuentes de información )</a:t>
            </a:r>
          </a:p>
          <a:p>
            <a:pPr marL="514350" indent="-514350" algn="l">
              <a:buFont typeface="Wingdings" pitchFamily="2" charset="2"/>
              <a:buChar char="ü"/>
            </a:pPr>
            <a:endParaRPr lang="es-ES_tradnl" sz="12800" b="1" smtClean="0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>
              <a:buFont typeface="Wingdings" pitchFamily="2" charset="2"/>
              <a:buChar char="ü"/>
            </a:pPr>
            <a:r>
              <a:rPr lang="es-ES_tradnl" sz="12800" b="1" smtClean="0">
                <a:solidFill>
                  <a:schemeClr val="accent4">
                    <a:lumMod val="75000"/>
                  </a:schemeClr>
                </a:solidFill>
              </a:rPr>
              <a:t>Revisión del Portafolio</a:t>
            </a:r>
          </a:p>
          <a:p>
            <a:pPr marL="514350" indent="-514350" algn="l">
              <a:buFont typeface="Wingdings" pitchFamily="2" charset="2"/>
              <a:buChar char="ü"/>
            </a:pPr>
            <a:endParaRPr lang="es-ES_tradnl" sz="12800" b="1" smtClean="0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>
              <a:buFont typeface="Wingdings" pitchFamily="2" charset="2"/>
              <a:buChar char="ü"/>
            </a:pPr>
            <a:r>
              <a:rPr lang="es-ES_tradnl" sz="12800" b="1" smtClean="0">
                <a:solidFill>
                  <a:schemeClr val="accent4">
                    <a:lumMod val="75000"/>
                  </a:schemeClr>
                </a:solidFill>
              </a:rPr>
              <a:t>Análisis de casos</a:t>
            </a:r>
          </a:p>
          <a:p>
            <a:pPr marL="514350" indent="-514350" algn="l"/>
            <a:endParaRPr lang="es-ES_tradnl" sz="11200" b="1" smtClean="0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/>
            <a:endParaRPr lang="es-ES_tradnl" sz="11200" b="1" smtClean="0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/>
            <a:endParaRPr lang="es-ES_tradnl" sz="11200" b="1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/>
            <a:endParaRPr lang="es-ES_tradnl" sz="11200" b="1" smtClean="0">
              <a:solidFill>
                <a:schemeClr val="accent4">
                  <a:lumMod val="75000"/>
                </a:schemeClr>
              </a:solidFill>
            </a:endParaRPr>
          </a:p>
          <a:p>
            <a:pPr marL="1143000" indent="-1143000" algn="l"/>
            <a:endParaRPr lang="es-ES_tradnl" sz="11200" b="1" smtClean="0">
              <a:solidFill>
                <a:schemeClr val="accent4">
                  <a:lumMod val="75000"/>
                </a:schemeClr>
              </a:solidFill>
            </a:endParaRPr>
          </a:p>
          <a:p>
            <a:pPr marL="914400" indent="-914400" algn="l"/>
            <a:endParaRPr lang="es-ES_tradnl" sz="8600" b="1" smtClean="0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/>
            <a:endParaRPr lang="es-ES_tradnl" sz="6700" b="1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/>
            <a:endParaRPr lang="es-ES_tradnl" b="1">
              <a:solidFill>
                <a:schemeClr val="accent3">
                  <a:lumMod val="50000"/>
                </a:schemeClr>
              </a:solidFill>
            </a:endParaRPr>
          </a:p>
          <a:p>
            <a:pPr marL="514350" indent="-514350" algn="l">
              <a:buFont typeface="Wingdings" pitchFamily="2" charset="2"/>
              <a:buChar char="§"/>
            </a:pPr>
            <a:endParaRPr lang="es-ES_tradnl" sz="6000" b="1" smtClean="0">
              <a:solidFill>
                <a:schemeClr val="accent3">
                  <a:lumMod val="50000"/>
                </a:schemeClr>
              </a:solidFill>
            </a:endParaRPr>
          </a:p>
          <a:p>
            <a:pPr marL="514350" indent="-514350" algn="l"/>
            <a:r>
              <a:rPr lang="es-ES_tradnl" sz="6000" b="1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marL="514350" indent="-514350" algn="l"/>
            <a:r>
              <a:rPr lang="es-ES_tradnl" b="1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marL="514350" indent="-514350" algn="l"/>
            <a:endParaRPr lang="es-ES_tradnl" b="1" smtClean="0">
              <a:solidFill>
                <a:schemeClr val="accent3">
                  <a:lumMod val="50000"/>
                </a:schemeClr>
              </a:solidFill>
            </a:endParaRPr>
          </a:p>
          <a:p>
            <a:pPr marL="514350" indent="-514350" algn="l"/>
            <a:endParaRPr lang="es-ES_tradnl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357686" y="600076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_tradnl" b="1" smtClean="0"/>
              <a:t>Enero . 2015</a:t>
            </a:r>
          </a:p>
          <a:p>
            <a:pPr algn="r"/>
            <a:r>
              <a:rPr lang="es-ES_tradnl" b="1" smtClean="0"/>
              <a:t>Bruno Montedonico Quiroz</a:t>
            </a:r>
            <a:br>
              <a:rPr lang="es-ES_tradnl" b="1" smtClean="0"/>
            </a:br>
            <a:r>
              <a:rPr lang="es-ES_tradnl" b="1" smtClean="0"/>
              <a:t>Escuela de Industrias</a:t>
            </a:r>
            <a:endParaRPr lang="es-ES_tradnl"/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  <a:t>         EVALUACIÓN DE  UNA  ASIGNATURA </a:t>
            </a:r>
            <a:b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ES_tradnl" sz="3100" b="1" smtClean="0">
                <a:solidFill>
                  <a:schemeClr val="accent3">
                    <a:lumMod val="75000"/>
                  </a:schemeClr>
                </a:solidFill>
              </a:rPr>
              <a:t>          DICTADA CON LA METODOLOGÍA ABP                                    </a:t>
            </a:r>
            <a:r>
              <a:rPr lang="es-ES_tradnl" sz="2200" b="1" smtClean="0">
                <a:solidFill>
                  <a:schemeClr val="accent3">
                    <a:lumMod val="75000"/>
                  </a:schemeClr>
                </a:solidFill>
              </a:rPr>
              <a:t>(APRENDIZAJE BASADO EN PROYECTO)</a:t>
            </a:r>
            <a:br>
              <a:rPr lang="es-ES_tradnl" sz="2200" b="1" smtClean="0">
                <a:solidFill>
                  <a:schemeClr val="tx2">
                    <a:lumMod val="75000"/>
                  </a:schemeClr>
                </a:solidFill>
              </a:rPr>
            </a:br>
            <a:br>
              <a:rPr lang="es-ES_tradnl" sz="2200" b="1" smtClean="0">
                <a:solidFill>
                  <a:schemeClr val="tx2">
                    <a:lumMod val="75000"/>
                  </a:schemeClr>
                </a:solidFill>
              </a:rPr>
            </a:br>
            <a:br>
              <a:rPr lang="es-ES_tradnl" smtClean="0"/>
            </a:b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1142984"/>
            <a:ext cx="8358246" cy="5000660"/>
          </a:xfrm>
          <a:ln>
            <a:solidFill>
              <a:schemeClr val="tx2"/>
            </a:solidFill>
          </a:ln>
        </p:spPr>
        <p:txBody>
          <a:bodyPr>
            <a:normAutofit fontScale="25000" lnSpcReduction="20000"/>
          </a:bodyPr>
          <a:lstStyle/>
          <a:p>
            <a:pPr marL="514350" indent="-514350" algn="l"/>
            <a:r>
              <a:rPr lang="es-ES_tradnl" sz="11200" b="1" smtClean="0">
                <a:solidFill>
                  <a:schemeClr val="accent4">
                    <a:lumMod val="75000"/>
                  </a:schemeClr>
                </a:solidFill>
              </a:rPr>
              <a:t>6</a:t>
            </a:r>
            <a:r>
              <a:rPr lang="es-ES_tradnl" sz="12800" b="1" smtClean="0">
                <a:solidFill>
                  <a:schemeClr val="accent4">
                    <a:lumMod val="75000"/>
                  </a:schemeClr>
                </a:solidFill>
              </a:rPr>
              <a:t>.  Consideraciones</a:t>
            </a:r>
          </a:p>
          <a:p>
            <a:pPr marL="514350" indent="-514350" algn="l"/>
            <a:endParaRPr lang="es-ES_tradnl" sz="11200" b="1" smtClean="0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>
              <a:buFont typeface="Courier New" pitchFamily="49" charset="0"/>
              <a:buChar char="o"/>
            </a:pPr>
            <a:r>
              <a:rPr lang="es-ES_tradnl" sz="12800" b="1" smtClean="0">
                <a:solidFill>
                  <a:schemeClr val="accent4">
                    <a:lumMod val="75000"/>
                  </a:schemeClr>
                </a:solidFill>
              </a:rPr>
              <a:t>Hacer coincidir los avances de proyectos con el calendario académico.</a:t>
            </a:r>
          </a:p>
          <a:p>
            <a:pPr marL="514350" indent="-514350" algn="l"/>
            <a:endParaRPr lang="es-ES_tradnl" sz="12800" b="1" smtClean="0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>
              <a:buFont typeface="Courier New" pitchFamily="49" charset="0"/>
              <a:buChar char="o"/>
            </a:pPr>
            <a:r>
              <a:rPr lang="es-ES_tradnl" sz="12800" b="1" err="1" smtClean="0">
                <a:solidFill>
                  <a:schemeClr val="accent4">
                    <a:lumMod val="75000"/>
                  </a:schemeClr>
                </a:solidFill>
              </a:rPr>
              <a:t>Curriculum flexible.</a:t>
            </a:r>
          </a:p>
          <a:p>
            <a:pPr marL="514350" indent="-514350" algn="l"/>
            <a:endParaRPr lang="es-ES_tradnl" sz="12800" b="1" smtClean="0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>
              <a:buFont typeface="Courier New" pitchFamily="49" charset="0"/>
              <a:buChar char="o"/>
            </a:pPr>
            <a:r>
              <a:rPr lang="es-ES_tradnl" sz="12800" b="1" smtClean="0">
                <a:solidFill>
                  <a:schemeClr val="accent4">
                    <a:lumMod val="75000"/>
                  </a:schemeClr>
                </a:solidFill>
              </a:rPr>
              <a:t>Asegurar los aportes individuales dentro de los grupos.</a:t>
            </a:r>
          </a:p>
          <a:p>
            <a:pPr marL="514350" indent="-514350" algn="l">
              <a:buFont typeface="Courier New" pitchFamily="49" charset="0"/>
              <a:buChar char="o"/>
            </a:pPr>
            <a:endParaRPr lang="es-ES_tradnl" sz="12800" b="1" smtClean="0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>
              <a:buFont typeface="Courier New" pitchFamily="49" charset="0"/>
              <a:buChar char="o"/>
            </a:pPr>
            <a:r>
              <a:rPr lang="es-ES_tradnl" sz="12800" b="1" smtClean="0">
                <a:solidFill>
                  <a:schemeClr val="accent4">
                    <a:lumMod val="75000"/>
                  </a:schemeClr>
                </a:solidFill>
              </a:rPr>
              <a:t>Aplicable a asignaturas profesionales</a:t>
            </a:r>
          </a:p>
          <a:p>
            <a:pPr marL="514350" indent="-514350" algn="l"/>
            <a:endParaRPr lang="es-ES_tradnl" sz="11200" b="1" smtClean="0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/>
            <a:endParaRPr lang="es-ES_tradnl" sz="11200" b="1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/>
            <a:endParaRPr lang="es-ES_tradnl" sz="11200" b="1" smtClean="0">
              <a:solidFill>
                <a:schemeClr val="accent4">
                  <a:lumMod val="75000"/>
                </a:schemeClr>
              </a:solidFill>
            </a:endParaRPr>
          </a:p>
          <a:p>
            <a:pPr marL="1143000" indent="-1143000" algn="l"/>
            <a:endParaRPr lang="es-ES_tradnl" sz="11200" b="1" smtClean="0">
              <a:solidFill>
                <a:schemeClr val="accent4">
                  <a:lumMod val="75000"/>
                </a:schemeClr>
              </a:solidFill>
            </a:endParaRPr>
          </a:p>
          <a:p>
            <a:pPr marL="914400" indent="-914400" algn="l"/>
            <a:endParaRPr lang="es-ES_tradnl" sz="8600" b="1" smtClean="0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/>
            <a:endParaRPr lang="es-ES_tradnl" sz="6700" b="1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algn="l"/>
            <a:endParaRPr lang="es-ES_tradnl" b="1">
              <a:solidFill>
                <a:schemeClr val="accent3">
                  <a:lumMod val="50000"/>
                </a:schemeClr>
              </a:solidFill>
            </a:endParaRPr>
          </a:p>
          <a:p>
            <a:pPr marL="514350" indent="-514350" algn="l">
              <a:buFont typeface="Wingdings" pitchFamily="2" charset="2"/>
              <a:buChar char="§"/>
            </a:pPr>
            <a:endParaRPr lang="es-ES_tradnl" sz="6000" b="1" smtClean="0">
              <a:solidFill>
                <a:schemeClr val="accent3">
                  <a:lumMod val="50000"/>
                </a:schemeClr>
              </a:solidFill>
            </a:endParaRPr>
          </a:p>
          <a:p>
            <a:pPr marL="514350" indent="-514350" algn="l"/>
            <a:r>
              <a:rPr lang="es-ES_tradnl" sz="6000" b="1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marL="514350" indent="-514350" algn="l"/>
            <a:r>
              <a:rPr lang="es-ES_tradnl" b="1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marL="514350" indent="-514350" algn="l"/>
            <a:endParaRPr lang="es-ES_tradnl" b="1" smtClean="0">
              <a:solidFill>
                <a:schemeClr val="accent3">
                  <a:lumMod val="50000"/>
                </a:schemeClr>
              </a:solidFill>
            </a:endParaRPr>
          </a:p>
          <a:p>
            <a:pPr marL="514350" indent="-514350" algn="l"/>
            <a:endParaRPr lang="es-ES_tradnl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357686" y="6072206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600" b="1" smtClean="0"/>
              <a:t>Enero . 2015</a:t>
            </a:r>
          </a:p>
          <a:p>
            <a:pPr algn="r"/>
            <a:r>
              <a:rPr lang="es-ES_tradnl" sz="1600" b="1" smtClean="0"/>
              <a:t>Bruno Montedonico Quiroz</a:t>
            </a:r>
            <a:br>
              <a:rPr lang="es-ES_tradnl" sz="1600" b="1" smtClean="0"/>
            </a:br>
            <a:r>
              <a:rPr lang="es-ES_tradnl" sz="1600" b="1" smtClean="0"/>
              <a:t>Escuela de Industrias</a:t>
            </a:r>
            <a:endParaRPr lang="es-ES_tradnl" sz="1600"/>
          </a:p>
        </p:txBody>
      </p:sp>
      <p:sp>
        <p:nvSpPr>
          <p:cNvPr id="5" name="4 Flecha derecha"/>
          <p:cNvSpPr/>
          <p:nvPr/>
        </p:nvSpPr>
        <p:spPr>
          <a:xfrm>
            <a:off x="500034" y="2643182"/>
            <a:ext cx="21431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6 Flecha derecha"/>
          <p:cNvSpPr/>
          <p:nvPr/>
        </p:nvSpPr>
        <p:spPr>
          <a:xfrm>
            <a:off x="500034" y="4000504"/>
            <a:ext cx="21431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7 Flecha derecha"/>
          <p:cNvSpPr/>
          <p:nvPr/>
        </p:nvSpPr>
        <p:spPr>
          <a:xfrm>
            <a:off x="500034" y="5000636"/>
            <a:ext cx="21431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8 Flecha derecha"/>
          <p:cNvSpPr/>
          <p:nvPr/>
        </p:nvSpPr>
        <p:spPr>
          <a:xfrm>
            <a:off x="500034" y="6143644"/>
            <a:ext cx="21431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r="http://schemas.openxmlformats.org/officeDocument/2006/relationships" xmlns:a="http://schemas.openxmlformats.org/drawingml/2006/main" name="Tema de Office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Windows uE</Company>
  <PresentationFormat>On-screen Show (4:3)</PresentationFormat>
  <Paragraphs>72</Paragraphs>
  <Slides>8</Slides>
  <Notes>0</Notes>
  <TotalTime>188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baseType="lpstr" size="13">
      <vt:lpstr>Arial</vt:lpstr>
      <vt:lpstr>Calibri</vt:lpstr>
      <vt:lpstr>Wingdings</vt:lpstr>
      <vt:lpstr>Courier New</vt:lpstr>
      <vt:lpstr>Tema de Office</vt:lpstr>
      <vt:lpstr>         EVALUACIÓN DE  UNA  ASIGNATURA           DICTADA CON LA METODOLOGÍA ABP/PBL                                    (APRENDIZAJE BASADO EN PROYECTO)</vt:lpstr>
      <vt:lpstr>         EVALUACIÓN DE  UNA  ASIGNATURA           DICTADA CON LA METODOLOGÍA ABP                                    (APRENDIZAJE BASADO EN PROYECTO)</vt:lpstr>
      <vt:lpstr>         EVALUACIÓN DE  UNA  ASIGNATURA           DICTADA CON LA METODOLOGÍA ABP                                    (APRENDIZAJE BASADO EN PROYECTO)</vt:lpstr>
      <vt:lpstr>         EVALUACIÓN DE  UNA  ASIGNATURA           DICTADA CON LA METODOLOGÍA ABP                                    (APRENDIZAJE BASADO EN PROYECTO)</vt:lpstr>
      <vt:lpstr>         EVALUACIÓN DE  UNA  ASIGNATURA           DICTADA CON LA METODOLOGÍA ABP                                    (APRENDIZAJE BASADO EN PROYECTO)</vt:lpstr>
      <vt:lpstr>         EVALUACIÓN DE  UNA  ASIGNATURA           DICTADA CON LA METODOLOGÍA ABP                                    (APRENDIZAJE BASADO EN PROYECTO)</vt:lpstr>
      <vt:lpstr>         EVALUACIÓN DE  UNA  ASIGNATURA           DICTADA CON LA METODOLOGÍA ABP                                    (APRENDIZAJE BASADO EN PROYECTO)</vt:lpstr>
      <vt:lpstr>         EVALUACIÓN DE  UNA  ASIGNATURA           DICTADA CON LA METODOLOGÍA ABP                                    (APRENDIZAJE BASADO EN PROYECTO)</vt:lpstr>
    </vt:vector>
  </TitlesOfParts>
  <LinksUpToDate>0</LinksUpToDate>
  <SharedDoc>0</SharedDoc>
  <HyperlinksChanged>0</HyperlinksChanged>
  <Application>Aspose.Slides for .NET</Application>
  <AppVersion>19.1200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         EVALUACIÓN DE  UNA  ASIGNATURA            DICTADA CON LA METODOLOGÍA ABP                                    (APRENDIZAJE BASADO EN PROYECTO)   </dc:title>
  <dc:creator>WinuE</dc:creator>
  <cp:lastModifiedBy>WinuE</cp:lastModifiedBy>
  <cp:revision>26</cp:revision>
  <dcterms:created xsi:type="dcterms:W3CDTF">2015-01-20T23:36:05Z</dcterms:created>
  <dcterms:modified xsi:type="dcterms:W3CDTF">2024-01-08T14:34:18Z</dcterms:modified>
</cp:coreProperties>
</file>