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34475" cy="12179300" type="ledg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22" y="-72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2F27F-C938-4FDF-93FD-A2256D7AE82A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D0EA-5AAE-460D-AB3D-6A433B9EF5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89016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7D0EA-5AAE-460D-AB3D-6A433B9EF5A4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90701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086" y="3783482"/>
            <a:ext cx="7764304" cy="26106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0174" y="6901606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50347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8643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2495" y="487743"/>
            <a:ext cx="2055257" cy="1039187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6725" y="487743"/>
            <a:ext cx="6013530" cy="1039187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5870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8119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1560" y="7826330"/>
            <a:ext cx="7764304" cy="241894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1560" y="5162110"/>
            <a:ext cx="7764304" cy="2664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8286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6724" y="2841839"/>
            <a:ext cx="4034393" cy="803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358" y="2841839"/>
            <a:ext cx="4034393" cy="803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32647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724" y="2726248"/>
            <a:ext cx="4035979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79" cy="7017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0188" y="2726248"/>
            <a:ext cx="4037564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0188" y="3862417"/>
            <a:ext cx="4037564" cy="7017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558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0609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6664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724" y="484917"/>
            <a:ext cx="3005180" cy="2063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328" y="484921"/>
            <a:ext cx="5106426" cy="10394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6724" y="2548635"/>
            <a:ext cx="3005180" cy="833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85157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0421" y="8525514"/>
            <a:ext cx="5480685" cy="10064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0421" y="1088245"/>
            <a:ext cx="5480685" cy="7307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0421" y="9531998"/>
            <a:ext cx="5480685" cy="1429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5902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6726" y="487737"/>
            <a:ext cx="8221028" cy="202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726" y="2841839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6724" y="11288411"/>
            <a:ext cx="2131378" cy="6484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DE78-50B8-489E-A307-D77CFAC17C02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0946" y="11288411"/>
            <a:ext cx="2892584" cy="6484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46376" y="11288411"/>
            <a:ext cx="2131378" cy="6484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AF31-6480-41E4-841B-CFE7139DE72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8022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ca.sociored@ucentral.cl" TargetMode="External"/><Relationship Id="rId5" Type="http://schemas.openxmlformats.org/officeDocument/2006/relationships/hyperlink" Target="http://www.basesconvocatoria/ucentral/escuelasociolog&#237;a.cl" TargetMode="External"/><Relationship Id="rId4" Type="http://schemas.microsoft.com/office/2007/relationships/hdphoto" Target="../media/hdphoto1.wdp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54159" y="11346234"/>
            <a:ext cx="1004821" cy="1217705"/>
          </a:xfrm>
        </p:spPr>
        <p:txBody>
          <a:bodyPr>
            <a:normAutofit/>
          </a:bodyPr>
          <a:lstStyle/>
          <a:p>
            <a:r>
              <a:rPr lang="es-MX" sz="1400" b="1" dirty="0" smtClean="0">
                <a:solidFill>
                  <a:schemeClr val="bg1"/>
                </a:solidFill>
              </a:rPr>
              <a:t>Organiza: </a:t>
            </a:r>
            <a:endParaRPr lang="es-CL" sz="14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1201" y="4259187"/>
            <a:ext cx="4610266" cy="312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-1" y="905074"/>
            <a:ext cx="913447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500" dirty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  <a:ea typeface="+mj-ea"/>
                <a:cs typeface="+mj-cs"/>
              </a:rPr>
              <a:t>1er Concurso Nacional de </a:t>
            </a:r>
            <a:r>
              <a:rPr lang="es-ES_tradnl" sz="3500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  <a:ea typeface="+mj-ea"/>
                <a:cs typeface="+mj-cs"/>
              </a:rPr>
              <a:t>Financiamiento de Investigación para estudiantes de Sociología</a:t>
            </a:r>
          </a:p>
          <a:p>
            <a:pPr algn="just"/>
            <a:r>
              <a:rPr lang="es-ES_tradnl" sz="2000" dirty="0" smtClean="0">
                <a:latin typeface="Britannic Bold" panose="020B0903060703020204" pitchFamily="34" charset="0"/>
                <a:ea typeface="+mj-ea"/>
                <a:cs typeface="+mj-cs"/>
              </a:rPr>
              <a:t>Beca para </a:t>
            </a:r>
            <a:r>
              <a:rPr lang="es-ES_tradnl" sz="2000" dirty="0">
                <a:latin typeface="Britannic Bold" panose="020B0903060703020204" pitchFamily="34" charset="0"/>
                <a:ea typeface="+mj-ea"/>
                <a:cs typeface="+mj-cs"/>
              </a:rPr>
              <a:t>el </a:t>
            </a:r>
            <a:r>
              <a:rPr lang="es-ES_tradnl" sz="2000" dirty="0" smtClean="0">
                <a:latin typeface="Britannic Bold" panose="020B0903060703020204" pitchFamily="34" charset="0"/>
                <a:ea typeface="+mj-ea"/>
                <a:cs typeface="+mj-cs"/>
              </a:rPr>
              <a:t>desarrollo </a:t>
            </a:r>
            <a:r>
              <a:rPr lang="es-ES_tradnl" sz="2000" dirty="0">
                <a:latin typeface="Britannic Bold" panose="020B0903060703020204" pitchFamily="34" charset="0"/>
                <a:ea typeface="+mj-ea"/>
                <a:cs typeface="+mj-cs"/>
              </a:rPr>
              <a:t>de </a:t>
            </a:r>
            <a:r>
              <a:rPr lang="es-ES_tradnl" sz="2000" dirty="0" smtClean="0">
                <a:latin typeface="Britannic Bold" panose="020B0903060703020204" pitchFamily="34" charset="0"/>
                <a:ea typeface="+mj-ea"/>
                <a:cs typeface="+mj-cs"/>
              </a:rPr>
              <a:t>Investigación de estudiantes de </a:t>
            </a:r>
            <a:r>
              <a:rPr lang="es-ES_tradnl" sz="2000" dirty="0">
                <a:latin typeface="Britannic Bold" panose="020B0903060703020204" pitchFamily="34" charset="0"/>
                <a:ea typeface="+mj-ea"/>
                <a:cs typeface="+mj-cs"/>
              </a:rPr>
              <a:t>p</a:t>
            </a:r>
            <a:r>
              <a:rPr lang="es-ES_tradnl" sz="2000" dirty="0" smtClean="0">
                <a:latin typeface="Britannic Bold" panose="020B0903060703020204" pitchFamily="34" charset="0"/>
                <a:ea typeface="+mj-ea"/>
                <a:cs typeface="+mj-cs"/>
              </a:rPr>
              <a:t>regrado de las carreras de Sociología pertenecientes a la Red de Sociología </a:t>
            </a:r>
            <a:r>
              <a:rPr lang="es-ES_tradnl" sz="2000" dirty="0">
                <a:latin typeface="Britannic Bold" panose="020B0903060703020204" pitchFamily="34" charset="0"/>
                <a:ea typeface="+mj-ea"/>
                <a:cs typeface="+mj-cs"/>
              </a:rPr>
              <a:t>de las Universidades </a:t>
            </a:r>
            <a:r>
              <a:rPr lang="es-ES_tradnl" sz="2000" dirty="0" smtClean="0">
                <a:latin typeface="Britannic Bold" panose="020B0903060703020204" pitchFamily="34" charset="0"/>
                <a:ea typeface="+mj-ea"/>
                <a:cs typeface="+mj-cs"/>
              </a:rPr>
              <a:t>Chilenas - SOCIORED</a:t>
            </a:r>
            <a:endParaRPr lang="es-ES_tradnl" sz="2000" dirty="0">
              <a:latin typeface="Britannic Bold" panose="020B0903060703020204" pitchFamily="34" charset="0"/>
              <a:ea typeface="+mj-ea"/>
              <a:cs typeface="+mj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2721" y="6224369"/>
            <a:ext cx="877102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_tradnl" sz="1400" b="1" i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1400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TEMAS DE INVESTIGACIÓN DE LA CONVOCATORIA</a:t>
            </a:r>
          </a:p>
          <a:p>
            <a:endParaRPr lang="es-ES_tradnl" sz="1400" dirty="0" smtClean="0">
              <a:latin typeface="Britannic Bold" panose="020B0903060703020204" pitchFamily="34" charset="0"/>
            </a:endParaRPr>
          </a:p>
          <a:p>
            <a:endParaRPr lang="es-ES_tradnl" sz="1400" dirty="0">
              <a:latin typeface="Britannic Bold" panose="020B0903060703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400" dirty="0" smtClean="0">
                <a:latin typeface="Britannic Bold" panose="020B0903060703020204" pitchFamily="34" charset="0"/>
              </a:rPr>
              <a:t>Evolución </a:t>
            </a:r>
            <a:r>
              <a:rPr lang="es-ES_tradnl" sz="1400" dirty="0">
                <a:latin typeface="Britannic Bold" panose="020B0903060703020204" pitchFamily="34" charset="0"/>
              </a:rPr>
              <a:t>Histórica de la Sociología y el quehacer sociológico </a:t>
            </a:r>
            <a:r>
              <a:rPr lang="es-ES_tradnl" sz="1400" dirty="0" smtClean="0">
                <a:latin typeface="Britannic Bold" panose="020B0903060703020204" pitchFamily="34" charset="0"/>
              </a:rPr>
              <a:t>S.XXI</a:t>
            </a:r>
          </a:p>
          <a:p>
            <a:pPr lvl="0">
              <a:lnSpc>
                <a:spcPct val="150000"/>
              </a:lnSpc>
            </a:pPr>
            <a:r>
              <a:rPr lang="es-ES_tradnl" sz="1400" dirty="0" smtClean="0">
                <a:latin typeface="Britannic Bold" panose="020B0903060703020204" pitchFamily="34" charset="0"/>
              </a:rPr>
              <a:t>Nuevas </a:t>
            </a:r>
            <a:r>
              <a:rPr lang="es-ES_tradnl" sz="1400" dirty="0">
                <a:latin typeface="Britannic Bold" panose="020B0903060703020204" pitchFamily="34" charset="0"/>
              </a:rPr>
              <a:t>perspectivas para el quehacer sociológico en Chile, la inserción de la sociología chilena en el concierto internacional</a:t>
            </a:r>
          </a:p>
          <a:p>
            <a:pPr lvl="0">
              <a:lnSpc>
                <a:spcPct val="150000"/>
              </a:lnSpc>
            </a:pPr>
            <a:r>
              <a:rPr lang="es-ES_tradnl" sz="1400" dirty="0" smtClean="0">
                <a:latin typeface="Britannic Bold" panose="020B0903060703020204" pitchFamily="34" charset="0"/>
              </a:rPr>
              <a:t>Avances </a:t>
            </a:r>
            <a:r>
              <a:rPr lang="es-ES_tradnl" sz="1400" dirty="0">
                <a:latin typeface="Britannic Bold" panose="020B0903060703020204" pitchFamily="34" charset="0"/>
              </a:rPr>
              <a:t>de la disciplina y desafíos para el análisis de las sociedades del S.XXI. El estado de la profesión y los ámbitos de desempeño, cambios en la composición de los sociólogos (somos los mismos, nos dedicamos a lo mismo?). Sociología Chile y debates actuales en sociología.</a:t>
            </a:r>
          </a:p>
          <a:p>
            <a:pPr>
              <a:lnSpc>
                <a:spcPct val="150000"/>
              </a:lnSpc>
            </a:pPr>
            <a:r>
              <a:rPr lang="es-ES_tradnl" sz="1400" dirty="0" smtClean="0">
                <a:latin typeface="Britannic Bold" panose="020B0903060703020204" pitchFamily="34" charset="0"/>
              </a:rPr>
              <a:t>Transformaciones </a:t>
            </a:r>
            <a:r>
              <a:rPr lang="es-ES_tradnl" sz="1400" dirty="0">
                <a:latin typeface="Britannic Bold" panose="020B0903060703020204" pitchFamily="34" charset="0"/>
              </a:rPr>
              <a:t>de la Enseñanza de la Sociología </a:t>
            </a:r>
            <a:r>
              <a:rPr lang="es-ES_tradnl" sz="1400" dirty="0" smtClean="0">
                <a:latin typeface="Britannic Bold" panose="020B0903060703020204" pitchFamily="34" charset="0"/>
              </a:rPr>
              <a:t>S.XXI</a:t>
            </a:r>
          </a:p>
          <a:p>
            <a:pPr lvl="0">
              <a:lnSpc>
                <a:spcPct val="150000"/>
              </a:lnSpc>
            </a:pPr>
            <a:r>
              <a:rPr lang="es-ES_tradnl" sz="1400" dirty="0" smtClean="0">
                <a:latin typeface="Britannic Bold" panose="020B0903060703020204" pitchFamily="34" charset="0"/>
              </a:rPr>
              <a:t>Nuevas </a:t>
            </a:r>
            <a:r>
              <a:rPr lang="es-ES_tradnl" sz="1400" dirty="0">
                <a:latin typeface="Britannic Bold" panose="020B0903060703020204" pitchFamily="34" charset="0"/>
              </a:rPr>
              <a:t>fuentes de datos y aplicación de inteligencia en el análisis de las sociedades del S.XXI. (Métodos en sociología más utilizados y herramientas)</a:t>
            </a:r>
          </a:p>
          <a:p>
            <a:pPr lvl="0">
              <a:lnSpc>
                <a:spcPct val="150000"/>
              </a:lnSpc>
            </a:pPr>
            <a:r>
              <a:rPr lang="es-ES_tradnl" sz="1400" dirty="0">
                <a:latin typeface="Britannic Bold" panose="020B0903060703020204" pitchFamily="34" charset="0"/>
              </a:rPr>
              <a:t>Universidades y paradigmas sociológicos: Cambios sociales, universidad y la enseñanza de la sociología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119341" y="10554146"/>
            <a:ext cx="8916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Britannic Bold" panose="020B0903060703020204" pitchFamily="34" charset="0"/>
              </a:rPr>
              <a:t>Bases de Postulación y Selección: </a:t>
            </a:r>
          </a:p>
          <a:p>
            <a:r>
              <a:rPr lang="es-ES" sz="1600" dirty="0" smtClean="0">
                <a:latin typeface="Britannic Bold" panose="020B0903060703020204" pitchFamily="34" charset="0"/>
                <a:hlinkClick r:id="rId5"/>
              </a:rPr>
              <a:t>http</a:t>
            </a:r>
            <a:r>
              <a:rPr lang="es-ES" sz="1600" dirty="0">
                <a:latin typeface="Britannic Bold" panose="020B0903060703020204" pitchFamily="34" charset="0"/>
                <a:hlinkClick r:id="rId5"/>
              </a:rPr>
              <a:t>://</a:t>
            </a:r>
            <a:r>
              <a:rPr lang="es-ES" sz="1600" dirty="0" smtClean="0">
                <a:latin typeface="Britannic Bold" panose="020B0903060703020204" pitchFamily="34" charset="0"/>
                <a:hlinkClick r:id="rId5"/>
              </a:rPr>
              <a:t>www.ucentral.cl/postula-aqui/prontus_ucentral2012/2014-07-28/170402.html</a:t>
            </a:r>
            <a:endParaRPr lang="es-ES" sz="1600" dirty="0" smtClean="0">
              <a:latin typeface="Britannic Bold" panose="020B0903060703020204" pitchFamily="34" charset="0"/>
            </a:endParaRPr>
          </a:p>
          <a:p>
            <a:r>
              <a:rPr lang="es-ES" sz="1600" dirty="0" err="1" smtClean="0">
                <a:latin typeface="Britannic Bold" panose="020B0903060703020204" pitchFamily="34" charset="0"/>
              </a:rPr>
              <a:t>Maii</a:t>
            </a:r>
            <a:r>
              <a:rPr lang="es-ES" sz="1600" dirty="0" smtClean="0">
                <a:latin typeface="Britannic Bold" panose="020B0903060703020204" pitchFamily="34" charset="0"/>
              </a:rPr>
              <a:t> de Contacto: </a:t>
            </a:r>
            <a:r>
              <a:rPr lang="es-CL" sz="1600" u="sng" dirty="0" smtClean="0">
                <a:hlinkClick r:id="rId6"/>
              </a:rPr>
              <a:t>beca.sociored@ucentral.cl</a:t>
            </a:r>
            <a:r>
              <a:rPr lang="es-CL" sz="1600" u="sng" dirty="0" smtClean="0"/>
              <a:t> </a:t>
            </a:r>
            <a:endParaRPr lang="es-CL" sz="16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26183" y="3972382"/>
            <a:ext cx="91340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Britannic Bold" panose="020B0903060703020204" pitchFamily="34" charset="0"/>
              </a:rPr>
              <a:t>Los </a:t>
            </a:r>
            <a:r>
              <a:rPr lang="es-ES_tradnl" dirty="0">
                <a:latin typeface="Britannic Bold" panose="020B0903060703020204" pitchFamily="34" charset="0"/>
              </a:rPr>
              <a:t>seleccionados recibirán un aporte para la realización de su trabajo de investigación </a:t>
            </a:r>
            <a:r>
              <a:rPr lang="es-ES_tradnl" dirty="0" smtClean="0">
                <a:latin typeface="Britannic Bold" panose="020B0903060703020204" pitchFamily="34" charset="0"/>
              </a:rPr>
              <a:t>$ </a:t>
            </a:r>
            <a:r>
              <a:rPr lang="es-ES_tradnl" dirty="0">
                <a:latin typeface="Britannic Bold" panose="020B0903060703020204" pitchFamily="34" charset="0"/>
              </a:rPr>
              <a:t>500.000 </a:t>
            </a:r>
            <a:r>
              <a:rPr lang="es-ES_tradnl" dirty="0" smtClean="0">
                <a:latin typeface="Britannic Bold" panose="020B0903060703020204" pitchFamily="34" charset="0"/>
              </a:rPr>
              <a:t>PESOS</a:t>
            </a:r>
            <a:r>
              <a:rPr lang="es-ES_tradnl" sz="2000" dirty="0" smtClean="0">
                <a:latin typeface="Britannic Bold" panose="020B0903060703020204" pitchFamily="34" charset="0"/>
              </a:rPr>
              <a:t>.</a:t>
            </a:r>
            <a:endParaRPr lang="es-ES" sz="2000" b="1" dirty="0">
              <a:latin typeface="Britannic Bold" panose="020B0903060703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2993306"/>
            <a:ext cx="89372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FECHA </a:t>
            </a:r>
            <a:r>
              <a:rPr lang="es-ES_tradnl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POSTULACIÓN – 15 enero 2015	   </a:t>
            </a:r>
            <a:endParaRPr lang="es-ES_tradnl" dirty="0">
              <a:solidFill>
                <a:schemeClr val="accent5">
                  <a:lumMod val="75000"/>
                </a:schemeClr>
              </a:solidFill>
              <a:latin typeface="Britannic Bold" panose="020B0903060703020204" pitchFamily="34" charset="0"/>
            </a:endParaRPr>
          </a:p>
          <a:p>
            <a:pPr algn="just"/>
            <a:endParaRPr lang="es-ES_tradnl" dirty="0" smtClean="0">
              <a:solidFill>
                <a:schemeClr val="accent5">
                  <a:lumMod val="75000"/>
                </a:schemeClr>
              </a:solidFill>
              <a:latin typeface="Britannic Bold" panose="020B0903060703020204" pitchFamily="34" charset="0"/>
            </a:endParaRPr>
          </a:p>
          <a:p>
            <a:pPr algn="just"/>
            <a:r>
              <a:rPr lang="es-ES_tradnl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FECHA RESULTADOS – 30 Marzo 2015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70" y="7221650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83" y="8209378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83" y="9155009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83" y="7547037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64" y="10099062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-5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64" y="9464703"/>
            <a:ext cx="303124" cy="20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0" y="0"/>
            <a:ext cx="9156701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4222" y="11307325"/>
            <a:ext cx="9059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Universidad Academia de Humanismo Cristiano; Universidad Alberto Hurtado; Universidad Andrés Bello; Universidad Arturo Prat; Universidad de Arte y Ciencias Sociales; Universidad Católica de Temuco; Universidad Católica del Maule; Universidad Católica Silva Henríquez&gt;; Universidad Central; Universidad de Concepción; Universidad de Chile; Universidad Diego Portales; Universidad de la Frontera; Universidad de Playa Ancha; Universidad de Valparaíso.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6731" y="134472"/>
            <a:ext cx="1136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bg1"/>
                </a:solidFill>
              </a:rPr>
              <a:t>Organiza:</a:t>
            </a:r>
            <a:endParaRPr lang="es-E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0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285</Words>
  <Application>Microsoft Office PowerPoint</Application>
  <PresentationFormat>Doble carta (432 x 279 mm)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 </dc:creator>
  <cp:lastModifiedBy>facso</cp:lastModifiedBy>
  <cp:revision>25</cp:revision>
  <dcterms:created xsi:type="dcterms:W3CDTF">2014-07-24T22:40:25Z</dcterms:created>
  <dcterms:modified xsi:type="dcterms:W3CDTF">2014-12-03T13:28:08Z</dcterms:modified>
</cp:coreProperties>
</file>