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gif" Extension="gif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notesMaster+xml" PartName="/ppt/notesMasters/notesMaster1.xml"/>
  <Override ContentType="application/vnd.openxmlformats-officedocument.presentationml.handoutMaster+xml" PartName="/ppt/handoutMasters/handout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6" r:id="rId19"/>
    <p:sldId id="273" r:id="rId20"/>
    <p:sldId id="274" r:id="rId21"/>
    <p:sldId id="277" r:id="rId22"/>
    <p:sldId id="278" r:id="rId23"/>
    <p:sldId id="275" r:id="rId24"/>
  </p:sldIdLst>
  <p:sldSz cx="9144000" cy="6858000" type="screen4x3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8632D-83E9-4982-8E8D-7943AFED7250}" type="datetimeFigureOut">
              <a:rPr lang="es-CL" smtClean="0"/>
              <a:t>06-06-2014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FB41EE-C296-4294-AF28-F5FB459429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3597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41BAA70-9F98-4BDD-B886-4BD6EA41B970}" type="datetimeFigureOut">
              <a:rPr lang="es-CL" smtClean="0"/>
              <a:t>06-06-2014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125305-C00E-4031-A529-BD0387A60E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2626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ED9-B1C4-4183-BB2E-0BFFB4BA95AD}" type="datetimeFigureOut">
              <a:rPr lang="es-CL" smtClean="0"/>
              <a:pPr/>
              <a:t>06-06-2014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605B9-1485-4A5C-999E-0A5B1D0E3B59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168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ED9-B1C4-4183-BB2E-0BFFB4BA95AD}" type="datetimeFigureOut">
              <a:rPr lang="es-CL" smtClean="0"/>
              <a:pPr/>
              <a:t>06-06-2014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605B9-1485-4A5C-999E-0A5B1D0E3B59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5460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ED9-B1C4-4183-BB2E-0BFFB4BA95AD}" type="datetimeFigureOut">
              <a:rPr lang="es-CL" smtClean="0"/>
              <a:pPr/>
              <a:t>06-06-2014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605B9-1485-4A5C-999E-0A5B1D0E3B59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7576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ED9-B1C4-4183-BB2E-0BFFB4BA95AD}" type="datetimeFigureOut">
              <a:rPr lang="es-CL" smtClean="0"/>
              <a:pPr/>
              <a:t>06-06-2014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605B9-1485-4A5C-999E-0A5B1D0E3B59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8439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ED9-B1C4-4183-BB2E-0BFFB4BA95AD}" type="datetimeFigureOut">
              <a:rPr lang="es-CL" smtClean="0"/>
              <a:pPr/>
              <a:t>06-06-2014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605B9-1485-4A5C-999E-0A5B1D0E3B59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576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ED9-B1C4-4183-BB2E-0BFFB4BA95AD}" type="datetimeFigureOut">
              <a:rPr lang="es-CL" smtClean="0"/>
              <a:pPr/>
              <a:t>06-06-2014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605B9-1485-4A5C-999E-0A5B1D0E3B59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4009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ED9-B1C4-4183-BB2E-0BFFB4BA95AD}" type="datetimeFigureOut">
              <a:rPr lang="es-CL" smtClean="0"/>
              <a:pPr/>
              <a:t>06-06-2014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605B9-1485-4A5C-999E-0A5B1D0E3B59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9500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ED9-B1C4-4183-BB2E-0BFFB4BA95AD}" type="datetimeFigureOut">
              <a:rPr lang="es-CL" smtClean="0"/>
              <a:pPr/>
              <a:t>06-06-2014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605B9-1485-4A5C-999E-0A5B1D0E3B59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673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ED9-B1C4-4183-BB2E-0BFFB4BA95AD}" type="datetimeFigureOut">
              <a:rPr lang="es-CL" smtClean="0"/>
              <a:pPr/>
              <a:t>06-06-2014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605B9-1485-4A5C-999E-0A5B1D0E3B59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9100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ED9-B1C4-4183-BB2E-0BFFB4BA95AD}" type="datetimeFigureOut">
              <a:rPr lang="es-CL" smtClean="0"/>
              <a:pPr/>
              <a:t>06-06-2014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605B9-1485-4A5C-999E-0A5B1D0E3B59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7171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8ED9-B1C4-4183-BB2E-0BFFB4BA95AD}" type="datetimeFigureOut">
              <a:rPr lang="es-CL" smtClean="0"/>
              <a:pPr/>
              <a:t>06-06-2014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605B9-1485-4A5C-999E-0A5B1D0E3B59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013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E8ED9-B1C4-4183-BB2E-0BFFB4BA95AD}" type="datetimeFigureOut">
              <a:rPr lang="es-CL" smtClean="0"/>
              <a:pPr/>
              <a:t>06-06-2014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605B9-1485-4A5C-999E-0A5B1D0E3B59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806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gif"/><Relationship Id="rId3" Type="http://schemas.openxmlformats.org/officeDocument/2006/relationships/image" Target="../media/image13.jpeg"/><Relationship Id="rId7" Type="http://schemas.openxmlformats.org/officeDocument/2006/relationships/hyperlink" Target="http://sibucen.ucentral.cl/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gif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8.xml.rels><?xml version="1.0" encoding="UTF-8" standalone="yes" ?><Relationships xmlns="http://schemas.openxmlformats.org/package/2006/relationships"><Relationship Id="rId3" Target="../media/image18.jpeg" Type="http://schemas.openxmlformats.org/officeDocument/2006/relationships/image"/><Relationship Id="rId2" Target="http://es.onarchitecture.com/" TargetMode="External" Type="http://schemas.openxmlformats.org/officeDocument/2006/relationships/hyperlink"/><Relationship Id="rId1" Target="../slideLayouts/slideLayout2.xml" Type="http://schemas.openxmlformats.org/officeDocument/2006/relationships/slideLayout"/></Relationships>
</file>

<file path=ppt/slides/_rels/slide19.xml.rels><?xml version="1.0" encoding="UTF-8" standalone="yes" ?><Relationships xmlns="http://schemas.openxmlformats.org/package/2006/relationships"><Relationship Id="rId2" Target="../media/image1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 ?><Relationships xmlns="http://schemas.openxmlformats.org/package/2006/relationships"><Relationship Id="rId2" Target="../media/image2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2.xml.rels><?xml version="1.0" encoding="UTF-8" standalone="yes" ?><Relationships xmlns="http://schemas.openxmlformats.org/package/2006/relationships"><Relationship Id="rId2" Target="../media/image22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Googl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9592" y="1484784"/>
            <a:ext cx="7264896" cy="2088232"/>
          </a:xfrm>
        </p:spPr>
        <p:txBody>
          <a:bodyPr>
            <a:normAutofit/>
          </a:bodyPr>
          <a:lstStyle/>
          <a:p>
            <a:r>
              <a:rPr lang="es-ES" sz="4000" dirty="0" smtClean="0">
                <a:solidFill>
                  <a:schemeClr val="tx1"/>
                </a:solidFill>
              </a:rPr>
              <a:t>Servicios de Biblioteca y Competencias Informacionales para Estudiantes de Ingeniería</a:t>
            </a:r>
            <a:endParaRPr lang="es-CL" sz="4000" dirty="0">
              <a:solidFill>
                <a:schemeClr val="tx1"/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3176"/>
            <a:ext cx="2985180" cy="990826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567" y="3501008"/>
            <a:ext cx="7560840" cy="3096344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5508104" y="289257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600" b="1" dirty="0" smtClean="0">
                <a:solidFill>
                  <a:schemeClr val="accent2">
                    <a:lumMod val="75000"/>
                  </a:schemeClr>
                </a:solidFill>
              </a:rPr>
              <a:t>SISTEMA DE INFORMACION Y BIBLIOTECAS</a:t>
            </a:r>
          </a:p>
          <a:p>
            <a:r>
              <a:rPr lang="es-CL" sz="1600" dirty="0" smtClean="0">
                <a:solidFill>
                  <a:schemeClr val="accent2">
                    <a:lumMod val="75000"/>
                  </a:schemeClr>
                </a:solidFill>
              </a:rPr>
              <a:t>BIBLIOTECA VICENTE KOVACEVIC I</a:t>
            </a:r>
            <a:endParaRPr lang="es-CL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83568" y="1120254"/>
            <a:ext cx="2697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 smtClean="0">
                <a:latin typeface="Arial Narrow" panose="020B0606020202030204" pitchFamily="34" charset="0"/>
              </a:rPr>
              <a:t>Vicerrectoría Académica</a:t>
            </a:r>
            <a:endParaRPr lang="es-CL" sz="1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28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500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85720" y="1285860"/>
            <a:ext cx="250033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dirty="0" smtClean="0"/>
              <a:t>Desde la pantalla inicial </a:t>
            </a:r>
            <a:r>
              <a:rPr lang="es-ES" sz="2600" b="1" dirty="0" smtClean="0">
                <a:solidFill>
                  <a:srgbClr val="FF0000"/>
                </a:solidFill>
              </a:rPr>
              <a:t>Busca directamente </a:t>
            </a:r>
            <a:r>
              <a:rPr lang="es-ES" sz="2600" dirty="0" smtClean="0"/>
              <a:t>o... </a:t>
            </a:r>
            <a:endParaRPr lang="es-ES" sz="2600" dirty="0"/>
          </a:p>
        </p:txBody>
      </p:sp>
      <p:sp>
        <p:nvSpPr>
          <p:cNvPr id="9" name="8 Elipse"/>
          <p:cNvSpPr/>
          <p:nvPr/>
        </p:nvSpPr>
        <p:spPr>
          <a:xfrm>
            <a:off x="2857488" y="1500174"/>
            <a:ext cx="714380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3857620" y="1928802"/>
            <a:ext cx="571504" cy="35719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rot="5400000" flipH="1" flipV="1">
            <a:off x="5715008" y="2786058"/>
            <a:ext cx="428628" cy="42862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4286248" y="4071942"/>
            <a:ext cx="42862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dirty="0" smtClean="0"/>
              <a:t>Específica </a:t>
            </a:r>
            <a:r>
              <a:rPr lang="es-ES" sz="2600" dirty="0" smtClean="0"/>
              <a:t>tus parámetros</a:t>
            </a:r>
          </a:p>
          <a:p>
            <a:r>
              <a:rPr lang="es-ES" sz="2600" dirty="0" smtClean="0"/>
              <a:t>desde </a:t>
            </a:r>
            <a:r>
              <a:rPr lang="es-ES" sz="2600" b="1" dirty="0" smtClean="0">
                <a:solidFill>
                  <a:srgbClr val="FF0000"/>
                </a:solidFill>
              </a:rPr>
              <a:t>Búsqueda Avanzada</a:t>
            </a:r>
            <a:endParaRPr lang="es-ES" sz="2600" b="1" dirty="0">
              <a:solidFill>
                <a:srgbClr val="FF0000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214282" y="5165229"/>
            <a:ext cx="478634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600" dirty="0" err="1" smtClean="0"/>
              <a:t>Desde</a:t>
            </a:r>
            <a:r>
              <a:rPr lang="ca-ES" sz="2600" dirty="0" smtClean="0"/>
              <a:t> </a:t>
            </a:r>
            <a:r>
              <a:rPr lang="ca-ES" sz="2600" b="1" dirty="0" err="1" smtClean="0">
                <a:solidFill>
                  <a:srgbClr val="FF0000"/>
                </a:solidFill>
              </a:rPr>
              <a:t>Preferencias</a:t>
            </a:r>
            <a:r>
              <a:rPr lang="ca-ES" sz="2600" b="1" dirty="0" smtClean="0">
                <a:solidFill>
                  <a:srgbClr val="FF0000"/>
                </a:solidFill>
              </a:rPr>
              <a:t> </a:t>
            </a:r>
            <a:r>
              <a:rPr lang="ca-ES" sz="2600" dirty="0" err="1" smtClean="0"/>
              <a:t>descarga</a:t>
            </a:r>
            <a:r>
              <a:rPr lang="ca-ES" sz="2600" dirty="0" smtClean="0"/>
              <a:t> </a:t>
            </a:r>
            <a:r>
              <a:rPr lang="ca-ES" sz="2600" dirty="0" err="1" smtClean="0"/>
              <a:t>citas</a:t>
            </a:r>
            <a:r>
              <a:rPr lang="ca-ES" sz="2600" dirty="0" smtClean="0"/>
              <a:t> </a:t>
            </a:r>
            <a:r>
              <a:rPr lang="ca-ES" sz="2600" dirty="0" err="1" smtClean="0"/>
              <a:t>bibliográficas</a:t>
            </a:r>
            <a:r>
              <a:rPr lang="ca-ES" sz="2600" dirty="0" smtClean="0"/>
              <a:t> a un gestor </a:t>
            </a:r>
            <a:r>
              <a:rPr lang="ca-ES" sz="2600" dirty="0" err="1" smtClean="0"/>
              <a:t>bibliográfico</a:t>
            </a:r>
            <a:r>
              <a:rPr lang="ca-ES" sz="2600" dirty="0" smtClean="0"/>
              <a:t>  </a:t>
            </a:r>
            <a:r>
              <a:rPr lang="ca-ES" sz="2600" dirty="0" err="1" smtClean="0"/>
              <a:t>determinado</a:t>
            </a:r>
            <a:endParaRPr lang="es-ES" sz="26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5500694" y="1071546"/>
            <a:ext cx="300039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smtClean="0"/>
              <a:t>En </a:t>
            </a:r>
            <a:r>
              <a:rPr lang="es-ES" sz="2600" b="1" smtClean="0">
                <a:solidFill>
                  <a:srgbClr val="FF0000"/>
                </a:solidFill>
              </a:rPr>
              <a:t>Acerca de Google Académico </a:t>
            </a:r>
            <a:r>
              <a:rPr lang="es-ES" sz="2600" smtClean="0"/>
              <a:t>dispones de Ayuda </a:t>
            </a:r>
            <a:endParaRPr lang="es-ES" sz="2600"/>
          </a:p>
        </p:txBody>
      </p:sp>
      <p:cxnSp>
        <p:nvCxnSpPr>
          <p:cNvPr id="15" name="14 Conector recto de flecha"/>
          <p:cNvCxnSpPr/>
          <p:nvPr/>
        </p:nvCxnSpPr>
        <p:spPr>
          <a:xfrm rot="10800000">
            <a:off x="6929454" y="2428868"/>
            <a:ext cx="857256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53827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14" grpId="0"/>
      <p:bldP spid="17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4789711"/>
            <a:ext cx="607223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dirty="0" smtClean="0"/>
              <a:t>En este caso la lista de resultados incluirá documentos en forma especifica de los términos de la búsqueda</a:t>
            </a:r>
            <a:endParaRPr lang="es-ES" sz="2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259791"/>
            <a:ext cx="8352928" cy="4529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23314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Visualización de resultados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3500" smtClean="0"/>
              <a:t>Los resultados de una búsqueda pueden ser de </a:t>
            </a:r>
            <a:r>
              <a:rPr lang="es-ES" sz="3500" b="1" smtClean="0">
                <a:solidFill>
                  <a:srgbClr val="FF0000"/>
                </a:solidFill>
              </a:rPr>
              <a:t>diversos tipos</a:t>
            </a:r>
          </a:p>
          <a:p>
            <a:pPr lvl="1"/>
            <a:r>
              <a:rPr lang="es-ES" smtClean="0"/>
              <a:t>[CITAS] o referencias bibliográficas</a:t>
            </a:r>
          </a:p>
          <a:p>
            <a:pPr lvl="1"/>
            <a:r>
              <a:rPr lang="es-ES" smtClean="0"/>
              <a:t>[LIBRO], la referencia de un libro</a:t>
            </a:r>
          </a:p>
          <a:p>
            <a:pPr lvl="1"/>
            <a:r>
              <a:rPr lang="es-ES" smtClean="0"/>
              <a:t>[PDF], un documento en formato pdf</a:t>
            </a:r>
          </a:p>
          <a:p>
            <a:pPr lvl="1"/>
            <a:r>
              <a:rPr lang="es-ES" smtClean="0"/>
              <a:t>[DOC], un documento en formato word</a:t>
            </a:r>
          </a:p>
          <a:p>
            <a:pPr lvl="1"/>
            <a:r>
              <a:rPr lang="es-ES" smtClean="0"/>
              <a:t>[HTML], un documento en formato html (web)</a:t>
            </a:r>
          </a:p>
          <a:p>
            <a:r>
              <a:rPr lang="es-ES" sz="3500" smtClean="0"/>
              <a:t>A veces se accede </a:t>
            </a:r>
            <a:r>
              <a:rPr lang="es-ES" sz="3500" b="1" smtClean="0">
                <a:solidFill>
                  <a:srgbClr val="FF0000"/>
                </a:solidFill>
              </a:rPr>
              <a:t>al texto completo </a:t>
            </a:r>
            <a:r>
              <a:rPr lang="es-ES" sz="3500" smtClean="0"/>
              <a:t>de algunos documentos en otras sólo obtienes referencias bibliográficas</a:t>
            </a:r>
          </a:p>
        </p:txBody>
      </p:sp>
    </p:spTree>
    <p:extLst>
      <p:ext uri="{BB962C8B-B14F-4D97-AF65-F5344CB8AC3E}">
        <p14:creationId xmlns:p14="http://schemas.microsoft.com/office/powerpoint/2010/main" val="30846361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3571868" y="4143380"/>
            <a:ext cx="457203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smtClean="0"/>
              <a:t>Artículos y documentos que </a:t>
            </a:r>
            <a:r>
              <a:rPr lang="es-ES" sz="2600" b="1" smtClean="0">
                <a:solidFill>
                  <a:srgbClr val="FF0000"/>
                </a:solidFill>
              </a:rPr>
              <a:t>citan</a:t>
            </a:r>
            <a:r>
              <a:rPr lang="es-ES" sz="2600" smtClean="0"/>
              <a:t> el documento recuperado</a:t>
            </a:r>
            <a:endParaRPr lang="es-ES" sz="2600"/>
          </a:p>
        </p:txBody>
      </p:sp>
      <p:sp>
        <p:nvSpPr>
          <p:cNvPr id="6" name="5 Elipse"/>
          <p:cNvSpPr/>
          <p:nvPr/>
        </p:nvSpPr>
        <p:spPr>
          <a:xfrm>
            <a:off x="0" y="4572008"/>
            <a:ext cx="71434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 redondeado"/>
          <p:cNvSpPr/>
          <p:nvPr/>
        </p:nvSpPr>
        <p:spPr>
          <a:xfrm>
            <a:off x="4572000" y="2643182"/>
            <a:ext cx="357190" cy="128588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5714976" y="2928934"/>
            <a:ext cx="342902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b="1" smtClean="0">
                <a:solidFill>
                  <a:srgbClr val="FF0000"/>
                </a:solidFill>
              </a:rPr>
              <a:t>Tipos de formatos </a:t>
            </a:r>
            <a:r>
              <a:rPr lang="es-ES" sz="2600" smtClean="0"/>
              <a:t>de documentos</a:t>
            </a:r>
            <a:endParaRPr lang="es-ES" sz="2600"/>
          </a:p>
        </p:txBody>
      </p:sp>
      <p:cxnSp>
        <p:nvCxnSpPr>
          <p:cNvPr id="10" name="9 Conector recto de flecha"/>
          <p:cNvCxnSpPr/>
          <p:nvPr/>
        </p:nvCxnSpPr>
        <p:spPr>
          <a:xfrm rot="10800000">
            <a:off x="5072066" y="3214686"/>
            <a:ext cx="64294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4500562" y="857232"/>
            <a:ext cx="3857652" cy="492443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600" smtClean="0"/>
              <a:t>Lista de </a:t>
            </a:r>
            <a:r>
              <a:rPr lang="es-ES" sz="2600" b="1" smtClean="0">
                <a:solidFill>
                  <a:srgbClr val="FF0000"/>
                </a:solidFill>
              </a:rPr>
              <a:t>Resultados</a:t>
            </a:r>
            <a:endParaRPr lang="es-ES" sz="26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5267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285720" y="4143380"/>
            <a:ext cx="514353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smtClean="0"/>
              <a:t>Aumenta la precisión y la efectividad de tus búsquedas utilizando las opciónes disponibles SOLO desde  </a:t>
            </a:r>
            <a:r>
              <a:rPr lang="es-ES" sz="2600" b="1" smtClean="0">
                <a:solidFill>
                  <a:srgbClr val="FF0000"/>
                </a:solidFill>
              </a:rPr>
              <a:t>Búsqueda Avanzada</a:t>
            </a:r>
            <a:endParaRPr lang="es-ES" sz="2600" b="1">
              <a:solidFill>
                <a:srgbClr val="FF0000"/>
              </a:solidFill>
            </a:endParaRPr>
          </a:p>
        </p:txBody>
      </p:sp>
      <p:sp>
        <p:nvSpPr>
          <p:cNvPr id="7" name="6 Flecha arriba"/>
          <p:cNvSpPr/>
          <p:nvPr/>
        </p:nvSpPr>
        <p:spPr>
          <a:xfrm>
            <a:off x="2714612" y="1357298"/>
            <a:ext cx="142876" cy="78581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 redondeado"/>
          <p:cNvSpPr/>
          <p:nvPr/>
        </p:nvSpPr>
        <p:spPr>
          <a:xfrm>
            <a:off x="0" y="1214422"/>
            <a:ext cx="2214546" cy="21431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83538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4143372" y="4500570"/>
            <a:ext cx="421484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b="1" dirty="0" smtClean="0">
                <a:solidFill>
                  <a:srgbClr val="FF0000"/>
                </a:solidFill>
              </a:rPr>
              <a:t>Artículos Relacionados </a:t>
            </a:r>
            <a:r>
              <a:rPr lang="es-ES" sz="2600" dirty="0" smtClean="0"/>
              <a:t>con el original</a:t>
            </a:r>
            <a:endParaRPr lang="es-ES" sz="2600" dirty="0"/>
          </a:p>
        </p:txBody>
      </p:sp>
      <p:cxnSp>
        <p:nvCxnSpPr>
          <p:cNvPr id="8" name="7 Conector recto de flecha"/>
          <p:cNvCxnSpPr/>
          <p:nvPr/>
        </p:nvCxnSpPr>
        <p:spPr>
          <a:xfrm rot="10800000">
            <a:off x="785786" y="5143512"/>
            <a:ext cx="642942" cy="50006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rot="16200000" flipV="1">
            <a:off x="3679025" y="1750207"/>
            <a:ext cx="642942" cy="57150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5286380" y="214290"/>
            <a:ext cx="3857620" cy="129266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2600" smtClean="0"/>
              <a:t>Las referencias más útiles aparecerán al inicio de la página</a:t>
            </a:r>
            <a:endParaRPr lang="es-ES" sz="2600"/>
          </a:p>
        </p:txBody>
      </p:sp>
      <p:sp>
        <p:nvSpPr>
          <p:cNvPr id="17" name="16 CuadroTexto"/>
          <p:cNvSpPr txBox="1"/>
          <p:nvPr/>
        </p:nvSpPr>
        <p:spPr>
          <a:xfrm>
            <a:off x="4286248" y="2143116"/>
            <a:ext cx="428628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dirty="0" smtClean="0"/>
              <a:t>Recibe nuevos resultados afines a tu consulta con las </a:t>
            </a:r>
            <a:r>
              <a:rPr lang="es-ES" sz="2600" b="1" dirty="0" smtClean="0">
                <a:solidFill>
                  <a:srgbClr val="FF0000"/>
                </a:solidFill>
              </a:rPr>
              <a:t>Alertas de Google </a:t>
            </a:r>
            <a:endParaRPr lang="es-ES" sz="2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8259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 animBg="1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4429124" y="1714488"/>
            <a:ext cx="4286280" cy="8925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a-ES" sz="2600" smtClean="0"/>
              <a:t>Busca exactamente como tú quieras desde </a:t>
            </a:r>
            <a:r>
              <a:rPr lang="ca-ES" sz="2600" b="1" smtClean="0">
                <a:solidFill>
                  <a:srgbClr val="FF0000"/>
                </a:solidFill>
              </a:rPr>
              <a:t>Preferencias</a:t>
            </a:r>
            <a:r>
              <a:rPr lang="ca-ES" sz="2600" smtClean="0">
                <a:solidFill>
                  <a:srgbClr val="FF0000"/>
                </a:solidFill>
              </a:rPr>
              <a:t> </a:t>
            </a:r>
            <a:endParaRPr lang="es-ES" sz="2600">
              <a:solidFill>
                <a:srgbClr val="FF000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429092" y="3071810"/>
            <a:ext cx="4714908" cy="129266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a-ES" sz="2600" smtClean="0"/>
              <a:t>La mayor parte de las preferencias de Google se guardan en el ordenador</a:t>
            </a:r>
            <a:endParaRPr lang="es-ES" sz="2600"/>
          </a:p>
        </p:txBody>
      </p:sp>
      <p:sp>
        <p:nvSpPr>
          <p:cNvPr id="7" name="6 Elipse"/>
          <p:cNvSpPr/>
          <p:nvPr/>
        </p:nvSpPr>
        <p:spPr>
          <a:xfrm>
            <a:off x="1357290" y="785794"/>
            <a:ext cx="1643074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" name="8 Conector recto de flecha"/>
          <p:cNvCxnSpPr/>
          <p:nvPr/>
        </p:nvCxnSpPr>
        <p:spPr>
          <a:xfrm rot="5400000">
            <a:off x="5607057" y="2893215"/>
            <a:ext cx="500860" cy="7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0" y="1643050"/>
            <a:ext cx="335755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83548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u="sng" dirty="0" smtClean="0">
                <a:latin typeface="Verdana" pitchFamily="34" charset="0"/>
              </a:rPr>
              <a:t>Recursos Digitales</a:t>
            </a:r>
            <a:endParaRPr lang="es-CL" sz="3600" u="sng" dirty="0">
              <a:latin typeface="Verdana" pitchFamily="34" charset="0"/>
            </a:endParaRPr>
          </a:p>
        </p:txBody>
      </p:sp>
      <p:pic>
        <p:nvPicPr>
          <p:cNvPr id="1026" name="Picture 2" descr="Banner NatGe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8664" y="2195543"/>
            <a:ext cx="1944216" cy="1032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anner Cinc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3588417"/>
            <a:ext cx="2281713" cy="1155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anner Green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267500"/>
            <a:ext cx="1944216" cy="1032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Banner World Schol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117" y="3746889"/>
            <a:ext cx="1876035" cy="996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Banner ProQuest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679" y="3588416"/>
            <a:ext cx="1896201" cy="118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atalogo Ucen - SibUcen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2129867"/>
            <a:ext cx="2281713" cy="1155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737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971600" y="618654"/>
            <a:ext cx="741682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altLang="es-CL" dirty="0" smtClean="0"/>
          </a:p>
          <a:p>
            <a:r>
              <a:rPr lang="es-CL" dirty="0" smtClean="0">
                <a:solidFill>
                  <a:srgbClr val="C00000"/>
                </a:solidFill>
              </a:rPr>
              <a:t>ONARCHITECTURE</a:t>
            </a:r>
            <a:endParaRPr lang="es-CL" dirty="0">
              <a:solidFill>
                <a:srgbClr val="C00000"/>
              </a:solidFill>
            </a:endParaRPr>
          </a:p>
          <a:p>
            <a:r>
              <a:rPr lang="es-CL" dirty="0"/>
              <a:t>Catálogo audiovisual de arquitectura incluye: 170 videos de entrevista a arquitectos de renombre nacional y mundial, junto a sus obras (instalaciones, oficinas, edificios, casas) </a:t>
            </a:r>
            <a:endParaRPr lang="es-CL" dirty="0" smtClean="0"/>
          </a:p>
          <a:p>
            <a:endParaRPr lang="es-CL" dirty="0"/>
          </a:p>
          <a:p>
            <a:r>
              <a:rPr lang="es-CL" dirty="0"/>
              <a:t>Consultable en</a:t>
            </a:r>
            <a:r>
              <a:rPr lang="es-CL" dirty="0" smtClean="0"/>
              <a:t>: </a:t>
            </a:r>
            <a:r>
              <a:rPr lang="es-CL" dirty="0" smtClean="0">
                <a:hlinkClick r:id="rId2"/>
              </a:rPr>
              <a:t>http</a:t>
            </a:r>
            <a:r>
              <a:rPr lang="es-CL" dirty="0">
                <a:hlinkClick r:id="rId2"/>
              </a:rPr>
              <a:t>://es.onarchitecture.com/</a:t>
            </a:r>
            <a:endParaRPr lang="es-CL" dirty="0"/>
          </a:p>
          <a:p>
            <a:endParaRPr lang="es-ES" altLang="es-CL" dirty="0" smtClean="0"/>
          </a:p>
          <a:p>
            <a:endParaRPr lang="es-ES" altLang="es-CL" dirty="0"/>
          </a:p>
          <a:p>
            <a:endParaRPr lang="es-ES" altLang="es-CL" dirty="0" smtClean="0"/>
          </a:p>
          <a:p>
            <a:endParaRPr lang="es-ES" altLang="es-CL" dirty="0"/>
          </a:p>
          <a:p>
            <a:endParaRPr lang="es-ES" altLang="es-CL" dirty="0" smtClean="0"/>
          </a:p>
          <a:p>
            <a:endParaRPr lang="es-ES" altLang="es-CL" dirty="0"/>
          </a:p>
          <a:p>
            <a:endParaRPr lang="es-ES" altLang="es-CL" dirty="0" smtClean="0"/>
          </a:p>
          <a:p>
            <a:endParaRPr lang="es-ES" altLang="es-CL" dirty="0"/>
          </a:p>
          <a:p>
            <a:endParaRPr lang="es-ES" altLang="es-CL" dirty="0" smtClean="0"/>
          </a:p>
          <a:p>
            <a:endParaRPr lang="es-ES" altLang="es-CL" dirty="0"/>
          </a:p>
          <a:p>
            <a:endParaRPr lang="es-ES" altLang="es-CL" dirty="0" smtClean="0"/>
          </a:p>
          <a:p>
            <a:endParaRPr lang="es-ES" altLang="es-CL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275" y="2708920"/>
            <a:ext cx="6969102" cy="3918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66842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384920"/>
          </a:xfrm>
        </p:spPr>
        <p:txBody>
          <a:bodyPr>
            <a:normAutofit fontScale="90000"/>
          </a:bodyPr>
          <a:lstStyle/>
          <a:p>
            <a:pPr algn="l"/>
            <a:r>
              <a:rPr lang="es-ES" sz="3200" b="1" u="sng" dirty="0" smtClean="0">
                <a:latin typeface="Verdana" pitchFamily="34" charset="0"/>
              </a:rPr>
              <a:t>Redes Sociales</a:t>
            </a:r>
            <a:br>
              <a:rPr lang="es-ES" sz="3200" b="1" u="sng" dirty="0" smtClean="0">
                <a:latin typeface="Verdana" pitchFamily="34" charset="0"/>
              </a:rPr>
            </a:br>
            <a:r>
              <a:rPr lang="es-ES" sz="3200" b="1" u="sng" dirty="0" smtClean="0">
                <a:latin typeface="Verdana" pitchFamily="34" charset="0"/>
              </a:rPr>
              <a:t/>
            </a:r>
            <a:br>
              <a:rPr lang="es-ES" sz="3200" b="1" u="sng" dirty="0" smtClean="0">
                <a:latin typeface="Verdana" pitchFamily="34" charset="0"/>
              </a:rPr>
            </a:br>
            <a:r>
              <a:rPr lang="es-ES" sz="3200" dirty="0" smtClean="0">
                <a:solidFill>
                  <a:schemeClr val="accent1"/>
                </a:solidFill>
                <a:latin typeface="Verdana" pitchFamily="34" charset="0"/>
              </a:rPr>
              <a:t>Facebook:</a:t>
            </a:r>
            <a:r>
              <a:rPr lang="es-ES" sz="3200" dirty="0" smtClean="0">
                <a:latin typeface="Verdana" pitchFamily="34" charset="0"/>
              </a:rPr>
              <a:t> </a:t>
            </a:r>
            <a:r>
              <a:rPr lang="es-ES" sz="3200" dirty="0" smtClean="0">
                <a:solidFill>
                  <a:schemeClr val="accent1"/>
                </a:solidFill>
                <a:latin typeface="Verdana" pitchFamily="34" charset="0"/>
              </a:rPr>
              <a:t>Biblioteca Vkuno</a:t>
            </a:r>
            <a:endParaRPr lang="es-CL" sz="3200" b="1" u="sng" dirty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67" y="1628800"/>
            <a:ext cx="8460771" cy="4941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35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36 Rectángulo"/>
          <p:cNvSpPr/>
          <p:nvPr/>
        </p:nvSpPr>
        <p:spPr>
          <a:xfrm>
            <a:off x="539552" y="1772816"/>
            <a:ext cx="792088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s-MX" sz="3200" dirty="0" smtClean="0">
                <a:solidFill>
                  <a:srgbClr val="FF0000"/>
                </a:solidFill>
                <a:latin typeface="Verdana" pitchFamily="34" charset="0"/>
                <a:ea typeface="Batang" pitchFamily="18" charset="-127"/>
              </a:rPr>
              <a:t>Campus </a:t>
            </a:r>
            <a:r>
              <a:rPr lang="es-MX" sz="3200" dirty="0">
                <a:solidFill>
                  <a:srgbClr val="FF0000"/>
                </a:solidFill>
                <a:latin typeface="Verdana" pitchFamily="34" charset="0"/>
                <a:ea typeface="Batang" pitchFamily="18" charset="-127"/>
              </a:rPr>
              <a:t>Vicente Kovacevic </a:t>
            </a:r>
            <a:r>
              <a:rPr lang="es-MX" sz="3200" dirty="0" smtClean="0">
                <a:solidFill>
                  <a:srgbClr val="FF0000"/>
                </a:solidFill>
                <a:latin typeface="Verdana" pitchFamily="34" charset="0"/>
                <a:ea typeface="Batang" pitchFamily="18" charset="-127"/>
              </a:rPr>
              <a:t>I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s-MX" sz="3200" dirty="0" smtClean="0">
                <a:latin typeface="Verdana" pitchFamily="34" charset="0"/>
                <a:ea typeface="Batang" pitchFamily="18" charset="-127"/>
              </a:rPr>
              <a:t>Campus </a:t>
            </a:r>
            <a:r>
              <a:rPr lang="es-MX" sz="3200" dirty="0">
                <a:latin typeface="Verdana" pitchFamily="34" charset="0"/>
                <a:ea typeface="Batang" pitchFamily="18" charset="-127"/>
              </a:rPr>
              <a:t>Vicente Kovacevic </a:t>
            </a:r>
            <a:r>
              <a:rPr lang="es-MX" sz="3200" dirty="0" smtClean="0">
                <a:latin typeface="Verdana" pitchFamily="34" charset="0"/>
                <a:ea typeface="Batang" pitchFamily="18" charset="-127"/>
              </a:rPr>
              <a:t>II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s-MX" sz="3200" dirty="0">
                <a:latin typeface="Verdana" pitchFamily="34" charset="0"/>
                <a:ea typeface="Batang" pitchFamily="18" charset="-127"/>
              </a:rPr>
              <a:t>Campus La </a:t>
            </a:r>
            <a:r>
              <a:rPr lang="es-MX" sz="3200" dirty="0" smtClean="0">
                <a:latin typeface="Verdana" pitchFamily="34" charset="0"/>
                <a:ea typeface="Batang" pitchFamily="18" charset="-127"/>
              </a:rPr>
              <a:t>Serena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s-MX" sz="3200" dirty="0">
                <a:latin typeface="Verdana" pitchFamily="34" charset="0"/>
                <a:ea typeface="Batang" pitchFamily="18" charset="-127"/>
              </a:rPr>
              <a:t>Campus </a:t>
            </a:r>
            <a:r>
              <a:rPr lang="es-MX" sz="3200" dirty="0" smtClean="0">
                <a:latin typeface="Verdana" pitchFamily="34" charset="0"/>
                <a:ea typeface="Batang" pitchFamily="18" charset="-127"/>
              </a:rPr>
              <a:t>Antofagasta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s-MX" sz="3200" dirty="0">
                <a:latin typeface="Verdana" pitchFamily="34" charset="0"/>
                <a:ea typeface="Batang" pitchFamily="18" charset="-127"/>
              </a:rPr>
              <a:t>Campus Gonzalo Hernández </a:t>
            </a:r>
            <a:r>
              <a:rPr lang="es-MX" sz="3200" dirty="0" smtClean="0">
                <a:latin typeface="Verdana" pitchFamily="34" charset="0"/>
                <a:ea typeface="Batang" pitchFamily="18" charset="-127"/>
              </a:rPr>
              <a:t>Uribe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s-MX" sz="3200" dirty="0" smtClean="0">
                <a:latin typeface="Verdana" pitchFamily="34" charset="0"/>
                <a:ea typeface="Batang" pitchFamily="18" charset="-127"/>
              </a:rPr>
              <a:t>Biblioteca Códigos de la República</a:t>
            </a:r>
            <a:endParaRPr lang="es-MX" sz="3200" dirty="0" smtClean="0">
              <a:latin typeface="Verdana" pitchFamily="34" charset="0"/>
              <a:ea typeface="Batang" pitchFamily="18" charset="-127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s-MX" sz="3200" dirty="0" smtClean="0">
                <a:latin typeface="Verdana" pitchFamily="34" charset="0"/>
                <a:ea typeface="Batang" pitchFamily="18" charset="-127"/>
              </a:rPr>
              <a:t>Unidad </a:t>
            </a:r>
            <a:r>
              <a:rPr lang="es-MX" sz="3200" dirty="0">
                <a:latin typeface="Verdana" pitchFamily="34" charset="0"/>
                <a:ea typeface="Batang" pitchFamily="18" charset="-127"/>
              </a:rPr>
              <a:t>de Procesos Técnicos UPT</a:t>
            </a:r>
          </a:p>
          <a:p>
            <a:pPr marL="457200" indent="-457200">
              <a:buFont typeface="Wingdings" pitchFamily="2" charset="2"/>
              <a:buChar char="Ø"/>
            </a:pPr>
            <a:endParaRPr lang="es-MX" sz="3200" dirty="0">
              <a:latin typeface="Verdana" pitchFamily="34" charset="0"/>
              <a:ea typeface="Batang" pitchFamily="18" charset="-127"/>
            </a:endParaRPr>
          </a:p>
          <a:p>
            <a:pPr marL="457200" indent="-457200">
              <a:buFont typeface="Wingdings" pitchFamily="2" charset="2"/>
              <a:buChar char="Ø"/>
            </a:pPr>
            <a:endParaRPr lang="es-MX" sz="3200" dirty="0" smtClean="0">
              <a:latin typeface="Verdana" pitchFamily="34" charset="0"/>
              <a:ea typeface="Batang" pitchFamily="18" charset="-127"/>
            </a:endParaRPr>
          </a:p>
          <a:p>
            <a:pPr marL="457200" indent="-457200">
              <a:buFont typeface="Wingdings" pitchFamily="2" charset="2"/>
              <a:buChar char="Ø"/>
            </a:pPr>
            <a:endParaRPr lang="es-MX" sz="3200" dirty="0">
              <a:latin typeface="Verdana" pitchFamily="34" charset="0"/>
              <a:ea typeface="Batang" pitchFamily="18" charset="-127"/>
            </a:endParaRPr>
          </a:p>
          <a:p>
            <a:pPr marL="457200" indent="-457200">
              <a:buFont typeface="Wingdings" pitchFamily="2" charset="2"/>
              <a:buChar char="Ø"/>
            </a:pPr>
            <a:endParaRPr lang="es-MX" sz="3200" dirty="0" smtClean="0">
              <a:latin typeface="Verdana" pitchFamily="34" charset="0"/>
              <a:ea typeface="Batang" pitchFamily="18" charset="-127"/>
            </a:endParaRPr>
          </a:p>
          <a:p>
            <a:r>
              <a:rPr lang="es-MX" sz="3200" dirty="0">
                <a:latin typeface="Verdana" pitchFamily="34" charset="0"/>
              </a:rPr>
              <a:t>	</a:t>
            </a:r>
          </a:p>
          <a:p>
            <a:r>
              <a:rPr lang="es-MX" dirty="0">
                <a:latin typeface="Verdana" pitchFamily="34" charset="0"/>
              </a:rPr>
              <a:t>	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508104" y="289257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600" b="1" dirty="0" smtClean="0">
                <a:solidFill>
                  <a:schemeClr val="accent2">
                    <a:lumMod val="75000"/>
                  </a:schemeClr>
                </a:solidFill>
              </a:rPr>
              <a:t>SISTEMA DE INFORMACION Y BIBLIOTECAS</a:t>
            </a:r>
          </a:p>
          <a:p>
            <a:r>
              <a:rPr lang="es-CL" sz="1600" dirty="0" smtClean="0">
                <a:solidFill>
                  <a:schemeClr val="accent2">
                    <a:lumMod val="75000"/>
                  </a:schemeClr>
                </a:solidFill>
              </a:rPr>
              <a:t>BIBLIOTECA VICENTE KOVACEVIC I</a:t>
            </a:r>
            <a:endParaRPr lang="es-CL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6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err="1" smtClean="0">
                <a:solidFill>
                  <a:schemeClr val="accent1"/>
                </a:solidFill>
              </a:rPr>
              <a:t>Twitter</a:t>
            </a:r>
            <a:r>
              <a:rPr lang="es-ES" dirty="0" smtClean="0">
                <a:solidFill>
                  <a:schemeClr val="accent1"/>
                </a:solidFill>
              </a:rPr>
              <a:t>: @bibliotecavk1</a:t>
            </a:r>
            <a:endParaRPr lang="es-CL" dirty="0">
              <a:solidFill>
                <a:schemeClr val="accent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97752"/>
            <a:ext cx="8016213" cy="450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14242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95644"/>
            <a:ext cx="7380633" cy="414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9943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836712"/>
            <a:ext cx="8453063" cy="4752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84508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s-ES" i="1" dirty="0" smtClean="0">
                <a:solidFill>
                  <a:schemeClr val="accent3">
                    <a:lumMod val="75000"/>
                  </a:schemeClr>
                </a:solidFill>
                <a:latin typeface="Trebuchet MS" panose="020B0603020202020204" pitchFamily="34" charset="0"/>
                <a:ea typeface="Batang" pitchFamily="18" charset="-127"/>
              </a:rPr>
              <a:t>“Los </a:t>
            </a:r>
            <a:r>
              <a:rPr lang="es-ES" i="1" dirty="0">
                <a:solidFill>
                  <a:schemeClr val="accent3">
                    <a:lumMod val="75000"/>
                  </a:schemeClr>
                </a:solidFill>
                <a:latin typeface="Trebuchet MS" panose="020B0603020202020204" pitchFamily="34" charset="0"/>
                <a:ea typeface="Batang" pitchFamily="18" charset="-127"/>
              </a:rPr>
              <a:t>bibliotecarios no sabemos todas las respuestas, pero </a:t>
            </a:r>
            <a:r>
              <a:rPr lang="es-ES" i="1" dirty="0" smtClean="0">
                <a:solidFill>
                  <a:schemeClr val="accent3">
                    <a:lumMod val="75000"/>
                  </a:schemeClr>
                </a:solidFill>
                <a:latin typeface="Trebuchet MS" panose="020B0603020202020204" pitchFamily="34" charset="0"/>
                <a:ea typeface="Batang" pitchFamily="18" charset="-127"/>
              </a:rPr>
              <a:t>sí </a:t>
            </a:r>
            <a:r>
              <a:rPr lang="es-ES" i="1" dirty="0" smtClean="0">
                <a:solidFill>
                  <a:schemeClr val="accent3">
                    <a:lumMod val="75000"/>
                  </a:schemeClr>
                </a:solidFill>
                <a:latin typeface="Trebuchet MS" panose="020B0603020202020204" pitchFamily="34" charset="0"/>
                <a:ea typeface="Batang" pitchFamily="18" charset="-127"/>
              </a:rPr>
              <a:t>conocemos </a:t>
            </a:r>
            <a:r>
              <a:rPr lang="es-ES" i="1" dirty="0" smtClean="0">
                <a:solidFill>
                  <a:schemeClr val="accent3">
                    <a:lumMod val="75000"/>
                  </a:schemeClr>
                </a:solidFill>
                <a:latin typeface="Trebuchet MS" panose="020B0603020202020204" pitchFamily="34" charset="0"/>
                <a:ea typeface="Batang" pitchFamily="18" charset="-127"/>
              </a:rPr>
              <a:t>las herramientas para encontrarlas</a:t>
            </a:r>
            <a:r>
              <a:rPr lang="es-ES" i="1" dirty="0">
                <a:solidFill>
                  <a:schemeClr val="accent3">
                    <a:lumMod val="75000"/>
                  </a:schemeClr>
                </a:solidFill>
                <a:latin typeface="Trebuchet MS" panose="020B0603020202020204" pitchFamily="34" charset="0"/>
                <a:ea typeface="Batang" pitchFamily="18" charset="-127"/>
              </a:rPr>
              <a:t>”</a:t>
            </a:r>
          </a:p>
          <a:p>
            <a:pPr algn="ctr"/>
            <a:endParaRPr lang="es-ES" i="1" dirty="0">
              <a:solidFill>
                <a:schemeClr val="accent3">
                  <a:lumMod val="75000"/>
                </a:schemeClr>
              </a:solidFill>
              <a:latin typeface="Trebuchet MS" panose="020B0603020202020204" pitchFamily="34" charset="0"/>
              <a:ea typeface="Batang" pitchFamily="18" charset="-127"/>
            </a:endParaRPr>
          </a:p>
          <a:p>
            <a:pPr marL="0" indent="0" algn="ctr">
              <a:buNone/>
            </a:pPr>
            <a:r>
              <a:rPr lang="es-ES" i="1" dirty="0" smtClean="0">
                <a:solidFill>
                  <a:schemeClr val="accent3">
                    <a:lumMod val="75000"/>
                  </a:schemeClr>
                </a:solidFill>
                <a:latin typeface="Trebuchet MS" panose="020B0603020202020204" pitchFamily="34" charset="0"/>
                <a:ea typeface="Batang" pitchFamily="18" charset="-127"/>
              </a:rPr>
              <a:t>Cuenta </a:t>
            </a:r>
            <a:r>
              <a:rPr lang="es-ES" i="1" dirty="0">
                <a:solidFill>
                  <a:schemeClr val="accent3">
                    <a:lumMod val="75000"/>
                  </a:schemeClr>
                </a:solidFill>
                <a:latin typeface="Trebuchet MS" panose="020B0603020202020204" pitchFamily="34" charset="0"/>
                <a:ea typeface="Batang" pitchFamily="18" charset="-127"/>
              </a:rPr>
              <a:t>con </a:t>
            </a:r>
            <a:r>
              <a:rPr lang="es-ES" i="1" dirty="0" smtClean="0">
                <a:solidFill>
                  <a:schemeClr val="accent3">
                    <a:lumMod val="75000"/>
                  </a:schemeClr>
                </a:solidFill>
                <a:latin typeface="Trebuchet MS" panose="020B0603020202020204" pitchFamily="34" charset="0"/>
                <a:ea typeface="Batang" pitchFamily="18" charset="-127"/>
              </a:rPr>
              <a:t>ello,</a:t>
            </a:r>
          </a:p>
          <a:p>
            <a:pPr marL="0" indent="0" algn="ctr">
              <a:buNone/>
            </a:pPr>
            <a:endParaRPr lang="es-ES" i="1" dirty="0">
              <a:solidFill>
                <a:srgbClr val="C00000"/>
              </a:solidFill>
              <a:latin typeface="Trebuchet MS" panose="020B0603020202020204" pitchFamily="34" charset="0"/>
              <a:ea typeface="Batang" pitchFamily="18" charset="-127"/>
            </a:endParaRPr>
          </a:p>
          <a:p>
            <a:pPr marL="0" indent="0" algn="ctr">
              <a:buNone/>
            </a:pPr>
            <a:r>
              <a:rPr lang="es-ES" sz="1400" i="1" dirty="0" smtClean="0">
                <a:solidFill>
                  <a:srgbClr val="C00000"/>
                </a:solidFill>
                <a:latin typeface="Trebuchet MS" panose="020B0603020202020204" pitchFamily="34" charset="0"/>
                <a:ea typeface="Batang" pitchFamily="18" charset="-127"/>
              </a:rPr>
              <a:t>Nelly Cornejo Meneses</a:t>
            </a:r>
          </a:p>
          <a:p>
            <a:pPr marL="0" indent="0" algn="ctr">
              <a:buNone/>
            </a:pPr>
            <a:r>
              <a:rPr lang="es-ES" sz="1400" i="1" dirty="0" smtClean="0">
                <a:solidFill>
                  <a:srgbClr val="C00000"/>
                </a:solidFill>
                <a:latin typeface="Trebuchet MS" panose="020B0603020202020204" pitchFamily="34" charset="0"/>
                <a:ea typeface="Batang" pitchFamily="18" charset="-127"/>
              </a:rPr>
              <a:t>ncornejo@ucentral.cl</a:t>
            </a:r>
            <a:endParaRPr lang="es-ES" sz="1400" i="1" dirty="0">
              <a:solidFill>
                <a:srgbClr val="C00000"/>
              </a:solidFill>
              <a:latin typeface="Trebuchet MS" panose="020B0603020202020204" pitchFamily="34" charset="0"/>
              <a:ea typeface="Batang" pitchFamily="18" charset="-127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26278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42560" y="1205880"/>
            <a:ext cx="4320480" cy="1143000"/>
          </a:xfrm>
        </p:spPr>
        <p:txBody>
          <a:bodyPr>
            <a:normAutofit/>
          </a:bodyPr>
          <a:lstStyle/>
          <a:p>
            <a:pPr algn="l"/>
            <a:r>
              <a:rPr lang="es-ES" sz="2000" b="1" u="sng" dirty="0">
                <a:latin typeface="Verdana" pitchFamily="34" charset="0"/>
                <a:ea typeface="Batang" pitchFamily="18" charset="-127"/>
              </a:rPr>
              <a:t>Organización en estantería</a:t>
            </a:r>
            <a:endParaRPr lang="es-CL" sz="2000" b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76056" y="2320245"/>
            <a:ext cx="3754760" cy="4525963"/>
          </a:xfrm>
        </p:spPr>
        <p:txBody>
          <a:bodyPr>
            <a:normAutofit/>
          </a:bodyPr>
          <a:lstStyle/>
          <a:p>
            <a:r>
              <a:rPr lang="es-ES" sz="2000" dirty="0">
                <a:latin typeface="Verdana" pitchFamily="34" charset="0"/>
              </a:rPr>
              <a:t>000 Generalidades</a:t>
            </a:r>
          </a:p>
          <a:p>
            <a:r>
              <a:rPr lang="es-ES" sz="2000" dirty="0">
                <a:latin typeface="Verdana" pitchFamily="34" charset="0"/>
              </a:rPr>
              <a:t>100 Filosofía</a:t>
            </a:r>
          </a:p>
          <a:p>
            <a:r>
              <a:rPr lang="es-ES" sz="2000" dirty="0">
                <a:latin typeface="Verdana" pitchFamily="34" charset="0"/>
              </a:rPr>
              <a:t>200 Religión</a:t>
            </a:r>
          </a:p>
          <a:p>
            <a:r>
              <a:rPr lang="es-ES" sz="2000" dirty="0">
                <a:latin typeface="Verdana" pitchFamily="34" charset="0"/>
              </a:rPr>
              <a:t>300 Ciencias sociales</a:t>
            </a:r>
          </a:p>
          <a:p>
            <a:r>
              <a:rPr lang="es-ES" sz="2000" dirty="0">
                <a:latin typeface="Verdana" pitchFamily="34" charset="0"/>
              </a:rPr>
              <a:t>400 Lenguaje</a:t>
            </a:r>
          </a:p>
          <a:p>
            <a:r>
              <a:rPr lang="es-ES" sz="2000" dirty="0">
                <a:solidFill>
                  <a:srgbClr val="C00000"/>
                </a:solidFill>
                <a:latin typeface="Verdana" pitchFamily="34" charset="0"/>
              </a:rPr>
              <a:t>500 Ciencias puras</a:t>
            </a:r>
          </a:p>
          <a:p>
            <a:r>
              <a:rPr lang="es-ES" sz="2000" dirty="0">
                <a:solidFill>
                  <a:srgbClr val="C00000"/>
                </a:solidFill>
                <a:latin typeface="Verdana" pitchFamily="34" charset="0"/>
              </a:rPr>
              <a:t>600 Tecnología</a:t>
            </a:r>
          </a:p>
          <a:p>
            <a:r>
              <a:rPr lang="es-ES" sz="2000" dirty="0">
                <a:latin typeface="Verdana" pitchFamily="34" charset="0"/>
              </a:rPr>
              <a:t>700 Bellas artes</a:t>
            </a:r>
          </a:p>
          <a:p>
            <a:r>
              <a:rPr lang="es-ES" sz="2000" dirty="0">
                <a:latin typeface="Verdana" pitchFamily="34" charset="0"/>
              </a:rPr>
              <a:t>800 Literatura</a:t>
            </a:r>
          </a:p>
          <a:p>
            <a:r>
              <a:rPr lang="es-ES" sz="2000" dirty="0">
                <a:latin typeface="Verdana" pitchFamily="34" charset="0"/>
              </a:rPr>
              <a:t>900 Historia y geografía</a:t>
            </a: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37808" y="1205880"/>
            <a:ext cx="440283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000" b="1" u="sng" dirty="0" smtClean="0">
                <a:latin typeface="Verdana" pitchFamily="34" charset="0"/>
              </a:rPr>
              <a:t>Organización de la Colección</a:t>
            </a:r>
            <a:endParaRPr lang="es-CL" sz="2000" b="1" u="sng" dirty="0">
              <a:latin typeface="Verdana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7808" y="234888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000" dirty="0">
                <a:latin typeface="Verdana" pitchFamily="34" charset="0"/>
                <a:ea typeface="Batang" pitchFamily="18" charset="-127"/>
              </a:rPr>
              <a:t>Colección general y de reserva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>
                <a:latin typeface="Verdana" pitchFamily="34" charset="0"/>
                <a:ea typeface="Batang" pitchFamily="18" charset="-127"/>
              </a:rPr>
              <a:t>Hemeroteca (revista y diarios)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>
                <a:latin typeface="Verdana" pitchFamily="34" charset="0"/>
                <a:ea typeface="Batang" pitchFamily="18" charset="-127"/>
              </a:rPr>
              <a:t>Referencia</a:t>
            </a:r>
            <a:endParaRPr lang="es-ES" sz="2000" dirty="0">
              <a:latin typeface="Verdana" pitchFamily="34" charset="0"/>
              <a:ea typeface="Batang" pitchFamily="18" charset="-127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>
                <a:latin typeface="Verdana" pitchFamily="34" charset="0"/>
                <a:ea typeface="Batang" pitchFamily="18" charset="-127"/>
              </a:rPr>
              <a:t>Apuntes y normas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>
                <a:latin typeface="Verdana" pitchFamily="34" charset="0"/>
                <a:ea typeface="Batang" pitchFamily="18" charset="-127"/>
              </a:rPr>
              <a:t>Planos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>
                <a:latin typeface="Verdana" pitchFamily="34" charset="0"/>
                <a:ea typeface="Batang" pitchFamily="18" charset="-127"/>
              </a:rPr>
              <a:t>Colección Cultural </a:t>
            </a:r>
            <a:r>
              <a:rPr lang="es-ES" sz="2000" dirty="0">
                <a:latin typeface="Verdana" pitchFamily="34" charset="0"/>
                <a:ea typeface="Batang" pitchFamily="18" charset="-127"/>
              </a:rPr>
              <a:t>y de entretención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>
                <a:latin typeface="Verdana" pitchFamily="34" charset="0"/>
                <a:ea typeface="Batang" pitchFamily="18" charset="-127"/>
              </a:rPr>
              <a:t>E-</a:t>
            </a:r>
            <a:r>
              <a:rPr lang="es-ES" sz="2000" dirty="0" err="1">
                <a:latin typeface="Verdana" pitchFamily="34" charset="0"/>
                <a:ea typeface="Batang" pitchFamily="18" charset="-127"/>
              </a:rPr>
              <a:t>books</a:t>
            </a:r>
            <a:endParaRPr lang="es-ES" sz="2000" dirty="0">
              <a:latin typeface="Verdana" pitchFamily="34" charset="0"/>
              <a:ea typeface="Batang" pitchFamily="18" charset="-127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CL" sz="2000" dirty="0">
                <a:latin typeface="Verdana" pitchFamily="34" charset="0"/>
                <a:ea typeface="Batang" pitchFamily="18" charset="-127"/>
              </a:rPr>
              <a:t>Tesis</a:t>
            </a:r>
            <a:endParaRPr lang="es-ES" sz="2000" dirty="0">
              <a:latin typeface="Verdana" pitchFamily="34" charset="0"/>
              <a:ea typeface="Batang" pitchFamily="18" charset="-127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508104" y="289257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600" b="1" dirty="0" smtClean="0">
                <a:solidFill>
                  <a:schemeClr val="accent2">
                    <a:lumMod val="75000"/>
                  </a:schemeClr>
                </a:solidFill>
              </a:rPr>
              <a:t>SISTEMA DE INFORMACION Y BIBLIOTECAS</a:t>
            </a:r>
          </a:p>
          <a:p>
            <a:r>
              <a:rPr lang="es-CL" sz="1600" dirty="0" smtClean="0">
                <a:solidFill>
                  <a:schemeClr val="accent2">
                    <a:lumMod val="75000"/>
                  </a:schemeClr>
                </a:solidFill>
              </a:rPr>
              <a:t>BIBLIOTECA VICENTE KOVACEVIC I</a:t>
            </a:r>
            <a:endParaRPr lang="es-CL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60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32421" y="1988840"/>
            <a:ext cx="8219256" cy="45259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s-CL" sz="2000" dirty="0">
                <a:latin typeface="Verdana" pitchFamily="34" charset="0"/>
                <a:ea typeface="Batang" pitchFamily="18" charset="-127"/>
              </a:rPr>
              <a:t>Préstamo en consulta y a domicilio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s-CL" sz="2000" dirty="0">
                <a:latin typeface="Verdana" pitchFamily="34" charset="0"/>
                <a:ea typeface="Batang" pitchFamily="18" charset="-127"/>
              </a:rPr>
              <a:t>Renovación </a:t>
            </a:r>
            <a:r>
              <a:rPr lang="es-CL" sz="2000" dirty="0" smtClean="0">
                <a:latin typeface="Verdana" pitchFamily="34" charset="0"/>
                <a:ea typeface="Batang" pitchFamily="18" charset="-127"/>
              </a:rPr>
              <a:t>v</a:t>
            </a:r>
            <a:r>
              <a:rPr lang="es-CL" sz="2000" dirty="0">
                <a:latin typeface="Verdana" pitchFamily="34" charset="0"/>
                <a:ea typeface="Batang" pitchFamily="18" charset="-127"/>
              </a:rPr>
              <a:t>í</a:t>
            </a:r>
            <a:r>
              <a:rPr lang="es-CL" sz="2000" dirty="0" smtClean="0">
                <a:latin typeface="Verdana" pitchFamily="34" charset="0"/>
                <a:ea typeface="Batang" pitchFamily="18" charset="-127"/>
              </a:rPr>
              <a:t>a telefónica </a:t>
            </a:r>
            <a:r>
              <a:rPr lang="es-CL" sz="2000" dirty="0">
                <a:latin typeface="Verdana" pitchFamily="34" charset="0"/>
                <a:ea typeface="Batang" pitchFamily="18" charset="-127"/>
              </a:rPr>
              <a:t>2 582 </a:t>
            </a:r>
            <a:r>
              <a:rPr lang="es-CL" sz="2000" dirty="0" smtClean="0">
                <a:latin typeface="Verdana" pitchFamily="34" charset="0"/>
                <a:ea typeface="Batang" pitchFamily="18" charset="-127"/>
              </a:rPr>
              <a:t>6918 </a:t>
            </a:r>
            <a:endParaRPr lang="es-CL" sz="2000" dirty="0">
              <a:latin typeface="Verdana" pitchFamily="34" charset="0"/>
              <a:ea typeface="Batang" pitchFamily="18" charset="-127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s-CL" sz="2000" dirty="0">
                <a:latin typeface="Verdana" pitchFamily="34" charset="0"/>
                <a:ea typeface="Batang" pitchFamily="18" charset="-127"/>
              </a:rPr>
              <a:t>Renovación vía mail:bibliotecavk1@ucentral.cl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s-CL" sz="2000" dirty="0">
                <a:latin typeface="Verdana" pitchFamily="34" charset="0"/>
                <a:ea typeface="Batang" pitchFamily="18" charset="-127"/>
              </a:rPr>
              <a:t>Reserva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s-CL" sz="2000" dirty="0">
                <a:latin typeface="Verdana" pitchFamily="34" charset="0"/>
                <a:ea typeface="Batang" pitchFamily="18" charset="-127"/>
              </a:rPr>
              <a:t>Referencia presencial y </a:t>
            </a:r>
            <a:r>
              <a:rPr lang="es-CL" sz="2000" dirty="0" smtClean="0">
                <a:latin typeface="Verdana" pitchFamily="34" charset="0"/>
                <a:ea typeface="Batang" pitchFamily="18" charset="-127"/>
              </a:rPr>
              <a:t>electrónica (Facebook) 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s-CL" sz="2200" dirty="0">
                <a:latin typeface="Verdana" pitchFamily="34" charset="0"/>
                <a:ea typeface="Batang" pitchFamily="18" charset="-127"/>
              </a:rPr>
              <a:t>Préstamo </a:t>
            </a:r>
            <a:r>
              <a:rPr lang="es-CL" sz="2200" dirty="0" err="1">
                <a:latin typeface="Verdana" pitchFamily="34" charset="0"/>
                <a:ea typeface="Batang" pitchFamily="18" charset="-127"/>
              </a:rPr>
              <a:t>Interucen</a:t>
            </a:r>
            <a:endParaRPr lang="es-CL" sz="2200" dirty="0">
              <a:latin typeface="Verdana" pitchFamily="34" charset="0"/>
              <a:ea typeface="Batang" pitchFamily="18" charset="-127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s-CL" sz="2200" dirty="0">
                <a:latin typeface="Verdana" pitchFamily="34" charset="0"/>
                <a:ea typeface="Batang" pitchFamily="18" charset="-127"/>
              </a:rPr>
              <a:t>Préstamo </a:t>
            </a:r>
            <a:r>
              <a:rPr lang="es-CL" sz="2200" dirty="0" err="1">
                <a:latin typeface="Verdana" pitchFamily="34" charset="0"/>
                <a:ea typeface="Batang" pitchFamily="18" charset="-127"/>
              </a:rPr>
              <a:t>Interbibliotecario</a:t>
            </a:r>
            <a:r>
              <a:rPr lang="es-CL" sz="2200" dirty="0">
                <a:latin typeface="Verdana" pitchFamily="34" charset="0"/>
                <a:ea typeface="Batang" pitchFamily="18" charset="-127"/>
              </a:rPr>
              <a:t> (PIB)</a:t>
            </a:r>
          </a:p>
          <a:p>
            <a:pPr>
              <a:lnSpc>
                <a:spcPct val="150000"/>
              </a:lnSpc>
            </a:pPr>
            <a:r>
              <a:rPr lang="es-ES" sz="2200" dirty="0">
                <a:latin typeface="Verdana" pitchFamily="34" charset="0"/>
                <a:ea typeface="Batang" pitchFamily="18" charset="-127"/>
              </a:rPr>
              <a:t>Mesa de planimetría.</a:t>
            </a:r>
          </a:p>
          <a:p>
            <a:pPr>
              <a:lnSpc>
                <a:spcPct val="150000"/>
              </a:lnSpc>
            </a:pPr>
            <a:r>
              <a:rPr lang="es-ES" sz="2200" dirty="0">
                <a:latin typeface="Verdana" pitchFamily="34" charset="0"/>
                <a:ea typeface="Batang" pitchFamily="18" charset="-127"/>
              </a:rPr>
              <a:t>Préstamo de dispositivos electrónicos. (e-</a:t>
            </a:r>
            <a:r>
              <a:rPr lang="es-ES" sz="2200" dirty="0" err="1">
                <a:latin typeface="Verdana" pitchFamily="34" charset="0"/>
                <a:ea typeface="Batang" pitchFamily="18" charset="-127"/>
              </a:rPr>
              <a:t>reader</a:t>
            </a:r>
            <a:r>
              <a:rPr lang="es-ES" sz="2200" dirty="0" smtClean="0">
                <a:latin typeface="Verdana" pitchFamily="34" charset="0"/>
                <a:ea typeface="Batang" pitchFamily="18" charset="-127"/>
              </a:rPr>
              <a:t>)</a:t>
            </a:r>
            <a:endParaRPr lang="es-ES" sz="2200" dirty="0">
              <a:latin typeface="Verdana" pitchFamily="34" charset="0"/>
              <a:ea typeface="Batang" pitchFamily="18" charset="-127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2411760" y="908720"/>
            <a:ext cx="4834880" cy="926976"/>
          </a:xfrm>
        </p:spPr>
        <p:txBody>
          <a:bodyPr>
            <a:normAutofit/>
          </a:bodyPr>
          <a:lstStyle/>
          <a:p>
            <a:r>
              <a:rPr lang="es-CL" sz="3200" b="1" u="sng" dirty="0">
                <a:latin typeface="Verdana" pitchFamily="34" charset="0"/>
                <a:ea typeface="Batang" pitchFamily="18" charset="-127"/>
              </a:rPr>
              <a:t>Servicios</a:t>
            </a:r>
            <a:endParaRPr lang="es-CL" sz="3200" u="sng" dirty="0"/>
          </a:p>
        </p:txBody>
      </p:sp>
      <p:pic>
        <p:nvPicPr>
          <p:cNvPr id="5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933056"/>
            <a:ext cx="1834233" cy="62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5508104" y="289257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600" b="1" dirty="0" smtClean="0">
                <a:solidFill>
                  <a:schemeClr val="accent2">
                    <a:lumMod val="75000"/>
                  </a:schemeClr>
                </a:solidFill>
              </a:rPr>
              <a:t>SISTEMA DE INFORMACION Y BIBLIOTECAS</a:t>
            </a:r>
          </a:p>
          <a:p>
            <a:r>
              <a:rPr lang="es-CL" sz="1600" dirty="0" smtClean="0">
                <a:solidFill>
                  <a:schemeClr val="accent2">
                    <a:lumMod val="75000"/>
                  </a:schemeClr>
                </a:solidFill>
              </a:rPr>
              <a:t>BIBLIOTECA VICENTE KOVACEVIC I</a:t>
            </a:r>
            <a:endParaRPr lang="es-CL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02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Buscar</a:t>
            </a:r>
            <a:r>
              <a:rPr lang="es-ES" sz="4000" dirty="0" smtClean="0"/>
              <a:t> </a:t>
            </a:r>
            <a:r>
              <a:rPr lang="es-ES" dirty="0" smtClean="0"/>
              <a:t>bibliografía en</a:t>
            </a:r>
            <a:r>
              <a:rPr lang="es-ES" sz="4000" dirty="0" smtClean="0"/>
              <a:t>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3286124"/>
            <a:ext cx="280035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5508104" y="289257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600" b="1" dirty="0" smtClean="0">
                <a:solidFill>
                  <a:schemeClr val="accent2">
                    <a:lumMod val="75000"/>
                  </a:schemeClr>
                </a:solidFill>
              </a:rPr>
              <a:t>SISTEMA DE INFORMACION Y BIBLIOTECAS</a:t>
            </a:r>
          </a:p>
          <a:p>
            <a:r>
              <a:rPr lang="es-CL" sz="1600" dirty="0" smtClean="0">
                <a:solidFill>
                  <a:schemeClr val="accent2">
                    <a:lumMod val="75000"/>
                  </a:schemeClr>
                </a:solidFill>
              </a:rPr>
              <a:t>BIBLIOTECA VICENTE KOVACEVIC I</a:t>
            </a:r>
            <a:endParaRPr lang="es-CL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797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es </a:t>
            </a:r>
            <a:r>
              <a:rPr lang="es-ES" dirty="0" smtClean="0">
                <a:solidFill>
                  <a:srgbClr val="0070C0"/>
                </a:solidFill>
              </a:rPr>
              <a:t>G</a:t>
            </a:r>
            <a:r>
              <a:rPr lang="es-ES" dirty="0" smtClean="0">
                <a:solidFill>
                  <a:srgbClr val="FF0000"/>
                </a:solidFill>
              </a:rPr>
              <a:t>o</a:t>
            </a:r>
            <a:r>
              <a:rPr lang="es-ES" dirty="0" smtClean="0">
                <a:solidFill>
                  <a:srgbClr val="FFC000"/>
                </a:solidFill>
              </a:rPr>
              <a:t>o</a:t>
            </a:r>
            <a:r>
              <a:rPr lang="es-ES" dirty="0" smtClean="0">
                <a:solidFill>
                  <a:srgbClr val="0070C0"/>
                </a:solidFill>
              </a:rPr>
              <a:t>g</a:t>
            </a:r>
            <a:r>
              <a:rPr lang="es-ES" dirty="0" smtClean="0">
                <a:solidFill>
                  <a:srgbClr val="00B050"/>
                </a:solidFill>
              </a:rPr>
              <a:t>l</a:t>
            </a:r>
            <a:r>
              <a:rPr lang="es-ES" dirty="0" smtClean="0">
                <a:solidFill>
                  <a:srgbClr val="FF0000"/>
                </a:solidFill>
              </a:rPr>
              <a:t>e</a:t>
            </a:r>
            <a:r>
              <a:rPr lang="es-ES" dirty="0" smtClean="0"/>
              <a:t> </a:t>
            </a:r>
            <a:r>
              <a:rPr lang="es-ES" dirty="0" smtClean="0">
                <a:solidFill>
                  <a:srgbClr val="0070C0"/>
                </a:solidFill>
              </a:rPr>
              <a:t>A</a:t>
            </a:r>
            <a:r>
              <a:rPr lang="es-ES" dirty="0" smtClean="0">
                <a:solidFill>
                  <a:srgbClr val="FF0000"/>
                </a:solidFill>
              </a:rPr>
              <a:t>ca</a:t>
            </a:r>
            <a:r>
              <a:rPr lang="es-ES" dirty="0" smtClean="0">
                <a:solidFill>
                  <a:srgbClr val="FFC000"/>
                </a:solidFill>
              </a:rPr>
              <a:t>dé</a:t>
            </a:r>
            <a:r>
              <a:rPr lang="es-ES" dirty="0" smtClean="0">
                <a:solidFill>
                  <a:srgbClr val="0070C0"/>
                </a:solidFill>
              </a:rPr>
              <a:t>mi</a:t>
            </a:r>
            <a:r>
              <a:rPr lang="es-ES" dirty="0" smtClean="0">
                <a:solidFill>
                  <a:srgbClr val="00B050"/>
                </a:solidFill>
              </a:rPr>
              <a:t>c</a:t>
            </a:r>
            <a:r>
              <a:rPr lang="es-ES" dirty="0" smtClean="0">
                <a:solidFill>
                  <a:srgbClr val="FF0000"/>
                </a:solidFill>
              </a:rPr>
              <a:t>o</a:t>
            </a:r>
            <a:r>
              <a:rPr lang="es-ES" dirty="0" smtClean="0"/>
              <a:t>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/>
              <a:t>Google </a:t>
            </a:r>
            <a:r>
              <a:rPr lang="ca-ES" dirty="0" err="1"/>
              <a:t>Académico</a:t>
            </a:r>
            <a:r>
              <a:rPr lang="ca-ES" dirty="0"/>
              <a:t> es un buscador de </a:t>
            </a:r>
            <a:r>
              <a:rPr lang="ca-ES" dirty="0" err="1">
                <a:hlinkClick r:id="rId2" tooltip="Google"/>
              </a:rPr>
              <a:t>Google</a:t>
            </a:r>
            <a:r>
              <a:rPr lang="ca-ES" dirty="0"/>
              <a:t> de gran </a:t>
            </a:r>
            <a:r>
              <a:rPr lang="ca-ES" dirty="0" err="1"/>
              <a:t>utilidad</a:t>
            </a:r>
            <a:r>
              <a:rPr lang="ca-ES" dirty="0"/>
              <a:t> en la </a:t>
            </a:r>
            <a:r>
              <a:rPr lang="es-ES" dirty="0"/>
              <a:t> búsqueda de  </a:t>
            </a:r>
            <a:r>
              <a:rPr lang="es-ES" b="1" dirty="0">
                <a:solidFill>
                  <a:srgbClr val="FF0000"/>
                </a:solidFill>
              </a:rPr>
              <a:t>bibliografía </a:t>
            </a:r>
            <a:r>
              <a:rPr lang="es-ES" b="1" u="sng" dirty="0">
                <a:solidFill>
                  <a:srgbClr val="FF0000"/>
                </a:solidFill>
              </a:rPr>
              <a:t>especializada</a:t>
            </a:r>
            <a:r>
              <a:rPr lang="es-ES" b="1" dirty="0">
                <a:solidFill>
                  <a:srgbClr val="FF0000"/>
                </a:solidFill>
              </a:rPr>
              <a:t> </a:t>
            </a:r>
            <a:r>
              <a:rPr lang="es-ES" dirty="0"/>
              <a:t>.</a:t>
            </a:r>
          </a:p>
          <a:p>
            <a:r>
              <a:rPr lang="es-ES" dirty="0"/>
              <a:t>Desde un </a:t>
            </a:r>
            <a:r>
              <a:rPr lang="es-ES" dirty="0" smtClean="0"/>
              <a:t>único </a:t>
            </a:r>
            <a:r>
              <a:rPr lang="es-ES" dirty="0"/>
              <a:t>sitio busca de </a:t>
            </a:r>
            <a:r>
              <a:rPr lang="es-ES" dirty="0" smtClean="0"/>
              <a:t>forma sencilla</a:t>
            </a:r>
            <a:r>
              <a:rPr lang="es-ES" b="1" dirty="0" smtClean="0"/>
              <a:t> </a:t>
            </a:r>
            <a:r>
              <a:rPr lang="es-ES" dirty="0"/>
              <a:t>en un gran número </a:t>
            </a:r>
            <a:r>
              <a:rPr lang="es-ES" dirty="0" smtClean="0"/>
              <a:t>de disciplinas </a:t>
            </a:r>
            <a:r>
              <a:rPr lang="es-ES" dirty="0"/>
              <a:t>y fuentes como</a:t>
            </a:r>
            <a:r>
              <a:rPr lang="es-ES" dirty="0" smtClean="0"/>
              <a:t>, </a:t>
            </a:r>
            <a:r>
              <a:rPr lang="es-ES" dirty="0"/>
              <a:t>estudios revisados por especialistas, tesis, libros, resúmenes, </a:t>
            </a:r>
            <a:r>
              <a:rPr lang="es-ES" u="sng" dirty="0"/>
              <a:t>artículos de revistas </a:t>
            </a:r>
            <a:r>
              <a:rPr lang="es-ES" u="sng" dirty="0" smtClean="0"/>
              <a:t>científicas, </a:t>
            </a:r>
            <a:r>
              <a:rPr lang="es-ES" dirty="0"/>
              <a:t>etc.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562858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a-ES" b="1" smtClean="0"/>
              <a:t/>
            </a:r>
            <a:br>
              <a:rPr lang="ca-ES" b="1" smtClean="0"/>
            </a:br>
            <a:r>
              <a:rPr lang="ca-ES" sz="4900" smtClean="0"/>
              <a:t>¿Para </a:t>
            </a:r>
            <a:r>
              <a:rPr lang="ca-ES" sz="4900"/>
              <a:t>qué podemos </a:t>
            </a:r>
            <a:r>
              <a:rPr lang="ca-ES" sz="4900" smtClean="0"/>
              <a:t>usar</a:t>
            </a:r>
            <a:r>
              <a:rPr lang="es-ES" sz="4900" smtClean="0">
                <a:solidFill>
                  <a:srgbClr val="0070C0"/>
                </a:solidFill>
              </a:rPr>
              <a:t> G</a:t>
            </a:r>
            <a:r>
              <a:rPr lang="es-ES" sz="4900" smtClean="0">
                <a:solidFill>
                  <a:srgbClr val="FF0000"/>
                </a:solidFill>
              </a:rPr>
              <a:t>o</a:t>
            </a:r>
            <a:r>
              <a:rPr lang="es-ES" sz="4900" smtClean="0">
                <a:solidFill>
                  <a:srgbClr val="FFC000"/>
                </a:solidFill>
              </a:rPr>
              <a:t>o</a:t>
            </a:r>
            <a:r>
              <a:rPr lang="es-ES" sz="4900" smtClean="0">
                <a:solidFill>
                  <a:srgbClr val="0070C0"/>
                </a:solidFill>
              </a:rPr>
              <a:t>g</a:t>
            </a:r>
            <a:r>
              <a:rPr lang="es-ES" sz="4900" smtClean="0">
                <a:solidFill>
                  <a:srgbClr val="00B050"/>
                </a:solidFill>
              </a:rPr>
              <a:t>l</a:t>
            </a:r>
            <a:r>
              <a:rPr lang="es-ES" sz="4900" smtClean="0">
                <a:solidFill>
                  <a:srgbClr val="FF0000"/>
                </a:solidFill>
              </a:rPr>
              <a:t>e</a:t>
            </a:r>
            <a:r>
              <a:rPr lang="es-ES" sz="4900" smtClean="0"/>
              <a:t> </a:t>
            </a:r>
            <a:r>
              <a:rPr lang="es-ES" sz="4900" smtClean="0">
                <a:solidFill>
                  <a:srgbClr val="0070C0"/>
                </a:solidFill>
              </a:rPr>
              <a:t>A</a:t>
            </a:r>
            <a:r>
              <a:rPr lang="es-ES" sz="4900" smtClean="0">
                <a:solidFill>
                  <a:srgbClr val="FF0000"/>
                </a:solidFill>
              </a:rPr>
              <a:t>ca</a:t>
            </a:r>
            <a:r>
              <a:rPr lang="es-ES" sz="4900" smtClean="0">
                <a:solidFill>
                  <a:srgbClr val="FFC000"/>
                </a:solidFill>
              </a:rPr>
              <a:t>dé</a:t>
            </a:r>
            <a:r>
              <a:rPr lang="es-ES" sz="4900" smtClean="0">
                <a:solidFill>
                  <a:srgbClr val="0070C0"/>
                </a:solidFill>
              </a:rPr>
              <a:t>mi</a:t>
            </a:r>
            <a:r>
              <a:rPr lang="es-ES" sz="4900" smtClean="0">
                <a:solidFill>
                  <a:srgbClr val="00B050"/>
                </a:solidFill>
              </a:rPr>
              <a:t>c</a:t>
            </a:r>
            <a:r>
              <a:rPr lang="es-ES" sz="4900" smtClean="0">
                <a:solidFill>
                  <a:srgbClr val="FF0000"/>
                </a:solidFill>
              </a:rPr>
              <a:t>o</a:t>
            </a:r>
            <a:r>
              <a:rPr lang="ca-ES" sz="4900" smtClean="0"/>
              <a:t>?</a:t>
            </a:r>
            <a:r>
              <a:rPr lang="es-ES"/>
              <a:t/>
            </a:r>
            <a:br>
              <a:rPr lang="es-ES"/>
            </a:b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Para </a:t>
            </a:r>
            <a:r>
              <a:rPr lang="es-ES" b="1" dirty="0" smtClean="0">
                <a:solidFill>
                  <a:srgbClr val="FF0000"/>
                </a:solidFill>
              </a:rPr>
              <a:t>BUSCAR</a:t>
            </a:r>
            <a:r>
              <a:rPr lang="es-ES" sz="3500" dirty="0" smtClean="0"/>
              <a:t>:</a:t>
            </a:r>
          </a:p>
          <a:p>
            <a:pPr lvl="1" algn="just"/>
            <a:r>
              <a:rPr lang="es-ES" sz="2600" dirty="0" smtClean="0"/>
              <a:t>El </a:t>
            </a:r>
            <a:r>
              <a:rPr lang="es-ES" sz="2600" b="1" dirty="0"/>
              <a:t>TEXTO COMPLETO </a:t>
            </a:r>
            <a:r>
              <a:rPr lang="es-ES" sz="2600" dirty="0"/>
              <a:t>de un </a:t>
            </a:r>
            <a:r>
              <a:rPr lang="es-ES" sz="2600" dirty="0" smtClean="0"/>
              <a:t>trabajo</a:t>
            </a:r>
          </a:p>
          <a:p>
            <a:pPr lvl="1" algn="just"/>
            <a:r>
              <a:rPr lang="es-ES" sz="2600" b="1" dirty="0" smtClean="0"/>
              <a:t>CITAS </a:t>
            </a:r>
            <a:r>
              <a:rPr lang="es-ES" sz="2600" dirty="0" smtClean="0"/>
              <a:t>recibidas por un trabajo</a:t>
            </a:r>
          </a:p>
          <a:p>
            <a:pPr lvl="1" algn="just"/>
            <a:r>
              <a:rPr lang="es-ES" sz="2600" dirty="0" smtClean="0"/>
              <a:t>Trabajos </a:t>
            </a:r>
            <a:r>
              <a:rPr lang="es-ES" sz="2600" dirty="0"/>
              <a:t>producidos por un </a:t>
            </a:r>
            <a:r>
              <a:rPr lang="es-ES" sz="2600" b="1" dirty="0" smtClean="0"/>
              <a:t>AUTOR</a:t>
            </a:r>
          </a:p>
          <a:p>
            <a:pPr lvl="1" algn="just"/>
            <a:r>
              <a:rPr lang="es-ES" sz="2600" dirty="0" smtClean="0"/>
              <a:t>Trabajos </a:t>
            </a:r>
            <a:r>
              <a:rPr lang="es-ES" sz="2600" dirty="0"/>
              <a:t>sobre un </a:t>
            </a:r>
            <a:r>
              <a:rPr lang="es-ES" sz="2600" b="1" dirty="0"/>
              <a:t>TEMA</a:t>
            </a:r>
            <a:r>
              <a:rPr lang="es-ES" sz="2600" dirty="0"/>
              <a:t> publicados en una </a:t>
            </a:r>
            <a:r>
              <a:rPr lang="es-ES" sz="2600" b="1" dirty="0" smtClean="0"/>
              <a:t>REVISTA concreta</a:t>
            </a:r>
          </a:p>
          <a:p>
            <a:pPr lvl="1" algn="just"/>
            <a:r>
              <a:rPr lang="es-ES" sz="2600" dirty="0" smtClean="0"/>
              <a:t>Trabajos </a:t>
            </a:r>
            <a:r>
              <a:rPr lang="es-ES" sz="2600" dirty="0"/>
              <a:t>sobre un </a:t>
            </a:r>
            <a:r>
              <a:rPr lang="es-ES" sz="2600" b="1" dirty="0"/>
              <a:t>TEMA.</a:t>
            </a:r>
            <a:endParaRPr lang="es-ES" sz="2600" dirty="0"/>
          </a:p>
          <a:p>
            <a:r>
              <a:rPr lang="es-ES" dirty="0" smtClean="0"/>
              <a:t>Utiliza </a:t>
            </a:r>
            <a:r>
              <a:rPr lang="es-ES" b="1" dirty="0" smtClean="0"/>
              <a:t>OPERADORES</a:t>
            </a:r>
            <a:r>
              <a:rPr lang="es-ES" dirty="0" smtClean="0"/>
              <a:t> para encontrar “con más precisión” tus documentos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983004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mtClean="0"/>
              <a:t>Operadores en </a:t>
            </a:r>
            <a:r>
              <a:rPr lang="es-ES" smtClean="0">
                <a:solidFill>
                  <a:srgbClr val="0070C0"/>
                </a:solidFill>
              </a:rPr>
              <a:t>G</a:t>
            </a:r>
            <a:r>
              <a:rPr lang="es-ES" smtClean="0">
                <a:solidFill>
                  <a:srgbClr val="FF0000"/>
                </a:solidFill>
              </a:rPr>
              <a:t>o</a:t>
            </a:r>
            <a:r>
              <a:rPr lang="es-ES" smtClean="0">
                <a:solidFill>
                  <a:srgbClr val="FFC000"/>
                </a:solidFill>
              </a:rPr>
              <a:t>o</a:t>
            </a:r>
            <a:r>
              <a:rPr lang="es-ES" smtClean="0">
                <a:solidFill>
                  <a:srgbClr val="0070C0"/>
                </a:solidFill>
              </a:rPr>
              <a:t>g</a:t>
            </a:r>
            <a:r>
              <a:rPr lang="es-ES" smtClean="0">
                <a:solidFill>
                  <a:srgbClr val="00B050"/>
                </a:solidFill>
              </a:rPr>
              <a:t>l</a:t>
            </a:r>
            <a:r>
              <a:rPr lang="es-ES" smtClean="0">
                <a:solidFill>
                  <a:srgbClr val="FF0000"/>
                </a:solidFill>
              </a:rPr>
              <a:t>e</a:t>
            </a:r>
            <a:r>
              <a:rPr lang="es-ES" smtClean="0"/>
              <a:t> </a:t>
            </a:r>
            <a:r>
              <a:rPr lang="es-ES" smtClean="0">
                <a:solidFill>
                  <a:srgbClr val="0070C0"/>
                </a:solidFill>
              </a:rPr>
              <a:t>A</a:t>
            </a:r>
            <a:r>
              <a:rPr lang="es-ES" smtClean="0">
                <a:solidFill>
                  <a:srgbClr val="FF0000"/>
                </a:solidFill>
              </a:rPr>
              <a:t>ca</a:t>
            </a:r>
            <a:r>
              <a:rPr lang="es-ES" smtClean="0">
                <a:solidFill>
                  <a:srgbClr val="FFC000"/>
                </a:solidFill>
              </a:rPr>
              <a:t>dé</a:t>
            </a:r>
            <a:r>
              <a:rPr lang="es-ES" smtClean="0">
                <a:solidFill>
                  <a:srgbClr val="0070C0"/>
                </a:solidFill>
              </a:rPr>
              <a:t>mi</a:t>
            </a:r>
            <a:r>
              <a:rPr lang="es-ES" smtClean="0">
                <a:solidFill>
                  <a:srgbClr val="00B050"/>
                </a:solidFill>
              </a:rPr>
              <a:t>c</a:t>
            </a:r>
            <a:r>
              <a:rPr lang="es-ES" smtClean="0">
                <a:solidFill>
                  <a:srgbClr val="FF0000"/>
                </a:solidFill>
              </a:rPr>
              <a:t>o</a:t>
            </a:r>
            <a:r>
              <a:rPr lang="es-ES" smtClean="0"/>
              <a:t> 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mtClean="0"/>
              <a:t>Los  más habituales son </a:t>
            </a:r>
          </a:p>
          <a:p>
            <a:pPr marL="444500" lvl="1" indent="12700">
              <a:buNone/>
            </a:pPr>
            <a:r>
              <a:rPr lang="es-ES" sz="2600" b="1" smtClean="0"/>
              <a:t>(+) </a:t>
            </a:r>
            <a:r>
              <a:rPr lang="es-ES" sz="2600" smtClean="0"/>
              <a:t>la búsqueda incluye todas las palabras; </a:t>
            </a:r>
            <a:r>
              <a:rPr lang="es-ES" sz="2600" b="1" smtClean="0"/>
              <a:t>“a” </a:t>
            </a:r>
            <a:r>
              <a:rPr lang="es-ES" sz="2600" smtClean="0"/>
              <a:t>interpreta literalmente la frase encerrada entre comillas; </a:t>
            </a:r>
            <a:r>
              <a:rPr lang="es-ES" sz="2600" b="1" smtClean="0"/>
              <a:t>(-) </a:t>
            </a:r>
            <a:r>
              <a:rPr lang="es-ES" sz="2400" smtClean="0"/>
              <a:t>excluye los resultados que incluyan este término de búsqueda; </a:t>
            </a:r>
            <a:r>
              <a:rPr lang="es-ES" sz="2600" b="1" smtClean="0"/>
              <a:t>OR</a:t>
            </a:r>
            <a:r>
              <a:rPr lang="es-ES" sz="2600" smtClean="0"/>
              <a:t> especifica una o varias palabras en los resultados; </a:t>
            </a:r>
            <a:r>
              <a:rPr lang="es-ES" sz="2600" b="1" smtClean="0"/>
              <a:t>"intitle:“ </a:t>
            </a:r>
            <a:r>
              <a:rPr lang="es-ES" sz="2600" smtClean="0"/>
              <a:t>devuelve resultados que incluyan el término de búsqueda en el título del documento</a:t>
            </a:r>
          </a:p>
          <a:p>
            <a:pPr marL="360363" indent="-360363"/>
            <a:r>
              <a:rPr lang="es-ES" sz="2400" smtClean="0">
                <a:solidFill>
                  <a:srgbClr val="FF0000"/>
                </a:solidFill>
              </a:rPr>
              <a:t>Google no trunca prefijos ni sufijos </a:t>
            </a:r>
          </a:p>
          <a:p>
            <a:pPr marL="360363" indent="0">
              <a:buNone/>
            </a:pPr>
            <a:r>
              <a:rPr lang="es-ES" sz="2400" smtClean="0"/>
              <a:t>Por ejemplo </a:t>
            </a:r>
            <a:r>
              <a:rPr lang="es-ES" sz="2400" smtClean="0">
                <a:solidFill>
                  <a:srgbClr val="FF0000"/>
                </a:solidFill>
              </a:rPr>
              <a:t>“sal*”</a:t>
            </a:r>
            <a:r>
              <a:rPr lang="es-ES" sz="2400" smtClean="0"/>
              <a:t> </a:t>
            </a:r>
            <a:r>
              <a:rPr lang="es-ES" sz="2800" smtClean="0"/>
              <a:t>NO </a:t>
            </a:r>
            <a:r>
              <a:rPr lang="es-ES" sz="2400" smtClean="0"/>
              <a:t>devolverá búsquedas que contengan </a:t>
            </a:r>
            <a:r>
              <a:rPr lang="es-ES" sz="2400" smtClean="0">
                <a:solidFill>
                  <a:srgbClr val="FF0000"/>
                </a:solidFill>
              </a:rPr>
              <a:t>“salero”</a:t>
            </a:r>
          </a:p>
        </p:txBody>
      </p:sp>
    </p:spTree>
    <p:extLst>
      <p:ext uri="{BB962C8B-B14F-4D97-AF65-F5344CB8AC3E}">
        <p14:creationId xmlns:p14="http://schemas.microsoft.com/office/powerpoint/2010/main" val="20617510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smtClean="0"/>
          </a:p>
          <a:p>
            <a:endParaRPr lang="es-ES" smtClean="0"/>
          </a:p>
          <a:p>
            <a:endParaRPr lang="es-ES" smtClean="0"/>
          </a:p>
          <a:p>
            <a:pPr algn="ctr">
              <a:buNone/>
            </a:pPr>
            <a:r>
              <a:rPr lang="es-ES" sz="4000" smtClean="0">
                <a:solidFill>
                  <a:srgbClr val="FF0000"/>
                </a:solidFill>
              </a:rPr>
              <a:t>Ejemplos de </a:t>
            </a:r>
            <a:r>
              <a:rPr lang="es-ES" sz="4000" b="1" smtClean="0">
                <a:solidFill>
                  <a:srgbClr val="FF0000"/>
                </a:solidFill>
              </a:rPr>
              <a:t>Búsqueda</a:t>
            </a:r>
            <a:r>
              <a:rPr lang="es-ES" sz="4000" smtClean="0">
                <a:solidFill>
                  <a:srgbClr val="FF0000"/>
                </a:solidFill>
              </a:rPr>
              <a:t> en</a:t>
            </a:r>
            <a:r>
              <a:rPr lang="es-ES" sz="4000" smtClean="0">
                <a:solidFill>
                  <a:srgbClr val="0070C0"/>
                </a:solidFill>
              </a:rPr>
              <a:t> G</a:t>
            </a:r>
            <a:r>
              <a:rPr lang="es-ES" sz="4000" smtClean="0">
                <a:solidFill>
                  <a:srgbClr val="FF0000"/>
                </a:solidFill>
              </a:rPr>
              <a:t>o</a:t>
            </a:r>
            <a:r>
              <a:rPr lang="es-ES" sz="4000" smtClean="0">
                <a:solidFill>
                  <a:srgbClr val="FFC000"/>
                </a:solidFill>
              </a:rPr>
              <a:t>o</a:t>
            </a:r>
            <a:r>
              <a:rPr lang="es-ES" sz="4000" smtClean="0">
                <a:solidFill>
                  <a:srgbClr val="0070C0"/>
                </a:solidFill>
              </a:rPr>
              <a:t>g</a:t>
            </a:r>
            <a:r>
              <a:rPr lang="es-ES" sz="4000" smtClean="0">
                <a:solidFill>
                  <a:srgbClr val="00B050"/>
                </a:solidFill>
              </a:rPr>
              <a:t>l</a:t>
            </a:r>
            <a:r>
              <a:rPr lang="es-ES" sz="4000" smtClean="0">
                <a:solidFill>
                  <a:srgbClr val="FF0000"/>
                </a:solidFill>
              </a:rPr>
              <a:t>e</a:t>
            </a:r>
            <a:r>
              <a:rPr lang="es-ES" sz="4000" smtClean="0"/>
              <a:t> </a:t>
            </a:r>
            <a:r>
              <a:rPr lang="es-ES" sz="4000" smtClean="0">
                <a:solidFill>
                  <a:srgbClr val="0070C0"/>
                </a:solidFill>
              </a:rPr>
              <a:t>A</a:t>
            </a:r>
            <a:r>
              <a:rPr lang="es-ES" sz="4000" smtClean="0">
                <a:solidFill>
                  <a:srgbClr val="FF0000"/>
                </a:solidFill>
              </a:rPr>
              <a:t>ca</a:t>
            </a:r>
            <a:r>
              <a:rPr lang="es-ES" sz="4000" smtClean="0">
                <a:solidFill>
                  <a:srgbClr val="FFC000"/>
                </a:solidFill>
              </a:rPr>
              <a:t>dé</a:t>
            </a:r>
            <a:r>
              <a:rPr lang="es-ES" sz="4000" smtClean="0">
                <a:solidFill>
                  <a:srgbClr val="0070C0"/>
                </a:solidFill>
              </a:rPr>
              <a:t>mi</a:t>
            </a:r>
            <a:r>
              <a:rPr lang="es-ES" sz="4000" smtClean="0">
                <a:solidFill>
                  <a:srgbClr val="00B050"/>
                </a:solidFill>
              </a:rPr>
              <a:t>c</a:t>
            </a:r>
            <a:r>
              <a:rPr lang="es-ES" sz="4000" smtClean="0">
                <a:solidFill>
                  <a:srgbClr val="FF0000"/>
                </a:solidFill>
              </a:rPr>
              <a:t>o</a:t>
            </a:r>
            <a:r>
              <a:rPr lang="es-ES" sz="4000" smtClean="0"/>
              <a:t> </a:t>
            </a:r>
            <a:endParaRPr lang="es-ES" sz="4000">
              <a:solidFill>
                <a:srgbClr val="FF0000"/>
              </a:solidFill>
            </a:endParaRPr>
          </a:p>
        </p:txBody>
      </p:sp>
      <p:pic>
        <p:nvPicPr>
          <p:cNvPr id="4" name="Picture 8" descr="http://techlosofy.com/wp-content/lup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0" y="1142984"/>
            <a:ext cx="2112963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211524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617</Words>
  <Application>Microsoft Office PowerPoint</Application>
  <PresentationFormat>Presentación en pantalla (4:3)</PresentationFormat>
  <Paragraphs>123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Tema de Office</vt:lpstr>
      <vt:lpstr>Presentación de PowerPoint</vt:lpstr>
      <vt:lpstr>Presentación de PowerPoint</vt:lpstr>
      <vt:lpstr>Organización en estantería</vt:lpstr>
      <vt:lpstr>Servicios</vt:lpstr>
      <vt:lpstr>Buscar bibliografía en  </vt:lpstr>
      <vt:lpstr>¿Qué es Google Académico?</vt:lpstr>
      <vt:lpstr> ¿Para qué podemos usar Google Académico? </vt:lpstr>
      <vt:lpstr>Operadores en Google Académico </vt:lpstr>
      <vt:lpstr>Presentación de PowerPoint</vt:lpstr>
      <vt:lpstr>Presentación de PowerPoint</vt:lpstr>
      <vt:lpstr>Presentación de PowerPoint</vt:lpstr>
      <vt:lpstr>Visualización de resultados</vt:lpstr>
      <vt:lpstr>Presentación de PowerPoint</vt:lpstr>
      <vt:lpstr>Presentación de PowerPoint</vt:lpstr>
      <vt:lpstr>Presentación de PowerPoint</vt:lpstr>
      <vt:lpstr>Presentación de PowerPoint</vt:lpstr>
      <vt:lpstr>Recursos Digitales</vt:lpstr>
      <vt:lpstr>Presentación de PowerPoint</vt:lpstr>
      <vt:lpstr>Redes Sociales  Facebook: Biblioteca Vkuno</vt:lpstr>
      <vt:lpstr>Twitter: @bibliotecavk1</vt:lpstr>
      <vt:lpstr>Presentación de PowerPoint</vt:lpstr>
      <vt:lpstr>Presentación de PowerPoint</vt:lpstr>
      <vt:lpstr>Presentación de PowerPoint</vt:lpstr>
    </vt:vector>
  </TitlesOfParts>
  <Company>Universidad Central S. 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Opa Consulta Bilioteca</dc:creator>
  <cp:lastModifiedBy>Nelly Elizabeth Cornejo Meneses</cp:lastModifiedBy>
  <cp:revision>30</cp:revision>
  <cp:lastPrinted>2014-06-06T13:50:31Z</cp:lastPrinted>
  <dcterms:created xsi:type="dcterms:W3CDTF">2013-09-05T20:40:52Z</dcterms:created>
  <dcterms:modified xsi:type="dcterms:W3CDTF">2014-06-06T13:53:28Z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942260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