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xml" PartName="/ppt/slides/slide38.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notesSlide+xml" PartName="/ppt/notesSlides/notesSlide7.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chart+xml" PartName="/ppt/charts/chart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drawingml.chartshapes+xml" PartName="/ppt/drawings/drawing1.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Layout+xml" PartName="/ppt/slideLayouts/slideLayout3.xml"/>
  <Default ContentType="image/jpeg" Extension="jpeg"/>
  <Default ContentType="image/x-emf" Extension="emf"/>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Default ContentType="image/vnd.ms-photo" Extension="wdp"/>
  <Override ContentType="application/vnd.openxmlformats-officedocument.presentationml.slideLayout+xml" PartName="/ppt/slideLayouts/slideLayout10.xml"/>
  <Override ContentType="application/vnd.openxmlformats-officedocument.presentationml.notesSlide+xml" PartName="/ppt/notesSlides/notesSlide6.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sldIdLst>
    <p:sldId id="256" r:id="rId2"/>
    <p:sldId id="387" r:id="rId3"/>
    <p:sldId id="301" r:id="rId4"/>
    <p:sldId id="358" r:id="rId5"/>
    <p:sldId id="310" r:id="rId6"/>
    <p:sldId id="389" r:id="rId7"/>
    <p:sldId id="315" r:id="rId8"/>
    <p:sldId id="390" r:id="rId9"/>
    <p:sldId id="392" r:id="rId10"/>
    <p:sldId id="436" r:id="rId11"/>
    <p:sldId id="437" r:id="rId12"/>
    <p:sldId id="435" r:id="rId13"/>
    <p:sldId id="438" r:id="rId14"/>
    <p:sldId id="395" r:id="rId15"/>
    <p:sldId id="434" r:id="rId16"/>
    <p:sldId id="399" r:id="rId17"/>
    <p:sldId id="400" r:id="rId18"/>
    <p:sldId id="404" r:id="rId19"/>
    <p:sldId id="401" r:id="rId20"/>
    <p:sldId id="402" r:id="rId21"/>
    <p:sldId id="398" r:id="rId22"/>
    <p:sldId id="350" r:id="rId23"/>
    <p:sldId id="403" r:id="rId24"/>
    <p:sldId id="410" r:id="rId25"/>
    <p:sldId id="411" r:id="rId26"/>
    <p:sldId id="412" r:id="rId27"/>
    <p:sldId id="413" r:id="rId28"/>
    <p:sldId id="414" r:id="rId29"/>
    <p:sldId id="415" r:id="rId30"/>
    <p:sldId id="416" r:id="rId31"/>
    <p:sldId id="417" r:id="rId32"/>
    <p:sldId id="319" r:id="rId33"/>
    <p:sldId id="320" r:id="rId34"/>
    <p:sldId id="321" r:id="rId35"/>
    <p:sldId id="322" r:id="rId36"/>
    <p:sldId id="393" r:id="rId37"/>
    <p:sldId id="418" r:id="rId38"/>
    <p:sldId id="324" r:id="rId39"/>
    <p:sldId id="325" r:id="rId40"/>
    <p:sldId id="326" r:id="rId41"/>
    <p:sldId id="327" r:id="rId42"/>
    <p:sldId id="328" r:id="rId43"/>
    <p:sldId id="419" r:id="rId44"/>
    <p:sldId id="440" r:id="rId45"/>
    <p:sldId id="442" r:id="rId46"/>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D7E9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1712" autoAdjust="0"/>
  </p:normalViewPr>
  <p:slideViewPr>
    <p:cSldViewPr>
      <p:cViewPr>
        <p:scale>
          <a:sx n="60" d="100"/>
          <a:sy n="60" d="100"/>
        </p:scale>
        <p:origin x="-182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lsan4.weforum.local\Datauser\BBIL\documents\GCR%202012\GCR%202012-%20LAT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chart>
    <c:title>
      <c:tx>
        <c:rich>
          <a:bodyPr/>
          <a:lstStyle/>
          <a:p>
            <a:pPr>
              <a:defRPr/>
            </a:pPr>
            <a:r>
              <a:rPr lang="en-GB" dirty="0" err="1">
                <a:solidFill>
                  <a:srgbClr val="0070C0"/>
                </a:solidFill>
              </a:rPr>
              <a:t>Brecha</a:t>
            </a:r>
            <a:r>
              <a:rPr lang="en-GB" dirty="0">
                <a:solidFill>
                  <a:srgbClr val="0070C0"/>
                </a:solidFill>
              </a:rPr>
              <a:t> </a:t>
            </a:r>
            <a:r>
              <a:rPr lang="en-GB" dirty="0" err="1">
                <a:solidFill>
                  <a:srgbClr val="0070C0"/>
                </a:solidFill>
              </a:rPr>
              <a:t>competitiva</a:t>
            </a:r>
            <a:r>
              <a:rPr lang="en-GB" dirty="0">
                <a:solidFill>
                  <a:srgbClr val="0070C0"/>
                </a:solidFill>
              </a:rPr>
              <a:t> de Chile con la OCDE, 2012</a:t>
            </a:r>
          </a:p>
        </c:rich>
      </c:tx>
      <c:layout/>
    </c:title>
    <c:plotArea>
      <c:layout/>
      <c:radarChart>
        <c:radarStyle val="marker"/>
        <c:ser>
          <c:idx val="0"/>
          <c:order val="0"/>
          <c:tx>
            <c:strRef>
              <c:f>Chile!$D$4</c:f>
              <c:strCache>
                <c:ptCount val="1"/>
                <c:pt idx="0">
                  <c:v>Chile</c:v>
                </c:pt>
              </c:strCache>
            </c:strRef>
          </c:tx>
          <c:spPr>
            <a:ln>
              <a:solidFill>
                <a:srgbClr val="FF0000"/>
              </a:solidFill>
            </a:ln>
          </c:spPr>
          <c:marker>
            <c:symbol val="none"/>
          </c:marker>
          <c:cat>
            <c:strRef>
              <c:f>Chile!$C$5:$C$16</c:f>
              <c:strCache>
                <c:ptCount val="12"/>
                <c:pt idx="0">
                  <c:v>Instituciones</c:v>
                </c:pt>
                <c:pt idx="1">
                  <c:v>Infraestructuras</c:v>
                </c:pt>
                <c:pt idx="2">
                  <c:v>Estabilidad macroeconómica</c:v>
                </c:pt>
                <c:pt idx="3">
                  <c:v>Salud y educación primaria</c:v>
                </c:pt>
                <c:pt idx="4">
                  <c:v>Educación superior y capacitación</c:v>
                </c:pt>
                <c:pt idx="5">
                  <c:v>Eficiencia mercado de bienes</c:v>
                </c:pt>
                <c:pt idx="6">
                  <c:v>Eficiencia mercado laboral</c:v>
                </c:pt>
                <c:pt idx="7">
                  <c:v>Desarrollo mercado financiero</c:v>
                </c:pt>
                <c:pt idx="8">
                  <c:v>Preparación tecnológica</c:v>
                </c:pt>
                <c:pt idx="9">
                  <c:v>Tamaño de mercado</c:v>
                </c:pt>
                <c:pt idx="10">
                  <c:v>Sofistificación de los negocios</c:v>
                </c:pt>
                <c:pt idx="11">
                  <c:v>Innovación</c:v>
                </c:pt>
              </c:strCache>
            </c:strRef>
          </c:cat>
          <c:val>
            <c:numRef>
              <c:f>Chile!$D$5:$D$16</c:f>
              <c:numCache>
                <c:formatCode>0.00</c:formatCode>
                <c:ptCount val="12"/>
                <c:pt idx="0">
                  <c:v>4.9745313062279317</c:v>
                </c:pt>
                <c:pt idx="1">
                  <c:v>4.6182830114153699</c:v>
                </c:pt>
                <c:pt idx="2">
                  <c:v>6.1527685901500764</c:v>
                </c:pt>
                <c:pt idx="3">
                  <c:v>5.6442910644530597</c:v>
                </c:pt>
                <c:pt idx="4">
                  <c:v>4.7195778371159083</c:v>
                </c:pt>
                <c:pt idx="5">
                  <c:v>4.7353829730242714</c:v>
                </c:pt>
                <c:pt idx="6">
                  <c:v>4.6828235117456654</c:v>
                </c:pt>
                <c:pt idx="7">
                  <c:v>4.73043400875817</c:v>
                </c:pt>
                <c:pt idx="8">
                  <c:v>4.4780283534968817</c:v>
                </c:pt>
                <c:pt idx="9">
                  <c:v>4.4389207454405124</c:v>
                </c:pt>
                <c:pt idx="10">
                  <c:v>4.244771369349845</c:v>
                </c:pt>
                <c:pt idx="11">
                  <c:v>3.5041399642295592</c:v>
                </c:pt>
              </c:numCache>
            </c:numRef>
          </c:val>
        </c:ser>
        <c:ser>
          <c:idx val="1"/>
          <c:order val="1"/>
          <c:tx>
            <c:strRef>
              <c:f>Chile!$G$4</c:f>
              <c:strCache>
                <c:ptCount val="1"/>
                <c:pt idx="0">
                  <c:v>OECD</c:v>
                </c:pt>
              </c:strCache>
            </c:strRef>
          </c:tx>
          <c:spPr>
            <a:ln>
              <a:solidFill>
                <a:srgbClr val="0070C0"/>
              </a:solidFill>
            </a:ln>
          </c:spPr>
          <c:marker>
            <c:symbol val="none"/>
          </c:marker>
          <c:cat>
            <c:strRef>
              <c:f>Chile!$C$5:$C$16</c:f>
              <c:strCache>
                <c:ptCount val="12"/>
                <c:pt idx="0">
                  <c:v>Instituciones</c:v>
                </c:pt>
                <c:pt idx="1">
                  <c:v>Infraestructuras</c:v>
                </c:pt>
                <c:pt idx="2">
                  <c:v>Estabilidad macroeconómica</c:v>
                </c:pt>
                <c:pt idx="3">
                  <c:v>Salud y educación primaria</c:v>
                </c:pt>
                <c:pt idx="4">
                  <c:v>Educación superior y capacitación</c:v>
                </c:pt>
                <c:pt idx="5">
                  <c:v>Eficiencia mercado de bienes</c:v>
                </c:pt>
                <c:pt idx="6">
                  <c:v>Eficiencia mercado laboral</c:v>
                </c:pt>
                <c:pt idx="7">
                  <c:v>Desarrollo mercado financiero</c:v>
                </c:pt>
                <c:pt idx="8">
                  <c:v>Preparación tecnológica</c:v>
                </c:pt>
                <c:pt idx="9">
                  <c:v>Tamaño de mercado</c:v>
                </c:pt>
                <c:pt idx="10">
                  <c:v>Sofistificación de los negocios</c:v>
                </c:pt>
                <c:pt idx="11">
                  <c:v>Innovación</c:v>
                </c:pt>
              </c:strCache>
            </c:strRef>
          </c:cat>
          <c:val>
            <c:numRef>
              <c:f>Chile!$G$5:$G$16</c:f>
              <c:numCache>
                <c:formatCode>0.00</c:formatCode>
                <c:ptCount val="12"/>
                <c:pt idx="0">
                  <c:v>4.7946193243672575</c:v>
                </c:pt>
                <c:pt idx="1">
                  <c:v>5.3633648829727774</c:v>
                </c:pt>
                <c:pt idx="2">
                  <c:v>4.9534460934607925</c:v>
                </c:pt>
                <c:pt idx="3">
                  <c:v>6.2676776390278386</c:v>
                </c:pt>
                <c:pt idx="4">
                  <c:v>5.2504994826356493</c:v>
                </c:pt>
                <c:pt idx="5">
                  <c:v>4.7554220259809572</c:v>
                </c:pt>
                <c:pt idx="6">
                  <c:v>4.6395656066018809</c:v>
                </c:pt>
                <c:pt idx="7">
                  <c:v>4.567340068848468</c:v>
                </c:pt>
                <c:pt idx="8">
                  <c:v>5.3889546741627807</c:v>
                </c:pt>
                <c:pt idx="9">
                  <c:v>4.7136865964154042</c:v>
                </c:pt>
                <c:pt idx="10">
                  <c:v>4.8460247098637499</c:v>
                </c:pt>
                <c:pt idx="11">
                  <c:v>4.5100695976585827</c:v>
                </c:pt>
              </c:numCache>
            </c:numRef>
          </c:val>
        </c:ser>
        <c:axId val="63295872"/>
        <c:axId val="32194944"/>
      </c:radarChart>
      <c:catAx>
        <c:axId val="63295872"/>
        <c:scaling>
          <c:orientation val="minMax"/>
        </c:scaling>
        <c:axPos val="b"/>
        <c:majorGridlines/>
        <c:tickLblPos val="nextTo"/>
        <c:crossAx val="32194944"/>
        <c:crosses val="autoZero"/>
        <c:auto val="1"/>
        <c:lblAlgn val="ctr"/>
        <c:lblOffset val="100"/>
      </c:catAx>
      <c:valAx>
        <c:axId val="32194944"/>
        <c:scaling>
          <c:orientation val="minMax"/>
          <c:min val="1"/>
        </c:scaling>
        <c:axPos val="l"/>
        <c:majorGridlines/>
        <c:numFmt formatCode="0" sourceLinked="0"/>
        <c:majorTickMark val="cross"/>
        <c:tickLblPos val="nextTo"/>
        <c:crossAx val="63295872"/>
        <c:crosses val="autoZero"/>
        <c:crossBetween val="between"/>
      </c:valAx>
    </c:plotArea>
    <c:legend>
      <c:legendPos val="b"/>
      <c:layout/>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0.24689</cdr:x>
      <cdr:y>0.2123</cdr:y>
    </cdr:from>
    <cdr:to>
      <cdr:x>0.43301</cdr:x>
      <cdr:y>0.28951</cdr:y>
    </cdr:to>
    <cdr:sp macro="" textlink="">
      <cdr:nvSpPr>
        <cdr:cNvPr id="2" name="Oval 1"/>
        <cdr:cNvSpPr/>
      </cdr:nvSpPr>
      <cdr:spPr>
        <a:xfrm xmlns:a="http://schemas.openxmlformats.org/drawingml/2006/main">
          <a:off x="1540329" y="838199"/>
          <a:ext cx="1161143" cy="304800"/>
        </a:xfrm>
        <a:prstGeom xmlns:a="http://schemas.openxmlformats.org/drawingml/2006/main" prst="ellipse">
          <a:avLst/>
        </a:prstGeom>
        <a:noFill xmlns:a="http://schemas.openxmlformats.org/drawingml/2006/main"/>
        <a:ln xmlns:a="http://schemas.openxmlformats.org/drawingml/2006/main">
          <a:solidFill>
            <a:srgbClr val="FF0000"/>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0.07125</cdr:x>
      <cdr:y>0.65529</cdr:y>
    </cdr:from>
    <cdr:to>
      <cdr:x>0.33297</cdr:x>
      <cdr:y>0.76007</cdr:y>
    </cdr:to>
    <cdr:sp macro="" textlink="">
      <cdr:nvSpPr>
        <cdr:cNvPr id="3" name="Oval 2"/>
        <cdr:cNvSpPr/>
      </cdr:nvSpPr>
      <cdr:spPr>
        <a:xfrm xmlns:a="http://schemas.openxmlformats.org/drawingml/2006/main">
          <a:off x="444500" y="2587171"/>
          <a:ext cx="1632857" cy="413658"/>
        </a:xfrm>
        <a:prstGeom xmlns:a="http://schemas.openxmlformats.org/drawingml/2006/main" prst="ellipse">
          <a:avLst/>
        </a:prstGeom>
        <a:noFill xmlns:a="http://schemas.openxmlformats.org/drawingml/2006/main"/>
        <a:ln xmlns:a="http://schemas.openxmlformats.org/drawingml/2006/main">
          <a:solidFill>
            <a:srgbClr val="FF0000"/>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0.64704</cdr:x>
      <cdr:y>0.64243</cdr:y>
    </cdr:from>
    <cdr:to>
      <cdr:x>0.90876</cdr:x>
      <cdr:y>0.7472</cdr:y>
    </cdr:to>
    <cdr:sp macro="" textlink="">
      <cdr:nvSpPr>
        <cdr:cNvPr id="4" name="Oval 3"/>
        <cdr:cNvSpPr/>
      </cdr:nvSpPr>
      <cdr:spPr>
        <a:xfrm xmlns:a="http://schemas.openxmlformats.org/drawingml/2006/main">
          <a:off x="4036785" y="2536371"/>
          <a:ext cx="1632857" cy="413658"/>
        </a:xfrm>
        <a:prstGeom xmlns:a="http://schemas.openxmlformats.org/drawingml/2006/main" prst="ellipse">
          <a:avLst/>
        </a:prstGeom>
        <a:noFill xmlns:a="http://schemas.openxmlformats.org/drawingml/2006/main"/>
        <a:ln xmlns:a="http://schemas.openxmlformats.org/drawingml/2006/main">
          <a:solidFill>
            <a:srgbClr val="FF0000"/>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defRPr>
            </a:lvl1pPr>
          </a:lstStyle>
          <a:p>
            <a:pPr>
              <a:defRPr/>
            </a:pPr>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charset="0"/>
              </a:defRPr>
            </a:lvl1pPr>
          </a:lstStyle>
          <a:p>
            <a:pPr>
              <a:defRPr/>
            </a:pPr>
            <a:fld id="{EDD1A03C-41BD-4CDC-84C7-E859AF617977}" type="datetimeFigureOut">
              <a:rPr lang="es-CL"/>
              <a:pPr>
                <a:defRPr/>
              </a:pPr>
              <a:t>27-05-2014</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defRPr>
            </a:lvl1pPr>
          </a:lstStyle>
          <a:p>
            <a:pPr>
              <a:defRPr/>
            </a:pPr>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charset="0"/>
              </a:defRPr>
            </a:lvl1pPr>
          </a:lstStyle>
          <a:p>
            <a:pPr>
              <a:defRPr/>
            </a:pPr>
            <a:fld id="{EDF862B9-5913-4227-9A49-C93E646112F2}" type="slidenum">
              <a:rPr lang="es-CL"/>
              <a:pPr>
                <a:defRPr/>
              </a:pPr>
              <a:t>‹Nº›</a:t>
            </a:fld>
            <a:endParaRPr lang="es-CL" dirty="0"/>
          </a:p>
        </p:txBody>
      </p:sp>
    </p:spTree>
    <p:extLst>
      <p:ext uri="{BB962C8B-B14F-4D97-AF65-F5344CB8AC3E}">
        <p14:creationId xmlns="" xmlns:p14="http://schemas.microsoft.com/office/powerpoint/2010/main" val="1629339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dc.com/getdoc.jsp?containerId=23172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unisys.com/unisys/ri/pub/bl/detail.jsp?id=112000097000401007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800" b="1" dirty="0"/>
              <a:t>Timing:</a:t>
            </a:r>
            <a:r>
              <a:rPr lang="en-US" sz="800" dirty="0"/>
              <a:t> 2 minutes</a:t>
            </a:r>
          </a:p>
          <a:p>
            <a:r>
              <a:rPr lang="en-US" sz="800" b="1" dirty="0"/>
              <a:t> </a:t>
            </a:r>
            <a:endParaRPr lang="en-US" sz="800" dirty="0"/>
          </a:p>
          <a:p>
            <a:r>
              <a:rPr lang="en-US" sz="800" b="1" dirty="0"/>
              <a:t>Presenter Note:</a:t>
            </a:r>
            <a:endParaRPr lang="en-US" sz="800" dirty="0"/>
          </a:p>
          <a:p>
            <a:pPr lvl="0"/>
            <a:r>
              <a:rPr lang="en-US" sz="800" dirty="0"/>
              <a:t>Choose two to three of the key points to talk to help establish that consumerization of IT is a real and ongoing trend in the enterprise.</a:t>
            </a:r>
          </a:p>
          <a:p>
            <a:r>
              <a:rPr lang="en-US" sz="800" dirty="0"/>
              <a:t> </a:t>
            </a:r>
          </a:p>
          <a:p>
            <a:r>
              <a:rPr lang="en-US" sz="800" b="1" dirty="0"/>
              <a:t>Key Points:</a:t>
            </a:r>
            <a:endParaRPr lang="en-US" sz="800" dirty="0"/>
          </a:p>
          <a:p>
            <a:pPr marL="171428" indent="-171428">
              <a:buFont typeface="Arial" pitchFamily="34" charset="0"/>
              <a:buChar char="•"/>
            </a:pPr>
            <a:r>
              <a:rPr lang="en-US" sz="800" dirty="0"/>
              <a:t>A series of technology trends is driving the consumerization of IT: </a:t>
            </a:r>
          </a:p>
          <a:p>
            <a:pPr marL="552272" lvl="1" indent="-171428">
              <a:buFont typeface="Arial" pitchFamily="34" charset="0"/>
              <a:buChar char="•"/>
            </a:pPr>
            <a:r>
              <a:rPr lang="en-US" sz="800" dirty="0"/>
              <a:t>The cloud as a hub for orchestrating the flow of information and technology across our lives and nearly infinite storage and processing power.</a:t>
            </a:r>
          </a:p>
          <a:p>
            <a:pPr marL="552272" lvl="1" indent="-171428">
              <a:buFont typeface="Arial" pitchFamily="34" charset="0"/>
              <a:buChar char="•"/>
            </a:pPr>
            <a:r>
              <a:rPr lang="en-US" sz="800" dirty="0"/>
              <a:t>An explosion in data driven by the significant increase in the number of devices we use each day.</a:t>
            </a:r>
          </a:p>
          <a:p>
            <a:pPr marL="552272" lvl="1" indent="-171428">
              <a:buFont typeface="Arial" pitchFamily="34" charset="0"/>
              <a:buChar char="•"/>
            </a:pPr>
            <a:r>
              <a:rPr lang="en-US" sz="800" dirty="0"/>
              <a:t>Social computing, which is altering the way we create and maintain connections with others.</a:t>
            </a:r>
          </a:p>
          <a:p>
            <a:pPr marL="552272" lvl="1" indent="-171428">
              <a:buFont typeface="Arial" pitchFamily="34" charset="0"/>
              <a:buChar char="•"/>
            </a:pPr>
            <a:r>
              <a:rPr lang="en-US" sz="800" dirty="0"/>
              <a:t>Browser-based apps, providing interactive app experiences available from anywhere across device types.</a:t>
            </a:r>
          </a:p>
          <a:p>
            <a:pPr marL="552272" lvl="1" indent="-171428">
              <a:buFont typeface="Arial" pitchFamily="34" charset="0"/>
              <a:buChar char="•"/>
            </a:pPr>
            <a:r>
              <a:rPr lang="en-US" sz="800" dirty="0"/>
              <a:t>A widening ecosystem of computers in which virtually any type of product can be connected to the Internet.</a:t>
            </a:r>
          </a:p>
          <a:p>
            <a:pPr marL="552272" lvl="1" indent="-171428">
              <a:buFont typeface="Arial" pitchFamily="34" charset="0"/>
              <a:buChar char="•"/>
            </a:pPr>
            <a:r>
              <a:rPr lang="en-US" sz="800" dirty="0"/>
              <a:t>Growing use of personal devices in the workplace.</a:t>
            </a:r>
          </a:p>
          <a:p>
            <a:pPr marL="552272" lvl="1" indent="-171428">
              <a:buFont typeface="Arial" pitchFamily="34" charset="0"/>
              <a:buChar char="•"/>
            </a:pPr>
            <a:r>
              <a:rPr lang="en-US" sz="800" dirty="0"/>
              <a:t>Increasingly ubiquitous Internet connectivity.</a:t>
            </a:r>
          </a:p>
          <a:p>
            <a:pPr marL="552272" lvl="1" indent="-171428">
              <a:buFont typeface="Arial" pitchFamily="34" charset="0"/>
              <a:buChar char="•"/>
            </a:pPr>
            <a:r>
              <a:rPr lang="en-US" sz="800" dirty="0"/>
              <a:t>More natural ways to interact with technology, including multitouch, voice, vision, and gestures.</a:t>
            </a:r>
          </a:p>
          <a:p>
            <a:r>
              <a:rPr lang="en-US" sz="800" dirty="0"/>
              <a:t> </a:t>
            </a:r>
          </a:p>
          <a:p>
            <a:r>
              <a:rPr lang="en-US" sz="800" b="1" dirty="0"/>
              <a:t>Script:</a:t>
            </a:r>
            <a:endParaRPr lang="en-US" sz="800" dirty="0"/>
          </a:p>
          <a:p>
            <a:pPr marL="171428" indent="-171428">
              <a:buFont typeface="Arial" pitchFamily="34" charset="0"/>
              <a:buChar char="•"/>
            </a:pPr>
            <a:r>
              <a:rPr lang="en-US" sz="800" dirty="0"/>
              <a:t>A series of technology trends is leading to rapid progress and change in the technology we use at home, which in turn is influencing how we expect to use technology for work and driving the consumerization of IT. As these technology trends converge with social and business trends, the role that technology plays throughout our lives will continue to evolve.</a:t>
            </a:r>
          </a:p>
          <a:p>
            <a:pPr marL="552272" lvl="1" indent="-171428">
              <a:buFont typeface="Arial" pitchFamily="34" charset="0"/>
              <a:buChar char="•"/>
            </a:pPr>
            <a:r>
              <a:rPr lang="en-US" sz="800" b="1" dirty="0"/>
              <a:t>Cloud computing. </a:t>
            </a:r>
            <a:r>
              <a:rPr lang="en-US" sz="800" dirty="0"/>
              <a:t>With its massive data centers, cloud computing delivers virtually infinite resources, providing the storage capacity and processing power to tackle some of the world’s toughest problems in healthcare, the environment, energy, scientific discovery, and many other fields. A hub for all data and information, it will enable us to capture, store, index, parse, and recall as much of our day-to-day lives as we choose to share. It will also provide a platform for orchestrating the flow of information and technology across our lives so that we always have instant access to the tools and information that we need. Fundamental breakthroughs in massively parallel computing will enable us to see patterns in data that can make actionable intelligence more prevalent. The influence of the cloud today is undeniable: more than 80 percent of new apps in 2012 will be distributed and/or deployed on clouds.</a:t>
            </a:r>
          </a:p>
          <a:p>
            <a:pPr marL="552272" lvl="1" indent="-171428">
              <a:buFont typeface="Arial" pitchFamily="34" charset="0"/>
              <a:buChar char="•"/>
            </a:pPr>
            <a:r>
              <a:rPr lang="en-US" sz="800" b="1" dirty="0"/>
              <a:t>Data explosion. </a:t>
            </a:r>
            <a:r>
              <a:rPr lang="en-US" sz="800" dirty="0"/>
              <a:t>The immense number of digital devices in our world is driving an explosion in data. In fact, according to analyst IDC, the “volume of digital content will grow to 2.7ZB (1 zettabyte = 1.” Deep analysis of this vast amount of data is enabling computers to begin to understand the physical world and to behavebillion terabytes) in 2012, up 48% from 2011, rocketing toward 8ZB by 2015 in a more human way, anticipating our needs and understanding our intentions. </a:t>
            </a:r>
          </a:p>
          <a:p>
            <a:pPr marL="552272" lvl="1" indent="-171428">
              <a:buFont typeface="Arial" pitchFamily="34" charset="0"/>
              <a:buChar char="•"/>
            </a:pPr>
            <a:r>
              <a:rPr lang="en-US" sz="800" b="1" dirty="0"/>
              <a:t>Social computing. </a:t>
            </a:r>
            <a:r>
              <a:rPr lang="en-US" sz="800" dirty="0"/>
              <a:t>Social computing has already changed how we create and maintain our connections with others. But the world of social computing remains highly fragmented. The lack of integration creates frustrating disconnects that are inevitable when we are forced to switch between services and applications to stay up to date. Social computing will undergo a dramatic transformation as technology advances make it possible to weave our social lives more deeply and more seamlessly into every aspect of our digital lives, so that information from our social networks can provide insights to guide us in the real world and online. Social networking itself will also change, becoming far more visual and less text-centric.</a:t>
            </a:r>
          </a:p>
          <a:p>
            <a:pPr marL="552272" lvl="1" indent="-171428">
              <a:buFont typeface="Arial" pitchFamily="34" charset="0"/>
              <a:buChar char="•"/>
            </a:pPr>
            <a:r>
              <a:rPr lang="en-US" sz="800" b="1" dirty="0"/>
              <a:t>Ecosystem of computers.</a:t>
            </a:r>
            <a:r>
              <a:rPr lang="en-US" sz="800" dirty="0"/>
              <a:t> Our view of what defines a computer is changing as previously “unintelligent” objects are gaining intelligence, becoming connected, and joining the ecosystem of computing. We are entering the era of an “Internet of things” in which almost any object can be connected to the Internet and collect data that contributes to a global web of knowledge. Virtually every type of product is becoming part of the computing ecosystem—from cars, phones, and houses to scales, cameras, power meters, and televisions. Many of the computers you’ll interact with in the future will be in devices that we don’t think of as computers today. In effect, computing is becoming increasingly invisible.</a:t>
            </a:r>
          </a:p>
          <a:p>
            <a:pPr marL="552272" lvl="1" indent="-171428">
              <a:buFont typeface="Arial" pitchFamily="34" charset="0"/>
              <a:buChar char="•"/>
            </a:pPr>
            <a:r>
              <a:rPr lang="en-US" sz="800" b="1" dirty="0"/>
              <a:t>Personal devices in the workplace.</a:t>
            </a:r>
            <a:r>
              <a:rPr lang="en-US" sz="800" dirty="0"/>
              <a:t> As consumer devices become increasingly powerful, affordable, and prevalent, it is inevitable that they will make their way into the enterprise. Today’s users (in particular, millennials who have never known a time without those devices) want and expect to have the same kind of technology experiences at work as they have at home, and they don’t want to have to segregate their computing for work and personal across different devices. According to a Unisys study (conducted by IDC), 95% of information workers now use at least one self-purchased device for work. This means greater flexibility for the business and an inevitable extension of working hours and locations, but it also presents new security and management challenges for IT.</a:t>
            </a:r>
          </a:p>
          <a:p>
            <a:pPr marL="552272" lvl="1" indent="-171428">
              <a:buFont typeface="Arial" pitchFamily="34" charset="0"/>
              <a:buChar char="•"/>
            </a:pPr>
            <a:r>
              <a:rPr lang="en-US" sz="800" b="1" dirty="0"/>
              <a:t>Ubiquitous connectivity.</a:t>
            </a:r>
            <a:r>
              <a:rPr lang="en-US" sz="800" dirty="0"/>
              <a:t> Increasingly we will be connected at all times to people, information, services and applications without requiring any specific action on our part. This will liberate the information that we have created ourselves and unlock any information from any source that might be relevant to where we are and what we are trying to accomplish, bringing everything we need together seamlessly in the form that is most useful. </a:t>
            </a:r>
          </a:p>
          <a:p>
            <a:pPr marL="552272" lvl="1" indent="-171428">
              <a:buFont typeface="Arial" pitchFamily="34" charset="0"/>
              <a:buChar char="•"/>
            </a:pPr>
            <a:r>
              <a:rPr lang="en-US" sz="800" b="1" dirty="0"/>
              <a:t>Natural interaction. </a:t>
            </a:r>
            <a:r>
              <a:rPr lang="en-US" sz="800" dirty="0"/>
              <a:t>More natural ways to interact with technology are rapidly emerging—multitouch, voice, vision, gestures, and many more. This means that for the first time, computing will adapt to us and demonstrate some degree of “intelligence.” This trend will see computers shift from being tools to being helpers, performing tasks on our behalf based on an awareness of the environments we are in and the context of our actions. Ultimately, this will enable computing interfaces that are far more natural and increasingly simple to use, helping eliminate the learning curve of today’s technology. </a:t>
            </a:r>
          </a:p>
          <a:p>
            <a:pPr marL="552272" lvl="1" indent="-171428">
              <a:buFont typeface="Arial" pitchFamily="34" charset="0"/>
              <a:buChar char="•"/>
            </a:pPr>
            <a:r>
              <a:rPr lang="en-US" sz="800" b="1" dirty="0"/>
              <a:t>Machine Learning. </a:t>
            </a:r>
            <a:r>
              <a:rPr lang="en-US" sz="800" dirty="0"/>
              <a:t>A major focus of machine learning research is the design of algorithms that recognize complex patterns and make intelligent decisions based on input data. Applications for machine learning include natural language processing, voice recognition, robotics, search engines, and so forth.  These technologies help people get things done faster and more effectively, for example with predictive results in Bing search.</a:t>
            </a:r>
          </a:p>
          <a:p>
            <a:pPr marL="171428" indent="-171428">
              <a:buFont typeface="Arial" pitchFamily="34" charset="0"/>
              <a:buChar char="•"/>
            </a:pPr>
            <a:endParaRPr lang="en-US" sz="800" dirty="0"/>
          </a:p>
          <a:p>
            <a:r>
              <a:rPr lang="en-US" sz="800" b="1" dirty="0"/>
              <a:t>Additional Information:</a:t>
            </a:r>
            <a:endParaRPr lang="en-US" sz="800" dirty="0"/>
          </a:p>
          <a:p>
            <a:pPr marL="171428" indent="-171428">
              <a:buFont typeface="Arial" pitchFamily="34" charset="0"/>
              <a:buChar char="•"/>
            </a:pPr>
            <a:r>
              <a:rPr lang="en-US" sz="800" dirty="0"/>
              <a:t>IDC Predictions 2012: Competing for 2020.” IDC. Doc # 231720. December 2011. </a:t>
            </a:r>
            <a:r>
              <a:rPr lang="en-US" sz="800" dirty="0">
                <a:hlinkClick r:id="rId3"/>
              </a:rPr>
              <a:t>http://www.idc.com/getdoc.jsp?containerId=231720</a:t>
            </a:r>
            <a:r>
              <a:rPr lang="en-US" sz="800" dirty="0"/>
              <a:t> </a:t>
            </a:r>
          </a:p>
          <a:p>
            <a:pPr marL="171428" indent="-171428">
              <a:buFont typeface="Arial" pitchFamily="34" charset="0"/>
              <a:buChar char="•"/>
            </a:pPr>
            <a:r>
              <a:rPr lang="en-US" sz="800" dirty="0"/>
              <a:t>“Unisys Consumerization of IT Benchmark Study: Summary Survey Results.” Unisys. 2010. </a:t>
            </a:r>
            <a:r>
              <a:rPr lang="en-US" sz="800" u="sng" dirty="0">
                <a:hlinkClick r:id="rId4"/>
              </a:rPr>
              <a:t>http://www.unisys.com/unisys/ri/pub/bl/detail.jsp?id=1120000970004010071</a:t>
            </a:r>
            <a:r>
              <a:rPr lang="en-US" sz="800" dirty="0"/>
              <a:t> </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5DF796C4-59AC-49C8-9AC8-CB17BFE2E00D}" type="slidenum">
              <a:rPr lang="en-US" smtClean="0"/>
              <a:pPr/>
              <a:t>4</a:t>
            </a:fld>
            <a:endParaRPr lang="en-US" dirty="0"/>
          </a:p>
        </p:txBody>
      </p:sp>
      <p:sp>
        <p:nvSpPr>
          <p:cNvPr id="7" name="Slide Image Placeholder 6"/>
          <p:cNvSpPr>
            <a:spLocks noGrp="1" noRot="1" noChangeAspect="1"/>
          </p:cNvSpPr>
          <p:nvPr>
            <p:ph type="sldImg"/>
          </p:nvPr>
        </p:nvSpPr>
        <p:spPr>
          <a:xfrm>
            <a:off x="1143000" y="685800"/>
            <a:ext cx="4572000" cy="3429000"/>
          </a:xfrm>
        </p:spPr>
      </p:sp>
    </p:spTree>
    <p:extLst>
      <p:ext uri="{BB962C8B-B14F-4D97-AF65-F5344CB8AC3E}">
        <p14:creationId xmlns="" xmlns:p14="http://schemas.microsoft.com/office/powerpoint/2010/main" val="218599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 xmlns:p14="http://schemas.microsoft.com/office/powerpoint/2010/main" val="172706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fld id="{23A80AD0-8484-408B-B270-3D2AB45598A0}" type="slidenum">
              <a:rPr lang="es-ES">
                <a:latin typeface="Arial" pitchFamily="34" charset="0"/>
              </a:rPr>
              <a:pPr eaLnBrk="1" hangingPunct="1"/>
              <a:t>10</a:t>
            </a:fld>
            <a:endParaRPr lang="es-ES">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fld id="{B64F96A7-DC2A-4222-BB37-083E8A49C4B1}" type="slidenum">
              <a:rPr lang="es-ES">
                <a:latin typeface="Arial" pitchFamily="34" charset="0"/>
              </a:rPr>
              <a:pPr eaLnBrk="1" hangingPunct="1"/>
              <a:t>11</a:t>
            </a:fld>
            <a:endParaRPr lang="es-ES">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EDF862B9-5913-4227-9A49-C93E646112F2}" type="slidenum">
              <a:rPr lang="es-CL" smtClean="0"/>
              <a:pPr>
                <a:defRPr/>
              </a:pPr>
              <a:t>18</a:t>
            </a:fld>
            <a:endParaRPr lang="es-CL" dirty="0"/>
          </a:p>
        </p:txBody>
      </p:sp>
    </p:spTree>
    <p:extLst>
      <p:ext uri="{BB962C8B-B14F-4D97-AF65-F5344CB8AC3E}">
        <p14:creationId xmlns="" xmlns:p14="http://schemas.microsoft.com/office/powerpoint/2010/main" val="52147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endParaRPr lang="es-ES" smtClean="0"/>
          </a:p>
        </p:txBody>
      </p:sp>
      <p:sp>
        <p:nvSpPr>
          <p:cNvPr id="47108" name="Slide Number Placeholder 3"/>
          <p:cNvSpPr txBox="1">
            <a:spLocks noGrp="1"/>
          </p:cNvSpPr>
          <p:nvPr/>
        </p:nvSpPr>
        <p:spPr bwMode="auto">
          <a:xfrm>
            <a:off x="3885275" y="8684899"/>
            <a:ext cx="2971092" cy="457639"/>
          </a:xfrm>
          <a:prstGeom prst="rect">
            <a:avLst/>
          </a:prstGeom>
          <a:noFill/>
          <a:ln w="9525">
            <a:noFill/>
            <a:miter lim="800000"/>
            <a:headEnd/>
            <a:tailEnd/>
          </a:ln>
        </p:spPr>
        <p:txBody>
          <a:bodyPr lIns="91432" tIns="45716" rIns="91432" bIns="45716" anchor="b"/>
          <a:lstStyle/>
          <a:p>
            <a:pPr algn="r" defTabSz="865188"/>
            <a:fld id="{3943D652-976B-42FA-AAF6-F48A6BE9F040}" type="slidenum">
              <a:rPr lang="en-US" sz="1200"/>
              <a:pPr algn="r" defTabSz="865188"/>
              <a:t>21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endParaRPr lang="en-US" dirty="0" smtClean="0"/>
          </a:p>
        </p:txBody>
      </p:sp>
      <p:sp>
        <p:nvSpPr>
          <p:cNvPr id="48132" name="Slide Number Placeholder 3"/>
          <p:cNvSpPr txBox="1">
            <a:spLocks noGrp="1"/>
          </p:cNvSpPr>
          <p:nvPr/>
        </p:nvSpPr>
        <p:spPr bwMode="auto">
          <a:xfrm>
            <a:off x="3885275" y="8684899"/>
            <a:ext cx="2971092" cy="457639"/>
          </a:xfrm>
          <a:prstGeom prst="rect">
            <a:avLst/>
          </a:prstGeom>
          <a:noFill/>
          <a:ln w="9525">
            <a:noFill/>
            <a:miter lim="800000"/>
            <a:headEnd/>
            <a:tailEnd/>
          </a:ln>
        </p:spPr>
        <p:txBody>
          <a:bodyPr lIns="91432" tIns="45716" rIns="91432" bIns="45716" anchor="b"/>
          <a:lstStyle/>
          <a:p>
            <a:pPr algn="r" defTabSz="865188"/>
            <a:fld id="{58A7FDEC-05CB-48D0-886D-1C2695962055}" type="slidenum">
              <a:rPr lang="en-US" sz="1200"/>
              <a:pPr algn="r" defTabSz="865188"/>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4191000"/>
            <a:ext cx="7772400" cy="838200"/>
          </a:xfrm>
        </p:spPr>
        <p:txBody>
          <a:bodyPr/>
          <a:lstStyle>
            <a:lvl1pPr algn="ctr">
              <a:defRPr sz="1800"/>
            </a:lvl1pPr>
          </a:lstStyle>
          <a:p>
            <a:r>
              <a:rPr lang="es-ES_tradnl"/>
              <a:t>Clic para editar estilo título patrón</a:t>
            </a:r>
          </a:p>
        </p:txBody>
      </p:sp>
      <p:sp>
        <p:nvSpPr>
          <p:cNvPr id="4099" name="Rectangle 3"/>
          <p:cNvSpPr>
            <a:spLocks noGrp="1" noChangeArrowheads="1"/>
          </p:cNvSpPr>
          <p:nvPr>
            <p:ph type="subTitle" idx="1"/>
          </p:nvPr>
        </p:nvSpPr>
        <p:spPr>
          <a:xfrm>
            <a:off x="1371600" y="4800600"/>
            <a:ext cx="6400800" cy="762000"/>
          </a:xfrm>
        </p:spPr>
        <p:txBody>
          <a:bodyPr/>
          <a:lstStyle>
            <a:lvl1pPr marL="0" indent="0" algn="ctr">
              <a:defRPr sz="1600"/>
            </a:lvl1pPr>
          </a:lstStyle>
          <a:p>
            <a:r>
              <a:rPr lang="es-ES_tradnl"/>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152400"/>
            <a:ext cx="1943100" cy="5486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85800" y="1524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icture - full blee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4" name="Picture 3" descr="WEF_logo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12008" y="241298"/>
            <a:ext cx="770573" cy="789837"/>
          </a:xfrm>
          <a:prstGeom prst="rect">
            <a:avLst/>
          </a:prstGeom>
        </p:spPr>
      </p:pic>
    </p:spTree>
    <p:extLst>
      <p:ext uri="{BB962C8B-B14F-4D97-AF65-F5344CB8AC3E}">
        <p14:creationId xmlns="" xmlns:p14="http://schemas.microsoft.com/office/powerpoint/2010/main" val="2606275632"/>
      </p:ext>
    </p:extLst>
  </p:cSld>
  <p:clrMapOvr>
    <a:masterClrMapping/>
  </p:clrMapOvr>
  <mc:AlternateContent xmlns:mc="http://schemas.openxmlformats.org/markup-compatibility/2006">
    <mc:Choice xmlns="" xmlns:p14="http://schemas.microsoft.com/office/powerpoint/2010/main" Requires="p14">
      <p:transition p14:dur="3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266699" y="1333520"/>
            <a:ext cx="2157845" cy="5237143"/>
          </a:xfrm>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2662264" y="1361884"/>
            <a:ext cx="6215035" cy="1203516"/>
          </a:xfrm>
        </p:spPr>
        <p:txBody>
          <a:bodyPr anchor="t" anchorCtr="0"/>
          <a:lstStyle>
            <a:lvl1pPr marL="0" indent="0">
              <a:spcAft>
                <a:spcPts val="400"/>
              </a:spcAft>
              <a:buNone/>
              <a:defRPr sz="1600" b="0">
                <a:solidFill>
                  <a:srgbClr val="6465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7" name="Chart Placeholder 7"/>
          <p:cNvSpPr>
            <a:spLocks noGrp="1"/>
          </p:cNvSpPr>
          <p:nvPr>
            <p:ph type="chart" sz="quarter" idx="10"/>
          </p:nvPr>
        </p:nvSpPr>
        <p:spPr>
          <a:xfrm>
            <a:off x="2654300" y="2616201"/>
            <a:ext cx="6239049" cy="3948112"/>
          </a:xfrm>
        </p:spPr>
        <p:txBody>
          <a:bodyPr/>
          <a:lstStyle>
            <a:lvl1pPr>
              <a:buFontTx/>
              <a:buNone/>
              <a:defRPr/>
            </a:lvl1pPr>
          </a:lstStyle>
          <a:p>
            <a:endParaRPr lang="en-US" dirty="0"/>
          </a:p>
        </p:txBody>
      </p:sp>
    </p:spTree>
    <p:extLst>
      <p:ext uri="{BB962C8B-B14F-4D97-AF65-F5344CB8AC3E}">
        <p14:creationId xmlns="" xmlns:p14="http://schemas.microsoft.com/office/powerpoint/2010/main" val="1192481212"/>
      </p:ext>
    </p:extLst>
  </p:cSld>
  <p:clrMapOvr>
    <a:masterClrMapping/>
  </p:clrMapOvr>
  <mc:AlternateContent xmlns:mc="http://schemas.openxmlformats.org/markup-compatibility/2006">
    <mc:Choice xmlns="" xmlns:p14="http://schemas.microsoft.com/office/powerpoint/2010/main" Requires="p14">
      <p:transition p14:dur="3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No Log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1445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a:lstStyle/>
          <a:p>
            <a:endParaRPr lang="es-ES"/>
          </a:p>
        </p:txBody>
      </p:sp>
    </p:spTree>
    <p:extLst>
      <p:ext uri="{BB962C8B-B14F-4D97-AF65-F5344CB8AC3E}">
        <p14:creationId xmlns="" xmlns:p14="http://schemas.microsoft.com/office/powerpoint/2010/main" val="248077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1143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143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152400"/>
            <a:ext cx="5715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1430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Tree>
  </p:cSld>
  <p:clrMap bg1="lt1" tx1="dk1" bg2="lt2" tx2="dk2" accent1="accent1" accent2="accent2" accent3="accent3" accent4="accent4" accent5="accent5" accent6="accent6" hlink="hlink" folHlink="folHlink"/>
  <p:sldLayoutIdLst>
    <p:sldLayoutId id="2147483885"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6" r:id="rId12"/>
    <p:sldLayoutId id="2147483888" r:id="rId13"/>
    <p:sldLayoutId id="2147483892" r:id="rId14"/>
    <p:sldLayoutId id="2147483893" r:id="rId15"/>
  </p:sldLayoutIdLst>
  <p:txStyles>
    <p:titleStyle>
      <a:lvl1pPr algn="l" rtl="0" eaLnBrk="0" fontAlgn="base" hangingPunct="0">
        <a:spcBef>
          <a:spcPct val="0"/>
        </a:spcBef>
        <a:spcAft>
          <a:spcPct val="0"/>
        </a:spcAft>
        <a:defRPr sz="2800">
          <a:solidFill>
            <a:schemeClr val="folHlink"/>
          </a:solidFill>
          <a:latin typeface="+mj-lt"/>
          <a:ea typeface="+mj-ea"/>
          <a:cs typeface="+mj-cs"/>
        </a:defRPr>
      </a:lvl1pPr>
      <a:lvl2pPr algn="l" rtl="0" eaLnBrk="0" fontAlgn="base" hangingPunct="0">
        <a:spcBef>
          <a:spcPct val="0"/>
        </a:spcBef>
        <a:spcAft>
          <a:spcPct val="0"/>
        </a:spcAft>
        <a:defRPr sz="2800">
          <a:solidFill>
            <a:schemeClr val="folHlink"/>
          </a:solidFill>
          <a:latin typeface="Arial" charset="0"/>
        </a:defRPr>
      </a:lvl2pPr>
      <a:lvl3pPr algn="l" rtl="0" eaLnBrk="0" fontAlgn="base" hangingPunct="0">
        <a:spcBef>
          <a:spcPct val="0"/>
        </a:spcBef>
        <a:spcAft>
          <a:spcPct val="0"/>
        </a:spcAft>
        <a:defRPr sz="2800">
          <a:solidFill>
            <a:schemeClr val="folHlink"/>
          </a:solidFill>
          <a:latin typeface="Arial" charset="0"/>
        </a:defRPr>
      </a:lvl3pPr>
      <a:lvl4pPr algn="l" rtl="0" eaLnBrk="0" fontAlgn="base" hangingPunct="0">
        <a:spcBef>
          <a:spcPct val="0"/>
        </a:spcBef>
        <a:spcAft>
          <a:spcPct val="0"/>
        </a:spcAft>
        <a:defRPr sz="2800">
          <a:solidFill>
            <a:schemeClr val="folHlink"/>
          </a:solidFill>
          <a:latin typeface="Arial" charset="0"/>
        </a:defRPr>
      </a:lvl4pPr>
      <a:lvl5pPr algn="l" rtl="0" eaLnBrk="0" fontAlgn="base" hangingPunct="0">
        <a:spcBef>
          <a:spcPct val="0"/>
        </a:spcBef>
        <a:spcAft>
          <a:spcPct val="0"/>
        </a:spcAft>
        <a:defRPr sz="2800">
          <a:solidFill>
            <a:schemeClr val="folHlink"/>
          </a:solidFill>
          <a:latin typeface="Arial" charset="0"/>
        </a:defRPr>
      </a:lvl5pPr>
      <a:lvl6pPr marL="457200" algn="l" rtl="0" fontAlgn="base">
        <a:spcBef>
          <a:spcPct val="0"/>
        </a:spcBef>
        <a:spcAft>
          <a:spcPct val="0"/>
        </a:spcAft>
        <a:defRPr sz="2800">
          <a:solidFill>
            <a:schemeClr val="folHlink"/>
          </a:solidFill>
          <a:latin typeface="Arial" charset="0"/>
        </a:defRPr>
      </a:lvl6pPr>
      <a:lvl7pPr marL="914400" algn="l" rtl="0" fontAlgn="base">
        <a:spcBef>
          <a:spcPct val="0"/>
        </a:spcBef>
        <a:spcAft>
          <a:spcPct val="0"/>
        </a:spcAft>
        <a:defRPr sz="2800">
          <a:solidFill>
            <a:schemeClr val="folHlink"/>
          </a:solidFill>
          <a:latin typeface="Arial" charset="0"/>
        </a:defRPr>
      </a:lvl7pPr>
      <a:lvl8pPr marL="1371600" algn="l" rtl="0" fontAlgn="base">
        <a:spcBef>
          <a:spcPct val="0"/>
        </a:spcBef>
        <a:spcAft>
          <a:spcPct val="0"/>
        </a:spcAft>
        <a:defRPr sz="2800">
          <a:solidFill>
            <a:schemeClr val="folHlink"/>
          </a:solidFill>
          <a:latin typeface="Arial" charset="0"/>
        </a:defRPr>
      </a:lvl8pPr>
      <a:lvl9pPr marL="1828800" algn="l" rtl="0" fontAlgn="base">
        <a:spcBef>
          <a:spcPct val="0"/>
        </a:spcBef>
        <a:spcAft>
          <a:spcPct val="0"/>
        </a:spcAft>
        <a:defRPr sz="2800">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rgbClr val="6D7E90"/>
          </a:solidFill>
          <a:latin typeface="+mn-lt"/>
          <a:ea typeface="+mn-ea"/>
          <a:cs typeface="+mn-cs"/>
        </a:defRPr>
      </a:lvl1pPr>
      <a:lvl2pPr marL="742950" indent="-285750" algn="l" rtl="0" eaLnBrk="0" fontAlgn="base" hangingPunct="0">
        <a:spcBef>
          <a:spcPct val="20000"/>
        </a:spcBef>
        <a:spcAft>
          <a:spcPct val="0"/>
        </a:spcAft>
        <a:buChar char="–"/>
        <a:defRPr sz="2800">
          <a:solidFill>
            <a:srgbClr val="6D7E90"/>
          </a:solidFill>
          <a:latin typeface="+mn-lt"/>
        </a:defRPr>
      </a:lvl2pPr>
      <a:lvl3pPr marL="1143000" indent="-228600" algn="l" rtl="0" eaLnBrk="0" fontAlgn="base" hangingPunct="0">
        <a:spcBef>
          <a:spcPct val="20000"/>
        </a:spcBef>
        <a:spcAft>
          <a:spcPct val="0"/>
        </a:spcAft>
        <a:buChar char="•"/>
        <a:defRPr sz="2400">
          <a:solidFill>
            <a:srgbClr val="6D7E90"/>
          </a:solidFill>
          <a:latin typeface="+mn-lt"/>
        </a:defRPr>
      </a:lvl3pPr>
      <a:lvl4pPr marL="1600200" indent="-228600" algn="l" rtl="0" eaLnBrk="0" fontAlgn="base" hangingPunct="0">
        <a:spcBef>
          <a:spcPct val="20000"/>
        </a:spcBef>
        <a:spcAft>
          <a:spcPct val="0"/>
        </a:spcAft>
        <a:buChar char="–"/>
        <a:defRPr sz="2000">
          <a:solidFill>
            <a:srgbClr val="6D7E90"/>
          </a:solidFill>
          <a:latin typeface="+mn-lt"/>
        </a:defRPr>
      </a:lvl4pPr>
      <a:lvl5pPr marL="2057400" indent="-228600" algn="l" rtl="0" eaLnBrk="0" fontAlgn="base" hangingPunct="0">
        <a:spcBef>
          <a:spcPct val="20000"/>
        </a:spcBef>
        <a:spcAft>
          <a:spcPct val="0"/>
        </a:spcAft>
        <a:buChar char="»"/>
        <a:defRPr sz="2000">
          <a:solidFill>
            <a:srgbClr val="6D7E90"/>
          </a:solidFill>
          <a:latin typeface="+mn-lt"/>
        </a:defRPr>
      </a:lvl5pPr>
      <a:lvl6pPr marL="2514600" indent="-228600" algn="l" rtl="0" fontAlgn="base">
        <a:spcBef>
          <a:spcPct val="20000"/>
        </a:spcBef>
        <a:spcAft>
          <a:spcPct val="0"/>
        </a:spcAft>
        <a:defRPr sz="2000">
          <a:solidFill>
            <a:srgbClr val="6D7E90"/>
          </a:solidFill>
          <a:latin typeface="+mn-lt"/>
        </a:defRPr>
      </a:lvl6pPr>
      <a:lvl7pPr marL="2971800" indent="-228600" algn="l" rtl="0" fontAlgn="base">
        <a:spcBef>
          <a:spcPct val="20000"/>
        </a:spcBef>
        <a:spcAft>
          <a:spcPct val="0"/>
        </a:spcAft>
        <a:defRPr sz="2000">
          <a:solidFill>
            <a:srgbClr val="6D7E90"/>
          </a:solidFill>
          <a:latin typeface="+mn-lt"/>
        </a:defRPr>
      </a:lvl7pPr>
      <a:lvl8pPr marL="3429000" indent="-228600" algn="l" rtl="0" fontAlgn="base">
        <a:spcBef>
          <a:spcPct val="20000"/>
        </a:spcBef>
        <a:spcAft>
          <a:spcPct val="0"/>
        </a:spcAft>
        <a:defRPr sz="2000">
          <a:solidFill>
            <a:srgbClr val="6D7E90"/>
          </a:solidFill>
          <a:latin typeface="+mn-lt"/>
        </a:defRPr>
      </a:lvl8pPr>
      <a:lvl9pPr marL="3886200" indent="-228600" algn="l" rtl="0" fontAlgn="base">
        <a:spcBef>
          <a:spcPct val="20000"/>
        </a:spcBef>
        <a:spcAft>
          <a:spcPct val="0"/>
        </a:spcAft>
        <a:defRPr sz="2000">
          <a:solidFill>
            <a:srgbClr val="6D7E90"/>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5.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arget="../media/image7.jpeg" Type="http://schemas.openxmlformats.org/officeDocument/2006/relationships/image"/><Relationship Id="rId2" Target="../media/image6.emf"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55.jpeg" Type="http://schemas.openxmlformats.org/officeDocument/2006/relationships/imag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arget="../media/image57.jpeg" Type="http://schemas.openxmlformats.org/officeDocument/2006/relationships/image"/><Relationship Id="rId1" Target="../slideLayouts/slideLayout7.xml" Type="http://schemas.openxmlformats.org/officeDocument/2006/relationships/slideLayout"/></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arget="../media/image61.jpeg" Type="http://schemas.openxmlformats.org/officeDocument/2006/relationships/image"/><Relationship Id="rId2" Target="../media/image60.jpeg" Type="http://schemas.openxmlformats.org/officeDocument/2006/relationships/image"/><Relationship Id="rId1" Target="../slideLayouts/slideLayout7.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62.jpeg" Type="http://schemas.openxmlformats.org/officeDocument/2006/relationships/imag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2" Target="../media/image63.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8" Target="../media/image13.jpeg" Type="http://schemas.openxmlformats.org/officeDocument/2006/relationships/image"/><Relationship Id="rId3" Target="../media/image8.jpeg" Type="http://schemas.openxmlformats.org/officeDocument/2006/relationships/image"/><Relationship Id="rId7" Target="../media/image12.jpeg" Type="http://schemas.openxmlformats.org/officeDocument/2006/relationships/image"/><Relationship Id="rId2" Target="../notesSlides/notesSlide1.xml" Type="http://schemas.openxmlformats.org/officeDocument/2006/relationships/notesSlide"/><Relationship Id="rId1" Target="../slideLayouts/slideLayout6.xml" Type="http://schemas.openxmlformats.org/officeDocument/2006/relationships/slideLayout"/><Relationship Id="rId6" Target="../media/image11.jpeg" Type="http://schemas.openxmlformats.org/officeDocument/2006/relationships/image"/><Relationship Id="rId5" Target="../media/image10.jpeg" Type="http://schemas.openxmlformats.org/officeDocument/2006/relationships/image"/><Relationship Id="rId10" Target="../media/image15.jpeg" Type="http://schemas.openxmlformats.org/officeDocument/2006/relationships/image"/><Relationship Id="rId4" Target="../media/image9.jpeg" Type="http://schemas.openxmlformats.org/officeDocument/2006/relationships/image"/><Relationship Id="rId9" Target="../media/image14.jpeg" Type="http://schemas.openxmlformats.org/officeDocument/2006/relationships/image"/></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arget="../media/image65.jpeg" Type="http://schemas.openxmlformats.org/officeDocument/2006/relationships/image"/><Relationship Id="rId1" Target="../slideLayouts/slideLayout14.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5.png"/><Relationship Id="rId3" Type="http://schemas.openxmlformats.org/officeDocument/2006/relationships/image" Target="../media/image17.png"/><Relationship Id="rId21" Type="http://schemas.microsoft.com/office/2007/relationships/hdphoto" Target="../media/hdphoto9.wdp"/><Relationship Id="rId7" Type="http://schemas.openxmlformats.org/officeDocument/2006/relationships/image" Target="../media/image19.png"/><Relationship Id="rId12" Type="http://schemas.openxmlformats.org/officeDocument/2006/relationships/image" Target="../media/image22.png"/><Relationship Id="rId17" Type="http://schemas.microsoft.com/office/2007/relationships/hdphoto" Target="../media/hdphoto7.wdp"/><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5" Type="http://schemas.microsoft.com/office/2007/relationships/hdphoto" Target="../media/hdphoto6.wdp"/><Relationship Id="rId23"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arget="../media/image31.jpeg" Type="http://schemas.openxmlformats.org/officeDocument/2006/relationships/image"/><Relationship Id="rId13" Target="http://images.google.com/imgres?imgurl=http://share.sh.cvut.cz/avc/Images/video_snaps/OW_2005_IBM_logo3.png&amp;imgrefurl=http://share.sh.cvut.cz/avc/Images/video_snaps/&amp;h=144&amp;w=180&amp;sz=7&amp;hl=en&amp;start=22&amp;tbnid=-bKNCYF11UcjiM:&amp;tbnh=81&amp;tbnw=101&amp;prev=/images?q=ibm+logo&amp;start=20&amp;ndsp=20&amp;svnum=10&amp;hl=en&amp;lr=&amp;rls=SKPB,SKPB:2006-45,SKPB:en&amp;sa=N" TargetMode="External" Type="http://schemas.openxmlformats.org/officeDocument/2006/relationships/hyperlink"/><Relationship Id="rId18" Target="../media/image37.jpeg" Type="http://schemas.openxmlformats.org/officeDocument/2006/relationships/image"/><Relationship Id="rId26" Target="http://images.google.com/imgres?imgurl=http://encyclopedia.quickseek.com/images/thumb/200px-PARC_logo_takamatsu_1989.png&amp;imgrefurl=http://encyclopedia.quickseek.com/index.php/Xerox_PARC&amp;h=164&amp;w=200&amp;sz=3&amp;hl=en&amp;start=1&amp;tbnid=IXfFTBv0OKzEYM:&amp;tbnh=85&amp;tbnw=104&amp;prev=/images?q=xerox+parc+logo&amp;svnum=10&amp;hl=en&amp;lr=&amp;sa=G" TargetMode="External" Type="http://schemas.openxmlformats.org/officeDocument/2006/relationships/hyperlink"/><Relationship Id="rId3" Target="../media/image28.jpeg" Type="http://schemas.openxmlformats.org/officeDocument/2006/relationships/image"/><Relationship Id="rId21" Target="http://en.wikipedia.org/wiki/Image:Atari_logo.png" TargetMode="External" Type="http://schemas.openxmlformats.org/officeDocument/2006/relationships/hyperlink"/><Relationship Id="rId7" Target="../media/image30.jpeg" Type="http://schemas.openxmlformats.org/officeDocument/2006/relationships/image"/><Relationship Id="rId12" Target="../media/image34.jpeg" Type="http://schemas.openxmlformats.org/officeDocument/2006/relationships/image"/><Relationship Id="rId17" Target="http://en.wikipedia.org/wiki/Image:Atari2600wood4.jpg" TargetMode="External" Type="http://schemas.openxmlformats.org/officeDocument/2006/relationships/hyperlink"/><Relationship Id="rId25" Target="../media/image42.jpeg" Type="http://schemas.openxmlformats.org/officeDocument/2006/relationships/image"/><Relationship Id="rId2" Target="http://images.google.com/imgres?imgurl=http://www.cedmagic.com/history/macintosh-color-classic.jpg&amp;imgrefurl=http://www.cedmagic.com/history/macintosh-color-classic.html&amp;h=400&amp;w=400&amp;sz=34&amp;hl=en&amp;start=33&amp;tbnid=XUuRPOxb03vwVM:&amp;tbnh=124&amp;tbnw=124&amp;prev=/images?q=steve+jobs&amp;start=20&amp;ndsp=20&amp;svnum=10&amp;hl=en&amp;lr=&amp;sa=N" TargetMode="External" Type="http://schemas.openxmlformats.org/officeDocument/2006/relationships/hyperlink"/><Relationship Id="rId16" Target="../media/image36.jpeg" Type="http://schemas.openxmlformats.org/officeDocument/2006/relationships/image"/><Relationship Id="rId20" Target="../media/image38.jpeg" Type="http://schemas.openxmlformats.org/officeDocument/2006/relationships/image"/><Relationship Id="rId29" Target="../media/image44.jpeg" Type="http://schemas.openxmlformats.org/officeDocument/2006/relationships/image"/><Relationship Id="rId1" Target="../slideLayouts/slideLayout1.xml" Type="http://schemas.openxmlformats.org/officeDocument/2006/relationships/slideLayout"/><Relationship Id="rId6" Target="http://images.google.com/imgres?imgurl=http://munnecke.com/005.jpg&amp;imgrefurl=http://www.munnecke.com/apple/default.htm&amp;h=1024&amp;w=1536&amp;sz=399&amp;hl=en&amp;start=48&amp;tbnid=eq47MxmINylsPM:&amp;tbnh=100&amp;tbnw=150&amp;prev=/images?q=steve+jobs&amp;start=40&amp;ndsp=20&amp;svnum=10&amp;hl=en&amp;lr=&amp;sa=N" TargetMode="External" Type="http://schemas.openxmlformats.org/officeDocument/2006/relationships/hyperlink"/><Relationship Id="rId11" Target="../media/image33.jpeg" Type="http://schemas.openxmlformats.org/officeDocument/2006/relationships/image"/><Relationship Id="rId24" Target="../media/image41.jpeg" Type="http://schemas.openxmlformats.org/officeDocument/2006/relationships/image"/><Relationship Id="rId5" Target="../media/image29.jpeg" Type="http://schemas.openxmlformats.org/officeDocument/2006/relationships/image"/><Relationship Id="rId15" Target="http://en.wikipedia.org/wiki/Image:PongVideoGameCabinet.jpg" TargetMode="External" Type="http://schemas.openxmlformats.org/officeDocument/2006/relationships/hyperlink"/><Relationship Id="rId23" Target="../media/image40.jpeg" Type="http://schemas.openxmlformats.org/officeDocument/2006/relationships/image"/><Relationship Id="rId28" Target="http://images.google.com/imgres?imgurl=http://www.enasol.com/Altair/logo%20altair.jpg&amp;imgrefurl=http://www.enasol.com/&amp;h=347&amp;w=562&amp;sz=24&amp;hl=en&amp;start=1&amp;tbnid=LQ5ZTWp5083O9M:&amp;tbnh=82&amp;tbnw=133&amp;prev=/images?q=altair+logo&amp;svnum=10&amp;hl=en&amp;lr=&amp;sa=G" TargetMode="External" Type="http://schemas.openxmlformats.org/officeDocument/2006/relationships/hyperlink"/><Relationship Id="rId10" Target="http://images.google.com/imgres?imgurl=http://www-03.ibm.com/ibm/history/exhibits/storage/images/PH001.jpg&amp;imgrefurl=http://www-03.ibm.com/ibm/history/exhibits/storage/storage_intro.html&amp;h=307&amp;w=443&amp;sz=24&amp;hl=en&amp;start=1&amp;tbnid=KJkupSaT6iDJjM:&amp;tbnh=88&amp;tbnw=127&amp;prev=/images?q=ibm+card&amp;svnum=10&amp;hl=en&amp;lr=&amp;sa=G" TargetMode="External" Type="http://schemas.openxmlformats.org/officeDocument/2006/relationships/hyperlink"/><Relationship Id="rId19" Target="http://en.wikipedia.org/wiki/Image:Atlantis_Atari2600.png" TargetMode="External" Type="http://schemas.openxmlformats.org/officeDocument/2006/relationships/hyperlink"/><Relationship Id="rId4" Target="http://images.google.com/imgres?imgurl=http://www.jeb.be/images/Apple/apple_logo_(640x480).jpg&amp;imgrefurl=http://www.jeb.be/images/Apple/&amp;h=480&amp;w=640&amp;sz=17&amp;hl=en&amp;start=3&amp;tbnid=Rdvd22dGFt7qmM:&amp;tbnh=103&amp;tbnw=137&amp;prev=/images?q=APPLE+logo&amp;svnum=10&amp;hl=en&amp;lr=&amp;sa=G" TargetMode="External" Type="http://schemas.openxmlformats.org/officeDocument/2006/relationships/hyperlink"/><Relationship Id="rId9" Target="../media/image32.jpeg" Type="http://schemas.openxmlformats.org/officeDocument/2006/relationships/image"/><Relationship Id="rId14" Target="../media/image35.jpeg" Type="http://schemas.openxmlformats.org/officeDocument/2006/relationships/image"/><Relationship Id="rId22" Target="../media/image39.png" Type="http://schemas.openxmlformats.org/officeDocument/2006/relationships/image"/><Relationship Id="rId27" Target="../media/image43.jpeg" Type="http://schemas.openxmlformats.org/officeDocument/2006/relationships/image"/></Relationships>
</file>

<file path=ppt/slides/_rels/slide9.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5536" y="1484784"/>
            <a:ext cx="7992888" cy="4032448"/>
          </a:xfrm>
        </p:spPr>
        <p:txBody>
          <a:bodyPr/>
          <a:lstStyle/>
          <a:p>
            <a:pPr eaLnBrk="1" hangingPunct="1">
              <a:buNone/>
            </a:pPr>
            <a:r>
              <a:rPr lang="es-MX" sz="2400" b="1" dirty="0" smtClean="0">
                <a:solidFill>
                  <a:srgbClr val="0070C0"/>
                </a:solidFill>
                <a:latin typeface="Verdana" pitchFamily="34" charset="0"/>
                <a:ea typeface="Verdana" pitchFamily="34" charset="0"/>
                <a:cs typeface="Verdana" pitchFamily="34" charset="0"/>
              </a:rPr>
              <a:t>¿Cómo se calcula el volumen de una vaca?</a:t>
            </a:r>
          </a:p>
          <a:p>
            <a:pPr eaLnBrk="1" hangingPunct="1">
              <a:buNone/>
            </a:pPr>
            <a:endParaRPr lang="es-MX" sz="2400" dirty="0" smtClean="0">
              <a:solidFill>
                <a:srgbClr val="0070C0"/>
              </a:solidFill>
              <a:latin typeface="Verdana" pitchFamily="34" charset="0"/>
              <a:ea typeface="Verdana" pitchFamily="34" charset="0"/>
              <a:cs typeface="Verdana" pitchFamily="34" charset="0"/>
            </a:endParaRPr>
          </a:p>
          <a:p>
            <a:pPr eaLnBrk="1" hangingPunct="1"/>
            <a:r>
              <a:rPr lang="es-MX" sz="2400" dirty="0" smtClean="0">
                <a:solidFill>
                  <a:srgbClr val="0070C0"/>
                </a:solidFill>
                <a:latin typeface="Verdana" pitchFamily="34" charset="0"/>
                <a:ea typeface="Verdana" pitchFamily="34" charset="0"/>
                <a:cs typeface="Verdana" pitchFamily="34" charset="0"/>
              </a:rPr>
              <a:t>Ingeniero: Metemos la vaca dentro de una gran cuba de agua y la  diferencia de volumen es el de la vaca.</a:t>
            </a:r>
          </a:p>
          <a:p>
            <a:pPr eaLnBrk="1" hangingPunct="1"/>
            <a:endParaRPr lang="es-MX" sz="2400" dirty="0" smtClean="0">
              <a:solidFill>
                <a:srgbClr val="0070C0"/>
              </a:solidFill>
              <a:latin typeface="Verdana" pitchFamily="34" charset="0"/>
              <a:ea typeface="Verdana" pitchFamily="34" charset="0"/>
              <a:cs typeface="Verdana" pitchFamily="34" charset="0"/>
            </a:endParaRPr>
          </a:p>
          <a:p>
            <a:pPr eaLnBrk="1" hangingPunct="1"/>
            <a:r>
              <a:rPr lang="es-MX" sz="2400" dirty="0" smtClean="0">
                <a:solidFill>
                  <a:srgbClr val="0070C0"/>
                </a:solidFill>
                <a:latin typeface="Verdana" pitchFamily="34" charset="0"/>
                <a:ea typeface="Verdana" pitchFamily="34" charset="0"/>
                <a:cs typeface="Verdana" pitchFamily="34" charset="0"/>
              </a:rPr>
              <a:t>Matemático: </a:t>
            </a:r>
            <a:r>
              <a:rPr lang="es-MX" sz="2400" dirty="0" err="1" smtClean="0">
                <a:solidFill>
                  <a:srgbClr val="0070C0"/>
                </a:solidFill>
                <a:latin typeface="Verdana" pitchFamily="34" charset="0"/>
                <a:ea typeface="Verdana" pitchFamily="34" charset="0"/>
                <a:cs typeface="Verdana" pitchFamily="34" charset="0"/>
              </a:rPr>
              <a:t>Parametrizamos</a:t>
            </a:r>
            <a:r>
              <a:rPr lang="es-MX" sz="2400" dirty="0" smtClean="0">
                <a:solidFill>
                  <a:srgbClr val="0070C0"/>
                </a:solidFill>
                <a:latin typeface="Verdana" pitchFamily="34" charset="0"/>
                <a:ea typeface="Verdana" pitchFamily="34" charset="0"/>
                <a:cs typeface="Verdana" pitchFamily="34" charset="0"/>
              </a:rPr>
              <a:t> la superficie de la vaca y se calcula el volumen mediante una integral triple.</a:t>
            </a:r>
          </a:p>
          <a:p>
            <a:pPr eaLnBrk="1" hangingPunct="1"/>
            <a:endParaRPr lang="es-MX" sz="2400" dirty="0" smtClean="0">
              <a:solidFill>
                <a:srgbClr val="0070C0"/>
              </a:solidFill>
              <a:latin typeface="Verdana" pitchFamily="34" charset="0"/>
              <a:ea typeface="Verdana" pitchFamily="34" charset="0"/>
              <a:cs typeface="Verdana" pitchFamily="34" charset="0"/>
            </a:endParaRPr>
          </a:p>
          <a:p>
            <a:pPr eaLnBrk="1" hangingPunct="1"/>
            <a:r>
              <a:rPr lang="es-MX" sz="2400" dirty="0" smtClean="0">
                <a:solidFill>
                  <a:srgbClr val="0070C0"/>
                </a:solidFill>
                <a:latin typeface="Verdana" pitchFamily="34" charset="0"/>
                <a:ea typeface="Verdana" pitchFamily="34" charset="0"/>
                <a:cs typeface="Verdana" pitchFamily="34" charset="0"/>
              </a:rPr>
              <a:t>Físico: Supongamos que la vaca es esférica...</a:t>
            </a:r>
            <a:endParaRPr lang="es-ES" sz="2400" dirty="0" smtClean="0">
              <a:solidFill>
                <a:srgbClr val="0070C0"/>
              </a:solidFill>
              <a:latin typeface="Verdana" pitchFamily="34" charset="0"/>
              <a:ea typeface="Verdana" pitchFamily="34" charset="0"/>
              <a:cs typeface="Verdana" pitchFamily="34" charset="0"/>
            </a:endParaRPr>
          </a:p>
        </p:txBody>
      </p:sp>
      <p:sp>
        <p:nvSpPr>
          <p:cNvPr id="4" name="3 CuadroTexto"/>
          <p:cNvSpPr txBox="1"/>
          <p:nvPr/>
        </p:nvSpPr>
        <p:spPr>
          <a:xfrm>
            <a:off x="3131840" y="404664"/>
            <a:ext cx="5400600" cy="523220"/>
          </a:xfrm>
          <a:prstGeom prst="rect">
            <a:avLst/>
          </a:prstGeom>
          <a:noFill/>
        </p:spPr>
        <p:txBody>
          <a:bodyPr wrap="square" rtlCol="0">
            <a:spAutoFit/>
          </a:bodyPr>
          <a:lstStyle/>
          <a:p>
            <a:pPr algn="r"/>
            <a:r>
              <a:rPr lang="es-CL" sz="2800" b="1" dirty="0" smtClean="0">
                <a:solidFill>
                  <a:srgbClr val="0070C0"/>
                </a:solidFill>
                <a:latin typeface="Verdana" pitchFamily="34" charset="0"/>
                <a:ea typeface="Verdana" pitchFamily="34" charset="0"/>
                <a:cs typeface="Verdana" pitchFamily="34" charset="0"/>
              </a:rPr>
              <a:t>TENEMOS DIFERENCIAS</a:t>
            </a:r>
            <a:endParaRPr lang="es-CL" sz="28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404260223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stCondLst>
                                            <p:cond delay="0"/>
                                          </p:stCondLst>
                                        </p:cTn>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1000">
                                          <p:stCondLst>
                                            <p:cond delay="0"/>
                                          </p:stCondLst>
                                        </p:cTn>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1000">
                                          <p:stCondLst>
                                            <p:cond delay="0"/>
                                          </p:stCondLst>
                                        </p:cTn>
                                        <p:tgtEl>
                                          <p:spTgt spid="81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fade">
                                      <p:cBhvr>
                                        <p:cTn id="22" dur="1000">
                                          <p:stCondLst>
                                            <p:cond delay="0"/>
                                          </p:stCondLst>
                                        </p:cTn>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827584" y="1340768"/>
            <a:ext cx="7992888" cy="4464496"/>
          </a:xfrm>
        </p:spPr>
        <p:txBody>
          <a:bodyPr/>
          <a:lstStyle/>
          <a:p>
            <a:pPr eaLnBrk="1" hangingPunct="1">
              <a:spcBef>
                <a:spcPts val="0"/>
              </a:spcBef>
              <a:buNone/>
            </a:pPr>
            <a:r>
              <a:rPr lang="es-MX" b="1" dirty="0" smtClean="0">
                <a:solidFill>
                  <a:srgbClr val="0070C0"/>
                </a:solidFill>
                <a:latin typeface="Verdana" pitchFamily="34" charset="0"/>
                <a:ea typeface="Verdana" pitchFamily="34" charset="0"/>
                <a:cs typeface="Verdana" pitchFamily="34" charset="0"/>
              </a:rPr>
              <a:t>¿ 2 + 2 = ?</a:t>
            </a:r>
          </a:p>
          <a:p>
            <a:pPr eaLnBrk="1" hangingPunct="1">
              <a:spcBef>
                <a:spcPts val="1000"/>
              </a:spcBef>
              <a:spcAft>
                <a:spcPts val="1000"/>
              </a:spcAft>
            </a:pPr>
            <a:r>
              <a:rPr lang="es-MX" sz="2400" dirty="0" smtClean="0">
                <a:solidFill>
                  <a:srgbClr val="0070C0"/>
                </a:solidFill>
                <a:latin typeface="Verdana" pitchFamily="34" charset="0"/>
                <a:ea typeface="Verdana" pitchFamily="34" charset="0"/>
                <a:cs typeface="Verdana" pitchFamily="34" charset="0"/>
              </a:rPr>
              <a:t>Ingeniero: 3.9968743</a:t>
            </a:r>
          </a:p>
          <a:p>
            <a:pPr eaLnBrk="1" hangingPunct="1">
              <a:spcBef>
                <a:spcPts val="1000"/>
              </a:spcBef>
              <a:spcAft>
                <a:spcPts val="1000"/>
              </a:spcAft>
            </a:pPr>
            <a:r>
              <a:rPr lang="es-MX" sz="2400" dirty="0" smtClean="0">
                <a:solidFill>
                  <a:srgbClr val="0070C0"/>
                </a:solidFill>
                <a:latin typeface="Verdana" pitchFamily="34" charset="0"/>
                <a:ea typeface="Verdana" pitchFamily="34" charset="0"/>
                <a:cs typeface="Verdana" pitchFamily="34" charset="0"/>
              </a:rPr>
              <a:t>Físico: 4.000000004 ± 0.00000006</a:t>
            </a:r>
          </a:p>
          <a:p>
            <a:pPr eaLnBrk="1" hangingPunct="1">
              <a:spcBef>
                <a:spcPts val="1000"/>
              </a:spcBef>
              <a:spcAft>
                <a:spcPts val="1000"/>
              </a:spcAft>
            </a:pPr>
            <a:r>
              <a:rPr lang="es-MX" sz="2400" dirty="0" smtClean="0">
                <a:solidFill>
                  <a:srgbClr val="0070C0"/>
                </a:solidFill>
                <a:latin typeface="Verdana" pitchFamily="34" charset="0"/>
                <a:ea typeface="Verdana" pitchFamily="34" charset="0"/>
                <a:cs typeface="Verdana" pitchFamily="34" charset="0"/>
              </a:rPr>
              <a:t>Matemático: Espere, solo unos minutos más, ya he probado que la solución existe y es única, ahora la estoy acotando...</a:t>
            </a:r>
          </a:p>
          <a:p>
            <a:pPr eaLnBrk="1" hangingPunct="1">
              <a:spcBef>
                <a:spcPts val="1000"/>
              </a:spcBef>
              <a:spcAft>
                <a:spcPts val="1000"/>
              </a:spcAft>
            </a:pPr>
            <a:r>
              <a:rPr lang="es-MX" sz="2400" dirty="0" smtClean="0">
                <a:solidFill>
                  <a:srgbClr val="0070C0"/>
                </a:solidFill>
                <a:latin typeface="Verdana" pitchFamily="34" charset="0"/>
                <a:ea typeface="Verdana" pitchFamily="34" charset="0"/>
                <a:cs typeface="Verdana" pitchFamily="34" charset="0"/>
              </a:rPr>
              <a:t>Filósofo: ¿Qué quiere decir 2+2?</a:t>
            </a:r>
          </a:p>
          <a:p>
            <a:pPr eaLnBrk="1" hangingPunct="1">
              <a:spcBef>
                <a:spcPts val="1000"/>
              </a:spcBef>
              <a:spcAft>
                <a:spcPts val="1000"/>
              </a:spcAft>
            </a:pPr>
            <a:r>
              <a:rPr lang="es-MX" sz="2400" dirty="0" smtClean="0">
                <a:solidFill>
                  <a:srgbClr val="0070C0"/>
                </a:solidFill>
                <a:latin typeface="Verdana" pitchFamily="34" charset="0"/>
                <a:ea typeface="Verdana" pitchFamily="34" charset="0"/>
                <a:cs typeface="Verdana" pitchFamily="34" charset="0"/>
              </a:rPr>
              <a:t>Lógico: Defina mejor 2+2 y le responderé.</a:t>
            </a:r>
            <a:r>
              <a:rPr lang="es-ES" sz="2400" dirty="0" smtClean="0">
                <a:solidFill>
                  <a:srgbClr val="0070C0"/>
                </a:solidFill>
                <a:latin typeface="Verdana" pitchFamily="34" charset="0"/>
                <a:ea typeface="Verdana" pitchFamily="34" charset="0"/>
                <a:cs typeface="Verdana" pitchFamily="34" charset="0"/>
              </a:rPr>
              <a:t> </a:t>
            </a:r>
          </a:p>
        </p:txBody>
      </p:sp>
      <p:sp>
        <p:nvSpPr>
          <p:cNvPr id="4" name="3 CuadroTexto"/>
          <p:cNvSpPr txBox="1"/>
          <p:nvPr/>
        </p:nvSpPr>
        <p:spPr>
          <a:xfrm>
            <a:off x="3851920" y="188640"/>
            <a:ext cx="4536504" cy="584775"/>
          </a:xfrm>
          <a:prstGeom prst="rect">
            <a:avLst/>
          </a:prstGeom>
          <a:noFill/>
        </p:spPr>
        <p:txBody>
          <a:bodyPr wrap="square" rtlCol="0">
            <a:spAutoFit/>
          </a:bodyPr>
          <a:lstStyle/>
          <a:p>
            <a:pPr algn="r"/>
            <a:r>
              <a:rPr lang="es-CL" sz="3200" b="1" dirty="0" smtClean="0">
                <a:solidFill>
                  <a:srgbClr val="0070C0"/>
                </a:solidFill>
                <a:latin typeface="Verdana" pitchFamily="34" charset="0"/>
                <a:ea typeface="Verdana" pitchFamily="34" charset="0"/>
                <a:cs typeface="Verdana" pitchFamily="34" charset="0"/>
              </a:rPr>
              <a:t>DIFERENCIAS</a:t>
            </a:r>
            <a:endParaRPr lang="es-CL" sz="32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49510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17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17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17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71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717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717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p:cTn id="31"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7171">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71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7171">
                                            <p:txEl>
                                              <p:pRg st="4" end="4"/>
                                            </p:txEl>
                                          </p:spTgt>
                                        </p:tgtEl>
                                        <p:attrNameLst>
                                          <p:attrName>style.visibility</p:attrName>
                                        </p:attrNameLst>
                                      </p:cBhvr>
                                      <p:to>
                                        <p:strVal val="visible"/>
                                      </p:to>
                                    </p:set>
                                    <p:anim calcmode="lin" valueType="num">
                                      <p:cBhvr>
                                        <p:cTn id="39"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171">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7171">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7171">
                                            <p:txEl>
                                              <p:pRg st="5" end="5"/>
                                            </p:txEl>
                                          </p:spTgt>
                                        </p:tgtEl>
                                        <p:attrNameLst>
                                          <p:attrName>style.visibility</p:attrName>
                                        </p:attrNameLst>
                                      </p:cBhvr>
                                      <p:to>
                                        <p:strVal val="visible"/>
                                      </p:to>
                                    </p:set>
                                    <p:anim calcmode="lin" valueType="num">
                                      <p:cBhvr>
                                        <p:cTn id="47"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7171">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7171">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179512" y="980728"/>
            <a:ext cx="8784976" cy="5111774"/>
          </a:xfrm>
        </p:spPr>
        <p:txBody>
          <a:bodyPr/>
          <a:lstStyle/>
          <a:p>
            <a:pPr algn="just">
              <a:lnSpc>
                <a:spcPct val="150000"/>
              </a:lnSpc>
              <a:spcBef>
                <a:spcPts val="0"/>
              </a:spcBef>
            </a:pPr>
            <a:r>
              <a:rPr lang="es-ES" sz="1800" b="0" dirty="0" smtClean="0">
                <a:solidFill>
                  <a:srgbClr val="0070C0"/>
                </a:solidFill>
                <a:latin typeface="Verdana" pitchFamily="34" charset="0"/>
                <a:ea typeface="Verdana" pitchFamily="34" charset="0"/>
                <a:cs typeface="Verdana" pitchFamily="34" charset="0"/>
              </a:rPr>
              <a:t>El </a:t>
            </a:r>
            <a:r>
              <a:rPr lang="es-ES" sz="1800" b="0" dirty="0">
                <a:solidFill>
                  <a:srgbClr val="0070C0"/>
                </a:solidFill>
                <a:latin typeface="Verdana" pitchFamily="34" charset="0"/>
                <a:ea typeface="Verdana" pitchFamily="34" charset="0"/>
                <a:cs typeface="Verdana" pitchFamily="34" charset="0"/>
              </a:rPr>
              <a:t>ingeniero fundamenta su campo ocupacional en la </a:t>
            </a:r>
            <a:r>
              <a:rPr lang="es-ES" sz="1800" b="0" dirty="0" smtClean="0">
                <a:solidFill>
                  <a:srgbClr val="0070C0"/>
                </a:solidFill>
                <a:latin typeface="Verdana" pitchFamily="34" charset="0"/>
                <a:ea typeface="Verdana" pitchFamily="34" charset="0"/>
                <a:cs typeface="Verdana" pitchFamily="34" charset="0"/>
              </a:rPr>
              <a:t>aplicación </a:t>
            </a:r>
            <a:r>
              <a:rPr lang="es-ES" sz="1800" b="0" dirty="0">
                <a:solidFill>
                  <a:srgbClr val="0070C0"/>
                </a:solidFill>
                <a:latin typeface="Verdana" pitchFamily="34" charset="0"/>
                <a:ea typeface="Verdana" pitchFamily="34" charset="0"/>
                <a:cs typeface="Verdana" pitchFamily="34" charset="0"/>
              </a:rPr>
              <a:t>del conocimiento de las ciencias naturales mediada por la utilización de las herramientas matemáticas; para aprovechar adecuadamente los recursos energéticos; transformar la materia y los materiales; proteger y preservar el ambiente; producir, reproducir y manejar información; gestionar, planear y organizar los talentos humanos y los recursos financieros para el beneficio de la humanidad mediante el diseño de soluciones creativas y la utilización de las herramientas disponibles</a:t>
            </a:r>
            <a:r>
              <a:rPr lang="es-ES" sz="1800" b="0" dirty="0" smtClean="0">
                <a:solidFill>
                  <a:srgbClr val="0070C0"/>
                </a:solidFill>
                <a:latin typeface="Verdana" pitchFamily="34" charset="0"/>
                <a:ea typeface="Verdana" pitchFamily="34" charset="0"/>
                <a:cs typeface="Verdana" pitchFamily="34" charset="0"/>
              </a:rPr>
              <a:t>.</a:t>
            </a:r>
          </a:p>
          <a:p>
            <a:pPr algn="just">
              <a:lnSpc>
                <a:spcPct val="150000"/>
              </a:lnSpc>
              <a:spcBef>
                <a:spcPts val="0"/>
              </a:spcBef>
            </a:pPr>
            <a:endParaRPr lang="es-ES" sz="1800" b="0" dirty="0" smtClean="0">
              <a:solidFill>
                <a:srgbClr val="0070C0"/>
              </a:solidFill>
              <a:latin typeface="Verdana" pitchFamily="34" charset="0"/>
              <a:ea typeface="Verdana" pitchFamily="34" charset="0"/>
              <a:cs typeface="Verdana" pitchFamily="34" charset="0"/>
            </a:endParaRPr>
          </a:p>
          <a:p>
            <a:pPr algn="just">
              <a:lnSpc>
                <a:spcPct val="150000"/>
              </a:lnSpc>
              <a:spcBef>
                <a:spcPts val="0"/>
              </a:spcBef>
            </a:pPr>
            <a:r>
              <a:rPr lang="es-ES" sz="1800" b="0" dirty="0" smtClean="0">
                <a:solidFill>
                  <a:srgbClr val="0070C0"/>
                </a:solidFill>
                <a:latin typeface="Verdana" pitchFamily="34" charset="0"/>
                <a:ea typeface="Verdana" pitchFamily="34" charset="0"/>
                <a:cs typeface="Verdana" pitchFamily="34" charset="0"/>
              </a:rPr>
              <a:t>Para </a:t>
            </a:r>
            <a:r>
              <a:rPr lang="es-ES" sz="1800" b="0" dirty="0">
                <a:solidFill>
                  <a:srgbClr val="0070C0"/>
                </a:solidFill>
                <a:latin typeface="Verdana" pitchFamily="34" charset="0"/>
                <a:ea typeface="Verdana" pitchFamily="34" charset="0"/>
                <a:cs typeface="Verdana" pitchFamily="34" charset="0"/>
              </a:rPr>
              <a:t>desarrollar esta labor el ingeniero se acompaña de científicos, tecnólogos, técnicos y artesanos, con el fin de materializar estas realizaciones o concretar soluciones.”</a:t>
            </a:r>
          </a:p>
          <a:p>
            <a:pPr algn="just">
              <a:lnSpc>
                <a:spcPct val="80000"/>
              </a:lnSpc>
            </a:pPr>
            <a:endParaRPr lang="es-ES" sz="2400" b="0" dirty="0"/>
          </a:p>
        </p:txBody>
      </p:sp>
      <p:sp>
        <p:nvSpPr>
          <p:cNvPr id="5" name="4 CuadroTexto"/>
          <p:cNvSpPr txBox="1"/>
          <p:nvPr/>
        </p:nvSpPr>
        <p:spPr>
          <a:xfrm>
            <a:off x="3635896" y="260648"/>
            <a:ext cx="4752528" cy="461665"/>
          </a:xfrm>
          <a:prstGeom prst="rect">
            <a:avLst/>
          </a:prstGeom>
          <a:noFill/>
        </p:spPr>
        <p:txBody>
          <a:bodyPr wrap="square" rtlCol="0">
            <a:spAutoFit/>
          </a:bodyPr>
          <a:lstStyle/>
          <a:p>
            <a:pPr algn="r"/>
            <a:r>
              <a:rPr lang="es-CL" b="1" dirty="0" smtClean="0">
                <a:solidFill>
                  <a:srgbClr val="0070C0"/>
                </a:solidFill>
                <a:latin typeface="Verdana" pitchFamily="34" charset="0"/>
                <a:ea typeface="Verdana" pitchFamily="34" charset="0"/>
                <a:cs typeface="Verdana" pitchFamily="34" charset="0"/>
              </a:rPr>
              <a:t>¿QUÉ ES LA INGENIERÍA?</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56525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671264" y="1144041"/>
            <a:ext cx="8077200" cy="471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Pasión </a:t>
            </a:r>
            <a:r>
              <a:rPr lang="es-MX" sz="2300" dirty="0">
                <a:solidFill>
                  <a:srgbClr val="0070C0"/>
                </a:solidFill>
                <a:latin typeface="Verdana" pitchFamily="34" charset="0"/>
                <a:ea typeface="Verdana" pitchFamily="34" charset="0"/>
                <a:cs typeface="Verdana" pitchFamily="34" charset="0"/>
              </a:rPr>
              <a:t>por la </a:t>
            </a:r>
            <a:r>
              <a:rPr lang="es-MX" sz="2300" dirty="0" smtClean="0">
                <a:solidFill>
                  <a:srgbClr val="0070C0"/>
                </a:solidFill>
                <a:latin typeface="Verdana" pitchFamily="34" charset="0"/>
                <a:ea typeface="Verdana" pitchFamily="34" charset="0"/>
                <a:cs typeface="Verdana" pitchFamily="34" charset="0"/>
              </a:rPr>
              <a:t>tecnología.</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Apertura </a:t>
            </a:r>
            <a:r>
              <a:rPr lang="es-MX" sz="2300" dirty="0">
                <a:solidFill>
                  <a:srgbClr val="0070C0"/>
                </a:solidFill>
                <a:latin typeface="Verdana" pitchFamily="34" charset="0"/>
                <a:ea typeface="Verdana" pitchFamily="34" charset="0"/>
                <a:cs typeface="Verdana" pitchFamily="34" charset="0"/>
              </a:rPr>
              <a:t>a las diferencias </a:t>
            </a:r>
            <a:r>
              <a:rPr lang="es-MX" sz="2300" dirty="0" smtClean="0">
                <a:solidFill>
                  <a:srgbClr val="0070C0"/>
                </a:solidFill>
                <a:latin typeface="Verdana" pitchFamily="34" charset="0"/>
                <a:ea typeface="Verdana" pitchFamily="34" charset="0"/>
                <a:cs typeface="Verdana" pitchFamily="34" charset="0"/>
              </a:rPr>
              <a:t>culturales.</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Deseo </a:t>
            </a:r>
            <a:r>
              <a:rPr lang="es-MX" sz="2300" dirty="0">
                <a:solidFill>
                  <a:srgbClr val="0070C0"/>
                </a:solidFill>
                <a:latin typeface="Verdana" pitchFamily="34" charset="0"/>
                <a:ea typeface="Verdana" pitchFamily="34" charset="0"/>
                <a:cs typeface="Verdana" pitchFamily="34" charset="0"/>
              </a:rPr>
              <a:t>permanente de </a:t>
            </a:r>
            <a:r>
              <a:rPr lang="es-MX" sz="2300" dirty="0" smtClean="0">
                <a:solidFill>
                  <a:srgbClr val="0070C0"/>
                </a:solidFill>
                <a:latin typeface="Verdana" pitchFamily="34" charset="0"/>
                <a:ea typeface="Verdana" pitchFamily="34" charset="0"/>
                <a:cs typeface="Verdana" pitchFamily="34" charset="0"/>
              </a:rPr>
              <a:t>aprender.</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Solvencia </a:t>
            </a:r>
            <a:r>
              <a:rPr lang="es-MX" sz="2300" dirty="0">
                <a:solidFill>
                  <a:srgbClr val="0070C0"/>
                </a:solidFill>
                <a:latin typeface="Verdana" pitchFamily="34" charset="0"/>
                <a:ea typeface="Verdana" pitchFamily="34" charset="0"/>
                <a:cs typeface="Verdana" pitchFamily="34" charset="0"/>
              </a:rPr>
              <a:t>en el manejo de varias </a:t>
            </a:r>
            <a:r>
              <a:rPr lang="es-MX" sz="2300" dirty="0" smtClean="0">
                <a:solidFill>
                  <a:srgbClr val="0070C0"/>
                </a:solidFill>
                <a:latin typeface="Verdana" pitchFamily="34" charset="0"/>
                <a:ea typeface="Verdana" pitchFamily="34" charset="0"/>
                <a:cs typeface="Verdana" pitchFamily="34" charset="0"/>
              </a:rPr>
              <a:t>lenguas.</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Dominio </a:t>
            </a:r>
            <a:r>
              <a:rPr lang="es-MX" sz="2300" dirty="0">
                <a:solidFill>
                  <a:srgbClr val="0070C0"/>
                </a:solidFill>
                <a:latin typeface="Verdana" pitchFamily="34" charset="0"/>
                <a:ea typeface="Verdana" pitchFamily="34" charset="0"/>
                <a:cs typeface="Verdana" pitchFamily="34" charset="0"/>
              </a:rPr>
              <a:t>de los mecanismos de los mercados </a:t>
            </a:r>
            <a:r>
              <a:rPr lang="es-MX" sz="2300" dirty="0" smtClean="0">
                <a:solidFill>
                  <a:srgbClr val="0070C0"/>
                </a:solidFill>
                <a:latin typeface="Verdana" pitchFamily="34" charset="0"/>
                <a:ea typeface="Verdana" pitchFamily="34" charset="0"/>
                <a:cs typeface="Verdana" pitchFamily="34" charset="0"/>
              </a:rPr>
              <a:t> mundiales.</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Espíritu </a:t>
            </a:r>
            <a:r>
              <a:rPr lang="es-MX" sz="2300" dirty="0">
                <a:solidFill>
                  <a:srgbClr val="0070C0"/>
                </a:solidFill>
                <a:latin typeface="Verdana" pitchFamily="34" charset="0"/>
                <a:ea typeface="Verdana" pitchFamily="34" charset="0"/>
                <a:cs typeface="Verdana" pitchFamily="34" charset="0"/>
              </a:rPr>
              <a:t>innovador, creativo y </a:t>
            </a:r>
            <a:r>
              <a:rPr lang="es-MX" sz="2300" dirty="0" smtClean="0">
                <a:solidFill>
                  <a:srgbClr val="0070C0"/>
                </a:solidFill>
                <a:latin typeface="Verdana" pitchFamily="34" charset="0"/>
                <a:ea typeface="Verdana" pitchFamily="34" charset="0"/>
                <a:cs typeface="Verdana" pitchFamily="34" charset="0"/>
              </a:rPr>
              <a:t>emprendedor.</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Capacidad </a:t>
            </a:r>
            <a:r>
              <a:rPr lang="es-MX" sz="2300" dirty="0">
                <a:solidFill>
                  <a:srgbClr val="0070C0"/>
                </a:solidFill>
                <a:latin typeface="Verdana" pitchFamily="34" charset="0"/>
                <a:ea typeface="Verdana" pitchFamily="34" charset="0"/>
                <a:cs typeface="Verdana" pitchFamily="34" charset="0"/>
              </a:rPr>
              <a:t>de transferir los avances tecnológicos a nuevos productos y servicios </a:t>
            </a:r>
            <a:r>
              <a:rPr lang="es-MX" sz="2300" dirty="0" smtClean="0">
                <a:solidFill>
                  <a:srgbClr val="0070C0"/>
                </a:solidFill>
                <a:latin typeface="Verdana" pitchFamily="34" charset="0"/>
                <a:ea typeface="Verdana" pitchFamily="34" charset="0"/>
                <a:cs typeface="Verdana" pitchFamily="34" charset="0"/>
              </a:rPr>
              <a:t>.</a:t>
            </a:r>
            <a:endParaRPr lang="es-MX" sz="2300" dirty="0">
              <a:solidFill>
                <a:srgbClr val="0070C0"/>
              </a:solidFill>
              <a:latin typeface="Verdana" pitchFamily="34" charset="0"/>
              <a:ea typeface="Verdana" pitchFamily="34" charset="0"/>
              <a:cs typeface="Verdana" pitchFamily="34" charset="0"/>
            </a:endParaRPr>
          </a:p>
          <a:p>
            <a:pPr>
              <a:spcBef>
                <a:spcPts val="400"/>
              </a:spcBef>
              <a:buFontTx/>
              <a:buChar char="•"/>
            </a:pPr>
            <a:r>
              <a:rPr lang="es-MX" sz="2300" dirty="0" smtClean="0">
                <a:solidFill>
                  <a:srgbClr val="0070C0"/>
                </a:solidFill>
                <a:latin typeface="Verdana" pitchFamily="34" charset="0"/>
                <a:ea typeface="Verdana" pitchFamily="34" charset="0"/>
                <a:cs typeface="Verdana" pitchFamily="34" charset="0"/>
              </a:rPr>
              <a:t> Actitud </a:t>
            </a:r>
            <a:r>
              <a:rPr lang="es-MX" sz="2300" dirty="0">
                <a:solidFill>
                  <a:srgbClr val="0070C0"/>
                </a:solidFill>
                <a:latin typeface="Verdana" pitchFamily="34" charset="0"/>
                <a:ea typeface="Verdana" pitchFamily="34" charset="0"/>
                <a:cs typeface="Verdana" pitchFamily="34" charset="0"/>
              </a:rPr>
              <a:t>flexible y favorable a la movilidad  </a:t>
            </a:r>
            <a:r>
              <a:rPr lang="es-MX" sz="2300" dirty="0" smtClean="0">
                <a:solidFill>
                  <a:srgbClr val="0070C0"/>
                </a:solidFill>
                <a:latin typeface="Verdana" pitchFamily="34" charset="0"/>
                <a:ea typeface="Verdana" pitchFamily="34" charset="0"/>
                <a:cs typeface="Verdana" pitchFamily="34" charset="0"/>
              </a:rPr>
              <a:t>profesional.</a:t>
            </a:r>
            <a:endParaRPr lang="es-MX" sz="2300" dirty="0">
              <a:solidFill>
                <a:srgbClr val="0070C0"/>
              </a:solidFill>
              <a:latin typeface="Verdana" pitchFamily="34" charset="0"/>
              <a:ea typeface="Verdana" pitchFamily="34" charset="0"/>
              <a:cs typeface="Verdana" pitchFamily="34" charset="0"/>
            </a:endParaRPr>
          </a:p>
          <a:p>
            <a:endParaRPr lang="es-MX" sz="2400" dirty="0"/>
          </a:p>
        </p:txBody>
      </p:sp>
      <p:sp>
        <p:nvSpPr>
          <p:cNvPr id="126980" name="Text Box 4"/>
          <p:cNvSpPr txBox="1">
            <a:spLocks noChangeArrowheads="1"/>
          </p:cNvSpPr>
          <p:nvPr/>
        </p:nvSpPr>
        <p:spPr bwMode="auto">
          <a:xfrm>
            <a:off x="161791" y="6550223"/>
            <a:ext cx="864063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1400" dirty="0"/>
              <a:t>Fuente: seminario las dimensiones de la docencia en la educación superior. </a:t>
            </a:r>
            <a:r>
              <a:rPr lang="es-ES" sz="1400" dirty="0" err="1"/>
              <a:t>Ing</a:t>
            </a:r>
            <a:r>
              <a:rPr lang="es-ES" sz="1400" dirty="0"/>
              <a:t> Julio Cesar </a:t>
            </a:r>
            <a:r>
              <a:rPr lang="es-ES" sz="1400" dirty="0" err="1"/>
              <a:t>Cañon</a:t>
            </a:r>
            <a:r>
              <a:rPr lang="es-ES" sz="1400" dirty="0"/>
              <a:t> </a:t>
            </a:r>
            <a:r>
              <a:rPr lang="es-ES" sz="1400" dirty="0" smtClean="0"/>
              <a:t>Rodríguez  </a:t>
            </a:r>
            <a:endParaRPr lang="es-ES" sz="1400" dirty="0"/>
          </a:p>
        </p:txBody>
      </p:sp>
      <p:sp>
        <p:nvSpPr>
          <p:cNvPr id="7" name="6 CuadroTexto"/>
          <p:cNvSpPr txBox="1"/>
          <p:nvPr/>
        </p:nvSpPr>
        <p:spPr>
          <a:xfrm>
            <a:off x="2555776" y="404664"/>
            <a:ext cx="7031932" cy="461665"/>
          </a:xfrm>
          <a:prstGeom prst="rect">
            <a:avLst/>
          </a:prstGeom>
          <a:noFill/>
        </p:spPr>
        <p:txBody>
          <a:bodyPr wrap="square" rtlCol="0">
            <a:spAutoFit/>
          </a:bodyPr>
          <a:lstStyle/>
          <a:p>
            <a:r>
              <a:rPr lang="es-CL" b="1" dirty="0" smtClean="0">
                <a:solidFill>
                  <a:srgbClr val="0070C0"/>
                </a:solidFill>
                <a:latin typeface="Verdana" pitchFamily="34" charset="0"/>
                <a:ea typeface="Verdana" pitchFamily="34" charset="0"/>
                <a:cs typeface="Verdana" pitchFamily="34" charset="0"/>
              </a:rPr>
              <a:t>ATRIBUTOS DEL INGENIERO GLOBAL</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1750466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2555776" y="116632"/>
            <a:ext cx="6588224" cy="721568"/>
          </a:xfrm>
        </p:spPr>
        <p:txBody>
          <a:bodyPr/>
          <a:lstStyle/>
          <a:p>
            <a:pPr algn="ctr"/>
            <a:r>
              <a:rPr lang="es-ES" sz="2400" b="1" dirty="0">
                <a:solidFill>
                  <a:srgbClr val="0070C0"/>
                </a:solidFill>
                <a:latin typeface="Verdana" pitchFamily="34" charset="0"/>
                <a:ea typeface="Verdana" pitchFamily="34" charset="0"/>
                <a:cs typeface="Verdana" pitchFamily="34" charset="0"/>
              </a:rPr>
              <a:t>HERENCIA CIENTÍFICA Y TECNOLÓGICA DEL SIGLO XX</a:t>
            </a:r>
          </a:p>
        </p:txBody>
      </p:sp>
      <p:sp>
        <p:nvSpPr>
          <p:cNvPr id="53251" name="Rectangle 1027"/>
          <p:cNvSpPr>
            <a:spLocks noGrp="1" noChangeArrowheads="1"/>
          </p:cNvSpPr>
          <p:nvPr>
            <p:ph type="body" idx="1"/>
          </p:nvPr>
        </p:nvSpPr>
        <p:spPr>
          <a:xfrm>
            <a:off x="609600" y="838200"/>
            <a:ext cx="7772400" cy="6019800"/>
          </a:xfrm>
        </p:spPr>
        <p:txBody>
          <a:bodyPr/>
          <a:lstStyle/>
          <a:p>
            <a:pPr algn="just">
              <a:buClr>
                <a:schemeClr val="accent2"/>
              </a:buClr>
              <a:buFont typeface="Wingdings" pitchFamily="2" charset="2"/>
              <a:buChar char="Ø"/>
            </a:pPr>
            <a:endParaRPr lang="es-ES" sz="2400" dirty="0" smtClean="0">
              <a:solidFill>
                <a:srgbClr val="0070C0"/>
              </a:solidFill>
              <a:latin typeface="Verdana" pitchFamily="34" charset="0"/>
            </a:endParaRPr>
          </a:p>
          <a:p>
            <a:pPr algn="just">
              <a:buClr>
                <a:schemeClr val="accent2"/>
              </a:buClr>
              <a:buFont typeface="Wingdings" pitchFamily="2" charset="2"/>
              <a:buChar char="Ø"/>
            </a:pPr>
            <a:r>
              <a:rPr lang="es-ES" sz="2400" dirty="0" smtClean="0">
                <a:solidFill>
                  <a:srgbClr val="0070C0"/>
                </a:solidFill>
                <a:latin typeface="Verdana" pitchFamily="34" charset="0"/>
              </a:rPr>
              <a:t>El </a:t>
            </a:r>
            <a:r>
              <a:rPr lang="es-ES" sz="2400" dirty="0">
                <a:solidFill>
                  <a:srgbClr val="0070C0"/>
                </a:solidFill>
                <a:latin typeface="Verdana" pitchFamily="34" charset="0"/>
              </a:rPr>
              <a:t>personaje del siglo según Time: Albert Einstein.</a:t>
            </a:r>
          </a:p>
          <a:p>
            <a:pPr algn="just"/>
            <a:endParaRPr lang="es-ES" sz="2400" dirty="0">
              <a:solidFill>
                <a:schemeClr val="bg1"/>
              </a:solidFill>
              <a:latin typeface="Verdana" pitchFamily="34" charset="0"/>
            </a:endParaRPr>
          </a:p>
        </p:txBody>
      </p:sp>
      <p:pic>
        <p:nvPicPr>
          <p:cNvPr id="53252" name="Picture 1028" descr="einst_fi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2348880"/>
            <a:ext cx="5529263" cy="35931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21072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17"/>
          <p:cNvGrpSpPr>
            <a:grpSpLocks/>
          </p:cNvGrpSpPr>
          <p:nvPr/>
        </p:nvGrpSpPr>
        <p:grpSpPr bwMode="auto">
          <a:xfrm>
            <a:off x="539750" y="1341438"/>
            <a:ext cx="8066088" cy="4967287"/>
            <a:chOff x="249" y="890"/>
            <a:chExt cx="5081" cy="3129"/>
          </a:xfrm>
        </p:grpSpPr>
        <p:sp>
          <p:nvSpPr>
            <p:cNvPr id="118787" name="Oval 2"/>
            <p:cNvSpPr>
              <a:spLocks noChangeArrowheads="1"/>
            </p:cNvSpPr>
            <p:nvPr/>
          </p:nvSpPr>
          <p:spPr bwMode="auto">
            <a:xfrm>
              <a:off x="1474" y="2568"/>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600" b="1">
                  <a:latin typeface="Arial" pitchFamily="34" charset="0"/>
                </a:rPr>
                <a:t>NEUROLOGÍA</a:t>
              </a:r>
              <a:endParaRPr lang="es-ES" sz="1600" b="1">
                <a:latin typeface="Arial" pitchFamily="34" charset="0"/>
              </a:endParaRPr>
            </a:p>
          </p:txBody>
        </p:sp>
        <p:sp>
          <p:nvSpPr>
            <p:cNvPr id="118788" name="Oval 3"/>
            <p:cNvSpPr>
              <a:spLocks noChangeArrowheads="1"/>
            </p:cNvSpPr>
            <p:nvPr/>
          </p:nvSpPr>
          <p:spPr bwMode="auto">
            <a:xfrm>
              <a:off x="2790" y="2568"/>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600" b="1">
                  <a:latin typeface="Arial" pitchFamily="34" charset="0"/>
                </a:rPr>
                <a:t>ATOMOS</a:t>
              </a:r>
              <a:endParaRPr lang="es-ES" sz="1600" b="1">
                <a:latin typeface="Arial" pitchFamily="34" charset="0"/>
              </a:endParaRPr>
            </a:p>
          </p:txBody>
        </p:sp>
        <p:sp>
          <p:nvSpPr>
            <p:cNvPr id="118789" name="Oval 4"/>
            <p:cNvSpPr>
              <a:spLocks noChangeArrowheads="1"/>
            </p:cNvSpPr>
            <p:nvPr/>
          </p:nvSpPr>
          <p:spPr bwMode="auto">
            <a:xfrm>
              <a:off x="1474" y="1570"/>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400" b="1">
                  <a:latin typeface="Arial" pitchFamily="34" charset="0"/>
                </a:rPr>
                <a:t>COMUNICACIONES</a:t>
              </a:r>
              <a:endParaRPr lang="es-ES" sz="1400" b="1">
                <a:latin typeface="Arial" pitchFamily="34" charset="0"/>
              </a:endParaRPr>
            </a:p>
          </p:txBody>
        </p:sp>
        <p:sp>
          <p:nvSpPr>
            <p:cNvPr id="118790" name="Oval 5"/>
            <p:cNvSpPr>
              <a:spLocks noChangeArrowheads="1"/>
            </p:cNvSpPr>
            <p:nvPr/>
          </p:nvSpPr>
          <p:spPr bwMode="auto">
            <a:xfrm>
              <a:off x="2790" y="1570"/>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600" b="1">
                  <a:latin typeface="Arial" pitchFamily="34" charset="0"/>
                </a:rPr>
                <a:t>GENÉTICA</a:t>
              </a:r>
              <a:endParaRPr lang="es-ES" sz="1600" b="1">
                <a:latin typeface="Arial" pitchFamily="34" charset="0"/>
              </a:endParaRPr>
            </a:p>
          </p:txBody>
        </p:sp>
        <p:sp>
          <p:nvSpPr>
            <p:cNvPr id="118791" name="Oval 6"/>
            <p:cNvSpPr>
              <a:spLocks noChangeArrowheads="1"/>
            </p:cNvSpPr>
            <p:nvPr/>
          </p:nvSpPr>
          <p:spPr bwMode="auto">
            <a:xfrm>
              <a:off x="2109" y="2069"/>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400" b="1">
                  <a:latin typeface="Arial" pitchFamily="34" charset="0"/>
                </a:rPr>
                <a:t>INTERESES </a:t>
              </a:r>
            </a:p>
            <a:p>
              <a:pPr algn="ctr"/>
              <a:r>
                <a:rPr lang="es-MX" sz="1400" b="1">
                  <a:latin typeface="Arial" pitchFamily="34" charset="0"/>
                </a:rPr>
                <a:t>SOCIALES EN </a:t>
              </a:r>
            </a:p>
            <a:p>
              <a:pPr algn="ctr"/>
              <a:r>
                <a:rPr lang="es-MX" sz="1400" b="1">
                  <a:latin typeface="Arial" pitchFamily="34" charset="0"/>
                </a:rPr>
                <a:t>C &amp; T</a:t>
              </a:r>
              <a:endParaRPr lang="es-ES" sz="1400" b="1">
                <a:latin typeface="Arial" pitchFamily="34" charset="0"/>
              </a:endParaRPr>
            </a:p>
          </p:txBody>
        </p:sp>
        <p:sp>
          <p:nvSpPr>
            <p:cNvPr id="118792" name="Oval 7"/>
            <p:cNvSpPr>
              <a:spLocks noChangeArrowheads="1"/>
            </p:cNvSpPr>
            <p:nvPr/>
          </p:nvSpPr>
          <p:spPr bwMode="auto">
            <a:xfrm>
              <a:off x="249" y="3158"/>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600" b="1">
                  <a:latin typeface="Arial" pitchFamily="34" charset="0"/>
                </a:rPr>
                <a:t>REDES</a:t>
              </a:r>
              <a:endParaRPr lang="es-ES" sz="1600" b="1">
                <a:latin typeface="Arial" pitchFamily="34" charset="0"/>
              </a:endParaRPr>
            </a:p>
          </p:txBody>
        </p:sp>
        <p:sp>
          <p:nvSpPr>
            <p:cNvPr id="118793" name="Oval 8"/>
            <p:cNvSpPr>
              <a:spLocks noChangeArrowheads="1"/>
            </p:cNvSpPr>
            <p:nvPr/>
          </p:nvSpPr>
          <p:spPr bwMode="auto">
            <a:xfrm>
              <a:off x="4105" y="3203"/>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400" b="1">
                  <a:latin typeface="Arial" pitchFamily="34" charset="0"/>
                </a:rPr>
                <a:t>NANOTECNOLOGÍA</a:t>
              </a:r>
              <a:endParaRPr lang="es-ES" sz="1400" b="1">
                <a:latin typeface="Arial" pitchFamily="34" charset="0"/>
              </a:endParaRPr>
            </a:p>
          </p:txBody>
        </p:sp>
        <p:sp>
          <p:nvSpPr>
            <p:cNvPr id="118794" name="Oval 9"/>
            <p:cNvSpPr>
              <a:spLocks noChangeArrowheads="1"/>
            </p:cNvSpPr>
            <p:nvPr/>
          </p:nvSpPr>
          <p:spPr bwMode="auto">
            <a:xfrm>
              <a:off x="249" y="890"/>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400" b="1">
                  <a:latin typeface="Arial" pitchFamily="34" charset="0"/>
                </a:rPr>
                <a:t>COMPUTACION</a:t>
              </a:r>
              <a:endParaRPr lang="es-ES" sz="1400" b="1">
                <a:latin typeface="Arial" pitchFamily="34" charset="0"/>
              </a:endParaRPr>
            </a:p>
          </p:txBody>
        </p:sp>
        <p:sp>
          <p:nvSpPr>
            <p:cNvPr id="118795" name="Oval 10"/>
            <p:cNvSpPr>
              <a:spLocks noChangeArrowheads="1"/>
            </p:cNvSpPr>
            <p:nvPr/>
          </p:nvSpPr>
          <p:spPr bwMode="auto">
            <a:xfrm>
              <a:off x="4105" y="1162"/>
              <a:ext cx="1225" cy="816"/>
            </a:xfrm>
            <a:prstGeom prst="ellipse">
              <a:avLst/>
            </a:prstGeom>
            <a:gradFill rotWithShape="1">
              <a:gsLst>
                <a:gs pos="0">
                  <a:schemeClr val="accent2"/>
                </a:gs>
                <a:gs pos="100000">
                  <a:schemeClr val="bg1"/>
                </a:gs>
              </a:gsLst>
              <a:lin ang="2700000" scaled="1"/>
            </a:gradFill>
            <a:ln w="9525">
              <a:round/>
              <a:headEnd/>
              <a:tailEnd/>
            </a:ln>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a:r>
                <a:rPr lang="es-MX" sz="1600" b="1">
                  <a:latin typeface="Arial" pitchFamily="34" charset="0"/>
                </a:rPr>
                <a:t>BIOTECNOLOGÍA</a:t>
              </a:r>
              <a:endParaRPr lang="es-ES" sz="1600" b="1">
                <a:latin typeface="Arial" pitchFamily="34" charset="0"/>
              </a:endParaRPr>
            </a:p>
          </p:txBody>
        </p:sp>
        <p:sp>
          <p:nvSpPr>
            <p:cNvPr id="118796" name="Line 11"/>
            <p:cNvSpPr>
              <a:spLocks noChangeShapeType="1"/>
            </p:cNvSpPr>
            <p:nvPr/>
          </p:nvSpPr>
          <p:spPr bwMode="auto">
            <a:xfrm flipV="1">
              <a:off x="3923" y="1661"/>
              <a:ext cx="272" cy="91"/>
            </a:xfrm>
            <a:prstGeom prst="line">
              <a:avLst/>
            </a:prstGeom>
            <a:noFill/>
            <a:ln w="762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s-NI"/>
            </a:p>
          </p:txBody>
        </p:sp>
        <p:sp>
          <p:nvSpPr>
            <p:cNvPr id="118797" name="Line 12"/>
            <p:cNvSpPr>
              <a:spLocks noChangeShapeType="1"/>
            </p:cNvSpPr>
            <p:nvPr/>
          </p:nvSpPr>
          <p:spPr bwMode="auto">
            <a:xfrm flipH="1" flipV="1">
              <a:off x="1292" y="1525"/>
              <a:ext cx="273" cy="227"/>
            </a:xfrm>
            <a:prstGeom prst="line">
              <a:avLst/>
            </a:prstGeom>
            <a:noFill/>
            <a:ln w="762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s-NI"/>
            </a:p>
          </p:txBody>
        </p:sp>
        <p:sp>
          <p:nvSpPr>
            <p:cNvPr id="118798" name="Line 13"/>
            <p:cNvSpPr>
              <a:spLocks noChangeShapeType="1"/>
            </p:cNvSpPr>
            <p:nvPr/>
          </p:nvSpPr>
          <p:spPr bwMode="auto">
            <a:xfrm flipH="1">
              <a:off x="1383" y="3203"/>
              <a:ext cx="182" cy="136"/>
            </a:xfrm>
            <a:prstGeom prst="line">
              <a:avLst/>
            </a:prstGeom>
            <a:noFill/>
            <a:ln w="762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s-NI"/>
            </a:p>
          </p:txBody>
        </p:sp>
        <p:sp>
          <p:nvSpPr>
            <p:cNvPr id="118799" name="Line 14"/>
            <p:cNvSpPr>
              <a:spLocks noChangeShapeType="1"/>
            </p:cNvSpPr>
            <p:nvPr/>
          </p:nvSpPr>
          <p:spPr bwMode="auto">
            <a:xfrm>
              <a:off x="3833" y="3294"/>
              <a:ext cx="317" cy="136"/>
            </a:xfrm>
            <a:prstGeom prst="line">
              <a:avLst/>
            </a:prstGeom>
            <a:noFill/>
            <a:ln w="762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s-NI"/>
            </a:p>
          </p:txBody>
        </p:sp>
      </p:grpSp>
      <p:sp>
        <p:nvSpPr>
          <p:cNvPr id="118801" name="Text Box 17"/>
          <p:cNvSpPr txBox="1">
            <a:spLocks noChangeArrowheads="1"/>
          </p:cNvSpPr>
          <p:nvPr/>
        </p:nvSpPr>
        <p:spPr bwMode="auto">
          <a:xfrm>
            <a:off x="62296" y="6520386"/>
            <a:ext cx="842486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400" dirty="0"/>
              <a:t>Fuente: seminario las dimensiones de la docencia en la educación superior. </a:t>
            </a:r>
            <a:r>
              <a:rPr lang="es-ES" sz="1400" dirty="0" err="1"/>
              <a:t>Ing</a:t>
            </a:r>
            <a:r>
              <a:rPr lang="es-ES" sz="1400" dirty="0"/>
              <a:t> Julio Cesar </a:t>
            </a:r>
            <a:r>
              <a:rPr lang="es-ES" sz="1400" dirty="0" err="1"/>
              <a:t>Cañon</a:t>
            </a:r>
            <a:r>
              <a:rPr lang="es-ES" sz="1400" dirty="0"/>
              <a:t> </a:t>
            </a:r>
            <a:r>
              <a:rPr lang="es-ES" sz="1400" dirty="0" smtClean="0"/>
              <a:t>Rodríguez </a:t>
            </a:r>
            <a:endParaRPr lang="es-ES" sz="1400" dirty="0"/>
          </a:p>
        </p:txBody>
      </p:sp>
      <p:sp>
        <p:nvSpPr>
          <p:cNvPr id="19" name="18 CuadroTexto"/>
          <p:cNvSpPr txBox="1"/>
          <p:nvPr/>
        </p:nvSpPr>
        <p:spPr>
          <a:xfrm>
            <a:off x="2483768" y="404664"/>
            <a:ext cx="6660232" cy="461665"/>
          </a:xfrm>
          <a:prstGeom prst="rect">
            <a:avLst/>
          </a:prstGeom>
          <a:noFill/>
        </p:spPr>
        <p:txBody>
          <a:bodyPr wrap="square" rtlCol="0">
            <a:spAutoFit/>
          </a:bodyPr>
          <a:lstStyle/>
          <a:p>
            <a:pPr algn="r"/>
            <a:r>
              <a:rPr lang="es-CL" b="1" dirty="0" smtClean="0">
                <a:solidFill>
                  <a:srgbClr val="0070C0"/>
                </a:solidFill>
                <a:latin typeface="Verdana" pitchFamily="34" charset="0"/>
                <a:ea typeface="Verdana" pitchFamily="34" charset="0"/>
                <a:cs typeface="Verdana" pitchFamily="34" charset="0"/>
              </a:rPr>
              <a:t>El  Tejido Tecnológico en el Siglo XXI</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673086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27784" y="260648"/>
            <a:ext cx="6516216" cy="720080"/>
          </a:xfrm>
        </p:spPr>
        <p:txBody>
          <a:bodyPr/>
          <a:lstStyle/>
          <a:p>
            <a:pPr algn="r"/>
            <a:r>
              <a:rPr lang="es-ES" sz="2400" b="1" dirty="0">
                <a:solidFill>
                  <a:srgbClr val="0070C0"/>
                </a:solidFill>
                <a:latin typeface="Verdana" pitchFamily="34" charset="0"/>
                <a:ea typeface="Verdana" pitchFamily="34" charset="0"/>
                <a:cs typeface="Verdana" pitchFamily="34" charset="0"/>
              </a:rPr>
              <a:t>EL ORIGEN DE LA SOCIEDAD DE LA INFORMACIÓN</a:t>
            </a:r>
          </a:p>
        </p:txBody>
      </p:sp>
      <p:sp>
        <p:nvSpPr>
          <p:cNvPr id="10243" name="Rectangle 3"/>
          <p:cNvSpPr>
            <a:spLocks noGrp="1" noChangeArrowheads="1"/>
          </p:cNvSpPr>
          <p:nvPr>
            <p:ph type="body" idx="1"/>
          </p:nvPr>
        </p:nvSpPr>
        <p:spPr>
          <a:xfrm>
            <a:off x="685800" y="1124744"/>
            <a:ext cx="7772400" cy="4916488"/>
          </a:xfrm>
        </p:spPr>
        <p:txBody>
          <a:bodyPr/>
          <a:lstStyle/>
          <a:p>
            <a:pPr algn="just">
              <a:spcBef>
                <a:spcPts val="1000"/>
              </a:spcBef>
              <a:spcAft>
                <a:spcPts val="1000"/>
              </a:spcAft>
              <a:buClr>
                <a:schemeClr val="accent2"/>
              </a:buClr>
            </a:pPr>
            <a:r>
              <a:rPr lang="es-ES" sz="2200" dirty="0">
                <a:solidFill>
                  <a:srgbClr val="0070C0"/>
                </a:solidFill>
                <a:latin typeface="Verdana" pitchFamily="34" charset="0"/>
              </a:rPr>
              <a:t>Nacimiento y desarrollo de la informática y de los sistemas de información.</a:t>
            </a:r>
          </a:p>
          <a:p>
            <a:pPr algn="just">
              <a:spcBef>
                <a:spcPts val="1000"/>
              </a:spcBef>
              <a:spcAft>
                <a:spcPts val="1000"/>
              </a:spcAft>
              <a:buClr>
                <a:schemeClr val="accent2"/>
              </a:buClr>
            </a:pPr>
            <a:r>
              <a:rPr lang="es-ES" sz="2200" dirty="0">
                <a:solidFill>
                  <a:srgbClr val="0070C0"/>
                </a:solidFill>
                <a:latin typeface="Verdana" pitchFamily="34" charset="0"/>
              </a:rPr>
              <a:t>El papel de las TIC.</a:t>
            </a:r>
          </a:p>
          <a:p>
            <a:pPr algn="just">
              <a:spcBef>
                <a:spcPts val="1000"/>
              </a:spcBef>
              <a:spcAft>
                <a:spcPts val="1000"/>
              </a:spcAft>
              <a:buClr>
                <a:schemeClr val="accent2"/>
              </a:buClr>
            </a:pPr>
            <a:r>
              <a:rPr lang="es-ES" sz="2200" dirty="0">
                <a:solidFill>
                  <a:srgbClr val="0070C0"/>
                </a:solidFill>
                <a:latin typeface="Verdana" pitchFamily="34" charset="0"/>
              </a:rPr>
              <a:t>El desarrollo de la inteligencia </a:t>
            </a:r>
            <a:r>
              <a:rPr lang="es-ES_tradnl" sz="2200" dirty="0">
                <a:solidFill>
                  <a:srgbClr val="0070C0"/>
                </a:solidFill>
                <a:latin typeface="Verdana" pitchFamily="34" charset="0"/>
              </a:rPr>
              <a:t>artificial.</a:t>
            </a:r>
            <a:endParaRPr lang="es-ES" sz="2200" dirty="0">
              <a:solidFill>
                <a:srgbClr val="0070C0"/>
              </a:solidFill>
              <a:latin typeface="Verdana" pitchFamily="34" charset="0"/>
            </a:endParaRPr>
          </a:p>
          <a:p>
            <a:pPr algn="just">
              <a:spcBef>
                <a:spcPts val="1000"/>
              </a:spcBef>
              <a:spcAft>
                <a:spcPts val="1000"/>
              </a:spcAft>
              <a:buClr>
                <a:schemeClr val="accent2"/>
              </a:buClr>
            </a:pPr>
            <a:r>
              <a:rPr lang="es-ES" sz="2200" dirty="0">
                <a:solidFill>
                  <a:srgbClr val="0070C0"/>
                </a:solidFill>
                <a:latin typeface="Verdana" pitchFamily="34" charset="0"/>
              </a:rPr>
              <a:t>De </a:t>
            </a:r>
            <a:r>
              <a:rPr lang="es-ES" sz="2200" dirty="0" err="1">
                <a:solidFill>
                  <a:srgbClr val="0070C0"/>
                </a:solidFill>
                <a:latin typeface="Verdana" pitchFamily="34" charset="0"/>
              </a:rPr>
              <a:t>Arpanet</a:t>
            </a:r>
            <a:r>
              <a:rPr lang="es-ES_tradnl" sz="2200" dirty="0">
                <a:solidFill>
                  <a:srgbClr val="0070C0"/>
                </a:solidFill>
                <a:latin typeface="Verdana" pitchFamily="34" charset="0"/>
              </a:rPr>
              <a:t>*</a:t>
            </a:r>
            <a:r>
              <a:rPr lang="es-ES" sz="2200" dirty="0">
                <a:solidFill>
                  <a:srgbClr val="0070C0"/>
                </a:solidFill>
                <a:latin typeface="Verdana" pitchFamily="34" charset="0"/>
              </a:rPr>
              <a:t> a Internet.</a:t>
            </a:r>
          </a:p>
          <a:p>
            <a:pPr algn="just">
              <a:spcBef>
                <a:spcPts val="1000"/>
              </a:spcBef>
              <a:spcAft>
                <a:spcPts val="1000"/>
              </a:spcAft>
              <a:buClr>
                <a:schemeClr val="accent2"/>
              </a:buClr>
            </a:pPr>
            <a:r>
              <a:rPr lang="es-ES" sz="2200" dirty="0">
                <a:solidFill>
                  <a:srgbClr val="0070C0"/>
                </a:solidFill>
                <a:latin typeface="Verdana" pitchFamily="34" charset="0"/>
              </a:rPr>
              <a:t>Nuevas relaciones socio-económicas, reforzadas por nuevas infraestructuras y superestructuras.</a:t>
            </a:r>
          </a:p>
          <a:p>
            <a:pPr algn="just">
              <a:spcBef>
                <a:spcPts val="1000"/>
              </a:spcBef>
              <a:spcAft>
                <a:spcPts val="1000"/>
              </a:spcAft>
              <a:buClr>
                <a:schemeClr val="accent2"/>
              </a:buClr>
            </a:pPr>
            <a:r>
              <a:rPr lang="es-ES" sz="2200" dirty="0">
                <a:solidFill>
                  <a:srgbClr val="0070C0"/>
                </a:solidFill>
                <a:latin typeface="Verdana" pitchFamily="34" charset="0"/>
              </a:rPr>
              <a:t>Convergencias económico-sociales hacia la globalización: tecnológica, sectorial, empresarial, financiera, cultural, política, institucional, etc...</a:t>
            </a:r>
          </a:p>
        </p:txBody>
      </p:sp>
      <p:sp>
        <p:nvSpPr>
          <p:cNvPr id="10244" name="Text Box 4"/>
          <p:cNvSpPr txBox="1">
            <a:spLocks noChangeArrowheads="1"/>
          </p:cNvSpPr>
          <p:nvPr/>
        </p:nvSpPr>
        <p:spPr bwMode="auto">
          <a:xfrm>
            <a:off x="457200" y="6324600"/>
            <a:ext cx="2362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s-ES_tradnl" sz="1400"/>
          </a:p>
        </p:txBody>
      </p:sp>
    </p:spTree>
    <p:extLst>
      <p:ext uri="{BB962C8B-B14F-4D97-AF65-F5344CB8AC3E}">
        <p14:creationId xmlns="" xmlns:p14="http://schemas.microsoft.com/office/powerpoint/2010/main" val="4841197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627784" y="304800"/>
            <a:ext cx="6316191" cy="675928"/>
          </a:xfrm>
        </p:spPr>
        <p:txBody>
          <a:bodyPr/>
          <a:lstStyle/>
          <a:p>
            <a:pPr algn="r"/>
            <a:r>
              <a:rPr lang="es-ES" sz="2400" b="1" dirty="0">
                <a:solidFill>
                  <a:srgbClr val="0070C0"/>
                </a:solidFill>
                <a:latin typeface="Verdana" pitchFamily="34" charset="0"/>
                <a:ea typeface="Verdana" pitchFamily="34" charset="0"/>
                <a:cs typeface="Verdana" pitchFamily="34" charset="0"/>
              </a:rPr>
              <a:t>CARACTERES DE LA SOCIEDAD DEL CONOCIMIENTO</a:t>
            </a:r>
          </a:p>
        </p:txBody>
      </p:sp>
      <p:sp>
        <p:nvSpPr>
          <p:cNvPr id="33795" name="Rectangle 3"/>
          <p:cNvSpPr>
            <a:spLocks noGrp="1" noChangeArrowheads="1"/>
          </p:cNvSpPr>
          <p:nvPr>
            <p:ph type="body" idx="1"/>
          </p:nvPr>
        </p:nvSpPr>
        <p:spPr>
          <a:xfrm>
            <a:off x="4644008" y="1867272"/>
            <a:ext cx="3960440" cy="4010000"/>
          </a:xfrm>
        </p:spPr>
        <p:txBody>
          <a:bodyPr/>
          <a:lstStyle/>
          <a:p>
            <a:pPr marL="0" indent="0" algn="just">
              <a:lnSpc>
                <a:spcPct val="150000"/>
              </a:lnSpc>
              <a:spcBef>
                <a:spcPts val="0"/>
              </a:spcBef>
              <a:buFont typeface="Wingdings" pitchFamily="2" charset="2"/>
              <a:buNone/>
            </a:pPr>
            <a:r>
              <a:rPr lang="es-ES" sz="2000" b="1" dirty="0" smtClean="0">
                <a:solidFill>
                  <a:srgbClr val="0070C0"/>
                </a:solidFill>
                <a:latin typeface="Verdana" pitchFamily="34" charset="0"/>
                <a:cs typeface="Arial" charset="0"/>
              </a:rPr>
              <a:t>«Una </a:t>
            </a:r>
            <a:r>
              <a:rPr lang="es-ES" sz="2000" b="1" dirty="0">
                <a:solidFill>
                  <a:srgbClr val="0070C0"/>
                </a:solidFill>
                <a:latin typeface="Verdana" pitchFamily="34" charset="0"/>
                <a:cs typeface="Arial" charset="0"/>
              </a:rPr>
              <a:t>sociedad en la que los ejes que construyen su estructura y comportamiento se basan en el conocimiento, en todas sus dimensiones, en el talento y en la imaginación» (Bueno, </a:t>
            </a:r>
            <a:r>
              <a:rPr lang="es-ES" sz="2000" b="1" dirty="0" smtClean="0">
                <a:solidFill>
                  <a:srgbClr val="0070C0"/>
                </a:solidFill>
                <a:latin typeface="Verdana" pitchFamily="34" charset="0"/>
                <a:cs typeface="Arial" charset="0"/>
              </a:rPr>
              <a:t>2001).</a:t>
            </a:r>
            <a:endParaRPr lang="es-ES" sz="2000" b="1" dirty="0">
              <a:solidFill>
                <a:srgbClr val="0070C0"/>
              </a:solidFill>
              <a:latin typeface="Verdana" pitchFamily="34" charset="0"/>
              <a:cs typeface="Arial" charset="0"/>
            </a:endParaRPr>
          </a:p>
          <a:p>
            <a:pPr algn="just">
              <a:lnSpc>
                <a:spcPct val="160000"/>
              </a:lnSpc>
              <a:buFont typeface="Wingdings" pitchFamily="2" charset="2"/>
              <a:buNone/>
            </a:pPr>
            <a:endParaRPr lang="es-ES" sz="2400" dirty="0">
              <a:solidFill>
                <a:schemeClr val="tx1"/>
              </a:solidFill>
              <a:latin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988840"/>
            <a:ext cx="3377952"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80837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7704" y="188640"/>
            <a:ext cx="6696744" cy="762000"/>
          </a:xfrm>
        </p:spPr>
        <p:txBody>
          <a:bodyPr/>
          <a:lstStyle/>
          <a:p>
            <a:pPr algn="r"/>
            <a:r>
              <a:rPr lang="es-ES" sz="2400" b="1" dirty="0">
                <a:solidFill>
                  <a:srgbClr val="0070C0"/>
                </a:solidFill>
                <a:latin typeface="Verdana" pitchFamily="34" charset="0"/>
                <a:ea typeface="Verdana" pitchFamily="34" charset="0"/>
                <a:cs typeface="Verdana" pitchFamily="34" charset="0"/>
              </a:rPr>
              <a:t>HERENCIA SOCIAL DEL SIGLO XX</a:t>
            </a:r>
          </a:p>
        </p:txBody>
      </p:sp>
      <p:sp>
        <p:nvSpPr>
          <p:cNvPr id="8195" name="Rectangle 3"/>
          <p:cNvSpPr>
            <a:spLocks noGrp="1" noChangeArrowheads="1"/>
          </p:cNvSpPr>
          <p:nvPr>
            <p:ph type="body" idx="1"/>
          </p:nvPr>
        </p:nvSpPr>
        <p:spPr>
          <a:xfrm>
            <a:off x="685800" y="1196752"/>
            <a:ext cx="7772400" cy="4859561"/>
          </a:xfrm>
        </p:spPr>
        <p:txBody>
          <a:bodyPr/>
          <a:lstStyle/>
          <a:p>
            <a:pPr algn="just">
              <a:buClr>
                <a:schemeClr val="accent2"/>
              </a:buClr>
            </a:pPr>
            <a:r>
              <a:rPr lang="es-ES" sz="2400" dirty="0">
                <a:solidFill>
                  <a:srgbClr val="0070C0"/>
                </a:solidFill>
                <a:latin typeface="Verdana" pitchFamily="34" charset="0"/>
              </a:rPr>
              <a:t>La falta de armonía en ciencia, técnica y sociedad: la era de la complejidad y el caos</a:t>
            </a:r>
            <a:r>
              <a:rPr lang="es-ES" sz="2400" dirty="0" smtClean="0">
                <a:solidFill>
                  <a:srgbClr val="0070C0"/>
                </a:solidFill>
                <a:latin typeface="Verdana" pitchFamily="34" charset="0"/>
              </a:rPr>
              <a:t>.</a:t>
            </a:r>
          </a:p>
          <a:p>
            <a:pPr algn="just">
              <a:buClr>
                <a:schemeClr val="accent2"/>
              </a:buClr>
            </a:pPr>
            <a:endParaRPr lang="es-ES" sz="2400" dirty="0">
              <a:solidFill>
                <a:srgbClr val="0070C0"/>
              </a:solidFill>
              <a:latin typeface="Verdana" pitchFamily="34" charset="0"/>
            </a:endParaRPr>
          </a:p>
          <a:p>
            <a:pPr algn="just">
              <a:buClr>
                <a:schemeClr val="accent2"/>
              </a:buClr>
            </a:pPr>
            <a:r>
              <a:rPr lang="es-ES" sz="2400" dirty="0">
                <a:solidFill>
                  <a:srgbClr val="0070C0"/>
                </a:solidFill>
                <a:latin typeface="Verdana" pitchFamily="34" charset="0"/>
              </a:rPr>
              <a:t>Los desequilibrios socio-económicos y un nuevo orden mundial: norte-sur, occidente-oriente</a:t>
            </a:r>
            <a:r>
              <a:rPr lang="es-ES" sz="2400" dirty="0" smtClean="0">
                <a:solidFill>
                  <a:srgbClr val="0070C0"/>
                </a:solidFill>
                <a:latin typeface="Verdana" pitchFamily="34" charset="0"/>
              </a:rPr>
              <a:t>.</a:t>
            </a:r>
          </a:p>
          <a:p>
            <a:pPr algn="just">
              <a:buClr>
                <a:schemeClr val="accent2"/>
              </a:buClr>
            </a:pPr>
            <a:endParaRPr lang="es-ES" sz="2400" dirty="0">
              <a:solidFill>
                <a:srgbClr val="0070C0"/>
              </a:solidFill>
              <a:latin typeface="Verdana" pitchFamily="34" charset="0"/>
            </a:endParaRPr>
          </a:p>
          <a:p>
            <a:pPr algn="just">
              <a:buClr>
                <a:schemeClr val="accent2"/>
              </a:buClr>
            </a:pPr>
            <a:r>
              <a:rPr lang="es-ES" sz="2400" dirty="0">
                <a:solidFill>
                  <a:srgbClr val="0070C0"/>
                </a:solidFill>
                <a:latin typeface="Verdana" pitchFamily="34" charset="0"/>
              </a:rPr>
              <a:t>La guerra permanente por la defensa de los derechos humanos y la democracia</a:t>
            </a:r>
            <a:r>
              <a:rPr lang="es-ES" sz="2400" dirty="0" smtClean="0">
                <a:solidFill>
                  <a:srgbClr val="0070C0"/>
                </a:solidFill>
                <a:latin typeface="Verdana" pitchFamily="34" charset="0"/>
              </a:rPr>
              <a:t>.</a:t>
            </a:r>
          </a:p>
          <a:p>
            <a:pPr algn="just">
              <a:buClr>
                <a:schemeClr val="accent2"/>
              </a:buClr>
            </a:pPr>
            <a:endParaRPr lang="es-ES" sz="2400" dirty="0">
              <a:solidFill>
                <a:srgbClr val="0070C0"/>
              </a:solidFill>
              <a:latin typeface="Verdana" pitchFamily="34" charset="0"/>
            </a:endParaRPr>
          </a:p>
          <a:p>
            <a:pPr algn="just">
              <a:buClr>
                <a:schemeClr val="accent2"/>
              </a:buClr>
            </a:pPr>
            <a:r>
              <a:rPr lang="es-ES" sz="2400" dirty="0">
                <a:solidFill>
                  <a:srgbClr val="0070C0"/>
                </a:solidFill>
                <a:latin typeface="Verdana" pitchFamily="34" charset="0"/>
              </a:rPr>
              <a:t>El reto de la Sociedad del Conocimiento: la Sociedad Red y la Economía Digital.</a:t>
            </a:r>
          </a:p>
        </p:txBody>
      </p:sp>
    </p:spTree>
    <p:extLst>
      <p:ext uri="{BB962C8B-B14F-4D97-AF65-F5344CB8AC3E}">
        <p14:creationId xmlns="" xmlns:p14="http://schemas.microsoft.com/office/powerpoint/2010/main" val="38116459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bwMode="auto">
          <a:xfrm>
            <a:off x="4067944" y="1124744"/>
            <a:ext cx="4104456" cy="3572669"/>
          </a:xfrm>
          <a:solidFill>
            <a:schemeClr val="bg1"/>
          </a:solidFill>
          <a:ln/>
          <a:extLst>
            <a:ext uri="{91240B29-F687-4F45-9708-019B960494DF}">
              <a14:hiddenLine xmlns="" xmlns:a14="http://schemas.microsoft.com/office/drawing/2010/main" w="9525">
                <a:solidFill>
                  <a:schemeClr val="bg1"/>
                </a:solidFill>
                <a:miter lim="800000"/>
                <a:headEnd/>
                <a:tailEnd/>
              </a14:hiddenLine>
            </a:ext>
          </a:extLst>
        </p:spPr>
        <p:txBody>
          <a:bodyPr vert="horz" wrap="square" lIns="91440" tIns="45720" rIns="91440" bIns="45720" numCol="1" anchor="ctr" anchorCtr="0" compatLnSpc="1">
            <a:prstTxWarp prst="textNoShape">
              <a:avLst/>
            </a:prstTxWarp>
          </a:bodyPr>
          <a:lstStyle/>
          <a:p>
            <a:pPr marL="720000" indent="-762000" defTabSz="715963">
              <a:spcBef>
                <a:spcPts val="400"/>
              </a:spcBef>
              <a:spcAft>
                <a:spcPts val="400"/>
              </a:spcAft>
              <a:buFont typeface="Wingdings" pitchFamily="2" charset="2"/>
              <a:buChar char="è"/>
            </a:pPr>
            <a:r>
              <a:rPr lang="es-ES_tradnl" sz="2000" b="1" dirty="0">
                <a:solidFill>
                  <a:srgbClr val="0070C0"/>
                </a:solidFill>
                <a:latin typeface="Verdana" pitchFamily="34" charset="0"/>
                <a:ea typeface="Verdana" pitchFamily="34" charset="0"/>
                <a:cs typeface="Verdana" pitchFamily="34" charset="0"/>
              </a:rPr>
              <a:t>ESPIRAL DE CONOCIMIENTOS</a:t>
            </a:r>
          </a:p>
          <a:p>
            <a:pPr marL="720000" indent="-762000" defTabSz="715963">
              <a:spcBef>
                <a:spcPts val="400"/>
              </a:spcBef>
              <a:spcAft>
                <a:spcPts val="400"/>
              </a:spcAft>
              <a:buFont typeface="Wingdings" pitchFamily="2" charset="2"/>
              <a:buChar char="è"/>
            </a:pPr>
            <a:r>
              <a:rPr lang="es-ES_tradnl" sz="2000" b="1" dirty="0" smtClean="0">
                <a:solidFill>
                  <a:srgbClr val="0070C0"/>
                </a:solidFill>
                <a:latin typeface="Verdana" pitchFamily="34" charset="0"/>
                <a:ea typeface="Verdana" pitchFamily="34" charset="0"/>
                <a:cs typeface="Verdana" pitchFamily="34" charset="0"/>
              </a:rPr>
              <a:t>PAPEL </a:t>
            </a:r>
            <a:r>
              <a:rPr lang="es-ES_tradnl" sz="2000" b="1" dirty="0">
                <a:solidFill>
                  <a:srgbClr val="0070C0"/>
                </a:solidFill>
                <a:latin typeface="Verdana" pitchFamily="34" charset="0"/>
                <a:ea typeface="Verdana" pitchFamily="34" charset="0"/>
                <a:cs typeface="Verdana" pitchFamily="34" charset="0"/>
              </a:rPr>
              <a:t>DE LOS INTANGIBLES (CAPITAL INTELECTUAL)</a:t>
            </a:r>
          </a:p>
          <a:p>
            <a:pPr marL="720000" indent="-762000" defTabSz="715963">
              <a:spcBef>
                <a:spcPts val="400"/>
              </a:spcBef>
              <a:spcAft>
                <a:spcPts val="400"/>
              </a:spcAft>
              <a:buFont typeface="Wingdings" pitchFamily="2" charset="2"/>
              <a:buChar char="è"/>
            </a:pPr>
            <a:r>
              <a:rPr lang="es-ES_tradnl" sz="2000" b="1" dirty="0" smtClean="0">
                <a:solidFill>
                  <a:srgbClr val="0070C0"/>
                </a:solidFill>
                <a:latin typeface="Verdana" pitchFamily="34" charset="0"/>
                <a:ea typeface="Verdana" pitchFamily="34" charset="0"/>
                <a:cs typeface="Verdana" pitchFamily="34" charset="0"/>
              </a:rPr>
              <a:t>PAPEL </a:t>
            </a:r>
            <a:r>
              <a:rPr lang="es-ES_tradnl" sz="2000" b="1" dirty="0">
                <a:solidFill>
                  <a:srgbClr val="0070C0"/>
                </a:solidFill>
                <a:latin typeface="Verdana" pitchFamily="34" charset="0"/>
                <a:ea typeface="Verdana" pitchFamily="34" charset="0"/>
                <a:cs typeface="Verdana" pitchFamily="34" charset="0"/>
              </a:rPr>
              <a:t>DE LAS TIC</a:t>
            </a:r>
          </a:p>
          <a:p>
            <a:pPr marL="720000" indent="-762000" defTabSz="715963">
              <a:spcBef>
                <a:spcPts val="400"/>
              </a:spcBef>
              <a:spcAft>
                <a:spcPts val="400"/>
              </a:spcAft>
              <a:buFont typeface="Wingdings" pitchFamily="2" charset="2"/>
              <a:buChar char="è"/>
            </a:pPr>
            <a:r>
              <a:rPr lang="es-ES_tradnl" sz="2000" b="1" dirty="0" smtClean="0">
                <a:solidFill>
                  <a:srgbClr val="0070C0"/>
                </a:solidFill>
                <a:latin typeface="Verdana" pitchFamily="34" charset="0"/>
                <a:ea typeface="Verdana" pitchFamily="34" charset="0"/>
                <a:cs typeface="Verdana" pitchFamily="34" charset="0"/>
              </a:rPr>
              <a:t>NECESIDAD </a:t>
            </a:r>
            <a:r>
              <a:rPr lang="es-ES_tradnl" sz="2000" b="1" dirty="0">
                <a:solidFill>
                  <a:srgbClr val="0070C0"/>
                </a:solidFill>
                <a:latin typeface="Verdana" pitchFamily="34" charset="0"/>
                <a:ea typeface="Verdana" pitchFamily="34" charset="0"/>
                <a:cs typeface="Verdana" pitchFamily="34" charset="0"/>
              </a:rPr>
              <a:t>DE INNOVAR</a:t>
            </a:r>
          </a:p>
          <a:p>
            <a:pPr marL="762000" indent="-762000" defTabSz="715963">
              <a:lnSpc>
                <a:spcPct val="120000"/>
              </a:lnSpc>
              <a:spcBef>
                <a:spcPts val="400"/>
              </a:spcBef>
              <a:spcAft>
                <a:spcPts val="400"/>
              </a:spcAft>
              <a:buFont typeface="Wingdings" pitchFamily="2" charset="2"/>
              <a:buChar char="è"/>
            </a:pPr>
            <a:endParaRPr lang="es-ES_tradnl" sz="2000" b="1" dirty="0">
              <a:latin typeface="Arial" charset="0"/>
            </a:endParaRPr>
          </a:p>
        </p:txBody>
      </p:sp>
      <p:sp>
        <p:nvSpPr>
          <p:cNvPr id="136196" name="Text Box 4"/>
          <p:cNvSpPr txBox="1">
            <a:spLocks noChangeArrowheads="1"/>
          </p:cNvSpPr>
          <p:nvPr/>
        </p:nvSpPr>
        <p:spPr bwMode="auto">
          <a:xfrm>
            <a:off x="1498600" y="4942805"/>
            <a:ext cx="625951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b="1" dirty="0">
                <a:solidFill>
                  <a:srgbClr val="0070C0"/>
                </a:solidFill>
                <a:latin typeface="Verdana" pitchFamily="34" charset="0"/>
                <a:ea typeface="Verdana" pitchFamily="34" charset="0"/>
                <a:cs typeface="Verdana" pitchFamily="34" charset="0"/>
              </a:rPr>
              <a:t>CREACIÓN DE </a:t>
            </a:r>
            <a:br>
              <a:rPr lang="es-ES_tradnl" b="1" dirty="0">
                <a:solidFill>
                  <a:srgbClr val="0070C0"/>
                </a:solidFill>
                <a:latin typeface="Verdana" pitchFamily="34" charset="0"/>
                <a:ea typeface="Verdana" pitchFamily="34" charset="0"/>
                <a:cs typeface="Verdana" pitchFamily="34" charset="0"/>
              </a:rPr>
            </a:br>
            <a:r>
              <a:rPr lang="es-ES_tradnl" b="1" dirty="0">
                <a:solidFill>
                  <a:srgbClr val="0070C0"/>
                </a:solidFill>
                <a:latin typeface="Verdana" pitchFamily="34" charset="0"/>
                <a:ea typeface="Verdana" pitchFamily="34" charset="0"/>
                <a:cs typeface="Verdana" pitchFamily="34" charset="0"/>
              </a:rPr>
              <a:t>COMPETENCIAS ESENCIALES</a:t>
            </a:r>
          </a:p>
        </p:txBody>
      </p:sp>
      <p:sp>
        <p:nvSpPr>
          <p:cNvPr id="136197" name="AutoShape 5"/>
          <p:cNvSpPr>
            <a:spLocks noChangeArrowheads="1"/>
          </p:cNvSpPr>
          <p:nvPr/>
        </p:nvSpPr>
        <p:spPr bwMode="auto">
          <a:xfrm>
            <a:off x="4355976" y="4318918"/>
            <a:ext cx="624012" cy="533400"/>
          </a:xfrm>
          <a:prstGeom prst="downArrow">
            <a:avLst>
              <a:gd name="adj1" fmla="val 50000"/>
              <a:gd name="adj2" fmla="val 25000"/>
            </a:avLst>
          </a:prstGeom>
          <a:solidFill>
            <a:schemeClr val="accent2">
              <a:lumMod val="60000"/>
              <a:lumOff val="4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rgbClr val="FFFF00"/>
              </a:solidFill>
            </a:endParaRPr>
          </a:p>
        </p:txBody>
      </p:sp>
      <p:sp>
        <p:nvSpPr>
          <p:cNvPr id="3" name="2 Título"/>
          <p:cNvSpPr>
            <a:spLocks noGrp="1"/>
          </p:cNvSpPr>
          <p:nvPr>
            <p:ph type="title"/>
          </p:nvPr>
        </p:nvSpPr>
        <p:spPr>
          <a:xfrm>
            <a:off x="2743200" y="152400"/>
            <a:ext cx="5861248" cy="762000"/>
          </a:xfrm>
        </p:spPr>
        <p:txBody>
          <a:bodyPr/>
          <a:lstStyle/>
          <a:p>
            <a:pPr algn="ctr"/>
            <a:r>
              <a:rPr lang="es-ES" sz="2400" b="1" dirty="0" smtClean="0">
                <a:solidFill>
                  <a:srgbClr val="0070C0"/>
                </a:solidFill>
                <a:latin typeface="Verdana" pitchFamily="34" charset="0"/>
                <a:ea typeface="Verdana" pitchFamily="34" charset="0"/>
                <a:cs typeface="Verdana" pitchFamily="34" charset="0"/>
              </a:rPr>
              <a:t>SOCIEDAD DEL CONOCIMIENTO </a:t>
            </a:r>
            <a:endParaRPr lang="es-ES" sz="2400" b="1" dirty="0">
              <a:solidFill>
                <a:srgbClr val="0070C0"/>
              </a:solidFill>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340768"/>
            <a:ext cx="3600400" cy="3239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6707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p:cTn id="7" dur="500" fill="hold"/>
                                        <p:tgtEl>
                                          <p:spTgt spid="136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61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61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61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anim calcmode="lin" valueType="num">
                                      <p:cBhvr>
                                        <p:cTn id="15" dur="500" fill="hold"/>
                                        <p:tgtEl>
                                          <p:spTgt spid="13619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619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619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619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6195">
                                            <p:txEl>
                                              <p:pRg st="2" end="2"/>
                                            </p:txEl>
                                          </p:spTgt>
                                        </p:tgtEl>
                                        <p:attrNameLst>
                                          <p:attrName>style.visibility</p:attrName>
                                        </p:attrNameLst>
                                      </p:cBhvr>
                                      <p:to>
                                        <p:strVal val="visible"/>
                                      </p:to>
                                    </p:set>
                                    <p:anim calcmode="lin" valueType="num">
                                      <p:cBhvr>
                                        <p:cTn id="23" dur="500" fill="hold"/>
                                        <p:tgtEl>
                                          <p:spTgt spid="13619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619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619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3619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6195">
                                            <p:txEl>
                                              <p:pRg st="3" end="3"/>
                                            </p:txEl>
                                          </p:spTgt>
                                        </p:tgtEl>
                                        <p:attrNameLst>
                                          <p:attrName>style.visibility</p:attrName>
                                        </p:attrNameLst>
                                      </p:cBhvr>
                                      <p:to>
                                        <p:strVal val="visible"/>
                                      </p:to>
                                    </p:set>
                                    <p:anim calcmode="lin" valueType="num">
                                      <p:cBhvr>
                                        <p:cTn id="31" dur="500" fill="hold"/>
                                        <p:tgtEl>
                                          <p:spTgt spid="13619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619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619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36195">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36197"/>
                                        </p:tgtEl>
                                        <p:attrNameLst>
                                          <p:attrName>style.visibility</p:attrName>
                                        </p:attrNameLst>
                                      </p:cBhvr>
                                      <p:to>
                                        <p:strVal val="visible"/>
                                      </p:to>
                                    </p:set>
                                    <p:anim calcmode="lin" valueType="num">
                                      <p:cBhvr>
                                        <p:cTn id="39" dur="500" fill="hold"/>
                                        <p:tgtEl>
                                          <p:spTgt spid="136197"/>
                                        </p:tgtEl>
                                        <p:attrNameLst>
                                          <p:attrName>ppt_x</p:attrName>
                                        </p:attrNameLst>
                                      </p:cBhvr>
                                      <p:tavLst>
                                        <p:tav tm="0">
                                          <p:val>
                                            <p:strVal val="#ppt_x"/>
                                          </p:val>
                                        </p:tav>
                                        <p:tav tm="100000">
                                          <p:val>
                                            <p:strVal val="#ppt_x"/>
                                          </p:val>
                                        </p:tav>
                                      </p:tavLst>
                                    </p:anim>
                                    <p:anim calcmode="lin" valueType="num">
                                      <p:cBhvr>
                                        <p:cTn id="40" dur="500" fill="hold"/>
                                        <p:tgtEl>
                                          <p:spTgt spid="136197"/>
                                        </p:tgtEl>
                                        <p:attrNameLst>
                                          <p:attrName>ppt_y</p:attrName>
                                        </p:attrNameLst>
                                      </p:cBhvr>
                                      <p:tavLst>
                                        <p:tav tm="0">
                                          <p:val>
                                            <p:strVal val="#ppt_y-#ppt_h/2"/>
                                          </p:val>
                                        </p:tav>
                                        <p:tav tm="100000">
                                          <p:val>
                                            <p:strVal val="#ppt_y"/>
                                          </p:val>
                                        </p:tav>
                                      </p:tavLst>
                                    </p:anim>
                                    <p:anim calcmode="lin" valueType="num">
                                      <p:cBhvr>
                                        <p:cTn id="41" dur="500" fill="hold"/>
                                        <p:tgtEl>
                                          <p:spTgt spid="136197"/>
                                        </p:tgtEl>
                                        <p:attrNameLst>
                                          <p:attrName>ppt_w</p:attrName>
                                        </p:attrNameLst>
                                      </p:cBhvr>
                                      <p:tavLst>
                                        <p:tav tm="0">
                                          <p:val>
                                            <p:strVal val="#ppt_w"/>
                                          </p:val>
                                        </p:tav>
                                        <p:tav tm="100000">
                                          <p:val>
                                            <p:strVal val="#ppt_w"/>
                                          </p:val>
                                        </p:tav>
                                      </p:tavLst>
                                    </p:anim>
                                    <p:anim calcmode="lin" valueType="num">
                                      <p:cBhvr>
                                        <p:cTn id="42" dur="500" fill="hold"/>
                                        <p:tgtEl>
                                          <p:spTgt spid="136197"/>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6196"/>
                                        </p:tgtEl>
                                        <p:attrNameLst>
                                          <p:attrName>style.visibility</p:attrName>
                                        </p:attrNameLst>
                                      </p:cBhvr>
                                      <p:to>
                                        <p:strVal val="visible"/>
                                      </p:to>
                                    </p:set>
                                    <p:animEffect transition="in" filter="blinds(horizontal)">
                                      <p:cBhvr>
                                        <p:cTn id="47"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2" autoUpdateAnimBg="0"/>
      <p:bldP spid="136196" grpId="0" autoUpdateAnimBg="0"/>
      <p:bldP spid="1361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152400"/>
            <a:ext cx="6804248" cy="762000"/>
          </a:xfrm>
        </p:spPr>
        <p:txBody>
          <a:bodyPr/>
          <a:lstStyle/>
          <a:p>
            <a:pPr algn="r"/>
            <a:r>
              <a:rPr lang="es-ES" b="1" dirty="0" smtClean="0">
                <a:solidFill>
                  <a:srgbClr val="0070C0"/>
                </a:solidFill>
                <a:latin typeface="Verdana" pitchFamily="34" charset="0"/>
                <a:ea typeface="Verdana" pitchFamily="34" charset="0"/>
                <a:cs typeface="Verdana" pitchFamily="34" charset="0"/>
              </a:rPr>
              <a:t>INGENIERIA EN CHILE AL 2030.</a:t>
            </a:r>
            <a:endParaRPr lang="es-ES" b="1" dirty="0">
              <a:solidFill>
                <a:srgbClr val="0070C0"/>
              </a:solidFill>
              <a:latin typeface="Verdana" pitchFamily="34" charset="0"/>
              <a:ea typeface="Verdana" pitchFamily="34" charset="0"/>
              <a:cs typeface="Verdana" pitchFamily="34" charset="0"/>
            </a:endParaRPr>
          </a:p>
        </p:txBody>
      </p:sp>
      <p:sp>
        <p:nvSpPr>
          <p:cNvPr id="6" name="Rectangle 2"/>
          <p:cNvSpPr txBox="1">
            <a:spLocks noGrp="1" noChangeArrowheads="1"/>
          </p:cNvSpPr>
          <p:nvPr>
            <p:ph sz="half" idx="2"/>
          </p:nvPr>
        </p:nvSpPr>
        <p:spPr bwMode="auto">
          <a:xfrm>
            <a:off x="1259632" y="1143000"/>
            <a:ext cx="7198568" cy="449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indent="0" algn="ctr">
              <a:buNone/>
            </a:pPr>
            <a:r>
              <a:rPr lang="es-CL" b="1" dirty="0" smtClean="0">
                <a:solidFill>
                  <a:srgbClr val="0070C0"/>
                </a:solidFill>
                <a:latin typeface="Verdana" pitchFamily="34" charset="0"/>
                <a:ea typeface="Verdana" pitchFamily="34" charset="0"/>
                <a:cs typeface="Verdana" pitchFamily="34" charset="0"/>
              </a:rPr>
              <a:t> Desafíos en  la formación de Ingenieros </a:t>
            </a:r>
          </a:p>
          <a:p>
            <a:pPr marL="0" indent="0" algn="ctr">
              <a:buNone/>
            </a:pPr>
            <a:endParaRPr lang="es-CL" sz="3200" b="1" dirty="0" smtClean="0">
              <a:solidFill>
                <a:srgbClr val="0070C0"/>
              </a:solidFill>
              <a:latin typeface="Verdana" pitchFamily="34" charset="0"/>
              <a:ea typeface="Verdana" pitchFamily="34" charset="0"/>
              <a:cs typeface="Verdana" pitchFamily="34" charset="0"/>
            </a:endParaRPr>
          </a:p>
          <a:p>
            <a:pPr marL="0" indent="0" algn="ctr">
              <a:buNone/>
            </a:pPr>
            <a:r>
              <a:rPr lang="es-CL" b="1" dirty="0" smtClean="0">
                <a:solidFill>
                  <a:srgbClr val="0070C0"/>
                </a:solidFill>
                <a:latin typeface="Verdana" pitchFamily="34" charset="0"/>
                <a:ea typeface="Verdana" pitchFamily="34" charset="0"/>
                <a:cs typeface="Verdana" pitchFamily="34" charset="0"/>
              </a:rPr>
              <a:t>JAIME SOTO PRESIDENTE DE ACTI </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925995224"/>
      </p:ext>
    </p:extLst>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11760" y="188640"/>
            <a:ext cx="6408712" cy="1143000"/>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r"/>
            <a:r>
              <a:rPr b="1" dirty="0" lang="es-ES" smtClean="0" sz="2400">
                <a:solidFill>
                  <a:srgbClr val="0070C0"/>
                </a:solidFill>
                <a:latin charset="0" pitchFamily="34" typeface="Verdana"/>
                <a:ea charset="0" pitchFamily="34" typeface="Verdana"/>
                <a:cs charset="0" pitchFamily="34" typeface="Verdana"/>
              </a:rPr>
              <a:t>El cambio tecnológico, nos hace cuestionarnos la interpretación de la historia…</a:t>
            </a:r>
            <a:endParaRPr b="1" dirty="0" lang="es-ES" sz="2400">
              <a:solidFill>
                <a:srgbClr val="0070C0"/>
              </a:solidFill>
              <a:latin charset="0" pitchFamily="34" typeface="Verdana"/>
              <a:ea charset="0" pitchFamily="34" typeface="Verdana"/>
              <a:cs charset="0" pitchFamily="34" typeface="Verdana"/>
            </a:endParaRPr>
          </a:p>
        </p:txBody>
      </p:sp>
      <p:pic>
        <p:nvPicPr>
          <p:cNvPr id="2050" name="Picture 2"/>
          <p:cNvPicPr>
            <a:picLocks noChangeArrowheads="1" noChangeAspect="1"/>
          </p:cNvPicPr>
          <p:nvPr/>
        </p:nvPicPr>
        <p:blipFill rotWithShape="1">
          <a:blip cstate="print" r:embed="rId2">
            <a:extLst>
              <a:ext uri="{28A0092B-C50C-407E-A947-70E740481C1C}">
                <a14:useLocalDpi xmlns:a14="http://schemas.microsoft.com/office/drawing/2010/main" xmlns="" val="0"/>
              </a:ext>
            </a:extLst>
          </a:blip>
          <a:srcRect b="187"/>
          <a:stretch/>
        </p:blipFill>
        <p:spPr bwMode="auto">
          <a:xfrm>
            <a:off x="1669057" y="1614612"/>
            <a:ext cx="5783263" cy="2030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pic>
        <p:nvPicPr>
          <p:cNvPr id="2051" name="Picture 3"/>
          <p:cNvPicPr>
            <a:picLocks noChangeArrowheads="1" noChangeAspect="1"/>
          </p:cNvPicPr>
          <p:nvPr/>
        </p:nvPicPr>
        <p:blipFill rotWithShape="1">
          <a:blip cstate="print" r:embed="rId3">
            <a:extLst>
              <a:ext uri="{28A0092B-C50C-407E-A947-70E740481C1C}">
                <a14:useLocalDpi xmlns:a14="http://schemas.microsoft.com/office/drawing/2010/main" xmlns="" val="0"/>
              </a:ext>
            </a:extLst>
          </a:blip>
          <a:srcRect t="187"/>
          <a:stretch/>
        </p:blipFill>
        <p:spPr bwMode="auto">
          <a:xfrm>
            <a:off x="1676995" y="3933056"/>
            <a:ext cx="5775325" cy="2030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Tree>
    <p:extLst>
      <p:ext uri="{BB962C8B-B14F-4D97-AF65-F5344CB8AC3E}">
        <p14:creationId xmlns:p14="http://schemas.microsoft.com/office/powerpoint/2010/main" xmlns="" val="399712512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50"/>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205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delivery.gettyimages.com/xc/200168501-001.jpg?v=1&amp;c=CFW&amp;k=2&amp;d=096DF5E9D0727C6F47F3DAFD92CB4CEC7C73B84D1711F2D6" id="26626" name="Picture 2"/>
          <p:cNvPicPr>
            <a:picLocks noChangeArrowheads="1" noChangeAspect="1"/>
          </p:cNvPicPr>
          <p:nvPr/>
        </p:nvPicPr>
        <p:blipFill>
          <a:blip cstate="print" r:embed="rId3"/>
          <a:srcRect l="238" r="164"/>
          <a:stretch>
            <a:fillRect/>
          </a:stretch>
        </p:blipFill>
        <p:spPr bwMode="auto">
          <a:xfrm>
            <a:off x="2195736" y="2060848"/>
            <a:ext cx="4752528" cy="2243137"/>
          </a:xfrm>
          <a:prstGeom prst="rect">
            <a:avLst/>
          </a:prstGeom>
          <a:noFill/>
          <a:ln w="25400">
            <a:solidFill>
              <a:srgbClr val="000000"/>
            </a:solidFill>
            <a:miter lim="800000"/>
            <a:headEnd/>
            <a:tailEnd/>
          </a:ln>
          <a:effectLst>
            <a:outerShdw algn="tr" dir="8100000" dist="38100" rotWithShape="0">
              <a:srgbClr val="000000">
                <a:alpha val="39999"/>
              </a:srgbClr>
            </a:outerShdw>
          </a:effectLst>
        </p:spPr>
      </p:pic>
      <p:sp>
        <p:nvSpPr>
          <p:cNvPr id="34819" name="Content Placeholder 2"/>
          <p:cNvSpPr>
            <a:spLocks noGrp="1"/>
          </p:cNvSpPr>
          <p:nvPr>
            <p:ph idx="4294967295"/>
          </p:nvPr>
        </p:nvSpPr>
        <p:spPr>
          <a:xfrm>
            <a:off x="3563938" y="4819650"/>
            <a:ext cx="4981575" cy="1281113"/>
          </a:xfrm>
        </p:spPr>
        <p:txBody>
          <a:bodyPr bIns="0" lIns="0" rIns="0" tIns="0">
            <a:spAutoFit/>
          </a:bodyPr>
          <a:lstStyle/>
          <a:p>
            <a:pPr algn="ctr" defTabSz="914400" eaLnBrk="1" hangingPunct="1" indent="7938" marL="168275">
              <a:buFont charset="0" pitchFamily="34" typeface="Arial"/>
              <a:buNone/>
              <a:tabLst>
                <a:tab algn="l" pos="171450"/>
              </a:tabLst>
            </a:pPr>
            <a:r>
              <a:rPr dirty="0" lang="es-CL" smtClean="0" sz="2700">
                <a:solidFill>
                  <a:srgbClr val="0070C0"/>
                </a:solidFill>
                <a:latin charset="0" pitchFamily="34" typeface="Verdana"/>
                <a:ea charset="0" pitchFamily="34" typeface="Verdana"/>
                <a:cs charset="0" pitchFamily="34" typeface="Verdana"/>
              </a:rPr>
              <a:t>…se trata de</a:t>
            </a:r>
            <a:r>
              <a:rPr dirty="0" lang="es-CL" smtClean="0" sz="2800">
                <a:solidFill>
                  <a:srgbClr val="0070C0"/>
                </a:solidFill>
                <a:latin charset="0" pitchFamily="34" typeface="Verdana"/>
                <a:ea charset="0" pitchFamily="34" typeface="Verdana"/>
                <a:cs charset="0" pitchFamily="34" typeface="Verdana"/>
              </a:rPr>
              <a:t> </a:t>
            </a:r>
            <a:r>
              <a:rPr b="1" dirty="0" lang="es-CL" smtClean="0" sz="2800">
                <a:solidFill>
                  <a:srgbClr val="0070C0"/>
                </a:solidFill>
                <a:latin charset="0" pitchFamily="34" typeface="Verdana"/>
                <a:ea charset="0" pitchFamily="34" typeface="Verdana"/>
                <a:cs charset="0" pitchFamily="34" typeface="Verdana"/>
              </a:rPr>
              <a:t>cambiar</a:t>
            </a:r>
            <a:r>
              <a:rPr dirty="0" lang="es-CL" smtClean="0" sz="2800">
                <a:solidFill>
                  <a:srgbClr val="0070C0"/>
                </a:solidFill>
                <a:latin charset="0" pitchFamily="34" typeface="Verdana"/>
                <a:ea charset="0" pitchFamily="34" typeface="Verdana"/>
                <a:cs charset="0" pitchFamily="34" typeface="Verdana"/>
              </a:rPr>
              <a:t> </a:t>
            </a:r>
            <a:r>
              <a:rPr dirty="0" lang="es-CL" smtClean="0" sz="2700">
                <a:solidFill>
                  <a:srgbClr val="0070C0"/>
                </a:solidFill>
                <a:latin charset="0" pitchFamily="34" typeface="Verdana"/>
                <a:ea charset="0" pitchFamily="34" typeface="Verdana"/>
                <a:cs charset="0" pitchFamily="34" typeface="Verdana"/>
              </a:rPr>
              <a:t>la manera en que</a:t>
            </a:r>
            <a:r>
              <a:rPr dirty="0" lang="es-CL" smtClean="0" sz="2800">
                <a:solidFill>
                  <a:srgbClr val="0070C0"/>
                </a:solidFill>
                <a:latin charset="0" pitchFamily="34" typeface="Verdana"/>
                <a:ea charset="0" pitchFamily="34" typeface="Verdana"/>
                <a:cs charset="0" pitchFamily="34" typeface="Verdana"/>
              </a:rPr>
              <a:t> </a:t>
            </a:r>
            <a:r>
              <a:rPr b="1" dirty="0" lang="es-CL" smtClean="0" sz="2800">
                <a:solidFill>
                  <a:srgbClr val="0070C0"/>
                </a:solidFill>
                <a:latin charset="0" pitchFamily="34" typeface="Verdana"/>
                <a:ea charset="0" pitchFamily="34" typeface="Verdana"/>
                <a:cs charset="0" pitchFamily="34" typeface="Verdana"/>
              </a:rPr>
              <a:t>percibimos la Realidad</a:t>
            </a:r>
          </a:p>
        </p:txBody>
      </p:sp>
      <p:sp>
        <p:nvSpPr>
          <p:cNvPr id="34820" name="Rectangle 6"/>
          <p:cNvSpPr>
            <a:spLocks noChangeArrowheads="1"/>
          </p:cNvSpPr>
          <p:nvPr/>
        </p:nvSpPr>
        <p:spPr bwMode="auto">
          <a:xfrm>
            <a:off x="611188" y="692150"/>
            <a:ext cx="4248844" cy="609600"/>
          </a:xfrm>
          <a:prstGeom prst="rect">
            <a:avLst/>
          </a:prstGeom>
          <a:noFill/>
          <a:ln w="9525">
            <a:noFill/>
            <a:miter lim="800000"/>
            <a:headEnd/>
            <a:tailEnd/>
          </a:ln>
        </p:spPr>
        <p:txBody>
          <a:bodyPr anchor="ctr"/>
          <a:lstStyle/>
          <a:p>
            <a:r>
              <a:rPr b="1" dirty="0" lang="es-CL" sz="3200">
                <a:solidFill>
                  <a:srgbClr val="0070C0"/>
                </a:solidFill>
                <a:latin charset="0" pitchFamily="34" typeface="Verdana"/>
                <a:ea charset="0" pitchFamily="34" typeface="Verdana"/>
                <a:cs charset="0" pitchFamily="34" typeface="Verdana"/>
              </a:rPr>
              <a:t>Ser creativo…</a:t>
            </a:r>
          </a:p>
        </p:txBody>
      </p:sp>
    </p:spTree>
    <p:extLst>
      <p:ext uri="{BB962C8B-B14F-4D97-AF65-F5344CB8AC3E}">
        <p14:creationId xmlns:p14="http://schemas.microsoft.com/office/powerpoint/2010/main" xmlns="" val="1209550684"/>
      </p:ext>
    </p:extLst>
  </p:cSld>
  <p:clrMapOvr>
    <a:masterClrMapping/>
  </p:clrMapOvr>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delivery.gettyimages.com/xc/200495341-002.jpg?v=1&amp;c=CFW&amp;k=2&amp;d=230C0C96E9C386A913D2B7C183E190A1909A28474E3F51A2" id="3074" name="Picture 2"/>
          <p:cNvPicPr>
            <a:picLocks noChangeArrowheads="1" noChangeAspect="1"/>
          </p:cNvPicPr>
          <p:nvPr/>
        </p:nvPicPr>
        <p:blipFill>
          <a:blip cstate="print" r:embed="rId3"/>
          <a:srcRect l="104" r="4"/>
          <a:stretch>
            <a:fillRect/>
          </a:stretch>
        </p:blipFill>
        <p:spPr bwMode="auto">
          <a:xfrm>
            <a:off x="4788024" y="1268760"/>
            <a:ext cx="2741613" cy="2590800"/>
          </a:xfrm>
          <a:prstGeom prst="rect">
            <a:avLst/>
          </a:prstGeom>
          <a:noFill/>
          <a:ln w="25400">
            <a:solidFill>
              <a:srgbClr val="000000"/>
            </a:solidFill>
            <a:miter lim="800000"/>
            <a:headEnd/>
            <a:tailEnd/>
          </a:ln>
          <a:effectLst>
            <a:outerShdw algn="tr" dir="8100000" dist="38100" rotWithShape="0">
              <a:srgbClr val="000000">
                <a:alpha val="39999"/>
              </a:srgbClr>
            </a:outerShdw>
          </a:effectLst>
        </p:spPr>
      </p:pic>
      <p:pic>
        <p:nvPicPr>
          <p:cNvPr descr="http://delivery.gettyimages.com/xc/0749-010143.jpg?v=1&amp;c=CFW&amp;k=2&amp;d=98F2166E15BD583331E85C4138FC2816C7631F868A8C7D54" id="14" name="Picture 4"/>
          <p:cNvPicPr>
            <a:picLocks noChangeArrowheads="1" noChangeAspect="1"/>
          </p:cNvPicPr>
          <p:nvPr/>
        </p:nvPicPr>
        <p:blipFill>
          <a:blip cstate="print" r:embed="rId4"/>
          <a:srcRect l="236" r="110"/>
          <a:stretch>
            <a:fillRect/>
          </a:stretch>
        </p:blipFill>
        <p:spPr bwMode="auto">
          <a:xfrm>
            <a:off x="1763688" y="2348880"/>
            <a:ext cx="2743200" cy="2590800"/>
          </a:xfrm>
          <a:prstGeom prst="rect">
            <a:avLst/>
          </a:prstGeom>
          <a:noFill/>
          <a:ln w="25400">
            <a:solidFill>
              <a:srgbClr val="000000"/>
            </a:solidFill>
            <a:miter lim="800000"/>
            <a:headEnd/>
            <a:tailEnd/>
          </a:ln>
          <a:effectLst>
            <a:outerShdw algn="br" dir="13500000" dist="38100" rotWithShape="0">
              <a:srgbClr val="000000">
                <a:alpha val="39999"/>
              </a:srgbClr>
            </a:outerShdw>
          </a:effectLst>
        </p:spPr>
      </p:pic>
      <p:sp>
        <p:nvSpPr>
          <p:cNvPr id="35844" name="Rectangle 6"/>
          <p:cNvSpPr>
            <a:spLocks noChangeArrowheads="1"/>
          </p:cNvSpPr>
          <p:nvPr/>
        </p:nvSpPr>
        <p:spPr bwMode="auto">
          <a:xfrm>
            <a:off x="395536" y="1125538"/>
            <a:ext cx="4105027" cy="609600"/>
          </a:xfrm>
          <a:prstGeom prst="rect">
            <a:avLst/>
          </a:prstGeom>
          <a:noFill/>
          <a:ln w="9525">
            <a:noFill/>
            <a:miter lim="800000"/>
            <a:headEnd/>
            <a:tailEnd/>
          </a:ln>
        </p:spPr>
        <p:txBody>
          <a:bodyPr anchor="ctr"/>
          <a:lstStyle/>
          <a:p>
            <a:r>
              <a:rPr b="1" dirty="0" lang="es-CL" sz="3200">
                <a:solidFill>
                  <a:srgbClr val="0070C0"/>
                </a:solidFill>
                <a:latin charset="0" pitchFamily="34" typeface="Verdana"/>
                <a:ea charset="0" pitchFamily="34" typeface="Verdana"/>
                <a:cs charset="0" pitchFamily="34" typeface="Verdana"/>
              </a:rPr>
              <a:t>Ser innovador…</a:t>
            </a:r>
          </a:p>
        </p:txBody>
      </p:sp>
      <p:sp>
        <p:nvSpPr>
          <p:cNvPr id="35845" name="Content Placeholder 2"/>
          <p:cNvSpPr>
            <a:spLocks/>
          </p:cNvSpPr>
          <p:nvPr/>
        </p:nvSpPr>
        <p:spPr bwMode="auto">
          <a:xfrm>
            <a:off x="4716463" y="4508500"/>
            <a:ext cx="3852862" cy="1378839"/>
          </a:xfrm>
          <a:prstGeom prst="rect">
            <a:avLst/>
          </a:prstGeom>
          <a:noFill/>
          <a:ln w="9525">
            <a:noFill/>
            <a:miter lim="800000"/>
            <a:headEnd/>
            <a:tailEnd/>
          </a:ln>
        </p:spPr>
        <p:txBody>
          <a:bodyPr bIns="0" lIns="0" rIns="0" tIns="0">
            <a:spAutoFit/>
          </a:bodyPr>
          <a:lstStyle/>
          <a:p>
            <a:pPr algn="ctr" indent="7938" marL="168275">
              <a:spcBef>
                <a:spcPct val="20000"/>
              </a:spcBef>
              <a:buFont charset="0" pitchFamily="34" typeface="Arial"/>
              <a:buNone/>
              <a:tabLst>
                <a:tab algn="l" pos="171450"/>
              </a:tabLst>
            </a:pPr>
            <a:r>
              <a:rPr dirty="0" lang="es-CL" smtClean="0" sz="2700">
                <a:solidFill>
                  <a:srgbClr val="0070C0"/>
                </a:solidFill>
                <a:latin charset="0" pitchFamily="34" typeface="Verdana"/>
                <a:ea charset="0" pitchFamily="34" typeface="Verdana"/>
                <a:cs charset="0" pitchFamily="34" typeface="Verdana"/>
              </a:rPr>
              <a:t>…se trata de</a:t>
            </a:r>
            <a:r>
              <a:rPr dirty="0" lang="es-CL" smtClean="0" sz="2800">
                <a:solidFill>
                  <a:srgbClr val="0070C0"/>
                </a:solidFill>
                <a:latin charset="0" pitchFamily="34" typeface="Verdana"/>
                <a:ea charset="0" pitchFamily="34" typeface="Verdana"/>
                <a:cs charset="0" pitchFamily="34" typeface="Verdana"/>
              </a:rPr>
              <a:t> </a:t>
            </a:r>
          </a:p>
          <a:p>
            <a:pPr algn="ctr" indent="7938" marL="168275">
              <a:spcBef>
                <a:spcPct val="20000"/>
              </a:spcBef>
              <a:buFont charset="0" pitchFamily="34" typeface="Arial"/>
              <a:buNone/>
              <a:tabLst>
                <a:tab algn="l" pos="171450"/>
              </a:tabLst>
            </a:pPr>
            <a:r>
              <a:rPr b="1" dirty="0" lang="es-CL" smtClean="0" sz="2800">
                <a:solidFill>
                  <a:srgbClr val="0070C0"/>
                </a:solidFill>
                <a:latin charset="0" pitchFamily="34" typeface="Verdana"/>
                <a:ea charset="0" pitchFamily="34" typeface="Verdana"/>
                <a:cs charset="0" pitchFamily="34" typeface="Verdana"/>
              </a:rPr>
              <a:t>cambiar</a:t>
            </a:r>
            <a:r>
              <a:rPr dirty="0" lang="es-CL" smtClean="0" sz="2800">
                <a:solidFill>
                  <a:srgbClr val="0070C0"/>
                </a:solidFill>
                <a:latin charset="0" pitchFamily="34" typeface="Verdana"/>
                <a:ea charset="0" pitchFamily="34" typeface="Verdana"/>
                <a:cs charset="0" pitchFamily="34" typeface="Verdana"/>
              </a:rPr>
              <a:t> </a:t>
            </a:r>
            <a:r>
              <a:rPr dirty="0" lang="es-CL" smtClean="0" sz="2700">
                <a:solidFill>
                  <a:srgbClr val="0070C0"/>
                </a:solidFill>
                <a:latin charset="0" pitchFamily="34" typeface="Verdana"/>
                <a:ea charset="0" pitchFamily="34" typeface="Verdana"/>
                <a:cs charset="0" pitchFamily="34" typeface="Verdana"/>
              </a:rPr>
              <a:t>la</a:t>
            </a:r>
            <a:r>
              <a:rPr b="1" dirty="0" lang="es-CL" smtClean="0" sz="2800">
                <a:solidFill>
                  <a:srgbClr val="0070C0"/>
                </a:solidFill>
                <a:latin charset="0" pitchFamily="34" typeface="Verdana"/>
                <a:ea charset="0" pitchFamily="34" typeface="Verdana"/>
                <a:cs charset="0" pitchFamily="34" typeface="Verdana"/>
              </a:rPr>
              <a:t> Realidad</a:t>
            </a:r>
            <a:endParaRPr b="1" dirty="0" lang="es-CL" sz="2800">
              <a:solidFill>
                <a:srgbClr val="0070C0"/>
              </a:solidFill>
              <a:latin charset="0" pitchFamily="34" typeface="Verdana"/>
              <a:ea charset="0" pitchFamily="34" typeface="Verdana"/>
              <a:cs charset="0" pitchFamily="34" typeface="Verdana"/>
            </a:endParaRPr>
          </a:p>
        </p:txBody>
      </p:sp>
    </p:spTree>
    <p:extLst>
      <p:ext uri="{BB962C8B-B14F-4D97-AF65-F5344CB8AC3E}">
        <p14:creationId xmlns:p14="http://schemas.microsoft.com/office/powerpoint/2010/main" xmlns="" val="2960162644"/>
      </p:ext>
    </p:extLst>
  </p:cSld>
  <p:clrMapOvr>
    <a:masterClrMapping/>
  </p:clrMapOvr>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27784" y="274638"/>
            <a:ext cx="6059016"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3200" b="1" dirty="0" smtClean="0">
                <a:solidFill>
                  <a:srgbClr val="0070C0"/>
                </a:solidFill>
                <a:latin typeface="Verdana" pitchFamily="34" charset="0"/>
                <a:ea typeface="Verdana" pitchFamily="34" charset="0"/>
                <a:cs typeface="Verdana" pitchFamily="34" charset="0"/>
              </a:rPr>
              <a:t>El cambio….</a:t>
            </a:r>
            <a:endParaRPr lang="es-ES" sz="3200" b="1" dirty="0">
              <a:solidFill>
                <a:srgbClr val="0070C0"/>
              </a:solidFill>
              <a:latin typeface="Verdana" pitchFamily="34" charset="0"/>
              <a:ea typeface="Verdana" pitchFamily="34" charset="0"/>
              <a:cs typeface="Verdana" pitchFamily="34" charset="0"/>
            </a:endParaRPr>
          </a:p>
        </p:txBody>
      </p:sp>
      <p:pic>
        <p:nvPicPr>
          <p:cNvPr id="5" name="1 Imagen" descr="hilo_de_luz.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650" y="1441598"/>
            <a:ext cx="4464050" cy="501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CuadroTexto"/>
          <p:cNvSpPr txBox="1"/>
          <p:nvPr/>
        </p:nvSpPr>
        <p:spPr>
          <a:xfrm>
            <a:off x="5436096" y="1916832"/>
            <a:ext cx="3312368" cy="3416320"/>
          </a:xfrm>
          <a:prstGeom prst="rect">
            <a:avLst/>
          </a:prstGeom>
          <a:noFill/>
        </p:spPr>
        <p:txBody>
          <a:bodyPr wrap="square" rtlCol="0">
            <a:spAutoFit/>
          </a:bodyPr>
          <a:lstStyle/>
          <a:p>
            <a:pPr algn="ctr"/>
            <a:r>
              <a:rPr lang="es-CL" b="1" dirty="0" smtClean="0">
                <a:solidFill>
                  <a:srgbClr val="0070C0"/>
                </a:solidFill>
                <a:latin typeface="Verdana" pitchFamily="34" charset="0"/>
                <a:ea typeface="Verdana" pitchFamily="34" charset="0"/>
                <a:cs typeface="Verdana" pitchFamily="34" charset="0"/>
              </a:rPr>
              <a:t>El cambio está en si Mismo </a:t>
            </a:r>
          </a:p>
          <a:p>
            <a:pPr algn="ctr"/>
            <a:r>
              <a:rPr lang="es-CL" b="1" dirty="0" smtClean="0">
                <a:solidFill>
                  <a:srgbClr val="0070C0"/>
                </a:solidFill>
                <a:latin typeface="Verdana" pitchFamily="34" charset="0"/>
                <a:ea typeface="Verdana" pitchFamily="34" charset="0"/>
                <a:cs typeface="Verdana" pitchFamily="34" charset="0"/>
              </a:rPr>
              <a:t>y cambiando</a:t>
            </a:r>
          </a:p>
          <a:p>
            <a:pPr algn="ctr"/>
            <a:r>
              <a:rPr lang="es-CL" b="1" dirty="0" smtClean="0">
                <a:solidFill>
                  <a:srgbClr val="0070C0"/>
                </a:solidFill>
                <a:latin typeface="Verdana" pitchFamily="34" charset="0"/>
                <a:ea typeface="Verdana" pitchFamily="34" charset="0"/>
                <a:cs typeface="Verdana" pitchFamily="34" charset="0"/>
              </a:rPr>
              <a:t>Constantemente</a:t>
            </a:r>
          </a:p>
          <a:p>
            <a:pPr algn="ctr"/>
            <a:endParaRPr lang="es-CL" dirty="0" smtClean="0">
              <a:solidFill>
                <a:srgbClr val="0070C0"/>
              </a:solidFill>
              <a:latin typeface="Verdana" pitchFamily="34" charset="0"/>
              <a:ea typeface="Verdana" pitchFamily="34" charset="0"/>
              <a:cs typeface="Verdana" pitchFamily="34" charset="0"/>
            </a:endParaRPr>
          </a:p>
          <a:p>
            <a:pPr algn="ctr"/>
            <a:endParaRPr lang="es-CL" b="1" dirty="0" smtClean="0">
              <a:solidFill>
                <a:srgbClr val="0070C0"/>
              </a:solidFill>
              <a:latin typeface="Verdana" pitchFamily="34" charset="0"/>
              <a:ea typeface="Verdana" pitchFamily="34" charset="0"/>
              <a:cs typeface="Verdana" pitchFamily="34" charset="0"/>
            </a:endParaRPr>
          </a:p>
          <a:p>
            <a:pPr algn="ctr"/>
            <a:endParaRPr lang="es-CL" b="1" dirty="0" smtClean="0">
              <a:solidFill>
                <a:srgbClr val="0070C0"/>
              </a:solidFill>
              <a:latin typeface="Verdana" pitchFamily="34" charset="0"/>
              <a:ea typeface="Verdana" pitchFamily="34" charset="0"/>
              <a:cs typeface="Verdana" pitchFamily="34" charset="0"/>
            </a:endParaRPr>
          </a:p>
          <a:p>
            <a:pPr algn="ctr"/>
            <a:r>
              <a:rPr lang="es-CL" b="1" dirty="0" smtClean="0">
                <a:solidFill>
                  <a:srgbClr val="0070C0"/>
                </a:solidFill>
                <a:latin typeface="Verdana" pitchFamily="34" charset="0"/>
                <a:ea typeface="Verdana" pitchFamily="34" charset="0"/>
                <a:cs typeface="Verdana" pitchFamily="34" charset="0"/>
              </a:rPr>
              <a:t>Sólo variedad</a:t>
            </a:r>
          </a:p>
          <a:p>
            <a:pPr algn="ctr"/>
            <a:r>
              <a:rPr lang="es-CL" b="1" dirty="0" smtClean="0">
                <a:solidFill>
                  <a:srgbClr val="0070C0"/>
                </a:solidFill>
                <a:latin typeface="Verdana" pitchFamily="34" charset="0"/>
                <a:ea typeface="Verdana" pitchFamily="34" charset="0"/>
                <a:cs typeface="Verdana" pitchFamily="34" charset="0"/>
              </a:rPr>
              <a:t>Absorbe variedad</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632626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5943600" y="6400800"/>
            <a:ext cx="30130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r>
              <a:rPr lang="es-ES_tradnl" sz="1400" b="1"/>
              <a:t>(Fuente: E. Bueno, 2000b)</a:t>
            </a:r>
          </a:p>
        </p:txBody>
      </p:sp>
      <p:sp>
        <p:nvSpPr>
          <p:cNvPr id="7" name="6 CuadroTexto"/>
          <p:cNvSpPr txBox="1"/>
          <p:nvPr/>
        </p:nvSpPr>
        <p:spPr>
          <a:xfrm>
            <a:off x="3131839" y="188640"/>
            <a:ext cx="6012161" cy="1200329"/>
          </a:xfrm>
          <a:prstGeom prst="rect">
            <a:avLst/>
          </a:prstGeom>
          <a:noFill/>
        </p:spPr>
        <p:txBody>
          <a:bodyPr wrap="square" rtlCol="0">
            <a:spAutoFit/>
          </a:bodyPr>
          <a:lstStyle/>
          <a:p>
            <a:pPr algn="r"/>
            <a:r>
              <a:rPr lang="es-CL" b="1" dirty="0" smtClean="0">
                <a:solidFill>
                  <a:srgbClr val="0070C0"/>
                </a:solidFill>
                <a:latin typeface="Verdana" pitchFamily="34" charset="0"/>
                <a:ea typeface="Verdana" pitchFamily="34" charset="0"/>
                <a:cs typeface="Verdana" pitchFamily="34" charset="0"/>
              </a:rPr>
              <a:t>CAMBIOS Y GUÍAS CONCEPTUALES PARA LA ACCIÓN</a:t>
            </a:r>
          </a:p>
          <a:p>
            <a:endParaRPr lang="es-CL" dirty="0"/>
          </a:p>
        </p:txBody>
      </p:sp>
      <p:graphicFrame>
        <p:nvGraphicFramePr>
          <p:cNvPr id="9" name="8 Marcador de tabla"/>
          <p:cNvGraphicFramePr>
            <a:graphicFrameLocks noGrp="1"/>
          </p:cNvGraphicFramePr>
          <p:nvPr>
            <p:ph type="tbl" idx="1"/>
          </p:nvPr>
        </p:nvGraphicFramePr>
        <p:xfrm>
          <a:off x="1043608" y="1628802"/>
          <a:ext cx="7344816" cy="3888432"/>
        </p:xfrm>
        <a:graphic>
          <a:graphicData uri="http://schemas.openxmlformats.org/drawingml/2006/table">
            <a:tbl>
              <a:tblPr/>
              <a:tblGrid>
                <a:gridCol w="2875982"/>
                <a:gridCol w="4468834"/>
              </a:tblGrid>
              <a:tr h="648072">
                <a:tc>
                  <a:txBody>
                    <a:bodyPr/>
                    <a:lstStyle/>
                    <a:p>
                      <a:pPr algn="ctr" fontAlgn="ctr"/>
                      <a:r>
                        <a:rPr lang="es-CL" sz="2400" b="1" i="0" u="none" strike="noStrike" dirty="0">
                          <a:solidFill>
                            <a:srgbClr val="0070C0"/>
                          </a:solidFill>
                          <a:latin typeface="Verdana" pitchFamily="34" charset="0"/>
                          <a:ea typeface="Verdana" pitchFamily="34" charset="0"/>
                          <a:cs typeface="Verdana" pitchFamily="34" charset="0"/>
                        </a:rPr>
                        <a:t>CAMBIOS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2400" b="1" i="0" u="none" strike="noStrike" dirty="0">
                          <a:solidFill>
                            <a:srgbClr val="0070C0"/>
                          </a:solidFill>
                          <a:latin typeface="Verdana" pitchFamily="34" charset="0"/>
                          <a:ea typeface="Verdana" pitchFamily="34" charset="0"/>
                          <a:cs typeface="Verdana" pitchFamily="34" charset="0"/>
                        </a:rPr>
                        <a:t>CONCEPTOS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ctr"/>
                      <a:r>
                        <a:rPr lang="es-CL" sz="1800" b="1" i="0" u="none" strike="noStrike" dirty="0" smtClean="0">
                          <a:solidFill>
                            <a:srgbClr val="0070C0"/>
                          </a:solidFill>
                          <a:latin typeface="Verdana" pitchFamily="34" charset="0"/>
                          <a:ea typeface="Verdana" pitchFamily="34" charset="0"/>
                          <a:cs typeface="Verdana" pitchFamily="34" charset="0"/>
                        </a:rPr>
                        <a:t> - TECNOLÓGICO</a:t>
                      </a:r>
                      <a:endParaRPr lang="es-CL" sz="1800" b="1" i="0" u="none" strike="noStrike" dirty="0">
                        <a:solidFill>
                          <a:srgbClr val="0070C0"/>
                        </a:solidFill>
                        <a:latin typeface="Verdana" pitchFamily="34" charset="0"/>
                        <a:ea typeface="Verdana" pitchFamily="34" charset="0"/>
                        <a:cs typeface="Verdana"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800" b="1" i="0" u="none" strike="noStrike" dirty="0">
                          <a:solidFill>
                            <a:srgbClr val="0070C0"/>
                          </a:solidFill>
                          <a:latin typeface="Verdana" pitchFamily="34" charset="0"/>
                          <a:ea typeface="Verdana" pitchFamily="34" charset="0"/>
                          <a:cs typeface="Verdana" pitchFamily="34" charset="0"/>
                        </a:rPr>
                        <a:t>Innovación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ctr"/>
                      <a:r>
                        <a:rPr lang="es-CL" sz="1800" b="1" i="0" u="none" strike="noStrike" dirty="0" smtClean="0">
                          <a:solidFill>
                            <a:srgbClr val="0070C0"/>
                          </a:solidFill>
                          <a:latin typeface="Verdana" pitchFamily="34" charset="0"/>
                          <a:ea typeface="Verdana" pitchFamily="34" charset="0"/>
                          <a:cs typeface="Verdana" pitchFamily="34" charset="0"/>
                        </a:rPr>
                        <a:t> - ESPACIAL</a:t>
                      </a:r>
                      <a:endParaRPr lang="es-CL" sz="1800" b="1" i="0" u="none" strike="noStrike" dirty="0">
                        <a:solidFill>
                          <a:srgbClr val="0070C0"/>
                        </a:solidFill>
                        <a:latin typeface="Verdana" pitchFamily="34" charset="0"/>
                        <a:ea typeface="Verdana" pitchFamily="34" charset="0"/>
                        <a:cs typeface="Verdana"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800" b="1" i="0" u="none" strike="noStrike" dirty="0">
                          <a:solidFill>
                            <a:srgbClr val="0070C0"/>
                          </a:solidFill>
                          <a:latin typeface="Verdana" pitchFamily="34" charset="0"/>
                          <a:ea typeface="Verdana" pitchFamily="34" charset="0"/>
                          <a:cs typeface="Verdana" pitchFamily="34" charset="0"/>
                        </a:rPr>
                        <a:t>Globalización e Internacionalización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ctr"/>
                      <a:r>
                        <a:rPr lang="es-CL" sz="1800" b="1" i="0" u="none" strike="noStrike" dirty="0" smtClean="0">
                          <a:solidFill>
                            <a:srgbClr val="0070C0"/>
                          </a:solidFill>
                          <a:latin typeface="Verdana" pitchFamily="34" charset="0"/>
                          <a:ea typeface="Verdana" pitchFamily="34" charset="0"/>
                          <a:cs typeface="Verdana" pitchFamily="34" charset="0"/>
                        </a:rPr>
                        <a:t> - COMPETIVIVO</a:t>
                      </a:r>
                      <a:endParaRPr lang="es-CL" sz="1800" b="1" i="0" u="none" strike="noStrike" dirty="0">
                        <a:solidFill>
                          <a:srgbClr val="0070C0"/>
                        </a:solidFill>
                        <a:latin typeface="Verdana" pitchFamily="34" charset="0"/>
                        <a:ea typeface="Verdana" pitchFamily="34" charset="0"/>
                        <a:cs typeface="Verdana"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800" b="1" i="0" u="none" strike="noStrike" dirty="0">
                          <a:solidFill>
                            <a:srgbClr val="0070C0"/>
                          </a:solidFill>
                          <a:latin typeface="Verdana" pitchFamily="34" charset="0"/>
                          <a:ea typeface="Verdana" pitchFamily="34" charset="0"/>
                          <a:cs typeface="Verdana" pitchFamily="34" charset="0"/>
                        </a:rPr>
                        <a:t>Ventajas </a:t>
                      </a:r>
                      <a:r>
                        <a:rPr lang="es-CL" sz="1800" b="1" i="0" u="none" strike="noStrike" dirty="0" smtClean="0">
                          <a:solidFill>
                            <a:srgbClr val="0070C0"/>
                          </a:solidFill>
                          <a:latin typeface="Verdana" pitchFamily="34" charset="0"/>
                          <a:ea typeface="Verdana" pitchFamily="34" charset="0"/>
                          <a:cs typeface="Verdana" pitchFamily="34" charset="0"/>
                        </a:rPr>
                        <a:t>Competitivas </a:t>
                      </a:r>
                      <a:r>
                        <a:rPr lang="es-CL" sz="1800" b="1" i="0" u="none" strike="noStrike" dirty="0">
                          <a:solidFill>
                            <a:srgbClr val="0070C0"/>
                          </a:solidFill>
                          <a:latin typeface="Verdana" pitchFamily="34" charset="0"/>
                          <a:ea typeface="Verdana" pitchFamily="34" charset="0"/>
                          <a:cs typeface="Verdana" pitchFamily="34" charset="0"/>
                        </a:rPr>
                        <a:t>y Competencias Básicas Distintivas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ctr"/>
                      <a:r>
                        <a:rPr lang="es-CL" sz="1800" b="1" i="0" u="none" strike="noStrike" dirty="0" smtClean="0">
                          <a:solidFill>
                            <a:srgbClr val="0070C0"/>
                          </a:solidFill>
                          <a:latin typeface="Verdana" pitchFamily="34" charset="0"/>
                          <a:ea typeface="Verdana" pitchFamily="34" charset="0"/>
                          <a:cs typeface="Verdana" pitchFamily="34" charset="0"/>
                        </a:rPr>
                        <a:t> - CULTURAL</a:t>
                      </a:r>
                      <a:endParaRPr lang="es-CL" sz="1800" b="1" i="0" u="none" strike="noStrike" dirty="0">
                        <a:solidFill>
                          <a:srgbClr val="0070C0"/>
                        </a:solidFill>
                        <a:latin typeface="Verdana" pitchFamily="34" charset="0"/>
                        <a:ea typeface="Verdana" pitchFamily="34" charset="0"/>
                        <a:cs typeface="Verdana"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800" b="1" i="0" u="none" strike="noStrike" dirty="0" err="1">
                          <a:solidFill>
                            <a:srgbClr val="0070C0"/>
                          </a:solidFill>
                          <a:latin typeface="Verdana" pitchFamily="34" charset="0"/>
                          <a:ea typeface="Verdana" pitchFamily="34" charset="0"/>
                          <a:cs typeface="Verdana" pitchFamily="34" charset="0"/>
                        </a:rPr>
                        <a:t>Transculturalidad</a:t>
                      </a:r>
                      <a:r>
                        <a:rPr lang="es-CL" sz="1800" b="1" i="0" u="none" strike="noStrike" dirty="0">
                          <a:solidFill>
                            <a:srgbClr val="0070C0"/>
                          </a:solidFill>
                          <a:latin typeface="Verdana" pitchFamily="34" charset="0"/>
                          <a:ea typeface="Verdana" pitchFamily="34" charset="0"/>
                          <a:cs typeface="Verdana" pitchFamily="34" charset="0"/>
                        </a:rPr>
                        <a:t> y Alineación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ctr"/>
                      <a:r>
                        <a:rPr lang="es-CL" sz="1800" b="1" i="0" u="none" strike="noStrike" dirty="0" smtClean="0">
                          <a:solidFill>
                            <a:srgbClr val="0070C0"/>
                          </a:solidFill>
                          <a:latin typeface="Verdana" pitchFamily="34" charset="0"/>
                          <a:ea typeface="Verdana" pitchFamily="34" charset="0"/>
                          <a:cs typeface="Verdana" pitchFamily="34" charset="0"/>
                        </a:rPr>
                        <a:t> - ORGANIZATIVO</a:t>
                      </a:r>
                      <a:endParaRPr lang="es-CL" sz="1800" b="1" i="0" u="none" strike="noStrike" dirty="0">
                        <a:solidFill>
                          <a:srgbClr val="0070C0"/>
                        </a:solidFill>
                        <a:latin typeface="Verdana" pitchFamily="34" charset="0"/>
                        <a:ea typeface="Verdana" pitchFamily="34" charset="0"/>
                        <a:cs typeface="Verdana"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800" b="1" i="0" u="none" strike="noStrike" dirty="0">
                          <a:solidFill>
                            <a:srgbClr val="0070C0"/>
                          </a:solidFill>
                          <a:latin typeface="Verdana" pitchFamily="34" charset="0"/>
                          <a:ea typeface="Verdana" pitchFamily="34" charset="0"/>
                          <a:cs typeface="Verdana" pitchFamily="34" charset="0"/>
                        </a:rPr>
                        <a:t>Flexibilización y Visualización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1168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8" name="Rectangle 24"/>
          <p:cNvSpPr>
            <a:spLocks noChangeArrowheads="1"/>
          </p:cNvSpPr>
          <p:nvPr/>
        </p:nvSpPr>
        <p:spPr bwMode="auto">
          <a:xfrm>
            <a:off x="304800" y="1295400"/>
            <a:ext cx="8534400" cy="5105400"/>
          </a:xfrm>
          <a:prstGeom prst="rect">
            <a:avLst/>
          </a:prstGeom>
          <a:ln/>
        </p:spPr>
        <p:style>
          <a:lnRef idx="2">
            <a:schemeClr val="accent3"/>
          </a:lnRef>
          <a:fillRef idx="1">
            <a:schemeClr val="lt1"/>
          </a:fillRef>
          <a:effectRef idx="0">
            <a:schemeClr val="accent3"/>
          </a:effectRef>
          <a:fontRef idx="minor">
            <a:schemeClr val="dk1"/>
          </a:fontRef>
        </p:style>
        <p:txBody>
          <a:bodyPr wrap="none" anchor="ctr"/>
          <a:lstStyle/>
          <a:p>
            <a:endParaRPr lang="es-ES"/>
          </a:p>
        </p:txBody>
      </p:sp>
      <p:grpSp>
        <p:nvGrpSpPr>
          <p:cNvPr id="118786" name="Group 2"/>
          <p:cNvGrpSpPr>
            <a:grpSpLocks/>
          </p:cNvGrpSpPr>
          <p:nvPr/>
        </p:nvGrpSpPr>
        <p:grpSpPr bwMode="auto">
          <a:xfrm>
            <a:off x="2428875" y="1814513"/>
            <a:ext cx="4343400" cy="3925887"/>
            <a:chOff x="1610" y="1191"/>
            <a:chExt cx="2963" cy="2473"/>
          </a:xfrm>
        </p:grpSpPr>
        <p:sp>
          <p:nvSpPr>
            <p:cNvPr id="118787" name="AutoShape 3"/>
            <p:cNvSpPr>
              <a:spLocks noChangeArrowheads="1"/>
            </p:cNvSpPr>
            <p:nvPr/>
          </p:nvSpPr>
          <p:spPr bwMode="auto">
            <a:xfrm flipV="1">
              <a:off x="3026" y="1331"/>
              <a:ext cx="137" cy="838"/>
            </a:xfrm>
            <a:prstGeom prst="upArrow">
              <a:avLst>
                <a:gd name="adj1" fmla="val 50000"/>
                <a:gd name="adj2" fmla="val 152920"/>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88" name="AutoShape 4"/>
            <p:cNvSpPr>
              <a:spLocks noChangeArrowheads="1"/>
            </p:cNvSpPr>
            <p:nvPr/>
          </p:nvSpPr>
          <p:spPr bwMode="auto">
            <a:xfrm>
              <a:off x="3026" y="2541"/>
              <a:ext cx="137" cy="838"/>
            </a:xfrm>
            <a:prstGeom prst="upArrow">
              <a:avLst>
                <a:gd name="adj1" fmla="val 50000"/>
                <a:gd name="adj2" fmla="val 152920"/>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89" name="AutoShape 5"/>
            <p:cNvSpPr>
              <a:spLocks noChangeArrowheads="1"/>
            </p:cNvSpPr>
            <p:nvPr/>
          </p:nvSpPr>
          <p:spPr bwMode="auto">
            <a:xfrm rot="2702367" flipV="1">
              <a:off x="3571" y="1597"/>
              <a:ext cx="140" cy="686"/>
            </a:xfrm>
            <a:prstGeom prst="upArrow">
              <a:avLst>
                <a:gd name="adj1" fmla="val 50000"/>
                <a:gd name="adj2" fmla="val 122500"/>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0" name="AutoShape 6"/>
            <p:cNvSpPr>
              <a:spLocks noChangeArrowheads="1"/>
            </p:cNvSpPr>
            <p:nvPr/>
          </p:nvSpPr>
          <p:spPr bwMode="auto">
            <a:xfrm rot="18902367" flipV="1">
              <a:off x="2387" y="1610"/>
              <a:ext cx="137" cy="699"/>
            </a:xfrm>
            <a:prstGeom prst="upArrow">
              <a:avLst>
                <a:gd name="adj1" fmla="val 50000"/>
                <a:gd name="adj2" fmla="val 127555"/>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1" name="AutoShape 7"/>
            <p:cNvSpPr>
              <a:spLocks noChangeArrowheads="1"/>
            </p:cNvSpPr>
            <p:nvPr/>
          </p:nvSpPr>
          <p:spPr bwMode="auto">
            <a:xfrm rot="2697633">
              <a:off x="2309" y="2434"/>
              <a:ext cx="137" cy="791"/>
            </a:xfrm>
            <a:prstGeom prst="upArrow">
              <a:avLst>
                <a:gd name="adj1" fmla="val 50000"/>
                <a:gd name="adj2" fmla="val 144343"/>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2" name="AutoShape 8"/>
            <p:cNvSpPr>
              <a:spLocks noChangeArrowheads="1"/>
            </p:cNvSpPr>
            <p:nvPr/>
          </p:nvSpPr>
          <p:spPr bwMode="auto">
            <a:xfrm rot="-2702367">
              <a:off x="3710" y="2456"/>
              <a:ext cx="139" cy="776"/>
            </a:xfrm>
            <a:prstGeom prst="upArrow">
              <a:avLst>
                <a:gd name="adj1" fmla="val 50000"/>
                <a:gd name="adj2" fmla="val 139568"/>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3" name="AutoShape 9"/>
            <p:cNvSpPr>
              <a:spLocks noChangeArrowheads="1"/>
            </p:cNvSpPr>
            <p:nvPr/>
          </p:nvSpPr>
          <p:spPr bwMode="auto">
            <a:xfrm rot="5388770" flipH="1" flipV="1">
              <a:off x="4064" y="2048"/>
              <a:ext cx="139" cy="661"/>
            </a:xfrm>
            <a:prstGeom prst="upArrow">
              <a:avLst>
                <a:gd name="adj1" fmla="val 50000"/>
                <a:gd name="adj2" fmla="val 118885"/>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4" name="Oval 10"/>
            <p:cNvSpPr>
              <a:spLocks noChangeArrowheads="1"/>
            </p:cNvSpPr>
            <p:nvPr/>
          </p:nvSpPr>
          <p:spPr bwMode="auto">
            <a:xfrm>
              <a:off x="1610" y="1191"/>
              <a:ext cx="2963" cy="2473"/>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folHlink"/>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5" name="AutoShape 11"/>
            <p:cNvSpPr>
              <a:spLocks noChangeArrowheads="1"/>
            </p:cNvSpPr>
            <p:nvPr/>
          </p:nvSpPr>
          <p:spPr bwMode="auto">
            <a:xfrm rot="16211230" flipV="1">
              <a:off x="1940" y="2048"/>
              <a:ext cx="139" cy="661"/>
            </a:xfrm>
            <a:prstGeom prst="upArrow">
              <a:avLst>
                <a:gd name="adj1" fmla="val 50000"/>
                <a:gd name="adj2" fmla="val 118885"/>
              </a:avLst>
            </a:prstGeom>
            <a:noFill/>
            <a:ln w="38100">
              <a:solidFill>
                <a:schemeClr val="tx1"/>
              </a:solidFill>
              <a:miter lim="800000"/>
              <a:headEnd/>
              <a:tailEnd/>
            </a:ln>
            <a:effectLst/>
            <a:extLst>
              <a:ext uri="{909E8E84-426E-40DD-AFC4-6F175D3DCCD1}">
                <a14:hiddenFill xmlns="" xmlns:a14="http://schemas.microsoft.com/office/drawing/2010/main">
                  <a:solidFill>
                    <a:srgbClr val="00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grpSp>
      <p:sp>
        <p:nvSpPr>
          <p:cNvPr id="118796" name="Text Box 12"/>
          <p:cNvSpPr txBox="1">
            <a:spLocks noChangeArrowheads="1"/>
          </p:cNvSpPr>
          <p:nvPr/>
        </p:nvSpPr>
        <p:spPr bwMode="auto">
          <a:xfrm>
            <a:off x="5257800" y="6400800"/>
            <a:ext cx="33813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r>
              <a:rPr lang="es-ES_tradnl" sz="1400" b="1"/>
              <a:t>(Fuente: C.K. Prahalad, 1998)</a:t>
            </a:r>
          </a:p>
        </p:txBody>
      </p:sp>
      <p:sp>
        <p:nvSpPr>
          <p:cNvPr id="118797" name="Oval 13"/>
          <p:cNvSpPr>
            <a:spLocks noChangeArrowheads="1"/>
          </p:cNvSpPr>
          <p:nvPr/>
        </p:nvSpPr>
        <p:spPr bwMode="auto">
          <a:xfrm>
            <a:off x="422275" y="1371600"/>
            <a:ext cx="8299450" cy="4876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rgbClr val="FFFF00"/>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18798" name="AutoShape 14"/>
          <p:cNvSpPr>
            <a:spLocks noChangeArrowheads="1"/>
          </p:cNvSpPr>
          <p:nvPr/>
        </p:nvSpPr>
        <p:spPr bwMode="auto">
          <a:xfrm>
            <a:off x="3612784" y="3303309"/>
            <a:ext cx="1984375" cy="783193"/>
          </a:xfrm>
          <a:prstGeom prst="roundRect">
            <a:avLst>
              <a:gd name="adj" fmla="val 16667"/>
            </a:avLst>
          </a:prstGeom>
          <a:solidFill>
            <a:srgbClr val="FFCC66"/>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r>
              <a:rPr lang="es-ES_tradnl" sz="2000" b="1" dirty="0">
                <a:effectLst>
                  <a:outerShdw blurRad="38100" dist="38100" dir="2700000" algn="tl">
                    <a:srgbClr val="FFFFFF"/>
                  </a:outerShdw>
                </a:effectLst>
                <a:latin typeface="Arial Narrow" pitchFamily="34" charset="0"/>
              </a:rPr>
              <a:t>NUEVA ECONOMÍA</a:t>
            </a:r>
          </a:p>
        </p:txBody>
      </p:sp>
      <p:sp>
        <p:nvSpPr>
          <p:cNvPr id="118799" name="Oval 15"/>
          <p:cNvSpPr>
            <a:spLocks noChangeArrowheads="1"/>
          </p:cNvSpPr>
          <p:nvPr/>
        </p:nvSpPr>
        <p:spPr bwMode="auto">
          <a:xfrm>
            <a:off x="3498850" y="1392238"/>
            <a:ext cx="2171700" cy="693737"/>
          </a:xfrm>
          <a:prstGeom prst="ellipse">
            <a:avLst/>
          </a:prstGeom>
          <a:solidFill>
            <a:srgbClr val="7030A0"/>
          </a:solidFill>
          <a:ln w="38100">
            <a:solidFill>
              <a:schemeClr val="tx1"/>
            </a:solidFill>
            <a:round/>
            <a:headEnd/>
            <a:tailEnd/>
          </a:ln>
          <a:effectLst/>
        </p:spPr>
        <p:txBody>
          <a:bodyPr tIns="190800" bIns="190800" anchor="ctr">
            <a:spAutoFit/>
          </a:bodyPr>
          <a:lstStyle/>
          <a:p>
            <a:pPr>
              <a:lnSpc>
                <a:spcPct val="90000"/>
              </a:lnSpc>
              <a:spcBef>
                <a:spcPct val="110000"/>
              </a:spcBef>
            </a:pPr>
            <a:r>
              <a:rPr lang="es-ES_tradnl" sz="1400" b="1">
                <a:latin typeface="Arial Narrow" pitchFamily="34" charset="0"/>
              </a:rPr>
              <a:t>GLOBALIZACIÓN</a:t>
            </a:r>
          </a:p>
        </p:txBody>
      </p:sp>
      <p:sp>
        <p:nvSpPr>
          <p:cNvPr id="118800" name="Oval 16"/>
          <p:cNvSpPr>
            <a:spLocks noChangeArrowheads="1"/>
          </p:cNvSpPr>
          <p:nvPr/>
        </p:nvSpPr>
        <p:spPr bwMode="auto">
          <a:xfrm>
            <a:off x="3435350" y="5176838"/>
            <a:ext cx="2400300" cy="965200"/>
          </a:xfrm>
          <a:prstGeom prst="ellipse">
            <a:avLst/>
          </a:prstGeom>
          <a:solidFill>
            <a:srgbClr val="92D050"/>
          </a:solidFill>
          <a:ln w="38100">
            <a:solidFill>
              <a:schemeClr val="tx1"/>
            </a:solidFill>
            <a:round/>
            <a:headEnd/>
            <a:tailEnd/>
          </a:ln>
          <a:effectLst/>
        </p:spPr>
        <p:txBody>
          <a:bodyPr tIns="10800" bIns="10800" anchor="ctr">
            <a:spAutoFit/>
          </a:bodyPr>
          <a:lstStyle/>
          <a:p>
            <a:r>
              <a:rPr lang="es-ES_tradnl" sz="1400" b="1" dirty="0">
                <a:latin typeface="Arial Narrow" pitchFamily="34" charset="0"/>
              </a:rPr>
              <a:t>FRONTERAS INDETERMINADAS ENTRE SECTORES</a:t>
            </a:r>
          </a:p>
        </p:txBody>
      </p:sp>
      <p:sp>
        <p:nvSpPr>
          <p:cNvPr id="118801" name="Oval 17"/>
          <p:cNvSpPr>
            <a:spLocks noChangeArrowheads="1"/>
          </p:cNvSpPr>
          <p:nvPr/>
        </p:nvSpPr>
        <p:spPr bwMode="auto">
          <a:xfrm>
            <a:off x="5700713" y="2166938"/>
            <a:ext cx="2100262" cy="733425"/>
          </a:xfrm>
          <a:prstGeom prst="ellipse">
            <a:avLst/>
          </a:prstGeom>
          <a:solidFill>
            <a:srgbClr val="92D050"/>
          </a:solidFill>
          <a:ln w="38100">
            <a:solidFill>
              <a:schemeClr val="tx1"/>
            </a:solidFill>
            <a:round/>
            <a:headEnd/>
            <a:tailEnd/>
          </a:ln>
          <a:effectLst/>
        </p:spPr>
        <p:txBody>
          <a:bodyPr lIns="18000" rIns="18000" anchor="ctr">
            <a:spAutoFit/>
          </a:bodyPr>
          <a:lstStyle/>
          <a:p>
            <a:r>
              <a:rPr lang="es-ES_tradnl" sz="1400" b="1" dirty="0">
                <a:latin typeface="Arial Narrow" pitchFamily="34" charset="0"/>
              </a:rPr>
              <a:t>DESREGULACIÓN   Y PRIVATIZACIÓN</a:t>
            </a:r>
          </a:p>
        </p:txBody>
      </p:sp>
      <p:sp>
        <p:nvSpPr>
          <p:cNvPr id="118802" name="Oval 18"/>
          <p:cNvSpPr>
            <a:spLocks noChangeArrowheads="1"/>
          </p:cNvSpPr>
          <p:nvPr/>
        </p:nvSpPr>
        <p:spPr bwMode="auto">
          <a:xfrm>
            <a:off x="1270000" y="2205038"/>
            <a:ext cx="2173288" cy="623887"/>
          </a:xfrm>
          <a:prstGeom prst="ellipse">
            <a:avLst/>
          </a:prstGeom>
          <a:solidFill>
            <a:srgbClr val="0070C0"/>
          </a:solidFill>
          <a:ln w="38100">
            <a:solidFill>
              <a:schemeClr val="tx1"/>
            </a:solidFill>
            <a:round/>
            <a:headEnd/>
            <a:tailEnd/>
          </a:ln>
          <a:effectLst/>
        </p:spPr>
        <p:txBody>
          <a:bodyPr lIns="18000" tIns="154800" rIns="18000" bIns="154800" anchor="ctr">
            <a:spAutoFit/>
          </a:bodyPr>
          <a:lstStyle/>
          <a:p>
            <a:pPr>
              <a:lnSpc>
                <a:spcPct val="90000"/>
              </a:lnSpc>
              <a:spcBef>
                <a:spcPct val="110000"/>
              </a:spcBef>
            </a:pPr>
            <a:r>
              <a:rPr lang="es-ES_tradnl" sz="1400" b="1" dirty="0">
                <a:latin typeface="Arial Narrow" pitchFamily="34" charset="0"/>
              </a:rPr>
              <a:t>ECOSENSIBILIDAD</a:t>
            </a:r>
          </a:p>
        </p:txBody>
      </p:sp>
      <p:sp>
        <p:nvSpPr>
          <p:cNvPr id="118803" name="Oval 19"/>
          <p:cNvSpPr>
            <a:spLocks noChangeArrowheads="1"/>
          </p:cNvSpPr>
          <p:nvPr/>
        </p:nvSpPr>
        <p:spPr bwMode="auto">
          <a:xfrm>
            <a:off x="1550988" y="4400550"/>
            <a:ext cx="1804987" cy="1217613"/>
          </a:xfrm>
          <a:prstGeom prst="ellipse">
            <a:avLst/>
          </a:prstGeom>
          <a:solidFill>
            <a:srgbClr val="FF0000"/>
          </a:solidFill>
          <a:ln w="38100">
            <a:solidFill>
              <a:schemeClr val="tx1"/>
            </a:solidFill>
            <a:round/>
            <a:headEnd/>
            <a:tailEnd/>
          </a:ln>
          <a:effectLst/>
        </p:spPr>
        <p:txBody>
          <a:bodyPr lIns="18000" rIns="18000" anchor="ctr">
            <a:spAutoFit/>
          </a:bodyPr>
          <a:lstStyle/>
          <a:p>
            <a:pPr>
              <a:lnSpc>
                <a:spcPct val="120000"/>
              </a:lnSpc>
              <a:spcBef>
                <a:spcPct val="110000"/>
              </a:spcBef>
            </a:pPr>
            <a:r>
              <a:rPr lang="es-ES_tradnl" sz="1400" b="1" dirty="0">
                <a:latin typeface="Arial Narrow" pitchFamily="34" charset="0"/>
              </a:rPr>
              <a:t>NUEVOS CRITERIOS DE GESTIÓN</a:t>
            </a:r>
          </a:p>
        </p:txBody>
      </p:sp>
      <p:sp>
        <p:nvSpPr>
          <p:cNvPr id="118804" name="Oval 20"/>
          <p:cNvSpPr>
            <a:spLocks noChangeArrowheads="1"/>
          </p:cNvSpPr>
          <p:nvPr/>
        </p:nvSpPr>
        <p:spPr bwMode="auto">
          <a:xfrm>
            <a:off x="5772150" y="4681538"/>
            <a:ext cx="2173288" cy="733425"/>
          </a:xfrm>
          <a:prstGeom prst="ellipse">
            <a:avLst/>
          </a:prstGeom>
          <a:solidFill>
            <a:srgbClr val="00B050"/>
          </a:solidFill>
          <a:ln w="38100">
            <a:solidFill>
              <a:schemeClr val="tx1"/>
            </a:solidFill>
            <a:round/>
            <a:headEnd/>
            <a:tailEnd/>
          </a:ln>
          <a:effectLst/>
        </p:spPr>
        <p:txBody>
          <a:bodyPr anchor="ctr">
            <a:spAutoFit/>
          </a:bodyPr>
          <a:lstStyle/>
          <a:p>
            <a:r>
              <a:rPr lang="es-ES_tradnl" sz="1400" b="1" dirty="0">
                <a:latin typeface="Arial Narrow" pitchFamily="34" charset="0"/>
              </a:rPr>
              <a:t>CONVERGENCIA TECNOLÓGICA</a:t>
            </a:r>
          </a:p>
        </p:txBody>
      </p:sp>
      <p:sp>
        <p:nvSpPr>
          <p:cNvPr id="118805" name="Oval 21"/>
          <p:cNvSpPr>
            <a:spLocks noChangeArrowheads="1"/>
          </p:cNvSpPr>
          <p:nvPr/>
        </p:nvSpPr>
        <p:spPr bwMode="auto">
          <a:xfrm>
            <a:off x="565150" y="3475038"/>
            <a:ext cx="2386013" cy="431800"/>
          </a:xfrm>
          <a:prstGeom prst="ellipse">
            <a:avLst/>
          </a:prstGeom>
          <a:solidFill>
            <a:srgbClr val="FFC000"/>
          </a:solidFill>
          <a:ln w="38100">
            <a:solidFill>
              <a:schemeClr val="tx1"/>
            </a:solidFill>
            <a:round/>
            <a:headEnd/>
            <a:tailEnd/>
          </a:ln>
          <a:effectLst/>
        </p:spPr>
        <p:txBody>
          <a:bodyPr lIns="18000" rIns="18000" anchor="ctr">
            <a:spAutoFit/>
          </a:bodyPr>
          <a:lstStyle/>
          <a:p>
            <a:r>
              <a:rPr lang="es-ES_tradnl" sz="1400" b="1" dirty="0">
                <a:latin typeface="Arial Narrow" pitchFamily="34" charset="0"/>
              </a:rPr>
              <a:t>DESINTERMEDIACIÓN</a:t>
            </a:r>
          </a:p>
        </p:txBody>
      </p:sp>
      <p:sp>
        <p:nvSpPr>
          <p:cNvPr id="118806" name="Oval 22"/>
          <p:cNvSpPr>
            <a:spLocks noChangeArrowheads="1"/>
          </p:cNvSpPr>
          <p:nvPr/>
        </p:nvSpPr>
        <p:spPr bwMode="auto">
          <a:xfrm>
            <a:off x="6249988" y="3330575"/>
            <a:ext cx="1836737" cy="720725"/>
          </a:xfrm>
          <a:prstGeom prst="ellipse">
            <a:avLst/>
          </a:prstGeom>
          <a:solidFill>
            <a:srgbClr val="00B0F0"/>
          </a:solidFill>
          <a:ln w="38100">
            <a:solidFill>
              <a:schemeClr val="tx1"/>
            </a:solidFill>
            <a:round/>
            <a:headEnd/>
            <a:tailEnd/>
          </a:ln>
          <a:effectLst/>
        </p:spPr>
        <p:txBody>
          <a:bodyPr tIns="190800" bIns="190800" anchor="ctr">
            <a:spAutoFit/>
          </a:bodyPr>
          <a:lstStyle/>
          <a:p>
            <a:r>
              <a:rPr lang="es-ES_tradnl" sz="1400" b="1" dirty="0">
                <a:latin typeface="Arial Narrow" pitchFamily="34" charset="0"/>
              </a:rPr>
              <a:t>VOLATILIDAD</a:t>
            </a:r>
          </a:p>
        </p:txBody>
      </p:sp>
      <p:sp>
        <p:nvSpPr>
          <p:cNvPr id="25" name="24 CuadroTexto"/>
          <p:cNvSpPr txBox="1"/>
          <p:nvPr/>
        </p:nvSpPr>
        <p:spPr>
          <a:xfrm>
            <a:off x="2555776" y="260648"/>
            <a:ext cx="6588224" cy="707886"/>
          </a:xfrm>
          <a:prstGeom prst="rect">
            <a:avLst/>
          </a:prstGeom>
          <a:noFill/>
        </p:spPr>
        <p:txBody>
          <a:bodyPr wrap="square" rtlCol="0">
            <a:spAutoFit/>
          </a:bodyPr>
          <a:lstStyle/>
          <a:p>
            <a:pPr algn="r"/>
            <a:r>
              <a:rPr lang="es-CL" sz="2000" b="1" dirty="0" smtClean="0">
                <a:solidFill>
                  <a:srgbClr val="0070C0"/>
                </a:solidFill>
                <a:latin typeface="Verdana" pitchFamily="34" charset="0"/>
                <a:ea typeface="Verdana" pitchFamily="34" charset="0"/>
                <a:cs typeface="Verdana" pitchFamily="34" charset="0"/>
              </a:rPr>
              <a:t>OCHO DISCONTINUIDADES ESTÁN </a:t>
            </a:r>
          </a:p>
          <a:p>
            <a:pPr algn="r"/>
            <a:r>
              <a:rPr lang="es-CL" sz="2000" b="1" dirty="0" smtClean="0">
                <a:solidFill>
                  <a:srgbClr val="0070C0"/>
                </a:solidFill>
                <a:latin typeface="Verdana" pitchFamily="34" charset="0"/>
                <a:ea typeface="Verdana" pitchFamily="34" charset="0"/>
                <a:cs typeface="Verdana" pitchFamily="34" charset="0"/>
              </a:rPr>
              <a:t>CONFIGURANDO LA NUEVA ECONOMÍA</a:t>
            </a:r>
            <a:endParaRPr lang="es-CL" sz="20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89485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8798"/>
                                        </p:tgtEl>
                                        <p:attrNameLst>
                                          <p:attrName>style.visibility</p:attrName>
                                        </p:attrNameLst>
                                      </p:cBhvr>
                                      <p:to>
                                        <p:strVal val="visible"/>
                                      </p:to>
                                    </p:set>
                                    <p:anim calcmode="lin" valueType="num">
                                      <p:cBhvr>
                                        <p:cTn id="7" dur="1000" fill="hold"/>
                                        <p:tgtEl>
                                          <p:spTgt spid="118798"/>
                                        </p:tgtEl>
                                        <p:attrNameLst>
                                          <p:attrName>ppt_w</p:attrName>
                                        </p:attrNameLst>
                                      </p:cBhvr>
                                      <p:tavLst>
                                        <p:tav tm="0">
                                          <p:val>
                                            <p:fltVal val="0"/>
                                          </p:val>
                                        </p:tav>
                                        <p:tav tm="100000">
                                          <p:val>
                                            <p:strVal val="#ppt_w"/>
                                          </p:val>
                                        </p:tav>
                                      </p:tavLst>
                                    </p:anim>
                                    <p:anim calcmode="lin" valueType="num">
                                      <p:cBhvr>
                                        <p:cTn id="8" dur="1000" fill="hold"/>
                                        <p:tgtEl>
                                          <p:spTgt spid="118798"/>
                                        </p:tgtEl>
                                        <p:attrNameLst>
                                          <p:attrName>ppt_h</p:attrName>
                                        </p:attrNameLst>
                                      </p:cBhvr>
                                      <p:tavLst>
                                        <p:tav tm="0">
                                          <p:val>
                                            <p:fltVal val="0"/>
                                          </p:val>
                                        </p:tav>
                                        <p:tav tm="100000">
                                          <p:val>
                                            <p:strVal val="#ppt_h"/>
                                          </p:val>
                                        </p:tav>
                                      </p:tavLst>
                                    </p:anim>
                                    <p:anim calcmode="lin" valueType="num">
                                      <p:cBhvr>
                                        <p:cTn id="9" dur="1000" fill="hold"/>
                                        <p:tgtEl>
                                          <p:spTgt spid="1187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8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786"/>
                                        </p:tgtEl>
                                        <p:attrNameLst>
                                          <p:attrName>style.visibility</p:attrName>
                                        </p:attrNameLst>
                                      </p:cBhvr>
                                      <p:to>
                                        <p:strVal val="visible"/>
                                      </p:to>
                                    </p:set>
                                    <p:animEffect transition="in" filter="dissolve">
                                      <p:cBhvr>
                                        <p:cTn id="15" dur="500"/>
                                        <p:tgtEl>
                                          <p:spTgt spid="1187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118799"/>
                                        </p:tgtEl>
                                        <p:attrNameLst>
                                          <p:attrName>style.visibility</p:attrName>
                                        </p:attrNameLst>
                                      </p:cBhvr>
                                      <p:to>
                                        <p:strVal val="visible"/>
                                      </p:to>
                                    </p:set>
                                    <p:anim calcmode="lin" valueType="num">
                                      <p:cBhvr>
                                        <p:cTn id="20" dur="5000" fill="hold"/>
                                        <p:tgtEl>
                                          <p:spTgt spid="118799"/>
                                        </p:tgtEl>
                                        <p:attrNameLst>
                                          <p:attrName>ppt_w</p:attrName>
                                        </p:attrNameLst>
                                      </p:cBhvr>
                                      <p:tavLst>
                                        <p:tav tm="0" fmla="#ppt_w*sin(2.5*pi*$)">
                                          <p:val>
                                            <p:fltVal val="0"/>
                                          </p:val>
                                        </p:tav>
                                        <p:tav tm="100000">
                                          <p:val>
                                            <p:fltVal val="1"/>
                                          </p:val>
                                        </p:tav>
                                      </p:tavLst>
                                    </p:anim>
                                    <p:anim calcmode="lin" valueType="num">
                                      <p:cBhvr>
                                        <p:cTn id="21" dur="5000" fill="hold"/>
                                        <p:tgtEl>
                                          <p:spTgt spid="118799"/>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118801"/>
                                        </p:tgtEl>
                                        <p:attrNameLst>
                                          <p:attrName>style.visibility</p:attrName>
                                        </p:attrNameLst>
                                      </p:cBhvr>
                                      <p:to>
                                        <p:strVal val="visible"/>
                                      </p:to>
                                    </p:set>
                                    <p:anim calcmode="lin" valueType="num">
                                      <p:cBhvr>
                                        <p:cTn id="26" dur="5000" fill="hold"/>
                                        <p:tgtEl>
                                          <p:spTgt spid="118801"/>
                                        </p:tgtEl>
                                        <p:attrNameLst>
                                          <p:attrName>ppt_w</p:attrName>
                                        </p:attrNameLst>
                                      </p:cBhvr>
                                      <p:tavLst>
                                        <p:tav tm="0" fmla="#ppt_w*sin(2.5*pi*$)">
                                          <p:val>
                                            <p:fltVal val="0"/>
                                          </p:val>
                                        </p:tav>
                                        <p:tav tm="100000">
                                          <p:val>
                                            <p:fltVal val="1"/>
                                          </p:val>
                                        </p:tav>
                                      </p:tavLst>
                                    </p:anim>
                                    <p:anim calcmode="lin" valueType="num">
                                      <p:cBhvr>
                                        <p:cTn id="27" dur="5000" fill="hold"/>
                                        <p:tgtEl>
                                          <p:spTgt spid="118801"/>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118806"/>
                                        </p:tgtEl>
                                        <p:attrNameLst>
                                          <p:attrName>style.visibility</p:attrName>
                                        </p:attrNameLst>
                                      </p:cBhvr>
                                      <p:to>
                                        <p:strVal val="visible"/>
                                      </p:to>
                                    </p:set>
                                    <p:anim calcmode="lin" valueType="num">
                                      <p:cBhvr>
                                        <p:cTn id="32" dur="5000" fill="hold"/>
                                        <p:tgtEl>
                                          <p:spTgt spid="118806"/>
                                        </p:tgtEl>
                                        <p:attrNameLst>
                                          <p:attrName>ppt_w</p:attrName>
                                        </p:attrNameLst>
                                      </p:cBhvr>
                                      <p:tavLst>
                                        <p:tav tm="0" fmla="#ppt_w*sin(2.5*pi*$)">
                                          <p:val>
                                            <p:fltVal val="0"/>
                                          </p:val>
                                        </p:tav>
                                        <p:tav tm="100000">
                                          <p:val>
                                            <p:fltVal val="1"/>
                                          </p:val>
                                        </p:tav>
                                      </p:tavLst>
                                    </p:anim>
                                    <p:anim calcmode="lin" valueType="num">
                                      <p:cBhvr>
                                        <p:cTn id="33" dur="5000" fill="hold"/>
                                        <p:tgtEl>
                                          <p:spTgt spid="118806"/>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9" presetClass="entr" presetSubtype="10" fill="hold" grpId="0" nodeType="clickEffect">
                                  <p:stCondLst>
                                    <p:cond delay="0"/>
                                  </p:stCondLst>
                                  <p:childTnLst>
                                    <p:set>
                                      <p:cBhvr>
                                        <p:cTn id="37" dur="1" fill="hold">
                                          <p:stCondLst>
                                            <p:cond delay="0"/>
                                          </p:stCondLst>
                                        </p:cTn>
                                        <p:tgtEl>
                                          <p:spTgt spid="118804"/>
                                        </p:tgtEl>
                                        <p:attrNameLst>
                                          <p:attrName>style.visibility</p:attrName>
                                        </p:attrNameLst>
                                      </p:cBhvr>
                                      <p:to>
                                        <p:strVal val="visible"/>
                                      </p:to>
                                    </p:set>
                                    <p:anim calcmode="lin" valueType="num">
                                      <p:cBhvr>
                                        <p:cTn id="38" dur="5000" fill="hold"/>
                                        <p:tgtEl>
                                          <p:spTgt spid="118804"/>
                                        </p:tgtEl>
                                        <p:attrNameLst>
                                          <p:attrName>ppt_w</p:attrName>
                                        </p:attrNameLst>
                                      </p:cBhvr>
                                      <p:tavLst>
                                        <p:tav tm="0" fmla="#ppt_w*sin(2.5*pi*$)">
                                          <p:val>
                                            <p:fltVal val="0"/>
                                          </p:val>
                                        </p:tav>
                                        <p:tav tm="100000">
                                          <p:val>
                                            <p:fltVal val="1"/>
                                          </p:val>
                                        </p:tav>
                                      </p:tavLst>
                                    </p:anim>
                                    <p:anim calcmode="lin" valueType="num">
                                      <p:cBhvr>
                                        <p:cTn id="39" dur="5000" fill="hold"/>
                                        <p:tgtEl>
                                          <p:spTgt spid="118804"/>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9" presetClass="entr" presetSubtype="10" fill="hold" grpId="0" nodeType="clickEffect">
                                  <p:stCondLst>
                                    <p:cond delay="0"/>
                                  </p:stCondLst>
                                  <p:childTnLst>
                                    <p:set>
                                      <p:cBhvr>
                                        <p:cTn id="43" dur="1" fill="hold">
                                          <p:stCondLst>
                                            <p:cond delay="0"/>
                                          </p:stCondLst>
                                        </p:cTn>
                                        <p:tgtEl>
                                          <p:spTgt spid="118800"/>
                                        </p:tgtEl>
                                        <p:attrNameLst>
                                          <p:attrName>style.visibility</p:attrName>
                                        </p:attrNameLst>
                                      </p:cBhvr>
                                      <p:to>
                                        <p:strVal val="visible"/>
                                      </p:to>
                                    </p:set>
                                    <p:anim calcmode="lin" valueType="num">
                                      <p:cBhvr>
                                        <p:cTn id="44" dur="5000" fill="hold"/>
                                        <p:tgtEl>
                                          <p:spTgt spid="118800"/>
                                        </p:tgtEl>
                                        <p:attrNameLst>
                                          <p:attrName>ppt_w</p:attrName>
                                        </p:attrNameLst>
                                      </p:cBhvr>
                                      <p:tavLst>
                                        <p:tav tm="0" fmla="#ppt_w*sin(2.5*pi*$)">
                                          <p:val>
                                            <p:fltVal val="0"/>
                                          </p:val>
                                        </p:tav>
                                        <p:tav tm="100000">
                                          <p:val>
                                            <p:fltVal val="1"/>
                                          </p:val>
                                        </p:tav>
                                      </p:tavLst>
                                    </p:anim>
                                    <p:anim calcmode="lin" valueType="num">
                                      <p:cBhvr>
                                        <p:cTn id="45" dur="5000" fill="hold"/>
                                        <p:tgtEl>
                                          <p:spTgt spid="118800"/>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9" presetClass="entr" presetSubtype="10" fill="hold" grpId="0" nodeType="clickEffect">
                                  <p:stCondLst>
                                    <p:cond delay="0"/>
                                  </p:stCondLst>
                                  <p:childTnLst>
                                    <p:set>
                                      <p:cBhvr>
                                        <p:cTn id="49" dur="1" fill="hold">
                                          <p:stCondLst>
                                            <p:cond delay="0"/>
                                          </p:stCondLst>
                                        </p:cTn>
                                        <p:tgtEl>
                                          <p:spTgt spid="118803"/>
                                        </p:tgtEl>
                                        <p:attrNameLst>
                                          <p:attrName>style.visibility</p:attrName>
                                        </p:attrNameLst>
                                      </p:cBhvr>
                                      <p:to>
                                        <p:strVal val="visible"/>
                                      </p:to>
                                    </p:set>
                                    <p:anim calcmode="lin" valueType="num">
                                      <p:cBhvr>
                                        <p:cTn id="50" dur="5000" fill="hold"/>
                                        <p:tgtEl>
                                          <p:spTgt spid="118803"/>
                                        </p:tgtEl>
                                        <p:attrNameLst>
                                          <p:attrName>ppt_w</p:attrName>
                                        </p:attrNameLst>
                                      </p:cBhvr>
                                      <p:tavLst>
                                        <p:tav tm="0" fmla="#ppt_w*sin(2.5*pi*$)">
                                          <p:val>
                                            <p:fltVal val="0"/>
                                          </p:val>
                                        </p:tav>
                                        <p:tav tm="100000">
                                          <p:val>
                                            <p:fltVal val="1"/>
                                          </p:val>
                                        </p:tav>
                                      </p:tavLst>
                                    </p:anim>
                                    <p:anim calcmode="lin" valueType="num">
                                      <p:cBhvr>
                                        <p:cTn id="51" dur="5000" fill="hold"/>
                                        <p:tgtEl>
                                          <p:spTgt spid="118803"/>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9" presetClass="entr" presetSubtype="10" fill="hold" grpId="0" nodeType="clickEffect">
                                  <p:stCondLst>
                                    <p:cond delay="0"/>
                                  </p:stCondLst>
                                  <p:childTnLst>
                                    <p:set>
                                      <p:cBhvr>
                                        <p:cTn id="55" dur="1" fill="hold">
                                          <p:stCondLst>
                                            <p:cond delay="0"/>
                                          </p:stCondLst>
                                        </p:cTn>
                                        <p:tgtEl>
                                          <p:spTgt spid="118805"/>
                                        </p:tgtEl>
                                        <p:attrNameLst>
                                          <p:attrName>style.visibility</p:attrName>
                                        </p:attrNameLst>
                                      </p:cBhvr>
                                      <p:to>
                                        <p:strVal val="visible"/>
                                      </p:to>
                                    </p:set>
                                    <p:anim calcmode="lin" valueType="num">
                                      <p:cBhvr>
                                        <p:cTn id="56" dur="5000" fill="hold"/>
                                        <p:tgtEl>
                                          <p:spTgt spid="118805"/>
                                        </p:tgtEl>
                                        <p:attrNameLst>
                                          <p:attrName>ppt_w</p:attrName>
                                        </p:attrNameLst>
                                      </p:cBhvr>
                                      <p:tavLst>
                                        <p:tav tm="0" fmla="#ppt_w*sin(2.5*pi*$)">
                                          <p:val>
                                            <p:fltVal val="0"/>
                                          </p:val>
                                        </p:tav>
                                        <p:tav tm="100000">
                                          <p:val>
                                            <p:fltVal val="1"/>
                                          </p:val>
                                        </p:tav>
                                      </p:tavLst>
                                    </p:anim>
                                    <p:anim calcmode="lin" valueType="num">
                                      <p:cBhvr>
                                        <p:cTn id="57" dur="5000" fill="hold"/>
                                        <p:tgtEl>
                                          <p:spTgt spid="118805"/>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9" presetClass="entr" presetSubtype="10" fill="hold" grpId="0" nodeType="clickEffect">
                                  <p:stCondLst>
                                    <p:cond delay="0"/>
                                  </p:stCondLst>
                                  <p:childTnLst>
                                    <p:set>
                                      <p:cBhvr>
                                        <p:cTn id="61" dur="1" fill="hold">
                                          <p:stCondLst>
                                            <p:cond delay="0"/>
                                          </p:stCondLst>
                                        </p:cTn>
                                        <p:tgtEl>
                                          <p:spTgt spid="118802"/>
                                        </p:tgtEl>
                                        <p:attrNameLst>
                                          <p:attrName>style.visibility</p:attrName>
                                        </p:attrNameLst>
                                      </p:cBhvr>
                                      <p:to>
                                        <p:strVal val="visible"/>
                                      </p:to>
                                    </p:set>
                                    <p:anim calcmode="lin" valueType="num">
                                      <p:cBhvr>
                                        <p:cTn id="62" dur="5000" fill="hold"/>
                                        <p:tgtEl>
                                          <p:spTgt spid="118802"/>
                                        </p:tgtEl>
                                        <p:attrNameLst>
                                          <p:attrName>ppt_w</p:attrName>
                                        </p:attrNameLst>
                                      </p:cBhvr>
                                      <p:tavLst>
                                        <p:tav tm="0" fmla="#ppt_w*sin(2.5*pi*$)">
                                          <p:val>
                                            <p:fltVal val="0"/>
                                          </p:val>
                                        </p:tav>
                                        <p:tav tm="100000">
                                          <p:val>
                                            <p:fltVal val="1"/>
                                          </p:val>
                                        </p:tav>
                                      </p:tavLst>
                                    </p:anim>
                                    <p:anim calcmode="lin" valueType="num">
                                      <p:cBhvr>
                                        <p:cTn id="63" dur="5000" fill="hold"/>
                                        <p:tgtEl>
                                          <p:spTgt spid="118802"/>
                                        </p:tgtEl>
                                        <p:attrNameLst>
                                          <p:attrName>ppt_h</p:attrName>
                                        </p:attrNameLst>
                                      </p:cBhvr>
                                      <p:tavLst>
                                        <p:tav tm="0">
                                          <p:val>
                                            <p:strVal val="#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18797"/>
                                        </p:tgtEl>
                                        <p:attrNameLst>
                                          <p:attrName>style.visibility</p:attrName>
                                        </p:attrNameLst>
                                      </p:cBhvr>
                                      <p:to>
                                        <p:strVal val="visible"/>
                                      </p:to>
                                    </p:set>
                                    <p:animEffect transition="in" filter="dissolve">
                                      <p:cBhvr>
                                        <p:cTn id="68" dur="5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7" grpId="0" animBg="1"/>
      <p:bldP spid="118798" grpId="0" animBg="1" autoUpdateAnimBg="0"/>
      <p:bldP spid="118799" grpId="0" animBg="1" autoUpdateAnimBg="0"/>
      <p:bldP spid="118800" grpId="0" animBg="1" autoUpdateAnimBg="0"/>
      <p:bldP spid="118801" grpId="0" animBg="1" autoUpdateAnimBg="0"/>
      <p:bldP spid="118802" grpId="0" animBg="1" autoUpdateAnimBg="0"/>
      <p:bldP spid="118803" grpId="0" animBg="1" autoUpdateAnimBg="0"/>
      <p:bldP spid="118804" grpId="0" animBg="1" autoUpdateAnimBg="0"/>
      <p:bldP spid="118805" grpId="0" animBg="1" autoUpdateAnimBg="0"/>
      <p:bldP spid="11880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0" name="Rectangle 14"/>
          <p:cNvSpPr>
            <a:spLocks noChangeArrowheads="1"/>
          </p:cNvSpPr>
          <p:nvPr/>
        </p:nvSpPr>
        <p:spPr bwMode="auto">
          <a:xfrm>
            <a:off x="152400" y="1556792"/>
            <a:ext cx="7947992" cy="4691608"/>
          </a:xfrm>
          <a:prstGeom prst="rect">
            <a:avLst/>
          </a:prstGeom>
          <a:ln/>
        </p:spPr>
        <p:style>
          <a:lnRef idx="2">
            <a:schemeClr val="accent3"/>
          </a:lnRef>
          <a:fillRef idx="1">
            <a:schemeClr val="lt1"/>
          </a:fillRef>
          <a:effectRef idx="0">
            <a:schemeClr val="accent3"/>
          </a:effectRef>
          <a:fontRef idx="minor">
            <a:schemeClr val="dk1"/>
          </a:fontRef>
        </p:style>
        <p:txBody>
          <a:bodyPr wrap="none" anchor="ctr"/>
          <a:lstStyle/>
          <a:p>
            <a:endParaRPr lang="es-ES"/>
          </a:p>
        </p:txBody>
      </p:sp>
      <p:sp>
        <p:nvSpPr>
          <p:cNvPr id="167939" name="Oval 3"/>
          <p:cNvSpPr>
            <a:spLocks noChangeArrowheads="1"/>
          </p:cNvSpPr>
          <p:nvPr/>
        </p:nvSpPr>
        <p:spPr bwMode="auto">
          <a:xfrm>
            <a:off x="2806700" y="1682750"/>
            <a:ext cx="3752850" cy="2051050"/>
          </a:xfrm>
          <a:prstGeom prst="ellipse">
            <a:avLst/>
          </a:prstGeom>
          <a:solidFill>
            <a:srgbClr val="CCFFFF"/>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a:solidFill>
                  <a:srgbClr val="FF0000"/>
                </a:solidFill>
                <a:effectLst>
                  <a:outerShdw blurRad="38100" dist="38100" dir="2700000" algn="tl">
                    <a:srgbClr val="000000"/>
                  </a:outerShdw>
                </a:effectLst>
              </a:rPr>
              <a:t>CONOCIMIENTO</a:t>
            </a:r>
          </a:p>
        </p:txBody>
      </p:sp>
      <p:sp>
        <p:nvSpPr>
          <p:cNvPr id="167940" name="Oval 4"/>
          <p:cNvSpPr>
            <a:spLocks noChangeArrowheads="1"/>
          </p:cNvSpPr>
          <p:nvPr/>
        </p:nvSpPr>
        <p:spPr bwMode="auto">
          <a:xfrm rot="454769">
            <a:off x="385763" y="1946275"/>
            <a:ext cx="2814637" cy="1058863"/>
          </a:xfrm>
          <a:prstGeom prst="ellipse">
            <a:avLst/>
          </a:prstGeom>
          <a:solidFill>
            <a:srgbClr val="FF000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a:effectLst>
                  <a:outerShdw blurRad="38100" dist="38100" dir="2700000" algn="tl">
                    <a:srgbClr val="FFFFFF"/>
                  </a:outerShdw>
                </a:effectLst>
              </a:rPr>
              <a:t>TALENTO</a:t>
            </a:r>
          </a:p>
        </p:txBody>
      </p:sp>
      <p:sp>
        <p:nvSpPr>
          <p:cNvPr id="167941" name="Oval 5"/>
          <p:cNvSpPr>
            <a:spLocks noChangeArrowheads="1"/>
          </p:cNvSpPr>
          <p:nvPr/>
        </p:nvSpPr>
        <p:spPr bwMode="auto">
          <a:xfrm rot="-333761">
            <a:off x="5705475" y="4641850"/>
            <a:ext cx="2846388" cy="996950"/>
          </a:xfrm>
          <a:prstGeom prst="ellipse">
            <a:avLst/>
          </a:prstGeom>
          <a:solidFill>
            <a:srgbClr val="C0000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 ............?</a:t>
            </a:r>
          </a:p>
        </p:txBody>
      </p:sp>
      <p:sp>
        <p:nvSpPr>
          <p:cNvPr id="167942" name="Oval 6"/>
          <p:cNvSpPr>
            <a:spLocks noChangeArrowheads="1"/>
          </p:cNvSpPr>
          <p:nvPr/>
        </p:nvSpPr>
        <p:spPr bwMode="auto">
          <a:xfrm>
            <a:off x="3111500" y="3413125"/>
            <a:ext cx="2835275" cy="1025525"/>
          </a:xfrm>
          <a:prstGeom prst="ellipse">
            <a:avLst/>
          </a:prstGeom>
          <a:solidFill>
            <a:srgbClr val="0070C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APRENDIZAJE</a:t>
            </a:r>
          </a:p>
        </p:txBody>
      </p:sp>
      <p:sp>
        <p:nvSpPr>
          <p:cNvPr id="167943" name="Oval 7"/>
          <p:cNvSpPr>
            <a:spLocks noChangeArrowheads="1"/>
          </p:cNvSpPr>
          <p:nvPr/>
        </p:nvSpPr>
        <p:spPr bwMode="auto">
          <a:xfrm rot="-934391">
            <a:off x="227013" y="3290888"/>
            <a:ext cx="2860675" cy="938212"/>
          </a:xfrm>
          <a:prstGeom prst="ellipse">
            <a:avLst/>
          </a:prstGeom>
          <a:solidFill>
            <a:srgbClr val="7030A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COMPETENCIAS</a:t>
            </a:r>
          </a:p>
        </p:txBody>
      </p:sp>
      <p:sp>
        <p:nvSpPr>
          <p:cNvPr id="167944" name="Oval 8"/>
          <p:cNvSpPr>
            <a:spLocks noChangeArrowheads="1"/>
          </p:cNvSpPr>
          <p:nvPr/>
        </p:nvSpPr>
        <p:spPr bwMode="auto">
          <a:xfrm rot="496441">
            <a:off x="361950" y="4383088"/>
            <a:ext cx="2813050" cy="1063625"/>
          </a:xfrm>
          <a:prstGeom prst="ellipse">
            <a:avLst/>
          </a:prstGeom>
          <a:solidFill>
            <a:srgbClr val="00B05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CAPACIDADES</a:t>
            </a:r>
          </a:p>
        </p:txBody>
      </p:sp>
      <p:sp>
        <p:nvSpPr>
          <p:cNvPr id="167945" name="Oval 9"/>
          <p:cNvSpPr>
            <a:spLocks noChangeArrowheads="1"/>
          </p:cNvSpPr>
          <p:nvPr/>
        </p:nvSpPr>
        <p:spPr bwMode="auto">
          <a:xfrm rot="9591135" flipV="1">
            <a:off x="3352800" y="4127500"/>
            <a:ext cx="2587625" cy="1616075"/>
          </a:xfrm>
          <a:prstGeom prst="ellipse">
            <a:avLst/>
          </a:prstGeom>
          <a:solidFill>
            <a:srgbClr val="FFC00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a:effectLst>
                  <a:outerShdw blurRad="38100" dist="38100" dir="2700000" algn="tl">
                    <a:srgbClr val="FFFFFF"/>
                  </a:outerShdw>
                </a:effectLst>
              </a:rPr>
              <a:t>INNOVACIÓN</a:t>
            </a:r>
          </a:p>
        </p:txBody>
      </p:sp>
      <p:sp>
        <p:nvSpPr>
          <p:cNvPr id="167946" name="Oval 10"/>
          <p:cNvSpPr>
            <a:spLocks noChangeArrowheads="1"/>
          </p:cNvSpPr>
          <p:nvPr/>
        </p:nvSpPr>
        <p:spPr bwMode="auto">
          <a:xfrm rot="1094572">
            <a:off x="6151563" y="3673475"/>
            <a:ext cx="2781300" cy="1095375"/>
          </a:xfrm>
          <a:prstGeom prst="ellipse">
            <a:avLst/>
          </a:prstGeom>
          <a:solidFill>
            <a:srgbClr val="00B0F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HABILIDADES</a:t>
            </a:r>
          </a:p>
        </p:txBody>
      </p:sp>
      <p:sp>
        <p:nvSpPr>
          <p:cNvPr id="167947" name="Oval 11"/>
          <p:cNvSpPr>
            <a:spLocks noChangeArrowheads="1"/>
          </p:cNvSpPr>
          <p:nvPr/>
        </p:nvSpPr>
        <p:spPr bwMode="auto">
          <a:xfrm rot="-1744143">
            <a:off x="6013450" y="2185988"/>
            <a:ext cx="3130550" cy="1085850"/>
          </a:xfrm>
          <a:prstGeom prst="ellipse">
            <a:avLst/>
          </a:prstGeom>
          <a:solidFill>
            <a:srgbClr val="92D05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ENTENDIMIENTO</a:t>
            </a:r>
          </a:p>
        </p:txBody>
      </p:sp>
      <p:sp>
        <p:nvSpPr>
          <p:cNvPr id="167948" name="Oval 12"/>
          <p:cNvSpPr>
            <a:spLocks noChangeArrowheads="1"/>
          </p:cNvSpPr>
          <p:nvPr/>
        </p:nvSpPr>
        <p:spPr bwMode="auto">
          <a:xfrm rot="342820">
            <a:off x="1277938" y="1122363"/>
            <a:ext cx="2819400" cy="1049337"/>
          </a:xfrm>
          <a:prstGeom prst="ellipse">
            <a:avLst/>
          </a:prstGeom>
          <a:solidFill>
            <a:srgbClr val="FFFF0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a:effectLst>
                  <a:outerShdw blurRad="38100" dist="38100" dir="2700000" algn="tl">
                    <a:srgbClr val="FFFFFF"/>
                  </a:outerShdw>
                </a:effectLst>
              </a:rPr>
              <a:t>INTELIGENCIA</a:t>
            </a:r>
          </a:p>
        </p:txBody>
      </p:sp>
      <p:sp>
        <p:nvSpPr>
          <p:cNvPr id="167949" name="Oval 13"/>
          <p:cNvSpPr>
            <a:spLocks noChangeArrowheads="1"/>
          </p:cNvSpPr>
          <p:nvPr/>
        </p:nvSpPr>
        <p:spPr bwMode="auto">
          <a:xfrm rot="-536575">
            <a:off x="4868863" y="1066800"/>
            <a:ext cx="2851150" cy="979488"/>
          </a:xfrm>
          <a:prstGeom prst="ellipse">
            <a:avLst/>
          </a:prstGeom>
          <a:solidFill>
            <a:srgbClr val="FFC000"/>
          </a:solidFill>
          <a:ln w="9525">
            <a:solidFill>
              <a:schemeClr val="tx1"/>
            </a:solidFill>
            <a:round/>
            <a:headEnd/>
            <a:tailEnd/>
          </a:ln>
          <a:effectLst>
            <a:outerShdw dist="107763" dir="13500000" algn="ctr" rotWithShape="0">
              <a:srgbClr val="467399"/>
            </a:outerShdw>
          </a:effectLst>
        </p:spPr>
        <p:txBody>
          <a:bodyPr wrap="none" anchor="ctr"/>
          <a:lstStyle/>
          <a:p>
            <a:pPr>
              <a:spcBef>
                <a:spcPct val="0"/>
              </a:spcBef>
            </a:pPr>
            <a:r>
              <a:rPr lang="es-ES_tradnl" sz="2400" b="1" dirty="0">
                <a:effectLst>
                  <a:outerShdw blurRad="38100" dist="38100" dir="2700000" algn="tl">
                    <a:srgbClr val="FFFFFF"/>
                  </a:outerShdw>
                </a:effectLst>
              </a:rPr>
              <a:t>SABIDURÍA</a:t>
            </a:r>
          </a:p>
        </p:txBody>
      </p:sp>
      <p:sp>
        <p:nvSpPr>
          <p:cNvPr id="16" name="15 CuadroTexto"/>
          <p:cNvSpPr txBox="1"/>
          <p:nvPr/>
        </p:nvSpPr>
        <p:spPr>
          <a:xfrm>
            <a:off x="2915816" y="332656"/>
            <a:ext cx="5832648" cy="461665"/>
          </a:xfrm>
          <a:prstGeom prst="rect">
            <a:avLst/>
          </a:prstGeom>
          <a:noFill/>
        </p:spPr>
        <p:txBody>
          <a:bodyPr wrap="square" rtlCol="0">
            <a:spAutoFit/>
          </a:bodyPr>
          <a:lstStyle/>
          <a:p>
            <a:pPr algn="r"/>
            <a:r>
              <a:rPr lang="es-CL" b="1" dirty="0" smtClean="0">
                <a:solidFill>
                  <a:srgbClr val="0070C0"/>
                </a:solidFill>
                <a:latin typeface="Verdana" pitchFamily="34" charset="0"/>
                <a:ea typeface="Verdana" pitchFamily="34" charset="0"/>
                <a:cs typeface="Verdana" pitchFamily="34" charset="0"/>
              </a:rPr>
              <a:t>EL CAOS DE LOS INTANGIBLES</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1801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304800" y="1447800"/>
            <a:ext cx="8610600" cy="4800600"/>
          </a:xfrm>
          <a:prstGeom prst="rect">
            <a:avLst/>
          </a:prstGeom>
          <a:ln/>
        </p:spPr>
        <p:style>
          <a:lnRef idx="2">
            <a:schemeClr val="accent3"/>
          </a:lnRef>
          <a:fillRef idx="1">
            <a:schemeClr val="lt1"/>
          </a:fillRef>
          <a:effectRef idx="0">
            <a:schemeClr val="accent3"/>
          </a:effectRef>
          <a:fontRef idx="minor">
            <a:schemeClr val="dk1"/>
          </a:fontRef>
        </p:style>
        <p:txBody>
          <a:bodyPr wrap="none" anchor="ctr"/>
          <a:lstStyle/>
          <a:p>
            <a:endParaRPr lang="es-ES"/>
          </a:p>
        </p:txBody>
      </p:sp>
      <p:sp>
        <p:nvSpPr>
          <p:cNvPr id="110595" name="Rectangle 3"/>
          <p:cNvSpPr>
            <a:spLocks noGrp="1" noChangeArrowheads="1"/>
          </p:cNvSpPr>
          <p:nvPr>
            <p:ph type="body" idx="1"/>
          </p:nvPr>
        </p:nvSpPr>
        <p:spPr bwMode="auto">
          <a:xfrm>
            <a:off x="395536" y="1556792"/>
            <a:ext cx="7560840" cy="3960440"/>
          </a:xfrm>
          <a:solidFill>
            <a:schemeClr val="bg1"/>
          </a:solidFill>
          <a:ln/>
        </p:spPr>
        <p:txBody>
          <a:bodyPr vert="horz" wrap="square" lIns="82550" tIns="41275" rIns="82550" bIns="41275" numCol="1" anchor="t" anchorCtr="0" compatLnSpc="1">
            <a:prstTxWarp prst="textNoShape">
              <a:avLst/>
            </a:prstTxWarp>
          </a:bodyPr>
          <a:lstStyle/>
          <a:p>
            <a:pPr marL="571500" indent="-571500" defTabSz="684213">
              <a:lnSpc>
                <a:spcPct val="110000"/>
              </a:lnSpc>
              <a:spcBef>
                <a:spcPts val="1000"/>
              </a:spcBef>
              <a:spcAft>
                <a:spcPts val="1000"/>
              </a:spcAft>
              <a:buFont typeface="Wingdings" pitchFamily="2" charset="2"/>
              <a:buChar char="¥"/>
            </a:pPr>
            <a:r>
              <a:rPr lang="es-ES_tradnl" sz="1800" b="1" dirty="0">
                <a:solidFill>
                  <a:srgbClr val="0070C0"/>
                </a:solidFill>
                <a:latin typeface="Verdana" pitchFamily="34" charset="0"/>
                <a:ea typeface="Verdana" pitchFamily="34" charset="0"/>
                <a:cs typeface="Verdana" pitchFamily="34" charset="0"/>
              </a:rPr>
              <a:t>UNA ECONOMÍA BASADA EN EL </a:t>
            </a:r>
            <a:r>
              <a:rPr lang="es-ES_tradnl" sz="1800" b="1" dirty="0" smtClean="0">
                <a:solidFill>
                  <a:srgbClr val="0070C0"/>
                </a:solidFill>
                <a:latin typeface="Verdana" pitchFamily="34" charset="0"/>
                <a:ea typeface="Verdana" pitchFamily="34" charset="0"/>
                <a:cs typeface="Verdana" pitchFamily="34" charset="0"/>
              </a:rPr>
              <a:t>CONOCIMIENTO. </a:t>
            </a:r>
            <a:endParaRPr lang="es-ES_tradnl" sz="1800" b="1" dirty="0">
              <a:solidFill>
                <a:srgbClr val="0070C0"/>
              </a:solidFill>
              <a:latin typeface="Verdana" pitchFamily="34" charset="0"/>
              <a:ea typeface="Verdana" pitchFamily="34" charset="0"/>
              <a:cs typeface="Verdana" pitchFamily="34" charset="0"/>
            </a:endParaRPr>
          </a:p>
          <a:p>
            <a:pPr marL="571500" indent="-571500" defTabSz="684213">
              <a:lnSpc>
                <a:spcPct val="110000"/>
              </a:lnSpc>
              <a:spcBef>
                <a:spcPts val="1000"/>
              </a:spcBef>
              <a:spcAft>
                <a:spcPts val="1000"/>
              </a:spcAft>
              <a:buFont typeface="Wingdings" pitchFamily="2" charset="2"/>
              <a:buChar char="¥"/>
            </a:pPr>
            <a:r>
              <a:rPr lang="es-ES_tradnl" sz="1800" b="1" dirty="0">
                <a:solidFill>
                  <a:srgbClr val="0070C0"/>
                </a:solidFill>
                <a:latin typeface="Verdana" pitchFamily="34" charset="0"/>
                <a:ea typeface="Verdana" pitchFamily="34" charset="0"/>
                <a:cs typeface="Verdana" pitchFamily="34" charset="0"/>
              </a:rPr>
              <a:t>UNA ECONOMÍA QUE OPERA CON TECNOLOGÍAS DE LA INFORMACIÓN Y LAS </a:t>
            </a:r>
            <a:r>
              <a:rPr lang="es-ES_tradnl" sz="1800" b="1" dirty="0" smtClean="0">
                <a:solidFill>
                  <a:srgbClr val="0070C0"/>
                </a:solidFill>
                <a:latin typeface="Verdana" pitchFamily="34" charset="0"/>
                <a:ea typeface="Verdana" pitchFamily="34" charset="0"/>
                <a:cs typeface="Verdana" pitchFamily="34" charset="0"/>
              </a:rPr>
              <a:t>COMUNICACIONES.</a:t>
            </a:r>
            <a:endParaRPr lang="es-ES_tradnl" sz="1800" b="1" dirty="0">
              <a:solidFill>
                <a:srgbClr val="0070C0"/>
              </a:solidFill>
              <a:latin typeface="Verdana" pitchFamily="34" charset="0"/>
              <a:ea typeface="Verdana" pitchFamily="34" charset="0"/>
              <a:cs typeface="Verdana" pitchFamily="34" charset="0"/>
            </a:endParaRPr>
          </a:p>
          <a:p>
            <a:pPr marL="571500" indent="-571500" defTabSz="684213">
              <a:lnSpc>
                <a:spcPct val="110000"/>
              </a:lnSpc>
              <a:spcBef>
                <a:spcPts val="1000"/>
              </a:spcBef>
              <a:spcAft>
                <a:spcPts val="1000"/>
              </a:spcAft>
              <a:buFont typeface="Wingdings" pitchFamily="2" charset="2"/>
              <a:buChar char="¥"/>
            </a:pPr>
            <a:r>
              <a:rPr lang="es-ES_tradnl" sz="1800" b="1" dirty="0">
                <a:solidFill>
                  <a:srgbClr val="0070C0"/>
                </a:solidFill>
                <a:latin typeface="Verdana" pitchFamily="34" charset="0"/>
                <a:ea typeface="Verdana" pitchFamily="34" charset="0"/>
                <a:cs typeface="Verdana" pitchFamily="34" charset="0"/>
              </a:rPr>
              <a:t>UNA ECONOMÍA EN QUE LA VELOCIDAD (EL TIEMPO) DE LA ACCIÓN ES </a:t>
            </a:r>
            <a:r>
              <a:rPr lang="es-ES_tradnl" sz="1800" b="1" dirty="0" smtClean="0">
                <a:solidFill>
                  <a:srgbClr val="0070C0"/>
                </a:solidFill>
                <a:latin typeface="Verdana" pitchFamily="34" charset="0"/>
                <a:ea typeface="Verdana" pitchFamily="34" charset="0"/>
                <a:cs typeface="Verdana" pitchFamily="34" charset="0"/>
              </a:rPr>
              <a:t>CLAVE.</a:t>
            </a:r>
            <a:endParaRPr lang="es-ES_tradnl" sz="1800" b="1" dirty="0">
              <a:solidFill>
                <a:srgbClr val="0070C0"/>
              </a:solidFill>
              <a:latin typeface="Verdana" pitchFamily="34" charset="0"/>
              <a:ea typeface="Verdana" pitchFamily="34" charset="0"/>
              <a:cs typeface="Verdana" pitchFamily="34" charset="0"/>
            </a:endParaRPr>
          </a:p>
          <a:p>
            <a:pPr marL="571500" indent="-571500" defTabSz="684213">
              <a:lnSpc>
                <a:spcPct val="110000"/>
              </a:lnSpc>
              <a:spcBef>
                <a:spcPts val="1000"/>
              </a:spcBef>
              <a:spcAft>
                <a:spcPts val="1000"/>
              </a:spcAft>
              <a:buFont typeface="Wingdings" pitchFamily="2" charset="2"/>
              <a:buChar char="¥"/>
            </a:pPr>
            <a:r>
              <a:rPr lang="es-ES_tradnl" sz="1800" b="1" dirty="0">
                <a:solidFill>
                  <a:srgbClr val="0070C0"/>
                </a:solidFill>
                <a:latin typeface="Verdana" pitchFamily="34" charset="0"/>
                <a:ea typeface="Verdana" pitchFamily="34" charset="0"/>
                <a:cs typeface="Verdana" pitchFamily="34" charset="0"/>
              </a:rPr>
              <a:t>UNA ECONOMÍA EN TRÁNSITO DE LA MODERNIDAD Y POSMODERNIDAD A LA </a:t>
            </a:r>
            <a:r>
              <a:rPr lang="es-ES_tradnl" sz="1800" b="1" dirty="0" smtClean="0">
                <a:solidFill>
                  <a:srgbClr val="0070C0"/>
                </a:solidFill>
                <a:latin typeface="Verdana" pitchFamily="34" charset="0"/>
                <a:ea typeface="Verdana" pitchFamily="34" charset="0"/>
                <a:cs typeface="Verdana" pitchFamily="34" charset="0"/>
              </a:rPr>
              <a:t>ULTRAMODERNIDAD.</a:t>
            </a:r>
            <a:endParaRPr lang="es-ES_tradnl" sz="1800" b="1" dirty="0">
              <a:solidFill>
                <a:srgbClr val="0070C0"/>
              </a:solidFill>
              <a:latin typeface="Verdana" pitchFamily="34" charset="0"/>
              <a:ea typeface="Verdana" pitchFamily="34" charset="0"/>
              <a:cs typeface="Verdana" pitchFamily="34" charset="0"/>
            </a:endParaRPr>
          </a:p>
          <a:p>
            <a:pPr marL="571500" indent="-571500" defTabSz="684213">
              <a:lnSpc>
                <a:spcPct val="110000"/>
              </a:lnSpc>
              <a:spcBef>
                <a:spcPts val="1000"/>
              </a:spcBef>
              <a:spcAft>
                <a:spcPts val="1000"/>
              </a:spcAft>
              <a:buFont typeface="Wingdings" pitchFamily="2" charset="2"/>
              <a:buChar char="¥"/>
            </a:pPr>
            <a:r>
              <a:rPr lang="es-ES_tradnl" sz="1800" b="1" dirty="0">
                <a:solidFill>
                  <a:srgbClr val="0070C0"/>
                </a:solidFill>
                <a:latin typeface="Verdana" pitchFamily="34" charset="0"/>
                <a:ea typeface="Verdana" pitchFamily="34" charset="0"/>
                <a:cs typeface="Verdana" pitchFamily="34" charset="0"/>
              </a:rPr>
              <a:t>UNA ECONOMÍA CON CONTRADICCIONES ESTRUCTURALES Y EN DONDE LA IDEA DE CAMBIO Y LA INNOVACIÓN SON SUS EJES POLÍTICOS Y </a:t>
            </a:r>
            <a:r>
              <a:rPr lang="es-ES_tradnl" sz="1800" b="1" dirty="0" smtClean="0">
                <a:solidFill>
                  <a:srgbClr val="0070C0"/>
                </a:solidFill>
                <a:latin typeface="Verdana" pitchFamily="34" charset="0"/>
                <a:ea typeface="Verdana" pitchFamily="34" charset="0"/>
                <a:cs typeface="Verdana" pitchFamily="34" charset="0"/>
              </a:rPr>
              <a:t>TECNOECONÓMICOS.</a:t>
            </a:r>
            <a:endParaRPr lang="es-ES_tradnl" sz="1800" b="1" dirty="0">
              <a:solidFill>
                <a:srgbClr val="0070C0"/>
              </a:solidFill>
              <a:latin typeface="Verdana" pitchFamily="34" charset="0"/>
              <a:ea typeface="Verdana" pitchFamily="34" charset="0"/>
              <a:cs typeface="Verdana" pitchFamily="34" charset="0"/>
            </a:endParaRPr>
          </a:p>
        </p:txBody>
      </p:sp>
      <p:sp>
        <p:nvSpPr>
          <p:cNvPr id="5" name="4 CuadroTexto"/>
          <p:cNvSpPr txBox="1"/>
          <p:nvPr/>
        </p:nvSpPr>
        <p:spPr>
          <a:xfrm>
            <a:off x="2771801" y="260648"/>
            <a:ext cx="5904656" cy="707886"/>
          </a:xfrm>
          <a:prstGeom prst="rect">
            <a:avLst/>
          </a:prstGeom>
          <a:noFill/>
        </p:spPr>
        <p:txBody>
          <a:bodyPr wrap="square" rtlCol="0">
            <a:spAutoFit/>
          </a:bodyPr>
          <a:lstStyle/>
          <a:p>
            <a:pPr algn="r"/>
            <a:r>
              <a:rPr lang="es-CL" sz="2000" b="1" dirty="0" smtClean="0">
                <a:solidFill>
                  <a:srgbClr val="0070C0"/>
                </a:solidFill>
                <a:latin typeface="Verdana" pitchFamily="34" charset="0"/>
                <a:ea typeface="Verdana" pitchFamily="34" charset="0"/>
                <a:cs typeface="Verdana" pitchFamily="34" charset="0"/>
              </a:rPr>
              <a:t>LOS RETOS DE LA NUEVA ECONOMÍA: </a:t>
            </a:r>
          </a:p>
          <a:p>
            <a:pPr algn="r"/>
            <a:r>
              <a:rPr lang="es-CL" sz="2000" b="1" dirty="0" smtClean="0">
                <a:solidFill>
                  <a:srgbClr val="0070C0"/>
                </a:solidFill>
                <a:latin typeface="Verdana" pitchFamily="34" charset="0"/>
                <a:ea typeface="Verdana" pitchFamily="34" charset="0"/>
                <a:cs typeface="Verdana" pitchFamily="34" charset="0"/>
              </a:rPr>
              <a:t>LA ERA DE LOS INTANGIBLES</a:t>
            </a:r>
            <a:endParaRPr lang="es-CL" sz="20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906192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dissolve">
                                      <p:cBhvr>
                                        <p:cTn id="7" dur="3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wd">
                                    <p:tmPct val="100000"/>
                                  </p:iterate>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dissolve">
                                      <p:cBhvr>
                                        <p:cTn id="12" dur="3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dissolve">
                                      <p:cBhvr>
                                        <p:cTn id="17" dur="3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iterate type="wd">
                                    <p:tmPct val="100000"/>
                                  </p:iterate>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dissolve">
                                      <p:cBhvr>
                                        <p:cTn id="22" dur="300"/>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iterate type="wd">
                                    <p:tmPct val="100000"/>
                                  </p:iterate>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dissolve">
                                      <p:cBhvr>
                                        <p:cTn id="27" dur="3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23528" y="1340768"/>
            <a:ext cx="8352928" cy="440248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marL="381000" indent="-381000" algn="l">
              <a:spcBef>
                <a:spcPct val="0"/>
              </a:spcBef>
              <a:defRPr sz="2400">
                <a:solidFill>
                  <a:schemeClr val="tx1"/>
                </a:solidFill>
                <a:latin typeface="Times New Roman" pitchFamily="18" charset="0"/>
              </a:defRPr>
            </a:lvl1pPr>
            <a:lvl2pPr marL="1333500" indent="-571500" algn="l">
              <a:spcBef>
                <a:spcPct val="0"/>
              </a:spcBef>
              <a:defRPr sz="2400">
                <a:solidFill>
                  <a:schemeClr val="tx1"/>
                </a:solidFill>
                <a:latin typeface="Times New Roman" pitchFamily="18" charset="0"/>
              </a:defRPr>
            </a:lvl2pPr>
            <a:lvl3pPr marL="1524000" algn="l">
              <a:spcBef>
                <a:spcPct val="0"/>
              </a:spcBef>
              <a:defRPr sz="2400">
                <a:solidFill>
                  <a:schemeClr val="tx1"/>
                </a:solidFill>
                <a:latin typeface="Times New Roman" pitchFamily="18" charset="0"/>
              </a:defRPr>
            </a:lvl3pPr>
            <a:lvl4pPr marL="1714500" algn="l">
              <a:spcBef>
                <a:spcPct val="0"/>
              </a:spcBef>
              <a:defRPr sz="2400">
                <a:solidFill>
                  <a:schemeClr val="tx1"/>
                </a:solidFill>
                <a:latin typeface="Times New Roman" pitchFamily="18" charset="0"/>
              </a:defRPr>
            </a:lvl4pPr>
            <a:lvl5pPr marL="1905000" algn="l">
              <a:spcBef>
                <a:spcPct val="0"/>
              </a:spcBef>
              <a:defRPr sz="2400">
                <a:solidFill>
                  <a:schemeClr val="tx1"/>
                </a:solidFill>
                <a:latin typeface="Times New Roman" pitchFamily="18" charset="0"/>
              </a:defRPr>
            </a:lvl5pPr>
            <a:lvl6pPr marL="2362200" eaLnBrk="0" fontAlgn="base" hangingPunct="0">
              <a:spcBef>
                <a:spcPct val="0"/>
              </a:spcBef>
              <a:spcAft>
                <a:spcPct val="0"/>
              </a:spcAft>
              <a:defRPr sz="2400">
                <a:solidFill>
                  <a:schemeClr val="tx1"/>
                </a:solidFill>
                <a:latin typeface="Times New Roman" pitchFamily="18" charset="0"/>
              </a:defRPr>
            </a:lvl6pPr>
            <a:lvl7pPr marL="2819400" eaLnBrk="0" fontAlgn="base" hangingPunct="0">
              <a:spcBef>
                <a:spcPct val="0"/>
              </a:spcBef>
              <a:spcAft>
                <a:spcPct val="0"/>
              </a:spcAft>
              <a:defRPr sz="2400">
                <a:solidFill>
                  <a:schemeClr val="tx1"/>
                </a:solidFill>
                <a:latin typeface="Times New Roman" pitchFamily="18" charset="0"/>
              </a:defRPr>
            </a:lvl7pPr>
            <a:lvl8pPr marL="3276600" eaLnBrk="0" fontAlgn="base" hangingPunct="0">
              <a:spcBef>
                <a:spcPct val="0"/>
              </a:spcBef>
              <a:spcAft>
                <a:spcPct val="0"/>
              </a:spcAft>
              <a:defRPr sz="2400">
                <a:solidFill>
                  <a:schemeClr val="tx1"/>
                </a:solidFill>
                <a:latin typeface="Times New Roman" pitchFamily="18" charset="0"/>
              </a:defRPr>
            </a:lvl8pPr>
            <a:lvl9pPr marL="37338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40000"/>
              </a:spcBef>
              <a:buClr>
                <a:schemeClr val="tx2"/>
              </a:buClr>
              <a:buFont typeface="Monotype Sorts" pitchFamily="2" charset="2"/>
              <a:buChar char="k"/>
            </a:pPr>
            <a:r>
              <a:rPr lang="es-ES_tradnl" sz="1800" b="1" dirty="0">
                <a:solidFill>
                  <a:srgbClr val="0070C0"/>
                </a:solidFill>
                <a:latin typeface="Verdana" pitchFamily="34" charset="0"/>
                <a:ea typeface="Verdana" pitchFamily="34" charset="0"/>
                <a:cs typeface="Verdana" pitchFamily="34" charset="0"/>
              </a:rPr>
              <a:t>EL MUNDO SE GLOBALIZA Y SE NACIONALIZA </a:t>
            </a:r>
            <a:r>
              <a:rPr lang="es-ES_tradnl" sz="1800" b="1" dirty="0" smtClean="0">
                <a:solidFill>
                  <a:srgbClr val="0070C0"/>
                </a:solidFill>
                <a:latin typeface="Verdana" pitchFamily="34" charset="0"/>
                <a:ea typeface="Verdana" pitchFamily="34" charset="0"/>
                <a:cs typeface="Verdana" pitchFamily="34" charset="0"/>
              </a:rPr>
              <a:t>SIMULTANEAMENTE.</a:t>
            </a:r>
            <a:endParaRPr lang="es-ES_tradnl" sz="1800" b="1" dirty="0">
              <a:solidFill>
                <a:srgbClr val="0070C0"/>
              </a:solidFill>
              <a:latin typeface="Verdana" pitchFamily="34" charset="0"/>
              <a:ea typeface="Verdana" pitchFamily="34" charset="0"/>
              <a:cs typeface="Verdana" pitchFamily="34" charset="0"/>
            </a:endParaRPr>
          </a:p>
          <a:p>
            <a:pPr>
              <a:lnSpc>
                <a:spcPct val="105000"/>
              </a:lnSpc>
              <a:spcBef>
                <a:spcPct val="40000"/>
              </a:spcBef>
              <a:buClr>
                <a:schemeClr val="tx2"/>
              </a:buClr>
              <a:buFont typeface="Monotype Sorts" pitchFamily="2" charset="2"/>
              <a:buChar char="k"/>
            </a:pPr>
            <a:r>
              <a:rPr lang="es-ES_tradnl" sz="1800" b="1" dirty="0">
                <a:solidFill>
                  <a:srgbClr val="0070C0"/>
                </a:solidFill>
                <a:latin typeface="Verdana" pitchFamily="34" charset="0"/>
                <a:ea typeface="Verdana" pitchFamily="34" charset="0"/>
                <a:cs typeface="Verdana" pitchFamily="34" charset="0"/>
              </a:rPr>
              <a:t>AUMENTA LA PRODUCCIÓN DE BIENES, PERO DISMINUYE EL </a:t>
            </a:r>
            <a:r>
              <a:rPr lang="es-ES_tradnl" sz="1800" b="1" dirty="0" smtClean="0">
                <a:solidFill>
                  <a:srgbClr val="0070C0"/>
                </a:solidFill>
                <a:latin typeface="Verdana" pitchFamily="34" charset="0"/>
                <a:ea typeface="Verdana" pitchFamily="34" charset="0"/>
                <a:cs typeface="Verdana" pitchFamily="34" charset="0"/>
              </a:rPr>
              <a:t>TRABAJO.</a:t>
            </a:r>
            <a:endParaRPr lang="es-ES_tradnl" sz="1800" b="1" dirty="0">
              <a:solidFill>
                <a:srgbClr val="0070C0"/>
              </a:solidFill>
              <a:latin typeface="Verdana" pitchFamily="34" charset="0"/>
              <a:ea typeface="Verdana" pitchFamily="34" charset="0"/>
              <a:cs typeface="Verdana" pitchFamily="34" charset="0"/>
            </a:endParaRPr>
          </a:p>
          <a:p>
            <a:pPr>
              <a:lnSpc>
                <a:spcPct val="105000"/>
              </a:lnSpc>
              <a:spcBef>
                <a:spcPct val="40000"/>
              </a:spcBef>
              <a:buClr>
                <a:schemeClr val="tx2"/>
              </a:buClr>
              <a:buFont typeface="Monotype Sorts" pitchFamily="2" charset="2"/>
              <a:buChar char="k"/>
            </a:pPr>
            <a:r>
              <a:rPr lang="es-ES_tradnl" sz="1800" b="1" dirty="0">
                <a:solidFill>
                  <a:srgbClr val="0070C0"/>
                </a:solidFill>
                <a:latin typeface="Verdana" pitchFamily="34" charset="0"/>
                <a:ea typeface="Verdana" pitchFamily="34" charset="0"/>
                <a:cs typeface="Verdana" pitchFamily="34" charset="0"/>
              </a:rPr>
              <a:t>VIVIMOS UNA SOCIEDAD TECNOLÓGICA, PERO DESCONFIAMOS DE LA </a:t>
            </a:r>
            <a:r>
              <a:rPr lang="es-ES_tradnl" sz="1800" b="1" dirty="0" smtClean="0">
                <a:solidFill>
                  <a:srgbClr val="0070C0"/>
                </a:solidFill>
                <a:latin typeface="Verdana" pitchFamily="34" charset="0"/>
                <a:ea typeface="Verdana" pitchFamily="34" charset="0"/>
                <a:cs typeface="Verdana" pitchFamily="34" charset="0"/>
              </a:rPr>
              <a:t>TECNOLOGÍA.</a:t>
            </a:r>
            <a:endParaRPr lang="es-ES_tradnl" sz="1800" b="1" dirty="0">
              <a:solidFill>
                <a:srgbClr val="0070C0"/>
              </a:solidFill>
              <a:latin typeface="Verdana" pitchFamily="34" charset="0"/>
              <a:ea typeface="Verdana" pitchFamily="34" charset="0"/>
              <a:cs typeface="Verdana" pitchFamily="34" charset="0"/>
            </a:endParaRPr>
          </a:p>
          <a:p>
            <a:pPr>
              <a:lnSpc>
                <a:spcPct val="105000"/>
              </a:lnSpc>
              <a:spcBef>
                <a:spcPct val="40000"/>
              </a:spcBef>
              <a:buClr>
                <a:schemeClr val="tx2"/>
              </a:buClr>
              <a:buFont typeface="Monotype Sorts" pitchFamily="2" charset="2"/>
              <a:buChar char="k"/>
            </a:pPr>
            <a:r>
              <a:rPr lang="es-ES_tradnl" sz="1800" b="1" dirty="0">
                <a:solidFill>
                  <a:srgbClr val="0070C0"/>
                </a:solidFill>
                <a:latin typeface="Verdana" pitchFamily="34" charset="0"/>
                <a:ea typeface="Verdana" pitchFamily="34" charset="0"/>
                <a:cs typeface="Verdana" pitchFamily="34" charset="0"/>
              </a:rPr>
              <a:t>CONFIAMOS PARTE DE NUESTRA LIBERTAD A LOS POLÍTICOS PERO DESCONFIAMOS DE </a:t>
            </a:r>
            <a:r>
              <a:rPr lang="es-ES_tradnl" sz="1800" b="1" dirty="0" smtClean="0">
                <a:solidFill>
                  <a:srgbClr val="0070C0"/>
                </a:solidFill>
                <a:latin typeface="Verdana" pitchFamily="34" charset="0"/>
                <a:ea typeface="Verdana" pitchFamily="34" charset="0"/>
                <a:cs typeface="Verdana" pitchFamily="34" charset="0"/>
              </a:rPr>
              <a:t>ELLOS.</a:t>
            </a:r>
            <a:endParaRPr lang="es-ES_tradnl" sz="1800" b="1" dirty="0">
              <a:solidFill>
                <a:srgbClr val="0070C0"/>
              </a:solidFill>
              <a:latin typeface="Verdana" pitchFamily="34" charset="0"/>
              <a:ea typeface="Verdana" pitchFamily="34" charset="0"/>
              <a:cs typeface="Verdana" pitchFamily="34" charset="0"/>
            </a:endParaRPr>
          </a:p>
          <a:p>
            <a:pPr>
              <a:lnSpc>
                <a:spcPct val="105000"/>
              </a:lnSpc>
              <a:spcBef>
                <a:spcPct val="40000"/>
              </a:spcBef>
              <a:buClr>
                <a:schemeClr val="tx2"/>
              </a:buClr>
              <a:buFont typeface="Monotype Sorts" pitchFamily="2" charset="2"/>
              <a:buChar char="k"/>
            </a:pPr>
            <a:r>
              <a:rPr lang="es-ES_tradnl" sz="1800" b="1" dirty="0">
                <a:solidFill>
                  <a:srgbClr val="0070C0"/>
                </a:solidFill>
                <a:latin typeface="Verdana" pitchFamily="34" charset="0"/>
                <a:ea typeface="Verdana" pitchFamily="34" charset="0"/>
                <a:cs typeface="Verdana" pitchFamily="34" charset="0"/>
              </a:rPr>
              <a:t>NO SABEMOS SI ESTAMOS PROGRESANDO O </a:t>
            </a:r>
            <a:r>
              <a:rPr lang="es-ES_tradnl" sz="1800" b="1" dirty="0" smtClean="0">
                <a:solidFill>
                  <a:srgbClr val="0070C0"/>
                </a:solidFill>
                <a:latin typeface="Verdana" pitchFamily="34" charset="0"/>
                <a:ea typeface="Verdana" pitchFamily="34" charset="0"/>
                <a:cs typeface="Verdana" pitchFamily="34" charset="0"/>
              </a:rPr>
              <a:t>RETROCEDIENDO.</a:t>
            </a:r>
            <a:endParaRPr lang="es-ES_tradnl" sz="1800" b="1" dirty="0">
              <a:solidFill>
                <a:srgbClr val="0070C0"/>
              </a:solidFill>
              <a:latin typeface="Verdana" pitchFamily="34" charset="0"/>
              <a:ea typeface="Verdana" pitchFamily="34" charset="0"/>
              <a:cs typeface="Verdana" pitchFamily="34" charset="0"/>
            </a:endParaRPr>
          </a:p>
          <a:p>
            <a:pPr>
              <a:lnSpc>
                <a:spcPct val="105000"/>
              </a:lnSpc>
              <a:spcBef>
                <a:spcPct val="40000"/>
              </a:spcBef>
              <a:buClr>
                <a:schemeClr val="tx2"/>
              </a:buClr>
              <a:buFont typeface="Monotype Sorts" pitchFamily="2" charset="2"/>
              <a:buChar char="k"/>
            </a:pPr>
            <a:r>
              <a:rPr lang="es-ES_tradnl" sz="1800" b="1" dirty="0">
                <a:solidFill>
                  <a:srgbClr val="0070C0"/>
                </a:solidFill>
                <a:latin typeface="Verdana" pitchFamily="34" charset="0"/>
                <a:ea typeface="Verdana" pitchFamily="34" charset="0"/>
                <a:cs typeface="Verdana" pitchFamily="34" charset="0"/>
              </a:rPr>
              <a:t>CREEMOS QUE EL CONOCIMIENTO ES IMPORTANTE PERO SON LOS SENTIMIENTOS LOS QUE NOS HACEN FELICES O </a:t>
            </a:r>
            <a:r>
              <a:rPr lang="es-ES_tradnl" sz="1800" b="1" dirty="0" smtClean="0">
                <a:solidFill>
                  <a:srgbClr val="0070C0"/>
                </a:solidFill>
                <a:latin typeface="Verdana" pitchFamily="34" charset="0"/>
                <a:ea typeface="Verdana" pitchFamily="34" charset="0"/>
                <a:cs typeface="Verdana" pitchFamily="34" charset="0"/>
              </a:rPr>
              <a:t>DESGRACIADOS.</a:t>
            </a:r>
            <a:endParaRPr lang="es-ES_tradnl" sz="1800" b="1" dirty="0">
              <a:solidFill>
                <a:srgbClr val="0070C0"/>
              </a:solidFill>
              <a:latin typeface="Verdana" pitchFamily="34" charset="0"/>
              <a:ea typeface="Verdana" pitchFamily="34" charset="0"/>
              <a:cs typeface="Verdana" pitchFamily="34" charset="0"/>
            </a:endParaRPr>
          </a:p>
        </p:txBody>
      </p:sp>
      <p:sp>
        <p:nvSpPr>
          <p:cNvPr id="4" name="3 CuadroTexto"/>
          <p:cNvSpPr txBox="1"/>
          <p:nvPr/>
        </p:nvSpPr>
        <p:spPr>
          <a:xfrm>
            <a:off x="2843808" y="188640"/>
            <a:ext cx="6048672" cy="1015663"/>
          </a:xfrm>
          <a:prstGeom prst="rect">
            <a:avLst/>
          </a:prstGeom>
          <a:noFill/>
        </p:spPr>
        <p:txBody>
          <a:bodyPr wrap="square" rtlCol="0">
            <a:spAutoFit/>
          </a:bodyPr>
          <a:lstStyle/>
          <a:p>
            <a:pPr algn="r"/>
            <a:r>
              <a:rPr lang="es-CL" sz="2000" b="1" dirty="0" smtClean="0">
                <a:solidFill>
                  <a:srgbClr val="0070C0"/>
                </a:solidFill>
                <a:latin typeface="Verdana" pitchFamily="34" charset="0"/>
                <a:ea typeface="Verdana" pitchFamily="34" charset="0"/>
                <a:cs typeface="Verdana" pitchFamily="34" charset="0"/>
              </a:rPr>
              <a:t>PARADOJAS  PARA LA REFLEXIÓN</a:t>
            </a:r>
          </a:p>
          <a:p>
            <a:pPr algn="r"/>
            <a:r>
              <a:rPr lang="es-CL" sz="2000" b="1" dirty="0" smtClean="0">
                <a:solidFill>
                  <a:srgbClr val="0070C0"/>
                </a:solidFill>
                <a:latin typeface="Verdana" pitchFamily="34" charset="0"/>
                <a:ea typeface="Verdana" pitchFamily="34" charset="0"/>
                <a:cs typeface="Verdana" pitchFamily="34" charset="0"/>
              </a:rPr>
              <a:t>J.A. Marina en “Crónicas de la </a:t>
            </a:r>
          </a:p>
          <a:p>
            <a:pPr algn="r"/>
            <a:r>
              <a:rPr lang="es-CL" sz="2000" b="1" dirty="0" err="1" smtClean="0">
                <a:solidFill>
                  <a:srgbClr val="0070C0"/>
                </a:solidFill>
                <a:latin typeface="Verdana" pitchFamily="34" charset="0"/>
                <a:ea typeface="Verdana" pitchFamily="34" charset="0"/>
                <a:cs typeface="Verdana" pitchFamily="34" charset="0"/>
              </a:rPr>
              <a:t>Ultramodernidad</a:t>
            </a:r>
            <a:r>
              <a:rPr lang="es-CL" sz="2000" b="1" dirty="0" smtClean="0">
                <a:solidFill>
                  <a:srgbClr val="0070C0"/>
                </a:solidFill>
                <a:latin typeface="Verdana" pitchFamily="34" charset="0"/>
                <a:ea typeface="Verdana" pitchFamily="34" charset="0"/>
                <a:cs typeface="Verdana" pitchFamily="34" charset="0"/>
              </a:rPr>
              <a:t> “ (2000)</a:t>
            </a:r>
            <a:endParaRPr lang="es-CL" sz="20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18624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5714">
                                            <p:bg/>
                                          </p:spTgt>
                                        </p:tgtEl>
                                        <p:attrNameLst>
                                          <p:attrName>style.visibility</p:attrName>
                                        </p:attrNameLst>
                                      </p:cBhvr>
                                      <p:to>
                                        <p:strVal val="visible"/>
                                      </p:to>
                                    </p:set>
                                    <p:anim calcmode="lin" valueType="num">
                                      <p:cBhvr>
                                        <p:cTn id="7" dur="1000" fill="hold"/>
                                        <p:tgtEl>
                                          <p:spTgt spid="115714">
                                            <p:bg/>
                                          </p:spTgt>
                                        </p:tgtEl>
                                        <p:attrNameLst>
                                          <p:attrName>ppt_w</p:attrName>
                                        </p:attrNameLst>
                                      </p:cBhvr>
                                      <p:tavLst>
                                        <p:tav tm="0">
                                          <p:val>
                                            <p:fltVal val="0"/>
                                          </p:val>
                                        </p:tav>
                                        <p:tav tm="100000">
                                          <p:val>
                                            <p:strVal val="#ppt_w"/>
                                          </p:val>
                                        </p:tav>
                                      </p:tavLst>
                                    </p:anim>
                                    <p:anim calcmode="lin" valueType="num">
                                      <p:cBhvr>
                                        <p:cTn id="8" dur="1000" fill="hold"/>
                                        <p:tgtEl>
                                          <p:spTgt spid="115714">
                                            <p:bg/>
                                          </p:spTgt>
                                        </p:tgtEl>
                                        <p:attrNameLst>
                                          <p:attrName>ppt_h</p:attrName>
                                        </p:attrNameLst>
                                      </p:cBhvr>
                                      <p:tavLst>
                                        <p:tav tm="0">
                                          <p:val>
                                            <p:fltVal val="0"/>
                                          </p:val>
                                        </p:tav>
                                        <p:tav tm="100000">
                                          <p:val>
                                            <p:strVal val="#ppt_h"/>
                                          </p:val>
                                        </p:tav>
                                      </p:tavLst>
                                    </p:anim>
                                    <p:anim calcmode="lin" valueType="num">
                                      <p:cBhvr>
                                        <p:cTn id="9" dur="1000" fill="hold"/>
                                        <p:tgtEl>
                                          <p:spTgt spid="115714">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5714">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5714">
                                            <p:txEl>
                                              <p:pRg st="0" end="0"/>
                                            </p:txEl>
                                          </p:spTgt>
                                        </p:tgtEl>
                                        <p:attrNameLst>
                                          <p:attrName>style.visibility</p:attrName>
                                        </p:attrNameLst>
                                      </p:cBhvr>
                                      <p:to>
                                        <p:strVal val="visible"/>
                                      </p:to>
                                    </p:set>
                                    <p:anim calcmode="lin" valueType="num">
                                      <p:cBhvr>
                                        <p:cTn id="15" dur="1000" fill="hold"/>
                                        <p:tgtEl>
                                          <p:spTgt spid="11571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1571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157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57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5714">
                                            <p:txEl>
                                              <p:pRg st="1" end="1"/>
                                            </p:txEl>
                                          </p:spTgt>
                                        </p:tgtEl>
                                        <p:attrNameLst>
                                          <p:attrName>style.visibility</p:attrName>
                                        </p:attrNameLst>
                                      </p:cBhvr>
                                      <p:to>
                                        <p:strVal val="visible"/>
                                      </p:to>
                                    </p:set>
                                    <p:anim calcmode="lin" valueType="num">
                                      <p:cBhvr>
                                        <p:cTn id="23" dur="1000" fill="hold"/>
                                        <p:tgtEl>
                                          <p:spTgt spid="11571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1571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157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57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5714">
                                            <p:txEl>
                                              <p:pRg st="2" end="2"/>
                                            </p:txEl>
                                          </p:spTgt>
                                        </p:tgtEl>
                                        <p:attrNameLst>
                                          <p:attrName>style.visibility</p:attrName>
                                        </p:attrNameLst>
                                      </p:cBhvr>
                                      <p:to>
                                        <p:strVal val="visible"/>
                                      </p:to>
                                    </p:set>
                                    <p:anim calcmode="lin" valueType="num">
                                      <p:cBhvr>
                                        <p:cTn id="31" dur="1000" fill="hold"/>
                                        <p:tgtEl>
                                          <p:spTgt spid="11571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1571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1571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571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15714">
                                            <p:txEl>
                                              <p:pRg st="3" end="3"/>
                                            </p:txEl>
                                          </p:spTgt>
                                        </p:tgtEl>
                                        <p:attrNameLst>
                                          <p:attrName>style.visibility</p:attrName>
                                        </p:attrNameLst>
                                      </p:cBhvr>
                                      <p:to>
                                        <p:strVal val="visible"/>
                                      </p:to>
                                    </p:set>
                                    <p:anim calcmode="lin" valueType="num">
                                      <p:cBhvr>
                                        <p:cTn id="39" dur="1000" fill="hold"/>
                                        <p:tgtEl>
                                          <p:spTgt spid="11571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1571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1571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571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15714">
                                            <p:txEl>
                                              <p:pRg st="4" end="4"/>
                                            </p:txEl>
                                          </p:spTgt>
                                        </p:tgtEl>
                                        <p:attrNameLst>
                                          <p:attrName>style.visibility</p:attrName>
                                        </p:attrNameLst>
                                      </p:cBhvr>
                                      <p:to>
                                        <p:strVal val="visible"/>
                                      </p:to>
                                    </p:set>
                                    <p:anim calcmode="lin" valueType="num">
                                      <p:cBhvr>
                                        <p:cTn id="47" dur="1000" fill="hold"/>
                                        <p:tgtEl>
                                          <p:spTgt spid="115714">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15714">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1571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571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15714">
                                            <p:txEl>
                                              <p:pRg st="5" end="5"/>
                                            </p:txEl>
                                          </p:spTgt>
                                        </p:tgtEl>
                                        <p:attrNameLst>
                                          <p:attrName>style.visibility</p:attrName>
                                        </p:attrNameLst>
                                      </p:cBhvr>
                                      <p:to>
                                        <p:strVal val="visible"/>
                                      </p:to>
                                    </p:set>
                                    <p:anim calcmode="lin" valueType="num">
                                      <p:cBhvr>
                                        <p:cTn id="55" dur="1000" fill="hold"/>
                                        <p:tgtEl>
                                          <p:spTgt spid="11571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11571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11571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571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323528" y="1412776"/>
            <a:ext cx="8468047" cy="4450193"/>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l">
              <a:lnSpc>
                <a:spcPct val="130000"/>
              </a:lnSpc>
            </a:pPr>
            <a:r>
              <a:rPr lang="en-US" sz="2000" b="1" dirty="0">
                <a:solidFill>
                  <a:srgbClr val="0070C0"/>
                </a:solidFill>
              </a:rPr>
              <a:t>CONOCIMIENTO</a:t>
            </a:r>
            <a:r>
              <a:rPr lang="en-US" sz="2000" b="1" dirty="0">
                <a:solidFill>
                  <a:srgbClr val="0070C0"/>
                </a:solidFill>
                <a:latin typeface="Arial Narrow" pitchFamily="34" charset="0"/>
              </a:rPr>
              <a:t>	INTELIGENCIA: IDEA+APRENDIZAJE+MODELO </a:t>
            </a:r>
            <a:br>
              <a:rPr lang="en-US" sz="2000" b="1" dirty="0">
                <a:solidFill>
                  <a:srgbClr val="0070C0"/>
                </a:solidFill>
                <a:latin typeface="Arial Narrow" pitchFamily="34" charset="0"/>
              </a:rPr>
            </a:br>
            <a:r>
              <a:rPr lang="en-US" sz="2000" b="1" dirty="0">
                <a:solidFill>
                  <a:srgbClr val="0070C0"/>
                </a:solidFill>
                <a:latin typeface="Arial Narrow" pitchFamily="34" charset="0"/>
              </a:rPr>
              <a:t>			</a:t>
            </a:r>
            <a:r>
              <a:rPr lang="en-US" sz="2000" b="1" dirty="0" smtClean="0">
                <a:solidFill>
                  <a:srgbClr val="0070C0"/>
                </a:solidFill>
                <a:latin typeface="Arial Narrow" pitchFamily="34" charset="0"/>
              </a:rPr>
              <a:t>MENTAL.</a:t>
            </a:r>
            <a:endParaRPr lang="en-US" sz="2000" b="1" dirty="0">
              <a:solidFill>
                <a:srgbClr val="0070C0"/>
              </a:solidFill>
              <a:latin typeface="Arial Narrow" pitchFamily="34" charset="0"/>
            </a:endParaRPr>
          </a:p>
          <a:p>
            <a:pPr algn="l">
              <a:lnSpc>
                <a:spcPct val="130000"/>
              </a:lnSpc>
            </a:pPr>
            <a:r>
              <a:rPr lang="en-US" sz="2000" b="1" dirty="0">
                <a:solidFill>
                  <a:srgbClr val="0070C0"/>
                </a:solidFill>
              </a:rPr>
              <a:t>TECNOLOGÍA</a:t>
            </a:r>
            <a:r>
              <a:rPr lang="en-US" sz="2000" b="1" dirty="0">
                <a:solidFill>
                  <a:srgbClr val="0070C0"/>
                </a:solidFill>
                <a:latin typeface="Arial Narrow" pitchFamily="34" charset="0"/>
              </a:rPr>
              <a:t>		STOCK DE CONOCIMIENTO CREADO+PROCESO+</a:t>
            </a:r>
            <a:br>
              <a:rPr lang="en-US" sz="2000" b="1" dirty="0">
                <a:solidFill>
                  <a:srgbClr val="0070C0"/>
                </a:solidFill>
                <a:latin typeface="Arial Narrow" pitchFamily="34" charset="0"/>
              </a:rPr>
            </a:br>
            <a:r>
              <a:rPr lang="en-US" sz="2000" b="1" dirty="0">
                <a:solidFill>
                  <a:srgbClr val="0070C0"/>
                </a:solidFill>
                <a:latin typeface="Arial Narrow" pitchFamily="34" charset="0"/>
              </a:rPr>
              <a:t>			APLICACIÓN </a:t>
            </a:r>
            <a:r>
              <a:rPr lang="en-US" sz="2000" b="1" dirty="0" smtClean="0">
                <a:solidFill>
                  <a:srgbClr val="0070C0"/>
                </a:solidFill>
                <a:latin typeface="Arial Narrow" pitchFamily="34" charset="0"/>
              </a:rPr>
              <a:t>TÉCNICA.</a:t>
            </a:r>
            <a:endParaRPr lang="en-US" sz="2000" b="1" dirty="0">
              <a:solidFill>
                <a:srgbClr val="0070C0"/>
              </a:solidFill>
              <a:latin typeface="Arial Narrow" pitchFamily="34" charset="0"/>
            </a:endParaRPr>
          </a:p>
          <a:p>
            <a:pPr algn="l">
              <a:lnSpc>
                <a:spcPct val="130000"/>
              </a:lnSpc>
            </a:pPr>
            <a:r>
              <a:rPr lang="en-US" sz="2000" b="1" dirty="0">
                <a:solidFill>
                  <a:srgbClr val="0070C0"/>
                </a:solidFill>
              </a:rPr>
              <a:t>INNOVACIÓN</a:t>
            </a:r>
            <a:r>
              <a:rPr lang="en-US" sz="2000" b="1" dirty="0">
                <a:solidFill>
                  <a:srgbClr val="0070C0"/>
                </a:solidFill>
                <a:latin typeface="Arial Narrow" pitchFamily="34" charset="0"/>
              </a:rPr>
              <a:t>		TECNOLOGÍA+CREATIVIDAD+CAPACIDAD DE</a:t>
            </a:r>
            <a:br>
              <a:rPr lang="en-US" sz="2000" b="1" dirty="0">
                <a:solidFill>
                  <a:srgbClr val="0070C0"/>
                </a:solidFill>
                <a:latin typeface="Arial Narrow" pitchFamily="34" charset="0"/>
              </a:rPr>
            </a:br>
            <a:r>
              <a:rPr lang="en-US" sz="2000" b="1" dirty="0">
                <a:solidFill>
                  <a:srgbClr val="0070C0"/>
                </a:solidFill>
                <a:latin typeface="Arial Narrow" pitchFamily="34" charset="0"/>
              </a:rPr>
              <a:t>			</a:t>
            </a:r>
            <a:r>
              <a:rPr lang="en-US" sz="2000" b="1" dirty="0" smtClean="0">
                <a:solidFill>
                  <a:srgbClr val="0070C0"/>
                </a:solidFill>
                <a:latin typeface="Arial Narrow" pitchFamily="34" charset="0"/>
              </a:rPr>
              <a:t>DESARROLLO.</a:t>
            </a:r>
            <a:endParaRPr lang="en-US" sz="2000" b="1" dirty="0">
              <a:solidFill>
                <a:srgbClr val="0070C0"/>
              </a:solidFill>
              <a:latin typeface="Arial Narrow" pitchFamily="34" charset="0"/>
            </a:endParaRPr>
          </a:p>
          <a:p>
            <a:pPr algn="l">
              <a:lnSpc>
                <a:spcPct val="130000"/>
              </a:lnSpc>
            </a:pPr>
            <a:r>
              <a:rPr lang="en-US" sz="2000" b="1" dirty="0">
                <a:solidFill>
                  <a:srgbClr val="0070C0"/>
                </a:solidFill>
              </a:rPr>
              <a:t>TALENTO</a:t>
            </a:r>
            <a:r>
              <a:rPr lang="en-US" sz="2000" b="1" dirty="0">
                <a:solidFill>
                  <a:srgbClr val="0070C0"/>
                </a:solidFill>
                <a:latin typeface="Arial Narrow" pitchFamily="34" charset="0"/>
              </a:rPr>
              <a:t>		</a:t>
            </a:r>
            <a:r>
              <a:rPr lang="en-US" sz="2000" b="1" dirty="0" smtClean="0">
                <a:solidFill>
                  <a:srgbClr val="0070C0"/>
                </a:solidFill>
                <a:latin typeface="Arial Narrow" pitchFamily="34" charset="0"/>
              </a:rPr>
              <a:t>IMAGINACIÓN+ARTE+CONOCIMIENTO</a:t>
            </a:r>
            <a:r>
              <a:rPr lang="en-US" sz="2000" b="1" dirty="0">
                <a:solidFill>
                  <a:srgbClr val="0070C0"/>
                </a:solidFill>
                <a:latin typeface="Arial Narrow" pitchFamily="34" charset="0"/>
              </a:rPr>
              <a:t/>
            </a:r>
            <a:br>
              <a:rPr lang="en-US" sz="2000" b="1" dirty="0">
                <a:solidFill>
                  <a:srgbClr val="0070C0"/>
                </a:solidFill>
                <a:latin typeface="Arial Narrow" pitchFamily="34" charset="0"/>
              </a:rPr>
            </a:br>
            <a:r>
              <a:rPr lang="en-US" sz="2000" b="1" dirty="0">
                <a:solidFill>
                  <a:srgbClr val="0070C0"/>
                </a:solidFill>
                <a:latin typeface="Arial Narrow" pitchFamily="34" charset="0"/>
              </a:rPr>
              <a:t>			(CAPACIDAD INTELECTUAL Y PARA EL DESEMPEÑO</a:t>
            </a:r>
            <a:r>
              <a:rPr lang="en-US" sz="2000" b="1" dirty="0" smtClean="0">
                <a:solidFill>
                  <a:srgbClr val="0070C0"/>
                </a:solidFill>
                <a:latin typeface="Arial Narrow" pitchFamily="34" charset="0"/>
              </a:rPr>
              <a:t>).</a:t>
            </a:r>
            <a:endParaRPr lang="en-US" sz="2000" b="1" dirty="0">
              <a:solidFill>
                <a:srgbClr val="0070C0"/>
              </a:solidFill>
              <a:latin typeface="Arial Narrow" pitchFamily="34" charset="0"/>
            </a:endParaRPr>
          </a:p>
          <a:p>
            <a:pPr algn="l">
              <a:lnSpc>
                <a:spcPct val="130000"/>
              </a:lnSpc>
            </a:pPr>
            <a:r>
              <a:rPr lang="en-US" sz="2000" b="1" dirty="0">
                <a:solidFill>
                  <a:srgbClr val="0070C0"/>
                </a:solidFill>
              </a:rPr>
              <a:t>COMPETENCIA</a:t>
            </a:r>
            <a:r>
              <a:rPr lang="en-US" sz="2000" b="1" dirty="0">
                <a:solidFill>
                  <a:srgbClr val="0070C0"/>
                </a:solidFill>
                <a:latin typeface="Arial Narrow" pitchFamily="34" charset="0"/>
              </a:rPr>
              <a:t>	CALIDAD DE COMPETIR O DE IGUALAR:</a:t>
            </a:r>
            <a:br>
              <a:rPr lang="en-US" sz="2000" b="1" dirty="0">
                <a:solidFill>
                  <a:srgbClr val="0070C0"/>
                </a:solidFill>
                <a:latin typeface="Arial Narrow" pitchFamily="34" charset="0"/>
              </a:rPr>
            </a:br>
            <a:r>
              <a:rPr lang="en-US" sz="2000" b="1" dirty="0">
                <a:solidFill>
                  <a:srgbClr val="0070C0"/>
                </a:solidFill>
                <a:latin typeface="Arial Narrow" pitchFamily="34" charset="0"/>
              </a:rPr>
              <a:t>			VALOR (ACTITUD)+CONOCIMIENTO+CAPACIDAD=</a:t>
            </a:r>
            <a:br>
              <a:rPr lang="en-US" sz="2000" b="1" dirty="0">
                <a:solidFill>
                  <a:srgbClr val="0070C0"/>
                </a:solidFill>
                <a:latin typeface="Arial Narrow" pitchFamily="34" charset="0"/>
              </a:rPr>
            </a:br>
            <a:r>
              <a:rPr lang="en-US" sz="2000" b="1" dirty="0">
                <a:solidFill>
                  <a:srgbClr val="0070C0"/>
                </a:solidFill>
                <a:latin typeface="Arial Narrow" pitchFamily="34" charset="0"/>
              </a:rPr>
              <a:t>			QUERER+SABER+SABER </a:t>
            </a:r>
            <a:r>
              <a:rPr lang="en-US" sz="2000" b="1" dirty="0" smtClean="0">
                <a:solidFill>
                  <a:srgbClr val="0070C0"/>
                </a:solidFill>
                <a:latin typeface="Arial Narrow" pitchFamily="34" charset="0"/>
              </a:rPr>
              <a:t>HACER.</a:t>
            </a:r>
            <a:endParaRPr lang="en-US" sz="2000" b="1" dirty="0">
              <a:solidFill>
                <a:srgbClr val="0070C0"/>
              </a:solidFill>
              <a:latin typeface="Arial Narrow" pitchFamily="34" charset="0"/>
            </a:endParaRPr>
          </a:p>
        </p:txBody>
      </p:sp>
      <p:sp>
        <p:nvSpPr>
          <p:cNvPr id="6" name="5 CuadroTexto"/>
          <p:cNvSpPr txBox="1"/>
          <p:nvPr/>
        </p:nvSpPr>
        <p:spPr>
          <a:xfrm>
            <a:off x="2627784" y="188640"/>
            <a:ext cx="6069290" cy="830997"/>
          </a:xfrm>
          <a:prstGeom prst="rect">
            <a:avLst/>
          </a:prstGeom>
          <a:noFill/>
        </p:spPr>
        <p:txBody>
          <a:bodyPr wrap="square" rtlCol="0">
            <a:spAutoFit/>
          </a:bodyPr>
          <a:lstStyle/>
          <a:p>
            <a:pPr algn="r"/>
            <a:r>
              <a:rPr lang="es-CL" b="1" dirty="0" smtClean="0">
                <a:solidFill>
                  <a:srgbClr val="0070C0"/>
                </a:solidFill>
                <a:latin typeface="Verdana" pitchFamily="34" charset="0"/>
                <a:ea typeface="Verdana" pitchFamily="34" charset="0"/>
                <a:cs typeface="Verdana" pitchFamily="34" charset="0"/>
              </a:rPr>
              <a:t>CONOCIMIENTO Y COMPETENCIA:</a:t>
            </a:r>
          </a:p>
          <a:p>
            <a:pPr algn="r"/>
            <a:r>
              <a:rPr lang="es-CL" b="1" dirty="0" smtClean="0">
                <a:solidFill>
                  <a:srgbClr val="0070C0"/>
                </a:solidFill>
                <a:latin typeface="Verdana" pitchFamily="34" charset="0"/>
                <a:ea typeface="Verdana" pitchFamily="34" charset="0"/>
                <a:cs typeface="Verdana" pitchFamily="34" charset="0"/>
              </a:rPr>
              <a:t>CONCEPTOS BÁSICOS</a:t>
            </a:r>
          </a:p>
        </p:txBody>
      </p:sp>
    </p:spTree>
    <p:extLst>
      <p:ext uri="{BB962C8B-B14F-4D97-AF65-F5344CB8AC3E}">
        <p14:creationId xmlns="" xmlns:p14="http://schemas.microsoft.com/office/powerpoint/2010/main" val="61847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3200" y="152400"/>
            <a:ext cx="5645224" cy="762000"/>
          </a:xfrm>
        </p:spPr>
        <p:txBody>
          <a:bodyPr/>
          <a:lstStyle/>
          <a:p>
            <a:pPr algn="r"/>
            <a:r>
              <a:rPr lang="es-ES" b="1" dirty="0">
                <a:solidFill>
                  <a:srgbClr val="0070C0"/>
                </a:solidFill>
                <a:latin typeface="Verdana" pitchFamily="34" charset="0"/>
                <a:ea typeface="Verdana" pitchFamily="34" charset="0"/>
                <a:cs typeface="Verdana" pitchFamily="34" charset="0"/>
              </a:rPr>
              <a:t>La 3ra. Plataforma contribuye a la Innovación</a:t>
            </a:r>
            <a:endParaRPr lang="en-US" b="1" dirty="0">
              <a:solidFill>
                <a:srgbClr val="0070C0"/>
              </a:solidFill>
              <a:latin typeface="Verdana" pitchFamily="34" charset="0"/>
              <a:ea typeface="Verdana" pitchFamily="34" charset="0"/>
              <a:cs typeface="Verdana" pitchFamily="34"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467544" y="1268760"/>
            <a:ext cx="4379672" cy="4495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5150217" y="1469539"/>
            <a:ext cx="3867110" cy="4628442"/>
          </a:xfrm>
          <a:prstGeom prst="rect">
            <a:avLst/>
          </a:prstGeom>
          <a:noFill/>
          <a:ln w="9525">
            <a:noFill/>
            <a:miter lim="800000"/>
            <a:headEnd/>
            <a:tailEnd/>
          </a:ln>
        </p:spPr>
      </p:pic>
      <p:cxnSp>
        <p:nvCxnSpPr>
          <p:cNvPr id="7" name="6 Conector recto de flecha"/>
          <p:cNvCxnSpPr/>
          <p:nvPr/>
        </p:nvCxnSpPr>
        <p:spPr bwMode="auto">
          <a:xfrm flipH="1">
            <a:off x="4283968" y="2708920"/>
            <a:ext cx="2376264" cy="12241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8 Conector recto de flecha"/>
          <p:cNvCxnSpPr/>
          <p:nvPr/>
        </p:nvCxnSpPr>
        <p:spPr bwMode="auto">
          <a:xfrm flipH="1">
            <a:off x="4283968" y="2636912"/>
            <a:ext cx="2376264"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10 Conector recto de flecha"/>
          <p:cNvCxnSpPr/>
          <p:nvPr/>
        </p:nvCxnSpPr>
        <p:spPr bwMode="auto">
          <a:xfrm flipH="1">
            <a:off x="4283968" y="2636912"/>
            <a:ext cx="230425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12 Conector recto de flecha"/>
          <p:cNvCxnSpPr/>
          <p:nvPr/>
        </p:nvCxnSpPr>
        <p:spPr bwMode="auto">
          <a:xfrm flipH="1" flipV="1">
            <a:off x="4355976" y="3320988"/>
            <a:ext cx="2448272" cy="6120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p:nvPr/>
        </p:nvCxnSpPr>
        <p:spPr bwMode="auto">
          <a:xfrm flipH="1" flipV="1">
            <a:off x="4355976" y="3429000"/>
            <a:ext cx="2304256" cy="18722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4267739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4211960" y="1219200"/>
            <a:ext cx="4627240" cy="4724400"/>
          </a:xfrm>
          <a:prstGeom prst="rect">
            <a:avLst/>
          </a:prstGeom>
          <a:ln/>
        </p:spPr>
        <p:style>
          <a:lnRef idx="2">
            <a:schemeClr val="accent3"/>
          </a:lnRef>
          <a:fillRef idx="1">
            <a:schemeClr val="lt1"/>
          </a:fillRef>
          <a:effectRef idx="0">
            <a:schemeClr val="accent3"/>
          </a:effectRef>
          <a:fontRef idx="minor">
            <a:schemeClr val="dk1"/>
          </a:fontRef>
        </p:style>
        <p:txBody>
          <a:bodyPr lIns="82550" tIns="41275" rIns="82550" bIns="41275" anchor="ctr"/>
          <a:lstStyle/>
          <a:p>
            <a:pPr indent="-461963" algn="l" defTabSz="684213">
              <a:spcBef>
                <a:spcPts val="0"/>
              </a:spcBef>
              <a:buFont typeface="Wingdings" pitchFamily="2" charset="2"/>
              <a:buChar char="Ø"/>
            </a:pPr>
            <a:r>
              <a:rPr lang="en-US" sz="1800" b="1" dirty="0">
                <a:solidFill>
                  <a:srgbClr val="0070C0"/>
                </a:solidFill>
                <a:latin typeface="Verdana" pitchFamily="34" charset="0"/>
                <a:ea typeface="Verdana" pitchFamily="34" charset="0"/>
                <a:cs typeface="Verdana" pitchFamily="34" charset="0"/>
              </a:rPr>
              <a:t>UN ENTORNO EN CAMBIO </a:t>
            </a:r>
            <a:r>
              <a:rPr lang="en-US" sz="1800" b="1" dirty="0" smtClean="0">
                <a:solidFill>
                  <a:srgbClr val="0070C0"/>
                </a:solidFill>
                <a:latin typeface="Verdana" pitchFamily="34" charset="0"/>
                <a:ea typeface="Verdana" pitchFamily="34" charset="0"/>
                <a:cs typeface="Verdana" pitchFamily="34" charset="0"/>
              </a:rPr>
              <a:t>PERMANENTE.</a:t>
            </a:r>
          </a:p>
          <a:p>
            <a:pPr indent="-461963" algn="l" defTabSz="684213">
              <a:spcBef>
                <a:spcPts val="0"/>
              </a:spcBef>
              <a:buFont typeface="Wingdings" pitchFamily="2" charset="2"/>
              <a:buChar char="Ø"/>
            </a:pPr>
            <a:endParaRPr lang="en-US" sz="1800" b="1" dirty="0">
              <a:solidFill>
                <a:srgbClr val="0070C0"/>
              </a:solidFill>
              <a:latin typeface="Verdana" pitchFamily="34" charset="0"/>
              <a:ea typeface="Verdana" pitchFamily="34" charset="0"/>
              <a:cs typeface="Verdana" pitchFamily="34" charset="0"/>
            </a:endParaRPr>
          </a:p>
          <a:p>
            <a:pPr indent="-461963" algn="l" defTabSz="684213">
              <a:spcBef>
                <a:spcPts val="0"/>
              </a:spcBef>
              <a:buFont typeface="Wingdings" pitchFamily="2" charset="2"/>
              <a:buChar char="Ø"/>
            </a:pPr>
            <a:r>
              <a:rPr lang="en-US" sz="1800" b="1" dirty="0">
                <a:solidFill>
                  <a:srgbClr val="0070C0"/>
                </a:solidFill>
                <a:latin typeface="Verdana" pitchFamily="34" charset="0"/>
                <a:ea typeface="Verdana" pitchFamily="34" charset="0"/>
                <a:cs typeface="Verdana" pitchFamily="34" charset="0"/>
              </a:rPr>
              <a:t>UNA SITUACIÓN DE COMPETENCIA </a:t>
            </a:r>
            <a:r>
              <a:rPr lang="en-US" sz="1800" b="1" dirty="0" smtClean="0">
                <a:solidFill>
                  <a:srgbClr val="0070C0"/>
                </a:solidFill>
                <a:latin typeface="Verdana" pitchFamily="34" charset="0"/>
                <a:ea typeface="Verdana" pitchFamily="34" charset="0"/>
                <a:cs typeface="Verdana" pitchFamily="34" charset="0"/>
              </a:rPr>
              <a:t>CRECIENTE.</a:t>
            </a:r>
          </a:p>
          <a:p>
            <a:pPr indent="-461963" algn="l" defTabSz="684213">
              <a:spcBef>
                <a:spcPts val="0"/>
              </a:spcBef>
              <a:buFont typeface="Wingdings" pitchFamily="2" charset="2"/>
              <a:buChar char="Ø"/>
            </a:pPr>
            <a:endParaRPr lang="en-US" sz="1800" b="1" dirty="0">
              <a:solidFill>
                <a:srgbClr val="0070C0"/>
              </a:solidFill>
              <a:latin typeface="Verdana" pitchFamily="34" charset="0"/>
              <a:ea typeface="Verdana" pitchFamily="34" charset="0"/>
              <a:cs typeface="Verdana" pitchFamily="34" charset="0"/>
            </a:endParaRPr>
          </a:p>
          <a:p>
            <a:pPr indent="-461963" algn="l" defTabSz="684213">
              <a:spcBef>
                <a:spcPts val="0"/>
              </a:spcBef>
              <a:buFont typeface="Wingdings" pitchFamily="2" charset="2"/>
              <a:buChar char="Ø"/>
            </a:pPr>
            <a:r>
              <a:rPr lang="en-US" sz="1800" b="1" dirty="0">
                <a:solidFill>
                  <a:srgbClr val="0070C0"/>
                </a:solidFill>
                <a:latin typeface="Verdana" pitchFamily="34" charset="0"/>
                <a:ea typeface="Verdana" pitchFamily="34" charset="0"/>
                <a:cs typeface="Verdana" pitchFamily="34" charset="0"/>
              </a:rPr>
              <a:t>UNA CONDUCTA INTELIGENTE EN UN MUNDO </a:t>
            </a:r>
            <a:r>
              <a:rPr lang="en-US" sz="1800" b="1" dirty="0" smtClean="0">
                <a:solidFill>
                  <a:srgbClr val="0070C0"/>
                </a:solidFill>
                <a:latin typeface="Verdana" pitchFamily="34" charset="0"/>
                <a:ea typeface="Verdana" pitchFamily="34" charset="0"/>
                <a:cs typeface="Verdana" pitchFamily="34" charset="0"/>
              </a:rPr>
              <a:t>COMPLEJO.</a:t>
            </a:r>
          </a:p>
          <a:p>
            <a:pPr indent="-461963" algn="l" defTabSz="684213">
              <a:spcBef>
                <a:spcPts val="0"/>
              </a:spcBef>
              <a:buFont typeface="Wingdings" pitchFamily="2" charset="2"/>
              <a:buChar char="Ø"/>
            </a:pPr>
            <a:endParaRPr lang="en-US" sz="1800" b="1" dirty="0">
              <a:solidFill>
                <a:srgbClr val="0070C0"/>
              </a:solidFill>
              <a:latin typeface="Verdana" pitchFamily="34" charset="0"/>
              <a:ea typeface="Verdana" pitchFamily="34" charset="0"/>
              <a:cs typeface="Verdana" pitchFamily="34" charset="0"/>
            </a:endParaRPr>
          </a:p>
          <a:p>
            <a:pPr indent="-461963" algn="l" defTabSz="684213">
              <a:spcBef>
                <a:spcPts val="0"/>
              </a:spcBef>
              <a:buFont typeface="Wingdings" pitchFamily="2" charset="2"/>
              <a:buChar char="Ø"/>
            </a:pPr>
            <a:r>
              <a:rPr lang="en-US" sz="1800" b="1" dirty="0">
                <a:solidFill>
                  <a:srgbClr val="0070C0"/>
                </a:solidFill>
                <a:latin typeface="Verdana" pitchFamily="34" charset="0"/>
                <a:ea typeface="Verdana" pitchFamily="34" charset="0"/>
                <a:cs typeface="Verdana" pitchFamily="34" charset="0"/>
              </a:rPr>
              <a:t>UNOS RECURSOS Y UNAS CAPACIDADES </a:t>
            </a:r>
            <a:r>
              <a:rPr lang="en-US" sz="1800" b="1" dirty="0" smtClean="0">
                <a:solidFill>
                  <a:srgbClr val="0070C0"/>
                </a:solidFill>
                <a:latin typeface="Verdana" pitchFamily="34" charset="0"/>
                <a:ea typeface="Verdana" pitchFamily="34" charset="0"/>
                <a:cs typeface="Verdana" pitchFamily="34" charset="0"/>
              </a:rPr>
              <a:t>SINGULARES.</a:t>
            </a:r>
            <a:endParaRPr lang="en-US" sz="1800" b="1" dirty="0">
              <a:solidFill>
                <a:srgbClr val="0070C0"/>
              </a:solidFill>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772816"/>
            <a:ext cx="3384376" cy="39669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627784" y="188640"/>
            <a:ext cx="6264696" cy="830997"/>
          </a:xfrm>
          <a:prstGeom prst="rect">
            <a:avLst/>
          </a:prstGeom>
          <a:noFill/>
        </p:spPr>
        <p:txBody>
          <a:bodyPr wrap="square" rtlCol="0">
            <a:spAutoFit/>
          </a:bodyPr>
          <a:lstStyle/>
          <a:p>
            <a:pPr algn="r"/>
            <a:r>
              <a:rPr lang="es-CL" b="1" dirty="0" smtClean="0">
                <a:solidFill>
                  <a:srgbClr val="0070C0"/>
                </a:solidFill>
                <a:latin typeface="Verdana" pitchFamily="34" charset="0"/>
                <a:ea typeface="Verdana" pitchFamily="34" charset="0"/>
                <a:cs typeface="Verdana" pitchFamily="34" charset="0"/>
              </a:rPr>
              <a:t>El Reto Estratégico Actual: Caracteres</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694815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8" name="Rectangle 10"/>
          <p:cNvSpPr>
            <a:spLocks noChangeArrowheads="1"/>
          </p:cNvSpPr>
          <p:nvPr/>
        </p:nvSpPr>
        <p:spPr bwMode="auto">
          <a:xfrm>
            <a:off x="228600" y="1268760"/>
            <a:ext cx="8686800" cy="4536504"/>
          </a:xfrm>
          <a:prstGeom prst="rect">
            <a:avLst/>
          </a:prstGeom>
          <a:noFill/>
          <a:ln>
            <a:noFill/>
          </a:ln>
          <a:effectLst>
            <a:outerShdw dist="107763" dir="18900000" algn="ctr" rotWithShape="0">
              <a:schemeClr val="bg2"/>
            </a:outerShdw>
          </a:effectLst>
        </p:spPr>
        <p:txBody>
          <a:bodyPr wrap="none" anchor="ctr"/>
          <a:lstStyle/>
          <a:p>
            <a:endParaRPr lang="es-ES"/>
          </a:p>
        </p:txBody>
      </p:sp>
      <p:sp>
        <p:nvSpPr>
          <p:cNvPr id="140291" name="Text Box 3"/>
          <p:cNvSpPr txBox="1">
            <a:spLocks noChangeArrowheads="1"/>
          </p:cNvSpPr>
          <p:nvPr/>
        </p:nvSpPr>
        <p:spPr bwMode="auto">
          <a:xfrm>
            <a:off x="1055688" y="1981200"/>
            <a:ext cx="70326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endParaRPr lang="es-ES" sz="2400"/>
          </a:p>
        </p:txBody>
      </p:sp>
      <p:sp>
        <p:nvSpPr>
          <p:cNvPr id="140292" name="Oval 4"/>
          <p:cNvSpPr>
            <a:spLocks noChangeArrowheads="1"/>
          </p:cNvSpPr>
          <p:nvPr/>
        </p:nvSpPr>
        <p:spPr bwMode="auto">
          <a:xfrm>
            <a:off x="561975" y="2057400"/>
            <a:ext cx="563563" cy="609600"/>
          </a:xfrm>
          <a:prstGeom prst="ellipse">
            <a:avLst/>
          </a:prstGeom>
          <a:gradFill rotWithShape="0">
            <a:gsLst>
              <a:gs pos="0">
                <a:schemeClr val="accent1"/>
              </a:gs>
              <a:gs pos="100000">
                <a:schemeClr val="folHlink"/>
              </a:gs>
            </a:gsLst>
            <a:path path="shape">
              <a:fillToRect l="50000" t="50000" r="50000" b="50000"/>
            </a:path>
          </a:gradFill>
          <a:ln>
            <a:noFill/>
          </a:ln>
          <a:effectLst>
            <a:prstShdw prst="shdw18" dist="17961" dir="13500000">
              <a:schemeClr val="accent1">
                <a:gamma/>
                <a:shade val="60000"/>
                <a:invGamma/>
              </a:schemeClr>
            </a:prstShdw>
          </a:effectLst>
          <a:extLst>
            <a:ext uri="{91240B29-F687-4F45-9708-019B960494DF}">
              <a14:hiddenLine xmlns="" xmlns:a14="http://schemas.microsoft.com/office/drawing/2010/main" w="38100">
                <a:solidFill>
                  <a:schemeClr val="tx1"/>
                </a:solidFill>
                <a:round/>
                <a:headEnd type="none" w="sm" len="sm"/>
                <a:tailEnd type="none" w="sm" len="sm"/>
              </a14:hiddenLine>
            </a:ext>
          </a:extLst>
        </p:spPr>
        <p:txBody>
          <a:bodyPr wrap="none" anchor="ctr"/>
          <a:lstStyle/>
          <a:p>
            <a:endParaRPr lang="es-ES"/>
          </a:p>
        </p:txBody>
      </p:sp>
      <p:sp>
        <p:nvSpPr>
          <p:cNvPr id="140293" name="Oval 5"/>
          <p:cNvSpPr>
            <a:spLocks noChangeArrowheads="1"/>
          </p:cNvSpPr>
          <p:nvPr/>
        </p:nvSpPr>
        <p:spPr bwMode="auto">
          <a:xfrm>
            <a:off x="561975" y="3352800"/>
            <a:ext cx="563563" cy="609600"/>
          </a:xfrm>
          <a:prstGeom prst="ellipse">
            <a:avLst/>
          </a:prstGeom>
          <a:gradFill rotWithShape="0">
            <a:gsLst>
              <a:gs pos="0">
                <a:schemeClr val="accent1"/>
              </a:gs>
              <a:gs pos="100000">
                <a:schemeClr val="folHlink"/>
              </a:gs>
            </a:gsLst>
            <a:path path="shape">
              <a:fillToRect l="50000" t="50000" r="50000" b="50000"/>
            </a:path>
          </a:gradFill>
          <a:ln>
            <a:noFill/>
          </a:ln>
          <a:effectLst>
            <a:prstShdw prst="shdw18" dist="17961" dir="13500000">
              <a:schemeClr val="accent1">
                <a:gamma/>
                <a:shade val="60000"/>
                <a:invGamma/>
              </a:schemeClr>
            </a:prstShdw>
          </a:effectLst>
          <a:extLst>
            <a:ext uri="{91240B29-F687-4F45-9708-019B960494DF}">
              <a14:hiddenLine xmlns="" xmlns:a14="http://schemas.microsoft.com/office/drawing/2010/main" w="38100">
                <a:solidFill>
                  <a:schemeClr val="tx1"/>
                </a:solidFill>
                <a:round/>
                <a:headEnd type="none" w="sm" len="sm"/>
                <a:tailEnd type="none" w="sm" len="sm"/>
              </a14:hiddenLine>
            </a:ext>
          </a:extLst>
        </p:spPr>
        <p:txBody>
          <a:bodyPr wrap="none" anchor="ctr"/>
          <a:lstStyle/>
          <a:p>
            <a:endParaRPr lang="es-ES"/>
          </a:p>
        </p:txBody>
      </p:sp>
      <p:sp>
        <p:nvSpPr>
          <p:cNvPr id="140294" name="Oval 6"/>
          <p:cNvSpPr>
            <a:spLocks noChangeArrowheads="1"/>
          </p:cNvSpPr>
          <p:nvPr/>
        </p:nvSpPr>
        <p:spPr bwMode="auto">
          <a:xfrm>
            <a:off x="561975" y="4876800"/>
            <a:ext cx="563563" cy="609600"/>
          </a:xfrm>
          <a:prstGeom prst="ellipse">
            <a:avLst/>
          </a:prstGeom>
          <a:gradFill rotWithShape="0">
            <a:gsLst>
              <a:gs pos="0">
                <a:schemeClr val="accent1"/>
              </a:gs>
              <a:gs pos="100000">
                <a:schemeClr val="folHlink"/>
              </a:gs>
            </a:gsLst>
            <a:path path="shape">
              <a:fillToRect l="50000" t="50000" r="50000" b="50000"/>
            </a:path>
          </a:gradFill>
          <a:ln>
            <a:noFill/>
          </a:ln>
          <a:effectLst>
            <a:prstShdw prst="shdw18" dist="17961" dir="13500000">
              <a:schemeClr val="accent1">
                <a:gamma/>
                <a:shade val="60000"/>
                <a:invGamma/>
              </a:schemeClr>
            </a:prstShdw>
          </a:effectLst>
          <a:extLst>
            <a:ext uri="{91240B29-F687-4F45-9708-019B960494DF}">
              <a14:hiddenLine xmlns="" xmlns:a14="http://schemas.microsoft.com/office/drawing/2010/main" w="38100">
                <a:solidFill>
                  <a:schemeClr val="tx1"/>
                </a:solidFill>
                <a:round/>
                <a:headEnd type="none" w="sm" len="sm"/>
                <a:tailEnd type="none" w="sm" len="sm"/>
              </a14:hiddenLine>
            </a:ext>
          </a:extLst>
        </p:spPr>
        <p:txBody>
          <a:bodyPr wrap="none" anchor="ctr"/>
          <a:lstStyle/>
          <a:p>
            <a:endParaRPr lang="es-ES"/>
          </a:p>
        </p:txBody>
      </p:sp>
      <p:sp>
        <p:nvSpPr>
          <p:cNvPr id="140295" name="Text Box 7"/>
          <p:cNvSpPr txBox="1">
            <a:spLocks noChangeArrowheads="1"/>
          </p:cNvSpPr>
          <p:nvPr/>
        </p:nvSpPr>
        <p:spPr bwMode="auto">
          <a:xfrm>
            <a:off x="1336675" y="1981200"/>
            <a:ext cx="738505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r>
              <a:rPr lang="es-ES_tradnl" sz="1800" b="1" dirty="0">
                <a:solidFill>
                  <a:srgbClr val="0070C0"/>
                </a:solidFill>
                <a:latin typeface="Verdana" pitchFamily="34" charset="0"/>
                <a:ea typeface="Verdana" pitchFamily="34" charset="0"/>
                <a:cs typeface="Verdana" pitchFamily="34" charset="0"/>
              </a:rPr>
              <a:t>LA ECONOMÍA REAL, </a:t>
            </a:r>
            <a:r>
              <a:rPr lang="es-ES_tradnl" sz="1800" dirty="0">
                <a:solidFill>
                  <a:srgbClr val="0070C0"/>
                </a:solidFill>
                <a:latin typeface="Verdana" pitchFamily="34" charset="0"/>
                <a:ea typeface="Verdana" pitchFamily="34" charset="0"/>
                <a:cs typeface="Verdana" pitchFamily="34" charset="0"/>
              </a:rPr>
              <a:t>basada en las transacciones con activos tangibles en los mercados </a:t>
            </a:r>
            <a:r>
              <a:rPr lang="es-ES_tradnl" sz="1800" dirty="0" smtClean="0">
                <a:solidFill>
                  <a:srgbClr val="0070C0"/>
                </a:solidFill>
                <a:latin typeface="Verdana" pitchFamily="34" charset="0"/>
                <a:ea typeface="Verdana" pitchFamily="34" charset="0"/>
                <a:cs typeface="Verdana" pitchFamily="34" charset="0"/>
              </a:rPr>
              <a:t>convencionales.</a:t>
            </a:r>
            <a:endParaRPr lang="es-ES_tradnl" sz="1800" dirty="0">
              <a:solidFill>
                <a:srgbClr val="0070C0"/>
              </a:solidFill>
              <a:latin typeface="Verdana" pitchFamily="34" charset="0"/>
              <a:ea typeface="Verdana" pitchFamily="34" charset="0"/>
              <a:cs typeface="Verdana" pitchFamily="34" charset="0"/>
            </a:endParaRPr>
          </a:p>
        </p:txBody>
      </p:sp>
      <p:sp>
        <p:nvSpPr>
          <p:cNvPr id="140296" name="Text Box 8"/>
          <p:cNvSpPr txBox="1">
            <a:spLocks noChangeArrowheads="1"/>
          </p:cNvSpPr>
          <p:nvPr/>
        </p:nvSpPr>
        <p:spPr bwMode="auto">
          <a:xfrm>
            <a:off x="1336675" y="3048000"/>
            <a:ext cx="738505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r>
              <a:rPr lang="es-ES_tradnl" sz="1800" b="1" dirty="0">
                <a:solidFill>
                  <a:srgbClr val="0070C0"/>
                </a:solidFill>
                <a:latin typeface="Verdana" pitchFamily="34" charset="0"/>
                <a:ea typeface="Verdana" pitchFamily="34" charset="0"/>
                <a:cs typeface="Verdana" pitchFamily="34" charset="0"/>
              </a:rPr>
              <a:t>LA ECONOMÍA FINANCIERA, </a:t>
            </a:r>
            <a:r>
              <a:rPr lang="es-ES_tradnl" sz="1800" dirty="0">
                <a:solidFill>
                  <a:srgbClr val="0070C0"/>
                </a:solidFill>
                <a:latin typeface="Verdana" pitchFamily="34" charset="0"/>
                <a:ea typeface="Verdana" pitchFamily="34" charset="0"/>
                <a:cs typeface="Verdana" pitchFamily="34" charset="0"/>
              </a:rPr>
              <a:t>basada en las transacciones con activos financieros, tanto para facilitar las operaciones anteriores como para desarrollar sus actividades propias y específicas en los mercados </a:t>
            </a:r>
            <a:r>
              <a:rPr lang="es-ES_tradnl" sz="1800" dirty="0" smtClean="0">
                <a:solidFill>
                  <a:srgbClr val="0070C0"/>
                </a:solidFill>
                <a:latin typeface="Verdana" pitchFamily="34" charset="0"/>
                <a:ea typeface="Verdana" pitchFamily="34" charset="0"/>
                <a:cs typeface="Verdana" pitchFamily="34" charset="0"/>
              </a:rPr>
              <a:t>financieros.</a:t>
            </a:r>
            <a:endParaRPr lang="es-ES_tradnl" sz="1800" dirty="0">
              <a:solidFill>
                <a:srgbClr val="0070C0"/>
              </a:solidFill>
              <a:latin typeface="Verdana" pitchFamily="34" charset="0"/>
              <a:ea typeface="Verdana" pitchFamily="34" charset="0"/>
              <a:cs typeface="Verdana" pitchFamily="34" charset="0"/>
            </a:endParaRPr>
          </a:p>
        </p:txBody>
      </p:sp>
      <p:sp>
        <p:nvSpPr>
          <p:cNvPr id="140297" name="Text Box 9"/>
          <p:cNvSpPr txBox="1">
            <a:spLocks noChangeArrowheads="1"/>
          </p:cNvSpPr>
          <p:nvPr/>
        </p:nvSpPr>
        <p:spPr bwMode="auto">
          <a:xfrm>
            <a:off x="1336675" y="4648200"/>
            <a:ext cx="738505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r>
              <a:rPr lang="es-ES_tradnl" sz="1800" b="1" dirty="0">
                <a:solidFill>
                  <a:srgbClr val="0070C0"/>
                </a:solidFill>
                <a:latin typeface="Verdana" pitchFamily="34" charset="0"/>
                <a:ea typeface="Verdana" pitchFamily="34" charset="0"/>
                <a:cs typeface="Verdana" pitchFamily="34" charset="0"/>
              </a:rPr>
              <a:t>LA ECONOMÍA DE LA INFORMACIÓN Y DEL CONOCIMIENTO, </a:t>
            </a:r>
            <a:r>
              <a:rPr lang="es-ES_tradnl" sz="1800" dirty="0">
                <a:solidFill>
                  <a:srgbClr val="0070C0"/>
                </a:solidFill>
                <a:latin typeface="Verdana" pitchFamily="34" charset="0"/>
                <a:ea typeface="Verdana" pitchFamily="34" charset="0"/>
                <a:cs typeface="Verdana" pitchFamily="34" charset="0"/>
              </a:rPr>
              <a:t>basada en las transacciones con activos intangibles derivados del conocimiento en acción y del uso de las nuevas tecnologías, cuyo exponente es la </a:t>
            </a:r>
            <a:r>
              <a:rPr lang="es-ES_tradnl" sz="1800" dirty="0" smtClean="0">
                <a:solidFill>
                  <a:srgbClr val="0070C0"/>
                </a:solidFill>
                <a:latin typeface="Verdana" pitchFamily="34" charset="0"/>
                <a:ea typeface="Verdana" pitchFamily="34" charset="0"/>
                <a:cs typeface="Verdana" pitchFamily="34" charset="0"/>
              </a:rPr>
              <a:t>Red.</a:t>
            </a:r>
            <a:endParaRPr lang="es-ES_tradnl" sz="1800" dirty="0">
              <a:solidFill>
                <a:srgbClr val="0070C0"/>
              </a:solidFill>
              <a:latin typeface="Verdana" pitchFamily="34" charset="0"/>
              <a:ea typeface="Verdana" pitchFamily="34" charset="0"/>
              <a:cs typeface="Verdana" pitchFamily="34" charset="0"/>
            </a:endParaRPr>
          </a:p>
        </p:txBody>
      </p:sp>
      <p:sp>
        <p:nvSpPr>
          <p:cNvPr id="11" name="10 CuadroTexto"/>
          <p:cNvSpPr txBox="1"/>
          <p:nvPr/>
        </p:nvSpPr>
        <p:spPr>
          <a:xfrm>
            <a:off x="2555776" y="260649"/>
            <a:ext cx="6336705" cy="1015663"/>
          </a:xfrm>
          <a:prstGeom prst="rect">
            <a:avLst/>
          </a:prstGeom>
          <a:noFill/>
        </p:spPr>
        <p:txBody>
          <a:bodyPr wrap="square" rtlCol="0">
            <a:spAutoFit/>
          </a:bodyPr>
          <a:lstStyle/>
          <a:p>
            <a:pPr algn="r"/>
            <a:r>
              <a:rPr lang="es-CL" sz="1800" b="1" dirty="0" smtClean="0">
                <a:solidFill>
                  <a:srgbClr val="0070C0"/>
                </a:solidFill>
                <a:latin typeface="Verdana" pitchFamily="34" charset="0"/>
                <a:ea typeface="Verdana" pitchFamily="34" charset="0"/>
                <a:cs typeface="Verdana" pitchFamily="34" charset="0"/>
              </a:rPr>
              <a:t>LAS 3 ESFERAS EN LAS QUE, EN LA NUEVA</a:t>
            </a:r>
          </a:p>
          <a:p>
            <a:pPr algn="r"/>
            <a:r>
              <a:rPr lang="es-CL" sz="1800" b="1" dirty="0" smtClean="0">
                <a:solidFill>
                  <a:srgbClr val="0070C0"/>
                </a:solidFill>
                <a:latin typeface="Verdana" pitchFamily="34" charset="0"/>
                <a:ea typeface="Verdana" pitchFamily="34" charset="0"/>
                <a:cs typeface="Verdana" pitchFamily="34" charset="0"/>
              </a:rPr>
              <a:t>ACTUALIDAD, SE MUEVA LA NUEVA ECONOMÍA</a:t>
            </a:r>
          </a:p>
          <a:p>
            <a:endParaRPr lang="es-CL" dirty="0"/>
          </a:p>
        </p:txBody>
      </p:sp>
    </p:spTree>
    <p:extLst>
      <p:ext uri="{BB962C8B-B14F-4D97-AF65-F5344CB8AC3E}">
        <p14:creationId xmlns="" xmlns:p14="http://schemas.microsoft.com/office/powerpoint/2010/main" val="3849184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88" name="Text Box 172"/>
          <p:cNvSpPr txBox="1">
            <a:spLocks noChangeArrowheads="1"/>
          </p:cNvSpPr>
          <p:nvPr/>
        </p:nvSpPr>
        <p:spPr bwMode="auto">
          <a:xfrm>
            <a:off x="228600" y="6015038"/>
            <a:ext cx="184150" cy="244475"/>
          </a:xfrm>
          <a:prstGeom prst="rect">
            <a:avLst/>
          </a:prstGeom>
          <a:noFill/>
          <a:ln w="9525">
            <a:noFill/>
            <a:miter lim="800000"/>
            <a:headEnd/>
            <a:tailEnd/>
          </a:ln>
          <a:effectLst/>
        </p:spPr>
        <p:txBody>
          <a:bodyPr wrap="none">
            <a:spAutoFit/>
          </a:bodyPr>
          <a:lstStyle/>
          <a:p>
            <a:pPr algn="l">
              <a:spcBef>
                <a:spcPct val="0"/>
              </a:spcBef>
            </a:pPr>
            <a:endParaRPr lang="es-ES" sz="1000">
              <a:latin typeface="Times New Roman" pitchFamily="18" charset="0"/>
            </a:endParaRPr>
          </a:p>
        </p:txBody>
      </p:sp>
      <p:sp>
        <p:nvSpPr>
          <p:cNvPr id="137389" name="Rectangle 173"/>
          <p:cNvSpPr>
            <a:spLocks noChangeArrowheads="1"/>
          </p:cNvSpPr>
          <p:nvPr/>
        </p:nvSpPr>
        <p:spPr bwMode="auto">
          <a:xfrm>
            <a:off x="228600" y="1143000"/>
            <a:ext cx="1752600" cy="533400"/>
          </a:xfrm>
          <a:prstGeom prst="rect">
            <a:avLst/>
          </a:prstGeom>
          <a:solidFill>
            <a:srgbClr val="FFFF00"/>
          </a:solidFill>
          <a:ln w="9525">
            <a:solidFill>
              <a:schemeClr val="tx1"/>
            </a:solidFill>
            <a:miter lim="800000"/>
            <a:headEnd/>
            <a:tailEnd/>
          </a:ln>
          <a:effectLst/>
        </p:spPr>
        <p:txBody>
          <a:bodyPr wrap="none" anchor="ctr"/>
          <a:lstStyle/>
          <a:p>
            <a:pPr>
              <a:spcBef>
                <a:spcPct val="0"/>
              </a:spcBef>
            </a:pPr>
            <a:r>
              <a:rPr lang="es-ES_tradnl" sz="2000" b="1" dirty="0">
                <a:latin typeface="Arial Narrow" pitchFamily="34" charset="0"/>
              </a:rPr>
              <a:t>DATOS</a:t>
            </a:r>
          </a:p>
        </p:txBody>
      </p:sp>
      <p:sp>
        <p:nvSpPr>
          <p:cNvPr id="137390" name="AutoShape 174"/>
          <p:cNvSpPr>
            <a:spLocks noChangeArrowheads="1"/>
          </p:cNvSpPr>
          <p:nvPr/>
        </p:nvSpPr>
        <p:spPr bwMode="auto">
          <a:xfrm>
            <a:off x="1981200" y="1143000"/>
            <a:ext cx="457200" cy="533400"/>
          </a:xfrm>
          <a:prstGeom prst="right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391" name="Rectangle 175"/>
          <p:cNvSpPr>
            <a:spLocks noChangeArrowheads="1"/>
          </p:cNvSpPr>
          <p:nvPr/>
        </p:nvSpPr>
        <p:spPr bwMode="auto">
          <a:xfrm>
            <a:off x="2438400" y="1143000"/>
            <a:ext cx="1752600" cy="533400"/>
          </a:xfrm>
          <a:prstGeom prst="rect">
            <a:avLst/>
          </a:prstGeom>
          <a:solidFill>
            <a:srgbClr val="92D050"/>
          </a:solidFill>
          <a:ln w="9525">
            <a:solidFill>
              <a:schemeClr val="tx1"/>
            </a:solidFill>
            <a:miter lim="800000"/>
            <a:headEnd/>
            <a:tailEnd/>
          </a:ln>
          <a:effectLst/>
        </p:spPr>
        <p:txBody>
          <a:bodyPr wrap="none" anchor="ctr"/>
          <a:lstStyle/>
          <a:p>
            <a:pPr>
              <a:spcBef>
                <a:spcPct val="0"/>
              </a:spcBef>
            </a:pPr>
            <a:r>
              <a:rPr lang="es-ES_tradnl" sz="2000" b="1" dirty="0">
                <a:latin typeface="Arial Narrow" pitchFamily="34" charset="0"/>
              </a:rPr>
              <a:t>INFORMACIÓN</a:t>
            </a:r>
          </a:p>
        </p:txBody>
      </p:sp>
      <p:sp>
        <p:nvSpPr>
          <p:cNvPr id="137392" name="AutoShape 176"/>
          <p:cNvSpPr>
            <a:spLocks noChangeArrowheads="1"/>
          </p:cNvSpPr>
          <p:nvPr/>
        </p:nvSpPr>
        <p:spPr bwMode="auto">
          <a:xfrm>
            <a:off x="4191000" y="1143000"/>
            <a:ext cx="457200" cy="533400"/>
          </a:xfrm>
          <a:prstGeom prst="right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393" name="Rectangle 177"/>
          <p:cNvSpPr>
            <a:spLocks noChangeArrowheads="1"/>
          </p:cNvSpPr>
          <p:nvPr/>
        </p:nvSpPr>
        <p:spPr bwMode="auto">
          <a:xfrm>
            <a:off x="4648200" y="1143000"/>
            <a:ext cx="1828800" cy="533400"/>
          </a:xfrm>
          <a:prstGeom prst="rect">
            <a:avLst/>
          </a:prstGeom>
          <a:solidFill>
            <a:srgbClr val="00B0F0"/>
          </a:solidFill>
          <a:ln w="9525">
            <a:solidFill>
              <a:schemeClr val="tx1"/>
            </a:solidFill>
            <a:miter lim="800000"/>
            <a:headEnd/>
            <a:tailEnd/>
          </a:ln>
          <a:effectLst/>
        </p:spPr>
        <p:txBody>
          <a:bodyPr wrap="none" anchor="ctr"/>
          <a:lstStyle/>
          <a:p>
            <a:pPr>
              <a:spcBef>
                <a:spcPct val="0"/>
              </a:spcBef>
            </a:pPr>
            <a:r>
              <a:rPr lang="es-ES_tradnl" sz="2000" b="1" dirty="0">
                <a:latin typeface="Arial Narrow" pitchFamily="34" charset="0"/>
              </a:rPr>
              <a:t>CONOCIMIENTO</a:t>
            </a:r>
          </a:p>
        </p:txBody>
      </p:sp>
      <p:sp>
        <p:nvSpPr>
          <p:cNvPr id="137394" name="AutoShape 178"/>
          <p:cNvSpPr>
            <a:spLocks noChangeArrowheads="1"/>
          </p:cNvSpPr>
          <p:nvPr/>
        </p:nvSpPr>
        <p:spPr bwMode="auto">
          <a:xfrm>
            <a:off x="6477000" y="1143000"/>
            <a:ext cx="457200" cy="533400"/>
          </a:xfrm>
          <a:prstGeom prst="right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395" name="Rectangle 179"/>
          <p:cNvSpPr>
            <a:spLocks noChangeArrowheads="1"/>
          </p:cNvSpPr>
          <p:nvPr/>
        </p:nvSpPr>
        <p:spPr bwMode="auto">
          <a:xfrm>
            <a:off x="7100192" y="1143000"/>
            <a:ext cx="1905000" cy="533400"/>
          </a:xfrm>
          <a:prstGeom prst="rect">
            <a:avLst/>
          </a:prstGeom>
          <a:solidFill>
            <a:srgbClr val="FFC000"/>
          </a:solidFill>
          <a:ln w="9525">
            <a:solidFill>
              <a:schemeClr val="tx1"/>
            </a:solidFill>
            <a:miter lim="800000"/>
            <a:headEnd/>
            <a:tailEnd/>
          </a:ln>
          <a:effectLst/>
        </p:spPr>
        <p:txBody>
          <a:bodyPr wrap="none" anchor="ctr"/>
          <a:lstStyle/>
          <a:p>
            <a:pPr>
              <a:spcBef>
                <a:spcPct val="0"/>
              </a:spcBef>
            </a:pPr>
            <a:r>
              <a:rPr lang="es-ES_tradnl" sz="2000" b="1" dirty="0">
                <a:latin typeface="Arial Narrow" pitchFamily="34" charset="0"/>
              </a:rPr>
              <a:t>COMPETENCIA</a:t>
            </a:r>
          </a:p>
          <a:p>
            <a:pPr>
              <a:spcBef>
                <a:spcPct val="0"/>
              </a:spcBef>
            </a:pPr>
            <a:r>
              <a:rPr lang="es-ES_tradnl" sz="2000" b="1" dirty="0">
                <a:latin typeface="Arial Narrow" pitchFamily="34" charset="0"/>
              </a:rPr>
              <a:t>ESENCIAL</a:t>
            </a:r>
          </a:p>
        </p:txBody>
      </p:sp>
      <p:sp>
        <p:nvSpPr>
          <p:cNvPr id="137396" name="AutoShape 180"/>
          <p:cNvSpPr>
            <a:spLocks noChangeArrowheads="1"/>
          </p:cNvSpPr>
          <p:nvPr/>
        </p:nvSpPr>
        <p:spPr bwMode="auto">
          <a:xfrm>
            <a:off x="304800" y="2020888"/>
            <a:ext cx="1981200" cy="2017712"/>
          </a:xfrm>
          <a:prstGeom prst="roundRect">
            <a:avLst>
              <a:gd name="adj" fmla="val 16667"/>
            </a:avLst>
          </a:prstGeom>
          <a:solidFill>
            <a:srgbClr val="FFFF00"/>
          </a:solidFill>
          <a:ln w="9525">
            <a:solidFill>
              <a:schemeClr val="tx1"/>
            </a:solidFill>
            <a:round/>
            <a:headEnd/>
            <a:tailEnd/>
          </a:ln>
          <a:effectLst/>
        </p:spPr>
        <p:txBody>
          <a:bodyPr wrap="none" anchor="ctr"/>
          <a:lstStyle/>
          <a:p>
            <a:pPr algn="l">
              <a:spcBef>
                <a:spcPct val="0"/>
              </a:spcBef>
            </a:pPr>
            <a:r>
              <a:rPr lang="es-ES_tradnl" sz="1300" b="1" dirty="0">
                <a:latin typeface="Arial Narrow" pitchFamily="34" charset="0"/>
              </a:rPr>
              <a:t>“</a:t>
            </a:r>
            <a:r>
              <a:rPr lang="es-ES_tradnl" b="1" dirty="0">
                <a:latin typeface="Arial Narrow" pitchFamily="34" charset="0"/>
              </a:rPr>
              <a:t>C</a:t>
            </a:r>
            <a:r>
              <a:rPr lang="es-ES_tradnl" sz="1300" b="1" dirty="0">
                <a:latin typeface="Arial Narrow" pitchFamily="34" charset="0"/>
              </a:rPr>
              <a:t>ONJUNTO DISCRETO</a:t>
            </a:r>
          </a:p>
          <a:p>
            <a:pPr algn="l">
              <a:spcBef>
                <a:spcPct val="0"/>
              </a:spcBef>
            </a:pPr>
            <a:r>
              <a:rPr lang="es-ES_tradnl" sz="1300" b="1" dirty="0">
                <a:latin typeface="Arial Narrow" pitchFamily="34" charset="0"/>
              </a:rPr>
              <a:t>DE ELEMENTOS DE</a:t>
            </a:r>
          </a:p>
          <a:p>
            <a:pPr algn="l">
              <a:spcBef>
                <a:spcPct val="0"/>
              </a:spcBef>
            </a:pPr>
            <a:r>
              <a:rPr lang="es-ES_tradnl" sz="1300" b="1" dirty="0">
                <a:latin typeface="Arial Narrow" pitchFamily="34" charset="0"/>
              </a:rPr>
              <a:t>CONOCIMIENTO Y DE</a:t>
            </a:r>
          </a:p>
          <a:p>
            <a:pPr algn="l">
              <a:spcBef>
                <a:spcPct val="0"/>
              </a:spcBef>
            </a:pPr>
            <a:r>
              <a:rPr lang="es-ES_tradnl" sz="1300" b="1" dirty="0">
                <a:latin typeface="Arial Narrow" pitchFamily="34" charset="0"/>
              </a:rPr>
              <a:t>HECHOS Y REGISTROS</a:t>
            </a:r>
          </a:p>
          <a:p>
            <a:pPr algn="l">
              <a:spcBef>
                <a:spcPct val="0"/>
              </a:spcBef>
            </a:pPr>
            <a:r>
              <a:rPr lang="es-ES_tradnl" sz="1300" b="1" dirty="0">
                <a:latin typeface="Arial Narrow" pitchFamily="34" charset="0"/>
              </a:rPr>
              <a:t>OBJETIVOS SOBRE </a:t>
            </a:r>
          </a:p>
          <a:p>
            <a:pPr algn="l">
              <a:spcBef>
                <a:spcPct val="0"/>
              </a:spcBef>
            </a:pPr>
            <a:r>
              <a:rPr lang="es-ES_tradnl" sz="1300" b="1" dirty="0">
                <a:latin typeface="Arial Narrow" pitchFamily="34" charset="0"/>
              </a:rPr>
              <a:t>SUCESOS Y</a:t>
            </a:r>
          </a:p>
          <a:p>
            <a:pPr algn="l">
              <a:spcBef>
                <a:spcPct val="0"/>
              </a:spcBef>
            </a:pPr>
            <a:r>
              <a:rPr lang="es-ES_tradnl" sz="1300" b="1" dirty="0">
                <a:latin typeface="Arial Narrow" pitchFamily="34" charset="0"/>
              </a:rPr>
              <a:t>TRANSACCIONES”</a:t>
            </a:r>
          </a:p>
        </p:txBody>
      </p:sp>
      <p:sp>
        <p:nvSpPr>
          <p:cNvPr id="137397" name="AutoShape 181"/>
          <p:cNvSpPr>
            <a:spLocks noChangeArrowheads="1"/>
          </p:cNvSpPr>
          <p:nvPr/>
        </p:nvSpPr>
        <p:spPr bwMode="auto">
          <a:xfrm>
            <a:off x="2362200" y="2000250"/>
            <a:ext cx="2057400" cy="3028950"/>
          </a:xfrm>
          <a:prstGeom prst="roundRect">
            <a:avLst>
              <a:gd name="adj" fmla="val 16667"/>
            </a:avLst>
          </a:prstGeom>
          <a:solidFill>
            <a:srgbClr val="92D050"/>
          </a:solidFill>
          <a:ln w="9525">
            <a:solidFill>
              <a:schemeClr val="tx1"/>
            </a:solidFill>
            <a:round/>
            <a:headEnd/>
            <a:tailEnd/>
          </a:ln>
          <a:effectLst/>
        </p:spPr>
        <p:txBody>
          <a:bodyPr wrap="none" anchor="ctr"/>
          <a:lstStyle/>
          <a:p>
            <a:pPr algn="l">
              <a:spcBef>
                <a:spcPct val="0"/>
              </a:spcBef>
            </a:pPr>
            <a:r>
              <a:rPr lang="es-ES_tradnl" sz="1300" b="1" dirty="0">
                <a:latin typeface="Arial Narrow" pitchFamily="34" charset="0"/>
              </a:rPr>
              <a:t>“</a:t>
            </a:r>
            <a:r>
              <a:rPr lang="es-ES_tradnl" sz="1400" b="1" dirty="0">
                <a:latin typeface="Arial Narrow" pitchFamily="34" charset="0"/>
              </a:rPr>
              <a:t>CONJUNTO DE DATOS</a:t>
            </a:r>
          </a:p>
          <a:p>
            <a:pPr algn="l">
              <a:spcBef>
                <a:spcPct val="0"/>
              </a:spcBef>
            </a:pPr>
            <a:r>
              <a:rPr lang="es-ES_tradnl" sz="1400" b="1" dirty="0">
                <a:latin typeface="Arial Narrow" pitchFamily="34" charset="0"/>
              </a:rPr>
              <a:t>ESTRUCTURADOS CON</a:t>
            </a:r>
          </a:p>
          <a:p>
            <a:pPr algn="l">
              <a:spcBef>
                <a:spcPct val="0"/>
              </a:spcBef>
            </a:pPr>
            <a:r>
              <a:rPr lang="es-ES_tradnl" sz="1400" b="1" dirty="0">
                <a:latin typeface="Arial Narrow" pitchFamily="34" charset="0"/>
              </a:rPr>
              <a:t>SIGNIFICADO PARA EL</a:t>
            </a:r>
          </a:p>
          <a:p>
            <a:pPr algn="l">
              <a:spcBef>
                <a:spcPct val="0"/>
              </a:spcBef>
            </a:pPr>
            <a:r>
              <a:rPr lang="es-ES_tradnl" sz="1400" b="1" dirty="0">
                <a:latin typeface="Arial Narrow" pitchFamily="34" charset="0"/>
              </a:rPr>
              <a:t>SUJETO Y EN UN</a:t>
            </a:r>
          </a:p>
          <a:p>
            <a:pPr algn="l">
              <a:spcBef>
                <a:spcPct val="0"/>
              </a:spcBef>
            </a:pPr>
            <a:r>
              <a:rPr lang="es-ES_tradnl" sz="1400" b="1" dirty="0">
                <a:latin typeface="Arial Narrow" pitchFamily="34" charset="0"/>
              </a:rPr>
              <a:t>MOMENTO CONCRETO”.</a:t>
            </a:r>
          </a:p>
          <a:p>
            <a:pPr algn="l">
              <a:spcBef>
                <a:spcPct val="0"/>
              </a:spcBef>
            </a:pPr>
            <a:r>
              <a:rPr lang="es-ES_tradnl" sz="1400" b="1" dirty="0">
                <a:latin typeface="Arial Narrow" pitchFamily="34" charset="0"/>
              </a:rPr>
              <a:t>CUMPLE CON ESTOS</a:t>
            </a:r>
          </a:p>
          <a:p>
            <a:pPr algn="l">
              <a:spcBef>
                <a:spcPct val="0"/>
              </a:spcBef>
            </a:pPr>
            <a:r>
              <a:rPr lang="es-ES_tradnl" sz="1400" b="1" dirty="0">
                <a:latin typeface="Arial Narrow" pitchFamily="34" charset="0"/>
              </a:rPr>
              <a:t>PRINCIPIOS:</a:t>
            </a:r>
          </a:p>
          <a:p>
            <a:pPr algn="l">
              <a:spcBef>
                <a:spcPct val="0"/>
              </a:spcBef>
              <a:buFontTx/>
              <a:buChar char="•"/>
            </a:pPr>
            <a:r>
              <a:rPr lang="es-ES_tradnl" sz="1400" b="1" dirty="0">
                <a:latin typeface="Arial Narrow" pitchFamily="34" charset="0"/>
              </a:rPr>
              <a:t>CONTEXTUALIZADO</a:t>
            </a:r>
          </a:p>
          <a:p>
            <a:pPr algn="l">
              <a:spcBef>
                <a:spcPct val="0"/>
              </a:spcBef>
              <a:buFontTx/>
              <a:buChar char="•"/>
            </a:pPr>
            <a:r>
              <a:rPr lang="es-ES_tradnl" sz="1400" b="1" dirty="0">
                <a:latin typeface="Arial Narrow" pitchFamily="34" charset="0"/>
              </a:rPr>
              <a:t>CATEGORIZADO</a:t>
            </a:r>
          </a:p>
          <a:p>
            <a:pPr algn="l">
              <a:spcBef>
                <a:spcPct val="0"/>
              </a:spcBef>
              <a:buFontTx/>
              <a:buChar char="•"/>
            </a:pPr>
            <a:r>
              <a:rPr lang="es-ES_tradnl" sz="1400" b="1" dirty="0">
                <a:latin typeface="Arial Narrow" pitchFamily="34" charset="0"/>
              </a:rPr>
              <a:t>CALCULADO</a:t>
            </a:r>
          </a:p>
          <a:p>
            <a:pPr algn="l">
              <a:spcBef>
                <a:spcPct val="0"/>
              </a:spcBef>
              <a:buFontTx/>
              <a:buChar char="•"/>
            </a:pPr>
            <a:r>
              <a:rPr lang="es-ES_tradnl" sz="1400" b="1" dirty="0">
                <a:latin typeface="Arial Narrow" pitchFamily="34" charset="0"/>
              </a:rPr>
              <a:t>CORREGIDO</a:t>
            </a:r>
          </a:p>
          <a:p>
            <a:pPr algn="l">
              <a:spcBef>
                <a:spcPct val="0"/>
              </a:spcBef>
              <a:buFontTx/>
              <a:buChar char="•"/>
            </a:pPr>
            <a:r>
              <a:rPr lang="es-ES_tradnl" sz="1400" b="1" dirty="0">
                <a:latin typeface="Arial Narrow" pitchFamily="34" charset="0"/>
              </a:rPr>
              <a:t>CONDENSADO</a:t>
            </a:r>
          </a:p>
        </p:txBody>
      </p:sp>
      <p:sp>
        <p:nvSpPr>
          <p:cNvPr id="137398" name="AutoShape 182"/>
          <p:cNvSpPr>
            <a:spLocks noChangeArrowheads="1"/>
          </p:cNvSpPr>
          <p:nvPr/>
        </p:nvSpPr>
        <p:spPr bwMode="auto">
          <a:xfrm>
            <a:off x="4495800" y="1989138"/>
            <a:ext cx="2057400" cy="3573462"/>
          </a:xfrm>
          <a:prstGeom prst="roundRect">
            <a:avLst>
              <a:gd name="adj" fmla="val 16667"/>
            </a:avLst>
          </a:prstGeom>
          <a:solidFill>
            <a:srgbClr val="00B0F0"/>
          </a:solidFill>
          <a:ln w="9525">
            <a:solidFill>
              <a:schemeClr val="tx1"/>
            </a:solidFill>
            <a:round/>
            <a:headEnd/>
            <a:tailEnd/>
          </a:ln>
          <a:effectLst/>
        </p:spPr>
        <p:txBody>
          <a:bodyPr wrap="none" anchor="ctr"/>
          <a:lstStyle/>
          <a:p>
            <a:pPr algn="l">
              <a:spcBef>
                <a:spcPct val="0"/>
              </a:spcBef>
            </a:pPr>
            <a:r>
              <a:rPr lang="es-ES_tradnl" sz="1300" b="1" dirty="0">
                <a:latin typeface="Arial Narrow" pitchFamily="34" charset="0"/>
              </a:rPr>
              <a:t>“CONJUNTO DE </a:t>
            </a:r>
          </a:p>
          <a:p>
            <a:pPr algn="l">
              <a:spcBef>
                <a:spcPct val="0"/>
              </a:spcBef>
            </a:pPr>
            <a:r>
              <a:rPr lang="es-ES_tradnl" sz="1300" b="1" dirty="0">
                <a:latin typeface="Arial Narrow" pitchFamily="34" charset="0"/>
              </a:rPr>
              <a:t>EXPERIENCIAS, VALORES,</a:t>
            </a:r>
          </a:p>
          <a:p>
            <a:pPr algn="l">
              <a:spcBef>
                <a:spcPct val="0"/>
              </a:spcBef>
            </a:pPr>
            <a:r>
              <a:rPr lang="es-ES_tradnl" sz="1300" b="1" dirty="0">
                <a:latin typeface="Arial Narrow" pitchFamily="34" charset="0"/>
              </a:rPr>
              <a:t>INFORMACIÓN (EN CON-</a:t>
            </a:r>
          </a:p>
          <a:p>
            <a:pPr algn="l">
              <a:spcBef>
                <a:spcPct val="0"/>
              </a:spcBef>
            </a:pPr>
            <a:r>
              <a:rPr lang="es-ES_tradnl" sz="1300" b="1" dirty="0">
                <a:latin typeface="Arial Narrow" pitchFamily="34" charset="0"/>
              </a:rPr>
              <a:t>TEXTO), PERCEPCIONES </a:t>
            </a:r>
          </a:p>
          <a:p>
            <a:pPr algn="l">
              <a:spcBef>
                <a:spcPct val="0"/>
              </a:spcBef>
            </a:pPr>
            <a:r>
              <a:rPr lang="es-ES_tradnl" sz="1300" b="1" dirty="0">
                <a:latin typeface="Arial Narrow" pitchFamily="34" charset="0"/>
              </a:rPr>
              <a:t>E IDEAS QUE CREAN UNA </a:t>
            </a:r>
          </a:p>
          <a:p>
            <a:pPr algn="l">
              <a:spcBef>
                <a:spcPct val="0"/>
              </a:spcBef>
            </a:pPr>
            <a:r>
              <a:rPr lang="es-ES_tradnl" sz="1300" b="1" dirty="0">
                <a:latin typeface="Arial Narrow" pitchFamily="34" charset="0"/>
              </a:rPr>
              <a:t>ESTRUCTURA MENTAL</a:t>
            </a:r>
          </a:p>
          <a:p>
            <a:pPr algn="l">
              <a:spcBef>
                <a:spcPct val="0"/>
              </a:spcBef>
            </a:pPr>
            <a:r>
              <a:rPr lang="es-ES_tradnl" sz="1300" b="1" dirty="0">
                <a:latin typeface="Arial Narrow" pitchFamily="34" charset="0"/>
              </a:rPr>
              <a:t>PARA EVALUAR E INCOR-</a:t>
            </a:r>
          </a:p>
          <a:p>
            <a:pPr algn="l">
              <a:spcBef>
                <a:spcPct val="0"/>
              </a:spcBef>
            </a:pPr>
            <a:r>
              <a:rPr lang="es-ES_tradnl" sz="1300" b="1" dirty="0">
                <a:latin typeface="Arial Narrow" pitchFamily="34" charset="0"/>
              </a:rPr>
              <a:t>PORAR NUEVAS EXPERIEN-</a:t>
            </a:r>
          </a:p>
          <a:p>
            <a:pPr algn="l">
              <a:spcBef>
                <a:spcPct val="0"/>
              </a:spcBef>
            </a:pPr>
            <a:r>
              <a:rPr lang="es-ES_tradnl" sz="1300" b="1" dirty="0">
                <a:latin typeface="Arial Narrow" pitchFamily="34" charset="0"/>
              </a:rPr>
              <a:t>CIAS, IDEAS E INFORMA-</a:t>
            </a:r>
          </a:p>
          <a:p>
            <a:pPr algn="l">
              <a:spcBef>
                <a:spcPct val="0"/>
              </a:spcBef>
            </a:pPr>
            <a:r>
              <a:rPr lang="es-ES_tradnl" sz="1300" b="1" dirty="0">
                <a:latin typeface="Arial Narrow" pitchFamily="34" charset="0"/>
              </a:rPr>
              <a:t>CIÓN”, SIEMPRE QUE </a:t>
            </a:r>
          </a:p>
          <a:p>
            <a:pPr algn="l">
              <a:spcBef>
                <a:spcPct val="0"/>
              </a:spcBef>
            </a:pPr>
            <a:r>
              <a:rPr lang="es-ES_tradnl" sz="1300" b="1" dirty="0">
                <a:latin typeface="Arial Narrow" pitchFamily="34" charset="0"/>
              </a:rPr>
              <a:t>PERMITA</a:t>
            </a:r>
          </a:p>
          <a:p>
            <a:pPr algn="l">
              <a:spcBef>
                <a:spcPct val="0"/>
              </a:spcBef>
              <a:buFontTx/>
              <a:buChar char="•"/>
            </a:pPr>
            <a:r>
              <a:rPr lang="es-ES_tradnl" b="1" dirty="0">
                <a:latin typeface="Arial Narrow" pitchFamily="34" charset="0"/>
              </a:rPr>
              <a:t>C</a:t>
            </a:r>
            <a:r>
              <a:rPr lang="es-ES_tradnl" sz="1300" b="1" dirty="0">
                <a:latin typeface="Arial Narrow" pitchFamily="34" charset="0"/>
              </a:rPr>
              <a:t>OMPARAR</a:t>
            </a:r>
          </a:p>
          <a:p>
            <a:pPr algn="l">
              <a:spcBef>
                <a:spcPct val="0"/>
              </a:spcBef>
              <a:buFontTx/>
              <a:buChar char="•"/>
            </a:pPr>
            <a:r>
              <a:rPr lang="es-ES_tradnl" sz="1300" b="1" dirty="0">
                <a:latin typeface="Arial Narrow" pitchFamily="34" charset="0"/>
              </a:rPr>
              <a:t>SACAR </a:t>
            </a:r>
            <a:r>
              <a:rPr lang="es-ES_tradnl" b="1" dirty="0">
                <a:latin typeface="Arial Narrow" pitchFamily="34" charset="0"/>
              </a:rPr>
              <a:t>C</a:t>
            </a:r>
            <a:r>
              <a:rPr lang="es-ES_tradnl" sz="1300" b="1" dirty="0">
                <a:latin typeface="Arial Narrow" pitchFamily="34" charset="0"/>
              </a:rPr>
              <a:t>ONSECUENCIAS</a:t>
            </a:r>
          </a:p>
          <a:p>
            <a:pPr algn="l">
              <a:spcBef>
                <a:spcPct val="0"/>
              </a:spcBef>
              <a:buFontTx/>
              <a:buChar char="•"/>
            </a:pPr>
            <a:r>
              <a:rPr lang="es-ES_tradnl" b="1" dirty="0">
                <a:latin typeface="Arial Narrow" pitchFamily="34" charset="0"/>
              </a:rPr>
              <a:t>C</a:t>
            </a:r>
            <a:r>
              <a:rPr lang="es-ES_tradnl" sz="1300" b="1" dirty="0">
                <a:latin typeface="Arial Narrow" pitchFamily="34" charset="0"/>
              </a:rPr>
              <a:t>ONECTAR</a:t>
            </a:r>
          </a:p>
          <a:p>
            <a:pPr algn="l">
              <a:spcBef>
                <a:spcPct val="0"/>
              </a:spcBef>
              <a:buFontTx/>
              <a:buChar char="•"/>
            </a:pPr>
            <a:r>
              <a:rPr lang="es-ES_tradnl" b="1" dirty="0">
                <a:latin typeface="Arial Narrow" pitchFamily="34" charset="0"/>
              </a:rPr>
              <a:t>C</a:t>
            </a:r>
            <a:r>
              <a:rPr lang="es-ES_tradnl" sz="1300" b="1" dirty="0">
                <a:latin typeface="Arial Narrow" pitchFamily="34" charset="0"/>
              </a:rPr>
              <a:t>ONVERSAR</a:t>
            </a:r>
          </a:p>
        </p:txBody>
      </p:sp>
      <p:sp>
        <p:nvSpPr>
          <p:cNvPr id="137399" name="AutoShape 183"/>
          <p:cNvSpPr>
            <a:spLocks noChangeArrowheads="1"/>
          </p:cNvSpPr>
          <p:nvPr/>
        </p:nvSpPr>
        <p:spPr bwMode="auto">
          <a:xfrm>
            <a:off x="6705600" y="2020888"/>
            <a:ext cx="2299592" cy="4116386"/>
          </a:xfrm>
          <a:prstGeom prst="roundRect">
            <a:avLst>
              <a:gd name="adj" fmla="val 16667"/>
            </a:avLst>
          </a:prstGeom>
          <a:solidFill>
            <a:srgbClr val="FFC000"/>
          </a:solidFill>
          <a:ln w="9525">
            <a:solidFill>
              <a:schemeClr val="tx1"/>
            </a:solidFill>
            <a:round/>
            <a:headEnd/>
            <a:tailEnd/>
          </a:ln>
          <a:effectLst/>
        </p:spPr>
        <p:txBody>
          <a:bodyPr wrap="none" anchor="ctr"/>
          <a:lstStyle/>
          <a:p>
            <a:pPr algn="l">
              <a:spcBef>
                <a:spcPct val="0"/>
              </a:spcBef>
            </a:pPr>
            <a:r>
              <a:rPr lang="es-ES_tradnl" sz="1200" b="1" dirty="0">
                <a:latin typeface="Arial Narrow" pitchFamily="34" charset="0"/>
              </a:rPr>
              <a:t>“CONJUNTO  DE COMPETEN-</a:t>
            </a:r>
          </a:p>
          <a:p>
            <a:pPr algn="l">
              <a:spcBef>
                <a:spcPct val="0"/>
              </a:spcBef>
            </a:pPr>
            <a:r>
              <a:rPr lang="es-ES_tradnl" sz="1200" b="1" dirty="0">
                <a:latin typeface="Arial Narrow" pitchFamily="34" charset="0"/>
              </a:rPr>
              <a:t>CIAS BÁSICAS DISTINTIVAS,</a:t>
            </a:r>
          </a:p>
          <a:p>
            <a:pPr algn="l">
              <a:spcBef>
                <a:spcPct val="0"/>
              </a:spcBef>
            </a:pPr>
            <a:r>
              <a:rPr lang="es-ES_tradnl" sz="1200" b="1" dirty="0">
                <a:latin typeface="Arial Narrow" pitchFamily="34" charset="0"/>
              </a:rPr>
              <a:t>BASADAS EN LA COMBINA-</a:t>
            </a:r>
          </a:p>
          <a:p>
            <a:pPr algn="l">
              <a:spcBef>
                <a:spcPct val="0"/>
              </a:spcBef>
            </a:pPr>
            <a:r>
              <a:rPr lang="es-ES_tradnl" sz="1200" b="1" dirty="0">
                <a:latin typeface="Arial Narrow" pitchFamily="34" charset="0"/>
              </a:rPr>
              <a:t>CIÓN DE ACTITUDES, RE-</a:t>
            </a:r>
          </a:p>
          <a:p>
            <a:pPr algn="l">
              <a:spcBef>
                <a:spcPct val="0"/>
              </a:spcBef>
            </a:pPr>
            <a:r>
              <a:rPr lang="es-ES_tradnl" sz="1200" b="1" dirty="0">
                <a:latin typeface="Arial Narrow" pitchFamily="34" charset="0"/>
              </a:rPr>
              <a:t>CURSOS (ACTIVOS TANGI-</a:t>
            </a:r>
          </a:p>
          <a:p>
            <a:pPr algn="l">
              <a:spcBef>
                <a:spcPct val="0"/>
              </a:spcBef>
            </a:pPr>
            <a:r>
              <a:rPr lang="es-ES_tradnl" sz="1200" b="1" dirty="0">
                <a:latin typeface="Arial Narrow" pitchFamily="34" charset="0"/>
              </a:rPr>
              <a:t>BLES E INTANGIBLES), CO-</a:t>
            </a:r>
          </a:p>
          <a:p>
            <a:pPr algn="l">
              <a:spcBef>
                <a:spcPct val="0"/>
              </a:spcBef>
            </a:pPr>
            <a:r>
              <a:rPr lang="es-ES_tradnl" sz="1200" b="1" dirty="0">
                <a:latin typeface="Arial Narrow" pitchFamily="34" charset="0"/>
              </a:rPr>
              <a:t>NOCIMIENTOS (EXPLÍCITOS</a:t>
            </a:r>
          </a:p>
          <a:p>
            <a:pPr algn="l">
              <a:spcBef>
                <a:spcPct val="0"/>
              </a:spcBef>
            </a:pPr>
            <a:r>
              <a:rPr lang="es-ES_tradnl" sz="1200" b="1" dirty="0">
                <a:latin typeface="Arial Narrow" pitchFamily="34" charset="0"/>
              </a:rPr>
              <a:t>Y TÁCITOS) Y CAPACI-</a:t>
            </a:r>
          </a:p>
          <a:p>
            <a:pPr algn="l">
              <a:spcBef>
                <a:spcPct val="0"/>
              </a:spcBef>
            </a:pPr>
            <a:r>
              <a:rPr lang="es-ES_tradnl" sz="1200" b="1" dirty="0">
                <a:latin typeface="Arial Narrow" pitchFamily="34" charset="0"/>
              </a:rPr>
              <a:t>DADES GENERANDO:</a:t>
            </a:r>
          </a:p>
          <a:p>
            <a:pPr algn="l">
              <a:spcBef>
                <a:spcPct val="0"/>
              </a:spcBef>
              <a:buFontTx/>
              <a:buChar char="•"/>
            </a:pPr>
            <a:r>
              <a:rPr lang="es-ES_tradnl" sz="1200" b="1" dirty="0">
                <a:latin typeface="Arial Narrow" pitchFamily="34" charset="0"/>
              </a:rPr>
              <a:t>COMPETENCIAS PERSO-</a:t>
            </a:r>
          </a:p>
          <a:p>
            <a:pPr algn="l">
              <a:spcBef>
                <a:spcPct val="0"/>
              </a:spcBef>
            </a:pPr>
            <a:r>
              <a:rPr lang="es-ES_tradnl" sz="1200" b="1" dirty="0">
                <a:latin typeface="Arial Narrow" pitchFamily="34" charset="0"/>
              </a:rPr>
              <a:t> NALES</a:t>
            </a:r>
          </a:p>
          <a:p>
            <a:pPr algn="l">
              <a:spcBef>
                <a:spcPct val="0"/>
              </a:spcBef>
              <a:buFontTx/>
              <a:buChar char="•"/>
            </a:pPr>
            <a:r>
              <a:rPr lang="es-ES_tradnl" sz="1200" b="1" dirty="0">
                <a:latin typeface="Arial Narrow" pitchFamily="34" charset="0"/>
              </a:rPr>
              <a:t>COMPETENCIAS ORGANI-</a:t>
            </a:r>
          </a:p>
          <a:p>
            <a:pPr algn="l">
              <a:spcBef>
                <a:spcPct val="0"/>
              </a:spcBef>
            </a:pPr>
            <a:r>
              <a:rPr lang="es-ES_tradnl" sz="1200" b="1" dirty="0">
                <a:latin typeface="Arial Narrow" pitchFamily="34" charset="0"/>
              </a:rPr>
              <a:t> ZATIVAS</a:t>
            </a:r>
          </a:p>
          <a:p>
            <a:pPr algn="l">
              <a:spcBef>
                <a:spcPct val="0"/>
              </a:spcBef>
              <a:buFontTx/>
              <a:buChar char="•"/>
            </a:pPr>
            <a:r>
              <a:rPr lang="es-ES_tradnl" sz="1200" b="1" dirty="0">
                <a:latin typeface="Arial Narrow" pitchFamily="34" charset="0"/>
              </a:rPr>
              <a:t>COMPETENCIAS TECNO-</a:t>
            </a:r>
          </a:p>
          <a:p>
            <a:pPr algn="l">
              <a:spcBef>
                <a:spcPct val="0"/>
              </a:spcBef>
            </a:pPr>
            <a:r>
              <a:rPr lang="es-ES_tradnl" sz="1200" b="1" dirty="0">
                <a:latin typeface="Arial Narrow" pitchFamily="34" charset="0"/>
              </a:rPr>
              <a:t> LÓGICAS</a:t>
            </a:r>
          </a:p>
          <a:p>
            <a:pPr algn="l">
              <a:spcBef>
                <a:spcPct val="0"/>
              </a:spcBef>
              <a:buFontTx/>
              <a:buChar char="•"/>
            </a:pPr>
            <a:r>
              <a:rPr lang="es-ES_tradnl" sz="1200" b="1" dirty="0">
                <a:latin typeface="Arial Narrow" pitchFamily="34" charset="0"/>
              </a:rPr>
              <a:t>COMPETENCIAS RELA-</a:t>
            </a:r>
          </a:p>
          <a:p>
            <a:pPr algn="l">
              <a:spcBef>
                <a:spcPct val="0"/>
              </a:spcBef>
              <a:buFontTx/>
              <a:buChar char="•"/>
            </a:pPr>
            <a:r>
              <a:rPr lang="es-ES_tradnl" sz="1200" b="1" dirty="0">
                <a:latin typeface="Arial Narrow" pitchFamily="34" charset="0"/>
              </a:rPr>
              <a:t>CIONALES</a:t>
            </a:r>
          </a:p>
          <a:p>
            <a:pPr algn="l">
              <a:spcBef>
                <a:spcPct val="0"/>
              </a:spcBef>
            </a:pPr>
            <a:r>
              <a:rPr lang="es-ES_tradnl" sz="1200" b="1" dirty="0">
                <a:latin typeface="Arial Narrow" pitchFamily="34" charset="0"/>
              </a:rPr>
              <a:t>EN CONCLUSIÓN:</a:t>
            </a:r>
          </a:p>
          <a:p>
            <a:pPr algn="l">
              <a:spcBef>
                <a:spcPct val="0"/>
              </a:spcBef>
            </a:pPr>
            <a:r>
              <a:rPr lang="es-ES_tradnl" sz="1200" dirty="0">
                <a:latin typeface="Arial Black" pitchFamily="34" charset="0"/>
              </a:rPr>
              <a:t>“ES CONOCIMIENTO</a:t>
            </a:r>
          </a:p>
          <a:p>
            <a:pPr algn="l">
              <a:spcBef>
                <a:spcPct val="0"/>
              </a:spcBef>
            </a:pPr>
            <a:r>
              <a:rPr lang="es-ES_tradnl" sz="1200" dirty="0">
                <a:latin typeface="Arial Black" pitchFamily="34" charset="0"/>
              </a:rPr>
              <a:t>        EN ACCIÓN”</a:t>
            </a:r>
            <a:endParaRPr lang="es-ES_tradnl" sz="1200" b="1" dirty="0">
              <a:latin typeface="Arial Narrow" pitchFamily="34" charset="0"/>
            </a:endParaRPr>
          </a:p>
        </p:txBody>
      </p:sp>
      <p:sp>
        <p:nvSpPr>
          <p:cNvPr id="137400" name="Rectangle 184"/>
          <p:cNvSpPr>
            <a:spLocks noChangeArrowheads="1"/>
          </p:cNvSpPr>
          <p:nvPr/>
        </p:nvSpPr>
        <p:spPr bwMode="auto">
          <a:xfrm>
            <a:off x="533400" y="4495800"/>
            <a:ext cx="1219200" cy="457200"/>
          </a:xfrm>
          <a:prstGeom prst="rect">
            <a:avLst/>
          </a:prstGeom>
          <a:solidFill>
            <a:srgbClr val="FFFF00"/>
          </a:solidFill>
          <a:ln w="9525">
            <a:solidFill>
              <a:schemeClr val="tx1"/>
            </a:solidFill>
            <a:miter lim="800000"/>
            <a:headEnd/>
            <a:tailEnd/>
          </a:ln>
          <a:effectLst/>
        </p:spPr>
        <p:txBody>
          <a:bodyPr wrap="none" anchor="ctr"/>
          <a:lstStyle/>
          <a:p>
            <a:pPr>
              <a:spcBef>
                <a:spcPct val="0"/>
              </a:spcBef>
            </a:pPr>
            <a:r>
              <a:rPr lang="es-ES_tradnl" sz="1300" b="1">
                <a:latin typeface="Arial Narrow" pitchFamily="34" charset="0"/>
              </a:rPr>
              <a:t>PROCESO </a:t>
            </a:r>
          </a:p>
          <a:p>
            <a:pPr>
              <a:spcBef>
                <a:spcPct val="0"/>
              </a:spcBef>
            </a:pPr>
            <a:r>
              <a:rPr lang="es-ES_tradnl" sz="1300" b="1">
                <a:latin typeface="Arial Narrow" pitchFamily="34" charset="0"/>
              </a:rPr>
              <a:t>DE DATOS</a:t>
            </a:r>
          </a:p>
        </p:txBody>
      </p:sp>
      <p:sp>
        <p:nvSpPr>
          <p:cNvPr id="137401" name="Rectangle 185"/>
          <p:cNvSpPr>
            <a:spLocks noChangeArrowheads="1"/>
          </p:cNvSpPr>
          <p:nvPr/>
        </p:nvSpPr>
        <p:spPr bwMode="auto">
          <a:xfrm>
            <a:off x="2438400" y="5257800"/>
            <a:ext cx="1600200" cy="457200"/>
          </a:xfrm>
          <a:prstGeom prst="rect">
            <a:avLst/>
          </a:prstGeom>
          <a:solidFill>
            <a:srgbClr val="92D050"/>
          </a:solidFill>
          <a:ln w="9525">
            <a:solidFill>
              <a:schemeClr val="tx1"/>
            </a:solidFill>
            <a:miter lim="800000"/>
            <a:headEnd/>
            <a:tailEnd/>
          </a:ln>
          <a:effectLst/>
        </p:spPr>
        <p:txBody>
          <a:bodyPr wrap="none" anchor="ctr"/>
          <a:lstStyle/>
          <a:p>
            <a:pPr>
              <a:spcBef>
                <a:spcPct val="0"/>
              </a:spcBef>
            </a:pPr>
            <a:r>
              <a:rPr lang="es-ES_tradnl" sz="1300" b="1" dirty="0">
                <a:latin typeface="Arial Narrow" pitchFamily="34" charset="0"/>
              </a:rPr>
              <a:t>PROCESOS </a:t>
            </a:r>
          </a:p>
          <a:p>
            <a:pPr>
              <a:spcBef>
                <a:spcPct val="0"/>
              </a:spcBef>
            </a:pPr>
            <a:r>
              <a:rPr lang="es-ES_tradnl" sz="1300" b="1" dirty="0">
                <a:latin typeface="Arial Narrow" pitchFamily="34" charset="0"/>
              </a:rPr>
              <a:t>DE APRENDIZAJE</a:t>
            </a:r>
          </a:p>
        </p:txBody>
      </p:sp>
      <p:sp>
        <p:nvSpPr>
          <p:cNvPr id="137402" name="Rectangle 186"/>
          <p:cNvSpPr>
            <a:spLocks noChangeArrowheads="1"/>
          </p:cNvSpPr>
          <p:nvPr/>
        </p:nvSpPr>
        <p:spPr bwMode="auto">
          <a:xfrm>
            <a:off x="4724400" y="5867400"/>
            <a:ext cx="1447800" cy="457200"/>
          </a:xfrm>
          <a:prstGeom prst="rect">
            <a:avLst/>
          </a:prstGeom>
          <a:solidFill>
            <a:srgbClr val="00B0F0"/>
          </a:solidFill>
          <a:ln w="9525">
            <a:solidFill>
              <a:schemeClr val="tx1"/>
            </a:solidFill>
            <a:miter lim="800000"/>
            <a:headEnd/>
            <a:tailEnd/>
          </a:ln>
          <a:effectLst/>
        </p:spPr>
        <p:txBody>
          <a:bodyPr wrap="none" anchor="ctr"/>
          <a:lstStyle/>
          <a:p>
            <a:pPr>
              <a:spcBef>
                <a:spcPct val="0"/>
              </a:spcBef>
            </a:pPr>
            <a:r>
              <a:rPr lang="es-ES_tradnl" sz="1300" b="1" dirty="0">
                <a:latin typeface="Arial Narrow" pitchFamily="34" charset="0"/>
              </a:rPr>
              <a:t>PROCESOS DE</a:t>
            </a:r>
          </a:p>
          <a:p>
            <a:pPr>
              <a:spcBef>
                <a:spcPct val="0"/>
              </a:spcBef>
            </a:pPr>
            <a:r>
              <a:rPr lang="es-ES_tradnl" sz="1300" b="1" dirty="0">
                <a:latin typeface="Arial Narrow" pitchFamily="34" charset="0"/>
              </a:rPr>
              <a:t>CREACIÓN MENTAL</a:t>
            </a:r>
          </a:p>
        </p:txBody>
      </p:sp>
      <p:sp>
        <p:nvSpPr>
          <p:cNvPr id="137403" name="AutoShape 187"/>
          <p:cNvSpPr>
            <a:spLocks noChangeArrowheads="1"/>
          </p:cNvSpPr>
          <p:nvPr/>
        </p:nvSpPr>
        <p:spPr bwMode="auto">
          <a:xfrm>
            <a:off x="990600" y="4038600"/>
            <a:ext cx="457200" cy="3810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04" name="AutoShape 188"/>
          <p:cNvSpPr>
            <a:spLocks noChangeArrowheads="1"/>
          </p:cNvSpPr>
          <p:nvPr/>
        </p:nvSpPr>
        <p:spPr bwMode="auto">
          <a:xfrm>
            <a:off x="3124200" y="5029200"/>
            <a:ext cx="457200" cy="2286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05" name="AutoShape 189"/>
          <p:cNvSpPr>
            <a:spLocks noChangeArrowheads="1"/>
          </p:cNvSpPr>
          <p:nvPr/>
        </p:nvSpPr>
        <p:spPr bwMode="auto">
          <a:xfrm>
            <a:off x="838200" y="1676400"/>
            <a:ext cx="457200" cy="2286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06" name="AutoShape 190"/>
          <p:cNvSpPr>
            <a:spLocks noChangeArrowheads="1"/>
          </p:cNvSpPr>
          <p:nvPr/>
        </p:nvSpPr>
        <p:spPr bwMode="auto">
          <a:xfrm>
            <a:off x="5334000" y="1676400"/>
            <a:ext cx="457200" cy="2286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07" name="AutoShape 191"/>
          <p:cNvSpPr>
            <a:spLocks noChangeArrowheads="1"/>
          </p:cNvSpPr>
          <p:nvPr/>
        </p:nvSpPr>
        <p:spPr bwMode="auto">
          <a:xfrm>
            <a:off x="3124200" y="1676400"/>
            <a:ext cx="457200" cy="2286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08" name="AutoShape 192"/>
          <p:cNvSpPr>
            <a:spLocks noChangeArrowheads="1"/>
          </p:cNvSpPr>
          <p:nvPr/>
        </p:nvSpPr>
        <p:spPr bwMode="auto">
          <a:xfrm>
            <a:off x="7696200" y="1676400"/>
            <a:ext cx="457200" cy="2286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09" name="AutoShape 193"/>
          <p:cNvSpPr>
            <a:spLocks noChangeArrowheads="1"/>
          </p:cNvSpPr>
          <p:nvPr/>
        </p:nvSpPr>
        <p:spPr bwMode="auto">
          <a:xfrm>
            <a:off x="5257800" y="5638800"/>
            <a:ext cx="457200" cy="228600"/>
          </a:xfrm>
          <a:prstGeom prst="down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10" name="AutoShape 194"/>
          <p:cNvSpPr>
            <a:spLocks noChangeArrowheads="1"/>
          </p:cNvSpPr>
          <p:nvPr/>
        </p:nvSpPr>
        <p:spPr bwMode="auto">
          <a:xfrm>
            <a:off x="1752600" y="4572000"/>
            <a:ext cx="381000" cy="381000"/>
          </a:xfrm>
          <a:prstGeom prst="right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11" name="AutoShape 195"/>
          <p:cNvSpPr>
            <a:spLocks noChangeArrowheads="1"/>
          </p:cNvSpPr>
          <p:nvPr/>
        </p:nvSpPr>
        <p:spPr bwMode="auto">
          <a:xfrm>
            <a:off x="4038600" y="5257800"/>
            <a:ext cx="381000" cy="381000"/>
          </a:xfrm>
          <a:prstGeom prst="right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12" name="AutoShape 196"/>
          <p:cNvSpPr>
            <a:spLocks noChangeArrowheads="1"/>
          </p:cNvSpPr>
          <p:nvPr/>
        </p:nvSpPr>
        <p:spPr bwMode="auto">
          <a:xfrm>
            <a:off x="6172200" y="5943600"/>
            <a:ext cx="381000" cy="381000"/>
          </a:xfrm>
          <a:prstGeom prst="rightArrow">
            <a:avLst>
              <a:gd name="adj1" fmla="val 50000"/>
              <a:gd name="adj2" fmla="val 25000"/>
            </a:avLst>
          </a:prstGeom>
          <a:solidFill>
            <a:srgbClr val="FF9966"/>
          </a:solidFill>
          <a:ln w="9525">
            <a:solidFill>
              <a:schemeClr val="tx1"/>
            </a:solidFill>
            <a:miter lim="800000"/>
            <a:headEnd/>
            <a:tailEnd/>
          </a:ln>
          <a:effectLst/>
        </p:spPr>
        <p:txBody>
          <a:bodyPr wrap="none" anchor="ctr"/>
          <a:lstStyle/>
          <a:p>
            <a:endParaRPr lang="es-ES"/>
          </a:p>
        </p:txBody>
      </p:sp>
      <p:sp>
        <p:nvSpPr>
          <p:cNvPr id="137413" name="Line 197"/>
          <p:cNvSpPr>
            <a:spLocks noChangeShapeType="1"/>
          </p:cNvSpPr>
          <p:nvPr/>
        </p:nvSpPr>
        <p:spPr bwMode="auto">
          <a:xfrm>
            <a:off x="2667000" y="1676400"/>
            <a:ext cx="0" cy="228600"/>
          </a:xfrm>
          <a:prstGeom prst="line">
            <a:avLst/>
          </a:prstGeom>
          <a:noFill/>
          <a:ln w="38100">
            <a:solidFill>
              <a:schemeClr val="tx1"/>
            </a:solidFill>
            <a:prstDash val="dash"/>
            <a:round/>
            <a:headEnd/>
            <a:tailEnd/>
          </a:ln>
          <a:effectLst/>
        </p:spPr>
        <p:txBody>
          <a:bodyPr wrap="none" anchor="ctr"/>
          <a:lstStyle/>
          <a:p>
            <a:endParaRPr lang="es-ES"/>
          </a:p>
        </p:txBody>
      </p:sp>
      <p:sp>
        <p:nvSpPr>
          <p:cNvPr id="137414" name="Line 198"/>
          <p:cNvSpPr>
            <a:spLocks noChangeShapeType="1"/>
          </p:cNvSpPr>
          <p:nvPr/>
        </p:nvSpPr>
        <p:spPr bwMode="auto">
          <a:xfrm flipH="1">
            <a:off x="1447800" y="1905000"/>
            <a:ext cx="1219200" cy="0"/>
          </a:xfrm>
          <a:prstGeom prst="line">
            <a:avLst/>
          </a:prstGeom>
          <a:noFill/>
          <a:ln w="38100">
            <a:solidFill>
              <a:schemeClr val="tx1"/>
            </a:solidFill>
            <a:prstDash val="dash"/>
            <a:round/>
            <a:headEnd/>
            <a:tailEnd/>
          </a:ln>
          <a:effectLst/>
        </p:spPr>
        <p:txBody>
          <a:bodyPr wrap="none" anchor="ctr"/>
          <a:lstStyle/>
          <a:p>
            <a:endParaRPr lang="es-ES"/>
          </a:p>
        </p:txBody>
      </p:sp>
      <p:sp>
        <p:nvSpPr>
          <p:cNvPr id="137415" name="Line 199"/>
          <p:cNvSpPr>
            <a:spLocks noChangeShapeType="1"/>
          </p:cNvSpPr>
          <p:nvPr/>
        </p:nvSpPr>
        <p:spPr bwMode="auto">
          <a:xfrm flipV="1">
            <a:off x="1447800" y="1676400"/>
            <a:ext cx="0" cy="228600"/>
          </a:xfrm>
          <a:prstGeom prst="line">
            <a:avLst/>
          </a:prstGeom>
          <a:noFill/>
          <a:ln w="38100">
            <a:solidFill>
              <a:schemeClr val="tx1"/>
            </a:solidFill>
            <a:prstDash val="dash"/>
            <a:round/>
            <a:headEnd/>
            <a:tailEnd type="triangle" w="sm" len="sm"/>
          </a:ln>
          <a:effectLst/>
        </p:spPr>
        <p:txBody>
          <a:bodyPr wrap="none" anchor="ctr"/>
          <a:lstStyle/>
          <a:p>
            <a:endParaRPr lang="es-ES"/>
          </a:p>
        </p:txBody>
      </p:sp>
      <p:sp>
        <p:nvSpPr>
          <p:cNvPr id="137416" name="Line 200"/>
          <p:cNvSpPr>
            <a:spLocks noChangeShapeType="1"/>
          </p:cNvSpPr>
          <p:nvPr/>
        </p:nvSpPr>
        <p:spPr bwMode="auto">
          <a:xfrm>
            <a:off x="5105400" y="1676400"/>
            <a:ext cx="0" cy="228600"/>
          </a:xfrm>
          <a:prstGeom prst="line">
            <a:avLst/>
          </a:prstGeom>
          <a:noFill/>
          <a:ln w="38100">
            <a:solidFill>
              <a:schemeClr val="tx1"/>
            </a:solidFill>
            <a:prstDash val="dash"/>
            <a:round/>
            <a:headEnd/>
            <a:tailEnd/>
          </a:ln>
          <a:effectLst/>
        </p:spPr>
        <p:txBody>
          <a:bodyPr wrap="none" anchor="ctr"/>
          <a:lstStyle/>
          <a:p>
            <a:endParaRPr lang="es-ES"/>
          </a:p>
        </p:txBody>
      </p:sp>
      <p:sp>
        <p:nvSpPr>
          <p:cNvPr id="137417" name="Line 201"/>
          <p:cNvSpPr>
            <a:spLocks noChangeShapeType="1"/>
          </p:cNvSpPr>
          <p:nvPr/>
        </p:nvSpPr>
        <p:spPr bwMode="auto">
          <a:xfrm flipH="1">
            <a:off x="3886200" y="1905000"/>
            <a:ext cx="1219200" cy="0"/>
          </a:xfrm>
          <a:prstGeom prst="line">
            <a:avLst/>
          </a:prstGeom>
          <a:noFill/>
          <a:ln w="38100">
            <a:solidFill>
              <a:schemeClr val="tx1"/>
            </a:solidFill>
            <a:prstDash val="dash"/>
            <a:round/>
            <a:headEnd/>
            <a:tailEnd/>
          </a:ln>
          <a:effectLst/>
        </p:spPr>
        <p:txBody>
          <a:bodyPr wrap="none" anchor="ctr"/>
          <a:lstStyle/>
          <a:p>
            <a:endParaRPr lang="es-ES"/>
          </a:p>
        </p:txBody>
      </p:sp>
      <p:sp>
        <p:nvSpPr>
          <p:cNvPr id="137418" name="Line 202"/>
          <p:cNvSpPr>
            <a:spLocks noChangeShapeType="1"/>
          </p:cNvSpPr>
          <p:nvPr/>
        </p:nvSpPr>
        <p:spPr bwMode="auto">
          <a:xfrm flipV="1">
            <a:off x="3886200" y="1676400"/>
            <a:ext cx="0" cy="228600"/>
          </a:xfrm>
          <a:prstGeom prst="line">
            <a:avLst/>
          </a:prstGeom>
          <a:noFill/>
          <a:ln w="38100">
            <a:solidFill>
              <a:schemeClr val="tx1"/>
            </a:solidFill>
            <a:prstDash val="dash"/>
            <a:round/>
            <a:headEnd/>
            <a:tailEnd type="triangle" w="sm" len="sm"/>
          </a:ln>
          <a:effectLst/>
        </p:spPr>
        <p:txBody>
          <a:bodyPr wrap="none" anchor="ctr"/>
          <a:lstStyle/>
          <a:p>
            <a:endParaRPr lang="es-ES"/>
          </a:p>
        </p:txBody>
      </p:sp>
      <p:sp>
        <p:nvSpPr>
          <p:cNvPr id="137419" name="Line 203"/>
          <p:cNvSpPr>
            <a:spLocks noChangeShapeType="1"/>
          </p:cNvSpPr>
          <p:nvPr/>
        </p:nvSpPr>
        <p:spPr bwMode="auto">
          <a:xfrm>
            <a:off x="7543800" y="1676400"/>
            <a:ext cx="0" cy="228600"/>
          </a:xfrm>
          <a:prstGeom prst="line">
            <a:avLst/>
          </a:prstGeom>
          <a:noFill/>
          <a:ln w="38100">
            <a:solidFill>
              <a:schemeClr val="tx1"/>
            </a:solidFill>
            <a:prstDash val="dash"/>
            <a:round/>
            <a:headEnd/>
            <a:tailEnd/>
          </a:ln>
          <a:effectLst/>
        </p:spPr>
        <p:txBody>
          <a:bodyPr wrap="none" anchor="ctr"/>
          <a:lstStyle/>
          <a:p>
            <a:endParaRPr lang="es-ES"/>
          </a:p>
        </p:txBody>
      </p:sp>
      <p:sp>
        <p:nvSpPr>
          <p:cNvPr id="137420" name="Line 204"/>
          <p:cNvSpPr>
            <a:spLocks noChangeShapeType="1"/>
          </p:cNvSpPr>
          <p:nvPr/>
        </p:nvSpPr>
        <p:spPr bwMode="auto">
          <a:xfrm flipH="1">
            <a:off x="6324600" y="1905000"/>
            <a:ext cx="1219200" cy="0"/>
          </a:xfrm>
          <a:prstGeom prst="line">
            <a:avLst/>
          </a:prstGeom>
          <a:noFill/>
          <a:ln w="38100">
            <a:solidFill>
              <a:schemeClr val="tx1"/>
            </a:solidFill>
            <a:prstDash val="dash"/>
            <a:round/>
            <a:headEnd/>
            <a:tailEnd/>
          </a:ln>
          <a:effectLst/>
        </p:spPr>
        <p:txBody>
          <a:bodyPr wrap="none" anchor="ctr"/>
          <a:lstStyle/>
          <a:p>
            <a:endParaRPr lang="es-ES"/>
          </a:p>
        </p:txBody>
      </p:sp>
      <p:sp>
        <p:nvSpPr>
          <p:cNvPr id="137421" name="Line 205"/>
          <p:cNvSpPr>
            <a:spLocks noChangeShapeType="1"/>
          </p:cNvSpPr>
          <p:nvPr/>
        </p:nvSpPr>
        <p:spPr bwMode="auto">
          <a:xfrm flipV="1">
            <a:off x="6324600" y="1676400"/>
            <a:ext cx="0" cy="228600"/>
          </a:xfrm>
          <a:prstGeom prst="line">
            <a:avLst/>
          </a:prstGeom>
          <a:noFill/>
          <a:ln w="38100">
            <a:solidFill>
              <a:schemeClr val="tx1"/>
            </a:solidFill>
            <a:prstDash val="dash"/>
            <a:round/>
            <a:headEnd/>
            <a:tailEnd type="triangle" w="sm" len="sm"/>
          </a:ln>
          <a:effectLst/>
        </p:spPr>
        <p:txBody>
          <a:bodyPr wrap="none" anchor="ctr"/>
          <a:lstStyle/>
          <a:p>
            <a:endParaRPr lang="es-ES"/>
          </a:p>
        </p:txBody>
      </p:sp>
      <p:sp>
        <p:nvSpPr>
          <p:cNvPr id="37" name="36 CuadroTexto"/>
          <p:cNvSpPr txBox="1"/>
          <p:nvPr/>
        </p:nvSpPr>
        <p:spPr>
          <a:xfrm>
            <a:off x="1921757" y="260649"/>
            <a:ext cx="6970723" cy="707886"/>
          </a:xfrm>
          <a:prstGeom prst="rect">
            <a:avLst/>
          </a:prstGeom>
          <a:noFill/>
        </p:spPr>
        <p:txBody>
          <a:bodyPr wrap="square" rtlCol="0">
            <a:spAutoFit/>
          </a:bodyPr>
          <a:lstStyle/>
          <a:p>
            <a:pPr algn="r"/>
            <a:r>
              <a:rPr lang="es-CL" sz="2000" b="1" dirty="0" smtClean="0">
                <a:solidFill>
                  <a:srgbClr val="0070C0"/>
                </a:solidFill>
                <a:latin typeface="Verdana" pitchFamily="34" charset="0"/>
                <a:ea typeface="Verdana" pitchFamily="34" charset="0"/>
                <a:cs typeface="Verdana" pitchFamily="34" charset="0"/>
              </a:rPr>
              <a:t>LA CREACIÓN DE VALOR EN LA ECONOMÍA</a:t>
            </a:r>
          </a:p>
          <a:p>
            <a:pPr algn="r"/>
            <a:r>
              <a:rPr lang="es-CL" sz="2000" b="1" dirty="0" smtClean="0">
                <a:solidFill>
                  <a:srgbClr val="0070C0"/>
                </a:solidFill>
                <a:latin typeface="Verdana" pitchFamily="34" charset="0"/>
                <a:ea typeface="Verdana" pitchFamily="34" charset="0"/>
                <a:cs typeface="Verdana" pitchFamily="34" charset="0"/>
              </a:rPr>
              <a:t>DEL CONOCIMIENTO</a:t>
            </a:r>
            <a:endParaRPr lang="es-CL" sz="20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0289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3798888" y="3200400"/>
            <a:ext cx="2039937" cy="990600"/>
          </a:xfrm>
          <a:prstGeom prst="rect">
            <a:avLst/>
          </a:prstGeom>
          <a:solidFill>
            <a:srgbClr val="FFFF00"/>
          </a:solidFill>
          <a:ln w="38100">
            <a:solidFill>
              <a:schemeClr val="tx1"/>
            </a:solidFill>
            <a:miter lim="800000"/>
            <a:headEnd type="none" w="sm" len="sm"/>
            <a:tailEnd type="none" w="sm" len="sm"/>
          </a:ln>
          <a:effectLst/>
        </p:spPr>
        <p:txBody>
          <a:bodyPr wrap="none" anchor="ctr"/>
          <a:lstStyle/>
          <a:p>
            <a:pPr>
              <a:spcBef>
                <a:spcPct val="0"/>
              </a:spcBef>
            </a:pPr>
            <a:r>
              <a:rPr lang="en-US" sz="1800" b="1" dirty="0"/>
              <a:t>PROCESO </a:t>
            </a:r>
            <a:br>
              <a:rPr lang="en-US" sz="1800" b="1" dirty="0"/>
            </a:br>
            <a:r>
              <a:rPr lang="en-US" sz="1800" b="1" dirty="0"/>
              <a:t>DE CREACIÓN </a:t>
            </a:r>
            <a:br>
              <a:rPr lang="en-US" sz="1800" b="1" dirty="0"/>
            </a:br>
            <a:r>
              <a:rPr lang="en-US" sz="1800" b="1" dirty="0"/>
              <a:t>DE VALOR</a:t>
            </a:r>
          </a:p>
        </p:txBody>
      </p:sp>
      <p:grpSp>
        <p:nvGrpSpPr>
          <p:cNvPr id="2" name="Group 4"/>
          <p:cNvGrpSpPr>
            <a:grpSpLocks/>
          </p:cNvGrpSpPr>
          <p:nvPr/>
        </p:nvGrpSpPr>
        <p:grpSpPr bwMode="auto">
          <a:xfrm>
            <a:off x="349250" y="1371600"/>
            <a:ext cx="5629275" cy="2235200"/>
            <a:chOff x="238" y="864"/>
            <a:chExt cx="3842" cy="1408"/>
          </a:xfrm>
        </p:grpSpPr>
        <p:sp>
          <p:nvSpPr>
            <p:cNvPr id="138245" name="Rectangle 5"/>
            <p:cNvSpPr>
              <a:spLocks noChangeArrowheads="1"/>
            </p:cNvSpPr>
            <p:nvPr/>
          </p:nvSpPr>
          <p:spPr bwMode="auto">
            <a:xfrm>
              <a:off x="240" y="960"/>
              <a:ext cx="2210" cy="1312"/>
            </a:xfrm>
            <a:prstGeom prst="rect">
              <a:avLst/>
            </a:prstGeom>
            <a:solidFill>
              <a:srgbClr val="FFC000"/>
            </a:solidFill>
            <a:ln w="38100">
              <a:solidFill>
                <a:schemeClr val="tx1"/>
              </a:solidFill>
              <a:miter lim="800000"/>
              <a:headEnd type="none" w="sm" len="sm"/>
              <a:tailEnd type="none" w="sm" len="sm"/>
            </a:ln>
            <a:effectLst/>
          </p:spPr>
          <p:txBody>
            <a:bodyPr wrap="none" anchor="ctr"/>
            <a:lstStyle/>
            <a:p>
              <a:pPr algn="l">
                <a:spcBef>
                  <a:spcPct val="0"/>
                </a:spcBef>
                <a:buClr>
                  <a:schemeClr val="tx2"/>
                </a:buClr>
                <a:buFont typeface="Wingdings" pitchFamily="2" charset="2"/>
                <a:buChar char="l"/>
              </a:pPr>
              <a:r>
                <a:rPr lang="en-US" sz="1800" b="1" dirty="0"/>
                <a:t>MATERIALES</a:t>
              </a:r>
            </a:p>
            <a:p>
              <a:pPr algn="l">
                <a:spcBef>
                  <a:spcPct val="0"/>
                </a:spcBef>
                <a:buClr>
                  <a:schemeClr val="tx2"/>
                </a:buClr>
                <a:buFont typeface="Wingdings" pitchFamily="2" charset="2"/>
                <a:buChar char="l"/>
              </a:pPr>
              <a:r>
                <a:rPr lang="en-US" sz="1800" b="1" dirty="0"/>
                <a:t>TECNOLOGÍA</a:t>
              </a:r>
            </a:p>
            <a:p>
              <a:pPr algn="l">
                <a:spcBef>
                  <a:spcPct val="0"/>
                </a:spcBef>
                <a:buClr>
                  <a:schemeClr val="tx2"/>
                </a:buClr>
                <a:buFont typeface="Wingdings" pitchFamily="2" charset="2"/>
                <a:buChar char="l"/>
              </a:pPr>
              <a:r>
                <a:rPr lang="en-US" sz="1800" b="1" dirty="0"/>
                <a:t>ENERGÍA</a:t>
              </a:r>
            </a:p>
            <a:p>
              <a:pPr algn="l">
                <a:spcBef>
                  <a:spcPct val="0"/>
                </a:spcBef>
                <a:buClr>
                  <a:schemeClr val="tx2"/>
                </a:buClr>
                <a:buFont typeface="Wingdings" pitchFamily="2" charset="2"/>
                <a:buChar char="l"/>
              </a:pPr>
              <a:r>
                <a:rPr lang="en-US" sz="1800" b="1" dirty="0"/>
                <a:t>DINERO</a:t>
              </a:r>
            </a:p>
          </p:txBody>
        </p:sp>
        <p:sp>
          <p:nvSpPr>
            <p:cNvPr id="138246" name="Text Box 6"/>
            <p:cNvSpPr txBox="1">
              <a:spLocks noChangeArrowheads="1"/>
            </p:cNvSpPr>
            <p:nvPr/>
          </p:nvSpPr>
          <p:spPr bwMode="auto">
            <a:xfrm>
              <a:off x="240" y="960"/>
              <a:ext cx="2210" cy="255"/>
            </a:xfrm>
            <a:prstGeom prst="rect">
              <a:avLst/>
            </a:prstGeom>
            <a:noFill/>
            <a:ln w="38100">
              <a:solidFill>
                <a:schemeClr val="tx1"/>
              </a:solidFill>
              <a:miter lim="800000"/>
              <a:headEnd type="none" w="sm" len="sm"/>
              <a:tailEnd type="none" w="sm" len="sm"/>
            </a:ln>
            <a:effectLst/>
          </p:spPr>
          <p:txBody>
            <a:bodyPr>
              <a:spAutoFit/>
            </a:bodyPr>
            <a:lstStyle/>
            <a:p>
              <a:pPr>
                <a:spcBef>
                  <a:spcPct val="0"/>
                </a:spcBef>
                <a:buClr>
                  <a:schemeClr val="tx2"/>
                </a:buClr>
                <a:buFontTx/>
                <a:buChar char="•"/>
              </a:pPr>
              <a:r>
                <a:rPr lang="en-US" sz="1800" b="1" dirty="0"/>
                <a:t>ACTIVOS TANGIBLES</a:t>
              </a:r>
            </a:p>
          </p:txBody>
        </p:sp>
        <p:sp>
          <p:nvSpPr>
            <p:cNvPr id="138247" name="Text Box 7"/>
            <p:cNvSpPr txBox="1">
              <a:spLocks noChangeArrowheads="1"/>
            </p:cNvSpPr>
            <p:nvPr/>
          </p:nvSpPr>
          <p:spPr bwMode="auto">
            <a:xfrm>
              <a:off x="238" y="2000"/>
              <a:ext cx="2210" cy="255"/>
            </a:xfrm>
            <a:prstGeom prst="rect">
              <a:avLst/>
            </a:prstGeom>
            <a:noFill/>
            <a:ln w="38100">
              <a:solidFill>
                <a:schemeClr val="tx1"/>
              </a:solidFill>
              <a:miter lim="800000"/>
              <a:headEnd type="none" w="sm" len="sm"/>
              <a:tailEnd type="none" w="sm" len="sm"/>
            </a:ln>
            <a:effectLst/>
          </p:spPr>
          <p:txBody>
            <a:bodyPr>
              <a:spAutoFit/>
            </a:bodyPr>
            <a:lstStyle/>
            <a:p>
              <a:pPr>
                <a:spcBef>
                  <a:spcPct val="0"/>
                </a:spcBef>
                <a:buClr>
                  <a:schemeClr val="tx2"/>
                </a:buClr>
                <a:buFontTx/>
                <a:buChar char="•"/>
              </a:pPr>
              <a:r>
                <a:rPr lang="en-US" sz="1800" b="1" dirty="0"/>
                <a:t>CAPITAL TANGIBLE</a:t>
              </a:r>
            </a:p>
          </p:txBody>
        </p:sp>
        <p:sp>
          <p:nvSpPr>
            <p:cNvPr id="138248" name="Rectangle 8"/>
            <p:cNvSpPr>
              <a:spLocks noChangeArrowheads="1"/>
            </p:cNvSpPr>
            <p:nvPr/>
          </p:nvSpPr>
          <p:spPr bwMode="auto">
            <a:xfrm>
              <a:off x="2736" y="864"/>
              <a:ext cx="1344" cy="624"/>
            </a:xfrm>
            <a:prstGeom prst="rect">
              <a:avLst/>
            </a:prstGeom>
            <a:solidFill>
              <a:srgbClr val="FFC000"/>
            </a:solidFill>
            <a:ln w="38100">
              <a:solidFill>
                <a:schemeClr val="tx1"/>
              </a:solidFill>
              <a:miter lim="800000"/>
              <a:headEnd type="none" w="sm" len="sm"/>
              <a:tailEnd type="none" w="sm" len="sm"/>
            </a:ln>
            <a:effectLst/>
          </p:spPr>
          <p:txBody>
            <a:bodyPr wrap="none" anchor="ctr"/>
            <a:lstStyle/>
            <a:p>
              <a:pPr>
                <a:spcBef>
                  <a:spcPct val="0"/>
                </a:spcBef>
              </a:pPr>
              <a:r>
                <a:rPr lang="en-US" sz="1800" b="1" dirty="0"/>
                <a:t>FACTORES</a:t>
              </a:r>
              <a:br>
                <a:rPr lang="en-US" sz="1800" b="1" dirty="0"/>
              </a:br>
              <a:r>
                <a:rPr lang="en-US" sz="1800" b="1" dirty="0"/>
                <a:t>TRADICIONALES</a:t>
              </a:r>
            </a:p>
          </p:txBody>
        </p:sp>
        <p:sp>
          <p:nvSpPr>
            <p:cNvPr id="138249" name="AutoShape 9"/>
            <p:cNvSpPr>
              <a:spLocks noChangeArrowheads="1"/>
            </p:cNvSpPr>
            <p:nvPr/>
          </p:nvSpPr>
          <p:spPr bwMode="auto">
            <a:xfrm>
              <a:off x="2449" y="1072"/>
              <a:ext cx="287" cy="432"/>
            </a:xfrm>
            <a:prstGeom prst="rightArrow">
              <a:avLst>
                <a:gd name="adj1" fmla="val 50000"/>
                <a:gd name="adj2" fmla="val 25000"/>
              </a:avLst>
            </a:prstGeom>
            <a:noFill/>
            <a:ln w="38100">
              <a:solidFill>
                <a:schemeClr val="tx1"/>
              </a:solidFill>
              <a:miter lim="800000"/>
              <a:headEnd type="none" w="sm" len="sm"/>
              <a:tailEnd type="none" w="sm" len="sm"/>
            </a:ln>
            <a:effectLst/>
          </p:spPr>
          <p:txBody>
            <a:bodyPr wrap="none" anchor="ctr"/>
            <a:lstStyle/>
            <a:p>
              <a:endParaRPr lang="es-ES"/>
            </a:p>
          </p:txBody>
        </p:sp>
        <p:sp>
          <p:nvSpPr>
            <p:cNvPr id="138250" name="AutoShape 10"/>
            <p:cNvSpPr>
              <a:spLocks noChangeArrowheads="1"/>
            </p:cNvSpPr>
            <p:nvPr/>
          </p:nvSpPr>
          <p:spPr bwMode="auto">
            <a:xfrm rot="5400000">
              <a:off x="3252" y="1476"/>
              <a:ext cx="264" cy="432"/>
            </a:xfrm>
            <a:prstGeom prst="rightArrow">
              <a:avLst>
                <a:gd name="adj1" fmla="val 50000"/>
                <a:gd name="adj2" fmla="val 25000"/>
              </a:avLst>
            </a:prstGeom>
            <a:noFill/>
            <a:ln w="38100">
              <a:solidFill>
                <a:schemeClr val="tx1"/>
              </a:solidFill>
              <a:miter lim="800000"/>
              <a:headEnd type="none" w="sm" len="sm"/>
              <a:tailEnd type="none" w="sm" len="sm"/>
            </a:ln>
            <a:effectLst/>
          </p:spPr>
          <p:txBody>
            <a:bodyPr wrap="none" anchor="ctr"/>
            <a:lstStyle/>
            <a:p>
              <a:endParaRPr lang="es-ES"/>
            </a:p>
          </p:txBody>
        </p:sp>
      </p:grpSp>
      <p:grpSp>
        <p:nvGrpSpPr>
          <p:cNvPr id="3" name="Group 11"/>
          <p:cNvGrpSpPr>
            <a:grpSpLocks/>
          </p:cNvGrpSpPr>
          <p:nvPr/>
        </p:nvGrpSpPr>
        <p:grpSpPr bwMode="auto">
          <a:xfrm>
            <a:off x="352425" y="3962400"/>
            <a:ext cx="5695950" cy="2209800"/>
            <a:chOff x="240" y="2496"/>
            <a:chExt cx="3888" cy="1392"/>
          </a:xfrm>
          <a:solidFill>
            <a:srgbClr val="00B0F0"/>
          </a:solidFill>
        </p:grpSpPr>
        <p:sp>
          <p:nvSpPr>
            <p:cNvPr id="138252" name="Rectangle 12"/>
            <p:cNvSpPr>
              <a:spLocks noChangeArrowheads="1"/>
            </p:cNvSpPr>
            <p:nvPr/>
          </p:nvSpPr>
          <p:spPr bwMode="auto">
            <a:xfrm>
              <a:off x="241" y="2496"/>
              <a:ext cx="2208" cy="1312"/>
            </a:xfrm>
            <a:prstGeom prst="rect">
              <a:avLst/>
            </a:prstGeom>
            <a:grpFill/>
            <a:ln w="38100">
              <a:solidFill>
                <a:schemeClr val="tx1"/>
              </a:solidFill>
              <a:miter lim="800000"/>
              <a:headEnd type="none" w="sm" len="sm"/>
              <a:tailEnd type="none" w="sm" len="sm"/>
            </a:ln>
            <a:effectLst/>
          </p:spPr>
          <p:txBody>
            <a:bodyPr wrap="none" anchor="ctr"/>
            <a:lstStyle/>
            <a:p>
              <a:pPr algn="l">
                <a:spcBef>
                  <a:spcPct val="0"/>
                </a:spcBef>
                <a:buClr>
                  <a:schemeClr val="tx2"/>
                </a:buClr>
                <a:buFont typeface="Wingdings" pitchFamily="2" charset="2"/>
                <a:buChar char="l"/>
              </a:pPr>
              <a:r>
                <a:rPr lang="en-US" sz="1800" b="1" dirty="0"/>
                <a:t>CAPITAL HUMANO</a:t>
              </a:r>
            </a:p>
            <a:p>
              <a:pPr algn="l">
                <a:spcBef>
                  <a:spcPct val="0"/>
                </a:spcBef>
                <a:buClr>
                  <a:schemeClr val="tx2"/>
                </a:buClr>
                <a:buFont typeface="Wingdings" pitchFamily="2" charset="2"/>
                <a:buChar char="l"/>
              </a:pPr>
              <a:r>
                <a:rPr lang="en-US" sz="1800" b="1" dirty="0"/>
                <a:t>CAPITAL ORGANIZATIVO</a:t>
              </a:r>
            </a:p>
            <a:p>
              <a:pPr algn="l">
                <a:spcBef>
                  <a:spcPct val="0"/>
                </a:spcBef>
                <a:buClr>
                  <a:schemeClr val="tx2"/>
                </a:buClr>
                <a:buFont typeface="Wingdings" pitchFamily="2" charset="2"/>
                <a:buChar char="l"/>
              </a:pPr>
              <a:r>
                <a:rPr lang="en-US" sz="1800" b="1" dirty="0"/>
                <a:t>CAPITAL RELACIONAL</a:t>
              </a:r>
            </a:p>
          </p:txBody>
        </p:sp>
        <p:sp>
          <p:nvSpPr>
            <p:cNvPr id="138253" name="Text Box 13"/>
            <p:cNvSpPr txBox="1">
              <a:spLocks noChangeArrowheads="1"/>
            </p:cNvSpPr>
            <p:nvPr/>
          </p:nvSpPr>
          <p:spPr bwMode="auto">
            <a:xfrm>
              <a:off x="241" y="2496"/>
              <a:ext cx="2208" cy="255"/>
            </a:xfrm>
            <a:prstGeom prst="rect">
              <a:avLst/>
            </a:prstGeom>
            <a:grpFill/>
            <a:ln w="38100">
              <a:solidFill>
                <a:schemeClr val="tx1"/>
              </a:solidFill>
              <a:miter lim="800000"/>
              <a:headEnd type="none" w="sm" len="sm"/>
              <a:tailEnd type="none" w="sm" len="sm"/>
            </a:ln>
            <a:effectLst/>
          </p:spPr>
          <p:txBody>
            <a:bodyPr>
              <a:spAutoFit/>
            </a:bodyPr>
            <a:lstStyle/>
            <a:p>
              <a:pPr>
                <a:spcBef>
                  <a:spcPct val="0"/>
                </a:spcBef>
                <a:buClr>
                  <a:schemeClr val="tx2"/>
                </a:buClr>
                <a:buFontTx/>
                <a:buChar char="•"/>
              </a:pPr>
              <a:r>
                <a:rPr lang="en-US" sz="1800" b="1"/>
                <a:t>ACTIVOS INTANGIBLES</a:t>
              </a:r>
            </a:p>
          </p:txBody>
        </p:sp>
        <p:sp>
          <p:nvSpPr>
            <p:cNvPr id="138254" name="Text Box 14"/>
            <p:cNvSpPr txBox="1">
              <a:spLocks noChangeArrowheads="1"/>
            </p:cNvSpPr>
            <p:nvPr/>
          </p:nvSpPr>
          <p:spPr bwMode="auto">
            <a:xfrm>
              <a:off x="240" y="3536"/>
              <a:ext cx="2208" cy="255"/>
            </a:xfrm>
            <a:prstGeom prst="rect">
              <a:avLst/>
            </a:prstGeom>
            <a:grpFill/>
            <a:ln w="38100">
              <a:solidFill>
                <a:schemeClr val="tx1"/>
              </a:solidFill>
              <a:miter lim="800000"/>
              <a:headEnd type="none" w="sm" len="sm"/>
              <a:tailEnd type="none" w="sm" len="sm"/>
            </a:ln>
            <a:effectLst/>
          </p:spPr>
          <p:txBody>
            <a:bodyPr>
              <a:spAutoFit/>
            </a:bodyPr>
            <a:lstStyle/>
            <a:p>
              <a:pPr>
                <a:spcBef>
                  <a:spcPct val="0"/>
                </a:spcBef>
                <a:buClr>
                  <a:schemeClr val="tx2"/>
                </a:buClr>
                <a:buFontTx/>
                <a:buChar char="•"/>
              </a:pPr>
              <a:r>
                <a:rPr lang="en-US" sz="1800" b="1"/>
                <a:t>CAPITAL INTELECTUAL</a:t>
              </a:r>
            </a:p>
          </p:txBody>
        </p:sp>
        <p:sp>
          <p:nvSpPr>
            <p:cNvPr id="138255" name="Rectangle 15"/>
            <p:cNvSpPr>
              <a:spLocks noChangeArrowheads="1"/>
            </p:cNvSpPr>
            <p:nvPr/>
          </p:nvSpPr>
          <p:spPr bwMode="auto">
            <a:xfrm>
              <a:off x="2736" y="3264"/>
              <a:ext cx="1392" cy="624"/>
            </a:xfrm>
            <a:prstGeom prst="rect">
              <a:avLst/>
            </a:prstGeom>
            <a:grpFill/>
            <a:ln w="38100">
              <a:solidFill>
                <a:schemeClr val="tx1"/>
              </a:solidFill>
              <a:miter lim="800000"/>
              <a:headEnd type="none" w="sm" len="sm"/>
              <a:tailEnd type="none" w="sm" len="sm"/>
            </a:ln>
            <a:effectLst/>
          </p:spPr>
          <p:txBody>
            <a:bodyPr wrap="none" anchor="ctr"/>
            <a:lstStyle/>
            <a:p>
              <a:pPr>
                <a:spcBef>
                  <a:spcPct val="0"/>
                </a:spcBef>
              </a:pPr>
              <a:r>
                <a:rPr lang="en-US" sz="1800" b="1" dirty="0"/>
                <a:t>CONOCIMIENTOS</a:t>
              </a:r>
            </a:p>
          </p:txBody>
        </p:sp>
        <p:sp>
          <p:nvSpPr>
            <p:cNvPr id="138256" name="AutoShape 16"/>
            <p:cNvSpPr>
              <a:spLocks noChangeArrowheads="1"/>
            </p:cNvSpPr>
            <p:nvPr/>
          </p:nvSpPr>
          <p:spPr bwMode="auto">
            <a:xfrm>
              <a:off x="2449" y="3280"/>
              <a:ext cx="287" cy="432"/>
            </a:xfrm>
            <a:prstGeom prst="rightArrow">
              <a:avLst>
                <a:gd name="adj1" fmla="val 50000"/>
                <a:gd name="adj2" fmla="val 25000"/>
              </a:avLst>
            </a:prstGeom>
            <a:grpFill/>
            <a:ln w="38100">
              <a:solidFill>
                <a:schemeClr val="tx1"/>
              </a:solidFill>
              <a:miter lim="800000"/>
              <a:headEnd type="none" w="sm" len="sm"/>
              <a:tailEnd type="none" w="sm" len="sm"/>
            </a:ln>
            <a:effectLst/>
          </p:spPr>
          <p:txBody>
            <a:bodyPr wrap="none" anchor="ctr"/>
            <a:lstStyle/>
            <a:p>
              <a:endParaRPr lang="es-ES"/>
            </a:p>
          </p:txBody>
        </p:sp>
        <p:sp>
          <p:nvSpPr>
            <p:cNvPr id="138257" name="AutoShape 17"/>
            <p:cNvSpPr>
              <a:spLocks noChangeArrowheads="1"/>
            </p:cNvSpPr>
            <p:nvPr/>
          </p:nvSpPr>
          <p:spPr bwMode="auto">
            <a:xfrm rot="-5400000">
              <a:off x="3240" y="2760"/>
              <a:ext cx="288" cy="432"/>
            </a:xfrm>
            <a:prstGeom prst="rightArrow">
              <a:avLst>
                <a:gd name="adj1" fmla="val 50000"/>
                <a:gd name="adj2" fmla="val 25000"/>
              </a:avLst>
            </a:prstGeom>
            <a:grpFill/>
            <a:ln w="38100">
              <a:solidFill>
                <a:schemeClr val="tx1"/>
              </a:solidFill>
              <a:miter lim="800000"/>
              <a:headEnd type="none" w="sm" len="sm"/>
              <a:tailEnd type="none" w="sm" len="sm"/>
            </a:ln>
            <a:effectLst/>
          </p:spPr>
          <p:txBody>
            <a:bodyPr wrap="none" anchor="ctr"/>
            <a:lstStyle/>
            <a:p>
              <a:endParaRPr lang="es-ES"/>
            </a:p>
          </p:txBody>
        </p:sp>
      </p:grpSp>
      <p:grpSp>
        <p:nvGrpSpPr>
          <p:cNvPr id="4" name="Group 18"/>
          <p:cNvGrpSpPr>
            <a:grpSpLocks/>
          </p:cNvGrpSpPr>
          <p:nvPr/>
        </p:nvGrpSpPr>
        <p:grpSpPr bwMode="auto">
          <a:xfrm>
            <a:off x="5907088" y="2209800"/>
            <a:ext cx="2955925" cy="3048000"/>
            <a:chOff x="4031" y="1392"/>
            <a:chExt cx="2017" cy="1920"/>
          </a:xfrm>
        </p:grpSpPr>
        <p:sp>
          <p:nvSpPr>
            <p:cNvPr id="138259" name="AutoShape 19"/>
            <p:cNvSpPr>
              <a:spLocks noChangeArrowheads="1"/>
            </p:cNvSpPr>
            <p:nvPr/>
          </p:nvSpPr>
          <p:spPr bwMode="auto">
            <a:xfrm>
              <a:off x="4031" y="2064"/>
              <a:ext cx="289" cy="432"/>
            </a:xfrm>
            <a:prstGeom prst="rightArrow">
              <a:avLst>
                <a:gd name="adj1" fmla="val 50000"/>
                <a:gd name="adj2" fmla="val 25000"/>
              </a:avLst>
            </a:prstGeom>
            <a:noFill/>
            <a:ln w="38100">
              <a:solidFill>
                <a:schemeClr val="tx1"/>
              </a:solidFill>
              <a:miter lim="800000"/>
              <a:headEnd type="none" w="sm" len="sm"/>
              <a:tailEnd type="none" w="sm" len="sm"/>
            </a:ln>
            <a:effectLst/>
          </p:spPr>
          <p:txBody>
            <a:bodyPr wrap="none" anchor="ctr"/>
            <a:lstStyle/>
            <a:p>
              <a:endParaRPr lang="es-ES"/>
            </a:p>
          </p:txBody>
        </p:sp>
        <p:grpSp>
          <p:nvGrpSpPr>
            <p:cNvPr id="5" name="Group 20"/>
            <p:cNvGrpSpPr>
              <a:grpSpLocks/>
            </p:cNvGrpSpPr>
            <p:nvPr/>
          </p:nvGrpSpPr>
          <p:grpSpPr bwMode="auto">
            <a:xfrm>
              <a:off x="4320" y="1392"/>
              <a:ext cx="1728" cy="1920"/>
              <a:chOff x="4320" y="1392"/>
              <a:chExt cx="1728" cy="1920"/>
            </a:xfrm>
          </p:grpSpPr>
          <p:sp>
            <p:nvSpPr>
              <p:cNvPr id="138261" name="Rectangle 21"/>
              <p:cNvSpPr>
                <a:spLocks noChangeArrowheads="1"/>
              </p:cNvSpPr>
              <p:nvPr/>
            </p:nvSpPr>
            <p:spPr bwMode="auto">
              <a:xfrm>
                <a:off x="4320" y="1392"/>
                <a:ext cx="1728" cy="1920"/>
              </a:xfrm>
              <a:prstGeom prst="rect">
                <a:avLst/>
              </a:prstGeom>
              <a:solidFill>
                <a:srgbClr val="00B050"/>
              </a:solidFill>
              <a:ln w="38100">
                <a:solidFill>
                  <a:schemeClr val="tx1"/>
                </a:solidFill>
                <a:miter lim="800000"/>
                <a:headEnd type="none" w="sm" len="sm"/>
                <a:tailEnd type="none" w="sm" len="sm"/>
              </a:ln>
              <a:effectLst/>
            </p:spPr>
            <p:txBody>
              <a:bodyPr wrap="none" anchor="ctr"/>
              <a:lstStyle/>
              <a:p>
                <a:pPr>
                  <a:spcBef>
                    <a:spcPct val="0"/>
                  </a:spcBef>
                </a:pPr>
                <a:r>
                  <a:rPr lang="en-US" sz="1800" b="1" dirty="0"/>
                  <a:t>BIENES</a:t>
                </a:r>
                <a:br>
                  <a:rPr lang="en-US" sz="1800" b="1" dirty="0"/>
                </a:br>
                <a:r>
                  <a:rPr lang="en-US" sz="1800" b="1" dirty="0"/>
                  <a:t/>
                </a:r>
                <a:br>
                  <a:rPr lang="en-US" sz="1800" b="1" dirty="0"/>
                </a:br>
                <a:endParaRPr lang="en-US" sz="1800" b="1" dirty="0"/>
              </a:p>
              <a:p>
                <a:pPr>
                  <a:spcBef>
                    <a:spcPct val="0"/>
                  </a:spcBef>
                </a:pPr>
                <a:endParaRPr lang="en-US" sz="1800" b="1" dirty="0"/>
              </a:p>
              <a:p>
                <a:pPr>
                  <a:spcBef>
                    <a:spcPct val="0"/>
                  </a:spcBef>
                </a:pPr>
                <a:endParaRPr lang="en-US" sz="1800" b="1" dirty="0"/>
              </a:p>
              <a:p>
                <a:pPr>
                  <a:spcBef>
                    <a:spcPct val="0"/>
                  </a:spcBef>
                </a:pPr>
                <a:endParaRPr lang="en-US" sz="1800" b="1" dirty="0"/>
              </a:p>
              <a:p>
                <a:pPr>
                  <a:spcBef>
                    <a:spcPct val="0"/>
                  </a:spcBef>
                </a:pPr>
                <a:endParaRPr lang="en-US" sz="1800" b="1" dirty="0"/>
              </a:p>
              <a:p>
                <a:pPr>
                  <a:spcBef>
                    <a:spcPct val="0"/>
                  </a:spcBef>
                </a:pPr>
                <a:endParaRPr lang="en-US" sz="1800" b="1" dirty="0"/>
              </a:p>
              <a:p>
                <a:pPr>
                  <a:spcBef>
                    <a:spcPct val="0"/>
                  </a:spcBef>
                </a:pPr>
                <a:r>
                  <a:rPr lang="en-US" sz="1800" b="1" dirty="0"/>
                  <a:t>SERVICIOS</a:t>
                </a:r>
              </a:p>
            </p:txBody>
          </p:sp>
          <p:sp>
            <p:nvSpPr>
              <p:cNvPr id="138262" name="Rectangle 22"/>
              <p:cNvSpPr>
                <a:spLocks noChangeArrowheads="1"/>
              </p:cNvSpPr>
              <p:nvPr/>
            </p:nvSpPr>
            <p:spPr bwMode="auto">
              <a:xfrm>
                <a:off x="4512" y="1968"/>
                <a:ext cx="1296" cy="624"/>
              </a:xfrm>
              <a:prstGeom prst="rect">
                <a:avLst/>
              </a:prstGeom>
              <a:solidFill>
                <a:srgbClr val="92D050"/>
              </a:solidFill>
              <a:ln w="38100">
                <a:solidFill>
                  <a:schemeClr val="tx1"/>
                </a:solidFill>
                <a:miter lim="800000"/>
                <a:headEnd type="none" w="sm" len="sm"/>
                <a:tailEnd type="none" w="sm" len="sm"/>
              </a:ln>
              <a:effectLst/>
            </p:spPr>
            <p:txBody>
              <a:bodyPr wrap="none" anchor="ctr"/>
              <a:lstStyle/>
              <a:p>
                <a:pPr>
                  <a:spcBef>
                    <a:spcPct val="0"/>
                  </a:spcBef>
                </a:pPr>
                <a:r>
                  <a:rPr lang="en-US" sz="1800" b="1" dirty="0"/>
                  <a:t>CREACIÓN</a:t>
                </a:r>
                <a:br>
                  <a:rPr lang="en-US" sz="1800" b="1" dirty="0"/>
                </a:br>
                <a:r>
                  <a:rPr lang="en-US" sz="1800" b="1" dirty="0"/>
                  <a:t>DE NUEVO</a:t>
                </a:r>
                <a:br>
                  <a:rPr lang="en-US" sz="1800" b="1" dirty="0"/>
                </a:br>
                <a:r>
                  <a:rPr lang="en-US" sz="1800" b="1" dirty="0"/>
                  <a:t>CONOCIMIENTO</a:t>
                </a:r>
              </a:p>
            </p:txBody>
          </p:sp>
          <p:sp>
            <p:nvSpPr>
              <p:cNvPr id="138263" name="AutoShape 23"/>
              <p:cNvSpPr>
                <a:spLocks noChangeArrowheads="1"/>
              </p:cNvSpPr>
              <p:nvPr/>
            </p:nvSpPr>
            <p:spPr bwMode="auto">
              <a:xfrm>
                <a:off x="5087" y="2832"/>
                <a:ext cx="145" cy="144"/>
              </a:xfrm>
              <a:prstGeom prst="downArrow">
                <a:avLst>
                  <a:gd name="adj1" fmla="val 50000"/>
                  <a:gd name="adj2" fmla="val 25000"/>
                </a:avLst>
              </a:prstGeom>
              <a:noFill/>
              <a:ln w="38100">
                <a:solidFill>
                  <a:schemeClr val="tx1"/>
                </a:solidFill>
                <a:miter lim="800000"/>
                <a:headEnd type="none" w="sm" len="sm"/>
                <a:tailEnd type="none" w="sm" len="sm"/>
              </a:ln>
              <a:effectLst/>
            </p:spPr>
            <p:txBody>
              <a:bodyPr wrap="none" anchor="ctr"/>
              <a:lstStyle/>
              <a:p>
                <a:endParaRPr lang="es-ES"/>
              </a:p>
            </p:txBody>
          </p:sp>
          <p:sp>
            <p:nvSpPr>
              <p:cNvPr id="138264" name="AutoShape 24"/>
              <p:cNvSpPr>
                <a:spLocks noChangeArrowheads="1"/>
              </p:cNvSpPr>
              <p:nvPr/>
            </p:nvSpPr>
            <p:spPr bwMode="auto">
              <a:xfrm flipV="1">
                <a:off x="5087" y="1728"/>
                <a:ext cx="145" cy="144"/>
              </a:xfrm>
              <a:prstGeom prst="downArrow">
                <a:avLst>
                  <a:gd name="adj1" fmla="val 50000"/>
                  <a:gd name="adj2" fmla="val 25000"/>
                </a:avLst>
              </a:prstGeom>
              <a:noFill/>
              <a:ln w="38100">
                <a:solidFill>
                  <a:schemeClr val="tx1"/>
                </a:solidFill>
                <a:miter lim="800000"/>
                <a:headEnd type="none" w="sm" len="sm"/>
                <a:tailEnd type="none" w="sm" len="sm"/>
              </a:ln>
              <a:effectLst/>
            </p:spPr>
            <p:txBody>
              <a:bodyPr wrap="none" anchor="ctr"/>
              <a:lstStyle/>
              <a:p>
                <a:endParaRPr lang="es-ES"/>
              </a:p>
            </p:txBody>
          </p:sp>
        </p:grpSp>
      </p:grpSp>
      <p:sp>
        <p:nvSpPr>
          <p:cNvPr id="25" name="24 CuadroTexto"/>
          <p:cNvSpPr txBox="1"/>
          <p:nvPr/>
        </p:nvSpPr>
        <p:spPr>
          <a:xfrm>
            <a:off x="3059832" y="260648"/>
            <a:ext cx="5700600" cy="461665"/>
          </a:xfrm>
          <a:prstGeom prst="rect">
            <a:avLst/>
          </a:prstGeom>
          <a:noFill/>
        </p:spPr>
        <p:txBody>
          <a:bodyPr wrap="square" rtlCol="0">
            <a:spAutoFit/>
          </a:bodyPr>
          <a:lstStyle/>
          <a:p>
            <a:r>
              <a:rPr lang="es-CL" b="1" dirty="0" smtClean="0">
                <a:solidFill>
                  <a:srgbClr val="0070C0"/>
                </a:solidFill>
                <a:latin typeface="Verdana" pitchFamily="34" charset="0"/>
                <a:ea typeface="Verdana" pitchFamily="34" charset="0"/>
                <a:cs typeface="Verdana" pitchFamily="34" charset="0"/>
              </a:rPr>
              <a:t>LA NUEVA CREACIÓN DE VALOR</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571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8243">
                                            <p:bg/>
                                          </p:spTgt>
                                        </p:tgtEl>
                                        <p:attrNameLst>
                                          <p:attrName>style.visibility</p:attrName>
                                        </p:attrNameLst>
                                      </p:cBhvr>
                                      <p:to>
                                        <p:strVal val="visible"/>
                                      </p:to>
                                    </p:set>
                                    <p:anim calcmode="lin" valueType="num">
                                      <p:cBhvr additive="base">
                                        <p:cTn id="23" dur="300" fill="hold"/>
                                        <p:tgtEl>
                                          <p:spTgt spid="138243">
                                            <p:bg/>
                                          </p:spTgt>
                                        </p:tgtEl>
                                        <p:attrNameLst>
                                          <p:attrName>ppt_x</p:attrName>
                                        </p:attrNameLst>
                                      </p:cBhvr>
                                      <p:tavLst>
                                        <p:tav tm="0">
                                          <p:val>
                                            <p:strVal val="#ppt_x"/>
                                          </p:val>
                                        </p:tav>
                                        <p:tav tm="100000">
                                          <p:val>
                                            <p:strVal val="#ppt_x"/>
                                          </p:val>
                                        </p:tav>
                                      </p:tavLst>
                                    </p:anim>
                                    <p:anim calcmode="lin" valueType="num">
                                      <p:cBhvr additive="base">
                                        <p:cTn id="24" dur="300" fill="hold"/>
                                        <p:tgtEl>
                                          <p:spTgt spid="138243">
                                            <p:bg/>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138243">
                                            <p:txEl>
                                              <p:pRg st="0" end="0"/>
                                            </p:txEl>
                                          </p:spTgt>
                                        </p:tgtEl>
                                        <p:attrNameLst>
                                          <p:attrName>style.visibility</p:attrName>
                                        </p:attrNameLst>
                                      </p:cBhvr>
                                      <p:to>
                                        <p:strVal val="visible"/>
                                      </p:to>
                                    </p:set>
                                    <p:anim calcmode="lin" valueType="num">
                                      <p:cBhvr additive="base">
                                        <p:cTn id="29" dur="3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13824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27984" y="1700808"/>
            <a:ext cx="4176464" cy="4247317"/>
          </a:xfrm>
          <a:prstGeom prst="rect">
            <a:avLst/>
          </a:prstGeom>
        </p:spPr>
        <p:txBody>
          <a:bodyPr wrap="square">
            <a:spAutoFit/>
          </a:bodyPr>
          <a:lstStyle/>
          <a:p>
            <a:pPr marL="342900" indent="-342900" algn="just">
              <a:spcBef>
                <a:spcPts val="0"/>
              </a:spcBef>
              <a:buFont typeface="Arial" pitchFamily="34" charset="0"/>
              <a:buChar char="•"/>
            </a:pPr>
            <a:r>
              <a:rPr lang="es-ES" sz="1800" b="1" dirty="0" smtClean="0">
                <a:solidFill>
                  <a:srgbClr val="0070C0"/>
                </a:solidFill>
                <a:latin typeface="Verdana" pitchFamily="34" charset="0"/>
                <a:ea typeface="Verdana" pitchFamily="34" charset="0"/>
                <a:cs typeface="Verdana" pitchFamily="34" charset="0"/>
              </a:rPr>
              <a:t>Hoy estamos presenciando un desacople </a:t>
            </a:r>
            <a:r>
              <a:rPr lang="es-ES" sz="1800" b="1" dirty="0">
                <a:solidFill>
                  <a:srgbClr val="0070C0"/>
                </a:solidFill>
                <a:latin typeface="Verdana" pitchFamily="34" charset="0"/>
                <a:ea typeface="Verdana" pitchFamily="34" charset="0"/>
                <a:cs typeface="Verdana" pitchFamily="34" charset="0"/>
              </a:rPr>
              <a:t>entre la industria y la universidad </a:t>
            </a:r>
            <a:r>
              <a:rPr lang="es-ES" sz="1800" b="1" dirty="0" smtClean="0">
                <a:solidFill>
                  <a:srgbClr val="0070C0"/>
                </a:solidFill>
                <a:latin typeface="Verdana" pitchFamily="34" charset="0"/>
                <a:ea typeface="Verdana" pitchFamily="34" charset="0"/>
                <a:cs typeface="Verdana" pitchFamily="34" charset="0"/>
              </a:rPr>
              <a:t>que genera brechas.</a:t>
            </a:r>
          </a:p>
          <a:p>
            <a:pPr marL="342900" indent="-342900" algn="just">
              <a:spcBef>
                <a:spcPts val="0"/>
              </a:spcBef>
              <a:buFont typeface="Arial" pitchFamily="34" charset="0"/>
              <a:buChar char="•"/>
            </a:pPr>
            <a:endParaRPr lang="es-ES" sz="1800" b="1" dirty="0" smtClean="0">
              <a:solidFill>
                <a:srgbClr val="0070C0"/>
              </a:solidFill>
              <a:latin typeface="Verdana" pitchFamily="34" charset="0"/>
              <a:ea typeface="Verdana" pitchFamily="34" charset="0"/>
              <a:cs typeface="Verdana" pitchFamily="34" charset="0"/>
            </a:endParaRPr>
          </a:p>
          <a:p>
            <a:pPr marL="342900" indent="-342900" algn="just">
              <a:spcBef>
                <a:spcPts val="0"/>
              </a:spcBef>
              <a:buFont typeface="Arial" pitchFamily="34" charset="0"/>
              <a:buChar char="•"/>
            </a:pPr>
            <a:r>
              <a:rPr lang="es-ES" sz="1800" b="1" dirty="0" smtClean="0">
                <a:solidFill>
                  <a:srgbClr val="0070C0"/>
                </a:solidFill>
                <a:latin typeface="Verdana" pitchFamily="34" charset="0"/>
                <a:ea typeface="Verdana" pitchFamily="34" charset="0"/>
                <a:cs typeface="Verdana" pitchFamily="34" charset="0"/>
              </a:rPr>
              <a:t>Universidad a través de un título certifica el conocimiento entregado, pero no necesariamente la capacidad de aplicación o utilidad del mismo.</a:t>
            </a:r>
          </a:p>
          <a:p>
            <a:pPr marL="342900" indent="-342900" algn="just">
              <a:spcBef>
                <a:spcPts val="0"/>
              </a:spcBef>
              <a:buFont typeface="Arial" pitchFamily="34" charset="0"/>
              <a:buChar char="•"/>
            </a:pPr>
            <a:endParaRPr lang="es-ES" sz="1800" b="1" dirty="0" smtClean="0">
              <a:solidFill>
                <a:srgbClr val="0070C0"/>
              </a:solidFill>
              <a:latin typeface="Verdana" pitchFamily="34" charset="0"/>
              <a:ea typeface="Verdana" pitchFamily="34" charset="0"/>
              <a:cs typeface="Verdana" pitchFamily="34" charset="0"/>
            </a:endParaRPr>
          </a:p>
          <a:p>
            <a:pPr marL="342900" indent="-342900" algn="just">
              <a:spcBef>
                <a:spcPts val="0"/>
              </a:spcBef>
              <a:buFont typeface="Arial" pitchFamily="34" charset="0"/>
              <a:buChar char="•"/>
            </a:pPr>
            <a:r>
              <a:rPr lang="es-ES" sz="1800" b="1" dirty="0" smtClean="0">
                <a:solidFill>
                  <a:srgbClr val="0070C0"/>
                </a:solidFill>
                <a:latin typeface="Verdana" pitchFamily="34" charset="0"/>
                <a:ea typeface="Verdana" pitchFamily="34" charset="0"/>
                <a:cs typeface="Verdana" pitchFamily="34" charset="0"/>
              </a:rPr>
              <a:t>La industria requiere de profesionales capaces y competentes.</a:t>
            </a:r>
          </a:p>
        </p:txBody>
      </p:sp>
      <p:sp>
        <p:nvSpPr>
          <p:cNvPr id="3" name="2 CuadroTexto"/>
          <p:cNvSpPr txBox="1"/>
          <p:nvPr/>
        </p:nvSpPr>
        <p:spPr>
          <a:xfrm>
            <a:off x="2915816" y="283171"/>
            <a:ext cx="5832648" cy="523220"/>
          </a:xfrm>
          <a:prstGeom prst="rect">
            <a:avLst/>
          </a:prstGeom>
          <a:noFill/>
        </p:spPr>
        <p:txBody>
          <a:bodyPr wrap="square" rtlCol="0">
            <a:spAutoFit/>
          </a:bodyPr>
          <a:lstStyle/>
          <a:p>
            <a:pPr algn="r"/>
            <a:r>
              <a:rPr lang="es-CL" sz="2800" b="1" dirty="0" smtClean="0">
                <a:solidFill>
                  <a:srgbClr val="0070C0"/>
                </a:solidFill>
                <a:latin typeface="Verdana" pitchFamily="34" charset="0"/>
                <a:ea typeface="Verdana" pitchFamily="34" charset="0"/>
                <a:cs typeface="Verdana" pitchFamily="34" charset="0"/>
              </a:rPr>
              <a:t>Universidad – Industria: </a:t>
            </a:r>
            <a:endParaRPr lang="es-CL" sz="2800" b="1" dirty="0">
              <a:solidFill>
                <a:srgbClr val="0070C0"/>
              </a:solidFill>
              <a:latin typeface="Verdana" pitchFamily="34" charset="0"/>
              <a:ea typeface="Verdana" pitchFamily="34" charset="0"/>
              <a:cs typeface="Verdana" pitchFamily="34" charset="0"/>
            </a:endParaRPr>
          </a:p>
        </p:txBody>
      </p:sp>
      <p:pic>
        <p:nvPicPr>
          <p:cNvPr id="5" name="Picture 5" descr="refrig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3" y="1772816"/>
            <a:ext cx="4104456" cy="4059237"/>
          </a:xfrm>
          <a:prstGeom prst="rect">
            <a:avLst/>
          </a:prstGeom>
          <a:noFill/>
          <a:ln w="25400" cmpd="dbl" algn="ctr">
            <a:solidFill>
              <a:srgbClr val="80808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6448507"/>
      </p:ext>
    </p:extLst>
  </p:cSld>
  <p:clrMapOvr>
    <a:masterClrMapping/>
  </p:clrMapOvr>
  <p:timing>
    <p:tnLst>
      <p:par>
        <p:cTn id="1" dur="indefinite" restart="never" nodeType="tmRoot"/>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rrowheads="1" noChangeAspect="1"/>
          </p:cNvPicPr>
          <p:nvPr/>
        </p:nvPicPr>
        <p:blipFill rotWithShape="1">
          <a:blip cstate="print" r:embed="rId2">
            <a:extLst>
              <a:ext uri="{28A0092B-C50C-407E-A947-70E740481C1C}">
                <a14:useLocalDpi xmlns:a14="http://schemas.microsoft.com/office/drawing/2010/main" xmlns="" val="0"/>
              </a:ext>
            </a:extLst>
          </a:blip>
          <a:srcRect t="17"/>
          <a:stretch/>
        </p:blipFill>
        <p:spPr bwMode="auto">
          <a:xfrm>
            <a:off x="323528" y="1279301"/>
            <a:ext cx="2664296"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
        <p:nvSpPr>
          <p:cNvPr id="3" name="2 Cerrar llave"/>
          <p:cNvSpPr/>
          <p:nvPr/>
        </p:nvSpPr>
        <p:spPr>
          <a:xfrm>
            <a:off x="3419872" y="1279301"/>
            <a:ext cx="648072" cy="1357611"/>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s-CL"/>
          </a:p>
        </p:txBody>
      </p:sp>
      <p:sp>
        <p:nvSpPr>
          <p:cNvPr id="4" name="3 Cerrar llave"/>
          <p:cNvSpPr/>
          <p:nvPr/>
        </p:nvSpPr>
        <p:spPr>
          <a:xfrm>
            <a:off x="3419872" y="2636912"/>
            <a:ext cx="648072" cy="316835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s-CL"/>
          </a:p>
        </p:txBody>
      </p:sp>
      <p:sp>
        <p:nvSpPr>
          <p:cNvPr id="5" name="4 CuadroTexto"/>
          <p:cNvSpPr txBox="1"/>
          <p:nvPr/>
        </p:nvSpPr>
        <p:spPr>
          <a:xfrm>
            <a:off x="4283968" y="1556792"/>
            <a:ext cx="4032448" cy="1015663"/>
          </a:xfrm>
          <a:prstGeom prst="rect">
            <a:avLst/>
          </a:prstGeom>
          <a:noFill/>
        </p:spPr>
        <p:txBody>
          <a:bodyPr rtlCol="0" wrap="square">
            <a:spAutoFit/>
          </a:bodyPr>
          <a:lstStyle/>
          <a:p>
            <a:pPr algn="ctr"/>
            <a:r>
              <a:rPr b="1" dirty="0" lang="es-CL" smtClean="0" sz="2000">
                <a:solidFill>
                  <a:srgbClr val="0070C0"/>
                </a:solidFill>
                <a:latin charset="0" pitchFamily="34" typeface="Verdana"/>
                <a:ea charset="0" pitchFamily="34" typeface="Verdana"/>
                <a:cs charset="0" pitchFamily="34" typeface="Verdana"/>
              </a:rPr>
              <a:t>Sabemos muy bien enseñar: “lo que es la tecnología”</a:t>
            </a:r>
            <a:endParaRPr b="1" dirty="0" lang="es-CL" sz="2000">
              <a:solidFill>
                <a:srgbClr val="0070C0"/>
              </a:solidFill>
              <a:latin charset="0" pitchFamily="34" typeface="Verdana"/>
              <a:ea charset="0" pitchFamily="34" typeface="Verdana"/>
              <a:cs charset="0" pitchFamily="34" typeface="Verdana"/>
            </a:endParaRPr>
          </a:p>
        </p:txBody>
      </p:sp>
      <p:sp>
        <p:nvSpPr>
          <p:cNvPr id="6" name="5 CuadroTexto"/>
          <p:cNvSpPr txBox="1"/>
          <p:nvPr/>
        </p:nvSpPr>
        <p:spPr>
          <a:xfrm>
            <a:off x="4283968" y="2742019"/>
            <a:ext cx="4536504" cy="2554545"/>
          </a:xfrm>
          <a:prstGeom prst="rect">
            <a:avLst/>
          </a:prstGeom>
          <a:noFill/>
        </p:spPr>
        <p:txBody>
          <a:bodyPr rtlCol="0" wrap="square">
            <a:spAutoFit/>
          </a:bodyPr>
          <a:lstStyle/>
          <a:p>
            <a:pPr algn="ctr"/>
            <a:r>
              <a:rPr dirty="0" lang="es-CL" smtClean="0" sz="2000">
                <a:solidFill>
                  <a:srgbClr val="0070C0"/>
                </a:solidFill>
                <a:latin charset="0" pitchFamily="34" typeface="Verdana"/>
                <a:ea charset="0" pitchFamily="34" typeface="Verdana"/>
                <a:cs charset="0" pitchFamily="34" typeface="Verdana"/>
              </a:rPr>
              <a:t>¿Enseñamos el uso y la aplicación de la tecnología…?</a:t>
            </a:r>
          </a:p>
          <a:p>
            <a:pPr algn="ctr"/>
            <a:endParaRPr dirty="0" lang="es-CL" sz="2000">
              <a:solidFill>
                <a:srgbClr val="0070C0"/>
              </a:solidFill>
              <a:latin charset="0" pitchFamily="34" typeface="Verdana"/>
              <a:ea charset="0" pitchFamily="34" typeface="Verdana"/>
              <a:cs charset="0" pitchFamily="34" typeface="Verdana"/>
            </a:endParaRPr>
          </a:p>
          <a:p>
            <a:pPr algn="ctr"/>
            <a:r>
              <a:rPr dirty="0" lang="es-CL" smtClean="0" sz="2000">
                <a:solidFill>
                  <a:srgbClr val="0070C0"/>
                </a:solidFill>
                <a:latin charset="0" pitchFamily="34" typeface="Verdana"/>
                <a:ea charset="0" pitchFamily="34" typeface="Verdana"/>
                <a:cs charset="0" pitchFamily="34" typeface="Verdana"/>
              </a:rPr>
              <a:t>¿Enseñamos a adaptarse a las nuevas tecnologías…?</a:t>
            </a:r>
          </a:p>
          <a:p>
            <a:pPr algn="ctr"/>
            <a:endParaRPr dirty="0" lang="es-CL" sz="2000">
              <a:solidFill>
                <a:srgbClr val="0070C0"/>
              </a:solidFill>
              <a:latin charset="0" pitchFamily="34" typeface="Verdana"/>
              <a:ea charset="0" pitchFamily="34" typeface="Verdana"/>
              <a:cs charset="0" pitchFamily="34" typeface="Verdana"/>
            </a:endParaRPr>
          </a:p>
          <a:p>
            <a:pPr algn="ctr"/>
            <a:r>
              <a:rPr dirty="0" lang="es-CL" smtClean="0" sz="2000">
                <a:solidFill>
                  <a:srgbClr val="0070C0"/>
                </a:solidFill>
                <a:latin charset="0" pitchFamily="34" typeface="Verdana"/>
                <a:ea charset="0" pitchFamily="34" typeface="Verdana"/>
                <a:cs charset="0" pitchFamily="34" typeface="Verdana"/>
              </a:rPr>
              <a:t>¿Enseñamos a agregar valor a las empresas donde participamos…?</a:t>
            </a:r>
            <a:endParaRPr dirty="0" lang="es-CL" sz="2000">
              <a:solidFill>
                <a:srgbClr val="0070C0"/>
              </a:solidFill>
              <a:latin charset="0" pitchFamily="34" typeface="Verdana"/>
              <a:ea charset="0" pitchFamily="34" typeface="Verdana"/>
              <a:cs charset="0" pitchFamily="34" typeface="Verdana"/>
            </a:endParaRPr>
          </a:p>
        </p:txBody>
      </p:sp>
      <p:sp>
        <p:nvSpPr>
          <p:cNvPr id="7" name="6 CuadroTexto"/>
          <p:cNvSpPr txBox="1"/>
          <p:nvPr/>
        </p:nvSpPr>
        <p:spPr>
          <a:xfrm rot="16200000">
            <a:off x="2742058" y="4003903"/>
            <a:ext cx="1355628" cy="523220"/>
          </a:xfrm>
          <a:prstGeom prst="rect">
            <a:avLst/>
          </a:prstGeom>
          <a:noFill/>
        </p:spPr>
        <p:txBody>
          <a:bodyPr rtlCol="0" wrap="none">
            <a:spAutoFit/>
          </a:bodyPr>
          <a:lstStyle/>
          <a:p>
            <a:r>
              <a:rPr b="1" dirty="0" lang="es-CL" smtClean="0" sz="2800">
                <a:solidFill>
                  <a:srgbClr val="0070C0"/>
                </a:solidFill>
              </a:rPr>
              <a:t>Brechas</a:t>
            </a:r>
            <a:endParaRPr b="1" dirty="0" lang="es-CL" sz="2800">
              <a:solidFill>
                <a:srgbClr val="0070C0"/>
              </a:solidFill>
            </a:endParaRPr>
          </a:p>
        </p:txBody>
      </p:sp>
      <p:sp>
        <p:nvSpPr>
          <p:cNvPr id="8" name="7 CuadroTexto"/>
          <p:cNvSpPr txBox="1"/>
          <p:nvPr/>
        </p:nvSpPr>
        <p:spPr>
          <a:xfrm>
            <a:off x="2940596" y="116631"/>
            <a:ext cx="5519836" cy="707886"/>
          </a:xfrm>
          <a:prstGeom prst="rect">
            <a:avLst/>
          </a:prstGeom>
          <a:noFill/>
        </p:spPr>
        <p:txBody>
          <a:bodyPr rtlCol="0" wrap="square">
            <a:spAutoFit/>
          </a:bodyPr>
          <a:lstStyle/>
          <a:p>
            <a:pPr algn="r"/>
            <a:r>
              <a:rPr b="1" dirty="0" lang="es-CL" smtClean="0" sz="4000">
                <a:solidFill>
                  <a:srgbClr val="0070C0"/>
                </a:solidFill>
                <a:latin charset="0" pitchFamily="34" typeface="Arial Narrow"/>
              </a:rPr>
              <a:t>¿Existen Brechas….?</a:t>
            </a:r>
            <a:endParaRPr b="1" dirty="0" lang="es-CL" sz="4000">
              <a:solidFill>
                <a:srgbClr val="0070C0"/>
              </a:solidFill>
              <a:latin charset="0" pitchFamily="34" typeface="Arial Narrow"/>
            </a:endParaRPr>
          </a:p>
        </p:txBody>
      </p:sp>
    </p:spTree>
    <p:extLst>
      <p:ext uri="{BB962C8B-B14F-4D97-AF65-F5344CB8AC3E}">
        <p14:creationId xmlns:p14="http://schemas.microsoft.com/office/powerpoint/2010/main" xmlns="" val="3810666004"/>
      </p:ext>
    </p:extLst>
  </p:cSld>
  <p:clrMapOvr>
    <a:masterClrMapping/>
  </p:clrMapOvr>
  <p:timing>
    <p:tnLst>
      <p:par>
        <p:cTn dur="indefinite" id="1" nodeType="tmRoot" restart="never"/>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27" name="Picture 3"/>
          <p:cNvPicPr>
            <a:picLocks noChangeArrowheads="1" noChangeAspect="1"/>
          </p:cNvPicPr>
          <p:nvPr/>
        </p:nvPicPr>
        <p:blipFill rotWithShape="1">
          <a:blip cstate="print" r:embed="rId2">
            <a:extLst>
              <a:ext uri="{28A0092B-C50C-407E-A947-70E740481C1C}">
                <a14:useLocalDpi xmlns:a14="http://schemas.microsoft.com/office/drawing/2010/main" xmlns="" val="0"/>
              </a:ext>
            </a:extLst>
          </a:blip>
          <a:srcRect b="86" t="154"/>
          <a:stretch/>
        </p:blipFill>
        <p:spPr bwMode="auto">
          <a:xfrm flipH="1">
            <a:off x="323528" y="1052736"/>
            <a:ext cx="3578814" cy="1873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
        <p:nvSpPr>
          <p:cNvPr id="3" name="2 CuadroTexto"/>
          <p:cNvSpPr txBox="1"/>
          <p:nvPr/>
        </p:nvSpPr>
        <p:spPr>
          <a:xfrm>
            <a:off x="3017096" y="260648"/>
            <a:ext cx="6126904" cy="523220"/>
          </a:xfrm>
          <a:prstGeom prst="rect">
            <a:avLst/>
          </a:prstGeom>
          <a:noFill/>
        </p:spPr>
        <p:txBody>
          <a:bodyPr rtlCol="0" wrap="square">
            <a:spAutoFit/>
          </a:bodyPr>
          <a:lstStyle/>
          <a:p>
            <a:pPr algn="r"/>
            <a:r>
              <a:rPr b="1" dirty="0" lang="es-CL" smtClean="0" sz="2800">
                <a:solidFill>
                  <a:srgbClr val="0070C0"/>
                </a:solidFill>
                <a:latin charset="0" pitchFamily="34" typeface="Verdana"/>
                <a:ea charset="0" pitchFamily="34" typeface="Verdana"/>
                <a:cs charset="0" pitchFamily="34" typeface="Verdana"/>
              </a:rPr>
              <a:t>Industria/Empresa</a:t>
            </a:r>
            <a:r>
              <a:rPr b="1" dirty="0" lang="es-CL" smtClean="0" sz="2800">
                <a:solidFill>
                  <a:srgbClr val="0070C0"/>
                </a:solidFill>
              </a:rPr>
              <a:t>:</a:t>
            </a:r>
            <a:endParaRPr b="1" dirty="0" lang="es-CL" sz="2800">
              <a:solidFill>
                <a:srgbClr val="0070C0"/>
              </a:solidFill>
            </a:endParaRPr>
          </a:p>
        </p:txBody>
      </p:sp>
      <p:pic>
        <p:nvPicPr>
          <p:cNvPr id="1030" name="Picture 6"/>
          <p:cNvPicPr>
            <a:picLocks noChangeArrowheads="1" noChangeAspect="1"/>
          </p:cNvPicPr>
          <p:nvPr/>
        </p:nvPicPr>
        <p:blipFill>
          <a:blip cstate="print" r:embed="rId3">
            <a:extLst>
              <a:ext uri="{28A0092B-C50C-407E-A947-70E740481C1C}">
                <a14:useLocalDpi xmlns:a14="http://schemas.microsoft.com/office/drawing/2010/main" xmlns="" val="0"/>
              </a:ext>
            </a:extLst>
          </a:blip>
          <a:srcRect/>
          <a:stretch>
            <a:fillRect/>
          </a:stretch>
        </p:blipFill>
        <p:spPr bwMode="auto">
          <a:xfrm>
            <a:off x="4788024" y="1052736"/>
            <a:ext cx="3344725" cy="1873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
        <p:nvSpPr>
          <p:cNvPr id="4" name="3 CuadroTexto"/>
          <p:cNvSpPr txBox="1"/>
          <p:nvPr/>
        </p:nvSpPr>
        <p:spPr>
          <a:xfrm>
            <a:off x="251520" y="3068960"/>
            <a:ext cx="3889206" cy="2185214"/>
          </a:xfrm>
          <a:prstGeom prst="rect">
            <a:avLst/>
          </a:prstGeom>
          <a:noFill/>
        </p:spPr>
        <p:txBody>
          <a:bodyPr rtlCol="0" wrap="none">
            <a:spAutoFit/>
          </a:bodyPr>
          <a:lstStyle/>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Velocidad</a:t>
            </a:r>
          </a:p>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Competitividad</a:t>
            </a:r>
          </a:p>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Equipamiento</a:t>
            </a:r>
          </a:p>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Diferenciarse</a:t>
            </a:r>
          </a:p>
          <a:p>
            <a:pPr indent="-285750" marL="285750"/>
            <a:endParaRPr b="1" dirty="0" lang="es-CL" smtClean="0" sz="2000">
              <a:solidFill>
                <a:srgbClr val="0070C0"/>
              </a:solidFill>
              <a:latin charset="0" pitchFamily="34" typeface="Verdana"/>
              <a:ea charset="0" pitchFamily="34" typeface="Verdana"/>
              <a:cs charset="0" pitchFamily="34" typeface="Verdana"/>
            </a:endParaRPr>
          </a:p>
          <a:p>
            <a:pPr>
              <a:lnSpc>
                <a:spcPct val="150000"/>
              </a:lnSpc>
            </a:pPr>
            <a:r>
              <a:rPr b="1" dirty="0" lang="es-CL" smtClean="0">
                <a:solidFill>
                  <a:srgbClr val="0070C0"/>
                </a:solidFill>
                <a:latin charset="0" pitchFamily="34" typeface="Verdana"/>
                <a:ea charset="0" pitchFamily="34" typeface="Verdana"/>
                <a:cs charset="0" pitchFamily="34" typeface="Verdana"/>
              </a:rPr>
              <a:t>* Cambio tecnológico</a:t>
            </a:r>
            <a:endParaRPr b="1" dirty="0" lang="es-CL">
              <a:solidFill>
                <a:srgbClr val="0070C0"/>
              </a:solidFill>
              <a:latin charset="0" pitchFamily="34" typeface="Verdana"/>
              <a:ea charset="0" pitchFamily="34" typeface="Verdana"/>
              <a:cs charset="0" pitchFamily="34" typeface="Verdana"/>
            </a:endParaRPr>
          </a:p>
        </p:txBody>
      </p:sp>
      <p:sp>
        <p:nvSpPr>
          <p:cNvPr id="9" name="8 CuadroTexto"/>
          <p:cNvSpPr txBox="1"/>
          <p:nvPr/>
        </p:nvSpPr>
        <p:spPr>
          <a:xfrm>
            <a:off x="4572000" y="3068960"/>
            <a:ext cx="3692036" cy="2185214"/>
          </a:xfrm>
          <a:prstGeom prst="rect">
            <a:avLst/>
          </a:prstGeom>
          <a:noFill/>
        </p:spPr>
        <p:txBody>
          <a:bodyPr rtlCol="0" wrap="none">
            <a:spAutoFit/>
          </a:bodyPr>
          <a:lstStyle/>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Trabajo en equipo</a:t>
            </a:r>
          </a:p>
          <a:p>
            <a:pPr indent="-285750" marL="285750">
              <a:buFont charset="0" pitchFamily="34" typeface="Arial"/>
              <a:buChar char="•"/>
            </a:pPr>
            <a:r>
              <a:rPr b="1" dirty="0" err="1" lang="es-CL" smtClean="0" sz="2000">
                <a:solidFill>
                  <a:srgbClr val="0070C0"/>
                </a:solidFill>
                <a:latin charset="0" pitchFamily="34" typeface="Verdana"/>
                <a:ea charset="0" pitchFamily="34" typeface="Verdana"/>
                <a:cs charset="0" pitchFamily="34" typeface="Verdana"/>
              </a:rPr>
              <a:t>Proactividad</a:t>
            </a:r>
            <a:endParaRPr b="1" dirty="0" lang="es-CL" smtClean="0" sz="2000">
              <a:solidFill>
                <a:srgbClr val="0070C0"/>
              </a:solidFill>
              <a:latin charset="0" pitchFamily="34" typeface="Verdana"/>
              <a:ea charset="0" pitchFamily="34" typeface="Verdana"/>
              <a:cs charset="0" pitchFamily="34" typeface="Verdana"/>
            </a:endParaRPr>
          </a:p>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Lealtad/Compromiso/</a:t>
            </a:r>
          </a:p>
          <a:p>
            <a:pPr indent="-285750" marL="285750"/>
            <a:r>
              <a:rPr b="1" dirty="0" lang="es-CL" smtClean="0" sz="2000">
                <a:solidFill>
                  <a:srgbClr val="0070C0"/>
                </a:solidFill>
                <a:latin charset="0" pitchFamily="34" typeface="Verdana"/>
                <a:ea charset="0" pitchFamily="34" typeface="Verdana"/>
                <a:cs charset="0" pitchFamily="34" typeface="Verdana"/>
              </a:rPr>
              <a:t>   Confianza</a:t>
            </a:r>
          </a:p>
          <a:p>
            <a:pPr indent="-285750" marL="285750">
              <a:buFont charset="0" pitchFamily="34" typeface="Arial"/>
              <a:buChar char="•"/>
            </a:pPr>
            <a:r>
              <a:rPr b="1" dirty="0" lang="es-CL" smtClean="0" sz="2000">
                <a:solidFill>
                  <a:srgbClr val="0070C0"/>
                </a:solidFill>
                <a:latin charset="0" pitchFamily="34" typeface="Verdana"/>
                <a:ea charset="0" pitchFamily="34" typeface="Verdana"/>
                <a:cs charset="0" pitchFamily="34" typeface="Verdana"/>
              </a:rPr>
              <a:t>Responsabilidad</a:t>
            </a:r>
          </a:p>
          <a:p>
            <a:pPr>
              <a:lnSpc>
                <a:spcPct val="150000"/>
              </a:lnSpc>
            </a:pPr>
            <a:r>
              <a:rPr b="1" dirty="0" lang="es-CL" smtClean="0">
                <a:solidFill>
                  <a:srgbClr val="0070C0"/>
                </a:solidFill>
                <a:latin charset="0" pitchFamily="34" typeface="Verdana"/>
                <a:ea charset="0" pitchFamily="34" typeface="Verdana"/>
                <a:cs charset="0" pitchFamily="34" typeface="Verdana"/>
              </a:rPr>
              <a:t>* Agregar valor</a:t>
            </a:r>
            <a:endParaRPr b="1" dirty="0" lang="es-CL">
              <a:solidFill>
                <a:srgbClr val="0070C0"/>
              </a:solidFill>
              <a:latin charset="0" pitchFamily="34" typeface="Verdana"/>
              <a:ea charset="0" pitchFamily="34" typeface="Verdana"/>
              <a:cs charset="0" pitchFamily="34" typeface="Verdana"/>
            </a:endParaRPr>
          </a:p>
        </p:txBody>
      </p:sp>
      <p:sp>
        <p:nvSpPr>
          <p:cNvPr id="6" name="5 CuadroTexto"/>
          <p:cNvSpPr txBox="1"/>
          <p:nvPr/>
        </p:nvSpPr>
        <p:spPr>
          <a:xfrm>
            <a:off x="2627784" y="5373216"/>
            <a:ext cx="3832602" cy="707886"/>
          </a:xfrm>
          <a:prstGeom prst="rect">
            <a:avLst/>
          </a:prstGeom>
          <a:noFill/>
        </p:spPr>
        <p:txBody>
          <a:bodyPr rtlCol="0" wrap="square">
            <a:spAutoFit/>
          </a:bodyPr>
          <a:lstStyle/>
          <a:p>
            <a:r>
              <a:rPr b="1" dirty="0" lang="es-CL" smtClean="0" sz="4000">
                <a:solidFill>
                  <a:srgbClr val="0070C0"/>
                </a:solidFill>
                <a:latin charset="0" pitchFamily="34" typeface="Arial Narrow"/>
              </a:rPr>
              <a:t>“…Personas…”</a:t>
            </a:r>
            <a:endParaRPr b="1" dirty="0" lang="es-CL" sz="4000">
              <a:solidFill>
                <a:srgbClr val="0070C0"/>
              </a:solidFill>
              <a:latin charset="0" pitchFamily="34" typeface="Arial Narrow"/>
            </a:endParaRPr>
          </a:p>
        </p:txBody>
      </p:sp>
    </p:spTree>
    <p:extLst>
      <p:ext uri="{BB962C8B-B14F-4D97-AF65-F5344CB8AC3E}">
        <p14:creationId xmlns:p14="http://schemas.microsoft.com/office/powerpoint/2010/main" xmlns="" val="4181367290"/>
      </p:ext>
    </p:extLst>
  </p:cSld>
  <p:clrMapOvr>
    <a:masterClrMapping/>
  </p:clrMapOvr>
  <p:timing>
    <p:tnLst>
      <p:par>
        <p:cTn dur="indefinite" id="1" nodeType="tmRoot" restart="never"/>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9952" y="1550168"/>
            <a:ext cx="4788843" cy="4340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707904" y="287864"/>
            <a:ext cx="4248472" cy="646331"/>
          </a:xfrm>
          <a:prstGeom prst="rect">
            <a:avLst/>
          </a:prstGeom>
          <a:noFill/>
        </p:spPr>
        <p:txBody>
          <a:bodyPr wrap="square" rtlCol="0">
            <a:spAutoFit/>
          </a:bodyPr>
          <a:lstStyle/>
          <a:p>
            <a:pPr algn="r"/>
            <a:r>
              <a:rPr lang="es-CL" sz="3600" b="1" dirty="0" smtClean="0">
                <a:solidFill>
                  <a:srgbClr val="0070C0"/>
                </a:solidFill>
                <a:latin typeface="Verdana" pitchFamily="34" charset="0"/>
                <a:ea typeface="Verdana" pitchFamily="34" charset="0"/>
                <a:cs typeface="Verdana" pitchFamily="34" charset="0"/>
              </a:rPr>
              <a:t>Desafío …</a:t>
            </a:r>
            <a:endParaRPr lang="es-CL" sz="3600" b="1" dirty="0">
              <a:solidFill>
                <a:srgbClr val="0070C0"/>
              </a:solidFill>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630" y="1531117"/>
            <a:ext cx="3629322" cy="4340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87999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707904" y="260648"/>
            <a:ext cx="4824536" cy="646331"/>
          </a:xfrm>
          <a:prstGeom prst="rect">
            <a:avLst/>
          </a:prstGeom>
          <a:noFill/>
        </p:spPr>
        <p:txBody>
          <a:bodyPr wrap="square" rtlCol="0">
            <a:spAutoFit/>
          </a:bodyPr>
          <a:lstStyle/>
          <a:p>
            <a:pPr algn="r"/>
            <a:r>
              <a:rPr lang="es-CL" sz="3600" b="1" dirty="0" smtClean="0">
                <a:solidFill>
                  <a:srgbClr val="0070C0"/>
                </a:solidFill>
                <a:latin typeface="Verdana" pitchFamily="34" charset="0"/>
                <a:ea typeface="Verdana" pitchFamily="34" charset="0"/>
                <a:cs typeface="Verdana" pitchFamily="34" charset="0"/>
              </a:rPr>
              <a:t>Desafío País…</a:t>
            </a:r>
            <a:endParaRPr lang="es-CL" sz="3600" b="1" dirty="0">
              <a:solidFill>
                <a:srgbClr val="0070C0"/>
              </a:solidFill>
              <a:latin typeface="Verdana" pitchFamily="34" charset="0"/>
              <a:ea typeface="Verdana" pitchFamily="34" charset="0"/>
              <a:cs typeface="Verdana" pitchFamily="34" charset="0"/>
            </a:endParaRPr>
          </a:p>
        </p:txBody>
      </p:sp>
      <p:sp>
        <p:nvSpPr>
          <p:cNvPr id="4" name="3 Rectángulo"/>
          <p:cNvSpPr/>
          <p:nvPr/>
        </p:nvSpPr>
        <p:spPr>
          <a:xfrm>
            <a:off x="4319972" y="1196752"/>
            <a:ext cx="4356484" cy="4247317"/>
          </a:xfrm>
          <a:prstGeom prst="rect">
            <a:avLst/>
          </a:prstGeom>
        </p:spPr>
        <p:txBody>
          <a:bodyPr wrap="square">
            <a:spAutoFit/>
          </a:bodyPr>
          <a:lstStyle/>
          <a:p>
            <a:pPr marL="342900" indent="-342900" algn="just">
              <a:spcBef>
                <a:spcPts val="0"/>
              </a:spcBef>
              <a:buFont typeface="Arial" pitchFamily="34" charset="0"/>
              <a:buChar char="•"/>
            </a:pPr>
            <a:r>
              <a:rPr lang="es-ES" sz="1800" b="1" dirty="0" smtClean="0">
                <a:solidFill>
                  <a:srgbClr val="0070C0"/>
                </a:solidFill>
                <a:latin typeface="Verdana" pitchFamily="34" charset="0"/>
                <a:ea typeface="Verdana" pitchFamily="34" charset="0"/>
                <a:cs typeface="Verdana" pitchFamily="34" charset="0"/>
              </a:rPr>
              <a:t>Articular a los distintos actores.</a:t>
            </a:r>
          </a:p>
          <a:p>
            <a:pPr marL="342900" indent="-342900" algn="just">
              <a:spcBef>
                <a:spcPts val="0"/>
              </a:spcBef>
              <a:buFont typeface="Arial" pitchFamily="34" charset="0"/>
              <a:buChar char="•"/>
            </a:pPr>
            <a:endParaRPr lang="es-ES" sz="1800" b="1" dirty="0" smtClean="0">
              <a:solidFill>
                <a:srgbClr val="0070C0"/>
              </a:solidFill>
              <a:latin typeface="Verdana" pitchFamily="34" charset="0"/>
              <a:ea typeface="Verdana" pitchFamily="34" charset="0"/>
              <a:cs typeface="Verdana" pitchFamily="34" charset="0"/>
            </a:endParaRPr>
          </a:p>
          <a:p>
            <a:pPr marL="342900" indent="-342900" algn="just">
              <a:spcBef>
                <a:spcPts val="0"/>
              </a:spcBef>
              <a:buFont typeface="Arial" pitchFamily="34" charset="0"/>
              <a:buChar char="•"/>
            </a:pPr>
            <a:r>
              <a:rPr lang="es-ES" sz="1800" b="1" dirty="0" smtClean="0">
                <a:solidFill>
                  <a:srgbClr val="0070C0"/>
                </a:solidFill>
                <a:latin typeface="Verdana" pitchFamily="34" charset="0"/>
                <a:ea typeface="Verdana" pitchFamily="34" charset="0"/>
                <a:cs typeface="Verdana" pitchFamily="34" charset="0"/>
              </a:rPr>
              <a:t>Construir, valorar y aportar a un “Proyecto  País” de largo plazo.</a:t>
            </a:r>
          </a:p>
          <a:p>
            <a:pPr marL="342900" indent="-342900" algn="just">
              <a:spcBef>
                <a:spcPts val="0"/>
              </a:spcBef>
              <a:buFont typeface="Arial" pitchFamily="34" charset="0"/>
              <a:buChar char="•"/>
            </a:pPr>
            <a:endParaRPr lang="es-ES" sz="1800" b="1" dirty="0" smtClean="0">
              <a:solidFill>
                <a:srgbClr val="0070C0"/>
              </a:solidFill>
              <a:latin typeface="Verdana" pitchFamily="34" charset="0"/>
              <a:ea typeface="Verdana" pitchFamily="34" charset="0"/>
              <a:cs typeface="Verdana" pitchFamily="34" charset="0"/>
            </a:endParaRPr>
          </a:p>
          <a:p>
            <a:pPr marL="342900" indent="-342900" algn="just">
              <a:spcBef>
                <a:spcPts val="0"/>
              </a:spcBef>
              <a:buFont typeface="Arial" pitchFamily="34" charset="0"/>
              <a:buChar char="•"/>
            </a:pPr>
            <a:r>
              <a:rPr lang="es-ES" sz="1800" b="1" dirty="0" smtClean="0">
                <a:solidFill>
                  <a:srgbClr val="0070C0"/>
                </a:solidFill>
                <a:latin typeface="Verdana" pitchFamily="34" charset="0"/>
                <a:ea typeface="Verdana" pitchFamily="34" charset="0"/>
                <a:cs typeface="Verdana" pitchFamily="34" charset="0"/>
              </a:rPr>
              <a:t>Donde el desarrollo de la ciencia y la tecnología, se vea reflejado en la Innovación de: diseño, procesos, tecnología, productos, servicios, modelos de negocio, culturales, sociales, organizacionales, etc…</a:t>
            </a: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412776"/>
            <a:ext cx="3744416" cy="4571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498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87824" y="260648"/>
            <a:ext cx="5881738" cy="646331"/>
          </a:xfrm>
          <a:prstGeom prst="rect">
            <a:avLst/>
          </a:prstGeom>
          <a:noFill/>
        </p:spPr>
        <p:txBody>
          <a:bodyPr wrap="none" rtlCol="0">
            <a:spAutoFit/>
          </a:bodyPr>
          <a:lstStyle/>
          <a:p>
            <a:r>
              <a:rPr lang="es-CL" sz="3600" b="1" dirty="0" smtClean="0">
                <a:solidFill>
                  <a:srgbClr val="0070C0"/>
                </a:solidFill>
                <a:latin typeface="Verdana" pitchFamily="34" charset="0"/>
                <a:ea typeface="Verdana" pitchFamily="34" charset="0"/>
                <a:cs typeface="Verdana" pitchFamily="34" charset="0"/>
              </a:rPr>
              <a:t>Y la Ingeniería qué…?</a:t>
            </a:r>
            <a:endParaRPr lang="es-CL" sz="3600" b="1" dirty="0">
              <a:solidFill>
                <a:srgbClr val="0070C0"/>
              </a:solidFill>
              <a:latin typeface="Verdana" pitchFamily="34" charset="0"/>
              <a:ea typeface="Verdana" pitchFamily="34" charset="0"/>
              <a:cs typeface="Verdana" pitchFamily="34" charset="0"/>
            </a:endParaRPr>
          </a:p>
        </p:txBody>
      </p:sp>
      <p:sp>
        <p:nvSpPr>
          <p:cNvPr id="2" name="1 Rectángulo"/>
          <p:cNvSpPr/>
          <p:nvPr/>
        </p:nvSpPr>
        <p:spPr>
          <a:xfrm>
            <a:off x="4283968" y="1081820"/>
            <a:ext cx="4536504" cy="3939540"/>
          </a:xfrm>
          <a:prstGeom prst="rect">
            <a:avLst/>
          </a:prstGeom>
        </p:spPr>
        <p:txBody>
          <a:bodyPr wrap="square">
            <a:spAutoFit/>
          </a:bodyPr>
          <a:lstStyle/>
          <a:p>
            <a:pPr>
              <a:spcBef>
                <a:spcPts val="1000"/>
              </a:spcBef>
              <a:spcAft>
                <a:spcPts val="1000"/>
              </a:spcAft>
            </a:pPr>
            <a:r>
              <a:rPr lang="es-CL" sz="2000" b="1" dirty="0" smtClean="0">
                <a:solidFill>
                  <a:srgbClr val="0070C0"/>
                </a:solidFill>
                <a:latin typeface="Verdana" pitchFamily="34" charset="0"/>
                <a:ea typeface="Verdana" pitchFamily="34" charset="0"/>
                <a:cs typeface="Verdana" pitchFamily="34" charset="0"/>
              </a:rPr>
              <a:t>Formación:</a:t>
            </a:r>
            <a:endParaRPr lang="es-CL" sz="2000" b="1" dirty="0">
              <a:solidFill>
                <a:srgbClr val="0070C0"/>
              </a:solidFill>
              <a:latin typeface="Verdana" pitchFamily="34" charset="0"/>
              <a:ea typeface="Verdana" pitchFamily="34" charset="0"/>
              <a:cs typeface="Verdana" pitchFamily="34" charset="0"/>
            </a:endParaRPr>
          </a:p>
          <a:p>
            <a:pPr marL="457200" indent="-45720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Ciencias básicas: 60-80 años </a:t>
            </a:r>
            <a:r>
              <a:rPr lang="es-ES" sz="2000" b="1" dirty="0">
                <a:solidFill>
                  <a:srgbClr val="0070C0"/>
                </a:solidFill>
                <a:latin typeface="Verdana" pitchFamily="34" charset="0"/>
                <a:ea typeface="Verdana" pitchFamily="34" charset="0"/>
                <a:cs typeface="Verdana" pitchFamily="34" charset="0"/>
              </a:rPr>
              <a:t>pasando la misma </a:t>
            </a:r>
            <a:r>
              <a:rPr lang="es-ES" sz="2000" b="1" dirty="0" smtClean="0">
                <a:solidFill>
                  <a:srgbClr val="0070C0"/>
                </a:solidFill>
                <a:latin typeface="Verdana" pitchFamily="34" charset="0"/>
                <a:ea typeface="Verdana" pitchFamily="34" charset="0"/>
                <a:cs typeface="Verdana" pitchFamily="34" charset="0"/>
              </a:rPr>
              <a:t>materia. </a:t>
            </a:r>
            <a:endParaRPr lang="es-CL" sz="2000" b="1" dirty="0">
              <a:solidFill>
                <a:srgbClr val="0070C0"/>
              </a:solidFill>
              <a:latin typeface="Verdana" pitchFamily="34" charset="0"/>
              <a:ea typeface="Verdana" pitchFamily="34" charset="0"/>
              <a:cs typeface="Verdana" pitchFamily="34" charset="0"/>
            </a:endParaRPr>
          </a:p>
          <a:p>
            <a:pPr marL="457200" indent="-45720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Ciencias </a:t>
            </a:r>
            <a:r>
              <a:rPr lang="es-ES" sz="2000" b="1" dirty="0">
                <a:solidFill>
                  <a:srgbClr val="0070C0"/>
                </a:solidFill>
                <a:latin typeface="Verdana" pitchFamily="34" charset="0"/>
                <a:ea typeface="Verdana" pitchFamily="34" charset="0"/>
                <a:cs typeface="Verdana" pitchFamily="34" charset="0"/>
              </a:rPr>
              <a:t>de la </a:t>
            </a:r>
            <a:r>
              <a:rPr lang="es-ES" sz="2000" b="1" dirty="0" smtClean="0">
                <a:solidFill>
                  <a:srgbClr val="0070C0"/>
                </a:solidFill>
                <a:latin typeface="Verdana" pitchFamily="34" charset="0"/>
                <a:ea typeface="Verdana" pitchFamily="34" charset="0"/>
                <a:cs typeface="Verdana" pitchFamily="34" charset="0"/>
              </a:rPr>
              <a:t>ingeniería: 40-50 </a:t>
            </a:r>
            <a:r>
              <a:rPr lang="es-ES" sz="2000" b="1" dirty="0">
                <a:solidFill>
                  <a:srgbClr val="0070C0"/>
                </a:solidFill>
                <a:latin typeface="Verdana" pitchFamily="34" charset="0"/>
                <a:ea typeface="Verdana" pitchFamily="34" charset="0"/>
                <a:cs typeface="Verdana" pitchFamily="34" charset="0"/>
              </a:rPr>
              <a:t>años la misma </a:t>
            </a:r>
            <a:r>
              <a:rPr lang="es-ES" sz="2000" b="1" dirty="0" smtClean="0">
                <a:solidFill>
                  <a:srgbClr val="0070C0"/>
                </a:solidFill>
                <a:latin typeface="Verdana" pitchFamily="34" charset="0"/>
                <a:ea typeface="Verdana" pitchFamily="34" charset="0"/>
                <a:cs typeface="Verdana" pitchFamily="34" charset="0"/>
              </a:rPr>
              <a:t>materia. </a:t>
            </a:r>
            <a:endParaRPr lang="es-CL" sz="2000" b="1" dirty="0">
              <a:solidFill>
                <a:srgbClr val="0070C0"/>
              </a:solidFill>
              <a:latin typeface="Verdana" pitchFamily="34" charset="0"/>
              <a:ea typeface="Verdana" pitchFamily="34" charset="0"/>
              <a:cs typeface="Verdana" pitchFamily="34" charset="0"/>
            </a:endParaRPr>
          </a:p>
          <a:p>
            <a:pPr marL="457200" indent="-45720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Asignaturas de la Especialidad: ¿cada cuánto las actualizamos…?</a:t>
            </a:r>
            <a:endParaRPr lang="es-CL" sz="2000" b="1" dirty="0">
              <a:solidFill>
                <a:srgbClr val="0070C0"/>
              </a:solidFill>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516529"/>
            <a:ext cx="3672408" cy="285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04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6394865" y="1438422"/>
            <a:ext cx="1697109" cy="226277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564"/>
            <a:endParaRPr lang="en-US" sz="1700" dirty="0">
              <a:solidFill>
                <a:srgbClr val="626161"/>
              </a:solidFill>
              <a:latin typeface="Segoe UI" pitchFamily="34" charset="0"/>
              <a:ea typeface="Segoe UI" pitchFamily="34" charset="0"/>
              <a:cs typeface="Segoe UI" pitchFamily="34" charset="0"/>
            </a:endParaRPr>
          </a:p>
        </p:txBody>
      </p:sp>
      <p:pic>
        <p:nvPicPr>
          <p:cNvPr id="34" name="Picture 33"/>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6396349" y="1438422"/>
            <a:ext cx="1701153" cy="2267612"/>
          </a:xfrm>
          <a:prstGeom prst="rect">
            <a:avLst/>
          </a:prstGeom>
          <a:noFill/>
          <a:ln w="3175">
            <a:solidFill>
              <a:srgbClr val="000000">
                <a:alpha val="19000"/>
              </a:srgbClr>
            </a:solidFill>
          </a:ln>
          <a:effectLst/>
        </p:spPr>
      </p:pic>
      <p:sp>
        <p:nvSpPr>
          <p:cNvPr id="71" name="Rectangle 70"/>
          <p:cNvSpPr/>
          <p:nvPr/>
        </p:nvSpPr>
        <p:spPr>
          <a:xfrm>
            <a:off x="6398741" y="2800601"/>
            <a:ext cx="1698760" cy="883907"/>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Natural </a:t>
            </a:r>
          </a:p>
          <a:p>
            <a:pPr defTabSz="740564">
              <a:lnSpc>
                <a:spcPct val="90000"/>
              </a:lnSpc>
            </a:pPr>
            <a:r>
              <a:rPr lang="en-US" sz="2000" dirty="0">
                <a:gradFill>
                  <a:gsLst>
                    <a:gs pos="0">
                      <a:srgbClr val="FFFFFF"/>
                    </a:gs>
                    <a:gs pos="100000">
                      <a:srgbClr val="FFFFFF"/>
                    </a:gs>
                  </a:gsLst>
                  <a:path path="shape">
                    <a:fillToRect l="50000" t="50000" r="50000" b="50000"/>
                  </a:path>
                </a:gradFill>
              </a:rPr>
              <a:t>Interaction</a:t>
            </a:r>
          </a:p>
        </p:txBody>
      </p:sp>
      <p:sp>
        <p:nvSpPr>
          <p:cNvPr id="4" name="Title 3"/>
          <p:cNvSpPr>
            <a:spLocks noGrp="1"/>
          </p:cNvSpPr>
          <p:nvPr>
            <p:ph type="title"/>
          </p:nvPr>
        </p:nvSpPr>
        <p:spPr>
          <a:xfrm>
            <a:off x="2267744" y="188640"/>
            <a:ext cx="6876256" cy="878160"/>
          </a:xfrm>
        </p:spPr>
        <p:txBody>
          <a:bodyPr>
            <a:noAutofit/>
          </a:bodyPr>
          <a:lstStyle/>
          <a:p>
            <a:pPr algn="r"/>
            <a:r>
              <a:rPr lang="en-US" sz="2600" b="1" spc="-133" dirty="0" smtClean="0">
                <a:ln w="3175">
                  <a:noFill/>
                </a:ln>
                <a:solidFill>
                  <a:srgbClr val="0070C0"/>
                </a:solidFill>
                <a:latin typeface="Verdana" pitchFamily="34" charset="0"/>
                <a:ea typeface="Verdana" pitchFamily="34" charset="0"/>
                <a:cs typeface="Verdana" pitchFamily="34" charset="0"/>
              </a:rPr>
              <a:t>Tendencias relacionadas con computo</a:t>
            </a:r>
            <a:endParaRPr lang="en-US" sz="2600" b="1" spc="-133" dirty="0">
              <a:ln w="3175">
                <a:noFill/>
              </a:ln>
              <a:solidFill>
                <a:srgbClr val="0070C0"/>
              </a:solidFill>
              <a:latin typeface="Verdana" pitchFamily="34" charset="0"/>
              <a:ea typeface="Verdana" pitchFamily="34" charset="0"/>
              <a:cs typeface="Verdana" pitchFamily="34" charset="0"/>
            </a:endParaRPr>
          </a:p>
        </p:txBody>
      </p:sp>
      <p:grpSp>
        <p:nvGrpSpPr>
          <p:cNvPr id="36" name="Group 35"/>
          <p:cNvGrpSpPr/>
          <p:nvPr/>
        </p:nvGrpSpPr>
        <p:grpSpPr>
          <a:xfrm>
            <a:off x="1055450" y="1438423"/>
            <a:ext cx="1698759" cy="2262771"/>
            <a:chOff x="592174" y="2233550"/>
            <a:chExt cx="2794127" cy="2793544"/>
          </a:xfrm>
        </p:grpSpPr>
        <p:pic>
          <p:nvPicPr>
            <p:cNvPr id="37" name="Picture 8"/>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592174" y="2233550"/>
              <a:ext cx="2793544" cy="2793544"/>
            </a:xfrm>
            <a:prstGeom prst="rect">
              <a:avLst/>
            </a:prstGeom>
            <a:noFill/>
            <a:ln w="3175">
              <a:solidFill>
                <a:srgbClr val="000000">
                  <a:alpha val="19000"/>
                </a:srgbClr>
              </a:solidFill>
            </a:ln>
            <a:effectLst/>
            <a:extLst/>
          </p:spPr>
        </p:pic>
        <p:sp>
          <p:nvSpPr>
            <p:cNvPr id="38" name="Rectangle 37"/>
            <p:cNvSpPr/>
            <p:nvPr/>
          </p:nvSpPr>
          <p:spPr>
            <a:xfrm>
              <a:off x="592174" y="4116313"/>
              <a:ext cx="2794127" cy="910781"/>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Cloud </a:t>
              </a:r>
            </a:p>
            <a:p>
              <a:pPr defTabSz="740564">
                <a:lnSpc>
                  <a:spcPct val="90000"/>
                </a:lnSpc>
              </a:pPr>
              <a:r>
                <a:rPr lang="en-US" sz="2000" dirty="0">
                  <a:gradFill>
                    <a:gsLst>
                      <a:gs pos="0">
                        <a:srgbClr val="FFFFFF"/>
                      </a:gs>
                      <a:gs pos="100000">
                        <a:srgbClr val="FFFFFF"/>
                      </a:gs>
                    </a:gsLst>
                    <a:path path="shape">
                      <a:fillToRect l="50000" t="50000" r="50000" b="50000"/>
                    </a:path>
                  </a:gradFill>
                </a:rPr>
                <a:t>Computing</a:t>
              </a:r>
            </a:p>
          </p:txBody>
        </p:sp>
      </p:grpSp>
      <p:grpSp>
        <p:nvGrpSpPr>
          <p:cNvPr id="40" name="Group 39"/>
          <p:cNvGrpSpPr/>
          <p:nvPr/>
        </p:nvGrpSpPr>
        <p:grpSpPr>
          <a:xfrm>
            <a:off x="2831169" y="1438423"/>
            <a:ext cx="1701153" cy="2268367"/>
            <a:chOff x="3511879" y="2224155"/>
            <a:chExt cx="2798064" cy="2800453"/>
          </a:xfrm>
        </p:grpSpPr>
        <p:pic>
          <p:nvPicPr>
            <p:cNvPr id="41" name="Picture 2"/>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3511879" y="2224155"/>
              <a:ext cx="2798064" cy="2800451"/>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Rectangle 41"/>
            <p:cNvSpPr/>
            <p:nvPr/>
          </p:nvSpPr>
          <p:spPr>
            <a:xfrm>
              <a:off x="3511879" y="4116312"/>
              <a:ext cx="2798064" cy="908296"/>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Data </a:t>
              </a:r>
            </a:p>
            <a:p>
              <a:pPr defTabSz="740564">
                <a:lnSpc>
                  <a:spcPct val="90000"/>
                </a:lnSpc>
              </a:pPr>
              <a:r>
                <a:rPr lang="en-US" sz="2000" dirty="0">
                  <a:gradFill>
                    <a:gsLst>
                      <a:gs pos="0">
                        <a:srgbClr val="FFFFFF"/>
                      </a:gs>
                      <a:gs pos="100000">
                        <a:srgbClr val="FFFFFF"/>
                      </a:gs>
                    </a:gsLst>
                    <a:path path="shape">
                      <a:fillToRect l="50000" t="50000" r="50000" b="50000"/>
                    </a:path>
                  </a:gradFill>
                </a:rPr>
                <a:t>Explosion</a:t>
              </a:r>
            </a:p>
          </p:txBody>
        </p:sp>
      </p:grpSp>
      <p:grpSp>
        <p:nvGrpSpPr>
          <p:cNvPr id="43" name="Group 42"/>
          <p:cNvGrpSpPr/>
          <p:nvPr/>
        </p:nvGrpSpPr>
        <p:grpSpPr>
          <a:xfrm>
            <a:off x="4609281" y="1438422"/>
            <a:ext cx="1701153" cy="2262858"/>
            <a:chOff x="6436104" y="2240278"/>
            <a:chExt cx="2798064" cy="2793652"/>
          </a:xfrm>
        </p:grpSpPr>
        <p:pic>
          <p:nvPicPr>
            <p:cNvPr id="44" name="Picture 3"/>
            <p:cNvPicPr>
              <a:picLocks noChangeAspect="1" noChangeArrowheads="1"/>
            </p:cNvPicPr>
            <p:nvPr/>
          </p:nvPicPr>
          <p:blipFill rotWithShape="1">
            <a:blip r:embed="rId6" cstate="print">
              <a:extLst>
                <a:ext uri="{28A0092B-C50C-407E-A947-70E740481C1C}">
                  <a14:useLocalDpi xmlns="" xmlns:a14="http://schemas.microsoft.com/office/drawing/2010/main"/>
                </a:ext>
              </a:extLst>
            </a:blip>
            <a:srcRect/>
            <a:stretch/>
          </p:blipFill>
          <p:spPr bwMode="auto">
            <a:xfrm>
              <a:off x="6436104" y="2240278"/>
              <a:ext cx="2798064" cy="2793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436104" y="4116316"/>
              <a:ext cx="2794127" cy="917614"/>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Social </a:t>
              </a:r>
            </a:p>
            <a:p>
              <a:pPr defTabSz="740564">
                <a:lnSpc>
                  <a:spcPct val="90000"/>
                </a:lnSpc>
              </a:pPr>
              <a:r>
                <a:rPr lang="en-US" sz="2000" dirty="0">
                  <a:gradFill>
                    <a:gsLst>
                      <a:gs pos="0">
                        <a:srgbClr val="FFFFFF"/>
                      </a:gs>
                      <a:gs pos="100000">
                        <a:srgbClr val="FFFFFF"/>
                      </a:gs>
                    </a:gsLst>
                    <a:path path="shape">
                      <a:fillToRect l="50000" t="50000" r="50000" b="50000"/>
                    </a:path>
                  </a:gradFill>
                </a:rPr>
                <a:t>Computing</a:t>
              </a:r>
            </a:p>
          </p:txBody>
        </p:sp>
      </p:grpSp>
      <p:grpSp>
        <p:nvGrpSpPr>
          <p:cNvPr id="50" name="Group 49"/>
          <p:cNvGrpSpPr/>
          <p:nvPr/>
        </p:nvGrpSpPr>
        <p:grpSpPr>
          <a:xfrm>
            <a:off x="1055451" y="3799086"/>
            <a:ext cx="1698759" cy="2266432"/>
            <a:chOff x="9360330" y="2235866"/>
            <a:chExt cx="2794127" cy="2798064"/>
          </a:xfrm>
        </p:grpSpPr>
        <p:pic>
          <p:nvPicPr>
            <p:cNvPr id="52" name="Picture 3"/>
            <p:cNvPicPr>
              <a:picLocks noChangeAspect="1" noChangeArrowheads="1"/>
            </p:cNvPicPr>
            <p:nvPr/>
          </p:nvPicPr>
          <p:blipFill>
            <a:blip r:embed="rId7" cstate="screen">
              <a:extLst>
                <a:ext uri="{28A0092B-C50C-407E-A947-70E740481C1C}">
                  <a14:useLocalDpi xmlns="" xmlns:a14="http://schemas.microsoft.com/office/drawing/2010/main"/>
                </a:ext>
              </a:extLst>
            </a:blip>
            <a:stretch>
              <a:fillRect/>
            </a:stretch>
          </p:blipFill>
          <p:spPr bwMode="auto">
            <a:xfrm>
              <a:off x="9364709" y="2235866"/>
              <a:ext cx="2789305" cy="2798064"/>
            </a:xfrm>
            <a:prstGeom prst="rect">
              <a:avLst/>
            </a:prstGeom>
            <a:noFill/>
            <a:ln>
              <a:noFill/>
            </a:ln>
            <a:effectLst/>
            <a:extLst/>
          </p:spPr>
        </p:pic>
        <p:sp>
          <p:nvSpPr>
            <p:cNvPr id="53" name="Rectangle 52"/>
            <p:cNvSpPr/>
            <p:nvPr/>
          </p:nvSpPr>
          <p:spPr>
            <a:xfrm>
              <a:off x="9360330" y="4127963"/>
              <a:ext cx="2794127" cy="905967"/>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Ecosystem </a:t>
              </a:r>
            </a:p>
            <a:p>
              <a:pPr defTabSz="740564">
                <a:lnSpc>
                  <a:spcPct val="90000"/>
                </a:lnSpc>
              </a:pPr>
              <a:r>
                <a:rPr lang="en-US" sz="2000" dirty="0" smtClean="0">
                  <a:gradFill>
                    <a:gsLst>
                      <a:gs pos="0">
                        <a:srgbClr val="FFFFFF"/>
                      </a:gs>
                      <a:gs pos="100000">
                        <a:srgbClr val="FFFFFF"/>
                      </a:gs>
                    </a:gsLst>
                    <a:path path="shape">
                      <a:fillToRect l="50000" t="50000" r="50000" b="50000"/>
                    </a:path>
                  </a:gradFill>
                </a:rPr>
                <a:t>of </a:t>
              </a:r>
              <a:r>
                <a:rPr lang="en-US" sz="2000" dirty="0">
                  <a:gradFill>
                    <a:gsLst>
                      <a:gs pos="0">
                        <a:srgbClr val="FFFFFF"/>
                      </a:gs>
                      <a:gs pos="100000">
                        <a:srgbClr val="FFFFFF"/>
                      </a:gs>
                    </a:gsLst>
                    <a:path path="shape">
                      <a:fillToRect l="50000" t="50000" r="50000" b="50000"/>
                    </a:path>
                  </a:gradFill>
                </a:rPr>
                <a:t>Computers</a:t>
              </a:r>
            </a:p>
          </p:txBody>
        </p:sp>
      </p:grpSp>
      <p:grpSp>
        <p:nvGrpSpPr>
          <p:cNvPr id="54" name="Group 53"/>
          <p:cNvGrpSpPr/>
          <p:nvPr/>
        </p:nvGrpSpPr>
        <p:grpSpPr>
          <a:xfrm>
            <a:off x="2830813" y="3801802"/>
            <a:ext cx="1701507" cy="2263716"/>
            <a:chOff x="616229" y="2233550"/>
            <a:chExt cx="2798647" cy="2794711"/>
          </a:xfrm>
        </p:grpSpPr>
        <p:pic>
          <p:nvPicPr>
            <p:cNvPr id="62" name="Picture 6" descr="C:\Users\claireh\Desktop\iStock_000016101990XSmall.jpg"/>
            <p:cNvPicPr>
              <a:picLocks noChangeAspect="1" noChangeArrowheads="1"/>
            </p:cNvPicPr>
            <p:nvPr/>
          </p:nvPicPr>
          <p:blipFill rotWithShape="1">
            <a:blip r:embed="rId8" cstate="print">
              <a:extLst>
                <a:ext uri="{28A0092B-C50C-407E-A947-70E740481C1C}">
                  <a14:useLocalDpi xmlns="" xmlns:a14="http://schemas.microsoft.com/office/drawing/2010/main"/>
                </a:ext>
              </a:extLst>
            </a:blip>
            <a:srcRect/>
            <a:stretch/>
          </p:blipFill>
          <p:spPr bwMode="auto">
            <a:xfrm>
              <a:off x="616229" y="2233550"/>
              <a:ext cx="2798064" cy="2794711"/>
            </a:xfrm>
            <a:prstGeom prst="rect">
              <a:avLst/>
            </a:prstGeom>
            <a:noFill/>
            <a:ln w="3175">
              <a:solidFill>
                <a:srgbClr val="000000">
                  <a:alpha val="19000"/>
                </a:srgbClr>
              </a:solidFill>
            </a:ln>
            <a:effectLst/>
            <a:extLst>
              <a:ext uri="{909E8E84-426E-40DD-AFC4-6F175D3DCCD1}">
                <a14:hiddenFill xmlns="" xmlns:a14="http://schemas.microsoft.com/office/drawing/2010/main">
                  <a:solidFill>
                    <a:srgbClr val="FFFFFF"/>
                  </a:solidFill>
                </a14:hiddenFill>
              </a:ext>
            </a:extLst>
          </p:spPr>
        </p:pic>
        <p:sp>
          <p:nvSpPr>
            <p:cNvPr id="64" name="Rectangle 63"/>
            <p:cNvSpPr/>
            <p:nvPr/>
          </p:nvSpPr>
          <p:spPr>
            <a:xfrm>
              <a:off x="620749" y="3844495"/>
              <a:ext cx="2794127" cy="1183766"/>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Consumerization </a:t>
              </a:r>
            </a:p>
            <a:p>
              <a:pPr defTabSz="740564">
                <a:lnSpc>
                  <a:spcPct val="90000"/>
                </a:lnSpc>
              </a:pPr>
              <a:r>
                <a:rPr lang="en-US" sz="2000" dirty="0">
                  <a:gradFill>
                    <a:gsLst>
                      <a:gs pos="0">
                        <a:srgbClr val="FFFFFF"/>
                      </a:gs>
                      <a:gs pos="100000">
                        <a:srgbClr val="FFFFFF"/>
                      </a:gs>
                    </a:gsLst>
                    <a:path path="shape">
                      <a:fillToRect l="50000" t="50000" r="50000" b="50000"/>
                    </a:path>
                  </a:gradFill>
                </a:rPr>
                <a:t>o</a:t>
              </a:r>
              <a:r>
                <a:rPr lang="en-US" sz="2000" dirty="0" smtClean="0">
                  <a:gradFill>
                    <a:gsLst>
                      <a:gs pos="0">
                        <a:srgbClr val="FFFFFF"/>
                      </a:gs>
                      <a:gs pos="100000">
                        <a:srgbClr val="FFFFFF"/>
                      </a:gs>
                    </a:gsLst>
                    <a:path path="shape">
                      <a:fillToRect l="50000" t="50000" r="50000" b="50000"/>
                    </a:path>
                  </a:gradFill>
                </a:rPr>
                <a:t>f </a:t>
              </a:r>
              <a:r>
                <a:rPr lang="en-US" sz="2000" dirty="0">
                  <a:gradFill>
                    <a:gsLst>
                      <a:gs pos="0">
                        <a:srgbClr val="FFFFFF"/>
                      </a:gs>
                      <a:gs pos="100000">
                        <a:srgbClr val="FFFFFF"/>
                      </a:gs>
                    </a:gsLst>
                    <a:path path="shape">
                      <a:fillToRect l="50000" t="50000" r="50000" b="50000"/>
                    </a:path>
                  </a:gradFill>
                </a:rPr>
                <a:t>IT</a:t>
              </a:r>
            </a:p>
          </p:txBody>
        </p:sp>
      </p:grpSp>
      <p:grpSp>
        <p:nvGrpSpPr>
          <p:cNvPr id="65" name="Group 64"/>
          <p:cNvGrpSpPr/>
          <p:nvPr/>
        </p:nvGrpSpPr>
        <p:grpSpPr>
          <a:xfrm>
            <a:off x="4608450" y="3799087"/>
            <a:ext cx="1701983" cy="2266431"/>
            <a:chOff x="3540095" y="2230198"/>
            <a:chExt cx="2799430" cy="2798063"/>
          </a:xfrm>
        </p:grpSpPr>
        <p:pic>
          <p:nvPicPr>
            <p:cNvPr id="66" name="Picture 2"/>
            <p:cNvPicPr>
              <a:picLocks noChangeArrowheads="1"/>
            </p:cNvPicPr>
            <p:nvPr/>
          </p:nvPicPr>
          <p:blipFill rotWithShape="1">
            <a:blip r:embed="rId9" cstate="screen">
              <a:extLst>
                <a:ext uri="{28A0092B-C50C-407E-A947-70E740481C1C}">
                  <a14:useLocalDpi xmlns="" xmlns:a14="http://schemas.microsoft.com/office/drawing/2010/main"/>
                </a:ext>
              </a:extLst>
            </a:blip>
            <a:srcRect/>
            <a:stretch/>
          </p:blipFill>
          <p:spPr bwMode="invGray">
            <a:xfrm>
              <a:off x="3540095" y="2230198"/>
              <a:ext cx="2799430" cy="2793375"/>
            </a:xfrm>
            <a:prstGeom prst="rect">
              <a:avLst/>
            </a:prstGeom>
            <a:solidFill>
              <a:srgbClr val="000000"/>
            </a:solidFill>
            <a:ln>
              <a:noFill/>
            </a:ln>
            <a:effectLst/>
          </p:spPr>
        </p:pic>
        <p:sp>
          <p:nvSpPr>
            <p:cNvPr id="67" name="Rectangle 66"/>
            <p:cNvSpPr/>
            <p:nvPr/>
          </p:nvSpPr>
          <p:spPr>
            <a:xfrm>
              <a:off x="3540095" y="4122296"/>
              <a:ext cx="2794127" cy="905965"/>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a:gradFill>
                    <a:gsLst>
                      <a:gs pos="0">
                        <a:srgbClr val="FFFFFF"/>
                      </a:gs>
                      <a:gs pos="100000">
                        <a:srgbClr val="FFFFFF"/>
                      </a:gs>
                    </a:gsLst>
                    <a:path path="shape">
                      <a:fillToRect l="50000" t="50000" r="50000" b="50000"/>
                    </a:path>
                  </a:gradFill>
                </a:rPr>
                <a:t>Ubiquitous Connectivity</a:t>
              </a:r>
            </a:p>
          </p:txBody>
        </p:sp>
      </p:grpSp>
      <p:grpSp>
        <p:nvGrpSpPr>
          <p:cNvPr id="29" name="Group 28"/>
          <p:cNvGrpSpPr/>
          <p:nvPr/>
        </p:nvGrpSpPr>
        <p:grpSpPr>
          <a:xfrm>
            <a:off x="6394864" y="3799086"/>
            <a:ext cx="1702638" cy="2262770"/>
            <a:chOff x="6463667" y="2240278"/>
            <a:chExt cx="2800507" cy="2793543"/>
          </a:xfrm>
        </p:grpSpPr>
        <p:grpSp>
          <p:nvGrpSpPr>
            <p:cNvPr id="30" name="Group 29"/>
            <p:cNvGrpSpPr>
              <a:grpSpLocks noChangeAspect="1"/>
            </p:cNvGrpSpPr>
            <p:nvPr/>
          </p:nvGrpSpPr>
          <p:grpSpPr>
            <a:xfrm>
              <a:off x="6463667" y="2240278"/>
              <a:ext cx="2800507" cy="2793543"/>
              <a:chOff x="1363141" y="1431940"/>
              <a:chExt cx="1948089" cy="2213955"/>
            </a:xfrm>
          </p:grpSpPr>
          <p:sp>
            <p:nvSpPr>
              <p:cNvPr id="32" name="Rectangle 31"/>
              <p:cNvSpPr/>
              <p:nvPr/>
            </p:nvSpPr>
            <p:spPr>
              <a:xfrm>
                <a:off x="1363141" y="1431940"/>
                <a:ext cx="1941763" cy="2213955"/>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564"/>
                <a:endParaRPr lang="en-US" sz="1700" dirty="0">
                  <a:solidFill>
                    <a:srgbClr val="626161"/>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rotWithShape="1">
              <a:blip r:embed="rId10" cstate="screen">
                <a:extLst>
                  <a:ext uri="{28A0092B-C50C-407E-A947-70E740481C1C}">
                    <a14:useLocalDpi xmlns="" xmlns:a14="http://schemas.microsoft.com/office/drawing/2010/main"/>
                  </a:ext>
                </a:extLst>
              </a:blip>
              <a:srcRect/>
              <a:stretch/>
            </p:blipFill>
            <p:spPr>
              <a:xfrm>
                <a:off x="1364840" y="1431940"/>
                <a:ext cx="1946390" cy="2213822"/>
              </a:xfrm>
              <a:prstGeom prst="rect">
                <a:avLst/>
              </a:prstGeom>
              <a:noFill/>
              <a:ln w="3175">
                <a:solidFill>
                  <a:srgbClr val="000000">
                    <a:alpha val="19000"/>
                  </a:srgbClr>
                </a:solidFill>
              </a:ln>
              <a:effectLst/>
            </p:spPr>
          </p:pic>
        </p:grpSp>
        <p:sp>
          <p:nvSpPr>
            <p:cNvPr id="31" name="Rectangle 30"/>
            <p:cNvSpPr/>
            <p:nvPr/>
          </p:nvSpPr>
          <p:spPr>
            <a:xfrm>
              <a:off x="6466110" y="3942410"/>
              <a:ext cx="2794128" cy="1091243"/>
            </a:xfrm>
            <a:prstGeom prst="rect">
              <a:avLst/>
            </a:prstGeom>
            <a:gradFill flip="none" rotWithShape="1">
              <a:gsLst>
                <a:gs pos="0">
                  <a:srgbClr val="000000">
                    <a:alpha val="0"/>
                  </a:srgbClr>
                </a:gs>
                <a:gs pos="60000">
                  <a:srgbClr val="000000">
                    <a:alpha val="8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bIns="91440" rtlCol="0" anchor="b" anchorCtr="0"/>
            <a:lstStyle/>
            <a:p>
              <a:pPr defTabSz="740564">
                <a:lnSpc>
                  <a:spcPct val="90000"/>
                </a:lnSpc>
              </a:pPr>
              <a:r>
                <a:rPr lang="en-US" sz="2000" dirty="0" smtClean="0">
                  <a:gradFill>
                    <a:gsLst>
                      <a:gs pos="0">
                        <a:srgbClr val="FFFFFF"/>
                      </a:gs>
                      <a:gs pos="100000">
                        <a:srgbClr val="FFFFFF"/>
                      </a:gs>
                    </a:gsLst>
                    <a:path path="shape">
                      <a:fillToRect l="50000" t="50000" r="50000" b="50000"/>
                    </a:path>
                  </a:gradFill>
                </a:rPr>
                <a:t>Machine </a:t>
              </a:r>
            </a:p>
            <a:p>
              <a:pPr defTabSz="740564">
                <a:lnSpc>
                  <a:spcPct val="90000"/>
                </a:lnSpc>
              </a:pPr>
              <a:r>
                <a:rPr lang="en-US" sz="2000" dirty="0" smtClean="0">
                  <a:gradFill>
                    <a:gsLst>
                      <a:gs pos="0">
                        <a:srgbClr val="FFFFFF"/>
                      </a:gs>
                      <a:gs pos="100000">
                        <a:srgbClr val="FFFFFF"/>
                      </a:gs>
                    </a:gsLst>
                    <a:path path="shape">
                      <a:fillToRect l="50000" t="50000" r="50000" b="50000"/>
                    </a:path>
                  </a:gradFill>
                </a:rPr>
                <a:t>Learning</a:t>
              </a:r>
              <a:endParaRPr lang="en-US" sz="2000" dirty="0">
                <a:gradFill>
                  <a:gsLst>
                    <a:gs pos="0">
                      <a:srgbClr val="FFFFFF"/>
                    </a:gs>
                    <a:gs pos="100000">
                      <a:srgbClr val="FFFFFF"/>
                    </a:gs>
                  </a:gsLst>
                  <a:path path="shape">
                    <a:fillToRect l="50000" t="50000" r="50000" b="50000"/>
                  </a:path>
                </a:gradFill>
              </a:endParaRPr>
            </a:p>
          </p:txBody>
        </p:sp>
      </p:grpSp>
      <p:sp>
        <p:nvSpPr>
          <p:cNvPr id="35" name="Slide Number Placeholder 5"/>
          <p:cNvSpPr txBox="1">
            <a:spLocks/>
          </p:cNvSpPr>
          <p:nvPr/>
        </p:nvSpPr>
        <p:spPr>
          <a:xfrm>
            <a:off x="8692827" y="6502796"/>
            <a:ext cx="64120" cy="124650"/>
          </a:xfrm>
          <a:prstGeom prst="rect">
            <a:avLst/>
          </a:prstGeom>
        </p:spPr>
        <p:txBody>
          <a:bodyPr vert="horz" wrap="none" lIns="0" tIns="0" rIns="0" bIns="0" rtlCol="0" anchor="ctr">
            <a:spAutoFit/>
          </a:bodyPr>
          <a:lstStyle>
            <a:defPPr>
              <a:defRPr lang="en-US"/>
            </a:defPPr>
            <a:lvl1pPr marL="0" algn="r" defTabSz="1088105" rtl="0" eaLnBrk="1" latinLnBrk="0" hangingPunct="1">
              <a:defRPr lang="en-US" sz="900" kern="1200" spc="0" baseline="0" smtClean="0">
                <a:gradFill>
                  <a:gsLst>
                    <a:gs pos="4583">
                      <a:schemeClr val="tx1"/>
                    </a:gs>
                    <a:gs pos="20000">
                      <a:schemeClr val="tx1"/>
                    </a:gs>
                  </a:gsLst>
                  <a:lin ang="5400000" scaled="0"/>
                </a:gra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defTabSz="914363">
              <a:lnSpc>
                <a:spcPct val="90000"/>
              </a:lnSpc>
            </a:pPr>
            <a:fld id="{B6F15528-21DE-4FAA-801E-634DDDAF4B2B}" type="slidenum">
              <a:rPr lang="en-US" smtClean="0">
                <a:gradFill>
                  <a:gsLst>
                    <a:gs pos="4583">
                      <a:srgbClr val="979796"/>
                    </a:gs>
                    <a:gs pos="20000">
                      <a:srgbClr val="979796"/>
                    </a:gs>
                  </a:gsLst>
                  <a:lin ang="5400000" scaled="0"/>
                </a:gradFill>
              </a:rPr>
              <a:pPr defTabSz="914363">
                <a:lnSpc>
                  <a:spcPct val="90000"/>
                </a:lnSpc>
              </a:pPr>
              <a:t>4</a:t>
            </a:fld>
            <a:endParaRPr lang="en-US" dirty="0">
              <a:gradFill>
                <a:gsLst>
                  <a:gs pos="4583">
                    <a:srgbClr val="979796"/>
                  </a:gs>
                  <a:gs pos="20000">
                    <a:srgbClr val="979796"/>
                  </a:gs>
                </a:gsLst>
                <a:lin ang="5400000" scaled="0"/>
              </a:gradFill>
            </a:endParaRPr>
          </a:p>
        </p:txBody>
      </p:sp>
    </p:spTree>
    <p:extLst>
      <p:ext uri="{BB962C8B-B14F-4D97-AF65-F5344CB8AC3E}">
        <p14:creationId xmlns="" xmlns:p14="http://schemas.microsoft.com/office/powerpoint/2010/main" val="264323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15816" y="286256"/>
            <a:ext cx="5328592" cy="646331"/>
          </a:xfrm>
          <a:prstGeom prst="rect">
            <a:avLst/>
          </a:prstGeom>
          <a:noFill/>
        </p:spPr>
        <p:txBody>
          <a:bodyPr wrap="square" rtlCol="0">
            <a:spAutoFit/>
          </a:bodyPr>
          <a:lstStyle/>
          <a:p>
            <a:pPr algn="r"/>
            <a:r>
              <a:rPr lang="es-CL" sz="3600" b="1" dirty="0" smtClean="0">
                <a:solidFill>
                  <a:srgbClr val="0070C0"/>
                </a:solidFill>
                <a:latin typeface="Verdana" pitchFamily="34" charset="0"/>
                <a:ea typeface="Verdana" pitchFamily="34" charset="0"/>
                <a:cs typeface="Verdana" pitchFamily="34" charset="0"/>
              </a:rPr>
              <a:t>Y la reflexión…</a:t>
            </a:r>
            <a:endParaRPr lang="es-CL" sz="3600" b="1" dirty="0">
              <a:solidFill>
                <a:srgbClr val="0070C0"/>
              </a:solidFill>
              <a:latin typeface="Verdana" pitchFamily="34" charset="0"/>
              <a:ea typeface="Verdana" pitchFamily="34" charset="0"/>
              <a:cs typeface="Verdana" pitchFamily="34" charset="0"/>
            </a:endParaRPr>
          </a:p>
        </p:txBody>
      </p:sp>
      <p:sp>
        <p:nvSpPr>
          <p:cNvPr id="2" name="1 Rectángulo"/>
          <p:cNvSpPr/>
          <p:nvPr/>
        </p:nvSpPr>
        <p:spPr>
          <a:xfrm>
            <a:off x="4067944" y="1700808"/>
            <a:ext cx="5076056" cy="4196020"/>
          </a:xfrm>
          <a:prstGeom prst="rect">
            <a:avLst/>
          </a:prstGeom>
        </p:spPr>
        <p:txBody>
          <a:bodyPr wrap="square">
            <a:spAutoFit/>
          </a:bodyPr>
          <a:lstStyle/>
          <a:p>
            <a:pPr>
              <a:spcBef>
                <a:spcPts val="1000"/>
              </a:spcBef>
              <a:spcAft>
                <a:spcPts val="1000"/>
              </a:spcAft>
            </a:pPr>
            <a:r>
              <a:rPr lang="es-ES" sz="2000" b="1" dirty="0">
                <a:solidFill>
                  <a:srgbClr val="0070C0"/>
                </a:solidFill>
                <a:latin typeface="Verdana" pitchFamily="34" charset="0"/>
                <a:ea typeface="Verdana" pitchFamily="34" charset="0"/>
                <a:cs typeface="Verdana" pitchFamily="34" charset="0"/>
              </a:rPr>
              <a:t>L</a:t>
            </a:r>
            <a:r>
              <a:rPr lang="es-ES" sz="2000" b="1" dirty="0" smtClean="0">
                <a:solidFill>
                  <a:srgbClr val="0070C0"/>
                </a:solidFill>
                <a:latin typeface="Verdana" pitchFamily="34" charset="0"/>
                <a:ea typeface="Verdana" pitchFamily="34" charset="0"/>
                <a:cs typeface="Verdana" pitchFamily="34" charset="0"/>
              </a:rPr>
              <a:t>a </a:t>
            </a:r>
            <a:r>
              <a:rPr lang="es-ES" sz="2000" b="1" dirty="0">
                <a:solidFill>
                  <a:srgbClr val="0070C0"/>
                </a:solidFill>
                <a:latin typeface="Verdana" pitchFamily="34" charset="0"/>
                <a:ea typeface="Verdana" pitchFamily="34" charset="0"/>
                <a:cs typeface="Verdana" pitchFamily="34" charset="0"/>
              </a:rPr>
              <a:t>pregunta que uno se </a:t>
            </a:r>
            <a:r>
              <a:rPr lang="es-ES" sz="2000" b="1" dirty="0" smtClean="0">
                <a:solidFill>
                  <a:srgbClr val="0070C0"/>
                </a:solidFill>
                <a:latin typeface="Verdana" pitchFamily="34" charset="0"/>
                <a:ea typeface="Verdana" pitchFamily="34" charset="0"/>
                <a:cs typeface="Verdana" pitchFamily="34" charset="0"/>
              </a:rPr>
              <a:t>hace:</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Cuál debería ser la tasa de actualización?</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Si </a:t>
            </a:r>
            <a:r>
              <a:rPr lang="es-ES" sz="2000" b="1" dirty="0">
                <a:solidFill>
                  <a:srgbClr val="0070C0"/>
                </a:solidFill>
                <a:latin typeface="Verdana" pitchFamily="34" charset="0"/>
                <a:ea typeface="Verdana" pitchFamily="34" charset="0"/>
                <a:cs typeface="Verdana" pitchFamily="34" charset="0"/>
              </a:rPr>
              <a:t>estas sirven para la nueva </a:t>
            </a:r>
            <a:r>
              <a:rPr lang="es-ES" sz="2000" b="1" dirty="0" smtClean="0">
                <a:solidFill>
                  <a:srgbClr val="0070C0"/>
                </a:solidFill>
                <a:latin typeface="Verdana" pitchFamily="34" charset="0"/>
                <a:ea typeface="Verdana" pitchFamily="34" charset="0"/>
                <a:cs typeface="Verdana" pitchFamily="34" charset="0"/>
              </a:rPr>
              <a:t>economía?</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Si permiten </a:t>
            </a:r>
            <a:r>
              <a:rPr lang="es-ES" sz="2000" b="1" dirty="0">
                <a:solidFill>
                  <a:srgbClr val="0070C0"/>
                </a:solidFill>
                <a:latin typeface="Verdana" pitchFamily="34" charset="0"/>
                <a:ea typeface="Verdana" pitchFamily="34" charset="0"/>
                <a:cs typeface="Verdana" pitchFamily="34" charset="0"/>
              </a:rPr>
              <a:t>adaptarse a la </a:t>
            </a:r>
            <a:r>
              <a:rPr lang="es-ES" sz="2000" b="1" dirty="0" smtClean="0">
                <a:solidFill>
                  <a:srgbClr val="0070C0"/>
                </a:solidFill>
                <a:latin typeface="Verdana" pitchFamily="34" charset="0"/>
                <a:ea typeface="Verdana" pitchFamily="34" charset="0"/>
                <a:cs typeface="Verdana" pitchFamily="34" charset="0"/>
              </a:rPr>
              <a:t>innovación, la ciencia </a:t>
            </a:r>
            <a:r>
              <a:rPr lang="es-ES" sz="2000" b="1" dirty="0">
                <a:solidFill>
                  <a:srgbClr val="0070C0"/>
                </a:solidFill>
                <a:latin typeface="Verdana" pitchFamily="34" charset="0"/>
                <a:ea typeface="Verdana" pitchFamily="34" charset="0"/>
                <a:cs typeface="Verdana" pitchFamily="34" charset="0"/>
              </a:rPr>
              <a:t>y </a:t>
            </a:r>
            <a:r>
              <a:rPr lang="es-ES" sz="2000" b="1" dirty="0" smtClean="0">
                <a:solidFill>
                  <a:srgbClr val="0070C0"/>
                </a:solidFill>
                <a:latin typeface="Verdana" pitchFamily="34" charset="0"/>
                <a:ea typeface="Verdana" pitchFamily="34" charset="0"/>
                <a:cs typeface="Verdana" pitchFamily="34" charset="0"/>
              </a:rPr>
              <a:t>la tecnología? </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Si permiten adaptarse a lo que </a:t>
            </a:r>
            <a:r>
              <a:rPr lang="es-ES" sz="2000" b="1" dirty="0">
                <a:solidFill>
                  <a:srgbClr val="0070C0"/>
                </a:solidFill>
                <a:latin typeface="Verdana" pitchFamily="34" charset="0"/>
                <a:ea typeface="Verdana" pitchFamily="34" charset="0"/>
                <a:cs typeface="Verdana" pitchFamily="34" charset="0"/>
              </a:rPr>
              <a:t>requiere la </a:t>
            </a:r>
            <a:r>
              <a:rPr lang="es-ES" sz="2000" b="1" dirty="0" smtClean="0">
                <a:solidFill>
                  <a:srgbClr val="0070C0"/>
                </a:solidFill>
                <a:latin typeface="Verdana" pitchFamily="34" charset="0"/>
                <a:ea typeface="Verdana" pitchFamily="34" charset="0"/>
                <a:cs typeface="Verdana" pitchFamily="34" charset="0"/>
              </a:rPr>
              <a:t>industria?</a:t>
            </a:r>
            <a:endParaRPr lang="es-CL" sz="2000" b="1" dirty="0">
              <a:solidFill>
                <a:srgbClr val="0070C0"/>
              </a:solidFill>
              <a:latin typeface="Verdana" pitchFamily="34" charset="0"/>
              <a:ea typeface="Verdana" pitchFamily="34" charset="0"/>
              <a:cs typeface="Verdana" pitchFamily="34" charset="0"/>
            </a:endParaRPr>
          </a:p>
        </p:txBody>
      </p:sp>
      <p:pic>
        <p:nvPicPr>
          <p:cNvPr id="4"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244" y="2420888"/>
            <a:ext cx="3682692" cy="338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6049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2 CuadroTexto"/>
          <p:cNvSpPr txBox="1">
            <a:spLocks noChangeArrowheads="1"/>
          </p:cNvSpPr>
          <p:nvPr/>
        </p:nvSpPr>
        <p:spPr bwMode="auto">
          <a:xfrm>
            <a:off x="0" y="2060848"/>
            <a:ext cx="3151825" cy="224676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L" sz="2800" b="1" dirty="0">
                <a:solidFill>
                  <a:srgbClr val="0070C0"/>
                </a:solidFill>
                <a:latin typeface="Verdana" pitchFamily="34" charset="0"/>
                <a:ea typeface="Verdana" pitchFamily="34" charset="0"/>
                <a:cs typeface="Verdana" pitchFamily="34" charset="0"/>
              </a:rPr>
              <a:t>Habilidades</a:t>
            </a:r>
          </a:p>
          <a:p>
            <a:pPr algn="ctr"/>
            <a:r>
              <a:rPr lang="es-CL" sz="2800" b="1" dirty="0">
                <a:solidFill>
                  <a:srgbClr val="0070C0"/>
                </a:solidFill>
                <a:latin typeface="Verdana" pitchFamily="34" charset="0"/>
                <a:ea typeface="Verdana" pitchFamily="34" charset="0"/>
                <a:cs typeface="Verdana" pitchFamily="34" charset="0"/>
              </a:rPr>
              <a:t>+</a:t>
            </a:r>
          </a:p>
          <a:p>
            <a:pPr algn="ctr"/>
            <a:r>
              <a:rPr lang="es-CL" sz="2800" b="1" dirty="0">
                <a:solidFill>
                  <a:srgbClr val="0070C0"/>
                </a:solidFill>
                <a:latin typeface="Verdana" pitchFamily="34" charset="0"/>
                <a:ea typeface="Verdana" pitchFamily="34" charset="0"/>
                <a:cs typeface="Verdana" pitchFamily="34" charset="0"/>
              </a:rPr>
              <a:t>Conocimientos</a:t>
            </a:r>
          </a:p>
          <a:p>
            <a:pPr algn="ctr"/>
            <a:r>
              <a:rPr lang="es-CL" sz="2800" b="1" dirty="0">
                <a:solidFill>
                  <a:srgbClr val="0070C0"/>
                </a:solidFill>
                <a:latin typeface="Verdana" pitchFamily="34" charset="0"/>
                <a:ea typeface="Verdana" pitchFamily="34" charset="0"/>
                <a:cs typeface="Verdana" pitchFamily="34" charset="0"/>
              </a:rPr>
              <a:t>+</a:t>
            </a:r>
          </a:p>
          <a:p>
            <a:pPr algn="ctr"/>
            <a:r>
              <a:rPr lang="es-CL" sz="2800" b="1" dirty="0">
                <a:solidFill>
                  <a:srgbClr val="0070C0"/>
                </a:solidFill>
                <a:latin typeface="Verdana" pitchFamily="34" charset="0"/>
                <a:ea typeface="Verdana" pitchFamily="34" charset="0"/>
                <a:cs typeface="Verdana" pitchFamily="34" charset="0"/>
              </a:rPr>
              <a:t>Actitudes</a:t>
            </a:r>
          </a:p>
        </p:txBody>
      </p:sp>
      <p:sp>
        <p:nvSpPr>
          <p:cNvPr id="6" name="5 CuadroTexto"/>
          <p:cNvSpPr txBox="1"/>
          <p:nvPr/>
        </p:nvSpPr>
        <p:spPr>
          <a:xfrm>
            <a:off x="2555776" y="260647"/>
            <a:ext cx="6713189" cy="1077218"/>
          </a:xfrm>
          <a:prstGeom prst="rect">
            <a:avLst/>
          </a:prstGeom>
          <a:noFill/>
        </p:spPr>
        <p:txBody>
          <a:bodyPr wrap="square" rtlCol="0">
            <a:spAutoFit/>
          </a:bodyPr>
          <a:lstStyle/>
          <a:p>
            <a:r>
              <a:rPr lang="es-CL" sz="2800" b="1" dirty="0" smtClean="0">
                <a:solidFill>
                  <a:srgbClr val="0070C0"/>
                </a:solidFill>
                <a:latin typeface="Verdana" pitchFamily="34" charset="0"/>
                <a:ea typeface="Verdana" pitchFamily="34" charset="0"/>
                <a:cs typeface="Verdana" pitchFamily="34" charset="0"/>
              </a:rPr>
              <a:t>Y la respuesta “Competencias”</a:t>
            </a:r>
          </a:p>
          <a:p>
            <a:endParaRPr lang="es-CL" sz="3600" b="1" dirty="0">
              <a:latin typeface="Arial Narrow" pitchFamily="34" charset="0"/>
            </a:endParaRPr>
          </a:p>
        </p:txBody>
      </p:sp>
      <p:sp>
        <p:nvSpPr>
          <p:cNvPr id="5" name="4 CuadroTexto"/>
          <p:cNvSpPr txBox="1"/>
          <p:nvPr/>
        </p:nvSpPr>
        <p:spPr>
          <a:xfrm>
            <a:off x="3275856" y="1340769"/>
            <a:ext cx="5112568" cy="5452775"/>
          </a:xfrm>
          <a:prstGeom prst="rect">
            <a:avLst/>
          </a:prstGeom>
          <a:noFill/>
        </p:spPr>
        <p:txBody>
          <a:bodyPr wrap="square" rtlCol="0">
            <a:spAutoFit/>
          </a:bodyPr>
          <a:lstStyle/>
          <a:p>
            <a:pPr>
              <a:spcBef>
                <a:spcPts val="1000"/>
              </a:spcBef>
              <a:spcAft>
                <a:spcPts val="1000"/>
              </a:spcAft>
            </a:pPr>
            <a:r>
              <a:rPr lang="es-CL" dirty="0" smtClean="0">
                <a:solidFill>
                  <a:srgbClr val="0070C0"/>
                </a:solidFill>
                <a:latin typeface="Verdana" pitchFamily="34" charset="0"/>
                <a:ea typeface="Verdana" pitchFamily="34" charset="0"/>
                <a:cs typeface="Verdana" pitchFamily="34" charset="0"/>
              </a:rPr>
              <a:t>Por ejemplo, habilidades blandas:</a:t>
            </a:r>
          </a:p>
          <a:p>
            <a:pPr marL="108000">
              <a:spcBef>
                <a:spcPts val="1000"/>
              </a:spcBef>
              <a:spcAft>
                <a:spcPts val="1000"/>
              </a:spcAft>
              <a:buFont typeface="Arial" pitchFamily="34" charset="0"/>
              <a:buChar char="•"/>
            </a:pPr>
            <a:r>
              <a:rPr lang="es-CL" dirty="0" smtClean="0">
                <a:solidFill>
                  <a:srgbClr val="0070C0"/>
                </a:solidFill>
                <a:latin typeface="Verdana" pitchFamily="34" charset="0"/>
                <a:ea typeface="Verdana" pitchFamily="34" charset="0"/>
                <a:cs typeface="Verdana" pitchFamily="34" charset="0"/>
              </a:rPr>
              <a:t> La capacidad de adaptarse a </a:t>
            </a:r>
          </a:p>
          <a:p>
            <a:pPr marL="108000">
              <a:spcBef>
                <a:spcPts val="1000"/>
              </a:spcBef>
              <a:spcAft>
                <a:spcPts val="1000"/>
              </a:spcAft>
            </a:pPr>
            <a:r>
              <a:rPr lang="es-CL" dirty="0" smtClean="0">
                <a:solidFill>
                  <a:srgbClr val="0070C0"/>
                </a:solidFill>
                <a:latin typeface="Verdana" pitchFamily="34" charset="0"/>
                <a:ea typeface="Verdana" pitchFamily="34" charset="0"/>
                <a:cs typeface="Verdana" pitchFamily="34" charset="0"/>
              </a:rPr>
              <a:t>  los cambios.</a:t>
            </a:r>
          </a:p>
          <a:p>
            <a:pPr marL="108000">
              <a:spcBef>
                <a:spcPts val="1000"/>
              </a:spcBef>
              <a:spcAft>
                <a:spcPts val="1000"/>
              </a:spcAft>
              <a:buFont typeface="Arial" pitchFamily="34" charset="0"/>
              <a:buChar char="•"/>
            </a:pPr>
            <a:r>
              <a:rPr lang="es-CL" dirty="0" smtClean="0">
                <a:solidFill>
                  <a:srgbClr val="0070C0"/>
                </a:solidFill>
                <a:latin typeface="Verdana" pitchFamily="34" charset="0"/>
                <a:ea typeface="Verdana" pitchFamily="34" charset="0"/>
                <a:cs typeface="Verdana" pitchFamily="34" charset="0"/>
              </a:rPr>
              <a:t> La capacidad de </a:t>
            </a:r>
            <a:r>
              <a:rPr lang="es-CL" dirty="0" err="1" smtClean="0">
                <a:solidFill>
                  <a:srgbClr val="0070C0"/>
                </a:solidFill>
                <a:latin typeface="Verdana" pitchFamily="34" charset="0"/>
                <a:ea typeface="Verdana" pitchFamily="34" charset="0"/>
                <a:cs typeface="Verdana" pitchFamily="34" charset="0"/>
              </a:rPr>
              <a:t>absorver</a:t>
            </a:r>
            <a:r>
              <a:rPr lang="es-CL" dirty="0" smtClean="0">
                <a:solidFill>
                  <a:srgbClr val="0070C0"/>
                </a:solidFill>
                <a:latin typeface="Verdana" pitchFamily="34" charset="0"/>
                <a:ea typeface="Verdana" pitchFamily="34" charset="0"/>
                <a:cs typeface="Verdana" pitchFamily="34" charset="0"/>
              </a:rPr>
              <a:t> la    </a:t>
            </a:r>
          </a:p>
          <a:p>
            <a:pPr marL="108000">
              <a:spcBef>
                <a:spcPts val="1000"/>
              </a:spcBef>
              <a:spcAft>
                <a:spcPts val="1000"/>
              </a:spcAft>
            </a:pPr>
            <a:r>
              <a:rPr lang="es-CL" dirty="0" smtClean="0">
                <a:solidFill>
                  <a:srgbClr val="0070C0"/>
                </a:solidFill>
                <a:latin typeface="Verdana" pitchFamily="34" charset="0"/>
                <a:ea typeface="Verdana" pitchFamily="34" charset="0"/>
                <a:cs typeface="Verdana" pitchFamily="34" charset="0"/>
              </a:rPr>
              <a:t>  variedad.</a:t>
            </a:r>
          </a:p>
          <a:p>
            <a:pPr marL="108000">
              <a:spcBef>
                <a:spcPts val="1000"/>
              </a:spcBef>
              <a:spcAft>
                <a:spcPts val="1000"/>
              </a:spcAft>
              <a:buFont typeface="Arial" pitchFamily="34" charset="0"/>
              <a:buChar char="•"/>
            </a:pPr>
            <a:r>
              <a:rPr lang="es-CL" dirty="0" smtClean="0">
                <a:solidFill>
                  <a:srgbClr val="0070C0"/>
                </a:solidFill>
                <a:latin typeface="Verdana" pitchFamily="34" charset="0"/>
                <a:ea typeface="Verdana" pitchFamily="34" charset="0"/>
                <a:cs typeface="Verdana" pitchFamily="34" charset="0"/>
              </a:rPr>
              <a:t> La </a:t>
            </a:r>
            <a:r>
              <a:rPr lang="es-CL" dirty="0" err="1" smtClean="0">
                <a:solidFill>
                  <a:srgbClr val="0070C0"/>
                </a:solidFill>
                <a:latin typeface="Verdana" pitchFamily="34" charset="0"/>
                <a:ea typeface="Verdana" pitchFamily="34" charset="0"/>
                <a:cs typeface="Verdana" pitchFamily="34" charset="0"/>
              </a:rPr>
              <a:t>capaidad</a:t>
            </a:r>
            <a:r>
              <a:rPr lang="es-CL" dirty="0" smtClean="0">
                <a:solidFill>
                  <a:srgbClr val="0070C0"/>
                </a:solidFill>
                <a:latin typeface="Verdana" pitchFamily="34" charset="0"/>
                <a:ea typeface="Verdana" pitchFamily="34" charset="0"/>
                <a:cs typeface="Verdana" pitchFamily="34" charset="0"/>
              </a:rPr>
              <a:t> de reinventarse.</a:t>
            </a:r>
          </a:p>
          <a:p>
            <a:pPr marL="108000">
              <a:spcBef>
                <a:spcPts val="1000"/>
              </a:spcBef>
              <a:spcAft>
                <a:spcPts val="1000"/>
              </a:spcAft>
              <a:buFont typeface="Arial" pitchFamily="34" charset="0"/>
              <a:buChar char="•"/>
            </a:pPr>
            <a:r>
              <a:rPr lang="es-CL" dirty="0" smtClean="0">
                <a:solidFill>
                  <a:srgbClr val="0070C0"/>
                </a:solidFill>
                <a:latin typeface="Verdana" pitchFamily="34" charset="0"/>
                <a:ea typeface="Verdana" pitchFamily="34" charset="0"/>
                <a:cs typeface="Verdana" pitchFamily="34" charset="0"/>
              </a:rPr>
              <a:t> La capacidad de reemprender.</a:t>
            </a:r>
          </a:p>
          <a:p>
            <a:pPr marL="108000">
              <a:buFont typeface="Arial" pitchFamily="34" charset="0"/>
              <a:buChar char="•"/>
            </a:pPr>
            <a:endParaRPr lang="es-CL" dirty="0"/>
          </a:p>
        </p:txBody>
      </p:sp>
    </p:spTree>
    <p:extLst>
      <p:ext uri="{BB962C8B-B14F-4D97-AF65-F5344CB8AC3E}">
        <p14:creationId xmlns="" xmlns:p14="http://schemas.microsoft.com/office/powerpoint/2010/main" val="10560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11960" y="260648"/>
            <a:ext cx="4538422" cy="646331"/>
          </a:xfrm>
          <a:prstGeom prst="rect">
            <a:avLst/>
          </a:prstGeom>
          <a:noFill/>
        </p:spPr>
        <p:txBody>
          <a:bodyPr wrap="none" rtlCol="0">
            <a:spAutoFit/>
          </a:bodyPr>
          <a:lstStyle/>
          <a:p>
            <a:r>
              <a:rPr lang="es-CL" sz="3600" b="1" dirty="0" smtClean="0">
                <a:solidFill>
                  <a:srgbClr val="0070C0"/>
                </a:solidFill>
                <a:latin typeface="Verdana" pitchFamily="34" charset="0"/>
                <a:ea typeface="Verdana" pitchFamily="34" charset="0"/>
                <a:cs typeface="Verdana" pitchFamily="34" charset="0"/>
              </a:rPr>
              <a:t>Y la conclusión…</a:t>
            </a:r>
            <a:endParaRPr lang="es-CL" sz="3600" b="1" dirty="0">
              <a:solidFill>
                <a:srgbClr val="0070C0"/>
              </a:solidFill>
              <a:latin typeface="Verdana" pitchFamily="34" charset="0"/>
              <a:ea typeface="Verdana" pitchFamily="34" charset="0"/>
              <a:cs typeface="Verdana" pitchFamily="34" charset="0"/>
            </a:endParaRPr>
          </a:p>
        </p:txBody>
      </p:sp>
      <p:sp>
        <p:nvSpPr>
          <p:cNvPr id="2" name="1 Rectángulo"/>
          <p:cNvSpPr/>
          <p:nvPr/>
        </p:nvSpPr>
        <p:spPr>
          <a:xfrm>
            <a:off x="179512" y="908720"/>
            <a:ext cx="8964488" cy="4760278"/>
          </a:xfrm>
          <a:prstGeom prst="rect">
            <a:avLst/>
          </a:prstGeom>
        </p:spPr>
        <p:txBody>
          <a:bodyPr wrap="square">
            <a:spAutoFit/>
          </a:bodyPr>
          <a:lstStyle/>
          <a:p>
            <a:pPr>
              <a:spcBef>
                <a:spcPts val="1000"/>
              </a:spcBef>
              <a:spcAft>
                <a:spcPts val="1000"/>
              </a:spcAft>
            </a:pPr>
            <a:r>
              <a:rPr lang="es-ES" sz="2000" b="1" dirty="0" smtClean="0">
                <a:solidFill>
                  <a:srgbClr val="0070C0"/>
                </a:solidFill>
                <a:latin typeface="Verdana" pitchFamily="34" charset="0"/>
                <a:ea typeface="Verdana" pitchFamily="34" charset="0"/>
                <a:cs typeface="Verdana" pitchFamily="34" charset="0"/>
              </a:rPr>
              <a:t>Aquí nacen juicios:</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Se debe complementar la formación de conocimientos con el desarrollo de competencias que permitan aplicarlo.</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Se debe fomentar el trabajo en equipo, la lealtad , el compromiso, y la confianza.</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Se debe fomentar sobre todo la disciplina. </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Se requiere de académicos que entiendan, valoren y respeten las dinámicas de la industria, acompañados de un conocimiento practico de sus procesos.</a:t>
            </a:r>
          </a:p>
          <a:p>
            <a:pPr marL="285750" indent="-285750">
              <a:spcBef>
                <a:spcPts val="1000"/>
              </a:spcBef>
              <a:spcAft>
                <a:spcPts val="1000"/>
              </a:spcAft>
              <a:buFont typeface="Arial" pitchFamily="34" charset="0"/>
              <a:buChar char="•"/>
            </a:pPr>
            <a:r>
              <a:rPr lang="es-ES" sz="2000" b="1" dirty="0" smtClean="0">
                <a:solidFill>
                  <a:srgbClr val="0070C0"/>
                </a:solidFill>
                <a:latin typeface="Verdana" pitchFamily="34" charset="0"/>
                <a:ea typeface="Verdana" pitchFamily="34" charset="0"/>
                <a:cs typeface="Verdana" pitchFamily="34" charset="0"/>
              </a:rPr>
              <a:t>Se requiere de una industria que respete, valore y este dispuesta a trabajar con la academia.</a:t>
            </a:r>
          </a:p>
        </p:txBody>
      </p:sp>
    </p:spTree>
    <p:extLst>
      <p:ext uri="{BB962C8B-B14F-4D97-AF65-F5344CB8AC3E}">
        <p14:creationId xmlns="" xmlns:p14="http://schemas.microsoft.com/office/powerpoint/2010/main" val="2393830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15816" y="286256"/>
            <a:ext cx="5688632" cy="646331"/>
          </a:xfrm>
          <a:prstGeom prst="rect">
            <a:avLst/>
          </a:prstGeom>
          <a:noFill/>
        </p:spPr>
        <p:txBody>
          <a:bodyPr wrap="square" rtlCol="0">
            <a:spAutoFit/>
          </a:bodyPr>
          <a:lstStyle/>
          <a:p>
            <a:pPr algn="r"/>
            <a:r>
              <a:rPr lang="es-CL" sz="3600" b="1" dirty="0" smtClean="0">
                <a:solidFill>
                  <a:srgbClr val="0070C0"/>
                </a:solidFill>
                <a:latin typeface="Verdana" pitchFamily="34" charset="0"/>
                <a:ea typeface="Verdana" pitchFamily="34" charset="0"/>
                <a:cs typeface="Verdana" pitchFamily="34" charset="0"/>
              </a:rPr>
              <a:t>Finalmente…</a:t>
            </a:r>
            <a:endParaRPr lang="es-CL" sz="3600" b="1" dirty="0">
              <a:solidFill>
                <a:srgbClr val="0070C0"/>
              </a:solidFill>
              <a:latin typeface="Verdana" pitchFamily="34" charset="0"/>
              <a:ea typeface="Verdana" pitchFamily="34" charset="0"/>
              <a:cs typeface="Verdana" pitchFamily="34" charset="0"/>
            </a:endParaRPr>
          </a:p>
        </p:txBody>
      </p:sp>
      <p:sp>
        <p:nvSpPr>
          <p:cNvPr id="2" name="1 Rectángulo"/>
          <p:cNvSpPr/>
          <p:nvPr/>
        </p:nvSpPr>
        <p:spPr>
          <a:xfrm>
            <a:off x="827584" y="2060848"/>
            <a:ext cx="7488832" cy="1456809"/>
          </a:xfrm>
          <a:prstGeom prst="rect">
            <a:avLst/>
          </a:prstGeom>
        </p:spPr>
        <p:txBody>
          <a:bodyPr wrap="square">
            <a:spAutoFit/>
          </a:bodyPr>
          <a:lstStyle/>
          <a:p>
            <a:pPr marL="285750" indent="-285750" algn="just">
              <a:spcBef>
                <a:spcPts val="1000"/>
              </a:spcBef>
              <a:spcAft>
                <a:spcPts val="1000"/>
              </a:spcAft>
              <a:buFont typeface="Arial" pitchFamily="34" charset="0"/>
              <a:buChar char="•"/>
            </a:pPr>
            <a:r>
              <a:rPr lang="es-ES" b="1" dirty="0" smtClean="0">
                <a:solidFill>
                  <a:srgbClr val="0070C0"/>
                </a:solidFill>
                <a:latin typeface="Verdana" pitchFamily="34" charset="0"/>
                <a:ea typeface="Verdana" pitchFamily="34" charset="0"/>
                <a:cs typeface="Verdana" pitchFamily="34" charset="0"/>
              </a:rPr>
              <a:t>La </a:t>
            </a:r>
            <a:r>
              <a:rPr lang="es-ES" b="1" dirty="0" smtClean="0">
                <a:solidFill>
                  <a:srgbClr val="0070C0"/>
                </a:solidFill>
                <a:latin typeface="Verdana" pitchFamily="34" charset="0"/>
                <a:ea typeface="Verdana" pitchFamily="34" charset="0"/>
                <a:cs typeface="Verdana" pitchFamily="34" charset="0"/>
              </a:rPr>
              <a:t>Ingeniería del Futuro…, o el Futuro de la Ingeniería… </a:t>
            </a:r>
            <a:r>
              <a:rPr lang="es-ES" sz="1600" b="1" dirty="0" smtClean="0">
                <a:solidFill>
                  <a:srgbClr val="0070C0"/>
                </a:solidFill>
                <a:latin typeface="Verdana" pitchFamily="34" charset="0"/>
                <a:ea typeface="Verdana" pitchFamily="34" charset="0"/>
                <a:cs typeface="Verdana" pitchFamily="34" charset="0"/>
              </a:rPr>
              <a:t>(F.F.)</a:t>
            </a:r>
          </a:p>
          <a:p>
            <a:pPr marL="285750" indent="-285750" algn="just">
              <a:spcBef>
                <a:spcPts val="1000"/>
              </a:spcBef>
              <a:spcAft>
                <a:spcPts val="1000"/>
              </a:spcAft>
              <a:buFont typeface="Arial" pitchFamily="34" charset="0"/>
              <a:buChar char="•"/>
            </a:pPr>
            <a:r>
              <a:rPr lang="es-CL" b="1" dirty="0" smtClean="0">
                <a:solidFill>
                  <a:srgbClr val="0070C0"/>
                </a:solidFill>
                <a:latin typeface="Verdana" pitchFamily="34" charset="0"/>
                <a:ea typeface="Verdana" pitchFamily="34" charset="0"/>
                <a:cs typeface="Verdana" pitchFamily="34" charset="0"/>
              </a:rPr>
              <a:t>¿Qué nos hace falta?</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495729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15816" y="286256"/>
            <a:ext cx="5472608" cy="646331"/>
          </a:xfrm>
          <a:prstGeom prst="rect">
            <a:avLst/>
          </a:prstGeom>
          <a:noFill/>
        </p:spPr>
        <p:txBody>
          <a:bodyPr wrap="square" rtlCol="0">
            <a:spAutoFit/>
          </a:bodyPr>
          <a:lstStyle/>
          <a:p>
            <a:pPr algn="r"/>
            <a:r>
              <a:rPr lang="es-CL" sz="3600" b="1" dirty="0" smtClean="0">
                <a:solidFill>
                  <a:srgbClr val="0070C0"/>
                </a:solidFill>
                <a:latin typeface="Verdana" pitchFamily="34" charset="0"/>
                <a:ea typeface="Verdana" pitchFamily="34" charset="0"/>
                <a:cs typeface="Verdana" pitchFamily="34" charset="0"/>
              </a:rPr>
              <a:t>Finalmente…</a:t>
            </a:r>
            <a:endParaRPr lang="es-CL" sz="3600" b="1" dirty="0">
              <a:solidFill>
                <a:srgbClr val="0070C0"/>
              </a:solidFill>
              <a:latin typeface="Verdana" pitchFamily="34" charset="0"/>
              <a:ea typeface="Verdana" pitchFamily="34" charset="0"/>
              <a:cs typeface="Verdana" pitchFamily="34" charset="0"/>
            </a:endParaRPr>
          </a:p>
        </p:txBody>
      </p:sp>
      <p:sp>
        <p:nvSpPr>
          <p:cNvPr id="2" name="1 Rectángulo"/>
          <p:cNvSpPr/>
          <p:nvPr/>
        </p:nvSpPr>
        <p:spPr>
          <a:xfrm>
            <a:off x="683568" y="1461552"/>
            <a:ext cx="7992888" cy="2233625"/>
          </a:xfrm>
          <a:prstGeom prst="rect">
            <a:avLst/>
          </a:prstGeom>
        </p:spPr>
        <p:txBody>
          <a:bodyPr wrap="square">
            <a:spAutoFit/>
          </a:bodyPr>
          <a:lstStyle/>
          <a:p>
            <a:pPr algn="ctr">
              <a:lnSpc>
                <a:spcPct val="150000"/>
              </a:lnSpc>
              <a:spcBef>
                <a:spcPts val="600"/>
              </a:spcBef>
            </a:pPr>
            <a:r>
              <a:rPr lang="es-CL" b="1" dirty="0" smtClean="0">
                <a:solidFill>
                  <a:srgbClr val="0070C0"/>
                </a:solidFill>
                <a:latin typeface="Verdana" pitchFamily="34" charset="0"/>
                <a:ea typeface="Verdana" pitchFamily="34" charset="0"/>
                <a:cs typeface="Verdana" pitchFamily="34" charset="0"/>
              </a:rPr>
              <a:t>“</a:t>
            </a:r>
            <a:r>
              <a:rPr lang="es-CL" b="1" dirty="0">
                <a:solidFill>
                  <a:srgbClr val="0070C0"/>
                </a:solidFill>
                <a:latin typeface="Verdana" pitchFamily="34" charset="0"/>
                <a:ea typeface="Verdana" pitchFamily="34" charset="0"/>
                <a:cs typeface="Verdana" pitchFamily="34" charset="0"/>
              </a:rPr>
              <a:t>Si quieres conocer el pasado mira el presente que es su resultado. Si quieres conocer el futuro, mira el presente que es su causa”</a:t>
            </a:r>
          </a:p>
        </p:txBody>
      </p:sp>
      <p:sp>
        <p:nvSpPr>
          <p:cNvPr id="4" name="3 Rectángulo"/>
          <p:cNvSpPr/>
          <p:nvPr/>
        </p:nvSpPr>
        <p:spPr>
          <a:xfrm>
            <a:off x="683568" y="3856980"/>
            <a:ext cx="7992888" cy="1125629"/>
          </a:xfrm>
          <a:prstGeom prst="rect">
            <a:avLst/>
          </a:prstGeom>
        </p:spPr>
        <p:txBody>
          <a:bodyPr wrap="square">
            <a:spAutoFit/>
          </a:bodyPr>
          <a:lstStyle/>
          <a:p>
            <a:pPr algn="ctr">
              <a:lnSpc>
                <a:spcPct val="150000"/>
              </a:lnSpc>
              <a:spcBef>
                <a:spcPts val="600"/>
              </a:spcBef>
            </a:pPr>
            <a:r>
              <a:rPr lang="es-CL" b="1" dirty="0" smtClean="0">
                <a:solidFill>
                  <a:srgbClr val="0070C0"/>
                </a:solidFill>
                <a:latin typeface="Verdana" pitchFamily="34" charset="0"/>
                <a:ea typeface="Verdana" pitchFamily="34" charset="0"/>
                <a:cs typeface="Verdana" pitchFamily="34" charset="0"/>
              </a:rPr>
              <a:t>Mirada y un plan de futuro de largo plazo, </a:t>
            </a:r>
            <a:r>
              <a:rPr lang="es-CL" b="1" i="1" dirty="0" smtClean="0">
                <a:solidFill>
                  <a:srgbClr val="0070C0"/>
                </a:solidFill>
                <a:latin typeface="Verdana" pitchFamily="34" charset="0"/>
                <a:ea typeface="Verdana" pitchFamily="34" charset="0"/>
                <a:cs typeface="Verdana" pitchFamily="34" charset="0"/>
              </a:rPr>
              <a:t>PAÍS</a:t>
            </a:r>
            <a:r>
              <a:rPr lang="es-CL" b="1" dirty="0" smtClean="0">
                <a:solidFill>
                  <a:srgbClr val="0070C0"/>
                </a:solidFill>
                <a:latin typeface="Verdana" pitchFamily="34" charset="0"/>
                <a:ea typeface="Verdana" pitchFamily="34" charset="0"/>
                <a:cs typeface="Verdana" pitchFamily="34" charset="0"/>
              </a:rPr>
              <a:t>, capaz de articular a todos los actores…</a:t>
            </a:r>
            <a:endParaRPr lang="es-CL"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729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237312"/>
          </a:xfrm>
          <a:prstGeom prst="rect">
            <a:avLst/>
          </a:prstGeom>
        </p:spPr>
      </p:pic>
    </p:spTree>
    <p:extLst>
      <p:ext uri="{BB962C8B-B14F-4D97-AF65-F5344CB8AC3E}">
        <p14:creationId xmlns="" xmlns:p14="http://schemas.microsoft.com/office/powerpoint/2010/main" val="1516731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123" y="6204440"/>
            <a:ext cx="2016899" cy="261610"/>
          </a:xfrm>
          <a:prstGeom prst="rect">
            <a:avLst/>
          </a:prstGeom>
          <a:noFill/>
        </p:spPr>
        <p:txBody>
          <a:bodyPr wrap="none" rtlCol="0">
            <a:spAutoFit/>
          </a:bodyPr>
          <a:lstStyle/>
          <a:p>
            <a:r>
              <a:rPr lang="fr-CH" sz="1100" dirty="0" smtClean="0"/>
              <a:t>Fuente: World Economic Forum</a:t>
            </a:r>
            <a:endParaRPr lang="en-GB" sz="1100" dirty="0"/>
          </a:p>
        </p:txBody>
      </p:sp>
      <p:grpSp>
        <p:nvGrpSpPr>
          <p:cNvPr id="2" name="Group 23"/>
          <p:cNvGrpSpPr/>
          <p:nvPr/>
        </p:nvGrpSpPr>
        <p:grpSpPr>
          <a:xfrm>
            <a:off x="108520" y="1340768"/>
            <a:ext cx="8855968" cy="4248472"/>
            <a:chOff x="0" y="1626867"/>
            <a:chExt cx="9144000" cy="3818357"/>
          </a:xfrm>
        </p:grpSpPr>
        <p:pic>
          <p:nvPicPr>
            <p:cNvPr id="25" name="Picture 2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001" t="25098" r="13180" b="24170"/>
            <a:stretch/>
          </p:blipFill>
          <p:spPr>
            <a:xfrm>
              <a:off x="0" y="1626867"/>
              <a:ext cx="9144000" cy="3818357"/>
            </a:xfrm>
            <a:prstGeom prst="rect">
              <a:avLst/>
            </a:prstGeom>
            <a:noFill/>
            <a:ln>
              <a:noFill/>
            </a:ln>
          </p:spPr>
        </p:pic>
        <p:sp>
          <p:nvSpPr>
            <p:cNvPr id="26" name="Rectangle 25"/>
            <p:cNvSpPr/>
            <p:nvPr/>
          </p:nvSpPr>
          <p:spPr>
            <a:xfrm>
              <a:off x="276722" y="4190206"/>
              <a:ext cx="216000" cy="216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276722" y="4431959"/>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276722" y="4673712"/>
              <a:ext cx="216000" cy="216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276722" y="4915465"/>
              <a:ext cx="216000"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276722" y="5157216"/>
              <a:ext cx="216000"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264645" y="3536046"/>
              <a:ext cx="1418330" cy="480269"/>
            </a:xfrm>
            <a:prstGeom prst="rect">
              <a:avLst/>
            </a:prstGeom>
            <a:noFill/>
          </p:spPr>
          <p:txBody>
            <a:bodyPr wrap="square" lIns="36000" tIns="36000" rIns="36000" bIns="36000" rtlCol="0">
              <a:spAutoFit/>
            </a:bodyPr>
            <a:lstStyle/>
            <a:p>
              <a:r>
                <a:rPr lang="fr-CH" sz="1000" dirty="0" smtClean="0"/>
                <a:t>Índice de Preparación Tecnológica- NRI  </a:t>
              </a:r>
            </a:p>
            <a:p>
              <a:r>
                <a:rPr lang="fr-CH" sz="1000" dirty="0" smtClean="0"/>
                <a:t>De1 (peor) to 7 (mejor).</a:t>
              </a:r>
              <a:endParaRPr lang="en-GB" sz="1200" dirty="0"/>
            </a:p>
          </p:txBody>
        </p:sp>
        <p:sp>
          <p:nvSpPr>
            <p:cNvPr id="32" name="TextBox 31"/>
            <p:cNvSpPr txBox="1"/>
            <p:nvPr/>
          </p:nvSpPr>
          <p:spPr>
            <a:xfrm>
              <a:off x="521371" y="4175374"/>
              <a:ext cx="882776" cy="203651"/>
            </a:xfrm>
            <a:prstGeom prst="rect">
              <a:avLst/>
            </a:prstGeom>
            <a:noFill/>
          </p:spPr>
          <p:txBody>
            <a:bodyPr wrap="none" lIns="36000" tIns="36000" rIns="36000" bIns="36000" rtlCol="0">
              <a:spAutoFit/>
            </a:bodyPr>
            <a:lstStyle/>
            <a:p>
              <a:r>
                <a:rPr lang="fr-CH" sz="1000" dirty="0" smtClean="0"/>
                <a:t>5.4-7.0 (mejor)</a:t>
              </a:r>
              <a:endParaRPr lang="en-GB" sz="1000" dirty="0"/>
            </a:p>
          </p:txBody>
        </p:sp>
        <p:sp>
          <p:nvSpPr>
            <p:cNvPr id="33" name="TextBox 32"/>
            <p:cNvSpPr txBox="1"/>
            <p:nvPr/>
          </p:nvSpPr>
          <p:spPr>
            <a:xfrm>
              <a:off x="521371" y="4406206"/>
              <a:ext cx="452440" cy="203651"/>
            </a:xfrm>
            <a:prstGeom prst="rect">
              <a:avLst/>
            </a:prstGeom>
            <a:noFill/>
          </p:spPr>
          <p:txBody>
            <a:bodyPr wrap="none" lIns="36000" tIns="36000" rIns="36000" bIns="36000" rtlCol="0">
              <a:spAutoFit/>
            </a:bodyPr>
            <a:lstStyle/>
            <a:p>
              <a:r>
                <a:rPr lang="fr-CH" sz="1000" dirty="0" smtClean="0"/>
                <a:t>5.0-5.4</a:t>
              </a:r>
              <a:endParaRPr lang="en-GB" sz="1000" dirty="0"/>
            </a:p>
          </p:txBody>
        </p:sp>
        <p:sp>
          <p:nvSpPr>
            <p:cNvPr id="34" name="TextBox 33"/>
            <p:cNvSpPr txBox="1"/>
            <p:nvPr/>
          </p:nvSpPr>
          <p:spPr>
            <a:xfrm>
              <a:off x="521371" y="4666296"/>
              <a:ext cx="452440" cy="203651"/>
            </a:xfrm>
            <a:prstGeom prst="rect">
              <a:avLst/>
            </a:prstGeom>
            <a:noFill/>
          </p:spPr>
          <p:txBody>
            <a:bodyPr wrap="none" lIns="36000" tIns="36000" rIns="36000" bIns="36000" rtlCol="0">
              <a:spAutoFit/>
            </a:bodyPr>
            <a:lstStyle/>
            <a:p>
              <a:r>
                <a:rPr lang="fr-CH" sz="1000" dirty="0" smtClean="0"/>
                <a:t>4.0-5.0</a:t>
              </a:r>
              <a:endParaRPr lang="en-GB" sz="1000" dirty="0"/>
            </a:p>
          </p:txBody>
        </p:sp>
        <p:sp>
          <p:nvSpPr>
            <p:cNvPr id="35" name="TextBox 34"/>
            <p:cNvSpPr txBox="1"/>
            <p:nvPr/>
          </p:nvSpPr>
          <p:spPr>
            <a:xfrm>
              <a:off x="521371" y="4915465"/>
              <a:ext cx="452440" cy="203651"/>
            </a:xfrm>
            <a:prstGeom prst="rect">
              <a:avLst/>
            </a:prstGeom>
            <a:noFill/>
          </p:spPr>
          <p:txBody>
            <a:bodyPr wrap="none" lIns="36000" tIns="36000" rIns="36000" bIns="36000" rtlCol="0">
              <a:spAutoFit/>
            </a:bodyPr>
            <a:lstStyle/>
            <a:p>
              <a:r>
                <a:rPr lang="fr-CH" sz="1000" dirty="0" smtClean="0"/>
                <a:t>3.3-4.0</a:t>
              </a:r>
              <a:endParaRPr lang="en-GB" sz="1000" dirty="0"/>
            </a:p>
          </p:txBody>
        </p:sp>
        <p:sp>
          <p:nvSpPr>
            <p:cNvPr id="36" name="TextBox 35"/>
            <p:cNvSpPr txBox="1"/>
            <p:nvPr/>
          </p:nvSpPr>
          <p:spPr>
            <a:xfrm>
              <a:off x="521371" y="5158922"/>
              <a:ext cx="809949" cy="203651"/>
            </a:xfrm>
            <a:prstGeom prst="rect">
              <a:avLst/>
            </a:prstGeom>
            <a:noFill/>
          </p:spPr>
          <p:txBody>
            <a:bodyPr wrap="none" lIns="36000" tIns="36000" rIns="36000" bIns="36000" rtlCol="0">
              <a:spAutoFit/>
            </a:bodyPr>
            <a:lstStyle/>
            <a:p>
              <a:r>
                <a:rPr lang="fr-CH" sz="1000" dirty="0" smtClean="0"/>
                <a:t>1.0 (peor)-3.3</a:t>
              </a:r>
              <a:endParaRPr lang="en-GB" sz="1000" dirty="0"/>
            </a:p>
          </p:txBody>
        </p:sp>
      </p:grpSp>
      <p:sp>
        <p:nvSpPr>
          <p:cNvPr id="17" name="Slide Number Placeholder 3"/>
          <p:cNvSpPr txBox="1">
            <a:spLocks/>
          </p:cNvSpPr>
          <p:nvPr/>
        </p:nvSpPr>
        <p:spPr>
          <a:xfrm>
            <a:off x="6588224" y="64660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20A106-71F7-41D8-BF12-6FCE0424DED1}" type="slidenum">
              <a:rPr lang="en-GB" smtClean="0"/>
              <a:pPr algn="r"/>
              <a:t>5</a:t>
            </a:fld>
            <a:endParaRPr lang="en-GB" dirty="0"/>
          </a:p>
        </p:txBody>
      </p:sp>
      <p:sp>
        <p:nvSpPr>
          <p:cNvPr id="19" name="Title 22"/>
          <p:cNvSpPr txBox="1">
            <a:spLocks/>
          </p:cNvSpPr>
          <p:nvPr/>
        </p:nvSpPr>
        <p:spPr>
          <a:xfrm>
            <a:off x="2195736" y="188640"/>
            <a:ext cx="5544616" cy="588836"/>
          </a:xfrm>
          <a:prstGeom prst="rect">
            <a:avLst/>
          </a:prstGeom>
        </p:spPr>
        <p:txBody>
          <a:bodyPr vert="horz" lIns="0" tIns="0" rIns="0" bIns="0" rtlCol="0" anchor="t" anchorCtr="0">
            <a:normAutofit fontScale="67500" lnSpcReduction="20000"/>
          </a:bodyPr>
          <a:lstStyle>
            <a:lvl1pPr algn="l" defTabSz="457200" rtl="0" eaLnBrk="1" latinLnBrk="0" hangingPunct="1">
              <a:lnSpc>
                <a:spcPct val="105000"/>
              </a:lnSpc>
              <a:spcBef>
                <a:spcPct val="0"/>
              </a:spcBef>
              <a:buNone/>
              <a:defRPr sz="1900" kern="800" spc="-30" baseline="0">
                <a:solidFill>
                  <a:schemeClr val="tx1"/>
                </a:solidFill>
                <a:latin typeface="+mj-lt"/>
                <a:ea typeface="+mj-ea"/>
                <a:cs typeface="+mj-cs"/>
              </a:defRPr>
            </a:lvl1pPr>
          </a:lstStyle>
          <a:p>
            <a:pPr algn="r"/>
            <a:r>
              <a:rPr lang="fr-CH" sz="2800" b="1" dirty="0" smtClean="0">
                <a:solidFill>
                  <a:srgbClr val="0070C0"/>
                </a:solidFill>
              </a:rPr>
              <a:t>		</a:t>
            </a:r>
          </a:p>
          <a:p>
            <a:pPr algn="r"/>
            <a:r>
              <a:rPr lang="fr-CH" sz="3700" b="1" dirty="0" err="1" smtClean="0">
                <a:solidFill>
                  <a:srgbClr val="0070C0"/>
                </a:solidFill>
                <a:latin typeface="Verdana" pitchFamily="34" charset="0"/>
                <a:ea typeface="Verdana" pitchFamily="34" charset="0"/>
                <a:cs typeface="Verdana" pitchFamily="34" charset="0"/>
              </a:rPr>
              <a:t>Geografía</a:t>
            </a:r>
            <a:r>
              <a:rPr lang="fr-CH" sz="3700" b="1" dirty="0" smtClean="0">
                <a:solidFill>
                  <a:srgbClr val="0070C0"/>
                </a:solidFill>
                <a:latin typeface="Verdana" pitchFamily="34" charset="0"/>
                <a:ea typeface="Verdana" pitchFamily="34" charset="0"/>
                <a:cs typeface="Verdana" pitchFamily="34" charset="0"/>
              </a:rPr>
              <a:t> de la brecha digital</a:t>
            </a:r>
            <a:endParaRPr lang="en-GB" sz="3700" b="1"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697895244"/>
      </p:ext>
    </p:extLst>
  </p:cSld>
  <p:clrMapOvr>
    <a:masterClrMapping/>
  </p:clrMapOvr>
  <mc:AlternateContent xmlns:mc="http://schemas.openxmlformats.org/markup-compatibility/2006">
    <mc:Choice xmlns="" xmlns:p14="http://schemas.microsoft.com/office/powerpoint/2010/main" Requires="p14">
      <p:transition p14:dur="30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err="1" smtClean="0">
                <a:solidFill>
                  <a:srgbClr val="0070C0"/>
                </a:solidFill>
                <a:latin typeface="Verdana" pitchFamily="34" charset="0"/>
                <a:ea typeface="Verdana" pitchFamily="34" charset="0"/>
                <a:cs typeface="Verdana" pitchFamily="34" charset="0"/>
              </a:rPr>
              <a:t>Olas</a:t>
            </a:r>
            <a:r>
              <a:rPr lang="en-GB" b="1" dirty="0" smtClean="0">
                <a:solidFill>
                  <a:srgbClr val="0070C0"/>
                </a:solidFill>
                <a:latin typeface="Verdana" pitchFamily="34" charset="0"/>
                <a:ea typeface="Verdana" pitchFamily="34" charset="0"/>
                <a:cs typeface="Verdana" pitchFamily="34" charset="0"/>
              </a:rPr>
              <a:t> de </a:t>
            </a:r>
            <a:r>
              <a:rPr lang="en-GB" b="1" dirty="0" err="1" smtClean="0">
                <a:solidFill>
                  <a:srgbClr val="0070C0"/>
                </a:solidFill>
                <a:latin typeface="Verdana" pitchFamily="34" charset="0"/>
                <a:ea typeface="Verdana" pitchFamily="34" charset="0"/>
                <a:cs typeface="Verdana" pitchFamily="34" charset="0"/>
              </a:rPr>
              <a:t>Innovación</a:t>
            </a:r>
            <a:endParaRPr lang="en-GB" b="1" dirty="0">
              <a:solidFill>
                <a:srgbClr val="0070C0"/>
              </a:solidFill>
              <a:latin typeface="Verdana" pitchFamily="34" charset="0"/>
              <a:ea typeface="Verdana" pitchFamily="34" charset="0"/>
              <a:cs typeface="Verdana" pitchFamily="34" charset="0"/>
            </a:endParaRPr>
          </a:p>
        </p:txBody>
      </p:sp>
      <p:sp>
        <p:nvSpPr>
          <p:cNvPr id="3" name="Rectangle 2"/>
          <p:cNvSpPr/>
          <p:nvPr/>
        </p:nvSpPr>
        <p:spPr bwMode="auto">
          <a:xfrm rot="16200000" flipV="1">
            <a:off x="5998298" y="3294770"/>
            <a:ext cx="660072" cy="1067234"/>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5" name="Rectangle 4"/>
          <p:cNvSpPr/>
          <p:nvPr/>
        </p:nvSpPr>
        <p:spPr bwMode="auto">
          <a:xfrm rot="16200000" flipV="1">
            <a:off x="2524721" y="963225"/>
            <a:ext cx="670483" cy="5719927"/>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6" name="Text Placeholder 42"/>
          <p:cNvSpPr txBox="1">
            <a:spLocks/>
          </p:cNvSpPr>
          <p:nvPr/>
        </p:nvSpPr>
        <p:spPr>
          <a:xfrm>
            <a:off x="179515" y="4338576"/>
            <a:ext cx="5086843" cy="2354791"/>
          </a:xfrm>
          <a:prstGeom prst="rect">
            <a:avLst/>
          </a:prstGeom>
        </p:spPr>
        <p:txBody>
          <a:bodyPr lIns="0" tIns="0" rIns="0" bIns="0">
            <a:normAutofit/>
          </a:bodyPr>
          <a:lstStyle>
            <a:lvl1pPr marL="0" indent="0" algn="l" defTabSz="914363" rtl="0" eaLnBrk="1" latinLnBrk="0" hangingPunct="1">
              <a:lnSpc>
                <a:spcPct val="90000"/>
              </a:lnSpc>
              <a:spcBef>
                <a:spcPct val="20000"/>
              </a:spcBef>
              <a:buFont typeface="Arial" pitchFamily="34" charset="0"/>
              <a:buNone/>
              <a:defRPr sz="2400" b="0" kern="1200">
                <a:solidFill>
                  <a:schemeClr val="accent2">
                    <a:alpha val="99000"/>
                  </a:schemeClr>
                </a:solidFill>
                <a:latin typeface="+mn-lt"/>
                <a:ea typeface="+mn-ea"/>
                <a:cs typeface="Courier New" pitchFamily="49" charset="0"/>
              </a:defRPr>
            </a:lvl1pPr>
            <a:lvl2pPr marL="233363" indent="-233363" algn="l" defTabSz="914363" rtl="0" eaLnBrk="1" latinLnBrk="0" hangingPunct="1">
              <a:lnSpc>
                <a:spcPct val="90000"/>
              </a:lnSpc>
              <a:spcBef>
                <a:spcPct val="20000"/>
              </a:spcBef>
              <a:buFont typeface="Arial" pitchFamily="34" charset="0"/>
              <a:buChar char="•"/>
              <a:defRPr sz="2000" b="0" kern="1200">
                <a:solidFill>
                  <a:schemeClr val="tx2">
                    <a:alpha val="99000"/>
                  </a:schemeClr>
                </a:solidFill>
                <a:latin typeface="+mn-lt"/>
                <a:ea typeface="+mn-ea"/>
                <a:cs typeface="Courier New" pitchFamily="49" charset="0"/>
              </a:defRPr>
            </a:lvl2pPr>
            <a:lvl3pPr marL="466725" indent="-233363" algn="l" defTabSz="914363" rtl="0" eaLnBrk="1" latinLnBrk="0" hangingPunct="1">
              <a:lnSpc>
                <a:spcPct val="90000"/>
              </a:lnSpc>
              <a:spcBef>
                <a:spcPct val="20000"/>
              </a:spcBef>
              <a:buFont typeface="Arial" pitchFamily="34" charset="0"/>
              <a:buChar char="•"/>
              <a:defRPr sz="1800" b="0" kern="1200">
                <a:solidFill>
                  <a:schemeClr val="tx2">
                    <a:alpha val="99000"/>
                  </a:schemeClr>
                </a:solidFill>
                <a:latin typeface="+mn-lt"/>
                <a:ea typeface="+mn-ea"/>
                <a:cs typeface="Courier New" pitchFamily="49" charset="0"/>
              </a:defRPr>
            </a:lvl3pPr>
            <a:lvl4pPr marL="681038" indent="-214313" algn="l" defTabSz="914363" rtl="0" eaLnBrk="1" latinLnBrk="0" hangingPunct="1">
              <a:lnSpc>
                <a:spcPct val="90000"/>
              </a:lnSpc>
              <a:spcBef>
                <a:spcPct val="20000"/>
              </a:spcBef>
              <a:buFont typeface="Arial" pitchFamily="34" charset="0"/>
              <a:buChar char="•"/>
              <a:defRPr sz="1600" b="0" kern="1200">
                <a:solidFill>
                  <a:schemeClr val="tx2">
                    <a:alpha val="99000"/>
                  </a:schemeClr>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8CC600">
                    <a:alpha val="99000"/>
                  </a:srgbClr>
                </a:solidFill>
              </a:rPr>
              <a:t>21</a:t>
            </a:r>
            <a:r>
              <a:rPr lang="en-US" sz="2000" baseline="30000" dirty="0" smtClean="0">
                <a:solidFill>
                  <a:srgbClr val="8CC600">
                    <a:alpha val="99000"/>
                  </a:srgbClr>
                </a:solidFill>
              </a:rPr>
              <a:t>st</a:t>
            </a:r>
            <a:r>
              <a:rPr lang="en-US" sz="2000" dirty="0" smtClean="0">
                <a:solidFill>
                  <a:srgbClr val="8CC600">
                    <a:alpha val="99000"/>
                  </a:srgbClr>
                </a:solidFill>
              </a:rPr>
              <a:t> century natural and anticipatory computing</a:t>
            </a:r>
          </a:p>
          <a:p>
            <a:pPr lvl="1"/>
            <a:r>
              <a:rPr lang="en-US" dirty="0" smtClean="0">
                <a:solidFill>
                  <a:srgbClr val="3F3F3F">
                    <a:alpha val="99000"/>
                  </a:srgbClr>
                </a:solidFill>
              </a:rPr>
              <a:t>Increasingly </a:t>
            </a:r>
            <a:r>
              <a:rPr lang="en-US" dirty="0">
                <a:solidFill>
                  <a:srgbClr val="3F3F3F">
                    <a:alpha val="99000"/>
                  </a:srgbClr>
                </a:solidFill>
              </a:rPr>
              <a:t>natural interfaces</a:t>
            </a:r>
          </a:p>
          <a:p>
            <a:pPr lvl="1"/>
            <a:r>
              <a:rPr lang="en-US" dirty="0">
                <a:solidFill>
                  <a:srgbClr val="3F3F3F">
                    <a:alpha val="99000"/>
                  </a:srgbClr>
                </a:solidFill>
              </a:rPr>
              <a:t>Embedded intelligence in everyday objects</a:t>
            </a:r>
          </a:p>
          <a:p>
            <a:pPr lvl="1"/>
            <a:r>
              <a:rPr lang="en-US" dirty="0">
                <a:solidFill>
                  <a:srgbClr val="3F3F3F">
                    <a:alpha val="99000"/>
                  </a:srgbClr>
                </a:solidFill>
              </a:rPr>
              <a:t>Massive data stores and machine learning</a:t>
            </a:r>
          </a:p>
          <a:p>
            <a:pPr lvl="1"/>
            <a:r>
              <a:rPr lang="en-US" dirty="0">
                <a:solidFill>
                  <a:srgbClr val="3F3F3F">
                    <a:alpha val="99000"/>
                  </a:srgbClr>
                </a:solidFill>
              </a:rPr>
              <a:t>Ubiquitous network access</a:t>
            </a:r>
          </a:p>
          <a:p>
            <a:pPr lvl="1"/>
            <a:endParaRPr lang="en-US" dirty="0">
              <a:solidFill>
                <a:srgbClr val="3F3F3F">
                  <a:alpha val="99000"/>
                </a:srgbClr>
              </a:solidFill>
            </a:endParaRPr>
          </a:p>
        </p:txBody>
      </p:sp>
      <p:grpSp>
        <p:nvGrpSpPr>
          <p:cNvPr id="7" name="Group 6"/>
          <p:cNvGrpSpPr/>
          <p:nvPr/>
        </p:nvGrpSpPr>
        <p:grpSpPr>
          <a:xfrm>
            <a:off x="6200" y="2609764"/>
            <a:ext cx="5788521" cy="995258"/>
            <a:chOff x="8280" y="2167738"/>
            <a:chExt cx="10665081" cy="1029719"/>
          </a:xfrm>
        </p:grpSpPr>
        <p:sp>
          <p:nvSpPr>
            <p:cNvPr id="8" name="TextBox 24"/>
            <p:cNvSpPr txBox="1">
              <a:spLocks noChangeArrowheads="1"/>
            </p:cNvSpPr>
            <p:nvPr/>
          </p:nvSpPr>
          <p:spPr bwMode="auto">
            <a:xfrm>
              <a:off x="8280" y="2500136"/>
              <a:ext cx="2370158" cy="697321"/>
            </a:xfrm>
            <a:prstGeom prst="rect">
              <a:avLst/>
            </a:prstGeom>
            <a:noFill/>
            <a:ln w="9525">
              <a:noFill/>
              <a:miter lim="800000"/>
              <a:headEnd/>
              <a:tailEnd/>
            </a:ln>
          </p:spPr>
          <p:txBody>
            <a:bodyPr lIns="91396" tIns="45697" rIns="91396" bIns="45697">
              <a:spAutoFit/>
            </a:bodyPr>
            <a:lstStyle/>
            <a:p>
              <a:pPr algn="ctr" defTabSz="1218885">
                <a:lnSpc>
                  <a:spcPct val="90000"/>
                </a:lnSpc>
              </a:pPr>
              <a:r>
                <a:rPr lang="en-US" sz="2100" dirty="0">
                  <a:solidFill>
                    <a:srgbClr val="3F3F3F">
                      <a:alpha val="99000"/>
                    </a:srgbClr>
                  </a:solidFill>
                  <a:cs typeface="Courier New" pitchFamily="49" charset="0"/>
                </a:rPr>
                <a:t>Mainframe</a:t>
              </a:r>
            </a:p>
          </p:txBody>
        </p:sp>
        <p:sp>
          <p:nvSpPr>
            <p:cNvPr id="9" name="Isosceles Triangle 8"/>
            <p:cNvSpPr/>
            <p:nvPr/>
          </p:nvSpPr>
          <p:spPr bwMode="auto">
            <a:xfrm>
              <a:off x="962526" y="2894752"/>
              <a:ext cx="481263" cy="183124"/>
            </a:xfrm>
            <a:prstGeom prst="triangle">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gradFill>
                  <a:gsLst>
                    <a:gs pos="0">
                      <a:srgbClr val="FFFFFF"/>
                    </a:gs>
                    <a:gs pos="100000">
                      <a:srgbClr val="FFFFFF"/>
                    </a:gs>
                  </a:gsLst>
                  <a:lin ang="5400000" scaled="0"/>
                </a:gradFill>
              </a:endParaRPr>
            </a:p>
          </p:txBody>
        </p:sp>
        <p:sp>
          <p:nvSpPr>
            <p:cNvPr id="10" name="Isosceles Triangle 9"/>
            <p:cNvSpPr/>
            <p:nvPr/>
          </p:nvSpPr>
          <p:spPr bwMode="auto">
            <a:xfrm>
              <a:off x="3026548" y="2894752"/>
              <a:ext cx="481263" cy="183124"/>
            </a:xfrm>
            <a:prstGeom prst="triangle">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gradFill>
                  <a:gsLst>
                    <a:gs pos="0">
                      <a:srgbClr val="FFFFFF"/>
                    </a:gs>
                    <a:gs pos="100000">
                      <a:srgbClr val="FFFFFF"/>
                    </a:gs>
                  </a:gsLst>
                  <a:lin ang="5400000" scaled="0"/>
                </a:gradFill>
              </a:endParaRPr>
            </a:p>
          </p:txBody>
        </p:sp>
        <p:sp>
          <p:nvSpPr>
            <p:cNvPr id="11" name="Isosceles Triangle 10"/>
            <p:cNvSpPr/>
            <p:nvPr/>
          </p:nvSpPr>
          <p:spPr bwMode="auto">
            <a:xfrm>
              <a:off x="5090570" y="2894752"/>
              <a:ext cx="481263" cy="183124"/>
            </a:xfrm>
            <a:prstGeom prst="triangle">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gradFill>
                  <a:gsLst>
                    <a:gs pos="0">
                      <a:srgbClr val="FFFFFF"/>
                    </a:gs>
                    <a:gs pos="100000">
                      <a:srgbClr val="FFFFFF"/>
                    </a:gs>
                  </a:gsLst>
                  <a:lin ang="5400000" scaled="0"/>
                </a:gradFill>
              </a:endParaRPr>
            </a:p>
          </p:txBody>
        </p:sp>
        <p:sp>
          <p:nvSpPr>
            <p:cNvPr id="12" name="Isosceles Triangle 11"/>
            <p:cNvSpPr/>
            <p:nvPr/>
          </p:nvSpPr>
          <p:spPr bwMode="auto">
            <a:xfrm>
              <a:off x="7154592" y="2894752"/>
              <a:ext cx="481263" cy="183124"/>
            </a:xfrm>
            <a:prstGeom prst="triangle">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gradFill>
                  <a:gsLst>
                    <a:gs pos="0">
                      <a:srgbClr val="FFFFFF"/>
                    </a:gs>
                    <a:gs pos="100000">
                      <a:srgbClr val="FFFFFF"/>
                    </a:gs>
                  </a:gsLst>
                  <a:lin ang="5400000" scaled="0"/>
                </a:gradFill>
              </a:endParaRPr>
            </a:p>
          </p:txBody>
        </p:sp>
        <p:sp>
          <p:nvSpPr>
            <p:cNvPr id="13" name="Isosceles Triangle 12"/>
            <p:cNvSpPr/>
            <p:nvPr/>
          </p:nvSpPr>
          <p:spPr bwMode="auto">
            <a:xfrm>
              <a:off x="9218612" y="2894752"/>
              <a:ext cx="481263" cy="183124"/>
            </a:xfrm>
            <a:prstGeom prst="triangle">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gradFill>
                  <a:gsLst>
                    <a:gs pos="0">
                      <a:srgbClr val="FFFFFF"/>
                    </a:gs>
                    <a:gs pos="100000">
                      <a:srgbClr val="FFFFFF"/>
                    </a:gs>
                  </a:gsLst>
                  <a:lin ang="5400000" scaled="0"/>
                </a:gradFill>
              </a:endParaRPr>
            </a:p>
          </p:txBody>
        </p:sp>
        <p:sp>
          <p:nvSpPr>
            <p:cNvPr id="14" name="TextBox 24"/>
            <p:cNvSpPr txBox="1">
              <a:spLocks noChangeArrowheads="1"/>
            </p:cNvSpPr>
            <p:nvPr/>
          </p:nvSpPr>
          <p:spPr bwMode="auto">
            <a:xfrm>
              <a:off x="2082011" y="2167738"/>
              <a:ext cx="2370158" cy="783298"/>
            </a:xfrm>
            <a:prstGeom prst="rect">
              <a:avLst/>
            </a:prstGeom>
            <a:noFill/>
            <a:ln w="9525">
              <a:noFill/>
              <a:miter lim="800000"/>
              <a:headEnd/>
              <a:tailEnd/>
            </a:ln>
          </p:spPr>
          <p:txBody>
            <a:bodyPr lIns="91396" tIns="45697" rIns="91396" bIns="45697">
              <a:spAutoFit/>
            </a:bodyPr>
            <a:lstStyle/>
            <a:p>
              <a:pPr algn="ctr" defTabSz="1218885">
                <a:lnSpc>
                  <a:spcPct val="90000"/>
                </a:lnSpc>
              </a:pPr>
              <a:r>
                <a:rPr lang="en-US" sz="2700" dirty="0">
                  <a:solidFill>
                    <a:srgbClr val="0071BC">
                      <a:alpha val="99000"/>
                    </a:srgbClr>
                  </a:solidFill>
                  <a:latin typeface="Segoe UI Light"/>
                  <a:cs typeface="Courier New" pitchFamily="49" charset="0"/>
                </a:rPr>
                <a:t>1980</a:t>
              </a:r>
              <a:r>
                <a:rPr lang="en-US" sz="2700" dirty="0">
                  <a:solidFill>
                    <a:srgbClr val="0071BC">
                      <a:alpha val="99000"/>
                    </a:srgbClr>
                  </a:solidFill>
                  <a:cs typeface="Courier New" pitchFamily="49" charset="0"/>
                </a:rPr>
                <a:t/>
              </a:r>
              <a:br>
                <a:rPr lang="en-US" sz="2700" dirty="0">
                  <a:solidFill>
                    <a:srgbClr val="0071BC">
                      <a:alpha val="99000"/>
                    </a:srgbClr>
                  </a:solidFill>
                  <a:cs typeface="Courier New" pitchFamily="49" charset="0"/>
                </a:rPr>
              </a:br>
              <a:r>
                <a:rPr lang="en-US" sz="2100" dirty="0">
                  <a:solidFill>
                    <a:srgbClr val="3F3F3F">
                      <a:alpha val="99000"/>
                    </a:srgbClr>
                  </a:solidFill>
                  <a:cs typeface="Courier New" pitchFamily="49" charset="0"/>
                </a:rPr>
                <a:t>Pre-PC</a:t>
              </a:r>
            </a:p>
          </p:txBody>
        </p:sp>
        <p:sp>
          <p:nvSpPr>
            <p:cNvPr id="15" name="TextBox 24"/>
            <p:cNvSpPr txBox="1">
              <a:spLocks noChangeArrowheads="1"/>
            </p:cNvSpPr>
            <p:nvPr/>
          </p:nvSpPr>
          <p:spPr bwMode="auto">
            <a:xfrm>
              <a:off x="4155741" y="2167738"/>
              <a:ext cx="2370158" cy="783298"/>
            </a:xfrm>
            <a:prstGeom prst="rect">
              <a:avLst/>
            </a:prstGeom>
            <a:noFill/>
            <a:ln w="9525">
              <a:noFill/>
              <a:miter lim="800000"/>
              <a:headEnd/>
              <a:tailEnd/>
            </a:ln>
          </p:spPr>
          <p:txBody>
            <a:bodyPr lIns="91396" tIns="45697" rIns="91396" bIns="45697">
              <a:spAutoFit/>
            </a:bodyPr>
            <a:lstStyle/>
            <a:p>
              <a:pPr algn="ctr" defTabSz="1218885">
                <a:lnSpc>
                  <a:spcPct val="90000"/>
                </a:lnSpc>
              </a:pPr>
              <a:r>
                <a:rPr lang="en-US" sz="2700" dirty="0">
                  <a:solidFill>
                    <a:srgbClr val="0071BC">
                      <a:alpha val="99000"/>
                    </a:srgbClr>
                  </a:solidFill>
                  <a:latin typeface="Segoe UI Light"/>
                  <a:cs typeface="Courier New" pitchFamily="49" charset="0"/>
                </a:rPr>
                <a:t>1980</a:t>
              </a:r>
              <a:br>
                <a:rPr lang="en-US" sz="2700" dirty="0">
                  <a:solidFill>
                    <a:srgbClr val="0071BC">
                      <a:alpha val="99000"/>
                    </a:srgbClr>
                  </a:solidFill>
                  <a:latin typeface="Segoe UI Light"/>
                  <a:cs typeface="Courier New" pitchFamily="49" charset="0"/>
                </a:rPr>
              </a:br>
              <a:r>
                <a:rPr lang="en-US" sz="2100" dirty="0">
                  <a:solidFill>
                    <a:srgbClr val="3F3F3F">
                      <a:alpha val="99000"/>
                    </a:srgbClr>
                  </a:solidFill>
                  <a:cs typeface="Courier New" pitchFamily="49" charset="0"/>
                </a:rPr>
                <a:t>PC</a:t>
              </a:r>
            </a:p>
          </p:txBody>
        </p:sp>
        <p:sp>
          <p:nvSpPr>
            <p:cNvPr id="16" name="TextBox 24"/>
            <p:cNvSpPr txBox="1">
              <a:spLocks noChangeArrowheads="1"/>
            </p:cNvSpPr>
            <p:nvPr/>
          </p:nvSpPr>
          <p:spPr bwMode="auto">
            <a:xfrm>
              <a:off x="6229472" y="2167738"/>
              <a:ext cx="2370158" cy="783298"/>
            </a:xfrm>
            <a:prstGeom prst="rect">
              <a:avLst/>
            </a:prstGeom>
            <a:noFill/>
            <a:ln w="9525">
              <a:noFill/>
              <a:miter lim="800000"/>
              <a:headEnd/>
              <a:tailEnd/>
            </a:ln>
          </p:spPr>
          <p:txBody>
            <a:bodyPr lIns="91396" tIns="45697" rIns="91396" bIns="45697">
              <a:spAutoFit/>
            </a:bodyPr>
            <a:lstStyle/>
            <a:p>
              <a:pPr algn="ctr" defTabSz="1218885">
                <a:lnSpc>
                  <a:spcPct val="90000"/>
                </a:lnSpc>
              </a:pPr>
              <a:r>
                <a:rPr lang="en-US" sz="2700" dirty="0">
                  <a:solidFill>
                    <a:srgbClr val="0071BC">
                      <a:alpha val="99000"/>
                    </a:srgbClr>
                  </a:solidFill>
                  <a:latin typeface="Segoe UI Light"/>
                  <a:cs typeface="Courier New" pitchFamily="49" charset="0"/>
                </a:rPr>
                <a:t>2000</a:t>
              </a:r>
            </a:p>
            <a:p>
              <a:pPr algn="ctr" defTabSz="1218885">
                <a:lnSpc>
                  <a:spcPct val="90000"/>
                </a:lnSpc>
              </a:pPr>
              <a:r>
                <a:rPr lang="en-US" sz="2100" dirty="0">
                  <a:solidFill>
                    <a:srgbClr val="3F3F3F">
                      <a:alpha val="99000"/>
                    </a:srgbClr>
                  </a:solidFill>
                  <a:cs typeface="Courier New" pitchFamily="49" charset="0"/>
                </a:rPr>
                <a:t>Internet</a:t>
              </a:r>
            </a:p>
          </p:txBody>
        </p:sp>
        <p:sp>
          <p:nvSpPr>
            <p:cNvPr id="17" name="TextBox 24"/>
            <p:cNvSpPr txBox="1">
              <a:spLocks noChangeArrowheads="1"/>
            </p:cNvSpPr>
            <p:nvPr/>
          </p:nvSpPr>
          <p:spPr bwMode="auto">
            <a:xfrm>
              <a:off x="8303203" y="2167738"/>
              <a:ext cx="2370158" cy="783298"/>
            </a:xfrm>
            <a:prstGeom prst="rect">
              <a:avLst/>
            </a:prstGeom>
            <a:noFill/>
            <a:ln w="9525">
              <a:noFill/>
              <a:miter lim="800000"/>
              <a:headEnd/>
              <a:tailEnd/>
            </a:ln>
          </p:spPr>
          <p:txBody>
            <a:bodyPr lIns="91396" tIns="45697" rIns="91396" bIns="45697">
              <a:spAutoFit/>
            </a:bodyPr>
            <a:lstStyle/>
            <a:p>
              <a:pPr algn="ctr" defTabSz="1218885">
                <a:lnSpc>
                  <a:spcPct val="90000"/>
                </a:lnSpc>
              </a:pPr>
              <a:r>
                <a:rPr lang="en-US" sz="2700" dirty="0">
                  <a:solidFill>
                    <a:srgbClr val="0071BC">
                      <a:alpha val="99000"/>
                    </a:srgbClr>
                  </a:solidFill>
                  <a:latin typeface="Segoe UI Light"/>
                  <a:cs typeface="Courier New" pitchFamily="49" charset="0"/>
                </a:rPr>
                <a:t>Today+</a:t>
              </a:r>
              <a:br>
                <a:rPr lang="en-US" sz="2700" dirty="0">
                  <a:solidFill>
                    <a:srgbClr val="0071BC">
                      <a:alpha val="99000"/>
                    </a:srgbClr>
                  </a:solidFill>
                  <a:latin typeface="Segoe UI Light"/>
                  <a:cs typeface="Courier New" pitchFamily="49" charset="0"/>
                </a:rPr>
              </a:br>
              <a:r>
                <a:rPr lang="en-US" sz="2100" dirty="0">
                  <a:solidFill>
                    <a:srgbClr val="3F3F3F">
                      <a:alpha val="99000"/>
                    </a:srgbClr>
                  </a:solidFill>
                  <a:cs typeface="Courier New" pitchFamily="49" charset="0"/>
                </a:rPr>
                <a:t>Consumer</a:t>
              </a:r>
            </a:p>
          </p:txBody>
        </p:sp>
      </p:grpSp>
      <p:sp>
        <p:nvSpPr>
          <p:cNvPr id="18" name="Rectangle 17"/>
          <p:cNvSpPr/>
          <p:nvPr/>
        </p:nvSpPr>
        <p:spPr bwMode="auto">
          <a:xfrm rot="16200000" flipV="1">
            <a:off x="5796050" y="2353476"/>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0" name="Rectangle 19"/>
          <p:cNvSpPr/>
          <p:nvPr/>
        </p:nvSpPr>
        <p:spPr bwMode="auto">
          <a:xfrm rot="16200000" flipV="1">
            <a:off x="6367685" y="1775240"/>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1" name="Rectangle 20"/>
          <p:cNvSpPr/>
          <p:nvPr/>
        </p:nvSpPr>
        <p:spPr bwMode="auto">
          <a:xfrm rot="16200000" flipV="1">
            <a:off x="6937822" y="1775240"/>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2" name="Rectangle 21"/>
          <p:cNvSpPr/>
          <p:nvPr/>
        </p:nvSpPr>
        <p:spPr bwMode="auto">
          <a:xfrm rot="16200000" flipV="1">
            <a:off x="6937822" y="2345377"/>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3" name="Rectangle 22"/>
          <p:cNvSpPr/>
          <p:nvPr/>
        </p:nvSpPr>
        <p:spPr bwMode="auto">
          <a:xfrm rot="16200000" flipV="1">
            <a:off x="7507960" y="1775240"/>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5" name="Rectangle 24"/>
          <p:cNvSpPr/>
          <p:nvPr/>
        </p:nvSpPr>
        <p:spPr bwMode="auto">
          <a:xfrm rot="16200000" flipV="1">
            <a:off x="7507960" y="1205103"/>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8" name="Rectangle 27"/>
          <p:cNvSpPr/>
          <p:nvPr/>
        </p:nvSpPr>
        <p:spPr bwMode="auto">
          <a:xfrm rot="16200000" flipV="1">
            <a:off x="8639233" y="1775239"/>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29" name="Rectangle 28"/>
          <p:cNvSpPr/>
          <p:nvPr/>
        </p:nvSpPr>
        <p:spPr bwMode="auto">
          <a:xfrm rot="16200000" flipV="1">
            <a:off x="8639233" y="2345376"/>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0" name="Rectangle 29"/>
          <p:cNvSpPr/>
          <p:nvPr/>
        </p:nvSpPr>
        <p:spPr bwMode="auto">
          <a:xfrm rot="16200000" flipV="1">
            <a:off x="5796050" y="2923615"/>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1" name="Rectangle 30"/>
          <p:cNvSpPr/>
          <p:nvPr/>
        </p:nvSpPr>
        <p:spPr bwMode="auto">
          <a:xfrm rot="16200000" flipV="1">
            <a:off x="6367685" y="2923615"/>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2" name="Rectangle 31"/>
          <p:cNvSpPr/>
          <p:nvPr/>
        </p:nvSpPr>
        <p:spPr bwMode="auto">
          <a:xfrm rot="16200000" flipV="1">
            <a:off x="6937822" y="2915516"/>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4" name="Rectangle 33"/>
          <p:cNvSpPr/>
          <p:nvPr/>
        </p:nvSpPr>
        <p:spPr bwMode="auto">
          <a:xfrm rot="16200000" flipV="1">
            <a:off x="8078098" y="2915516"/>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5" name="Rectangle 34"/>
          <p:cNvSpPr/>
          <p:nvPr/>
        </p:nvSpPr>
        <p:spPr bwMode="auto">
          <a:xfrm rot="16200000" flipV="1">
            <a:off x="8639233" y="2915515"/>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6" name="Rectangle 35"/>
          <p:cNvSpPr/>
          <p:nvPr/>
        </p:nvSpPr>
        <p:spPr bwMode="auto">
          <a:xfrm rot="5400000">
            <a:off x="5796050" y="4784968"/>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39" name="Rectangle 38"/>
          <p:cNvSpPr/>
          <p:nvPr/>
        </p:nvSpPr>
        <p:spPr bwMode="auto">
          <a:xfrm rot="5400000">
            <a:off x="6937822" y="4793067"/>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0" name="Rectangle 39"/>
          <p:cNvSpPr/>
          <p:nvPr/>
        </p:nvSpPr>
        <p:spPr bwMode="auto">
          <a:xfrm rot="5400000">
            <a:off x="7507960" y="5363205"/>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3" name="Rectangle 42"/>
          <p:cNvSpPr/>
          <p:nvPr/>
        </p:nvSpPr>
        <p:spPr bwMode="auto">
          <a:xfrm rot="5400000">
            <a:off x="8078098" y="5363205"/>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5" name="Rectangle 44"/>
          <p:cNvSpPr/>
          <p:nvPr/>
        </p:nvSpPr>
        <p:spPr bwMode="auto">
          <a:xfrm rot="5400000">
            <a:off x="8078098" y="5933343"/>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6" name="Rectangle 45"/>
          <p:cNvSpPr/>
          <p:nvPr/>
        </p:nvSpPr>
        <p:spPr bwMode="auto">
          <a:xfrm rot="5400000">
            <a:off x="8639233" y="5363207"/>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7" name="Rectangle 46"/>
          <p:cNvSpPr/>
          <p:nvPr/>
        </p:nvSpPr>
        <p:spPr bwMode="auto">
          <a:xfrm rot="5400000">
            <a:off x="8639233" y="5933344"/>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8" name="Rectangle 47"/>
          <p:cNvSpPr/>
          <p:nvPr/>
        </p:nvSpPr>
        <p:spPr bwMode="auto">
          <a:xfrm rot="5400000">
            <a:off x="6367685" y="4214829"/>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49" name="Rectangle 48"/>
          <p:cNvSpPr/>
          <p:nvPr/>
        </p:nvSpPr>
        <p:spPr bwMode="auto">
          <a:xfrm rot="5400000">
            <a:off x="6937822" y="4222928"/>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50" name="Rectangle 49"/>
          <p:cNvSpPr/>
          <p:nvPr/>
        </p:nvSpPr>
        <p:spPr bwMode="auto">
          <a:xfrm rot="5400000">
            <a:off x="7507960" y="4222928"/>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52" name="Rectangle 51"/>
          <p:cNvSpPr/>
          <p:nvPr/>
        </p:nvSpPr>
        <p:spPr bwMode="auto">
          <a:xfrm rot="5400000">
            <a:off x="8639233" y="4222931"/>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grpSp>
        <p:nvGrpSpPr>
          <p:cNvPr id="96" name="Group 95"/>
          <p:cNvGrpSpPr/>
          <p:nvPr/>
        </p:nvGrpSpPr>
        <p:grpSpPr>
          <a:xfrm>
            <a:off x="8076766" y="4224261"/>
            <a:ext cx="495600" cy="492936"/>
            <a:chOff x="8076766" y="4224261"/>
            <a:chExt cx="495600" cy="492936"/>
          </a:xfrm>
        </p:grpSpPr>
        <p:sp>
          <p:nvSpPr>
            <p:cNvPr id="51" name="Rectangle 50"/>
            <p:cNvSpPr/>
            <p:nvPr/>
          </p:nvSpPr>
          <p:spPr bwMode="auto">
            <a:xfrm rot="5400000">
              <a:off x="8078098" y="4222929"/>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54" name="Picture 53"/>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a:ext>
              </a:extLst>
            </a:blip>
            <a:stretch>
              <a:fillRect/>
            </a:stretch>
          </p:blipFill>
          <p:spPr bwMode="black">
            <a:xfrm>
              <a:off x="8255762" y="4338572"/>
              <a:ext cx="137607" cy="264313"/>
            </a:xfrm>
            <a:prstGeom prst="rect">
              <a:avLst/>
            </a:prstGeom>
          </p:spPr>
        </p:pic>
      </p:grpSp>
      <p:grpSp>
        <p:nvGrpSpPr>
          <p:cNvPr id="88" name="Group 87"/>
          <p:cNvGrpSpPr/>
          <p:nvPr/>
        </p:nvGrpSpPr>
        <p:grpSpPr>
          <a:xfrm>
            <a:off x="7506628" y="2916848"/>
            <a:ext cx="495600" cy="492936"/>
            <a:chOff x="7506628" y="2916848"/>
            <a:chExt cx="495600" cy="492936"/>
          </a:xfrm>
        </p:grpSpPr>
        <p:sp>
          <p:nvSpPr>
            <p:cNvPr id="33" name="Rectangle 32"/>
            <p:cNvSpPr/>
            <p:nvPr/>
          </p:nvSpPr>
          <p:spPr bwMode="auto">
            <a:xfrm rot="16200000" flipV="1">
              <a:off x="7507960" y="2915516"/>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55" name="Freeform 20"/>
            <p:cNvSpPr>
              <a:spLocks noEditPoints="1"/>
            </p:cNvSpPr>
            <p:nvPr/>
          </p:nvSpPr>
          <p:spPr bwMode="black">
            <a:xfrm>
              <a:off x="7564338" y="3039258"/>
              <a:ext cx="380178" cy="264313"/>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pPr defTabSz="1218885"/>
              <a:endParaRPr lang="en-US" sz="1200" dirty="0">
                <a:solidFill>
                  <a:srgbClr val="FFFFFF"/>
                </a:solidFill>
              </a:endParaRPr>
            </a:p>
          </p:txBody>
        </p:sp>
      </p:grpSp>
      <p:sp>
        <p:nvSpPr>
          <p:cNvPr id="56" name="Freeform 12"/>
          <p:cNvSpPr>
            <a:spLocks noChangeAspect="1"/>
          </p:cNvSpPr>
          <p:nvPr/>
        </p:nvSpPr>
        <p:spPr bwMode="black">
          <a:xfrm>
            <a:off x="1644379" y="3639601"/>
            <a:ext cx="271805" cy="377581"/>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09713" tIns="54856" rIns="109713" bIns="54856" numCol="1" anchor="t" anchorCtr="0" compatLnSpc="1">
            <a:prstTxWarp prst="textNoShape">
              <a:avLst/>
            </a:prstTxWarp>
          </a:bodyPr>
          <a:lstStyle/>
          <a:p>
            <a:pPr defTabSz="1218885"/>
            <a:endParaRPr lang="en-US" sz="2100">
              <a:solidFill>
                <a:srgbClr val="000000"/>
              </a:solidFill>
            </a:endParaRPr>
          </a:p>
        </p:txBody>
      </p:sp>
      <p:sp>
        <p:nvSpPr>
          <p:cNvPr id="57" name="Freeform 7"/>
          <p:cNvSpPr>
            <a:spLocks noChangeAspect="1" noEditPoints="1"/>
          </p:cNvSpPr>
          <p:nvPr/>
        </p:nvSpPr>
        <p:spPr bwMode="black">
          <a:xfrm>
            <a:off x="2601892" y="3624036"/>
            <a:ext cx="586688" cy="370584"/>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09" tIns="54853" rIns="109709" bIns="54853" numCol="1" rtlCol="0" anchor="ctr" anchorCtr="0" compatLnSpc="1">
            <a:prstTxWarp prst="textNoShape">
              <a:avLst/>
            </a:prstTxWarp>
          </a:bodyPr>
          <a:lstStyle/>
          <a:p>
            <a:pPr defTabSz="987398"/>
            <a:endParaRPr lang="en-US" sz="2400" spc="-163">
              <a:solidFill>
                <a:srgbClr val="000000">
                  <a:lumMod val="50000"/>
                </a:srgbClr>
              </a:solidFill>
              <a:latin typeface="Segoe Light" pitchFamily="34" charset="0"/>
            </a:endParaRPr>
          </a:p>
        </p:txBody>
      </p:sp>
      <p:sp>
        <p:nvSpPr>
          <p:cNvPr id="58" name="Rounded Rectangle 6"/>
          <p:cNvSpPr/>
          <p:nvPr/>
        </p:nvSpPr>
        <p:spPr bwMode="black">
          <a:xfrm>
            <a:off x="5007364" y="3624038"/>
            <a:ext cx="288297" cy="40870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09" tIns="54853" rIns="109709" bIns="54853" numCol="1" rtlCol="0" anchor="ctr" anchorCtr="0" compatLnSpc="1">
            <a:prstTxWarp prst="textNoShape">
              <a:avLst/>
            </a:prstTxWarp>
          </a:bodyPr>
          <a:lstStyle/>
          <a:p>
            <a:pPr defTabSz="987398"/>
            <a:endParaRPr lang="en-US" sz="2400" spc="-163" dirty="0">
              <a:solidFill>
                <a:srgbClr val="000000">
                  <a:lumMod val="50000"/>
                </a:srgbClr>
              </a:solidFill>
              <a:latin typeface="Segoe Light" pitchFamily="34" charset="0"/>
            </a:endParaRPr>
          </a:p>
        </p:txBody>
      </p:sp>
      <p:grpSp>
        <p:nvGrpSpPr>
          <p:cNvPr id="87" name="Group 86"/>
          <p:cNvGrpSpPr/>
          <p:nvPr/>
        </p:nvGrpSpPr>
        <p:grpSpPr>
          <a:xfrm>
            <a:off x="6366353" y="2354808"/>
            <a:ext cx="495600" cy="492936"/>
            <a:chOff x="6366353" y="2354808"/>
            <a:chExt cx="495600" cy="492936"/>
          </a:xfrm>
        </p:grpSpPr>
        <p:sp>
          <p:nvSpPr>
            <p:cNvPr id="19" name="Rectangle 18"/>
            <p:cNvSpPr/>
            <p:nvPr/>
          </p:nvSpPr>
          <p:spPr bwMode="auto">
            <a:xfrm rot="16200000" flipV="1">
              <a:off x="6367685" y="2353476"/>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grpSp>
          <p:nvGrpSpPr>
            <p:cNvPr id="59" name="Group 58"/>
            <p:cNvGrpSpPr/>
            <p:nvPr/>
          </p:nvGrpSpPr>
          <p:grpSpPr>
            <a:xfrm>
              <a:off x="6499212" y="2472749"/>
              <a:ext cx="262967" cy="262899"/>
              <a:chOff x="1696789" y="1247083"/>
              <a:chExt cx="527147" cy="527009"/>
            </a:xfrm>
          </p:grpSpPr>
          <p:sp>
            <p:nvSpPr>
              <p:cNvPr id="60" name="Freeform 6"/>
              <p:cNvSpPr>
                <a:spLocks/>
              </p:cNvSpPr>
              <p:nvPr/>
            </p:nvSpPr>
            <p:spPr bwMode="black">
              <a:xfrm>
                <a:off x="1696789" y="1247083"/>
                <a:ext cx="527147" cy="527009"/>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398"/>
                <a:endParaRPr lang="en-US" sz="2400" spc="-163">
                  <a:solidFill>
                    <a:srgbClr val="000000">
                      <a:lumMod val="50000"/>
                    </a:srgbClr>
                  </a:solidFill>
                  <a:latin typeface="Segoe Light" pitchFamily="34" charset="0"/>
                </a:endParaRPr>
              </a:p>
            </p:txBody>
          </p:sp>
          <p:sp>
            <p:nvSpPr>
              <p:cNvPr id="61" name="Freeform 7"/>
              <p:cNvSpPr>
                <a:spLocks/>
              </p:cNvSpPr>
              <p:nvPr/>
            </p:nvSpPr>
            <p:spPr bwMode="black">
              <a:xfrm>
                <a:off x="1922360" y="1311988"/>
                <a:ext cx="221684" cy="41950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rgbClr val="00AEEF"/>
              </a:solidFill>
              <a:ln>
                <a:noFill/>
                <a:headEnd type="none" w="med" len="med"/>
                <a:tailEnd type="none" w="med" len="med"/>
              </a:ln>
              <a:extLst>
                <a:ext uri="{91240B29-F687-4F45-9708-019B960494DF}">
                  <a14:hiddenLine xmlns=""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757" fontAlgn="base">
                  <a:spcBef>
                    <a:spcPct val="0"/>
                  </a:spcBef>
                  <a:spcAft>
                    <a:spcPct val="0"/>
                  </a:spcAft>
                </a:pPr>
                <a:endParaRPr lang="en-US" sz="1600">
                  <a:solidFill>
                    <a:srgbClr val="00B0F0"/>
                  </a:solidFill>
                </a:endParaRPr>
              </a:p>
            </p:txBody>
          </p:sp>
        </p:grpSp>
      </p:grpSp>
      <p:grpSp>
        <p:nvGrpSpPr>
          <p:cNvPr id="85" name="Group 84"/>
          <p:cNvGrpSpPr/>
          <p:nvPr/>
        </p:nvGrpSpPr>
        <p:grpSpPr>
          <a:xfrm>
            <a:off x="8076766" y="1776571"/>
            <a:ext cx="495600" cy="492936"/>
            <a:chOff x="8076766" y="1776571"/>
            <a:chExt cx="495600" cy="492936"/>
          </a:xfrm>
        </p:grpSpPr>
        <p:sp>
          <p:nvSpPr>
            <p:cNvPr id="26" name="Rectangle 25"/>
            <p:cNvSpPr/>
            <p:nvPr/>
          </p:nvSpPr>
          <p:spPr bwMode="auto">
            <a:xfrm rot="16200000" flipV="1">
              <a:off x="8078098" y="1775239"/>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grpSp>
          <p:nvGrpSpPr>
            <p:cNvPr id="62" name="Group 61"/>
            <p:cNvGrpSpPr/>
            <p:nvPr/>
          </p:nvGrpSpPr>
          <p:grpSpPr>
            <a:xfrm>
              <a:off x="8130900" y="1876646"/>
              <a:ext cx="387332" cy="292785"/>
              <a:chOff x="5876698" y="1297015"/>
              <a:chExt cx="729453" cy="551396"/>
            </a:xfrm>
          </p:grpSpPr>
          <p:sp>
            <p:nvSpPr>
              <p:cNvPr id="63" name="Freeform 168"/>
              <p:cNvSpPr>
                <a:spLocks noEditPoints="1"/>
              </p:cNvSpPr>
              <p:nvPr/>
            </p:nvSpPr>
            <p:spPr bwMode="black">
              <a:xfrm>
                <a:off x="5876698" y="1297015"/>
                <a:ext cx="498165" cy="46690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398"/>
                <a:endParaRPr lang="en-US" sz="2400" spc="-163">
                  <a:solidFill>
                    <a:srgbClr val="000000">
                      <a:lumMod val="50000"/>
                    </a:srgbClr>
                  </a:solidFill>
                  <a:latin typeface="Segoe Light" pitchFamily="34" charset="0"/>
                </a:endParaRPr>
              </a:p>
            </p:txBody>
          </p:sp>
          <p:sp>
            <p:nvSpPr>
              <p:cNvPr id="64" name="Freeform 169"/>
              <p:cNvSpPr>
                <a:spLocks/>
              </p:cNvSpPr>
              <p:nvPr/>
            </p:nvSpPr>
            <p:spPr bwMode="black">
              <a:xfrm>
                <a:off x="6210288" y="1457098"/>
                <a:ext cx="395863" cy="391313"/>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398"/>
                <a:endParaRPr lang="en-US" sz="2400" spc="-163">
                  <a:solidFill>
                    <a:srgbClr val="000000">
                      <a:lumMod val="50000"/>
                    </a:srgbClr>
                  </a:solidFill>
                  <a:latin typeface="Segoe Light" pitchFamily="34" charset="0"/>
                </a:endParaRPr>
              </a:p>
            </p:txBody>
          </p:sp>
        </p:grpSp>
      </p:grpSp>
      <p:sp>
        <p:nvSpPr>
          <p:cNvPr id="65" name="Freeform 79"/>
          <p:cNvSpPr>
            <a:spLocks noEditPoints="1"/>
          </p:cNvSpPr>
          <p:nvPr/>
        </p:nvSpPr>
        <p:spPr bwMode="black">
          <a:xfrm>
            <a:off x="501687" y="3634114"/>
            <a:ext cx="321246" cy="398633"/>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109713" tIns="54856" rIns="109713" bIns="54856" numCol="1" anchor="t" anchorCtr="0" compatLnSpc="1">
            <a:prstTxWarp prst="textNoShape">
              <a:avLst/>
            </a:prstTxWarp>
          </a:bodyPr>
          <a:lstStyle/>
          <a:p>
            <a:pPr defTabSz="1218885"/>
            <a:endParaRPr lang="en-US" sz="2100">
              <a:solidFill>
                <a:srgbClr val="000000"/>
              </a:solidFill>
            </a:endParaRPr>
          </a:p>
        </p:txBody>
      </p:sp>
      <p:grpSp>
        <p:nvGrpSpPr>
          <p:cNvPr id="91" name="Group 90"/>
          <p:cNvGrpSpPr/>
          <p:nvPr/>
        </p:nvGrpSpPr>
        <p:grpSpPr>
          <a:xfrm>
            <a:off x="5224326" y="4212260"/>
            <a:ext cx="1065994" cy="492936"/>
            <a:chOff x="5224325" y="4212260"/>
            <a:chExt cx="1065994" cy="492936"/>
          </a:xfrm>
        </p:grpSpPr>
        <p:sp>
          <p:nvSpPr>
            <p:cNvPr id="53" name="Rectangle 52"/>
            <p:cNvSpPr/>
            <p:nvPr/>
          </p:nvSpPr>
          <p:spPr bwMode="auto">
            <a:xfrm rot="5400000">
              <a:off x="5510854" y="3925731"/>
              <a:ext cx="492936" cy="1065994"/>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66" name="Picture 4" descr="C:\Users\Staples\Desktop\ibm-logo1.pn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5536742" y="4241897"/>
              <a:ext cx="456092" cy="45609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7" name="Rectangle 66"/>
          <p:cNvSpPr/>
          <p:nvPr/>
        </p:nvSpPr>
        <p:spPr bwMode="auto">
          <a:xfrm rot="16200000" flipV="1">
            <a:off x="7140071" y="3294776"/>
            <a:ext cx="660072" cy="1067235"/>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68" name="Rectangle 67"/>
          <p:cNvSpPr/>
          <p:nvPr/>
        </p:nvSpPr>
        <p:spPr bwMode="auto">
          <a:xfrm rot="16200000" flipV="1">
            <a:off x="8280346" y="3294776"/>
            <a:ext cx="660072" cy="1067235"/>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69" name="Picture 2" descr="C:\Users\Staples\Desktop\Roslyn\ART\logos\Microsoft\MSN_2010_new_logo.png"/>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7242597" y="3653573"/>
            <a:ext cx="511830" cy="230089"/>
          </a:xfrm>
          <a:prstGeom prst="rect">
            <a:avLst/>
          </a:prstGeom>
          <a:noFill/>
          <a:extLst>
            <a:ext uri="{909E8E84-426E-40DD-AFC4-6F175D3DCCD1}">
              <a14:hiddenFill xmlns="" xmlns:a14="http://schemas.microsoft.com/office/drawing/2010/main">
                <a:solidFill>
                  <a:srgbClr val="FFFFFF"/>
                </a:solidFill>
              </a14:hiddenFill>
            </a:ext>
          </a:extLst>
        </p:spPr>
      </p:pic>
      <p:pic>
        <p:nvPicPr>
          <p:cNvPr id="70" name="Picture 3" descr="C:\Users\Staples\Desktop\Roslyn\ART\logos\Microsoft\bing_rgb.png"/>
          <p:cNvPicPr>
            <a:picLocks noChangeAspect="1" noChangeArrowheads="1"/>
          </p:cNvPicPr>
          <p:nvPr/>
        </p:nvPicPr>
        <p:blipFill>
          <a:blip r:embed="rId9" cstate="print">
            <a:extLst>
              <a:ext uri="{BEBA8EAE-BF5A-486C-A8C5-ECC9F3942E4B}">
                <a14:imgProps xmlns="" xmlns:a14="http://schemas.microsoft.com/office/drawing/2010/main">
                  <a14:imgLayer r:embed="rId10">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8393374" y="3758088"/>
            <a:ext cx="518329" cy="18170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1" name="Group 70"/>
          <p:cNvGrpSpPr/>
          <p:nvPr/>
        </p:nvGrpSpPr>
        <p:grpSpPr>
          <a:xfrm>
            <a:off x="6013787" y="3686799"/>
            <a:ext cx="634665" cy="275591"/>
            <a:chOff x="8027196" y="3213441"/>
            <a:chExt cx="1024485" cy="444862"/>
          </a:xfrm>
        </p:grpSpPr>
        <p:pic>
          <p:nvPicPr>
            <p:cNvPr id="72" name="Picture 42" descr="C:\Users\sakuu\Documents\Ballmer WPC\PNGS\xboxpearl.png"/>
            <p:cNvPicPr>
              <a:picLocks noChangeAspect="1" noChangeArrowheads="1"/>
            </p:cNvPicPr>
            <p:nvPr/>
          </p:nvPicPr>
          <p:blipFill>
            <a:blip r:embed="rId11" cstate="print">
              <a:extLst>
                <a:ext uri="{28A0092B-C50C-407E-A947-70E740481C1C}">
                  <a14:useLocalDpi xmlns="" xmlns:a14="http://schemas.microsoft.com/office/drawing/2010/main"/>
                </a:ext>
              </a:extLst>
            </a:blip>
            <a:srcRect/>
            <a:stretch>
              <a:fillRect/>
            </a:stretch>
          </p:blipFill>
          <p:spPr bwMode="gray">
            <a:xfrm>
              <a:off x="8027196" y="3271866"/>
              <a:ext cx="338200" cy="339187"/>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5" descr="C:\Users\Staples\Desktop\Roslyn\ART\logos\Microsoft\XBOX_logo1.png"/>
            <p:cNvPicPr>
              <a:picLocks noChangeAspect="1" noChangeArrowheads="1"/>
            </p:cNvPicPr>
            <p:nvPr/>
          </p:nvPicPr>
          <p:blipFill rotWithShape="1">
            <a:blip r:embed="rId12" cstate="print">
              <a:extLst>
                <a:ext uri="{BEBA8EAE-BF5A-486C-A8C5-ECC9F3942E4B}">
                  <a14:imgProps xmlns="" xmlns:a14="http://schemas.microsoft.com/office/drawing/2010/main">
                    <a14:imgLayer r:embed="rId13">
                      <a14:imgEffect>
                        <a14:brightnessContrast bright="100000"/>
                      </a14:imgEffect>
                    </a14:imgLayer>
                  </a14:imgProps>
                </a:ext>
                <a:ext uri="{28A0092B-C50C-407E-A947-70E740481C1C}">
                  <a14:useLocalDpi xmlns="" xmlns:a14="http://schemas.microsoft.com/office/drawing/2010/main"/>
                </a:ext>
              </a:extLst>
            </a:blip>
            <a:srcRect/>
            <a:stretch/>
          </p:blipFill>
          <p:spPr bwMode="auto">
            <a:xfrm>
              <a:off x="8440222" y="3213441"/>
              <a:ext cx="611459" cy="44486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89" name="Group 88"/>
          <p:cNvGrpSpPr/>
          <p:nvPr/>
        </p:nvGrpSpPr>
        <p:grpSpPr>
          <a:xfrm>
            <a:off x="7506628" y="2346709"/>
            <a:ext cx="1065738" cy="492936"/>
            <a:chOff x="7506628" y="2346709"/>
            <a:chExt cx="1065738" cy="492936"/>
          </a:xfrm>
        </p:grpSpPr>
        <p:sp>
          <p:nvSpPr>
            <p:cNvPr id="24" name="Rectangle 23"/>
            <p:cNvSpPr/>
            <p:nvPr/>
          </p:nvSpPr>
          <p:spPr bwMode="auto">
            <a:xfrm rot="16200000" flipV="1">
              <a:off x="7793029" y="2060308"/>
              <a:ext cx="492936" cy="1065738"/>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74" name="Picture 17" descr="C:\Documents and Settings\justin\Desktop\hulu.png"/>
            <p:cNvPicPr>
              <a:picLocks noChangeAspect="1" noChangeArrowheads="1"/>
            </p:cNvPicPr>
            <p:nvPr/>
          </p:nvPicPr>
          <p:blipFill>
            <a:blip r:embed="rId14" cstate="email">
              <a:extLst>
                <a:ext uri="{BEBA8EAE-BF5A-486C-A8C5-ECC9F3942E4B}">
                  <a14:imgProps xmlns="" xmlns:a14="http://schemas.microsoft.com/office/drawing/2010/main">
                    <a14:imgLayer r:embed="rId15">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7776858" y="2511293"/>
              <a:ext cx="508733" cy="158133"/>
            </a:xfrm>
            <a:prstGeom prst="rect">
              <a:avLst/>
            </a:prstGeom>
            <a:noFill/>
            <a:ln w="9525">
              <a:noFill/>
              <a:miter lim="800000"/>
              <a:headEnd/>
              <a:tailEnd/>
            </a:ln>
          </p:spPr>
        </p:pic>
      </p:grpSp>
      <p:grpSp>
        <p:nvGrpSpPr>
          <p:cNvPr id="95" name="Group 94"/>
          <p:cNvGrpSpPr/>
          <p:nvPr/>
        </p:nvGrpSpPr>
        <p:grpSpPr>
          <a:xfrm>
            <a:off x="8076769" y="4794400"/>
            <a:ext cx="1056735" cy="492936"/>
            <a:chOff x="8076765" y="4794400"/>
            <a:chExt cx="1056735" cy="492936"/>
          </a:xfrm>
        </p:grpSpPr>
        <p:sp>
          <p:nvSpPr>
            <p:cNvPr id="44" name="Rectangle 43"/>
            <p:cNvSpPr/>
            <p:nvPr/>
          </p:nvSpPr>
          <p:spPr bwMode="auto">
            <a:xfrm rot="5400000">
              <a:off x="8358665" y="4512500"/>
              <a:ext cx="492936" cy="1056735"/>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75" name="Picture 6" descr="C:\Users\Staples\Desktop\Roslyn\ART\logos\YouTube2.png"/>
            <p:cNvPicPr>
              <a:picLocks noChangeAspect="1" noChangeArrowheads="1"/>
            </p:cNvPicPr>
            <p:nvPr/>
          </p:nvPicPr>
          <p:blipFill>
            <a:blip r:embed="rId16" cstate="print">
              <a:extLst>
                <a:ext uri="{BEBA8EAE-BF5A-486C-A8C5-ECC9F3942E4B}">
                  <a14:imgProps xmlns="" xmlns:a14="http://schemas.microsoft.com/office/drawing/2010/main">
                    <a14:imgLayer r:embed="rId17">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8299615" y="4924559"/>
              <a:ext cx="576671" cy="22330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 name="Group 3"/>
          <p:cNvGrpSpPr/>
          <p:nvPr/>
        </p:nvGrpSpPr>
        <p:grpSpPr>
          <a:xfrm>
            <a:off x="8076769" y="1206435"/>
            <a:ext cx="1056735" cy="492936"/>
            <a:chOff x="8076765" y="1206434"/>
            <a:chExt cx="1056735" cy="492936"/>
          </a:xfrm>
        </p:grpSpPr>
        <p:sp>
          <p:nvSpPr>
            <p:cNvPr id="27" name="Rectangle 26"/>
            <p:cNvSpPr/>
            <p:nvPr/>
          </p:nvSpPr>
          <p:spPr bwMode="auto">
            <a:xfrm rot="16200000" flipV="1">
              <a:off x="8358665" y="924534"/>
              <a:ext cx="492936" cy="1056735"/>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76" name="Picture 7" descr="C:\Users\Staples\Desktop\Roslyn\ART\logos\Zynga.png"/>
            <p:cNvPicPr>
              <a:picLocks noChangeAspect="1" noChangeArrowheads="1"/>
            </p:cNvPicPr>
            <p:nvPr/>
          </p:nvPicPr>
          <p:blipFill>
            <a:blip r:embed="rId18" cstate="print">
              <a:extLst>
                <a:ext uri="{BEBA8EAE-BF5A-486C-A8C5-ECC9F3942E4B}">
                  <a14:imgProps xmlns="" xmlns:a14="http://schemas.microsoft.com/office/drawing/2010/main">
                    <a14:imgLayer r:embed="rId19">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8248668" y="1382345"/>
              <a:ext cx="725523" cy="178647"/>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93" name="Group 92"/>
          <p:cNvGrpSpPr/>
          <p:nvPr/>
        </p:nvGrpSpPr>
        <p:grpSpPr>
          <a:xfrm>
            <a:off x="7506628" y="4794399"/>
            <a:ext cx="495600" cy="492936"/>
            <a:chOff x="7506628" y="4794399"/>
            <a:chExt cx="495600" cy="492936"/>
          </a:xfrm>
        </p:grpSpPr>
        <p:sp>
          <p:nvSpPr>
            <p:cNvPr id="41" name="Rectangle 40"/>
            <p:cNvSpPr/>
            <p:nvPr/>
          </p:nvSpPr>
          <p:spPr bwMode="auto">
            <a:xfrm rot="5400000">
              <a:off x="7507960" y="4793067"/>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77" name="Picture 8" descr="C:\Users\Staples\Desktop\Roslyn\ART\logos\Twitter_Icon.png"/>
            <p:cNvPicPr>
              <a:picLocks noChangeAspect="1" noChangeArrowheads="1"/>
            </p:cNvPicPr>
            <p:nvPr/>
          </p:nvPicPr>
          <p:blipFill>
            <a:blip r:embed="rId20" cstate="print">
              <a:extLst>
                <a:ext uri="{BEBA8EAE-BF5A-486C-A8C5-ECC9F3942E4B}">
                  <a14:imgProps xmlns="" xmlns:a14="http://schemas.microsoft.com/office/drawing/2010/main">
                    <a14:imgLayer r:embed="rId21">
                      <a14:imgEffect>
                        <a14:brightnessContrast bright="100000"/>
                      </a14:imgEffect>
                    </a14:imgLayer>
                  </a14:imgProps>
                </a:ext>
                <a:ext uri="{28A0092B-C50C-407E-A947-70E740481C1C}">
                  <a14:useLocalDpi xmlns="" xmlns:a14="http://schemas.microsoft.com/office/drawing/2010/main"/>
                </a:ext>
              </a:extLst>
            </a:blip>
            <a:srcRect/>
            <a:stretch>
              <a:fillRect/>
            </a:stretch>
          </p:blipFill>
          <p:spPr bwMode="auto">
            <a:xfrm>
              <a:off x="7617595" y="4904034"/>
              <a:ext cx="273666" cy="273666"/>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92" name="Group 91"/>
          <p:cNvGrpSpPr/>
          <p:nvPr/>
        </p:nvGrpSpPr>
        <p:grpSpPr>
          <a:xfrm>
            <a:off x="6366355" y="5364539"/>
            <a:ext cx="1065739" cy="492936"/>
            <a:chOff x="6366351" y="5364538"/>
            <a:chExt cx="1065739" cy="492936"/>
          </a:xfrm>
        </p:grpSpPr>
        <p:sp>
          <p:nvSpPr>
            <p:cNvPr id="38" name="Rectangle 37"/>
            <p:cNvSpPr/>
            <p:nvPr/>
          </p:nvSpPr>
          <p:spPr bwMode="auto">
            <a:xfrm rot="5400000">
              <a:off x="6652753" y="5078136"/>
              <a:ext cx="492936" cy="1065739"/>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pic>
          <p:nvPicPr>
            <p:cNvPr id="78" name="Picture 3" descr="C:\Documents and Settings\justin\Desktop\GOOGLE.png"/>
            <p:cNvPicPr>
              <a:picLocks noChangeAspect="1" noChangeArrowheads="1"/>
            </p:cNvPicPr>
            <p:nvPr/>
          </p:nvPicPr>
          <p:blipFill>
            <a:blip r:embed="rId22" cstate="email">
              <a:extLst>
                <a:ext uri="{BEBA8EAE-BF5A-486C-A8C5-ECC9F3942E4B}">
                  <a14:imgProps xmlns="" xmlns:a14="http://schemas.microsoft.com/office/drawing/2010/main">
                    <a14:imgLayer r:embed="rId23">
                      <a14:imgEffect>
                        <a14:brightnessContrast bright="100000"/>
                      </a14:imgEffect>
                    </a14:imgLayer>
                  </a14:imgProps>
                </a:ext>
                <a:ext uri="{28A0092B-C50C-407E-A947-70E740481C1C}">
                  <a14:useLocalDpi xmlns="" xmlns:a14="http://schemas.microsoft.com/office/drawing/2010/main"/>
                </a:ext>
              </a:extLst>
            </a:blip>
            <a:stretch>
              <a:fillRect/>
            </a:stretch>
          </p:blipFill>
          <p:spPr bwMode="auto">
            <a:xfrm>
              <a:off x="6551438" y="5500029"/>
              <a:ext cx="725239" cy="234119"/>
            </a:xfrm>
            <a:prstGeom prst="rect">
              <a:avLst/>
            </a:prstGeom>
            <a:noFill/>
            <a:ln>
              <a:noFill/>
            </a:ln>
          </p:spPr>
        </p:pic>
      </p:grpSp>
      <p:sp>
        <p:nvSpPr>
          <p:cNvPr id="79" name="Freeform 89"/>
          <p:cNvSpPr>
            <a:spLocks noEditPoints="1"/>
          </p:cNvSpPr>
          <p:nvPr/>
        </p:nvSpPr>
        <p:spPr bwMode="black">
          <a:xfrm>
            <a:off x="3757264" y="3662162"/>
            <a:ext cx="516465" cy="332463"/>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109713" tIns="54856" rIns="109713" bIns="54856" numCol="1" anchor="t" anchorCtr="0" compatLnSpc="1">
            <a:prstTxWarp prst="textNoShape">
              <a:avLst/>
            </a:prstTxWarp>
          </a:bodyPr>
          <a:lstStyle/>
          <a:p>
            <a:pPr defTabSz="1218885"/>
            <a:endParaRPr lang="en-US" sz="2100">
              <a:solidFill>
                <a:srgbClr val="000000"/>
              </a:solidFill>
            </a:endParaRPr>
          </a:p>
        </p:txBody>
      </p:sp>
      <p:grpSp>
        <p:nvGrpSpPr>
          <p:cNvPr id="90" name="Group 89"/>
          <p:cNvGrpSpPr/>
          <p:nvPr/>
        </p:nvGrpSpPr>
        <p:grpSpPr>
          <a:xfrm>
            <a:off x="6366353" y="4786300"/>
            <a:ext cx="495600" cy="492936"/>
            <a:chOff x="6366353" y="4786300"/>
            <a:chExt cx="495600" cy="492936"/>
          </a:xfrm>
        </p:grpSpPr>
        <p:sp>
          <p:nvSpPr>
            <p:cNvPr id="37" name="Rectangle 36"/>
            <p:cNvSpPr/>
            <p:nvPr/>
          </p:nvSpPr>
          <p:spPr bwMode="auto">
            <a:xfrm rot="5400000">
              <a:off x="6367685" y="4784968"/>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grpSp>
          <p:nvGrpSpPr>
            <p:cNvPr id="80" name="Group 79"/>
            <p:cNvGrpSpPr/>
            <p:nvPr/>
          </p:nvGrpSpPr>
          <p:grpSpPr bwMode="black">
            <a:xfrm>
              <a:off x="6446572" y="4875166"/>
              <a:ext cx="335197" cy="272697"/>
              <a:chOff x="5184775" y="225425"/>
              <a:chExt cx="1500188" cy="1220788"/>
            </a:xfrm>
            <a:solidFill>
              <a:srgbClr val="FFFFFF"/>
            </a:solidFill>
          </p:grpSpPr>
          <p:sp>
            <p:nvSpPr>
              <p:cNvPr id="8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85"/>
                <a:endParaRPr lang="en-US" sz="2100">
                  <a:solidFill>
                    <a:srgbClr val="000000"/>
                  </a:solidFill>
                </a:endParaRPr>
              </a:p>
            </p:txBody>
          </p:sp>
          <p:sp>
            <p:nvSpPr>
              <p:cNvPr id="82"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85"/>
                <a:endParaRPr lang="en-US" sz="2100">
                  <a:solidFill>
                    <a:srgbClr val="000000"/>
                  </a:solidFill>
                </a:endParaRPr>
              </a:p>
            </p:txBody>
          </p:sp>
          <p:sp>
            <p:nvSpPr>
              <p:cNvPr id="8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85"/>
                <a:endParaRPr lang="en-US" sz="2100">
                  <a:solidFill>
                    <a:srgbClr val="000000"/>
                  </a:solidFill>
                </a:endParaRPr>
              </a:p>
            </p:txBody>
          </p:sp>
        </p:grpSp>
      </p:grpSp>
      <p:grpSp>
        <p:nvGrpSpPr>
          <p:cNvPr id="94" name="Group 93"/>
          <p:cNvGrpSpPr/>
          <p:nvPr/>
        </p:nvGrpSpPr>
        <p:grpSpPr>
          <a:xfrm>
            <a:off x="7506628" y="5934675"/>
            <a:ext cx="495600" cy="492936"/>
            <a:chOff x="7506628" y="5934674"/>
            <a:chExt cx="495600" cy="492936"/>
          </a:xfrm>
        </p:grpSpPr>
        <p:sp>
          <p:nvSpPr>
            <p:cNvPr id="42" name="Rectangle 41"/>
            <p:cNvSpPr/>
            <p:nvPr/>
          </p:nvSpPr>
          <p:spPr bwMode="auto">
            <a:xfrm rot="5400000">
              <a:off x="7507960" y="5933342"/>
              <a:ext cx="492936" cy="495600"/>
            </a:xfrm>
            <a:prstGeom prst="rect">
              <a:avLst/>
            </a:prstGeom>
            <a:solidFill>
              <a:srgbClr val="00AEEF"/>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dirty="0">
                <a:gradFill>
                  <a:gsLst>
                    <a:gs pos="0">
                      <a:srgbClr val="FFFFFF"/>
                    </a:gs>
                    <a:gs pos="100000">
                      <a:srgbClr val="FFFFFF"/>
                    </a:gs>
                  </a:gsLst>
                  <a:lin ang="5400000" scaled="0"/>
                </a:gradFill>
              </a:endParaRPr>
            </a:p>
          </p:txBody>
        </p:sp>
        <p:sp>
          <p:nvSpPr>
            <p:cNvPr id="84" name="Freeform 15"/>
            <p:cNvSpPr>
              <a:spLocks noEditPoints="1"/>
            </p:cNvSpPr>
            <p:nvPr/>
          </p:nvSpPr>
          <p:spPr bwMode="black">
            <a:xfrm>
              <a:off x="7597885" y="6024420"/>
              <a:ext cx="313084" cy="313444"/>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1218885"/>
              <a:endParaRPr lang="en-US" sz="2100">
                <a:solidFill>
                  <a:srgbClr val="000000"/>
                </a:solidFill>
              </a:endParaRPr>
            </a:p>
          </p:txBody>
        </p:sp>
      </p:grpSp>
      <p:sp>
        <p:nvSpPr>
          <p:cNvPr id="86" name="Rectangle 85"/>
          <p:cNvSpPr/>
          <p:nvPr/>
        </p:nvSpPr>
        <p:spPr>
          <a:xfrm>
            <a:off x="8328030" y="6734899"/>
            <a:ext cx="815970" cy="169255"/>
          </a:xfrm>
          <a:prstGeom prst="rect">
            <a:avLst/>
          </a:prstGeom>
          <a:noFill/>
        </p:spPr>
        <p:txBody>
          <a:bodyPr wrap="square" lIns="121888" tIns="60944" rIns="121888" bIns="60944">
            <a:spAutoFit/>
          </a:bodyPr>
          <a:lstStyle/>
          <a:p>
            <a:pPr defTabSz="1218885"/>
            <a:r>
              <a:rPr lang="en-GB" sz="300" dirty="0">
                <a:noFill/>
                <a:latin typeface="Segoe"/>
              </a:rPr>
              <a:t>214D053B33BC</a:t>
            </a:r>
          </a:p>
        </p:txBody>
      </p:sp>
      <p:sp>
        <p:nvSpPr>
          <p:cNvPr id="97" name="Slide Number Placeholder 5"/>
          <p:cNvSpPr txBox="1">
            <a:spLocks/>
          </p:cNvSpPr>
          <p:nvPr/>
        </p:nvSpPr>
        <p:spPr>
          <a:xfrm>
            <a:off x="8971029" y="6522116"/>
            <a:ext cx="64120" cy="124650"/>
          </a:xfrm>
          <a:prstGeom prst="rect">
            <a:avLst/>
          </a:prstGeom>
        </p:spPr>
        <p:txBody>
          <a:bodyPr vert="horz" wrap="none" lIns="0" tIns="0" rIns="0" bIns="0" rtlCol="0" anchor="ctr">
            <a:spAutoFit/>
          </a:bodyPr>
          <a:lstStyle>
            <a:defPPr>
              <a:defRPr lang="en-US"/>
            </a:defPPr>
            <a:lvl1pPr marL="0" algn="r" defTabSz="1088105" rtl="0" eaLnBrk="1" latinLnBrk="0" hangingPunct="1">
              <a:defRPr lang="en-US" sz="900" kern="1200" spc="0" baseline="0" smtClean="0">
                <a:gradFill>
                  <a:gsLst>
                    <a:gs pos="4583">
                      <a:schemeClr val="tx1"/>
                    </a:gs>
                    <a:gs pos="20000">
                      <a:schemeClr val="tx1"/>
                    </a:gs>
                  </a:gsLst>
                  <a:lin ang="5400000" scaled="0"/>
                </a:gra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defTabSz="1218887">
              <a:lnSpc>
                <a:spcPct val="90000"/>
              </a:lnSpc>
            </a:pPr>
            <a:fld id="{B6F15528-21DE-4FAA-801E-634DDDAF4B2B}" type="slidenum">
              <a:rPr>
                <a:gradFill>
                  <a:gsLst>
                    <a:gs pos="4583">
                      <a:srgbClr val="979796"/>
                    </a:gs>
                    <a:gs pos="20000">
                      <a:srgbClr val="979796"/>
                    </a:gs>
                  </a:gsLst>
                  <a:lin ang="5400000" scaled="0"/>
                </a:gradFill>
              </a:rPr>
              <a:pPr defTabSz="1218887">
                <a:lnSpc>
                  <a:spcPct val="90000"/>
                </a:lnSpc>
              </a:pPr>
              <a:t>6</a:t>
            </a:fld>
            <a:endParaRPr dirty="0">
              <a:gradFill>
                <a:gsLst>
                  <a:gs pos="4583">
                    <a:srgbClr val="979796"/>
                  </a:gs>
                  <a:gs pos="20000">
                    <a:srgbClr val="979796"/>
                  </a:gs>
                </a:gsLst>
                <a:lin ang="5400000" scaled="0"/>
              </a:gradFill>
            </a:endParaRPr>
          </a:p>
        </p:txBody>
      </p:sp>
    </p:spTree>
    <p:extLst>
      <p:ext uri="{BB962C8B-B14F-4D97-AF65-F5344CB8AC3E}">
        <p14:creationId xmlns="" xmlns:p14="http://schemas.microsoft.com/office/powerpoint/2010/main" val="15678269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2565400"/>
            <a:ext cx="2884464" cy="2217616"/>
          </a:xfrm>
        </p:spPr>
        <p:txBody>
          <a:bodyPr>
            <a:normAutofit/>
          </a:bodyPr>
          <a:lstStyle/>
          <a:p>
            <a:r>
              <a:rPr lang="fr-CH" b="1" dirty="0" err="1" smtClean="0">
                <a:solidFill>
                  <a:srgbClr val="0070C0"/>
                </a:solidFill>
              </a:rPr>
              <a:t>Brecha</a:t>
            </a:r>
            <a:r>
              <a:rPr lang="fr-CH" b="1" dirty="0" smtClean="0">
                <a:solidFill>
                  <a:srgbClr val="0070C0"/>
                </a:solidFill>
              </a:rPr>
              <a:t> </a:t>
            </a:r>
            <a:r>
              <a:rPr lang="fr-CH" b="1" dirty="0" err="1" smtClean="0">
                <a:solidFill>
                  <a:srgbClr val="0070C0"/>
                </a:solidFill>
              </a:rPr>
              <a:t>competitiva</a:t>
            </a:r>
            <a:r>
              <a:rPr lang="fr-CH" b="1" dirty="0" smtClean="0">
                <a:solidFill>
                  <a:srgbClr val="0070C0"/>
                </a:solidFill>
              </a:rPr>
              <a:t> con OCDE</a:t>
            </a:r>
            <a:endParaRPr lang="en-GB" b="1" dirty="0">
              <a:solidFill>
                <a:srgbClr val="0070C0"/>
              </a:solidFill>
            </a:endParaRPr>
          </a:p>
        </p:txBody>
      </p:sp>
      <p:sp>
        <p:nvSpPr>
          <p:cNvPr id="3" name="Text Placeholder 2"/>
          <p:cNvSpPr>
            <a:spLocks noGrp="1"/>
          </p:cNvSpPr>
          <p:nvPr>
            <p:ph type="body" idx="1"/>
          </p:nvPr>
        </p:nvSpPr>
        <p:spPr>
          <a:xfrm>
            <a:off x="2699792" y="332656"/>
            <a:ext cx="6215035" cy="1923596"/>
          </a:xfrm>
        </p:spPr>
        <p:txBody>
          <a:bodyPr/>
          <a:lstStyle/>
          <a:p>
            <a:pPr algn="r"/>
            <a:r>
              <a:rPr lang="fr-CH" sz="2400" b="1" dirty="0" smtClean="0">
                <a:solidFill>
                  <a:srgbClr val="0070C0"/>
                </a:solidFill>
                <a:latin typeface="Arial Narrow" pitchFamily="34" charset="0"/>
              </a:rPr>
              <a:t>…si bien en </a:t>
            </a:r>
            <a:r>
              <a:rPr lang="fr-CH" sz="2400" b="1" dirty="0" err="1" smtClean="0">
                <a:solidFill>
                  <a:srgbClr val="0070C0"/>
                </a:solidFill>
                <a:latin typeface="Arial Narrow" pitchFamily="34" charset="0"/>
              </a:rPr>
              <a:t>comparación</a:t>
            </a:r>
            <a:r>
              <a:rPr lang="fr-CH" sz="2400" b="1" dirty="0" smtClean="0">
                <a:solidFill>
                  <a:srgbClr val="0070C0"/>
                </a:solidFill>
                <a:latin typeface="Arial Narrow" pitchFamily="34" charset="0"/>
              </a:rPr>
              <a:t> con </a:t>
            </a:r>
            <a:r>
              <a:rPr lang="fr-CH" sz="2400" b="1" dirty="0" err="1" smtClean="0">
                <a:solidFill>
                  <a:srgbClr val="0070C0"/>
                </a:solidFill>
                <a:latin typeface="Arial Narrow" pitchFamily="34" charset="0"/>
              </a:rPr>
              <a:t>países</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más</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avanzados</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todavía</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queda</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camino</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por</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recorrer</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especialmente</a:t>
            </a:r>
            <a:r>
              <a:rPr lang="fr-CH" sz="2400" b="1" dirty="0" smtClean="0">
                <a:solidFill>
                  <a:srgbClr val="0070C0"/>
                </a:solidFill>
                <a:latin typeface="Arial Narrow" pitchFamily="34" charset="0"/>
              </a:rPr>
              <a:t> en la </a:t>
            </a:r>
            <a:r>
              <a:rPr lang="fr-CH" sz="2400" b="1" dirty="0" err="1" smtClean="0">
                <a:solidFill>
                  <a:srgbClr val="0070C0"/>
                </a:solidFill>
                <a:latin typeface="Arial Narrow" pitchFamily="34" charset="0"/>
              </a:rPr>
              <a:t>creación</a:t>
            </a:r>
            <a:r>
              <a:rPr lang="fr-CH" sz="2400" b="1" dirty="0" smtClean="0">
                <a:solidFill>
                  <a:srgbClr val="0070C0"/>
                </a:solidFill>
                <a:latin typeface="Arial Narrow" pitchFamily="34" charset="0"/>
              </a:rPr>
              <a:t> de </a:t>
            </a:r>
            <a:r>
              <a:rPr lang="fr-CH" sz="2400" b="1" dirty="0" err="1" smtClean="0">
                <a:solidFill>
                  <a:srgbClr val="0070C0"/>
                </a:solidFill>
                <a:latin typeface="Arial Narrow" pitchFamily="34" charset="0"/>
              </a:rPr>
              <a:t>una</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sociedad</a:t>
            </a:r>
            <a:r>
              <a:rPr lang="fr-CH" sz="2400" b="1" dirty="0" smtClean="0">
                <a:solidFill>
                  <a:srgbClr val="0070C0"/>
                </a:solidFill>
                <a:latin typeface="Arial Narrow" pitchFamily="34" charset="0"/>
              </a:rPr>
              <a:t>/</a:t>
            </a:r>
            <a:r>
              <a:rPr lang="fr-CH" sz="2400" b="1" dirty="0" err="1" smtClean="0">
                <a:solidFill>
                  <a:srgbClr val="0070C0"/>
                </a:solidFill>
                <a:latin typeface="Arial Narrow" pitchFamily="34" charset="0"/>
              </a:rPr>
              <a:t>economía</a:t>
            </a:r>
            <a:r>
              <a:rPr lang="fr-CH" sz="2400" b="1" dirty="0" smtClean="0">
                <a:solidFill>
                  <a:srgbClr val="0070C0"/>
                </a:solidFill>
                <a:latin typeface="Arial Narrow" pitchFamily="34" charset="0"/>
              </a:rPr>
              <a:t> </a:t>
            </a:r>
            <a:r>
              <a:rPr lang="fr-CH" sz="2400" b="1" dirty="0" err="1" smtClean="0">
                <a:solidFill>
                  <a:srgbClr val="0070C0"/>
                </a:solidFill>
                <a:latin typeface="Arial Narrow" pitchFamily="34" charset="0"/>
              </a:rPr>
              <a:t>basada</a:t>
            </a:r>
            <a:r>
              <a:rPr lang="fr-CH" sz="2400" b="1" dirty="0" smtClean="0">
                <a:solidFill>
                  <a:srgbClr val="0070C0"/>
                </a:solidFill>
                <a:latin typeface="Arial Narrow" pitchFamily="34" charset="0"/>
              </a:rPr>
              <a:t> en el </a:t>
            </a:r>
            <a:r>
              <a:rPr lang="fr-CH" sz="2400" b="1" dirty="0" err="1" smtClean="0">
                <a:solidFill>
                  <a:srgbClr val="0070C0"/>
                </a:solidFill>
                <a:latin typeface="Arial Narrow" pitchFamily="34" charset="0"/>
              </a:rPr>
              <a:t>conocimiento</a:t>
            </a:r>
            <a:endParaRPr lang="en-GB" sz="2400" b="1" dirty="0">
              <a:solidFill>
                <a:srgbClr val="0070C0"/>
              </a:solidFill>
              <a:latin typeface="Arial Narrow" pitchFamily="34" charset="0"/>
            </a:endParaRPr>
          </a:p>
        </p:txBody>
      </p:sp>
      <p:graphicFrame>
        <p:nvGraphicFramePr>
          <p:cNvPr id="6" name="Chart Placeholder 5"/>
          <p:cNvGraphicFramePr>
            <a:graphicFrameLocks noGrp="1"/>
          </p:cNvGraphicFramePr>
          <p:nvPr>
            <p:ph type="chart" sz="quarter" idx="10"/>
            <p:extLst>
              <p:ext uri="{D42A27DB-BD31-4B8C-83A1-F6EECF244321}">
                <p14:modId xmlns="" xmlns:p14="http://schemas.microsoft.com/office/powerpoint/2010/main" val="2875899014"/>
              </p:ext>
            </p:extLst>
          </p:nvPr>
        </p:nvGraphicFramePr>
        <p:xfrm>
          <a:off x="2699792" y="2132856"/>
          <a:ext cx="6238875" cy="3948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597285" y="6391073"/>
            <a:ext cx="2444900" cy="276999"/>
          </a:xfrm>
          <a:prstGeom prst="rect">
            <a:avLst/>
          </a:prstGeom>
          <a:noFill/>
        </p:spPr>
        <p:txBody>
          <a:bodyPr wrap="none" rtlCol="0">
            <a:spAutoFit/>
          </a:bodyPr>
          <a:lstStyle/>
          <a:p>
            <a:r>
              <a:rPr lang="fr-CH" sz="1200" dirty="0" err="1" smtClean="0"/>
              <a:t>Fuente</a:t>
            </a:r>
            <a:r>
              <a:rPr lang="fr-CH" sz="1200" dirty="0" smtClean="0"/>
              <a:t>: </a:t>
            </a:r>
            <a:r>
              <a:rPr lang="fr-CH" sz="1200" dirty="0" err="1" smtClean="0"/>
              <a:t>Foro</a:t>
            </a:r>
            <a:r>
              <a:rPr lang="fr-CH" sz="1200" dirty="0" smtClean="0"/>
              <a:t> </a:t>
            </a:r>
            <a:r>
              <a:rPr lang="fr-CH" sz="1200" dirty="0" err="1" smtClean="0"/>
              <a:t>Económico</a:t>
            </a:r>
            <a:r>
              <a:rPr lang="fr-CH" sz="1200" dirty="0" smtClean="0"/>
              <a:t> </a:t>
            </a:r>
            <a:r>
              <a:rPr lang="fr-CH" sz="1200" dirty="0" err="1" smtClean="0"/>
              <a:t>Mundial</a:t>
            </a:r>
            <a:endParaRPr lang="fr-CH" sz="1200" dirty="0" smtClean="0"/>
          </a:p>
        </p:txBody>
      </p:sp>
      <p:sp>
        <p:nvSpPr>
          <p:cNvPr id="8" name="7 Rectángulo"/>
          <p:cNvSpPr/>
          <p:nvPr/>
        </p:nvSpPr>
        <p:spPr>
          <a:xfrm>
            <a:off x="266699" y="6217920"/>
            <a:ext cx="1505830" cy="640080"/>
          </a:xfrm>
          <a:prstGeom prst="rect">
            <a:avLst/>
          </a:prstGeom>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smtClean="0"/>
          </a:p>
        </p:txBody>
      </p:sp>
    </p:spTree>
    <p:extLst>
      <p:ext uri="{BB962C8B-B14F-4D97-AF65-F5344CB8AC3E}">
        <p14:creationId xmlns="" xmlns:p14="http://schemas.microsoft.com/office/powerpoint/2010/main" val="1779311839"/>
      </p:ext>
    </p:extLst>
  </p:cSld>
  <p:clrMapOvr>
    <a:masterClrMapping/>
  </p:clrMapOvr>
  <mc:AlternateContent xmlns:mc="http://schemas.openxmlformats.org/markup-compatibility/2006">
    <mc:Choice xmlns="" xmlns:p14="http://schemas.microsoft.com/office/powerpoint/2010/main" Requires="p14">
      <p:transition p14:dur="300">
        <p:fade/>
      </p:transition>
    </mc:Choice>
    <mc:Fallback>
      <p:transition>
        <p:fade/>
      </p:transition>
    </mc:Fallback>
  </mc:AlternateContent>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2268538" y="-892175"/>
            <a:ext cx="8785225" cy="8281988"/>
          </a:xfrm>
          <a:prstGeom prst="wedgeEllipseCallout">
            <a:avLst>
              <a:gd fmla="val -54389" name="adj1"/>
              <a:gd fmla="val 19542" name="adj2"/>
            </a:avLst>
          </a:prstGeom>
          <a:solidFill>
            <a:srgbClr val="808080">
              <a:alpha val="39999"/>
            </a:srgbClr>
          </a:solidFill>
          <a:ln w="25400">
            <a:solidFill>
              <a:srgbClr val="000000"/>
            </a:solidFill>
            <a:miter lim="800000"/>
            <a:headEnd/>
            <a:tailEnd/>
          </a:ln>
        </p:spPr>
        <p:txBody>
          <a:bodyPr/>
          <a:lstStyle/>
          <a:p>
            <a:pPr algn="ctr"/>
            <a:endParaRPr lang="en-US"/>
          </a:p>
        </p:txBody>
      </p:sp>
      <p:pic>
        <p:nvPicPr>
          <p:cNvPr descr="macintosh-color-classic" id="81923" name="Picture 3">
            <a:hlinkClick r:id="rId2"/>
          </p:cNvPr>
          <p:cNvPicPr>
            <a:picLocks noChangeArrowheads="1" noChangeAspect="1"/>
          </p:cNvPicPr>
          <p:nvPr/>
        </p:nvPicPr>
        <p:blipFill>
          <a:blip cstate="print" r:embed="rId3"/>
          <a:srcRect/>
          <a:stretch>
            <a:fillRect/>
          </a:stretch>
        </p:blipFill>
        <p:spPr bwMode="auto">
          <a:xfrm>
            <a:off x="250825" y="2708275"/>
            <a:ext cx="1612900" cy="1612900"/>
          </a:xfrm>
          <a:prstGeom prst="rect">
            <a:avLst/>
          </a:prstGeom>
          <a:noFill/>
          <a:ln w="9525">
            <a:solidFill>
              <a:schemeClr val="tx2"/>
            </a:solidFill>
            <a:miter lim="800000"/>
            <a:headEnd/>
            <a:tailEnd/>
          </a:ln>
        </p:spPr>
      </p:pic>
      <p:pic>
        <p:nvPicPr>
          <p:cNvPr descr="apple_logo_(640x480)" id="81924" name="Picture 4">
            <a:hlinkClick r:id="rId4"/>
          </p:cNvPr>
          <p:cNvPicPr>
            <a:picLocks noChangeArrowheads="1" noChangeAspect="1"/>
          </p:cNvPicPr>
          <p:nvPr/>
        </p:nvPicPr>
        <p:blipFill>
          <a:blip cstate="print" r:embed="rId5"/>
          <a:srcRect/>
          <a:stretch>
            <a:fillRect/>
          </a:stretch>
        </p:blipFill>
        <p:spPr bwMode="auto">
          <a:xfrm>
            <a:off x="323850" y="5157788"/>
            <a:ext cx="1520825" cy="1143000"/>
          </a:xfrm>
          <a:prstGeom prst="rect">
            <a:avLst/>
          </a:prstGeom>
          <a:noFill/>
          <a:ln w="9525">
            <a:noFill/>
            <a:miter lim="800000"/>
            <a:headEnd/>
            <a:tailEnd/>
          </a:ln>
        </p:spPr>
      </p:pic>
      <p:pic>
        <p:nvPicPr>
          <p:cNvPr descr="005" id="81925" name="Picture 5">
            <a:hlinkClick r:id="rId6"/>
          </p:cNvPr>
          <p:cNvPicPr>
            <a:picLocks noChangeArrowheads="1" noChangeAspect="1"/>
          </p:cNvPicPr>
          <p:nvPr/>
        </p:nvPicPr>
        <p:blipFill>
          <a:blip cstate="print" r:embed="rId7"/>
          <a:srcRect r="45775"/>
          <a:stretch>
            <a:fillRect/>
          </a:stretch>
        </p:blipFill>
        <p:spPr bwMode="auto">
          <a:xfrm>
            <a:off x="2771775" y="2420938"/>
            <a:ext cx="727075" cy="1000125"/>
          </a:xfrm>
          <a:prstGeom prst="rect">
            <a:avLst/>
          </a:prstGeom>
          <a:noFill/>
          <a:ln w="9525">
            <a:noFill/>
            <a:miter lim="800000"/>
            <a:headEnd/>
            <a:tailEnd/>
          </a:ln>
        </p:spPr>
      </p:pic>
      <p:pic>
        <p:nvPicPr>
          <p:cNvPr descr="0407ibm2" id="81926" name="Picture 6"/>
          <p:cNvPicPr>
            <a:picLocks noChangeArrowheads="1" noChangeAspect="1"/>
          </p:cNvPicPr>
          <p:nvPr/>
        </p:nvPicPr>
        <p:blipFill>
          <a:blip cstate="print" r:embed="rId8"/>
          <a:srcRect/>
          <a:stretch>
            <a:fillRect/>
          </a:stretch>
        </p:blipFill>
        <p:spPr bwMode="auto">
          <a:xfrm>
            <a:off x="6948488" y="1125538"/>
            <a:ext cx="1620837" cy="1104900"/>
          </a:xfrm>
          <a:prstGeom prst="rect">
            <a:avLst/>
          </a:prstGeom>
          <a:noFill/>
          <a:ln w="9525">
            <a:noFill/>
            <a:miter lim="800000"/>
            <a:headEnd/>
            <a:tailEnd/>
          </a:ln>
        </p:spPr>
      </p:pic>
      <p:pic>
        <p:nvPicPr>
          <p:cNvPr descr="T373925A" id="81927" name="Picture 7"/>
          <p:cNvPicPr>
            <a:picLocks noChangeArrowheads="1" noChangeAspect="1"/>
          </p:cNvPicPr>
          <p:nvPr/>
        </p:nvPicPr>
        <p:blipFill>
          <a:blip cstate="print" r:embed="rId9"/>
          <a:srcRect/>
          <a:stretch>
            <a:fillRect/>
          </a:stretch>
        </p:blipFill>
        <p:spPr bwMode="auto">
          <a:xfrm>
            <a:off x="6948488" y="5157788"/>
            <a:ext cx="1711325" cy="1212850"/>
          </a:xfrm>
          <a:prstGeom prst="rect">
            <a:avLst/>
          </a:prstGeom>
          <a:noFill/>
          <a:ln w="9525">
            <a:noFill/>
            <a:miter lim="800000"/>
            <a:headEnd/>
            <a:tailEnd/>
          </a:ln>
        </p:spPr>
      </p:pic>
      <p:pic>
        <p:nvPicPr>
          <p:cNvPr descr="PH001" id="81928" name="Picture 8">
            <a:hlinkClick r:id="rId10"/>
          </p:cNvPr>
          <p:cNvPicPr>
            <a:picLocks noChangeArrowheads="1" noChangeAspect="1"/>
          </p:cNvPicPr>
          <p:nvPr/>
        </p:nvPicPr>
        <p:blipFill>
          <a:blip cstate="print" r:embed="rId11"/>
          <a:srcRect/>
          <a:stretch>
            <a:fillRect/>
          </a:stretch>
        </p:blipFill>
        <p:spPr bwMode="auto">
          <a:xfrm>
            <a:off x="6948488" y="2349500"/>
            <a:ext cx="1570037" cy="1089025"/>
          </a:xfrm>
          <a:prstGeom prst="rect">
            <a:avLst/>
          </a:prstGeom>
          <a:noFill/>
          <a:ln w="9525">
            <a:noFill/>
            <a:miter lim="800000"/>
            <a:headEnd/>
            <a:tailEnd/>
          </a:ln>
        </p:spPr>
      </p:pic>
      <p:pic>
        <p:nvPicPr>
          <p:cNvPr descr="IBM_punched_card_sorter_c" id="81929" name="Picture 9"/>
          <p:cNvPicPr>
            <a:picLocks noChangeArrowheads="1" noChangeAspect="1"/>
          </p:cNvPicPr>
          <p:nvPr/>
        </p:nvPicPr>
        <p:blipFill>
          <a:blip cstate="print" r:embed="rId12"/>
          <a:srcRect/>
          <a:stretch>
            <a:fillRect/>
          </a:stretch>
        </p:blipFill>
        <p:spPr bwMode="auto">
          <a:xfrm>
            <a:off x="6877050" y="3644900"/>
            <a:ext cx="1752600" cy="1271588"/>
          </a:xfrm>
          <a:prstGeom prst="rect">
            <a:avLst/>
          </a:prstGeom>
          <a:noFill/>
          <a:ln w="9525">
            <a:noFill/>
            <a:miter lim="800000"/>
            <a:headEnd/>
            <a:tailEnd/>
          </a:ln>
        </p:spPr>
      </p:pic>
      <p:pic>
        <p:nvPicPr>
          <p:cNvPr descr="OW_2005_IBM_logo3" id="81930" name="Picture 10">
            <a:hlinkClick r:id="rId13"/>
          </p:cNvPr>
          <p:cNvPicPr>
            <a:picLocks noChangeArrowheads="1" noChangeAspect="1"/>
          </p:cNvPicPr>
          <p:nvPr/>
        </p:nvPicPr>
        <p:blipFill>
          <a:blip cstate="print" r:embed="rId14"/>
          <a:srcRect/>
          <a:stretch>
            <a:fillRect/>
          </a:stretch>
        </p:blipFill>
        <p:spPr bwMode="auto">
          <a:xfrm>
            <a:off x="7308850" y="188913"/>
            <a:ext cx="962025" cy="771525"/>
          </a:xfrm>
          <a:prstGeom prst="rect">
            <a:avLst/>
          </a:prstGeom>
          <a:noFill/>
          <a:ln w="9525">
            <a:solidFill>
              <a:schemeClr val="tx2"/>
            </a:solidFill>
            <a:miter lim="800000"/>
            <a:headEnd/>
            <a:tailEnd/>
          </a:ln>
        </p:spPr>
      </p:pic>
      <p:pic>
        <p:nvPicPr>
          <p:cNvPr descr="The original Atari upright cabinet. As is clear in the picture, the monitor was an ordinary black-and-white television set" id="81931" name="Picture 11">
            <a:hlinkClick r:id="rId15" tooltip="The original Atari upright cabinet. As is clear in the picture, the monitor was an ordinary black-and-white television set"/>
          </p:cNvPr>
          <p:cNvPicPr>
            <a:picLocks noChangeArrowheads="1" noChangeAspect="1"/>
          </p:cNvPicPr>
          <p:nvPr/>
        </p:nvPicPr>
        <p:blipFill>
          <a:blip cstate="print" r:embed="rId16"/>
          <a:srcRect/>
          <a:stretch>
            <a:fillRect/>
          </a:stretch>
        </p:blipFill>
        <p:spPr bwMode="auto">
          <a:xfrm>
            <a:off x="5076825" y="692150"/>
            <a:ext cx="796925" cy="1309688"/>
          </a:xfrm>
          <a:prstGeom prst="rect">
            <a:avLst/>
          </a:prstGeom>
          <a:noFill/>
          <a:ln w="9525">
            <a:noFill/>
            <a:miter lim="800000"/>
            <a:headEnd/>
            <a:tailEnd/>
          </a:ln>
        </p:spPr>
      </p:pic>
      <p:pic>
        <p:nvPicPr>
          <p:cNvPr descr="Atari 2600 four-switch &quot;wood veneer&quot; version (the original 2600 had six switches)." id="81932" name="Picture 12">
            <a:hlinkClick r:id="rId17" tooltip="Atari 2600 four-switch &quot;wood veneer&quot; version (the original 2600 had six switches)."/>
          </p:cNvPr>
          <p:cNvPicPr>
            <a:picLocks noChangeArrowheads="1" noChangeAspect="1"/>
          </p:cNvPicPr>
          <p:nvPr/>
        </p:nvPicPr>
        <p:blipFill>
          <a:blip cstate="print" r:embed="rId18"/>
          <a:srcRect/>
          <a:stretch>
            <a:fillRect/>
          </a:stretch>
        </p:blipFill>
        <p:spPr bwMode="auto">
          <a:xfrm>
            <a:off x="5003800" y="2205038"/>
            <a:ext cx="1139825" cy="642937"/>
          </a:xfrm>
          <a:prstGeom prst="rect">
            <a:avLst/>
          </a:prstGeom>
          <a:noFill/>
          <a:ln w="9525">
            <a:noFill/>
            <a:miter lim="800000"/>
            <a:headEnd/>
            <a:tailEnd/>
          </a:ln>
        </p:spPr>
      </p:pic>
      <p:pic>
        <p:nvPicPr>
          <p:cNvPr descr="120px-Atlantis_Atari2600" id="81933" name="Picture 13">
            <a:hlinkClick r:id="rId19" tooltip="Image:Atlantis Atari2600.png"/>
          </p:cNvPr>
          <p:cNvPicPr>
            <a:picLocks noChangeArrowheads="1" noChangeAspect="1"/>
          </p:cNvPicPr>
          <p:nvPr/>
        </p:nvPicPr>
        <p:blipFill>
          <a:blip cstate="print" r:embed="rId20"/>
          <a:srcRect/>
          <a:stretch>
            <a:fillRect/>
          </a:stretch>
        </p:blipFill>
        <p:spPr bwMode="auto">
          <a:xfrm>
            <a:off x="4643438" y="3068638"/>
            <a:ext cx="1358900" cy="781050"/>
          </a:xfrm>
          <a:prstGeom prst="rect">
            <a:avLst/>
          </a:prstGeom>
          <a:noFill/>
          <a:ln w="9525">
            <a:solidFill>
              <a:schemeClr val="tx2"/>
            </a:solidFill>
            <a:miter lim="800000"/>
            <a:headEnd/>
            <a:tailEnd/>
          </a:ln>
        </p:spPr>
      </p:pic>
      <p:pic>
        <p:nvPicPr>
          <p:cNvPr descr="Part of Atari's original logo." id="81934" name="Picture 14">
            <a:hlinkClick r:id="rId21" tooltip="Part of Atari's original logo."/>
          </p:cNvPr>
          <p:cNvPicPr>
            <a:picLocks noChangeArrowheads="1" noChangeAspect="1"/>
          </p:cNvPicPr>
          <p:nvPr/>
        </p:nvPicPr>
        <p:blipFill>
          <a:blip cstate="print" r:embed="rId22"/>
          <a:srcRect/>
          <a:stretch>
            <a:fillRect/>
          </a:stretch>
        </p:blipFill>
        <p:spPr bwMode="auto">
          <a:xfrm>
            <a:off x="3779838" y="1125538"/>
            <a:ext cx="895350" cy="1085850"/>
          </a:xfrm>
          <a:prstGeom prst="rect">
            <a:avLst/>
          </a:prstGeom>
          <a:noFill/>
          <a:ln w="9525">
            <a:solidFill>
              <a:schemeClr val="tx1"/>
            </a:solidFill>
            <a:miter lim="800000"/>
            <a:headEnd/>
            <a:tailEnd/>
          </a:ln>
        </p:spPr>
      </p:pic>
      <p:pic>
        <p:nvPicPr>
          <p:cNvPr descr="Altair 8800 Computer" id="81935" name="Picture 15"/>
          <p:cNvPicPr>
            <a:picLocks noChangeArrowheads="1" noChangeAspect="1"/>
          </p:cNvPicPr>
          <p:nvPr/>
        </p:nvPicPr>
        <p:blipFill>
          <a:blip cstate="print" r:embed="rId23"/>
          <a:srcRect/>
          <a:stretch>
            <a:fillRect/>
          </a:stretch>
        </p:blipFill>
        <p:spPr bwMode="auto">
          <a:xfrm>
            <a:off x="4859338" y="4005263"/>
            <a:ext cx="981075" cy="508000"/>
          </a:xfrm>
          <a:prstGeom prst="rect">
            <a:avLst/>
          </a:prstGeom>
          <a:noFill/>
          <a:ln w="9525">
            <a:noFill/>
            <a:miter lim="800000"/>
            <a:headEnd/>
            <a:tailEnd/>
          </a:ln>
        </p:spPr>
      </p:pic>
      <p:pic>
        <p:nvPicPr>
          <p:cNvPr descr="07_alto" id="81936" name="Picture 16"/>
          <p:cNvPicPr>
            <a:picLocks noChangeArrowheads="1" noChangeAspect="1"/>
          </p:cNvPicPr>
          <p:nvPr/>
        </p:nvPicPr>
        <p:blipFill>
          <a:blip cstate="print" r:embed="rId24"/>
          <a:srcRect/>
          <a:stretch>
            <a:fillRect/>
          </a:stretch>
        </p:blipFill>
        <p:spPr bwMode="auto">
          <a:xfrm>
            <a:off x="3924300" y="5157788"/>
            <a:ext cx="747713" cy="1131887"/>
          </a:xfrm>
          <a:prstGeom prst="rect">
            <a:avLst/>
          </a:prstGeom>
          <a:noFill/>
          <a:ln w="9525">
            <a:noFill/>
            <a:miter lim="800000"/>
            <a:headEnd/>
            <a:tailEnd/>
          </a:ln>
        </p:spPr>
      </p:pic>
      <p:pic>
        <p:nvPicPr>
          <p:cNvPr descr="08_Interface" id="81937" name="Picture 17"/>
          <p:cNvPicPr>
            <a:picLocks noChangeArrowheads="1" noChangeAspect="1"/>
          </p:cNvPicPr>
          <p:nvPr/>
        </p:nvPicPr>
        <p:blipFill>
          <a:blip cstate="print" r:embed="rId25"/>
          <a:srcRect/>
          <a:stretch>
            <a:fillRect/>
          </a:stretch>
        </p:blipFill>
        <p:spPr bwMode="auto">
          <a:xfrm>
            <a:off x="4787900" y="4724400"/>
            <a:ext cx="1201738" cy="900113"/>
          </a:xfrm>
          <a:prstGeom prst="rect">
            <a:avLst/>
          </a:prstGeom>
          <a:noFill/>
          <a:ln w="9525">
            <a:noFill/>
            <a:miter lim="800000"/>
            <a:headEnd/>
            <a:tailEnd/>
          </a:ln>
        </p:spPr>
      </p:pic>
      <p:pic>
        <p:nvPicPr>
          <p:cNvPr descr="005" id="81938" name="Picture 18">
            <a:hlinkClick r:id="rId6"/>
          </p:cNvPr>
          <p:cNvPicPr>
            <a:picLocks noChangeArrowheads="1" noChangeAspect="1"/>
          </p:cNvPicPr>
          <p:nvPr/>
        </p:nvPicPr>
        <p:blipFill>
          <a:blip cstate="print" r:embed="rId7"/>
          <a:srcRect l="58360" r="6"/>
          <a:stretch>
            <a:fillRect/>
          </a:stretch>
        </p:blipFill>
        <p:spPr bwMode="auto">
          <a:xfrm>
            <a:off x="2843213" y="3860800"/>
            <a:ext cx="522287" cy="935038"/>
          </a:xfrm>
          <a:prstGeom prst="rect">
            <a:avLst/>
          </a:prstGeom>
          <a:noFill/>
          <a:ln w="9525">
            <a:noFill/>
            <a:miter lim="800000"/>
            <a:headEnd/>
            <a:tailEnd/>
          </a:ln>
        </p:spPr>
      </p:pic>
      <p:pic>
        <p:nvPicPr>
          <p:cNvPr descr="200px-PARC_logo_takamatsu_1989" id="81939" name="Picture 19">
            <a:hlinkClick r:id="rId26"/>
          </p:cNvPr>
          <p:cNvPicPr>
            <a:picLocks noChangeArrowheads="1" noChangeAspect="1"/>
          </p:cNvPicPr>
          <p:nvPr/>
        </p:nvPicPr>
        <p:blipFill>
          <a:blip cstate="print" r:embed="rId27"/>
          <a:srcRect/>
          <a:stretch>
            <a:fillRect/>
          </a:stretch>
        </p:blipFill>
        <p:spPr bwMode="auto">
          <a:xfrm>
            <a:off x="3492500" y="4508500"/>
            <a:ext cx="703263" cy="574675"/>
          </a:xfrm>
          <a:prstGeom prst="rect">
            <a:avLst/>
          </a:prstGeom>
          <a:noFill/>
          <a:ln w="9525">
            <a:solidFill>
              <a:srgbClr val="FF0000"/>
            </a:solidFill>
            <a:miter lim="800000"/>
            <a:headEnd/>
            <a:tailEnd/>
          </a:ln>
        </p:spPr>
      </p:pic>
      <p:pic>
        <p:nvPicPr>
          <p:cNvPr descr="logo%2520altair" id="81940" name="Picture 20">
            <a:hlinkClick r:id="rId28"/>
          </p:cNvPr>
          <p:cNvPicPr>
            <a:picLocks noChangeArrowheads="1" noChangeAspect="1"/>
          </p:cNvPicPr>
          <p:nvPr/>
        </p:nvPicPr>
        <p:blipFill>
          <a:blip cstate="print" r:embed="rId29"/>
          <a:srcRect/>
          <a:stretch>
            <a:fillRect/>
          </a:stretch>
        </p:blipFill>
        <p:spPr bwMode="auto">
          <a:xfrm>
            <a:off x="3708400" y="3789363"/>
            <a:ext cx="690563" cy="425450"/>
          </a:xfrm>
          <a:prstGeom prst="rect">
            <a:avLst/>
          </a:prstGeom>
          <a:noFill/>
          <a:ln w="9525">
            <a:solidFill>
              <a:schemeClr val="tx1"/>
            </a:solidFill>
            <a:miter lim="800000"/>
            <a:headEnd/>
            <a:tailEnd/>
          </a:ln>
        </p:spPr>
      </p:pic>
      <p:sp>
        <p:nvSpPr>
          <p:cNvPr id="81941" name="AutoShape 21"/>
          <p:cNvSpPr>
            <a:spLocks noChangeArrowheads="1"/>
          </p:cNvSpPr>
          <p:nvPr/>
        </p:nvSpPr>
        <p:spPr bwMode="auto">
          <a:xfrm>
            <a:off x="6156325" y="2998788"/>
            <a:ext cx="615950" cy="227012"/>
          </a:xfrm>
          <a:custGeom>
            <a:avLst/>
            <a:gdLst>
              <a:gd fmla="*/ 9040863 w 21600" name="T0"/>
              <a:gd fmla="*/ 0 h 21600" name="T1"/>
              <a:gd fmla="*/ 0 w 21600" name="T2"/>
              <a:gd fmla="*/ 1192927 h 21600" name="T3"/>
              <a:gd fmla="*/ 9040863 w 21600" name="T4"/>
              <a:gd fmla="*/ 2385854 h 21600" name="T5"/>
              <a:gd fmla="*/ 17564556 w 21600" name="T6"/>
              <a:gd fmla="*/ 1192927 h 21600" name="T7"/>
              <a:gd fmla="*/ 17694720 60000 65536" name="T8"/>
              <a:gd fmla="*/ 11796480 60000 65536" name="T9"/>
              <a:gd fmla="*/ 5898240 60000 65536" name="T10"/>
              <a:gd fmla="*/ 0 60000 65536" name="T11"/>
              <a:gd fmla="*/ 3375 w 21600" name="T12"/>
              <a:gd fmla="*/ 4530 h 21600" name="T13"/>
              <a:gd fmla="*/ 15515 w 21600" name="T14"/>
              <a:gd fmla="*/ 17070 h 21600" name="T15"/>
            </a:gdLst>
            <a:ahLst/>
            <a:cxnLst>
              <a:cxn ang="T8">
                <a:pos x="T0" y="T1"/>
              </a:cxn>
              <a:cxn ang="T9">
                <a:pos x="T2" y="T3"/>
              </a:cxn>
              <a:cxn ang="T10">
                <a:pos x="T4" y="T5"/>
              </a:cxn>
              <a:cxn ang="T11">
                <a:pos x="T6" y="T7"/>
              </a:cxn>
            </a:cxnLst>
            <a:rect b="T15" l="T12" r="T14" t="T13"/>
            <a:pathLst>
              <a:path h="21600" w="21600">
                <a:moveTo>
                  <a:pt x="11118" y="0"/>
                </a:moveTo>
                <a:lnTo>
                  <a:pt x="11118" y="4530"/>
                </a:lnTo>
                <a:lnTo>
                  <a:pt x="3375" y="4530"/>
                </a:lnTo>
                <a:lnTo>
                  <a:pt x="3375" y="17070"/>
                </a:lnTo>
                <a:lnTo>
                  <a:pt x="11118" y="17070"/>
                </a:lnTo>
                <a:lnTo>
                  <a:pt x="11118" y="21600"/>
                </a:lnTo>
                <a:lnTo>
                  <a:pt x="21600" y="10800"/>
                </a:lnTo>
                <a:close/>
              </a:path>
              <a:path h="21600" w="21600">
                <a:moveTo>
                  <a:pt x="1350" y="4530"/>
                </a:moveTo>
                <a:lnTo>
                  <a:pt x="1350" y="17070"/>
                </a:lnTo>
                <a:lnTo>
                  <a:pt x="2700" y="17070"/>
                </a:lnTo>
                <a:lnTo>
                  <a:pt x="2700" y="4530"/>
                </a:lnTo>
                <a:close/>
              </a:path>
              <a:path h="21600" w="21600">
                <a:moveTo>
                  <a:pt x="0" y="4530"/>
                </a:moveTo>
                <a:lnTo>
                  <a:pt x="0" y="17070"/>
                </a:lnTo>
                <a:lnTo>
                  <a:pt x="675" y="17070"/>
                </a:lnTo>
                <a:lnTo>
                  <a:pt x="675" y="4530"/>
                </a:lnTo>
                <a:close/>
              </a:path>
            </a:pathLst>
          </a:custGeom>
          <a:solidFill>
            <a:srgbClr val="808080"/>
          </a:solidFill>
          <a:ln w="12700">
            <a:solidFill>
              <a:srgbClr val="000000"/>
            </a:solidFill>
            <a:miter lim="800000"/>
            <a:headEnd/>
            <a:tailEnd/>
          </a:ln>
        </p:spPr>
        <p:txBody>
          <a:bodyPr anchor="ctr" wrap="none"/>
          <a:lstStyle/>
          <a:p>
            <a:endParaRPr lang="es-ES"/>
          </a:p>
        </p:txBody>
      </p:sp>
      <p:sp>
        <p:nvSpPr>
          <p:cNvPr id="81942" name="AutoShape 22"/>
          <p:cNvSpPr>
            <a:spLocks noChangeArrowheads="1"/>
          </p:cNvSpPr>
          <p:nvPr/>
        </p:nvSpPr>
        <p:spPr bwMode="auto">
          <a:xfrm>
            <a:off x="6156325" y="4222750"/>
            <a:ext cx="615950" cy="227013"/>
          </a:xfrm>
          <a:custGeom>
            <a:avLst/>
            <a:gdLst>
              <a:gd fmla="*/ 9040863 w 21600" name="T0"/>
              <a:gd fmla="*/ 0 h 21600" name="T1"/>
              <a:gd fmla="*/ 0 w 21600" name="T2"/>
              <a:gd fmla="*/ 1192943 h 21600" name="T3"/>
              <a:gd fmla="*/ 9040863 w 21600" name="T4"/>
              <a:gd fmla="*/ 2385875 h 21600" name="T5"/>
              <a:gd fmla="*/ 17564556 w 21600" name="T6"/>
              <a:gd fmla="*/ 1192943 h 21600" name="T7"/>
              <a:gd fmla="*/ 17694720 60000 65536" name="T8"/>
              <a:gd fmla="*/ 11796480 60000 65536" name="T9"/>
              <a:gd fmla="*/ 5898240 60000 65536" name="T10"/>
              <a:gd fmla="*/ 0 60000 65536" name="T11"/>
              <a:gd fmla="*/ 3375 w 21600" name="T12"/>
              <a:gd fmla="*/ 4530 h 21600" name="T13"/>
              <a:gd fmla="*/ 15515 w 21600" name="T14"/>
              <a:gd fmla="*/ 17070 h 21600" name="T15"/>
            </a:gdLst>
            <a:ahLst/>
            <a:cxnLst>
              <a:cxn ang="T8">
                <a:pos x="T0" y="T1"/>
              </a:cxn>
              <a:cxn ang="T9">
                <a:pos x="T2" y="T3"/>
              </a:cxn>
              <a:cxn ang="T10">
                <a:pos x="T4" y="T5"/>
              </a:cxn>
              <a:cxn ang="T11">
                <a:pos x="T6" y="T7"/>
              </a:cxn>
            </a:cxnLst>
            <a:rect b="T15" l="T12" r="T14" t="T13"/>
            <a:pathLst>
              <a:path h="21600" w="21600">
                <a:moveTo>
                  <a:pt x="11118" y="0"/>
                </a:moveTo>
                <a:lnTo>
                  <a:pt x="11118" y="4530"/>
                </a:lnTo>
                <a:lnTo>
                  <a:pt x="3375" y="4530"/>
                </a:lnTo>
                <a:lnTo>
                  <a:pt x="3375" y="17070"/>
                </a:lnTo>
                <a:lnTo>
                  <a:pt x="11118" y="17070"/>
                </a:lnTo>
                <a:lnTo>
                  <a:pt x="11118" y="21600"/>
                </a:lnTo>
                <a:lnTo>
                  <a:pt x="21600" y="10800"/>
                </a:lnTo>
                <a:close/>
              </a:path>
              <a:path h="21600" w="21600">
                <a:moveTo>
                  <a:pt x="1350" y="4530"/>
                </a:moveTo>
                <a:lnTo>
                  <a:pt x="1350" y="17070"/>
                </a:lnTo>
                <a:lnTo>
                  <a:pt x="2700" y="17070"/>
                </a:lnTo>
                <a:lnTo>
                  <a:pt x="2700" y="4530"/>
                </a:lnTo>
                <a:close/>
              </a:path>
              <a:path h="21600" w="21600">
                <a:moveTo>
                  <a:pt x="0" y="4530"/>
                </a:moveTo>
                <a:lnTo>
                  <a:pt x="0" y="17070"/>
                </a:lnTo>
                <a:lnTo>
                  <a:pt x="675" y="17070"/>
                </a:lnTo>
                <a:lnTo>
                  <a:pt x="675" y="4530"/>
                </a:lnTo>
                <a:close/>
              </a:path>
            </a:pathLst>
          </a:custGeom>
          <a:solidFill>
            <a:srgbClr val="808080"/>
          </a:solidFill>
          <a:ln w="12700">
            <a:solidFill>
              <a:srgbClr val="000000"/>
            </a:solidFill>
            <a:miter lim="800000"/>
            <a:headEnd/>
            <a:tailEnd/>
          </a:ln>
        </p:spPr>
        <p:txBody>
          <a:bodyPr anchor="ctr" wrap="none"/>
          <a:lstStyle/>
          <a:p>
            <a:endParaRPr lang="es-ES"/>
          </a:p>
        </p:txBody>
      </p:sp>
      <p:sp>
        <p:nvSpPr>
          <p:cNvPr id="81943" name="AutoShape 23"/>
          <p:cNvSpPr>
            <a:spLocks noChangeArrowheads="1"/>
          </p:cNvSpPr>
          <p:nvPr/>
        </p:nvSpPr>
        <p:spPr bwMode="auto">
          <a:xfrm>
            <a:off x="6116638" y="5230813"/>
            <a:ext cx="615950" cy="227012"/>
          </a:xfrm>
          <a:custGeom>
            <a:avLst/>
            <a:gdLst>
              <a:gd fmla="*/ 9040863 w 21600" name="T0"/>
              <a:gd fmla="*/ 0 h 21600" name="T1"/>
              <a:gd fmla="*/ 0 w 21600" name="T2"/>
              <a:gd fmla="*/ 1192927 h 21600" name="T3"/>
              <a:gd fmla="*/ 9040863 w 21600" name="T4"/>
              <a:gd fmla="*/ 2385854 h 21600" name="T5"/>
              <a:gd fmla="*/ 17564556 w 21600" name="T6"/>
              <a:gd fmla="*/ 1192927 h 21600" name="T7"/>
              <a:gd fmla="*/ 17694720 60000 65536" name="T8"/>
              <a:gd fmla="*/ 11796480 60000 65536" name="T9"/>
              <a:gd fmla="*/ 5898240 60000 65536" name="T10"/>
              <a:gd fmla="*/ 0 60000 65536" name="T11"/>
              <a:gd fmla="*/ 3375 w 21600" name="T12"/>
              <a:gd fmla="*/ 4530 h 21600" name="T13"/>
              <a:gd fmla="*/ 15515 w 21600" name="T14"/>
              <a:gd fmla="*/ 17070 h 21600" name="T15"/>
            </a:gdLst>
            <a:ahLst/>
            <a:cxnLst>
              <a:cxn ang="T8">
                <a:pos x="T0" y="T1"/>
              </a:cxn>
              <a:cxn ang="T9">
                <a:pos x="T2" y="T3"/>
              </a:cxn>
              <a:cxn ang="T10">
                <a:pos x="T4" y="T5"/>
              </a:cxn>
              <a:cxn ang="T11">
                <a:pos x="T6" y="T7"/>
              </a:cxn>
            </a:cxnLst>
            <a:rect b="T15" l="T12" r="T14" t="T13"/>
            <a:pathLst>
              <a:path h="21600" w="21600">
                <a:moveTo>
                  <a:pt x="11118" y="0"/>
                </a:moveTo>
                <a:lnTo>
                  <a:pt x="11118" y="4530"/>
                </a:lnTo>
                <a:lnTo>
                  <a:pt x="3375" y="4530"/>
                </a:lnTo>
                <a:lnTo>
                  <a:pt x="3375" y="17070"/>
                </a:lnTo>
                <a:lnTo>
                  <a:pt x="11118" y="17070"/>
                </a:lnTo>
                <a:lnTo>
                  <a:pt x="11118" y="21600"/>
                </a:lnTo>
                <a:lnTo>
                  <a:pt x="21600" y="10800"/>
                </a:lnTo>
                <a:close/>
              </a:path>
              <a:path h="21600" w="21600">
                <a:moveTo>
                  <a:pt x="1350" y="4530"/>
                </a:moveTo>
                <a:lnTo>
                  <a:pt x="1350" y="17070"/>
                </a:lnTo>
                <a:lnTo>
                  <a:pt x="2700" y="17070"/>
                </a:lnTo>
                <a:lnTo>
                  <a:pt x="2700" y="4530"/>
                </a:lnTo>
                <a:close/>
              </a:path>
              <a:path h="21600" w="21600">
                <a:moveTo>
                  <a:pt x="0" y="4530"/>
                </a:moveTo>
                <a:lnTo>
                  <a:pt x="0" y="17070"/>
                </a:lnTo>
                <a:lnTo>
                  <a:pt x="675" y="17070"/>
                </a:lnTo>
                <a:lnTo>
                  <a:pt x="675" y="4530"/>
                </a:lnTo>
                <a:close/>
              </a:path>
            </a:pathLst>
          </a:custGeom>
          <a:solidFill>
            <a:srgbClr val="808080"/>
          </a:solidFill>
          <a:ln w="12700">
            <a:solidFill>
              <a:srgbClr val="000000"/>
            </a:solidFill>
            <a:miter lim="800000"/>
            <a:headEnd/>
            <a:tailEnd/>
          </a:ln>
        </p:spPr>
        <p:txBody>
          <a:bodyPr anchor="ctr" wrap="none"/>
          <a:lstStyle/>
          <a:p>
            <a:endParaRPr lang="es-ES"/>
          </a:p>
        </p:txBody>
      </p:sp>
      <p:sp>
        <p:nvSpPr>
          <p:cNvPr id="37912" name="Rectangle 6"/>
          <p:cNvSpPr>
            <a:spLocks noChangeArrowheads="1"/>
          </p:cNvSpPr>
          <p:nvPr/>
        </p:nvSpPr>
        <p:spPr bwMode="auto">
          <a:xfrm>
            <a:off x="358775" y="358775"/>
            <a:ext cx="2485033" cy="609600"/>
          </a:xfrm>
          <a:prstGeom prst="rect">
            <a:avLst/>
          </a:prstGeom>
          <a:noFill/>
          <a:ln w="9525">
            <a:noFill/>
            <a:miter lim="800000"/>
            <a:headEnd/>
            <a:tailEnd/>
          </a:ln>
        </p:spPr>
        <p:txBody>
          <a:bodyPr anchor="ctr"/>
          <a:lstStyle/>
          <a:p>
            <a:r>
              <a:rPr b="1" dirty="0" lang="es-CL" sz="2800" u="sng">
                <a:solidFill>
                  <a:srgbClr val="0070C0"/>
                </a:solidFill>
                <a:latin charset="0" pitchFamily="34" typeface="Verdana"/>
                <a:ea charset="0" pitchFamily="34" typeface="Verdana"/>
                <a:cs charset="0" pitchFamily="34" typeface="Verdana"/>
              </a:rPr>
              <a:t>Disrupción</a:t>
            </a:r>
          </a:p>
        </p:txBody>
      </p:sp>
    </p:spTree>
    <p:extLst>
      <p:ext uri="{BB962C8B-B14F-4D97-AF65-F5344CB8AC3E}">
        <p14:creationId xmlns:p14="http://schemas.microsoft.com/office/powerpoint/2010/main" xmlns="" val="81243042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81930"/>
                                        </p:tgtEl>
                                        <p:attrNameLst>
                                          <p:attrName>style.visibility</p:attrName>
                                        </p:attrNameLst>
                                      </p:cBhvr>
                                      <p:to>
                                        <p:strVal val="visible"/>
                                      </p:to>
                                    </p:set>
                                    <p:anim calcmode="lin" valueType="num">
                                      <p:cBhvr additive="base">
                                        <p:cTn dur="500" fill="hold" id="7"/>
                                        <p:tgtEl>
                                          <p:spTgt spid="81930"/>
                                        </p:tgtEl>
                                        <p:attrNameLst>
                                          <p:attrName>ppt_x</p:attrName>
                                        </p:attrNameLst>
                                      </p:cBhvr>
                                      <p:tavLst>
                                        <p:tav tm="0">
                                          <p:val>
                                            <p:strVal val="#ppt_x"/>
                                          </p:val>
                                        </p:tav>
                                        <p:tav tm="100000">
                                          <p:val>
                                            <p:strVal val="#ppt_x"/>
                                          </p:val>
                                        </p:tav>
                                      </p:tavLst>
                                    </p:anim>
                                    <p:anim calcmode="lin" valueType="num">
                                      <p:cBhvr additive="base">
                                        <p:cTn dur="500" fill="hold" id="8"/>
                                        <p:tgtEl>
                                          <p:spTgt spid="8193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81926"/>
                                        </p:tgtEl>
                                        <p:attrNameLst>
                                          <p:attrName>style.visibility</p:attrName>
                                        </p:attrNameLst>
                                      </p:cBhvr>
                                      <p:to>
                                        <p:strVal val="visible"/>
                                      </p:to>
                                    </p:set>
                                    <p:anim calcmode="lin" valueType="num">
                                      <p:cBhvr additive="base">
                                        <p:cTn dur="500" fill="hold" id="11"/>
                                        <p:tgtEl>
                                          <p:spTgt spid="81926"/>
                                        </p:tgtEl>
                                        <p:attrNameLst>
                                          <p:attrName>ppt_x</p:attrName>
                                        </p:attrNameLst>
                                      </p:cBhvr>
                                      <p:tavLst>
                                        <p:tav tm="0">
                                          <p:val>
                                            <p:strVal val="#ppt_x"/>
                                          </p:val>
                                        </p:tav>
                                        <p:tav tm="100000">
                                          <p:val>
                                            <p:strVal val="#ppt_x"/>
                                          </p:val>
                                        </p:tav>
                                      </p:tavLst>
                                    </p:anim>
                                    <p:anim calcmode="lin" valueType="num">
                                      <p:cBhvr additive="base">
                                        <p:cTn dur="500" fill="hold" id="12"/>
                                        <p:tgtEl>
                                          <p:spTgt spid="8192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81928"/>
                                        </p:tgtEl>
                                        <p:attrNameLst>
                                          <p:attrName>style.visibility</p:attrName>
                                        </p:attrNameLst>
                                      </p:cBhvr>
                                      <p:to>
                                        <p:strVal val="visible"/>
                                      </p:to>
                                    </p:set>
                                    <p:anim calcmode="lin" valueType="num">
                                      <p:cBhvr additive="base">
                                        <p:cTn dur="500" fill="hold" id="15"/>
                                        <p:tgtEl>
                                          <p:spTgt spid="81928"/>
                                        </p:tgtEl>
                                        <p:attrNameLst>
                                          <p:attrName>ppt_x</p:attrName>
                                        </p:attrNameLst>
                                      </p:cBhvr>
                                      <p:tavLst>
                                        <p:tav tm="0">
                                          <p:val>
                                            <p:strVal val="#ppt_x"/>
                                          </p:val>
                                        </p:tav>
                                        <p:tav tm="100000">
                                          <p:val>
                                            <p:strVal val="#ppt_x"/>
                                          </p:val>
                                        </p:tav>
                                      </p:tavLst>
                                    </p:anim>
                                    <p:anim calcmode="lin" valueType="num">
                                      <p:cBhvr additive="base">
                                        <p:cTn dur="500" fill="hold" id="16"/>
                                        <p:tgtEl>
                                          <p:spTgt spid="8192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81929"/>
                                        </p:tgtEl>
                                        <p:attrNameLst>
                                          <p:attrName>style.visibility</p:attrName>
                                        </p:attrNameLst>
                                      </p:cBhvr>
                                      <p:to>
                                        <p:strVal val="visible"/>
                                      </p:to>
                                    </p:set>
                                    <p:anim calcmode="lin" valueType="num">
                                      <p:cBhvr additive="base">
                                        <p:cTn dur="500" fill="hold" id="19"/>
                                        <p:tgtEl>
                                          <p:spTgt spid="81929"/>
                                        </p:tgtEl>
                                        <p:attrNameLst>
                                          <p:attrName>ppt_x</p:attrName>
                                        </p:attrNameLst>
                                      </p:cBhvr>
                                      <p:tavLst>
                                        <p:tav tm="0">
                                          <p:val>
                                            <p:strVal val="#ppt_x"/>
                                          </p:val>
                                        </p:tav>
                                        <p:tav tm="100000">
                                          <p:val>
                                            <p:strVal val="#ppt_x"/>
                                          </p:val>
                                        </p:tav>
                                      </p:tavLst>
                                    </p:anim>
                                    <p:anim calcmode="lin" valueType="num">
                                      <p:cBhvr additive="base">
                                        <p:cTn dur="500" fill="hold" id="20"/>
                                        <p:tgtEl>
                                          <p:spTgt spid="8192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81927"/>
                                        </p:tgtEl>
                                        <p:attrNameLst>
                                          <p:attrName>style.visibility</p:attrName>
                                        </p:attrNameLst>
                                      </p:cBhvr>
                                      <p:to>
                                        <p:strVal val="visible"/>
                                      </p:to>
                                    </p:set>
                                    <p:anim calcmode="lin" valueType="num">
                                      <p:cBhvr additive="base">
                                        <p:cTn dur="500" fill="hold" id="23"/>
                                        <p:tgtEl>
                                          <p:spTgt spid="81927"/>
                                        </p:tgtEl>
                                        <p:attrNameLst>
                                          <p:attrName>ppt_x</p:attrName>
                                        </p:attrNameLst>
                                      </p:cBhvr>
                                      <p:tavLst>
                                        <p:tav tm="0">
                                          <p:val>
                                            <p:strVal val="#ppt_x"/>
                                          </p:val>
                                        </p:tav>
                                        <p:tav tm="100000">
                                          <p:val>
                                            <p:strVal val="#ppt_x"/>
                                          </p:val>
                                        </p:tav>
                                      </p:tavLst>
                                    </p:anim>
                                    <p:anim calcmode="lin" valueType="num">
                                      <p:cBhvr additive="base">
                                        <p:cTn dur="500" fill="hold" id="24"/>
                                        <p:tgtEl>
                                          <p:spTgt spid="81927"/>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2" presetSubtype="4">
                                  <p:stCondLst>
                                    <p:cond delay="0"/>
                                  </p:stCondLst>
                                  <p:childTnLst>
                                    <p:set>
                                      <p:cBhvr>
                                        <p:cTn dur="1" fill="hold" id="28">
                                          <p:stCondLst>
                                            <p:cond delay="0"/>
                                          </p:stCondLst>
                                        </p:cTn>
                                        <p:tgtEl>
                                          <p:spTgt spid="81925"/>
                                        </p:tgtEl>
                                        <p:attrNameLst>
                                          <p:attrName>style.visibility</p:attrName>
                                        </p:attrNameLst>
                                      </p:cBhvr>
                                      <p:to>
                                        <p:strVal val="visible"/>
                                      </p:to>
                                    </p:set>
                                    <p:anim calcmode="lin" valueType="num">
                                      <p:cBhvr additive="base">
                                        <p:cTn dur="500" fill="hold" id="29"/>
                                        <p:tgtEl>
                                          <p:spTgt spid="81925"/>
                                        </p:tgtEl>
                                        <p:attrNameLst>
                                          <p:attrName>ppt_x</p:attrName>
                                        </p:attrNameLst>
                                      </p:cBhvr>
                                      <p:tavLst>
                                        <p:tav tm="0">
                                          <p:val>
                                            <p:strVal val="#ppt_x"/>
                                          </p:val>
                                        </p:tav>
                                        <p:tav tm="100000">
                                          <p:val>
                                            <p:strVal val="#ppt_x"/>
                                          </p:val>
                                        </p:tav>
                                      </p:tavLst>
                                    </p:anim>
                                    <p:anim calcmode="lin" valueType="num">
                                      <p:cBhvr additive="base">
                                        <p:cTn dur="500" fill="hold" id="30"/>
                                        <p:tgtEl>
                                          <p:spTgt spid="81925"/>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81938"/>
                                        </p:tgtEl>
                                        <p:attrNameLst>
                                          <p:attrName>style.visibility</p:attrName>
                                        </p:attrNameLst>
                                      </p:cBhvr>
                                      <p:to>
                                        <p:strVal val="visible"/>
                                      </p:to>
                                    </p:set>
                                    <p:anim calcmode="lin" valueType="num">
                                      <p:cBhvr additive="base">
                                        <p:cTn dur="500" fill="hold" id="33"/>
                                        <p:tgtEl>
                                          <p:spTgt spid="81938"/>
                                        </p:tgtEl>
                                        <p:attrNameLst>
                                          <p:attrName>ppt_x</p:attrName>
                                        </p:attrNameLst>
                                      </p:cBhvr>
                                      <p:tavLst>
                                        <p:tav tm="0">
                                          <p:val>
                                            <p:strVal val="#ppt_x"/>
                                          </p:val>
                                        </p:tav>
                                        <p:tav tm="100000">
                                          <p:val>
                                            <p:strVal val="#ppt_x"/>
                                          </p:val>
                                        </p:tav>
                                      </p:tavLst>
                                    </p:anim>
                                    <p:anim calcmode="lin" valueType="num">
                                      <p:cBhvr additive="base">
                                        <p:cTn dur="500" fill="hold" id="34"/>
                                        <p:tgtEl>
                                          <p:spTgt spid="81938"/>
                                        </p:tgtEl>
                                        <p:attrNameLst>
                                          <p:attrName>ppt_y</p:attrName>
                                        </p:attrNameLst>
                                      </p:cBhvr>
                                      <p:tavLst>
                                        <p:tav tm="0">
                                          <p:val>
                                            <p:strVal val="1+#ppt_h/2"/>
                                          </p:val>
                                        </p:tav>
                                        <p:tav tm="100000">
                                          <p:val>
                                            <p:strVal val="#ppt_y"/>
                                          </p:val>
                                        </p:tav>
                                      </p:tavLst>
                                    </p:anim>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2" presetSubtype="4">
                                  <p:stCondLst>
                                    <p:cond delay="0"/>
                                  </p:stCondLst>
                                  <p:childTnLst>
                                    <p:set>
                                      <p:cBhvr>
                                        <p:cTn dur="1" fill="hold" id="38">
                                          <p:stCondLst>
                                            <p:cond delay="0"/>
                                          </p:stCondLst>
                                        </p:cTn>
                                        <p:tgtEl>
                                          <p:spTgt spid="81931"/>
                                        </p:tgtEl>
                                        <p:attrNameLst>
                                          <p:attrName>style.visibility</p:attrName>
                                        </p:attrNameLst>
                                      </p:cBhvr>
                                      <p:to>
                                        <p:strVal val="visible"/>
                                      </p:to>
                                    </p:set>
                                    <p:anim calcmode="lin" valueType="num">
                                      <p:cBhvr additive="base">
                                        <p:cTn dur="500" fill="hold" id="39"/>
                                        <p:tgtEl>
                                          <p:spTgt spid="81931"/>
                                        </p:tgtEl>
                                        <p:attrNameLst>
                                          <p:attrName>ppt_x</p:attrName>
                                        </p:attrNameLst>
                                      </p:cBhvr>
                                      <p:tavLst>
                                        <p:tav tm="0">
                                          <p:val>
                                            <p:strVal val="#ppt_x"/>
                                          </p:val>
                                        </p:tav>
                                        <p:tav tm="100000">
                                          <p:val>
                                            <p:strVal val="#ppt_x"/>
                                          </p:val>
                                        </p:tav>
                                      </p:tavLst>
                                    </p:anim>
                                    <p:anim calcmode="lin" valueType="num">
                                      <p:cBhvr additive="base">
                                        <p:cTn dur="500" fill="hold" id="40"/>
                                        <p:tgtEl>
                                          <p:spTgt spid="81931"/>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81932"/>
                                        </p:tgtEl>
                                        <p:attrNameLst>
                                          <p:attrName>style.visibility</p:attrName>
                                        </p:attrNameLst>
                                      </p:cBhvr>
                                      <p:to>
                                        <p:strVal val="visible"/>
                                      </p:to>
                                    </p:set>
                                    <p:anim calcmode="lin" valueType="num">
                                      <p:cBhvr additive="base">
                                        <p:cTn dur="500" fill="hold" id="43"/>
                                        <p:tgtEl>
                                          <p:spTgt spid="81932"/>
                                        </p:tgtEl>
                                        <p:attrNameLst>
                                          <p:attrName>ppt_x</p:attrName>
                                        </p:attrNameLst>
                                      </p:cBhvr>
                                      <p:tavLst>
                                        <p:tav tm="0">
                                          <p:val>
                                            <p:strVal val="#ppt_x"/>
                                          </p:val>
                                        </p:tav>
                                        <p:tav tm="100000">
                                          <p:val>
                                            <p:strVal val="#ppt_x"/>
                                          </p:val>
                                        </p:tav>
                                      </p:tavLst>
                                    </p:anim>
                                    <p:anim calcmode="lin" valueType="num">
                                      <p:cBhvr additive="base">
                                        <p:cTn dur="500" fill="hold" id="44"/>
                                        <p:tgtEl>
                                          <p:spTgt spid="81932"/>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81934"/>
                                        </p:tgtEl>
                                        <p:attrNameLst>
                                          <p:attrName>style.visibility</p:attrName>
                                        </p:attrNameLst>
                                      </p:cBhvr>
                                      <p:to>
                                        <p:strVal val="visible"/>
                                      </p:to>
                                    </p:set>
                                    <p:anim calcmode="lin" valueType="num">
                                      <p:cBhvr additive="base">
                                        <p:cTn dur="500" fill="hold" id="47"/>
                                        <p:tgtEl>
                                          <p:spTgt spid="81934"/>
                                        </p:tgtEl>
                                        <p:attrNameLst>
                                          <p:attrName>ppt_x</p:attrName>
                                        </p:attrNameLst>
                                      </p:cBhvr>
                                      <p:tavLst>
                                        <p:tav tm="0">
                                          <p:val>
                                            <p:strVal val="#ppt_x"/>
                                          </p:val>
                                        </p:tav>
                                        <p:tav tm="100000">
                                          <p:val>
                                            <p:strVal val="#ppt_x"/>
                                          </p:val>
                                        </p:tav>
                                      </p:tavLst>
                                    </p:anim>
                                    <p:anim calcmode="lin" valueType="num">
                                      <p:cBhvr additive="base">
                                        <p:cTn dur="500" fill="hold" id="48"/>
                                        <p:tgtEl>
                                          <p:spTgt spid="81934"/>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0"/>
                                  </p:stCondLst>
                                  <p:childTnLst>
                                    <p:set>
                                      <p:cBhvr>
                                        <p:cTn dur="1" fill="hold" id="50">
                                          <p:stCondLst>
                                            <p:cond delay="0"/>
                                          </p:stCondLst>
                                        </p:cTn>
                                        <p:tgtEl>
                                          <p:spTgt spid="81933"/>
                                        </p:tgtEl>
                                        <p:attrNameLst>
                                          <p:attrName>style.visibility</p:attrName>
                                        </p:attrNameLst>
                                      </p:cBhvr>
                                      <p:to>
                                        <p:strVal val="visible"/>
                                      </p:to>
                                    </p:set>
                                    <p:anim calcmode="lin" valueType="num">
                                      <p:cBhvr additive="base">
                                        <p:cTn dur="500" fill="hold" id="51"/>
                                        <p:tgtEl>
                                          <p:spTgt spid="81933"/>
                                        </p:tgtEl>
                                        <p:attrNameLst>
                                          <p:attrName>ppt_x</p:attrName>
                                        </p:attrNameLst>
                                      </p:cBhvr>
                                      <p:tavLst>
                                        <p:tav tm="0">
                                          <p:val>
                                            <p:strVal val="#ppt_x"/>
                                          </p:val>
                                        </p:tav>
                                        <p:tav tm="100000">
                                          <p:val>
                                            <p:strVal val="#ppt_x"/>
                                          </p:val>
                                        </p:tav>
                                      </p:tavLst>
                                    </p:anim>
                                    <p:anim calcmode="lin" valueType="num">
                                      <p:cBhvr additive="base">
                                        <p:cTn dur="500" fill="hold" id="52"/>
                                        <p:tgtEl>
                                          <p:spTgt spid="81933"/>
                                        </p:tgtEl>
                                        <p:attrNameLst>
                                          <p:attrName>ppt_y</p:attrName>
                                        </p:attrNameLst>
                                      </p:cBhvr>
                                      <p:tavLst>
                                        <p:tav tm="0">
                                          <p:val>
                                            <p:strVal val="1+#ppt_h/2"/>
                                          </p:val>
                                        </p:tav>
                                        <p:tav tm="100000">
                                          <p:val>
                                            <p:strVal val="#ppt_y"/>
                                          </p:val>
                                        </p:tav>
                                      </p:tavLst>
                                    </p:anim>
                                  </p:childTnLst>
                                </p:cTn>
                              </p:par>
                            </p:childTnLst>
                          </p:cTn>
                        </p:par>
                      </p:childTnLst>
                    </p:cTn>
                  </p:par>
                  <p:par>
                    <p:cTn fill="hold" id="53">
                      <p:stCondLst>
                        <p:cond delay="indefinite"/>
                      </p:stCondLst>
                      <p:childTnLst>
                        <p:par>
                          <p:cTn fill="hold" id="54">
                            <p:stCondLst>
                              <p:cond delay="0"/>
                            </p:stCondLst>
                            <p:childTnLst>
                              <p:par>
                                <p:cTn fill="hold" id="55" nodeType="clickEffect" presetClass="entr" presetID="2" presetSubtype="4">
                                  <p:stCondLst>
                                    <p:cond delay="0"/>
                                  </p:stCondLst>
                                  <p:childTnLst>
                                    <p:set>
                                      <p:cBhvr>
                                        <p:cTn dur="1" fill="hold" id="56">
                                          <p:stCondLst>
                                            <p:cond delay="0"/>
                                          </p:stCondLst>
                                        </p:cTn>
                                        <p:tgtEl>
                                          <p:spTgt spid="81935"/>
                                        </p:tgtEl>
                                        <p:attrNameLst>
                                          <p:attrName>style.visibility</p:attrName>
                                        </p:attrNameLst>
                                      </p:cBhvr>
                                      <p:to>
                                        <p:strVal val="visible"/>
                                      </p:to>
                                    </p:set>
                                    <p:anim calcmode="lin" valueType="num">
                                      <p:cBhvr additive="base">
                                        <p:cTn dur="500" fill="hold" id="57"/>
                                        <p:tgtEl>
                                          <p:spTgt spid="81935"/>
                                        </p:tgtEl>
                                        <p:attrNameLst>
                                          <p:attrName>ppt_x</p:attrName>
                                        </p:attrNameLst>
                                      </p:cBhvr>
                                      <p:tavLst>
                                        <p:tav tm="0">
                                          <p:val>
                                            <p:strVal val="#ppt_x"/>
                                          </p:val>
                                        </p:tav>
                                        <p:tav tm="100000">
                                          <p:val>
                                            <p:strVal val="#ppt_x"/>
                                          </p:val>
                                        </p:tav>
                                      </p:tavLst>
                                    </p:anim>
                                    <p:anim calcmode="lin" valueType="num">
                                      <p:cBhvr additive="base">
                                        <p:cTn dur="500" fill="hold" id="58"/>
                                        <p:tgtEl>
                                          <p:spTgt spid="81935"/>
                                        </p:tgtEl>
                                        <p:attrNameLst>
                                          <p:attrName>ppt_y</p:attrName>
                                        </p:attrNameLst>
                                      </p:cBhvr>
                                      <p:tavLst>
                                        <p:tav tm="0">
                                          <p:val>
                                            <p:strVal val="1+#ppt_h/2"/>
                                          </p:val>
                                        </p:tav>
                                        <p:tav tm="100000">
                                          <p:val>
                                            <p:strVal val="#ppt_y"/>
                                          </p:val>
                                        </p:tav>
                                      </p:tavLst>
                                    </p:anim>
                                  </p:childTnLst>
                                </p:cTn>
                              </p:par>
                              <p:par>
                                <p:cTn fill="hold" id="59" nodeType="withEffect" presetClass="entr" presetID="2" presetSubtype="4">
                                  <p:stCondLst>
                                    <p:cond delay="0"/>
                                  </p:stCondLst>
                                  <p:childTnLst>
                                    <p:set>
                                      <p:cBhvr>
                                        <p:cTn dur="1" fill="hold" id="60">
                                          <p:stCondLst>
                                            <p:cond delay="0"/>
                                          </p:stCondLst>
                                        </p:cTn>
                                        <p:tgtEl>
                                          <p:spTgt spid="81940"/>
                                        </p:tgtEl>
                                        <p:attrNameLst>
                                          <p:attrName>style.visibility</p:attrName>
                                        </p:attrNameLst>
                                      </p:cBhvr>
                                      <p:to>
                                        <p:strVal val="visible"/>
                                      </p:to>
                                    </p:set>
                                    <p:anim calcmode="lin" valueType="num">
                                      <p:cBhvr additive="base">
                                        <p:cTn dur="500" fill="hold" id="61"/>
                                        <p:tgtEl>
                                          <p:spTgt spid="81940"/>
                                        </p:tgtEl>
                                        <p:attrNameLst>
                                          <p:attrName>ppt_x</p:attrName>
                                        </p:attrNameLst>
                                      </p:cBhvr>
                                      <p:tavLst>
                                        <p:tav tm="0">
                                          <p:val>
                                            <p:strVal val="#ppt_x"/>
                                          </p:val>
                                        </p:tav>
                                        <p:tav tm="100000">
                                          <p:val>
                                            <p:strVal val="#ppt_x"/>
                                          </p:val>
                                        </p:tav>
                                      </p:tavLst>
                                    </p:anim>
                                    <p:anim calcmode="lin" valueType="num">
                                      <p:cBhvr additive="base">
                                        <p:cTn dur="500" fill="hold" id="62"/>
                                        <p:tgtEl>
                                          <p:spTgt spid="81940"/>
                                        </p:tgtEl>
                                        <p:attrNameLst>
                                          <p:attrName>ppt_y</p:attrName>
                                        </p:attrNameLst>
                                      </p:cBhvr>
                                      <p:tavLst>
                                        <p:tav tm="0">
                                          <p:val>
                                            <p:strVal val="1+#ppt_h/2"/>
                                          </p:val>
                                        </p:tav>
                                        <p:tav tm="100000">
                                          <p:val>
                                            <p:strVal val="#ppt_y"/>
                                          </p:val>
                                        </p:tav>
                                      </p:tavLst>
                                    </p:anim>
                                  </p:childTnLst>
                                </p:cTn>
                              </p:par>
                            </p:childTnLst>
                          </p:cTn>
                        </p:par>
                      </p:childTnLst>
                    </p:cTn>
                  </p:par>
                  <p:par>
                    <p:cTn fill="hold" id="63">
                      <p:stCondLst>
                        <p:cond delay="indefinite"/>
                      </p:stCondLst>
                      <p:childTnLst>
                        <p:par>
                          <p:cTn fill="hold" id="64">
                            <p:stCondLst>
                              <p:cond delay="0"/>
                            </p:stCondLst>
                            <p:childTnLst>
                              <p:par>
                                <p:cTn fill="hold" id="65" nodeType="clickEffect" presetClass="entr" presetID="2" presetSubtype="4">
                                  <p:stCondLst>
                                    <p:cond delay="0"/>
                                  </p:stCondLst>
                                  <p:childTnLst>
                                    <p:set>
                                      <p:cBhvr>
                                        <p:cTn dur="1" fill="hold" id="66">
                                          <p:stCondLst>
                                            <p:cond delay="0"/>
                                          </p:stCondLst>
                                        </p:cTn>
                                        <p:tgtEl>
                                          <p:spTgt spid="81939"/>
                                        </p:tgtEl>
                                        <p:attrNameLst>
                                          <p:attrName>style.visibility</p:attrName>
                                        </p:attrNameLst>
                                      </p:cBhvr>
                                      <p:to>
                                        <p:strVal val="visible"/>
                                      </p:to>
                                    </p:set>
                                    <p:anim calcmode="lin" valueType="num">
                                      <p:cBhvr additive="base">
                                        <p:cTn dur="500" fill="hold" id="67"/>
                                        <p:tgtEl>
                                          <p:spTgt spid="81939"/>
                                        </p:tgtEl>
                                        <p:attrNameLst>
                                          <p:attrName>ppt_x</p:attrName>
                                        </p:attrNameLst>
                                      </p:cBhvr>
                                      <p:tavLst>
                                        <p:tav tm="0">
                                          <p:val>
                                            <p:strVal val="#ppt_x"/>
                                          </p:val>
                                        </p:tav>
                                        <p:tav tm="100000">
                                          <p:val>
                                            <p:strVal val="#ppt_x"/>
                                          </p:val>
                                        </p:tav>
                                      </p:tavLst>
                                    </p:anim>
                                    <p:anim calcmode="lin" valueType="num">
                                      <p:cBhvr additive="base">
                                        <p:cTn dur="500" fill="hold" id="68"/>
                                        <p:tgtEl>
                                          <p:spTgt spid="81939"/>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0"/>
                                  </p:stCondLst>
                                  <p:childTnLst>
                                    <p:set>
                                      <p:cBhvr>
                                        <p:cTn dur="1" fill="hold" id="70">
                                          <p:stCondLst>
                                            <p:cond delay="0"/>
                                          </p:stCondLst>
                                        </p:cTn>
                                        <p:tgtEl>
                                          <p:spTgt spid="81936"/>
                                        </p:tgtEl>
                                        <p:attrNameLst>
                                          <p:attrName>style.visibility</p:attrName>
                                        </p:attrNameLst>
                                      </p:cBhvr>
                                      <p:to>
                                        <p:strVal val="visible"/>
                                      </p:to>
                                    </p:set>
                                    <p:anim calcmode="lin" valueType="num">
                                      <p:cBhvr additive="base">
                                        <p:cTn dur="500" fill="hold" id="71"/>
                                        <p:tgtEl>
                                          <p:spTgt spid="81936"/>
                                        </p:tgtEl>
                                        <p:attrNameLst>
                                          <p:attrName>ppt_x</p:attrName>
                                        </p:attrNameLst>
                                      </p:cBhvr>
                                      <p:tavLst>
                                        <p:tav tm="0">
                                          <p:val>
                                            <p:strVal val="#ppt_x"/>
                                          </p:val>
                                        </p:tav>
                                        <p:tav tm="100000">
                                          <p:val>
                                            <p:strVal val="#ppt_x"/>
                                          </p:val>
                                        </p:tav>
                                      </p:tavLst>
                                    </p:anim>
                                    <p:anim calcmode="lin" valueType="num">
                                      <p:cBhvr additive="base">
                                        <p:cTn dur="500" fill="hold" id="72"/>
                                        <p:tgtEl>
                                          <p:spTgt spid="81936"/>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4">
                                  <p:stCondLst>
                                    <p:cond delay="0"/>
                                  </p:stCondLst>
                                  <p:childTnLst>
                                    <p:set>
                                      <p:cBhvr>
                                        <p:cTn dur="1" fill="hold" id="74">
                                          <p:stCondLst>
                                            <p:cond delay="0"/>
                                          </p:stCondLst>
                                        </p:cTn>
                                        <p:tgtEl>
                                          <p:spTgt spid="81937"/>
                                        </p:tgtEl>
                                        <p:attrNameLst>
                                          <p:attrName>style.visibility</p:attrName>
                                        </p:attrNameLst>
                                      </p:cBhvr>
                                      <p:to>
                                        <p:strVal val="visible"/>
                                      </p:to>
                                    </p:set>
                                    <p:anim calcmode="lin" valueType="num">
                                      <p:cBhvr additive="base">
                                        <p:cTn dur="500" fill="hold" id="75"/>
                                        <p:tgtEl>
                                          <p:spTgt spid="81937"/>
                                        </p:tgtEl>
                                        <p:attrNameLst>
                                          <p:attrName>ppt_x</p:attrName>
                                        </p:attrNameLst>
                                      </p:cBhvr>
                                      <p:tavLst>
                                        <p:tav tm="0">
                                          <p:val>
                                            <p:strVal val="#ppt_x"/>
                                          </p:val>
                                        </p:tav>
                                        <p:tav tm="100000">
                                          <p:val>
                                            <p:strVal val="#ppt_x"/>
                                          </p:val>
                                        </p:tav>
                                      </p:tavLst>
                                    </p:anim>
                                    <p:anim calcmode="lin" valueType="num">
                                      <p:cBhvr additive="base">
                                        <p:cTn dur="500" fill="hold" id="76"/>
                                        <p:tgtEl>
                                          <p:spTgt spid="81937"/>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81943"/>
                                        </p:tgtEl>
                                        <p:attrNameLst>
                                          <p:attrName>style.visibility</p:attrName>
                                        </p:attrNameLst>
                                      </p:cBhvr>
                                      <p:to>
                                        <p:strVal val="visible"/>
                                      </p:to>
                                    </p:set>
                                    <p:anim calcmode="lin" valueType="num">
                                      <p:cBhvr additive="base">
                                        <p:cTn dur="500" fill="hold" id="79"/>
                                        <p:tgtEl>
                                          <p:spTgt spid="81943"/>
                                        </p:tgtEl>
                                        <p:attrNameLst>
                                          <p:attrName>ppt_x</p:attrName>
                                        </p:attrNameLst>
                                      </p:cBhvr>
                                      <p:tavLst>
                                        <p:tav tm="0">
                                          <p:val>
                                            <p:strVal val="#ppt_x"/>
                                          </p:val>
                                        </p:tav>
                                        <p:tav tm="100000">
                                          <p:val>
                                            <p:strVal val="#ppt_x"/>
                                          </p:val>
                                        </p:tav>
                                      </p:tavLst>
                                    </p:anim>
                                    <p:anim calcmode="lin" valueType="num">
                                      <p:cBhvr additive="base">
                                        <p:cTn dur="500" fill="hold" id="80"/>
                                        <p:tgtEl>
                                          <p:spTgt spid="81943"/>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81942"/>
                                        </p:tgtEl>
                                        <p:attrNameLst>
                                          <p:attrName>style.visibility</p:attrName>
                                        </p:attrNameLst>
                                      </p:cBhvr>
                                      <p:to>
                                        <p:strVal val="visible"/>
                                      </p:to>
                                    </p:set>
                                    <p:anim calcmode="lin" valueType="num">
                                      <p:cBhvr additive="base">
                                        <p:cTn dur="500" fill="hold" id="83"/>
                                        <p:tgtEl>
                                          <p:spTgt spid="81942"/>
                                        </p:tgtEl>
                                        <p:attrNameLst>
                                          <p:attrName>ppt_x</p:attrName>
                                        </p:attrNameLst>
                                      </p:cBhvr>
                                      <p:tavLst>
                                        <p:tav tm="0">
                                          <p:val>
                                            <p:strVal val="#ppt_x"/>
                                          </p:val>
                                        </p:tav>
                                        <p:tav tm="100000">
                                          <p:val>
                                            <p:strVal val="#ppt_x"/>
                                          </p:val>
                                        </p:tav>
                                      </p:tavLst>
                                    </p:anim>
                                    <p:anim calcmode="lin" valueType="num">
                                      <p:cBhvr additive="base">
                                        <p:cTn dur="500" fill="hold" id="84"/>
                                        <p:tgtEl>
                                          <p:spTgt spid="81942"/>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81941"/>
                                        </p:tgtEl>
                                        <p:attrNameLst>
                                          <p:attrName>style.visibility</p:attrName>
                                        </p:attrNameLst>
                                      </p:cBhvr>
                                      <p:to>
                                        <p:strVal val="visible"/>
                                      </p:to>
                                    </p:set>
                                    <p:anim calcmode="lin" valueType="num">
                                      <p:cBhvr additive="base">
                                        <p:cTn dur="500" fill="hold" id="87"/>
                                        <p:tgtEl>
                                          <p:spTgt spid="81941"/>
                                        </p:tgtEl>
                                        <p:attrNameLst>
                                          <p:attrName>ppt_x</p:attrName>
                                        </p:attrNameLst>
                                      </p:cBhvr>
                                      <p:tavLst>
                                        <p:tav tm="0">
                                          <p:val>
                                            <p:strVal val="#ppt_x"/>
                                          </p:val>
                                        </p:tav>
                                        <p:tav tm="100000">
                                          <p:val>
                                            <p:strVal val="#ppt_x"/>
                                          </p:val>
                                        </p:tav>
                                      </p:tavLst>
                                    </p:anim>
                                    <p:anim calcmode="lin" valueType="num">
                                      <p:cBhvr additive="base">
                                        <p:cTn dur="500" fill="hold" id="88"/>
                                        <p:tgtEl>
                                          <p:spTgt spid="81941"/>
                                        </p:tgtEl>
                                        <p:attrNameLst>
                                          <p:attrName>ppt_y</p:attrName>
                                        </p:attrNameLst>
                                      </p:cBhvr>
                                      <p:tavLst>
                                        <p:tav tm="0">
                                          <p:val>
                                            <p:strVal val="1+#ppt_h/2"/>
                                          </p:val>
                                        </p:tav>
                                        <p:tav tm="100000">
                                          <p:val>
                                            <p:strVal val="#ppt_y"/>
                                          </p:val>
                                        </p:tav>
                                      </p:tavLst>
                                    </p:anim>
                                  </p:childTnLst>
                                </p:cTn>
                              </p:par>
                              <p:par>
                                <p:cTn fill="hold" id="89" nodeType="withEffect" presetClass="entr" presetID="2" presetSubtype="4">
                                  <p:stCondLst>
                                    <p:cond delay="0"/>
                                  </p:stCondLst>
                                  <p:childTnLst>
                                    <p:set>
                                      <p:cBhvr>
                                        <p:cTn dur="1" fill="hold" id="90">
                                          <p:stCondLst>
                                            <p:cond delay="0"/>
                                          </p:stCondLst>
                                        </p:cTn>
                                        <p:tgtEl>
                                          <p:spTgt spid="81923"/>
                                        </p:tgtEl>
                                        <p:attrNameLst>
                                          <p:attrName>style.visibility</p:attrName>
                                        </p:attrNameLst>
                                      </p:cBhvr>
                                      <p:to>
                                        <p:strVal val="visible"/>
                                      </p:to>
                                    </p:set>
                                    <p:anim calcmode="lin" valueType="num">
                                      <p:cBhvr additive="base">
                                        <p:cTn dur="500" fill="hold" id="91"/>
                                        <p:tgtEl>
                                          <p:spTgt spid="81923"/>
                                        </p:tgtEl>
                                        <p:attrNameLst>
                                          <p:attrName>ppt_x</p:attrName>
                                        </p:attrNameLst>
                                      </p:cBhvr>
                                      <p:tavLst>
                                        <p:tav tm="0">
                                          <p:val>
                                            <p:strVal val="#ppt_x"/>
                                          </p:val>
                                        </p:tav>
                                        <p:tav tm="100000">
                                          <p:val>
                                            <p:strVal val="#ppt_x"/>
                                          </p:val>
                                        </p:tav>
                                      </p:tavLst>
                                    </p:anim>
                                    <p:anim calcmode="lin" valueType="num">
                                      <p:cBhvr additive="base">
                                        <p:cTn dur="500" fill="hold" id="92"/>
                                        <p:tgtEl>
                                          <p:spTgt spid="81923"/>
                                        </p:tgtEl>
                                        <p:attrNameLst>
                                          <p:attrName>ppt_y</p:attrName>
                                        </p:attrNameLst>
                                      </p:cBhvr>
                                      <p:tavLst>
                                        <p:tav tm="0">
                                          <p:val>
                                            <p:strVal val="1+#ppt_h/2"/>
                                          </p:val>
                                        </p:tav>
                                        <p:tav tm="100000">
                                          <p:val>
                                            <p:strVal val="#ppt_y"/>
                                          </p:val>
                                        </p:tav>
                                      </p:tavLst>
                                    </p:anim>
                                  </p:childTnLst>
                                </p:cTn>
                              </p:par>
                              <p:par>
                                <p:cTn fill="hold" id="93" nodeType="withEffect" presetClass="entr" presetID="2" presetSubtype="4">
                                  <p:stCondLst>
                                    <p:cond delay="0"/>
                                  </p:stCondLst>
                                  <p:childTnLst>
                                    <p:set>
                                      <p:cBhvr>
                                        <p:cTn dur="1" fill="hold" id="94">
                                          <p:stCondLst>
                                            <p:cond delay="0"/>
                                          </p:stCondLst>
                                        </p:cTn>
                                        <p:tgtEl>
                                          <p:spTgt spid="81924"/>
                                        </p:tgtEl>
                                        <p:attrNameLst>
                                          <p:attrName>style.visibility</p:attrName>
                                        </p:attrNameLst>
                                      </p:cBhvr>
                                      <p:to>
                                        <p:strVal val="visible"/>
                                      </p:to>
                                    </p:set>
                                    <p:anim calcmode="lin" valueType="num">
                                      <p:cBhvr additive="base">
                                        <p:cTn dur="500" fill="hold" id="95"/>
                                        <p:tgtEl>
                                          <p:spTgt spid="81924"/>
                                        </p:tgtEl>
                                        <p:attrNameLst>
                                          <p:attrName>ppt_x</p:attrName>
                                        </p:attrNameLst>
                                      </p:cBhvr>
                                      <p:tavLst>
                                        <p:tav tm="0">
                                          <p:val>
                                            <p:strVal val="#ppt_x"/>
                                          </p:val>
                                        </p:tav>
                                        <p:tav tm="100000">
                                          <p:val>
                                            <p:strVal val="#ppt_x"/>
                                          </p:val>
                                        </p:tav>
                                      </p:tavLst>
                                    </p:anim>
                                    <p:anim calcmode="lin" valueType="num">
                                      <p:cBhvr additive="base">
                                        <p:cTn dur="500" fill="hold" id="96"/>
                                        <p:tgtEl>
                                          <p:spTgt spid="81924"/>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0"/>
                                  </p:stCondLst>
                                  <p:childTnLst>
                                    <p:set>
                                      <p:cBhvr>
                                        <p:cTn dur="1" fill="hold" id="98">
                                          <p:stCondLst>
                                            <p:cond delay="0"/>
                                          </p:stCondLst>
                                        </p:cTn>
                                        <p:tgtEl>
                                          <p:spTgt spid="81922"/>
                                        </p:tgtEl>
                                        <p:attrNameLst>
                                          <p:attrName>style.visibility</p:attrName>
                                        </p:attrNameLst>
                                      </p:cBhvr>
                                      <p:to>
                                        <p:strVal val="visible"/>
                                      </p:to>
                                    </p:set>
                                    <p:anim calcmode="lin" valueType="num">
                                      <p:cBhvr additive="base">
                                        <p:cTn dur="500" fill="hold" id="99"/>
                                        <p:tgtEl>
                                          <p:spTgt spid="81922"/>
                                        </p:tgtEl>
                                        <p:attrNameLst>
                                          <p:attrName>ppt_x</p:attrName>
                                        </p:attrNameLst>
                                      </p:cBhvr>
                                      <p:tavLst>
                                        <p:tav tm="0">
                                          <p:val>
                                            <p:strVal val="#ppt_x"/>
                                          </p:val>
                                        </p:tav>
                                        <p:tav tm="100000">
                                          <p:val>
                                            <p:strVal val="#ppt_x"/>
                                          </p:val>
                                        </p:tav>
                                      </p:tavLst>
                                    </p:anim>
                                    <p:anim calcmode="lin" valueType="num">
                                      <p:cBhvr additive="base">
                                        <p:cTn dur="500" fill="hold" id="100"/>
                                        <p:tgtEl>
                                          <p:spTgt spid="819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1922"/>
      <p:bldP animBg="1" grpId="0" spid="81941"/>
      <p:bldP animBg="1" grpId="0" spid="81942"/>
      <p:bldP animBg="1" grpId="0" spid="8194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27784" y="188640"/>
            <a:ext cx="5976664" cy="864096"/>
          </a:xfrm>
        </p:spPr>
        <p:txBody>
          <a:bodyPr/>
          <a:lstStyle/>
          <a:p>
            <a:pPr algn="r"/>
            <a:r>
              <a:rPr lang="es-ES" sz="2400" b="1" dirty="0">
                <a:solidFill>
                  <a:srgbClr val="0070C0"/>
                </a:solidFill>
                <a:latin typeface="Verdana" pitchFamily="34" charset="0"/>
                <a:ea typeface="Verdana" pitchFamily="34" charset="0"/>
                <a:cs typeface="Verdana" pitchFamily="34" charset="0"/>
              </a:rPr>
              <a:t>HERENCIA CIENTÍFICA Y TECNOLÓGICA DEL SIGLO XX</a:t>
            </a:r>
          </a:p>
        </p:txBody>
      </p:sp>
      <p:sp>
        <p:nvSpPr>
          <p:cNvPr id="7171" name="Rectangle 3"/>
          <p:cNvSpPr>
            <a:spLocks noGrp="1" noChangeArrowheads="1"/>
          </p:cNvSpPr>
          <p:nvPr>
            <p:ph type="body" idx="1"/>
          </p:nvPr>
        </p:nvSpPr>
        <p:spPr>
          <a:xfrm>
            <a:off x="3491880" y="1981200"/>
            <a:ext cx="4824536" cy="3320008"/>
          </a:xfrm>
        </p:spPr>
        <p:txBody>
          <a:bodyPr/>
          <a:lstStyle/>
          <a:p>
            <a:pPr algn="just">
              <a:spcBef>
                <a:spcPts val="1000"/>
              </a:spcBef>
              <a:spcAft>
                <a:spcPts val="1000"/>
              </a:spcAft>
              <a:buClr>
                <a:schemeClr val="accent2"/>
              </a:buClr>
              <a:buFont typeface="Wingdings" pitchFamily="2" charset="2"/>
              <a:buChar char="Ø"/>
            </a:pPr>
            <a:r>
              <a:rPr lang="es-ES" sz="2400" dirty="0">
                <a:solidFill>
                  <a:srgbClr val="0070C0"/>
                </a:solidFill>
                <a:latin typeface="Verdana" pitchFamily="34" charset="0"/>
              </a:rPr>
              <a:t>El siglo de la </a:t>
            </a:r>
            <a:r>
              <a:rPr lang="es-ES" sz="2400" dirty="0" smtClean="0">
                <a:solidFill>
                  <a:srgbClr val="0070C0"/>
                </a:solidFill>
                <a:latin typeface="Verdana" pitchFamily="34" charset="0"/>
              </a:rPr>
              <a:t>ciencia.</a:t>
            </a:r>
            <a:endParaRPr lang="es-ES" sz="2400" dirty="0">
              <a:solidFill>
                <a:srgbClr val="0070C0"/>
              </a:solidFill>
              <a:latin typeface="Verdana" pitchFamily="34" charset="0"/>
            </a:endParaRPr>
          </a:p>
          <a:p>
            <a:pPr algn="just">
              <a:spcBef>
                <a:spcPts val="1000"/>
              </a:spcBef>
              <a:spcAft>
                <a:spcPts val="1000"/>
              </a:spcAft>
              <a:buClr>
                <a:schemeClr val="accent2"/>
              </a:buClr>
              <a:buFont typeface="Wingdings" pitchFamily="2" charset="2"/>
              <a:buChar char="Ø"/>
            </a:pPr>
            <a:r>
              <a:rPr lang="es-ES" sz="2400" dirty="0" smtClean="0">
                <a:solidFill>
                  <a:srgbClr val="0070C0"/>
                </a:solidFill>
                <a:latin typeface="Verdana" pitchFamily="34" charset="0"/>
              </a:rPr>
              <a:t>El  </a:t>
            </a:r>
            <a:r>
              <a:rPr lang="es-ES" sz="2400" dirty="0">
                <a:solidFill>
                  <a:srgbClr val="0070C0"/>
                </a:solidFill>
                <a:latin typeface="Verdana" pitchFamily="34" charset="0"/>
              </a:rPr>
              <a:t>conocimiento científico como estrella en los campos de la física, química y biología.</a:t>
            </a:r>
          </a:p>
          <a:p>
            <a:pPr algn="just"/>
            <a:endParaRPr lang="es-ES" sz="2400" dirty="0">
              <a:solidFill>
                <a:schemeClr val="tx1"/>
              </a:solidFill>
              <a:latin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2272" y="2420888"/>
            <a:ext cx="2795592" cy="299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85484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3901</TotalTime>
  <Words>1949</Words>
  <Application>Microsoft Office PowerPoint</Application>
  <PresentationFormat>Presentación en pantalla (4:3)</PresentationFormat>
  <Paragraphs>411</Paragraphs>
  <Slides>45</Slides>
  <Notes>7</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Presentación en blanco</vt:lpstr>
      <vt:lpstr>Diapositiva 1</vt:lpstr>
      <vt:lpstr>INGENIERIA EN CHILE AL 2030.</vt:lpstr>
      <vt:lpstr>La 3ra. Plataforma contribuye a la Innovación</vt:lpstr>
      <vt:lpstr>Tendencias relacionadas con computo</vt:lpstr>
      <vt:lpstr>Diapositiva 5</vt:lpstr>
      <vt:lpstr>Olas de Innovación</vt:lpstr>
      <vt:lpstr>Brecha competitiva con OCDE</vt:lpstr>
      <vt:lpstr>Diapositiva 8</vt:lpstr>
      <vt:lpstr>HERENCIA CIENTÍFICA Y TECNOLÓGICA DEL SIGLO XX</vt:lpstr>
      <vt:lpstr>Diapositiva 10</vt:lpstr>
      <vt:lpstr>Diapositiva 11</vt:lpstr>
      <vt:lpstr>Diapositiva 12</vt:lpstr>
      <vt:lpstr>Diapositiva 13</vt:lpstr>
      <vt:lpstr>HERENCIA CIENTÍFICA Y TECNOLÓGICA DEL SIGLO XX</vt:lpstr>
      <vt:lpstr>Diapositiva 15</vt:lpstr>
      <vt:lpstr>EL ORIGEN DE LA SOCIEDAD DE LA INFORMACIÓN</vt:lpstr>
      <vt:lpstr>CARACTERES DE LA SOCIEDAD DEL CONOCIMIENTO</vt:lpstr>
      <vt:lpstr>HERENCIA SOCIAL DEL SIGLO XX</vt:lpstr>
      <vt:lpstr>SOCIEDAD DEL CONOCIMIENTO </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Rosita Diaz</cp:lastModifiedBy>
  <cp:revision>312</cp:revision>
  <dcterms:created xsi:type="dcterms:W3CDTF">2010-03-31T21:48:28Z</dcterms:created>
  <dcterms:modified xsi:type="dcterms:W3CDTF">2014-05-27T15:49:02Z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1152571</vt:lpwstr>
  </property>
  <property fmtid="{D5CDD505-2E9C-101B-9397-08002B2CF9AE}" name="NXPowerLiteSettings" pid="3">
    <vt:lpwstr>F7000400038000</vt:lpwstr>
  </property>
  <property fmtid="{D5CDD505-2E9C-101B-9397-08002B2CF9AE}" name="NXPowerLiteVersion" pid="4">
    <vt:lpwstr>S10.2.0</vt:lpwstr>
  </property>
</Properties>
</file>