
<file path=[Content_Types].xml><?xml version="1.0" encoding="utf-8"?>
<Types xmlns="http://schemas.openxmlformats.org/package/2006/content-types">
  <Override ContentType="application/vnd.openxmlformats-officedocument.presentationml.slide+xml" PartName="/ppt/slides/slide18.xml"/>
  <Override ContentType="application/vnd.openxmlformats-officedocument.presentationml.notesSlide+xml" PartName="/ppt/notesSlides/notesSlide4.xml"/>
  <Override ContentType="application/vnd.ms-office.drawingml.diagramDrawing+xml" PartName="/ppt/diagrams/drawing2.xml"/>
  <Override ContentType="application/vnd.openxmlformats-officedocument.presentationml.slide+xml" PartName="/ppt/slides/slide9.xml"/>
  <Override ContentType="application/vnd.openxmlformats-officedocument.drawingml.diagramData+xml" PartName="/ppt/diagrams/data2.xml"/>
  <Override ContentType="application/vnd.openxmlformats-officedocument.presentationml.slide+xml" PartName="/ppt/slides/slide14.xml"/>
  <Override ContentType="application/vnd.openxmlformats-officedocument.presentationml.slideLayout+xml" PartName="/ppt/slideLayouts/slideLayout9.xml"/>
  <Override ContentType="application/vnd.openxmlformats-officedocument.presentationml.slideLayout+xml" PartName="/ppt/slideLayouts/slideLayout11.xml"/>
  <Override ContentType="application/vnd.openxmlformats-officedocument.presentationml.slide+xml" PartName="/ppt/slides/slide5.xml"/>
  <Override ContentType="application/vnd.openxmlformats-officedocument.presentationml.notesSlide+xml" PartName="/ppt/notesSlides/notesSlide9.xml"/>
  <Override ContentType="application/vnd.openxmlformats-officedocument.drawingml.diagramColors+xml" PartName="/ppt/diagrams/colors1.xml"/>
  <Default ContentType="application/vnd.openxmlformats-package.relationships+xml" Extension="rels"/>
  <Default ContentType="image/jpeg" Extension="jpeg"/>
  <Override ContentType="application/vnd.openxmlformats-officedocument.presentationml.slide+xml" PartName="/ppt/slides/slide10.xml"/>
  <Override ContentType="application/vnd.openxmlformats-officedocument.presentationml.notesMaster+xml" PartName="/ppt/notesMasters/notesMaster1.xml"/>
  <Override ContentType="application/vnd.openxmlformats-officedocument.presentationml.slide+xml" PartName="/ppt/slides/slide1.xml"/>
  <Override ContentType="application/vnd.openxmlformats-officedocument.presentationml.handoutMaster+xml" PartName="/ppt/handoutMasters/handoutMaster1.xml"/>
  <Override ContentType="application/vnd.openxmlformats-officedocument.presentationml.slideLayout+xml" PartName="/ppt/slideLayouts/slideLayout5.xml"/>
  <Override ContentType="application/vnd.openxmlformats-officedocument.presentationml.tags+xml" PartName="/ppt/tags/tag1.xml"/>
  <Override ContentType="application/vnd.openxmlformats-officedocument.theme+xml" PartName="/ppt/theme/theme2.xml"/>
  <Override ContentType="application/vnd.openxmlformats-officedocument.presentationml.slideLayout+xml" PartName="/ppt/slideLayouts/slideLayout1.xml"/>
  <Override ContentType="application/vnd.openxmlformats-officedocument.presentationml.notesSlide+xml" PartName="/ppt/notesSlides/notesSlide12.xml"/>
  <Override ContentType="application/vnd.openxmlformats-officedocument.presentationml.slide+xml" PartName="/ppt/slides/slide22.xml"/>
  <Override ContentType="application/vnd.openxmlformats-officedocument.extended-properties+xml" PartName="/docProps/app.xml"/>
  <Default ContentType="application/xml" Extension="xml"/>
  <Override ContentType="application/vnd.openxmlformats-officedocument.presentationml.slide+xml" PartName="/ppt/slides/slide19.xml"/>
  <Override ContentType="application/vnd.openxmlformats-officedocument.presentationml.notesSlide+xml" PartName="/ppt/notesSlides/notesSlide5.xml"/>
  <Override ContentType="application/vnd.openxmlformats-officedocument.presentationml.tableStyles+xml" PartName="/ppt/tableStyles.xml"/>
  <Override ContentType="application/vnd.openxmlformats-officedocument.presentationml.slide+xml" PartName="/ppt/slides/slide15.xml"/>
  <Override ContentType="application/vnd.openxmlformats-officedocument.presentationml.notesSlide+xml" PartName="/ppt/notesSlides/notesSlide1.xml"/>
  <Override ContentType="application/vnd.openxmlformats-officedocument.presentationml.slideLayout+xml" PartName="/ppt/slideLayouts/slideLayout12.xml"/>
  <Override ContentType="application/vnd.openxmlformats-officedocument.presentationml.slide+xml" PartName="/ppt/slides/slide6.xml"/>
  <Override ContentType="application/vnd.openxmlformats-officedocument.drawingml.diagramColors+xml" PartName="/ppt/diagrams/colors2.xml"/>
  <Override ContentType="application/vnd.openxmlformats-package.core-properties+xml" PartName="/docProps/core.xml"/>
  <Override ContentType="application/vnd.openxmlformats-officedocument.presentationml.slide+xml" PartName="/ppt/slides/slide11.xml"/>
  <Override ContentType="application/vnd.openxmlformats-officedocument.presentationml.slideLayout+xml" PartName="/ppt/slideLayouts/slideLayout6.xml"/>
  <Override ContentType="application/vnd.openxmlformats-officedocument.presentationml.notesSlide+xml" PartName="/ppt/notesSlides/notesSlide13.xml"/>
  <Override ContentType="application/vnd.openxmlformats-officedocument.presentationml.slide+xml" PartName="/ppt/slides/slide2.xml"/>
  <Default ContentType="image/png" Extension="png"/>
  <Override ContentType="application/vnd.openxmlformats-officedocument.presentationml.slideLayout+xml" PartName="/ppt/slideLayouts/slideLayout2.xml"/>
  <Override ContentType="application/vnd.openxmlformats-officedocument.theme+xml" PartName="/ppt/theme/theme3.xml"/>
  <Override ContentType="application/vnd.openxmlformats-officedocument.presentationml.slide+xml" PartName="/ppt/slides/slide23.xml"/>
  <Override ContentType="application/vnd.openxmlformats-officedocument.drawingml.diagramLayout+xml" PartName="/ppt/diagrams/layout1.xml"/>
  <Default ContentType="application/pdf" Extension="pdf"/>
  <Override ContentType="application/vnd.openxmlformats-officedocument.drawingml.diagramStyle+xml" PartName="/ppt/diagrams/quickStyle1.xml"/>
  <Override ContentType="application/vnd.openxmlformats-officedocument.presentationml.notesSlide+xml" PartName="/ppt/notesSlides/notesSlide6.xml"/>
  <Default ContentType="application/vnd.ms-excel" Extension="xls"/>
  <Default ContentType="image/gif" Extension="gif"/>
  <Override ContentType="application/vnd.openxmlformats-officedocument.presentationml.slide+xml" PartName="/ppt/slides/slide16.xml"/>
  <Override ContentType="application/vnd.openxmlformats-officedocument.presentationml.notesSlide+xml" PartName="/ppt/notesSlides/notesSlide2.xml"/>
  <Override ContentType="application/vnd.openxmlformats-officedocument.presentationml.slideLayout+xml" PartName="/ppt/slideLayouts/slideLayout13.xml"/>
  <Override ContentType="application/vnd.openxmlformats-officedocument.presentationml.slide+xml" PartName="/ppt/slides/slide7.xml"/>
  <Override ContentType="application/vnd.openxmlformats-officedocument.presentationml.presentation.main+xml" PartName="/ppt/presentation.xml"/>
  <Override ContentType="application/vnd.openxmlformats-officedocument.presentationml.slide+xml" PartName="/ppt/slides/slide12.xml"/>
  <Override ContentType="application/vnd.openxmlformats-officedocument.presentationml.slideLayout+xml" PartName="/ppt/slideLayouts/slideLayout7.xml"/>
  <Default ContentType="application/vnd.openxmlformats-officedocument.vmlDrawing" Extension="vml"/>
  <Override ContentType="application/vnd.openxmlformats-officedocument.presentationml.slide+xml" PartName="/ppt/slides/slide3.xml"/>
  <Override ContentType="application/vnd.openxmlformats-officedocument.presentationml.notesSlide+xml" PartName="/ppt/notesSlides/notesSlide14.xml"/>
  <Override ContentType="application/vnd.openxmlformats-officedocument.drawingml.diagramLayout+xml" PartName="/ppt/diagrams/layout2.xml"/>
  <Override ContentType="application/vnd.openxmlformats-officedocument.presentationml.slideLayout+xml" PartName="/ppt/slideLayouts/slideLayout3.xml"/>
  <Override ContentType="application/vnd.openxmlformats-officedocument.drawingml.diagramStyle+xml" PartName="/ppt/diagrams/quickStyle2.xml"/>
  <Override ContentType="application/vnd.openxmlformats-officedocument.presentationml.slide+xml" PartName="/ppt/slides/slide20.xml"/>
  <Override ContentType="application/vnd.openxmlformats-officedocument.presentationml.notesSlide+xml" PartName="/ppt/notesSlides/notesSlide7.xml"/>
  <Override ContentType="application/vnd.openxmlformats-officedocument.presentationml.slide+xml" PartName="/ppt/slides/slide17.xml"/>
  <Override ContentType="application/vnd.openxmlformats-officedocument.presentationml.notesSlide+xml" PartName="/ppt/notesSlides/notesSlide3.xml"/>
  <Override ContentType="application/vnd.openxmlformats-officedocument.presentationml.notesSlide+xml" PartName="/ppt/notesSlides/notesSlide10.xml"/>
  <Override ContentType="application/vnd.openxmlformats-officedocument.presentationml.slide+xml" PartName="/ppt/slides/slide8.xml"/>
  <Override ContentType="application/vnd.openxmlformats-officedocument.drawingml.diagramData+xml" PartName="/ppt/diagrams/data1.xml"/>
  <Override ContentType="application/vnd.ms-office.drawingml.diagramDrawing+xml" PartName="/ppt/diagrams/drawing1.xml"/>
  <Override ContentType="application/vnd.openxmlformats-officedocument.presentationml.presProps+xml" PartName="/ppt/presProps.xml"/>
  <Override ContentType="application/vnd.openxmlformats-officedocument.presentationml.slide+xml" PartName="/ppt/slides/slide13.xml"/>
  <Override ContentType="application/vnd.openxmlformats-officedocument.presentationml.slideLayout+xml" PartName="/ppt/slideLayouts/slideLayout8.xml"/>
  <Override ContentType="application/vnd.openxmlformats-officedocument.presentationml.slideLayout+xml" PartName="/ppt/slideLayouts/slideLayout10.xml"/>
  <Override ContentType="application/vnd.openxmlformats-officedocument.presentationml.slide+xml" PartName="/ppt/slides/slide4.xml"/>
  <Override ContentType="application/vnd.openxmlformats-officedocument.presentationml.notesSlide+xml" PartName="/ppt/notesSlides/notesSlide8.xml"/>
  <Default ContentType="image/x-wmf" Extension="wmf"/>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slideLayout+xml" PartName="/ppt/slideLayouts/slideLayout4.xml"/>
  <Override ContentType="application/vnd.openxmlformats-officedocument.presentationml.slideMaster+xml" PartName="/ppt/slideMasters/slideMaster1.xml"/>
  <Override ContentType="application/vnd.openxmlformats-officedocument.theme+xml" PartName="/ppt/theme/theme1.xml"/>
  <Override ContentType="application/vnd.openxmlformats-officedocument.presentationml.slide+xml" PartName="/ppt/slides/slide21.xml"/>
  <Default ContentType="application/vnd.openxmlformats-officedocument.presentationml.printerSettings" Extension="bin"/>
  <Override ContentType="application/vnd.openxmlformats-officedocument.presentationml.viewProps+xml" PartName="/ppt/viewProps.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4" Target="docProps/app.xml" Type="http://schemas.openxmlformats.org/officeDocument/2006/relationships/extended-properties"/><Relationship Id="rId1" Target="ppt/presentation.xml" Type="http://schemas.openxmlformats.org/officeDocument/2006/relationships/officeDocument"/><Relationship Id="rId2" Target="docProps/thumbnail.jpeg" Type="http://schemas.openxmlformats.org/package/2006/relationships/metadata/thumbnail"/><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trictFirstAndLastChars="0" saveSubsetFonts="1">
  <p:sldMasterIdLst>
    <p:sldMasterId id="2147483648" r:id="rId1"/>
  </p:sldMasterIdLst>
  <p:notesMasterIdLst>
    <p:notesMasterId r:id="rId25"/>
  </p:notesMasterIdLst>
  <p:handoutMasterIdLst>
    <p:handoutMasterId r:id="rId26"/>
  </p:handoutMasterIdLst>
  <p:sldIdLst>
    <p:sldId id="473" r:id="rId2"/>
    <p:sldId id="684" r:id="rId3"/>
    <p:sldId id="605" r:id="rId4"/>
    <p:sldId id="548" r:id="rId5"/>
    <p:sldId id="626" r:id="rId6"/>
    <p:sldId id="511" r:id="rId7"/>
    <p:sldId id="624" r:id="rId8"/>
    <p:sldId id="625" r:id="rId9"/>
    <p:sldId id="683" r:id="rId10"/>
    <p:sldId id="536" r:id="rId11"/>
    <p:sldId id="622" r:id="rId12"/>
    <p:sldId id="601" r:id="rId13"/>
    <p:sldId id="584" r:id="rId14"/>
    <p:sldId id="685" r:id="rId15"/>
    <p:sldId id="537" r:id="rId16"/>
    <p:sldId id="585" r:id="rId17"/>
    <p:sldId id="633" r:id="rId18"/>
    <p:sldId id="677" r:id="rId19"/>
    <p:sldId id="672" r:id="rId20"/>
    <p:sldId id="594" r:id="rId21"/>
    <p:sldId id="682" r:id="rId22"/>
    <p:sldId id="634" r:id="rId23"/>
    <p:sldId id="599" r:id="rId24"/>
  </p:sldIdLst>
  <p:sldSz cx="9906000" cy="6858000" type="A4"/>
  <p:notesSz cx="6858000" cy="9144000"/>
  <p:defaultTextStyle>
    <a:defPPr>
      <a:defRPr lang="en-US"/>
    </a:defPPr>
    <a:lvl1pPr algn="l" rtl="0" eaLnBrk="0" fontAlgn="base" hangingPunct="0">
      <a:spcBef>
        <a:spcPct val="0"/>
      </a:spcBef>
      <a:spcAft>
        <a:spcPct val="0"/>
      </a:spcAft>
      <a:defRPr sz="2200" kern="1200">
        <a:solidFill>
          <a:schemeClr val="tx1"/>
        </a:solidFill>
        <a:latin typeface="Arial" charset="0"/>
        <a:ea typeface="+mn-ea"/>
        <a:cs typeface="+mn-cs"/>
      </a:defRPr>
    </a:lvl1pPr>
    <a:lvl2pPr marL="457200" algn="l" rtl="0" eaLnBrk="0" fontAlgn="base" hangingPunct="0">
      <a:spcBef>
        <a:spcPct val="0"/>
      </a:spcBef>
      <a:spcAft>
        <a:spcPct val="0"/>
      </a:spcAft>
      <a:defRPr sz="2200" kern="1200">
        <a:solidFill>
          <a:schemeClr val="tx1"/>
        </a:solidFill>
        <a:latin typeface="Arial" charset="0"/>
        <a:ea typeface="+mn-ea"/>
        <a:cs typeface="+mn-cs"/>
      </a:defRPr>
    </a:lvl2pPr>
    <a:lvl3pPr marL="914400" algn="l" rtl="0" eaLnBrk="0" fontAlgn="base" hangingPunct="0">
      <a:spcBef>
        <a:spcPct val="0"/>
      </a:spcBef>
      <a:spcAft>
        <a:spcPct val="0"/>
      </a:spcAft>
      <a:defRPr sz="2200" kern="1200">
        <a:solidFill>
          <a:schemeClr val="tx1"/>
        </a:solidFill>
        <a:latin typeface="Arial" charset="0"/>
        <a:ea typeface="+mn-ea"/>
        <a:cs typeface="+mn-cs"/>
      </a:defRPr>
    </a:lvl3pPr>
    <a:lvl4pPr marL="1371600" algn="l" rtl="0" eaLnBrk="0" fontAlgn="base" hangingPunct="0">
      <a:spcBef>
        <a:spcPct val="0"/>
      </a:spcBef>
      <a:spcAft>
        <a:spcPct val="0"/>
      </a:spcAft>
      <a:defRPr sz="2200" kern="1200">
        <a:solidFill>
          <a:schemeClr val="tx1"/>
        </a:solidFill>
        <a:latin typeface="Arial" charset="0"/>
        <a:ea typeface="+mn-ea"/>
        <a:cs typeface="+mn-cs"/>
      </a:defRPr>
    </a:lvl4pPr>
    <a:lvl5pPr marL="1828800" algn="l" rtl="0" eaLnBrk="0" fontAlgn="base" hangingPunct="0">
      <a:spcBef>
        <a:spcPct val="0"/>
      </a:spcBef>
      <a:spcAft>
        <a:spcPct val="0"/>
      </a:spcAft>
      <a:defRPr sz="2200" kern="1200">
        <a:solidFill>
          <a:schemeClr val="tx1"/>
        </a:solidFill>
        <a:latin typeface="Arial" charset="0"/>
        <a:ea typeface="+mn-ea"/>
        <a:cs typeface="+mn-cs"/>
      </a:defRPr>
    </a:lvl5pPr>
    <a:lvl6pPr marL="2286000" algn="l" defTabSz="457200" rtl="0" eaLnBrk="1" latinLnBrk="0" hangingPunct="1">
      <a:defRPr sz="2200" kern="1200">
        <a:solidFill>
          <a:schemeClr val="tx1"/>
        </a:solidFill>
        <a:latin typeface="Arial" charset="0"/>
        <a:ea typeface="+mn-ea"/>
        <a:cs typeface="+mn-cs"/>
      </a:defRPr>
    </a:lvl6pPr>
    <a:lvl7pPr marL="2743200" algn="l" defTabSz="457200" rtl="0" eaLnBrk="1" latinLnBrk="0" hangingPunct="1">
      <a:defRPr sz="2200" kern="1200">
        <a:solidFill>
          <a:schemeClr val="tx1"/>
        </a:solidFill>
        <a:latin typeface="Arial" charset="0"/>
        <a:ea typeface="+mn-ea"/>
        <a:cs typeface="+mn-cs"/>
      </a:defRPr>
    </a:lvl7pPr>
    <a:lvl8pPr marL="3200400" algn="l" defTabSz="457200" rtl="0" eaLnBrk="1" latinLnBrk="0" hangingPunct="1">
      <a:defRPr sz="2200" kern="1200">
        <a:solidFill>
          <a:schemeClr val="tx1"/>
        </a:solidFill>
        <a:latin typeface="Arial" charset="0"/>
        <a:ea typeface="+mn-ea"/>
        <a:cs typeface="+mn-cs"/>
      </a:defRPr>
    </a:lvl8pPr>
    <a:lvl9pPr marL="3657600" algn="l" defTabSz="457200" rtl="0" eaLnBrk="1" latinLnBrk="0" hangingPunct="1">
      <a:defRPr sz="2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handouts6" scaleToFitPaper="1" frameSlides="1"/>
  <p:clrMru>
    <a:srgbClr val="26FF84"/>
    <a:srgbClr val="E60013"/>
    <a:srgbClr val="6600CC"/>
    <a:srgbClr val="66FF33"/>
    <a:srgbClr val="CC0000"/>
    <a:srgbClr val="FF0000"/>
    <a:srgbClr val="666666"/>
    <a:srgbClr val="3399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p:cViewPr varScale="1">
        <p:scale>
          <a:sx n="77" d="100"/>
          <a:sy n="77" d="100"/>
        </p:scale>
        <p:origin x="-1016" y="-112"/>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526"/>
    </p:cViewPr>
  </p:sorterViewPr>
  <p:notesViewPr>
    <p:cSldViewPr snapToGrid="0">
      <p:cViewPr>
        <p:scale>
          <a:sx n="100" d="100"/>
          <a:sy n="100" d="100"/>
        </p:scale>
        <p:origin x="-3408" y="-56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B969F4-F14F-475F-910C-79D875780A53}" type="doc">
      <dgm:prSet loTypeId="urn:microsoft.com/office/officeart/2005/8/layout/vList5" loCatId="list" qsTypeId="urn:microsoft.com/office/officeart/2005/8/quickstyle/3d2" qsCatId="3D" csTypeId="urn:microsoft.com/office/officeart/2005/8/colors/accent6_2" csCatId="accent6" phldr="1"/>
      <dgm:spPr/>
      <dgm:t>
        <a:bodyPr/>
        <a:lstStyle/>
        <a:p>
          <a:endParaRPr lang="en-GB"/>
        </a:p>
      </dgm:t>
    </dgm:pt>
    <dgm:pt modelId="{A2CC9EF7-F988-48B2-BDD1-79F012CAF1C2}">
      <dgm:prSet phldrT="[Text]">
        <dgm:style>
          <a:lnRef idx="0">
            <a:schemeClr val="accent4"/>
          </a:lnRef>
          <a:fillRef idx="3">
            <a:schemeClr val="accent4"/>
          </a:fillRef>
          <a:effectRef idx="3">
            <a:schemeClr val="accent4"/>
          </a:effectRef>
          <a:fontRef idx="minor">
            <a:schemeClr val="lt1"/>
          </a:fontRef>
        </dgm:style>
      </dgm:prSet>
      <dgm:spPr/>
      <dgm:t>
        <a:bodyPr/>
        <a:lstStyle/>
        <a:p>
          <a:r>
            <a:rPr lang="en-GB" dirty="0" smtClean="0"/>
            <a:t>Program focus</a:t>
          </a:r>
        </a:p>
        <a:p>
          <a:r>
            <a:rPr lang="en-GB" dirty="0" smtClean="0"/>
            <a:t>1,2,3</a:t>
          </a:r>
          <a:endParaRPr lang="en-GB" dirty="0"/>
        </a:p>
      </dgm:t>
    </dgm:pt>
    <dgm:pt modelId="{511C0D75-7D6F-4C7B-85A0-06AAE5CD3564}" type="parTrans" cxnId="{5DFC28CD-417C-47D1-8D08-AA74D6553653}">
      <dgm:prSet/>
      <dgm:spPr/>
      <dgm:t>
        <a:bodyPr/>
        <a:lstStyle/>
        <a:p>
          <a:endParaRPr lang="en-GB"/>
        </a:p>
      </dgm:t>
    </dgm:pt>
    <dgm:pt modelId="{E367D524-737F-4B8E-8172-978FB0FEB0D7}" type="sibTrans" cxnId="{5DFC28CD-417C-47D1-8D08-AA74D6553653}">
      <dgm:prSet/>
      <dgm:spPr/>
      <dgm:t>
        <a:bodyPr/>
        <a:lstStyle/>
        <a:p>
          <a:endParaRPr lang="en-GB"/>
        </a:p>
      </dgm:t>
    </dgm:pt>
    <dgm:pt modelId="{2ACCFE9C-7062-4919-B20D-371AA0C970C1}">
      <dgm:prSet phldrT="[Text]" custT="1"/>
      <dgm:spPr/>
      <dgm:t>
        <a:bodyPr/>
        <a:lstStyle/>
        <a:p>
          <a:r>
            <a:rPr lang="sv-SE" sz="2000" b="0" dirty="0" smtClean="0"/>
            <a:t>CDIO as </a:t>
          </a:r>
          <a:r>
            <a:rPr lang="sv-SE" sz="2000" b="0" dirty="0" err="1" smtClean="0"/>
            <a:t>Context</a:t>
          </a:r>
          <a:endParaRPr lang="en-GB" sz="2000" dirty="0"/>
        </a:p>
      </dgm:t>
    </dgm:pt>
    <dgm:pt modelId="{DA3B3167-B444-4549-B58B-1443ACD82B58}" type="parTrans" cxnId="{35B28352-9944-4D1F-9606-83BC64E0346F}">
      <dgm:prSet/>
      <dgm:spPr/>
      <dgm:t>
        <a:bodyPr/>
        <a:lstStyle/>
        <a:p>
          <a:endParaRPr lang="en-GB"/>
        </a:p>
      </dgm:t>
    </dgm:pt>
    <dgm:pt modelId="{8CDAF649-3F59-4F8D-9FC9-28D78ABD2991}" type="sibTrans" cxnId="{35B28352-9944-4D1F-9606-83BC64E0346F}">
      <dgm:prSet/>
      <dgm:spPr/>
      <dgm:t>
        <a:bodyPr/>
        <a:lstStyle/>
        <a:p>
          <a:endParaRPr lang="en-GB"/>
        </a:p>
      </dgm:t>
    </dgm:pt>
    <dgm:pt modelId="{C745171F-2E06-40B8-9A9A-D36C178561B8}">
      <dgm:prSet phldrT="[Text]" custT="1"/>
      <dgm:spPr/>
      <dgm:t>
        <a:bodyPr/>
        <a:lstStyle/>
        <a:p>
          <a:r>
            <a:rPr lang="en-US" sz="2000" b="0" dirty="0" smtClean="0"/>
            <a:t>CDIO Syllabus Outcomes</a:t>
          </a:r>
          <a:endParaRPr lang="en-GB" sz="2000" dirty="0"/>
        </a:p>
      </dgm:t>
    </dgm:pt>
    <dgm:pt modelId="{62DF4A1D-9231-40E9-A2B3-951C11560323}" type="parTrans" cxnId="{2848540C-060F-42E1-8473-871F4E70F9FC}">
      <dgm:prSet/>
      <dgm:spPr/>
      <dgm:t>
        <a:bodyPr/>
        <a:lstStyle/>
        <a:p>
          <a:endParaRPr lang="en-GB"/>
        </a:p>
      </dgm:t>
    </dgm:pt>
    <dgm:pt modelId="{8CB1A78F-F032-406A-A822-98AE60584063}" type="sibTrans" cxnId="{2848540C-060F-42E1-8473-871F4E70F9FC}">
      <dgm:prSet/>
      <dgm:spPr/>
      <dgm:t>
        <a:bodyPr/>
        <a:lstStyle/>
        <a:p>
          <a:endParaRPr lang="en-GB"/>
        </a:p>
      </dgm:t>
    </dgm:pt>
    <dgm:pt modelId="{16DEE64B-4BC3-43CC-9EF2-389662D40C58}">
      <dgm:prSet phldrT="[Text]">
        <dgm:style>
          <a:lnRef idx="0">
            <a:schemeClr val="accent4"/>
          </a:lnRef>
          <a:fillRef idx="3">
            <a:schemeClr val="accent4"/>
          </a:fillRef>
          <a:effectRef idx="3">
            <a:schemeClr val="accent4"/>
          </a:effectRef>
          <a:fontRef idx="minor">
            <a:schemeClr val="lt1"/>
          </a:fontRef>
        </dgm:style>
      </dgm:prSet>
      <dgm:spPr/>
      <dgm:t>
        <a:bodyPr/>
        <a:lstStyle/>
        <a:p>
          <a:r>
            <a:rPr lang="en-GB" dirty="0" smtClean="0"/>
            <a:t>CDIO</a:t>
          </a:r>
        </a:p>
        <a:p>
          <a:r>
            <a:rPr lang="en-GB" dirty="0" smtClean="0"/>
            <a:t>4,5,6</a:t>
          </a:r>
          <a:endParaRPr lang="en-GB" dirty="0"/>
        </a:p>
      </dgm:t>
    </dgm:pt>
    <dgm:pt modelId="{EEC21D83-990C-4A1D-A2B5-587C3A6E56AE}" type="parTrans" cxnId="{1B2B090A-FC25-48A3-BE8B-891B65CE8A1F}">
      <dgm:prSet/>
      <dgm:spPr/>
      <dgm:t>
        <a:bodyPr/>
        <a:lstStyle/>
        <a:p>
          <a:endParaRPr lang="en-GB"/>
        </a:p>
      </dgm:t>
    </dgm:pt>
    <dgm:pt modelId="{8357B057-9ED8-478F-A3B9-F8697B93BDC5}" type="sibTrans" cxnId="{1B2B090A-FC25-48A3-BE8B-891B65CE8A1F}">
      <dgm:prSet/>
      <dgm:spPr/>
      <dgm:t>
        <a:bodyPr/>
        <a:lstStyle/>
        <a:p>
          <a:endParaRPr lang="en-GB"/>
        </a:p>
      </dgm:t>
    </dgm:pt>
    <dgm:pt modelId="{51050504-01BD-4D01-90DC-F800C4F49906}">
      <dgm:prSet phldrT="[Text]" custT="1"/>
      <dgm:spPr/>
      <dgm:t>
        <a:bodyPr/>
        <a:lstStyle/>
        <a:p>
          <a:r>
            <a:rPr lang="en-US" sz="2000" b="0" dirty="0" smtClean="0"/>
            <a:t>Introduction to Engineering</a:t>
          </a:r>
          <a:endParaRPr lang="en-GB" sz="2000" dirty="0"/>
        </a:p>
      </dgm:t>
    </dgm:pt>
    <dgm:pt modelId="{F2D3A6E9-4AB6-4F49-94B0-A3A7ED3EF247}" type="parTrans" cxnId="{B21572F3-0C20-4960-9F57-7F968F657696}">
      <dgm:prSet/>
      <dgm:spPr/>
      <dgm:t>
        <a:bodyPr/>
        <a:lstStyle/>
        <a:p>
          <a:endParaRPr lang="en-GB"/>
        </a:p>
      </dgm:t>
    </dgm:pt>
    <dgm:pt modelId="{773BE2B0-6A79-4BCF-967A-BF2A99AC9519}" type="sibTrans" cxnId="{B21572F3-0C20-4960-9F57-7F968F657696}">
      <dgm:prSet/>
      <dgm:spPr/>
      <dgm:t>
        <a:bodyPr/>
        <a:lstStyle/>
        <a:p>
          <a:endParaRPr lang="en-GB"/>
        </a:p>
      </dgm:t>
    </dgm:pt>
    <dgm:pt modelId="{9C162DFD-6018-49B9-9D09-09FB6905BDD3}">
      <dgm:prSet phldrT="[Text]" custT="1"/>
      <dgm:spPr/>
      <dgm:t>
        <a:bodyPr/>
        <a:lstStyle/>
        <a:p>
          <a:r>
            <a:rPr lang="en-US" sz="2000" b="0" dirty="0" smtClean="0"/>
            <a:t>Design-Build Experiences</a:t>
          </a:r>
          <a:endParaRPr lang="en-GB" sz="2000" dirty="0"/>
        </a:p>
      </dgm:t>
    </dgm:pt>
    <dgm:pt modelId="{273ACF82-D4EF-4250-B54D-670915204F95}" type="parTrans" cxnId="{6E997234-B5F7-4CEF-8E10-8DD980D7A2E8}">
      <dgm:prSet/>
      <dgm:spPr/>
      <dgm:t>
        <a:bodyPr/>
        <a:lstStyle/>
        <a:p>
          <a:endParaRPr lang="en-GB"/>
        </a:p>
      </dgm:t>
    </dgm:pt>
    <dgm:pt modelId="{2C70EBB2-93FD-4550-ADD7-F06BD917C3F8}" type="sibTrans" cxnId="{6E997234-B5F7-4CEF-8E10-8DD980D7A2E8}">
      <dgm:prSet/>
      <dgm:spPr/>
      <dgm:t>
        <a:bodyPr/>
        <a:lstStyle/>
        <a:p>
          <a:endParaRPr lang="en-GB"/>
        </a:p>
      </dgm:t>
    </dgm:pt>
    <dgm:pt modelId="{EC8F5A0A-5FDC-4546-B826-626C0096BDCF}">
      <dgm:prSet phldrT="[Text]" custT="1"/>
      <dgm:spPr/>
      <dgm:t>
        <a:bodyPr/>
        <a:lstStyle/>
        <a:p>
          <a:r>
            <a:rPr lang="en-US" sz="2000" b="0" dirty="0" smtClean="0"/>
            <a:t>Integrated Curriculum</a:t>
          </a:r>
          <a:endParaRPr lang="en-GB" sz="2000" dirty="0"/>
        </a:p>
      </dgm:t>
    </dgm:pt>
    <dgm:pt modelId="{5C97AA34-C9CE-474E-9191-79EE9DF3FAF3}" type="parTrans" cxnId="{54E1316D-2ADC-4201-891D-FF1750D402DE}">
      <dgm:prSet/>
      <dgm:spPr/>
      <dgm:t>
        <a:bodyPr/>
        <a:lstStyle/>
        <a:p>
          <a:endParaRPr lang="en-GB"/>
        </a:p>
      </dgm:t>
    </dgm:pt>
    <dgm:pt modelId="{3253FF2A-E325-4C87-9642-DC9AB9664DD2}" type="sibTrans" cxnId="{54E1316D-2ADC-4201-891D-FF1750D402DE}">
      <dgm:prSet/>
      <dgm:spPr/>
      <dgm:t>
        <a:bodyPr/>
        <a:lstStyle/>
        <a:p>
          <a:endParaRPr lang="en-GB"/>
        </a:p>
      </dgm:t>
    </dgm:pt>
    <dgm:pt modelId="{A7CB9825-167B-40B3-8F6F-C01138FB152B}">
      <dgm:prSet phldrT="[Text]" custT="1"/>
      <dgm:spPr/>
      <dgm:t>
        <a:bodyPr/>
        <a:lstStyle/>
        <a:p>
          <a:r>
            <a:rPr lang="en-US" sz="2000" b="0" dirty="0" smtClean="0"/>
            <a:t>CDIO Workspaces</a:t>
          </a:r>
          <a:endParaRPr lang="en-GB" sz="2000" dirty="0"/>
        </a:p>
      </dgm:t>
    </dgm:pt>
    <dgm:pt modelId="{2C89CF36-D067-4C32-8368-9BC90E7DB95F}" type="parTrans" cxnId="{016CCCB1-E969-4CF2-BFE2-B734B10A547D}">
      <dgm:prSet/>
      <dgm:spPr/>
      <dgm:t>
        <a:bodyPr/>
        <a:lstStyle/>
        <a:p>
          <a:endParaRPr lang="en-GB"/>
        </a:p>
      </dgm:t>
    </dgm:pt>
    <dgm:pt modelId="{08003353-2579-4C6C-9F7D-E83A3A2B3B95}" type="sibTrans" cxnId="{016CCCB1-E969-4CF2-BFE2-B734B10A547D}">
      <dgm:prSet/>
      <dgm:spPr/>
      <dgm:t>
        <a:bodyPr/>
        <a:lstStyle/>
        <a:p>
          <a:endParaRPr lang="en-GB"/>
        </a:p>
      </dgm:t>
    </dgm:pt>
    <dgm:pt modelId="{8FF61921-3F8C-4D11-9152-FDDC9500D178}" type="pres">
      <dgm:prSet presAssocID="{3FB969F4-F14F-475F-910C-79D875780A53}" presName="Name0" presStyleCnt="0">
        <dgm:presLayoutVars>
          <dgm:dir/>
          <dgm:animLvl val="lvl"/>
          <dgm:resizeHandles val="exact"/>
        </dgm:presLayoutVars>
      </dgm:prSet>
      <dgm:spPr/>
      <dgm:t>
        <a:bodyPr/>
        <a:lstStyle/>
        <a:p>
          <a:endParaRPr lang="en-GB"/>
        </a:p>
      </dgm:t>
    </dgm:pt>
    <dgm:pt modelId="{7B3EE06E-B2A8-43C3-9EF4-645CD1ADCDA7}" type="pres">
      <dgm:prSet presAssocID="{A2CC9EF7-F988-48B2-BDD1-79F012CAF1C2}" presName="linNode" presStyleCnt="0"/>
      <dgm:spPr/>
    </dgm:pt>
    <dgm:pt modelId="{1872905D-0A75-4CF2-B97A-BBCCABCA484B}" type="pres">
      <dgm:prSet presAssocID="{A2CC9EF7-F988-48B2-BDD1-79F012CAF1C2}" presName="parentText" presStyleLbl="node1" presStyleIdx="0" presStyleCnt="2" custScaleX="54827">
        <dgm:presLayoutVars>
          <dgm:chMax val="1"/>
          <dgm:bulletEnabled val="1"/>
        </dgm:presLayoutVars>
      </dgm:prSet>
      <dgm:spPr/>
      <dgm:t>
        <a:bodyPr/>
        <a:lstStyle/>
        <a:p>
          <a:endParaRPr lang="en-GB"/>
        </a:p>
      </dgm:t>
    </dgm:pt>
    <dgm:pt modelId="{AF589C4A-286D-4824-A425-DE10CF33D1CD}" type="pres">
      <dgm:prSet presAssocID="{A2CC9EF7-F988-48B2-BDD1-79F012CAF1C2}" presName="descendantText" presStyleLbl="alignAccFollowNode1" presStyleIdx="0" presStyleCnt="2" custScaleY="118239">
        <dgm:presLayoutVars>
          <dgm:bulletEnabled val="1"/>
        </dgm:presLayoutVars>
      </dgm:prSet>
      <dgm:spPr/>
      <dgm:t>
        <a:bodyPr/>
        <a:lstStyle/>
        <a:p>
          <a:endParaRPr lang="en-GB"/>
        </a:p>
      </dgm:t>
    </dgm:pt>
    <dgm:pt modelId="{1717D3EF-941D-424B-A2C6-8A84101F33A4}" type="pres">
      <dgm:prSet presAssocID="{E367D524-737F-4B8E-8172-978FB0FEB0D7}" presName="sp" presStyleCnt="0"/>
      <dgm:spPr/>
    </dgm:pt>
    <dgm:pt modelId="{74AD1C23-A628-4F00-96E7-1B1FEDB80A61}" type="pres">
      <dgm:prSet presAssocID="{16DEE64B-4BC3-43CC-9EF2-389662D40C58}" presName="linNode" presStyleCnt="0"/>
      <dgm:spPr/>
    </dgm:pt>
    <dgm:pt modelId="{7EF49FC6-A48C-42DC-905C-6465C4F7343A}" type="pres">
      <dgm:prSet presAssocID="{16DEE64B-4BC3-43CC-9EF2-389662D40C58}" presName="parentText" presStyleLbl="node1" presStyleIdx="1" presStyleCnt="2" custScaleX="54827">
        <dgm:presLayoutVars>
          <dgm:chMax val="1"/>
          <dgm:bulletEnabled val="1"/>
        </dgm:presLayoutVars>
      </dgm:prSet>
      <dgm:spPr/>
      <dgm:t>
        <a:bodyPr/>
        <a:lstStyle/>
        <a:p>
          <a:endParaRPr lang="en-GB"/>
        </a:p>
      </dgm:t>
    </dgm:pt>
    <dgm:pt modelId="{7552377E-A32D-4E7E-816D-D42C67406CD1}" type="pres">
      <dgm:prSet presAssocID="{16DEE64B-4BC3-43CC-9EF2-389662D40C58}" presName="descendantText" presStyleLbl="alignAccFollowNode1" presStyleIdx="1" presStyleCnt="2" custScaleY="118239">
        <dgm:presLayoutVars>
          <dgm:bulletEnabled val="1"/>
        </dgm:presLayoutVars>
      </dgm:prSet>
      <dgm:spPr/>
      <dgm:t>
        <a:bodyPr/>
        <a:lstStyle/>
        <a:p>
          <a:endParaRPr lang="en-GB"/>
        </a:p>
      </dgm:t>
    </dgm:pt>
  </dgm:ptLst>
  <dgm:cxnLst>
    <dgm:cxn modelId="{6E997234-B5F7-4CEF-8E10-8DD980D7A2E8}" srcId="{16DEE64B-4BC3-43CC-9EF2-389662D40C58}" destId="{9C162DFD-6018-49B9-9D09-09FB6905BDD3}" srcOrd="1" destOrd="0" parTransId="{273ACF82-D4EF-4250-B54D-670915204F95}" sibTransId="{2C70EBB2-93FD-4550-ADD7-F06BD917C3F8}"/>
    <dgm:cxn modelId="{1B2B090A-FC25-48A3-BE8B-891B65CE8A1F}" srcId="{3FB969F4-F14F-475F-910C-79D875780A53}" destId="{16DEE64B-4BC3-43CC-9EF2-389662D40C58}" srcOrd="1" destOrd="0" parTransId="{EEC21D83-990C-4A1D-A2B5-587C3A6E56AE}" sibTransId="{8357B057-9ED8-478F-A3B9-F8697B93BDC5}"/>
    <dgm:cxn modelId="{DCCD9129-9B82-DB4D-BBF4-1870ABB0FE8B}" type="presOf" srcId="{9C162DFD-6018-49B9-9D09-09FB6905BDD3}" destId="{7552377E-A32D-4E7E-816D-D42C67406CD1}" srcOrd="0" destOrd="1" presId="urn:microsoft.com/office/officeart/2005/8/layout/vList5"/>
    <dgm:cxn modelId="{5F3012C5-0B6F-744A-8C26-B2833BF4381D}" type="presOf" srcId="{A2CC9EF7-F988-48B2-BDD1-79F012CAF1C2}" destId="{1872905D-0A75-4CF2-B97A-BBCCABCA484B}" srcOrd="0" destOrd="0" presId="urn:microsoft.com/office/officeart/2005/8/layout/vList5"/>
    <dgm:cxn modelId="{20CFBCA9-68C5-AB4C-BB3B-1437F3AC9DAC}" type="presOf" srcId="{2ACCFE9C-7062-4919-B20D-371AA0C970C1}" destId="{AF589C4A-286D-4824-A425-DE10CF33D1CD}" srcOrd="0" destOrd="0" presId="urn:microsoft.com/office/officeart/2005/8/layout/vList5"/>
    <dgm:cxn modelId="{63C78E58-2E35-F24E-81BF-A7448A30BE01}" type="presOf" srcId="{3FB969F4-F14F-475F-910C-79D875780A53}" destId="{8FF61921-3F8C-4D11-9152-FDDC9500D178}" srcOrd="0" destOrd="0" presId="urn:microsoft.com/office/officeart/2005/8/layout/vList5"/>
    <dgm:cxn modelId="{35B28352-9944-4D1F-9606-83BC64E0346F}" srcId="{A2CC9EF7-F988-48B2-BDD1-79F012CAF1C2}" destId="{2ACCFE9C-7062-4919-B20D-371AA0C970C1}" srcOrd="0" destOrd="0" parTransId="{DA3B3167-B444-4549-B58B-1443ACD82B58}" sibTransId="{8CDAF649-3F59-4F8D-9FC9-28D78ABD2991}"/>
    <dgm:cxn modelId="{AF599A4A-F94E-124D-861A-B4BB5EC1D206}" type="presOf" srcId="{EC8F5A0A-5FDC-4546-B826-626C0096BDCF}" destId="{AF589C4A-286D-4824-A425-DE10CF33D1CD}" srcOrd="0" destOrd="2" presId="urn:microsoft.com/office/officeart/2005/8/layout/vList5"/>
    <dgm:cxn modelId="{2848540C-060F-42E1-8473-871F4E70F9FC}" srcId="{A2CC9EF7-F988-48B2-BDD1-79F012CAF1C2}" destId="{C745171F-2E06-40B8-9A9A-D36C178561B8}" srcOrd="1" destOrd="0" parTransId="{62DF4A1D-9231-40E9-A2B3-951C11560323}" sibTransId="{8CB1A78F-F032-406A-A822-98AE60584063}"/>
    <dgm:cxn modelId="{B21572F3-0C20-4960-9F57-7F968F657696}" srcId="{16DEE64B-4BC3-43CC-9EF2-389662D40C58}" destId="{51050504-01BD-4D01-90DC-F800C4F49906}" srcOrd="0" destOrd="0" parTransId="{F2D3A6E9-4AB6-4F49-94B0-A3A7ED3EF247}" sibTransId="{773BE2B0-6A79-4BCF-967A-BF2A99AC9519}"/>
    <dgm:cxn modelId="{28CAD28F-BF04-334C-9DD7-EC9A5FADC48E}" type="presOf" srcId="{A7CB9825-167B-40B3-8F6F-C01138FB152B}" destId="{7552377E-A32D-4E7E-816D-D42C67406CD1}" srcOrd="0" destOrd="2" presId="urn:microsoft.com/office/officeart/2005/8/layout/vList5"/>
    <dgm:cxn modelId="{8877A869-9C0B-4E45-A19D-A8246EEE6D5C}" type="presOf" srcId="{16DEE64B-4BC3-43CC-9EF2-389662D40C58}" destId="{7EF49FC6-A48C-42DC-905C-6465C4F7343A}" srcOrd="0" destOrd="0" presId="urn:microsoft.com/office/officeart/2005/8/layout/vList5"/>
    <dgm:cxn modelId="{016CCCB1-E969-4CF2-BFE2-B734B10A547D}" srcId="{16DEE64B-4BC3-43CC-9EF2-389662D40C58}" destId="{A7CB9825-167B-40B3-8F6F-C01138FB152B}" srcOrd="2" destOrd="0" parTransId="{2C89CF36-D067-4C32-8368-9BC90E7DB95F}" sibTransId="{08003353-2579-4C6C-9F7D-E83A3A2B3B95}"/>
    <dgm:cxn modelId="{54E1316D-2ADC-4201-891D-FF1750D402DE}" srcId="{A2CC9EF7-F988-48B2-BDD1-79F012CAF1C2}" destId="{EC8F5A0A-5FDC-4546-B826-626C0096BDCF}" srcOrd="2" destOrd="0" parTransId="{5C97AA34-C9CE-474E-9191-79EE9DF3FAF3}" sibTransId="{3253FF2A-E325-4C87-9642-DC9AB9664DD2}"/>
    <dgm:cxn modelId="{4B4C600C-9328-CC43-9A58-BB72EDB59DA2}" type="presOf" srcId="{C745171F-2E06-40B8-9A9A-D36C178561B8}" destId="{AF589C4A-286D-4824-A425-DE10CF33D1CD}" srcOrd="0" destOrd="1" presId="urn:microsoft.com/office/officeart/2005/8/layout/vList5"/>
    <dgm:cxn modelId="{5DFC28CD-417C-47D1-8D08-AA74D6553653}" srcId="{3FB969F4-F14F-475F-910C-79D875780A53}" destId="{A2CC9EF7-F988-48B2-BDD1-79F012CAF1C2}" srcOrd="0" destOrd="0" parTransId="{511C0D75-7D6F-4C7B-85A0-06AAE5CD3564}" sibTransId="{E367D524-737F-4B8E-8172-978FB0FEB0D7}"/>
    <dgm:cxn modelId="{F8564154-58CE-AD40-B8C4-738ACE6CF70C}" type="presOf" srcId="{51050504-01BD-4D01-90DC-F800C4F49906}" destId="{7552377E-A32D-4E7E-816D-D42C67406CD1}" srcOrd="0" destOrd="0" presId="urn:microsoft.com/office/officeart/2005/8/layout/vList5"/>
    <dgm:cxn modelId="{BBA8429C-7B90-3045-8BED-91E49AE599D8}" type="presParOf" srcId="{8FF61921-3F8C-4D11-9152-FDDC9500D178}" destId="{7B3EE06E-B2A8-43C3-9EF4-645CD1ADCDA7}" srcOrd="0" destOrd="0" presId="urn:microsoft.com/office/officeart/2005/8/layout/vList5"/>
    <dgm:cxn modelId="{5C05B6F4-2CBE-8D4E-9795-6EE6B3E80FF4}" type="presParOf" srcId="{7B3EE06E-B2A8-43C3-9EF4-645CD1ADCDA7}" destId="{1872905D-0A75-4CF2-B97A-BBCCABCA484B}" srcOrd="0" destOrd="0" presId="urn:microsoft.com/office/officeart/2005/8/layout/vList5"/>
    <dgm:cxn modelId="{EA3350E0-4A90-744C-A062-59663DF76548}" type="presParOf" srcId="{7B3EE06E-B2A8-43C3-9EF4-645CD1ADCDA7}" destId="{AF589C4A-286D-4824-A425-DE10CF33D1CD}" srcOrd="1" destOrd="0" presId="urn:microsoft.com/office/officeart/2005/8/layout/vList5"/>
    <dgm:cxn modelId="{3997F4AC-357F-C644-8B0F-9E895DF79F2C}" type="presParOf" srcId="{8FF61921-3F8C-4D11-9152-FDDC9500D178}" destId="{1717D3EF-941D-424B-A2C6-8A84101F33A4}" srcOrd="1" destOrd="0" presId="urn:microsoft.com/office/officeart/2005/8/layout/vList5"/>
    <dgm:cxn modelId="{45EE9BE6-ABB0-A946-9584-A6FA76D730F0}" type="presParOf" srcId="{8FF61921-3F8C-4D11-9152-FDDC9500D178}" destId="{74AD1C23-A628-4F00-96E7-1B1FEDB80A61}" srcOrd="2" destOrd="0" presId="urn:microsoft.com/office/officeart/2005/8/layout/vList5"/>
    <dgm:cxn modelId="{9988A1A1-0E49-EE43-85BC-A859071CD7B5}" type="presParOf" srcId="{74AD1C23-A628-4F00-96E7-1B1FEDB80A61}" destId="{7EF49FC6-A48C-42DC-905C-6465C4F7343A}" srcOrd="0" destOrd="0" presId="urn:microsoft.com/office/officeart/2005/8/layout/vList5"/>
    <dgm:cxn modelId="{C60813F7-F440-2E4A-89E0-7ED8C04A1A4C}" type="presParOf" srcId="{74AD1C23-A628-4F00-96E7-1B1FEDB80A61}" destId="{7552377E-A32D-4E7E-816D-D42C67406CD1}" srcOrd="1" destOrd="0" presId="urn:microsoft.com/office/officeart/2005/8/layout/vList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6BBE099-0658-40CE-8FAC-5CEB13797998}" type="doc">
      <dgm:prSet loTypeId="urn:microsoft.com/office/officeart/2005/8/layout/vList5" loCatId="list" qsTypeId="urn:microsoft.com/office/officeart/2005/8/quickstyle/3d2" qsCatId="3D" csTypeId="urn:microsoft.com/office/officeart/2005/8/colors/accent6_2" csCatId="accent6" phldr="1"/>
      <dgm:spPr/>
      <dgm:t>
        <a:bodyPr/>
        <a:lstStyle/>
        <a:p>
          <a:endParaRPr lang="en-GB"/>
        </a:p>
      </dgm:t>
    </dgm:pt>
    <dgm:pt modelId="{2E6F37E8-1CF8-4DD7-8A4D-03FA73B5EEBD}">
      <dgm:prSet phldrT="[Text]">
        <dgm:style>
          <a:lnRef idx="0">
            <a:schemeClr val="accent4"/>
          </a:lnRef>
          <a:fillRef idx="3">
            <a:schemeClr val="accent4"/>
          </a:fillRef>
          <a:effectRef idx="3">
            <a:schemeClr val="accent4"/>
          </a:effectRef>
          <a:fontRef idx="minor">
            <a:schemeClr val="lt1"/>
          </a:fontRef>
        </dgm:style>
      </dgm:prSet>
      <dgm:spPr/>
      <dgm:t>
        <a:bodyPr/>
        <a:lstStyle/>
        <a:p>
          <a:r>
            <a:rPr lang="en-GB" dirty="0" smtClean="0"/>
            <a:t>Teaching &amp; Learning</a:t>
          </a:r>
        </a:p>
        <a:p>
          <a:r>
            <a:rPr lang="en-GB" dirty="0" smtClean="0"/>
            <a:t>7,8</a:t>
          </a:r>
          <a:endParaRPr lang="en-GB" dirty="0"/>
        </a:p>
      </dgm:t>
    </dgm:pt>
    <dgm:pt modelId="{FCF7888B-0528-4DF6-981F-4675843B7F85}" type="parTrans" cxnId="{33F55BDE-B693-4886-80F3-3A55AB1A420E}">
      <dgm:prSet/>
      <dgm:spPr/>
      <dgm:t>
        <a:bodyPr/>
        <a:lstStyle/>
        <a:p>
          <a:endParaRPr lang="en-GB"/>
        </a:p>
      </dgm:t>
    </dgm:pt>
    <dgm:pt modelId="{886296B0-C91D-4496-8C92-F70F104FE47D}" type="sibTrans" cxnId="{33F55BDE-B693-4886-80F3-3A55AB1A420E}">
      <dgm:prSet/>
      <dgm:spPr/>
      <dgm:t>
        <a:bodyPr/>
        <a:lstStyle/>
        <a:p>
          <a:endParaRPr lang="en-GB"/>
        </a:p>
      </dgm:t>
    </dgm:pt>
    <dgm:pt modelId="{CB97BFCC-4A7A-40F5-BF7E-776D635B7268}">
      <dgm:prSet phldrT="[Text]" custT="1"/>
      <dgm:spPr/>
      <dgm:t>
        <a:bodyPr/>
        <a:lstStyle/>
        <a:p>
          <a:r>
            <a:rPr lang="en-US" sz="2000" b="0" dirty="0" smtClean="0"/>
            <a:t>Integrated Learning Experiences</a:t>
          </a:r>
          <a:endParaRPr lang="en-GB" sz="2000" dirty="0"/>
        </a:p>
      </dgm:t>
    </dgm:pt>
    <dgm:pt modelId="{7207C4C6-971F-4FA0-AD70-FAF0AFFCBD25}" type="parTrans" cxnId="{FBE3F33E-1FBD-445F-8916-20CE5ED62D16}">
      <dgm:prSet/>
      <dgm:spPr/>
      <dgm:t>
        <a:bodyPr/>
        <a:lstStyle/>
        <a:p>
          <a:endParaRPr lang="en-GB"/>
        </a:p>
      </dgm:t>
    </dgm:pt>
    <dgm:pt modelId="{1667C309-056C-446E-A24A-31ADB8976BC9}" type="sibTrans" cxnId="{FBE3F33E-1FBD-445F-8916-20CE5ED62D16}">
      <dgm:prSet/>
      <dgm:spPr/>
      <dgm:t>
        <a:bodyPr/>
        <a:lstStyle/>
        <a:p>
          <a:endParaRPr lang="en-GB"/>
        </a:p>
      </dgm:t>
    </dgm:pt>
    <dgm:pt modelId="{305D17B3-F4B3-4970-AF8A-51B1C28A64A4}">
      <dgm:prSet phldrT="[Text]">
        <dgm:style>
          <a:lnRef idx="0">
            <a:schemeClr val="accent4"/>
          </a:lnRef>
          <a:fillRef idx="3">
            <a:schemeClr val="accent4"/>
          </a:fillRef>
          <a:effectRef idx="3">
            <a:schemeClr val="accent4"/>
          </a:effectRef>
          <a:fontRef idx="minor">
            <a:schemeClr val="lt1"/>
          </a:fontRef>
        </dgm:style>
      </dgm:prSet>
      <dgm:spPr/>
      <dgm:t>
        <a:bodyPr/>
        <a:lstStyle/>
        <a:p>
          <a:r>
            <a:rPr lang="en-GB" dirty="0" smtClean="0"/>
            <a:t>Faculty development</a:t>
          </a:r>
        </a:p>
        <a:p>
          <a:r>
            <a:rPr lang="en-GB" dirty="0" smtClean="0"/>
            <a:t>9,10</a:t>
          </a:r>
          <a:endParaRPr lang="en-GB" dirty="0"/>
        </a:p>
      </dgm:t>
    </dgm:pt>
    <dgm:pt modelId="{8AF4E84E-C163-4394-8AE1-29E1CB35898B}" type="parTrans" cxnId="{BD0573D9-31F7-4290-BBFB-592C6B116D67}">
      <dgm:prSet/>
      <dgm:spPr/>
      <dgm:t>
        <a:bodyPr/>
        <a:lstStyle/>
        <a:p>
          <a:endParaRPr lang="en-GB"/>
        </a:p>
      </dgm:t>
    </dgm:pt>
    <dgm:pt modelId="{F02978EA-C146-49A9-9192-3B59C3C99CA6}" type="sibTrans" cxnId="{BD0573D9-31F7-4290-BBFB-592C6B116D67}">
      <dgm:prSet/>
      <dgm:spPr/>
      <dgm:t>
        <a:bodyPr/>
        <a:lstStyle/>
        <a:p>
          <a:endParaRPr lang="en-GB"/>
        </a:p>
      </dgm:t>
    </dgm:pt>
    <dgm:pt modelId="{C31781BB-B543-4A23-8916-8351D0DC140E}">
      <dgm:prSet phldrT="[Text]" custT="1"/>
      <dgm:spPr/>
      <dgm:t>
        <a:bodyPr/>
        <a:lstStyle/>
        <a:p>
          <a:r>
            <a:rPr lang="en-US" sz="2000" b="0" dirty="0" smtClean="0"/>
            <a:t>Enhancement of Faculty CDIO Skills</a:t>
          </a:r>
          <a:endParaRPr lang="en-GB" sz="2000" dirty="0"/>
        </a:p>
      </dgm:t>
    </dgm:pt>
    <dgm:pt modelId="{5CA53675-FDED-4212-9BA9-3EF5EFBCA60B}" type="parTrans" cxnId="{F69F5F16-9A88-4443-B6FC-674EBD3D0492}">
      <dgm:prSet/>
      <dgm:spPr/>
      <dgm:t>
        <a:bodyPr/>
        <a:lstStyle/>
        <a:p>
          <a:endParaRPr lang="en-GB"/>
        </a:p>
      </dgm:t>
    </dgm:pt>
    <dgm:pt modelId="{912EB1A8-1C4F-4796-9EB5-AEF9B772DC1A}" type="sibTrans" cxnId="{F69F5F16-9A88-4443-B6FC-674EBD3D0492}">
      <dgm:prSet/>
      <dgm:spPr/>
      <dgm:t>
        <a:bodyPr/>
        <a:lstStyle/>
        <a:p>
          <a:endParaRPr lang="en-GB"/>
        </a:p>
      </dgm:t>
    </dgm:pt>
    <dgm:pt modelId="{95DA650A-6FA0-46C1-9716-EB7ED65C0032}">
      <dgm:prSet phldrT="[Text]" custT="1"/>
      <dgm:spPr/>
      <dgm:t>
        <a:bodyPr/>
        <a:lstStyle/>
        <a:p>
          <a:r>
            <a:rPr lang="en-US" sz="2000" b="0" dirty="0" smtClean="0"/>
            <a:t>Enhancement of Faculty Teaching Skills</a:t>
          </a:r>
          <a:endParaRPr lang="en-GB" sz="2000" dirty="0"/>
        </a:p>
      </dgm:t>
    </dgm:pt>
    <dgm:pt modelId="{81389A72-346D-4F45-AE00-23A1EDCE30D8}" type="parTrans" cxnId="{073CC244-1FE4-4538-B166-D2C4B9FABFFB}">
      <dgm:prSet/>
      <dgm:spPr/>
      <dgm:t>
        <a:bodyPr/>
        <a:lstStyle/>
        <a:p>
          <a:endParaRPr lang="en-GB"/>
        </a:p>
      </dgm:t>
    </dgm:pt>
    <dgm:pt modelId="{93FF1FAB-D724-49E0-85E8-6524B26FD464}" type="sibTrans" cxnId="{073CC244-1FE4-4538-B166-D2C4B9FABFFB}">
      <dgm:prSet/>
      <dgm:spPr/>
      <dgm:t>
        <a:bodyPr/>
        <a:lstStyle/>
        <a:p>
          <a:endParaRPr lang="en-GB"/>
        </a:p>
      </dgm:t>
    </dgm:pt>
    <dgm:pt modelId="{BDFA916A-45AC-4DC4-B5DD-B2667A99E0FD}">
      <dgm:prSet phldrT="[Text]">
        <dgm:style>
          <a:lnRef idx="0">
            <a:schemeClr val="accent4"/>
          </a:lnRef>
          <a:fillRef idx="3">
            <a:schemeClr val="accent4"/>
          </a:fillRef>
          <a:effectRef idx="3">
            <a:schemeClr val="accent4"/>
          </a:effectRef>
          <a:fontRef idx="minor">
            <a:schemeClr val="lt1"/>
          </a:fontRef>
        </dgm:style>
      </dgm:prSet>
      <dgm:spPr/>
      <dgm:t>
        <a:bodyPr/>
        <a:lstStyle/>
        <a:p>
          <a:r>
            <a:rPr lang="en-GB" dirty="0" smtClean="0"/>
            <a:t>Evaluation</a:t>
          </a:r>
        </a:p>
        <a:p>
          <a:r>
            <a:rPr lang="en-GB" dirty="0" smtClean="0"/>
            <a:t>11,12</a:t>
          </a:r>
          <a:endParaRPr lang="en-GB" dirty="0"/>
        </a:p>
      </dgm:t>
    </dgm:pt>
    <dgm:pt modelId="{12FA1841-38B7-4F03-A699-DE972FF06FDB}" type="parTrans" cxnId="{3FC2CA5C-7DDE-48BB-9315-FF3307937DEA}">
      <dgm:prSet/>
      <dgm:spPr/>
      <dgm:t>
        <a:bodyPr/>
        <a:lstStyle/>
        <a:p>
          <a:endParaRPr lang="en-GB"/>
        </a:p>
      </dgm:t>
    </dgm:pt>
    <dgm:pt modelId="{E59F62B7-D78E-48BA-AFA6-9C6AFA626344}" type="sibTrans" cxnId="{3FC2CA5C-7DDE-48BB-9315-FF3307937DEA}">
      <dgm:prSet/>
      <dgm:spPr/>
      <dgm:t>
        <a:bodyPr/>
        <a:lstStyle/>
        <a:p>
          <a:endParaRPr lang="en-GB"/>
        </a:p>
      </dgm:t>
    </dgm:pt>
    <dgm:pt modelId="{5EB335FB-D00E-4046-9D5D-A585EED7DA64}">
      <dgm:prSet phldrT="[Text]" custT="1"/>
      <dgm:spPr/>
      <dgm:t>
        <a:bodyPr/>
        <a:lstStyle/>
        <a:p>
          <a:r>
            <a:rPr lang="en-US" sz="2000" b="0" dirty="0" smtClean="0"/>
            <a:t>CDIO Skills Assessment</a:t>
          </a:r>
          <a:endParaRPr lang="en-GB" sz="2000" dirty="0"/>
        </a:p>
      </dgm:t>
    </dgm:pt>
    <dgm:pt modelId="{FF73AE78-BCC8-4C0C-9982-30D6BC750003}" type="parTrans" cxnId="{C26ACEF4-9157-4677-8E5D-A43E5965052B}">
      <dgm:prSet/>
      <dgm:spPr/>
      <dgm:t>
        <a:bodyPr/>
        <a:lstStyle/>
        <a:p>
          <a:endParaRPr lang="en-GB"/>
        </a:p>
      </dgm:t>
    </dgm:pt>
    <dgm:pt modelId="{92961623-990D-4F77-B168-77DEFC12B42D}" type="sibTrans" cxnId="{C26ACEF4-9157-4677-8E5D-A43E5965052B}">
      <dgm:prSet/>
      <dgm:spPr/>
      <dgm:t>
        <a:bodyPr/>
        <a:lstStyle/>
        <a:p>
          <a:endParaRPr lang="en-GB"/>
        </a:p>
      </dgm:t>
    </dgm:pt>
    <dgm:pt modelId="{7F3E9F37-0429-46FA-9AAA-A11642FD3DCD}">
      <dgm:prSet phldrT="[Text]" custT="1"/>
      <dgm:spPr/>
      <dgm:t>
        <a:bodyPr/>
        <a:lstStyle/>
        <a:p>
          <a:r>
            <a:rPr lang="en-US" sz="2000" b="0" dirty="0" smtClean="0"/>
            <a:t>CDIO Program Evaluation</a:t>
          </a:r>
          <a:endParaRPr lang="en-GB" sz="2000" dirty="0"/>
        </a:p>
      </dgm:t>
    </dgm:pt>
    <dgm:pt modelId="{D02109F6-B576-46FF-89A9-9FA9786C59F2}" type="parTrans" cxnId="{A6046E80-C67C-4D7C-AC3D-D03AD9AFD9B6}">
      <dgm:prSet/>
      <dgm:spPr/>
      <dgm:t>
        <a:bodyPr/>
        <a:lstStyle/>
        <a:p>
          <a:endParaRPr lang="en-GB"/>
        </a:p>
      </dgm:t>
    </dgm:pt>
    <dgm:pt modelId="{6AA46326-DE6A-42FD-BA0F-61F3624A5AC1}" type="sibTrans" cxnId="{A6046E80-C67C-4D7C-AC3D-D03AD9AFD9B6}">
      <dgm:prSet/>
      <dgm:spPr/>
      <dgm:t>
        <a:bodyPr/>
        <a:lstStyle/>
        <a:p>
          <a:endParaRPr lang="en-GB"/>
        </a:p>
      </dgm:t>
    </dgm:pt>
    <dgm:pt modelId="{2C908291-9002-4377-8927-3C228F4F6217}">
      <dgm:prSet phldrT="[Text]" custT="1"/>
      <dgm:spPr/>
      <dgm:t>
        <a:bodyPr/>
        <a:lstStyle/>
        <a:p>
          <a:r>
            <a:rPr lang="en-US" sz="2000" b="0" dirty="0" smtClean="0"/>
            <a:t>Active &amp; Experiential Learning</a:t>
          </a:r>
          <a:endParaRPr lang="en-GB" sz="2000" dirty="0"/>
        </a:p>
      </dgm:t>
    </dgm:pt>
    <dgm:pt modelId="{D14C4F59-5CA4-4705-A26A-CEC0F1D52170}" type="parTrans" cxnId="{8B59CE23-516B-40E8-BC0E-EFAFCE234EEF}">
      <dgm:prSet/>
      <dgm:spPr/>
      <dgm:t>
        <a:bodyPr/>
        <a:lstStyle/>
        <a:p>
          <a:endParaRPr lang="en-GB"/>
        </a:p>
      </dgm:t>
    </dgm:pt>
    <dgm:pt modelId="{A575903E-D9FA-4E31-A09D-6E43600EF643}" type="sibTrans" cxnId="{8B59CE23-516B-40E8-BC0E-EFAFCE234EEF}">
      <dgm:prSet/>
      <dgm:spPr/>
      <dgm:t>
        <a:bodyPr/>
        <a:lstStyle/>
        <a:p>
          <a:endParaRPr lang="en-GB"/>
        </a:p>
      </dgm:t>
    </dgm:pt>
    <dgm:pt modelId="{9602AB1C-93EC-4834-9CC2-FB11B42D8DF9}" type="pres">
      <dgm:prSet presAssocID="{86BBE099-0658-40CE-8FAC-5CEB13797998}" presName="Name0" presStyleCnt="0">
        <dgm:presLayoutVars>
          <dgm:dir/>
          <dgm:animLvl val="lvl"/>
          <dgm:resizeHandles val="exact"/>
        </dgm:presLayoutVars>
      </dgm:prSet>
      <dgm:spPr/>
      <dgm:t>
        <a:bodyPr/>
        <a:lstStyle/>
        <a:p>
          <a:endParaRPr lang="en-GB"/>
        </a:p>
      </dgm:t>
    </dgm:pt>
    <dgm:pt modelId="{0100D9B6-0C48-4DE3-84F9-D62ACBEB1E44}" type="pres">
      <dgm:prSet presAssocID="{2E6F37E8-1CF8-4DD7-8A4D-03FA73B5EEBD}" presName="linNode" presStyleCnt="0"/>
      <dgm:spPr/>
    </dgm:pt>
    <dgm:pt modelId="{A886BF07-E07C-42B5-AA2C-CDD02F431BFF}" type="pres">
      <dgm:prSet presAssocID="{2E6F37E8-1CF8-4DD7-8A4D-03FA73B5EEBD}" presName="parentText" presStyleLbl="node1" presStyleIdx="0" presStyleCnt="3" custScaleX="57265">
        <dgm:presLayoutVars>
          <dgm:chMax val="1"/>
          <dgm:bulletEnabled val="1"/>
        </dgm:presLayoutVars>
      </dgm:prSet>
      <dgm:spPr/>
      <dgm:t>
        <a:bodyPr/>
        <a:lstStyle/>
        <a:p>
          <a:endParaRPr lang="en-GB"/>
        </a:p>
      </dgm:t>
    </dgm:pt>
    <dgm:pt modelId="{6971F09D-F096-4377-B5A1-2B5279946B42}" type="pres">
      <dgm:prSet presAssocID="{2E6F37E8-1CF8-4DD7-8A4D-03FA73B5EEBD}" presName="descendantText" presStyleLbl="alignAccFollowNode1" presStyleIdx="0" presStyleCnt="3" custScaleY="114453">
        <dgm:presLayoutVars>
          <dgm:bulletEnabled val="1"/>
        </dgm:presLayoutVars>
      </dgm:prSet>
      <dgm:spPr/>
      <dgm:t>
        <a:bodyPr/>
        <a:lstStyle/>
        <a:p>
          <a:endParaRPr lang="en-GB"/>
        </a:p>
      </dgm:t>
    </dgm:pt>
    <dgm:pt modelId="{C5D690B2-38B5-4F54-84EE-CC4FC9161377}" type="pres">
      <dgm:prSet presAssocID="{886296B0-C91D-4496-8C92-F70F104FE47D}" presName="sp" presStyleCnt="0"/>
      <dgm:spPr/>
    </dgm:pt>
    <dgm:pt modelId="{6298FAB7-31C1-49E2-A9AA-3BA75ABD9DE1}" type="pres">
      <dgm:prSet presAssocID="{305D17B3-F4B3-4970-AF8A-51B1C28A64A4}" presName="linNode" presStyleCnt="0"/>
      <dgm:spPr/>
    </dgm:pt>
    <dgm:pt modelId="{A54FB4D5-5CF2-42ED-B2E8-C94E54DA4095}" type="pres">
      <dgm:prSet presAssocID="{305D17B3-F4B3-4970-AF8A-51B1C28A64A4}" presName="parentText" presStyleLbl="node1" presStyleIdx="1" presStyleCnt="3" custScaleX="57265">
        <dgm:presLayoutVars>
          <dgm:chMax val="1"/>
          <dgm:bulletEnabled val="1"/>
        </dgm:presLayoutVars>
      </dgm:prSet>
      <dgm:spPr/>
      <dgm:t>
        <a:bodyPr/>
        <a:lstStyle/>
        <a:p>
          <a:endParaRPr lang="en-GB"/>
        </a:p>
      </dgm:t>
    </dgm:pt>
    <dgm:pt modelId="{702C103E-E184-42F4-8D31-1018FACC46FC}" type="pres">
      <dgm:prSet presAssocID="{305D17B3-F4B3-4970-AF8A-51B1C28A64A4}" presName="descendantText" presStyleLbl="alignAccFollowNode1" presStyleIdx="1" presStyleCnt="3" custScaleY="114453">
        <dgm:presLayoutVars>
          <dgm:bulletEnabled val="1"/>
        </dgm:presLayoutVars>
      </dgm:prSet>
      <dgm:spPr/>
      <dgm:t>
        <a:bodyPr/>
        <a:lstStyle/>
        <a:p>
          <a:endParaRPr lang="en-GB"/>
        </a:p>
      </dgm:t>
    </dgm:pt>
    <dgm:pt modelId="{8D1B3E3D-0397-4C4B-9E9E-42BFF3BF73D7}" type="pres">
      <dgm:prSet presAssocID="{F02978EA-C146-49A9-9192-3B59C3C99CA6}" presName="sp" presStyleCnt="0"/>
      <dgm:spPr/>
    </dgm:pt>
    <dgm:pt modelId="{2A96FC62-9778-44B7-84ED-0AE79BB7355B}" type="pres">
      <dgm:prSet presAssocID="{BDFA916A-45AC-4DC4-B5DD-B2667A99E0FD}" presName="linNode" presStyleCnt="0"/>
      <dgm:spPr/>
    </dgm:pt>
    <dgm:pt modelId="{4CA1F63D-6CDD-4989-A66E-DFF740231EA5}" type="pres">
      <dgm:prSet presAssocID="{BDFA916A-45AC-4DC4-B5DD-B2667A99E0FD}" presName="parentText" presStyleLbl="node1" presStyleIdx="2" presStyleCnt="3" custScaleX="57265" custLinFactNeighborX="-1" custLinFactNeighborY="4001">
        <dgm:presLayoutVars>
          <dgm:chMax val="1"/>
          <dgm:bulletEnabled val="1"/>
        </dgm:presLayoutVars>
      </dgm:prSet>
      <dgm:spPr/>
      <dgm:t>
        <a:bodyPr/>
        <a:lstStyle/>
        <a:p>
          <a:endParaRPr lang="en-GB"/>
        </a:p>
      </dgm:t>
    </dgm:pt>
    <dgm:pt modelId="{08E53A63-861D-4FE3-BED1-8DF8C23084F6}" type="pres">
      <dgm:prSet presAssocID="{BDFA916A-45AC-4DC4-B5DD-B2667A99E0FD}" presName="descendantText" presStyleLbl="alignAccFollowNode1" presStyleIdx="2" presStyleCnt="3" custScaleY="114453">
        <dgm:presLayoutVars>
          <dgm:bulletEnabled val="1"/>
        </dgm:presLayoutVars>
      </dgm:prSet>
      <dgm:spPr/>
      <dgm:t>
        <a:bodyPr/>
        <a:lstStyle/>
        <a:p>
          <a:endParaRPr lang="en-GB"/>
        </a:p>
      </dgm:t>
    </dgm:pt>
  </dgm:ptLst>
  <dgm:cxnLst>
    <dgm:cxn modelId="{073CC244-1FE4-4538-B166-D2C4B9FABFFB}" srcId="{305D17B3-F4B3-4970-AF8A-51B1C28A64A4}" destId="{95DA650A-6FA0-46C1-9716-EB7ED65C0032}" srcOrd="1" destOrd="0" parTransId="{81389A72-346D-4F45-AE00-23A1EDCE30D8}" sibTransId="{93FF1FAB-D724-49E0-85E8-6524B26FD464}"/>
    <dgm:cxn modelId="{33F55BDE-B693-4886-80F3-3A55AB1A420E}" srcId="{86BBE099-0658-40CE-8FAC-5CEB13797998}" destId="{2E6F37E8-1CF8-4DD7-8A4D-03FA73B5EEBD}" srcOrd="0" destOrd="0" parTransId="{FCF7888B-0528-4DF6-981F-4675843B7F85}" sibTransId="{886296B0-C91D-4496-8C92-F70F104FE47D}"/>
    <dgm:cxn modelId="{F40F069E-62D0-4F45-AEF0-1DC582C9AC52}" type="presOf" srcId="{C31781BB-B543-4A23-8916-8351D0DC140E}" destId="{702C103E-E184-42F4-8D31-1018FACC46FC}" srcOrd="0" destOrd="0" presId="urn:microsoft.com/office/officeart/2005/8/layout/vList5"/>
    <dgm:cxn modelId="{3FC2CA5C-7DDE-48BB-9315-FF3307937DEA}" srcId="{86BBE099-0658-40CE-8FAC-5CEB13797998}" destId="{BDFA916A-45AC-4DC4-B5DD-B2667A99E0FD}" srcOrd="2" destOrd="0" parTransId="{12FA1841-38B7-4F03-A699-DE972FF06FDB}" sibTransId="{E59F62B7-D78E-48BA-AFA6-9C6AFA626344}"/>
    <dgm:cxn modelId="{BD0573D9-31F7-4290-BBFB-592C6B116D67}" srcId="{86BBE099-0658-40CE-8FAC-5CEB13797998}" destId="{305D17B3-F4B3-4970-AF8A-51B1C28A64A4}" srcOrd="1" destOrd="0" parTransId="{8AF4E84E-C163-4394-8AE1-29E1CB35898B}" sibTransId="{F02978EA-C146-49A9-9192-3B59C3C99CA6}"/>
    <dgm:cxn modelId="{D49487C1-36C6-4E40-8A73-EB50855F8F1F}" type="presOf" srcId="{2C908291-9002-4377-8927-3C228F4F6217}" destId="{6971F09D-F096-4377-B5A1-2B5279946B42}" srcOrd="0" destOrd="1" presId="urn:microsoft.com/office/officeart/2005/8/layout/vList5"/>
    <dgm:cxn modelId="{FBE3F33E-1FBD-445F-8916-20CE5ED62D16}" srcId="{2E6F37E8-1CF8-4DD7-8A4D-03FA73B5EEBD}" destId="{CB97BFCC-4A7A-40F5-BF7E-776D635B7268}" srcOrd="0" destOrd="0" parTransId="{7207C4C6-971F-4FA0-AD70-FAF0AFFCBD25}" sibTransId="{1667C309-056C-446E-A24A-31ADB8976BC9}"/>
    <dgm:cxn modelId="{8B59CE23-516B-40E8-BC0E-EFAFCE234EEF}" srcId="{2E6F37E8-1CF8-4DD7-8A4D-03FA73B5EEBD}" destId="{2C908291-9002-4377-8927-3C228F4F6217}" srcOrd="1" destOrd="0" parTransId="{D14C4F59-5CA4-4705-A26A-CEC0F1D52170}" sibTransId="{A575903E-D9FA-4E31-A09D-6E43600EF643}"/>
    <dgm:cxn modelId="{C26ACEF4-9157-4677-8E5D-A43E5965052B}" srcId="{BDFA916A-45AC-4DC4-B5DD-B2667A99E0FD}" destId="{5EB335FB-D00E-4046-9D5D-A585EED7DA64}" srcOrd="0" destOrd="0" parTransId="{FF73AE78-BCC8-4C0C-9982-30D6BC750003}" sibTransId="{92961623-990D-4F77-B168-77DEFC12B42D}"/>
    <dgm:cxn modelId="{8996665D-CAE5-BE41-89C0-EEB751FBB15A}" type="presOf" srcId="{5EB335FB-D00E-4046-9D5D-A585EED7DA64}" destId="{08E53A63-861D-4FE3-BED1-8DF8C23084F6}" srcOrd="0" destOrd="0" presId="urn:microsoft.com/office/officeart/2005/8/layout/vList5"/>
    <dgm:cxn modelId="{A6046E80-C67C-4D7C-AC3D-D03AD9AFD9B6}" srcId="{BDFA916A-45AC-4DC4-B5DD-B2667A99E0FD}" destId="{7F3E9F37-0429-46FA-9AAA-A11642FD3DCD}" srcOrd="1" destOrd="0" parTransId="{D02109F6-B576-46FF-89A9-9FA9786C59F2}" sibTransId="{6AA46326-DE6A-42FD-BA0F-61F3624A5AC1}"/>
    <dgm:cxn modelId="{10B7D7E1-284C-7F4E-9795-6F4841076944}" type="presOf" srcId="{86BBE099-0658-40CE-8FAC-5CEB13797998}" destId="{9602AB1C-93EC-4834-9CC2-FB11B42D8DF9}" srcOrd="0" destOrd="0" presId="urn:microsoft.com/office/officeart/2005/8/layout/vList5"/>
    <dgm:cxn modelId="{F69F5F16-9A88-4443-B6FC-674EBD3D0492}" srcId="{305D17B3-F4B3-4970-AF8A-51B1C28A64A4}" destId="{C31781BB-B543-4A23-8916-8351D0DC140E}" srcOrd="0" destOrd="0" parTransId="{5CA53675-FDED-4212-9BA9-3EF5EFBCA60B}" sibTransId="{912EB1A8-1C4F-4796-9EB5-AEF9B772DC1A}"/>
    <dgm:cxn modelId="{B8F2EE3E-0424-A34D-BEFB-58F350EE1466}" type="presOf" srcId="{305D17B3-F4B3-4970-AF8A-51B1C28A64A4}" destId="{A54FB4D5-5CF2-42ED-B2E8-C94E54DA4095}" srcOrd="0" destOrd="0" presId="urn:microsoft.com/office/officeart/2005/8/layout/vList5"/>
    <dgm:cxn modelId="{B7B288A1-3EAC-E642-87B7-83E1A211D519}" type="presOf" srcId="{95DA650A-6FA0-46C1-9716-EB7ED65C0032}" destId="{702C103E-E184-42F4-8D31-1018FACC46FC}" srcOrd="0" destOrd="1" presId="urn:microsoft.com/office/officeart/2005/8/layout/vList5"/>
    <dgm:cxn modelId="{367A1CD6-EB88-7A40-9E56-96E900109345}" type="presOf" srcId="{CB97BFCC-4A7A-40F5-BF7E-776D635B7268}" destId="{6971F09D-F096-4377-B5A1-2B5279946B42}" srcOrd="0" destOrd="0" presId="urn:microsoft.com/office/officeart/2005/8/layout/vList5"/>
    <dgm:cxn modelId="{8CB48CA0-D8CF-A646-A456-B047B2CAA685}" type="presOf" srcId="{2E6F37E8-1CF8-4DD7-8A4D-03FA73B5EEBD}" destId="{A886BF07-E07C-42B5-AA2C-CDD02F431BFF}" srcOrd="0" destOrd="0" presId="urn:microsoft.com/office/officeart/2005/8/layout/vList5"/>
    <dgm:cxn modelId="{6EE0D753-401A-FD41-AB78-987E4EE10BA4}" type="presOf" srcId="{BDFA916A-45AC-4DC4-B5DD-B2667A99E0FD}" destId="{4CA1F63D-6CDD-4989-A66E-DFF740231EA5}" srcOrd="0" destOrd="0" presId="urn:microsoft.com/office/officeart/2005/8/layout/vList5"/>
    <dgm:cxn modelId="{4CCE6D08-BEBC-9541-9CB5-C21AE8FFB438}" type="presOf" srcId="{7F3E9F37-0429-46FA-9AAA-A11642FD3DCD}" destId="{08E53A63-861D-4FE3-BED1-8DF8C23084F6}" srcOrd="0" destOrd="1" presId="urn:microsoft.com/office/officeart/2005/8/layout/vList5"/>
    <dgm:cxn modelId="{C9F62677-79CA-0A43-B6DD-516B9A4A8B2B}" type="presParOf" srcId="{9602AB1C-93EC-4834-9CC2-FB11B42D8DF9}" destId="{0100D9B6-0C48-4DE3-84F9-D62ACBEB1E44}" srcOrd="0" destOrd="0" presId="urn:microsoft.com/office/officeart/2005/8/layout/vList5"/>
    <dgm:cxn modelId="{0EA2276C-D622-2145-90DD-DD2177821CD0}" type="presParOf" srcId="{0100D9B6-0C48-4DE3-84F9-D62ACBEB1E44}" destId="{A886BF07-E07C-42B5-AA2C-CDD02F431BFF}" srcOrd="0" destOrd="0" presId="urn:microsoft.com/office/officeart/2005/8/layout/vList5"/>
    <dgm:cxn modelId="{4A839663-253C-3A4A-912A-BBCDAEF1A0B8}" type="presParOf" srcId="{0100D9B6-0C48-4DE3-84F9-D62ACBEB1E44}" destId="{6971F09D-F096-4377-B5A1-2B5279946B42}" srcOrd="1" destOrd="0" presId="urn:microsoft.com/office/officeart/2005/8/layout/vList5"/>
    <dgm:cxn modelId="{8E69171B-2BDF-614A-8113-24CF9DB122B2}" type="presParOf" srcId="{9602AB1C-93EC-4834-9CC2-FB11B42D8DF9}" destId="{C5D690B2-38B5-4F54-84EE-CC4FC9161377}" srcOrd="1" destOrd="0" presId="urn:microsoft.com/office/officeart/2005/8/layout/vList5"/>
    <dgm:cxn modelId="{4A155D29-F22B-4E4D-AF92-73CCBDF93B84}" type="presParOf" srcId="{9602AB1C-93EC-4834-9CC2-FB11B42D8DF9}" destId="{6298FAB7-31C1-49E2-A9AA-3BA75ABD9DE1}" srcOrd="2" destOrd="0" presId="urn:microsoft.com/office/officeart/2005/8/layout/vList5"/>
    <dgm:cxn modelId="{1B003E14-AF04-4747-88B9-0FD529EB45BC}" type="presParOf" srcId="{6298FAB7-31C1-49E2-A9AA-3BA75ABD9DE1}" destId="{A54FB4D5-5CF2-42ED-B2E8-C94E54DA4095}" srcOrd="0" destOrd="0" presId="urn:microsoft.com/office/officeart/2005/8/layout/vList5"/>
    <dgm:cxn modelId="{B3A1BC05-5335-5046-A0D6-51869E3F2954}" type="presParOf" srcId="{6298FAB7-31C1-49E2-A9AA-3BA75ABD9DE1}" destId="{702C103E-E184-42F4-8D31-1018FACC46FC}" srcOrd="1" destOrd="0" presId="urn:microsoft.com/office/officeart/2005/8/layout/vList5"/>
    <dgm:cxn modelId="{3370244B-309F-9845-83AF-F778E6B43631}" type="presParOf" srcId="{9602AB1C-93EC-4834-9CC2-FB11B42D8DF9}" destId="{8D1B3E3D-0397-4C4B-9E9E-42BFF3BF73D7}" srcOrd="3" destOrd="0" presId="urn:microsoft.com/office/officeart/2005/8/layout/vList5"/>
    <dgm:cxn modelId="{B8BF9376-4785-2F4A-93F7-42F1F1C1277E}" type="presParOf" srcId="{9602AB1C-93EC-4834-9CC2-FB11B42D8DF9}" destId="{2A96FC62-9778-44B7-84ED-0AE79BB7355B}" srcOrd="4" destOrd="0" presId="urn:microsoft.com/office/officeart/2005/8/layout/vList5"/>
    <dgm:cxn modelId="{80F7B6A7-F601-554E-90D2-5DC19C6B6FC1}" type="presParOf" srcId="{2A96FC62-9778-44B7-84ED-0AE79BB7355B}" destId="{4CA1F63D-6CDD-4989-A66E-DFF740231EA5}" srcOrd="0" destOrd="0" presId="urn:microsoft.com/office/officeart/2005/8/layout/vList5"/>
    <dgm:cxn modelId="{53A0F2DF-951F-8646-B155-EC764AE3AFF4}" type="presParOf" srcId="{2A96FC62-9778-44B7-84ED-0AE79BB7355B}" destId="{08E53A63-861D-4FE3-BED1-8DF8C23084F6}" srcOrd="1" destOrd="0" presId="urn:microsoft.com/office/officeart/2005/8/layout/vList5"/>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F589C4A-286D-4824-A425-DE10CF33D1CD}">
      <dsp:nvSpPr>
        <dsp:cNvPr id="0" name=""/>
        <dsp:cNvSpPr/>
      </dsp:nvSpPr>
      <dsp:spPr>
        <a:xfrm rot="5400000">
          <a:off x="1755055" y="-378092"/>
          <a:ext cx="2142539" cy="3021351"/>
        </a:xfrm>
        <a:prstGeom prst="round2SameRect">
          <a:avLst/>
        </a:prstGeom>
        <a:solidFill>
          <a:schemeClr val="accent6">
            <a:alpha val="90000"/>
            <a:tint val="40000"/>
            <a:hueOff val="0"/>
            <a:satOff val="0"/>
            <a:lumOff val="0"/>
            <a:alphaOff val="0"/>
          </a:schemeClr>
        </a:solidFill>
        <a:ln w="9525" cap="flat" cmpd="sng" algn="ctr">
          <a:solidFill>
            <a:schemeClr val="accent6">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sv-SE" sz="2000" b="0" kern="1200" dirty="0" smtClean="0"/>
            <a:t>CDIO as </a:t>
          </a:r>
          <a:r>
            <a:rPr lang="sv-SE" sz="2000" b="0" kern="1200" dirty="0" err="1" smtClean="0"/>
            <a:t>Context</a:t>
          </a:r>
          <a:endParaRPr lang="en-GB" sz="2000" kern="1200" dirty="0"/>
        </a:p>
        <a:p>
          <a:pPr marL="228600" lvl="1" indent="-228600" algn="l" defTabSz="889000">
            <a:lnSpc>
              <a:spcPct val="90000"/>
            </a:lnSpc>
            <a:spcBef>
              <a:spcPct val="0"/>
            </a:spcBef>
            <a:spcAft>
              <a:spcPct val="15000"/>
            </a:spcAft>
            <a:buChar char="••"/>
          </a:pPr>
          <a:r>
            <a:rPr lang="en-US" sz="2000" b="0" kern="1200" dirty="0" smtClean="0"/>
            <a:t>CDIO Syllabus Outcomes</a:t>
          </a:r>
          <a:endParaRPr lang="en-GB" sz="2000" kern="1200" dirty="0"/>
        </a:p>
        <a:p>
          <a:pPr marL="228600" lvl="1" indent="-228600" algn="l" defTabSz="889000">
            <a:lnSpc>
              <a:spcPct val="90000"/>
            </a:lnSpc>
            <a:spcBef>
              <a:spcPct val="0"/>
            </a:spcBef>
            <a:spcAft>
              <a:spcPct val="15000"/>
            </a:spcAft>
            <a:buChar char="••"/>
          </a:pPr>
          <a:r>
            <a:rPr lang="en-US" sz="2000" b="0" kern="1200" dirty="0" smtClean="0"/>
            <a:t>Integrated Curriculum</a:t>
          </a:r>
          <a:endParaRPr lang="en-GB" sz="2000" kern="1200" dirty="0"/>
        </a:p>
      </dsp:txBody>
      <dsp:txXfrm rot="5400000">
        <a:off x="1755055" y="-378092"/>
        <a:ext cx="2142539" cy="3021351"/>
      </dsp:txXfrm>
    </dsp:sp>
    <dsp:sp modelId="{1872905D-0A75-4CF2-B97A-BBCCABCA484B}">
      <dsp:nvSpPr>
        <dsp:cNvPr id="0" name=""/>
        <dsp:cNvSpPr/>
      </dsp:nvSpPr>
      <dsp:spPr>
        <a:xfrm>
          <a:off x="383859" y="56"/>
          <a:ext cx="931790" cy="2265052"/>
        </a:xfrm>
        <a:prstGeom prst="roundRect">
          <a:avLst/>
        </a:prstGeom>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a:bevelT w="63500" h="25400"/>
        </a:sp3d>
      </dsp:spPr>
      <dsp:style>
        <a:lnRef idx="0">
          <a:schemeClr val="accent4"/>
        </a:lnRef>
        <a:fillRef idx="3">
          <a:schemeClr val="accent4"/>
        </a:fillRef>
        <a:effectRef idx="3">
          <a:schemeClr val="accent4"/>
        </a:effectRef>
        <a:fontRef idx="minor">
          <a:schemeClr val="lt1"/>
        </a:fontRef>
      </dsp:style>
      <dsp:txBody>
        <a:bodyPr spcFirstLastPara="0" vert="horz" wrap="square" lIns="57150" tIns="28575" rIns="57150" bIns="28575" numCol="1" spcCol="1270" anchor="ctr" anchorCtr="0">
          <a:noAutofit/>
        </a:bodyPr>
        <a:lstStyle/>
        <a:p>
          <a:pPr lvl="0" algn="ctr" defTabSz="666750">
            <a:lnSpc>
              <a:spcPct val="90000"/>
            </a:lnSpc>
            <a:spcBef>
              <a:spcPct val="0"/>
            </a:spcBef>
            <a:spcAft>
              <a:spcPct val="35000"/>
            </a:spcAft>
          </a:pPr>
          <a:r>
            <a:rPr lang="en-GB" sz="1500" kern="1200" dirty="0" smtClean="0"/>
            <a:t>Program focus</a:t>
          </a:r>
        </a:p>
        <a:p>
          <a:pPr lvl="0" algn="ctr" defTabSz="666750">
            <a:lnSpc>
              <a:spcPct val="90000"/>
            </a:lnSpc>
            <a:spcBef>
              <a:spcPct val="0"/>
            </a:spcBef>
            <a:spcAft>
              <a:spcPct val="35000"/>
            </a:spcAft>
          </a:pPr>
          <a:r>
            <a:rPr lang="en-GB" sz="1500" kern="1200" dirty="0" smtClean="0"/>
            <a:t>1,2,3</a:t>
          </a:r>
          <a:endParaRPr lang="en-GB" sz="1500" kern="1200" dirty="0"/>
        </a:p>
      </dsp:txBody>
      <dsp:txXfrm>
        <a:off x="383859" y="56"/>
        <a:ext cx="931790" cy="2265052"/>
      </dsp:txXfrm>
    </dsp:sp>
    <dsp:sp modelId="{7552377E-A32D-4E7E-816D-D42C67406CD1}">
      <dsp:nvSpPr>
        <dsp:cNvPr id="0" name=""/>
        <dsp:cNvSpPr/>
      </dsp:nvSpPr>
      <dsp:spPr>
        <a:xfrm rot="5400000">
          <a:off x="1755055" y="2000211"/>
          <a:ext cx="2142539" cy="3021351"/>
        </a:xfrm>
        <a:prstGeom prst="round2SameRect">
          <a:avLst/>
        </a:prstGeom>
        <a:solidFill>
          <a:schemeClr val="accent6">
            <a:alpha val="90000"/>
            <a:tint val="40000"/>
            <a:hueOff val="0"/>
            <a:satOff val="0"/>
            <a:lumOff val="0"/>
            <a:alphaOff val="0"/>
          </a:schemeClr>
        </a:solidFill>
        <a:ln w="9525" cap="flat" cmpd="sng" algn="ctr">
          <a:solidFill>
            <a:schemeClr val="accent6">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b="0" kern="1200" dirty="0" smtClean="0"/>
            <a:t>Introduction to Engineering</a:t>
          </a:r>
          <a:endParaRPr lang="en-GB" sz="2000" kern="1200" dirty="0"/>
        </a:p>
        <a:p>
          <a:pPr marL="228600" lvl="1" indent="-228600" algn="l" defTabSz="889000">
            <a:lnSpc>
              <a:spcPct val="90000"/>
            </a:lnSpc>
            <a:spcBef>
              <a:spcPct val="0"/>
            </a:spcBef>
            <a:spcAft>
              <a:spcPct val="15000"/>
            </a:spcAft>
            <a:buChar char="••"/>
          </a:pPr>
          <a:r>
            <a:rPr lang="en-US" sz="2000" b="0" kern="1200" dirty="0" smtClean="0"/>
            <a:t>Design-Build Experiences</a:t>
          </a:r>
          <a:endParaRPr lang="en-GB" sz="2000" kern="1200" dirty="0"/>
        </a:p>
        <a:p>
          <a:pPr marL="228600" lvl="1" indent="-228600" algn="l" defTabSz="889000">
            <a:lnSpc>
              <a:spcPct val="90000"/>
            </a:lnSpc>
            <a:spcBef>
              <a:spcPct val="0"/>
            </a:spcBef>
            <a:spcAft>
              <a:spcPct val="15000"/>
            </a:spcAft>
            <a:buChar char="••"/>
          </a:pPr>
          <a:r>
            <a:rPr lang="en-US" sz="2000" b="0" kern="1200" dirty="0" smtClean="0"/>
            <a:t>CDIO Workspaces</a:t>
          </a:r>
          <a:endParaRPr lang="en-GB" sz="2000" kern="1200" dirty="0"/>
        </a:p>
      </dsp:txBody>
      <dsp:txXfrm rot="5400000">
        <a:off x="1755055" y="2000211"/>
        <a:ext cx="2142539" cy="3021351"/>
      </dsp:txXfrm>
    </dsp:sp>
    <dsp:sp modelId="{7EF49FC6-A48C-42DC-905C-6465C4F7343A}">
      <dsp:nvSpPr>
        <dsp:cNvPr id="0" name=""/>
        <dsp:cNvSpPr/>
      </dsp:nvSpPr>
      <dsp:spPr>
        <a:xfrm>
          <a:off x="383859" y="2378361"/>
          <a:ext cx="931790" cy="2265052"/>
        </a:xfrm>
        <a:prstGeom prst="roundRect">
          <a:avLst/>
        </a:prstGeom>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a:bevelT w="63500" h="25400"/>
        </a:sp3d>
      </dsp:spPr>
      <dsp:style>
        <a:lnRef idx="0">
          <a:schemeClr val="accent4"/>
        </a:lnRef>
        <a:fillRef idx="3">
          <a:schemeClr val="accent4"/>
        </a:fillRef>
        <a:effectRef idx="3">
          <a:schemeClr val="accent4"/>
        </a:effectRef>
        <a:fontRef idx="minor">
          <a:schemeClr val="lt1"/>
        </a:fontRef>
      </dsp:style>
      <dsp:txBody>
        <a:bodyPr spcFirstLastPara="0" vert="horz" wrap="square" lIns="57150" tIns="28575" rIns="57150" bIns="28575" numCol="1" spcCol="1270" anchor="ctr" anchorCtr="0">
          <a:noAutofit/>
        </a:bodyPr>
        <a:lstStyle/>
        <a:p>
          <a:pPr lvl="0" algn="ctr" defTabSz="666750">
            <a:lnSpc>
              <a:spcPct val="90000"/>
            </a:lnSpc>
            <a:spcBef>
              <a:spcPct val="0"/>
            </a:spcBef>
            <a:spcAft>
              <a:spcPct val="35000"/>
            </a:spcAft>
          </a:pPr>
          <a:r>
            <a:rPr lang="en-GB" sz="1500" kern="1200" dirty="0" smtClean="0"/>
            <a:t>CDIO</a:t>
          </a:r>
        </a:p>
        <a:p>
          <a:pPr lvl="0" algn="ctr" defTabSz="666750">
            <a:lnSpc>
              <a:spcPct val="90000"/>
            </a:lnSpc>
            <a:spcBef>
              <a:spcPct val="0"/>
            </a:spcBef>
            <a:spcAft>
              <a:spcPct val="35000"/>
            </a:spcAft>
          </a:pPr>
          <a:r>
            <a:rPr lang="en-GB" sz="1500" kern="1200" dirty="0" smtClean="0"/>
            <a:t>4,5,6</a:t>
          </a:r>
          <a:endParaRPr lang="en-GB" sz="1500" kern="1200" dirty="0"/>
        </a:p>
      </dsp:txBody>
      <dsp:txXfrm>
        <a:off x="383859" y="2378361"/>
        <a:ext cx="931790" cy="2265052"/>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971F09D-F096-4377-B5A1-2B5279946B42}">
      <dsp:nvSpPr>
        <dsp:cNvPr id="0" name=""/>
        <dsp:cNvSpPr/>
      </dsp:nvSpPr>
      <dsp:spPr>
        <a:xfrm rot="5400000">
          <a:off x="2892158" y="-1111925"/>
          <a:ext cx="1496644" cy="3863367"/>
        </a:xfrm>
        <a:prstGeom prst="round2SameRect">
          <a:avLst/>
        </a:prstGeom>
        <a:solidFill>
          <a:schemeClr val="accent6">
            <a:alpha val="90000"/>
            <a:tint val="40000"/>
            <a:hueOff val="0"/>
            <a:satOff val="0"/>
            <a:lumOff val="0"/>
            <a:alphaOff val="0"/>
          </a:schemeClr>
        </a:solidFill>
        <a:ln w="9525" cap="flat" cmpd="sng" algn="ctr">
          <a:solidFill>
            <a:schemeClr val="accent6">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b="0" kern="1200" dirty="0" smtClean="0"/>
            <a:t>Integrated Learning Experiences</a:t>
          </a:r>
          <a:endParaRPr lang="en-GB" sz="2000" kern="1200" dirty="0"/>
        </a:p>
        <a:p>
          <a:pPr marL="228600" lvl="1" indent="-228600" algn="l" defTabSz="889000">
            <a:lnSpc>
              <a:spcPct val="90000"/>
            </a:lnSpc>
            <a:spcBef>
              <a:spcPct val="0"/>
            </a:spcBef>
            <a:spcAft>
              <a:spcPct val="15000"/>
            </a:spcAft>
            <a:buChar char="••"/>
          </a:pPr>
          <a:r>
            <a:rPr lang="en-US" sz="2000" b="0" kern="1200" dirty="0" smtClean="0"/>
            <a:t>Active &amp; Experiential Learning</a:t>
          </a:r>
          <a:endParaRPr lang="en-GB" sz="2000" kern="1200" dirty="0"/>
        </a:p>
      </dsp:txBody>
      <dsp:txXfrm rot="5400000">
        <a:off x="2892158" y="-1111925"/>
        <a:ext cx="1496644" cy="3863367"/>
      </dsp:txXfrm>
    </dsp:sp>
    <dsp:sp modelId="{A886BF07-E07C-42B5-AA2C-CDD02F431BFF}">
      <dsp:nvSpPr>
        <dsp:cNvPr id="0" name=""/>
        <dsp:cNvSpPr/>
      </dsp:nvSpPr>
      <dsp:spPr>
        <a:xfrm>
          <a:off x="464346" y="2476"/>
          <a:ext cx="1244450" cy="1634562"/>
        </a:xfrm>
        <a:prstGeom prst="roundRect">
          <a:avLst/>
        </a:prstGeom>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a:bevelT w="63500" h="25400"/>
        </a:sp3d>
      </dsp:spPr>
      <dsp:style>
        <a:lnRef idx="0">
          <a:schemeClr val="accent4"/>
        </a:lnRef>
        <a:fillRef idx="3">
          <a:schemeClr val="accent4"/>
        </a:fillRef>
        <a:effectRef idx="3">
          <a:schemeClr val="accent4"/>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GB" sz="1400" kern="1200" dirty="0" smtClean="0"/>
            <a:t>Teaching &amp; Learning</a:t>
          </a:r>
        </a:p>
        <a:p>
          <a:pPr lvl="0" algn="ctr" defTabSz="622300">
            <a:lnSpc>
              <a:spcPct val="90000"/>
            </a:lnSpc>
            <a:spcBef>
              <a:spcPct val="0"/>
            </a:spcBef>
            <a:spcAft>
              <a:spcPct val="35000"/>
            </a:spcAft>
          </a:pPr>
          <a:r>
            <a:rPr lang="en-GB" sz="1400" kern="1200" dirty="0" smtClean="0"/>
            <a:t>7,8</a:t>
          </a:r>
          <a:endParaRPr lang="en-GB" sz="1400" kern="1200" dirty="0"/>
        </a:p>
      </dsp:txBody>
      <dsp:txXfrm>
        <a:off x="464346" y="2476"/>
        <a:ext cx="1244450" cy="1634562"/>
      </dsp:txXfrm>
    </dsp:sp>
    <dsp:sp modelId="{702C103E-E184-42F4-8D31-1018FACC46FC}">
      <dsp:nvSpPr>
        <dsp:cNvPr id="0" name=""/>
        <dsp:cNvSpPr/>
      </dsp:nvSpPr>
      <dsp:spPr>
        <a:xfrm rot="5400000">
          <a:off x="2892158" y="604365"/>
          <a:ext cx="1496644" cy="3863367"/>
        </a:xfrm>
        <a:prstGeom prst="round2SameRect">
          <a:avLst/>
        </a:prstGeom>
        <a:solidFill>
          <a:schemeClr val="accent6">
            <a:alpha val="90000"/>
            <a:tint val="40000"/>
            <a:hueOff val="0"/>
            <a:satOff val="0"/>
            <a:lumOff val="0"/>
            <a:alphaOff val="0"/>
          </a:schemeClr>
        </a:solidFill>
        <a:ln w="9525" cap="flat" cmpd="sng" algn="ctr">
          <a:solidFill>
            <a:schemeClr val="accent6">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b="0" kern="1200" dirty="0" smtClean="0"/>
            <a:t>Enhancement of Faculty CDIO Skills</a:t>
          </a:r>
          <a:endParaRPr lang="en-GB" sz="2000" kern="1200" dirty="0"/>
        </a:p>
        <a:p>
          <a:pPr marL="228600" lvl="1" indent="-228600" algn="l" defTabSz="889000">
            <a:lnSpc>
              <a:spcPct val="90000"/>
            </a:lnSpc>
            <a:spcBef>
              <a:spcPct val="0"/>
            </a:spcBef>
            <a:spcAft>
              <a:spcPct val="15000"/>
            </a:spcAft>
            <a:buChar char="••"/>
          </a:pPr>
          <a:r>
            <a:rPr lang="en-US" sz="2000" b="0" kern="1200" dirty="0" smtClean="0"/>
            <a:t>Enhancement of Faculty Teaching Skills</a:t>
          </a:r>
          <a:endParaRPr lang="en-GB" sz="2000" kern="1200" dirty="0"/>
        </a:p>
      </dsp:txBody>
      <dsp:txXfrm rot="5400000">
        <a:off x="2892158" y="604365"/>
        <a:ext cx="1496644" cy="3863367"/>
      </dsp:txXfrm>
    </dsp:sp>
    <dsp:sp modelId="{A54FB4D5-5CF2-42ED-B2E8-C94E54DA4095}">
      <dsp:nvSpPr>
        <dsp:cNvPr id="0" name=""/>
        <dsp:cNvSpPr/>
      </dsp:nvSpPr>
      <dsp:spPr>
        <a:xfrm>
          <a:off x="464346" y="1718767"/>
          <a:ext cx="1244450" cy="1634562"/>
        </a:xfrm>
        <a:prstGeom prst="roundRect">
          <a:avLst/>
        </a:prstGeom>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a:bevelT w="63500" h="25400"/>
        </a:sp3d>
      </dsp:spPr>
      <dsp:style>
        <a:lnRef idx="0">
          <a:schemeClr val="accent4"/>
        </a:lnRef>
        <a:fillRef idx="3">
          <a:schemeClr val="accent4"/>
        </a:fillRef>
        <a:effectRef idx="3">
          <a:schemeClr val="accent4"/>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GB" sz="1400" kern="1200" dirty="0" smtClean="0"/>
            <a:t>Faculty development</a:t>
          </a:r>
        </a:p>
        <a:p>
          <a:pPr lvl="0" algn="ctr" defTabSz="622300">
            <a:lnSpc>
              <a:spcPct val="90000"/>
            </a:lnSpc>
            <a:spcBef>
              <a:spcPct val="0"/>
            </a:spcBef>
            <a:spcAft>
              <a:spcPct val="35000"/>
            </a:spcAft>
          </a:pPr>
          <a:r>
            <a:rPr lang="en-GB" sz="1400" kern="1200" dirty="0" smtClean="0"/>
            <a:t>9,10</a:t>
          </a:r>
          <a:endParaRPr lang="en-GB" sz="1400" kern="1200" dirty="0"/>
        </a:p>
      </dsp:txBody>
      <dsp:txXfrm>
        <a:off x="464346" y="1718767"/>
        <a:ext cx="1244450" cy="1634562"/>
      </dsp:txXfrm>
    </dsp:sp>
    <dsp:sp modelId="{08E53A63-861D-4FE3-BED1-8DF8C23084F6}">
      <dsp:nvSpPr>
        <dsp:cNvPr id="0" name=""/>
        <dsp:cNvSpPr/>
      </dsp:nvSpPr>
      <dsp:spPr>
        <a:xfrm rot="5400000">
          <a:off x="2892158" y="2320656"/>
          <a:ext cx="1496644" cy="3863367"/>
        </a:xfrm>
        <a:prstGeom prst="round2SameRect">
          <a:avLst/>
        </a:prstGeom>
        <a:solidFill>
          <a:schemeClr val="accent6">
            <a:alpha val="90000"/>
            <a:tint val="40000"/>
            <a:hueOff val="0"/>
            <a:satOff val="0"/>
            <a:lumOff val="0"/>
            <a:alphaOff val="0"/>
          </a:schemeClr>
        </a:solidFill>
        <a:ln w="9525" cap="flat" cmpd="sng" algn="ctr">
          <a:solidFill>
            <a:schemeClr val="accent6">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b="0" kern="1200" dirty="0" smtClean="0"/>
            <a:t>CDIO Skills Assessment</a:t>
          </a:r>
          <a:endParaRPr lang="en-GB" sz="2000" kern="1200" dirty="0"/>
        </a:p>
        <a:p>
          <a:pPr marL="228600" lvl="1" indent="-228600" algn="l" defTabSz="889000">
            <a:lnSpc>
              <a:spcPct val="90000"/>
            </a:lnSpc>
            <a:spcBef>
              <a:spcPct val="0"/>
            </a:spcBef>
            <a:spcAft>
              <a:spcPct val="15000"/>
            </a:spcAft>
            <a:buChar char="••"/>
          </a:pPr>
          <a:r>
            <a:rPr lang="en-US" sz="2000" b="0" kern="1200" dirty="0" smtClean="0"/>
            <a:t>CDIO Program Evaluation</a:t>
          </a:r>
          <a:endParaRPr lang="en-GB" sz="2000" kern="1200" dirty="0"/>
        </a:p>
      </dsp:txBody>
      <dsp:txXfrm rot="5400000">
        <a:off x="2892158" y="2320656"/>
        <a:ext cx="1496644" cy="3863367"/>
      </dsp:txXfrm>
    </dsp:sp>
    <dsp:sp modelId="{4CA1F63D-6CDD-4989-A66E-DFF740231EA5}">
      <dsp:nvSpPr>
        <dsp:cNvPr id="0" name=""/>
        <dsp:cNvSpPr/>
      </dsp:nvSpPr>
      <dsp:spPr>
        <a:xfrm>
          <a:off x="464307" y="3437535"/>
          <a:ext cx="1244450" cy="1634562"/>
        </a:xfrm>
        <a:prstGeom prst="roundRect">
          <a:avLst/>
        </a:prstGeom>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a:bevelT w="63500" h="25400"/>
        </a:sp3d>
      </dsp:spPr>
      <dsp:style>
        <a:lnRef idx="0">
          <a:schemeClr val="accent4"/>
        </a:lnRef>
        <a:fillRef idx="3">
          <a:schemeClr val="accent4"/>
        </a:fillRef>
        <a:effectRef idx="3">
          <a:schemeClr val="accent4"/>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GB" sz="1400" kern="1200" dirty="0" smtClean="0"/>
            <a:t>Evaluation</a:t>
          </a:r>
        </a:p>
        <a:p>
          <a:pPr lvl="0" algn="ctr" defTabSz="622300">
            <a:lnSpc>
              <a:spcPct val="90000"/>
            </a:lnSpc>
            <a:spcBef>
              <a:spcPct val="0"/>
            </a:spcBef>
            <a:spcAft>
              <a:spcPct val="35000"/>
            </a:spcAft>
          </a:pPr>
          <a:r>
            <a:rPr lang="en-GB" sz="1400" kern="1200" dirty="0" smtClean="0"/>
            <a:t>11,12</a:t>
          </a:r>
          <a:endParaRPr lang="en-GB" sz="1400" kern="1200" dirty="0"/>
        </a:p>
      </dsp:txBody>
      <dsp:txXfrm>
        <a:off x="464307" y="3437535"/>
        <a:ext cx="1244450" cy="1634562"/>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defRPr sz="1200">
                <a:latin typeface="Times" charset="0"/>
              </a:defRPr>
            </a:lvl1pPr>
          </a:lstStyle>
          <a:p>
            <a:pPr>
              <a:defRPr/>
            </a:pPr>
            <a:endParaRPr lang="en-US"/>
          </a:p>
        </p:txBody>
      </p:sp>
      <p:sp>
        <p:nvSpPr>
          <p:cNvPr id="9216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r">
              <a:defRPr sz="1200">
                <a:latin typeface="Times" charset="0"/>
              </a:defRPr>
            </a:lvl1pPr>
          </a:lstStyle>
          <a:p>
            <a:pPr>
              <a:defRPr/>
            </a:pPr>
            <a:endParaRPr lang="en-US"/>
          </a:p>
        </p:txBody>
      </p:sp>
      <p:sp>
        <p:nvSpPr>
          <p:cNvPr id="9216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32" tIns="45716" rIns="91432" bIns="45716" numCol="1" anchor="b" anchorCtr="0" compatLnSpc="1">
            <a:prstTxWarp prst="textNoShape">
              <a:avLst/>
            </a:prstTxWarp>
          </a:bodyPr>
          <a:lstStyle>
            <a:lvl1pPr>
              <a:defRPr sz="1200">
                <a:latin typeface="Times" charset="0"/>
              </a:defRPr>
            </a:lvl1pPr>
          </a:lstStyle>
          <a:p>
            <a:pPr>
              <a:defRPr/>
            </a:pPr>
            <a:endParaRPr lang="en-US"/>
          </a:p>
        </p:txBody>
      </p:sp>
      <p:sp>
        <p:nvSpPr>
          <p:cNvPr id="9216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32" tIns="45716" rIns="91432" bIns="45716" numCol="1" anchor="b" anchorCtr="0" compatLnSpc="1">
            <a:prstTxWarp prst="textNoShape">
              <a:avLst/>
            </a:prstTxWarp>
          </a:bodyPr>
          <a:lstStyle>
            <a:lvl1pPr algn="r">
              <a:defRPr sz="1200">
                <a:latin typeface="Times" charset="0"/>
              </a:defRPr>
            </a:lvl1pPr>
          </a:lstStyle>
          <a:p>
            <a:pPr>
              <a:defRPr/>
            </a:pPr>
            <a:fld id="{503AC256-4245-D043-83D2-A74229EBABF7}"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defRPr sz="1200">
                <a:latin typeface="Times" charset="0"/>
              </a:defRPr>
            </a:lvl1pPr>
          </a:lstStyle>
          <a:p>
            <a:pPr>
              <a:defRPr/>
            </a:pPr>
            <a:endParaRPr lang="en-US"/>
          </a:p>
        </p:txBody>
      </p:sp>
      <p:sp>
        <p:nvSpPr>
          <p:cNvPr id="614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r">
              <a:defRPr sz="1200">
                <a:latin typeface="Times" charset="0"/>
              </a:defRPr>
            </a:lvl1pPr>
          </a:lstStyle>
          <a:p>
            <a:pPr>
              <a:defRPr/>
            </a:pPr>
            <a:endParaRPr lang="en-US"/>
          </a:p>
        </p:txBody>
      </p:sp>
      <p:sp>
        <p:nvSpPr>
          <p:cNvPr id="16388" name="Rectangle 4"/>
          <p:cNvSpPr>
            <a:spLocks noGrp="1" noRot="1" noChangeAspect="1" noChangeArrowheads="1" noTextEdit="1"/>
          </p:cNvSpPr>
          <p:nvPr>
            <p:ph type="sldImg" idx="2"/>
          </p:nvPr>
        </p:nvSpPr>
        <p:spPr bwMode="auto">
          <a:xfrm>
            <a:off x="954088" y="685800"/>
            <a:ext cx="4953000" cy="342900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32" tIns="45716" rIns="91432" bIns="45716" numCol="1" anchor="b" anchorCtr="0" compatLnSpc="1">
            <a:prstTxWarp prst="textNoShape">
              <a:avLst/>
            </a:prstTxWarp>
          </a:bodyPr>
          <a:lstStyle>
            <a:lvl1pPr>
              <a:defRPr sz="1200">
                <a:latin typeface="Times" charset="0"/>
              </a:defRPr>
            </a:lvl1pPr>
          </a:lstStyle>
          <a:p>
            <a:pPr>
              <a:defRPr/>
            </a:pPr>
            <a:endParaRPr lang="en-US"/>
          </a:p>
        </p:txBody>
      </p:sp>
      <p:sp>
        <p:nvSpPr>
          <p:cNvPr id="615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32" tIns="45716" rIns="91432" bIns="45716" numCol="1" anchor="b" anchorCtr="0" compatLnSpc="1">
            <a:prstTxWarp prst="textNoShape">
              <a:avLst/>
            </a:prstTxWarp>
          </a:bodyPr>
          <a:lstStyle>
            <a:lvl1pPr algn="r">
              <a:defRPr sz="1200">
                <a:latin typeface="Times" charset="0"/>
              </a:defRPr>
            </a:lvl1pPr>
          </a:lstStyle>
          <a:p>
            <a:pPr>
              <a:defRPr/>
            </a:pPr>
            <a:fld id="{E45BACEF-732F-8549-A597-19CE1D4B342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22C7EDB6-CA58-8343-A88C-AFA4803AF328}" type="slidenum">
              <a:rPr lang="en-US"/>
              <a:pPr/>
              <a:t>1</a:t>
            </a:fld>
            <a:endParaRPr lang="en-US"/>
          </a:p>
        </p:txBody>
      </p:sp>
      <p:sp>
        <p:nvSpPr>
          <p:cNvPr id="18435" name="Rectangle 2050"/>
          <p:cNvSpPr>
            <a:spLocks noGrp="1" noRot="1" noChangeAspect="1" noChangeArrowheads="1" noTextEdit="1"/>
          </p:cNvSpPr>
          <p:nvPr>
            <p:ph type="sldImg"/>
          </p:nvPr>
        </p:nvSpPr>
        <p:spPr>
          <a:xfrm>
            <a:off x="954088" y="685800"/>
            <a:ext cx="4953000" cy="3429000"/>
          </a:xfrm>
          <a:ln/>
        </p:spPr>
      </p:sp>
      <p:sp>
        <p:nvSpPr>
          <p:cNvPr id="18436" name="Rectangle 2051"/>
          <p:cNvSpPr>
            <a:spLocks noGrp="1" noChangeArrowheads="1"/>
          </p:cNvSpPr>
          <p:nvPr>
            <p:ph type="body" idx="1"/>
          </p:nvPr>
        </p:nvSpPr>
        <p:spPr>
          <a:noFill/>
          <a:ln/>
        </p:spPr>
        <p:txBody>
          <a:bodyPr/>
          <a:lstStyle/>
          <a:p>
            <a:r>
              <a:rPr lang="en-US"/>
              <a:t>Our graduates need to understand the entire life-cycle of a product.  Too often our educational programs tend to focus on design-build, … or design, … or even more limited to just the analysis part of design.  Our graduates go out into the work force thinking their jobs will be to just solve more problems and that the answer to the problem is the objective.  We need to change the way they view engineering by changing the way we teach engineering.</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0962E33D-85EB-8945-ADED-3AACB4275A5F}" type="slidenum">
              <a:rPr lang="en-US"/>
              <a:pPr/>
              <a:t>16</a:t>
            </a:fld>
            <a:endParaRPr lang="en-US"/>
          </a:p>
        </p:txBody>
      </p:sp>
      <p:sp>
        <p:nvSpPr>
          <p:cNvPr id="45059" name="Rectangle 2"/>
          <p:cNvSpPr>
            <a:spLocks noGrp="1" noRot="1" noChangeAspect="1" noChangeArrowheads="1" noTextEdit="1"/>
          </p:cNvSpPr>
          <p:nvPr>
            <p:ph type="sldImg"/>
          </p:nvPr>
        </p:nvSpPr>
        <p:spPr>
          <a:xfrm>
            <a:off x="954088" y="685800"/>
            <a:ext cx="4949825" cy="3427413"/>
          </a:xfrm>
          <a:ln/>
        </p:spPr>
      </p:sp>
      <p:sp>
        <p:nvSpPr>
          <p:cNvPr id="45060" name="Rectangle 3"/>
          <p:cNvSpPr>
            <a:spLocks noGrp="1" noChangeArrowheads="1"/>
          </p:cNvSpPr>
          <p:nvPr>
            <p:ph type="body" idx="1"/>
          </p:nvPr>
        </p:nvSpPr>
        <p:spPr>
          <a:noFill/>
          <a:ln/>
        </p:spPr>
        <p:txBody>
          <a:bodyPr/>
          <a:lstStyle/>
          <a:p>
            <a:pPr eaLnBrk="1" hangingPunct="1"/>
            <a:r>
              <a:rPr lang="en-US">
                <a:latin typeface="Times New Roman" charset="0"/>
              </a:rPr>
              <a:t>Point out that design-implement experiences are not restricted to product development. They are equally applicable in engineering disciplines that focus more on processes or systems, e.g., chemical engineering or biological engineering.</a:t>
            </a:r>
          </a:p>
          <a:p>
            <a:pPr eaLnBrk="1" hangingPunct="1"/>
            <a:endParaRPr lang="en-US">
              <a:latin typeface="Times New Roman" charset="0"/>
            </a:endParaRPr>
          </a:p>
          <a:p>
            <a:pPr eaLnBrk="1" hangingPunct="1"/>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EC4C55-03D7-F34C-8A24-6D3ED1C9F781}" type="slidenum">
              <a:rPr lang="en-US"/>
              <a:pPr/>
              <a:t>18</a:t>
            </a:fld>
            <a:endParaRPr lang="en-US"/>
          </a:p>
        </p:txBody>
      </p:sp>
      <p:sp>
        <p:nvSpPr>
          <p:cNvPr id="240642" name="Rectangle 2"/>
          <p:cNvSpPr>
            <a:spLocks noGrp="1" noRot="1" noChangeAspect="1" noChangeArrowheads="1"/>
          </p:cNvSpPr>
          <p:nvPr>
            <p:ph type="sldImg"/>
          </p:nvPr>
        </p:nvSpPr>
        <p:spPr bwMode="auto">
          <a:xfrm>
            <a:off x="952500" y="685800"/>
            <a:ext cx="4953000" cy="3429000"/>
          </a:xfrm>
          <a:prstGeom prst="rect">
            <a:avLst/>
          </a:prstGeom>
          <a:solidFill>
            <a:srgbClr val="FFFFFF"/>
          </a:solidFill>
          <a:ln>
            <a:solidFill>
              <a:srgbClr val="000000"/>
            </a:solidFill>
            <a:miter lim="800000"/>
            <a:headEnd/>
            <a:tailEnd/>
          </a:ln>
        </p:spPr>
      </p:sp>
      <p:sp>
        <p:nvSpPr>
          <p:cNvPr id="240643"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xfrm>
            <a:off x="954088" y="685800"/>
            <a:ext cx="4953000" cy="3429000"/>
          </a:xfrm>
          <a:ln/>
        </p:spPr>
      </p:sp>
      <p:sp>
        <p:nvSpPr>
          <p:cNvPr id="43011" name="Notes Placeholder 2"/>
          <p:cNvSpPr>
            <a:spLocks noGrp="1"/>
          </p:cNvSpPr>
          <p:nvPr>
            <p:ph type="body" idx="1"/>
          </p:nvPr>
        </p:nvSpPr>
        <p:spPr>
          <a:noFill/>
          <a:ln/>
        </p:spPr>
        <p:txBody>
          <a:bodyPr/>
          <a:lstStyle/>
          <a:p>
            <a:endParaRPr lang="en-US" smtClean="0">
              <a:latin typeface="Times" pitchFamily="18" charset="0"/>
            </a:endParaRPr>
          </a:p>
        </p:txBody>
      </p:sp>
      <p:sp>
        <p:nvSpPr>
          <p:cNvPr id="43012" name="Slide Number Placeholder 3"/>
          <p:cNvSpPr>
            <a:spLocks noGrp="1"/>
          </p:cNvSpPr>
          <p:nvPr>
            <p:ph type="sldNum" sz="quarter" idx="5"/>
          </p:nvPr>
        </p:nvSpPr>
        <p:spPr>
          <a:noFill/>
        </p:spPr>
        <p:txBody>
          <a:bodyPr/>
          <a:lstStyle/>
          <a:p>
            <a:fld id="{B33E1B47-56CF-4AAE-8FD1-E3C7678D977F}" type="slidenum">
              <a:rPr lang="en-US" smtClean="0">
                <a:latin typeface="Times" pitchFamily="18" charset="0"/>
              </a:rPr>
              <a:pPr/>
              <a:t>19</a:t>
            </a:fld>
            <a:endParaRPr lang="en-US" smtClean="0">
              <a:latin typeface="Times"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4" name="Slide Image Placeholder 1"/>
          <p:cNvSpPr>
            <a:spLocks noGrp="1" noRot="1" noChangeAspect="1"/>
          </p:cNvSpPr>
          <p:nvPr>
            <p:ph type="sldImg"/>
          </p:nvPr>
        </p:nvSpPr>
        <p:spPr>
          <a:xfrm>
            <a:off x="954088" y="685800"/>
            <a:ext cx="4953000" cy="3429000"/>
          </a:xfrm>
          <a:ln/>
        </p:spPr>
      </p:sp>
      <p:sp>
        <p:nvSpPr>
          <p:cNvPr id="54275" name="Notes Placeholder 2"/>
          <p:cNvSpPr>
            <a:spLocks noGrp="1"/>
          </p:cNvSpPr>
          <p:nvPr>
            <p:ph type="body" idx="1"/>
          </p:nvPr>
        </p:nvSpPr>
        <p:spPr>
          <a:noFill/>
          <a:ln/>
        </p:spPr>
        <p:txBody>
          <a:bodyPr/>
          <a:lstStyle/>
          <a:p>
            <a:endParaRPr lang="en-GB"/>
          </a:p>
        </p:txBody>
      </p:sp>
      <p:sp>
        <p:nvSpPr>
          <p:cNvPr id="54276" name="Slide Number Placeholder 3"/>
          <p:cNvSpPr>
            <a:spLocks noGrp="1"/>
          </p:cNvSpPr>
          <p:nvPr>
            <p:ph type="sldNum" sz="quarter" idx="5"/>
          </p:nvPr>
        </p:nvSpPr>
        <p:spPr>
          <a:noFill/>
        </p:spPr>
        <p:txBody>
          <a:bodyPr/>
          <a:lstStyle/>
          <a:p>
            <a:fld id="{B02470E7-8AB1-8D47-A3AE-674E05487321}" type="slidenum">
              <a:rPr lang="en-US" smtClean="0"/>
              <a:pPr/>
              <a:t>20</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xfrm>
            <a:off x="954088" y="685800"/>
            <a:ext cx="4953000" cy="3429000"/>
          </a:xfrm>
          <a:ln/>
        </p:spPr>
      </p:sp>
      <p:sp>
        <p:nvSpPr>
          <p:cNvPr id="56323" name="Notes Placeholder 2"/>
          <p:cNvSpPr>
            <a:spLocks noGrp="1"/>
          </p:cNvSpPr>
          <p:nvPr>
            <p:ph type="body" idx="1"/>
          </p:nvPr>
        </p:nvSpPr>
        <p:spPr>
          <a:noFill/>
          <a:ln/>
        </p:spPr>
        <p:txBody>
          <a:bodyPr/>
          <a:lstStyle/>
          <a:p>
            <a:endParaRPr lang="en-GB" smtClean="0"/>
          </a:p>
        </p:txBody>
      </p:sp>
      <p:sp>
        <p:nvSpPr>
          <p:cNvPr id="56324" name="Slide Number Placeholder 3"/>
          <p:cNvSpPr>
            <a:spLocks noGrp="1"/>
          </p:cNvSpPr>
          <p:nvPr>
            <p:ph type="sldNum" sz="quarter" idx="5"/>
          </p:nvPr>
        </p:nvSpPr>
        <p:spPr>
          <a:noFill/>
        </p:spPr>
        <p:txBody>
          <a:bodyPr/>
          <a:lstStyle/>
          <a:p>
            <a:fld id="{2EAF1467-D888-994A-8AC8-DD4A41BDBD9A}" type="slidenum">
              <a:rPr lang="en-US" smtClean="0"/>
              <a:pPr/>
              <a:t>22</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xfrm>
            <a:off x="954088" y="685800"/>
            <a:ext cx="4953000" cy="3429000"/>
          </a:xfrm>
          <a:ln/>
        </p:spPr>
      </p:sp>
      <p:sp>
        <p:nvSpPr>
          <p:cNvPr id="60419" name="Notes Placeholder 2"/>
          <p:cNvSpPr>
            <a:spLocks noGrp="1"/>
          </p:cNvSpPr>
          <p:nvPr>
            <p:ph type="body" idx="1"/>
          </p:nvPr>
        </p:nvSpPr>
        <p:spPr>
          <a:noFill/>
          <a:ln/>
        </p:spPr>
        <p:txBody>
          <a:bodyPr/>
          <a:lstStyle/>
          <a:p>
            <a:endParaRPr lang="en-GB" smtClean="0"/>
          </a:p>
        </p:txBody>
      </p:sp>
      <p:sp>
        <p:nvSpPr>
          <p:cNvPr id="60420" name="Slide Number Placeholder 3"/>
          <p:cNvSpPr>
            <a:spLocks noGrp="1"/>
          </p:cNvSpPr>
          <p:nvPr>
            <p:ph type="sldNum" sz="quarter" idx="5"/>
          </p:nvPr>
        </p:nvSpPr>
        <p:spPr>
          <a:noFill/>
        </p:spPr>
        <p:txBody>
          <a:bodyPr/>
          <a:lstStyle/>
          <a:p>
            <a:fld id="{82E3DFAC-7081-4B46-B2DA-AE29B7284846}" type="slidenum">
              <a:rPr lang="en-US" smtClean="0"/>
              <a:pPr/>
              <a:t>23</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E324FD99-AC74-E94A-AB0E-B0118776ABB0}" type="slidenum">
              <a:rPr lang="en-US"/>
              <a:pPr/>
              <a:t>4</a:t>
            </a:fld>
            <a:endParaRPr lang="en-US"/>
          </a:p>
        </p:txBody>
      </p:sp>
      <p:sp>
        <p:nvSpPr>
          <p:cNvPr id="21507" name="Rectangle 2"/>
          <p:cNvSpPr>
            <a:spLocks noGrp="1" noRot="1" noChangeAspect="1" noChangeArrowheads="1" noTextEdit="1"/>
          </p:cNvSpPr>
          <p:nvPr>
            <p:ph type="sldImg"/>
          </p:nvPr>
        </p:nvSpPr>
        <p:spPr>
          <a:xfrm>
            <a:off x="954088" y="684213"/>
            <a:ext cx="4953000" cy="3429000"/>
          </a:xfrm>
          <a:ln/>
        </p:spPr>
      </p:sp>
      <p:sp>
        <p:nvSpPr>
          <p:cNvPr id="21508" name="Rectangle 3"/>
          <p:cNvSpPr>
            <a:spLocks noGrp="1" noChangeArrowheads="1"/>
          </p:cNvSpPr>
          <p:nvPr>
            <p:ph type="body" idx="1"/>
          </p:nvPr>
        </p:nvSpPr>
        <p:spPr>
          <a:xfrm>
            <a:off x="915988" y="4341813"/>
            <a:ext cx="5026025" cy="4117975"/>
          </a:xfrm>
          <a:noFill/>
          <a:ln/>
        </p:spPr>
        <p:txBody>
          <a:bodyPr/>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FE3870F8-B8F1-C042-BB3E-C0078D807FAC}" type="slidenum">
              <a:rPr lang="en-US"/>
              <a:pPr/>
              <a:t>5</a:t>
            </a:fld>
            <a:endParaRPr lang="en-US"/>
          </a:p>
        </p:txBody>
      </p:sp>
      <p:sp>
        <p:nvSpPr>
          <p:cNvPr id="25603" name="Rectangle 2"/>
          <p:cNvSpPr>
            <a:spLocks noGrp="1" noRot="1" noChangeAspect="1" noChangeArrowheads="1" noTextEdit="1"/>
          </p:cNvSpPr>
          <p:nvPr>
            <p:ph type="sldImg"/>
          </p:nvPr>
        </p:nvSpPr>
        <p:spPr>
          <a:xfrm>
            <a:off x="954088" y="685800"/>
            <a:ext cx="4953000" cy="3429000"/>
          </a:xfrm>
          <a:ln/>
        </p:spPr>
      </p:sp>
      <p:sp>
        <p:nvSpPr>
          <p:cNvPr id="25604" name="Rectangle 3"/>
          <p:cNvSpPr>
            <a:spLocks noGrp="1" noChangeArrowheads="1"/>
          </p:cNvSpPr>
          <p:nvPr>
            <p:ph type="body" idx="1"/>
          </p:nvPr>
        </p:nvSpPr>
        <p:spPr>
          <a:noFill/>
          <a:ln/>
        </p:spPr>
        <p:txBody>
          <a:bodyPr/>
          <a:lstStyle/>
          <a:p>
            <a:pPr marL="209550" indent="-209550"/>
            <a:r>
              <a:rPr lang="en-US"/>
              <a:t>The next three slides offer an alternative to the information transfer model of education -- experiential learning.  This approach to learning will be explored in Session 3.</a:t>
            </a:r>
          </a:p>
          <a:p>
            <a:pPr marL="209550" indent="-209550"/>
            <a:endParaRPr lang="en-US"/>
          </a:p>
          <a:p>
            <a:pPr marL="209550" indent="-209550"/>
            <a:r>
              <a:rPr lang="en-US"/>
              <a:t>Refer to “Rethinking Engineering Education”, pp. 20 - 22. This is a key slide.  Be sure participants understand the CDIO goals. Focus on the first two; the CDIO approach tells us how to achieve these goals.</a:t>
            </a:r>
          </a:p>
          <a:p>
            <a:pPr marL="209550" indent="-209550"/>
            <a:endParaRPr lang="en-US"/>
          </a:p>
          <a:p>
            <a:pPr marL="209550" indent="-209550">
              <a:buFontTx/>
              <a:buAutoNum type="arabicPeriod"/>
            </a:pPr>
            <a:r>
              <a:rPr lang="en-US"/>
              <a:t>Engineering education should always emphasize the technical fundamentals. Nothing in the CDIO approach is meant to diminish the importance of the fundamentals or students’ need to learn them. Deep working knowledge and conceptual understanding are emphasized to strengthen the learning of technical fundamentals.</a:t>
            </a:r>
          </a:p>
          <a:p>
            <a:pPr marL="209550" indent="-209550">
              <a:buFontTx/>
              <a:buAutoNum type="arabicPeriod"/>
            </a:pPr>
            <a:r>
              <a:rPr lang="en-US"/>
              <a:t> This goal recognizes the need to prepare students for engineering.</a:t>
            </a:r>
          </a:p>
          <a:p>
            <a:pPr marL="209550" indent="-209550">
              <a:buFontTx/>
              <a:buAutoNum type="arabicPeriod"/>
            </a:pPr>
            <a:r>
              <a:rPr lang="en-US"/>
              <a:t> This goal recognizes that some students will not become practicing engineers, but will pursue careers as researchers in industry, government, and higher education. Despite different career interests, all students benefit from an education set in the context of product, process, and system development.</a:t>
            </a:r>
          </a:p>
          <a:p>
            <a:pPr marL="209550" indent="-209550"/>
            <a:endParaRPr lang="en-US"/>
          </a:p>
          <a:p>
            <a:pPr marL="209550" indent="-209550"/>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BD570AC4-D96D-AF47-85BF-1B433BDB5212}" type="slidenum">
              <a:rPr lang="en-US"/>
              <a:pPr/>
              <a:t>6</a:t>
            </a:fld>
            <a:endParaRPr lang="en-US"/>
          </a:p>
        </p:txBody>
      </p:sp>
      <p:sp>
        <p:nvSpPr>
          <p:cNvPr id="27651" name="Rectangle 2050"/>
          <p:cNvSpPr>
            <a:spLocks noGrp="1" noRot="1" noChangeAspect="1" noChangeArrowheads="1" noTextEdit="1"/>
          </p:cNvSpPr>
          <p:nvPr>
            <p:ph type="sldImg"/>
          </p:nvPr>
        </p:nvSpPr>
        <p:spPr>
          <a:xfrm>
            <a:off x="954088" y="685800"/>
            <a:ext cx="4953000" cy="3429000"/>
          </a:xfrm>
          <a:ln/>
        </p:spPr>
      </p:sp>
      <p:sp>
        <p:nvSpPr>
          <p:cNvPr id="27652" name="Rectangle 2051"/>
          <p:cNvSpPr>
            <a:spLocks noGrp="1" noChangeArrowheads="1"/>
          </p:cNvSpPr>
          <p:nvPr>
            <p:ph type="body" idx="1"/>
          </p:nvPr>
        </p:nvSpPr>
        <p:spPr>
          <a:noFill/>
          <a:ln/>
        </p:spPr>
        <p:txBody>
          <a:bodyPr/>
          <a:lstStyle/>
          <a:p>
            <a:r>
              <a:rPr lang="en-US"/>
              <a:t>It is important to note, this is </a:t>
            </a:r>
            <a:r>
              <a:rPr lang="en-US" b="1"/>
              <a:t>not</a:t>
            </a:r>
            <a:r>
              <a:rPr lang="en-US"/>
              <a:t> an either/or situation.  Within the CDIO context, we can do both.  We don’t need to sacrifice deeper disciplinary knowledge for gains in the personal, interpersonal, and systems level skills.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7D364F9A-1622-AC47-9A42-494D74FC76CB}" type="slidenum">
              <a:rPr lang="en-US"/>
              <a:pPr/>
              <a:t>9</a:t>
            </a:fld>
            <a:endParaRPr lang="en-US"/>
          </a:p>
        </p:txBody>
      </p:sp>
      <p:sp>
        <p:nvSpPr>
          <p:cNvPr id="43011" name="Rectangle 2"/>
          <p:cNvSpPr>
            <a:spLocks noGrp="1" noRot="1" noChangeAspect="1" noChangeArrowheads="1" noTextEdit="1"/>
          </p:cNvSpPr>
          <p:nvPr>
            <p:ph type="sldImg"/>
          </p:nvPr>
        </p:nvSpPr>
        <p:spPr>
          <a:xfrm>
            <a:off x="954088" y="685800"/>
            <a:ext cx="4953000" cy="3429000"/>
          </a:xfrm>
          <a:ln/>
        </p:spPr>
      </p:sp>
      <p:sp>
        <p:nvSpPr>
          <p:cNvPr id="43012" name="Rectangle 3"/>
          <p:cNvSpPr>
            <a:spLocks noGrp="1" noChangeArrowheads="1"/>
          </p:cNvSpPr>
          <p:nvPr>
            <p:ph type="body" idx="1"/>
          </p:nvPr>
        </p:nvSpPr>
        <p:spPr>
          <a:noFill/>
          <a:ln/>
        </p:spPr>
        <p:txBody>
          <a:bodyPr/>
          <a:lstStyle/>
          <a:p>
            <a:r>
              <a:rPr lang="en-US"/>
              <a:t>This leads to the organization of the CDIO Themes:</a:t>
            </a:r>
          </a:p>
          <a:p>
            <a:r>
              <a:rPr lang="en-US"/>
              <a:t>Curriculum</a:t>
            </a:r>
          </a:p>
          <a:p>
            <a:r>
              <a:rPr lang="en-US"/>
              <a:t>Design-Build </a:t>
            </a:r>
          </a:p>
          <a:p>
            <a:r>
              <a:rPr lang="en-US"/>
              <a:t>Teaching and Learning</a:t>
            </a:r>
          </a:p>
          <a:p>
            <a:r>
              <a:rPr lang="en-US"/>
              <a:t>Assessment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A6E9444A-BB4D-8E47-9E22-B8C5491C36B2}" type="slidenum">
              <a:rPr lang="en-US"/>
              <a:pPr/>
              <a:t>10</a:t>
            </a:fld>
            <a:endParaRPr lang="en-US"/>
          </a:p>
        </p:txBody>
      </p:sp>
      <p:sp>
        <p:nvSpPr>
          <p:cNvPr id="33795" name="Rectangle 2"/>
          <p:cNvSpPr>
            <a:spLocks noGrp="1" noRot="1" noChangeAspect="1" noChangeArrowheads="1" noTextEdit="1"/>
          </p:cNvSpPr>
          <p:nvPr>
            <p:ph type="sldImg"/>
          </p:nvPr>
        </p:nvSpPr>
        <p:spPr>
          <a:xfrm>
            <a:off x="954088" y="685800"/>
            <a:ext cx="4953000" cy="3429000"/>
          </a:xfrm>
          <a:ln/>
        </p:spPr>
      </p:sp>
      <p:sp>
        <p:nvSpPr>
          <p:cNvPr id="33796" name="Rectangle 3"/>
          <p:cNvSpPr>
            <a:spLocks noGrp="1" noChangeArrowheads="1"/>
          </p:cNvSpPr>
          <p:nvPr>
            <p:ph type="body" idx="1"/>
          </p:nvPr>
        </p:nvSpPr>
        <p:spPr>
          <a:noFill/>
          <a:ln/>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7E4D2463-48D6-F24C-9F3B-33A647F48396}" type="slidenum">
              <a:rPr lang="en-US"/>
              <a:pPr/>
              <a:t>11</a:t>
            </a:fld>
            <a:endParaRPr lang="en-US"/>
          </a:p>
        </p:txBody>
      </p:sp>
      <p:sp>
        <p:nvSpPr>
          <p:cNvPr id="35843" name="Rectangle 2"/>
          <p:cNvSpPr>
            <a:spLocks noGrp="1" noRot="1" noChangeAspect="1" noChangeArrowheads="1"/>
          </p:cNvSpPr>
          <p:nvPr>
            <p:ph type="sldImg"/>
          </p:nvPr>
        </p:nvSpPr>
        <p:spPr>
          <a:xfrm>
            <a:off x="954088" y="685800"/>
            <a:ext cx="4953000" cy="3429000"/>
          </a:xfrm>
          <a:solidFill>
            <a:srgbClr val="FFFFFF"/>
          </a:solidFill>
          <a:ln/>
        </p:spPr>
      </p:sp>
      <p:sp>
        <p:nvSpPr>
          <p:cNvPr id="35844" name="Rectangle 3"/>
          <p:cNvSpPr>
            <a:spLocks noGrp="1" noChangeArrowheads="1"/>
          </p:cNvSpPr>
          <p:nvPr>
            <p:ph type="body" idx="1"/>
          </p:nvPr>
        </p:nvSpPr>
        <p:spPr>
          <a:solidFill>
            <a:srgbClr val="FFFFFF"/>
          </a:solidFill>
          <a:ln>
            <a:solidFill>
              <a:srgbClr val="000000"/>
            </a:solidFill>
          </a:ln>
        </p:spPr>
        <p:txBody>
          <a:bodyPr/>
          <a:lstStyle/>
          <a:p>
            <a:r>
              <a:rPr lang="en-US"/>
              <a:t>Translating needs to goals is good engineering practice.</a:t>
            </a:r>
          </a:p>
          <a:p>
            <a:endParaRPr lang="en-US"/>
          </a:p>
          <a:p>
            <a:r>
              <a:rPr lang="en-US"/>
              <a:t>The underlying goals, stated earlier in this session, are translated into four major categories: technical, personal, interpersonal, and the product, process, system lifecycle (CDIO). These four categories will be used to outline the REQUIREMENTS document, that is, the CDIO Syllabus.</a:t>
            </a:r>
          </a:p>
          <a:p>
            <a:endParaRPr lang="en-US"/>
          </a:p>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200E449B-9AA8-BE47-8D58-FD377ADF9523}" type="slidenum">
              <a:rPr lang="en-US"/>
              <a:pPr/>
              <a:t>13</a:t>
            </a:fld>
            <a:endParaRPr lang="en-US"/>
          </a:p>
        </p:txBody>
      </p:sp>
      <p:sp>
        <p:nvSpPr>
          <p:cNvPr id="38915" name="Rectangle 2"/>
          <p:cNvSpPr>
            <a:spLocks noGrp="1" noRot="1" noChangeAspect="1" noChangeArrowheads="1" noTextEdit="1"/>
          </p:cNvSpPr>
          <p:nvPr>
            <p:ph type="sldImg"/>
          </p:nvPr>
        </p:nvSpPr>
        <p:spPr>
          <a:xfrm>
            <a:off x="954088" y="685800"/>
            <a:ext cx="4953000" cy="3429000"/>
          </a:xfrm>
          <a:ln/>
        </p:spPr>
      </p:sp>
      <p:sp>
        <p:nvSpPr>
          <p:cNvPr id="38916" name="Rectangle 3"/>
          <p:cNvSpPr>
            <a:spLocks noGrp="1" noChangeArrowheads="1"/>
          </p:cNvSpPr>
          <p:nvPr>
            <p:ph type="body" idx="1"/>
          </p:nvPr>
        </p:nvSpPr>
        <p:spPr>
          <a:noFill/>
          <a:ln/>
        </p:spPr>
        <p:txBody>
          <a:bodyPr/>
          <a:lstStyle/>
          <a:p>
            <a:r>
              <a:rPr lang="en-US"/>
              <a:t>These graphs highlight the importance of collecting data to validate program decisions and persuade decision makers.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04748B29-E4EF-0D44-B20F-167AB2CA4036}" type="slidenum">
              <a:rPr lang="en-US"/>
              <a:pPr/>
              <a:t>15</a:t>
            </a:fld>
            <a:endParaRPr lang="en-US"/>
          </a:p>
        </p:txBody>
      </p:sp>
      <p:sp>
        <p:nvSpPr>
          <p:cNvPr id="40963" name="Rectangle 2"/>
          <p:cNvSpPr>
            <a:spLocks noGrp="1" noRot="1" noChangeAspect="1" noChangeArrowheads="1" noTextEdit="1"/>
          </p:cNvSpPr>
          <p:nvPr>
            <p:ph type="sldImg"/>
          </p:nvPr>
        </p:nvSpPr>
        <p:spPr>
          <a:xfrm>
            <a:off x="954088" y="685800"/>
            <a:ext cx="4953000" cy="3429000"/>
          </a:xfrm>
          <a:ln/>
        </p:spPr>
      </p:sp>
      <p:sp>
        <p:nvSpPr>
          <p:cNvPr id="40964" name="Rectangle 3"/>
          <p:cNvSpPr>
            <a:spLocks noGrp="1" noChangeArrowheads="1"/>
          </p:cNvSpPr>
          <p:nvPr>
            <p:ph type="body" idx="1"/>
          </p:nvPr>
        </p:nvSpPr>
        <p:spPr>
          <a:noFill/>
          <a:ln/>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23125" y="381000"/>
            <a:ext cx="2270125" cy="6019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12750" y="381000"/>
            <a:ext cx="6645275" cy="6019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875375" y="381000"/>
            <a:ext cx="7871486" cy="382588"/>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12750" y="1219200"/>
            <a:ext cx="9080500" cy="5181600"/>
          </a:xfrm>
        </p:spPr>
        <p:txBody>
          <a:bodyPr/>
          <a:lstStyle/>
          <a:p>
            <a:pPr lvl="0"/>
            <a:endParaRPr lang="en-US" noProof="0" smtClean="0"/>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12750" y="381000"/>
            <a:ext cx="9080500" cy="6019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12750" y="1219200"/>
            <a:ext cx="4457700" cy="5181600"/>
          </a:xfrm>
        </p:spPr>
        <p:txBody>
          <a:bodyPr/>
          <a:lstStyle>
            <a:lvl1pPr>
              <a:defRPr sz="2400"/>
            </a:lvl1pPr>
            <a:lvl2pPr>
              <a:defRPr sz="2400"/>
            </a:lvl2pPr>
            <a:lvl3pPr>
              <a:defRPr sz="2400"/>
            </a:lvl3pPr>
            <a:lvl4pPr>
              <a:defRPr sz="2400"/>
            </a:lvl4pPr>
            <a:lvl5pPr>
              <a:defRPr sz="2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5035550" y="1219200"/>
            <a:ext cx="4457700" cy="5181600"/>
          </a:xfrm>
        </p:spPr>
        <p:txBody>
          <a:bodyPr/>
          <a:lstStyle>
            <a:lvl1pPr>
              <a:defRPr sz="2400"/>
            </a:lvl1pPr>
            <a:lvl2pPr>
              <a:defRPr sz="2400"/>
            </a:lvl2pPr>
            <a:lvl3pPr>
              <a:defRPr sz="2400"/>
            </a:lvl3pPr>
            <a:lvl4pPr>
              <a:defRPr sz="2400"/>
            </a:lvl4pPr>
            <a:lvl5pPr>
              <a:defRPr sz="2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p="http://schemas.openxmlformats.org/presentationml/2006/main" xmlns:mc="http://schemas.openxmlformats.org/markup-compatibility/2006" xmlns:a="http://schemas.openxmlformats.org/drawingml/2006/main" xmlns:mv="urn:schemas-microsoft-com:mac:vml" xmlns:r="http://schemas.openxmlformats.org/officeDocument/2006/relationships" mc:Ignorable="mv" mc:PreserveAttributes="mv:*">
  <p:cSld>
    <p:bg>
      <p:bgPr>
        <a:solidFill>
          <a:schemeClr val="bg1"/>
        </a:solidFill>
        <a:effectLst/>
      </p:bgPr>
    </p:bg>
    <p:spTree>
      <p:nvGrpSpPr>
        <p:cNvPr id="1" name=""/>
        <p:cNvGrpSpPr/>
        <p:nvPr/>
      </p:nvGrpSpPr>
      <p:grpSpPr>
        <a:xfrm>
          <a:off x="0" y="0"/>
          <a:ext cx="0" cy="0"/>
          <a:chOff x="0" y="0"/>
          <a:chExt cx="0" cy="0"/>
        </a:xfrm>
      </p:grpSpPr>
      <p:pic>
        <p:nvPicPr>
          <p:cNvPr descr="pptbug" id="1026" name="Picture 25"/>
          <p:cNvPicPr>
            <a:picLocks noChangeArrowheads="1" noChangeAspect="1"/>
          </p:cNvPicPr>
          <p:nvPr userDrawn="1"/>
        </p:nvPicPr>
        <p:blipFill>
          <a:blip r:embed="rId15"/>
          <a:srcRect b="25" l="1" t="286"/>
          <a:stretch>
            <a:fillRect/>
          </a:stretch>
        </p:blipFill>
        <p:spPr bwMode="auto">
          <a:xfrm>
            <a:off x="0" y="1"/>
            <a:ext cx="9904281" cy="1063625"/>
          </a:xfrm>
          <a:prstGeom prst="rect">
            <a:avLst/>
          </a:prstGeom>
          <a:noFill/>
          <a:ln w="9525">
            <a:noFill/>
            <a:miter lim="800000"/>
            <a:headEnd/>
            <a:tailEnd/>
          </a:ln>
        </p:spPr>
      </p:pic>
      <p:sp>
        <p:nvSpPr>
          <p:cNvPr id="1027" name="Rectangle 17"/>
          <p:cNvSpPr>
            <a:spLocks noChangeArrowheads="1" noGrp="1"/>
          </p:cNvSpPr>
          <p:nvPr>
            <p:ph type="title"/>
          </p:nvPr>
        </p:nvSpPr>
        <p:spPr bwMode="auto">
          <a:xfrm>
            <a:off x="429948" y="381000"/>
            <a:ext cx="8316913" cy="382588"/>
          </a:xfrm>
          <a:prstGeom prst="rect">
            <a:avLst/>
          </a:prstGeom>
          <a:noFill/>
          <a:ln w="12700">
            <a:noFill/>
            <a:miter lim="800000"/>
            <a:headEnd/>
            <a:tailEnd/>
          </a:ln>
        </p:spPr>
        <p:txBody>
          <a:bodyPr anchor="ctr" anchorCtr="0" bIns="44445" compatLnSpc="1" lIns="90477" numCol="1" rIns="90477" tIns="44445" vert="horz" wrap="square">
            <a:prstTxWarp prst="textNoShape">
              <a:avLst/>
            </a:prstTxWarp>
          </a:bodyPr>
          <a:lstStyle/>
          <a:p>
            <a:pPr lvl="0"/>
            <a:r>
              <a:rPr lang="en-US"/>
              <a:t>Click to edit Master title style</a:t>
            </a:r>
          </a:p>
        </p:txBody>
      </p:sp>
      <p:sp>
        <p:nvSpPr>
          <p:cNvPr id="1028" name="Rectangle 26"/>
          <p:cNvSpPr>
            <a:spLocks noChangeArrowheads="1" noGrp="1"/>
          </p:cNvSpPr>
          <p:nvPr>
            <p:ph idx="1" type="body"/>
          </p:nvPr>
        </p:nvSpPr>
        <p:spPr bwMode="auto">
          <a:xfrm>
            <a:off x="412750" y="1219200"/>
            <a:ext cx="9080500" cy="5181600"/>
          </a:xfrm>
          <a:prstGeom prst="rect">
            <a:avLst/>
          </a:prstGeom>
          <a:noFill/>
          <a:ln w="9525">
            <a:noFill/>
            <a:miter lim="800000"/>
            <a:headEnd/>
            <a:tailEnd/>
          </a:ln>
        </p:spPr>
        <p:txBody>
          <a:bodyPr anchor="t" anchorCtr="0" bIns="45720" compatLnSpc="1" lIns="91440" numCol="1" rIns="91440" tIns="45720" vert="horz" wrap="square">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accent1="accent1" accent2="accent2" accent3="accent3" accent4="accent4" accent5="accent5" accent6="accent6" bg1="lt1" bg2="lt2" folHlink="folHlink" hlink="hlink" tx1="dk1" tx2="dk2"/>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p:txStyles>
    <p:titleStyle>
      <a:lvl1pPr algn="l" eaLnBrk="0" fontAlgn="base" hangingPunct="0" rtl="0">
        <a:spcBef>
          <a:spcPct val="0"/>
        </a:spcBef>
        <a:spcAft>
          <a:spcPct val="0"/>
        </a:spcAft>
        <a:defRPr b="1" sz="2800">
          <a:solidFill>
            <a:schemeClr val="bg1"/>
          </a:solidFill>
          <a:latin typeface="+mj-lt"/>
          <a:ea charset="-128" typeface="ＭＳ Ｐゴシック"/>
          <a:cs charset="-128" typeface="ＭＳ Ｐゴシック"/>
        </a:defRPr>
      </a:lvl1pPr>
      <a:lvl2pPr algn="l" eaLnBrk="0" fontAlgn="base" hangingPunct="0" rtl="0">
        <a:spcBef>
          <a:spcPct val="0"/>
        </a:spcBef>
        <a:spcAft>
          <a:spcPct val="0"/>
        </a:spcAft>
        <a:defRPr b="1" sz="2800">
          <a:solidFill>
            <a:schemeClr val="bg1"/>
          </a:solidFill>
          <a:latin charset="0" typeface="Arial"/>
          <a:ea charset="-128" typeface="ＭＳ Ｐゴシック"/>
          <a:cs charset="-128" typeface="ＭＳ Ｐゴシック"/>
        </a:defRPr>
      </a:lvl2pPr>
      <a:lvl3pPr algn="l" eaLnBrk="0" fontAlgn="base" hangingPunct="0" rtl="0">
        <a:spcBef>
          <a:spcPct val="0"/>
        </a:spcBef>
        <a:spcAft>
          <a:spcPct val="0"/>
        </a:spcAft>
        <a:defRPr b="1" sz="2800">
          <a:solidFill>
            <a:schemeClr val="bg1"/>
          </a:solidFill>
          <a:latin charset="0" typeface="Arial"/>
          <a:ea charset="-128" typeface="ＭＳ Ｐゴシック"/>
          <a:cs charset="-128" typeface="ＭＳ Ｐゴシック"/>
        </a:defRPr>
      </a:lvl3pPr>
      <a:lvl4pPr algn="l" eaLnBrk="0" fontAlgn="base" hangingPunct="0" rtl="0">
        <a:spcBef>
          <a:spcPct val="0"/>
        </a:spcBef>
        <a:spcAft>
          <a:spcPct val="0"/>
        </a:spcAft>
        <a:defRPr b="1" sz="2800">
          <a:solidFill>
            <a:schemeClr val="bg1"/>
          </a:solidFill>
          <a:latin charset="0" typeface="Arial"/>
          <a:ea charset="-128" typeface="ＭＳ Ｐゴシック"/>
          <a:cs charset="-128" typeface="ＭＳ Ｐゴシック"/>
        </a:defRPr>
      </a:lvl4pPr>
      <a:lvl5pPr algn="l" eaLnBrk="0" fontAlgn="base" hangingPunct="0" rtl="0">
        <a:spcBef>
          <a:spcPct val="0"/>
        </a:spcBef>
        <a:spcAft>
          <a:spcPct val="0"/>
        </a:spcAft>
        <a:defRPr b="1" sz="2800">
          <a:solidFill>
            <a:schemeClr val="bg1"/>
          </a:solidFill>
          <a:latin charset="0" typeface="Arial"/>
          <a:ea charset="-128" typeface="ＭＳ Ｐゴシック"/>
          <a:cs charset="-128" typeface="ＭＳ Ｐゴシック"/>
        </a:defRPr>
      </a:lvl5pPr>
      <a:lvl6pPr algn="l" eaLnBrk="0" fontAlgn="base" hangingPunct="0" marL="457200" rtl="0">
        <a:spcBef>
          <a:spcPct val="0"/>
        </a:spcBef>
        <a:spcAft>
          <a:spcPct val="0"/>
        </a:spcAft>
        <a:defRPr b="1" sz="2800">
          <a:solidFill>
            <a:schemeClr val="bg1"/>
          </a:solidFill>
          <a:latin charset="0" typeface="Arial"/>
        </a:defRPr>
      </a:lvl6pPr>
      <a:lvl7pPr algn="l" eaLnBrk="0" fontAlgn="base" hangingPunct="0" marL="914400" rtl="0">
        <a:spcBef>
          <a:spcPct val="0"/>
        </a:spcBef>
        <a:spcAft>
          <a:spcPct val="0"/>
        </a:spcAft>
        <a:defRPr b="1" sz="2800">
          <a:solidFill>
            <a:schemeClr val="bg1"/>
          </a:solidFill>
          <a:latin charset="0" typeface="Arial"/>
        </a:defRPr>
      </a:lvl7pPr>
      <a:lvl8pPr algn="l" eaLnBrk="0" fontAlgn="base" hangingPunct="0" marL="1371600" rtl="0">
        <a:spcBef>
          <a:spcPct val="0"/>
        </a:spcBef>
        <a:spcAft>
          <a:spcPct val="0"/>
        </a:spcAft>
        <a:defRPr b="1" sz="2800">
          <a:solidFill>
            <a:schemeClr val="bg1"/>
          </a:solidFill>
          <a:latin charset="0" typeface="Arial"/>
        </a:defRPr>
      </a:lvl8pPr>
      <a:lvl9pPr algn="l" eaLnBrk="0" fontAlgn="base" hangingPunct="0" marL="1828800" rtl="0">
        <a:spcBef>
          <a:spcPct val="0"/>
        </a:spcBef>
        <a:spcAft>
          <a:spcPct val="0"/>
        </a:spcAft>
        <a:defRPr b="1" sz="2800">
          <a:solidFill>
            <a:schemeClr val="bg1"/>
          </a:solidFill>
          <a:latin charset="0" typeface="Arial"/>
        </a:defRPr>
      </a:lvl9pPr>
    </p:titleStyle>
    <p:bodyStyle>
      <a:lvl1pPr algn="l" eaLnBrk="0" fontAlgn="base" hangingPunct="0" indent="-342900" marL="342900" rtl="0">
        <a:spcBef>
          <a:spcPct val="20000"/>
        </a:spcBef>
        <a:spcAft>
          <a:spcPct val="0"/>
        </a:spcAft>
        <a:buChar char="•"/>
        <a:defRPr b="1" sz="2400">
          <a:solidFill>
            <a:schemeClr val="tx1"/>
          </a:solidFill>
          <a:latin typeface="+mn-lt"/>
          <a:ea charset="-128" typeface="ＭＳ Ｐゴシック"/>
          <a:cs charset="-128" typeface="ＭＳ Ｐゴシック"/>
        </a:defRPr>
      </a:lvl1pPr>
      <a:lvl2pPr algn="l" eaLnBrk="0" fontAlgn="base" hangingPunct="0" indent="-285750" marL="742950" rtl="0">
        <a:spcBef>
          <a:spcPct val="20000"/>
        </a:spcBef>
        <a:spcAft>
          <a:spcPct val="0"/>
        </a:spcAft>
        <a:buFont charset="0" typeface="Arial"/>
        <a:buChar char="–"/>
        <a:defRPr b="1" sz="2400">
          <a:solidFill>
            <a:schemeClr val="tx1"/>
          </a:solidFill>
          <a:latin typeface="+mn-lt"/>
          <a:ea charset="-128" typeface="ＭＳ Ｐゴシック"/>
        </a:defRPr>
      </a:lvl2pPr>
      <a:lvl3pPr algn="l" eaLnBrk="0" fontAlgn="base" hangingPunct="0" indent="-228600" marL="1143000" rtl="0">
        <a:spcBef>
          <a:spcPct val="20000"/>
        </a:spcBef>
        <a:spcAft>
          <a:spcPct val="0"/>
        </a:spcAft>
        <a:buChar char="•"/>
        <a:defRPr b="1" sz="2400">
          <a:solidFill>
            <a:schemeClr val="tx1"/>
          </a:solidFill>
          <a:latin typeface="+mn-lt"/>
          <a:ea charset="-128" typeface="ＭＳ Ｐゴシック"/>
        </a:defRPr>
      </a:lvl3pPr>
      <a:lvl4pPr algn="l" eaLnBrk="0" fontAlgn="base" hangingPunct="0" indent="-230188" marL="1600200" rtl="0">
        <a:spcBef>
          <a:spcPct val="20000"/>
        </a:spcBef>
        <a:spcAft>
          <a:spcPct val="0"/>
        </a:spcAft>
        <a:buChar char="•"/>
        <a:defRPr b="1" sz="2400">
          <a:solidFill>
            <a:schemeClr val="tx1"/>
          </a:solidFill>
          <a:latin typeface="+mn-lt"/>
          <a:ea charset="-128" typeface="ＭＳ Ｐゴシック"/>
        </a:defRPr>
      </a:lvl4pPr>
      <a:lvl5pPr algn="l" eaLnBrk="0" fontAlgn="base" hangingPunct="0" indent="-228600" marL="2057400" rtl="0">
        <a:spcBef>
          <a:spcPct val="20000"/>
        </a:spcBef>
        <a:spcAft>
          <a:spcPct val="0"/>
        </a:spcAft>
        <a:buChar char="•"/>
        <a:defRPr b="1" sz="2400">
          <a:solidFill>
            <a:schemeClr val="tx1"/>
          </a:solidFill>
          <a:latin typeface="+mn-lt"/>
          <a:ea charset="-128" typeface="ＭＳ Ｐゴシック"/>
        </a:defRPr>
      </a:lvl5pPr>
      <a:lvl6pPr algn="l" eaLnBrk="0" fontAlgn="base" hangingPunct="0" indent="-228600" marL="2514600" rtl="0">
        <a:spcBef>
          <a:spcPct val="20000"/>
        </a:spcBef>
        <a:spcAft>
          <a:spcPct val="0"/>
        </a:spcAft>
        <a:buChar char="•"/>
        <a:defRPr b="1" sz="2200">
          <a:solidFill>
            <a:schemeClr val="tx1"/>
          </a:solidFill>
          <a:latin typeface="+mn-lt"/>
        </a:defRPr>
      </a:lvl6pPr>
      <a:lvl7pPr algn="l" eaLnBrk="0" fontAlgn="base" hangingPunct="0" indent="-228600" marL="2971800" rtl="0">
        <a:spcBef>
          <a:spcPct val="20000"/>
        </a:spcBef>
        <a:spcAft>
          <a:spcPct val="0"/>
        </a:spcAft>
        <a:buChar char="•"/>
        <a:defRPr b="1" sz="2200">
          <a:solidFill>
            <a:schemeClr val="tx1"/>
          </a:solidFill>
          <a:latin typeface="+mn-lt"/>
        </a:defRPr>
      </a:lvl7pPr>
      <a:lvl8pPr algn="l" eaLnBrk="0" fontAlgn="base" hangingPunct="0" indent="-228600" marL="3429000" rtl="0">
        <a:spcBef>
          <a:spcPct val="20000"/>
        </a:spcBef>
        <a:spcAft>
          <a:spcPct val="0"/>
        </a:spcAft>
        <a:buChar char="•"/>
        <a:defRPr b="1" sz="2200">
          <a:solidFill>
            <a:schemeClr val="tx1"/>
          </a:solidFill>
          <a:latin typeface="+mn-lt"/>
        </a:defRPr>
      </a:lvl8pPr>
      <a:lvl9pPr algn="l" eaLnBrk="0" fontAlgn="base" hangingPunct="0" indent="-228600" marL="3886200" rtl="0">
        <a:spcBef>
          <a:spcPct val="20000"/>
        </a:spcBef>
        <a:spcAft>
          <a:spcPct val="0"/>
        </a:spcAft>
        <a:buChar char="•"/>
        <a:defRPr b="1" sz="2200">
          <a:solidFill>
            <a:schemeClr val="tx1"/>
          </a:solidFill>
          <a:latin typeface="+mn-lt"/>
        </a:defRPr>
      </a:lvl9pPr>
    </p:bodyStyle>
    <p:other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8.xml"/><Relationship Id="rId4" Type="http://schemas.openxmlformats.org/officeDocument/2006/relationships/oleObject" Target="../embeddings/Microsoft_Excel_97_-_2004_Worksheet1.xls"/><Relationship Id="rId1" Type="http://schemas.openxmlformats.org/officeDocument/2006/relationships/vmlDrawing" Target="../drawings/vmlDrawing1.vml"/><Relationship Id="rId2"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4" Type="http://schemas.openxmlformats.org/officeDocument/2006/relationships/image" Target="../media/image8.jpeg"/><Relationship Id="rId5" Type="http://schemas.openxmlformats.org/officeDocument/2006/relationships/image" Target="../media/image9.jpeg"/><Relationship Id="rId6" Type="http://schemas.openxmlformats.org/officeDocument/2006/relationships/image" Target="../media/image10.jpeg"/><Relationship Id="rId7" Type="http://schemas.openxmlformats.org/officeDocument/2006/relationships/image" Target="../media/image11.jpeg"/><Relationship Id="rId8" Type="http://schemas.openxmlformats.org/officeDocument/2006/relationships/image" Target="../media/image12.gif"/><Relationship Id="rId1" Type="http://schemas.openxmlformats.org/officeDocument/2006/relationships/slideLayout" Target="../slideLayouts/slideLayout12.xml"/><Relationship Id="rId2" Type="http://schemas.openxmlformats.org/officeDocument/2006/relationships/image" Target="../media/image6.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6.xml.rels><?xml version="1.0" encoding="UTF-8" standalone="yes"?>
<Relationships xmlns="http://schemas.openxmlformats.org/package/2006/relationships"><Relationship Id="rId3" Type="http://schemas.openxmlformats.org/officeDocument/2006/relationships/image" Target="../media/image13.jpeg"/><Relationship Id="rId4" Type="http://schemas.openxmlformats.org/officeDocument/2006/relationships/image" Target="../media/image14.jpeg"/><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15.pdf"/><Relationship Id="rId4" Type="http://schemas.openxmlformats.org/officeDocument/2006/relationships/image" Target="../media/image16.png"/><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9.xml.rels><?xml version="1.0" encoding="UTF-8" standalone="yes"?>
<Relationships xmlns="http://schemas.openxmlformats.org/package/2006/relationships"><Relationship Id="rId3" Type="http://schemas.openxmlformats.org/officeDocument/2006/relationships/image" Target="../media/image17.jpeg"/><Relationship Id="rId4" Type="http://schemas.openxmlformats.org/officeDocument/2006/relationships/image" Target="../media/image18.jpeg"/><Relationship Id="rId5" Type="http://schemas.openxmlformats.org/officeDocument/2006/relationships/image" Target="../media/image19.jpeg"/><Relationship Id="rId6" Type="http://schemas.openxmlformats.org/officeDocument/2006/relationships/image" Target="../media/image20.jpeg"/><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arget="../slideLayouts/slideLayout2.xml" Type="http://schemas.openxmlformats.org/officeDocument/2006/relationships/slideLayout"/><Relationship Id="rId2" Target="../notesSlides/notesSlide13.xml" Type="http://schemas.openxmlformats.org/officeDocument/2006/relationships/notesSlide"/><Relationship Id="rId3" Target="../media/image21.jpeg" Type="http://schemas.openxmlformats.org/officeDocument/2006/relationships/image"/></Relationships>
</file>

<file path=ppt/slides/_rels/slide21.xml.rels><?xml version="1.0" encoding="UTF-8" standalone="yes" ?><Relationships xmlns="http://schemas.openxmlformats.org/package/2006/relationships"><Relationship Id="rId1" Target="../slideLayouts/slideLayout6.xml" Type="http://schemas.openxmlformats.org/officeDocument/2006/relationships/slideLayout"/><Relationship Id="rId2" Target="../media/image22.jpeg" Type="http://schemas.openxmlformats.org/officeDocument/2006/relationships/image"/></Relationships>
</file>

<file path=ppt/slides/_rels/slide22.xml.rels><?xml version="1.0" encoding="UTF-8" standalone="yes"?>
<Relationships xmlns="http://schemas.openxmlformats.org/package/2006/relationships"><Relationship Id="rId11" Type="http://schemas.openxmlformats.org/officeDocument/2006/relationships/diagramColors" Target="../diagrams/colors2.xml"/><Relationship Id="rId12" Type="http://schemas.microsoft.com/office/2007/relationships/diagramDrawing" Target="../diagrams/drawing2.xml"/><Relationship Id="rId1" Type="http://schemas.openxmlformats.org/officeDocument/2006/relationships/slideLayout" Target="../slideLayouts/slideLayout4.xml"/><Relationship Id="rId2" Type="http://schemas.openxmlformats.org/officeDocument/2006/relationships/notesSlide" Target="../notesSlides/notesSlide14.xml"/><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8" Type="http://schemas.openxmlformats.org/officeDocument/2006/relationships/diagramData" Target="../diagrams/data2.xml"/><Relationship Id="rId9" Type="http://schemas.openxmlformats.org/officeDocument/2006/relationships/diagramLayout" Target="../diagrams/layout2.xml"/><Relationship Id="rId10" Type="http://schemas.openxmlformats.org/officeDocument/2006/relationships/diagramQuickStyle" Target="../diagrams/quickStyle2.xml"/></Relationships>
</file>

<file path=ppt/slides/_rels/slide23.xml.rels><?xml version="1.0" encoding="UTF-8" standalone="yes"?>
<Relationships xmlns="http://schemas.openxmlformats.org/package/2006/relationships"><Relationship Id="rId3" Type="http://schemas.openxmlformats.org/officeDocument/2006/relationships/hyperlink" Target="http://www.cdio.org" TargetMode="External"/><Relationship Id="rId4" Type="http://schemas.openxmlformats.org/officeDocument/2006/relationships/image" Target="../media/image23.jpeg"/><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jpeg"/><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arget="../tags/tag1.xml" Type="http://schemas.openxmlformats.org/officeDocument/2006/relationships/tags"/><Relationship Id="rId2" Target="../slideLayouts/slideLayout2.xml" Type="http://schemas.openxmlformats.org/officeDocument/2006/relationships/slideLayout"/><Relationship Id="rId3" Target="../media/image4.jpeg" Type="http://schemas.openxmlformats.org/officeDocument/2006/relationships/image"/></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7410" name="Rectangle 6"/>
          <p:cNvSpPr>
            <a:spLocks noChangeArrowheads="1"/>
          </p:cNvSpPr>
          <p:nvPr/>
        </p:nvSpPr>
        <p:spPr bwMode="auto">
          <a:xfrm>
            <a:off x="890851" y="2578099"/>
            <a:ext cx="8509343" cy="1077218"/>
          </a:xfrm>
          <a:prstGeom prst="rect">
            <a:avLst/>
          </a:prstGeom>
          <a:noFill/>
          <a:ln w="9525">
            <a:noFill/>
            <a:miter lim="800000"/>
            <a:headEnd/>
            <a:tailEnd/>
          </a:ln>
        </p:spPr>
        <p:txBody>
          <a:bodyPr wrap="square">
            <a:prstTxWarp prst="textNoShape">
              <a:avLst/>
            </a:prstTxWarp>
            <a:spAutoFit/>
          </a:bodyPr>
          <a:lstStyle/>
          <a:p>
            <a:pPr>
              <a:spcBef>
                <a:spcPts val="2400"/>
              </a:spcBef>
            </a:pPr>
            <a:r>
              <a:rPr lang="en-US" sz="3200" b="1" dirty="0" smtClean="0"/>
              <a:t>Introduction to the CDIO approach</a:t>
            </a:r>
            <a:br>
              <a:rPr lang="en-US" sz="3200" b="1" dirty="0" smtClean="0"/>
            </a:br>
            <a:r>
              <a:rPr lang="en-US" sz="3200" b="1" dirty="0" smtClean="0"/>
              <a:t>Engineering Education for the 21</a:t>
            </a:r>
            <a:r>
              <a:rPr lang="en-US" sz="3200" b="1" baseline="30000" dirty="0" smtClean="0"/>
              <a:t>st</a:t>
            </a:r>
            <a:r>
              <a:rPr lang="en-US" sz="3200" b="1" dirty="0" smtClean="0"/>
              <a:t> century</a:t>
            </a:r>
            <a:endParaRPr lang="en-US" sz="3200" b="1" dirty="0" smtClean="0">
              <a:solidFill>
                <a:srgbClr val="47C3C4"/>
              </a:solidFill>
            </a:endParaRPr>
          </a:p>
        </p:txBody>
      </p:sp>
      <p:sp>
        <p:nvSpPr>
          <p:cNvPr id="17411" name="Text Box 14"/>
          <p:cNvSpPr txBox="1">
            <a:spLocks noChangeArrowheads="1"/>
          </p:cNvSpPr>
          <p:nvPr/>
        </p:nvSpPr>
        <p:spPr bwMode="auto">
          <a:xfrm>
            <a:off x="5919523" y="5245100"/>
            <a:ext cx="3432704" cy="457200"/>
          </a:xfrm>
          <a:prstGeom prst="rect">
            <a:avLst/>
          </a:prstGeom>
          <a:noFill/>
          <a:ln w="9525">
            <a:noFill/>
            <a:miter lim="800000"/>
            <a:headEnd/>
            <a:tailEnd/>
          </a:ln>
        </p:spPr>
        <p:txBody>
          <a:bodyPr>
            <a:prstTxWarp prst="textNoShape">
              <a:avLst/>
            </a:prstTxWarp>
            <a:spAutoFit/>
          </a:bodyPr>
          <a:lstStyle/>
          <a:p>
            <a:endParaRPr lang="pt-PT" sz="2400">
              <a:solidFill>
                <a:schemeClr val="bg1"/>
              </a:solidFill>
            </a:endParaRPr>
          </a:p>
        </p:txBody>
      </p:sp>
      <p:sp>
        <p:nvSpPr>
          <p:cNvPr id="17412" name="Text Box 19"/>
          <p:cNvSpPr txBox="1">
            <a:spLocks noChangeArrowheads="1"/>
          </p:cNvSpPr>
          <p:nvPr/>
        </p:nvSpPr>
        <p:spPr bwMode="auto">
          <a:xfrm>
            <a:off x="933848" y="5172069"/>
            <a:ext cx="4590123" cy="1016000"/>
          </a:xfrm>
          <a:prstGeom prst="rect">
            <a:avLst/>
          </a:prstGeom>
          <a:noFill/>
          <a:ln w="9525">
            <a:noFill/>
            <a:miter lim="800000"/>
            <a:headEnd/>
            <a:tailEnd/>
          </a:ln>
        </p:spPr>
        <p:txBody>
          <a:bodyPr>
            <a:prstTxWarp prst="textNoShape">
              <a:avLst/>
            </a:prstTxWarp>
            <a:spAutoFit/>
          </a:bodyPr>
          <a:lstStyle/>
          <a:p>
            <a:pPr>
              <a:spcBef>
                <a:spcPct val="50000"/>
              </a:spcBef>
            </a:pPr>
            <a:r>
              <a:rPr lang="sv-SE" sz="2000" b="1" dirty="0"/>
              <a:t>Professor Johan Malmqvist</a:t>
            </a:r>
            <a:br>
              <a:rPr lang="sv-SE" sz="2000" b="1" dirty="0"/>
            </a:br>
            <a:r>
              <a:rPr lang="sv-SE" sz="2000" dirty="0"/>
              <a:t>Chalmers University of Technology</a:t>
            </a:r>
            <a:br>
              <a:rPr lang="sv-SE" sz="2000" dirty="0"/>
            </a:br>
            <a:r>
              <a:rPr lang="sv-SE" sz="2000" dirty="0" smtClean="0"/>
              <a:t>Gothenburg, </a:t>
            </a:r>
            <a:r>
              <a:rPr lang="sv-SE" sz="2000" dirty="0"/>
              <a:t>Sweden</a:t>
            </a:r>
            <a:endParaRPr lang="en-US" sz="2000"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endParaRPr lang="en-GB"/>
          </a:p>
        </p:txBody>
      </p:sp>
      <p:sp>
        <p:nvSpPr>
          <p:cNvPr id="32771" name="Rectangle 3"/>
          <p:cNvSpPr>
            <a:spLocks noGrp="1" noChangeArrowheads="1"/>
          </p:cNvSpPr>
          <p:nvPr>
            <p:ph type="body" idx="1"/>
          </p:nvPr>
        </p:nvSpPr>
        <p:spPr/>
        <p:txBody>
          <a:bodyPr/>
          <a:lstStyle/>
          <a:p>
            <a:pPr>
              <a:buFont typeface="Times" charset="0"/>
              <a:buChar char="•"/>
            </a:pPr>
            <a:endParaRPr lang="en-US"/>
          </a:p>
          <a:p>
            <a:pPr>
              <a:buFont typeface="Times" charset="0"/>
              <a:buChar char="•"/>
            </a:pPr>
            <a:endParaRPr lang="en-US" b="0"/>
          </a:p>
          <a:p>
            <a:pPr algn="ctr">
              <a:buFont typeface="Times" charset="0"/>
              <a:buNone/>
            </a:pPr>
            <a:r>
              <a:rPr lang="en-US" sz="2800"/>
              <a:t>What is the full set of knowledge, skills and attitudes that a student should possess as they graduate from university?</a:t>
            </a:r>
          </a:p>
          <a:p>
            <a:pPr algn="ctr">
              <a:buFont typeface="Times" charset="0"/>
              <a:buChar char="•"/>
            </a:pPr>
            <a:endParaRPr lang="en-US" sz="2800"/>
          </a:p>
          <a:p>
            <a:pPr algn="ctr">
              <a:buFont typeface="Times" charset="0"/>
              <a:buChar char="–"/>
            </a:pPr>
            <a:r>
              <a:rPr lang="en-US" sz="2800"/>
              <a:t>At what level of proficiency?</a:t>
            </a:r>
          </a:p>
          <a:p>
            <a:pPr lvl="1"/>
            <a:endParaRPr lang="en-US" sz="2800"/>
          </a:p>
          <a:p>
            <a:pPr lvl="1" algn="ctr"/>
            <a:r>
              <a:rPr lang="en-US" sz="2800"/>
              <a:t>In addition to the traditional engineering </a:t>
            </a:r>
            <a:br>
              <a:rPr lang="en-US" sz="2800"/>
            </a:br>
            <a:r>
              <a:rPr lang="en-US" sz="2800"/>
              <a:t>disciplinary knowledge</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05871" y="244476"/>
            <a:ext cx="6975475" cy="549275"/>
          </a:xfrm>
          <a:noFill/>
        </p:spPr>
        <p:txBody>
          <a:bodyPr/>
          <a:lstStyle/>
          <a:p>
            <a:r>
              <a:rPr lang="en-US" smtClean="0"/>
              <a:t>FROM UNDERLYING NEED TO PROGRAM LEARNING OUTCOMES</a:t>
            </a:r>
            <a:endParaRPr lang="en-US" smtClean="0">
              <a:solidFill>
                <a:schemeClr val="tx1"/>
              </a:solidFill>
            </a:endParaRPr>
          </a:p>
        </p:txBody>
      </p:sp>
      <p:sp>
        <p:nvSpPr>
          <p:cNvPr id="34819" name="Rectangle 3"/>
          <p:cNvSpPr>
            <a:spLocks noGrp="1" noChangeArrowheads="1"/>
          </p:cNvSpPr>
          <p:nvPr>
            <p:ph type="body" sz="half" idx="2"/>
          </p:nvPr>
        </p:nvSpPr>
        <p:spPr>
          <a:xfrm>
            <a:off x="0" y="1790700"/>
            <a:ext cx="4787900" cy="3911600"/>
          </a:xfrm>
          <a:noFill/>
        </p:spPr>
        <p:txBody>
          <a:bodyPr lIns="90477" tIns="44445" rIns="90477" bIns="44445"/>
          <a:lstStyle/>
          <a:p>
            <a:pPr marL="0" indent="388938" defTabSz="284163">
              <a:lnSpc>
                <a:spcPct val="90000"/>
              </a:lnSpc>
              <a:buFont typeface="Monotype Sorts" charset="2"/>
              <a:buNone/>
              <a:tabLst>
                <a:tab pos="406400" algn="l"/>
              </a:tabLst>
            </a:pPr>
            <a:r>
              <a:rPr lang="en-US" sz="2000"/>
              <a:t>Educate students who:</a:t>
            </a:r>
          </a:p>
          <a:p>
            <a:pPr marL="0" indent="388938" defTabSz="284163">
              <a:lnSpc>
                <a:spcPct val="90000"/>
              </a:lnSpc>
              <a:spcBef>
                <a:spcPct val="35000"/>
              </a:spcBef>
              <a:buFont typeface="Times" charset="0"/>
              <a:buChar char="•"/>
              <a:tabLst>
                <a:tab pos="406400" algn="l"/>
              </a:tabLst>
            </a:pPr>
            <a:r>
              <a:rPr lang="en-US" sz="2000"/>
              <a:t>Understand how to conceive-		design-implement-operate</a:t>
            </a:r>
          </a:p>
          <a:p>
            <a:pPr marL="0" indent="388938" defTabSz="284163">
              <a:lnSpc>
                <a:spcPct val="90000"/>
              </a:lnSpc>
              <a:spcBef>
                <a:spcPct val="35000"/>
              </a:spcBef>
              <a:buFont typeface="Times" charset="0"/>
              <a:buChar char="•"/>
              <a:tabLst>
                <a:tab pos="406400" algn="l"/>
              </a:tabLst>
            </a:pPr>
            <a:r>
              <a:rPr lang="en-US" sz="2000" smtClean="0"/>
              <a:t>Complex products and</a:t>
            </a:r>
            <a:br>
              <a:rPr lang="en-US" sz="2000" smtClean="0"/>
            </a:br>
            <a:r>
              <a:rPr lang="en-US" sz="2000" smtClean="0"/>
              <a:t>	systems</a:t>
            </a:r>
            <a:endParaRPr lang="en-US" sz="2000"/>
          </a:p>
          <a:p>
            <a:pPr marL="0" indent="388938" defTabSz="284163">
              <a:lnSpc>
                <a:spcPct val="90000"/>
              </a:lnSpc>
              <a:spcBef>
                <a:spcPct val="35000"/>
              </a:spcBef>
              <a:buFont typeface="Times" charset="0"/>
              <a:buChar char="•"/>
              <a:tabLst>
                <a:tab pos="406400" algn="l"/>
              </a:tabLst>
            </a:pPr>
            <a:r>
              <a:rPr lang="en-US" sz="2000"/>
              <a:t>In a modern team-based				engineering environment</a:t>
            </a:r>
          </a:p>
          <a:p>
            <a:pPr marL="0" indent="388938" defTabSz="284163">
              <a:lnSpc>
                <a:spcPct val="90000"/>
              </a:lnSpc>
              <a:spcBef>
                <a:spcPct val="35000"/>
              </a:spcBef>
              <a:buFont typeface="Times" charset="0"/>
              <a:buChar char="•"/>
              <a:tabLst>
                <a:tab pos="406400" algn="l"/>
              </a:tabLst>
            </a:pPr>
            <a:endParaRPr lang="en-US" sz="2000"/>
          </a:p>
          <a:p>
            <a:pPr marL="0" indent="388938" defTabSz="284163">
              <a:lnSpc>
                <a:spcPct val="90000"/>
              </a:lnSpc>
              <a:spcBef>
                <a:spcPct val="35000"/>
              </a:spcBef>
              <a:buFont typeface="Times" charset="0"/>
              <a:buChar char="•"/>
              <a:tabLst>
                <a:tab pos="406400" algn="l"/>
              </a:tabLst>
            </a:pPr>
            <a:r>
              <a:rPr lang="en-US" sz="2000"/>
              <a:t>And are mature and thoughtful 	individuals</a:t>
            </a:r>
          </a:p>
          <a:p>
            <a:pPr marL="0" indent="388938" defTabSz="284163">
              <a:lnSpc>
                <a:spcPct val="90000"/>
              </a:lnSpc>
              <a:spcBef>
                <a:spcPct val="35000"/>
              </a:spcBef>
              <a:buFont typeface="Zapf Dingbats" charset="2"/>
              <a:buNone/>
              <a:tabLst>
                <a:tab pos="406400" algn="l"/>
              </a:tabLst>
            </a:pPr>
            <a:r>
              <a:rPr lang="en-US" sz="2000"/>
              <a:t>	</a:t>
            </a:r>
          </a:p>
        </p:txBody>
      </p:sp>
      <p:sp>
        <p:nvSpPr>
          <p:cNvPr id="34820" name="Text Box 4"/>
          <p:cNvSpPr txBox="1">
            <a:spLocks noChangeArrowheads="1"/>
          </p:cNvSpPr>
          <p:nvPr/>
        </p:nvSpPr>
        <p:spPr bwMode="auto">
          <a:xfrm>
            <a:off x="756709" y="5883276"/>
            <a:ext cx="8354748" cy="701675"/>
          </a:xfrm>
          <a:prstGeom prst="rect">
            <a:avLst/>
          </a:prstGeom>
          <a:noFill/>
          <a:ln w="9525">
            <a:noFill/>
            <a:miter lim="800000"/>
            <a:headEnd/>
            <a:tailEnd/>
          </a:ln>
        </p:spPr>
        <p:txBody>
          <a:bodyPr lIns="91430" tIns="45715" rIns="91430" bIns="45715">
            <a:prstTxWarp prst="textNoShape">
              <a:avLst/>
            </a:prstTxWarp>
            <a:spAutoFit/>
          </a:bodyPr>
          <a:lstStyle/>
          <a:p>
            <a:pPr algn="ctr"/>
            <a:r>
              <a:rPr lang="en-US" sz="2000" b="1" i="1">
                <a:solidFill>
                  <a:srgbClr val="990000"/>
                </a:solidFill>
              </a:rPr>
              <a:t>The CDIO Syllabus - a comprehensive statement of detailed </a:t>
            </a:r>
            <a:r>
              <a:rPr lang="en-US" sz="2000" b="1" i="1" u="sng">
                <a:solidFill>
                  <a:srgbClr val="990000"/>
                </a:solidFill>
              </a:rPr>
              <a:t>goals for an engineering education</a:t>
            </a:r>
          </a:p>
        </p:txBody>
      </p:sp>
      <p:sp>
        <p:nvSpPr>
          <p:cNvPr id="34821" name="Rectangle 5"/>
          <p:cNvSpPr>
            <a:spLocks noChangeArrowheads="1"/>
          </p:cNvSpPr>
          <p:nvPr/>
        </p:nvSpPr>
        <p:spPr bwMode="auto">
          <a:xfrm>
            <a:off x="5071666" y="3390900"/>
            <a:ext cx="1656159" cy="596900"/>
          </a:xfrm>
          <a:prstGeom prst="rect">
            <a:avLst/>
          </a:prstGeom>
          <a:noFill/>
          <a:ln w="9525">
            <a:solidFill>
              <a:schemeClr val="tx1"/>
            </a:solidFill>
            <a:miter lim="800000"/>
            <a:headEnd/>
            <a:tailEnd/>
          </a:ln>
        </p:spPr>
        <p:txBody>
          <a:bodyPr wrap="none" anchor="ctr">
            <a:prstTxWarp prst="textNoShape">
              <a:avLst/>
            </a:prstTxWarp>
          </a:bodyPr>
          <a:lstStyle/>
          <a:p>
            <a:pPr marL="342900" indent="-342900" algn="ctr">
              <a:buFontTx/>
              <a:buAutoNum type="arabicPeriod"/>
            </a:pPr>
            <a:r>
              <a:rPr lang="en-US" sz="1600" b="1"/>
              <a:t>Disciplinary </a:t>
            </a:r>
          </a:p>
          <a:p>
            <a:pPr marL="342900" indent="-342900" algn="ctr"/>
            <a:r>
              <a:rPr lang="en-US" sz="1600" b="1"/>
              <a:t>knowledge</a:t>
            </a:r>
            <a:endParaRPr lang="en-US" sz="1800"/>
          </a:p>
        </p:txBody>
      </p:sp>
      <p:sp>
        <p:nvSpPr>
          <p:cNvPr id="34822" name="Rectangle 6"/>
          <p:cNvSpPr>
            <a:spLocks noChangeArrowheads="1"/>
          </p:cNvSpPr>
          <p:nvPr/>
        </p:nvSpPr>
        <p:spPr bwMode="auto">
          <a:xfrm>
            <a:off x="8103658" y="3390900"/>
            <a:ext cx="1554692" cy="596900"/>
          </a:xfrm>
          <a:prstGeom prst="rect">
            <a:avLst/>
          </a:prstGeom>
          <a:noFill/>
          <a:ln w="9525">
            <a:solidFill>
              <a:schemeClr val="tx1"/>
            </a:solidFill>
            <a:miter lim="800000"/>
            <a:headEnd/>
            <a:tailEnd/>
          </a:ln>
        </p:spPr>
        <p:txBody>
          <a:bodyPr wrap="none" anchor="ctr">
            <a:prstTxWarp prst="textNoShape">
              <a:avLst/>
            </a:prstTxWarp>
          </a:bodyPr>
          <a:lstStyle/>
          <a:p>
            <a:pPr algn="ctr"/>
            <a:r>
              <a:rPr lang="en-US" sz="1600" b="1"/>
              <a:t>3. Inter-</a:t>
            </a:r>
          </a:p>
          <a:p>
            <a:pPr algn="ctr"/>
            <a:r>
              <a:rPr lang="en-US" sz="1600" b="1"/>
              <a:t>personal</a:t>
            </a:r>
          </a:p>
        </p:txBody>
      </p:sp>
      <p:sp>
        <p:nvSpPr>
          <p:cNvPr id="34823" name="Rectangle 7"/>
          <p:cNvSpPr>
            <a:spLocks noChangeArrowheads="1"/>
          </p:cNvSpPr>
          <p:nvPr/>
        </p:nvSpPr>
        <p:spPr bwMode="auto">
          <a:xfrm>
            <a:off x="6727825" y="3390900"/>
            <a:ext cx="1375833" cy="596900"/>
          </a:xfrm>
          <a:prstGeom prst="rect">
            <a:avLst/>
          </a:prstGeom>
          <a:noFill/>
          <a:ln w="9525">
            <a:solidFill>
              <a:schemeClr val="tx1"/>
            </a:solidFill>
            <a:miter lim="800000"/>
            <a:headEnd/>
            <a:tailEnd/>
          </a:ln>
        </p:spPr>
        <p:txBody>
          <a:bodyPr wrap="none" anchor="ctr">
            <a:prstTxWarp prst="textNoShape">
              <a:avLst/>
            </a:prstTxWarp>
          </a:bodyPr>
          <a:lstStyle/>
          <a:p>
            <a:pPr algn="ctr"/>
            <a:r>
              <a:rPr lang="en-US" sz="1600" b="1"/>
              <a:t>2. Personal</a:t>
            </a:r>
          </a:p>
        </p:txBody>
      </p:sp>
      <p:sp>
        <p:nvSpPr>
          <p:cNvPr id="34824" name="Rectangle 8"/>
          <p:cNvSpPr>
            <a:spLocks noChangeArrowheads="1"/>
          </p:cNvSpPr>
          <p:nvPr/>
        </p:nvSpPr>
        <p:spPr bwMode="auto">
          <a:xfrm>
            <a:off x="6395906" y="2794000"/>
            <a:ext cx="1964002" cy="596900"/>
          </a:xfrm>
          <a:prstGeom prst="rect">
            <a:avLst/>
          </a:prstGeom>
          <a:noFill/>
          <a:ln w="9525">
            <a:solidFill>
              <a:schemeClr val="tx1"/>
            </a:solidFill>
            <a:miter lim="800000"/>
            <a:headEnd/>
            <a:tailEnd/>
          </a:ln>
        </p:spPr>
        <p:txBody>
          <a:bodyPr wrap="none" anchor="ctr">
            <a:prstTxWarp prst="textNoShape">
              <a:avLst/>
            </a:prstTxWarp>
          </a:bodyPr>
          <a:lstStyle/>
          <a:p>
            <a:pPr algn="ctr"/>
            <a:r>
              <a:rPr lang="en-US" sz="1600" b="1"/>
              <a:t>4. CDIO</a:t>
            </a:r>
          </a:p>
        </p:txBody>
      </p:sp>
      <p:sp>
        <p:nvSpPr>
          <p:cNvPr id="34825" name="Text Box 9"/>
          <p:cNvSpPr txBox="1">
            <a:spLocks noChangeArrowheads="1"/>
          </p:cNvSpPr>
          <p:nvPr/>
        </p:nvSpPr>
        <p:spPr bwMode="auto">
          <a:xfrm>
            <a:off x="4963319" y="2043114"/>
            <a:ext cx="1182786" cy="400110"/>
          </a:xfrm>
          <a:prstGeom prst="rect">
            <a:avLst/>
          </a:prstGeom>
          <a:noFill/>
          <a:ln w="9525">
            <a:noFill/>
            <a:miter lim="800000"/>
            <a:headEnd/>
            <a:tailEnd/>
          </a:ln>
        </p:spPr>
        <p:txBody>
          <a:bodyPr wrap="none">
            <a:prstTxWarp prst="textNoShape">
              <a:avLst/>
            </a:prstTxWarp>
            <a:spAutoFit/>
          </a:bodyPr>
          <a:lstStyle/>
          <a:p>
            <a:r>
              <a:rPr lang="en-US" sz="2000" b="1">
                <a:solidFill>
                  <a:srgbClr val="CC0000"/>
                </a:solidFill>
              </a:rPr>
              <a:t>Process</a:t>
            </a:r>
          </a:p>
        </p:txBody>
      </p:sp>
      <p:sp>
        <p:nvSpPr>
          <p:cNvPr id="34826" name="Text Box 10"/>
          <p:cNvSpPr txBox="1">
            <a:spLocks noChangeArrowheads="1"/>
          </p:cNvSpPr>
          <p:nvPr/>
        </p:nvSpPr>
        <p:spPr bwMode="auto">
          <a:xfrm>
            <a:off x="8155253" y="4570414"/>
            <a:ext cx="835635" cy="400110"/>
          </a:xfrm>
          <a:prstGeom prst="rect">
            <a:avLst/>
          </a:prstGeom>
          <a:noFill/>
          <a:ln w="9525">
            <a:noFill/>
            <a:miter lim="800000"/>
            <a:headEnd/>
            <a:tailEnd/>
          </a:ln>
        </p:spPr>
        <p:txBody>
          <a:bodyPr wrap="none">
            <a:prstTxWarp prst="textNoShape">
              <a:avLst/>
            </a:prstTxWarp>
            <a:spAutoFit/>
          </a:bodyPr>
          <a:lstStyle/>
          <a:p>
            <a:r>
              <a:rPr lang="en-US" sz="2000" b="1">
                <a:solidFill>
                  <a:srgbClr val="CC0000"/>
                </a:solidFill>
              </a:rPr>
              <a:t>Team</a:t>
            </a:r>
          </a:p>
        </p:txBody>
      </p:sp>
      <p:sp>
        <p:nvSpPr>
          <p:cNvPr id="34827" name="Text Box 11"/>
          <p:cNvSpPr txBox="1">
            <a:spLocks noChangeArrowheads="1"/>
          </p:cNvSpPr>
          <p:nvPr/>
        </p:nvSpPr>
        <p:spPr bwMode="auto">
          <a:xfrm>
            <a:off x="4013994" y="2754314"/>
            <a:ext cx="1153606" cy="400110"/>
          </a:xfrm>
          <a:prstGeom prst="rect">
            <a:avLst/>
          </a:prstGeom>
          <a:noFill/>
          <a:ln w="9525">
            <a:noFill/>
            <a:miter lim="800000"/>
            <a:headEnd/>
            <a:tailEnd/>
          </a:ln>
        </p:spPr>
        <p:txBody>
          <a:bodyPr wrap="none">
            <a:prstTxWarp prst="textNoShape">
              <a:avLst/>
            </a:prstTxWarp>
            <a:spAutoFit/>
          </a:bodyPr>
          <a:lstStyle/>
          <a:p>
            <a:r>
              <a:rPr lang="en-US" sz="2000" b="1">
                <a:solidFill>
                  <a:srgbClr val="CC0000"/>
                </a:solidFill>
              </a:rPr>
              <a:t>Product</a:t>
            </a:r>
          </a:p>
        </p:txBody>
      </p:sp>
      <p:sp>
        <p:nvSpPr>
          <p:cNvPr id="34828" name="Text Box 12"/>
          <p:cNvSpPr txBox="1">
            <a:spLocks noChangeArrowheads="1"/>
          </p:cNvSpPr>
          <p:nvPr/>
        </p:nvSpPr>
        <p:spPr bwMode="auto">
          <a:xfrm>
            <a:off x="6242844" y="4989514"/>
            <a:ext cx="659155" cy="400110"/>
          </a:xfrm>
          <a:prstGeom prst="rect">
            <a:avLst/>
          </a:prstGeom>
          <a:noFill/>
          <a:ln w="9525">
            <a:noFill/>
            <a:miter lim="800000"/>
            <a:headEnd/>
            <a:tailEnd/>
          </a:ln>
        </p:spPr>
        <p:txBody>
          <a:bodyPr wrap="none">
            <a:prstTxWarp prst="textNoShape">
              <a:avLst/>
            </a:prstTxWarp>
            <a:spAutoFit/>
          </a:bodyPr>
          <a:lstStyle/>
          <a:p>
            <a:r>
              <a:rPr lang="en-US" sz="2000" b="1">
                <a:solidFill>
                  <a:srgbClr val="CC0000"/>
                </a:solidFill>
              </a:rPr>
              <a:t>Self</a:t>
            </a:r>
          </a:p>
        </p:txBody>
      </p:sp>
      <p:sp>
        <p:nvSpPr>
          <p:cNvPr id="34829" name="Freeform 13"/>
          <p:cNvSpPr>
            <a:spLocks/>
          </p:cNvSpPr>
          <p:nvPr/>
        </p:nvSpPr>
        <p:spPr bwMode="auto">
          <a:xfrm>
            <a:off x="4237567" y="2428875"/>
            <a:ext cx="2127383" cy="615950"/>
          </a:xfrm>
          <a:custGeom>
            <a:avLst/>
            <a:gdLst>
              <a:gd name="T0" fmla="*/ 0 w 1144"/>
              <a:gd name="T1" fmla="*/ 2147483647 h 374"/>
              <a:gd name="T2" fmla="*/ 2147483647 w 1144"/>
              <a:gd name="T3" fmla="*/ 2147483647 h 374"/>
              <a:gd name="T4" fmla="*/ 2147483647 w 1144"/>
              <a:gd name="T5" fmla="*/ 2147483647 h 374"/>
              <a:gd name="T6" fmla="*/ 2147483647 w 1144"/>
              <a:gd name="T7" fmla="*/ 2147483647 h 374"/>
              <a:gd name="T8" fmla="*/ 0 60000 65536"/>
              <a:gd name="T9" fmla="*/ 0 60000 65536"/>
              <a:gd name="T10" fmla="*/ 0 60000 65536"/>
              <a:gd name="T11" fmla="*/ 0 60000 65536"/>
              <a:gd name="T12" fmla="*/ 0 w 1144"/>
              <a:gd name="T13" fmla="*/ 0 h 374"/>
              <a:gd name="T14" fmla="*/ 1144 w 1144"/>
              <a:gd name="T15" fmla="*/ 374 h 374"/>
            </a:gdLst>
            <a:ahLst/>
            <a:cxnLst>
              <a:cxn ang="T8">
                <a:pos x="T0" y="T1"/>
              </a:cxn>
              <a:cxn ang="T9">
                <a:pos x="T2" y="T3"/>
              </a:cxn>
              <a:cxn ang="T10">
                <a:pos x="T4" y="T5"/>
              </a:cxn>
              <a:cxn ang="T11">
                <a:pos x="T6" y="T7"/>
              </a:cxn>
            </a:cxnLst>
            <a:rect l="T12" t="T13" r="T14" b="T15"/>
            <a:pathLst>
              <a:path w="1144" h="374">
                <a:moveTo>
                  <a:pt x="0" y="30"/>
                </a:moveTo>
                <a:cubicBezTo>
                  <a:pt x="203" y="15"/>
                  <a:pt x="406" y="0"/>
                  <a:pt x="560" y="30"/>
                </a:cubicBezTo>
                <a:cubicBezTo>
                  <a:pt x="713" y="59"/>
                  <a:pt x="822" y="148"/>
                  <a:pt x="920" y="206"/>
                </a:cubicBezTo>
                <a:cubicBezTo>
                  <a:pt x="1017" y="263"/>
                  <a:pt x="1080" y="318"/>
                  <a:pt x="1144" y="374"/>
                </a:cubicBezTo>
              </a:path>
            </a:pathLst>
          </a:custGeom>
          <a:noFill/>
          <a:ln w="19050">
            <a:solidFill>
              <a:srgbClr val="FF0000"/>
            </a:solidFill>
            <a:round/>
            <a:headEnd/>
            <a:tailEnd type="triangle" w="med" len="med"/>
          </a:ln>
        </p:spPr>
        <p:txBody>
          <a:bodyPr wrap="none" anchor="ctr">
            <a:prstTxWarp prst="textNoShape">
              <a:avLst/>
            </a:prstTxWarp>
          </a:bodyPr>
          <a:lstStyle/>
          <a:p>
            <a:endParaRPr lang="en-GB"/>
          </a:p>
        </p:txBody>
      </p:sp>
      <p:sp>
        <p:nvSpPr>
          <p:cNvPr id="34830" name="Freeform 14"/>
          <p:cNvSpPr>
            <a:spLocks/>
          </p:cNvSpPr>
          <p:nvPr/>
        </p:nvSpPr>
        <p:spPr bwMode="auto">
          <a:xfrm>
            <a:off x="3508376" y="3100389"/>
            <a:ext cx="1511697" cy="554037"/>
          </a:xfrm>
          <a:custGeom>
            <a:avLst/>
            <a:gdLst>
              <a:gd name="T0" fmla="*/ 0 w 920"/>
              <a:gd name="T1" fmla="*/ 2147483647 h 279"/>
              <a:gd name="T2" fmla="*/ 2147483647 w 920"/>
              <a:gd name="T3" fmla="*/ 2147483647 h 279"/>
              <a:gd name="T4" fmla="*/ 2147483647 w 920"/>
              <a:gd name="T5" fmla="*/ 2147483647 h 279"/>
              <a:gd name="T6" fmla="*/ 2147483647 w 920"/>
              <a:gd name="T7" fmla="*/ 2147483647 h 279"/>
              <a:gd name="T8" fmla="*/ 0 60000 65536"/>
              <a:gd name="T9" fmla="*/ 0 60000 65536"/>
              <a:gd name="T10" fmla="*/ 0 60000 65536"/>
              <a:gd name="T11" fmla="*/ 0 60000 65536"/>
              <a:gd name="T12" fmla="*/ 0 w 920"/>
              <a:gd name="T13" fmla="*/ 0 h 279"/>
              <a:gd name="T14" fmla="*/ 920 w 920"/>
              <a:gd name="T15" fmla="*/ 279 h 279"/>
            </a:gdLst>
            <a:ahLst/>
            <a:cxnLst>
              <a:cxn ang="T8">
                <a:pos x="T0" y="T1"/>
              </a:cxn>
              <a:cxn ang="T9">
                <a:pos x="T2" y="T3"/>
              </a:cxn>
              <a:cxn ang="T10">
                <a:pos x="T4" y="T5"/>
              </a:cxn>
              <a:cxn ang="T11">
                <a:pos x="T6" y="T7"/>
              </a:cxn>
            </a:cxnLst>
            <a:rect l="T12" t="T13" r="T14" b="T15"/>
            <a:pathLst>
              <a:path w="920" h="279">
                <a:moveTo>
                  <a:pt x="0" y="23"/>
                </a:moveTo>
                <a:cubicBezTo>
                  <a:pt x="109" y="11"/>
                  <a:pt x="219" y="0"/>
                  <a:pt x="352" y="31"/>
                </a:cubicBezTo>
                <a:cubicBezTo>
                  <a:pt x="484" y="61"/>
                  <a:pt x="697" y="165"/>
                  <a:pt x="792" y="207"/>
                </a:cubicBezTo>
                <a:cubicBezTo>
                  <a:pt x="886" y="248"/>
                  <a:pt x="903" y="263"/>
                  <a:pt x="920" y="279"/>
                </a:cubicBezTo>
              </a:path>
            </a:pathLst>
          </a:custGeom>
          <a:noFill/>
          <a:ln w="19050">
            <a:solidFill>
              <a:srgbClr val="FF0000"/>
            </a:solidFill>
            <a:round/>
            <a:headEnd/>
            <a:tailEnd type="triangle" w="med" len="med"/>
          </a:ln>
        </p:spPr>
        <p:txBody>
          <a:bodyPr wrap="none" anchor="ctr">
            <a:prstTxWarp prst="textNoShape">
              <a:avLst/>
            </a:prstTxWarp>
          </a:bodyPr>
          <a:lstStyle/>
          <a:p>
            <a:endParaRPr lang="en-GB"/>
          </a:p>
        </p:txBody>
      </p:sp>
      <p:sp>
        <p:nvSpPr>
          <p:cNvPr id="34831" name="Freeform 15"/>
          <p:cNvSpPr>
            <a:spLocks/>
          </p:cNvSpPr>
          <p:nvPr/>
        </p:nvSpPr>
        <p:spPr bwMode="auto">
          <a:xfrm>
            <a:off x="4017434" y="3911601"/>
            <a:ext cx="4801658" cy="644525"/>
          </a:xfrm>
          <a:custGeom>
            <a:avLst/>
            <a:gdLst>
              <a:gd name="T0" fmla="*/ 0 w 2792"/>
              <a:gd name="T1" fmla="*/ 0 h 406"/>
              <a:gd name="T2" fmla="*/ 2147483647 w 2792"/>
              <a:gd name="T3" fmla="*/ 2147483647 h 406"/>
              <a:gd name="T4" fmla="*/ 2147483647 w 2792"/>
              <a:gd name="T5" fmla="*/ 2147483647 h 406"/>
              <a:gd name="T6" fmla="*/ 2147483647 w 2792"/>
              <a:gd name="T7" fmla="*/ 2147483647 h 406"/>
              <a:gd name="T8" fmla="*/ 0 60000 65536"/>
              <a:gd name="T9" fmla="*/ 0 60000 65536"/>
              <a:gd name="T10" fmla="*/ 0 60000 65536"/>
              <a:gd name="T11" fmla="*/ 0 60000 65536"/>
              <a:gd name="T12" fmla="*/ 0 w 2792"/>
              <a:gd name="T13" fmla="*/ 0 h 406"/>
              <a:gd name="T14" fmla="*/ 2792 w 2792"/>
              <a:gd name="T15" fmla="*/ 406 h 406"/>
            </a:gdLst>
            <a:ahLst/>
            <a:cxnLst>
              <a:cxn ang="T8">
                <a:pos x="T0" y="T1"/>
              </a:cxn>
              <a:cxn ang="T9">
                <a:pos x="T2" y="T3"/>
              </a:cxn>
              <a:cxn ang="T10">
                <a:pos x="T4" y="T5"/>
              </a:cxn>
              <a:cxn ang="T11">
                <a:pos x="T6" y="T7"/>
              </a:cxn>
            </a:cxnLst>
            <a:rect l="T12" t="T13" r="T14" b="T15"/>
            <a:pathLst>
              <a:path w="2792" h="406">
                <a:moveTo>
                  <a:pt x="0" y="0"/>
                </a:moveTo>
                <a:cubicBezTo>
                  <a:pt x="216" y="125"/>
                  <a:pt x="432" y="250"/>
                  <a:pt x="824" y="312"/>
                </a:cubicBezTo>
                <a:cubicBezTo>
                  <a:pt x="1215" y="373"/>
                  <a:pt x="2024" y="406"/>
                  <a:pt x="2352" y="368"/>
                </a:cubicBezTo>
                <a:cubicBezTo>
                  <a:pt x="2679" y="329"/>
                  <a:pt x="2735" y="204"/>
                  <a:pt x="2792" y="80"/>
                </a:cubicBezTo>
              </a:path>
            </a:pathLst>
          </a:custGeom>
          <a:noFill/>
          <a:ln w="19050">
            <a:solidFill>
              <a:srgbClr val="FF0000"/>
            </a:solidFill>
            <a:round/>
            <a:headEnd/>
            <a:tailEnd type="triangle" w="med" len="med"/>
          </a:ln>
        </p:spPr>
        <p:txBody>
          <a:bodyPr wrap="none" anchor="ctr">
            <a:prstTxWarp prst="textNoShape">
              <a:avLst/>
            </a:prstTxWarp>
          </a:bodyPr>
          <a:lstStyle/>
          <a:p>
            <a:endParaRPr lang="en-GB"/>
          </a:p>
        </p:txBody>
      </p:sp>
      <p:sp>
        <p:nvSpPr>
          <p:cNvPr id="34832" name="Freeform 16"/>
          <p:cNvSpPr>
            <a:spLocks/>
          </p:cNvSpPr>
          <p:nvPr/>
        </p:nvSpPr>
        <p:spPr bwMode="auto">
          <a:xfrm>
            <a:off x="4600444" y="4000500"/>
            <a:ext cx="2884090" cy="1035050"/>
          </a:xfrm>
          <a:custGeom>
            <a:avLst/>
            <a:gdLst>
              <a:gd name="T0" fmla="*/ 0 w 1496"/>
              <a:gd name="T1" fmla="*/ 2147483647 h 652"/>
              <a:gd name="T2" fmla="*/ 2147483647 w 1496"/>
              <a:gd name="T3" fmla="*/ 2147483647 h 652"/>
              <a:gd name="T4" fmla="*/ 2147483647 w 1496"/>
              <a:gd name="T5" fmla="*/ 0 h 652"/>
              <a:gd name="T6" fmla="*/ 0 60000 65536"/>
              <a:gd name="T7" fmla="*/ 0 60000 65536"/>
              <a:gd name="T8" fmla="*/ 0 60000 65536"/>
              <a:gd name="T9" fmla="*/ 0 w 1496"/>
              <a:gd name="T10" fmla="*/ 0 h 652"/>
              <a:gd name="T11" fmla="*/ 1496 w 1496"/>
              <a:gd name="T12" fmla="*/ 652 h 652"/>
            </a:gdLst>
            <a:ahLst/>
            <a:cxnLst>
              <a:cxn ang="T6">
                <a:pos x="T0" y="T1"/>
              </a:cxn>
              <a:cxn ang="T7">
                <a:pos x="T2" y="T3"/>
              </a:cxn>
              <a:cxn ang="T8">
                <a:pos x="T4" y="T5"/>
              </a:cxn>
            </a:cxnLst>
            <a:rect l="T9" t="T10" r="T11" b="T12"/>
            <a:pathLst>
              <a:path w="1496" h="652">
                <a:moveTo>
                  <a:pt x="0" y="552"/>
                </a:moveTo>
                <a:cubicBezTo>
                  <a:pt x="415" y="602"/>
                  <a:pt x="830" y="652"/>
                  <a:pt x="1080" y="560"/>
                </a:cubicBezTo>
                <a:cubicBezTo>
                  <a:pt x="1329" y="468"/>
                  <a:pt x="1412" y="234"/>
                  <a:pt x="1496" y="0"/>
                </a:cubicBezTo>
              </a:path>
            </a:pathLst>
          </a:custGeom>
          <a:noFill/>
          <a:ln w="19050">
            <a:solidFill>
              <a:srgbClr val="FF0000"/>
            </a:solidFill>
            <a:round/>
            <a:headEnd/>
            <a:tailEnd type="triangle" w="med" len="med"/>
          </a:ln>
        </p:spPr>
        <p:txBody>
          <a:bodyPr wrap="none" anchor="ctr">
            <a:prstTxWarp prst="textNoShape">
              <a:avLst/>
            </a:prstTxWarp>
          </a:bodyPr>
          <a:lstStyle/>
          <a:p>
            <a:endParaRPr lang="en-GB"/>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1"/>
          <p:cNvSpPr txBox="1">
            <a:spLocks/>
          </p:cNvSpPr>
          <p:nvPr/>
        </p:nvSpPr>
        <p:spPr bwMode="auto">
          <a:xfrm>
            <a:off x="287206" y="1"/>
            <a:ext cx="8459655" cy="1071563"/>
          </a:xfrm>
          <a:prstGeom prst="rect">
            <a:avLst/>
          </a:prstGeom>
          <a:noFill/>
          <a:ln w="12700">
            <a:noFill/>
            <a:miter lim="800000"/>
            <a:headEnd/>
            <a:tailEnd/>
          </a:ln>
        </p:spPr>
        <p:txBody>
          <a:bodyPr lIns="90477" tIns="44445" rIns="90477" bIns="44445" anchor="ctr">
            <a:prstTxWarp prst="textNoShape">
              <a:avLst/>
            </a:prstTxWarp>
          </a:bodyPr>
          <a:lstStyle/>
          <a:p>
            <a:pPr>
              <a:defRPr/>
            </a:pPr>
            <a:r>
              <a:rPr lang="sv-SE" sz="2800" b="1" kern="0" dirty="0">
                <a:solidFill>
                  <a:schemeClr val="bg1"/>
                </a:solidFill>
                <a:latin typeface="+mj-lt"/>
                <a:ea typeface="+mj-ea"/>
                <a:cs typeface="+mj-cs"/>
              </a:rPr>
              <a:t>THE CDIO SYLLABUS</a:t>
            </a:r>
            <a:endParaRPr lang="en-US" sz="2800" b="1" kern="0" dirty="0">
              <a:solidFill>
                <a:schemeClr val="bg1"/>
              </a:solidFill>
              <a:latin typeface="+mj-lt"/>
              <a:ea typeface="+mj-ea"/>
              <a:cs typeface="+mj-cs"/>
            </a:endParaRPr>
          </a:p>
        </p:txBody>
      </p:sp>
      <p:sp>
        <p:nvSpPr>
          <p:cNvPr id="7" name="Rectangle 3"/>
          <p:cNvSpPr txBox="1">
            <a:spLocks noChangeArrowheads="1"/>
          </p:cNvSpPr>
          <p:nvPr/>
        </p:nvSpPr>
        <p:spPr bwMode="auto">
          <a:xfrm>
            <a:off x="0" y="1406526"/>
            <a:ext cx="4457700" cy="4894263"/>
          </a:xfrm>
          <a:prstGeom prst="rect">
            <a:avLst/>
          </a:prstGeom>
          <a:noFill/>
          <a:ln w="9525">
            <a:noFill/>
            <a:miter lim="800000"/>
            <a:headEnd/>
            <a:tailEnd/>
          </a:ln>
        </p:spPr>
        <p:txBody>
          <a:bodyPr>
            <a:prstTxWarp prst="textNoShape">
              <a:avLst/>
            </a:prstTxWarp>
          </a:bodyPr>
          <a:lstStyle/>
          <a:p>
            <a:pPr marL="742950" lvl="1" indent="-285750">
              <a:spcBef>
                <a:spcPct val="20000"/>
              </a:spcBef>
              <a:buFont typeface="Arial"/>
              <a:buChar char="•"/>
              <a:defRPr/>
            </a:pPr>
            <a:r>
              <a:rPr lang="en-US" sz="2000" b="1" kern="0" dirty="0" smtClean="0">
                <a:latin typeface="+mn-lt"/>
              </a:rPr>
              <a:t>A generalized list of competences that an engineer should possess</a:t>
            </a:r>
          </a:p>
          <a:p>
            <a:pPr marL="742950" lvl="1" indent="-285750">
              <a:spcBef>
                <a:spcPct val="20000"/>
              </a:spcBef>
              <a:buFont typeface="Arial"/>
              <a:buChar char="•"/>
              <a:defRPr/>
            </a:pPr>
            <a:endParaRPr lang="en-US" sz="2000" b="1" kern="0" dirty="0" smtClean="0">
              <a:latin typeface="+mn-lt"/>
            </a:endParaRPr>
          </a:p>
          <a:p>
            <a:pPr marL="742950" lvl="1" indent="-285750">
              <a:spcBef>
                <a:spcPct val="20000"/>
              </a:spcBef>
              <a:buFont typeface="Arial"/>
              <a:buChar char="•"/>
              <a:defRPr/>
            </a:pPr>
            <a:r>
              <a:rPr lang="en-US" sz="2000" b="1" kern="0" dirty="0" smtClean="0">
                <a:latin typeface="+mn-lt"/>
              </a:rPr>
              <a:t>Program specific (1) and general (2-4)</a:t>
            </a:r>
          </a:p>
          <a:p>
            <a:pPr marL="742950" lvl="1" indent="-285750">
              <a:spcBef>
                <a:spcPct val="20000"/>
              </a:spcBef>
              <a:buFont typeface="Arial"/>
              <a:buChar char="•"/>
              <a:defRPr/>
            </a:pPr>
            <a:endParaRPr lang="en-US" sz="2000" b="1" kern="0" dirty="0" smtClean="0">
              <a:latin typeface="+mn-lt"/>
            </a:endParaRPr>
          </a:p>
          <a:p>
            <a:pPr marL="742950" lvl="1" indent="-285750">
              <a:spcBef>
                <a:spcPct val="20000"/>
              </a:spcBef>
              <a:buFont typeface="Arial"/>
              <a:buChar char="•"/>
              <a:defRPr/>
            </a:pPr>
            <a:r>
              <a:rPr lang="en-US" sz="2000" b="1" kern="0" dirty="0" smtClean="0">
                <a:latin typeface="+mn-lt"/>
              </a:rPr>
              <a:t>Created and validated by alumni, faculty and students</a:t>
            </a:r>
          </a:p>
          <a:p>
            <a:pPr marL="742950" lvl="1" indent="-285750">
              <a:spcBef>
                <a:spcPct val="20000"/>
              </a:spcBef>
              <a:buFont typeface="Arial"/>
              <a:buChar char="•"/>
              <a:defRPr/>
            </a:pPr>
            <a:endParaRPr lang="en-US" sz="2000" b="1" kern="0" dirty="0" smtClean="0">
              <a:latin typeface="+mn-lt"/>
            </a:endParaRPr>
          </a:p>
          <a:p>
            <a:pPr marL="742950" lvl="1" indent="-285750">
              <a:spcBef>
                <a:spcPct val="20000"/>
              </a:spcBef>
              <a:buFont typeface="Arial"/>
              <a:buChar char="•"/>
              <a:defRPr/>
            </a:pPr>
            <a:r>
              <a:rPr lang="en-US" sz="2000" b="1" kern="0" dirty="0" smtClean="0">
                <a:latin typeface="+mn-lt"/>
              </a:rPr>
              <a:t>A ”complete” reference model</a:t>
            </a:r>
            <a:endParaRPr lang="en-US" sz="2000" b="1" kern="0" dirty="0">
              <a:latin typeface="+mn-lt"/>
            </a:endParaRPr>
          </a:p>
        </p:txBody>
      </p:sp>
      <p:sp>
        <p:nvSpPr>
          <p:cNvPr id="36868" name="Rectangle 6"/>
          <p:cNvSpPr>
            <a:spLocks noChangeArrowheads="1"/>
          </p:cNvSpPr>
          <p:nvPr/>
        </p:nvSpPr>
        <p:spPr bwMode="auto">
          <a:xfrm>
            <a:off x="4756944" y="1422401"/>
            <a:ext cx="5149056" cy="5235575"/>
          </a:xfrm>
          <a:prstGeom prst="rect">
            <a:avLst/>
          </a:prstGeom>
          <a:noFill/>
          <a:ln w="12700">
            <a:noFill/>
            <a:miter lim="800000"/>
            <a:headEnd/>
            <a:tailEnd/>
          </a:ln>
        </p:spPr>
        <p:txBody>
          <a:bodyPr lIns="90477" tIns="44445" rIns="90477" bIns="44445">
            <a:prstTxWarp prst="textNoShape">
              <a:avLst/>
            </a:prstTxWarp>
          </a:bodyPr>
          <a:lstStyle/>
          <a:p>
            <a:pPr indent="466725">
              <a:lnSpc>
                <a:spcPct val="85000"/>
              </a:lnSpc>
              <a:spcBef>
                <a:spcPct val="5000"/>
              </a:spcBef>
              <a:buSzPct val="25000"/>
              <a:buFontTx/>
              <a:buChar char="•"/>
            </a:pPr>
            <a:r>
              <a:rPr lang="en-US" sz="1400" b="1" dirty="0"/>
              <a:t>1	Disciplinary Knowledge &amp; Reasoning:</a:t>
            </a:r>
            <a:r>
              <a:rPr lang="en-US" sz="1400" dirty="0"/>
              <a:t>	</a:t>
            </a:r>
          </a:p>
          <a:p>
            <a:pPr marL="969963" lvl="1" indent="-285750">
              <a:lnSpc>
                <a:spcPct val="85000"/>
              </a:lnSpc>
              <a:spcBef>
                <a:spcPct val="5000"/>
              </a:spcBef>
              <a:buSzPct val="65000"/>
              <a:buFont typeface="Symbol" charset="2"/>
              <a:buNone/>
            </a:pPr>
            <a:r>
              <a:rPr lang="en-US" sz="1400" dirty="0"/>
              <a:t>1.1	Knowledge of underlying sciences</a:t>
            </a:r>
          </a:p>
          <a:p>
            <a:pPr marL="969963" lvl="1" indent="-285750">
              <a:lnSpc>
                <a:spcPct val="85000"/>
              </a:lnSpc>
              <a:spcBef>
                <a:spcPct val="5000"/>
              </a:spcBef>
              <a:buSzPct val="65000"/>
              <a:buFont typeface="Symbol" charset="2"/>
              <a:buNone/>
            </a:pPr>
            <a:r>
              <a:rPr lang="en-US" sz="1400" dirty="0"/>
              <a:t>1.2	Core engineering fundamental knowledge</a:t>
            </a:r>
          </a:p>
          <a:p>
            <a:pPr marL="969963" lvl="1" indent="-285750">
              <a:lnSpc>
                <a:spcPct val="85000"/>
              </a:lnSpc>
              <a:spcBef>
                <a:spcPct val="5000"/>
              </a:spcBef>
              <a:buSzPct val="65000"/>
              <a:buFont typeface="Symbol" charset="2"/>
              <a:buNone/>
            </a:pPr>
            <a:r>
              <a:rPr lang="en-US" sz="1400" dirty="0"/>
              <a:t>1.3	Advanced engineering fundamental knowledge</a:t>
            </a:r>
          </a:p>
          <a:p>
            <a:pPr indent="466725">
              <a:lnSpc>
                <a:spcPct val="85000"/>
              </a:lnSpc>
              <a:spcBef>
                <a:spcPct val="5000"/>
              </a:spcBef>
              <a:buSzPct val="25000"/>
              <a:buFont typeface="Wingdings" charset="2"/>
              <a:buChar char=" "/>
            </a:pPr>
            <a:endParaRPr lang="en-US" sz="1400" dirty="0"/>
          </a:p>
          <a:p>
            <a:pPr indent="466725">
              <a:lnSpc>
                <a:spcPct val="85000"/>
              </a:lnSpc>
              <a:spcBef>
                <a:spcPct val="5000"/>
              </a:spcBef>
              <a:buSzPct val="25000"/>
              <a:buFontTx/>
              <a:buChar char="•"/>
            </a:pPr>
            <a:r>
              <a:rPr lang="en-US" sz="1400" b="1" dirty="0"/>
              <a:t>2	Personal and Professional Skills</a:t>
            </a:r>
          </a:p>
          <a:p>
            <a:pPr marL="969963" lvl="1" indent="-285750">
              <a:lnSpc>
                <a:spcPct val="85000"/>
              </a:lnSpc>
              <a:spcBef>
                <a:spcPct val="5000"/>
              </a:spcBef>
              <a:buSzPct val="65000"/>
              <a:buFont typeface="Symbol" charset="2"/>
              <a:buNone/>
            </a:pPr>
            <a:r>
              <a:rPr lang="en-US" sz="1400" dirty="0"/>
              <a:t>2.1	Analytical reasoning and problem solving	</a:t>
            </a:r>
          </a:p>
          <a:p>
            <a:pPr marL="969963" lvl="1" indent="-285750">
              <a:lnSpc>
                <a:spcPct val="85000"/>
              </a:lnSpc>
              <a:spcBef>
                <a:spcPct val="5000"/>
              </a:spcBef>
              <a:buSzPct val="65000"/>
              <a:buFont typeface="Symbol" charset="2"/>
              <a:buNone/>
            </a:pPr>
            <a:r>
              <a:rPr lang="en-US" sz="1400" dirty="0"/>
              <a:t>2.2	Experimentation and knowledge discovery</a:t>
            </a:r>
          </a:p>
          <a:p>
            <a:pPr marL="969963" lvl="1" indent="-285750">
              <a:lnSpc>
                <a:spcPct val="85000"/>
              </a:lnSpc>
              <a:spcBef>
                <a:spcPct val="5000"/>
              </a:spcBef>
              <a:buSzPct val="65000"/>
              <a:buFont typeface="Symbol" charset="2"/>
              <a:buNone/>
            </a:pPr>
            <a:r>
              <a:rPr lang="en-US" sz="1400" dirty="0"/>
              <a:t>2.3	System thinking</a:t>
            </a:r>
          </a:p>
          <a:p>
            <a:pPr marL="969963" lvl="1" indent="-285750">
              <a:lnSpc>
                <a:spcPct val="85000"/>
              </a:lnSpc>
              <a:spcBef>
                <a:spcPct val="5000"/>
              </a:spcBef>
              <a:buSzPct val="65000"/>
              <a:buFont typeface="Symbol" charset="2"/>
              <a:buNone/>
            </a:pPr>
            <a:r>
              <a:rPr lang="en-US" sz="1400" dirty="0"/>
              <a:t>2.4	Personal skills and attributes</a:t>
            </a:r>
          </a:p>
          <a:p>
            <a:pPr marL="969963" lvl="1" indent="-285750">
              <a:lnSpc>
                <a:spcPct val="85000"/>
              </a:lnSpc>
              <a:spcBef>
                <a:spcPct val="5000"/>
              </a:spcBef>
              <a:buSzPct val="65000"/>
              <a:buFont typeface="Symbol" charset="2"/>
              <a:buNone/>
            </a:pPr>
            <a:r>
              <a:rPr lang="en-US" sz="1400" dirty="0"/>
              <a:t>2.5	Professional skills and attributes</a:t>
            </a:r>
          </a:p>
          <a:p>
            <a:pPr marL="969963" lvl="1" indent="-285750">
              <a:lnSpc>
                <a:spcPct val="85000"/>
              </a:lnSpc>
              <a:spcBef>
                <a:spcPct val="5000"/>
              </a:spcBef>
              <a:buSzPct val="65000"/>
              <a:buFont typeface="Wingdings" charset="2"/>
              <a:buChar char="l"/>
            </a:pPr>
            <a:endParaRPr lang="en-US" sz="1400" dirty="0"/>
          </a:p>
          <a:p>
            <a:pPr indent="466725">
              <a:lnSpc>
                <a:spcPct val="85000"/>
              </a:lnSpc>
              <a:spcBef>
                <a:spcPct val="5000"/>
              </a:spcBef>
              <a:buSzPct val="25000"/>
              <a:buFontTx/>
              <a:buChar char="•"/>
            </a:pPr>
            <a:r>
              <a:rPr lang="en-US" sz="1400" b="1" dirty="0"/>
              <a:t>3	Interpersonal Skills</a:t>
            </a:r>
          </a:p>
          <a:p>
            <a:pPr marL="969963" lvl="1" indent="-285750">
              <a:lnSpc>
                <a:spcPct val="85000"/>
              </a:lnSpc>
              <a:spcBef>
                <a:spcPct val="5000"/>
              </a:spcBef>
              <a:buSzPct val="65000"/>
              <a:buFont typeface="Symbol" charset="2"/>
              <a:buNone/>
            </a:pPr>
            <a:r>
              <a:rPr lang="en-US" sz="1400" dirty="0"/>
              <a:t>3.1	Multi-disciplinary teamwork</a:t>
            </a:r>
            <a:endParaRPr lang="en-US" sz="1400" i="1" dirty="0"/>
          </a:p>
          <a:p>
            <a:pPr marL="969963" lvl="1" indent="-285750">
              <a:lnSpc>
                <a:spcPct val="85000"/>
              </a:lnSpc>
              <a:spcBef>
                <a:spcPct val="5000"/>
              </a:spcBef>
              <a:buSzPct val="65000"/>
              <a:buFont typeface="Symbol" charset="2"/>
              <a:buNone/>
            </a:pPr>
            <a:r>
              <a:rPr lang="en-US" sz="1400" dirty="0"/>
              <a:t>3.2	Communications</a:t>
            </a:r>
          </a:p>
          <a:p>
            <a:pPr marL="969963" lvl="1" indent="-285750">
              <a:lnSpc>
                <a:spcPct val="85000"/>
              </a:lnSpc>
              <a:spcBef>
                <a:spcPct val="5000"/>
              </a:spcBef>
              <a:buSzPct val="65000"/>
              <a:buFont typeface="Symbol" charset="2"/>
              <a:buNone/>
            </a:pPr>
            <a:r>
              <a:rPr lang="en-US" sz="1400" dirty="0"/>
              <a:t>3.3	Communication in a foreign language</a:t>
            </a:r>
          </a:p>
          <a:p>
            <a:pPr marL="969963" lvl="1" indent="-285750">
              <a:lnSpc>
                <a:spcPct val="85000"/>
              </a:lnSpc>
              <a:spcBef>
                <a:spcPct val="5000"/>
              </a:spcBef>
              <a:buSzPct val="65000"/>
              <a:buFont typeface="Wingdings" charset="2"/>
              <a:buChar char="l"/>
            </a:pPr>
            <a:endParaRPr lang="en-US" sz="1400" dirty="0"/>
          </a:p>
          <a:p>
            <a:pPr indent="466725">
              <a:lnSpc>
                <a:spcPct val="85000"/>
              </a:lnSpc>
              <a:spcBef>
                <a:spcPct val="5000"/>
              </a:spcBef>
              <a:buSzPct val="25000"/>
              <a:buFontTx/>
              <a:buChar char="•"/>
            </a:pPr>
            <a:r>
              <a:rPr lang="en-US" sz="1400" b="1" dirty="0"/>
              <a:t>4	CDIO of Complex Systems</a:t>
            </a:r>
          </a:p>
          <a:p>
            <a:pPr marL="969963" lvl="1" indent="-285750">
              <a:lnSpc>
                <a:spcPct val="85000"/>
              </a:lnSpc>
              <a:spcBef>
                <a:spcPct val="5000"/>
              </a:spcBef>
              <a:buSzPct val="65000"/>
              <a:buFont typeface="Symbol" charset="2"/>
              <a:buNone/>
            </a:pPr>
            <a:r>
              <a:rPr lang="en-US" sz="1400" dirty="0"/>
              <a:t>4.1	External and societal context</a:t>
            </a:r>
          </a:p>
          <a:p>
            <a:pPr marL="969963" lvl="1" indent="-285750">
              <a:lnSpc>
                <a:spcPct val="85000"/>
              </a:lnSpc>
              <a:spcBef>
                <a:spcPct val="5000"/>
              </a:spcBef>
              <a:buSzPct val="65000"/>
              <a:buFont typeface="Symbol" charset="2"/>
              <a:buNone/>
            </a:pPr>
            <a:r>
              <a:rPr lang="en-US" sz="1400" dirty="0"/>
              <a:t>4.2	Enterprise and business context</a:t>
            </a:r>
          </a:p>
          <a:p>
            <a:pPr marL="969963" lvl="1" indent="-285750">
              <a:lnSpc>
                <a:spcPct val="85000"/>
              </a:lnSpc>
              <a:spcBef>
                <a:spcPct val="5000"/>
              </a:spcBef>
              <a:buSzPct val="65000"/>
              <a:buFont typeface="Symbol" charset="2"/>
              <a:buNone/>
            </a:pPr>
            <a:r>
              <a:rPr lang="en-US" sz="1400" dirty="0"/>
              <a:t>4.3	Conceiving and engineering systems</a:t>
            </a:r>
          </a:p>
          <a:p>
            <a:pPr marL="969963" lvl="1" indent="-285750">
              <a:lnSpc>
                <a:spcPct val="85000"/>
              </a:lnSpc>
              <a:spcBef>
                <a:spcPct val="5000"/>
              </a:spcBef>
              <a:buSzPct val="65000"/>
              <a:buFont typeface="Symbol" charset="2"/>
              <a:buNone/>
            </a:pPr>
            <a:r>
              <a:rPr lang="en-US" sz="1400" dirty="0"/>
              <a:t>4.4	Designing</a:t>
            </a:r>
          </a:p>
          <a:p>
            <a:pPr marL="969963" lvl="1" indent="-285750">
              <a:lnSpc>
                <a:spcPct val="85000"/>
              </a:lnSpc>
              <a:spcBef>
                <a:spcPct val="5000"/>
              </a:spcBef>
              <a:buSzPct val="65000"/>
              <a:buFont typeface="Symbol" charset="2"/>
              <a:buNone/>
            </a:pPr>
            <a:r>
              <a:rPr lang="en-US" sz="1400" dirty="0"/>
              <a:t>4.5	Implementing</a:t>
            </a:r>
          </a:p>
          <a:p>
            <a:pPr marL="969963" lvl="1" indent="-285750">
              <a:lnSpc>
                <a:spcPct val="85000"/>
              </a:lnSpc>
              <a:spcBef>
                <a:spcPct val="5000"/>
              </a:spcBef>
              <a:buSzPct val="65000"/>
              <a:buFont typeface="Symbol" charset="2"/>
              <a:buNone/>
            </a:pPr>
            <a:r>
              <a:rPr lang="en-US" sz="1400" dirty="0"/>
              <a:t>4.6	</a:t>
            </a:r>
            <a:r>
              <a:rPr lang="en-US" sz="1400" dirty="0" smtClean="0"/>
              <a:t>Operating</a:t>
            </a:r>
          </a:p>
          <a:p>
            <a:pPr marL="969963" lvl="1" indent="-285750">
              <a:lnSpc>
                <a:spcPct val="85000"/>
              </a:lnSpc>
              <a:spcBef>
                <a:spcPct val="5000"/>
              </a:spcBef>
              <a:buSzPct val="65000"/>
              <a:buFont typeface="Symbol" charset="2"/>
              <a:buNone/>
            </a:pPr>
            <a:r>
              <a:rPr lang="en-US" sz="1400" dirty="0" smtClean="0"/>
              <a:t>4.7 Engineering Leadership</a:t>
            </a:r>
          </a:p>
          <a:p>
            <a:pPr marL="969963" lvl="1" indent="-285750">
              <a:lnSpc>
                <a:spcPct val="85000"/>
              </a:lnSpc>
              <a:spcBef>
                <a:spcPct val="5000"/>
              </a:spcBef>
              <a:buSzPct val="65000"/>
              <a:buFont typeface="Symbol" charset="2"/>
              <a:buNone/>
            </a:pPr>
            <a:r>
              <a:rPr lang="en-US" sz="1400" dirty="0" smtClean="0"/>
              <a:t>4.8 Entrepreneurship</a:t>
            </a:r>
            <a:endParaRPr lang="en-US" sz="1400" dirty="0"/>
          </a:p>
        </p:txBody>
      </p:sp>
      <p:sp>
        <p:nvSpPr>
          <p:cNvPr id="10" name="Text Box 5"/>
          <p:cNvSpPr txBox="1">
            <a:spLocks noChangeArrowheads="1"/>
          </p:cNvSpPr>
          <p:nvPr/>
        </p:nvSpPr>
        <p:spPr bwMode="auto">
          <a:xfrm>
            <a:off x="414278" y="6396038"/>
            <a:ext cx="7823332" cy="461962"/>
          </a:xfrm>
          <a:prstGeom prst="rect">
            <a:avLst/>
          </a:prstGeom>
          <a:noFill/>
          <a:ln w="9525">
            <a:noFill/>
            <a:miter lim="800000"/>
            <a:headEnd/>
            <a:tailEnd/>
          </a:ln>
        </p:spPr>
        <p:txBody>
          <a:bodyPr>
            <a:prstTxWarp prst="textNoShape">
              <a:avLst/>
            </a:prstTxWarp>
            <a:spAutoFit/>
          </a:bodyPr>
          <a:lstStyle/>
          <a:p>
            <a:r>
              <a:rPr lang="en-US" sz="2400" dirty="0">
                <a:solidFill>
                  <a:srgbClr val="CC0000"/>
                </a:solidFill>
              </a:rPr>
              <a:t>CDIO Syllabus contains 2-3 more layers of detail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utoUpdateAnimBg="0"/>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91" name="Text Box 3"/>
          <p:cNvSpPr txBox="1">
            <a:spLocks noChangeArrowheads="1"/>
          </p:cNvSpPr>
          <p:nvPr/>
        </p:nvSpPr>
        <p:spPr bwMode="auto">
          <a:xfrm>
            <a:off x="1155700" y="5965458"/>
            <a:ext cx="8750300" cy="892542"/>
          </a:xfrm>
          <a:prstGeom prst="rect">
            <a:avLst/>
          </a:prstGeom>
          <a:noFill/>
          <a:ln w="9525">
            <a:noFill/>
            <a:miter lim="800000"/>
            <a:headEnd/>
            <a:tailEnd/>
          </a:ln>
        </p:spPr>
        <p:txBody>
          <a:bodyPr wrap="square" lIns="91430" tIns="45715" rIns="91430" bIns="45715">
            <a:prstTxWarp prst="textNoShape">
              <a:avLst/>
            </a:prstTxWarp>
            <a:spAutoFit/>
          </a:bodyPr>
          <a:lstStyle/>
          <a:p>
            <a:pPr algn="ctr"/>
            <a:r>
              <a:rPr lang="en-US" sz="2600" b="1" dirty="0" smtClean="0">
                <a:solidFill>
                  <a:srgbClr val="8F242E"/>
                </a:solidFill>
              </a:rPr>
              <a:t>Analysis is rated highest but need </a:t>
            </a:r>
            <a:r>
              <a:rPr lang="en-US" sz="2600" b="1" dirty="0" smtClean="0">
                <a:solidFill>
                  <a:srgbClr val="8F242E"/>
                </a:solidFill>
              </a:rPr>
              <a:t>for almost as high proficiency in design, communication and teamwork</a:t>
            </a:r>
            <a:endParaRPr lang="en-US" sz="2000" b="1" dirty="0"/>
          </a:p>
        </p:txBody>
      </p:sp>
      <p:sp>
        <p:nvSpPr>
          <p:cNvPr id="37892" name="Text Box 4"/>
          <p:cNvSpPr txBox="1">
            <a:spLocks noChangeArrowheads="1"/>
          </p:cNvSpPr>
          <p:nvPr/>
        </p:nvSpPr>
        <p:spPr bwMode="auto">
          <a:xfrm>
            <a:off x="338799" y="346076"/>
            <a:ext cx="184666" cy="523220"/>
          </a:xfrm>
          <a:prstGeom prst="rect">
            <a:avLst/>
          </a:prstGeom>
          <a:noFill/>
          <a:ln w="9525">
            <a:noFill/>
            <a:miter lim="800000"/>
            <a:headEnd/>
            <a:tailEnd/>
          </a:ln>
        </p:spPr>
        <p:txBody>
          <a:bodyPr wrap="none">
            <a:prstTxWarp prst="textNoShape">
              <a:avLst/>
            </a:prstTxWarp>
            <a:spAutoFit/>
          </a:bodyPr>
          <a:lstStyle/>
          <a:p>
            <a:endParaRPr lang="en-GB" sz="2800" b="1">
              <a:solidFill>
                <a:schemeClr val="bg1"/>
              </a:solidFill>
            </a:endParaRPr>
          </a:p>
        </p:txBody>
      </p:sp>
      <p:graphicFrame>
        <p:nvGraphicFramePr>
          <p:cNvPr id="37890" name="Object 6"/>
          <p:cNvGraphicFramePr>
            <a:graphicFrameLocks noGrp="1" noChangeAspect="1"/>
          </p:cNvGraphicFramePr>
          <p:nvPr>
            <p:ph/>
          </p:nvPr>
        </p:nvGraphicFramePr>
        <p:xfrm>
          <a:off x="753269" y="920750"/>
          <a:ext cx="8420100" cy="5313363"/>
        </p:xfrm>
        <a:graphic>
          <a:graphicData uri="http://schemas.openxmlformats.org/presentationml/2006/ole">
            <p:oleObj spid="_x0000_s37890" name="Worksheet" r:id="rId4" imgW="8671560" imgH="5928360" progId="Excel.Sheet.8">
              <p:embed/>
            </p:oleObj>
          </a:graphicData>
        </a:graphic>
      </p:graphicFrame>
      <p:sp>
        <p:nvSpPr>
          <p:cNvPr id="37893" name="Text Box 7"/>
          <p:cNvSpPr txBox="1">
            <a:spLocks noChangeArrowheads="1"/>
          </p:cNvSpPr>
          <p:nvPr/>
        </p:nvSpPr>
        <p:spPr bwMode="auto">
          <a:xfrm>
            <a:off x="2479940" y="1246189"/>
            <a:ext cx="6261762" cy="430887"/>
          </a:xfrm>
          <a:prstGeom prst="rect">
            <a:avLst/>
          </a:prstGeom>
          <a:noFill/>
          <a:ln w="9525">
            <a:solidFill>
              <a:schemeClr val="tx1"/>
            </a:solidFill>
            <a:miter lim="800000"/>
            <a:headEnd/>
            <a:tailEnd/>
          </a:ln>
        </p:spPr>
        <p:txBody>
          <a:bodyPr>
            <a:prstTxWarp prst="textNoShape">
              <a:avLst/>
            </a:prstTxWarp>
            <a:spAutoFit/>
          </a:bodyPr>
          <a:lstStyle/>
          <a:p>
            <a:r>
              <a:rPr lang="en-US" sz="1800" b="1"/>
              <a:t>Massachusetts Institute of Technology, Cambridge</a:t>
            </a:r>
            <a:r>
              <a:rPr lang="en-US" b="1"/>
              <a:t> </a:t>
            </a:r>
          </a:p>
        </p:txBody>
      </p:sp>
      <p:sp>
        <p:nvSpPr>
          <p:cNvPr id="37894" name="Text Box 8"/>
          <p:cNvSpPr txBox="1">
            <a:spLocks noChangeArrowheads="1"/>
          </p:cNvSpPr>
          <p:nvPr/>
        </p:nvSpPr>
        <p:spPr bwMode="auto">
          <a:xfrm>
            <a:off x="300964" y="4489451"/>
            <a:ext cx="1416486" cy="369332"/>
          </a:xfrm>
          <a:prstGeom prst="rect">
            <a:avLst/>
          </a:prstGeom>
          <a:noFill/>
          <a:ln w="9525">
            <a:noFill/>
            <a:miter lim="800000"/>
            <a:headEnd/>
            <a:tailEnd/>
          </a:ln>
        </p:spPr>
        <p:txBody>
          <a:bodyPr wrap="none">
            <a:prstTxWarp prst="textNoShape">
              <a:avLst/>
            </a:prstTxWarp>
            <a:spAutoFit/>
          </a:bodyPr>
          <a:lstStyle/>
          <a:p>
            <a:r>
              <a:rPr lang="en-US" sz="1800"/>
              <a:t>1. Exposure</a:t>
            </a:r>
          </a:p>
        </p:txBody>
      </p:sp>
      <p:sp>
        <p:nvSpPr>
          <p:cNvPr id="37895" name="Text Box 9"/>
          <p:cNvSpPr txBox="1">
            <a:spLocks noChangeArrowheads="1"/>
          </p:cNvSpPr>
          <p:nvPr/>
        </p:nvSpPr>
        <p:spPr bwMode="auto">
          <a:xfrm>
            <a:off x="300964" y="3709988"/>
            <a:ext cx="1531902" cy="369332"/>
          </a:xfrm>
          <a:prstGeom prst="rect">
            <a:avLst/>
          </a:prstGeom>
          <a:noFill/>
          <a:ln w="9525">
            <a:noFill/>
            <a:miter lim="800000"/>
            <a:headEnd/>
            <a:tailEnd/>
          </a:ln>
        </p:spPr>
        <p:txBody>
          <a:bodyPr wrap="none">
            <a:prstTxWarp prst="textNoShape">
              <a:avLst/>
            </a:prstTxWarp>
            <a:spAutoFit/>
          </a:bodyPr>
          <a:lstStyle/>
          <a:p>
            <a:r>
              <a:rPr lang="en-US" sz="1800"/>
              <a:t>2. Participate</a:t>
            </a:r>
          </a:p>
        </p:txBody>
      </p:sp>
      <p:sp>
        <p:nvSpPr>
          <p:cNvPr id="37896" name="Text Box 10"/>
          <p:cNvSpPr txBox="1">
            <a:spLocks noChangeArrowheads="1"/>
          </p:cNvSpPr>
          <p:nvPr/>
        </p:nvSpPr>
        <p:spPr bwMode="auto">
          <a:xfrm>
            <a:off x="300964" y="2914651"/>
            <a:ext cx="1634695" cy="369332"/>
          </a:xfrm>
          <a:prstGeom prst="rect">
            <a:avLst/>
          </a:prstGeom>
          <a:noFill/>
          <a:ln w="9525">
            <a:noFill/>
            <a:miter lim="800000"/>
            <a:headEnd/>
            <a:tailEnd/>
          </a:ln>
        </p:spPr>
        <p:txBody>
          <a:bodyPr wrap="none">
            <a:prstTxWarp prst="textNoShape">
              <a:avLst/>
            </a:prstTxWarp>
            <a:spAutoFit/>
          </a:bodyPr>
          <a:lstStyle/>
          <a:p>
            <a:r>
              <a:rPr lang="en-US" sz="1800"/>
              <a:t>3. Understand</a:t>
            </a:r>
          </a:p>
        </p:txBody>
      </p:sp>
      <p:sp>
        <p:nvSpPr>
          <p:cNvPr id="37897" name="Text Box 11"/>
          <p:cNvSpPr txBox="1">
            <a:spLocks noChangeArrowheads="1"/>
          </p:cNvSpPr>
          <p:nvPr/>
        </p:nvSpPr>
        <p:spPr bwMode="auto">
          <a:xfrm>
            <a:off x="300964" y="1995488"/>
            <a:ext cx="1275034" cy="646331"/>
          </a:xfrm>
          <a:prstGeom prst="rect">
            <a:avLst/>
          </a:prstGeom>
          <a:noFill/>
          <a:ln w="9525">
            <a:noFill/>
            <a:miter lim="800000"/>
            <a:headEnd/>
            <a:tailEnd/>
          </a:ln>
        </p:spPr>
        <p:txBody>
          <a:bodyPr wrap="none">
            <a:prstTxWarp prst="textNoShape">
              <a:avLst/>
            </a:prstTxWarp>
            <a:spAutoFit/>
          </a:bodyPr>
          <a:lstStyle/>
          <a:p>
            <a:r>
              <a:rPr lang="en-US" sz="1800"/>
              <a:t>4. Skilled</a:t>
            </a:r>
          </a:p>
          <a:p>
            <a:r>
              <a:rPr lang="en-US" sz="1800"/>
              <a:t>    Practice</a:t>
            </a:r>
          </a:p>
        </p:txBody>
      </p:sp>
      <p:sp>
        <p:nvSpPr>
          <p:cNvPr id="37898" name="Text Box 12"/>
          <p:cNvSpPr txBox="1">
            <a:spLocks noChangeArrowheads="1"/>
          </p:cNvSpPr>
          <p:nvPr/>
        </p:nvSpPr>
        <p:spPr bwMode="auto">
          <a:xfrm>
            <a:off x="300964" y="1289051"/>
            <a:ext cx="1326881" cy="369332"/>
          </a:xfrm>
          <a:prstGeom prst="rect">
            <a:avLst/>
          </a:prstGeom>
          <a:noFill/>
          <a:ln w="9525">
            <a:noFill/>
            <a:miter lim="800000"/>
            <a:headEnd/>
            <a:tailEnd/>
          </a:ln>
        </p:spPr>
        <p:txBody>
          <a:bodyPr wrap="none">
            <a:prstTxWarp prst="textNoShape">
              <a:avLst/>
            </a:prstTxWarp>
            <a:spAutoFit/>
          </a:bodyPr>
          <a:lstStyle/>
          <a:p>
            <a:r>
              <a:rPr lang="en-US" sz="1800"/>
              <a:t>5. Innovate</a:t>
            </a:r>
          </a:p>
        </p:txBody>
      </p:sp>
      <p:sp>
        <p:nvSpPr>
          <p:cNvPr id="37899" name="Rectangle 13"/>
          <p:cNvSpPr>
            <a:spLocks noChangeArrowheads="1"/>
          </p:cNvSpPr>
          <p:nvPr/>
        </p:nvSpPr>
        <p:spPr bwMode="auto">
          <a:xfrm>
            <a:off x="343959" y="258118"/>
            <a:ext cx="7744222" cy="523220"/>
          </a:xfrm>
          <a:prstGeom prst="rect">
            <a:avLst/>
          </a:prstGeom>
          <a:noFill/>
          <a:ln w="9525">
            <a:noFill/>
            <a:miter lim="800000"/>
            <a:headEnd/>
            <a:tailEnd/>
          </a:ln>
        </p:spPr>
        <p:txBody>
          <a:bodyPr wrap="square">
            <a:prstTxWarp prst="textNoShape">
              <a:avLst/>
            </a:prstTxWarp>
            <a:spAutoFit/>
          </a:bodyPr>
          <a:lstStyle/>
          <a:p>
            <a:r>
              <a:rPr lang="sv-SE" sz="2800" b="1" dirty="0">
                <a:solidFill>
                  <a:schemeClr val="bg1"/>
                </a:solidFill>
              </a:rPr>
              <a:t>PRIORITING LEARNING OUTCOMES</a:t>
            </a:r>
            <a:r>
              <a:rPr lang="sv-SE" sz="2800" b="1" dirty="0" smtClean="0">
                <a:solidFill>
                  <a:schemeClr val="bg1"/>
                </a:solidFill>
              </a:rPr>
              <a:t> </a:t>
            </a:r>
            <a:endParaRPr lang="en-US" sz="2800" b="1" dirty="0">
              <a:solidFill>
                <a:schemeClr val="bg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a:xfrm>
            <a:off x="560756" y="381000"/>
            <a:ext cx="8186105" cy="410784"/>
          </a:xfrm>
        </p:spPr>
        <p:txBody>
          <a:bodyPr/>
          <a:lstStyle/>
          <a:p>
            <a:r>
              <a:rPr lang="en-GB" sz="2400" dirty="0" smtClean="0"/>
              <a:t>CO-EVOLUTION OF KNOWLEDGE AND SKILLS</a:t>
            </a:r>
            <a:endParaRPr lang="en-GB" sz="2400" dirty="0"/>
          </a:p>
        </p:txBody>
      </p:sp>
      <p:grpSp>
        <p:nvGrpSpPr>
          <p:cNvPr id="7" name="Group 6"/>
          <p:cNvGrpSpPr/>
          <p:nvPr/>
        </p:nvGrpSpPr>
        <p:grpSpPr>
          <a:xfrm>
            <a:off x="755576" y="3861048"/>
            <a:ext cx="3805805" cy="2304256"/>
            <a:chOff x="937672" y="4067200"/>
            <a:chExt cx="4021829" cy="2519699"/>
          </a:xfrm>
        </p:grpSpPr>
        <p:pic>
          <p:nvPicPr>
            <p:cNvPr id="8" name="Picture 2" descr="helga_frilagd"/>
            <p:cNvPicPr>
              <a:picLocks noChangeAspect="1" noChangeArrowheads="1"/>
            </p:cNvPicPr>
            <p:nvPr/>
          </p:nvPicPr>
          <p:blipFill>
            <a:blip r:embed="rId2"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a:ext>
              </a:extLst>
            </a:blip>
            <a:srcRect/>
            <a:stretch>
              <a:fillRect/>
            </a:stretch>
          </p:blipFill>
          <p:spPr bwMode="auto">
            <a:xfrm>
              <a:off x="2278076" y="4462671"/>
              <a:ext cx="900061" cy="1695523"/>
            </a:xfrm>
            <a:prstGeom prst="rect">
              <a:avLst/>
            </a:prstGeom>
            <a:noFill/>
            <a:ln w="9525">
              <a:noFill/>
              <a:miter lim="800000"/>
              <a:headEnd/>
              <a:tailEnd/>
            </a:ln>
          </p:spPr>
        </p:pic>
        <p:cxnSp>
          <p:nvCxnSpPr>
            <p:cNvPr id="9" name="Straight Arrow Connector 8"/>
            <p:cNvCxnSpPr>
              <a:cxnSpLocks noChangeShapeType="1"/>
            </p:cNvCxnSpPr>
            <p:nvPr/>
          </p:nvCxnSpPr>
          <p:spPr bwMode="auto">
            <a:xfrm>
              <a:off x="1089719" y="6174705"/>
              <a:ext cx="3770313" cy="0"/>
            </a:xfrm>
            <a:prstGeom prst="straightConnector1">
              <a:avLst/>
            </a:prstGeom>
            <a:noFill/>
            <a:ln w="25400">
              <a:solidFill>
                <a:schemeClr val="tx1"/>
              </a:solidFill>
              <a:round/>
              <a:headEnd/>
              <a:tailEnd type="arrow" w="med" len="med"/>
            </a:ln>
            <a:effectLst>
              <a:outerShdw blurRad="63500" dist="25000" dir="5400000" rotWithShape="0">
                <a:srgbClr val="000000">
                  <a:alpha val="39998"/>
                </a:srgbClr>
              </a:outerShdw>
            </a:effectLst>
            <a:extLst/>
          </p:spPr>
        </p:cxnSp>
        <p:pic>
          <p:nvPicPr>
            <p:cNvPr id="10" name="Picture 2" descr="helga_frilagd"/>
            <p:cNvPicPr>
              <a:picLocks noChangeAspect="1" noChangeArrowheads="1"/>
            </p:cNvPicPr>
            <p:nvPr/>
          </p:nvPicPr>
          <p:blipFill>
            <a:blip r:embed="rId3"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a:ext>
              </a:extLst>
            </a:blip>
            <a:srcRect/>
            <a:stretch>
              <a:fillRect/>
            </a:stretch>
          </p:blipFill>
          <p:spPr bwMode="auto">
            <a:xfrm>
              <a:off x="3850972" y="4067200"/>
              <a:ext cx="1108529" cy="2088232"/>
            </a:xfrm>
            <a:prstGeom prst="rect">
              <a:avLst/>
            </a:prstGeom>
            <a:noFill/>
            <a:ln w="9525">
              <a:noFill/>
              <a:miter lim="800000"/>
              <a:headEnd/>
              <a:tailEnd/>
            </a:ln>
          </p:spPr>
        </p:pic>
        <p:pic>
          <p:nvPicPr>
            <p:cNvPr id="11" name="Picture 2" descr="helga_frilagd"/>
            <p:cNvPicPr>
              <a:picLocks noChangeAspect="1" noChangeArrowheads="1"/>
            </p:cNvPicPr>
            <p:nvPr/>
          </p:nvPicPr>
          <p:blipFill>
            <a:blip r:embed="rId4"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a:ext>
              </a:extLst>
            </a:blip>
            <a:srcRect/>
            <a:stretch>
              <a:fillRect/>
            </a:stretch>
          </p:blipFill>
          <p:spPr bwMode="auto">
            <a:xfrm>
              <a:off x="971600" y="4985800"/>
              <a:ext cx="622361" cy="1172395"/>
            </a:xfrm>
            <a:prstGeom prst="rect">
              <a:avLst/>
            </a:prstGeom>
            <a:noFill/>
            <a:ln w="9525">
              <a:noFill/>
              <a:miter lim="800000"/>
              <a:headEnd/>
              <a:tailEnd/>
            </a:ln>
          </p:spPr>
        </p:pic>
        <p:sp>
          <p:nvSpPr>
            <p:cNvPr id="12" name="Rectangle 14"/>
            <p:cNvSpPr>
              <a:spLocks noChangeArrowheads="1"/>
            </p:cNvSpPr>
            <p:nvPr/>
          </p:nvSpPr>
          <p:spPr bwMode="auto">
            <a:xfrm>
              <a:off x="937672" y="6217567"/>
              <a:ext cx="3634328" cy="369332"/>
            </a:xfrm>
            <a:prstGeom prst="rect">
              <a:avLst/>
            </a:prstGeom>
            <a:noFill/>
            <a:ln w="9525">
              <a:noFill/>
              <a:miter lim="800000"/>
              <a:headEnd/>
              <a:tailEnd/>
            </a:ln>
          </p:spPr>
          <p:txBody>
            <a:bodyPr wrap="none">
              <a:spAutoFit/>
            </a:bodyPr>
            <a:lstStyle/>
            <a:p>
              <a:r>
                <a:rPr lang="sv-SE" i="1" dirty="0" err="1" smtClean="0">
                  <a:solidFill>
                    <a:prstClr val="black"/>
                  </a:solidFill>
                  <a:ea typeface="ＭＳ Ｐゴシック" charset="-128"/>
                </a:rPr>
                <a:t>Development</a:t>
              </a:r>
              <a:r>
                <a:rPr lang="sv-SE" i="1" dirty="0" smtClean="0">
                  <a:solidFill>
                    <a:prstClr val="black"/>
                  </a:solidFill>
                  <a:ea typeface="ＭＳ Ｐゴシック" charset="-128"/>
                </a:rPr>
                <a:t> </a:t>
              </a:r>
              <a:r>
                <a:rPr lang="sv-SE" i="1" dirty="0" err="1" smtClean="0">
                  <a:solidFill>
                    <a:prstClr val="black"/>
                  </a:solidFill>
                  <a:ea typeface="ＭＳ Ｐゴシック" charset="-128"/>
                </a:rPr>
                <a:t>of</a:t>
              </a:r>
              <a:r>
                <a:rPr lang="sv-SE" i="1" dirty="0" smtClean="0">
                  <a:solidFill>
                    <a:prstClr val="black"/>
                  </a:solidFill>
                  <a:ea typeface="ＭＳ Ｐゴシック" charset="-128"/>
                </a:rPr>
                <a:t> </a:t>
              </a:r>
              <a:r>
                <a:rPr lang="sv-SE" i="1" dirty="0" err="1" smtClean="0">
                  <a:solidFill>
                    <a:prstClr val="black"/>
                  </a:solidFill>
                  <a:ea typeface="ＭＳ Ｐゴシック" charset="-128"/>
                </a:rPr>
                <a:t>engineering</a:t>
              </a:r>
              <a:r>
                <a:rPr lang="sv-SE" i="1" dirty="0" smtClean="0">
                  <a:solidFill>
                    <a:prstClr val="black"/>
                  </a:solidFill>
                  <a:ea typeface="ＭＳ Ｐゴシック" charset="-128"/>
                </a:rPr>
                <a:t> </a:t>
              </a:r>
              <a:r>
                <a:rPr lang="sv-SE" i="1" dirty="0" err="1" smtClean="0">
                  <a:solidFill>
                    <a:prstClr val="black"/>
                  </a:solidFill>
                  <a:ea typeface="ＭＳ Ｐゴシック" charset="-128"/>
                </a:rPr>
                <a:t>skills</a:t>
              </a:r>
              <a:endParaRPr lang="en-US" i="1" dirty="0" smtClean="0">
                <a:solidFill>
                  <a:prstClr val="black"/>
                </a:solidFill>
                <a:ea typeface="ＭＳ Ｐゴシック" charset="-128"/>
              </a:endParaRPr>
            </a:p>
          </p:txBody>
        </p:sp>
      </p:grpSp>
      <p:grpSp>
        <p:nvGrpSpPr>
          <p:cNvPr id="13" name="Group 12"/>
          <p:cNvGrpSpPr/>
          <p:nvPr/>
        </p:nvGrpSpPr>
        <p:grpSpPr>
          <a:xfrm>
            <a:off x="539552" y="1484784"/>
            <a:ext cx="4104456" cy="2232829"/>
            <a:chOff x="539552" y="836712"/>
            <a:chExt cx="4680520" cy="2961620"/>
          </a:xfrm>
        </p:grpSpPr>
        <p:pic>
          <p:nvPicPr>
            <p:cNvPr id="14" name="Picture 13" descr="books0.jpg"/>
            <p:cNvPicPr>
              <a:picLocks noChangeAspect="1"/>
            </p:cNvPicPr>
            <p:nvPr/>
          </p:nvPicPr>
          <p:blipFill>
            <a:blip r:embed="rId5" cstate="email">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a:ext>
              </a:extLst>
            </a:blip>
            <a:stretch>
              <a:fillRect/>
            </a:stretch>
          </p:blipFill>
          <p:spPr>
            <a:xfrm>
              <a:off x="539552" y="2418369"/>
              <a:ext cx="1296144" cy="961503"/>
            </a:xfrm>
            <a:prstGeom prst="rect">
              <a:avLst/>
            </a:prstGeom>
          </p:spPr>
        </p:pic>
        <p:pic>
          <p:nvPicPr>
            <p:cNvPr id="15" name="Picture 14" descr="books3.jpg"/>
            <p:cNvPicPr>
              <a:picLocks noChangeAspect="1"/>
            </p:cNvPicPr>
            <p:nvPr/>
          </p:nvPicPr>
          <p:blipFill>
            <a:blip r:embed="rId6" cstate="email">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a:ext>
              </a:extLst>
            </a:blip>
            <a:stretch>
              <a:fillRect/>
            </a:stretch>
          </p:blipFill>
          <p:spPr>
            <a:xfrm>
              <a:off x="1812816" y="1700808"/>
              <a:ext cx="1679064" cy="1679064"/>
            </a:xfrm>
            <a:prstGeom prst="rect">
              <a:avLst/>
            </a:prstGeom>
          </p:spPr>
        </p:pic>
        <p:pic>
          <p:nvPicPr>
            <p:cNvPr id="16" name="Picture 15" descr="books1.jpg"/>
            <p:cNvPicPr>
              <a:picLocks noChangeAspect="1"/>
            </p:cNvPicPr>
            <p:nvPr/>
          </p:nvPicPr>
          <p:blipFill>
            <a:blip r:embed="rId7" cstate="email">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a:ext>
              </a:extLst>
            </a:blip>
            <a:stretch>
              <a:fillRect/>
            </a:stretch>
          </p:blipFill>
          <p:spPr>
            <a:xfrm>
              <a:off x="3491880" y="836712"/>
              <a:ext cx="1728192" cy="2622501"/>
            </a:xfrm>
            <a:prstGeom prst="rect">
              <a:avLst/>
            </a:prstGeom>
          </p:spPr>
        </p:pic>
        <p:cxnSp>
          <p:nvCxnSpPr>
            <p:cNvPr id="17" name="Straight Arrow Connector 16"/>
            <p:cNvCxnSpPr>
              <a:cxnSpLocks noChangeShapeType="1"/>
            </p:cNvCxnSpPr>
            <p:nvPr/>
          </p:nvCxnSpPr>
          <p:spPr bwMode="auto">
            <a:xfrm>
              <a:off x="1106488" y="3417567"/>
              <a:ext cx="3770312" cy="0"/>
            </a:xfrm>
            <a:prstGeom prst="straightConnector1">
              <a:avLst/>
            </a:prstGeom>
            <a:noFill/>
            <a:ln w="25400">
              <a:solidFill>
                <a:schemeClr val="tx1"/>
              </a:solidFill>
              <a:round/>
              <a:headEnd/>
              <a:tailEnd type="arrow" w="med" len="med"/>
            </a:ln>
            <a:effectLst>
              <a:outerShdw blurRad="63500" dist="25000" dir="5400000" rotWithShape="0">
                <a:srgbClr val="000000">
                  <a:alpha val="39998"/>
                </a:srgbClr>
              </a:outerShdw>
            </a:effectLst>
            <a:extLst/>
          </p:spPr>
        </p:cxnSp>
        <p:sp>
          <p:nvSpPr>
            <p:cNvPr id="18" name="Rectangle 15"/>
            <p:cNvSpPr>
              <a:spLocks noChangeArrowheads="1"/>
            </p:cNvSpPr>
            <p:nvPr/>
          </p:nvSpPr>
          <p:spPr bwMode="auto">
            <a:xfrm>
              <a:off x="961335" y="3429000"/>
              <a:ext cx="3826689" cy="369332"/>
            </a:xfrm>
            <a:prstGeom prst="rect">
              <a:avLst/>
            </a:prstGeom>
            <a:noFill/>
            <a:ln w="9525">
              <a:noFill/>
              <a:miter lim="800000"/>
              <a:headEnd/>
              <a:tailEnd/>
            </a:ln>
          </p:spPr>
          <p:txBody>
            <a:bodyPr wrap="none">
              <a:spAutoFit/>
            </a:bodyPr>
            <a:lstStyle/>
            <a:p>
              <a:r>
                <a:rPr lang="sv-SE" i="1" dirty="0" smtClean="0">
                  <a:solidFill>
                    <a:prstClr val="black"/>
                  </a:solidFill>
                  <a:ea typeface="ＭＳ Ｐゴシック" charset="-128"/>
                </a:rPr>
                <a:t>Acquisition of  technical  knowledge</a:t>
              </a:r>
              <a:endParaRPr lang="en-US" i="1" dirty="0" smtClean="0">
                <a:solidFill>
                  <a:prstClr val="black"/>
                </a:solidFill>
                <a:ea typeface="ＭＳ Ｐゴシック" charset="-128"/>
              </a:endParaRPr>
            </a:p>
          </p:txBody>
        </p:sp>
      </p:grpSp>
      <p:sp>
        <p:nvSpPr>
          <p:cNvPr id="19" name="Rectangle 18"/>
          <p:cNvSpPr/>
          <p:nvPr/>
        </p:nvSpPr>
        <p:spPr>
          <a:xfrm>
            <a:off x="5772487" y="1584029"/>
            <a:ext cx="3760363" cy="1446550"/>
          </a:xfrm>
          <a:prstGeom prst="rect">
            <a:avLst/>
          </a:prstGeom>
        </p:spPr>
        <p:txBody>
          <a:bodyPr wrap="square">
            <a:spAutoFit/>
          </a:bodyPr>
          <a:lstStyle/>
          <a:p>
            <a:r>
              <a:rPr lang="en-US" dirty="0" smtClean="0"/>
              <a:t>The CDIO strategy is the </a:t>
            </a:r>
            <a:br>
              <a:rPr lang="en-US" dirty="0" smtClean="0"/>
            </a:br>
            <a:r>
              <a:rPr lang="en-US" dirty="0" smtClean="0"/>
              <a:t>integrated curriculum</a:t>
            </a:r>
            <a:br>
              <a:rPr lang="en-US" dirty="0" smtClean="0"/>
            </a:br>
            <a:r>
              <a:rPr lang="en-US" dirty="0" smtClean="0"/>
              <a:t>where knowledge &amp; skills </a:t>
            </a:r>
            <a:br>
              <a:rPr lang="en-US" dirty="0" smtClean="0"/>
            </a:br>
            <a:r>
              <a:rPr lang="en-US" dirty="0" smtClean="0"/>
              <a:t>give each other meaning!</a:t>
            </a:r>
            <a:endParaRPr lang="en-US" dirty="0"/>
          </a:p>
        </p:txBody>
      </p:sp>
      <p:pic>
        <p:nvPicPr>
          <p:cNvPr id="20" name="Picture 19" descr="hander_blue_red.gif"/>
          <p:cNvPicPr>
            <a:picLocks noChangeAspect="1"/>
          </p:cNvPicPr>
          <p:nvPr/>
        </p:nvPicPr>
        <p:blipFill>
          <a:blip r:embed="rId8" cstate="screen">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a:ext>
            </a:extLst>
          </a:blip>
          <a:stretch>
            <a:fillRect/>
          </a:stretch>
        </p:blipFill>
        <p:spPr>
          <a:xfrm rot="10800000">
            <a:off x="6451747" y="3621589"/>
            <a:ext cx="2141011" cy="2141011"/>
          </a:xfrm>
          <a:prstGeom prst="rect">
            <a:avLst/>
          </a:prstGeom>
        </p:spPr>
      </p:pic>
    </p:spTree>
  </p:cSld>
  <p:clrMapOvr>
    <a:masterClrMapping/>
  </p:clrMapOvr>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endParaRPr lang="en-GB"/>
          </a:p>
        </p:txBody>
      </p:sp>
      <p:sp>
        <p:nvSpPr>
          <p:cNvPr id="39939" name="Rectangle 3"/>
          <p:cNvSpPr>
            <a:spLocks noGrp="1" noChangeArrowheads="1"/>
          </p:cNvSpPr>
          <p:nvPr>
            <p:ph type="body" idx="1"/>
          </p:nvPr>
        </p:nvSpPr>
        <p:spPr/>
        <p:txBody>
          <a:bodyPr/>
          <a:lstStyle/>
          <a:p>
            <a:pPr>
              <a:buFont typeface="Times" charset="0"/>
              <a:buChar char="•"/>
            </a:pPr>
            <a:endParaRPr lang="en-US"/>
          </a:p>
          <a:p>
            <a:pPr>
              <a:buFont typeface="Times" charset="0"/>
              <a:buChar char="•"/>
            </a:pPr>
            <a:endParaRPr lang="en-US"/>
          </a:p>
          <a:p>
            <a:pPr>
              <a:buFont typeface="Times" charset="0"/>
              <a:buChar char="•"/>
            </a:pPr>
            <a:endParaRPr lang="en-US"/>
          </a:p>
          <a:p>
            <a:pPr algn="ctr">
              <a:buFont typeface="Times" charset="0"/>
              <a:buNone/>
            </a:pPr>
            <a:r>
              <a:rPr lang="en-US" sz="2800"/>
              <a:t>How can we do better at assuring that students </a:t>
            </a:r>
            <a:br>
              <a:rPr lang="en-US" sz="2800"/>
            </a:br>
            <a:r>
              <a:rPr lang="en-US" sz="2800"/>
              <a:t>learn these skills?</a:t>
            </a:r>
          </a:p>
          <a:p>
            <a:pPr lvl="1"/>
            <a:endParaRPr lang="en-US" sz="2800"/>
          </a:p>
          <a:p>
            <a:pPr lvl="1" algn="ctr"/>
            <a:r>
              <a:rPr lang="en-US" sz="2800" i="1"/>
              <a:t>Within the available student and faculty time, funding and other resources</a:t>
            </a:r>
          </a:p>
          <a:p>
            <a:endParaRPr lang="en-US" sz="2800" i="1"/>
          </a:p>
        </p:txBody>
      </p:sp>
    </p:spTree>
  </p:cSld>
  <p:clrMapOvr>
    <a:masterClrMapping/>
  </p:clrMapOvr>
  <p:transition/>
  <p:timing>
    <p:tnLst>
      <p:par>
        <p:cTn id="1" dur="indefinite" restart="never" nodeType="tmRoot"/>
      </p:par>
    </p:tnLst>
  </p:timing>
</p:sld>
</file>

<file path=ppt/slides/slide16.xml><?xml version="1.0" encoding="utf-8"?>
<p:sld xmlns:p="http://schemas.openxmlformats.org/presentationml/2006/main" xmlns:mc="http://schemas.openxmlformats.org/markup-compatibility/2006" xmlns:a="http://schemas.openxmlformats.org/drawingml/2006/main" xmlns:mv="urn:schemas-microsoft-com:mac:vml" xmlns:r="http://schemas.openxmlformats.org/officeDocument/2006/relationships" mc:Ignorable="mv" mc:PreserveAttributes="mv:*">
  <p:cSld>
    <p:spTree>
      <p:nvGrpSpPr>
        <p:cNvPr id="1" name=""/>
        <p:cNvGrpSpPr/>
        <p:nvPr/>
      </p:nvGrpSpPr>
      <p:grpSpPr>
        <a:xfrm>
          <a:off x="0" y="0"/>
          <a:ext cx="0" cy="0"/>
          <a:chOff x="0" y="0"/>
          <a:chExt cx="0" cy="0"/>
        </a:xfrm>
      </p:grpSpPr>
      <p:sp>
        <p:nvSpPr>
          <p:cNvPr id="44034" name="Rectangle 2"/>
          <p:cNvSpPr>
            <a:spLocks noChangeArrowheads="1" noGrp="1"/>
          </p:cNvSpPr>
          <p:nvPr>
            <p:ph type="title"/>
          </p:nvPr>
        </p:nvSpPr>
        <p:spPr>
          <a:xfrm>
            <a:off x="189177" y="1"/>
            <a:ext cx="8093340" cy="1076325"/>
          </a:xfrm>
        </p:spPr>
        <p:txBody>
          <a:bodyPr/>
          <a:lstStyle/>
          <a:p>
            <a:r>
              <a:rPr lang="en-US" smtClean="0"/>
              <a:t>MORE AND MORE AUTHENTIC DESIGN EXPERIENCES IN THE EDUCATION</a:t>
            </a:r>
          </a:p>
        </p:txBody>
      </p:sp>
      <p:sp>
        <p:nvSpPr>
          <p:cNvPr id="39939" name="Rectangle 3"/>
          <p:cNvSpPr>
            <a:spLocks noChangeArrowheads="1" noGrp="1"/>
          </p:cNvSpPr>
          <p:nvPr>
            <p:ph idx="1" type="body"/>
          </p:nvPr>
        </p:nvSpPr>
        <p:spPr>
          <a:xfrm>
            <a:off x="601927" y="3100388"/>
            <a:ext cx="4335595" cy="2595562"/>
          </a:xfrm>
        </p:spPr>
        <p:txBody>
          <a:bodyPr/>
          <a:lstStyle/>
          <a:p>
            <a:pPr indent="0" lvl="1" marL="0">
              <a:buFont charset="0" typeface="Arial"/>
              <a:buNone/>
              <a:defRPr/>
            </a:pPr>
            <a:r>
              <a:rPr dirty="0" lang="en-US" smtClean="0"/>
              <a:t>Provide the natural </a:t>
            </a:r>
            <a:r>
              <a:rPr dirty="0" lang="en-US" smtClean="0">
                <a:solidFill>
                  <a:srgbClr val="FF0000"/>
                </a:solidFill>
              </a:rPr>
              <a:t>context</a:t>
            </a:r>
            <a:r>
              <a:rPr dirty="0" lang="en-US" smtClean="0"/>
              <a:t> in which to teach design, innovation, implementation skills</a:t>
            </a:r>
          </a:p>
          <a:p>
            <a:pPr indent="0" lvl="1" marL="0">
              <a:buFont charset="0" typeface="Arial"/>
              <a:buNone/>
              <a:defRPr/>
            </a:pPr>
            <a:endParaRPr dirty="0" lang="en-US" smtClean="0"/>
          </a:p>
          <a:p>
            <a:pPr indent="0" lvl="1" marL="0">
              <a:buFont charset="0" typeface="Arial"/>
              <a:buNone/>
              <a:defRPr/>
            </a:pPr>
            <a:r>
              <a:rPr dirty="0" lang="en-US" smtClean="0"/>
              <a:t>Provide a platform for training other CDIO syllabus skills (teamwork, communications etc)</a:t>
            </a:r>
          </a:p>
          <a:p>
            <a:pPr lvl="1">
              <a:buFont charset="0" typeface="Arial"/>
              <a:buChar char="•"/>
              <a:defRPr/>
            </a:pPr>
            <a:endParaRPr dirty="0" lang="en-GB"/>
          </a:p>
        </p:txBody>
      </p:sp>
      <p:sp>
        <p:nvSpPr>
          <p:cNvPr id="44036" name="Rectangle 3"/>
          <p:cNvSpPr>
            <a:spLocks noChangeArrowheads="1"/>
          </p:cNvSpPr>
          <p:nvPr/>
        </p:nvSpPr>
        <p:spPr bwMode="auto">
          <a:xfrm>
            <a:off x="626005" y="1397000"/>
            <a:ext cx="8856927" cy="1040624"/>
          </a:xfrm>
          <a:prstGeom prst="rect">
            <a:avLst/>
          </a:prstGeom>
          <a:noFill/>
          <a:ln w="57150">
            <a:solidFill>
              <a:srgbClr val="008000"/>
            </a:solidFill>
            <a:miter lim="800000"/>
            <a:headEnd/>
            <a:tailEnd/>
          </a:ln>
        </p:spPr>
        <p:txBody>
          <a:bodyPr bIns="180000" lIns="180000" rIns="180000" tIns="180000">
            <a:prstTxWarp prst="textNoShape">
              <a:avLst/>
            </a:prstTxWarp>
            <a:spAutoFit/>
          </a:bodyPr>
          <a:lstStyle/>
          <a:p>
            <a:r>
              <a:rPr b="1" lang="en-US"/>
              <a:t>Design-build experiences</a:t>
            </a:r>
            <a:r>
              <a:rPr lang="en-US"/>
              <a:t> are instructional events in which learning occurs through the creation of a </a:t>
            </a:r>
            <a:r>
              <a:rPr lang="en-US" u="sng"/>
              <a:t>product</a:t>
            </a:r>
            <a:r>
              <a:rPr lang="en-US"/>
              <a:t>, </a:t>
            </a:r>
            <a:r>
              <a:rPr lang="en-US" u="sng"/>
              <a:t>process</a:t>
            </a:r>
            <a:r>
              <a:rPr lang="en-US"/>
              <a:t>, or </a:t>
            </a:r>
            <a:r>
              <a:rPr lang="en-US" u="sng"/>
              <a:t>system</a:t>
            </a:r>
          </a:p>
        </p:txBody>
      </p:sp>
      <p:pic>
        <p:nvPicPr>
          <p:cNvPr id="5" name="Picture 5"/>
          <p:cNvPicPr>
            <a:picLocks noChangeArrowheads="1" noChangeAspect="1"/>
          </p:cNvPicPr>
          <p:nvPr/>
        </p:nvPicPr>
        <p:blipFill>
          <a:blip r:embed="rId3"/>
          <a:srcRect/>
          <a:stretch>
            <a:fillRect/>
          </a:stretch>
        </p:blipFill>
        <p:spPr bwMode="auto">
          <a:xfrm>
            <a:off x="5625439" y="3000375"/>
            <a:ext cx="2710392" cy="1876425"/>
          </a:xfrm>
          <a:prstGeom prst="rect">
            <a:avLst/>
          </a:prstGeom>
          <a:noFill/>
          <a:ln w="9525">
            <a:noFill/>
            <a:miter lim="800000"/>
            <a:headEnd/>
            <a:tailEnd/>
          </a:ln>
        </p:spPr>
      </p:pic>
      <p:sp>
        <p:nvSpPr>
          <p:cNvPr id="6" name="Text Box 6"/>
          <p:cNvSpPr txBox="1">
            <a:spLocks noChangeArrowheads="1"/>
          </p:cNvSpPr>
          <p:nvPr/>
        </p:nvSpPr>
        <p:spPr bwMode="auto">
          <a:xfrm>
            <a:off x="8492331" y="3363914"/>
            <a:ext cx="1286404" cy="1076325"/>
          </a:xfrm>
          <a:prstGeom prst="rect">
            <a:avLst/>
          </a:prstGeom>
          <a:noFill/>
          <a:ln w="9525">
            <a:noFill/>
            <a:miter lim="800000"/>
            <a:headEnd/>
            <a:tailEnd/>
          </a:ln>
        </p:spPr>
        <p:txBody>
          <a:bodyPr lIns="45720" rIns="45720">
            <a:prstTxWarp prst="textNoShape">
              <a:avLst/>
            </a:prstTxWarp>
            <a:spAutoFit/>
          </a:bodyPr>
          <a:lstStyle/>
          <a:p>
            <a:pPr>
              <a:spcBef>
                <a:spcPct val="50000"/>
              </a:spcBef>
            </a:pPr>
            <a:r>
              <a:rPr b="1" lang="sv-SE" sz="1600">
                <a:ea charset="0" typeface="Arial"/>
                <a:cs charset="0" typeface="Arial"/>
              </a:rPr>
              <a:t>Solar-</a:t>
            </a:r>
            <a:br>
              <a:rPr b="1" lang="sv-SE" sz="1600">
                <a:ea charset="0" typeface="Arial"/>
                <a:cs charset="0" typeface="Arial"/>
              </a:rPr>
            </a:br>
            <a:r>
              <a:rPr b="1" lang="sv-SE" sz="1600">
                <a:ea charset="0" typeface="Arial"/>
                <a:cs charset="0" typeface="Arial"/>
              </a:rPr>
              <a:t>driven</a:t>
            </a:r>
            <a:br>
              <a:rPr b="1" lang="sv-SE" sz="1600">
                <a:ea charset="0" typeface="Arial"/>
                <a:cs charset="0" typeface="Arial"/>
              </a:rPr>
            </a:br>
            <a:r>
              <a:rPr b="1" lang="sv-SE" sz="1600">
                <a:ea charset="0" typeface="Arial"/>
                <a:cs charset="0" typeface="Arial"/>
              </a:rPr>
              <a:t>aircraft,</a:t>
            </a:r>
            <a:br>
              <a:rPr b="1" lang="sv-SE" sz="1600">
                <a:ea charset="0" typeface="Arial"/>
                <a:cs charset="0" typeface="Arial"/>
              </a:rPr>
            </a:br>
            <a:r>
              <a:rPr b="1" lang="sv-SE" sz="1600">
                <a:ea charset="0" typeface="Arial"/>
                <a:cs charset="0" typeface="Arial"/>
              </a:rPr>
              <a:t>KTH</a:t>
            </a:r>
          </a:p>
        </p:txBody>
      </p:sp>
      <p:pic>
        <p:nvPicPr>
          <p:cNvPr descr="race8" id="7" name="Picture 10"/>
          <p:cNvPicPr>
            <a:picLocks noChangeArrowheads="1" noChangeAspect="1"/>
          </p:cNvPicPr>
          <p:nvPr/>
        </p:nvPicPr>
        <p:blipFill>
          <a:blip r:embed="rId4"/>
          <a:srcRect r="35"/>
          <a:stretch>
            <a:fillRect/>
          </a:stretch>
        </p:blipFill>
        <p:spPr bwMode="auto">
          <a:xfrm>
            <a:off x="5632318" y="5080001"/>
            <a:ext cx="2724150" cy="1592263"/>
          </a:xfrm>
          <a:prstGeom prst="rect">
            <a:avLst/>
          </a:prstGeom>
          <a:noFill/>
          <a:ln w="9525">
            <a:noFill/>
            <a:miter lim="800000"/>
            <a:headEnd/>
            <a:tailEnd/>
          </a:ln>
        </p:spPr>
      </p:pic>
      <p:sp>
        <p:nvSpPr>
          <p:cNvPr id="8" name="Text Box 11"/>
          <p:cNvSpPr txBox="1">
            <a:spLocks noChangeArrowheads="1"/>
          </p:cNvSpPr>
          <p:nvPr/>
        </p:nvSpPr>
        <p:spPr bwMode="auto">
          <a:xfrm>
            <a:off x="8492331" y="5219700"/>
            <a:ext cx="1260608" cy="831850"/>
          </a:xfrm>
          <a:prstGeom prst="rect">
            <a:avLst/>
          </a:prstGeom>
          <a:noFill/>
          <a:ln w="9525">
            <a:noFill/>
            <a:miter lim="800000"/>
            <a:headEnd/>
            <a:tailEnd/>
          </a:ln>
        </p:spPr>
        <p:txBody>
          <a:bodyPr lIns="45720" rIns="45720">
            <a:prstTxWarp prst="textNoShape">
              <a:avLst/>
            </a:prstTxWarp>
            <a:spAutoFit/>
          </a:bodyPr>
          <a:lstStyle/>
          <a:p>
            <a:pPr>
              <a:spcBef>
                <a:spcPct val="50000"/>
              </a:spcBef>
            </a:pPr>
            <a:r>
              <a:rPr b="1" lang="sv-SE" sz="1600">
                <a:ea charset="0" typeface="Arial"/>
                <a:cs charset="0" typeface="Arial"/>
              </a:rPr>
              <a:t>Formula Student,</a:t>
            </a:r>
            <a:br>
              <a:rPr b="1" lang="sv-SE" sz="1600">
                <a:ea charset="0" typeface="Arial"/>
                <a:cs charset="0" typeface="Arial"/>
              </a:rPr>
            </a:br>
            <a:r>
              <a:rPr b="1" lang="sv-SE" sz="1600">
                <a:ea charset="0" typeface="Arial"/>
                <a:cs charset="0" typeface="Arial"/>
              </a:rPr>
              <a:t>Chalmers</a:t>
            </a:r>
          </a:p>
        </p:txBody>
      </p:sp>
    </p:spTree>
  </p:cSld>
  <p:clrMapOvr>
    <a:masterClrMapping/>
  </p:clrMapOvr>
  <p:timing>
    <p:tnLst>
      <p:par>
        <p:cTn dur="indefinite" id="1" nodeType="tmRoot" restart="never">
          <p:childTnLst>
            <p:seq concurrent="1" nextAc="seek">
              <p:cTn dur="indefinite" id="2" nodeType="mainSeq">
                <p:childTnLst>
                  <p:par>
                    <p:cTn fill="hold" id="3">
                      <p:stCondLst>
                        <p:cond delay="indefinite"/>
                      </p:stCondLst>
                      <p:childTnLst>
                        <p:par>
                          <p:cTn fill="hold" id="4">
                            <p:stCondLst>
                              <p:cond delay="0"/>
                            </p:stCondLst>
                            <p:childTnLst>
                              <p:par>
                                <p:cTn fill="hold" grpId="0" id="5" nodeType="clickEffect" presetClass="entr" presetID="1" presetSubtype="0">
                                  <p:stCondLst>
                                    <p:cond delay="0"/>
                                  </p:stCondLst>
                                  <p:childTnLst>
                                    <p:set>
                                      <p:cBhvr>
                                        <p:cTn dur="1" fill="hold" id="6">
                                          <p:stCondLst>
                                            <p:cond delay="0"/>
                                          </p:stCondLst>
                                        </p:cTn>
                                        <p:tgtEl>
                                          <p:spTgt spid="39939">
                                            <p:txEl>
                                              <p:pRg end="0" st="0"/>
                                            </p:txEl>
                                          </p:spTgt>
                                        </p:tgtEl>
                                        <p:attrNameLst>
                                          <p:attrName>style.visibility</p:attrName>
                                        </p:attrNameLst>
                                      </p:cBhvr>
                                      <p:to>
                                        <p:strVal val="visible"/>
                                      </p:to>
                                    </p:set>
                                  </p:childTnLst>
                                </p:cTn>
                              </p:par>
                              <p:par>
                                <p:cTn fill="hold" grpId="0" id="7" nodeType="withEffect" presetClass="entr" presetID="1" presetSubtype="0">
                                  <p:stCondLst>
                                    <p:cond delay="0"/>
                                  </p:stCondLst>
                                  <p:childTnLst>
                                    <p:set>
                                      <p:cBhvr>
                                        <p:cTn dur="1" fill="hold" id="8">
                                          <p:stCondLst>
                                            <p:cond delay="0"/>
                                          </p:stCondLst>
                                        </p:cTn>
                                        <p:tgtEl>
                                          <p:spTgt spid="39939">
                                            <p:txEl>
                                              <p:pRg end="2" st="2"/>
                                            </p:txEl>
                                          </p:spTgt>
                                        </p:tgtEl>
                                        <p:attrNameLst>
                                          <p:attrName>style.visibility</p:attrName>
                                        </p:attrNameLst>
                                      </p:cBhvr>
                                      <p:to>
                                        <p:strVal val="visible"/>
                                      </p:to>
                                    </p:set>
                                  </p:childTnLst>
                                </p:cTn>
                              </p:par>
                              <p:par>
                                <p:cTn fill="hold" grpId="0" id="9" nodeType="withEffect" presetClass="entr" presetID="1" presetSubtype="0">
                                  <p:stCondLst>
                                    <p:cond delay="0"/>
                                  </p:stCondLst>
                                  <p:childTnLst>
                                    <p:set>
                                      <p:cBhvr>
                                        <p:cTn dur="1" fill="hold" id="10">
                                          <p:stCondLst>
                                            <p:cond delay="0"/>
                                          </p:stCondLst>
                                        </p:cTn>
                                        <p:tgtEl>
                                          <p:spTgt spid="8"/>
                                        </p:tgtEl>
                                        <p:attrNameLst>
                                          <p:attrName>style.visibility</p:attrName>
                                        </p:attrNameLst>
                                      </p:cBhvr>
                                      <p:to>
                                        <p:strVal val="visible"/>
                                      </p:to>
                                    </p:set>
                                  </p:childTnLst>
                                </p:cTn>
                              </p:par>
                              <p:par>
                                <p:cTn fill="hold" id="11" nodeType="withEffect" presetClass="entr" presetID="1" presetSubtype="0">
                                  <p:stCondLst>
                                    <p:cond delay="0"/>
                                  </p:stCondLst>
                                  <p:childTnLst>
                                    <p:set>
                                      <p:cBhvr>
                                        <p:cTn dur="1" fill="hold" id="12">
                                          <p:stCondLst>
                                            <p:cond delay="0"/>
                                          </p:stCondLst>
                                        </p:cTn>
                                        <p:tgtEl>
                                          <p:spTgt spid="5"/>
                                        </p:tgtEl>
                                        <p:attrNameLst>
                                          <p:attrName>style.visibility</p:attrName>
                                        </p:attrNameLst>
                                      </p:cBhvr>
                                      <p:to>
                                        <p:strVal val="visible"/>
                                      </p:to>
                                    </p:set>
                                  </p:childTnLst>
                                </p:cTn>
                              </p:par>
                              <p:par>
                                <p:cTn fill="hold" grpId="0" id="13" nodeType="withEffect" presetClass="entr" presetID="1" presetSubtype="0">
                                  <p:stCondLst>
                                    <p:cond delay="0"/>
                                  </p:stCondLst>
                                  <p:childTnLst>
                                    <p:set>
                                      <p:cBhvr>
                                        <p:cTn dur="1" fill="hold" id="14">
                                          <p:stCondLst>
                                            <p:cond delay="0"/>
                                          </p:stCondLst>
                                        </p:cTn>
                                        <p:tgtEl>
                                          <p:spTgt spid="6"/>
                                        </p:tgtEl>
                                        <p:attrNameLst>
                                          <p:attrName>style.visibility</p:attrName>
                                        </p:attrNameLst>
                                      </p:cBhvr>
                                      <p:to>
                                        <p:strVal val="visible"/>
                                      </p:to>
                                    </p:set>
                                  </p:childTnLst>
                                </p:cTn>
                              </p:par>
                              <p:par>
                                <p:cTn fill="hold" id="15" nodeType="withEffect" presetClass="entr" presetID="1" presetSubtype="0">
                                  <p:stCondLst>
                                    <p:cond delay="0"/>
                                  </p:stCondLst>
                                  <p:childTnLst>
                                    <p:set>
                                      <p:cBhvr>
                                        <p:cTn dur="1" fill="hold" id="16">
                                          <p:stCondLst>
                                            <p:cond delay="0"/>
                                          </p:stCondLst>
                                        </p:cTn>
                                        <p:tgtEl>
                                          <p:spTgt spid="7"/>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build="p" grpId="0" spid="39939"/>
      <p:bldP grpId="0" spid="6"/>
      <p:bldP grpId="0" spid="8"/>
    </p:bld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328481" y="260351"/>
            <a:ext cx="7831931" cy="555625"/>
          </a:xfrm>
        </p:spPr>
        <p:txBody>
          <a:bodyPr/>
          <a:lstStyle/>
          <a:p>
            <a:pPr defTabSz="762000"/>
            <a:r>
              <a:rPr lang="en-GB" smtClean="0"/>
              <a:t>THERE SHOULD BE MULTIPLE DESIGN–BUILD PROJECTS IN THE CURRICULUM</a:t>
            </a:r>
            <a:endParaRPr lang="sv-SE" smtClean="0"/>
          </a:p>
        </p:txBody>
      </p:sp>
      <p:grpSp>
        <p:nvGrpSpPr>
          <p:cNvPr id="2" name="Group 28"/>
          <p:cNvGrpSpPr>
            <a:grpSpLocks/>
          </p:cNvGrpSpPr>
          <p:nvPr/>
        </p:nvGrpSpPr>
        <p:grpSpPr bwMode="auto">
          <a:xfrm>
            <a:off x="-39555" y="1414463"/>
            <a:ext cx="9974793" cy="5128314"/>
            <a:chOff x="-36513" y="1414079"/>
            <a:chExt cx="9207501" cy="5128032"/>
          </a:xfrm>
        </p:grpSpPr>
        <p:sp>
          <p:nvSpPr>
            <p:cNvPr id="46084" name="Rectangle 3"/>
            <p:cNvSpPr>
              <a:spLocks noChangeArrowheads="1"/>
            </p:cNvSpPr>
            <p:nvPr/>
          </p:nvSpPr>
          <p:spPr bwMode="auto">
            <a:xfrm>
              <a:off x="228600" y="2754492"/>
              <a:ext cx="1600200" cy="914400"/>
            </a:xfrm>
            <a:prstGeom prst="rect">
              <a:avLst/>
            </a:prstGeom>
            <a:solidFill>
              <a:schemeClr val="accent2"/>
            </a:solidFill>
            <a:ln w="12700">
              <a:noFill/>
              <a:miter lim="800000"/>
              <a:headEnd/>
              <a:tailEnd/>
            </a:ln>
          </p:spPr>
          <p:txBody>
            <a:bodyPr wrap="none" anchor="ctr">
              <a:prstTxWarp prst="textNoShape">
                <a:avLst/>
              </a:prstTxWarp>
            </a:bodyPr>
            <a:lstStyle/>
            <a:p>
              <a:pPr algn="ctr" defTabSz="762000"/>
              <a:r>
                <a:rPr lang="sv-SE" sz="1800" dirty="0">
                  <a:solidFill>
                    <a:schemeClr val="bg1"/>
                  </a:solidFill>
                </a:rPr>
                <a:t>Intro to </a:t>
              </a:r>
              <a:br>
                <a:rPr lang="sv-SE" sz="1800" dirty="0">
                  <a:solidFill>
                    <a:schemeClr val="bg1"/>
                  </a:solidFill>
                </a:rPr>
              </a:br>
              <a:r>
                <a:rPr lang="sv-SE" sz="1800" dirty="0" err="1">
                  <a:solidFill>
                    <a:schemeClr val="bg1"/>
                  </a:solidFill>
                </a:rPr>
                <a:t>Mech</a:t>
              </a:r>
              <a:r>
                <a:rPr lang="sv-SE" sz="1800" dirty="0">
                  <a:solidFill>
                    <a:schemeClr val="bg1"/>
                  </a:solidFill>
                </a:rPr>
                <a:t> Eng</a:t>
              </a:r>
              <a:endParaRPr lang="sv-SE" sz="2400" dirty="0">
                <a:solidFill>
                  <a:schemeClr val="bg1"/>
                </a:solidFill>
              </a:endParaRPr>
            </a:p>
          </p:txBody>
        </p:sp>
        <p:sp>
          <p:nvSpPr>
            <p:cNvPr id="46085" name="Rectangle 4"/>
            <p:cNvSpPr>
              <a:spLocks noChangeArrowheads="1"/>
            </p:cNvSpPr>
            <p:nvPr/>
          </p:nvSpPr>
          <p:spPr bwMode="auto">
            <a:xfrm>
              <a:off x="2209800" y="2525892"/>
              <a:ext cx="1981200" cy="1371600"/>
            </a:xfrm>
            <a:prstGeom prst="rect">
              <a:avLst/>
            </a:prstGeom>
            <a:solidFill>
              <a:schemeClr val="accent2"/>
            </a:solidFill>
            <a:ln w="12700">
              <a:noFill/>
              <a:miter lim="800000"/>
              <a:headEnd/>
              <a:tailEnd/>
            </a:ln>
          </p:spPr>
          <p:txBody>
            <a:bodyPr wrap="none" anchor="ctr">
              <a:prstTxWarp prst="textNoShape">
                <a:avLst/>
              </a:prstTxWarp>
            </a:bodyPr>
            <a:lstStyle/>
            <a:p>
              <a:pPr algn="ctr" defTabSz="762000"/>
              <a:r>
                <a:rPr lang="sv-SE" sz="1800">
                  <a:solidFill>
                    <a:schemeClr val="bg1"/>
                  </a:solidFill>
                </a:rPr>
                <a:t>Joint project in </a:t>
              </a:r>
              <a:br>
                <a:rPr lang="sv-SE" sz="1800">
                  <a:solidFill>
                    <a:schemeClr val="bg1"/>
                  </a:solidFill>
                </a:rPr>
              </a:br>
              <a:r>
                <a:rPr lang="sv-SE" sz="1800">
                  <a:solidFill>
                    <a:schemeClr val="bg1"/>
                  </a:solidFill>
                </a:rPr>
                <a:t>Machine elements </a:t>
              </a:r>
              <a:br>
                <a:rPr lang="sv-SE" sz="1800">
                  <a:solidFill>
                    <a:schemeClr val="bg1"/>
                  </a:solidFill>
                </a:rPr>
              </a:br>
              <a:r>
                <a:rPr lang="sv-SE" sz="1800">
                  <a:solidFill>
                    <a:schemeClr val="bg1"/>
                  </a:solidFill>
                </a:rPr>
                <a:t>&amp;</a:t>
              </a:r>
              <a:br>
                <a:rPr lang="sv-SE" sz="1800">
                  <a:solidFill>
                    <a:schemeClr val="bg1"/>
                  </a:solidFill>
                </a:rPr>
              </a:br>
              <a:r>
                <a:rPr lang="sv-SE" sz="1800">
                  <a:solidFill>
                    <a:schemeClr val="bg1"/>
                  </a:solidFill>
                </a:rPr>
                <a:t>Manuf technology</a:t>
              </a:r>
              <a:br>
                <a:rPr lang="sv-SE" sz="1800">
                  <a:solidFill>
                    <a:schemeClr val="bg1"/>
                  </a:solidFill>
                </a:rPr>
              </a:br>
              <a:r>
                <a:rPr lang="sv-SE" sz="1800">
                  <a:solidFill>
                    <a:schemeClr val="bg1"/>
                  </a:solidFill>
                </a:rPr>
                <a:t>courses</a:t>
              </a:r>
            </a:p>
          </p:txBody>
        </p:sp>
        <p:sp>
          <p:nvSpPr>
            <p:cNvPr id="46086" name="Rectangle 5"/>
            <p:cNvSpPr>
              <a:spLocks noChangeArrowheads="1"/>
            </p:cNvSpPr>
            <p:nvPr/>
          </p:nvSpPr>
          <p:spPr bwMode="auto">
            <a:xfrm>
              <a:off x="4800600" y="2754492"/>
              <a:ext cx="1600200" cy="914400"/>
            </a:xfrm>
            <a:prstGeom prst="rect">
              <a:avLst/>
            </a:prstGeom>
            <a:solidFill>
              <a:schemeClr val="accent2"/>
            </a:solidFill>
            <a:ln w="12700">
              <a:noFill/>
              <a:miter lim="800000"/>
              <a:headEnd/>
              <a:tailEnd/>
            </a:ln>
          </p:spPr>
          <p:txBody>
            <a:bodyPr wrap="none" anchor="ctr">
              <a:prstTxWarp prst="textNoShape">
                <a:avLst/>
              </a:prstTxWarp>
            </a:bodyPr>
            <a:lstStyle/>
            <a:p>
              <a:pPr algn="ctr" defTabSz="762000"/>
              <a:r>
                <a:rPr lang="sv-SE" sz="1800">
                  <a:solidFill>
                    <a:schemeClr val="bg1"/>
                  </a:solidFill>
                </a:rPr>
                <a:t>Machine</a:t>
              </a:r>
            </a:p>
            <a:p>
              <a:pPr algn="ctr" defTabSz="762000"/>
              <a:r>
                <a:rPr lang="sv-SE" sz="1800">
                  <a:solidFill>
                    <a:schemeClr val="bg1"/>
                  </a:solidFill>
                </a:rPr>
                <a:t>design</a:t>
              </a:r>
              <a:endParaRPr lang="sv-SE" sz="2400">
                <a:solidFill>
                  <a:schemeClr val="bg1"/>
                </a:solidFill>
              </a:endParaRPr>
            </a:p>
          </p:txBody>
        </p:sp>
        <p:sp>
          <p:nvSpPr>
            <p:cNvPr id="46087" name="Rectangle 6"/>
            <p:cNvSpPr>
              <a:spLocks noChangeArrowheads="1"/>
            </p:cNvSpPr>
            <p:nvPr/>
          </p:nvSpPr>
          <p:spPr bwMode="auto">
            <a:xfrm>
              <a:off x="7315200" y="1951147"/>
              <a:ext cx="1600200" cy="685800"/>
            </a:xfrm>
            <a:prstGeom prst="rect">
              <a:avLst/>
            </a:prstGeom>
            <a:solidFill>
              <a:schemeClr val="accent2"/>
            </a:solidFill>
            <a:ln w="12700">
              <a:noFill/>
              <a:miter lim="800000"/>
              <a:headEnd/>
              <a:tailEnd/>
            </a:ln>
          </p:spPr>
          <p:txBody>
            <a:bodyPr wrap="none" anchor="ctr">
              <a:prstTxWarp prst="textNoShape">
                <a:avLst/>
              </a:prstTxWarp>
            </a:bodyPr>
            <a:lstStyle/>
            <a:p>
              <a:pPr algn="ctr" defTabSz="762000"/>
              <a:r>
                <a:rPr lang="sv-SE" sz="1800">
                  <a:solidFill>
                    <a:schemeClr val="bg1"/>
                  </a:solidFill>
                </a:rPr>
                <a:t>Mechatronics</a:t>
              </a:r>
              <a:br>
                <a:rPr lang="sv-SE" sz="1800">
                  <a:solidFill>
                    <a:schemeClr val="bg1"/>
                  </a:solidFill>
                </a:rPr>
              </a:br>
              <a:r>
                <a:rPr lang="sv-SE" sz="1800">
                  <a:solidFill>
                    <a:schemeClr val="bg1"/>
                  </a:solidFill>
                </a:rPr>
                <a:t>project course</a:t>
              </a:r>
              <a:endParaRPr lang="sv-SE" sz="2400">
                <a:solidFill>
                  <a:schemeClr val="bg1"/>
                </a:solidFill>
              </a:endParaRPr>
            </a:p>
          </p:txBody>
        </p:sp>
        <p:sp>
          <p:nvSpPr>
            <p:cNvPr id="46088" name="Rectangle 7"/>
            <p:cNvSpPr>
              <a:spLocks noChangeArrowheads="1"/>
            </p:cNvSpPr>
            <p:nvPr/>
          </p:nvSpPr>
          <p:spPr bwMode="auto">
            <a:xfrm>
              <a:off x="7315200" y="3537000"/>
              <a:ext cx="1600200" cy="914400"/>
            </a:xfrm>
            <a:prstGeom prst="rect">
              <a:avLst/>
            </a:prstGeom>
            <a:solidFill>
              <a:schemeClr val="accent2"/>
            </a:solidFill>
            <a:ln w="12700">
              <a:noFill/>
              <a:miter lim="800000"/>
              <a:headEnd/>
              <a:tailEnd/>
            </a:ln>
          </p:spPr>
          <p:txBody>
            <a:bodyPr wrap="none" anchor="ctr">
              <a:prstTxWarp prst="textNoShape">
                <a:avLst/>
              </a:prstTxWarp>
            </a:bodyPr>
            <a:lstStyle/>
            <a:p>
              <a:pPr algn="ctr" defTabSz="762000"/>
              <a:r>
                <a:rPr lang="sv-SE" sz="1800">
                  <a:solidFill>
                    <a:schemeClr val="bg1"/>
                  </a:solidFill>
                </a:rPr>
                <a:t>Product</a:t>
              </a:r>
              <a:br>
                <a:rPr lang="sv-SE" sz="1800">
                  <a:solidFill>
                    <a:schemeClr val="bg1"/>
                  </a:solidFill>
                </a:rPr>
              </a:br>
              <a:r>
                <a:rPr lang="sv-SE" sz="1800">
                  <a:solidFill>
                    <a:schemeClr val="bg1"/>
                  </a:solidFill>
                </a:rPr>
                <a:t>development</a:t>
              </a:r>
            </a:p>
            <a:p>
              <a:pPr algn="ctr" defTabSz="762000"/>
              <a:r>
                <a:rPr lang="sv-SE" sz="1800">
                  <a:solidFill>
                    <a:schemeClr val="bg1"/>
                  </a:solidFill>
                </a:rPr>
                <a:t>project</a:t>
              </a:r>
              <a:endParaRPr lang="sv-SE" sz="2400">
                <a:solidFill>
                  <a:schemeClr val="bg1"/>
                </a:solidFill>
              </a:endParaRPr>
            </a:p>
          </p:txBody>
        </p:sp>
        <p:sp>
          <p:nvSpPr>
            <p:cNvPr id="46089" name="Rectangle 8"/>
            <p:cNvSpPr>
              <a:spLocks noChangeArrowheads="1"/>
            </p:cNvSpPr>
            <p:nvPr/>
          </p:nvSpPr>
          <p:spPr bwMode="auto">
            <a:xfrm>
              <a:off x="7315200" y="2751648"/>
              <a:ext cx="1600200" cy="685800"/>
            </a:xfrm>
            <a:prstGeom prst="rect">
              <a:avLst/>
            </a:prstGeom>
            <a:solidFill>
              <a:schemeClr val="accent2"/>
            </a:solidFill>
            <a:ln w="12700">
              <a:noFill/>
              <a:miter lim="800000"/>
              <a:headEnd/>
              <a:tailEnd/>
            </a:ln>
          </p:spPr>
          <p:txBody>
            <a:bodyPr wrap="none" anchor="ctr">
              <a:prstTxWarp prst="textNoShape">
                <a:avLst/>
              </a:prstTxWarp>
            </a:bodyPr>
            <a:lstStyle/>
            <a:p>
              <a:pPr algn="ctr" defTabSz="762000"/>
              <a:r>
                <a:rPr lang="sv-SE" sz="1800">
                  <a:solidFill>
                    <a:schemeClr val="bg1"/>
                  </a:solidFill>
                </a:rPr>
                <a:t>Automotive</a:t>
              </a:r>
            </a:p>
            <a:p>
              <a:pPr algn="ctr" defTabSz="762000"/>
              <a:r>
                <a:rPr lang="sv-SE" sz="1800">
                  <a:solidFill>
                    <a:schemeClr val="bg1"/>
                  </a:solidFill>
                </a:rPr>
                <a:t>eng project</a:t>
              </a:r>
              <a:endParaRPr lang="sv-SE" sz="2400">
                <a:solidFill>
                  <a:schemeClr val="bg1"/>
                </a:solidFill>
              </a:endParaRPr>
            </a:p>
          </p:txBody>
        </p:sp>
        <p:sp>
          <p:nvSpPr>
            <p:cNvPr id="46090" name="Text Box 9"/>
            <p:cNvSpPr txBox="1">
              <a:spLocks noChangeArrowheads="1"/>
            </p:cNvSpPr>
            <p:nvPr/>
          </p:nvSpPr>
          <p:spPr bwMode="auto">
            <a:xfrm>
              <a:off x="-36513" y="4631659"/>
              <a:ext cx="2057401" cy="581025"/>
            </a:xfrm>
            <a:prstGeom prst="rect">
              <a:avLst/>
            </a:prstGeom>
            <a:noFill/>
            <a:ln w="12700">
              <a:noFill/>
              <a:miter lim="800000"/>
              <a:headEnd/>
              <a:tailEnd/>
            </a:ln>
          </p:spPr>
          <p:txBody>
            <a:bodyPr anchor="ctr">
              <a:prstTxWarp prst="textNoShape">
                <a:avLst/>
              </a:prstTxWarp>
              <a:spAutoFit/>
            </a:bodyPr>
            <a:lstStyle/>
            <a:p>
              <a:pPr algn="ctr" defTabSz="762000"/>
              <a:r>
                <a:rPr lang="sv-SE" sz="1600"/>
                <a:t>Creative,</a:t>
              </a:r>
              <a:br>
                <a:rPr lang="sv-SE" sz="1600"/>
              </a:br>
              <a:r>
                <a:rPr lang="sv-SE" sz="1600"/>
                <a:t>”conceptual” design</a:t>
              </a:r>
            </a:p>
          </p:txBody>
        </p:sp>
        <p:sp>
          <p:nvSpPr>
            <p:cNvPr id="46091" name="Text Box 10"/>
            <p:cNvSpPr txBox="1">
              <a:spLocks noChangeArrowheads="1"/>
            </p:cNvSpPr>
            <p:nvPr/>
          </p:nvSpPr>
          <p:spPr bwMode="auto">
            <a:xfrm>
              <a:off x="2051050" y="4631659"/>
              <a:ext cx="2514600" cy="336550"/>
            </a:xfrm>
            <a:prstGeom prst="rect">
              <a:avLst/>
            </a:prstGeom>
            <a:noFill/>
            <a:ln w="12700">
              <a:noFill/>
              <a:miter lim="800000"/>
              <a:headEnd/>
              <a:tailEnd/>
            </a:ln>
          </p:spPr>
          <p:txBody>
            <a:bodyPr anchor="ctr">
              <a:prstTxWarp prst="textNoShape">
                <a:avLst/>
              </a:prstTxWarp>
              <a:spAutoFit/>
            </a:bodyPr>
            <a:lstStyle/>
            <a:p>
              <a:pPr algn="ctr" defTabSz="762000"/>
              <a:r>
                <a:rPr lang="sv-SE" sz="1600"/>
                <a:t>Design for manufacturing</a:t>
              </a:r>
            </a:p>
          </p:txBody>
        </p:sp>
        <p:sp>
          <p:nvSpPr>
            <p:cNvPr id="46092" name="Text Box 11"/>
            <p:cNvSpPr txBox="1">
              <a:spLocks noChangeArrowheads="1"/>
            </p:cNvSpPr>
            <p:nvPr/>
          </p:nvSpPr>
          <p:spPr bwMode="auto">
            <a:xfrm>
              <a:off x="4425950" y="4631659"/>
              <a:ext cx="2667000" cy="581025"/>
            </a:xfrm>
            <a:prstGeom prst="rect">
              <a:avLst/>
            </a:prstGeom>
            <a:noFill/>
            <a:ln w="12700">
              <a:noFill/>
              <a:miter lim="800000"/>
              <a:headEnd/>
              <a:tailEnd/>
            </a:ln>
          </p:spPr>
          <p:txBody>
            <a:bodyPr anchor="ctr">
              <a:prstTxWarp prst="textNoShape">
                <a:avLst/>
              </a:prstTxWarp>
              <a:spAutoFit/>
            </a:bodyPr>
            <a:lstStyle/>
            <a:p>
              <a:pPr algn="ctr" defTabSz="762000"/>
              <a:r>
                <a:rPr lang="sv-SE" sz="1600"/>
                <a:t>Redesign</a:t>
              </a:r>
              <a:br>
                <a:rPr lang="sv-SE" sz="1600"/>
              </a:br>
              <a:r>
                <a:rPr lang="sv-SE" sz="1600"/>
                <a:t>Multiple objectives</a:t>
              </a:r>
              <a:endParaRPr lang="sv-SE" sz="1600" b="1"/>
            </a:p>
          </p:txBody>
        </p:sp>
        <p:sp>
          <p:nvSpPr>
            <p:cNvPr id="46093" name="Text Box 12"/>
            <p:cNvSpPr txBox="1">
              <a:spLocks noChangeArrowheads="1"/>
            </p:cNvSpPr>
            <p:nvPr/>
          </p:nvSpPr>
          <p:spPr bwMode="auto">
            <a:xfrm>
              <a:off x="6732588" y="4631659"/>
              <a:ext cx="2438400" cy="825500"/>
            </a:xfrm>
            <a:prstGeom prst="rect">
              <a:avLst/>
            </a:prstGeom>
            <a:noFill/>
            <a:ln w="12700">
              <a:noFill/>
              <a:miter lim="800000"/>
              <a:headEnd/>
              <a:tailEnd/>
            </a:ln>
          </p:spPr>
          <p:txBody>
            <a:bodyPr anchor="ctr">
              <a:prstTxWarp prst="textNoShape">
                <a:avLst/>
              </a:prstTxWarp>
              <a:spAutoFit/>
            </a:bodyPr>
            <a:lstStyle/>
            <a:p>
              <a:pPr algn="ctr" defTabSz="762000"/>
              <a:r>
                <a:rPr lang="sv-SE" sz="1600"/>
                <a:t>Creative design incl business aspects</a:t>
              </a:r>
              <a:br>
                <a:rPr lang="sv-SE" sz="1600"/>
              </a:br>
              <a:r>
                <a:rPr lang="sv-SE" sz="1600"/>
                <a:t>Cross-dept teams</a:t>
              </a:r>
            </a:p>
          </p:txBody>
        </p:sp>
        <p:cxnSp>
          <p:nvCxnSpPr>
            <p:cNvPr id="46094" name="AutoShape 13"/>
            <p:cNvCxnSpPr>
              <a:cxnSpLocks noChangeShapeType="1"/>
              <a:stCxn id="46084" idx="3"/>
              <a:endCxn id="46085" idx="1"/>
            </p:cNvCxnSpPr>
            <p:nvPr/>
          </p:nvCxnSpPr>
          <p:spPr bwMode="auto">
            <a:xfrm>
              <a:off x="1828800" y="3211692"/>
              <a:ext cx="381000" cy="0"/>
            </a:xfrm>
            <a:prstGeom prst="straightConnector1">
              <a:avLst/>
            </a:prstGeom>
            <a:noFill/>
            <a:ln w="12700">
              <a:solidFill>
                <a:schemeClr val="tx1"/>
              </a:solidFill>
              <a:round/>
              <a:headEnd/>
              <a:tailEnd type="triangle" w="med" len="med"/>
            </a:ln>
          </p:spPr>
        </p:cxnSp>
        <p:cxnSp>
          <p:nvCxnSpPr>
            <p:cNvPr id="46095" name="AutoShape 14"/>
            <p:cNvCxnSpPr>
              <a:cxnSpLocks noChangeShapeType="1"/>
              <a:stCxn id="46085" idx="3"/>
              <a:endCxn id="46086" idx="1"/>
            </p:cNvCxnSpPr>
            <p:nvPr/>
          </p:nvCxnSpPr>
          <p:spPr bwMode="auto">
            <a:xfrm>
              <a:off x="4191000" y="3211692"/>
              <a:ext cx="609600" cy="0"/>
            </a:xfrm>
            <a:prstGeom prst="straightConnector1">
              <a:avLst/>
            </a:prstGeom>
            <a:noFill/>
            <a:ln w="12700">
              <a:solidFill>
                <a:schemeClr val="tx1"/>
              </a:solidFill>
              <a:round/>
              <a:headEnd/>
              <a:tailEnd type="triangle" w="med" len="med"/>
            </a:ln>
          </p:spPr>
        </p:cxnSp>
        <p:cxnSp>
          <p:nvCxnSpPr>
            <p:cNvPr id="46096" name="AutoShape 15"/>
            <p:cNvCxnSpPr>
              <a:cxnSpLocks noChangeShapeType="1"/>
              <a:stCxn id="46086" idx="3"/>
              <a:endCxn id="46088" idx="1"/>
            </p:cNvCxnSpPr>
            <p:nvPr/>
          </p:nvCxnSpPr>
          <p:spPr bwMode="auto">
            <a:xfrm>
              <a:off x="6400800" y="3211692"/>
              <a:ext cx="914400" cy="782508"/>
            </a:xfrm>
            <a:prstGeom prst="straightConnector1">
              <a:avLst/>
            </a:prstGeom>
            <a:noFill/>
            <a:ln w="12700">
              <a:solidFill>
                <a:schemeClr val="tx1"/>
              </a:solidFill>
              <a:round/>
              <a:headEnd/>
              <a:tailEnd type="triangle" w="med" len="med"/>
            </a:ln>
          </p:spPr>
        </p:cxnSp>
        <p:cxnSp>
          <p:nvCxnSpPr>
            <p:cNvPr id="46097" name="AutoShape 16"/>
            <p:cNvCxnSpPr>
              <a:cxnSpLocks noChangeShapeType="1"/>
              <a:stCxn id="46086" idx="3"/>
              <a:endCxn id="46089" idx="1"/>
            </p:cNvCxnSpPr>
            <p:nvPr/>
          </p:nvCxnSpPr>
          <p:spPr bwMode="auto">
            <a:xfrm flipV="1">
              <a:off x="6400800" y="3094548"/>
              <a:ext cx="914400" cy="117144"/>
            </a:xfrm>
            <a:prstGeom prst="straightConnector1">
              <a:avLst/>
            </a:prstGeom>
            <a:noFill/>
            <a:ln w="12700">
              <a:solidFill>
                <a:schemeClr val="tx1"/>
              </a:solidFill>
              <a:round/>
              <a:headEnd/>
              <a:tailEnd type="triangle" w="med" len="med"/>
            </a:ln>
          </p:spPr>
        </p:cxnSp>
        <p:cxnSp>
          <p:nvCxnSpPr>
            <p:cNvPr id="46098" name="AutoShape 17"/>
            <p:cNvCxnSpPr>
              <a:cxnSpLocks noChangeShapeType="1"/>
              <a:stCxn id="46086" idx="3"/>
              <a:endCxn id="46087" idx="1"/>
            </p:cNvCxnSpPr>
            <p:nvPr/>
          </p:nvCxnSpPr>
          <p:spPr bwMode="auto">
            <a:xfrm flipV="1">
              <a:off x="6400800" y="2294047"/>
              <a:ext cx="914400" cy="917645"/>
            </a:xfrm>
            <a:prstGeom prst="straightConnector1">
              <a:avLst/>
            </a:prstGeom>
            <a:noFill/>
            <a:ln w="12700">
              <a:solidFill>
                <a:schemeClr val="tx1"/>
              </a:solidFill>
              <a:round/>
              <a:headEnd/>
              <a:tailEnd type="triangle" w="med" len="med"/>
            </a:ln>
          </p:spPr>
        </p:cxnSp>
        <p:sp>
          <p:nvSpPr>
            <p:cNvPr id="46099" name="Text Box 19"/>
            <p:cNvSpPr txBox="1">
              <a:spLocks noChangeArrowheads="1"/>
            </p:cNvSpPr>
            <p:nvPr/>
          </p:nvSpPr>
          <p:spPr bwMode="auto">
            <a:xfrm>
              <a:off x="231850" y="1414079"/>
              <a:ext cx="1223963" cy="336550"/>
            </a:xfrm>
            <a:prstGeom prst="rect">
              <a:avLst/>
            </a:prstGeom>
            <a:noFill/>
            <a:ln w="9525">
              <a:noFill/>
              <a:miter lim="800000"/>
              <a:headEnd/>
              <a:tailEnd/>
            </a:ln>
          </p:spPr>
          <p:txBody>
            <a:bodyPr lIns="45720" rIns="45720">
              <a:prstTxWarp prst="textNoShape">
                <a:avLst/>
              </a:prstTxWarp>
              <a:spAutoFit/>
            </a:bodyPr>
            <a:lstStyle/>
            <a:p>
              <a:pPr algn="ctr"/>
              <a:r>
                <a:rPr lang="sv-SE" sz="1600" b="1"/>
                <a:t>Year 1</a:t>
              </a:r>
            </a:p>
          </p:txBody>
        </p:sp>
        <p:sp>
          <p:nvSpPr>
            <p:cNvPr id="46100" name="Text Box 20"/>
            <p:cNvSpPr txBox="1">
              <a:spLocks noChangeArrowheads="1"/>
            </p:cNvSpPr>
            <p:nvPr/>
          </p:nvSpPr>
          <p:spPr bwMode="auto">
            <a:xfrm>
              <a:off x="2247975" y="1414079"/>
              <a:ext cx="1223963" cy="336550"/>
            </a:xfrm>
            <a:prstGeom prst="rect">
              <a:avLst/>
            </a:prstGeom>
            <a:noFill/>
            <a:ln w="9525">
              <a:noFill/>
              <a:miter lim="800000"/>
              <a:headEnd/>
              <a:tailEnd/>
            </a:ln>
          </p:spPr>
          <p:txBody>
            <a:bodyPr lIns="45720" rIns="45720">
              <a:prstTxWarp prst="textNoShape">
                <a:avLst/>
              </a:prstTxWarp>
              <a:spAutoFit/>
            </a:bodyPr>
            <a:lstStyle/>
            <a:p>
              <a:pPr algn="ctr"/>
              <a:r>
                <a:rPr lang="sv-SE" sz="1600" b="1"/>
                <a:t>Year 2</a:t>
              </a:r>
            </a:p>
          </p:txBody>
        </p:sp>
        <p:sp>
          <p:nvSpPr>
            <p:cNvPr id="46101" name="Text Box 21"/>
            <p:cNvSpPr txBox="1">
              <a:spLocks noChangeArrowheads="1"/>
            </p:cNvSpPr>
            <p:nvPr/>
          </p:nvSpPr>
          <p:spPr bwMode="auto">
            <a:xfrm>
              <a:off x="4911800" y="1414079"/>
              <a:ext cx="1223963" cy="336550"/>
            </a:xfrm>
            <a:prstGeom prst="rect">
              <a:avLst/>
            </a:prstGeom>
            <a:noFill/>
            <a:ln w="9525">
              <a:noFill/>
              <a:miter lim="800000"/>
              <a:headEnd/>
              <a:tailEnd/>
            </a:ln>
          </p:spPr>
          <p:txBody>
            <a:bodyPr lIns="45720" rIns="45720">
              <a:prstTxWarp prst="textNoShape">
                <a:avLst/>
              </a:prstTxWarp>
              <a:spAutoFit/>
            </a:bodyPr>
            <a:lstStyle/>
            <a:p>
              <a:pPr algn="ctr"/>
              <a:r>
                <a:rPr lang="sv-SE" sz="1600" b="1"/>
                <a:t>Year 3</a:t>
              </a:r>
            </a:p>
          </p:txBody>
        </p:sp>
        <p:sp>
          <p:nvSpPr>
            <p:cNvPr id="46102" name="Text Box 22"/>
            <p:cNvSpPr txBox="1">
              <a:spLocks noChangeArrowheads="1"/>
            </p:cNvSpPr>
            <p:nvPr/>
          </p:nvSpPr>
          <p:spPr bwMode="auto">
            <a:xfrm>
              <a:off x="7438892" y="1414079"/>
              <a:ext cx="1223963" cy="336550"/>
            </a:xfrm>
            <a:prstGeom prst="rect">
              <a:avLst/>
            </a:prstGeom>
            <a:noFill/>
            <a:ln w="9525">
              <a:noFill/>
              <a:miter lim="800000"/>
              <a:headEnd/>
              <a:tailEnd/>
            </a:ln>
          </p:spPr>
          <p:txBody>
            <a:bodyPr lIns="45720" rIns="45720">
              <a:prstTxWarp prst="textNoShape">
                <a:avLst/>
              </a:prstTxWarp>
              <a:spAutoFit/>
            </a:bodyPr>
            <a:lstStyle/>
            <a:p>
              <a:pPr algn="ctr"/>
              <a:r>
                <a:rPr lang="sv-SE" sz="1600" b="1"/>
                <a:t>Year 4</a:t>
              </a:r>
            </a:p>
          </p:txBody>
        </p:sp>
        <p:sp>
          <p:nvSpPr>
            <p:cNvPr id="46103" name="Rectangle 23"/>
            <p:cNvSpPr>
              <a:spLocks noChangeArrowheads="1"/>
            </p:cNvSpPr>
            <p:nvPr/>
          </p:nvSpPr>
          <p:spPr bwMode="auto">
            <a:xfrm>
              <a:off x="234187" y="5711159"/>
              <a:ext cx="1506477" cy="584744"/>
            </a:xfrm>
            <a:prstGeom prst="rect">
              <a:avLst/>
            </a:prstGeom>
            <a:noFill/>
            <a:ln w="9525">
              <a:noFill/>
              <a:miter lim="800000"/>
              <a:headEnd/>
              <a:tailEnd/>
            </a:ln>
          </p:spPr>
          <p:txBody>
            <a:bodyPr wrap="none" lIns="45720" rIns="45720">
              <a:prstTxWarp prst="textNoShape">
                <a:avLst/>
              </a:prstTxWarp>
              <a:spAutoFit/>
            </a:bodyPr>
            <a:lstStyle/>
            <a:p>
              <a:pPr algn="ctr"/>
              <a:r>
                <a:rPr lang="sv-SE" sz="1600"/>
                <a:t>Simple prototype</a:t>
              </a:r>
              <a:br>
                <a:rPr lang="sv-SE" sz="1600"/>
              </a:br>
              <a:r>
                <a:rPr lang="sv-SE" sz="1600"/>
                <a:t>Qualitative</a:t>
              </a:r>
            </a:p>
          </p:txBody>
        </p:sp>
        <p:sp>
          <p:nvSpPr>
            <p:cNvPr id="46104" name="Rectangle 24"/>
            <p:cNvSpPr>
              <a:spLocks noChangeArrowheads="1"/>
            </p:cNvSpPr>
            <p:nvPr/>
          </p:nvSpPr>
          <p:spPr bwMode="auto">
            <a:xfrm>
              <a:off x="2133062" y="5711159"/>
              <a:ext cx="2233100" cy="830951"/>
            </a:xfrm>
            <a:prstGeom prst="rect">
              <a:avLst/>
            </a:prstGeom>
            <a:noFill/>
            <a:ln w="9525">
              <a:noFill/>
              <a:miter lim="800000"/>
              <a:headEnd/>
              <a:tailEnd/>
            </a:ln>
          </p:spPr>
          <p:txBody>
            <a:bodyPr wrap="none" lIns="45720" rIns="45720">
              <a:prstTxWarp prst="textNoShape">
                <a:avLst/>
              </a:prstTxWarp>
              <a:spAutoFit/>
            </a:bodyPr>
            <a:lstStyle/>
            <a:p>
              <a:pPr algn="ctr"/>
              <a:r>
                <a:rPr lang="sv-SE" sz="1600"/>
                <a:t>More advanced prototype</a:t>
              </a:r>
              <a:br>
                <a:rPr lang="sv-SE" sz="1600"/>
              </a:br>
              <a:r>
                <a:rPr lang="sv-SE" sz="1600"/>
                <a:t>Some simulation</a:t>
              </a:r>
              <a:br>
                <a:rPr lang="sv-SE" sz="1600"/>
              </a:br>
              <a:r>
                <a:rPr lang="sv-SE" sz="1600"/>
                <a:t>Company is customer</a:t>
              </a:r>
            </a:p>
          </p:txBody>
        </p:sp>
        <p:sp>
          <p:nvSpPr>
            <p:cNvPr id="46105" name="Rectangle 25"/>
            <p:cNvSpPr>
              <a:spLocks noChangeArrowheads="1"/>
            </p:cNvSpPr>
            <p:nvPr/>
          </p:nvSpPr>
          <p:spPr bwMode="auto">
            <a:xfrm>
              <a:off x="4710287" y="5711160"/>
              <a:ext cx="1833212" cy="584744"/>
            </a:xfrm>
            <a:prstGeom prst="rect">
              <a:avLst/>
            </a:prstGeom>
            <a:noFill/>
            <a:ln w="9525">
              <a:noFill/>
              <a:miter lim="800000"/>
              <a:headEnd/>
              <a:tailEnd/>
            </a:ln>
          </p:spPr>
          <p:txBody>
            <a:bodyPr wrap="none" lIns="45720" rIns="45720">
              <a:prstTxWarp prst="textNoShape">
                <a:avLst/>
              </a:prstTxWarp>
              <a:spAutoFit/>
            </a:bodyPr>
            <a:lstStyle/>
            <a:p>
              <a:pPr algn="ctr"/>
              <a:r>
                <a:rPr lang="sv-SE" sz="1600"/>
                <a:t>Prototype as needed</a:t>
              </a:r>
              <a:br>
                <a:rPr lang="sv-SE" sz="1600"/>
              </a:br>
              <a:r>
                <a:rPr lang="sv-SE" sz="1600"/>
                <a:t>More simulation</a:t>
              </a:r>
            </a:p>
          </p:txBody>
        </p:sp>
        <p:sp>
          <p:nvSpPr>
            <p:cNvPr id="46106" name="Rectangle 26"/>
            <p:cNvSpPr>
              <a:spLocks noChangeArrowheads="1"/>
            </p:cNvSpPr>
            <p:nvPr/>
          </p:nvSpPr>
          <p:spPr bwMode="auto">
            <a:xfrm>
              <a:off x="6947388" y="5711160"/>
              <a:ext cx="1916723" cy="830951"/>
            </a:xfrm>
            <a:prstGeom prst="rect">
              <a:avLst/>
            </a:prstGeom>
            <a:noFill/>
            <a:ln w="9525">
              <a:noFill/>
              <a:miter lim="800000"/>
              <a:headEnd/>
              <a:tailEnd/>
            </a:ln>
          </p:spPr>
          <p:txBody>
            <a:bodyPr wrap="none" lIns="45720" rIns="45720">
              <a:prstTxWarp prst="textNoShape">
                <a:avLst/>
              </a:prstTxWarp>
              <a:spAutoFit/>
            </a:bodyPr>
            <a:lstStyle/>
            <a:p>
              <a:pPr algn="ctr"/>
              <a:r>
                <a:rPr lang="sv-SE" sz="1600"/>
                <a:t>Prototype</a:t>
              </a:r>
              <a:br>
                <a:rPr lang="sv-SE" sz="1600"/>
              </a:br>
              <a:r>
                <a:rPr lang="sv-SE" sz="1600"/>
                <a:t>Simulation as needed</a:t>
              </a:r>
              <a:br>
                <a:rPr lang="sv-SE" sz="1600"/>
              </a:br>
              <a:r>
                <a:rPr lang="sv-SE" sz="1600"/>
                <a:t>Company is customer</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9618" name="Rectangle 2"/>
          <p:cNvSpPr>
            <a:spLocks noGrp="1" noChangeArrowheads="1"/>
          </p:cNvSpPr>
          <p:nvPr>
            <p:ph type="title"/>
          </p:nvPr>
        </p:nvSpPr>
        <p:spPr/>
        <p:txBody>
          <a:bodyPr/>
          <a:lstStyle/>
          <a:p>
            <a:r>
              <a:rPr lang="en-US" smtClean="0"/>
              <a:t>STUDENT WORKSPACES FOR CDIO</a:t>
            </a:r>
            <a:endParaRPr lang="en-US" dirty="0"/>
          </a:p>
        </p:txBody>
      </p:sp>
      <p:pic>
        <p:nvPicPr>
          <p:cNvPr id="239619" name="Picture 3"/>
          <p:cNvPicPr>
            <a:picLocks noChangeAspect="1" noChangeArrowheads="1"/>
          </p:cNvPicPr>
          <p:nvPr/>
        </p:nvPicPr>
        <mc:AlternateContent>
          <mc:Choice xmlns:ma="http://schemas.microsoft.com/office/mac/drawingml/2008/main" Requires="ma">
            <p:blipFill>
              <a:blip r:embed="rId3"/>
              <a:srcRect/>
              <a:stretch>
                <a:fillRect/>
              </a:stretch>
            </p:blipFill>
          </mc:Choice>
          <mc:Fallback>
            <p:blipFill>
              <a:blip r:embed="rId4"/>
              <a:srcRect/>
              <a:stretch>
                <a:fillRect/>
              </a:stretch>
            </p:blipFill>
          </mc:Fallback>
        </mc:AlternateContent>
        <p:spPr bwMode="auto">
          <a:xfrm>
            <a:off x="825500" y="1371600"/>
            <a:ext cx="8337550" cy="502920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1" name="Picture 4"/>
          <p:cNvPicPr>
            <a:picLocks noChangeAspect="1" noChangeArrowheads="1"/>
          </p:cNvPicPr>
          <p:nvPr/>
        </p:nvPicPr>
        <p:blipFill>
          <a:blip r:embed="rId3"/>
          <a:srcRect/>
          <a:stretch>
            <a:fillRect/>
          </a:stretch>
        </p:blipFill>
        <p:spPr bwMode="auto">
          <a:xfrm>
            <a:off x="1100656" y="1558605"/>
            <a:ext cx="3212252" cy="2515321"/>
          </a:xfrm>
          <a:prstGeom prst="rect">
            <a:avLst/>
          </a:prstGeom>
          <a:ln>
            <a:noFill/>
          </a:ln>
          <a:effectLst>
            <a:softEdge rad="112500"/>
          </a:effectLst>
        </p:spPr>
      </p:pic>
      <p:sp>
        <p:nvSpPr>
          <p:cNvPr id="10" name="TextBox 9"/>
          <p:cNvSpPr txBox="1"/>
          <p:nvPr/>
        </p:nvSpPr>
        <p:spPr>
          <a:xfrm>
            <a:off x="5386478" y="4132730"/>
            <a:ext cx="2913529" cy="430887"/>
          </a:xfrm>
          <a:prstGeom prst="rect">
            <a:avLst/>
          </a:prstGeom>
          <a:noFill/>
        </p:spPr>
        <p:txBody>
          <a:bodyPr wrap="square" rtlCol="0">
            <a:spAutoFit/>
          </a:bodyPr>
          <a:lstStyle/>
          <a:p>
            <a:pPr algn="ctr"/>
            <a:r>
              <a:rPr lang="en-GB" b="1" dirty="0" smtClean="0"/>
              <a:t>Operate</a:t>
            </a:r>
            <a:endParaRPr lang="en-GB" b="1" dirty="0"/>
          </a:p>
        </p:txBody>
      </p:sp>
      <p:sp>
        <p:nvSpPr>
          <p:cNvPr id="17410" name="Title 1"/>
          <p:cNvSpPr>
            <a:spLocks noGrp="1"/>
          </p:cNvSpPr>
          <p:nvPr>
            <p:ph type="title"/>
          </p:nvPr>
        </p:nvSpPr>
        <p:spPr/>
        <p:txBody>
          <a:bodyPr/>
          <a:lstStyle/>
          <a:p>
            <a:r>
              <a:rPr lang="en-GB" dirty="0" smtClean="0"/>
              <a:t>EXAMPLE:</a:t>
            </a:r>
            <a:br>
              <a:rPr lang="en-GB" dirty="0" smtClean="0"/>
            </a:br>
            <a:r>
              <a:rPr lang="en-GB" dirty="0" smtClean="0"/>
              <a:t>MIT AERO-ASTRO DEPARTMENT</a:t>
            </a:r>
            <a:endParaRPr lang="en-US" dirty="0" smtClean="0"/>
          </a:p>
        </p:txBody>
      </p:sp>
      <p:sp>
        <p:nvSpPr>
          <p:cNvPr id="7" name="TextBox 6"/>
          <p:cNvSpPr txBox="1"/>
          <p:nvPr/>
        </p:nvSpPr>
        <p:spPr>
          <a:xfrm>
            <a:off x="1250018" y="1150439"/>
            <a:ext cx="2913529" cy="430887"/>
          </a:xfrm>
          <a:prstGeom prst="rect">
            <a:avLst/>
          </a:prstGeom>
          <a:noFill/>
        </p:spPr>
        <p:txBody>
          <a:bodyPr wrap="square" rtlCol="0">
            <a:spAutoFit/>
          </a:bodyPr>
          <a:lstStyle/>
          <a:p>
            <a:pPr algn="ctr"/>
            <a:r>
              <a:rPr lang="en-GB" b="1" dirty="0" smtClean="0"/>
              <a:t>Conceive</a:t>
            </a:r>
            <a:endParaRPr lang="en-GB" b="1" dirty="0"/>
          </a:p>
        </p:txBody>
      </p:sp>
      <p:sp>
        <p:nvSpPr>
          <p:cNvPr id="8" name="TextBox 7"/>
          <p:cNvSpPr txBox="1"/>
          <p:nvPr/>
        </p:nvSpPr>
        <p:spPr>
          <a:xfrm>
            <a:off x="5386478" y="1150439"/>
            <a:ext cx="2913529" cy="430887"/>
          </a:xfrm>
          <a:prstGeom prst="rect">
            <a:avLst/>
          </a:prstGeom>
          <a:noFill/>
        </p:spPr>
        <p:txBody>
          <a:bodyPr wrap="square" rtlCol="0">
            <a:spAutoFit/>
          </a:bodyPr>
          <a:lstStyle/>
          <a:p>
            <a:pPr algn="ctr"/>
            <a:r>
              <a:rPr lang="en-GB" b="1" dirty="0" smtClean="0"/>
              <a:t>Design</a:t>
            </a:r>
            <a:endParaRPr lang="en-GB" b="1" dirty="0"/>
          </a:p>
        </p:txBody>
      </p:sp>
      <p:sp>
        <p:nvSpPr>
          <p:cNvPr id="9" name="TextBox 8"/>
          <p:cNvSpPr txBox="1"/>
          <p:nvPr/>
        </p:nvSpPr>
        <p:spPr>
          <a:xfrm>
            <a:off x="1250018" y="4132730"/>
            <a:ext cx="2913529" cy="430887"/>
          </a:xfrm>
          <a:prstGeom prst="rect">
            <a:avLst/>
          </a:prstGeom>
          <a:noFill/>
        </p:spPr>
        <p:txBody>
          <a:bodyPr wrap="square" rtlCol="0">
            <a:spAutoFit/>
          </a:bodyPr>
          <a:lstStyle/>
          <a:p>
            <a:pPr algn="ctr"/>
            <a:r>
              <a:rPr lang="en-GB" b="1" dirty="0" smtClean="0"/>
              <a:t>Implement</a:t>
            </a:r>
            <a:endParaRPr lang="en-GB" b="1" dirty="0"/>
          </a:p>
        </p:txBody>
      </p:sp>
      <p:pic>
        <p:nvPicPr>
          <p:cNvPr id="12" name="Picture 4" descr="MITA 9801 EDUC INT 117"/>
          <p:cNvPicPr>
            <a:picLocks noChangeAspect="1" noChangeArrowheads="1"/>
          </p:cNvPicPr>
          <p:nvPr/>
        </p:nvPicPr>
        <p:blipFill>
          <a:blip r:embed="rId4"/>
          <a:srcRect/>
          <a:stretch>
            <a:fillRect/>
          </a:stretch>
        </p:blipFill>
        <p:spPr bwMode="auto">
          <a:xfrm>
            <a:off x="5052983" y="1692761"/>
            <a:ext cx="3580518" cy="2341723"/>
          </a:xfrm>
          <a:prstGeom prst="rect">
            <a:avLst/>
          </a:prstGeom>
          <a:ln>
            <a:noFill/>
          </a:ln>
          <a:effectLst>
            <a:softEdge rad="112500"/>
          </a:effectLst>
        </p:spPr>
      </p:pic>
      <p:pic>
        <p:nvPicPr>
          <p:cNvPr id="13" name="Picture 5"/>
          <p:cNvPicPr>
            <a:picLocks noChangeAspect="1" noChangeArrowheads="1"/>
          </p:cNvPicPr>
          <p:nvPr/>
        </p:nvPicPr>
        <p:blipFill>
          <a:blip r:embed="rId5"/>
          <a:srcRect/>
          <a:stretch>
            <a:fillRect/>
          </a:stretch>
        </p:blipFill>
        <p:spPr bwMode="auto">
          <a:xfrm>
            <a:off x="1167898" y="4539410"/>
            <a:ext cx="3077768" cy="2141056"/>
          </a:xfrm>
          <a:prstGeom prst="rect">
            <a:avLst/>
          </a:prstGeom>
          <a:ln>
            <a:noFill/>
          </a:ln>
          <a:effectLst>
            <a:softEdge rad="112500"/>
          </a:effectLst>
        </p:spPr>
      </p:pic>
      <p:pic>
        <p:nvPicPr>
          <p:cNvPr id="14" name="Picture 4"/>
          <p:cNvPicPr>
            <a:picLocks noChangeAspect="1" noChangeArrowheads="1"/>
          </p:cNvPicPr>
          <p:nvPr/>
        </p:nvPicPr>
        <p:blipFill>
          <a:blip r:embed="rId6"/>
          <a:srcRect/>
          <a:stretch>
            <a:fillRect/>
          </a:stretch>
        </p:blipFill>
        <p:spPr bwMode="auto">
          <a:xfrm>
            <a:off x="5181089" y="4542391"/>
            <a:ext cx="3324307" cy="2191021"/>
          </a:xfrm>
          <a:prstGeom prst="rect">
            <a:avLst/>
          </a:prstGeom>
          <a:ln>
            <a:noFill/>
          </a:ln>
          <a:effectLst>
            <a:softEdge rad="112500"/>
          </a:effectLst>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CHALLENGES AND OPPORTUNITIES FOR ENGINEERING EDUCATION</a:t>
            </a:r>
            <a:endParaRPr lang="en-GB" dirty="0"/>
          </a:p>
        </p:txBody>
      </p:sp>
      <p:sp>
        <p:nvSpPr>
          <p:cNvPr id="3" name="Content Placeholder 2"/>
          <p:cNvSpPr>
            <a:spLocks noGrp="1"/>
          </p:cNvSpPr>
          <p:nvPr>
            <p:ph idx="1"/>
          </p:nvPr>
        </p:nvSpPr>
        <p:spPr>
          <a:xfrm>
            <a:off x="346349" y="5674448"/>
            <a:ext cx="9318443" cy="726351"/>
          </a:xfrm>
        </p:spPr>
        <p:txBody>
          <a:bodyPr/>
          <a:lstStyle/>
          <a:p>
            <a:r>
              <a:rPr lang="en-GB" dirty="0" smtClean="0"/>
              <a:t>Opportunity: Through use of pedagogical innovation and worldwide collaboration, educate engineers who can develop a better future</a:t>
            </a:r>
            <a:endParaRPr lang="en-GB" dirty="0"/>
          </a:p>
        </p:txBody>
      </p:sp>
      <p:sp>
        <p:nvSpPr>
          <p:cNvPr id="4" name="Content Placeholder 2"/>
          <p:cNvSpPr txBox="1">
            <a:spLocks/>
          </p:cNvSpPr>
          <p:nvPr/>
        </p:nvSpPr>
        <p:spPr bwMode="auto">
          <a:xfrm>
            <a:off x="367236" y="5216507"/>
            <a:ext cx="9080500" cy="72635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GB"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Remarkable</a:t>
            </a:r>
            <a:r>
              <a:rPr kumimoji="0" lang="en-GB"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similarity across </a:t>
            </a:r>
            <a:r>
              <a:rPr lang="en-GB" sz="2400" b="1" kern="0" dirty="0" smtClean="0">
                <a:latin typeface="+mn-lt"/>
                <a:ea typeface="ＭＳ Ｐゴシック" charset="-128"/>
                <a:cs typeface="ＭＳ Ｐゴシック" charset="-128"/>
              </a:rPr>
              <a:t>the world!</a:t>
            </a:r>
            <a:endParaRPr kumimoji="0" lang="en-GB" sz="2400" b="1" i="0" u="none" strike="noStrike" kern="0" cap="none" spc="0" normalizeH="0" baseline="0" noProof="0" dirty="0">
              <a:ln>
                <a:noFill/>
              </a:ln>
              <a:solidFill>
                <a:schemeClr val="tx1"/>
              </a:solidFill>
              <a:effectLst/>
              <a:uLnTx/>
              <a:uFillTx/>
              <a:latin typeface="+mn-lt"/>
              <a:ea typeface="ＭＳ Ｐゴシック" charset="-128"/>
              <a:cs typeface="ＭＳ Ｐゴシック" charset="-128"/>
            </a:endParaRPr>
          </a:p>
        </p:txBody>
      </p:sp>
      <p:sp>
        <p:nvSpPr>
          <p:cNvPr id="5" name="Oval 4"/>
          <p:cNvSpPr/>
          <p:nvPr/>
        </p:nvSpPr>
        <p:spPr bwMode="auto">
          <a:xfrm>
            <a:off x="4321119" y="1435113"/>
            <a:ext cx="2367036" cy="1039216"/>
          </a:xfrm>
          <a:prstGeom prst="ellipse">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2000" dirty="0" smtClean="0">
                <a:solidFill>
                  <a:schemeClr val="bg1"/>
                </a:solidFill>
              </a:rPr>
              <a:t>Design &amp; Innovation</a:t>
            </a:r>
            <a:endParaRPr kumimoji="0" lang="en-GB" sz="2000" b="0" i="0" u="none" strike="noStrike" cap="none" normalizeH="0" baseline="0" dirty="0" smtClean="0">
              <a:ln>
                <a:noFill/>
              </a:ln>
              <a:solidFill>
                <a:schemeClr val="bg1"/>
              </a:solidFill>
              <a:effectLst/>
              <a:latin typeface="Arial" charset="0"/>
            </a:endParaRPr>
          </a:p>
        </p:txBody>
      </p:sp>
      <p:sp>
        <p:nvSpPr>
          <p:cNvPr id="6" name="Oval 5"/>
          <p:cNvSpPr/>
          <p:nvPr/>
        </p:nvSpPr>
        <p:spPr bwMode="auto">
          <a:xfrm>
            <a:off x="2395425" y="3979357"/>
            <a:ext cx="2433006" cy="1039216"/>
          </a:xfrm>
          <a:prstGeom prst="ellipse">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2000" dirty="0" smtClean="0"/>
              <a:t>Entre-</a:t>
            </a:r>
            <a:r>
              <a:rPr lang="en-GB" sz="2000" dirty="0" err="1" smtClean="0"/>
              <a:t>preneurship</a:t>
            </a:r>
            <a:endParaRPr kumimoji="0" lang="en-GB" sz="2000" b="0" i="0" u="none" strike="noStrike" cap="none" normalizeH="0" baseline="0" dirty="0" smtClean="0">
              <a:ln>
                <a:noFill/>
              </a:ln>
              <a:solidFill>
                <a:schemeClr val="tx1"/>
              </a:solidFill>
              <a:effectLst/>
              <a:latin typeface="Arial" charset="0"/>
            </a:endParaRPr>
          </a:p>
        </p:txBody>
      </p:sp>
      <p:sp>
        <p:nvSpPr>
          <p:cNvPr id="7" name="Oval 6"/>
          <p:cNvSpPr/>
          <p:nvPr/>
        </p:nvSpPr>
        <p:spPr bwMode="auto">
          <a:xfrm>
            <a:off x="1013992" y="1377009"/>
            <a:ext cx="2433006" cy="1039216"/>
          </a:xfrm>
          <a:prstGeom prst="ellipse">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2000" dirty="0" smtClean="0"/>
              <a:t>Multi-disciplinary problems</a:t>
            </a:r>
            <a:endParaRPr kumimoji="0" lang="en-GB" sz="2000" b="0" i="0" u="none" strike="noStrike" cap="none" normalizeH="0" baseline="0" dirty="0" smtClean="0">
              <a:ln>
                <a:noFill/>
              </a:ln>
              <a:solidFill>
                <a:schemeClr val="tx1"/>
              </a:solidFill>
              <a:effectLst/>
              <a:latin typeface="Arial" charset="0"/>
            </a:endParaRPr>
          </a:p>
        </p:txBody>
      </p:sp>
      <p:sp>
        <p:nvSpPr>
          <p:cNvPr id="8" name="Oval 7"/>
          <p:cNvSpPr/>
          <p:nvPr/>
        </p:nvSpPr>
        <p:spPr bwMode="auto">
          <a:xfrm>
            <a:off x="4910269" y="3739801"/>
            <a:ext cx="2433006" cy="1039216"/>
          </a:xfrm>
          <a:prstGeom prst="ellipse">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2000" dirty="0" smtClean="0">
                <a:solidFill>
                  <a:schemeClr val="bg1"/>
                </a:solidFill>
              </a:rPr>
              <a:t>Personal skills</a:t>
            </a:r>
            <a:endParaRPr kumimoji="0" lang="en-GB" sz="2000" b="0" i="0" u="none" strike="noStrike" cap="none" normalizeH="0" baseline="0" dirty="0" smtClean="0">
              <a:ln>
                <a:noFill/>
              </a:ln>
              <a:solidFill>
                <a:schemeClr val="bg1"/>
              </a:solidFill>
              <a:effectLst/>
              <a:latin typeface="Arial" charset="0"/>
            </a:endParaRPr>
          </a:p>
        </p:txBody>
      </p:sp>
      <p:sp>
        <p:nvSpPr>
          <p:cNvPr id="9" name="Oval 8"/>
          <p:cNvSpPr/>
          <p:nvPr/>
        </p:nvSpPr>
        <p:spPr bwMode="auto">
          <a:xfrm>
            <a:off x="7472994" y="4007674"/>
            <a:ext cx="2433006" cy="1039216"/>
          </a:xfrm>
          <a:prstGeom prst="ellipse">
            <a:avLst/>
          </a:prstGeom>
          <a:solidFill>
            <a:srgbClr val="CC0000"/>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2000" dirty="0" smtClean="0">
                <a:solidFill>
                  <a:schemeClr val="bg1"/>
                </a:solidFill>
              </a:rPr>
              <a:t>Digital tools and learning</a:t>
            </a:r>
            <a:endParaRPr kumimoji="0" lang="en-GB" sz="2000" b="0" i="0" u="none" strike="noStrike" cap="none" normalizeH="0" baseline="0" dirty="0" smtClean="0">
              <a:ln>
                <a:noFill/>
              </a:ln>
              <a:solidFill>
                <a:schemeClr val="bg1"/>
              </a:solidFill>
              <a:effectLst/>
              <a:latin typeface="Arial" charset="0"/>
            </a:endParaRPr>
          </a:p>
        </p:txBody>
      </p:sp>
      <p:sp>
        <p:nvSpPr>
          <p:cNvPr id="10" name="Oval 9"/>
          <p:cNvSpPr/>
          <p:nvPr/>
        </p:nvSpPr>
        <p:spPr bwMode="auto">
          <a:xfrm>
            <a:off x="7341053" y="1516853"/>
            <a:ext cx="2433006" cy="1039216"/>
          </a:xfrm>
          <a:prstGeom prst="ellipse">
            <a:avLst/>
          </a:prstGeom>
          <a:solidFill>
            <a:srgbClr val="CC0000"/>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2000" dirty="0" smtClean="0">
                <a:solidFill>
                  <a:schemeClr val="bg1"/>
                </a:solidFill>
              </a:rPr>
              <a:t>Prior knowledge</a:t>
            </a:r>
            <a:endParaRPr kumimoji="0" lang="en-GB" sz="2000" b="0" i="0" u="none" strike="noStrike" cap="none" normalizeH="0" baseline="0" dirty="0" smtClean="0">
              <a:ln>
                <a:noFill/>
              </a:ln>
              <a:solidFill>
                <a:schemeClr val="bg1"/>
              </a:solidFill>
              <a:effectLst/>
              <a:latin typeface="Arial" charset="0"/>
            </a:endParaRPr>
          </a:p>
        </p:txBody>
      </p:sp>
      <p:sp>
        <p:nvSpPr>
          <p:cNvPr id="11" name="Oval 10"/>
          <p:cNvSpPr/>
          <p:nvPr/>
        </p:nvSpPr>
        <p:spPr bwMode="auto">
          <a:xfrm>
            <a:off x="345715" y="3512803"/>
            <a:ext cx="1930294" cy="1270890"/>
          </a:xfrm>
          <a:prstGeom prst="ellipse">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2000" dirty="0" smtClean="0"/>
              <a:t>Sustain-</a:t>
            </a:r>
            <a:br>
              <a:rPr lang="en-GB" sz="2000" dirty="0" smtClean="0"/>
            </a:br>
            <a:r>
              <a:rPr lang="en-GB" sz="2000" dirty="0" smtClean="0"/>
              <a:t>able solutions</a:t>
            </a:r>
            <a:endParaRPr kumimoji="0" lang="en-GB" sz="2000" b="0" i="0" u="none" strike="noStrike" cap="none" normalizeH="0" baseline="0" dirty="0" smtClean="0">
              <a:ln>
                <a:noFill/>
              </a:ln>
              <a:solidFill>
                <a:schemeClr val="tx1"/>
              </a:solidFill>
              <a:effectLst/>
              <a:latin typeface="Arial" charset="0"/>
            </a:endParaRPr>
          </a:p>
        </p:txBody>
      </p:sp>
      <p:sp>
        <p:nvSpPr>
          <p:cNvPr id="12" name="Oval 11"/>
          <p:cNvSpPr/>
          <p:nvPr/>
        </p:nvSpPr>
        <p:spPr bwMode="auto">
          <a:xfrm>
            <a:off x="4650976" y="2523079"/>
            <a:ext cx="2770795" cy="1039216"/>
          </a:xfrm>
          <a:prstGeom prst="ellipse">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2000" dirty="0" smtClean="0">
                <a:solidFill>
                  <a:schemeClr val="bg1"/>
                </a:solidFill>
              </a:rPr>
              <a:t>Communication &amp; teamwork</a:t>
            </a:r>
            <a:endParaRPr kumimoji="0" lang="en-GB" sz="2000" b="0" i="0" u="none" strike="noStrike" cap="none" normalizeH="0" baseline="0" dirty="0" smtClean="0">
              <a:ln>
                <a:noFill/>
              </a:ln>
              <a:solidFill>
                <a:schemeClr val="bg1"/>
              </a:solidFill>
              <a:effectLst/>
              <a:latin typeface="Arial" charset="0"/>
            </a:endParaRPr>
          </a:p>
        </p:txBody>
      </p:sp>
      <p:sp>
        <p:nvSpPr>
          <p:cNvPr id="13" name="Oval 12"/>
          <p:cNvSpPr/>
          <p:nvPr/>
        </p:nvSpPr>
        <p:spPr bwMode="auto">
          <a:xfrm>
            <a:off x="0" y="2362067"/>
            <a:ext cx="2433006" cy="1039216"/>
          </a:xfrm>
          <a:prstGeom prst="ellipse">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2000" dirty="0" err="1" smtClean="0"/>
              <a:t>Globaliz-ation</a:t>
            </a:r>
            <a:endParaRPr kumimoji="0" lang="en-GB" sz="2000" b="0" i="0" u="none" strike="noStrike" cap="none" normalizeH="0" baseline="0" dirty="0" smtClean="0">
              <a:ln>
                <a:noFill/>
              </a:ln>
              <a:solidFill>
                <a:schemeClr val="tx1"/>
              </a:solidFill>
              <a:effectLst/>
              <a:latin typeface="Arial" charset="0"/>
            </a:endParaRPr>
          </a:p>
        </p:txBody>
      </p:sp>
      <p:sp>
        <p:nvSpPr>
          <p:cNvPr id="14" name="Oval 13"/>
          <p:cNvSpPr/>
          <p:nvPr/>
        </p:nvSpPr>
        <p:spPr bwMode="auto">
          <a:xfrm>
            <a:off x="7472994" y="2746125"/>
            <a:ext cx="2433006" cy="1039216"/>
          </a:xfrm>
          <a:prstGeom prst="ellipse">
            <a:avLst/>
          </a:prstGeom>
          <a:solidFill>
            <a:srgbClr val="CC0000"/>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2000" dirty="0" smtClean="0">
                <a:solidFill>
                  <a:schemeClr val="bg1"/>
                </a:solidFill>
              </a:rPr>
              <a:t>Faculty competence &amp; time</a:t>
            </a:r>
            <a:endParaRPr kumimoji="0" lang="en-GB" sz="2000" b="0" i="0" u="none" strike="noStrike" cap="none" normalizeH="0" baseline="0" dirty="0" smtClean="0">
              <a:ln>
                <a:noFill/>
              </a:ln>
              <a:solidFill>
                <a:schemeClr val="bg1"/>
              </a:solidFill>
              <a:effectLst/>
              <a:latin typeface="Arial" charset="0"/>
            </a:endParaRPr>
          </a:p>
        </p:txBody>
      </p:sp>
      <p:sp>
        <p:nvSpPr>
          <p:cNvPr id="15" name="Oval 14"/>
          <p:cNvSpPr/>
          <p:nvPr/>
        </p:nvSpPr>
        <p:spPr bwMode="auto">
          <a:xfrm>
            <a:off x="2177051" y="2861604"/>
            <a:ext cx="2506908" cy="1039216"/>
          </a:xfrm>
          <a:prstGeom prst="ellipse">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2000" dirty="0" smtClean="0"/>
              <a:t>New technologies &amp; services</a:t>
            </a:r>
            <a:endParaRPr kumimoji="0" lang="en-GB" sz="2000" b="0" i="0" u="none" strike="noStrike" cap="none" normalizeH="0" baseline="0" dirty="0" smtClean="0">
              <a:ln>
                <a:noFill/>
              </a:ln>
              <a:solidFill>
                <a:schemeClr val="tx1"/>
              </a:solidFill>
              <a:effectLst/>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r>
              <a:rPr lang="en-GB" smtClean="0"/>
              <a:t>DEVELOP ACTIVE AND EXPERIENTIAL</a:t>
            </a:r>
            <a:br>
              <a:rPr lang="en-GB" smtClean="0"/>
            </a:br>
            <a:r>
              <a:rPr lang="en-GB" smtClean="0"/>
              <a:t>LEARNING ACTIVITIES</a:t>
            </a:r>
          </a:p>
        </p:txBody>
      </p:sp>
      <p:pic>
        <p:nvPicPr>
          <p:cNvPr id="4" name="Picture 4"/>
          <p:cNvPicPr>
            <a:picLocks noChangeAspect="1" noChangeArrowheads="1"/>
          </p:cNvPicPr>
          <p:nvPr/>
        </p:nvPicPr>
        <p:blipFill>
          <a:blip r:embed="rId3"/>
          <a:srcRect/>
          <a:stretch>
            <a:fillRect/>
          </a:stretch>
        </p:blipFill>
        <p:spPr bwMode="auto">
          <a:xfrm>
            <a:off x="4806819" y="3530600"/>
            <a:ext cx="4990835" cy="2730500"/>
          </a:xfrm>
          <a:prstGeom prst="rect">
            <a:avLst/>
          </a:prstGeom>
          <a:noFill/>
          <a:ln w="12700">
            <a:noFill/>
            <a:miter lim="800000"/>
            <a:headEnd/>
            <a:tailEnd/>
          </a:ln>
        </p:spPr>
      </p:pic>
      <p:sp>
        <p:nvSpPr>
          <p:cNvPr id="5" name="TextBox 4"/>
          <p:cNvSpPr txBox="1">
            <a:spLocks noChangeArrowheads="1"/>
          </p:cNvSpPr>
          <p:nvPr/>
        </p:nvSpPr>
        <p:spPr bwMode="auto">
          <a:xfrm>
            <a:off x="5981435" y="3135313"/>
            <a:ext cx="3198813" cy="430212"/>
          </a:xfrm>
          <a:prstGeom prst="rect">
            <a:avLst/>
          </a:prstGeom>
          <a:noFill/>
          <a:ln w="9525">
            <a:noFill/>
            <a:miter lim="800000"/>
            <a:headEnd/>
            <a:tailEnd/>
          </a:ln>
        </p:spPr>
        <p:txBody>
          <a:bodyPr>
            <a:prstTxWarp prst="textNoShape">
              <a:avLst/>
            </a:prstTxWarp>
            <a:spAutoFit/>
          </a:bodyPr>
          <a:lstStyle/>
          <a:p>
            <a:r>
              <a:rPr lang="en-GB" b="1"/>
              <a:t>Year 1 lab example</a:t>
            </a:r>
          </a:p>
        </p:txBody>
      </p:sp>
      <p:sp>
        <p:nvSpPr>
          <p:cNvPr id="53253" name="Rectangle 3"/>
          <p:cNvSpPr>
            <a:spLocks noChangeArrowheads="1"/>
          </p:cNvSpPr>
          <p:nvPr/>
        </p:nvSpPr>
        <p:spPr bwMode="auto">
          <a:xfrm>
            <a:off x="208096" y="1154113"/>
            <a:ext cx="9503569" cy="1471612"/>
          </a:xfrm>
          <a:prstGeom prst="rect">
            <a:avLst/>
          </a:prstGeom>
          <a:noFill/>
          <a:ln w="57150">
            <a:solidFill>
              <a:srgbClr val="008000"/>
            </a:solidFill>
            <a:miter lim="800000"/>
            <a:headEnd/>
            <a:tailEnd/>
          </a:ln>
        </p:spPr>
        <p:txBody>
          <a:bodyPr lIns="180000" tIns="180000" rIns="180000" bIns="180000">
            <a:prstTxWarp prst="textNoShape">
              <a:avLst/>
            </a:prstTxWarp>
            <a:spAutoFit/>
          </a:bodyPr>
          <a:lstStyle/>
          <a:p>
            <a:pPr indent="-228600"/>
            <a:r>
              <a:rPr lang="en-US" sz="2400" b="1">
                <a:solidFill>
                  <a:srgbClr val="000101"/>
                </a:solidFill>
              </a:rPr>
              <a:t>Active and experiential learning </a:t>
            </a:r>
            <a:r>
              <a:rPr lang="en-US" sz="2400">
                <a:solidFill>
                  <a:srgbClr val="000101"/>
                </a:solidFill>
              </a:rPr>
              <a:t>engages students by setting teaching and learning in contexts that simulate engineering roles and practice </a:t>
            </a:r>
          </a:p>
        </p:txBody>
      </p:sp>
      <p:sp>
        <p:nvSpPr>
          <p:cNvPr id="7" name="TextBox 6"/>
          <p:cNvSpPr txBox="1">
            <a:spLocks noChangeArrowheads="1"/>
          </p:cNvSpPr>
          <p:nvPr/>
        </p:nvSpPr>
        <p:spPr bwMode="auto">
          <a:xfrm>
            <a:off x="228733" y="2727326"/>
            <a:ext cx="4505854" cy="3447097"/>
          </a:xfrm>
          <a:prstGeom prst="rect">
            <a:avLst/>
          </a:prstGeom>
          <a:noFill/>
          <a:ln w="9525">
            <a:noFill/>
            <a:miter lim="800000"/>
            <a:headEnd/>
            <a:tailEnd/>
          </a:ln>
        </p:spPr>
        <p:txBody>
          <a:bodyPr>
            <a:prstTxWarp prst="textNoShape">
              <a:avLst/>
            </a:prstTxWarp>
            <a:spAutoFit/>
          </a:bodyPr>
          <a:lstStyle/>
          <a:p>
            <a:r>
              <a:rPr lang="en-US" b="1"/>
              <a:t>Reformed mathematics emphasizing simulation of realistic engineering problems</a:t>
            </a:r>
          </a:p>
          <a:p>
            <a:pPr>
              <a:spcBef>
                <a:spcPts val="1200"/>
              </a:spcBef>
            </a:pPr>
            <a:r>
              <a:rPr lang="en-US" b="1"/>
              <a:t>Working method based on modeling, simulation &amp; analysis, MATLAB programming</a:t>
            </a:r>
          </a:p>
          <a:p>
            <a:pPr>
              <a:spcBef>
                <a:spcPts val="1200"/>
              </a:spcBef>
            </a:pPr>
            <a:r>
              <a:rPr lang="en-US" b="1"/>
              <a:t>Motivated importance of mathematics and applied mechanics courses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8433" name="Picture 3"/>
          <p:cNvPicPr>
            <a:picLocks noChangeAspect="1"/>
          </p:cNvPicPr>
          <p:nvPr/>
        </p:nvPicPr>
        <p:blipFill>
          <a:blip r:embed="rId2"/>
          <a:srcRect/>
          <a:stretch>
            <a:fillRect/>
          </a:stretch>
        </p:blipFill>
        <p:spPr bwMode="auto">
          <a:xfrm>
            <a:off x="782733" y="1099117"/>
            <a:ext cx="8361989" cy="5685043"/>
          </a:xfrm>
          <a:prstGeom prst="rect">
            <a:avLst/>
          </a:prstGeom>
          <a:noFill/>
          <a:ln w="9525">
            <a:noFill/>
            <a:miter lim="800000"/>
            <a:headEnd/>
            <a:tailEnd/>
          </a:ln>
        </p:spPr>
      </p:pic>
      <p:sp>
        <p:nvSpPr>
          <p:cNvPr id="3" name="Title 2"/>
          <p:cNvSpPr>
            <a:spLocks noGrp="1"/>
          </p:cNvSpPr>
          <p:nvPr>
            <p:ph type="title"/>
          </p:nvPr>
        </p:nvSpPr>
        <p:spPr/>
        <p:txBody>
          <a:bodyPr/>
          <a:lstStyle/>
          <a:p>
            <a:r>
              <a:rPr lang="en-GB" dirty="0" smtClean="0"/>
              <a:t>INTEGRATED LEADERSHIP TRAINING</a:t>
            </a: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298" name="Title 1"/>
          <p:cNvSpPr>
            <a:spLocks noGrp="1"/>
          </p:cNvSpPr>
          <p:nvPr>
            <p:ph type="title"/>
          </p:nvPr>
        </p:nvSpPr>
        <p:spPr>
          <a:xfrm>
            <a:off x="1" y="1"/>
            <a:ext cx="8746860" cy="1000125"/>
          </a:xfrm>
        </p:spPr>
        <p:txBody>
          <a:bodyPr/>
          <a:lstStyle/>
          <a:p>
            <a:r>
              <a:rPr lang="sv-SE" smtClean="0"/>
              <a:t>THE 12 CDIO STANDARDS – GUIDELINES FOR EDUCATION DEVELOPMENT</a:t>
            </a:r>
            <a:endParaRPr lang="en-US" smtClean="0"/>
          </a:p>
        </p:txBody>
      </p:sp>
      <p:graphicFrame>
        <p:nvGraphicFramePr>
          <p:cNvPr id="13" name="Diagram 12"/>
          <p:cNvGraphicFramePr/>
          <p:nvPr/>
        </p:nvGraphicFramePr>
        <p:xfrm>
          <a:off x="-154817" y="1357298"/>
          <a:ext cx="4720861" cy="4643470"/>
        </p:xfrm>
        <a:graphic>
          <a:graphicData uri="http://schemas.openxmlformats.org/drawingml/2006/diagram">
            <a:relIds xmlns:dgm="http://schemas.openxmlformats.org/drawingml/2006/diagram" xmlns:r="http://schemas.openxmlformats.org/officeDocument/2006/relationships" r:dm="rId3" r:lo="rId4" r:qs="rId5" r:cs="rId6"/>
          </a:graphicData>
        </a:graphic>
      </p:graphicFrame>
      <p:graphicFrame>
        <p:nvGraphicFramePr>
          <p:cNvPr id="16" name="Diagram 15"/>
          <p:cNvGraphicFramePr/>
          <p:nvPr/>
        </p:nvGraphicFramePr>
        <p:xfrm>
          <a:off x="4024306" y="1357298"/>
          <a:ext cx="6036511" cy="5072098"/>
        </p:xfrm>
        <a:graphic>
          <a:graphicData uri="http://schemas.openxmlformats.org/drawingml/2006/diagram">
            <a:relIds xmlns:dgm="http://schemas.openxmlformats.org/drawingml/2006/diagram" xmlns:r="http://schemas.openxmlformats.org/officeDocument/2006/relationships" r:dm="rId8" r:lo="rId9" r:qs="rId10" r:cs="rId11"/>
          </a:graphicData>
        </a:graphic>
      </p:graphicFrame>
      <p:sp>
        <p:nvSpPr>
          <p:cNvPr id="5" name="Oval 4"/>
          <p:cNvSpPr>
            <a:spLocks noChangeArrowheads="1"/>
          </p:cNvSpPr>
          <p:nvPr/>
        </p:nvSpPr>
        <p:spPr bwMode="auto">
          <a:xfrm>
            <a:off x="1359339" y="4969946"/>
            <a:ext cx="2130822" cy="820738"/>
          </a:xfrm>
          <a:prstGeom prst="ellipse">
            <a:avLst/>
          </a:prstGeom>
          <a:noFill/>
          <a:ln w="57150">
            <a:solidFill>
              <a:schemeClr val="tx1"/>
            </a:solidFill>
            <a:round/>
            <a:headEnd/>
            <a:tailEnd/>
          </a:ln>
        </p:spPr>
        <p:txBody>
          <a:bodyPr>
            <a:prstTxWarp prst="textNoShape">
              <a:avLst/>
            </a:prstTxWarp>
          </a:bodyPr>
          <a:lstStyle/>
          <a:p>
            <a:endParaRPr lang="en-GB"/>
          </a:p>
        </p:txBody>
      </p:sp>
      <p:sp>
        <p:nvSpPr>
          <p:cNvPr id="6" name="Oval 5"/>
          <p:cNvSpPr>
            <a:spLocks noChangeArrowheads="1"/>
          </p:cNvSpPr>
          <p:nvPr/>
        </p:nvSpPr>
        <p:spPr bwMode="auto">
          <a:xfrm>
            <a:off x="1337998" y="4435476"/>
            <a:ext cx="2132542" cy="822325"/>
          </a:xfrm>
          <a:prstGeom prst="ellipse">
            <a:avLst/>
          </a:prstGeom>
          <a:noFill/>
          <a:ln w="57150">
            <a:solidFill>
              <a:schemeClr val="tx1"/>
            </a:solidFill>
            <a:round/>
            <a:headEnd/>
            <a:tailEnd/>
          </a:ln>
        </p:spPr>
        <p:txBody>
          <a:bodyPr>
            <a:prstTxWarp prst="textNoShape">
              <a:avLst/>
            </a:prstTxWarp>
          </a:bodyPr>
          <a:lstStyle/>
          <a:p>
            <a:endParaRPr lang="en-GB"/>
          </a:p>
        </p:txBody>
      </p:sp>
      <p:sp>
        <p:nvSpPr>
          <p:cNvPr id="8" name="Oval 7"/>
          <p:cNvSpPr>
            <a:spLocks noChangeArrowheads="1"/>
          </p:cNvSpPr>
          <p:nvPr/>
        </p:nvSpPr>
        <p:spPr bwMode="auto">
          <a:xfrm>
            <a:off x="6008953" y="2047876"/>
            <a:ext cx="3085306" cy="822325"/>
          </a:xfrm>
          <a:prstGeom prst="ellipse">
            <a:avLst/>
          </a:prstGeom>
          <a:noFill/>
          <a:ln w="57150">
            <a:solidFill>
              <a:schemeClr val="tx1"/>
            </a:solidFill>
            <a:round/>
            <a:headEnd/>
            <a:tailEnd/>
          </a:ln>
        </p:spPr>
        <p:txBody>
          <a:bodyPr>
            <a:prstTxWarp prst="textNoShape">
              <a:avLst/>
            </a:prstTxWarp>
          </a:bodyPr>
          <a:lstStyle/>
          <a:p>
            <a:endParaRPr lang="en-GB"/>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r>
              <a:rPr lang="sv-SE" dirty="0" smtClean="0"/>
              <a:t>CONCLUDING </a:t>
            </a:r>
            <a:r>
              <a:rPr lang="sv-SE" dirty="0" smtClean="0"/>
              <a:t>REMARKS – WHAT IS CDIO</a:t>
            </a:r>
            <a:endParaRPr lang="en-US" dirty="0" smtClean="0"/>
          </a:p>
        </p:txBody>
      </p:sp>
      <p:sp>
        <p:nvSpPr>
          <p:cNvPr id="59395" name="Content Placeholder 2"/>
          <p:cNvSpPr>
            <a:spLocks noGrp="1"/>
          </p:cNvSpPr>
          <p:nvPr>
            <p:ph idx="1"/>
          </p:nvPr>
        </p:nvSpPr>
        <p:spPr>
          <a:xfrm>
            <a:off x="461799" y="1157289"/>
            <a:ext cx="7636176" cy="4968875"/>
          </a:xfrm>
        </p:spPr>
        <p:txBody>
          <a:bodyPr/>
          <a:lstStyle/>
          <a:p>
            <a:r>
              <a:rPr lang="en-US" dirty="0" smtClean="0"/>
              <a:t>An </a:t>
            </a:r>
            <a:r>
              <a:rPr lang="en-US" u="sng" dirty="0" smtClean="0">
                <a:solidFill>
                  <a:srgbClr val="CC0000"/>
                </a:solidFill>
              </a:rPr>
              <a:t>idea </a:t>
            </a:r>
            <a:r>
              <a:rPr lang="en-US" dirty="0" smtClean="0"/>
              <a:t>of	</a:t>
            </a:r>
            <a:r>
              <a:rPr lang="en-US" dirty="0" smtClean="0"/>
              <a:t> </a:t>
            </a:r>
            <a:r>
              <a:rPr lang="en-US" dirty="0" smtClean="0"/>
              <a:t>what	engineering	students should learn:</a:t>
            </a:r>
            <a:r>
              <a:rPr lang="en-US" dirty="0" smtClean="0"/>
              <a:t> </a:t>
            </a:r>
            <a:r>
              <a:rPr lang="en-US" dirty="0" smtClean="0"/>
              <a:t>“Engineers</a:t>
            </a:r>
            <a:r>
              <a:rPr lang="en-US" dirty="0" smtClean="0"/>
              <a:t> </a:t>
            </a:r>
            <a:r>
              <a:rPr lang="en-US" dirty="0" smtClean="0"/>
              <a:t>who	can </a:t>
            </a:r>
            <a:r>
              <a:rPr lang="en-US" dirty="0" smtClean="0"/>
              <a:t>engineer”	</a:t>
            </a:r>
            <a:endParaRPr lang="en-US" dirty="0" smtClean="0"/>
          </a:p>
          <a:p>
            <a:endParaRPr lang="en-US" dirty="0" smtClean="0"/>
          </a:p>
          <a:p>
            <a:r>
              <a:rPr lang="en-US" dirty="0" smtClean="0"/>
              <a:t>A </a:t>
            </a:r>
            <a:r>
              <a:rPr lang="en-US" u="sng" dirty="0" smtClean="0">
                <a:solidFill>
                  <a:srgbClr val="CC0000"/>
                </a:solidFill>
              </a:rPr>
              <a:t>methodology</a:t>
            </a:r>
            <a:r>
              <a:rPr lang="en-US" dirty="0" smtClean="0"/>
              <a:t> for engineering education	</a:t>
            </a:r>
            <a:r>
              <a:rPr lang="en-US" dirty="0" smtClean="0"/>
              <a:t> </a:t>
            </a:r>
            <a:r>
              <a:rPr lang="en-US" dirty="0" smtClean="0"/>
              <a:t>reform:</a:t>
            </a:r>
            <a:r>
              <a:rPr lang="en-US" dirty="0" smtClean="0"/>
              <a:t> </a:t>
            </a:r>
            <a:r>
              <a:rPr lang="en-US" dirty="0" smtClean="0"/>
              <a:t>The CDIO Syllabus and the 12</a:t>
            </a:r>
            <a:r>
              <a:rPr lang="en-US" dirty="0" smtClean="0"/>
              <a:t> </a:t>
            </a:r>
            <a:r>
              <a:rPr lang="en-US" dirty="0" smtClean="0"/>
              <a:t>CDIO Standards</a:t>
            </a:r>
          </a:p>
          <a:p>
            <a:endParaRPr lang="en-US" dirty="0" smtClean="0"/>
          </a:p>
          <a:p>
            <a:r>
              <a:rPr lang="en-US" dirty="0" smtClean="0"/>
              <a:t>A </a:t>
            </a:r>
            <a:r>
              <a:rPr lang="en-US" u="sng" dirty="0" smtClean="0">
                <a:solidFill>
                  <a:srgbClr val="CC0000"/>
                </a:solidFill>
              </a:rPr>
              <a:t>community</a:t>
            </a:r>
            <a:r>
              <a:rPr lang="en-US" dirty="0" smtClean="0"/>
              <a:t>:</a:t>
            </a:r>
            <a:r>
              <a:rPr lang="en-US" dirty="0" smtClean="0"/>
              <a:t> </a:t>
            </a:r>
            <a:r>
              <a:rPr lang="en-US" dirty="0" smtClean="0"/>
              <a:t>The CDIO Initiative with 107 universities as members</a:t>
            </a:r>
          </a:p>
          <a:p>
            <a:endParaRPr lang="en-US" dirty="0" smtClean="0"/>
          </a:p>
          <a:p>
            <a:r>
              <a:rPr lang="en-US" dirty="0" smtClean="0"/>
              <a:t>To </a:t>
            </a:r>
            <a:r>
              <a:rPr lang="en-US" dirty="0" smtClean="0"/>
              <a:t>learn more, visit </a:t>
            </a:r>
            <a:r>
              <a:rPr lang="en-US" dirty="0" smtClean="0">
                <a:hlinkClick r:id="rId3"/>
              </a:rPr>
              <a:t>www.cdio.org</a:t>
            </a:r>
            <a:r>
              <a:rPr lang="en-US" dirty="0" smtClean="0"/>
              <a:t> or read </a:t>
            </a:r>
            <a:r>
              <a:rPr lang="en-US" i="1" dirty="0" smtClean="0"/>
              <a:t>Rethinking Engineering Education: The CDIO Approach </a:t>
            </a:r>
            <a:r>
              <a:rPr lang="en-US" dirty="0" smtClean="0"/>
              <a:t>by Crawley, </a:t>
            </a:r>
            <a:r>
              <a:rPr lang="en-US" dirty="0" err="1" smtClean="0"/>
              <a:t>Malmqvist</a:t>
            </a:r>
            <a:r>
              <a:rPr lang="en-US" dirty="0" smtClean="0"/>
              <a:t>, </a:t>
            </a:r>
            <a:r>
              <a:rPr lang="en-US" dirty="0" err="1" smtClean="0"/>
              <a:t>Östlund</a:t>
            </a:r>
            <a:r>
              <a:rPr lang="en-US" dirty="0" smtClean="0"/>
              <a:t> </a:t>
            </a:r>
            <a:r>
              <a:rPr lang="en-US" dirty="0" smtClean="0"/>
              <a:t>&amp; </a:t>
            </a:r>
            <a:r>
              <a:rPr lang="en-US" dirty="0" err="1" smtClean="0"/>
              <a:t>Brodeur</a:t>
            </a:r>
            <a:r>
              <a:rPr lang="en-US" dirty="0" smtClean="0"/>
              <a:t>, 2007</a:t>
            </a:r>
          </a:p>
          <a:p>
            <a:endParaRPr lang="sv-SE" dirty="0" smtClean="0"/>
          </a:p>
          <a:p>
            <a:endParaRPr lang="en-US" dirty="0" smtClean="0"/>
          </a:p>
        </p:txBody>
      </p:sp>
      <p:pic>
        <p:nvPicPr>
          <p:cNvPr id="4" name="Picture 3" descr="rethinking-engineering-education-the-cdio-approach.jpg"/>
          <p:cNvPicPr>
            <a:picLocks noChangeAspect="1"/>
          </p:cNvPicPr>
          <p:nvPr/>
        </p:nvPicPr>
        <p:blipFill>
          <a:blip r:embed="rId4">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a:ext>
            </a:extLst>
          </a:blip>
          <a:srcRect/>
          <a:stretch>
            <a:fillRect/>
          </a:stretch>
        </p:blipFill>
        <p:spPr bwMode="auto">
          <a:xfrm>
            <a:off x="7996487" y="4107366"/>
            <a:ext cx="1760537" cy="2636852"/>
          </a:xfrm>
          <a:prstGeom prst="rect">
            <a:avLst/>
          </a:prstGeom>
          <a:noFill/>
          <a:ln w="9525">
            <a:solidFill>
              <a:schemeClr val="tx1"/>
            </a:solidFill>
            <a:miter lim="800000"/>
            <a:headEnd/>
            <a:tailEnd/>
          </a:ln>
          <a:effectLst>
            <a:outerShdw blurRad="63500" dist="38100" dir="2700000" algn="tl" rotWithShape="0">
              <a:srgbClr val="000000">
                <a:alpha val="39998"/>
              </a:srgbClr>
            </a:outerShdw>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GB" smtClean="0"/>
              <a:t>OUTLINE</a:t>
            </a:r>
          </a:p>
        </p:txBody>
      </p:sp>
      <p:sp>
        <p:nvSpPr>
          <p:cNvPr id="19459" name="Content Placeholder 2"/>
          <p:cNvSpPr>
            <a:spLocks noGrp="1"/>
          </p:cNvSpPr>
          <p:nvPr>
            <p:ph idx="1"/>
          </p:nvPr>
        </p:nvSpPr>
        <p:spPr/>
        <p:txBody>
          <a:bodyPr/>
          <a:lstStyle/>
          <a:p>
            <a:pPr>
              <a:spcBef>
                <a:spcPts val="1800"/>
              </a:spcBef>
            </a:pPr>
            <a:r>
              <a:rPr lang="en-GB" dirty="0" smtClean="0"/>
              <a:t>Current challenges for engineering education</a:t>
            </a:r>
          </a:p>
          <a:p>
            <a:pPr>
              <a:spcBef>
                <a:spcPts val="1800"/>
              </a:spcBef>
            </a:pPr>
            <a:r>
              <a:rPr lang="en-GB" dirty="0" smtClean="0"/>
              <a:t>What </a:t>
            </a:r>
            <a:r>
              <a:rPr lang="en-GB" dirty="0" smtClean="0"/>
              <a:t>is an engineer? What is the professional context of engineering?</a:t>
            </a:r>
          </a:p>
          <a:p>
            <a:pPr>
              <a:spcBef>
                <a:spcPts val="1800"/>
              </a:spcBef>
            </a:pPr>
            <a:r>
              <a:rPr lang="en-GB" dirty="0" smtClean="0"/>
              <a:t>The need for a new approach</a:t>
            </a:r>
          </a:p>
          <a:p>
            <a:pPr lvl="1">
              <a:spcBef>
                <a:spcPts val="1800"/>
              </a:spcBef>
            </a:pPr>
            <a:r>
              <a:rPr lang="en-GB" dirty="0" smtClean="0">
                <a:cs typeface="ＭＳ Ｐゴシック" charset="-128"/>
              </a:rPr>
              <a:t>The CDIO goals and vision</a:t>
            </a:r>
          </a:p>
          <a:p>
            <a:pPr lvl="1">
              <a:spcBef>
                <a:spcPts val="1800"/>
              </a:spcBef>
            </a:pPr>
            <a:r>
              <a:rPr lang="en-GB" dirty="0" smtClean="0">
                <a:cs typeface="ＭＳ Ｐゴシック" charset="-128"/>
              </a:rPr>
              <a:t>What do engineering graduates need to be able to do?</a:t>
            </a:r>
          </a:p>
          <a:p>
            <a:pPr lvl="1">
              <a:spcBef>
                <a:spcPts val="1800"/>
              </a:spcBef>
            </a:pPr>
            <a:r>
              <a:rPr lang="en-GB" dirty="0" smtClean="0">
                <a:cs typeface="ＭＳ Ｐゴシック" charset="-128"/>
              </a:rPr>
              <a:t>How can we do better at educating them?</a:t>
            </a:r>
            <a:endParaRPr lang="en-GB" dirty="0" smtClean="0"/>
          </a:p>
          <a:p>
            <a:pPr>
              <a:spcBef>
                <a:spcPts val="1800"/>
              </a:spcBef>
            </a:pPr>
            <a:r>
              <a:rPr lang="en-GB" dirty="0" smtClean="0"/>
              <a:t>Concluding </a:t>
            </a:r>
            <a:r>
              <a:rPr lang="en-GB" dirty="0" smtClean="0"/>
              <a:t>remarks &amp; discussion</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sv-SE"/>
              <a:t>WHAT DO ENGINEERS DO?</a:t>
            </a:r>
          </a:p>
        </p:txBody>
      </p:sp>
      <p:sp>
        <p:nvSpPr>
          <p:cNvPr id="23555" name="Text Box 3"/>
          <p:cNvSpPr txBox="1">
            <a:spLocks noChangeArrowheads="1"/>
          </p:cNvSpPr>
          <p:nvPr/>
        </p:nvSpPr>
        <p:spPr bwMode="auto">
          <a:xfrm>
            <a:off x="412750" y="1874839"/>
            <a:ext cx="6033029" cy="1006475"/>
          </a:xfrm>
          <a:prstGeom prst="rect">
            <a:avLst/>
          </a:prstGeom>
          <a:noFill/>
          <a:ln w="12700">
            <a:noFill/>
            <a:miter lim="800000"/>
            <a:headEnd/>
            <a:tailEnd/>
          </a:ln>
        </p:spPr>
        <p:txBody>
          <a:bodyPr>
            <a:prstTxWarp prst="textNoShape">
              <a:avLst/>
            </a:prstTxWarp>
            <a:spAutoFit/>
          </a:bodyPr>
          <a:lstStyle/>
          <a:p>
            <a:pPr defTabSz="762000">
              <a:spcBef>
                <a:spcPct val="50000"/>
              </a:spcBef>
            </a:pPr>
            <a:r>
              <a:rPr lang="en-US" sz="2000" b="1"/>
              <a:t>”Scientists investigate that which already is.</a:t>
            </a:r>
            <a:br>
              <a:rPr lang="en-US" sz="2000" b="1"/>
            </a:br>
            <a:r>
              <a:rPr lang="en-US" sz="2000" b="1"/>
              <a:t>Engineers </a:t>
            </a:r>
            <a:r>
              <a:rPr lang="en-US" sz="2000" b="1" u="sng"/>
              <a:t>create</a:t>
            </a:r>
            <a:r>
              <a:rPr lang="en-US" sz="2000" b="1"/>
              <a:t> that which has never been.</a:t>
            </a:r>
            <a:br>
              <a:rPr lang="en-US" sz="2000" b="1"/>
            </a:br>
            <a:r>
              <a:rPr lang="en-US" sz="2000" b="1"/>
              <a:t>			- Theodore von Karmann</a:t>
            </a:r>
            <a:endParaRPr lang="en-US" sz="2400" b="1"/>
          </a:p>
        </p:txBody>
      </p:sp>
      <p:sp>
        <p:nvSpPr>
          <p:cNvPr id="23556" name="Text Box 4"/>
          <p:cNvSpPr txBox="1">
            <a:spLocks noChangeArrowheads="1"/>
          </p:cNvSpPr>
          <p:nvPr/>
        </p:nvSpPr>
        <p:spPr bwMode="auto">
          <a:xfrm>
            <a:off x="4373431" y="4754564"/>
            <a:ext cx="5118100" cy="1006475"/>
          </a:xfrm>
          <a:prstGeom prst="rect">
            <a:avLst/>
          </a:prstGeom>
          <a:noFill/>
          <a:ln w="12700">
            <a:noFill/>
            <a:miter lim="800000"/>
            <a:headEnd/>
            <a:tailEnd/>
          </a:ln>
        </p:spPr>
        <p:txBody>
          <a:bodyPr>
            <a:prstTxWarp prst="textNoShape">
              <a:avLst/>
            </a:prstTxWarp>
            <a:spAutoFit/>
          </a:bodyPr>
          <a:lstStyle/>
          <a:p>
            <a:pPr defTabSz="762000">
              <a:spcBef>
                <a:spcPct val="50000"/>
              </a:spcBef>
            </a:pPr>
            <a:r>
              <a:rPr lang="en-US" sz="2000" b="1"/>
              <a:t>”What you need to invent, is an imagination and a pile of junk”</a:t>
            </a:r>
            <a:br>
              <a:rPr lang="en-US" sz="2000" b="1"/>
            </a:br>
            <a:r>
              <a:rPr lang="en-US" sz="2000" b="1"/>
              <a:t>			- Thomas Edison</a:t>
            </a:r>
            <a:endParaRPr lang="en-US" sz="2400" b="1"/>
          </a:p>
        </p:txBody>
      </p:sp>
      <p:pic>
        <p:nvPicPr>
          <p:cNvPr id="7" name="Picture 6" descr="Theodore_von_Karman.jpg"/>
          <p:cNvPicPr>
            <a:picLocks noChangeAspect="1"/>
          </p:cNvPicPr>
          <p:nvPr/>
        </p:nvPicPr>
        <p:blipFill>
          <a:blip r:embed="rId3"/>
          <a:srcRect/>
          <a:stretch>
            <a:fillRect/>
          </a:stretch>
        </p:blipFill>
        <p:spPr bwMode="auto">
          <a:xfrm>
            <a:off x="6664194" y="1868489"/>
            <a:ext cx="2844535" cy="2066925"/>
          </a:xfrm>
          <a:prstGeom prst="rect">
            <a:avLst/>
          </a:prstGeom>
          <a:noFill/>
          <a:ln w="9525">
            <a:noFill/>
            <a:miter lim="800000"/>
            <a:headEnd/>
            <a:tailEnd/>
          </a:ln>
        </p:spPr>
      </p:pic>
      <p:pic>
        <p:nvPicPr>
          <p:cNvPr id="8" name="Picture 7" descr="750px-Menlo_Park_Laboratory.jpg"/>
          <p:cNvPicPr>
            <a:picLocks noChangeAspect="1"/>
          </p:cNvPicPr>
          <p:nvPr/>
        </p:nvPicPr>
        <p:blipFill>
          <a:blip r:embed="rId4"/>
          <a:srcRect/>
          <a:stretch>
            <a:fillRect/>
          </a:stretch>
        </p:blipFill>
        <p:spPr bwMode="auto">
          <a:xfrm>
            <a:off x="495300" y="3797300"/>
            <a:ext cx="3627041" cy="26797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5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355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p:bldP spid="23556" grpId="0"/>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581289" y="315913"/>
            <a:ext cx="7170820" cy="419100"/>
          </a:xfrm>
        </p:spPr>
        <p:txBody>
          <a:bodyPr/>
          <a:lstStyle/>
          <a:p>
            <a:r>
              <a:rPr lang="en-US" dirty="0" smtClean="0"/>
              <a:t>TO SUMMARIZE: THE MAIN GOALS OF ENGINEERING EDUCATION</a:t>
            </a:r>
          </a:p>
        </p:txBody>
      </p:sp>
      <p:sp>
        <p:nvSpPr>
          <p:cNvPr id="24579" name="Rectangle 3"/>
          <p:cNvSpPr>
            <a:spLocks noGrp="1" noChangeArrowheads="1"/>
          </p:cNvSpPr>
          <p:nvPr>
            <p:ph type="body" idx="1"/>
          </p:nvPr>
        </p:nvSpPr>
        <p:spPr>
          <a:xfrm>
            <a:off x="926968" y="1993900"/>
            <a:ext cx="8089900" cy="4097338"/>
          </a:xfrm>
          <a:noFill/>
        </p:spPr>
        <p:txBody>
          <a:bodyPr/>
          <a:lstStyle/>
          <a:p>
            <a:pPr>
              <a:lnSpc>
                <a:spcPct val="90000"/>
              </a:lnSpc>
            </a:pPr>
            <a:endParaRPr lang="en-US" dirty="0"/>
          </a:p>
          <a:p>
            <a:pPr>
              <a:lnSpc>
                <a:spcPct val="90000"/>
              </a:lnSpc>
            </a:pPr>
            <a:r>
              <a:rPr lang="en-US" dirty="0"/>
              <a:t>Master a deeper working knowledge of the technical fundamentals</a:t>
            </a:r>
          </a:p>
          <a:p>
            <a:pPr>
              <a:lnSpc>
                <a:spcPct val="90000"/>
              </a:lnSpc>
            </a:pPr>
            <a:endParaRPr lang="en-US" dirty="0"/>
          </a:p>
          <a:p>
            <a:pPr>
              <a:lnSpc>
                <a:spcPct val="90000"/>
              </a:lnSpc>
            </a:pPr>
            <a:r>
              <a:rPr lang="en-US" dirty="0"/>
              <a:t>Lead in the creation and operation of new products, processes, and systems</a:t>
            </a:r>
          </a:p>
          <a:p>
            <a:pPr>
              <a:lnSpc>
                <a:spcPct val="90000"/>
              </a:lnSpc>
            </a:pPr>
            <a:endParaRPr lang="en-US" dirty="0"/>
          </a:p>
          <a:p>
            <a:pPr>
              <a:lnSpc>
                <a:spcPct val="90000"/>
              </a:lnSpc>
            </a:pPr>
            <a:r>
              <a:rPr lang="en-US" dirty="0"/>
              <a:t>Understand the importance and strategic impact of research and technological development on society</a:t>
            </a:r>
          </a:p>
          <a:p>
            <a:pPr>
              <a:lnSpc>
                <a:spcPct val="90000"/>
              </a:lnSpc>
            </a:pPr>
            <a:endParaRPr lang="en-US" dirty="0"/>
          </a:p>
        </p:txBody>
      </p:sp>
      <p:sp>
        <p:nvSpPr>
          <p:cNvPr id="24580" name="Text Box 4"/>
          <p:cNvSpPr txBox="1">
            <a:spLocks noChangeArrowheads="1"/>
          </p:cNvSpPr>
          <p:nvPr/>
        </p:nvSpPr>
        <p:spPr bwMode="auto">
          <a:xfrm>
            <a:off x="1074870" y="6153150"/>
            <a:ext cx="184666" cy="430887"/>
          </a:xfrm>
          <a:prstGeom prst="rect">
            <a:avLst/>
          </a:prstGeom>
          <a:noFill/>
          <a:ln w="9525">
            <a:noFill/>
            <a:miter lim="800000"/>
            <a:headEnd/>
            <a:tailEnd/>
          </a:ln>
        </p:spPr>
        <p:txBody>
          <a:bodyPr wrap="none">
            <a:prstTxWarp prst="textNoShape">
              <a:avLst/>
            </a:prstTxWarp>
            <a:spAutoFit/>
          </a:bodyPr>
          <a:lstStyle/>
          <a:p>
            <a:endParaRPr lang="en-GB" b="1"/>
          </a:p>
        </p:txBody>
      </p:sp>
      <p:sp>
        <p:nvSpPr>
          <p:cNvPr id="24581" name="Text Box 5"/>
          <p:cNvSpPr txBox="1">
            <a:spLocks noChangeArrowheads="1"/>
          </p:cNvSpPr>
          <p:nvPr/>
        </p:nvSpPr>
        <p:spPr bwMode="auto">
          <a:xfrm>
            <a:off x="808302" y="1204913"/>
            <a:ext cx="6482639" cy="523220"/>
          </a:xfrm>
          <a:prstGeom prst="rect">
            <a:avLst/>
          </a:prstGeom>
          <a:noFill/>
          <a:ln w="9525">
            <a:noFill/>
            <a:miter lim="800000"/>
            <a:headEnd/>
            <a:tailEnd/>
          </a:ln>
        </p:spPr>
        <p:txBody>
          <a:bodyPr wrap="none">
            <a:prstTxWarp prst="textNoShape">
              <a:avLst/>
            </a:prstTxWarp>
            <a:spAutoFit/>
          </a:bodyPr>
          <a:lstStyle/>
          <a:p>
            <a:r>
              <a:rPr lang="en-US" sz="2800" b="1" dirty="0"/>
              <a:t>To educate students who are able to:</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297525" y="381000"/>
            <a:ext cx="7885244" cy="382588"/>
          </a:xfrm>
        </p:spPr>
        <p:txBody>
          <a:bodyPr/>
          <a:lstStyle/>
          <a:p>
            <a:pPr defTabSz="762000"/>
            <a:r>
              <a:rPr lang="sv-SE"/>
              <a:t>EVOLUTION OF ENGINEERING EDUCATION</a:t>
            </a:r>
          </a:p>
        </p:txBody>
      </p:sp>
      <p:sp>
        <p:nvSpPr>
          <p:cNvPr id="26627" name="Line 3"/>
          <p:cNvSpPr>
            <a:spLocks noChangeShapeType="1"/>
          </p:cNvSpPr>
          <p:nvPr/>
        </p:nvSpPr>
        <p:spPr bwMode="auto">
          <a:xfrm>
            <a:off x="2534973" y="5516563"/>
            <a:ext cx="5173133" cy="0"/>
          </a:xfrm>
          <a:prstGeom prst="line">
            <a:avLst/>
          </a:prstGeom>
          <a:noFill/>
          <a:ln w="28575">
            <a:solidFill>
              <a:schemeClr val="tx1"/>
            </a:solidFill>
            <a:round/>
            <a:headEnd/>
            <a:tailEnd type="triangle" w="med" len="med"/>
          </a:ln>
        </p:spPr>
        <p:txBody>
          <a:bodyPr wrap="none" anchor="ctr">
            <a:prstTxWarp prst="textNoShape">
              <a:avLst/>
            </a:prstTxWarp>
          </a:bodyPr>
          <a:lstStyle/>
          <a:p>
            <a:endParaRPr lang="en-GB"/>
          </a:p>
        </p:txBody>
      </p:sp>
      <p:sp>
        <p:nvSpPr>
          <p:cNvPr id="26628" name="Text Box 4"/>
          <p:cNvSpPr txBox="1">
            <a:spLocks noChangeArrowheads="1"/>
          </p:cNvSpPr>
          <p:nvPr/>
        </p:nvSpPr>
        <p:spPr bwMode="auto">
          <a:xfrm>
            <a:off x="488421" y="1268413"/>
            <a:ext cx="2209933" cy="1631950"/>
          </a:xfrm>
          <a:prstGeom prst="rect">
            <a:avLst/>
          </a:prstGeom>
          <a:noFill/>
          <a:ln w="12700">
            <a:noFill/>
            <a:miter lim="800000"/>
            <a:headEnd/>
            <a:tailEnd/>
          </a:ln>
        </p:spPr>
        <p:txBody>
          <a:bodyPr>
            <a:prstTxWarp prst="textNoShape">
              <a:avLst/>
            </a:prstTxWarp>
            <a:spAutoFit/>
          </a:bodyPr>
          <a:lstStyle/>
          <a:p>
            <a:pPr defTabSz="762000">
              <a:spcBef>
                <a:spcPct val="50000"/>
              </a:spcBef>
            </a:pPr>
            <a:r>
              <a:rPr lang="en-US" sz="2000"/>
              <a:t>Innovation, Implementation, Collaboration skills</a:t>
            </a:r>
            <a:br>
              <a:rPr lang="en-US" sz="2000"/>
            </a:br>
            <a:r>
              <a:rPr lang="en-US" sz="2000"/>
              <a:t>Practice</a:t>
            </a:r>
          </a:p>
        </p:txBody>
      </p:sp>
      <p:sp>
        <p:nvSpPr>
          <p:cNvPr id="26629" name="Text Box 5"/>
          <p:cNvSpPr txBox="1">
            <a:spLocks noChangeArrowheads="1"/>
          </p:cNvSpPr>
          <p:nvPr/>
        </p:nvSpPr>
        <p:spPr bwMode="auto">
          <a:xfrm>
            <a:off x="7850849" y="4592639"/>
            <a:ext cx="2055151" cy="1323975"/>
          </a:xfrm>
          <a:prstGeom prst="rect">
            <a:avLst/>
          </a:prstGeom>
          <a:noFill/>
          <a:ln w="12700">
            <a:noFill/>
            <a:miter lim="800000"/>
            <a:headEnd/>
            <a:tailEnd/>
          </a:ln>
        </p:spPr>
        <p:txBody>
          <a:bodyPr>
            <a:prstTxWarp prst="textNoShape">
              <a:avLst/>
            </a:prstTxWarp>
            <a:spAutoFit/>
          </a:bodyPr>
          <a:lstStyle/>
          <a:p>
            <a:pPr defTabSz="762000">
              <a:spcBef>
                <a:spcPct val="50000"/>
              </a:spcBef>
            </a:pPr>
            <a:r>
              <a:rPr lang="en-US" sz="2000"/>
              <a:t>Analytical skills Disciplinary</a:t>
            </a:r>
            <a:br>
              <a:rPr lang="en-US" sz="2000"/>
            </a:br>
            <a:r>
              <a:rPr lang="en-US" sz="2000"/>
              <a:t>knowledge</a:t>
            </a:r>
            <a:br>
              <a:rPr lang="en-US" sz="2000"/>
            </a:br>
            <a:r>
              <a:rPr lang="en-US" sz="2000"/>
              <a:t>Theory</a:t>
            </a:r>
          </a:p>
        </p:txBody>
      </p:sp>
      <p:sp>
        <p:nvSpPr>
          <p:cNvPr id="26630" name="Text Box 6"/>
          <p:cNvSpPr txBox="1">
            <a:spLocks noChangeArrowheads="1"/>
          </p:cNvSpPr>
          <p:nvPr/>
        </p:nvSpPr>
        <p:spPr bwMode="auto">
          <a:xfrm>
            <a:off x="3363913" y="1531938"/>
            <a:ext cx="1723231" cy="701675"/>
          </a:xfrm>
          <a:prstGeom prst="rect">
            <a:avLst/>
          </a:prstGeom>
          <a:noFill/>
          <a:ln w="12700">
            <a:noFill/>
            <a:miter lim="800000"/>
            <a:headEnd/>
            <a:tailEnd/>
          </a:ln>
        </p:spPr>
        <p:txBody>
          <a:bodyPr>
            <a:prstTxWarp prst="textNoShape">
              <a:avLst/>
            </a:prstTxWarp>
            <a:spAutoFit/>
          </a:bodyPr>
          <a:lstStyle/>
          <a:p>
            <a:pPr defTabSz="762000">
              <a:spcBef>
                <a:spcPct val="50000"/>
              </a:spcBef>
            </a:pPr>
            <a:r>
              <a:rPr lang="en-US" sz="2000">
                <a:solidFill>
                  <a:schemeClr val="accent1"/>
                </a:solidFill>
              </a:rPr>
              <a:t>Pre-1950s:</a:t>
            </a:r>
            <a:br>
              <a:rPr lang="en-US" sz="2000">
                <a:solidFill>
                  <a:schemeClr val="accent1"/>
                </a:solidFill>
              </a:rPr>
            </a:br>
            <a:r>
              <a:rPr lang="en-US" sz="2000">
                <a:solidFill>
                  <a:schemeClr val="accent1"/>
                </a:solidFill>
              </a:rPr>
              <a:t>Practice</a:t>
            </a:r>
          </a:p>
        </p:txBody>
      </p:sp>
      <p:sp>
        <p:nvSpPr>
          <p:cNvPr id="26631" name="Text Box 7"/>
          <p:cNvSpPr txBox="1">
            <a:spLocks noChangeArrowheads="1"/>
          </p:cNvSpPr>
          <p:nvPr/>
        </p:nvSpPr>
        <p:spPr bwMode="auto">
          <a:xfrm>
            <a:off x="2880652" y="3046414"/>
            <a:ext cx="1788583" cy="1006475"/>
          </a:xfrm>
          <a:prstGeom prst="rect">
            <a:avLst/>
          </a:prstGeom>
          <a:noFill/>
          <a:ln w="12700">
            <a:noFill/>
            <a:miter lim="800000"/>
            <a:headEnd/>
            <a:tailEnd/>
          </a:ln>
        </p:spPr>
        <p:txBody>
          <a:bodyPr>
            <a:prstTxWarp prst="textNoShape">
              <a:avLst/>
            </a:prstTxWarp>
            <a:spAutoFit/>
          </a:bodyPr>
          <a:lstStyle/>
          <a:p>
            <a:pPr defTabSz="762000">
              <a:spcBef>
                <a:spcPct val="50000"/>
              </a:spcBef>
            </a:pPr>
            <a:r>
              <a:rPr lang="en-US" sz="2000">
                <a:solidFill>
                  <a:schemeClr val="accent1"/>
                </a:solidFill>
              </a:rPr>
              <a:t>1960s:</a:t>
            </a:r>
            <a:br>
              <a:rPr lang="en-US" sz="2000">
                <a:solidFill>
                  <a:schemeClr val="accent1"/>
                </a:solidFill>
              </a:rPr>
            </a:br>
            <a:r>
              <a:rPr lang="en-US" sz="2000">
                <a:solidFill>
                  <a:schemeClr val="accent1"/>
                </a:solidFill>
              </a:rPr>
              <a:t>Science &amp; practice</a:t>
            </a:r>
          </a:p>
        </p:txBody>
      </p:sp>
      <p:sp>
        <p:nvSpPr>
          <p:cNvPr id="26632" name="Text Box 8"/>
          <p:cNvSpPr txBox="1">
            <a:spLocks noChangeArrowheads="1"/>
          </p:cNvSpPr>
          <p:nvPr/>
        </p:nvSpPr>
        <p:spPr bwMode="auto">
          <a:xfrm>
            <a:off x="4932363" y="4170364"/>
            <a:ext cx="1816100" cy="701675"/>
          </a:xfrm>
          <a:prstGeom prst="rect">
            <a:avLst/>
          </a:prstGeom>
          <a:noFill/>
          <a:ln w="12700">
            <a:noFill/>
            <a:miter lim="800000"/>
            <a:headEnd/>
            <a:tailEnd/>
          </a:ln>
        </p:spPr>
        <p:txBody>
          <a:bodyPr>
            <a:prstTxWarp prst="textNoShape">
              <a:avLst/>
            </a:prstTxWarp>
            <a:spAutoFit/>
          </a:bodyPr>
          <a:lstStyle/>
          <a:p>
            <a:pPr defTabSz="762000">
              <a:spcBef>
                <a:spcPct val="50000"/>
              </a:spcBef>
            </a:pPr>
            <a:r>
              <a:rPr lang="en-US" sz="2000">
                <a:solidFill>
                  <a:schemeClr val="accent1"/>
                </a:solidFill>
              </a:rPr>
              <a:t>1980s:</a:t>
            </a:r>
            <a:br>
              <a:rPr lang="en-US" sz="2000">
                <a:solidFill>
                  <a:schemeClr val="accent1"/>
                </a:solidFill>
              </a:rPr>
            </a:br>
            <a:r>
              <a:rPr lang="en-US" sz="2000">
                <a:solidFill>
                  <a:schemeClr val="accent1"/>
                </a:solidFill>
              </a:rPr>
              <a:t>Science</a:t>
            </a:r>
          </a:p>
        </p:txBody>
      </p:sp>
      <p:sp>
        <p:nvSpPr>
          <p:cNvPr id="26633" name="Text Box 9"/>
          <p:cNvSpPr txBox="1">
            <a:spLocks noChangeArrowheads="1"/>
          </p:cNvSpPr>
          <p:nvPr/>
        </p:nvSpPr>
        <p:spPr bwMode="auto">
          <a:xfrm>
            <a:off x="5957358" y="2949576"/>
            <a:ext cx="1073150" cy="701675"/>
          </a:xfrm>
          <a:prstGeom prst="rect">
            <a:avLst/>
          </a:prstGeom>
          <a:noFill/>
          <a:ln w="12700">
            <a:noFill/>
            <a:miter lim="800000"/>
            <a:headEnd/>
            <a:tailEnd/>
          </a:ln>
        </p:spPr>
        <p:txBody>
          <a:bodyPr>
            <a:prstTxWarp prst="textNoShape">
              <a:avLst/>
            </a:prstTxWarp>
            <a:spAutoFit/>
          </a:bodyPr>
          <a:lstStyle/>
          <a:p>
            <a:pPr algn="ctr" defTabSz="762000">
              <a:spcBef>
                <a:spcPct val="50000"/>
              </a:spcBef>
            </a:pPr>
            <a:r>
              <a:rPr lang="en-US" sz="2000">
                <a:solidFill>
                  <a:schemeClr val="accent1"/>
                </a:solidFill>
              </a:rPr>
              <a:t>2000:</a:t>
            </a:r>
            <a:br>
              <a:rPr lang="en-US" sz="2000">
                <a:solidFill>
                  <a:schemeClr val="accent1"/>
                </a:solidFill>
              </a:rPr>
            </a:br>
            <a:r>
              <a:rPr lang="en-US" sz="2000">
                <a:solidFill>
                  <a:schemeClr val="accent1"/>
                </a:solidFill>
              </a:rPr>
              <a:t>CDIO</a:t>
            </a:r>
            <a:endParaRPr lang="en-US" sz="2400">
              <a:solidFill>
                <a:schemeClr val="accent1"/>
              </a:solidFill>
            </a:endParaRPr>
          </a:p>
        </p:txBody>
      </p:sp>
      <p:sp>
        <p:nvSpPr>
          <p:cNvPr id="26634" name="Text Box 10"/>
          <p:cNvSpPr txBox="1">
            <a:spLocks noChangeArrowheads="1"/>
          </p:cNvSpPr>
          <p:nvPr/>
        </p:nvSpPr>
        <p:spPr bwMode="auto">
          <a:xfrm>
            <a:off x="1504819" y="5734050"/>
            <a:ext cx="7487973" cy="457200"/>
          </a:xfrm>
          <a:prstGeom prst="rect">
            <a:avLst/>
          </a:prstGeom>
          <a:noFill/>
          <a:ln w="12700">
            <a:noFill/>
            <a:miter lim="800000"/>
            <a:headEnd/>
            <a:tailEnd/>
          </a:ln>
        </p:spPr>
        <p:txBody>
          <a:bodyPr>
            <a:prstTxWarp prst="textNoShape">
              <a:avLst/>
            </a:prstTxWarp>
            <a:spAutoFit/>
          </a:bodyPr>
          <a:lstStyle/>
          <a:p>
            <a:pPr>
              <a:spcBef>
                <a:spcPct val="50000"/>
              </a:spcBef>
            </a:pPr>
            <a:endParaRPr lang="sv-SE" sz="2400">
              <a:latin typeface="Times" charset="0"/>
            </a:endParaRPr>
          </a:p>
        </p:txBody>
      </p:sp>
      <p:sp>
        <p:nvSpPr>
          <p:cNvPr id="26635" name="Text Box 11"/>
          <p:cNvSpPr txBox="1">
            <a:spLocks noChangeArrowheads="1"/>
          </p:cNvSpPr>
          <p:nvPr/>
        </p:nvSpPr>
        <p:spPr bwMode="auto">
          <a:xfrm>
            <a:off x="318162" y="5835651"/>
            <a:ext cx="9011708" cy="830263"/>
          </a:xfrm>
          <a:prstGeom prst="rect">
            <a:avLst/>
          </a:prstGeom>
          <a:noFill/>
          <a:ln w="12700">
            <a:noFill/>
            <a:miter lim="800000"/>
            <a:headEnd/>
            <a:tailEnd/>
          </a:ln>
        </p:spPr>
        <p:txBody>
          <a:bodyPr>
            <a:prstTxWarp prst="textNoShape">
              <a:avLst/>
            </a:prstTxWarp>
            <a:spAutoFit/>
          </a:bodyPr>
          <a:lstStyle/>
          <a:p>
            <a:pPr algn="ctr">
              <a:spcBef>
                <a:spcPct val="50000"/>
              </a:spcBef>
            </a:pPr>
            <a:r>
              <a:rPr lang="sv-SE" sz="2400" b="1" dirty="0" err="1">
                <a:solidFill>
                  <a:schemeClr val="accent2"/>
                </a:solidFill>
              </a:rPr>
              <a:t>We</a:t>
            </a:r>
            <a:r>
              <a:rPr lang="sv-SE" sz="2400" b="1" dirty="0">
                <a:solidFill>
                  <a:schemeClr val="accent2"/>
                </a:solidFill>
              </a:rPr>
              <a:t> are not </a:t>
            </a:r>
            <a:r>
              <a:rPr lang="sv-SE" sz="2400" b="1" dirty="0" err="1">
                <a:solidFill>
                  <a:schemeClr val="accent2"/>
                </a:solidFill>
              </a:rPr>
              <a:t>where</a:t>
            </a:r>
            <a:r>
              <a:rPr lang="sv-SE" sz="2400" b="1" dirty="0">
                <a:solidFill>
                  <a:schemeClr val="accent2"/>
                </a:solidFill>
              </a:rPr>
              <a:t> </a:t>
            </a:r>
            <a:r>
              <a:rPr lang="sv-SE" sz="2400" b="1" dirty="0" err="1">
                <a:solidFill>
                  <a:schemeClr val="accent2"/>
                </a:solidFill>
              </a:rPr>
              <a:t>we</a:t>
            </a:r>
            <a:r>
              <a:rPr lang="sv-SE" sz="2400" b="1" dirty="0">
                <a:solidFill>
                  <a:schemeClr val="accent2"/>
                </a:solidFill>
              </a:rPr>
              <a:t> </a:t>
            </a:r>
            <a:r>
              <a:rPr lang="sv-SE" sz="2400" b="1" dirty="0" err="1">
                <a:solidFill>
                  <a:schemeClr val="accent2"/>
                </a:solidFill>
              </a:rPr>
              <a:t>want</a:t>
            </a:r>
            <a:r>
              <a:rPr lang="sv-SE" sz="2400" b="1" dirty="0">
                <a:solidFill>
                  <a:schemeClr val="accent2"/>
                </a:solidFill>
              </a:rPr>
              <a:t> to be –</a:t>
            </a:r>
            <a:r>
              <a:rPr lang="sv-SE" sz="2400" b="1" dirty="0" smtClean="0">
                <a:solidFill>
                  <a:schemeClr val="accent2"/>
                </a:solidFill>
              </a:rPr>
              <a:t> </a:t>
            </a:r>
            <a:br>
              <a:rPr lang="sv-SE" sz="2400" b="1" dirty="0" smtClean="0">
                <a:solidFill>
                  <a:schemeClr val="accent2"/>
                </a:solidFill>
              </a:rPr>
            </a:br>
            <a:r>
              <a:rPr lang="sv-SE" sz="2400" b="1" dirty="0" err="1" smtClean="0">
                <a:solidFill>
                  <a:schemeClr val="accent2"/>
                </a:solidFill>
              </a:rPr>
              <a:t>engineering</a:t>
            </a:r>
            <a:r>
              <a:rPr lang="sv-SE" sz="2400" b="1" dirty="0" smtClean="0">
                <a:solidFill>
                  <a:schemeClr val="accent2"/>
                </a:solidFill>
              </a:rPr>
              <a:t> </a:t>
            </a:r>
            <a:r>
              <a:rPr lang="sv-SE" sz="2400" b="1" dirty="0" err="1">
                <a:solidFill>
                  <a:schemeClr val="accent2"/>
                </a:solidFill>
              </a:rPr>
              <a:t>education</a:t>
            </a:r>
            <a:r>
              <a:rPr lang="sv-SE" sz="2400" b="1" dirty="0">
                <a:solidFill>
                  <a:schemeClr val="accent2"/>
                </a:solidFill>
              </a:rPr>
              <a:t> </a:t>
            </a:r>
            <a:r>
              <a:rPr lang="sv-SE" sz="2400" b="1" dirty="0" err="1">
                <a:solidFill>
                  <a:schemeClr val="accent2"/>
                </a:solidFill>
              </a:rPr>
              <a:t>needs</a:t>
            </a:r>
            <a:r>
              <a:rPr lang="sv-SE" sz="2400" b="1" dirty="0">
                <a:solidFill>
                  <a:schemeClr val="accent2"/>
                </a:solidFill>
              </a:rPr>
              <a:t> reform!</a:t>
            </a:r>
            <a:endParaRPr lang="sv-SE" sz="2400" b="1" dirty="0">
              <a:solidFill>
                <a:srgbClr val="0066FF"/>
              </a:solidFill>
            </a:endParaRPr>
          </a:p>
        </p:txBody>
      </p:sp>
      <p:sp>
        <p:nvSpPr>
          <p:cNvPr id="26636" name="Line 12"/>
          <p:cNvSpPr>
            <a:spLocks noChangeShapeType="1"/>
          </p:cNvSpPr>
          <p:nvPr/>
        </p:nvSpPr>
        <p:spPr bwMode="auto">
          <a:xfrm rot="5400000" flipH="1">
            <a:off x="404350" y="3437533"/>
            <a:ext cx="4441825" cy="5159"/>
          </a:xfrm>
          <a:prstGeom prst="line">
            <a:avLst/>
          </a:prstGeom>
          <a:noFill/>
          <a:ln w="28575">
            <a:solidFill>
              <a:schemeClr val="tx1"/>
            </a:solidFill>
            <a:round/>
            <a:headEnd/>
            <a:tailEnd type="triangle" w="med" len="med"/>
          </a:ln>
        </p:spPr>
        <p:txBody>
          <a:bodyPr wrap="none" anchor="ctr">
            <a:prstTxWarp prst="textNoShape">
              <a:avLst/>
            </a:prstTxWarp>
          </a:bodyPr>
          <a:lstStyle/>
          <a:p>
            <a:endParaRPr lang="en-GB"/>
          </a:p>
        </p:txBody>
      </p:sp>
      <p:sp>
        <p:nvSpPr>
          <p:cNvPr id="26637" name="Line 13"/>
          <p:cNvSpPr>
            <a:spLocks noChangeShapeType="1"/>
          </p:cNvSpPr>
          <p:nvPr/>
        </p:nvSpPr>
        <p:spPr bwMode="auto">
          <a:xfrm>
            <a:off x="2517775" y="1412875"/>
            <a:ext cx="5009754" cy="0"/>
          </a:xfrm>
          <a:prstGeom prst="line">
            <a:avLst/>
          </a:prstGeom>
          <a:noFill/>
          <a:ln w="9525">
            <a:solidFill>
              <a:schemeClr val="tx1"/>
            </a:solidFill>
            <a:round/>
            <a:headEnd/>
            <a:tailEnd/>
          </a:ln>
        </p:spPr>
        <p:txBody>
          <a:bodyPr lIns="45720" rIns="45720" anchor="ctr">
            <a:prstTxWarp prst="textNoShape">
              <a:avLst/>
            </a:prstTxWarp>
          </a:bodyPr>
          <a:lstStyle/>
          <a:p>
            <a:endParaRPr lang="en-GB"/>
          </a:p>
        </p:txBody>
      </p:sp>
      <p:sp>
        <p:nvSpPr>
          <p:cNvPr id="26638" name="Line 14"/>
          <p:cNvSpPr>
            <a:spLocks noChangeShapeType="1"/>
          </p:cNvSpPr>
          <p:nvPr/>
        </p:nvSpPr>
        <p:spPr bwMode="auto">
          <a:xfrm rot="-5400000">
            <a:off x="5403454" y="3536950"/>
            <a:ext cx="4248150" cy="0"/>
          </a:xfrm>
          <a:prstGeom prst="line">
            <a:avLst/>
          </a:prstGeom>
          <a:noFill/>
          <a:ln w="9525">
            <a:solidFill>
              <a:schemeClr val="tx1"/>
            </a:solidFill>
            <a:round/>
            <a:headEnd/>
            <a:tailEnd/>
          </a:ln>
        </p:spPr>
        <p:txBody>
          <a:bodyPr lIns="45720" rIns="45720" anchor="ctr">
            <a:prstTxWarp prst="textNoShape">
              <a:avLst/>
            </a:prstTxWarp>
          </a:bodyPr>
          <a:lstStyle/>
          <a:p>
            <a:endParaRPr lang="en-GB"/>
          </a:p>
        </p:txBody>
      </p:sp>
      <p:sp>
        <p:nvSpPr>
          <p:cNvPr id="26639" name="Freeform 15"/>
          <p:cNvSpPr>
            <a:spLocks/>
          </p:cNvSpPr>
          <p:nvPr/>
        </p:nvSpPr>
        <p:spPr bwMode="auto">
          <a:xfrm>
            <a:off x="3026834" y="1862138"/>
            <a:ext cx="3687233" cy="2455862"/>
          </a:xfrm>
          <a:custGeom>
            <a:avLst/>
            <a:gdLst>
              <a:gd name="T0" fmla="*/ 0 w 2251"/>
              <a:gd name="T1" fmla="*/ 0 h 1547"/>
              <a:gd name="T2" fmla="*/ 2147483647 w 2251"/>
              <a:gd name="T3" fmla="*/ 2147483647 h 1547"/>
              <a:gd name="T4" fmla="*/ 2147483647 w 2251"/>
              <a:gd name="T5" fmla="*/ 2147483647 h 1547"/>
              <a:gd name="T6" fmla="*/ 2147483647 w 2251"/>
              <a:gd name="T7" fmla="*/ 2147483647 h 1547"/>
              <a:gd name="T8" fmla="*/ 2147483647 w 2251"/>
              <a:gd name="T9" fmla="*/ 2147483647 h 1547"/>
              <a:gd name="T10" fmla="*/ 0 60000 65536"/>
              <a:gd name="T11" fmla="*/ 0 60000 65536"/>
              <a:gd name="T12" fmla="*/ 0 60000 65536"/>
              <a:gd name="T13" fmla="*/ 0 60000 65536"/>
              <a:gd name="T14" fmla="*/ 0 60000 65536"/>
              <a:gd name="T15" fmla="*/ 0 w 2251"/>
              <a:gd name="T16" fmla="*/ 0 h 1547"/>
              <a:gd name="T17" fmla="*/ 2251 w 2251"/>
              <a:gd name="T18" fmla="*/ 1547 h 1547"/>
            </a:gdLst>
            <a:ahLst/>
            <a:cxnLst>
              <a:cxn ang="T10">
                <a:pos x="T0" y="T1"/>
              </a:cxn>
              <a:cxn ang="T11">
                <a:pos x="T2" y="T3"/>
              </a:cxn>
              <a:cxn ang="T12">
                <a:pos x="T4" y="T5"/>
              </a:cxn>
              <a:cxn ang="T13">
                <a:pos x="T6" y="T7"/>
              </a:cxn>
              <a:cxn ang="T14">
                <a:pos x="T8" y="T9"/>
              </a:cxn>
            </a:cxnLst>
            <a:rect l="T15" t="T16" r="T17" b="T18"/>
            <a:pathLst>
              <a:path w="2251" h="1547">
                <a:moveTo>
                  <a:pt x="0" y="0"/>
                </a:moveTo>
                <a:cubicBezTo>
                  <a:pt x="105" y="144"/>
                  <a:pt x="430" y="651"/>
                  <a:pt x="629" y="864"/>
                </a:cubicBezTo>
                <a:cubicBezTo>
                  <a:pt x="828" y="1077"/>
                  <a:pt x="1014" y="1177"/>
                  <a:pt x="1195" y="1280"/>
                </a:cubicBezTo>
                <a:cubicBezTo>
                  <a:pt x="1376" y="1383"/>
                  <a:pt x="1541" y="1439"/>
                  <a:pt x="1717" y="1483"/>
                </a:cubicBezTo>
                <a:cubicBezTo>
                  <a:pt x="1893" y="1527"/>
                  <a:pt x="2140" y="1534"/>
                  <a:pt x="2251" y="1547"/>
                </a:cubicBezTo>
              </a:path>
            </a:pathLst>
          </a:custGeom>
          <a:noFill/>
          <a:ln w="28575">
            <a:solidFill>
              <a:srgbClr val="CC0000"/>
            </a:solidFill>
            <a:round/>
            <a:headEnd/>
            <a:tailEnd type="triangle" w="med" len="med"/>
          </a:ln>
        </p:spPr>
        <p:txBody>
          <a:bodyPr wrap="none" anchor="ctr">
            <a:prstTxWarp prst="textNoShape">
              <a:avLst/>
            </a:prstTxWarp>
          </a:bodyPr>
          <a:lstStyle/>
          <a:p>
            <a:endParaRPr lang="en-GB"/>
          </a:p>
        </p:txBody>
      </p:sp>
      <p:sp>
        <p:nvSpPr>
          <p:cNvPr id="26640" name="Freeform 16"/>
          <p:cNvSpPr>
            <a:spLocks/>
          </p:cNvSpPr>
          <p:nvPr/>
        </p:nvSpPr>
        <p:spPr bwMode="auto">
          <a:xfrm>
            <a:off x="5979716" y="3284538"/>
            <a:ext cx="1119584" cy="914400"/>
          </a:xfrm>
          <a:custGeom>
            <a:avLst/>
            <a:gdLst>
              <a:gd name="T0" fmla="*/ 0 w 651"/>
              <a:gd name="T1" fmla="*/ 2147483647 h 576"/>
              <a:gd name="T2" fmla="*/ 2147483647 w 651"/>
              <a:gd name="T3" fmla="*/ 2147483647 h 576"/>
              <a:gd name="T4" fmla="*/ 2147483647 w 651"/>
              <a:gd name="T5" fmla="*/ 2147483647 h 576"/>
              <a:gd name="T6" fmla="*/ 2147483647 w 651"/>
              <a:gd name="T7" fmla="*/ 0 h 576"/>
              <a:gd name="T8" fmla="*/ 0 60000 65536"/>
              <a:gd name="T9" fmla="*/ 0 60000 65536"/>
              <a:gd name="T10" fmla="*/ 0 60000 65536"/>
              <a:gd name="T11" fmla="*/ 0 60000 65536"/>
              <a:gd name="T12" fmla="*/ 0 w 651"/>
              <a:gd name="T13" fmla="*/ 0 h 576"/>
              <a:gd name="T14" fmla="*/ 651 w 651"/>
              <a:gd name="T15" fmla="*/ 576 h 576"/>
            </a:gdLst>
            <a:ahLst/>
            <a:cxnLst>
              <a:cxn ang="T8">
                <a:pos x="T0" y="T1"/>
              </a:cxn>
              <a:cxn ang="T9">
                <a:pos x="T2" y="T3"/>
              </a:cxn>
              <a:cxn ang="T10">
                <a:pos x="T4" y="T5"/>
              </a:cxn>
              <a:cxn ang="T11">
                <a:pos x="T6" y="T7"/>
              </a:cxn>
            </a:cxnLst>
            <a:rect l="T12" t="T13" r="T14" b="T15"/>
            <a:pathLst>
              <a:path w="651" h="576">
                <a:moveTo>
                  <a:pt x="0" y="576"/>
                </a:moveTo>
                <a:cubicBezTo>
                  <a:pt x="57" y="569"/>
                  <a:pt x="251" y="571"/>
                  <a:pt x="342" y="534"/>
                </a:cubicBezTo>
                <a:cubicBezTo>
                  <a:pt x="433" y="497"/>
                  <a:pt x="493" y="441"/>
                  <a:pt x="544" y="352"/>
                </a:cubicBezTo>
                <a:cubicBezTo>
                  <a:pt x="595" y="263"/>
                  <a:pt x="629" y="73"/>
                  <a:pt x="651" y="0"/>
                </a:cubicBezTo>
              </a:path>
            </a:pathLst>
          </a:custGeom>
          <a:noFill/>
          <a:ln w="38100">
            <a:solidFill>
              <a:schemeClr val="accent2"/>
            </a:solidFill>
            <a:prstDash val="dash"/>
            <a:round/>
            <a:headEnd/>
            <a:tailEnd type="triangle" w="med" len="med"/>
          </a:ln>
        </p:spPr>
        <p:txBody>
          <a:bodyPr wrap="none" anchor="ctr">
            <a:prstTxWarp prst="textNoShape">
              <a:avLst/>
            </a:prstTxWarp>
          </a:bodyPr>
          <a:lstStyle/>
          <a:p>
            <a:endParaRPr lang="en-GB"/>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Title 1"/>
          <p:cNvSpPr>
            <a:spLocks noGrp="1"/>
          </p:cNvSpPr>
          <p:nvPr>
            <p:ph type="title"/>
          </p:nvPr>
        </p:nvSpPr>
        <p:spPr>
          <a:xfrm>
            <a:off x="445427" y="381000"/>
            <a:ext cx="8273917" cy="382588"/>
          </a:xfrm>
        </p:spPr>
        <p:txBody>
          <a:bodyPr/>
          <a:lstStyle/>
          <a:p>
            <a:r>
              <a:rPr lang="en-GB" smtClean="0"/>
              <a:t>THE PROFESSIONAL ROLE(S) </a:t>
            </a:r>
            <a:br>
              <a:rPr lang="en-GB" smtClean="0"/>
            </a:br>
            <a:r>
              <a:rPr lang="en-GB" smtClean="0"/>
              <a:t>OF ENGINEERS</a:t>
            </a:r>
          </a:p>
        </p:txBody>
      </p:sp>
      <p:sp>
        <p:nvSpPr>
          <p:cNvPr id="30723" name="Content Placeholder 2"/>
          <p:cNvSpPr>
            <a:spLocks noGrp="1"/>
          </p:cNvSpPr>
          <p:nvPr>
            <p:ph idx="1"/>
          </p:nvPr>
        </p:nvSpPr>
        <p:spPr>
          <a:xfrm>
            <a:off x="412750" y="2727325"/>
            <a:ext cx="9080500" cy="1600200"/>
          </a:xfrm>
        </p:spPr>
        <p:txBody>
          <a:bodyPr/>
          <a:lstStyle/>
          <a:p>
            <a:pPr marL="0" indent="0" algn="just">
              <a:buFont typeface="Monotype Sorts" charset="2"/>
              <a:buNone/>
            </a:pPr>
            <a:r>
              <a:rPr lang="sv-SE" dirty="0" smtClean="0"/>
              <a:t>”</a:t>
            </a:r>
            <a:r>
              <a:rPr lang="sv-SE" dirty="0" err="1" smtClean="0"/>
              <a:t>Engineers</a:t>
            </a:r>
            <a:r>
              <a:rPr lang="sv-SE" dirty="0" smtClean="0"/>
              <a:t> </a:t>
            </a:r>
            <a:r>
              <a:rPr lang="sv-SE" u="sng" dirty="0" err="1" smtClean="0"/>
              <a:t>Conceive</a:t>
            </a:r>
            <a:r>
              <a:rPr lang="sv-SE" dirty="0" smtClean="0"/>
              <a:t>, </a:t>
            </a:r>
            <a:r>
              <a:rPr lang="sv-SE" u="sng" dirty="0" smtClean="0"/>
              <a:t>Design</a:t>
            </a:r>
            <a:r>
              <a:rPr lang="sv-SE" dirty="0" smtClean="0"/>
              <a:t>, </a:t>
            </a:r>
            <a:r>
              <a:rPr lang="sv-SE" u="sng" dirty="0" err="1" smtClean="0"/>
              <a:t>Implement</a:t>
            </a:r>
            <a:r>
              <a:rPr lang="sv-SE" dirty="0" smtClean="0"/>
              <a:t> and </a:t>
            </a:r>
            <a:r>
              <a:rPr lang="sv-SE" u="sng" dirty="0" err="1" smtClean="0"/>
              <a:t>Operate</a:t>
            </a:r>
            <a:r>
              <a:rPr lang="sv-SE" dirty="0" smtClean="0"/>
              <a:t> </a:t>
            </a:r>
            <a:r>
              <a:rPr lang="sv-SE" dirty="0" err="1" smtClean="0"/>
              <a:t>complex</a:t>
            </a:r>
            <a:r>
              <a:rPr lang="sv-SE" dirty="0" smtClean="0"/>
              <a:t> </a:t>
            </a:r>
            <a:r>
              <a:rPr lang="sv-SE" dirty="0" err="1" smtClean="0"/>
              <a:t>products</a:t>
            </a:r>
            <a:r>
              <a:rPr lang="sv-SE" dirty="0" smtClean="0"/>
              <a:t> and systems in a modern </a:t>
            </a:r>
            <a:r>
              <a:rPr lang="sv-SE" dirty="0" err="1" smtClean="0"/>
              <a:t>team-based</a:t>
            </a:r>
            <a:r>
              <a:rPr lang="sv-SE" dirty="0" smtClean="0"/>
              <a:t> </a:t>
            </a:r>
            <a:r>
              <a:rPr lang="sv-SE" dirty="0" err="1" smtClean="0"/>
              <a:t>engineering</a:t>
            </a:r>
            <a:r>
              <a:rPr lang="sv-SE" dirty="0" smtClean="0"/>
              <a:t> </a:t>
            </a:r>
            <a:r>
              <a:rPr lang="sv-SE" dirty="0" err="1" smtClean="0"/>
              <a:t>environment</a:t>
            </a:r>
            <a:r>
              <a:rPr lang="sv-SE" dirty="0" smtClean="0"/>
              <a:t>”</a:t>
            </a:r>
          </a:p>
          <a:p>
            <a:pPr marL="0" indent="0" algn="just">
              <a:buFont typeface="Monotype Sorts" charset="2"/>
              <a:buNone/>
            </a:pPr>
            <a:endParaRPr lang="sv-SE"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95552" y="381000"/>
            <a:ext cx="8242962" cy="382588"/>
          </a:xfrm>
        </p:spPr>
        <p:txBody>
          <a:bodyPr/>
          <a:lstStyle/>
          <a:p>
            <a:r>
              <a:rPr lang="en-US" dirty="0" smtClean="0"/>
              <a:t>THE </a:t>
            </a:r>
            <a:r>
              <a:rPr lang="en-US" dirty="0" smtClean="0"/>
              <a:t>C-D-I-O PROCESS</a:t>
            </a:r>
          </a:p>
        </p:txBody>
      </p:sp>
      <p:sp>
        <p:nvSpPr>
          <p:cNvPr id="31747" name="Rectangle 3"/>
          <p:cNvSpPr>
            <a:spLocks noGrp="1" noChangeArrowheads="1"/>
          </p:cNvSpPr>
          <p:nvPr>
            <p:ph type="body" idx="1"/>
          </p:nvPr>
        </p:nvSpPr>
        <p:spPr>
          <a:xfrm>
            <a:off x="0" y="1298575"/>
            <a:ext cx="9906000" cy="539750"/>
          </a:xfrm>
        </p:spPr>
        <p:txBody>
          <a:bodyPr/>
          <a:lstStyle/>
          <a:p>
            <a:pPr algn="ctr">
              <a:lnSpc>
                <a:spcPct val="90000"/>
              </a:lnSpc>
              <a:buFont typeface="Monotype Sorts" charset="2"/>
              <a:buNone/>
            </a:pPr>
            <a:r>
              <a:rPr lang="en-US" b="0" smtClean="0"/>
              <a:t>Lifecycle of a product, process, project, system, software, material</a:t>
            </a:r>
          </a:p>
        </p:txBody>
      </p:sp>
      <p:sp>
        <p:nvSpPr>
          <p:cNvPr id="5" name="Rectangle 3"/>
          <p:cNvSpPr txBox="1">
            <a:spLocks noChangeArrowheads="1"/>
          </p:cNvSpPr>
          <p:nvPr/>
        </p:nvSpPr>
        <p:spPr bwMode="auto">
          <a:xfrm>
            <a:off x="352558" y="1990725"/>
            <a:ext cx="5200650" cy="4724400"/>
          </a:xfrm>
          <a:prstGeom prst="rect">
            <a:avLst/>
          </a:prstGeom>
          <a:noFill/>
          <a:ln w="9525">
            <a:noFill/>
            <a:miter lim="800000"/>
            <a:headEnd/>
            <a:tailEnd/>
          </a:ln>
          <a:effectLst/>
        </p:spPr>
        <p:txBody>
          <a:bodyPr>
            <a:prstTxWarp prst="textNoShape">
              <a:avLst/>
            </a:prstTxWarp>
          </a:bodyPr>
          <a:lstStyle/>
          <a:p>
            <a:pPr marL="342900" indent="-342900" eaLnBrk="1" hangingPunct="1">
              <a:lnSpc>
                <a:spcPct val="90000"/>
              </a:lnSpc>
              <a:spcBef>
                <a:spcPct val="20000"/>
              </a:spcBef>
              <a:buClr>
                <a:schemeClr val="folHlink"/>
              </a:buClr>
              <a:buSzPct val="60000"/>
              <a:buFont typeface="Wingdings" pitchFamily="1" charset="2"/>
              <a:buNone/>
              <a:defRPr/>
            </a:pPr>
            <a:r>
              <a:rPr lang="en-US" b="1" kern="0" dirty="0">
                <a:solidFill>
                  <a:srgbClr val="2929AA"/>
                </a:solidFill>
                <a:latin typeface="+mn-lt"/>
              </a:rPr>
              <a:t>C</a:t>
            </a:r>
            <a:r>
              <a:rPr lang="en-US" b="1" kern="0" dirty="0">
                <a:solidFill>
                  <a:schemeClr val="folHlink"/>
                </a:solidFill>
                <a:latin typeface="+mn-lt"/>
              </a:rPr>
              <a:t>onceive</a:t>
            </a:r>
            <a:r>
              <a:rPr lang="en-US" sz="2000" kern="0" dirty="0">
                <a:latin typeface="+mn-lt"/>
              </a:rPr>
              <a:t>: customer needs, technology, enterprise strategy, regulations; and conceptual, technical, and business plans </a:t>
            </a:r>
          </a:p>
          <a:p>
            <a:pPr marL="342900" indent="-342900" eaLnBrk="1" hangingPunct="1">
              <a:lnSpc>
                <a:spcPct val="90000"/>
              </a:lnSpc>
              <a:spcBef>
                <a:spcPct val="20000"/>
              </a:spcBef>
              <a:buClr>
                <a:schemeClr val="folHlink"/>
              </a:buClr>
              <a:buSzPct val="60000"/>
              <a:buFont typeface="Wingdings" pitchFamily="1" charset="2"/>
              <a:buNone/>
              <a:defRPr/>
            </a:pPr>
            <a:r>
              <a:rPr lang="en-US" b="1" kern="0" dirty="0">
                <a:solidFill>
                  <a:srgbClr val="2929AA"/>
                </a:solidFill>
                <a:latin typeface="+mn-lt"/>
              </a:rPr>
              <a:t>D</a:t>
            </a:r>
            <a:r>
              <a:rPr lang="en-US" b="1" kern="0" dirty="0">
                <a:solidFill>
                  <a:schemeClr val="folHlink"/>
                </a:solidFill>
                <a:latin typeface="+mn-lt"/>
              </a:rPr>
              <a:t>esign</a:t>
            </a:r>
            <a:r>
              <a:rPr lang="en-US" sz="2000" kern="0" dirty="0">
                <a:latin typeface="+mn-lt"/>
              </a:rPr>
              <a:t>: plans, drawings, and algorithms that describe what will be implemented  </a:t>
            </a:r>
          </a:p>
          <a:p>
            <a:pPr marL="342900" indent="-342900" eaLnBrk="1" hangingPunct="1">
              <a:lnSpc>
                <a:spcPct val="90000"/>
              </a:lnSpc>
              <a:spcBef>
                <a:spcPct val="20000"/>
              </a:spcBef>
              <a:buClr>
                <a:schemeClr val="folHlink"/>
              </a:buClr>
              <a:buSzPct val="60000"/>
              <a:buFont typeface="Wingdings" pitchFamily="1" charset="2"/>
              <a:buNone/>
              <a:defRPr/>
            </a:pPr>
            <a:r>
              <a:rPr lang="en-US" b="1" kern="0" dirty="0">
                <a:solidFill>
                  <a:srgbClr val="2929AA"/>
                </a:solidFill>
                <a:latin typeface="+mn-lt"/>
              </a:rPr>
              <a:t>I</a:t>
            </a:r>
            <a:r>
              <a:rPr lang="en-US" b="1" kern="0" dirty="0">
                <a:solidFill>
                  <a:schemeClr val="folHlink"/>
                </a:solidFill>
                <a:latin typeface="+mn-lt"/>
              </a:rPr>
              <a:t>mplement</a:t>
            </a:r>
            <a:r>
              <a:rPr lang="en-US" sz="2000" kern="0" dirty="0">
                <a:latin typeface="+mn-lt"/>
              </a:rPr>
              <a:t>: transformation of the design into the product, process, or system, including manufacturing, coding, testing and validation</a:t>
            </a:r>
          </a:p>
          <a:p>
            <a:pPr marL="342900" indent="-342900" eaLnBrk="1" hangingPunct="1">
              <a:lnSpc>
                <a:spcPct val="90000"/>
              </a:lnSpc>
              <a:spcBef>
                <a:spcPct val="20000"/>
              </a:spcBef>
              <a:buClr>
                <a:schemeClr val="folHlink"/>
              </a:buClr>
              <a:buSzPct val="60000"/>
              <a:buFont typeface="Wingdings" pitchFamily="1" charset="2"/>
              <a:buNone/>
              <a:defRPr/>
            </a:pPr>
            <a:r>
              <a:rPr lang="en-US" b="1" kern="0" dirty="0">
                <a:solidFill>
                  <a:srgbClr val="2929AA"/>
                </a:solidFill>
                <a:latin typeface="+mn-lt"/>
              </a:rPr>
              <a:t>O</a:t>
            </a:r>
            <a:r>
              <a:rPr lang="en-US" b="1" kern="0" dirty="0">
                <a:solidFill>
                  <a:schemeClr val="folHlink"/>
                </a:solidFill>
                <a:latin typeface="+mn-lt"/>
              </a:rPr>
              <a:t>perate</a:t>
            </a:r>
            <a:r>
              <a:rPr lang="en-US" kern="0" dirty="0">
                <a:latin typeface="+mn-lt"/>
              </a:rPr>
              <a:t>:</a:t>
            </a:r>
            <a:r>
              <a:rPr lang="en-US" sz="2000" kern="0" dirty="0">
                <a:latin typeface="+mn-lt"/>
              </a:rPr>
              <a:t> the implemented product or process delivering the intended value, including maintaining, evolving and retiring the system</a:t>
            </a:r>
          </a:p>
          <a:p>
            <a:pPr marL="342900" indent="-342900" eaLnBrk="1" hangingPunct="1">
              <a:lnSpc>
                <a:spcPct val="90000"/>
              </a:lnSpc>
              <a:spcBef>
                <a:spcPct val="20000"/>
              </a:spcBef>
              <a:buClr>
                <a:schemeClr val="folHlink"/>
              </a:buClr>
              <a:buSzPct val="60000"/>
              <a:buFont typeface="Wingdings" pitchFamily="1" charset="2"/>
              <a:buNone/>
              <a:defRPr/>
            </a:pPr>
            <a:endParaRPr lang="en-US" sz="1800" kern="0" dirty="0">
              <a:latin typeface="+mn-lt"/>
            </a:endParaRPr>
          </a:p>
        </p:txBody>
      </p:sp>
      <p:pic>
        <p:nvPicPr>
          <p:cNvPr id="31749" name="Picture 4"/>
          <p:cNvPicPr>
            <a:picLocks noChangeAspect="1" noChangeArrowheads="1"/>
          </p:cNvPicPr>
          <p:nvPr>
            <p:custDataLst>
              <p:tags r:id="rId1"/>
            </p:custDataLst>
          </p:nvPr>
        </p:nvPicPr>
        <p:blipFill>
          <a:blip r:embed="rId3"/>
          <a:srcRect/>
          <a:stretch>
            <a:fillRect/>
          </a:stretch>
        </p:blipFill>
        <p:spPr bwMode="auto">
          <a:xfrm>
            <a:off x="5561806" y="2551114"/>
            <a:ext cx="4127500" cy="2541587"/>
          </a:xfrm>
          <a:prstGeom prst="rect">
            <a:avLst/>
          </a:prstGeom>
          <a:noFill/>
          <a:ln w="12700">
            <a:solidFill>
              <a:schemeClr val="tx1"/>
            </a:solidFill>
            <a:miter lim="800000"/>
            <a:headEnd/>
            <a:tailEnd/>
          </a:ln>
        </p:spPr>
      </p:pic>
      <p:sp>
        <p:nvSpPr>
          <p:cNvPr id="31750" name="Text Box 5"/>
          <p:cNvSpPr txBox="1">
            <a:spLocks noChangeArrowheads="1"/>
          </p:cNvSpPr>
          <p:nvPr/>
        </p:nvSpPr>
        <p:spPr bwMode="auto">
          <a:xfrm>
            <a:off x="7979833" y="5260976"/>
            <a:ext cx="1680237" cy="307975"/>
          </a:xfrm>
          <a:prstGeom prst="rect">
            <a:avLst/>
          </a:prstGeom>
          <a:noFill/>
          <a:ln w="9525">
            <a:noFill/>
            <a:miter lim="800000"/>
            <a:headEnd/>
            <a:tailEnd/>
          </a:ln>
        </p:spPr>
        <p:txBody>
          <a:bodyPr>
            <a:prstTxWarp prst="textNoShape">
              <a:avLst/>
            </a:prstTxWarp>
            <a:spAutoFit/>
          </a:bodyPr>
          <a:lstStyle/>
          <a:p>
            <a:r>
              <a:rPr lang="en-US" sz="1400" i="1">
                <a:ea typeface="Arial" charset="0"/>
                <a:cs typeface="Arial" charset="0"/>
              </a:rPr>
              <a:t>Duke University</a:t>
            </a:r>
            <a:endParaRPr lang="en-US" sz="1400">
              <a:ea typeface="Arial" charset="0"/>
              <a:cs typeface="Arial"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Rectangle 2"/>
          <p:cNvSpPr>
            <a:spLocks noGrp="1" noChangeArrowheads="1"/>
          </p:cNvSpPr>
          <p:nvPr>
            <p:ph type="ctrTitle"/>
          </p:nvPr>
        </p:nvSpPr>
        <p:spPr>
          <a:xfrm>
            <a:off x="472944" y="250826"/>
            <a:ext cx="7431219" cy="574675"/>
          </a:xfrm>
          <a:noFill/>
        </p:spPr>
        <p:txBody>
          <a:bodyPr lIns="90466" tIns="44440" rIns="90466" bIns="44440"/>
          <a:lstStyle/>
          <a:p>
            <a:r>
              <a:rPr lang="en-US" smtClean="0"/>
              <a:t>VISION FOR A CDIO-BASED EDUCATION</a:t>
            </a:r>
            <a:endParaRPr lang="en-US" smtClean="0">
              <a:solidFill>
                <a:schemeClr val="tx1"/>
              </a:solidFill>
            </a:endParaRPr>
          </a:p>
        </p:txBody>
      </p:sp>
      <p:sp>
        <p:nvSpPr>
          <p:cNvPr id="28675" name="Rectangle 3"/>
          <p:cNvSpPr>
            <a:spLocks noGrp="1" noChangeArrowheads="1"/>
          </p:cNvSpPr>
          <p:nvPr>
            <p:ph type="subTitle" idx="1"/>
          </p:nvPr>
        </p:nvSpPr>
        <p:spPr>
          <a:xfrm>
            <a:off x="328481" y="2784476"/>
            <a:ext cx="9221523" cy="4073525"/>
          </a:xfrm>
          <a:noFill/>
        </p:spPr>
        <p:txBody>
          <a:bodyPr lIns="90466" tIns="44440" rIns="90466" bIns="44440"/>
          <a:lstStyle/>
          <a:p>
            <a:pPr marL="577850" lvl="2" indent="-341313" algn="l">
              <a:spcAft>
                <a:spcPct val="20000"/>
              </a:spcAft>
              <a:buFontTx/>
              <a:buChar char="•"/>
            </a:pPr>
            <a:r>
              <a:rPr lang="en-GB" dirty="0" smtClean="0"/>
              <a:t>A curriculum organised around mutually supporting courses, but with CDIO activities highly interwoven</a:t>
            </a:r>
          </a:p>
          <a:p>
            <a:pPr marL="577850" lvl="2" indent="-341313" algn="l">
              <a:spcAft>
                <a:spcPct val="20000"/>
              </a:spcAft>
              <a:buFontTx/>
              <a:buChar char="•"/>
            </a:pPr>
            <a:r>
              <a:rPr lang="en-GB" dirty="0" smtClean="0"/>
              <a:t>Rich with student design-build projects</a:t>
            </a:r>
          </a:p>
          <a:p>
            <a:pPr marL="577850" lvl="2" indent="-341313" algn="l">
              <a:spcAft>
                <a:spcPct val="20000"/>
              </a:spcAft>
              <a:buFontTx/>
              <a:buChar char="•"/>
            </a:pPr>
            <a:r>
              <a:rPr lang="en-GB" dirty="0" smtClean="0"/>
              <a:t>Integrating learning of professional skills such as teamwork and communication</a:t>
            </a:r>
          </a:p>
          <a:p>
            <a:pPr marL="577850" lvl="2" indent="-341313" algn="l">
              <a:spcAft>
                <a:spcPct val="20000"/>
              </a:spcAft>
              <a:buFontTx/>
              <a:buChar char="•"/>
            </a:pPr>
            <a:r>
              <a:rPr lang="en-GB" dirty="0" smtClean="0"/>
              <a:t>Featuring active and experiential learning</a:t>
            </a:r>
          </a:p>
          <a:p>
            <a:pPr marL="577850" lvl="2" indent="-341313" algn="l">
              <a:spcAft>
                <a:spcPct val="20000"/>
              </a:spcAft>
              <a:buFontTx/>
              <a:buChar char="•"/>
            </a:pPr>
            <a:r>
              <a:rPr lang="en-GB" dirty="0" smtClean="0"/>
              <a:t>Constantly improved through quality assurance process with higher aims than accreditation</a:t>
            </a:r>
            <a:endParaRPr lang="en-US" dirty="0" smtClean="0"/>
          </a:p>
        </p:txBody>
      </p:sp>
      <p:sp>
        <p:nvSpPr>
          <p:cNvPr id="41988" name="Rectangle 3"/>
          <p:cNvSpPr>
            <a:spLocks noChangeArrowheads="1"/>
          </p:cNvSpPr>
          <p:nvPr/>
        </p:nvSpPr>
        <p:spPr bwMode="auto">
          <a:xfrm>
            <a:off x="505619" y="1196976"/>
            <a:ext cx="8774377" cy="1471613"/>
          </a:xfrm>
          <a:prstGeom prst="rect">
            <a:avLst/>
          </a:prstGeom>
          <a:noFill/>
          <a:ln w="57150">
            <a:solidFill>
              <a:srgbClr val="008000"/>
            </a:solidFill>
            <a:miter lim="800000"/>
            <a:headEnd/>
            <a:tailEnd/>
          </a:ln>
        </p:spPr>
        <p:txBody>
          <a:bodyPr lIns="180000" tIns="180000" rIns="180000" bIns="180000">
            <a:prstTxWarp prst="textNoShape">
              <a:avLst/>
            </a:prstTxWarp>
            <a:spAutoFit/>
          </a:bodyPr>
          <a:lstStyle/>
          <a:p>
            <a:r>
              <a:rPr lang="en-GB" sz="2400" b="1"/>
              <a:t>An education that stresses the fundamentals, set in the context of </a:t>
            </a:r>
            <a:r>
              <a:rPr lang="en-GB" sz="2400" b="1">
                <a:solidFill>
                  <a:schemeClr val="accent2"/>
                </a:solidFill>
              </a:rPr>
              <a:t>Conceiving </a:t>
            </a:r>
            <a:r>
              <a:rPr lang="en-GB" sz="2400" b="1">
                <a:solidFill>
                  <a:schemeClr val="accent2"/>
                </a:solidFill>
                <a:ea typeface="Arial" charset="0"/>
                <a:cs typeface="Arial" charset="0"/>
              </a:rPr>
              <a:t>– </a:t>
            </a:r>
            <a:r>
              <a:rPr lang="en-GB" sz="2400" b="1">
                <a:solidFill>
                  <a:schemeClr val="accent2"/>
                </a:solidFill>
              </a:rPr>
              <a:t>Designing </a:t>
            </a:r>
            <a:r>
              <a:rPr lang="en-GB" sz="2400" b="1">
                <a:solidFill>
                  <a:schemeClr val="accent2"/>
                </a:solidFill>
                <a:ea typeface="Arial" charset="0"/>
                <a:cs typeface="Arial" charset="0"/>
              </a:rPr>
              <a:t>–</a:t>
            </a:r>
            <a:r>
              <a:rPr lang="en-GB" sz="2400" b="1">
                <a:solidFill>
                  <a:schemeClr val="accent2"/>
                </a:solidFill>
              </a:rPr>
              <a:t> Implementing </a:t>
            </a:r>
            <a:r>
              <a:rPr lang="en-GB" sz="2400" b="1">
                <a:solidFill>
                  <a:schemeClr val="accent2"/>
                </a:solidFill>
                <a:ea typeface="Arial" charset="0"/>
                <a:cs typeface="Arial" charset="0"/>
              </a:rPr>
              <a:t>–</a:t>
            </a:r>
            <a:r>
              <a:rPr lang="en-GB" sz="2400" b="1">
                <a:solidFill>
                  <a:schemeClr val="accent2"/>
                </a:solidFill>
              </a:rPr>
              <a:t> Operating</a:t>
            </a:r>
            <a:r>
              <a:rPr lang="en-GB" sz="2400" b="1"/>
              <a:t> systems and products: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67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867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867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867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p:bldLst>
  </p:timing>
</p:sld>
</file>

<file path=ppt/tags/tag1.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latin typeface="Arial"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Om Sathya:Applications:Microsoft Office 98:Templates:Blank Presentation</Template>
  <TotalTime>103420011</TotalTime>
  <Words>1778</Words>
  <Application>Microsoft Macintosh PowerPoint</Application>
  <PresentationFormat>A4 Paper (210x297 mm)</PresentationFormat>
  <Paragraphs>246</Paragraphs>
  <Slides>23</Slides>
  <Notes>15</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Blank Presentation</vt:lpstr>
      <vt:lpstr>Worksheet</vt:lpstr>
      <vt:lpstr>Slide 1</vt:lpstr>
      <vt:lpstr>CHALLENGES AND OPPORTUNITIES FOR ENGINEERING EDUCATION</vt:lpstr>
      <vt:lpstr>OUTLINE</vt:lpstr>
      <vt:lpstr>WHAT DO ENGINEERS DO?</vt:lpstr>
      <vt:lpstr>TO SUMMARIZE: THE MAIN GOALS OF ENGINEERING EDUCATION</vt:lpstr>
      <vt:lpstr>EVOLUTION OF ENGINEERING EDUCATION</vt:lpstr>
      <vt:lpstr>THE PROFESSIONAL ROLE(S)  OF ENGINEERS</vt:lpstr>
      <vt:lpstr>THE C-D-I-O PROCESS</vt:lpstr>
      <vt:lpstr>VISION FOR A CDIO-BASED EDUCATION</vt:lpstr>
      <vt:lpstr>Slide 10</vt:lpstr>
      <vt:lpstr>FROM UNDERLYING NEED TO PROGRAM LEARNING OUTCOMES</vt:lpstr>
      <vt:lpstr>Slide 12</vt:lpstr>
      <vt:lpstr>Slide 13</vt:lpstr>
      <vt:lpstr>CO-EVOLUTION OF KNOWLEDGE AND SKILLS</vt:lpstr>
      <vt:lpstr>Slide 15</vt:lpstr>
      <vt:lpstr>MORE AND MORE AUTHENTIC DESIGN EXPERIENCES IN THE EDUCATION</vt:lpstr>
      <vt:lpstr>THERE SHOULD BE MULTIPLE DESIGN–BUILD PROJECTS IN THE CURRICULUM</vt:lpstr>
      <vt:lpstr>STUDENT WORKSPACES FOR CDIO</vt:lpstr>
      <vt:lpstr>EXAMPLE: MIT AERO-ASTRO DEPARTMENT</vt:lpstr>
      <vt:lpstr>DEVELOP ACTIVE AND EXPERIENTIAL LEARNING ACTIVITIES</vt:lpstr>
      <vt:lpstr>INTEGRATED LEADERSHIP TRAINING</vt:lpstr>
      <vt:lpstr>THE 12 CDIO STANDARDS – GUIDELINES FOR EDUCATION DEVELOPMENT</vt:lpstr>
      <vt:lpstr>CONCLUDING REMARKS – WHAT IS CDIO</vt:lpstr>
    </vt:vector>
  </TitlesOfParts>
  <Company>Massachusetts Institute of Technology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Kathryn A. Fischer</dc:creator>
  <cp:lastModifiedBy>Johan Malmqvist</cp:lastModifiedBy>
  <cp:revision>552</cp:revision>
  <cp:lastPrinted>2013-03-14T07:39:49Z</cp:lastPrinted>
  <dcterms:created xsi:type="dcterms:W3CDTF">2014-03-06T18:01:40Z</dcterms:created>
  <dcterms:modified xsi:type="dcterms:W3CDTF">2014-03-07T12:26:05Z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681247</vt:lpwstr>
  </property>
  <property fmtid="{D5CDD505-2E9C-101B-9397-08002B2CF9AE}" name="NXPowerLiteSettings" pid="3">
    <vt:lpwstr>F7000400038000</vt:lpwstr>
  </property>
  <property fmtid="{D5CDD505-2E9C-101B-9397-08002B2CF9AE}" name="NXPowerLiteVersion" pid="4">
    <vt:lpwstr>S10.2.0</vt:lpwstr>
  </property>
</Properties>
</file>