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88" r:id="rId1"/>
  </p:sldMasterIdLst>
  <p:notesMasterIdLst>
    <p:notesMasterId r:id="rId2"/>
  </p:notesMasterIdLst>
  <p:sldIdLst>
    <p:sldId id="273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7" r:id="rId12"/>
    <p:sldId id="274" r:id="rId13"/>
    <p:sldId id="268" r:id="rId14"/>
    <p:sldId id="270" r:id="rId15"/>
    <p:sldId id="271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</p:sldIdLst>
  <p:sldSz cx="9144000" cy="6858000" type="letter"/>
  <p:notesSz cx="6858000" cy="9144000"/>
  <p:custDataLst>
    <p:tags r:id="rId31"/>
  </p:custDataLst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23E56"/>
    <a:srgbClr val="FF9900"/>
    <a:srgbClr val="7E87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tags" Target="tags/tag1.xml" /><Relationship Id="rId32" Type="http://schemas.openxmlformats.org/officeDocument/2006/relationships/presProps" Target="presProps.xml" /><Relationship Id="rId33" Type="http://schemas.openxmlformats.org/officeDocument/2006/relationships/viewProps" Target="viewProps.xml" /><Relationship Id="rId34" Type="http://schemas.openxmlformats.org/officeDocument/2006/relationships/theme" Target="theme/theme1.xml" /><Relationship Id="rId35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oleObject" Target="file:///C:\Users\mariacecilia\Desktop\PLANILLA%20DE%20NOTAS%20POR%20ASIGNATURAS%202&#170;2013%20CECILIA.xlsx" TargetMode="Externa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3DChart>
        <c:barDir val="col"/>
        <c:grouping val="clustered"/>
        <c:varyColors val="0"/>
        <c:ser>
          <c:idx val="1"/>
          <c:order val="0"/>
          <c:invertIfNegative val="0"/>
          <c:cat>
            <c:numRef>
              <c:f>Hoja1!$E$59:$E$63</c:f>
              <c:numCache>
                <c:formatCode>General</c:formatCode>
                <c:ptCount val="5"/>
                <c:pt idx="0">
                  <c:v>1.2</c:v>
                </c:pt>
                <c:pt idx="1">
                  <c:v>2.3</c:v>
                </c:pt>
                <c:pt idx="2">
                  <c:v>3.4</c:v>
                </c:pt>
                <c:pt idx="3">
                  <c:v>4.5</c:v>
                </c:pt>
                <c:pt idx="4">
                  <c:v>5.6</c:v>
                </c:pt>
              </c:numCache>
            </c:numRef>
          </c:cat>
          <c:val>
            <c:numRef>
              <c:f>Hoja1!$F$59:$F$63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gapDepth/>
        <c:shape val="cylinder"/>
        <c:axId val="86745088"/>
        <c:axId val="86747776"/>
        <c:axId val="0"/>
      </c:bar3DChart>
      <c:catAx>
        <c:axId val="86745088"/>
        <c:scaling>
          <c:orientation/>
        </c:scaling>
        <c:delete val="0"/>
        <c:axPos val="b"/>
        <c:numFmt formatCode="General" sourceLinked="1"/>
        <c:majorTickMark val="out"/>
        <c:minorTickMark val="none"/>
        <c:crossAx val="86747776"/>
        <c:crosses val="autoZero"/>
        <c:auto val="0"/>
        <c:lblAlgn val="ctr"/>
        <c:lblOffset/>
        <c:noMultiLvlLbl val="0"/>
      </c:catAx>
      <c:valAx>
        <c:axId val="86747776"/>
        <c:scaling>
          <c:orientation/>
        </c:scaling>
        <c:delete val="0"/>
        <c:axPos val="l"/>
        <c:majorGridlines/>
        <c:numFmt formatCode="General" sourceLinked="1"/>
        <c:majorTickMark val="out"/>
        <c:minorTickMark val="none"/>
        <c:crossAx val="86745088"/>
        <c:crosses val="autoZero"/>
        <c:crossBetween val="between"/>
      </c:valAx>
    </c:plotArea>
    <c:legend>
      <c:legendPos/>
      <c:overlay val="0"/>
    </c:legend>
    <c:plotVisOnly val="1"/>
    <c:dispBlanksAs/>
    <c:showDLblsOverMax val="1"/>
  </c:chart>
  <c:externalData r:id="rId1">
    <c:autoUpdate val="0"/>
  </c:externalData>
</c:chartSpace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FB189-AD14-4B7F-AB56-65F713D68792}" type="datetimeFigureOut">
              <a:rPr lang="es-CL" smtClean="0"/>
              <a:t>16-01-2014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677C7-0DE0-4665-8E57-93FB153D78D9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27B23-2B5C-D440-8E03-F269709178C1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7887052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‹Nº›</a:t>
            </a:fld>
            <a:endParaRPr kumimoji="0"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9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12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15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 descr="图片1.jpg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userDrawn="1">
  <p:cSld name="8_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="" xmlns:p14="http://schemas.microsoft.com/office/powerpoint/2010/main" val="290968832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image" Target="../media/image2.jpeg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12 Forma libre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1/16/2014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‹Nº›</a:t>
            </a:fld>
            <a:endParaRPr kumimoji="0" lang="en-US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11" r:id="rId11"/>
    <p:sldLayoutId id="2147483712" r:id="rId12"/>
    <p:sldLayoutId id="2147483713" r:id="rId13"/>
    <p:sldLayoutId id="2147483714" r:id="rId14"/>
    <p:sldLayoutId id="2147483715" r:id="rId15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Tx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4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Relationship Id="rId3" Type="http://schemas.openxmlformats.org/officeDocument/2006/relationships/image" Target="../media/image4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Relationship Id="rId3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Relationship Id="rId3" Type="http://schemas.openxmlformats.org/officeDocument/2006/relationships/image" Target="../media/image4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jpeg" /><Relationship Id="rId3" Type="http://schemas.openxmlformats.org/officeDocument/2006/relationships/image" Target="../media/image4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9.jpeg" /><Relationship Id="rId4" Type="http://schemas.openxmlformats.org/officeDocument/2006/relationships/image" Target="../media/image4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jpeg" /><Relationship Id="rId3" Type="http://schemas.openxmlformats.org/officeDocument/2006/relationships/image" Target="../media/image4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chart" Target="../charts/char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611560" y="2736503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smtClean="0">
                <a:solidFill>
                  <a:srgbClr val="223E5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/>
              <a:t>UNA FORMA DIFERENTE DE ENSEÑAR Y APRENDER: SISTEMA MODULAR CON USO DE LA PLATAFORMA VIRTUAL</a:t>
            </a:r>
            <a:endParaRPr lang="es-ES" sz="3200" smtClean="0"/>
          </a:p>
          <a:p>
            <a:pPr algn="ctr"/>
            <a:endParaRPr lang="es-ES" sz="3200" b="1" smtClean="0">
              <a:solidFill>
                <a:srgbClr val="223E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200" b="1" smtClean="0">
              <a:solidFill>
                <a:srgbClr val="223E5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400" b="1" smtClean="0">
                <a:solidFill>
                  <a:srgbClr val="223E56"/>
                </a:solidFill>
                <a:latin typeface="Times New Roman" pitchFamily="18" charset="0"/>
                <a:cs typeface="Times New Roman" pitchFamily="18" charset="0"/>
              </a:rPr>
              <a:t>EXPOSITOR:  </a:t>
            </a:r>
            <a:r>
              <a:rPr lang="es-ES" sz="3200" b="1" smtClean="0">
                <a:solidFill>
                  <a:srgbClr val="223E56"/>
                </a:solidFill>
                <a:latin typeface="Times New Roman" pitchFamily="18" charset="0"/>
                <a:cs typeface="Times New Roman" pitchFamily="18" charset="0"/>
              </a:rPr>
              <a:t>María Monsalve Retamal</a:t>
            </a:r>
            <a:endParaRPr lang="es-CL" sz="3200" b="1">
              <a:solidFill>
                <a:srgbClr val="223E5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755576" y="1196752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/>
              <a:t>El Método permite mejorar los niveles de aprendizaje de los alumnos, con el apoyo que se otorga a través del Centro de Aprendizaje, así como también,  el material elaborado por los docentes de los cursos llamado “cuadernos de contenidos de los módulos”, lo que a su vez permite progresar positivamente en la validación de los supuestos iniciales, respecto de que permite atender a los estudiantes según sus ritmos de aprendizaje y con un lenguaje propio. </a:t>
            </a:r>
            <a:endParaRPr lang="es-ES" sz="2400"/>
          </a:p>
        </p:txBody>
      </p:sp>
    </p:spTree>
    <p:extLst>
      <p:ext uri="{BB962C8B-B14F-4D97-AF65-F5344CB8AC3E}">
        <p14:creationId xmlns="" xmlns:p14="http://schemas.microsoft.com/office/powerpoint/2010/main" val="2641452258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611560" y="2136338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smtClean="0"/>
              <a:t>La generación automática y aleatoria de herramientas de evaluación realizadas por los profesores y aplicadas usando el Moodle, permite la personalización de las evaluaciones, estimula el autoaprendizaje y la autoevaluación, así como la ejercitación usando las pruebas realizadas como pruebas formativas.</a:t>
            </a:r>
            <a:endParaRPr lang="es-ES" sz="2800"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539552" y="1268760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/>
              <a:t>CONCLUSIONES</a:t>
            </a:r>
            <a:endParaRPr lang="es-ES" sz="2400"/>
          </a:p>
        </p:txBody>
      </p:sp>
      <p:sp>
        <p:nvSpPr>
          <p:cNvPr id="3" name="2 Rectángulo"/>
          <p:cNvSpPr/>
          <p:nvPr/>
        </p:nvSpPr>
        <p:spPr>
          <a:xfrm>
            <a:off x="899592" y="1988840"/>
            <a:ext cx="734481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 smtClean="0"/>
              <a:t>Estudiantes que participaron activamente con responsabilidad alcanzaron buenos rendimientos   </a:t>
            </a:r>
          </a:p>
          <a:p>
            <a:endParaRPr lang="en-US" b="1" smtClean="0"/>
          </a:p>
          <a:p>
            <a:r>
              <a:rPr lang="es-CL" b="1" smtClean="0"/>
              <a:t>Las </a:t>
            </a:r>
            <a:r>
              <a:rPr lang="es-CL" b="1"/>
              <a:t>evaluaciones sucesivas y el énfasis en las técnicas de estudio en los módulos de reforzamiento  y Repetición, contribuyen efectivamente a mejorar los hábitos de </a:t>
            </a:r>
            <a:r>
              <a:rPr lang="es-CL" b="1" smtClean="0"/>
              <a:t>estudio</a:t>
            </a:r>
          </a:p>
          <a:p>
            <a:endParaRPr lang="es-CL" b="1" smtClean="0"/>
          </a:p>
          <a:p>
            <a:r>
              <a:rPr lang="en-US" b="1" smtClean="0"/>
              <a:t>Se </a:t>
            </a:r>
            <a:r>
              <a:rPr lang="en-US" b="1" err="1"/>
              <a:t>practican los procedimientos de aprendizaje activo, paradigmas de la educación actual</a:t>
            </a:r>
            <a:r>
              <a:rPr lang="en-US" b="1" smtClean="0"/>
              <a:t>.</a:t>
            </a:r>
          </a:p>
          <a:p>
            <a:endParaRPr lang="en-US" b="1" smtClean="0"/>
          </a:p>
          <a:p>
            <a:r>
              <a:rPr lang="en-US" b="1" err="1"/>
              <a:t>Obliga al estudiante en forma natural a tener programada sus horas de </a:t>
            </a:r>
            <a:r>
              <a:rPr lang="en-US" b="1" err="1" smtClean="0"/>
              <a:t>estudio.</a:t>
            </a:r>
          </a:p>
          <a:p>
            <a:endParaRPr lang="en-US" b="1" smtClean="0"/>
          </a:p>
          <a:p>
            <a:endParaRPr lang="en-US" sz="2400"/>
          </a:p>
        </p:txBody>
      </p:sp>
    </p:spTree>
    <p:extLst>
      <p:ext uri="{BB962C8B-B14F-4D97-AF65-F5344CB8AC3E}">
        <p14:creationId xmlns="" xmlns:p14="http://schemas.microsoft.com/office/powerpoint/2010/main" val="388602379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57200" y="1600200"/>
          <a:ext cx="6830466" cy="4419600"/>
        </p:xfrm>
        <a:graphic>
          <a:graphicData uri="http://schemas.openxmlformats.org/drawingml/2006/table">
            <a:tbl>
              <a:tblPr/>
              <a:tblGrid>
                <a:gridCol w="5063642"/>
                <a:gridCol w="1766824"/>
              </a:tblGrid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Sistema de enseñanza novedoso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Permite la organización de mis horas de estudio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Permite concéntrame al estudiar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Hace pensar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Me motivo a estudiar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Permite estudiar constantemente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Mantiene mi tiempo ocupado, pero vale la pena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Ninguno de las anteriores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:</a:t>
            </a:r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467544" y="332656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ENCUESTA REALIZDA A LOS ESTUDIANTES</a:t>
            </a:r>
          </a:p>
          <a:p>
            <a:r>
              <a:rPr lang="es-ES" b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1-RESPECTO </a:t>
            </a:r>
            <a:r>
              <a:rPr lang="es-ES" b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AL SISTEMA MODULAR LO ENCUENTRO</a:t>
            </a:r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621801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714500" y="2754471"/>
          <a:ext cx="5715000" cy="2217420"/>
        </p:xfrm>
        <a:graphic>
          <a:graphicData uri="http://schemas.openxmlformats.org/drawingml/2006/table">
            <a:tbl>
              <a:tblPr/>
              <a:tblGrid>
                <a:gridCol w="4305300"/>
                <a:gridCol w="1409700"/>
              </a:tblGrid>
              <a:tr h="483870">
                <a:tc gridSpan="2"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3- CUAL ES EL NIVEL DE SATISFACCIÓN CON RESPECTO A ESTE MÉTODO DE ENSEÑANZA -  APRENDIZAJE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>
                      <a:endParaRPr lang="es-MX"/>
                    </a:p>
                  </a:txBody>
                  <a:tcPr/>
                </a:tc>
              </a:tr>
              <a:tr h="38100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Totalmente Satisfecho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Satisfecho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Insatisfecho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 vert="horz" wrap="square"/>
                    <a:lstStyle/>
                    <a:p>
                      <a:pPr algn="l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Completamente Insatisfecho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25296198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2570628"/>
          </a:xfrm>
        </p:spPr>
        <p:txBody>
          <a:bodyPr/>
          <a:lstStyle/>
          <a:p>
            <a:r>
              <a:rPr lang="es-ES_tradnl" altLang="zh-CN" smtClean="0">
                <a:solidFill>
                  <a:srgbClr val="000000"/>
                </a:solidFill>
              </a:rPr>
              <a:t>ESTADÍSTICAS SISTEMA MODULAR </a:t>
            </a:r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88640"/>
            <a:ext cx="3149600" cy="1143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chemeClr val="tx1"/>
                </a:solidFill>
              </a:rPr>
              <a:t>ÁLGEBRA I </a:t>
            </a:r>
            <a:endParaRPr lang="es-ES" b="1">
              <a:solidFill>
                <a:schemeClr val="tx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7688356"/>
              </p:ext>
            </p:extLst>
          </p:nvPr>
        </p:nvGraphicFramePr>
        <p:xfrm>
          <a:off x="2483768" y="2060849"/>
          <a:ext cx="4320480" cy="2880318"/>
        </p:xfrm>
        <a:graphic>
          <a:graphicData uri="http://schemas.openxmlformats.org/drawingml/2006/table">
            <a:tbl>
              <a:tblPr/>
              <a:tblGrid>
                <a:gridCol w="2810635"/>
                <a:gridCol w="1509845"/>
              </a:tblGrid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TOTAL </a:t>
                      </a:r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04664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124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ÁLGEBRA I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417646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60648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8375288"/>
      </p:ext>
    </p:extLst>
  </p:cSld>
  <p:clrMapOvr>
    <a:masterClrMapping/>
  </p:clrMapOvr>
  <p:transition spd="slow">
    <p:push dir="u"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000000"/>
                </a:solidFill>
              </a:rPr>
              <a:t>ÁLGEBRA II</a:t>
            </a:r>
            <a:endParaRPr lang="es-ES" b="1">
              <a:solidFill>
                <a:srgbClr val="00000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3977146"/>
              </p:ext>
            </p:extLst>
          </p:nvPr>
        </p:nvGraphicFramePr>
        <p:xfrm>
          <a:off x="2411760" y="2060848"/>
          <a:ext cx="4392488" cy="2880318"/>
        </p:xfrm>
        <a:graphic>
          <a:graphicData uri="http://schemas.openxmlformats.org/drawingml/2006/table">
            <a:tbl>
              <a:tblPr/>
              <a:tblGrid>
                <a:gridCol w="2857478"/>
                <a:gridCol w="1535010"/>
              </a:tblGrid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DE TOTAL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332656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706569"/>
      </p:ext>
    </p:extLst>
  </p:cSld>
  <p:clrMapOvr>
    <a:masterClrMapping/>
  </p:clrMapOvr>
  <p:transition spd="slow">
    <p:pull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ÁLGEBRA II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8" y="1619250"/>
            <a:ext cx="9062352" cy="418601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04664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8434349"/>
      </p:ext>
    </p:extLst>
  </p:cSld>
  <p:clrMapOvr>
    <a:masterClrMapping/>
  </p:clrMapOvr>
  <p:transition spd="slow">
    <p:push dir="u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755576" y="764704"/>
            <a:ext cx="7632848" cy="589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/>
              <a:t>INTRODUCCION</a:t>
            </a:r>
          </a:p>
          <a:p>
            <a:endParaRPr lang="en-US" sz="2000" b="1" smtClean="0"/>
          </a:p>
          <a:p>
            <a:r>
              <a:rPr lang="en-US" b="1" err="1" smtClean="0"/>
              <a:t>Proyecto  Educativo y  Plan </a:t>
            </a:r>
            <a:r>
              <a:rPr lang="en-US" b="1" err="1"/>
              <a:t>Estratégico 2010-2015, </a:t>
            </a:r>
            <a:endParaRPr lang="en-US" b="1" smtClean="0"/>
          </a:p>
          <a:p>
            <a:endParaRPr lang="en-US" b="1"/>
          </a:p>
          <a:p>
            <a:r>
              <a:rPr lang="en-US" b="1" smtClean="0"/>
              <a:t>Se inserta </a:t>
            </a:r>
            <a:r>
              <a:rPr lang="en-US" b="1"/>
              <a:t>en uno de los ejes que tiene como objetivo prioritario mejorar la “efectividad y calidad del proceso educativo” </a:t>
            </a:r>
            <a:r>
              <a:rPr lang="en-US" b="1" smtClean="0"/>
              <a:t>, bajo la misión declarada por la Facultad de Ingeniería.</a:t>
            </a:r>
          </a:p>
          <a:p>
            <a:endParaRPr lang="en-US" b="1"/>
          </a:p>
          <a:p>
            <a:r>
              <a:rPr lang="en-US" b="1" err="1"/>
              <a:t>R</a:t>
            </a:r>
            <a:r>
              <a:rPr lang="en-US" b="1" err="1" smtClean="0"/>
              <a:t>esultados </a:t>
            </a:r>
            <a:r>
              <a:rPr lang="en-US" b="1" err="1"/>
              <a:t>implementar eficazmente el modelo curricular con enfoque de competencias. </a:t>
            </a:r>
            <a:endParaRPr lang="en-US" b="1" smtClean="0"/>
          </a:p>
          <a:p>
            <a:endParaRPr lang="en-US" b="1"/>
          </a:p>
          <a:p>
            <a:r>
              <a:rPr lang="en-US" b="1" smtClean="0"/>
              <a:t>Para </a:t>
            </a:r>
            <a:r>
              <a:rPr lang="en-US" b="1" err="1"/>
              <a:t>ello</a:t>
            </a:r>
            <a:r>
              <a:rPr lang="en-US" b="1" smtClean="0"/>
              <a:t>, se </a:t>
            </a:r>
            <a:r>
              <a:rPr lang="en-US" b="1"/>
              <a:t>ha </a:t>
            </a:r>
            <a:r>
              <a:rPr lang="en-US" b="1" err="1" smtClean="0"/>
              <a:t>considerado </a:t>
            </a:r>
            <a:r>
              <a:rPr lang="en-US" b="1"/>
              <a:t>entre otros factores internos </a:t>
            </a:r>
            <a:r>
              <a:rPr lang="en-US" b="1" smtClean="0"/>
              <a:t>claves:</a:t>
            </a:r>
          </a:p>
          <a:p>
            <a:endParaRPr lang="es-ES" b="1"/>
          </a:p>
          <a:p>
            <a:r>
              <a:rPr lang="en-US" b="1"/>
              <a:t>La virtualización de la educación, lo cual implica incorporar gradualmente las tecnologías que contribuyan eficazmente a mejorar el proceso de aprendizaje de los estudiantes</a:t>
            </a:r>
            <a:r>
              <a:rPr lang="en-US" sz="2000" smtClean="0"/>
              <a:t>.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err="1" smtClean="0"/>
              <a:t>centrar </a:t>
            </a:r>
            <a:r>
              <a:rPr lang="en-US" b="1"/>
              <a:t>el aprendizaje en los estudiantes</a:t>
            </a:r>
            <a:endParaRPr lang="en-US" b="1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err="1"/>
              <a:t>profesores  facilitadores del proceso.</a:t>
            </a:r>
            <a:endParaRPr lang="es-MX" b="1"/>
          </a:p>
          <a:p>
            <a:endParaRPr lang="es-ES" sz="2000" b="1" smtClean="0"/>
          </a:p>
          <a:p>
            <a:endParaRPr lang="es-ES" sz="2000" b="1"/>
          </a:p>
        </p:txBody>
      </p:sp>
    </p:spTree>
    <p:extLst>
      <p:ext uri="{BB962C8B-B14F-4D97-AF65-F5344CB8AC3E}">
        <p14:creationId xmlns="" xmlns:p14="http://schemas.microsoft.com/office/powerpoint/2010/main" val="3723244750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CÁLCULO I</a:t>
            </a:r>
            <a:endParaRPr lang="es-ES" b="1">
              <a:solidFill>
                <a:srgbClr val="000000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3910886"/>
              </p:ext>
            </p:extLst>
          </p:nvPr>
        </p:nvGraphicFramePr>
        <p:xfrm>
          <a:off x="2555776" y="1844824"/>
          <a:ext cx="3672408" cy="3096345"/>
        </p:xfrm>
        <a:graphic>
          <a:graphicData uri="http://schemas.openxmlformats.org/drawingml/2006/table">
            <a:tbl>
              <a:tblPr/>
              <a:tblGrid>
                <a:gridCol w="2389039"/>
                <a:gridCol w="1283369"/>
              </a:tblGrid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DE TOTAL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0708286"/>
      </p:ext>
    </p:extLst>
  </p:cSld>
  <p:clrMapOvr>
    <a:masterClrMapping/>
  </p:clrMapOvr>
  <p:transition spd="slow">
    <p:pull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CÁLCULO I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800"/>
            <a:ext cx="9144000" cy="417646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60648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009693"/>
      </p:ext>
    </p:extLst>
  </p:cSld>
  <p:clrMapOvr>
    <a:masterClrMapping/>
  </p:clrMapOvr>
  <p:transition spd="slow">
    <p:push dir="u"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CÁLCULO II</a:t>
            </a:r>
            <a:endParaRPr lang="es-ES" b="1">
              <a:solidFill>
                <a:srgbClr val="000000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401813"/>
              </p:ext>
            </p:extLst>
          </p:nvPr>
        </p:nvGraphicFramePr>
        <p:xfrm>
          <a:off x="2483768" y="2060846"/>
          <a:ext cx="3960440" cy="3096345"/>
        </p:xfrm>
        <a:graphic>
          <a:graphicData uri="http://schemas.openxmlformats.org/drawingml/2006/table">
            <a:tbl>
              <a:tblPr/>
              <a:tblGrid>
                <a:gridCol w="2576416"/>
                <a:gridCol w="1384024"/>
              </a:tblGrid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DE TOTAL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60648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2157244"/>
      </p:ext>
    </p:extLst>
  </p:cSld>
  <p:clrMapOvr>
    <a:masterClrMapping/>
  </p:clrMapOvr>
  <p:transition spd="slow">
    <p:pull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CÁLCULO II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87" y="1412776"/>
            <a:ext cx="9197569" cy="424847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60648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2157244"/>
      </p:ext>
    </p:extLst>
  </p:cSld>
  <p:clrMapOvr>
    <a:masterClrMapping/>
  </p:clrMapOvr>
  <p:transition spd="slow">
    <p:push dir="u"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INTRODUCCIÓN A LA FÍSICA </a:t>
            </a:r>
            <a:endParaRPr lang="es-ES" b="1">
              <a:solidFill>
                <a:srgbClr val="000000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7926984"/>
              </p:ext>
            </p:extLst>
          </p:nvPr>
        </p:nvGraphicFramePr>
        <p:xfrm>
          <a:off x="2483768" y="2060845"/>
          <a:ext cx="3960440" cy="3168354"/>
        </p:xfrm>
        <a:graphic>
          <a:graphicData uri="http://schemas.openxmlformats.org/drawingml/2006/table">
            <a:tbl>
              <a:tblPr/>
              <a:tblGrid>
                <a:gridCol w="2576416"/>
                <a:gridCol w="1384024"/>
              </a:tblGrid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DE TOTAL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Primer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 Año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22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188640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6486531"/>
      </p:ext>
    </p:extLst>
  </p:cSld>
  <p:clrMapOvr>
    <a:masterClrMapping/>
  </p:clrMapOvr>
  <p:transition spd="slow">
    <p:pull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INTRODUCCIÓN A LA FÍSICA 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0808"/>
            <a:ext cx="9197569" cy="424847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216" y="116632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8528315"/>
      </p:ext>
    </p:extLst>
  </p:cSld>
  <p:clrMapOvr>
    <a:masterClrMapping/>
  </p:clrMapOvr>
  <p:transition spd="slow">
    <p:push dir="u"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MECÁNICA </a:t>
            </a:r>
            <a:endParaRPr lang="es-ES" b="1">
              <a:solidFill>
                <a:srgbClr val="000000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5572059"/>
              </p:ext>
            </p:extLst>
          </p:nvPr>
        </p:nvGraphicFramePr>
        <p:xfrm>
          <a:off x="2627784" y="2348878"/>
          <a:ext cx="4248472" cy="2520281"/>
        </p:xfrm>
        <a:graphic>
          <a:graphicData uri="http://schemas.openxmlformats.org/drawingml/2006/table">
            <a:tbl>
              <a:tblPr/>
              <a:tblGrid>
                <a:gridCol w="2088950"/>
                <a:gridCol w="2159522"/>
              </a:tblGrid>
              <a:tr h="653777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Nº DE TOTAL ALUMNOS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26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Inscritos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26"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26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Ptje.Mínimo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26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Ptje.Máximo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188640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8528315"/>
      </p:ext>
    </p:extLst>
  </p:cSld>
  <p:clrMapOvr>
    <a:masterClrMapping/>
  </p:clrMapOvr>
  <p:transition spd="slow">
    <p:pull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smtClean="0">
                <a:solidFill>
                  <a:srgbClr val="000000"/>
                </a:solidFill>
              </a:rPr>
              <a:t>MECÁNICA 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0" y="1556792"/>
            <a:ext cx="9041678" cy="417646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32656"/>
            <a:ext cx="2448272" cy="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1774434"/>
      </p:ext>
    </p:extLst>
  </p:cSld>
  <p:clrMapOvr>
    <a:masterClrMapping/>
  </p:clrMapOvr>
  <p:transition spd="slow">
    <p:push dir="u"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Calculo I con Reforzamiento</a:t>
            </a:r>
            <a:endParaRPr lang="es-CL"/>
          </a:p>
        </p:txBody>
      </p:sp>
      <p:graphicFrame>
        <p:nvGraphicFramePr>
          <p:cNvPr id="5" name="3 Gráfico"/>
          <p:cNvGraphicFramePr/>
          <p:nvPr/>
        </p:nvGraphicFramePr>
        <p:xfrm>
          <a:off x="1971675" y="1838325"/>
          <a:ext cx="5200650" cy="318135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539552" y="1124744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/>
              <a:t>DESARROLLO</a:t>
            </a:r>
            <a:endParaRPr lang="es-ES" sz="3200"/>
          </a:p>
        </p:txBody>
      </p:sp>
      <p:sp>
        <p:nvSpPr>
          <p:cNvPr id="3" name="2 Rectángulo"/>
          <p:cNvSpPr/>
          <p:nvPr/>
        </p:nvSpPr>
        <p:spPr>
          <a:xfrm>
            <a:off x="2915816" y="16915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 smtClean="0"/>
              <a:t>Sistema </a:t>
            </a:r>
            <a:r>
              <a:rPr lang="en-US" b="1" err="1"/>
              <a:t>Modularizado </a:t>
            </a:r>
            <a:endParaRPr lang="es-ES" b="1"/>
          </a:p>
        </p:txBody>
      </p:sp>
      <p:sp>
        <p:nvSpPr>
          <p:cNvPr id="4" name="3 Rectángulo"/>
          <p:cNvSpPr/>
          <p:nvPr/>
        </p:nvSpPr>
        <p:spPr>
          <a:xfrm>
            <a:off x="233982" y="2169550"/>
            <a:ext cx="77944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/>
              <a:t>organización del programa de asignatura en módulos </a:t>
            </a:r>
            <a:endParaRPr lang="en-US" b="1" smtClean="0"/>
          </a:p>
        </p:txBody>
      </p:sp>
      <p:sp>
        <p:nvSpPr>
          <p:cNvPr id="5" name="4 Rectángulo"/>
          <p:cNvSpPr/>
          <p:nvPr/>
        </p:nvSpPr>
        <p:spPr>
          <a:xfrm>
            <a:off x="323528" y="2996952"/>
            <a:ext cx="4514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err="1"/>
              <a:t>utilizar  ampliamente la tecnología educativa </a:t>
            </a:r>
            <a:endParaRPr lang="es-ES" b="1"/>
          </a:p>
        </p:txBody>
      </p:sp>
      <p:sp>
        <p:nvSpPr>
          <p:cNvPr id="6" name="5 Rectángulo"/>
          <p:cNvSpPr/>
          <p:nvPr/>
        </p:nvSpPr>
        <p:spPr>
          <a:xfrm>
            <a:off x="432248" y="3573016"/>
            <a:ext cx="752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 smtClean="0"/>
              <a:t>aumentar </a:t>
            </a:r>
            <a:r>
              <a:rPr lang="en-US" b="1"/>
              <a:t>la frecuencia de las evaluaciones de los </a:t>
            </a:r>
            <a:r>
              <a:rPr lang="en-US" b="1" err="1" smtClean="0"/>
              <a:t>estudiantes </a:t>
            </a:r>
            <a:endParaRPr lang="es-ES" b="1"/>
          </a:p>
        </p:txBody>
      </p:sp>
      <p:sp>
        <p:nvSpPr>
          <p:cNvPr id="7" name="6 Rectángulo"/>
          <p:cNvSpPr/>
          <p:nvPr/>
        </p:nvSpPr>
        <p:spPr>
          <a:xfrm>
            <a:off x="432248" y="4941168"/>
            <a:ext cx="80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/>
              <a:t>evaluaciones on–line a través de la plataforma Moodle</a:t>
            </a:r>
            <a:endParaRPr lang="es-ES" b="1"/>
          </a:p>
        </p:txBody>
      </p:sp>
      <p:sp>
        <p:nvSpPr>
          <p:cNvPr id="8" name="7 Rectángulo"/>
          <p:cNvSpPr/>
          <p:nvPr/>
        </p:nvSpPr>
        <p:spPr>
          <a:xfrm>
            <a:off x="467544" y="4437112"/>
            <a:ext cx="334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err="1" smtClean="0"/>
              <a:t>Estudio  de   Caso   </a:t>
            </a:r>
            <a:endParaRPr lang="en-US" b="1"/>
          </a:p>
        </p:txBody>
      </p:sp>
    </p:spTree>
    <p:extLst>
      <p:ext uri="{BB962C8B-B14F-4D97-AF65-F5344CB8AC3E}">
        <p14:creationId xmlns="" xmlns:p14="http://schemas.microsoft.com/office/powerpoint/2010/main" val="266521139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3 Rectángulo"/>
          <p:cNvSpPr/>
          <p:nvPr/>
        </p:nvSpPr>
        <p:spPr>
          <a:xfrm>
            <a:off x="539552" y="1412776"/>
            <a:ext cx="80648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b="1" smtClean="0">
                <a:solidFill>
                  <a:prstClr val="black"/>
                </a:solidFill>
              </a:rPr>
              <a:t>Actor           es </a:t>
            </a:r>
            <a:r>
              <a:rPr lang="es-MX" b="1">
                <a:solidFill>
                  <a:prstClr val="black"/>
                </a:solidFill>
              </a:rPr>
              <a:t>el </a:t>
            </a:r>
            <a:r>
              <a:rPr lang="es-MX" b="1" smtClean="0">
                <a:solidFill>
                  <a:prstClr val="black"/>
                </a:solidFill>
              </a:rPr>
              <a:t>   ESTUDIANTE</a:t>
            </a:r>
          </a:p>
          <a:p>
            <a:pPr marL="285750" indent="-285750" algn="just"/>
            <a:endParaRPr lang="es-MX" b="1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s-MX" b="1">
                <a:solidFill>
                  <a:prstClr val="black"/>
                </a:solidFill>
              </a:rPr>
              <a:t>   </a:t>
            </a:r>
            <a:r>
              <a:rPr lang="es-MX" b="1" smtClean="0">
                <a:solidFill>
                  <a:prstClr val="black"/>
                </a:solidFill>
              </a:rPr>
              <a:t>Facilitador   </a:t>
            </a:r>
            <a:r>
              <a:rPr lang="es-MX" b="1">
                <a:solidFill>
                  <a:prstClr val="black"/>
                </a:solidFill>
              </a:rPr>
              <a:t>es el  </a:t>
            </a:r>
            <a:r>
              <a:rPr lang="es-MX" b="1" smtClean="0">
                <a:solidFill>
                  <a:prstClr val="black"/>
                </a:solidFill>
              </a:rPr>
              <a:t>PROFESOR</a:t>
            </a:r>
          </a:p>
          <a:p>
            <a:pPr lvl="0">
              <a:spcBef>
                <a:spcPct val="20000"/>
              </a:spcBef>
            </a:pPr>
            <a:endParaRPr lang="es-MX" b="1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s-MX" b="1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b="1" smtClean="0">
                <a:solidFill>
                  <a:prstClr val="black"/>
                </a:solidFill>
              </a:rPr>
              <a:t>Apoyo       PROFESOR (consultas)</a:t>
            </a:r>
            <a:endParaRPr lang="es-MX" b="1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s-MX" b="1">
                <a:solidFill>
                  <a:prstClr val="black"/>
                </a:solidFill>
              </a:rPr>
              <a:t>               </a:t>
            </a:r>
            <a:r>
              <a:rPr lang="es-MX" b="1" smtClean="0">
                <a:solidFill>
                  <a:prstClr val="black"/>
                </a:solidFill>
              </a:rPr>
              <a:t>       </a:t>
            </a:r>
            <a:r>
              <a:rPr lang="es-MX" b="1">
                <a:solidFill>
                  <a:prstClr val="black"/>
                </a:solidFill>
              </a:rPr>
              <a:t>CENTRO DE </a:t>
            </a:r>
            <a:r>
              <a:rPr lang="es-MX" b="1" smtClean="0">
                <a:solidFill>
                  <a:prstClr val="black"/>
                </a:solidFill>
              </a:rPr>
              <a:t>APRENDIZAJE (guía el   </a:t>
            </a:r>
          </a:p>
          <a:p>
            <a:pPr lvl="0">
              <a:spcBef>
                <a:spcPct val="20000"/>
              </a:spcBef>
            </a:pPr>
            <a:r>
              <a:rPr lang="es-MX" b="1">
                <a:solidFill>
                  <a:prstClr val="black"/>
                </a:solidFill>
              </a:rPr>
              <a:t> </a:t>
            </a:r>
            <a:r>
              <a:rPr lang="es-MX" b="1" smtClean="0">
                <a:solidFill>
                  <a:prstClr val="black"/>
                </a:solidFill>
              </a:rPr>
              <a:t>                      trabajo  autónomo del estudiante)</a:t>
            </a:r>
            <a:endParaRPr lang="es-MX" b="1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s-MX" b="1">
                <a:solidFill>
                  <a:prstClr val="black"/>
                </a:solidFill>
              </a:rPr>
              <a:t>               </a:t>
            </a:r>
            <a:r>
              <a:rPr lang="es-MX" b="1" smtClean="0">
                <a:solidFill>
                  <a:prstClr val="black"/>
                </a:solidFill>
              </a:rPr>
              <a:t>       TUTORIAS ( Escuela + C. A.)</a:t>
            </a:r>
          </a:p>
          <a:p>
            <a:pPr lvl="0">
              <a:spcBef>
                <a:spcPct val="20000"/>
              </a:spcBef>
            </a:pPr>
            <a:endParaRPr lang="es-MX" b="1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s-MX" b="1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b="1">
                <a:solidFill>
                  <a:prstClr val="black"/>
                </a:solidFill>
              </a:rPr>
              <a:t>ESCUELA DE AYUDANTES  ( provee de  Tutores  de cursos superiores,  otras actividades</a:t>
            </a:r>
            <a:r>
              <a:rPr lang="es-MX" b="1" smtClean="0">
                <a:solidFill>
                  <a:prstClr val="black"/>
                </a:solidFill>
              </a:rPr>
              <a:t>)                     </a:t>
            </a:r>
            <a:endParaRPr lang="es-MX" b="1">
              <a:solidFill>
                <a:prstClr val="black"/>
              </a:solidFill>
            </a:endParaRPr>
          </a:p>
          <a:p>
            <a:pPr lvl="0" algn="just"/>
            <a:endParaRPr lang="es-E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199292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19 Rectángulo"/>
          <p:cNvSpPr/>
          <p:nvPr/>
        </p:nvSpPr>
        <p:spPr>
          <a:xfrm>
            <a:off x="899592" y="3120356"/>
            <a:ext cx="7344816" cy="1820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 useBgFill="1">
        <p:nvSpPr>
          <p:cNvPr id="2" name="1 Rectángulo"/>
          <p:cNvSpPr/>
          <p:nvPr/>
        </p:nvSpPr>
        <p:spPr>
          <a:xfrm>
            <a:off x="395536" y="1044029"/>
            <a:ext cx="8064896" cy="38472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b="1" err="1" smtClean="0"/>
              <a:t>Módulo  “Unidad de Contenidos”  </a:t>
            </a:r>
          </a:p>
          <a:p>
            <a:pPr algn="just"/>
            <a:endParaRPr lang="en-US" b="1" smtClean="0"/>
          </a:p>
          <a:p>
            <a:pPr algn="just"/>
            <a:r>
              <a:rPr lang="en-US" b="1" smtClean="0"/>
              <a:t>   </a:t>
            </a:r>
          </a:p>
          <a:p>
            <a:pPr algn="just"/>
            <a:r>
              <a:rPr lang="en-US" b="1" err="1" smtClean="0"/>
              <a:t>Módulo  Reforzamiento ( itera  con nuevas actividades los contenidos )</a:t>
            </a:r>
          </a:p>
          <a:p>
            <a:pPr algn="just"/>
            <a:endParaRPr lang="en-US" b="1"/>
          </a:p>
          <a:p>
            <a:pPr algn="just"/>
            <a:endParaRPr lang="en-US" b="1" smtClean="0"/>
          </a:p>
          <a:p>
            <a:pPr algn="just"/>
            <a:endParaRPr lang="en-US" b="1"/>
          </a:p>
          <a:p>
            <a:pPr algn="just"/>
            <a:endParaRPr lang="en-US" b="1" smtClean="0"/>
          </a:p>
          <a:p>
            <a:pPr algn="just"/>
            <a:r>
              <a:rPr lang="en-US" b="1" smtClean="0"/>
              <a:t>                             Módulo  </a:t>
            </a:r>
            <a:r>
              <a:rPr lang="en-US" b="1"/>
              <a:t>II   </a:t>
            </a:r>
          </a:p>
          <a:p>
            <a:pPr algn="just"/>
            <a:r>
              <a:rPr lang="en-US" b="1" smtClean="0"/>
              <a:t>                   A</a:t>
            </a:r>
            <a:endParaRPr lang="en-US" b="1"/>
          </a:p>
          <a:p>
            <a:pPr algn="just"/>
            <a:r>
              <a:rPr lang="en-US" b="1" err="1" smtClean="0"/>
              <a:t>Módulo  I                                                     A</a:t>
            </a:r>
          </a:p>
          <a:p>
            <a:pPr algn="just"/>
            <a:r>
              <a:rPr lang="en-US" b="1" smtClean="0"/>
              <a:t>                  R       Módulo Reforzamiento I    R       Módulo  I repetición</a:t>
            </a:r>
            <a:endParaRPr lang="en-US" b="1" smtClean="0"/>
          </a:p>
          <a:p>
            <a:pPr algn="just"/>
            <a:endParaRPr lang="es-ES" sz="2800" b="1" smtClean="0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1619672" y="3573016"/>
            <a:ext cx="93610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619672" y="4005064"/>
            <a:ext cx="86409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148064" y="4293096"/>
            <a:ext cx="7351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5148064" y="3861048"/>
            <a:ext cx="57606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2920963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755576" y="1268760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err="1" smtClean="0"/>
              <a:t>Evaluación de los Módulos </a:t>
            </a:r>
          </a:p>
          <a:p>
            <a:pPr algn="just"/>
            <a:endParaRPr lang="en-US" b="1"/>
          </a:p>
          <a:p>
            <a:pPr algn="just"/>
            <a:r>
              <a:rPr lang="en-US" b="1" smtClean="0"/>
              <a:t>Se usa </a:t>
            </a:r>
            <a:r>
              <a:rPr lang="en-US" b="1"/>
              <a:t>la tecnología </a:t>
            </a:r>
            <a:r>
              <a:rPr lang="en-US" b="1" err="1" smtClean="0"/>
              <a:t>disponible</a:t>
            </a:r>
            <a:r>
              <a:rPr lang="en-US" b="1"/>
              <a:t> </a:t>
            </a:r>
            <a:endParaRPr lang="en-US" b="1" smtClean="0"/>
          </a:p>
          <a:p>
            <a:pPr algn="just"/>
            <a:endParaRPr lang="en-US" b="1" smtClean="0"/>
          </a:p>
          <a:p>
            <a:pPr algn="just"/>
            <a:r>
              <a:rPr lang="en-US" b="1" smtClean="0"/>
              <a:t>Se utiliza los criterios </a:t>
            </a:r>
            <a:r>
              <a:rPr lang="en-US" b="1"/>
              <a:t>de </a:t>
            </a:r>
            <a:r>
              <a:rPr lang="en-US" b="1" err="1" smtClean="0"/>
              <a:t>desempeño declarados en el programa de la asignatura y asociada con la matriz de competencia de las carreras de Ingeniería.  </a:t>
            </a:r>
          </a:p>
          <a:p>
            <a:pPr algn="just"/>
            <a:endParaRPr lang="en-US" b="1"/>
          </a:p>
          <a:p>
            <a:pPr algn="just"/>
            <a:r>
              <a:rPr lang="en-US" b="1" err="1" smtClean="0"/>
              <a:t>Problemas </a:t>
            </a:r>
            <a:r>
              <a:rPr lang="en-US" b="1" err="1"/>
              <a:t>contextualizados de la </a:t>
            </a:r>
            <a:r>
              <a:rPr lang="en-US" b="1" err="1" smtClean="0"/>
              <a:t>vida que nacen de la observación que el estudiante realiza diariamente en su medio ambiente. </a:t>
            </a:r>
          </a:p>
          <a:p>
            <a:pPr algn="just"/>
            <a:endParaRPr lang="en-US" b="1"/>
          </a:p>
          <a:p>
            <a:pPr algn="just"/>
            <a:r>
              <a:rPr lang="en-US" b="1" smtClean="0"/>
              <a:t>Da </a:t>
            </a:r>
            <a:r>
              <a:rPr lang="en-US" b="1"/>
              <a:t>la oportunidad al estudiante  de ejercitar :  la lectura comprensiva,  la rigurosidad en los cálculos  y la toma de decisiones. </a:t>
            </a:r>
            <a:endParaRPr lang="es-ES" b="1"/>
          </a:p>
        </p:txBody>
      </p:sp>
    </p:spTree>
    <p:extLst>
      <p:ext uri="{BB962C8B-B14F-4D97-AF65-F5344CB8AC3E}">
        <p14:creationId xmlns="" xmlns:p14="http://schemas.microsoft.com/office/powerpoint/2010/main" val="57663309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899592" y="1226809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err="1" smtClean="0"/>
              <a:t>Profesores</a:t>
            </a:r>
            <a:endParaRPr lang="en-US" b="1" smtClean="0"/>
          </a:p>
          <a:p>
            <a:pPr algn="just"/>
            <a:r>
              <a:rPr lang="en-US" b="1"/>
              <a:t> </a:t>
            </a:r>
            <a:r>
              <a:rPr lang="en-US" b="1" smtClean="0"/>
              <a:t>                                  Cuadernos  </a:t>
            </a:r>
          </a:p>
          <a:p>
            <a:pPr algn="just"/>
            <a:endParaRPr lang="en-US" b="1" smtClean="0"/>
          </a:p>
          <a:p>
            <a:pPr algn="just"/>
            <a:r>
              <a:rPr lang="en-US" b="1"/>
              <a:t> </a:t>
            </a:r>
            <a:r>
              <a:rPr lang="en-US" b="1" smtClean="0"/>
              <a:t>                                   Redacción Items </a:t>
            </a:r>
          </a:p>
          <a:p>
            <a:pPr algn="just"/>
            <a:endParaRPr lang="en-US" b="1" smtClean="0"/>
          </a:p>
          <a:p>
            <a:pPr algn="just"/>
            <a:r>
              <a:rPr lang="en-US" b="1"/>
              <a:t>  </a:t>
            </a:r>
            <a:r>
              <a:rPr lang="en-US" b="1" smtClean="0"/>
              <a:t>               </a:t>
            </a:r>
            <a:endParaRPr lang="en-US" b="1"/>
          </a:p>
          <a:p>
            <a:pPr algn="just"/>
            <a:r>
              <a:rPr lang="en-US" b="1" smtClean="0"/>
              <a:t> Estudiantes  </a:t>
            </a:r>
          </a:p>
          <a:p>
            <a:pPr algn="just"/>
            <a:endParaRPr lang="en-US" b="1" smtClean="0"/>
          </a:p>
          <a:p>
            <a:pPr algn="just"/>
            <a:r>
              <a:rPr lang="en-US" b="1"/>
              <a:t> </a:t>
            </a:r>
            <a:r>
              <a:rPr lang="en-US" b="1" smtClean="0"/>
              <a:t>          Identificar </a:t>
            </a:r>
            <a:r>
              <a:rPr lang="en-US" b="1"/>
              <a:t>los errores   </a:t>
            </a:r>
            <a:r>
              <a:rPr lang="en-US" b="1" err="1" smtClean="0"/>
              <a:t>cometidos en </a:t>
            </a:r>
            <a:r>
              <a:rPr lang="en-US" b="1"/>
              <a:t>forma </a:t>
            </a:r>
            <a:r>
              <a:rPr lang="en-US" b="1" err="1" smtClean="0"/>
              <a:t>inmediata</a:t>
            </a:r>
            <a:endParaRPr lang="en-US" b="1" smtClean="0"/>
          </a:p>
          <a:p>
            <a:pPr algn="just"/>
            <a:r>
              <a:rPr lang="en-US" b="1" smtClean="0"/>
              <a:t>           corrigiéndolos </a:t>
            </a:r>
            <a:r>
              <a:rPr lang="en-US" b="1"/>
              <a:t>en un mínimo de </a:t>
            </a:r>
            <a:r>
              <a:rPr lang="en-US" b="1" err="1" smtClean="0"/>
              <a:t>tiempo </a:t>
            </a:r>
          </a:p>
          <a:p>
            <a:pPr algn="just"/>
            <a:endParaRPr lang="en-US" b="1"/>
          </a:p>
          <a:p>
            <a:pPr algn="just"/>
            <a:r>
              <a:rPr lang="en-US" b="1" err="1" smtClean="0"/>
              <a:t>Reforzamiento </a:t>
            </a:r>
            <a:r>
              <a:rPr lang="en-US" b="1"/>
              <a:t>continuo</a:t>
            </a:r>
            <a:endParaRPr lang="es-ES" b="1"/>
          </a:p>
        </p:txBody>
      </p:sp>
    </p:spTree>
    <p:extLst>
      <p:ext uri="{BB962C8B-B14F-4D97-AF65-F5344CB8AC3E}">
        <p14:creationId xmlns="" xmlns:p14="http://schemas.microsoft.com/office/powerpoint/2010/main" val="84226847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/>
          <p:nvPr/>
        </p:nvSpPr>
        <p:spPr>
          <a:xfrm>
            <a:off x="827584" y="1196752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/>
              <a:t>UN EJEMPLO </a:t>
            </a:r>
            <a:endParaRPr lang="es-ES" sz="240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897652"/>
              </p:ext>
            </p:extLst>
          </p:nvPr>
        </p:nvGraphicFramePr>
        <p:xfrm>
          <a:off x="539552" y="2420888"/>
          <a:ext cx="7814057" cy="3928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4105"/>
                <a:gridCol w="2604976"/>
                <a:gridCol w="2604976"/>
              </a:tblGrid>
              <a:tr h="327408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Contenido Conceptual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 smtClean="0">
                          <a:effectLst/>
                        </a:rPr>
                        <a:t>Criterio </a:t>
                      </a:r>
                      <a:r>
                        <a:rPr lang="en-US" sz="1100">
                          <a:effectLst/>
                        </a:rPr>
                        <a:t>de Desempeño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Indicadores de Logro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9265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Derivada de una función real en un punto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 smtClean="0">
                          <a:effectLst/>
                        </a:rPr>
                        <a:t>Evaluar</a:t>
                      </a:r>
                      <a:r>
                        <a:rPr lang="en-US" sz="1100" baseline="0" smtClean="0">
                          <a:effectLst/>
                        </a:rPr>
                        <a:t>  el  uso  del </a:t>
                      </a:r>
                      <a:r>
                        <a:rPr lang="en-US" sz="1100" err="1" smtClean="0">
                          <a:effectLst/>
                        </a:rPr>
                        <a:t>concepto </a:t>
                      </a:r>
                      <a:r>
                        <a:rPr lang="en-US" sz="1100">
                          <a:effectLst/>
                        </a:rPr>
                        <a:t>de derivada y continuidad de una </a:t>
                      </a:r>
                      <a:r>
                        <a:rPr lang="en-US" sz="1100" err="1" smtClean="0">
                          <a:effectLst/>
                        </a:rPr>
                        <a:t>afunción  frente a una situación</a:t>
                      </a:r>
                      <a:r>
                        <a:rPr lang="en-US" sz="1100" baseline="0" smtClean="0">
                          <a:effectLst/>
                        </a:rPr>
                        <a:t> real</a:t>
                      </a:r>
                      <a:r>
                        <a:rPr lang="en-US" sz="1100" smtClean="0">
                          <a:effectLst/>
                        </a:rPr>
                        <a:t>.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Calcular limites laterales, tanto para la continuidad como para la derivada</a:t>
                      </a:r>
                      <a:r>
                        <a:rPr lang="en-US" sz="110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ct val="0"/>
                        </a:spcAft>
                      </a:pPr>
                      <a:endParaRPr lang="es-ES" sz="1200">
                        <a:effectLst/>
                      </a:endParaRPr>
                    </a:p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Plantear el sistema de ecuaciones lineales de dos incógnitas  y dos ecuaciones que permite resolver el sistema.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82225"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>
                          <a:effectLst/>
                        </a:rPr>
                        <a:t>Razón de cambio de una función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smtClean="0">
                          <a:effectLst/>
                        </a:rPr>
                        <a:t> Identificar</a:t>
                      </a:r>
                      <a:r>
                        <a:rPr lang="en-US" sz="1100" baseline="0" smtClean="0">
                          <a:effectLst/>
                        </a:rPr>
                        <a:t> , e</a:t>
                      </a:r>
                      <a:r>
                        <a:rPr lang="en-US" sz="1100" smtClean="0">
                          <a:effectLst/>
                        </a:rPr>
                        <a:t>l concepto  de  razón </a:t>
                      </a:r>
                      <a:r>
                        <a:rPr lang="en-US" sz="1100">
                          <a:effectLst/>
                        </a:rPr>
                        <a:t>de cambio con el valor de la derivada en un </a:t>
                      </a:r>
                      <a:r>
                        <a:rPr lang="en-US" sz="1100" err="1" smtClean="0">
                          <a:effectLst/>
                        </a:rPr>
                        <a:t>punto,</a:t>
                      </a:r>
                      <a:r>
                        <a:rPr lang="en-US" sz="1100" baseline="0" smtClean="0">
                          <a:effectLst/>
                        </a:rPr>
                        <a:t> para dar respuesta  a una situación real.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100" err="1">
                          <a:effectLst/>
                        </a:rPr>
                        <a:t>Señalar los valores correctos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1720547"/>
            <a:ext cx="77048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COMPETENCIA: APLICAR EL CONCEPTO DE DERIVADAS A UNA SITUACION REAL  …..</a:t>
            </a:r>
            <a:endParaRPr kumimoji="0" lang="en-US" altLang="zh-CN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400890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39547"/>
            <a:ext cx="8496944" cy="6179640"/>
          </a:xfrm>
          <a:prstGeom prst="rect">
            <a:avLst/>
          </a:prstGeom>
          <a:blipFill rotWithShape="1">
            <a:blip r:embed="rId2"/>
            <a:stretch>
              <a:fillRect l="-430" r="-287" b="-296"/>
            </a:stretch>
          </a:blipFill>
        </p:spPr>
        <p:txBody>
          <a:bodyPr/>
          <a:lstStyle/>
          <a:p>
            <a:r>
              <a:rPr lang="es-MX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36274120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Concourse</Template>
  <Company>PUCV</Company>
  <PresentationFormat>Letter Paper (8.5x11 in)</PresentationFormat>
  <Paragraphs>71</Paragraphs>
  <Slides>28</Slides>
  <Notes>1</Notes>
  <TotalTime>1030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38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Arial Narrow</vt:lpstr>
      <vt:lpstr>Cambria</vt:lpstr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ESTADÍSTICAS SISTEMA MODULAR </vt:lpstr>
      <vt:lpstr>ÁLGEBRA I </vt:lpstr>
      <vt:lpstr>ÁLGEBRA I</vt:lpstr>
      <vt:lpstr>ÁLGEBRA II</vt:lpstr>
      <vt:lpstr>ÁLGEBRA II</vt:lpstr>
      <vt:lpstr>CÁLCULO I</vt:lpstr>
      <vt:lpstr>CÁLCULO I</vt:lpstr>
      <vt:lpstr>CÁLCULO II</vt:lpstr>
      <vt:lpstr>CÁLCULO II</vt:lpstr>
      <vt:lpstr>INTRODUCCIÓN A LA FÍSICA </vt:lpstr>
      <vt:lpstr>INTRODUCCIÓN A LA FÍSICA </vt:lpstr>
      <vt:lpstr>MECÁNICA </vt:lpstr>
      <vt:lpstr>MECÁNICA </vt:lpstr>
      <vt:lpstr>Calculo I con Reforzamiento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Presentación de PowerPoint</dc:title>
  <dc:creator>Claudia Vera</dc:creator>
  <cp:lastModifiedBy>mariacecilia</cp:lastModifiedBy>
  <cp:revision>49</cp:revision>
  <dcterms:created xsi:type="dcterms:W3CDTF">2013-10-01T19:25:25Z</dcterms:created>
  <dcterms:modified xsi:type="dcterms:W3CDTF">2024-01-18T14:39:11Z</dcterms:modified>
</cp:coreProperties>
</file>