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aveSubsetFonts="1" bookmarkIdSeed="6">
  <p:sldMasterIdLst>
    <p:sldMasterId id="2147483648" r:id="rId1"/>
  </p:sldMasterIdLst>
  <p:notesMasterIdLst>
    <p:notesMasterId r:id="rId2"/>
  </p:notesMasterIdLst>
  <p:sldIdLst>
    <p:sldId id="256" r:id="rId3"/>
    <p:sldId id="295" r:id="rId4"/>
    <p:sldId id="279" r:id="rId5"/>
    <p:sldId id="281" r:id="rId6"/>
    <p:sldId id="290" r:id="rId7"/>
    <p:sldId id="282" r:id="rId8"/>
    <p:sldId id="291" r:id="rId9"/>
    <p:sldId id="280" r:id="rId10"/>
    <p:sldId id="257" r:id="rId11"/>
    <p:sldId id="258" r:id="rId12"/>
    <p:sldId id="259" r:id="rId13"/>
    <p:sldId id="277" r:id="rId14"/>
    <p:sldId id="268" r:id="rId15"/>
    <p:sldId id="270" r:id="rId16"/>
    <p:sldId id="276" r:id="rId17"/>
    <p:sldId id="272" r:id="rId18"/>
    <p:sldId id="260" r:id="rId19"/>
    <p:sldId id="262" r:id="rId20"/>
    <p:sldId id="296" r:id="rId21"/>
    <p:sldId id="297" r:id="rId22"/>
    <p:sldId id="278" r:id="rId23"/>
    <p:sldId id="264" r:id="rId24"/>
    <p:sldId id="283" r:id="rId25"/>
    <p:sldId id="293" r:id="rId26"/>
    <p:sldId id="294" r:id="rId27"/>
    <p:sldId id="292" r:id="rId28"/>
    <p:sldId id="284" r:id="rId29"/>
    <p:sldId id="285" r:id="rId30"/>
  </p:sldIdLst>
  <p:sldSz cx="9144000" cy="6858000" type="screen4x3"/>
  <p:notesSz cx="7099300" cy="10234613"/>
  <p:custDataLst>
    <p:tags r:id="rId31"/>
  </p:custDataLst>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8028800" cy="780288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tags" Target="tags/tag1.xml" /><Relationship Id="rId32" Type="http://schemas.openxmlformats.org/officeDocument/2006/relationships/presProps" Target="presProps.xml" /><Relationship Id="rId33" Type="http://schemas.openxmlformats.org/officeDocument/2006/relationships/viewProps" Target="viewProps.xml" /><Relationship Id="rId34" Type="http://schemas.openxmlformats.org/officeDocument/2006/relationships/theme" Target="theme/theme1.xml" /><Relationship Id="rId35"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1 Marcador de encabezado"/>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s-MX"/>
          </a:p>
        </p:txBody>
      </p:sp>
      <p:sp>
        <p:nvSpPr>
          <p:cNvPr id="3" name="2 Marcador de fecha"/>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D61FDB56-CE02-4184-950E-729C8ECF429B}" type="datetimeFigureOut">
              <a:rPr lang="es-MX" smtClean="0"/>
              <a:t>17/01/2014</a:t>
            </a:fld>
            <a:endParaRPr lang="es-MX"/>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sp>
      <p:sp>
        <p:nvSpPr>
          <p:cNvPr id="5" name="4 Marcador de notas"/>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s-MX"/>
          </a:p>
        </p:txBody>
      </p:sp>
      <p:sp>
        <p:nvSpPr>
          <p:cNvPr id="7" name="6 Marcador de número de diapositiva"/>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3D08BA1-4B85-4F13-84B1-7B4260FE9677}"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3D08BA1-4B85-4F13-84B1-7B4260FE9677}" type="slidenum">
              <a:rPr lang="es-MX" smtClean="0"/>
              <a:t>2</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3D08BA1-4B85-4F13-84B1-7B4260FE9677}" type="slidenum">
              <a:rPr lang="es-MX" smtClean="0"/>
              <a:t>3</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3D08BA1-4B85-4F13-84B1-7B4260FE9677}" type="slidenum">
              <a:rPr lang="es-MX" smtClean="0"/>
              <a:t>9</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3D08BA1-4B85-4F13-84B1-7B4260FE9677}" type="slidenum">
              <a:rPr lang="es-MX" smtClean="0"/>
              <a:t>15</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3D08BA1-4B85-4F13-84B1-7B4260FE9677}" type="slidenum">
              <a:rPr lang="es-MX" smtClean="0"/>
              <a:t>23</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3D08BA1-4B85-4F13-84B1-7B4260FE9677}" type="slidenum">
              <a:rPr lang="es-MX" smtClean="0"/>
              <a:t>26</a:t>
            </a:fld>
            <a:endParaRPr lang="es-MX"/>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Diapositiva de título">
    <p:spTree>
      <p:nvGrpSpPr>
        <p:cNvPr id="1" name=""/>
        <p:cNvGrpSpPr/>
        <p:nvPr/>
      </p:nvGrpSpPr>
      <p:grpSpPr>
        <a:xfrm>
          <a:off x="0" y="0"/>
          <a: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D3F54D0-12AE-4919-812B-47AB6FFFEFA4}" type="datetimeFigureOut">
              <a:rPr lang="es-MX" smtClean="0"/>
              <a:t>17/01/2014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8B3A62-A3FB-4948-A493-A44BE5091FD2}" type="slidenum">
              <a:rPr lang="es-MX" smtClean="0"/>
              <a:t>‹Nº›</a:t>
            </a:fld>
            <a:endParaRPr lang="es-MX"/>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ítulo y objetos">
    <p:spTree>
      <p:nvGrpSpPr>
        <p:cNvPr id="1" name=""/>
        <p:cNvGrpSpPr/>
        <p:nvPr/>
      </p:nvGrpSpPr>
      <p:grpSpPr>
        <a:xfrm>
          <a:off x="0" y="0"/>
          <a: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BD3F54D0-12AE-4919-812B-47AB6FFFEFA4}" type="datetimeFigureOut">
              <a:rPr lang="es-MX" smtClean="0"/>
              <a:t>17/01/2014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8B3A62-A3FB-4948-A493-A44BE5091FD2}" type="slidenum">
              <a:rPr lang="es-MX" smtClean="0"/>
              <a:t>‹Nº›</a:t>
            </a:fld>
            <a:endParaRPr lang="es-MX"/>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F54D0-12AE-4919-812B-47AB6FFFEFA4}" type="datetimeFigureOut">
              <a:rPr lang="es-MX" smtClean="0"/>
              <a:t>17/01/2014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8B3A62-A3FB-4948-A493-A44BE5091FD2}"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13.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14.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5.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16.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image" Target="../media/image1.jpeg" /><Relationship Id="rId4" Type="http://schemas.openxmlformats.org/officeDocument/2006/relationships/image" Target="../media/image17.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8.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19.jpeg" /><Relationship Id="rId4" Type="http://schemas.openxmlformats.org/officeDocument/2006/relationships/hyperlink" Target="http://www.uis.edu/informationtechnologyservices" TargetMode="External" /><Relationship Id="rId5" Type="http://schemas.openxmlformats.org/officeDocument/2006/relationships/image" Target="../media/image20.jpeg" /><Relationship Id="rId6" Type="http://schemas.openxmlformats.org/officeDocument/2006/relationships/hyperlink" Target="http://ncdd.org/rc/wp-content/uploads/2010/07/Clickers2.png" TargetMode="Ex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21.jpeg" /><Relationship Id="rId4" Type="http://schemas.openxmlformats.org/officeDocument/2006/relationships/image" Target="../media/image22.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3.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jpeg" /><Relationship Id="rId4" Type="http://schemas.openxmlformats.org/officeDocument/2006/relationships/image" Target="../media/image2.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4.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25.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image" Target="../media/image1.jpeg" /><Relationship Id="rId4" Type="http://schemas.openxmlformats.org/officeDocument/2006/relationships/image" Target="../media/image26.jpeg" /><Relationship Id="rId5" Type="http://schemas.openxmlformats.org/officeDocument/2006/relationships/image" Target="../media/image27.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28.jpeg" /><Relationship Id="rId4" Type="http://schemas.openxmlformats.org/officeDocument/2006/relationships/image" Target="../media/image29.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30.jpeg" /><Relationship Id="rId4" Type="http://schemas.openxmlformats.org/officeDocument/2006/relationships/image" Target="../media/image29.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image" Target="../media/image1.jpeg" /><Relationship Id="rId4" Type="http://schemas.openxmlformats.org/officeDocument/2006/relationships/image" Target="../media/image31.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32.jpeg" /><Relationship Id="rId4" Type="http://schemas.openxmlformats.org/officeDocument/2006/relationships/hyperlink" Target="http://1.bp.blogspot.com/-ZDjGBtZ91tk/UVQzaxjv-kI/AAAAAAAACsE/n0AL9eqEL1E/s1600/flipped_classroom-782835.JPG" TargetMode="Ex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image" Target="../media/image1.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jpeg" /><Relationship Id="rId3" Type="http://schemas.openxmlformats.org/officeDocument/2006/relationships/image" Target="../media/image4.jpeg" /><Relationship Id="rId4"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jpeg" /><Relationship Id="rId3" Type="http://schemas.openxmlformats.org/officeDocument/2006/relationships/image" Target="../media/image7.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jpeg" /><Relationship Id="rId3" Type="http://schemas.openxmlformats.org/officeDocument/2006/relationships/image" Target="../media/image9.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0.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image" Target="../media/image1.jpeg" /><Relationship Id="rId4" Type="http://schemas.openxmlformats.org/officeDocument/2006/relationships/image" Target="../media/image11.png" /><Relationship Id="rId5" Type="http://schemas.openxmlformats.org/officeDocument/2006/relationships/hyperlink" Target="http://ctl.utexas.edu/" TargetMode="External" /><Relationship Id="rId6" Type="http://schemas.openxmlformats.org/officeDocument/2006/relationships/image" Target="../media/image1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sp>
        <p:nvSpPr>
          <p:cNvPr id="5" name="4 CuadroTexto"/>
          <p:cNvSpPr txBox="1"/>
          <p:nvPr/>
        </p:nvSpPr>
        <p:spPr>
          <a:xfrm>
            <a:off x="533400" y="1752600"/>
            <a:ext cx="7848600" cy="3046988"/>
          </a:xfrm>
          <a:prstGeom prst="rect">
            <a:avLst/>
          </a:prstGeom>
          <a:noFill/>
        </p:spPr>
        <p:txBody>
          <a:bodyPr wrap="square" rtlCol="0">
            <a:spAutoFit/>
          </a:bodyPr>
          <a:lstStyle/>
          <a:p>
            <a:pPr algn="ctr"/>
            <a:r>
              <a:rPr lang="es-MX" sz="3200" smtClean="0"/>
              <a:t>Investigando el impacto de las innovaciones en docencia “Flipped Classroom” y ARS (Audience Response System) para mejorar los procesos de Enseñanza  - Aprendizaje en los estudiantes de Ingeniería de la UCEN a través de un estudio Cuasi-experimental.</a:t>
            </a:r>
            <a:endParaRPr lang="es-MX" sz="3200"/>
          </a:p>
        </p:txBody>
      </p:sp>
      <p:sp>
        <p:nvSpPr>
          <p:cNvPr id="6" name="5 CuadroTexto"/>
          <p:cNvSpPr txBox="1"/>
          <p:nvPr/>
        </p:nvSpPr>
        <p:spPr>
          <a:xfrm>
            <a:off x="3429000" y="5334000"/>
            <a:ext cx="4953000" cy="584775"/>
          </a:xfrm>
          <a:prstGeom prst="rect">
            <a:avLst/>
          </a:prstGeom>
          <a:noFill/>
        </p:spPr>
        <p:txBody>
          <a:bodyPr wrap="square" rtlCol="0">
            <a:spAutoFit/>
          </a:bodyPr>
          <a:lstStyle/>
          <a:p>
            <a:pPr algn="r"/>
            <a:r>
              <a:rPr lang="es-MX" sz="3200" b="1" smtClean="0"/>
              <a:t>Héctor Hernández López</a:t>
            </a:r>
            <a:r>
              <a:rPr lang="es-MX" sz="3200" smtClean="0"/>
              <a:t> </a:t>
            </a:r>
            <a:endParaRPr lang="es-MX" sz="3200"/>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pic>
        <p:nvPicPr>
          <p:cNvPr id="2050" name="Picture 2"/>
          <p:cNvPicPr>
            <a:picLocks noChangeAspect="1" noChangeArrowheads="1"/>
          </p:cNvPicPr>
          <p:nvPr/>
        </p:nvPicPr>
        <p:blipFill>
          <a:blip r:embed="rId3"/>
          <a:stretch>
            <a:fillRect/>
          </a:stretch>
        </p:blipFill>
        <p:spPr bwMode="auto">
          <a:xfrm>
            <a:off x="914400" y="1066800"/>
            <a:ext cx="7162800" cy="5354715"/>
          </a:xfrm>
          <a:prstGeom prst="rect">
            <a:avLst/>
          </a:prstGeom>
          <a:noFill/>
          <a:ln w="9525">
            <a:noFill/>
            <a:miter lim="800000"/>
          </a:ln>
          <a:effec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pic>
        <p:nvPicPr>
          <p:cNvPr id="3074" name="Picture 2"/>
          <p:cNvPicPr>
            <a:picLocks noChangeAspect="1" noChangeArrowheads="1"/>
          </p:cNvPicPr>
          <p:nvPr/>
        </p:nvPicPr>
        <p:blipFill>
          <a:blip r:embed="rId3"/>
          <a:stretch>
            <a:fillRect/>
          </a:stretch>
        </p:blipFill>
        <p:spPr bwMode="auto">
          <a:xfrm>
            <a:off x="990600" y="1066800"/>
            <a:ext cx="7162800" cy="5394704"/>
          </a:xfrm>
          <a:prstGeom prst="rect">
            <a:avLst/>
          </a:prstGeom>
          <a:noFill/>
          <a:ln w="9525">
            <a:noFill/>
            <a:miter lim="800000"/>
          </a:ln>
          <a:effec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3794" name="Picture 2"/>
          <p:cNvPicPr>
            <a:picLocks noChangeAspect="1" noChangeArrowheads="1"/>
          </p:cNvPicPr>
          <p:nvPr/>
        </p:nvPicPr>
        <p:blipFill>
          <a:blip r:embed="rId2"/>
          <a:stretch>
            <a:fillRect/>
          </a:stretch>
        </p:blipFill>
        <p:spPr bwMode="auto">
          <a:xfrm>
            <a:off x="76200" y="1847850"/>
            <a:ext cx="8953500" cy="2952750"/>
          </a:xfrm>
          <a:prstGeom prst="rect">
            <a:avLst/>
          </a:prstGeom>
          <a:noFill/>
          <a:ln w="9525">
            <a:noFill/>
            <a:miter lim="800000"/>
          </a:ln>
          <a:effectLst/>
        </p:spPr>
      </p:pic>
      <p:sp>
        <p:nvSpPr>
          <p:cNvPr id="5" name="4 CuadroTexto"/>
          <p:cNvSpPr txBox="1"/>
          <p:nvPr/>
        </p:nvSpPr>
        <p:spPr>
          <a:xfrm>
            <a:off x="228600" y="914400"/>
            <a:ext cx="8534400" cy="584775"/>
          </a:xfrm>
          <a:prstGeom prst="rect">
            <a:avLst/>
          </a:prstGeom>
          <a:noFill/>
        </p:spPr>
        <p:txBody>
          <a:bodyPr wrap="square" rtlCol="0">
            <a:spAutoFit/>
          </a:bodyPr>
          <a:lstStyle/>
          <a:p>
            <a:r>
              <a:rPr lang="es-MX" sz="3200" b="1" smtClean="0"/>
              <a:t>Un fuerte enfoque en los aprendizajes activos!!!!!</a:t>
            </a:r>
            <a:endParaRPr lang="es-MX" sz="32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33794"/>
                                        </p:tgtEl>
                                        <p:attrNameLst>
                                          <p:attrName>style.visibility</p:attrName>
                                        </p:attrNameLst>
                                      </p:cBhvr>
                                      <p:to>
                                        <p:strVal val="visible"/>
                                      </p:to>
                                    </p:set>
                                    <p:animEffect transition="in" filter="checkerboard(across)">
                                      <p:cBhvr>
                                        <p:cTn id="11"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pic>
        <p:nvPicPr>
          <p:cNvPr id="5122" name="Picture 2"/>
          <p:cNvPicPr>
            <a:picLocks noChangeAspect="1" noChangeArrowheads="1"/>
          </p:cNvPicPr>
          <p:nvPr/>
        </p:nvPicPr>
        <p:blipFill>
          <a:blip r:embed="rId3"/>
          <a:stretch>
            <a:fillRect/>
          </a:stretch>
        </p:blipFill>
        <p:spPr bwMode="auto">
          <a:xfrm>
            <a:off x="3200400" y="57060"/>
            <a:ext cx="5334000" cy="6648540"/>
          </a:xfrm>
          <a:prstGeom prst="rect">
            <a:avLst/>
          </a:prstGeom>
          <a:noFill/>
          <a:ln w="9525">
            <a:noFill/>
            <a:miter lim="800000"/>
          </a:ln>
          <a:effectLst/>
        </p:spPr>
      </p:pic>
      <p:sp>
        <p:nvSpPr>
          <p:cNvPr id="6" name="5 CuadroTexto"/>
          <p:cNvSpPr txBox="1"/>
          <p:nvPr/>
        </p:nvSpPr>
        <p:spPr>
          <a:xfrm rot="17884392">
            <a:off x="-520342" y="3436702"/>
            <a:ext cx="4419601" cy="523220"/>
          </a:xfrm>
          <a:prstGeom prst="rect">
            <a:avLst/>
          </a:prstGeom>
          <a:noFill/>
        </p:spPr>
        <p:txBody>
          <a:bodyPr wrap="square" rtlCol="0">
            <a:spAutoFit/>
          </a:bodyPr>
          <a:lstStyle/>
          <a:p>
            <a:pPr algn="ctr"/>
            <a:r>
              <a:rPr lang="es-MX" sz="2800" smtClean="0"/>
              <a:t>En resumen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box(in)">
                                      <p:cBhvr>
                                        <p:cTn id="12"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4 CuadroTexto"/>
          <p:cNvSpPr txBox="1"/>
          <p:nvPr/>
        </p:nvSpPr>
        <p:spPr>
          <a:xfrm>
            <a:off x="304800" y="838200"/>
            <a:ext cx="8763000" cy="5632311"/>
          </a:xfrm>
          <a:prstGeom prst="rect">
            <a:avLst/>
          </a:prstGeom>
          <a:noFill/>
        </p:spPr>
        <p:txBody>
          <a:bodyPr wrap="square" rtlCol="0">
            <a:spAutoFit/>
          </a:bodyPr>
          <a:lstStyle/>
          <a:p>
            <a:pPr>
              <a:buFontTx/>
              <a:buChar char="-"/>
            </a:pPr>
            <a:r>
              <a:rPr lang="es-MX" sz="2400" smtClean="0"/>
              <a:t> Permite atender a diversidad de estudiantes (lento v/s ágil)</a:t>
            </a:r>
          </a:p>
          <a:p>
            <a:pPr>
              <a:buFontTx/>
              <a:buChar char="-"/>
            </a:pPr>
            <a:r>
              <a:rPr lang="es-MX" sz="2400" smtClean="0"/>
              <a:t> Permite al profesor trabajar sobre aquello que es útil </a:t>
            </a:r>
          </a:p>
          <a:p>
            <a:pPr>
              <a:buFontTx/>
              <a:buChar char="-"/>
            </a:pPr>
            <a:r>
              <a:rPr lang="es-MX" sz="2400" smtClean="0"/>
              <a:t> Propende al aprendizaje activo y desarrollo de actividades blandas (Ej. ABP </a:t>
            </a:r>
            <a:r>
              <a:rPr lang="es-MX" sz="2400" smtClean="0">
                <a:sym typeface="Wingdings" pitchFamily="2" charset="2"/>
              </a:rPr>
              <a:t> trabajo en equipo)</a:t>
            </a:r>
            <a:endParaRPr lang="es-MX" sz="2400" smtClean="0"/>
          </a:p>
          <a:p>
            <a:pPr>
              <a:buFontTx/>
              <a:buChar char="-"/>
            </a:pPr>
            <a:r>
              <a:rPr lang="es-MX" sz="2400" smtClean="0"/>
              <a:t> Involucra al estudiante en su proceso de aprendizaje.</a:t>
            </a:r>
          </a:p>
          <a:p>
            <a:pPr>
              <a:buFontTx/>
              <a:buChar char="-"/>
            </a:pPr>
            <a:r>
              <a:rPr lang="es-MX" sz="2400" smtClean="0"/>
              <a:t> Permite a los estudiantes ser entes colaboradores de aprendizajes</a:t>
            </a:r>
          </a:p>
          <a:p>
            <a:pPr>
              <a:buFontTx/>
              <a:buChar char="-"/>
            </a:pPr>
            <a:r>
              <a:rPr lang="es-MX" sz="2400" smtClean="0"/>
              <a:t> Los estudiantes no se aburren en clases</a:t>
            </a:r>
          </a:p>
          <a:p>
            <a:pPr>
              <a:buFontTx/>
              <a:buChar char="-"/>
            </a:pPr>
            <a:r>
              <a:rPr lang="es-MX" sz="2400" smtClean="0"/>
              <a:t> Los estudiantes sienten que lo que están aprendiendo es útil para ellos.</a:t>
            </a:r>
          </a:p>
          <a:p>
            <a:pPr>
              <a:buFontTx/>
              <a:buChar char="-"/>
            </a:pPr>
            <a:r>
              <a:rPr lang="es-MX" sz="2400" smtClean="0"/>
              <a:t> Los estudiantes están preparados para buscar ayuda donde ellos saben que la necesitan. </a:t>
            </a:r>
          </a:p>
          <a:p>
            <a:pPr>
              <a:buFontTx/>
              <a:buChar char="-"/>
            </a:pPr>
            <a:r>
              <a:rPr lang="es-MX" sz="2400" smtClean="0"/>
              <a:t> Aumenta la asistencia y participación en clases.</a:t>
            </a:r>
          </a:p>
          <a:p>
            <a:pPr>
              <a:buFontTx/>
              <a:buChar char="-"/>
            </a:pPr>
            <a:r>
              <a:rPr lang="es-MX" sz="2400" smtClean="0"/>
              <a:t> Aplicable a cualquier asignatura</a:t>
            </a:r>
          </a:p>
          <a:p>
            <a:endParaRPr lang="es-MX" sz="2400" smtClean="0"/>
          </a:p>
          <a:p>
            <a:r>
              <a:rPr lang="es-MX" sz="2400" b="1" i="1" smtClean="0">
                <a:solidFill>
                  <a:schemeClr val="accent1"/>
                </a:solidFill>
              </a:rPr>
              <a:t>Por tanto, se “espera” mejore el aprendizaje de los estudiantes* </a:t>
            </a:r>
            <a:endParaRPr lang="es-MX" sz="2400" b="1" i="1">
              <a:solidFill>
                <a:schemeClr val="accent1"/>
              </a:solidFill>
            </a:endParaRPr>
          </a:p>
        </p:txBody>
      </p:sp>
      <p:sp>
        <p:nvSpPr>
          <p:cNvPr id="6" name="5 CuadroTexto"/>
          <p:cNvSpPr txBox="1"/>
          <p:nvPr/>
        </p:nvSpPr>
        <p:spPr>
          <a:xfrm>
            <a:off x="457200" y="228600"/>
            <a:ext cx="8382000" cy="523220"/>
          </a:xfrm>
          <a:prstGeom prst="rect">
            <a:avLst/>
          </a:prstGeom>
          <a:noFill/>
        </p:spPr>
        <p:txBody>
          <a:bodyPr wrap="square" rtlCol="0">
            <a:spAutoFit/>
          </a:bodyPr>
          <a:lstStyle/>
          <a:p>
            <a:r>
              <a:rPr lang="es-MX" sz="2800" smtClean="0"/>
              <a:t>¿Cuáles son los beneficios esperados?</a:t>
            </a:r>
            <a:endParaRPr lang="es-MX" sz="28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500"/>
                                        <p:tgtEl>
                                          <p:spTgt spid="5">
                                            <p:txEl>
                                              <p:pRg st="1" end="1"/>
                                            </p:txEl>
                                          </p:spTgt>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500"/>
                                        <p:tgtEl>
                                          <p:spTgt spid="5">
                                            <p:txEl>
                                              <p:pRg st="2" end="2"/>
                                            </p:txEl>
                                          </p:spTgt>
                                        </p:tgtEl>
                                      </p:cBhvr>
                                    </p:animEffect>
                                  </p:childTnLst>
                                </p:cTn>
                              </p:par>
                            </p:childTnLst>
                          </p:cTn>
                        </p:par>
                      </p:childTnLst>
                    </p:cTn>
                  </p:par>
                  <p:par>
                    <p:cTn id="23" fill="hold" nodeType="clickPar">
                      <p:stCondLst>
                        <p:cond delay="indefinite"/>
                        <p:cond evt="onBegin" delay="0">
                          <p:tn val="22"/>
                        </p:cond>
                      </p:stCondLst>
                      <p:childTnLst>
                        <p:par>
                          <p:cTn id="24" fill="hold" nodeType="after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ox(in)">
                                      <p:cBhvr>
                                        <p:cTn id="27" dur="500"/>
                                        <p:tgtEl>
                                          <p:spTgt spid="5">
                                            <p:txEl>
                                              <p:pRg st="3" end="3"/>
                                            </p:txEl>
                                          </p:spTgt>
                                        </p:tgtEl>
                                      </p:cBhvr>
                                    </p:animEffect>
                                  </p:childTnLst>
                                </p:cTn>
                              </p:par>
                            </p:childTnLst>
                          </p:cTn>
                        </p:par>
                      </p:childTnLst>
                    </p:cTn>
                  </p:par>
                  <p:par>
                    <p:cTn id="28" fill="hold" nodeType="clickPar">
                      <p:stCondLst>
                        <p:cond delay="indefinite"/>
                        <p:cond evt="onBegin" delay="0">
                          <p:tn val="27"/>
                        </p:cond>
                      </p:stCondLst>
                      <p:childTnLst>
                        <p:par>
                          <p:cTn id="29" fill="hold" nodeType="after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box(in)">
                                      <p:cBhvr>
                                        <p:cTn id="32" dur="500"/>
                                        <p:tgtEl>
                                          <p:spTgt spid="5">
                                            <p:txEl>
                                              <p:pRg st="4" end="4"/>
                                            </p:txEl>
                                          </p:spTgt>
                                        </p:tgtEl>
                                      </p:cBhvr>
                                    </p:animEffect>
                                  </p:childTnLst>
                                </p:cTn>
                              </p:par>
                            </p:childTnLst>
                          </p:cTn>
                        </p:par>
                      </p:childTnLst>
                    </p:cTn>
                  </p:par>
                  <p:par>
                    <p:cTn id="33" fill="hold" nodeType="clickPar">
                      <p:stCondLst>
                        <p:cond delay="indefinite"/>
                        <p:cond evt="onBegin" delay="0">
                          <p:tn val="32"/>
                        </p:cond>
                      </p:stCondLst>
                      <p:childTnLst>
                        <p:par>
                          <p:cTn id="34" fill="hold" nodeType="after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box(in)">
                                      <p:cBhvr>
                                        <p:cTn id="37" dur="500"/>
                                        <p:tgtEl>
                                          <p:spTgt spid="5">
                                            <p:txEl>
                                              <p:pRg st="5" end="5"/>
                                            </p:txEl>
                                          </p:spTgt>
                                        </p:tgtEl>
                                      </p:cBhvr>
                                    </p:animEffect>
                                  </p:childTnLst>
                                </p:cTn>
                              </p:par>
                            </p:childTnLst>
                          </p:cTn>
                        </p:par>
                      </p:childTnLst>
                    </p:cTn>
                  </p:par>
                  <p:par>
                    <p:cTn id="38" fill="hold" nodeType="clickPar">
                      <p:stCondLst>
                        <p:cond delay="indefinite"/>
                        <p:cond evt="onBegin" delay="0">
                          <p:tn val="37"/>
                        </p:cond>
                      </p:stCondLst>
                      <p:childTnLst>
                        <p:par>
                          <p:cTn id="39" fill="hold" nodeType="after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box(in)">
                                      <p:cBhvr>
                                        <p:cTn id="42" dur="500"/>
                                        <p:tgtEl>
                                          <p:spTgt spid="5">
                                            <p:txEl>
                                              <p:pRg st="6" end="6"/>
                                            </p:txEl>
                                          </p:spTgt>
                                        </p:tgtEl>
                                      </p:cBhvr>
                                    </p:animEffect>
                                  </p:childTnLst>
                                </p:cTn>
                              </p:par>
                            </p:childTnLst>
                          </p:cTn>
                        </p:par>
                      </p:childTnLst>
                    </p:cTn>
                  </p:par>
                  <p:par>
                    <p:cTn id="43" fill="hold" nodeType="clickPar">
                      <p:stCondLst>
                        <p:cond delay="indefinite"/>
                        <p:cond evt="onBegin" delay="0">
                          <p:tn val="42"/>
                        </p:cond>
                      </p:stCondLst>
                      <p:childTnLst>
                        <p:par>
                          <p:cTn id="44" fill="hold" nodeType="after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box(in)">
                                      <p:cBhvr>
                                        <p:cTn id="47" dur="500"/>
                                        <p:tgtEl>
                                          <p:spTgt spid="5">
                                            <p:txEl>
                                              <p:pRg st="7" end="7"/>
                                            </p:txEl>
                                          </p:spTgt>
                                        </p:tgtEl>
                                      </p:cBhvr>
                                    </p:animEffect>
                                  </p:childTnLst>
                                </p:cTn>
                              </p:par>
                            </p:childTnLst>
                          </p:cTn>
                        </p:par>
                      </p:childTnLst>
                    </p:cTn>
                  </p:par>
                  <p:par>
                    <p:cTn id="48" fill="hold" nodeType="clickPar">
                      <p:stCondLst>
                        <p:cond delay="indefinite"/>
                        <p:cond evt="onBegin" delay="0">
                          <p:tn val="47"/>
                        </p:cond>
                      </p:stCondLst>
                      <p:childTnLst>
                        <p:par>
                          <p:cTn id="49" fill="hold" nodeType="after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box(in)">
                                      <p:cBhvr>
                                        <p:cTn id="52" dur="500"/>
                                        <p:tgtEl>
                                          <p:spTgt spid="5">
                                            <p:txEl>
                                              <p:pRg st="8" end="8"/>
                                            </p:txEl>
                                          </p:spTgt>
                                        </p:tgtEl>
                                      </p:cBhvr>
                                    </p:animEffect>
                                  </p:childTnLst>
                                </p:cTn>
                              </p:par>
                            </p:childTnLst>
                          </p:cTn>
                        </p:par>
                      </p:childTnLst>
                    </p:cTn>
                  </p:par>
                  <p:par>
                    <p:cTn id="53" fill="hold" nodeType="clickPar">
                      <p:stCondLst>
                        <p:cond delay="indefinite"/>
                        <p:cond evt="onBegin" delay="0">
                          <p:tn val="52"/>
                        </p:cond>
                      </p:stCondLst>
                      <p:childTnLst>
                        <p:par>
                          <p:cTn id="54" fill="hold" nodeType="after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9" end="9"/>
                                            </p:txEl>
                                          </p:spTgt>
                                        </p:tgtEl>
                                        <p:attrNameLst>
                                          <p:attrName>style.visibility</p:attrName>
                                        </p:attrNameLst>
                                      </p:cBhvr>
                                      <p:to>
                                        <p:strVal val="visible"/>
                                      </p:to>
                                    </p:set>
                                    <p:animEffect transition="in" filter="box(in)">
                                      <p:cBhvr>
                                        <p:cTn id="57" dur="500"/>
                                        <p:tgtEl>
                                          <p:spTgt spid="5">
                                            <p:txEl>
                                              <p:pRg st="9" end="9"/>
                                            </p:txEl>
                                          </p:spTgt>
                                        </p:tgtEl>
                                      </p:cBhvr>
                                    </p:animEffect>
                                  </p:childTnLst>
                                </p:cTn>
                              </p:par>
                            </p:childTnLst>
                          </p:cTn>
                        </p:par>
                      </p:childTnLst>
                    </p:cTn>
                  </p:par>
                  <p:par>
                    <p:cTn id="58" fill="hold" nodeType="clickPar">
                      <p:stCondLst>
                        <p:cond delay="indefinite"/>
                        <p:cond evt="onBegin" delay="0">
                          <p:tn val="57"/>
                        </p:cond>
                      </p:stCondLst>
                      <p:childTnLst>
                        <p:par>
                          <p:cTn id="59" fill="hold" nodeType="afterGroup">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3"/>
          <a:stretch>
            <a:fillRect/>
          </a:stretch>
        </p:blipFill>
        <p:spPr bwMode="auto">
          <a:xfrm>
            <a:off x="228600" y="228600"/>
            <a:ext cx="2238377" cy="762000"/>
          </a:xfrm>
          <a:prstGeom prst="rect">
            <a:avLst/>
          </a:prstGeom>
          <a:noFill/>
        </p:spPr>
      </p:pic>
      <p:pic>
        <p:nvPicPr>
          <p:cNvPr id="32770" name="Picture 2"/>
          <p:cNvPicPr>
            <a:picLocks noChangeAspect="1" noChangeArrowheads="1"/>
          </p:cNvPicPr>
          <p:nvPr/>
        </p:nvPicPr>
        <p:blipFill>
          <a:blip r:embed="rId4"/>
          <a:stretch>
            <a:fillRect/>
          </a:stretch>
        </p:blipFill>
        <p:spPr bwMode="auto">
          <a:xfrm>
            <a:off x="230616" y="-15791"/>
            <a:ext cx="7665976" cy="4435391"/>
          </a:xfrm>
          <a:prstGeom prst="rect">
            <a:avLst/>
          </a:prstGeom>
          <a:noFill/>
          <a:ln w="9525">
            <a:noFill/>
            <a:miter lim="800000"/>
          </a:ln>
          <a:effectLst/>
        </p:spPr>
      </p:pic>
      <p:sp>
        <p:nvSpPr>
          <p:cNvPr id="4" name="3 Rectángulo"/>
          <p:cNvSpPr/>
          <p:nvPr/>
        </p:nvSpPr>
        <p:spPr>
          <a:xfrm>
            <a:off x="0" y="4114800"/>
            <a:ext cx="8915400" cy="1908215"/>
          </a:xfrm>
          <a:prstGeom prst="rect">
            <a:avLst/>
          </a:prstGeom>
        </p:spPr>
        <p:txBody>
          <a:bodyPr wrap="square">
            <a:spAutoFit/>
          </a:bodyPr>
          <a:lstStyle/>
          <a:p>
            <a:pPr algn="ctr"/>
            <a:endParaRPr lang="en-US" smtClean="0"/>
          </a:p>
          <a:p>
            <a:pPr algn="ctr"/>
            <a:r>
              <a:rPr lang="en-US" sz="2000" b="1" smtClean="0">
                <a:solidFill>
                  <a:schemeClr val="accent1"/>
                </a:solidFill>
              </a:rPr>
              <a:t>“At this time, we do not have direct scientific research to establish whether flipped classrooms increase student learning. But absence of evidence is not evidence of absence. Indeed, there's reason to believe that flipped classrooms may enhance student learning if they are implemented thoughtfully, with careful attention to what research tells us about good instruction”</a:t>
            </a:r>
            <a:endParaRPr lang="en-US" sz="2000" b="1">
              <a:solidFill>
                <a:schemeClr val="accent1"/>
              </a:solidFill>
            </a:endParaRPr>
          </a:p>
        </p:txBody>
      </p:sp>
      <p:sp>
        <p:nvSpPr>
          <p:cNvPr id="5" name="4 Rectángulo"/>
          <p:cNvSpPr/>
          <p:nvPr/>
        </p:nvSpPr>
        <p:spPr>
          <a:xfrm>
            <a:off x="76200" y="6172200"/>
            <a:ext cx="9144000" cy="646331"/>
          </a:xfrm>
          <a:prstGeom prst="rect">
            <a:avLst/>
          </a:prstGeom>
        </p:spPr>
        <p:txBody>
          <a:bodyPr wrap="square">
            <a:spAutoFit/>
          </a:bodyPr>
          <a:lstStyle/>
          <a:p>
            <a:r>
              <a:rPr lang="es-MX" smtClean="0"/>
              <a:t>http://www.ascd.org/publications/educational-leadership/mar13/vol70/num06/Evidence-on-Flipped-Classrooms-Is-Still-Coming-In.aspx</a:t>
            </a:r>
            <a:endParaRPr lang="es-MX"/>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6 Rectángulo"/>
          <p:cNvSpPr/>
          <p:nvPr/>
        </p:nvSpPr>
        <p:spPr>
          <a:xfrm>
            <a:off x="381000" y="838200"/>
            <a:ext cx="8229600" cy="2862322"/>
          </a:xfrm>
          <a:prstGeom prst="rect">
            <a:avLst/>
          </a:prstGeom>
        </p:spPr>
        <p:txBody>
          <a:bodyPr wrap="square">
            <a:spAutoFit/>
          </a:bodyPr>
          <a:lstStyle/>
          <a:p>
            <a:pPr algn="just"/>
            <a:r>
              <a:rPr lang="es-MX" sz="2000" err="1" smtClean="0"/>
              <a:t>Bishop y Verleger en la 120th Annual Conference de la ASEE (American Society for Egineering Education) el 2013.  En su exposición “The flipped classroom: A Survey of the Research”   establecen que la evidencia existente sugiere que el aprendizaje del estudiante es mejorado al invertir la clase comparado con la clase tradicional, sin embargo, que existe muy poco trabajo investigativo respecto a los resultados de los estudiantes de manera objetiva, recomendando futuras investigaciones utilizando diseños experimentales o cuasi-experimentales sustentados en una estructura teórica estudiada cuidadosamente para que guía el diseño de las clases e investigación. </a:t>
            </a:r>
            <a:endParaRPr lang="es-MX" sz="2000"/>
          </a:p>
        </p:txBody>
      </p:sp>
      <p:sp>
        <p:nvSpPr>
          <p:cNvPr id="8" name="7 Rectángulo"/>
          <p:cNvSpPr/>
          <p:nvPr/>
        </p:nvSpPr>
        <p:spPr>
          <a:xfrm>
            <a:off x="457200" y="4114800"/>
            <a:ext cx="7467600" cy="369332"/>
          </a:xfrm>
          <a:prstGeom prst="rect">
            <a:avLst/>
          </a:prstGeom>
        </p:spPr>
        <p:txBody>
          <a:bodyPr wrap="square">
            <a:spAutoFit/>
          </a:bodyPr>
          <a:lstStyle/>
          <a:p>
            <a:r>
              <a:rPr lang="es-MX" smtClean="0"/>
              <a:t>http://www.asee.org/public/conferences/20/papers/6219/view</a:t>
            </a:r>
            <a:endParaRPr lang="es-MX"/>
          </a:p>
        </p:txBody>
      </p:sp>
      <p:pic>
        <p:nvPicPr>
          <p:cNvPr id="26628" name="Picture 4"/>
          <p:cNvPicPr>
            <a:picLocks noChangeAspect="1" noChangeArrowheads="1"/>
          </p:cNvPicPr>
          <p:nvPr/>
        </p:nvPicPr>
        <p:blipFill>
          <a:blip r:embed="rId2"/>
          <a:stretch>
            <a:fillRect/>
          </a:stretch>
        </p:blipFill>
        <p:spPr bwMode="auto">
          <a:xfrm>
            <a:off x="228600" y="4876800"/>
            <a:ext cx="8610600" cy="576088"/>
          </a:xfrm>
          <a:prstGeom prst="rect">
            <a:avLst/>
          </a:prstGeom>
          <a:noFill/>
          <a:ln w="9525">
            <a:noFill/>
            <a:miter lim="800000"/>
          </a:ln>
          <a:effectLst/>
        </p:spPr>
      </p:pic>
    </p:spTree>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sp>
        <p:nvSpPr>
          <p:cNvPr id="4" name="3 CuadroTexto"/>
          <p:cNvSpPr txBox="1"/>
          <p:nvPr/>
        </p:nvSpPr>
        <p:spPr>
          <a:xfrm>
            <a:off x="533400" y="1143000"/>
            <a:ext cx="8077200" cy="1077218"/>
          </a:xfrm>
          <a:prstGeom prst="rect">
            <a:avLst/>
          </a:prstGeom>
          <a:noFill/>
        </p:spPr>
        <p:txBody>
          <a:bodyPr wrap="square" rtlCol="0">
            <a:spAutoFit/>
          </a:bodyPr>
          <a:lstStyle/>
          <a:p>
            <a:r>
              <a:rPr lang="es-MX" sz="2800" smtClean="0"/>
              <a:t>¿Qué es ARS ó sistema de Clickeras? </a:t>
            </a:r>
          </a:p>
          <a:p>
            <a:endParaRPr lang="es-MX" smtClean="0"/>
          </a:p>
          <a:p>
            <a:endParaRPr lang="es-MX"/>
          </a:p>
        </p:txBody>
      </p:sp>
      <p:sp>
        <p:nvSpPr>
          <p:cNvPr id="8" name="7 Rectángulo"/>
          <p:cNvSpPr/>
          <p:nvPr/>
        </p:nvSpPr>
        <p:spPr>
          <a:xfrm>
            <a:off x="228600" y="1828800"/>
            <a:ext cx="8763000" cy="2554545"/>
          </a:xfrm>
          <a:prstGeom prst="rect">
            <a:avLst/>
          </a:prstGeom>
        </p:spPr>
        <p:txBody>
          <a:bodyPr wrap="square">
            <a:spAutoFit/>
          </a:bodyPr>
          <a:lstStyle/>
          <a:p>
            <a:pPr algn="just"/>
            <a:r>
              <a:rPr lang="es-MX" sz="2400" smtClean="0"/>
              <a:t>De acuerdo al Centro de Soporte Tecnológico de la Universidad de Illinois Springfield los sistemas de clickeras o ARS (Audience Response Systems)  </a:t>
            </a:r>
            <a:r>
              <a:rPr lang="es-MX" sz="2800" b="1" i="1" smtClean="0"/>
              <a:t>son sistemas que combinan software (PPT o ARS software) y hardware (receptor y clickeras) para presentar preguntas, registrar respuestas y proveer retroalimentación</a:t>
            </a:r>
            <a:r>
              <a:rPr lang="es-MX" sz="2400" smtClean="0"/>
              <a:t>. </a:t>
            </a:r>
            <a:endParaRPr lang="es-MX" sz="2400"/>
          </a:p>
        </p:txBody>
      </p:sp>
      <p:pic>
        <p:nvPicPr>
          <p:cNvPr id="4103" name="Picture 7" descr="Information Technology Services">
            <a:hlinkClick r:id="rId4"/>
          </p:cNvPr>
          <p:cNvPicPr>
            <a:picLocks noChangeAspect="1" noChangeArrowheads="1"/>
          </p:cNvPicPr>
          <p:nvPr/>
        </p:nvPicPr>
        <p:blipFill>
          <a:blip r:embed="rId3"/>
          <a:stretch>
            <a:fillRect/>
          </a:stretch>
        </p:blipFill>
        <p:spPr bwMode="auto">
          <a:xfrm>
            <a:off x="0" y="4507468"/>
            <a:ext cx="9144000" cy="714375"/>
          </a:xfrm>
          <a:prstGeom prst="rect">
            <a:avLst/>
          </a:prstGeom>
          <a:noFill/>
        </p:spPr>
      </p:pic>
      <p:sp>
        <p:nvSpPr>
          <p:cNvPr id="10" name="9 Rectángulo"/>
          <p:cNvSpPr/>
          <p:nvPr/>
        </p:nvSpPr>
        <p:spPr>
          <a:xfrm>
            <a:off x="228600" y="5193268"/>
            <a:ext cx="8077200" cy="369332"/>
          </a:xfrm>
          <a:prstGeom prst="rect">
            <a:avLst/>
          </a:prstGeom>
        </p:spPr>
        <p:txBody>
          <a:bodyPr wrap="square">
            <a:spAutoFit/>
          </a:bodyPr>
          <a:lstStyle/>
          <a:p>
            <a:r>
              <a:rPr lang="es-MX" smtClean="0"/>
              <a:t>http://www.uis.edu/informationtechnologyservices/iss/ars/</a:t>
            </a:r>
            <a:endParaRPr lang="es-MX"/>
          </a:p>
        </p:txBody>
      </p:sp>
      <p:pic>
        <p:nvPicPr>
          <p:cNvPr id="4105" name="Picture 9" descr="http://ncdd.org/rc/wp-content/uploads/2010/07/Clickers2-300x181.png">
            <a:hlinkClick r:id="rId6"/>
          </p:cNvPr>
          <p:cNvPicPr>
            <a:picLocks noChangeAspect="1" noChangeArrowheads="1"/>
          </p:cNvPicPr>
          <p:nvPr/>
        </p:nvPicPr>
        <p:blipFill>
          <a:blip r:embed="rId5"/>
          <a:stretch>
            <a:fillRect/>
          </a:stretch>
        </p:blipFill>
        <p:spPr bwMode="auto">
          <a:xfrm>
            <a:off x="6248400" y="5105400"/>
            <a:ext cx="2562225" cy="1552576"/>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par>
                                <p:cTn id="16" presetID="4" presetClass="entr" presetSubtype="16" fill="hold" nodeType="withEffect">
                                  <p:stCondLst>
                                    <p:cond delay="0"/>
                                  </p:stCondLst>
                                  <p:childTnLst>
                                    <p:set>
                                      <p:cBhvr>
                                        <p:cTn id="17" dur="1" fill="hold">
                                          <p:stCondLst>
                                            <p:cond delay="0"/>
                                          </p:stCondLst>
                                        </p:cTn>
                                        <p:tgtEl>
                                          <p:spTgt spid="4105"/>
                                        </p:tgtEl>
                                        <p:attrNameLst>
                                          <p:attrName>style.visibility</p:attrName>
                                        </p:attrNameLst>
                                      </p:cBhvr>
                                      <p:to>
                                        <p:strVal val="visible"/>
                                      </p:to>
                                    </p:set>
                                    <p:animEffect transition="in" filter="box(in)">
                                      <p:cBhvr>
                                        <p:cTn id="18" dur="500"/>
                                        <p:tgtEl>
                                          <p:spTgt spid="4105"/>
                                        </p:tgtEl>
                                      </p:cBhvr>
                                    </p:animEffect>
                                  </p:childTnLst>
                                </p:cTn>
                              </p:par>
                              <p:par>
                                <p:cTn id="19" presetID="4" presetClass="entr" presetSubtype="16" fill="hold" nodeType="withEffect">
                                  <p:stCondLst>
                                    <p:cond delay="0"/>
                                  </p:stCondLst>
                                  <p:childTnLst>
                                    <p:set>
                                      <p:cBhvr>
                                        <p:cTn id="20" dur="1" fill="hold">
                                          <p:stCondLst>
                                            <p:cond delay="0"/>
                                          </p:stCondLst>
                                        </p:cTn>
                                        <p:tgtEl>
                                          <p:spTgt spid="4103"/>
                                        </p:tgtEl>
                                        <p:attrNameLst>
                                          <p:attrName>style.visibility</p:attrName>
                                        </p:attrNameLst>
                                      </p:cBhvr>
                                      <p:to>
                                        <p:strVal val="visible"/>
                                      </p:to>
                                    </p:set>
                                    <p:animEffect transition="in" filter="box(in)">
                                      <p:cBhvr>
                                        <p:cTn id="21"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1"/>
    </p:bldLst>
  </p:timing>
</p:sld>
</file>

<file path=ppt/slides/slide1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pic>
        <p:nvPicPr>
          <p:cNvPr id="11265" name="Picture 1"/>
          <p:cNvPicPr>
            <a:picLocks noChangeAspect="1" noChangeArrowheads="1"/>
          </p:cNvPicPr>
          <p:nvPr/>
        </p:nvPicPr>
        <p:blipFill>
          <a:blip r:embed="rId3"/>
          <a:stretch>
            <a:fillRect/>
          </a:stretch>
        </p:blipFill>
        <p:spPr bwMode="auto">
          <a:xfrm>
            <a:off x="381000" y="1143000"/>
            <a:ext cx="4876800" cy="2438400"/>
          </a:xfrm>
          <a:prstGeom prst="rect">
            <a:avLst/>
          </a:prstGeom>
          <a:noFill/>
          <a:ln w="9525">
            <a:noFill/>
            <a:miter lim="800000"/>
          </a:ln>
          <a:effectLst/>
        </p:spPr>
      </p:pic>
      <p:pic>
        <p:nvPicPr>
          <p:cNvPr id="2" name="Picture 2"/>
          <p:cNvPicPr>
            <a:picLocks noChangeAspect="1" noChangeArrowheads="1"/>
          </p:cNvPicPr>
          <p:nvPr/>
        </p:nvPicPr>
        <p:blipFill>
          <a:blip r:embed="rId4"/>
          <a:stretch>
            <a:fillRect/>
          </a:stretch>
        </p:blipFill>
        <p:spPr bwMode="auto">
          <a:xfrm>
            <a:off x="3581400" y="3733800"/>
            <a:ext cx="4876800" cy="2438400"/>
          </a:xfrm>
          <a:prstGeom prst="rect">
            <a:avLst/>
          </a:prstGeom>
          <a:noFill/>
          <a:ln w="9525">
            <a:noFill/>
            <a:miter lim="800000"/>
          </a:ln>
          <a:effectLst/>
        </p:spPr>
      </p:pic>
      <p:sp>
        <p:nvSpPr>
          <p:cNvPr id="5" name="4 Flecha curvada hacia la derecha"/>
          <p:cNvSpPr/>
          <p:nvPr/>
        </p:nvSpPr>
        <p:spPr>
          <a:xfrm rot="19681292">
            <a:off x="2245279" y="3831924"/>
            <a:ext cx="667300" cy="1524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6" name="5 Flecha curvada hacia la derecha"/>
          <p:cNvSpPr/>
          <p:nvPr/>
        </p:nvSpPr>
        <p:spPr>
          <a:xfrm rot="8920955">
            <a:off x="6142264" y="1878344"/>
            <a:ext cx="617825" cy="1524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7" name="6 CuadroTexto"/>
          <p:cNvSpPr txBox="1"/>
          <p:nvPr/>
        </p:nvSpPr>
        <p:spPr>
          <a:xfrm>
            <a:off x="457200" y="5105400"/>
            <a:ext cx="2819400" cy="461665"/>
          </a:xfrm>
          <a:prstGeom prst="rect">
            <a:avLst/>
          </a:prstGeom>
          <a:noFill/>
        </p:spPr>
        <p:txBody>
          <a:bodyPr wrap="square" rtlCol="0">
            <a:spAutoFit/>
          </a:bodyPr>
          <a:lstStyle/>
          <a:p>
            <a:r>
              <a:rPr lang="es-MX" sz="2400" b="1" err="1" smtClean="0"/>
              <a:t>Feedback!!!!</a:t>
            </a:r>
            <a:endParaRPr lang="es-MX" sz="2400" b="1"/>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3 Rectángulo"/>
          <p:cNvSpPr/>
          <p:nvPr/>
        </p:nvSpPr>
        <p:spPr>
          <a:xfrm>
            <a:off x="381000" y="5410200"/>
            <a:ext cx="3189848" cy="369332"/>
          </a:xfrm>
          <a:prstGeom prst="rect">
            <a:avLst/>
          </a:prstGeom>
        </p:spPr>
        <p:txBody>
          <a:bodyPr wrap="none">
            <a:spAutoFit/>
          </a:bodyPr>
          <a:lstStyle/>
          <a:p>
            <a:r>
              <a:rPr lang="es-MX" smtClean="0"/>
              <a:t>http://quiz-n-poll.appspot.com/</a:t>
            </a:r>
            <a:endParaRPr lang="es-MX"/>
          </a:p>
        </p:txBody>
      </p:sp>
      <p:pic>
        <p:nvPicPr>
          <p:cNvPr id="1026" name="Picture 2"/>
          <p:cNvPicPr>
            <a:picLocks noChangeAspect="1" noChangeArrowheads="1"/>
          </p:cNvPicPr>
          <p:nvPr/>
        </p:nvPicPr>
        <p:blipFill>
          <a:blip r:embed="rId2"/>
          <a:stretch>
            <a:fillRect/>
          </a:stretch>
        </p:blipFill>
        <p:spPr bwMode="auto">
          <a:xfrm>
            <a:off x="304800" y="838200"/>
            <a:ext cx="8420716" cy="4419600"/>
          </a:xfrm>
          <a:prstGeom prst="rect">
            <a:avLst/>
          </a:prstGeom>
          <a:noFill/>
          <a:ln w="9525">
            <a:noFill/>
            <a:miter lim="800000"/>
          </a:ln>
          <a:effectLst/>
        </p:spPr>
      </p:pic>
      <p:sp>
        <p:nvSpPr>
          <p:cNvPr id="5" name="4 Flecha derecha"/>
          <p:cNvSpPr/>
          <p:nvPr/>
        </p:nvSpPr>
        <p:spPr>
          <a:xfrm>
            <a:off x="914400" y="4267200"/>
            <a:ext cx="381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3"/>
          <a:stretch>
            <a:fillRect/>
          </a:stretch>
        </p:blipFill>
        <p:spPr bwMode="auto">
          <a:xfrm>
            <a:off x="228600" y="228600"/>
            <a:ext cx="2238377" cy="762000"/>
          </a:xfrm>
          <a:prstGeom prst="rect">
            <a:avLst/>
          </a:prstGeom>
          <a:noFill/>
        </p:spPr>
      </p:pic>
      <p:sp>
        <p:nvSpPr>
          <p:cNvPr id="3" name="2 CuadroTexto"/>
          <p:cNvSpPr txBox="1"/>
          <p:nvPr/>
        </p:nvSpPr>
        <p:spPr>
          <a:xfrm>
            <a:off x="228600" y="1066800"/>
            <a:ext cx="8305800" cy="1692771"/>
          </a:xfrm>
          <a:prstGeom prst="rect">
            <a:avLst/>
          </a:prstGeom>
          <a:noFill/>
        </p:spPr>
        <p:txBody>
          <a:bodyPr wrap="square" rtlCol="0">
            <a:spAutoFit/>
          </a:bodyPr>
          <a:lstStyle/>
          <a:p>
            <a:pPr algn="just"/>
            <a:r>
              <a:rPr lang="es-MX" sz="4000" smtClean="0"/>
              <a:t>El Contexto:  ¿Cómo nace esta propuesta de investigación?</a:t>
            </a:r>
          </a:p>
          <a:p>
            <a:pPr algn="just"/>
            <a:endParaRPr lang="es-MX" sz="2400" smtClean="0"/>
          </a:p>
        </p:txBody>
      </p:sp>
      <p:pic>
        <p:nvPicPr>
          <p:cNvPr id="60418" name="Picture 2"/>
          <p:cNvPicPr>
            <a:picLocks noChangeAspect="1" noChangeArrowheads="1"/>
          </p:cNvPicPr>
          <p:nvPr/>
        </p:nvPicPr>
        <p:blipFill>
          <a:blip r:embed="rId4"/>
          <a:stretch>
            <a:fillRect/>
          </a:stretch>
        </p:blipFill>
        <p:spPr bwMode="auto">
          <a:xfrm>
            <a:off x="1219200" y="2590800"/>
            <a:ext cx="6546574" cy="3962400"/>
          </a:xfrm>
          <a:prstGeom prst="rect">
            <a:avLst/>
          </a:prstGeom>
          <a:noFill/>
          <a:ln w="9525">
            <a:noFill/>
            <a:miter lim="800000"/>
          </a:ln>
          <a:effectLst/>
        </p:spPr>
      </p:pic>
    </p:spTree>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3 Rectángulo"/>
          <p:cNvSpPr/>
          <p:nvPr/>
        </p:nvSpPr>
        <p:spPr>
          <a:xfrm>
            <a:off x="304800" y="5791200"/>
            <a:ext cx="3189848" cy="369332"/>
          </a:xfrm>
          <a:prstGeom prst="rect">
            <a:avLst/>
          </a:prstGeom>
        </p:spPr>
        <p:txBody>
          <a:bodyPr wrap="none">
            <a:spAutoFit/>
          </a:bodyPr>
          <a:lstStyle/>
          <a:p>
            <a:r>
              <a:rPr lang="es-MX" smtClean="0"/>
              <a:t>http://quiz-n-poll.appspot.com/</a:t>
            </a:r>
            <a:endParaRPr lang="es-MX"/>
          </a:p>
        </p:txBody>
      </p:sp>
      <p:pic>
        <p:nvPicPr>
          <p:cNvPr id="2050" name="Picture 2"/>
          <p:cNvPicPr>
            <a:picLocks noChangeAspect="1" noChangeArrowheads="1"/>
          </p:cNvPicPr>
          <p:nvPr/>
        </p:nvPicPr>
        <p:blipFill>
          <a:blip r:embed="rId2"/>
          <a:stretch>
            <a:fillRect/>
          </a:stretch>
        </p:blipFill>
        <p:spPr bwMode="auto">
          <a:xfrm>
            <a:off x="609600" y="762000"/>
            <a:ext cx="7600950" cy="4905375"/>
          </a:xfrm>
          <a:prstGeom prst="rect">
            <a:avLst/>
          </a:prstGeom>
          <a:noFill/>
          <a:ln w="9525">
            <a:noFill/>
            <a:miter lim="800000"/>
          </a:ln>
          <a:effectLst/>
        </p:spPr>
      </p:pic>
    </p:spTree>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4 CuadroTexto"/>
          <p:cNvSpPr txBox="1"/>
          <p:nvPr/>
        </p:nvSpPr>
        <p:spPr>
          <a:xfrm>
            <a:off x="152400" y="762000"/>
            <a:ext cx="8991600" cy="5632311"/>
          </a:xfrm>
          <a:prstGeom prst="rect">
            <a:avLst/>
          </a:prstGeom>
          <a:noFill/>
        </p:spPr>
        <p:txBody>
          <a:bodyPr wrap="square" rtlCol="0">
            <a:spAutoFit/>
          </a:bodyPr>
          <a:lstStyle/>
          <a:p>
            <a:pPr>
              <a:buFontTx/>
              <a:buChar char="-"/>
            </a:pPr>
            <a:r>
              <a:rPr lang="es-MX" sz="2400" smtClean="0"/>
              <a:t> Mayor participación en clases.</a:t>
            </a:r>
          </a:p>
          <a:p>
            <a:pPr>
              <a:buFontTx/>
              <a:buChar char="-"/>
            </a:pPr>
            <a:r>
              <a:rPr lang="es-MX" sz="2400" smtClean="0"/>
              <a:t> Estudiante pierde temor a responder, “es anónimo”.</a:t>
            </a:r>
          </a:p>
          <a:p>
            <a:pPr>
              <a:buFontTx/>
              <a:buChar char="-"/>
            </a:pPr>
            <a:r>
              <a:rPr lang="es-MX" sz="2400" smtClean="0"/>
              <a:t> Aumenta la asistencia a clases.</a:t>
            </a:r>
          </a:p>
          <a:p>
            <a:pPr>
              <a:buFontTx/>
              <a:buChar char="-"/>
            </a:pPr>
            <a:r>
              <a:rPr lang="es-MX" sz="2400" smtClean="0"/>
              <a:t> Aumenta el comprometimiento del estudiante con sus aprendizajes. (engagement).</a:t>
            </a:r>
          </a:p>
          <a:p>
            <a:pPr>
              <a:buFontTx/>
              <a:buChar char="-"/>
            </a:pPr>
            <a:r>
              <a:rPr lang="es-MX" sz="2400" smtClean="0"/>
              <a:t> Tiene asociado el concepto de “juego”.  “Quién Quiere se Millonario”.</a:t>
            </a:r>
          </a:p>
          <a:p>
            <a:pPr>
              <a:buFontTx/>
              <a:buChar char="-"/>
            </a:pPr>
            <a:r>
              <a:rPr lang="es-MX" sz="2400" smtClean="0"/>
              <a:t> Evaluar aprendizajes y retroalimentar en tiempo real (just in time)</a:t>
            </a:r>
          </a:p>
          <a:p>
            <a:pPr>
              <a:buFontTx/>
              <a:buChar char="-"/>
            </a:pPr>
            <a:r>
              <a:rPr lang="es-MX" sz="2400" smtClean="0"/>
              <a:t> Facilita el procesamiento de la información para un múltiple tipo de preguntas. </a:t>
            </a:r>
          </a:p>
          <a:p>
            <a:pPr>
              <a:buFontTx/>
              <a:buChar char="-"/>
            </a:pPr>
            <a:r>
              <a:rPr lang="es-MX" sz="2400" smtClean="0"/>
              <a:t> Permite identificar qué es lo que no ha sido comprendido.</a:t>
            </a:r>
          </a:p>
          <a:p>
            <a:pPr>
              <a:buFontTx/>
              <a:buChar char="-"/>
            </a:pPr>
            <a:r>
              <a:rPr lang="es-MX" sz="2400" smtClean="0"/>
              <a:t> Investigaciones permiten decir que el desempeño de los estudiantes aumenta,  pero que este no es más significativo que el aumento de asistencia y el “engagement” logrado.</a:t>
            </a:r>
          </a:p>
          <a:p>
            <a:pPr>
              <a:buFontTx/>
              <a:buChar char="-"/>
            </a:pPr>
            <a:r>
              <a:rPr lang="es-MX" sz="2400" smtClean="0"/>
              <a:t> Apunta a los aprendizajes activos y puede ser combinado con otras estrategias para el logro de mejores resultados.</a:t>
            </a:r>
          </a:p>
        </p:txBody>
      </p:sp>
      <p:sp>
        <p:nvSpPr>
          <p:cNvPr id="6" name="5 CuadroTexto"/>
          <p:cNvSpPr txBox="1"/>
          <p:nvPr/>
        </p:nvSpPr>
        <p:spPr>
          <a:xfrm>
            <a:off x="304800" y="228600"/>
            <a:ext cx="8382000" cy="523220"/>
          </a:xfrm>
          <a:prstGeom prst="rect">
            <a:avLst/>
          </a:prstGeom>
          <a:noFill/>
        </p:spPr>
        <p:txBody>
          <a:bodyPr wrap="square" rtlCol="0">
            <a:spAutoFit/>
          </a:bodyPr>
          <a:lstStyle/>
          <a:p>
            <a:r>
              <a:rPr lang="es-MX" sz="2800" smtClean="0"/>
              <a:t>¿Cuáles son los beneficios esperados?</a:t>
            </a:r>
            <a:endParaRPr lang="es-MX" sz="2800"/>
          </a:p>
        </p:txBody>
      </p:sp>
      <p:sp>
        <p:nvSpPr>
          <p:cNvPr id="7" name="6 Rectángulo"/>
          <p:cNvSpPr/>
          <p:nvPr/>
        </p:nvSpPr>
        <p:spPr>
          <a:xfrm>
            <a:off x="228600" y="6400800"/>
            <a:ext cx="7772400" cy="369332"/>
          </a:xfrm>
          <a:prstGeom prst="rect">
            <a:avLst/>
          </a:prstGeom>
        </p:spPr>
        <p:txBody>
          <a:bodyPr wrap="square">
            <a:spAutoFit/>
          </a:bodyPr>
          <a:lstStyle/>
          <a:p>
            <a:r>
              <a:rPr lang="es-MX" smtClean="0"/>
              <a:t>http://w.lifescied.org/content/6/1/9.full.pdf+html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500"/>
                                        <p:tgtEl>
                                          <p:spTgt spid="5">
                                            <p:txEl>
                                              <p:pRg st="1" end="1"/>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500"/>
                                        <p:tgtEl>
                                          <p:spTgt spid="5">
                                            <p:txEl>
                                              <p:pRg st="2" end="2"/>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ox(in)">
                                      <p:cBhvr>
                                        <p:cTn id="27" dur="500"/>
                                        <p:tgtEl>
                                          <p:spTgt spid="5">
                                            <p:txEl>
                                              <p:pRg st="3" end="3"/>
                                            </p:txEl>
                                          </p:spTgt>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box(in)">
                                      <p:cBhvr>
                                        <p:cTn id="32" dur="500"/>
                                        <p:tgtEl>
                                          <p:spTgt spid="5">
                                            <p:txEl>
                                              <p:pRg st="4" end="4"/>
                                            </p:txEl>
                                          </p:spTgt>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box(in)">
                                      <p:cBhvr>
                                        <p:cTn id="37" dur="500"/>
                                        <p:tgtEl>
                                          <p:spTgt spid="5">
                                            <p:txEl>
                                              <p:pRg st="5" end="5"/>
                                            </p:txEl>
                                          </p:spTgt>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box(in)">
                                      <p:cBhvr>
                                        <p:cTn id="42" dur="500"/>
                                        <p:tgtEl>
                                          <p:spTgt spid="5">
                                            <p:txEl>
                                              <p:pRg st="6" end="6"/>
                                            </p:txEl>
                                          </p:spTgt>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box(in)">
                                      <p:cBhvr>
                                        <p:cTn id="47" dur="500"/>
                                        <p:tgtEl>
                                          <p:spTgt spid="5">
                                            <p:txEl>
                                              <p:pRg st="7" end="7"/>
                                            </p:txEl>
                                          </p:spTgt>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box(in)">
                                      <p:cBhvr>
                                        <p:cTn id="52" dur="500"/>
                                        <p:tgtEl>
                                          <p:spTgt spid="5">
                                            <p:txEl>
                                              <p:pRg st="8" end="8"/>
                                            </p:txEl>
                                          </p:spTgt>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9" end="9"/>
                                            </p:txEl>
                                          </p:spTgt>
                                        </p:tgtEl>
                                        <p:attrNameLst>
                                          <p:attrName>style.visibility</p:attrName>
                                        </p:attrNameLst>
                                      </p:cBhvr>
                                      <p:to>
                                        <p:strVal val="visible"/>
                                      </p:to>
                                    </p:set>
                                    <p:animEffect transition="in" filter="box(in)">
                                      <p:cBhvr>
                                        <p:cTn id="5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pic>
        <p:nvPicPr>
          <p:cNvPr id="9218" name="Picture 2" descr="Structure of flipped classroom"/>
          <p:cNvPicPr>
            <a:picLocks noChangeAspect="1" noChangeArrowheads="1"/>
          </p:cNvPicPr>
          <p:nvPr/>
        </p:nvPicPr>
        <p:blipFill>
          <a:blip r:embed="rId3"/>
          <a:stretch>
            <a:fillRect/>
          </a:stretch>
        </p:blipFill>
        <p:spPr bwMode="auto">
          <a:xfrm>
            <a:off x="228600" y="2590800"/>
            <a:ext cx="8153400" cy="3606033"/>
          </a:xfrm>
          <a:prstGeom prst="rect">
            <a:avLst/>
          </a:prstGeom>
          <a:noFill/>
        </p:spPr>
      </p:pic>
      <p:sp>
        <p:nvSpPr>
          <p:cNvPr id="4" name="3 Rectángulo"/>
          <p:cNvSpPr/>
          <p:nvPr/>
        </p:nvSpPr>
        <p:spPr>
          <a:xfrm>
            <a:off x="609600" y="6019800"/>
            <a:ext cx="8534400" cy="369332"/>
          </a:xfrm>
          <a:prstGeom prst="rect">
            <a:avLst/>
          </a:prstGeom>
        </p:spPr>
        <p:txBody>
          <a:bodyPr wrap="square">
            <a:spAutoFit/>
          </a:bodyPr>
          <a:lstStyle/>
          <a:p>
            <a:r>
              <a:rPr lang="en-US" smtClean="0"/>
              <a:t>Learning opportunities of the flipped classroom (adapted from Gerstein)</a:t>
            </a:r>
            <a:endParaRPr lang="es-MX"/>
          </a:p>
        </p:txBody>
      </p:sp>
      <p:sp>
        <p:nvSpPr>
          <p:cNvPr id="5" name="4 Rectángulo"/>
          <p:cNvSpPr/>
          <p:nvPr/>
        </p:nvSpPr>
        <p:spPr>
          <a:xfrm>
            <a:off x="0" y="6488668"/>
            <a:ext cx="8534400" cy="369332"/>
          </a:xfrm>
          <a:prstGeom prst="rect">
            <a:avLst/>
          </a:prstGeom>
        </p:spPr>
        <p:txBody>
          <a:bodyPr wrap="square">
            <a:spAutoFit/>
          </a:bodyPr>
          <a:lstStyle/>
          <a:p>
            <a:r>
              <a:rPr lang="es-MX" smtClean="0"/>
              <a:t>http://www.uq.edu.au/tediteach/flipped-classroom/what-is-fc.html</a:t>
            </a:r>
            <a:endParaRPr lang="es-MX"/>
          </a:p>
        </p:txBody>
      </p:sp>
      <p:sp>
        <p:nvSpPr>
          <p:cNvPr id="6" name="5 CuadroTexto"/>
          <p:cNvSpPr txBox="1"/>
          <p:nvPr/>
        </p:nvSpPr>
        <p:spPr>
          <a:xfrm>
            <a:off x="2590800" y="228600"/>
            <a:ext cx="6248400" cy="1077218"/>
          </a:xfrm>
          <a:prstGeom prst="rect">
            <a:avLst/>
          </a:prstGeom>
          <a:noFill/>
        </p:spPr>
        <p:txBody>
          <a:bodyPr wrap="square" rtlCol="0">
            <a:spAutoFit/>
          </a:bodyPr>
          <a:lstStyle/>
          <a:p>
            <a:pPr algn="ctr"/>
            <a:r>
              <a:rPr lang="es-MX" sz="3200" smtClean="0"/>
              <a:t>¿Por qué combinar la clase invertida con el sistema de Clickeras?</a:t>
            </a:r>
            <a:endParaRPr lang="es-MX" sz="3200"/>
          </a:p>
        </p:txBody>
      </p:sp>
      <p:sp>
        <p:nvSpPr>
          <p:cNvPr id="8" name="7 CuadroTexto"/>
          <p:cNvSpPr txBox="1"/>
          <p:nvPr/>
        </p:nvSpPr>
        <p:spPr>
          <a:xfrm>
            <a:off x="457200" y="1575137"/>
            <a:ext cx="7924800" cy="1015663"/>
          </a:xfrm>
          <a:prstGeom prst="rect">
            <a:avLst/>
          </a:prstGeom>
          <a:noFill/>
        </p:spPr>
        <p:txBody>
          <a:bodyPr wrap="square" rtlCol="0">
            <a:spAutoFit/>
          </a:bodyPr>
          <a:lstStyle/>
          <a:p>
            <a:pPr algn="ctr"/>
            <a:r>
              <a:rPr lang="es-MX" sz="2000" smtClean="0"/>
              <a:t>“Garantizar conocimiento previo a la fase de aprendizaje activo”</a:t>
            </a:r>
          </a:p>
          <a:p>
            <a:pPr algn="ctr"/>
            <a:r>
              <a:rPr lang="es-MX" sz="2000" smtClean="0"/>
              <a:t>Identificar gaps, mini-letures, desarrollo de nuevo material de exploración de conceptos, etc. </a:t>
            </a:r>
            <a:endParaRPr lang="es-MX" sz="20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par>
                                <p:cTn id="13" presetID="4" presetClass="entr" presetSubtype="16" fill="hold" nodeType="withEffect">
                                  <p:stCondLst>
                                    <p:cond delay="0"/>
                                  </p:stCondLst>
                                  <p:childTnLst>
                                    <p:set>
                                      <p:cBhvr>
                                        <p:cTn id="14" dur="1" fill="hold">
                                          <p:stCondLst>
                                            <p:cond delay="0"/>
                                          </p:stCondLst>
                                        </p:cTn>
                                        <p:tgtEl>
                                          <p:spTgt spid="9218"/>
                                        </p:tgtEl>
                                        <p:attrNameLst>
                                          <p:attrName>style.visibility</p:attrName>
                                        </p:attrNameLst>
                                      </p:cBhvr>
                                      <p:to>
                                        <p:strVal val="visible"/>
                                      </p:to>
                                    </p:set>
                                    <p:animEffect transition="in" filter="box(in)">
                                      <p:cBhvr>
                                        <p:cTn id="15" dur="500"/>
                                        <p:tgtEl>
                                          <p:spTgt spid="9218"/>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500"/>
                                        <p:tgtEl>
                                          <p:spTgt spid="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p:bldP spid="6" grpId="2"/>
      <p:bldP spid="8" grpId="3"/>
    </p:bldLst>
  </p:timing>
</p:sld>
</file>

<file path=ppt/slides/slide2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3"/>
          <a:stretch>
            <a:fillRect/>
          </a:stretch>
        </p:blipFill>
        <p:spPr bwMode="auto">
          <a:xfrm>
            <a:off x="228600" y="228600"/>
            <a:ext cx="2238377" cy="762000"/>
          </a:xfrm>
          <a:prstGeom prst="rect">
            <a:avLst/>
          </a:prstGeom>
          <a:noFill/>
        </p:spPr>
      </p:pic>
      <p:sp>
        <p:nvSpPr>
          <p:cNvPr id="3" name="2 CuadroTexto"/>
          <p:cNvSpPr txBox="1"/>
          <p:nvPr/>
        </p:nvSpPr>
        <p:spPr>
          <a:xfrm>
            <a:off x="2590800" y="228600"/>
            <a:ext cx="6248400" cy="1077218"/>
          </a:xfrm>
          <a:prstGeom prst="rect">
            <a:avLst/>
          </a:prstGeom>
          <a:noFill/>
        </p:spPr>
        <p:txBody>
          <a:bodyPr wrap="square" rtlCol="0">
            <a:spAutoFit/>
          </a:bodyPr>
          <a:lstStyle/>
          <a:p>
            <a:pPr algn="ctr"/>
            <a:r>
              <a:rPr lang="es-MX" sz="3200" smtClean="0"/>
              <a:t>¿Por qué creemos que esto aportará al problema?</a:t>
            </a:r>
            <a:endParaRPr lang="es-MX" sz="3200"/>
          </a:p>
        </p:txBody>
      </p:sp>
      <p:sp>
        <p:nvSpPr>
          <p:cNvPr id="4" name="3 CuadroTexto"/>
          <p:cNvSpPr txBox="1"/>
          <p:nvPr/>
        </p:nvSpPr>
        <p:spPr>
          <a:xfrm>
            <a:off x="457200" y="1295400"/>
            <a:ext cx="3962400" cy="461665"/>
          </a:xfrm>
          <a:prstGeom prst="rect">
            <a:avLst/>
          </a:prstGeom>
          <a:noFill/>
        </p:spPr>
        <p:txBody>
          <a:bodyPr wrap="square" rtlCol="0">
            <a:spAutoFit/>
          </a:bodyPr>
          <a:lstStyle/>
          <a:p>
            <a:r>
              <a:rPr lang="es-MX" sz="2400" b="1" smtClean="0"/>
              <a:t>1.  Experiencia a la fecha </a:t>
            </a:r>
            <a:endParaRPr lang="es-MX" sz="2400" b="1"/>
          </a:p>
        </p:txBody>
      </p:sp>
      <p:sp>
        <p:nvSpPr>
          <p:cNvPr id="5" name="4 Rectángulo"/>
          <p:cNvSpPr/>
          <p:nvPr/>
        </p:nvSpPr>
        <p:spPr>
          <a:xfrm>
            <a:off x="381000" y="1828800"/>
            <a:ext cx="8458200" cy="1015663"/>
          </a:xfrm>
          <a:prstGeom prst="rect">
            <a:avLst/>
          </a:prstGeom>
        </p:spPr>
        <p:txBody>
          <a:bodyPr wrap="square">
            <a:spAutoFit/>
          </a:bodyPr>
          <a:lstStyle/>
          <a:p>
            <a:pPr algn="just"/>
            <a:r>
              <a:rPr lang="es-ES" sz="2000" smtClean="0"/>
              <a:t>Los siguientes estudios de caso demuestran una variedad de enfoques que los profesores de la Universidad de Queensland están tomando para voltear sus aulas. </a:t>
            </a:r>
            <a:endParaRPr lang="es-MX" sz="2000"/>
          </a:p>
        </p:txBody>
      </p:sp>
      <p:pic>
        <p:nvPicPr>
          <p:cNvPr id="6" name="Picture 1"/>
          <p:cNvPicPr>
            <a:picLocks noChangeAspect="1" noChangeArrowheads="1"/>
          </p:cNvPicPr>
          <p:nvPr/>
        </p:nvPicPr>
        <p:blipFill>
          <a:blip r:embed="rId4"/>
          <a:stretch>
            <a:fillRect/>
          </a:stretch>
        </p:blipFill>
        <p:spPr bwMode="auto">
          <a:xfrm>
            <a:off x="457200" y="2895600"/>
            <a:ext cx="5867400" cy="3223846"/>
          </a:xfrm>
          <a:prstGeom prst="rect">
            <a:avLst/>
          </a:prstGeom>
          <a:noFill/>
          <a:ln w="9525">
            <a:noFill/>
            <a:miter lim="800000"/>
          </a:ln>
          <a:effectLst/>
        </p:spPr>
      </p:pic>
      <p:pic>
        <p:nvPicPr>
          <p:cNvPr id="7" name="Picture 2"/>
          <p:cNvPicPr>
            <a:picLocks noChangeAspect="1" noChangeArrowheads="1"/>
          </p:cNvPicPr>
          <p:nvPr/>
        </p:nvPicPr>
        <p:blipFill>
          <a:blip r:embed="rId5"/>
          <a:stretch>
            <a:fillRect/>
          </a:stretch>
        </p:blipFill>
        <p:spPr bwMode="auto">
          <a:xfrm>
            <a:off x="3810000" y="2667000"/>
            <a:ext cx="5105400" cy="3570271"/>
          </a:xfrm>
          <a:prstGeom prst="rect">
            <a:avLst/>
          </a:prstGeom>
          <a:noFill/>
          <a:ln w="9525">
            <a:noFill/>
            <a:miter lim="800000"/>
          </a:ln>
          <a:effectLst/>
        </p:spPr>
      </p:pic>
      <p:sp>
        <p:nvSpPr>
          <p:cNvPr id="8" name="7 Rectángulo"/>
          <p:cNvSpPr/>
          <p:nvPr/>
        </p:nvSpPr>
        <p:spPr>
          <a:xfrm>
            <a:off x="228600" y="6248400"/>
            <a:ext cx="6858000" cy="369332"/>
          </a:xfrm>
          <a:prstGeom prst="rect">
            <a:avLst/>
          </a:prstGeom>
        </p:spPr>
        <p:txBody>
          <a:bodyPr wrap="square">
            <a:spAutoFit/>
          </a:bodyPr>
          <a:lstStyle/>
          <a:p>
            <a:r>
              <a:rPr lang="es-MX" smtClean="0"/>
              <a:t>http://www.uq.edu.au/tediteach/flipped-classroom/case-studies.html</a:t>
            </a:r>
            <a:endParaRPr lang="es-MX"/>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par>
                                <p:cTn id="18" presetID="4" presetClass="entr" presetSubtype="16"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ox(in)">
                                      <p:cBhvr>
                                        <p:cTn id="20" dur="500"/>
                                        <p:tgtEl>
                                          <p:spTgt spid="6"/>
                                        </p:tgtEl>
                                      </p:cBhvr>
                                    </p:animEffect>
                                  </p:childTnLst>
                                </p:cTn>
                              </p:par>
                              <p:par>
                                <p:cTn id="21" presetID="4" presetClass="entr" presetSubtype="16"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ox(in)">
                                      <p:cBhvr>
                                        <p:cTn id="23" dur="500"/>
                                        <p:tgtEl>
                                          <p:spTgt spid="7"/>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ox(in)">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1"/>
      <p:bldP spid="5" grpId="2"/>
      <p:bldP spid="8" grpId="3"/>
    </p:bldLst>
  </p:timing>
</p:sld>
</file>

<file path=ppt/slides/slide2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pic>
        <p:nvPicPr>
          <p:cNvPr id="12289" name="Picture 1"/>
          <p:cNvPicPr>
            <a:picLocks noChangeAspect="1" noChangeArrowheads="1"/>
          </p:cNvPicPr>
          <p:nvPr/>
        </p:nvPicPr>
        <p:blipFill>
          <a:blip r:embed="rId3"/>
          <a:stretch>
            <a:fillRect/>
          </a:stretch>
        </p:blipFill>
        <p:spPr bwMode="auto">
          <a:xfrm>
            <a:off x="457200" y="1066800"/>
            <a:ext cx="8133602" cy="5105400"/>
          </a:xfrm>
          <a:prstGeom prst="rect">
            <a:avLst/>
          </a:prstGeom>
          <a:noFill/>
          <a:ln w="9525">
            <a:noFill/>
            <a:miter lim="800000"/>
          </a:ln>
          <a:effectLst/>
        </p:spPr>
      </p:pic>
      <p:sp>
        <p:nvSpPr>
          <p:cNvPr id="9" name="8 Rectángulo"/>
          <p:cNvSpPr/>
          <p:nvPr/>
        </p:nvSpPr>
        <p:spPr>
          <a:xfrm>
            <a:off x="381000" y="6135469"/>
            <a:ext cx="9067800" cy="646331"/>
          </a:xfrm>
          <a:prstGeom prst="rect">
            <a:avLst/>
          </a:prstGeom>
        </p:spPr>
        <p:txBody>
          <a:bodyPr wrap="square">
            <a:spAutoFit/>
          </a:bodyPr>
          <a:lstStyle/>
          <a:p>
            <a:r>
              <a:rPr lang="es-MX" smtClean="0"/>
              <a:t>http://aula.virtual.ucv.cl/wordpress/pucv-fomenta-el-uso-de-tecnologia-en-las-aulas-para-fortalecer-los-procesos-de-ensenanza-aprendizaje-de-los-estudiantes/</a:t>
            </a:r>
            <a:endParaRPr lang="es-MX"/>
          </a:p>
        </p:txBody>
      </p:sp>
      <p:pic>
        <p:nvPicPr>
          <p:cNvPr id="10" name="Picture 2"/>
          <p:cNvPicPr>
            <a:picLocks noChangeAspect="1" noChangeArrowheads="1"/>
          </p:cNvPicPr>
          <p:nvPr/>
        </p:nvPicPr>
        <p:blipFill>
          <a:blip r:embed="rId4"/>
          <a:stretch>
            <a:fillRect/>
          </a:stretch>
        </p:blipFill>
        <p:spPr bwMode="auto">
          <a:xfrm>
            <a:off x="6248400" y="91759"/>
            <a:ext cx="2362200" cy="898841"/>
          </a:xfrm>
          <a:prstGeom prst="rect">
            <a:avLst/>
          </a:prstGeom>
          <a:noFill/>
          <a:ln w="9525">
            <a:noFill/>
            <a:miter lim="800000"/>
          </a:ln>
          <a:effectLst/>
        </p:spPr>
      </p:pic>
    </p:spTree>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00023" y="228600"/>
            <a:ext cx="2238377" cy="762000"/>
          </a:xfrm>
          <a:prstGeom prst="rect">
            <a:avLst/>
          </a:prstGeom>
          <a:noFill/>
        </p:spPr>
      </p:pic>
      <p:pic>
        <p:nvPicPr>
          <p:cNvPr id="10241" name="Picture 1"/>
          <p:cNvPicPr>
            <a:picLocks noChangeAspect="1" noChangeArrowheads="1"/>
          </p:cNvPicPr>
          <p:nvPr/>
        </p:nvPicPr>
        <p:blipFill>
          <a:blip r:embed="rId3"/>
          <a:stretch>
            <a:fillRect/>
          </a:stretch>
        </p:blipFill>
        <p:spPr bwMode="auto">
          <a:xfrm>
            <a:off x="2438400" y="304800"/>
            <a:ext cx="6705600" cy="6345994"/>
          </a:xfrm>
          <a:prstGeom prst="rect">
            <a:avLst/>
          </a:prstGeom>
          <a:noFill/>
          <a:ln w="9525">
            <a:noFill/>
            <a:miter lim="800000"/>
          </a:ln>
          <a:effectLst/>
        </p:spPr>
      </p:pic>
      <p:pic>
        <p:nvPicPr>
          <p:cNvPr id="10242" name="Picture 2"/>
          <p:cNvPicPr>
            <a:picLocks noChangeAspect="1" noChangeArrowheads="1"/>
          </p:cNvPicPr>
          <p:nvPr/>
        </p:nvPicPr>
        <p:blipFill>
          <a:blip r:embed="rId4"/>
          <a:stretch>
            <a:fillRect/>
          </a:stretch>
        </p:blipFill>
        <p:spPr bwMode="auto">
          <a:xfrm>
            <a:off x="0" y="1639980"/>
            <a:ext cx="2362200" cy="898841"/>
          </a:xfrm>
          <a:prstGeom prst="rect">
            <a:avLst/>
          </a:prstGeom>
          <a:noFill/>
          <a:ln w="9525">
            <a:noFill/>
            <a:miter lim="800000"/>
          </a:ln>
          <a:effectLst/>
        </p:spPr>
      </p:pic>
    </p:spTree>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3"/>
          <a:stretch>
            <a:fillRect/>
          </a:stretch>
        </p:blipFill>
        <p:spPr bwMode="auto">
          <a:xfrm>
            <a:off x="228600" y="228600"/>
            <a:ext cx="2238377" cy="762000"/>
          </a:xfrm>
          <a:prstGeom prst="rect">
            <a:avLst/>
          </a:prstGeom>
          <a:noFill/>
        </p:spPr>
      </p:pic>
      <p:sp>
        <p:nvSpPr>
          <p:cNvPr id="7" name="6 CuadroTexto"/>
          <p:cNvSpPr txBox="1"/>
          <p:nvPr/>
        </p:nvSpPr>
        <p:spPr>
          <a:xfrm>
            <a:off x="457200" y="1066800"/>
            <a:ext cx="3962400" cy="523220"/>
          </a:xfrm>
          <a:prstGeom prst="rect">
            <a:avLst/>
          </a:prstGeom>
          <a:noFill/>
        </p:spPr>
        <p:txBody>
          <a:bodyPr wrap="square" rtlCol="0">
            <a:spAutoFit/>
          </a:bodyPr>
          <a:lstStyle/>
          <a:p>
            <a:r>
              <a:rPr lang="es-MX" sz="2800" smtClean="0"/>
              <a:t>2. La teoría </a:t>
            </a:r>
            <a:endParaRPr lang="es-MX" sz="2800"/>
          </a:p>
        </p:txBody>
      </p:sp>
      <p:pic>
        <p:nvPicPr>
          <p:cNvPr id="8" name="7 Imagen"/>
          <p:cNvPicPr/>
          <p:nvPr/>
        </p:nvPicPr>
        <p:blipFill>
          <a:blip r:embed="rId4"/>
          <a:stretch>
            <a:fillRect/>
          </a:stretch>
        </p:blipFill>
        <p:spPr bwMode="auto">
          <a:xfrm>
            <a:off x="2514600" y="914400"/>
            <a:ext cx="6096000" cy="4343400"/>
          </a:xfrm>
          <a:prstGeom prst="rect">
            <a:avLst/>
          </a:prstGeom>
          <a:noFill/>
          <a:ln w="9525">
            <a:noFill/>
            <a:miter lim="800000"/>
          </a:ln>
        </p:spPr>
      </p:pic>
      <p:sp>
        <p:nvSpPr>
          <p:cNvPr id="10" name="9 Rectángulo"/>
          <p:cNvSpPr/>
          <p:nvPr/>
        </p:nvSpPr>
        <p:spPr>
          <a:xfrm>
            <a:off x="457200" y="5410200"/>
            <a:ext cx="8686800" cy="1200329"/>
          </a:xfrm>
          <a:prstGeom prst="rect">
            <a:avLst/>
          </a:prstGeom>
        </p:spPr>
        <p:txBody>
          <a:bodyPr wrap="square">
            <a:spAutoFit/>
          </a:bodyPr>
          <a:lstStyle/>
          <a:p>
            <a:pPr algn="just"/>
            <a:r>
              <a:rPr lang="es-MX" smtClean="0"/>
              <a:t>Facultad de Psicología de la Universidad Autónoma de Madrid. (7 de Octubre de 2010). ¿Qué motiva a los estudiantes a aprender? Recuperado el 8 de Enero de 2014, de agenciasinc.es: http://www.agenciasinc.es/Noticias/Que-motiva-a-los-estudiantes-a-aprender.</a:t>
            </a:r>
            <a:endParaRPr lang="es-MX"/>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1"/>
    </p:bldLst>
  </p:timing>
</p:sld>
</file>

<file path=ppt/slides/slide2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sp>
        <p:nvSpPr>
          <p:cNvPr id="4" name="3 CuadroTexto"/>
          <p:cNvSpPr txBox="1"/>
          <p:nvPr/>
        </p:nvSpPr>
        <p:spPr>
          <a:xfrm>
            <a:off x="533400" y="1371600"/>
            <a:ext cx="8153400" cy="1692771"/>
          </a:xfrm>
          <a:prstGeom prst="rect">
            <a:avLst/>
          </a:prstGeom>
          <a:noFill/>
        </p:spPr>
        <p:txBody>
          <a:bodyPr wrap="square" rtlCol="0">
            <a:spAutoFit/>
          </a:bodyPr>
          <a:lstStyle/>
          <a:p>
            <a:r>
              <a:rPr lang="es-MX" sz="3200" b="1" smtClean="0"/>
              <a:t>Finalmente, ¿Cuál es nuestra hipótesis?  </a:t>
            </a:r>
          </a:p>
          <a:p>
            <a:endParaRPr lang="es-MX" sz="2400" smtClean="0"/>
          </a:p>
          <a:p>
            <a:r>
              <a:rPr lang="es-MX" sz="2400" smtClean="0"/>
              <a:t>La aplicación de estas propuestas o enfoques  mejoran el desempeño de los estudiantes.</a:t>
            </a:r>
          </a:p>
        </p:txBody>
      </p:sp>
      <p:sp>
        <p:nvSpPr>
          <p:cNvPr id="5" name="4 Rectángulo"/>
          <p:cNvSpPr/>
          <p:nvPr/>
        </p:nvSpPr>
        <p:spPr>
          <a:xfrm>
            <a:off x="457200" y="3429000"/>
            <a:ext cx="5862118" cy="2308324"/>
          </a:xfrm>
          <a:prstGeom prst="rect">
            <a:avLst/>
          </a:prstGeom>
        </p:spPr>
        <p:txBody>
          <a:bodyPr wrap="none">
            <a:spAutoFit/>
          </a:bodyPr>
          <a:lstStyle/>
          <a:p>
            <a:r>
              <a:rPr lang="es-MX" sz="3200" b="1" smtClean="0"/>
              <a:t>¿Cómo contrastar la hipótesis?</a:t>
            </a:r>
          </a:p>
          <a:p>
            <a:endParaRPr lang="es-MX" sz="2400" smtClean="0"/>
          </a:p>
          <a:p>
            <a:r>
              <a:rPr lang="es-MX" sz="2400" smtClean="0"/>
              <a:t>Estudio cuasi-experimental de dos secciones</a:t>
            </a:r>
            <a:r>
              <a:rPr lang="es-MX" sz="2400" b="1" smtClean="0"/>
              <a:t>. </a:t>
            </a:r>
          </a:p>
          <a:p>
            <a:endParaRPr lang="es-MX" sz="3200" b="1" smtClean="0"/>
          </a:p>
          <a:p>
            <a:endParaRPr lang="es-MX" sz="3200" b="1"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p:bldLst>
  </p:timing>
</p:sld>
</file>

<file path=ppt/slides/slide2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sp>
        <p:nvSpPr>
          <p:cNvPr id="4" name="3 CuadroTexto"/>
          <p:cNvSpPr txBox="1"/>
          <p:nvPr/>
        </p:nvSpPr>
        <p:spPr>
          <a:xfrm rot="18618228">
            <a:off x="-1060429" y="2551838"/>
            <a:ext cx="6705600" cy="1323439"/>
          </a:xfrm>
          <a:prstGeom prst="rect">
            <a:avLst/>
          </a:prstGeom>
          <a:noFill/>
        </p:spPr>
        <p:txBody>
          <a:bodyPr wrap="square" rtlCol="0">
            <a:spAutoFit/>
          </a:bodyPr>
          <a:lstStyle/>
          <a:p>
            <a:pPr algn="ctr"/>
            <a:r>
              <a:rPr lang="es-MX" sz="4000" b="1" smtClean="0"/>
              <a:t>OPINIONES – PREGUNTAS - EXPERIENCIAS</a:t>
            </a:r>
            <a:endParaRPr lang="es-MX" sz="4000" b="1"/>
          </a:p>
        </p:txBody>
      </p:sp>
      <p:pic>
        <p:nvPicPr>
          <p:cNvPr id="54274" name="Picture 2" descr="http://1.bp.blogspot.com/-ZDjGBtZ91tk/UVQzaxjv-kI/AAAAAAAACsE/n0AL9eqEL1E/s320/flipped_classroom-782835.JPG">
            <a:hlinkClick r:id="rId4"/>
          </p:cNvPr>
          <p:cNvPicPr>
            <a:picLocks noChangeAspect="1" noChangeArrowheads="1"/>
          </p:cNvPicPr>
          <p:nvPr/>
        </p:nvPicPr>
        <p:blipFill>
          <a:blip r:embed="rId3"/>
          <a:stretch>
            <a:fillRect/>
          </a:stretch>
        </p:blipFill>
        <p:spPr bwMode="auto">
          <a:xfrm>
            <a:off x="3962400" y="533400"/>
            <a:ext cx="5105400" cy="6028518"/>
          </a:xfrm>
          <a:prstGeom prst="rect">
            <a:avLst/>
          </a:prstGeom>
          <a:noFill/>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3"/>
          <a:stretch>
            <a:fillRect/>
          </a:stretch>
        </p:blipFill>
        <p:spPr bwMode="auto">
          <a:xfrm>
            <a:off x="228600" y="228600"/>
            <a:ext cx="2238377" cy="762000"/>
          </a:xfrm>
          <a:prstGeom prst="rect">
            <a:avLst/>
          </a:prstGeom>
          <a:noFill/>
        </p:spPr>
      </p:pic>
      <p:sp>
        <p:nvSpPr>
          <p:cNvPr id="3" name="2 CuadroTexto"/>
          <p:cNvSpPr txBox="1"/>
          <p:nvPr/>
        </p:nvSpPr>
        <p:spPr>
          <a:xfrm>
            <a:off x="228600" y="1066800"/>
            <a:ext cx="7620000" cy="1077218"/>
          </a:xfrm>
          <a:prstGeom prst="rect">
            <a:avLst/>
          </a:prstGeom>
          <a:noFill/>
        </p:spPr>
        <p:txBody>
          <a:bodyPr wrap="square" rtlCol="0">
            <a:spAutoFit/>
          </a:bodyPr>
          <a:lstStyle/>
          <a:p>
            <a:r>
              <a:rPr lang="es-MX" sz="4000" smtClean="0"/>
              <a:t>¿Cuál es el problema?</a:t>
            </a:r>
          </a:p>
          <a:p>
            <a:endParaRPr lang="es-MX" sz="2400" smtClean="0"/>
          </a:p>
        </p:txBody>
      </p:sp>
      <p:sp>
        <p:nvSpPr>
          <p:cNvPr id="4" name="3 Rectángulo"/>
          <p:cNvSpPr/>
          <p:nvPr/>
        </p:nvSpPr>
        <p:spPr>
          <a:xfrm>
            <a:off x="228600" y="1905000"/>
            <a:ext cx="8686800" cy="954107"/>
          </a:xfrm>
          <a:prstGeom prst="rect">
            <a:avLst/>
          </a:prstGeom>
        </p:spPr>
        <p:txBody>
          <a:bodyPr wrap="square">
            <a:spAutoFit/>
          </a:bodyPr>
          <a:lstStyle/>
          <a:p>
            <a:pPr algn="just"/>
            <a:r>
              <a:rPr lang="es-MX" sz="2800" smtClean="0"/>
              <a:t>Responder a estudiantes que ingresan a la Universidad cada vez más diversos.</a:t>
            </a:r>
          </a:p>
        </p:txBody>
      </p:sp>
      <p:sp>
        <p:nvSpPr>
          <p:cNvPr id="8" name="7 Rectángulo"/>
          <p:cNvSpPr/>
          <p:nvPr/>
        </p:nvSpPr>
        <p:spPr>
          <a:xfrm>
            <a:off x="228600" y="2895600"/>
            <a:ext cx="8382000" cy="2308324"/>
          </a:xfrm>
          <a:prstGeom prst="rect">
            <a:avLst/>
          </a:prstGeom>
        </p:spPr>
        <p:txBody>
          <a:bodyPr wrap="square">
            <a:spAutoFit/>
          </a:bodyPr>
          <a:lstStyle/>
          <a:p>
            <a:pPr algn="just">
              <a:buFontTx/>
              <a:buChar char="-"/>
            </a:pPr>
            <a:r>
              <a:rPr lang="es-MX" smtClean="0"/>
              <a:t>Según la OECD (2012)* el </a:t>
            </a:r>
            <a:r>
              <a:rPr lang="es-MX" b="1" smtClean="0"/>
              <a:t>crecimiento y diversidad </a:t>
            </a:r>
            <a:r>
              <a:rPr lang="es-MX" smtClean="0"/>
              <a:t>han caracterizado la educación superior en la mayoría de los países pertenecientes a la OECD las recientes décadas y  Chile no es la excepción en este grupo.  </a:t>
            </a:r>
          </a:p>
          <a:p>
            <a:pPr algn="just">
              <a:buFontTx/>
              <a:buChar char="-"/>
            </a:pPr>
            <a:r>
              <a:rPr lang="es-MX" smtClean="0"/>
              <a:t> El número de </a:t>
            </a:r>
            <a:r>
              <a:rPr lang="es-MX" b="1" smtClean="0"/>
              <a:t>estudiantes</a:t>
            </a:r>
            <a:r>
              <a:rPr lang="es-MX" smtClean="0"/>
              <a:t> que ha ingresado a la educación superior en Chile se ha </a:t>
            </a:r>
            <a:r>
              <a:rPr lang="es-MX" b="1" smtClean="0"/>
              <a:t>doblado</a:t>
            </a:r>
            <a:r>
              <a:rPr lang="es-MX" smtClean="0"/>
              <a:t> entre 2002 y el 2012.  </a:t>
            </a:r>
          </a:p>
          <a:p>
            <a:pPr algn="just">
              <a:buFontTx/>
              <a:buChar char="-"/>
            </a:pPr>
            <a:r>
              <a:rPr lang="es-MX" smtClean="0"/>
              <a:t> OECD (2012) ha evidenciado que para lograr </a:t>
            </a:r>
            <a:r>
              <a:rPr lang="es-MX" b="1" smtClean="0"/>
              <a:t>calidad</a:t>
            </a:r>
            <a:r>
              <a:rPr lang="es-MX" smtClean="0"/>
              <a:t> en educación se debe responder a esta “diversidad” y, que es la educación una de las herramientas para terminar con la inequidad existente en Chile.  Las Universidades Chilenas están al </a:t>
            </a:r>
            <a:r>
              <a:rPr lang="es-MX" b="1" smtClean="0"/>
              <a:t>“debe”</a:t>
            </a:r>
            <a:r>
              <a:rPr lang="es-MX" smtClean="0"/>
              <a:t> en esta línea.</a:t>
            </a:r>
          </a:p>
        </p:txBody>
      </p:sp>
      <p:sp>
        <p:nvSpPr>
          <p:cNvPr id="10" name="9 Rectángulo"/>
          <p:cNvSpPr/>
          <p:nvPr/>
        </p:nvSpPr>
        <p:spPr>
          <a:xfrm>
            <a:off x="304800" y="5562600"/>
            <a:ext cx="8610600" cy="646331"/>
          </a:xfrm>
          <a:prstGeom prst="rect">
            <a:avLst/>
          </a:prstGeom>
        </p:spPr>
        <p:txBody>
          <a:bodyPr wrap="square">
            <a:spAutoFit/>
          </a:bodyPr>
          <a:lstStyle/>
          <a:p>
            <a:pPr algn="just"/>
            <a:r>
              <a:rPr lang="en-US" smtClean="0"/>
              <a:t>*Organization for Economic Co-operation and Development:  “Quality Assurance in Higher Education in Chile”, Reviews of national policies for education, November 2012.</a:t>
            </a:r>
            <a:endParaRPr lang="es-MX"/>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ox(in)">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1"/>
    </p:bldLst>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3 Rectángulo"/>
          <p:cNvSpPr/>
          <p:nvPr/>
        </p:nvSpPr>
        <p:spPr>
          <a:xfrm>
            <a:off x="381000" y="1524000"/>
            <a:ext cx="7924800" cy="400110"/>
          </a:xfrm>
          <a:prstGeom prst="rect">
            <a:avLst/>
          </a:prstGeom>
        </p:spPr>
        <p:txBody>
          <a:bodyPr wrap="square">
            <a:spAutoFit/>
          </a:bodyPr>
          <a:lstStyle/>
          <a:p>
            <a:r>
              <a:rPr lang="es-MX" sz="2000" smtClean="0"/>
              <a:t> Estudiantes cada vez más conectados</a:t>
            </a:r>
            <a:endParaRPr lang="es-MX" sz="2000"/>
          </a:p>
        </p:txBody>
      </p:sp>
      <p:sp>
        <p:nvSpPr>
          <p:cNvPr id="5" name="4 CuadroTexto"/>
          <p:cNvSpPr txBox="1"/>
          <p:nvPr/>
        </p:nvSpPr>
        <p:spPr>
          <a:xfrm>
            <a:off x="304800" y="762000"/>
            <a:ext cx="8229600" cy="707886"/>
          </a:xfrm>
          <a:prstGeom prst="rect">
            <a:avLst/>
          </a:prstGeom>
          <a:noFill/>
        </p:spPr>
        <p:txBody>
          <a:bodyPr wrap="square" rtlCol="0">
            <a:spAutoFit/>
          </a:bodyPr>
          <a:lstStyle/>
          <a:p>
            <a:r>
              <a:rPr lang="es-MX" sz="4000" smtClean="0"/>
              <a:t>¿Cuál es el problema?</a:t>
            </a:r>
            <a:endParaRPr lang="es-MX" sz="2400" smtClean="0"/>
          </a:p>
        </p:txBody>
      </p:sp>
      <p:pic>
        <p:nvPicPr>
          <p:cNvPr id="40962" name="Picture 2"/>
          <p:cNvPicPr>
            <a:picLocks noChangeAspect="1" noChangeArrowheads="1"/>
          </p:cNvPicPr>
          <p:nvPr/>
        </p:nvPicPr>
        <p:blipFill>
          <a:blip r:embed="rId2"/>
          <a:stretch>
            <a:fillRect/>
          </a:stretch>
        </p:blipFill>
        <p:spPr bwMode="auto">
          <a:xfrm>
            <a:off x="228600" y="2590800"/>
            <a:ext cx="7919857" cy="3505200"/>
          </a:xfrm>
          <a:prstGeom prst="rect">
            <a:avLst/>
          </a:prstGeom>
          <a:noFill/>
          <a:ln w="9525">
            <a:noFill/>
            <a:miter lim="800000"/>
          </a:ln>
          <a:effectLst/>
        </p:spPr>
      </p:pic>
      <p:pic>
        <p:nvPicPr>
          <p:cNvPr id="40964" name="Picture 4"/>
          <p:cNvPicPr>
            <a:picLocks noChangeAspect="1" noChangeArrowheads="1"/>
          </p:cNvPicPr>
          <p:nvPr/>
        </p:nvPicPr>
        <p:blipFill>
          <a:blip r:embed="rId3"/>
          <a:stretch>
            <a:fillRect/>
          </a:stretch>
        </p:blipFill>
        <p:spPr bwMode="auto">
          <a:xfrm>
            <a:off x="7086600" y="3657600"/>
            <a:ext cx="1575774" cy="1323975"/>
          </a:xfrm>
          <a:prstGeom prst="rect">
            <a:avLst/>
          </a:prstGeom>
          <a:noFill/>
          <a:ln w="9525">
            <a:noFill/>
            <a:miter lim="800000"/>
          </a:ln>
          <a:effectLst/>
        </p:spPr>
      </p:pic>
      <p:pic>
        <p:nvPicPr>
          <p:cNvPr id="40966" name="Picture 6" descr="Rebasan nuevas tecnologías a maestros en aula"/>
          <p:cNvPicPr>
            <a:picLocks noChangeAspect="1" noChangeArrowheads="1"/>
          </p:cNvPicPr>
          <p:nvPr/>
        </p:nvPicPr>
        <p:blipFill>
          <a:blip r:embed="rId4"/>
          <a:stretch>
            <a:fillRect/>
          </a:stretch>
        </p:blipFill>
        <p:spPr bwMode="auto">
          <a:xfrm>
            <a:off x="609600" y="2590800"/>
            <a:ext cx="7549662" cy="3505200"/>
          </a:xfrm>
          <a:prstGeom prst="rect">
            <a:avLst/>
          </a:prstGeom>
          <a:noFill/>
        </p:spPr>
      </p:pic>
      <p:sp>
        <p:nvSpPr>
          <p:cNvPr id="10" name="9 Rectángulo"/>
          <p:cNvSpPr/>
          <p:nvPr/>
        </p:nvSpPr>
        <p:spPr>
          <a:xfrm>
            <a:off x="457200" y="1905000"/>
            <a:ext cx="8686800" cy="707886"/>
          </a:xfrm>
          <a:prstGeom prst="rect">
            <a:avLst/>
          </a:prstGeom>
        </p:spPr>
        <p:txBody>
          <a:bodyPr wrap="square">
            <a:spAutoFit/>
          </a:bodyPr>
          <a:lstStyle/>
          <a:p>
            <a:r>
              <a:rPr lang="es-MX" sz="2000" smtClean="0"/>
              <a:t>Chile lidera uso de internet, telefonía celular y uso de redes sociales en Latinoamérica.</a:t>
            </a:r>
            <a:endParaRPr lang="es-MX" sz="2000"/>
          </a:p>
        </p:txBody>
      </p:sp>
      <p:sp>
        <p:nvSpPr>
          <p:cNvPr id="11" name="10 Rectángulo"/>
          <p:cNvSpPr/>
          <p:nvPr/>
        </p:nvSpPr>
        <p:spPr>
          <a:xfrm>
            <a:off x="4648200" y="1504890"/>
            <a:ext cx="2484398" cy="400110"/>
          </a:xfrm>
          <a:prstGeom prst="rect">
            <a:avLst/>
          </a:prstGeom>
        </p:spPr>
        <p:txBody>
          <a:bodyPr wrap="none">
            <a:spAutoFit/>
          </a:bodyPr>
          <a:lstStyle/>
          <a:p>
            <a:r>
              <a:rPr lang="es-MX" sz="2000" b="1" smtClean="0"/>
              <a:t>(¿o desconectados?). </a:t>
            </a:r>
            <a:endParaRPr lang="es-MX" sz="20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par>
                                <p:cTn id="18" presetID="4" presetClass="entr" presetSubtype="16" fill="hold" nodeType="withEffect">
                                  <p:stCondLst>
                                    <p:cond delay="0"/>
                                  </p:stCondLst>
                                  <p:childTnLst>
                                    <p:set>
                                      <p:cBhvr>
                                        <p:cTn id="19" dur="1" fill="hold">
                                          <p:stCondLst>
                                            <p:cond delay="0"/>
                                          </p:stCondLst>
                                        </p:cTn>
                                        <p:tgtEl>
                                          <p:spTgt spid="40966"/>
                                        </p:tgtEl>
                                        <p:attrNameLst>
                                          <p:attrName>style.visibility</p:attrName>
                                        </p:attrNameLst>
                                      </p:cBhvr>
                                      <p:to>
                                        <p:strVal val="visible"/>
                                      </p:to>
                                    </p:set>
                                    <p:animEffect transition="in" filter="box(in)">
                                      <p:cBhvr>
                                        <p:cTn id="20" dur="500"/>
                                        <p:tgtEl>
                                          <p:spTgt spid="40966"/>
                                        </p:tgtEl>
                                      </p:cBhvr>
                                    </p:animEffect>
                                  </p:childTnLst>
                                </p:cTn>
                              </p:par>
                            </p:childTnLst>
                          </p:cTn>
                        </p:par>
                      </p:childTnLst>
                    </p:cTn>
                  </p:par>
                  <p:par>
                    <p:cTn id="21" fill="hold" nodeType="clickPar">
                      <p:stCondLst>
                        <p:cond delay="indefinite"/>
                        <p:cond evt="onBegin" delay="0">
                          <p:tn val="20"/>
                        </p:cond>
                      </p:stCondLst>
                      <p:childTnLst>
                        <p:par>
                          <p:cTn id="22" fill="hold" nodeType="after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Effect transition="in" filter="box(in)">
                                      <p:cBhvr>
                                        <p:cTn id="25" dur="500"/>
                                        <p:tgtEl>
                                          <p:spTgt spid="10">
                                            <p:txEl>
                                              <p:pRg st="0" end="0"/>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0962"/>
                                        </p:tgtEl>
                                        <p:attrNameLst>
                                          <p:attrName>style.visibility</p:attrName>
                                        </p:attrNameLst>
                                      </p:cBhvr>
                                      <p:to>
                                        <p:strVal val="visible"/>
                                      </p:to>
                                    </p:set>
                                    <p:animEffect transition="in" filter="box(in)">
                                      <p:cBhvr>
                                        <p:cTn id="28" dur="500"/>
                                        <p:tgtEl>
                                          <p:spTgt spid="40962"/>
                                        </p:tgtEl>
                                      </p:cBhvr>
                                    </p:animEffect>
                                  </p:childTnLst>
                                </p:cTn>
                              </p:par>
                              <p:par>
                                <p:cTn id="29" presetID="4" presetClass="entr" presetSubtype="16" fill="hold" nodeType="withEffect">
                                  <p:stCondLst>
                                    <p:cond delay="0"/>
                                  </p:stCondLst>
                                  <p:childTnLst>
                                    <p:set>
                                      <p:cBhvr>
                                        <p:cTn id="30" dur="1" fill="hold">
                                          <p:stCondLst>
                                            <p:cond delay="0"/>
                                          </p:stCondLst>
                                        </p:cTn>
                                        <p:tgtEl>
                                          <p:spTgt spid="40964"/>
                                        </p:tgtEl>
                                        <p:attrNameLst>
                                          <p:attrName>style.visibility</p:attrName>
                                        </p:attrNameLst>
                                      </p:cBhvr>
                                      <p:to>
                                        <p:strVal val="visible"/>
                                      </p:to>
                                    </p:set>
                                    <p:animEffect transition="in" filter="box(in)">
                                      <p:cBhvr>
                                        <p:cTn id="31" dur="500"/>
                                        <p:tgtEl>
                                          <p:spTgt spid="40964"/>
                                        </p:tgtEl>
                                      </p:cBhvr>
                                    </p:animEffect>
                                  </p:childTnLst>
                                </p:cTn>
                              </p:par>
                              <p:par>
                                <p:cTn id="32" presetID="4" presetClass="exit" presetSubtype="16" fill="hold" nodeType="withEffect">
                                  <p:stCondLst>
                                    <p:cond delay="0"/>
                                  </p:stCondLst>
                                  <p:childTnLst>
                                    <p:animEffect transition="out" filter="box(in)">
                                      <p:cBhvr>
                                        <p:cTn id="33" dur="500"/>
                                        <p:tgtEl>
                                          <p:spTgt spid="40966"/>
                                        </p:tgtEl>
                                      </p:cBhvr>
                                    </p:animEffect>
                                    <p:set>
                                      <p:cBhvr>
                                        <p:cTn id="34" dur="1" fill="hold">
                                          <p:stCondLst>
                                            <p:cond delay="499"/>
                                          </p:stCondLst>
                                        </p:cTn>
                                        <p:tgtEl>
                                          <p:spTgt spid="4096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1"/>
    </p:bldLst>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1986" name="Picture 2"/>
          <p:cNvPicPr>
            <a:picLocks noChangeAspect="1" noChangeArrowheads="1"/>
          </p:cNvPicPr>
          <p:nvPr/>
        </p:nvPicPr>
        <p:blipFill>
          <a:blip r:embed="rId2"/>
          <a:stretch>
            <a:fillRect/>
          </a:stretch>
        </p:blipFill>
        <p:spPr bwMode="auto">
          <a:xfrm>
            <a:off x="381000" y="0"/>
            <a:ext cx="7467600" cy="6611281"/>
          </a:xfrm>
          <a:prstGeom prst="rect">
            <a:avLst/>
          </a:prstGeom>
          <a:noFill/>
          <a:ln w="9525">
            <a:noFill/>
            <a:miter lim="800000"/>
          </a:ln>
          <a:effectLst/>
        </p:spPr>
      </p:pic>
      <p:sp>
        <p:nvSpPr>
          <p:cNvPr id="5" name="4 CuadroTexto"/>
          <p:cNvSpPr txBox="1"/>
          <p:nvPr/>
        </p:nvSpPr>
        <p:spPr>
          <a:xfrm>
            <a:off x="4343400" y="4114800"/>
            <a:ext cx="5410200" cy="584775"/>
          </a:xfrm>
          <a:prstGeom prst="rect">
            <a:avLst/>
          </a:prstGeom>
          <a:noFill/>
        </p:spPr>
        <p:txBody>
          <a:bodyPr wrap="square" rtlCol="0">
            <a:spAutoFit/>
          </a:bodyPr>
          <a:lstStyle/>
          <a:p>
            <a:r>
              <a:rPr lang="es-MX" sz="3200" b="1" smtClean="0"/>
              <a:t>Web Index Report  2013</a:t>
            </a:r>
            <a:endParaRPr lang="es-MX" sz="3200" b="1"/>
          </a:p>
        </p:txBody>
      </p:sp>
      <p:sp>
        <p:nvSpPr>
          <p:cNvPr id="6" name="5 Rectángulo"/>
          <p:cNvSpPr/>
          <p:nvPr/>
        </p:nvSpPr>
        <p:spPr>
          <a:xfrm>
            <a:off x="457200" y="6488668"/>
            <a:ext cx="8382000" cy="369332"/>
          </a:xfrm>
          <a:prstGeom prst="rect">
            <a:avLst/>
          </a:prstGeom>
        </p:spPr>
        <p:txBody>
          <a:bodyPr wrap="square">
            <a:spAutoFit/>
          </a:bodyPr>
          <a:lstStyle/>
          <a:p>
            <a:r>
              <a:rPr lang="es-MX" smtClean="0"/>
              <a:t>http://thewebindex.org/2013/11/Web-Index-Annual-Report-2013-FINAL.pdf</a:t>
            </a:r>
            <a:endParaRPr lang="es-MX"/>
          </a:p>
        </p:txBody>
      </p:sp>
      <p:sp>
        <p:nvSpPr>
          <p:cNvPr id="7" name="6 Flecha derecha"/>
          <p:cNvSpPr/>
          <p:nvPr/>
        </p:nvSpPr>
        <p:spPr>
          <a:xfrm>
            <a:off x="1447800" y="2209800"/>
            <a:ext cx="990600" cy="152400"/>
          </a:xfrm>
          <a:prstGeom prst="rightArrow">
            <a:avLst>
              <a:gd name="adj1" fmla="val 50000"/>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MX"/>
          </a:p>
        </p:txBody>
      </p:sp>
      <p:pic>
        <p:nvPicPr>
          <p:cNvPr id="41987" name="Picture 3"/>
          <p:cNvPicPr>
            <a:picLocks noChangeAspect="1" noChangeArrowheads="1"/>
          </p:cNvPicPr>
          <p:nvPr/>
        </p:nvPicPr>
        <p:blipFill>
          <a:blip r:embed="rId3"/>
          <a:stretch>
            <a:fillRect/>
          </a:stretch>
        </p:blipFill>
        <p:spPr bwMode="auto">
          <a:xfrm>
            <a:off x="6019800" y="762000"/>
            <a:ext cx="3124200" cy="3281123"/>
          </a:xfrm>
          <a:prstGeom prst="rect">
            <a:avLst/>
          </a:prstGeom>
          <a:noFill/>
          <a:ln w="9525">
            <a:noFill/>
            <a:miter lim="800000"/>
          </a:ln>
          <a:effectLst/>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4 CuadroTexto"/>
          <p:cNvSpPr txBox="1"/>
          <p:nvPr/>
        </p:nvSpPr>
        <p:spPr>
          <a:xfrm>
            <a:off x="457200" y="304800"/>
            <a:ext cx="7924800" cy="1569660"/>
          </a:xfrm>
          <a:prstGeom prst="rect">
            <a:avLst/>
          </a:prstGeom>
          <a:noFill/>
        </p:spPr>
        <p:txBody>
          <a:bodyPr wrap="square" rtlCol="0">
            <a:spAutoFit/>
          </a:bodyPr>
          <a:lstStyle/>
          <a:p>
            <a:pPr algn="just"/>
            <a:r>
              <a:rPr lang="es-MX" sz="2400" smtClean="0"/>
              <a:t>TECNOLOGÍA EN AULA </a:t>
            </a:r>
            <a:r>
              <a:rPr lang="es-MX" sz="2400" smtClean="0">
                <a:sym typeface="Wingdings" pitchFamily="2" charset="2"/>
              </a:rPr>
              <a:t> UNA NECESIDAD</a:t>
            </a:r>
          </a:p>
          <a:p>
            <a:pPr algn="just"/>
            <a:endParaRPr lang="es-MX" sz="2400" smtClean="0">
              <a:sym typeface="Wingdings" panose="05000000000000000000" pitchFamily="2" charset="2"/>
            </a:endParaRPr>
          </a:p>
          <a:p>
            <a:pPr algn="just"/>
            <a:r>
              <a:rPr lang="es-MX" sz="2400" smtClean="0">
                <a:sym typeface="Wingdings" pitchFamily="2" charset="2"/>
              </a:rPr>
              <a:t>DESAFÍO  SUSTENTADA EN LA TEORÍA DEL “BUEN INSTRUIR”</a:t>
            </a:r>
          </a:p>
          <a:p>
            <a:pPr algn="just"/>
            <a:endParaRPr lang="es-MX" sz="2400" smtClean="0">
              <a:sym typeface="Wingdings" pitchFamily="2" charset="2"/>
            </a:endParaRPr>
          </a:p>
        </p:txBody>
      </p:sp>
      <p:pic>
        <p:nvPicPr>
          <p:cNvPr id="43011" name="Picture 3"/>
          <p:cNvPicPr>
            <a:picLocks noChangeAspect="1" noChangeArrowheads="1"/>
          </p:cNvPicPr>
          <p:nvPr/>
        </p:nvPicPr>
        <p:blipFill>
          <a:blip r:embed="rId2"/>
          <a:stretch>
            <a:fillRect/>
          </a:stretch>
        </p:blipFill>
        <p:spPr bwMode="auto">
          <a:xfrm>
            <a:off x="304800" y="2057400"/>
            <a:ext cx="4066065" cy="3495675"/>
          </a:xfrm>
          <a:prstGeom prst="rect">
            <a:avLst/>
          </a:prstGeom>
          <a:noFill/>
          <a:ln w="9525">
            <a:noFill/>
            <a:miter lim="800000"/>
          </a:ln>
          <a:effectLst/>
        </p:spPr>
      </p:pic>
      <p:pic>
        <p:nvPicPr>
          <p:cNvPr id="8" name="Picture 2"/>
          <p:cNvPicPr>
            <a:picLocks noChangeAspect="1" noChangeArrowheads="1"/>
          </p:cNvPicPr>
          <p:nvPr/>
        </p:nvPicPr>
        <p:blipFill>
          <a:blip r:embed="rId3"/>
          <a:stretch>
            <a:fillRect/>
          </a:stretch>
        </p:blipFill>
        <p:spPr bwMode="auto">
          <a:xfrm>
            <a:off x="4648200" y="2209800"/>
            <a:ext cx="4267200" cy="3200400"/>
          </a:xfrm>
          <a:prstGeom prst="rect">
            <a:avLst/>
          </a:prstGeom>
          <a:noFill/>
          <a:ln w="9525">
            <a:noFill/>
            <a:miter lim="800000"/>
          </a:ln>
          <a:effectLst/>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4035" name="Picture 3"/>
          <p:cNvPicPr>
            <a:picLocks noChangeAspect="1" noChangeArrowheads="1"/>
          </p:cNvPicPr>
          <p:nvPr/>
        </p:nvPicPr>
        <p:blipFill>
          <a:blip r:embed="rId2"/>
          <a:stretch>
            <a:fillRect/>
          </a:stretch>
        </p:blipFill>
        <p:spPr bwMode="auto">
          <a:xfrm>
            <a:off x="762000" y="228600"/>
            <a:ext cx="5486400" cy="6454588"/>
          </a:xfrm>
          <a:prstGeom prst="rect">
            <a:avLst/>
          </a:prstGeom>
          <a:noFill/>
          <a:ln w="9525">
            <a:noFill/>
            <a:miter lim="800000"/>
          </a:ln>
          <a:effectLst/>
        </p:spPr>
      </p:pic>
      <p:sp>
        <p:nvSpPr>
          <p:cNvPr id="6" name="5 CuadroTexto"/>
          <p:cNvSpPr txBox="1"/>
          <p:nvPr/>
        </p:nvSpPr>
        <p:spPr>
          <a:xfrm>
            <a:off x="6400800" y="1676400"/>
            <a:ext cx="2514600" cy="646331"/>
          </a:xfrm>
          <a:prstGeom prst="rect">
            <a:avLst/>
          </a:prstGeom>
          <a:noFill/>
        </p:spPr>
        <p:txBody>
          <a:bodyPr wrap="square" rtlCol="0">
            <a:spAutoFit/>
          </a:bodyPr>
          <a:lstStyle/>
          <a:p>
            <a:pPr algn="ctr"/>
            <a:r>
              <a:rPr lang="es-MX" b="1" smtClean="0"/>
              <a:t>HUMOR SOBRE LO EVIDENTE</a:t>
            </a:r>
            <a:endParaRPr lang="es-MX" b="1"/>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2"/>
          <a:stretch>
            <a:fillRect/>
          </a:stretch>
        </p:blipFill>
        <p:spPr bwMode="auto">
          <a:xfrm>
            <a:off x="228600" y="228600"/>
            <a:ext cx="2238377" cy="762000"/>
          </a:xfrm>
          <a:prstGeom prst="rect">
            <a:avLst/>
          </a:prstGeom>
          <a:noFill/>
        </p:spPr>
      </p:pic>
      <p:sp>
        <p:nvSpPr>
          <p:cNvPr id="3" name="2 CuadroTexto"/>
          <p:cNvSpPr txBox="1"/>
          <p:nvPr/>
        </p:nvSpPr>
        <p:spPr>
          <a:xfrm>
            <a:off x="152400" y="1219200"/>
            <a:ext cx="8610600" cy="707886"/>
          </a:xfrm>
          <a:prstGeom prst="rect">
            <a:avLst/>
          </a:prstGeom>
          <a:noFill/>
        </p:spPr>
        <p:txBody>
          <a:bodyPr wrap="square" rtlCol="0">
            <a:spAutoFit/>
          </a:bodyPr>
          <a:lstStyle/>
          <a:p>
            <a:r>
              <a:rPr lang="es-MX" sz="4000" smtClean="0"/>
              <a:t>Entonces, ¿Respuestas al problema?</a:t>
            </a:r>
            <a:endParaRPr lang="es-MX" sz="2400" smtClean="0"/>
          </a:p>
        </p:txBody>
      </p:sp>
      <p:sp>
        <p:nvSpPr>
          <p:cNvPr id="4" name="3 Rectángulo"/>
          <p:cNvSpPr/>
          <p:nvPr/>
        </p:nvSpPr>
        <p:spPr>
          <a:xfrm>
            <a:off x="457200" y="2286000"/>
            <a:ext cx="7772400" cy="523220"/>
          </a:xfrm>
          <a:prstGeom prst="rect">
            <a:avLst/>
          </a:prstGeom>
        </p:spPr>
        <p:txBody>
          <a:bodyPr wrap="square">
            <a:spAutoFit/>
          </a:bodyPr>
          <a:lstStyle/>
          <a:p>
            <a:pPr algn="just"/>
            <a:r>
              <a:rPr lang="es-MX" sz="2800" smtClean="0"/>
              <a:t>Creemos innovación y uso de tecnología.</a:t>
            </a:r>
          </a:p>
        </p:txBody>
      </p:sp>
      <p:sp>
        <p:nvSpPr>
          <p:cNvPr id="6" name="5 Flecha abajo"/>
          <p:cNvSpPr/>
          <p:nvPr/>
        </p:nvSpPr>
        <p:spPr>
          <a:xfrm>
            <a:off x="3962400" y="3276600"/>
            <a:ext cx="14478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CuadroTexto"/>
          <p:cNvSpPr txBox="1"/>
          <p:nvPr/>
        </p:nvSpPr>
        <p:spPr>
          <a:xfrm>
            <a:off x="1371600" y="4267200"/>
            <a:ext cx="6858000" cy="2308324"/>
          </a:xfrm>
          <a:prstGeom prst="rect">
            <a:avLst/>
          </a:prstGeom>
          <a:noFill/>
        </p:spPr>
        <p:txBody>
          <a:bodyPr wrap="square" rtlCol="0">
            <a:spAutoFit/>
          </a:bodyPr>
          <a:lstStyle/>
          <a:p>
            <a:pPr algn="ctr"/>
            <a:r>
              <a:rPr lang="es-MX" sz="3600" smtClean="0"/>
              <a:t>Una propuesta!!! Flipped Classroom (Clase invertida) + ARS (Audience Response System – Clickers)</a:t>
            </a:r>
            <a:endParaRPr lang="es-MX" sz="36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par>
                                <p:cTn id="18" presetID="8" presetClass="entr" presetSubtype="16"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amond(in)">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1"/>
      <p:bldP spid="6" grpId="2"/>
      <p:bldP spid="7" grpId="3"/>
    </p:bldLst>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1266" name="Picture 2" descr="Logo Universidad"/>
          <p:cNvPicPr>
            <a:picLocks noChangeAspect="1" noChangeArrowheads="1"/>
          </p:cNvPicPr>
          <p:nvPr/>
        </p:nvPicPr>
        <p:blipFill>
          <a:blip r:embed="rId3"/>
          <a:stretch>
            <a:fillRect/>
          </a:stretch>
        </p:blipFill>
        <p:spPr bwMode="auto">
          <a:xfrm>
            <a:off x="228600" y="228600"/>
            <a:ext cx="2238377" cy="762000"/>
          </a:xfrm>
          <a:prstGeom prst="rect">
            <a:avLst/>
          </a:prstGeom>
          <a:noFill/>
        </p:spPr>
      </p:pic>
      <p:sp>
        <p:nvSpPr>
          <p:cNvPr id="3" name="2 CuadroTexto"/>
          <p:cNvSpPr txBox="1"/>
          <p:nvPr/>
        </p:nvSpPr>
        <p:spPr>
          <a:xfrm>
            <a:off x="457200" y="1143000"/>
            <a:ext cx="8077200" cy="1077218"/>
          </a:xfrm>
          <a:prstGeom prst="rect">
            <a:avLst/>
          </a:prstGeom>
          <a:noFill/>
        </p:spPr>
        <p:txBody>
          <a:bodyPr wrap="square" rtlCol="0">
            <a:spAutoFit/>
          </a:bodyPr>
          <a:lstStyle/>
          <a:p>
            <a:r>
              <a:rPr lang="es-MX" sz="2800" smtClean="0"/>
              <a:t>¿Qué es el Flipped Classroom o la Clase Invertida? </a:t>
            </a:r>
          </a:p>
          <a:p>
            <a:endParaRPr lang="es-MX" smtClean="0"/>
          </a:p>
          <a:p>
            <a:endParaRPr lang="es-MX"/>
          </a:p>
        </p:txBody>
      </p:sp>
      <p:sp>
        <p:nvSpPr>
          <p:cNvPr id="7" name="6 Rectángulo"/>
          <p:cNvSpPr/>
          <p:nvPr/>
        </p:nvSpPr>
        <p:spPr>
          <a:xfrm>
            <a:off x="381000" y="1752600"/>
            <a:ext cx="8305800" cy="2062103"/>
          </a:xfrm>
          <a:prstGeom prst="rect">
            <a:avLst/>
          </a:prstGeom>
        </p:spPr>
        <p:txBody>
          <a:bodyPr wrap="square">
            <a:spAutoFit/>
          </a:bodyPr>
          <a:lstStyle/>
          <a:p>
            <a:pPr algn="just"/>
            <a:r>
              <a:rPr lang="es-MX" sz="2000" smtClean="0"/>
              <a:t>De acuerdo al centro para la enseñanza y aprendizaje de la Universidad de Texas, es una </a:t>
            </a:r>
            <a:r>
              <a:rPr lang="es-MX" sz="2400" b="1" i="1" smtClean="0"/>
              <a:t>metodología que invierte el ciclo típico de adquisición y aplicación de conocimientos</a:t>
            </a:r>
            <a:r>
              <a:rPr lang="es-MX" sz="2000" smtClean="0"/>
              <a:t> de modo que los estudiantes adquieren los conocimientos antes de la clase y, los instructores guían a los estudiantes en la clarificación y aplicación de ese conocimiento durante la clase de forma activa e interactiva.</a:t>
            </a:r>
            <a:endParaRPr lang="es-MX" sz="2000"/>
          </a:p>
        </p:txBody>
      </p:sp>
      <p:pic>
        <p:nvPicPr>
          <p:cNvPr id="8" name="7 Imagen" descr="Home">
            <a:hlinkClick r:id="rId5" tooltip="&quot;Home&quot;"/>
          </p:cNvPr>
          <p:cNvPicPr/>
          <p:nvPr/>
        </p:nvPicPr>
        <p:blipFill>
          <a:blip r:embed="rId4"/>
          <a:stretch>
            <a:fillRect/>
          </a:stretch>
        </p:blipFill>
        <p:spPr bwMode="auto">
          <a:xfrm>
            <a:off x="533400" y="3886200"/>
            <a:ext cx="2895600" cy="457200"/>
          </a:xfrm>
          <a:prstGeom prst="rect">
            <a:avLst/>
          </a:prstGeom>
          <a:noFill/>
          <a:ln w="9525">
            <a:noFill/>
            <a:miter lim="800000"/>
          </a:ln>
        </p:spPr>
      </p:pic>
      <p:sp>
        <p:nvSpPr>
          <p:cNvPr id="9" name="8 Rectángulo"/>
          <p:cNvSpPr/>
          <p:nvPr/>
        </p:nvSpPr>
        <p:spPr>
          <a:xfrm>
            <a:off x="533400" y="4495800"/>
            <a:ext cx="8610600" cy="369332"/>
          </a:xfrm>
          <a:prstGeom prst="rect">
            <a:avLst/>
          </a:prstGeom>
        </p:spPr>
        <p:txBody>
          <a:bodyPr wrap="square">
            <a:spAutoFit/>
          </a:bodyPr>
          <a:lstStyle/>
          <a:p>
            <a:r>
              <a:rPr lang="es-MX" smtClean="0"/>
              <a:t>http://ctl.utexas.edu/teaching/flipping_a_class/what_is_flipped</a:t>
            </a:r>
            <a:endParaRPr lang="es-MX"/>
          </a:p>
        </p:txBody>
      </p:sp>
      <p:pic>
        <p:nvPicPr>
          <p:cNvPr id="13" name="Picture 3"/>
          <p:cNvPicPr>
            <a:picLocks noChangeAspect="1" noChangeArrowheads="1"/>
          </p:cNvPicPr>
          <p:nvPr/>
        </p:nvPicPr>
        <p:blipFill>
          <a:blip r:embed="rId6"/>
          <a:stretch>
            <a:fillRect/>
          </a:stretch>
        </p:blipFill>
        <p:spPr bwMode="auto">
          <a:xfrm>
            <a:off x="2057400" y="4953000"/>
            <a:ext cx="5083275" cy="1676400"/>
          </a:xfrm>
          <a:prstGeom prst="rect">
            <a:avLst/>
          </a:prstGeom>
          <a:noFill/>
          <a:ln w="9525">
            <a:noFill/>
            <a:miter lim="800000"/>
          </a:ln>
          <a:effec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par>
                                <p:cTn id="13" presetID="4" presetClass="entr" presetSubtype="16"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ox(in)">
                                      <p:cBhvr>
                                        <p:cTn id="15" dur="500"/>
                                        <p:tgtEl>
                                          <p:spTgt spid="8"/>
                                        </p:tgtEl>
                                      </p:cBhvr>
                                    </p:animEffect>
                                  </p:childTnLst>
                                </p:cTn>
                              </p:par>
                              <p:par>
                                <p:cTn id="16" presetID="4" presetClass="entr" presetSubtype="16"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ox(in)">
                                      <p:cBhvr>
                                        <p:cTn id="18" dur="500"/>
                                        <p:tgtEl>
                                          <p:spTgt spid="13"/>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ox(in)">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1"/>
      <p:bldP spid="9" grpId="2"/>
    </p:bldLst>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r="http://schemas.openxmlformats.org/officeDocument/2006/relationships"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Toshiba</Company>
  <PresentationFormat>On-screen Show (4:3)</PresentationFormat>
  <Paragraphs>77</Paragraphs>
  <Slides>28</Slides>
  <Notes>6</Notes>
  <TotalTime>1142</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28</vt:i4>
      </vt:variant>
    </vt:vector>
  </HeadingPairs>
  <TitlesOfParts>
    <vt:vector baseType="lpstr" size="32">
      <vt:lpstr>Arial</vt:lpstr>
      <vt:lpstr>Calibri</vt:lpstr>
      <vt:lpstr>Wingdings</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Diapositiva 1</dc:title>
  <dc:creator>HHL</dc:creator>
  <cp:lastModifiedBy>HHL</cp:lastModifiedBy>
  <cp:revision>62</cp:revision>
  <dcterms:created xsi:type="dcterms:W3CDTF">2014-01-14T19:47:11Z</dcterms:created>
  <dcterms:modified xsi:type="dcterms:W3CDTF">2024-01-18T14:32:04Z</dcterms:modified>
</cp:coreProperties>
</file>