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70" r:id="rId4"/>
    <p:sldId id="258" r:id="rId5"/>
    <p:sldId id="259" r:id="rId6"/>
    <p:sldId id="273" r:id="rId7"/>
    <p:sldId id="260" r:id="rId8"/>
    <p:sldId id="271" r:id="rId9"/>
    <p:sldId id="274" r:id="rId10"/>
    <p:sldId id="267" r:id="rId11"/>
    <p:sldId id="262" r:id="rId12"/>
    <p:sldId id="268" r:id="rId13"/>
    <p:sldId id="265" r:id="rId14"/>
    <p:sldId id="261" r:id="rId15"/>
    <p:sldId id="269" r:id="rId16"/>
  </p:sldIdLst>
  <p:sldSz cx="9144000" cy="6858000" type="screen4x3"/>
  <p:notesSz cx="6858000" cy="9144000"/>
  <p:custDataLst>
    <p:tags r:id="rId17"/>
  </p:custDataLst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605" autoAdjust="0"/>
  </p:normalViewPr>
  <p:slideViewPr>
    <p:cSldViewPr>
      <p:cViewPr varScale="1">
        <p:scale>
          <a:sx n="75" d="100"/>
          <a:sy n="75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tags" Target="tags/tag1.xml" /><Relationship Id="rId18" Type="http://schemas.openxmlformats.org/officeDocument/2006/relationships/presProps" Target="presProps.xml" /><Relationship Id="rId19" Type="http://schemas.openxmlformats.org/officeDocument/2006/relationships/viewProps" Target="viewProps.xml" /><Relationship Id="rId2" Type="http://schemas.openxmlformats.org/officeDocument/2006/relationships/slide" Target="slides/slide1.xml" /><Relationship Id="rId20" Type="http://schemas.openxmlformats.org/officeDocument/2006/relationships/theme" Target="theme/theme1.xml" /><Relationship Id="rId21" Type="http://schemas.openxmlformats.org/officeDocument/2006/relationships/tableStyles" Target="tableStyles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A3C7-11DA-4969-A124-A821877051E4}" type="datetimeFigureOut">
              <a:rPr lang="es-CL" smtClean="0"/>
              <a:t>21-01-2014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B890-C532-4B52-91A6-0CA529142F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39A3C7-11DA-4969-A124-A821877051E4}" type="datetimeFigureOut">
              <a:rPr lang="es-CL" smtClean="0"/>
              <a:t>21-01-2014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DB890-C532-4B52-91A6-0CA529142FD9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image" Target="../media/image1.jpeg" /><Relationship Id="rId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6739A3C7-11DA-4969-A124-A821877051E4}" type="datetimeFigureOut">
              <a:rPr lang="es-CL" smtClean="0"/>
              <a:t>21-01-2014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988DB890-C532-4B52-91A6-0CA529142FD9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ransition/>
  <p:timing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Tx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Tx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1 Título"/>
          <p:cNvSpPr txBox="1"/>
          <p:nvPr/>
        </p:nvSpPr>
        <p:spPr>
          <a:xfrm>
            <a:off x="539552" y="1628800"/>
            <a:ext cx="8280920" cy="3672407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 smtClean="0">
                <a:solidFill>
                  <a:schemeClr val="bg1"/>
                </a:solidFill>
                <a:latin typeface="Cooper Std Black" pitchFamily="18" charset="0"/>
              </a:rPr>
              <a:t>INTERACTUANDO, APRENDIENDO Y DIALOGANDO CON EL INGENIERO EN FORMACIÓN: </a:t>
            </a:r>
            <a:br>
              <a:rPr lang="es-CL" sz="3200" smtClean="0">
                <a:solidFill>
                  <a:schemeClr val="bg1"/>
                </a:solidFill>
                <a:latin typeface="Cooper Std Black" pitchFamily="18" charset="0"/>
              </a:rPr>
            </a:br>
            <a:br>
              <a:rPr lang="es-CL" sz="3200" smtClean="0">
                <a:solidFill>
                  <a:schemeClr val="bg1"/>
                </a:solidFill>
              </a:rPr>
            </a:br>
            <a:r>
              <a:rPr lang="es-CL" sz="2800" smtClean="0">
                <a:solidFill>
                  <a:schemeClr val="bg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Experiencias de desarrollo de habilidades blandas en la Universidad Central de Chi</a:t>
            </a:r>
            <a:r>
              <a:rPr lang="es-CL" sz="280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le</a:t>
            </a:r>
            <a:br>
              <a:rPr lang="es-CL" sz="280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es-CL" sz="280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799884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60648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b="1" smtClean="0"/>
              <a:t>Evidencias  de la asignatura</a:t>
            </a:r>
          </a:p>
          <a:p>
            <a:r>
              <a:rPr lang="es-CL" sz="3600" b="1" smtClean="0"/>
              <a:t>Instrucción</a:t>
            </a:r>
            <a:endParaRPr lang="es-CL" sz="3600" b="1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CL" sz="3200" smtClean="0"/>
              <a:t>El ingeniero en formación desde sus conocimientos, elabore  y reformule  juego del aprendizaje, al servicio de la comunidad.( colegio, empresa pública o privada)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s-CL" sz="3200"/>
              <a:t> </a:t>
            </a:r>
            <a:r>
              <a:rPr lang="es-CL" sz="3200" smtClean="0"/>
              <a:t>Logros del ingeniero en formación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3200" smtClean="0"/>
              <a:t>      Elaborar y mejorar  un juego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3200"/>
              <a:t> </a:t>
            </a:r>
            <a:r>
              <a:rPr lang="es-CL" sz="3200" smtClean="0"/>
              <a:t>     Relacionar ,    integrar,  complementar,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s-CL" sz="3200"/>
              <a:t> </a:t>
            </a:r>
            <a:r>
              <a:rPr lang="es-CL" sz="3200" smtClean="0"/>
              <a:t>      integrar, analizar, reflexionar los contenidos de la malla curricular  con relación a la asignatura.</a:t>
            </a:r>
          </a:p>
        </p:txBody>
      </p:sp>
    </p:spTree>
    <p:extLst>
      <p:ext uri="{BB962C8B-B14F-4D97-AF65-F5344CB8AC3E}">
        <p14:creationId xmlns:p14="http://schemas.microsoft.com/office/powerpoint/2010/main" xmlns="" val="4056776454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980728"/>
            <a:ext cx="7488832" cy="1431032"/>
          </a:xfrm>
        </p:spPr>
        <p:txBody>
          <a:bodyPr>
            <a:normAutofit fontScale="90000"/>
          </a:bodyPr>
          <a:lstStyle/>
          <a:p>
            <a:r>
              <a:rPr lang="es-CL"/>
              <a:t> </a:t>
            </a:r>
            <a:br>
              <a:rPr lang="es-CL" smtClean="0"/>
            </a:br>
            <a:r>
              <a:rPr lang="es-CL" smtClean="0">
                <a:solidFill>
                  <a:srgbClr val="002060"/>
                </a:solidFill>
              </a:rPr>
              <a:t>evidencias de asignatura</a:t>
            </a:r>
            <a:br>
              <a:rPr lang="es-CL" smtClean="0">
                <a:solidFill>
                  <a:srgbClr val="002060"/>
                </a:solidFill>
              </a:rPr>
            </a:br>
            <a:r>
              <a:rPr lang="es-CL" sz="3100" smtClean="0">
                <a:solidFill>
                  <a:srgbClr val="002060"/>
                </a:solidFill>
              </a:rPr>
              <a:t>estudiante ( Rafael, alumno vespertino) </a:t>
            </a:r>
            <a:r>
              <a:rPr lang="es-CL" sz="3100">
                <a:solidFill>
                  <a:srgbClr val="002060"/>
                </a:solidFill>
              </a:rPr>
              <a:t> </a:t>
            </a:r>
            <a:r>
              <a:rPr lang="es-CL" sz="3100" smtClean="0">
                <a:solidFill>
                  <a:srgbClr val="002060"/>
                </a:solidFill>
              </a:rPr>
              <a:t>expone el JUEGO</a:t>
            </a:r>
            <a:endParaRPr lang="es-CL" sz="3100">
              <a:solidFill>
                <a:srgbClr val="002060"/>
              </a:solidFill>
            </a:endParaRPr>
          </a:p>
        </p:txBody>
      </p:sp>
      <p:pic>
        <p:nvPicPr>
          <p:cNvPr id="2050" name="Picture 2" descr="C:\Users\Sara\Desktop\propuesta 2014 jueves\juego del aprendizaje en psicología cogniti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403648" y="2894565"/>
            <a:ext cx="6336704" cy="2675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65957230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139136" cy="660688"/>
          </a:xfrm>
        </p:spPr>
        <p:txBody>
          <a:bodyPr/>
          <a:lstStyle/>
          <a:p>
            <a:r>
              <a:rPr lang="es-CL" smtClean="0">
                <a:solidFill>
                  <a:schemeClr val="accent2"/>
                </a:solidFill>
              </a:rPr>
              <a:t>Juego del tentagrama</a:t>
            </a:r>
            <a:endParaRPr lang="es-CL">
              <a:solidFill>
                <a:schemeClr val="accent2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59532" y="1014646"/>
            <a:ext cx="853294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2400" b="1" smtClean="0"/>
          </a:p>
          <a:p>
            <a:r>
              <a:rPr lang="es-CL" sz="2800" b="1" smtClean="0"/>
              <a:t>Instrucción: Que el alumno identifique una figura</a:t>
            </a:r>
          </a:p>
          <a:p>
            <a:r>
              <a:rPr lang="es-CL" sz="2800" b="1" smtClean="0"/>
              <a:t>Se les pide que se reúnan en grupos de tres integrantes</a:t>
            </a:r>
          </a:p>
          <a:p>
            <a:r>
              <a:rPr lang="es-CL" sz="2800" b="1" smtClean="0"/>
              <a:t>Tienen un tiempo para encontrar la respuesta</a:t>
            </a:r>
          </a:p>
          <a:p>
            <a:r>
              <a:rPr lang="es-CL" sz="2800" b="1" smtClean="0"/>
              <a:t>El estudiante tiene que encontrar una respuesta</a:t>
            </a:r>
          </a:p>
          <a:p>
            <a:r>
              <a:rPr lang="es-CL" sz="2800" b="1" smtClean="0"/>
              <a:t>El equipo busca una respuesta ante la interrogante</a:t>
            </a:r>
          </a:p>
          <a:p>
            <a:r>
              <a:rPr lang="es-CL" sz="2800" b="1" smtClean="0"/>
              <a:t>El proceso de esta actividad de aprendizaje es motivar al alumno a pensar, a reflexionar ante un juego, a que cada integrante elabore una respuesta ante un juego.</a:t>
            </a:r>
          </a:p>
          <a:p>
            <a:r>
              <a:rPr lang="es-CL" sz="2800" b="1" smtClean="0"/>
              <a:t>Que interactúen entre ellos, que dialoguen , que se motiven a buscar una respuesta con un fundamento.</a:t>
            </a:r>
          </a:p>
          <a:p>
            <a:endParaRPr lang="es-CL" sz="2800" b="1" smtClean="0"/>
          </a:p>
          <a:p>
            <a:endParaRPr lang="es-CL" sz="2800" b="1" smtClean="0"/>
          </a:p>
          <a:p>
            <a:endParaRPr lang="es-CL" sz="2800" b="1" smtClean="0"/>
          </a:p>
          <a:p>
            <a:endParaRPr lang="es-CL" sz="2800" b="1" smtClean="0"/>
          </a:p>
          <a:p>
            <a:r>
              <a:rPr lang="es-CL" sz="2400" b="1" smtClean="0"/>
              <a:t> </a:t>
            </a:r>
            <a:endParaRPr lang="es-CL" sz="2400" b="1"/>
          </a:p>
        </p:txBody>
      </p:sp>
      <p:sp>
        <p:nvSpPr>
          <p:cNvPr id="2" name="1 Rectángulo"/>
          <p:cNvSpPr/>
          <p:nvPr/>
        </p:nvSpPr>
        <p:spPr>
          <a:xfrm>
            <a:off x="359532" y="1085478"/>
            <a:ext cx="8532948" cy="5511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071245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404664"/>
            <a:ext cx="7272808" cy="1800200"/>
          </a:xfrm>
        </p:spPr>
        <p:txBody>
          <a:bodyPr>
            <a:normAutofit fontScale="90000"/>
          </a:bodyPr>
          <a:lstStyle/>
          <a:p>
            <a:r>
              <a:rPr lang="es-CL">
                <a:solidFill>
                  <a:schemeClr val="accent2"/>
                </a:solidFill>
              </a:rPr>
              <a:t> </a:t>
            </a:r>
            <a:r>
              <a:rPr lang="es-CL" sz="2200" smtClean="0">
                <a:solidFill>
                  <a:schemeClr val="accent2"/>
                </a:solidFill>
              </a:rPr>
              <a:t>Participación en sala  de clases</a:t>
            </a:r>
            <a:br>
              <a:rPr lang="es-CL" sz="2200" smtClean="0">
                <a:solidFill>
                  <a:schemeClr val="accent2"/>
                </a:solidFill>
              </a:rPr>
            </a:br>
            <a:r>
              <a:rPr lang="es-CL" sz="2200" smtClean="0">
                <a:solidFill>
                  <a:schemeClr val="accent2"/>
                </a:solidFill>
              </a:rPr>
              <a:t>Los estudiantes en grupo, buscan las posibles soluciones ante el juego expuesto.</a:t>
            </a:r>
            <a:br>
              <a:rPr lang="es-CL" sz="2200" smtClean="0">
                <a:solidFill>
                  <a:schemeClr val="accent2"/>
                </a:solidFill>
              </a:rPr>
            </a:br>
            <a:r>
              <a:rPr lang="es-CL" sz="2200" smtClean="0">
                <a:solidFill>
                  <a:schemeClr val="accent2"/>
                </a:solidFill>
              </a:rPr>
              <a:t>Dialogan y cada estudiante expresa su posible </a:t>
            </a:r>
            <a:br>
              <a:rPr lang="es-CL" sz="2200" smtClean="0">
                <a:solidFill>
                  <a:schemeClr val="accent2"/>
                </a:solidFill>
              </a:rPr>
            </a:br>
            <a:r>
              <a:rPr lang="es-CL" sz="2200" smtClean="0">
                <a:solidFill>
                  <a:schemeClr val="accent2"/>
                </a:solidFill>
              </a:rPr>
              <a:t>respuesta.</a:t>
            </a:r>
            <a:br>
              <a:rPr lang="es-CL" sz="2200" smtClean="0">
                <a:solidFill>
                  <a:schemeClr val="accent2"/>
                </a:solidFill>
              </a:rPr>
            </a:br>
            <a:endParaRPr lang="es-CL" sz="2200">
              <a:solidFill>
                <a:schemeClr val="accent2"/>
              </a:solidFill>
            </a:endParaRPr>
          </a:p>
        </p:txBody>
      </p:sp>
      <p:pic>
        <p:nvPicPr>
          <p:cNvPr id="5122" name="Picture 2" descr="C:\Users\Sara\Desktop\propuesta 2014 jueves\formando una figu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23528" y="2564904"/>
            <a:ext cx="7385992" cy="3402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44786830"/>
      </p:ext>
    </p:extLst>
  </p:cSld>
  <p:clrMapOvr>
    <a:masterClrMapping/>
  </p:clrMapOvr>
  <p:transition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2292" y="764704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es-CL"/>
              <a:t> </a:t>
            </a:r>
            <a:br>
              <a:rPr lang="es-CL" sz="2200">
                <a:solidFill>
                  <a:schemeClr val="accent2"/>
                </a:solidFill>
              </a:rPr>
            </a:br>
            <a:r>
              <a:rPr lang="es-CL" sz="2200" smtClean="0">
                <a:solidFill>
                  <a:schemeClr val="accent2"/>
                </a:solidFill>
              </a:rPr>
              <a:t>Otro grupo de estudiantes ,</a:t>
            </a:r>
            <a:br>
              <a:rPr lang="es-CL" sz="2200" smtClean="0">
                <a:solidFill>
                  <a:schemeClr val="accent2"/>
                </a:solidFill>
              </a:rPr>
            </a:br>
            <a:r>
              <a:rPr lang="es-CL" sz="2200" smtClean="0">
                <a:solidFill>
                  <a:schemeClr val="accent2"/>
                </a:solidFill>
              </a:rPr>
              <a:t>que busca la solución, se requiere de habilidades motoras finas, de analizar e imaginar .</a:t>
            </a:r>
            <a:br>
              <a:rPr lang="es-CL" sz="2200" smtClean="0">
                <a:solidFill>
                  <a:schemeClr val="accent2"/>
                </a:solidFill>
              </a:rPr>
            </a:br>
            <a:r>
              <a:rPr lang="es-CL" sz="2200" smtClean="0">
                <a:solidFill>
                  <a:schemeClr val="accent2"/>
                </a:solidFill>
              </a:rPr>
              <a:t>Cada estudiante expresa su posible respuesta.</a:t>
            </a:r>
            <a:endParaRPr lang="es-CL" sz="2200">
              <a:solidFill>
                <a:schemeClr val="accent2"/>
              </a:solidFill>
            </a:endParaRPr>
          </a:p>
        </p:txBody>
      </p:sp>
      <p:pic>
        <p:nvPicPr>
          <p:cNvPr id="1026" name="Picture 2" descr="C:\Users\Sara\Desktop\propuesta 2014 jueves\juego del aprendizaje psicología cogniti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99591" y="2420888"/>
            <a:ext cx="6744749" cy="3793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88503307"/>
      </p:ext>
    </p:ext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836712"/>
            <a:ext cx="7200800" cy="4680520"/>
          </a:xfrm>
        </p:spPr>
        <p:txBody>
          <a:bodyPr>
            <a:normAutofit/>
          </a:bodyPr>
          <a:lstStyle/>
          <a:p>
            <a:br>
              <a:rPr lang="es-CL" smtClean="0"/>
            </a:br>
            <a:br>
              <a:rPr lang="es-CL" smtClean="0"/>
            </a:br>
            <a:br>
              <a:rPr lang="es-CL" smtClean="0"/>
            </a:br>
            <a:br>
              <a:rPr lang="es-CL" smtClean="0"/>
            </a:br>
            <a:br>
              <a:rPr lang="es-CL"/>
            </a:br>
            <a:endParaRPr lang="es-CL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1520" y="370745"/>
            <a:ext cx="889248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Evaluación del proceso de aprendizaje</a:t>
            </a:r>
            <a:endParaRPr lang="es-CL" sz="320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Evalúa la actitud del estudiante: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CL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Compromiso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CL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Responde a la pauta solicitada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CL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Responsabilidad con fechas solicitadas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Acepta sugerencias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s-CL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EVALUACIÓN PARA EL ESTUDIANTE</a:t>
            </a:r>
          </a:p>
          <a:p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Conocimientos del estudiante</a:t>
            </a:r>
          </a:p>
          <a:p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Estilo de exponer los conocimientos</a:t>
            </a:r>
          </a:p>
          <a:p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Qué aprendí, qué sentí, Qué agregaría,</a:t>
            </a:r>
          </a:p>
          <a:p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Qué Falta por hacer………..</a:t>
            </a:r>
          </a:p>
          <a:p>
            <a:r>
              <a:rPr lang="es-CL" sz="2800" b="1" smtClean="0">
                <a:latin typeface="Arial" panose="020b0604020202020204" pitchFamily="34" charset="0"/>
                <a:cs typeface="Arial" panose="020b0604020202020204" pitchFamily="34" charset="0"/>
              </a:rPr>
              <a:t>Reflexión del estudiante</a:t>
            </a:r>
          </a:p>
          <a:p>
            <a:endParaRPr lang="es-CL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760284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CuadroTexto"/>
          <p:cNvSpPr txBox="1"/>
          <p:nvPr/>
        </p:nvSpPr>
        <p:spPr>
          <a:xfrm>
            <a:off x="3724694" y="334397"/>
            <a:ext cx="300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600" b="1" smtClean="0"/>
              <a:t> </a:t>
            </a:r>
            <a:endParaRPr lang="es-CL" sz="3600" b="1"/>
          </a:p>
        </p:txBody>
      </p:sp>
      <p:sp>
        <p:nvSpPr>
          <p:cNvPr id="3" name="2 CuadroTexto"/>
          <p:cNvSpPr txBox="1"/>
          <p:nvPr/>
        </p:nvSpPr>
        <p:spPr>
          <a:xfrm>
            <a:off x="323527" y="980728"/>
            <a:ext cx="85689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smtClean="0"/>
              <a:t>Universidad Central de Chile</a:t>
            </a:r>
          </a:p>
          <a:p>
            <a:r>
              <a:rPr lang="es-CL" sz="2400" b="1" smtClean="0"/>
              <a:t>Facultad de Ingeniería</a:t>
            </a:r>
          </a:p>
          <a:p>
            <a:pPr algn="just"/>
            <a:r>
              <a:rPr lang="es-CL" sz="2400" b="1" smtClean="0"/>
              <a:t>Carrera de Ingeniería en Computación</a:t>
            </a:r>
          </a:p>
          <a:p>
            <a:pPr algn="just"/>
            <a:endParaRPr lang="es-CL" sz="2400" b="1"/>
          </a:p>
          <a:p>
            <a:pPr algn="just"/>
            <a:r>
              <a:rPr lang="es-CL" sz="2400" b="1" smtClean="0"/>
              <a:t>        Asignatura : Psicología Cognitiva</a:t>
            </a:r>
          </a:p>
          <a:p>
            <a:pPr algn="just"/>
            <a:r>
              <a:rPr lang="es-CL" sz="2400" b="1"/>
              <a:t> </a:t>
            </a:r>
            <a:r>
              <a:rPr lang="es-CL" sz="2400" b="1" smtClean="0"/>
              <a:t>                             Diurno y vespertino</a:t>
            </a:r>
          </a:p>
          <a:p>
            <a:pPr algn="just"/>
            <a:endParaRPr lang="es-CL" sz="2400" b="1"/>
          </a:p>
          <a:p>
            <a:pPr algn="just"/>
            <a:endParaRPr lang="es-CL" sz="2400" b="1" smtClean="0"/>
          </a:p>
          <a:p>
            <a:pPr algn="just"/>
            <a:endParaRPr lang="es-CL" sz="2400" b="1"/>
          </a:p>
          <a:p>
            <a:pPr algn="just"/>
            <a:r>
              <a:rPr lang="es-CL" sz="2400" b="1" smtClean="0"/>
              <a:t>Universidad  Central de Chile</a:t>
            </a:r>
          </a:p>
          <a:p>
            <a:pPr algn="just"/>
            <a:r>
              <a:rPr lang="es-CL" sz="2400" b="1" smtClean="0"/>
              <a:t>Año 2014</a:t>
            </a:r>
            <a:endParaRPr lang="es-CL" sz="2000" b="1" smtClean="0"/>
          </a:p>
        </p:txBody>
      </p:sp>
    </p:spTree>
    <p:extLst>
      <p:ext uri="{BB962C8B-B14F-4D97-AF65-F5344CB8AC3E}">
        <p14:creationId xmlns:p14="http://schemas.microsoft.com/office/powerpoint/2010/main" xmlns="" val="4639785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CuadroTexto"/>
          <p:cNvSpPr txBox="1"/>
          <p:nvPr/>
        </p:nvSpPr>
        <p:spPr>
          <a:xfrm>
            <a:off x="2448065" y="334397"/>
            <a:ext cx="2853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600" b="1" smtClean="0"/>
              <a:t>Introducción </a:t>
            </a:r>
            <a:endParaRPr lang="es-CL" sz="3600" b="1"/>
          </a:p>
        </p:txBody>
      </p:sp>
      <p:sp>
        <p:nvSpPr>
          <p:cNvPr id="3" name="2 CuadroTexto"/>
          <p:cNvSpPr txBox="1"/>
          <p:nvPr/>
        </p:nvSpPr>
        <p:spPr>
          <a:xfrm>
            <a:off x="467544" y="980728"/>
            <a:ext cx="753214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b="1" smtClean="0"/>
              <a:t>Describir la experiencia  de aprendizaje que he vivenciado con los estudiantes de  la Facultad de Ingeniería de la Universidad Central.</a:t>
            </a:r>
          </a:p>
          <a:p>
            <a:pPr algn="just"/>
            <a:r>
              <a:rPr lang="es-CL" sz="2800" b="1" smtClean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b="1" smtClean="0"/>
              <a:t>El enfoque de trabajo para abordar las asignaturas corresponde inicialmente a un enfoque constructivista y  que con el pasar del tiempo  lo he reconstruido  y reformulado con un enfoque transpersonal, que enfatiza responsabilizarme de lo que pienso, siento y realizo, desde mi  persona</a:t>
            </a:r>
            <a:r>
              <a:rPr lang="es-CL" sz="2800" smtClean="0"/>
              <a:t>.</a:t>
            </a:r>
          </a:p>
          <a:p>
            <a:pPr algn="just"/>
            <a:r>
              <a:rPr lang="es-CL" sz="2800" smtClean="0"/>
              <a:t> </a:t>
            </a:r>
          </a:p>
          <a:p>
            <a:pPr algn="just"/>
            <a:endParaRPr lang="es-CL" sz="2800" smtClean="0"/>
          </a:p>
        </p:txBody>
      </p:sp>
    </p:spTree>
    <p:extLst>
      <p:ext uri="{BB962C8B-B14F-4D97-AF65-F5344CB8AC3E}">
        <p14:creationId xmlns:p14="http://schemas.microsoft.com/office/powerpoint/2010/main" xmlns="" val="90326605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CuadroTexto"/>
          <p:cNvSpPr txBox="1"/>
          <p:nvPr/>
        </p:nvSpPr>
        <p:spPr>
          <a:xfrm>
            <a:off x="2796848" y="334397"/>
            <a:ext cx="21557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600" b="1" smtClean="0"/>
              <a:t>Objetivos </a:t>
            </a:r>
            <a:endParaRPr lang="es-CL" sz="3600" b="1"/>
          </a:p>
        </p:txBody>
      </p:sp>
      <p:sp>
        <p:nvSpPr>
          <p:cNvPr id="3" name="2 CuadroTexto"/>
          <p:cNvSpPr txBox="1"/>
          <p:nvPr/>
        </p:nvSpPr>
        <p:spPr>
          <a:xfrm>
            <a:off x="395536" y="1008191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u="sng" smtClean="0"/>
              <a:t>Objetivo General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b="1" smtClean="0"/>
              <a:t>Que el ingeniero en formación, identifique  las distintas teorías del  aprendizaje.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b="1"/>
              <a:t> </a:t>
            </a:r>
            <a:r>
              <a:rPr lang="es-CL" sz="2400" b="1" smtClean="0"/>
              <a:t>Que el ingeniero en formación comprenda las teorías del aprendizaje 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b="1"/>
              <a:t> </a:t>
            </a:r>
            <a:r>
              <a:rPr lang="es-CL" sz="2400" b="1" smtClean="0"/>
              <a:t>Que el estudiante en formación relacione las teorías del aprendizaje con relación a los conocimientos adquiridos en la carrera de la especialidad.</a:t>
            </a:r>
            <a:endParaRPr lang="es-CL" sz="2400" b="1"/>
          </a:p>
          <a:p>
            <a:pPr algn="just"/>
            <a:r>
              <a:rPr lang="es-CL" sz="2400" b="1" u="sng" smtClean="0"/>
              <a:t>Objetivo Específico</a:t>
            </a:r>
          </a:p>
          <a:p>
            <a:pPr algn="just"/>
            <a:endParaRPr lang="es-CL" sz="2400" b="1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b="1"/>
              <a:t>E</a:t>
            </a:r>
            <a:r>
              <a:rPr lang="es-CL" sz="2400" b="1" smtClean="0"/>
              <a:t>l Ingeniero en Formación, elabore y diseñe un juego al servicio de la comunidad, que permita al estudiante mediar el proceso de aprendizaje.</a:t>
            </a:r>
          </a:p>
          <a:p>
            <a:pPr algn="just"/>
            <a:endParaRPr lang="es-CL" sz="2400" b="1" smtClean="0"/>
          </a:p>
          <a:p>
            <a:pPr algn="just"/>
            <a:endParaRPr lang="es-CL" sz="2400" smtClean="0"/>
          </a:p>
          <a:p>
            <a:pPr algn="just"/>
            <a:r>
              <a:rPr lang="es-CL" sz="2000" smtClean="0"/>
              <a:t> </a:t>
            </a:r>
          </a:p>
          <a:p>
            <a:pPr algn="just"/>
            <a:endParaRPr lang="es-CL" sz="2000" smtClean="0"/>
          </a:p>
        </p:txBody>
      </p:sp>
    </p:spTree>
    <p:extLst>
      <p:ext uri="{BB962C8B-B14F-4D97-AF65-F5344CB8AC3E}">
        <p14:creationId xmlns:p14="http://schemas.microsoft.com/office/powerpoint/2010/main" xmlns="" val="683475858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CuadroTexto"/>
          <p:cNvSpPr txBox="1"/>
          <p:nvPr/>
        </p:nvSpPr>
        <p:spPr>
          <a:xfrm>
            <a:off x="1387171" y="334397"/>
            <a:ext cx="4975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600" b="1" smtClean="0"/>
              <a:t>Metodología de Trabajo </a:t>
            </a:r>
            <a:endParaRPr lang="es-CL" sz="3600" b="1"/>
          </a:p>
        </p:txBody>
      </p:sp>
      <p:sp>
        <p:nvSpPr>
          <p:cNvPr id="3" name="2 CuadroTexto"/>
          <p:cNvSpPr txBox="1"/>
          <p:nvPr/>
        </p:nvSpPr>
        <p:spPr>
          <a:xfrm>
            <a:off x="194341" y="1340768"/>
            <a:ext cx="761802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400" smtClean="0"/>
              <a:t>Enfoque  constructivista  transpersonal, que consiste en que el  ingeniero en formación,  tome consciencia de su rol  de estudiante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/>
              <a:t> </a:t>
            </a:r>
            <a:r>
              <a:rPr lang="es-CL" sz="2400" smtClean="0"/>
              <a:t>Que el ingeniero en formación tome consciencia de sus valores, competencias cognitivas, actitudinales en pos de su  formación profesional.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smtClean="0"/>
              <a:t>Que el ingeniero en formación aprenda a responsabilizarse de sus obligaciones y compromisos asumidos al momento de  elegir una carrera universitaria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smtClean="0"/>
              <a:t>Que el ingeniero en e formación  identifique sus limitaciones y sus fortalezas</a:t>
            </a:r>
          </a:p>
          <a:p>
            <a:pPr algn="just"/>
            <a:endParaRPr lang="es-CL" sz="2000" smtClean="0"/>
          </a:p>
        </p:txBody>
      </p:sp>
    </p:spTree>
    <p:extLst>
      <p:ext uri="{BB962C8B-B14F-4D97-AF65-F5344CB8AC3E}">
        <p14:creationId xmlns:p14="http://schemas.microsoft.com/office/powerpoint/2010/main" xmlns="" val="35193989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CuadroTexto"/>
          <p:cNvSpPr txBox="1"/>
          <p:nvPr/>
        </p:nvSpPr>
        <p:spPr>
          <a:xfrm>
            <a:off x="1387171" y="334397"/>
            <a:ext cx="49751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3600" b="1" smtClean="0"/>
              <a:t>Metodología de Trabajo </a:t>
            </a:r>
            <a:endParaRPr lang="es-CL" sz="3600" b="1"/>
          </a:p>
        </p:txBody>
      </p:sp>
      <p:sp>
        <p:nvSpPr>
          <p:cNvPr id="3" name="2 CuadroTexto"/>
          <p:cNvSpPr txBox="1"/>
          <p:nvPr/>
        </p:nvSpPr>
        <p:spPr>
          <a:xfrm>
            <a:off x="194341" y="1595021"/>
            <a:ext cx="76900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4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smtClean="0"/>
              <a:t>Que el Ingeniero en formación  regule sus deberes y obligaciones con relación a su vida personal y familiar.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smtClean="0"/>
              <a:t>Que el ingeniero en formación al comunicar sus compromisos los respete y los cumpla.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smtClean="0"/>
              <a:t>Que el ingeniero  en formación elabore y reelabore su proceso académico y actitudinal por medio del apoyo del docente u otros significativos.</a:t>
            </a:r>
          </a:p>
          <a:p>
            <a:pPr algn="just"/>
            <a:endParaRPr lang="es-CL" sz="2800" smtClean="0"/>
          </a:p>
          <a:p>
            <a:pPr algn="just"/>
            <a:endParaRPr lang="es-CL" sz="2800"/>
          </a:p>
          <a:p>
            <a:pPr algn="just"/>
            <a:endParaRPr lang="es-CL" sz="2400" smtClean="0"/>
          </a:p>
          <a:p>
            <a:pPr algn="just"/>
            <a:endParaRPr lang="es-CL" sz="2400" smtClean="0"/>
          </a:p>
          <a:p>
            <a:pPr algn="just"/>
            <a:r>
              <a:rPr lang="es-CL" sz="2000" smtClean="0"/>
              <a:t> </a:t>
            </a:r>
          </a:p>
          <a:p>
            <a:pPr algn="just"/>
            <a:endParaRPr lang="es-CL" sz="2000" smtClean="0"/>
          </a:p>
        </p:txBody>
      </p:sp>
    </p:spTree>
    <p:extLst>
      <p:ext uri="{BB962C8B-B14F-4D97-AF65-F5344CB8AC3E}">
        <p14:creationId xmlns:p14="http://schemas.microsoft.com/office/powerpoint/2010/main" xmlns="" val="3441345202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CuadroTexto"/>
          <p:cNvSpPr txBox="1"/>
          <p:nvPr/>
        </p:nvSpPr>
        <p:spPr>
          <a:xfrm>
            <a:off x="1691680" y="116633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b="1" smtClean="0"/>
              <a:t>Metodología de Trabajo </a:t>
            </a:r>
            <a:endParaRPr lang="es-CL" sz="3600" b="1"/>
          </a:p>
        </p:txBody>
      </p:sp>
      <p:sp>
        <p:nvSpPr>
          <p:cNvPr id="3" name="2 CuadroTexto"/>
          <p:cNvSpPr txBox="1"/>
          <p:nvPr/>
        </p:nvSpPr>
        <p:spPr>
          <a:xfrm>
            <a:off x="488111" y="1052736"/>
            <a:ext cx="72008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00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400" b="1" smtClean="0"/>
              <a:t>Que el estudiante se responsabilice de sus frustraciones, de sus penas.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400" b="1" smtClean="0"/>
              <a:t>Que el estudiante al expresar un mensaje, se responsabilice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400" b="1" smtClean="0"/>
              <a:t>Enseñar al ingeniero en formación, a mirarse y observarse ante su rol de Ingeniero en formación  en forma integral.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400" b="1" smtClean="0"/>
              <a:t>Con el apoyo y refuerzo del media</a:t>
            </a:r>
            <a:r>
              <a:rPr lang="es-CL" sz="2400" smtClean="0"/>
              <a:t>dor </a:t>
            </a:r>
            <a:r>
              <a:rPr lang="es-CL" sz="2400" b="1" smtClean="0"/>
              <a:t>pueda reconstruirse desde su auto concepto y autoestima, para abordar el mundo universitario, al interior de la Facultad.</a:t>
            </a:r>
          </a:p>
          <a:p>
            <a:pPr algn="just"/>
            <a:endParaRPr lang="es-CL" sz="2400" smtClean="0"/>
          </a:p>
        </p:txBody>
      </p:sp>
    </p:spTree>
    <p:extLst>
      <p:ext uri="{BB962C8B-B14F-4D97-AF65-F5344CB8AC3E}">
        <p14:creationId xmlns:p14="http://schemas.microsoft.com/office/powerpoint/2010/main" xmlns="" val="676002128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CuadroTexto"/>
          <p:cNvSpPr txBox="1"/>
          <p:nvPr/>
        </p:nvSpPr>
        <p:spPr>
          <a:xfrm>
            <a:off x="1691680" y="116633"/>
            <a:ext cx="59766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3600" b="1" smtClean="0"/>
          </a:p>
          <a:p>
            <a:pPr algn="ctr"/>
            <a:r>
              <a:rPr lang="es-CL" sz="3600" b="1" smtClean="0"/>
              <a:t>CONTENIDOS</a:t>
            </a:r>
          </a:p>
          <a:p>
            <a:pPr algn="ctr"/>
            <a:endParaRPr lang="es-CL" sz="3600" b="1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190453" y="2424957"/>
            <a:ext cx="76328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00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800" b="1" smtClean="0"/>
              <a:t>Teorías del aprendizaje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800" b="1" smtClean="0"/>
              <a:t>Autores de las teorías del aprendizaje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800" b="1" smtClean="0"/>
              <a:t>Teoría Constructivista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s-CL" sz="2800" smtClean="0"/>
          </a:p>
        </p:txBody>
      </p:sp>
    </p:spTree>
    <p:extLst>
      <p:ext uri="{BB962C8B-B14F-4D97-AF65-F5344CB8AC3E}">
        <p14:creationId xmlns:p14="http://schemas.microsoft.com/office/powerpoint/2010/main" xmlns="" val="375903164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1 CuadroTexto"/>
          <p:cNvSpPr txBox="1"/>
          <p:nvPr/>
        </p:nvSpPr>
        <p:spPr>
          <a:xfrm>
            <a:off x="1691680" y="116633"/>
            <a:ext cx="59766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3600" b="1" smtClean="0"/>
          </a:p>
          <a:p>
            <a:pPr algn="ctr"/>
            <a:r>
              <a:rPr lang="es-CL" sz="3600" b="1" smtClean="0"/>
              <a:t>Fuente de apoyo</a:t>
            </a:r>
          </a:p>
          <a:p>
            <a:pPr algn="ctr"/>
            <a:r>
              <a:rPr lang="es-CL" sz="3600" b="1" smtClean="0"/>
              <a:t>Corriente  Psicológica y  </a:t>
            </a:r>
          </a:p>
          <a:p>
            <a:pPr algn="ctr"/>
            <a:r>
              <a:rPr lang="es-CL" sz="3600" b="1" smtClean="0"/>
              <a:t>Autores</a:t>
            </a:r>
            <a:endParaRPr lang="es-CL" sz="3600" b="1"/>
          </a:p>
        </p:txBody>
      </p:sp>
      <p:sp>
        <p:nvSpPr>
          <p:cNvPr id="3" name="2 CuadroTexto"/>
          <p:cNvSpPr txBox="1"/>
          <p:nvPr/>
        </p:nvSpPr>
        <p:spPr>
          <a:xfrm>
            <a:off x="190453" y="2424957"/>
            <a:ext cx="76328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00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800" b="1" smtClean="0"/>
              <a:t>Corriente  </a:t>
            </a:r>
            <a:r>
              <a:rPr lang="es-CL" sz="2800" b="1" err="1"/>
              <a:t>P</a:t>
            </a:r>
            <a:r>
              <a:rPr lang="es-CL" sz="2800" b="1" err="1" smtClean="0"/>
              <a:t>sicológica:Constructivista ( Piaget, Wigotsky, Gagné, Ausubel, Maturana.H</a:t>
            </a:r>
            <a:endParaRPr lang="es-CL" sz="2800" b="1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s-CL" sz="2800" b="1" smtClean="0"/>
              <a:t>Corriente Psicológica Transpersonal  ( Rogers, Alejandro Celis, Tom H.</a:t>
            </a:r>
            <a:endParaRPr lang="es-CL" sz="2800" smtClean="0"/>
          </a:p>
        </p:txBody>
      </p:sp>
    </p:spTree>
    <p:extLst>
      <p:ext uri="{BB962C8B-B14F-4D97-AF65-F5344CB8AC3E}">
        <p14:creationId xmlns:p14="http://schemas.microsoft.com/office/powerpoint/2010/main" xmlns="" val="1279976756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r="http://schemas.openxmlformats.org/officeDocument/2006/relationships" xmlns:a="http://schemas.openxmlformats.org/drawingml/2006/main" name="Opulento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Etiqueta">
      <a:majorFont>
        <a:latin typeface="Garamond"/>
        <a:ea typeface="Arial"/>
        <a:cs typeface="Arial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Arial"/>
        <a:cs typeface="Arial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Opulent</Template>
  <Company/>
  <PresentationFormat>On-screen Show (4:3)</PresentationFormat>
  <Paragraphs>78</Paragraphs>
  <Slides>15</Slides>
  <Notes>0</Notes>
  <TotalTime>456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3">
      <vt:lpstr>Arial</vt:lpstr>
      <vt:lpstr>Garamond</vt:lpstr>
      <vt:lpstr>Wingdings 2</vt:lpstr>
      <vt:lpstr>Wingdings</vt:lpstr>
      <vt:lpstr>Cooper Std Black</vt:lpstr>
      <vt:lpstr>Arial Narrow</vt:lpstr>
      <vt:lpstr>Arial Unicode MS</vt:lpstr>
      <vt:lpstr>Opulento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evidencias de asignaturaestudiante ( Rafael, alumno vespertino)  expone el JUEGO</vt:lpstr>
      <vt:lpstr>Juego del tentagrama</vt:lpstr>
      <vt:lpstr> Participación en sala  de clasesLos estudiantes en grupo, buscan las posibles soluciones ante el juego expuesto.Dialogan y cada estudiante expresa su posible respuesta.</vt:lpstr>
      <vt:lpstr> Otro grupo de estudiantes ,que busca la solución, se requiere de habilidades motoras finas, de analizar e imaginar .Cada estudiante expresa su posible respuesta.</vt:lpstr>
      <vt:lpstr/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experiencia 2013</dc:title>
  <dc:creator>Sara</dc:creator>
  <cp:lastModifiedBy>msilva</cp:lastModifiedBy>
  <cp:revision>77</cp:revision>
  <dcterms:created xsi:type="dcterms:W3CDTF">2014-01-14T16:32:26Z</dcterms:created>
  <dcterms:modified xsi:type="dcterms:W3CDTF">2024-01-18T14:43:21Z</dcterms:modified>
</cp:coreProperties>
</file>