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304" r:id="rId4"/>
    <p:sldId id="307" r:id="rId5"/>
    <p:sldId id="287" r:id="rId6"/>
    <p:sldId id="290" r:id="rId7"/>
    <p:sldId id="292" r:id="rId8"/>
    <p:sldId id="293" r:id="rId9"/>
    <p:sldId id="294" r:id="rId10"/>
    <p:sldId id="305" r:id="rId11"/>
    <p:sldId id="310" r:id="rId12"/>
    <p:sldId id="296" r:id="rId13"/>
    <p:sldId id="295" r:id="rId14"/>
    <p:sldId id="302" r:id="rId15"/>
    <p:sldId id="308" r:id="rId16"/>
    <p:sldId id="309" r:id="rId17"/>
    <p:sldId id="264" r:id="rId18"/>
    <p:sldId id="265" r:id="rId19"/>
    <p:sldId id="282" r:id="rId20"/>
    <p:sldId id="297" r:id="rId21"/>
    <p:sldId id="301" r:id="rId22"/>
    <p:sldId id="299" r:id="rId23"/>
    <p:sldId id="298" r:id="rId24"/>
    <p:sldId id="280" r:id="rId2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477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478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80005-48E2-42A2-A476-25A90ADE6AF1}" type="datetimeFigureOut">
              <a:rPr lang="es-CL" smtClean="0"/>
              <a:t>19-11-2013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310A2-00F3-4FA6-A7FD-0F155301B4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428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310A2-00F3-4FA6-A7FD-0F155301B422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3110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310A2-00F3-4FA6-A7FD-0F155301B422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311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B586-8ABF-4662-8933-B08A64DFCC8F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21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897A-6560-4CF6-B7BC-1352EC91BC1E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83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6B31-7615-47D0-99C9-07AD3241A7EE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443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DC62-0F72-4A69-8085-3F983840B0B9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282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6253-AF82-421B-A71C-3996F5FEE35D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2718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E3A24-03B6-4D7D-A6FC-18873873F587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163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6BAA-5222-4A72-97C2-586F7F8C2275}" type="datetime1">
              <a:rPr lang="es-CL" smtClean="0"/>
              <a:t>19-11-2013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73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1560-4167-459E-9066-B7D3B96F2AF3}" type="datetime1">
              <a:rPr lang="es-CL" smtClean="0"/>
              <a:t>19-11-2013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898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B954-75E8-433D-B2CC-DB723E322B46}" type="datetime1">
              <a:rPr lang="es-CL" smtClean="0"/>
              <a:t>19-11-2013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5496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E6BF-3CED-4038-9BD2-07A8F4F5DD48}" type="datetime1">
              <a:rPr lang="es-CL" smtClean="0"/>
              <a:t>19-11-2013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7023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40EA-6D14-437B-9DA4-94A5AD863924}" type="datetime1">
              <a:rPr lang="es-CL" smtClean="0"/>
              <a:t>19-11-2013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439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D53F-B82A-41ED-BAA0-FCFA63B99E9C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Jorge.cornejo@ucentral.cl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138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7F91-80C7-4BC3-BE28-6643C073DF23}" type="datetime1">
              <a:rPr lang="es-CL" smtClean="0"/>
              <a:t>19-11-2013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964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27F0-7512-4BD3-AC26-18003808BDE5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3183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DBA6-2FDE-4B69-8ACA-87B5CE567053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433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B8DC-2C84-4EE3-829F-A2CF91707475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95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F50C-85E8-4E6C-B771-11304B2FCCAB}" type="datetime1">
              <a:rPr lang="es-CL" smtClean="0"/>
              <a:t>19-11-2013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415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8EBE-5CBE-4ABE-BAFF-5066ED3C79A6}" type="datetime1">
              <a:rPr lang="es-CL" smtClean="0"/>
              <a:t>19-11-2013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727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7C9-1A37-49E7-A706-1CFF7720556D}" type="datetime1">
              <a:rPr lang="es-CL" smtClean="0"/>
              <a:t>19-11-2013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50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E07B-272C-40E0-BC68-C93989DD210E}" type="datetime1">
              <a:rPr lang="es-CL" smtClean="0"/>
              <a:t>19-11-2013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42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46D4-BB75-4900-B38B-821BD2144E4A}" type="datetime1">
              <a:rPr lang="es-CL" smtClean="0"/>
              <a:t>19-11-2013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43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815F-3CF1-4CD8-ACAA-C4355F7452DA}" type="datetime1">
              <a:rPr lang="es-CL" smtClean="0"/>
              <a:t>19-11-2013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50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88388-5806-47A4-8A49-2BA783C04C06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44B01-4F0B-4348-9792-448626113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840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C6E1C-1072-43E0-A658-261CC2A112CB}" type="datetime1">
              <a:rPr lang="es-CL" smtClean="0"/>
              <a:t>19-11-2013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Jorge.cornejo@ucentral.cl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CFABA-B7D9-45A3-B394-4B6FAD1A4E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235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7" Target="../media/image17.jpe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6.jpeg" Type="http://schemas.openxmlformats.org/officeDocument/2006/relationships/image"/><Relationship Id="rId5" Target="../media/image15.jpeg" Type="http://schemas.openxmlformats.org/officeDocument/2006/relationships/image"/><Relationship Id="rId4" Target="../media/image14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2.jpeg" Type="http://schemas.openxmlformats.org/officeDocument/2006/relationships/image"/><Relationship Id="rId5" Target="../media/image21.jpeg" Type="http://schemas.openxmlformats.org/officeDocument/2006/relationships/image"/><Relationship Id="rId4" Target="../media/image20.jpe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7.jpeg" Type="http://schemas.openxmlformats.org/officeDocument/2006/relationships/image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orge.cornejo@ucentral.c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323528" y="4365104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bg1"/>
                </a:solidFill>
              </a:rPr>
              <a:t>ENSEÑANZA Y APLICACIÓN DE MÉTODOS ÁGILES PARA EL DESARROLLO DE UNA APLICACIÓN </a:t>
            </a:r>
            <a:r>
              <a:rPr lang="es-ES" sz="3200" b="1" dirty="0" smtClean="0">
                <a:solidFill>
                  <a:schemeClr val="bg1"/>
                </a:solidFill>
              </a:rPr>
              <a:t>COMPUTACIONAL</a:t>
            </a:r>
          </a:p>
          <a:p>
            <a:pPr algn="ctr"/>
            <a:endParaRPr lang="es-CL" sz="24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2400" b="1" dirty="0" smtClean="0">
                <a:solidFill>
                  <a:schemeClr val="bg1"/>
                </a:solidFill>
              </a:rPr>
              <a:t>Jorge Cornejo </a:t>
            </a:r>
            <a:r>
              <a:rPr lang="es-CL" sz="2400" b="1" dirty="0" err="1" smtClean="0">
                <a:solidFill>
                  <a:schemeClr val="bg1"/>
                </a:solidFill>
              </a:rPr>
              <a:t>Elgueta</a:t>
            </a:r>
            <a:endParaRPr lang="es-CL" sz="24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217986_426468500737154_1871702577_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2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1" y="-27384"/>
            <a:ext cx="2304255" cy="867936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827584" y="4293096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FFFF00"/>
                </a:solidFill>
              </a:rPr>
              <a:t>ENSEÑANZA Y APLICACIÓN DE MÉTODOS ÁGILES PARA EL DESARROLLO DE UNA APLICACIÓN </a:t>
            </a:r>
            <a:r>
              <a:rPr lang="es-ES" sz="3200" b="1" dirty="0" smtClean="0">
                <a:solidFill>
                  <a:srgbClr val="FFFF00"/>
                </a:solidFill>
              </a:rPr>
              <a:t>COMPUTACIONAL</a:t>
            </a:r>
          </a:p>
          <a:p>
            <a:pPr algn="ctr"/>
            <a:endParaRPr lang="es-ES" sz="3200" b="1" dirty="0" smtClean="0">
              <a:solidFill>
                <a:srgbClr val="FFFF00"/>
              </a:solidFill>
            </a:endParaRPr>
          </a:p>
          <a:p>
            <a:pPr algn="ctr"/>
            <a:r>
              <a:rPr lang="es-ES" sz="3200" b="1" dirty="0" smtClean="0">
                <a:solidFill>
                  <a:srgbClr val="FFFF00"/>
                </a:solidFill>
              </a:rPr>
              <a:t>Jorge Cornejo </a:t>
            </a:r>
            <a:r>
              <a:rPr lang="es-ES" sz="3200" b="1" dirty="0" err="1" smtClean="0">
                <a:solidFill>
                  <a:srgbClr val="FFFF00"/>
                </a:solidFill>
              </a:rPr>
              <a:t>Elgueta</a:t>
            </a:r>
            <a:endParaRPr lang="es-CL" sz="3200" b="1" dirty="0">
              <a:solidFill>
                <a:srgbClr val="FFFF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03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Casos de éxito</a:t>
            </a:r>
            <a:endParaRPr lang="es-CL" dirty="0"/>
          </a:p>
        </p:txBody>
      </p:sp>
      <p:pic>
        <p:nvPicPr>
          <p:cNvPr id="6" name="Picture 5" descr="Agil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731" y="1772816"/>
            <a:ext cx="6697645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48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093" y="4077072"/>
            <a:ext cx="2032635" cy="271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ibro Caso Toyo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154" y="1365992"/>
            <a:ext cx="1975845" cy="268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gil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504" y="1340768"/>
            <a:ext cx="2016224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gil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43138" y="1365993"/>
            <a:ext cx="4560887" cy="335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gil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31840" y="4809666"/>
            <a:ext cx="2821851" cy="200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105101"/>
            <a:ext cx="2016224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11</a:t>
            </a:fld>
            <a:endParaRPr lang="es-CL"/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CL" dirty="0" smtClean="0"/>
              <a:t>Lo que ha funcionado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430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Lo que ha funcionado</a:t>
            </a:r>
            <a:endParaRPr lang="es-CL" dirty="0"/>
          </a:p>
        </p:txBody>
      </p:sp>
      <p:pic>
        <p:nvPicPr>
          <p:cNvPr id="4" name="Picture 2" descr="6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04" y="1628800"/>
            <a:ext cx="2567634" cy="197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Kaiz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96752"/>
            <a:ext cx="3248426" cy="238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Kanb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3929217" cy="29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Dem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810" y="2278777"/>
            <a:ext cx="2845953" cy="265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091" y="4296122"/>
            <a:ext cx="2901413" cy="25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469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dirty="0" smtClean="0"/>
              <a:t>           Propuesta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“L</a:t>
            </a:r>
            <a:r>
              <a:rPr lang="es-ES" dirty="0" smtClean="0"/>
              <a:t>a </a:t>
            </a:r>
            <a:r>
              <a:rPr lang="es-ES" dirty="0"/>
              <a:t>esencia de la ingeniería es el </a:t>
            </a:r>
            <a:r>
              <a:rPr lang="es-ES" dirty="0" smtClean="0"/>
              <a:t>diseño” </a:t>
            </a:r>
          </a:p>
          <a:p>
            <a:endParaRPr lang="es-ES" dirty="0"/>
          </a:p>
          <a:p>
            <a:r>
              <a:rPr lang="es-ES" dirty="0" smtClean="0"/>
              <a:t>=&gt; Desarrollar </a:t>
            </a:r>
            <a:r>
              <a:rPr lang="es-ES" dirty="0"/>
              <a:t>y/o rescatar la creatividad en los </a:t>
            </a:r>
            <a:r>
              <a:rPr lang="es-ES" dirty="0" smtClean="0"/>
              <a:t>alumnos.</a:t>
            </a:r>
          </a:p>
          <a:p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aprendizaje </a:t>
            </a:r>
            <a:r>
              <a:rPr lang="es-ES" dirty="0" smtClean="0"/>
              <a:t>deberá estar </a:t>
            </a:r>
            <a:r>
              <a:rPr lang="es-ES" dirty="0"/>
              <a:t>basado en </a:t>
            </a:r>
            <a:r>
              <a:rPr lang="es-ES" dirty="0" smtClean="0"/>
              <a:t>proyectos:</a:t>
            </a:r>
          </a:p>
          <a:p>
            <a:endParaRPr lang="es-ES" dirty="0"/>
          </a:p>
          <a:p>
            <a:pPr lvl="1"/>
            <a:r>
              <a:rPr lang="es-ES" dirty="0" smtClean="0"/>
              <a:t>Que </a:t>
            </a:r>
            <a:r>
              <a:rPr lang="es-ES" dirty="0"/>
              <a:t>lleven al alumno a resolver problemas reales en escenarios </a:t>
            </a:r>
            <a:r>
              <a:rPr lang="es-ES" dirty="0" smtClean="0"/>
              <a:t>reales.</a:t>
            </a:r>
          </a:p>
          <a:p>
            <a:pPr lvl="1"/>
            <a:r>
              <a:rPr lang="es-ES" dirty="0" smtClean="0"/>
              <a:t>Que </a:t>
            </a:r>
            <a:r>
              <a:rPr lang="es-ES" dirty="0"/>
              <a:t>lo vinculen con la sociedad a través de pequeños </a:t>
            </a:r>
            <a:r>
              <a:rPr lang="es-ES" dirty="0" smtClean="0"/>
              <a:t>desarrollos.</a:t>
            </a:r>
          </a:p>
          <a:p>
            <a:pPr lvl="1"/>
            <a:r>
              <a:rPr lang="es-ES" dirty="0" smtClean="0"/>
              <a:t>Que asuma </a:t>
            </a:r>
            <a:r>
              <a:rPr lang="es-ES" dirty="0"/>
              <a:t>responsablemente un desafío de servir, compartir y aprender haciendo</a:t>
            </a:r>
            <a:r>
              <a:rPr lang="es-ES" dirty="0" smtClean="0"/>
              <a:t>.</a:t>
            </a:r>
            <a:endParaRPr lang="es-CL" dirty="0"/>
          </a:p>
          <a:p>
            <a:endParaRPr lang="es-CL" dirty="0"/>
          </a:p>
        </p:txBody>
      </p:sp>
      <p:sp>
        <p:nvSpPr>
          <p:cNvPr id="2" name="AutoShape 2" descr="data:image/jpeg;base64,/9j/4AAQSkZJRgABAQAAAQABAAD/2wCEAAkGBxQTEhUUExQWFhUXFxwaGRgWGBgaHRgcGhoYGBobGxodHSggHxwlHRwYIjEhJikrLy4uFx8zODMsNyguLisBCgoKDg0OFxAQGiwkHCQsLCwsLCwsLCwsLCwsLCwsLCwsLCwsLCwsLCwsLCwsLCwsLCwsLCwsLCwsLCwsLCwsLP/AABEIAQgAvwMBIgACEQEDEQH/xAAaAAACAwEBAAAAAAAAAAAAAAADBAECBQAG/8QAQBAAAgEDAgMFBQYGAQQBBQEAAQIRAAMhEjEEQVEFEyJhcTKBkaHwBkJSscHRFCNicuHxFTOCkrJTJEPC0uIW/8QAFwEBAQEBAAAAAAAAAAAAAAAAAAECBP/EABoRAQEBAQADAAAAAAAAAAAAAAARARIhMXH/2gAMAwEAAhEDEQA/APeMMn1qK5zmhs9cLvSaoKqSeWR0/Y1UN/rn/mgI1DNVa5z5c/8APMVQN+HnyP6GguaqKHr5ZMb/AIhvy5/W9XW5iTkdRRUuAKBexvt16ev70SY2z5ftQ16plea9OsTsfI/Kgq7hY1QBMA4iTyPQ1fT5UuihrzA5VbakIcwXa4rYOdlA9CY3pbgeJLPfTUGS0wRQB4tgxJM5idOPw9aqHXHlQmXyqxaBMyvXmP7uv161VztsCdjyNQdpHQVGgdB8KgGRkEH6+IqUfrv+fmKoGyDoKGVHQfCjuKGRUQJrY6D4CqG2Og+FE1fQroqhd7IPIfAVXul6D4CjMKoagE1lfwr8BQbnDrzVfgKZNDuVVeyfeh3Pr/dTcahHqMj50QveeD064MY6r+o6VK3tRHyg7+atsw8t6m6VPtQRMe/8xSnaZFsA+0XIVRzZjtjAO28giN6imDxAkzgD7w3Hkw3H5VW8BAM431DKnzIG3qPjWbYu3ndlCAhR7YuZRuaatPjA579DJrrVq8RqF23bIwwCNk9SpIg+goHrt+ANQJHJlMnyKke2PLfyNQeJHtTI/wDkTKn+5RkH6kUpZ7NZpPfSrbqttQp89JnPnUv2fpaRduloAIUoCw6kRmOuTQM/xIwSQsiQwMo09G291LtxYW+ouE2nOBPsXgJxMRqz6x8Kp/wyQ0XboBMsuuBnyIxUXOxrZTQTcdY2LkkDbE/pVCtztGeN1i05NmxcDjwiYZCCDIBEEn/NB+zHB6TdKsWZu7ZjOJdO8MDnlufIb07e4PSA3fXFAhZJGFLLKzEjAG/SrXOECZ1ukxnUApgQAWAx76BlboJwQHOP6Xjl1B8tx5ilgWJbQpwfFbaACdybbjY5np6b0C52ctxiC10PglGdgSFOCpBg55/lUNwCnxi5cZcyDcYMpGCAZGceyfjQNWeMRwTJOncEEOh6Mu8755xzqLnEqq6mDafxKJA5TgnTHOaxG7Q4dLoK3rjI0KxDtCGMSx3G8ruD8k+0ePKsBwpvtJAfSSyyYgg7ao84NWI9RcuxAb1DLsd9vOMx8Jpe9x4VS24EHB9pTAlesE7fuJ89c/i3UrDWxKgF3GCc5XxEdd8AGmuzuyrkML93vNLagqjSUbfWOvUcsk1IGuI422T3dpvEWhjbWdJzMwRBxmZHXetLVSITMyA2yuBAfyYdfLyx0pu2x5iD0/UeVFS1DZquxqrCoiDQbhorUJlor1Nw/wCv2qmr3/Jh+9Q/Pr8j8PzFBV5kZkfd2YeYP3h5/wCqIuxDCGAYczHyZaxO0Ps3acDx3UUZGlyVBPPSZ0+o+VaZu88kDGpQdSn+peY93u51BuEeKQAdnGUb+4cvX58qDF4LhOL4VYt3Ld21qwryI1HkeWT1p09vXl/6nCXMbm2wf/NPk/dhVLbo2UcHfS0b+nvFC4a5PgMh1HssYJHIq/PodxI5A1Qla+1HDMYYtbPS4pidt8wfhWrav22GGRx5sD+c1l8XxNkz3rKCPCzQJBOIuW9iNsiR6b1kcbw9hvYRSy7abZdHHQECQdvCTicNQbnHcTctgEi0V5S11iPRgpI+NIf8jrIPeWR5BhPqNTDS3mI86yrPZIYz/CXQDgqr6NOI1KxcGD+Flnzq3/8AkmfBGlf67rOfKVAAn0MVQ92etziZt3XZLigFiipFxCSBLiQwMEQehxip4Lin724LTfyVB1m8AF1ZJCIAIwJJ28qXP2fvWWtmzdUggoytrCt4XYagWaRvjG/nV+K7Lu8RYILBSICoqqsacaXkEiPJiCD0MEFb1/ir1rUgsWltnUsM2pTEjTPsypGD1oj/AGUN7+Zc4lizgElUCyNxI6+ua9JbRVUKqwIA+AAAJHQQJq2PomlI85wf2QFokpdz1e3bb5kSM0z/AAHEgybtp8EEG3p1KeTRg/pNbZHmaqV2yflTdHnbY4vXlUY250spz4oIVtRGoAYznxTvTp4sppmzcWdwAG0emknw+VNcMjaS2s+Ik5AyD7PT7umpbWPvL/4kf/l+lQZlzjbTSAygyNSPK6hjI1RDDkfLPI05baRMyOR/erMC0h1Uj1n8xSj8Bb3VShzm2dPxAwfeDQO0M0tc722JB70dDCt7iPCfSB61ezfDqGU4PXcEYII6g0BGNAc0RjQLtRXpwSTyI6c94xSvHcZbWFeS5JFsLhy2JC9GyPIim7pAwwheTDEevT1rzH247Ou3u7KKCberxgwWB0wP7pn9OlXEF4vtp1uC0bai9p8NzvEUAZjXuAcezmmrfCcYWDa7NqfaCKWDf1ENAn9+deG4R+7SBxL2buoh0YMqxyyAc+teitccrDw3lLdF4y4v/sAKsiNy19nDpK3L11hM6RCqD/SAMVa99nrXtaS7gz/MYtI5rk7EfOK8dc7L4hpA4i4fI3kPqcXKJwPDXbTKHd2LYA1XRkTgPbYifWivcWeCtDxJbQGMEKBg+6jRXlzqKyH4hNLDWO9YsqnElGAJExkcp93cQtyQF4p7bNhCxD23PQORIbyOfKoPTmqkV4t73aKMVa6ggT4tC6gBJKsV0n40vwv2l4m44W2xAxrNzuozsFbSBJ5TvVg9veGU8mP/AKPVLx0HX904fy6N7tj5Z5V57jON4lO5liNV5UlkteGQVLDSTjxR76Ot/iiupbgfJkKiEgByoJG+QOXOg3DQ2FYdi48Ql1hz0C0kgdVEwRy8O1VuG/Mm+2icELbE+g07/wBJg+tQb4EbE/n8qWbitStoIeDoMGCrbZB2ImYMbVmC1c0meKuDkHCpAPIMNMqfX40EWntNbtC7cXcxNsBsRKvo9ok7N5+tUbtu8DgArHIgiPQ7H3GocVhut3EcRcwfEG0D3GFlD55BoLWWmHvXhBnUXIx0uKsQvR1x1jakG/pPSgXrir7TKPUgVg8TwiiBcZxEka7jsrCCYJmCnRhkSJFA4Ls9R4zaRSNlYBjbB2F0/eVhHjHsn30g1OI7XUytkG8++lNhmMscD40t2ZaZELg6tTFnQT4TsQo31DmOdFSMKfCFMI33rR5KTzQ4g7HY1Y6pZlEXR7S8roGxHnyB9xoHFcESNjsapdMxQrdwEa19k+0sQQeZjkRzFEO81lXqnePTyoER7MFT93kZ6dD5bHyq11hOfCeTcvQ0LSJj2WPI+y+3z+fqKIBxVhT4wivpEaWUFhvIk/L30sey+GuKT3Ns+iLqHONqeJM8w3TnHl+JfmKWu2jq7y3h49mfC45gbZ+EH3yC9nsTh12UiT9x3X3QG+W9W4vsnUhVL1xVKxHhcH3MM/GmWIcBlME45w0bqRuCD/3CKGl0gkfe5hsBvOdp/qGDsYNUZbcBfa2LffzpUgs6EuoOPCyspKRO8nAmgXF4ljl+H1SUcFGK3I2NwSV8QghonO9b15Qw1CQQd/vIfMdOo6dRSjp4wSAC+DGzNHhZTtkAgg4PhHnQec4rg7ypoujIwmqGs2tTAakYkvIEZjHpWlxPZwKqo0qyt3rpdJZOIIEhi8y0Zxy6RFO9oITZdQNUqSF2IZfECk7MN9J6YrL7YugqLaEXEaHKgf1Qix9x3fBjEBzAjOhk8JwpayHZeHDPdRl/m6Qg1AlRbgqoxBPTrVftNxGprui3ZjRa1XbDEi1DvuQBlpg+UU9wNnhyLalEa6bwFwMomSWZiv8ATiNO64kU1xPZaLxdwC0g4c2UFyABpLl1DrjEYJPKCeVAD7K2B3Bkm5/MOxIKsCQWtsTmcHkc862u/MEHxrzaM9IuW4+Y+VY9nhbvD2WWwQzq7SriRdCkyCv3bgWCIPiWD6PcJd1hCw0OwBUgggggGLdzn/Y2d+UVNwMaYIZDv5zI6An2h/S3XBFL21lmJAidAQk92Y3icoZJwcYEdaMbugMxyoy0DOPxpuD5iZ6Va1GkQdQjcGTnePxCZqKE4J21So2P/UT+0nDr5GR58qGDjcGDgiVAPQc7bco9k++ilIjmOXKD/Qd1P9JoPFXI/vPhVgP/AHXkBz3HpIohK8pZjbibSkG4pwC26gR7BHtEr4SdO0mmbdvmpJEnJ9tJ5Ec16j/dF4bh9ChRt5byckg+fQ4oq284wfrB/aruqVuW55QcwNxB3gc7Z5ry5V2gkAAwV9ljnRt4SfvKeR+O1HKn9f8AVctuoOefaAhvvDkw/fofdVVI3Gx+VHigXVzO1B6h39KXZSMAAjmjeu6n9Pyq12QTpPPp9T+dD1zjY8hyMfhNRHNcDAgywG4++p/P3/nVJIEk6h+IDP8A3KN46jIqSpnMnGOTD0P3h6/OqC7kmecah8IdeR8/yoB3p9tAGkeJAZFwcmQ/jj47dCJBDqDJZIBBzrWRg+Yg/wC6Id8QpPL7r/sfrNKk92wwQjNEc7TMTkdUY+4E+eKLuxWDM8lZROOkc/7d/wAJ5Cl1pVgOa6ioM+feWjsYMGOo5Hc95dWDp8XI+zc//Vv258lmt6QTJgGTJhkY8598a8yN5EkBe9xinh+9IglQNIEkvOnu4O51SP2ryPY/eLo4kgM0GdWS0fy9ZI+4FGkMJiCSPFTlpGv8cUOLYUuv3Qdld1AOCxESDtqI3pns+3eGpNaqqXHKqqTCySTaY7gGZXcZ8p0Ccfcs3msuJS73tvBiWBnPRhGzL1o/F3Li8VcXu+8S5YErIBIUlSBOJ8ZxzrP4vhgoR7XEMdV62YVF7uWMagAsA565q3EWeIt8UzG4zg2tTFVX2ASAsEHTBBMgGelBbgu0CyKmhmYMVdhh1uW1XQ8GJJtiSOekjPMiqqgll027h8eI7t2MhoO9p5nOxJ2MwBNdy8TavswuIRju1dLiKSocBcr0I60lwIJQ3zce8pGl1Yxpn27d1eWchxz3G5pEal66Va3bbxAsYYHxAIQYUnfxaAUbOfvUcmPFIEn2h7JM7Ov3W8/L3UhYvIWJhihTSlwrqV0ADMl3PiKyBO8IejU7YUqxAJyMKTJI6q2zqOhyKmqZIjfGMz9ZHzpXhzrPeZE4UHcL/wD1vB2wOVWv2Vb+XugILLyncKOnUj060e5jJqKkYEVwNVGamKCGNdFdXA0EzQLoos0JzQb1wMpJy6zt94f2nn6HPnyqjqGHUdf0I8vcRFNMc0EjmPf51ELKxXGWHr4hHQ/e/P1rgocBwYP4huI3DDnzwaNcWfr6+NB05nIMRIiY/Jh9RQVFzThwFBIAI9hp8vun/GTV2thgUcSCIg7+gPMfP9O7zk2xxqGQfUcvfjzqFtlRAyv4Sdh/Sf0PxoAcI4LG0xBuRz2urtJH4hs3MEA7GKxu2e2bYYWTdNtiSGYqWe0Bh0Me0GBMHPXoRf7Tm6RNqzrZCGS6jeO2eYKbkEeorz/Z62bpU3L6I5gXVZGHeQ2qGcncxBIit5iNNO2FWLqKzFn1C2ttv5aKNFtdQEFTbkRyZpovFcSbicU9u3f0XF1DXb8GnulWcsIaQxDD51q9o9sXE4e41q1LKuHtslxFHMwDqwAfu15TsbhDc1rxL8RqUj+Vq0DQRiS5AjBGOlUH7T4m8g7q6zB07pwskgwcEMo2kHcTI5xWjxvHEcQVCu1w2QQIbIBZmy7KAogH2TvtNZ/2m0s1oJ4bgBtsTeRjoA1JqOrcGdzzqnfXn4lbllzedbbyuq2CVGlWCgM0nIPnGJorrAtrbtC9a4m3eRQf4hFkzvOCZXMZp/sTj17xwF7zLOb1tSoGqWKXEIxmTGck7VNni+EZFfXaQsJ8F64jA8xpAxHQ1n91dW6W4YXWW8dL977LTOQ5AMxJmMdTT2jTt8RaRBpcd3dgqEM9zey0gTOk9OUEfeoy8aDaN1YJBK9yuP5swNJ3HXaIzir9q8PYDar/AAq5ibgKAD1JKtI8hXl+Fv2v47/6dGNhfb1amAHstczlRkQaSq9Bcssir4tTlWLNtqbUh8Q5RtPICtIuCYOCOX6jqPOlu0+GLMoBgMjrrHKSkauo86a7kEQeXxHmDWFdFcTXBTmee3pj/dQaCTVKsa6KCtDuCixVGFQeic5PrQ6jiGOw3ke4Tk/CrURWoarEVSKChXp9eoqfKh3y/hCQCTksCQBHkRuYFdwt/WgbaRt0OxHuIIoJvWpyDB6jesrj+w7N/NxAH5suCfX961icVQmqPJ3fsWFabV51H3hEsvmI9ofWaZTsvi0bWOMDHTpVmWQwJkKTyz6+XSvSr0xI6VQ2snG+/Rvd1+s1etI87evdo24P8lxOTAGk/wBUxHrttQ+Hbi7bELw1pHacrbSG/wC7vBnnHrXognSYiIO4HTzXyPuqjW4ERKfhP3fNfKcxy5bUowLfE8TBHd3AV9oW7dlTtOASSf1qrHiLmgstxhllm+qg4gDwKIfJx61vXBsScj2X5jybqPz9c1S9cVfbKqWMQTAcjmPPb5UoybfAn2joVY9u2CzqZ+8bkkAcyB1mBTHAcOtqFIAuElluj/7s5Oo82PMH1G2G2BDSN8T59NX7jyqrWRGnTKscqeR6r+ePUUov3hXYYG69J5r1Hl/qpQRMGVOw/D6eXlyqmnOljJGVM+KNpI6/I1cnl9GoJJqhWrE1UiiqxRBVaCvFAsUg4MTGCdIYgegPyPSgYmhsaJFDuLUGx3yC4yAw25x18+tEvPpUsZgdN8kAfOnW7BB1ezkknJzmc++i3OzGIIOkg7/UVZqV5Ltfilum1bGvTquavCwyltwADGSHzAnK07wXHKyW9TQ7KoIIIliBIyOs1sr2EAFAC+Akrk4LTJ98n41N3sYsQTpOkyN8HrtvVSsezx6M7oGyhAM4knp1jalOzbwUcQGIC27zx/a0PP8A5Oa2x9mlDKwVZUsRk7vljtzruG7CZTc9iGfUI5DSgIOOoJ99SFZ3FcYqGGmQATCkgAtpBJ9cUNePQ3RaGrUVZp0kDwkCJIFa/Edha41qjRtP+qlux2LBjp1AEAzsGIJG3kPhVi1kXO0VUS6sG8PgEM3iJVcKTuQaAnbtgmA5MtpBCsQxABJBiCBIk8q3f+GOTCTIM+Y2O24oFj7OhNOlUGnVpicavajHOKRKyeL7Xt27htmdQ7vGMi4/diOsHJ8jUHtK3r0eLVqIjSZhca/7D+Ktd/s+C2opbLSDJ3kCBmOVTc7DJcXIXWFKhpMwTMbdaQrxw7fZbpS4oLd5oABgMJ0yJxMwY6XPKmeKfXfCFGEcPew2mBqKAEQT0Na3aH2TNx9R0ZBnefEmgkYwRpQz5GmE7EuaZbQbmjSWk598bTmqMjse+X4e07ESUBJ92TQuD7YtXNWSkGAGxIIlWHkQZFa3Zf2ce1ZS2SraVgnkfdFTwn2a7osUCgtAPiJwNgJ2AqRXl7vGBr9u4pB1cT3eofgW0BA/p1FjW6t0FykEQB4iIUltlB5mr3/sw02dGgLbuO5k76g22Opp272KWjVBKmRk71dGJwvalu5MTguIj8ABJ9CCI9atwvadq4AVcZExzHr78VpJ9m9A8CrOgoJZogzv+++Kjh/s1oc3BAcrpMExy5RvgUgWN9dJYGR5Z+QoHHAJbZwI0HvD8dT+8gt8a1bHYToGg5YkkkyZIjp6UF/s5cFq6isC1wMSXPNhHIYHlUhQLFwOoZTKkSD5V16n+G7CdbQQECECyDtiJGPfSnCfZq6qw7K0NK5OPDp5yc5PvqQr0J7Xuf0/D/Nd/wAu/wDT8P8ANJ3Le88qXv8ADC4IJMSD4WKmRmDHLy86XRqHtZ4mAfIDfl1qP+XbHs5EjBzzrHscAqFdDMugYUMYOGEsOZkzPUfGtrgMHUTqKBAwOVAXT4TGDM/KlG0/azgTAONgN/nVf+YYyFKagAdiYnaRPPNZwsEFmDOS2YJwDvAnYH/UUP8AhG1Ie8bSgI0iM4ABJiTGd/LzlSH73bl1d7alcSwaMkxsfUc+dVb7Rke0jLncoYHqQSB67Ulesu0guukiCuiQZWMyZicx7po1lNKmWkDmegUAz8CffVocTtosSFKMRvGY55g1J7Wfovz/AHrz68Fau3b8gq6sBqUsjCVDCGUid9vKrfw3EIfDcF1eQuABt/xLAOMZojc/5hvwr8/3qf8Alm6L8/3rD7N4zvl1adJGCOhDMpHqNPzFMXbirAYgajAnAJ9dp/Y0uq0T2s34R86Fd7aIIEAt+Ebx1OcDzNZffM//AExCR/1Dz/tG/vMfvexw4QQvqSSSWPUk5JpSNF+24IVtALbSYnIGM7yaXP2lTSX129IBM6seE6Sd8iSB61i9qWVYk3NI1QAXmBbQqTCg+JmuPgc/Cc6RQOFXhG024tF5KlVBjVEss5Hs75Mw29VHpb3bRUam0KOpn996i725pIDFATsM59M+R+B6Vg8dxNpSUu6dCQFEszFjkjfkBPlvI5XU27rvcIeEb2iWUEoCsqAQebeRnzNPI3v+XMx4ZHL6PpVT2y2rSFBP3iNlwSJzuenmK89Z4m0kqqaXuM04gCM+JgdgIwN+WKTW3w51lbl5Q1vxgKRAZVBY+GQSIM/1EbYoPXL2yTEaCG9mDv6ZzVl7XYiRpI8s/rXmT2TbtW2W3rlyBjxGBHhk7IQDPr6UueyxZLNrcJ7d4jSA8ElUUKBpE7xAiOuA9gvazHkvnv8AvXJ2wTtpOYxnPxryt/vLgdrUksArMWKqFnKWsbkTL+ePJnsZWRNLqFgmFWNIHIAjJ6knMms6r0l5A0hsg7+/eoZYnBM/PAGZPlVorO4m/et3Cw03LbFQLZOllMRCHZp3g+dAfiittJYqg5f3H2QPxEmBEUGzxmpigR1xId1xBwIEzg4zG3rALTSWe4QSzHRrTxIMQkSIILGTMmVPKgXeIV0L2rqAq0MFJbUs6W1I2Q4kn1USaQanCszAkke0RA5aTHU7xO+NqLFdw9lUVVQQoECOlWIoKUpx9h2UgNKE+NNmZRkqrSIkxg8pEim6lh50GH2Y0XLlyTLX3VhkQG0m34SMQAB7udbDNQb9gEhtmGNQ5j8LdR0nblXOSDkSM+v7VQrwvGoFcqQw7xyYMACdy20E9JJ5AwaX41w4Uu0AyFPiUDwsQVO2rETls407U1wvDL4hIKsXIGZl/aMk7xgRECetdc4PrBgkgnUp5n7pgxPQUByMDTERiNooZP19fX50Oza0sfDAjMMzSeudo/WrcQ2kFjyE/XlMfqOdAAcMjMHPiYbEkmBMwBtEwfgfOqcW62kYqgkAsoC7aVyZA5L79t5q3D8LoQsbmge2xaCVxkTMADHLEVPZ9vWe9I8MRbXfwndj5tJ9x51Qbh0QqCgESSPItJY+RMmfWq3xkaioUZGYlvP03jrnlU3uz0MElhG0My+g8JE+lUlFJCLLjpkj+5j7PvM+VQC4i5bM/wAtrhYQQtudQA2JMCOW8Uve7Q8SgWHZidlKmI2JM6ceuJHWnksM3/UIz91Zj3ndvfjyoTXAt/SfCHtqLZ5SpcsvQGCpA5x5UE2rlwtDWwqxuH1GZ2jT086KauRUGoKk11cwrhiitg0h2naYtadT7D+IGYKmJJIzggctia0iuaBxF4qVhdQM6jtERHrOfhRCHGWoLEaEu6W3UlWWCFG8ED8mPPFL8Jwz2lLgBmJDhUkA6hqALMZgHUo3gMvLFatpVJBEEGW1YOcAQT5Tyj8qKoAEClC9jjQyhirIYkqd1xsR+u1MggznaqXbavGoT0OxHoRkH0pJ+BcZR9piTpIPqBpI9wPUmgfFcVrI4HtJi3dX0KODAbAFzfKgHB2kKTvWl/EfQ/Kdp8jB8qDmWKA5A+vgaZZ5GN+n+KUut12+uf1vQC4hhoJG8EjBIYDljJx798VTh+M1gH6AH9WxE86txCnSwSAWG7LqQnkLi436j9BXnL/at2zcKNYEgA+0QGOqBDEkGRsd5KqZjNzBvveMx9D/AB+843rP4tu+uizIFtfHcHkk+4Lq8PKdLAjkGuL4eLZuXD7Kgi3bbxMYJCl8HJbMADBM5NZtlDbRhqUXWZWv3NkthSAttBEeFSNKb4nEAVrBq33W+xsLOhdJukbcytryJgE9AI50xf4pUbRu8SEG8dT0FZnA3j3WjhR3dpZ1cReEFiclkVvaY58TYFNdnmyinudV5jlmEsbh6m4YX5wKm4CLwTOwd3YeGCit4Y39x9DnmTyZKBFhVAA5AQPOlXfimPhW1aG8sTcJGcEDSB8TUDsti+u5fuMceFSETGPZH70E3OLC7soPQkD63Hx5b0vd4y240QbgYZVUJB+IA+vfTXD9moi6VBjqTkyZJJ3J/aqcbFtSVE3G8KAndm8zMAAEnyU1Bj8f2u1khUh8R3bmXnYAMsnrIYk7U3wfaFxxLcOyR1YHby3+VX7O7MW0o2LnBbr/AEgnYD8O1NBc4+H19eu9N0W1bVNVY1MVlW4TS3Ekt4VkA4Y42xgcxInPlTTHyoVxWIxg9f0yNqIqFC4AAHl9fnUHeobXOyRyyZ85xFD0XMxon358iPTmKA4PWpB6fX176Vaxdk/zFA5AJke8tmpPC3I/6vvCgfGDFUFuKGEMAR0IkdNqS4jhIMoY8mkgjoT7QHrK+VXew+P5zDEcseeQST6z6VNqwTA7xy2+GGfdER5UGB2nxHEoukPogyGKkkgbhLijSfRgpO0Ctrhn1oG5n2hEEZ2YQCDHIik+02BW6tu8SROsM4CjEEEgSBDZP55jI4C0+gAXSjXB7N4jd5dgsgmIZRJO5kr4hVG7cZVdQGIYqSqiTIEBiAAeZGPWs7te33sQCLlsPKsNA0uIJLNAWAZBmJ2yKy7nEtavKbw7mXMGFW4FAgT4TAZ4lgTgNiKbTsW5dtsWclkcwqGTaYEMhOue8GzA7lTgwYrWZEINxq94bVkXHcMVNwMpEyxJtjUARyWSNuZNOP2iykWil+04wH0WU1b7NcbSC3MKdzzpNvs82kpoAvBy0MSFvW8gHkQNWRqiMbTTvCrcFxuFRSr6C7LcuHRknw6SCrKBpI0gbnOJq+EafCNqMvwt0lY8V3Sx23BLkf8AjimbnbVpTpaVbGG8A9ZMCPSdq8hZ4RrV0G5aCqc/ynYBRiW7sySoJ0kEEA9MGvYcGHKzaazeWMbiDyBjVj4VNxTVji1f2Tnof0Ox9xNEavPcU/DB9HEWls3HHtK3haCRh1jY9R06VoWOy9GbN5whzpJFwEnmC0npWYp6sriuIB4tE5raLAdNR0ztuRiPKr8R2kbR03NLRuUZdQ3ybe8CBt12pF7lt7o4lXVreju7jD7kklS2cAsQMgfI1YNQRy+HX66fCrH68v3/ADpexjOoMp2cZEdGI3/u+PWmjWdAmNWmqsKuoqK3WWhzRyKERRAyKirsaqTRUzUGoIqCaCCn1msP7RcMxRnQ3dUBVVCRzJPmJHzC1ur0qQKVHkeGsXrizcS4EEd0qrbOkghtTBjBOoCdQJxROLW6UdV4a73rAAspGg+BAT7WMzsNo6CPU6elXVa1Rj8BwwuWms3rDWwRzbUJYZhpJBnfac+dY1rh+6uNbuJdNu2rBWUFlZSBCkc9ANyG3gxmvVXBMTPvA/eiIcfqaZpHlH+1VrZWviJJ02kGkkyZ1A7znrWJxP2kti/au2xcbQCD3pUYYkkLpGIJxuBAgCvfcTwaN7S77mSD0Od6w+J+zNsBu6AQsAAdOrTGYic56zy3itZuJNM9n9qcPxY8Ji4DIBgOCABqXriBjcCDQO0eybhL3LDd1fKENpMLcwRMdSMTupAOYzg2/smwZir6XB1WxkqYzp1AgzymAcDB5aXA9v3LVwWeMAEiRcE4ziTEEf1DqJ50+A9ixbdBothQ2dLLkHTBUrz8OCOYgjIBoycK1slrJ7stM22JZNRnI6HEqRAIEESIGhc4cGdir8uRwNj7sH/Ec1osIJk8j1Hn5/DInBxWasZnAdmottdK6TGSQC2qSW1E7+Kd/wDVO0ex7d1WA/lPEa0wYiIYD2k/L3Y0bKkAyZBYkzggkn3QcdMyecCXONURzkZI9R09JpQtwDubSlh3bxBGInaQNoJzB68qYJONiPgR7v8AVW3xsenI+Y/au0xUVU1a3UTUig9BcoLGj3edAY1AIiuBriagCoKPfUTOoRv4W9cGINVt8VbbAYE9M/tRzUFsjzx+o/X40Fe8Ub1bWOooHaDtp0oP5hBKnMCIBzyJDED1pi0cTHw8sY8qomRVbnEKs6jEf7oy3B5j1qSVPQ/A0ASAx3yu4ByJAOehiK7TGB8z+pqL9hQC4OmM42PL4nb4TMRVbN0kDvF0kxvEZjGNjy+oqo6P9f4/ahOsg7fp/ij3LfT4Gglf29f399Ands6gUM5E7gMIjIPMTG/vpXtHhVfwOuoHacEGCCROxzE8sA4g1pugIA6HB6H6xBoNwR1xyHLzH6fDpQeattf4Mroi7w5xB8JXOAZ9lvkTO1ej4a+twFlY+YgAqehHI/tVTZBhtwVjAlSDG46YH1EZ9nhTYYlT4MkTnQSZgnmsYE8lExErfY0rqCI39efwqpuCY5+cj9Kta4lXBjBG46f48/IjBBFBFnT1P9xBgZMDHnUF3AjPlz2PKDVSpjOaq4MgyYGyiImN9p6/GrMaKipU1Qt0+vrNXSoPTX13pbRT/EW4J9aXK1AubVVZI5UxdQxjpiqG4AoLHcx6n091AIW6pfWFJEmMwNzGY+GPfRbyAHJYTz1GJPLeq90DBFxo5Qwzz5jpVCt1w0eTAHBzqLDmOoHrTirS6dmqAAGYANqHse1nPs7xPuphBgwxPLMDI9woJ012jrHwrk4hYmR03/q07euKtcuqIllE7SYn40Qvf4RWgkaSNihg++Nx5GivpPhMGRsYMj0qxvrgTJJIxyInfpsRS3E37cqDDEkQBBOZgj4HaqF73Ed2xkzaEAk7oSJAJ5rEZ3Ejfka6Prr+9S99ADkHUJgZLTHIbziqJa0+H7v3fLnA/MUAZ5dfr3j5irDfO3nV7lmfr5+tVA5igsqxgH/OPz/3QmUR9fD02+AoiGQDn05/7FUeJ3yfn9fW1BjccXtaTaAO5gz4lgzb8mAyv9sYgy5bvi4sgbbicg9PrejMBGdp+s8j59RSIXu3LGdLYc/h6N0EcxtkkSJFUFugDkPnQwh5QPe231NNXV3n8qXRgNz+Y/M1FWXzrqtFV01B7+/2e5J8PPypZ+y7hnwn5V1dWuWOip7FfUP5Z9gifekDfy+VXHZNyAdBkMxHlLE11dTlekf8O59q2J2x0+vzNVHYhUiLYGZwBy2rq6pydJPZLTPd/LoZFQvZTAR3ZiZj0AH6V1dV5ToT/jm/+P5ec/nmqHs9pnuzPWK6upydIPAtM6W2I2MZg7e6h/wDb6DI28Pr+5+NTXUWhr2ew2tkei/Xl8KHxHBXCMK0gg7HqP0qa6kKp/COfuMCOoNDbgbnJD8D8D5eddXUhVf4F/wke4/XvobcIx8Jtv66ZB+H+K6upCq3Oz3P3D7gR8o8hQW7LYbIw9x/Lp6EV1dSFD/459tJHohFcOAYfdf3gmurqZhVv4O5+BvgagcFc/A3wNdXUh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" name="AutoShape 4" descr="data:image/jpeg;base64,/9j/4AAQSkZJRgABAQAAAQABAAD/2wCEAAkGBxQTEhUUExQWFhUXFxwaGRgWGBgaHRgcGhoYGBobGxodHSggHxwlHRwYIjEhJikrLy4uFx8zODMsNyguLisBCgoKDg0OFxAQGiwkHCQsLCwsLCwsLCwsLCwsLCwsLCwsLCwsLCwsLCwsLCwsLCwsLCwsLCwsLCwsLCwsLCwsLP/AABEIAQgAvwMBIgACEQEDEQH/xAAaAAACAwEBAAAAAAAAAAAAAAADBAECBQAG/8QAQBAAAgEDAgMFBQYGAQQBBQEAAQIRAAMhEjEEQVEFEyJhcTKBkaHwBkJSscHRFCNicuHxFTOCkrJTJEPC0uIW/8QAFwEBAQEBAAAAAAAAAAAAAAAAAAECBP/EABoRAQEBAQADAAAAAAAAAAAAAAARARIhMXH/2gAMAwEAAhEDEQA/APeMMn1qK5zmhs9cLvSaoKqSeWR0/Y1UN/rn/mgI1DNVa5z5c/8APMVQN+HnyP6GguaqKHr5ZMb/AIhvy5/W9XW5iTkdRRUuAKBexvt16ev70SY2z5ftQ16plea9OsTsfI/Kgq7hY1QBMA4iTyPQ1fT5UuihrzA5VbakIcwXa4rYOdlA9CY3pbgeJLPfTUGS0wRQB4tgxJM5idOPw9aqHXHlQmXyqxaBMyvXmP7uv161VztsCdjyNQdpHQVGgdB8KgGRkEH6+IqUfrv+fmKoGyDoKGVHQfCjuKGRUQJrY6D4CqG2Og+FE1fQroqhd7IPIfAVXul6D4CjMKoagE1lfwr8BQbnDrzVfgKZNDuVVeyfeh3Pr/dTcahHqMj50QveeD064MY6r+o6VK3tRHyg7+atsw8t6m6VPtQRMe/8xSnaZFsA+0XIVRzZjtjAO28giN6imDxAkzgD7w3Hkw3H5VW8BAM431DKnzIG3qPjWbYu3ndlCAhR7YuZRuaatPjA579DJrrVq8RqF23bIwwCNk9SpIg+goHrt+ANQJHJlMnyKke2PLfyNQeJHtTI/wDkTKn+5RkH6kUpZ7NZpPfSrbqttQp89JnPnUv2fpaRduloAIUoCw6kRmOuTQM/xIwSQsiQwMo09G291LtxYW+ouE2nOBPsXgJxMRqz6x8Kp/wyQ0XboBMsuuBnyIxUXOxrZTQTcdY2LkkDbE/pVCtztGeN1i05NmxcDjwiYZCCDIBEEn/NB+zHB6TdKsWZu7ZjOJdO8MDnlufIb07e4PSA3fXFAhZJGFLLKzEjAG/SrXOECZ1ukxnUApgQAWAx76BlboJwQHOP6Xjl1B8tx5ilgWJbQpwfFbaACdybbjY5np6b0C52ctxiC10PglGdgSFOCpBg55/lUNwCnxi5cZcyDcYMpGCAZGceyfjQNWeMRwTJOncEEOh6Mu8755xzqLnEqq6mDafxKJA5TgnTHOaxG7Q4dLoK3rjI0KxDtCGMSx3G8ruD8k+0ePKsBwpvtJAfSSyyYgg7ao84NWI9RcuxAb1DLsd9vOMx8Jpe9x4VS24EHB9pTAlesE7fuJ89c/i3UrDWxKgF3GCc5XxEdd8AGmuzuyrkML93vNLagqjSUbfWOvUcsk1IGuI422T3dpvEWhjbWdJzMwRBxmZHXetLVSITMyA2yuBAfyYdfLyx0pu2x5iD0/UeVFS1DZquxqrCoiDQbhorUJlor1Nw/wCv2qmr3/Jh+9Q/Pr8j8PzFBV5kZkfd2YeYP3h5/wCqIuxDCGAYczHyZaxO0Ps3acDx3UUZGlyVBPPSZ0+o+VaZu88kDGpQdSn+peY93u51BuEeKQAdnGUb+4cvX58qDF4LhOL4VYt3Ld21qwryI1HkeWT1p09vXl/6nCXMbm2wf/NPk/dhVLbo2UcHfS0b+nvFC4a5PgMh1HssYJHIq/PodxI5A1Qla+1HDMYYtbPS4pidt8wfhWrav22GGRx5sD+c1l8XxNkz3rKCPCzQJBOIuW9iNsiR6b1kcbw9hvYRSy7abZdHHQECQdvCTicNQbnHcTctgEi0V5S11iPRgpI+NIf8jrIPeWR5BhPqNTDS3mI86yrPZIYz/CXQDgqr6NOI1KxcGD+Flnzq3/8AkmfBGlf67rOfKVAAn0MVQ92etziZt3XZLigFiipFxCSBLiQwMEQehxip4Lin724LTfyVB1m8AF1ZJCIAIwJJ28qXP2fvWWtmzdUggoytrCt4XYagWaRvjG/nV+K7Lu8RYILBSICoqqsacaXkEiPJiCD0MEFb1/ir1rUgsWltnUsM2pTEjTPsypGD1oj/AGUN7+Zc4lizgElUCyNxI6+ua9JbRVUKqwIA+AAAJHQQJq2PomlI85wf2QFokpdz1e3bb5kSM0z/AAHEgybtp8EEG3p1KeTRg/pNbZHmaqV2yflTdHnbY4vXlUY250spz4oIVtRGoAYznxTvTp4sppmzcWdwAG0emknw+VNcMjaS2s+Ik5AyD7PT7umpbWPvL/4kf/l+lQZlzjbTSAygyNSPK6hjI1RDDkfLPI05baRMyOR/erMC0h1Uj1n8xSj8Bb3VShzm2dPxAwfeDQO0M0tc722JB70dDCt7iPCfSB61ezfDqGU4PXcEYII6g0BGNAc0RjQLtRXpwSTyI6c94xSvHcZbWFeS5JFsLhy2JC9GyPIim7pAwwheTDEevT1rzH247Ou3u7KKCberxgwWB0wP7pn9OlXEF4vtp1uC0bai9p8NzvEUAZjXuAcezmmrfCcYWDa7NqfaCKWDf1ENAn9+deG4R+7SBxL2buoh0YMqxyyAc+teitccrDw3lLdF4y4v/sAKsiNy19nDpK3L11hM6RCqD/SAMVa99nrXtaS7gz/MYtI5rk7EfOK8dc7L4hpA4i4fI3kPqcXKJwPDXbTKHd2LYA1XRkTgPbYifWivcWeCtDxJbQGMEKBg+6jRXlzqKyH4hNLDWO9YsqnElGAJExkcp93cQtyQF4p7bNhCxD23PQORIbyOfKoPTmqkV4t73aKMVa6ggT4tC6gBJKsV0n40vwv2l4m44W2xAxrNzuozsFbSBJ5TvVg9veGU8mP/AKPVLx0HX904fy6N7tj5Z5V57jON4lO5liNV5UlkteGQVLDSTjxR76Ot/iiupbgfJkKiEgByoJG+QOXOg3DQ2FYdi48Ql1hz0C0kgdVEwRy8O1VuG/Mm+2icELbE+g07/wBJg+tQb4EbE/n8qWbitStoIeDoMGCrbZB2ImYMbVmC1c0meKuDkHCpAPIMNMqfX40EWntNbtC7cXcxNsBsRKvo9ok7N5+tUbtu8DgArHIgiPQ7H3GocVhut3EcRcwfEG0D3GFlD55BoLWWmHvXhBnUXIx0uKsQvR1x1jakG/pPSgXrir7TKPUgVg8TwiiBcZxEka7jsrCCYJmCnRhkSJFA4Ls9R4zaRSNlYBjbB2F0/eVhHjHsn30g1OI7XUytkG8++lNhmMscD40t2ZaZELg6tTFnQT4TsQo31DmOdFSMKfCFMI33rR5KTzQ4g7HY1Y6pZlEXR7S8roGxHnyB9xoHFcESNjsapdMxQrdwEa19k+0sQQeZjkRzFEO81lXqnePTyoER7MFT93kZ6dD5bHyq11hOfCeTcvQ0LSJj2WPI+y+3z+fqKIBxVhT4wivpEaWUFhvIk/L30sey+GuKT3Ns+iLqHONqeJM8w3TnHl+JfmKWu2jq7y3h49mfC45gbZ+EH3yC9nsTh12UiT9x3X3QG+W9W4vsnUhVL1xVKxHhcH3MM/GmWIcBlME45w0bqRuCD/3CKGl0gkfe5hsBvOdp/qGDsYNUZbcBfa2LffzpUgs6EuoOPCyspKRO8nAmgXF4ljl+H1SUcFGK3I2NwSV8QghonO9b15Qw1CQQd/vIfMdOo6dRSjp4wSAC+DGzNHhZTtkAgg4PhHnQec4rg7ypoujIwmqGs2tTAakYkvIEZjHpWlxPZwKqo0qyt3rpdJZOIIEhi8y0Zxy6RFO9oITZdQNUqSF2IZfECk7MN9J6YrL7YugqLaEXEaHKgf1Qix9x3fBjEBzAjOhk8JwpayHZeHDPdRl/m6Qg1AlRbgqoxBPTrVftNxGprui3ZjRa1XbDEi1DvuQBlpg+UU9wNnhyLalEa6bwFwMomSWZiv8ATiNO64kU1xPZaLxdwC0g4c2UFyABpLl1DrjEYJPKCeVAD7K2B3Bkm5/MOxIKsCQWtsTmcHkc862u/MEHxrzaM9IuW4+Y+VY9nhbvD2WWwQzq7SriRdCkyCv3bgWCIPiWD6PcJd1hCw0OwBUgggggGLdzn/Y2d+UVNwMaYIZDv5zI6An2h/S3XBFL21lmJAidAQk92Y3icoZJwcYEdaMbugMxyoy0DOPxpuD5iZ6Va1GkQdQjcGTnePxCZqKE4J21So2P/UT+0nDr5GR58qGDjcGDgiVAPQc7bco9k++ilIjmOXKD/Qd1P9JoPFXI/vPhVgP/AHXkBz3HpIohK8pZjbibSkG4pwC26gR7BHtEr4SdO0mmbdvmpJEnJ9tJ5Ec16j/dF4bh9ChRt5byckg+fQ4oq284wfrB/aruqVuW55QcwNxB3gc7Z5ry5V2gkAAwV9ljnRt4SfvKeR+O1HKn9f8AVctuoOefaAhvvDkw/fofdVVI3Gx+VHigXVzO1B6h39KXZSMAAjmjeu6n9Pyq12QTpPPp9T+dD1zjY8hyMfhNRHNcDAgywG4++p/P3/nVJIEk6h+IDP8A3KN46jIqSpnMnGOTD0P3h6/OqC7kmecah8IdeR8/yoB3p9tAGkeJAZFwcmQ/jj47dCJBDqDJZIBBzrWRg+Yg/wC6Id8QpPL7r/sfrNKk92wwQjNEc7TMTkdUY+4E+eKLuxWDM8lZROOkc/7d/wAJ5Cl1pVgOa6ioM+feWjsYMGOo5Hc95dWDp8XI+zc//Vv258lmt6QTJgGTJhkY8598a8yN5EkBe9xinh+9IglQNIEkvOnu4O51SP2ryPY/eLo4kgM0GdWS0fy9ZI+4FGkMJiCSPFTlpGv8cUOLYUuv3Qdld1AOCxESDtqI3pns+3eGpNaqqXHKqqTCySTaY7gGZXcZ8p0Ccfcs3msuJS73tvBiWBnPRhGzL1o/F3Li8VcXu+8S5YErIBIUlSBOJ8ZxzrP4vhgoR7XEMdV62YVF7uWMagAsA565q3EWeIt8UzG4zg2tTFVX2ASAsEHTBBMgGelBbgu0CyKmhmYMVdhh1uW1XQ8GJJtiSOekjPMiqqgll027h8eI7t2MhoO9p5nOxJ2MwBNdy8TavswuIRju1dLiKSocBcr0I60lwIJQ3zce8pGl1Yxpn27d1eWchxz3G5pEal66Va3bbxAsYYHxAIQYUnfxaAUbOfvUcmPFIEn2h7JM7Ov3W8/L3UhYvIWJhihTSlwrqV0ADMl3PiKyBO8IejU7YUqxAJyMKTJI6q2zqOhyKmqZIjfGMz9ZHzpXhzrPeZE4UHcL/wD1vB2wOVWv2Vb+XugILLyncKOnUj060e5jJqKkYEVwNVGamKCGNdFdXA0EzQLoos0JzQb1wMpJy6zt94f2nn6HPnyqjqGHUdf0I8vcRFNMc0EjmPf51ELKxXGWHr4hHQ/e/P1rgocBwYP4huI3DDnzwaNcWfr6+NB05nIMRIiY/Jh9RQVFzThwFBIAI9hp8vun/GTV2thgUcSCIg7+gPMfP9O7zk2xxqGQfUcvfjzqFtlRAyv4Sdh/Sf0PxoAcI4LG0xBuRz2urtJH4hs3MEA7GKxu2e2bYYWTdNtiSGYqWe0Bh0Me0GBMHPXoRf7Tm6RNqzrZCGS6jeO2eYKbkEeorz/Z62bpU3L6I5gXVZGHeQ2qGcncxBIit5iNNO2FWLqKzFn1C2ttv5aKNFtdQEFTbkRyZpovFcSbicU9u3f0XF1DXb8GnulWcsIaQxDD51q9o9sXE4e41q1LKuHtslxFHMwDqwAfu15TsbhDc1rxL8RqUj+Vq0DQRiS5AjBGOlUH7T4m8g7q6zB07pwskgwcEMo2kHcTI5xWjxvHEcQVCu1w2QQIbIBZmy7KAogH2TvtNZ/2m0s1oJ4bgBtsTeRjoA1JqOrcGdzzqnfXn4lbllzedbbyuq2CVGlWCgM0nIPnGJorrAtrbtC9a4m3eRQf4hFkzvOCZXMZp/sTj17xwF7zLOb1tSoGqWKXEIxmTGck7VNni+EZFfXaQsJ8F64jA8xpAxHQ1n91dW6W4YXWW8dL977LTOQ5AMxJmMdTT2jTt8RaRBpcd3dgqEM9zey0gTOk9OUEfeoy8aDaN1YJBK9yuP5swNJ3HXaIzir9q8PYDar/AAq5ibgKAD1JKtI8hXl+Fv2v47/6dGNhfb1amAHstczlRkQaSq9Bcssir4tTlWLNtqbUh8Q5RtPICtIuCYOCOX6jqPOlu0+GLMoBgMjrrHKSkauo86a7kEQeXxHmDWFdFcTXBTmee3pj/dQaCTVKsa6KCtDuCixVGFQeic5PrQ6jiGOw3ke4Tk/CrURWoarEVSKChXp9eoqfKh3y/hCQCTksCQBHkRuYFdwt/WgbaRt0OxHuIIoJvWpyDB6jesrj+w7N/NxAH5suCfX961icVQmqPJ3fsWFabV51H3hEsvmI9ofWaZTsvi0bWOMDHTpVmWQwJkKTyz6+XSvSr0xI6VQ2snG+/Rvd1+s1etI87evdo24P8lxOTAGk/wBUxHrttQ+Hbi7bELw1pHacrbSG/wC7vBnnHrXognSYiIO4HTzXyPuqjW4ERKfhP3fNfKcxy5bUowLfE8TBHd3AV9oW7dlTtOASSf1qrHiLmgstxhllm+qg4gDwKIfJx61vXBsScj2X5jybqPz9c1S9cVfbKqWMQTAcjmPPb5UoybfAn2joVY9u2CzqZ+8bkkAcyB1mBTHAcOtqFIAuElluj/7s5Oo82PMH1G2G2BDSN8T59NX7jyqrWRGnTKscqeR6r+ePUUov3hXYYG69J5r1Hl/qpQRMGVOw/D6eXlyqmnOljJGVM+KNpI6/I1cnl9GoJJqhWrE1UiiqxRBVaCvFAsUg4MTGCdIYgegPyPSgYmhsaJFDuLUGx3yC4yAw25x18+tEvPpUsZgdN8kAfOnW7BB1ezkknJzmc++i3OzGIIOkg7/UVZqV5Ltfilum1bGvTquavCwyltwADGSHzAnK07wXHKyW9TQ7KoIIIliBIyOs1sr2EAFAC+Akrk4LTJ98n41N3sYsQTpOkyN8HrtvVSsezx6M7oGyhAM4knp1jalOzbwUcQGIC27zx/a0PP8A5Oa2x9mlDKwVZUsRk7vljtzruG7CZTc9iGfUI5DSgIOOoJ99SFZ3FcYqGGmQATCkgAtpBJ9cUNePQ3RaGrUVZp0kDwkCJIFa/Edha41qjRtP+qlux2LBjp1AEAzsGIJG3kPhVi1kXO0VUS6sG8PgEM3iJVcKTuQaAnbtgmA5MtpBCsQxABJBiCBIk8q3f+GOTCTIM+Y2O24oFj7OhNOlUGnVpicavajHOKRKyeL7Xt27htmdQ7vGMi4/diOsHJ8jUHtK3r0eLVqIjSZhca/7D+Ktd/s+C2opbLSDJ3kCBmOVTc7DJcXIXWFKhpMwTMbdaQrxw7fZbpS4oLd5oABgMJ0yJxMwY6XPKmeKfXfCFGEcPew2mBqKAEQT0Na3aH2TNx9R0ZBnefEmgkYwRpQz5GmE7EuaZbQbmjSWk598bTmqMjse+X4e07ESUBJ92TQuD7YtXNWSkGAGxIIlWHkQZFa3Zf2ce1ZS2SraVgnkfdFTwn2a7osUCgtAPiJwNgJ2AqRXl7vGBr9u4pB1cT3eofgW0BA/p1FjW6t0FykEQB4iIUltlB5mr3/sw02dGgLbuO5k76g22Opp272KWjVBKmRk71dGJwvalu5MTguIj8ABJ9CCI9atwvadq4AVcZExzHr78VpJ9m9A8CrOgoJZogzv+++Kjh/s1oc3BAcrpMExy5RvgUgWN9dJYGR5Z+QoHHAJbZwI0HvD8dT+8gt8a1bHYToGg5YkkkyZIjp6UF/s5cFq6isC1wMSXPNhHIYHlUhQLFwOoZTKkSD5V16n+G7CdbQQECECyDtiJGPfSnCfZq6qw7K0NK5OPDp5yc5PvqQr0J7Xuf0/D/Nd/wAu/wDT8P8ANJ3Le88qXv8ADC4IJMSD4WKmRmDHLy86XRqHtZ4mAfIDfl1qP+XbHs5EjBzzrHscAqFdDMugYUMYOGEsOZkzPUfGtrgMHUTqKBAwOVAXT4TGDM/KlG0/azgTAONgN/nVf+YYyFKagAdiYnaRPPNZwsEFmDOS2YJwDvAnYH/UUP8AhG1Ie8bSgI0iM4ABJiTGd/LzlSH73bl1d7alcSwaMkxsfUc+dVb7Rke0jLncoYHqQSB67Ulesu0guukiCuiQZWMyZicx7po1lNKmWkDmegUAz8CffVocTtosSFKMRvGY55g1J7Wfovz/AHrz68Fau3b8gq6sBqUsjCVDCGUid9vKrfw3EIfDcF1eQuABt/xLAOMZojc/5hvwr8/3qf8Alm6L8/3rD7N4zvl1adJGCOhDMpHqNPzFMXbirAYgajAnAJ9dp/Y0uq0T2s34R86Fd7aIIEAt+Ebx1OcDzNZffM//AExCR/1Dz/tG/vMfvexw4QQvqSSSWPUk5JpSNF+24IVtALbSYnIGM7yaXP2lTSX129IBM6seE6Sd8iSB61i9qWVYk3NI1QAXmBbQqTCg+JmuPgc/Cc6RQOFXhG024tF5KlVBjVEss5Hs75Mw29VHpb3bRUam0KOpn996i725pIDFATsM59M+R+B6Vg8dxNpSUu6dCQFEszFjkjfkBPlvI5XU27rvcIeEb2iWUEoCsqAQebeRnzNPI3v+XMx4ZHL6PpVT2y2rSFBP3iNlwSJzuenmK89Z4m0kqqaXuM04gCM+JgdgIwN+WKTW3w51lbl5Q1vxgKRAZVBY+GQSIM/1EbYoPXL2yTEaCG9mDv6ZzVl7XYiRpI8s/rXmT2TbtW2W3rlyBjxGBHhk7IQDPr6UueyxZLNrcJ7d4jSA8ElUUKBpE7xAiOuA9gvazHkvnv8AvXJ2wTtpOYxnPxryt/vLgdrUksArMWKqFnKWsbkTL+ePJnsZWRNLqFgmFWNIHIAjJ6knMms6r0l5A0hsg7+/eoZYnBM/PAGZPlVorO4m/et3Cw03LbFQLZOllMRCHZp3g+dAfiittJYqg5f3H2QPxEmBEUGzxmpigR1xId1xBwIEzg4zG3rALTSWe4QSzHRrTxIMQkSIILGTMmVPKgXeIV0L2rqAq0MFJbUs6W1I2Q4kn1USaQanCszAkke0RA5aTHU7xO+NqLFdw9lUVVQQoECOlWIoKUpx9h2UgNKE+NNmZRkqrSIkxg8pEim6lh50GH2Y0XLlyTLX3VhkQG0m34SMQAB7udbDNQb9gEhtmGNQ5j8LdR0nblXOSDkSM+v7VQrwvGoFcqQw7xyYMACdy20E9JJ5AwaX41w4Uu0AyFPiUDwsQVO2rETls407U1wvDL4hIKsXIGZl/aMk7xgRECetdc4PrBgkgnUp5n7pgxPQUByMDTERiNooZP19fX50Oza0sfDAjMMzSeudo/WrcQ2kFjyE/XlMfqOdAAcMjMHPiYbEkmBMwBtEwfgfOqcW62kYqgkAsoC7aVyZA5L79t5q3D8LoQsbmge2xaCVxkTMADHLEVPZ9vWe9I8MRbXfwndj5tJ9x51Qbh0QqCgESSPItJY+RMmfWq3xkaioUZGYlvP03jrnlU3uz0MElhG0My+g8JE+lUlFJCLLjpkj+5j7PvM+VQC4i5bM/wAtrhYQQtudQA2JMCOW8Uve7Q8SgWHZidlKmI2JM6ceuJHWnksM3/UIz91Zj3ndvfjyoTXAt/SfCHtqLZ5SpcsvQGCpA5x5UE2rlwtDWwqxuH1GZ2jT086KauRUGoKk11cwrhiitg0h2naYtadT7D+IGYKmJJIzggctia0iuaBxF4qVhdQM6jtERHrOfhRCHGWoLEaEu6W3UlWWCFG8ED8mPPFL8Jwz2lLgBmJDhUkA6hqALMZgHUo3gMvLFatpVJBEEGW1YOcAQT5Tyj8qKoAEClC9jjQyhirIYkqd1xsR+u1MggznaqXbavGoT0OxHoRkH0pJ+BcZR9piTpIPqBpI9wPUmgfFcVrI4HtJi3dX0KODAbAFzfKgHB2kKTvWl/EfQ/Kdp8jB8qDmWKA5A+vgaZZ5GN+n+KUut12+uf1vQC4hhoJG8EjBIYDljJx798VTh+M1gH6AH9WxE86txCnSwSAWG7LqQnkLi436j9BXnL/at2zcKNYEgA+0QGOqBDEkGRsd5KqZjNzBvveMx9D/AB+843rP4tu+uizIFtfHcHkk+4Lq8PKdLAjkGuL4eLZuXD7Kgi3bbxMYJCl8HJbMADBM5NZtlDbRhqUXWZWv3NkthSAttBEeFSNKb4nEAVrBq33W+xsLOhdJukbcytryJgE9AI50xf4pUbRu8SEG8dT0FZnA3j3WjhR3dpZ1cReEFiclkVvaY58TYFNdnmyinudV5jlmEsbh6m4YX5wKm4CLwTOwd3YeGCit4Y39x9DnmTyZKBFhVAA5AQPOlXfimPhW1aG8sTcJGcEDSB8TUDsti+u5fuMceFSETGPZH70E3OLC7soPQkD63Hx5b0vd4y240QbgYZVUJB+IA+vfTXD9moi6VBjqTkyZJJ3J/aqcbFtSVE3G8KAndm8zMAAEnyU1Bj8f2u1khUh8R3bmXnYAMsnrIYk7U3wfaFxxLcOyR1YHby3+VX7O7MW0o2LnBbr/AEgnYD8O1NBc4+H19eu9N0W1bVNVY1MVlW4TS3Ekt4VkA4Y42xgcxInPlTTHyoVxWIxg9f0yNqIqFC4AAHl9fnUHeobXOyRyyZ85xFD0XMxon358iPTmKA4PWpB6fX176Vaxdk/zFA5AJke8tmpPC3I/6vvCgfGDFUFuKGEMAR0IkdNqS4jhIMoY8mkgjoT7QHrK+VXew+P5zDEcseeQST6z6VNqwTA7xy2+GGfdER5UGB2nxHEoukPogyGKkkgbhLijSfRgpO0Ctrhn1oG5n2hEEZ2YQCDHIik+02BW6tu8SROsM4CjEEEgSBDZP55jI4C0+gAXSjXB7N4jd5dgsgmIZRJO5kr4hVG7cZVdQGIYqSqiTIEBiAAeZGPWs7te33sQCLlsPKsNA0uIJLNAWAZBmJ2yKy7nEtavKbw7mXMGFW4FAgT4TAZ4lgTgNiKbTsW5dtsWclkcwqGTaYEMhOue8GzA7lTgwYrWZEINxq94bVkXHcMVNwMpEyxJtjUARyWSNuZNOP2iykWil+04wH0WU1b7NcbSC3MKdzzpNvs82kpoAvBy0MSFvW8gHkQNWRqiMbTTvCrcFxuFRSr6C7LcuHRknw6SCrKBpI0gbnOJq+EafCNqMvwt0lY8V3Sx23BLkf8AjimbnbVpTpaVbGG8A9ZMCPSdq8hZ4RrV0G5aCqc/ynYBRiW7sySoJ0kEEA9MGvYcGHKzaazeWMbiDyBjVj4VNxTVji1f2Tnof0Ox9xNEavPcU/DB9HEWls3HHtK3haCRh1jY9R06VoWOy9GbN5whzpJFwEnmC0npWYp6sriuIB4tE5raLAdNR0ztuRiPKr8R2kbR03NLRuUZdQ3ybe8CBt12pF7lt7o4lXVreju7jD7kklS2cAsQMgfI1YNQRy+HX66fCrH68v3/ADpexjOoMp2cZEdGI3/u+PWmjWdAmNWmqsKuoqK3WWhzRyKERRAyKirsaqTRUzUGoIqCaCCn1msP7RcMxRnQ3dUBVVCRzJPmJHzC1ur0qQKVHkeGsXrizcS4EEd0qrbOkghtTBjBOoCdQJxROLW6UdV4a73rAAspGg+BAT7WMzsNo6CPU6elXVa1Rj8BwwuWms3rDWwRzbUJYZhpJBnfac+dY1rh+6uNbuJdNu2rBWUFlZSBCkc9ANyG3gxmvVXBMTPvA/eiIcfqaZpHlH+1VrZWviJJ02kGkkyZ1A7znrWJxP2kti/au2xcbQCD3pUYYkkLpGIJxuBAgCvfcTwaN7S77mSD0Od6w+J+zNsBu6AQsAAdOrTGYic56zy3itZuJNM9n9qcPxY8Ji4DIBgOCABqXriBjcCDQO0eybhL3LDd1fKENpMLcwRMdSMTupAOYzg2/smwZir6XB1WxkqYzp1AgzymAcDB5aXA9v3LVwWeMAEiRcE4ziTEEf1DqJ50+A9ixbdBothQ2dLLkHTBUrz8OCOYgjIBoycK1slrJ7stM22JZNRnI6HEqRAIEESIGhc4cGdir8uRwNj7sH/Ec1osIJk8j1Hn5/DInBxWasZnAdmottdK6TGSQC2qSW1E7+Kd/wDVO0ex7d1WA/lPEa0wYiIYD2k/L3Y0bKkAyZBYkzggkn3QcdMyecCXONURzkZI9R09JpQtwDubSlh3bxBGInaQNoJzB68qYJONiPgR7v8AVW3xsenI+Y/au0xUVU1a3UTUig9BcoLGj3edAY1AIiuBriagCoKPfUTOoRv4W9cGINVt8VbbAYE9M/tRzUFsjzx+o/X40Fe8Ub1bWOooHaDtp0oP5hBKnMCIBzyJDED1pi0cTHw8sY8qomRVbnEKs6jEf7oy3B5j1qSVPQ/A0ASAx3yu4ByJAOehiK7TGB8z+pqL9hQC4OmM42PL4nb4TMRVbN0kDvF0kxvEZjGNjy+oqo6P9f4/ahOsg7fp/ij3LfT4Gglf29f399Ands6gUM5E7gMIjIPMTG/vpXtHhVfwOuoHacEGCCROxzE8sA4g1pugIA6HB6H6xBoNwR1xyHLzH6fDpQeattf4Mroi7w5xB8JXOAZ9lvkTO1ej4a+twFlY+YgAqehHI/tVTZBhtwVjAlSDG46YH1EZ9nhTYYlT4MkTnQSZgnmsYE8lExErfY0rqCI39efwqpuCY5+cj9Kta4lXBjBG46f48/IjBBFBFnT1P9xBgZMDHnUF3AjPlz2PKDVSpjOaq4MgyYGyiImN9p6/GrMaKipU1Qt0+vrNXSoPTX13pbRT/EW4J9aXK1AubVVZI5UxdQxjpiqG4AoLHcx6n091AIW6pfWFJEmMwNzGY+GPfRbyAHJYTz1GJPLeq90DBFxo5Qwzz5jpVCt1w0eTAHBzqLDmOoHrTirS6dmqAAGYANqHse1nPs7xPuphBgwxPLMDI9woJ012jrHwrk4hYmR03/q07euKtcuqIllE7SYn40Qvf4RWgkaSNihg++Nx5GivpPhMGRsYMj0qxvrgTJJIxyInfpsRS3E37cqDDEkQBBOZgj4HaqF73Ed2xkzaEAk7oSJAJ5rEZ3Ejfka6Prr+9S99ADkHUJgZLTHIbziqJa0+H7v3fLnA/MUAZ5dfr3j5irDfO3nV7lmfr5+tVA5igsqxgH/OPz/3QmUR9fD02+AoiGQDn05/7FUeJ3yfn9fW1BjccXtaTaAO5gz4lgzb8mAyv9sYgy5bvi4sgbbicg9PrejMBGdp+s8j59RSIXu3LGdLYc/h6N0EcxtkkSJFUFugDkPnQwh5QPe231NNXV3n8qXRgNz+Y/M1FWXzrqtFV01B7+/2e5J8PPypZ+y7hnwn5V1dWuWOip7FfUP5Z9gifekDfy+VXHZNyAdBkMxHlLE11dTlekf8O59q2J2x0+vzNVHYhUiLYGZwBy2rq6pydJPZLTPd/LoZFQvZTAR3ZiZj0AH6V1dV5ToT/jm/+P5ec/nmqHs9pnuzPWK6upydIPAtM6W2I2MZg7e6h/wDb6DI28Pr+5+NTXUWhr2ew2tkei/Xl8KHxHBXCMK0gg7HqP0qa6kKp/COfuMCOoNDbgbnJD8D8D5eddXUhVf4F/wke4/XvobcIx8Jtv66ZB+H+K6upCq3Oz3P3D7gR8o8hQW7LYbIw9x/Lp6EV1dSFD/459tJHohFcOAYfdf3gmurqZhVv4O5+BvgagcFc/A3wNdXUhX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54" name="Picture 6" descr="https://encrypted-tbn1.gstatic.com/images?q=tbn:ANd9GcToyL8TCBDwA6z_PgeRTjzPdK5N1h4kAirsDLK6yaVSE7_Dx4D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585" y="116632"/>
            <a:ext cx="371791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encrypted-tbn2.gstatic.com/images?q=tbn:ANd9GcQtmarECcvgfApSpcFHYcExjaMf2AkKswA0J8EeVr2CKwQb1lYJ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422" y="5482944"/>
            <a:ext cx="1812082" cy="133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44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8101"/>
            <a:ext cx="5400600" cy="677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100"/>
            <a:ext cx="2880320" cy="678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955" y="4869161"/>
            <a:ext cx="2191549" cy="1944216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25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1" y="28036"/>
            <a:ext cx="9095994" cy="6821996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49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Propuesta: Aplicar métodos Ágiles</a:t>
            </a:r>
            <a:endParaRPr lang="es-CL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3840425" cy="2880319"/>
          </a:xfrm>
        </p:spPr>
      </p:pic>
      <p:pic>
        <p:nvPicPr>
          <p:cNvPr id="2051" name="Picture 3" descr="C:\Users\Jorge\Desktop\Diseño\2013-10-07 14.58.3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051" y="3645024"/>
            <a:ext cx="4794949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4644008" y="1340768"/>
            <a:ext cx="4419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dirty="0"/>
              <a:t>Capacidad de comunicación (oral y escrita),  que le permitió al alumno darse a entender en términos simples y concretos.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83568" y="4437112"/>
            <a:ext cx="3456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dirty="0"/>
              <a:t>Capacidad de análisis  </a:t>
            </a:r>
            <a:r>
              <a:rPr lang="es-CL" dirty="0" smtClean="0"/>
              <a:t>para </a:t>
            </a:r>
          </a:p>
          <a:p>
            <a:pPr lvl="0"/>
            <a:r>
              <a:rPr lang="es-CL" dirty="0" smtClean="0"/>
              <a:t>resolver  en el futuro las complejidades de </a:t>
            </a:r>
            <a:r>
              <a:rPr lang="es-CL" dirty="0"/>
              <a:t>la programación de sistemas.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94616" y="5662989"/>
            <a:ext cx="3445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dirty="0"/>
              <a:t>Capacidad de trabajar en equipo, aportando y aceptando ideas diferentes.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80520" y="2492896"/>
            <a:ext cx="4382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dirty="0"/>
              <a:t>Capacidad de trabajo bajo presión, por parte del </a:t>
            </a:r>
            <a:r>
              <a:rPr lang="es-CL" dirty="0" smtClean="0"/>
              <a:t>cliente/usuario.</a:t>
            </a:r>
            <a:endParaRPr lang="es-CL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84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302" y="1152290"/>
            <a:ext cx="3803915" cy="2852936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0" y="1152290"/>
            <a:ext cx="5915932" cy="4436949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695" y="4196680"/>
            <a:ext cx="3495706" cy="2621779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395536" y="574603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CL" dirty="0"/>
              <a:t>Capacidad de resolver problemas. Buscar soluciones, y compartir problemáticas con otras personas, generando sinergia.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CL" dirty="0" smtClean="0"/>
              <a:t>Propuesta: Aplicar métodos Ágiles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8962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rge\Desktop\Camera 21\2013-10-23 10.50.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4104456" cy="366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rge\Desktop\Camera 21\2013-10-23 10.51.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65687" y="1963105"/>
            <a:ext cx="5760640" cy="408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95536" y="5301208"/>
            <a:ext cx="4353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L" dirty="0"/>
              <a:t>Trabajo colaborativo. Interactuar en equipo.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1344" y="57332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CL" dirty="0"/>
              <a:t>Capacidad de autogestión. Para estimar esfuerzos  y saber cuánto tiempo depara realizar cada tarea.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CL" dirty="0" smtClean="0"/>
              <a:t>Propuesta: Aplicar métodos Ágiles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023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20120720_101926 Low Tech Social Network Fin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96752"/>
            <a:ext cx="9144000" cy="4970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2286000" y="6167045"/>
            <a:ext cx="4950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2000" b="1" dirty="0"/>
              <a:t>Capacidad de comprender el flujo de las cosas, desde las perspectivas micro y macro.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CL" dirty="0" smtClean="0"/>
              <a:t>Propuesta: Aplicar métodos Ágiles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1424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Objetivo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r>
              <a:rPr lang="es-C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Aprender </a:t>
            </a:r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desarrollar software por medio de métodos </a:t>
            </a:r>
            <a:r>
              <a:rPr lang="es-C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Ágiles.</a:t>
            </a:r>
          </a:p>
          <a:p>
            <a:endParaRPr lang="es-CL" dirty="0"/>
          </a:p>
          <a:p>
            <a:r>
              <a:rPr lang="es-CL" dirty="0" smtClean="0"/>
              <a:t>De </a:t>
            </a:r>
            <a:r>
              <a:rPr lang="es-CL" dirty="0"/>
              <a:t>una forma diferente, en donde el estudiante fuera el protagonista, con un sentido de responsabilidad más allá del aula.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425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Juegos serios – Aprender jugando</a:t>
            </a:r>
            <a:endParaRPr lang="es-CL" dirty="0"/>
          </a:p>
        </p:txBody>
      </p:sp>
      <p:pic>
        <p:nvPicPr>
          <p:cNvPr id="1026" name="Picture 2" descr="C:\Users\Jorge\Desktop\Docencia\Docencia 2013-1\UCEN Teoria de sistemas\Teoria de Sistemas Marshmelow Challenger\2013-06-10 16.16.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938" y="2890720"/>
            <a:ext cx="4133550" cy="352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rge\Desktop\Varios\JChC\Fotos MC\IMG_39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196752"/>
            <a:ext cx="414737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911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lvl="0"/>
            <a:endParaRPr lang="es-CL" sz="2400" dirty="0" smtClean="0"/>
          </a:p>
          <a:p>
            <a:pPr lvl="0"/>
            <a:r>
              <a:rPr lang="es-CL" sz="2400" dirty="0" smtClean="0"/>
              <a:t>Valorar </a:t>
            </a:r>
            <a:r>
              <a:rPr lang="es-CL" sz="2400" dirty="0"/>
              <a:t>la importancia de entregar un producto de software al cliente, que cumpla con estándares  de calidad</a:t>
            </a:r>
            <a:r>
              <a:rPr lang="es-CL" sz="2400" dirty="0" smtClean="0"/>
              <a:t>.</a:t>
            </a:r>
          </a:p>
          <a:p>
            <a:pPr lvl="0"/>
            <a:endParaRPr lang="es-CL" sz="2400" dirty="0"/>
          </a:p>
          <a:p>
            <a:pPr lvl="0"/>
            <a:r>
              <a:rPr lang="es-CL" sz="2400" dirty="0"/>
              <a:t>R</a:t>
            </a:r>
            <a:r>
              <a:rPr lang="es-CL" sz="2400" dirty="0" smtClean="0"/>
              <a:t>esponsabilidad social </a:t>
            </a:r>
            <a:r>
              <a:rPr lang="es-CL" sz="2400" dirty="0"/>
              <a:t>adquirida por los </a:t>
            </a:r>
            <a:r>
              <a:rPr lang="es-CL" sz="2400" dirty="0" smtClean="0"/>
              <a:t>estudiantes. </a:t>
            </a:r>
            <a:r>
              <a:rPr lang="es-CL" sz="2400" dirty="0"/>
              <a:t>A</a:t>
            </a:r>
            <a:r>
              <a:rPr lang="es-CL" sz="2400" dirty="0" smtClean="0"/>
              <a:t>l </a:t>
            </a:r>
            <a:r>
              <a:rPr lang="es-CL" sz="2400" dirty="0"/>
              <a:t>involucrarse con una realidad en apariencia muy diferente a la propia.</a:t>
            </a:r>
          </a:p>
          <a:p>
            <a:pPr lvl="0"/>
            <a:endParaRPr lang="es-CL" sz="2400" dirty="0" smtClean="0"/>
          </a:p>
          <a:p>
            <a:pPr lvl="0"/>
            <a:r>
              <a:rPr lang="es-CL" sz="2400" dirty="0"/>
              <a:t>I</a:t>
            </a:r>
            <a:r>
              <a:rPr lang="es-CL" sz="2400" dirty="0" smtClean="0"/>
              <a:t>nteractuar  con </a:t>
            </a:r>
            <a:r>
              <a:rPr lang="es-CL" sz="2400" dirty="0"/>
              <a:t>el cliente/usuario.</a:t>
            </a:r>
          </a:p>
          <a:p>
            <a:pPr lvl="0"/>
            <a:endParaRPr lang="es-CL" sz="2400" dirty="0" smtClean="0"/>
          </a:p>
          <a:p>
            <a:pPr lvl="0"/>
            <a:r>
              <a:rPr lang="es-CL" sz="2400" dirty="0" smtClean="0"/>
              <a:t>Aprender </a:t>
            </a:r>
            <a:r>
              <a:rPr lang="es-CL" sz="2400" dirty="0"/>
              <a:t>a dialogar y “negociar” los requerimientos solicitados por el cliente/usuario.</a:t>
            </a:r>
          </a:p>
          <a:p>
            <a:endParaRPr lang="es-CL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93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endParaRPr lang="es-CL" sz="2400" dirty="0" smtClean="0"/>
          </a:p>
          <a:p>
            <a:endParaRPr lang="es-CL" sz="2400" dirty="0" smtClean="0"/>
          </a:p>
          <a:p>
            <a:r>
              <a:rPr lang="es-CL" sz="2400" dirty="0" smtClean="0"/>
              <a:t>Asumir </a:t>
            </a:r>
            <a:r>
              <a:rPr lang="es-CL" sz="2400" dirty="0"/>
              <a:t>una responsabilidad frente a un desafío de desarrollo</a:t>
            </a:r>
            <a:r>
              <a:rPr lang="es-CL" sz="2400" dirty="0" smtClean="0"/>
              <a:t>.</a:t>
            </a:r>
          </a:p>
          <a:p>
            <a:pPr lvl="0"/>
            <a:r>
              <a:rPr lang="es-CL" sz="2400" dirty="0" smtClean="0"/>
              <a:t>Valorar </a:t>
            </a:r>
            <a:r>
              <a:rPr lang="es-CL" sz="2400" dirty="0"/>
              <a:t>el tiempo y los recursos asignados.</a:t>
            </a:r>
          </a:p>
          <a:p>
            <a:pPr lvl="0"/>
            <a:r>
              <a:rPr lang="es-CL" sz="2400" dirty="0" smtClean="0"/>
              <a:t>Valorar </a:t>
            </a:r>
            <a:r>
              <a:rPr lang="es-CL" sz="2400" dirty="0"/>
              <a:t>el aprendizaje por pares.</a:t>
            </a:r>
          </a:p>
          <a:p>
            <a:pPr lvl="0"/>
            <a:r>
              <a:rPr lang="es-CL" sz="2400" dirty="0" smtClean="0"/>
              <a:t>Valorar </a:t>
            </a:r>
            <a:r>
              <a:rPr lang="es-CL" sz="2400" dirty="0"/>
              <a:t>las </a:t>
            </a:r>
            <a:r>
              <a:rPr lang="es-CL" sz="2400" dirty="0" smtClean="0"/>
              <a:t>diferencias.</a:t>
            </a:r>
          </a:p>
          <a:p>
            <a:pPr lvl="0"/>
            <a:r>
              <a:rPr lang="es-CL" sz="2400" dirty="0" smtClean="0"/>
              <a:t>Aprender a tolerar.</a:t>
            </a:r>
          </a:p>
          <a:p>
            <a:pPr lvl="0"/>
            <a:r>
              <a:rPr lang="es-CL" sz="2400" dirty="0" smtClean="0"/>
              <a:t>Superar </a:t>
            </a:r>
            <a:r>
              <a:rPr lang="es-CL" sz="2400" dirty="0"/>
              <a:t>los inconvenientes. </a:t>
            </a:r>
          </a:p>
          <a:p>
            <a:endParaRPr lang="es-CL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082434" y="6309320"/>
            <a:ext cx="4990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i="1" dirty="0" smtClean="0"/>
              <a:t>Si puedes soñarlo …   puedes lograrlo.     W. Disney</a:t>
            </a:r>
            <a:endParaRPr lang="es-CL" b="1" i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80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Propuesta</a:t>
            </a:r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1403648" y="558924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/>
              <a:t>Si puedes soñarlo …     puedes lograrlo.      </a:t>
            </a:r>
            <a:endParaRPr lang="es-CL" sz="2400" b="1" dirty="0"/>
          </a:p>
        </p:txBody>
      </p:sp>
      <p:pic>
        <p:nvPicPr>
          <p:cNvPr id="4" name="Picture 2" descr="217986_426468500737154_1871702577_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2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1" y="-27384"/>
            <a:ext cx="2304255" cy="867936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827584" y="5027692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3200" b="1" dirty="0" smtClean="0">
              <a:solidFill>
                <a:srgbClr val="FFFF00"/>
              </a:solidFill>
            </a:endParaRPr>
          </a:p>
          <a:p>
            <a:pPr algn="ctr"/>
            <a:r>
              <a:rPr lang="es-ES" sz="3200" b="1" dirty="0" smtClean="0">
                <a:solidFill>
                  <a:srgbClr val="FFFF00"/>
                </a:solidFill>
              </a:rPr>
              <a:t>Jorge Cornejo </a:t>
            </a:r>
            <a:r>
              <a:rPr lang="es-ES" sz="3200" b="1" dirty="0" err="1" smtClean="0">
                <a:solidFill>
                  <a:srgbClr val="FFFF00"/>
                </a:solidFill>
              </a:rPr>
              <a:t>Elgueta</a:t>
            </a:r>
            <a:endParaRPr lang="es-ES" sz="3200" b="1" dirty="0" smtClean="0">
              <a:solidFill>
                <a:srgbClr val="FFFF00"/>
              </a:solidFill>
            </a:endParaRPr>
          </a:p>
          <a:p>
            <a:pPr algn="ctr"/>
            <a:r>
              <a:rPr lang="es-ES" sz="3200" b="1" dirty="0" smtClean="0">
                <a:solidFill>
                  <a:schemeClr val="bg1"/>
                </a:solidFill>
                <a:hlinkClick r:id="rId4"/>
              </a:rPr>
              <a:t>Jorge.cornejo@ucentral.cl</a:t>
            </a:r>
            <a:r>
              <a:rPr lang="es-ES" sz="3200" b="1" dirty="0" smtClean="0">
                <a:solidFill>
                  <a:schemeClr val="bg1"/>
                </a:solidFill>
              </a:rPr>
              <a:t> 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979984" y="3515524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4000" b="1" dirty="0" smtClean="0">
              <a:solidFill>
                <a:srgbClr val="FFFF00"/>
              </a:solidFill>
            </a:endParaRPr>
          </a:p>
          <a:p>
            <a:pPr algn="ctr"/>
            <a:r>
              <a:rPr lang="es-ES" sz="4000" b="1" dirty="0" smtClean="0">
                <a:solidFill>
                  <a:srgbClr val="FFFF00"/>
                </a:solidFill>
              </a:rPr>
              <a:t>¡ GRACIAS !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Paradigmas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r>
              <a:rPr lang="es-C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Enseñanza tradicional: Sistema</a:t>
            </a:r>
          </a:p>
          <a:p>
            <a:endParaRPr lang="es-C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s-C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Enseñanza tradicional: Docente</a:t>
            </a:r>
          </a:p>
          <a:p>
            <a:endParaRPr lang="es-CL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s-C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Escenario laboral</a:t>
            </a:r>
          </a:p>
          <a:p>
            <a:endParaRPr lang="es-C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s-C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Alumno de ingeniería</a:t>
            </a:r>
            <a:endParaRPr lang="es-CL" dirty="0"/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068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Enseñanza tradicional: Clases</a:t>
            </a:r>
            <a:endParaRPr lang="es-CL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340768"/>
            <a:ext cx="3456384" cy="2304256"/>
          </a:xfr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5" y="1248597"/>
            <a:ext cx="3817604" cy="2540443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884" y="3645024"/>
            <a:ext cx="4784540" cy="3212976"/>
          </a:xfrm>
          <a:prstGeom prst="rect">
            <a:avLst/>
          </a:prstGeom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866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Enseñanza tradicional: Docentes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/>
          <a:p>
            <a:r>
              <a:rPr lang="es-CL" dirty="0" smtClean="0"/>
              <a:t>… </a:t>
            </a:r>
            <a:r>
              <a:rPr lang="es-ES" dirty="0"/>
              <a:t>decimos que el proceso de aprender </a:t>
            </a:r>
            <a:r>
              <a:rPr lang="es-ES" dirty="0" smtClean="0"/>
              <a:t>para </a:t>
            </a:r>
            <a:r>
              <a:rPr lang="es-ES" dirty="0"/>
              <a:t>el académico se inicia: </a:t>
            </a:r>
            <a:r>
              <a:rPr lang="es-ES" dirty="0">
                <a:solidFill>
                  <a:srgbClr val="FF0000"/>
                </a:solidFill>
              </a:rPr>
              <a:t>en aprender a desaprender lo aprendido hasta </a:t>
            </a:r>
            <a:r>
              <a:rPr lang="es-ES" dirty="0" smtClean="0">
                <a:solidFill>
                  <a:srgbClr val="FF0000"/>
                </a:solidFill>
              </a:rPr>
              <a:t>ahora. </a:t>
            </a:r>
          </a:p>
          <a:p>
            <a:endParaRPr lang="es-ES" dirty="0" smtClean="0">
              <a:solidFill>
                <a:srgbClr val="FF0000"/>
              </a:solidFill>
            </a:endParaRPr>
          </a:p>
          <a:p>
            <a:r>
              <a:rPr lang="es-ES" dirty="0" smtClean="0"/>
              <a:t>En </a:t>
            </a:r>
            <a:r>
              <a:rPr lang="es-ES" dirty="0"/>
              <a:t>palabras de Tom </a:t>
            </a:r>
            <a:r>
              <a:rPr lang="es-ES" dirty="0" err="1"/>
              <a:t>Peters</a:t>
            </a:r>
            <a:r>
              <a:rPr lang="es-ES" dirty="0"/>
              <a:t>: “debe reinventarse”, si quiere transmitir el conocimiento de manera efectiva al  </a:t>
            </a:r>
            <a:r>
              <a:rPr lang="es-ES" dirty="0" smtClean="0"/>
              <a:t>       alumno</a:t>
            </a:r>
            <a:r>
              <a:rPr lang="es-ES" dirty="0"/>
              <a:t>.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2" name="1 CuadroTexto"/>
          <p:cNvSpPr txBox="1"/>
          <p:nvPr/>
        </p:nvSpPr>
        <p:spPr>
          <a:xfrm>
            <a:off x="611560" y="6228020"/>
            <a:ext cx="808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/>
              <a:t>“El enseñar es circunstancial, lo que realmente existe es el aprender” Juan Bravo C.</a:t>
            </a:r>
            <a:endParaRPr lang="es-CL" b="1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5</a:t>
            </a:fld>
            <a:endParaRPr lang="es-CL"/>
          </a:p>
        </p:txBody>
      </p:sp>
      <p:pic>
        <p:nvPicPr>
          <p:cNvPr id="1026" name="Picture 2" descr="http://onstrategyglobal.files.wordpress.com/2011/12/tom-pet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405335"/>
            <a:ext cx="1944216" cy="254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11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dirty="0" smtClean="0"/>
              <a:t>       Escenario laboral  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L" sz="2400" dirty="0" smtClean="0"/>
              <a:t>L</a:t>
            </a:r>
            <a:r>
              <a:rPr lang="es-ES" sz="2400" dirty="0" smtClean="0"/>
              <a:t>a exigencia laboral es cada día mayor.</a:t>
            </a:r>
          </a:p>
          <a:p>
            <a:endParaRPr lang="es-ES" sz="2400" dirty="0"/>
          </a:p>
          <a:p>
            <a:r>
              <a:rPr lang="es-ES" sz="2400" dirty="0" smtClean="0"/>
              <a:t>=&gt; El alumno sale con un desfase con </a:t>
            </a:r>
          </a:p>
          <a:p>
            <a:pPr marL="457200" lvl="1" indent="0">
              <a:buNone/>
            </a:pPr>
            <a:r>
              <a:rPr lang="es-ES" sz="2400" dirty="0" smtClean="0"/>
              <a:t>respecto a la sociedad, durante cuatro, </a:t>
            </a:r>
          </a:p>
          <a:p>
            <a:pPr marL="457200" lvl="1" indent="0">
              <a:buNone/>
            </a:pPr>
            <a:r>
              <a:rPr lang="es-ES" sz="2400" dirty="0" smtClean="0"/>
              <a:t>cinco o más años vive en una burbuja …  </a:t>
            </a:r>
          </a:p>
          <a:p>
            <a:pPr marL="457200" lvl="1" indent="0">
              <a:buNone/>
            </a:pPr>
            <a:r>
              <a:rPr lang="es-ES" sz="2400" dirty="0" smtClean="0"/>
              <a:t>Desconociendo lo que se requiere realmente.</a:t>
            </a:r>
          </a:p>
          <a:p>
            <a:endParaRPr lang="es-ES" sz="2400" dirty="0" smtClean="0"/>
          </a:p>
          <a:p>
            <a:r>
              <a:rPr lang="es-ES" sz="2400" dirty="0" smtClean="0">
                <a:solidFill>
                  <a:srgbClr val="FF0000"/>
                </a:solidFill>
              </a:rPr>
              <a:t>La empresa desea contar con un profesional en el corto plazo.</a:t>
            </a:r>
          </a:p>
          <a:p>
            <a:pPr lvl="1"/>
            <a:r>
              <a:rPr lang="es-ES" sz="2400" dirty="0" smtClean="0"/>
              <a:t>Que conozca la realidad en que se desenvuelve.</a:t>
            </a:r>
          </a:p>
          <a:p>
            <a:pPr lvl="1"/>
            <a:r>
              <a:rPr lang="es-ES" sz="2400" dirty="0" smtClean="0"/>
              <a:t>Que sea psicólogo, médico, político, </a:t>
            </a:r>
            <a:r>
              <a:rPr lang="es-ES" sz="2400" dirty="0" err="1" smtClean="0"/>
              <a:t>gásfiter</a:t>
            </a:r>
            <a:r>
              <a:rPr lang="es-ES" sz="2400" dirty="0" smtClean="0"/>
              <a:t>, bombero  y mucho más…</a:t>
            </a:r>
          </a:p>
          <a:p>
            <a:endParaRPr lang="es-ES" sz="2400" dirty="0" smtClean="0"/>
          </a:p>
          <a:p>
            <a:endParaRPr lang="es-CL" sz="2400" dirty="0"/>
          </a:p>
        </p:txBody>
      </p:sp>
      <p:pic>
        <p:nvPicPr>
          <p:cNvPr id="1026" name="Picture 2" descr="http://revistaicom.files.wordpress.com/2012/11/exigencia-labor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60648"/>
            <a:ext cx="2610247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804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801" y="0"/>
            <a:ext cx="3424199" cy="2564904"/>
          </a:xfrm>
          <a:prstGeom prst="rect">
            <a:avLst/>
          </a:prstGeom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dirty="0" smtClean="0"/>
              <a:t>               Alumnos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r>
              <a:rPr lang="es-CL" dirty="0" smtClean="0"/>
              <a:t>Reactivos </a:t>
            </a:r>
            <a:r>
              <a:rPr lang="es-CL" dirty="0"/>
              <a:t>más que proactivos.</a:t>
            </a:r>
          </a:p>
          <a:p>
            <a:r>
              <a:rPr lang="es-CL" dirty="0" smtClean="0"/>
              <a:t>Con nula experiencia en desarrollo real de software. </a:t>
            </a:r>
          </a:p>
          <a:p>
            <a:r>
              <a:rPr lang="es-CL" dirty="0" smtClean="0"/>
              <a:t>Con poca costumbre de trabajo en el aula.</a:t>
            </a:r>
          </a:p>
          <a:p>
            <a:r>
              <a:rPr lang="es-CL" dirty="0" smtClean="0"/>
              <a:t>Sin experiencia en el trato con clientes.</a:t>
            </a:r>
          </a:p>
          <a:p>
            <a:r>
              <a:rPr lang="es-CL" dirty="0" smtClean="0"/>
              <a:t>Con poca motivación al logro.</a:t>
            </a:r>
          </a:p>
          <a:p>
            <a:endParaRPr lang="es-CL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87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Escenario</a:t>
            </a:r>
            <a:endParaRPr lang="es-CL" b="1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8</a:t>
            </a:fld>
            <a:endParaRPr lang="es-CL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4181943" cy="2808312"/>
          </a:xfrm>
          <a:prstGeom prst="rect">
            <a:avLst/>
          </a:prstGeom>
        </p:spPr>
      </p:pic>
      <p:pic>
        <p:nvPicPr>
          <p:cNvPr id="8" name="Picture 2" descr="http://revistaicom.files.wordpress.com/2012/11/exigencia-labor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052736"/>
            <a:ext cx="2610247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286" y="3789040"/>
            <a:ext cx="384528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4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70" y="0"/>
            <a:ext cx="915677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FFFF00"/>
                </a:solidFill>
              </a:rPr>
              <a:t>Desafíos</a:t>
            </a:r>
            <a:endParaRPr lang="es-CL" dirty="0">
              <a:solidFill>
                <a:srgbClr val="FFFF0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-12770" y="1600200"/>
            <a:ext cx="9156770" cy="4525963"/>
          </a:xfrm>
        </p:spPr>
        <p:txBody>
          <a:bodyPr>
            <a:normAutofit/>
          </a:bodyPr>
          <a:lstStyle/>
          <a:p>
            <a:r>
              <a:rPr lang="es-CL" sz="3600" b="1" dirty="0" smtClean="0"/>
              <a:t>Motivar al alumno a aprender en forma autodidacta. </a:t>
            </a:r>
          </a:p>
          <a:p>
            <a:r>
              <a:rPr lang="es-CL" sz="3600" b="1" dirty="0" smtClean="0"/>
              <a:t>Obtener equipos de trabajo altamente eficientes.</a:t>
            </a:r>
          </a:p>
          <a:p>
            <a:r>
              <a:rPr lang="es-CL" sz="3600" b="1" dirty="0" smtClean="0"/>
              <a:t>Desarrollar un producto de software de calidad.</a:t>
            </a:r>
          </a:p>
          <a:p>
            <a:r>
              <a:rPr lang="es-CL" sz="3600" b="1" dirty="0" smtClean="0"/>
              <a:t>Aprender métodos Ágiles.</a:t>
            </a:r>
          </a:p>
          <a:p>
            <a:endParaRPr lang="es-CL" sz="3600" b="1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B01-4F0B-4348-9792-44862611363D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804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666</Words>
  <Application>Microsoft Office PowerPoint</Application>
  <PresentationFormat>Presentación en pantalla (4:3)</PresentationFormat>
  <Paragraphs>131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23</vt:i4>
      </vt:variant>
    </vt:vector>
  </HeadingPairs>
  <TitlesOfParts>
    <vt:vector size="25" baseType="lpstr">
      <vt:lpstr>Tema de Office</vt:lpstr>
      <vt:lpstr>Diseño personalizado</vt:lpstr>
      <vt:lpstr>Presentación de PowerPoint</vt:lpstr>
      <vt:lpstr>Objetivo</vt:lpstr>
      <vt:lpstr>Paradigmas</vt:lpstr>
      <vt:lpstr>Enseñanza tradicional: Clases</vt:lpstr>
      <vt:lpstr>Enseñanza tradicional: Docentes</vt:lpstr>
      <vt:lpstr>       Escenario laboral  </vt:lpstr>
      <vt:lpstr>               Alumnos</vt:lpstr>
      <vt:lpstr>Escenario</vt:lpstr>
      <vt:lpstr>Desafíos</vt:lpstr>
      <vt:lpstr>Casos de éxito</vt:lpstr>
      <vt:lpstr>Lo que ha funcionado</vt:lpstr>
      <vt:lpstr>Lo que ha funcionado</vt:lpstr>
      <vt:lpstr>           Propuesta</vt:lpstr>
      <vt:lpstr>Presentación de PowerPoint</vt:lpstr>
      <vt:lpstr>Presentación de PowerPoint</vt:lpstr>
      <vt:lpstr>Propuesta: Aplicar métodos Ágiles</vt:lpstr>
      <vt:lpstr>Propuesta: Aplicar métodos Ágiles</vt:lpstr>
      <vt:lpstr>Propuesta: Aplicar métodos Ágiles</vt:lpstr>
      <vt:lpstr>Propuesta: Aplicar métodos Ágiles</vt:lpstr>
      <vt:lpstr>Juegos serios – Aprender jugando</vt:lpstr>
      <vt:lpstr>Conclusiones</vt:lpstr>
      <vt:lpstr>Conclusiones</vt:lpstr>
      <vt:lpstr>Propuesta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Cornejo Elgueta</dc:creator>
  <cp:lastModifiedBy>Jorge Cornejo Elgueta</cp:lastModifiedBy>
  <cp:revision>106</cp:revision>
  <dcterms:created xsi:type="dcterms:W3CDTF">2013-10-31T23:54:12Z</dcterms:created>
  <dcterms:modified xsi:type="dcterms:W3CDTF">2013-11-19T11:36:36Z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906300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