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1" r:id="rId3"/>
    <p:sldId id="258" r:id="rId4"/>
    <p:sldId id="259" r:id="rId5"/>
    <p:sldId id="274" r:id="rId6"/>
    <p:sldId id="281" r:id="rId7"/>
    <p:sldId id="280" r:id="rId8"/>
    <p:sldId id="272" r:id="rId9"/>
    <p:sldId id="273" r:id="rId10"/>
    <p:sldId id="275" r:id="rId11"/>
    <p:sldId id="265" r:id="rId12"/>
    <p:sldId id="278" r:id="rId13"/>
    <p:sldId id="277" r:id="rId14"/>
    <p:sldId id="282" r:id="rId15"/>
    <p:sldId id="289" r:id="rId16"/>
    <p:sldId id="269" r:id="rId17"/>
    <p:sldId id="260" r:id="rId18"/>
    <p:sldId id="261" r:id="rId19"/>
    <p:sldId id="262" r:id="rId20"/>
    <p:sldId id="283" r:id="rId21"/>
    <p:sldId id="263" r:id="rId22"/>
    <p:sldId id="284" r:id="rId23"/>
    <p:sldId id="264" r:id="rId24"/>
    <p:sldId id="270" r:id="rId25"/>
    <p:sldId id="286" r:id="rId26"/>
    <p:sldId id="287" r:id="rId27"/>
    <p:sldId id="288" r:id="rId28"/>
    <p:sldId id="285" r:id="rId2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10" autoAdjust="0"/>
  </p:normalViewPr>
  <p:slideViewPr>
    <p:cSldViewPr>
      <p:cViewPr varScale="1">
        <p:scale>
          <a:sx n="68" d="100"/>
          <a:sy n="68" d="100"/>
        </p:scale>
        <p:origin x="136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F0F796-D4C0-4858-90AF-9884EF45C8FC}" type="doc">
      <dgm:prSet loTypeId="urn:microsoft.com/office/officeart/2005/8/layout/hProcess7#2" loCatId="list" qsTypeId="urn:microsoft.com/office/officeart/2005/8/quickstyle/simple1" qsCatId="simple" csTypeId="urn:microsoft.com/office/officeart/2005/8/colors/colorful5" csCatId="colorful" phldr="1"/>
      <dgm:spPr/>
      <dgm:t>
        <a:bodyPr/>
        <a:lstStyle/>
        <a:p>
          <a:endParaRPr lang="es-CL"/>
        </a:p>
      </dgm:t>
    </dgm:pt>
    <dgm:pt modelId="{69DC313A-F07C-44F1-8677-1AF881AB23A9}">
      <dgm:prSet phldrT="[Texto]"/>
      <dgm:spPr/>
      <dgm:t>
        <a:bodyPr tIns="0" rIns="0" anchor="ctr" anchorCtr="0"/>
        <a:lstStyle/>
        <a:p>
          <a:pPr marL="0" indent="0" algn="ctr"/>
          <a:r>
            <a:rPr lang="es-CL" dirty="0" smtClean="0"/>
            <a:t>Diagnóstico</a:t>
          </a:r>
          <a:endParaRPr lang="es-CL" dirty="0"/>
        </a:p>
      </dgm:t>
    </dgm:pt>
    <dgm:pt modelId="{EB955347-22F5-4DC9-9F0B-8E7E22B97C6A}" type="parTrans" cxnId="{2162D0E6-B66A-4E9E-8B2A-72082F7844CD}">
      <dgm:prSet/>
      <dgm:spPr/>
      <dgm:t>
        <a:bodyPr/>
        <a:lstStyle/>
        <a:p>
          <a:pPr algn="ctr"/>
          <a:endParaRPr lang="es-CL"/>
        </a:p>
      </dgm:t>
    </dgm:pt>
    <dgm:pt modelId="{84615F9D-98AA-46B4-8EEE-53CAAD9A37D2}" type="sibTrans" cxnId="{2162D0E6-B66A-4E9E-8B2A-72082F7844CD}">
      <dgm:prSet/>
      <dgm:spPr/>
      <dgm:t>
        <a:bodyPr/>
        <a:lstStyle/>
        <a:p>
          <a:pPr algn="ctr"/>
          <a:endParaRPr lang="es-CL"/>
        </a:p>
      </dgm:t>
    </dgm:pt>
    <dgm:pt modelId="{1C70B6CA-952D-4385-A89B-0D1055DCED2A}">
      <dgm:prSet phldrT="[Texto]" custT="1"/>
      <dgm:spPr/>
      <dgm:t>
        <a:bodyPr anchor="ctr"/>
        <a:lstStyle/>
        <a:p>
          <a:pPr algn="ctr"/>
          <a:r>
            <a:rPr lang="es-CL" sz="2400" dirty="0" smtClean="0"/>
            <a:t>Interno y Externo</a:t>
          </a:r>
          <a:endParaRPr lang="es-CL" sz="2400" dirty="0"/>
        </a:p>
      </dgm:t>
    </dgm:pt>
    <dgm:pt modelId="{F6B6B867-D0D5-450F-8562-AC1E0D24CBC0}" type="parTrans" cxnId="{ECF3CB1D-6874-4FDA-B6ED-7B8FFBFC4830}">
      <dgm:prSet/>
      <dgm:spPr/>
      <dgm:t>
        <a:bodyPr/>
        <a:lstStyle/>
        <a:p>
          <a:pPr algn="ctr"/>
          <a:endParaRPr lang="es-CL"/>
        </a:p>
      </dgm:t>
    </dgm:pt>
    <dgm:pt modelId="{7CA94A50-5990-47EC-8A5C-C878C48C029B}" type="sibTrans" cxnId="{ECF3CB1D-6874-4FDA-B6ED-7B8FFBFC4830}">
      <dgm:prSet/>
      <dgm:spPr/>
      <dgm:t>
        <a:bodyPr/>
        <a:lstStyle/>
        <a:p>
          <a:pPr algn="ctr"/>
          <a:endParaRPr lang="es-CL"/>
        </a:p>
      </dgm:t>
    </dgm:pt>
    <dgm:pt modelId="{C0E7753D-C012-4AC7-913F-E3DC4DE659C1}">
      <dgm:prSet phldrT="[Texto]"/>
      <dgm:spPr/>
      <dgm:t>
        <a:bodyPr tIns="0" rIns="0"/>
        <a:lstStyle/>
        <a:p>
          <a:pPr marL="0" indent="0" algn="ctr"/>
          <a:r>
            <a:rPr lang="es-CL" dirty="0" smtClean="0"/>
            <a:t>Visión</a:t>
          </a:r>
          <a:endParaRPr lang="es-CL" dirty="0"/>
        </a:p>
      </dgm:t>
    </dgm:pt>
    <dgm:pt modelId="{53D1C0C7-B235-4B65-BC18-DAFE59126670}" type="parTrans" cxnId="{391E0A47-3A9B-494B-8611-33BC6B15633B}">
      <dgm:prSet/>
      <dgm:spPr/>
      <dgm:t>
        <a:bodyPr/>
        <a:lstStyle/>
        <a:p>
          <a:pPr algn="ctr"/>
          <a:endParaRPr lang="es-CL"/>
        </a:p>
      </dgm:t>
    </dgm:pt>
    <dgm:pt modelId="{13B3FFF0-3264-4140-861F-5B2142260611}" type="sibTrans" cxnId="{391E0A47-3A9B-494B-8611-33BC6B15633B}">
      <dgm:prSet/>
      <dgm:spPr/>
      <dgm:t>
        <a:bodyPr/>
        <a:lstStyle/>
        <a:p>
          <a:pPr algn="ctr"/>
          <a:endParaRPr lang="es-CL"/>
        </a:p>
      </dgm:t>
    </dgm:pt>
    <dgm:pt modelId="{12AF3EB3-CE3B-4293-B89D-2B43E360B487}">
      <dgm:prSet phldrT="[Texto]" custT="1"/>
      <dgm:spPr/>
      <dgm:t>
        <a:bodyPr anchor="ctr"/>
        <a:lstStyle/>
        <a:p>
          <a:pPr algn="ctr"/>
          <a:r>
            <a:rPr lang="es-CL" sz="2400" dirty="0" smtClean="0"/>
            <a:t>Desarrollar una visión de más largo alcance</a:t>
          </a:r>
          <a:endParaRPr lang="es-CL" sz="2400" dirty="0"/>
        </a:p>
      </dgm:t>
    </dgm:pt>
    <dgm:pt modelId="{3102A62D-52A6-4932-BA82-A645A2298872}" type="parTrans" cxnId="{9E9DDD0A-BF5E-4041-BD4C-F7676DC7A76F}">
      <dgm:prSet/>
      <dgm:spPr/>
      <dgm:t>
        <a:bodyPr/>
        <a:lstStyle/>
        <a:p>
          <a:pPr algn="ctr"/>
          <a:endParaRPr lang="es-CL"/>
        </a:p>
      </dgm:t>
    </dgm:pt>
    <dgm:pt modelId="{D4AE7DBD-C917-47BC-9C32-3F8EFB61BEC2}" type="sibTrans" cxnId="{9E9DDD0A-BF5E-4041-BD4C-F7676DC7A76F}">
      <dgm:prSet/>
      <dgm:spPr/>
      <dgm:t>
        <a:bodyPr/>
        <a:lstStyle/>
        <a:p>
          <a:pPr algn="ctr"/>
          <a:endParaRPr lang="es-CL"/>
        </a:p>
      </dgm:t>
    </dgm:pt>
    <dgm:pt modelId="{E4B524B7-A4A1-4BE9-8B29-AD5AF8507728}">
      <dgm:prSet phldrT="[Texto]"/>
      <dgm:spPr/>
      <dgm:t>
        <a:bodyPr tIns="0" rIns="0" anchor="ctr"/>
        <a:lstStyle/>
        <a:p>
          <a:pPr algn="ctr"/>
          <a:r>
            <a:rPr lang="es-CL" dirty="0" smtClean="0"/>
            <a:t>Nuevo Plan</a:t>
          </a:r>
          <a:endParaRPr lang="es-CL" dirty="0"/>
        </a:p>
      </dgm:t>
    </dgm:pt>
    <dgm:pt modelId="{C0DF28B4-76DB-431E-8759-5202A1A2A302}" type="parTrans" cxnId="{75CE2780-DA8D-432F-AF90-7A8D25BE39E2}">
      <dgm:prSet/>
      <dgm:spPr/>
      <dgm:t>
        <a:bodyPr/>
        <a:lstStyle/>
        <a:p>
          <a:pPr algn="ctr"/>
          <a:endParaRPr lang="es-CL"/>
        </a:p>
      </dgm:t>
    </dgm:pt>
    <dgm:pt modelId="{14A704E1-07E6-47F6-9B24-7417D203B314}" type="sibTrans" cxnId="{75CE2780-DA8D-432F-AF90-7A8D25BE39E2}">
      <dgm:prSet/>
      <dgm:spPr/>
      <dgm:t>
        <a:bodyPr/>
        <a:lstStyle/>
        <a:p>
          <a:pPr algn="ctr"/>
          <a:endParaRPr lang="es-CL"/>
        </a:p>
      </dgm:t>
    </dgm:pt>
    <dgm:pt modelId="{7B71FEC0-FA05-4BD5-921A-0A37111EA913}">
      <dgm:prSet phldrT="[Texto]" custT="1"/>
      <dgm:spPr/>
      <dgm:t>
        <a:bodyPr anchor="ctr"/>
        <a:lstStyle/>
        <a:p>
          <a:pPr algn="ctr"/>
          <a:r>
            <a:rPr lang="es-CL" sz="2400" dirty="0" smtClean="0"/>
            <a:t>Aspirar a una profunda transformación</a:t>
          </a:r>
          <a:endParaRPr lang="es-CL" sz="2400" dirty="0"/>
        </a:p>
      </dgm:t>
    </dgm:pt>
    <dgm:pt modelId="{FA77A845-5E3A-4BA5-8E6B-B316C924A608}" type="parTrans" cxnId="{69DABD2C-AF24-4B62-9169-8DFD7A435501}">
      <dgm:prSet/>
      <dgm:spPr/>
      <dgm:t>
        <a:bodyPr/>
        <a:lstStyle/>
        <a:p>
          <a:pPr algn="ctr"/>
          <a:endParaRPr lang="es-CL"/>
        </a:p>
      </dgm:t>
    </dgm:pt>
    <dgm:pt modelId="{2123BEC9-7874-4D97-B2DA-0DF5D1F775BC}" type="sibTrans" cxnId="{69DABD2C-AF24-4B62-9169-8DFD7A435501}">
      <dgm:prSet/>
      <dgm:spPr/>
      <dgm:t>
        <a:bodyPr/>
        <a:lstStyle/>
        <a:p>
          <a:pPr algn="ctr"/>
          <a:endParaRPr lang="es-CL"/>
        </a:p>
      </dgm:t>
    </dgm:pt>
    <dgm:pt modelId="{70DAEE74-AF2A-4C9B-8722-B7011FAB4E33}" type="pres">
      <dgm:prSet presAssocID="{42F0F796-D4C0-4858-90AF-9884EF45C8FC}" presName="Name0" presStyleCnt="0">
        <dgm:presLayoutVars>
          <dgm:dir/>
          <dgm:animLvl val="lvl"/>
          <dgm:resizeHandles val="exact"/>
        </dgm:presLayoutVars>
      </dgm:prSet>
      <dgm:spPr/>
      <dgm:t>
        <a:bodyPr/>
        <a:lstStyle/>
        <a:p>
          <a:endParaRPr lang="es-CL"/>
        </a:p>
      </dgm:t>
    </dgm:pt>
    <dgm:pt modelId="{0D0E0B90-42F4-4B56-BF1C-0C2293D5E97B}" type="pres">
      <dgm:prSet presAssocID="{69DC313A-F07C-44F1-8677-1AF881AB23A9}" presName="compositeNode" presStyleCnt="0">
        <dgm:presLayoutVars>
          <dgm:bulletEnabled val="1"/>
        </dgm:presLayoutVars>
      </dgm:prSet>
      <dgm:spPr/>
    </dgm:pt>
    <dgm:pt modelId="{2D7E795A-CFDC-43B8-BBC4-C340AFD8C7B7}" type="pres">
      <dgm:prSet presAssocID="{69DC313A-F07C-44F1-8677-1AF881AB23A9}" presName="bgRect" presStyleLbl="node1" presStyleIdx="0" presStyleCnt="3"/>
      <dgm:spPr/>
      <dgm:t>
        <a:bodyPr/>
        <a:lstStyle/>
        <a:p>
          <a:endParaRPr lang="es-CL"/>
        </a:p>
      </dgm:t>
    </dgm:pt>
    <dgm:pt modelId="{4DB1835D-5DA7-465F-B1E1-B93E77A44A60}" type="pres">
      <dgm:prSet presAssocID="{69DC313A-F07C-44F1-8677-1AF881AB23A9}" presName="parentNode" presStyleLbl="node1" presStyleIdx="0" presStyleCnt="3">
        <dgm:presLayoutVars>
          <dgm:chMax val="0"/>
          <dgm:bulletEnabled val="1"/>
        </dgm:presLayoutVars>
      </dgm:prSet>
      <dgm:spPr/>
      <dgm:t>
        <a:bodyPr/>
        <a:lstStyle/>
        <a:p>
          <a:endParaRPr lang="es-CL"/>
        </a:p>
      </dgm:t>
    </dgm:pt>
    <dgm:pt modelId="{460D223A-D7E9-43AC-8D77-7797688CFE2E}" type="pres">
      <dgm:prSet presAssocID="{69DC313A-F07C-44F1-8677-1AF881AB23A9}" presName="childNode" presStyleLbl="node1" presStyleIdx="0" presStyleCnt="3">
        <dgm:presLayoutVars>
          <dgm:bulletEnabled val="1"/>
        </dgm:presLayoutVars>
      </dgm:prSet>
      <dgm:spPr/>
      <dgm:t>
        <a:bodyPr/>
        <a:lstStyle/>
        <a:p>
          <a:endParaRPr lang="es-CL"/>
        </a:p>
      </dgm:t>
    </dgm:pt>
    <dgm:pt modelId="{3FC45080-DA40-4D56-B9E6-825FE069403F}" type="pres">
      <dgm:prSet presAssocID="{84615F9D-98AA-46B4-8EEE-53CAAD9A37D2}" presName="hSp" presStyleCnt="0"/>
      <dgm:spPr/>
    </dgm:pt>
    <dgm:pt modelId="{D66CDBE1-32FB-41BA-951E-05C9FF340076}" type="pres">
      <dgm:prSet presAssocID="{84615F9D-98AA-46B4-8EEE-53CAAD9A37D2}" presName="vProcSp" presStyleCnt="0"/>
      <dgm:spPr/>
    </dgm:pt>
    <dgm:pt modelId="{D5856B8F-390E-4ECA-BFB0-67D4E2D6F8D6}" type="pres">
      <dgm:prSet presAssocID="{84615F9D-98AA-46B4-8EEE-53CAAD9A37D2}" presName="vSp1" presStyleCnt="0"/>
      <dgm:spPr/>
    </dgm:pt>
    <dgm:pt modelId="{D676D042-35EA-4AE8-AC0D-38F2B7C49EF5}" type="pres">
      <dgm:prSet presAssocID="{84615F9D-98AA-46B4-8EEE-53CAAD9A37D2}" presName="simulatedConn" presStyleLbl="solidFgAcc1" presStyleIdx="0" presStyleCnt="2"/>
      <dgm:spPr/>
    </dgm:pt>
    <dgm:pt modelId="{5E387E57-CFF1-4CC4-BC4F-4F3E907FE055}" type="pres">
      <dgm:prSet presAssocID="{84615F9D-98AA-46B4-8EEE-53CAAD9A37D2}" presName="vSp2" presStyleCnt="0"/>
      <dgm:spPr/>
    </dgm:pt>
    <dgm:pt modelId="{6DAD663E-F18D-42E1-90F7-0DCCBC7E278B}" type="pres">
      <dgm:prSet presAssocID="{84615F9D-98AA-46B4-8EEE-53CAAD9A37D2}" presName="sibTrans" presStyleCnt="0"/>
      <dgm:spPr/>
    </dgm:pt>
    <dgm:pt modelId="{EC867ED1-898F-4AD4-918A-2BC159AAC157}" type="pres">
      <dgm:prSet presAssocID="{C0E7753D-C012-4AC7-913F-E3DC4DE659C1}" presName="compositeNode" presStyleCnt="0">
        <dgm:presLayoutVars>
          <dgm:bulletEnabled val="1"/>
        </dgm:presLayoutVars>
      </dgm:prSet>
      <dgm:spPr/>
    </dgm:pt>
    <dgm:pt modelId="{59DC7365-AC4D-43B3-B75A-6F141A3D65B5}" type="pres">
      <dgm:prSet presAssocID="{C0E7753D-C012-4AC7-913F-E3DC4DE659C1}" presName="bgRect" presStyleLbl="node1" presStyleIdx="1" presStyleCnt="3"/>
      <dgm:spPr/>
      <dgm:t>
        <a:bodyPr/>
        <a:lstStyle/>
        <a:p>
          <a:endParaRPr lang="es-CL"/>
        </a:p>
      </dgm:t>
    </dgm:pt>
    <dgm:pt modelId="{D31ED2B0-071C-42BA-910F-79291F042B01}" type="pres">
      <dgm:prSet presAssocID="{C0E7753D-C012-4AC7-913F-E3DC4DE659C1}" presName="parentNode" presStyleLbl="node1" presStyleIdx="1" presStyleCnt="3">
        <dgm:presLayoutVars>
          <dgm:chMax val="0"/>
          <dgm:bulletEnabled val="1"/>
        </dgm:presLayoutVars>
      </dgm:prSet>
      <dgm:spPr/>
      <dgm:t>
        <a:bodyPr/>
        <a:lstStyle/>
        <a:p>
          <a:endParaRPr lang="es-CL"/>
        </a:p>
      </dgm:t>
    </dgm:pt>
    <dgm:pt modelId="{7E7E2F1D-B919-47E4-9D33-17706E97F760}" type="pres">
      <dgm:prSet presAssocID="{C0E7753D-C012-4AC7-913F-E3DC4DE659C1}" presName="childNode" presStyleLbl="node1" presStyleIdx="1" presStyleCnt="3">
        <dgm:presLayoutVars>
          <dgm:bulletEnabled val="1"/>
        </dgm:presLayoutVars>
      </dgm:prSet>
      <dgm:spPr/>
      <dgm:t>
        <a:bodyPr/>
        <a:lstStyle/>
        <a:p>
          <a:endParaRPr lang="es-CL"/>
        </a:p>
      </dgm:t>
    </dgm:pt>
    <dgm:pt modelId="{EF9589C6-2CB9-4AC0-9983-6CDFC463C8A0}" type="pres">
      <dgm:prSet presAssocID="{13B3FFF0-3264-4140-861F-5B2142260611}" presName="hSp" presStyleCnt="0"/>
      <dgm:spPr/>
    </dgm:pt>
    <dgm:pt modelId="{B92AA69E-E081-489E-977B-B0413D812F26}" type="pres">
      <dgm:prSet presAssocID="{13B3FFF0-3264-4140-861F-5B2142260611}" presName="vProcSp" presStyleCnt="0"/>
      <dgm:spPr/>
    </dgm:pt>
    <dgm:pt modelId="{37F31E7B-EF2E-4FDD-B0D6-85CA84E502BE}" type="pres">
      <dgm:prSet presAssocID="{13B3FFF0-3264-4140-861F-5B2142260611}" presName="vSp1" presStyleCnt="0"/>
      <dgm:spPr/>
    </dgm:pt>
    <dgm:pt modelId="{A6C72B77-D369-4B6C-BE8D-D68C16908CCF}" type="pres">
      <dgm:prSet presAssocID="{13B3FFF0-3264-4140-861F-5B2142260611}" presName="simulatedConn" presStyleLbl="solidFgAcc1" presStyleIdx="1" presStyleCnt="2"/>
      <dgm:spPr/>
    </dgm:pt>
    <dgm:pt modelId="{1FFD3F1B-5592-4F9F-98DD-627989887905}" type="pres">
      <dgm:prSet presAssocID="{13B3FFF0-3264-4140-861F-5B2142260611}" presName="vSp2" presStyleCnt="0"/>
      <dgm:spPr/>
    </dgm:pt>
    <dgm:pt modelId="{2315F910-2B3D-4789-99E5-D7887C6443F8}" type="pres">
      <dgm:prSet presAssocID="{13B3FFF0-3264-4140-861F-5B2142260611}" presName="sibTrans" presStyleCnt="0"/>
      <dgm:spPr/>
    </dgm:pt>
    <dgm:pt modelId="{0539DB36-05D1-44F6-B52C-24615E92E247}" type="pres">
      <dgm:prSet presAssocID="{E4B524B7-A4A1-4BE9-8B29-AD5AF8507728}" presName="compositeNode" presStyleCnt="0">
        <dgm:presLayoutVars>
          <dgm:bulletEnabled val="1"/>
        </dgm:presLayoutVars>
      </dgm:prSet>
      <dgm:spPr/>
    </dgm:pt>
    <dgm:pt modelId="{C24FEDC0-3ABF-4AB1-A4B6-71AA8A8E25F9}" type="pres">
      <dgm:prSet presAssocID="{E4B524B7-A4A1-4BE9-8B29-AD5AF8507728}" presName="bgRect" presStyleLbl="node1" presStyleIdx="2" presStyleCnt="3"/>
      <dgm:spPr/>
      <dgm:t>
        <a:bodyPr/>
        <a:lstStyle/>
        <a:p>
          <a:endParaRPr lang="es-CL"/>
        </a:p>
      </dgm:t>
    </dgm:pt>
    <dgm:pt modelId="{B378C0A1-7686-4AC0-BD7E-8711298B94F7}" type="pres">
      <dgm:prSet presAssocID="{E4B524B7-A4A1-4BE9-8B29-AD5AF8507728}" presName="parentNode" presStyleLbl="node1" presStyleIdx="2" presStyleCnt="3">
        <dgm:presLayoutVars>
          <dgm:chMax val="0"/>
          <dgm:bulletEnabled val="1"/>
        </dgm:presLayoutVars>
      </dgm:prSet>
      <dgm:spPr/>
      <dgm:t>
        <a:bodyPr/>
        <a:lstStyle/>
        <a:p>
          <a:endParaRPr lang="es-CL"/>
        </a:p>
      </dgm:t>
    </dgm:pt>
    <dgm:pt modelId="{6D3882D4-F4A1-4A4E-A13B-724B9872C9F2}" type="pres">
      <dgm:prSet presAssocID="{E4B524B7-A4A1-4BE9-8B29-AD5AF8507728}" presName="childNode" presStyleLbl="node1" presStyleIdx="2" presStyleCnt="3">
        <dgm:presLayoutVars>
          <dgm:bulletEnabled val="1"/>
        </dgm:presLayoutVars>
      </dgm:prSet>
      <dgm:spPr/>
      <dgm:t>
        <a:bodyPr/>
        <a:lstStyle/>
        <a:p>
          <a:endParaRPr lang="es-CL"/>
        </a:p>
      </dgm:t>
    </dgm:pt>
  </dgm:ptLst>
  <dgm:cxnLst>
    <dgm:cxn modelId="{3599A4BB-E8E2-4E91-A532-C3AD75D2107D}" type="presOf" srcId="{1C70B6CA-952D-4385-A89B-0D1055DCED2A}" destId="{460D223A-D7E9-43AC-8D77-7797688CFE2E}" srcOrd="0" destOrd="0" presId="urn:microsoft.com/office/officeart/2005/8/layout/hProcess7#2"/>
    <dgm:cxn modelId="{BC228C6A-C5E2-4728-B75D-763E0AE6DEF5}" type="presOf" srcId="{12AF3EB3-CE3B-4293-B89D-2B43E360B487}" destId="{7E7E2F1D-B919-47E4-9D33-17706E97F760}" srcOrd="0" destOrd="0" presId="urn:microsoft.com/office/officeart/2005/8/layout/hProcess7#2"/>
    <dgm:cxn modelId="{9E9DDD0A-BF5E-4041-BD4C-F7676DC7A76F}" srcId="{C0E7753D-C012-4AC7-913F-E3DC4DE659C1}" destId="{12AF3EB3-CE3B-4293-B89D-2B43E360B487}" srcOrd="0" destOrd="0" parTransId="{3102A62D-52A6-4932-BA82-A645A2298872}" sibTransId="{D4AE7DBD-C917-47BC-9C32-3F8EFB61BEC2}"/>
    <dgm:cxn modelId="{5760A3D8-AE69-4D47-8BAE-386D39CFEAFF}" type="presOf" srcId="{69DC313A-F07C-44F1-8677-1AF881AB23A9}" destId="{4DB1835D-5DA7-465F-B1E1-B93E77A44A60}" srcOrd="1" destOrd="0" presId="urn:microsoft.com/office/officeart/2005/8/layout/hProcess7#2"/>
    <dgm:cxn modelId="{55CD5A8A-FEEF-40BF-9A4E-51C6CDC0CD24}" type="presOf" srcId="{7B71FEC0-FA05-4BD5-921A-0A37111EA913}" destId="{6D3882D4-F4A1-4A4E-A13B-724B9872C9F2}" srcOrd="0" destOrd="0" presId="urn:microsoft.com/office/officeart/2005/8/layout/hProcess7#2"/>
    <dgm:cxn modelId="{069C3467-653B-46D8-AAD3-DBABE44D0917}" type="presOf" srcId="{C0E7753D-C012-4AC7-913F-E3DC4DE659C1}" destId="{D31ED2B0-071C-42BA-910F-79291F042B01}" srcOrd="1" destOrd="0" presId="urn:microsoft.com/office/officeart/2005/8/layout/hProcess7#2"/>
    <dgm:cxn modelId="{391E0A47-3A9B-494B-8611-33BC6B15633B}" srcId="{42F0F796-D4C0-4858-90AF-9884EF45C8FC}" destId="{C0E7753D-C012-4AC7-913F-E3DC4DE659C1}" srcOrd="1" destOrd="0" parTransId="{53D1C0C7-B235-4B65-BC18-DAFE59126670}" sibTransId="{13B3FFF0-3264-4140-861F-5B2142260611}"/>
    <dgm:cxn modelId="{13ACBC1D-E373-4271-B3A0-D73968DFDDBC}" type="presOf" srcId="{E4B524B7-A4A1-4BE9-8B29-AD5AF8507728}" destId="{C24FEDC0-3ABF-4AB1-A4B6-71AA8A8E25F9}" srcOrd="0" destOrd="0" presId="urn:microsoft.com/office/officeart/2005/8/layout/hProcess7#2"/>
    <dgm:cxn modelId="{48774B38-8891-43D5-A96D-D678BF6D062D}" type="presOf" srcId="{42F0F796-D4C0-4858-90AF-9884EF45C8FC}" destId="{70DAEE74-AF2A-4C9B-8722-B7011FAB4E33}" srcOrd="0" destOrd="0" presId="urn:microsoft.com/office/officeart/2005/8/layout/hProcess7#2"/>
    <dgm:cxn modelId="{DFF11A7A-EF37-427F-A7E2-719EDB7A9BC8}" type="presOf" srcId="{69DC313A-F07C-44F1-8677-1AF881AB23A9}" destId="{2D7E795A-CFDC-43B8-BBC4-C340AFD8C7B7}" srcOrd="0" destOrd="0" presId="urn:microsoft.com/office/officeart/2005/8/layout/hProcess7#2"/>
    <dgm:cxn modelId="{75CE2780-DA8D-432F-AF90-7A8D25BE39E2}" srcId="{42F0F796-D4C0-4858-90AF-9884EF45C8FC}" destId="{E4B524B7-A4A1-4BE9-8B29-AD5AF8507728}" srcOrd="2" destOrd="0" parTransId="{C0DF28B4-76DB-431E-8759-5202A1A2A302}" sibTransId="{14A704E1-07E6-47F6-9B24-7417D203B314}"/>
    <dgm:cxn modelId="{89261DFF-9101-4871-B3AB-225E6F56B635}" type="presOf" srcId="{C0E7753D-C012-4AC7-913F-E3DC4DE659C1}" destId="{59DC7365-AC4D-43B3-B75A-6F141A3D65B5}" srcOrd="0" destOrd="0" presId="urn:microsoft.com/office/officeart/2005/8/layout/hProcess7#2"/>
    <dgm:cxn modelId="{2162D0E6-B66A-4E9E-8B2A-72082F7844CD}" srcId="{42F0F796-D4C0-4858-90AF-9884EF45C8FC}" destId="{69DC313A-F07C-44F1-8677-1AF881AB23A9}" srcOrd="0" destOrd="0" parTransId="{EB955347-22F5-4DC9-9F0B-8E7E22B97C6A}" sibTransId="{84615F9D-98AA-46B4-8EEE-53CAAD9A37D2}"/>
    <dgm:cxn modelId="{859EEA6F-D1DA-48EA-A82F-AA7FE944897E}" type="presOf" srcId="{E4B524B7-A4A1-4BE9-8B29-AD5AF8507728}" destId="{B378C0A1-7686-4AC0-BD7E-8711298B94F7}" srcOrd="1" destOrd="0" presId="urn:microsoft.com/office/officeart/2005/8/layout/hProcess7#2"/>
    <dgm:cxn modelId="{ECF3CB1D-6874-4FDA-B6ED-7B8FFBFC4830}" srcId="{69DC313A-F07C-44F1-8677-1AF881AB23A9}" destId="{1C70B6CA-952D-4385-A89B-0D1055DCED2A}" srcOrd="0" destOrd="0" parTransId="{F6B6B867-D0D5-450F-8562-AC1E0D24CBC0}" sibTransId="{7CA94A50-5990-47EC-8A5C-C878C48C029B}"/>
    <dgm:cxn modelId="{69DABD2C-AF24-4B62-9169-8DFD7A435501}" srcId="{E4B524B7-A4A1-4BE9-8B29-AD5AF8507728}" destId="{7B71FEC0-FA05-4BD5-921A-0A37111EA913}" srcOrd="0" destOrd="0" parTransId="{FA77A845-5E3A-4BA5-8E6B-B316C924A608}" sibTransId="{2123BEC9-7874-4D97-B2DA-0DF5D1F775BC}"/>
    <dgm:cxn modelId="{28DC58A7-259B-49AE-BE3E-EEAB998AF4F6}" type="presParOf" srcId="{70DAEE74-AF2A-4C9B-8722-B7011FAB4E33}" destId="{0D0E0B90-42F4-4B56-BF1C-0C2293D5E97B}" srcOrd="0" destOrd="0" presId="urn:microsoft.com/office/officeart/2005/8/layout/hProcess7#2"/>
    <dgm:cxn modelId="{B2063BA1-EEAC-4564-BBDC-46070A415139}" type="presParOf" srcId="{0D0E0B90-42F4-4B56-BF1C-0C2293D5E97B}" destId="{2D7E795A-CFDC-43B8-BBC4-C340AFD8C7B7}" srcOrd="0" destOrd="0" presId="urn:microsoft.com/office/officeart/2005/8/layout/hProcess7#2"/>
    <dgm:cxn modelId="{730E80FF-F980-4538-9617-D20D7659B036}" type="presParOf" srcId="{0D0E0B90-42F4-4B56-BF1C-0C2293D5E97B}" destId="{4DB1835D-5DA7-465F-B1E1-B93E77A44A60}" srcOrd="1" destOrd="0" presId="urn:microsoft.com/office/officeart/2005/8/layout/hProcess7#2"/>
    <dgm:cxn modelId="{39AC45B2-59AB-41E0-87BC-9550B28B3F70}" type="presParOf" srcId="{0D0E0B90-42F4-4B56-BF1C-0C2293D5E97B}" destId="{460D223A-D7E9-43AC-8D77-7797688CFE2E}" srcOrd="2" destOrd="0" presId="urn:microsoft.com/office/officeart/2005/8/layout/hProcess7#2"/>
    <dgm:cxn modelId="{7844EB90-D246-4706-8F49-CAB867C9A2E0}" type="presParOf" srcId="{70DAEE74-AF2A-4C9B-8722-B7011FAB4E33}" destId="{3FC45080-DA40-4D56-B9E6-825FE069403F}" srcOrd="1" destOrd="0" presId="urn:microsoft.com/office/officeart/2005/8/layout/hProcess7#2"/>
    <dgm:cxn modelId="{03D7EC8C-1CC8-4877-80E1-2AF765C429EA}" type="presParOf" srcId="{70DAEE74-AF2A-4C9B-8722-B7011FAB4E33}" destId="{D66CDBE1-32FB-41BA-951E-05C9FF340076}" srcOrd="2" destOrd="0" presId="urn:microsoft.com/office/officeart/2005/8/layout/hProcess7#2"/>
    <dgm:cxn modelId="{8CB694C0-1910-43C0-9C01-C36B92CD1543}" type="presParOf" srcId="{D66CDBE1-32FB-41BA-951E-05C9FF340076}" destId="{D5856B8F-390E-4ECA-BFB0-67D4E2D6F8D6}" srcOrd="0" destOrd="0" presId="urn:microsoft.com/office/officeart/2005/8/layout/hProcess7#2"/>
    <dgm:cxn modelId="{D20740B5-1212-4C61-ADE3-554AB8CC918C}" type="presParOf" srcId="{D66CDBE1-32FB-41BA-951E-05C9FF340076}" destId="{D676D042-35EA-4AE8-AC0D-38F2B7C49EF5}" srcOrd="1" destOrd="0" presId="urn:microsoft.com/office/officeart/2005/8/layout/hProcess7#2"/>
    <dgm:cxn modelId="{584D0132-4AB0-4355-8FFF-FE9C86750B5E}" type="presParOf" srcId="{D66CDBE1-32FB-41BA-951E-05C9FF340076}" destId="{5E387E57-CFF1-4CC4-BC4F-4F3E907FE055}" srcOrd="2" destOrd="0" presId="urn:microsoft.com/office/officeart/2005/8/layout/hProcess7#2"/>
    <dgm:cxn modelId="{EAC51C96-4EBE-48E9-8C85-0E9BC3FC73DB}" type="presParOf" srcId="{70DAEE74-AF2A-4C9B-8722-B7011FAB4E33}" destId="{6DAD663E-F18D-42E1-90F7-0DCCBC7E278B}" srcOrd="3" destOrd="0" presId="urn:microsoft.com/office/officeart/2005/8/layout/hProcess7#2"/>
    <dgm:cxn modelId="{CAEFE671-2E62-4968-952D-DFB1076F5CC7}" type="presParOf" srcId="{70DAEE74-AF2A-4C9B-8722-B7011FAB4E33}" destId="{EC867ED1-898F-4AD4-918A-2BC159AAC157}" srcOrd="4" destOrd="0" presId="urn:microsoft.com/office/officeart/2005/8/layout/hProcess7#2"/>
    <dgm:cxn modelId="{18CC0477-C6DB-4911-A120-7D99ABB053A1}" type="presParOf" srcId="{EC867ED1-898F-4AD4-918A-2BC159AAC157}" destId="{59DC7365-AC4D-43B3-B75A-6F141A3D65B5}" srcOrd="0" destOrd="0" presId="urn:microsoft.com/office/officeart/2005/8/layout/hProcess7#2"/>
    <dgm:cxn modelId="{01217F17-14C6-44AE-BF6F-D0C097FDD7AC}" type="presParOf" srcId="{EC867ED1-898F-4AD4-918A-2BC159AAC157}" destId="{D31ED2B0-071C-42BA-910F-79291F042B01}" srcOrd="1" destOrd="0" presId="urn:microsoft.com/office/officeart/2005/8/layout/hProcess7#2"/>
    <dgm:cxn modelId="{29ED2324-CB6F-4A7C-ACC8-6545BEFC349E}" type="presParOf" srcId="{EC867ED1-898F-4AD4-918A-2BC159AAC157}" destId="{7E7E2F1D-B919-47E4-9D33-17706E97F760}" srcOrd="2" destOrd="0" presId="urn:microsoft.com/office/officeart/2005/8/layout/hProcess7#2"/>
    <dgm:cxn modelId="{A5BF0E63-F990-4B9B-A62A-7144E931E9D2}" type="presParOf" srcId="{70DAEE74-AF2A-4C9B-8722-B7011FAB4E33}" destId="{EF9589C6-2CB9-4AC0-9983-6CDFC463C8A0}" srcOrd="5" destOrd="0" presId="urn:microsoft.com/office/officeart/2005/8/layout/hProcess7#2"/>
    <dgm:cxn modelId="{43297571-54B6-48F2-BD84-9439D1A9B397}" type="presParOf" srcId="{70DAEE74-AF2A-4C9B-8722-B7011FAB4E33}" destId="{B92AA69E-E081-489E-977B-B0413D812F26}" srcOrd="6" destOrd="0" presId="urn:microsoft.com/office/officeart/2005/8/layout/hProcess7#2"/>
    <dgm:cxn modelId="{A103B3F0-08D7-437B-A7ED-B902753C9CB0}" type="presParOf" srcId="{B92AA69E-E081-489E-977B-B0413D812F26}" destId="{37F31E7B-EF2E-4FDD-B0D6-85CA84E502BE}" srcOrd="0" destOrd="0" presId="urn:microsoft.com/office/officeart/2005/8/layout/hProcess7#2"/>
    <dgm:cxn modelId="{D9B9F183-F581-4A13-B0A4-72262B8C6CB2}" type="presParOf" srcId="{B92AA69E-E081-489E-977B-B0413D812F26}" destId="{A6C72B77-D369-4B6C-BE8D-D68C16908CCF}" srcOrd="1" destOrd="0" presId="urn:microsoft.com/office/officeart/2005/8/layout/hProcess7#2"/>
    <dgm:cxn modelId="{E86063A5-7885-4D24-9086-4640E6B65D7B}" type="presParOf" srcId="{B92AA69E-E081-489E-977B-B0413D812F26}" destId="{1FFD3F1B-5592-4F9F-98DD-627989887905}" srcOrd="2" destOrd="0" presId="urn:microsoft.com/office/officeart/2005/8/layout/hProcess7#2"/>
    <dgm:cxn modelId="{EC44BCB8-57BC-47B5-899E-B2327A9B1114}" type="presParOf" srcId="{70DAEE74-AF2A-4C9B-8722-B7011FAB4E33}" destId="{2315F910-2B3D-4789-99E5-D7887C6443F8}" srcOrd="7" destOrd="0" presId="urn:microsoft.com/office/officeart/2005/8/layout/hProcess7#2"/>
    <dgm:cxn modelId="{8DCEEBB2-B404-4C3D-A67F-24CA62649093}" type="presParOf" srcId="{70DAEE74-AF2A-4C9B-8722-B7011FAB4E33}" destId="{0539DB36-05D1-44F6-B52C-24615E92E247}" srcOrd="8" destOrd="0" presId="urn:microsoft.com/office/officeart/2005/8/layout/hProcess7#2"/>
    <dgm:cxn modelId="{7D0F5B3B-3736-43D3-9191-706089145C6B}" type="presParOf" srcId="{0539DB36-05D1-44F6-B52C-24615E92E247}" destId="{C24FEDC0-3ABF-4AB1-A4B6-71AA8A8E25F9}" srcOrd="0" destOrd="0" presId="urn:microsoft.com/office/officeart/2005/8/layout/hProcess7#2"/>
    <dgm:cxn modelId="{C6F2E339-07C6-44E5-9595-6F9CEA409145}" type="presParOf" srcId="{0539DB36-05D1-44F6-B52C-24615E92E247}" destId="{B378C0A1-7686-4AC0-BD7E-8711298B94F7}" srcOrd="1" destOrd="0" presId="urn:microsoft.com/office/officeart/2005/8/layout/hProcess7#2"/>
    <dgm:cxn modelId="{50790E9A-B938-4BAF-9333-A7D646B3AD63}" type="presParOf" srcId="{0539DB36-05D1-44F6-B52C-24615E92E247}" destId="{6D3882D4-F4A1-4A4E-A13B-724B9872C9F2}" srcOrd="2" destOrd="0" presId="urn:microsoft.com/office/officeart/2005/8/layout/hProcess7#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7E795A-CFDC-43B8-BBC4-C340AFD8C7B7}">
      <dsp:nvSpPr>
        <dsp:cNvPr id="0" name=""/>
        <dsp:cNvSpPr/>
      </dsp:nvSpPr>
      <dsp:spPr>
        <a:xfrm>
          <a:off x="605" y="468087"/>
          <a:ext cx="2606521" cy="3127825"/>
        </a:xfrm>
        <a:prstGeom prst="roundRect">
          <a:avLst>
            <a:gd name="adj" fmla="val 5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44650">
            <a:lnSpc>
              <a:spcPct val="90000"/>
            </a:lnSpc>
            <a:spcBef>
              <a:spcPct val="0"/>
            </a:spcBef>
            <a:spcAft>
              <a:spcPct val="35000"/>
            </a:spcAft>
          </a:pPr>
          <a:r>
            <a:rPr lang="es-CL" sz="3700" kern="1200" dirty="0" smtClean="0"/>
            <a:t>Diagnóstico</a:t>
          </a:r>
          <a:endParaRPr lang="es-CL" sz="3700" kern="1200" dirty="0"/>
        </a:p>
      </dsp:txBody>
      <dsp:txXfrm rot="16200000">
        <a:off x="-1021150" y="1489843"/>
        <a:ext cx="2564817" cy="521304"/>
      </dsp:txXfrm>
    </dsp:sp>
    <dsp:sp modelId="{460D223A-D7E9-43AC-8D77-7797688CFE2E}">
      <dsp:nvSpPr>
        <dsp:cNvPr id="0" name=""/>
        <dsp:cNvSpPr/>
      </dsp:nvSpPr>
      <dsp:spPr>
        <a:xfrm>
          <a:off x="521909" y="468087"/>
          <a:ext cx="1941858" cy="312782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ctr" anchorCtr="0">
          <a:noAutofit/>
        </a:bodyPr>
        <a:lstStyle/>
        <a:p>
          <a:pPr lvl="0" algn="ctr" defTabSz="1066800">
            <a:lnSpc>
              <a:spcPct val="90000"/>
            </a:lnSpc>
            <a:spcBef>
              <a:spcPct val="0"/>
            </a:spcBef>
            <a:spcAft>
              <a:spcPct val="35000"/>
            </a:spcAft>
          </a:pPr>
          <a:r>
            <a:rPr lang="es-CL" sz="2400" kern="1200" dirty="0" smtClean="0"/>
            <a:t>Interno y Externo</a:t>
          </a:r>
          <a:endParaRPr lang="es-CL" sz="2400" kern="1200" dirty="0"/>
        </a:p>
      </dsp:txBody>
      <dsp:txXfrm>
        <a:off x="521909" y="468087"/>
        <a:ext cx="1941858" cy="3127825"/>
      </dsp:txXfrm>
    </dsp:sp>
    <dsp:sp modelId="{59DC7365-AC4D-43B3-B75A-6F141A3D65B5}">
      <dsp:nvSpPr>
        <dsp:cNvPr id="0" name=""/>
        <dsp:cNvSpPr/>
      </dsp:nvSpPr>
      <dsp:spPr>
        <a:xfrm>
          <a:off x="2698355" y="468087"/>
          <a:ext cx="2606521" cy="3127825"/>
        </a:xfrm>
        <a:prstGeom prst="roundRect">
          <a:avLst>
            <a:gd name="adj" fmla="val 5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t" anchorCtr="0">
          <a:noAutofit/>
        </a:bodyPr>
        <a:lstStyle/>
        <a:p>
          <a:pPr marL="0" lvl="0" indent="0" algn="ctr" defTabSz="1644650">
            <a:lnSpc>
              <a:spcPct val="90000"/>
            </a:lnSpc>
            <a:spcBef>
              <a:spcPct val="0"/>
            </a:spcBef>
            <a:spcAft>
              <a:spcPct val="35000"/>
            </a:spcAft>
          </a:pPr>
          <a:r>
            <a:rPr lang="es-CL" sz="3700" kern="1200" dirty="0" smtClean="0"/>
            <a:t>Visión</a:t>
          </a:r>
          <a:endParaRPr lang="es-CL" sz="3700" kern="1200" dirty="0"/>
        </a:p>
      </dsp:txBody>
      <dsp:txXfrm rot="16200000">
        <a:off x="1676598" y="1489843"/>
        <a:ext cx="2564817" cy="521304"/>
      </dsp:txXfrm>
    </dsp:sp>
    <dsp:sp modelId="{D676D042-35EA-4AE8-AC0D-38F2B7C49EF5}">
      <dsp:nvSpPr>
        <dsp:cNvPr id="0" name=""/>
        <dsp:cNvSpPr/>
      </dsp:nvSpPr>
      <dsp:spPr>
        <a:xfrm rot="5400000">
          <a:off x="2481562" y="2953889"/>
          <a:ext cx="459649" cy="390978"/>
        </a:xfrm>
        <a:prstGeom prst="flowChartExtract">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7E2F1D-B919-47E4-9D33-17706E97F760}">
      <dsp:nvSpPr>
        <dsp:cNvPr id="0" name=""/>
        <dsp:cNvSpPr/>
      </dsp:nvSpPr>
      <dsp:spPr>
        <a:xfrm>
          <a:off x="3219659" y="468087"/>
          <a:ext cx="1941858" cy="312782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ctr" anchorCtr="0">
          <a:noAutofit/>
        </a:bodyPr>
        <a:lstStyle/>
        <a:p>
          <a:pPr lvl="0" algn="ctr" defTabSz="1066800">
            <a:lnSpc>
              <a:spcPct val="90000"/>
            </a:lnSpc>
            <a:spcBef>
              <a:spcPct val="0"/>
            </a:spcBef>
            <a:spcAft>
              <a:spcPct val="35000"/>
            </a:spcAft>
          </a:pPr>
          <a:r>
            <a:rPr lang="es-CL" sz="2400" kern="1200" dirty="0" smtClean="0"/>
            <a:t>Desarrollar una visión de más largo alcance</a:t>
          </a:r>
          <a:endParaRPr lang="es-CL" sz="2400" kern="1200" dirty="0"/>
        </a:p>
      </dsp:txBody>
      <dsp:txXfrm>
        <a:off x="3219659" y="468087"/>
        <a:ext cx="1941858" cy="3127825"/>
      </dsp:txXfrm>
    </dsp:sp>
    <dsp:sp modelId="{C24FEDC0-3ABF-4AB1-A4B6-71AA8A8E25F9}">
      <dsp:nvSpPr>
        <dsp:cNvPr id="0" name=""/>
        <dsp:cNvSpPr/>
      </dsp:nvSpPr>
      <dsp:spPr>
        <a:xfrm>
          <a:off x="5396104" y="468087"/>
          <a:ext cx="2606521" cy="3127825"/>
        </a:xfrm>
        <a:prstGeom prst="roundRect">
          <a:avLst>
            <a:gd name="adj" fmla="val 5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44650">
            <a:lnSpc>
              <a:spcPct val="90000"/>
            </a:lnSpc>
            <a:spcBef>
              <a:spcPct val="0"/>
            </a:spcBef>
            <a:spcAft>
              <a:spcPct val="35000"/>
            </a:spcAft>
          </a:pPr>
          <a:r>
            <a:rPr lang="es-CL" sz="3700" kern="1200" dirty="0" smtClean="0"/>
            <a:t>Nuevo Plan</a:t>
          </a:r>
          <a:endParaRPr lang="es-CL" sz="3700" kern="1200" dirty="0"/>
        </a:p>
      </dsp:txBody>
      <dsp:txXfrm rot="16200000">
        <a:off x="4374348" y="1489843"/>
        <a:ext cx="2564817" cy="521304"/>
      </dsp:txXfrm>
    </dsp:sp>
    <dsp:sp modelId="{A6C72B77-D369-4B6C-BE8D-D68C16908CCF}">
      <dsp:nvSpPr>
        <dsp:cNvPr id="0" name=""/>
        <dsp:cNvSpPr/>
      </dsp:nvSpPr>
      <dsp:spPr>
        <a:xfrm rot="5400000">
          <a:off x="5179312" y="2953889"/>
          <a:ext cx="459649" cy="390978"/>
        </a:xfrm>
        <a:prstGeom prst="flowChartExtract">
          <a:avLst/>
        </a:prstGeom>
        <a:solidFill>
          <a:schemeClr val="lt1">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6D3882D4-F4A1-4A4E-A13B-724B9872C9F2}">
      <dsp:nvSpPr>
        <dsp:cNvPr id="0" name=""/>
        <dsp:cNvSpPr/>
      </dsp:nvSpPr>
      <dsp:spPr>
        <a:xfrm>
          <a:off x="5917409" y="468087"/>
          <a:ext cx="1941858" cy="312782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ctr" anchorCtr="0">
          <a:noAutofit/>
        </a:bodyPr>
        <a:lstStyle/>
        <a:p>
          <a:pPr lvl="0" algn="ctr" defTabSz="1066800">
            <a:lnSpc>
              <a:spcPct val="90000"/>
            </a:lnSpc>
            <a:spcBef>
              <a:spcPct val="0"/>
            </a:spcBef>
            <a:spcAft>
              <a:spcPct val="35000"/>
            </a:spcAft>
          </a:pPr>
          <a:r>
            <a:rPr lang="es-CL" sz="2400" kern="1200" dirty="0" smtClean="0"/>
            <a:t>Aspirar a una profunda transformación</a:t>
          </a:r>
          <a:endParaRPr lang="es-CL" sz="2400" kern="1200" dirty="0"/>
        </a:p>
      </dsp:txBody>
      <dsp:txXfrm>
        <a:off x="5917409" y="468087"/>
        <a:ext cx="1941858" cy="312782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2">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81077-CBE2-4035-8FCE-5539E220C4D6}" type="datetimeFigureOut">
              <a:rPr lang="es-CL" smtClean="0"/>
              <a:pPr/>
              <a:t>01-07-2013</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83A8A9-B9A2-4DD7-93F7-7F7ED185F2A0}" type="slidenum">
              <a:rPr lang="es-CL" smtClean="0"/>
              <a:pPr/>
              <a:t>‹Nº›</a:t>
            </a:fld>
            <a:endParaRPr lang="es-CL"/>
          </a:p>
        </p:txBody>
      </p:sp>
    </p:spTree>
    <p:extLst>
      <p:ext uri="{BB962C8B-B14F-4D97-AF65-F5344CB8AC3E}">
        <p14:creationId xmlns:p14="http://schemas.microsoft.com/office/powerpoint/2010/main" val="4057634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6" name="5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214082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3890110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421746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708711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r">
              <a:defRPr sz="2800" b="1" cap="all"/>
            </a:lvl1pPr>
          </a:lstStyle>
          <a:p>
            <a:r>
              <a:rPr lang="es-ES" dirty="0" smtClean="0"/>
              <a:t>Haga clic para modificar el estilo de título del patrón</a:t>
            </a:r>
            <a:endParaRPr lang="es-CL" dirty="0"/>
          </a:p>
        </p:txBody>
      </p:sp>
      <p:sp>
        <p:nvSpPr>
          <p:cNvPr id="3" name="2 Marcador de texto"/>
          <p:cNvSpPr>
            <a:spLocks noGrp="1"/>
          </p:cNvSpPr>
          <p:nvPr>
            <p:ph type="body" idx="1"/>
          </p:nvPr>
        </p:nvSpPr>
        <p:spPr>
          <a:xfrm>
            <a:off x="722313" y="2906713"/>
            <a:ext cx="7772400" cy="1500187"/>
          </a:xfrm>
        </p:spPr>
        <p:txBody>
          <a:bodyPr anchor="b">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6" name="5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193356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1958266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9" name="8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361398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5" name="4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2274373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854970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320656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95C6E45D-0371-4F52-B65B-F7ACF140F51B}" type="slidenum">
              <a:rPr lang="es-CL" smtClean="0"/>
              <a:pPr/>
              <a:t>‹Nº›</a:t>
            </a:fld>
            <a:endParaRPr lang="es-CL"/>
          </a:p>
        </p:txBody>
      </p:sp>
    </p:spTree>
    <p:extLst>
      <p:ext uri="{BB962C8B-B14F-4D97-AF65-F5344CB8AC3E}">
        <p14:creationId xmlns:p14="http://schemas.microsoft.com/office/powerpoint/2010/main" val="358315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169763"/>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CL" dirty="0"/>
          </a:p>
        </p:txBody>
      </p:sp>
      <p:sp>
        <p:nvSpPr>
          <p:cNvPr id="3" name="2 Marcador de texto"/>
          <p:cNvSpPr>
            <a:spLocks noGrp="1"/>
          </p:cNvSpPr>
          <p:nvPr>
            <p:ph type="body" idx="1"/>
          </p:nvPr>
        </p:nvSpPr>
        <p:spPr>
          <a:xfrm>
            <a:off x="457200" y="1412776"/>
            <a:ext cx="8229600" cy="4896544"/>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6E45D-0371-4F52-B65B-F7ACF140F51B}" type="slidenum">
              <a:rPr lang="es-CL" smtClean="0"/>
              <a:pPr/>
              <a:t>‹Nº›</a:t>
            </a:fld>
            <a:endParaRPr lang="es-CL"/>
          </a:p>
        </p:txBody>
      </p:sp>
    </p:spTree>
    <p:extLst>
      <p:ext uri="{BB962C8B-B14F-4D97-AF65-F5344CB8AC3E}">
        <p14:creationId xmlns:p14="http://schemas.microsoft.com/office/powerpoint/2010/main" val="3967344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2800" b="1" kern="1200">
          <a:solidFill>
            <a:srgbClr val="0000FF"/>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1285860"/>
            <a:ext cx="7772400" cy="1785950"/>
          </a:xfrm>
        </p:spPr>
        <p:txBody>
          <a:bodyPr>
            <a:normAutofit fontScale="90000"/>
          </a:bodyPr>
          <a:lstStyle/>
          <a:p>
            <a:r>
              <a:rPr lang="es-CL" dirty="0" smtClean="0"/>
              <a:t>Plan de Desarrollo Estratégico de la Facultad de Ingeniería de Universidad Central de Chile para lograr un cambio sustantivo en el cumplimiento de su misión, con énfasis en su orientación a la innovación, vinculación con el medio, es decir, en su contribución al Desarrollo</a:t>
            </a:r>
            <a:endParaRPr lang="es-CL" dirty="0"/>
          </a:p>
        </p:txBody>
      </p:sp>
      <p:sp>
        <p:nvSpPr>
          <p:cNvPr id="3" name="2 Subtítulo"/>
          <p:cNvSpPr>
            <a:spLocks noGrp="1"/>
          </p:cNvSpPr>
          <p:nvPr>
            <p:ph type="subTitle" idx="1"/>
          </p:nvPr>
        </p:nvSpPr>
        <p:spPr>
          <a:xfrm>
            <a:off x="1371600" y="4033854"/>
            <a:ext cx="6400800" cy="1752600"/>
          </a:xfrm>
        </p:spPr>
        <p:txBody>
          <a:bodyPr>
            <a:normAutofit/>
          </a:bodyPr>
          <a:lstStyle/>
          <a:p>
            <a:r>
              <a:rPr lang="es-CL" sz="3600" dirty="0" smtClean="0">
                <a:solidFill>
                  <a:schemeClr val="tx1"/>
                </a:solidFill>
              </a:rPr>
              <a:t>Plan de Desarrollo Estratégico FING-UCEN</a:t>
            </a:r>
          </a:p>
          <a:p>
            <a:endParaRPr lang="es-CL" sz="3600" dirty="0">
              <a:solidFill>
                <a:schemeClr val="tx1"/>
              </a:solidFill>
            </a:endParaRPr>
          </a:p>
        </p:txBody>
      </p:sp>
      <p:sp>
        <p:nvSpPr>
          <p:cNvPr id="6" name="5 Marcador de número de diapositiva"/>
          <p:cNvSpPr>
            <a:spLocks noGrp="1"/>
          </p:cNvSpPr>
          <p:nvPr>
            <p:ph type="sldNum" sz="quarter" idx="12"/>
          </p:nvPr>
        </p:nvSpPr>
        <p:spPr/>
        <p:txBody>
          <a:bodyPr/>
          <a:lstStyle/>
          <a:p>
            <a:fld id="{95C6E45D-0371-4F52-B65B-F7ACF140F51B}" type="slidenum">
              <a:rPr lang="es-CL" smtClean="0"/>
              <a:pPr/>
              <a:t>1</a:t>
            </a:fld>
            <a:endParaRPr lang="es-CL"/>
          </a:p>
        </p:txBody>
      </p:sp>
    </p:spTree>
    <p:extLst>
      <p:ext uri="{BB962C8B-B14F-4D97-AF65-F5344CB8AC3E}">
        <p14:creationId xmlns:p14="http://schemas.microsoft.com/office/powerpoint/2010/main" val="1736100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Los Actores del Proceso en este Proyecto</a:t>
            </a:r>
            <a:endParaRPr lang="es-CL" dirty="0"/>
          </a:p>
        </p:txBody>
      </p:sp>
      <p:sp>
        <p:nvSpPr>
          <p:cNvPr id="3" name="Marcador de número de diapositiva 2"/>
          <p:cNvSpPr>
            <a:spLocks noGrp="1"/>
          </p:cNvSpPr>
          <p:nvPr>
            <p:ph type="sldNum" sz="quarter" idx="12"/>
          </p:nvPr>
        </p:nvSpPr>
        <p:spPr/>
        <p:txBody>
          <a:bodyPr/>
          <a:lstStyle/>
          <a:p>
            <a:fld id="{95C6E45D-0371-4F52-B65B-F7ACF140F51B}" type="slidenum">
              <a:rPr lang="es-CL" smtClean="0"/>
              <a:pPr/>
              <a:t>10</a:t>
            </a:fld>
            <a:endParaRPr lang="es-CL"/>
          </a:p>
        </p:txBody>
      </p:sp>
      <p:sp>
        <p:nvSpPr>
          <p:cNvPr id="6" name="Forma libre 5"/>
          <p:cNvSpPr/>
          <p:nvPr/>
        </p:nvSpPr>
        <p:spPr>
          <a:xfrm>
            <a:off x="2775486" y="1447562"/>
            <a:ext cx="3524706" cy="3483381"/>
          </a:xfrm>
          <a:custGeom>
            <a:avLst/>
            <a:gdLst>
              <a:gd name="connsiteX0" fmla="*/ 0 w 2629294"/>
              <a:gd name="connsiteY0" fmla="*/ 1314647 h 2629294"/>
              <a:gd name="connsiteX1" fmla="*/ 1314647 w 2629294"/>
              <a:gd name="connsiteY1" fmla="*/ 0 h 2629294"/>
              <a:gd name="connsiteX2" fmla="*/ 2629294 w 2629294"/>
              <a:gd name="connsiteY2" fmla="*/ 1314647 h 2629294"/>
              <a:gd name="connsiteX3" fmla="*/ 1314647 w 2629294"/>
              <a:gd name="connsiteY3" fmla="*/ 2629294 h 2629294"/>
              <a:gd name="connsiteX4" fmla="*/ 0 w 2629294"/>
              <a:gd name="connsiteY4" fmla="*/ 1314647 h 2629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9294" h="2629294">
                <a:moveTo>
                  <a:pt x="0" y="1314647"/>
                </a:moveTo>
                <a:cubicBezTo>
                  <a:pt x="0" y="588588"/>
                  <a:pt x="588588" y="0"/>
                  <a:pt x="1314647" y="0"/>
                </a:cubicBezTo>
                <a:cubicBezTo>
                  <a:pt x="2040706" y="0"/>
                  <a:pt x="2629294" y="588588"/>
                  <a:pt x="2629294" y="1314647"/>
                </a:cubicBezTo>
                <a:cubicBezTo>
                  <a:pt x="2629294" y="2040706"/>
                  <a:pt x="2040706" y="2629294"/>
                  <a:pt x="1314647" y="2629294"/>
                </a:cubicBezTo>
                <a:cubicBezTo>
                  <a:pt x="588588" y="2629294"/>
                  <a:pt x="0" y="2040706"/>
                  <a:pt x="0" y="1314647"/>
                </a:cubicBezTo>
                <a:close/>
              </a:path>
            </a:pathLst>
          </a:custGeom>
        </p:spPr>
        <p:style>
          <a:lnRef idx="2">
            <a:schemeClr val="lt1">
              <a:hueOff val="0"/>
              <a:satOff val="0"/>
              <a:lumOff val="0"/>
              <a:alphaOff val="0"/>
            </a:schemeClr>
          </a:lnRef>
          <a:fillRef idx="1">
            <a:schemeClr val="accent5">
              <a:alpha val="50000"/>
              <a:hueOff val="0"/>
              <a:satOff val="0"/>
              <a:lumOff val="0"/>
              <a:alphaOff val="0"/>
            </a:schemeClr>
          </a:fillRef>
          <a:effectRef idx="0">
            <a:schemeClr val="accent5">
              <a:alpha val="50000"/>
              <a:hueOff val="0"/>
              <a:satOff val="0"/>
              <a:lumOff val="0"/>
              <a:alphaOff val="0"/>
            </a:schemeClr>
          </a:effectRef>
          <a:fontRef idx="minor">
            <a:schemeClr val="tx1"/>
          </a:fontRef>
        </p:style>
        <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s-CL" sz="2800" kern="1200" dirty="0"/>
          </a:p>
        </p:txBody>
      </p:sp>
      <p:sp>
        <p:nvSpPr>
          <p:cNvPr id="7" name="Forma libre 6"/>
          <p:cNvSpPr/>
          <p:nvPr/>
        </p:nvSpPr>
        <p:spPr>
          <a:xfrm>
            <a:off x="4712026" y="3229378"/>
            <a:ext cx="2020214" cy="2010436"/>
          </a:xfrm>
          <a:custGeom>
            <a:avLst/>
            <a:gdLst>
              <a:gd name="connsiteX0" fmla="*/ 0 w 2629294"/>
              <a:gd name="connsiteY0" fmla="*/ 1314647 h 2629294"/>
              <a:gd name="connsiteX1" fmla="*/ 1314647 w 2629294"/>
              <a:gd name="connsiteY1" fmla="*/ 0 h 2629294"/>
              <a:gd name="connsiteX2" fmla="*/ 2629294 w 2629294"/>
              <a:gd name="connsiteY2" fmla="*/ 1314647 h 2629294"/>
              <a:gd name="connsiteX3" fmla="*/ 1314647 w 2629294"/>
              <a:gd name="connsiteY3" fmla="*/ 2629294 h 2629294"/>
              <a:gd name="connsiteX4" fmla="*/ 0 w 2629294"/>
              <a:gd name="connsiteY4" fmla="*/ 1314647 h 2629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9294" h="2629294">
                <a:moveTo>
                  <a:pt x="0" y="1314647"/>
                </a:moveTo>
                <a:cubicBezTo>
                  <a:pt x="0" y="588588"/>
                  <a:pt x="588588" y="0"/>
                  <a:pt x="1314647" y="0"/>
                </a:cubicBezTo>
                <a:cubicBezTo>
                  <a:pt x="2040706" y="0"/>
                  <a:pt x="2629294" y="588588"/>
                  <a:pt x="2629294" y="1314647"/>
                </a:cubicBezTo>
                <a:cubicBezTo>
                  <a:pt x="2629294" y="2040706"/>
                  <a:pt x="2040706" y="2629294"/>
                  <a:pt x="1314647" y="2629294"/>
                </a:cubicBezTo>
                <a:cubicBezTo>
                  <a:pt x="588588" y="2629294"/>
                  <a:pt x="0" y="2040706"/>
                  <a:pt x="0" y="1314647"/>
                </a:cubicBezTo>
                <a:close/>
              </a:path>
            </a:pathLst>
          </a:custGeom>
        </p:spPr>
        <p:style>
          <a:lnRef idx="2">
            <a:schemeClr val="lt1">
              <a:hueOff val="0"/>
              <a:satOff val="0"/>
              <a:lumOff val="0"/>
              <a:alphaOff val="0"/>
            </a:schemeClr>
          </a:lnRef>
          <a:fillRef idx="1">
            <a:schemeClr val="accent5">
              <a:alpha val="50000"/>
              <a:hueOff val="-3311292"/>
              <a:satOff val="13270"/>
              <a:lumOff val="2876"/>
              <a:alphaOff val="0"/>
            </a:schemeClr>
          </a:fillRef>
          <a:effectRef idx="0">
            <a:schemeClr val="accent5">
              <a:alpha val="50000"/>
              <a:hueOff val="-3311292"/>
              <a:satOff val="13270"/>
              <a:lumOff val="2876"/>
              <a:alphaOff val="0"/>
            </a:schemeClr>
          </a:effectRef>
          <a:fontRef idx="minor">
            <a:schemeClr val="tx1"/>
          </a:fontRef>
        </p:style>
        <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s-CL" sz="2800" kern="1200" dirty="0"/>
          </a:p>
        </p:txBody>
      </p:sp>
      <p:sp>
        <p:nvSpPr>
          <p:cNvPr id="8" name="Forma libre 7"/>
          <p:cNvSpPr/>
          <p:nvPr/>
        </p:nvSpPr>
        <p:spPr>
          <a:xfrm>
            <a:off x="3549069" y="4392335"/>
            <a:ext cx="2020214" cy="2010436"/>
          </a:xfrm>
          <a:custGeom>
            <a:avLst/>
            <a:gdLst>
              <a:gd name="connsiteX0" fmla="*/ 0 w 2629294"/>
              <a:gd name="connsiteY0" fmla="*/ 1314647 h 2629294"/>
              <a:gd name="connsiteX1" fmla="*/ 1314647 w 2629294"/>
              <a:gd name="connsiteY1" fmla="*/ 0 h 2629294"/>
              <a:gd name="connsiteX2" fmla="*/ 2629294 w 2629294"/>
              <a:gd name="connsiteY2" fmla="*/ 1314647 h 2629294"/>
              <a:gd name="connsiteX3" fmla="*/ 1314647 w 2629294"/>
              <a:gd name="connsiteY3" fmla="*/ 2629294 h 2629294"/>
              <a:gd name="connsiteX4" fmla="*/ 0 w 2629294"/>
              <a:gd name="connsiteY4" fmla="*/ 1314647 h 2629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9294" h="2629294">
                <a:moveTo>
                  <a:pt x="0" y="1314647"/>
                </a:moveTo>
                <a:cubicBezTo>
                  <a:pt x="0" y="588588"/>
                  <a:pt x="588588" y="0"/>
                  <a:pt x="1314647" y="0"/>
                </a:cubicBezTo>
                <a:cubicBezTo>
                  <a:pt x="2040706" y="0"/>
                  <a:pt x="2629294" y="588588"/>
                  <a:pt x="2629294" y="1314647"/>
                </a:cubicBezTo>
                <a:cubicBezTo>
                  <a:pt x="2629294" y="2040706"/>
                  <a:pt x="2040706" y="2629294"/>
                  <a:pt x="1314647" y="2629294"/>
                </a:cubicBezTo>
                <a:cubicBezTo>
                  <a:pt x="588588" y="2629294"/>
                  <a:pt x="0" y="2040706"/>
                  <a:pt x="0" y="1314647"/>
                </a:cubicBezTo>
                <a:close/>
              </a:path>
            </a:pathLst>
          </a:custGeom>
        </p:spPr>
        <p:style>
          <a:lnRef idx="2">
            <a:schemeClr val="lt1">
              <a:hueOff val="0"/>
              <a:satOff val="0"/>
              <a:lumOff val="0"/>
              <a:alphaOff val="0"/>
            </a:schemeClr>
          </a:lnRef>
          <a:fillRef idx="1">
            <a:schemeClr val="accent5">
              <a:alpha val="50000"/>
              <a:hueOff val="-6622584"/>
              <a:satOff val="26541"/>
              <a:lumOff val="5752"/>
              <a:alphaOff val="0"/>
            </a:schemeClr>
          </a:fillRef>
          <a:effectRef idx="0">
            <a:schemeClr val="accent5">
              <a:alpha val="50000"/>
              <a:hueOff val="-6622584"/>
              <a:satOff val="26541"/>
              <a:lumOff val="5752"/>
              <a:alphaOff val="0"/>
            </a:schemeClr>
          </a:effectRef>
          <a:fontRef idx="minor">
            <a:schemeClr val="tx1"/>
          </a:fontRef>
        </p:style>
        <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s-CL" sz="2800" kern="1200" dirty="0"/>
          </a:p>
        </p:txBody>
      </p:sp>
      <p:sp>
        <p:nvSpPr>
          <p:cNvPr id="9" name="Forma libre 8"/>
          <p:cNvSpPr/>
          <p:nvPr/>
        </p:nvSpPr>
        <p:spPr>
          <a:xfrm>
            <a:off x="2386112" y="3229378"/>
            <a:ext cx="2020214" cy="2010436"/>
          </a:xfrm>
          <a:custGeom>
            <a:avLst/>
            <a:gdLst>
              <a:gd name="connsiteX0" fmla="*/ 0 w 2629294"/>
              <a:gd name="connsiteY0" fmla="*/ 1314647 h 2629294"/>
              <a:gd name="connsiteX1" fmla="*/ 1314647 w 2629294"/>
              <a:gd name="connsiteY1" fmla="*/ 0 h 2629294"/>
              <a:gd name="connsiteX2" fmla="*/ 2629294 w 2629294"/>
              <a:gd name="connsiteY2" fmla="*/ 1314647 h 2629294"/>
              <a:gd name="connsiteX3" fmla="*/ 1314647 w 2629294"/>
              <a:gd name="connsiteY3" fmla="*/ 2629294 h 2629294"/>
              <a:gd name="connsiteX4" fmla="*/ 0 w 2629294"/>
              <a:gd name="connsiteY4" fmla="*/ 1314647 h 2629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9294" h="2629294">
                <a:moveTo>
                  <a:pt x="0" y="1314647"/>
                </a:moveTo>
                <a:cubicBezTo>
                  <a:pt x="0" y="588588"/>
                  <a:pt x="588588" y="0"/>
                  <a:pt x="1314647" y="0"/>
                </a:cubicBezTo>
                <a:cubicBezTo>
                  <a:pt x="2040706" y="0"/>
                  <a:pt x="2629294" y="588588"/>
                  <a:pt x="2629294" y="1314647"/>
                </a:cubicBezTo>
                <a:cubicBezTo>
                  <a:pt x="2629294" y="2040706"/>
                  <a:pt x="2040706" y="2629294"/>
                  <a:pt x="1314647" y="2629294"/>
                </a:cubicBezTo>
                <a:cubicBezTo>
                  <a:pt x="588588" y="2629294"/>
                  <a:pt x="0" y="2040706"/>
                  <a:pt x="0" y="1314647"/>
                </a:cubicBezTo>
                <a:close/>
              </a:path>
            </a:pathLst>
          </a:custGeom>
        </p:spPr>
        <p:style>
          <a:lnRef idx="2">
            <a:schemeClr val="lt1">
              <a:hueOff val="0"/>
              <a:satOff val="0"/>
              <a:lumOff val="0"/>
              <a:alphaOff val="0"/>
            </a:schemeClr>
          </a:lnRef>
          <a:fillRef idx="1">
            <a:schemeClr val="accent5">
              <a:alpha val="50000"/>
              <a:hueOff val="-9933876"/>
              <a:satOff val="39811"/>
              <a:lumOff val="8628"/>
              <a:alphaOff val="0"/>
            </a:schemeClr>
          </a:fillRef>
          <a:effectRef idx="0">
            <a:schemeClr val="accent5">
              <a:alpha val="50000"/>
              <a:hueOff val="-9933876"/>
              <a:satOff val="39811"/>
              <a:lumOff val="8628"/>
              <a:alphaOff val="0"/>
            </a:schemeClr>
          </a:effectRef>
          <a:fontRef idx="minor">
            <a:schemeClr val="tx1"/>
          </a:fontRef>
        </p:style>
        <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s-CL" sz="2800" kern="1200" dirty="0"/>
          </a:p>
        </p:txBody>
      </p:sp>
      <p:sp>
        <p:nvSpPr>
          <p:cNvPr id="10" name="Rectángulo 9"/>
          <p:cNvSpPr/>
          <p:nvPr/>
        </p:nvSpPr>
        <p:spPr>
          <a:xfrm>
            <a:off x="2639142" y="3576568"/>
            <a:ext cx="1509516" cy="523220"/>
          </a:xfrm>
          <a:prstGeom prst="rect">
            <a:avLst/>
          </a:prstGeom>
        </p:spPr>
        <p:txBody>
          <a:bodyPr wrap="square">
            <a:spAutoFit/>
          </a:bodyPr>
          <a:lstStyle/>
          <a:p>
            <a:pPr algn="ctr"/>
            <a:r>
              <a:rPr lang="es-CL" sz="2800" b="1" dirty="0"/>
              <a:t>Asesores</a:t>
            </a:r>
          </a:p>
        </p:txBody>
      </p:sp>
      <p:sp>
        <p:nvSpPr>
          <p:cNvPr id="11" name="Rectángulo 10"/>
          <p:cNvSpPr/>
          <p:nvPr/>
        </p:nvSpPr>
        <p:spPr>
          <a:xfrm>
            <a:off x="3678487" y="2241188"/>
            <a:ext cx="1757609" cy="523220"/>
          </a:xfrm>
          <a:prstGeom prst="rect">
            <a:avLst/>
          </a:prstGeom>
        </p:spPr>
        <p:txBody>
          <a:bodyPr wrap="square">
            <a:spAutoFit/>
          </a:bodyPr>
          <a:lstStyle/>
          <a:p>
            <a:pPr algn="ctr"/>
            <a:r>
              <a:rPr lang="es-CL" sz="2800" b="1" dirty="0"/>
              <a:t>Internos</a:t>
            </a:r>
          </a:p>
        </p:txBody>
      </p:sp>
      <p:sp>
        <p:nvSpPr>
          <p:cNvPr id="12" name="Rectángulo 11"/>
          <p:cNvSpPr/>
          <p:nvPr/>
        </p:nvSpPr>
        <p:spPr>
          <a:xfrm>
            <a:off x="4355976" y="3229378"/>
            <a:ext cx="3024555" cy="954107"/>
          </a:xfrm>
          <a:prstGeom prst="rect">
            <a:avLst/>
          </a:prstGeom>
        </p:spPr>
        <p:txBody>
          <a:bodyPr wrap="square">
            <a:spAutoFit/>
          </a:bodyPr>
          <a:lstStyle/>
          <a:p>
            <a:pPr algn="ctr"/>
            <a:r>
              <a:rPr lang="es-CL" sz="2800" b="1" dirty="0"/>
              <a:t>Otras Universidades</a:t>
            </a:r>
          </a:p>
        </p:txBody>
      </p:sp>
      <p:sp>
        <p:nvSpPr>
          <p:cNvPr id="13" name="Rectángulo 12"/>
          <p:cNvSpPr/>
          <p:nvPr/>
        </p:nvSpPr>
        <p:spPr>
          <a:xfrm>
            <a:off x="3778134" y="4930944"/>
            <a:ext cx="1612109" cy="523220"/>
          </a:xfrm>
          <a:prstGeom prst="rect">
            <a:avLst/>
          </a:prstGeom>
        </p:spPr>
        <p:txBody>
          <a:bodyPr wrap="square">
            <a:spAutoFit/>
          </a:bodyPr>
          <a:lstStyle/>
          <a:p>
            <a:pPr algn="ctr"/>
            <a:r>
              <a:rPr lang="es-CL" sz="2800" b="1" dirty="0"/>
              <a:t>Empresas</a:t>
            </a:r>
          </a:p>
        </p:txBody>
      </p:sp>
    </p:spTree>
    <p:extLst>
      <p:ext uri="{BB962C8B-B14F-4D97-AF65-F5344CB8AC3E}">
        <p14:creationId xmlns:p14="http://schemas.microsoft.com/office/powerpoint/2010/main" val="3464523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Actores Internos</a:t>
            </a:r>
            <a:endParaRPr lang="es-CL" dirty="0"/>
          </a:p>
        </p:txBody>
      </p:sp>
      <p:sp>
        <p:nvSpPr>
          <p:cNvPr id="3" name="2 Marcador de número de diapositiva"/>
          <p:cNvSpPr>
            <a:spLocks noGrp="1"/>
          </p:cNvSpPr>
          <p:nvPr>
            <p:ph type="sldNum" sz="quarter" idx="12"/>
          </p:nvPr>
        </p:nvSpPr>
        <p:spPr>
          <a:xfrm>
            <a:off x="6473805" y="6356350"/>
            <a:ext cx="2133600" cy="365125"/>
          </a:xfrm>
        </p:spPr>
        <p:txBody>
          <a:bodyPr/>
          <a:lstStyle/>
          <a:p>
            <a:fld id="{95C6E45D-0371-4F52-B65B-F7ACF140F51B}" type="slidenum">
              <a:rPr lang="es-CL" smtClean="0"/>
              <a:pPr/>
              <a:t>11</a:t>
            </a:fld>
            <a:endParaRPr lang="es-CL"/>
          </a:p>
        </p:txBody>
      </p:sp>
      <p:sp>
        <p:nvSpPr>
          <p:cNvPr id="4" name="Rectángulo 3"/>
          <p:cNvSpPr/>
          <p:nvPr/>
        </p:nvSpPr>
        <p:spPr>
          <a:xfrm>
            <a:off x="3890433" y="1317231"/>
            <a:ext cx="1296144" cy="56655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Rectoría</a:t>
            </a:r>
          </a:p>
          <a:p>
            <a:pPr algn="ctr"/>
            <a:r>
              <a:rPr lang="es-CL" sz="1200" dirty="0" smtClean="0">
                <a:solidFill>
                  <a:schemeClr val="tx1"/>
                </a:solidFill>
              </a:rPr>
              <a:t>Vicerrectorías</a:t>
            </a:r>
            <a:endParaRPr lang="es-CL" sz="1200" dirty="0">
              <a:solidFill>
                <a:schemeClr val="tx1"/>
              </a:solidFill>
            </a:endParaRPr>
          </a:p>
        </p:txBody>
      </p:sp>
      <p:sp>
        <p:nvSpPr>
          <p:cNvPr id="6" name="Rectángulo 5"/>
          <p:cNvSpPr/>
          <p:nvPr/>
        </p:nvSpPr>
        <p:spPr>
          <a:xfrm>
            <a:off x="3890433" y="2407948"/>
            <a:ext cx="1296144" cy="56655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Dirección del Proyecto</a:t>
            </a:r>
          </a:p>
          <a:p>
            <a:pPr algn="ctr"/>
            <a:r>
              <a:rPr lang="es-CL" sz="1200" dirty="0" smtClean="0">
                <a:solidFill>
                  <a:schemeClr val="tx1"/>
                </a:solidFill>
              </a:rPr>
              <a:t>(Decano)</a:t>
            </a:r>
            <a:endParaRPr lang="es-CL" sz="1200" dirty="0">
              <a:solidFill>
                <a:schemeClr val="tx1"/>
              </a:solidFill>
            </a:endParaRPr>
          </a:p>
        </p:txBody>
      </p:sp>
      <p:sp>
        <p:nvSpPr>
          <p:cNvPr id="7" name="Rectángulo 6"/>
          <p:cNvSpPr/>
          <p:nvPr/>
        </p:nvSpPr>
        <p:spPr>
          <a:xfrm>
            <a:off x="3890433" y="3457836"/>
            <a:ext cx="1296144" cy="56655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Dirección Alterna del Proyecto</a:t>
            </a:r>
            <a:endParaRPr lang="es-CL" sz="1200" dirty="0">
              <a:solidFill>
                <a:schemeClr val="tx1"/>
              </a:solidFill>
            </a:endParaRPr>
          </a:p>
        </p:txBody>
      </p:sp>
      <p:sp>
        <p:nvSpPr>
          <p:cNvPr id="8" name="Rectángulo 7"/>
          <p:cNvSpPr/>
          <p:nvPr/>
        </p:nvSpPr>
        <p:spPr>
          <a:xfrm>
            <a:off x="6827139" y="5773968"/>
            <a:ext cx="2065341" cy="58238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Grupo de Trabajo</a:t>
            </a:r>
          </a:p>
          <a:p>
            <a:pPr algn="ctr"/>
            <a:r>
              <a:rPr lang="es-CL" sz="1200" dirty="0" smtClean="0">
                <a:solidFill>
                  <a:schemeClr val="tx1"/>
                </a:solidFill>
              </a:rPr>
              <a:t>Vinculación con el Medio</a:t>
            </a:r>
          </a:p>
          <a:p>
            <a:pPr algn="ctr"/>
            <a:r>
              <a:rPr lang="es-CL" sz="1200" dirty="0">
                <a:solidFill>
                  <a:schemeClr val="tx1"/>
                </a:solidFill>
              </a:rPr>
              <a:t>Comunidad Universitaria </a:t>
            </a:r>
            <a:r>
              <a:rPr lang="es-CL" sz="1200" dirty="0" smtClean="0">
                <a:solidFill>
                  <a:schemeClr val="tx1"/>
                </a:solidFill>
              </a:rPr>
              <a:t>FING</a:t>
            </a:r>
            <a:endParaRPr lang="es-CL" sz="1200" dirty="0">
              <a:solidFill>
                <a:schemeClr val="tx1"/>
              </a:solidFill>
            </a:endParaRPr>
          </a:p>
        </p:txBody>
      </p:sp>
      <p:sp>
        <p:nvSpPr>
          <p:cNvPr id="9" name="Rectángulo 8"/>
          <p:cNvSpPr/>
          <p:nvPr/>
        </p:nvSpPr>
        <p:spPr>
          <a:xfrm>
            <a:off x="4635266" y="5789799"/>
            <a:ext cx="2065341" cy="58238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Grupo de Trabajo </a:t>
            </a:r>
          </a:p>
          <a:p>
            <a:pPr algn="ctr"/>
            <a:r>
              <a:rPr lang="es-CL" sz="1200" dirty="0" smtClean="0">
                <a:solidFill>
                  <a:schemeClr val="tx1"/>
                </a:solidFill>
              </a:rPr>
              <a:t>I+I</a:t>
            </a:r>
          </a:p>
          <a:p>
            <a:pPr algn="ctr"/>
            <a:r>
              <a:rPr lang="es-CL" sz="1200" dirty="0">
                <a:solidFill>
                  <a:schemeClr val="tx1"/>
                </a:solidFill>
              </a:rPr>
              <a:t>Comunidad Universitaria </a:t>
            </a:r>
            <a:r>
              <a:rPr lang="es-CL" sz="1200" dirty="0" smtClean="0">
                <a:solidFill>
                  <a:schemeClr val="tx1"/>
                </a:solidFill>
              </a:rPr>
              <a:t>FING</a:t>
            </a:r>
            <a:endParaRPr lang="es-CL" sz="1200" dirty="0">
              <a:solidFill>
                <a:schemeClr val="tx1"/>
              </a:solidFill>
            </a:endParaRPr>
          </a:p>
        </p:txBody>
      </p:sp>
      <p:sp>
        <p:nvSpPr>
          <p:cNvPr id="10" name="Rectángulo 9"/>
          <p:cNvSpPr/>
          <p:nvPr/>
        </p:nvSpPr>
        <p:spPr>
          <a:xfrm>
            <a:off x="2443393" y="5780711"/>
            <a:ext cx="2065341" cy="58238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Grupo de Trabajo</a:t>
            </a:r>
          </a:p>
          <a:p>
            <a:pPr algn="ctr"/>
            <a:r>
              <a:rPr lang="es-CL" sz="1200" dirty="0" smtClean="0">
                <a:solidFill>
                  <a:schemeClr val="tx1"/>
                </a:solidFill>
              </a:rPr>
              <a:t>Educación</a:t>
            </a:r>
          </a:p>
          <a:p>
            <a:pPr algn="ctr"/>
            <a:r>
              <a:rPr lang="es-CL" sz="1200" dirty="0">
                <a:solidFill>
                  <a:schemeClr val="tx1"/>
                </a:solidFill>
              </a:rPr>
              <a:t>Comunidad Universitaria </a:t>
            </a:r>
            <a:r>
              <a:rPr lang="es-CL" sz="1200" dirty="0" smtClean="0">
                <a:solidFill>
                  <a:schemeClr val="tx1"/>
                </a:solidFill>
              </a:rPr>
              <a:t>FING</a:t>
            </a:r>
            <a:endParaRPr lang="es-CL" sz="1200" dirty="0">
              <a:solidFill>
                <a:schemeClr val="tx1"/>
              </a:solidFill>
            </a:endParaRPr>
          </a:p>
        </p:txBody>
      </p:sp>
      <p:sp>
        <p:nvSpPr>
          <p:cNvPr id="19" name="Rectángulo 18"/>
          <p:cNvSpPr/>
          <p:nvPr/>
        </p:nvSpPr>
        <p:spPr>
          <a:xfrm>
            <a:off x="1859550" y="4395941"/>
            <a:ext cx="1675794" cy="43940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Equipo de Coordinación</a:t>
            </a:r>
            <a:endParaRPr lang="es-CL" sz="1100" dirty="0">
              <a:solidFill>
                <a:schemeClr val="tx1"/>
              </a:solidFill>
            </a:endParaRPr>
          </a:p>
        </p:txBody>
      </p:sp>
      <p:cxnSp>
        <p:nvCxnSpPr>
          <p:cNvPr id="21" name="Conector recto 20"/>
          <p:cNvCxnSpPr>
            <a:stCxn id="4" idx="2"/>
            <a:endCxn id="6" idx="0"/>
          </p:cNvCxnSpPr>
          <p:nvPr/>
        </p:nvCxnSpPr>
        <p:spPr>
          <a:xfrm>
            <a:off x="4538505" y="1883782"/>
            <a:ext cx="0" cy="524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ector recto 22"/>
          <p:cNvCxnSpPr>
            <a:stCxn id="6" idx="2"/>
            <a:endCxn id="7" idx="0"/>
          </p:cNvCxnSpPr>
          <p:nvPr/>
        </p:nvCxnSpPr>
        <p:spPr>
          <a:xfrm>
            <a:off x="4538505" y="2974499"/>
            <a:ext cx="0" cy="4833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ector angular 26"/>
          <p:cNvCxnSpPr>
            <a:stCxn id="7" idx="2"/>
            <a:endCxn id="10" idx="0"/>
          </p:cNvCxnSpPr>
          <p:nvPr/>
        </p:nvCxnSpPr>
        <p:spPr>
          <a:xfrm rot="5400000">
            <a:off x="3129123" y="4371329"/>
            <a:ext cx="1756324" cy="1062441"/>
          </a:xfrm>
          <a:prstGeom prst="bentConnector3">
            <a:avLst>
              <a:gd name="adj1" fmla="val 84442"/>
            </a:avLst>
          </a:prstGeom>
        </p:spPr>
        <p:style>
          <a:lnRef idx="1">
            <a:schemeClr val="accent1"/>
          </a:lnRef>
          <a:fillRef idx="0">
            <a:schemeClr val="accent1"/>
          </a:fillRef>
          <a:effectRef idx="0">
            <a:schemeClr val="accent1"/>
          </a:effectRef>
          <a:fontRef idx="minor">
            <a:schemeClr val="tx1"/>
          </a:fontRef>
        </p:style>
      </p:cxnSp>
      <p:cxnSp>
        <p:nvCxnSpPr>
          <p:cNvPr id="29" name="Conector angular 28"/>
          <p:cNvCxnSpPr>
            <a:stCxn id="7" idx="2"/>
            <a:endCxn id="8" idx="0"/>
          </p:cNvCxnSpPr>
          <p:nvPr/>
        </p:nvCxnSpPr>
        <p:spPr>
          <a:xfrm rot="16200000" flipH="1">
            <a:off x="5324367" y="3238524"/>
            <a:ext cx="1749581" cy="3321305"/>
          </a:xfrm>
          <a:prstGeom prst="bentConnector3">
            <a:avLst>
              <a:gd name="adj1" fmla="val 84575"/>
            </a:avLst>
          </a:prstGeom>
        </p:spPr>
        <p:style>
          <a:lnRef idx="1">
            <a:schemeClr val="accent1"/>
          </a:lnRef>
          <a:fillRef idx="0">
            <a:schemeClr val="accent1"/>
          </a:fillRef>
          <a:effectRef idx="0">
            <a:schemeClr val="accent1"/>
          </a:effectRef>
          <a:fontRef idx="minor">
            <a:schemeClr val="tx1"/>
          </a:fontRef>
        </p:style>
      </p:cxnSp>
      <p:cxnSp>
        <p:nvCxnSpPr>
          <p:cNvPr id="35" name="Conector angular 34"/>
          <p:cNvCxnSpPr>
            <a:stCxn id="19" idx="3"/>
            <a:endCxn id="7" idx="2"/>
          </p:cNvCxnSpPr>
          <p:nvPr/>
        </p:nvCxnSpPr>
        <p:spPr>
          <a:xfrm flipV="1">
            <a:off x="3535344" y="4024387"/>
            <a:ext cx="1003161" cy="591256"/>
          </a:xfrm>
          <a:prstGeom prst="bentConnector2">
            <a:avLst/>
          </a:prstGeom>
        </p:spPr>
        <p:style>
          <a:lnRef idx="1">
            <a:schemeClr val="accent1"/>
          </a:lnRef>
          <a:fillRef idx="0">
            <a:schemeClr val="accent1"/>
          </a:fillRef>
          <a:effectRef idx="0">
            <a:schemeClr val="accent1"/>
          </a:effectRef>
          <a:fontRef idx="minor">
            <a:schemeClr val="tx1"/>
          </a:fontRef>
        </p:style>
      </p:cxnSp>
      <p:grpSp>
        <p:nvGrpSpPr>
          <p:cNvPr id="44" name="Grupo 43"/>
          <p:cNvGrpSpPr/>
          <p:nvPr/>
        </p:nvGrpSpPr>
        <p:grpSpPr>
          <a:xfrm>
            <a:off x="6217290" y="1312763"/>
            <a:ext cx="1927339" cy="1222033"/>
            <a:chOff x="7157311" y="1412776"/>
            <a:chExt cx="1927339" cy="1222033"/>
          </a:xfrm>
        </p:grpSpPr>
        <p:sp>
          <p:nvSpPr>
            <p:cNvPr id="14" name="Rectángulo 13"/>
            <p:cNvSpPr/>
            <p:nvPr/>
          </p:nvSpPr>
          <p:spPr>
            <a:xfrm>
              <a:off x="7283084" y="1535785"/>
              <a:ext cx="1675794" cy="43940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Secretaría de la Facultad</a:t>
              </a:r>
              <a:endParaRPr lang="es-CL" sz="1100" dirty="0">
                <a:solidFill>
                  <a:schemeClr val="tx1"/>
                </a:solidFill>
              </a:endParaRPr>
            </a:p>
          </p:txBody>
        </p:sp>
        <p:sp>
          <p:nvSpPr>
            <p:cNvPr id="15" name="Rectángulo 14"/>
            <p:cNvSpPr/>
            <p:nvPr/>
          </p:nvSpPr>
          <p:spPr>
            <a:xfrm>
              <a:off x="7283084" y="2074433"/>
              <a:ext cx="1675794" cy="43940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Gestión y Aseguramiento de la Calidad</a:t>
              </a:r>
              <a:endParaRPr lang="es-CL" sz="1100" dirty="0">
                <a:solidFill>
                  <a:schemeClr val="tx1"/>
                </a:solidFill>
              </a:endParaRPr>
            </a:p>
          </p:txBody>
        </p:sp>
        <p:sp>
          <p:nvSpPr>
            <p:cNvPr id="42" name="Rectángulo 41"/>
            <p:cNvSpPr/>
            <p:nvPr/>
          </p:nvSpPr>
          <p:spPr>
            <a:xfrm>
              <a:off x="7157311" y="1412776"/>
              <a:ext cx="1927339" cy="1222033"/>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grpSp>
        <p:nvGrpSpPr>
          <p:cNvPr id="45" name="Grupo 44"/>
          <p:cNvGrpSpPr/>
          <p:nvPr/>
        </p:nvGrpSpPr>
        <p:grpSpPr>
          <a:xfrm>
            <a:off x="682953" y="1327090"/>
            <a:ext cx="1927339" cy="2238270"/>
            <a:chOff x="3347864" y="1478762"/>
            <a:chExt cx="1927339" cy="2238270"/>
          </a:xfrm>
        </p:grpSpPr>
        <p:sp>
          <p:nvSpPr>
            <p:cNvPr id="11" name="Rectángulo 10"/>
            <p:cNvSpPr/>
            <p:nvPr/>
          </p:nvSpPr>
          <p:spPr>
            <a:xfrm>
              <a:off x="3464883" y="1600506"/>
              <a:ext cx="1675794" cy="80744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Claustro</a:t>
              </a:r>
            </a:p>
            <a:p>
              <a:pPr algn="ctr"/>
              <a:r>
                <a:rPr lang="es-CL" sz="1100" dirty="0" smtClean="0">
                  <a:solidFill>
                    <a:schemeClr val="tx1"/>
                  </a:solidFill>
                </a:rPr>
                <a:t>Consejo de Facultad</a:t>
              </a:r>
            </a:p>
            <a:p>
              <a:pPr algn="ctr"/>
              <a:r>
                <a:rPr lang="es-CL" sz="1100" dirty="0" smtClean="0">
                  <a:solidFill>
                    <a:schemeClr val="tx1"/>
                  </a:solidFill>
                </a:rPr>
                <a:t>Comité de Directores de Escuela</a:t>
              </a:r>
              <a:endParaRPr lang="es-CL" sz="1100" dirty="0">
                <a:solidFill>
                  <a:schemeClr val="tx1"/>
                </a:solidFill>
              </a:endParaRPr>
            </a:p>
          </p:txBody>
        </p:sp>
        <p:sp>
          <p:nvSpPr>
            <p:cNvPr id="12" name="Rectángulo 11"/>
            <p:cNvSpPr/>
            <p:nvPr/>
          </p:nvSpPr>
          <p:spPr>
            <a:xfrm>
              <a:off x="3464883" y="2525367"/>
              <a:ext cx="1675794" cy="4908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Red Internacional de Facultades de Ingeniería</a:t>
              </a:r>
              <a:endParaRPr lang="es-CL" sz="1100" dirty="0">
                <a:solidFill>
                  <a:schemeClr val="tx1"/>
                </a:solidFill>
              </a:endParaRPr>
            </a:p>
          </p:txBody>
        </p:sp>
        <p:sp>
          <p:nvSpPr>
            <p:cNvPr id="13" name="Rectángulo 12"/>
            <p:cNvSpPr/>
            <p:nvPr/>
          </p:nvSpPr>
          <p:spPr>
            <a:xfrm>
              <a:off x="3464883" y="3133613"/>
              <a:ext cx="1675794" cy="4394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Consejo Consultivo Empresarial</a:t>
              </a:r>
              <a:endParaRPr lang="es-CL" sz="1100" dirty="0">
                <a:solidFill>
                  <a:schemeClr val="tx1"/>
                </a:solidFill>
              </a:endParaRPr>
            </a:p>
          </p:txBody>
        </p:sp>
        <p:sp>
          <p:nvSpPr>
            <p:cNvPr id="43" name="Rectángulo 42"/>
            <p:cNvSpPr/>
            <p:nvPr/>
          </p:nvSpPr>
          <p:spPr>
            <a:xfrm>
              <a:off x="3347864" y="1478762"/>
              <a:ext cx="1927339" cy="2238270"/>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grpSp>
        <p:nvGrpSpPr>
          <p:cNvPr id="50" name="Grupo 49"/>
          <p:cNvGrpSpPr/>
          <p:nvPr/>
        </p:nvGrpSpPr>
        <p:grpSpPr>
          <a:xfrm>
            <a:off x="6217291" y="3453366"/>
            <a:ext cx="1927338" cy="1772092"/>
            <a:chOff x="7157312" y="3453366"/>
            <a:chExt cx="1927338" cy="1772092"/>
          </a:xfrm>
        </p:grpSpPr>
        <p:sp>
          <p:nvSpPr>
            <p:cNvPr id="16" name="Rectángulo 15"/>
            <p:cNvSpPr/>
            <p:nvPr/>
          </p:nvSpPr>
          <p:spPr>
            <a:xfrm>
              <a:off x="7283084" y="3562953"/>
              <a:ext cx="1675794" cy="4394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Mentor Internacional</a:t>
              </a:r>
              <a:endParaRPr lang="es-CL" sz="1100" dirty="0">
                <a:solidFill>
                  <a:schemeClr val="tx1"/>
                </a:solidFill>
              </a:endParaRPr>
            </a:p>
          </p:txBody>
        </p:sp>
        <p:sp>
          <p:nvSpPr>
            <p:cNvPr id="17" name="Rectángulo 16"/>
            <p:cNvSpPr/>
            <p:nvPr/>
          </p:nvSpPr>
          <p:spPr>
            <a:xfrm>
              <a:off x="7283084" y="4101601"/>
              <a:ext cx="1675794" cy="43940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Comité de Relaciones Internacionales</a:t>
              </a:r>
              <a:endParaRPr lang="es-CL" sz="1100" dirty="0">
                <a:solidFill>
                  <a:schemeClr val="tx1"/>
                </a:solidFill>
              </a:endParaRPr>
            </a:p>
          </p:txBody>
        </p:sp>
        <p:sp>
          <p:nvSpPr>
            <p:cNvPr id="18" name="Rectángulo 17"/>
            <p:cNvSpPr/>
            <p:nvPr/>
          </p:nvSpPr>
          <p:spPr>
            <a:xfrm>
              <a:off x="7283084" y="4640248"/>
              <a:ext cx="1675794" cy="4394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Asesores Expertos</a:t>
              </a:r>
              <a:endParaRPr lang="es-CL" sz="1100" dirty="0">
                <a:solidFill>
                  <a:schemeClr val="tx1"/>
                </a:solidFill>
              </a:endParaRPr>
            </a:p>
          </p:txBody>
        </p:sp>
        <p:sp>
          <p:nvSpPr>
            <p:cNvPr id="49" name="Rectángulo 48"/>
            <p:cNvSpPr/>
            <p:nvPr/>
          </p:nvSpPr>
          <p:spPr>
            <a:xfrm>
              <a:off x="7157312" y="3453366"/>
              <a:ext cx="1927338" cy="1772092"/>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cxnSp>
        <p:nvCxnSpPr>
          <p:cNvPr id="52" name="Conector recto 51"/>
          <p:cNvCxnSpPr>
            <a:stCxn id="43" idx="3"/>
            <a:endCxn id="43" idx="3"/>
          </p:cNvCxnSpPr>
          <p:nvPr/>
        </p:nvCxnSpPr>
        <p:spPr>
          <a:xfrm>
            <a:off x="2610292" y="244622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Conector angular 53"/>
          <p:cNvCxnSpPr>
            <a:stCxn id="43" idx="3"/>
            <a:endCxn id="6" idx="2"/>
          </p:cNvCxnSpPr>
          <p:nvPr/>
        </p:nvCxnSpPr>
        <p:spPr>
          <a:xfrm>
            <a:off x="2610292" y="2446225"/>
            <a:ext cx="1928213" cy="528274"/>
          </a:xfrm>
          <a:prstGeom prst="bentConnector4">
            <a:avLst>
              <a:gd name="adj1" fmla="val 33195"/>
              <a:gd name="adj2" fmla="val 143273"/>
            </a:avLst>
          </a:prstGeom>
        </p:spPr>
        <p:style>
          <a:lnRef idx="1">
            <a:schemeClr val="accent1"/>
          </a:lnRef>
          <a:fillRef idx="0">
            <a:schemeClr val="accent1"/>
          </a:fillRef>
          <a:effectRef idx="0">
            <a:schemeClr val="accent1"/>
          </a:effectRef>
          <a:fontRef idx="minor">
            <a:schemeClr val="tx1"/>
          </a:fontRef>
        </p:style>
      </p:cxnSp>
      <p:cxnSp>
        <p:nvCxnSpPr>
          <p:cNvPr id="56" name="Conector angular 55"/>
          <p:cNvCxnSpPr>
            <a:stCxn id="42" idx="2"/>
            <a:endCxn id="6" idx="2"/>
          </p:cNvCxnSpPr>
          <p:nvPr/>
        </p:nvCxnSpPr>
        <p:spPr>
          <a:xfrm rot="5400000">
            <a:off x="5639882" y="1433420"/>
            <a:ext cx="439703" cy="2642455"/>
          </a:xfrm>
          <a:prstGeom prst="bentConnector3">
            <a:avLst>
              <a:gd name="adj1" fmla="val 151990"/>
            </a:avLst>
          </a:prstGeom>
        </p:spPr>
        <p:style>
          <a:lnRef idx="1">
            <a:schemeClr val="accent1"/>
          </a:lnRef>
          <a:fillRef idx="0">
            <a:schemeClr val="accent1"/>
          </a:fillRef>
          <a:effectRef idx="0">
            <a:schemeClr val="accent1"/>
          </a:effectRef>
          <a:fontRef idx="minor">
            <a:schemeClr val="tx1"/>
          </a:fontRef>
        </p:style>
      </p:cxnSp>
      <p:cxnSp>
        <p:nvCxnSpPr>
          <p:cNvPr id="58" name="Conector angular 57"/>
          <p:cNvCxnSpPr>
            <a:stCxn id="49" idx="1"/>
            <a:endCxn id="7" idx="2"/>
          </p:cNvCxnSpPr>
          <p:nvPr/>
        </p:nvCxnSpPr>
        <p:spPr>
          <a:xfrm rot="10800000">
            <a:off x="4538505" y="4024388"/>
            <a:ext cx="1678786" cy="315025"/>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62" name="Rectángulo 61"/>
          <p:cNvSpPr/>
          <p:nvPr/>
        </p:nvSpPr>
        <p:spPr>
          <a:xfrm>
            <a:off x="251520" y="5773967"/>
            <a:ext cx="2065341" cy="58238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Jornadas y Conferencias</a:t>
            </a:r>
          </a:p>
          <a:p>
            <a:pPr algn="ctr"/>
            <a:r>
              <a:rPr lang="es-CL" sz="1200" dirty="0" smtClean="0">
                <a:solidFill>
                  <a:schemeClr val="tx1"/>
                </a:solidFill>
              </a:rPr>
              <a:t>Comunidad Universitaria FING</a:t>
            </a:r>
            <a:endParaRPr lang="es-CL" sz="1200" dirty="0">
              <a:solidFill>
                <a:schemeClr val="tx1"/>
              </a:solidFill>
            </a:endParaRPr>
          </a:p>
        </p:txBody>
      </p:sp>
      <p:cxnSp>
        <p:nvCxnSpPr>
          <p:cNvPr id="64" name="Conector angular 63"/>
          <p:cNvCxnSpPr>
            <a:stCxn id="7" idx="2"/>
            <a:endCxn id="62" idx="0"/>
          </p:cNvCxnSpPr>
          <p:nvPr/>
        </p:nvCxnSpPr>
        <p:spPr>
          <a:xfrm rot="5400000">
            <a:off x="2036558" y="3272020"/>
            <a:ext cx="1749580" cy="3254314"/>
          </a:xfrm>
          <a:prstGeom prst="bentConnector3">
            <a:avLst>
              <a:gd name="adj1" fmla="val 84575"/>
            </a:avLst>
          </a:prstGeom>
        </p:spPr>
        <p:style>
          <a:lnRef idx="1">
            <a:schemeClr val="accent1"/>
          </a:lnRef>
          <a:fillRef idx="0">
            <a:schemeClr val="accent1"/>
          </a:fillRef>
          <a:effectRef idx="0">
            <a:schemeClr val="accent1"/>
          </a:effectRef>
          <a:fontRef idx="minor">
            <a:schemeClr val="tx1"/>
          </a:fontRef>
        </p:style>
      </p:cxnSp>
      <p:cxnSp>
        <p:nvCxnSpPr>
          <p:cNvPr id="66" name="Conector angular 65"/>
          <p:cNvCxnSpPr>
            <a:stCxn id="7" idx="2"/>
            <a:endCxn id="9" idx="0"/>
          </p:cNvCxnSpPr>
          <p:nvPr/>
        </p:nvCxnSpPr>
        <p:spPr>
          <a:xfrm rot="16200000" flipH="1">
            <a:off x="4220515" y="4342377"/>
            <a:ext cx="1765412" cy="1129432"/>
          </a:xfrm>
          <a:prstGeom prst="bentConnector3">
            <a:avLst>
              <a:gd name="adj1" fmla="val 83468"/>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544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Otras Universidades, Empresas, Asesores externos</a:t>
            </a:r>
            <a:endParaRPr lang="es-CL" dirty="0"/>
          </a:p>
        </p:txBody>
      </p:sp>
      <p:sp>
        <p:nvSpPr>
          <p:cNvPr id="3" name="2 Marcador de número de diapositiva"/>
          <p:cNvSpPr>
            <a:spLocks noGrp="1"/>
          </p:cNvSpPr>
          <p:nvPr>
            <p:ph type="sldNum" sz="quarter" idx="12"/>
          </p:nvPr>
        </p:nvSpPr>
        <p:spPr>
          <a:xfrm>
            <a:off x="6473805" y="6356350"/>
            <a:ext cx="2133600" cy="365125"/>
          </a:xfrm>
        </p:spPr>
        <p:txBody>
          <a:bodyPr/>
          <a:lstStyle/>
          <a:p>
            <a:fld id="{95C6E45D-0371-4F52-B65B-F7ACF140F51B}" type="slidenum">
              <a:rPr lang="es-CL" smtClean="0"/>
              <a:pPr/>
              <a:t>12</a:t>
            </a:fld>
            <a:endParaRPr lang="es-CL"/>
          </a:p>
        </p:txBody>
      </p:sp>
      <p:sp>
        <p:nvSpPr>
          <p:cNvPr id="4" name="Rectángulo 3"/>
          <p:cNvSpPr/>
          <p:nvPr/>
        </p:nvSpPr>
        <p:spPr>
          <a:xfrm>
            <a:off x="3890433" y="1317231"/>
            <a:ext cx="1296144" cy="56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Rectoría</a:t>
            </a:r>
          </a:p>
          <a:p>
            <a:pPr algn="ctr"/>
            <a:r>
              <a:rPr lang="es-CL" sz="1200" dirty="0" smtClean="0">
                <a:solidFill>
                  <a:schemeClr val="tx1"/>
                </a:solidFill>
              </a:rPr>
              <a:t>Vicerrectorías</a:t>
            </a:r>
            <a:endParaRPr lang="es-CL" sz="1200" dirty="0">
              <a:solidFill>
                <a:schemeClr val="tx1"/>
              </a:solidFill>
            </a:endParaRPr>
          </a:p>
        </p:txBody>
      </p:sp>
      <p:sp>
        <p:nvSpPr>
          <p:cNvPr id="6" name="Rectángulo 5"/>
          <p:cNvSpPr/>
          <p:nvPr/>
        </p:nvSpPr>
        <p:spPr>
          <a:xfrm>
            <a:off x="3890433" y="2407948"/>
            <a:ext cx="1296144" cy="56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Dirección del Proyecto</a:t>
            </a:r>
          </a:p>
          <a:p>
            <a:pPr algn="ctr"/>
            <a:r>
              <a:rPr lang="es-CL" sz="1200" dirty="0" smtClean="0">
                <a:solidFill>
                  <a:schemeClr val="tx1"/>
                </a:solidFill>
              </a:rPr>
              <a:t>(Decano)</a:t>
            </a:r>
            <a:endParaRPr lang="es-CL" sz="1200" dirty="0">
              <a:solidFill>
                <a:schemeClr val="tx1"/>
              </a:solidFill>
            </a:endParaRPr>
          </a:p>
        </p:txBody>
      </p:sp>
      <p:sp>
        <p:nvSpPr>
          <p:cNvPr id="7" name="Rectángulo 6"/>
          <p:cNvSpPr/>
          <p:nvPr/>
        </p:nvSpPr>
        <p:spPr>
          <a:xfrm>
            <a:off x="3890433" y="3457836"/>
            <a:ext cx="1296144" cy="56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Dirección Alterna del Proyecto</a:t>
            </a:r>
            <a:endParaRPr lang="es-CL" sz="1200" dirty="0">
              <a:solidFill>
                <a:schemeClr val="tx1"/>
              </a:solidFill>
            </a:endParaRPr>
          </a:p>
        </p:txBody>
      </p:sp>
      <p:sp>
        <p:nvSpPr>
          <p:cNvPr id="8" name="Rectángulo 7"/>
          <p:cNvSpPr/>
          <p:nvPr/>
        </p:nvSpPr>
        <p:spPr>
          <a:xfrm>
            <a:off x="6827139" y="5773968"/>
            <a:ext cx="2065341" cy="5823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Grupo de Trabajo</a:t>
            </a:r>
          </a:p>
          <a:p>
            <a:pPr algn="ctr"/>
            <a:r>
              <a:rPr lang="es-CL" sz="1200" dirty="0" smtClean="0">
                <a:solidFill>
                  <a:schemeClr val="tx1"/>
                </a:solidFill>
              </a:rPr>
              <a:t>Vinculación con el Medio</a:t>
            </a:r>
          </a:p>
          <a:p>
            <a:pPr algn="ctr"/>
            <a:r>
              <a:rPr lang="es-CL" sz="1200" dirty="0">
                <a:solidFill>
                  <a:schemeClr val="tx1"/>
                </a:solidFill>
              </a:rPr>
              <a:t>Comunidad Universitaria </a:t>
            </a:r>
            <a:r>
              <a:rPr lang="es-CL" sz="1200" dirty="0" smtClean="0">
                <a:solidFill>
                  <a:schemeClr val="tx1"/>
                </a:solidFill>
              </a:rPr>
              <a:t>FING</a:t>
            </a:r>
            <a:endParaRPr lang="es-CL" sz="1200" dirty="0">
              <a:solidFill>
                <a:schemeClr val="tx1"/>
              </a:solidFill>
            </a:endParaRPr>
          </a:p>
        </p:txBody>
      </p:sp>
      <p:sp>
        <p:nvSpPr>
          <p:cNvPr id="9" name="Rectángulo 8"/>
          <p:cNvSpPr/>
          <p:nvPr/>
        </p:nvSpPr>
        <p:spPr>
          <a:xfrm>
            <a:off x="4635266" y="5789799"/>
            <a:ext cx="2065341" cy="5823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Grupo de Trabajo </a:t>
            </a:r>
          </a:p>
          <a:p>
            <a:pPr algn="ctr"/>
            <a:r>
              <a:rPr lang="es-CL" sz="1200" dirty="0" smtClean="0">
                <a:solidFill>
                  <a:schemeClr val="tx1"/>
                </a:solidFill>
              </a:rPr>
              <a:t>I+I</a:t>
            </a:r>
          </a:p>
          <a:p>
            <a:pPr algn="ctr"/>
            <a:r>
              <a:rPr lang="es-CL" sz="1200" dirty="0">
                <a:solidFill>
                  <a:schemeClr val="tx1"/>
                </a:solidFill>
              </a:rPr>
              <a:t>Comunidad Universitaria </a:t>
            </a:r>
            <a:r>
              <a:rPr lang="es-CL" sz="1200" dirty="0" smtClean="0">
                <a:solidFill>
                  <a:schemeClr val="tx1"/>
                </a:solidFill>
              </a:rPr>
              <a:t>FING</a:t>
            </a:r>
            <a:endParaRPr lang="es-CL" sz="1200" dirty="0">
              <a:solidFill>
                <a:schemeClr val="tx1"/>
              </a:solidFill>
            </a:endParaRPr>
          </a:p>
        </p:txBody>
      </p:sp>
      <p:sp>
        <p:nvSpPr>
          <p:cNvPr id="10" name="Rectángulo 9"/>
          <p:cNvSpPr/>
          <p:nvPr/>
        </p:nvSpPr>
        <p:spPr>
          <a:xfrm>
            <a:off x="2443393" y="5780711"/>
            <a:ext cx="2065341" cy="5823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Grupo de Trabajo</a:t>
            </a:r>
          </a:p>
          <a:p>
            <a:pPr algn="ctr"/>
            <a:r>
              <a:rPr lang="es-CL" sz="1200" dirty="0" smtClean="0">
                <a:solidFill>
                  <a:schemeClr val="tx1"/>
                </a:solidFill>
              </a:rPr>
              <a:t>Educación</a:t>
            </a:r>
          </a:p>
          <a:p>
            <a:pPr algn="ctr"/>
            <a:r>
              <a:rPr lang="es-CL" sz="1200" dirty="0">
                <a:solidFill>
                  <a:schemeClr val="tx1"/>
                </a:solidFill>
              </a:rPr>
              <a:t>Comunidad Universitaria </a:t>
            </a:r>
            <a:r>
              <a:rPr lang="es-CL" sz="1200" dirty="0" smtClean="0">
                <a:solidFill>
                  <a:schemeClr val="tx1"/>
                </a:solidFill>
              </a:rPr>
              <a:t>FING</a:t>
            </a:r>
            <a:endParaRPr lang="es-CL" sz="1200" dirty="0">
              <a:solidFill>
                <a:schemeClr val="tx1"/>
              </a:solidFill>
            </a:endParaRPr>
          </a:p>
        </p:txBody>
      </p:sp>
      <p:sp>
        <p:nvSpPr>
          <p:cNvPr id="19" name="Rectángulo 18"/>
          <p:cNvSpPr/>
          <p:nvPr/>
        </p:nvSpPr>
        <p:spPr>
          <a:xfrm>
            <a:off x="1859550" y="4395941"/>
            <a:ext cx="1675794" cy="4394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Equipo de Coordinación</a:t>
            </a:r>
            <a:endParaRPr lang="es-CL" sz="1100" dirty="0">
              <a:solidFill>
                <a:schemeClr val="tx1"/>
              </a:solidFill>
            </a:endParaRPr>
          </a:p>
        </p:txBody>
      </p:sp>
      <p:cxnSp>
        <p:nvCxnSpPr>
          <p:cNvPr id="21" name="Conector recto 20"/>
          <p:cNvCxnSpPr>
            <a:stCxn id="4" idx="2"/>
            <a:endCxn id="6" idx="0"/>
          </p:cNvCxnSpPr>
          <p:nvPr/>
        </p:nvCxnSpPr>
        <p:spPr>
          <a:xfrm>
            <a:off x="4538505" y="1883782"/>
            <a:ext cx="0" cy="524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ector recto 22"/>
          <p:cNvCxnSpPr>
            <a:stCxn id="6" idx="2"/>
            <a:endCxn id="7" idx="0"/>
          </p:cNvCxnSpPr>
          <p:nvPr/>
        </p:nvCxnSpPr>
        <p:spPr>
          <a:xfrm>
            <a:off x="4538505" y="2974499"/>
            <a:ext cx="0" cy="4833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ector angular 26"/>
          <p:cNvCxnSpPr>
            <a:stCxn id="7" idx="2"/>
            <a:endCxn id="10" idx="0"/>
          </p:cNvCxnSpPr>
          <p:nvPr/>
        </p:nvCxnSpPr>
        <p:spPr>
          <a:xfrm rot="5400000">
            <a:off x="3129123" y="4371329"/>
            <a:ext cx="1756324" cy="1062441"/>
          </a:xfrm>
          <a:prstGeom prst="bentConnector3">
            <a:avLst>
              <a:gd name="adj1" fmla="val 84442"/>
            </a:avLst>
          </a:prstGeom>
        </p:spPr>
        <p:style>
          <a:lnRef idx="1">
            <a:schemeClr val="accent1"/>
          </a:lnRef>
          <a:fillRef idx="0">
            <a:schemeClr val="accent1"/>
          </a:fillRef>
          <a:effectRef idx="0">
            <a:schemeClr val="accent1"/>
          </a:effectRef>
          <a:fontRef idx="minor">
            <a:schemeClr val="tx1"/>
          </a:fontRef>
        </p:style>
      </p:cxnSp>
      <p:cxnSp>
        <p:nvCxnSpPr>
          <p:cNvPr id="29" name="Conector angular 28"/>
          <p:cNvCxnSpPr>
            <a:stCxn id="7" idx="2"/>
            <a:endCxn id="8" idx="0"/>
          </p:cNvCxnSpPr>
          <p:nvPr/>
        </p:nvCxnSpPr>
        <p:spPr>
          <a:xfrm rot="16200000" flipH="1">
            <a:off x="5324367" y="3238524"/>
            <a:ext cx="1749581" cy="3321305"/>
          </a:xfrm>
          <a:prstGeom prst="bentConnector3">
            <a:avLst>
              <a:gd name="adj1" fmla="val 84575"/>
            </a:avLst>
          </a:prstGeom>
        </p:spPr>
        <p:style>
          <a:lnRef idx="1">
            <a:schemeClr val="accent1"/>
          </a:lnRef>
          <a:fillRef idx="0">
            <a:schemeClr val="accent1"/>
          </a:fillRef>
          <a:effectRef idx="0">
            <a:schemeClr val="accent1"/>
          </a:effectRef>
          <a:fontRef idx="minor">
            <a:schemeClr val="tx1"/>
          </a:fontRef>
        </p:style>
      </p:cxnSp>
      <p:cxnSp>
        <p:nvCxnSpPr>
          <p:cNvPr id="35" name="Conector angular 34"/>
          <p:cNvCxnSpPr>
            <a:stCxn id="19" idx="3"/>
            <a:endCxn id="7" idx="2"/>
          </p:cNvCxnSpPr>
          <p:nvPr/>
        </p:nvCxnSpPr>
        <p:spPr>
          <a:xfrm flipV="1">
            <a:off x="3535344" y="4024387"/>
            <a:ext cx="1003161" cy="591256"/>
          </a:xfrm>
          <a:prstGeom prst="bentConnector2">
            <a:avLst/>
          </a:prstGeom>
        </p:spPr>
        <p:style>
          <a:lnRef idx="1">
            <a:schemeClr val="accent1"/>
          </a:lnRef>
          <a:fillRef idx="0">
            <a:schemeClr val="accent1"/>
          </a:fillRef>
          <a:effectRef idx="0">
            <a:schemeClr val="accent1"/>
          </a:effectRef>
          <a:fontRef idx="minor">
            <a:schemeClr val="tx1"/>
          </a:fontRef>
        </p:style>
      </p:cxnSp>
      <p:grpSp>
        <p:nvGrpSpPr>
          <p:cNvPr id="44" name="Grupo 43"/>
          <p:cNvGrpSpPr/>
          <p:nvPr/>
        </p:nvGrpSpPr>
        <p:grpSpPr>
          <a:xfrm>
            <a:off x="6217290" y="1312763"/>
            <a:ext cx="1927339" cy="1222033"/>
            <a:chOff x="7157311" y="1412776"/>
            <a:chExt cx="1927339" cy="1222033"/>
          </a:xfrm>
          <a:solidFill>
            <a:schemeClr val="tx1"/>
          </a:solidFill>
        </p:grpSpPr>
        <p:sp>
          <p:nvSpPr>
            <p:cNvPr id="14" name="Rectángulo 13"/>
            <p:cNvSpPr/>
            <p:nvPr/>
          </p:nvSpPr>
          <p:spPr>
            <a:xfrm>
              <a:off x="7283084" y="1535785"/>
              <a:ext cx="1675794" cy="4394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Secretaría de la Facultad</a:t>
              </a:r>
              <a:endParaRPr lang="es-CL" sz="1100" dirty="0">
                <a:solidFill>
                  <a:schemeClr val="tx1"/>
                </a:solidFill>
              </a:endParaRPr>
            </a:p>
          </p:txBody>
        </p:sp>
        <p:sp>
          <p:nvSpPr>
            <p:cNvPr id="15" name="Rectángulo 14"/>
            <p:cNvSpPr/>
            <p:nvPr/>
          </p:nvSpPr>
          <p:spPr>
            <a:xfrm>
              <a:off x="7283084" y="2074433"/>
              <a:ext cx="1675794" cy="4394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Gestión y Aseguramiento de la Calidad</a:t>
              </a:r>
              <a:endParaRPr lang="es-CL" sz="1100" dirty="0">
                <a:solidFill>
                  <a:schemeClr val="tx1"/>
                </a:solidFill>
              </a:endParaRPr>
            </a:p>
          </p:txBody>
        </p:sp>
        <p:sp>
          <p:nvSpPr>
            <p:cNvPr id="42" name="Rectángulo 41"/>
            <p:cNvSpPr/>
            <p:nvPr/>
          </p:nvSpPr>
          <p:spPr>
            <a:xfrm>
              <a:off x="7157311" y="1412776"/>
              <a:ext cx="1927339" cy="1222033"/>
            </a:xfrm>
            <a:prstGeom prst="rect">
              <a:avLst/>
            </a:prstGeom>
            <a:grp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grpSp>
        <p:nvGrpSpPr>
          <p:cNvPr id="45" name="Grupo 44"/>
          <p:cNvGrpSpPr/>
          <p:nvPr/>
        </p:nvGrpSpPr>
        <p:grpSpPr>
          <a:xfrm>
            <a:off x="682953" y="1327090"/>
            <a:ext cx="1927339" cy="2238270"/>
            <a:chOff x="3347864" y="1478762"/>
            <a:chExt cx="1927339" cy="2238270"/>
          </a:xfrm>
        </p:grpSpPr>
        <p:sp>
          <p:nvSpPr>
            <p:cNvPr id="11" name="Rectángulo 10"/>
            <p:cNvSpPr/>
            <p:nvPr/>
          </p:nvSpPr>
          <p:spPr>
            <a:xfrm>
              <a:off x="3464883" y="1600506"/>
              <a:ext cx="1675794" cy="8074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Claustro</a:t>
              </a:r>
            </a:p>
            <a:p>
              <a:pPr algn="ctr"/>
              <a:r>
                <a:rPr lang="es-CL" sz="1100" dirty="0" smtClean="0">
                  <a:solidFill>
                    <a:schemeClr val="tx1"/>
                  </a:solidFill>
                </a:rPr>
                <a:t>Consejo de Facultad</a:t>
              </a:r>
            </a:p>
            <a:p>
              <a:pPr algn="ctr"/>
              <a:r>
                <a:rPr lang="es-CL" sz="1100" dirty="0" smtClean="0">
                  <a:solidFill>
                    <a:schemeClr val="tx1"/>
                  </a:solidFill>
                </a:rPr>
                <a:t>Comité de Directores de Escuela</a:t>
              </a:r>
              <a:endParaRPr lang="es-CL" sz="1100" dirty="0">
                <a:solidFill>
                  <a:schemeClr val="tx1"/>
                </a:solidFill>
              </a:endParaRPr>
            </a:p>
          </p:txBody>
        </p:sp>
        <p:sp>
          <p:nvSpPr>
            <p:cNvPr id="12" name="Rectángulo 11"/>
            <p:cNvSpPr/>
            <p:nvPr/>
          </p:nvSpPr>
          <p:spPr>
            <a:xfrm>
              <a:off x="3464883" y="2525367"/>
              <a:ext cx="1675794" cy="49082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Red Internacional de Facultades de Ingeniería</a:t>
              </a:r>
              <a:endParaRPr lang="es-CL" sz="1100" dirty="0">
                <a:solidFill>
                  <a:schemeClr val="tx1"/>
                </a:solidFill>
              </a:endParaRPr>
            </a:p>
          </p:txBody>
        </p:sp>
        <p:sp>
          <p:nvSpPr>
            <p:cNvPr id="13" name="Rectángulo 12"/>
            <p:cNvSpPr/>
            <p:nvPr/>
          </p:nvSpPr>
          <p:spPr>
            <a:xfrm>
              <a:off x="3464883" y="3133613"/>
              <a:ext cx="1675794" cy="43940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Consejo Consultivo Empresarial</a:t>
              </a:r>
              <a:endParaRPr lang="es-CL" sz="1100" dirty="0">
                <a:solidFill>
                  <a:schemeClr val="tx1"/>
                </a:solidFill>
              </a:endParaRPr>
            </a:p>
          </p:txBody>
        </p:sp>
        <p:sp>
          <p:nvSpPr>
            <p:cNvPr id="43" name="Rectángulo 42"/>
            <p:cNvSpPr/>
            <p:nvPr/>
          </p:nvSpPr>
          <p:spPr>
            <a:xfrm>
              <a:off x="3347864" y="1478762"/>
              <a:ext cx="1927339" cy="2238270"/>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grpSp>
        <p:nvGrpSpPr>
          <p:cNvPr id="50" name="Grupo 49"/>
          <p:cNvGrpSpPr/>
          <p:nvPr/>
        </p:nvGrpSpPr>
        <p:grpSpPr>
          <a:xfrm>
            <a:off x="6217291" y="3453366"/>
            <a:ext cx="1927338" cy="1772092"/>
            <a:chOff x="7157312" y="3453366"/>
            <a:chExt cx="1927338" cy="1772092"/>
          </a:xfrm>
        </p:grpSpPr>
        <p:sp>
          <p:nvSpPr>
            <p:cNvPr id="16" name="Rectángulo 15"/>
            <p:cNvSpPr/>
            <p:nvPr/>
          </p:nvSpPr>
          <p:spPr>
            <a:xfrm>
              <a:off x="7283084" y="3562953"/>
              <a:ext cx="1675794" cy="43940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Mentor Internacional</a:t>
              </a:r>
              <a:endParaRPr lang="es-CL" sz="1100" dirty="0">
                <a:solidFill>
                  <a:schemeClr val="tx1"/>
                </a:solidFill>
              </a:endParaRPr>
            </a:p>
          </p:txBody>
        </p:sp>
        <p:sp>
          <p:nvSpPr>
            <p:cNvPr id="17" name="Rectángulo 16"/>
            <p:cNvSpPr/>
            <p:nvPr/>
          </p:nvSpPr>
          <p:spPr>
            <a:xfrm>
              <a:off x="7283084" y="4101601"/>
              <a:ext cx="1675794" cy="4394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Comité de Relaciones Internacionales</a:t>
              </a:r>
              <a:endParaRPr lang="es-CL" sz="1100" dirty="0">
                <a:solidFill>
                  <a:schemeClr val="tx1"/>
                </a:solidFill>
              </a:endParaRPr>
            </a:p>
          </p:txBody>
        </p:sp>
        <p:sp>
          <p:nvSpPr>
            <p:cNvPr id="18" name="Rectángulo 17"/>
            <p:cNvSpPr/>
            <p:nvPr/>
          </p:nvSpPr>
          <p:spPr>
            <a:xfrm>
              <a:off x="7283084" y="4640248"/>
              <a:ext cx="1675794" cy="43940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100" dirty="0" smtClean="0">
                  <a:solidFill>
                    <a:schemeClr val="tx1"/>
                  </a:solidFill>
                </a:rPr>
                <a:t>Asesores Expertos</a:t>
              </a:r>
              <a:endParaRPr lang="es-CL" sz="1100" dirty="0">
                <a:solidFill>
                  <a:schemeClr val="tx1"/>
                </a:solidFill>
              </a:endParaRPr>
            </a:p>
          </p:txBody>
        </p:sp>
        <p:sp>
          <p:nvSpPr>
            <p:cNvPr id="49" name="Rectángulo 48"/>
            <p:cNvSpPr/>
            <p:nvPr/>
          </p:nvSpPr>
          <p:spPr>
            <a:xfrm>
              <a:off x="7157312" y="3453366"/>
              <a:ext cx="1927338" cy="1772092"/>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cxnSp>
        <p:nvCxnSpPr>
          <p:cNvPr id="52" name="Conector recto 51"/>
          <p:cNvCxnSpPr>
            <a:stCxn id="43" idx="3"/>
            <a:endCxn id="43" idx="3"/>
          </p:cNvCxnSpPr>
          <p:nvPr/>
        </p:nvCxnSpPr>
        <p:spPr>
          <a:xfrm>
            <a:off x="2610292" y="244622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Conector angular 53"/>
          <p:cNvCxnSpPr>
            <a:stCxn id="43" idx="3"/>
            <a:endCxn id="6" idx="2"/>
          </p:cNvCxnSpPr>
          <p:nvPr/>
        </p:nvCxnSpPr>
        <p:spPr>
          <a:xfrm>
            <a:off x="2610292" y="2446225"/>
            <a:ext cx="1928213" cy="528274"/>
          </a:xfrm>
          <a:prstGeom prst="bentConnector4">
            <a:avLst>
              <a:gd name="adj1" fmla="val 33195"/>
              <a:gd name="adj2" fmla="val 143273"/>
            </a:avLst>
          </a:prstGeom>
        </p:spPr>
        <p:style>
          <a:lnRef idx="1">
            <a:schemeClr val="accent1"/>
          </a:lnRef>
          <a:fillRef idx="0">
            <a:schemeClr val="accent1"/>
          </a:fillRef>
          <a:effectRef idx="0">
            <a:schemeClr val="accent1"/>
          </a:effectRef>
          <a:fontRef idx="minor">
            <a:schemeClr val="tx1"/>
          </a:fontRef>
        </p:style>
      </p:cxnSp>
      <p:cxnSp>
        <p:nvCxnSpPr>
          <p:cNvPr id="56" name="Conector angular 55"/>
          <p:cNvCxnSpPr>
            <a:stCxn id="42" idx="2"/>
            <a:endCxn id="6" idx="2"/>
          </p:cNvCxnSpPr>
          <p:nvPr/>
        </p:nvCxnSpPr>
        <p:spPr>
          <a:xfrm rot="5400000">
            <a:off x="5639882" y="1433420"/>
            <a:ext cx="439703" cy="2642455"/>
          </a:xfrm>
          <a:prstGeom prst="bentConnector3">
            <a:avLst>
              <a:gd name="adj1" fmla="val 151990"/>
            </a:avLst>
          </a:prstGeom>
        </p:spPr>
        <p:style>
          <a:lnRef idx="1">
            <a:schemeClr val="accent1"/>
          </a:lnRef>
          <a:fillRef idx="0">
            <a:schemeClr val="accent1"/>
          </a:fillRef>
          <a:effectRef idx="0">
            <a:schemeClr val="accent1"/>
          </a:effectRef>
          <a:fontRef idx="minor">
            <a:schemeClr val="tx1"/>
          </a:fontRef>
        </p:style>
      </p:cxnSp>
      <p:cxnSp>
        <p:nvCxnSpPr>
          <p:cNvPr id="58" name="Conector angular 57"/>
          <p:cNvCxnSpPr>
            <a:stCxn id="49" idx="1"/>
            <a:endCxn id="7" idx="2"/>
          </p:cNvCxnSpPr>
          <p:nvPr/>
        </p:nvCxnSpPr>
        <p:spPr>
          <a:xfrm rot="10800000">
            <a:off x="4538505" y="4024388"/>
            <a:ext cx="1678786" cy="315025"/>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62" name="Rectángulo 61"/>
          <p:cNvSpPr/>
          <p:nvPr/>
        </p:nvSpPr>
        <p:spPr>
          <a:xfrm>
            <a:off x="251520" y="5773967"/>
            <a:ext cx="2065341" cy="5823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dirty="0" smtClean="0">
                <a:solidFill>
                  <a:schemeClr val="tx1"/>
                </a:solidFill>
              </a:rPr>
              <a:t>Jornadas y Conferencias</a:t>
            </a:r>
          </a:p>
          <a:p>
            <a:pPr algn="ctr"/>
            <a:r>
              <a:rPr lang="es-CL" sz="1200" dirty="0" smtClean="0">
                <a:solidFill>
                  <a:schemeClr val="tx1"/>
                </a:solidFill>
              </a:rPr>
              <a:t>Comunidad Universitaria FING</a:t>
            </a:r>
            <a:endParaRPr lang="es-CL" sz="1200" dirty="0">
              <a:solidFill>
                <a:schemeClr val="tx1"/>
              </a:solidFill>
            </a:endParaRPr>
          </a:p>
        </p:txBody>
      </p:sp>
      <p:cxnSp>
        <p:nvCxnSpPr>
          <p:cNvPr id="64" name="Conector angular 63"/>
          <p:cNvCxnSpPr>
            <a:stCxn id="7" idx="2"/>
            <a:endCxn id="62" idx="0"/>
          </p:cNvCxnSpPr>
          <p:nvPr/>
        </p:nvCxnSpPr>
        <p:spPr>
          <a:xfrm rot="5400000">
            <a:off x="2036558" y="3272020"/>
            <a:ext cx="1749580" cy="3254314"/>
          </a:xfrm>
          <a:prstGeom prst="bentConnector3">
            <a:avLst>
              <a:gd name="adj1" fmla="val 84575"/>
            </a:avLst>
          </a:prstGeom>
        </p:spPr>
        <p:style>
          <a:lnRef idx="1">
            <a:schemeClr val="accent1"/>
          </a:lnRef>
          <a:fillRef idx="0">
            <a:schemeClr val="accent1"/>
          </a:fillRef>
          <a:effectRef idx="0">
            <a:schemeClr val="accent1"/>
          </a:effectRef>
          <a:fontRef idx="minor">
            <a:schemeClr val="tx1"/>
          </a:fontRef>
        </p:style>
      </p:cxnSp>
      <p:cxnSp>
        <p:nvCxnSpPr>
          <p:cNvPr id="66" name="Conector angular 65"/>
          <p:cNvCxnSpPr>
            <a:stCxn id="7" idx="2"/>
            <a:endCxn id="9" idx="0"/>
          </p:cNvCxnSpPr>
          <p:nvPr/>
        </p:nvCxnSpPr>
        <p:spPr>
          <a:xfrm rot="16200000" flipH="1">
            <a:off x="4220515" y="4342377"/>
            <a:ext cx="1765412" cy="1129432"/>
          </a:xfrm>
          <a:prstGeom prst="bentConnector3">
            <a:avLst>
              <a:gd name="adj1" fmla="val 83468"/>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2301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Característica del Proceso</a:t>
            </a:r>
            <a:endParaRPr lang="es-CL" dirty="0"/>
          </a:p>
        </p:txBody>
      </p:sp>
      <p:sp>
        <p:nvSpPr>
          <p:cNvPr id="3" name="Marcador de contenido 2"/>
          <p:cNvSpPr>
            <a:spLocks noGrp="1"/>
          </p:cNvSpPr>
          <p:nvPr>
            <p:ph idx="1"/>
          </p:nvPr>
        </p:nvSpPr>
        <p:spPr>
          <a:xfrm>
            <a:off x="1285852" y="1412776"/>
            <a:ext cx="7400948" cy="4896544"/>
          </a:xfrm>
        </p:spPr>
        <p:txBody>
          <a:bodyPr>
            <a:normAutofit/>
          </a:bodyPr>
          <a:lstStyle/>
          <a:p>
            <a:r>
              <a:rPr lang="es-CL" sz="2800" dirty="0" smtClean="0"/>
              <a:t>Participativo</a:t>
            </a:r>
          </a:p>
          <a:p>
            <a:r>
              <a:rPr lang="es-CL" sz="2800" dirty="0" smtClean="0"/>
              <a:t>Abierto</a:t>
            </a:r>
          </a:p>
          <a:p>
            <a:r>
              <a:rPr lang="es-CL" sz="2800" dirty="0" smtClean="0"/>
              <a:t>Con asesoramiento Experto</a:t>
            </a:r>
          </a:p>
          <a:p>
            <a:endParaRPr lang="es-CL" sz="2800" dirty="0"/>
          </a:p>
        </p:txBody>
      </p:sp>
      <p:sp>
        <p:nvSpPr>
          <p:cNvPr id="4" name="Marcador de número de diapositiva 3"/>
          <p:cNvSpPr>
            <a:spLocks noGrp="1"/>
          </p:cNvSpPr>
          <p:nvPr>
            <p:ph type="sldNum" sz="quarter" idx="12"/>
          </p:nvPr>
        </p:nvSpPr>
        <p:spPr/>
        <p:txBody>
          <a:bodyPr/>
          <a:lstStyle/>
          <a:p>
            <a:fld id="{95C6E45D-0371-4F52-B65B-F7ACF140F51B}" type="slidenum">
              <a:rPr lang="es-CL" smtClean="0"/>
              <a:pPr/>
              <a:t>13</a:t>
            </a:fld>
            <a:endParaRPr lang="es-CL"/>
          </a:p>
        </p:txBody>
      </p:sp>
    </p:spTree>
    <p:extLst>
      <p:ext uri="{BB962C8B-B14F-4D97-AF65-F5344CB8AC3E}">
        <p14:creationId xmlns:p14="http://schemas.microsoft.com/office/powerpoint/2010/main" val="2043769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Empresas…</a:t>
            </a:r>
            <a:endParaRPr lang="es-CL" dirty="0"/>
          </a:p>
        </p:txBody>
      </p:sp>
      <p:sp>
        <p:nvSpPr>
          <p:cNvPr id="3" name="2 Marcador de contenido"/>
          <p:cNvSpPr>
            <a:spLocks noGrp="1"/>
          </p:cNvSpPr>
          <p:nvPr>
            <p:ph idx="1"/>
          </p:nvPr>
        </p:nvSpPr>
        <p:spPr>
          <a:xfrm>
            <a:off x="457200" y="1268760"/>
            <a:ext cx="8229600" cy="5256584"/>
          </a:xfrm>
        </p:spPr>
        <p:txBody>
          <a:bodyPr>
            <a:normAutofit lnSpcReduction="10000"/>
          </a:bodyPr>
          <a:lstStyle/>
          <a:p>
            <a:pPr>
              <a:lnSpc>
                <a:spcPct val="110000"/>
              </a:lnSpc>
            </a:pPr>
            <a:r>
              <a:rPr lang="es-CL" sz="2800" dirty="0" smtClean="0"/>
              <a:t>El proyecto contará con la participación de las empresas y organismos públicos y privados en todo el proceso y se articulará a través de Comités Consultivos de Empresa presentes en varias Escuelas y en la FING, y de la relación directa de académicos y estudiantes. </a:t>
            </a:r>
          </a:p>
          <a:p>
            <a:pPr lvl="1">
              <a:lnSpc>
                <a:spcPct val="110000"/>
              </a:lnSpc>
            </a:pPr>
            <a:r>
              <a:rPr lang="es-CL" sz="2400" dirty="0" smtClean="0"/>
              <a:t>se profundizará la relación con las empresas con el fin de nutrir la definición del perfil de egreso, estado del arte de la ingeniería, identificación y materialización de oportunidades-desafíos-problemas, realización de transferencia tecnológica, investigación aplicada, innovación y emprendimiento.</a:t>
            </a:r>
          </a:p>
          <a:p>
            <a:pPr>
              <a:lnSpc>
                <a:spcPct val="110000"/>
              </a:lnSpc>
              <a:buNone/>
            </a:pPr>
            <a:endParaRPr lang="es-CL" sz="2000" dirty="0" smtClean="0"/>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14</a:t>
            </a:fld>
            <a:endParaRPr lang="es-CL"/>
          </a:p>
        </p:txBody>
      </p:sp>
    </p:spTree>
    <p:extLst>
      <p:ext uri="{BB962C8B-B14F-4D97-AF65-F5344CB8AC3E}">
        <p14:creationId xmlns:p14="http://schemas.microsoft.com/office/powerpoint/2010/main" val="1894552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95C6E45D-0371-4F52-B65B-F7ACF140F51B}" type="slidenum">
              <a:rPr lang="es-CL" smtClean="0"/>
              <a:pPr/>
              <a:t>15</a:t>
            </a:fld>
            <a:endParaRPr lang="es-CL"/>
          </a:p>
        </p:txBody>
      </p:sp>
      <p:sp>
        <p:nvSpPr>
          <p:cNvPr id="3" name="Marcador de contenido 2"/>
          <p:cNvSpPr>
            <a:spLocks noGrp="1"/>
          </p:cNvSpPr>
          <p:nvPr>
            <p:ph idx="4294967295"/>
          </p:nvPr>
        </p:nvSpPr>
        <p:spPr>
          <a:xfrm>
            <a:off x="457200" y="980728"/>
            <a:ext cx="8229600" cy="4895850"/>
          </a:xfrm>
        </p:spPr>
        <p:txBody>
          <a:bodyPr>
            <a:normAutofit/>
          </a:bodyPr>
          <a:lstStyle/>
          <a:p>
            <a:pPr marL="0" indent="0">
              <a:buNone/>
            </a:pPr>
            <a:r>
              <a:rPr lang="es-CL" sz="2800" dirty="0"/>
              <a:t>Algunas de las empresas e instituciones que acompañarán el proceso de planificación estratégica, con distintos niveles de participación, son las siguientes: Compañía Minera </a:t>
            </a:r>
            <a:r>
              <a:rPr lang="es-CL" sz="2800" dirty="0" err="1"/>
              <a:t>Barrick</a:t>
            </a:r>
            <a:r>
              <a:rPr lang="es-CL" sz="2800" dirty="0"/>
              <a:t> Chile, Anglo American Chile, Endesa Chile, General Electric Chile, </a:t>
            </a:r>
            <a:r>
              <a:rPr lang="es-CL" sz="2800" dirty="0" err="1"/>
              <a:t>Esinel</a:t>
            </a:r>
            <a:r>
              <a:rPr lang="es-CL" sz="2800" dirty="0"/>
              <a:t>, Microsoft, Google, Intel, </a:t>
            </a:r>
            <a:r>
              <a:rPr lang="es-CL" sz="2800" dirty="0" err="1"/>
              <a:t>Phelps</a:t>
            </a:r>
            <a:r>
              <a:rPr lang="es-CL" sz="2800" dirty="0"/>
              <a:t> Dodge Chile, Cemento Melón, Metro, </a:t>
            </a:r>
            <a:r>
              <a:rPr lang="es-CL" sz="2800" dirty="0" err="1"/>
              <a:t>Deloitte</a:t>
            </a:r>
            <a:r>
              <a:rPr lang="es-CL" sz="2800" dirty="0"/>
              <a:t>, </a:t>
            </a:r>
            <a:r>
              <a:rPr lang="es-CL" sz="2800" dirty="0" err="1"/>
              <a:t>Masisa</a:t>
            </a:r>
            <a:r>
              <a:rPr lang="es-CL" sz="2800" dirty="0"/>
              <a:t>, </a:t>
            </a:r>
            <a:r>
              <a:rPr lang="es-CL" sz="2800" dirty="0" err="1"/>
              <a:t>Bechtel</a:t>
            </a:r>
            <a:r>
              <a:rPr lang="es-CL" sz="2800" dirty="0"/>
              <a:t>, Constructora </a:t>
            </a:r>
            <a:r>
              <a:rPr lang="es-CL" sz="2800" dirty="0" err="1"/>
              <a:t>Belfi</a:t>
            </a:r>
            <a:r>
              <a:rPr lang="es-CL" sz="2800" dirty="0"/>
              <a:t>, Colegio de Ingenieros, Instituto de Ingenieros, la Cámara Nacional de la Construcción, SONAMI y APRIMIN y el Parque industrial de La Reina.</a:t>
            </a:r>
          </a:p>
          <a:p>
            <a:pPr marL="0" indent="0">
              <a:buNone/>
            </a:pPr>
            <a:endParaRPr lang="es-CL" sz="2800" dirty="0"/>
          </a:p>
        </p:txBody>
      </p:sp>
    </p:spTree>
    <p:extLst>
      <p:ext uri="{BB962C8B-B14F-4D97-AF65-F5344CB8AC3E}">
        <p14:creationId xmlns:p14="http://schemas.microsoft.com/office/powerpoint/2010/main" val="3033919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rol de la empresa</a:t>
            </a:r>
            <a:endParaRPr lang="es-CL" dirty="0"/>
          </a:p>
        </p:txBody>
      </p:sp>
      <p:sp>
        <p:nvSpPr>
          <p:cNvPr id="3" name="2 Marcador de número de diapositiva"/>
          <p:cNvSpPr>
            <a:spLocks noGrp="1"/>
          </p:cNvSpPr>
          <p:nvPr>
            <p:ph type="sldNum" sz="quarter" idx="12"/>
          </p:nvPr>
        </p:nvSpPr>
        <p:spPr/>
        <p:txBody>
          <a:bodyPr/>
          <a:lstStyle/>
          <a:p>
            <a:fld id="{95C6E45D-0371-4F52-B65B-F7ACF140F51B}" type="slidenum">
              <a:rPr lang="es-CL" smtClean="0"/>
              <a:pPr/>
              <a:t>16</a:t>
            </a:fld>
            <a:endParaRPr lang="es-CL"/>
          </a:p>
        </p:txBody>
      </p:sp>
      <p:graphicFrame>
        <p:nvGraphicFramePr>
          <p:cNvPr id="5" name="4 Tabla"/>
          <p:cNvGraphicFramePr>
            <a:graphicFrameLocks noGrp="1"/>
          </p:cNvGraphicFramePr>
          <p:nvPr>
            <p:extLst>
              <p:ext uri="{D42A27DB-BD31-4B8C-83A1-F6EECF244321}">
                <p14:modId xmlns:p14="http://schemas.microsoft.com/office/powerpoint/2010/main" val="1692282786"/>
              </p:ext>
            </p:extLst>
          </p:nvPr>
        </p:nvGraphicFramePr>
        <p:xfrm>
          <a:off x="357158" y="1071544"/>
          <a:ext cx="8247290" cy="5696679"/>
        </p:xfrm>
        <a:graphic>
          <a:graphicData uri="http://schemas.openxmlformats.org/drawingml/2006/table">
            <a:tbl>
              <a:tblPr firstRow="1" firstCol="1" bandRow="1">
                <a:tableStyleId>{5C22544A-7EE6-4342-B048-85BDC9FD1C3A}</a:tableStyleId>
              </a:tblPr>
              <a:tblGrid>
                <a:gridCol w="2117098"/>
                <a:gridCol w="6130192"/>
              </a:tblGrid>
              <a:tr h="303833">
                <a:tc>
                  <a:txBody>
                    <a:bodyPr/>
                    <a:lstStyle/>
                    <a:p>
                      <a:pPr algn="ctr">
                        <a:lnSpc>
                          <a:spcPct val="115000"/>
                        </a:lnSpc>
                        <a:spcAft>
                          <a:spcPts val="0"/>
                        </a:spcAft>
                      </a:pPr>
                      <a:r>
                        <a:rPr lang="es-CL" sz="1400" dirty="0">
                          <a:effectLst/>
                        </a:rPr>
                        <a:t>Misión</a:t>
                      </a:r>
                      <a:endParaRPr lang="es-CL" sz="18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CL" sz="1400">
                          <a:effectLst/>
                        </a:rPr>
                        <a:t>Roles de la relación con la Empresa</a:t>
                      </a:r>
                      <a:endParaRPr lang="es-CL" sz="1800">
                        <a:effectLst/>
                        <a:latin typeface="Calibri"/>
                        <a:ea typeface="Calibri"/>
                        <a:cs typeface="Times New Roman"/>
                      </a:endParaRPr>
                    </a:p>
                  </a:txBody>
                  <a:tcPr marL="44450" marR="44450" marT="0" marB="0"/>
                </a:tc>
              </a:tr>
              <a:tr h="542646">
                <a:tc>
                  <a:txBody>
                    <a:bodyPr/>
                    <a:lstStyle/>
                    <a:p>
                      <a:pPr marL="146685" algn="l">
                        <a:lnSpc>
                          <a:spcPct val="115000"/>
                        </a:lnSpc>
                        <a:spcAft>
                          <a:spcPts val="0"/>
                        </a:spcAft>
                      </a:pPr>
                      <a:r>
                        <a:rPr lang="es-CL" sz="1400">
                          <a:effectLst/>
                        </a:rPr>
                        <a:t>Educación</a:t>
                      </a:r>
                      <a:endParaRPr lang="es-CL" sz="1800">
                        <a:effectLst/>
                        <a:latin typeface="Calibri"/>
                        <a:ea typeface="Calibri"/>
                        <a:cs typeface="Times New Roman"/>
                      </a:endParaRPr>
                    </a:p>
                  </a:txBody>
                  <a:tcPr marL="44450" marR="44450" marT="0" marB="0"/>
                </a:tc>
                <a:tc>
                  <a:txBody>
                    <a:bodyPr/>
                    <a:lstStyle/>
                    <a:p>
                      <a:pPr marL="146685" algn="l">
                        <a:lnSpc>
                          <a:spcPct val="115000"/>
                        </a:lnSpc>
                        <a:spcAft>
                          <a:spcPts val="0"/>
                        </a:spcAft>
                      </a:pPr>
                      <a:r>
                        <a:rPr lang="es-CL" sz="1400">
                          <a:effectLst/>
                        </a:rPr>
                        <a:t>Identificar y definir  los perfiles de egreso de los profesionales y acceder a información de la empresa sobre perfiles de ingenieros;</a:t>
                      </a:r>
                      <a:endParaRPr lang="es-CL" sz="1800">
                        <a:effectLst/>
                        <a:latin typeface="Calibri"/>
                        <a:ea typeface="Calibri"/>
                        <a:cs typeface="Times New Roman"/>
                      </a:endParaRPr>
                    </a:p>
                  </a:txBody>
                  <a:tcPr marL="44450" marR="44450" marT="0" marB="0"/>
                </a:tc>
              </a:tr>
              <a:tr h="542646">
                <a:tc>
                  <a:txBody>
                    <a:bodyPr/>
                    <a:lstStyle/>
                    <a:p>
                      <a:pPr marL="146685" algn="l">
                        <a:lnSpc>
                          <a:spcPct val="115000"/>
                        </a:lnSpc>
                        <a:spcAft>
                          <a:spcPts val="0"/>
                        </a:spcAft>
                      </a:pPr>
                      <a:r>
                        <a:rPr lang="es-CL" sz="1400">
                          <a:effectLst/>
                        </a:rPr>
                        <a:t>Educación</a:t>
                      </a:r>
                      <a:br>
                        <a:rPr lang="es-CL" sz="1400">
                          <a:effectLst/>
                        </a:rPr>
                      </a:br>
                      <a:r>
                        <a:rPr lang="es-CL" sz="1400">
                          <a:effectLst/>
                        </a:rPr>
                        <a:t>Investigación y Desarrollo</a:t>
                      </a:r>
                      <a:endParaRPr lang="es-CL" sz="1800">
                        <a:effectLst/>
                        <a:latin typeface="Calibri"/>
                        <a:ea typeface="Calibri"/>
                        <a:cs typeface="Times New Roman"/>
                      </a:endParaRPr>
                    </a:p>
                  </a:txBody>
                  <a:tcPr marL="44450" marR="44450" marT="0" marB="0"/>
                </a:tc>
                <a:tc>
                  <a:txBody>
                    <a:bodyPr/>
                    <a:lstStyle/>
                    <a:p>
                      <a:pPr marL="146685" algn="l">
                        <a:lnSpc>
                          <a:spcPct val="115000"/>
                        </a:lnSpc>
                        <a:spcAft>
                          <a:spcPts val="0"/>
                        </a:spcAft>
                      </a:pPr>
                      <a:r>
                        <a:rPr lang="es-CL" sz="1400">
                          <a:effectLst/>
                        </a:rPr>
                        <a:t>Compartir estudios, análisis y conclusiones sobre el “estado del arte” en ingeniería;</a:t>
                      </a:r>
                      <a:endParaRPr lang="es-CL" sz="1800">
                        <a:effectLst/>
                        <a:latin typeface="Calibri"/>
                        <a:ea typeface="Calibri"/>
                        <a:cs typeface="Times New Roman"/>
                      </a:endParaRPr>
                    </a:p>
                  </a:txBody>
                  <a:tcPr marL="44450" marR="44450" marT="0" marB="0"/>
                </a:tc>
              </a:tr>
              <a:tr h="542646">
                <a:tc>
                  <a:txBody>
                    <a:bodyPr/>
                    <a:lstStyle/>
                    <a:p>
                      <a:pPr marL="146685" algn="l">
                        <a:lnSpc>
                          <a:spcPct val="115000"/>
                        </a:lnSpc>
                        <a:spcAft>
                          <a:spcPts val="0"/>
                        </a:spcAft>
                      </a:pPr>
                      <a:r>
                        <a:rPr lang="es-CL" sz="1400">
                          <a:effectLst/>
                        </a:rPr>
                        <a:t>Educación</a:t>
                      </a:r>
                      <a:endParaRPr lang="es-CL" sz="1800">
                        <a:effectLst/>
                        <a:latin typeface="Calibri"/>
                        <a:ea typeface="Calibri"/>
                        <a:cs typeface="Times New Roman"/>
                      </a:endParaRPr>
                    </a:p>
                  </a:txBody>
                  <a:tcPr marL="44450" marR="44450" marT="0" marB="0"/>
                </a:tc>
                <a:tc>
                  <a:txBody>
                    <a:bodyPr/>
                    <a:lstStyle/>
                    <a:p>
                      <a:pPr marL="146685" algn="l">
                        <a:lnSpc>
                          <a:spcPct val="115000"/>
                        </a:lnSpc>
                        <a:spcAft>
                          <a:spcPts val="0"/>
                        </a:spcAft>
                      </a:pPr>
                      <a:r>
                        <a:rPr lang="es-CL" sz="1400">
                          <a:effectLst/>
                        </a:rPr>
                        <a:t>Realizar en conjunto, un análisis crítico de los objetivos, planes y contenidos de la formación de los ingenieros; </a:t>
                      </a:r>
                      <a:endParaRPr lang="es-CL" sz="1800">
                        <a:effectLst/>
                        <a:latin typeface="Calibri"/>
                        <a:ea typeface="Calibri"/>
                        <a:cs typeface="Times New Roman"/>
                      </a:endParaRPr>
                    </a:p>
                  </a:txBody>
                  <a:tcPr marL="44450" marR="44450" marT="0" marB="0"/>
                </a:tc>
              </a:tr>
              <a:tr h="542646">
                <a:tc>
                  <a:txBody>
                    <a:bodyPr/>
                    <a:lstStyle/>
                    <a:p>
                      <a:pPr marL="146685" algn="l">
                        <a:lnSpc>
                          <a:spcPct val="115000"/>
                        </a:lnSpc>
                        <a:spcAft>
                          <a:spcPts val="0"/>
                        </a:spcAft>
                      </a:pPr>
                      <a:r>
                        <a:rPr lang="es-CL" sz="1400">
                          <a:effectLst/>
                        </a:rPr>
                        <a:t>Educación</a:t>
                      </a:r>
                      <a:br>
                        <a:rPr lang="es-CL" sz="1400">
                          <a:effectLst/>
                        </a:rPr>
                      </a:br>
                      <a:r>
                        <a:rPr lang="es-CL" sz="1400">
                          <a:effectLst/>
                        </a:rPr>
                        <a:t>Vinculación con el Medio</a:t>
                      </a:r>
                      <a:endParaRPr lang="es-CL" sz="1800">
                        <a:effectLst/>
                        <a:latin typeface="Calibri"/>
                        <a:ea typeface="Calibri"/>
                        <a:cs typeface="Times New Roman"/>
                      </a:endParaRPr>
                    </a:p>
                  </a:txBody>
                  <a:tcPr marL="44450" marR="44450" marT="0" marB="0"/>
                </a:tc>
                <a:tc>
                  <a:txBody>
                    <a:bodyPr/>
                    <a:lstStyle/>
                    <a:p>
                      <a:pPr marL="146685" algn="l">
                        <a:lnSpc>
                          <a:spcPct val="115000"/>
                        </a:lnSpc>
                        <a:spcAft>
                          <a:spcPts val="0"/>
                        </a:spcAft>
                      </a:pPr>
                      <a:r>
                        <a:rPr lang="es-CL" sz="1400">
                          <a:effectLst/>
                        </a:rPr>
                        <a:t>Visualizar formas para llevar la “industria a la sala de clases”, así como definir formas flexibles para el desarrollo de la capacitación y la continuidad de estudios;</a:t>
                      </a:r>
                      <a:endParaRPr lang="es-CL" sz="1800">
                        <a:effectLst/>
                        <a:latin typeface="Calibri"/>
                        <a:ea typeface="Calibri"/>
                        <a:cs typeface="Times New Roman"/>
                      </a:endParaRPr>
                    </a:p>
                  </a:txBody>
                  <a:tcPr marL="44450" marR="44450" marT="0" marB="0"/>
                </a:tc>
              </a:tr>
              <a:tr h="542646">
                <a:tc>
                  <a:txBody>
                    <a:bodyPr/>
                    <a:lstStyle/>
                    <a:p>
                      <a:pPr marL="146685" algn="l">
                        <a:lnSpc>
                          <a:spcPct val="115000"/>
                        </a:lnSpc>
                        <a:spcAft>
                          <a:spcPts val="0"/>
                        </a:spcAft>
                      </a:pPr>
                      <a:r>
                        <a:rPr lang="es-CL" sz="1400">
                          <a:effectLst/>
                        </a:rPr>
                        <a:t>Educación</a:t>
                      </a:r>
                      <a:br>
                        <a:rPr lang="es-CL" sz="1400">
                          <a:effectLst/>
                        </a:rPr>
                      </a:br>
                      <a:r>
                        <a:rPr lang="es-CL" sz="1400">
                          <a:effectLst/>
                        </a:rPr>
                        <a:t>Investigación y Desarrollo</a:t>
                      </a:r>
                      <a:endParaRPr lang="es-CL" sz="1800">
                        <a:effectLst/>
                        <a:latin typeface="Calibri"/>
                        <a:ea typeface="Calibri"/>
                        <a:cs typeface="Times New Roman"/>
                      </a:endParaRPr>
                    </a:p>
                  </a:txBody>
                  <a:tcPr marL="44450" marR="44450" marT="0" marB="0"/>
                </a:tc>
                <a:tc>
                  <a:txBody>
                    <a:bodyPr/>
                    <a:lstStyle/>
                    <a:p>
                      <a:pPr marL="146685" algn="l">
                        <a:lnSpc>
                          <a:spcPct val="115000"/>
                        </a:lnSpc>
                        <a:spcAft>
                          <a:spcPts val="0"/>
                        </a:spcAft>
                      </a:pPr>
                      <a:r>
                        <a:rPr lang="es-CL" sz="1400">
                          <a:effectLst/>
                        </a:rPr>
                        <a:t>Realizar intercambios, por medio de documentos, opiniones, conferencias y mesas redondas, sobre el estado del arte en ingeniería;</a:t>
                      </a:r>
                      <a:endParaRPr lang="es-CL" sz="1800">
                        <a:effectLst/>
                        <a:latin typeface="Calibri"/>
                        <a:ea typeface="Calibri"/>
                        <a:cs typeface="Times New Roman"/>
                      </a:endParaRPr>
                    </a:p>
                  </a:txBody>
                  <a:tcPr marL="44450" marR="44450" marT="0" marB="0"/>
                </a:tc>
              </a:tr>
              <a:tr h="1381225">
                <a:tc>
                  <a:txBody>
                    <a:bodyPr/>
                    <a:lstStyle/>
                    <a:p>
                      <a:pPr marL="146685" algn="l">
                        <a:lnSpc>
                          <a:spcPct val="115000"/>
                        </a:lnSpc>
                        <a:spcAft>
                          <a:spcPts val="0"/>
                        </a:spcAft>
                      </a:pPr>
                      <a:r>
                        <a:rPr lang="es-CL" sz="1400">
                          <a:effectLst/>
                        </a:rPr>
                        <a:t>Investigación y Desarrollo</a:t>
                      </a:r>
                      <a:br>
                        <a:rPr lang="es-CL" sz="1400">
                          <a:effectLst/>
                        </a:rPr>
                      </a:br>
                      <a:r>
                        <a:rPr lang="es-CL" sz="1400">
                          <a:effectLst/>
                        </a:rPr>
                        <a:t>Vinculación con el Medio</a:t>
                      </a:r>
                      <a:endParaRPr lang="es-CL" sz="1800">
                        <a:effectLst/>
                        <a:latin typeface="Calibri"/>
                        <a:ea typeface="Calibri"/>
                        <a:cs typeface="Times New Roman"/>
                      </a:endParaRPr>
                    </a:p>
                  </a:txBody>
                  <a:tcPr marL="44450" marR="44450" marT="0" marB="0"/>
                </a:tc>
                <a:tc>
                  <a:txBody>
                    <a:bodyPr/>
                    <a:lstStyle/>
                    <a:p>
                      <a:pPr marL="146685" algn="l">
                        <a:lnSpc>
                          <a:spcPct val="115000"/>
                        </a:lnSpc>
                        <a:spcAft>
                          <a:spcPts val="0"/>
                        </a:spcAft>
                      </a:pPr>
                      <a:r>
                        <a:rPr lang="es-CL" sz="1400" dirty="0">
                          <a:effectLst/>
                        </a:rPr>
                        <a:t>Establecer las áreas prioritarias y los desafíos, proyectos de investigación y problemas principales, planes internos de  formación de técnicos e ingenieros, estado del arte de la ingeniería utilizada, actualmente existentes, para orientar los procesos de Transferencia Tecnológica, Investigación Aplicada, Innovación y Apoyo al Emprendimiento (interno y externo a la Universidad)</a:t>
                      </a:r>
                      <a:endParaRPr lang="es-CL" sz="1800" dirty="0">
                        <a:effectLst/>
                        <a:latin typeface="Calibri"/>
                        <a:ea typeface="Calibri"/>
                        <a:cs typeface="Times New Roman"/>
                      </a:endParaRPr>
                    </a:p>
                  </a:txBody>
                  <a:tcPr marL="44450" marR="44450" marT="0" marB="0"/>
                </a:tc>
              </a:tr>
              <a:tr h="911499">
                <a:tc>
                  <a:txBody>
                    <a:bodyPr/>
                    <a:lstStyle/>
                    <a:p>
                      <a:pPr marL="146685" algn="l">
                        <a:lnSpc>
                          <a:spcPct val="115000"/>
                        </a:lnSpc>
                        <a:spcAft>
                          <a:spcPts val="0"/>
                        </a:spcAft>
                      </a:pPr>
                      <a:r>
                        <a:rPr lang="es-CL" sz="1400">
                          <a:effectLst/>
                        </a:rPr>
                        <a:t>Investigación y Desarrollo</a:t>
                      </a:r>
                      <a:br>
                        <a:rPr lang="es-CL" sz="1400">
                          <a:effectLst/>
                        </a:rPr>
                      </a:br>
                      <a:r>
                        <a:rPr lang="es-CL" sz="1400">
                          <a:effectLst/>
                        </a:rPr>
                        <a:t>Vinculación con el Medio</a:t>
                      </a:r>
                      <a:endParaRPr lang="es-CL" sz="1800">
                        <a:effectLst/>
                        <a:latin typeface="Calibri"/>
                        <a:ea typeface="Calibri"/>
                        <a:cs typeface="Times New Roman"/>
                      </a:endParaRPr>
                    </a:p>
                  </a:txBody>
                  <a:tcPr marL="44450" marR="44450" marT="0" marB="0"/>
                </a:tc>
                <a:tc>
                  <a:txBody>
                    <a:bodyPr/>
                    <a:lstStyle/>
                    <a:p>
                      <a:pPr marL="146685" algn="l">
                        <a:lnSpc>
                          <a:spcPct val="115000"/>
                        </a:lnSpc>
                        <a:spcAft>
                          <a:spcPts val="0"/>
                        </a:spcAft>
                      </a:pPr>
                      <a:r>
                        <a:rPr lang="es-CL" sz="1400" dirty="0">
                          <a:effectLst/>
                        </a:rPr>
                        <a:t>Definir en conjunto con los empresarios, el proyecto de  “Parque Empresarial Virtual” que opere eficientemente a través de las redes y permita la articulación de la colaboración entre empresas nacionales, y también extranjeras.</a:t>
                      </a:r>
                      <a:endParaRPr lang="es-CL" sz="1800" dirty="0">
                        <a:effectLst/>
                        <a:latin typeface="Calibri"/>
                        <a:ea typeface="Calibri"/>
                        <a:cs typeface="Times New Roman"/>
                      </a:endParaRPr>
                    </a:p>
                  </a:txBody>
                  <a:tcPr marL="44450" marR="44450" marT="0" marB="0"/>
                </a:tc>
              </a:tr>
            </a:tbl>
          </a:graphicData>
        </a:graphic>
      </p:graphicFrame>
    </p:spTree>
    <p:extLst>
      <p:ext uri="{BB962C8B-B14F-4D97-AF65-F5344CB8AC3E}">
        <p14:creationId xmlns:p14="http://schemas.microsoft.com/office/powerpoint/2010/main" val="142430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Universidades…</a:t>
            </a:r>
            <a:endParaRPr lang="es-CL" dirty="0"/>
          </a:p>
        </p:txBody>
      </p:sp>
      <p:sp>
        <p:nvSpPr>
          <p:cNvPr id="3" name="2 Marcador de contenido"/>
          <p:cNvSpPr>
            <a:spLocks noGrp="1"/>
          </p:cNvSpPr>
          <p:nvPr>
            <p:ph idx="1"/>
          </p:nvPr>
        </p:nvSpPr>
        <p:spPr>
          <a:xfrm>
            <a:off x="457200" y="1268760"/>
            <a:ext cx="8229600" cy="5256584"/>
          </a:xfrm>
        </p:spPr>
        <p:txBody>
          <a:bodyPr>
            <a:normAutofit/>
          </a:bodyPr>
          <a:lstStyle/>
          <a:p>
            <a:pPr>
              <a:lnSpc>
                <a:spcPct val="110000"/>
              </a:lnSpc>
            </a:pPr>
            <a:r>
              <a:rPr lang="es-CL" sz="2400" dirty="0" smtClean="0"/>
              <a:t>El proceso de planificación del desarrollo estratégico de la FING tendrá un componente internacional en todas sus etapas, considerando la participación de académicos y universidades de diverso origen. </a:t>
            </a:r>
          </a:p>
          <a:p>
            <a:pPr lvl="1">
              <a:lnSpc>
                <a:spcPct val="110000"/>
              </a:lnSpc>
            </a:pPr>
            <a:r>
              <a:rPr lang="es-CL" sz="2000" dirty="0"/>
              <a:t>Las universidades que constituyen una referencia para la </a:t>
            </a:r>
            <a:r>
              <a:rPr lang="es-CL" sz="2000" dirty="0" smtClean="0"/>
              <a:t>FING son</a:t>
            </a:r>
            <a:r>
              <a:rPr lang="es-CL" sz="2000" dirty="0"/>
              <a:t>: Universidad de Sao Paulo de Brasil, Universidad Católica de Lovaina de Bélgica, Universidad de Uppsala de Suecia, Universidad Aalto de Finlandia, Universidad de California (Merced, Davis) de EEUU, UNAM e Instituto Tecnológico de Monterrey de México, Universidad de </a:t>
            </a:r>
            <a:r>
              <a:rPr lang="es-CL" sz="2000" dirty="0" err="1"/>
              <a:t>Paderborn</a:t>
            </a:r>
            <a:r>
              <a:rPr lang="es-CL" sz="2000" dirty="0"/>
              <a:t> de Alemania, Universidad de Queensland de Australia, Universidad EAN de Colombia, Universidad Católica del Perú, y el Politécnico de Valencia de España. Se agrega a esta lista el </a:t>
            </a:r>
            <a:r>
              <a:rPr lang="es-CL" sz="2000" dirty="0" err="1"/>
              <a:t>Millenium</a:t>
            </a:r>
            <a:r>
              <a:rPr lang="es-CL" sz="2000" dirty="0"/>
              <a:t> Project, centro de estudios que publica anualmente los informes “</a:t>
            </a:r>
            <a:r>
              <a:rPr lang="es-CL" sz="2000" dirty="0" err="1"/>
              <a:t>State</a:t>
            </a:r>
            <a:r>
              <a:rPr lang="es-CL" sz="2000" dirty="0"/>
              <a:t> of </a:t>
            </a:r>
            <a:r>
              <a:rPr lang="es-CL" sz="2000" dirty="0" err="1"/>
              <a:t>the</a:t>
            </a:r>
            <a:r>
              <a:rPr lang="es-CL" sz="2000" dirty="0"/>
              <a:t> </a:t>
            </a:r>
            <a:r>
              <a:rPr lang="es-CL" sz="2000" dirty="0" err="1"/>
              <a:t>Future</a:t>
            </a:r>
            <a:r>
              <a:rPr lang="es-CL" sz="2000" dirty="0"/>
              <a:t>” y la serie “</a:t>
            </a:r>
            <a:r>
              <a:rPr lang="es-CL" sz="2000" dirty="0" err="1"/>
              <a:t>Futures</a:t>
            </a:r>
            <a:r>
              <a:rPr lang="es-CL" sz="2000" dirty="0"/>
              <a:t> </a:t>
            </a:r>
            <a:r>
              <a:rPr lang="es-CL" sz="2000" dirty="0" err="1"/>
              <a:t>Research</a:t>
            </a:r>
            <a:r>
              <a:rPr lang="es-CL" sz="2000" dirty="0"/>
              <a:t> </a:t>
            </a:r>
            <a:r>
              <a:rPr lang="es-CL" sz="2000" dirty="0" err="1"/>
              <a:t>Methodologies</a:t>
            </a:r>
            <a:r>
              <a:rPr lang="es-CL" sz="2000" dirty="0"/>
              <a:t>”.</a:t>
            </a:r>
          </a:p>
          <a:p>
            <a:pPr>
              <a:lnSpc>
                <a:spcPct val="110000"/>
              </a:lnSpc>
            </a:pPr>
            <a:endParaRPr lang="es-CL" sz="2400" dirty="0"/>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17</a:t>
            </a:fld>
            <a:endParaRPr lang="es-CL"/>
          </a:p>
        </p:txBody>
      </p:sp>
    </p:spTree>
    <p:extLst>
      <p:ext uri="{BB962C8B-B14F-4D97-AF65-F5344CB8AC3E}">
        <p14:creationId xmlns:p14="http://schemas.microsoft.com/office/powerpoint/2010/main" val="1894552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Objetivo General</a:t>
            </a:r>
            <a:endParaRPr lang="es-CL" dirty="0"/>
          </a:p>
        </p:txBody>
      </p:sp>
      <p:sp>
        <p:nvSpPr>
          <p:cNvPr id="3" name="2 Marcador de contenido"/>
          <p:cNvSpPr>
            <a:spLocks noGrp="1"/>
          </p:cNvSpPr>
          <p:nvPr>
            <p:ph idx="1"/>
          </p:nvPr>
        </p:nvSpPr>
        <p:spPr>
          <a:xfrm>
            <a:off x="971600" y="1412776"/>
            <a:ext cx="7488832" cy="4896544"/>
          </a:xfrm>
        </p:spPr>
        <p:txBody>
          <a:bodyPr>
            <a:normAutofit lnSpcReduction="10000"/>
          </a:bodyPr>
          <a:lstStyle/>
          <a:p>
            <a:pPr marL="0" indent="0">
              <a:lnSpc>
                <a:spcPct val="150000"/>
              </a:lnSpc>
              <a:buNone/>
            </a:pPr>
            <a:r>
              <a:rPr lang="es-CL" sz="2400" dirty="0"/>
              <a:t>El objetivo general del proyecto es construir un Plan Estratégico de la Facultad de </a:t>
            </a:r>
            <a:r>
              <a:rPr lang="es-CL" sz="2400" dirty="0" smtClean="0"/>
              <a:t>Ingeniería </a:t>
            </a:r>
            <a:r>
              <a:rPr lang="es-CL" sz="2400" dirty="0"/>
              <a:t>para posicionarla como facultad que </a:t>
            </a:r>
            <a:r>
              <a:rPr lang="es-CL" sz="2400" u="sng" dirty="0">
                <a:solidFill>
                  <a:srgbClr val="FF0000"/>
                </a:solidFill>
              </a:rPr>
              <a:t>ha implementado cambios fundamentales en la enseñanza de la ingeniería, en la vinculación con el medio y en la investigación aplicada, estableciendo la direccionalidad de las acciones a seguir, en función de los imperativos que plantea el desarrollo del país y de las industrias pertinentes a los campos de ingeniería de la Facultad</a:t>
            </a:r>
            <a:r>
              <a:rPr lang="es-CL" sz="2400" dirty="0"/>
              <a:t>.</a:t>
            </a:r>
          </a:p>
          <a:p>
            <a:pPr marL="0" indent="0">
              <a:lnSpc>
                <a:spcPct val="150000"/>
              </a:lnSpc>
              <a:buNone/>
            </a:pPr>
            <a:endParaRPr lang="es-CL" sz="2400" dirty="0"/>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18</a:t>
            </a:fld>
            <a:endParaRPr lang="es-CL"/>
          </a:p>
        </p:txBody>
      </p:sp>
    </p:spTree>
    <p:extLst>
      <p:ext uri="{BB962C8B-B14F-4D97-AF65-F5344CB8AC3E}">
        <p14:creationId xmlns:p14="http://schemas.microsoft.com/office/powerpoint/2010/main" val="3202403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69763"/>
            <a:ext cx="8229600" cy="882973"/>
          </a:xfrm>
        </p:spPr>
        <p:txBody>
          <a:bodyPr/>
          <a:lstStyle/>
          <a:p>
            <a:pPr lvl="0"/>
            <a:r>
              <a:rPr lang="es-CL" kern="0" dirty="0">
                <a:solidFill>
                  <a:srgbClr val="002060"/>
                </a:solidFill>
                <a:ea typeface="Times New Roman"/>
                <a:cs typeface="Times New Roman"/>
              </a:rPr>
              <a:t>Objetivos específicos del </a:t>
            </a:r>
            <a:r>
              <a:rPr lang="es-CL" kern="0" dirty="0" smtClean="0">
                <a:solidFill>
                  <a:srgbClr val="002060"/>
                </a:solidFill>
                <a:ea typeface="Times New Roman"/>
                <a:cs typeface="Times New Roman"/>
              </a:rPr>
              <a:t>Proyecto</a:t>
            </a:r>
            <a:endParaRPr lang="es-CL" dirty="0"/>
          </a:p>
        </p:txBody>
      </p:sp>
      <p:sp>
        <p:nvSpPr>
          <p:cNvPr id="3" name="2 Marcador de contenido"/>
          <p:cNvSpPr>
            <a:spLocks noGrp="1"/>
          </p:cNvSpPr>
          <p:nvPr>
            <p:ph idx="1"/>
          </p:nvPr>
        </p:nvSpPr>
        <p:spPr>
          <a:xfrm>
            <a:off x="457200" y="1124744"/>
            <a:ext cx="8229600" cy="5184576"/>
          </a:xfrm>
        </p:spPr>
        <p:txBody>
          <a:bodyPr>
            <a:noAutofit/>
          </a:bodyPr>
          <a:lstStyle/>
          <a:p>
            <a:pPr marL="0" indent="0">
              <a:buNone/>
            </a:pPr>
            <a:r>
              <a:rPr lang="es-CL" sz="2000" b="1" dirty="0">
                <a:solidFill>
                  <a:srgbClr val="FF0000"/>
                </a:solidFill>
              </a:rPr>
              <a:t>Lograr que el aprendizaje ocurra con los mejores estándares</a:t>
            </a:r>
          </a:p>
          <a:p>
            <a:pPr marL="400050" lvl="1" indent="0">
              <a:buNone/>
            </a:pPr>
            <a:r>
              <a:rPr lang="es-CL" sz="2000" dirty="0" smtClean="0"/>
              <a:t>La </a:t>
            </a:r>
            <a:r>
              <a:rPr lang="es-CL" sz="2000" dirty="0"/>
              <a:t>Facultad busca que los estudiantes aprendan mejor, más y en menor tiempo, es decir, hay una preocupación por la eficiencia y eficacia del modelo educativo. Ello implica introducir metodologías apropiadas, así como contar con una mejor gestión de la progresión de los estudiantes, más allá de las carencias que algunos de ellos tengan.</a:t>
            </a:r>
          </a:p>
          <a:p>
            <a:pPr marL="0" indent="0">
              <a:buNone/>
            </a:pPr>
            <a:r>
              <a:rPr lang="es-CL" sz="2000" dirty="0"/>
              <a:t> </a:t>
            </a:r>
          </a:p>
          <a:p>
            <a:pPr marL="0" lvl="0" indent="0">
              <a:buNone/>
            </a:pPr>
            <a:r>
              <a:rPr lang="es-CL" sz="2000" b="1" dirty="0">
                <a:solidFill>
                  <a:srgbClr val="FF0000"/>
                </a:solidFill>
              </a:rPr>
              <a:t>Contar con un Currículum internacionalizado y orientado a la efectividad en el mundo de las </a:t>
            </a:r>
            <a:r>
              <a:rPr lang="es-CL" sz="2000" b="1" dirty="0" smtClean="0">
                <a:solidFill>
                  <a:srgbClr val="FF0000"/>
                </a:solidFill>
              </a:rPr>
              <a:t>empresas</a:t>
            </a:r>
          </a:p>
          <a:p>
            <a:pPr marL="400050" lvl="1" indent="0">
              <a:buNone/>
            </a:pPr>
            <a:r>
              <a:rPr lang="es-CL" sz="2000" dirty="0" smtClean="0"/>
              <a:t>Este </a:t>
            </a:r>
            <a:r>
              <a:rPr lang="es-CL" sz="2000" dirty="0"/>
              <a:t>se orientará al desarrollo de conocimientos y competencias de clase mundial. La internacionalización también atraviesa la manera de desarrollar la I+D y la Vinculación con el Medio.</a:t>
            </a:r>
          </a:p>
          <a:p>
            <a:pPr marL="0" indent="0">
              <a:buNone/>
            </a:pPr>
            <a:r>
              <a:rPr lang="es-CL" sz="2000" dirty="0"/>
              <a:t> </a:t>
            </a:r>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19</a:t>
            </a:fld>
            <a:endParaRPr lang="es-CL"/>
          </a:p>
        </p:txBody>
      </p:sp>
    </p:spTree>
    <p:extLst>
      <p:ext uri="{BB962C8B-B14F-4D97-AF65-F5344CB8AC3E}">
        <p14:creationId xmlns:p14="http://schemas.microsoft.com/office/powerpoint/2010/main" val="1757843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a:bodyPr>
          <a:lstStyle/>
          <a:p>
            <a:r>
              <a:rPr lang="es-CL" dirty="0" smtClean="0"/>
              <a:t>proyecto plan de desarrollo estratégico</a:t>
            </a:r>
            <a:br>
              <a:rPr lang="es-CL" dirty="0" smtClean="0"/>
            </a:br>
            <a:r>
              <a:rPr lang="es-CL" dirty="0" smtClean="0"/>
              <a:t>nueva ingeniería para el 2030 </a:t>
            </a:r>
            <a:endParaRPr lang="es-CL" dirty="0"/>
          </a:p>
        </p:txBody>
      </p:sp>
      <p:sp>
        <p:nvSpPr>
          <p:cNvPr id="6" name="Marcador de texto 5"/>
          <p:cNvSpPr>
            <a:spLocks noGrp="1"/>
          </p:cNvSpPr>
          <p:nvPr>
            <p:ph type="body" idx="1"/>
          </p:nvPr>
        </p:nvSpPr>
        <p:spPr/>
        <p:txBody>
          <a:bodyPr>
            <a:normAutofit/>
          </a:bodyPr>
          <a:lstStyle/>
          <a:p>
            <a:r>
              <a:rPr lang="es-CL" sz="4000" b="1" dirty="0">
                <a:solidFill>
                  <a:srgbClr val="FF0000"/>
                </a:solidFill>
              </a:rPr>
              <a:t>El </a:t>
            </a:r>
            <a:r>
              <a:rPr lang="es-CL" sz="4000" b="1" dirty="0" smtClean="0">
                <a:solidFill>
                  <a:srgbClr val="FF0000"/>
                </a:solidFill>
              </a:rPr>
              <a:t>origen</a:t>
            </a:r>
            <a:endParaRPr lang="es-CL" sz="4000" b="1" dirty="0">
              <a:solidFill>
                <a:srgbClr val="FF0000"/>
              </a:solidFill>
            </a:endParaRPr>
          </a:p>
        </p:txBody>
      </p:sp>
      <p:sp>
        <p:nvSpPr>
          <p:cNvPr id="4" name="Marcador de número de diapositiva 3"/>
          <p:cNvSpPr>
            <a:spLocks noGrp="1"/>
          </p:cNvSpPr>
          <p:nvPr>
            <p:ph type="sldNum" sz="quarter" idx="12"/>
          </p:nvPr>
        </p:nvSpPr>
        <p:spPr/>
        <p:txBody>
          <a:bodyPr/>
          <a:lstStyle/>
          <a:p>
            <a:fld id="{95C6E45D-0371-4F52-B65B-F7ACF140F51B}" type="slidenum">
              <a:rPr lang="es-CL" smtClean="0"/>
              <a:pPr/>
              <a:t>2</a:t>
            </a:fld>
            <a:endParaRPr lang="es-CL"/>
          </a:p>
        </p:txBody>
      </p:sp>
    </p:spTree>
    <p:extLst>
      <p:ext uri="{BB962C8B-B14F-4D97-AF65-F5344CB8AC3E}">
        <p14:creationId xmlns:p14="http://schemas.microsoft.com/office/powerpoint/2010/main" val="3799444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69763"/>
            <a:ext cx="8229600" cy="882973"/>
          </a:xfrm>
        </p:spPr>
        <p:txBody>
          <a:bodyPr/>
          <a:lstStyle/>
          <a:p>
            <a:pPr lvl="0"/>
            <a:r>
              <a:rPr lang="es-CL" kern="0" dirty="0">
                <a:solidFill>
                  <a:srgbClr val="002060"/>
                </a:solidFill>
                <a:ea typeface="Times New Roman"/>
                <a:cs typeface="Times New Roman"/>
              </a:rPr>
              <a:t>Objetivos específicos del </a:t>
            </a:r>
            <a:r>
              <a:rPr lang="es-CL" kern="0" dirty="0" smtClean="0">
                <a:solidFill>
                  <a:srgbClr val="002060"/>
                </a:solidFill>
                <a:ea typeface="Times New Roman"/>
                <a:cs typeface="Times New Roman"/>
              </a:rPr>
              <a:t>Proyecto</a:t>
            </a:r>
            <a:endParaRPr lang="es-CL" dirty="0"/>
          </a:p>
        </p:txBody>
      </p:sp>
      <p:sp>
        <p:nvSpPr>
          <p:cNvPr id="3" name="2 Marcador de contenido"/>
          <p:cNvSpPr>
            <a:spLocks noGrp="1"/>
          </p:cNvSpPr>
          <p:nvPr>
            <p:ph idx="1"/>
          </p:nvPr>
        </p:nvSpPr>
        <p:spPr>
          <a:xfrm>
            <a:off x="457200" y="1124744"/>
            <a:ext cx="8229600" cy="5184576"/>
          </a:xfrm>
        </p:spPr>
        <p:txBody>
          <a:bodyPr>
            <a:noAutofit/>
          </a:bodyPr>
          <a:lstStyle/>
          <a:p>
            <a:pPr marL="0" indent="0">
              <a:buNone/>
            </a:pPr>
            <a:r>
              <a:rPr lang="es-CL" sz="2000" b="1" dirty="0" smtClean="0">
                <a:solidFill>
                  <a:srgbClr val="FF0000"/>
                </a:solidFill>
              </a:rPr>
              <a:t>Adoptar </a:t>
            </a:r>
            <a:r>
              <a:rPr lang="es-CL" sz="2000" b="1" dirty="0">
                <a:solidFill>
                  <a:srgbClr val="FF0000"/>
                </a:solidFill>
              </a:rPr>
              <a:t>el Modelo CDIO</a:t>
            </a:r>
          </a:p>
          <a:p>
            <a:pPr marL="400050" lvl="1" indent="0">
              <a:buNone/>
            </a:pPr>
            <a:r>
              <a:rPr lang="es-CL" sz="2000" dirty="0" smtClean="0"/>
              <a:t>La </a:t>
            </a:r>
            <a:r>
              <a:rPr lang="es-CL" sz="2000" dirty="0"/>
              <a:t>adopción del modelo CDIO permitirá definir y gestionar el perfil de egreso e introducir nuevas metodologías de enseñanza y aprendizaje. CDIO se basa en una premisa compartida de que los graduados de ingeniería deben ser capaces de: Concebir - Diseñar - Implementar - Operar (CDIO).  CDIO propone un modelo de educación que en estos momentos está siendo adoptado por una red de más de 90 universidades a escala mundial.</a:t>
            </a:r>
          </a:p>
          <a:p>
            <a:pPr marL="0" indent="0">
              <a:buNone/>
            </a:pPr>
            <a:r>
              <a:rPr lang="es-CL" sz="2000" dirty="0"/>
              <a:t> </a:t>
            </a:r>
          </a:p>
          <a:p>
            <a:pPr marL="0" indent="0">
              <a:buNone/>
            </a:pPr>
            <a:r>
              <a:rPr lang="es-CL" sz="2000" b="1" dirty="0">
                <a:solidFill>
                  <a:srgbClr val="FF0000"/>
                </a:solidFill>
              </a:rPr>
              <a:t>Desarrollar la Investigación Aplicada, y uso de Metodologías de Investigación aptas para las aplicaciones</a:t>
            </a:r>
          </a:p>
          <a:p>
            <a:pPr marL="400050" lvl="1" indent="0">
              <a:buNone/>
            </a:pPr>
            <a:r>
              <a:rPr lang="es-CL" sz="2000" dirty="0" smtClean="0"/>
              <a:t>La </a:t>
            </a:r>
            <a:r>
              <a:rPr lang="es-CL" sz="2000" dirty="0"/>
              <a:t>Facultad se enfocará a la Investigación Aplicada asumiendo los problemas declarados por las industrias pertinentes y en el marco de redes (nacional e internacional). Por otra parte, se declara el interés en desarrollar el aprendizaje de las metodologías de investigación aplicada en Ingeniería.</a:t>
            </a:r>
          </a:p>
          <a:p>
            <a:pPr marL="0" indent="0">
              <a:buNone/>
            </a:pPr>
            <a:endParaRPr lang="es-CL" sz="2000" dirty="0"/>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20</a:t>
            </a:fld>
            <a:endParaRPr lang="es-CL"/>
          </a:p>
        </p:txBody>
      </p:sp>
    </p:spTree>
    <p:extLst>
      <p:ext uri="{BB962C8B-B14F-4D97-AF65-F5344CB8AC3E}">
        <p14:creationId xmlns:p14="http://schemas.microsoft.com/office/powerpoint/2010/main" val="1757843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69763"/>
            <a:ext cx="8229600" cy="882973"/>
          </a:xfrm>
        </p:spPr>
        <p:txBody>
          <a:bodyPr/>
          <a:lstStyle/>
          <a:p>
            <a:r>
              <a:rPr lang="es-CL" kern="0" dirty="0" smtClean="0">
                <a:solidFill>
                  <a:srgbClr val="002060"/>
                </a:solidFill>
                <a:ea typeface="Times New Roman"/>
                <a:cs typeface="Times New Roman"/>
              </a:rPr>
              <a:t>Objetivos específicos del Proyecto</a:t>
            </a:r>
            <a:endParaRPr lang="es-CL" dirty="0"/>
          </a:p>
        </p:txBody>
      </p:sp>
      <p:sp>
        <p:nvSpPr>
          <p:cNvPr id="3" name="2 Marcador de contenido"/>
          <p:cNvSpPr>
            <a:spLocks noGrp="1"/>
          </p:cNvSpPr>
          <p:nvPr>
            <p:ph idx="1"/>
          </p:nvPr>
        </p:nvSpPr>
        <p:spPr>
          <a:xfrm>
            <a:off x="457200" y="1196752"/>
            <a:ext cx="8229600" cy="5112568"/>
          </a:xfrm>
        </p:spPr>
        <p:txBody>
          <a:bodyPr>
            <a:noAutofit/>
          </a:bodyPr>
          <a:lstStyle/>
          <a:p>
            <a:pPr marL="0" lvl="0" indent="0">
              <a:buNone/>
            </a:pPr>
            <a:r>
              <a:rPr lang="es-CL" b="1" dirty="0">
                <a:solidFill>
                  <a:srgbClr val="FF0000"/>
                </a:solidFill>
              </a:rPr>
              <a:t>Profundizar la Innovación y </a:t>
            </a:r>
            <a:r>
              <a:rPr lang="es-CL" b="1" dirty="0" smtClean="0">
                <a:solidFill>
                  <a:srgbClr val="FF0000"/>
                </a:solidFill>
              </a:rPr>
              <a:t>Emprendimiento</a:t>
            </a:r>
            <a:endParaRPr lang="es-CL" dirty="0"/>
          </a:p>
          <a:p>
            <a:pPr marL="400050" lvl="1" indent="0">
              <a:buNone/>
            </a:pPr>
            <a:r>
              <a:rPr lang="es-CL" sz="1800" dirty="0" smtClean="0"/>
              <a:t>Se busca que este elemento sea un factor relevante de dominio de los estudiantes y egresados, en términos de agregar valor a procesos, productos y servicios sobre la base de la capacidad de identificar oportunidades, desafíos y problemas. La innovación junto al aprendizaje y desarrollo del Emprendimiento, están presentes en las tres misiones de la Facultad. En particular, usando estrategias y modalidades como la Innovación Abierta, que amplifiquen el potencial innovador  de la Facultad, sus profesores, estudiantes y egresados.</a:t>
            </a:r>
          </a:p>
          <a:p>
            <a:pPr marL="0" indent="0">
              <a:buNone/>
            </a:pPr>
            <a:r>
              <a:rPr lang="es-CL" dirty="0" smtClean="0"/>
              <a:t> </a:t>
            </a:r>
          </a:p>
          <a:p>
            <a:pPr marL="0" lvl="0" indent="0">
              <a:buNone/>
            </a:pPr>
            <a:r>
              <a:rPr lang="es-CL" b="1" dirty="0">
                <a:solidFill>
                  <a:srgbClr val="FF0000"/>
                </a:solidFill>
              </a:rPr>
              <a:t>Buscar e implementar un modelo más eficiente y eficaz para la Transferencia </a:t>
            </a:r>
            <a:r>
              <a:rPr lang="es-CL" b="1" dirty="0" smtClean="0">
                <a:solidFill>
                  <a:srgbClr val="FF0000"/>
                </a:solidFill>
              </a:rPr>
              <a:t>Tecnológica</a:t>
            </a:r>
            <a:endParaRPr lang="es-CL" dirty="0"/>
          </a:p>
          <a:p>
            <a:pPr marL="400050" lvl="1" indent="0">
              <a:buNone/>
            </a:pPr>
            <a:r>
              <a:rPr lang="es-CL" sz="1800" dirty="0" smtClean="0"/>
              <a:t>Constituye el pilar de la Vinculación con el Medio, y la Facultad quiere manejar en forma eficiente y eficaz este proceso a través del desarrollo de los Comités Empresariales en las Escuelas y Decanato; del desarrollo a través de internet de un Parque Empresarial Virtual; del desarrollo de las Redes de instituciones y personas; de los programas de vinculación de profesionales </a:t>
            </a:r>
            <a:r>
              <a:rPr lang="es-CL" sz="1800" dirty="0" err="1" smtClean="0"/>
              <a:t>Senior</a:t>
            </a:r>
            <a:r>
              <a:rPr lang="es-CL" sz="1800" dirty="0" smtClean="0"/>
              <a:t> de países desarrollados.</a:t>
            </a:r>
          </a:p>
          <a:p>
            <a:pPr marL="0" indent="0">
              <a:buNone/>
            </a:pPr>
            <a:endParaRPr lang="es-CL" dirty="0" smtClean="0"/>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21</a:t>
            </a:fld>
            <a:endParaRPr lang="es-CL"/>
          </a:p>
        </p:txBody>
      </p:sp>
    </p:spTree>
    <p:extLst>
      <p:ext uri="{BB962C8B-B14F-4D97-AF65-F5344CB8AC3E}">
        <p14:creationId xmlns:p14="http://schemas.microsoft.com/office/powerpoint/2010/main" val="3045633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69763"/>
            <a:ext cx="8229600" cy="882973"/>
          </a:xfrm>
        </p:spPr>
        <p:txBody>
          <a:bodyPr/>
          <a:lstStyle/>
          <a:p>
            <a:r>
              <a:rPr lang="es-CL" kern="0" dirty="0" smtClean="0">
                <a:solidFill>
                  <a:srgbClr val="002060"/>
                </a:solidFill>
                <a:ea typeface="Times New Roman"/>
                <a:cs typeface="Times New Roman"/>
              </a:rPr>
              <a:t>Objetivos específicos del Proyecto</a:t>
            </a:r>
            <a:endParaRPr lang="es-CL" dirty="0"/>
          </a:p>
        </p:txBody>
      </p:sp>
      <p:sp>
        <p:nvSpPr>
          <p:cNvPr id="3" name="2 Marcador de contenido"/>
          <p:cNvSpPr>
            <a:spLocks noGrp="1"/>
          </p:cNvSpPr>
          <p:nvPr>
            <p:ph idx="1"/>
          </p:nvPr>
        </p:nvSpPr>
        <p:spPr>
          <a:xfrm>
            <a:off x="457200" y="1196752"/>
            <a:ext cx="8229600" cy="5112568"/>
          </a:xfrm>
        </p:spPr>
        <p:txBody>
          <a:bodyPr>
            <a:noAutofit/>
          </a:bodyPr>
          <a:lstStyle/>
          <a:p>
            <a:pPr marL="0" lvl="0" indent="0">
              <a:buNone/>
            </a:pPr>
            <a:r>
              <a:rPr lang="es-CL" sz="2000" b="1" dirty="0" smtClean="0">
                <a:solidFill>
                  <a:srgbClr val="FF0000"/>
                </a:solidFill>
              </a:rPr>
              <a:t>Ejercer </a:t>
            </a:r>
            <a:r>
              <a:rPr lang="es-CL" sz="2000" b="1" dirty="0">
                <a:solidFill>
                  <a:srgbClr val="FF0000"/>
                </a:solidFill>
              </a:rPr>
              <a:t>la Responsabilidad </a:t>
            </a:r>
            <a:r>
              <a:rPr lang="es-CL" sz="2000" b="1" dirty="0" smtClean="0">
                <a:solidFill>
                  <a:srgbClr val="FF0000"/>
                </a:solidFill>
              </a:rPr>
              <a:t>Social</a:t>
            </a:r>
          </a:p>
          <a:p>
            <a:pPr marL="400050" lvl="1" indent="0">
              <a:buNone/>
            </a:pPr>
            <a:r>
              <a:rPr lang="es-CL" sz="2000" dirty="0" smtClean="0"/>
              <a:t>La Facultad desarrollará programas y acciones de responsabilidad social sin fines de lucro, y buscando articular los medios para llevarlas a cabo.</a:t>
            </a:r>
          </a:p>
          <a:p>
            <a:pPr marL="0" indent="0">
              <a:buNone/>
            </a:pPr>
            <a:r>
              <a:rPr lang="es-CL" sz="2000" dirty="0" smtClean="0"/>
              <a:t> </a:t>
            </a:r>
          </a:p>
          <a:p>
            <a:pPr marL="0" lvl="0" indent="0">
              <a:buNone/>
            </a:pPr>
            <a:r>
              <a:rPr lang="es-CL" sz="2000" b="1" dirty="0">
                <a:solidFill>
                  <a:srgbClr val="FF0000"/>
                </a:solidFill>
              </a:rPr>
              <a:t>Implementar una Gestión de </a:t>
            </a:r>
            <a:r>
              <a:rPr lang="es-CL" sz="2000" b="1" dirty="0" smtClean="0">
                <a:solidFill>
                  <a:srgbClr val="FF0000"/>
                </a:solidFill>
              </a:rPr>
              <a:t>Excelencia</a:t>
            </a:r>
            <a:endParaRPr lang="es-CL" sz="2000" dirty="0"/>
          </a:p>
          <a:p>
            <a:pPr marL="400050" lvl="1" indent="0">
              <a:buNone/>
            </a:pPr>
            <a:r>
              <a:rPr lang="es-CL" sz="2000" dirty="0" smtClean="0"/>
              <a:t>La Facultad quiere ser distinguida por la atención a sus estudiantes y miembros de la comunidad académica, por medio de procesos claros </a:t>
            </a:r>
            <a:r>
              <a:rPr lang="es-CL" sz="2000" dirty="0" smtClean="0">
                <a:ea typeface="Calibri"/>
                <a:cs typeface="Times New Roman"/>
              </a:rPr>
              <a:t>que </a:t>
            </a:r>
            <a:r>
              <a:rPr lang="es-CL" sz="2000" dirty="0">
                <a:ea typeface="Calibri"/>
                <a:cs typeface="Times New Roman"/>
              </a:rPr>
              <a:t>simplifiquen la vida universitaria, y ello en las tres misiones de la Facultad</a:t>
            </a:r>
            <a:r>
              <a:rPr lang="es-CL" sz="2000" dirty="0" smtClean="0">
                <a:ea typeface="Calibri"/>
                <a:cs typeface="Times New Roman"/>
              </a:rPr>
              <a:t>.</a:t>
            </a:r>
            <a:endParaRPr lang="es-CL" sz="2000" dirty="0">
              <a:ea typeface="Calibri"/>
              <a:cs typeface="Times New Roman"/>
            </a:endParaRPr>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22</a:t>
            </a:fld>
            <a:endParaRPr lang="es-CL"/>
          </a:p>
        </p:txBody>
      </p:sp>
    </p:spTree>
    <p:extLst>
      <p:ext uri="{BB962C8B-B14F-4D97-AF65-F5344CB8AC3E}">
        <p14:creationId xmlns:p14="http://schemas.microsoft.com/office/powerpoint/2010/main" val="3045633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69763"/>
            <a:ext cx="8229600" cy="882973"/>
          </a:xfrm>
        </p:spPr>
        <p:txBody>
          <a:bodyPr/>
          <a:lstStyle/>
          <a:p>
            <a:r>
              <a:rPr lang="es-CL" dirty="0" smtClean="0">
                <a:ea typeface="Calibri"/>
                <a:cs typeface="Times New Roman"/>
              </a:rPr>
              <a:t>Resultados </a:t>
            </a:r>
            <a:r>
              <a:rPr lang="es-CL" dirty="0">
                <a:ea typeface="Calibri"/>
                <a:cs typeface="Times New Roman"/>
              </a:rPr>
              <a:t>esperados</a:t>
            </a:r>
            <a:endParaRPr lang="es-CL" dirty="0"/>
          </a:p>
        </p:txBody>
      </p:sp>
      <p:sp>
        <p:nvSpPr>
          <p:cNvPr id="3" name="2 Marcador de contenido"/>
          <p:cNvSpPr>
            <a:spLocks noGrp="1"/>
          </p:cNvSpPr>
          <p:nvPr>
            <p:ph idx="1"/>
          </p:nvPr>
        </p:nvSpPr>
        <p:spPr>
          <a:xfrm>
            <a:off x="571472" y="1152000"/>
            <a:ext cx="8162128" cy="5184576"/>
          </a:xfrm>
        </p:spPr>
        <p:txBody>
          <a:bodyPr wrap="square" lIns="0" rIns="0">
            <a:noAutofit/>
          </a:bodyPr>
          <a:lstStyle/>
          <a:p>
            <a:pPr marL="457200" indent="-457200" algn="just">
              <a:spcAft>
                <a:spcPts val="0"/>
              </a:spcAft>
              <a:buFont typeface="+mj-lt"/>
              <a:buAutoNum type="arabicPeriod"/>
            </a:pPr>
            <a:r>
              <a:rPr lang="es-CL" sz="2400" dirty="0" smtClean="0">
                <a:ea typeface="Calibri"/>
                <a:cs typeface="Times New Roman"/>
              </a:rPr>
              <a:t>Producir </a:t>
            </a:r>
            <a:r>
              <a:rPr lang="es-CL" sz="2400" dirty="0">
                <a:ea typeface="Calibri"/>
                <a:cs typeface="Times New Roman"/>
              </a:rPr>
              <a:t>un cambio sustantivo en la definición y cumplimiento de su primera misión de Educación,  su segunda misión de Investigación y Desarrollo, y su tercera misión de Vinculación con el Medio. </a:t>
            </a:r>
            <a:endParaRPr lang="es-CL" sz="2400" dirty="0" smtClean="0">
              <a:ea typeface="Calibri"/>
              <a:cs typeface="Times New Roman"/>
            </a:endParaRPr>
          </a:p>
          <a:p>
            <a:pPr marL="457200" indent="-457200" algn="just">
              <a:spcAft>
                <a:spcPts val="0"/>
              </a:spcAft>
              <a:buFont typeface="+mj-lt"/>
              <a:buAutoNum type="arabicPeriod"/>
            </a:pPr>
            <a:endParaRPr lang="es-CL" sz="2400" dirty="0">
              <a:ea typeface="Calibri"/>
              <a:cs typeface="Times New Roman"/>
            </a:endParaRPr>
          </a:p>
          <a:p>
            <a:pPr marL="457200" indent="-457200" algn="just">
              <a:spcAft>
                <a:spcPts val="0"/>
              </a:spcAft>
              <a:buFont typeface="+mj-lt"/>
              <a:buAutoNum type="arabicPeriod"/>
            </a:pPr>
            <a:r>
              <a:rPr lang="es-CL" sz="2400" dirty="0" smtClean="0">
                <a:ea typeface="Calibri"/>
                <a:cs typeface="Times New Roman"/>
              </a:rPr>
              <a:t>El nuevo PDE de la Facultad </a:t>
            </a:r>
            <a:r>
              <a:rPr lang="es-CL" sz="2400" dirty="0">
                <a:ea typeface="Calibri"/>
                <a:cs typeface="Times New Roman"/>
              </a:rPr>
              <a:t>busca: Lograr que el aprendizaje ocurra; Un </a:t>
            </a:r>
            <a:r>
              <a:rPr lang="es-CL" sz="2400" dirty="0" err="1">
                <a:ea typeface="Calibri"/>
                <a:cs typeface="Times New Roman"/>
              </a:rPr>
              <a:t>curriculum</a:t>
            </a:r>
            <a:r>
              <a:rPr lang="es-CL" sz="2400" dirty="0">
                <a:ea typeface="Calibri"/>
                <a:cs typeface="Times New Roman"/>
              </a:rPr>
              <a:t> internacionalizado y orientado a la empresa; adoptar el Modelo CDIO; Desarrollar la Investigación Aplicada, y Metodologías de Investigación; Profundizar la Innovación y Emprendimiento; Mayor eficacia y eficiencia en Transferencia Tecnológica; desarrollar la Responsabilidad Social; y contar con una Gestión de </a:t>
            </a:r>
            <a:r>
              <a:rPr lang="es-CL" sz="2400" dirty="0" smtClean="0">
                <a:ea typeface="Calibri"/>
                <a:cs typeface="Times New Roman"/>
              </a:rPr>
              <a:t>Excelencia.</a:t>
            </a:r>
          </a:p>
          <a:p>
            <a:pPr algn="just">
              <a:spcAft>
                <a:spcPts val="0"/>
              </a:spcAft>
            </a:pPr>
            <a:endParaRPr lang="es-CL" sz="2000" dirty="0">
              <a:ea typeface="Calibri"/>
              <a:cs typeface="Times New Roman"/>
            </a:endParaRPr>
          </a:p>
          <a:p>
            <a:pPr marL="2506663" indent="0" algn="r">
              <a:buNone/>
            </a:pPr>
            <a:endParaRPr lang="es-CL" sz="1600" dirty="0">
              <a:ea typeface="Calibri"/>
              <a:cs typeface="Times New Roman"/>
            </a:endParaRPr>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23</a:t>
            </a:fld>
            <a:endParaRPr lang="es-CL"/>
          </a:p>
        </p:txBody>
      </p:sp>
    </p:spTree>
    <p:extLst>
      <p:ext uri="{BB962C8B-B14F-4D97-AF65-F5344CB8AC3E}">
        <p14:creationId xmlns:p14="http://schemas.microsoft.com/office/powerpoint/2010/main" val="3335699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La colaboración internacional</a:t>
            </a:r>
            <a:endParaRPr lang="es-CL" dirty="0"/>
          </a:p>
        </p:txBody>
      </p:sp>
      <p:sp>
        <p:nvSpPr>
          <p:cNvPr id="3" name="2 Marcador de número de diapositiva"/>
          <p:cNvSpPr>
            <a:spLocks noGrp="1"/>
          </p:cNvSpPr>
          <p:nvPr>
            <p:ph type="sldNum" sz="quarter" idx="12"/>
          </p:nvPr>
        </p:nvSpPr>
        <p:spPr/>
        <p:txBody>
          <a:bodyPr/>
          <a:lstStyle/>
          <a:p>
            <a:fld id="{95C6E45D-0371-4F52-B65B-F7ACF140F51B}" type="slidenum">
              <a:rPr lang="es-CL" smtClean="0"/>
              <a:pPr/>
              <a:t>24</a:t>
            </a:fld>
            <a:endParaRPr lang="es-CL"/>
          </a:p>
        </p:txBody>
      </p:sp>
      <p:graphicFrame>
        <p:nvGraphicFramePr>
          <p:cNvPr id="4" name="3 Tabla"/>
          <p:cNvGraphicFramePr>
            <a:graphicFrameLocks noGrp="1"/>
          </p:cNvGraphicFramePr>
          <p:nvPr>
            <p:extLst>
              <p:ext uri="{D42A27DB-BD31-4B8C-83A1-F6EECF244321}">
                <p14:modId xmlns:p14="http://schemas.microsoft.com/office/powerpoint/2010/main" val="105476526"/>
              </p:ext>
            </p:extLst>
          </p:nvPr>
        </p:nvGraphicFramePr>
        <p:xfrm>
          <a:off x="500034" y="1000108"/>
          <a:ext cx="8208911" cy="5249197"/>
        </p:xfrm>
        <a:graphic>
          <a:graphicData uri="http://schemas.openxmlformats.org/drawingml/2006/table">
            <a:tbl>
              <a:tblPr firstRow="1" firstCol="1" bandRow="1">
                <a:tableStyleId>{5C22544A-7EE6-4342-B048-85BDC9FD1C3A}</a:tableStyleId>
              </a:tblPr>
              <a:tblGrid>
                <a:gridCol w="3490215"/>
                <a:gridCol w="2138469"/>
                <a:gridCol w="2580227"/>
              </a:tblGrid>
              <a:tr h="410599">
                <a:tc>
                  <a:txBody>
                    <a:bodyPr/>
                    <a:lstStyle/>
                    <a:p>
                      <a:pPr algn="ctr">
                        <a:spcAft>
                          <a:spcPts val="0"/>
                        </a:spcAft>
                      </a:pPr>
                      <a:r>
                        <a:rPr lang="es-CL" sz="1600" dirty="0">
                          <a:effectLst/>
                        </a:rPr>
                        <a:t>Entidad Internacional</a:t>
                      </a:r>
                      <a:endParaRPr lang="es-CL" sz="2400" dirty="0">
                        <a:effectLst/>
                        <a:latin typeface="Calibri"/>
                        <a:ea typeface="Calibri"/>
                        <a:cs typeface="Times New Roman"/>
                      </a:endParaRPr>
                    </a:p>
                  </a:txBody>
                  <a:tcPr marL="68580" marR="68580" marT="0" marB="0"/>
                </a:tc>
                <a:tc>
                  <a:txBody>
                    <a:bodyPr/>
                    <a:lstStyle/>
                    <a:p>
                      <a:pPr algn="ctr">
                        <a:spcAft>
                          <a:spcPts val="0"/>
                        </a:spcAft>
                      </a:pPr>
                      <a:r>
                        <a:rPr lang="es-CL" sz="1600">
                          <a:effectLst/>
                        </a:rPr>
                        <a:t>Tipo de colaboración</a:t>
                      </a:r>
                      <a:endParaRPr lang="es-CL" sz="2400">
                        <a:effectLst/>
                        <a:latin typeface="Calibri"/>
                        <a:ea typeface="Calibri"/>
                        <a:cs typeface="Times New Roman"/>
                      </a:endParaRPr>
                    </a:p>
                  </a:txBody>
                  <a:tcPr marL="68580" marR="68580" marT="0" marB="0"/>
                </a:tc>
                <a:tc>
                  <a:txBody>
                    <a:bodyPr/>
                    <a:lstStyle/>
                    <a:p>
                      <a:pPr algn="ctr">
                        <a:spcAft>
                          <a:spcPts val="0"/>
                        </a:spcAft>
                      </a:pPr>
                      <a:r>
                        <a:rPr lang="es-CL" sz="1600">
                          <a:effectLst/>
                        </a:rPr>
                        <a:t>Alcance</a:t>
                      </a:r>
                      <a:endParaRPr lang="es-CL" sz="2400">
                        <a:effectLst/>
                        <a:latin typeface="Calibri"/>
                        <a:ea typeface="Calibri"/>
                        <a:cs typeface="Times New Roman"/>
                      </a:endParaRPr>
                    </a:p>
                  </a:txBody>
                  <a:tcPr marL="68580" marR="68580" marT="0" marB="0"/>
                </a:tc>
              </a:tr>
              <a:tr h="591262">
                <a:tc>
                  <a:txBody>
                    <a:bodyPr/>
                    <a:lstStyle/>
                    <a:p>
                      <a:pPr algn="l">
                        <a:spcAft>
                          <a:spcPts val="0"/>
                        </a:spcAft>
                      </a:pPr>
                      <a:r>
                        <a:rPr lang="es-CL" sz="1600">
                          <a:effectLst/>
                        </a:rPr>
                        <a:t>Secretaría Ejecutiva Foro Permanente Cumbre Académica CELAC-UE</a:t>
                      </a:r>
                      <a:endParaRPr lang="es-CL" sz="2400">
                        <a:effectLst/>
                        <a:latin typeface="Calibri"/>
                        <a:ea typeface="Calibri"/>
                        <a:cs typeface="Times New Roman"/>
                      </a:endParaRPr>
                    </a:p>
                  </a:txBody>
                  <a:tcPr marL="68580" marR="68580" marT="0" marB="0"/>
                </a:tc>
                <a:tc>
                  <a:txBody>
                    <a:bodyPr/>
                    <a:lstStyle/>
                    <a:p>
                      <a:pPr algn="l">
                        <a:spcAft>
                          <a:spcPts val="0"/>
                        </a:spcAft>
                      </a:pPr>
                      <a:r>
                        <a:rPr lang="es-CL" sz="1600">
                          <a:effectLst/>
                        </a:rPr>
                        <a:t>Relacionamiento, Información</a:t>
                      </a:r>
                      <a:endParaRPr lang="es-CL" sz="2400">
                        <a:effectLst/>
                        <a:latin typeface="Calibri"/>
                        <a:ea typeface="Calibri"/>
                        <a:cs typeface="Times New Roman"/>
                      </a:endParaRPr>
                    </a:p>
                  </a:txBody>
                  <a:tcPr marL="68580" marR="68580" marT="0" marB="0"/>
                </a:tc>
                <a:tc>
                  <a:txBody>
                    <a:bodyPr/>
                    <a:lstStyle/>
                    <a:p>
                      <a:pPr algn="l">
                        <a:spcAft>
                          <a:spcPts val="0"/>
                        </a:spcAft>
                      </a:pPr>
                      <a:r>
                        <a:rPr lang="es-CL" sz="1600">
                          <a:effectLst/>
                        </a:rPr>
                        <a:t>Colaboración permanente en todas las etapas del proceso</a:t>
                      </a:r>
                      <a:endParaRPr lang="es-CL" sz="2400">
                        <a:effectLst/>
                        <a:latin typeface="Calibri"/>
                        <a:ea typeface="Calibri"/>
                        <a:cs typeface="Times New Roman"/>
                      </a:endParaRPr>
                    </a:p>
                  </a:txBody>
                  <a:tcPr marL="68580" marR="68580" marT="0" marB="0"/>
                </a:tc>
              </a:tr>
              <a:tr h="591262">
                <a:tc>
                  <a:txBody>
                    <a:bodyPr/>
                    <a:lstStyle/>
                    <a:p>
                      <a:pPr algn="l">
                        <a:spcAft>
                          <a:spcPts val="0"/>
                        </a:spcAft>
                      </a:pPr>
                      <a:r>
                        <a:rPr lang="es-CL" sz="1600">
                          <a:effectLst/>
                        </a:rPr>
                        <a:t>Red ALCUE</a:t>
                      </a:r>
                      <a:endParaRPr lang="es-CL" sz="2400">
                        <a:effectLst/>
                        <a:latin typeface="Calibri"/>
                        <a:ea typeface="Calibri"/>
                        <a:cs typeface="Times New Roman"/>
                      </a:endParaRPr>
                    </a:p>
                  </a:txBody>
                  <a:tcPr marL="68580" marR="68580" marT="0" marB="0"/>
                </a:tc>
                <a:tc rowSpan="6">
                  <a:txBody>
                    <a:bodyPr/>
                    <a:lstStyle/>
                    <a:p>
                      <a:pPr algn="l">
                        <a:spcAft>
                          <a:spcPts val="0"/>
                        </a:spcAft>
                      </a:pPr>
                      <a:r>
                        <a:rPr lang="es-CL" sz="1600">
                          <a:effectLst/>
                        </a:rPr>
                        <a:t>Relacionamiento, Información, </a:t>
                      </a:r>
                      <a:br>
                        <a:rPr lang="es-CL" sz="1600">
                          <a:effectLst/>
                        </a:rPr>
                      </a:br>
                      <a:r>
                        <a:rPr lang="es-CL" sz="1600">
                          <a:effectLst/>
                        </a:rPr>
                        <a:t>Metodología,  Colaboración en Modelamiento, Experiencias</a:t>
                      </a:r>
                      <a:endParaRPr lang="es-CL" sz="2400">
                        <a:effectLst/>
                        <a:latin typeface="Calibri"/>
                        <a:ea typeface="Calibri"/>
                        <a:cs typeface="Times New Roman"/>
                      </a:endParaRPr>
                    </a:p>
                  </a:txBody>
                  <a:tcPr marL="68580" marR="68580" marT="0" marB="0"/>
                </a:tc>
                <a:tc>
                  <a:txBody>
                    <a:bodyPr/>
                    <a:lstStyle/>
                    <a:p>
                      <a:pPr algn="l">
                        <a:spcAft>
                          <a:spcPts val="0"/>
                        </a:spcAft>
                      </a:pPr>
                      <a:r>
                        <a:rPr lang="es-CL" sz="1600">
                          <a:effectLst/>
                        </a:rPr>
                        <a:t>Colaboración permanente en todas las etapas del proceso</a:t>
                      </a:r>
                      <a:endParaRPr lang="es-CL" sz="2400">
                        <a:effectLst/>
                        <a:latin typeface="Calibri"/>
                        <a:ea typeface="Calibri"/>
                        <a:cs typeface="Times New Roman"/>
                      </a:endParaRPr>
                    </a:p>
                  </a:txBody>
                  <a:tcPr marL="68580" marR="68580" marT="0" marB="0"/>
                </a:tc>
              </a:tr>
              <a:tr h="339429">
                <a:tc>
                  <a:txBody>
                    <a:bodyPr/>
                    <a:lstStyle/>
                    <a:p>
                      <a:pPr algn="l">
                        <a:spcAft>
                          <a:spcPts val="0"/>
                        </a:spcAft>
                      </a:pPr>
                      <a:r>
                        <a:rPr lang="es-CL" sz="1600">
                          <a:effectLst/>
                        </a:rPr>
                        <a:t>Facultad de Ingeniería, USP, Brasil</a:t>
                      </a:r>
                      <a:endParaRPr lang="es-CL" sz="2400">
                        <a:effectLst/>
                        <a:latin typeface="Calibri"/>
                        <a:ea typeface="Calibri"/>
                        <a:cs typeface="Times New Roman"/>
                      </a:endParaRPr>
                    </a:p>
                  </a:txBody>
                  <a:tcPr marL="68580" marR="68580" marT="0" marB="0"/>
                </a:tc>
                <a:tc vMerge="1">
                  <a:txBody>
                    <a:bodyPr/>
                    <a:lstStyle/>
                    <a:p>
                      <a:endParaRPr lang="es-CL"/>
                    </a:p>
                  </a:txBody>
                  <a:tcPr/>
                </a:tc>
                <a:tc rowSpan="5">
                  <a:txBody>
                    <a:bodyPr/>
                    <a:lstStyle/>
                    <a:p>
                      <a:pPr algn="l">
                        <a:spcAft>
                          <a:spcPts val="0"/>
                        </a:spcAft>
                      </a:pPr>
                      <a:r>
                        <a:rPr lang="es-CL" sz="1600">
                          <a:effectLst/>
                        </a:rPr>
                        <a:t>Colaboración en fase de Modelamiento</a:t>
                      </a:r>
                      <a:endParaRPr lang="es-CL" sz="2400">
                        <a:effectLst/>
                        <a:latin typeface="Calibri"/>
                        <a:ea typeface="Calibri"/>
                        <a:cs typeface="Times New Roman"/>
                      </a:endParaRPr>
                    </a:p>
                  </a:txBody>
                  <a:tcPr marL="68580" marR="68580" marT="0" marB="0"/>
                </a:tc>
              </a:tr>
              <a:tr h="343534">
                <a:tc>
                  <a:txBody>
                    <a:bodyPr/>
                    <a:lstStyle/>
                    <a:p>
                      <a:pPr algn="l">
                        <a:spcAft>
                          <a:spcPts val="0"/>
                        </a:spcAft>
                      </a:pPr>
                      <a:r>
                        <a:rPr lang="es-CL" sz="1600">
                          <a:effectLst/>
                        </a:rPr>
                        <a:t>Facultad de Ingeniería, Universidad EAN, Colombia</a:t>
                      </a:r>
                      <a:endParaRPr lang="es-CL" sz="2400">
                        <a:effectLst/>
                        <a:latin typeface="Calibri"/>
                        <a:ea typeface="Calibri"/>
                        <a:cs typeface="Times New Roman"/>
                      </a:endParaRPr>
                    </a:p>
                  </a:txBody>
                  <a:tcPr marL="68580" marR="68580" marT="0" marB="0"/>
                </a:tc>
                <a:tc vMerge="1">
                  <a:txBody>
                    <a:bodyPr/>
                    <a:lstStyle/>
                    <a:p>
                      <a:endParaRPr lang="es-CL"/>
                    </a:p>
                  </a:txBody>
                  <a:tcPr/>
                </a:tc>
                <a:tc vMerge="1">
                  <a:txBody>
                    <a:bodyPr/>
                    <a:lstStyle/>
                    <a:p>
                      <a:endParaRPr lang="es-CL"/>
                    </a:p>
                  </a:txBody>
                  <a:tcPr/>
                </a:tc>
              </a:tr>
              <a:tr h="410599">
                <a:tc>
                  <a:txBody>
                    <a:bodyPr/>
                    <a:lstStyle/>
                    <a:p>
                      <a:pPr algn="l">
                        <a:spcAft>
                          <a:spcPts val="0"/>
                        </a:spcAft>
                      </a:pPr>
                      <a:r>
                        <a:rPr lang="es-CL" sz="1600" dirty="0">
                          <a:effectLst/>
                        </a:rPr>
                        <a:t>Universidad </a:t>
                      </a:r>
                      <a:r>
                        <a:rPr lang="es-CL" sz="1600" dirty="0" err="1" smtClean="0">
                          <a:effectLst/>
                        </a:rPr>
                        <a:t>Paderborn</a:t>
                      </a:r>
                      <a:r>
                        <a:rPr lang="es-CL" sz="1600" dirty="0">
                          <a:effectLst/>
                        </a:rPr>
                        <a:t>, Alemania</a:t>
                      </a:r>
                      <a:endParaRPr lang="es-CL" sz="2400" dirty="0">
                        <a:effectLst/>
                        <a:latin typeface="Calibri"/>
                        <a:ea typeface="Calibri"/>
                        <a:cs typeface="Times New Roman"/>
                      </a:endParaRPr>
                    </a:p>
                  </a:txBody>
                  <a:tcPr marL="68580" marR="68580" marT="0" marB="0"/>
                </a:tc>
                <a:tc vMerge="1">
                  <a:txBody>
                    <a:bodyPr/>
                    <a:lstStyle/>
                    <a:p>
                      <a:endParaRPr lang="es-CL"/>
                    </a:p>
                  </a:txBody>
                  <a:tcPr/>
                </a:tc>
                <a:tc vMerge="1">
                  <a:txBody>
                    <a:bodyPr/>
                    <a:lstStyle/>
                    <a:p>
                      <a:endParaRPr lang="es-CL"/>
                    </a:p>
                  </a:txBody>
                  <a:tcPr/>
                </a:tc>
              </a:tr>
              <a:tr h="295631">
                <a:tc>
                  <a:txBody>
                    <a:bodyPr/>
                    <a:lstStyle/>
                    <a:p>
                      <a:pPr algn="l">
                        <a:spcAft>
                          <a:spcPts val="0"/>
                        </a:spcAft>
                      </a:pPr>
                      <a:r>
                        <a:rPr lang="es-CL" sz="1600">
                          <a:effectLst/>
                        </a:rPr>
                        <a:t>Universidad Católica del Perú</a:t>
                      </a:r>
                      <a:endParaRPr lang="es-CL" sz="2400">
                        <a:effectLst/>
                        <a:latin typeface="Calibri"/>
                        <a:ea typeface="Calibri"/>
                        <a:cs typeface="Times New Roman"/>
                      </a:endParaRPr>
                    </a:p>
                  </a:txBody>
                  <a:tcPr marL="68580" marR="68580" marT="0" marB="0"/>
                </a:tc>
                <a:tc vMerge="1">
                  <a:txBody>
                    <a:bodyPr/>
                    <a:lstStyle/>
                    <a:p>
                      <a:endParaRPr lang="es-CL"/>
                    </a:p>
                  </a:txBody>
                  <a:tcPr/>
                </a:tc>
                <a:tc vMerge="1">
                  <a:txBody>
                    <a:bodyPr/>
                    <a:lstStyle/>
                    <a:p>
                      <a:endParaRPr lang="es-CL"/>
                    </a:p>
                  </a:txBody>
                  <a:tcPr/>
                </a:tc>
              </a:tr>
              <a:tr h="295631">
                <a:tc>
                  <a:txBody>
                    <a:bodyPr/>
                    <a:lstStyle/>
                    <a:p>
                      <a:pPr algn="l">
                        <a:spcAft>
                          <a:spcPts val="0"/>
                        </a:spcAft>
                      </a:pPr>
                      <a:r>
                        <a:rPr lang="es-CL" sz="1600">
                          <a:effectLst/>
                        </a:rPr>
                        <a:t>UNAM - México</a:t>
                      </a:r>
                      <a:endParaRPr lang="es-CL" sz="2400">
                        <a:effectLst/>
                        <a:latin typeface="Calibri"/>
                        <a:ea typeface="Calibri"/>
                        <a:cs typeface="Times New Roman"/>
                      </a:endParaRPr>
                    </a:p>
                  </a:txBody>
                  <a:tcPr marL="68580" marR="68580" marT="0" marB="0"/>
                </a:tc>
                <a:tc vMerge="1">
                  <a:txBody>
                    <a:bodyPr/>
                    <a:lstStyle/>
                    <a:p>
                      <a:endParaRPr lang="es-CL"/>
                    </a:p>
                  </a:txBody>
                  <a:tcPr/>
                </a:tc>
                <a:tc vMerge="1">
                  <a:txBody>
                    <a:bodyPr/>
                    <a:lstStyle/>
                    <a:p>
                      <a:endParaRPr lang="es-CL"/>
                    </a:p>
                  </a:txBody>
                  <a:tcPr/>
                </a:tc>
              </a:tr>
              <a:tr h="364064">
                <a:tc>
                  <a:txBody>
                    <a:bodyPr/>
                    <a:lstStyle/>
                    <a:p>
                      <a:pPr algn="l">
                        <a:spcAft>
                          <a:spcPts val="0"/>
                        </a:spcAft>
                      </a:pPr>
                      <a:r>
                        <a:rPr lang="es-CL" sz="1600">
                          <a:effectLst/>
                        </a:rPr>
                        <a:t>Millenium Project</a:t>
                      </a:r>
                      <a:endParaRPr lang="es-CL" sz="2400">
                        <a:effectLst/>
                        <a:latin typeface="Calibri"/>
                        <a:ea typeface="Calibri"/>
                        <a:cs typeface="Times New Roman"/>
                      </a:endParaRPr>
                    </a:p>
                  </a:txBody>
                  <a:tcPr marL="68580" marR="68580" marT="0" marB="0"/>
                </a:tc>
                <a:tc>
                  <a:txBody>
                    <a:bodyPr/>
                    <a:lstStyle/>
                    <a:p>
                      <a:pPr algn="ctr">
                        <a:spcAft>
                          <a:spcPts val="0"/>
                        </a:spcAft>
                      </a:pPr>
                      <a:r>
                        <a:rPr lang="es-ES" sz="1600">
                          <a:effectLst/>
                        </a:rPr>
                        <a:t> </a:t>
                      </a:r>
                      <a:endParaRPr lang="es-CL" sz="2400">
                        <a:effectLst/>
                        <a:latin typeface="Calibri"/>
                        <a:ea typeface="Calibri"/>
                        <a:cs typeface="Times New Roman"/>
                      </a:endParaRPr>
                    </a:p>
                  </a:txBody>
                  <a:tcPr marL="68580" marR="68580" marT="0" marB="0"/>
                </a:tc>
                <a:tc>
                  <a:txBody>
                    <a:bodyPr/>
                    <a:lstStyle/>
                    <a:p>
                      <a:pPr algn="ctr">
                        <a:spcAft>
                          <a:spcPts val="0"/>
                        </a:spcAft>
                      </a:pPr>
                      <a:r>
                        <a:rPr lang="es-ES" sz="1600">
                          <a:effectLst/>
                        </a:rPr>
                        <a:t> </a:t>
                      </a:r>
                      <a:endParaRPr lang="es-CL" sz="2400">
                        <a:effectLst/>
                        <a:latin typeface="Calibri"/>
                        <a:ea typeface="Calibri"/>
                        <a:cs typeface="Times New Roman"/>
                      </a:endParaRPr>
                    </a:p>
                  </a:txBody>
                  <a:tcPr marL="68580" marR="68580" marT="0" marB="0"/>
                </a:tc>
              </a:tr>
              <a:tr h="1182525">
                <a:tc>
                  <a:txBody>
                    <a:bodyPr/>
                    <a:lstStyle/>
                    <a:p>
                      <a:pPr algn="l">
                        <a:spcAft>
                          <a:spcPts val="0"/>
                        </a:spcAft>
                      </a:pPr>
                      <a:r>
                        <a:rPr lang="es-CL" sz="1600" dirty="0">
                          <a:effectLst/>
                        </a:rPr>
                        <a:t> Equipo de Asesores Expertos</a:t>
                      </a:r>
                      <a:endParaRPr lang="es-CL" sz="2400" dirty="0">
                        <a:effectLst/>
                        <a:latin typeface="Calibri"/>
                        <a:ea typeface="Calibri"/>
                        <a:cs typeface="Times New Roman"/>
                      </a:endParaRPr>
                    </a:p>
                  </a:txBody>
                  <a:tcPr marL="68580" marR="68580" marT="0" marB="0"/>
                </a:tc>
                <a:tc>
                  <a:txBody>
                    <a:bodyPr/>
                    <a:lstStyle/>
                    <a:p>
                      <a:pPr algn="l">
                        <a:spcAft>
                          <a:spcPts val="0"/>
                        </a:spcAft>
                      </a:pPr>
                      <a:r>
                        <a:rPr lang="es-CL" sz="1600">
                          <a:effectLst/>
                        </a:rPr>
                        <a:t>Menthoring, Información, </a:t>
                      </a:r>
                      <a:br>
                        <a:rPr lang="es-CL" sz="1600">
                          <a:effectLst/>
                        </a:rPr>
                      </a:br>
                      <a:r>
                        <a:rPr lang="es-CL" sz="1600">
                          <a:effectLst/>
                        </a:rPr>
                        <a:t>Metodología, </a:t>
                      </a:r>
                      <a:br>
                        <a:rPr lang="es-CL" sz="1600">
                          <a:effectLst/>
                        </a:rPr>
                      </a:br>
                      <a:r>
                        <a:rPr lang="es-CL" sz="1600">
                          <a:effectLst/>
                        </a:rPr>
                        <a:t>Colaboración en Modelamiento, </a:t>
                      </a:r>
                      <a:br>
                        <a:rPr lang="es-CL" sz="1600">
                          <a:effectLst/>
                        </a:rPr>
                      </a:br>
                      <a:r>
                        <a:rPr lang="es-CL" sz="1600">
                          <a:effectLst/>
                        </a:rPr>
                        <a:t>Experiencias</a:t>
                      </a:r>
                      <a:endParaRPr lang="es-CL" sz="2400">
                        <a:effectLst/>
                        <a:latin typeface="Calibri"/>
                        <a:ea typeface="Calibri"/>
                        <a:cs typeface="Times New Roman"/>
                      </a:endParaRPr>
                    </a:p>
                  </a:txBody>
                  <a:tcPr marL="68580" marR="68580" marT="0" marB="0"/>
                </a:tc>
                <a:tc>
                  <a:txBody>
                    <a:bodyPr/>
                    <a:lstStyle/>
                    <a:p>
                      <a:pPr algn="l">
                        <a:spcAft>
                          <a:spcPts val="0"/>
                        </a:spcAft>
                      </a:pPr>
                      <a:r>
                        <a:rPr lang="es-CL" sz="1600" dirty="0">
                          <a:effectLst/>
                        </a:rPr>
                        <a:t>Colaboración permanente en todas las etapas del proceso</a:t>
                      </a:r>
                      <a:endParaRPr lang="es-CL" sz="2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9806848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r>
              <a:rPr lang="es-CL" sz="4400" dirty="0" err="1" smtClean="0"/>
              <a:t>Moodle</a:t>
            </a:r>
            <a:r>
              <a:rPr lang="es-CL" sz="4400" dirty="0" smtClean="0"/>
              <a:t/>
            </a:r>
            <a:br>
              <a:rPr lang="es-CL" sz="4400" dirty="0" smtClean="0"/>
            </a:br>
            <a:r>
              <a:rPr lang="es-CL" sz="4400" dirty="0" smtClean="0"/>
              <a:t>plataforma de información y participación de la Comunidad Universitaria FING</a:t>
            </a:r>
            <a:endParaRPr lang="es-CL" sz="4400" dirty="0"/>
          </a:p>
        </p:txBody>
      </p:sp>
      <p:sp>
        <p:nvSpPr>
          <p:cNvPr id="4" name="Subtítulo 3"/>
          <p:cNvSpPr>
            <a:spLocks noGrp="1"/>
          </p:cNvSpPr>
          <p:nvPr>
            <p:ph type="subTitle" idx="1"/>
          </p:nvPr>
        </p:nvSpPr>
        <p:spPr>
          <a:xfrm>
            <a:off x="1371600" y="4581128"/>
            <a:ext cx="6368752" cy="1057672"/>
          </a:xfrm>
        </p:spPr>
        <p:txBody>
          <a:bodyPr>
            <a:normAutofit/>
          </a:bodyPr>
          <a:lstStyle/>
          <a:p>
            <a:r>
              <a:rPr lang="es-CL" sz="2400" dirty="0"/>
              <a:t>http://</a:t>
            </a:r>
            <a:r>
              <a:rPr lang="es-CL" sz="2400" dirty="0" smtClean="0"/>
              <a:t>aulavirtual.ucentral.cl</a:t>
            </a:r>
            <a:endParaRPr lang="es-CL" sz="2400" dirty="0"/>
          </a:p>
        </p:txBody>
      </p:sp>
      <p:sp>
        <p:nvSpPr>
          <p:cNvPr id="3" name="Marcador de número de diapositiva 2"/>
          <p:cNvSpPr>
            <a:spLocks noGrp="1"/>
          </p:cNvSpPr>
          <p:nvPr>
            <p:ph type="sldNum" sz="quarter" idx="12"/>
          </p:nvPr>
        </p:nvSpPr>
        <p:spPr/>
        <p:txBody>
          <a:bodyPr/>
          <a:lstStyle/>
          <a:p>
            <a:fld id="{95C6E45D-0371-4F52-B65B-F7ACF140F51B}" type="slidenum">
              <a:rPr lang="es-CL" smtClean="0"/>
              <a:pPr/>
              <a:t>25</a:t>
            </a:fld>
            <a:endParaRPr lang="es-CL"/>
          </a:p>
        </p:txBody>
      </p:sp>
    </p:spTree>
    <p:extLst>
      <p:ext uri="{BB962C8B-B14F-4D97-AF65-F5344CB8AC3E}">
        <p14:creationId xmlns:p14="http://schemas.microsoft.com/office/powerpoint/2010/main" val="840023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95C6E45D-0371-4F52-B65B-F7ACF140F51B}" type="slidenum">
              <a:rPr lang="es-CL" smtClean="0"/>
              <a:pPr/>
              <a:t>26</a:t>
            </a:fld>
            <a:endParaRPr lang="es-CL"/>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96022"/>
            <a:ext cx="8136904" cy="6847753"/>
          </a:xfrm>
          <a:prstGeom prst="rect">
            <a:avLst/>
          </a:prstGeom>
        </p:spPr>
      </p:pic>
    </p:spTree>
    <p:extLst>
      <p:ext uri="{BB962C8B-B14F-4D97-AF65-F5344CB8AC3E}">
        <p14:creationId xmlns:p14="http://schemas.microsoft.com/office/powerpoint/2010/main" val="13391364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CL" dirty="0"/>
              <a:t>Seminario Nueva Ingeniería para el </a:t>
            </a:r>
            <a:r>
              <a:rPr lang="es-CL" dirty="0" smtClean="0"/>
              <a:t>2030</a:t>
            </a:r>
            <a:endParaRPr lang="es-CL" dirty="0"/>
          </a:p>
        </p:txBody>
      </p:sp>
      <p:sp>
        <p:nvSpPr>
          <p:cNvPr id="4" name="Marcador de contenido 3"/>
          <p:cNvSpPr>
            <a:spLocks noGrp="1"/>
          </p:cNvSpPr>
          <p:nvPr>
            <p:ph idx="1"/>
          </p:nvPr>
        </p:nvSpPr>
        <p:spPr/>
        <p:txBody>
          <a:bodyPr>
            <a:normAutofit fontScale="85000" lnSpcReduction="10000"/>
          </a:bodyPr>
          <a:lstStyle/>
          <a:p>
            <a:pPr marL="0" indent="0">
              <a:buNone/>
            </a:pPr>
            <a:r>
              <a:rPr lang="es-CL" b="1" dirty="0"/>
              <a:t>Programa:</a:t>
            </a:r>
            <a:endParaRPr lang="es-CL" dirty="0"/>
          </a:p>
          <a:p>
            <a:pPr marL="0" indent="0">
              <a:buNone/>
            </a:pPr>
            <a:r>
              <a:rPr lang="es-CL" dirty="0"/>
              <a:t>09:00 a </a:t>
            </a:r>
            <a:r>
              <a:rPr lang="es-CL" dirty="0" smtClean="0"/>
              <a:t>09:20:</a:t>
            </a:r>
            <a:r>
              <a:rPr lang="es-CL" dirty="0"/>
              <a:t> </a:t>
            </a:r>
            <a:r>
              <a:rPr lang="es-CL" dirty="0" smtClean="0"/>
              <a:t>   Llegada </a:t>
            </a:r>
            <a:r>
              <a:rPr lang="es-CL" dirty="0"/>
              <a:t>e ingreso de los asistentes.</a:t>
            </a:r>
          </a:p>
          <a:p>
            <a:pPr marL="0" indent="0">
              <a:buNone/>
            </a:pPr>
            <a:r>
              <a:rPr lang="es-CL" dirty="0"/>
              <a:t>09:20:	 </a:t>
            </a:r>
            <a:r>
              <a:rPr lang="es-CL" dirty="0" smtClean="0"/>
              <a:t>       Inicio </a:t>
            </a:r>
            <a:r>
              <a:rPr lang="es-CL" dirty="0"/>
              <a:t>seminario.</a:t>
            </a:r>
          </a:p>
          <a:p>
            <a:pPr marL="0" indent="0">
              <a:buNone/>
            </a:pPr>
            <a:r>
              <a:rPr lang="es-CL" dirty="0"/>
              <a:t>09:20 a </a:t>
            </a:r>
            <a:r>
              <a:rPr lang="es-CL" dirty="0" smtClean="0"/>
              <a:t>09:34:</a:t>
            </a:r>
            <a:r>
              <a:rPr lang="es-CL" dirty="0"/>
              <a:t> </a:t>
            </a:r>
            <a:r>
              <a:rPr lang="es-CL" dirty="0" smtClean="0"/>
              <a:t>  Presidente </a:t>
            </a:r>
            <a:r>
              <a:rPr lang="es-CL" dirty="0"/>
              <a:t>Colegio de Ingenieros, Sr. Fernando Agüero.</a:t>
            </a:r>
          </a:p>
          <a:p>
            <a:pPr marL="0" indent="0">
              <a:buNone/>
            </a:pPr>
            <a:r>
              <a:rPr lang="es-CL" dirty="0"/>
              <a:t>09:35 a </a:t>
            </a:r>
            <a:r>
              <a:rPr lang="es-CL" dirty="0" smtClean="0"/>
              <a:t>09:49:</a:t>
            </a:r>
            <a:r>
              <a:rPr lang="es-CL" dirty="0"/>
              <a:t> </a:t>
            </a:r>
            <a:r>
              <a:rPr lang="es-CL" dirty="0" smtClean="0"/>
              <a:t>  Presidente </a:t>
            </a:r>
            <a:r>
              <a:rPr lang="es-CL" dirty="0" err="1"/>
              <a:t>Condefi</a:t>
            </a:r>
            <a:r>
              <a:rPr lang="es-CL" dirty="0"/>
              <a:t>, Sr. Ramón Blasco.</a:t>
            </a:r>
          </a:p>
          <a:p>
            <a:pPr marL="0" indent="0">
              <a:buNone/>
            </a:pPr>
            <a:r>
              <a:rPr lang="es-CL" dirty="0"/>
              <a:t>09:50 a </a:t>
            </a:r>
            <a:r>
              <a:rPr lang="es-CL" dirty="0" smtClean="0"/>
              <a:t>10:04:</a:t>
            </a:r>
            <a:r>
              <a:rPr lang="es-CL" dirty="0"/>
              <a:t> </a:t>
            </a:r>
            <a:r>
              <a:rPr lang="es-CL" dirty="0" smtClean="0"/>
              <a:t>  </a:t>
            </a:r>
            <a:r>
              <a:rPr lang="es-CL" dirty="0" err="1" smtClean="0"/>
              <a:t>VicePresidente</a:t>
            </a:r>
            <a:r>
              <a:rPr lang="es-CL" dirty="0" smtClean="0"/>
              <a:t> </a:t>
            </a:r>
            <a:r>
              <a:rPr lang="es-CL" dirty="0"/>
              <a:t>Ejecutivo Corfo,  Sr. Hernán </a:t>
            </a:r>
            <a:r>
              <a:rPr lang="es-CL" dirty="0" err="1"/>
              <a:t>Cheyre</a:t>
            </a:r>
            <a:r>
              <a:rPr lang="es-CL" dirty="0"/>
              <a:t>.</a:t>
            </a:r>
          </a:p>
          <a:p>
            <a:pPr marL="0" indent="0">
              <a:buNone/>
            </a:pPr>
            <a:r>
              <a:rPr lang="es-CL" dirty="0"/>
              <a:t>10:05 a </a:t>
            </a:r>
            <a:r>
              <a:rPr lang="es-CL" dirty="0" smtClean="0"/>
              <a:t>10:45:</a:t>
            </a:r>
            <a:r>
              <a:rPr lang="es-CL" dirty="0"/>
              <a:t> </a:t>
            </a:r>
            <a:r>
              <a:rPr lang="es-CL" dirty="0" smtClean="0"/>
              <a:t>  Presentación </a:t>
            </a:r>
            <a:r>
              <a:rPr lang="es-CL" dirty="0"/>
              <a:t>proyecto Universidad Católica del Norte</a:t>
            </a:r>
            <a:r>
              <a:rPr lang="es-CL" dirty="0" smtClean="0"/>
              <a:t>. Sr</a:t>
            </a:r>
            <a:r>
              <a:rPr lang="es-CL" dirty="0"/>
              <a:t>. Claudio Acuña, </a:t>
            </a:r>
            <a:r>
              <a:rPr lang="es-CL" dirty="0" smtClean="0"/>
              <a:t>		       Director </a:t>
            </a:r>
            <a:r>
              <a:rPr lang="es-CL" dirty="0"/>
              <a:t>del Proyecto, y Jefe del Departamento de Ingeniería Química.</a:t>
            </a:r>
          </a:p>
          <a:p>
            <a:pPr marL="0" indent="0">
              <a:buNone/>
            </a:pPr>
            <a:r>
              <a:rPr lang="es-CL" dirty="0"/>
              <a:t>10:46 a </a:t>
            </a:r>
            <a:r>
              <a:rPr lang="es-CL" dirty="0" smtClean="0"/>
              <a:t>11:00:</a:t>
            </a:r>
            <a:r>
              <a:rPr lang="es-CL" dirty="0"/>
              <a:t> </a:t>
            </a:r>
            <a:r>
              <a:rPr lang="es-CL" dirty="0" smtClean="0"/>
              <a:t>  Café</a:t>
            </a:r>
            <a:r>
              <a:rPr lang="es-CL" dirty="0"/>
              <a:t>.</a:t>
            </a:r>
          </a:p>
          <a:p>
            <a:pPr marL="0" indent="0">
              <a:buNone/>
            </a:pPr>
            <a:r>
              <a:rPr lang="es-CL" dirty="0"/>
              <a:t>11:05 a </a:t>
            </a:r>
            <a:r>
              <a:rPr lang="es-CL" dirty="0" smtClean="0"/>
              <a:t>11:45:   Presentación </a:t>
            </a:r>
            <a:r>
              <a:rPr lang="es-CL" dirty="0"/>
              <a:t>proyecto conjunto Universidad del Biobío; </a:t>
            </a:r>
            <a:endParaRPr lang="es-CL" dirty="0" smtClean="0"/>
          </a:p>
          <a:p>
            <a:pPr marL="0" indent="0">
              <a:buNone/>
            </a:pPr>
            <a:r>
              <a:rPr lang="es-CL" dirty="0"/>
              <a:t>	</a:t>
            </a:r>
            <a:r>
              <a:rPr lang="es-CL" dirty="0" smtClean="0"/>
              <a:t>        Universidad </a:t>
            </a:r>
            <a:r>
              <a:rPr lang="es-CL" dirty="0"/>
              <a:t>de Talca y Universidad de la Frontera.</a:t>
            </a:r>
          </a:p>
          <a:p>
            <a:pPr marL="0" indent="0">
              <a:buNone/>
            </a:pPr>
            <a:r>
              <a:rPr lang="es-CL" dirty="0"/>
              <a:t>	</a:t>
            </a:r>
            <a:r>
              <a:rPr lang="es-CL" dirty="0" smtClean="0"/>
              <a:t>        Sr</a:t>
            </a:r>
            <a:r>
              <a:rPr lang="es-CL" dirty="0"/>
              <a:t>. Peter </a:t>
            </a:r>
            <a:r>
              <a:rPr lang="es-CL" dirty="0" err="1"/>
              <a:t>Backhouse</a:t>
            </a:r>
            <a:r>
              <a:rPr lang="es-CL" dirty="0"/>
              <a:t>, Decano de Ingeniería, Universidad del Biobío.</a:t>
            </a:r>
          </a:p>
          <a:p>
            <a:pPr marL="0" indent="0">
              <a:buNone/>
            </a:pPr>
            <a:r>
              <a:rPr lang="es-CL" dirty="0"/>
              <a:t>	</a:t>
            </a:r>
            <a:r>
              <a:rPr lang="es-CL" dirty="0" smtClean="0"/>
              <a:t>        Sr</a:t>
            </a:r>
            <a:r>
              <a:rPr lang="es-CL" dirty="0"/>
              <a:t>. Cristian </a:t>
            </a:r>
            <a:r>
              <a:rPr lang="es-CL" dirty="0" err="1"/>
              <a:t>Bornhardt</a:t>
            </a:r>
            <a:r>
              <a:rPr lang="es-CL" dirty="0"/>
              <a:t>, Decano de Ingeniería, Universidad de la Frontera.</a:t>
            </a:r>
          </a:p>
          <a:p>
            <a:pPr marL="0" indent="0">
              <a:buNone/>
            </a:pPr>
            <a:r>
              <a:rPr lang="es-CL" dirty="0"/>
              <a:t>11:50 a </a:t>
            </a:r>
            <a:r>
              <a:rPr lang="es-CL" dirty="0" smtClean="0"/>
              <a:t>12:30:   Presentación </a:t>
            </a:r>
            <a:r>
              <a:rPr lang="es-CL" dirty="0"/>
              <a:t>proyecto conjunto Pontificia Universidad Católica y </a:t>
            </a:r>
            <a:endParaRPr lang="es-CL" dirty="0" smtClean="0"/>
          </a:p>
          <a:p>
            <a:pPr marL="0" indent="0">
              <a:buNone/>
            </a:pPr>
            <a:r>
              <a:rPr lang="es-CL" dirty="0"/>
              <a:t> </a:t>
            </a:r>
            <a:r>
              <a:rPr lang="es-CL" dirty="0" smtClean="0"/>
              <a:t>                            Universidad </a:t>
            </a:r>
            <a:r>
              <a:rPr lang="es-CL" dirty="0"/>
              <a:t>Técnica Federico Santa María.</a:t>
            </a:r>
          </a:p>
          <a:p>
            <a:pPr marL="0" indent="0">
              <a:buNone/>
            </a:pPr>
            <a:r>
              <a:rPr lang="es-CL" dirty="0"/>
              <a:t>	</a:t>
            </a:r>
            <a:r>
              <a:rPr lang="es-CL" dirty="0" smtClean="0"/>
              <a:t>        Sr</a:t>
            </a:r>
            <a:r>
              <a:rPr lang="es-CL" dirty="0"/>
              <a:t>. Juan Carlos de la Llera, Decano de Ingeniería, Pontificia Universidad Católica.</a:t>
            </a:r>
          </a:p>
          <a:p>
            <a:pPr marL="0" indent="0">
              <a:buNone/>
            </a:pPr>
            <a:r>
              <a:rPr lang="es-CL" dirty="0"/>
              <a:t>	</a:t>
            </a:r>
            <a:r>
              <a:rPr lang="es-CL" dirty="0" smtClean="0"/>
              <a:t>        Sr</a:t>
            </a:r>
            <a:r>
              <a:rPr lang="es-CL" dirty="0"/>
              <a:t>. </a:t>
            </a:r>
            <a:r>
              <a:rPr lang="es-CL" dirty="0" err="1"/>
              <a:t>Marcello</a:t>
            </a:r>
            <a:r>
              <a:rPr lang="es-CL" dirty="0"/>
              <a:t> Visconti, Vicerrector Académico, Universidad Técnica Federico Santa María.</a:t>
            </a:r>
          </a:p>
          <a:p>
            <a:pPr marL="0" indent="0">
              <a:buNone/>
            </a:pPr>
            <a:r>
              <a:rPr lang="es-CL" dirty="0"/>
              <a:t>12:35 a </a:t>
            </a:r>
            <a:r>
              <a:rPr lang="es-CL" dirty="0" smtClean="0"/>
              <a:t>13:05:</a:t>
            </a:r>
            <a:r>
              <a:rPr lang="es-CL" dirty="0"/>
              <a:t> </a:t>
            </a:r>
            <a:r>
              <a:rPr lang="es-CL" dirty="0" smtClean="0"/>
              <a:t>  Preguntas </a:t>
            </a:r>
            <a:r>
              <a:rPr lang="es-CL" dirty="0"/>
              <a:t>público.</a:t>
            </a:r>
          </a:p>
          <a:p>
            <a:pPr marL="0" indent="0">
              <a:buNone/>
            </a:pPr>
            <a:endParaRPr lang="es-CL" dirty="0"/>
          </a:p>
        </p:txBody>
      </p:sp>
      <p:sp>
        <p:nvSpPr>
          <p:cNvPr id="2" name="Marcador de número de diapositiva 1"/>
          <p:cNvSpPr>
            <a:spLocks noGrp="1"/>
          </p:cNvSpPr>
          <p:nvPr>
            <p:ph type="sldNum" sz="quarter" idx="12"/>
          </p:nvPr>
        </p:nvSpPr>
        <p:spPr/>
        <p:txBody>
          <a:bodyPr/>
          <a:lstStyle/>
          <a:p>
            <a:fld id="{95C6E45D-0371-4F52-B65B-F7ACF140F51B}" type="slidenum">
              <a:rPr lang="es-CL" smtClean="0"/>
              <a:pPr/>
              <a:t>27</a:t>
            </a:fld>
            <a:endParaRPr lang="es-CL"/>
          </a:p>
        </p:txBody>
      </p:sp>
    </p:spTree>
    <p:extLst>
      <p:ext uri="{BB962C8B-B14F-4D97-AF65-F5344CB8AC3E}">
        <p14:creationId xmlns:p14="http://schemas.microsoft.com/office/powerpoint/2010/main" val="34421014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a:bodyPr>
          <a:lstStyle/>
          <a:p>
            <a:r>
              <a:rPr lang="es-CL" dirty="0" smtClean="0"/>
              <a:t>OPINIONES, PREGUNTAS Y RESPUESTAS</a:t>
            </a:r>
            <a:endParaRPr lang="es-CL" dirty="0"/>
          </a:p>
        </p:txBody>
      </p:sp>
      <p:sp>
        <p:nvSpPr>
          <p:cNvPr id="6" name="Marcador de texto 5"/>
          <p:cNvSpPr>
            <a:spLocks noGrp="1"/>
          </p:cNvSpPr>
          <p:nvPr>
            <p:ph type="body" idx="1"/>
          </p:nvPr>
        </p:nvSpPr>
        <p:spPr/>
        <p:txBody>
          <a:bodyPr>
            <a:normAutofit/>
          </a:bodyPr>
          <a:lstStyle/>
          <a:p>
            <a:r>
              <a:rPr lang="es-CL" sz="4000" b="1" dirty="0" smtClean="0">
                <a:solidFill>
                  <a:srgbClr val="FF0000"/>
                </a:solidFill>
              </a:rPr>
              <a:t>CONVERSACIÓN</a:t>
            </a:r>
            <a:endParaRPr lang="es-CL" sz="4000" b="1" dirty="0">
              <a:solidFill>
                <a:srgbClr val="FF0000"/>
              </a:solidFill>
            </a:endParaRPr>
          </a:p>
        </p:txBody>
      </p:sp>
      <p:sp>
        <p:nvSpPr>
          <p:cNvPr id="4" name="Marcador de número de diapositiva 3"/>
          <p:cNvSpPr>
            <a:spLocks noGrp="1"/>
          </p:cNvSpPr>
          <p:nvPr>
            <p:ph type="sldNum" sz="quarter" idx="12"/>
          </p:nvPr>
        </p:nvSpPr>
        <p:spPr/>
        <p:txBody>
          <a:bodyPr/>
          <a:lstStyle/>
          <a:p>
            <a:fld id="{95C6E45D-0371-4F52-B65B-F7ACF140F51B}" type="slidenum">
              <a:rPr lang="es-CL" smtClean="0"/>
              <a:pPr/>
              <a:t>28</a:t>
            </a:fld>
            <a:endParaRPr lang="es-CL"/>
          </a:p>
        </p:txBody>
      </p:sp>
    </p:spTree>
    <p:extLst>
      <p:ext uri="{BB962C8B-B14F-4D97-AF65-F5344CB8AC3E}">
        <p14:creationId xmlns:p14="http://schemas.microsoft.com/office/powerpoint/2010/main" val="3799444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La Génesis del Proyecto</a:t>
            </a:r>
            <a:endParaRPr lang="es-CL" dirty="0"/>
          </a:p>
        </p:txBody>
      </p:sp>
      <p:sp>
        <p:nvSpPr>
          <p:cNvPr id="3" name="2 Marcador de contenido"/>
          <p:cNvSpPr>
            <a:spLocks noGrp="1"/>
          </p:cNvSpPr>
          <p:nvPr>
            <p:ph idx="1"/>
          </p:nvPr>
        </p:nvSpPr>
        <p:spPr/>
        <p:txBody>
          <a:bodyPr>
            <a:normAutofit fontScale="92500" lnSpcReduction="10000"/>
          </a:bodyPr>
          <a:lstStyle/>
          <a:p>
            <a:pPr marL="0" indent="0">
              <a:buNone/>
            </a:pPr>
            <a:r>
              <a:rPr lang="es-CL" dirty="0"/>
              <a:t>En el 2° semestre de 2012, la </a:t>
            </a:r>
            <a:r>
              <a:rPr lang="es-CL" dirty="0" smtClean="0"/>
              <a:t>FING inició </a:t>
            </a:r>
            <a:r>
              <a:rPr lang="es-CL" dirty="0"/>
              <a:t>un proceso de transformaciones para mejorar la calidad de la educación de la ingeniería y adecuarla a los desafíos del país. </a:t>
            </a:r>
            <a:endParaRPr lang="es-CL" dirty="0" smtClean="0"/>
          </a:p>
          <a:p>
            <a:pPr marL="0" indent="0">
              <a:buNone/>
            </a:pPr>
            <a:endParaRPr lang="es-CL" dirty="0"/>
          </a:p>
          <a:p>
            <a:pPr marL="0" indent="0">
              <a:buNone/>
            </a:pPr>
            <a:r>
              <a:rPr lang="es-CL" dirty="0" smtClean="0"/>
              <a:t>Se buscó la </a:t>
            </a:r>
            <a:r>
              <a:rPr lang="es-CL" dirty="0"/>
              <a:t>profundización del plan estratégico con la participación de académicos, estudiantes y funcionarios, con miras a una renovación profunda en las tres misiones de la </a:t>
            </a:r>
            <a:r>
              <a:rPr lang="es-CL" dirty="0" smtClean="0"/>
              <a:t>FING: </a:t>
            </a:r>
          </a:p>
          <a:p>
            <a:pPr marL="0" indent="0">
              <a:buNone/>
            </a:pPr>
            <a:endParaRPr lang="es-CL" dirty="0" smtClean="0"/>
          </a:p>
          <a:p>
            <a:pPr lvl="1">
              <a:buFont typeface="Arial" pitchFamily="34" charset="0"/>
              <a:buChar char="•"/>
            </a:pPr>
            <a:r>
              <a:rPr lang="es-CL" dirty="0" smtClean="0"/>
              <a:t>modelo </a:t>
            </a:r>
            <a:r>
              <a:rPr lang="es-CL" dirty="0"/>
              <a:t>de enseñanza-aprendizaje, </a:t>
            </a:r>
            <a:endParaRPr lang="es-CL" dirty="0" smtClean="0"/>
          </a:p>
          <a:p>
            <a:pPr lvl="1">
              <a:buFont typeface="Arial" pitchFamily="34" charset="0"/>
              <a:buChar char="•"/>
            </a:pPr>
            <a:r>
              <a:rPr lang="es-CL" dirty="0" smtClean="0"/>
              <a:t>investigación </a:t>
            </a:r>
            <a:r>
              <a:rPr lang="es-CL" dirty="0"/>
              <a:t>aplicada y </a:t>
            </a:r>
            <a:endParaRPr lang="es-CL" dirty="0" smtClean="0"/>
          </a:p>
          <a:p>
            <a:pPr lvl="1">
              <a:buFont typeface="Arial" pitchFamily="34" charset="0"/>
              <a:buChar char="•"/>
            </a:pPr>
            <a:r>
              <a:rPr lang="es-CL" dirty="0" smtClean="0"/>
              <a:t>vinculación </a:t>
            </a:r>
            <a:r>
              <a:rPr lang="es-CL" dirty="0"/>
              <a:t>con el </a:t>
            </a:r>
            <a:r>
              <a:rPr lang="es-CL" dirty="0" smtClean="0"/>
              <a:t>medio – contribución al desarrollo. </a:t>
            </a:r>
          </a:p>
          <a:p>
            <a:endParaRPr lang="es-CL" dirty="0"/>
          </a:p>
          <a:p>
            <a:pPr marL="0" indent="0">
              <a:buNone/>
            </a:pPr>
            <a:r>
              <a:rPr lang="es-CL" dirty="0" smtClean="0"/>
              <a:t>Se generaron cambios estructurales, desde el Claustro y el Consejo de Facultad, que han sido respaldados por Rectoría.</a:t>
            </a:r>
            <a:r>
              <a:rPr lang="es-CL" dirty="0">
                <a:ea typeface="Calibri"/>
                <a:cs typeface="Times New Roman"/>
              </a:rPr>
              <a:t> </a:t>
            </a:r>
            <a:endParaRPr lang="es-CL" dirty="0" smtClean="0">
              <a:ea typeface="Calibri"/>
              <a:cs typeface="Times New Roman"/>
            </a:endParaRPr>
          </a:p>
          <a:p>
            <a:pPr marL="0" indent="0">
              <a:buNone/>
            </a:pPr>
            <a:endParaRPr lang="es-CL" dirty="0">
              <a:ea typeface="Calibri"/>
              <a:cs typeface="Times New Roman"/>
            </a:endParaRPr>
          </a:p>
          <a:p>
            <a:pPr marL="0" indent="0">
              <a:buNone/>
            </a:pPr>
            <a:r>
              <a:rPr lang="es-CL" dirty="0" smtClean="0">
                <a:ea typeface="Calibri"/>
                <a:cs typeface="Times New Roman"/>
              </a:rPr>
              <a:t>El </a:t>
            </a:r>
            <a:r>
              <a:rPr lang="es-CL" dirty="0">
                <a:ea typeface="Calibri"/>
                <a:cs typeface="Times New Roman"/>
              </a:rPr>
              <a:t>proceso </a:t>
            </a:r>
            <a:r>
              <a:rPr lang="es-CL" dirty="0" smtClean="0">
                <a:ea typeface="Calibri"/>
                <a:cs typeface="Times New Roman"/>
              </a:rPr>
              <a:t>demostró </a:t>
            </a:r>
            <a:r>
              <a:rPr lang="es-CL" dirty="0">
                <a:ea typeface="Calibri"/>
                <a:cs typeface="Times New Roman"/>
              </a:rPr>
              <a:t>que </a:t>
            </a:r>
            <a:r>
              <a:rPr lang="es-CL" u="sng" dirty="0">
                <a:ea typeface="Calibri"/>
                <a:cs typeface="Times New Roman"/>
              </a:rPr>
              <a:t>las necesidades de cambios en el plan estratégico son </a:t>
            </a:r>
            <a:r>
              <a:rPr lang="es-CL" u="sng" dirty="0" smtClean="0">
                <a:ea typeface="Calibri"/>
                <a:cs typeface="Times New Roman"/>
              </a:rPr>
              <a:t>mayores</a:t>
            </a:r>
            <a:r>
              <a:rPr lang="es-CL" dirty="0" smtClean="0">
                <a:ea typeface="Calibri"/>
                <a:cs typeface="Times New Roman"/>
              </a:rPr>
              <a:t>,  desafíos </a:t>
            </a:r>
            <a:r>
              <a:rPr lang="es-CL" dirty="0">
                <a:ea typeface="Calibri"/>
                <a:cs typeface="Times New Roman"/>
              </a:rPr>
              <a:t>para los cuales no están todas las respuestas y </a:t>
            </a:r>
            <a:r>
              <a:rPr lang="es-CL" dirty="0" smtClean="0">
                <a:ea typeface="Calibri"/>
                <a:cs typeface="Times New Roman"/>
              </a:rPr>
              <a:t>se requiere </a:t>
            </a:r>
            <a:r>
              <a:rPr lang="es-CL" dirty="0">
                <a:ea typeface="Calibri"/>
                <a:cs typeface="Times New Roman"/>
              </a:rPr>
              <a:t>una profundización del conocimiento sobre el estado del arte en educación de ingeniería, la implementación de políticas de incentivo a la investigación, así como de modelos de vinculación </a:t>
            </a:r>
            <a:r>
              <a:rPr lang="es-CL" dirty="0" smtClean="0">
                <a:ea typeface="Calibri"/>
                <a:cs typeface="Times New Roman"/>
              </a:rPr>
              <a:t>el entorno.</a:t>
            </a:r>
            <a:endParaRPr lang="es-CL" dirty="0">
              <a:ea typeface="Calibri"/>
              <a:cs typeface="Times New Roman"/>
            </a:endParaRPr>
          </a:p>
          <a:p>
            <a:pPr marL="0" indent="0">
              <a:buNone/>
            </a:pPr>
            <a:endParaRPr lang="es-CL" dirty="0"/>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3</a:t>
            </a:fld>
            <a:endParaRPr lang="es-CL"/>
          </a:p>
        </p:txBody>
      </p:sp>
    </p:spTree>
    <p:extLst>
      <p:ext uri="{BB962C8B-B14F-4D97-AF65-F5344CB8AC3E}">
        <p14:creationId xmlns:p14="http://schemas.microsoft.com/office/powerpoint/2010/main" val="599778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La orientación del cambio</a:t>
            </a:r>
            <a:endParaRPr lang="es-CL" dirty="0"/>
          </a:p>
        </p:txBody>
      </p:sp>
      <p:sp>
        <p:nvSpPr>
          <p:cNvPr id="3" name="2 Marcador de contenido"/>
          <p:cNvSpPr>
            <a:spLocks noGrp="1"/>
          </p:cNvSpPr>
          <p:nvPr>
            <p:ph idx="1"/>
          </p:nvPr>
        </p:nvSpPr>
        <p:spPr/>
        <p:txBody>
          <a:bodyPr>
            <a:normAutofit fontScale="77500" lnSpcReduction="20000"/>
          </a:bodyPr>
          <a:lstStyle/>
          <a:p>
            <a:pPr marL="0" indent="0" algn="just">
              <a:spcAft>
                <a:spcPts val="0"/>
              </a:spcAft>
              <a:buNone/>
            </a:pPr>
            <a:r>
              <a:rPr lang="es-CL" sz="2600" dirty="0">
                <a:ea typeface="Calibri"/>
                <a:cs typeface="Times New Roman"/>
              </a:rPr>
              <a:t>El proceso de planificación estratégica estará presidido por la visión de un cambio sustantivo en la identificación y cumplimiento de las tres misiones de la </a:t>
            </a:r>
            <a:r>
              <a:rPr lang="es-CL" sz="2600" dirty="0" smtClean="0">
                <a:ea typeface="Calibri"/>
                <a:cs typeface="Times New Roman"/>
              </a:rPr>
              <a:t>FING, que permita…</a:t>
            </a:r>
          </a:p>
          <a:p>
            <a:pPr marL="0" indent="0" algn="just">
              <a:lnSpc>
                <a:spcPct val="150000"/>
              </a:lnSpc>
              <a:spcAft>
                <a:spcPts val="0"/>
              </a:spcAft>
              <a:buNone/>
            </a:pPr>
            <a:endParaRPr lang="es-CL" sz="2600" dirty="0">
              <a:ea typeface="Calibri"/>
              <a:cs typeface="Times New Roman"/>
            </a:endParaRPr>
          </a:p>
          <a:p>
            <a:pPr lvl="1">
              <a:lnSpc>
                <a:spcPct val="150000"/>
              </a:lnSpc>
              <a:buFont typeface="Arial" pitchFamily="34" charset="0"/>
              <a:buChar char="•"/>
            </a:pPr>
            <a:r>
              <a:rPr lang="es-CL" sz="2200" b="1" dirty="0" smtClean="0">
                <a:ea typeface="Calibri"/>
                <a:cs typeface="Times New Roman"/>
              </a:rPr>
              <a:t>Un </a:t>
            </a:r>
            <a:r>
              <a:rPr lang="es-CL" sz="2200" b="1" dirty="0">
                <a:ea typeface="Calibri"/>
                <a:cs typeface="Times New Roman"/>
              </a:rPr>
              <a:t>mejoramiento del proceso educativo; </a:t>
            </a:r>
            <a:endParaRPr lang="es-CL" sz="2200" b="1" dirty="0" smtClean="0">
              <a:ea typeface="Calibri"/>
              <a:cs typeface="Times New Roman"/>
            </a:endParaRPr>
          </a:p>
          <a:p>
            <a:pPr lvl="1">
              <a:lnSpc>
                <a:spcPct val="150000"/>
              </a:lnSpc>
              <a:buFont typeface="Arial" pitchFamily="34" charset="0"/>
              <a:buChar char="•"/>
            </a:pPr>
            <a:r>
              <a:rPr lang="es-CL" sz="2200" b="1" dirty="0" smtClean="0">
                <a:ea typeface="Calibri"/>
                <a:cs typeface="Times New Roman"/>
              </a:rPr>
              <a:t>La </a:t>
            </a:r>
            <a:r>
              <a:rPr lang="es-CL" sz="2200" b="1" dirty="0">
                <a:ea typeface="Calibri"/>
                <a:cs typeface="Times New Roman"/>
              </a:rPr>
              <a:t>reformulación el perfil de egreso en función de una ingeniería globalizada; </a:t>
            </a:r>
            <a:endParaRPr lang="es-CL" sz="2200" b="1" dirty="0" smtClean="0">
              <a:ea typeface="Calibri"/>
              <a:cs typeface="Times New Roman"/>
            </a:endParaRPr>
          </a:p>
          <a:p>
            <a:pPr lvl="1">
              <a:lnSpc>
                <a:spcPct val="150000"/>
              </a:lnSpc>
              <a:buFont typeface="Arial" pitchFamily="34" charset="0"/>
              <a:buChar char="•"/>
            </a:pPr>
            <a:r>
              <a:rPr lang="es-CL" sz="2200" b="1" dirty="0" smtClean="0">
                <a:ea typeface="Calibri"/>
                <a:cs typeface="Times New Roman"/>
              </a:rPr>
              <a:t>El </a:t>
            </a:r>
            <a:r>
              <a:rPr lang="es-CL" sz="2200" b="1" dirty="0">
                <a:ea typeface="Calibri"/>
                <a:cs typeface="Times New Roman"/>
              </a:rPr>
              <a:t>fortalecimiento de la investigación aplicada, la innovación y el emprendimiento;  </a:t>
            </a:r>
            <a:endParaRPr lang="es-CL" sz="2200" b="1" dirty="0" smtClean="0">
              <a:ea typeface="Calibri"/>
              <a:cs typeface="Times New Roman"/>
            </a:endParaRPr>
          </a:p>
          <a:p>
            <a:pPr lvl="1">
              <a:lnSpc>
                <a:spcPct val="150000"/>
              </a:lnSpc>
              <a:buFont typeface="Arial" pitchFamily="34" charset="0"/>
              <a:buChar char="•"/>
            </a:pPr>
            <a:r>
              <a:rPr lang="es-CL" sz="2200" b="1" dirty="0" smtClean="0">
                <a:ea typeface="Calibri"/>
                <a:cs typeface="Times New Roman"/>
              </a:rPr>
              <a:t>El </a:t>
            </a:r>
            <a:r>
              <a:rPr lang="es-CL" sz="2200" b="1" dirty="0">
                <a:ea typeface="Calibri"/>
                <a:cs typeface="Times New Roman"/>
              </a:rPr>
              <a:t>desarrollo de la transferencia tecnológica y la creación de un parque empresarial virtual; </a:t>
            </a:r>
            <a:endParaRPr lang="es-CL" sz="2200" b="1" dirty="0" smtClean="0">
              <a:ea typeface="Calibri"/>
              <a:cs typeface="Times New Roman"/>
            </a:endParaRPr>
          </a:p>
          <a:p>
            <a:pPr lvl="1">
              <a:lnSpc>
                <a:spcPct val="150000"/>
              </a:lnSpc>
              <a:buFont typeface="Arial" pitchFamily="34" charset="0"/>
              <a:buChar char="•"/>
            </a:pPr>
            <a:r>
              <a:rPr lang="es-CL" sz="2200" b="1" dirty="0" smtClean="0">
                <a:ea typeface="Calibri"/>
                <a:cs typeface="Times New Roman"/>
              </a:rPr>
              <a:t>El </a:t>
            </a:r>
            <a:r>
              <a:rPr lang="es-CL" sz="2200" b="1" dirty="0">
                <a:ea typeface="Calibri"/>
                <a:cs typeface="Times New Roman"/>
              </a:rPr>
              <a:t>ejercicio de la responsabilidad social; </a:t>
            </a:r>
            <a:r>
              <a:rPr lang="es-CL" sz="2200" b="1" dirty="0" smtClean="0">
                <a:ea typeface="Calibri"/>
                <a:cs typeface="Times New Roman"/>
              </a:rPr>
              <a:t> y</a:t>
            </a:r>
          </a:p>
          <a:p>
            <a:pPr lvl="1">
              <a:lnSpc>
                <a:spcPct val="150000"/>
              </a:lnSpc>
              <a:buFont typeface="Arial" pitchFamily="34" charset="0"/>
              <a:buChar char="•"/>
            </a:pPr>
            <a:r>
              <a:rPr lang="es-CL" sz="2200" b="1" dirty="0" smtClean="0">
                <a:ea typeface="Calibri"/>
                <a:cs typeface="Times New Roman"/>
              </a:rPr>
              <a:t>Una </a:t>
            </a:r>
            <a:r>
              <a:rPr lang="es-CL" sz="2200" b="1" dirty="0">
                <a:ea typeface="Calibri"/>
                <a:cs typeface="Times New Roman"/>
              </a:rPr>
              <a:t>calidad en la gestión en todos los ámbitos.</a:t>
            </a:r>
            <a:endParaRPr lang="es-CL" b="1" dirty="0">
              <a:ea typeface="Calibri"/>
              <a:cs typeface="Times New Roman"/>
            </a:endParaRPr>
          </a:p>
          <a:p>
            <a:pPr marL="0" indent="0" algn="just">
              <a:spcAft>
                <a:spcPts val="0"/>
              </a:spcAft>
              <a:buNone/>
            </a:pPr>
            <a:r>
              <a:rPr lang="es-CL" dirty="0">
                <a:ea typeface="Calibri"/>
                <a:cs typeface="Times New Roman"/>
              </a:rPr>
              <a:t> </a:t>
            </a:r>
          </a:p>
          <a:p>
            <a:endParaRPr lang="es-CL" dirty="0"/>
          </a:p>
        </p:txBody>
      </p:sp>
      <p:sp>
        <p:nvSpPr>
          <p:cNvPr id="4" name="3 Marcador de número de diapositiva"/>
          <p:cNvSpPr>
            <a:spLocks noGrp="1"/>
          </p:cNvSpPr>
          <p:nvPr>
            <p:ph type="sldNum" sz="quarter" idx="12"/>
          </p:nvPr>
        </p:nvSpPr>
        <p:spPr/>
        <p:txBody>
          <a:bodyPr/>
          <a:lstStyle/>
          <a:p>
            <a:fld id="{95C6E45D-0371-4F52-B65B-F7ACF140F51B}" type="slidenum">
              <a:rPr lang="es-CL" smtClean="0"/>
              <a:pPr/>
              <a:t>4</a:t>
            </a:fld>
            <a:endParaRPr lang="es-CL"/>
          </a:p>
        </p:txBody>
      </p:sp>
    </p:spTree>
    <p:extLst>
      <p:ext uri="{BB962C8B-B14F-4D97-AF65-F5344CB8AC3E}">
        <p14:creationId xmlns:p14="http://schemas.microsoft.com/office/powerpoint/2010/main" val="2738565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El Programa de CORFO</a:t>
            </a:r>
            <a:endParaRPr lang="es-CL" dirty="0"/>
          </a:p>
        </p:txBody>
      </p:sp>
      <p:sp>
        <p:nvSpPr>
          <p:cNvPr id="4" name="Marcador de número de diapositiva 3"/>
          <p:cNvSpPr>
            <a:spLocks noGrp="1"/>
          </p:cNvSpPr>
          <p:nvPr>
            <p:ph type="sldNum" sz="quarter" idx="12"/>
          </p:nvPr>
        </p:nvSpPr>
        <p:spPr/>
        <p:txBody>
          <a:bodyPr/>
          <a:lstStyle/>
          <a:p>
            <a:fld id="{95C6E45D-0371-4F52-B65B-F7ACF140F51B}" type="slidenum">
              <a:rPr lang="es-CL" smtClean="0"/>
              <a:pPr/>
              <a:t>5</a:t>
            </a:fld>
            <a:endParaRPr lang="es-CL"/>
          </a:p>
        </p:txBody>
      </p:sp>
      <p:grpSp>
        <p:nvGrpSpPr>
          <p:cNvPr id="2" name="Grupo 1"/>
          <p:cNvGrpSpPr/>
          <p:nvPr/>
        </p:nvGrpSpPr>
        <p:grpSpPr>
          <a:xfrm>
            <a:off x="646653" y="1664533"/>
            <a:ext cx="7564940" cy="3416467"/>
            <a:chOff x="646653" y="1664533"/>
            <a:chExt cx="7564940" cy="3416467"/>
          </a:xfrm>
        </p:grpSpPr>
        <p:sp>
          <p:nvSpPr>
            <p:cNvPr id="3" name="Forma libre 2"/>
            <p:cNvSpPr/>
            <p:nvPr/>
          </p:nvSpPr>
          <p:spPr>
            <a:xfrm rot="16200000">
              <a:off x="22436" y="2288750"/>
              <a:ext cx="3416467" cy="2168034"/>
            </a:xfrm>
            <a:custGeom>
              <a:avLst/>
              <a:gdLst>
                <a:gd name="connsiteX0" fmla="*/ 0 w 2168032"/>
                <a:gd name="connsiteY0" fmla="*/ 108402 h 3416466"/>
                <a:gd name="connsiteX1" fmla="*/ 108402 w 2168032"/>
                <a:gd name="connsiteY1" fmla="*/ 0 h 3416466"/>
                <a:gd name="connsiteX2" fmla="*/ 2059630 w 2168032"/>
                <a:gd name="connsiteY2" fmla="*/ 0 h 3416466"/>
                <a:gd name="connsiteX3" fmla="*/ 2168032 w 2168032"/>
                <a:gd name="connsiteY3" fmla="*/ 108402 h 3416466"/>
                <a:gd name="connsiteX4" fmla="*/ 2168032 w 2168032"/>
                <a:gd name="connsiteY4" fmla="*/ 3308064 h 3416466"/>
                <a:gd name="connsiteX5" fmla="*/ 2059630 w 2168032"/>
                <a:gd name="connsiteY5" fmla="*/ 3416466 h 3416466"/>
                <a:gd name="connsiteX6" fmla="*/ 108402 w 2168032"/>
                <a:gd name="connsiteY6" fmla="*/ 3416466 h 3416466"/>
                <a:gd name="connsiteX7" fmla="*/ 0 w 2168032"/>
                <a:gd name="connsiteY7" fmla="*/ 3308064 h 3416466"/>
                <a:gd name="connsiteX8" fmla="*/ 0 w 2168032"/>
                <a:gd name="connsiteY8" fmla="*/ 108402 h 3416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8032" h="3416466">
                  <a:moveTo>
                    <a:pt x="2099242" y="1"/>
                  </a:moveTo>
                  <a:cubicBezTo>
                    <a:pt x="2137233" y="1"/>
                    <a:pt x="2168032" y="76481"/>
                    <a:pt x="2168032" y="170825"/>
                  </a:cubicBezTo>
                  <a:lnTo>
                    <a:pt x="2168032" y="3245641"/>
                  </a:lnTo>
                  <a:cubicBezTo>
                    <a:pt x="2168032" y="3339985"/>
                    <a:pt x="2137233" y="3416465"/>
                    <a:pt x="2099242" y="3416465"/>
                  </a:cubicBezTo>
                  <a:lnTo>
                    <a:pt x="68790" y="3416465"/>
                  </a:lnTo>
                  <a:cubicBezTo>
                    <a:pt x="30799" y="3416465"/>
                    <a:pt x="0" y="3339985"/>
                    <a:pt x="0" y="3245641"/>
                  </a:cubicBezTo>
                  <a:lnTo>
                    <a:pt x="0" y="170825"/>
                  </a:lnTo>
                  <a:cubicBezTo>
                    <a:pt x="0" y="76481"/>
                    <a:pt x="30799" y="1"/>
                    <a:pt x="68790" y="1"/>
                  </a:cubicBezTo>
                  <a:lnTo>
                    <a:pt x="2099242" y="1"/>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614964" tIns="123447" rIns="160021" bIns="1734424" numCol="1" spcCol="1270" anchor="t" anchorCtr="0">
              <a:noAutofit/>
            </a:bodyPr>
            <a:lstStyle/>
            <a:p>
              <a:pPr lvl="0" algn="r" defTabSz="1600200">
                <a:lnSpc>
                  <a:spcPct val="90000"/>
                </a:lnSpc>
                <a:spcBef>
                  <a:spcPct val="0"/>
                </a:spcBef>
                <a:spcAft>
                  <a:spcPct val="35000"/>
                </a:spcAft>
              </a:pPr>
              <a:endParaRPr lang="es-CL" sz="3600" kern="1200" dirty="0"/>
            </a:p>
          </p:txBody>
        </p:sp>
        <p:sp>
          <p:nvSpPr>
            <p:cNvPr id="7" name="Forma libre 6"/>
            <p:cNvSpPr/>
            <p:nvPr/>
          </p:nvSpPr>
          <p:spPr>
            <a:xfrm>
              <a:off x="1129489" y="1664534"/>
              <a:ext cx="1615184" cy="3416466"/>
            </a:xfrm>
            <a:custGeom>
              <a:avLst/>
              <a:gdLst>
                <a:gd name="connsiteX0" fmla="*/ 0 w 1615184"/>
                <a:gd name="connsiteY0" fmla="*/ 0 h 3416466"/>
                <a:gd name="connsiteX1" fmla="*/ 1615184 w 1615184"/>
                <a:gd name="connsiteY1" fmla="*/ 0 h 3416466"/>
                <a:gd name="connsiteX2" fmla="*/ 1615184 w 1615184"/>
                <a:gd name="connsiteY2" fmla="*/ 3416466 h 3416466"/>
                <a:gd name="connsiteX3" fmla="*/ 0 w 1615184"/>
                <a:gd name="connsiteY3" fmla="*/ 3416466 h 3416466"/>
                <a:gd name="connsiteX4" fmla="*/ 0 w 1615184"/>
                <a:gd name="connsiteY4" fmla="*/ 0 h 3416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184" h="3416466">
                  <a:moveTo>
                    <a:pt x="0" y="0"/>
                  </a:moveTo>
                  <a:lnTo>
                    <a:pt x="1615184" y="0"/>
                  </a:lnTo>
                  <a:lnTo>
                    <a:pt x="1615184" y="3416466"/>
                  </a:lnTo>
                  <a:lnTo>
                    <a:pt x="0" y="3416466"/>
                  </a:lnTo>
                  <a:lnTo>
                    <a:pt x="0" y="0"/>
                  </a:lnTo>
                  <a:close/>
                </a:path>
              </a:pathLst>
            </a:custGeom>
            <a:noFill/>
            <a:ln>
              <a:noFill/>
            </a:ln>
            <a:sp3d/>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es-CL" sz="2800" kern="1200" dirty="0" smtClean="0"/>
                <a:t>Formular un nuevo Plan Estratégico</a:t>
              </a:r>
              <a:endParaRPr lang="es-CL" sz="2800" kern="1200" dirty="0"/>
            </a:p>
          </p:txBody>
        </p:sp>
        <p:sp>
          <p:nvSpPr>
            <p:cNvPr id="8" name="Forma libre 7"/>
            <p:cNvSpPr/>
            <p:nvPr/>
          </p:nvSpPr>
          <p:spPr>
            <a:xfrm rot="16200000">
              <a:off x="2487189" y="2091677"/>
              <a:ext cx="3416467" cy="2562180"/>
            </a:xfrm>
            <a:custGeom>
              <a:avLst/>
              <a:gdLst>
                <a:gd name="connsiteX0" fmla="*/ 0 w 2562179"/>
                <a:gd name="connsiteY0" fmla="*/ 128109 h 3416466"/>
                <a:gd name="connsiteX1" fmla="*/ 128109 w 2562179"/>
                <a:gd name="connsiteY1" fmla="*/ 0 h 3416466"/>
                <a:gd name="connsiteX2" fmla="*/ 2434070 w 2562179"/>
                <a:gd name="connsiteY2" fmla="*/ 0 h 3416466"/>
                <a:gd name="connsiteX3" fmla="*/ 2562179 w 2562179"/>
                <a:gd name="connsiteY3" fmla="*/ 128109 h 3416466"/>
                <a:gd name="connsiteX4" fmla="*/ 2562179 w 2562179"/>
                <a:gd name="connsiteY4" fmla="*/ 3288357 h 3416466"/>
                <a:gd name="connsiteX5" fmla="*/ 2434070 w 2562179"/>
                <a:gd name="connsiteY5" fmla="*/ 3416466 h 3416466"/>
                <a:gd name="connsiteX6" fmla="*/ 128109 w 2562179"/>
                <a:gd name="connsiteY6" fmla="*/ 3416466 h 3416466"/>
                <a:gd name="connsiteX7" fmla="*/ 0 w 2562179"/>
                <a:gd name="connsiteY7" fmla="*/ 3288357 h 3416466"/>
                <a:gd name="connsiteX8" fmla="*/ 0 w 2562179"/>
                <a:gd name="connsiteY8" fmla="*/ 128109 h 3416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2179" h="3416466">
                  <a:moveTo>
                    <a:pt x="2466103" y="1"/>
                  </a:moveTo>
                  <a:cubicBezTo>
                    <a:pt x="2519164" y="1"/>
                    <a:pt x="2562179" y="76480"/>
                    <a:pt x="2562179" y="170824"/>
                  </a:cubicBezTo>
                  <a:lnTo>
                    <a:pt x="2562179" y="3245642"/>
                  </a:lnTo>
                  <a:cubicBezTo>
                    <a:pt x="2562179" y="3339986"/>
                    <a:pt x="2519164" y="3416465"/>
                    <a:pt x="2466103" y="3416465"/>
                  </a:cubicBezTo>
                  <a:lnTo>
                    <a:pt x="96076" y="3416465"/>
                  </a:lnTo>
                  <a:cubicBezTo>
                    <a:pt x="43015" y="3416465"/>
                    <a:pt x="0" y="3339986"/>
                    <a:pt x="0" y="3245642"/>
                  </a:cubicBezTo>
                  <a:lnTo>
                    <a:pt x="0" y="170824"/>
                  </a:lnTo>
                  <a:cubicBezTo>
                    <a:pt x="0" y="76480"/>
                    <a:pt x="43015" y="1"/>
                    <a:pt x="96076" y="1"/>
                  </a:cubicBezTo>
                  <a:lnTo>
                    <a:pt x="2466103" y="1"/>
                  </a:lnTo>
                  <a:close/>
                </a:path>
              </a:pathLst>
            </a:custGeom>
          </p:spPr>
          <p:style>
            <a:lnRef idx="2">
              <a:schemeClr val="lt1">
                <a:hueOff val="0"/>
                <a:satOff val="0"/>
                <a:lumOff val="0"/>
                <a:alphaOff val="0"/>
              </a:schemeClr>
            </a:lnRef>
            <a:fillRef idx="1">
              <a:schemeClr val="accent2">
                <a:hueOff val="2340759"/>
                <a:satOff val="-2919"/>
                <a:lumOff val="686"/>
                <a:alphaOff val="0"/>
              </a:schemeClr>
            </a:fillRef>
            <a:effectRef idx="0">
              <a:schemeClr val="accent2">
                <a:hueOff val="2340759"/>
                <a:satOff val="-2919"/>
                <a:lumOff val="686"/>
                <a:alphaOff val="0"/>
              </a:schemeClr>
            </a:effectRef>
            <a:fontRef idx="minor">
              <a:schemeClr val="lt1"/>
            </a:fontRef>
          </p:style>
          <p:txBody>
            <a:bodyPr spcFirstLastPara="0" vert="horz" wrap="square" lIns="614963" tIns="123445" rIns="160021" bIns="2049743" numCol="1" spcCol="1270" anchor="t" anchorCtr="0">
              <a:noAutofit/>
            </a:bodyPr>
            <a:lstStyle/>
            <a:p>
              <a:pPr lvl="0" algn="r" defTabSz="1600200">
                <a:lnSpc>
                  <a:spcPct val="90000"/>
                </a:lnSpc>
                <a:spcBef>
                  <a:spcPct val="0"/>
                </a:spcBef>
                <a:spcAft>
                  <a:spcPct val="35000"/>
                </a:spcAft>
              </a:pPr>
              <a:endParaRPr lang="es-CL" sz="3600" kern="1200"/>
            </a:p>
          </p:txBody>
        </p:sp>
        <p:sp>
          <p:nvSpPr>
            <p:cNvPr id="9" name="Extracto 8"/>
            <p:cNvSpPr/>
            <p:nvPr/>
          </p:nvSpPr>
          <p:spPr>
            <a:xfrm rot="5400000">
              <a:off x="2677388" y="4381445"/>
              <a:ext cx="502361" cy="427058"/>
            </a:xfrm>
            <a:prstGeom prst="flowChartExtract">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Forma libre 9"/>
            <p:cNvSpPr/>
            <p:nvPr/>
          </p:nvSpPr>
          <p:spPr>
            <a:xfrm>
              <a:off x="3447423" y="1664534"/>
              <a:ext cx="1908823" cy="3416466"/>
            </a:xfrm>
            <a:custGeom>
              <a:avLst/>
              <a:gdLst>
                <a:gd name="connsiteX0" fmla="*/ 0 w 1908823"/>
                <a:gd name="connsiteY0" fmla="*/ 0 h 3416466"/>
                <a:gd name="connsiteX1" fmla="*/ 1908823 w 1908823"/>
                <a:gd name="connsiteY1" fmla="*/ 0 h 3416466"/>
                <a:gd name="connsiteX2" fmla="*/ 1908823 w 1908823"/>
                <a:gd name="connsiteY2" fmla="*/ 3416466 h 3416466"/>
                <a:gd name="connsiteX3" fmla="*/ 0 w 1908823"/>
                <a:gd name="connsiteY3" fmla="*/ 3416466 h 3416466"/>
                <a:gd name="connsiteX4" fmla="*/ 0 w 1908823"/>
                <a:gd name="connsiteY4" fmla="*/ 0 h 3416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8823" h="3416466">
                  <a:moveTo>
                    <a:pt x="0" y="0"/>
                  </a:moveTo>
                  <a:lnTo>
                    <a:pt x="1908823" y="0"/>
                  </a:lnTo>
                  <a:lnTo>
                    <a:pt x="1908823" y="3416466"/>
                  </a:lnTo>
                  <a:lnTo>
                    <a:pt x="0" y="3416466"/>
                  </a:lnTo>
                  <a:lnTo>
                    <a:pt x="0" y="0"/>
                  </a:lnTo>
                  <a:close/>
                </a:path>
              </a:pathLst>
            </a:custGeom>
            <a:noFill/>
            <a:ln>
              <a:noFill/>
            </a:ln>
            <a:sp3d/>
          </p:spPr>
          <p:style>
            <a:lnRef idx="2">
              <a:scrgbClr r="0" g="0" b="0"/>
            </a:lnRef>
            <a:fillRef idx="1">
              <a:scrgbClr r="0" g="0" b="0"/>
            </a:fillRef>
            <a:effectRef idx="0">
              <a:schemeClr val="accent2">
                <a:hueOff val="2340759"/>
                <a:satOff val="-2919"/>
                <a:lumOff val="686"/>
                <a:alphaOff val="0"/>
              </a:schemeClr>
            </a:effectRef>
            <a:fontRef idx="minor">
              <a:schemeClr val="lt1"/>
            </a:fontRef>
          </p:style>
          <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es-CL" sz="2800" kern="1200" dirty="0" smtClean="0"/>
                <a:t>Implementar el Nuevo Plan</a:t>
              </a:r>
              <a:endParaRPr lang="es-CL" sz="2800" kern="1200" dirty="0"/>
            </a:p>
          </p:txBody>
        </p:sp>
        <p:sp>
          <p:nvSpPr>
            <p:cNvPr id="11" name="Forma libre 10"/>
            <p:cNvSpPr/>
            <p:nvPr/>
          </p:nvSpPr>
          <p:spPr>
            <a:xfrm rot="16200000">
              <a:off x="5185642" y="2055050"/>
              <a:ext cx="3416467" cy="2635434"/>
            </a:xfrm>
            <a:custGeom>
              <a:avLst/>
              <a:gdLst>
                <a:gd name="connsiteX0" fmla="*/ 0 w 2635433"/>
                <a:gd name="connsiteY0" fmla="*/ 131772 h 3416466"/>
                <a:gd name="connsiteX1" fmla="*/ 131772 w 2635433"/>
                <a:gd name="connsiteY1" fmla="*/ 0 h 3416466"/>
                <a:gd name="connsiteX2" fmla="*/ 2503661 w 2635433"/>
                <a:gd name="connsiteY2" fmla="*/ 0 h 3416466"/>
                <a:gd name="connsiteX3" fmla="*/ 2635433 w 2635433"/>
                <a:gd name="connsiteY3" fmla="*/ 131772 h 3416466"/>
                <a:gd name="connsiteX4" fmla="*/ 2635433 w 2635433"/>
                <a:gd name="connsiteY4" fmla="*/ 3284694 h 3416466"/>
                <a:gd name="connsiteX5" fmla="*/ 2503661 w 2635433"/>
                <a:gd name="connsiteY5" fmla="*/ 3416466 h 3416466"/>
                <a:gd name="connsiteX6" fmla="*/ 131772 w 2635433"/>
                <a:gd name="connsiteY6" fmla="*/ 3416466 h 3416466"/>
                <a:gd name="connsiteX7" fmla="*/ 0 w 2635433"/>
                <a:gd name="connsiteY7" fmla="*/ 3284694 h 3416466"/>
                <a:gd name="connsiteX8" fmla="*/ 0 w 2635433"/>
                <a:gd name="connsiteY8" fmla="*/ 131772 h 3416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5433" h="3416466">
                  <a:moveTo>
                    <a:pt x="2533785" y="1"/>
                  </a:moveTo>
                  <a:cubicBezTo>
                    <a:pt x="2589924" y="1"/>
                    <a:pt x="2635433" y="76481"/>
                    <a:pt x="2635433" y="170824"/>
                  </a:cubicBezTo>
                  <a:lnTo>
                    <a:pt x="2635433" y="3245642"/>
                  </a:lnTo>
                  <a:cubicBezTo>
                    <a:pt x="2635433" y="3339985"/>
                    <a:pt x="2589924" y="3416465"/>
                    <a:pt x="2533785" y="3416465"/>
                  </a:cubicBezTo>
                  <a:lnTo>
                    <a:pt x="101648" y="3416465"/>
                  </a:lnTo>
                  <a:cubicBezTo>
                    <a:pt x="45509" y="3416465"/>
                    <a:pt x="0" y="3339985"/>
                    <a:pt x="0" y="3245642"/>
                  </a:cubicBezTo>
                  <a:lnTo>
                    <a:pt x="0" y="170824"/>
                  </a:lnTo>
                  <a:cubicBezTo>
                    <a:pt x="0" y="76481"/>
                    <a:pt x="45509" y="1"/>
                    <a:pt x="101648" y="1"/>
                  </a:cubicBezTo>
                  <a:lnTo>
                    <a:pt x="2533785" y="1"/>
                  </a:lnTo>
                  <a:close/>
                </a:path>
              </a:pathLst>
            </a:custGeom>
          </p:spPr>
          <p:style>
            <a:lnRef idx="2">
              <a:schemeClr val="lt1">
                <a:hueOff val="0"/>
                <a:satOff val="0"/>
                <a:lumOff val="0"/>
                <a:alphaOff val="0"/>
              </a:schemeClr>
            </a:lnRef>
            <a:fillRef idx="1">
              <a:schemeClr val="accent2">
                <a:hueOff val="4681519"/>
                <a:satOff val="-5839"/>
                <a:lumOff val="1373"/>
                <a:alphaOff val="0"/>
              </a:schemeClr>
            </a:fillRef>
            <a:effectRef idx="0">
              <a:schemeClr val="accent2">
                <a:hueOff val="4681519"/>
                <a:satOff val="-5839"/>
                <a:lumOff val="1373"/>
                <a:alphaOff val="0"/>
              </a:schemeClr>
            </a:effectRef>
            <a:fontRef idx="minor">
              <a:schemeClr val="lt1"/>
            </a:fontRef>
          </p:style>
          <p:txBody>
            <a:bodyPr spcFirstLastPara="0" vert="horz" wrap="square" lIns="614964" tIns="123445" rIns="160021" bIns="2108346" numCol="1" spcCol="1270" anchor="t" anchorCtr="0">
              <a:noAutofit/>
            </a:bodyPr>
            <a:lstStyle/>
            <a:p>
              <a:pPr lvl="0" algn="r" defTabSz="1600200">
                <a:lnSpc>
                  <a:spcPct val="90000"/>
                </a:lnSpc>
                <a:spcBef>
                  <a:spcPct val="0"/>
                </a:spcBef>
                <a:spcAft>
                  <a:spcPct val="35000"/>
                </a:spcAft>
              </a:pPr>
              <a:endParaRPr lang="es-CL" sz="3600" kern="1200"/>
            </a:p>
          </p:txBody>
        </p:sp>
        <p:sp>
          <p:nvSpPr>
            <p:cNvPr id="12" name="Extracto 11"/>
            <p:cNvSpPr/>
            <p:nvPr/>
          </p:nvSpPr>
          <p:spPr>
            <a:xfrm rot="5400000">
              <a:off x="5339214" y="4381445"/>
              <a:ext cx="502361" cy="427058"/>
            </a:xfrm>
            <a:prstGeom prst="flowChartExtract">
              <a:avLst/>
            </a:prstGeom>
          </p:spPr>
          <p:style>
            <a:lnRef idx="2">
              <a:schemeClr val="accent2">
                <a:hueOff val="4681519"/>
                <a:satOff val="-5839"/>
                <a:lumOff val="1373"/>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3" name="Forma libre 12"/>
            <p:cNvSpPr/>
            <p:nvPr/>
          </p:nvSpPr>
          <p:spPr>
            <a:xfrm>
              <a:off x="6118589" y="1664534"/>
              <a:ext cx="1963398" cy="3416466"/>
            </a:xfrm>
            <a:custGeom>
              <a:avLst/>
              <a:gdLst>
                <a:gd name="connsiteX0" fmla="*/ 0 w 1963398"/>
                <a:gd name="connsiteY0" fmla="*/ 0 h 3416466"/>
                <a:gd name="connsiteX1" fmla="*/ 1963398 w 1963398"/>
                <a:gd name="connsiteY1" fmla="*/ 0 h 3416466"/>
                <a:gd name="connsiteX2" fmla="*/ 1963398 w 1963398"/>
                <a:gd name="connsiteY2" fmla="*/ 3416466 h 3416466"/>
                <a:gd name="connsiteX3" fmla="*/ 0 w 1963398"/>
                <a:gd name="connsiteY3" fmla="*/ 3416466 h 3416466"/>
                <a:gd name="connsiteX4" fmla="*/ 0 w 1963398"/>
                <a:gd name="connsiteY4" fmla="*/ 0 h 3416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3398" h="3416466">
                  <a:moveTo>
                    <a:pt x="0" y="0"/>
                  </a:moveTo>
                  <a:lnTo>
                    <a:pt x="1963398" y="0"/>
                  </a:lnTo>
                  <a:lnTo>
                    <a:pt x="1963398" y="3416466"/>
                  </a:lnTo>
                  <a:lnTo>
                    <a:pt x="0" y="3416466"/>
                  </a:lnTo>
                  <a:lnTo>
                    <a:pt x="0" y="0"/>
                  </a:lnTo>
                  <a:close/>
                </a:path>
              </a:pathLst>
            </a:custGeom>
            <a:noFill/>
            <a:ln>
              <a:noFill/>
            </a:ln>
            <a:sp3d/>
          </p:spPr>
          <p:style>
            <a:lnRef idx="2">
              <a:scrgbClr r="0" g="0" b="0"/>
            </a:lnRef>
            <a:fillRef idx="1">
              <a:scrgbClr r="0" g="0" b="0"/>
            </a:fillRef>
            <a:effectRef idx="0">
              <a:schemeClr val="accent2">
                <a:hueOff val="4681519"/>
                <a:satOff val="-5839"/>
                <a:lumOff val="1373"/>
                <a:alphaOff val="0"/>
              </a:schemeClr>
            </a:effectRef>
            <a:fontRef idx="minor">
              <a:schemeClr val="lt1"/>
            </a:fontRef>
          </p:style>
          <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es-CL" sz="2800" kern="1200" dirty="0" smtClean="0"/>
                <a:t>Seguimiento y Ciclo de Calidad</a:t>
              </a:r>
              <a:endParaRPr lang="es-CL" sz="2800" kern="1200" dirty="0"/>
            </a:p>
          </p:txBody>
        </p:sp>
      </p:grpSp>
    </p:spTree>
    <p:extLst>
      <p:ext uri="{BB962C8B-B14F-4D97-AF65-F5344CB8AC3E}">
        <p14:creationId xmlns:p14="http://schemas.microsoft.com/office/powerpoint/2010/main" val="1370338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Quienes adjudicaron y quiénes no</a:t>
            </a:r>
            <a:endParaRPr lang="es-CL" dirty="0"/>
          </a:p>
        </p:txBody>
      </p:sp>
      <p:sp>
        <p:nvSpPr>
          <p:cNvPr id="3" name="Marcador de número de diapositiva 2"/>
          <p:cNvSpPr>
            <a:spLocks noGrp="1"/>
          </p:cNvSpPr>
          <p:nvPr>
            <p:ph type="sldNum" sz="quarter" idx="12"/>
          </p:nvPr>
        </p:nvSpPr>
        <p:spPr/>
        <p:txBody>
          <a:bodyPr/>
          <a:lstStyle/>
          <a:p>
            <a:fld id="{95C6E45D-0371-4F52-B65B-F7ACF140F51B}" type="slidenum">
              <a:rPr lang="es-CL" smtClean="0"/>
              <a:pPr/>
              <a:t>6</a:t>
            </a:fld>
            <a:endParaRPr lang="es-CL"/>
          </a:p>
        </p:txBody>
      </p:sp>
      <p:graphicFrame>
        <p:nvGraphicFramePr>
          <p:cNvPr id="4" name="Tabla 3"/>
          <p:cNvGraphicFramePr>
            <a:graphicFrameLocks noGrp="1"/>
          </p:cNvGraphicFramePr>
          <p:nvPr>
            <p:extLst>
              <p:ext uri="{D42A27DB-BD31-4B8C-83A1-F6EECF244321}">
                <p14:modId xmlns:p14="http://schemas.microsoft.com/office/powerpoint/2010/main" val="2554366741"/>
              </p:ext>
            </p:extLst>
          </p:nvPr>
        </p:nvGraphicFramePr>
        <p:xfrm>
          <a:off x="1303367" y="1312758"/>
          <a:ext cx="6508993" cy="4604035"/>
        </p:xfrm>
        <a:graphic>
          <a:graphicData uri="http://schemas.openxmlformats.org/drawingml/2006/table">
            <a:tbl>
              <a:tblPr/>
              <a:tblGrid>
                <a:gridCol w="248978"/>
                <a:gridCol w="1723511"/>
                <a:gridCol w="1453921"/>
                <a:gridCol w="1588716"/>
                <a:gridCol w="1493867"/>
              </a:tblGrid>
              <a:tr h="167305">
                <a:tc>
                  <a:txBody>
                    <a:bodyPr/>
                    <a:lstStyle/>
                    <a:p>
                      <a:pPr algn="ctr" fontAlgn="b"/>
                      <a:endParaRPr lang="es-CL" sz="1000" b="0" i="0" u="none" strike="noStrike" dirty="0">
                        <a:solidFill>
                          <a:srgbClr val="000000"/>
                        </a:solidFill>
                        <a:effectLst/>
                        <a:latin typeface="Calibri" panose="020F0502020204030204" pitchFamily="34" charset="0"/>
                      </a:endParaRPr>
                    </a:p>
                  </a:txBody>
                  <a:tcPr marL="8340" marR="8340" marT="8340" marB="0" anchor="ctr">
                    <a:lnL>
                      <a:noFill/>
                    </a:lnL>
                    <a:lnR>
                      <a:noFill/>
                    </a:lnR>
                    <a:lnT>
                      <a:noFill/>
                    </a:lnT>
                    <a:lnB w="6350" cap="flat" cmpd="sng" algn="ctr">
                      <a:solidFill>
                        <a:srgbClr val="000000"/>
                      </a:solidFill>
                      <a:prstDash val="solid"/>
                      <a:round/>
                      <a:headEnd type="none" w="med" len="med"/>
                      <a:tailEnd type="none" w="med" len="med"/>
                    </a:lnB>
                  </a:tcPr>
                </a:tc>
                <a:tc gridSpan="3">
                  <a:txBody>
                    <a:bodyPr/>
                    <a:lstStyle/>
                    <a:p>
                      <a:pPr algn="ctr" fontAlgn="b"/>
                      <a:r>
                        <a:rPr lang="es-CL" sz="1000" b="0" i="0" u="none" strike="noStrike">
                          <a:solidFill>
                            <a:srgbClr val="000000"/>
                          </a:solidFill>
                          <a:effectLst/>
                          <a:latin typeface="Calibri" panose="020F0502020204030204" pitchFamily="34" charset="0"/>
                        </a:rPr>
                        <a:t>Adjudicados</a:t>
                      </a:r>
                    </a:p>
                  </a:txBody>
                  <a:tcPr marL="8340" marR="8340" marT="834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s-CL"/>
                    </a:p>
                  </a:txBody>
                  <a:tcPr/>
                </a:tc>
                <a:tc hMerge="1">
                  <a:txBody>
                    <a:bodyPr/>
                    <a:lstStyle/>
                    <a:p>
                      <a:endParaRPr lang="es-CL"/>
                    </a:p>
                  </a:txBody>
                  <a:tcPr/>
                </a:tc>
                <a:tc>
                  <a:txBody>
                    <a:bodyPr/>
                    <a:lstStyle/>
                    <a:p>
                      <a:pPr algn="ctr" fontAlgn="b"/>
                      <a:r>
                        <a:rPr lang="es-CL" sz="1000" b="0" i="0" u="none" strike="noStrike" dirty="0">
                          <a:solidFill>
                            <a:srgbClr val="000000"/>
                          </a:solidFill>
                          <a:effectLst/>
                          <a:latin typeface="Calibri" panose="020F0502020204030204" pitchFamily="34" charset="0"/>
                        </a:rPr>
                        <a:t>No Adjudicados</a:t>
                      </a:r>
                    </a:p>
                  </a:txBody>
                  <a:tcPr marL="8340" marR="8340" marT="834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r>
              <a:tr h="351340">
                <a:tc>
                  <a:txBody>
                    <a:bodyPr/>
                    <a:lstStyle/>
                    <a:p>
                      <a:pPr algn="ctr" fontAlgn="b"/>
                      <a:r>
                        <a:rPr lang="es-CL" sz="1000" b="0" i="0" u="none" strike="noStrike">
                          <a:solidFill>
                            <a:srgbClr val="000000"/>
                          </a:solidFill>
                          <a:effectLst/>
                          <a:latin typeface="Calibri" panose="020F0502020204030204" pitchFamily="34" charset="0"/>
                        </a:rPr>
                        <a:t>1</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del Bío-Bío</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100" b="0" i="0" u="none" strike="noStrike">
                          <a:solidFill>
                            <a:srgbClr val="000000"/>
                          </a:solidFill>
                          <a:effectLst/>
                          <a:latin typeface="Calibri" panose="020F0502020204030204" pitchFamily="34" charset="0"/>
                        </a:rPr>
                        <a:t>Universidad de Talca</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100" b="0" i="0" u="none" strike="noStrike">
                          <a:solidFill>
                            <a:srgbClr val="000000"/>
                          </a:solidFill>
                          <a:effectLst/>
                          <a:latin typeface="Calibri" panose="020F0502020204030204" pitchFamily="34" charset="0"/>
                        </a:rPr>
                        <a:t>Universidad de la Frontera</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Universidad San Sebastián</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51340">
                <a:tc>
                  <a:txBody>
                    <a:bodyPr/>
                    <a:lstStyle/>
                    <a:p>
                      <a:pPr algn="ctr" fontAlgn="b"/>
                      <a:r>
                        <a:rPr lang="es-CL" sz="1000" b="0" i="0" u="none" strike="noStrike">
                          <a:solidFill>
                            <a:srgbClr val="000000"/>
                          </a:solidFill>
                          <a:effectLst/>
                          <a:latin typeface="Calibri" panose="020F0502020204030204" pitchFamily="34" charset="0"/>
                        </a:rPr>
                        <a:t>2</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Católica de la Santísima Concepción</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100" b="0" i="0" u="none" strike="noStrike">
                          <a:solidFill>
                            <a:srgbClr val="000000"/>
                          </a:solidFill>
                          <a:effectLst/>
                          <a:latin typeface="Calibri" panose="020F0502020204030204" pitchFamily="34" charset="0"/>
                        </a:rPr>
                        <a:t>Universidad Católica del Maule</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100" b="0" i="0" u="none" strike="noStrike">
                          <a:solidFill>
                            <a:srgbClr val="000000"/>
                          </a:solidFill>
                          <a:effectLst/>
                          <a:latin typeface="Calibri" panose="020F0502020204030204" pitchFamily="34" charset="0"/>
                        </a:rPr>
                        <a:t>Universidad Católica de Temuco</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Universidad de los Andes</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51340">
                <a:tc>
                  <a:txBody>
                    <a:bodyPr/>
                    <a:lstStyle/>
                    <a:p>
                      <a:pPr algn="ctr" fontAlgn="b"/>
                      <a:r>
                        <a:rPr lang="es-CL" sz="1000" b="0" i="0" u="none" strike="noStrike">
                          <a:solidFill>
                            <a:srgbClr val="000000"/>
                          </a:solidFill>
                          <a:effectLst/>
                          <a:latin typeface="Calibri" panose="020F0502020204030204" pitchFamily="34" charset="0"/>
                        </a:rPr>
                        <a:t>3</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del Desarrollo</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UTEM</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51340">
                <a:tc>
                  <a:txBody>
                    <a:bodyPr/>
                    <a:lstStyle/>
                    <a:p>
                      <a:pPr algn="ctr" fontAlgn="b"/>
                      <a:r>
                        <a:rPr lang="es-CL" sz="1000" b="0" i="0" u="none" strike="noStrike">
                          <a:solidFill>
                            <a:srgbClr val="000000"/>
                          </a:solidFill>
                          <a:effectLst/>
                          <a:latin typeface="Calibri" panose="020F0502020204030204" pitchFamily="34" charset="0"/>
                        </a:rPr>
                        <a:t>4</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de Santiago de Chile</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Universidad de Antofagasta</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255545">
                <a:tc>
                  <a:txBody>
                    <a:bodyPr/>
                    <a:lstStyle/>
                    <a:p>
                      <a:pPr algn="ctr" fontAlgn="b"/>
                      <a:r>
                        <a:rPr lang="es-CL" sz="1000" b="1" i="0" u="none" strike="noStrike">
                          <a:solidFill>
                            <a:srgbClr val="000000"/>
                          </a:solidFill>
                          <a:effectLst/>
                          <a:latin typeface="Calibri" panose="020F0502020204030204" pitchFamily="34" charset="0"/>
                        </a:rPr>
                        <a:t>5</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ctr"/>
                      <a:r>
                        <a:rPr lang="es-CL" sz="1100" b="1" i="0" u="none" strike="noStrike">
                          <a:solidFill>
                            <a:srgbClr val="000000"/>
                          </a:solidFill>
                          <a:effectLst/>
                          <a:latin typeface="Calibri" panose="020F0502020204030204" pitchFamily="34" charset="0"/>
                        </a:rPr>
                        <a:t>Universidad Central de Chile</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s-CL" sz="1000" b="1"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s-CL" sz="1000" b="1"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L" sz="1000" b="0" i="0" u="none" strike="noStrike" dirty="0">
                          <a:solidFill>
                            <a:srgbClr val="000000"/>
                          </a:solidFill>
                          <a:effectLst/>
                          <a:latin typeface="Calibri" panose="020F0502020204030204" pitchFamily="34" charset="0"/>
                        </a:rPr>
                        <a:t>Universidad de Viña del Mar</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64245">
                <a:tc>
                  <a:txBody>
                    <a:bodyPr/>
                    <a:lstStyle/>
                    <a:p>
                      <a:pPr algn="ctr" fontAlgn="b"/>
                      <a:r>
                        <a:rPr lang="es-CL" sz="1000" b="0" i="0" u="none" strike="noStrike">
                          <a:solidFill>
                            <a:srgbClr val="000000"/>
                          </a:solidFill>
                          <a:effectLst/>
                          <a:latin typeface="Calibri" panose="020F0502020204030204" pitchFamily="34" charset="0"/>
                        </a:rPr>
                        <a:t>6</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de Chile</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Universidad Andrés Bello</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51340">
                <a:tc>
                  <a:txBody>
                    <a:bodyPr/>
                    <a:lstStyle/>
                    <a:p>
                      <a:pPr algn="ctr" fontAlgn="b"/>
                      <a:r>
                        <a:rPr lang="es-CL" sz="1000" b="0" i="0" u="none" strike="noStrike">
                          <a:solidFill>
                            <a:srgbClr val="000000"/>
                          </a:solidFill>
                          <a:effectLst/>
                          <a:latin typeface="Calibri" panose="020F0502020204030204" pitchFamily="34" charset="0"/>
                        </a:rPr>
                        <a:t>7</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Pontificia Universidad Católica de Chile</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Técnica Federico Santa María</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224724">
                <a:tc>
                  <a:txBody>
                    <a:bodyPr/>
                    <a:lstStyle/>
                    <a:p>
                      <a:pPr algn="ctr" fontAlgn="b"/>
                      <a:r>
                        <a:rPr lang="es-CL" sz="1000" b="0" i="0" u="none" strike="noStrike">
                          <a:solidFill>
                            <a:srgbClr val="000000"/>
                          </a:solidFill>
                          <a:effectLst/>
                          <a:latin typeface="Calibri" panose="020F0502020204030204" pitchFamily="34" charset="0"/>
                        </a:rPr>
                        <a:t>8</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de Valparaíso</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216024">
                <a:tc>
                  <a:txBody>
                    <a:bodyPr/>
                    <a:lstStyle/>
                    <a:p>
                      <a:pPr algn="ctr" fontAlgn="b"/>
                      <a:r>
                        <a:rPr lang="es-CL" sz="1000" b="0" i="0" u="none" strike="noStrike">
                          <a:solidFill>
                            <a:srgbClr val="000000"/>
                          </a:solidFill>
                          <a:effectLst/>
                          <a:latin typeface="Calibri" panose="020F0502020204030204" pitchFamily="34" charset="0"/>
                        </a:rPr>
                        <a:t>9</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de Concepción</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216024">
                <a:tc>
                  <a:txBody>
                    <a:bodyPr/>
                    <a:lstStyle/>
                    <a:p>
                      <a:pPr algn="ctr" fontAlgn="b"/>
                      <a:r>
                        <a:rPr lang="es-CL" sz="1000" b="0" i="0" u="none" strike="noStrike">
                          <a:solidFill>
                            <a:srgbClr val="000000"/>
                          </a:solidFill>
                          <a:effectLst/>
                          <a:latin typeface="Calibri" panose="020F0502020204030204" pitchFamily="34" charset="0"/>
                        </a:rPr>
                        <a:t>10</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Adolfo Ibáñez</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176503">
                <a:tc>
                  <a:txBody>
                    <a:bodyPr/>
                    <a:lstStyle/>
                    <a:p>
                      <a:pPr algn="ctr" fontAlgn="b"/>
                      <a:r>
                        <a:rPr lang="es-CL" sz="1000" b="0" i="0" u="none" strike="noStrike">
                          <a:solidFill>
                            <a:srgbClr val="000000"/>
                          </a:solidFill>
                          <a:effectLst/>
                          <a:latin typeface="Calibri" panose="020F0502020204030204" pitchFamily="34" charset="0"/>
                        </a:rPr>
                        <a:t>11</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de Los Lagos</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51340">
                <a:tc>
                  <a:txBody>
                    <a:bodyPr/>
                    <a:lstStyle/>
                    <a:p>
                      <a:pPr algn="ctr" fontAlgn="b"/>
                      <a:r>
                        <a:rPr lang="es-CL" sz="1000" b="0" i="0" u="none" strike="noStrike">
                          <a:solidFill>
                            <a:srgbClr val="000000"/>
                          </a:solidFill>
                          <a:effectLst/>
                          <a:latin typeface="Calibri" panose="020F0502020204030204" pitchFamily="34" charset="0"/>
                        </a:rPr>
                        <a:t>12</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Pontificia Universidad Católica de Valparaíso</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51340">
                <a:tc>
                  <a:txBody>
                    <a:bodyPr/>
                    <a:lstStyle/>
                    <a:p>
                      <a:pPr algn="ctr" fontAlgn="b"/>
                      <a:r>
                        <a:rPr lang="es-CL" sz="1000" b="0" i="0" u="none" strike="noStrike">
                          <a:solidFill>
                            <a:srgbClr val="000000"/>
                          </a:solidFill>
                          <a:effectLst/>
                          <a:latin typeface="Calibri" panose="020F0502020204030204" pitchFamily="34" charset="0"/>
                        </a:rPr>
                        <a:t>13</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Católica del Norte</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272945">
                <a:tc>
                  <a:txBody>
                    <a:bodyPr/>
                    <a:lstStyle/>
                    <a:p>
                      <a:pPr algn="ctr" fontAlgn="b"/>
                      <a:r>
                        <a:rPr lang="es-CL" sz="1000" b="0" i="0" u="none" strike="noStrike">
                          <a:solidFill>
                            <a:srgbClr val="000000"/>
                          </a:solidFill>
                          <a:effectLst/>
                          <a:latin typeface="Calibri" panose="020F0502020204030204" pitchFamily="34" charset="0"/>
                        </a:rPr>
                        <a:t>14</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Diego Portales</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51340">
                <a:tc>
                  <a:txBody>
                    <a:bodyPr/>
                    <a:lstStyle/>
                    <a:p>
                      <a:pPr algn="ctr" fontAlgn="b"/>
                      <a:r>
                        <a:rPr lang="es-CL" sz="1000" b="0" i="0" u="none" strike="noStrike" dirty="0">
                          <a:solidFill>
                            <a:srgbClr val="000000"/>
                          </a:solidFill>
                          <a:effectLst/>
                          <a:latin typeface="Calibri" panose="020F0502020204030204" pitchFamily="34" charset="0"/>
                        </a:rPr>
                        <a:t>15</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effectLst/>
                          <a:latin typeface="Calibri" panose="020F0502020204030204" pitchFamily="34" charset="0"/>
                        </a:rPr>
                        <a:t>Universidad Tecnológica de Chile INACAP</a:t>
                      </a:r>
                    </a:p>
                  </a:txBody>
                  <a:tcPr marL="8340" marR="8340" marT="83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panose="020F0502020204030204" pitchFamily="34" charset="0"/>
                        </a:rPr>
                        <a:t> </a:t>
                      </a:r>
                    </a:p>
                  </a:txBody>
                  <a:tcPr marL="8340" marR="8340" marT="83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1307064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Que nos pidió CORFO en el Concurso</a:t>
            </a:r>
            <a:endParaRPr lang="es-CL" dirty="0"/>
          </a:p>
        </p:txBody>
      </p:sp>
      <p:sp>
        <p:nvSpPr>
          <p:cNvPr id="3" name="Marcador de número de diapositiva 2"/>
          <p:cNvSpPr>
            <a:spLocks noGrp="1"/>
          </p:cNvSpPr>
          <p:nvPr>
            <p:ph type="sldNum" sz="quarter" idx="12"/>
          </p:nvPr>
        </p:nvSpPr>
        <p:spPr/>
        <p:txBody>
          <a:bodyPr/>
          <a:lstStyle/>
          <a:p>
            <a:fld id="{95C6E45D-0371-4F52-B65B-F7ACF140F51B}" type="slidenum">
              <a:rPr lang="es-CL" smtClean="0"/>
              <a:pPr/>
              <a:t>7</a:t>
            </a:fld>
            <a:endParaRPr lang="es-CL"/>
          </a:p>
        </p:txBody>
      </p:sp>
      <p:sp>
        <p:nvSpPr>
          <p:cNvPr id="4" name="Rectángulo 3"/>
          <p:cNvSpPr/>
          <p:nvPr/>
        </p:nvSpPr>
        <p:spPr>
          <a:xfrm>
            <a:off x="971600" y="1628800"/>
            <a:ext cx="7272808" cy="410445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dirty="0" smtClean="0"/>
              <a:t>Es un dato que las universidades chilenas no figuran en los ranking de calidad internacional, ni globalmente, ni específicamente en alguna área.</a:t>
            </a:r>
          </a:p>
          <a:p>
            <a:r>
              <a:rPr lang="es-CL" dirty="0" smtClean="0"/>
              <a:t>Son muchas las universidades de otros países que han producido cambios significativos, y debemos inspirarnos en ello.</a:t>
            </a:r>
          </a:p>
          <a:p>
            <a:endParaRPr lang="es-CL" dirty="0" smtClean="0"/>
          </a:p>
          <a:p>
            <a:r>
              <a:rPr lang="es-CL" sz="2800" dirty="0" smtClean="0"/>
              <a:t>CORFO nos invitó a hacer un proyecto para desarrollar las 3 misiones de la Universidad: Docencia, Investigación y Vinculación con el Medio; </a:t>
            </a:r>
            <a:r>
              <a:rPr lang="es-CL" sz="2800" dirty="0" smtClean="0">
                <a:solidFill>
                  <a:srgbClr val="FFFF00"/>
                </a:solidFill>
              </a:rPr>
              <a:t>con un énfasis en esta última</a:t>
            </a:r>
            <a:r>
              <a:rPr lang="es-CL" sz="2800" dirty="0" smtClean="0"/>
              <a:t>; </a:t>
            </a:r>
            <a:r>
              <a:rPr lang="es-CL" sz="2800" dirty="0" smtClean="0">
                <a:solidFill>
                  <a:srgbClr val="FF0000"/>
                </a:solidFill>
              </a:rPr>
              <a:t>y bajo la premisa de producir un cambio significativo.</a:t>
            </a:r>
          </a:p>
          <a:p>
            <a:endParaRPr lang="es-CL" dirty="0" smtClean="0"/>
          </a:p>
          <a:p>
            <a:pPr algn="ctr"/>
            <a:endParaRPr lang="es-CL" dirty="0"/>
          </a:p>
        </p:txBody>
      </p:sp>
    </p:spTree>
    <p:extLst>
      <p:ext uri="{BB962C8B-B14F-4D97-AF65-F5344CB8AC3E}">
        <p14:creationId xmlns:p14="http://schemas.microsoft.com/office/powerpoint/2010/main" val="2026472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En qué consiste el proyecto</a:t>
            </a:r>
            <a:endParaRPr lang="es-CL" dirty="0"/>
          </a:p>
        </p:txBody>
      </p:sp>
      <p:sp>
        <p:nvSpPr>
          <p:cNvPr id="3" name="Marcador de texto 2"/>
          <p:cNvSpPr>
            <a:spLocks noGrp="1"/>
          </p:cNvSpPr>
          <p:nvPr>
            <p:ph type="body" idx="1"/>
          </p:nvPr>
        </p:nvSpPr>
        <p:spPr/>
        <p:txBody>
          <a:bodyPr/>
          <a:lstStyle/>
          <a:p>
            <a:endParaRPr lang="es-CL"/>
          </a:p>
        </p:txBody>
      </p:sp>
      <p:sp>
        <p:nvSpPr>
          <p:cNvPr id="4" name="Marcador de número de diapositiva 3"/>
          <p:cNvSpPr>
            <a:spLocks noGrp="1"/>
          </p:cNvSpPr>
          <p:nvPr>
            <p:ph type="sldNum" sz="quarter" idx="12"/>
          </p:nvPr>
        </p:nvSpPr>
        <p:spPr/>
        <p:txBody>
          <a:bodyPr/>
          <a:lstStyle/>
          <a:p>
            <a:fld id="{95C6E45D-0371-4F52-B65B-F7ACF140F51B}" type="slidenum">
              <a:rPr lang="es-CL" smtClean="0"/>
              <a:pPr/>
              <a:t>8</a:t>
            </a:fld>
            <a:endParaRPr lang="es-CL"/>
          </a:p>
        </p:txBody>
      </p:sp>
    </p:spTree>
    <p:extLst>
      <p:ext uri="{BB962C8B-B14F-4D97-AF65-F5344CB8AC3E}">
        <p14:creationId xmlns:p14="http://schemas.microsoft.com/office/powerpoint/2010/main" val="2050997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95C6E45D-0371-4F52-B65B-F7ACF140F51B}" type="slidenum">
              <a:rPr lang="es-CL" smtClean="0"/>
              <a:pPr/>
              <a:t>9</a:t>
            </a:fld>
            <a:endParaRPr lang="es-CL"/>
          </a:p>
        </p:txBody>
      </p:sp>
      <p:graphicFrame>
        <p:nvGraphicFramePr>
          <p:cNvPr id="5" name="Diagrama 4"/>
          <p:cNvGraphicFramePr/>
          <p:nvPr>
            <p:extLst>
              <p:ext uri="{D42A27DB-BD31-4B8C-83A1-F6EECF244321}">
                <p14:modId xmlns:p14="http://schemas.microsoft.com/office/powerpoint/2010/main" val="286180757"/>
              </p:ext>
            </p:extLst>
          </p:nvPr>
        </p:nvGraphicFramePr>
        <p:xfrm>
          <a:off x="683568" y="1397000"/>
          <a:ext cx="800323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5688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1923</Words>
  <Application>Microsoft Office PowerPoint</Application>
  <PresentationFormat>Presentación en pantalla (4:3)</PresentationFormat>
  <Paragraphs>312</Paragraphs>
  <Slides>28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Calibri</vt:lpstr>
      <vt:lpstr>Times New Roman</vt:lpstr>
      <vt:lpstr>Tema de Office</vt:lpstr>
      <vt:lpstr>Plan de Desarrollo Estratégico de la Facultad de Ingeniería de Universidad Central de Chile para lograr un cambio sustantivo en el cumplimiento de su misión, con énfasis en su orientación a la innovación, vinculación con el medio, es decir, en su contribución al Desarrollo</vt:lpstr>
      <vt:lpstr>proyecto plan de desarrollo estratégico nueva ingeniería para el 2030 </vt:lpstr>
      <vt:lpstr>La Génesis del Proyecto</vt:lpstr>
      <vt:lpstr>La orientación del cambio</vt:lpstr>
      <vt:lpstr>El Programa de CORFO</vt:lpstr>
      <vt:lpstr>Quienes adjudicaron y quiénes no</vt:lpstr>
      <vt:lpstr>Que nos pidió CORFO en el Concurso</vt:lpstr>
      <vt:lpstr>En qué consiste el proyecto</vt:lpstr>
      <vt:lpstr>Presentación de PowerPoint</vt:lpstr>
      <vt:lpstr>Los Actores del Proceso en este Proyecto</vt:lpstr>
      <vt:lpstr>Actores Internos</vt:lpstr>
      <vt:lpstr>Otras Universidades, Empresas, Asesores externos</vt:lpstr>
      <vt:lpstr>Característica del Proceso</vt:lpstr>
      <vt:lpstr>Empresas…</vt:lpstr>
      <vt:lpstr>Presentación de PowerPoint</vt:lpstr>
      <vt:lpstr>El rol de la empresa</vt:lpstr>
      <vt:lpstr>Universidades…</vt:lpstr>
      <vt:lpstr>Objetivo General</vt:lpstr>
      <vt:lpstr>Objetivos específicos del Proyecto</vt:lpstr>
      <vt:lpstr>Objetivos específicos del Proyecto</vt:lpstr>
      <vt:lpstr>Objetivos específicos del Proyecto</vt:lpstr>
      <vt:lpstr>Objetivos específicos del Proyecto</vt:lpstr>
      <vt:lpstr>Resultados esperados</vt:lpstr>
      <vt:lpstr>La colaboración internacional</vt:lpstr>
      <vt:lpstr>Moodle plataforma de información y participación de la Comunidad Universitaria FING</vt:lpstr>
      <vt:lpstr>Presentación de PowerPoint</vt:lpstr>
      <vt:lpstr>Seminario Nueva Ingeniería para el 2030</vt:lpstr>
      <vt:lpstr>OPINIONES, PREGUNTAS Y RESPUESTAS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Planificación Estratégica de la Facultad de Ciencias Físicas y Matemáticas de Universidad Central de Chile para lograr un cambio sustantivo en su orientación a la innovación, vinculación con las empresas y tercera misión</dc:title>
  <dc:creator>Etienne  Lefranc Hernández</dc:creator>
  <cp:lastModifiedBy>Etienne</cp:lastModifiedBy>
  <cp:revision>32</cp:revision>
  <dcterms:created xsi:type="dcterms:W3CDTF">2013-03-26T18:19:53Z</dcterms:created>
  <dcterms:modified xsi:type="dcterms:W3CDTF">2013-07-01T19:11:29Z</dcterms:modified>
</cp:coreProperties>
</file>