
<file path=[Content_Types].xml><?xml version="1.0" encoding="utf-8"?>
<Types xmlns="http://schemas.openxmlformats.org/package/2006/content-types">
  <Override ContentType="application/vnd.openxmlformats-officedocument.presentationml.slide+xml" PartName="/ppt/slides/slide29.xml"/>
  <Override ContentType="application/vnd.openxmlformats-officedocument.presentationml.notesSlide+xml" PartName="/ppt/notesSlides/notesSlide2.xml"/>
  <Override ContentType="application/vnd.ms-office.drawingml.diagramDrawing+xml" PartName="/ppt/diagrams/drawing2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6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notesSlide+xml" PartName="/ppt/notesSlides/notesSlide27.xml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32.xml"/>
  <Override ContentType="application/vnd.openxmlformats-officedocument.presentationml.notesMaster+xml" PartName="/ppt/notesMasters/notesMaster1.xml"/>
  <Override ContentType="application/vnd.openxmlformats-officedocument.themeOverride+xml" PartName="/ppt/theme/themeOverride1.xml"/>
  <Override ContentType="application/vnd.openxmlformats-officedocument.presentationml.notesSlide+xml" PartName="/ppt/notesSlides/notesSlide16.xml"/>
  <Override ContentType="application/vnd.openxmlformats-officedocument.presentationml.slide+xml" PartName="/ppt/slides/slide1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notesSlide+xml" PartName="/ppt/notesSlides/notesSlide23.xml"/>
  <Override ContentType="application/vnd.openxmlformats-officedocument.drawingml.diagramLayout+xml" PartName="/ppt/diagrams/layout5.xml"/>
  <Override ContentType="application/vnd.openxmlformats-officedocument.presentationml.notesSlide+xml" PartName="/ppt/notesSlides/notesSlide12.xml"/>
  <Override ContentType="application/vnd.openxmlformats-officedocument.drawingml.chart+xml" PartName="/ppt/charts/chart7.xml"/>
  <Override ContentType="application/vnd.openxmlformats-officedocument.presentationml.notesSlide+xml" PartName="/ppt/notesSlides/notesSlide7.xml"/>
  <Override ContentType="application/vnd.openxmlformats-officedocument.drawingml.chart+xml" PartName="/ppt/charts/chart3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Default ContentType="application/vnd.openxmlformats-officedocument.spreadsheetml.sheet" Extension="xlsx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drawingml.diagramColors+xml" PartName="/ppt/diagrams/colors4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3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drawingml.diagramColors+xml" PartName="/ppt/diagrams/colors2.xml"/>
  <Override ContentType="application/vnd.ms-office.drawingml.diagramDrawing+xml" PartName="/ppt/diagrams/drawing3.xml"/>
  <Override ContentType="application/vnd.openxmlformats-officedocument.drawingml.diagramStyle+xml" PartName="/ppt/diagrams/quickStyle5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slide+xml" PartName="/ppt/slides/slide3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theme+xml" PartName="/ppt/theme/theme2.xml"/>
  <Override ContentType="application/vnd.ms-office.drawingml.diagramDrawing+xml" PartName="/ppt/diagrams/drawing1.xml"/>
  <Override ContentType="application/vnd.openxmlformats-officedocument.drawingml.diagramStyle+xml" PartName="/ppt/diagrams/quickStyle3.xml"/>
  <Override ContentType="application/vnd.openxmlformats-officedocument.presentationml.notesSlide+xml" PartName="/ppt/notesSlides/notesSlide19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24.xml"/>
  <Override ContentType="application/vnd.openxmlformats-officedocument.presentationml.slide+xml" PartName="/ppt/slides/slide33.xml"/>
  <Override ContentType="application/vnd.openxmlformats-officedocument.presentationml.slide+xml" PartName="/ppt/slides/slide35.xml"/>
  <Default ContentType="image/jpeg" Extension="jpeg"/>
  <Override ContentType="application/vnd.openxmlformats-officedocument.presentationml.slideLayout+xml" PartName="/ppt/slideLayouts/slideLayout3.xml"/>
  <Override ContentType="application/vnd.openxmlformats-officedocument.drawingml.diagramStyle+xml" PartName="/ppt/diagrams/quickStyle1.xml"/>
  <Override ContentType="application/vnd.openxmlformats-officedocument.presentationml.notesSlide+xml" PartName="/ppt/notesSlides/notesSlide17.xml"/>
  <Default ContentType="image/x-emf" Extension="emf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22.xml"/>
  <Override ContentType="application/vnd.openxmlformats-officedocument.presentationml.slide+xml" PartName="/ppt/slides/slide31.xml"/>
  <Override ContentType="application/vnd.openxmlformats-officedocument.presentationml.slide+xml" PartName="/ppt/slides/slide42.xml"/>
  <Override ContentType="application/vnd.openxmlformats-officedocument.presentationml.slideLayout+xml" PartName="/ppt/slideLayouts/slideLayout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6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20.xml"/>
  <Override ContentType="application/vnd.openxmlformats-officedocument.presentationml.slide+xml" PartName="/ppt/slides/slide40.xml"/>
  <Override ContentType="application/vnd.openxmlformats-officedocument.presentationml.slideLayout+xml" PartName="/ppt/slideLayouts/slideLayout12.xml"/>
  <Override ContentType="application/vnd.openxmlformats-officedocument.presentationml.notesSlide+xml" PartName="/ppt/notesSlides/notesSlide13.xml"/>
  <Override ContentType="application/vnd.openxmlformats-officedocument.drawingml.chart+xml" PartName="/ppt/charts/chart8.xml"/>
  <Override ContentType="application/vnd.openxmlformats-officedocument.presentationml.notesSlide+xml" PartName="/ppt/notesSlides/notesSlide22.xml"/>
  <Override ContentType="application/vnd.openxmlformats-officedocument.drawingml.diagramLayout+xml" PartName="/ppt/diagrams/layout4.xml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drawingml.diagramLayout+xml" PartName="/ppt/diagrams/layout2.xml"/>
  <Override ContentType="application/vnd.openxmlformats-officedocument.drawingml.chart+xml" PartName="/ppt/charts/chart6.xml"/>
  <Default ContentType="application/vnd.openxmlformats-officedocument.vmlDrawing" Extension="vml"/>
  <Override ContentType="application/vnd.openxmlformats-officedocument.presentationml.notesSlide+xml" PartName="/ppt/notesSlides/notesSlide20.xml"/>
  <Override ContentType="application/vnd.openxmlformats-officedocument.drawingml.diagramData+xml" PartName="/ppt/diagrams/data5.xml"/>
  <Override ContentType="application/vnd.openxmlformats-officedocument.drawingml.chart+xml" PartName="/ppt/charts/chart10.xml"/>
  <Override ContentType="application/vnd.openxmlformats-officedocument.presentationml.notesSlide+xml" PartName="/ppt/notesSlides/notesSlide6.xml"/>
  <Override ContentType="application/vnd.openxmlformats-officedocument.drawingml.chart+xml" PartName="/ppt/charts/chart4.xml"/>
  <Override ContentType="application/vnd.openxmlformats-officedocument.drawingml.diagramData+xml" PartName="/ppt/diagrams/data3.xml"/>
  <Override ContentType="application/vnd.openxmlformats-officedocument.drawingml.diagramColors+xml" PartName="/ppt/diagrams/colors5.xml"/>
  <Override ContentType="application/vnd.openxmlformats-officedocument.presentationml.slide+xml" PartName="/ppt/slides/slide8.xml"/>
  <Override ContentType="application/vnd.openxmlformats-officedocument.presentationml.handoutMaster+xml" PartName="/ppt/handoutMasters/handoutMaster1.xml"/>
  <Override ContentType="application/vnd.openxmlformats-officedocument.presentationml.notesSlide+xml" PartName="/ppt/notesSlides/notesSlide4.xml"/>
  <Override ContentType="application/vnd.openxmlformats-officedocument.drawingml.chart+xml" PartName="/ppt/charts/chart2.xml"/>
  <Override ContentType="application/vnd.openxmlformats-officedocument.drawingml.diagramData+xml" PartName="/ppt/diagrams/data1.xml"/>
  <Override ContentType="application/vnd.openxmlformats-officedocument.drawingml.diagramColors+xml" PartName="/ppt/diagrams/colors3.xml"/>
  <Override ContentType="application/vnd.ms-office.drawingml.diagramDrawing+xml" PartName="/ppt/diagrams/drawing4.xml"/>
  <Override ContentType="application/vnd.openxmlformats-package.core-properties+xml" PartName="/docProps/core.xml"/>
  <Override ContentType="application/vnd.openxmlformats-officedocument.presentationml.slide+xml" PartName="/ppt/slides/slide6.xml"/>
  <Override ContentType="application/vnd.openxmlformats-officedocument.presentationml.slide+xml" PartName="/ppt/slides/slide38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openxmlformats-officedocument.drawingml.diagramStyle+xml" PartName="/ppt/diagrams/quickStyle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7.xml"/>
  <Override ContentType="application/vnd.openxmlformats-officedocument.presentationml.slideLayout+xml" PartName="/ppt/slideLayouts/slideLayout4.xml"/>
  <Override ContentType="application/vnd.openxmlformats-officedocument.theme+xml" PartName="/ppt/theme/theme3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34.xml"/>
  <Default ContentType="application/vnd.ms-excel" Extension="xls"/>
  <Override ContentType="application/vnd.openxmlformats-officedocument.presentationml.notesSlide+xml" PartName="/ppt/notesSlides/notesSlide18.xml"/>
  <Default ContentType="application/vnd.openxmlformats-package.relationships+xml" Extension="rels"/>
  <Override ContentType="application/vnd.openxmlformats-officedocument.presentationml.slide+xml" PartName="/ppt/slides/slide23.xml"/>
  <Override ContentType="application/vnd.openxmlformats-officedocument.presentationml.slide+xml" PartName="/ppt/slides/slide41.xml"/>
  <Override ContentType="application/vnd.openxmlformats-officedocument.presentationml.notesSlide+xml" PartName="/ppt/notesSlides/notesSlide25.xml"/>
  <Override ContentType="application/vnd.openxmlformats-officedocument.presentationml.slide+xml" PartName="/ppt/slides/slide12.xml"/>
  <Override ContentType="application/vnd.openxmlformats-officedocument.presentationml.slide+xml" PartName="/ppt/slides/slide30.xml"/>
  <Override ContentType="application/vnd.openxmlformats-officedocument.presentationml.slideLayout+xml" PartName="/ppt/slideLayouts/slideLayout11.xml"/>
  <Override ContentType="application/vnd.openxmlformats-officedocument.presentationml.notesSlide+xml" PartName="/ppt/notesSlides/notesSlide14.xml"/>
  <Override ContentType="application/vnd.openxmlformats-officedocument.drawingml.chart+xml" PartName="/ppt/charts/chart9.xml"/>
  <Override ContentType="application/vnd.openxmlformats-officedocument.drawingml.chart+xml" PartName="/ppt/charts/chart11.xml"/>
  <Override ContentType="application/vnd.openxmlformats-officedocument.presentationml.commentAuthors+xml" PartName="/ppt/commentAuthors.xml"/>
  <Override ContentType="application/vnd.openxmlformats-officedocument.presentationml.notesSlide+xml" PartName="/ppt/notesSlides/notesSlide9.xml"/>
  <Override ContentType="application/vnd.openxmlformats-officedocument.drawingml.diagramLayout+xml" PartName="/ppt/diagrams/layout3.xml"/>
  <Override ContentType="application/vnd.openxmlformats-officedocument.presentationml.notesSlide+xml" PartName="/ppt/notesSlides/notesSlide21.xml"/>
  <Override ContentType="application/vnd.openxmlformats-officedocument.drawingml.diagramData+xml" PartName="/ppt/diagrams/data4.xml"/>
  <Override ContentType="application/vnd.openxmlformats-officedocument.presentationml.notesSlide+xml" PartName="/ppt/notesSlides/notesSlide10.xml"/>
  <Override ContentType="application/vnd.openxmlformats-officedocument.drawingml.chart+xml" PartName="/ppt/charts/chart5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5.xml"/>
  <Override ContentType="application/vnd.openxmlformats-officedocument.drawingml.chart+xml" PartName="/ppt/charts/chart1.xml"/>
  <Override ContentType="application/vnd.ms-office.drawingml.diagramDrawing+xml" PartName="/ppt/diagrams/drawing5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4"/>
  </p:notesMasterIdLst>
  <p:handoutMasterIdLst>
    <p:handoutMasterId r:id="rId45"/>
  </p:handoutMasterIdLst>
  <p:sldIdLst>
    <p:sldId id="261" r:id="rId2"/>
    <p:sldId id="382" r:id="rId3"/>
    <p:sldId id="277" r:id="rId4"/>
    <p:sldId id="376" r:id="rId5"/>
    <p:sldId id="344" r:id="rId6"/>
    <p:sldId id="278" r:id="rId7"/>
    <p:sldId id="351" r:id="rId8"/>
    <p:sldId id="281" r:id="rId9"/>
    <p:sldId id="380" r:id="rId10"/>
    <p:sldId id="384" r:id="rId11"/>
    <p:sldId id="283" r:id="rId12"/>
    <p:sldId id="285" r:id="rId13"/>
    <p:sldId id="287" r:id="rId14"/>
    <p:sldId id="286" r:id="rId15"/>
    <p:sldId id="289" r:id="rId16"/>
    <p:sldId id="290" r:id="rId17"/>
    <p:sldId id="386" r:id="rId18"/>
    <p:sldId id="308" r:id="rId19"/>
    <p:sldId id="342" r:id="rId20"/>
    <p:sldId id="296" r:id="rId21"/>
    <p:sldId id="319" r:id="rId22"/>
    <p:sldId id="314" r:id="rId23"/>
    <p:sldId id="356" r:id="rId24"/>
    <p:sldId id="302" r:id="rId25"/>
    <p:sldId id="387" r:id="rId26"/>
    <p:sldId id="311" r:id="rId27"/>
    <p:sldId id="328" r:id="rId28"/>
    <p:sldId id="385" r:id="rId29"/>
    <p:sldId id="390" r:id="rId30"/>
    <p:sldId id="391" r:id="rId31"/>
    <p:sldId id="388" r:id="rId32"/>
    <p:sldId id="369" r:id="rId33"/>
    <p:sldId id="392" r:id="rId34"/>
    <p:sldId id="389" r:id="rId35"/>
    <p:sldId id="368" r:id="rId36"/>
    <p:sldId id="365" r:id="rId37"/>
    <p:sldId id="366" r:id="rId38"/>
    <p:sldId id="367" r:id="rId39"/>
    <p:sldId id="371" r:id="rId40"/>
    <p:sldId id="373" r:id="rId41"/>
    <p:sldId id="374" r:id="rId42"/>
    <p:sldId id="375" r:id="rId4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arena.orchard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6" autoAdjust="0"/>
    <p:restoredTop sz="99777" autoAdjust="0"/>
  </p:normalViewPr>
  <p:slideViewPr>
    <p:cSldViewPr>
      <p:cViewPr>
        <p:scale>
          <a:sx n="90" d="100"/>
          <a:sy n="90" d="100"/>
        </p:scale>
        <p:origin x="-47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2\Presentaciones\Gr&#225;ficos%20presentacion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1\IDH%20Felicidad\Post%20Copi&#243;n\Multinivel\Copia%20de%20DATOS_FIGURA_MULTINIVEL_1204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1\IDH%20Felicidad\Post%20Copi&#243;n\Presentaciones%20CC-R-P\regresiones%20control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1\IDH%20Felicidad\Post%20Copi&#243;n\Parte%20IV-V_nuevas\regresiones%20control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1\IDH%20Felicidad\Post%20Copi&#243;n\Parte%20IV-V_nuevas\regresiones%20control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luisa.sierra\AppData\Local\Microsoft\Windows\Temporary%20Internet%20Files\Content.Outlook\88TQLPRW\Distribuci&#243;n%20v&#237;nculos%20y%20distribuci&#243;n%20ishs%20(agregando%20total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ina\Documents\PNUD%202012\Presentaciones\Gr&#225;ficos%20presentacion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title>
      <c:tx>
        <c:rich>
          <a:bodyPr/>
          <a:lstStyle/>
          <a:p>
            <a:pPr>
              <a:defRPr lang="en-US" sz="1600"/>
            </a:pPr>
            <a:r>
              <a:rPr lang="es-CL" sz="1600"/>
              <a:t>Escala</a:t>
            </a:r>
            <a:r>
              <a:rPr lang="es-CL" sz="1600" baseline="0"/>
              <a:t> de s</a:t>
            </a:r>
            <a:r>
              <a:rPr lang="es-CL" sz="1600"/>
              <a:t>atisfacción</a:t>
            </a:r>
            <a:r>
              <a:rPr lang="es-CL" sz="1600" baseline="0"/>
              <a:t> vital según NSE </a:t>
            </a:r>
          </a:p>
          <a:p>
            <a:pPr>
              <a:defRPr lang="en-US" sz="1600"/>
            </a:pPr>
            <a:r>
              <a:rPr lang="es-CL" sz="1400" b="0" i="1" baseline="0"/>
              <a:t>Pocentaje de personas que responden 7 o más</a:t>
            </a:r>
            <a:endParaRPr lang="es-CL" sz="1400" b="0" i="1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5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Hoja3!$A$3:$A$8</c:f>
              <c:strCache>
                <c:ptCount val="6"/>
                <c:pt idx="0">
                  <c:v>ABC1</c:v>
                </c:pt>
                <c:pt idx="1">
                  <c:v>C2</c:v>
                </c:pt>
                <c:pt idx="2">
                  <c:v>C3</c:v>
                </c:pt>
                <c:pt idx="3">
                  <c:v>D</c:v>
                </c:pt>
                <c:pt idx="4">
                  <c:v>E</c:v>
                </c:pt>
                <c:pt idx="5">
                  <c:v>Total</c:v>
                </c:pt>
              </c:strCache>
            </c:strRef>
          </c:cat>
          <c:val>
            <c:numRef>
              <c:f>Hoja3!$B$3:$B$8</c:f>
              <c:numCache>
                <c:formatCode>General</c:formatCode>
                <c:ptCount val="6"/>
                <c:pt idx="0" formatCode="0.0">
                  <c:v>90</c:v>
                </c:pt>
                <c:pt idx="1">
                  <c:v>76.3</c:v>
                </c:pt>
                <c:pt idx="2">
                  <c:v>69.599999999999994</c:v>
                </c:pt>
                <c:pt idx="3">
                  <c:v>59.2</c:v>
                </c:pt>
                <c:pt idx="4">
                  <c:v>55.9</c:v>
                </c:pt>
                <c:pt idx="5">
                  <c:v>66.5</c:v>
                </c:pt>
              </c:numCache>
            </c:numRef>
          </c:val>
        </c:ser>
        <c:gapWidth val="132"/>
        <c:overlap val="-31"/>
        <c:axId val="85018496"/>
        <c:axId val="86304640"/>
      </c:barChart>
      <c:catAx>
        <c:axId val="850184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86304640"/>
        <c:crosses val="autoZero"/>
        <c:auto val="1"/>
        <c:lblAlgn val="ctr"/>
        <c:lblOffset val="100"/>
      </c:catAx>
      <c:valAx>
        <c:axId val="86304640"/>
        <c:scaling>
          <c:orientation val="minMax"/>
        </c:scaling>
        <c:axPos val="l"/>
        <c:majorGridlines/>
        <c:numFmt formatCode="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s-CL"/>
          </a:p>
        </c:txPr>
        <c:crossAx val="85018496"/>
        <c:crosses val="autoZero"/>
        <c:crossBetween val="between"/>
        <c:majorUnit val="20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style val="29"/>
  <c:chart>
    <c:plotArea>
      <c:layout>
        <c:manualLayout>
          <c:layoutTarget val="inner"/>
          <c:xMode val="edge"/>
          <c:yMode val="edge"/>
          <c:x val="2.91779877748213E-2"/>
          <c:y val="1.5336460200074386E-2"/>
          <c:w val="0.92737187777410113"/>
          <c:h val="0.91284643896249862"/>
        </c:manualLayout>
      </c:layout>
      <c:barChart>
        <c:barDir val="bar"/>
        <c:grouping val="clustered"/>
        <c:ser>
          <c:idx val="0"/>
          <c:order val="0"/>
          <c:dPt>
            <c:idx val="0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2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3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4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7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8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9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12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3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4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5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6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17"/>
            <c:spPr>
              <a:solidFill>
                <a:srgbClr val="FF0000"/>
              </a:solidFill>
            </c:spPr>
          </c:dPt>
          <c:dPt>
            <c:idx val="18"/>
            <c:spPr>
              <a:solidFill>
                <a:srgbClr val="FF0000"/>
              </a:solidFill>
            </c:spPr>
          </c:dPt>
          <c:dPt>
            <c:idx val="19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dPt>
          <c:dPt>
            <c:idx val="20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balanced" dir="t">
                  <a:rot lat="0" lon="0" rev="13800000"/>
                </a:lightRig>
              </a:scene3d>
              <a:sp3d prstMaterial="plastic">
                <a:bevelT w="38100" h="25400" prst="softRound"/>
                <a:contourClr>
                  <a:srgbClr val="000000"/>
                </a:contourClr>
              </a:sp3d>
            </c:spPr>
          </c:dPt>
          <c:dPt>
            <c:idx val="21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balanced" dir="t">
                  <a:rot lat="0" lon="0" rev="13800000"/>
                </a:lightRig>
              </a:scene3d>
              <a:sp3d prstMaterial="plastic">
                <a:bevelT w="38100" h="25400" prst="relaxedInset"/>
                <a:contourClr>
                  <a:srgbClr val="000000"/>
                </a:contourClr>
              </a:sp3d>
            </c:spPr>
          </c:dPt>
          <c:cat>
            <c:strRef>
              <c:f>'Multinivel Sat'!$B$3:$B$24</c:f>
              <c:strCache>
                <c:ptCount val="22"/>
                <c:pt idx="0">
                  <c:v>Transparencia de los créditos</c:v>
                </c:pt>
                <c:pt idx="1">
                  <c:v>Confianza en las instituciones</c:v>
                </c:pt>
                <c:pt idx="2">
                  <c:v>Tolerancia y no discriminación</c:v>
                </c:pt>
                <c:pt idx="3">
                  <c:v>Valores post-materialistas</c:v>
                </c:pt>
                <c:pt idx="4">
                  <c:v>Índice de Desarrollo Humano (IDH)</c:v>
                </c:pt>
                <c:pt idx="5">
                  <c:v>Desempleo agregado            </c:v>
                </c:pt>
                <c:pt idx="6">
                  <c:v>Tiempo al cuadrado</c:v>
                </c:pt>
                <c:pt idx="7">
                  <c:v>Tiempo</c:v>
                </c:pt>
                <c:pt idx="8">
                  <c:v>Edad al cuadrado</c:v>
                </c:pt>
                <c:pt idx="9">
                  <c:v>Edad</c:v>
                </c:pt>
                <c:pt idx="10">
                  <c:v>Desempleado u otro                         </c:v>
                </c:pt>
                <c:pt idx="11">
                  <c:v>Jubilado</c:v>
                </c:pt>
                <c:pt idx="12">
                  <c:v>Dueña de casa</c:v>
                </c:pt>
                <c:pt idx="13">
                  <c:v>Estudiante</c:v>
                </c:pt>
                <c:pt idx="14">
                  <c:v>Educación superior</c:v>
                </c:pt>
                <c:pt idx="15">
                  <c:v>Educación media completa</c:v>
                </c:pt>
                <c:pt idx="16">
                  <c:v>Educación básica completa</c:v>
                </c:pt>
                <c:pt idx="17">
                  <c:v>Nunca casado                  </c:v>
                </c:pt>
                <c:pt idx="18">
                  <c:v>Divorciado, separado o viudo                               </c:v>
                </c:pt>
                <c:pt idx="19">
                  <c:v>Mujer</c:v>
                </c:pt>
                <c:pt idx="20">
                  <c:v>Salud buena o muy buena</c:v>
                </c:pt>
                <c:pt idx="21">
                  <c:v>Ingresos</c:v>
                </c:pt>
              </c:strCache>
            </c:strRef>
          </c:cat>
          <c:val>
            <c:numRef>
              <c:f>'Multinivel Sat'!$C$3:$C$24</c:f>
              <c:numCache>
                <c:formatCode>0.00</c:formatCode>
                <c:ptCount val="22"/>
                <c:pt idx="0">
                  <c:v>8.0000000000000043E-2</c:v>
                </c:pt>
                <c:pt idx="1">
                  <c:v>0.64000000000000268</c:v>
                </c:pt>
                <c:pt idx="2">
                  <c:v>0.1</c:v>
                </c:pt>
                <c:pt idx="3">
                  <c:v>0.14000000000000001</c:v>
                </c:pt>
                <c:pt idx="4">
                  <c:v>0.16</c:v>
                </c:pt>
                <c:pt idx="5">
                  <c:v>-0.2</c:v>
                </c:pt>
                <c:pt idx="6">
                  <c:v>2.0000000000000011E-2</c:v>
                </c:pt>
                <c:pt idx="7">
                  <c:v>0.60000000000000064</c:v>
                </c:pt>
                <c:pt idx="8">
                  <c:v>4.0000000000000022E-2</c:v>
                </c:pt>
                <c:pt idx="9">
                  <c:v>3.0000000000000002E-2</c:v>
                </c:pt>
                <c:pt idx="10">
                  <c:v>-0.41000000000000031</c:v>
                </c:pt>
                <c:pt idx="11">
                  <c:v>3.0000000000000002E-2</c:v>
                </c:pt>
                <c:pt idx="12">
                  <c:v>0.13</c:v>
                </c:pt>
                <c:pt idx="13">
                  <c:v>0.12000000000000002</c:v>
                </c:pt>
                <c:pt idx="14">
                  <c:v>0.19</c:v>
                </c:pt>
                <c:pt idx="15">
                  <c:v>0.17</c:v>
                </c:pt>
                <c:pt idx="16">
                  <c:v>0.12000000000000002</c:v>
                </c:pt>
                <c:pt idx="17">
                  <c:v>-0.29000000000000031</c:v>
                </c:pt>
                <c:pt idx="18">
                  <c:v>-0.48000000000000032</c:v>
                </c:pt>
                <c:pt idx="19">
                  <c:v>9.0000000000000024E-2</c:v>
                </c:pt>
                <c:pt idx="20">
                  <c:v>1</c:v>
                </c:pt>
                <c:pt idx="21">
                  <c:v>0.13</c:v>
                </c:pt>
              </c:numCache>
            </c:numRef>
          </c:val>
        </c:ser>
        <c:axId val="43919232"/>
        <c:axId val="43920768"/>
      </c:barChart>
      <c:catAx>
        <c:axId val="43919232"/>
        <c:scaling>
          <c:orientation val="minMax"/>
        </c:scaling>
        <c:axPos val="l"/>
        <c:tickLblPos val="nextTo"/>
        <c:txPr>
          <a:bodyPr/>
          <a:lstStyle/>
          <a:p>
            <a:pPr>
              <a:defRPr lang="en-US" sz="1200"/>
            </a:pPr>
            <a:endParaRPr lang="es-CL"/>
          </a:p>
        </c:txPr>
        <c:crossAx val="43920768"/>
        <c:crosses val="autoZero"/>
        <c:auto val="1"/>
        <c:lblAlgn val="ctr"/>
        <c:lblOffset val="100"/>
      </c:catAx>
      <c:valAx>
        <c:axId val="43920768"/>
        <c:scaling>
          <c:orientation val="minMax"/>
          <c:min val="-1.5"/>
        </c:scaling>
        <c:axPos val="b"/>
        <c:majorGridlines/>
        <c:numFmt formatCode="0.00" sourceLinked="1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43919232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style val="26"/>
  <c:chart>
    <c:plotArea>
      <c:layout>
        <c:manualLayout>
          <c:layoutTarget val="inner"/>
          <c:xMode val="edge"/>
          <c:yMode val="edge"/>
          <c:x val="4.7513987580820934E-2"/>
          <c:y val="8.4098188107943728E-2"/>
          <c:w val="0.941645904018103"/>
          <c:h val="0.41896677485114997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6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Hoja2!$A$2:$A$4</c:f>
              <c:strCache>
                <c:ptCount val="3"/>
                <c:pt idx="0">
                  <c:v>Satisfacción vital promedio de hombre, casado, 45 años, educación superior, trabaja, cuarto escalón en escala de ingresos, salud regular a muy mala, vive en un país con características similares al Chile actual.</c:v>
                </c:pt>
                <c:pt idx="1">
                  <c:v>Nivel de satisfacción si Chile alcanzara a Noruega en el IDH, al país con los valores más post-materialistas, con la mayor tolerancia y no discriminación y con la mayor confianza en las instituciones</c:v>
                </c:pt>
                <c:pt idx="2">
                  <c:v>Nivel de satisfacción si Chile bajara su IDH al nivel del Congo, al país con los valores más materialistas, con la menor tolerancia y no discriminación y con la menor confianza en las instituciones</c:v>
                </c:pt>
              </c:strCache>
            </c:strRef>
          </c:cat>
          <c:val>
            <c:numRef>
              <c:f>Hoja2!$B$2:$B$4</c:f>
              <c:numCache>
                <c:formatCode>0.00</c:formatCode>
                <c:ptCount val="3"/>
                <c:pt idx="0">
                  <c:v>6.6099999999999985</c:v>
                </c:pt>
                <c:pt idx="1">
                  <c:v>8.1157488290000028</c:v>
                </c:pt>
                <c:pt idx="2">
                  <c:v>3.9623085320000007</c:v>
                </c:pt>
              </c:numCache>
            </c:numRef>
          </c:val>
        </c:ser>
        <c:axId val="43958656"/>
        <c:axId val="43960192"/>
      </c:barChart>
      <c:catAx>
        <c:axId val="4395865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400"/>
            </a:pPr>
            <a:endParaRPr lang="es-CL"/>
          </a:p>
        </c:txPr>
        <c:crossAx val="43960192"/>
        <c:crosses val="autoZero"/>
        <c:auto val="1"/>
        <c:lblAlgn val="ctr"/>
        <c:lblOffset val="100"/>
      </c:catAx>
      <c:valAx>
        <c:axId val="43960192"/>
        <c:scaling>
          <c:orientation val="minMax"/>
          <c:max val="1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 sz="1200"/>
            </a:pPr>
            <a:endParaRPr lang="es-CL"/>
          </a:p>
        </c:txPr>
        <c:crossAx val="4395865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title>
      <c:tx>
        <c:rich>
          <a:bodyPr/>
          <a:lstStyle/>
          <a:p>
            <a:pPr>
              <a:defRPr lang="en-US" sz="1800"/>
            </a:pPr>
            <a:r>
              <a:rPr lang="es-CL" sz="1800" b="1" i="0" baseline="0" dirty="0">
                <a:effectLst/>
              </a:rPr>
              <a:t>¿Qué es lo más importante para tener una vida feliz? </a:t>
            </a:r>
            <a:endParaRPr lang="es-CL" sz="1800" dirty="0">
              <a:effectLst/>
            </a:endParaRPr>
          </a:p>
        </c:rich>
      </c:tx>
      <c:layout>
        <c:manualLayout>
          <c:xMode val="edge"/>
          <c:yMode val="edge"/>
          <c:x val="5.8918584096851724E-2"/>
          <c:y val="1.8908601478146402E-2"/>
        </c:manualLayout>
      </c:layout>
    </c:title>
    <c:plotArea>
      <c:layout>
        <c:manualLayout>
          <c:layoutTarget val="inner"/>
          <c:xMode val="edge"/>
          <c:yMode val="edge"/>
          <c:x val="0.42183942191416252"/>
          <c:y val="0.16494460673086744"/>
          <c:w val="0.57816057808583998"/>
          <c:h val="0.76831733546539005"/>
        </c:manualLayout>
      </c:layout>
      <c:barChart>
        <c:barDir val="bar"/>
        <c:grouping val="percentStacked"/>
        <c:ser>
          <c:idx val="0"/>
          <c:order val="0"/>
          <c:tx>
            <c:strRef>
              <c:f>'P77 x NSE'!$B$5</c:f>
              <c:strCache>
                <c:ptCount val="1"/>
                <c:pt idx="0">
                  <c:v>ABC1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'P77 x NSE'!$C$4:$H$4</c:f>
              <c:strCache>
                <c:ptCount val="6"/>
                <c:pt idx="0">
                  <c:v>Disfrutar los placeres de la vida</c:v>
                </c:pt>
                <c:pt idx="1">
                  <c:v>Realizar los objetivos y metas de vida</c:v>
                </c:pt>
                <c:pt idx="2">
                  <c:v>Que la gente que uno quiere tenga una buena vida</c:v>
                </c:pt>
                <c:pt idx="3">
                  <c:v>Vivir tranquilo y sin mayores sobresaltos</c:v>
                </c:pt>
                <c:pt idx="4">
                  <c:v>Compartir la vida con las demás personas</c:v>
                </c:pt>
                <c:pt idx="5">
                  <c:v>Tener una vida con sentido trascendente</c:v>
                </c:pt>
              </c:strCache>
            </c:strRef>
          </c:cat>
          <c:val>
            <c:numRef>
              <c:f>'P77 x NSE'!$C$5:$H$5</c:f>
              <c:numCache>
                <c:formatCode>0</c:formatCode>
                <c:ptCount val="6"/>
                <c:pt idx="0">
                  <c:v>11.386138613861426</c:v>
                </c:pt>
                <c:pt idx="1">
                  <c:v>24.752475247524689</c:v>
                </c:pt>
                <c:pt idx="2">
                  <c:v>19.306930693069287</c:v>
                </c:pt>
                <c:pt idx="3">
                  <c:v>17.82178217821782</c:v>
                </c:pt>
                <c:pt idx="4">
                  <c:v>8.9108910891089206</c:v>
                </c:pt>
                <c:pt idx="5">
                  <c:v>17.82178217821782</c:v>
                </c:pt>
              </c:numCache>
            </c:numRef>
          </c:val>
        </c:ser>
        <c:ser>
          <c:idx val="1"/>
          <c:order val="1"/>
          <c:tx>
            <c:strRef>
              <c:f>'P77 x NSE'!$B$6</c:f>
              <c:strCache>
                <c:ptCount val="1"/>
                <c:pt idx="0">
                  <c:v>C2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'P77 x NSE'!$C$4:$H$4</c:f>
              <c:strCache>
                <c:ptCount val="6"/>
                <c:pt idx="0">
                  <c:v>Disfrutar los placeres de la vida</c:v>
                </c:pt>
                <c:pt idx="1">
                  <c:v>Realizar los objetivos y metas de vida</c:v>
                </c:pt>
                <c:pt idx="2">
                  <c:v>Que la gente que uno quiere tenga una buena vida</c:v>
                </c:pt>
                <c:pt idx="3">
                  <c:v>Vivir tranquilo y sin mayores sobresaltos</c:v>
                </c:pt>
                <c:pt idx="4">
                  <c:v>Compartir la vida con las demás personas</c:v>
                </c:pt>
                <c:pt idx="5">
                  <c:v>Tener una vida con sentido trascendente</c:v>
                </c:pt>
              </c:strCache>
            </c:strRef>
          </c:cat>
          <c:val>
            <c:numRef>
              <c:f>'P77 x NSE'!$C$6:$H$6</c:f>
              <c:numCache>
                <c:formatCode>0</c:formatCode>
                <c:ptCount val="6"/>
                <c:pt idx="0">
                  <c:v>5.6105610561055759</c:v>
                </c:pt>
                <c:pt idx="1">
                  <c:v>21.782178217821663</c:v>
                </c:pt>
                <c:pt idx="2">
                  <c:v>25.742574257425609</c:v>
                </c:pt>
                <c:pt idx="3">
                  <c:v>25.082508250824915</c:v>
                </c:pt>
                <c:pt idx="4">
                  <c:v>11.221122112211155</c:v>
                </c:pt>
                <c:pt idx="5">
                  <c:v>10.561056105610549</c:v>
                </c:pt>
              </c:numCache>
            </c:numRef>
          </c:val>
        </c:ser>
        <c:ser>
          <c:idx val="2"/>
          <c:order val="2"/>
          <c:tx>
            <c:strRef>
              <c:f>'P77 x NSE'!$B$7</c:f>
              <c:strCache>
                <c:ptCount val="1"/>
                <c:pt idx="0">
                  <c:v>C3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'P77 x NSE'!$C$4:$H$4</c:f>
              <c:strCache>
                <c:ptCount val="6"/>
                <c:pt idx="0">
                  <c:v>Disfrutar los placeres de la vida</c:v>
                </c:pt>
                <c:pt idx="1">
                  <c:v>Realizar los objetivos y metas de vida</c:v>
                </c:pt>
                <c:pt idx="2">
                  <c:v>Que la gente que uno quiere tenga una buena vida</c:v>
                </c:pt>
                <c:pt idx="3">
                  <c:v>Vivir tranquilo y sin mayores sobresaltos</c:v>
                </c:pt>
                <c:pt idx="4">
                  <c:v>Compartir la vida con las demás personas</c:v>
                </c:pt>
                <c:pt idx="5">
                  <c:v>Tener una vida con sentido trascendente</c:v>
                </c:pt>
              </c:strCache>
            </c:strRef>
          </c:cat>
          <c:val>
            <c:numRef>
              <c:f>'P77 x NSE'!$C$7:$H$7</c:f>
              <c:numCache>
                <c:formatCode>0</c:formatCode>
                <c:ptCount val="6"/>
                <c:pt idx="0">
                  <c:v>4.8076923076923084</c:v>
                </c:pt>
                <c:pt idx="1">
                  <c:v>18.87019230769231</c:v>
                </c:pt>
                <c:pt idx="2">
                  <c:v>26.92307692307692</c:v>
                </c:pt>
                <c:pt idx="3">
                  <c:v>36.298076923077254</c:v>
                </c:pt>
                <c:pt idx="4">
                  <c:v>6.9711538461538503</c:v>
                </c:pt>
                <c:pt idx="5">
                  <c:v>6.1298076923076925</c:v>
                </c:pt>
              </c:numCache>
            </c:numRef>
          </c:val>
        </c:ser>
        <c:ser>
          <c:idx val="3"/>
          <c:order val="3"/>
          <c:tx>
            <c:strRef>
              <c:f>'P77 x NSE'!$B$8</c:f>
              <c:strCache>
                <c:ptCount val="1"/>
                <c:pt idx="0">
                  <c:v>D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'P77 x NSE'!$C$4:$H$4</c:f>
              <c:strCache>
                <c:ptCount val="6"/>
                <c:pt idx="0">
                  <c:v>Disfrutar los placeres de la vida</c:v>
                </c:pt>
                <c:pt idx="1">
                  <c:v>Realizar los objetivos y metas de vida</c:v>
                </c:pt>
                <c:pt idx="2">
                  <c:v>Que la gente que uno quiere tenga una buena vida</c:v>
                </c:pt>
                <c:pt idx="3">
                  <c:v>Vivir tranquilo y sin mayores sobresaltos</c:v>
                </c:pt>
                <c:pt idx="4">
                  <c:v>Compartir la vida con las demás personas</c:v>
                </c:pt>
                <c:pt idx="5">
                  <c:v>Tener una vida con sentido trascendente</c:v>
                </c:pt>
              </c:strCache>
            </c:strRef>
          </c:cat>
          <c:val>
            <c:numRef>
              <c:f>'P77 x NSE'!$C$8:$H$8</c:f>
              <c:numCache>
                <c:formatCode>0</c:formatCode>
                <c:ptCount val="6"/>
                <c:pt idx="0">
                  <c:v>5.0595238095238102</c:v>
                </c:pt>
                <c:pt idx="1">
                  <c:v>14.136904761904749</c:v>
                </c:pt>
                <c:pt idx="2">
                  <c:v>28.720238095238088</c:v>
                </c:pt>
                <c:pt idx="3">
                  <c:v>39.136904761904759</c:v>
                </c:pt>
                <c:pt idx="4">
                  <c:v>8.9285714285713489</c:v>
                </c:pt>
                <c:pt idx="5">
                  <c:v>4.0178571428571406</c:v>
                </c:pt>
              </c:numCache>
            </c:numRef>
          </c:val>
        </c:ser>
        <c:ser>
          <c:idx val="4"/>
          <c:order val="4"/>
          <c:tx>
            <c:strRef>
              <c:f>'P77 x NSE'!$B$9</c:f>
              <c:strCache>
                <c:ptCount val="1"/>
                <c:pt idx="0">
                  <c:v>E</c:v>
                </c:pt>
              </c:strCache>
            </c:strRef>
          </c:tx>
          <c:dLbls>
            <c:dLbl>
              <c:idx val="5"/>
              <c:layout>
                <c:manualLayout>
                  <c:x val="1.0781669633512493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'P77 x NSE'!$C$4:$H$4</c:f>
              <c:strCache>
                <c:ptCount val="6"/>
                <c:pt idx="0">
                  <c:v>Disfrutar los placeres de la vida</c:v>
                </c:pt>
                <c:pt idx="1">
                  <c:v>Realizar los objetivos y metas de vida</c:v>
                </c:pt>
                <c:pt idx="2">
                  <c:v>Que la gente que uno quiere tenga una buena vida</c:v>
                </c:pt>
                <c:pt idx="3">
                  <c:v>Vivir tranquilo y sin mayores sobresaltos</c:v>
                </c:pt>
                <c:pt idx="4">
                  <c:v>Compartir la vida con las demás personas</c:v>
                </c:pt>
                <c:pt idx="5">
                  <c:v>Tener una vida con sentido trascendente</c:v>
                </c:pt>
              </c:strCache>
            </c:strRef>
          </c:cat>
          <c:val>
            <c:numRef>
              <c:f>'P77 x NSE'!$C$9:$H$9</c:f>
              <c:numCache>
                <c:formatCode>0</c:formatCode>
                <c:ptCount val="6"/>
                <c:pt idx="0">
                  <c:v>6.1264822134387265</c:v>
                </c:pt>
                <c:pt idx="1">
                  <c:v>8.3003952569170067</c:v>
                </c:pt>
                <c:pt idx="2">
                  <c:v>28.260869565217387</c:v>
                </c:pt>
                <c:pt idx="3">
                  <c:v>44.86166007905112</c:v>
                </c:pt>
                <c:pt idx="4">
                  <c:v>10.47430830039526</c:v>
                </c:pt>
                <c:pt idx="5">
                  <c:v>1.9762845849802493</c:v>
                </c:pt>
              </c:numCache>
            </c:numRef>
          </c:val>
        </c:ser>
        <c:gapWidth val="75"/>
        <c:overlap val="100"/>
        <c:axId val="88720896"/>
        <c:axId val="88722432"/>
      </c:barChart>
      <c:catAx>
        <c:axId val="88720896"/>
        <c:scaling>
          <c:orientation val="minMax"/>
        </c:scaling>
        <c:axPos val="l"/>
        <c:majorTickMark val="none"/>
        <c:minorTickMark val="out"/>
        <c:tickLblPos val="nextTo"/>
        <c:txPr>
          <a:bodyPr/>
          <a:lstStyle/>
          <a:p>
            <a:pPr>
              <a:defRPr lang="en-US" sz="1200"/>
            </a:pPr>
            <a:endParaRPr lang="es-CL"/>
          </a:p>
        </c:txPr>
        <c:crossAx val="88722432"/>
        <c:crosses val="autoZero"/>
        <c:auto val="1"/>
        <c:lblAlgn val="ctr"/>
        <c:lblOffset val="100"/>
      </c:catAx>
      <c:valAx>
        <c:axId val="88722432"/>
        <c:scaling>
          <c:orientation val="minMax"/>
        </c:scaling>
        <c:delete val="1"/>
        <c:axPos val="b"/>
        <c:majorGridlines/>
        <c:numFmt formatCode="0%" sourceLinked="1"/>
        <c:majorTickMark val="none"/>
        <c:tickLblPos val="none"/>
        <c:crossAx val="88720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8508749712340073"/>
          <c:y val="9.3004078004681856E-2"/>
          <c:w val="0.61491250287660049"/>
          <c:h val="6.2415656946991839E-2"/>
        </c:manualLayout>
      </c:layout>
      <c:txPr>
        <a:bodyPr/>
        <a:lstStyle/>
        <a:p>
          <a:pPr>
            <a:defRPr lang="en-US" sz="1600"/>
          </a:pPr>
          <a:endParaRPr lang="es-CL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title>
      <c:tx>
        <c:rich>
          <a:bodyPr/>
          <a:lstStyle/>
          <a:p>
            <a:pPr>
              <a:defRPr lang="en-US" sz="1600"/>
            </a:pPr>
            <a:r>
              <a:rPr lang="es-CL" sz="1600"/>
              <a:t>¿Cuál</a:t>
            </a:r>
            <a:r>
              <a:rPr lang="es-CL" sz="1600" baseline="0"/>
              <a:t> de las siguientes afirmaciones representa mejor lo que usted sueña para el desarrollo de Chile (Primera mención)</a:t>
            </a:r>
            <a:endParaRPr lang="es-CL" sz="1600"/>
          </a:p>
        </c:rich>
      </c:tx>
      <c:layout/>
    </c:title>
    <c:plotArea>
      <c:layout>
        <c:manualLayout>
          <c:layoutTarget val="inner"/>
          <c:xMode val="edge"/>
          <c:yMode val="edge"/>
          <c:x val="0.49879420449009876"/>
          <c:y val="0.22638868048113278"/>
          <c:w val="0.47395334813225931"/>
          <c:h val="0.74739436433640805"/>
        </c:manualLayout>
      </c:layout>
      <c:barChart>
        <c:barDir val="bar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4"/>
            <c:spPr>
              <a:solidFill>
                <a:schemeClr val="accent1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'p105.1'!$B$3:$B$8</c:f>
              <c:strCache>
                <c:ptCount val="6"/>
                <c:pt idx="0">
                  <c:v>Sueño con un país con más igualdad entre las personas</c:v>
                </c:pt>
                <c:pt idx="1">
                  <c:v>Sueño con un país con menos pobreza</c:v>
                </c:pt>
                <c:pt idx="2">
                  <c:v>Sueño con un país con más apoyo y protección social</c:v>
                </c:pt>
                <c:pt idx="3">
                  <c:v>Sueño con un país con más riqueza y oportunidades</c:v>
                </c:pt>
                <c:pt idx="4">
                  <c:v>Sueño con un país más humano y centrado en la felicidad de las personas</c:v>
                </c:pt>
                <c:pt idx="5">
                  <c:v>Sueño con un país más respetuoso del medio ambiente</c:v>
                </c:pt>
              </c:strCache>
            </c:strRef>
          </c:cat>
          <c:val>
            <c:numRef>
              <c:f>'p105.1'!$C$3:$C$8</c:f>
              <c:numCache>
                <c:formatCode>####.0</c:formatCode>
                <c:ptCount val="6"/>
                <c:pt idx="0">
                  <c:v>26.671396498522032</c:v>
                </c:pt>
                <c:pt idx="1">
                  <c:v>20.879724395146699</c:v>
                </c:pt>
                <c:pt idx="2">
                  <c:v>17.798394319315126</c:v>
                </c:pt>
                <c:pt idx="3">
                  <c:v>16.295593393418326</c:v>
                </c:pt>
                <c:pt idx="4">
                  <c:v>12.93742738281421</c:v>
                </c:pt>
                <c:pt idx="5">
                  <c:v>5.4174640107835774</c:v>
                </c:pt>
              </c:numCache>
            </c:numRef>
          </c:val>
        </c:ser>
        <c:gapWidth val="121"/>
        <c:overlap val="-25"/>
        <c:axId val="88735104"/>
        <c:axId val="89692800"/>
      </c:barChart>
      <c:catAx>
        <c:axId val="88735104"/>
        <c:scaling>
          <c:orientation val="maxMin"/>
        </c:scaling>
        <c:axPos val="l"/>
        <c:majorTickMark val="none"/>
        <c:tickLblPos val="nextTo"/>
        <c:txPr>
          <a:bodyPr/>
          <a:lstStyle/>
          <a:p>
            <a:pPr>
              <a:defRPr lang="en-US" sz="1400"/>
            </a:pPr>
            <a:endParaRPr lang="es-CL"/>
          </a:p>
        </c:txPr>
        <c:crossAx val="89692800"/>
        <c:crosses val="autoZero"/>
        <c:auto val="1"/>
        <c:lblAlgn val="ctr"/>
        <c:lblOffset val="100"/>
      </c:catAx>
      <c:valAx>
        <c:axId val="89692800"/>
        <c:scaling>
          <c:orientation val="minMax"/>
        </c:scaling>
        <c:axPos val="t"/>
        <c:majorGridlines/>
        <c:numFmt formatCode="####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s-CL"/>
          </a:p>
        </c:txPr>
        <c:crossAx val="88735104"/>
        <c:crosses val="autoZero"/>
        <c:crossBetween val="between"/>
      </c:valAx>
      <c:spPr>
        <a:ln>
          <a:solidFill>
            <a:schemeClr val="tx1">
              <a:alpha val="94000"/>
            </a:schemeClr>
          </a:solidFill>
        </a:ln>
      </c:spPr>
    </c:plotArea>
    <c:plotVisOnly val="1"/>
    <c:dispBlanksAs val="gap"/>
  </c:chart>
  <c:spPr>
    <a:ln>
      <a:solidFill>
        <a:schemeClr val="tx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title>
      <c:tx>
        <c:rich>
          <a:bodyPr/>
          <a:lstStyle/>
          <a:p>
            <a:pPr>
              <a:defRPr lang="en-US"/>
            </a:pPr>
            <a:r>
              <a:rPr lang="es-CL" sz="1800" dirty="0" smtClean="0"/>
              <a:t>Evolución de la satisfacción </a:t>
            </a:r>
            <a:r>
              <a:rPr lang="es-CL" sz="1800" dirty="0"/>
              <a:t>vital y la confianza en instituciones </a:t>
            </a:r>
            <a:r>
              <a:rPr lang="es-CL" sz="1800" b="0" dirty="0"/>
              <a:t>(porcentaje)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Hoja1!$A$7</c:f>
              <c:strCache>
                <c:ptCount val="1"/>
                <c:pt idx="0">
                  <c:v>% de personas muy satisfechas y satisfechas</c:v>
                </c:pt>
              </c:strCache>
            </c:strRef>
          </c:tx>
          <c:dLbls>
            <c:dLbl>
              <c:idx val="0"/>
              <c:layout>
                <c:manualLayout>
                  <c:x val="-2.4447228635762201E-2"/>
                  <c:y val="-2.4420363549349202E-2"/>
                </c:manualLayout>
              </c:layout>
              <c:showVal val="1"/>
            </c:dLbl>
            <c:dLbl>
              <c:idx val="1"/>
              <c:layout>
                <c:manualLayout>
                  <c:x val="-2.0954767402081804E-2"/>
                  <c:y val="-3.2560484732465589E-2"/>
                </c:manualLayout>
              </c:layout>
              <c:showVal val="1"/>
            </c:dLbl>
            <c:dLbl>
              <c:idx val="2"/>
              <c:layout>
                <c:manualLayout>
                  <c:x val="-2.2700998018922246E-2"/>
                  <c:y val="-2.7133737277055009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Hoja1!$B$6:$D$6</c:f>
              <c:strCache>
                <c:ptCount val="3"/>
                <c:pt idx="0">
                  <c:v>1995-1996</c:v>
                </c:pt>
                <c:pt idx="1">
                  <c:v>1998-2001</c:v>
                </c:pt>
                <c:pt idx="2">
                  <c:v>2011</c:v>
                </c:pt>
              </c:strCache>
            </c:strRef>
          </c:cat>
          <c:val>
            <c:numRef>
              <c:f>Hoja1!$B$7:$D$7</c:f>
              <c:numCache>
                <c:formatCode>General</c:formatCode>
                <c:ptCount val="3"/>
                <c:pt idx="0">
                  <c:v>58</c:v>
                </c:pt>
                <c:pt idx="1">
                  <c:v>61</c:v>
                </c:pt>
                <c:pt idx="2">
                  <c:v>77</c:v>
                </c:pt>
              </c:numCache>
            </c:numRef>
          </c:val>
        </c:ser>
        <c:ser>
          <c:idx val="1"/>
          <c:order val="1"/>
          <c:tx>
            <c:strRef>
              <c:f>Hoja1!$A$8</c:f>
              <c:strCache>
                <c:ptCount val="1"/>
                <c:pt idx="0">
                  <c:v>% de personas que tiene mucha y bastante confianza en instituciones</c:v>
                </c:pt>
              </c:strCache>
            </c:strRef>
          </c:tx>
          <c:dLbls>
            <c:dLbl>
              <c:idx val="0"/>
              <c:layout>
                <c:manualLayout>
                  <c:x val="-2.2700998018922246E-2"/>
                  <c:y val="4.0700605915582104E-2"/>
                </c:manualLayout>
              </c:layout>
              <c:showVal val="1"/>
            </c:dLbl>
            <c:dLbl>
              <c:idx val="1"/>
              <c:layout>
                <c:manualLayout>
                  <c:x val="-2.79396898694424E-2"/>
                  <c:y val="4.0700605915582104E-2"/>
                </c:manualLayout>
              </c:layout>
              <c:showVal val="1"/>
            </c:dLbl>
            <c:dLbl>
              <c:idx val="2"/>
              <c:layout>
                <c:manualLayout>
                  <c:x val="-2.2700998018922246E-2"/>
                  <c:y val="3.798723218787705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Hoja1!$B$6:$D$6</c:f>
              <c:strCache>
                <c:ptCount val="3"/>
                <c:pt idx="0">
                  <c:v>1995-1996</c:v>
                </c:pt>
                <c:pt idx="1">
                  <c:v>1998-2001</c:v>
                </c:pt>
                <c:pt idx="2">
                  <c:v>2011</c:v>
                </c:pt>
              </c:strCache>
            </c:strRef>
          </c:cat>
          <c:val>
            <c:numRef>
              <c:f>Hoja1!$B$8:$D$8</c:f>
              <c:numCache>
                <c:formatCode>General</c:formatCode>
                <c:ptCount val="3"/>
                <c:pt idx="0">
                  <c:v>30</c:v>
                </c:pt>
                <c:pt idx="1">
                  <c:v>22</c:v>
                </c:pt>
                <c:pt idx="2">
                  <c:v>20</c:v>
                </c:pt>
              </c:numCache>
            </c:numRef>
          </c:val>
        </c:ser>
        <c:marker val="1"/>
        <c:axId val="88083456"/>
        <c:axId val="88093440"/>
      </c:lineChart>
      <c:catAx>
        <c:axId val="880834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88093440"/>
        <c:crosses val="autoZero"/>
        <c:auto val="1"/>
        <c:lblAlgn val="ctr"/>
        <c:lblOffset val="100"/>
      </c:catAx>
      <c:valAx>
        <c:axId val="88093440"/>
        <c:scaling>
          <c:orientation val="minMax"/>
        </c:scaling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s-CL"/>
          </a:p>
        </c:txPr>
        <c:crossAx val="8808345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s-CL"/>
          </a:p>
        </c:txPr>
      </c:legendEntry>
      <c:layout/>
      <c:txPr>
        <a:bodyPr/>
        <a:lstStyle/>
        <a:p>
          <a:pPr>
            <a:defRPr lang="en-US"/>
          </a:pPr>
          <a:endParaRPr lang="es-CL"/>
        </a:p>
      </c:txPr>
    </c:legend>
    <c:plotVisOnly val="1"/>
    <c:dispBlanksAs val="gap"/>
  </c:chart>
  <c:spPr>
    <a:ln>
      <a:solidFill>
        <a:prstClr val="black">
          <a:lumMod val="50000"/>
          <a:lumOff val="50000"/>
        </a:prstClr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autoTitleDeleted val="1"/>
    <c:plotArea>
      <c:layout>
        <c:manualLayout>
          <c:layoutTarget val="inner"/>
          <c:xMode val="edge"/>
          <c:yMode val="edge"/>
          <c:x val="0.22679611229004401"/>
          <c:y val="0.16707245617161801"/>
          <c:w val="0.74660401878783356"/>
          <c:h val="0.80805494689602597"/>
        </c:manualLayout>
      </c:layout>
      <c:barChart>
        <c:barDir val="bar"/>
        <c:grouping val="clustered"/>
        <c:ser>
          <c:idx val="0"/>
          <c:order val="0"/>
          <c:tx>
            <c:strRef>
              <c:f>'Grafico BS'!$B$2</c:f>
              <c:strCache>
                <c:ptCount val="1"/>
              </c:strCache>
            </c:strRef>
          </c:tx>
          <c:spPr>
            <a:solidFill>
              <a:schemeClr val="bg1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'Grafico BS'!$A$3:$A$13</c:f>
              <c:strCache>
                <c:ptCount val="11"/>
                <c:pt idx="0">
                  <c:v>Necesidades básicas</c:v>
                </c:pt>
                <c:pt idx="1">
                  <c:v>Vínculos significativos</c:v>
                </c:pt>
                <c:pt idx="2">
                  <c:v>Respeto</c:v>
                </c:pt>
                <c:pt idx="3">
                  <c:v>Proyecto de vida</c:v>
                </c:pt>
                <c:pt idx="4">
                  <c:v>Salud</c:v>
                </c:pt>
                <c:pt idx="5">
                  <c:v>Naturaleza</c:v>
                </c:pt>
                <c:pt idx="6">
                  <c:v>Participación</c:v>
                </c:pt>
                <c:pt idx="7">
                  <c:v>Placer </c:v>
                </c:pt>
                <c:pt idx="8">
                  <c:v>Seguridad humana</c:v>
                </c:pt>
                <c:pt idx="9">
                  <c:v>Conocerse a uno mismo</c:v>
                </c:pt>
                <c:pt idx="10">
                  <c:v>Comprender el mundo</c:v>
                </c:pt>
              </c:strCache>
            </c:strRef>
          </c:cat>
          <c:val>
            <c:numRef>
              <c:f>'Grafico BS'!$B$3:$B$13</c:f>
              <c:numCache>
                <c:formatCode>General</c:formatCode>
                <c:ptCount val="11"/>
                <c:pt idx="0">
                  <c:v>0.17</c:v>
                </c:pt>
                <c:pt idx="1">
                  <c:v>0.11</c:v>
                </c:pt>
                <c:pt idx="2">
                  <c:v>8.0000000000000043E-2</c:v>
                </c:pt>
                <c:pt idx="3">
                  <c:v>8.0000000000000043E-2</c:v>
                </c:pt>
                <c:pt idx="4">
                  <c:v>8.0000000000000043E-2</c:v>
                </c:pt>
                <c:pt idx="5">
                  <c:v>0.05</c:v>
                </c:pt>
                <c:pt idx="6">
                  <c:v>4.0000000000000022E-2</c:v>
                </c:pt>
                <c:pt idx="7">
                  <c:v>3.0000000000000002E-2</c:v>
                </c:pt>
                <c:pt idx="8">
                  <c:v>2.0000000000000011E-2</c:v>
                </c:pt>
                <c:pt idx="9">
                  <c:v>1.0000000000000005E-2</c:v>
                </c:pt>
                <c:pt idx="10">
                  <c:v>-3.0000000000000002E-2</c:v>
                </c:pt>
              </c:numCache>
            </c:numRef>
          </c:val>
        </c:ser>
        <c:gapWidth val="90"/>
        <c:axId val="88136704"/>
        <c:axId val="88343296"/>
      </c:barChart>
      <c:catAx>
        <c:axId val="88136704"/>
        <c:scaling>
          <c:orientation val="maxMin"/>
        </c:scaling>
        <c:axPos val="l"/>
        <c:tickLblPos val="low"/>
        <c:txPr>
          <a:bodyPr/>
          <a:lstStyle/>
          <a:p>
            <a:pPr>
              <a:defRPr lang="en-US" sz="1400"/>
            </a:pPr>
            <a:endParaRPr lang="es-CL"/>
          </a:p>
        </c:txPr>
        <c:crossAx val="88343296"/>
        <c:crosses val="autoZero"/>
        <c:auto val="1"/>
        <c:lblAlgn val="ctr"/>
        <c:lblOffset val="100"/>
      </c:catAx>
      <c:valAx>
        <c:axId val="88343296"/>
        <c:scaling>
          <c:orientation val="minMax"/>
        </c:scaling>
        <c:axPos val="t"/>
        <c:majorGridlines/>
        <c:numFmt formatCode="General" sourceLinked="1"/>
        <c:tickLblPos val="nextTo"/>
        <c:spPr>
          <a:ln>
            <a:solidFill>
              <a:schemeClr val="tx1">
                <a:alpha val="95000"/>
              </a:schemeClr>
            </a:solidFill>
          </a:ln>
        </c:spPr>
        <c:txPr>
          <a:bodyPr/>
          <a:lstStyle/>
          <a:p>
            <a:pPr>
              <a:defRPr lang="en-US" sz="1100"/>
            </a:pPr>
            <a:endParaRPr lang="es-CL"/>
          </a:p>
        </c:txPr>
        <c:crossAx val="88136704"/>
        <c:crosses val="autoZero"/>
        <c:crossBetween val="between"/>
      </c:valAx>
      <c:spPr>
        <a:ln>
          <a:solidFill>
            <a:schemeClr val="tx1">
              <a:alpha val="95000"/>
            </a:schemeClr>
          </a:solidFill>
        </a:ln>
      </c:spPr>
    </c:plotArea>
    <c:plotVisOnly val="1"/>
    <c:dispBlanksAs val="gap"/>
  </c:chart>
  <c:spPr>
    <a:noFill/>
    <a:ln>
      <a:solidFill>
        <a:prstClr val="black">
          <a:lumMod val="50000"/>
          <a:lumOff val="50000"/>
        </a:prstClr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'P71 x NSE'!$C$4</c:f>
              <c:strCache>
                <c:ptCount val="1"/>
                <c:pt idx="0">
                  <c:v>Poco definido / Nada definido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'P71 x NSE'!$B$5:$B$9</c:f>
              <c:strCache>
                <c:ptCount val="5"/>
                <c:pt idx="0">
                  <c:v>ABC1</c:v>
                </c:pt>
                <c:pt idx="1">
                  <c:v>C2</c:v>
                </c:pt>
                <c:pt idx="2">
                  <c:v>C3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'P71 x NSE'!$C$5:$C$9</c:f>
              <c:numCache>
                <c:formatCode>####.0%</c:formatCode>
                <c:ptCount val="5"/>
                <c:pt idx="0">
                  <c:v>0.13235294117647273</c:v>
                </c:pt>
                <c:pt idx="1">
                  <c:v>0.14802631578947573</c:v>
                </c:pt>
                <c:pt idx="2">
                  <c:v>0.24641148325358941</c:v>
                </c:pt>
                <c:pt idx="3">
                  <c:v>0.40532544378698232</c:v>
                </c:pt>
                <c:pt idx="4">
                  <c:v>0.482283464566929</c:v>
                </c:pt>
              </c:numCache>
            </c:numRef>
          </c:val>
        </c:ser>
        <c:ser>
          <c:idx val="1"/>
          <c:order val="1"/>
          <c:tx>
            <c:strRef>
              <c:f>'P71 x NSE'!$D$4</c:f>
              <c:strCache>
                <c:ptCount val="1"/>
                <c:pt idx="0">
                  <c:v>Muy definido / Algo definido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lang="en-US" sz="1200"/>
                </a:pPr>
                <a:endParaRPr lang="es-CL"/>
              </a:p>
            </c:txPr>
            <c:showVal val="1"/>
          </c:dLbls>
          <c:cat>
            <c:strRef>
              <c:f>'P71 x NSE'!$B$5:$B$9</c:f>
              <c:strCache>
                <c:ptCount val="5"/>
                <c:pt idx="0">
                  <c:v>ABC1</c:v>
                </c:pt>
                <c:pt idx="1">
                  <c:v>C2</c:v>
                </c:pt>
                <c:pt idx="2">
                  <c:v>C3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'P71 x NSE'!$D$5:$D$9</c:f>
              <c:numCache>
                <c:formatCode>####.0%</c:formatCode>
                <c:ptCount val="5"/>
                <c:pt idx="0">
                  <c:v>0.86764705882354021</c:v>
                </c:pt>
                <c:pt idx="1">
                  <c:v>0.85197368421053232</c:v>
                </c:pt>
                <c:pt idx="2">
                  <c:v>0.75358851674641203</c:v>
                </c:pt>
                <c:pt idx="3">
                  <c:v>0.59467455621302456</c:v>
                </c:pt>
                <c:pt idx="4">
                  <c:v>0.51771653543307261</c:v>
                </c:pt>
              </c:numCache>
            </c:numRef>
          </c:val>
        </c:ser>
        <c:gapWidth val="75"/>
        <c:overlap val="-25"/>
        <c:axId val="88397312"/>
        <c:axId val="88398848"/>
      </c:barChart>
      <c:catAx>
        <c:axId val="883973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88398848"/>
        <c:crosses val="autoZero"/>
        <c:auto val="1"/>
        <c:lblAlgn val="ctr"/>
        <c:lblOffset val="100"/>
      </c:catAx>
      <c:valAx>
        <c:axId val="88398848"/>
        <c:scaling>
          <c:orientation val="minMax"/>
        </c:scaling>
        <c:axPos val="l"/>
        <c:majorGridlines/>
        <c:numFmt formatCode="####%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 sz="1200"/>
            </a:pPr>
            <a:endParaRPr lang="es-CL"/>
          </a:p>
        </c:txPr>
        <c:crossAx val="883973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 sz="1400"/>
          </a:pPr>
          <a:endParaRPr lang="es-CL"/>
        </a:p>
      </c:txPr>
    </c:legend>
    <c:plotVisOnly val="1"/>
    <c:dispBlanksAs val="gap"/>
  </c:chart>
  <c:spPr>
    <a:ln>
      <a:solidFill>
        <a:prstClr val="black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Vínculos!$I$30</c:f>
              <c:strCache>
                <c:ptCount val="1"/>
                <c:pt idx="0">
                  <c:v>En desacuerdo o muy en desacuerdo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Vínculos!$J$29:$N$29</c:f>
              <c:strCache>
                <c:ptCount val="5"/>
                <c:pt idx="0">
                  <c:v>ABC1</c:v>
                </c:pt>
                <c:pt idx="1">
                  <c:v>C2</c:v>
                </c:pt>
                <c:pt idx="2">
                  <c:v>C3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Vínculos!$J$30:$N$30</c:f>
              <c:numCache>
                <c:formatCode>0%</c:formatCode>
                <c:ptCount val="5"/>
                <c:pt idx="0">
                  <c:v>0.8627450980392225</c:v>
                </c:pt>
                <c:pt idx="1">
                  <c:v>0.75657894736842568</c:v>
                </c:pt>
                <c:pt idx="2">
                  <c:v>0.69165659008464297</c:v>
                </c:pt>
                <c:pt idx="3">
                  <c:v>0.62444113263786005</c:v>
                </c:pt>
                <c:pt idx="4">
                  <c:v>0.57539682539682502</c:v>
                </c:pt>
              </c:numCache>
            </c:numRef>
          </c:val>
        </c:ser>
        <c:ser>
          <c:idx val="1"/>
          <c:order val="1"/>
          <c:tx>
            <c:strRef>
              <c:f>Vínculos!$I$31</c:f>
              <c:strCache>
                <c:ptCount val="1"/>
                <c:pt idx="0">
                  <c:v>De acuerdo o muy de acuerdo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Vínculos!$J$29:$N$29</c:f>
              <c:strCache>
                <c:ptCount val="5"/>
                <c:pt idx="0">
                  <c:v>ABC1</c:v>
                </c:pt>
                <c:pt idx="1">
                  <c:v>C2</c:v>
                </c:pt>
                <c:pt idx="2">
                  <c:v>C3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Vínculos!$J$31:$N$31</c:f>
              <c:numCache>
                <c:formatCode>0%</c:formatCode>
                <c:ptCount val="5"/>
                <c:pt idx="0">
                  <c:v>0.13725490196078388</c:v>
                </c:pt>
                <c:pt idx="1">
                  <c:v>0.24342105263157901</c:v>
                </c:pt>
                <c:pt idx="2">
                  <c:v>0.30834340991535952</c:v>
                </c:pt>
                <c:pt idx="3">
                  <c:v>0.37555886736215249</c:v>
                </c:pt>
                <c:pt idx="4">
                  <c:v>0.42460317460317493</c:v>
                </c:pt>
              </c:numCache>
            </c:numRef>
          </c:val>
        </c:ser>
        <c:gapWidth val="75"/>
        <c:overlap val="-25"/>
        <c:axId val="88643840"/>
        <c:axId val="88649728"/>
      </c:barChart>
      <c:catAx>
        <c:axId val="88643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88649728"/>
        <c:crosses val="autoZero"/>
        <c:auto val="1"/>
        <c:lblAlgn val="ctr"/>
        <c:lblOffset val="100"/>
      </c:catAx>
      <c:valAx>
        <c:axId val="8864972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es-CL"/>
          </a:p>
        </c:txPr>
        <c:crossAx val="8864384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US"/>
          </a:pPr>
          <a:endParaRPr lang="es-CL"/>
        </a:p>
      </c:txPr>
    </c:legend>
    <c:plotVisOnly val="1"/>
    <c:dispBlanksAs val="gap"/>
  </c:chart>
  <c:txPr>
    <a:bodyPr/>
    <a:lstStyle/>
    <a:p>
      <a:pPr>
        <a:defRPr sz="1800"/>
      </a:pPr>
      <a:endParaRPr lang="es-C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autoTitleDeleted val="1"/>
    <c:plotArea>
      <c:layout>
        <c:manualLayout>
          <c:layoutTarget val="inner"/>
          <c:xMode val="edge"/>
          <c:yMode val="edge"/>
          <c:x val="0.25960231357941432"/>
          <c:y val="0.16663638453752308"/>
          <c:w val="0.70736584823908932"/>
          <c:h val="0.80641830691651351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7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8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s-CL"/>
              </a:p>
            </c:txPr>
            <c:showVal val="1"/>
          </c:dLbls>
          <c:cat>
            <c:strRef>
              <c:f>'Grafico MS'!$A$3:$A$13</c:f>
              <c:strCache>
                <c:ptCount val="11"/>
                <c:pt idx="0">
                  <c:v>Respeto</c:v>
                </c:pt>
                <c:pt idx="1">
                  <c:v>Seguridad humana</c:v>
                </c:pt>
                <c:pt idx="2">
                  <c:v>Proyecto de vida</c:v>
                </c:pt>
                <c:pt idx="3">
                  <c:v>Necesidades básicas</c:v>
                </c:pt>
                <c:pt idx="4">
                  <c:v>Placer </c:v>
                </c:pt>
                <c:pt idx="5">
                  <c:v>Naturaleza</c:v>
                </c:pt>
                <c:pt idx="6">
                  <c:v>Vínculos significativos</c:v>
                </c:pt>
                <c:pt idx="7">
                  <c:v>Comprender el mundo</c:v>
                </c:pt>
                <c:pt idx="8">
                  <c:v>Participación</c:v>
                </c:pt>
                <c:pt idx="9">
                  <c:v>Salud</c:v>
                </c:pt>
                <c:pt idx="10">
                  <c:v>Conocerse a uno mismo</c:v>
                </c:pt>
              </c:strCache>
            </c:strRef>
          </c:cat>
          <c:val>
            <c:numRef>
              <c:f>'Grafico MS'!$B$3:$B$13</c:f>
              <c:numCache>
                <c:formatCode>General</c:formatCode>
                <c:ptCount val="11"/>
                <c:pt idx="0">
                  <c:v>0.33000000000000246</c:v>
                </c:pt>
                <c:pt idx="1">
                  <c:v>0.2</c:v>
                </c:pt>
                <c:pt idx="2">
                  <c:v>9.0000000000000024E-2</c:v>
                </c:pt>
                <c:pt idx="3">
                  <c:v>8.0000000000000043E-2</c:v>
                </c:pt>
                <c:pt idx="4">
                  <c:v>8.0000000000000043E-2</c:v>
                </c:pt>
                <c:pt idx="5">
                  <c:v>7.0000000000000021E-2</c:v>
                </c:pt>
                <c:pt idx="6">
                  <c:v>6.0000000000000032E-2</c:v>
                </c:pt>
                <c:pt idx="7">
                  <c:v>6.0000000000000032E-2</c:v>
                </c:pt>
                <c:pt idx="8">
                  <c:v>0.05</c:v>
                </c:pt>
                <c:pt idx="9">
                  <c:v>3.0000000000000002E-2</c:v>
                </c:pt>
                <c:pt idx="10">
                  <c:v>3.0000000000000002E-2</c:v>
                </c:pt>
              </c:numCache>
            </c:numRef>
          </c:val>
        </c:ser>
        <c:gapWidth val="75"/>
        <c:overlap val="-25"/>
        <c:axId val="88822144"/>
        <c:axId val="88823680"/>
      </c:barChart>
      <c:catAx>
        <c:axId val="88822144"/>
        <c:scaling>
          <c:orientation val="maxMin"/>
        </c:scaling>
        <c:axPos val="l"/>
        <c:majorTickMark val="none"/>
        <c:tickLblPos val="low"/>
        <c:txPr>
          <a:bodyPr/>
          <a:lstStyle/>
          <a:p>
            <a:pPr>
              <a:defRPr lang="en-US" sz="1400"/>
            </a:pPr>
            <a:endParaRPr lang="es-CL"/>
          </a:p>
        </c:txPr>
        <c:crossAx val="88823680"/>
        <c:crosses val="autoZero"/>
        <c:auto val="1"/>
        <c:lblAlgn val="ctr"/>
        <c:lblOffset val="100"/>
      </c:catAx>
      <c:valAx>
        <c:axId val="88823680"/>
        <c:scaling>
          <c:orientation val="minMax"/>
        </c:scaling>
        <c:axPos val="t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s-CL"/>
          </a:p>
        </c:txPr>
        <c:crossAx val="88822144"/>
        <c:crosses val="autoZero"/>
        <c:crossBetween val="between"/>
      </c:valAx>
      <c:spPr>
        <a:ln>
          <a:solidFill>
            <a:schemeClr val="tx1">
              <a:alpha val="96000"/>
            </a:schemeClr>
          </a:solidFill>
        </a:ln>
      </c:spPr>
    </c:plotArea>
    <c:plotVisOnly val="1"/>
    <c:dispBlanksAs val="gap"/>
  </c:chart>
  <c:spPr>
    <a:ln>
      <a:solidFill>
        <a:prstClr val="black">
          <a:lumMod val="50000"/>
          <a:lumOff val="50000"/>
        </a:prstClr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autoTitleDeleted val="1"/>
    <c:plotArea>
      <c:layout/>
      <c:barChart>
        <c:barDir val="bar"/>
        <c:grouping val="clustered"/>
        <c:ser>
          <c:idx val="0"/>
          <c:order val="0"/>
          <c:dPt>
            <c:idx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2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3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4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5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6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8"/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9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1"/>
            <c:spPr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2"/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3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lang="en-US" sz="1000"/>
                </a:pPr>
                <a:endParaRPr lang="es-CL"/>
              </a:p>
            </c:txPr>
            <c:showVal val="1"/>
          </c:dLbls>
          <c:cat>
            <c:strRef>
              <c:f>'Gráfico LSAT'!$A$4:$A$27</c:f>
              <c:strCache>
                <c:ptCount val="24"/>
                <c:pt idx="0">
                  <c:v>Hombre</c:v>
                </c:pt>
                <c:pt idx="1">
                  <c:v>Edad </c:v>
                </c:pt>
                <c:pt idx="2">
                  <c:v>Edad al cuadrado</c:v>
                </c:pt>
                <c:pt idx="3">
                  <c:v>Educación (media completa o más)</c:v>
                </c:pt>
                <c:pt idx="4">
                  <c:v>Ingreso</c:v>
                </c:pt>
                <c:pt idx="5">
                  <c:v>Zona geográfica (Urbana)</c:v>
                </c:pt>
                <c:pt idx="6">
                  <c:v>Reg. I a IV (+ XV)</c:v>
                </c:pt>
                <c:pt idx="7">
                  <c:v>Reg. V</c:v>
                </c:pt>
                <c:pt idx="8">
                  <c:v>Reg. VI y VII</c:v>
                </c:pt>
                <c:pt idx="9">
                  <c:v>Reg. VIII</c:v>
                </c:pt>
                <c:pt idx="10">
                  <c:v>Reg. IX, X, XI, XII, XIV</c:v>
                </c:pt>
                <c:pt idx="11">
                  <c:v>Estado civil (divorciado)</c:v>
                </c:pt>
                <c:pt idx="12">
                  <c:v>Estado civil (soltero)</c:v>
                </c:pt>
                <c:pt idx="13">
                  <c:v>Estado civil (viudo)</c:v>
                </c:pt>
                <c:pt idx="14">
                  <c:v>Ocupación (estudiante)</c:v>
                </c:pt>
                <c:pt idx="15">
                  <c:v>Ocupación (dueño/a de casa)</c:v>
                </c:pt>
                <c:pt idx="16">
                  <c:v>Ocupación (retirado/a)</c:v>
                </c:pt>
                <c:pt idx="17">
                  <c:v>Ocupación (desempleado/a)</c:v>
                </c:pt>
                <c:pt idx="18">
                  <c:v>Eventos vitales negativos</c:v>
                </c:pt>
                <c:pt idx="19">
                  <c:v>Eventos vitales positivos</c:v>
                </c:pt>
                <c:pt idx="20">
                  <c:v>Sintomatología depresiva</c:v>
                </c:pt>
                <c:pt idx="21">
                  <c:v>Personalidad B5 (responsabilidad)</c:v>
                </c:pt>
                <c:pt idx="22">
                  <c:v>Personalidad B5 (extraversión</c:v>
                </c:pt>
                <c:pt idx="23">
                  <c:v>Personalidad B5 (ajuste emocional)</c:v>
                </c:pt>
              </c:strCache>
            </c:strRef>
          </c:cat>
          <c:val>
            <c:numRef>
              <c:f>'Gráfico LSAT'!$B$4:$B$27</c:f>
              <c:numCache>
                <c:formatCode>####.00</c:formatCode>
                <c:ptCount val="24"/>
                <c:pt idx="0">
                  <c:v>-6.4640188517515088E-2</c:v>
                </c:pt>
                <c:pt idx="1">
                  <c:v>-0.30933562643801077</c:v>
                </c:pt>
                <c:pt idx="2">
                  <c:v>0.33443059791391844</c:v>
                </c:pt>
                <c:pt idx="3">
                  <c:v>3.1310767566601241E-2</c:v>
                </c:pt>
                <c:pt idx="4">
                  <c:v>0.16341234284207956</c:v>
                </c:pt>
                <c:pt idx="5">
                  <c:v>-3.470062354422495E-2</c:v>
                </c:pt>
                <c:pt idx="6">
                  <c:v>6.6177135719574676E-2</c:v>
                </c:pt>
                <c:pt idx="7">
                  <c:v>1.6975438986126759E-2</c:v>
                </c:pt>
                <c:pt idx="8">
                  <c:v>1.9538463738301443E-3</c:v>
                </c:pt>
                <c:pt idx="9">
                  <c:v>-1.2510683370498932E-2</c:v>
                </c:pt>
                <c:pt idx="10">
                  <c:v>-2.3763419085077151E-2</c:v>
                </c:pt>
                <c:pt idx="11">
                  <c:v>-6.550040972548142E-2</c:v>
                </c:pt>
                <c:pt idx="12">
                  <c:v>-3.9077258104142601E-2</c:v>
                </c:pt>
                <c:pt idx="13">
                  <c:v>-7.5253387908738534E-2</c:v>
                </c:pt>
                <c:pt idx="14">
                  <c:v>2.0944010856023387E-2</c:v>
                </c:pt>
                <c:pt idx="15">
                  <c:v>4.4318103648855023E-2</c:v>
                </c:pt>
                <c:pt idx="16">
                  <c:v>3.6777399457186351E-3</c:v>
                </c:pt>
                <c:pt idx="17">
                  <c:v>-5.8693764944157532E-2</c:v>
                </c:pt>
                <c:pt idx="18">
                  <c:v>-2.2518211259934976E-2</c:v>
                </c:pt>
                <c:pt idx="19">
                  <c:v>4.4062114575219032E-2</c:v>
                </c:pt>
                <c:pt idx="20">
                  <c:v>-0.28081218761731863</c:v>
                </c:pt>
                <c:pt idx="21">
                  <c:v>2.7713670874393501E-2</c:v>
                </c:pt>
                <c:pt idx="22">
                  <c:v>3.0269775611868652E-2</c:v>
                </c:pt>
                <c:pt idx="23">
                  <c:v>9.2301357061314149E-2</c:v>
                </c:pt>
              </c:numCache>
            </c:numRef>
          </c:val>
        </c:ser>
        <c:gapWidth val="75"/>
        <c:overlap val="-25"/>
        <c:axId val="88294144"/>
        <c:axId val="88295680"/>
      </c:barChart>
      <c:catAx>
        <c:axId val="88294144"/>
        <c:scaling>
          <c:orientation val="maxMin"/>
        </c:scaling>
        <c:axPos val="l"/>
        <c:majorTickMark val="none"/>
        <c:tickLblPos val="low"/>
        <c:txPr>
          <a:bodyPr/>
          <a:lstStyle/>
          <a:p>
            <a:pPr>
              <a:defRPr lang="en-US"/>
            </a:pPr>
            <a:endParaRPr lang="es-CL"/>
          </a:p>
        </c:txPr>
        <c:crossAx val="88295680"/>
        <c:crosses val="autoZero"/>
        <c:auto val="1"/>
        <c:lblAlgn val="ctr"/>
        <c:lblOffset val="100"/>
        <c:tickLblSkip val="1"/>
      </c:catAx>
      <c:valAx>
        <c:axId val="88295680"/>
        <c:scaling>
          <c:orientation val="minMax"/>
        </c:scaling>
        <c:delete val="1"/>
        <c:axPos val="t"/>
        <c:majorGridlines/>
        <c:numFmt formatCode="####.00" sourceLinked="1"/>
        <c:majorTickMark val="none"/>
        <c:tickLblPos val="none"/>
        <c:crossAx val="882941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es-CL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AAAB1-98C8-4D87-B44B-DF3F400C5B2E}" type="doc">
      <dgm:prSet loTypeId="urn:microsoft.com/office/officeart/2005/8/layout/matrix2" loCatId="matrix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es-CL"/>
        </a:p>
      </dgm:t>
    </dgm:pt>
    <dgm:pt modelId="{48C8A4CF-1961-4218-998B-DB14ECA724F4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CL" sz="2000" dirty="0" smtClean="0"/>
            <a:t>Bienestar objetivo individual</a:t>
          </a:r>
          <a:endParaRPr lang="es-CL" sz="2000" dirty="0"/>
        </a:p>
      </dgm:t>
    </dgm:pt>
    <dgm:pt modelId="{4CCD7D73-BBAB-480E-864B-7A402C2E41A5}" type="parTrans" cxnId="{82B1D3B3-8325-4B89-85BC-C6CD12F28076}">
      <dgm:prSet/>
      <dgm:spPr/>
      <dgm:t>
        <a:bodyPr/>
        <a:lstStyle/>
        <a:p>
          <a:endParaRPr lang="es-CL"/>
        </a:p>
      </dgm:t>
    </dgm:pt>
    <dgm:pt modelId="{3F3A18BA-04BF-40D3-B3ED-B2051731DEE2}" type="sibTrans" cxnId="{82B1D3B3-8325-4B89-85BC-C6CD12F28076}">
      <dgm:prSet/>
      <dgm:spPr/>
      <dgm:t>
        <a:bodyPr/>
        <a:lstStyle/>
        <a:p>
          <a:endParaRPr lang="es-CL"/>
        </a:p>
      </dgm:t>
    </dgm:pt>
    <dgm:pt modelId="{828FF6F1-B7B4-485F-AE85-58D3B43D6B3C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2000" dirty="0" smtClean="0"/>
            <a:t>Bienestar subjetivo individual</a:t>
          </a:r>
          <a:endParaRPr lang="es-CL" sz="2000" dirty="0"/>
        </a:p>
      </dgm:t>
    </dgm:pt>
    <dgm:pt modelId="{3181923B-0B36-47A0-A504-F3D3E1DE7409}" type="parTrans" cxnId="{7856C9E3-4C06-401D-8C6E-2B4ED6E10892}">
      <dgm:prSet/>
      <dgm:spPr/>
      <dgm:t>
        <a:bodyPr/>
        <a:lstStyle/>
        <a:p>
          <a:endParaRPr lang="es-CL"/>
        </a:p>
      </dgm:t>
    </dgm:pt>
    <dgm:pt modelId="{7ACF170D-E701-4DE6-B80A-9ECF71795393}" type="sibTrans" cxnId="{7856C9E3-4C06-401D-8C6E-2B4ED6E10892}">
      <dgm:prSet/>
      <dgm:spPr/>
      <dgm:t>
        <a:bodyPr/>
        <a:lstStyle/>
        <a:p>
          <a:endParaRPr lang="es-CL"/>
        </a:p>
      </dgm:t>
    </dgm:pt>
    <dgm:pt modelId="{913532A3-ABE4-42FC-B964-EE982E950622}">
      <dgm:prSet phldrT="[Texto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s-CL" sz="2000" dirty="0" smtClean="0"/>
            <a:t>Bienestar objetivo social</a:t>
          </a:r>
          <a:endParaRPr lang="es-CL" sz="2000" dirty="0"/>
        </a:p>
      </dgm:t>
    </dgm:pt>
    <dgm:pt modelId="{1C2A69E0-D4AC-4D33-BCF6-9EDA025B71E3}" type="parTrans" cxnId="{7ECD49E9-589A-4708-864D-5CD3447C2F1F}">
      <dgm:prSet/>
      <dgm:spPr/>
      <dgm:t>
        <a:bodyPr/>
        <a:lstStyle/>
        <a:p>
          <a:endParaRPr lang="es-CL"/>
        </a:p>
      </dgm:t>
    </dgm:pt>
    <dgm:pt modelId="{2616AF66-2020-4F0D-9C0B-38ED1E084377}" type="sibTrans" cxnId="{7ECD49E9-589A-4708-864D-5CD3447C2F1F}">
      <dgm:prSet/>
      <dgm:spPr/>
      <dgm:t>
        <a:bodyPr/>
        <a:lstStyle/>
        <a:p>
          <a:endParaRPr lang="es-CL"/>
        </a:p>
      </dgm:t>
    </dgm:pt>
    <dgm:pt modelId="{CB18E18F-C853-491D-905B-4AB4362F9B66}">
      <dgm:prSet phldrT="[Texto]" custT="1"/>
      <dgm:spPr>
        <a:solidFill>
          <a:srgbClr val="3333FF"/>
        </a:solidFill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CL" sz="2000" dirty="0" smtClean="0"/>
            <a:t>Bienestar subjetivo social</a:t>
          </a:r>
        </a:p>
      </dgm:t>
    </dgm:pt>
    <dgm:pt modelId="{FC8069D4-4A3E-4FEC-BF32-926BDC9EFBC8}" type="parTrans" cxnId="{8A7D8368-9DCB-4826-ABC5-8A8ABC736F77}">
      <dgm:prSet/>
      <dgm:spPr/>
      <dgm:t>
        <a:bodyPr/>
        <a:lstStyle/>
        <a:p>
          <a:endParaRPr lang="es-CL"/>
        </a:p>
      </dgm:t>
    </dgm:pt>
    <dgm:pt modelId="{67E61A99-71D7-45FE-A40E-5B928FF70D5D}" type="sibTrans" cxnId="{8A7D8368-9DCB-4826-ABC5-8A8ABC736F77}">
      <dgm:prSet/>
      <dgm:spPr/>
      <dgm:t>
        <a:bodyPr/>
        <a:lstStyle/>
        <a:p>
          <a:endParaRPr lang="es-CL"/>
        </a:p>
      </dgm:t>
    </dgm:pt>
    <dgm:pt modelId="{7E6D1BD3-77D7-4566-98A4-6DB56A7B469F}" type="pres">
      <dgm:prSet presAssocID="{A05AAAB1-98C8-4D87-B44B-DF3F400C5B2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F860128-2289-4073-BE4D-11F1C1BFE013}" type="pres">
      <dgm:prSet presAssocID="{A05AAAB1-98C8-4D87-B44B-DF3F400C5B2E}" presName="axisShape" presStyleLbl="bgShp" presStyleIdx="0" presStyleCnt="1" custAng="0" custScaleX="131257" custLinFactNeighborX="1374" custLinFactNeighborY="200"/>
      <dgm:spPr>
        <a:solidFill>
          <a:schemeClr val="bg1">
            <a:lumMod val="65000"/>
          </a:schemeClr>
        </a:solidFill>
      </dgm:spPr>
    </dgm:pt>
    <dgm:pt modelId="{6FAFC2C2-4424-408A-823B-CF3D48C28659}" type="pres">
      <dgm:prSet presAssocID="{A05AAAB1-98C8-4D87-B44B-DF3F400C5B2E}" presName="rect1" presStyleLbl="node1" presStyleIdx="0" presStyleCnt="4" custScaleX="99459" custScaleY="81740" custLinFactNeighborX="-18897" custLinFactNeighborY="-43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2B0D1E6-700D-4CF0-BA78-436C064F0296}" type="pres">
      <dgm:prSet presAssocID="{A05AAAB1-98C8-4D87-B44B-DF3F400C5B2E}" presName="rect2" presStyleLbl="node1" presStyleIdx="1" presStyleCnt="4" custScaleX="100000" custScaleY="82302" custLinFactNeighborX="24930" custLinFactNeighborY="-4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83E39FE-7282-484E-BE7C-DA13CD90D800}" type="pres">
      <dgm:prSet presAssocID="{A05AAAB1-98C8-4D87-B44B-DF3F400C5B2E}" presName="rect3" presStyleLbl="node1" presStyleIdx="2" presStyleCnt="4" custScaleX="101763" custScaleY="86243" custLinFactNeighborX="-13865" custLinFactNeighborY="7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F4DEBE4-E9B7-4A81-88E0-131618B71C2E}" type="pres">
      <dgm:prSet presAssocID="{A05AAAB1-98C8-4D87-B44B-DF3F400C5B2E}" presName="rect4" presStyleLbl="node1" presStyleIdx="3" presStyleCnt="4" custScaleX="102203" custScaleY="81517" custLinFactNeighborX="22735" custLinFactNeighborY="-16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E1071DE-92A6-41AC-BB6A-E28E4D14F3EC}" type="presOf" srcId="{828FF6F1-B7B4-485F-AE85-58D3B43D6B3C}" destId="{72B0D1E6-700D-4CF0-BA78-436C064F0296}" srcOrd="0" destOrd="0" presId="urn:microsoft.com/office/officeart/2005/8/layout/matrix2"/>
    <dgm:cxn modelId="{82B1D3B3-8325-4B89-85BC-C6CD12F28076}" srcId="{A05AAAB1-98C8-4D87-B44B-DF3F400C5B2E}" destId="{48C8A4CF-1961-4218-998B-DB14ECA724F4}" srcOrd="0" destOrd="0" parTransId="{4CCD7D73-BBAB-480E-864B-7A402C2E41A5}" sibTransId="{3F3A18BA-04BF-40D3-B3ED-B2051731DEE2}"/>
    <dgm:cxn modelId="{1E52C1C9-4B3F-449E-90E2-17D827936202}" type="presOf" srcId="{913532A3-ABE4-42FC-B964-EE982E950622}" destId="{C83E39FE-7282-484E-BE7C-DA13CD90D800}" srcOrd="0" destOrd="0" presId="urn:microsoft.com/office/officeart/2005/8/layout/matrix2"/>
    <dgm:cxn modelId="{C06C1D13-6104-46FC-9E43-720A2642254C}" type="presOf" srcId="{CB18E18F-C853-491D-905B-4AB4362F9B66}" destId="{FF4DEBE4-E9B7-4A81-88E0-131618B71C2E}" srcOrd="0" destOrd="0" presId="urn:microsoft.com/office/officeart/2005/8/layout/matrix2"/>
    <dgm:cxn modelId="{8A7D8368-9DCB-4826-ABC5-8A8ABC736F77}" srcId="{A05AAAB1-98C8-4D87-B44B-DF3F400C5B2E}" destId="{CB18E18F-C853-491D-905B-4AB4362F9B66}" srcOrd="3" destOrd="0" parTransId="{FC8069D4-4A3E-4FEC-BF32-926BDC9EFBC8}" sibTransId="{67E61A99-71D7-45FE-A40E-5B928FF70D5D}"/>
    <dgm:cxn modelId="{8E2C4CF6-7C60-4DA1-9158-5D2B0E3AC400}" type="presOf" srcId="{48C8A4CF-1961-4218-998B-DB14ECA724F4}" destId="{6FAFC2C2-4424-408A-823B-CF3D48C28659}" srcOrd="0" destOrd="0" presId="urn:microsoft.com/office/officeart/2005/8/layout/matrix2"/>
    <dgm:cxn modelId="{7856C9E3-4C06-401D-8C6E-2B4ED6E10892}" srcId="{A05AAAB1-98C8-4D87-B44B-DF3F400C5B2E}" destId="{828FF6F1-B7B4-485F-AE85-58D3B43D6B3C}" srcOrd="1" destOrd="0" parTransId="{3181923B-0B36-47A0-A504-F3D3E1DE7409}" sibTransId="{7ACF170D-E701-4DE6-B80A-9ECF71795393}"/>
    <dgm:cxn modelId="{5071E56B-B27C-404A-9CB9-DCD19DB93F68}" type="presOf" srcId="{A05AAAB1-98C8-4D87-B44B-DF3F400C5B2E}" destId="{7E6D1BD3-77D7-4566-98A4-6DB56A7B469F}" srcOrd="0" destOrd="0" presId="urn:microsoft.com/office/officeart/2005/8/layout/matrix2"/>
    <dgm:cxn modelId="{7ECD49E9-589A-4708-864D-5CD3447C2F1F}" srcId="{A05AAAB1-98C8-4D87-B44B-DF3F400C5B2E}" destId="{913532A3-ABE4-42FC-B964-EE982E950622}" srcOrd="2" destOrd="0" parTransId="{1C2A69E0-D4AC-4D33-BCF6-9EDA025B71E3}" sibTransId="{2616AF66-2020-4F0D-9C0B-38ED1E084377}"/>
    <dgm:cxn modelId="{6856AD44-F7D9-4893-8037-581519872FD2}" type="presParOf" srcId="{7E6D1BD3-77D7-4566-98A4-6DB56A7B469F}" destId="{AF860128-2289-4073-BE4D-11F1C1BFE013}" srcOrd="0" destOrd="0" presId="urn:microsoft.com/office/officeart/2005/8/layout/matrix2"/>
    <dgm:cxn modelId="{8DE411B6-2E4D-4588-89B1-B30C0D21E30C}" type="presParOf" srcId="{7E6D1BD3-77D7-4566-98A4-6DB56A7B469F}" destId="{6FAFC2C2-4424-408A-823B-CF3D48C28659}" srcOrd="1" destOrd="0" presId="urn:microsoft.com/office/officeart/2005/8/layout/matrix2"/>
    <dgm:cxn modelId="{9D2AE641-D04D-47DE-924B-56EE96D00301}" type="presParOf" srcId="{7E6D1BD3-77D7-4566-98A4-6DB56A7B469F}" destId="{72B0D1E6-700D-4CF0-BA78-436C064F0296}" srcOrd="2" destOrd="0" presId="urn:microsoft.com/office/officeart/2005/8/layout/matrix2"/>
    <dgm:cxn modelId="{A6EDAA36-174B-4A47-B1E0-50C4D659162E}" type="presParOf" srcId="{7E6D1BD3-77D7-4566-98A4-6DB56A7B469F}" destId="{C83E39FE-7282-484E-BE7C-DA13CD90D800}" srcOrd="3" destOrd="0" presId="urn:microsoft.com/office/officeart/2005/8/layout/matrix2"/>
    <dgm:cxn modelId="{47133765-5A5A-46DE-BD88-D70A4049BA4A}" type="presParOf" srcId="{7E6D1BD3-77D7-4566-98A4-6DB56A7B469F}" destId="{FF4DEBE4-E9B7-4A81-88E0-131618B71C2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517A50-0495-4CBA-AE28-91A3738606CA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2BA30FD3-FA9B-4A0A-A8B3-02EDFAEA8331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2"/>
        </a:solidFill>
      </dgm:spPr>
      <dgm:t>
        <a:bodyPr/>
        <a:lstStyle/>
        <a:p>
          <a:r>
            <a:rPr lang="es-CL" sz="2400" dirty="0" smtClean="0"/>
            <a:t>Capacidades</a:t>
          </a:r>
          <a:endParaRPr lang="es-CL" sz="2400" dirty="0"/>
        </a:p>
      </dgm:t>
    </dgm:pt>
    <dgm:pt modelId="{F419D235-C3A6-4BB3-920B-70DD7E4D4C87}" type="parTrans" cxnId="{4F75BCC5-FE4B-4DD4-8A73-BC3142CB6D6F}">
      <dgm:prSet/>
      <dgm:spPr/>
      <dgm:t>
        <a:bodyPr/>
        <a:lstStyle/>
        <a:p>
          <a:endParaRPr lang="es-CL"/>
        </a:p>
      </dgm:t>
    </dgm:pt>
    <dgm:pt modelId="{B27D2299-FF7F-4FFB-8A94-4E0D57130F25}" type="sibTrans" cxnId="{4F75BCC5-FE4B-4DD4-8A73-BC3142CB6D6F}">
      <dgm:prSet/>
      <dgm:spPr/>
      <dgm:t>
        <a:bodyPr/>
        <a:lstStyle/>
        <a:p>
          <a:endParaRPr lang="es-CL"/>
        </a:p>
      </dgm:t>
    </dgm:pt>
    <dgm:pt modelId="{D84026E8-916C-4A09-A1E8-D951656D367E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CL" sz="2400" dirty="0" smtClean="0"/>
            <a:t>Agencia</a:t>
          </a:r>
          <a:endParaRPr lang="es-CL" sz="2400" dirty="0"/>
        </a:p>
      </dgm:t>
    </dgm:pt>
    <dgm:pt modelId="{E23FC37F-3DA7-471E-AAFB-95A9EF586154}" type="parTrans" cxnId="{68D59E47-550C-4907-953E-221EEF5A1DEE}">
      <dgm:prSet/>
      <dgm:spPr/>
      <dgm:t>
        <a:bodyPr/>
        <a:lstStyle/>
        <a:p>
          <a:endParaRPr lang="es-CL"/>
        </a:p>
      </dgm:t>
    </dgm:pt>
    <dgm:pt modelId="{E1D766BD-5558-45B6-AF79-12FAD0D99143}" type="sibTrans" cxnId="{68D59E47-550C-4907-953E-221EEF5A1DEE}">
      <dgm:prSet/>
      <dgm:spPr/>
      <dgm:t>
        <a:bodyPr/>
        <a:lstStyle/>
        <a:p>
          <a:endParaRPr lang="es-CL"/>
        </a:p>
      </dgm:t>
    </dgm:pt>
    <dgm:pt modelId="{5BF041DA-F877-4949-9EAE-08A9B76F1996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es-CL" sz="2400" dirty="0" smtClean="0"/>
            <a:t>Bienestar subjetivo</a:t>
          </a:r>
          <a:endParaRPr lang="es-CL" sz="2400" dirty="0"/>
        </a:p>
      </dgm:t>
    </dgm:pt>
    <dgm:pt modelId="{17683134-F749-40C3-8F7B-EF16EBD07CC1}" type="parTrans" cxnId="{91AC54F0-4848-4F37-A5BF-6CB47A1A1A11}">
      <dgm:prSet/>
      <dgm:spPr/>
      <dgm:t>
        <a:bodyPr/>
        <a:lstStyle/>
        <a:p>
          <a:endParaRPr lang="es-CL"/>
        </a:p>
      </dgm:t>
    </dgm:pt>
    <dgm:pt modelId="{37DAF4A4-756B-4FD9-A290-8F053BB43CD0}" type="sibTrans" cxnId="{91AC54F0-4848-4F37-A5BF-6CB47A1A1A11}">
      <dgm:prSet/>
      <dgm:spPr/>
      <dgm:t>
        <a:bodyPr/>
        <a:lstStyle/>
        <a:p>
          <a:endParaRPr lang="es-CL"/>
        </a:p>
      </dgm:t>
    </dgm:pt>
    <dgm:pt modelId="{9AB75238-761F-4DBC-8688-E6508E65B3D1}" type="pres">
      <dgm:prSet presAssocID="{03517A50-0495-4CBA-AE28-91A3738606CA}" presName="Name0" presStyleCnt="0">
        <dgm:presLayoutVars>
          <dgm:dir/>
          <dgm:resizeHandles val="exact"/>
        </dgm:presLayoutVars>
      </dgm:prSet>
      <dgm:spPr/>
    </dgm:pt>
    <dgm:pt modelId="{6834B868-1A5E-4A94-8E23-81BA3B5659E6}" type="pres">
      <dgm:prSet presAssocID="{2BA30FD3-FA9B-4A0A-A8B3-02EDFAEA8331}" presName="node" presStyleLbl="node1" presStyleIdx="0" presStyleCnt="3" custLinFactNeighborX="8227" custLinFactNeighborY="-136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1FAF4B8-BEAC-4A40-9993-DC942D0D8E3C}" type="pres">
      <dgm:prSet presAssocID="{B27D2299-FF7F-4FFB-8A94-4E0D57130F25}" presName="sibTrans" presStyleLbl="sibTrans2D1" presStyleIdx="0" presStyleCnt="2"/>
      <dgm:spPr/>
      <dgm:t>
        <a:bodyPr/>
        <a:lstStyle/>
        <a:p>
          <a:endParaRPr lang="es-CL"/>
        </a:p>
      </dgm:t>
    </dgm:pt>
    <dgm:pt modelId="{5E3A2F2D-3B36-442B-9D34-47A794E85660}" type="pres">
      <dgm:prSet presAssocID="{B27D2299-FF7F-4FFB-8A94-4E0D57130F25}" presName="connectorText" presStyleLbl="sibTrans2D1" presStyleIdx="0" presStyleCnt="2"/>
      <dgm:spPr/>
      <dgm:t>
        <a:bodyPr/>
        <a:lstStyle/>
        <a:p>
          <a:endParaRPr lang="es-CL"/>
        </a:p>
      </dgm:t>
    </dgm:pt>
    <dgm:pt modelId="{D15EC31A-8BD2-44F1-BD59-384C1CF1BD02}" type="pres">
      <dgm:prSet presAssocID="{D84026E8-916C-4A09-A1E8-D951656D367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B012AF-9AA7-40BE-9958-2062F41134A8}" type="pres">
      <dgm:prSet presAssocID="{E1D766BD-5558-45B6-AF79-12FAD0D99143}" presName="sibTrans" presStyleLbl="sibTrans2D1" presStyleIdx="1" presStyleCnt="2"/>
      <dgm:spPr/>
      <dgm:t>
        <a:bodyPr/>
        <a:lstStyle/>
        <a:p>
          <a:endParaRPr lang="es-CL"/>
        </a:p>
      </dgm:t>
    </dgm:pt>
    <dgm:pt modelId="{19785A73-F2AA-49C8-8A35-C1CCBBE10683}" type="pres">
      <dgm:prSet presAssocID="{E1D766BD-5558-45B6-AF79-12FAD0D99143}" presName="connectorText" presStyleLbl="sibTrans2D1" presStyleIdx="1" presStyleCnt="2"/>
      <dgm:spPr/>
      <dgm:t>
        <a:bodyPr/>
        <a:lstStyle/>
        <a:p>
          <a:endParaRPr lang="es-CL"/>
        </a:p>
      </dgm:t>
    </dgm:pt>
    <dgm:pt modelId="{E3C7A236-326B-478D-8C19-334D5B7BB6CA}" type="pres">
      <dgm:prSet presAssocID="{5BF041DA-F877-4949-9EAE-08A9B76F1996}" presName="node" presStyleLbl="node1" presStyleIdx="2" presStyleCnt="3" custLinFactNeighborX="6121" custLinFactNeighborY="-438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E640B9E-90CE-45AD-B68D-D18E0FAFC19E}" type="presOf" srcId="{B27D2299-FF7F-4FFB-8A94-4E0D57130F25}" destId="{01FAF4B8-BEAC-4A40-9993-DC942D0D8E3C}" srcOrd="0" destOrd="0" presId="urn:microsoft.com/office/officeart/2005/8/layout/process1"/>
    <dgm:cxn modelId="{D4FD330D-4755-4EF4-9F19-15A213F57B37}" type="presOf" srcId="{E1D766BD-5558-45B6-AF79-12FAD0D99143}" destId="{21B012AF-9AA7-40BE-9958-2062F41134A8}" srcOrd="0" destOrd="0" presId="urn:microsoft.com/office/officeart/2005/8/layout/process1"/>
    <dgm:cxn modelId="{68D59E47-550C-4907-953E-221EEF5A1DEE}" srcId="{03517A50-0495-4CBA-AE28-91A3738606CA}" destId="{D84026E8-916C-4A09-A1E8-D951656D367E}" srcOrd="1" destOrd="0" parTransId="{E23FC37F-3DA7-471E-AAFB-95A9EF586154}" sibTransId="{E1D766BD-5558-45B6-AF79-12FAD0D99143}"/>
    <dgm:cxn modelId="{C834C1E3-4115-4429-838B-F67647894D73}" type="presOf" srcId="{03517A50-0495-4CBA-AE28-91A3738606CA}" destId="{9AB75238-761F-4DBC-8688-E6508E65B3D1}" srcOrd="0" destOrd="0" presId="urn:microsoft.com/office/officeart/2005/8/layout/process1"/>
    <dgm:cxn modelId="{85012A7B-C47B-4FF2-A152-F0413C07AF0A}" type="presOf" srcId="{D84026E8-916C-4A09-A1E8-D951656D367E}" destId="{D15EC31A-8BD2-44F1-BD59-384C1CF1BD02}" srcOrd="0" destOrd="0" presId="urn:microsoft.com/office/officeart/2005/8/layout/process1"/>
    <dgm:cxn modelId="{DC85FDD1-8972-4B8E-AF6A-5E556B393E8B}" type="presOf" srcId="{5BF041DA-F877-4949-9EAE-08A9B76F1996}" destId="{E3C7A236-326B-478D-8C19-334D5B7BB6CA}" srcOrd="0" destOrd="0" presId="urn:microsoft.com/office/officeart/2005/8/layout/process1"/>
    <dgm:cxn modelId="{4F75BCC5-FE4B-4DD4-8A73-BC3142CB6D6F}" srcId="{03517A50-0495-4CBA-AE28-91A3738606CA}" destId="{2BA30FD3-FA9B-4A0A-A8B3-02EDFAEA8331}" srcOrd="0" destOrd="0" parTransId="{F419D235-C3A6-4BB3-920B-70DD7E4D4C87}" sibTransId="{B27D2299-FF7F-4FFB-8A94-4E0D57130F25}"/>
    <dgm:cxn modelId="{5AEF7BF3-3428-44C6-99A7-C29005B89F58}" type="presOf" srcId="{2BA30FD3-FA9B-4A0A-A8B3-02EDFAEA8331}" destId="{6834B868-1A5E-4A94-8E23-81BA3B5659E6}" srcOrd="0" destOrd="0" presId="urn:microsoft.com/office/officeart/2005/8/layout/process1"/>
    <dgm:cxn modelId="{91AC54F0-4848-4F37-A5BF-6CB47A1A1A11}" srcId="{03517A50-0495-4CBA-AE28-91A3738606CA}" destId="{5BF041DA-F877-4949-9EAE-08A9B76F1996}" srcOrd="2" destOrd="0" parTransId="{17683134-F749-40C3-8F7B-EF16EBD07CC1}" sibTransId="{37DAF4A4-756B-4FD9-A290-8F053BB43CD0}"/>
    <dgm:cxn modelId="{FBBB3F71-B64D-4A57-BEE6-EA45AC9ABD1C}" type="presOf" srcId="{E1D766BD-5558-45B6-AF79-12FAD0D99143}" destId="{19785A73-F2AA-49C8-8A35-C1CCBBE10683}" srcOrd="1" destOrd="0" presId="urn:microsoft.com/office/officeart/2005/8/layout/process1"/>
    <dgm:cxn modelId="{E5DB4B3D-2B87-4227-BB0A-27C2C603FD9C}" type="presOf" srcId="{B27D2299-FF7F-4FFB-8A94-4E0D57130F25}" destId="{5E3A2F2D-3B36-442B-9D34-47A794E85660}" srcOrd="1" destOrd="0" presId="urn:microsoft.com/office/officeart/2005/8/layout/process1"/>
    <dgm:cxn modelId="{AA3F64B9-DD8C-4E56-A82A-DABDADEA3A72}" type="presParOf" srcId="{9AB75238-761F-4DBC-8688-E6508E65B3D1}" destId="{6834B868-1A5E-4A94-8E23-81BA3B5659E6}" srcOrd="0" destOrd="0" presId="urn:microsoft.com/office/officeart/2005/8/layout/process1"/>
    <dgm:cxn modelId="{C828BE7F-2DC3-42AD-985D-FAEA67700A06}" type="presParOf" srcId="{9AB75238-761F-4DBC-8688-E6508E65B3D1}" destId="{01FAF4B8-BEAC-4A40-9993-DC942D0D8E3C}" srcOrd="1" destOrd="0" presId="urn:microsoft.com/office/officeart/2005/8/layout/process1"/>
    <dgm:cxn modelId="{E778A5EA-6ACC-45AB-AEAA-D76600C3AD37}" type="presParOf" srcId="{01FAF4B8-BEAC-4A40-9993-DC942D0D8E3C}" destId="{5E3A2F2D-3B36-442B-9D34-47A794E85660}" srcOrd="0" destOrd="0" presId="urn:microsoft.com/office/officeart/2005/8/layout/process1"/>
    <dgm:cxn modelId="{869D2AC2-0297-4566-9661-29A94F9BB441}" type="presParOf" srcId="{9AB75238-761F-4DBC-8688-E6508E65B3D1}" destId="{D15EC31A-8BD2-44F1-BD59-384C1CF1BD02}" srcOrd="2" destOrd="0" presId="urn:microsoft.com/office/officeart/2005/8/layout/process1"/>
    <dgm:cxn modelId="{84E7B411-D3B1-4ED0-B192-B77EFCC09CAA}" type="presParOf" srcId="{9AB75238-761F-4DBC-8688-E6508E65B3D1}" destId="{21B012AF-9AA7-40BE-9958-2062F41134A8}" srcOrd="3" destOrd="0" presId="urn:microsoft.com/office/officeart/2005/8/layout/process1"/>
    <dgm:cxn modelId="{3BAB6662-AAE4-480B-8852-B5968DEB8A21}" type="presParOf" srcId="{21B012AF-9AA7-40BE-9958-2062F41134A8}" destId="{19785A73-F2AA-49C8-8A35-C1CCBBE10683}" srcOrd="0" destOrd="0" presId="urn:microsoft.com/office/officeart/2005/8/layout/process1"/>
    <dgm:cxn modelId="{F0B6543B-F022-4515-BB24-AB3C88BD32DB}" type="presParOf" srcId="{9AB75238-761F-4DBC-8688-E6508E65B3D1}" destId="{E3C7A236-326B-478D-8C19-334D5B7BB6C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224002-A732-4C77-9096-35E69B6432FE}" type="doc">
      <dgm:prSet loTypeId="urn:microsoft.com/office/officeart/2005/8/layout/gear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CL"/>
        </a:p>
      </dgm:t>
    </dgm:pt>
    <dgm:pt modelId="{B3A7FD54-53B5-4D53-A17E-865A31F2F45A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Nivel práctico y material</a:t>
          </a:r>
          <a:endParaRPr lang="es-CL" dirty="0"/>
        </a:p>
      </dgm:t>
    </dgm:pt>
    <dgm:pt modelId="{6D3417AA-65F2-4ABF-88BD-4F4D669C56D2}" type="parTrans" cxnId="{053A3CB0-0216-432B-86AF-D36BB9D1CEC5}">
      <dgm:prSet/>
      <dgm:spPr/>
      <dgm:t>
        <a:bodyPr/>
        <a:lstStyle/>
        <a:p>
          <a:endParaRPr lang="es-CL"/>
        </a:p>
      </dgm:t>
    </dgm:pt>
    <dgm:pt modelId="{ED779217-05D2-4F2C-AA99-292DF955C3BB}" type="sibTrans" cxnId="{053A3CB0-0216-432B-86AF-D36BB9D1CEC5}">
      <dgm:prSet/>
      <dgm:spPr/>
      <dgm:t>
        <a:bodyPr/>
        <a:lstStyle/>
        <a:p>
          <a:endParaRPr lang="es-CL"/>
        </a:p>
      </dgm:t>
    </dgm:pt>
    <dgm:pt modelId="{39647158-2B24-406A-8644-C3A76C2E30B9}">
      <dgm:prSet phldrT="[Texto]"/>
      <dgm:spPr>
        <a:solidFill>
          <a:srgbClr val="0066CC"/>
        </a:solidFill>
      </dgm:spPr>
      <dgm:t>
        <a:bodyPr/>
        <a:lstStyle/>
        <a:p>
          <a:r>
            <a:rPr lang="es-MX" dirty="0" smtClean="0"/>
            <a:t>Nivel vincular</a:t>
          </a:r>
          <a:endParaRPr lang="es-CL" dirty="0"/>
        </a:p>
      </dgm:t>
    </dgm:pt>
    <dgm:pt modelId="{2DD85AE2-A4F6-4BA8-A0A4-00A7AA40D934}" type="parTrans" cxnId="{465151A0-4536-4905-81F1-CA87F14D6061}">
      <dgm:prSet/>
      <dgm:spPr/>
      <dgm:t>
        <a:bodyPr/>
        <a:lstStyle/>
        <a:p>
          <a:endParaRPr lang="es-CL"/>
        </a:p>
      </dgm:t>
    </dgm:pt>
    <dgm:pt modelId="{DC6AEEBC-9767-43A7-B95E-C9349734AB83}" type="sibTrans" cxnId="{465151A0-4536-4905-81F1-CA87F14D6061}">
      <dgm:prSet/>
      <dgm:spPr/>
      <dgm:t>
        <a:bodyPr/>
        <a:lstStyle/>
        <a:p>
          <a:endParaRPr lang="es-CL"/>
        </a:p>
      </dgm:t>
    </dgm:pt>
    <dgm:pt modelId="{211BD420-DCD4-4EE8-9E93-6C05F4694950}">
      <dgm:prSet phldrT="[Texto]"/>
      <dgm:spPr>
        <a:solidFill>
          <a:srgbClr val="00B050"/>
        </a:solidFill>
      </dgm:spPr>
      <dgm:t>
        <a:bodyPr/>
        <a:lstStyle/>
        <a:p>
          <a:r>
            <a:rPr lang="es-MX" smtClean="0"/>
            <a:t>Nivel de sentido</a:t>
          </a:r>
          <a:endParaRPr lang="es-CL" dirty="0"/>
        </a:p>
      </dgm:t>
    </dgm:pt>
    <dgm:pt modelId="{05B0DFFF-1984-44CD-A1CF-0E363C4CE1E5}" type="parTrans" cxnId="{5D339CEC-6F3F-42A8-ACF7-65EC90913186}">
      <dgm:prSet/>
      <dgm:spPr/>
      <dgm:t>
        <a:bodyPr/>
        <a:lstStyle/>
        <a:p>
          <a:endParaRPr lang="es-CL"/>
        </a:p>
      </dgm:t>
    </dgm:pt>
    <dgm:pt modelId="{FC96F168-8111-41F0-8163-A82D4251353B}" type="sibTrans" cxnId="{5D339CEC-6F3F-42A8-ACF7-65EC90913186}">
      <dgm:prSet/>
      <dgm:spPr/>
      <dgm:t>
        <a:bodyPr/>
        <a:lstStyle/>
        <a:p>
          <a:endParaRPr lang="es-CL"/>
        </a:p>
      </dgm:t>
    </dgm:pt>
    <dgm:pt modelId="{75D84F8A-018C-448D-B778-F7B4E1C11B41}">
      <dgm:prSet/>
      <dgm:spPr/>
      <dgm:t>
        <a:bodyPr/>
        <a:lstStyle/>
        <a:p>
          <a:r>
            <a:rPr lang="es-MX" dirty="0" smtClean="0"/>
            <a:t>Vínculos significativos</a:t>
          </a:r>
          <a:endParaRPr lang="es-CL" dirty="0"/>
        </a:p>
      </dgm:t>
    </dgm:pt>
    <dgm:pt modelId="{02A89E8B-AE80-4B41-B030-C25269235C9D}" type="parTrans" cxnId="{3A059C1F-AE8A-4C9F-A1D4-ED0344E47A4A}">
      <dgm:prSet/>
      <dgm:spPr/>
      <dgm:t>
        <a:bodyPr/>
        <a:lstStyle/>
        <a:p>
          <a:endParaRPr lang="es-CL"/>
        </a:p>
      </dgm:t>
    </dgm:pt>
    <dgm:pt modelId="{AE20D566-4FD1-4A83-A456-B9653DF4F644}" type="sibTrans" cxnId="{3A059C1F-AE8A-4C9F-A1D4-ED0344E47A4A}">
      <dgm:prSet/>
      <dgm:spPr/>
      <dgm:t>
        <a:bodyPr/>
        <a:lstStyle/>
        <a:p>
          <a:endParaRPr lang="es-CL"/>
        </a:p>
      </dgm:t>
    </dgm:pt>
    <dgm:pt modelId="{2E1763FC-2556-4C92-9110-C498700D1C2F}">
      <dgm:prSet/>
      <dgm:spPr/>
      <dgm:t>
        <a:bodyPr/>
        <a:lstStyle/>
        <a:p>
          <a:r>
            <a:rPr lang="es-MX" dirty="0" smtClean="0"/>
            <a:t>Respeto</a:t>
          </a:r>
          <a:endParaRPr lang="es-CL" dirty="0"/>
        </a:p>
      </dgm:t>
    </dgm:pt>
    <dgm:pt modelId="{AA0142ED-0FEF-4C89-9DDF-D529C97B21DB}" type="parTrans" cxnId="{B28AE85A-C4B0-4B8D-A987-7E3960317855}">
      <dgm:prSet/>
      <dgm:spPr/>
      <dgm:t>
        <a:bodyPr/>
        <a:lstStyle/>
        <a:p>
          <a:endParaRPr lang="es-CL"/>
        </a:p>
      </dgm:t>
    </dgm:pt>
    <dgm:pt modelId="{7A5A5923-D36C-4F01-B2BC-EBB108D3BE15}" type="sibTrans" cxnId="{B28AE85A-C4B0-4B8D-A987-7E3960317855}">
      <dgm:prSet/>
      <dgm:spPr/>
      <dgm:t>
        <a:bodyPr/>
        <a:lstStyle/>
        <a:p>
          <a:endParaRPr lang="es-CL"/>
        </a:p>
      </dgm:t>
    </dgm:pt>
    <dgm:pt modelId="{CF63D970-E15F-43A7-B04A-1177CB1B190F}">
      <dgm:prSet custLinFactNeighborX="-37947" custLinFactNeighborY="20946"/>
      <dgm:spPr/>
      <dgm:t>
        <a:bodyPr/>
        <a:lstStyle/>
        <a:p>
          <a:endParaRPr lang="en-US"/>
        </a:p>
      </dgm:t>
    </dgm:pt>
    <dgm:pt modelId="{A65C533A-D075-4FF5-8023-C6D1D55E3E83}" type="parTrans" cxnId="{7793916C-4727-402F-AF41-E15C9F1C7E98}">
      <dgm:prSet/>
      <dgm:spPr/>
      <dgm:t>
        <a:bodyPr/>
        <a:lstStyle/>
        <a:p>
          <a:endParaRPr lang="es-CL"/>
        </a:p>
      </dgm:t>
    </dgm:pt>
    <dgm:pt modelId="{FF84CEB3-3516-4031-94B1-C8FD3A3A3BFE}" type="sibTrans" cxnId="{7793916C-4727-402F-AF41-E15C9F1C7E98}">
      <dgm:prSet/>
      <dgm:spPr/>
      <dgm:t>
        <a:bodyPr/>
        <a:lstStyle/>
        <a:p>
          <a:endParaRPr lang="es-CL"/>
        </a:p>
      </dgm:t>
    </dgm:pt>
    <dgm:pt modelId="{E001056D-9F75-4A3F-AF68-51077F1826BC}">
      <dgm:prSet custLinFactNeighborX="-37947" custLinFactNeighborY="20946"/>
      <dgm:spPr/>
      <dgm:t>
        <a:bodyPr/>
        <a:lstStyle/>
        <a:p>
          <a:endParaRPr lang="en-US"/>
        </a:p>
      </dgm:t>
    </dgm:pt>
    <dgm:pt modelId="{6F27D990-2BD6-4F6F-988A-58E1F3E4024B}" type="parTrans" cxnId="{9F2A0BD6-3AC4-4B54-80A1-1A84C39A1CCD}">
      <dgm:prSet/>
      <dgm:spPr/>
      <dgm:t>
        <a:bodyPr/>
        <a:lstStyle/>
        <a:p>
          <a:endParaRPr lang="es-CL"/>
        </a:p>
      </dgm:t>
    </dgm:pt>
    <dgm:pt modelId="{4C2CED26-A3D5-4FC2-A640-0DF5B6D925AF}" type="sibTrans" cxnId="{9F2A0BD6-3AC4-4B54-80A1-1A84C39A1CCD}">
      <dgm:prSet/>
      <dgm:spPr/>
      <dgm:t>
        <a:bodyPr/>
        <a:lstStyle/>
        <a:p>
          <a:endParaRPr lang="es-CL"/>
        </a:p>
      </dgm:t>
    </dgm:pt>
    <dgm:pt modelId="{DDFB4C26-A58C-4277-83DA-BD2FED0B2699}">
      <dgm:prSet/>
      <dgm:spPr/>
      <dgm:t>
        <a:bodyPr/>
        <a:lstStyle/>
        <a:p>
          <a:r>
            <a:rPr lang="es-MX" dirty="0" smtClean="0"/>
            <a:t>Proyecto de vida</a:t>
          </a:r>
          <a:endParaRPr lang="es-CL" dirty="0"/>
        </a:p>
      </dgm:t>
    </dgm:pt>
    <dgm:pt modelId="{225C368A-8A4E-4FAF-9923-2779FA92060D}" type="parTrans" cxnId="{11D1E692-2C0A-47B6-B249-594CDF5A4613}">
      <dgm:prSet/>
      <dgm:spPr/>
      <dgm:t>
        <a:bodyPr/>
        <a:lstStyle/>
        <a:p>
          <a:endParaRPr lang="es-CL"/>
        </a:p>
      </dgm:t>
    </dgm:pt>
    <dgm:pt modelId="{1C2C4D11-06CD-497A-B28E-2572C6F3EADD}" type="sibTrans" cxnId="{11D1E692-2C0A-47B6-B249-594CDF5A4613}">
      <dgm:prSet/>
      <dgm:spPr/>
      <dgm:t>
        <a:bodyPr/>
        <a:lstStyle/>
        <a:p>
          <a:endParaRPr lang="es-CL"/>
        </a:p>
      </dgm:t>
    </dgm:pt>
    <dgm:pt modelId="{4E5FB61C-0B95-4A68-BAD1-D09C64B9B299}" type="pres">
      <dgm:prSet presAssocID="{91224002-A732-4C77-9096-35E69B6432F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F0476E-9369-48C7-BCDE-193BC14069A8}" type="pres">
      <dgm:prSet presAssocID="{B3A7FD54-53B5-4D53-A17E-865A31F2F45A}" presName="gear1" presStyleLbl="node1" presStyleIdx="0" presStyleCnt="3" custLinFactNeighborX="-2329" custLinFactNeighborY="-67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56818-E20A-4B6A-8B5D-0AF64B561F9F}" type="pres">
      <dgm:prSet presAssocID="{B3A7FD54-53B5-4D53-A17E-865A31F2F45A}" presName="gear1srcNode" presStyleLbl="node1" presStyleIdx="0" presStyleCnt="3"/>
      <dgm:spPr/>
      <dgm:t>
        <a:bodyPr/>
        <a:lstStyle/>
        <a:p>
          <a:endParaRPr lang="en-US"/>
        </a:p>
      </dgm:t>
    </dgm:pt>
    <dgm:pt modelId="{A97A515F-79A0-454C-8A2A-DBB4E735B89B}" type="pres">
      <dgm:prSet presAssocID="{B3A7FD54-53B5-4D53-A17E-865A31F2F45A}" presName="gear1dstNode" presStyleLbl="node1" presStyleIdx="0" presStyleCnt="3"/>
      <dgm:spPr/>
      <dgm:t>
        <a:bodyPr/>
        <a:lstStyle/>
        <a:p>
          <a:endParaRPr lang="en-US"/>
        </a:p>
      </dgm:t>
    </dgm:pt>
    <dgm:pt modelId="{4F84FFA8-3345-4275-820A-CA21D48822CF}" type="pres">
      <dgm:prSet presAssocID="{39647158-2B24-406A-8644-C3A76C2E30B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FA774-7DC3-49AB-A930-2442B774DC1B}" type="pres">
      <dgm:prSet presAssocID="{39647158-2B24-406A-8644-C3A76C2E30B9}" presName="gear2srcNode" presStyleLbl="node1" presStyleIdx="1" presStyleCnt="3"/>
      <dgm:spPr/>
      <dgm:t>
        <a:bodyPr/>
        <a:lstStyle/>
        <a:p>
          <a:endParaRPr lang="en-US"/>
        </a:p>
      </dgm:t>
    </dgm:pt>
    <dgm:pt modelId="{DBE332B8-806F-48FB-A69D-1DB0A8A0426C}" type="pres">
      <dgm:prSet presAssocID="{39647158-2B24-406A-8644-C3A76C2E30B9}" presName="gear2dstNode" presStyleLbl="node1" presStyleIdx="1" presStyleCnt="3"/>
      <dgm:spPr/>
      <dgm:t>
        <a:bodyPr/>
        <a:lstStyle/>
        <a:p>
          <a:endParaRPr lang="en-US"/>
        </a:p>
      </dgm:t>
    </dgm:pt>
    <dgm:pt modelId="{75FAE718-0726-4B96-A4DA-11FD2A284641}" type="pres">
      <dgm:prSet presAssocID="{39647158-2B24-406A-8644-C3A76C2E30B9}" presName="gear2ch" presStyleLbl="fgAcc1" presStyleIdx="0" presStyleCnt="2" custLinFactNeighborX="-37947" custLinFactNeighborY="209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F7840-AB71-4319-95E6-9A4D61130F50}" type="pres">
      <dgm:prSet presAssocID="{211BD420-DCD4-4EE8-9E93-6C05F4694950}" presName="gear3" presStyleLbl="node1" presStyleIdx="2" presStyleCnt="3" custLinFactNeighborX="2962" custLinFactNeighborY="1627"/>
      <dgm:spPr/>
      <dgm:t>
        <a:bodyPr/>
        <a:lstStyle/>
        <a:p>
          <a:endParaRPr lang="en-US"/>
        </a:p>
      </dgm:t>
    </dgm:pt>
    <dgm:pt modelId="{F40C4B70-453C-4A04-802B-34CEA1611D0B}" type="pres">
      <dgm:prSet presAssocID="{211BD420-DCD4-4EE8-9E93-6C05F469495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ED9303-102C-43D7-833A-240933B1329E}" type="pres">
      <dgm:prSet presAssocID="{211BD420-DCD4-4EE8-9E93-6C05F4694950}" presName="gear3srcNode" presStyleLbl="node1" presStyleIdx="2" presStyleCnt="3"/>
      <dgm:spPr/>
      <dgm:t>
        <a:bodyPr/>
        <a:lstStyle/>
        <a:p>
          <a:endParaRPr lang="en-US"/>
        </a:p>
      </dgm:t>
    </dgm:pt>
    <dgm:pt modelId="{D23EA9DC-982B-4593-B58F-A831E6AC131C}" type="pres">
      <dgm:prSet presAssocID="{211BD420-DCD4-4EE8-9E93-6C05F4694950}" presName="gear3dstNode" presStyleLbl="node1" presStyleIdx="2" presStyleCnt="3"/>
      <dgm:spPr/>
      <dgm:t>
        <a:bodyPr/>
        <a:lstStyle/>
        <a:p>
          <a:endParaRPr lang="en-US"/>
        </a:p>
      </dgm:t>
    </dgm:pt>
    <dgm:pt modelId="{4E2FB52B-0AAC-41CE-BFF5-5DA3F7F5F0BE}" type="pres">
      <dgm:prSet presAssocID="{211BD420-DCD4-4EE8-9E93-6C05F4694950}" presName="gear3ch" presStyleLbl="fgAcc1" presStyleIdx="1" presStyleCnt="2" custLinFactNeighborX="32478" custLinFactNeighborY="-247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F3569-B6A2-4441-9F40-797089850544}" type="pres">
      <dgm:prSet presAssocID="{ED779217-05D2-4F2C-AA99-292DF955C3BB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B7B456B8-F4DD-4831-B4B8-87A3B59AB946}" type="pres">
      <dgm:prSet presAssocID="{DC6AEEBC-9767-43A7-B95E-C9349734AB83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406625DB-2F3A-4683-8DC0-10FC9B4798C2}" type="pres">
      <dgm:prSet presAssocID="{FC96F168-8111-41F0-8163-A82D4251353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8F7EEFD-1CED-491C-89C8-C631DDF2BAEC}" type="presOf" srcId="{211BD420-DCD4-4EE8-9E93-6C05F4694950}" destId="{F40C4B70-453C-4A04-802B-34CEA1611D0B}" srcOrd="1" destOrd="0" presId="urn:microsoft.com/office/officeart/2005/8/layout/gear1"/>
    <dgm:cxn modelId="{11D1E692-2C0A-47B6-B249-594CDF5A4613}" srcId="{211BD420-DCD4-4EE8-9E93-6C05F4694950}" destId="{DDFB4C26-A58C-4277-83DA-BD2FED0B2699}" srcOrd="0" destOrd="0" parTransId="{225C368A-8A4E-4FAF-9923-2779FA92060D}" sibTransId="{1C2C4D11-06CD-497A-B28E-2572C6F3EADD}"/>
    <dgm:cxn modelId="{1B2C95C9-BF74-4E32-93FD-89B38353A453}" type="presOf" srcId="{ED779217-05D2-4F2C-AA99-292DF955C3BB}" destId="{87FF3569-B6A2-4441-9F40-797089850544}" srcOrd="0" destOrd="0" presId="urn:microsoft.com/office/officeart/2005/8/layout/gear1"/>
    <dgm:cxn modelId="{5BD19A0D-39A3-488D-BF1E-E5E8BF5602C8}" type="presOf" srcId="{211BD420-DCD4-4EE8-9E93-6C05F4694950}" destId="{87ED9303-102C-43D7-833A-240933B1329E}" srcOrd="2" destOrd="0" presId="urn:microsoft.com/office/officeart/2005/8/layout/gear1"/>
    <dgm:cxn modelId="{4B2E913C-2675-45B5-A4E7-63E3B28FD303}" type="presOf" srcId="{B3A7FD54-53B5-4D53-A17E-865A31F2F45A}" destId="{D5E56818-E20A-4B6A-8B5D-0AF64B561F9F}" srcOrd="1" destOrd="0" presId="urn:microsoft.com/office/officeart/2005/8/layout/gear1"/>
    <dgm:cxn modelId="{053A3CB0-0216-432B-86AF-D36BB9D1CEC5}" srcId="{91224002-A732-4C77-9096-35E69B6432FE}" destId="{B3A7FD54-53B5-4D53-A17E-865A31F2F45A}" srcOrd="0" destOrd="0" parTransId="{6D3417AA-65F2-4ABF-88BD-4F4D669C56D2}" sibTransId="{ED779217-05D2-4F2C-AA99-292DF955C3BB}"/>
    <dgm:cxn modelId="{9C401FEE-66AD-49F9-B049-3E5839D61176}" type="presOf" srcId="{B3A7FD54-53B5-4D53-A17E-865A31F2F45A}" destId="{67F0476E-9369-48C7-BCDE-193BC14069A8}" srcOrd="0" destOrd="0" presId="urn:microsoft.com/office/officeart/2005/8/layout/gear1"/>
    <dgm:cxn modelId="{0C659129-4B8E-400F-A8F4-4AEE016DF279}" type="presOf" srcId="{39647158-2B24-406A-8644-C3A76C2E30B9}" destId="{F15FA774-7DC3-49AB-A930-2442B774DC1B}" srcOrd="1" destOrd="0" presId="urn:microsoft.com/office/officeart/2005/8/layout/gear1"/>
    <dgm:cxn modelId="{9F2A0BD6-3AC4-4B54-80A1-1A84C39A1CCD}" srcId="{91224002-A732-4C77-9096-35E69B6432FE}" destId="{E001056D-9F75-4A3F-AF68-51077F1826BC}" srcOrd="4" destOrd="0" parTransId="{6F27D990-2BD6-4F6F-988A-58E1F3E4024B}" sibTransId="{4C2CED26-A3D5-4FC2-A640-0DF5B6D925AF}"/>
    <dgm:cxn modelId="{0C79AC6C-20AC-4978-ABBB-9C754FEBE5A2}" type="presOf" srcId="{75D84F8A-018C-448D-B778-F7B4E1C11B41}" destId="{75FAE718-0726-4B96-A4DA-11FD2A284641}" srcOrd="0" destOrd="0" presId="urn:microsoft.com/office/officeart/2005/8/layout/gear1"/>
    <dgm:cxn modelId="{5D339CEC-6F3F-42A8-ACF7-65EC90913186}" srcId="{91224002-A732-4C77-9096-35E69B6432FE}" destId="{211BD420-DCD4-4EE8-9E93-6C05F4694950}" srcOrd="2" destOrd="0" parTransId="{05B0DFFF-1984-44CD-A1CF-0E363C4CE1E5}" sibTransId="{FC96F168-8111-41F0-8163-A82D4251353B}"/>
    <dgm:cxn modelId="{414F2727-018D-4989-BC5F-C8408E399644}" type="presOf" srcId="{211BD420-DCD4-4EE8-9E93-6C05F4694950}" destId="{C28F7840-AB71-4319-95E6-9A4D61130F50}" srcOrd="0" destOrd="0" presId="urn:microsoft.com/office/officeart/2005/8/layout/gear1"/>
    <dgm:cxn modelId="{465151A0-4536-4905-81F1-CA87F14D6061}" srcId="{91224002-A732-4C77-9096-35E69B6432FE}" destId="{39647158-2B24-406A-8644-C3A76C2E30B9}" srcOrd="1" destOrd="0" parTransId="{2DD85AE2-A4F6-4BA8-A0A4-00A7AA40D934}" sibTransId="{DC6AEEBC-9767-43A7-B95E-C9349734AB83}"/>
    <dgm:cxn modelId="{CA753AFE-D18A-426B-94E7-E076903EEEFD}" type="presOf" srcId="{211BD420-DCD4-4EE8-9E93-6C05F4694950}" destId="{D23EA9DC-982B-4593-B58F-A831E6AC131C}" srcOrd="3" destOrd="0" presId="urn:microsoft.com/office/officeart/2005/8/layout/gear1"/>
    <dgm:cxn modelId="{67AF3662-BF04-4498-B409-EAA2D8D8DF68}" type="presOf" srcId="{39647158-2B24-406A-8644-C3A76C2E30B9}" destId="{DBE332B8-806F-48FB-A69D-1DB0A8A0426C}" srcOrd="2" destOrd="0" presId="urn:microsoft.com/office/officeart/2005/8/layout/gear1"/>
    <dgm:cxn modelId="{972ED96A-9F67-4393-8E87-9BD4A56A81C7}" type="presOf" srcId="{DDFB4C26-A58C-4277-83DA-BD2FED0B2699}" destId="{4E2FB52B-0AAC-41CE-BFF5-5DA3F7F5F0BE}" srcOrd="0" destOrd="0" presId="urn:microsoft.com/office/officeart/2005/8/layout/gear1"/>
    <dgm:cxn modelId="{3A059C1F-AE8A-4C9F-A1D4-ED0344E47A4A}" srcId="{39647158-2B24-406A-8644-C3A76C2E30B9}" destId="{75D84F8A-018C-448D-B778-F7B4E1C11B41}" srcOrd="0" destOrd="0" parTransId="{02A89E8B-AE80-4B41-B030-C25269235C9D}" sibTransId="{AE20D566-4FD1-4A83-A456-B9653DF4F644}"/>
    <dgm:cxn modelId="{BE9AF984-3B7C-49D6-BB0B-EF32603FC093}" type="presOf" srcId="{39647158-2B24-406A-8644-C3A76C2E30B9}" destId="{4F84FFA8-3345-4275-820A-CA21D48822CF}" srcOrd="0" destOrd="0" presId="urn:microsoft.com/office/officeart/2005/8/layout/gear1"/>
    <dgm:cxn modelId="{B28AE85A-C4B0-4B8D-A987-7E3960317855}" srcId="{39647158-2B24-406A-8644-C3A76C2E30B9}" destId="{2E1763FC-2556-4C92-9110-C498700D1C2F}" srcOrd="1" destOrd="0" parTransId="{AA0142ED-0FEF-4C89-9DDF-D529C97B21DB}" sibTransId="{7A5A5923-D36C-4F01-B2BC-EBB108D3BE15}"/>
    <dgm:cxn modelId="{B0864E0D-8740-4145-955F-3D50C162B386}" type="presOf" srcId="{B3A7FD54-53B5-4D53-A17E-865A31F2F45A}" destId="{A97A515F-79A0-454C-8A2A-DBB4E735B89B}" srcOrd="2" destOrd="0" presId="urn:microsoft.com/office/officeart/2005/8/layout/gear1"/>
    <dgm:cxn modelId="{B1AB1E8C-1E12-40C1-8E34-FAE047868E3D}" type="presOf" srcId="{91224002-A732-4C77-9096-35E69B6432FE}" destId="{4E5FB61C-0B95-4A68-BAD1-D09C64B9B299}" srcOrd="0" destOrd="0" presId="urn:microsoft.com/office/officeart/2005/8/layout/gear1"/>
    <dgm:cxn modelId="{83D3A7B6-59B3-4AE0-B3A4-F08DD442C40A}" type="presOf" srcId="{DC6AEEBC-9767-43A7-B95E-C9349734AB83}" destId="{B7B456B8-F4DD-4831-B4B8-87A3B59AB946}" srcOrd="0" destOrd="0" presId="urn:microsoft.com/office/officeart/2005/8/layout/gear1"/>
    <dgm:cxn modelId="{B758A96D-AFFE-432D-92C5-53BB475C60B4}" type="presOf" srcId="{FC96F168-8111-41F0-8163-A82D4251353B}" destId="{406625DB-2F3A-4683-8DC0-10FC9B4798C2}" srcOrd="0" destOrd="0" presId="urn:microsoft.com/office/officeart/2005/8/layout/gear1"/>
    <dgm:cxn modelId="{6609EA80-36D1-4E0F-BC31-6E18CEB4626E}" type="presOf" srcId="{2E1763FC-2556-4C92-9110-C498700D1C2F}" destId="{75FAE718-0726-4B96-A4DA-11FD2A284641}" srcOrd="0" destOrd="1" presId="urn:microsoft.com/office/officeart/2005/8/layout/gear1"/>
    <dgm:cxn modelId="{7793916C-4727-402F-AF41-E15C9F1C7E98}" srcId="{91224002-A732-4C77-9096-35E69B6432FE}" destId="{CF63D970-E15F-43A7-B04A-1177CB1B190F}" srcOrd="3" destOrd="0" parTransId="{A65C533A-D075-4FF5-8023-C6D1D55E3E83}" sibTransId="{FF84CEB3-3516-4031-94B1-C8FD3A3A3BFE}"/>
    <dgm:cxn modelId="{38BE3669-AF3A-43D6-8240-91D8759CAECC}" type="presParOf" srcId="{4E5FB61C-0B95-4A68-BAD1-D09C64B9B299}" destId="{67F0476E-9369-48C7-BCDE-193BC14069A8}" srcOrd="0" destOrd="0" presId="urn:microsoft.com/office/officeart/2005/8/layout/gear1"/>
    <dgm:cxn modelId="{64530F0A-B3DC-4577-81E8-4EC146C18815}" type="presParOf" srcId="{4E5FB61C-0B95-4A68-BAD1-D09C64B9B299}" destId="{D5E56818-E20A-4B6A-8B5D-0AF64B561F9F}" srcOrd="1" destOrd="0" presId="urn:microsoft.com/office/officeart/2005/8/layout/gear1"/>
    <dgm:cxn modelId="{8509DBB0-24E1-43A5-9A17-D2D373936C82}" type="presParOf" srcId="{4E5FB61C-0B95-4A68-BAD1-D09C64B9B299}" destId="{A97A515F-79A0-454C-8A2A-DBB4E735B89B}" srcOrd="2" destOrd="0" presId="urn:microsoft.com/office/officeart/2005/8/layout/gear1"/>
    <dgm:cxn modelId="{EFF44307-BFAF-49E8-9429-DB147E39D6DB}" type="presParOf" srcId="{4E5FB61C-0B95-4A68-BAD1-D09C64B9B299}" destId="{4F84FFA8-3345-4275-820A-CA21D48822CF}" srcOrd="3" destOrd="0" presId="urn:microsoft.com/office/officeart/2005/8/layout/gear1"/>
    <dgm:cxn modelId="{3CC70149-C426-4A37-B51D-369DD57D34C4}" type="presParOf" srcId="{4E5FB61C-0B95-4A68-BAD1-D09C64B9B299}" destId="{F15FA774-7DC3-49AB-A930-2442B774DC1B}" srcOrd="4" destOrd="0" presId="urn:microsoft.com/office/officeart/2005/8/layout/gear1"/>
    <dgm:cxn modelId="{19B331B8-A673-45FF-A701-46650D7DDEBA}" type="presParOf" srcId="{4E5FB61C-0B95-4A68-BAD1-D09C64B9B299}" destId="{DBE332B8-806F-48FB-A69D-1DB0A8A0426C}" srcOrd="5" destOrd="0" presId="urn:microsoft.com/office/officeart/2005/8/layout/gear1"/>
    <dgm:cxn modelId="{1016031E-CC83-40FC-872E-A2486583767E}" type="presParOf" srcId="{4E5FB61C-0B95-4A68-BAD1-D09C64B9B299}" destId="{75FAE718-0726-4B96-A4DA-11FD2A284641}" srcOrd="6" destOrd="0" presId="urn:microsoft.com/office/officeart/2005/8/layout/gear1"/>
    <dgm:cxn modelId="{D4D3B332-D6D0-414E-892D-6C011438EBBB}" type="presParOf" srcId="{4E5FB61C-0B95-4A68-BAD1-D09C64B9B299}" destId="{C28F7840-AB71-4319-95E6-9A4D61130F50}" srcOrd="7" destOrd="0" presId="urn:microsoft.com/office/officeart/2005/8/layout/gear1"/>
    <dgm:cxn modelId="{83C0C4D5-9EF7-49ED-94A3-9F28A2C0E297}" type="presParOf" srcId="{4E5FB61C-0B95-4A68-BAD1-D09C64B9B299}" destId="{F40C4B70-453C-4A04-802B-34CEA1611D0B}" srcOrd="8" destOrd="0" presId="urn:microsoft.com/office/officeart/2005/8/layout/gear1"/>
    <dgm:cxn modelId="{B2D7C947-42B6-49B1-919F-54AF99581027}" type="presParOf" srcId="{4E5FB61C-0B95-4A68-BAD1-D09C64B9B299}" destId="{87ED9303-102C-43D7-833A-240933B1329E}" srcOrd="9" destOrd="0" presId="urn:microsoft.com/office/officeart/2005/8/layout/gear1"/>
    <dgm:cxn modelId="{1CD40052-BDBC-4C0A-8BFF-3712BDF23731}" type="presParOf" srcId="{4E5FB61C-0B95-4A68-BAD1-D09C64B9B299}" destId="{D23EA9DC-982B-4593-B58F-A831E6AC131C}" srcOrd="10" destOrd="0" presId="urn:microsoft.com/office/officeart/2005/8/layout/gear1"/>
    <dgm:cxn modelId="{F28F9E3F-BA1E-4B13-BA6D-027898F190C0}" type="presParOf" srcId="{4E5FB61C-0B95-4A68-BAD1-D09C64B9B299}" destId="{4E2FB52B-0AAC-41CE-BFF5-5DA3F7F5F0BE}" srcOrd="11" destOrd="0" presId="urn:microsoft.com/office/officeart/2005/8/layout/gear1"/>
    <dgm:cxn modelId="{8E8B0460-967F-44D0-8DC5-AEEAB769B7B7}" type="presParOf" srcId="{4E5FB61C-0B95-4A68-BAD1-D09C64B9B299}" destId="{87FF3569-B6A2-4441-9F40-797089850544}" srcOrd="12" destOrd="0" presId="urn:microsoft.com/office/officeart/2005/8/layout/gear1"/>
    <dgm:cxn modelId="{0FF26D65-C5D2-4E21-B40F-CC9C5C7E41F5}" type="presParOf" srcId="{4E5FB61C-0B95-4A68-BAD1-D09C64B9B299}" destId="{B7B456B8-F4DD-4831-B4B8-87A3B59AB946}" srcOrd="13" destOrd="0" presId="urn:microsoft.com/office/officeart/2005/8/layout/gear1"/>
    <dgm:cxn modelId="{BB49C001-EAC7-4E56-AF21-805A78140948}" type="presParOf" srcId="{4E5FB61C-0B95-4A68-BAD1-D09C64B9B299}" destId="{406625DB-2F3A-4683-8DC0-10FC9B4798C2}" srcOrd="14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DD9EF0-CB89-4B64-8CDA-7C2E7DDCF34C}" type="doc">
      <dgm:prSet loTypeId="urn:microsoft.com/office/officeart/2005/8/layout/lProcess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s-CL"/>
        </a:p>
      </dgm:t>
    </dgm:pt>
    <dgm:pt modelId="{ED78F920-4C8D-4DD9-9517-9EF4DC4B98E1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L" sz="1200" b="1" dirty="0"/>
            <a:t>PRÁCTICAS FAMILIARES</a:t>
          </a:r>
        </a:p>
      </dgm:t>
    </dgm:pt>
    <dgm:pt modelId="{D6E7D8B1-3B4E-4C4F-AB7A-2EA76D0EC9B5}" type="parTrans" cxnId="{96649397-E9B2-4C8B-AD48-28EF988C0F4B}">
      <dgm:prSet/>
      <dgm:spPr/>
      <dgm:t>
        <a:bodyPr/>
        <a:lstStyle/>
        <a:p>
          <a:endParaRPr lang="es-CL"/>
        </a:p>
      </dgm:t>
    </dgm:pt>
    <dgm:pt modelId="{CE324370-6E29-48C4-BF2E-7B1BC3AE0122}" type="sibTrans" cxnId="{96649397-E9B2-4C8B-AD48-28EF988C0F4B}">
      <dgm:prSet/>
      <dgm:spPr/>
      <dgm:t>
        <a:bodyPr/>
        <a:lstStyle/>
        <a:p>
          <a:endParaRPr lang="es-CL"/>
        </a:p>
      </dgm:t>
    </dgm:pt>
    <dgm:pt modelId="{AFD623B7-6CDD-4423-A221-62B7CAA261FA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L" sz="1200" b="1" dirty="0"/>
            <a:t>PRÁCTICAS DEL ESPACIO LABORAL</a:t>
          </a:r>
        </a:p>
      </dgm:t>
    </dgm:pt>
    <dgm:pt modelId="{FDECFC70-13C5-4281-9422-5D360D76054E}" type="parTrans" cxnId="{2A75827B-FBC6-40A6-8C5E-EDC18D3107C3}">
      <dgm:prSet/>
      <dgm:spPr/>
      <dgm:t>
        <a:bodyPr/>
        <a:lstStyle/>
        <a:p>
          <a:endParaRPr lang="es-CL"/>
        </a:p>
      </dgm:t>
    </dgm:pt>
    <dgm:pt modelId="{1A00E0E6-80E9-4A34-9449-A96A642C72BB}" type="sibTrans" cxnId="{2A75827B-FBC6-40A6-8C5E-EDC18D3107C3}">
      <dgm:prSet/>
      <dgm:spPr/>
      <dgm:t>
        <a:bodyPr/>
        <a:lstStyle/>
        <a:p>
          <a:endParaRPr lang="es-CL"/>
        </a:p>
      </dgm:t>
    </dgm:pt>
    <dgm:pt modelId="{05341580-6681-41A2-9A90-6CBE16E29CC1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L" sz="1200" b="1" dirty="0"/>
            <a:t>PRÁCTICAS DEL TIEMPO LIBRE</a:t>
          </a:r>
        </a:p>
      </dgm:t>
    </dgm:pt>
    <dgm:pt modelId="{D3F6FD44-1844-4D7D-9600-449B209705D5}" type="parTrans" cxnId="{467C8E8D-F805-4FD6-B29A-24B1BA72CCA6}">
      <dgm:prSet/>
      <dgm:spPr/>
      <dgm:t>
        <a:bodyPr/>
        <a:lstStyle/>
        <a:p>
          <a:endParaRPr lang="es-CL"/>
        </a:p>
      </dgm:t>
    </dgm:pt>
    <dgm:pt modelId="{E2830B0C-85BC-49CB-AB1D-92D4390373B9}" type="sibTrans" cxnId="{467C8E8D-F805-4FD6-B29A-24B1BA72CCA6}">
      <dgm:prSet/>
      <dgm:spPr/>
      <dgm:t>
        <a:bodyPr/>
        <a:lstStyle/>
        <a:p>
          <a:endParaRPr lang="es-CL"/>
        </a:p>
      </dgm:t>
    </dgm:pt>
    <dgm:pt modelId="{5B3A52FC-E056-497B-A235-C4A4121C0DE0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Ver TV</a:t>
          </a:r>
        </a:p>
      </dgm:t>
    </dgm:pt>
    <dgm:pt modelId="{CEDF47A5-EEA0-477D-8ABB-3609B3DD6613}" type="parTrans" cxnId="{A8B2B3DD-23E4-4FBC-8A8E-6BAEB728813D}">
      <dgm:prSet/>
      <dgm:spPr/>
      <dgm:t>
        <a:bodyPr/>
        <a:lstStyle/>
        <a:p>
          <a:endParaRPr lang="es-CL"/>
        </a:p>
      </dgm:t>
    </dgm:pt>
    <dgm:pt modelId="{6D27FCDF-3014-4CD2-8A73-ADEBAA4D0EC5}" type="sibTrans" cxnId="{A8B2B3DD-23E4-4FBC-8A8E-6BAEB728813D}">
      <dgm:prSet/>
      <dgm:spPr/>
      <dgm:t>
        <a:bodyPr/>
        <a:lstStyle/>
        <a:p>
          <a:endParaRPr lang="es-CL"/>
        </a:p>
      </dgm:t>
    </dgm:pt>
    <dgm:pt modelId="{0092964E-6FE4-4D99-818F-9FCAC5473DF5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Hobbies o pasatiempos</a:t>
          </a:r>
        </a:p>
      </dgm:t>
    </dgm:pt>
    <dgm:pt modelId="{C8A2E592-A138-4D9F-B1C2-77A3E9DB4C27}" type="parTrans" cxnId="{86F7DE6D-C9A3-4F0F-8A5B-B8A17BA19001}">
      <dgm:prSet/>
      <dgm:spPr/>
      <dgm:t>
        <a:bodyPr/>
        <a:lstStyle/>
        <a:p>
          <a:endParaRPr lang="es-CL"/>
        </a:p>
      </dgm:t>
    </dgm:pt>
    <dgm:pt modelId="{F4FA0BCE-85E8-4170-983B-7DEB76475B3B}" type="sibTrans" cxnId="{86F7DE6D-C9A3-4F0F-8A5B-B8A17BA19001}">
      <dgm:prSet/>
      <dgm:spPr/>
      <dgm:t>
        <a:bodyPr/>
        <a:lstStyle/>
        <a:p>
          <a:endParaRPr lang="es-CL"/>
        </a:p>
      </dgm:t>
    </dgm:pt>
    <dgm:pt modelId="{C6A57464-29A5-447C-B346-25D6F4D03373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Hacer bien el trabajo</a:t>
          </a:r>
        </a:p>
      </dgm:t>
    </dgm:pt>
    <dgm:pt modelId="{CC666057-FFA6-4C2C-9345-9293B55DFD7A}" type="parTrans" cxnId="{B2E6CBE6-9289-4BF4-AC03-E8E644D696BD}">
      <dgm:prSet/>
      <dgm:spPr/>
      <dgm:t>
        <a:bodyPr/>
        <a:lstStyle/>
        <a:p>
          <a:endParaRPr lang="es-CL"/>
        </a:p>
      </dgm:t>
    </dgm:pt>
    <dgm:pt modelId="{4F37FD45-05DF-45BB-8C5B-E82275056441}" type="sibTrans" cxnId="{B2E6CBE6-9289-4BF4-AC03-E8E644D696BD}">
      <dgm:prSet/>
      <dgm:spPr/>
      <dgm:t>
        <a:bodyPr/>
        <a:lstStyle/>
        <a:p>
          <a:endParaRPr lang="es-CL"/>
        </a:p>
      </dgm:t>
    </dgm:pt>
    <dgm:pt modelId="{D866CB2C-8AF3-43A1-B7FB-7C405F1BCFF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Autocuidado</a:t>
          </a:r>
        </a:p>
      </dgm:t>
    </dgm:pt>
    <dgm:pt modelId="{49C249B9-79BC-46AA-8CD5-49D77FAA2F21}" type="parTrans" cxnId="{A46DA0F5-3BDA-4B51-BCC3-D680371299AF}">
      <dgm:prSet/>
      <dgm:spPr/>
      <dgm:t>
        <a:bodyPr/>
        <a:lstStyle/>
        <a:p>
          <a:endParaRPr lang="es-CL"/>
        </a:p>
      </dgm:t>
    </dgm:pt>
    <dgm:pt modelId="{C82F6AC5-4A7B-4813-A160-30138E3C80AC}" type="sibTrans" cxnId="{A46DA0F5-3BDA-4B51-BCC3-D680371299AF}">
      <dgm:prSet/>
      <dgm:spPr/>
      <dgm:t>
        <a:bodyPr/>
        <a:lstStyle/>
        <a:p>
          <a:endParaRPr lang="es-CL"/>
        </a:p>
      </dgm:t>
    </dgm:pt>
    <dgm:pt modelId="{5B165FEE-BB32-47EB-8B82-C60774D099A0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Prácticas de sociabilidad</a:t>
          </a:r>
        </a:p>
      </dgm:t>
    </dgm:pt>
    <dgm:pt modelId="{670EBDF8-1985-4D02-BBC0-9ED8EED68009}" type="parTrans" cxnId="{EED79059-EA6C-41A5-994F-B23E32FA99CA}">
      <dgm:prSet/>
      <dgm:spPr/>
      <dgm:t>
        <a:bodyPr/>
        <a:lstStyle/>
        <a:p>
          <a:endParaRPr lang="es-CL"/>
        </a:p>
      </dgm:t>
    </dgm:pt>
    <dgm:pt modelId="{F9F95E1F-2940-4A49-A4ED-2B8120B59D59}" type="sibTrans" cxnId="{EED79059-EA6C-41A5-994F-B23E32FA99CA}">
      <dgm:prSet/>
      <dgm:spPr/>
      <dgm:t>
        <a:bodyPr/>
        <a:lstStyle/>
        <a:p>
          <a:endParaRPr lang="es-CL"/>
        </a:p>
      </dgm:t>
    </dgm:pt>
    <dgm:pt modelId="{6E4F1E04-7964-4D79-8E89-D4C842B1B00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 err="1"/>
            <a:t>Territorialización</a:t>
          </a:r>
          <a:endParaRPr lang="es-CL" sz="1200" dirty="0"/>
        </a:p>
      </dgm:t>
    </dgm:pt>
    <dgm:pt modelId="{E825FC61-D4AF-47F0-B717-D9861D180AFF}" type="parTrans" cxnId="{5D9BE6BF-8B07-4FC1-A841-31CA256A1357}">
      <dgm:prSet/>
      <dgm:spPr/>
      <dgm:t>
        <a:bodyPr/>
        <a:lstStyle/>
        <a:p>
          <a:endParaRPr lang="es-CL"/>
        </a:p>
      </dgm:t>
    </dgm:pt>
    <dgm:pt modelId="{886B27D2-3AAC-416F-9DB2-17AFBC04020C}" type="sibTrans" cxnId="{5D9BE6BF-8B07-4FC1-A841-31CA256A1357}">
      <dgm:prSet/>
      <dgm:spPr/>
      <dgm:t>
        <a:bodyPr/>
        <a:lstStyle/>
        <a:p>
          <a:endParaRPr lang="es-CL"/>
        </a:p>
      </dgm:t>
    </dgm:pt>
    <dgm:pt modelId="{837E8456-4304-46F2-8B29-80AFB14AF04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Gestión emocional</a:t>
          </a:r>
        </a:p>
      </dgm:t>
    </dgm:pt>
    <dgm:pt modelId="{B5341846-2B94-44B1-9401-58EE02136F1F}" type="parTrans" cxnId="{7B319340-3A5D-4D7B-99E8-149B31E58C54}">
      <dgm:prSet/>
      <dgm:spPr/>
      <dgm:t>
        <a:bodyPr/>
        <a:lstStyle/>
        <a:p>
          <a:endParaRPr lang="es-CL"/>
        </a:p>
      </dgm:t>
    </dgm:pt>
    <dgm:pt modelId="{ADE76826-28B9-4383-896C-AC2B091FA5A9}" type="sibTrans" cxnId="{7B319340-3A5D-4D7B-99E8-149B31E58C54}">
      <dgm:prSet/>
      <dgm:spPr/>
      <dgm:t>
        <a:bodyPr/>
        <a:lstStyle/>
        <a:p>
          <a:endParaRPr lang="es-CL"/>
        </a:p>
      </dgm:t>
    </dgm:pt>
    <dgm:pt modelId="{E55EFCCD-EA03-416E-BA8F-CE0DF3EDFB3B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Minimizar las situaciones de interacción interpersonal</a:t>
          </a:r>
        </a:p>
      </dgm:t>
    </dgm:pt>
    <dgm:pt modelId="{3F082CE8-5C61-4ECE-B337-11657D12C243}" type="parTrans" cxnId="{DEB5E847-541B-4A9A-B8C9-0AFC617630ED}">
      <dgm:prSet/>
      <dgm:spPr/>
      <dgm:t>
        <a:bodyPr/>
        <a:lstStyle/>
        <a:p>
          <a:endParaRPr lang="es-CL"/>
        </a:p>
      </dgm:t>
    </dgm:pt>
    <dgm:pt modelId="{3FE7E857-1BC6-4B90-BC34-849E45877B9D}" type="sibTrans" cxnId="{DEB5E847-541B-4A9A-B8C9-0AFC617630ED}">
      <dgm:prSet/>
      <dgm:spPr/>
      <dgm:t>
        <a:bodyPr/>
        <a:lstStyle/>
        <a:p>
          <a:endParaRPr lang="es-CL"/>
        </a:p>
      </dgm:t>
    </dgm:pt>
    <dgm:pt modelId="{201DD904-5E70-4A9F-AA6C-C74CBD1A80E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Actividades deportivas, caminar</a:t>
          </a:r>
        </a:p>
      </dgm:t>
    </dgm:pt>
    <dgm:pt modelId="{D748E83F-B0FD-4185-B862-C91A00C775E5}" type="parTrans" cxnId="{B9394F06-BFD1-4BE7-90AC-ABB59FFCC6DF}">
      <dgm:prSet/>
      <dgm:spPr/>
      <dgm:t>
        <a:bodyPr/>
        <a:lstStyle/>
        <a:p>
          <a:endParaRPr lang="es-CL"/>
        </a:p>
      </dgm:t>
    </dgm:pt>
    <dgm:pt modelId="{51E98DBB-4E24-4084-8D04-EFA881669367}" type="sibTrans" cxnId="{B9394F06-BFD1-4BE7-90AC-ABB59FFCC6DF}">
      <dgm:prSet/>
      <dgm:spPr/>
      <dgm:t>
        <a:bodyPr/>
        <a:lstStyle/>
        <a:p>
          <a:endParaRPr lang="es-CL"/>
        </a:p>
      </dgm:t>
    </dgm:pt>
    <dgm:pt modelId="{639F2D23-14E8-4A87-BC9F-553505147E43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Leer</a:t>
          </a:r>
        </a:p>
      </dgm:t>
    </dgm:pt>
    <dgm:pt modelId="{F52955F6-760F-4D7D-8B19-319819B8B5F7}" type="parTrans" cxnId="{49267DA9-0198-42F2-A901-D85DA535B03D}">
      <dgm:prSet/>
      <dgm:spPr/>
      <dgm:t>
        <a:bodyPr/>
        <a:lstStyle/>
        <a:p>
          <a:endParaRPr lang="es-CL"/>
        </a:p>
      </dgm:t>
    </dgm:pt>
    <dgm:pt modelId="{B13219EA-AC22-40BE-8380-8264912DF1D5}" type="sibTrans" cxnId="{49267DA9-0198-42F2-A901-D85DA535B03D}">
      <dgm:prSet/>
      <dgm:spPr/>
      <dgm:t>
        <a:bodyPr/>
        <a:lstStyle/>
        <a:p>
          <a:endParaRPr lang="es-CL"/>
        </a:p>
      </dgm:t>
    </dgm:pt>
    <dgm:pt modelId="{F631DA43-4F61-400E-88A6-F2025F1326D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Prácticas religiosas</a:t>
          </a:r>
        </a:p>
      </dgm:t>
    </dgm:pt>
    <dgm:pt modelId="{64DCFB4A-33AE-470E-AD53-1062120C7BBD}" type="parTrans" cxnId="{E538D22E-E62F-4EE9-93F1-DA6D033EB6E5}">
      <dgm:prSet/>
      <dgm:spPr/>
      <dgm:t>
        <a:bodyPr/>
        <a:lstStyle/>
        <a:p>
          <a:endParaRPr lang="es-CL"/>
        </a:p>
      </dgm:t>
    </dgm:pt>
    <dgm:pt modelId="{E34F91B8-74AC-4E64-A125-A745075564AF}" type="sibTrans" cxnId="{E538D22E-E62F-4EE9-93F1-DA6D033EB6E5}">
      <dgm:prSet/>
      <dgm:spPr/>
      <dgm:t>
        <a:bodyPr/>
        <a:lstStyle/>
        <a:p>
          <a:endParaRPr lang="es-CL"/>
        </a:p>
      </dgm:t>
    </dgm:pt>
    <dgm:pt modelId="{47B4C5D4-8572-4BAC-9613-01C565D9A59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Consumo</a:t>
          </a:r>
        </a:p>
      </dgm:t>
    </dgm:pt>
    <dgm:pt modelId="{3319CAE7-FF81-4170-8A86-AE444CC3E9E1}" type="parTrans" cxnId="{4AFCCC69-2CBF-4A0B-9489-B23292167A24}">
      <dgm:prSet/>
      <dgm:spPr/>
      <dgm:t>
        <a:bodyPr/>
        <a:lstStyle/>
        <a:p>
          <a:endParaRPr lang="es-CL"/>
        </a:p>
      </dgm:t>
    </dgm:pt>
    <dgm:pt modelId="{05851D05-B15D-4923-88B0-3F34C2AB8A25}" type="sibTrans" cxnId="{4AFCCC69-2CBF-4A0B-9489-B23292167A24}">
      <dgm:prSet/>
      <dgm:spPr/>
      <dgm:t>
        <a:bodyPr/>
        <a:lstStyle/>
        <a:p>
          <a:endParaRPr lang="es-CL"/>
        </a:p>
      </dgm:t>
    </dgm:pt>
    <dgm:pt modelId="{0F782A62-6092-41D8-BE67-67DAB7ACA2D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Participación en organizaciones sociales</a:t>
          </a:r>
        </a:p>
      </dgm:t>
    </dgm:pt>
    <dgm:pt modelId="{C7FCB674-756B-4AE4-818F-2114C8B4625B}" type="parTrans" cxnId="{AE81F338-CD07-4B19-A629-A0CAD6E69220}">
      <dgm:prSet/>
      <dgm:spPr/>
      <dgm:t>
        <a:bodyPr/>
        <a:lstStyle/>
        <a:p>
          <a:endParaRPr lang="es-CL"/>
        </a:p>
      </dgm:t>
    </dgm:pt>
    <dgm:pt modelId="{F7E5D025-B7B8-4F14-85CE-F6A7C5946143}" type="sibTrans" cxnId="{AE81F338-CD07-4B19-A629-A0CAD6E69220}">
      <dgm:prSet/>
      <dgm:spPr/>
      <dgm:t>
        <a:bodyPr/>
        <a:lstStyle/>
        <a:p>
          <a:endParaRPr lang="es-CL"/>
        </a:p>
      </dgm:t>
    </dgm:pt>
    <dgm:pt modelId="{73438326-A360-481A-B816-675B99108B1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Prácticas de inicio de jornada</a:t>
          </a:r>
        </a:p>
      </dgm:t>
    </dgm:pt>
    <dgm:pt modelId="{DE022C81-855C-4A12-8F1E-2CC3DD23E3E3}" type="parTrans" cxnId="{5FB3CC88-A81D-40BB-8A75-6D36ABA60D0E}">
      <dgm:prSet/>
      <dgm:spPr/>
      <dgm:t>
        <a:bodyPr/>
        <a:lstStyle/>
        <a:p>
          <a:endParaRPr lang="es-CL"/>
        </a:p>
      </dgm:t>
    </dgm:pt>
    <dgm:pt modelId="{90B9F64A-B316-45A2-93DE-EF3DF9D33C0E}" type="sibTrans" cxnId="{5FB3CC88-A81D-40BB-8A75-6D36ABA60D0E}">
      <dgm:prSet/>
      <dgm:spPr/>
      <dgm:t>
        <a:bodyPr/>
        <a:lstStyle/>
        <a:p>
          <a:endParaRPr lang="es-CL"/>
        </a:p>
      </dgm:t>
    </dgm:pt>
    <dgm:pt modelId="{7145982C-8D78-4070-ADED-4A59EE921887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b="0" dirty="0"/>
            <a:t>Ayudar a la familia</a:t>
          </a:r>
        </a:p>
      </dgm:t>
    </dgm:pt>
    <dgm:pt modelId="{4869DAFE-2096-4568-94D3-B78F57B902E6}" type="sibTrans" cxnId="{060186CE-B265-4C56-8FA6-336A04D567FF}">
      <dgm:prSet/>
      <dgm:spPr/>
      <dgm:t>
        <a:bodyPr/>
        <a:lstStyle/>
        <a:p>
          <a:endParaRPr lang="es-CL"/>
        </a:p>
      </dgm:t>
    </dgm:pt>
    <dgm:pt modelId="{1114488A-B5A3-4FE3-B0CD-B328B1B78D23}" type="parTrans" cxnId="{060186CE-B265-4C56-8FA6-336A04D567FF}">
      <dgm:prSet/>
      <dgm:spPr/>
      <dgm:t>
        <a:bodyPr/>
        <a:lstStyle/>
        <a:p>
          <a:endParaRPr lang="es-CL"/>
        </a:p>
      </dgm:t>
    </dgm:pt>
    <dgm:pt modelId="{BE8A57C3-33BD-4BEE-BF91-6C2E56856235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Organización de paseos </a:t>
          </a:r>
          <a:r>
            <a:rPr lang="es-CL" sz="1200" dirty="0" smtClean="0"/>
            <a:t>familiares</a:t>
          </a:r>
          <a:endParaRPr lang="es-CL" sz="1200" dirty="0"/>
        </a:p>
      </dgm:t>
    </dgm:pt>
    <dgm:pt modelId="{4C2CACCE-421F-46A5-BCCB-064365A29E24}" type="sibTrans" cxnId="{25B066E1-C2FC-4A33-A9CD-DCC643E01D42}">
      <dgm:prSet/>
      <dgm:spPr/>
      <dgm:t>
        <a:bodyPr/>
        <a:lstStyle/>
        <a:p>
          <a:endParaRPr lang="es-CL"/>
        </a:p>
      </dgm:t>
    </dgm:pt>
    <dgm:pt modelId="{E83C99D7-FF4F-472A-B2E0-FA5A34416097}" type="parTrans" cxnId="{25B066E1-C2FC-4A33-A9CD-DCC643E01D42}">
      <dgm:prSet/>
      <dgm:spPr/>
      <dgm:t>
        <a:bodyPr/>
        <a:lstStyle/>
        <a:p>
          <a:endParaRPr lang="es-CL"/>
        </a:p>
      </dgm:t>
    </dgm:pt>
    <dgm:pt modelId="{BAE6E66A-EA36-4374-B0CC-2672D2B3B3E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Gestión temporal</a:t>
          </a:r>
        </a:p>
      </dgm:t>
    </dgm:pt>
    <dgm:pt modelId="{A992F9DC-2E61-444E-81F2-51D3EC112E8A}" type="parTrans" cxnId="{852332C7-F7DE-4A83-BE74-89803F4037EB}">
      <dgm:prSet/>
      <dgm:spPr/>
      <dgm:t>
        <a:bodyPr/>
        <a:lstStyle/>
        <a:p>
          <a:endParaRPr lang="es-CL"/>
        </a:p>
      </dgm:t>
    </dgm:pt>
    <dgm:pt modelId="{DF386BF4-55C0-4C75-87A6-836B67A23C96}" type="sibTrans" cxnId="{852332C7-F7DE-4A83-BE74-89803F4037EB}">
      <dgm:prSet/>
      <dgm:spPr/>
      <dgm:t>
        <a:bodyPr/>
        <a:lstStyle/>
        <a:p>
          <a:endParaRPr lang="es-CL"/>
        </a:p>
      </dgm:t>
    </dgm:pt>
    <dgm:pt modelId="{A037C72A-7B7A-4BD6-A7EC-AEAFD83EE02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Participación en espacios de encuentro</a:t>
          </a:r>
        </a:p>
      </dgm:t>
    </dgm:pt>
    <dgm:pt modelId="{465EDFB0-79CC-4788-9D81-76A531363A2B}" type="parTrans" cxnId="{34A3B605-EECC-444C-BF9A-2601D37DE5E9}">
      <dgm:prSet/>
      <dgm:spPr/>
      <dgm:t>
        <a:bodyPr/>
        <a:lstStyle/>
        <a:p>
          <a:endParaRPr lang="es-CL"/>
        </a:p>
      </dgm:t>
    </dgm:pt>
    <dgm:pt modelId="{328E3BFC-8926-45BC-9045-AD8D149D82B2}" type="sibTrans" cxnId="{34A3B605-EECC-444C-BF9A-2601D37DE5E9}">
      <dgm:prSet/>
      <dgm:spPr/>
      <dgm:t>
        <a:bodyPr/>
        <a:lstStyle/>
        <a:p>
          <a:endParaRPr lang="es-CL"/>
        </a:p>
      </dgm:t>
    </dgm:pt>
    <dgm:pt modelId="{AB63DB89-FAF4-489F-B79D-22F77B757A64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b="0" dirty="0"/>
            <a:t>Gestión emocional</a:t>
          </a:r>
        </a:p>
      </dgm:t>
    </dgm:pt>
    <dgm:pt modelId="{BC15D903-494D-4B96-B819-3AD599FACD21}" type="parTrans" cxnId="{60B748EB-84FF-4DB7-B073-A2397FAF1FFA}">
      <dgm:prSet/>
      <dgm:spPr/>
      <dgm:t>
        <a:bodyPr/>
        <a:lstStyle/>
        <a:p>
          <a:endParaRPr lang="es-CL"/>
        </a:p>
      </dgm:t>
    </dgm:pt>
    <dgm:pt modelId="{AA5704F2-3A20-44B0-8323-A02F5619E92B}" type="sibTrans" cxnId="{60B748EB-84FF-4DB7-B073-A2397FAF1FFA}">
      <dgm:prSet/>
      <dgm:spPr/>
      <dgm:t>
        <a:bodyPr/>
        <a:lstStyle/>
        <a:p>
          <a:endParaRPr lang="es-CL"/>
        </a:p>
      </dgm:t>
    </dgm:pt>
    <dgm:pt modelId="{F897D2A2-7B7A-4902-9B52-E3401EF650DA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Dormir o descansar</a:t>
          </a:r>
        </a:p>
      </dgm:t>
    </dgm:pt>
    <dgm:pt modelId="{93C49BED-0C23-4F86-9BEE-00AFB124E546}" type="parTrans" cxnId="{334AC949-1EBF-49CF-BFA7-648D1D8F3587}">
      <dgm:prSet/>
      <dgm:spPr/>
      <dgm:t>
        <a:bodyPr/>
        <a:lstStyle/>
        <a:p>
          <a:endParaRPr lang="es-CL"/>
        </a:p>
      </dgm:t>
    </dgm:pt>
    <dgm:pt modelId="{E5C03FD2-A081-4416-846C-446F804CA0D9}" type="sibTrans" cxnId="{334AC949-1EBF-49CF-BFA7-648D1D8F3587}">
      <dgm:prSet/>
      <dgm:spPr/>
      <dgm:t>
        <a:bodyPr/>
        <a:lstStyle/>
        <a:p>
          <a:endParaRPr lang="es-CL"/>
        </a:p>
      </dgm:t>
    </dgm:pt>
    <dgm:pt modelId="{706B202F-7B3E-4B2B-87D0-CBF9CED6A10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/>
            <a:t>Compartir con otros momentos de diversión</a:t>
          </a:r>
        </a:p>
      </dgm:t>
    </dgm:pt>
    <dgm:pt modelId="{60D8FF1C-9706-441D-97B3-CE1C743281B1}" type="parTrans" cxnId="{C8892305-2EBB-491F-88B1-0C9D70DBB5A3}">
      <dgm:prSet/>
      <dgm:spPr/>
      <dgm:t>
        <a:bodyPr/>
        <a:lstStyle/>
        <a:p>
          <a:endParaRPr lang="es-CL"/>
        </a:p>
      </dgm:t>
    </dgm:pt>
    <dgm:pt modelId="{A4A4F84F-842D-4074-B431-C0CFA04C74E1}" type="sibTrans" cxnId="{C8892305-2EBB-491F-88B1-0C9D70DBB5A3}">
      <dgm:prSet/>
      <dgm:spPr/>
      <dgm:t>
        <a:bodyPr/>
        <a:lstStyle/>
        <a:p>
          <a:endParaRPr lang="es-CL"/>
        </a:p>
      </dgm:t>
    </dgm:pt>
    <dgm:pt modelId="{2AE524B8-86E5-471E-8E80-B8679EACDEA3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L" sz="1200" dirty="0" err="1"/>
            <a:t>Territorialización</a:t>
          </a:r>
          <a:endParaRPr lang="es-CL" sz="1200" dirty="0"/>
        </a:p>
      </dgm:t>
    </dgm:pt>
    <dgm:pt modelId="{5B317983-A2D1-4F71-873B-79C51F7813CB}" type="parTrans" cxnId="{588391CA-FC06-4940-A631-D90CC749132F}">
      <dgm:prSet/>
      <dgm:spPr/>
      <dgm:t>
        <a:bodyPr/>
        <a:lstStyle/>
        <a:p>
          <a:endParaRPr lang="es-MX"/>
        </a:p>
      </dgm:t>
    </dgm:pt>
    <dgm:pt modelId="{7FBBD109-AAD1-4A54-928C-24490585CE64}" type="sibTrans" cxnId="{588391CA-FC06-4940-A631-D90CC749132F}">
      <dgm:prSet/>
      <dgm:spPr/>
      <dgm:t>
        <a:bodyPr/>
        <a:lstStyle/>
        <a:p>
          <a:endParaRPr lang="es-MX"/>
        </a:p>
      </dgm:t>
    </dgm:pt>
    <dgm:pt modelId="{F07DE0D0-C77D-4BFA-AD24-221B5C78F828}" type="pres">
      <dgm:prSet presAssocID="{2ADD9EF0-CB89-4B64-8CDA-7C2E7DDCF34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F46EF40-571B-4C4D-9F1F-F7F2ECDBF3FB}" type="pres">
      <dgm:prSet presAssocID="{ED78F920-4C8D-4DD9-9517-9EF4DC4B98E1}" presName="compNode" presStyleCnt="0"/>
      <dgm:spPr/>
    </dgm:pt>
    <dgm:pt modelId="{F1C89D6A-A698-498A-864F-3E6BDE09C983}" type="pres">
      <dgm:prSet presAssocID="{ED78F920-4C8D-4DD9-9517-9EF4DC4B98E1}" presName="aNode" presStyleLbl="bgShp" presStyleIdx="0" presStyleCnt="3" custLinFactNeighborX="-38"/>
      <dgm:spPr/>
      <dgm:t>
        <a:bodyPr/>
        <a:lstStyle/>
        <a:p>
          <a:endParaRPr lang="es-CL"/>
        </a:p>
      </dgm:t>
    </dgm:pt>
    <dgm:pt modelId="{5B2E6045-07F2-4B7E-A455-285EB617A1F5}" type="pres">
      <dgm:prSet presAssocID="{ED78F920-4C8D-4DD9-9517-9EF4DC4B98E1}" presName="textNode" presStyleLbl="bgShp" presStyleIdx="0" presStyleCnt="3"/>
      <dgm:spPr/>
      <dgm:t>
        <a:bodyPr/>
        <a:lstStyle/>
        <a:p>
          <a:endParaRPr lang="es-CL"/>
        </a:p>
      </dgm:t>
    </dgm:pt>
    <dgm:pt modelId="{083BAE66-EFF0-4C30-906F-3A77735CDF88}" type="pres">
      <dgm:prSet presAssocID="{ED78F920-4C8D-4DD9-9517-9EF4DC4B98E1}" presName="compChildNode" presStyleCnt="0"/>
      <dgm:spPr/>
    </dgm:pt>
    <dgm:pt modelId="{50E289B0-BC80-4A50-8333-1C8374BC60C8}" type="pres">
      <dgm:prSet presAssocID="{ED78F920-4C8D-4DD9-9517-9EF4DC4B98E1}" presName="theInnerList" presStyleCnt="0"/>
      <dgm:spPr/>
    </dgm:pt>
    <dgm:pt modelId="{5F9A83B3-811A-4D52-B9BC-88AB5B32CB2D}" type="pres">
      <dgm:prSet presAssocID="{A037C72A-7B7A-4BD6-A7EC-AEAFD83EE026}" presName="childNode" presStyleLbl="node1" presStyleIdx="0" presStyleCnt="22" custLinFactY="-62376" custLinFactNeighborX="-1337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79DBEB-7734-4B2D-A8B0-D3EF6D982A40}" type="pres">
      <dgm:prSet presAssocID="{A037C72A-7B7A-4BD6-A7EC-AEAFD83EE026}" presName="aSpace2" presStyleCnt="0"/>
      <dgm:spPr/>
    </dgm:pt>
    <dgm:pt modelId="{F29F1A49-8FCF-4751-B25F-E4DCEFEE94AD}" type="pres">
      <dgm:prSet presAssocID="{BAE6E66A-EA36-4374-B0CC-2672D2B3B3E6}" presName="childNode" presStyleLbl="node1" presStyleIdx="1" presStyleCnt="22" custLinFactY="-42484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1F4DE9-3B1A-44B9-8FD8-92E7BA29225E}" type="pres">
      <dgm:prSet presAssocID="{BAE6E66A-EA36-4374-B0CC-2672D2B3B3E6}" presName="aSpace2" presStyleCnt="0"/>
      <dgm:spPr/>
    </dgm:pt>
    <dgm:pt modelId="{8C095C49-DC06-40F5-82EE-067AF7DD0256}" type="pres">
      <dgm:prSet presAssocID="{BE8A57C3-33BD-4BEE-BF91-6C2E56856235}" presName="childNode" presStyleLbl="node1" presStyleIdx="2" presStyleCnt="22" custLinFactY="-17166" custLinFactNeighborX="-1337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A639841-7A07-4909-B1C3-2EB464FF739F}" type="pres">
      <dgm:prSet presAssocID="{BE8A57C3-33BD-4BEE-BF91-6C2E56856235}" presName="aSpace2" presStyleCnt="0"/>
      <dgm:spPr/>
    </dgm:pt>
    <dgm:pt modelId="{2CB3FFFD-EFFD-470A-84EA-ADEF7278C96B}" type="pres">
      <dgm:prSet presAssocID="{AB63DB89-FAF4-489F-B79D-22F77B757A64}" presName="childNode" presStyleLbl="node1" presStyleIdx="3" presStyleCnt="22" custLinFactY="96704" custLinFactNeighborX="-1708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8EC4E6-7964-410E-9506-D7D43B48749D}" type="pres">
      <dgm:prSet presAssocID="{AB63DB89-FAF4-489F-B79D-22F77B757A64}" presName="aSpace2" presStyleCnt="0"/>
      <dgm:spPr/>
    </dgm:pt>
    <dgm:pt modelId="{7245C404-723D-484B-BFAC-0145E80B880A}" type="pres">
      <dgm:prSet presAssocID="{2AE524B8-86E5-471E-8E80-B8679EACDEA3}" presName="childNode" presStyleLbl="node1" presStyleIdx="4" presStyleCnt="22" custLinFactY="-100000" custLinFactNeighborX="-1336" custLinFactNeighborY="-15733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14F4CF2-144C-4996-991B-062A0966FCA1}" type="pres">
      <dgm:prSet presAssocID="{2AE524B8-86E5-471E-8E80-B8679EACDEA3}" presName="aSpace2" presStyleCnt="0"/>
      <dgm:spPr/>
    </dgm:pt>
    <dgm:pt modelId="{B31B9C5E-DB3E-4467-9AD0-42A501D267BE}" type="pres">
      <dgm:prSet presAssocID="{7145982C-8D78-4070-ADED-4A59EE921887}" presName="childNode" presStyleLbl="node1" presStyleIdx="5" presStyleCnt="22" custLinFactNeighborX="0" custLinFactNeighborY="6300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167AE-2110-44BC-A7AA-7D7CD0E6F9AA}" type="pres">
      <dgm:prSet presAssocID="{ED78F920-4C8D-4DD9-9517-9EF4DC4B98E1}" presName="aSpace" presStyleCnt="0"/>
      <dgm:spPr/>
    </dgm:pt>
    <dgm:pt modelId="{03A88532-C395-49A9-A1C8-F613ACCC91E3}" type="pres">
      <dgm:prSet presAssocID="{AFD623B7-6CDD-4423-A221-62B7CAA261FA}" presName="compNode" presStyleCnt="0"/>
      <dgm:spPr/>
    </dgm:pt>
    <dgm:pt modelId="{70FAE263-54BB-4A17-90BA-20FF1DDD4472}" type="pres">
      <dgm:prSet presAssocID="{AFD623B7-6CDD-4423-A221-62B7CAA261FA}" presName="aNode" presStyleLbl="bgShp" presStyleIdx="1" presStyleCnt="3" custLinFactNeighborY="-4717"/>
      <dgm:spPr/>
      <dgm:t>
        <a:bodyPr/>
        <a:lstStyle/>
        <a:p>
          <a:endParaRPr lang="es-CL"/>
        </a:p>
      </dgm:t>
    </dgm:pt>
    <dgm:pt modelId="{A934D3BC-C6CB-4DD0-A317-FD65ABDC044B}" type="pres">
      <dgm:prSet presAssocID="{AFD623B7-6CDD-4423-A221-62B7CAA261FA}" presName="textNode" presStyleLbl="bgShp" presStyleIdx="1" presStyleCnt="3"/>
      <dgm:spPr/>
      <dgm:t>
        <a:bodyPr/>
        <a:lstStyle/>
        <a:p>
          <a:endParaRPr lang="es-CL"/>
        </a:p>
      </dgm:t>
    </dgm:pt>
    <dgm:pt modelId="{EC11C026-BD51-4B25-8712-4EEBA307FC84}" type="pres">
      <dgm:prSet presAssocID="{AFD623B7-6CDD-4423-A221-62B7CAA261FA}" presName="compChildNode" presStyleCnt="0"/>
      <dgm:spPr/>
    </dgm:pt>
    <dgm:pt modelId="{B868AACB-454B-4265-A23A-09C23E1620B1}" type="pres">
      <dgm:prSet presAssocID="{AFD623B7-6CDD-4423-A221-62B7CAA261FA}" presName="theInnerList" presStyleCnt="0"/>
      <dgm:spPr/>
    </dgm:pt>
    <dgm:pt modelId="{401E8274-214D-472E-B2D5-6188AA397FE4}" type="pres">
      <dgm:prSet presAssocID="{C6A57464-29A5-447C-B346-25D6F4D03373}" presName="childNode" presStyleLbl="node1" presStyleIdx="6" presStyleCnt="22" custScaleY="128481" custLinFactY="-86789" custLinFactNeighborX="1221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99AEE9-0FF5-482E-A82E-A5651B0B0FD8}" type="pres">
      <dgm:prSet presAssocID="{C6A57464-29A5-447C-B346-25D6F4D03373}" presName="aSpace2" presStyleCnt="0"/>
      <dgm:spPr/>
    </dgm:pt>
    <dgm:pt modelId="{F36154E5-3797-44BA-ABA8-9426F1C82FFD}" type="pres">
      <dgm:prSet presAssocID="{73438326-A360-481A-B816-675B99108B1E}" presName="childNode" presStyleLbl="node1" presStyleIdx="7" presStyleCnt="22" custScaleY="155322" custLinFactY="-72484" custLinFactNeighborX="1221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227ADB5-D1DF-49A9-A42E-C885893CD002}" type="pres">
      <dgm:prSet presAssocID="{73438326-A360-481A-B816-675B99108B1E}" presName="aSpace2" presStyleCnt="0"/>
      <dgm:spPr/>
    </dgm:pt>
    <dgm:pt modelId="{72215B11-1D8C-4A73-BDC7-C0FD8FFA3C30}" type="pres">
      <dgm:prSet presAssocID="{D866CB2C-8AF3-43A1-B7FB-7C405F1BCFF1}" presName="childNode" presStyleLbl="node1" presStyleIdx="8" presStyleCnt="22" custLinFactY="-46267" custLinFactNeighborX="1221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795A84B-349A-4DB9-A5D0-7C944854BDB7}" type="pres">
      <dgm:prSet presAssocID="{D866CB2C-8AF3-43A1-B7FB-7C405F1BCFF1}" presName="aSpace2" presStyleCnt="0"/>
      <dgm:spPr/>
    </dgm:pt>
    <dgm:pt modelId="{D781895A-1467-4CEA-9844-2F1EED283F8F}" type="pres">
      <dgm:prSet presAssocID="{5B165FEE-BB32-47EB-8B82-C60774D099A0}" presName="childNode" presStyleLbl="node1" presStyleIdx="9" presStyleCnt="22" custLinFactY="-20993" custLinFactNeighborX="1221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C7B2271-D624-43E7-BECC-8AFB12B4AF5B}" type="pres">
      <dgm:prSet presAssocID="{5B165FEE-BB32-47EB-8B82-C60774D099A0}" presName="aSpace2" presStyleCnt="0"/>
      <dgm:spPr/>
    </dgm:pt>
    <dgm:pt modelId="{1E969673-F203-43F9-8458-3412D1FC8080}" type="pres">
      <dgm:prSet presAssocID="{837E8456-4304-46F2-8B29-80AFB14AF049}" presName="childNode" presStyleLbl="node1" presStyleIdx="10" presStyleCnt="22" custLinFactY="-23850" custLinFactNeighborX="1221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42E47C2-6750-4A8C-97D8-8EC4A89708AE}" type="pres">
      <dgm:prSet presAssocID="{837E8456-4304-46F2-8B29-80AFB14AF049}" presName="aSpace2" presStyleCnt="0"/>
      <dgm:spPr/>
    </dgm:pt>
    <dgm:pt modelId="{808A7742-4A97-4D84-B285-6FF11B07EC2D}" type="pres">
      <dgm:prSet presAssocID="{6E4F1E04-7964-4D79-8E89-D4C842B1B006}" presName="childNode" presStyleLbl="node1" presStyleIdx="11" presStyleCnt="22" custLinFactNeighborX="1221" custLinFactNeighborY="-9074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E52EAA4-386D-4BF3-AEA2-06CE4B94F726}" type="pres">
      <dgm:prSet presAssocID="{6E4F1E04-7964-4D79-8E89-D4C842B1B006}" presName="aSpace2" presStyleCnt="0"/>
      <dgm:spPr/>
    </dgm:pt>
    <dgm:pt modelId="{7EB542FC-4D2D-403C-8C3A-C8568CC1F252}" type="pres">
      <dgm:prSet presAssocID="{E55EFCCD-EA03-416E-BA8F-CE0DF3EDFB3B}" presName="childNode" presStyleLbl="node1" presStyleIdx="12" presStyleCnt="22" custScaleY="137641" custLinFactY="11329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6D1F436-D42C-49B0-BACC-6EFFD3CA2B45}" type="pres">
      <dgm:prSet presAssocID="{AFD623B7-6CDD-4423-A221-62B7CAA261FA}" presName="aSpace" presStyleCnt="0"/>
      <dgm:spPr/>
    </dgm:pt>
    <dgm:pt modelId="{94E5E68E-A65C-49D7-9B7F-788D9C6CD1A9}" type="pres">
      <dgm:prSet presAssocID="{05341580-6681-41A2-9A90-6CBE16E29CC1}" presName="compNode" presStyleCnt="0"/>
      <dgm:spPr/>
    </dgm:pt>
    <dgm:pt modelId="{E4BC7EBF-C38D-41FD-B191-4CB616F7E2DB}" type="pres">
      <dgm:prSet presAssocID="{05341580-6681-41A2-9A90-6CBE16E29CC1}" presName="aNode" presStyleLbl="bgShp" presStyleIdx="2" presStyleCnt="3" custLinFactNeighborX="4648"/>
      <dgm:spPr/>
      <dgm:t>
        <a:bodyPr/>
        <a:lstStyle/>
        <a:p>
          <a:endParaRPr lang="es-CL"/>
        </a:p>
      </dgm:t>
    </dgm:pt>
    <dgm:pt modelId="{C23B22D8-1E3A-4FA4-8871-CDD06C8663F4}" type="pres">
      <dgm:prSet presAssocID="{05341580-6681-41A2-9A90-6CBE16E29CC1}" presName="textNode" presStyleLbl="bgShp" presStyleIdx="2" presStyleCnt="3"/>
      <dgm:spPr/>
      <dgm:t>
        <a:bodyPr/>
        <a:lstStyle/>
        <a:p>
          <a:endParaRPr lang="es-CL"/>
        </a:p>
      </dgm:t>
    </dgm:pt>
    <dgm:pt modelId="{F1005860-1E84-4D8C-B09C-AB39A3E469CA}" type="pres">
      <dgm:prSet presAssocID="{05341580-6681-41A2-9A90-6CBE16E29CC1}" presName="compChildNode" presStyleCnt="0"/>
      <dgm:spPr/>
    </dgm:pt>
    <dgm:pt modelId="{7AF563F3-C88B-4F93-B4F5-40BE6CB7682A}" type="pres">
      <dgm:prSet presAssocID="{05341580-6681-41A2-9A90-6CBE16E29CC1}" presName="theInnerList" presStyleCnt="0"/>
      <dgm:spPr/>
    </dgm:pt>
    <dgm:pt modelId="{EDD8A41E-7FB0-42F0-B93B-78F5848FE556}" type="pres">
      <dgm:prSet presAssocID="{706B202F-7B3E-4B2B-87D0-CBF9CED6A10F}" presName="childNode" presStyleLbl="node1" presStyleIdx="13" presStyleCnt="22" custScaleY="179425" custLinFactY="-123223" custLinFactNeighborX="-2005" custLinFactNeighborY="-2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87D2421-F050-4238-BC5B-25E210F8A865}" type="pres">
      <dgm:prSet presAssocID="{706B202F-7B3E-4B2B-87D0-CBF9CED6A10F}" presName="aSpace2" presStyleCnt="0"/>
      <dgm:spPr/>
    </dgm:pt>
    <dgm:pt modelId="{F68A104A-B47B-4B46-87AA-CC7A6ACD9DF9}" type="pres">
      <dgm:prSet presAssocID="{F897D2A2-7B7A-4902-9B52-E3401EF650DA}" presName="childNode" presStyleLbl="node1" presStyleIdx="14" presStyleCnt="22" custLinFactY="-100000" custLinFactNeighborX="1337" custLinFactNeighborY="-15245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7441BF7-504D-4CD8-A8A8-6FA7090F61A0}" type="pres">
      <dgm:prSet presAssocID="{F897D2A2-7B7A-4902-9B52-E3401EF650DA}" presName="aSpace2" presStyleCnt="0"/>
      <dgm:spPr/>
    </dgm:pt>
    <dgm:pt modelId="{243ADF0D-DA86-4EF3-B0DD-EC4132214343}" type="pres">
      <dgm:prSet presAssocID="{5B3A52FC-E056-497B-A235-C4A4121C0DE0}" presName="childNode" presStyleLbl="node1" presStyleIdx="15" presStyleCnt="22" custLinFactY="-73491" custLinFactNeighborX="16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DF20901-CE9D-4D0B-A13E-87285530E1C4}" type="pres">
      <dgm:prSet presAssocID="{5B3A52FC-E056-497B-A235-C4A4121C0DE0}" presName="aSpace2" presStyleCnt="0"/>
      <dgm:spPr/>
    </dgm:pt>
    <dgm:pt modelId="{CF38E0C1-AF21-4FAD-8AE0-F642E1865600}" type="pres">
      <dgm:prSet presAssocID="{0092964E-6FE4-4D99-818F-9FCAC5473DF5}" presName="childNode" presStyleLbl="node1" presStyleIdx="16" presStyleCnt="22" custScaleY="115856" custLinFactY="-37524" custLinFactNeighborX="668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8F0446B-B045-4A61-9A7B-FD9946CA7902}" type="pres">
      <dgm:prSet presAssocID="{0092964E-6FE4-4D99-818F-9FCAC5473DF5}" presName="aSpace2" presStyleCnt="0"/>
      <dgm:spPr/>
    </dgm:pt>
    <dgm:pt modelId="{0914B975-A680-4321-88FA-CBDE702EF562}" type="pres">
      <dgm:prSet presAssocID="{639F2D23-14E8-4A87-BC9F-553505147E43}" presName="childNode" presStyleLbl="node1" presStyleIdx="17" presStyleCnt="22" custLinFactY="-2252" custLinFactNeighborX="668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9CD88CA-A2B7-41C6-8E22-6DFCA0E73E08}" type="pres">
      <dgm:prSet presAssocID="{639F2D23-14E8-4A87-BC9F-553505147E43}" presName="aSpace2" presStyleCnt="0"/>
      <dgm:spPr/>
    </dgm:pt>
    <dgm:pt modelId="{266CCA59-8C22-4326-9C4A-01EA7D1A6AC3}" type="pres">
      <dgm:prSet presAssocID="{201DD904-5E70-4A9F-AA6C-C74CBD1A80EC}" presName="childNode" presStyleLbl="node1" presStyleIdx="18" presStyleCnt="22" custScaleY="166080" custLinFactNeighborX="-669" custLinFactNeighborY="409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F85179-E999-4003-A2FD-9F954BF9572A}" type="pres">
      <dgm:prSet presAssocID="{201DD904-5E70-4A9F-AA6C-C74CBD1A80EC}" presName="aSpace2" presStyleCnt="0"/>
      <dgm:spPr/>
    </dgm:pt>
    <dgm:pt modelId="{59E70E7A-948E-4F5B-B60F-B9D53D2F2B88}" type="pres">
      <dgm:prSet presAssocID="{F631DA43-4F61-400E-88A6-F2025F1326DC}" presName="childNode" presStyleLbl="node1" presStyleIdx="19" presStyleCnt="22" custLinFactY="15479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B168563-1688-43BE-BDBF-85A110442053}" type="pres">
      <dgm:prSet presAssocID="{F631DA43-4F61-400E-88A6-F2025F1326DC}" presName="aSpace2" presStyleCnt="0"/>
      <dgm:spPr/>
    </dgm:pt>
    <dgm:pt modelId="{61A6F74A-1631-4313-A246-DECFB27F12C0}" type="pres">
      <dgm:prSet presAssocID="{47B4C5D4-8572-4BAC-9613-01C565D9A595}" presName="childNode" presStyleLbl="node1" presStyleIdx="20" presStyleCnt="22" custLinFactY="24297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B0CDFA9-741E-4259-A969-37E71CA45BBD}" type="pres">
      <dgm:prSet presAssocID="{47B4C5D4-8572-4BAC-9613-01C565D9A595}" presName="aSpace2" presStyleCnt="0"/>
      <dgm:spPr/>
    </dgm:pt>
    <dgm:pt modelId="{6518D6D1-D91A-4E14-97B5-EB96C06F55AB}" type="pres">
      <dgm:prSet presAssocID="{0F782A62-6092-41D8-BE67-67DAB7ACA2D7}" presName="childNode" presStyleLbl="node1" presStyleIdx="21" presStyleCnt="22" custScaleY="187600" custLinFactY="46342" custLinFactNeighbor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853E4A2-B852-4889-88BC-50DDFE8FF887}" type="presOf" srcId="{837E8456-4304-46F2-8B29-80AFB14AF049}" destId="{1E969673-F203-43F9-8458-3412D1FC8080}" srcOrd="0" destOrd="0" presId="urn:microsoft.com/office/officeart/2005/8/layout/lProcess2"/>
    <dgm:cxn modelId="{3148E58C-DA52-4C26-B81F-E6FF56149EEA}" type="presOf" srcId="{639F2D23-14E8-4A87-BC9F-553505147E43}" destId="{0914B975-A680-4321-88FA-CBDE702EF562}" srcOrd="0" destOrd="0" presId="urn:microsoft.com/office/officeart/2005/8/layout/lProcess2"/>
    <dgm:cxn modelId="{64C21036-EB80-42A7-8342-02ECAC42D1DA}" type="presOf" srcId="{ED78F920-4C8D-4DD9-9517-9EF4DC4B98E1}" destId="{F1C89D6A-A698-498A-864F-3E6BDE09C983}" srcOrd="0" destOrd="0" presId="urn:microsoft.com/office/officeart/2005/8/layout/lProcess2"/>
    <dgm:cxn modelId="{49267DA9-0198-42F2-A901-D85DA535B03D}" srcId="{05341580-6681-41A2-9A90-6CBE16E29CC1}" destId="{639F2D23-14E8-4A87-BC9F-553505147E43}" srcOrd="4" destOrd="0" parTransId="{F52955F6-760F-4D7D-8B19-319819B8B5F7}" sibTransId="{B13219EA-AC22-40BE-8380-8264912DF1D5}"/>
    <dgm:cxn modelId="{96649397-E9B2-4C8B-AD48-28EF988C0F4B}" srcId="{2ADD9EF0-CB89-4B64-8CDA-7C2E7DDCF34C}" destId="{ED78F920-4C8D-4DD9-9517-9EF4DC4B98E1}" srcOrd="0" destOrd="0" parTransId="{D6E7D8B1-3B4E-4C4F-AB7A-2EA76D0EC9B5}" sibTransId="{CE324370-6E29-48C4-BF2E-7B1BC3AE0122}"/>
    <dgm:cxn modelId="{7B319340-3A5D-4D7B-99E8-149B31E58C54}" srcId="{AFD623B7-6CDD-4423-A221-62B7CAA261FA}" destId="{837E8456-4304-46F2-8B29-80AFB14AF049}" srcOrd="4" destOrd="0" parTransId="{B5341846-2B94-44B1-9401-58EE02136F1F}" sibTransId="{ADE76826-28B9-4383-896C-AC2B091FA5A9}"/>
    <dgm:cxn modelId="{060186CE-B265-4C56-8FA6-336A04D567FF}" srcId="{ED78F920-4C8D-4DD9-9517-9EF4DC4B98E1}" destId="{7145982C-8D78-4070-ADED-4A59EE921887}" srcOrd="5" destOrd="0" parTransId="{1114488A-B5A3-4FE3-B0CD-B328B1B78D23}" sibTransId="{4869DAFE-2096-4568-94D3-B78F57B902E6}"/>
    <dgm:cxn modelId="{37580668-00F3-44D4-8EFE-4A60EDEBA206}" type="presOf" srcId="{05341580-6681-41A2-9A90-6CBE16E29CC1}" destId="{C23B22D8-1E3A-4FA4-8871-CDD06C8663F4}" srcOrd="1" destOrd="0" presId="urn:microsoft.com/office/officeart/2005/8/layout/lProcess2"/>
    <dgm:cxn modelId="{A84EA7BF-8FF1-47CA-8603-F176215E5506}" type="presOf" srcId="{ED78F920-4C8D-4DD9-9517-9EF4DC4B98E1}" destId="{5B2E6045-07F2-4B7E-A455-285EB617A1F5}" srcOrd="1" destOrd="0" presId="urn:microsoft.com/office/officeart/2005/8/layout/lProcess2"/>
    <dgm:cxn modelId="{F7F92122-62F1-45EB-9B8D-8C1A28E36566}" type="presOf" srcId="{5B165FEE-BB32-47EB-8B82-C60774D099A0}" destId="{D781895A-1467-4CEA-9844-2F1EED283F8F}" srcOrd="0" destOrd="0" presId="urn:microsoft.com/office/officeart/2005/8/layout/lProcess2"/>
    <dgm:cxn modelId="{A46DA0F5-3BDA-4B51-BCC3-D680371299AF}" srcId="{AFD623B7-6CDD-4423-A221-62B7CAA261FA}" destId="{D866CB2C-8AF3-43A1-B7FB-7C405F1BCFF1}" srcOrd="2" destOrd="0" parTransId="{49C249B9-79BC-46AA-8CD5-49D77FAA2F21}" sibTransId="{C82F6AC5-4A7B-4813-A160-30138E3C80AC}"/>
    <dgm:cxn modelId="{7AC5D107-66A5-4218-8FDA-4179309E804D}" type="presOf" srcId="{201DD904-5E70-4A9F-AA6C-C74CBD1A80EC}" destId="{266CCA59-8C22-4326-9C4A-01EA7D1A6AC3}" srcOrd="0" destOrd="0" presId="urn:microsoft.com/office/officeart/2005/8/layout/lProcess2"/>
    <dgm:cxn modelId="{D4664CBB-7146-4B54-96B8-47EE94FF99E8}" type="presOf" srcId="{E55EFCCD-EA03-416E-BA8F-CE0DF3EDFB3B}" destId="{7EB542FC-4D2D-403C-8C3A-C8568CC1F252}" srcOrd="0" destOrd="0" presId="urn:microsoft.com/office/officeart/2005/8/layout/lProcess2"/>
    <dgm:cxn modelId="{4FCC98B8-00E5-4843-A763-668D0AD69CA8}" type="presOf" srcId="{0F782A62-6092-41D8-BE67-67DAB7ACA2D7}" destId="{6518D6D1-D91A-4E14-97B5-EB96C06F55AB}" srcOrd="0" destOrd="0" presId="urn:microsoft.com/office/officeart/2005/8/layout/lProcess2"/>
    <dgm:cxn modelId="{25B066E1-C2FC-4A33-A9CD-DCC643E01D42}" srcId="{ED78F920-4C8D-4DD9-9517-9EF4DC4B98E1}" destId="{BE8A57C3-33BD-4BEE-BF91-6C2E56856235}" srcOrd="2" destOrd="0" parTransId="{E83C99D7-FF4F-472A-B2E0-FA5A34416097}" sibTransId="{4C2CACCE-421F-46A5-BCCB-064365A29E24}"/>
    <dgm:cxn modelId="{BC0D81FB-42E2-424C-BFB4-F9D3F98E8519}" type="presOf" srcId="{2AE524B8-86E5-471E-8E80-B8679EACDEA3}" destId="{7245C404-723D-484B-BFAC-0145E80B880A}" srcOrd="0" destOrd="0" presId="urn:microsoft.com/office/officeart/2005/8/layout/lProcess2"/>
    <dgm:cxn modelId="{92CA9A25-EE3D-4678-A58E-C667DBB66444}" type="presOf" srcId="{5B3A52FC-E056-497B-A235-C4A4121C0DE0}" destId="{243ADF0D-DA86-4EF3-B0DD-EC4132214343}" srcOrd="0" destOrd="0" presId="urn:microsoft.com/office/officeart/2005/8/layout/lProcess2"/>
    <dgm:cxn modelId="{0511A765-1CD4-4E50-A4BA-B8832F8CDC8D}" type="presOf" srcId="{73438326-A360-481A-B816-675B99108B1E}" destId="{F36154E5-3797-44BA-ABA8-9426F1C82FFD}" srcOrd="0" destOrd="0" presId="urn:microsoft.com/office/officeart/2005/8/layout/lProcess2"/>
    <dgm:cxn modelId="{334AC949-1EBF-49CF-BFA7-648D1D8F3587}" srcId="{05341580-6681-41A2-9A90-6CBE16E29CC1}" destId="{F897D2A2-7B7A-4902-9B52-E3401EF650DA}" srcOrd="1" destOrd="0" parTransId="{93C49BED-0C23-4F86-9BEE-00AFB124E546}" sibTransId="{E5C03FD2-A081-4416-846C-446F804CA0D9}"/>
    <dgm:cxn modelId="{FDABFD7D-66D6-4B1B-9BB1-0A6F8D4079A9}" type="presOf" srcId="{BAE6E66A-EA36-4374-B0CC-2672D2B3B3E6}" destId="{F29F1A49-8FCF-4751-B25F-E4DCEFEE94AD}" srcOrd="0" destOrd="0" presId="urn:microsoft.com/office/officeart/2005/8/layout/lProcess2"/>
    <dgm:cxn modelId="{AE81F338-CD07-4B19-A629-A0CAD6E69220}" srcId="{05341580-6681-41A2-9A90-6CBE16E29CC1}" destId="{0F782A62-6092-41D8-BE67-67DAB7ACA2D7}" srcOrd="8" destOrd="0" parTransId="{C7FCB674-756B-4AE4-818F-2114C8B4625B}" sibTransId="{F7E5D025-B7B8-4F14-85CE-F6A7C5946143}"/>
    <dgm:cxn modelId="{34A3B605-EECC-444C-BF9A-2601D37DE5E9}" srcId="{ED78F920-4C8D-4DD9-9517-9EF4DC4B98E1}" destId="{A037C72A-7B7A-4BD6-A7EC-AEAFD83EE026}" srcOrd="0" destOrd="0" parTransId="{465EDFB0-79CC-4788-9D81-76A531363A2B}" sibTransId="{328E3BFC-8926-45BC-9045-AD8D149D82B2}"/>
    <dgm:cxn modelId="{946691C1-A6F1-404F-B760-7D05E65C043A}" type="presOf" srcId="{706B202F-7B3E-4B2B-87D0-CBF9CED6A10F}" destId="{EDD8A41E-7FB0-42F0-B93B-78F5848FE556}" srcOrd="0" destOrd="0" presId="urn:microsoft.com/office/officeart/2005/8/layout/lProcess2"/>
    <dgm:cxn modelId="{2A75827B-FBC6-40A6-8C5E-EDC18D3107C3}" srcId="{2ADD9EF0-CB89-4B64-8CDA-7C2E7DDCF34C}" destId="{AFD623B7-6CDD-4423-A221-62B7CAA261FA}" srcOrd="1" destOrd="0" parTransId="{FDECFC70-13C5-4281-9422-5D360D76054E}" sibTransId="{1A00E0E6-80E9-4A34-9449-A96A642C72BB}"/>
    <dgm:cxn modelId="{E5390788-46BC-4843-A7C1-3639E9102694}" type="presOf" srcId="{C6A57464-29A5-447C-B346-25D6F4D03373}" destId="{401E8274-214D-472E-B2D5-6188AA397FE4}" srcOrd="0" destOrd="0" presId="urn:microsoft.com/office/officeart/2005/8/layout/lProcess2"/>
    <dgm:cxn modelId="{C4FD604D-8638-4E16-9A7C-3C2282EAFEC2}" type="presOf" srcId="{AFD623B7-6CDD-4423-A221-62B7CAA261FA}" destId="{70FAE263-54BB-4A17-90BA-20FF1DDD4472}" srcOrd="0" destOrd="0" presId="urn:microsoft.com/office/officeart/2005/8/layout/lProcess2"/>
    <dgm:cxn modelId="{2452667C-1DF1-4933-BFBF-14072D3BFCC3}" type="presOf" srcId="{47B4C5D4-8572-4BAC-9613-01C565D9A595}" destId="{61A6F74A-1631-4313-A246-DECFB27F12C0}" srcOrd="0" destOrd="0" presId="urn:microsoft.com/office/officeart/2005/8/layout/lProcess2"/>
    <dgm:cxn modelId="{B2E6CBE6-9289-4BF4-AC03-E8E644D696BD}" srcId="{AFD623B7-6CDD-4423-A221-62B7CAA261FA}" destId="{C6A57464-29A5-447C-B346-25D6F4D03373}" srcOrd="0" destOrd="0" parTransId="{CC666057-FFA6-4C2C-9345-9293B55DFD7A}" sibTransId="{4F37FD45-05DF-45BB-8C5B-E82275056441}"/>
    <dgm:cxn modelId="{E611A1F3-75B3-4987-BFB8-45A5939AD960}" type="presOf" srcId="{D866CB2C-8AF3-43A1-B7FB-7C405F1BCFF1}" destId="{72215B11-1D8C-4A73-BDC7-C0FD8FFA3C30}" srcOrd="0" destOrd="0" presId="urn:microsoft.com/office/officeart/2005/8/layout/lProcess2"/>
    <dgm:cxn modelId="{C8892305-2EBB-491F-88B1-0C9D70DBB5A3}" srcId="{05341580-6681-41A2-9A90-6CBE16E29CC1}" destId="{706B202F-7B3E-4B2B-87D0-CBF9CED6A10F}" srcOrd="0" destOrd="0" parTransId="{60D8FF1C-9706-441D-97B3-CE1C743281B1}" sibTransId="{A4A4F84F-842D-4074-B431-C0CFA04C74E1}"/>
    <dgm:cxn modelId="{588391CA-FC06-4940-A631-D90CC749132F}" srcId="{ED78F920-4C8D-4DD9-9517-9EF4DC4B98E1}" destId="{2AE524B8-86E5-471E-8E80-B8679EACDEA3}" srcOrd="4" destOrd="0" parTransId="{5B317983-A2D1-4F71-873B-79C51F7813CB}" sibTransId="{7FBBD109-AAD1-4A54-928C-24490585CE64}"/>
    <dgm:cxn modelId="{86F7DE6D-C9A3-4F0F-8A5B-B8A17BA19001}" srcId="{05341580-6681-41A2-9A90-6CBE16E29CC1}" destId="{0092964E-6FE4-4D99-818F-9FCAC5473DF5}" srcOrd="3" destOrd="0" parTransId="{C8A2E592-A138-4D9F-B1C2-77A3E9DB4C27}" sibTransId="{F4FA0BCE-85E8-4170-983B-7DEB76475B3B}"/>
    <dgm:cxn modelId="{0D8D947F-7632-4A59-AB66-A9E7463421FC}" type="presOf" srcId="{0092964E-6FE4-4D99-818F-9FCAC5473DF5}" destId="{CF38E0C1-AF21-4FAD-8AE0-F642E1865600}" srcOrd="0" destOrd="0" presId="urn:microsoft.com/office/officeart/2005/8/layout/lProcess2"/>
    <dgm:cxn modelId="{C2037638-5DD9-4084-BC24-F487BB76F8AA}" type="presOf" srcId="{F631DA43-4F61-400E-88A6-F2025F1326DC}" destId="{59E70E7A-948E-4F5B-B60F-B9D53D2F2B88}" srcOrd="0" destOrd="0" presId="urn:microsoft.com/office/officeart/2005/8/layout/lProcess2"/>
    <dgm:cxn modelId="{4AFCCC69-2CBF-4A0B-9489-B23292167A24}" srcId="{05341580-6681-41A2-9A90-6CBE16E29CC1}" destId="{47B4C5D4-8572-4BAC-9613-01C565D9A595}" srcOrd="7" destOrd="0" parTransId="{3319CAE7-FF81-4170-8A86-AE444CC3E9E1}" sibTransId="{05851D05-B15D-4923-88B0-3F34C2AB8A25}"/>
    <dgm:cxn modelId="{467C8E8D-F805-4FD6-B29A-24B1BA72CCA6}" srcId="{2ADD9EF0-CB89-4B64-8CDA-7C2E7DDCF34C}" destId="{05341580-6681-41A2-9A90-6CBE16E29CC1}" srcOrd="2" destOrd="0" parTransId="{D3F6FD44-1844-4D7D-9600-449B209705D5}" sibTransId="{E2830B0C-85BC-49CB-AB1D-92D4390373B9}"/>
    <dgm:cxn modelId="{EED79059-EA6C-41A5-994F-B23E32FA99CA}" srcId="{AFD623B7-6CDD-4423-A221-62B7CAA261FA}" destId="{5B165FEE-BB32-47EB-8B82-C60774D099A0}" srcOrd="3" destOrd="0" parTransId="{670EBDF8-1985-4D02-BBC0-9ED8EED68009}" sibTransId="{F9F95E1F-2940-4A49-A4ED-2B8120B59D59}"/>
    <dgm:cxn modelId="{5324187E-DBBF-4EBD-9DBE-B89E6A1BBD16}" type="presOf" srcId="{7145982C-8D78-4070-ADED-4A59EE921887}" destId="{B31B9C5E-DB3E-4467-9AD0-42A501D267BE}" srcOrd="0" destOrd="0" presId="urn:microsoft.com/office/officeart/2005/8/layout/lProcess2"/>
    <dgm:cxn modelId="{B9394F06-BFD1-4BE7-90AC-ABB59FFCC6DF}" srcId="{05341580-6681-41A2-9A90-6CBE16E29CC1}" destId="{201DD904-5E70-4A9F-AA6C-C74CBD1A80EC}" srcOrd="5" destOrd="0" parTransId="{D748E83F-B0FD-4185-B862-C91A00C775E5}" sibTransId="{51E98DBB-4E24-4084-8D04-EFA881669367}"/>
    <dgm:cxn modelId="{A8B2B3DD-23E4-4FBC-8A8E-6BAEB728813D}" srcId="{05341580-6681-41A2-9A90-6CBE16E29CC1}" destId="{5B3A52FC-E056-497B-A235-C4A4121C0DE0}" srcOrd="2" destOrd="0" parTransId="{CEDF47A5-EEA0-477D-8ABB-3609B3DD6613}" sibTransId="{6D27FCDF-3014-4CD2-8A73-ADEBAA4D0EC5}"/>
    <dgm:cxn modelId="{D0061492-C645-4185-835E-6707BEE34AE4}" type="presOf" srcId="{05341580-6681-41A2-9A90-6CBE16E29CC1}" destId="{E4BC7EBF-C38D-41FD-B191-4CB616F7E2DB}" srcOrd="0" destOrd="0" presId="urn:microsoft.com/office/officeart/2005/8/layout/lProcess2"/>
    <dgm:cxn modelId="{6EAFA45F-2F0A-401C-9290-6F1D80525B38}" type="presOf" srcId="{AFD623B7-6CDD-4423-A221-62B7CAA261FA}" destId="{A934D3BC-C6CB-4DD0-A317-FD65ABDC044B}" srcOrd="1" destOrd="0" presId="urn:microsoft.com/office/officeart/2005/8/layout/lProcess2"/>
    <dgm:cxn modelId="{797D0EFD-D820-433C-90B8-50343110D963}" type="presOf" srcId="{2ADD9EF0-CB89-4B64-8CDA-7C2E7DDCF34C}" destId="{F07DE0D0-C77D-4BFA-AD24-221B5C78F828}" srcOrd="0" destOrd="0" presId="urn:microsoft.com/office/officeart/2005/8/layout/lProcess2"/>
    <dgm:cxn modelId="{60B748EB-84FF-4DB7-B073-A2397FAF1FFA}" srcId="{ED78F920-4C8D-4DD9-9517-9EF4DC4B98E1}" destId="{AB63DB89-FAF4-489F-B79D-22F77B757A64}" srcOrd="3" destOrd="0" parTransId="{BC15D903-494D-4B96-B819-3AD599FACD21}" sibTransId="{AA5704F2-3A20-44B0-8323-A02F5619E92B}"/>
    <dgm:cxn modelId="{852332C7-F7DE-4A83-BE74-89803F4037EB}" srcId="{ED78F920-4C8D-4DD9-9517-9EF4DC4B98E1}" destId="{BAE6E66A-EA36-4374-B0CC-2672D2B3B3E6}" srcOrd="1" destOrd="0" parTransId="{A992F9DC-2E61-444E-81F2-51D3EC112E8A}" sibTransId="{DF386BF4-55C0-4C75-87A6-836B67A23C96}"/>
    <dgm:cxn modelId="{E538D22E-E62F-4EE9-93F1-DA6D033EB6E5}" srcId="{05341580-6681-41A2-9A90-6CBE16E29CC1}" destId="{F631DA43-4F61-400E-88A6-F2025F1326DC}" srcOrd="6" destOrd="0" parTransId="{64DCFB4A-33AE-470E-AD53-1062120C7BBD}" sibTransId="{E34F91B8-74AC-4E64-A125-A745075564AF}"/>
    <dgm:cxn modelId="{5D9BE6BF-8B07-4FC1-A841-31CA256A1357}" srcId="{AFD623B7-6CDD-4423-A221-62B7CAA261FA}" destId="{6E4F1E04-7964-4D79-8E89-D4C842B1B006}" srcOrd="5" destOrd="0" parTransId="{E825FC61-D4AF-47F0-B717-D9861D180AFF}" sibTransId="{886B27D2-3AAC-416F-9DB2-17AFBC04020C}"/>
    <dgm:cxn modelId="{264D49F2-8FE1-4C5E-8DBC-E8A28B88BF77}" type="presOf" srcId="{A037C72A-7B7A-4BD6-A7EC-AEAFD83EE026}" destId="{5F9A83B3-811A-4D52-B9BC-88AB5B32CB2D}" srcOrd="0" destOrd="0" presId="urn:microsoft.com/office/officeart/2005/8/layout/lProcess2"/>
    <dgm:cxn modelId="{A730C3E3-12B8-4071-8A83-E5AD99625461}" type="presOf" srcId="{F897D2A2-7B7A-4902-9B52-E3401EF650DA}" destId="{F68A104A-B47B-4B46-87AA-CC7A6ACD9DF9}" srcOrd="0" destOrd="0" presId="urn:microsoft.com/office/officeart/2005/8/layout/lProcess2"/>
    <dgm:cxn modelId="{CAD81583-6EE2-43BD-B3D3-6322FCDD1524}" type="presOf" srcId="{BE8A57C3-33BD-4BEE-BF91-6C2E56856235}" destId="{8C095C49-DC06-40F5-82EE-067AF7DD0256}" srcOrd="0" destOrd="0" presId="urn:microsoft.com/office/officeart/2005/8/layout/lProcess2"/>
    <dgm:cxn modelId="{DEB5E847-541B-4A9A-B8C9-0AFC617630ED}" srcId="{AFD623B7-6CDD-4423-A221-62B7CAA261FA}" destId="{E55EFCCD-EA03-416E-BA8F-CE0DF3EDFB3B}" srcOrd="6" destOrd="0" parTransId="{3F082CE8-5C61-4ECE-B337-11657D12C243}" sibTransId="{3FE7E857-1BC6-4B90-BC34-849E45877B9D}"/>
    <dgm:cxn modelId="{5FB3CC88-A81D-40BB-8A75-6D36ABA60D0E}" srcId="{AFD623B7-6CDD-4423-A221-62B7CAA261FA}" destId="{73438326-A360-481A-B816-675B99108B1E}" srcOrd="1" destOrd="0" parTransId="{DE022C81-855C-4A12-8F1E-2CC3DD23E3E3}" sibTransId="{90B9F64A-B316-45A2-93DE-EF3DF9D33C0E}"/>
    <dgm:cxn modelId="{D5464D09-89B4-4BC0-856B-91807A0469E4}" type="presOf" srcId="{6E4F1E04-7964-4D79-8E89-D4C842B1B006}" destId="{808A7742-4A97-4D84-B285-6FF11B07EC2D}" srcOrd="0" destOrd="0" presId="urn:microsoft.com/office/officeart/2005/8/layout/lProcess2"/>
    <dgm:cxn modelId="{287D637A-2760-4576-B445-2FA609B3FD4B}" type="presOf" srcId="{AB63DB89-FAF4-489F-B79D-22F77B757A64}" destId="{2CB3FFFD-EFFD-470A-84EA-ADEF7278C96B}" srcOrd="0" destOrd="0" presId="urn:microsoft.com/office/officeart/2005/8/layout/lProcess2"/>
    <dgm:cxn modelId="{564A1811-7469-4AC7-9968-92340B351740}" type="presParOf" srcId="{F07DE0D0-C77D-4BFA-AD24-221B5C78F828}" destId="{CF46EF40-571B-4C4D-9F1F-F7F2ECDBF3FB}" srcOrd="0" destOrd="0" presId="urn:microsoft.com/office/officeart/2005/8/layout/lProcess2"/>
    <dgm:cxn modelId="{606E9111-C979-4DED-8753-49DD2454D3DB}" type="presParOf" srcId="{CF46EF40-571B-4C4D-9F1F-F7F2ECDBF3FB}" destId="{F1C89D6A-A698-498A-864F-3E6BDE09C983}" srcOrd="0" destOrd="0" presId="urn:microsoft.com/office/officeart/2005/8/layout/lProcess2"/>
    <dgm:cxn modelId="{1B02D406-A0C2-424D-BBED-63E091B8C0E2}" type="presParOf" srcId="{CF46EF40-571B-4C4D-9F1F-F7F2ECDBF3FB}" destId="{5B2E6045-07F2-4B7E-A455-285EB617A1F5}" srcOrd="1" destOrd="0" presId="urn:microsoft.com/office/officeart/2005/8/layout/lProcess2"/>
    <dgm:cxn modelId="{5ABF1634-59C7-448F-ADCC-3440969D606A}" type="presParOf" srcId="{CF46EF40-571B-4C4D-9F1F-F7F2ECDBF3FB}" destId="{083BAE66-EFF0-4C30-906F-3A77735CDF88}" srcOrd="2" destOrd="0" presId="urn:microsoft.com/office/officeart/2005/8/layout/lProcess2"/>
    <dgm:cxn modelId="{D770ACA1-4EDF-40EE-BDC0-D9A0A31EF7C3}" type="presParOf" srcId="{083BAE66-EFF0-4C30-906F-3A77735CDF88}" destId="{50E289B0-BC80-4A50-8333-1C8374BC60C8}" srcOrd="0" destOrd="0" presId="urn:microsoft.com/office/officeart/2005/8/layout/lProcess2"/>
    <dgm:cxn modelId="{91D0D870-DBA8-402D-A512-EAAAFB2E562C}" type="presParOf" srcId="{50E289B0-BC80-4A50-8333-1C8374BC60C8}" destId="{5F9A83B3-811A-4D52-B9BC-88AB5B32CB2D}" srcOrd="0" destOrd="0" presId="urn:microsoft.com/office/officeart/2005/8/layout/lProcess2"/>
    <dgm:cxn modelId="{CB1C614E-915B-4B13-854F-741499823F22}" type="presParOf" srcId="{50E289B0-BC80-4A50-8333-1C8374BC60C8}" destId="{A379DBEB-7734-4B2D-A8B0-D3EF6D982A40}" srcOrd="1" destOrd="0" presId="urn:microsoft.com/office/officeart/2005/8/layout/lProcess2"/>
    <dgm:cxn modelId="{9FB7EC39-087F-47D2-820B-F99981CFB181}" type="presParOf" srcId="{50E289B0-BC80-4A50-8333-1C8374BC60C8}" destId="{F29F1A49-8FCF-4751-B25F-E4DCEFEE94AD}" srcOrd="2" destOrd="0" presId="urn:microsoft.com/office/officeart/2005/8/layout/lProcess2"/>
    <dgm:cxn modelId="{0073A06C-757E-4185-9249-846CC906D109}" type="presParOf" srcId="{50E289B0-BC80-4A50-8333-1C8374BC60C8}" destId="{281F4DE9-3B1A-44B9-8FD8-92E7BA29225E}" srcOrd="3" destOrd="0" presId="urn:microsoft.com/office/officeart/2005/8/layout/lProcess2"/>
    <dgm:cxn modelId="{C5897B88-96D7-4ECA-95B4-3AF2304C8D53}" type="presParOf" srcId="{50E289B0-BC80-4A50-8333-1C8374BC60C8}" destId="{8C095C49-DC06-40F5-82EE-067AF7DD0256}" srcOrd="4" destOrd="0" presId="urn:microsoft.com/office/officeart/2005/8/layout/lProcess2"/>
    <dgm:cxn modelId="{B477666A-B568-47EC-8B09-31F6D26750A0}" type="presParOf" srcId="{50E289B0-BC80-4A50-8333-1C8374BC60C8}" destId="{3A639841-7A07-4909-B1C3-2EB464FF739F}" srcOrd="5" destOrd="0" presId="urn:microsoft.com/office/officeart/2005/8/layout/lProcess2"/>
    <dgm:cxn modelId="{A9DCBE84-8E7C-451B-A310-FE33CF489724}" type="presParOf" srcId="{50E289B0-BC80-4A50-8333-1C8374BC60C8}" destId="{2CB3FFFD-EFFD-470A-84EA-ADEF7278C96B}" srcOrd="6" destOrd="0" presId="urn:microsoft.com/office/officeart/2005/8/layout/lProcess2"/>
    <dgm:cxn modelId="{B1BDC91B-F7A5-47C5-B013-861085C0156C}" type="presParOf" srcId="{50E289B0-BC80-4A50-8333-1C8374BC60C8}" destId="{818EC4E6-7964-410E-9506-D7D43B48749D}" srcOrd="7" destOrd="0" presId="urn:microsoft.com/office/officeart/2005/8/layout/lProcess2"/>
    <dgm:cxn modelId="{8F754C31-90BA-4ED9-95DA-08A69947220F}" type="presParOf" srcId="{50E289B0-BC80-4A50-8333-1C8374BC60C8}" destId="{7245C404-723D-484B-BFAC-0145E80B880A}" srcOrd="8" destOrd="0" presId="urn:microsoft.com/office/officeart/2005/8/layout/lProcess2"/>
    <dgm:cxn modelId="{E03FC2F4-A68A-4FA0-A6DB-E230066441FE}" type="presParOf" srcId="{50E289B0-BC80-4A50-8333-1C8374BC60C8}" destId="{E14F4CF2-144C-4996-991B-062A0966FCA1}" srcOrd="9" destOrd="0" presId="urn:microsoft.com/office/officeart/2005/8/layout/lProcess2"/>
    <dgm:cxn modelId="{50DFB0F1-F9ED-4BF1-B218-56B8F00A13D8}" type="presParOf" srcId="{50E289B0-BC80-4A50-8333-1C8374BC60C8}" destId="{B31B9C5E-DB3E-4467-9AD0-42A501D267BE}" srcOrd="10" destOrd="0" presId="urn:microsoft.com/office/officeart/2005/8/layout/lProcess2"/>
    <dgm:cxn modelId="{4BF2DFA9-D0A0-46B5-B86E-BD334E9C567E}" type="presParOf" srcId="{F07DE0D0-C77D-4BFA-AD24-221B5C78F828}" destId="{8A1167AE-2110-44BC-A7AA-7D7CD0E6F9AA}" srcOrd="1" destOrd="0" presId="urn:microsoft.com/office/officeart/2005/8/layout/lProcess2"/>
    <dgm:cxn modelId="{5000DC03-9A47-4878-A3EA-36BA8E686897}" type="presParOf" srcId="{F07DE0D0-C77D-4BFA-AD24-221B5C78F828}" destId="{03A88532-C395-49A9-A1C8-F613ACCC91E3}" srcOrd="2" destOrd="0" presId="urn:microsoft.com/office/officeart/2005/8/layout/lProcess2"/>
    <dgm:cxn modelId="{D136C372-184A-4198-9D8E-48402E5AB81B}" type="presParOf" srcId="{03A88532-C395-49A9-A1C8-F613ACCC91E3}" destId="{70FAE263-54BB-4A17-90BA-20FF1DDD4472}" srcOrd="0" destOrd="0" presId="urn:microsoft.com/office/officeart/2005/8/layout/lProcess2"/>
    <dgm:cxn modelId="{2A7A8E05-F553-42A4-8034-FCFB39EB5DED}" type="presParOf" srcId="{03A88532-C395-49A9-A1C8-F613ACCC91E3}" destId="{A934D3BC-C6CB-4DD0-A317-FD65ABDC044B}" srcOrd="1" destOrd="0" presId="urn:microsoft.com/office/officeart/2005/8/layout/lProcess2"/>
    <dgm:cxn modelId="{658DBE07-A14F-40EA-B6FA-9F6AA5DB601B}" type="presParOf" srcId="{03A88532-C395-49A9-A1C8-F613ACCC91E3}" destId="{EC11C026-BD51-4B25-8712-4EEBA307FC84}" srcOrd="2" destOrd="0" presId="urn:microsoft.com/office/officeart/2005/8/layout/lProcess2"/>
    <dgm:cxn modelId="{364E117C-C201-41AE-AD3E-C92FB0D2396D}" type="presParOf" srcId="{EC11C026-BD51-4B25-8712-4EEBA307FC84}" destId="{B868AACB-454B-4265-A23A-09C23E1620B1}" srcOrd="0" destOrd="0" presId="urn:microsoft.com/office/officeart/2005/8/layout/lProcess2"/>
    <dgm:cxn modelId="{04BEDB5D-68F1-42BC-8B0B-E8E3F8B17B26}" type="presParOf" srcId="{B868AACB-454B-4265-A23A-09C23E1620B1}" destId="{401E8274-214D-472E-B2D5-6188AA397FE4}" srcOrd="0" destOrd="0" presId="urn:microsoft.com/office/officeart/2005/8/layout/lProcess2"/>
    <dgm:cxn modelId="{00EC123B-23E8-45F1-804F-3A7F30C3588A}" type="presParOf" srcId="{B868AACB-454B-4265-A23A-09C23E1620B1}" destId="{8499AEE9-0FF5-482E-A82E-A5651B0B0FD8}" srcOrd="1" destOrd="0" presId="urn:microsoft.com/office/officeart/2005/8/layout/lProcess2"/>
    <dgm:cxn modelId="{BEA5BB88-CD2F-4C42-9A70-2A104CB95586}" type="presParOf" srcId="{B868AACB-454B-4265-A23A-09C23E1620B1}" destId="{F36154E5-3797-44BA-ABA8-9426F1C82FFD}" srcOrd="2" destOrd="0" presId="urn:microsoft.com/office/officeart/2005/8/layout/lProcess2"/>
    <dgm:cxn modelId="{46DF90EF-9EB0-46DE-874E-ABCF5E849EB4}" type="presParOf" srcId="{B868AACB-454B-4265-A23A-09C23E1620B1}" destId="{F227ADB5-D1DF-49A9-A42E-C885893CD002}" srcOrd="3" destOrd="0" presId="urn:microsoft.com/office/officeart/2005/8/layout/lProcess2"/>
    <dgm:cxn modelId="{11FA4C77-99E8-4BF5-9A3F-BA54C9A0770E}" type="presParOf" srcId="{B868AACB-454B-4265-A23A-09C23E1620B1}" destId="{72215B11-1D8C-4A73-BDC7-C0FD8FFA3C30}" srcOrd="4" destOrd="0" presId="urn:microsoft.com/office/officeart/2005/8/layout/lProcess2"/>
    <dgm:cxn modelId="{62C855FA-8AB6-4350-A8BE-A3479B97C295}" type="presParOf" srcId="{B868AACB-454B-4265-A23A-09C23E1620B1}" destId="{1795A84B-349A-4DB9-A5D0-7C944854BDB7}" srcOrd="5" destOrd="0" presId="urn:microsoft.com/office/officeart/2005/8/layout/lProcess2"/>
    <dgm:cxn modelId="{51934893-BA41-4A91-84DD-6AC56C8AE016}" type="presParOf" srcId="{B868AACB-454B-4265-A23A-09C23E1620B1}" destId="{D781895A-1467-4CEA-9844-2F1EED283F8F}" srcOrd="6" destOrd="0" presId="urn:microsoft.com/office/officeart/2005/8/layout/lProcess2"/>
    <dgm:cxn modelId="{41A9AFB9-F01E-4E68-9848-7D610A98D562}" type="presParOf" srcId="{B868AACB-454B-4265-A23A-09C23E1620B1}" destId="{CC7B2271-D624-43E7-BECC-8AFB12B4AF5B}" srcOrd="7" destOrd="0" presId="urn:microsoft.com/office/officeart/2005/8/layout/lProcess2"/>
    <dgm:cxn modelId="{7AC2AEB7-9688-4889-B924-9A1DD29F6C52}" type="presParOf" srcId="{B868AACB-454B-4265-A23A-09C23E1620B1}" destId="{1E969673-F203-43F9-8458-3412D1FC8080}" srcOrd="8" destOrd="0" presId="urn:microsoft.com/office/officeart/2005/8/layout/lProcess2"/>
    <dgm:cxn modelId="{FE8F4B52-8986-41A5-A111-F19428D514D7}" type="presParOf" srcId="{B868AACB-454B-4265-A23A-09C23E1620B1}" destId="{242E47C2-6750-4A8C-97D8-8EC4A89708AE}" srcOrd="9" destOrd="0" presId="urn:microsoft.com/office/officeart/2005/8/layout/lProcess2"/>
    <dgm:cxn modelId="{E2F4F014-0F45-4ECB-A655-952EE04881C1}" type="presParOf" srcId="{B868AACB-454B-4265-A23A-09C23E1620B1}" destId="{808A7742-4A97-4D84-B285-6FF11B07EC2D}" srcOrd="10" destOrd="0" presId="urn:microsoft.com/office/officeart/2005/8/layout/lProcess2"/>
    <dgm:cxn modelId="{E83B03F8-491E-4E24-93D3-E62B597498F4}" type="presParOf" srcId="{B868AACB-454B-4265-A23A-09C23E1620B1}" destId="{5E52EAA4-386D-4BF3-AEA2-06CE4B94F726}" srcOrd="11" destOrd="0" presId="urn:microsoft.com/office/officeart/2005/8/layout/lProcess2"/>
    <dgm:cxn modelId="{7F7921FD-93E6-4CC6-B660-D539E933DFE5}" type="presParOf" srcId="{B868AACB-454B-4265-A23A-09C23E1620B1}" destId="{7EB542FC-4D2D-403C-8C3A-C8568CC1F252}" srcOrd="12" destOrd="0" presId="urn:microsoft.com/office/officeart/2005/8/layout/lProcess2"/>
    <dgm:cxn modelId="{91D6D693-EB90-40C4-BB81-342347543EC1}" type="presParOf" srcId="{F07DE0D0-C77D-4BFA-AD24-221B5C78F828}" destId="{56D1F436-D42C-49B0-BACC-6EFFD3CA2B45}" srcOrd="3" destOrd="0" presId="urn:microsoft.com/office/officeart/2005/8/layout/lProcess2"/>
    <dgm:cxn modelId="{ED93F5FE-8A58-4555-9042-BFDD8F034975}" type="presParOf" srcId="{F07DE0D0-C77D-4BFA-AD24-221B5C78F828}" destId="{94E5E68E-A65C-49D7-9B7F-788D9C6CD1A9}" srcOrd="4" destOrd="0" presId="urn:microsoft.com/office/officeart/2005/8/layout/lProcess2"/>
    <dgm:cxn modelId="{042B2E2D-8F6C-443E-9FA8-471B3363E956}" type="presParOf" srcId="{94E5E68E-A65C-49D7-9B7F-788D9C6CD1A9}" destId="{E4BC7EBF-C38D-41FD-B191-4CB616F7E2DB}" srcOrd="0" destOrd="0" presId="urn:microsoft.com/office/officeart/2005/8/layout/lProcess2"/>
    <dgm:cxn modelId="{E78990BB-90A7-4A69-9FC5-ED95F2A36C6D}" type="presParOf" srcId="{94E5E68E-A65C-49D7-9B7F-788D9C6CD1A9}" destId="{C23B22D8-1E3A-4FA4-8871-CDD06C8663F4}" srcOrd="1" destOrd="0" presId="urn:microsoft.com/office/officeart/2005/8/layout/lProcess2"/>
    <dgm:cxn modelId="{8C682AF9-3A9C-4E02-9489-CCAFC2E6548A}" type="presParOf" srcId="{94E5E68E-A65C-49D7-9B7F-788D9C6CD1A9}" destId="{F1005860-1E84-4D8C-B09C-AB39A3E469CA}" srcOrd="2" destOrd="0" presId="urn:microsoft.com/office/officeart/2005/8/layout/lProcess2"/>
    <dgm:cxn modelId="{CA8052C8-633D-4FAE-9AC2-BDA988A31D92}" type="presParOf" srcId="{F1005860-1E84-4D8C-B09C-AB39A3E469CA}" destId="{7AF563F3-C88B-4F93-B4F5-40BE6CB7682A}" srcOrd="0" destOrd="0" presId="urn:microsoft.com/office/officeart/2005/8/layout/lProcess2"/>
    <dgm:cxn modelId="{2B28FC28-3471-404C-AED1-46EFB2835722}" type="presParOf" srcId="{7AF563F3-C88B-4F93-B4F5-40BE6CB7682A}" destId="{EDD8A41E-7FB0-42F0-B93B-78F5848FE556}" srcOrd="0" destOrd="0" presId="urn:microsoft.com/office/officeart/2005/8/layout/lProcess2"/>
    <dgm:cxn modelId="{FC625561-7526-4A55-8276-CFB617BED009}" type="presParOf" srcId="{7AF563F3-C88B-4F93-B4F5-40BE6CB7682A}" destId="{E87D2421-F050-4238-BC5B-25E210F8A865}" srcOrd="1" destOrd="0" presId="urn:microsoft.com/office/officeart/2005/8/layout/lProcess2"/>
    <dgm:cxn modelId="{E51AE397-D83C-40CC-85A1-7AC102BE0485}" type="presParOf" srcId="{7AF563F3-C88B-4F93-B4F5-40BE6CB7682A}" destId="{F68A104A-B47B-4B46-87AA-CC7A6ACD9DF9}" srcOrd="2" destOrd="0" presId="urn:microsoft.com/office/officeart/2005/8/layout/lProcess2"/>
    <dgm:cxn modelId="{DFF55C52-2C41-4491-84A5-677E07AA20C9}" type="presParOf" srcId="{7AF563F3-C88B-4F93-B4F5-40BE6CB7682A}" destId="{27441BF7-504D-4CD8-A8A8-6FA7090F61A0}" srcOrd="3" destOrd="0" presId="urn:microsoft.com/office/officeart/2005/8/layout/lProcess2"/>
    <dgm:cxn modelId="{2ABBF7A2-69B9-4CBE-8CF8-408639FADBC0}" type="presParOf" srcId="{7AF563F3-C88B-4F93-B4F5-40BE6CB7682A}" destId="{243ADF0D-DA86-4EF3-B0DD-EC4132214343}" srcOrd="4" destOrd="0" presId="urn:microsoft.com/office/officeart/2005/8/layout/lProcess2"/>
    <dgm:cxn modelId="{DF3133A0-945F-4A67-BDA2-2905BAF3D108}" type="presParOf" srcId="{7AF563F3-C88B-4F93-B4F5-40BE6CB7682A}" destId="{EDF20901-CE9D-4D0B-A13E-87285530E1C4}" srcOrd="5" destOrd="0" presId="urn:microsoft.com/office/officeart/2005/8/layout/lProcess2"/>
    <dgm:cxn modelId="{C1ECBC0C-DE69-4021-B3EE-A830A749BC4A}" type="presParOf" srcId="{7AF563F3-C88B-4F93-B4F5-40BE6CB7682A}" destId="{CF38E0C1-AF21-4FAD-8AE0-F642E1865600}" srcOrd="6" destOrd="0" presId="urn:microsoft.com/office/officeart/2005/8/layout/lProcess2"/>
    <dgm:cxn modelId="{4512A33A-C441-4E46-830D-C5AD63C03257}" type="presParOf" srcId="{7AF563F3-C88B-4F93-B4F5-40BE6CB7682A}" destId="{68F0446B-B045-4A61-9A7B-FD9946CA7902}" srcOrd="7" destOrd="0" presId="urn:microsoft.com/office/officeart/2005/8/layout/lProcess2"/>
    <dgm:cxn modelId="{CF829A4C-5EA3-4305-99CB-0D915F50347A}" type="presParOf" srcId="{7AF563F3-C88B-4F93-B4F5-40BE6CB7682A}" destId="{0914B975-A680-4321-88FA-CBDE702EF562}" srcOrd="8" destOrd="0" presId="urn:microsoft.com/office/officeart/2005/8/layout/lProcess2"/>
    <dgm:cxn modelId="{0AF35328-B248-41E8-A1BC-41E6021871D7}" type="presParOf" srcId="{7AF563F3-C88B-4F93-B4F5-40BE6CB7682A}" destId="{C9CD88CA-A2B7-41C6-8E22-6DFCA0E73E08}" srcOrd="9" destOrd="0" presId="urn:microsoft.com/office/officeart/2005/8/layout/lProcess2"/>
    <dgm:cxn modelId="{E7926B65-82D6-4D2C-907A-B6CF4BC04AE7}" type="presParOf" srcId="{7AF563F3-C88B-4F93-B4F5-40BE6CB7682A}" destId="{266CCA59-8C22-4326-9C4A-01EA7D1A6AC3}" srcOrd="10" destOrd="0" presId="urn:microsoft.com/office/officeart/2005/8/layout/lProcess2"/>
    <dgm:cxn modelId="{C915B195-139D-47F8-A909-EA83ABCDA575}" type="presParOf" srcId="{7AF563F3-C88B-4F93-B4F5-40BE6CB7682A}" destId="{ADF85179-E999-4003-A2FD-9F954BF9572A}" srcOrd="11" destOrd="0" presId="urn:microsoft.com/office/officeart/2005/8/layout/lProcess2"/>
    <dgm:cxn modelId="{F6AF8598-1619-4E4F-800D-DEABC8C7F645}" type="presParOf" srcId="{7AF563F3-C88B-4F93-B4F5-40BE6CB7682A}" destId="{59E70E7A-948E-4F5B-B60F-B9D53D2F2B88}" srcOrd="12" destOrd="0" presId="urn:microsoft.com/office/officeart/2005/8/layout/lProcess2"/>
    <dgm:cxn modelId="{B4B9FFAC-EBE1-4DEE-9D74-A4DBA9875EA7}" type="presParOf" srcId="{7AF563F3-C88B-4F93-B4F5-40BE6CB7682A}" destId="{8B168563-1688-43BE-BDBF-85A110442053}" srcOrd="13" destOrd="0" presId="urn:microsoft.com/office/officeart/2005/8/layout/lProcess2"/>
    <dgm:cxn modelId="{3FD56D6C-C51D-4C6F-B97B-B3616BF5C74E}" type="presParOf" srcId="{7AF563F3-C88B-4F93-B4F5-40BE6CB7682A}" destId="{61A6F74A-1631-4313-A246-DECFB27F12C0}" srcOrd="14" destOrd="0" presId="urn:microsoft.com/office/officeart/2005/8/layout/lProcess2"/>
    <dgm:cxn modelId="{F541F60E-20AF-4DF1-980A-648BE61620C4}" type="presParOf" srcId="{7AF563F3-C88B-4F93-B4F5-40BE6CB7682A}" destId="{FB0CDFA9-741E-4259-A969-37E71CA45BBD}" srcOrd="15" destOrd="0" presId="urn:microsoft.com/office/officeart/2005/8/layout/lProcess2"/>
    <dgm:cxn modelId="{8CB07C9C-1710-4FBC-B458-166E0FF41300}" type="presParOf" srcId="{7AF563F3-C88B-4F93-B4F5-40BE6CB7682A}" destId="{6518D6D1-D91A-4E14-97B5-EB96C06F55AB}" srcOrd="1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A7776C-F61C-44ED-9B38-751D0218CBBC}" type="doc">
      <dgm:prSet loTypeId="urn:microsoft.com/office/officeart/2005/8/layout/cycle5" loCatId="cycle" qsTypeId="urn:microsoft.com/office/officeart/2005/8/quickstyle/simple1#1" qsCatId="simple" csTypeId="urn:microsoft.com/office/officeart/2005/8/colors/colorful1#1" csCatId="colorful" phldr="1"/>
      <dgm:spPr/>
      <dgm:t>
        <a:bodyPr/>
        <a:lstStyle/>
        <a:p>
          <a:endParaRPr lang="es-CL"/>
        </a:p>
      </dgm:t>
    </dgm:pt>
    <dgm:pt modelId="{F20D2941-D6F0-4903-A188-A2B2B787B3B2}">
      <dgm:prSet phldrT="[Texto]"/>
      <dgm:spPr/>
      <dgm:t>
        <a:bodyPr/>
        <a:lstStyle/>
        <a:p>
          <a:r>
            <a:rPr lang="es-CL" dirty="0" smtClean="0"/>
            <a:t>IMAGEN DE BIENESTAR SUBJETIVO</a:t>
          </a:r>
          <a:endParaRPr lang="es-CL" dirty="0"/>
        </a:p>
      </dgm:t>
    </dgm:pt>
    <dgm:pt modelId="{E4029891-5262-4564-ADD0-DBCB2033DCC9}" type="parTrans" cxnId="{4EA7847C-5237-4102-898A-13743B2C7C68}">
      <dgm:prSet/>
      <dgm:spPr/>
      <dgm:t>
        <a:bodyPr/>
        <a:lstStyle/>
        <a:p>
          <a:endParaRPr lang="es-CL"/>
        </a:p>
      </dgm:t>
    </dgm:pt>
    <dgm:pt modelId="{46058BFD-4761-4637-89F8-52A9695325DE}" type="sibTrans" cxnId="{4EA7847C-5237-4102-898A-13743B2C7C68}">
      <dgm:prSet/>
      <dgm:spPr/>
      <dgm:t>
        <a:bodyPr/>
        <a:lstStyle/>
        <a:p>
          <a:endParaRPr lang="es-CL"/>
        </a:p>
      </dgm:t>
    </dgm:pt>
    <dgm:pt modelId="{2E74596C-21EF-4148-9B44-E9EF696CA196}">
      <dgm:prSet phldrT="[Texto]"/>
      <dgm:spPr/>
      <dgm:t>
        <a:bodyPr/>
        <a:lstStyle/>
        <a:p>
          <a:r>
            <a:rPr lang="es-CL" dirty="0" smtClean="0"/>
            <a:t>CAPACIDADES PARA EL BIENESTAR SUBJETIVO</a:t>
          </a:r>
          <a:endParaRPr lang="es-CL" dirty="0"/>
        </a:p>
      </dgm:t>
    </dgm:pt>
    <dgm:pt modelId="{8CDF4709-A63B-4840-B181-6FAA2472D271}" type="parTrans" cxnId="{2686524C-56B3-4860-AAEA-AFE3904E970A}">
      <dgm:prSet/>
      <dgm:spPr/>
      <dgm:t>
        <a:bodyPr/>
        <a:lstStyle/>
        <a:p>
          <a:endParaRPr lang="es-CL"/>
        </a:p>
      </dgm:t>
    </dgm:pt>
    <dgm:pt modelId="{596B3B56-9C5D-4A99-A303-5E4FE28D84E7}" type="sibTrans" cxnId="{2686524C-56B3-4860-AAEA-AFE3904E970A}">
      <dgm:prSet/>
      <dgm:spPr/>
      <dgm:t>
        <a:bodyPr/>
        <a:lstStyle/>
        <a:p>
          <a:endParaRPr lang="es-CL"/>
        </a:p>
      </dgm:t>
    </dgm:pt>
    <dgm:pt modelId="{3F61442E-DD34-401B-9F45-6E07295D930E}">
      <dgm:prSet phldrT="[Texto]"/>
      <dgm:spPr/>
      <dgm:t>
        <a:bodyPr/>
        <a:lstStyle/>
        <a:p>
          <a:r>
            <a:rPr lang="es-CL" dirty="0" smtClean="0"/>
            <a:t>ÍNDICES DE BIENESTAR SUBJETIVO</a:t>
          </a:r>
          <a:endParaRPr lang="es-CL" dirty="0"/>
        </a:p>
      </dgm:t>
    </dgm:pt>
    <dgm:pt modelId="{FEDD9907-E213-4FF0-9C2B-97153FD76502}" type="parTrans" cxnId="{B6E2AA94-23D3-43C6-B293-1DA1F9C4ABF8}">
      <dgm:prSet/>
      <dgm:spPr/>
      <dgm:t>
        <a:bodyPr/>
        <a:lstStyle/>
        <a:p>
          <a:endParaRPr lang="es-CL"/>
        </a:p>
      </dgm:t>
    </dgm:pt>
    <dgm:pt modelId="{BFD13C1F-81FC-420E-9D97-A8F7D6930495}" type="sibTrans" cxnId="{B6E2AA94-23D3-43C6-B293-1DA1F9C4ABF8}">
      <dgm:prSet/>
      <dgm:spPr/>
      <dgm:t>
        <a:bodyPr/>
        <a:lstStyle/>
        <a:p>
          <a:endParaRPr lang="es-CL"/>
        </a:p>
      </dgm:t>
    </dgm:pt>
    <dgm:pt modelId="{F37D6C1A-2BC8-4BDC-8E4F-883762043D42}">
      <dgm:prSet phldrT="[Texto]"/>
      <dgm:spPr/>
      <dgm:t>
        <a:bodyPr/>
        <a:lstStyle/>
        <a:p>
          <a:r>
            <a:rPr lang="es-CL" dirty="0" smtClean="0"/>
            <a:t>APRENDIZAJE SOCIAL</a:t>
          </a:r>
          <a:endParaRPr lang="es-CL" dirty="0"/>
        </a:p>
      </dgm:t>
    </dgm:pt>
    <dgm:pt modelId="{D2D0AAB0-49D1-4683-8CD2-8C325DB8D021}" type="parTrans" cxnId="{60F811BE-730F-431E-9135-20D7A3B867BF}">
      <dgm:prSet/>
      <dgm:spPr/>
      <dgm:t>
        <a:bodyPr/>
        <a:lstStyle/>
        <a:p>
          <a:endParaRPr lang="es-CL"/>
        </a:p>
      </dgm:t>
    </dgm:pt>
    <dgm:pt modelId="{E22C4846-FA1A-4445-8A3F-9B8DF32972D8}" type="sibTrans" cxnId="{60F811BE-730F-431E-9135-20D7A3B867BF}">
      <dgm:prSet/>
      <dgm:spPr/>
      <dgm:t>
        <a:bodyPr/>
        <a:lstStyle/>
        <a:p>
          <a:endParaRPr lang="es-CL"/>
        </a:p>
      </dgm:t>
    </dgm:pt>
    <dgm:pt modelId="{C34D3A0F-FFDA-43E3-9B8D-10DCED1B93DD}">
      <dgm:prSet phldrT="[Texto]"/>
      <dgm:spPr/>
      <dgm:t>
        <a:bodyPr/>
        <a:lstStyle/>
        <a:p>
          <a:r>
            <a:rPr lang="es-CL" dirty="0" smtClean="0"/>
            <a:t>DELIBERACIÓN POLÍTICA</a:t>
          </a:r>
          <a:endParaRPr lang="es-CL" dirty="0"/>
        </a:p>
      </dgm:t>
    </dgm:pt>
    <dgm:pt modelId="{0C44A020-3458-459C-B9BA-D6BFD1A3FC3D}" type="parTrans" cxnId="{FDA47783-C9E3-4C5B-90E5-253DB361B617}">
      <dgm:prSet/>
      <dgm:spPr/>
      <dgm:t>
        <a:bodyPr/>
        <a:lstStyle/>
        <a:p>
          <a:endParaRPr lang="es-CL"/>
        </a:p>
      </dgm:t>
    </dgm:pt>
    <dgm:pt modelId="{90B09941-6F5B-433A-8D99-20DA61A2D69B}" type="sibTrans" cxnId="{FDA47783-C9E3-4C5B-90E5-253DB361B617}">
      <dgm:prSet/>
      <dgm:spPr/>
      <dgm:t>
        <a:bodyPr/>
        <a:lstStyle/>
        <a:p>
          <a:endParaRPr lang="es-CL"/>
        </a:p>
      </dgm:t>
    </dgm:pt>
    <dgm:pt modelId="{86229E75-CAEA-4EF2-B364-6A1D910370EA}" type="pres">
      <dgm:prSet presAssocID="{7DA7776C-F61C-44ED-9B38-751D0218CB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D3C7FB5-E546-4DDF-9258-725FA1212510}" type="pres">
      <dgm:prSet presAssocID="{F20D2941-D6F0-4903-A188-A2B2B787B3B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2B71A17-86D0-4668-BC9E-E980FBE28F98}" type="pres">
      <dgm:prSet presAssocID="{F20D2941-D6F0-4903-A188-A2B2B787B3B2}" presName="spNode" presStyleCnt="0"/>
      <dgm:spPr/>
    </dgm:pt>
    <dgm:pt modelId="{18B79F0E-A894-4AC1-B87F-E9C3AC7EE5E4}" type="pres">
      <dgm:prSet presAssocID="{46058BFD-4761-4637-89F8-52A9695325DE}" presName="sibTrans" presStyleLbl="sibTrans1D1" presStyleIdx="0" presStyleCnt="5"/>
      <dgm:spPr/>
      <dgm:t>
        <a:bodyPr/>
        <a:lstStyle/>
        <a:p>
          <a:endParaRPr lang="es-CL"/>
        </a:p>
      </dgm:t>
    </dgm:pt>
    <dgm:pt modelId="{74D4AA6C-08A5-49DE-9E8A-5B08C39FFA96}" type="pres">
      <dgm:prSet presAssocID="{2E74596C-21EF-4148-9B44-E9EF696CA1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5EE850-E386-4AE9-A65D-E967763E642E}" type="pres">
      <dgm:prSet presAssocID="{2E74596C-21EF-4148-9B44-E9EF696CA196}" presName="spNode" presStyleCnt="0"/>
      <dgm:spPr/>
    </dgm:pt>
    <dgm:pt modelId="{5F389456-F265-4F19-977A-C3F239AB0CF6}" type="pres">
      <dgm:prSet presAssocID="{596B3B56-9C5D-4A99-A303-5E4FE28D84E7}" presName="sibTrans" presStyleLbl="sibTrans1D1" presStyleIdx="1" presStyleCnt="5"/>
      <dgm:spPr/>
      <dgm:t>
        <a:bodyPr/>
        <a:lstStyle/>
        <a:p>
          <a:endParaRPr lang="es-CL"/>
        </a:p>
      </dgm:t>
    </dgm:pt>
    <dgm:pt modelId="{0F26ED4D-18B2-4863-A37C-6914D14E7FDE}" type="pres">
      <dgm:prSet presAssocID="{3F61442E-DD34-401B-9F45-6E07295D930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2BDBA0-B89C-49C1-B914-2FF43AFD74F8}" type="pres">
      <dgm:prSet presAssocID="{3F61442E-DD34-401B-9F45-6E07295D930E}" presName="spNode" presStyleCnt="0"/>
      <dgm:spPr/>
    </dgm:pt>
    <dgm:pt modelId="{5AEC5CD5-F0EC-44B3-B093-36356B4E9B40}" type="pres">
      <dgm:prSet presAssocID="{BFD13C1F-81FC-420E-9D97-A8F7D6930495}" presName="sibTrans" presStyleLbl="sibTrans1D1" presStyleIdx="2" presStyleCnt="5"/>
      <dgm:spPr/>
      <dgm:t>
        <a:bodyPr/>
        <a:lstStyle/>
        <a:p>
          <a:endParaRPr lang="es-CL"/>
        </a:p>
      </dgm:t>
    </dgm:pt>
    <dgm:pt modelId="{3547B23E-13B5-44DE-ADD1-3AAE07AE7439}" type="pres">
      <dgm:prSet presAssocID="{F37D6C1A-2BC8-4BDC-8E4F-883762043D4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80C71AE-C7E6-4D5C-BF45-7C7A39A003C0}" type="pres">
      <dgm:prSet presAssocID="{F37D6C1A-2BC8-4BDC-8E4F-883762043D42}" presName="spNode" presStyleCnt="0"/>
      <dgm:spPr/>
    </dgm:pt>
    <dgm:pt modelId="{25672419-1BA4-4491-8533-CD06ACBC2116}" type="pres">
      <dgm:prSet presAssocID="{E22C4846-FA1A-4445-8A3F-9B8DF32972D8}" presName="sibTrans" presStyleLbl="sibTrans1D1" presStyleIdx="3" presStyleCnt="5"/>
      <dgm:spPr/>
      <dgm:t>
        <a:bodyPr/>
        <a:lstStyle/>
        <a:p>
          <a:endParaRPr lang="es-CL"/>
        </a:p>
      </dgm:t>
    </dgm:pt>
    <dgm:pt modelId="{69EA8AC4-5886-496B-99F6-168EBC7FF367}" type="pres">
      <dgm:prSet presAssocID="{C34D3A0F-FFDA-43E3-9B8D-10DCED1B93D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0ABEAC6-14F4-4D51-912C-2C1EF8A25965}" type="pres">
      <dgm:prSet presAssocID="{C34D3A0F-FFDA-43E3-9B8D-10DCED1B93DD}" presName="spNode" presStyleCnt="0"/>
      <dgm:spPr/>
    </dgm:pt>
    <dgm:pt modelId="{EE23E4B8-23C7-4A04-8289-9B7BDEFCCF55}" type="pres">
      <dgm:prSet presAssocID="{90B09941-6F5B-433A-8D99-20DA61A2D69B}" presName="sibTrans" presStyleLbl="sibTrans1D1" presStyleIdx="4" presStyleCnt="5"/>
      <dgm:spPr/>
      <dgm:t>
        <a:bodyPr/>
        <a:lstStyle/>
        <a:p>
          <a:endParaRPr lang="es-CL"/>
        </a:p>
      </dgm:t>
    </dgm:pt>
  </dgm:ptLst>
  <dgm:cxnLst>
    <dgm:cxn modelId="{60F811BE-730F-431E-9135-20D7A3B867BF}" srcId="{7DA7776C-F61C-44ED-9B38-751D0218CBBC}" destId="{F37D6C1A-2BC8-4BDC-8E4F-883762043D42}" srcOrd="3" destOrd="0" parTransId="{D2D0AAB0-49D1-4683-8CD2-8C325DB8D021}" sibTransId="{E22C4846-FA1A-4445-8A3F-9B8DF32972D8}"/>
    <dgm:cxn modelId="{86643901-BA0F-4ABA-ADAD-BC026C9A5AAF}" type="presOf" srcId="{F37D6C1A-2BC8-4BDC-8E4F-883762043D42}" destId="{3547B23E-13B5-44DE-ADD1-3AAE07AE7439}" srcOrd="0" destOrd="0" presId="urn:microsoft.com/office/officeart/2005/8/layout/cycle5"/>
    <dgm:cxn modelId="{CF5D0A80-F5DB-43BF-99D5-20FEEE1B69BC}" type="presOf" srcId="{E22C4846-FA1A-4445-8A3F-9B8DF32972D8}" destId="{25672419-1BA4-4491-8533-CD06ACBC2116}" srcOrd="0" destOrd="0" presId="urn:microsoft.com/office/officeart/2005/8/layout/cycle5"/>
    <dgm:cxn modelId="{9EAF8A2E-CD29-4428-AA05-103BA745AEA5}" type="presOf" srcId="{F20D2941-D6F0-4903-A188-A2B2B787B3B2}" destId="{FD3C7FB5-E546-4DDF-9258-725FA1212510}" srcOrd="0" destOrd="0" presId="urn:microsoft.com/office/officeart/2005/8/layout/cycle5"/>
    <dgm:cxn modelId="{3DFACE8F-9081-4883-A197-DAD790C84456}" type="presOf" srcId="{3F61442E-DD34-401B-9F45-6E07295D930E}" destId="{0F26ED4D-18B2-4863-A37C-6914D14E7FDE}" srcOrd="0" destOrd="0" presId="urn:microsoft.com/office/officeart/2005/8/layout/cycle5"/>
    <dgm:cxn modelId="{B6E2AA94-23D3-43C6-B293-1DA1F9C4ABF8}" srcId="{7DA7776C-F61C-44ED-9B38-751D0218CBBC}" destId="{3F61442E-DD34-401B-9F45-6E07295D930E}" srcOrd="2" destOrd="0" parTransId="{FEDD9907-E213-4FF0-9C2B-97153FD76502}" sibTransId="{BFD13C1F-81FC-420E-9D97-A8F7D6930495}"/>
    <dgm:cxn modelId="{592AEA2D-128D-4FED-A640-64B425A17968}" type="presOf" srcId="{596B3B56-9C5D-4A99-A303-5E4FE28D84E7}" destId="{5F389456-F265-4F19-977A-C3F239AB0CF6}" srcOrd="0" destOrd="0" presId="urn:microsoft.com/office/officeart/2005/8/layout/cycle5"/>
    <dgm:cxn modelId="{9A031EC3-59DF-4D73-9EF7-C1594B5A9353}" type="presOf" srcId="{BFD13C1F-81FC-420E-9D97-A8F7D6930495}" destId="{5AEC5CD5-F0EC-44B3-B093-36356B4E9B40}" srcOrd="0" destOrd="0" presId="urn:microsoft.com/office/officeart/2005/8/layout/cycle5"/>
    <dgm:cxn modelId="{2686524C-56B3-4860-AAEA-AFE3904E970A}" srcId="{7DA7776C-F61C-44ED-9B38-751D0218CBBC}" destId="{2E74596C-21EF-4148-9B44-E9EF696CA196}" srcOrd="1" destOrd="0" parTransId="{8CDF4709-A63B-4840-B181-6FAA2472D271}" sibTransId="{596B3B56-9C5D-4A99-A303-5E4FE28D84E7}"/>
    <dgm:cxn modelId="{4B5BE53E-66EC-4B09-87DB-AB50643AF13C}" type="presOf" srcId="{2E74596C-21EF-4148-9B44-E9EF696CA196}" destId="{74D4AA6C-08A5-49DE-9E8A-5B08C39FFA96}" srcOrd="0" destOrd="0" presId="urn:microsoft.com/office/officeart/2005/8/layout/cycle5"/>
    <dgm:cxn modelId="{A58C1AE1-9EDB-41FC-9F8D-5A36540A785C}" type="presOf" srcId="{7DA7776C-F61C-44ED-9B38-751D0218CBBC}" destId="{86229E75-CAEA-4EF2-B364-6A1D910370EA}" srcOrd="0" destOrd="0" presId="urn:microsoft.com/office/officeart/2005/8/layout/cycle5"/>
    <dgm:cxn modelId="{E2DE38E2-9C71-4A73-AD56-D1B4F5103CE0}" type="presOf" srcId="{90B09941-6F5B-433A-8D99-20DA61A2D69B}" destId="{EE23E4B8-23C7-4A04-8289-9B7BDEFCCF55}" srcOrd="0" destOrd="0" presId="urn:microsoft.com/office/officeart/2005/8/layout/cycle5"/>
    <dgm:cxn modelId="{E5BC087A-1A8D-4913-ADFF-B52F30FB1674}" type="presOf" srcId="{C34D3A0F-FFDA-43E3-9B8D-10DCED1B93DD}" destId="{69EA8AC4-5886-496B-99F6-168EBC7FF367}" srcOrd="0" destOrd="0" presId="urn:microsoft.com/office/officeart/2005/8/layout/cycle5"/>
    <dgm:cxn modelId="{A0021964-06CD-4210-A8D2-D028EEF0B29C}" type="presOf" srcId="{46058BFD-4761-4637-89F8-52A9695325DE}" destId="{18B79F0E-A894-4AC1-B87F-E9C3AC7EE5E4}" srcOrd="0" destOrd="0" presId="urn:microsoft.com/office/officeart/2005/8/layout/cycle5"/>
    <dgm:cxn modelId="{FDA47783-C9E3-4C5B-90E5-253DB361B617}" srcId="{7DA7776C-F61C-44ED-9B38-751D0218CBBC}" destId="{C34D3A0F-FFDA-43E3-9B8D-10DCED1B93DD}" srcOrd="4" destOrd="0" parTransId="{0C44A020-3458-459C-B9BA-D6BFD1A3FC3D}" sibTransId="{90B09941-6F5B-433A-8D99-20DA61A2D69B}"/>
    <dgm:cxn modelId="{4EA7847C-5237-4102-898A-13743B2C7C68}" srcId="{7DA7776C-F61C-44ED-9B38-751D0218CBBC}" destId="{F20D2941-D6F0-4903-A188-A2B2B787B3B2}" srcOrd="0" destOrd="0" parTransId="{E4029891-5262-4564-ADD0-DBCB2033DCC9}" sibTransId="{46058BFD-4761-4637-89F8-52A9695325DE}"/>
    <dgm:cxn modelId="{54467324-0C8C-4E3D-AAF5-388FBC7454AB}" type="presParOf" srcId="{86229E75-CAEA-4EF2-B364-6A1D910370EA}" destId="{FD3C7FB5-E546-4DDF-9258-725FA1212510}" srcOrd="0" destOrd="0" presId="urn:microsoft.com/office/officeart/2005/8/layout/cycle5"/>
    <dgm:cxn modelId="{51A42B69-74C0-47A6-86CF-63BA7F8D8930}" type="presParOf" srcId="{86229E75-CAEA-4EF2-B364-6A1D910370EA}" destId="{42B71A17-86D0-4668-BC9E-E980FBE28F98}" srcOrd="1" destOrd="0" presId="urn:microsoft.com/office/officeart/2005/8/layout/cycle5"/>
    <dgm:cxn modelId="{EC3B2386-AD1B-495A-870A-11B548090C37}" type="presParOf" srcId="{86229E75-CAEA-4EF2-B364-6A1D910370EA}" destId="{18B79F0E-A894-4AC1-B87F-E9C3AC7EE5E4}" srcOrd="2" destOrd="0" presId="urn:microsoft.com/office/officeart/2005/8/layout/cycle5"/>
    <dgm:cxn modelId="{C564CC08-78CC-4F5A-802D-A5E6E1E9B5D8}" type="presParOf" srcId="{86229E75-CAEA-4EF2-B364-6A1D910370EA}" destId="{74D4AA6C-08A5-49DE-9E8A-5B08C39FFA96}" srcOrd="3" destOrd="0" presId="urn:microsoft.com/office/officeart/2005/8/layout/cycle5"/>
    <dgm:cxn modelId="{F9F432C0-CB9F-4A62-9158-4144BB6FE66B}" type="presParOf" srcId="{86229E75-CAEA-4EF2-B364-6A1D910370EA}" destId="{395EE850-E386-4AE9-A65D-E967763E642E}" srcOrd="4" destOrd="0" presId="urn:microsoft.com/office/officeart/2005/8/layout/cycle5"/>
    <dgm:cxn modelId="{4EA99301-C79A-4638-B95E-0201C3874602}" type="presParOf" srcId="{86229E75-CAEA-4EF2-B364-6A1D910370EA}" destId="{5F389456-F265-4F19-977A-C3F239AB0CF6}" srcOrd="5" destOrd="0" presId="urn:microsoft.com/office/officeart/2005/8/layout/cycle5"/>
    <dgm:cxn modelId="{4EE3E7B8-3269-45C8-9BEB-5D1CD92A4ED4}" type="presParOf" srcId="{86229E75-CAEA-4EF2-B364-6A1D910370EA}" destId="{0F26ED4D-18B2-4863-A37C-6914D14E7FDE}" srcOrd="6" destOrd="0" presId="urn:microsoft.com/office/officeart/2005/8/layout/cycle5"/>
    <dgm:cxn modelId="{FB71E947-8B3B-4708-B8D0-97643FA1D7AE}" type="presParOf" srcId="{86229E75-CAEA-4EF2-B364-6A1D910370EA}" destId="{052BDBA0-B89C-49C1-B914-2FF43AFD74F8}" srcOrd="7" destOrd="0" presId="urn:microsoft.com/office/officeart/2005/8/layout/cycle5"/>
    <dgm:cxn modelId="{0E1F4010-39EF-4C66-8747-9899A129070D}" type="presParOf" srcId="{86229E75-CAEA-4EF2-B364-6A1D910370EA}" destId="{5AEC5CD5-F0EC-44B3-B093-36356B4E9B40}" srcOrd="8" destOrd="0" presId="urn:microsoft.com/office/officeart/2005/8/layout/cycle5"/>
    <dgm:cxn modelId="{646A1576-7BED-404A-B0B3-22C862DC05D1}" type="presParOf" srcId="{86229E75-CAEA-4EF2-B364-6A1D910370EA}" destId="{3547B23E-13B5-44DE-ADD1-3AAE07AE7439}" srcOrd="9" destOrd="0" presId="urn:microsoft.com/office/officeart/2005/8/layout/cycle5"/>
    <dgm:cxn modelId="{E3AA53BD-BFA0-4346-A2EA-A035F3BB8DD1}" type="presParOf" srcId="{86229E75-CAEA-4EF2-B364-6A1D910370EA}" destId="{C80C71AE-C7E6-4D5C-BF45-7C7A39A003C0}" srcOrd="10" destOrd="0" presId="urn:microsoft.com/office/officeart/2005/8/layout/cycle5"/>
    <dgm:cxn modelId="{D49BF065-CDE5-4007-901C-DC743C871694}" type="presParOf" srcId="{86229E75-CAEA-4EF2-B364-6A1D910370EA}" destId="{25672419-1BA4-4491-8533-CD06ACBC2116}" srcOrd="11" destOrd="0" presId="urn:microsoft.com/office/officeart/2005/8/layout/cycle5"/>
    <dgm:cxn modelId="{B2705039-9738-442F-8A04-EE3A2A2F49BD}" type="presParOf" srcId="{86229E75-CAEA-4EF2-B364-6A1D910370EA}" destId="{69EA8AC4-5886-496B-99F6-168EBC7FF367}" srcOrd="12" destOrd="0" presId="urn:microsoft.com/office/officeart/2005/8/layout/cycle5"/>
    <dgm:cxn modelId="{3AB3BB27-87A3-4F14-BBB3-BBD9A1762FAF}" type="presParOf" srcId="{86229E75-CAEA-4EF2-B364-6A1D910370EA}" destId="{B0ABEAC6-14F4-4D51-912C-2C1EF8A25965}" srcOrd="13" destOrd="0" presId="urn:microsoft.com/office/officeart/2005/8/layout/cycle5"/>
    <dgm:cxn modelId="{195D021B-BA3B-4D1F-8514-D5C2E3C46634}" type="presParOf" srcId="{86229E75-CAEA-4EF2-B364-6A1D910370EA}" destId="{EE23E4B8-23C7-4A04-8289-9B7BDEFCCF5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860128-2289-4073-BE4D-11F1C1BFE013}">
      <dsp:nvSpPr>
        <dsp:cNvPr id="0" name=""/>
        <dsp:cNvSpPr/>
      </dsp:nvSpPr>
      <dsp:spPr>
        <a:xfrm>
          <a:off x="294876" y="0"/>
          <a:ext cx="4766625" cy="3631521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bg1">
            <a:lumMod val="6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FAFC2C2-4424-408A-823B-CF3D48C28659}">
      <dsp:nvSpPr>
        <dsp:cNvPr id="0" name=""/>
        <dsp:cNvSpPr/>
      </dsp:nvSpPr>
      <dsp:spPr>
        <a:xfrm>
          <a:off x="778010" y="306166"/>
          <a:ext cx="1444749" cy="1187362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Bienestar objetivo individual</a:t>
          </a:r>
          <a:endParaRPr lang="es-CL" sz="2000" kern="1200" dirty="0"/>
        </a:p>
      </dsp:txBody>
      <dsp:txXfrm>
        <a:off x="778010" y="306166"/>
        <a:ext cx="1444749" cy="1187362"/>
      </dsp:txXfrm>
    </dsp:sp>
    <dsp:sp modelId="{72B0D1E6-700D-4CF0-BA78-436C064F0296}">
      <dsp:nvSpPr>
        <dsp:cNvPr id="0" name=""/>
        <dsp:cNvSpPr/>
      </dsp:nvSpPr>
      <dsp:spPr>
        <a:xfrm>
          <a:off x="3117530" y="306166"/>
          <a:ext cx="1452608" cy="1195525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Bienestar subjetivo individual</a:t>
          </a:r>
          <a:endParaRPr lang="es-CL" sz="2000" kern="1200" dirty="0"/>
        </a:p>
      </dsp:txBody>
      <dsp:txXfrm>
        <a:off x="3117530" y="306166"/>
        <a:ext cx="1452608" cy="1195525"/>
      </dsp:txXfrm>
    </dsp:sp>
    <dsp:sp modelId="{C83E39FE-7282-484E-BE7C-DA13CD90D800}">
      <dsp:nvSpPr>
        <dsp:cNvPr id="0" name=""/>
        <dsp:cNvSpPr/>
      </dsp:nvSpPr>
      <dsp:spPr>
        <a:xfrm>
          <a:off x="834371" y="2053385"/>
          <a:ext cx="1478217" cy="1252773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Bienestar objetivo social</a:t>
          </a:r>
          <a:endParaRPr lang="es-CL" sz="2000" kern="1200" dirty="0"/>
        </a:p>
      </dsp:txBody>
      <dsp:txXfrm>
        <a:off x="834371" y="2053385"/>
        <a:ext cx="1478217" cy="1252773"/>
      </dsp:txXfrm>
    </dsp:sp>
    <dsp:sp modelId="{FF4DEBE4-E9B7-4A81-88E0-131618B71C2E}">
      <dsp:nvSpPr>
        <dsp:cNvPr id="0" name=""/>
        <dsp:cNvSpPr/>
      </dsp:nvSpPr>
      <dsp:spPr>
        <a:xfrm>
          <a:off x="3069645" y="2052862"/>
          <a:ext cx="1484609" cy="1184122"/>
        </a:xfrm>
        <a:prstGeom prst="roundRect">
          <a:avLst/>
        </a:prstGeom>
        <a:solidFill>
          <a:srgbClr val="3333FF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Bienestar subjetivo social</a:t>
          </a:r>
        </a:p>
      </dsp:txBody>
      <dsp:txXfrm>
        <a:off x="3069645" y="2052862"/>
        <a:ext cx="1484609" cy="11841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34B868-1A5E-4A94-8E23-81BA3B5659E6}">
      <dsp:nvSpPr>
        <dsp:cNvPr id="0" name=""/>
        <dsp:cNvSpPr/>
      </dsp:nvSpPr>
      <dsp:spPr>
        <a:xfrm>
          <a:off x="75404" y="0"/>
          <a:ext cx="2079905" cy="1224139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Capacidades</a:t>
          </a:r>
          <a:endParaRPr lang="es-CL" sz="2400" kern="1200" dirty="0"/>
        </a:p>
      </dsp:txBody>
      <dsp:txXfrm>
        <a:off x="75404" y="0"/>
        <a:ext cx="2079905" cy="1224139"/>
      </dsp:txXfrm>
    </dsp:sp>
    <dsp:sp modelId="{01FAF4B8-BEAC-4A40-9993-DC942D0D8E3C}">
      <dsp:nvSpPr>
        <dsp:cNvPr id="0" name=""/>
        <dsp:cNvSpPr/>
      </dsp:nvSpPr>
      <dsp:spPr>
        <a:xfrm>
          <a:off x="2346189" y="354161"/>
          <a:ext cx="404663" cy="515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2346189" y="354161"/>
        <a:ext cx="404663" cy="515816"/>
      </dsp:txXfrm>
    </dsp:sp>
    <dsp:sp modelId="{D15EC31A-8BD2-44F1-BD59-384C1CF1BD02}">
      <dsp:nvSpPr>
        <dsp:cNvPr id="0" name=""/>
        <dsp:cNvSpPr/>
      </dsp:nvSpPr>
      <dsp:spPr>
        <a:xfrm>
          <a:off x="2918826" y="0"/>
          <a:ext cx="2079905" cy="122413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Agencia</a:t>
          </a:r>
          <a:endParaRPr lang="es-CL" sz="2400" kern="1200" dirty="0"/>
        </a:p>
      </dsp:txBody>
      <dsp:txXfrm>
        <a:off x="2918826" y="0"/>
        <a:ext cx="2079905" cy="1224139"/>
      </dsp:txXfrm>
    </dsp:sp>
    <dsp:sp modelId="{21B012AF-9AA7-40BE-9958-2062F41134A8}">
      <dsp:nvSpPr>
        <dsp:cNvPr id="0" name=""/>
        <dsp:cNvSpPr/>
      </dsp:nvSpPr>
      <dsp:spPr>
        <a:xfrm>
          <a:off x="5208462" y="354161"/>
          <a:ext cx="444628" cy="515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5208462" y="354161"/>
        <a:ext cx="444628" cy="515816"/>
      </dsp:txXfrm>
    </dsp:sp>
    <dsp:sp modelId="{E3C7A236-326B-478D-8C19-334D5B7BB6CA}">
      <dsp:nvSpPr>
        <dsp:cNvPr id="0" name=""/>
        <dsp:cNvSpPr/>
      </dsp:nvSpPr>
      <dsp:spPr>
        <a:xfrm>
          <a:off x="5837653" y="0"/>
          <a:ext cx="2079905" cy="1224139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Bienestar subjetivo</a:t>
          </a:r>
          <a:endParaRPr lang="es-CL" sz="2400" kern="1200" dirty="0"/>
        </a:p>
      </dsp:txBody>
      <dsp:txXfrm>
        <a:off x="5837653" y="0"/>
        <a:ext cx="2079905" cy="12241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F0476E-9369-48C7-BCDE-193BC14069A8}">
      <dsp:nvSpPr>
        <dsp:cNvPr id="0" name=""/>
        <dsp:cNvSpPr/>
      </dsp:nvSpPr>
      <dsp:spPr>
        <a:xfrm>
          <a:off x="3404393" y="2160250"/>
          <a:ext cx="2662171" cy="2662171"/>
        </a:xfrm>
        <a:prstGeom prst="gear9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Nivel práctico y material</a:t>
          </a:r>
          <a:endParaRPr lang="es-CL" sz="2300" kern="1200" dirty="0"/>
        </a:p>
      </dsp:txBody>
      <dsp:txXfrm>
        <a:off x="3404393" y="2160250"/>
        <a:ext cx="2662171" cy="2662171"/>
      </dsp:txXfrm>
    </dsp:sp>
    <dsp:sp modelId="{4F84FFA8-3345-4275-820A-CA21D48822CF}">
      <dsp:nvSpPr>
        <dsp:cNvPr id="0" name=""/>
        <dsp:cNvSpPr/>
      </dsp:nvSpPr>
      <dsp:spPr>
        <a:xfrm>
          <a:off x="1917496" y="1548899"/>
          <a:ext cx="1936124" cy="1936124"/>
        </a:xfrm>
        <a:prstGeom prst="gear6">
          <a:avLst/>
        </a:prstGeom>
        <a:solidFill>
          <a:srgbClr val="0066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Nivel vincular</a:t>
          </a:r>
          <a:endParaRPr lang="es-CL" sz="2300" kern="1200" dirty="0"/>
        </a:p>
      </dsp:txBody>
      <dsp:txXfrm>
        <a:off x="1917496" y="1548899"/>
        <a:ext cx="1936124" cy="1936124"/>
      </dsp:txXfrm>
    </dsp:sp>
    <dsp:sp modelId="{75FAE718-0726-4B96-A4DA-11FD2A284641}">
      <dsp:nvSpPr>
        <dsp:cNvPr id="0" name=""/>
        <dsp:cNvSpPr/>
      </dsp:nvSpPr>
      <dsp:spPr>
        <a:xfrm>
          <a:off x="645391" y="3020289"/>
          <a:ext cx="1694109" cy="101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Vínculos significativos</a:t>
          </a:r>
          <a:endParaRPr lang="es-C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Respeto</a:t>
          </a:r>
          <a:endParaRPr lang="es-CL" sz="1800" kern="1200" dirty="0"/>
        </a:p>
      </dsp:txBody>
      <dsp:txXfrm>
        <a:off x="645391" y="3020289"/>
        <a:ext cx="1694109" cy="1016465"/>
      </dsp:txXfrm>
    </dsp:sp>
    <dsp:sp modelId="{C28F7840-AB71-4319-95E6-9A4D61130F50}">
      <dsp:nvSpPr>
        <dsp:cNvPr id="0" name=""/>
        <dsp:cNvSpPr/>
      </dsp:nvSpPr>
      <dsp:spPr>
        <a:xfrm rot="20700000">
          <a:off x="3070741" y="250972"/>
          <a:ext cx="1897007" cy="1897007"/>
        </a:xfrm>
        <a:prstGeom prst="gear6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smtClean="0"/>
            <a:t>Nivel de sentido</a:t>
          </a:r>
          <a:endParaRPr lang="es-CL" sz="2300" kern="1200" dirty="0"/>
        </a:p>
      </dsp:txBody>
      <dsp:txXfrm>
        <a:off x="3486810" y="667041"/>
        <a:ext cx="1064868" cy="1064868"/>
      </dsp:txXfrm>
    </dsp:sp>
    <dsp:sp modelId="{4E2FB52B-0AAC-41CE-BFF5-5DA3F7F5F0BE}">
      <dsp:nvSpPr>
        <dsp:cNvPr id="0" name=""/>
        <dsp:cNvSpPr/>
      </dsp:nvSpPr>
      <dsp:spPr>
        <a:xfrm>
          <a:off x="4984671" y="378132"/>
          <a:ext cx="1694109" cy="101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Proyecto de vida</a:t>
          </a:r>
          <a:endParaRPr lang="es-CL" sz="1800" kern="1200" dirty="0"/>
        </a:p>
      </dsp:txBody>
      <dsp:txXfrm>
        <a:off x="4984671" y="378132"/>
        <a:ext cx="1694109" cy="1016465"/>
      </dsp:txXfrm>
    </dsp:sp>
    <dsp:sp modelId="{87FF3569-B6A2-4441-9F40-797089850544}">
      <dsp:nvSpPr>
        <dsp:cNvPr id="0" name=""/>
        <dsp:cNvSpPr/>
      </dsp:nvSpPr>
      <dsp:spPr>
        <a:xfrm>
          <a:off x="3268847" y="1772342"/>
          <a:ext cx="3407579" cy="3407579"/>
        </a:xfrm>
        <a:prstGeom prst="circularArrow">
          <a:avLst>
            <a:gd name="adj1" fmla="val 4687"/>
            <a:gd name="adj2" fmla="val 299029"/>
            <a:gd name="adj3" fmla="val 2529695"/>
            <a:gd name="adj4" fmla="val 158324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456B8-F4DD-4831-B4B8-87A3B59AB946}">
      <dsp:nvSpPr>
        <dsp:cNvPr id="0" name=""/>
        <dsp:cNvSpPr/>
      </dsp:nvSpPr>
      <dsp:spPr>
        <a:xfrm>
          <a:off x="1574612" y="1117736"/>
          <a:ext cx="2475819" cy="247581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625DB-2F3A-4683-8DC0-10FC9B4798C2}">
      <dsp:nvSpPr>
        <dsp:cNvPr id="0" name=""/>
        <dsp:cNvSpPr/>
      </dsp:nvSpPr>
      <dsp:spPr>
        <a:xfrm>
          <a:off x="2563126" y="-205116"/>
          <a:ext cx="2669432" cy="266943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C89D6A-A698-498A-864F-3E6BDE09C983}">
      <dsp:nvSpPr>
        <dsp:cNvPr id="0" name=""/>
        <dsp:cNvSpPr/>
      </dsp:nvSpPr>
      <dsp:spPr>
        <a:xfrm>
          <a:off x="11" y="0"/>
          <a:ext cx="2491097" cy="36004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/>
            <a:t>PRÁCTICAS FAMILIARES</a:t>
          </a:r>
        </a:p>
      </dsp:txBody>
      <dsp:txXfrm>
        <a:off x="11" y="0"/>
        <a:ext cx="2491097" cy="1080120"/>
      </dsp:txXfrm>
    </dsp:sp>
    <dsp:sp modelId="{5F9A83B3-811A-4D52-B9BC-88AB5B32CB2D}">
      <dsp:nvSpPr>
        <dsp:cNvPr id="0" name=""/>
        <dsp:cNvSpPr/>
      </dsp:nvSpPr>
      <dsp:spPr>
        <a:xfrm>
          <a:off x="223423" y="811502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Participación en espacios de encuentro</a:t>
          </a:r>
        </a:p>
      </dsp:txBody>
      <dsp:txXfrm>
        <a:off x="223423" y="811502"/>
        <a:ext cx="1992877" cy="345668"/>
      </dsp:txXfrm>
    </dsp:sp>
    <dsp:sp modelId="{F29F1A49-8FCF-4751-B25F-E4DCEFEE94AD}">
      <dsp:nvSpPr>
        <dsp:cNvPr id="0" name=""/>
        <dsp:cNvSpPr/>
      </dsp:nvSpPr>
      <dsp:spPr>
        <a:xfrm>
          <a:off x="250067" y="1279110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Gestión temporal</a:t>
          </a:r>
        </a:p>
      </dsp:txBody>
      <dsp:txXfrm>
        <a:off x="250067" y="1279110"/>
        <a:ext cx="1992877" cy="345668"/>
      </dsp:txXfrm>
    </dsp:sp>
    <dsp:sp modelId="{8C095C49-DC06-40F5-82EE-067AF7DD0256}">
      <dsp:nvSpPr>
        <dsp:cNvPr id="0" name=""/>
        <dsp:cNvSpPr/>
      </dsp:nvSpPr>
      <dsp:spPr>
        <a:xfrm>
          <a:off x="223423" y="1765475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Organización de paseos </a:t>
          </a:r>
          <a:r>
            <a:rPr lang="es-CL" sz="1200" kern="1200" dirty="0" smtClean="0"/>
            <a:t>familiares</a:t>
          </a:r>
          <a:endParaRPr lang="es-CL" sz="1200" kern="1200" dirty="0"/>
        </a:p>
      </dsp:txBody>
      <dsp:txXfrm>
        <a:off x="223423" y="1765475"/>
        <a:ext cx="1992877" cy="345668"/>
      </dsp:txXfrm>
    </dsp:sp>
    <dsp:sp modelId="{2CB3FFFD-EFFD-470A-84EA-ADEF7278C96B}">
      <dsp:nvSpPr>
        <dsp:cNvPr id="0" name=""/>
        <dsp:cNvSpPr/>
      </dsp:nvSpPr>
      <dsp:spPr>
        <a:xfrm>
          <a:off x="216029" y="2664295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0" kern="1200" dirty="0"/>
            <a:t>Gestión emocional</a:t>
          </a:r>
        </a:p>
      </dsp:txBody>
      <dsp:txXfrm>
        <a:off x="216029" y="2664295"/>
        <a:ext cx="1992877" cy="345668"/>
      </dsp:txXfrm>
    </dsp:sp>
    <dsp:sp modelId="{7245C404-723D-484B-BFAC-0145E80B880A}">
      <dsp:nvSpPr>
        <dsp:cNvPr id="0" name=""/>
        <dsp:cNvSpPr/>
      </dsp:nvSpPr>
      <dsp:spPr>
        <a:xfrm>
          <a:off x="223442" y="2246351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err="1"/>
            <a:t>Territorialización</a:t>
          </a:r>
          <a:endParaRPr lang="es-CL" sz="1200" kern="1200" dirty="0"/>
        </a:p>
      </dsp:txBody>
      <dsp:txXfrm>
        <a:off x="223442" y="2246351"/>
        <a:ext cx="1992877" cy="345668"/>
      </dsp:txXfrm>
    </dsp:sp>
    <dsp:sp modelId="{B31B9C5E-DB3E-4467-9AD0-42A501D267BE}">
      <dsp:nvSpPr>
        <dsp:cNvPr id="0" name=""/>
        <dsp:cNvSpPr/>
      </dsp:nvSpPr>
      <dsp:spPr>
        <a:xfrm>
          <a:off x="250067" y="3108043"/>
          <a:ext cx="1992877" cy="34566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0" kern="1200" dirty="0"/>
            <a:t>Ayudar a la familia</a:t>
          </a:r>
        </a:p>
      </dsp:txBody>
      <dsp:txXfrm>
        <a:off x="250067" y="3108043"/>
        <a:ext cx="1992877" cy="345668"/>
      </dsp:txXfrm>
    </dsp:sp>
    <dsp:sp modelId="{70FAE263-54BB-4A17-90BA-20FF1DDD4472}">
      <dsp:nvSpPr>
        <dsp:cNvPr id="0" name=""/>
        <dsp:cNvSpPr/>
      </dsp:nvSpPr>
      <dsp:spPr>
        <a:xfrm>
          <a:off x="2678887" y="0"/>
          <a:ext cx="2491097" cy="36004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/>
            <a:t>PRÁCTICAS DEL ESPACIO LABORAL</a:t>
          </a:r>
        </a:p>
      </dsp:txBody>
      <dsp:txXfrm>
        <a:off x="2678887" y="0"/>
        <a:ext cx="2491097" cy="1080120"/>
      </dsp:txXfrm>
    </dsp:sp>
    <dsp:sp modelId="{401E8274-214D-472E-B2D5-6188AA397FE4}">
      <dsp:nvSpPr>
        <dsp:cNvPr id="0" name=""/>
        <dsp:cNvSpPr/>
      </dsp:nvSpPr>
      <dsp:spPr>
        <a:xfrm>
          <a:off x="2952330" y="819274"/>
          <a:ext cx="1992877" cy="32886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Hacer bien el trabajo</a:t>
          </a:r>
        </a:p>
      </dsp:txBody>
      <dsp:txXfrm>
        <a:off x="2952330" y="819274"/>
        <a:ext cx="1992877" cy="328867"/>
      </dsp:txXfrm>
    </dsp:sp>
    <dsp:sp modelId="{F36154E5-3797-44BA-ABA8-9426F1C82FFD}">
      <dsp:nvSpPr>
        <dsp:cNvPr id="0" name=""/>
        <dsp:cNvSpPr/>
      </dsp:nvSpPr>
      <dsp:spPr>
        <a:xfrm>
          <a:off x="2952330" y="1224137"/>
          <a:ext cx="1992877" cy="39757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Prácticas de inicio de jornada</a:t>
          </a:r>
        </a:p>
      </dsp:txBody>
      <dsp:txXfrm>
        <a:off x="2952330" y="1224137"/>
        <a:ext cx="1992877" cy="397571"/>
      </dsp:txXfrm>
    </dsp:sp>
    <dsp:sp modelId="{72215B11-1D8C-4A73-BDC7-C0FD8FFA3C30}">
      <dsp:nvSpPr>
        <dsp:cNvPr id="0" name=""/>
        <dsp:cNvSpPr/>
      </dsp:nvSpPr>
      <dsp:spPr>
        <a:xfrm>
          <a:off x="2952330" y="1728194"/>
          <a:ext cx="1992877" cy="25596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Autocuidado</a:t>
          </a:r>
        </a:p>
      </dsp:txBody>
      <dsp:txXfrm>
        <a:off x="2952330" y="1728194"/>
        <a:ext cx="1992877" cy="255966"/>
      </dsp:txXfrm>
    </dsp:sp>
    <dsp:sp modelId="{D781895A-1467-4CEA-9844-2F1EED283F8F}">
      <dsp:nvSpPr>
        <dsp:cNvPr id="0" name=""/>
        <dsp:cNvSpPr/>
      </dsp:nvSpPr>
      <dsp:spPr>
        <a:xfrm>
          <a:off x="2952330" y="2088232"/>
          <a:ext cx="1992877" cy="25596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Prácticas de sociabilidad</a:t>
          </a:r>
        </a:p>
      </dsp:txBody>
      <dsp:txXfrm>
        <a:off x="2952330" y="2088232"/>
        <a:ext cx="1992877" cy="255966"/>
      </dsp:txXfrm>
    </dsp:sp>
    <dsp:sp modelId="{1E969673-F203-43F9-8458-3412D1FC8080}">
      <dsp:nvSpPr>
        <dsp:cNvPr id="0" name=""/>
        <dsp:cNvSpPr/>
      </dsp:nvSpPr>
      <dsp:spPr>
        <a:xfrm>
          <a:off x="2952330" y="2376265"/>
          <a:ext cx="1992877" cy="25596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Gestión emocional</a:t>
          </a:r>
        </a:p>
      </dsp:txBody>
      <dsp:txXfrm>
        <a:off x="2952330" y="2376265"/>
        <a:ext cx="1992877" cy="255966"/>
      </dsp:txXfrm>
    </dsp:sp>
    <dsp:sp modelId="{808A7742-4A97-4D84-B285-6FF11B07EC2D}">
      <dsp:nvSpPr>
        <dsp:cNvPr id="0" name=""/>
        <dsp:cNvSpPr/>
      </dsp:nvSpPr>
      <dsp:spPr>
        <a:xfrm>
          <a:off x="2952330" y="2736305"/>
          <a:ext cx="1992877" cy="25596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err="1"/>
            <a:t>Territorialización</a:t>
          </a:r>
          <a:endParaRPr lang="es-CL" sz="1200" kern="1200" dirty="0"/>
        </a:p>
      </dsp:txBody>
      <dsp:txXfrm>
        <a:off x="2952330" y="2736305"/>
        <a:ext cx="1992877" cy="255966"/>
      </dsp:txXfrm>
    </dsp:sp>
    <dsp:sp modelId="{7EB542FC-4D2D-403C-8C3A-C8568CC1F252}">
      <dsp:nvSpPr>
        <dsp:cNvPr id="0" name=""/>
        <dsp:cNvSpPr/>
      </dsp:nvSpPr>
      <dsp:spPr>
        <a:xfrm>
          <a:off x="2927997" y="3135761"/>
          <a:ext cx="1992877" cy="35231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Minimizar las situaciones de interacción interpersonal</a:t>
          </a:r>
        </a:p>
      </dsp:txBody>
      <dsp:txXfrm>
        <a:off x="2927997" y="3135761"/>
        <a:ext cx="1992877" cy="352314"/>
      </dsp:txXfrm>
    </dsp:sp>
    <dsp:sp modelId="{E4BC7EBF-C38D-41FD-B191-4CB616F7E2DB}">
      <dsp:nvSpPr>
        <dsp:cNvPr id="0" name=""/>
        <dsp:cNvSpPr/>
      </dsp:nvSpPr>
      <dsp:spPr>
        <a:xfrm>
          <a:off x="5357774" y="0"/>
          <a:ext cx="2491097" cy="36004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/>
            <a:t>PRÁCTICAS DEL TIEMPO LIBRE</a:t>
          </a:r>
        </a:p>
      </dsp:txBody>
      <dsp:txXfrm>
        <a:off x="5357774" y="0"/>
        <a:ext cx="2491097" cy="1080120"/>
      </dsp:txXfrm>
    </dsp:sp>
    <dsp:sp modelId="{EDD8A41E-7FB0-42F0-B93B-78F5848FE556}">
      <dsp:nvSpPr>
        <dsp:cNvPr id="0" name=""/>
        <dsp:cNvSpPr/>
      </dsp:nvSpPr>
      <dsp:spPr>
        <a:xfrm>
          <a:off x="5565969" y="796823"/>
          <a:ext cx="1992877" cy="33009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Compartir con otros momentos de diversión</a:t>
          </a:r>
        </a:p>
      </dsp:txBody>
      <dsp:txXfrm>
        <a:off x="5565969" y="796823"/>
        <a:ext cx="1992877" cy="330098"/>
      </dsp:txXfrm>
    </dsp:sp>
    <dsp:sp modelId="{F68A104A-B47B-4B46-87AA-CC7A6ACD9DF9}">
      <dsp:nvSpPr>
        <dsp:cNvPr id="0" name=""/>
        <dsp:cNvSpPr/>
      </dsp:nvSpPr>
      <dsp:spPr>
        <a:xfrm>
          <a:off x="5632571" y="1211407"/>
          <a:ext cx="1992877" cy="1839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Dormir o descansar</a:t>
          </a:r>
        </a:p>
      </dsp:txBody>
      <dsp:txXfrm>
        <a:off x="5632571" y="1211407"/>
        <a:ext cx="1992877" cy="183975"/>
      </dsp:txXfrm>
    </dsp:sp>
    <dsp:sp modelId="{243ADF0D-DA86-4EF3-B0DD-EC4132214343}">
      <dsp:nvSpPr>
        <dsp:cNvPr id="0" name=""/>
        <dsp:cNvSpPr/>
      </dsp:nvSpPr>
      <dsp:spPr>
        <a:xfrm>
          <a:off x="5606245" y="1487303"/>
          <a:ext cx="1992877" cy="1839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Ver TV</a:t>
          </a:r>
        </a:p>
      </dsp:txBody>
      <dsp:txXfrm>
        <a:off x="5606245" y="1487303"/>
        <a:ext cx="1992877" cy="183975"/>
      </dsp:txXfrm>
    </dsp:sp>
    <dsp:sp modelId="{CF38E0C1-AF21-4FAD-8AE0-F642E1865600}">
      <dsp:nvSpPr>
        <dsp:cNvPr id="0" name=""/>
        <dsp:cNvSpPr/>
      </dsp:nvSpPr>
      <dsp:spPr>
        <a:xfrm>
          <a:off x="5619238" y="1765753"/>
          <a:ext cx="1992877" cy="21314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Hobbies o pasatiempos</a:t>
          </a:r>
        </a:p>
      </dsp:txBody>
      <dsp:txXfrm>
        <a:off x="5619238" y="1765753"/>
        <a:ext cx="1992877" cy="213146"/>
      </dsp:txXfrm>
    </dsp:sp>
    <dsp:sp modelId="{0914B975-A680-4321-88FA-CBDE702EF562}">
      <dsp:nvSpPr>
        <dsp:cNvPr id="0" name=""/>
        <dsp:cNvSpPr/>
      </dsp:nvSpPr>
      <dsp:spPr>
        <a:xfrm>
          <a:off x="5619238" y="2072095"/>
          <a:ext cx="1992877" cy="1839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Leer</a:t>
          </a:r>
        </a:p>
      </dsp:txBody>
      <dsp:txXfrm>
        <a:off x="5619238" y="2072095"/>
        <a:ext cx="1992877" cy="183975"/>
      </dsp:txXfrm>
    </dsp:sp>
    <dsp:sp modelId="{266CCA59-8C22-4326-9C4A-01EA7D1A6AC3}">
      <dsp:nvSpPr>
        <dsp:cNvPr id="0" name=""/>
        <dsp:cNvSpPr/>
      </dsp:nvSpPr>
      <dsp:spPr>
        <a:xfrm>
          <a:off x="5592594" y="2317981"/>
          <a:ext cx="1992877" cy="30554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Actividades deportivas, caminar</a:t>
          </a:r>
        </a:p>
      </dsp:txBody>
      <dsp:txXfrm>
        <a:off x="5592594" y="2317981"/>
        <a:ext cx="1992877" cy="305546"/>
      </dsp:txXfrm>
    </dsp:sp>
    <dsp:sp modelId="{59E70E7A-948E-4F5B-B60F-B9D53D2F2B88}">
      <dsp:nvSpPr>
        <dsp:cNvPr id="0" name=""/>
        <dsp:cNvSpPr/>
      </dsp:nvSpPr>
      <dsp:spPr>
        <a:xfrm>
          <a:off x="5605926" y="2707454"/>
          <a:ext cx="1992877" cy="1839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Prácticas religiosas</a:t>
          </a:r>
        </a:p>
      </dsp:txBody>
      <dsp:txXfrm>
        <a:off x="5605926" y="2707454"/>
        <a:ext cx="1992877" cy="183975"/>
      </dsp:txXfrm>
    </dsp:sp>
    <dsp:sp modelId="{61A6F74A-1631-4313-A246-DECFB27F12C0}">
      <dsp:nvSpPr>
        <dsp:cNvPr id="0" name=""/>
        <dsp:cNvSpPr/>
      </dsp:nvSpPr>
      <dsp:spPr>
        <a:xfrm>
          <a:off x="5605926" y="2935956"/>
          <a:ext cx="1992877" cy="1839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Consumo</a:t>
          </a:r>
        </a:p>
      </dsp:txBody>
      <dsp:txXfrm>
        <a:off x="5605926" y="2935956"/>
        <a:ext cx="1992877" cy="183975"/>
      </dsp:txXfrm>
    </dsp:sp>
    <dsp:sp modelId="{6518D6D1-D91A-4E14-97B5-EB96C06F55AB}">
      <dsp:nvSpPr>
        <dsp:cNvPr id="0" name=""/>
        <dsp:cNvSpPr/>
      </dsp:nvSpPr>
      <dsp:spPr>
        <a:xfrm>
          <a:off x="5605926" y="3188793"/>
          <a:ext cx="1992877" cy="34513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Participación en organizaciones sociales</a:t>
          </a:r>
        </a:p>
      </dsp:txBody>
      <dsp:txXfrm>
        <a:off x="5605926" y="3188793"/>
        <a:ext cx="1992877" cy="34513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3C7FB5-E546-4DDF-9258-725FA1212510}">
      <dsp:nvSpPr>
        <dsp:cNvPr id="0" name=""/>
        <dsp:cNvSpPr/>
      </dsp:nvSpPr>
      <dsp:spPr>
        <a:xfrm>
          <a:off x="2904439" y="735"/>
          <a:ext cx="1607944" cy="10451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IMAGEN DE BIENESTAR SUBJETIVO</a:t>
          </a:r>
          <a:endParaRPr lang="es-CL" sz="1600" kern="1200" dirty="0"/>
        </a:p>
      </dsp:txBody>
      <dsp:txXfrm>
        <a:off x="2904439" y="735"/>
        <a:ext cx="1607944" cy="1045163"/>
      </dsp:txXfrm>
    </dsp:sp>
    <dsp:sp modelId="{18B79F0E-A894-4AC1-B87F-E9C3AC7EE5E4}">
      <dsp:nvSpPr>
        <dsp:cNvPr id="0" name=""/>
        <dsp:cNvSpPr/>
      </dsp:nvSpPr>
      <dsp:spPr>
        <a:xfrm>
          <a:off x="1618643" y="523317"/>
          <a:ext cx="4179536" cy="4179536"/>
        </a:xfrm>
        <a:custGeom>
          <a:avLst/>
          <a:gdLst/>
          <a:ahLst/>
          <a:cxnLst/>
          <a:rect l="0" t="0" r="0" b="0"/>
          <a:pathLst>
            <a:path>
              <a:moveTo>
                <a:pt x="3109552" y="265714"/>
              </a:moveTo>
              <a:arcTo wR="2089768" hR="2089768" stAng="17952509" swAng="1213009"/>
            </a:path>
          </a:pathLst>
        </a:custGeom>
        <a:noFill/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4AA6C-08A5-49DE-9E8A-5B08C39FFA96}">
      <dsp:nvSpPr>
        <dsp:cNvPr id="0" name=""/>
        <dsp:cNvSpPr/>
      </dsp:nvSpPr>
      <dsp:spPr>
        <a:xfrm>
          <a:off x="4891927" y="1444730"/>
          <a:ext cx="1607944" cy="10451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CAPACIDADES PARA EL BIENESTAR SUBJETIVO</a:t>
          </a:r>
          <a:endParaRPr lang="es-CL" sz="1600" kern="1200" dirty="0"/>
        </a:p>
      </dsp:txBody>
      <dsp:txXfrm>
        <a:off x="4891927" y="1444730"/>
        <a:ext cx="1607944" cy="1045163"/>
      </dsp:txXfrm>
    </dsp:sp>
    <dsp:sp modelId="{5F389456-F265-4F19-977A-C3F239AB0CF6}">
      <dsp:nvSpPr>
        <dsp:cNvPr id="0" name=""/>
        <dsp:cNvSpPr/>
      </dsp:nvSpPr>
      <dsp:spPr>
        <a:xfrm>
          <a:off x="1618643" y="523317"/>
          <a:ext cx="4179536" cy="4179536"/>
        </a:xfrm>
        <a:custGeom>
          <a:avLst/>
          <a:gdLst/>
          <a:ahLst/>
          <a:cxnLst/>
          <a:rect l="0" t="0" r="0" b="0"/>
          <a:pathLst>
            <a:path>
              <a:moveTo>
                <a:pt x="4174544" y="2234135"/>
              </a:moveTo>
              <a:arcTo wR="2089768" hR="2089768" stAng="21837678" swAng="1360864"/>
            </a:path>
          </a:pathLst>
        </a:custGeom>
        <a:noFill/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26ED4D-18B2-4863-A37C-6914D14E7FDE}">
      <dsp:nvSpPr>
        <dsp:cNvPr id="0" name=""/>
        <dsp:cNvSpPr/>
      </dsp:nvSpPr>
      <dsp:spPr>
        <a:xfrm>
          <a:off x="4132774" y="3781162"/>
          <a:ext cx="1607944" cy="10451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ÍNDICES DE BIENESTAR SUBJETIVO</a:t>
          </a:r>
          <a:endParaRPr lang="es-CL" sz="1600" kern="1200" dirty="0"/>
        </a:p>
      </dsp:txBody>
      <dsp:txXfrm>
        <a:off x="4132774" y="3781162"/>
        <a:ext cx="1607944" cy="1045163"/>
      </dsp:txXfrm>
    </dsp:sp>
    <dsp:sp modelId="{5AEC5CD5-F0EC-44B3-B093-36356B4E9B40}">
      <dsp:nvSpPr>
        <dsp:cNvPr id="0" name=""/>
        <dsp:cNvSpPr/>
      </dsp:nvSpPr>
      <dsp:spPr>
        <a:xfrm>
          <a:off x="1618643" y="523317"/>
          <a:ext cx="4179536" cy="4179536"/>
        </a:xfrm>
        <a:custGeom>
          <a:avLst/>
          <a:gdLst/>
          <a:ahLst/>
          <a:cxnLst/>
          <a:rect l="0" t="0" r="0" b="0"/>
          <a:pathLst>
            <a:path>
              <a:moveTo>
                <a:pt x="2346706" y="4163681"/>
              </a:moveTo>
              <a:arcTo wR="2089768" hR="2089768" stAng="4976255" swAng="847490"/>
            </a:path>
          </a:pathLst>
        </a:custGeom>
        <a:noFill/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7B23E-13B5-44DE-ADD1-3AAE07AE7439}">
      <dsp:nvSpPr>
        <dsp:cNvPr id="0" name=""/>
        <dsp:cNvSpPr/>
      </dsp:nvSpPr>
      <dsp:spPr>
        <a:xfrm>
          <a:off x="1676104" y="3781162"/>
          <a:ext cx="1607944" cy="10451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APRENDIZAJE SOCIAL</a:t>
          </a:r>
          <a:endParaRPr lang="es-CL" sz="1600" kern="1200" dirty="0"/>
        </a:p>
      </dsp:txBody>
      <dsp:txXfrm>
        <a:off x="1676104" y="3781162"/>
        <a:ext cx="1607944" cy="1045163"/>
      </dsp:txXfrm>
    </dsp:sp>
    <dsp:sp modelId="{25672419-1BA4-4491-8533-CD06ACBC2116}">
      <dsp:nvSpPr>
        <dsp:cNvPr id="0" name=""/>
        <dsp:cNvSpPr/>
      </dsp:nvSpPr>
      <dsp:spPr>
        <a:xfrm>
          <a:off x="1618643" y="523317"/>
          <a:ext cx="4179536" cy="4179536"/>
        </a:xfrm>
        <a:custGeom>
          <a:avLst/>
          <a:gdLst/>
          <a:ahLst/>
          <a:cxnLst/>
          <a:rect l="0" t="0" r="0" b="0"/>
          <a:pathLst>
            <a:path>
              <a:moveTo>
                <a:pt x="221885" y="3026862"/>
              </a:moveTo>
              <a:arcTo wR="2089768" hR="2089768" stAng="9201458" swAng="1360864"/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A8AC4-5886-496B-99F6-168EBC7FF367}">
      <dsp:nvSpPr>
        <dsp:cNvPr id="0" name=""/>
        <dsp:cNvSpPr/>
      </dsp:nvSpPr>
      <dsp:spPr>
        <a:xfrm>
          <a:off x="916951" y="1444730"/>
          <a:ext cx="1607944" cy="10451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DELIBERACIÓN POLÍTICA</a:t>
          </a:r>
          <a:endParaRPr lang="es-CL" sz="1600" kern="1200" dirty="0"/>
        </a:p>
      </dsp:txBody>
      <dsp:txXfrm>
        <a:off x="916951" y="1444730"/>
        <a:ext cx="1607944" cy="1045163"/>
      </dsp:txXfrm>
    </dsp:sp>
    <dsp:sp modelId="{EE23E4B8-23C7-4A04-8289-9B7BDEFCCF55}">
      <dsp:nvSpPr>
        <dsp:cNvPr id="0" name=""/>
        <dsp:cNvSpPr/>
      </dsp:nvSpPr>
      <dsp:spPr>
        <a:xfrm>
          <a:off x="1618643" y="523317"/>
          <a:ext cx="4179536" cy="4179536"/>
        </a:xfrm>
        <a:custGeom>
          <a:avLst/>
          <a:gdLst/>
          <a:ahLst/>
          <a:cxnLst/>
          <a:rect l="0" t="0" r="0" b="0"/>
          <a:pathLst>
            <a:path>
              <a:moveTo>
                <a:pt x="502466" y="730501"/>
              </a:moveTo>
              <a:arcTo wR="2089768" hR="2089768" stAng="13234482" swAng="1213009"/>
            </a:path>
          </a:pathLst>
        </a:custGeom>
        <a:noFill/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EA73D7-EADA-47E0-B6FA-27E62604A884}" type="datetimeFigureOut">
              <a:rPr lang="en-US"/>
              <a:pPr>
                <a:defRPr/>
              </a:pPr>
              <a:t>6/6/2013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108ABB-4A33-488D-907A-8968890202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A6A7E4-C6C1-4CED-B162-C49DA0B8C41E}" type="datetimeFigureOut">
              <a:rPr lang="es-CL"/>
              <a:pPr>
                <a:defRPr/>
              </a:pPr>
              <a:t>06-06-2013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4317A0-D92F-4CE0-8AC6-13D38E41D5E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D122410-AF1A-4E50-B0DF-2485E765A8A7}" type="slidenum">
              <a:rPr lang="es-CL" sz="1200"/>
              <a:pPr algn="r"/>
              <a:t>2</a:t>
            </a:fld>
            <a:endParaRPr lang="es-CL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CL" sz="600" smtClean="0"/>
              <a:t>BOI = INGRESOS, ESTADO DE SALUD</a:t>
            </a:r>
          </a:p>
          <a:p>
            <a:pPr eaLnBrk="1" hangingPunct="1"/>
            <a:r>
              <a:rPr lang="es-CL" sz="600" smtClean="0"/>
              <a:t>BOS = PIB, TASA DE DESEMPLEO</a:t>
            </a:r>
          </a:p>
          <a:p>
            <a:pPr eaLnBrk="1" hangingPunct="1"/>
            <a:r>
              <a:rPr lang="es-CL" sz="600" smtClean="0"/>
              <a:t>BSI = MEDIDAS DE FELICIDAD, SATISFACCION CON LA VIDA, INSATISFACCION, SUFRIMIENTO</a:t>
            </a:r>
          </a:p>
          <a:p>
            <a:pPr eaLnBrk="1" hangingPunct="1"/>
            <a:r>
              <a:rPr lang="es-CL" sz="600" smtClean="0"/>
              <a:t>BSS = CONFIANZA EN LAS INSTITUCIONES, EVALUACIONES DE LAS OPORTUNIDADES QUE OFRECE CHILE: HAY QUE DECIR QUE PROPONEMOS </a:t>
            </a:r>
          </a:p>
          <a:p>
            <a:pPr eaLnBrk="1" hangingPunct="1"/>
            <a:r>
              <a:rPr lang="es-CL" sz="600" smtClean="0"/>
              <a:t>Si el bienestar subjetivo es analizado sólo considerando su dimensión individual, no es posible comprender lo que le pasa a las personas, no es posible comprender ‘la calle’ </a:t>
            </a:r>
            <a:r>
              <a:rPr lang="es-ES" sz="600" smtClean="0"/>
              <a:t/>
            </a:r>
            <a:br>
              <a:rPr lang="es-ES" sz="600" smtClean="0"/>
            </a:br>
            <a:endParaRPr lang="es-ES" sz="600" smtClean="0"/>
          </a:p>
          <a:p>
            <a:pPr eaLnBrk="1" hangingPunct="1"/>
            <a:r>
              <a:rPr lang="es-ES" sz="600" smtClean="0"/>
              <a:t>Para actuar sobre esto, se necesitan CAPACIDADES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" dirty="0" smtClean="0">
                <a:latin typeface="Tw Cen MT" pitchFamily="34" charset="0"/>
              </a:rPr>
              <a:t>¿Qué son las capacidades?: las libertades reales de los individuos para realizar sus proyectos de vida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" dirty="0" smtClean="0">
                <a:latin typeface="Tw Cen MT" pitchFamily="34" charset="0"/>
              </a:rPr>
              <a:t>Las capacidades son socialmente construidas e individualmente apropiadas</a:t>
            </a:r>
            <a:endParaRPr lang="es-CL" dirty="0" smtClean="0">
              <a:latin typeface="Tw Cen MT" pitchFamily="34" charset="0"/>
            </a:endParaRPr>
          </a:p>
          <a:p>
            <a:pPr eaLnBrk="1" hangingPunct="1">
              <a:defRPr/>
            </a:pPr>
            <a:r>
              <a:rPr lang="es-CL" dirty="0" smtClean="0"/>
              <a:t>Requieren oportunidades, mecanismos de apropiación y escenarios para desplegarlas</a:t>
            </a:r>
          </a:p>
          <a:p>
            <a:pPr eaLnBrk="1" hangingPunct="1">
              <a:defRPr/>
            </a:pPr>
            <a:endParaRPr lang="es-CL" dirty="0" smtClean="0"/>
          </a:p>
          <a:p>
            <a:pPr eaLnBrk="1" hangingPunct="1">
              <a:defRPr/>
            </a:pPr>
            <a:r>
              <a:rPr lang="es-CL" dirty="0" smtClean="0"/>
              <a:t>Ejemplo de la escuela</a:t>
            </a:r>
            <a:endParaRPr lang="es-ES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CL" smtClean="0"/>
              <a:t>Estas capacidades las proponemos en base a revisión de la literatura, estudios sobre la sociedad chilena, y las validamos a partir de talleres cualitativos con chilenos y chilenas </a:t>
            </a:r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" smtClean="0"/>
              <a:t>Agregar las preguntas específicas de la encuesta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L" smtClean="0"/>
              <a:t>*Se graficaron los coeficientes según la dimensión (evaluación o funcionamiento) de mayor tamaño efecto: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Necesidades básicas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Vínculos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smtClean="0"/>
              <a:t>Salud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Respeto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Proyecto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Naturaleza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smtClean="0"/>
              <a:t>Participación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Placer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Seguridad humana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Conocerse a uno mismo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Comprender el mundo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Evaluación</a:t>
            </a:r>
          </a:p>
          <a:p>
            <a:pPr eaLnBrk="1" hangingPunct="1">
              <a:spcBef>
                <a:spcPct val="0"/>
              </a:spcBef>
            </a:pPr>
            <a:endParaRPr lang="es-CL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8347D5-29AB-4414-A9D6-0CE91EFF0CCB}" type="slidenum">
              <a:rPr lang="es-CL" smtClean="0"/>
              <a:pPr/>
              <a:t>21</a:t>
            </a:fld>
            <a:endParaRPr lang="es-C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L" smtClean="0"/>
              <a:t>*Se graficaron los coeficientes según la dimensión (evaluación o funcionamiento) de mayor tamaño efecto: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Respeto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Seguridad humana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Proyecto de vida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smtClean="0"/>
              <a:t>Necesidades básicas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Placer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Naturaleza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Funcionamiento</a:t>
            </a:r>
            <a:endParaRPr lang="es-CL" smtClean="0"/>
          </a:p>
          <a:p>
            <a:pPr eaLnBrk="1" hangingPunct="1">
              <a:spcBef>
                <a:spcPct val="0"/>
              </a:spcBef>
            </a:pPr>
            <a:r>
              <a:rPr lang="es-CL" b="1" smtClean="0"/>
              <a:t>Vínculos significativos </a:t>
            </a:r>
            <a:r>
              <a:rPr lang="es-CL" b="1" smtClean="0">
                <a:sym typeface="Wingdings" pitchFamily="2" charset="2"/>
              </a:rPr>
              <a:t></a:t>
            </a:r>
            <a:r>
              <a:rPr lang="es-CL" b="1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Comprender el mundo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Funcionamiento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Participación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Salud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r>
              <a:rPr lang="es-CL" smtClean="0"/>
              <a:t>Conocerse a uno mismo </a:t>
            </a:r>
            <a:r>
              <a:rPr lang="es-CL" smtClean="0">
                <a:sym typeface="Wingdings" pitchFamily="2" charset="2"/>
              </a:rPr>
              <a:t></a:t>
            </a:r>
            <a:r>
              <a:rPr lang="es-CL" smtClean="0"/>
              <a:t> Evaluación</a:t>
            </a:r>
          </a:p>
          <a:p>
            <a:pPr eaLnBrk="1" hangingPunct="1">
              <a:spcBef>
                <a:spcPct val="0"/>
              </a:spcBef>
            </a:pPr>
            <a:endParaRPr lang="es-CL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E01EAD-1F6A-4818-9967-EB2D27C9E2CC}" type="slidenum">
              <a:rPr lang="es-CL" smtClean="0"/>
              <a:pPr/>
              <a:t>26</a:t>
            </a:fld>
            <a:endParaRPr 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mtClean="0"/>
              <a:t>1569 MANIFESTACIONES EN 2009 PASA A 5658 EN 2011 SEGÚN CARABINEROS DE CHILE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066800" lvl="1" indent="-60960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smtClean="0"/>
              <a:t>Han partido por la medición del BS individual</a:t>
            </a:r>
          </a:p>
          <a:p>
            <a:pPr marL="1066800" lvl="1" indent="-60960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smtClean="0"/>
              <a:t>Incorporan BS como objetivo complementario</a:t>
            </a:r>
          </a:p>
          <a:p>
            <a:pPr marL="1066800" lvl="1" indent="-60960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smtClean="0"/>
              <a:t>Lo quieran o no la mayoría de las políticas públicas tienen un impacto en el bienestar subjetivo individual y con la sociedad</a:t>
            </a:r>
          </a:p>
          <a:p>
            <a:pPr marL="228600" indent="-228600">
              <a:spcBef>
                <a:spcPct val="0"/>
              </a:spcBef>
            </a:pPr>
            <a:endParaRPr lang="es-CL" i="1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</a:pPr>
            <a:endParaRPr lang="es-CL" i="1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Cultura política que sitúa al orden y la gobernabilidad, al consenso forzado de las elites, al centralismo cultural y administrativo, y relación con los ciudadanos en clave </a:t>
            </a:r>
            <a:r>
              <a:rPr lang="es-ES_tradnl" dirty="0" err="1" smtClean="0">
                <a:latin typeface="Tw Cen MT"/>
              </a:rPr>
              <a:t>disciplinamiento</a:t>
            </a:r>
            <a:endParaRPr lang="es-ES_tradnl" dirty="0" smtClean="0">
              <a:latin typeface="Tw Cen MT"/>
            </a:endParaRP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Déficit de la política en creación de sentidos y conducción de los cambios, afecta la confianza en las instituciones</a:t>
            </a: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Demandas de la subjetividad: un modo de ser (dignidad), un modo de relacionarse (respeto) y un modo de realizarse (apoyo a los proyectos biográficos)</a:t>
            </a:r>
          </a:p>
          <a:p>
            <a:pPr>
              <a:spcBef>
                <a:spcPct val="0"/>
              </a:spcBef>
              <a:defRPr/>
            </a:pPr>
            <a:endParaRPr lang="es-CL" i="1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Cultura política que sitúa al orden y la gobernabilidad, al consenso forzado de las elites, al centralismo cultural y administrativo, y relación con los ciudadanos en clave </a:t>
            </a:r>
            <a:r>
              <a:rPr lang="es-ES_tradnl" dirty="0" err="1" smtClean="0">
                <a:latin typeface="Tw Cen MT"/>
              </a:rPr>
              <a:t>disciplinamiento</a:t>
            </a:r>
            <a:endParaRPr lang="es-ES_tradnl" dirty="0" smtClean="0">
              <a:latin typeface="Tw Cen MT"/>
            </a:endParaRP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Déficit de la política en creación de sentidos y conducción de los cambios, afecta la confianza en las instituciones</a:t>
            </a:r>
          </a:p>
          <a:p>
            <a:pPr marL="609600" indent="-60960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dirty="0" smtClean="0">
                <a:latin typeface="Tw Cen MT"/>
              </a:rPr>
              <a:t>Demandas de la subjetividad: un modo de ser (dignidad), un modo de relacionarse (respeto) y un modo de realizarse (apoyo a los proyectos biográficos)</a:t>
            </a:r>
          </a:p>
          <a:p>
            <a:pPr>
              <a:spcBef>
                <a:spcPct val="0"/>
              </a:spcBef>
              <a:defRPr/>
            </a:pPr>
            <a:endParaRPr lang="es-CL" i="1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CL" i="1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s-C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r>
              <a:rPr lang="es-ES" smtClean="0"/>
              <a:t>Uno de los hallazgos clave de este estudio es que las prácticas para el BS corresponden a tácticas más que a estrategias, es decir, son acciones adaptativas y no transformadoras, que evidencian las dificultades de las personas para adecuar las condiciones del entorno en función de sus motivaciones y proyectos de vida La mejor imagen que describe a los chilenos es la del malabarista que intenta conjugar sus aspiraciones en condiciones a menudo adversas ¿Cómo puede la política pública revertir esta situación y promover le BS? </a:t>
            </a:r>
            <a:endParaRPr lang="es-C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L" smtClean="0"/>
              <a:t>Más de 400 mil personas, en 97 países del mundo, observados repetidamente entre los años 1981 y 2011</a:t>
            </a:r>
          </a:p>
          <a:p>
            <a:pPr eaLnBrk="1" hangingPunct="1"/>
            <a:endParaRPr lang="es-CL" smtClean="0"/>
          </a:p>
          <a:p>
            <a:pPr>
              <a:spcBef>
                <a:spcPct val="0"/>
              </a:spcBef>
            </a:pPr>
            <a:r>
              <a:rPr lang="en-US" smtClean="0"/>
              <a:t>Además las disposiciones individuales que hacen al bienestar subjetivo se ven potenciadas o disminuidas en su impacto según se viva o no en un entorno social favorable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smtClean="0"/>
              <a:t>1569 MANIFESTACIONES EN 2009 PASA A 5658 EN 2011 SEGÚN CARABINEROS DE CHILE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EFF85A-06DD-4CB9-B49B-7DCB881F6E6E}" type="slidenum">
              <a:rPr lang="es-CL" sz="1200"/>
              <a:pPr algn="r"/>
              <a:t>5</a:t>
            </a:fld>
            <a:endParaRPr lang="es-CL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A85301-6000-4418-AD61-3D9339F92A8E}" type="slidenum">
              <a:rPr lang="es-CL" smtClean="0"/>
              <a:pPr/>
              <a:t>6</a:t>
            </a:fld>
            <a:endParaRPr lang="es-C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CL" smtClean="0"/>
              <a:t>umbrales</a:t>
            </a:r>
          </a:p>
        </p:txBody>
      </p:sp>
      <p:sp>
        <p:nvSpPr>
          <p:cNvPr id="2969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5DA0D0-1C56-4F6C-B76E-6221749B65FD}" type="slidenum">
              <a:rPr lang="es-CL" smtClean="0"/>
              <a:pPr/>
              <a:t>8</a:t>
            </a:fld>
            <a:endParaRPr lang="es-C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smtClean="0"/>
          </a:p>
        </p:txBody>
      </p:sp>
      <p:sp>
        <p:nvSpPr>
          <p:cNvPr id="31747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04ECB2-F0CD-4E09-B308-DD211B076A50}" type="slidenum">
              <a:rPr lang="es-CL" sz="1200"/>
              <a:pPr algn="r"/>
              <a:t>9</a:t>
            </a:fld>
            <a:endParaRPr lang="es-CL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3624524-0B87-4090-9E74-4BE28FF598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CC48-4821-4571-9548-B805C12D91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58BB-AD0D-4A96-B8FC-544E1D5973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BD3D-6F00-4442-AFFA-C877AAD338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F5FC-6979-4F33-A92F-982E4545FE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1961BB-2FD0-4E9C-A78E-E4ACAD4DF6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3892B1-5421-4C99-935D-6AC11231FB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DDB31C1-1598-4988-9239-5505D71C08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8BE4-6CF3-479D-BB68-79853DB401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765D15-762E-4E49-8B6E-88D7F22B62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2DFBE-DBD3-43E9-A0B9-226C150E56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8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9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565F82B-16A1-437D-88CE-BB0D490B6F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ECAB2B-F5B1-4B9E-8A90-B50F89C95F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2" r:id="rId2"/>
    <p:sldLayoutId id="2147483854" r:id="rId3"/>
    <p:sldLayoutId id="2147483855" r:id="rId4"/>
    <p:sldLayoutId id="2147483856" r:id="rId5"/>
    <p:sldLayoutId id="2147483851" r:id="rId6"/>
    <p:sldLayoutId id="2147483857" r:id="rId7"/>
    <p:sldLayoutId id="2147483850" r:id="rId8"/>
    <p:sldLayoutId id="2147483858" r:id="rId9"/>
    <p:sldLayoutId id="2147483849" r:id="rId10"/>
    <p:sldLayoutId id="2147483859" r:id="rId11"/>
    <p:sldLayoutId id="21474838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1.xls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Hoja_de_c_lculo_de_Microsoft_Office_Excel2.xls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38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notesSlides/notesSlide26.xml" Type="http://schemas.openxmlformats.org/officeDocument/2006/relationships/notesSlide"/><Relationship Id="rId1" Target="../slideLayouts/slideLayout12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ctrTitle"/>
          </p:nvPr>
        </p:nvSpPr>
        <p:spPr>
          <a:xfrm>
            <a:off x="250825" y="333375"/>
            <a:ext cx="5256213" cy="501650"/>
          </a:xfrm>
        </p:spPr>
        <p:txBody>
          <a:bodyPr/>
          <a:lstStyle/>
          <a:p>
            <a:pPr eaLnBrk="1" hangingPunct="1"/>
            <a:r>
              <a:rPr lang="es-CL" sz="2000" cap="none" smtClean="0">
                <a:solidFill>
                  <a:schemeClr val="bg1"/>
                </a:solidFill>
              </a:rPr>
              <a:t>DESARROLLO HUMANO EN CHILE 2012</a:t>
            </a:r>
          </a:p>
        </p:txBody>
      </p:sp>
      <p:sp>
        <p:nvSpPr>
          <p:cNvPr id="16387" name="2 Subtítulo"/>
          <p:cNvSpPr>
            <a:spLocks noGrp="1"/>
          </p:cNvSpPr>
          <p:nvPr>
            <p:ph type="subTitle" idx="1"/>
          </p:nvPr>
        </p:nvSpPr>
        <p:spPr>
          <a:xfrm>
            <a:off x="1763713" y="5084763"/>
            <a:ext cx="3960812" cy="1439862"/>
          </a:xfrm>
        </p:spPr>
        <p:txBody>
          <a:bodyPr/>
          <a:lstStyle/>
          <a:p>
            <a:pPr algn="ctr" eaLnBrk="1" hangingPunct="1"/>
            <a:r>
              <a:rPr lang="es-CL" sz="1800" dirty="0" smtClean="0">
                <a:solidFill>
                  <a:schemeClr val="bg1"/>
                </a:solidFill>
              </a:rPr>
              <a:t>6 DE JUNIO 2013</a:t>
            </a:r>
            <a:endParaRPr lang="es-CL" sz="1800" dirty="0" smtClean="0">
              <a:solidFill>
                <a:schemeClr val="bg1"/>
              </a:solidFill>
            </a:endParaRPr>
          </a:p>
        </p:txBody>
      </p:sp>
      <p:sp>
        <p:nvSpPr>
          <p:cNvPr id="16388" name="AutoShape 2" descr="data:image/jpg;base64,/9j/4AAQSkZJRgABAQAAAQABAAD/2wBDAAkGBwgHBgkIBwgKCgkLDRYPDQwMDRsUFRAWIB0iIiAdHx8kKDQsJCYxJx8fLT0tMTU3Ojo6Iys/RD84QzQ5Ojf/2wBDAQoKCg0MDRoPDxo3JR8lNzc3Nzc3Nzc3Nzc3Nzc3Nzc3Nzc3Nzc3Nzc3Nzc3Nzc3Nzc3Nzc3Nzc3Nzc3Nzc3Nzf/wAARCACdAO0DASIAAhEBAxEB/8QAHAAAAwEBAQEBAQAAAAAAAAAABQYHBAMCAQAI/8QAQRAAAgECBQIDBgMHAgUDBQAAAQIDBBEABRIhMQZBE1FhFCJxgZGhB7HBFSMyQlLR8OHxFiQzYnI0Q4IXU2OSsv/EABoBAAMBAQEBAAAAAAAAAAAAAAMEBQIBBgD/xAAvEQACAgICAQMDAwMEAwAAAAABAgADBBESITEFE0EiUWEUMnEjgaEVUrHwkcHx/9oADAMBAAIRAxEAPwDHHJBE9o/2ap80qJl/TGjxHqZkEjIwuFvExZbehPOMMecrIQseZVB/7ZIIyP8A+sdw5V9ZJ1BhY8H/AExNvboCe4VVbbjs/eP9NnQp0jgWkjjijQXXx1Eir/UU7DY98E8xzIU0kUY8C8hAUyuQrEgkDYHsD9MIUcEBiWVSC7AKfO3+b4bAoahpnEcVTUIgUyKA/GwsfOww2lm96nnLsYgjvsmTfPiY5ZVRE8KRtDEe9p0tsATx/pg10Srw1TLcPHJFvKq7A3uF35Pwxnq56eLM28eWJF8Ym0jADY+u2C1NUxyxh4J0kVVupR9Wn3fjjeNSL8dqydSZ64BTmLb5Oh/b/wCzXXmSGuaScErcBC3lYcH43wUoJYKPLGqaxoaelLjU7kBbAWHPr2wFrJgkEklRK3hxBmYk/wAoC3/z1wudM5NJ1jWSVGYVbQZZC7CJNYDE87D5i5+XbAv01mOQh0ZQxsmrLxyw61+I9S9Q5FSRe0LX5csUg2aKQEsPgN8Cs56ipKmkC5fMk3jCzPGbhBbj443zfhr05LThUSpiccSpOb/HfY/TE66gyCr6WrWko6rx6RzZJlAtf+lwNr/ngeRUzgR3BOO9wG+xN0uYPlyPVRSOjoPdKta54Hfzxj6To6fPc7OY5/Wl41lV5EdWkeoa38NgD7uwv6WHngVm9cKihp9GxZiXAPJG2N/Rau4rELyCJ9Fwh5YMSPyHy23xmocBsxr1E+9cEQd6luoGyuOl9oy5KWOEADVBCq2N+LAA39MIv4nUEWa5VJmMdFU09VQgHxpY1tLFexUlWPF7jVY8+exvpmcs9VHKztqjDkufXff6Y1S02WQUdZHLSfuLM05f3tQFi2x+HHphjnyXciNQ1dhHnUnvR1TJV5LLTswL0b7AnhGF/wAwcMWXOqMij3p3YaAy3Hn9cJ/SWZU69V1aRJopK9n8NOAvvFlH0uPnhlrDBSswkmjRL2HiMBvz3xy5Notg/gwmFbp2oPjyP/ceBXojrJUSSQySMqrCI23Plwb/AB7YXvxCrCzU1AALW8ZyR8QP1OCnTNbkc8Fsvq6WqqgP3vhBfEv3FudsK+ZNLmPWQglC71CRFV390EfpjrK1i8VmUzKMO4W2A6HjX3+If6W6aQUiVWYoXeQalgbhR2JHn+WGqOmgjTTHCiAdkAH5Y8z1dPT6RIyoWFwvp5/DHxKmN1ZkkVlBsSpvY4DXXsdRPIyLMmwux8/EFZ7kEGYRvJCFiqha0lr6rcAg7eYv64i3V8h/blQhBLRoiWPaygn7nF+jqIpiRHIrEcgHcYg34gUr0nWGYoeJJBIt/wClhcfmR8sEWxivBopjVL+o9z50RKLk09UmW0MUEghp44FBKyAMpCjgced7+lsFJ5K2vy+DwFRw8YEisQoa5s3n2vthKyWtjnyeCoYk6YhqIW9iNj64b8nzGlhpo4AxQbaQH16yxvcAbgYxU53xlyylOAdeyYj5ZnNfkrZnkFPK6QQVRsQAWRGJBA+x+JPnj7l+cVtDGxpJI1dhYkx3a3nxxgD7Z7d1FmM5YBaiV2UnfbUbfphmyCi9vr442GnUxZmAO68/rb54BaTy6Mt0LRXjc2UfmZHqqxqhqgzOHaxsbAE+dh8zhHzXLcwp6iSseIaWcyGSI6gtzfjt9MX2PJstjSxpI2vyXF/vhe6j6fhgiaajjCgX1x3uLYMq21jZOxJl2TVlkJrWvET8qrnraOCpeRZLn954exW3O3F/th+y6vzCOjjWnoKmSID3TKUXb09/fE26Zo5kzbM6Ojp2ljQJMqDcqp7gfO2KrllRVVtKJah/BbixjIJ++O1od7A6g77lNa8tHUWs56Q6d8NqenqYqSvI/dLJUglm/lUqxvYm2/rhQyqeR6V4Jbh4W03PNt9rehGKVHE71UsU9HRGklN2snvtcG5Y9ydvqcKebZQ1DVtIqSNLVNI7IBcLZrKB8t/mcCydcdw2BaVt0xnGjlOlSJLEeYHbfHbMuoc+nzP9hdOXj0AeIWRCxYgG97WA3G53OPtBSEF4542R12K3sceMnaXK+qMzllQzSS6ZUt/MCNQ+/wCQx9TYPEJkqLPE90n4U1U+qbM80RZCbnw1MhB9SxF8ec06BrunoWzPJqxpzDu8RXQXXv3IO2G+kzPPZq1BJHBHT60QMKZ1uDydRO1vhvjhnL507K0de8KKx8RFgSzG54vfawHPrh4EAfTJHBnbi48wT1/JllP0PT1NNE7yZm0RhZ3uVWwcny4FuO+BfRDrU5KtMaiKlMLsFPg6ywJvzz6YzfiTUJBl/TuTRtfwKczMewvYfocCOkKlUaWJnsWtoQm2o73sfpgV7sTuPenYqChkI1sywZcpXJWgjlLIXKBlULYc7Dtvf64WevKeOHpWp9ommZ1mRoPEk1aW1HYCw/lJHwAxsyTNJBEkHgzsvK0ojZmBv/UqEEbefxtjD+Ibr/wswq6ZKWplqUeGBZNZHNy3YbH64zva7nKqgmQF/MlLrqAvfY9u2DHRlRNFnEcC3Kyklh6gbHB/ofoVs5ArsyLw0N7Kg2eb+w9fpim03S2QUoj8DKaNShur+GC1/PUd/vjq1krC5eSiXAr2Yv0GY+xyN47imU3VkL/xj0IBH5HHvrDMGg6QzGdohBFNEsFPudTl7AmxAsLX/PB+SjpsuLVMEaMoW5Rt9Pqux/z6YXer5afPMualmZo49Yk1rsI9N9zfc/bBEqOtCLk+++0GvvIv48kTo8LlHU3V1O4+GNFJBWZ5mlNSpK89TUOI0aZr2J7km/bf5YxSKGmIjYut7IwW2odjb/OcNvQNFNS5zDmdSjRJTklNS7sSCOOe5xwkKNGKBGsc6Eacv/DLM8sqoK3Ls+ijq491bwWsNiLb3uDfe43wK6VrsyH4iU9Fnj6qtJ2EjkAHUFPkLbjvigUue1LO6GFZBeyt4ZXtsQCdx9MIHVUjQfiNllcxko/FaLxJkABsGKFrXPIAxxm+k8YOyrY0w/Maczml9pnathE0odkKMTsO1txYWt/hwUyNVGWVGoIgaW+nXfkEed9/XfH7rSnMKpXR+8No5QvlfZvl+WMHS5nkeQ00QkkAs0zyAAX3tbSd/hhanYbRMdr4vQHUTcKIU0kkkMRW494oTyPv8sJv4zUBSpyvMCLF4mhkPqPeB+7YoRaZDBEZVmmVtUkjKFDEdtI/zbHDPspj6gpYYcxUeHE+sKtxc2I/XDPtnlsRK5xzDASUdEzsTUwk3UEMF9dwSPph+DRQ9L5nPQ00cdSKdyZwgBbY/PzwPPSSZVVVFfl9hC0YUwliSCOSCfTtjHW59LQx/s2kiSaeqGkQAXvfbc+WBlCj8viV8ak30fSfn/iIGUuBV0xVb76bed9h98OeWVlRSVVqSTTMPd98bA8WPpgrln4aUCUAFZVztVsL64SFWPysp5wpdQ5VmfS+YL4kxlhkF4pTe0gHYg8EYDZU37o9jW1XVmgHuP2S5nmozKOnzKohmEt1UxkHzK8d9sdcynqnlKmUCA7GMubm9rAADjnz7euE/pCqqK2uSppaV5ZIXUun9I89tyMO07hxLGyyM8ZGpioATfjY3vb0+OCV7YRCysVWiJnTlCKXriuLVQjkEUfhpbaZCvvp/wCS2B9Pnig62Juwc34ucL+f1dD0pTVOZTIJJJ3QxwmxbxApGxPGx3PkMIkHU/WedNJUZbBqhDWtFS6lX0uecUV41qAZ529TfazrKxSyRvGXWVZI0Buyk2uO3r9TjPE5lPjFd5ACF/oHYfnj9NWUsFH49U3gU6Dgi2/YAcn0Hz8sK+U9RmojenmW0qKShG2oX4+PGI+fg5GRTuodDzHrm5OEB7jS8UUgtIlyNwbb/UYX8+yuSGrFZGn7nYXubpccfDb74Lw0NcFEpnj8SxJjKkKPS/PzxwzOaSspzGym4Kl7m5Fjva359/TErFx7UbaNyA8/iHqf2HBNgIgqgqZ1rEdEaaRPeCuSdhyfOwxuyvqZ+oEniynJaiunUkvPUT+FTBj8N7bXC84EVVM0lNURlSwaJ7SJ2Ok4JdD5rl+RdPZfSygmaZBI5BUbkajsTfg9sXMdxqNZyctFZlp+nOraSrqKyejyes8cC8SuFMY8o2Ke6fnhX6mzigqm9iTIny7MqeQ6naW5BH8trfE3+mLRmOa0uXUq1FTKFRhe5NtrXvx+mEbrXpyPqPMMszKhCwyAP7S/KkIV0jbve4v9eMNMAfpiFdrIwb7TZ0tUVodYIZkjLoA5eLVb4f6479T0UEnU3T8U7CVR48riSx1uqgqSOP8AbG6FVjlEyKFkFvfsMZqqkNTnNPXTOdEEDqoI94MxFz9Bgi4hVdbhLMxHt5jrozXNndPlzslQ76rgC63vqIA+5GC0OYxy0EVUjXRwbXB7Gx2wmLVVFJ4scgSQo2gmQBuNhz6YPZbVRNl8EcbyGVXIcBStiTf8uPPC3unkQZo42lB87mtMxWrpkqISQhcFSyMjcX3BHwwodVSe01dbRUbRIktMdf8A+JiLNf5HDdUKI8uqpTIXIS4Z21WPb79sK88cbRzNOAVluJGtbVcWO/zwzUGYb3qHwq9OxB31qRpHKssqGxUg3v5b4fsmzH2+jWYgK+qzC+wPN8L+YdMSxVbR01TFKg3XVcG22x+2DmVZcKChUxyKf5pGvyeDcHCORYhHR7h8LFyKmJZdLDcOYrRCSR5CsWwdyl7k/wBI/mOx2ws9X5onUFbT1NJDJAtNGFVmI1MQxbVtwfyxuy/L/wBs9SRwVJYUcC6pWANgvlt58fXyxWQaCiplhjSJIQg0okewH0xypSy73O5llVbAMNmJeZdd5ZndElDHHUwzF1N5lXTsOLg+fpjv0s7PmPhl5Y1YHUobTew2/LCd1/lUeX5tHVUahKasTWmjZQw/iA9NwfmfLDB0/V+15VTzkgyFSr+ZI2v+WAu/tHfmKZFlWLj7UbBjT+0aaizBzPIsapGRbnfVv+mCjZjSLRrV+Iq07i4kf3Rzbe9sJlb4qpG9OFcX0kMgYEbWw10EsAo6aBJBIyxanKrxtc3BHn25w1XaXG9eYoOD1LYPmc80kKUbNcaXUnbuLYkGUZg0/VMFU1tbSe4CdIGxC7+XGKp1JmJoKOeqFpPZ42NrbXOwGIlTTeBVxSjYowbbHLj0BLPpSA12D7y50NZJUZQGlZY5dWl/f1gEWuLg/rhez/JRmXTslO7Uz18IEkckCFAWA94fOxHyHljNkWcrT0E0c8q+xKS66ZEWVtQHFyCw7CwvfbBDOK+Snjp4qGnEddUx+IwqG2p041OAeb7AX8/LG03YNRUVrj2b34PUktNPLSTLJE2llO4BsCPL54tGTVVJmmU09RQxCGlN/wB2SLh9wQfp+WJdVUGRRyOarPJXnYln8JRpB77BT+eNWW5jVdN0NZVZNVpmWXvGdVrAwPb3XI7gd8bGO6dwuXmU3joaI/zMv4o5r+0+pVoac6oqJRCB28Um7foPkcPvT2YU2VZTT0sdHN4aKArK8ShvM+9IuIf4reMJZCzNrDsW5JG9/rihxvAy/vadJATdS3l/lsZyH4kbiGFQLVYL8anHqLPZK6oerqG0RRgiNOyD9SfzPphbOekMQILre13fvjXUU5zHMcuy8MwWomAYrzpvv87XOLblmX0NJl8VNT0sCQqoAj0iw+O259fPFnKyTWfZToCTEqawF2kwyX8QYVhhpMzhn8NRYziUSW35Iteww9xlHVJI2BVlBVlNwQfL0x96yybL84yOsiENO1VDEzQyIiho3UXAuOAeLeuAXRFQZulsvJJOhCgv5BjbEsKp3oak/wBQxuAFghSqpgY3MaaQwsyje9++B9BVS5fGKJV0mP3QukE29D8MGlNxYbn0wGzdozVpoYtLpIZQe3x7HC11QUchKvonqNlrjGcbH3jnBUrJSR+EWlKLZ2C7bH19ML3W3UbZLlUa00aGtqmEcUbC+w3Jt9B88dOnaKslWGWvkIo4GEikysWmIvpZxsLDm2+4FrYAdbUpzDqijqvFURUiAGI/xE3LfqMd56G5UNPJzWJryPoqTOYkzDqXM6mrkkGoQxSFVj9L/XgAYLHpCfKonfp/MKlnBBFHWSiSJx/Tci6nyI783GPOWZ7JSUEMZ8MhSq3bUTubDYYN/tVny+KdCkfiA3upexB47ffBFu389xa2koxAHUVs3lEM8MxUr4y/vEP8ttvqMFsjy6Gsy9maUeCGNovEIFvUjsfLCDnubVD55NM5Lq2nSpQoACL20ncG53wx9IZhSQyvUSsgjQAvdb234+eCXYziwPrYaaqzENJTeisz9a9U1NTOvTvS8ZllBAklpxvcH+FQPLuf9cYsv/DfP6u02a5sKc2vYO0jgn5/rjP0hXVFBHU5hTRQNUzzOZHmQsQtxsLep4/tik0eY1UuUeO8UYqizLoQXTUL/bY4ELBvU77LqAQfMn3UmSZt03GlRNN7dQIAJKkDTLEPNhc3Hrjv4NOtKqMA6NYhh325+mG15HzCgr4qydponiljdDT6FNl3sbm4+Pywi5fHPB7NTVBcShF8RG3GwHf4eWJ+UigAr1Lfp1tr7R28Tplc8lJU1UcNRLqLISVIGrbyIPw+ZGHuop5JKSknkkqFkjhH8Etjxv8APfn+wtMa6tSmz4lGPhNGqnbjnf6/nh26WizGrp4ykohpojpaf3WaTe5VQRsPidu18FoY6gs+leXua/n8wlWwUlfRSSZvTrLS06tMRLuw0qbketr4SeiH1ZZKCdOmYm3xAOGz8QyV6TrDCNw8erSeAW339cLH4V0gzH26m9oCeHoci25Ui230++NWKWHESXlAtjMV+8ZqAPMkipG7LpJdkNigvzfGqSmZSre11EhuGAaTk+vngzHlcdIfBgMgWVffa/JF7X9NzxgFDkssUk0VRWSmmDkRxI25Ha55AwQn9PXt5PxhpCC2ptXLY86glpaoFqU3ErK1tbeQPp+dsSvqfo/MslqpmihmqaFDdalFuALXswHBF9zxiwQqkNNHEiusKLZUB2A+HGOqVAiBX+U72tgf6ut+mGo7i5lmISF7H2kj6AqqObM4qfMoTL4Ss8DBL6SN77b425jBUdV9UVdAk7Q0xqGWaQDcRx2UC3qSxt64cM+6ey+KaLPKGBYqqBw7+EoUSqdmuOL2POE/ozO4DV1s00CeI1TKzuyBrhmuD8sGB9obHzHXcZhFifbx+YyQ/h905HFCrUzy+EhUlpD7xO5Zrd/LgDCnnvR4ySsWuyN3qqV20TUwOtgpuDe25W2HeFvaoKuaKPSl0KsdlJBJJ+HGO1fPLUUt3VkEEbuTsOFOwt2/tj4Wn4ijU8T2dz+dpAqSldyAdPne22G/KKkz5dCxXUy+4bC/GAGT5VNmsshuI6aBfEqahh7saAXJ+PkO+GDpyCSHK0kkhkRJmLx3Um6/LH2VYnHzOYDFLSB4mnLaOnqMxgmll0mMsNr7gqQfzH3w/dM0q09TUinqRJHNEQUQWVSLWsO3f/8AbfgYntJIEnjZiAAdzhwyDMFpZ2DuVjYW0gEl/QbE3w76ijJk730ZrCCviHXkQ7l+UNTRTgCJnKMqO0Kp4dxawKi5X03wHp6OPIspWkp5dYiOhZG/nJ5NvjfDBJWSRZe80kLwGQhUjZtRQEgXNuBY3wAzZtNMnu7axb0wuBxUmJ2KL8umhxsEzIa6sNwZT/AdxtY+mOegkeLYkAbne5PfHykhEswVgGRfeJ1b3vhnyqgirZXiaPWkVta2NiT227YSssZn9pfJnosuyjDPCisA670Jz6ZqNMiJPORCouiu3uhvTAXq6oK9VNApGiSnDsANy4IF7/BrfLDnU5VCsVqSPTpX/pqL7emETqKgIzKGsUkKsbRsvxsQftb5DGC7IfbsEn0ZAe7kw1ucULliEcqByb2sMNmWzqmVRn99Ekd3FTodka4tyBbkL3wpUnihrISdP8NtjgtUvSZRkL5gaN/2i90hdovdjY8Nfjbm/nbBcdWZ9CO5tirVs/HcSup6pazPq14mJjWUorHltOxP1Bxlpj4avIhYyJpNre6f/I325+/bHgx6QLmy2uWNzjFS0uY5zK0OXwySJe1kB+/0x6JrFqQb8zyAVr7Dx+Y4ZNmWiJY0dFe+4JHPc2w+ZLVQ1WVQwxy6qhHJcGwK3B7X4GI7/wAI52oLewSm1yCEJuALk7dv1O2DnQmbVFLmcOT50agUk7FIwRp0v6m1yCdue+IhQcywPUvjILIEcaIlPMLQwTTzPdFjYtd79rYVa2rZmjnERk8fe42IHlgv1dXpQZJogRFRZFvCSLhL9x5E2wDoMzpa8jTLGJxt4d7EAdh54H+m9+wKToTX+oLhV+6V2T1qKWeo0ueKjIYy6KCPLD70r0xHWZdHLWzymG/uQq9h8ThPzuJpOpR4IJZIgzBtrAA41U3V3V1LGKKgyaJkiJGoRNID/wDK4Fvpj4Y6iwr8CGvzHtx0YfubvqUs9N5QKZ6dKOONXXSWHPP+gwl5HSp0v1lIHR9LxOgVNg4JBB3twFx8q8868ioaarVMrlWdA4ighDOo9QT+Rx5pF6kzKWPMM+p6SnWEgLZNLvq2tYE8X72/swtKllI+8l2ZDpS4b5BlHpczgq45fBZw8a3aOQWI/wBMLOa50KKpCga5NDOVv/ERwMdclmH7SRNwJY3Q3HPl+WF3qmiCVomXVaW+qxNwRtt9sL+qJrIrAPUX9JIvb+p1GzLs2FdTzGNUMkbhBb+Fri4P2OOPtVQTKJ4GQqfcJFr98Aukp4oxLA0ixSO6nU8gsAL7W574959XSx5glDRIGqn73BAJ4xh+Jr+oSyuEGtKA+IzTVEbZdUpMwQCO9u52vt9MQzIKtqDN54JgV1MVs39V9vrvii13TOZlGqJahamUkkrcg/Lzwo5jQRVEqvMuiRG91xsQQeDgK2NWgSwRvFwE4cqbNkGMvTsk0s0qJDNPOf5xKEQAWtcFTx5jfBTq6qnyvo2uaVzNUNEYzIE0gFjp47AXwM6XqXoJ5yXLwyxhiFW51X4FyN9yLb3tjP1nm0uY+zZHRKVerfVNI1iCo7X+N/phutTxDHxE8v6rSoi10LUUP7PzHLs5kSKlmkjkRZHKB2F7/obYam6q6fhtCkrmOMBUCQMQANttvTGHK/w8Z1WTMarSNbEpHZmKg+7v2J74I1H4eZMdOierTkm0oP6YVuxEucuSe4lxCmCKPpTNpwDLA1Op5MyOD9ADhhy/L6/JK4CnppayHRYSGI8Hm17W3wZyqto8xpUqqJRJCxsGWnNgfIgHY+lsLPWnVZpKp8uyuONZkFpp9G6k/wAoDd+N8XMu0WgMx8THp63e8akXz53HKogkqqYBoZyzlS37vcKDcj7YH1fT81UoAmdFBuB4YJv6m+JQaqqZ/EkqJyzb62dgT8N8MHTfU9RQ1UUddV+NSE2YOod09QSCdvI4UWxD9Jld/RrqmF6EFl8Rljy9suqWjkZGJIJ0i1gfPAqDNJFqpAsv7t5iRck237b7X23G+2ND55l9XUSNDUKupiVDqVH5WwOo4443Mwj8VwfdUtYavU4lryFzHx9pqlGud2yB2RH6u8eoyuAzHQSvvuUB33F7NtzY73+XOAmZmOWAOG1LYqxAtY/D6H6410jVklOIo6CokZha9SioqXtf3vEJ7Dgb4DdU5lTZLTMJiXIB0qvLuTwL9rYPkgtX47+IjaiIpbwR4mGhLLVKGW2k2xRMmIlp01AHUpFjff8ATH88VWdZhUyl/aHi3uFiOkD58nG3K+sOocsqBPT5lPJbmOc+IrDyIPHythmilk7PmCycoXKBqOf4kU9HSPnRip40LLAECDTpLMuo2Hpqxj6Q9poMq0Q1PgNMwkdVldL7+a99I23wJzzP26lyjM62eJYpw9MZFQkryy3F98aenqwT5dE+ptSDRIFHNu3zxy1nC7P3jlCU2WBR/tH/AJ+ZTctmqa/Jor1BL62VpCze8Abb8E7efzBwudYwSjpNpPHFXPRTxzLKLjw9J961+NjawwayeoMeWxI0aLGATGkLxs0txf8Aq/iv5fbCv+KNS2VZPT5fTEr7WzGQWudK22v5avyx8neoKxVUsZr64yuTK8o8aWeOUTuCCL3NwTvfEtqakq5EfIPI7Yo34mZstVlXTyRt/wBakWoYDjcAD7g/TCf0JQ0eYZ94uZxPNTwLrMarq8RibKD6d/lg4IERsusvP1eZ4ymg6nzBkrcvgzGUH3PHVbgjyudjjxLm+dU1ROss0kJUnXDIAlvO6nfF2oMzpqtJEhR4xAACroFAFjYixItt28jgL1dlUHUmVzQmlcVaqWp5iVvGwFwGsSQDxvt32xgkE7Iml5oNA6mbpbqBM6yqmqGhJliUxeFAospHcngc+e4+ONeeSz+3UsZuqKpeU321EbAedhc/PCP+EubxUP7TiqqhYYfckGrezXIOkeeDPUfUQraqNaHZYzbUwPvf3/2xlXSlwW+IYYWRm1EVjz8nxMk0ubdUZvJlmVTtS0kLaZqlbgu1vTt6D446xfhbUe1FqnPS0W5JSNtZ24sTb64HdJZxLlMdcY6cTzGZyFN+4vew5vbD1lOf1VfSVHiwpHUxgEABiCGPkbHHzX+4xJmRhHHQKo8QJlmWV+WZz+w6nOKv2TwTNTOJNJZAQCovwQSO/BxmR4ct6nlFOh0w6ggILEep7nBxJZ587y+adVV1eZeADbQeQCe6Dy5wq51LbOa8FmDCZhq9ML3t0v8AMrYKlg6+Ppj+1bMaOKTwA7uoLIhJG/l6YWOqstLRnMFQI3/vIdrG9gRglRzpXUtPDrEDtEojhP8AEVHLD0wJ6ohqqWCGFGeSJyWey73Hn9Tj67RrOxMenoa8gENo/IgrKqgrHoJBAtzf5YyZp4y51RVykXRCrem/P+emOVPI0cvhm4v58nyxqlKvEbm7LxtfDmOvu4mh5E+zOCZh34PcYMkzPMpK9Pa3LwSgBVCAKp7WNvhyd7495rX1q1kiUdPUTBTpNqxogPgB8+fL1wu5ZWFKiAqdTI1whNrn4nDNLJSNKxlkZZCbsqIzW+O2EVdtQdtCB9/EnfTmeVGTtUCKKOVZVB0ycKw78epxljc1+ZaVYNUSuzMVHHJJwLnXXGVudz274J9FwxiqeocsJUJRVK7EHn42tg4O69k+I6z+zkAInbeTDlBkkdTUpC02qZrABmAAJ4uLk43V2SpSxVVEscIk8J+BvxzfsRzzgvBVRxPE7CFFUhiFVF47dsEepepcqy7KpmrJotUyFY4kZXdrgjsbC1+cCQB+4LKyb16Y+ZE8so5a+dIoiqf1SO1lQep+eKVSBKR4RGdaNGCHJvr5W/zsThHizeCmREjpHjT0IFzhqy2vgrIII5HNNURIFVahCokQcWa3O9vKwB23x24u52RoCZxaqEH0Wcm+ZRcpnmqKBYmkRI4wEvGCGK28idj6/YYnn4tUj+JSVaboqsjgfy3sQT8f0wy5dm0WXQkSyQ2Jv/1lse3Yk8YV+tc1/bNFLFAto40JBII1G/8AptffnjHRYoKmDb0+ywvsddxCaN4h7yMBfSCe5sDb7jH7S4XVoa1r30njHKJSR335tjoKifw/DMjFQLW1bWBuB8Nzh0iRgSRCWW0M02SZzWxzIkNOkKvHexkLSrp+Q0k49dO1Rp6mZma0fhFnHna399sO3SvSsUvSs8NZI6tmRikOiwKIjXUb83JJwK606eochoKc0QkMkzlWaSS5KqAbeQ3t9MTjn0WWewD3C1ckcMPiDqfPs9r6r2XJXlhaRto6YAMR6tz9wMfOpMr6ojWKrzyGskSNABNI2tU+Y4+eDn4UmOjlrK+aBpTqWJAlr35sL+Ztinz5lDPl4kjiaZJUN42sLAGxDX2+WGuQU6HxNsGcbb5kEnzKWugo4pT/AOkgWnXe/uqSfzJwd6IWnjoZpFAeYyASK38oHH1wN6ryyHKuoJY6QqaWdBNAFbVZTf3b+hBGMfTVaabNPCO6VB8M78N2P+eePrVL1njA1MEtG5YOlpqcSVV5IUBQ2jU7nckm3xOCppoYJ2lWmgjIszyabEKF7+mkfbCb0xFWmsl9jQu2kHV4qR6B63Rr/mMd+uc9fI8jno6msFTmdcpjVAFtBE3J2Av8TYkn0wKnbKPvKeUFrYncROmfY5eoqtYYpJaZg5gjALMw1XUW77eZHmfLB7Moo4avRCGQFAWQqVKHyseO3mObHjAPoLJKmtqjmEUgiggYoSU1FyV4txxbnbjFPpYIKeARmjjcKWILoLgE8D05+uFs3IrV+PzN4HqSY1X1bP4iVRTGBzIpsTyQbN9fnhl6ZqWepqDIJT4segyg3RDz7xPwxx6mooHgjqaCFI3RiHVVtquB5fDHjpSnpZ6vTUkIoS/hyA2c342Ixilw+tRh7676WsWE82iioqRJYZbvNJ7hG11sd/ncYUa1z7c7Ne7oCb4NZ3ndJmGc1ECTNqpz4axsLX8yB3B88AK8halSONPn8cOZA41cJR9N7rB3vcdujqynkoDBDSrFLHtO+kWcnj4/phk5UG1vniedM5nBRjRM1i04I/7tuPsMN0PUFDUUpmiWZlDBQBEb3PFj64DSeY+r4kD1DFZcltA63PeaZdTVULCWIFub9x88JlAYabPZIKy5ihYhm7dipI8rYaos3SpLqtLUpKoNkZQdYBsTe/phVzpDFncqyAKzFDrB7FRzhihyjFV8GQvUrLsavmv4nquyGSnqNVOrT0zsCrKuq48mtxhnpZFjhUF0ozYfu9o/nY84mHUHUVVlsho8uqGimt+8kja2n4eRwPy7pHPc+g/aAAZJTdZKibeQee9zggoUHZjVPqNuTSpde5wYCKosqrIEcizcMAcN0VHWZrQ5dVNJT0sdMGdlEYBYi9rW2C2PB9ThKeRQGYnYc7X7/wCuG/K8v6plyiFcqoqeGDTch2XW5Pcg2F/jgdQ60ZZ9Us0q8f3QtBUlWjYzCJh/AwazLfkg/wBsLvT1Yc56uqcwrJHqDELQmZtZC6iF3PoMbWyfqyiiesqaOGWJPeaJXTWAOSAuAfTMZp65KqGUFJ4n1JaxDA8fEbHGUUoDszjWDIdDr+RLdSrDUUyOY0fvYi+BfXNDFV5DUTSIDPSjxomPIIsSL+ouMKGX0s8U8FUjM6iQs0j1Davpe3PythjzvL6mtWonjlYU7wlnQyNa2m/Aaw+mPvc5LqcGOarlO9dyfXt23x2j5tYHzBFwcaqDLKjMH/cqAi7u7myr88MlH0vTeEDNLJI/mpCj8sSrclK+yZ6TIzqMcaY/2EnJraXLZZaWXKqOsQH3JJVYOoO+m4IvbAl2SWbUsAVCfdjW9vhvipZx0Zl8/wDzHs7qwADGCTSSALXIIIJwPNBl2TRa6KkRaltvHlbW4+BOw+QxVqya7auanxPKLQ+TaRWPp3/iMUufUlJBEifvJURQY1BW2w24wvdT1sWfU0UAjaERPrDEgk3FiP1xyocrr627U1PK4tct2wTi6RzN11aIl3tpaQXH0viPVihHLqO5aXEwqR9ZG/5mbphYMsy802kSNrL3ZdyTbj6DDnkzJJSBYBqIZiVK7Lc3t64Us1yuTI3hV5BJJImp/wCnnjfBvp5aCfLyJ6nWoOlaQBQfha1zfjnFCp2ZtN5gMtKhUGr8RT/FeJY63LZGK+J4El/Rbi35nCTktLL+1KN3RlGoyKSLBgvcfOww79erM3VANUoEaUyCOLkLe9x9fyxlkeTqTqajpsnbwLUfhzsY/wD041XfT68AepthoWn9gkuzFYKuQR0YY6cmmir0ETzKrkK2k8j4YC/jFCIc7omUe61J/Fe5ZhI1+e+4xRaXpPJqan8E0zynYNJJO5cnzuD+WEH8T+n6qiipqtKypqMvRioWZtbU5Nv5juVNhzxbH1AKHuZyrlv/AGjUZfwuolPScTg6ZHlkYg7396wv9BhleOSNisgAuL7Eb/LthF6CrmmnpKfRHHGzBwqra3ukm3xt98PEtK8kpqBUABt2SwYfD/ffC9uOlhJ+Zi/ENbcTMdVHCxZTYXGlh5X9MLLZ0uVZiKO0kbzodMmna45G3f17YbqinAETGxNjc27Xv9rYQOvcwamzCOKC3iPSEM/ddRt8jYY56eFovNbDY1v+InbS5YJWx76ipn9UtXnUs9K7aRYBl2uQNyMfDnNdL4fiBGZRa9jcjDDk/QmYV1KtQJ4IUdQY7m53AN/hv9sFf/pq1rrmZ1AciIc+X54bss9wkkSzi+1hgKjEH5i7Q1q1UasVCmNwCp87YeMiWGpy6SlSL/3BI7FrADsSb3J2/wBsIE9F+yczraKRw5hIDMBsTbm3zw29JZhEXenq6wxQsNSKF2du4va4+VsJgBX18Spl7ehbd9xjp6WOnSSWEFyy7yFtZ27A+XNgMIueZsS1ZmTDSWX92p+QA+VhhqzPqNIamSkyyhlrJqfZ41BCJ6GwPHl/sJ1ny5hPSBJ6B6ZL6tTRtvbi98M1cVPc8v6pi3ZPAAdfMXYA1dVkSMWklfueSTufzxVqXP6umgigWno9KxroQOQyrwL/AE+xxMcmBp81iSUb2IF/O22G/wDaBQC5jBI/+3c/5vjWRYA2viNYWLzrOtb3BlZl6x5zB4QJpZai6hxY6RvYjFPyrPaJWiy/wZ0CDQkjhSreuxJHztieVl1emkTfTLcn5EYYaWSmkqYJIYNNUWWzeJYc37/E4XqtOhK+ZiqWP/fiONZmfhzinipamVj/ADIoCg/EkXI9L4n1fla5f1TVxRxqkNQnjwW2UNw1vLe+3rh2ny+jqaoyT04MiuGF2NxzY2+BOOHUFNC8V3YCZ49ES97hgb/TBiGfoSZXYmOQ5PUWYJ3gsoj1EHUFZrX3wwVmYyRZDVSEGZZI9DTEvuxNlADAX57YAT08ilVdBKV4J2YW7X74Z6xaieugWqMHgQwiVURSPfvyQfthd90IxfrUYysyoqtlZDT7lUMdBR09PJ7hYa389RH54OwQwst1ZWXj3Tff1wlGtkGZzhpZIgt1Wx4H+XwYyWueRqqNZ5HIij/eMAN7248++AYdVXDkw2TA3U2t/UPzDVUkcQ9y18I3UqCOtVBso3QW7bYbBFOHfXPGyaiwuvvAW4Pl8fXATPaP26mWohP7xANSE22/2tgdwWm7iPDD/M36fZ7N31dAwPQ1maxlZKNVQgWDKi83+FuMNebSZvUU8EuWSJ4ckS6kKg723wn01Q1JqhkFwp1WBGwOHPKMzWeBI0iMzkaSYgAiL5k7fb6Yo12nxqMZlQGn8wVnVNK2RrU5jKgqIXIRVAAIJG23fvgX03PpzSAX9y+/wxx/ETqWhp54svpHEssBYyxqbqjG2xPc87f7YRh1DOXJMSEHmxI2xz9O7289aEUt9SWrGNSDkf8AiVDrh8nrGYLJ4mYqLR6DcKNzZiO3phP6MaryqaqqPD/5lgtgdxp5ubYx5bnVHMBG94nOxVht9cFoKmSnqfEifTIn8DA2ONWrwHUmelZtluSab+uvpHx+ZQMjziorcskmqfD8dALaYmQG4uBpuTfzscYql5s/ybMMuzBIojL+7jZYyt+4axYnntjJk2d0LUtR7RXxNO0iKQXX63vxzf8Ay+7PHpqfJKmvo5Dq0FQwa4ubAcfHHAzdGV/YQ2cdeTJ7kMhyusjSWSVfCZlMkJF9idxip0qvEgkmkSGJwGCvIAxuOWN7fT/TEMzDMnWQw0ze9fd15v6YOZf0BnuZRJNUFoy6alMz9u17nn0wStOuTGa9RyKuQrq7IGiY+9ZdRNl2VLV0KpLH44j8RiSpuDe1jvxhAzvw63qBppZDoZIyCTYMNAP03OCGc/h/NlPTNVWJXtUVMJWRo0BEekfxbHkjm/ocJcC1+ZC9PTyzGBEB8MaioFwNvthipKlVz8keZHdyL0s14+JVIMzzGnlj8AVYhFzYxR+CF8h3t63wfzx6p1QwRyyxi4dBOYwOLXtueT/hwhUuZVcaU6rJLqZlAifjX5EHjfbDU3WOX00qw5m0kNalhKqoSqnuNifzwip31LF1B6K97nfLMgy6qrmqKqhYyD33E8hfcgAC/cbXscEJ+mcubMUroUeGVXD6YyAjEeYt+Vsc4M+yuspvEpc3hRBLuWcIbeVmwShcJAulxINzqBuD8MMqqkSba9qnez9tRb6Z8ClSVKiVBX1E7tKpNiW1G32GDE8sDhoXKvqFijbg3wqZRUxVOdF/ZwJDKzeIXPYseL288FVhj8dalEtPYa5Ea9+f9eMADAEx16W5A7+JOmyb2nrM0lIQkcM0lmbgBTsPXfb/AGxodXjdo3AV0OllY7gjBrOVp0zORqVdDXLyODvrLXv8Rv8AXHieooa0JJmNDLJMBYyQSBdfqR54A1ysdH4idPqaU32K/iYGUGIixAIv/wCJ2x7pi8hRImABYWVhxc4ZKDpuOWKOSapY33IVbfqcApIVpqmaAe8kUhSxHIwKsEDZnp3vrdiq+RHjL4amnKrVSUqKq3cRKTf1LMb/AN8ccwqC+awkENCYrKCoN973x6ymmhWnVjErPt7xGO2Z0qsklTq/eoLqbbW8sVcUjmCZ5L1IHgdTFPTxvGSiLfkADbjt5Y6wBFmKIGuUALnhu9/TcnGMTsIgV2DRrt8sfY3Ikhfubg/Cx/thr1KpbMRwftuefx7ClgEFZ9RtHUidCQZRuR541dP1BoUkhqzTRJIw1O7qHPkRci4+eN2cOHyrxHW4ZQSAbb3GP3SrxrTys0QaRWvrNr/ljznp7cl0Z7iq0nE7+IaMsUtLJPHqOsaEYi1we4/v6YHzELDNcBRrFwO2NM0j1NMaiQ7K/uoNt+Lk98Yaj30ZSNiwv6/5bAMz68pF/wC+ZNvfj2YpV7EVkW9gVANvjhmkzZ8q6Lq6iCnMcsMFxKCBdzsG8yd+PTAOsoUlqpZFYoYTv/3C/wBrY7dRVdugK5PD2Okc/wDcP7Yu2VFb9Q365MnGOvMTulOkKvqbXN4608Cm3isC5Y97DD9lX4dZHRhTUiWukHPjNpU//EdvjhcynMJMvynLYIAyiWKNmKyMvJF+O+5w6UmYzy5OZmdtYfTqvuR2ucfNYT1AHHCjf8Sf/iP0tJllU2aUyD2GYgMoFvCbtt5G3bvtjH03ViSnUz3ZkfQWPJHO+KKC+adM5tFXMJNUD3tcAe6xFgSfId8JX4XQ6lrZmKst1jaN0DKwIPn8Mcsce0S0TtPs2Lb9iDGTp/JqbMYZ6Zkijp15tCjFie4JW/32xx6/WPJOkoKPLYzHTvPoLX77n72+2GWnShjmSRKFFOq1tVxv33wq/ijPLV5FquscMNQhESrsTYjc/PC1VqEgH5j93qKs3KuIXSkJqM9gsyKIryBpDYAraxNu198V7Kays9taOpnRwUdtMUhOkC1r3Y7jzxHemGtmyJ2dHU/Dn9MVHpmN0rfASQBWUhm0Ak3HYnjB8liLNRnDpR8YufO4RNPLNUSCdxJTyRNHJFoYsbggnUTfi2x8vpJclebIerEp5LgxVBp5hbZgW07/AJ4uLQ6GMeomw1XPJ3POId1fKT1vmRGxFadwfIgD8sar2wZTF8lFHEj7xi6xqoI5Fhp3Pjut5bbhR2+f6YI9H9HU9bRpX5oHMbg+HCpKXHmbb4RpHZpNbkszsbseSb83xT+mKiUVs8JkdokXZGa4A0oR8P4jhdF4LqUX5V1cVPc4510BSSwu+VNLFMoJSJzqVj5XtcY9/hpmRnyyfL6hjrpWsnc6Df8AUHG7LamrlzeYvMpjVlAXSbg77g349MJCQyU3X8tNS1MsAaobU8ZsSp94jy9MGrb6uos4a2tlcw2lPJSdQPRtD4hMheIXHvAm4O/I5GGYJUKlpmVpDuqgW0Lbk4VOo6w1OcxtEGiaOEENqub3O9xbBQ5q2WZJFUmPxpZFuWZrEnjfY4EQAxEZKPaiMPJgDMGb2+pJJv4ri/zxlLHzOMcuYyzVDOyoNZ1EDGpJCyg2tic6aO5531DEfGY+4PJn/9k="/>
          <p:cNvSpPr>
            <a:spLocks noChangeAspect="1" noChangeArrowheads="1"/>
          </p:cNvSpPr>
          <p:nvPr/>
        </p:nvSpPr>
        <p:spPr bwMode="auto">
          <a:xfrm>
            <a:off x="155575" y="-601663"/>
            <a:ext cx="1924050" cy="126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389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4581525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6 CuadroTexto"/>
          <p:cNvSpPr txBox="1">
            <a:spLocks noChangeArrowheads="1"/>
          </p:cNvSpPr>
          <p:nvPr/>
        </p:nvSpPr>
        <p:spPr bwMode="auto">
          <a:xfrm>
            <a:off x="323850" y="2708275"/>
            <a:ext cx="44640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BIENESTAR SUBJETIVO: </a:t>
            </a:r>
          </a:p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EL DESAFÍO DE REPENSAR</a:t>
            </a:r>
          </a:p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EL DESARROLLO</a:t>
            </a:r>
            <a:endParaRPr lang="en-US" sz="200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484313"/>
            <a:ext cx="3160713" cy="40322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0" y="1196975"/>
            <a:ext cx="9144000" cy="3603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2770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5 CuadroTexto"/>
          <p:cNvSpPr txBox="1">
            <a:spLocks noChangeArrowheads="1"/>
          </p:cNvSpPr>
          <p:nvPr/>
        </p:nvSpPr>
        <p:spPr bwMode="auto">
          <a:xfrm>
            <a:off x="250825" y="6453188"/>
            <a:ext cx="20605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200"/>
              <a:t>Fuente: Encuesta IDH 2011</a:t>
            </a:r>
            <a:endParaRPr lang="es-CL" sz="1200"/>
          </a:p>
        </p:txBody>
      </p:sp>
      <p:graphicFrame>
        <p:nvGraphicFramePr>
          <p:cNvPr id="10" name="9 Gráfico"/>
          <p:cNvGraphicFramePr>
            <a:graphicFrameLocks/>
          </p:cNvGraphicFramePr>
          <p:nvPr/>
        </p:nvGraphicFramePr>
        <p:xfrm>
          <a:off x="1115616" y="1916832"/>
          <a:ext cx="6624736" cy="4125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611188" y="115888"/>
            <a:ext cx="82089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s-CL" sz="3200" dirty="0">
                <a:solidFill>
                  <a:schemeClr val="tx2"/>
                </a:solidFill>
                <a:latin typeface="+mj-lt"/>
              </a:rPr>
              <a:t>En este contexto, no es de extrañar que las personas no vean a la felicidad como un objetivo prioritario del desarrollo</a:t>
            </a:r>
            <a:endParaRPr lang="es-ES" sz="3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3687763" y="658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90550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CL" sz="3200">
                <a:solidFill>
                  <a:schemeClr val="tx2"/>
                </a:solidFill>
                <a:latin typeface="Tw Cen MT" pitchFamily="34" charset="0"/>
              </a:rPr>
              <a:t>El desafío:</a:t>
            </a:r>
            <a:endParaRPr lang="es-ES" sz="320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395288" y="1484313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" sz="2400">
                <a:latin typeface="Tw Cen MT" pitchFamily="34" charset="0"/>
              </a:rPr>
              <a:t>   Necesitamos un concepto que de cuenta correctamente de la </a:t>
            </a:r>
            <a:r>
              <a:rPr lang="es-ES" sz="2400" b="1">
                <a:latin typeface="Tw Cen MT" pitchFamily="34" charset="0"/>
              </a:rPr>
              <a:t>relación entre subjetividad,  sociedad y desarrollo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400" b="1" i="1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400" i="1">
              <a:latin typeface="Tw Cen MT" pitchFamily="34" charset="0"/>
            </a:endParaRPr>
          </a:p>
        </p:txBody>
      </p:sp>
      <p:pic>
        <p:nvPicPr>
          <p:cNvPr id="34820" name="Picture 2" descr="C:\Users\mluisa.sierra\Desktop\Fotos IDH 2012\Jorge Sanchez\PAPA ENSEÑA A CAMINAR HIJO JPG 3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771775" y="3068638"/>
            <a:ext cx="49688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 txBox="1">
            <a:spLocks noChangeArrowheads="1"/>
          </p:cNvSpPr>
          <p:nvPr/>
        </p:nvSpPr>
        <p:spPr bwMode="auto">
          <a:xfrm>
            <a:off x="539750" y="1773238"/>
            <a:ext cx="82296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La subjetividad involucra tanto un </a:t>
            </a:r>
            <a:r>
              <a:rPr lang="es-ES" sz="2000" b="1">
                <a:latin typeface="Tw Cen MT" pitchFamily="34" charset="0"/>
              </a:rPr>
              <a:t>juicio y una experiencia de sí</a:t>
            </a:r>
            <a:r>
              <a:rPr lang="es-ES" sz="2000">
                <a:latin typeface="Tw Cen MT" pitchFamily="34" charset="0"/>
              </a:rPr>
              <a:t> como un juicio y una experiencia sobre </a:t>
            </a:r>
            <a:r>
              <a:rPr lang="es-ES" sz="2000" b="1">
                <a:latin typeface="Tw Cen MT" pitchFamily="34" charset="0"/>
              </a:rPr>
              <a:t>la sociedad en que se vive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CL" sz="2000" b="1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El </a:t>
            </a:r>
            <a:r>
              <a:rPr lang="es-CL" sz="2000" b="1">
                <a:latin typeface="Tw Cen MT" pitchFamily="34" charset="0"/>
              </a:rPr>
              <a:t>bienestar subjetivo</a:t>
            </a:r>
            <a:r>
              <a:rPr lang="es-CL" sz="2000">
                <a:latin typeface="Tw Cen MT" pitchFamily="34" charset="0"/>
              </a:rPr>
              <a:t> se produce cuando las personas tienen evaluaciones positivas tanto de sí mismas como de la sociedad en que viven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" sz="2000">
                <a:latin typeface="Tw Cen MT" pitchFamily="34" charset="0"/>
              </a:rPr>
              <a:t>Estos juicios están relacionados,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" sz="2000">
                <a:latin typeface="Tw Cen MT" pitchFamily="34" charset="0"/>
              </a:rPr>
              <a:t>pero pueden no coincidir</a:t>
            </a:r>
            <a:r>
              <a:rPr lang="es-ES" sz="2400">
                <a:latin typeface="Tw Cen MT" pitchFamily="34" charset="0"/>
              </a:rPr>
              <a:t> 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4450"/>
            <a:ext cx="8135938" cy="1265238"/>
          </a:xfrm>
        </p:spPr>
        <p:txBody>
          <a:bodyPr/>
          <a:lstStyle/>
          <a:p>
            <a:pPr eaLnBrk="1" hangingPunct="1"/>
            <a:r>
              <a:rPr lang="es-CL" sz="3200" smtClean="0"/>
              <a:t>La perspectiva del informe:</a:t>
            </a:r>
            <a:br>
              <a:rPr lang="es-CL" sz="3200" smtClean="0"/>
            </a:br>
            <a:r>
              <a:rPr lang="es-CL" sz="3200" smtClean="0"/>
              <a:t>El bienestar subjetivo integral</a:t>
            </a:r>
            <a:endParaRPr lang="es-ES" sz="3200" smtClean="0"/>
          </a:p>
        </p:txBody>
      </p:sp>
      <p:grpSp>
        <p:nvGrpSpPr>
          <p:cNvPr id="35843" name="4 Grupo"/>
          <p:cNvGrpSpPr>
            <a:grpSpLocks/>
          </p:cNvGrpSpPr>
          <p:nvPr/>
        </p:nvGrpSpPr>
        <p:grpSpPr bwMode="auto">
          <a:xfrm>
            <a:off x="4932363" y="4437063"/>
            <a:ext cx="3816350" cy="2087562"/>
            <a:chOff x="1691680" y="1556792"/>
            <a:chExt cx="5904656" cy="3672408"/>
          </a:xfrm>
        </p:grpSpPr>
        <p:sp>
          <p:nvSpPr>
            <p:cNvPr id="6" name="5 Rectángulo redondeado"/>
            <p:cNvSpPr/>
            <p:nvPr/>
          </p:nvSpPr>
          <p:spPr>
            <a:xfrm>
              <a:off x="1691680" y="3715553"/>
              <a:ext cx="1643183" cy="1502476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1000">
                  <a:solidFill>
                    <a:srgbClr val="FFFFFF"/>
                  </a:solidFill>
                  <a:cs typeface="Arial" charset="0"/>
                </a:rPr>
                <a:t>BIENESTAR SUBJETIVO INDIVIDUAL</a:t>
              </a:r>
              <a:endParaRPr lang="en-US" sz="10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3853118" y="1556792"/>
              <a:ext cx="1643183" cy="1499682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1000">
                  <a:solidFill>
                    <a:srgbClr val="FFFFFF"/>
                  </a:solidFill>
                  <a:cs typeface="Arial" charset="0"/>
                </a:rPr>
                <a:t>BIENESTAR SUBJETIVO</a:t>
              </a:r>
              <a:endParaRPr lang="en-US" sz="10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5953151" y="3729518"/>
              <a:ext cx="1643185" cy="149968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800">
                  <a:solidFill>
                    <a:srgbClr val="FFFFFF"/>
                  </a:solidFill>
                  <a:cs typeface="Arial" charset="0"/>
                </a:rPr>
                <a:t>BIENESTAR SUBJETIVO CON LA SOCIEDAD</a:t>
              </a:r>
              <a:endParaRPr lang="en-US" sz="800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9" name="8 Conector recto de flecha"/>
            <p:cNvCxnSpPr>
              <a:stCxn id="7" idx="2"/>
              <a:endCxn id="6" idx="3"/>
            </p:cNvCxnSpPr>
            <p:nvPr/>
          </p:nvCxnSpPr>
          <p:spPr>
            <a:xfrm flipH="1">
              <a:off x="3334863" y="3056474"/>
              <a:ext cx="1338619" cy="141031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>
              <a:stCxn id="7" idx="2"/>
              <a:endCxn id="8" idx="1"/>
            </p:cNvCxnSpPr>
            <p:nvPr/>
          </p:nvCxnSpPr>
          <p:spPr>
            <a:xfrm>
              <a:off x="4673482" y="3056474"/>
              <a:ext cx="1279669" cy="142428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6 CuadroTexto"/>
          <p:cNvSpPr txBox="1">
            <a:spLocks noChangeArrowheads="1"/>
          </p:cNvSpPr>
          <p:nvPr/>
        </p:nvSpPr>
        <p:spPr bwMode="auto">
          <a:xfrm>
            <a:off x="762000" y="2209800"/>
            <a:ext cx="77041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2800">
                <a:latin typeface="Calibri" pitchFamily="34" charset="0"/>
              </a:rPr>
              <a:t> </a:t>
            </a:r>
          </a:p>
          <a:p>
            <a:r>
              <a:rPr lang="es-CL" sz="2800">
                <a:latin typeface="Calibri" pitchFamily="34" charset="0"/>
              </a:rPr>
              <a:t> </a:t>
            </a:r>
          </a:p>
        </p:txBody>
      </p:sp>
      <p:sp>
        <p:nvSpPr>
          <p:cNvPr id="37890" name="6 Rectángulo"/>
          <p:cNvSpPr>
            <a:spLocks noChangeArrowheads="1"/>
          </p:cNvSpPr>
          <p:nvPr/>
        </p:nvSpPr>
        <p:spPr bwMode="auto">
          <a:xfrm>
            <a:off x="539750" y="333375"/>
            <a:ext cx="7920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CL" sz="3200">
                <a:solidFill>
                  <a:schemeClr val="tx2"/>
                </a:solidFill>
                <a:latin typeface="Tw Cen MT" pitchFamily="34" charset="0"/>
              </a:rPr>
              <a:t>De hecho, en Chile no coinciden:</a:t>
            </a:r>
          </a:p>
        </p:txBody>
      </p:sp>
      <p:sp>
        <p:nvSpPr>
          <p:cNvPr id="37891" name="6 CuadroTexto"/>
          <p:cNvSpPr txBox="1">
            <a:spLocks noChangeArrowheads="1"/>
          </p:cNvSpPr>
          <p:nvPr/>
        </p:nvSpPr>
        <p:spPr bwMode="auto">
          <a:xfrm>
            <a:off x="250825" y="6453188"/>
            <a:ext cx="247491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200"/>
              <a:t>Fuente: CEP , CERC, 1995-2011 </a:t>
            </a:r>
            <a:endParaRPr lang="es-CL" sz="1200"/>
          </a:p>
        </p:txBody>
      </p:sp>
      <p:graphicFrame>
        <p:nvGraphicFramePr>
          <p:cNvPr id="11" name="1 Gráfico"/>
          <p:cNvGraphicFramePr/>
          <p:nvPr/>
        </p:nvGraphicFramePr>
        <p:xfrm>
          <a:off x="985887" y="1710695"/>
          <a:ext cx="7272808" cy="445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 txBox="1">
            <a:spLocks noChangeArrowheads="1"/>
          </p:cNvSpPr>
          <p:nvPr/>
        </p:nvSpPr>
        <p:spPr bwMode="auto">
          <a:xfrm>
            <a:off x="323850" y="1125538"/>
            <a:ext cx="82296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>
              <a:latin typeface="Tw Cen MT" pitchFamily="34" charset="0"/>
            </a:endParaRP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El desarrollo debe atender tanto a la dimensión </a:t>
            </a:r>
            <a:r>
              <a:rPr lang="es-CL" sz="2000" b="1">
                <a:latin typeface="Tw Cen MT" pitchFamily="34" charset="0"/>
              </a:rPr>
              <a:t>objetiva</a:t>
            </a:r>
            <a:r>
              <a:rPr lang="es-CL" sz="2000">
                <a:latin typeface="Tw Cen MT" pitchFamily="34" charset="0"/>
              </a:rPr>
              <a:t> como </a:t>
            </a:r>
            <a:r>
              <a:rPr lang="es-CL" sz="2000" b="1">
                <a:latin typeface="Tw Cen MT" pitchFamily="34" charset="0"/>
              </a:rPr>
              <a:t>subjetiva</a:t>
            </a:r>
            <a:r>
              <a:rPr lang="es-CL" sz="2000">
                <a:latin typeface="Tw Cen MT" pitchFamily="34" charset="0"/>
              </a:rPr>
              <a:t> del bienestar, actuando a nivel </a:t>
            </a:r>
            <a:r>
              <a:rPr lang="es-CL" sz="2000" b="1">
                <a:latin typeface="Tw Cen MT" pitchFamily="34" charset="0"/>
              </a:rPr>
              <a:t>individual</a:t>
            </a:r>
            <a:r>
              <a:rPr lang="es-CL" sz="2000">
                <a:latin typeface="Tw Cen MT" pitchFamily="34" charset="0"/>
              </a:rPr>
              <a:t> y </a:t>
            </a:r>
            <a:r>
              <a:rPr lang="es-CL" sz="2000" b="1">
                <a:latin typeface="Tw Cen MT" pitchFamily="34" charset="0"/>
              </a:rPr>
              <a:t>social</a:t>
            </a:r>
            <a:endParaRPr lang="es-ES" sz="2000" b="1">
              <a:latin typeface="Tw Cen MT" pitchFamily="34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15888"/>
            <a:ext cx="7416800" cy="1143000"/>
          </a:xfrm>
        </p:spPr>
        <p:txBody>
          <a:bodyPr/>
          <a:lstStyle/>
          <a:p>
            <a:pPr eaLnBrk="1" hangingPunct="1"/>
            <a:r>
              <a:rPr lang="es-CL" sz="3200" smtClean="0"/>
              <a:t>Las cuatro áreas del desarrollo</a:t>
            </a:r>
            <a:endParaRPr lang="es-ES" sz="3200" smtClean="0"/>
          </a:p>
        </p:txBody>
      </p:sp>
      <p:graphicFrame>
        <p:nvGraphicFramePr>
          <p:cNvPr id="17" name="16 Diagrama"/>
          <p:cNvGraphicFramePr/>
          <p:nvPr/>
        </p:nvGraphicFramePr>
        <p:xfrm>
          <a:off x="1842046" y="2802582"/>
          <a:ext cx="5256584" cy="3631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17 Elipse"/>
          <p:cNvSpPr/>
          <p:nvPr/>
        </p:nvSpPr>
        <p:spPr>
          <a:xfrm>
            <a:off x="3450306" y="3885774"/>
            <a:ext cx="2106391" cy="1171105"/>
          </a:xfrm>
          <a:prstGeom prst="ellipse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400" dirty="0"/>
              <a:t>CAPACIDADES</a:t>
            </a:r>
          </a:p>
        </p:txBody>
      </p:sp>
      <p:sp>
        <p:nvSpPr>
          <p:cNvPr id="39943" name="18 CuadroTexto"/>
          <p:cNvSpPr txBox="1">
            <a:spLocks noChangeArrowheads="1"/>
          </p:cNvSpPr>
          <p:nvPr/>
        </p:nvSpPr>
        <p:spPr bwMode="auto">
          <a:xfrm>
            <a:off x="4067175" y="2328863"/>
            <a:ext cx="889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b="1"/>
              <a:t>Individuo</a:t>
            </a:r>
          </a:p>
        </p:txBody>
      </p:sp>
      <p:sp>
        <p:nvSpPr>
          <p:cNvPr id="39944" name="19 CuadroTexto"/>
          <p:cNvSpPr txBox="1">
            <a:spLocks noChangeArrowheads="1"/>
          </p:cNvSpPr>
          <p:nvPr/>
        </p:nvSpPr>
        <p:spPr bwMode="auto">
          <a:xfrm>
            <a:off x="4075113" y="6361113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b="1"/>
              <a:t>Sociedad</a:t>
            </a:r>
          </a:p>
        </p:txBody>
      </p:sp>
      <p:sp>
        <p:nvSpPr>
          <p:cNvPr id="39945" name="20 CuadroTexto"/>
          <p:cNvSpPr txBox="1">
            <a:spLocks noChangeArrowheads="1"/>
          </p:cNvSpPr>
          <p:nvPr/>
        </p:nvSpPr>
        <p:spPr bwMode="auto">
          <a:xfrm>
            <a:off x="1187450" y="4365625"/>
            <a:ext cx="825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b="1"/>
              <a:t>Objetivo</a:t>
            </a:r>
          </a:p>
        </p:txBody>
      </p:sp>
      <p:sp>
        <p:nvSpPr>
          <p:cNvPr id="39946" name="21 CuadroTexto"/>
          <p:cNvSpPr txBox="1">
            <a:spLocks noChangeArrowheads="1"/>
          </p:cNvSpPr>
          <p:nvPr/>
        </p:nvSpPr>
        <p:spPr bwMode="auto">
          <a:xfrm>
            <a:off x="7000875" y="4344988"/>
            <a:ext cx="884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b="1"/>
              <a:t>Subjetivo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333375"/>
            <a:ext cx="8229600" cy="685800"/>
          </a:xfrm>
        </p:spPr>
        <p:txBody>
          <a:bodyPr/>
          <a:lstStyle/>
          <a:p>
            <a:pPr eaLnBrk="1" hangingPunct="1"/>
            <a:r>
              <a:rPr lang="es-ES" sz="3200" smtClean="0"/>
              <a:t>Capacidades para el bienestar subjetivo</a:t>
            </a:r>
          </a:p>
        </p:txBody>
      </p:sp>
      <p:sp>
        <p:nvSpPr>
          <p:cNvPr id="41986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1531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sz="2000" b="1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Las capacidades son las </a:t>
            </a:r>
            <a:r>
              <a:rPr lang="es-CL" sz="2000" b="1">
                <a:latin typeface="Tw Cen MT" pitchFamily="34" charset="0"/>
              </a:rPr>
              <a:t>libertades reales </a:t>
            </a:r>
            <a:r>
              <a:rPr lang="es-CL" sz="2000">
                <a:latin typeface="Tw Cen MT" pitchFamily="34" charset="0"/>
              </a:rPr>
              <a:t>de los individuos para realizar sus proyectos de vida. 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Son </a:t>
            </a:r>
            <a:r>
              <a:rPr lang="es-CL" sz="2000" b="1">
                <a:latin typeface="Tw Cen MT" pitchFamily="34" charset="0"/>
              </a:rPr>
              <a:t>socialmente construidas, individualmente apropiadas</a:t>
            </a:r>
            <a:endParaRPr lang="es-ES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CL" sz="2000" b="1">
              <a:latin typeface="Tw Cen MT" pitchFamily="34" charset="0"/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690402" y="5240013"/>
          <a:ext cx="7917559" cy="1224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15888"/>
            <a:ext cx="8229600" cy="1143000"/>
          </a:xfrm>
        </p:spPr>
        <p:txBody>
          <a:bodyPr/>
          <a:lstStyle/>
          <a:p>
            <a:pPr eaLnBrk="1" hangingPunct="1"/>
            <a:r>
              <a:rPr lang="es-CL" sz="3200" smtClean="0"/>
              <a:t>Capacidades para el bienestar subjetivo</a:t>
            </a:r>
            <a:endParaRPr lang="es-ES" sz="3200" smtClean="0"/>
          </a:p>
        </p:txBody>
      </p:sp>
      <p:sp>
        <p:nvSpPr>
          <p:cNvPr id="44035" name="Rectangle 3"/>
          <p:cNvSpPr txBox="1">
            <a:spLocks noChangeArrowheads="1"/>
          </p:cNvSpPr>
          <p:nvPr/>
        </p:nvSpPr>
        <p:spPr bwMode="auto">
          <a:xfrm>
            <a:off x="519113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000">
                <a:latin typeface="Tw Cen MT" pitchFamily="34" charset="0"/>
              </a:rPr>
              <a:t>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Gozar de una buena salud</a:t>
            </a:r>
            <a:endParaRPr lang="es-ES" sz="200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Tener cubiertas las necesidades físicas y materiales básicas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Estar bien con uno mismo y tener vida interior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Sentirse seguro y libre de amenazas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Poder participar e influir en la sociedad en que uno vive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Poder experimentar placer y emociones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Tener vínculos significativos con los demás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Ser reconocido y respetado en dignidad y derechos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Poder conocer y comprender el mundo en el que se vive</a:t>
            </a:r>
            <a:endParaRPr lang="es-CL" sz="200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Poder disfrutar y sentirse parte de la naturaleza</a:t>
            </a:r>
            <a:endParaRPr lang="es-ES" sz="200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Tener y desarrollar un proyecto de vida propio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 txBox="1">
            <a:spLocks noChangeArrowheads="1"/>
          </p:cNvSpPr>
          <p:nvPr/>
        </p:nvSpPr>
        <p:spPr bwMode="auto">
          <a:xfrm>
            <a:off x="519113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000">
                <a:latin typeface="Tw Cen MT" pitchFamily="34" charset="0"/>
              </a:rPr>
              <a:t>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b="1">
                <a:latin typeface="Tw Cen MT" pitchFamily="34" charset="0"/>
              </a:rPr>
              <a:t>Bienestar Subjetivo Individual (VD)</a:t>
            </a:r>
            <a:endParaRPr lang="es-ES" sz="2000" b="1">
              <a:latin typeface="Tw Cen MT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Escala de satisfacción con la vida</a:t>
            </a: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De 1 a 10 ¿cuán satisfecho está usted con su vida?</a:t>
            </a:r>
            <a:endParaRPr lang="es-ES" sz="2000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000" b="1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b="1">
                <a:latin typeface="Tw Cen MT" pitchFamily="34" charset="0"/>
              </a:rPr>
              <a:t>Bienestar Subjetivo con la Sociedad (VD)</a:t>
            </a: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Confianza en las Instituciones</a:t>
            </a: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Notas a las oportunidades que entrega el país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CL" b="1">
              <a:latin typeface="Tw Cen MT" pitchFamily="34" charset="0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b="1">
                <a:latin typeface="Tw Cen MT" pitchFamily="34" charset="0"/>
              </a:rPr>
              <a:t>Índices de Capacidades (VI)</a:t>
            </a: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Funcionamiento</a:t>
            </a: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Percepción subjetiva</a:t>
            </a:r>
            <a:endParaRPr lang="es-ES" sz="2000">
              <a:latin typeface="Tw Cen MT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CL" sz="2000">
              <a:latin typeface="Tw Cen MT" pitchFamily="34" charset="0"/>
            </a:endParaRPr>
          </a:p>
        </p:txBody>
      </p:sp>
      <p:sp>
        <p:nvSpPr>
          <p:cNvPr id="158724" name="Rectangle 2"/>
          <p:cNvSpPr>
            <a:spLocks noChangeArrowheads="1"/>
          </p:cNvSpPr>
          <p:nvPr/>
        </p:nvSpPr>
        <p:spPr bwMode="auto">
          <a:xfrm>
            <a:off x="59055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CL" sz="3200">
                <a:solidFill>
                  <a:schemeClr val="tx2"/>
                </a:solidFill>
                <a:latin typeface="Tw Cen MT" pitchFamily="34" charset="0"/>
              </a:rPr>
              <a:t>Modelo de variables del informe</a:t>
            </a:r>
            <a:endParaRPr lang="es-ES" sz="3200">
              <a:solidFill>
                <a:schemeClr val="tx2"/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5 Gráfico"/>
          <p:cNvGraphicFramePr>
            <a:graphicFrameLocks/>
          </p:cNvGraphicFramePr>
          <p:nvPr/>
        </p:nvGraphicFramePr>
        <p:xfrm>
          <a:off x="837109" y="1568987"/>
          <a:ext cx="7550198" cy="4732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082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  <p:sp>
        <p:nvSpPr>
          <p:cNvPr id="46083" name="Title 2"/>
          <p:cNvSpPr>
            <a:spLocks noGrp="1"/>
          </p:cNvSpPr>
          <p:nvPr>
            <p:ph type="title"/>
          </p:nvPr>
        </p:nvSpPr>
        <p:spPr>
          <a:xfrm>
            <a:off x="612775" y="422275"/>
            <a:ext cx="8062913" cy="703263"/>
          </a:xfrm>
        </p:spPr>
        <p:txBody>
          <a:bodyPr/>
          <a:lstStyle/>
          <a:p>
            <a:r>
              <a:rPr lang="es-CL" sz="3200" smtClean="0"/>
              <a:t>La relación entre las capacidades y el bienestar subjetivo individual </a:t>
            </a:r>
            <a:br>
              <a:rPr lang="es-CL" sz="3200" smtClean="0"/>
            </a:b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s-CL" sz="3200" smtClean="0"/>
              <a:t>El bienestar subjetivo individual se construye en tres niveles</a:t>
            </a:r>
          </a:p>
        </p:txBody>
      </p:sp>
      <p:graphicFrame>
        <p:nvGraphicFramePr>
          <p:cNvPr id="2" name="1 Diagrama"/>
          <p:cNvGraphicFramePr/>
          <p:nvPr/>
        </p:nvGraphicFramePr>
        <p:xfrm>
          <a:off x="475606" y="1562001"/>
          <a:ext cx="7416823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8131" name="2 Grupo"/>
          <p:cNvGrpSpPr>
            <a:grpSpLocks/>
          </p:cNvGrpSpPr>
          <p:nvPr/>
        </p:nvGrpSpPr>
        <p:grpSpPr bwMode="auto">
          <a:xfrm>
            <a:off x="6732588" y="5013325"/>
            <a:ext cx="1943100" cy="1008063"/>
            <a:chOff x="5672922" y="3823846"/>
            <a:chExt cx="1694109" cy="1016465"/>
          </a:xfrm>
        </p:grpSpPr>
        <p:sp>
          <p:nvSpPr>
            <p:cNvPr id="4" name="3 Rectángulo redondeado"/>
            <p:cNvSpPr/>
            <p:nvPr/>
          </p:nvSpPr>
          <p:spPr>
            <a:xfrm>
              <a:off x="5672922" y="3823846"/>
              <a:ext cx="1694109" cy="10164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4 Rectángulo"/>
            <p:cNvSpPr/>
            <p:nvPr/>
          </p:nvSpPr>
          <p:spPr>
            <a:xfrm>
              <a:off x="5703372" y="3854260"/>
              <a:ext cx="1633210" cy="9556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7630" tIns="87630" rIns="87630" bIns="87630"/>
            <a:lstStyle/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es-MX" sz="2000">
                  <a:solidFill>
                    <a:srgbClr val="000000"/>
                  </a:solidFill>
                  <a:cs typeface="Arial" charset="0"/>
                </a:rPr>
                <a:t>Salud</a:t>
              </a:r>
              <a:endParaRPr lang="es-CL" sz="2000">
                <a:solidFill>
                  <a:srgbClr val="000000"/>
                </a:solidFill>
                <a:cs typeface="Arial" charset="0"/>
              </a:endParaRP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  <a:defRPr/>
              </a:pPr>
              <a:r>
                <a:rPr lang="es-MX" sz="2000">
                  <a:solidFill>
                    <a:srgbClr val="000000"/>
                  </a:solidFill>
                  <a:cs typeface="Arial" charset="0"/>
                </a:rPr>
                <a:t>Necesidades básicas</a:t>
              </a:r>
              <a:endParaRPr lang="es-CL" sz="20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 redondeado"/>
          <p:cNvSpPr/>
          <p:nvPr/>
        </p:nvSpPr>
        <p:spPr>
          <a:xfrm>
            <a:off x="539750" y="1196975"/>
            <a:ext cx="1860550" cy="126682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Encuesta Nacional</a:t>
            </a:r>
          </a:p>
          <a:p>
            <a:pPr algn="ctr">
              <a:defRPr/>
            </a:pPr>
            <a:r>
              <a:rPr lang="es-ES" sz="1600" dirty="0"/>
              <a:t>2.535 casos</a:t>
            </a:r>
            <a:endParaRPr lang="en-US" sz="16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468313" y="4581525"/>
            <a:ext cx="1860550" cy="12827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Grupos de discusión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468313" y="2924175"/>
            <a:ext cx="1955800" cy="12827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Estudio de prácticas de bienestar y malestar</a:t>
            </a:r>
            <a:endParaRPr lang="en-US" sz="1600" dirty="0"/>
          </a:p>
        </p:txBody>
      </p:sp>
      <p:sp>
        <p:nvSpPr>
          <p:cNvPr id="31" name="30 Rectángulo redondeado"/>
          <p:cNvSpPr/>
          <p:nvPr/>
        </p:nvSpPr>
        <p:spPr>
          <a:xfrm>
            <a:off x="2700338" y="4652963"/>
            <a:ext cx="1849437" cy="12827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Talleres de validación del listado de capacidades</a:t>
            </a:r>
            <a:endParaRPr lang="en-US" sz="1600" dirty="0"/>
          </a:p>
        </p:txBody>
      </p:sp>
      <p:sp>
        <p:nvSpPr>
          <p:cNvPr id="32" name="31 Rectángulo redondeado"/>
          <p:cNvSpPr/>
          <p:nvPr/>
        </p:nvSpPr>
        <p:spPr>
          <a:xfrm>
            <a:off x="2700338" y="2924175"/>
            <a:ext cx="1874837" cy="130175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500" dirty="0"/>
              <a:t>Revisión del discurso publicitario</a:t>
            </a:r>
            <a:endParaRPr lang="en-US" sz="1500" dirty="0"/>
          </a:p>
        </p:txBody>
      </p:sp>
      <p:sp>
        <p:nvSpPr>
          <p:cNvPr id="33" name="32 Rectángulo redondeado"/>
          <p:cNvSpPr/>
          <p:nvPr/>
        </p:nvSpPr>
        <p:spPr>
          <a:xfrm>
            <a:off x="6877050" y="4581525"/>
            <a:ext cx="1909763" cy="12827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Estudios de caso</a:t>
            </a:r>
          </a:p>
          <a:p>
            <a:pPr algn="ctr">
              <a:defRPr/>
            </a:pPr>
            <a:r>
              <a:rPr lang="es-ES" sz="1600" dirty="0"/>
              <a:t>de políticas públicas</a:t>
            </a:r>
            <a:endParaRPr lang="en-US" sz="1600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4787900" y="1268413"/>
            <a:ext cx="1860550" cy="12842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Modelos de pareo (</a:t>
            </a:r>
            <a:r>
              <a:rPr lang="es-ES" sz="1600" dirty="0" err="1"/>
              <a:t>matching</a:t>
            </a:r>
            <a:r>
              <a:rPr lang="es-ES" sz="1600" dirty="0"/>
              <a:t>)</a:t>
            </a:r>
            <a:endParaRPr lang="en-US" sz="1600" dirty="0"/>
          </a:p>
        </p:txBody>
      </p:sp>
      <p:sp>
        <p:nvSpPr>
          <p:cNvPr id="17417" name="Rectangle 2"/>
          <p:cNvSpPr>
            <a:spLocks noChangeArrowheads="1"/>
          </p:cNvSpPr>
          <p:nvPr/>
        </p:nvSpPr>
        <p:spPr bwMode="auto">
          <a:xfrm>
            <a:off x="59055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CL" sz="3200">
                <a:solidFill>
                  <a:schemeClr val="tx2"/>
                </a:solidFill>
                <a:latin typeface="Tw Cen MT" pitchFamily="34" charset="0"/>
              </a:rPr>
              <a:t>Estrategia Multimétodo</a:t>
            </a:r>
            <a:endParaRPr lang="es-ES" sz="320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4787900" y="4581525"/>
            <a:ext cx="1860550" cy="12842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Revisión y análisis de datos secundarios</a:t>
            </a:r>
            <a:endParaRPr lang="en-US" sz="1600" dirty="0"/>
          </a:p>
        </p:txBody>
      </p:sp>
      <p:sp>
        <p:nvSpPr>
          <p:cNvPr id="43" name="42 Rectángulo redondeado"/>
          <p:cNvSpPr/>
          <p:nvPr/>
        </p:nvSpPr>
        <p:spPr>
          <a:xfrm>
            <a:off x="6804025" y="1268413"/>
            <a:ext cx="1954213" cy="12842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Análisis Multinivel</a:t>
            </a:r>
            <a:endParaRPr lang="en-US" sz="16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2771775" y="1268413"/>
            <a:ext cx="1858963" cy="12842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Modelos estadísticos </a:t>
            </a:r>
            <a:r>
              <a:rPr lang="es-ES" sz="1600" dirty="0" err="1"/>
              <a:t>multivariantes</a:t>
            </a:r>
            <a:endParaRPr lang="en-US" sz="16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6804025" y="2924175"/>
            <a:ext cx="1954213" cy="12827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dirty="0"/>
              <a:t>Estudio industrias de la felicidad</a:t>
            </a:r>
            <a:endParaRPr lang="en-US" sz="16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4716463" y="2924175"/>
            <a:ext cx="1876425" cy="130175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500" dirty="0"/>
              <a:t>Estudio literatura de autoayuda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2 Gráfico"/>
          <p:cNvGraphicFramePr>
            <a:graphicFrameLocks/>
          </p:cNvGraphicFramePr>
          <p:nvPr/>
        </p:nvGraphicFramePr>
        <p:xfrm>
          <a:off x="1331640" y="2060848"/>
          <a:ext cx="6402733" cy="373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155" name="4 Título"/>
          <p:cNvSpPr>
            <a:spLocks noGrp="1"/>
          </p:cNvSpPr>
          <p:nvPr>
            <p:ph type="title" idx="4294967295"/>
          </p:nvPr>
        </p:nvSpPr>
        <p:spPr>
          <a:xfrm>
            <a:off x="590550" y="188913"/>
            <a:ext cx="8229600" cy="1143000"/>
          </a:xfrm>
        </p:spPr>
        <p:txBody>
          <a:bodyPr/>
          <a:lstStyle/>
          <a:p>
            <a:pPr algn="just" eaLnBrk="1" hangingPunct="1"/>
            <a:r>
              <a:rPr lang="es-CL" sz="3200" smtClean="0"/>
              <a:t>¿Cuán definido diría usted que tiene su proyecto de vida y sus metas personales para el futuro?</a:t>
            </a:r>
          </a:p>
        </p:txBody>
      </p:sp>
      <p:sp>
        <p:nvSpPr>
          <p:cNvPr id="49156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s-ES" sz="3200" smtClean="0"/>
              <a:t>Porcentaje de acuerdo con la frase </a:t>
            </a:r>
            <a:br>
              <a:rPr lang="es-ES" sz="3200" smtClean="0"/>
            </a:br>
            <a:r>
              <a:rPr lang="es-ES" sz="3200" smtClean="0"/>
              <a:t>“</a:t>
            </a:r>
            <a:r>
              <a:rPr lang="es-ES" sz="3200" i="1" smtClean="0"/>
              <a:t>Frecuentemente me siento solo”</a:t>
            </a:r>
            <a:endParaRPr lang="en-US" sz="3200" i="1" smtClean="0"/>
          </a:p>
        </p:txBody>
      </p:sp>
      <p:graphicFrame>
        <p:nvGraphicFramePr>
          <p:cNvPr id="4" name="5 Gráfico"/>
          <p:cNvGraphicFramePr>
            <a:graphicFrameLocks noGrp="1"/>
          </p:cNvGraphicFramePr>
          <p:nvPr>
            <p:ph sz="quarter" idx="1"/>
          </p:nvPr>
        </p:nvGraphicFramePr>
        <p:xfrm>
          <a:off x="834421" y="1924299"/>
          <a:ext cx="7194828" cy="4098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0179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2 Gráfico"/>
          <p:cNvGraphicFramePr>
            <a:graphicFrameLocks/>
          </p:cNvGraphicFramePr>
          <p:nvPr/>
        </p:nvGraphicFramePr>
        <p:xfrm>
          <a:off x="1128316" y="1639788"/>
          <a:ext cx="6694590" cy="45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2227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  <p:sp>
        <p:nvSpPr>
          <p:cNvPr id="52228" name="5 Título"/>
          <p:cNvSpPr>
            <a:spLocks noGrp="1"/>
          </p:cNvSpPr>
          <p:nvPr>
            <p:ph type="title"/>
          </p:nvPr>
        </p:nvSpPr>
        <p:spPr>
          <a:xfrm>
            <a:off x="611188" y="333375"/>
            <a:ext cx="8064500" cy="865188"/>
          </a:xfrm>
        </p:spPr>
        <p:txBody>
          <a:bodyPr/>
          <a:lstStyle/>
          <a:p>
            <a:r>
              <a:rPr lang="es-CL" sz="3200" smtClean="0"/>
              <a:t>La relación entre las capacidades y el bienestar subjetivo con la sociedad</a:t>
            </a:r>
            <a:br>
              <a:rPr lang="es-CL" sz="3200" smtClean="0"/>
            </a:br>
            <a:endParaRPr lang="es-CL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4" name="1 Título"/>
          <p:cNvSpPr>
            <a:spLocks noGrp="1"/>
          </p:cNvSpPr>
          <p:nvPr>
            <p:ph type="title"/>
          </p:nvPr>
        </p:nvSpPr>
        <p:spPr>
          <a:xfrm>
            <a:off x="323850" y="188913"/>
            <a:ext cx="8442325" cy="990600"/>
          </a:xfrm>
        </p:spPr>
        <p:txBody>
          <a:bodyPr/>
          <a:lstStyle/>
          <a:p>
            <a:r>
              <a:rPr lang="es-CL" sz="2800" smtClean="0"/>
              <a:t>Pero la percepción de que es posible defenderse frente al maltrato está desigualmente distribuida</a:t>
            </a:r>
          </a:p>
        </p:txBody>
      </p:sp>
      <p:sp>
        <p:nvSpPr>
          <p:cNvPr id="121865" name="7 CuadroTexto"/>
          <p:cNvSpPr txBox="1">
            <a:spLocks noChangeArrowheads="1"/>
          </p:cNvSpPr>
          <p:nvPr/>
        </p:nvSpPr>
        <p:spPr bwMode="auto">
          <a:xfrm>
            <a:off x="323850" y="6319838"/>
            <a:ext cx="19065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  <p:graphicFrame>
        <p:nvGraphicFramePr>
          <p:cNvPr id="121863" name="Object 7"/>
          <p:cNvGraphicFramePr>
            <a:graphicFrameLocks/>
          </p:cNvGraphicFramePr>
          <p:nvPr/>
        </p:nvGraphicFramePr>
        <p:xfrm>
          <a:off x="1258888" y="1989138"/>
          <a:ext cx="6457950" cy="4010025"/>
        </p:xfrm>
        <a:graphic>
          <a:graphicData uri="http://schemas.openxmlformats.org/presentationml/2006/ole">
            <p:oleObj spid="_x0000_s121863" name="Gráfico" r:id="rId3" imgW="6457950" imgH="38671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1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2" name="1 CuadroTexto"/>
          <p:cNvSpPr txBox="1">
            <a:spLocks noChangeArrowheads="1"/>
          </p:cNvSpPr>
          <p:nvPr/>
        </p:nvSpPr>
        <p:spPr bwMode="auto">
          <a:xfrm>
            <a:off x="539750" y="188913"/>
            <a:ext cx="799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2400">
                <a:solidFill>
                  <a:schemeClr val="tx2"/>
                </a:solidFill>
                <a:latin typeface="Tw Cen MT" pitchFamily="34" charset="0"/>
              </a:rPr>
              <a:t>La inseguridad humana: los chilenos se sienten inseguros en múltiples ámbitos y entre 1997 y 2011 los avances son leves</a:t>
            </a:r>
          </a:p>
        </p:txBody>
      </p:sp>
      <p:sp>
        <p:nvSpPr>
          <p:cNvPr id="122883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2317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Encuestas IDH 1997, 2011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07504" y="1628800"/>
          <a:ext cx="8928993" cy="479384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6213"/>
                <a:gridCol w="526742"/>
                <a:gridCol w="2326440"/>
                <a:gridCol w="2399598"/>
              </a:tblGrid>
              <a:tr h="393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Indicador</a:t>
                      </a:r>
                      <a:endParaRPr lang="es-CL" sz="16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Año</a:t>
                      </a:r>
                      <a:endParaRPr lang="es-CL" sz="16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600" b="1" u="none" strike="noStrike" dirty="0">
                          <a:effectLst/>
                        </a:rPr>
                        <a:t>Categorías de respuesta (agrupadas)</a:t>
                      </a:r>
                      <a:endParaRPr lang="es-CL" sz="16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 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 </a:t>
                      </a:r>
                      <a:endParaRPr lang="es-CL" sz="1400" b="0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u="none" strike="noStrike" dirty="0">
                          <a:effectLst/>
                        </a:rPr>
                        <a:t>Polo 'seguridad'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u="none" strike="noStrike" dirty="0">
                          <a:effectLst/>
                        </a:rPr>
                        <a:t>Polo 'inseguridad'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49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Salud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 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Absoluta o bastante confianza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Poca o ninguna confianza 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115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Confianza en poder pagar los costos no cubiertos por el sistema de salud ante una enfermedad catastrófica o crónica grave</a:t>
                      </a:r>
                      <a:endParaRPr lang="es-CL" sz="12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1997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18%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82%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51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2011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30%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70%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0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Trabajo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 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Muy fácil o fácil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Muy difícil o difícil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49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Dificultad de encontrar trabajo si es que se pierde o abandona el actual</a:t>
                      </a:r>
                      <a:endParaRPr lang="es-CL" sz="12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1997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30%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70%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803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2011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40%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60%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49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</a:rPr>
                        <a:t>Seguridad Ciudadana</a:t>
                      </a:r>
                      <a:endParaRPr lang="es-CL" sz="1400" b="0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 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Nada o poco probable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Muy o medianamente probable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49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Probabilidad de que uno mismo o alguien del hogar pueda ser víctima de robo o intento de robo en lugar público</a:t>
                      </a:r>
                      <a:endParaRPr lang="es-CL" sz="12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1997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21%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79%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363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2011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20%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80%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74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Previsión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 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Permiten darse gustos o </a:t>
                      </a:r>
                      <a:br>
                        <a:rPr lang="es-CL" sz="1400" u="none" strike="noStrike" dirty="0">
                          <a:effectLst/>
                        </a:rPr>
                      </a:br>
                      <a:r>
                        <a:rPr lang="es-CL" sz="1400" u="none" strike="noStrike" dirty="0">
                          <a:effectLst/>
                        </a:rPr>
                        <a:t>vivir holgadamente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Permiten solo cubrir necesidades </a:t>
                      </a:r>
                      <a:br>
                        <a:rPr lang="es-CL" sz="1400" u="none" strike="noStrike" dirty="0">
                          <a:effectLst/>
                        </a:rPr>
                      </a:br>
                      <a:r>
                        <a:rPr lang="es-CL" sz="1400" u="none" strike="noStrike" dirty="0">
                          <a:effectLst/>
                        </a:rPr>
                        <a:t>básicas o menos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49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</a:rPr>
                        <a:t>Evaluación de los ingresos que se recibirán en la vejez </a:t>
                      </a:r>
                      <a:endParaRPr lang="es-CL" sz="12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1997</a:t>
                      </a:r>
                      <a:endParaRPr lang="es-CL" sz="1400" b="1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24%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76%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491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2011</a:t>
                      </a:r>
                      <a:endParaRPr lang="es-CL" sz="1400" b="1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>
                          <a:effectLst/>
                        </a:rPr>
                        <a:t>33%</a:t>
                      </a:r>
                      <a:endParaRPr lang="es-CL" sz="1400" b="0" i="0" u="none" strike="noStrike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67%</a:t>
                      </a:r>
                      <a:endParaRPr lang="es-CL" sz="1400" b="0" i="0" u="none" strike="noStrike" dirty="0">
                        <a:effectLst/>
                        <a:latin typeface="Tw Cen M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7 CuadroTexto"/>
          <p:cNvSpPr txBox="1">
            <a:spLocks noChangeArrowheads="1"/>
          </p:cNvSpPr>
          <p:nvPr/>
        </p:nvSpPr>
        <p:spPr bwMode="auto">
          <a:xfrm>
            <a:off x="323850" y="5949950"/>
            <a:ext cx="3003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 y CEP PNUD 1997</a:t>
            </a:r>
          </a:p>
        </p:txBody>
      </p:sp>
      <p:sp>
        <p:nvSpPr>
          <p:cNvPr id="16486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L"/>
          </a:p>
        </p:txBody>
      </p:sp>
      <p:graphicFrame>
        <p:nvGraphicFramePr>
          <p:cNvPr id="164870" name="Object 5"/>
          <p:cNvGraphicFramePr>
            <a:graphicFrameLocks noChangeAspect="1"/>
          </p:cNvGraphicFramePr>
          <p:nvPr/>
        </p:nvGraphicFramePr>
        <p:xfrm>
          <a:off x="468313" y="1484313"/>
          <a:ext cx="4533900" cy="2590800"/>
        </p:xfrm>
        <a:graphic>
          <a:graphicData uri="http://schemas.openxmlformats.org/presentationml/2006/ole">
            <p:oleObj spid="_x0000_s164870" name="Hoja de cálculo" r:id="rId3" imgW="4571989" imgH="2590822" progId="Excel.Sheet.12">
              <p:embed/>
            </p:oleObj>
          </a:graphicData>
        </a:graphic>
      </p:graphicFrame>
      <p:sp>
        <p:nvSpPr>
          <p:cNvPr id="16487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L"/>
          </a:p>
        </p:txBody>
      </p:sp>
      <p:graphicFrame>
        <p:nvGraphicFramePr>
          <p:cNvPr id="164872" name="Object 7"/>
          <p:cNvGraphicFramePr>
            <a:graphicFrameLocks noChangeAspect="1"/>
          </p:cNvGraphicFramePr>
          <p:nvPr/>
        </p:nvGraphicFramePr>
        <p:xfrm>
          <a:off x="4284663" y="3933825"/>
          <a:ext cx="4533900" cy="2590800"/>
        </p:xfrm>
        <a:graphic>
          <a:graphicData uri="http://schemas.openxmlformats.org/presentationml/2006/ole">
            <p:oleObj spid="_x0000_s164872" name="Hoja de cálculo" r:id="rId4" imgW="4571989" imgH="2590822" progId="Excel.Sheet.12">
              <p:embed/>
            </p:oleObj>
          </a:graphicData>
        </a:graphic>
      </p:graphicFrame>
      <p:sp>
        <p:nvSpPr>
          <p:cNvPr id="164873" name="1 CuadroTexto"/>
          <p:cNvSpPr txBox="1">
            <a:spLocks noChangeArrowheads="1"/>
          </p:cNvSpPr>
          <p:nvPr/>
        </p:nvSpPr>
        <p:spPr bwMode="auto">
          <a:xfrm>
            <a:off x="468313" y="476250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2400">
                <a:solidFill>
                  <a:schemeClr val="tx2"/>
                </a:solidFill>
                <a:latin typeface="Tw Cen MT" pitchFamily="34" charset="0"/>
              </a:rPr>
              <a:t>Evolución del índice según GSE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CuadroTexto"/>
          <p:cNvSpPr txBox="1">
            <a:spLocks noChangeArrowheads="1"/>
          </p:cNvSpPr>
          <p:nvPr/>
        </p:nvSpPr>
        <p:spPr bwMode="auto">
          <a:xfrm>
            <a:off x="611188" y="115888"/>
            <a:ext cx="8064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CL" sz="3200" dirty="0">
                <a:solidFill>
                  <a:schemeClr val="tx2"/>
                </a:solidFill>
                <a:latin typeface="+mj-lt"/>
              </a:rPr>
              <a:t>Bienestar, malestar y capacidades: Mapa de las subjetividades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0" y="1196975"/>
            <a:ext cx="9144000" cy="3603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24943" name="15 Grupo"/>
          <p:cNvGrpSpPr>
            <a:grpSpLocks/>
          </p:cNvGrpSpPr>
          <p:nvPr/>
        </p:nvGrpSpPr>
        <p:grpSpPr bwMode="auto">
          <a:xfrm>
            <a:off x="0" y="1196975"/>
            <a:ext cx="8785225" cy="5365750"/>
            <a:chOff x="179388" y="909191"/>
            <a:chExt cx="8785225" cy="5365974"/>
          </a:xfrm>
        </p:grpSpPr>
        <p:sp>
          <p:nvSpPr>
            <p:cNvPr id="124944" name="16 CuadroTexto"/>
            <p:cNvSpPr txBox="1">
              <a:spLocks noChangeArrowheads="1"/>
            </p:cNvSpPr>
            <p:nvPr/>
          </p:nvSpPr>
          <p:spPr bwMode="auto">
            <a:xfrm>
              <a:off x="3095204" y="909191"/>
              <a:ext cx="2943225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latin typeface="Calibri" pitchFamily="34" charset="0"/>
                </a:rPr>
                <a:t>Bienestar subjetivo con la sociedad</a:t>
              </a:r>
              <a:endParaRPr lang="es-CL" b="1">
                <a:latin typeface="Calibri" pitchFamily="34" charset="0"/>
              </a:endParaRPr>
            </a:p>
          </p:txBody>
        </p:sp>
        <p:sp>
          <p:nvSpPr>
            <p:cNvPr id="124945" name="18 CuadroTexto"/>
            <p:cNvSpPr txBox="1">
              <a:spLocks noChangeArrowheads="1"/>
            </p:cNvSpPr>
            <p:nvPr/>
          </p:nvSpPr>
          <p:spPr bwMode="auto">
            <a:xfrm>
              <a:off x="6819900" y="3428777"/>
              <a:ext cx="214471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latin typeface="Calibri" pitchFamily="34" charset="0"/>
                </a:rPr>
                <a:t>Bienestar subjetivo </a:t>
              </a:r>
            </a:p>
            <a:p>
              <a:pPr algn="ctr"/>
              <a:r>
                <a:rPr lang="es-MX" b="1">
                  <a:latin typeface="Calibri" pitchFamily="34" charset="0"/>
                </a:rPr>
                <a:t>individual</a:t>
              </a:r>
              <a:endParaRPr lang="es-CL" b="1">
                <a:latin typeface="Calibri" pitchFamily="34" charset="0"/>
              </a:endParaRPr>
            </a:p>
          </p:txBody>
        </p:sp>
        <p:sp>
          <p:nvSpPr>
            <p:cNvPr id="124946" name="20 CuadroTexto"/>
            <p:cNvSpPr txBox="1">
              <a:spLocks noChangeArrowheads="1"/>
            </p:cNvSpPr>
            <p:nvPr/>
          </p:nvSpPr>
          <p:spPr bwMode="auto">
            <a:xfrm>
              <a:off x="3197226" y="5633815"/>
              <a:ext cx="27368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latin typeface="Calibri" pitchFamily="34" charset="0"/>
                </a:rPr>
                <a:t>Malestar subjetivo con la sociedad</a:t>
              </a:r>
              <a:endParaRPr lang="es-CL" b="1">
                <a:latin typeface="Calibri" pitchFamily="34" charset="0"/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1212851" y="4092262"/>
              <a:ext cx="2205037" cy="113669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1600" dirty="0">
                  <a:solidFill>
                    <a:schemeClr val="tx1"/>
                  </a:solidFill>
                  <a:cs typeface="Arial" charset="0"/>
                </a:rPr>
                <a:t>Insatisfechos y descontentos 19%</a:t>
              </a:r>
              <a:endParaRPr lang="es-CL" sz="1600" dirty="0">
                <a:solidFill>
                  <a:schemeClr val="tx1"/>
                </a:solidFill>
                <a:cs typeface="Arial" charset="0"/>
              </a:endParaRPr>
            </a:p>
          </p:txBody>
        </p:sp>
        <p:cxnSp>
          <p:nvCxnSpPr>
            <p:cNvPr id="9" name="8 Conector recto"/>
            <p:cNvCxnSpPr/>
            <p:nvPr/>
          </p:nvCxnSpPr>
          <p:spPr>
            <a:xfrm>
              <a:off x="1076326" y="3460410"/>
              <a:ext cx="6842125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497388" y="1539455"/>
              <a:ext cx="0" cy="4094333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950" name="17 CuadroTexto"/>
            <p:cNvSpPr txBox="1">
              <a:spLocks noChangeArrowheads="1"/>
            </p:cNvSpPr>
            <p:nvPr/>
          </p:nvSpPr>
          <p:spPr bwMode="auto">
            <a:xfrm>
              <a:off x="179388" y="3441477"/>
              <a:ext cx="2187575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>
                  <a:latin typeface="Calibri" pitchFamily="34" charset="0"/>
                </a:rPr>
                <a:t>Malestar subjetivo individual</a:t>
              </a:r>
              <a:endParaRPr lang="es-CL" b="1">
                <a:latin typeface="Calibri" pitchFamily="34" charset="0"/>
              </a:endParaRPr>
            </a:p>
          </p:txBody>
        </p:sp>
        <p:sp>
          <p:nvSpPr>
            <p:cNvPr id="50186" name="11 Elipse"/>
            <p:cNvSpPr>
              <a:spLocks noChangeArrowheads="1"/>
            </p:cNvSpPr>
            <p:nvPr/>
          </p:nvSpPr>
          <p:spPr bwMode="auto">
            <a:xfrm>
              <a:off x="5727701" y="2133205"/>
              <a:ext cx="2011362" cy="1035093"/>
            </a:xfrm>
            <a:prstGeom prst="ellipse">
              <a:avLst/>
            </a:prstGeom>
            <a:solidFill>
              <a:srgbClr val="99CC00"/>
            </a:solidFill>
            <a:ln w="25400" algn="ctr">
              <a:solidFill>
                <a:srgbClr val="99CC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s-ES" sz="1600" dirty="0">
                  <a:latin typeface="+mn-lt"/>
                </a:rPr>
                <a:t>Satisfechos y conformes 20%</a:t>
              </a:r>
              <a:endParaRPr lang="es-CL" sz="1600" dirty="0">
                <a:latin typeface="+mn-lt"/>
              </a:endParaRPr>
            </a:p>
          </p:txBody>
        </p:sp>
        <p:sp>
          <p:nvSpPr>
            <p:cNvPr id="124952" name="13 Elipse"/>
            <p:cNvSpPr>
              <a:spLocks noChangeArrowheads="1"/>
            </p:cNvSpPr>
            <p:nvPr/>
          </p:nvSpPr>
          <p:spPr bwMode="auto">
            <a:xfrm>
              <a:off x="5797550" y="4147914"/>
              <a:ext cx="2087563" cy="1009650"/>
            </a:xfrm>
            <a:prstGeom prst="ellipse">
              <a:avLst/>
            </a:prstGeom>
            <a:solidFill>
              <a:srgbClr val="FF6600"/>
            </a:solidFill>
            <a:ln w="25400" algn="ctr">
              <a:solidFill>
                <a:srgbClr val="FF66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600">
                  <a:latin typeface="Tw Cen MT" pitchFamily="34" charset="0"/>
                </a:rPr>
                <a:t>Satisfechos y descontentos 32%</a:t>
              </a:r>
              <a:endParaRPr lang="es-CL" sz="1600">
                <a:latin typeface="Tw Cen MT" pitchFamily="34" charset="0"/>
              </a:endParaRPr>
            </a:p>
          </p:txBody>
        </p:sp>
        <p:sp>
          <p:nvSpPr>
            <p:cNvPr id="50188" name="32 Elipse"/>
            <p:cNvSpPr>
              <a:spLocks noChangeArrowheads="1"/>
            </p:cNvSpPr>
            <p:nvPr/>
          </p:nvSpPr>
          <p:spPr bwMode="auto">
            <a:xfrm>
              <a:off x="1187451" y="1915708"/>
              <a:ext cx="2009775" cy="1254177"/>
            </a:xfrm>
            <a:prstGeom prst="ellipse">
              <a:avLst/>
            </a:prstGeom>
            <a:solidFill>
              <a:srgbClr val="99CCFF"/>
            </a:solidFill>
            <a:ln w="25400" algn="ctr">
              <a:solidFill>
                <a:srgbClr val="99CCFF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s-MX" sz="1600" dirty="0">
                  <a:latin typeface="+mn-lt"/>
                </a:rPr>
                <a:t>Insatisfechos </a:t>
              </a:r>
            </a:p>
            <a:p>
              <a:pPr algn="ctr">
                <a:defRPr/>
              </a:pPr>
              <a:r>
                <a:rPr lang="es-MX" sz="1600" dirty="0">
                  <a:latin typeface="+mn-lt"/>
                </a:rPr>
                <a:t>y conformes</a:t>
              </a:r>
            </a:p>
            <a:p>
              <a:pPr algn="ctr">
                <a:defRPr/>
              </a:pPr>
              <a:r>
                <a:rPr lang="es-MX" sz="1600" dirty="0">
                  <a:latin typeface="+mn-lt"/>
                </a:rPr>
                <a:t>29% </a:t>
              </a:r>
              <a:endParaRPr lang="es-CL" sz="16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7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086725" cy="1079500"/>
          </a:xfrm>
        </p:spPr>
        <p:txBody>
          <a:bodyPr/>
          <a:lstStyle/>
          <a:p>
            <a:pPr algn="just"/>
            <a:r>
              <a:rPr lang="es-ES" sz="2400" smtClean="0"/>
              <a:t>POLÍTICAS PÚBLICAS PARA EL BIENESTAR SUBJETIVO</a:t>
            </a:r>
          </a:p>
        </p:txBody>
      </p:sp>
      <p:sp>
        <p:nvSpPr>
          <p:cNvPr id="126979" name="Rectangle 3"/>
          <p:cNvSpPr txBox="1">
            <a:spLocks noChangeArrowheads="1"/>
          </p:cNvSpPr>
          <p:nvPr/>
        </p:nvSpPr>
        <p:spPr bwMode="auto">
          <a:xfrm>
            <a:off x="323850" y="1844675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400">
              <a:latin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_tradnl" sz="2000">
                <a:latin typeface="Tw Cen MT" pitchFamily="34" charset="0"/>
              </a:rPr>
              <a:t>Las políticas públicas, lo quieran o no, tienen impacto en las capacidades que se asocian al bienestar subjetivo. Estas sí pueden hacer una diferencia. Pero es un campo aún en desarrollo.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 pitchFamily="34" charset="0"/>
            </a:endParaRP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 pitchFamily="34" charset="0"/>
            </a:endParaRP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_tradnl" sz="2400">
                <a:latin typeface="Tw Cen MT" pitchFamily="34" charset="0"/>
              </a:rPr>
              <a:t>“</a:t>
            </a:r>
            <a:r>
              <a:rPr lang="es-ES_tradnl" sz="2400" i="1">
                <a:latin typeface="Tw Cen MT" pitchFamily="34" charset="0"/>
              </a:rPr>
              <a:t>La ciencia de la felicidad se halla todavía en pañales, y sus implicancias de política son inevitablemente tentativas y fragmentarias por ahora”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ES_tradnl" sz="2400" i="1">
                <a:latin typeface="Tw Cen MT" pitchFamily="34" charset="0"/>
              </a:rPr>
              <a:t>        </a:t>
            </a:r>
            <a:r>
              <a:rPr lang="es-CL" sz="2400">
                <a:latin typeface="Tw Cen MT" pitchFamily="34" charset="0"/>
              </a:rPr>
              <a:t>(Helliwell, Layard y Sachs, 2012) </a:t>
            </a:r>
            <a:r>
              <a:rPr lang="es-ES_tradnl" sz="2400">
                <a:latin typeface="Tw Cen MT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400">
              <a:latin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80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086725" cy="1079500"/>
          </a:xfrm>
        </p:spPr>
        <p:txBody>
          <a:bodyPr/>
          <a:lstStyle/>
          <a:p>
            <a:r>
              <a:rPr lang="es-CL" sz="3200" smtClean="0"/>
              <a:t>Incorporar la lógica del bienestar subjetivo en las políticas públicas</a:t>
            </a:r>
            <a:endParaRPr lang="es-ES" sz="3200" smtClean="0"/>
          </a:p>
        </p:txBody>
      </p:sp>
      <p:sp>
        <p:nvSpPr>
          <p:cNvPr id="109572" name="Rectangle 3"/>
          <p:cNvSpPr txBox="1">
            <a:spLocks noChangeArrowheads="1"/>
          </p:cNvSpPr>
          <p:nvPr/>
        </p:nvSpPr>
        <p:spPr bwMode="auto">
          <a:xfrm>
            <a:off x="395288" y="1341438"/>
            <a:ext cx="87487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endParaRPr lang="es-ES" sz="2000" dirty="0">
              <a:latin typeface="Tw Cen MT"/>
              <a:cs typeface="+mn-cs"/>
            </a:endParaRPr>
          </a:p>
          <a:p>
            <a:pPr marL="609600" indent="-60960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s-ES_tradnl" sz="2000" dirty="0">
                <a:latin typeface="Tw Cen MT"/>
                <a:cs typeface="+mn-cs"/>
              </a:rPr>
              <a:t>Tener en cuenta en su diseño todo el proceso de creación de capacidades</a:t>
            </a:r>
          </a:p>
        </p:txBody>
      </p:sp>
      <p:sp>
        <p:nvSpPr>
          <p:cNvPr id="22" name="21 Flecha derecha"/>
          <p:cNvSpPr/>
          <p:nvPr/>
        </p:nvSpPr>
        <p:spPr>
          <a:xfrm>
            <a:off x="5651500" y="3860800"/>
            <a:ext cx="431800" cy="504825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078" name="11 CuadroTexto"/>
          <p:cNvSpPr txBox="1">
            <a:spLocks noChangeArrowheads="1"/>
          </p:cNvSpPr>
          <p:nvPr/>
        </p:nvSpPr>
        <p:spPr bwMode="auto">
          <a:xfrm rot="-5400000">
            <a:off x="263525" y="3992563"/>
            <a:ext cx="345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>
                <a:latin typeface="Calibri" pitchFamily="34" charset="0"/>
              </a:rPr>
              <a:t>PROYECTO  DE  VIDA</a:t>
            </a:r>
            <a:endParaRPr lang="en-US" sz="2400">
              <a:latin typeface="Calibri" pitchFamily="34" charset="0"/>
            </a:endParaRPr>
          </a:p>
        </p:txBody>
      </p:sp>
      <p:grpSp>
        <p:nvGrpSpPr>
          <p:cNvPr id="2" name="4 Grupo"/>
          <p:cNvGrpSpPr/>
          <p:nvPr/>
        </p:nvGrpSpPr>
        <p:grpSpPr>
          <a:xfrm>
            <a:off x="1561438" y="2079080"/>
            <a:ext cx="6773342" cy="4213107"/>
            <a:chOff x="624161" y="1130215"/>
            <a:chExt cx="6861842" cy="4190492"/>
          </a:xfrm>
          <a:solidFill>
            <a:schemeClr val="accent1"/>
          </a:solidFill>
        </p:grpSpPr>
        <p:sp>
          <p:nvSpPr>
            <p:cNvPr id="16" name="15 Elipse"/>
            <p:cNvSpPr/>
            <p:nvPr/>
          </p:nvSpPr>
          <p:spPr>
            <a:xfrm>
              <a:off x="5355050" y="2492125"/>
              <a:ext cx="2130953" cy="151294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BIENESTAR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SUBJETIVO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624161" y="1130215"/>
              <a:ext cx="4032449" cy="419049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17 Rectángulo redondeado"/>
            <p:cNvSpPr/>
            <p:nvPr/>
          </p:nvSpPr>
          <p:spPr>
            <a:xfrm>
              <a:off x="1431366" y="3958797"/>
              <a:ext cx="2836309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ESCENARIOS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18 Rectángulo redondeado"/>
            <p:cNvSpPr/>
            <p:nvPr/>
          </p:nvSpPr>
          <p:spPr>
            <a:xfrm>
              <a:off x="1431364" y="2648881"/>
              <a:ext cx="2805198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FACTORES DE APROPIACION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19 Rectángulo redondeado"/>
            <p:cNvSpPr/>
            <p:nvPr/>
          </p:nvSpPr>
          <p:spPr>
            <a:xfrm>
              <a:off x="1431366" y="1339740"/>
              <a:ext cx="2836309" cy="1081149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OPORTUNIDADES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dirty="0">
                  <a:solidFill>
                    <a:schemeClr val="tx1"/>
                  </a:solidFill>
                </a:rPr>
                <a:t>VALORADAS</a:t>
              </a:r>
              <a:endParaRPr lang="en-US" dirty="0">
                <a:solidFill>
                  <a:srgbClr val="F6412E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3225"/>
            <a:ext cx="8229600" cy="938213"/>
          </a:xfrm>
        </p:spPr>
        <p:txBody>
          <a:bodyPr/>
          <a:lstStyle/>
          <a:p>
            <a:r>
              <a:rPr lang="es-ES_tradnl" sz="2400" smtClean="0"/>
              <a:t>Desafíos para la sociedad y el sistema político</a:t>
            </a:r>
            <a:endParaRPr lang="es-ES" sz="2400" smtClean="0"/>
          </a:p>
        </p:txBody>
      </p:sp>
      <p:sp>
        <p:nvSpPr>
          <p:cNvPr id="131075" name="Rectangle 3"/>
          <p:cNvSpPr txBox="1">
            <a:spLocks noChangeArrowheads="1"/>
          </p:cNvSpPr>
          <p:nvPr/>
        </p:nvSpPr>
        <p:spPr bwMode="auto">
          <a:xfrm>
            <a:off x="611188" y="1557338"/>
            <a:ext cx="7056437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lnSpc>
                <a:spcPct val="6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_tradnl" sz="1200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>
                <a:latin typeface="Tw Cen MT"/>
              </a:rPr>
              <a:t>Este informe muestra procesos de largo plazo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>
                <a:latin typeface="Tw Cen MT"/>
              </a:rPr>
              <a:t>Existe el riesgo de equivocar el diagnóstico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/>
            </a:endParaRPr>
          </a:p>
          <a:p>
            <a:pPr marL="1066800" lvl="1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>
                <a:latin typeface="Tw Cen MT"/>
              </a:rPr>
              <a:t>Desestimar el malestar con la sociedad</a:t>
            </a:r>
          </a:p>
          <a:p>
            <a:pPr marL="1066800" lvl="1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>
                <a:latin typeface="Tw Cen MT"/>
              </a:rPr>
              <a:t>Desestimar la satisfacción vital</a:t>
            </a:r>
          </a:p>
          <a:p>
            <a:pPr marL="1066800" lvl="1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>
                <a:latin typeface="Tw Cen MT"/>
              </a:rPr>
              <a:t>Desestimar el potencial creativo del malestar canalizado institucionalmente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 b="1">
                <a:latin typeface="Tw Cen MT"/>
              </a:rPr>
              <a:t>Una nueva cultura política para las nuevas demandas de la subjetividad</a:t>
            </a:r>
            <a:endParaRPr lang="es-ES_tradnl" sz="2000"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/>
            <a:r>
              <a:rPr lang="es-CL" sz="3200" smtClean="0"/>
              <a:t>El momento país</a:t>
            </a:r>
            <a:endParaRPr lang="es-ES" sz="3200" smtClean="0"/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457200" y="1782763"/>
            <a:ext cx="771525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ES" sz="2400">
                <a:latin typeface="Tw Cen MT" pitchFamily="34" charset="0"/>
              </a:rPr>
              <a:t>Dos hechos claves: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400">
                <a:latin typeface="Tw Cen MT" pitchFamily="34" charset="0"/>
              </a:rPr>
              <a:t>Hay una discusión política y académica en curso sobre ‘fines’ del desarrollo. </a:t>
            </a:r>
            <a:r>
              <a:rPr lang="es-ES" sz="2400">
                <a:latin typeface="Tw Cen MT" pitchFamily="34" charset="0"/>
                <a:hlinkClick r:id="rId4" action="ppaction://hlinksldjump"/>
              </a:rPr>
              <a:t>Se pide considerar nuevas dimensiones que superen la mirada centrada en ingresos y estándares de vida</a:t>
            </a:r>
            <a:endParaRPr lang="es-ES" sz="24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4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400">
                <a:latin typeface="Tw Cen MT" pitchFamily="34" charset="0"/>
              </a:rPr>
              <a:t>En Chile y en el mundo, hay cada vez más expresiones de malestar con la sociedad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400">
              <a:latin typeface="Tw Cen MT" pitchFamily="34" charset="0"/>
            </a:endParaRPr>
          </a:p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400">
              <a:latin typeface="Tw Cen MT" pitchFamily="34" charset="0"/>
            </a:endParaRPr>
          </a:p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ES" sz="2400">
                <a:latin typeface="Tw Cen MT" pitchFamily="34" charset="0"/>
                <a:hlinkClick r:id="rId4" action="ppaction://hlinksldjump"/>
              </a:rPr>
              <a:t>Ambos hechos están relacionados</a:t>
            </a:r>
            <a:endParaRPr lang="es-ES" sz="2400">
              <a:latin typeface="Tw Cen MT" pitchFamily="34" charset="0"/>
            </a:endParaRPr>
          </a:p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1000">
              <a:latin typeface="Tw Cen MT" pitchFamily="34" charset="0"/>
            </a:endParaRPr>
          </a:p>
        </p:txBody>
      </p:sp>
      <p:pic>
        <p:nvPicPr>
          <p:cNvPr id="19460" name="Picture 2" descr="image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5084763"/>
            <a:ext cx="14589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1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3225"/>
            <a:ext cx="8229600" cy="938213"/>
          </a:xfrm>
        </p:spPr>
        <p:txBody>
          <a:bodyPr/>
          <a:lstStyle/>
          <a:p>
            <a:r>
              <a:rPr lang="es-ES_tradnl" sz="2400" b="1" smtClean="0">
                <a:solidFill>
                  <a:schemeClr val="folHlink"/>
                </a:solidFill>
              </a:rPr>
              <a:t>Una nueva cultura política para las nuevas demandas de la subjetividad</a:t>
            </a:r>
            <a:endParaRPr lang="es-ES" sz="2400" b="1" smtClean="0">
              <a:solidFill>
                <a:schemeClr val="folHlink"/>
              </a:solidFill>
            </a:endParaRPr>
          </a:p>
        </p:txBody>
      </p:sp>
      <p:sp>
        <p:nvSpPr>
          <p:cNvPr id="133123" name="Rectangle 3"/>
          <p:cNvSpPr txBox="1">
            <a:spLocks noChangeArrowheads="1"/>
          </p:cNvSpPr>
          <p:nvPr/>
        </p:nvSpPr>
        <p:spPr bwMode="auto">
          <a:xfrm>
            <a:off x="611188" y="1557338"/>
            <a:ext cx="7056437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lnSpc>
                <a:spcPct val="6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_tradnl" sz="1200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/>
              <a:t>Un nuevo modo de relación entre instituciones y ciudadanos. Se d</a:t>
            </a:r>
            <a:r>
              <a:rPr lang="es-ES_tradnl" sz="2000">
                <a:latin typeface="Tw Cen MT"/>
              </a:rPr>
              <a:t>emanda: un modo de ser (dignidad) un modo de relacionarse (respeto); apoyo a los proyectos biográficos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2000"/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/>
              <a:t>Traducir las aspiraciones de la subjetividad en decisiones colectivas. Representar y liderar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2000"/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/>
              <a:t>Crear tiempo. Horizontes de futuro; sentidos legítimos de la espera.</a:t>
            </a: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2000">
              <a:latin typeface="Tw Cen M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_tradnl" sz="2000"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5521325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2" name="Rectangle 3"/>
          <p:cNvSpPr txBox="1">
            <a:spLocks noChangeArrowheads="1"/>
          </p:cNvSpPr>
          <p:nvPr/>
        </p:nvSpPr>
        <p:spPr bwMode="auto">
          <a:xfrm>
            <a:off x="611188" y="1557338"/>
            <a:ext cx="72739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lnSpc>
                <a:spcPct val="6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_tradnl" sz="2000">
              <a:latin typeface="Tw Cen MT" pitchFamily="34" charset="0"/>
            </a:endParaRPr>
          </a:p>
          <a:p>
            <a:pPr marL="609600" indent="-609600" algn="just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2000">
                <a:latin typeface="Tw Cen MT" pitchFamily="34" charset="0"/>
              </a:rPr>
              <a:t>Se requiere una nueva cultura política para las nuevas demandas de la subjetividad: dignidad, seguridad, respeto, y apoyo a los proyectos biográficos</a:t>
            </a:r>
          </a:p>
          <a:p>
            <a:pPr marL="609600" indent="-609600" algn="just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i="1"/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i="1"/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i="1"/>
          </a:p>
          <a:p>
            <a:pPr marL="609600" indent="-609600" algn="r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" sz="2000" i="1"/>
              <a:t>         “Una de las tareas más nobles de la política es acoger los deseos y los miedos de la gente e incorporar sus vivencias al discurso público. Al dar cabida a la subjetividad, la política le da la oportunidad al ciudadano de reconocer su experiencia cotidiana como parte de la vida en sociedad” </a:t>
            </a:r>
          </a:p>
          <a:p>
            <a:pPr marL="609600" indent="-609600" algn="r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ES" sz="2000" i="1"/>
              <a:t>(Norbert Lechner)</a:t>
            </a:r>
            <a:endParaRPr lang="es-ES_tradnl" sz="2000" i="1"/>
          </a:p>
          <a:p>
            <a:pPr marL="609600" indent="-609600" eaLnBrk="0" hangingPunct="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400" i="1">
              <a:latin typeface="Tw Cen MT" pitchFamily="34" charset="0"/>
            </a:endParaRPr>
          </a:p>
        </p:txBody>
      </p:sp>
      <p:sp>
        <p:nvSpPr>
          <p:cNvPr id="165893" name="Rectangle 2"/>
          <p:cNvSpPr>
            <a:spLocks noChangeArrowheads="1"/>
          </p:cNvSpPr>
          <p:nvPr/>
        </p:nvSpPr>
        <p:spPr bwMode="auto">
          <a:xfrm>
            <a:off x="611188" y="188913"/>
            <a:ext cx="80867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CL" sz="3200">
                <a:solidFill>
                  <a:schemeClr val="tx2"/>
                </a:solidFill>
                <a:latin typeface="Tw Cen MT" pitchFamily="34" charset="0"/>
              </a:rPr>
              <a:t>Desafíos para la sociedad y el sistema político</a:t>
            </a:r>
            <a:endParaRPr lang="es-ES" sz="3200">
              <a:solidFill>
                <a:schemeClr val="tx2"/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1 Título"/>
          <p:cNvSpPr>
            <a:spLocks noGrp="1"/>
          </p:cNvSpPr>
          <p:nvPr>
            <p:ph type="ctrTitle" idx="4294967295"/>
          </p:nvPr>
        </p:nvSpPr>
        <p:spPr>
          <a:xfrm>
            <a:off x="250825" y="333375"/>
            <a:ext cx="5256213" cy="501650"/>
          </a:xfrm>
        </p:spPr>
        <p:txBody>
          <a:bodyPr anchor="b"/>
          <a:lstStyle/>
          <a:p>
            <a:pPr eaLnBrk="1" hangingPunct="1"/>
            <a:r>
              <a:rPr lang="es-CL" sz="2000" smtClean="0">
                <a:solidFill>
                  <a:schemeClr val="tx1"/>
                </a:solidFill>
              </a:rPr>
              <a:t>DESARROLLO HUMANO EN CHILE 2012</a:t>
            </a:r>
          </a:p>
        </p:txBody>
      </p:sp>
      <p:sp>
        <p:nvSpPr>
          <p:cNvPr id="139267" name="AutoShape 2" descr="data:image/jpg;base64,/9j/4AAQSkZJRgABAQAAAQABAAD/2wBDAAkGBwgHBgkIBwgKCgkLDRYPDQwMDRsUFRAWIB0iIiAdHx8kKDQsJCYxJx8fLT0tMTU3Ojo6Iys/RD84QzQ5Ojf/2wBDAQoKCg0MDRoPDxo3JR8lNzc3Nzc3Nzc3Nzc3Nzc3Nzc3Nzc3Nzc3Nzc3Nzc3Nzc3Nzc3Nzc3Nzc3Nzc3Nzc3Nzf/wAARCACdAO0DASIAAhEBAxEB/8QAHAAAAwEBAQEBAQAAAAAAAAAABQYHBAMCAQAI/8QAQRAAAgECBQIDBgMHAgUDBQAAAQIDBBEABRIhMQZBE1FhFCJxgZGhB7HBFSMyQlLR8OHxFiQzYnI0Q4IXU2OSsv/EABoBAAMBAQEBAAAAAAAAAAAAAAMEBQIBBgD/xAAvEQACAgICAQMDAwMEAwAAAAABAgADBBESITEFE0EiUWEUMnEjgaEVUrHwkcHx/9oADAMBAAIRAxEAPwDHHJBE9o/2ap80qJl/TGjxHqZkEjIwuFvExZbehPOMMecrIQseZVB/7ZIIyP8A+sdw5V9ZJ1BhY8H/AExNvboCe4VVbbjs/eP9NnQp0jgWkjjijQXXx1Eir/UU7DY98E8xzIU0kUY8C8hAUyuQrEgkDYHsD9MIUcEBiWVSC7AKfO3+b4bAoahpnEcVTUIgUyKA/GwsfOww2lm96nnLsYgjvsmTfPiY5ZVRE8KRtDEe9p0tsATx/pg10Srw1TLcPHJFvKq7A3uF35Pwxnq56eLM28eWJF8Ym0jADY+u2C1NUxyxh4J0kVVupR9Wn3fjjeNSL8dqydSZ64BTmLb5Oh/b/wCzXXmSGuaScErcBC3lYcH43wUoJYKPLGqaxoaelLjU7kBbAWHPr2wFrJgkEklRK3hxBmYk/wAoC3/z1wudM5NJ1jWSVGYVbQZZC7CJNYDE87D5i5+XbAv01mOQh0ZQxsmrLxyw61+I9S9Q5FSRe0LX5csUg2aKQEsPgN8Cs56ipKmkC5fMk3jCzPGbhBbj443zfhr05LThUSpiccSpOb/HfY/TE66gyCr6WrWko6rx6RzZJlAtf+lwNr/ngeRUzgR3BOO9wG+xN0uYPlyPVRSOjoPdKta54Hfzxj6To6fPc7OY5/Wl41lV5EdWkeoa38NgD7uwv6WHngVm9cKihp9GxZiXAPJG2N/Rau4rELyCJ9Fwh5YMSPyHy23xmocBsxr1E+9cEQd6luoGyuOl9oy5KWOEADVBCq2N+LAA39MIv4nUEWa5VJmMdFU09VQgHxpY1tLFexUlWPF7jVY8+exvpmcs9VHKztqjDkufXff6Y1S02WQUdZHLSfuLM05f3tQFi2x+HHphjnyXciNQ1dhHnUnvR1TJV5LLTswL0b7AnhGF/wAwcMWXOqMij3p3YaAy3Hn9cJ/SWZU69V1aRJopK9n8NOAvvFlH0uPnhlrDBSswkmjRL2HiMBvz3xy5Notg/gwmFbp2oPjyP/ceBXojrJUSSQySMqrCI23Plwb/AB7YXvxCrCzU1AALW8ZyR8QP1OCnTNbkc8Fsvq6WqqgP3vhBfEv3FudsK+ZNLmPWQglC71CRFV390EfpjrK1i8VmUzKMO4W2A6HjX3+If6W6aQUiVWYoXeQalgbhR2JHn+WGqOmgjTTHCiAdkAH5Y8z1dPT6RIyoWFwvp5/DHxKmN1ZkkVlBsSpvY4DXXsdRPIyLMmwux8/EFZ7kEGYRvJCFiqha0lr6rcAg7eYv64i3V8h/blQhBLRoiWPaygn7nF+jqIpiRHIrEcgHcYg34gUr0nWGYoeJJBIt/wClhcfmR8sEWxivBopjVL+o9z50RKLk09UmW0MUEghp44FBKyAMpCjgced7+lsFJ5K2vy+DwFRw8YEisQoa5s3n2vthKyWtjnyeCoYk6YhqIW9iNj64b8nzGlhpo4AxQbaQH16yxvcAbgYxU53xlyylOAdeyYj5ZnNfkrZnkFPK6QQVRsQAWRGJBA+x+JPnj7l+cVtDGxpJI1dhYkx3a3nxxgD7Z7d1FmM5YBaiV2UnfbUbfphmyCi9vr442GnUxZmAO68/rb54BaTy6Mt0LRXjc2UfmZHqqxqhqgzOHaxsbAE+dh8zhHzXLcwp6iSseIaWcyGSI6gtzfjt9MX2PJstjSxpI2vyXF/vhe6j6fhgiaajjCgX1x3uLYMq21jZOxJl2TVlkJrWvET8qrnraOCpeRZLn954exW3O3F/th+y6vzCOjjWnoKmSID3TKUXb09/fE26Zo5kzbM6Ojp2ljQJMqDcqp7gfO2KrllRVVtKJah/BbixjIJ++O1od7A6g77lNa8tHUWs56Q6d8NqenqYqSvI/dLJUglm/lUqxvYm2/rhQyqeR6V4Jbh4W03PNt9rehGKVHE71UsU9HRGklN2snvtcG5Y9ydvqcKebZQ1DVtIqSNLVNI7IBcLZrKB8t/mcCydcdw2BaVt0xnGjlOlSJLEeYHbfHbMuoc+nzP9hdOXj0AeIWRCxYgG97WA3G53OPtBSEF4542R12K3sceMnaXK+qMzllQzSS6ZUt/MCNQ+/wCQx9TYPEJkqLPE90n4U1U+qbM80RZCbnw1MhB9SxF8ec06BrunoWzPJqxpzDu8RXQXXv3IO2G+kzPPZq1BJHBHT60QMKZ1uDydRO1vhvjhnL507K0de8KKx8RFgSzG54vfawHPrh4EAfTJHBnbi48wT1/JllP0PT1NNE7yZm0RhZ3uVWwcny4FuO+BfRDrU5KtMaiKlMLsFPg6ywJvzz6YzfiTUJBl/TuTRtfwKczMewvYfocCOkKlUaWJnsWtoQm2o73sfpgV7sTuPenYqChkI1sywZcpXJWgjlLIXKBlULYc7Dtvf64WevKeOHpWp9ommZ1mRoPEk1aW1HYCw/lJHwAxsyTNJBEkHgzsvK0ojZmBv/UqEEbefxtjD+Ibr/wswq6ZKWplqUeGBZNZHNy3YbH64zva7nKqgmQF/MlLrqAvfY9u2DHRlRNFnEcC3Kyklh6gbHB/ofoVs5ArsyLw0N7Kg2eb+w9fpim03S2QUoj8DKaNShur+GC1/PUd/vjq1krC5eSiXAr2Yv0GY+xyN47imU3VkL/xj0IBH5HHvrDMGg6QzGdohBFNEsFPudTl7AmxAsLX/PB+SjpsuLVMEaMoW5Rt9Pqux/z6YXer5afPMualmZo49Yk1rsI9N9zfc/bBEqOtCLk+++0GvvIv48kTo8LlHU3V1O4+GNFJBWZ5mlNSpK89TUOI0aZr2J7km/bf5YxSKGmIjYut7IwW2odjb/OcNvQNFNS5zDmdSjRJTklNS7sSCOOe5xwkKNGKBGsc6Eacv/DLM8sqoK3Ls+ijq491bwWsNiLb3uDfe43wK6VrsyH4iU9Fnj6qtJ2EjkAHUFPkLbjvigUue1LO6GFZBeyt4ZXtsQCdx9MIHVUjQfiNllcxko/FaLxJkABsGKFrXPIAxxm+k8YOyrY0w/Maczml9pnathE0odkKMTsO1txYWt/hwUyNVGWVGoIgaW+nXfkEed9/XfH7rSnMKpXR+8No5QvlfZvl+WMHS5nkeQ00QkkAs0zyAAX3tbSd/hhanYbRMdr4vQHUTcKIU0kkkMRW494oTyPv8sJv4zUBSpyvMCLF4mhkPqPeB+7YoRaZDBEZVmmVtUkjKFDEdtI/zbHDPspj6gpYYcxUeHE+sKtxc2I/XDPtnlsRK5xzDASUdEzsTUwk3UEMF9dwSPph+DRQ9L5nPQ00cdSKdyZwgBbY/PzwPPSSZVVVFfl9hC0YUwliSCOSCfTtjHW59LQx/s2kiSaeqGkQAXvfbc+WBlCj8viV8ak30fSfn/iIGUuBV0xVb76bed9h98OeWVlRSVVqSTTMPd98bA8WPpgrln4aUCUAFZVztVsL64SFWPysp5wpdQ5VmfS+YL4kxlhkF4pTe0gHYg8EYDZU37o9jW1XVmgHuP2S5nmozKOnzKohmEt1UxkHzK8d9sdcynqnlKmUCA7GMubm9rAADjnz7euE/pCqqK2uSppaV5ZIXUun9I89tyMO07hxLGyyM8ZGpioATfjY3vb0+OCV7YRCysVWiJnTlCKXriuLVQjkEUfhpbaZCvvp/wCS2B9Pnig62Juwc34ucL+f1dD0pTVOZTIJJJ3QxwmxbxApGxPGx3PkMIkHU/WedNJUZbBqhDWtFS6lX0uecUV41qAZ529TfazrKxSyRvGXWVZI0Buyk2uO3r9TjPE5lPjFd5ACF/oHYfnj9NWUsFH49U3gU6Dgi2/YAcn0Hz8sK+U9RmojenmW0qKShG2oX4+PGI+fg5GRTuodDzHrm5OEB7jS8UUgtIlyNwbb/UYX8+yuSGrFZGn7nYXubpccfDb74Lw0NcFEpnj8SxJjKkKPS/PzxwzOaSspzGym4Kl7m5Fjva359/TErFx7UbaNyA8/iHqf2HBNgIgqgqZ1rEdEaaRPeCuSdhyfOwxuyvqZ+oEniynJaiunUkvPUT+FTBj8N7bXC84EVVM0lNURlSwaJ7SJ2Ok4JdD5rl+RdPZfSygmaZBI5BUbkajsTfg9sXMdxqNZyctFZlp+nOraSrqKyejyes8cC8SuFMY8o2Ke6fnhX6mzigqm9iTIny7MqeQ6naW5BH8trfE3+mLRmOa0uXUq1FTKFRhe5NtrXvx+mEbrXpyPqPMMszKhCwyAP7S/KkIV0jbve4v9eMNMAfpiFdrIwb7TZ0tUVodYIZkjLoA5eLVb4f6479T0UEnU3T8U7CVR48riSx1uqgqSOP8AbG6FVjlEyKFkFvfsMZqqkNTnNPXTOdEEDqoI94MxFz9Bgi4hVdbhLMxHt5jrozXNndPlzslQ76rgC63vqIA+5GC0OYxy0EVUjXRwbXB7Gx2wmLVVFJ4scgSQo2gmQBuNhz6YPZbVRNl8EcbyGVXIcBStiTf8uPPC3unkQZo42lB87mtMxWrpkqISQhcFSyMjcX3BHwwodVSe01dbRUbRIktMdf8A+JiLNf5HDdUKI8uqpTIXIS4Z21WPb79sK88cbRzNOAVluJGtbVcWO/zwzUGYb3qHwq9OxB31qRpHKssqGxUg3v5b4fsmzH2+jWYgK+qzC+wPN8L+YdMSxVbR01TFKg3XVcG22x+2DmVZcKChUxyKf5pGvyeDcHCORYhHR7h8LFyKmJZdLDcOYrRCSR5CsWwdyl7k/wBI/mOx2ws9X5onUFbT1NJDJAtNGFVmI1MQxbVtwfyxuy/L/wBs9SRwVJYUcC6pWANgvlt58fXyxWQaCiplhjSJIQg0okewH0xypSy73O5llVbAMNmJeZdd5ZndElDHHUwzF1N5lXTsOLg+fpjv0s7PmPhl5Y1YHUobTew2/LCd1/lUeX5tHVUahKasTWmjZQw/iA9NwfmfLDB0/V+15VTzkgyFSr+ZI2v+WAu/tHfmKZFlWLj7UbBjT+0aaizBzPIsapGRbnfVv+mCjZjSLRrV+Iq07i4kf3Rzbe9sJlb4qpG9OFcX0kMgYEbWw10EsAo6aBJBIyxanKrxtc3BHn25w1XaXG9eYoOD1LYPmc80kKUbNcaXUnbuLYkGUZg0/VMFU1tbSe4CdIGxC7+XGKp1JmJoKOeqFpPZ42NrbXOwGIlTTeBVxSjYowbbHLj0BLPpSA12D7y50NZJUZQGlZY5dWl/f1gEWuLg/rhez/JRmXTslO7Uz18IEkckCFAWA94fOxHyHljNkWcrT0E0c8q+xKS66ZEWVtQHFyCw7CwvfbBDOK+Snjp4qGnEddUx+IwqG2p041OAeb7AX8/LG03YNRUVrj2b34PUktNPLSTLJE2llO4BsCPL54tGTVVJmmU09RQxCGlN/wB2SLh9wQfp+WJdVUGRRyOarPJXnYln8JRpB77BT+eNWW5jVdN0NZVZNVpmWXvGdVrAwPb3XI7gd8bGO6dwuXmU3joaI/zMv4o5r+0+pVoac6oqJRCB28Um7foPkcPvT2YU2VZTT0sdHN4aKArK8ShvM+9IuIf4reMJZCzNrDsW5JG9/rihxvAy/vadJATdS3l/lsZyH4kbiGFQLVYL8anHqLPZK6oerqG0RRgiNOyD9SfzPphbOekMQILre13fvjXUU5zHMcuy8MwWomAYrzpvv87XOLblmX0NJl8VNT0sCQqoAj0iw+O259fPFnKyTWfZToCTEqawF2kwyX8QYVhhpMzhn8NRYziUSW35Iteww9xlHVJI2BVlBVlNwQfL0x96yybL84yOsiENO1VDEzQyIiho3UXAuOAeLeuAXRFQZulsvJJOhCgv5BjbEsKp3oak/wBQxuAFghSqpgY3MaaQwsyje9++B9BVS5fGKJV0mP3QukE29D8MGlNxYbn0wGzdozVpoYtLpIZQe3x7HC11QUchKvonqNlrjGcbH3jnBUrJSR+EWlKLZ2C7bH19ML3W3UbZLlUa00aGtqmEcUbC+w3Jt9B88dOnaKslWGWvkIo4GEikysWmIvpZxsLDm2+4FrYAdbUpzDqijqvFURUiAGI/xE3LfqMd56G5UNPJzWJryPoqTOYkzDqXM6mrkkGoQxSFVj9L/XgAYLHpCfKonfp/MKlnBBFHWSiSJx/Tci6nyI783GPOWZ7JSUEMZ8MhSq3bUTubDYYN/tVny+KdCkfiA3upexB47ffBFu389xa2koxAHUVs3lEM8MxUr4y/vEP8ttvqMFsjy6Gsy9maUeCGNovEIFvUjsfLCDnubVD55NM5Lq2nSpQoACL20ncG53wx9IZhSQyvUSsgjQAvdb234+eCXYziwPrYaaqzENJTeisz9a9U1NTOvTvS8ZllBAklpxvcH+FQPLuf9cYsv/DfP6u02a5sKc2vYO0jgn5/rjP0hXVFBHU5hTRQNUzzOZHmQsQtxsLep4/tik0eY1UuUeO8UYqizLoQXTUL/bY4ELBvU77LqAQfMn3UmSZt03GlRNN7dQIAJKkDTLEPNhc3Hrjv4NOtKqMA6NYhh325+mG15HzCgr4qydponiljdDT6FNl3sbm4+Pywi5fHPB7NTVBcShF8RG3GwHf4eWJ+UigAr1Lfp1tr7R28Tplc8lJU1UcNRLqLISVIGrbyIPw+ZGHuop5JKSknkkqFkjhH8Etjxv8APfn+wtMa6tSmz4lGPhNGqnbjnf6/nh26WizGrp4ykohpojpaf3WaTe5VQRsPidu18FoY6gs+leXua/n8wlWwUlfRSSZvTrLS06tMRLuw0qbketr4SeiH1ZZKCdOmYm3xAOGz8QyV6TrDCNw8erSeAW339cLH4V0gzH26m9oCeHoci25Ui230++NWKWHESXlAtjMV+8ZqAPMkipG7LpJdkNigvzfGqSmZSre11EhuGAaTk+vngzHlcdIfBgMgWVffa/JF7X9NzxgFDkssUk0VRWSmmDkRxI25Ha55AwQn9PXt5PxhpCC2ptXLY86glpaoFqU3ErK1tbeQPp+dsSvqfo/MslqpmihmqaFDdalFuALXswHBF9zxiwQqkNNHEiusKLZUB2A+HGOqVAiBX+U72tgf6ut+mGo7i5lmISF7H2kj6AqqObM4qfMoTL4Ss8DBL6SN77b425jBUdV9UVdAk7Q0xqGWaQDcRx2UC3qSxt64cM+6ey+KaLPKGBYqqBw7+EoUSqdmuOL2POE/ozO4DV1s00CeI1TKzuyBrhmuD8sGB9obHzHXcZhFifbx+YyQ/h905HFCrUzy+EhUlpD7xO5Zrd/LgDCnnvR4ySsWuyN3qqV20TUwOtgpuDe25W2HeFvaoKuaKPSl0KsdlJBJJ+HGO1fPLUUt3VkEEbuTsOFOwt2/tj4Wn4ijU8T2dz+dpAqSldyAdPne22G/KKkz5dCxXUy+4bC/GAGT5VNmsshuI6aBfEqahh7saAXJ+PkO+GDpyCSHK0kkhkRJmLx3Um6/LH2VYnHzOYDFLSB4mnLaOnqMxgmll0mMsNr7gqQfzH3w/dM0q09TUinqRJHNEQUQWVSLWsO3f/8AbfgYntJIEnjZiAAdzhwyDMFpZ2DuVjYW0gEl/QbE3w76ijJk730ZrCCviHXkQ7l+UNTRTgCJnKMqO0Kp4dxawKi5X03wHp6OPIspWkp5dYiOhZG/nJ5NvjfDBJWSRZe80kLwGQhUjZtRQEgXNuBY3wAzZtNMnu7axb0wuBxUmJ2KL8umhxsEzIa6sNwZT/AdxtY+mOegkeLYkAbne5PfHykhEswVgGRfeJ1b3vhnyqgirZXiaPWkVta2NiT227YSssZn9pfJnosuyjDPCisA670Jz6ZqNMiJPORCouiu3uhvTAXq6oK9VNApGiSnDsANy4IF7/BrfLDnU5VCsVqSPTpX/pqL7emETqKgIzKGsUkKsbRsvxsQftb5DGC7IfbsEn0ZAe7kw1ucULliEcqByb2sMNmWzqmVRn99Ekd3FTodka4tyBbkL3wpUnihrISdP8NtjgtUvSZRkL5gaN/2i90hdovdjY8Nfjbm/nbBcdWZ9CO5tirVs/HcSup6pazPq14mJjWUorHltOxP1Bxlpj4avIhYyJpNre6f/I325+/bHgx6QLmy2uWNzjFS0uY5zK0OXwySJe1kB+/0x6JrFqQb8zyAVr7Dx+Y4ZNmWiJY0dFe+4JHPc2w+ZLVQ1WVQwxy6qhHJcGwK3B7X4GI7/wAI52oLewSm1yCEJuALk7dv1O2DnQmbVFLmcOT50agUk7FIwRp0v6m1yCdue+IhQcywPUvjILIEcaIlPMLQwTTzPdFjYtd79rYVa2rZmjnERk8fe42IHlgv1dXpQZJogRFRZFvCSLhL9x5E2wDoMzpa8jTLGJxt4d7EAdh54H+m9+wKToTX+oLhV+6V2T1qKWeo0ueKjIYy6KCPLD70r0xHWZdHLWzymG/uQq9h8ThPzuJpOpR4IJZIgzBtrAA41U3V3V1LGKKgyaJkiJGoRNID/wDK4Fvpj4Y6iwr8CGvzHtx0YfubvqUs9N5QKZ6dKOONXXSWHPP+gwl5HSp0v1lIHR9LxOgVNg4JBB3twFx8q8868ioaarVMrlWdA4ighDOo9QT+Rx5pF6kzKWPMM+p6SnWEgLZNLvq2tYE8X72/swtKllI+8l2ZDpS4b5BlHpczgq45fBZw8a3aOQWI/wBMLOa50KKpCga5NDOVv/ERwMdclmH7SRNwJY3Q3HPl+WF3qmiCVomXVaW+qxNwRtt9sL+qJrIrAPUX9JIvb+p1GzLs2FdTzGNUMkbhBb+Fri4P2OOPtVQTKJ4GQqfcJFr98Aukp4oxLA0ixSO6nU8gsAL7W574959XSx5glDRIGqn73BAJ4xh+Jr+oSyuEGtKA+IzTVEbZdUpMwQCO9u52vt9MQzIKtqDN54JgV1MVs39V9vrvii13TOZlGqJahamUkkrcg/Lzwo5jQRVEqvMuiRG91xsQQeDgK2NWgSwRvFwE4cqbNkGMvTsk0s0qJDNPOf5xKEQAWtcFTx5jfBTq6qnyvo2uaVzNUNEYzIE0gFjp47AXwM6XqXoJ5yXLwyxhiFW51X4FyN9yLb3tjP1nm0uY+zZHRKVerfVNI1iCo7X+N/phutTxDHxE8v6rSoi10LUUP7PzHLs5kSKlmkjkRZHKB2F7/obYam6q6fhtCkrmOMBUCQMQANttvTGHK/w8Z1WTMarSNbEpHZmKg+7v2J74I1H4eZMdOierTkm0oP6YVuxEucuSe4lxCmCKPpTNpwDLA1Op5MyOD9ADhhy/L6/JK4CnppayHRYSGI8Hm17W3wZyqto8xpUqqJRJCxsGWnNgfIgHY+lsLPWnVZpKp8uyuONZkFpp9G6k/wAoDd+N8XMu0WgMx8THp63e8akXz53HKogkqqYBoZyzlS37vcKDcj7YH1fT81UoAmdFBuB4YJv6m+JQaqqZ/EkqJyzb62dgT8N8MHTfU9RQ1UUddV+NSE2YOod09QSCdvI4UWxD9Jld/RrqmF6EFl8Rljy9suqWjkZGJIJ0i1gfPAqDNJFqpAsv7t5iRck237b7X23G+2ND55l9XUSNDUKupiVDqVH5WwOo4443Mwj8VwfdUtYavU4lryFzHx9pqlGud2yB2RH6u8eoyuAzHQSvvuUB33F7NtzY73+XOAmZmOWAOG1LYqxAtY/D6H6410jVklOIo6CokZha9SioqXtf3vEJ7Dgb4DdU5lTZLTMJiXIB0qvLuTwL9rYPkgtX47+IjaiIpbwR4mGhLLVKGW2k2xRMmIlp01AHUpFjff8ATH88VWdZhUyl/aHi3uFiOkD58nG3K+sOocsqBPT5lPJbmOc+IrDyIPHythmilk7PmCycoXKBqOf4kU9HSPnRip40LLAECDTpLMuo2Hpqxj6Q9poMq0Q1PgNMwkdVldL7+a99I23wJzzP26lyjM62eJYpw9MZFQkryy3F98aenqwT5dE+ptSDRIFHNu3zxy1nC7P3jlCU2WBR/tH/AJ+ZTctmqa/Jor1BL62VpCze8Abb8E7efzBwudYwSjpNpPHFXPRTxzLKLjw9J961+NjawwayeoMeWxI0aLGATGkLxs0txf8Aq/iv5fbCv+KNS2VZPT5fTEr7WzGQWudK22v5avyx8neoKxVUsZr64yuTK8o8aWeOUTuCCL3NwTvfEtqakq5EfIPI7Yo34mZstVlXTyRt/wBakWoYDjcAD7g/TCf0JQ0eYZ94uZxPNTwLrMarq8RibKD6d/lg4IERsusvP1eZ4ymg6nzBkrcvgzGUH3PHVbgjyudjjxLm+dU1ROss0kJUnXDIAlvO6nfF2oMzpqtJEhR4xAACroFAFjYixItt28jgL1dlUHUmVzQmlcVaqWp5iVvGwFwGsSQDxvt32xgkE7Iml5oNA6mbpbqBM6yqmqGhJliUxeFAospHcngc+e4+ONeeSz+3UsZuqKpeU321EbAedhc/PCP+EubxUP7TiqqhYYfckGrezXIOkeeDPUfUQraqNaHZYzbUwPvf3/2xlXSlwW+IYYWRm1EVjz8nxMk0ubdUZvJlmVTtS0kLaZqlbgu1vTt6D446xfhbUe1FqnPS0W5JSNtZ24sTb64HdJZxLlMdcY6cTzGZyFN+4vew5vbD1lOf1VfSVHiwpHUxgEABiCGPkbHHzX+4xJmRhHHQKo8QJlmWV+WZz+w6nOKv2TwTNTOJNJZAQCovwQSO/BxmR4ct6nlFOh0w6ggILEep7nBxJZ587y+adVV1eZeADbQeQCe6Dy5wq51LbOa8FmDCZhq9ML3t0v8AMrYKlg6+Ppj+1bMaOKTwA7uoLIhJG/l6YWOqstLRnMFQI3/vIdrG9gRglRzpXUtPDrEDtEojhP8AEVHLD0wJ6ohqqWCGFGeSJyWey73Hn9Tj67RrOxMenoa8gENo/IgrKqgrHoJBAtzf5YyZp4y51RVykXRCrem/P+emOVPI0cvhm4v58nyxqlKvEbm7LxtfDmOvu4mh5E+zOCZh34PcYMkzPMpK9Pa3LwSgBVCAKp7WNvhyd7495rX1q1kiUdPUTBTpNqxogPgB8+fL1wu5ZWFKiAqdTI1whNrn4nDNLJSNKxlkZZCbsqIzW+O2EVdtQdtCB9/EnfTmeVGTtUCKKOVZVB0ycKw78epxljc1+ZaVYNUSuzMVHHJJwLnXXGVudz274J9FwxiqeocsJUJRVK7EHn42tg4O69k+I6z+zkAInbeTDlBkkdTUpC02qZrABmAAJ4uLk43V2SpSxVVEscIk8J+BvxzfsRzzgvBVRxPE7CFFUhiFVF47dsEepepcqy7KpmrJotUyFY4kZXdrgjsbC1+cCQB+4LKyb16Y+ZE8so5a+dIoiqf1SO1lQep+eKVSBKR4RGdaNGCHJvr5W/zsThHizeCmREjpHjT0IFzhqy2vgrIII5HNNURIFVahCokQcWa3O9vKwB23x24u52RoCZxaqEH0Wcm+ZRcpnmqKBYmkRI4wEvGCGK28idj6/YYnn4tUj+JSVaboqsjgfy3sQT8f0wy5dm0WXQkSyQ2Jv/1lse3Yk8YV+tc1/bNFLFAto40JBII1G/8AptffnjHRYoKmDb0+ywvsddxCaN4h7yMBfSCe5sDb7jH7S4XVoa1r30njHKJSR335tjoKifw/DMjFQLW1bWBuB8Nzh0iRgSRCWW0M02SZzWxzIkNOkKvHexkLSrp+Q0k49dO1Rp6mZma0fhFnHna399sO3SvSsUvSs8NZI6tmRikOiwKIjXUb83JJwK606eochoKc0QkMkzlWaSS5KqAbeQ3t9MTjn0WWewD3C1ckcMPiDqfPs9r6r2XJXlhaRto6YAMR6tz9wMfOpMr6ojWKrzyGskSNABNI2tU+Y4+eDn4UmOjlrK+aBpTqWJAlr35sL+Ztinz5lDPl4kjiaZJUN42sLAGxDX2+WGuQU6HxNsGcbb5kEnzKWugo4pT/AOkgWnXe/uqSfzJwd6IWnjoZpFAeYyASK38oHH1wN6ryyHKuoJY6QqaWdBNAFbVZTf3b+hBGMfTVaabNPCO6VB8M78N2P+eePrVL1njA1MEtG5YOlpqcSVV5IUBQ2jU7nckm3xOCppoYJ2lWmgjIszyabEKF7+mkfbCb0xFWmsl9jQu2kHV4qR6B63Rr/mMd+uc9fI8jno6msFTmdcpjVAFtBE3J2Av8TYkn0wKnbKPvKeUFrYncROmfY5eoqtYYpJaZg5gjALMw1XUW77eZHmfLB7Moo4avRCGQFAWQqVKHyseO3mObHjAPoLJKmtqjmEUgiggYoSU1FyV4txxbnbjFPpYIKeARmjjcKWILoLgE8D05+uFs3IrV+PzN4HqSY1X1bP4iVRTGBzIpsTyQbN9fnhl6ZqWepqDIJT4segyg3RDz7xPwxx6mooHgjqaCFI3RiHVVtquB5fDHjpSnpZ6vTUkIoS/hyA2c342Ixilw+tRh7676WsWE82iioqRJYZbvNJ7hG11sd/ncYUa1z7c7Ne7oCb4NZ3ndJmGc1ECTNqpz4axsLX8yB3B88AK8halSONPn8cOZA41cJR9N7rB3vcdujqynkoDBDSrFLHtO+kWcnj4/phk5UG1vniedM5nBRjRM1i04I/7tuPsMN0PUFDUUpmiWZlDBQBEb3PFj64DSeY+r4kD1DFZcltA63PeaZdTVULCWIFub9x88JlAYabPZIKy5ihYhm7dipI8rYaos3SpLqtLUpKoNkZQdYBsTe/phVzpDFncqyAKzFDrB7FRzhihyjFV8GQvUrLsavmv4nquyGSnqNVOrT0zsCrKuq48mtxhnpZFjhUF0ozYfu9o/nY84mHUHUVVlsho8uqGimt+8kja2n4eRwPy7pHPc+g/aAAZJTdZKibeQee9zggoUHZjVPqNuTSpde5wYCKosqrIEcizcMAcN0VHWZrQ5dVNJT0sdMGdlEYBYi9rW2C2PB9ThKeRQGYnYc7X7/wCuG/K8v6plyiFcqoqeGDTch2XW5Pcg2F/jgdQ60ZZ9Us0q8f3QtBUlWjYzCJh/AwazLfkg/wBsLvT1Yc56uqcwrJHqDELQmZtZC6iF3PoMbWyfqyiiesqaOGWJPeaJXTWAOSAuAfTMZp65KqGUFJ4n1JaxDA8fEbHGUUoDszjWDIdDr+RLdSrDUUyOY0fvYi+BfXNDFV5DUTSIDPSjxomPIIsSL+ouMKGX0s8U8FUjM6iQs0j1Davpe3PythjzvL6mtWonjlYU7wlnQyNa2m/Aaw+mPvc5LqcGOarlO9dyfXt23x2j5tYHzBFwcaqDLKjMH/cqAi7u7myr88MlH0vTeEDNLJI/mpCj8sSrclK+yZ6TIzqMcaY/2EnJraXLZZaWXKqOsQH3JJVYOoO+m4IvbAl2SWbUsAVCfdjW9vhvipZx0Zl8/wDzHs7qwADGCTSSALXIIIJwPNBl2TRa6KkRaltvHlbW4+BOw+QxVqya7auanxPKLQ+TaRWPp3/iMUufUlJBEifvJURQY1BW2w24wvdT1sWfU0UAjaERPrDEgk3FiP1xyocrr627U1PK4tct2wTi6RzN11aIl3tpaQXH0viPVihHLqO5aXEwqR9ZG/5mbphYMsy802kSNrL3ZdyTbj6DDnkzJJSBYBqIZiVK7Lc3t64Us1yuTI3hV5BJJImp/wCnnjfBvp5aCfLyJ6nWoOlaQBQfha1zfjnFCp2ZtN5gMtKhUGr8RT/FeJY63LZGK+J4El/Rbi35nCTktLL+1KN3RlGoyKSLBgvcfOww79erM3VANUoEaUyCOLkLe9x9fyxlkeTqTqajpsnbwLUfhzsY/wD041XfT68AepthoWn9gkuzFYKuQR0YY6cmmir0ETzKrkK2k8j4YC/jFCIc7omUe61J/Fe5ZhI1+e+4xRaXpPJqan8E0zynYNJJO5cnzuD+WEH8T+n6qiipqtKypqMvRioWZtbU5Nv5juVNhzxbH1AKHuZyrlv/AGjUZfwuolPScTg6ZHlkYg7396wv9BhleOSNisgAuL7Eb/LthF6CrmmnpKfRHHGzBwqra3ukm3xt98PEtK8kpqBUABt2SwYfD/ffC9uOlhJ+Zi/ENbcTMdVHCxZTYXGlh5X9MLLZ0uVZiKO0kbzodMmna45G3f17YbqinAETGxNjc27Xv9rYQOvcwamzCOKC3iPSEM/ddRt8jYY56eFovNbDY1v+InbS5YJWx76ipn9UtXnUs9K7aRYBl2uQNyMfDnNdL4fiBGZRa9jcjDDk/QmYV1KtQJ4IUdQY7m53AN/hv9sFf/pq1rrmZ1AciIc+X54bss9wkkSzi+1hgKjEH5i7Q1q1UasVCmNwCp87YeMiWGpy6SlSL/3BI7FrADsSb3J2/wBsIE9F+yczraKRw5hIDMBsTbm3zw29JZhEXenq6wxQsNSKF2du4va4+VsJgBX18Spl7ehbd9xjp6WOnSSWEFyy7yFtZ27A+XNgMIueZsS1ZmTDSWX92p+QA+VhhqzPqNIamSkyyhlrJqfZ41BCJ6GwPHl/sJ1ny5hPSBJ6B6ZL6tTRtvbi98M1cVPc8v6pi3ZPAAdfMXYA1dVkSMWklfueSTufzxVqXP6umgigWno9KxroQOQyrwL/AE+xxMcmBp81iSUb2IF/O22G/wDaBQC5jBI/+3c/5vjWRYA2viNYWLzrOtb3BlZl6x5zB4QJpZai6hxY6RvYjFPyrPaJWiy/wZ0CDQkjhSreuxJHztieVl1emkTfTLcn5EYYaWSmkqYJIYNNUWWzeJYc37/E4XqtOhK+ZiqWP/fiONZmfhzinipamVj/ADIoCg/EkXI9L4n1fla5f1TVxRxqkNQnjwW2UNw1vLe+3rh2ny+jqaoyT04MiuGF2NxzY2+BOOHUFNC8V3YCZ49ES97hgb/TBiGfoSZXYmOQ5PUWYJ3gsoj1EHUFZrX3wwVmYyRZDVSEGZZI9DTEvuxNlADAX57YAT08ilVdBKV4J2YW7X74Z6xaieugWqMHgQwiVURSPfvyQfthd90IxfrUYysyoqtlZDT7lUMdBR09PJ7hYa389RH54OwQwst1ZWXj3Tff1wlGtkGZzhpZIgt1Wx4H+XwYyWueRqqNZ5HIij/eMAN7248++AYdVXDkw2TA3U2t/UPzDVUkcQ9y18I3UqCOtVBso3QW7bYbBFOHfXPGyaiwuvvAW4Pl8fXATPaP26mWohP7xANSE22/2tgdwWm7iPDD/M36fZ7N31dAwPQ1maxlZKNVQgWDKi83+FuMNebSZvUU8EuWSJ4ckS6kKg723wn01Q1JqhkFwp1WBGwOHPKMzWeBI0iMzkaSYgAiL5k7fb6Yo12nxqMZlQGn8wVnVNK2RrU5jKgqIXIRVAAIJG23fvgX03PpzSAX9y+/wxx/ETqWhp54svpHEssBYyxqbqjG2xPc87f7YRh1DOXJMSEHmxI2xz9O7289aEUt9SWrGNSDkf8AiVDrh8nrGYLJ4mYqLR6DcKNzZiO3phP6MaryqaqqPD/5lgtgdxp5ubYx5bnVHMBG94nOxVht9cFoKmSnqfEifTIn8DA2ONWrwHUmelZtluSab+uvpHx+ZQMjziorcskmqfD8dALaYmQG4uBpuTfzscYql5s/ybMMuzBIojL+7jZYyt+4axYnntjJk2d0LUtR7RXxNO0iKQXX63vxzf8Ay+7PHpqfJKmvo5Dq0FQwa4ubAcfHHAzdGV/YQ2cdeTJ7kMhyusjSWSVfCZlMkJF9idxip0qvEgkmkSGJwGCvIAxuOWN7fT/TEMzDMnWQw0ze9fd15v6YOZf0BnuZRJNUFoy6alMz9u17nn0wStOuTGa9RyKuQrq7IGiY+9ZdRNl2VLV0KpLH44j8RiSpuDe1jvxhAzvw63qBppZDoZIyCTYMNAP03OCGc/h/NlPTNVWJXtUVMJWRo0BEekfxbHkjm/ocJcC1+ZC9PTyzGBEB8MaioFwNvthipKlVz8keZHdyL0s14+JVIMzzGnlj8AVYhFzYxR+CF8h3t63wfzx6p1QwRyyxi4dBOYwOLXtueT/hwhUuZVcaU6rJLqZlAifjX5EHjfbDU3WOX00qw5m0kNalhKqoSqnuNifzwip31LF1B6K97nfLMgy6qrmqKqhYyD33E8hfcgAC/cbXscEJ+mcubMUroUeGVXD6YyAjEeYt+Vsc4M+yuspvEpc3hRBLuWcIbeVmwShcJAulxINzqBuD8MMqqkSba9qnez9tRb6Z8ClSVKiVBX1E7tKpNiW1G32GDE8sDhoXKvqFijbg3wqZRUxVOdF/ZwJDKzeIXPYseL288FVhj8dalEtPYa5Ea9+f9eMADAEx16W5A7+JOmyb2nrM0lIQkcM0lmbgBTsPXfb/AGxodXjdo3AV0OllY7gjBrOVp0zORqVdDXLyODvrLXv8Rv8AXHieooa0JJmNDLJMBYyQSBdfqR54A1ysdH4idPqaU32K/iYGUGIixAIv/wCJ2x7pi8hRImABYWVhxc4ZKDpuOWKOSapY33IVbfqcApIVpqmaAe8kUhSxHIwKsEDZnp3vrdiq+RHjL4amnKrVSUqKq3cRKTf1LMb/AN8ccwqC+awkENCYrKCoN973x6ymmhWnVjErPt7xGO2Z0qsklTq/eoLqbbW8sVcUjmCZ5L1IHgdTFPTxvGSiLfkADbjt5Y6wBFmKIGuUALnhu9/TcnGMTsIgV2DRrt8sfY3Ikhfubg/Cx/thr1KpbMRwftuefx7ClgEFZ9RtHUidCQZRuR541dP1BoUkhqzTRJIw1O7qHPkRci4+eN2cOHyrxHW4ZQSAbb3GP3SrxrTys0QaRWvrNr/ljznp7cl0Z7iq0nE7+IaMsUtLJPHqOsaEYi1we4/v6YHzELDNcBRrFwO2NM0j1NMaiQ7K/uoNt+Lk98Yaj30ZSNiwv6/5bAMz68pF/wC+ZNvfj2YpV7EVkW9gVANvjhmkzZ8q6Lq6iCnMcsMFxKCBdzsG8yd+PTAOsoUlqpZFYoYTv/3C/wBrY7dRVdugK5PD2Okc/wDcP7Yu2VFb9Q365MnGOvMTulOkKvqbXN4608Cm3isC5Y97DD9lX4dZHRhTUiWukHPjNpU//EdvjhcynMJMvynLYIAyiWKNmKyMvJF+O+5w6UmYzy5OZmdtYfTqvuR2ucfNYT1AHHCjf8Sf/iP0tJllU2aUyD2GYgMoFvCbtt5G3bvtjH03ViSnUz3ZkfQWPJHO+KKC+adM5tFXMJNUD3tcAe6xFgSfId8JX4XQ6lrZmKst1jaN0DKwIPn8Mcsce0S0TtPs2Lb9iDGTp/JqbMYZ6Zkijp15tCjFie4JW/32xx6/WPJOkoKPLYzHTvPoLX77n72+2GWnShjmSRKFFOq1tVxv33wq/ijPLV5FquscMNQhESrsTYjc/PC1VqEgH5j93qKs3KuIXSkJqM9gsyKIryBpDYAraxNu198V7Kays9taOpnRwUdtMUhOkC1r3Y7jzxHemGtmyJ2dHU/Dn9MVHpmN0rfASQBWUhm0Ak3HYnjB8liLNRnDpR8YufO4RNPLNUSCdxJTyRNHJFoYsbggnUTfi2x8vpJclebIerEp5LgxVBp5hbZgW07/AJ4uLQ6GMeomw1XPJ3POId1fKT1vmRGxFadwfIgD8sar2wZTF8lFHEj7xi6xqoI5Fhp3Pjut5bbhR2+f6YI9H9HU9bRpX5oHMbg+HCpKXHmbb4RpHZpNbkszsbseSb83xT+mKiUVs8JkdokXZGa4A0oR8P4jhdF4LqUX5V1cVPc4510BSSwu+VNLFMoJSJzqVj5XtcY9/hpmRnyyfL6hjrpWsnc6Df8AUHG7LamrlzeYvMpjVlAXSbg77g349MJCQyU3X8tNS1MsAaobU8ZsSp94jy9MGrb6uos4a2tlcw2lPJSdQPRtD4hMheIXHvAm4O/I5GGYJUKlpmVpDuqgW0Lbk4VOo6w1OcxtEGiaOEENqub3O9xbBQ5q2WZJFUmPxpZFuWZrEnjfY4EQAxEZKPaiMPJgDMGb2+pJJv4ri/zxlLHzOMcuYyzVDOyoNZ1EDGpJCyg2tic6aO5531DEfGY+4PJn/9k="/>
          <p:cNvSpPr>
            <a:spLocks noChangeAspect="1" noChangeArrowheads="1"/>
          </p:cNvSpPr>
          <p:nvPr/>
        </p:nvSpPr>
        <p:spPr bwMode="auto">
          <a:xfrm>
            <a:off x="155575" y="-601663"/>
            <a:ext cx="1924050" cy="126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9268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4581525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69" name="6 CuadroTexto"/>
          <p:cNvSpPr txBox="1">
            <a:spLocks noChangeArrowheads="1"/>
          </p:cNvSpPr>
          <p:nvPr/>
        </p:nvSpPr>
        <p:spPr bwMode="auto">
          <a:xfrm>
            <a:off x="1907704" y="2852936"/>
            <a:ext cx="4464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2000" dirty="0" smtClean="0">
                <a:latin typeface="Tw Cen MT" pitchFamily="34" charset="0"/>
              </a:rPr>
              <a:t>MUCHAS GRACIAS</a:t>
            </a:r>
            <a:r>
              <a:rPr lang="es-CL" sz="2000" dirty="0">
                <a:latin typeface="Tw Cen MT" pitchFamily="34" charset="0"/>
              </a:rPr>
              <a:t>!</a:t>
            </a:r>
            <a:endParaRPr lang="en-US" sz="2000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ctrTitle"/>
          </p:nvPr>
        </p:nvSpPr>
        <p:spPr>
          <a:xfrm>
            <a:off x="250825" y="333375"/>
            <a:ext cx="5256213" cy="501650"/>
          </a:xfrm>
        </p:spPr>
        <p:txBody>
          <a:bodyPr/>
          <a:lstStyle/>
          <a:p>
            <a:pPr eaLnBrk="1" hangingPunct="1"/>
            <a:r>
              <a:rPr lang="es-CL" sz="2000" cap="none" smtClean="0">
                <a:solidFill>
                  <a:schemeClr val="bg1"/>
                </a:solidFill>
              </a:rPr>
              <a:t>DESARROLLO HUMANO EN CHILE 2012</a:t>
            </a:r>
          </a:p>
        </p:txBody>
      </p:sp>
      <p:sp>
        <p:nvSpPr>
          <p:cNvPr id="16387" name="2 Subtítulo"/>
          <p:cNvSpPr>
            <a:spLocks noGrp="1"/>
          </p:cNvSpPr>
          <p:nvPr>
            <p:ph type="subTitle" idx="1"/>
          </p:nvPr>
        </p:nvSpPr>
        <p:spPr>
          <a:xfrm>
            <a:off x="1763713" y="5084763"/>
            <a:ext cx="3960812" cy="1439862"/>
          </a:xfrm>
        </p:spPr>
        <p:txBody>
          <a:bodyPr/>
          <a:lstStyle/>
          <a:p>
            <a:pPr algn="ctr" eaLnBrk="1" hangingPunct="1"/>
            <a:r>
              <a:rPr lang="es-CL" sz="1800" dirty="0" smtClean="0">
                <a:solidFill>
                  <a:schemeClr val="bg1"/>
                </a:solidFill>
              </a:rPr>
              <a:t>6 DE JUNIO DE 2013</a:t>
            </a:r>
            <a:endParaRPr lang="es-CL" sz="1800" dirty="0" smtClean="0">
              <a:solidFill>
                <a:schemeClr val="bg1"/>
              </a:solidFill>
            </a:endParaRPr>
          </a:p>
        </p:txBody>
      </p:sp>
      <p:sp>
        <p:nvSpPr>
          <p:cNvPr id="16388" name="AutoShape 2" descr="data:image/jpg;base64,/9j/4AAQSkZJRgABAQAAAQABAAD/2wBDAAkGBwgHBgkIBwgKCgkLDRYPDQwMDRsUFRAWIB0iIiAdHx8kKDQsJCYxJx8fLT0tMTU3Ojo6Iys/RD84QzQ5Ojf/2wBDAQoKCg0MDRoPDxo3JR8lNzc3Nzc3Nzc3Nzc3Nzc3Nzc3Nzc3Nzc3Nzc3Nzc3Nzc3Nzc3Nzc3Nzc3Nzc3Nzc3Nzf/wAARCACdAO0DASIAAhEBAxEB/8QAHAAAAwEBAQEBAQAAAAAAAAAABQYHBAMCAQAI/8QAQRAAAgECBQIDBgMHAgUDBQAAAQIDBBEABRIhMQZBE1FhFCJxgZGhB7HBFSMyQlLR8OHxFiQzYnI0Q4IXU2OSsv/EABoBAAMBAQEBAAAAAAAAAAAAAAMEBQIBBgD/xAAvEQACAgICAQMDAwMEAwAAAAABAgADBBESITEFE0EiUWEUMnEjgaEVUrHwkcHx/9oADAMBAAIRAxEAPwDHHJBE9o/2ap80qJl/TGjxHqZkEjIwuFvExZbehPOMMecrIQseZVB/7ZIIyP8A+sdw5V9ZJ1BhY8H/AExNvboCe4VVbbjs/eP9NnQp0jgWkjjijQXXx1Eir/UU7DY98E8xzIU0kUY8C8hAUyuQrEgkDYHsD9MIUcEBiWVSC7AKfO3+b4bAoahpnEcVTUIgUyKA/GwsfOww2lm96nnLsYgjvsmTfPiY5ZVRE8KRtDEe9p0tsATx/pg10Srw1TLcPHJFvKq7A3uF35Pwxnq56eLM28eWJF8Ym0jADY+u2C1NUxyxh4J0kVVupR9Wn3fjjeNSL8dqydSZ64BTmLb5Oh/b/wCzXXmSGuaScErcBC3lYcH43wUoJYKPLGqaxoaelLjU7kBbAWHPr2wFrJgkEklRK3hxBmYk/wAoC3/z1wudM5NJ1jWSVGYVbQZZC7CJNYDE87D5i5+XbAv01mOQh0ZQxsmrLxyw61+I9S9Q5FSRe0LX5csUg2aKQEsPgN8Cs56ipKmkC5fMk3jCzPGbhBbj443zfhr05LThUSpiccSpOb/HfY/TE66gyCr6WrWko6rx6RzZJlAtf+lwNr/ngeRUzgR3BOO9wG+xN0uYPlyPVRSOjoPdKta54Hfzxj6To6fPc7OY5/Wl41lV5EdWkeoa38NgD7uwv6WHngVm9cKihp9GxZiXAPJG2N/Rau4rELyCJ9Fwh5YMSPyHy23xmocBsxr1E+9cEQd6luoGyuOl9oy5KWOEADVBCq2N+LAA39MIv4nUEWa5VJmMdFU09VQgHxpY1tLFexUlWPF7jVY8+exvpmcs9VHKztqjDkufXff6Y1S02WQUdZHLSfuLM05f3tQFi2x+HHphjnyXciNQ1dhHnUnvR1TJV5LLTswL0b7AnhGF/wAwcMWXOqMij3p3YaAy3Hn9cJ/SWZU69V1aRJopK9n8NOAvvFlH0uPnhlrDBSswkmjRL2HiMBvz3xy5Notg/gwmFbp2oPjyP/ceBXojrJUSSQySMqrCI23Plwb/AB7YXvxCrCzU1AALW8ZyR8QP1OCnTNbkc8Fsvq6WqqgP3vhBfEv3FudsK+ZNLmPWQglC71CRFV390EfpjrK1i8VmUzKMO4W2A6HjX3+If6W6aQUiVWYoXeQalgbhR2JHn+WGqOmgjTTHCiAdkAH5Y8z1dPT6RIyoWFwvp5/DHxKmN1ZkkVlBsSpvY4DXXsdRPIyLMmwux8/EFZ7kEGYRvJCFiqha0lr6rcAg7eYv64i3V8h/blQhBLRoiWPaygn7nF+jqIpiRHIrEcgHcYg34gUr0nWGYoeJJBIt/wClhcfmR8sEWxivBopjVL+o9z50RKLk09UmW0MUEghp44FBKyAMpCjgced7+lsFJ5K2vy+DwFRw8YEisQoa5s3n2vthKyWtjnyeCoYk6YhqIW9iNj64b8nzGlhpo4AxQbaQH16yxvcAbgYxU53xlyylOAdeyYj5ZnNfkrZnkFPK6QQVRsQAWRGJBA+x+JPnj7l+cVtDGxpJI1dhYkx3a3nxxgD7Z7d1FmM5YBaiV2UnfbUbfphmyCi9vr442GnUxZmAO68/rb54BaTy6Mt0LRXjc2UfmZHqqxqhqgzOHaxsbAE+dh8zhHzXLcwp6iSseIaWcyGSI6gtzfjt9MX2PJstjSxpI2vyXF/vhe6j6fhgiaajjCgX1x3uLYMq21jZOxJl2TVlkJrWvET8qrnraOCpeRZLn954exW3O3F/th+y6vzCOjjWnoKmSID3TKUXb09/fE26Zo5kzbM6Ojp2ljQJMqDcqp7gfO2KrllRVVtKJah/BbixjIJ++O1od7A6g77lNa8tHUWs56Q6d8NqenqYqSvI/dLJUglm/lUqxvYm2/rhQyqeR6V4Jbh4W03PNt9rehGKVHE71UsU9HRGklN2snvtcG5Y9ydvqcKebZQ1DVtIqSNLVNI7IBcLZrKB8t/mcCydcdw2BaVt0xnGjlOlSJLEeYHbfHbMuoc+nzP9hdOXj0AeIWRCxYgG97WA3G53OPtBSEF4542R12K3sceMnaXK+qMzllQzSS6ZUt/MCNQ+/wCQx9TYPEJkqLPE90n4U1U+qbM80RZCbnw1MhB9SxF8ec06BrunoWzPJqxpzDu8RXQXXv3IO2G+kzPPZq1BJHBHT60QMKZ1uDydRO1vhvjhnL507K0de8KKx8RFgSzG54vfawHPrh4EAfTJHBnbi48wT1/JllP0PT1NNE7yZm0RhZ3uVWwcny4FuO+BfRDrU5KtMaiKlMLsFPg6ywJvzz6YzfiTUJBl/TuTRtfwKczMewvYfocCOkKlUaWJnsWtoQm2o73sfpgV7sTuPenYqChkI1sywZcpXJWgjlLIXKBlULYc7Dtvf64WevKeOHpWp9ommZ1mRoPEk1aW1HYCw/lJHwAxsyTNJBEkHgzsvK0ojZmBv/UqEEbefxtjD+Ibr/wswq6ZKWplqUeGBZNZHNy3YbH64zva7nKqgmQF/MlLrqAvfY9u2DHRlRNFnEcC3Kyklh6gbHB/ofoVs5ArsyLw0N7Kg2eb+w9fpim03S2QUoj8DKaNShur+GC1/PUd/vjq1krC5eSiXAr2Yv0GY+xyN47imU3VkL/xj0IBH5HHvrDMGg6QzGdohBFNEsFPudTl7AmxAsLX/PB+SjpsuLVMEaMoW5Rt9Pqux/z6YXer5afPMualmZo49Yk1rsI9N9zfc/bBEqOtCLk+++0GvvIv48kTo8LlHU3V1O4+GNFJBWZ5mlNSpK89TUOI0aZr2J7km/bf5YxSKGmIjYut7IwW2odjb/OcNvQNFNS5zDmdSjRJTklNS7sSCOOe5xwkKNGKBGsc6Eacv/DLM8sqoK3Ls+ijq491bwWsNiLb3uDfe43wK6VrsyH4iU9Fnj6qtJ2EjkAHUFPkLbjvigUue1LO6GFZBeyt4ZXtsQCdx9MIHVUjQfiNllcxko/FaLxJkABsGKFrXPIAxxm+k8YOyrY0w/Maczml9pnathE0odkKMTsO1txYWt/hwUyNVGWVGoIgaW+nXfkEed9/XfH7rSnMKpXR+8No5QvlfZvl+WMHS5nkeQ00QkkAs0zyAAX3tbSd/hhanYbRMdr4vQHUTcKIU0kkkMRW494oTyPv8sJv4zUBSpyvMCLF4mhkPqPeB+7YoRaZDBEZVmmVtUkjKFDEdtI/zbHDPspj6gpYYcxUeHE+sKtxc2I/XDPtnlsRK5xzDASUdEzsTUwk3UEMF9dwSPph+DRQ9L5nPQ00cdSKdyZwgBbY/PzwPPSSZVVVFfl9hC0YUwliSCOSCfTtjHW59LQx/s2kiSaeqGkQAXvfbc+WBlCj8viV8ak30fSfn/iIGUuBV0xVb76bed9h98OeWVlRSVVqSTTMPd98bA8WPpgrln4aUCUAFZVztVsL64SFWPysp5wpdQ5VmfS+YL4kxlhkF4pTe0gHYg8EYDZU37o9jW1XVmgHuP2S5nmozKOnzKohmEt1UxkHzK8d9sdcynqnlKmUCA7GMubm9rAADjnz7euE/pCqqK2uSppaV5ZIXUun9I89tyMO07hxLGyyM8ZGpioATfjY3vb0+OCV7YRCysVWiJnTlCKXriuLVQjkEUfhpbaZCvvp/wCS2B9Pnig62Juwc34ucL+f1dD0pTVOZTIJJJ3QxwmxbxApGxPGx3PkMIkHU/WedNJUZbBqhDWtFS6lX0uecUV41qAZ529TfazrKxSyRvGXWVZI0Buyk2uO3r9TjPE5lPjFd5ACF/oHYfnj9NWUsFH49U3gU6Dgi2/YAcn0Hz8sK+U9RmojenmW0qKShG2oX4+PGI+fg5GRTuodDzHrm5OEB7jS8UUgtIlyNwbb/UYX8+yuSGrFZGn7nYXubpccfDb74Lw0NcFEpnj8SxJjKkKPS/PzxwzOaSspzGym4Kl7m5Fjva359/TErFx7UbaNyA8/iHqf2HBNgIgqgqZ1rEdEaaRPeCuSdhyfOwxuyvqZ+oEniynJaiunUkvPUT+FTBj8N7bXC84EVVM0lNURlSwaJ7SJ2Ok4JdD5rl+RdPZfSygmaZBI5BUbkajsTfg9sXMdxqNZyctFZlp+nOraSrqKyejyes8cC8SuFMY8o2Ke6fnhX6mzigqm9iTIny7MqeQ6naW5BH8trfE3+mLRmOa0uXUq1FTKFRhe5NtrXvx+mEbrXpyPqPMMszKhCwyAP7S/KkIV0jbve4v9eMNMAfpiFdrIwb7TZ0tUVodYIZkjLoA5eLVb4f6479T0UEnU3T8U7CVR48riSx1uqgqSOP8AbG6FVjlEyKFkFvfsMZqqkNTnNPXTOdEEDqoI94MxFz9Bgi4hVdbhLMxHt5jrozXNndPlzslQ76rgC63vqIA+5GC0OYxy0EVUjXRwbXB7Gx2wmLVVFJ4scgSQo2gmQBuNhz6YPZbVRNl8EcbyGVXIcBStiTf8uPPC3unkQZo42lB87mtMxWrpkqISQhcFSyMjcX3BHwwodVSe01dbRUbRIktMdf8A+JiLNf5HDdUKI8uqpTIXIS4Z21WPb79sK88cbRzNOAVluJGtbVcWO/zwzUGYb3qHwq9OxB31qRpHKssqGxUg3v5b4fsmzH2+jWYgK+qzC+wPN8L+YdMSxVbR01TFKg3XVcG22x+2DmVZcKChUxyKf5pGvyeDcHCORYhHR7h8LFyKmJZdLDcOYrRCSR5CsWwdyl7k/wBI/mOx2ws9X5onUFbT1NJDJAtNGFVmI1MQxbVtwfyxuy/L/wBs9SRwVJYUcC6pWANgvlt58fXyxWQaCiplhjSJIQg0okewH0xypSy73O5llVbAMNmJeZdd5ZndElDHHUwzF1N5lXTsOLg+fpjv0s7PmPhl5Y1YHUobTew2/LCd1/lUeX5tHVUahKasTWmjZQw/iA9NwfmfLDB0/V+15VTzkgyFSr+ZI2v+WAu/tHfmKZFlWLj7UbBjT+0aaizBzPIsapGRbnfVv+mCjZjSLRrV+Iq07i4kf3Rzbe9sJlb4qpG9OFcX0kMgYEbWw10EsAo6aBJBIyxanKrxtc3BHn25w1XaXG9eYoOD1LYPmc80kKUbNcaXUnbuLYkGUZg0/VMFU1tbSe4CdIGxC7+XGKp1JmJoKOeqFpPZ42NrbXOwGIlTTeBVxSjYowbbHLj0BLPpSA12D7y50NZJUZQGlZY5dWl/f1gEWuLg/rhez/JRmXTslO7Uz18IEkckCFAWA94fOxHyHljNkWcrT0E0c8q+xKS66ZEWVtQHFyCw7CwvfbBDOK+Snjp4qGnEddUx+IwqG2p041OAeb7AX8/LG03YNRUVrj2b34PUktNPLSTLJE2llO4BsCPL54tGTVVJmmU09RQxCGlN/wB2SLh9wQfp+WJdVUGRRyOarPJXnYln8JRpB77BT+eNWW5jVdN0NZVZNVpmWXvGdVrAwPb3XI7gd8bGO6dwuXmU3joaI/zMv4o5r+0+pVoac6oqJRCB28Um7foPkcPvT2YU2VZTT0sdHN4aKArK8ShvM+9IuIf4reMJZCzNrDsW5JG9/rihxvAy/vadJATdS3l/lsZyH4kbiGFQLVYL8anHqLPZK6oerqG0RRgiNOyD9SfzPphbOekMQILre13fvjXUU5zHMcuy8MwWomAYrzpvv87XOLblmX0NJl8VNT0sCQqoAj0iw+O259fPFnKyTWfZToCTEqawF2kwyX8QYVhhpMzhn8NRYziUSW35Iteww9xlHVJI2BVlBVlNwQfL0x96yybL84yOsiENO1VDEzQyIiho3UXAuOAeLeuAXRFQZulsvJJOhCgv5BjbEsKp3oak/wBQxuAFghSqpgY3MaaQwsyje9++B9BVS5fGKJV0mP3QukE29D8MGlNxYbn0wGzdozVpoYtLpIZQe3x7HC11QUchKvonqNlrjGcbH3jnBUrJSR+EWlKLZ2C7bH19ML3W3UbZLlUa00aGtqmEcUbC+w3Jt9B88dOnaKslWGWvkIo4GEikysWmIvpZxsLDm2+4FrYAdbUpzDqijqvFURUiAGI/xE3LfqMd56G5UNPJzWJryPoqTOYkzDqXM6mrkkGoQxSFVj9L/XgAYLHpCfKonfp/MKlnBBFHWSiSJx/Tci6nyI783GPOWZ7JSUEMZ8MhSq3bUTubDYYN/tVny+KdCkfiA3upexB47ffBFu389xa2koxAHUVs3lEM8MxUr4y/vEP8ttvqMFsjy6Gsy9maUeCGNovEIFvUjsfLCDnubVD55NM5Lq2nSpQoACL20ncG53wx9IZhSQyvUSsgjQAvdb234+eCXYziwPrYaaqzENJTeisz9a9U1NTOvTvS8ZllBAklpxvcH+FQPLuf9cYsv/DfP6u02a5sKc2vYO0jgn5/rjP0hXVFBHU5hTRQNUzzOZHmQsQtxsLep4/tik0eY1UuUeO8UYqizLoQXTUL/bY4ELBvU77LqAQfMn3UmSZt03GlRNN7dQIAJKkDTLEPNhc3Hrjv4NOtKqMA6NYhh325+mG15HzCgr4qydponiljdDT6FNl3sbm4+Pywi5fHPB7NTVBcShF8RG3GwHf4eWJ+UigAr1Lfp1tr7R28Tplc8lJU1UcNRLqLISVIGrbyIPw+ZGHuop5JKSknkkqFkjhH8Etjxv8APfn+wtMa6tSmz4lGPhNGqnbjnf6/nh26WizGrp4ykohpojpaf3WaTe5VQRsPidu18FoY6gs+leXua/n8wlWwUlfRSSZvTrLS06tMRLuw0qbketr4SeiH1ZZKCdOmYm3xAOGz8QyV6TrDCNw8erSeAW339cLH4V0gzH26m9oCeHoci25Ui230++NWKWHESXlAtjMV+8ZqAPMkipG7LpJdkNigvzfGqSmZSre11EhuGAaTk+vngzHlcdIfBgMgWVffa/JF7X9NzxgFDkssUk0VRWSmmDkRxI25Ha55AwQn9PXt5PxhpCC2ptXLY86glpaoFqU3ErK1tbeQPp+dsSvqfo/MslqpmihmqaFDdalFuALXswHBF9zxiwQqkNNHEiusKLZUB2A+HGOqVAiBX+U72tgf6ut+mGo7i5lmISF7H2kj6AqqObM4qfMoTL4Ss8DBL6SN77b425jBUdV9UVdAk7Q0xqGWaQDcRx2UC3qSxt64cM+6ey+KaLPKGBYqqBw7+EoUSqdmuOL2POE/ozO4DV1s00CeI1TKzuyBrhmuD8sGB9obHzHXcZhFifbx+YyQ/h905HFCrUzy+EhUlpD7xO5Zrd/LgDCnnvR4ySsWuyN3qqV20TUwOtgpuDe25W2HeFvaoKuaKPSl0KsdlJBJJ+HGO1fPLUUt3VkEEbuTsOFOwt2/tj4Wn4ijU8T2dz+dpAqSldyAdPne22G/KKkz5dCxXUy+4bC/GAGT5VNmsshuI6aBfEqahh7saAXJ+PkO+GDpyCSHK0kkhkRJmLx3Um6/LH2VYnHzOYDFLSB4mnLaOnqMxgmll0mMsNr7gqQfzH3w/dM0q09TUinqRJHNEQUQWVSLWsO3f/8AbfgYntJIEnjZiAAdzhwyDMFpZ2DuVjYW0gEl/QbE3w76ijJk730ZrCCviHXkQ7l+UNTRTgCJnKMqO0Kp4dxawKi5X03wHp6OPIspWkp5dYiOhZG/nJ5NvjfDBJWSRZe80kLwGQhUjZtRQEgXNuBY3wAzZtNMnu7axb0wuBxUmJ2KL8umhxsEzIa6sNwZT/AdxtY+mOegkeLYkAbne5PfHykhEswVgGRfeJ1b3vhnyqgirZXiaPWkVta2NiT227YSssZn9pfJnosuyjDPCisA670Jz6ZqNMiJPORCouiu3uhvTAXq6oK9VNApGiSnDsANy4IF7/BrfLDnU5VCsVqSPTpX/pqL7emETqKgIzKGsUkKsbRsvxsQftb5DGC7IfbsEn0ZAe7kw1ucULliEcqByb2sMNmWzqmVRn99Ekd3FTodka4tyBbkL3wpUnihrISdP8NtjgtUvSZRkL5gaN/2i90hdovdjY8Nfjbm/nbBcdWZ9CO5tirVs/HcSup6pazPq14mJjWUorHltOxP1Bxlpj4avIhYyJpNre6f/I325+/bHgx6QLmy2uWNzjFS0uY5zK0OXwySJe1kB+/0x6JrFqQb8zyAVr7Dx+Y4ZNmWiJY0dFe+4JHPc2w+ZLVQ1WVQwxy6qhHJcGwK3B7X4GI7/wAI52oLewSm1yCEJuALk7dv1O2DnQmbVFLmcOT50agUk7FIwRp0v6m1yCdue+IhQcywPUvjILIEcaIlPMLQwTTzPdFjYtd79rYVa2rZmjnERk8fe42IHlgv1dXpQZJogRFRZFvCSLhL9x5E2wDoMzpa8jTLGJxt4d7EAdh54H+m9+wKToTX+oLhV+6V2T1qKWeo0ueKjIYy6KCPLD70r0xHWZdHLWzymG/uQq9h8ThPzuJpOpR4IJZIgzBtrAA41U3V3V1LGKKgyaJkiJGoRNID/wDK4Fvpj4Y6iwr8CGvzHtx0YfubvqUs9N5QKZ6dKOONXXSWHPP+gwl5HSp0v1lIHR9LxOgVNg4JBB3twFx8q8868ioaarVMrlWdA4ighDOo9QT+Rx5pF6kzKWPMM+p6SnWEgLZNLvq2tYE8X72/swtKllI+8l2ZDpS4b5BlHpczgq45fBZw8a3aOQWI/wBMLOa50KKpCga5NDOVv/ERwMdclmH7SRNwJY3Q3HPl+WF3qmiCVomXVaW+qxNwRtt9sL+qJrIrAPUX9JIvb+p1GzLs2FdTzGNUMkbhBb+Fri4P2OOPtVQTKJ4GQqfcJFr98Aukp4oxLA0ixSO6nU8gsAL7W574959XSx5glDRIGqn73BAJ4xh+Jr+oSyuEGtKA+IzTVEbZdUpMwQCO9u52vt9MQzIKtqDN54JgV1MVs39V9vrvii13TOZlGqJahamUkkrcg/Lzwo5jQRVEqvMuiRG91xsQQeDgK2NWgSwRvFwE4cqbNkGMvTsk0s0qJDNPOf5xKEQAWtcFTx5jfBTq6qnyvo2uaVzNUNEYzIE0gFjp47AXwM6XqXoJ5yXLwyxhiFW51X4FyN9yLb3tjP1nm0uY+zZHRKVerfVNI1iCo7X+N/phutTxDHxE8v6rSoi10LUUP7PzHLs5kSKlmkjkRZHKB2F7/obYam6q6fhtCkrmOMBUCQMQANttvTGHK/w8Z1WTMarSNbEpHZmKg+7v2J74I1H4eZMdOierTkm0oP6YVuxEucuSe4lxCmCKPpTNpwDLA1Op5MyOD9ADhhy/L6/JK4CnppayHRYSGI8Hm17W3wZyqto8xpUqqJRJCxsGWnNgfIgHY+lsLPWnVZpKp8uyuONZkFpp9G6k/wAoDd+N8XMu0WgMx8THp63e8akXz53HKogkqqYBoZyzlS37vcKDcj7YH1fT81UoAmdFBuB4YJv6m+JQaqqZ/EkqJyzb62dgT8N8MHTfU9RQ1UUddV+NSE2YOod09QSCdvI4UWxD9Jld/RrqmF6EFl8Rljy9suqWjkZGJIJ0i1gfPAqDNJFqpAsv7t5iRck237b7X23G+2ND55l9XUSNDUKupiVDqVH5WwOo4443Mwj8VwfdUtYavU4lryFzHx9pqlGud2yB2RH6u8eoyuAzHQSvvuUB33F7NtzY73+XOAmZmOWAOG1LYqxAtY/D6H6410jVklOIo6CokZha9SioqXtf3vEJ7Dgb4DdU5lTZLTMJiXIB0qvLuTwL9rYPkgtX47+IjaiIpbwR4mGhLLVKGW2k2xRMmIlp01AHUpFjff8ATH88VWdZhUyl/aHi3uFiOkD58nG3K+sOocsqBPT5lPJbmOc+IrDyIPHythmilk7PmCycoXKBqOf4kU9HSPnRip40LLAECDTpLMuo2Hpqxj6Q9poMq0Q1PgNMwkdVldL7+a99I23wJzzP26lyjM62eJYpw9MZFQkryy3F98aenqwT5dE+ptSDRIFHNu3zxy1nC7P3jlCU2WBR/tH/AJ+ZTctmqa/Jor1BL62VpCze8Abb8E7efzBwudYwSjpNpPHFXPRTxzLKLjw9J961+NjawwayeoMeWxI0aLGATGkLxs0txf8Aq/iv5fbCv+KNS2VZPT5fTEr7WzGQWudK22v5avyx8neoKxVUsZr64yuTK8o8aWeOUTuCCL3NwTvfEtqakq5EfIPI7Yo34mZstVlXTyRt/wBakWoYDjcAD7g/TCf0JQ0eYZ94uZxPNTwLrMarq8RibKD6d/lg4IERsusvP1eZ4ymg6nzBkrcvgzGUH3PHVbgjyudjjxLm+dU1ROss0kJUnXDIAlvO6nfF2oMzpqtJEhR4xAACroFAFjYixItt28jgL1dlUHUmVzQmlcVaqWp5iVvGwFwGsSQDxvt32xgkE7Iml5oNA6mbpbqBM6yqmqGhJliUxeFAospHcngc+e4+ONeeSz+3UsZuqKpeU321EbAedhc/PCP+EubxUP7TiqqhYYfckGrezXIOkeeDPUfUQraqNaHZYzbUwPvf3/2xlXSlwW+IYYWRm1EVjz8nxMk0ubdUZvJlmVTtS0kLaZqlbgu1vTt6D446xfhbUe1FqnPS0W5JSNtZ24sTb64HdJZxLlMdcY6cTzGZyFN+4vew5vbD1lOf1VfSVHiwpHUxgEABiCGPkbHHzX+4xJmRhHHQKo8QJlmWV+WZz+w6nOKv2TwTNTOJNJZAQCovwQSO/BxmR4ct6nlFOh0w6ggILEep7nBxJZ587y+adVV1eZeADbQeQCe6Dy5wq51LbOa8FmDCZhq9ML3t0v8AMrYKlg6+Ppj+1bMaOKTwA7uoLIhJG/l6YWOqstLRnMFQI3/vIdrG9gRglRzpXUtPDrEDtEojhP8AEVHLD0wJ6ohqqWCGFGeSJyWey73Hn9Tj67RrOxMenoa8gENo/IgrKqgrHoJBAtzf5YyZp4y51RVykXRCrem/P+emOVPI0cvhm4v58nyxqlKvEbm7LxtfDmOvu4mh5E+zOCZh34PcYMkzPMpK9Pa3LwSgBVCAKp7WNvhyd7495rX1q1kiUdPUTBTpNqxogPgB8+fL1wu5ZWFKiAqdTI1whNrn4nDNLJSNKxlkZZCbsqIzW+O2EVdtQdtCB9/EnfTmeVGTtUCKKOVZVB0ycKw78epxljc1+ZaVYNUSuzMVHHJJwLnXXGVudz274J9FwxiqeocsJUJRVK7EHn42tg4O69k+I6z+zkAInbeTDlBkkdTUpC02qZrABmAAJ4uLk43V2SpSxVVEscIk8J+BvxzfsRzzgvBVRxPE7CFFUhiFVF47dsEepepcqy7KpmrJotUyFY4kZXdrgjsbC1+cCQB+4LKyb16Y+ZE8so5a+dIoiqf1SO1lQep+eKVSBKR4RGdaNGCHJvr5W/zsThHizeCmREjpHjT0IFzhqy2vgrIII5HNNURIFVahCokQcWa3O9vKwB23x24u52RoCZxaqEH0Wcm+ZRcpnmqKBYmkRI4wEvGCGK28idj6/YYnn4tUj+JSVaboqsjgfy3sQT8f0wy5dm0WXQkSyQ2Jv/1lse3Yk8YV+tc1/bNFLFAto40JBII1G/8AptffnjHRYoKmDb0+ywvsddxCaN4h7yMBfSCe5sDb7jH7S4XVoa1r30njHKJSR335tjoKifw/DMjFQLW1bWBuB8Nzh0iRgSRCWW0M02SZzWxzIkNOkKvHexkLSrp+Q0k49dO1Rp6mZma0fhFnHna399sO3SvSsUvSs8NZI6tmRikOiwKIjXUb83JJwK606eochoKc0QkMkzlWaSS5KqAbeQ3t9MTjn0WWewD3C1ckcMPiDqfPs9r6r2XJXlhaRto6YAMR6tz9wMfOpMr6ojWKrzyGskSNABNI2tU+Y4+eDn4UmOjlrK+aBpTqWJAlr35sL+Ztinz5lDPl4kjiaZJUN42sLAGxDX2+WGuQU6HxNsGcbb5kEnzKWugo4pT/AOkgWnXe/uqSfzJwd6IWnjoZpFAeYyASK38oHH1wN6ryyHKuoJY6QqaWdBNAFbVZTf3b+hBGMfTVaabNPCO6VB8M78N2P+eePrVL1njA1MEtG5YOlpqcSVV5IUBQ2jU7nckm3xOCppoYJ2lWmgjIszyabEKF7+mkfbCb0xFWmsl9jQu2kHV4qR6B63Rr/mMd+uc9fI8jno6msFTmdcpjVAFtBE3J2Av8TYkn0wKnbKPvKeUFrYncROmfY5eoqtYYpJaZg5gjALMw1XUW77eZHmfLB7Moo4avRCGQFAWQqVKHyseO3mObHjAPoLJKmtqjmEUgiggYoSU1FyV4txxbnbjFPpYIKeARmjjcKWILoLgE8D05+uFs3IrV+PzN4HqSY1X1bP4iVRTGBzIpsTyQbN9fnhl6ZqWepqDIJT4segyg3RDz7xPwxx6mooHgjqaCFI3RiHVVtquB5fDHjpSnpZ6vTUkIoS/hyA2c342Ixilw+tRh7676WsWE82iioqRJYZbvNJ7hG11sd/ncYUa1z7c7Ne7oCb4NZ3ndJmGc1ECTNqpz4axsLX8yB3B88AK8halSONPn8cOZA41cJR9N7rB3vcdujqynkoDBDSrFLHtO+kWcnj4/phk5UG1vniedM5nBRjRM1i04I/7tuPsMN0PUFDUUpmiWZlDBQBEb3PFj64DSeY+r4kD1DFZcltA63PeaZdTVULCWIFub9x88JlAYabPZIKy5ihYhm7dipI8rYaos3SpLqtLUpKoNkZQdYBsTe/phVzpDFncqyAKzFDrB7FRzhihyjFV8GQvUrLsavmv4nquyGSnqNVOrT0zsCrKuq48mtxhnpZFjhUF0ozYfu9o/nY84mHUHUVVlsho8uqGimt+8kja2n4eRwPy7pHPc+g/aAAZJTdZKibeQee9zggoUHZjVPqNuTSpde5wYCKosqrIEcizcMAcN0VHWZrQ5dVNJT0sdMGdlEYBYi9rW2C2PB9ThKeRQGYnYc7X7/wCuG/K8v6plyiFcqoqeGDTch2XW5Pcg2F/jgdQ60ZZ9Us0q8f3QtBUlWjYzCJh/AwazLfkg/wBsLvT1Yc56uqcwrJHqDELQmZtZC6iF3PoMbWyfqyiiesqaOGWJPeaJXTWAOSAuAfTMZp65KqGUFJ4n1JaxDA8fEbHGUUoDszjWDIdDr+RLdSrDUUyOY0fvYi+BfXNDFV5DUTSIDPSjxomPIIsSL+ouMKGX0s8U8FUjM6iQs0j1Davpe3PythjzvL6mtWonjlYU7wlnQyNa2m/Aaw+mPvc5LqcGOarlO9dyfXt23x2j5tYHzBFwcaqDLKjMH/cqAi7u7myr88MlH0vTeEDNLJI/mpCj8sSrclK+yZ6TIzqMcaY/2EnJraXLZZaWXKqOsQH3JJVYOoO+m4IvbAl2SWbUsAVCfdjW9vhvipZx0Zl8/wDzHs7qwADGCTSSALXIIIJwPNBl2TRa6KkRaltvHlbW4+BOw+QxVqya7auanxPKLQ+TaRWPp3/iMUufUlJBEifvJURQY1BW2w24wvdT1sWfU0UAjaERPrDEgk3FiP1xyocrr627U1PK4tct2wTi6RzN11aIl3tpaQXH0viPVihHLqO5aXEwqR9ZG/5mbphYMsy802kSNrL3ZdyTbj6DDnkzJJSBYBqIZiVK7Lc3t64Us1yuTI3hV5BJJImp/wCnnjfBvp5aCfLyJ6nWoOlaQBQfha1zfjnFCp2ZtN5gMtKhUGr8RT/FeJY63LZGK+J4El/Rbi35nCTktLL+1KN3RlGoyKSLBgvcfOww79erM3VANUoEaUyCOLkLe9x9fyxlkeTqTqajpsnbwLUfhzsY/wD041XfT68AepthoWn9gkuzFYKuQR0YY6cmmir0ETzKrkK2k8j4YC/jFCIc7omUe61J/Fe5ZhI1+e+4xRaXpPJqan8E0zynYNJJO5cnzuD+WEH8T+n6qiipqtKypqMvRioWZtbU5Nv5juVNhzxbH1AKHuZyrlv/AGjUZfwuolPScTg6ZHlkYg7396wv9BhleOSNisgAuL7Eb/LthF6CrmmnpKfRHHGzBwqra3ukm3xt98PEtK8kpqBUABt2SwYfD/ffC9uOlhJ+Zi/ENbcTMdVHCxZTYXGlh5X9MLLZ0uVZiKO0kbzodMmna45G3f17YbqinAETGxNjc27Xv9rYQOvcwamzCOKC3iPSEM/ddRt8jYY56eFovNbDY1v+InbS5YJWx76ipn9UtXnUs9K7aRYBl2uQNyMfDnNdL4fiBGZRa9jcjDDk/QmYV1KtQJ4IUdQY7m53AN/hv9sFf/pq1rrmZ1AciIc+X54bss9wkkSzi+1hgKjEH5i7Q1q1UasVCmNwCp87YeMiWGpy6SlSL/3BI7FrADsSb3J2/wBsIE9F+yczraKRw5hIDMBsTbm3zw29JZhEXenq6wxQsNSKF2du4va4+VsJgBX18Spl7ehbd9xjp6WOnSSWEFyy7yFtZ27A+XNgMIueZsS1ZmTDSWX92p+QA+VhhqzPqNIamSkyyhlrJqfZ41BCJ6GwPHl/sJ1ny5hPSBJ6B6ZL6tTRtvbi98M1cVPc8v6pi3ZPAAdfMXYA1dVkSMWklfueSTufzxVqXP6umgigWno9KxroQOQyrwL/AE+xxMcmBp81iSUb2IF/O22G/wDaBQC5jBI/+3c/5vjWRYA2viNYWLzrOtb3BlZl6x5zB4QJpZai6hxY6RvYjFPyrPaJWiy/wZ0CDQkjhSreuxJHztieVl1emkTfTLcn5EYYaWSmkqYJIYNNUWWzeJYc37/E4XqtOhK+ZiqWP/fiONZmfhzinipamVj/ADIoCg/EkXI9L4n1fla5f1TVxRxqkNQnjwW2UNw1vLe+3rh2ny+jqaoyT04MiuGF2NxzY2+BOOHUFNC8V3YCZ49ES97hgb/TBiGfoSZXYmOQ5PUWYJ3gsoj1EHUFZrX3wwVmYyRZDVSEGZZI9DTEvuxNlADAX57YAT08ilVdBKV4J2YW7X74Z6xaieugWqMHgQwiVURSPfvyQfthd90IxfrUYysyoqtlZDT7lUMdBR09PJ7hYa389RH54OwQwst1ZWXj3Tff1wlGtkGZzhpZIgt1Wx4H+XwYyWueRqqNZ5HIij/eMAN7248++AYdVXDkw2TA3U2t/UPzDVUkcQ9y18I3UqCOtVBso3QW7bYbBFOHfXPGyaiwuvvAW4Pl8fXATPaP26mWohP7xANSE22/2tgdwWm7iPDD/M36fZ7N31dAwPQ1maxlZKNVQgWDKi83+FuMNebSZvUU8EuWSJ4ckS6kKg723wn01Q1JqhkFwp1WBGwOHPKMzWeBI0iMzkaSYgAiL5k7fb6Yo12nxqMZlQGn8wVnVNK2RrU5jKgqIXIRVAAIJG23fvgX03PpzSAX9y+/wxx/ETqWhp54svpHEssBYyxqbqjG2xPc87f7YRh1DOXJMSEHmxI2xz9O7289aEUt9SWrGNSDkf8AiVDrh8nrGYLJ4mYqLR6DcKNzZiO3phP6MaryqaqqPD/5lgtgdxp5ubYx5bnVHMBG94nOxVht9cFoKmSnqfEifTIn8DA2ONWrwHUmelZtluSab+uvpHx+ZQMjziorcskmqfD8dALaYmQG4uBpuTfzscYql5s/ybMMuzBIojL+7jZYyt+4axYnntjJk2d0LUtR7RXxNO0iKQXX63vxzf8Ay+7PHpqfJKmvo5Dq0FQwa4ubAcfHHAzdGV/YQ2cdeTJ7kMhyusjSWSVfCZlMkJF9idxip0qvEgkmkSGJwGCvIAxuOWN7fT/TEMzDMnWQw0ze9fd15v6YOZf0BnuZRJNUFoy6alMz9u17nn0wStOuTGa9RyKuQrq7IGiY+9ZdRNl2VLV0KpLH44j8RiSpuDe1jvxhAzvw63qBppZDoZIyCTYMNAP03OCGc/h/NlPTNVWJXtUVMJWRo0BEekfxbHkjm/ocJcC1+ZC9PTyzGBEB8MaioFwNvthipKlVz8keZHdyL0s14+JVIMzzGnlj8AVYhFzYxR+CF8h3t63wfzx6p1QwRyyxi4dBOYwOLXtueT/hwhUuZVcaU6rJLqZlAifjX5EHjfbDU3WOX00qw5m0kNalhKqoSqnuNifzwip31LF1B6K97nfLMgy6qrmqKqhYyD33E8hfcgAC/cbXscEJ+mcubMUroUeGVXD6YyAjEeYt+Vsc4M+yuspvEpc3hRBLuWcIbeVmwShcJAulxINzqBuD8MMqqkSba9qnez9tRb6Z8ClSVKiVBX1E7tKpNiW1G32GDE8sDhoXKvqFijbg3wqZRUxVOdF/ZwJDKzeIXPYseL288FVhj8dalEtPYa5Ea9+f9eMADAEx16W5A7+JOmyb2nrM0lIQkcM0lmbgBTsPXfb/AGxodXjdo3AV0OllY7gjBrOVp0zORqVdDXLyODvrLXv8Rv8AXHieooa0JJmNDLJMBYyQSBdfqR54A1ysdH4idPqaU32K/iYGUGIixAIv/wCJ2x7pi8hRImABYWVhxc4ZKDpuOWKOSapY33IVbfqcApIVpqmaAe8kUhSxHIwKsEDZnp3vrdiq+RHjL4amnKrVSUqKq3cRKTf1LMb/AN8ccwqC+awkENCYrKCoN973x6ymmhWnVjErPt7xGO2Z0qsklTq/eoLqbbW8sVcUjmCZ5L1IHgdTFPTxvGSiLfkADbjt5Y6wBFmKIGuUALnhu9/TcnGMTsIgV2DRrt8sfY3Ikhfubg/Cx/thr1KpbMRwftuefx7ClgEFZ9RtHUidCQZRuR541dP1BoUkhqzTRJIw1O7qHPkRci4+eN2cOHyrxHW4ZQSAbb3GP3SrxrTys0QaRWvrNr/ljznp7cl0Z7iq0nE7+IaMsUtLJPHqOsaEYi1we4/v6YHzELDNcBRrFwO2NM0j1NMaiQ7K/uoNt+Lk98Yaj30ZSNiwv6/5bAMz68pF/wC+ZNvfj2YpV7EVkW9gVANvjhmkzZ8q6Lq6iCnMcsMFxKCBdzsG8yd+PTAOsoUlqpZFYoYTv/3C/wBrY7dRVdugK5PD2Okc/wDcP7Yu2VFb9Q365MnGOvMTulOkKvqbXN4608Cm3isC5Y97DD9lX4dZHRhTUiWukHPjNpU//EdvjhcynMJMvynLYIAyiWKNmKyMvJF+O+5w6UmYzy5OZmdtYfTqvuR2ucfNYT1AHHCjf8Sf/iP0tJllU2aUyD2GYgMoFvCbtt5G3bvtjH03ViSnUz3ZkfQWPJHO+KKC+adM5tFXMJNUD3tcAe6xFgSfId8JX4XQ6lrZmKst1jaN0DKwIPn8Mcsce0S0TtPs2Lb9iDGTp/JqbMYZ6Zkijp15tCjFie4JW/32xx6/WPJOkoKPLYzHTvPoLX77n72+2GWnShjmSRKFFOq1tVxv33wq/ijPLV5FquscMNQhESrsTYjc/PC1VqEgH5j93qKs3KuIXSkJqM9gsyKIryBpDYAraxNu198V7Kays9taOpnRwUdtMUhOkC1r3Y7jzxHemGtmyJ2dHU/Dn9MVHpmN0rfASQBWUhm0Ak3HYnjB8liLNRnDpR8YufO4RNPLNUSCdxJTyRNHJFoYsbggnUTfi2x8vpJclebIerEp5LgxVBp5hbZgW07/AJ4uLQ6GMeomw1XPJ3POId1fKT1vmRGxFadwfIgD8sar2wZTF8lFHEj7xi6xqoI5Fhp3Pjut5bbhR2+f6YI9H9HU9bRpX5oHMbg+HCpKXHmbb4RpHZpNbkszsbseSb83xT+mKiUVs8JkdokXZGa4A0oR8P4jhdF4LqUX5V1cVPc4510BSSwu+VNLFMoJSJzqVj5XtcY9/hpmRnyyfL6hjrpWsnc6Df8AUHG7LamrlzeYvMpjVlAXSbg77g349MJCQyU3X8tNS1MsAaobU8ZsSp94jy9MGrb6uos4a2tlcw2lPJSdQPRtD4hMheIXHvAm4O/I5GGYJUKlpmVpDuqgW0Lbk4VOo6w1OcxtEGiaOEENqub3O9xbBQ5q2WZJFUmPxpZFuWZrEnjfY4EQAxEZKPaiMPJgDMGb2+pJJv4ri/zxlLHzOMcuYyzVDOyoNZ1EDGpJCyg2tic6aO5531DEfGY+4PJn/9k="/>
          <p:cNvSpPr>
            <a:spLocks noChangeAspect="1" noChangeArrowheads="1"/>
          </p:cNvSpPr>
          <p:nvPr/>
        </p:nvSpPr>
        <p:spPr bwMode="auto">
          <a:xfrm>
            <a:off x="155575" y="-601663"/>
            <a:ext cx="1924050" cy="126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389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4581525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6 CuadroTexto"/>
          <p:cNvSpPr txBox="1">
            <a:spLocks noChangeArrowheads="1"/>
          </p:cNvSpPr>
          <p:nvPr/>
        </p:nvSpPr>
        <p:spPr bwMode="auto">
          <a:xfrm>
            <a:off x="323850" y="2708275"/>
            <a:ext cx="44640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BIENESTAR SUBJETIVO: </a:t>
            </a:r>
          </a:p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EL DESAFÍO DE REPENSAR</a:t>
            </a:r>
          </a:p>
          <a:p>
            <a:pPr algn="ctr"/>
            <a:r>
              <a:rPr lang="es-CL" sz="2000">
                <a:solidFill>
                  <a:schemeClr val="bg1"/>
                </a:solidFill>
                <a:latin typeface="Tw Cen MT" pitchFamily="34" charset="0"/>
              </a:rPr>
              <a:t>EL DESARROLLO</a:t>
            </a:r>
            <a:endParaRPr lang="en-US" sz="200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484313"/>
            <a:ext cx="3160713" cy="40322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Título"/>
          <p:cNvSpPr>
            <a:spLocks noGrp="1"/>
          </p:cNvSpPr>
          <p:nvPr>
            <p:ph type="ctrTitle" idx="4294967295"/>
          </p:nvPr>
        </p:nvSpPr>
        <p:spPr>
          <a:xfrm>
            <a:off x="250825" y="333375"/>
            <a:ext cx="5256213" cy="501650"/>
          </a:xfrm>
        </p:spPr>
        <p:txBody>
          <a:bodyPr anchor="b"/>
          <a:lstStyle/>
          <a:p>
            <a:pPr eaLnBrk="1" hangingPunct="1"/>
            <a:r>
              <a:rPr lang="es-CL" sz="2000" smtClean="0">
                <a:solidFill>
                  <a:schemeClr val="tx1"/>
                </a:solidFill>
              </a:rPr>
              <a:t>DESARROLLO HUMANO EN CHILE 2012</a:t>
            </a:r>
          </a:p>
        </p:txBody>
      </p:sp>
      <p:sp>
        <p:nvSpPr>
          <p:cNvPr id="167939" name="AutoShape 2" descr="data:image/jpg;base64,/9j/4AAQSkZJRgABAQAAAQABAAD/2wBDAAkGBwgHBgkIBwgKCgkLDRYPDQwMDRsUFRAWIB0iIiAdHx8kKDQsJCYxJx8fLT0tMTU3Ojo6Iys/RD84QzQ5Ojf/2wBDAQoKCg0MDRoPDxo3JR8lNzc3Nzc3Nzc3Nzc3Nzc3Nzc3Nzc3Nzc3Nzc3Nzc3Nzc3Nzc3Nzc3Nzc3Nzc3Nzc3Nzf/wAARCACdAO0DASIAAhEBAxEB/8QAHAAAAwEBAQEBAQAAAAAAAAAABQYHBAMCAQAI/8QAQRAAAgECBQIDBgMHAgUDBQAAAQIDBBEABRIhMQZBE1FhFCJxgZGhB7HBFSMyQlLR8OHxFiQzYnI0Q4IXU2OSsv/EABoBAAMBAQEBAAAAAAAAAAAAAAMEBQIBBgD/xAAvEQACAgICAQMDAwMEAwAAAAABAgADBBESITEFE0EiUWEUMnEjgaEVUrHwkcHx/9oADAMBAAIRAxEAPwDHHJBE9o/2ap80qJl/TGjxHqZkEjIwuFvExZbehPOMMecrIQseZVB/7ZIIyP8A+sdw5V9ZJ1BhY8H/AExNvboCe4VVbbjs/eP9NnQp0jgWkjjijQXXx1Eir/UU7DY98E8xzIU0kUY8C8hAUyuQrEgkDYHsD9MIUcEBiWVSC7AKfO3+b4bAoahpnEcVTUIgUyKA/GwsfOww2lm96nnLsYgjvsmTfPiY5ZVRE8KRtDEe9p0tsATx/pg10Srw1TLcPHJFvKq7A3uF35Pwxnq56eLM28eWJF8Ym0jADY+u2C1NUxyxh4J0kVVupR9Wn3fjjeNSL8dqydSZ64BTmLb5Oh/b/wCzXXmSGuaScErcBC3lYcH43wUoJYKPLGqaxoaelLjU7kBbAWHPr2wFrJgkEklRK3hxBmYk/wAoC3/z1wudM5NJ1jWSVGYVbQZZC7CJNYDE87D5i5+XbAv01mOQh0ZQxsmrLxyw61+I9S9Q5FSRe0LX5csUg2aKQEsPgN8Cs56ipKmkC5fMk3jCzPGbhBbj443zfhr05LThUSpiccSpOb/HfY/TE66gyCr6WrWko6rx6RzZJlAtf+lwNr/ngeRUzgR3BOO9wG+xN0uYPlyPVRSOjoPdKta54Hfzxj6To6fPc7OY5/Wl41lV5EdWkeoa38NgD7uwv6WHngVm9cKihp9GxZiXAPJG2N/Rau4rELyCJ9Fwh5YMSPyHy23xmocBsxr1E+9cEQd6luoGyuOl9oy5KWOEADVBCq2N+LAA39MIv4nUEWa5VJmMdFU09VQgHxpY1tLFexUlWPF7jVY8+exvpmcs9VHKztqjDkufXff6Y1S02WQUdZHLSfuLM05f3tQFi2x+HHphjnyXciNQ1dhHnUnvR1TJV5LLTswL0b7AnhGF/wAwcMWXOqMij3p3YaAy3Hn9cJ/SWZU69V1aRJopK9n8NOAvvFlH0uPnhlrDBSswkmjRL2HiMBvz3xy5Notg/gwmFbp2oPjyP/ceBXojrJUSSQySMqrCI23Plwb/AB7YXvxCrCzU1AALW8ZyR8QP1OCnTNbkc8Fsvq6WqqgP3vhBfEv3FudsK+ZNLmPWQglC71CRFV390EfpjrK1i8VmUzKMO4W2A6HjX3+If6W6aQUiVWYoXeQalgbhR2JHn+WGqOmgjTTHCiAdkAH5Y8z1dPT6RIyoWFwvp5/DHxKmN1ZkkVlBsSpvY4DXXsdRPIyLMmwux8/EFZ7kEGYRvJCFiqha0lr6rcAg7eYv64i3V8h/blQhBLRoiWPaygn7nF+jqIpiRHIrEcgHcYg34gUr0nWGYoeJJBIt/wClhcfmR8sEWxivBopjVL+o9z50RKLk09UmW0MUEghp44FBKyAMpCjgced7+lsFJ5K2vy+DwFRw8YEisQoa5s3n2vthKyWtjnyeCoYk6YhqIW9iNj64b8nzGlhpo4AxQbaQH16yxvcAbgYxU53xlyylOAdeyYj5ZnNfkrZnkFPK6QQVRsQAWRGJBA+x+JPnj7l+cVtDGxpJI1dhYkx3a3nxxgD7Z7d1FmM5YBaiV2UnfbUbfphmyCi9vr442GnUxZmAO68/rb54BaTy6Mt0LRXjc2UfmZHqqxqhqgzOHaxsbAE+dh8zhHzXLcwp6iSseIaWcyGSI6gtzfjt9MX2PJstjSxpI2vyXF/vhe6j6fhgiaajjCgX1x3uLYMq21jZOxJl2TVlkJrWvET8qrnraOCpeRZLn954exW3O3F/th+y6vzCOjjWnoKmSID3TKUXb09/fE26Zo5kzbM6Ojp2ljQJMqDcqp7gfO2KrllRVVtKJah/BbixjIJ++O1od7A6g77lNa8tHUWs56Q6d8NqenqYqSvI/dLJUglm/lUqxvYm2/rhQyqeR6V4Jbh4W03PNt9rehGKVHE71UsU9HRGklN2snvtcG5Y9ydvqcKebZQ1DVtIqSNLVNI7IBcLZrKB8t/mcCydcdw2BaVt0xnGjlOlSJLEeYHbfHbMuoc+nzP9hdOXj0AeIWRCxYgG97WA3G53OPtBSEF4542R12K3sceMnaXK+qMzllQzSS6ZUt/MCNQ+/wCQx9TYPEJkqLPE90n4U1U+qbM80RZCbnw1MhB9SxF8ec06BrunoWzPJqxpzDu8RXQXXv3IO2G+kzPPZq1BJHBHT60QMKZ1uDydRO1vhvjhnL507K0de8KKx8RFgSzG54vfawHPrh4EAfTJHBnbi48wT1/JllP0PT1NNE7yZm0RhZ3uVWwcny4FuO+BfRDrU5KtMaiKlMLsFPg6ywJvzz6YzfiTUJBl/TuTRtfwKczMewvYfocCOkKlUaWJnsWtoQm2o73sfpgV7sTuPenYqChkI1sywZcpXJWgjlLIXKBlULYc7Dtvf64WevKeOHpWp9ommZ1mRoPEk1aW1HYCw/lJHwAxsyTNJBEkHgzsvK0ojZmBv/UqEEbefxtjD+Ibr/wswq6ZKWplqUeGBZNZHNy3YbH64zva7nKqgmQF/MlLrqAvfY9u2DHRlRNFnEcC3Kyklh6gbHB/ofoVs5ArsyLw0N7Kg2eb+w9fpim03S2QUoj8DKaNShur+GC1/PUd/vjq1krC5eSiXAr2Yv0GY+xyN47imU3VkL/xj0IBH5HHvrDMGg6QzGdohBFNEsFPudTl7AmxAsLX/PB+SjpsuLVMEaMoW5Rt9Pqux/z6YXer5afPMualmZo49Yk1rsI9N9zfc/bBEqOtCLk+++0GvvIv48kTo8LlHU3V1O4+GNFJBWZ5mlNSpK89TUOI0aZr2J7km/bf5YxSKGmIjYut7IwW2odjb/OcNvQNFNS5zDmdSjRJTklNS7sSCOOe5xwkKNGKBGsc6Eacv/DLM8sqoK3Ls+ijq491bwWsNiLb3uDfe43wK6VrsyH4iU9Fnj6qtJ2EjkAHUFPkLbjvigUue1LO6GFZBeyt4ZXtsQCdx9MIHVUjQfiNllcxko/FaLxJkABsGKFrXPIAxxm+k8YOyrY0w/Maczml9pnathE0odkKMTsO1txYWt/hwUyNVGWVGoIgaW+nXfkEed9/XfH7rSnMKpXR+8No5QvlfZvl+WMHS5nkeQ00QkkAs0zyAAX3tbSd/hhanYbRMdr4vQHUTcKIU0kkkMRW494oTyPv8sJv4zUBSpyvMCLF4mhkPqPeB+7YoRaZDBEZVmmVtUkjKFDEdtI/zbHDPspj6gpYYcxUeHE+sKtxc2I/XDPtnlsRK5xzDASUdEzsTUwk3UEMF9dwSPph+DRQ9L5nPQ00cdSKdyZwgBbY/PzwPPSSZVVVFfl9hC0YUwliSCOSCfTtjHW59LQx/s2kiSaeqGkQAXvfbc+WBlCj8viV8ak30fSfn/iIGUuBV0xVb76bed9h98OeWVlRSVVqSTTMPd98bA8WPpgrln4aUCUAFZVztVsL64SFWPysp5wpdQ5VmfS+YL4kxlhkF4pTe0gHYg8EYDZU37o9jW1XVmgHuP2S5nmozKOnzKohmEt1UxkHzK8d9sdcynqnlKmUCA7GMubm9rAADjnz7euE/pCqqK2uSppaV5ZIXUun9I89tyMO07hxLGyyM8ZGpioATfjY3vb0+OCV7YRCysVWiJnTlCKXriuLVQjkEUfhpbaZCvvp/wCS2B9Pnig62Juwc34ucL+f1dD0pTVOZTIJJJ3QxwmxbxApGxPGx3PkMIkHU/WedNJUZbBqhDWtFS6lX0uecUV41qAZ529TfazrKxSyRvGXWVZI0Buyk2uO3r9TjPE5lPjFd5ACF/oHYfnj9NWUsFH49U3gU6Dgi2/YAcn0Hz8sK+U9RmojenmW0qKShG2oX4+PGI+fg5GRTuodDzHrm5OEB7jS8UUgtIlyNwbb/UYX8+yuSGrFZGn7nYXubpccfDb74Lw0NcFEpnj8SxJjKkKPS/PzxwzOaSspzGym4Kl7m5Fjva359/TErFx7UbaNyA8/iHqf2HBNgIgqgqZ1rEdEaaRPeCuSdhyfOwxuyvqZ+oEniynJaiunUkvPUT+FTBj8N7bXC84EVVM0lNURlSwaJ7SJ2Ok4JdD5rl+RdPZfSygmaZBI5BUbkajsTfg9sXMdxqNZyctFZlp+nOraSrqKyejyes8cC8SuFMY8o2Ke6fnhX6mzigqm9iTIny7MqeQ6naW5BH8trfE3+mLRmOa0uXUq1FTKFRhe5NtrXvx+mEbrXpyPqPMMszKhCwyAP7S/KkIV0jbve4v9eMNMAfpiFdrIwb7TZ0tUVodYIZkjLoA5eLVb4f6479T0UEnU3T8U7CVR48riSx1uqgqSOP8AbG6FVjlEyKFkFvfsMZqqkNTnNPXTOdEEDqoI94MxFz9Bgi4hVdbhLMxHt5jrozXNndPlzslQ76rgC63vqIA+5GC0OYxy0EVUjXRwbXB7Gx2wmLVVFJ4scgSQo2gmQBuNhz6YPZbVRNl8EcbyGVXIcBStiTf8uPPC3unkQZo42lB87mtMxWrpkqISQhcFSyMjcX3BHwwodVSe01dbRUbRIktMdf8A+JiLNf5HDdUKI8uqpTIXIS4Z21WPb79sK88cbRzNOAVluJGtbVcWO/zwzUGYb3qHwq9OxB31qRpHKssqGxUg3v5b4fsmzH2+jWYgK+qzC+wPN8L+YdMSxVbR01TFKg3XVcG22x+2DmVZcKChUxyKf5pGvyeDcHCORYhHR7h8LFyKmJZdLDcOYrRCSR5CsWwdyl7k/wBI/mOx2ws9X5onUFbT1NJDJAtNGFVmI1MQxbVtwfyxuy/L/wBs9SRwVJYUcC6pWANgvlt58fXyxWQaCiplhjSJIQg0okewH0xypSy73O5llVbAMNmJeZdd5ZndElDHHUwzF1N5lXTsOLg+fpjv0s7PmPhl5Y1YHUobTew2/LCd1/lUeX5tHVUahKasTWmjZQw/iA9NwfmfLDB0/V+15VTzkgyFSr+ZI2v+WAu/tHfmKZFlWLj7UbBjT+0aaizBzPIsapGRbnfVv+mCjZjSLRrV+Iq07i4kf3Rzbe9sJlb4qpG9OFcX0kMgYEbWw10EsAo6aBJBIyxanKrxtc3BHn25w1XaXG9eYoOD1LYPmc80kKUbNcaXUnbuLYkGUZg0/VMFU1tbSe4CdIGxC7+XGKp1JmJoKOeqFpPZ42NrbXOwGIlTTeBVxSjYowbbHLj0BLPpSA12D7y50NZJUZQGlZY5dWl/f1gEWuLg/rhez/JRmXTslO7Uz18IEkckCFAWA94fOxHyHljNkWcrT0E0c8q+xKS66ZEWVtQHFyCw7CwvfbBDOK+Snjp4qGnEddUx+IwqG2p041OAeb7AX8/LG03YNRUVrj2b34PUktNPLSTLJE2llO4BsCPL54tGTVVJmmU09RQxCGlN/wB2SLh9wQfp+WJdVUGRRyOarPJXnYln8JRpB77BT+eNWW5jVdN0NZVZNVpmWXvGdVrAwPb3XI7gd8bGO6dwuXmU3joaI/zMv4o5r+0+pVoac6oqJRCB28Um7foPkcPvT2YU2VZTT0sdHN4aKArK8ShvM+9IuIf4reMJZCzNrDsW5JG9/rihxvAy/vadJATdS3l/lsZyH4kbiGFQLVYL8anHqLPZK6oerqG0RRgiNOyD9SfzPphbOekMQILre13fvjXUU5zHMcuy8MwWomAYrzpvv87XOLblmX0NJl8VNT0sCQqoAj0iw+O259fPFnKyTWfZToCTEqawF2kwyX8QYVhhpMzhn8NRYziUSW35Iteww9xlHVJI2BVlBVlNwQfL0x96yybL84yOsiENO1VDEzQyIiho3UXAuOAeLeuAXRFQZulsvJJOhCgv5BjbEsKp3oak/wBQxuAFghSqpgY3MaaQwsyje9++B9BVS5fGKJV0mP3QukE29D8MGlNxYbn0wGzdozVpoYtLpIZQe3x7HC11QUchKvonqNlrjGcbH3jnBUrJSR+EWlKLZ2C7bH19ML3W3UbZLlUa00aGtqmEcUbC+w3Jt9B88dOnaKslWGWvkIo4GEikysWmIvpZxsLDm2+4FrYAdbUpzDqijqvFURUiAGI/xE3LfqMd56G5UNPJzWJryPoqTOYkzDqXM6mrkkGoQxSFVj9L/XgAYLHpCfKonfp/MKlnBBFHWSiSJx/Tci6nyI783GPOWZ7JSUEMZ8MhSq3bUTubDYYN/tVny+KdCkfiA3upexB47ffBFu389xa2koxAHUVs3lEM8MxUr4y/vEP8ttvqMFsjy6Gsy9maUeCGNovEIFvUjsfLCDnubVD55NM5Lq2nSpQoACL20ncG53wx9IZhSQyvUSsgjQAvdb234+eCXYziwPrYaaqzENJTeisz9a9U1NTOvTvS8ZllBAklpxvcH+FQPLuf9cYsv/DfP6u02a5sKc2vYO0jgn5/rjP0hXVFBHU5hTRQNUzzOZHmQsQtxsLep4/tik0eY1UuUeO8UYqizLoQXTUL/bY4ELBvU77LqAQfMn3UmSZt03GlRNN7dQIAJKkDTLEPNhc3Hrjv4NOtKqMA6NYhh325+mG15HzCgr4qydponiljdDT6FNl3sbm4+Pywi5fHPB7NTVBcShF8RG3GwHf4eWJ+UigAr1Lfp1tr7R28Tplc8lJU1UcNRLqLISVIGrbyIPw+ZGHuop5JKSknkkqFkjhH8Etjxv8APfn+wtMa6tSmz4lGPhNGqnbjnf6/nh26WizGrp4ykohpojpaf3WaTe5VQRsPidu18FoY6gs+leXua/n8wlWwUlfRSSZvTrLS06tMRLuw0qbketr4SeiH1ZZKCdOmYm3xAOGz8QyV6TrDCNw8erSeAW339cLH4V0gzH26m9oCeHoci25Ui230++NWKWHESXlAtjMV+8ZqAPMkipG7LpJdkNigvzfGqSmZSre11EhuGAaTk+vngzHlcdIfBgMgWVffa/JF7X9NzxgFDkssUk0VRWSmmDkRxI25Ha55AwQn9PXt5PxhpCC2ptXLY86glpaoFqU3ErK1tbeQPp+dsSvqfo/MslqpmihmqaFDdalFuALXswHBF9zxiwQqkNNHEiusKLZUB2A+HGOqVAiBX+U72tgf6ut+mGo7i5lmISF7H2kj6AqqObM4qfMoTL4Ss8DBL6SN77b425jBUdV9UVdAk7Q0xqGWaQDcRx2UC3qSxt64cM+6ey+KaLPKGBYqqBw7+EoUSqdmuOL2POE/ozO4DV1s00CeI1TKzuyBrhmuD8sGB9obHzHXcZhFifbx+YyQ/h905HFCrUzy+EhUlpD7xO5Zrd/LgDCnnvR4ySsWuyN3qqV20TUwOtgpuDe25W2HeFvaoKuaKPSl0KsdlJBJJ+HGO1fPLUUt3VkEEbuTsOFOwt2/tj4Wn4ijU8T2dz+dpAqSldyAdPne22G/KKkz5dCxXUy+4bC/GAGT5VNmsshuI6aBfEqahh7saAXJ+PkO+GDpyCSHK0kkhkRJmLx3Um6/LH2VYnHzOYDFLSB4mnLaOnqMxgmll0mMsNr7gqQfzH3w/dM0q09TUinqRJHNEQUQWVSLWsO3f/8AbfgYntJIEnjZiAAdzhwyDMFpZ2DuVjYW0gEl/QbE3w76ijJk730ZrCCviHXkQ7l+UNTRTgCJnKMqO0Kp4dxawKi5X03wHp6OPIspWkp5dYiOhZG/nJ5NvjfDBJWSRZe80kLwGQhUjZtRQEgXNuBY3wAzZtNMnu7axb0wuBxUmJ2KL8umhxsEzIa6sNwZT/AdxtY+mOegkeLYkAbne5PfHykhEswVgGRfeJ1b3vhnyqgirZXiaPWkVta2NiT227YSssZn9pfJnosuyjDPCisA670Jz6ZqNMiJPORCouiu3uhvTAXq6oK9VNApGiSnDsANy4IF7/BrfLDnU5VCsVqSPTpX/pqL7emETqKgIzKGsUkKsbRsvxsQftb5DGC7IfbsEn0ZAe7kw1ucULliEcqByb2sMNmWzqmVRn99Ekd3FTodka4tyBbkL3wpUnihrISdP8NtjgtUvSZRkL5gaN/2i90hdovdjY8Nfjbm/nbBcdWZ9CO5tirVs/HcSup6pazPq14mJjWUorHltOxP1Bxlpj4avIhYyJpNre6f/I325+/bHgx6QLmy2uWNzjFS0uY5zK0OXwySJe1kB+/0x6JrFqQb8zyAVr7Dx+Y4ZNmWiJY0dFe+4JHPc2w+ZLVQ1WVQwxy6qhHJcGwK3B7X4GI7/wAI52oLewSm1yCEJuALk7dv1O2DnQmbVFLmcOT50agUk7FIwRp0v6m1yCdue+IhQcywPUvjILIEcaIlPMLQwTTzPdFjYtd79rYVa2rZmjnERk8fe42IHlgv1dXpQZJogRFRZFvCSLhL9x5E2wDoMzpa8jTLGJxt4d7EAdh54H+m9+wKToTX+oLhV+6V2T1qKWeo0ueKjIYy6KCPLD70r0xHWZdHLWzymG/uQq9h8ThPzuJpOpR4IJZIgzBtrAA41U3V3V1LGKKgyaJkiJGoRNID/wDK4Fvpj4Y6iwr8CGvzHtx0YfubvqUs9N5QKZ6dKOONXXSWHPP+gwl5HSp0v1lIHR9LxOgVNg4JBB3twFx8q8868ioaarVMrlWdA4ighDOo9QT+Rx5pF6kzKWPMM+p6SnWEgLZNLvq2tYE8X72/swtKllI+8l2ZDpS4b5BlHpczgq45fBZw8a3aOQWI/wBMLOa50KKpCga5NDOVv/ERwMdclmH7SRNwJY3Q3HPl+WF3qmiCVomXVaW+qxNwRtt9sL+qJrIrAPUX9JIvb+p1GzLs2FdTzGNUMkbhBb+Fri4P2OOPtVQTKJ4GQqfcJFr98Aukp4oxLA0ixSO6nU8gsAL7W574959XSx5glDRIGqn73BAJ4xh+Jr+oSyuEGtKA+IzTVEbZdUpMwQCO9u52vt9MQzIKtqDN54JgV1MVs39V9vrvii13TOZlGqJahamUkkrcg/Lzwo5jQRVEqvMuiRG91xsQQeDgK2NWgSwRvFwE4cqbNkGMvTsk0s0qJDNPOf5xKEQAWtcFTx5jfBTq6qnyvo2uaVzNUNEYzIE0gFjp47AXwM6XqXoJ5yXLwyxhiFW51X4FyN9yLb3tjP1nm0uY+zZHRKVerfVNI1iCo7X+N/phutTxDHxE8v6rSoi10LUUP7PzHLs5kSKlmkjkRZHKB2F7/obYam6q6fhtCkrmOMBUCQMQANttvTGHK/w8Z1WTMarSNbEpHZmKg+7v2J74I1H4eZMdOierTkm0oP6YVuxEucuSe4lxCmCKPpTNpwDLA1Op5MyOD9ADhhy/L6/JK4CnppayHRYSGI8Hm17W3wZyqto8xpUqqJRJCxsGWnNgfIgHY+lsLPWnVZpKp8uyuONZkFpp9G6k/wAoDd+N8XMu0WgMx8THp63e8akXz53HKogkqqYBoZyzlS37vcKDcj7YH1fT81UoAmdFBuB4YJv6m+JQaqqZ/EkqJyzb62dgT8N8MHTfU9RQ1UUddV+NSE2YOod09QSCdvI4UWxD9Jld/RrqmF6EFl8Rljy9suqWjkZGJIJ0i1gfPAqDNJFqpAsv7t5iRck237b7X23G+2ND55l9XUSNDUKupiVDqVH5WwOo4443Mwj8VwfdUtYavU4lryFzHx9pqlGud2yB2RH6u8eoyuAzHQSvvuUB33F7NtzY73+XOAmZmOWAOG1LYqxAtY/D6H6410jVklOIo6CokZha9SioqXtf3vEJ7Dgb4DdU5lTZLTMJiXIB0qvLuTwL9rYPkgtX47+IjaiIpbwR4mGhLLVKGW2k2xRMmIlp01AHUpFjff8ATH88VWdZhUyl/aHi3uFiOkD58nG3K+sOocsqBPT5lPJbmOc+IrDyIPHythmilk7PmCycoXKBqOf4kU9HSPnRip40LLAECDTpLMuo2Hpqxj6Q9poMq0Q1PgNMwkdVldL7+a99I23wJzzP26lyjM62eJYpw9MZFQkryy3F98aenqwT5dE+ptSDRIFHNu3zxy1nC7P3jlCU2WBR/tH/AJ+ZTctmqa/Jor1BL62VpCze8Abb8E7efzBwudYwSjpNpPHFXPRTxzLKLjw9J961+NjawwayeoMeWxI0aLGATGkLxs0txf8Aq/iv5fbCv+KNS2VZPT5fTEr7WzGQWudK22v5avyx8neoKxVUsZr64yuTK8o8aWeOUTuCCL3NwTvfEtqakq5EfIPI7Yo34mZstVlXTyRt/wBakWoYDjcAD7g/TCf0JQ0eYZ94uZxPNTwLrMarq8RibKD6d/lg4IERsusvP1eZ4ymg6nzBkrcvgzGUH3PHVbgjyudjjxLm+dU1ROss0kJUnXDIAlvO6nfF2oMzpqtJEhR4xAACroFAFjYixItt28jgL1dlUHUmVzQmlcVaqWp5iVvGwFwGsSQDxvt32xgkE7Iml5oNA6mbpbqBM6yqmqGhJliUxeFAospHcngc+e4+ONeeSz+3UsZuqKpeU321EbAedhc/PCP+EubxUP7TiqqhYYfckGrezXIOkeeDPUfUQraqNaHZYzbUwPvf3/2xlXSlwW+IYYWRm1EVjz8nxMk0ubdUZvJlmVTtS0kLaZqlbgu1vTt6D446xfhbUe1FqnPS0W5JSNtZ24sTb64HdJZxLlMdcY6cTzGZyFN+4vew5vbD1lOf1VfSVHiwpHUxgEABiCGPkbHHzX+4xJmRhHHQKo8QJlmWV+WZz+w6nOKv2TwTNTOJNJZAQCovwQSO/BxmR4ct6nlFOh0w6ggILEep7nBxJZ587y+adVV1eZeADbQeQCe6Dy5wq51LbOa8FmDCZhq9ML3t0v8AMrYKlg6+Ppj+1bMaOKTwA7uoLIhJG/l6YWOqstLRnMFQI3/vIdrG9gRglRzpXUtPDrEDtEojhP8AEVHLD0wJ6ohqqWCGFGeSJyWey73Hn9Tj67RrOxMenoa8gENo/IgrKqgrHoJBAtzf5YyZp4y51RVykXRCrem/P+emOVPI0cvhm4v58nyxqlKvEbm7LxtfDmOvu4mh5E+zOCZh34PcYMkzPMpK9Pa3LwSgBVCAKp7WNvhyd7495rX1q1kiUdPUTBTpNqxogPgB8+fL1wu5ZWFKiAqdTI1whNrn4nDNLJSNKxlkZZCbsqIzW+O2EVdtQdtCB9/EnfTmeVGTtUCKKOVZVB0ycKw78epxljc1+ZaVYNUSuzMVHHJJwLnXXGVudz274J9FwxiqeocsJUJRVK7EHn42tg4O69k+I6z+zkAInbeTDlBkkdTUpC02qZrABmAAJ4uLk43V2SpSxVVEscIk8J+BvxzfsRzzgvBVRxPE7CFFUhiFVF47dsEepepcqy7KpmrJotUyFY4kZXdrgjsbC1+cCQB+4LKyb16Y+ZE8so5a+dIoiqf1SO1lQep+eKVSBKR4RGdaNGCHJvr5W/zsThHizeCmREjpHjT0IFzhqy2vgrIII5HNNURIFVahCokQcWa3O9vKwB23x24u52RoCZxaqEH0Wcm+ZRcpnmqKBYmkRI4wEvGCGK28idj6/YYnn4tUj+JSVaboqsjgfy3sQT8f0wy5dm0WXQkSyQ2Jv/1lse3Yk8YV+tc1/bNFLFAto40JBII1G/8AptffnjHRYoKmDb0+ywvsddxCaN4h7yMBfSCe5sDb7jH7S4XVoa1r30njHKJSR335tjoKifw/DMjFQLW1bWBuB8Nzh0iRgSRCWW0M02SZzWxzIkNOkKvHexkLSrp+Q0k49dO1Rp6mZma0fhFnHna399sO3SvSsUvSs8NZI6tmRikOiwKIjXUb83JJwK606eochoKc0QkMkzlWaSS5KqAbeQ3t9MTjn0WWewD3C1ckcMPiDqfPs9r6r2XJXlhaRto6YAMR6tz9wMfOpMr6ojWKrzyGskSNABNI2tU+Y4+eDn4UmOjlrK+aBpTqWJAlr35sL+Ztinz5lDPl4kjiaZJUN42sLAGxDX2+WGuQU6HxNsGcbb5kEnzKWugo4pT/AOkgWnXe/uqSfzJwd6IWnjoZpFAeYyASK38oHH1wN6ryyHKuoJY6QqaWdBNAFbVZTf3b+hBGMfTVaabNPCO6VB8M78N2P+eePrVL1njA1MEtG5YOlpqcSVV5IUBQ2jU7nckm3xOCppoYJ2lWmgjIszyabEKF7+mkfbCb0xFWmsl9jQu2kHV4qR6B63Rr/mMd+uc9fI8jno6msFTmdcpjVAFtBE3J2Av8TYkn0wKnbKPvKeUFrYncROmfY5eoqtYYpJaZg5gjALMw1XUW77eZHmfLB7Moo4avRCGQFAWQqVKHyseO3mObHjAPoLJKmtqjmEUgiggYoSU1FyV4txxbnbjFPpYIKeARmjjcKWILoLgE8D05+uFs3IrV+PzN4HqSY1X1bP4iVRTGBzIpsTyQbN9fnhl6ZqWepqDIJT4segyg3RDz7xPwxx6mooHgjqaCFI3RiHVVtquB5fDHjpSnpZ6vTUkIoS/hyA2c342Ixilw+tRh7676WsWE82iioqRJYZbvNJ7hG11sd/ncYUa1z7c7Ne7oCb4NZ3ndJmGc1ECTNqpz4axsLX8yB3B88AK8halSONPn8cOZA41cJR9N7rB3vcdujqynkoDBDSrFLHtO+kWcnj4/phk5UG1vniedM5nBRjRM1i04I/7tuPsMN0PUFDUUpmiWZlDBQBEb3PFj64DSeY+r4kD1DFZcltA63PeaZdTVULCWIFub9x88JlAYabPZIKy5ihYhm7dipI8rYaos3SpLqtLUpKoNkZQdYBsTe/phVzpDFncqyAKzFDrB7FRzhihyjFV8GQvUrLsavmv4nquyGSnqNVOrT0zsCrKuq48mtxhnpZFjhUF0ozYfu9o/nY84mHUHUVVlsho8uqGimt+8kja2n4eRwPy7pHPc+g/aAAZJTdZKibeQee9zggoUHZjVPqNuTSpde5wYCKosqrIEcizcMAcN0VHWZrQ5dVNJT0sdMGdlEYBYi9rW2C2PB9ThKeRQGYnYc7X7/wCuG/K8v6plyiFcqoqeGDTch2XW5Pcg2F/jgdQ60ZZ9Us0q8f3QtBUlWjYzCJh/AwazLfkg/wBsLvT1Yc56uqcwrJHqDELQmZtZC6iF3PoMbWyfqyiiesqaOGWJPeaJXTWAOSAuAfTMZp65KqGUFJ4n1JaxDA8fEbHGUUoDszjWDIdDr+RLdSrDUUyOY0fvYi+BfXNDFV5DUTSIDPSjxomPIIsSL+ouMKGX0s8U8FUjM6iQs0j1Davpe3PythjzvL6mtWonjlYU7wlnQyNa2m/Aaw+mPvc5LqcGOarlO9dyfXt23x2j5tYHzBFwcaqDLKjMH/cqAi7u7myr88MlH0vTeEDNLJI/mpCj8sSrclK+yZ6TIzqMcaY/2EnJraXLZZaWXKqOsQH3JJVYOoO+m4IvbAl2SWbUsAVCfdjW9vhvipZx0Zl8/wDzHs7qwADGCTSSALXIIIJwPNBl2TRa6KkRaltvHlbW4+BOw+QxVqya7auanxPKLQ+TaRWPp3/iMUufUlJBEifvJURQY1BW2w24wvdT1sWfU0UAjaERPrDEgk3FiP1xyocrr627U1PK4tct2wTi6RzN11aIl3tpaQXH0viPVihHLqO5aXEwqR9ZG/5mbphYMsy802kSNrL3ZdyTbj6DDnkzJJSBYBqIZiVK7Lc3t64Us1yuTI3hV5BJJImp/wCnnjfBvp5aCfLyJ6nWoOlaQBQfha1zfjnFCp2ZtN5gMtKhUGr8RT/FeJY63LZGK+J4El/Rbi35nCTktLL+1KN3RlGoyKSLBgvcfOww79erM3VANUoEaUyCOLkLe9x9fyxlkeTqTqajpsnbwLUfhzsY/wD041XfT68AepthoWn9gkuzFYKuQR0YY6cmmir0ETzKrkK2k8j4YC/jFCIc7omUe61J/Fe5ZhI1+e+4xRaXpPJqan8E0zynYNJJO5cnzuD+WEH8T+n6qiipqtKypqMvRioWZtbU5Nv5juVNhzxbH1AKHuZyrlv/AGjUZfwuolPScTg6ZHlkYg7396wv9BhleOSNisgAuL7Eb/LthF6CrmmnpKfRHHGzBwqra3ukm3xt98PEtK8kpqBUABt2SwYfD/ffC9uOlhJ+Zi/ENbcTMdVHCxZTYXGlh5X9MLLZ0uVZiKO0kbzodMmna45G3f17YbqinAETGxNjc27Xv9rYQOvcwamzCOKC3iPSEM/ddRt8jYY56eFovNbDY1v+InbS5YJWx76ipn9UtXnUs9K7aRYBl2uQNyMfDnNdL4fiBGZRa9jcjDDk/QmYV1KtQJ4IUdQY7m53AN/hv9sFf/pq1rrmZ1AciIc+X54bss9wkkSzi+1hgKjEH5i7Q1q1UasVCmNwCp87YeMiWGpy6SlSL/3BI7FrADsSb3J2/wBsIE9F+yczraKRw5hIDMBsTbm3zw29JZhEXenq6wxQsNSKF2du4va4+VsJgBX18Spl7ehbd9xjp6WOnSSWEFyy7yFtZ27A+XNgMIueZsS1ZmTDSWX92p+QA+VhhqzPqNIamSkyyhlrJqfZ41BCJ6GwPHl/sJ1ny5hPSBJ6B6ZL6tTRtvbi98M1cVPc8v6pi3ZPAAdfMXYA1dVkSMWklfueSTufzxVqXP6umgigWno9KxroQOQyrwL/AE+xxMcmBp81iSUb2IF/O22G/wDaBQC5jBI/+3c/5vjWRYA2viNYWLzrOtb3BlZl6x5zB4QJpZai6hxY6RvYjFPyrPaJWiy/wZ0CDQkjhSreuxJHztieVl1emkTfTLcn5EYYaWSmkqYJIYNNUWWzeJYc37/E4XqtOhK+ZiqWP/fiONZmfhzinipamVj/ADIoCg/EkXI9L4n1fla5f1TVxRxqkNQnjwW2UNw1vLe+3rh2ny+jqaoyT04MiuGF2NxzY2+BOOHUFNC8V3YCZ49ES97hgb/TBiGfoSZXYmOQ5PUWYJ3gsoj1EHUFZrX3wwVmYyRZDVSEGZZI9DTEvuxNlADAX57YAT08ilVdBKV4J2YW7X74Z6xaieugWqMHgQwiVURSPfvyQfthd90IxfrUYysyoqtlZDT7lUMdBR09PJ7hYa389RH54OwQwst1ZWXj3Tff1wlGtkGZzhpZIgt1Wx4H+XwYyWueRqqNZ5HIij/eMAN7248++AYdVXDkw2TA3U2t/UPzDVUkcQ9y18I3UqCOtVBso3QW7bYbBFOHfXPGyaiwuvvAW4Pl8fXATPaP26mWohP7xANSE22/2tgdwWm7iPDD/M36fZ7N31dAwPQ1maxlZKNVQgWDKi83+FuMNebSZvUU8EuWSJ4ckS6kKg723wn01Q1JqhkFwp1WBGwOHPKMzWeBI0iMzkaSYgAiL5k7fb6Yo12nxqMZlQGn8wVnVNK2RrU5jKgqIXIRVAAIJG23fvgX03PpzSAX9y+/wxx/ETqWhp54svpHEssBYyxqbqjG2xPc87f7YRh1DOXJMSEHmxI2xz9O7289aEUt9SWrGNSDkf8AiVDrh8nrGYLJ4mYqLR6DcKNzZiO3phP6MaryqaqqPD/5lgtgdxp5ubYx5bnVHMBG94nOxVht9cFoKmSnqfEifTIn8DA2ONWrwHUmelZtluSab+uvpHx+ZQMjziorcskmqfD8dALaYmQG4uBpuTfzscYql5s/ybMMuzBIojL+7jZYyt+4axYnntjJk2d0LUtR7RXxNO0iKQXX63vxzf8Ay+7PHpqfJKmvo5Dq0FQwa4ubAcfHHAzdGV/YQ2cdeTJ7kMhyusjSWSVfCZlMkJF9idxip0qvEgkmkSGJwGCvIAxuOWN7fT/TEMzDMnWQw0ze9fd15v6YOZf0BnuZRJNUFoy6alMz9u17nn0wStOuTGa9RyKuQrq7IGiY+9ZdRNl2VLV0KpLH44j8RiSpuDe1jvxhAzvw63qBppZDoZIyCTYMNAP03OCGc/h/NlPTNVWJXtUVMJWRo0BEekfxbHkjm/ocJcC1+ZC9PTyzGBEB8MaioFwNvthipKlVz8keZHdyL0s14+JVIMzzGnlj8AVYhFzYxR+CF8h3t63wfzx6p1QwRyyxi4dBOYwOLXtueT/hwhUuZVcaU6rJLqZlAifjX5EHjfbDU3WOX00qw5m0kNalhKqoSqnuNifzwip31LF1B6K97nfLMgy6qrmqKqhYyD33E8hfcgAC/cbXscEJ+mcubMUroUeGVXD6YyAjEeYt+Vsc4M+yuspvEpc3hRBLuWcIbeVmwShcJAulxINzqBuD8MMqqkSba9qnez9tRb6Z8ClSVKiVBX1E7tKpNiW1G32GDE8sDhoXKvqFijbg3wqZRUxVOdF/ZwJDKzeIXPYseL288FVhj8dalEtPYa5Ea9+f9eMADAEx16W5A7+JOmyb2nrM0lIQkcM0lmbgBTsPXfb/AGxodXjdo3AV0OllY7gjBrOVp0zORqVdDXLyODvrLXv8Rv8AXHieooa0JJmNDLJMBYyQSBdfqR54A1ysdH4idPqaU32K/iYGUGIixAIv/wCJ2x7pi8hRImABYWVhxc4ZKDpuOWKOSapY33IVbfqcApIVpqmaAe8kUhSxHIwKsEDZnp3vrdiq+RHjL4amnKrVSUqKq3cRKTf1LMb/AN8ccwqC+awkENCYrKCoN973x6ymmhWnVjErPt7xGO2Z0qsklTq/eoLqbbW8sVcUjmCZ5L1IHgdTFPTxvGSiLfkADbjt5Y6wBFmKIGuUALnhu9/TcnGMTsIgV2DRrt8sfY3Ikhfubg/Cx/thr1KpbMRwftuefx7ClgEFZ9RtHUidCQZRuR541dP1BoUkhqzTRJIw1O7qHPkRci4+eN2cOHyrxHW4ZQSAbb3GP3SrxrTys0QaRWvrNr/ljznp7cl0Z7iq0nE7+IaMsUtLJPHqOsaEYi1we4/v6YHzELDNcBRrFwO2NM0j1NMaiQ7K/uoNt+Lk98Yaj30ZSNiwv6/5bAMz68pF/wC+ZNvfj2YpV7EVkW9gVANvjhmkzZ8q6Lq6iCnMcsMFxKCBdzsG8yd+PTAOsoUlqpZFYoYTv/3C/wBrY7dRVdugK5PD2Okc/wDcP7Yu2VFb9Q365MnGOvMTulOkKvqbXN4608Cm3isC5Y97DD9lX4dZHRhTUiWukHPjNpU//EdvjhcynMJMvynLYIAyiWKNmKyMvJF+O+5w6UmYzy5OZmdtYfTqvuR2ucfNYT1AHHCjf8Sf/iP0tJllU2aUyD2GYgMoFvCbtt5G3bvtjH03ViSnUz3ZkfQWPJHO+KKC+adM5tFXMJNUD3tcAe6xFgSfId8JX4XQ6lrZmKst1jaN0DKwIPn8Mcsce0S0TtPs2Lb9iDGTp/JqbMYZ6Zkijp15tCjFie4JW/32xx6/WPJOkoKPLYzHTvPoLX77n72+2GWnShjmSRKFFOq1tVxv33wq/ijPLV5FquscMNQhESrsTYjc/PC1VqEgH5j93qKs3KuIXSkJqM9gsyKIryBpDYAraxNu198V7Kays9taOpnRwUdtMUhOkC1r3Y7jzxHemGtmyJ2dHU/Dn9MVHpmN0rfASQBWUhm0Ak3HYnjB8liLNRnDpR8YufO4RNPLNUSCdxJTyRNHJFoYsbggnUTfi2x8vpJclebIerEp5LgxVBp5hbZgW07/AJ4uLQ6GMeomw1XPJ3POId1fKT1vmRGxFadwfIgD8sar2wZTF8lFHEj7xi6xqoI5Fhp3Pjut5bbhR2+f6YI9H9HU9bRpX5oHMbg+HCpKXHmbb4RpHZpNbkszsbseSb83xT+mKiUVs8JkdokXZGa4A0oR8P4jhdF4LqUX5V1cVPc4510BSSwu+VNLFMoJSJzqVj5XtcY9/hpmRnyyfL6hjrpWsnc6Df8AUHG7LamrlzeYvMpjVlAXSbg77g349MJCQyU3X8tNS1MsAaobU8ZsSp94jy9MGrb6uos4a2tlcw2lPJSdQPRtD4hMheIXHvAm4O/I5GGYJUKlpmVpDuqgW0Lbk4VOo6w1OcxtEGiaOEENqub3O9xbBQ5q2WZJFUmPxpZFuWZrEnjfY4EQAxEZKPaiMPJgDMGb2+pJJv4ri/zxlLHzOMcuYyzVDOyoNZ1EDGpJCyg2tic6aO5531DEfGY+4PJn/9k="/>
          <p:cNvSpPr>
            <a:spLocks noChangeAspect="1" noChangeArrowheads="1"/>
          </p:cNvSpPr>
          <p:nvPr/>
        </p:nvSpPr>
        <p:spPr bwMode="auto">
          <a:xfrm>
            <a:off x="155575" y="-601663"/>
            <a:ext cx="1924050" cy="126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7940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4581525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41" name="6 CuadroTexto"/>
          <p:cNvSpPr txBox="1">
            <a:spLocks noChangeArrowheads="1"/>
          </p:cNvSpPr>
          <p:nvPr/>
        </p:nvSpPr>
        <p:spPr bwMode="auto">
          <a:xfrm>
            <a:off x="323850" y="2708275"/>
            <a:ext cx="4464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2000">
                <a:latin typeface="Tw Cen MT" pitchFamily="34" charset="0"/>
              </a:rPr>
              <a:t>ANEXOS</a:t>
            </a:r>
            <a:endParaRPr lang="en-US" sz="200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1 Título"/>
          <p:cNvSpPr>
            <a:spLocks noGrp="1"/>
          </p:cNvSpPr>
          <p:nvPr>
            <p:ph type="title" idx="4294967295"/>
          </p:nvPr>
        </p:nvSpPr>
        <p:spPr>
          <a:xfrm>
            <a:off x="395288" y="228600"/>
            <a:ext cx="8367712" cy="990600"/>
          </a:xfrm>
        </p:spPr>
        <p:txBody>
          <a:bodyPr/>
          <a:lstStyle/>
          <a:p>
            <a:r>
              <a:rPr lang="es-CL" sz="3600" smtClean="0"/>
              <a:t>Distribución de la satisfacción vital en Chile</a:t>
            </a:r>
            <a:r>
              <a:rPr lang="es-CL" sz="3200" smtClean="0"/>
              <a:t/>
            </a:r>
            <a:br>
              <a:rPr lang="es-CL" sz="3200" smtClean="0"/>
            </a:br>
            <a:r>
              <a:rPr lang="es-CL" sz="3200" smtClean="0"/>
              <a:t>(Modelo de regresión lineal múltiple)</a:t>
            </a:r>
          </a:p>
        </p:txBody>
      </p:sp>
      <p:graphicFrame>
        <p:nvGraphicFramePr>
          <p:cNvPr id="3" name="1 Gráfico"/>
          <p:cNvGraphicFramePr>
            <a:graphicFrameLocks/>
          </p:cNvGraphicFramePr>
          <p:nvPr/>
        </p:nvGraphicFramePr>
        <p:xfrm>
          <a:off x="1187624" y="1628800"/>
          <a:ext cx="62646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1 Título"/>
          <p:cNvSpPr>
            <a:spLocks noGrp="1"/>
          </p:cNvSpPr>
          <p:nvPr>
            <p:ph type="title"/>
          </p:nvPr>
        </p:nvSpPr>
        <p:spPr>
          <a:xfrm>
            <a:off x="395288" y="228600"/>
            <a:ext cx="8497887" cy="990600"/>
          </a:xfrm>
        </p:spPr>
        <p:txBody>
          <a:bodyPr/>
          <a:lstStyle/>
          <a:p>
            <a:r>
              <a:rPr lang="es-CL" sz="3600" smtClean="0"/>
              <a:t>Comparación internacional de indicadores de bienestar subjetivo individual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95536" y="1988840"/>
          <a:ext cx="8568952" cy="34364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08312"/>
                <a:gridCol w="1680357"/>
                <a:gridCol w="1200982"/>
                <a:gridCol w="2879301"/>
              </a:tblGrid>
              <a:tr h="64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Indicador</a:t>
                      </a:r>
                      <a:endParaRPr lang="es-CL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Fuente</a:t>
                      </a:r>
                      <a:endParaRPr lang="es-CL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Lugar de Chile</a:t>
                      </a:r>
                      <a:endParaRPr lang="es-CL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u="none" strike="noStrike" dirty="0">
                          <a:effectLst/>
                        </a:rPr>
                        <a:t>Países ubicados en los 3 primeros lugares</a:t>
                      </a:r>
                      <a:endParaRPr lang="es-CL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Escala de satisfacción con la vida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EMV y EEV (1999-2008 )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36 de 99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 smtClean="0">
                          <a:effectLst/>
                        </a:rPr>
                        <a:t> 1</a:t>
                      </a:r>
                      <a:r>
                        <a:rPr lang="es-CL" sz="1200" u="none" strike="noStrike" dirty="0">
                          <a:effectLst/>
                        </a:rPr>
                        <a:t>° Puerto Rico, 2° Dinamarca, 3° Colombia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Escala de satisfacción con la vida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EGM (2007-2010)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55 de 129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 smtClean="0">
                          <a:effectLst/>
                        </a:rPr>
                        <a:t> 1</a:t>
                      </a:r>
                      <a:r>
                        <a:rPr lang="pt-BR" sz="1200" u="none" strike="noStrike" dirty="0">
                          <a:effectLst/>
                        </a:rPr>
                        <a:t>° Costa Rica, 2° Dinamarca, 3° Irlanda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</a:rPr>
                        <a:t>Escala de felicidad general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EMV y EEV (1999-2008 )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69 de 100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 smtClean="0">
                          <a:effectLst/>
                        </a:rPr>
                        <a:t> 1</a:t>
                      </a:r>
                      <a:r>
                        <a:rPr lang="es-CL" sz="1200" u="none" strike="noStrike" dirty="0">
                          <a:effectLst/>
                        </a:rPr>
                        <a:t>° Islandia, 2° Nueva Zelanda, 3° Dinamarca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Escala de felicidad </a:t>
                      </a:r>
                      <a:r>
                        <a:rPr lang="es-CL" sz="1400" u="none" strike="noStrike" dirty="0" smtClean="0">
                          <a:effectLst/>
                        </a:rPr>
                        <a:t>(al </a:t>
                      </a:r>
                      <a:r>
                        <a:rPr lang="es-CL" sz="1400" u="none" strike="noStrike" dirty="0">
                          <a:effectLst/>
                        </a:rPr>
                        <a:t>día de ayer)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EGM (2008-2011)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52 de 148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 smtClean="0">
                          <a:effectLst/>
                        </a:rPr>
                        <a:t> 1</a:t>
                      </a:r>
                      <a:r>
                        <a:rPr lang="es-CL" sz="1200" u="none" strike="noStrike" dirty="0">
                          <a:effectLst/>
                        </a:rPr>
                        <a:t>° Irlanda, 2° Tailandia, 3° Nueva Zelanda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</a:rPr>
                        <a:t>Escala de afectos positivos 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EGM(2005-2011)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41 de 156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 smtClean="0">
                          <a:effectLst/>
                        </a:rPr>
                        <a:t> 1</a:t>
                      </a:r>
                      <a:r>
                        <a:rPr lang="pt-BR" sz="1200" u="none" strike="noStrike" dirty="0">
                          <a:effectLst/>
                        </a:rPr>
                        <a:t>° </a:t>
                      </a:r>
                      <a:r>
                        <a:rPr lang="pt-BR" sz="1200" u="none" strike="noStrike" dirty="0" err="1">
                          <a:effectLst/>
                        </a:rPr>
                        <a:t>Islandia</a:t>
                      </a:r>
                      <a:r>
                        <a:rPr lang="pt-BR" sz="1200" u="none" strike="noStrike" dirty="0">
                          <a:effectLst/>
                        </a:rPr>
                        <a:t>, 2° Irlanda, 3° Costa Rica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</a:rPr>
                        <a:t>Escala de afectos negativos 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134 de 156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1</a:t>
                      </a:r>
                      <a:r>
                        <a:rPr lang="fr-FR" sz="1200" u="none" strike="noStrike" dirty="0">
                          <a:effectLst/>
                        </a:rPr>
                        <a:t>° Myanmar, 2° </a:t>
                      </a:r>
                      <a:r>
                        <a:rPr lang="fr-FR" sz="1200" u="none" strike="noStrike" dirty="0" err="1">
                          <a:effectLst/>
                        </a:rPr>
                        <a:t>Islandia</a:t>
                      </a:r>
                      <a:r>
                        <a:rPr lang="fr-FR" sz="1200" u="none" strike="noStrike" dirty="0">
                          <a:effectLst/>
                        </a:rPr>
                        <a:t>, 3° </a:t>
                      </a:r>
                      <a:r>
                        <a:rPr lang="fr-FR" sz="1200" u="none" strike="noStrike" dirty="0" err="1">
                          <a:effectLst/>
                        </a:rPr>
                        <a:t>Mauritania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>
                          <a:effectLst/>
                        </a:rPr>
                        <a:t>Balance neto de afectos 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73 de 156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 smtClean="0">
                          <a:effectLst/>
                        </a:rPr>
                        <a:t> 1</a:t>
                      </a:r>
                      <a:r>
                        <a:rPr lang="pt-BR" sz="1200" u="none" strike="noStrike" dirty="0">
                          <a:effectLst/>
                        </a:rPr>
                        <a:t>° </a:t>
                      </a:r>
                      <a:r>
                        <a:rPr lang="pt-BR" sz="1200" u="none" strike="noStrike" dirty="0" err="1">
                          <a:effectLst/>
                        </a:rPr>
                        <a:t>Islandia</a:t>
                      </a:r>
                      <a:r>
                        <a:rPr lang="pt-BR" sz="1200" u="none" strike="noStrike" dirty="0">
                          <a:effectLst/>
                        </a:rPr>
                        <a:t>, 2° Laos, 3° Irlanda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u="none" strike="noStrike" dirty="0">
                          <a:effectLst/>
                        </a:rPr>
                        <a:t>Escalera de la mejor vida posible 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43 de 156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effectLst/>
                        </a:rPr>
                        <a:t> 1</a:t>
                      </a:r>
                      <a:r>
                        <a:rPr lang="it-IT" sz="1200" u="none" strike="noStrike" dirty="0">
                          <a:effectLst/>
                        </a:rPr>
                        <a:t>° Dinamarca, 2° Finlandia, 3° Noruega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292725" y="5949950"/>
          <a:ext cx="3547740" cy="668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222"/>
                <a:gridCol w="2700518"/>
              </a:tblGrid>
              <a:tr h="214503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EMV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Encuesta Mundial de Valores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503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EEV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Estudio Europeo de Valores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4503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>
                          <a:effectLst/>
                        </a:rPr>
                        <a:t>EGM</a:t>
                      </a:r>
                      <a:endParaRPr lang="es-C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Encuesta Gallup Mundial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7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5300663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086725" cy="1079500"/>
          </a:xfrm>
        </p:spPr>
        <p:txBody>
          <a:bodyPr/>
          <a:lstStyle/>
          <a:p>
            <a:pPr algn="just"/>
            <a:r>
              <a:rPr lang="es-ES" sz="2400" smtClean="0"/>
              <a:t>Los chilenos realizan un trabajo cotidiano en búsqueda del bienestar subjetivo….</a:t>
            </a:r>
          </a:p>
        </p:txBody>
      </p:sp>
      <p:sp>
        <p:nvSpPr>
          <p:cNvPr id="142339" name="Rectangle 3"/>
          <p:cNvSpPr txBox="1">
            <a:spLocks noChangeArrowheads="1"/>
          </p:cNvSpPr>
          <p:nvPr/>
        </p:nvSpPr>
        <p:spPr bwMode="auto">
          <a:xfrm>
            <a:off x="323850" y="1484313"/>
            <a:ext cx="822960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_tradnl" sz="2000"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_tradnl" sz="2400">
              <a:latin typeface="Tw Cen MT" pitchFamily="34" charset="0"/>
            </a:endParaRPr>
          </a:p>
          <a:p>
            <a:pPr marL="1066800" lvl="1" indent="-609600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400">
              <a:latin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000">
              <a:latin typeface="Calibri" pitchFamily="34" charset="0"/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481956" y="2070571"/>
          <a:ext cx="7848872" cy="36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5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188913"/>
            <a:ext cx="8086725" cy="1079500"/>
          </a:xfrm>
        </p:spPr>
        <p:txBody>
          <a:bodyPr/>
          <a:lstStyle/>
          <a:p>
            <a:pPr algn="just"/>
            <a:r>
              <a:rPr lang="es-ES" sz="2400" smtClean="0"/>
              <a:t>Los chilenos realizan un trabajo cotidiano en búsqueda del bienestar subjetivo….</a:t>
            </a:r>
          </a:p>
        </p:txBody>
      </p:sp>
      <p:sp>
        <p:nvSpPr>
          <p:cNvPr id="144387" name="Rectangle 3"/>
          <p:cNvSpPr txBox="1">
            <a:spLocks noChangeArrowheads="1"/>
          </p:cNvSpPr>
          <p:nvPr/>
        </p:nvSpPr>
        <p:spPr bwMode="auto">
          <a:xfrm>
            <a:off x="323850" y="1484313"/>
            <a:ext cx="822960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endParaRPr lang="es-ES_tradnl" sz="2400">
              <a:latin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s-ES_tradnl" sz="2400">
                <a:latin typeface="Tw Cen MT" pitchFamily="34" charset="0"/>
              </a:rPr>
              <a:t> </a:t>
            </a:r>
            <a:r>
              <a:rPr lang="es-ES" sz="2000"/>
              <a:t>Elementos estructurales (escasez de recursos económicos, dificultades de compatibilización temporal, inseguridad humana)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ES" sz="200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s-ES" sz="2000"/>
              <a:t>Dinámicas relacionales (autoritarismo, trato irrespetuoso)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endParaRPr lang="es-ES" sz="2000"/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s-ES" sz="2000"/>
              <a:t> </a:t>
            </a:r>
            <a:r>
              <a:rPr lang="es-ES_tradnl" sz="2000"/>
              <a:t>Más </a:t>
            </a:r>
            <a:r>
              <a:rPr lang="es-ES_tradnl" sz="2000" b="1"/>
              <a:t>táctico </a:t>
            </a:r>
            <a:r>
              <a:rPr lang="es-ES_tradnl" sz="2000"/>
              <a:t>que estratégico</a:t>
            </a:r>
            <a:endParaRPr lang="es-ES" sz="2000"/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endParaRPr lang="es-CL" sz="2400">
              <a:latin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000">
              <a:latin typeface="Calibri" pitchFamily="34" charset="0"/>
            </a:endParaRPr>
          </a:p>
        </p:txBody>
      </p:sp>
      <p:pic>
        <p:nvPicPr>
          <p:cNvPr id="144388" name="Picture 5" descr="Malabaris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3789363"/>
            <a:ext cx="27432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755576" y="1412776"/>
          <a:ext cx="74168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6434" name="2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s-CL" sz="3600" smtClean="0"/>
              <a:t>BIENESTAR SUBJETIVO Y DELIBERACIÓN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/>
            <a:r>
              <a:rPr lang="es-CL" sz="2800" smtClean="0">
                <a:solidFill>
                  <a:schemeClr val="folHlink"/>
                </a:solidFill>
              </a:rPr>
              <a:t>Fenómeno de larga data: elementos de continuidad y de cambio. </a:t>
            </a:r>
            <a:endParaRPr lang="es-ES" sz="2800" smtClean="0">
              <a:solidFill>
                <a:schemeClr val="folHlink"/>
              </a:solidFill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468313" y="1773238"/>
            <a:ext cx="7704137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CL" sz="2000" dirty="0">
                <a:solidFill>
                  <a:schemeClr val="folHlink"/>
                </a:solidFill>
              </a:rPr>
              <a:t>     Ni el malestar es el mismo, ni la sociedad es la misma a la de 1998.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000" dirty="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dirty="0">
                <a:latin typeface="Tw Cen MT" pitchFamily="34" charset="0"/>
              </a:rPr>
              <a:t>Mayor individualización, mayor valoración de la diversidad, menor temor al conflicto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CL" sz="2000" dirty="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 dirty="0">
                <a:latin typeface="Tw Cen MT" pitchFamily="34" charset="0"/>
              </a:rPr>
              <a:t>Del malestar difuso y contenido, al malestar explícito y activo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000" dirty="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 dirty="0">
                <a:latin typeface="Tw Cen MT" pitchFamily="34" charset="0"/>
              </a:rPr>
              <a:t>Nueva paradoja: una sociedad que pierde el miedo; una elite que acumula miedos.</a:t>
            </a:r>
          </a:p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S" sz="2000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7" name="Picture 4" descr="http://intra.pnud.cl/files/plantillas-logos/PNUD_Logo-azul-tagline-negro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805488"/>
            <a:ext cx="5873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458" name="Gráfico 1"/>
          <p:cNvPicPr>
            <a:picLocks noChangeArrowheads="1"/>
          </p:cNvPicPr>
          <p:nvPr/>
        </p:nvPicPr>
        <p:blipFill>
          <a:blip r:embed="rId4" cstate="print"/>
          <a:srcRect b="-37"/>
          <a:stretch>
            <a:fillRect/>
          </a:stretch>
        </p:blipFill>
        <p:spPr bwMode="auto">
          <a:xfrm>
            <a:off x="0" y="188913"/>
            <a:ext cx="9144000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1 Título"/>
          <p:cNvSpPr>
            <a:spLocks noGrp="1"/>
          </p:cNvSpPr>
          <p:nvPr>
            <p:ph type="title" idx="4294967295"/>
          </p:nvPr>
        </p:nvSpPr>
        <p:spPr>
          <a:xfrm>
            <a:off x="611188" y="115888"/>
            <a:ext cx="8153400" cy="990600"/>
          </a:xfrm>
        </p:spPr>
        <p:txBody>
          <a:bodyPr/>
          <a:lstStyle/>
          <a:p>
            <a:r>
              <a:rPr lang="es-CL" sz="3200" smtClean="0"/>
              <a:t>Condiciones individuales y sociales del bienestar subjetivo individual (Modelo Multinivel)</a:t>
            </a:r>
          </a:p>
        </p:txBody>
      </p:sp>
      <p:graphicFrame>
        <p:nvGraphicFramePr>
          <p:cNvPr id="3" name="2 Gráfico"/>
          <p:cNvGraphicFramePr>
            <a:graphicFrameLocks/>
          </p:cNvGraphicFramePr>
          <p:nvPr/>
        </p:nvGraphicFramePr>
        <p:xfrm>
          <a:off x="467544" y="1556792"/>
          <a:ext cx="799288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755650" y="4724400"/>
            <a:ext cx="734536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7019925" y="2149475"/>
            <a:ext cx="1873250" cy="774700"/>
          </a:xfrm>
          <a:prstGeom prst="round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/>
              <a:t>Características individuales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7037388" y="5084763"/>
            <a:ext cx="1871662" cy="776287"/>
          </a:xfrm>
          <a:prstGeom prst="round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L" sz="1600" dirty="0"/>
              <a:t>Determinantes </a:t>
            </a:r>
          </a:p>
          <a:p>
            <a:pPr algn="ctr">
              <a:defRPr/>
            </a:pPr>
            <a:r>
              <a:rPr lang="es-CL" sz="1600" dirty="0"/>
              <a:t>sociales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3 Rectángulo"/>
          <p:cNvSpPr>
            <a:spLocks noChangeArrowheads="1"/>
          </p:cNvSpPr>
          <p:nvPr/>
        </p:nvSpPr>
        <p:spPr bwMode="auto">
          <a:xfrm>
            <a:off x="539750" y="260350"/>
            <a:ext cx="79200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Las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condiciones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estructurales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determinan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los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niveles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de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satisfacción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con la </a:t>
            </a:r>
            <a:r>
              <a:rPr lang="en-US" sz="3200" dirty="0" err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vida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endParaRPr lang="en-US" sz="3200" dirty="0">
              <a:solidFill>
                <a:schemeClr val="tx2"/>
              </a:solidFill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9506" name="6 CuadroTexto"/>
          <p:cNvSpPr txBox="1">
            <a:spLocks noChangeArrowheads="1"/>
          </p:cNvSpPr>
          <p:nvPr/>
        </p:nvSpPr>
        <p:spPr bwMode="auto">
          <a:xfrm>
            <a:off x="250825" y="6453188"/>
            <a:ext cx="2808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200"/>
              <a:t>Fuente: WVS, PNUD, Banco Mundial </a:t>
            </a:r>
            <a:endParaRPr lang="es-CL" sz="1200"/>
          </a:p>
        </p:txBody>
      </p:sp>
      <p:sp>
        <p:nvSpPr>
          <p:cNvPr id="149507" name="Rectangle 1"/>
          <p:cNvSpPr>
            <a:spLocks noChangeArrowheads="1"/>
          </p:cNvSpPr>
          <p:nvPr/>
        </p:nvSpPr>
        <p:spPr bwMode="auto">
          <a:xfrm>
            <a:off x="250825" y="5576888"/>
            <a:ext cx="7777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 b="1"/>
          </a:p>
        </p:txBody>
      </p:sp>
      <p:pic>
        <p:nvPicPr>
          <p:cNvPr id="149508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1 Gráfico"/>
          <p:cNvGraphicFramePr>
            <a:graphicFrameLocks/>
          </p:cNvGraphicFramePr>
          <p:nvPr/>
        </p:nvGraphicFramePr>
        <p:xfrm>
          <a:off x="6350" y="2137246"/>
          <a:ext cx="9144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395288" y="2276475"/>
            <a:ext cx="2881312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s-CL" sz="2400">
                <a:latin typeface="Tw Cen MT" pitchFamily="34" charset="0"/>
              </a:rPr>
              <a:t>	Incorporar a las </a:t>
            </a:r>
            <a:r>
              <a:rPr lang="es-CL" sz="2400" b="1">
                <a:latin typeface="Tw Cen MT" pitchFamily="34" charset="0"/>
              </a:rPr>
              <a:t>experiencias y aspiraciones de los individuos en sociedad</a:t>
            </a:r>
            <a:r>
              <a:rPr lang="es-CL" sz="2400">
                <a:latin typeface="Tw Cen MT" pitchFamily="34" charset="0"/>
              </a:rPr>
              <a:t> es una tarea ineludible en la interpretación de la realidad y en la formulación de los fines del desarrollo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400">
              <a:latin typeface="Tw Cen MT" pitchFamily="34" charset="0"/>
            </a:endParaRPr>
          </a:p>
        </p:txBody>
      </p:sp>
      <p:pic>
        <p:nvPicPr>
          <p:cNvPr id="23556" name="Picture 5" descr="C:\Users\mluisa.sierra\Desktop\Fotos IDH 2012\Carlos Vera\_N8Y5470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3419475" y="2349500"/>
            <a:ext cx="4392613" cy="333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15888"/>
            <a:ext cx="8229600" cy="1143000"/>
          </a:xfrm>
        </p:spPr>
        <p:txBody>
          <a:bodyPr/>
          <a:lstStyle/>
          <a:p>
            <a:pPr eaLnBrk="1" hangingPunct="1"/>
            <a:r>
              <a:rPr lang="es-CL" sz="3200" smtClean="0"/>
              <a:t>¿La felicidad como fin del desarrollo?</a:t>
            </a:r>
            <a:br>
              <a:rPr lang="es-CL" sz="3200" smtClean="0"/>
            </a:br>
            <a:r>
              <a:rPr lang="es-CL" sz="3200" smtClean="0"/>
              <a:t>Una respuesta con luces y sombras</a:t>
            </a:r>
            <a:endParaRPr lang="es-ES" sz="3200" smtClean="0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395288" y="1773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CL" sz="2000">
                <a:latin typeface="Tw Cen MT" pitchFamily="34" charset="0"/>
              </a:rPr>
              <a:t>La idea de felicidad presente en los foros internacionales pone correctamente la mirada en la persona como centro del desarrollo</a:t>
            </a: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2000">
              <a:latin typeface="Tw Cen MT" pitchFamily="34" charset="0"/>
            </a:endParaRPr>
          </a:p>
          <a:p>
            <a:pPr marL="319088" indent="-319088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2000">
                <a:latin typeface="Tw Cen MT" pitchFamily="34" charset="0"/>
              </a:rPr>
              <a:t>Pero, en Chile, el discurso social imperante sobre la felicidad y la imagen que la población tiene de ésta alude a un sujeto autosuficiente y sin sociedad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s-ES" sz="2000">
              <a:latin typeface="Tw Cen MT" pitchFamily="34" charset="0"/>
            </a:endParaRPr>
          </a:p>
        </p:txBody>
      </p:sp>
      <p:pic>
        <p:nvPicPr>
          <p:cNvPr id="25604" name="Picture 2" descr="C:\Users\mluisa.sierra\Desktop\Fotos IDH 2012\Jorge Sanchez\2do envio\LETRERO INNOVACION 4 (2)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3059113" y="4508500"/>
            <a:ext cx="4176712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1"/>
          <p:cNvSpPr>
            <a:spLocks noGrp="1" noChangeArrowheads="1"/>
          </p:cNvSpPr>
          <p:nvPr>
            <p:ph type="title"/>
          </p:nvPr>
        </p:nvSpPr>
        <p:spPr>
          <a:xfrm>
            <a:off x="590550" y="333375"/>
            <a:ext cx="8229600" cy="762000"/>
          </a:xfrm>
        </p:spPr>
        <p:txBody>
          <a:bodyPr/>
          <a:lstStyle/>
          <a:p>
            <a:pPr eaLnBrk="1" hangingPunct="1"/>
            <a:r>
              <a:rPr lang="es-CL" sz="3200" smtClean="0"/>
              <a:t>Discurso imperante de la felicidad</a:t>
            </a:r>
            <a:endParaRPr lang="es-ES" sz="3200" smtClean="0"/>
          </a:p>
        </p:txBody>
      </p:sp>
      <p:sp>
        <p:nvSpPr>
          <p:cNvPr id="27650" name="6 CuadroTexto"/>
          <p:cNvSpPr txBox="1">
            <a:spLocks noChangeArrowheads="1"/>
          </p:cNvSpPr>
          <p:nvPr/>
        </p:nvSpPr>
        <p:spPr bwMode="auto">
          <a:xfrm>
            <a:off x="250825" y="6524625"/>
            <a:ext cx="20685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200"/>
              <a:t>Fuente: Encuesta IDH 2011</a:t>
            </a:r>
            <a:endParaRPr lang="es-CL" sz="1200"/>
          </a:p>
        </p:txBody>
      </p:sp>
      <p:pic>
        <p:nvPicPr>
          <p:cNvPr id="27651" name="Picture 6" descr="C:\Users\mluisa.sierra\Pictures\Imagen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44675"/>
            <a:ext cx="6911975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 redondeado"/>
          <p:cNvSpPr/>
          <p:nvPr/>
        </p:nvSpPr>
        <p:spPr>
          <a:xfrm>
            <a:off x="0" y="1196975"/>
            <a:ext cx="9144000" cy="3603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http://intra.pnud.cl/files/plantillas-logos/PNUD_Logo-azul-tagline-neg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3688"/>
            <a:ext cx="5873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CL" sz="3200" dirty="0" smtClean="0"/>
              <a:t>Pero, </a:t>
            </a:r>
            <a:r>
              <a:rPr lang="es-CL" sz="3200" dirty="0" smtClean="0">
                <a:solidFill>
                  <a:schemeClr val="accent6">
                    <a:lumMod val="75000"/>
                  </a:schemeClr>
                </a:solidFill>
              </a:rPr>
              <a:t>aunque</a:t>
            </a:r>
            <a:r>
              <a:rPr lang="es-CL" sz="3200" dirty="0" smtClean="0"/>
              <a:t> el discurso no la reconoce, la sociedad es importante para la felicidad</a:t>
            </a:r>
            <a:endParaRPr lang="es-ES" sz="3200" dirty="0" smtClean="0"/>
          </a:p>
        </p:txBody>
      </p:sp>
      <p:sp>
        <p:nvSpPr>
          <p:cNvPr id="28675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  <p:graphicFrame>
        <p:nvGraphicFramePr>
          <p:cNvPr id="2" name="1 Gráfico"/>
          <p:cNvGraphicFramePr>
            <a:graphicFrameLocks/>
          </p:cNvGraphicFramePr>
          <p:nvPr/>
        </p:nvGraphicFramePr>
        <p:xfrm>
          <a:off x="763637" y="1847999"/>
          <a:ext cx="712879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Rectángulo"/>
          <p:cNvSpPr/>
          <p:nvPr/>
        </p:nvSpPr>
        <p:spPr>
          <a:xfrm>
            <a:off x="8060689" y="2478120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 smtClean="0">
                <a:solidFill>
                  <a:schemeClr val="tx1"/>
                </a:solidFill>
              </a:rPr>
              <a:t>6%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4" name="5 Rectángulo"/>
          <p:cNvSpPr/>
          <p:nvPr/>
        </p:nvSpPr>
        <p:spPr>
          <a:xfrm>
            <a:off x="8048147" y="3216054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 smtClean="0">
                <a:solidFill>
                  <a:schemeClr val="tx1"/>
                </a:solidFill>
              </a:rPr>
              <a:t>9%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5" name="6 Rectángulo"/>
          <p:cNvSpPr/>
          <p:nvPr/>
        </p:nvSpPr>
        <p:spPr>
          <a:xfrm>
            <a:off x="8042542" y="3904675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 smtClean="0">
                <a:solidFill>
                  <a:schemeClr val="tx1"/>
                </a:solidFill>
              </a:rPr>
              <a:t>36%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6" name="7 Rectángulo"/>
          <p:cNvSpPr/>
          <p:nvPr/>
        </p:nvSpPr>
        <p:spPr>
          <a:xfrm>
            <a:off x="8030884" y="4560642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 smtClean="0">
                <a:solidFill>
                  <a:schemeClr val="tx1"/>
                </a:solidFill>
              </a:rPr>
              <a:t>27%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7" name="8 Rectángulo"/>
          <p:cNvSpPr/>
          <p:nvPr/>
        </p:nvSpPr>
        <p:spPr>
          <a:xfrm>
            <a:off x="8042542" y="5297686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 smtClean="0">
                <a:solidFill>
                  <a:schemeClr val="tx1"/>
                </a:solidFill>
              </a:rPr>
              <a:t>16%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8" name="9 Rectángulo"/>
          <p:cNvSpPr/>
          <p:nvPr/>
        </p:nvSpPr>
        <p:spPr>
          <a:xfrm>
            <a:off x="8042542" y="5954352"/>
            <a:ext cx="914400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600" b="1" dirty="0">
                <a:solidFill>
                  <a:schemeClr val="tx1"/>
                </a:solidFill>
              </a:rPr>
              <a:t>6</a:t>
            </a:r>
            <a:r>
              <a:rPr lang="es-CL" sz="1600" b="1" dirty="0" smtClean="0">
                <a:solidFill>
                  <a:schemeClr val="tx1"/>
                </a:solidFill>
              </a:rPr>
              <a:t>%</a:t>
            </a:r>
            <a:endParaRPr lang="es-CL" sz="1600" b="1" dirty="0">
              <a:solidFill>
                <a:schemeClr val="tx1"/>
              </a:solidFill>
            </a:endParaRPr>
          </a:p>
        </p:txBody>
      </p:sp>
      <p:sp>
        <p:nvSpPr>
          <p:cNvPr id="9" name="11 Rectángulo"/>
          <p:cNvSpPr/>
          <p:nvPr/>
        </p:nvSpPr>
        <p:spPr>
          <a:xfrm>
            <a:off x="7969060" y="1876783"/>
            <a:ext cx="1072574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CL" sz="1400" b="1" dirty="0" smtClean="0"/>
              <a:t>Total</a:t>
            </a:r>
            <a:endParaRPr lang="es-CL" sz="1400" b="1" dirty="0"/>
          </a:p>
        </p:txBody>
      </p:sp>
      <p:graphicFrame>
        <p:nvGraphicFramePr>
          <p:cNvPr id="11" name="2 Gráfico"/>
          <p:cNvGraphicFramePr>
            <a:graphicFrameLocks/>
          </p:cNvGraphicFramePr>
          <p:nvPr/>
        </p:nvGraphicFramePr>
        <p:xfrm>
          <a:off x="0" y="1484784"/>
          <a:ext cx="7947747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9" name="1 Título"/>
          <p:cNvSpPr txBox="1">
            <a:spLocks/>
          </p:cNvSpPr>
          <p:nvPr/>
        </p:nvSpPr>
        <p:spPr bwMode="auto">
          <a:xfrm>
            <a:off x="387350" y="404813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CL" sz="3600">
                <a:solidFill>
                  <a:schemeClr val="tx2"/>
                </a:solidFill>
                <a:latin typeface="Tw Cen MT" pitchFamily="34" charset="0"/>
              </a:rPr>
              <a:t>Referentes de felicidad</a:t>
            </a:r>
          </a:p>
        </p:txBody>
      </p:sp>
      <p:sp>
        <p:nvSpPr>
          <p:cNvPr id="30730" name="7 CuadroTexto"/>
          <p:cNvSpPr txBox="1">
            <a:spLocks noChangeArrowheads="1"/>
          </p:cNvSpPr>
          <p:nvPr/>
        </p:nvSpPr>
        <p:spPr bwMode="auto">
          <a:xfrm>
            <a:off x="250825" y="6453188"/>
            <a:ext cx="1908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200">
                <a:latin typeface="Calibri" pitchFamily="34" charset="0"/>
              </a:rPr>
              <a:t>Fuente: Encuesta IDH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rmedi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12205</TotalTime>
  <Words>2520</Words>
  <Application>Microsoft Office PowerPoint</Application>
  <PresentationFormat>Presentación en pantalla (4:3)</PresentationFormat>
  <Paragraphs>420</Paragraphs>
  <Slides>42</Slides>
  <Notes>27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45" baseType="lpstr">
      <vt:lpstr>Intermedio</vt:lpstr>
      <vt:lpstr>Gráfico</vt:lpstr>
      <vt:lpstr>Hoja de cálculo</vt:lpstr>
      <vt:lpstr>DESARROLLO HUMANO EN CHILE 2012</vt:lpstr>
      <vt:lpstr>Diapositiva 2</vt:lpstr>
      <vt:lpstr>El momento país</vt:lpstr>
      <vt:lpstr>Fenómeno de larga data: elementos de continuidad y de cambio. </vt:lpstr>
      <vt:lpstr>Diapositiva 5</vt:lpstr>
      <vt:lpstr>¿La felicidad como fin del desarrollo? Una respuesta con luces y sombras</vt:lpstr>
      <vt:lpstr>Discurso imperante de la felicidad</vt:lpstr>
      <vt:lpstr>Pero, aunque el discurso no la reconoce, la sociedad es importante para la felicidad</vt:lpstr>
      <vt:lpstr>Diapositiva 9</vt:lpstr>
      <vt:lpstr>Diapositiva 10</vt:lpstr>
      <vt:lpstr>Diapositiva 11</vt:lpstr>
      <vt:lpstr>La perspectiva del informe: El bienestar subjetivo integral</vt:lpstr>
      <vt:lpstr>Diapositiva 13</vt:lpstr>
      <vt:lpstr>Las cuatro áreas del desarrollo</vt:lpstr>
      <vt:lpstr>Capacidades para el bienestar subjetivo</vt:lpstr>
      <vt:lpstr>Capacidades para el bienestar subjetivo</vt:lpstr>
      <vt:lpstr>Diapositiva 17</vt:lpstr>
      <vt:lpstr>La relación entre las capacidades y el bienestar subjetivo individual  </vt:lpstr>
      <vt:lpstr>El bienestar subjetivo individual se construye en tres niveles</vt:lpstr>
      <vt:lpstr>¿Cuán definido diría usted que tiene su proyecto de vida y sus metas personales para el futuro?</vt:lpstr>
      <vt:lpstr>Porcentaje de acuerdo con la frase  “Frecuentemente me siento solo”</vt:lpstr>
      <vt:lpstr>La relación entre las capacidades y el bienestar subjetivo con la sociedad </vt:lpstr>
      <vt:lpstr>Pero la percepción de que es posible defenderse frente al maltrato está desigualmente distribuida</vt:lpstr>
      <vt:lpstr>Diapositiva 24</vt:lpstr>
      <vt:lpstr>Diapositiva 25</vt:lpstr>
      <vt:lpstr>Diapositiva 26</vt:lpstr>
      <vt:lpstr>POLÍTICAS PÚBLICAS PARA EL BIENESTAR SUBJETIVO</vt:lpstr>
      <vt:lpstr>Incorporar la lógica del bienestar subjetivo en las políticas públicas</vt:lpstr>
      <vt:lpstr>Desafíos para la sociedad y el sistema político</vt:lpstr>
      <vt:lpstr>Una nueva cultura política para las nuevas demandas de la subjetividad</vt:lpstr>
      <vt:lpstr>Diapositiva 31</vt:lpstr>
      <vt:lpstr>DESARROLLO HUMANO EN CHILE 2012</vt:lpstr>
      <vt:lpstr>DESARROLLO HUMANO EN CHILE 2012</vt:lpstr>
      <vt:lpstr>DESARROLLO HUMANO EN CHILE 2012</vt:lpstr>
      <vt:lpstr>Distribución de la satisfacción vital en Chile (Modelo de regresión lineal múltiple)</vt:lpstr>
      <vt:lpstr>Comparación internacional de indicadores de bienestar subjetivo individual</vt:lpstr>
      <vt:lpstr>Los chilenos realizan un trabajo cotidiano en búsqueda del bienestar subjetivo….</vt:lpstr>
      <vt:lpstr>Los chilenos realizan un trabajo cotidiano en búsqueda del bienestar subjetivo….</vt:lpstr>
      <vt:lpstr>BIENESTAR SUBJETIVO Y DELIBERACIÓN SOCIAL</vt:lpstr>
      <vt:lpstr>Diapositiva 40</vt:lpstr>
      <vt:lpstr>Condiciones individuales y sociales del bienestar subjetivo individual (Modelo Multinivel)</vt:lpstr>
      <vt:lpstr>Diapositiva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 Introductoria Objetivo</dc:title>
  <dc:creator>rodrigo.marquez</dc:creator>
  <cp:lastModifiedBy>rodrigo.marquez</cp:lastModifiedBy>
  <cp:revision>324</cp:revision>
  <dcterms:created xsi:type="dcterms:W3CDTF">2011-01-11T15:50:06Z</dcterms:created>
  <dcterms:modified xsi:type="dcterms:W3CDTF">2013-06-06T13:21:41Z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697398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