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444" r:id="rId2"/>
    <p:sldId id="482" r:id="rId3"/>
    <p:sldId id="478" r:id="rId4"/>
    <p:sldId id="483" r:id="rId5"/>
    <p:sldId id="484" r:id="rId6"/>
    <p:sldId id="485" r:id="rId7"/>
    <p:sldId id="486" r:id="rId8"/>
    <p:sldId id="487" r:id="rId9"/>
    <p:sldId id="477" r:id="rId10"/>
    <p:sldId id="445" r:id="rId11"/>
  </p:sldIdLst>
  <p:sldSz cx="9144000" cy="6858000" type="screen4x3"/>
  <p:notesSz cx="6881813" cy="92964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5F5F5F"/>
    <a:srgbClr val="CCFF66"/>
    <a:srgbClr val="0099CC"/>
    <a:srgbClr val="FFFF99"/>
    <a:srgbClr val="CCFF33"/>
    <a:srgbClr val="99FF33"/>
    <a:srgbClr val="99FF66"/>
    <a:srgbClr val="CCFF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9338" autoAdjust="0"/>
    <p:restoredTop sz="93168" autoAdjust="0"/>
  </p:normalViewPr>
  <p:slideViewPr>
    <p:cSldViewPr showGuides="1">
      <p:cViewPr>
        <p:scale>
          <a:sx n="70" d="100"/>
          <a:sy n="70" d="100"/>
        </p:scale>
        <p:origin x="-1410" y="-252"/>
      </p:cViewPr>
      <p:guideLst>
        <p:guide orient="horz" pos="397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arlos%20Vergara\Documents\Cooperativa\junio1\PRE1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arlos%20Vergara\Documents\Cooperativa\junio1\PRE2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arlos%20Vergara\Documents\Cooperativa\junio1\PRE3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arlos%20Vergara\Documents\Cooperativa\junio1\PRE4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arlos%20Vergara\Documents\Cooperativa\junio1\PRE5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arlos%20Vergara\Documents\Cooperativa\junio1\PRE5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CL"/>
  <c:chart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Pt>
            <c:idx val="1"/>
            <c:explosion val="14"/>
          </c:dPt>
          <c:dPt>
            <c:idx val="2"/>
            <c:spPr>
              <a:solidFill>
                <a:srgbClr val="FFC000"/>
              </a:solidFill>
            </c:spPr>
          </c:dPt>
          <c:dLbls>
            <c:dLbl>
              <c:idx val="0"/>
              <c:layout>
                <c:manualLayout>
                  <c:x val="4.8327601339147465E-2"/>
                  <c:y val="0"/>
                </c:manualLayout>
              </c:layout>
              <c:dLblPos val="outEnd"/>
              <c:showVal val="1"/>
              <c:showCatName val="1"/>
              <c:separator>
</c:separator>
            </c:dLbl>
            <c:dLbl>
              <c:idx val="1"/>
              <c:layout>
                <c:manualLayout>
                  <c:x val="4.4875629814922713E-2"/>
                  <c:y val="-2.8985374938377554E-2"/>
                </c:manualLayout>
              </c:layout>
              <c:dLblPos val="outEnd"/>
              <c:showVal val="1"/>
              <c:showCatName val="1"/>
              <c:separator>
</c:separator>
            </c:dLbl>
            <c:dLbl>
              <c:idx val="2"/>
              <c:layout>
                <c:manualLayout>
                  <c:x val="0"/>
                  <c:y val="0.11272090253813495"/>
                </c:manualLayout>
              </c:layout>
              <c:dLblPos val="outEnd"/>
              <c:showVal val="1"/>
              <c:showCatName val="1"/>
              <c:separator>
</c:separator>
            </c:dLbl>
            <c:txPr>
              <a:bodyPr/>
              <a:lstStyle/>
              <a:p>
                <a:pPr>
                  <a:defRPr sz="1400"/>
                </a:pPr>
                <a:endParaRPr lang="es-CL"/>
              </a:p>
            </c:txPr>
            <c:dLblPos val="outEnd"/>
            <c:showVal val="1"/>
            <c:showCatName val="1"/>
            <c:separator>
</c:separator>
            <c:showLeaderLines val="1"/>
          </c:dLbls>
          <c:cat>
            <c:strRef>
              <c:f>Sheet1!$B$11:$B$13</c:f>
              <c:strCache>
                <c:ptCount val="3"/>
                <c:pt idx="0">
                  <c:v>NR</c:v>
                </c:pt>
                <c:pt idx="1">
                  <c:v>DE ACUERDO</c:v>
                </c:pt>
                <c:pt idx="2">
                  <c:v>EN DESACUERDO</c:v>
                </c:pt>
              </c:strCache>
            </c:strRef>
          </c:cat>
          <c:val>
            <c:numRef>
              <c:f>Sheet1!$C$11:$C$13</c:f>
              <c:numCache>
                <c:formatCode>###0.0</c:formatCode>
                <c:ptCount val="3"/>
                <c:pt idx="0" formatCode="####.0">
                  <c:v>0.9569377990430622</c:v>
                </c:pt>
                <c:pt idx="1">
                  <c:v>35.406698564593299</c:v>
                </c:pt>
                <c:pt idx="2">
                  <c:v>63.636363636363626</c:v>
                </c:pt>
              </c:numCache>
            </c:numRef>
          </c:val>
        </c:ser>
      </c:pie3DChart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CL"/>
  <c:chart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Pt>
            <c:idx val="2"/>
            <c:explosion val="13"/>
            <c:spPr>
              <a:solidFill>
                <a:srgbClr val="FFC000"/>
              </a:solidFill>
            </c:spPr>
          </c:dPt>
          <c:dLbls>
            <c:dLbl>
              <c:idx val="0"/>
              <c:layout>
                <c:manualLayout>
                  <c:x val="6.7555082729079757E-2"/>
                  <c:y val="3.220597215375284E-3"/>
                </c:manualLayout>
              </c:layout>
              <c:dLblPos val="outEnd"/>
              <c:showVal val="1"/>
              <c:showCatName val="1"/>
              <c:separator>
</c:separator>
            </c:dLbl>
            <c:dLbl>
              <c:idx val="1"/>
              <c:layout>
                <c:manualLayout>
                  <c:x val="-2.8444245359612534E-2"/>
                  <c:y val="0.12882388861501132"/>
                </c:manualLayout>
              </c:layout>
              <c:dLblPos val="outEnd"/>
              <c:showVal val="1"/>
              <c:showCatName val="1"/>
              <c:separator>
</c:separator>
            </c:dLbl>
            <c:dLbl>
              <c:idx val="2"/>
              <c:layout>
                <c:manualLayout>
                  <c:x val="3.5555306699515672E-3"/>
                  <c:y val="-8.0514930384382122E-2"/>
                </c:manualLayout>
              </c:layout>
              <c:dLblPos val="outEnd"/>
              <c:showVal val="1"/>
              <c:showCatName val="1"/>
              <c:separator>
</c:separator>
            </c:dLbl>
            <c:txPr>
              <a:bodyPr/>
              <a:lstStyle/>
              <a:p>
                <a:pPr>
                  <a:defRPr sz="1400"/>
                </a:pPr>
                <a:endParaRPr lang="es-CL"/>
              </a:p>
            </c:txPr>
            <c:dLblPos val="outEnd"/>
            <c:showVal val="1"/>
            <c:showCatName val="1"/>
            <c:separator>
</c:separator>
            <c:showLeaderLines val="1"/>
          </c:dLbls>
          <c:cat>
            <c:strRef>
              <c:f>Sheet1!$B$11:$B$13</c:f>
              <c:strCache>
                <c:ptCount val="3"/>
                <c:pt idx="0">
                  <c:v>NR</c:v>
                </c:pt>
                <c:pt idx="1">
                  <c:v>DE ACUERDO</c:v>
                </c:pt>
                <c:pt idx="2">
                  <c:v>EN DESACUERDO</c:v>
                </c:pt>
              </c:strCache>
            </c:strRef>
          </c:cat>
          <c:val>
            <c:numRef>
              <c:f>Sheet1!$C$11:$C$13</c:f>
              <c:numCache>
                <c:formatCode>###0.0</c:formatCode>
                <c:ptCount val="3"/>
                <c:pt idx="0" formatCode="####.0">
                  <c:v>0.9569377990430622</c:v>
                </c:pt>
                <c:pt idx="1">
                  <c:v>66.985645933014354</c:v>
                </c:pt>
                <c:pt idx="2">
                  <c:v>32.057416267942571</c:v>
                </c:pt>
              </c:numCache>
            </c:numRef>
          </c:val>
        </c:ser>
      </c:pie3DChart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CL"/>
  <c:chart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Pt>
            <c:idx val="2"/>
            <c:explosion val="11"/>
            <c:spPr>
              <a:solidFill>
                <a:srgbClr val="FFC000"/>
              </a:solidFill>
            </c:spPr>
          </c:dPt>
          <c:dLbls>
            <c:dLbl>
              <c:idx val="0"/>
              <c:layout>
                <c:manualLayout>
                  <c:x val="8.714535955763647E-2"/>
                  <c:y val="3.220597215375284E-3"/>
                </c:manualLayout>
              </c:layout>
              <c:dLblPos val="outEnd"/>
              <c:showVal val="1"/>
              <c:showCatName val="1"/>
              <c:separator>
</c:separator>
            </c:dLbl>
            <c:dLbl>
              <c:idx val="1"/>
              <c:layout>
                <c:manualLayout>
                  <c:x val="-2.7886515058443664E-2"/>
                  <c:y val="0.23510359672239572"/>
                </c:manualLayout>
              </c:layout>
              <c:dLblPos val="outEnd"/>
              <c:showVal val="1"/>
              <c:showCatName val="1"/>
              <c:separator>
</c:separator>
            </c:dLbl>
            <c:dLbl>
              <c:idx val="2"/>
              <c:layout>
                <c:manualLayout>
                  <c:x val="1.9171979102680019E-2"/>
                  <c:y val="-0.15458866633801358"/>
                </c:manualLayout>
              </c:layout>
              <c:dLblPos val="outEnd"/>
              <c:showVal val="1"/>
              <c:showCatName val="1"/>
              <c:separator>
</c:separator>
            </c:dLbl>
            <c:txPr>
              <a:bodyPr/>
              <a:lstStyle/>
              <a:p>
                <a:pPr>
                  <a:defRPr sz="1400"/>
                </a:pPr>
                <a:endParaRPr lang="es-CL"/>
              </a:p>
            </c:txPr>
            <c:dLblPos val="outEnd"/>
            <c:showVal val="1"/>
            <c:showCatName val="1"/>
            <c:separator>
</c:separator>
            <c:showLeaderLines val="1"/>
          </c:dLbls>
          <c:cat>
            <c:strRef>
              <c:f>Sheet1!$B$13:$B$15</c:f>
              <c:strCache>
                <c:ptCount val="3"/>
                <c:pt idx="0">
                  <c:v>NR</c:v>
                </c:pt>
                <c:pt idx="1">
                  <c:v>DE ACUERDO</c:v>
                </c:pt>
                <c:pt idx="2">
                  <c:v>EN DESACUERDO</c:v>
                </c:pt>
              </c:strCache>
            </c:strRef>
          </c:cat>
          <c:val>
            <c:numRef>
              <c:f>Sheet1!$C$13:$C$15</c:f>
              <c:numCache>
                <c:formatCode>###0.0</c:formatCode>
                <c:ptCount val="3"/>
                <c:pt idx="0">
                  <c:v>2.3923444976076551</c:v>
                </c:pt>
                <c:pt idx="1">
                  <c:v>55.502392344497615</c:v>
                </c:pt>
                <c:pt idx="2">
                  <c:v>42.105263157894726</c:v>
                </c:pt>
              </c:numCache>
            </c:numRef>
          </c:val>
        </c:ser>
      </c:pie3DChart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CL"/>
  <c:chart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Pt>
            <c:idx val="2"/>
            <c:explosion val="12"/>
            <c:spPr>
              <a:solidFill>
                <a:srgbClr val="FFC000"/>
              </a:solidFill>
            </c:spPr>
          </c:dPt>
          <c:dLbls>
            <c:dLbl>
              <c:idx val="0"/>
              <c:layout>
                <c:manualLayout>
                  <c:x val="8.8888266748789177E-2"/>
                  <c:y val="3.1632910780745086E-3"/>
                </c:manualLayout>
              </c:layout>
              <c:dLblPos val="outEnd"/>
              <c:showVal val="1"/>
              <c:showCatName val="1"/>
              <c:separator>
</c:separator>
            </c:dLbl>
            <c:dLbl>
              <c:idx val="1"/>
              <c:layout>
                <c:manualLayout>
                  <c:x val="-3.6601051014207311E-2"/>
                  <c:y val="0.22459366654328988"/>
                </c:manualLayout>
              </c:layout>
              <c:dLblPos val="outEnd"/>
              <c:showVal val="1"/>
              <c:showCatName val="1"/>
              <c:separator>
</c:separator>
            </c:dLbl>
            <c:dLbl>
              <c:idx val="2"/>
              <c:layout>
                <c:manualLayout>
                  <c:x val="8.714535955763646E-3"/>
                  <c:y val="-0.11071518773260774"/>
                </c:manualLayout>
              </c:layout>
              <c:dLblPos val="outEnd"/>
              <c:showVal val="1"/>
              <c:showCatName val="1"/>
              <c:separator>
</c:separator>
            </c:dLbl>
            <c:txPr>
              <a:bodyPr/>
              <a:lstStyle/>
              <a:p>
                <a:pPr>
                  <a:defRPr sz="1400"/>
                </a:pPr>
                <a:endParaRPr lang="es-CL"/>
              </a:p>
            </c:txPr>
            <c:dLblPos val="outEnd"/>
            <c:showVal val="1"/>
            <c:showCatName val="1"/>
            <c:separator>
</c:separator>
            <c:showLeaderLines val="1"/>
          </c:dLbls>
          <c:cat>
            <c:strRef>
              <c:f>Sheet1!$B$13:$B$15</c:f>
              <c:strCache>
                <c:ptCount val="3"/>
                <c:pt idx="0">
                  <c:v>NR</c:v>
                </c:pt>
                <c:pt idx="1">
                  <c:v>DE ACUERDO</c:v>
                </c:pt>
                <c:pt idx="2">
                  <c:v>EN DESACUERDO</c:v>
                </c:pt>
              </c:strCache>
            </c:strRef>
          </c:cat>
          <c:val>
            <c:numRef>
              <c:f>Sheet1!$C$13:$C$15</c:f>
              <c:numCache>
                <c:formatCode>###0.0</c:formatCode>
                <c:ptCount val="3"/>
                <c:pt idx="0" formatCode="####.0">
                  <c:v>0.71770334928229651</c:v>
                </c:pt>
                <c:pt idx="1">
                  <c:v>63.875598086124405</c:v>
                </c:pt>
                <c:pt idx="2">
                  <c:v>35.406698564593299</c:v>
                </c:pt>
              </c:numCache>
            </c:numRef>
          </c:val>
        </c:ser>
      </c:pie3DChart>
    </c:plotArea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CL"/>
  <c:chart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Pt>
            <c:idx val="2"/>
            <c:explosion val="15"/>
            <c:spPr>
              <a:solidFill>
                <a:srgbClr val="FFC000"/>
              </a:solidFill>
            </c:spPr>
          </c:dPt>
          <c:dLbls>
            <c:dLbl>
              <c:idx val="0"/>
              <c:layout>
                <c:manualLayout>
                  <c:x val="0.11564104606153155"/>
                  <c:y val="3.1632910780745086E-3"/>
                </c:manualLayout>
              </c:layout>
              <c:dLblPos val="outEnd"/>
              <c:showVal val="1"/>
              <c:showCatName val="1"/>
              <c:separator>
</c:separator>
            </c:dLbl>
            <c:dLbl>
              <c:idx val="1"/>
              <c:layout>
                <c:manualLayout>
                  <c:x val="-5.0053587101259907E-2"/>
                  <c:y val="0.16765442713794876"/>
                </c:manualLayout>
              </c:layout>
              <c:dLblPos val="outEnd"/>
              <c:showVal val="1"/>
              <c:showCatName val="1"/>
              <c:separator>
</c:separator>
            </c:dLbl>
            <c:dLbl>
              <c:idx val="2"/>
              <c:layout>
                <c:manualLayout>
                  <c:x val="-5.1779572863372321E-3"/>
                  <c:y val="-5.061265724919211E-2"/>
                </c:manualLayout>
              </c:layout>
              <c:dLblPos val="outEnd"/>
              <c:showVal val="1"/>
              <c:showCatName val="1"/>
              <c:separator>
</c:separator>
            </c:dLbl>
            <c:txPr>
              <a:bodyPr/>
              <a:lstStyle/>
              <a:p>
                <a:pPr>
                  <a:defRPr sz="1400"/>
                </a:pPr>
                <a:endParaRPr lang="es-CL"/>
              </a:p>
            </c:txPr>
            <c:dLblPos val="outEnd"/>
            <c:showVal val="1"/>
            <c:showCatName val="1"/>
            <c:separator>
</c:separator>
            <c:showLeaderLines val="1"/>
          </c:dLbls>
          <c:cat>
            <c:strRef>
              <c:f>Sheet1!$B$15:$B$17</c:f>
              <c:strCache>
                <c:ptCount val="3"/>
                <c:pt idx="0">
                  <c:v>NR</c:v>
                </c:pt>
                <c:pt idx="1">
                  <c:v>DE ACUERDO</c:v>
                </c:pt>
                <c:pt idx="2">
                  <c:v>EN DESACUERDO</c:v>
                </c:pt>
              </c:strCache>
            </c:strRef>
          </c:cat>
          <c:val>
            <c:numRef>
              <c:f>Sheet1!$C$15:$C$17</c:f>
              <c:numCache>
                <c:formatCode>###0.0</c:formatCode>
                <c:ptCount val="3"/>
                <c:pt idx="0" formatCode="####.0">
                  <c:v>0.47846889952153115</c:v>
                </c:pt>
                <c:pt idx="1">
                  <c:v>68.899521531100476</c:v>
                </c:pt>
                <c:pt idx="2">
                  <c:v>30.622009569377983</c:v>
                </c:pt>
              </c:numCache>
            </c:numRef>
          </c:val>
        </c:ser>
      </c:pie3DChart>
    </c:plotArea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CL"/>
  <c:chart>
    <c:plotArea>
      <c:layout/>
      <c:barChart>
        <c:barDir val="bar"/>
        <c:grouping val="clustered"/>
        <c:ser>
          <c:idx val="0"/>
          <c:order val="0"/>
          <c:spPr>
            <a:solidFill>
              <a:schemeClr val="accent2"/>
            </a:solidFill>
          </c:spPr>
          <c:dLbls>
            <c:txPr>
              <a:bodyPr/>
              <a:lstStyle/>
              <a:p>
                <a:pPr>
                  <a:defRPr sz="1400"/>
                </a:pPr>
                <a:endParaRPr lang="es-CL"/>
              </a:p>
            </c:txPr>
            <c:showVal val="1"/>
          </c:dLbls>
          <c:cat>
            <c:strRef>
              <c:f>Hoja1!$B$5:$B$9</c:f>
              <c:strCache>
                <c:ptCount val="5"/>
                <c:pt idx="0">
                  <c:v>Es un problema para la ex Presidenta</c:v>
                </c:pt>
                <c:pt idx="1">
                  <c:v>Genera problemas con la D.C.</c:v>
                </c:pt>
                <c:pt idx="2">
                  <c:v>Va a ser usado para campaña del terror</c:v>
                </c:pt>
                <c:pt idx="3">
                  <c:v>Suma votos a su candidatura</c:v>
                </c:pt>
                <c:pt idx="4">
                  <c:v>Bachelet igual va a ser Presidenta</c:v>
                </c:pt>
              </c:strCache>
            </c:strRef>
          </c:cat>
          <c:val>
            <c:numRef>
              <c:f>Hoja1!$C$5:$C$9</c:f>
              <c:numCache>
                <c:formatCode>0.0</c:formatCode>
                <c:ptCount val="5"/>
                <c:pt idx="0">
                  <c:v>35.4</c:v>
                </c:pt>
                <c:pt idx="1">
                  <c:v>55</c:v>
                </c:pt>
                <c:pt idx="2">
                  <c:v>64.599999999999994</c:v>
                </c:pt>
                <c:pt idx="3">
                  <c:v>67</c:v>
                </c:pt>
                <c:pt idx="4">
                  <c:v>69.400000000000006</c:v>
                </c:pt>
              </c:numCache>
            </c:numRef>
          </c:val>
        </c:ser>
        <c:axId val="47098496"/>
        <c:axId val="48316800"/>
      </c:barChart>
      <c:catAx>
        <c:axId val="47098496"/>
        <c:scaling>
          <c:orientation val="minMax"/>
        </c:scaling>
        <c:axPos val="l"/>
        <c:tickLblPos val="nextTo"/>
        <c:txPr>
          <a:bodyPr/>
          <a:lstStyle/>
          <a:p>
            <a:pPr>
              <a:defRPr sz="1200"/>
            </a:pPr>
            <a:endParaRPr lang="es-CL"/>
          </a:p>
        </c:txPr>
        <c:crossAx val="48316800"/>
        <c:crosses val="autoZero"/>
        <c:auto val="1"/>
        <c:lblAlgn val="ctr"/>
        <c:lblOffset val="100"/>
      </c:catAx>
      <c:valAx>
        <c:axId val="48316800"/>
        <c:scaling>
          <c:orientation val="minMax"/>
        </c:scaling>
        <c:axPos val="b"/>
        <c:numFmt formatCode="0.0" sourceLinked="1"/>
        <c:tickLblPos val="nextTo"/>
        <c:crossAx val="47098496"/>
        <c:crosses val="autoZero"/>
        <c:crossBetween val="between"/>
      </c:valAx>
    </c:plotArea>
    <c:plotVisOnly val="1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8274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47" tIns="46324" rIns="92647" bIns="46324" numCol="1" anchor="t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9071" y="0"/>
            <a:ext cx="298274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47" tIns="46324" rIns="92647" bIns="46324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31265"/>
            <a:ext cx="2982742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47" tIns="46324" rIns="92647" bIns="46324" numCol="1" anchor="b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9071" y="8831265"/>
            <a:ext cx="2982742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47" tIns="46324" rIns="92647" bIns="46324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pPr>
              <a:defRPr/>
            </a:pPr>
            <a:fld id="{88A3D75E-83C8-4CB8-A219-2615FACFD9C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80171176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8274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47" tIns="46324" rIns="92647" bIns="46324" numCol="1" anchor="t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9071" y="0"/>
            <a:ext cx="298274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47" tIns="46324" rIns="92647" bIns="46324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6013" y="696913"/>
            <a:ext cx="4649787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889" y="4416428"/>
            <a:ext cx="504604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47" tIns="46324" rIns="92647" bIns="463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831265"/>
            <a:ext cx="2982742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47" tIns="46324" rIns="92647" bIns="46324" numCol="1" anchor="b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9071" y="8831265"/>
            <a:ext cx="2982742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47" tIns="46324" rIns="92647" bIns="46324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pPr>
              <a:defRPr/>
            </a:pPr>
            <a:fld id="{F2D8FF26-2A25-4A16-8B3E-87D7A35AD98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296239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C9EBDF-3692-4C04-884D-9DC9A055ACD3}" type="slidenum">
              <a:rPr lang="es-ES" smtClean="0"/>
              <a:pPr/>
              <a:t>1</a:t>
            </a:fld>
            <a:endParaRPr lang="es-ES" smtClean="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C9EBDF-3692-4C04-884D-9DC9A055ACD3}" type="slidenum">
              <a:rPr lang="es-ES" smtClean="0">
                <a:solidFill>
                  <a:prstClr val="black"/>
                </a:solidFill>
              </a:rPr>
              <a:pPr/>
              <a:t>10</a:t>
            </a:fld>
            <a:endParaRPr lang="es-ES" smtClean="0">
              <a:solidFill>
                <a:prstClr val="black"/>
              </a:solidFill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_tradnl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rebuchet M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rebuchet M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rebuchet M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rebuchet M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rebuchet M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rebuchet M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rebuchet M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98750" y="2071688"/>
            <a:ext cx="6659563" cy="2232025"/>
          </a:xfrm>
        </p:spPr>
        <p:txBody>
          <a:bodyPr/>
          <a:lstStyle/>
          <a:p>
            <a:pPr algn="l" eaLnBrk="1" hangingPunct="1"/>
            <a:r>
              <a:rPr lang="es-ES_tradnl" sz="3600" dirty="0" smtClean="0"/>
              <a:t>ENCUESTA COOPERATIVA IMAGINACCION</a:t>
            </a:r>
            <a:br>
              <a:rPr lang="es-ES_tradnl" sz="3600" dirty="0" smtClean="0"/>
            </a:br>
            <a:r>
              <a:rPr lang="es-ES_tradnl" sz="3600" dirty="0" smtClean="0"/>
              <a:t>UNIVERSIDAD CENTRAL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740025" y="4077072"/>
            <a:ext cx="5903913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Bef>
                <a:spcPct val="20000"/>
              </a:spcBef>
              <a:defRPr/>
            </a:pPr>
            <a:r>
              <a:rPr lang="es-ES" kern="0" dirty="0" smtClean="0">
                <a:solidFill>
                  <a:srgbClr val="5F5F5F"/>
                </a:solidFill>
                <a:latin typeface="+mn-lt"/>
              </a:rPr>
              <a:t>Encuesta Cooperativa – Imaginaccion – Universidad Central.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03 Junio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98750" y="2071688"/>
            <a:ext cx="6659563" cy="2232025"/>
          </a:xfrm>
        </p:spPr>
        <p:txBody>
          <a:bodyPr/>
          <a:lstStyle/>
          <a:p>
            <a:pPr algn="l" eaLnBrk="1" hangingPunct="1"/>
            <a:r>
              <a:rPr lang="es-ES_tradnl" sz="3600" dirty="0" smtClean="0"/>
              <a:t>ENCUESTA COOPERATIVA IMAGINACCION</a:t>
            </a:r>
            <a:br>
              <a:rPr lang="es-ES_tradnl" sz="3600" dirty="0" smtClean="0"/>
            </a:br>
            <a:r>
              <a:rPr lang="es-ES_tradnl" sz="3600" dirty="0" smtClean="0"/>
              <a:t>UNIVERSIDAD CENTRAL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740025" y="4077072"/>
            <a:ext cx="5903913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  <a:defRPr/>
            </a:pPr>
            <a:r>
              <a:rPr lang="es-ES" kern="0" dirty="0">
                <a:solidFill>
                  <a:srgbClr val="5F5F5F"/>
                </a:solidFill>
                <a:latin typeface="Trebuchet MS"/>
              </a:rPr>
              <a:t>E</a:t>
            </a:r>
            <a:r>
              <a:rPr lang="es-ES" kern="0" dirty="0" smtClean="0">
                <a:solidFill>
                  <a:srgbClr val="5F5F5F"/>
                </a:solidFill>
                <a:latin typeface="Trebuchet MS"/>
              </a:rPr>
              <a:t>ncuesta Cooperativa – Imaginaccion – Universidad Central.</a:t>
            </a:r>
          </a:p>
          <a:p>
            <a:pPr>
              <a:spcBef>
                <a:spcPct val="20000"/>
              </a:spcBef>
              <a:defRPr/>
            </a:pPr>
            <a:r>
              <a:rPr lang="es-ES_tradnl" b="1" kern="0" dirty="0" smtClean="0">
                <a:solidFill>
                  <a:srgbClr val="5F5F5F"/>
                </a:solidFill>
                <a:latin typeface="Trebuchet MS"/>
              </a:rPr>
              <a:t>03 Junio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Grp="1" noChangeArrowheads="1"/>
          </p:cNvSpPr>
          <p:nvPr>
            <p:ph type="title"/>
          </p:nvPr>
        </p:nvSpPr>
        <p:spPr>
          <a:xfrm>
            <a:off x="179512" y="458118"/>
            <a:ext cx="7772400" cy="882650"/>
          </a:xfrm>
        </p:spPr>
        <p:txBody>
          <a:bodyPr/>
          <a:lstStyle/>
          <a:p>
            <a:pPr algn="l" eaLnBrk="1" hangingPunct="1"/>
            <a:r>
              <a:rPr lang="es-ES_tradnl" sz="2800" b="1" dirty="0" smtClean="0">
                <a:latin typeface="Cambria" pitchFamily="18" charset="0"/>
              </a:rPr>
              <a:t>FICHA TÉCNICA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2133600"/>
            <a:ext cx="5757863" cy="396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 fontScale="92500" lnSpcReduction="10000"/>
          </a:bodyPr>
          <a:lstStyle/>
          <a:p>
            <a:pPr marL="342900" indent="-342900" algn="just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r>
              <a:rPr lang="es-CL" dirty="0">
                <a:solidFill>
                  <a:srgbClr val="000000"/>
                </a:solidFill>
                <a:latin typeface="Cambria" pitchFamily="18" charset="0"/>
                <a:ea typeface="MS PGothic" pitchFamily="34" charset="-128"/>
              </a:rPr>
              <a:t>Estudio cuantitativo con aplicación de encuesta telefónica a </a:t>
            </a:r>
            <a:r>
              <a:rPr lang="es-CL" b="1" dirty="0" smtClean="0">
                <a:solidFill>
                  <a:srgbClr val="000000"/>
                </a:solidFill>
                <a:latin typeface="Cambria" pitchFamily="18" charset="0"/>
                <a:ea typeface="MS PGothic" pitchFamily="34" charset="-128"/>
              </a:rPr>
              <a:t>418</a:t>
            </a:r>
            <a:r>
              <a:rPr lang="es-CL" dirty="0" smtClean="0">
                <a:solidFill>
                  <a:srgbClr val="000000"/>
                </a:solidFill>
                <a:latin typeface="Cambria" pitchFamily="18" charset="0"/>
                <a:ea typeface="MS PGothic" pitchFamily="34" charset="-128"/>
              </a:rPr>
              <a:t> </a:t>
            </a:r>
            <a:r>
              <a:rPr lang="es-CL" dirty="0">
                <a:solidFill>
                  <a:srgbClr val="000000"/>
                </a:solidFill>
                <a:latin typeface="Cambria" pitchFamily="18" charset="0"/>
                <a:ea typeface="MS PGothic" pitchFamily="34" charset="-128"/>
              </a:rPr>
              <a:t>casos, a Nivel Nacional. </a:t>
            </a:r>
          </a:p>
          <a:p>
            <a:pPr marL="342900" indent="-342900" algn="just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endParaRPr lang="es-CL" dirty="0">
              <a:solidFill>
                <a:srgbClr val="000000"/>
              </a:solidFill>
              <a:latin typeface="Cambria" pitchFamily="18" charset="0"/>
              <a:ea typeface="MS PGothic" pitchFamily="34" charset="-128"/>
            </a:endParaRPr>
          </a:p>
          <a:p>
            <a:pPr marL="342900" indent="-342900" algn="just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r>
              <a:rPr lang="es-CL" b="1" dirty="0">
                <a:solidFill>
                  <a:srgbClr val="000000"/>
                </a:solidFill>
                <a:latin typeface="Cambria" pitchFamily="18" charset="0"/>
                <a:ea typeface="MS PGothic" pitchFamily="34" charset="-128"/>
              </a:rPr>
              <a:t>Universo</a:t>
            </a:r>
            <a:r>
              <a:rPr lang="es-CL" dirty="0">
                <a:solidFill>
                  <a:srgbClr val="000000"/>
                </a:solidFill>
                <a:latin typeface="Cambria" pitchFamily="18" charset="0"/>
                <a:ea typeface="MS PGothic" pitchFamily="34" charset="-128"/>
              </a:rPr>
              <a:t>: </a:t>
            </a:r>
            <a:r>
              <a:rPr lang="es-ES_tradnl" dirty="0">
                <a:solidFill>
                  <a:srgbClr val="000000"/>
                </a:solidFill>
                <a:latin typeface="Cambria" pitchFamily="18" charset="0"/>
                <a:ea typeface="MS PGothic" pitchFamily="34" charset="-128"/>
              </a:rPr>
              <a:t>Hogares que cuentan con conexión telefónica fija, de todas la regiones del país.</a:t>
            </a:r>
            <a:endParaRPr lang="es-CL" dirty="0">
              <a:solidFill>
                <a:srgbClr val="000000"/>
              </a:solidFill>
              <a:latin typeface="Cambria" pitchFamily="18" charset="0"/>
              <a:ea typeface="MS PGothic" pitchFamily="34" charset="-128"/>
            </a:endParaRPr>
          </a:p>
          <a:p>
            <a:pPr marL="342900" indent="-342900" algn="just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endParaRPr lang="es-CL" dirty="0">
              <a:solidFill>
                <a:srgbClr val="000000"/>
              </a:solidFill>
              <a:latin typeface="Cambria" pitchFamily="18" charset="0"/>
              <a:ea typeface="MS PGothic" pitchFamily="34" charset="-128"/>
            </a:endParaRPr>
          </a:p>
          <a:p>
            <a:pPr marL="342900" indent="-342900" algn="just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r>
              <a:rPr lang="es-CL" b="1" dirty="0">
                <a:solidFill>
                  <a:srgbClr val="000000"/>
                </a:solidFill>
                <a:latin typeface="Cambria" pitchFamily="18" charset="0"/>
                <a:ea typeface="MS PGothic" pitchFamily="34" charset="-128"/>
              </a:rPr>
              <a:t>Selección de la Muestra</a:t>
            </a:r>
            <a:r>
              <a:rPr lang="es-CL" dirty="0">
                <a:solidFill>
                  <a:srgbClr val="000000"/>
                </a:solidFill>
                <a:latin typeface="Cambria" pitchFamily="18" charset="0"/>
                <a:ea typeface="MS PGothic" pitchFamily="34" charset="-128"/>
              </a:rPr>
              <a:t>: muestreo sistemático de números de teléfonos residenciales.</a:t>
            </a:r>
          </a:p>
          <a:p>
            <a:pPr marL="342900" indent="-342900" algn="just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endParaRPr lang="es-CL" dirty="0">
              <a:solidFill>
                <a:srgbClr val="000000"/>
              </a:solidFill>
              <a:latin typeface="Cambria" pitchFamily="18" charset="0"/>
              <a:ea typeface="MS PGothic" pitchFamily="34" charset="-128"/>
            </a:endParaRPr>
          </a:p>
          <a:p>
            <a:pPr marL="342900" indent="-342900" algn="just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r>
              <a:rPr lang="es-CL" b="1" dirty="0" smtClean="0">
                <a:solidFill>
                  <a:srgbClr val="000000"/>
                </a:solidFill>
                <a:latin typeface="Cambria" pitchFamily="18" charset="0"/>
                <a:ea typeface="MS PGothic" pitchFamily="34" charset="-128"/>
              </a:rPr>
              <a:t>Fecha </a:t>
            </a:r>
            <a:r>
              <a:rPr lang="es-CL" b="1" dirty="0">
                <a:solidFill>
                  <a:srgbClr val="000000"/>
                </a:solidFill>
                <a:latin typeface="Cambria" pitchFamily="18" charset="0"/>
                <a:ea typeface="MS PGothic" pitchFamily="34" charset="-128"/>
              </a:rPr>
              <a:t>de Terreno</a:t>
            </a:r>
            <a:r>
              <a:rPr lang="es-CL" dirty="0">
                <a:solidFill>
                  <a:srgbClr val="000000"/>
                </a:solidFill>
                <a:latin typeface="Cambria" pitchFamily="18" charset="0"/>
                <a:ea typeface="MS PGothic" pitchFamily="34" charset="-128"/>
              </a:rPr>
              <a:t>: Sábado </a:t>
            </a:r>
            <a:r>
              <a:rPr lang="es-CL" dirty="0" smtClean="0">
                <a:solidFill>
                  <a:srgbClr val="000000"/>
                </a:solidFill>
                <a:latin typeface="Cambria" pitchFamily="18" charset="0"/>
                <a:ea typeface="MS PGothic" pitchFamily="34" charset="-128"/>
              </a:rPr>
              <a:t>01 de junio del </a:t>
            </a:r>
            <a:r>
              <a:rPr lang="es-CL" dirty="0" smtClean="0">
                <a:solidFill>
                  <a:srgbClr val="000000"/>
                </a:solidFill>
                <a:latin typeface="Cambria" pitchFamily="18" charset="0"/>
                <a:ea typeface="MS PGothic" pitchFamily="34" charset="-128"/>
              </a:rPr>
              <a:t>2013.</a:t>
            </a:r>
            <a:endParaRPr lang="es-CL" dirty="0">
              <a:solidFill>
                <a:srgbClr val="000000"/>
              </a:solidFill>
              <a:latin typeface="Cambria" pitchFamily="18" charset="0"/>
              <a:ea typeface="MS PGothic" pitchFamily="34" charset="-128"/>
            </a:endParaRPr>
          </a:p>
          <a:p>
            <a:pPr marL="342900" indent="-342900" algn="just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endParaRPr lang="es-CL" dirty="0">
              <a:solidFill>
                <a:srgbClr val="000000"/>
              </a:solidFill>
              <a:latin typeface="Cambria" pitchFamily="18" charset="0"/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01162" y="669177"/>
            <a:ext cx="513493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600" b="1" dirty="0" smtClean="0">
                <a:solidFill>
                  <a:schemeClr val="bg1"/>
                </a:solidFill>
                <a:latin typeface="Calibri" pitchFamily="34" charset="0"/>
              </a:rPr>
              <a:t>1. El apoyo del Partido Comunista a M. </a:t>
            </a:r>
            <a:r>
              <a:rPr lang="es-CL" sz="1600" b="1" dirty="0" err="1" smtClean="0">
                <a:solidFill>
                  <a:schemeClr val="bg1"/>
                </a:solidFill>
                <a:latin typeface="Calibri" pitchFamily="34" charset="0"/>
              </a:rPr>
              <a:t>Bachelet</a:t>
            </a:r>
            <a:r>
              <a:rPr lang="es-CL" sz="1600" b="1" dirty="0" smtClean="0">
                <a:solidFill>
                  <a:schemeClr val="bg1"/>
                </a:solidFill>
                <a:latin typeface="Calibri" pitchFamily="34" charset="0"/>
              </a:rPr>
              <a:t> es un problema para la ex Presidenta. ¿Está De Acuerdo o En Desacuerdo?</a:t>
            </a:r>
            <a:endParaRPr lang="es-CL" sz="16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graphicFrame>
        <p:nvGraphicFramePr>
          <p:cNvPr id="3" name="1 Gráfico"/>
          <p:cNvGraphicFramePr/>
          <p:nvPr/>
        </p:nvGraphicFramePr>
        <p:xfrm>
          <a:off x="1000100" y="2057400"/>
          <a:ext cx="7358114" cy="3943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232053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01162" y="669177"/>
            <a:ext cx="513493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600" b="1" dirty="0" smtClean="0">
                <a:solidFill>
                  <a:schemeClr val="bg1"/>
                </a:solidFill>
                <a:latin typeface="Calibri" pitchFamily="34" charset="0"/>
              </a:rPr>
              <a:t>2. El apoyo del Partido Comunista a M. </a:t>
            </a:r>
            <a:r>
              <a:rPr lang="es-CL" sz="1600" b="1" dirty="0" err="1" smtClean="0">
                <a:solidFill>
                  <a:schemeClr val="bg1"/>
                </a:solidFill>
                <a:latin typeface="Calibri" pitchFamily="34" charset="0"/>
              </a:rPr>
              <a:t>Bachelet</a:t>
            </a:r>
            <a:r>
              <a:rPr lang="es-CL" sz="1600" b="1" dirty="0" smtClean="0">
                <a:solidFill>
                  <a:schemeClr val="bg1"/>
                </a:solidFill>
                <a:latin typeface="Calibri" pitchFamily="34" charset="0"/>
              </a:rPr>
              <a:t> es un signo de acercamiento a los ciudadanos y le suma votos  a su candidatura. ¿Está De Acuerdo o En Desacuerdo?</a:t>
            </a:r>
            <a:endParaRPr lang="es-CL" sz="16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graphicFrame>
        <p:nvGraphicFramePr>
          <p:cNvPr id="3" name="1 Gráfico"/>
          <p:cNvGraphicFramePr/>
          <p:nvPr/>
        </p:nvGraphicFramePr>
        <p:xfrm>
          <a:off x="1071538" y="2057400"/>
          <a:ext cx="7143800" cy="3943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232053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301162" y="428604"/>
            <a:ext cx="513493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600" b="1" dirty="0" smtClean="0">
                <a:solidFill>
                  <a:schemeClr val="bg1"/>
                </a:solidFill>
                <a:latin typeface="Calibri" pitchFamily="34" charset="0"/>
              </a:rPr>
              <a:t>3. El apoyo del Partido Comunista a M. </a:t>
            </a:r>
            <a:r>
              <a:rPr lang="es-CL" sz="1600" b="1" dirty="0" err="1" smtClean="0">
                <a:solidFill>
                  <a:schemeClr val="bg1"/>
                </a:solidFill>
                <a:latin typeface="Calibri" pitchFamily="34" charset="0"/>
              </a:rPr>
              <a:t>Bachelet</a:t>
            </a:r>
            <a:r>
              <a:rPr lang="es-CL" sz="1600" b="1" dirty="0" smtClean="0">
                <a:solidFill>
                  <a:schemeClr val="bg1"/>
                </a:solidFill>
                <a:latin typeface="Calibri" pitchFamily="34" charset="0"/>
              </a:rPr>
              <a:t> le genera problemas con la Democracia Cristiana y puede restarle votos a su candidatura. ¿Está De Acuerdo o En Desacuerdo?</a:t>
            </a:r>
            <a:endParaRPr lang="es-CL" sz="16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graphicFrame>
        <p:nvGraphicFramePr>
          <p:cNvPr id="4" name="1 Gráfico"/>
          <p:cNvGraphicFramePr/>
          <p:nvPr/>
        </p:nvGraphicFramePr>
        <p:xfrm>
          <a:off x="928662" y="2057400"/>
          <a:ext cx="7286676" cy="3943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232053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301162" y="669177"/>
            <a:ext cx="513493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600" b="1" dirty="0" smtClean="0">
                <a:solidFill>
                  <a:schemeClr val="bg1"/>
                </a:solidFill>
                <a:latin typeface="Calibri" pitchFamily="34" charset="0"/>
              </a:rPr>
              <a:t>4. El apoyo del Partido Comunista a M. </a:t>
            </a:r>
            <a:r>
              <a:rPr lang="es-CL" sz="1600" b="1" dirty="0" err="1" smtClean="0">
                <a:solidFill>
                  <a:schemeClr val="bg1"/>
                </a:solidFill>
                <a:latin typeface="Calibri" pitchFamily="34" charset="0"/>
              </a:rPr>
              <a:t>Bachelet</a:t>
            </a:r>
            <a:r>
              <a:rPr lang="es-CL" sz="1600" b="1" dirty="0" smtClean="0">
                <a:solidFill>
                  <a:schemeClr val="bg1"/>
                </a:solidFill>
                <a:latin typeface="Calibri" pitchFamily="34" charset="0"/>
              </a:rPr>
              <a:t> va a ser usado por la derecha para hacer campaña del terror. ¿Está De Acuerdo o En Desacuerdo?</a:t>
            </a:r>
            <a:endParaRPr lang="es-CL" sz="16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graphicFrame>
        <p:nvGraphicFramePr>
          <p:cNvPr id="4" name="1 Gráfico"/>
          <p:cNvGraphicFramePr/>
          <p:nvPr/>
        </p:nvGraphicFramePr>
        <p:xfrm>
          <a:off x="785786" y="2057400"/>
          <a:ext cx="7286676" cy="40148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232053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301162" y="428604"/>
            <a:ext cx="513493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600" b="1" dirty="0" smtClean="0">
                <a:solidFill>
                  <a:schemeClr val="bg1"/>
                </a:solidFill>
                <a:latin typeface="Calibri" pitchFamily="34" charset="0"/>
              </a:rPr>
              <a:t>5. El apoyo del Partido Comunista a M. </a:t>
            </a:r>
            <a:r>
              <a:rPr lang="es-CL" sz="1600" b="1" dirty="0" err="1" smtClean="0">
                <a:solidFill>
                  <a:schemeClr val="bg1"/>
                </a:solidFill>
                <a:latin typeface="Calibri" pitchFamily="34" charset="0"/>
              </a:rPr>
              <a:t>Bachelet</a:t>
            </a:r>
            <a:r>
              <a:rPr lang="es-CL" sz="1600" b="1" dirty="0" smtClean="0">
                <a:solidFill>
                  <a:schemeClr val="bg1"/>
                </a:solidFill>
                <a:latin typeface="Calibri" pitchFamily="34" charset="0"/>
              </a:rPr>
              <a:t> no afecta sus posibilidades de ganar la elección. Igual </a:t>
            </a:r>
            <a:r>
              <a:rPr lang="es-CL" sz="1600" b="1" dirty="0" err="1" smtClean="0">
                <a:solidFill>
                  <a:schemeClr val="bg1"/>
                </a:solidFill>
                <a:latin typeface="Calibri" pitchFamily="34" charset="0"/>
              </a:rPr>
              <a:t>Bachelet</a:t>
            </a:r>
            <a:r>
              <a:rPr lang="es-CL" sz="1600" b="1" dirty="0" smtClean="0">
                <a:solidFill>
                  <a:schemeClr val="bg1"/>
                </a:solidFill>
                <a:latin typeface="Calibri" pitchFamily="34" charset="0"/>
              </a:rPr>
              <a:t> va a ser elegida Presidenta. ¿Está De Acuerdo o En Desacuerdo?</a:t>
            </a:r>
            <a:endParaRPr lang="es-CL" sz="16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graphicFrame>
        <p:nvGraphicFramePr>
          <p:cNvPr id="4" name="1 Gráfico"/>
          <p:cNvGraphicFramePr/>
          <p:nvPr/>
        </p:nvGraphicFramePr>
        <p:xfrm>
          <a:off x="928662" y="2057400"/>
          <a:ext cx="7358114" cy="40148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232053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357158" y="714356"/>
            <a:ext cx="51349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800" b="1" dirty="0" smtClean="0">
                <a:solidFill>
                  <a:schemeClr val="bg1"/>
                </a:solidFill>
                <a:latin typeface="Calibri" pitchFamily="34" charset="0"/>
              </a:rPr>
              <a:t>RESUMEN  %  DE ACUERDO CON LAS DISTINTAS FRASES</a:t>
            </a:r>
            <a:endParaRPr lang="es-CL" sz="18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graphicFrame>
        <p:nvGraphicFramePr>
          <p:cNvPr id="5" name="1 Gráfico"/>
          <p:cNvGraphicFramePr/>
          <p:nvPr/>
        </p:nvGraphicFramePr>
        <p:xfrm>
          <a:off x="428596" y="2214554"/>
          <a:ext cx="8286808" cy="4157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2571736" y="1857364"/>
            <a:ext cx="307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1800" b="1" dirty="0" smtClean="0">
                <a:latin typeface="Calibri" pitchFamily="34" charset="0"/>
                <a:cs typeface="Calibri" pitchFamily="34" charset="0"/>
              </a:rPr>
              <a:t>%  DE ACUERDO</a:t>
            </a:r>
            <a:endParaRPr lang="es-CL" sz="1800" b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2053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title"/>
          </p:nvPr>
        </p:nvSpPr>
        <p:spPr>
          <a:xfrm>
            <a:off x="179512" y="458118"/>
            <a:ext cx="7772400" cy="882650"/>
          </a:xfrm>
        </p:spPr>
        <p:txBody>
          <a:bodyPr/>
          <a:lstStyle/>
          <a:p>
            <a:pPr algn="l" eaLnBrk="1" hangingPunct="1"/>
            <a:r>
              <a:rPr lang="es-ES_tradnl" sz="2800" b="1" dirty="0" smtClean="0">
                <a:latin typeface="Cambria" pitchFamily="18" charset="0"/>
              </a:rPr>
              <a:t>COMENTARIOS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357158" y="2000240"/>
            <a:ext cx="842968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s-CL" sz="2000" dirty="0" smtClean="0">
                <a:latin typeface="Calibri" pitchFamily="34" charset="0"/>
                <a:cs typeface="Calibri" pitchFamily="34" charset="0"/>
              </a:rPr>
              <a:t>Ha habido bastante debate, en los últimos días, respecto del apoyo oficial del Partido Comunista a la candidatura de Michelle </a:t>
            </a:r>
            <a:r>
              <a:rPr lang="es-CL" sz="2000" dirty="0" err="1" smtClean="0">
                <a:latin typeface="Calibri" pitchFamily="34" charset="0"/>
                <a:cs typeface="Calibri" pitchFamily="34" charset="0"/>
              </a:rPr>
              <a:t>Bachelet</a:t>
            </a:r>
            <a:endParaRPr lang="es-CL" sz="2000" dirty="0" smtClean="0">
              <a:latin typeface="Calibri" pitchFamily="34" charset="0"/>
              <a:cs typeface="Calibri" pitchFamily="34" charset="0"/>
            </a:endParaRPr>
          </a:p>
          <a:p>
            <a:pPr marL="457200" indent="-457200">
              <a:buFont typeface="+mj-lt"/>
              <a:buAutoNum type="arabicPeriod"/>
            </a:pPr>
            <a:endParaRPr lang="es-CL" sz="2000" dirty="0" smtClean="0">
              <a:latin typeface="Calibri" pitchFamily="34" charset="0"/>
              <a:cs typeface="Calibri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s-CL" sz="2000" dirty="0" smtClean="0">
                <a:latin typeface="Calibri" pitchFamily="34" charset="0"/>
                <a:cs typeface="Calibri" pitchFamily="34" charset="0"/>
              </a:rPr>
              <a:t>Al respecto, se presentaron frases a los encuestados, para que ellos expresaran que si en su entorno familiar  estaban de acuerdo o en desacuerdo con dichas frases</a:t>
            </a:r>
          </a:p>
          <a:p>
            <a:pPr marL="457200" indent="-457200">
              <a:buFont typeface="+mj-lt"/>
              <a:buAutoNum type="arabicPeriod"/>
            </a:pPr>
            <a:endParaRPr lang="es-CL" sz="2000" dirty="0" smtClean="0">
              <a:latin typeface="Calibri" pitchFamily="34" charset="0"/>
              <a:cs typeface="Calibri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s-CL" sz="2000" dirty="0" smtClean="0">
                <a:latin typeface="Calibri" pitchFamily="34" charset="0"/>
                <a:cs typeface="Calibri" pitchFamily="34" charset="0"/>
              </a:rPr>
              <a:t>En resumen, podemos decir que la gente tiende a pensar que el apoyo del P.C. a </a:t>
            </a:r>
            <a:r>
              <a:rPr lang="es-CL" sz="2000" dirty="0" err="1" smtClean="0">
                <a:latin typeface="Calibri" pitchFamily="34" charset="0"/>
                <a:cs typeface="Calibri" pitchFamily="34" charset="0"/>
              </a:rPr>
              <a:t>Bachelet</a:t>
            </a:r>
            <a:r>
              <a:rPr lang="es-CL" sz="2000" dirty="0" smtClean="0">
                <a:latin typeface="Calibri" pitchFamily="34" charset="0"/>
                <a:cs typeface="Calibri" pitchFamily="34" charset="0"/>
              </a:rPr>
              <a:t> suma votos más que resta, que hay un problema con la Democracia Cristiana, y que este apoyo va a ser fuente de una cierta “campaña del terror”</a:t>
            </a:r>
            <a:endParaRPr lang="es-CL" sz="20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iseño predeterminado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7952</TotalTime>
  <Words>391</Words>
  <Application>Microsoft Office PowerPoint</Application>
  <PresentationFormat>Presentación en pantalla (4:3)</PresentationFormat>
  <Paragraphs>44</Paragraphs>
  <Slides>10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Diseño predeterminado</vt:lpstr>
      <vt:lpstr>ENCUESTA COOPERATIVA IMAGINACCION UNIVERSIDAD CENTRAL</vt:lpstr>
      <vt:lpstr>FICHA TÉCNICA</vt:lpstr>
      <vt:lpstr>Diapositiva 3</vt:lpstr>
      <vt:lpstr>Diapositiva 4</vt:lpstr>
      <vt:lpstr>Diapositiva 5</vt:lpstr>
      <vt:lpstr>Diapositiva 6</vt:lpstr>
      <vt:lpstr>Diapositiva 7</vt:lpstr>
      <vt:lpstr>Diapositiva 8</vt:lpstr>
      <vt:lpstr>COMENTARIOS</vt:lpstr>
      <vt:lpstr>ENCUESTA COOPERATIVA IMAGINACCION UNIVERSIDAD CENTRAL</vt:lpstr>
    </vt:vector>
  </TitlesOfParts>
  <Company>NITA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INTENCIÓN DE VOTO: ¿Qué indicadores utilizamos para observar la desición de los electores?</dc:title>
  <dc:creator>NITA</dc:creator>
  <cp:lastModifiedBy>Carmen Gloria</cp:lastModifiedBy>
  <cp:revision>513</cp:revision>
  <dcterms:created xsi:type="dcterms:W3CDTF">2011-07-01T15:29:30Z</dcterms:created>
  <dcterms:modified xsi:type="dcterms:W3CDTF">2013-06-03T15:28:32Z</dcterms:modified>
</cp:coreProperties>
</file>