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44" r:id="rId2"/>
    <p:sldId id="411" r:id="rId3"/>
    <p:sldId id="478" r:id="rId4"/>
    <p:sldId id="479" r:id="rId5"/>
    <p:sldId id="447" r:id="rId6"/>
    <p:sldId id="451" r:id="rId7"/>
    <p:sldId id="453" r:id="rId8"/>
    <p:sldId id="482" r:id="rId9"/>
    <p:sldId id="483" r:id="rId10"/>
    <p:sldId id="484" r:id="rId11"/>
    <p:sldId id="485" r:id="rId12"/>
    <p:sldId id="490" r:id="rId13"/>
    <p:sldId id="491" r:id="rId14"/>
    <p:sldId id="492" r:id="rId15"/>
    <p:sldId id="493" r:id="rId16"/>
    <p:sldId id="468" r:id="rId17"/>
    <p:sldId id="466" r:id="rId18"/>
    <p:sldId id="481" r:id="rId19"/>
    <p:sldId id="472" r:id="rId20"/>
    <p:sldId id="480" r:id="rId21"/>
    <p:sldId id="445" r:id="rId22"/>
  </p:sldIdLst>
  <p:sldSz cx="9144000" cy="6858000" type="screen4x3"/>
  <p:notesSz cx="6881813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5F5F5F"/>
    <a:srgbClr val="CCFF66"/>
    <a:srgbClr val="0099CC"/>
    <a:srgbClr val="CCFF33"/>
    <a:srgbClr val="99FF33"/>
    <a:srgbClr val="99FF66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338" autoAdjust="0"/>
    <p:restoredTop sz="93168" autoAdjust="0"/>
  </p:normalViewPr>
  <p:slideViewPr>
    <p:cSldViewPr showGuides="1">
      <p:cViewPr>
        <p:scale>
          <a:sx n="70" d="100"/>
          <a:sy n="70" d="100"/>
        </p:scale>
        <p:origin x="-1410" y="-252"/>
      </p:cViewPr>
      <p:guideLst>
        <p:guide orient="horz" pos="397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mayo3\PREGS1Y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mayo3\PREGS1Y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mayo3\PRE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Vergara\Documents\Cooperativa\abril1\15.04.2013%20Planilla%20de%20Resultados_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2D2DB9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showVal val="1"/>
          </c:dLbls>
          <c:cat>
            <c:strRef>
              <c:f>Hoja1!$B$3:$B$8</c:f>
              <c:strCache>
                <c:ptCount val="6"/>
                <c:pt idx="0">
                  <c:v>BONO TERCER HIJO</c:v>
                </c:pt>
                <c:pt idx="1">
                  <c:v>CÁRCEL POR INSULTAR A CARABINEROS</c:v>
                </c:pt>
                <c:pt idx="2">
                  <c:v>PUENTE CANAL DE CHACAO</c:v>
                </c:pt>
                <c:pt idx="3">
                  <c:v>SUBSECRETARÍA DE EDUCACIÓN SUPERIOR</c:v>
                </c:pt>
                <c:pt idx="4">
                  <c:v>KINDER OBLIGATORIO</c:v>
                </c:pt>
                <c:pt idx="5">
                  <c:v>PLAN ODONTOLÓGICO PRE ADOLESCENTES</c:v>
                </c:pt>
              </c:strCache>
            </c:strRef>
          </c:cat>
          <c:val>
            <c:numRef>
              <c:f>Hoja1!$C$3:$C$8</c:f>
              <c:numCache>
                <c:formatCode>0.0</c:formatCode>
                <c:ptCount val="6"/>
                <c:pt idx="0">
                  <c:v>39</c:v>
                </c:pt>
                <c:pt idx="1">
                  <c:v>52.2</c:v>
                </c:pt>
                <c:pt idx="2">
                  <c:v>67.599999999999994</c:v>
                </c:pt>
                <c:pt idx="3">
                  <c:v>73.8</c:v>
                </c:pt>
                <c:pt idx="4">
                  <c:v>74</c:v>
                </c:pt>
                <c:pt idx="5">
                  <c:v>91.2</c:v>
                </c:pt>
              </c:numCache>
            </c:numRef>
          </c:val>
        </c:ser>
        <c:axId val="53435008"/>
        <c:axId val="54531200"/>
      </c:barChart>
      <c:catAx>
        <c:axId val="53435008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/>
            </a:pPr>
            <a:endParaRPr lang="es-CL"/>
          </a:p>
        </c:txPr>
        <c:crossAx val="54531200"/>
        <c:crosses val="autoZero"/>
        <c:auto val="1"/>
        <c:lblAlgn val="ctr"/>
        <c:lblOffset val="100"/>
      </c:catAx>
      <c:valAx>
        <c:axId val="54531200"/>
        <c:scaling>
          <c:orientation val="minMax"/>
        </c:scaling>
        <c:axPos val="b"/>
        <c:numFmt formatCode="0.0" sourceLinked="1"/>
        <c:tickLblPos val="nextTo"/>
        <c:crossAx val="53435008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 lang="es-ES"/>
            </a:pPr>
            <a:r>
              <a:rPr lang="es-ES"/>
              <a:t>GOBIERNO</a:t>
            </a:r>
          </a:p>
          <a:p>
            <a:pPr>
              <a:defRPr lang="es-ES"/>
            </a:pPr>
            <a:r>
              <a:rPr lang="es-ES"/>
              <a:t>(Promedio</a:t>
            </a:r>
            <a:r>
              <a:rPr lang="es-ES" baseline="0"/>
              <a:t> de nota)</a:t>
            </a:r>
            <a:endParaRPr lang="es-ES"/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 w="47625">
              <a:solidFill>
                <a:srgbClr val="2D2DB9"/>
              </a:solidFill>
            </a:ln>
          </c:spPr>
          <c:marker>
            <c:symbol val="square"/>
            <c:size val="5"/>
            <c:spPr>
              <a:solidFill>
                <a:srgbClr val="2D2DB9"/>
              </a:solidFill>
            </c:spPr>
          </c:marker>
          <c:dLbls>
            <c:txPr>
              <a:bodyPr/>
              <a:lstStyle/>
              <a:p>
                <a:pPr>
                  <a:defRPr lang="es-ES" sz="1400" b="1"/>
                </a:pPr>
                <a:endParaRPr lang="es-CL"/>
              </a:p>
            </c:txPr>
            <c:dLblPos val="t"/>
            <c:showVal val="1"/>
          </c:dLbls>
          <c:cat>
            <c:strRef>
              <c:f>Gobierno!$E$1:$L$1</c:f>
              <c:strCache>
                <c:ptCount val="8"/>
                <c:pt idx="0">
                  <c:v>jun. 12</c:v>
                </c:pt>
                <c:pt idx="1">
                  <c:v>jul. 12</c:v>
                </c:pt>
                <c:pt idx="2">
                  <c:v>ago. 12</c:v>
                </c:pt>
                <c:pt idx="3">
                  <c:v>sep. 12</c:v>
                </c:pt>
                <c:pt idx="4">
                  <c:v>oct. 12</c:v>
                </c:pt>
                <c:pt idx="5">
                  <c:v>nov. 12</c:v>
                </c:pt>
                <c:pt idx="6">
                  <c:v>abr. 13</c:v>
                </c:pt>
                <c:pt idx="7">
                  <c:v>may.13</c:v>
                </c:pt>
              </c:strCache>
            </c:strRef>
          </c:cat>
          <c:val>
            <c:numRef>
              <c:f>Gobierno!$E$2:$L$2</c:f>
              <c:numCache>
                <c:formatCode>General</c:formatCode>
                <c:ptCount val="8"/>
                <c:pt idx="0">
                  <c:v>3.8</c:v>
                </c:pt>
                <c:pt idx="1">
                  <c:v>3.9</c:v>
                </c:pt>
                <c:pt idx="2">
                  <c:v>3.9</c:v>
                </c:pt>
                <c:pt idx="3">
                  <c:v>4.3</c:v>
                </c:pt>
                <c:pt idx="4">
                  <c:v>3.9</c:v>
                </c:pt>
                <c:pt idx="5">
                  <c:v>4.2</c:v>
                </c:pt>
                <c:pt idx="6">
                  <c:v>4.4000000000000004</c:v>
                </c:pt>
                <c:pt idx="7" formatCode="0.0">
                  <c:v>4.25</c:v>
                </c:pt>
              </c:numCache>
            </c:numRef>
          </c:val>
        </c:ser>
        <c:marker val="1"/>
        <c:axId val="65223296"/>
        <c:axId val="65237376"/>
      </c:lineChart>
      <c:catAx>
        <c:axId val="6522329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237376"/>
        <c:crosses val="autoZero"/>
        <c:auto val="1"/>
        <c:lblAlgn val="ctr"/>
        <c:lblOffset val="100"/>
      </c:catAx>
      <c:valAx>
        <c:axId val="65237376"/>
        <c:scaling>
          <c:orientation val="minMax"/>
          <c:max val="7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223296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 lang="es-ES"/>
            </a:pPr>
            <a:r>
              <a:rPr lang="es-ES"/>
              <a:t>SITUACIÓN ECONÓMICA</a:t>
            </a:r>
          </a:p>
          <a:p>
            <a:pPr>
              <a:defRPr lang="es-ES"/>
            </a:pPr>
            <a:r>
              <a:rPr lang="es-ES"/>
              <a:t>(Promedio de nota)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 w="47625">
              <a:solidFill>
                <a:srgbClr val="2D2DB9"/>
              </a:solidFill>
            </a:ln>
          </c:spPr>
          <c:marker>
            <c:symbol val="square"/>
            <c:size val="5"/>
            <c:spPr>
              <a:solidFill>
                <a:srgbClr val="2D2DB9"/>
              </a:solidFill>
            </c:spPr>
          </c:marker>
          <c:dLbls>
            <c:txPr>
              <a:bodyPr/>
              <a:lstStyle/>
              <a:p>
                <a:pPr>
                  <a:defRPr lang="es-ES" sz="1400" b="1"/>
                </a:pPr>
                <a:endParaRPr lang="es-CL"/>
              </a:p>
            </c:txPr>
            <c:dLblPos val="t"/>
            <c:showVal val="1"/>
          </c:dLbls>
          <c:cat>
            <c:strRef>
              <c:f>Economía!$F$2:$K$2</c:f>
              <c:strCache>
                <c:ptCount val="6"/>
                <c:pt idx="0">
                  <c:v>ago. 12</c:v>
                </c:pt>
                <c:pt idx="1">
                  <c:v>sep. 12</c:v>
                </c:pt>
                <c:pt idx="2">
                  <c:v>oct. 12</c:v>
                </c:pt>
                <c:pt idx="3">
                  <c:v>nov. 12</c:v>
                </c:pt>
                <c:pt idx="4">
                  <c:v>abr. 13</c:v>
                </c:pt>
                <c:pt idx="5">
                  <c:v>may.13</c:v>
                </c:pt>
              </c:strCache>
            </c:strRef>
          </c:cat>
          <c:val>
            <c:numRef>
              <c:f>Economía!$F$3:$K$3</c:f>
              <c:numCache>
                <c:formatCode>General</c:formatCode>
                <c:ptCount val="6"/>
                <c:pt idx="0">
                  <c:v>4.3</c:v>
                </c:pt>
                <c:pt idx="1">
                  <c:v>4.5</c:v>
                </c:pt>
                <c:pt idx="2">
                  <c:v>4.4000000000000004</c:v>
                </c:pt>
                <c:pt idx="3">
                  <c:v>4.5</c:v>
                </c:pt>
                <c:pt idx="4">
                  <c:v>4.8</c:v>
                </c:pt>
                <c:pt idx="5" formatCode="0.0">
                  <c:v>4.6199999999999992</c:v>
                </c:pt>
              </c:numCache>
            </c:numRef>
          </c:val>
        </c:ser>
        <c:marker val="1"/>
        <c:axId val="65274240"/>
        <c:axId val="65275776"/>
      </c:lineChart>
      <c:catAx>
        <c:axId val="6527424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275776"/>
        <c:crosses val="autoZero"/>
        <c:auto val="1"/>
        <c:lblAlgn val="ctr"/>
        <c:lblOffset val="100"/>
      </c:catAx>
      <c:valAx>
        <c:axId val="65275776"/>
        <c:scaling>
          <c:orientation val="minMax"/>
          <c:max val="7"/>
          <c:min val="1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274240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 lang="es-ES"/>
            </a:pPr>
            <a:r>
              <a:rPr lang="es-ES"/>
              <a:t>La accion del Gobierno contra la delincuencia</a:t>
            </a:r>
            <a:endParaRPr lang="es-ES" baseline="0"/>
          </a:p>
          <a:p>
            <a:pPr>
              <a:defRPr lang="es-ES"/>
            </a:pPr>
            <a:r>
              <a:rPr lang="es-ES" baseline="0"/>
              <a:t>(Promedio de nota)</a:t>
            </a:r>
            <a:endParaRPr lang="es-ES"/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 w="47625">
              <a:solidFill>
                <a:srgbClr val="2D2DB9"/>
              </a:solidFill>
            </a:ln>
          </c:spPr>
          <c:marker>
            <c:symbol val="square"/>
            <c:size val="5"/>
            <c:spPr>
              <a:solidFill>
                <a:srgbClr val="2D2DB9"/>
              </a:solidFill>
            </c:spPr>
          </c:marker>
          <c:dLbls>
            <c:txPr>
              <a:bodyPr/>
              <a:lstStyle/>
              <a:p>
                <a:pPr>
                  <a:defRPr lang="es-ES" sz="1400" b="1"/>
                </a:pPr>
                <a:endParaRPr lang="es-CL"/>
              </a:p>
            </c:txPr>
            <c:dLblPos val="t"/>
            <c:showVal val="1"/>
          </c:dLbls>
          <c:cat>
            <c:strRef>
              <c:f>Delincuencia!$F$2:$K$2</c:f>
              <c:strCache>
                <c:ptCount val="6"/>
                <c:pt idx="0">
                  <c:v>ago. 12</c:v>
                </c:pt>
                <c:pt idx="1">
                  <c:v>sep. 12</c:v>
                </c:pt>
                <c:pt idx="2">
                  <c:v>oct. 12</c:v>
                </c:pt>
                <c:pt idx="3">
                  <c:v>nov. 12</c:v>
                </c:pt>
                <c:pt idx="4">
                  <c:v>abr. 13</c:v>
                </c:pt>
                <c:pt idx="5">
                  <c:v>may.13</c:v>
                </c:pt>
              </c:strCache>
            </c:strRef>
          </c:cat>
          <c:val>
            <c:numRef>
              <c:f>Delincuencia!$F$3:$K$3</c:f>
              <c:numCache>
                <c:formatCode>General</c:formatCode>
                <c:ptCount val="6"/>
                <c:pt idx="0">
                  <c:v>3.2</c:v>
                </c:pt>
                <c:pt idx="1">
                  <c:v>3.4</c:v>
                </c:pt>
                <c:pt idx="2" formatCode="0.0">
                  <c:v>3</c:v>
                </c:pt>
                <c:pt idx="3">
                  <c:v>3.3</c:v>
                </c:pt>
                <c:pt idx="4">
                  <c:v>3.5</c:v>
                </c:pt>
                <c:pt idx="5">
                  <c:v>3.3</c:v>
                </c:pt>
              </c:numCache>
            </c:numRef>
          </c:val>
        </c:ser>
        <c:marker val="1"/>
        <c:axId val="65316736"/>
        <c:axId val="65318272"/>
      </c:lineChart>
      <c:catAx>
        <c:axId val="653167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318272"/>
        <c:crosses val="autoZero"/>
        <c:auto val="1"/>
        <c:lblAlgn val="ctr"/>
        <c:lblOffset val="100"/>
      </c:catAx>
      <c:valAx>
        <c:axId val="65318272"/>
        <c:scaling>
          <c:orientation val="minMax"/>
          <c:max val="7"/>
          <c:min val="1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316736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 lang="es-ES"/>
            </a:pPr>
            <a:r>
              <a:rPr lang="es-ES"/>
              <a:t>PLAN ESTADIO SEGURO</a:t>
            </a:r>
          </a:p>
          <a:p>
            <a:pPr>
              <a:defRPr lang="es-ES"/>
            </a:pPr>
            <a:r>
              <a:rPr lang="es-ES"/>
              <a:t>(Promedio de nota)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 w="47625">
              <a:solidFill>
                <a:srgbClr val="2D2DB9"/>
              </a:solidFill>
            </a:ln>
          </c:spPr>
          <c:marker>
            <c:symbol val="square"/>
            <c:size val="5"/>
            <c:spPr>
              <a:solidFill>
                <a:srgbClr val="2D2DB9"/>
              </a:solidFill>
            </c:spPr>
          </c:marker>
          <c:dLbls>
            <c:txPr>
              <a:bodyPr/>
              <a:lstStyle/>
              <a:p>
                <a:pPr>
                  <a:defRPr lang="es-ES" sz="1400" b="1"/>
                </a:pPr>
                <a:endParaRPr lang="es-CL"/>
              </a:p>
            </c:txPr>
            <c:dLblPos val="t"/>
            <c:showVal val="1"/>
          </c:dLbls>
          <c:cat>
            <c:strRef>
              <c:f>'Estadio Seguro'!$D$2:$I$2</c:f>
              <c:strCache>
                <c:ptCount val="6"/>
                <c:pt idx="0">
                  <c:v>ago. 12</c:v>
                </c:pt>
                <c:pt idx="1">
                  <c:v>sep. 12</c:v>
                </c:pt>
                <c:pt idx="2">
                  <c:v>oct. 12</c:v>
                </c:pt>
                <c:pt idx="3">
                  <c:v>nov. 12</c:v>
                </c:pt>
                <c:pt idx="4">
                  <c:v>abr. 13</c:v>
                </c:pt>
                <c:pt idx="5">
                  <c:v>may.13</c:v>
                </c:pt>
              </c:strCache>
            </c:strRef>
          </c:cat>
          <c:val>
            <c:numRef>
              <c:f>'Estadio Seguro'!$D$3:$I$3</c:f>
              <c:numCache>
                <c:formatCode>General</c:formatCode>
                <c:ptCount val="6"/>
                <c:pt idx="0">
                  <c:v>3.8</c:v>
                </c:pt>
                <c:pt idx="1">
                  <c:v>3.4</c:v>
                </c:pt>
                <c:pt idx="2">
                  <c:v>3.6</c:v>
                </c:pt>
                <c:pt idx="3">
                  <c:v>3.9</c:v>
                </c:pt>
                <c:pt idx="4">
                  <c:v>3.6</c:v>
                </c:pt>
                <c:pt idx="5" formatCode="0.0">
                  <c:v>3.46</c:v>
                </c:pt>
              </c:numCache>
            </c:numRef>
          </c:val>
        </c:ser>
        <c:marker val="1"/>
        <c:axId val="65326464"/>
        <c:axId val="65340544"/>
      </c:lineChart>
      <c:catAx>
        <c:axId val="6532646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340544"/>
        <c:crosses val="autoZero"/>
        <c:auto val="1"/>
        <c:lblAlgn val="ctr"/>
        <c:lblOffset val="100"/>
      </c:catAx>
      <c:valAx>
        <c:axId val="65340544"/>
        <c:scaling>
          <c:orientation val="minMax"/>
          <c:max val="7"/>
          <c:min val="1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326464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2D2DB9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es-CL"/>
              </a:p>
            </c:txPr>
            <c:showVal val="1"/>
          </c:dLbls>
          <c:cat>
            <c:strRef>
              <c:f>'P7'!$C$4:$E$4</c:f>
              <c:strCache>
                <c:ptCount val="3"/>
                <c:pt idx="0">
                  <c:v>Dic. 12</c:v>
                </c:pt>
                <c:pt idx="1">
                  <c:v>Abr. 13</c:v>
                </c:pt>
                <c:pt idx="2">
                  <c:v>May.13</c:v>
                </c:pt>
              </c:strCache>
            </c:strRef>
          </c:cat>
          <c:val>
            <c:numRef>
              <c:f>'P7'!$C$5:$E$5</c:f>
              <c:numCache>
                <c:formatCode>0.0%</c:formatCode>
                <c:ptCount val="3"/>
                <c:pt idx="0">
                  <c:v>0.74900000000000011</c:v>
                </c:pt>
                <c:pt idx="1">
                  <c:v>0.76200000000000012</c:v>
                </c:pt>
                <c:pt idx="2">
                  <c:v>0.78800000000000003</c:v>
                </c:pt>
              </c:numCache>
            </c:numRef>
          </c:val>
        </c:ser>
        <c:axId val="65369600"/>
        <c:axId val="65371136"/>
      </c:barChart>
      <c:catAx>
        <c:axId val="65369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s-CL"/>
          </a:p>
        </c:txPr>
        <c:crossAx val="65371136"/>
        <c:crosses val="autoZero"/>
        <c:auto val="1"/>
        <c:lblAlgn val="ctr"/>
        <c:lblOffset val="100"/>
      </c:catAx>
      <c:valAx>
        <c:axId val="65371136"/>
        <c:scaling>
          <c:orientation val="minMax"/>
          <c:min val="0.5"/>
        </c:scaling>
        <c:axPos val="l"/>
        <c:numFmt formatCode="0.0%" sourceLinked="1"/>
        <c:tickLblPos val="nextTo"/>
        <c:txPr>
          <a:bodyPr/>
          <a:lstStyle/>
          <a:p>
            <a:pPr>
              <a:defRPr sz="1400"/>
            </a:pPr>
            <a:endParaRPr lang="es-CL"/>
          </a:p>
        </c:txPr>
        <c:crossAx val="65369600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s-C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plotArea>
      <c:layout/>
      <c:barChart>
        <c:barDir val="col"/>
        <c:grouping val="clustered"/>
        <c:ser>
          <c:idx val="0"/>
          <c:order val="0"/>
          <c:tx>
            <c:strRef>
              <c:f>'P8'!$B$3</c:f>
              <c:strCache>
                <c:ptCount val="1"/>
                <c:pt idx="0">
                  <c:v>SI, DEBIESE ACATAR LA RESOLUCIÓN DE LA HAYA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Val val="1"/>
          </c:dLbls>
          <c:cat>
            <c:strRef>
              <c:f>'P8'!$C$2:$F$2</c:f>
              <c:strCache>
                <c:ptCount val="4"/>
                <c:pt idx="0">
                  <c:v>nov. 12</c:v>
                </c:pt>
                <c:pt idx="1">
                  <c:v>dic. 12</c:v>
                </c:pt>
                <c:pt idx="2">
                  <c:v>abr. 13</c:v>
                </c:pt>
                <c:pt idx="3">
                  <c:v>may.13</c:v>
                </c:pt>
              </c:strCache>
            </c:strRef>
          </c:cat>
          <c:val>
            <c:numRef>
              <c:f>'P8'!$C$3:$F$3</c:f>
              <c:numCache>
                <c:formatCode>0.0%</c:formatCode>
                <c:ptCount val="4"/>
                <c:pt idx="0">
                  <c:v>0.5</c:v>
                </c:pt>
                <c:pt idx="1">
                  <c:v>0.50700000000000001</c:v>
                </c:pt>
                <c:pt idx="2">
                  <c:v>0.46600000000000008</c:v>
                </c:pt>
                <c:pt idx="3">
                  <c:v>0.40600000000000008</c:v>
                </c:pt>
              </c:numCache>
            </c:numRef>
          </c:val>
        </c:ser>
        <c:ser>
          <c:idx val="1"/>
          <c:order val="1"/>
          <c:tx>
            <c:strRef>
              <c:f>'P8'!$B$4</c:f>
              <c:strCache>
                <c:ptCount val="1"/>
                <c:pt idx="0">
                  <c:v>NO, NO DEBIESE ACATAR LA RESOLUCIÓN DE LA HAYA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Val val="1"/>
          </c:dLbls>
          <c:cat>
            <c:strRef>
              <c:f>'P8'!$C$2:$F$2</c:f>
              <c:strCache>
                <c:ptCount val="4"/>
                <c:pt idx="0">
                  <c:v>nov. 12</c:v>
                </c:pt>
                <c:pt idx="1">
                  <c:v>dic. 12</c:v>
                </c:pt>
                <c:pt idx="2">
                  <c:v>abr. 13</c:v>
                </c:pt>
                <c:pt idx="3">
                  <c:v>may.13</c:v>
                </c:pt>
              </c:strCache>
            </c:strRef>
          </c:cat>
          <c:val>
            <c:numRef>
              <c:f>'P8'!$C$4:$F$4</c:f>
              <c:numCache>
                <c:formatCode>0.0%</c:formatCode>
                <c:ptCount val="4"/>
                <c:pt idx="0">
                  <c:v>0.45900000000000002</c:v>
                </c:pt>
                <c:pt idx="1">
                  <c:v>0.45400000000000001</c:v>
                </c:pt>
                <c:pt idx="2">
                  <c:v>0.50800000000000001</c:v>
                </c:pt>
                <c:pt idx="3">
                  <c:v>0.57200000000000017</c:v>
                </c:pt>
              </c:numCache>
            </c:numRef>
          </c:val>
        </c:ser>
        <c:axId val="65491328"/>
        <c:axId val="65492864"/>
      </c:barChart>
      <c:catAx>
        <c:axId val="65491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65492864"/>
        <c:crosses val="autoZero"/>
        <c:auto val="1"/>
        <c:lblAlgn val="ctr"/>
        <c:lblOffset val="100"/>
      </c:catAx>
      <c:valAx>
        <c:axId val="65492864"/>
        <c:scaling>
          <c:orientation val="minMax"/>
        </c:scaling>
        <c:axPos val="l"/>
        <c:numFmt formatCode="0.0%" sourceLinked="1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65491328"/>
        <c:crosses val="autoZero"/>
        <c:crossBetween val="between"/>
      </c:valAx>
    </c:plotArea>
    <c:legend>
      <c:legendPos val="t"/>
      <c:txPr>
        <a:bodyPr/>
        <a:lstStyle/>
        <a:p>
          <a:pPr>
            <a:defRPr sz="1200"/>
          </a:pPr>
          <a:endParaRPr lang="es-CL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plotArea>
      <c:layout/>
      <c:barChart>
        <c:barDir val="col"/>
        <c:grouping val="clustered"/>
        <c:ser>
          <c:idx val="0"/>
          <c:order val="0"/>
          <c:tx>
            <c:strRef>
              <c:f>'P9'!$A$4</c:f>
              <c:strCache>
                <c:ptCount val="1"/>
                <c:pt idx="0">
                  <c:v>SI, LO ACATARÁ </c:v>
                </c:pt>
              </c:strCache>
            </c:strRef>
          </c:tx>
          <c:spPr>
            <a:solidFill>
              <a:srgbClr val="2D2DB9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Val val="1"/>
          </c:dLbls>
          <c:cat>
            <c:strRef>
              <c:f>'P9'!$B$3:$D$3</c:f>
              <c:strCache>
                <c:ptCount val="3"/>
                <c:pt idx="0">
                  <c:v>dic. 12</c:v>
                </c:pt>
                <c:pt idx="1">
                  <c:v>abr. 13</c:v>
                </c:pt>
                <c:pt idx="2">
                  <c:v>may.13</c:v>
                </c:pt>
              </c:strCache>
            </c:strRef>
          </c:cat>
          <c:val>
            <c:numRef>
              <c:f>'P9'!$B$4:$D$4</c:f>
              <c:numCache>
                <c:formatCode>0.0%</c:formatCode>
                <c:ptCount val="3"/>
                <c:pt idx="0">
                  <c:v>0.50700000000000001</c:v>
                </c:pt>
                <c:pt idx="1">
                  <c:v>0.36000000000000004</c:v>
                </c:pt>
                <c:pt idx="2">
                  <c:v>0.4240000000000001</c:v>
                </c:pt>
              </c:numCache>
            </c:numRef>
          </c:val>
        </c:ser>
        <c:ser>
          <c:idx val="1"/>
          <c:order val="1"/>
          <c:tx>
            <c:strRef>
              <c:f>'P9'!$A$5</c:f>
              <c:strCache>
                <c:ptCount val="1"/>
                <c:pt idx="0">
                  <c:v>NO, NO LO ACATARÁ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Val val="1"/>
          </c:dLbls>
          <c:cat>
            <c:strRef>
              <c:f>'P9'!$B$3:$D$3</c:f>
              <c:strCache>
                <c:ptCount val="3"/>
                <c:pt idx="0">
                  <c:v>dic. 12</c:v>
                </c:pt>
                <c:pt idx="1">
                  <c:v>abr. 13</c:v>
                </c:pt>
                <c:pt idx="2">
                  <c:v>may.13</c:v>
                </c:pt>
              </c:strCache>
            </c:strRef>
          </c:cat>
          <c:val>
            <c:numRef>
              <c:f>'P9'!$B$5:$D$5</c:f>
              <c:numCache>
                <c:formatCode>0.0%</c:formatCode>
                <c:ptCount val="3"/>
                <c:pt idx="0">
                  <c:v>0.45400000000000001</c:v>
                </c:pt>
                <c:pt idx="1">
                  <c:v>0.6120000000000001</c:v>
                </c:pt>
                <c:pt idx="2">
                  <c:v>0.53</c:v>
                </c:pt>
              </c:numCache>
            </c:numRef>
          </c:val>
        </c:ser>
        <c:axId val="65514496"/>
        <c:axId val="65524480"/>
      </c:barChart>
      <c:catAx>
        <c:axId val="65514496"/>
        <c:scaling>
          <c:orientation val="minMax"/>
        </c:scaling>
        <c:axPos val="b"/>
        <c:tickLblPos val="nextTo"/>
        <c:crossAx val="65524480"/>
        <c:crosses val="autoZero"/>
        <c:auto val="1"/>
        <c:lblAlgn val="ctr"/>
        <c:lblOffset val="100"/>
      </c:catAx>
      <c:valAx>
        <c:axId val="65524480"/>
        <c:scaling>
          <c:orientation val="minMax"/>
        </c:scaling>
        <c:axPos val="l"/>
        <c:numFmt formatCode="0.0%" sourceLinked="1"/>
        <c:tickLblPos val="nextTo"/>
        <c:crossAx val="65514496"/>
        <c:crosses val="autoZero"/>
        <c:crossBetween val="between"/>
      </c:valAx>
    </c:plotArea>
    <c:legend>
      <c:legendPos val="t"/>
    </c:legend>
    <c:plotVisOnly val="1"/>
  </c:chart>
  <c:txPr>
    <a:bodyPr/>
    <a:lstStyle/>
    <a:p>
      <a:pPr>
        <a:defRPr sz="1200"/>
      </a:pPr>
      <a:endParaRPr lang="es-CL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style val="11"/>
  <c:chart>
    <c:plotArea>
      <c:layout/>
      <c:lineChart>
        <c:grouping val="standard"/>
        <c:ser>
          <c:idx val="0"/>
          <c:order val="0"/>
          <c:tx>
            <c:strRef>
              <c:f>'P10'!$A$4</c:f>
              <c:strCache>
                <c:ptCount val="1"/>
                <c:pt idx="0">
                  <c:v>ESTÁ DISMINUYENDO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lang="es-ES" sz="1200"/>
                </a:pPr>
                <a:endParaRPr lang="es-CL"/>
              </a:p>
            </c:txPr>
            <c:dLblPos val="b"/>
            <c:showVal val="1"/>
          </c:dLbls>
          <c:cat>
            <c:strRef>
              <c:f>'P10'!$B$3:$H$3</c:f>
              <c:strCache>
                <c:ptCount val="7"/>
                <c:pt idx="0">
                  <c:v>jul. 12</c:v>
                </c:pt>
                <c:pt idx="1">
                  <c:v>ago. 12</c:v>
                </c:pt>
                <c:pt idx="2">
                  <c:v>sep. 12</c:v>
                </c:pt>
                <c:pt idx="3">
                  <c:v>oct. 12</c:v>
                </c:pt>
                <c:pt idx="4">
                  <c:v>nov. 12</c:v>
                </c:pt>
                <c:pt idx="5">
                  <c:v>abr. 13</c:v>
                </c:pt>
                <c:pt idx="6">
                  <c:v>may.13</c:v>
                </c:pt>
              </c:strCache>
            </c:strRef>
          </c:cat>
          <c:val>
            <c:numRef>
              <c:f>'P10'!$B$4:$H$4</c:f>
              <c:numCache>
                <c:formatCode>0.0%</c:formatCode>
                <c:ptCount val="7"/>
                <c:pt idx="0">
                  <c:v>0.20800000000000002</c:v>
                </c:pt>
                <c:pt idx="1">
                  <c:v>0.23200000000000001</c:v>
                </c:pt>
                <c:pt idx="2">
                  <c:v>0.2990000000000001</c:v>
                </c:pt>
                <c:pt idx="3">
                  <c:v>0.24100000000000002</c:v>
                </c:pt>
                <c:pt idx="4">
                  <c:v>0.253</c:v>
                </c:pt>
                <c:pt idx="5">
                  <c:v>0.3630000000000001</c:v>
                </c:pt>
                <c:pt idx="6">
                  <c:v>0.3040000000000001</c:v>
                </c:pt>
              </c:numCache>
            </c:numRef>
          </c:val>
        </c:ser>
        <c:ser>
          <c:idx val="1"/>
          <c:order val="1"/>
          <c:tx>
            <c:strRef>
              <c:f>'P10'!$A$5</c:f>
              <c:strCache>
                <c:ptCount val="1"/>
                <c:pt idx="0">
                  <c:v>ESTÁ AUMENTANDO</c:v>
                </c:pt>
              </c:strCache>
            </c:strRef>
          </c:tx>
          <c:spPr>
            <a:ln>
              <a:solidFill>
                <a:srgbClr val="2D2DB9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lang="es-ES" sz="1200"/>
                </a:pPr>
                <a:endParaRPr lang="es-CL"/>
              </a:p>
            </c:txPr>
            <c:dLblPos val="t"/>
            <c:showVal val="1"/>
          </c:dLbls>
          <c:cat>
            <c:strRef>
              <c:f>'P10'!$B$3:$H$3</c:f>
              <c:strCache>
                <c:ptCount val="7"/>
                <c:pt idx="0">
                  <c:v>jul. 12</c:v>
                </c:pt>
                <c:pt idx="1">
                  <c:v>ago. 12</c:v>
                </c:pt>
                <c:pt idx="2">
                  <c:v>sep. 12</c:v>
                </c:pt>
                <c:pt idx="3">
                  <c:v>oct. 12</c:v>
                </c:pt>
                <c:pt idx="4">
                  <c:v>nov. 12</c:v>
                </c:pt>
                <c:pt idx="5">
                  <c:v>abr. 13</c:v>
                </c:pt>
                <c:pt idx="6">
                  <c:v>may.13</c:v>
                </c:pt>
              </c:strCache>
            </c:strRef>
          </c:cat>
          <c:val>
            <c:numRef>
              <c:f>'P10'!$B$5:$H$5</c:f>
              <c:numCache>
                <c:formatCode>0.0%</c:formatCode>
                <c:ptCount val="7"/>
                <c:pt idx="0">
                  <c:v>0.24000000000000002</c:v>
                </c:pt>
                <c:pt idx="1">
                  <c:v>0.255</c:v>
                </c:pt>
                <c:pt idx="2">
                  <c:v>0.17600000000000002</c:v>
                </c:pt>
                <c:pt idx="3">
                  <c:v>0.22900000000000001</c:v>
                </c:pt>
                <c:pt idx="4">
                  <c:v>0.23700000000000002</c:v>
                </c:pt>
                <c:pt idx="5">
                  <c:v>0.17800000000000002</c:v>
                </c:pt>
                <c:pt idx="6">
                  <c:v>0.20400000000000001</c:v>
                </c:pt>
              </c:numCache>
            </c:numRef>
          </c:val>
        </c:ser>
        <c:marker val="1"/>
        <c:axId val="65582976"/>
        <c:axId val="65584512"/>
      </c:lineChart>
      <c:catAx>
        <c:axId val="655829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584512"/>
        <c:crosses val="autoZero"/>
        <c:auto val="1"/>
        <c:lblAlgn val="ctr"/>
        <c:lblOffset val="100"/>
      </c:catAx>
      <c:valAx>
        <c:axId val="65584512"/>
        <c:scaling>
          <c:orientation val="minMax"/>
        </c:scaling>
        <c:axPos val="l"/>
        <c:numFmt formatCode="0%" sourceLinked="0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582976"/>
        <c:crosses val="autoZero"/>
        <c:crossBetween val="between"/>
      </c:valAx>
    </c:plotArea>
    <c:legend>
      <c:legendPos val="t"/>
      <c:txPr>
        <a:bodyPr/>
        <a:lstStyle/>
        <a:p>
          <a:pPr>
            <a:defRPr lang="es-ES" sz="1200"/>
          </a:pPr>
          <a:endParaRPr lang="es-CL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style val="11"/>
  <c:chart>
    <c:plotArea>
      <c:layout/>
      <c:lineChart>
        <c:grouping val="standard"/>
        <c:ser>
          <c:idx val="0"/>
          <c:order val="0"/>
          <c:tx>
            <c:strRef>
              <c:f>'P11'!$A$4</c:f>
              <c:strCache>
                <c:ptCount val="1"/>
                <c:pt idx="0">
                  <c:v>ESTÁ DISMINUYENDO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lang="es-ES" sz="1400"/>
                </a:pPr>
                <a:endParaRPr lang="es-CL"/>
              </a:p>
            </c:txPr>
            <c:dLblPos val="t"/>
            <c:showVal val="1"/>
          </c:dLbls>
          <c:cat>
            <c:strRef>
              <c:f>'P11'!$C$3:$H$3</c:f>
              <c:strCache>
                <c:ptCount val="6"/>
                <c:pt idx="0">
                  <c:v>ago. 12</c:v>
                </c:pt>
                <c:pt idx="1">
                  <c:v>sep. 12</c:v>
                </c:pt>
                <c:pt idx="2">
                  <c:v>oct. 12</c:v>
                </c:pt>
                <c:pt idx="3">
                  <c:v>nov. 12</c:v>
                </c:pt>
                <c:pt idx="4">
                  <c:v>abr. 13</c:v>
                </c:pt>
                <c:pt idx="5">
                  <c:v>may.13</c:v>
                </c:pt>
              </c:strCache>
            </c:strRef>
          </c:cat>
          <c:val>
            <c:numRef>
              <c:f>'P11'!$C$4:$H$4</c:f>
              <c:numCache>
                <c:formatCode>0.0%</c:formatCode>
                <c:ptCount val="6"/>
                <c:pt idx="0">
                  <c:v>0.10600000000000001</c:v>
                </c:pt>
                <c:pt idx="1">
                  <c:v>0.125</c:v>
                </c:pt>
                <c:pt idx="2">
                  <c:v>0.13900000000000001</c:v>
                </c:pt>
                <c:pt idx="3">
                  <c:v>0.10299999999999998</c:v>
                </c:pt>
                <c:pt idx="4">
                  <c:v>0.128</c:v>
                </c:pt>
                <c:pt idx="5">
                  <c:v>0.112</c:v>
                </c:pt>
              </c:numCache>
            </c:numRef>
          </c:val>
        </c:ser>
        <c:ser>
          <c:idx val="1"/>
          <c:order val="1"/>
          <c:tx>
            <c:strRef>
              <c:f>'P11'!$A$5</c:f>
              <c:strCache>
                <c:ptCount val="1"/>
                <c:pt idx="0">
                  <c:v>ESTÁ AUMENTANDO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lang="es-ES" sz="1400"/>
                </a:pPr>
                <a:endParaRPr lang="es-CL"/>
              </a:p>
            </c:txPr>
            <c:dLblPos val="t"/>
            <c:showVal val="1"/>
          </c:dLbls>
          <c:cat>
            <c:strRef>
              <c:f>'P11'!$C$3:$H$3</c:f>
              <c:strCache>
                <c:ptCount val="6"/>
                <c:pt idx="0">
                  <c:v>ago. 12</c:v>
                </c:pt>
                <c:pt idx="1">
                  <c:v>sep. 12</c:v>
                </c:pt>
                <c:pt idx="2">
                  <c:v>oct. 12</c:v>
                </c:pt>
                <c:pt idx="3">
                  <c:v>nov. 12</c:v>
                </c:pt>
                <c:pt idx="4">
                  <c:v>abr. 13</c:v>
                </c:pt>
                <c:pt idx="5">
                  <c:v>may.13</c:v>
                </c:pt>
              </c:strCache>
            </c:strRef>
          </c:cat>
          <c:val>
            <c:numRef>
              <c:f>'P11'!$C$5:$H$5</c:f>
              <c:numCache>
                <c:formatCode>0.0%</c:formatCode>
                <c:ptCount val="6"/>
                <c:pt idx="0">
                  <c:v>0.44500000000000001</c:v>
                </c:pt>
                <c:pt idx="1">
                  <c:v>0.38000000000000006</c:v>
                </c:pt>
                <c:pt idx="2">
                  <c:v>0.4</c:v>
                </c:pt>
                <c:pt idx="3">
                  <c:v>0.44700000000000001</c:v>
                </c:pt>
                <c:pt idx="4">
                  <c:v>0.40800000000000003</c:v>
                </c:pt>
                <c:pt idx="5">
                  <c:v>0.43600000000000005</c:v>
                </c:pt>
              </c:numCache>
            </c:numRef>
          </c:val>
        </c:ser>
        <c:marker val="1"/>
        <c:axId val="65430272"/>
        <c:axId val="65431808"/>
      </c:lineChart>
      <c:catAx>
        <c:axId val="654302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431808"/>
        <c:crosses val="autoZero"/>
        <c:auto val="1"/>
        <c:lblAlgn val="ctr"/>
        <c:lblOffset val="100"/>
      </c:catAx>
      <c:valAx>
        <c:axId val="65431808"/>
        <c:scaling>
          <c:orientation val="minMax"/>
        </c:scaling>
        <c:axPos val="l"/>
        <c:numFmt formatCode="0%" sourceLinked="0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430272"/>
        <c:crosses val="autoZero"/>
        <c:crossBetween val="between"/>
      </c:valAx>
    </c:plotArea>
    <c:legend>
      <c:legendPos val="t"/>
      <c:txPr>
        <a:bodyPr/>
        <a:lstStyle/>
        <a:p>
          <a:pPr>
            <a:defRPr lang="es-ES"/>
          </a:pPr>
          <a:endParaRPr lang="es-CL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2D2DB9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Val val="1"/>
          </c:dLbls>
          <c:cat>
            <c:strRef>
              <c:f>Hoja1!$B$27:$B$30</c:f>
              <c:strCache>
                <c:ptCount val="4"/>
                <c:pt idx="0">
                  <c:v>MATRIZ ENERGÉTICA</c:v>
                </c:pt>
                <c:pt idx="1">
                  <c:v>AFP'S E ISAPRES</c:v>
                </c:pt>
                <c:pt idx="2">
                  <c:v>LUCRO EN LA EDUCACIÓN</c:v>
                </c:pt>
                <c:pt idx="3">
                  <c:v>SALARIO MÍNIMO</c:v>
                </c:pt>
              </c:strCache>
            </c:strRef>
          </c:cat>
          <c:val>
            <c:numRef>
              <c:f>Hoja1!$C$27:$C$30</c:f>
              <c:numCache>
                <c:formatCode>0.0</c:formatCode>
                <c:ptCount val="4"/>
                <c:pt idx="0">
                  <c:v>68.8</c:v>
                </c:pt>
                <c:pt idx="1">
                  <c:v>88</c:v>
                </c:pt>
                <c:pt idx="2">
                  <c:v>89</c:v>
                </c:pt>
                <c:pt idx="3">
                  <c:v>94.8</c:v>
                </c:pt>
              </c:numCache>
            </c:numRef>
          </c:val>
        </c:ser>
        <c:axId val="58226560"/>
        <c:axId val="58228096"/>
      </c:barChart>
      <c:catAx>
        <c:axId val="5822656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58228096"/>
        <c:crosses val="autoZero"/>
        <c:auto val="1"/>
        <c:lblAlgn val="ctr"/>
        <c:lblOffset val="100"/>
      </c:catAx>
      <c:valAx>
        <c:axId val="58228096"/>
        <c:scaling>
          <c:orientation val="minMax"/>
        </c:scaling>
        <c:axPos val="b"/>
        <c:numFmt formatCode="0.0" sourceLinked="1"/>
        <c:tickLblPos val="nextTo"/>
        <c:crossAx val="5822656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11"/>
  <c:chart>
    <c:title>
      <c:tx>
        <c:rich>
          <a:bodyPr/>
          <a:lstStyle/>
          <a:p>
            <a:pPr>
              <a:defRPr lang="es-ES"/>
            </a:pPr>
            <a:r>
              <a:rPr lang="en-US"/>
              <a:t>% A favor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6383943473307662E-2"/>
          <c:y val="0.14781789544520871"/>
          <c:w val="0.90335971805567827"/>
          <c:h val="0.76085764086547991"/>
        </c:manualLayout>
      </c:layout>
      <c:lineChart>
        <c:grouping val="standard"/>
        <c:ser>
          <c:idx val="0"/>
          <c:order val="0"/>
          <c:tx>
            <c:strRef>
              <c:f>'P2'!$A$5</c:f>
              <c:strCache>
                <c:ptCount val="1"/>
                <c:pt idx="0">
                  <c:v>A favor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rgbClr val="2D2DB9"/>
              </a:solidFill>
            </c:spPr>
          </c:marker>
          <c:dLbls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showVal val="1"/>
          </c:dLbls>
          <c:cat>
            <c:strRef>
              <c:f>'P2'!$C$4:$I$4</c:f>
              <c:strCache>
                <c:ptCount val="7"/>
                <c:pt idx="0">
                  <c:v>jul. 12</c:v>
                </c:pt>
                <c:pt idx="1">
                  <c:v>ago. 12</c:v>
                </c:pt>
                <c:pt idx="2">
                  <c:v>sept. 12</c:v>
                </c:pt>
                <c:pt idx="3">
                  <c:v>oct. 12</c:v>
                </c:pt>
                <c:pt idx="4">
                  <c:v>nov. 12</c:v>
                </c:pt>
                <c:pt idx="5">
                  <c:v>abr. 13</c:v>
                </c:pt>
                <c:pt idx="6">
                  <c:v>may.13</c:v>
                </c:pt>
              </c:strCache>
            </c:strRef>
          </c:cat>
          <c:val>
            <c:numRef>
              <c:f>'P2'!$C$5:$I$5</c:f>
              <c:numCache>
                <c:formatCode>0.0%</c:formatCode>
                <c:ptCount val="7"/>
                <c:pt idx="0">
                  <c:v>0.8640000000000001</c:v>
                </c:pt>
                <c:pt idx="1">
                  <c:v>0.82000000000000006</c:v>
                </c:pt>
                <c:pt idx="2">
                  <c:v>0.80700000000000005</c:v>
                </c:pt>
                <c:pt idx="3">
                  <c:v>0.77500000000000013</c:v>
                </c:pt>
                <c:pt idx="4">
                  <c:v>0.81100000000000005</c:v>
                </c:pt>
                <c:pt idx="5">
                  <c:v>0.8600000000000001</c:v>
                </c:pt>
                <c:pt idx="6">
                  <c:v>0.8600000000000001</c:v>
                </c:pt>
              </c:numCache>
            </c:numRef>
          </c:val>
        </c:ser>
        <c:marker val="1"/>
        <c:axId val="58235904"/>
        <c:axId val="54612736"/>
      </c:lineChart>
      <c:catAx>
        <c:axId val="5823590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CL"/>
          </a:p>
        </c:txPr>
        <c:crossAx val="54612736"/>
        <c:crosses val="autoZero"/>
        <c:auto val="1"/>
        <c:lblAlgn val="ctr"/>
        <c:lblOffset val="100"/>
      </c:catAx>
      <c:valAx>
        <c:axId val="54612736"/>
        <c:scaling>
          <c:orientation val="minMax"/>
        </c:scaling>
        <c:axPos val="l"/>
        <c:numFmt formatCode="0.0%" sourceLinked="1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5823590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explosion val="26"/>
          </c:dPt>
          <c:dPt>
            <c:idx val="2"/>
            <c:explosion val="7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8.1916637984178239E-2"/>
                  <c:y val="-1.2929202436187516E-2"/>
                </c:manualLayout>
              </c:layout>
              <c:dLblPos val="outEnd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5.2287215734581867E-3"/>
                  <c:y val="0.19070573593376583"/>
                </c:manualLayout>
              </c:layout>
              <c:dLblPos val="outEnd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0"/>
                  <c:y val="-0.13252432497092201"/>
                </c:manualLayout>
              </c:layout>
              <c:dLblPos val="outEnd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dLblPos val="outEnd"/>
            <c:showVal val="1"/>
            <c:showCatName val="1"/>
            <c:separator>
</c:separator>
            <c:showLeaderLines val="1"/>
          </c:dLbls>
          <c:cat>
            <c:strRef>
              <c:f>Sheet1!$C$13:$C$15</c:f>
              <c:strCache>
                <c:ptCount val="3"/>
                <c:pt idx="0">
                  <c:v>NR</c:v>
                </c:pt>
                <c:pt idx="1">
                  <c:v>A FAVOR</c:v>
                </c:pt>
                <c:pt idx="2">
                  <c:v>EN CONTRA</c:v>
                </c:pt>
              </c:strCache>
            </c:strRef>
          </c:cat>
          <c:val>
            <c:numRef>
              <c:f>Sheet1!$D$13:$D$15</c:f>
              <c:numCache>
                <c:formatCode>###0.0</c:formatCode>
                <c:ptCount val="3"/>
                <c:pt idx="0">
                  <c:v>1</c:v>
                </c:pt>
                <c:pt idx="1">
                  <c:v>57.4</c:v>
                </c:pt>
                <c:pt idx="2">
                  <c:v>41.6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title>
      <c:layout/>
      <c:txPr>
        <a:bodyPr/>
        <a:lstStyle/>
        <a:p>
          <a:pPr>
            <a:defRPr lang="es-ES"/>
          </a:pPr>
          <a:endParaRPr lang="es-CL"/>
        </a:p>
      </c:txPr>
    </c:title>
    <c:plotArea>
      <c:layout/>
      <c:lineChart>
        <c:grouping val="standard"/>
        <c:ser>
          <c:idx val="0"/>
          <c:order val="0"/>
          <c:tx>
            <c:strRef>
              <c:f>'P5 HA'!$B$6</c:f>
              <c:strCache>
                <c:ptCount val="1"/>
                <c:pt idx="0">
                  <c:v>% A favor</c:v>
                </c:pt>
              </c:strCache>
            </c:strRef>
          </c:tx>
          <c:spPr>
            <a:ln w="47625">
              <a:solidFill>
                <a:schemeClr val="accent6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lang="es-ES" sz="1400"/>
                </a:pPr>
                <a:endParaRPr lang="es-CL"/>
              </a:p>
            </c:txPr>
            <c:dLblPos val="t"/>
            <c:showVal val="1"/>
          </c:dLbls>
          <c:cat>
            <c:strRef>
              <c:f>'P5 HA'!$D$5:$J$5</c:f>
              <c:strCache>
                <c:ptCount val="7"/>
                <c:pt idx="0">
                  <c:v>jul. 12</c:v>
                </c:pt>
                <c:pt idx="1">
                  <c:v>ago. 12</c:v>
                </c:pt>
                <c:pt idx="2">
                  <c:v>sept. 12</c:v>
                </c:pt>
                <c:pt idx="3">
                  <c:v>oct. 12</c:v>
                </c:pt>
                <c:pt idx="4">
                  <c:v>nov. 12</c:v>
                </c:pt>
                <c:pt idx="5">
                  <c:v>abr. 13</c:v>
                </c:pt>
                <c:pt idx="6">
                  <c:v>may.13</c:v>
                </c:pt>
              </c:strCache>
            </c:strRef>
          </c:cat>
          <c:val>
            <c:numRef>
              <c:f>'P5 HA'!$D$6:$J$6</c:f>
              <c:numCache>
                <c:formatCode>0.0%</c:formatCode>
                <c:ptCount val="7"/>
                <c:pt idx="0">
                  <c:v>0.62800000000000011</c:v>
                </c:pt>
                <c:pt idx="1">
                  <c:v>0.70500000000000007</c:v>
                </c:pt>
                <c:pt idx="2">
                  <c:v>0.53700000000000003</c:v>
                </c:pt>
                <c:pt idx="3">
                  <c:v>0.56999999999999995</c:v>
                </c:pt>
                <c:pt idx="4">
                  <c:v>0.64800000000000013</c:v>
                </c:pt>
                <c:pt idx="5">
                  <c:v>0.67200000000000015</c:v>
                </c:pt>
                <c:pt idx="6">
                  <c:v>0.6120000000000001</c:v>
                </c:pt>
              </c:numCache>
            </c:numRef>
          </c:val>
        </c:ser>
        <c:marker val="1"/>
        <c:axId val="54647808"/>
        <c:axId val="65032960"/>
      </c:lineChart>
      <c:catAx>
        <c:axId val="5464780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CL"/>
          </a:p>
        </c:txPr>
        <c:crossAx val="65032960"/>
        <c:crosses val="autoZero"/>
        <c:auto val="1"/>
        <c:lblAlgn val="ctr"/>
        <c:lblOffset val="100"/>
      </c:catAx>
      <c:valAx>
        <c:axId val="65032960"/>
        <c:scaling>
          <c:orientation val="minMax"/>
          <c:max val="0.8"/>
          <c:min val="0.5"/>
        </c:scaling>
        <c:axPos val="l"/>
        <c:numFmt formatCode="0.0%" sourceLinked="1"/>
        <c:tickLblPos val="nextTo"/>
        <c:txPr>
          <a:bodyPr/>
          <a:lstStyle/>
          <a:p>
            <a:pPr>
              <a:defRPr lang="es-ES"/>
            </a:pPr>
            <a:endParaRPr lang="es-CL"/>
          </a:p>
        </c:txPr>
        <c:crossAx val="5464780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 lang="es-ES"/>
            </a:pPr>
            <a:r>
              <a:rPr lang="en-US"/>
              <a:t>% A favor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'P5 Mapu'!$A$3</c:f>
              <c:strCache>
                <c:ptCount val="1"/>
                <c:pt idx="0">
                  <c:v>% A Favor</c:v>
                </c:pt>
              </c:strCache>
            </c:strRef>
          </c:tx>
          <c:spPr>
            <a:ln w="47625">
              <a:solidFill>
                <a:srgbClr val="2D2DB9"/>
              </a:solidFill>
            </a:ln>
          </c:spPr>
          <c:marker>
            <c:spPr>
              <a:solidFill>
                <a:srgbClr val="2D2DB9"/>
              </a:solidFill>
            </c:spPr>
          </c:marker>
          <c:dLbls>
            <c:txPr>
              <a:bodyPr/>
              <a:lstStyle/>
              <a:p>
                <a:pPr>
                  <a:defRPr lang="es-ES" sz="1400"/>
                </a:pPr>
                <a:endParaRPr lang="es-CL"/>
              </a:p>
            </c:txPr>
            <c:dLblPos val="t"/>
            <c:showVal val="1"/>
          </c:dLbls>
          <c:cat>
            <c:strRef>
              <c:f>'P5 Mapu'!$C$2:$G$2</c:f>
              <c:strCache>
                <c:ptCount val="5"/>
                <c:pt idx="0">
                  <c:v>sep. 12</c:v>
                </c:pt>
                <c:pt idx="1">
                  <c:v>oct. 12</c:v>
                </c:pt>
                <c:pt idx="2">
                  <c:v>nov. 12</c:v>
                </c:pt>
                <c:pt idx="3">
                  <c:v>abr. 13</c:v>
                </c:pt>
                <c:pt idx="4">
                  <c:v>may.13</c:v>
                </c:pt>
              </c:strCache>
            </c:strRef>
          </c:cat>
          <c:val>
            <c:numRef>
              <c:f>'P5 Mapu'!$C$3:$G$3</c:f>
              <c:numCache>
                <c:formatCode>0.0%</c:formatCode>
                <c:ptCount val="5"/>
                <c:pt idx="0">
                  <c:v>0.68100000000000005</c:v>
                </c:pt>
                <c:pt idx="1">
                  <c:v>0.63500000000000012</c:v>
                </c:pt>
                <c:pt idx="2">
                  <c:v>0.67900000000000016</c:v>
                </c:pt>
                <c:pt idx="3">
                  <c:v>0.65200000000000014</c:v>
                </c:pt>
                <c:pt idx="4">
                  <c:v>0.69599999999999995</c:v>
                </c:pt>
              </c:numCache>
            </c:numRef>
          </c:val>
        </c:ser>
        <c:marker val="1"/>
        <c:axId val="65073920"/>
        <c:axId val="65075456"/>
      </c:lineChart>
      <c:catAx>
        <c:axId val="65073920"/>
        <c:scaling>
          <c:orientation val="minMax"/>
        </c:scaling>
        <c:axPos val="b"/>
        <c:numFmt formatCode="0.0%" sourceLinked="1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075456"/>
        <c:crosses val="autoZero"/>
        <c:auto val="1"/>
        <c:lblAlgn val="ctr"/>
        <c:lblOffset val="100"/>
      </c:catAx>
      <c:valAx>
        <c:axId val="65075456"/>
        <c:scaling>
          <c:orientation val="minMax"/>
          <c:max val="0.8"/>
          <c:min val="0.5"/>
        </c:scaling>
        <c:axPos val="l"/>
        <c:numFmt formatCode="0%" sourceLinked="0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073920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layout/>
      <c:txPr>
        <a:bodyPr/>
        <a:lstStyle/>
        <a:p>
          <a:pPr>
            <a:defRPr lang="es-ES"/>
          </a:pPr>
          <a:endParaRPr lang="es-CL"/>
        </a:p>
      </c:txPr>
    </c:title>
    <c:plotArea>
      <c:layout>
        <c:manualLayout>
          <c:layoutTarget val="inner"/>
          <c:xMode val="edge"/>
          <c:yMode val="edge"/>
          <c:x val="0.11073622047244097"/>
          <c:y val="0.21250000000000002"/>
          <c:w val="0.85315266841644799"/>
          <c:h val="0.6637037037037038"/>
        </c:manualLayout>
      </c:layout>
      <c:lineChart>
        <c:grouping val="standard"/>
        <c:ser>
          <c:idx val="0"/>
          <c:order val="0"/>
          <c:tx>
            <c:strRef>
              <c:f>'P5 Anda'!$A$3</c:f>
              <c:strCache>
                <c:ptCount val="1"/>
                <c:pt idx="0">
                  <c:v>% A favor</c:v>
                </c:pt>
              </c:strCache>
            </c:strRef>
          </c:tx>
          <c:spPr>
            <a:ln w="47625">
              <a:solidFill>
                <a:srgbClr val="2D2DB9"/>
              </a:solidFill>
            </a:ln>
          </c:spPr>
          <c:marker>
            <c:spPr>
              <a:solidFill>
                <a:srgbClr val="2D2DB9"/>
              </a:solidFill>
            </c:spPr>
          </c:marker>
          <c:dLbls>
            <c:txPr>
              <a:bodyPr/>
              <a:lstStyle/>
              <a:p>
                <a:pPr>
                  <a:defRPr lang="es-ES" sz="1400" b="1"/>
                </a:pPr>
                <a:endParaRPr lang="es-CL"/>
              </a:p>
            </c:txPr>
            <c:dLblPos val="t"/>
            <c:showVal val="1"/>
          </c:dLbls>
          <c:cat>
            <c:strRef>
              <c:f>'P5 Anda'!$C$2:$G$2</c:f>
              <c:strCache>
                <c:ptCount val="5"/>
                <c:pt idx="0">
                  <c:v>sep. 12</c:v>
                </c:pt>
                <c:pt idx="1">
                  <c:v>oct. 12</c:v>
                </c:pt>
                <c:pt idx="2">
                  <c:v>nov. 12</c:v>
                </c:pt>
                <c:pt idx="3">
                  <c:v>abr. 13</c:v>
                </c:pt>
                <c:pt idx="4">
                  <c:v>may.13</c:v>
                </c:pt>
              </c:strCache>
            </c:strRef>
          </c:cat>
          <c:val>
            <c:numRef>
              <c:f>'P5 Anda'!$C$3:$G$3</c:f>
              <c:numCache>
                <c:formatCode>0.0%</c:formatCode>
                <c:ptCount val="5"/>
                <c:pt idx="0">
                  <c:v>0.52900000000000003</c:v>
                </c:pt>
                <c:pt idx="1">
                  <c:v>0.75700000000000012</c:v>
                </c:pt>
                <c:pt idx="2">
                  <c:v>0.57399999999999995</c:v>
                </c:pt>
                <c:pt idx="3">
                  <c:v>0.58000000000000007</c:v>
                </c:pt>
                <c:pt idx="4">
                  <c:v>0.59799999999999998</c:v>
                </c:pt>
              </c:numCache>
            </c:numRef>
          </c:val>
        </c:ser>
        <c:marker val="1"/>
        <c:axId val="65120512"/>
        <c:axId val="65130496"/>
      </c:lineChart>
      <c:catAx>
        <c:axId val="6512051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130496"/>
        <c:crosses val="autoZero"/>
        <c:auto val="1"/>
        <c:lblAlgn val="ctr"/>
        <c:lblOffset val="100"/>
      </c:catAx>
      <c:valAx>
        <c:axId val="65130496"/>
        <c:scaling>
          <c:orientation val="minMax"/>
          <c:max val="0.8"/>
          <c:min val="0.5"/>
        </c:scaling>
        <c:axPos val="l"/>
        <c:numFmt formatCode="0%" sourceLinked="0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120512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title>
      <c:layout/>
      <c:txPr>
        <a:bodyPr/>
        <a:lstStyle/>
        <a:p>
          <a:pPr>
            <a:defRPr lang="es-ES"/>
          </a:pPr>
          <a:endParaRPr lang="es-CL"/>
        </a:p>
      </c:txPr>
    </c:title>
    <c:plotArea>
      <c:layout/>
      <c:lineChart>
        <c:grouping val="standard"/>
        <c:ser>
          <c:idx val="0"/>
          <c:order val="0"/>
          <c:tx>
            <c:strRef>
              <c:f>'P5 Homo'!$B$3</c:f>
              <c:strCache>
                <c:ptCount val="1"/>
                <c:pt idx="0">
                  <c:v>% A favor</c:v>
                </c:pt>
              </c:strCache>
            </c:strRef>
          </c:tx>
          <c:spPr>
            <a:ln w="47625">
              <a:solidFill>
                <a:schemeClr val="accent6"/>
              </a:solidFill>
            </a:ln>
          </c:spPr>
          <c:marker>
            <c:spPr>
              <a:solidFill>
                <a:srgbClr val="2D2DB9"/>
              </a:solidFill>
            </c:spPr>
          </c:marker>
          <c:dLbls>
            <c:txPr>
              <a:bodyPr/>
              <a:lstStyle/>
              <a:p>
                <a:pPr>
                  <a:defRPr lang="es-ES" sz="1400" b="1"/>
                </a:pPr>
                <a:endParaRPr lang="es-CL"/>
              </a:p>
            </c:txPr>
            <c:dLblPos val="t"/>
            <c:showVal val="1"/>
          </c:dLbls>
          <c:cat>
            <c:strRef>
              <c:f>'P5 Homo'!$D$2:$H$2</c:f>
              <c:strCache>
                <c:ptCount val="5"/>
                <c:pt idx="0">
                  <c:v>sep. 12</c:v>
                </c:pt>
                <c:pt idx="1">
                  <c:v>oct. 12</c:v>
                </c:pt>
                <c:pt idx="2">
                  <c:v>nov. 12</c:v>
                </c:pt>
                <c:pt idx="3">
                  <c:v>abr. 13</c:v>
                </c:pt>
                <c:pt idx="4">
                  <c:v>may.13</c:v>
                </c:pt>
              </c:strCache>
            </c:strRef>
          </c:cat>
          <c:val>
            <c:numRef>
              <c:f>'P5 Homo'!$D$3:$H$3</c:f>
              <c:numCache>
                <c:formatCode>0.0%</c:formatCode>
                <c:ptCount val="5"/>
                <c:pt idx="0">
                  <c:v>0.45200000000000001</c:v>
                </c:pt>
                <c:pt idx="1">
                  <c:v>0.52800000000000002</c:v>
                </c:pt>
                <c:pt idx="2">
                  <c:v>0.46700000000000008</c:v>
                </c:pt>
                <c:pt idx="3">
                  <c:v>0.48000000000000004</c:v>
                </c:pt>
                <c:pt idx="4">
                  <c:v>0.45800000000000002</c:v>
                </c:pt>
              </c:numCache>
            </c:numRef>
          </c:val>
        </c:ser>
        <c:marker val="1"/>
        <c:axId val="65159168"/>
        <c:axId val="65160704"/>
      </c:lineChart>
      <c:catAx>
        <c:axId val="651591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160704"/>
        <c:crosses val="autoZero"/>
        <c:auto val="1"/>
        <c:lblAlgn val="ctr"/>
        <c:lblOffset val="100"/>
      </c:catAx>
      <c:valAx>
        <c:axId val="65160704"/>
        <c:scaling>
          <c:orientation val="minMax"/>
          <c:max val="0.8"/>
          <c:min val="0"/>
        </c:scaling>
        <c:axPos val="l"/>
        <c:numFmt formatCode="0%" sourceLinked="0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159168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title>
      <c:tx>
        <c:rich>
          <a:bodyPr/>
          <a:lstStyle/>
          <a:p>
            <a:pPr>
              <a:defRPr lang="es-ES"/>
            </a:pPr>
            <a:r>
              <a:rPr lang="es-ES"/>
              <a:t>Sebastián Piñera</a:t>
            </a:r>
          </a:p>
          <a:p>
            <a:pPr>
              <a:defRPr lang="es-ES"/>
            </a:pPr>
            <a:r>
              <a:rPr lang="es-ES"/>
              <a:t>(Promedios de nota)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 w="47625">
              <a:solidFill>
                <a:srgbClr val="2D2DB9"/>
              </a:solidFill>
            </a:ln>
          </c:spPr>
          <c:marker>
            <c:symbol val="square"/>
            <c:size val="5"/>
            <c:spPr>
              <a:solidFill>
                <a:srgbClr val="2D2DB9"/>
              </a:solidFill>
            </c:spPr>
          </c:marker>
          <c:dLbls>
            <c:txPr>
              <a:bodyPr/>
              <a:lstStyle/>
              <a:p>
                <a:pPr>
                  <a:defRPr lang="es-ES" sz="1400" b="1"/>
                </a:pPr>
                <a:endParaRPr lang="es-CL"/>
              </a:p>
            </c:txPr>
            <c:dLblPos val="t"/>
            <c:showVal val="1"/>
          </c:dLbls>
          <c:cat>
            <c:strRef>
              <c:f>Piñera!$F$1:$M$1</c:f>
              <c:strCache>
                <c:ptCount val="8"/>
                <c:pt idx="0">
                  <c:v>jun. 12</c:v>
                </c:pt>
                <c:pt idx="1">
                  <c:v>jul. 12</c:v>
                </c:pt>
                <c:pt idx="2">
                  <c:v>ago. 12</c:v>
                </c:pt>
                <c:pt idx="3">
                  <c:v>sep. 12</c:v>
                </c:pt>
                <c:pt idx="4">
                  <c:v>oct. 12</c:v>
                </c:pt>
                <c:pt idx="5">
                  <c:v>nov. 12</c:v>
                </c:pt>
                <c:pt idx="6">
                  <c:v>abr. 13</c:v>
                </c:pt>
                <c:pt idx="7">
                  <c:v>may.13</c:v>
                </c:pt>
              </c:strCache>
            </c:strRef>
          </c:cat>
          <c:val>
            <c:numRef>
              <c:f>Piñera!$F$2:$M$2</c:f>
              <c:numCache>
                <c:formatCode>General</c:formatCode>
                <c:ptCount val="8"/>
                <c:pt idx="0">
                  <c:v>3.7</c:v>
                </c:pt>
                <c:pt idx="1">
                  <c:v>3.9</c:v>
                </c:pt>
                <c:pt idx="2">
                  <c:v>3.8</c:v>
                </c:pt>
                <c:pt idx="3">
                  <c:v>4.2</c:v>
                </c:pt>
                <c:pt idx="4">
                  <c:v>3.6</c:v>
                </c:pt>
                <c:pt idx="5">
                  <c:v>4.2</c:v>
                </c:pt>
                <c:pt idx="6">
                  <c:v>4.4000000000000004</c:v>
                </c:pt>
                <c:pt idx="7" formatCode="0.0">
                  <c:v>4.37</c:v>
                </c:pt>
              </c:numCache>
            </c:numRef>
          </c:val>
        </c:ser>
        <c:marker val="1"/>
        <c:axId val="65201280"/>
        <c:axId val="65202816"/>
      </c:lineChart>
      <c:catAx>
        <c:axId val="652012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202816"/>
        <c:crosses val="autoZero"/>
        <c:auto val="1"/>
        <c:lblAlgn val="ctr"/>
        <c:lblOffset val="100"/>
      </c:catAx>
      <c:valAx>
        <c:axId val="65202816"/>
        <c:scaling>
          <c:orientation val="minMax"/>
          <c:max val="7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 sz="1200"/>
            </a:pPr>
            <a:endParaRPr lang="es-CL"/>
          </a:p>
        </c:txPr>
        <c:crossAx val="6520128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7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5"/>
            <a:ext cx="298274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71" y="8831265"/>
            <a:ext cx="298274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88A3D75E-83C8-4CB8-A219-2615FACFD9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1711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07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889" y="4416428"/>
            <a:ext cx="504604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5"/>
            <a:ext cx="298274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071" y="8831265"/>
            <a:ext cx="298274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F2D8FF26-2A25-4A16-8B3E-87D7A35AD9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9623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9EBDF-3692-4C04-884D-9DC9A055ACD3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9EBDF-3692-4C04-884D-9DC9A055ACD3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50" y="2071688"/>
            <a:ext cx="6659563" cy="2232025"/>
          </a:xfrm>
        </p:spPr>
        <p:txBody>
          <a:bodyPr/>
          <a:lstStyle/>
          <a:p>
            <a:pPr algn="l" eaLnBrk="1" hangingPunct="1"/>
            <a:r>
              <a:rPr lang="es-ES_tradnl" sz="3600" dirty="0" smtClean="0"/>
              <a:t>ENCUESTA COOPERATIVA IMAGINACCION</a:t>
            </a:r>
            <a:br>
              <a:rPr lang="es-ES_tradnl" sz="3600" dirty="0" smtClean="0"/>
            </a:br>
            <a:r>
              <a:rPr lang="es-ES_tradnl" sz="3600" dirty="0" smtClean="0"/>
              <a:t>UNIVERSIDAD CENTRAL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40025" y="4077072"/>
            <a:ext cx="5903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kern="0" dirty="0" smtClean="0">
                <a:solidFill>
                  <a:srgbClr val="5F5F5F"/>
                </a:solidFill>
                <a:latin typeface="+mn-lt"/>
              </a:rPr>
              <a:t>Encuesta Cooperativa – Imaginaccion – Universidad Central.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 Mayo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4608512" cy="1440160"/>
          </a:xfrm>
        </p:spPr>
        <p:txBody>
          <a:bodyPr/>
          <a:lstStyle/>
          <a:p>
            <a:pPr algn="just" eaLnBrk="1" hangingPunct="1"/>
            <a:r>
              <a:rPr lang="es-CL" sz="2000" b="1" dirty="0" smtClean="0">
                <a:latin typeface="Calibri" pitchFamily="34" charset="0"/>
              </a:rPr>
              <a:t>En los últimos años junto con el movimiento de los estudiantes se han generado otros movimientos sociales, en ese sentido</a:t>
            </a:r>
            <a:endParaRPr lang="es-CL" sz="2000" b="1" dirty="0"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1866310"/>
            <a:ext cx="763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latin typeface="Cambria"/>
                <a:ea typeface="Times New Roman"/>
                <a:cs typeface="Calibri"/>
              </a:rPr>
              <a:t>En su familia están a favor o en contra del matrimonio homosexual </a:t>
            </a:r>
            <a:r>
              <a:rPr lang="es-ES" sz="1600" b="1" i="1" dirty="0" smtClean="0">
                <a:latin typeface="Calibri" pitchFamily="34" charset="0"/>
              </a:rPr>
              <a:t>?</a:t>
            </a:r>
            <a:endParaRPr lang="es-ES" sz="1600" b="1" i="1" dirty="0">
              <a:latin typeface="Calibri" pitchFamily="34" charset="0"/>
            </a:endParaRPr>
          </a:p>
        </p:txBody>
      </p:sp>
      <p:graphicFrame>
        <p:nvGraphicFramePr>
          <p:cNvPr id="6" name="1 Gráfico"/>
          <p:cNvGraphicFramePr/>
          <p:nvPr/>
        </p:nvGraphicFramePr>
        <p:xfrm>
          <a:off x="571472" y="2285992"/>
          <a:ext cx="807249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58118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b="1" dirty="0" smtClean="0">
                <a:latin typeface="Cambria" pitchFamily="18" charset="0"/>
              </a:rPr>
              <a:t>EVALUACIÓN</a:t>
            </a:r>
          </a:p>
        </p:txBody>
      </p:sp>
      <p:graphicFrame>
        <p:nvGraphicFramePr>
          <p:cNvPr id="4" name="2 Gráfico"/>
          <p:cNvGraphicFramePr/>
          <p:nvPr/>
        </p:nvGraphicFramePr>
        <p:xfrm>
          <a:off x="571472" y="1857364"/>
          <a:ext cx="814393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58118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b="1" dirty="0" smtClean="0">
                <a:latin typeface="Cambria" pitchFamily="18" charset="0"/>
              </a:rPr>
              <a:t>EVALUACIÓN</a:t>
            </a:r>
          </a:p>
        </p:txBody>
      </p:sp>
      <p:graphicFrame>
        <p:nvGraphicFramePr>
          <p:cNvPr id="4" name="2 Gráfico"/>
          <p:cNvGraphicFramePr/>
          <p:nvPr/>
        </p:nvGraphicFramePr>
        <p:xfrm>
          <a:off x="500034" y="2071678"/>
          <a:ext cx="814393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58118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b="1" dirty="0" smtClean="0">
                <a:latin typeface="Cambria" pitchFamily="18" charset="0"/>
              </a:rPr>
              <a:t>EVALUACIÓN</a:t>
            </a:r>
          </a:p>
        </p:txBody>
      </p:sp>
      <p:graphicFrame>
        <p:nvGraphicFramePr>
          <p:cNvPr id="5" name="2 Gráfico"/>
          <p:cNvGraphicFramePr/>
          <p:nvPr/>
        </p:nvGraphicFramePr>
        <p:xfrm>
          <a:off x="500034" y="2057400"/>
          <a:ext cx="8143932" cy="394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58118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b="1" dirty="0" smtClean="0">
                <a:latin typeface="Cambria" pitchFamily="18" charset="0"/>
              </a:rPr>
              <a:t>EVALUACIÓN</a:t>
            </a:r>
          </a:p>
        </p:txBody>
      </p:sp>
      <p:graphicFrame>
        <p:nvGraphicFramePr>
          <p:cNvPr id="4" name="3 Gráfico"/>
          <p:cNvGraphicFramePr/>
          <p:nvPr/>
        </p:nvGraphicFramePr>
        <p:xfrm>
          <a:off x="500034" y="2057400"/>
          <a:ext cx="8215370" cy="422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58118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b="1" dirty="0" smtClean="0">
                <a:latin typeface="Cambria" pitchFamily="18" charset="0"/>
              </a:rPr>
              <a:t>EVALUACIÓN</a:t>
            </a:r>
          </a:p>
        </p:txBody>
      </p:sp>
      <p:graphicFrame>
        <p:nvGraphicFramePr>
          <p:cNvPr id="5" name="2 Gráfico"/>
          <p:cNvGraphicFramePr/>
          <p:nvPr/>
        </p:nvGraphicFramePr>
        <p:xfrm>
          <a:off x="500034" y="2057400"/>
          <a:ext cx="8072494" cy="408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58118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b="1" dirty="0" smtClean="0">
                <a:latin typeface="Cambria" pitchFamily="18" charset="0"/>
              </a:rPr>
              <a:t>VOTO EN EL EXTRANJERO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171358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 smtClean="0">
                <a:latin typeface="Cambria" pitchFamily="18" charset="0"/>
              </a:rPr>
              <a:t>Hablando en su familia ¿Están ustedes </a:t>
            </a:r>
            <a:r>
              <a:rPr lang="es-ES" sz="1800" b="1" dirty="0" smtClean="0">
                <a:latin typeface="Cambria" pitchFamily="18" charset="0"/>
              </a:rPr>
              <a:t>DE ACUERDO </a:t>
            </a:r>
            <a:r>
              <a:rPr lang="es-ES" sz="1800" dirty="0" smtClean="0">
                <a:latin typeface="Cambria" pitchFamily="18" charset="0"/>
              </a:rPr>
              <a:t>o </a:t>
            </a:r>
            <a:r>
              <a:rPr lang="es-ES" sz="1800" b="1" dirty="0" smtClean="0">
                <a:latin typeface="Cambria" pitchFamily="18" charset="0"/>
              </a:rPr>
              <a:t>EN DESACUERDO </a:t>
            </a:r>
            <a:r>
              <a:rPr lang="es-ES" sz="1800" dirty="0" smtClean="0">
                <a:latin typeface="Cambria" pitchFamily="18" charset="0"/>
              </a:rPr>
              <a:t>con que los chilenos que están en el exterior tengan derecho a votar en las elecciones chilenas?</a:t>
            </a:r>
            <a:endParaRPr lang="es-ES" sz="1800" dirty="0">
              <a:latin typeface="Cambria" pitchFamily="18" charset="0"/>
            </a:endParaRPr>
          </a:p>
        </p:txBody>
      </p:sp>
      <p:graphicFrame>
        <p:nvGraphicFramePr>
          <p:cNvPr id="5" name="2 Gráfico"/>
          <p:cNvGraphicFramePr/>
          <p:nvPr/>
        </p:nvGraphicFramePr>
        <p:xfrm>
          <a:off x="785786" y="2428868"/>
          <a:ext cx="728667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58118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b="1" dirty="0" smtClean="0">
                <a:latin typeface="Cambria" pitchFamily="18" charset="0"/>
              </a:rPr>
              <a:t>CONFLICTO LIMÍTROFE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9782" y="1702549"/>
            <a:ext cx="7740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>
                <a:latin typeface="Calibri" pitchFamily="34" charset="0"/>
                <a:cs typeface="Calibri" pitchFamily="34" charset="0"/>
              </a:rPr>
              <a:t>Si el fallo fuese favorable para Perú ¿Ustedes en su familia consideran que Chile debiese acatar la resolución del tribunal de la Haya?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 </a:t>
            </a:r>
            <a:endParaRPr lang="es-E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2 Gráfico"/>
          <p:cNvGraphicFramePr/>
          <p:nvPr/>
        </p:nvGraphicFramePr>
        <p:xfrm>
          <a:off x="714348" y="2500306"/>
          <a:ext cx="800105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58118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b="1" dirty="0" smtClean="0">
                <a:latin typeface="Cambria" pitchFamily="18" charset="0"/>
              </a:rPr>
              <a:t>CONFLICTO LIMÍTROFE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9782" y="1702549"/>
            <a:ext cx="7740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>
                <a:latin typeface="Calibri" pitchFamily="34" charset="0"/>
                <a:cs typeface="Calibri" pitchFamily="34" charset="0"/>
              </a:rPr>
              <a:t>Y si el fallo fuese favorable para Chile ¿Creen que Perú acatará la resolución del tribunal de la Haya?</a:t>
            </a:r>
            <a:r>
              <a:rPr lang="es-ES" sz="1600" dirty="0" smtClean="0">
                <a:latin typeface="Calibri" pitchFamily="34" charset="0"/>
                <a:cs typeface="Calibri" pitchFamily="34" charset="0"/>
              </a:rPr>
              <a:t> </a:t>
            </a:r>
            <a:endParaRPr lang="es-E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500034" y="2571744"/>
          <a:ext cx="821537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58118"/>
            <a:ext cx="5400600" cy="882650"/>
          </a:xfrm>
        </p:spPr>
        <p:txBody>
          <a:bodyPr/>
          <a:lstStyle/>
          <a:p>
            <a:pPr algn="l" eaLnBrk="1" hangingPunct="1"/>
            <a:r>
              <a:rPr lang="es-ES_tradnl" sz="2800" b="1" dirty="0" smtClean="0">
                <a:latin typeface="Cambria" pitchFamily="18" charset="0"/>
              </a:rPr>
              <a:t>SITUACIÓN ECONÓMICA DEL PAÍS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278" y="1702549"/>
            <a:ext cx="76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800" dirty="0" smtClean="0"/>
              <a:t>¿En su familia creen que la pobreza en Chile está disminuyendo, está igual, o está aumentando?</a:t>
            </a:r>
            <a:endParaRPr lang="es-ES" sz="1800" dirty="0">
              <a:latin typeface="Cambria" pitchFamily="18" charset="0"/>
            </a:endParaRPr>
          </a:p>
        </p:txBody>
      </p:sp>
      <p:graphicFrame>
        <p:nvGraphicFramePr>
          <p:cNvPr id="4" name="1 Gráfico"/>
          <p:cNvGraphicFramePr/>
          <p:nvPr/>
        </p:nvGraphicFramePr>
        <p:xfrm>
          <a:off x="714348" y="2428868"/>
          <a:ext cx="792961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58118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b="1" dirty="0" smtClean="0">
                <a:latin typeface="Cambria" pitchFamily="18" charset="0"/>
              </a:rPr>
              <a:t>FICHA TÉCNICA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2133600"/>
            <a:ext cx="575786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CL" dirty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Estudio cuantitativo con aplicación de encuesta telefónica a </a:t>
            </a:r>
            <a:r>
              <a:rPr lang="es-CL" b="1" dirty="0" smtClean="0">
                <a:latin typeface="Cambria" pitchFamily="18" charset="0"/>
                <a:ea typeface="MS PGothic" pitchFamily="34" charset="-128"/>
              </a:rPr>
              <a:t>500</a:t>
            </a:r>
            <a:r>
              <a:rPr lang="es-CL" dirty="0" smtClean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s-CL" dirty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casos, a Nivel Nacional. </a:t>
            </a: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s-CL" dirty="0">
              <a:solidFill>
                <a:srgbClr val="000000"/>
              </a:solidFill>
              <a:latin typeface="Cambria" pitchFamily="18" charset="0"/>
              <a:ea typeface="MS PGothic" pitchFamily="34" charset="-128"/>
            </a:endParaRP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CL" b="1" dirty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Universo</a:t>
            </a:r>
            <a:r>
              <a:rPr lang="es-CL" dirty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: </a:t>
            </a:r>
            <a:r>
              <a:rPr lang="es-ES_tradnl" dirty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Hogares que cuentan con conexión telefónica fija, de todas la regiones del país.</a:t>
            </a:r>
            <a:endParaRPr lang="es-CL" dirty="0">
              <a:solidFill>
                <a:srgbClr val="000000"/>
              </a:solidFill>
              <a:latin typeface="Cambria" pitchFamily="18" charset="0"/>
              <a:ea typeface="MS PGothic" pitchFamily="34" charset="-128"/>
            </a:endParaRP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s-CL" dirty="0">
              <a:solidFill>
                <a:srgbClr val="000000"/>
              </a:solidFill>
              <a:latin typeface="Cambria" pitchFamily="18" charset="0"/>
              <a:ea typeface="MS PGothic" pitchFamily="34" charset="-128"/>
            </a:endParaRP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CL" b="1" dirty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Selección de la Muestra</a:t>
            </a:r>
            <a:r>
              <a:rPr lang="es-CL" dirty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: muestreo sistemático de números de teléfonos residenciales.</a:t>
            </a: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s-CL" dirty="0">
              <a:solidFill>
                <a:srgbClr val="000000"/>
              </a:solidFill>
              <a:latin typeface="Cambria" pitchFamily="18" charset="0"/>
              <a:ea typeface="MS PGothic" pitchFamily="34" charset="-128"/>
            </a:endParaRP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s-CL" b="1" dirty="0" smtClean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Fecha </a:t>
            </a:r>
            <a:r>
              <a:rPr lang="es-CL" b="1" dirty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de Terreno</a:t>
            </a:r>
            <a:r>
              <a:rPr lang="es-CL" dirty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: Sábado </a:t>
            </a:r>
            <a:r>
              <a:rPr lang="es-CL" dirty="0" smtClean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25 </a:t>
            </a:r>
            <a:r>
              <a:rPr lang="es-CL" dirty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y domingo </a:t>
            </a:r>
            <a:r>
              <a:rPr lang="es-CL" dirty="0" smtClean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26 </a:t>
            </a:r>
            <a:r>
              <a:rPr lang="es-CL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de </a:t>
            </a:r>
            <a:r>
              <a:rPr lang="es-CL" smtClean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mayo </a:t>
            </a:r>
            <a:r>
              <a:rPr lang="es-CL" dirty="0" smtClean="0">
                <a:solidFill>
                  <a:srgbClr val="000000"/>
                </a:solidFill>
                <a:latin typeface="Cambria" pitchFamily="18" charset="0"/>
                <a:ea typeface="MS PGothic" pitchFamily="34" charset="-128"/>
              </a:rPr>
              <a:t>2013.</a:t>
            </a:r>
            <a:endParaRPr lang="es-CL" dirty="0">
              <a:solidFill>
                <a:srgbClr val="000000"/>
              </a:solidFill>
              <a:latin typeface="Cambria" pitchFamily="18" charset="0"/>
              <a:ea typeface="MS PGothic" pitchFamily="34" charset="-128"/>
            </a:endParaRP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s-CL" dirty="0">
              <a:solidFill>
                <a:srgbClr val="000000"/>
              </a:solidFill>
              <a:latin typeface="Cambria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58118"/>
            <a:ext cx="5400600" cy="882650"/>
          </a:xfrm>
        </p:spPr>
        <p:txBody>
          <a:bodyPr/>
          <a:lstStyle/>
          <a:p>
            <a:pPr algn="l" eaLnBrk="1" hangingPunct="1"/>
            <a:r>
              <a:rPr lang="es-ES_tradnl" sz="2800" b="1" dirty="0" smtClean="0">
                <a:latin typeface="Cambria" pitchFamily="18" charset="0"/>
              </a:rPr>
              <a:t>SITUACIÓN ECONÓMICA DEL PAÍS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278" y="1702549"/>
            <a:ext cx="763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800" dirty="0" smtClean="0"/>
              <a:t>Y, en general, en su familia creen que la desigualdad económica y social en Chile está disminuyendo, está igual, o está aumentando.</a:t>
            </a:r>
            <a:endParaRPr lang="es-ES" sz="1800" dirty="0">
              <a:latin typeface="Cambria" pitchFamily="18" charset="0"/>
            </a:endParaRPr>
          </a:p>
        </p:txBody>
      </p:sp>
      <p:graphicFrame>
        <p:nvGraphicFramePr>
          <p:cNvPr id="4" name="1 Gráfico"/>
          <p:cNvGraphicFramePr/>
          <p:nvPr/>
        </p:nvGraphicFramePr>
        <p:xfrm>
          <a:off x="785786" y="2571744"/>
          <a:ext cx="764386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50" y="2071688"/>
            <a:ext cx="6659563" cy="2232025"/>
          </a:xfrm>
        </p:spPr>
        <p:txBody>
          <a:bodyPr/>
          <a:lstStyle/>
          <a:p>
            <a:pPr algn="l" eaLnBrk="1" hangingPunct="1"/>
            <a:r>
              <a:rPr lang="es-ES_tradnl" sz="3600" dirty="0" smtClean="0"/>
              <a:t>ENCUESTA COOPERATIVA IMAGINACCION</a:t>
            </a:r>
            <a:br>
              <a:rPr lang="es-ES_tradnl" sz="3600" dirty="0" smtClean="0"/>
            </a:br>
            <a:r>
              <a:rPr lang="es-ES_tradnl" sz="3600" dirty="0" smtClean="0"/>
              <a:t>UNIVERSIDAD CENTRAL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40025" y="4077072"/>
            <a:ext cx="5903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s-ES" kern="0" dirty="0">
                <a:solidFill>
                  <a:srgbClr val="5F5F5F"/>
                </a:solidFill>
                <a:latin typeface="Trebuchet MS"/>
              </a:rPr>
              <a:t>E</a:t>
            </a:r>
            <a:r>
              <a:rPr lang="es-ES" kern="0" dirty="0" smtClean="0">
                <a:solidFill>
                  <a:srgbClr val="5F5F5F"/>
                </a:solidFill>
                <a:latin typeface="Trebuchet MS"/>
              </a:rPr>
              <a:t>ncuesta Cooperativa – Imaginaccion – Universidad Central.</a:t>
            </a:r>
          </a:p>
          <a:p>
            <a:pPr>
              <a:spcBef>
                <a:spcPct val="20000"/>
              </a:spcBef>
              <a:defRPr/>
            </a:pPr>
            <a:r>
              <a:rPr lang="es-ES_tradnl" b="1" kern="0" dirty="0" smtClean="0">
                <a:solidFill>
                  <a:srgbClr val="5F5F5F"/>
                </a:solidFill>
                <a:latin typeface="Trebuchet MS"/>
              </a:rPr>
              <a:t>28 Mayo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1162" y="332656"/>
            <a:ext cx="5134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b="1" dirty="0">
                <a:solidFill>
                  <a:schemeClr val="bg1"/>
                </a:solidFill>
                <a:latin typeface="Calibri" pitchFamily="34" charset="0"/>
              </a:rPr>
              <a:t>El pasado día 21 de mayo, el Presidente Piñera rindió cuenta ante el Congreso Nacional sobre la gestión de su </a:t>
            </a:r>
            <a:r>
              <a:rPr lang="es-CL" sz="1600" b="1" dirty="0" smtClean="0">
                <a:solidFill>
                  <a:schemeClr val="bg1"/>
                </a:solidFill>
                <a:latin typeface="Calibri" pitchFamily="34" charset="0"/>
              </a:rPr>
              <a:t>Gobierno. </a:t>
            </a:r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</a:rPr>
              <a:t>De acuerdo a lo conversado en su </a:t>
            </a:r>
            <a:r>
              <a:rPr lang="es-ES_tradnl" sz="1600" b="1" dirty="0" smtClean="0">
                <a:solidFill>
                  <a:schemeClr val="bg1"/>
                </a:solidFill>
                <a:latin typeface="Calibri" pitchFamily="34" charset="0"/>
              </a:rPr>
              <a:t>hogar, ¿qué nivel de importancia </a:t>
            </a:r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</a:rPr>
              <a:t>le </a:t>
            </a:r>
            <a:r>
              <a:rPr lang="es-ES_tradnl" sz="1600" b="1" dirty="0" smtClean="0">
                <a:solidFill>
                  <a:schemeClr val="bg1"/>
                </a:solidFill>
                <a:latin typeface="Calibri" pitchFamily="34" charset="0"/>
              </a:rPr>
              <a:t>asigna </a:t>
            </a:r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es-ES_tradnl" sz="1600" b="1" dirty="0" smtClean="0">
                <a:solidFill>
                  <a:schemeClr val="bg1"/>
                </a:solidFill>
                <a:latin typeface="Calibri" pitchFamily="34" charset="0"/>
              </a:rPr>
              <a:t>los  siguientes anuncios?</a:t>
            </a:r>
            <a:endParaRPr lang="es-CL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" name="3 Gráfico"/>
          <p:cNvGraphicFramePr/>
          <p:nvPr/>
        </p:nvGraphicFramePr>
        <p:xfrm>
          <a:off x="357158" y="2143116"/>
          <a:ext cx="850112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Rectángulo"/>
          <p:cNvSpPr/>
          <p:nvPr/>
        </p:nvSpPr>
        <p:spPr>
          <a:xfrm>
            <a:off x="2285984" y="17144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400" b="1" dirty="0" smtClean="0"/>
              <a:t>MUY IMPORTANTE + IMPORTANTE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xmlns="" val="23205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7387" y="407566"/>
            <a:ext cx="5134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b="1" dirty="0" smtClean="0">
                <a:solidFill>
                  <a:schemeClr val="bg1"/>
                </a:solidFill>
                <a:latin typeface="Calibri" pitchFamily="34" charset="0"/>
              </a:rPr>
              <a:t>En relación a los temas ausentes en la Cuenta Pública del Presidente. </a:t>
            </a:r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</a:rPr>
              <a:t>De acuerdo a lo conversado en su </a:t>
            </a:r>
            <a:r>
              <a:rPr lang="es-ES_tradnl" sz="1600" b="1" dirty="0" smtClean="0">
                <a:solidFill>
                  <a:schemeClr val="bg1"/>
                </a:solidFill>
                <a:latin typeface="Calibri" pitchFamily="34" charset="0"/>
              </a:rPr>
              <a:t>hogar, ¿qué nivel de importancia </a:t>
            </a:r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</a:rPr>
              <a:t>le </a:t>
            </a:r>
            <a:r>
              <a:rPr lang="es-ES_tradnl" sz="1600" b="1" dirty="0" smtClean="0">
                <a:solidFill>
                  <a:schemeClr val="bg1"/>
                </a:solidFill>
                <a:latin typeface="Calibri" pitchFamily="34" charset="0"/>
              </a:rPr>
              <a:t>asigna </a:t>
            </a:r>
            <a:r>
              <a:rPr lang="es-ES_tradnl" sz="1600" b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es-ES_tradnl" sz="1600" b="1" dirty="0" smtClean="0">
                <a:solidFill>
                  <a:schemeClr val="bg1"/>
                </a:solidFill>
                <a:latin typeface="Calibri" pitchFamily="34" charset="0"/>
              </a:rPr>
              <a:t>las  siguientes  materias no consideradas?</a:t>
            </a:r>
            <a:endParaRPr lang="es-CL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" name="2 Gráfico"/>
          <p:cNvGraphicFramePr/>
          <p:nvPr/>
        </p:nvGraphicFramePr>
        <p:xfrm>
          <a:off x="500034" y="2357430"/>
          <a:ext cx="807249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Rectángulo"/>
          <p:cNvSpPr/>
          <p:nvPr/>
        </p:nvSpPr>
        <p:spPr>
          <a:xfrm>
            <a:off x="2571736" y="192880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400" b="1" dirty="0" smtClean="0"/>
              <a:t>MUY IMPORTANTE + IMPORTANTE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xmlns="" val="2611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4608512" cy="882650"/>
          </a:xfrm>
        </p:spPr>
        <p:txBody>
          <a:bodyPr/>
          <a:lstStyle/>
          <a:p>
            <a:pPr algn="l" eaLnBrk="1" hangingPunct="1"/>
            <a:r>
              <a:rPr lang="es-ES_tradnl" sz="2000" b="1" dirty="0" smtClean="0">
                <a:latin typeface="Calibri" pitchFamily="34" charset="0"/>
              </a:rPr>
              <a:t>Con respecto a los temas relacionados con Educación…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55576" y="1866310"/>
            <a:ext cx="763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latin typeface="Calibri" pitchFamily="34" charset="0"/>
              </a:rPr>
              <a:t>En su familia ¿están a favor o en contra de las demandas de los estudiantes?</a:t>
            </a:r>
            <a:endParaRPr lang="es-ES" sz="1600" b="1" i="1" dirty="0">
              <a:latin typeface="Calibri" pitchFamily="34" charset="0"/>
            </a:endParaRPr>
          </a:p>
        </p:txBody>
      </p:sp>
      <p:graphicFrame>
        <p:nvGraphicFramePr>
          <p:cNvPr id="5" name="2 Gráfico"/>
          <p:cNvGraphicFramePr/>
          <p:nvPr/>
        </p:nvGraphicFramePr>
        <p:xfrm>
          <a:off x="500034" y="2428868"/>
          <a:ext cx="821537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6" y="1866310"/>
            <a:ext cx="763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latin typeface="Calibri" pitchFamily="34" charset="0"/>
              </a:rPr>
              <a:t>En su familia ¿están a favor o en contra de las marchas de los estudiantes?</a:t>
            </a:r>
            <a:endParaRPr lang="es-ES" sz="1600" b="1" i="1" dirty="0"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4608512" cy="882650"/>
          </a:xfrm>
        </p:spPr>
        <p:txBody>
          <a:bodyPr/>
          <a:lstStyle/>
          <a:p>
            <a:pPr algn="l" eaLnBrk="1" hangingPunct="1"/>
            <a:r>
              <a:rPr lang="es-ES_tradnl" sz="2000" b="1" dirty="0" smtClean="0">
                <a:latin typeface="Calibri" pitchFamily="34" charset="0"/>
              </a:rPr>
              <a:t>Con respecto a los temas relacionados con Educación…</a:t>
            </a:r>
          </a:p>
        </p:txBody>
      </p:sp>
      <p:graphicFrame>
        <p:nvGraphicFramePr>
          <p:cNvPr id="4" name="1 Gráfico"/>
          <p:cNvGraphicFramePr/>
          <p:nvPr/>
        </p:nvGraphicFramePr>
        <p:xfrm>
          <a:off x="785786" y="2285992"/>
          <a:ext cx="728667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4608512" cy="1440160"/>
          </a:xfrm>
        </p:spPr>
        <p:txBody>
          <a:bodyPr/>
          <a:lstStyle/>
          <a:p>
            <a:pPr algn="just" eaLnBrk="1" hangingPunct="1"/>
            <a:r>
              <a:rPr lang="es-CL" sz="2000" b="1" dirty="0" smtClean="0">
                <a:latin typeface="Calibri" pitchFamily="34" charset="0"/>
              </a:rPr>
              <a:t>En los últimos años junto con el movimiento de los estudiantes se han generado otros movimientos sociales, en ese sentido</a:t>
            </a:r>
            <a:endParaRPr lang="es-CL" sz="2000" b="1" dirty="0"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1866310"/>
            <a:ext cx="763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latin typeface="Cambria"/>
                <a:ea typeface="Times New Roman"/>
                <a:cs typeface="Calibri"/>
              </a:rPr>
              <a:t>En su familia están a favor o en contra de las demandas contra </a:t>
            </a:r>
            <a:r>
              <a:rPr lang="es-CL" sz="1600" dirty="0" err="1" smtClean="0">
                <a:latin typeface="Cambria"/>
                <a:ea typeface="Times New Roman"/>
                <a:cs typeface="Calibri"/>
              </a:rPr>
              <a:t>Hydroaysén</a:t>
            </a:r>
            <a:r>
              <a:rPr lang="es-ES" sz="1600" b="1" i="1" dirty="0" smtClean="0">
                <a:latin typeface="Calibri" pitchFamily="34" charset="0"/>
              </a:rPr>
              <a:t>?</a:t>
            </a:r>
            <a:endParaRPr lang="es-ES" sz="1600" b="1" i="1" dirty="0">
              <a:latin typeface="Calibri" pitchFamily="34" charset="0"/>
            </a:endParaRPr>
          </a:p>
        </p:txBody>
      </p:sp>
      <p:graphicFrame>
        <p:nvGraphicFramePr>
          <p:cNvPr id="7" name="3 Gráfico"/>
          <p:cNvGraphicFramePr/>
          <p:nvPr/>
        </p:nvGraphicFramePr>
        <p:xfrm>
          <a:off x="642910" y="2214554"/>
          <a:ext cx="785818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4608512" cy="1440160"/>
          </a:xfrm>
        </p:spPr>
        <p:txBody>
          <a:bodyPr/>
          <a:lstStyle/>
          <a:p>
            <a:pPr algn="just" eaLnBrk="1" hangingPunct="1"/>
            <a:r>
              <a:rPr lang="es-CL" sz="2000" b="1" dirty="0" smtClean="0">
                <a:latin typeface="Calibri" pitchFamily="34" charset="0"/>
              </a:rPr>
              <a:t>En los últimos años junto con el movimiento de los estudiantes se han generado otros movimientos sociales, en ese sentido</a:t>
            </a:r>
            <a:endParaRPr lang="es-CL" sz="2000" b="1" dirty="0"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1866310"/>
            <a:ext cx="763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latin typeface="Cambria"/>
                <a:ea typeface="Times New Roman"/>
                <a:cs typeface="Calibri"/>
              </a:rPr>
              <a:t>En su familia están a favor o en contra de las demandas de los mapuche</a:t>
            </a:r>
            <a:r>
              <a:rPr lang="es-ES" sz="1600" b="1" i="1" dirty="0" smtClean="0">
                <a:latin typeface="Calibri" pitchFamily="34" charset="0"/>
              </a:rPr>
              <a:t>?</a:t>
            </a:r>
            <a:endParaRPr lang="es-ES" sz="1600" b="1" i="1" dirty="0">
              <a:latin typeface="Calibri" pitchFamily="34" charset="0"/>
            </a:endParaRPr>
          </a:p>
        </p:txBody>
      </p:sp>
      <p:graphicFrame>
        <p:nvGraphicFramePr>
          <p:cNvPr id="6" name="1 Gráfico"/>
          <p:cNvGraphicFramePr/>
          <p:nvPr/>
        </p:nvGraphicFramePr>
        <p:xfrm>
          <a:off x="428596" y="2214554"/>
          <a:ext cx="850112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4608512" cy="1440160"/>
          </a:xfrm>
        </p:spPr>
        <p:txBody>
          <a:bodyPr/>
          <a:lstStyle/>
          <a:p>
            <a:pPr algn="just" eaLnBrk="1" hangingPunct="1"/>
            <a:r>
              <a:rPr lang="es-CL" sz="2000" b="1" dirty="0" smtClean="0">
                <a:latin typeface="Calibri" pitchFamily="34" charset="0"/>
              </a:rPr>
              <a:t>En los últimos años junto con el movimiento de los estudiantes se han generado otros movimientos sociales, en ese sentido</a:t>
            </a:r>
            <a:endParaRPr lang="es-CL" sz="2000" b="1" dirty="0"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1866310"/>
            <a:ext cx="76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latin typeface="Cambria"/>
                <a:ea typeface="Times New Roman"/>
                <a:cs typeface="Calibri"/>
              </a:rPr>
              <a:t>En su familia están a favor o en contra de las demandas de los deudores habitacionales</a:t>
            </a:r>
            <a:r>
              <a:rPr lang="es-ES" sz="1600" b="1" i="1" dirty="0" smtClean="0">
                <a:latin typeface="Calibri" pitchFamily="34" charset="0"/>
              </a:rPr>
              <a:t>?</a:t>
            </a:r>
            <a:endParaRPr lang="es-ES" sz="1600" b="1" i="1" dirty="0">
              <a:latin typeface="Calibri" pitchFamily="34" charset="0"/>
            </a:endParaRPr>
          </a:p>
        </p:txBody>
      </p:sp>
      <p:graphicFrame>
        <p:nvGraphicFramePr>
          <p:cNvPr id="7" name="2 Gráfico"/>
          <p:cNvGraphicFramePr/>
          <p:nvPr/>
        </p:nvGraphicFramePr>
        <p:xfrm>
          <a:off x="785786" y="2428868"/>
          <a:ext cx="785818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7985</TotalTime>
  <Words>579</Words>
  <Application>Microsoft Office PowerPoint</Application>
  <PresentationFormat>Presentación en pantalla (4:3)</PresentationFormat>
  <Paragraphs>65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Diseño predeterminado</vt:lpstr>
      <vt:lpstr>ENCUESTA COOPERATIVA IMAGINACCION UNIVERSIDAD CENTRAL</vt:lpstr>
      <vt:lpstr>FICHA TÉCNICA</vt:lpstr>
      <vt:lpstr>Diapositiva 3</vt:lpstr>
      <vt:lpstr>Diapositiva 4</vt:lpstr>
      <vt:lpstr>Con respecto a los temas relacionados con Educación…</vt:lpstr>
      <vt:lpstr>Con respecto a los temas relacionados con Educación…</vt:lpstr>
      <vt:lpstr>En los últimos años junto con el movimiento de los estudiantes se han generado otros movimientos sociales, en ese sentido</vt:lpstr>
      <vt:lpstr>En los últimos años junto con el movimiento de los estudiantes se han generado otros movimientos sociales, en ese sentido</vt:lpstr>
      <vt:lpstr>En los últimos años junto con el movimiento de los estudiantes se han generado otros movimientos sociales, en ese sentido</vt:lpstr>
      <vt:lpstr>En los últimos años junto con el movimiento de los estudiantes se han generado otros movimientos sociales, en ese sentido</vt:lpstr>
      <vt:lpstr>EVALUACIÓN</vt:lpstr>
      <vt:lpstr>EVALUACIÓN</vt:lpstr>
      <vt:lpstr>EVALUACIÓN</vt:lpstr>
      <vt:lpstr>EVALUACIÓN</vt:lpstr>
      <vt:lpstr>EVALUACIÓN</vt:lpstr>
      <vt:lpstr>VOTO EN EL EXTRANJERO</vt:lpstr>
      <vt:lpstr>CONFLICTO LIMÍTROFE</vt:lpstr>
      <vt:lpstr>CONFLICTO LIMÍTROFE</vt:lpstr>
      <vt:lpstr>SITUACIÓN ECONÓMICA DEL PAÍS</vt:lpstr>
      <vt:lpstr>SITUACIÓN ECONÓMICA DEL PAÍS</vt:lpstr>
      <vt:lpstr>ENCUESTA COOPERATIVA IMAGINACCION UNIVERSIDAD CENTRAL</vt:lpstr>
    </vt:vector>
  </TitlesOfParts>
  <Company>NITA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INTENCIÓN DE VOTO: ¿Qué indicadores utilizamos para observar la desición de los electores?</dc:title>
  <dc:creator>NITA</dc:creator>
  <cp:lastModifiedBy>Carmen Gloria</cp:lastModifiedBy>
  <cp:revision>519</cp:revision>
  <dcterms:created xsi:type="dcterms:W3CDTF">2011-07-01T15:29:30Z</dcterms:created>
  <dcterms:modified xsi:type="dcterms:W3CDTF">2013-05-27T18:04:33Z</dcterms:modified>
</cp:coreProperties>
</file>