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  <p:sldId id="266" r:id="rId12"/>
    <p:sldId id="267" r:id="rId13"/>
    <p:sldId id="268" r:id="rId14"/>
    <p:sldId id="269" r:id="rId15"/>
    <p:sldId id="283" r:id="rId16"/>
    <p:sldId id="270" r:id="rId17"/>
    <p:sldId id="271" r:id="rId18"/>
    <p:sldId id="272" r:id="rId19"/>
    <p:sldId id="284" r:id="rId20"/>
    <p:sldId id="273" r:id="rId21"/>
    <p:sldId id="274" r:id="rId22"/>
    <p:sldId id="275" r:id="rId23"/>
    <p:sldId id="276" r:id="rId24"/>
    <p:sldId id="277" r:id="rId25"/>
    <p:sldId id="281" r:id="rId26"/>
    <p:sldId id="282" r:id="rId2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6BD43-B64B-400F-B6AA-BACA5B98FFD3}" type="datetimeFigureOut">
              <a:rPr lang="es-CL" smtClean="0"/>
              <a:t>22-01-2013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65110-FA20-4DAA-ADC1-CB5491BAC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26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65110-FA20-4DAA-ADC1-CB5491BACA13}" type="slidenum">
              <a:rPr lang="es-CL" smtClean="0"/>
              <a:t>17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4D71AB-9C84-404B-9A4E-5E981C3D941F}" type="datetimeFigureOut">
              <a:rPr lang="es-ES" smtClean="0"/>
              <a:pPr/>
              <a:t>22/01/2013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EBCE32-89C5-4BDA-B2D1-60908CCF004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82763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PROPUESTA</a:t>
            </a:r>
            <a:r>
              <a:rPr lang="es-ES" dirty="0"/>
              <a:t/>
            </a:r>
            <a:br>
              <a:rPr lang="es-ES" dirty="0"/>
            </a:br>
            <a:r>
              <a:rPr lang="en-US" b="1" dirty="0"/>
              <a:t>ESCUELA DE  PERFECCIONAMIENTO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0" y="5658296"/>
            <a:ext cx="4572000" cy="579016"/>
          </a:xfrm>
        </p:spPr>
        <p:txBody>
          <a:bodyPr/>
          <a:lstStyle/>
          <a:p>
            <a:r>
              <a:rPr lang="es-CL" dirty="0" smtClean="0"/>
              <a:t>Dra. M. Cecilia Corona V.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417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3200" dirty="0" smtClean="0"/>
              <a:t>	</a:t>
            </a:r>
            <a:r>
              <a:rPr lang="en-US" sz="2800" dirty="0" err="1" smtClean="0"/>
              <a:t>Frente</a:t>
            </a:r>
            <a:r>
              <a:rPr lang="en-US" sz="2800" dirty="0" smtClean="0"/>
              <a:t> </a:t>
            </a:r>
            <a:r>
              <a:rPr lang="en-US" sz="2800" dirty="0"/>
              <a:t>a los </a:t>
            </a:r>
            <a:r>
              <a:rPr lang="en-US" sz="2800" dirty="0" err="1"/>
              <a:t>alcances</a:t>
            </a:r>
            <a:r>
              <a:rPr lang="en-US" sz="2800" dirty="0"/>
              <a:t>, </a:t>
            </a:r>
            <a:r>
              <a:rPr lang="en-US" sz="2800" dirty="0" err="1"/>
              <a:t>citados</a:t>
            </a:r>
            <a:r>
              <a:rPr lang="en-US" sz="2800" dirty="0"/>
              <a:t> en los  </a:t>
            </a:r>
            <a:r>
              <a:rPr lang="en-US" sz="2800" dirty="0" err="1"/>
              <a:t>acuerdos</a:t>
            </a:r>
            <a:r>
              <a:rPr lang="en-US" sz="2800" dirty="0"/>
              <a:t> de </a:t>
            </a:r>
            <a:r>
              <a:rPr lang="en-US" sz="2800" dirty="0" err="1"/>
              <a:t>Acreditación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 smtClean="0"/>
              <a:t>carreras</a:t>
            </a:r>
            <a:r>
              <a:rPr lang="en-US" sz="2800" dirty="0" smtClean="0"/>
              <a:t> </a:t>
            </a:r>
            <a:r>
              <a:rPr lang="en-US" sz="2800" dirty="0"/>
              <a:t>y </a:t>
            </a:r>
            <a:r>
              <a:rPr lang="en-US" sz="2800" dirty="0" err="1"/>
              <a:t>estando</a:t>
            </a:r>
            <a:r>
              <a:rPr lang="en-US" sz="2800" dirty="0"/>
              <a:t> </a:t>
            </a:r>
            <a:r>
              <a:rPr lang="en-US" sz="2800" dirty="0" err="1"/>
              <a:t>siempre</a:t>
            </a:r>
            <a:r>
              <a:rPr lang="en-US" sz="2800" dirty="0"/>
              <a:t> en  </a:t>
            </a:r>
            <a:r>
              <a:rPr lang="en-US" sz="2800" dirty="0" err="1"/>
              <a:t>proceso</a:t>
            </a:r>
            <a:r>
              <a:rPr lang="en-US" sz="2800" dirty="0"/>
              <a:t> de </a:t>
            </a:r>
            <a:r>
              <a:rPr lang="en-US" sz="2800" dirty="0" err="1"/>
              <a:t>acreditación</a:t>
            </a:r>
            <a:r>
              <a:rPr lang="en-US" sz="2800" dirty="0"/>
              <a:t>, se </a:t>
            </a:r>
            <a:r>
              <a:rPr lang="en-US" sz="2800" dirty="0" err="1"/>
              <a:t>hace</a:t>
            </a:r>
            <a:r>
              <a:rPr lang="en-US" sz="2800" dirty="0"/>
              <a:t> </a:t>
            </a:r>
            <a:r>
              <a:rPr lang="en-US" sz="2800" dirty="0" err="1"/>
              <a:t>imperiosa</a:t>
            </a:r>
            <a:r>
              <a:rPr lang="en-US" sz="2800" dirty="0"/>
              <a:t> la </a:t>
            </a:r>
            <a:r>
              <a:rPr lang="en-US" sz="2800" dirty="0" err="1"/>
              <a:t>necesidad</a:t>
            </a:r>
            <a:r>
              <a:rPr lang="en-US" sz="2800" dirty="0"/>
              <a:t> </a:t>
            </a:r>
            <a:r>
              <a:rPr lang="en-US" sz="2800" dirty="0" smtClean="0"/>
              <a:t>de </a:t>
            </a:r>
            <a:r>
              <a:rPr lang="en-US" sz="2800" dirty="0" err="1" smtClean="0"/>
              <a:t>contar</a:t>
            </a:r>
            <a:r>
              <a:rPr lang="en-US" sz="2800" dirty="0" smtClean="0"/>
              <a:t> con </a:t>
            </a:r>
            <a:r>
              <a:rPr lang="en-US" sz="2800" dirty="0" err="1" smtClean="0"/>
              <a:t>docentes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enseñen</a:t>
            </a:r>
            <a:r>
              <a:rPr lang="en-US" sz="2800" dirty="0" smtClean="0"/>
              <a:t> con un </a:t>
            </a:r>
            <a:r>
              <a:rPr lang="en-US" sz="2800" dirty="0" err="1" smtClean="0"/>
              <a:t>enfoque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competencias</a:t>
            </a:r>
            <a:r>
              <a:rPr lang="en-US" sz="2800" dirty="0" smtClean="0"/>
              <a:t>, con </a:t>
            </a:r>
            <a:r>
              <a:rPr lang="en-US" sz="2800" dirty="0" err="1" smtClean="0"/>
              <a:t>énfasis</a:t>
            </a:r>
            <a:r>
              <a:rPr lang="en-US" sz="2800" dirty="0" smtClean="0"/>
              <a:t> en </a:t>
            </a:r>
            <a:r>
              <a:rPr lang="en-US" sz="2800" dirty="0" err="1" smtClean="0"/>
              <a:t>las</a:t>
            </a:r>
            <a:r>
              <a:rPr lang="en-US" sz="2800" dirty="0" smtClean="0"/>
              <a:t> </a:t>
            </a:r>
            <a:r>
              <a:rPr lang="en-US" sz="2800" dirty="0" err="1" smtClean="0"/>
              <a:t>carreras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/>
              <a:t>Ingeniería</a:t>
            </a:r>
            <a:r>
              <a:rPr lang="en-US" sz="2800" dirty="0"/>
              <a:t>.</a:t>
            </a:r>
            <a:endParaRPr lang="es-ES" sz="2800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La </a:t>
            </a:r>
            <a:r>
              <a:rPr lang="en-US" dirty="0" err="1">
                <a:effectLst/>
              </a:rPr>
              <a:t>Escuela</a:t>
            </a:r>
            <a:r>
              <a:rPr lang="en-US" dirty="0">
                <a:effectLst/>
              </a:rPr>
              <a:t> de </a:t>
            </a:r>
            <a:r>
              <a:rPr lang="en-US" dirty="0" err="1">
                <a:effectLst/>
              </a:rPr>
              <a:t>P</a:t>
            </a:r>
            <a:r>
              <a:rPr lang="en-US" dirty="0" err="1" smtClean="0">
                <a:effectLst/>
              </a:rPr>
              <a:t>erfeccionamiento</a:t>
            </a:r>
            <a:r>
              <a:rPr lang="en-US" dirty="0" smtClean="0">
                <a:effectLst/>
              </a:rPr>
              <a:t>  </a:t>
            </a:r>
            <a:r>
              <a:rPr lang="en-US" dirty="0">
                <a:effectLst/>
              </a:rPr>
              <a:t>y la </a:t>
            </a:r>
            <a:r>
              <a:rPr lang="en-US" dirty="0" err="1">
                <a:effectLst/>
              </a:rPr>
              <a:t>Acreditación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92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955784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3200" dirty="0"/>
              <a:t>La </a:t>
            </a:r>
            <a:r>
              <a:rPr lang="en-US" sz="3200" dirty="0" err="1"/>
              <a:t>Escuela</a:t>
            </a:r>
            <a:r>
              <a:rPr lang="en-US" sz="3200" dirty="0"/>
              <a:t> de </a:t>
            </a:r>
            <a:r>
              <a:rPr lang="en-US" sz="3200" dirty="0" err="1"/>
              <a:t>perfeccionamiento</a:t>
            </a:r>
            <a:r>
              <a:rPr lang="en-US" sz="3200" dirty="0"/>
              <a:t> </a:t>
            </a:r>
            <a:r>
              <a:rPr lang="en-US" sz="3200" dirty="0" err="1"/>
              <a:t>albergará</a:t>
            </a:r>
            <a:r>
              <a:rPr lang="en-US" sz="3200" dirty="0"/>
              <a:t> dos </a:t>
            </a:r>
            <a:r>
              <a:rPr lang="en-US" sz="3200" dirty="0" err="1"/>
              <a:t>Escuelas</a:t>
            </a:r>
            <a:r>
              <a:rPr lang="en-US" sz="3200" dirty="0"/>
              <a:t>:</a:t>
            </a:r>
            <a:endParaRPr lang="es-ES" sz="3200" dirty="0"/>
          </a:p>
          <a:p>
            <a:pPr lvl="0"/>
            <a:r>
              <a:rPr lang="en-US" sz="3200" b="1" dirty="0"/>
              <a:t>La </a:t>
            </a:r>
            <a:r>
              <a:rPr lang="en-US" sz="3200" b="1" dirty="0" err="1"/>
              <a:t>Escuela</a:t>
            </a:r>
            <a:r>
              <a:rPr lang="en-US" sz="3200" b="1" dirty="0"/>
              <a:t> de </a:t>
            </a:r>
            <a:r>
              <a:rPr lang="en-US" sz="3200" b="1" dirty="0" err="1"/>
              <a:t>Docentes</a:t>
            </a:r>
            <a:r>
              <a:rPr lang="en-US" sz="3200" b="1" dirty="0"/>
              <a:t> </a:t>
            </a:r>
            <a:endParaRPr lang="es-ES" sz="3200" dirty="0"/>
          </a:p>
          <a:p>
            <a:pPr lvl="0"/>
            <a:r>
              <a:rPr lang="en-US" sz="3200" b="1" dirty="0"/>
              <a:t>La </a:t>
            </a:r>
            <a:r>
              <a:rPr lang="en-US" sz="3200" b="1" dirty="0" err="1"/>
              <a:t>Escuela</a:t>
            </a:r>
            <a:r>
              <a:rPr lang="en-US" sz="3200" b="1" dirty="0"/>
              <a:t> de </a:t>
            </a:r>
            <a:r>
              <a:rPr lang="en-US" sz="3200" b="1" dirty="0" err="1"/>
              <a:t>Ayudantes</a:t>
            </a:r>
            <a:endParaRPr lang="es-ES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dirty="0">
                <a:effectLst/>
              </a:rPr>
              <a:t>METAS DE LA ESCUELA DE PERFECCIONAMIENTO</a:t>
            </a: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2004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Objetivo</a:t>
            </a:r>
            <a:r>
              <a:rPr lang="en-US" dirty="0" smtClean="0"/>
              <a:t> General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Perfeccionar</a:t>
            </a:r>
            <a:r>
              <a:rPr lang="en-US" dirty="0" smtClean="0"/>
              <a:t> </a:t>
            </a:r>
            <a:r>
              <a:rPr lang="en-US" dirty="0"/>
              <a:t>a los </a:t>
            </a:r>
            <a:r>
              <a:rPr lang="en-US" dirty="0" err="1"/>
              <a:t>profesionales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desempeñan</a:t>
            </a:r>
            <a:r>
              <a:rPr lang="en-US" dirty="0"/>
              <a:t> en la </a:t>
            </a:r>
            <a:r>
              <a:rPr lang="en-US" dirty="0" err="1"/>
              <a:t>Educación</a:t>
            </a:r>
            <a:r>
              <a:rPr lang="en-US" dirty="0"/>
              <a:t> Superior en </a:t>
            </a:r>
            <a:r>
              <a:rPr lang="en-US" dirty="0" err="1"/>
              <a:t>Ingeniería</a:t>
            </a:r>
            <a:r>
              <a:rPr lang="en-US" dirty="0"/>
              <a:t> ,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diseñar</a:t>
            </a:r>
            <a:r>
              <a:rPr lang="en-US" dirty="0"/>
              <a:t> </a:t>
            </a:r>
            <a:r>
              <a:rPr lang="en-US" dirty="0" err="1"/>
              <a:t>estrategias</a:t>
            </a:r>
            <a:r>
              <a:rPr lang="en-US" dirty="0"/>
              <a:t> y </a:t>
            </a:r>
            <a:r>
              <a:rPr lang="en-US" dirty="0" err="1"/>
              <a:t>técnicas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contribuyan</a:t>
            </a:r>
            <a:r>
              <a:rPr lang="en-US" dirty="0"/>
              <a:t> al </a:t>
            </a:r>
            <a:r>
              <a:rPr lang="en-US" dirty="0" err="1"/>
              <a:t>mejoramiento</a:t>
            </a:r>
            <a:r>
              <a:rPr lang="en-US" dirty="0"/>
              <a:t> de la </a:t>
            </a:r>
            <a:r>
              <a:rPr lang="en-US" dirty="0" err="1"/>
              <a:t>calidad</a:t>
            </a:r>
            <a:r>
              <a:rPr lang="en-US" dirty="0"/>
              <a:t> de la </a:t>
            </a:r>
            <a:r>
              <a:rPr lang="en-US" dirty="0" err="1"/>
              <a:t>docencia</a:t>
            </a:r>
            <a:r>
              <a:rPr lang="en-US" dirty="0"/>
              <a:t> y de la </a:t>
            </a:r>
            <a:r>
              <a:rPr lang="en-US" dirty="0" err="1"/>
              <a:t>gestión</a:t>
            </a:r>
            <a:r>
              <a:rPr lang="en-US" dirty="0"/>
              <a:t> </a:t>
            </a:r>
            <a:r>
              <a:rPr lang="en-US" dirty="0" err="1"/>
              <a:t>académica</a:t>
            </a:r>
            <a:r>
              <a:rPr lang="es-CL" dirty="0"/>
              <a:t>.</a:t>
            </a:r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La </a:t>
            </a:r>
            <a:r>
              <a:rPr lang="en-US" dirty="0" err="1">
                <a:effectLst/>
              </a:rPr>
              <a:t>Escuela</a:t>
            </a:r>
            <a:r>
              <a:rPr lang="en-US" dirty="0">
                <a:effectLst/>
              </a:rPr>
              <a:t> de </a:t>
            </a:r>
            <a:r>
              <a:rPr lang="en-US" dirty="0" err="1">
                <a:effectLst/>
              </a:rPr>
              <a:t>Docentes</a:t>
            </a:r>
            <a:r>
              <a:rPr lang="en-US" dirty="0">
                <a:effectLst/>
              </a:rPr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397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es-CL" dirty="0" smtClean="0"/>
              <a:t>1.- Asesorar </a:t>
            </a:r>
            <a:r>
              <a:rPr lang="es-CL" dirty="0"/>
              <a:t>al profesor en temas relacionados con los diferentes estilos de planificación, diferentes estrategias </a:t>
            </a:r>
            <a:r>
              <a:rPr lang="es-CL" dirty="0" smtClean="0"/>
              <a:t>metodológicas en la  </a:t>
            </a:r>
            <a:r>
              <a:rPr lang="es-CL" dirty="0"/>
              <a:t>planeación y ejecución de las actividades en el aula, distintas formas de evaluar por competencias, etc. </a:t>
            </a:r>
            <a:endParaRPr lang="es-CL" dirty="0" smtClean="0"/>
          </a:p>
          <a:p>
            <a:pPr lvl="0" algn="just">
              <a:buNone/>
            </a:pPr>
            <a:endParaRPr lang="es-ES" dirty="0"/>
          </a:p>
          <a:p>
            <a:pPr lvl="0" algn="just">
              <a:buNone/>
            </a:pPr>
            <a:r>
              <a:rPr lang="es-CL" dirty="0" smtClean="0"/>
              <a:t>2.- Mantener </a:t>
            </a:r>
            <a:r>
              <a:rPr lang="es-CL" dirty="0"/>
              <a:t>un plan de formación continua en programas semestrales o por demanda de los profesores, que permitan ampliar su formación pedagógica.</a:t>
            </a:r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err="1" smtClean="0"/>
              <a:t>Objetivos</a:t>
            </a:r>
            <a:r>
              <a:rPr lang="en-US" sz="3100" dirty="0" smtClean="0"/>
              <a:t> </a:t>
            </a:r>
            <a:r>
              <a:rPr lang="en-US" sz="3100" dirty="0" err="1"/>
              <a:t>Específicos</a:t>
            </a:r>
            <a:r>
              <a:rPr lang="en-US" sz="3100" dirty="0"/>
              <a:t> </a:t>
            </a:r>
            <a:r>
              <a:rPr lang="en-US" sz="3100" dirty="0" smtClean="0"/>
              <a:t>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294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es-CL" dirty="0" smtClean="0"/>
              <a:t>3.- Promover </a:t>
            </a:r>
            <a:r>
              <a:rPr lang="es-CL" dirty="0"/>
              <a:t>la inducción de profesionales ingenieros que trabajen en la docencia universitaria hacia la  formación pedagógica inicial y permanente</a:t>
            </a:r>
            <a:r>
              <a:rPr lang="es-CL" dirty="0" smtClean="0"/>
              <a:t>.</a:t>
            </a:r>
          </a:p>
          <a:p>
            <a:pPr lvl="0" algn="just">
              <a:buNone/>
            </a:pPr>
            <a:endParaRPr lang="es-ES" dirty="0"/>
          </a:p>
          <a:p>
            <a:pPr lvl="0" algn="just">
              <a:buNone/>
            </a:pPr>
            <a:r>
              <a:rPr lang="es-CL" dirty="0" smtClean="0"/>
              <a:t>4.- Propiciar </a:t>
            </a:r>
            <a:r>
              <a:rPr lang="es-CL" dirty="0"/>
              <a:t>la reflexión sobre problemas de docencia universitaria, con lecturas controladas manteniendo la conexión dialéctica entre conocimiento teórico y práctico</a:t>
            </a:r>
            <a:r>
              <a:rPr lang="es-CL" dirty="0" smtClean="0"/>
              <a:t>.</a:t>
            </a:r>
          </a:p>
          <a:p>
            <a:pPr lvl="0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288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lvl="0" algn="just">
              <a:buNone/>
            </a:pPr>
            <a:r>
              <a:rPr lang="es-CL" dirty="0" smtClean="0"/>
              <a:t>5.- Estimular la reflexión didáctica y la innovación metodológica en el profesorado como medios para mejorar la calidad de la actividad docente a través de conferencias, charlas de expertos, mesas redondas, entre otras.</a:t>
            </a:r>
          </a:p>
          <a:p>
            <a:pPr lvl="0" algn="just">
              <a:buNone/>
            </a:pPr>
            <a:endParaRPr lang="es-ES" dirty="0" smtClean="0"/>
          </a:p>
          <a:p>
            <a:pPr lvl="0" algn="just">
              <a:buNone/>
            </a:pPr>
            <a:r>
              <a:rPr lang="es-CL" dirty="0" smtClean="0"/>
              <a:t>6.- Capacitar a los docentes en el uso de las diferentes Tecnologías de Información y plataformas comunicacionales que la Universidad dispone.</a:t>
            </a:r>
            <a:endParaRPr lang="es-ES" dirty="0" smtClean="0"/>
          </a:p>
          <a:p>
            <a:endParaRPr lang="es-C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Objetivo</a:t>
            </a:r>
            <a:r>
              <a:rPr lang="en-US" dirty="0" smtClean="0"/>
              <a:t> General.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	</a:t>
            </a:r>
            <a:r>
              <a:rPr lang="en-US" dirty="0" err="1" smtClean="0"/>
              <a:t>Formar</a:t>
            </a:r>
            <a:r>
              <a:rPr lang="en-US" dirty="0" smtClean="0"/>
              <a:t> </a:t>
            </a:r>
            <a:r>
              <a:rPr lang="en-US" dirty="0" err="1"/>
              <a:t>estudiantes</a:t>
            </a:r>
            <a:r>
              <a:rPr lang="en-US" dirty="0"/>
              <a:t> en </a:t>
            </a:r>
            <a:r>
              <a:rPr lang="en-US" dirty="0" err="1"/>
              <a:t>estrategias</a:t>
            </a:r>
            <a:r>
              <a:rPr lang="en-US" dirty="0"/>
              <a:t> </a:t>
            </a:r>
            <a:r>
              <a:rPr lang="en-US" dirty="0" err="1"/>
              <a:t>metodológicas</a:t>
            </a:r>
            <a:r>
              <a:rPr lang="en-US" dirty="0"/>
              <a:t> </a:t>
            </a:r>
            <a:r>
              <a:rPr lang="en-US" dirty="0" err="1"/>
              <a:t>utilizando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dirty="0" err="1" smtClean="0"/>
              <a:t>ecnologías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I</a:t>
            </a:r>
            <a:r>
              <a:rPr lang="en-US" dirty="0" err="1" smtClean="0"/>
              <a:t>nformación</a:t>
            </a:r>
            <a:r>
              <a:rPr lang="en-US" dirty="0" smtClean="0"/>
              <a:t> </a:t>
            </a:r>
            <a:r>
              <a:rPr lang="en-US" dirty="0"/>
              <a:t>y </a:t>
            </a:r>
            <a:r>
              <a:rPr lang="en-US" dirty="0" err="1"/>
              <a:t>C</a:t>
            </a:r>
            <a:r>
              <a:rPr lang="en-US" dirty="0" err="1" smtClean="0"/>
              <a:t>omunicación</a:t>
            </a:r>
            <a:r>
              <a:rPr lang="en-US" dirty="0" smtClean="0"/>
              <a:t> </a:t>
            </a:r>
            <a:r>
              <a:rPr lang="en-US" dirty="0"/>
              <a:t>con un </a:t>
            </a:r>
            <a:r>
              <a:rPr lang="en-US" dirty="0" err="1"/>
              <a:t>enfoque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competencias</a:t>
            </a:r>
            <a:r>
              <a:rPr lang="en-US" dirty="0"/>
              <a:t>, sin </a:t>
            </a:r>
            <a:r>
              <a:rPr lang="en-US" dirty="0" err="1"/>
              <a:t>perder</a:t>
            </a:r>
            <a:r>
              <a:rPr lang="en-US" dirty="0"/>
              <a:t> de vista el </a:t>
            </a:r>
            <a:r>
              <a:rPr lang="en-US" dirty="0" err="1"/>
              <a:t>ámbito</a:t>
            </a:r>
            <a:r>
              <a:rPr lang="en-US" dirty="0"/>
              <a:t> </a:t>
            </a:r>
            <a:r>
              <a:rPr lang="en-US" dirty="0" err="1"/>
              <a:t>disciplinar</a:t>
            </a:r>
            <a:r>
              <a:rPr lang="en-US" dirty="0"/>
              <a:t>,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 </a:t>
            </a:r>
            <a:r>
              <a:rPr lang="en-US" dirty="0" err="1"/>
              <a:t>ayudantías</a:t>
            </a:r>
            <a:r>
              <a:rPr lang="en-US" dirty="0"/>
              <a:t> en </a:t>
            </a:r>
            <a:r>
              <a:rPr lang="en-US" dirty="0" err="1" smtClean="0"/>
              <a:t>Ingeniería</a:t>
            </a:r>
            <a:r>
              <a:rPr lang="en-US" dirty="0" smtClean="0"/>
              <a:t>.</a:t>
            </a:r>
            <a:endParaRPr lang="es-ES" dirty="0"/>
          </a:p>
          <a:p>
            <a:pPr marL="109728" indent="0"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ffectLst/>
              </a:rPr>
              <a:t>Escuela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de </a:t>
            </a:r>
            <a:r>
              <a:rPr lang="en-US" dirty="0" err="1">
                <a:effectLst/>
              </a:rPr>
              <a:t>Ayudantes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866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s-ES" dirty="0"/>
          </a:p>
          <a:p>
            <a:pPr algn="just">
              <a:buNone/>
            </a:pPr>
            <a:r>
              <a:rPr lang="en-US" dirty="0"/>
              <a:t>1.-  </a:t>
            </a:r>
            <a:r>
              <a:rPr lang="en-US" dirty="0" err="1"/>
              <a:t>Integrar</a:t>
            </a:r>
            <a:r>
              <a:rPr lang="en-US" dirty="0"/>
              <a:t> a los </a:t>
            </a:r>
            <a:r>
              <a:rPr lang="en-US" dirty="0" err="1"/>
              <a:t>estudiantes</a:t>
            </a:r>
            <a:r>
              <a:rPr lang="en-US" dirty="0"/>
              <a:t> - </a:t>
            </a:r>
            <a:r>
              <a:rPr lang="en-US" dirty="0" err="1"/>
              <a:t>ayudantes</a:t>
            </a:r>
            <a:r>
              <a:rPr lang="en-US" dirty="0"/>
              <a:t> en el </a:t>
            </a:r>
            <a:r>
              <a:rPr lang="en-US" dirty="0" err="1"/>
              <a:t>proceso</a:t>
            </a:r>
            <a:r>
              <a:rPr lang="en-US" dirty="0"/>
              <a:t> de </a:t>
            </a:r>
            <a:r>
              <a:rPr lang="en-US" dirty="0" err="1"/>
              <a:t>enseñanza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aprendizaje</a:t>
            </a:r>
            <a:r>
              <a:rPr lang="en-US" dirty="0" smtClean="0"/>
              <a:t> </a:t>
            </a:r>
            <a:r>
              <a:rPr lang="en-US" dirty="0" err="1"/>
              <a:t>utilizando</a:t>
            </a:r>
            <a:r>
              <a:rPr lang="en-US" dirty="0"/>
              <a:t> el </a:t>
            </a:r>
            <a:r>
              <a:rPr lang="en-US" dirty="0" err="1"/>
              <a:t>enfoque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competencias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</a:t>
            </a:r>
            <a:endParaRPr lang="es-ES" dirty="0"/>
          </a:p>
          <a:p>
            <a:pPr algn="just">
              <a:buNone/>
            </a:pPr>
            <a:r>
              <a:rPr lang="en-US" dirty="0"/>
              <a:t>2.- </a:t>
            </a:r>
            <a:r>
              <a:rPr lang="en-US" dirty="0" err="1"/>
              <a:t>Preparar</a:t>
            </a:r>
            <a:r>
              <a:rPr lang="en-US" dirty="0"/>
              <a:t> a los  </a:t>
            </a:r>
            <a:r>
              <a:rPr lang="en-US" dirty="0" err="1"/>
              <a:t>estudiantes-ayudantes</a:t>
            </a:r>
            <a:r>
              <a:rPr lang="en-US" dirty="0"/>
              <a:t> en la </a:t>
            </a:r>
            <a:r>
              <a:rPr lang="en-US" dirty="0" err="1"/>
              <a:t>implementación</a:t>
            </a:r>
            <a:r>
              <a:rPr lang="en-US" dirty="0"/>
              <a:t> de </a:t>
            </a:r>
            <a:r>
              <a:rPr lang="en-US" dirty="0" err="1"/>
              <a:t>estrategias</a:t>
            </a:r>
            <a:r>
              <a:rPr lang="en-US" dirty="0"/>
              <a:t> </a:t>
            </a:r>
            <a:r>
              <a:rPr lang="en-US" dirty="0" err="1"/>
              <a:t>metodológicas</a:t>
            </a:r>
            <a:r>
              <a:rPr lang="en-US" dirty="0"/>
              <a:t> de </a:t>
            </a:r>
            <a:r>
              <a:rPr lang="en-US" dirty="0" err="1"/>
              <a:t>enseñanza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aprendizaje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</a:t>
            </a:r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Objetivos</a:t>
            </a:r>
            <a:r>
              <a:rPr lang="en-US" dirty="0" smtClean="0"/>
              <a:t> </a:t>
            </a:r>
            <a:r>
              <a:rPr lang="en-US" dirty="0" err="1" smtClean="0"/>
              <a:t>Específicos</a:t>
            </a:r>
            <a:r>
              <a:rPr lang="en-US" dirty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119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3.- </a:t>
            </a:r>
            <a:r>
              <a:rPr lang="en-US" dirty="0" err="1" smtClean="0"/>
              <a:t>Preparar</a:t>
            </a:r>
            <a:r>
              <a:rPr lang="en-US" dirty="0" smtClean="0"/>
              <a:t>  a los </a:t>
            </a:r>
            <a:r>
              <a:rPr lang="en-US" dirty="0" err="1" smtClean="0"/>
              <a:t>estudiantes</a:t>
            </a:r>
            <a:r>
              <a:rPr lang="en-US" dirty="0" smtClean="0"/>
              <a:t> – </a:t>
            </a:r>
            <a:r>
              <a:rPr lang="en-US" dirty="0" err="1" smtClean="0"/>
              <a:t>ayudantes</a:t>
            </a:r>
            <a:r>
              <a:rPr lang="en-US" dirty="0" smtClean="0"/>
              <a:t> en la </a:t>
            </a:r>
            <a:r>
              <a:rPr lang="en-US" dirty="0" err="1" smtClean="0"/>
              <a:t>implementación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Tecnologías</a:t>
            </a:r>
            <a:r>
              <a:rPr lang="en-US" dirty="0" smtClean="0"/>
              <a:t> de la </a:t>
            </a:r>
            <a:r>
              <a:rPr lang="en-US" dirty="0" err="1" smtClean="0"/>
              <a:t>Comunicación</a:t>
            </a:r>
            <a:r>
              <a:rPr lang="en-US" dirty="0" smtClean="0"/>
              <a:t> y la </a:t>
            </a:r>
            <a:r>
              <a:rPr lang="en-US" dirty="0" err="1" smtClean="0"/>
              <a:t>Información</a:t>
            </a:r>
            <a:r>
              <a:rPr lang="en-US" dirty="0" smtClean="0"/>
              <a:t>. </a:t>
            </a:r>
            <a:endParaRPr lang="es-E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4</a:t>
            </a:r>
            <a:r>
              <a:rPr lang="en-US" dirty="0"/>
              <a:t>.- </a:t>
            </a:r>
            <a:r>
              <a:rPr lang="en-US" dirty="0" err="1"/>
              <a:t>Preparar</a:t>
            </a:r>
            <a:r>
              <a:rPr lang="en-US" dirty="0"/>
              <a:t> a los </a:t>
            </a:r>
            <a:r>
              <a:rPr lang="en-US" dirty="0" err="1"/>
              <a:t>estudiantes</a:t>
            </a:r>
            <a:r>
              <a:rPr lang="en-US" dirty="0"/>
              <a:t> en </a:t>
            </a:r>
            <a:r>
              <a:rPr lang="en-US" dirty="0" err="1"/>
              <a:t>expresión</a:t>
            </a:r>
            <a:r>
              <a:rPr lang="en-US" dirty="0"/>
              <a:t> oral y </a:t>
            </a:r>
            <a:r>
              <a:rPr lang="en-US" dirty="0" err="1" smtClean="0"/>
              <a:t>escrita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127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5.- </a:t>
            </a:r>
            <a:r>
              <a:rPr lang="es-CL" dirty="0" smtClean="0"/>
              <a:t>Mantener un plan de formación continua en programas semestrales, que permitan ampliar su formación pedagógica.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CL" dirty="0" smtClean="0"/>
              <a:t>	6.- </a:t>
            </a:r>
            <a:r>
              <a:rPr lang="en-US" dirty="0" err="1" smtClean="0"/>
              <a:t>Crear</a:t>
            </a:r>
            <a:r>
              <a:rPr lang="en-US" dirty="0" smtClean="0"/>
              <a:t> un </a:t>
            </a:r>
            <a:r>
              <a:rPr lang="en-US" dirty="0" err="1" smtClean="0"/>
              <a:t>espacio</a:t>
            </a:r>
            <a:r>
              <a:rPr lang="en-US" dirty="0" smtClean="0"/>
              <a:t> </a:t>
            </a:r>
            <a:r>
              <a:rPr lang="es-CL" dirty="0" smtClean="0"/>
              <a:t>para estimular la reflexión didáctica y la innovación metodológica en los estudiantes - ayudantes como medios para mejorar la calidad de la actividad docente a través de conferencias, charlas de expertos, mesas redondas, entre otras.</a:t>
            </a:r>
            <a:endParaRPr lang="es-ES" dirty="0" smtClean="0"/>
          </a:p>
          <a:p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err="1"/>
              <a:t>P</a:t>
            </a:r>
            <a:r>
              <a:rPr lang="en-US" sz="3200" dirty="0" err="1" smtClean="0"/>
              <a:t>rofesores</a:t>
            </a:r>
            <a:r>
              <a:rPr lang="en-US" sz="3200" dirty="0" smtClean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sean</a:t>
            </a:r>
            <a:r>
              <a:rPr lang="en-US" sz="3200" dirty="0"/>
              <a:t> </a:t>
            </a:r>
            <a:r>
              <a:rPr lang="en-US" sz="3200" dirty="0" err="1"/>
              <a:t>mediadores</a:t>
            </a:r>
            <a:r>
              <a:rPr lang="en-US" sz="3200" dirty="0"/>
              <a:t> </a:t>
            </a:r>
            <a:r>
              <a:rPr lang="en-US" sz="3200" dirty="0" err="1" smtClean="0"/>
              <a:t>efectivos</a:t>
            </a:r>
            <a:r>
              <a:rPr lang="en-US" sz="3200" dirty="0"/>
              <a:t>,</a:t>
            </a:r>
            <a:r>
              <a:rPr lang="en-US" sz="3200" dirty="0" smtClean="0"/>
              <a:t> </a:t>
            </a:r>
          </a:p>
          <a:p>
            <a:pPr algn="just"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Impacto</a:t>
            </a:r>
            <a:r>
              <a:rPr lang="en-US" sz="3200" dirty="0" smtClean="0"/>
              <a:t> en </a:t>
            </a:r>
            <a:r>
              <a:rPr lang="en-US" sz="3200" dirty="0" err="1"/>
              <a:t>sus</a:t>
            </a:r>
            <a:r>
              <a:rPr lang="en-US" sz="3200" dirty="0"/>
              <a:t> </a:t>
            </a:r>
            <a:r>
              <a:rPr lang="en-US" sz="3200" dirty="0" err="1" smtClean="0"/>
              <a:t>estudiantes</a:t>
            </a:r>
            <a:r>
              <a:rPr lang="en-US" sz="3200" dirty="0" smtClean="0"/>
              <a:t>.</a:t>
            </a:r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err="1" smtClean="0"/>
              <a:t>Cambios</a:t>
            </a:r>
            <a:r>
              <a:rPr lang="en-US" sz="3200" dirty="0" smtClean="0"/>
              <a:t> en el </a:t>
            </a:r>
            <a:r>
              <a:rPr lang="en-US" sz="3200" dirty="0" err="1" smtClean="0"/>
              <a:t>proceso</a:t>
            </a:r>
            <a:r>
              <a:rPr lang="en-US" sz="3200" dirty="0" smtClean="0"/>
              <a:t> </a:t>
            </a:r>
            <a:r>
              <a:rPr lang="en-US" sz="3200" dirty="0"/>
              <a:t>de </a:t>
            </a:r>
            <a:r>
              <a:rPr lang="en-US" sz="3200" dirty="0" err="1"/>
              <a:t>enseñar</a:t>
            </a:r>
            <a:r>
              <a:rPr lang="en-US" sz="3200" dirty="0"/>
              <a:t> y </a:t>
            </a:r>
            <a:r>
              <a:rPr lang="en-US" sz="3200" dirty="0" err="1"/>
              <a:t>aprender</a:t>
            </a:r>
            <a:r>
              <a:rPr lang="en-US" sz="3200" dirty="0"/>
              <a:t> </a:t>
            </a:r>
            <a:endParaRPr lang="en-US" sz="3200" dirty="0" smtClean="0"/>
          </a:p>
          <a:p>
            <a:pPr algn="just">
              <a:buNone/>
            </a:pPr>
            <a:r>
              <a:rPr lang="en-US" sz="3200" dirty="0" smtClean="0"/>
              <a:t>  a </a:t>
            </a:r>
            <a:r>
              <a:rPr lang="en-US" sz="3200" dirty="0"/>
              <a:t>la par con los </a:t>
            </a:r>
            <a:r>
              <a:rPr lang="en-US" sz="3200" dirty="0" err="1"/>
              <a:t>conceptos</a:t>
            </a:r>
            <a:r>
              <a:rPr lang="en-US" sz="3200" dirty="0"/>
              <a:t> de </a:t>
            </a:r>
            <a:r>
              <a:rPr lang="en-US" sz="3200" dirty="0" err="1"/>
              <a:t>excelencia</a:t>
            </a:r>
            <a:r>
              <a:rPr lang="en-US" sz="3200" dirty="0"/>
              <a:t>, </a:t>
            </a:r>
            <a:r>
              <a:rPr lang="en-US" sz="3200" dirty="0" err="1"/>
              <a:t>calidad</a:t>
            </a:r>
            <a:r>
              <a:rPr lang="en-US" sz="3200" dirty="0"/>
              <a:t>, </a:t>
            </a:r>
            <a:r>
              <a:rPr lang="en-US" sz="3200" dirty="0" err="1" smtClean="0"/>
              <a:t>pertinencia</a:t>
            </a:r>
            <a:r>
              <a:rPr lang="en-US" sz="3200" dirty="0" smtClean="0"/>
              <a:t>.</a:t>
            </a:r>
            <a:endParaRPr lang="es-ES" sz="3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dirty="0">
                <a:effectLst/>
              </a:rPr>
              <a:t>INTRODUCCIÓN</a:t>
            </a:r>
            <a:r>
              <a:rPr lang="es-ES" dirty="0">
                <a:effectLst/>
              </a:rPr>
              <a:t/>
            </a:r>
            <a:br>
              <a:rPr lang="es-ES" dirty="0">
                <a:effectLst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96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/>
              <a:t>	Se </a:t>
            </a:r>
            <a:r>
              <a:rPr lang="en-US" dirty="0" err="1" smtClean="0"/>
              <a:t>espera</a:t>
            </a:r>
            <a:r>
              <a:rPr lang="en-US" dirty="0" smtClean="0"/>
              <a:t> </a:t>
            </a:r>
            <a:r>
              <a:rPr lang="en-US" dirty="0" err="1" smtClean="0"/>
              <a:t>contribuir</a:t>
            </a:r>
            <a:r>
              <a:rPr lang="en-US" dirty="0" smtClean="0"/>
              <a:t> </a:t>
            </a:r>
            <a:r>
              <a:rPr lang="en-US" dirty="0"/>
              <a:t>al </a:t>
            </a:r>
            <a:r>
              <a:rPr lang="en-US" dirty="0" err="1"/>
              <a:t>logro</a:t>
            </a:r>
            <a:r>
              <a:rPr lang="en-US" dirty="0"/>
              <a:t> de los </a:t>
            </a:r>
            <a:r>
              <a:rPr lang="en-US" dirty="0" err="1"/>
              <a:t>aprendizajes</a:t>
            </a:r>
            <a:r>
              <a:rPr lang="en-US" dirty="0"/>
              <a:t> </a:t>
            </a:r>
            <a:r>
              <a:rPr lang="en-US" dirty="0" err="1"/>
              <a:t>esperados</a:t>
            </a:r>
            <a:r>
              <a:rPr lang="en-US" dirty="0"/>
              <a:t>, </a:t>
            </a:r>
            <a:r>
              <a:rPr lang="en-US" dirty="0" smtClean="0"/>
              <a:t>y </a:t>
            </a:r>
            <a:r>
              <a:rPr lang="en-US" dirty="0"/>
              <a:t>a la </a:t>
            </a:r>
            <a:r>
              <a:rPr lang="en-US" dirty="0" err="1"/>
              <a:t>formulación</a:t>
            </a:r>
            <a:r>
              <a:rPr lang="en-US" dirty="0"/>
              <a:t> y </a:t>
            </a:r>
            <a:r>
              <a:rPr lang="en-US" dirty="0" err="1"/>
              <a:t>evaluación</a:t>
            </a:r>
            <a:r>
              <a:rPr lang="en-US" dirty="0"/>
              <a:t> de la </a:t>
            </a:r>
            <a:r>
              <a:rPr lang="en-US" dirty="0" err="1"/>
              <a:t>actividad</a:t>
            </a:r>
            <a:r>
              <a:rPr lang="en-US" dirty="0"/>
              <a:t> </a:t>
            </a:r>
            <a:r>
              <a:rPr lang="en-US" dirty="0" err="1"/>
              <a:t>integradora</a:t>
            </a:r>
            <a:r>
              <a:rPr lang="en-US" dirty="0"/>
              <a:t> en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distintas</a:t>
            </a:r>
            <a:r>
              <a:rPr lang="en-US" dirty="0"/>
              <a:t> </a:t>
            </a:r>
            <a:r>
              <a:rPr lang="en-US" dirty="0" err="1" smtClean="0"/>
              <a:t>asignaturas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Para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contribución</a:t>
            </a:r>
            <a:r>
              <a:rPr lang="en-US" dirty="0"/>
              <a:t> se </a:t>
            </a:r>
            <a:r>
              <a:rPr lang="en-US" dirty="0" err="1"/>
              <a:t>proponen</a:t>
            </a:r>
            <a:r>
              <a:rPr lang="en-US" dirty="0"/>
              <a:t> dos </a:t>
            </a:r>
            <a:r>
              <a:rPr lang="en-US" dirty="0" err="1"/>
              <a:t>tipos</a:t>
            </a:r>
            <a:r>
              <a:rPr lang="en-US" dirty="0"/>
              <a:t> de </a:t>
            </a:r>
            <a:r>
              <a:rPr lang="en-US" dirty="0" err="1"/>
              <a:t>acciones</a:t>
            </a:r>
            <a:r>
              <a:rPr lang="en-US" dirty="0"/>
              <a:t>:</a:t>
            </a:r>
            <a:endParaRPr lang="es-ES" dirty="0"/>
          </a:p>
          <a:p>
            <a:pPr lvl="0" algn="just"/>
            <a:r>
              <a:rPr lang="en-US" dirty="0" err="1"/>
              <a:t>Diseño</a:t>
            </a:r>
            <a:r>
              <a:rPr lang="en-US" dirty="0"/>
              <a:t> y </a:t>
            </a:r>
            <a:r>
              <a:rPr lang="en-US" dirty="0" err="1"/>
              <a:t>elaboración</a:t>
            </a:r>
            <a:r>
              <a:rPr lang="en-US" dirty="0"/>
              <a:t> de material de </a:t>
            </a:r>
            <a:r>
              <a:rPr lang="en-US" dirty="0" err="1"/>
              <a:t>carácter</a:t>
            </a:r>
            <a:r>
              <a:rPr lang="en-US" dirty="0"/>
              <a:t> </a:t>
            </a:r>
            <a:r>
              <a:rPr lang="en-US" dirty="0" err="1"/>
              <a:t>instruccional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apoyar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tareas</a:t>
            </a:r>
            <a:r>
              <a:rPr lang="en-US" dirty="0"/>
              <a:t> </a:t>
            </a:r>
            <a:r>
              <a:rPr lang="en-US" dirty="0" err="1"/>
              <a:t>docentes</a:t>
            </a:r>
            <a:r>
              <a:rPr lang="en-US" dirty="0"/>
              <a:t>.</a:t>
            </a:r>
            <a:endParaRPr lang="es-ES" dirty="0"/>
          </a:p>
          <a:p>
            <a:pPr algn="just"/>
            <a:r>
              <a:rPr lang="en-US" dirty="0" err="1"/>
              <a:t>Uso</a:t>
            </a:r>
            <a:r>
              <a:rPr lang="en-US" dirty="0"/>
              <a:t> e </a:t>
            </a:r>
            <a:r>
              <a:rPr lang="en-US" dirty="0" err="1"/>
              <a:t>incorporación</a:t>
            </a:r>
            <a:r>
              <a:rPr lang="en-US" dirty="0"/>
              <a:t> de </a:t>
            </a:r>
            <a:r>
              <a:rPr lang="en-US" dirty="0" err="1"/>
              <a:t>Nuevas</a:t>
            </a:r>
            <a:r>
              <a:rPr lang="en-US" dirty="0"/>
              <a:t> </a:t>
            </a:r>
            <a:r>
              <a:rPr lang="en-US" dirty="0" err="1"/>
              <a:t>Tecnologías</a:t>
            </a:r>
            <a:r>
              <a:rPr lang="en-US" dirty="0"/>
              <a:t> de </a:t>
            </a:r>
            <a:r>
              <a:rPr lang="en-US" dirty="0" err="1"/>
              <a:t>Información</a:t>
            </a:r>
            <a:r>
              <a:rPr lang="en-US" dirty="0"/>
              <a:t> y </a:t>
            </a:r>
            <a:r>
              <a:rPr lang="en-US" dirty="0" err="1"/>
              <a:t>Comunicación</a:t>
            </a:r>
            <a:r>
              <a:rPr lang="en-US" dirty="0"/>
              <a:t> al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pedagógico</a:t>
            </a:r>
            <a:r>
              <a:rPr lang="en-US" dirty="0"/>
              <a:t> de los </a:t>
            </a:r>
            <a:r>
              <a:rPr lang="en-US" dirty="0" err="1" smtClean="0"/>
              <a:t>participantes</a:t>
            </a:r>
            <a:r>
              <a:rPr lang="en-US" dirty="0" smtClean="0"/>
              <a:t>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s-ES_tradnl" sz="3600" dirty="0">
                <a:effectLst/>
              </a:rPr>
              <a:t>PUESTA EN MARCHA DE LA ESCUELA DE PERFECCIONAMIENTO</a:t>
            </a:r>
            <a:r>
              <a:rPr lang="es-ES" dirty="0">
                <a:effectLst/>
              </a:rPr>
              <a:t/>
            </a:r>
            <a:br>
              <a:rPr lang="es-ES" dirty="0">
                <a:effectLst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494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MX" dirty="0" smtClean="0"/>
              <a:t>	Inicialmente para los Docentes se proponen cuatro talleres en la modalidad b-</a:t>
            </a:r>
            <a:r>
              <a:rPr lang="es-MX" dirty="0" err="1" smtClean="0"/>
              <a:t>learning</a:t>
            </a:r>
            <a:r>
              <a:rPr lang="es-MX" dirty="0" smtClean="0"/>
              <a:t> con una duración de 24 hrs. cada uno,  que se desglosan en 12 horas presenciales, 10 horas  virtuales y dos horas que se utilizará para la evaluación.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r>
              <a:rPr lang="en-US" dirty="0" smtClean="0"/>
              <a:t>	1</a:t>
            </a:r>
            <a:r>
              <a:rPr lang="en-US" dirty="0"/>
              <a:t>.- </a:t>
            </a:r>
            <a:r>
              <a:rPr lang="en-US" dirty="0" err="1"/>
              <a:t>Enseñanza</a:t>
            </a:r>
            <a:r>
              <a:rPr lang="en-US" dirty="0"/>
              <a:t> Modular</a:t>
            </a:r>
            <a:endParaRPr lang="es-ES" dirty="0"/>
          </a:p>
          <a:p>
            <a:pPr>
              <a:buNone/>
            </a:pPr>
            <a:r>
              <a:rPr lang="en-US" dirty="0" smtClean="0"/>
              <a:t>	2</a:t>
            </a:r>
            <a:r>
              <a:rPr lang="en-US" dirty="0"/>
              <a:t>.- </a:t>
            </a:r>
            <a:r>
              <a:rPr lang="en-US" dirty="0" err="1"/>
              <a:t>Planificación</a:t>
            </a:r>
            <a:r>
              <a:rPr lang="en-US" dirty="0"/>
              <a:t> de la </a:t>
            </a:r>
            <a:r>
              <a:rPr lang="en-US" dirty="0" err="1"/>
              <a:t>Actividad</a:t>
            </a:r>
            <a:r>
              <a:rPr lang="en-US" dirty="0"/>
              <a:t> </a:t>
            </a:r>
            <a:r>
              <a:rPr lang="en-US" dirty="0" err="1"/>
              <a:t>Docente</a:t>
            </a:r>
            <a:endParaRPr lang="es-ES" dirty="0"/>
          </a:p>
          <a:p>
            <a:pPr>
              <a:buNone/>
            </a:pPr>
            <a:r>
              <a:rPr lang="en-US" dirty="0" smtClean="0"/>
              <a:t>	3</a:t>
            </a:r>
            <a:r>
              <a:rPr lang="en-US" dirty="0"/>
              <a:t>.- </a:t>
            </a:r>
            <a:r>
              <a:rPr lang="en-US" dirty="0" err="1"/>
              <a:t>Estrategias</a:t>
            </a:r>
            <a:r>
              <a:rPr lang="en-US" dirty="0"/>
              <a:t> </a:t>
            </a:r>
            <a:r>
              <a:rPr lang="en-US" dirty="0" err="1"/>
              <a:t>Metodológicas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la </a:t>
            </a:r>
            <a:r>
              <a:rPr lang="en-US" dirty="0" err="1"/>
              <a:t>enseñanza</a:t>
            </a:r>
            <a:r>
              <a:rPr lang="en-US" dirty="0"/>
              <a:t> en </a:t>
            </a:r>
            <a:r>
              <a:rPr lang="en-US" dirty="0" err="1"/>
              <a:t>Ingeniería</a:t>
            </a:r>
            <a:r>
              <a:rPr lang="en-US" dirty="0"/>
              <a:t> </a:t>
            </a:r>
            <a:endParaRPr lang="es-ES" dirty="0"/>
          </a:p>
          <a:p>
            <a:pPr>
              <a:buNone/>
            </a:pPr>
            <a:r>
              <a:rPr lang="en-US" dirty="0" smtClean="0"/>
              <a:t>	4</a:t>
            </a:r>
            <a:r>
              <a:rPr lang="en-US" dirty="0"/>
              <a:t>.- </a:t>
            </a:r>
            <a:r>
              <a:rPr lang="en-US" dirty="0" err="1"/>
              <a:t>Evaluación</a:t>
            </a:r>
            <a:r>
              <a:rPr lang="en-US" dirty="0"/>
              <a:t> en el aula en </a:t>
            </a:r>
            <a:r>
              <a:rPr lang="en-US" dirty="0" err="1"/>
              <a:t>Ingeniería</a:t>
            </a:r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effectLst/>
              </a:rPr>
              <a:t>Propuesta</a:t>
            </a:r>
            <a:r>
              <a:rPr lang="en-US" dirty="0" smtClean="0">
                <a:effectLst/>
              </a:rPr>
              <a:t> de </a:t>
            </a:r>
            <a:r>
              <a:rPr lang="en-US" dirty="0" err="1" smtClean="0">
                <a:effectLst/>
              </a:rPr>
              <a:t>Talleres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Escuela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de </a:t>
            </a:r>
            <a:r>
              <a:rPr lang="en-US" dirty="0" err="1">
                <a:effectLst/>
              </a:rPr>
              <a:t>Docentes</a:t>
            </a:r>
            <a:r>
              <a:rPr lang="en-US" dirty="0">
                <a:effectLst/>
              </a:rPr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638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Para </a:t>
            </a:r>
            <a:r>
              <a:rPr lang="en-US" dirty="0" err="1"/>
              <a:t>llevar</a:t>
            </a:r>
            <a:r>
              <a:rPr lang="en-US" dirty="0"/>
              <a:t> a </a:t>
            </a:r>
            <a:r>
              <a:rPr lang="en-US" dirty="0" err="1"/>
              <a:t>cabo</a:t>
            </a:r>
            <a:r>
              <a:rPr lang="en-US" dirty="0"/>
              <a:t> </a:t>
            </a:r>
            <a:r>
              <a:rPr lang="en-US" dirty="0" err="1"/>
              <a:t>algunas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 </a:t>
            </a:r>
            <a:r>
              <a:rPr lang="en-US" dirty="0" err="1" smtClean="0"/>
              <a:t>acciones</a:t>
            </a:r>
            <a:r>
              <a:rPr lang="en-US" dirty="0"/>
              <a:t> </a:t>
            </a:r>
            <a:r>
              <a:rPr lang="en-US" dirty="0" smtClean="0"/>
              <a:t>se </a:t>
            </a:r>
            <a:r>
              <a:rPr lang="en-US" dirty="0" err="1"/>
              <a:t>ofertarán</a:t>
            </a:r>
            <a:r>
              <a:rPr lang="en-US" dirty="0"/>
              <a:t> </a:t>
            </a:r>
            <a:r>
              <a:rPr lang="en-US" dirty="0" err="1"/>
              <a:t>inicialmente</a:t>
            </a:r>
            <a:r>
              <a:rPr lang="en-US" dirty="0"/>
              <a:t> los </a:t>
            </a:r>
            <a:r>
              <a:rPr lang="en-US" dirty="0" err="1"/>
              <a:t>siguientes</a:t>
            </a:r>
            <a:r>
              <a:rPr lang="en-US" dirty="0"/>
              <a:t> </a:t>
            </a:r>
            <a:r>
              <a:rPr lang="en-US" dirty="0" err="1"/>
              <a:t>talleres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r>
              <a:rPr lang="en-US" dirty="0" smtClean="0"/>
              <a:t>	1</a:t>
            </a:r>
            <a:r>
              <a:rPr lang="en-US" dirty="0"/>
              <a:t>.- Taller de </a:t>
            </a:r>
            <a:r>
              <a:rPr lang="en-US" dirty="0" err="1"/>
              <a:t>expresión</a:t>
            </a:r>
            <a:r>
              <a:rPr lang="en-US" dirty="0"/>
              <a:t> Oral y </a:t>
            </a:r>
            <a:r>
              <a:rPr lang="en-US" dirty="0" err="1" smtClean="0"/>
              <a:t>Escrita</a:t>
            </a:r>
            <a:r>
              <a:rPr lang="en-US" dirty="0" smtClean="0"/>
              <a:t>.</a:t>
            </a:r>
            <a:endParaRPr lang="es-ES" dirty="0"/>
          </a:p>
          <a:p>
            <a:pPr>
              <a:buNone/>
            </a:pPr>
            <a:r>
              <a:rPr lang="en-US" dirty="0" smtClean="0"/>
              <a:t>	2</a:t>
            </a:r>
            <a:r>
              <a:rPr lang="en-US" dirty="0"/>
              <a:t>.- </a:t>
            </a:r>
            <a:r>
              <a:rPr lang="en-US" dirty="0" err="1"/>
              <a:t>Estrategias</a:t>
            </a:r>
            <a:r>
              <a:rPr lang="en-US" dirty="0"/>
              <a:t> </a:t>
            </a:r>
            <a:r>
              <a:rPr lang="en-US" dirty="0" err="1"/>
              <a:t>Metodológicas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enseñanza</a:t>
            </a:r>
            <a:r>
              <a:rPr lang="en-US" dirty="0"/>
              <a:t> en </a:t>
            </a:r>
            <a:r>
              <a:rPr lang="en-US" dirty="0" err="1" smtClean="0"/>
              <a:t>Ingeniería</a:t>
            </a:r>
            <a:r>
              <a:rPr lang="en-US" dirty="0" smtClean="0"/>
              <a:t>.</a:t>
            </a:r>
            <a:endParaRPr lang="es-ES" dirty="0"/>
          </a:p>
          <a:p>
            <a:pPr>
              <a:buNone/>
            </a:pPr>
            <a:r>
              <a:rPr lang="en-US" dirty="0" smtClean="0"/>
              <a:t>	3</a:t>
            </a:r>
            <a:r>
              <a:rPr lang="en-US" dirty="0"/>
              <a:t>.- Taller de </a:t>
            </a:r>
            <a:r>
              <a:rPr lang="en-US" dirty="0" err="1"/>
              <a:t>perfeccionamiento</a:t>
            </a:r>
            <a:r>
              <a:rPr lang="en-US" dirty="0"/>
              <a:t> en Algebra y </a:t>
            </a:r>
            <a:r>
              <a:rPr lang="en-US" dirty="0" err="1" smtClean="0"/>
              <a:t>Cálculo</a:t>
            </a:r>
            <a:r>
              <a:rPr lang="en-US" dirty="0" smtClean="0"/>
              <a:t>.</a:t>
            </a:r>
            <a:endParaRPr lang="es-ES" dirty="0"/>
          </a:p>
          <a:p>
            <a:pPr>
              <a:buNone/>
            </a:pPr>
            <a:r>
              <a:rPr lang="en-US" dirty="0"/>
              <a:t> 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effectLst/>
              </a:rPr>
              <a:t>Propuesta</a:t>
            </a:r>
            <a:r>
              <a:rPr lang="en-US" dirty="0" smtClean="0">
                <a:effectLst/>
              </a:rPr>
              <a:t> de </a:t>
            </a:r>
            <a:r>
              <a:rPr lang="en-US" dirty="0" err="1" smtClean="0">
                <a:effectLst/>
              </a:rPr>
              <a:t>Talleres</a:t>
            </a:r>
            <a:r>
              <a:rPr lang="en-US" dirty="0" smtClean="0">
                <a:effectLst/>
              </a:rPr>
              <a:t>  </a:t>
            </a:r>
            <a:r>
              <a:rPr lang="en-US" dirty="0" err="1" smtClean="0">
                <a:effectLst/>
              </a:rPr>
              <a:t>Escuela</a:t>
            </a:r>
            <a:r>
              <a:rPr lang="en-US" dirty="0" smtClean="0">
                <a:effectLst/>
              </a:rPr>
              <a:t> de </a:t>
            </a:r>
            <a:r>
              <a:rPr lang="en-US" dirty="0" err="1" smtClean="0">
                <a:effectLst/>
              </a:rPr>
              <a:t>Ayudantes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18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ES" dirty="0" smtClean="0"/>
              <a:t>	Será </a:t>
            </a:r>
            <a:r>
              <a:rPr lang="es-ES" dirty="0"/>
              <a:t>de responsabilidad de la Escuela de Perfeccionamiento:</a:t>
            </a:r>
          </a:p>
          <a:p>
            <a:pPr lvl="0" algn="just">
              <a:buNone/>
            </a:pPr>
            <a:r>
              <a:rPr lang="es-ES" dirty="0" smtClean="0"/>
              <a:t>	1.- Diseñar </a:t>
            </a:r>
            <a:r>
              <a:rPr lang="es-ES" dirty="0"/>
              <a:t>y desarrollar los talleres que serán ofertados.</a:t>
            </a:r>
          </a:p>
          <a:p>
            <a:pPr lvl="0" algn="just">
              <a:buNone/>
            </a:pPr>
            <a:r>
              <a:rPr lang="es-ES" dirty="0" smtClean="0"/>
              <a:t>	2.- Implementar </a:t>
            </a:r>
            <a:r>
              <a:rPr lang="es-ES" dirty="0"/>
              <a:t>estrategias de capacitación.</a:t>
            </a:r>
          </a:p>
          <a:p>
            <a:pPr lvl="0" algn="just">
              <a:buNone/>
            </a:pPr>
            <a:r>
              <a:rPr lang="es-ES" dirty="0" smtClean="0"/>
              <a:t>	3.-Mantener </a:t>
            </a:r>
            <a:r>
              <a:rPr lang="es-ES" dirty="0"/>
              <a:t>al día  en la plataforma seleccionada  todo el material que se utilizará en  la Escuela.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sz="3600" b="0" dirty="0">
                <a:effectLst/>
              </a:rPr>
              <a:t>FUNCIONES DE</a:t>
            </a:r>
            <a:r>
              <a:rPr lang="es-ES_tradnl" sz="3600" dirty="0">
                <a:effectLst/>
              </a:rPr>
              <a:t> LA ESCUELA DE PERFECCIONAMIENTO</a:t>
            </a:r>
            <a:r>
              <a:rPr lang="es-ES" dirty="0">
                <a:effectLst/>
              </a:rPr>
              <a:t/>
            </a:r>
            <a:br>
              <a:rPr lang="es-ES" dirty="0">
                <a:effectLst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61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85000" lnSpcReduction="10000"/>
          </a:bodyPr>
          <a:lstStyle/>
          <a:p>
            <a:pPr lvl="0" algn="just">
              <a:buNone/>
            </a:pPr>
            <a:r>
              <a:rPr lang="es-ES" dirty="0" smtClean="0"/>
              <a:t>	4.- Gestionar </a:t>
            </a:r>
            <a:r>
              <a:rPr lang="es-ES" dirty="0"/>
              <a:t>ante la Autoridad </a:t>
            </a:r>
            <a:r>
              <a:rPr lang="es-ES" dirty="0" smtClean="0"/>
              <a:t> </a:t>
            </a:r>
            <a:r>
              <a:rPr lang="es-ES" dirty="0"/>
              <a:t>la certificación y/o constancias de los talleres que se hayan ofertado y que hayan cumplido con los lineamientos e información solicitada en tiempo y forma</a:t>
            </a:r>
            <a:r>
              <a:rPr lang="es-ES" dirty="0" smtClean="0"/>
              <a:t>.</a:t>
            </a:r>
          </a:p>
          <a:p>
            <a:pPr lvl="0" algn="just">
              <a:buNone/>
            </a:pPr>
            <a:endParaRPr lang="es-ES" dirty="0"/>
          </a:p>
          <a:p>
            <a:pPr lvl="0" algn="just">
              <a:buNone/>
            </a:pPr>
            <a:r>
              <a:rPr lang="es-ES" dirty="0" smtClean="0"/>
              <a:t>	5.- Dictar </a:t>
            </a:r>
            <a:r>
              <a:rPr lang="es-ES" dirty="0"/>
              <a:t>al menos un </a:t>
            </a:r>
            <a:r>
              <a:rPr lang="es-ES" dirty="0" smtClean="0"/>
              <a:t>Taller </a:t>
            </a:r>
            <a:r>
              <a:rPr lang="es-ES" dirty="0"/>
              <a:t>por semestre de tal manera que los profesores que participen de </a:t>
            </a:r>
            <a:r>
              <a:rPr lang="es-ES" dirty="0" smtClean="0"/>
              <a:t>ellos, se sientan comprometidos </a:t>
            </a:r>
            <a:r>
              <a:rPr lang="es-ES" dirty="0"/>
              <a:t>y en condiciones de aplicar los conocimientos adquiridos en sus cursos</a:t>
            </a:r>
            <a:r>
              <a:rPr lang="es-ES" dirty="0" smtClean="0"/>
              <a:t>.</a:t>
            </a:r>
          </a:p>
          <a:p>
            <a:pPr lvl="0" algn="just">
              <a:buNone/>
            </a:pPr>
            <a:endParaRPr lang="es-ES" dirty="0"/>
          </a:p>
          <a:p>
            <a:pPr lvl="0" algn="just">
              <a:buNone/>
            </a:pPr>
            <a:r>
              <a:rPr lang="es-ES" dirty="0" smtClean="0"/>
              <a:t>	6.- Monitorear </a:t>
            </a:r>
            <a:r>
              <a:rPr lang="es-ES" dirty="0"/>
              <a:t>que los profesores que estén realizando o hayan realizado los talleres, apliquen los conocimientos adquiridos en el proceso de enseñanza - aprendizaje con sus estudiantes.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626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/>
              <a:t>Escuela</a:t>
            </a:r>
            <a:r>
              <a:rPr lang="en-US" b="1" dirty="0"/>
              <a:t> de </a:t>
            </a:r>
            <a:r>
              <a:rPr lang="en-US" b="1" dirty="0" err="1" smtClean="0"/>
              <a:t>Ayudantes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s-ES" dirty="0" smtClean="0"/>
              <a:t>	Podrán pertenecer </a:t>
            </a:r>
            <a:r>
              <a:rPr lang="es-ES" dirty="0"/>
              <a:t>a la Escuela de Ayudantes todo aquel estudiante que postule según lo siguiente: </a:t>
            </a:r>
          </a:p>
          <a:p>
            <a:pPr>
              <a:buNone/>
            </a:pPr>
            <a:r>
              <a:rPr lang="es-ES" dirty="0" smtClean="0"/>
              <a:t>	1</a:t>
            </a:r>
            <a:r>
              <a:rPr lang="es-ES" dirty="0"/>
              <a:t>.- Ser alumno de Excelencia</a:t>
            </a:r>
          </a:p>
          <a:p>
            <a:pPr>
              <a:buNone/>
            </a:pPr>
            <a:r>
              <a:rPr lang="es-ES" dirty="0" smtClean="0"/>
              <a:t>	2</a:t>
            </a:r>
            <a:r>
              <a:rPr lang="es-ES" dirty="0"/>
              <a:t>.- Haber obtenido una calificación de un </a:t>
            </a:r>
            <a:r>
              <a:rPr lang="es-ES" dirty="0" smtClean="0"/>
              <a:t>5.0 o </a:t>
            </a:r>
            <a:r>
              <a:rPr lang="es-ES" dirty="0"/>
              <a:t>mayor en la asignatura que </a:t>
            </a:r>
            <a:r>
              <a:rPr lang="es-ES" dirty="0" smtClean="0"/>
              <a:t>postula.</a:t>
            </a:r>
          </a:p>
          <a:p>
            <a:pPr>
              <a:buNone/>
            </a:pPr>
            <a:r>
              <a:rPr lang="es-CL" dirty="0" smtClean="0"/>
              <a:t>	3.- Llenar un formulario</a:t>
            </a:r>
          </a:p>
          <a:p>
            <a:pPr>
              <a:buNone/>
            </a:pPr>
            <a:r>
              <a:rPr lang="es-CL" dirty="0" smtClean="0"/>
              <a:t>	4.- Escribir una carta aduciendo porque desea participar en esta Escuela.</a:t>
            </a:r>
            <a:endParaRPr lang="es-ES" dirty="0"/>
          </a:p>
          <a:p>
            <a:pPr marL="109728" indent="0"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sz="4000" dirty="0">
                <a:effectLst/>
              </a:rPr>
              <a:t>CONFORMACION DE LAS ESCUELAS</a:t>
            </a:r>
            <a:r>
              <a:rPr lang="es-ES_tradnl" dirty="0">
                <a:effectLst/>
              </a:rPr>
              <a:t> </a:t>
            </a:r>
            <a:r>
              <a:rPr lang="es-ES" dirty="0">
                <a:effectLst/>
              </a:rPr>
              <a:t/>
            </a:r>
            <a:br>
              <a:rPr lang="es-ES" dirty="0">
                <a:effectLst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67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ES" dirty="0" smtClean="0"/>
              <a:t>	Pertenecerán </a:t>
            </a:r>
            <a:r>
              <a:rPr lang="es-ES" dirty="0"/>
              <a:t>a esta Escuela todos aquellos docentes que fueron contratados para realizar una o varias asignaturas.</a:t>
            </a:r>
          </a:p>
          <a:p>
            <a:pPr algn="just">
              <a:buNone/>
            </a:pPr>
            <a:r>
              <a:rPr lang="es-ES" dirty="0"/>
              <a:t> </a:t>
            </a:r>
          </a:p>
          <a:p>
            <a:pPr>
              <a:buNone/>
            </a:pPr>
            <a:r>
              <a:rPr lang="es-ES" dirty="0" smtClean="0"/>
              <a:t>	Los </a:t>
            </a:r>
            <a:r>
              <a:rPr lang="es-ES" dirty="0"/>
              <a:t>profesores que se contratarán serán por:</a:t>
            </a:r>
          </a:p>
          <a:p>
            <a:pPr>
              <a:buNone/>
            </a:pPr>
            <a:r>
              <a:rPr lang="es-ES" dirty="0" smtClean="0"/>
              <a:t>	</a:t>
            </a:r>
          </a:p>
          <a:p>
            <a:pPr algn="just">
              <a:buNone/>
            </a:pPr>
            <a:r>
              <a:rPr lang="es-ES" dirty="0" smtClean="0"/>
              <a:t>	Antecedentes </a:t>
            </a:r>
            <a:r>
              <a:rPr lang="es-ES" dirty="0"/>
              <a:t>sobre la base de la normativa vigente de la Universidad y por oposición presentando un tema con estrategias metodológicas AD Hoc al Proyecto Educativo de la Universidad Central, del programa de la asignatura a la que está concursando frente a una comisión </a:t>
            </a:r>
            <a:r>
              <a:rPr lang="es-ES" dirty="0" smtClean="0"/>
              <a:t>designada.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effectLst/>
              </a:rPr>
              <a:t>Escuela</a:t>
            </a:r>
            <a:r>
              <a:rPr lang="en-US" sz="3600" dirty="0">
                <a:effectLst/>
              </a:rPr>
              <a:t> de </a:t>
            </a:r>
            <a:r>
              <a:rPr lang="en-US" sz="3600" dirty="0" err="1">
                <a:effectLst/>
              </a:rPr>
              <a:t>Docentes</a:t>
            </a:r>
            <a:endParaRPr lang="es-ES" sz="3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139952" y="6165304"/>
            <a:ext cx="471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Colabora en el Proyecto  María Monsalve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6400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	A la </a:t>
            </a:r>
            <a:r>
              <a:rPr lang="en-US" dirty="0" err="1" smtClean="0"/>
              <a:t>excelencia</a:t>
            </a:r>
            <a:r>
              <a:rPr lang="en-US" dirty="0" smtClean="0"/>
              <a:t> y </a:t>
            </a:r>
            <a:r>
              <a:rPr lang="en-US" dirty="0" err="1" smtClean="0"/>
              <a:t>calidad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regir</a:t>
            </a:r>
            <a:r>
              <a:rPr lang="en-US" dirty="0" smtClean="0"/>
              <a:t> los </a:t>
            </a:r>
            <a:r>
              <a:rPr lang="en-US" dirty="0" err="1" smtClean="0"/>
              <a:t>procesos</a:t>
            </a:r>
            <a:r>
              <a:rPr lang="en-US" dirty="0" smtClean="0"/>
              <a:t> </a:t>
            </a:r>
            <a:r>
              <a:rPr lang="en-US" dirty="0" err="1" smtClean="0"/>
              <a:t>docentes</a:t>
            </a:r>
            <a:r>
              <a:rPr lang="en-US" dirty="0" smtClean="0"/>
              <a:t>,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acciones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relevancia</a:t>
            </a:r>
            <a:r>
              <a:rPr lang="en-US" dirty="0" smtClean="0"/>
              <a:t> </a:t>
            </a:r>
            <a:r>
              <a:rPr lang="en-US" dirty="0"/>
              <a:t>son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estrategias</a:t>
            </a:r>
            <a:r>
              <a:rPr lang="en-US" dirty="0"/>
              <a:t> </a:t>
            </a:r>
            <a:r>
              <a:rPr lang="en-US" dirty="0" err="1"/>
              <a:t>pedagógicas</a:t>
            </a:r>
            <a:r>
              <a:rPr lang="en-US" dirty="0"/>
              <a:t> y la </a:t>
            </a:r>
            <a:r>
              <a:rPr lang="en-US" dirty="0" err="1"/>
              <a:t>gestión</a:t>
            </a:r>
            <a:r>
              <a:rPr lang="en-US" dirty="0"/>
              <a:t> </a:t>
            </a:r>
            <a:r>
              <a:rPr lang="en-US" dirty="0" err="1"/>
              <a:t>académica</a:t>
            </a:r>
            <a:r>
              <a:rPr lang="en-US" dirty="0"/>
              <a:t>, a </a:t>
            </a:r>
            <a:r>
              <a:rPr lang="en-US" dirty="0" err="1"/>
              <a:t>través</a:t>
            </a:r>
            <a:r>
              <a:rPr lang="en-US" dirty="0"/>
              <a:t> de: </a:t>
            </a:r>
            <a:endParaRPr lang="es-ES" dirty="0"/>
          </a:p>
          <a:p>
            <a:pPr marL="109728" indent="0" algn="just">
              <a:buNone/>
            </a:pPr>
            <a:r>
              <a:rPr lang="en-US" dirty="0"/>
              <a:t> </a:t>
            </a:r>
            <a:endParaRPr lang="es-ES" dirty="0"/>
          </a:p>
          <a:p>
            <a:pPr algn="just">
              <a:buNone/>
            </a:pPr>
            <a:r>
              <a:rPr lang="en-US" dirty="0"/>
              <a:t>1.- El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aprender</a:t>
            </a:r>
            <a:r>
              <a:rPr lang="en-US" dirty="0"/>
              <a:t> a </a:t>
            </a:r>
            <a:r>
              <a:rPr lang="en-US" dirty="0" err="1"/>
              <a:t>conocer</a:t>
            </a:r>
            <a:r>
              <a:rPr lang="en-US" dirty="0"/>
              <a:t> (el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aprender</a:t>
            </a:r>
            <a:r>
              <a:rPr lang="en-US" dirty="0"/>
              <a:t> a </a:t>
            </a:r>
            <a:r>
              <a:rPr lang="en-US" dirty="0" err="1"/>
              <a:t>Aprender</a:t>
            </a:r>
            <a:r>
              <a:rPr lang="en-US" dirty="0"/>
              <a:t>)</a:t>
            </a:r>
            <a:endParaRPr lang="es-ES" dirty="0"/>
          </a:p>
          <a:p>
            <a:pPr algn="just">
              <a:buNone/>
            </a:pPr>
            <a:r>
              <a:rPr lang="en-US" dirty="0"/>
              <a:t>2.- </a:t>
            </a:r>
            <a:r>
              <a:rPr lang="en-US" dirty="0" err="1"/>
              <a:t>Enseñar</a:t>
            </a:r>
            <a:r>
              <a:rPr lang="en-US" dirty="0"/>
              <a:t> a </a:t>
            </a:r>
            <a:r>
              <a:rPr lang="en-US" dirty="0" err="1"/>
              <a:t>aprender</a:t>
            </a:r>
            <a:r>
              <a:rPr lang="en-US" dirty="0"/>
              <a:t> a </a:t>
            </a:r>
            <a:r>
              <a:rPr lang="en-US" dirty="0" err="1"/>
              <a:t>emprender</a:t>
            </a:r>
            <a:r>
              <a:rPr lang="en-US" dirty="0"/>
              <a:t> (</a:t>
            </a:r>
            <a:r>
              <a:rPr lang="en-US" dirty="0" err="1"/>
              <a:t>Aprender</a:t>
            </a:r>
            <a:r>
              <a:rPr lang="en-US" dirty="0"/>
              <a:t> a </a:t>
            </a:r>
            <a:r>
              <a:rPr lang="en-US" dirty="0" err="1"/>
              <a:t>hacer</a:t>
            </a:r>
            <a:r>
              <a:rPr lang="en-US" dirty="0"/>
              <a:t>)</a:t>
            </a:r>
            <a:endParaRPr lang="es-ES" dirty="0"/>
          </a:p>
          <a:p>
            <a:pPr algn="just">
              <a:buNone/>
            </a:pPr>
            <a:r>
              <a:rPr lang="en-US" dirty="0"/>
              <a:t>3.- </a:t>
            </a:r>
            <a:r>
              <a:rPr lang="en-US" dirty="0" err="1"/>
              <a:t>Enseñar</a:t>
            </a:r>
            <a:r>
              <a:rPr lang="en-US" dirty="0"/>
              <a:t> a </a:t>
            </a:r>
            <a:r>
              <a:rPr lang="en-US" dirty="0" err="1"/>
              <a:t>aprender</a:t>
            </a:r>
            <a:r>
              <a:rPr lang="en-US" dirty="0"/>
              <a:t> a </a:t>
            </a:r>
            <a:r>
              <a:rPr lang="en-US" dirty="0" err="1"/>
              <a:t>ser</a:t>
            </a:r>
            <a:endParaRPr lang="es-ES" dirty="0"/>
          </a:p>
          <a:p>
            <a:pPr algn="just">
              <a:buNone/>
            </a:pPr>
            <a:r>
              <a:rPr lang="en-US" dirty="0"/>
              <a:t>4.- </a:t>
            </a:r>
            <a:r>
              <a:rPr lang="en-US" dirty="0" err="1"/>
              <a:t>Enseñar</a:t>
            </a:r>
            <a:r>
              <a:rPr lang="en-US" dirty="0"/>
              <a:t> a </a:t>
            </a:r>
            <a:r>
              <a:rPr lang="en-US" dirty="0" err="1"/>
              <a:t>aprender</a:t>
            </a:r>
            <a:r>
              <a:rPr lang="en-US" dirty="0"/>
              <a:t> a </a:t>
            </a:r>
            <a:r>
              <a:rPr lang="en-US" dirty="0" err="1"/>
              <a:t>convivir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9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algn="just"/>
            <a:r>
              <a:rPr lang="en-US" dirty="0" smtClean="0"/>
              <a:t>El </a:t>
            </a:r>
            <a:r>
              <a:rPr lang="en-US" dirty="0" err="1" smtClean="0"/>
              <a:t>enfoque</a:t>
            </a:r>
            <a:r>
              <a:rPr lang="en-US" dirty="0" smtClean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competencias</a:t>
            </a:r>
            <a:r>
              <a:rPr lang="en-US" dirty="0"/>
              <a:t> </a:t>
            </a:r>
            <a:r>
              <a:rPr lang="en-US" dirty="0" err="1"/>
              <a:t>representa</a:t>
            </a:r>
            <a:r>
              <a:rPr lang="en-US" dirty="0"/>
              <a:t> </a:t>
            </a:r>
            <a:r>
              <a:rPr lang="en-US" dirty="0" err="1"/>
              <a:t>retos</a:t>
            </a:r>
            <a:r>
              <a:rPr lang="en-US" dirty="0"/>
              <a:t> </a:t>
            </a:r>
            <a:r>
              <a:rPr lang="en-US" dirty="0" err="1"/>
              <a:t>importantes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la </a:t>
            </a:r>
            <a:r>
              <a:rPr lang="en-US" dirty="0" err="1"/>
              <a:t>docencia</a:t>
            </a:r>
            <a:r>
              <a:rPr lang="en-US" dirty="0"/>
              <a:t> y el </a:t>
            </a:r>
            <a:r>
              <a:rPr lang="en-US" dirty="0" err="1"/>
              <a:t>proceso</a:t>
            </a:r>
            <a:r>
              <a:rPr lang="en-US" dirty="0"/>
              <a:t> de </a:t>
            </a:r>
            <a:r>
              <a:rPr lang="en-US" dirty="0" err="1"/>
              <a:t>enseñanza</a:t>
            </a:r>
            <a:r>
              <a:rPr lang="en-US" dirty="0"/>
              <a:t> – </a:t>
            </a:r>
            <a:r>
              <a:rPr lang="en-US" dirty="0" err="1" smtClean="0"/>
              <a:t>aprendizaje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La </a:t>
            </a:r>
            <a:r>
              <a:rPr lang="en-US" dirty="0" err="1"/>
              <a:t>conjunción</a:t>
            </a:r>
            <a:r>
              <a:rPr lang="en-US" dirty="0"/>
              <a:t> de </a:t>
            </a:r>
            <a:r>
              <a:rPr lang="en-US" dirty="0" err="1"/>
              <a:t>estas</a:t>
            </a:r>
            <a:r>
              <a:rPr lang="en-US" dirty="0"/>
              <a:t> dos ideas </a:t>
            </a:r>
            <a:r>
              <a:rPr lang="en-US" dirty="0" err="1"/>
              <a:t>fuerza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mueve</a:t>
            </a:r>
            <a:r>
              <a:rPr lang="en-US" dirty="0"/>
              <a:t> a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Escuela</a:t>
            </a:r>
            <a:r>
              <a:rPr lang="en-US" dirty="0"/>
              <a:t>  a </a:t>
            </a:r>
            <a:r>
              <a:rPr lang="en-US" dirty="0" err="1"/>
              <a:t>plantearse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un </a:t>
            </a:r>
            <a:r>
              <a:rPr lang="en-US" dirty="0" err="1"/>
              <a:t>espacio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facilita</a:t>
            </a:r>
            <a:r>
              <a:rPr lang="en-US" dirty="0"/>
              <a:t> y </a:t>
            </a:r>
            <a:r>
              <a:rPr lang="en-US" dirty="0" err="1"/>
              <a:t>potencia</a:t>
            </a:r>
            <a:r>
              <a:rPr lang="en-US" dirty="0"/>
              <a:t> </a:t>
            </a:r>
            <a:r>
              <a:rPr lang="en-US" dirty="0" err="1"/>
              <a:t>procesos</a:t>
            </a:r>
            <a:r>
              <a:rPr lang="en-US" dirty="0"/>
              <a:t> de </a:t>
            </a:r>
            <a:r>
              <a:rPr lang="en-US" dirty="0" err="1"/>
              <a:t>reflexión</a:t>
            </a:r>
            <a:r>
              <a:rPr lang="en-US" dirty="0"/>
              <a:t>, </a:t>
            </a:r>
            <a:r>
              <a:rPr lang="en-US" dirty="0" err="1"/>
              <a:t>intercambio</a:t>
            </a:r>
            <a:r>
              <a:rPr lang="en-US" dirty="0"/>
              <a:t> y </a:t>
            </a:r>
            <a:r>
              <a:rPr lang="en-US" dirty="0" err="1"/>
              <a:t>generación</a:t>
            </a:r>
            <a:r>
              <a:rPr lang="en-US" dirty="0"/>
              <a:t> de </a:t>
            </a:r>
            <a:r>
              <a:rPr lang="en-US" dirty="0" err="1"/>
              <a:t>propuestas</a:t>
            </a:r>
            <a:r>
              <a:rPr lang="en-US" dirty="0"/>
              <a:t> en la </a:t>
            </a:r>
            <a:r>
              <a:rPr lang="en-US" dirty="0" err="1"/>
              <a:t>línea</a:t>
            </a:r>
            <a:r>
              <a:rPr lang="en-US" dirty="0"/>
              <a:t> del </a:t>
            </a:r>
            <a:r>
              <a:rPr lang="en-US" dirty="0" err="1"/>
              <a:t>mejoramiento</a:t>
            </a:r>
            <a:r>
              <a:rPr lang="en-US" dirty="0"/>
              <a:t> de la </a:t>
            </a:r>
            <a:r>
              <a:rPr lang="en-US" dirty="0" err="1"/>
              <a:t>calidad</a:t>
            </a:r>
            <a:r>
              <a:rPr lang="en-US" dirty="0"/>
              <a:t> de la </a:t>
            </a:r>
            <a:r>
              <a:rPr lang="en-US" dirty="0" err="1"/>
              <a:t>docencia</a:t>
            </a:r>
            <a:r>
              <a:rPr lang="en-US" dirty="0"/>
              <a:t>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977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545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Política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perfeccionamiento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cuerpo</a:t>
            </a:r>
            <a:r>
              <a:rPr lang="en-US" dirty="0"/>
              <a:t> </a:t>
            </a:r>
            <a:r>
              <a:rPr lang="en-US" dirty="0" err="1" smtClean="0"/>
              <a:t>docente</a:t>
            </a:r>
            <a:r>
              <a:rPr lang="en-US" dirty="0" smtClean="0"/>
              <a:t> (2004)</a:t>
            </a:r>
          </a:p>
          <a:p>
            <a:pPr>
              <a:buNone/>
            </a:pPr>
            <a:r>
              <a:rPr lang="en-US" dirty="0" smtClean="0"/>
              <a:t>	En </a:t>
            </a:r>
            <a:r>
              <a:rPr lang="en-US" dirty="0" err="1" smtClean="0"/>
              <a:t>ese</a:t>
            </a:r>
            <a:r>
              <a:rPr lang="en-US" dirty="0" smtClean="0"/>
              <a:t> </a:t>
            </a:r>
            <a:r>
              <a:rPr lang="en-US" dirty="0" err="1" smtClean="0"/>
              <a:t>contexto</a:t>
            </a:r>
            <a:r>
              <a:rPr lang="en-US" dirty="0" smtClean="0"/>
              <a:t> en la </a:t>
            </a:r>
            <a:r>
              <a:rPr lang="en-US" dirty="0" err="1"/>
              <a:t>Facultad</a:t>
            </a:r>
            <a:r>
              <a:rPr lang="en-US" dirty="0"/>
              <a:t> de </a:t>
            </a:r>
            <a:r>
              <a:rPr lang="en-US" dirty="0" err="1"/>
              <a:t>Ciencias</a:t>
            </a:r>
            <a:r>
              <a:rPr lang="en-US" dirty="0"/>
              <a:t> </a:t>
            </a:r>
            <a:r>
              <a:rPr lang="en-US" dirty="0" err="1"/>
              <a:t>Físicas</a:t>
            </a:r>
            <a:r>
              <a:rPr lang="en-US" dirty="0"/>
              <a:t> y </a:t>
            </a:r>
            <a:r>
              <a:rPr lang="en-US" dirty="0" err="1" smtClean="0"/>
              <a:t>Matemáticas</a:t>
            </a:r>
            <a:r>
              <a:rPr lang="en-US" dirty="0" smtClean="0"/>
              <a:t>, se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organizado</a:t>
            </a:r>
            <a:r>
              <a:rPr lang="en-US" dirty="0" smtClean="0"/>
              <a:t> </a:t>
            </a:r>
            <a:r>
              <a:rPr lang="en-US" dirty="0" err="1" smtClean="0"/>
              <a:t>talleres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Reformular</a:t>
            </a:r>
            <a:r>
              <a:rPr lang="en-US" dirty="0" smtClean="0"/>
              <a:t> </a:t>
            </a:r>
            <a:r>
              <a:rPr lang="en-US" dirty="0"/>
              <a:t>los </a:t>
            </a:r>
            <a:r>
              <a:rPr lang="en-US" dirty="0" err="1"/>
              <a:t>programas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asignaturas</a:t>
            </a:r>
            <a:r>
              <a:rPr lang="en-US" dirty="0"/>
              <a:t> con </a:t>
            </a:r>
            <a:r>
              <a:rPr lang="en-US" dirty="0" err="1"/>
              <a:t>enfoque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 smtClean="0"/>
              <a:t>competencia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Enseñanza</a:t>
            </a:r>
            <a:r>
              <a:rPr lang="en-US" dirty="0" smtClean="0"/>
              <a:t> con </a:t>
            </a:r>
            <a:r>
              <a:rPr lang="en-US" dirty="0" err="1" smtClean="0"/>
              <a:t>enfoque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competencias</a:t>
            </a:r>
            <a:endParaRPr lang="en-US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52934"/>
          </a:xfrm>
        </p:spPr>
        <p:txBody>
          <a:bodyPr>
            <a:normAutofit fontScale="90000"/>
          </a:bodyPr>
          <a:lstStyle/>
          <a:p>
            <a:pPr lvl="0"/>
            <a:r>
              <a:rPr lang="es-ES_tradnl" dirty="0">
                <a:effectLst/>
              </a:rPr>
              <a:t>FUNDAMENTACION</a:t>
            </a:r>
            <a:r>
              <a:rPr lang="es-ES" dirty="0">
                <a:effectLst/>
              </a:rPr>
              <a:t/>
            </a:r>
            <a:br>
              <a:rPr lang="es-ES" dirty="0">
                <a:effectLst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519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3600" dirty="0" smtClean="0"/>
              <a:t>	En el </a:t>
            </a:r>
            <a:r>
              <a:rPr lang="en-US" sz="3600" dirty="0" err="1" smtClean="0"/>
              <a:t>seno</a:t>
            </a:r>
            <a:r>
              <a:rPr lang="en-US" sz="3600" dirty="0" smtClean="0"/>
              <a:t> de la </a:t>
            </a:r>
            <a:r>
              <a:rPr lang="en-US" sz="3600" dirty="0" err="1"/>
              <a:t>Facultad</a:t>
            </a:r>
            <a:r>
              <a:rPr lang="en-US" sz="3600" dirty="0"/>
              <a:t> de </a:t>
            </a:r>
            <a:r>
              <a:rPr lang="en-US" sz="3600" dirty="0" err="1"/>
              <a:t>Ciencias</a:t>
            </a:r>
            <a:r>
              <a:rPr lang="en-US" sz="3600" dirty="0"/>
              <a:t> </a:t>
            </a:r>
            <a:r>
              <a:rPr lang="en-US" sz="3600" dirty="0" err="1"/>
              <a:t>Físicas</a:t>
            </a:r>
            <a:r>
              <a:rPr lang="en-US" sz="3600" dirty="0"/>
              <a:t> y </a:t>
            </a:r>
            <a:r>
              <a:rPr lang="en-US" sz="3600" dirty="0" err="1"/>
              <a:t>Matemáticas</a:t>
            </a:r>
            <a:r>
              <a:rPr lang="en-US" sz="3600" dirty="0"/>
              <a:t> </a:t>
            </a:r>
            <a:r>
              <a:rPr lang="en-US" sz="3600" dirty="0" smtClean="0"/>
              <a:t>se </a:t>
            </a:r>
            <a:r>
              <a:rPr lang="en-US" sz="3600" dirty="0" err="1" smtClean="0"/>
              <a:t>gestó</a:t>
            </a:r>
            <a:r>
              <a:rPr lang="en-US" sz="3600" dirty="0" smtClean="0"/>
              <a:t> </a:t>
            </a:r>
            <a:r>
              <a:rPr lang="en-US" sz="3600" dirty="0"/>
              <a:t>la idea de </a:t>
            </a:r>
            <a:r>
              <a:rPr lang="en-US" sz="3600" dirty="0" err="1"/>
              <a:t>crear</a:t>
            </a:r>
            <a:r>
              <a:rPr lang="en-US" sz="3600" dirty="0"/>
              <a:t> la </a:t>
            </a:r>
            <a:r>
              <a:rPr lang="en-US" sz="3600" b="1" dirty="0" err="1"/>
              <a:t>Escuela</a:t>
            </a:r>
            <a:r>
              <a:rPr lang="en-US" sz="3600" b="1" dirty="0"/>
              <a:t> de </a:t>
            </a:r>
            <a:r>
              <a:rPr lang="en-US" sz="3600" b="1" dirty="0" err="1"/>
              <a:t>Docentes</a:t>
            </a:r>
            <a:r>
              <a:rPr lang="en-US" sz="3600" dirty="0"/>
              <a:t>  </a:t>
            </a:r>
            <a:r>
              <a:rPr lang="en-US" sz="3600" dirty="0" smtClean="0"/>
              <a:t>y, </a:t>
            </a:r>
            <a:r>
              <a:rPr lang="en-US" sz="3600" dirty="0"/>
              <a:t>la </a:t>
            </a:r>
            <a:r>
              <a:rPr lang="en-US" sz="3600" b="1" dirty="0" err="1"/>
              <a:t>Escuela</a:t>
            </a:r>
            <a:r>
              <a:rPr lang="en-US" sz="3600" b="1" dirty="0"/>
              <a:t> de </a:t>
            </a:r>
            <a:r>
              <a:rPr lang="en-US" sz="3600" b="1" dirty="0" err="1"/>
              <a:t>Ayudantes</a:t>
            </a:r>
            <a:r>
              <a:rPr lang="en-US" sz="3600" b="1" dirty="0"/>
              <a:t>.</a:t>
            </a:r>
            <a:endParaRPr lang="es-ES" sz="36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79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Ofrecer</a:t>
            </a:r>
            <a:r>
              <a:rPr lang="en-US" dirty="0" smtClean="0"/>
              <a:t> </a:t>
            </a:r>
            <a:r>
              <a:rPr lang="en-US" dirty="0" err="1"/>
              <a:t>posibilidades</a:t>
            </a:r>
            <a:r>
              <a:rPr lang="en-US" dirty="0"/>
              <a:t> </a:t>
            </a:r>
            <a:r>
              <a:rPr lang="en-US" dirty="0" err="1"/>
              <a:t>mediatas</a:t>
            </a:r>
            <a:r>
              <a:rPr lang="en-US" dirty="0"/>
              <a:t> de </a:t>
            </a:r>
            <a:r>
              <a:rPr lang="en-US" dirty="0" err="1"/>
              <a:t>formación</a:t>
            </a:r>
            <a:r>
              <a:rPr lang="en-US" dirty="0"/>
              <a:t> </a:t>
            </a:r>
            <a:r>
              <a:rPr lang="en-US" dirty="0" err="1"/>
              <a:t>pedagógica</a:t>
            </a:r>
            <a:r>
              <a:rPr lang="en-US" dirty="0"/>
              <a:t> de </a:t>
            </a:r>
            <a:r>
              <a:rPr lang="en-US" dirty="0" err="1"/>
              <a:t>carácter</a:t>
            </a:r>
            <a:r>
              <a:rPr lang="en-US" dirty="0"/>
              <a:t> integral </a:t>
            </a:r>
            <a:r>
              <a:rPr lang="en-US" dirty="0" smtClean="0"/>
              <a:t>,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competencias</a:t>
            </a:r>
            <a:r>
              <a:rPr lang="en-US" dirty="0"/>
              <a:t> y  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distingan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compromiso</a:t>
            </a:r>
            <a:r>
              <a:rPr lang="en-US" dirty="0"/>
              <a:t>  y </a:t>
            </a:r>
            <a:r>
              <a:rPr lang="en-US" dirty="0" err="1"/>
              <a:t>responsabilidad</a:t>
            </a:r>
            <a:r>
              <a:rPr lang="en-US" dirty="0"/>
              <a:t> social en el </a:t>
            </a:r>
            <a:r>
              <a:rPr lang="en-US" dirty="0" err="1"/>
              <a:t>desarrollo</a:t>
            </a:r>
            <a:r>
              <a:rPr lang="en-US" dirty="0"/>
              <a:t> del  </a:t>
            </a:r>
            <a:r>
              <a:rPr lang="en-US" dirty="0" err="1"/>
              <a:t>proyecto</a:t>
            </a:r>
            <a:r>
              <a:rPr lang="en-US" dirty="0"/>
              <a:t> </a:t>
            </a:r>
            <a:r>
              <a:rPr lang="en-US" dirty="0" err="1"/>
              <a:t>educativo</a:t>
            </a:r>
            <a:r>
              <a:rPr lang="en-US" dirty="0"/>
              <a:t> de la UCEN   en el </a:t>
            </a:r>
            <a:r>
              <a:rPr lang="en-US" dirty="0" err="1"/>
              <a:t>corto</a:t>
            </a:r>
            <a:r>
              <a:rPr lang="en-US" dirty="0"/>
              <a:t> </a:t>
            </a:r>
            <a:r>
              <a:rPr lang="en-US" dirty="0" err="1"/>
              <a:t>plazo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A </a:t>
            </a:r>
            <a:r>
              <a:rPr lang="en-US" dirty="0"/>
              <a:t>los </a:t>
            </a:r>
            <a:r>
              <a:rPr lang="en-US" dirty="0" err="1"/>
              <a:t>estudiantes</a:t>
            </a:r>
            <a:r>
              <a:rPr lang="en-US" dirty="0"/>
              <a:t> </a:t>
            </a:r>
            <a:r>
              <a:rPr lang="en-US" dirty="0" err="1"/>
              <a:t>dar</a:t>
            </a:r>
            <a:r>
              <a:rPr lang="en-US" dirty="0"/>
              <a:t> la </a:t>
            </a:r>
            <a:r>
              <a:rPr lang="en-US" dirty="0" err="1"/>
              <a:t>oportunidad</a:t>
            </a:r>
            <a:r>
              <a:rPr lang="en-US" dirty="0"/>
              <a:t> de ser </a:t>
            </a:r>
            <a:r>
              <a:rPr lang="es-CL" dirty="0"/>
              <a:t>ayudantes que colaboren con el Docente en las tareas propias del quehacer </a:t>
            </a:r>
            <a:r>
              <a:rPr lang="es-CL" dirty="0" smtClean="0"/>
              <a:t>educativo.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84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docentes</a:t>
            </a:r>
            <a:r>
              <a:rPr lang="en-US" dirty="0"/>
              <a:t> y </a:t>
            </a:r>
            <a:r>
              <a:rPr lang="en-US" dirty="0" err="1"/>
              <a:t>ayudantes</a:t>
            </a:r>
            <a:r>
              <a:rPr lang="en-US" dirty="0"/>
              <a:t> </a:t>
            </a:r>
            <a:r>
              <a:rPr lang="en-US" dirty="0" err="1"/>
              <a:t>tendrán</a:t>
            </a:r>
            <a:r>
              <a:rPr lang="en-US" dirty="0"/>
              <a:t> la </a:t>
            </a:r>
            <a:r>
              <a:rPr lang="en-US" dirty="0" err="1"/>
              <a:t>posibilidad</a:t>
            </a:r>
            <a:r>
              <a:rPr lang="en-US" dirty="0"/>
              <a:t> de </a:t>
            </a:r>
            <a:r>
              <a:rPr lang="en-US" dirty="0" err="1"/>
              <a:t>capacitarse</a:t>
            </a:r>
            <a:r>
              <a:rPr lang="en-US" dirty="0"/>
              <a:t> en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metodologías</a:t>
            </a:r>
            <a:r>
              <a:rPr lang="en-US" dirty="0"/>
              <a:t> </a:t>
            </a:r>
            <a:r>
              <a:rPr lang="en-US" dirty="0" err="1" smtClean="0"/>
              <a:t>enseñanza</a:t>
            </a:r>
            <a:r>
              <a:rPr lang="en-US" dirty="0"/>
              <a:t>,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también</a:t>
            </a:r>
            <a:r>
              <a:rPr lang="en-US" dirty="0"/>
              <a:t> en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dirty="0" err="1" smtClean="0"/>
              <a:t>ecnologías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Información</a:t>
            </a:r>
            <a:r>
              <a:rPr lang="en-US" dirty="0"/>
              <a:t> y </a:t>
            </a:r>
            <a:r>
              <a:rPr lang="en-US" dirty="0" err="1"/>
              <a:t>Comunicación</a:t>
            </a:r>
            <a:r>
              <a:rPr lang="en-US" dirty="0"/>
              <a:t>,  </a:t>
            </a:r>
            <a:endParaRPr lang="en-US" dirty="0" smtClean="0"/>
          </a:p>
          <a:p>
            <a:endParaRPr lang="en-US" dirty="0" smtClean="0"/>
          </a:p>
          <a:p>
            <a:pPr algn="just"/>
            <a:r>
              <a:rPr lang="en-US" dirty="0" err="1" smtClean="0"/>
              <a:t>Tendrán</a:t>
            </a:r>
            <a:r>
              <a:rPr lang="en-US" dirty="0" smtClean="0"/>
              <a:t> </a:t>
            </a:r>
            <a:r>
              <a:rPr lang="en-US" dirty="0"/>
              <a:t>un </a:t>
            </a:r>
            <a:r>
              <a:rPr lang="en-US" dirty="0" err="1"/>
              <a:t>espacio</a:t>
            </a:r>
            <a:r>
              <a:rPr lang="en-US" dirty="0"/>
              <a:t>  de </a:t>
            </a:r>
            <a:r>
              <a:rPr lang="en-US" dirty="0" err="1"/>
              <a:t>discusión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interactuar</a:t>
            </a:r>
            <a:r>
              <a:rPr lang="en-US" dirty="0"/>
              <a:t> y </a:t>
            </a:r>
            <a:r>
              <a:rPr lang="en-US" dirty="0" err="1"/>
              <a:t>reflexionar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temas</a:t>
            </a:r>
            <a:r>
              <a:rPr lang="en-US" dirty="0"/>
              <a:t> </a:t>
            </a:r>
            <a:r>
              <a:rPr lang="en-US" dirty="0" err="1" smtClean="0"/>
              <a:t>atingentes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Para </a:t>
            </a:r>
            <a:r>
              <a:rPr lang="en-US" dirty="0"/>
              <a:t>los </a:t>
            </a:r>
            <a:r>
              <a:rPr lang="en-US" dirty="0" err="1"/>
              <a:t>estudiantes</a:t>
            </a:r>
            <a:r>
              <a:rPr lang="en-US" dirty="0"/>
              <a:t>- </a:t>
            </a:r>
            <a:r>
              <a:rPr lang="en-US" dirty="0" err="1"/>
              <a:t>ayudantes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un </a:t>
            </a:r>
            <a:r>
              <a:rPr lang="en-US" dirty="0" err="1"/>
              <a:t>beneficio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compañeros</a:t>
            </a:r>
            <a:r>
              <a:rPr lang="en-US" dirty="0"/>
              <a:t> y el </a:t>
            </a:r>
            <a:r>
              <a:rPr lang="en-US" dirty="0" err="1"/>
              <a:t>suyo</a:t>
            </a:r>
            <a:r>
              <a:rPr lang="en-US" dirty="0"/>
              <a:t> </a:t>
            </a:r>
            <a:r>
              <a:rPr lang="en-US" dirty="0" err="1"/>
              <a:t>propio</a:t>
            </a:r>
            <a:r>
              <a:rPr lang="en-US" dirty="0"/>
              <a:t>,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tendrán</a:t>
            </a:r>
            <a:r>
              <a:rPr lang="en-US" dirty="0"/>
              <a:t> la </a:t>
            </a:r>
            <a:r>
              <a:rPr lang="en-US" dirty="0" err="1"/>
              <a:t>posibilidad</a:t>
            </a:r>
            <a:r>
              <a:rPr lang="en-US" dirty="0"/>
              <a:t> de </a:t>
            </a:r>
            <a:r>
              <a:rPr lang="en-US" dirty="0" err="1"/>
              <a:t>ampliar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expectro</a:t>
            </a:r>
            <a:r>
              <a:rPr lang="en-US" dirty="0"/>
              <a:t> no tan solo en el </a:t>
            </a:r>
            <a:r>
              <a:rPr lang="en-US" dirty="0" err="1"/>
              <a:t>ámbito</a:t>
            </a:r>
            <a:r>
              <a:rPr lang="en-US" dirty="0"/>
              <a:t> </a:t>
            </a:r>
            <a:r>
              <a:rPr lang="en-US" dirty="0" err="1"/>
              <a:t>disciplinar</a:t>
            </a:r>
            <a:r>
              <a:rPr lang="en-US" dirty="0"/>
              <a:t>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83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  Se  </a:t>
            </a:r>
            <a:r>
              <a:rPr lang="en-US" dirty="0" err="1" smtClean="0"/>
              <a:t>invitará</a:t>
            </a:r>
            <a:r>
              <a:rPr lang="en-US" dirty="0" smtClean="0"/>
              <a:t>  </a:t>
            </a:r>
            <a:r>
              <a:rPr lang="en-US" dirty="0"/>
              <a:t>a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docentes</a:t>
            </a:r>
            <a:r>
              <a:rPr lang="en-US" dirty="0" smtClean="0"/>
              <a:t> a </a:t>
            </a:r>
            <a:r>
              <a:rPr lang="en-US" dirty="0" err="1" smtClean="0"/>
              <a:t>participar</a:t>
            </a:r>
            <a:r>
              <a:rPr lang="en-US" dirty="0" smtClean="0"/>
              <a:t> </a:t>
            </a:r>
            <a:r>
              <a:rPr lang="en-US" dirty="0"/>
              <a:t>en </a:t>
            </a:r>
            <a:r>
              <a:rPr lang="en-US" dirty="0" err="1"/>
              <a:t>talleres</a:t>
            </a:r>
            <a:r>
              <a:rPr lang="en-US" dirty="0"/>
              <a:t> 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involucran</a:t>
            </a:r>
            <a:r>
              <a:rPr lang="en-US" dirty="0"/>
              <a:t> la </a:t>
            </a:r>
            <a:r>
              <a:rPr lang="en-US" dirty="0" err="1"/>
              <a:t>revisión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metodologías</a:t>
            </a:r>
            <a:r>
              <a:rPr lang="en-US" dirty="0"/>
              <a:t> de </a:t>
            </a:r>
            <a:r>
              <a:rPr lang="en-US" dirty="0" err="1"/>
              <a:t>enseñanza</a:t>
            </a:r>
            <a:r>
              <a:rPr lang="en-US" dirty="0"/>
              <a:t> no </a:t>
            </a:r>
            <a:r>
              <a:rPr lang="en-US" dirty="0" err="1"/>
              <a:t>tradicionales</a:t>
            </a:r>
            <a:r>
              <a:rPr lang="en-US" dirty="0"/>
              <a:t>,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deberán</a:t>
            </a:r>
            <a:r>
              <a:rPr lang="en-US" dirty="0" smtClean="0"/>
              <a:t> </a:t>
            </a:r>
            <a:r>
              <a:rPr lang="en-US" dirty="0" err="1" smtClean="0"/>
              <a:t>poner</a:t>
            </a:r>
            <a:r>
              <a:rPr lang="en-US" dirty="0" smtClean="0"/>
              <a:t> en </a:t>
            </a:r>
            <a:r>
              <a:rPr lang="en-US" dirty="0" err="1"/>
              <a:t>práctica</a:t>
            </a:r>
            <a:r>
              <a:rPr lang="en-US" dirty="0"/>
              <a:t>  </a:t>
            </a:r>
            <a:r>
              <a:rPr lang="en-US" dirty="0" err="1"/>
              <a:t>realizando</a:t>
            </a:r>
            <a:r>
              <a:rPr lang="en-US" dirty="0"/>
              <a:t> </a:t>
            </a:r>
            <a:r>
              <a:rPr lang="en-US" dirty="0" err="1"/>
              <a:t>actividades</a:t>
            </a:r>
            <a:r>
              <a:rPr lang="en-US" dirty="0"/>
              <a:t> </a:t>
            </a:r>
            <a:r>
              <a:rPr lang="en-US" dirty="0" err="1"/>
              <a:t>innovadoras</a:t>
            </a:r>
            <a:r>
              <a:rPr lang="en-US" dirty="0"/>
              <a:t>  con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 smtClean="0"/>
              <a:t>estudiantes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s-ES" dirty="0" smtClean="0"/>
              <a:t> 	</a:t>
            </a:r>
            <a:r>
              <a:rPr lang="es-CL" dirty="0" smtClean="0"/>
              <a:t>Por </a:t>
            </a:r>
            <a:r>
              <a:rPr lang="es-CL" dirty="0"/>
              <a:t>otra parte los estudiantes- ayudantes deberán ser actores relevantes del proceso de aprendizaje de sus compañeros en la sala de clases y fuera de </a:t>
            </a:r>
            <a:r>
              <a:rPr lang="es-CL" dirty="0" smtClean="0"/>
              <a:t>ella.</a:t>
            </a:r>
          </a:p>
          <a:p>
            <a:pPr algn="just">
              <a:buNone/>
            </a:pPr>
            <a:endParaRPr lang="es-CL" dirty="0" smtClean="0"/>
          </a:p>
          <a:p>
            <a:pPr algn="just"/>
            <a:r>
              <a:rPr lang="es-CL" dirty="0" smtClean="0"/>
              <a:t>Ellos </a:t>
            </a:r>
            <a:r>
              <a:rPr lang="es-CL" dirty="0"/>
              <a:t>serán un nexo entre los estudiantes y los docentes.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699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211</TotalTime>
  <Words>567</Words>
  <Application>Microsoft Office PowerPoint</Application>
  <PresentationFormat>Presentación en pantalla (4:3)</PresentationFormat>
  <Paragraphs>120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Concurrencia</vt:lpstr>
      <vt:lpstr>PROPUESTA ESCUELA DE  PERFECCIONAMIENTO </vt:lpstr>
      <vt:lpstr>INTRODUCCIÓN </vt:lpstr>
      <vt:lpstr>Presentación de PowerPoint</vt:lpstr>
      <vt:lpstr>Presentación de PowerPoint</vt:lpstr>
      <vt:lpstr>FUNDAMENTACION </vt:lpstr>
      <vt:lpstr>Presentación de PowerPoint</vt:lpstr>
      <vt:lpstr>Presentación de PowerPoint</vt:lpstr>
      <vt:lpstr>Presentación de PowerPoint</vt:lpstr>
      <vt:lpstr>Presentación de PowerPoint</vt:lpstr>
      <vt:lpstr>La Escuela de Perfeccionamiento  y la Acreditación</vt:lpstr>
      <vt:lpstr>METAS DE LA ESCUELA DE PERFECCIONAMIENTO</vt:lpstr>
      <vt:lpstr>La Escuela de Docentes </vt:lpstr>
      <vt:lpstr> Objetivos Específicos   </vt:lpstr>
      <vt:lpstr>Presentación de PowerPoint</vt:lpstr>
      <vt:lpstr>Presentación de PowerPoint</vt:lpstr>
      <vt:lpstr>Escuela de Ayudantes</vt:lpstr>
      <vt:lpstr>Objetivos Específicos.</vt:lpstr>
      <vt:lpstr>Presentación de PowerPoint</vt:lpstr>
      <vt:lpstr>Presentación de PowerPoint</vt:lpstr>
      <vt:lpstr>PUESTA EN MARCHA DE LA ESCUELA DE PERFECCIONAMIENTO </vt:lpstr>
      <vt:lpstr>Propuesta de Talleres Escuela de Docentes </vt:lpstr>
      <vt:lpstr>Propuesta de Talleres  Escuela de Ayudantes</vt:lpstr>
      <vt:lpstr>FUNCIONES DE LA ESCUELA DE PERFECCIONAMIENTO </vt:lpstr>
      <vt:lpstr>Presentación de PowerPoint</vt:lpstr>
      <vt:lpstr>CONFORMACION DE LAS ESCUELAS  </vt:lpstr>
      <vt:lpstr>Escuela de Docentes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ESCUELA DE  PERFECCIONAMIENTO</dc:title>
  <dc:creator>mcoronav</dc:creator>
  <cp:lastModifiedBy>Rodrigo Alonso Duran Guzman</cp:lastModifiedBy>
  <cp:revision>32</cp:revision>
  <dcterms:created xsi:type="dcterms:W3CDTF">2013-01-11T19:24:06Z</dcterms:created>
  <dcterms:modified xsi:type="dcterms:W3CDTF">2013-01-22T13:35:34Z</dcterms:modified>
</cp:coreProperties>
</file>