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2" r:id="rId3"/>
    <p:sldId id="319" r:id="rId4"/>
    <p:sldId id="316" r:id="rId5"/>
    <p:sldId id="313" r:id="rId6"/>
    <p:sldId id="314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28" autoAdjust="0"/>
  </p:normalViewPr>
  <p:slideViewPr>
    <p:cSldViewPr>
      <p:cViewPr>
        <p:scale>
          <a:sx n="78" d="100"/>
          <a:sy n="78" d="100"/>
        </p:scale>
        <p:origin x="-84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E777-F0E4-454F-B042-318CB9352C5F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3121-2690-4546-B44D-D5CE87708E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3EB0-8C37-4BC2-A258-4A9F1E13E602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A729-CA49-4A9D-B97D-143198F8A4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D7C3-20F2-408B-B877-B550C735921F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A056-8A8F-48DE-92FB-69DA08EBCE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1E7E-9510-4BF3-BD33-9BB63BEA11B5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AC59-F459-475A-BA6D-C69CAC514E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9BA8-DC04-4001-AE50-DFE1D050ED26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6349-E07E-4A69-8EDD-5C8CA13ABC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83F5-C498-4231-88A7-3A41E51B6391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49A3-942B-46AB-9095-09765D0A1E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A929-A2E7-464F-81CD-292100CF68A1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B8B4-FCE5-453B-BD22-C542179DC2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F22-55B8-42DE-9A78-3F0754541999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DC72-3D8C-4F76-BD27-0D16553CD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0263-9FB5-414B-A0C7-11F6FA1D7619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C01F-2FB5-450A-BE89-1CFFC75C5D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80BF-A3C9-4EDB-915D-B5C3F181998E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BAE-B5A9-449C-9947-EC52D47C36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1B07A3-D59C-439F-83EA-811C0423B156}" type="datetimeFigureOut">
              <a:rPr lang="es-ES"/>
              <a:pPr>
                <a:defRPr/>
              </a:pPr>
              <a:t>04/10/2012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7C3B3-39BA-4DFF-B5EB-463A0E390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67" r:id="rId6"/>
    <p:sldLayoutId id="2147483673" r:id="rId7"/>
    <p:sldLayoutId id="2147483674" r:id="rId8"/>
    <p:sldLayoutId id="2147483666" r:id="rId9"/>
    <p:sldLayoutId id="214748366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095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3"/>
          <p:cNvSpPr>
            <a:spLocks noChangeArrowheads="1"/>
          </p:cNvSpPr>
          <p:nvPr/>
        </p:nvSpPr>
        <p:spPr bwMode="auto">
          <a:xfrm>
            <a:off x="724794" y="911143"/>
            <a:ext cx="72009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CL" sz="3200" b="1" u="sng" dirty="0">
                <a:solidFill>
                  <a:schemeClr val="tx2"/>
                </a:solidFill>
                <a:latin typeface="+mj-lt"/>
              </a:rPr>
              <a:t>Descripción </a:t>
            </a:r>
            <a:r>
              <a:rPr lang="es-CL" sz="3200" b="1" u="sng" dirty="0" smtClean="0">
                <a:solidFill>
                  <a:schemeClr val="tx2"/>
                </a:solidFill>
                <a:latin typeface="+mj-lt"/>
              </a:rPr>
              <a:t>del proyecto CAIE</a:t>
            </a:r>
            <a:endParaRPr lang="es-CL" sz="3200" b="1" u="sng" dirty="0">
              <a:solidFill>
                <a:schemeClr val="tx2"/>
              </a:solidFill>
              <a:latin typeface="+mj-lt"/>
            </a:endParaRPr>
          </a:p>
          <a:p>
            <a:pPr algn="ctr">
              <a:tabLst>
                <a:tab pos="457200" algn="l"/>
              </a:tabLst>
            </a:pPr>
            <a:endParaRPr lang="es-ES" dirty="0"/>
          </a:p>
          <a:p>
            <a:pPr algn="ctr">
              <a:tabLst>
                <a:tab pos="457200" algn="l"/>
              </a:tabLst>
            </a:pPr>
            <a:r>
              <a:rPr lang="es-CL" dirty="0"/>
              <a:t>Con la finalidad de abarcar la jornada completa de nuestra universidad y concentrar en un solo lugar las diversas solicitudes y consultas de los estudiantes,  se ha </a:t>
            </a:r>
            <a:r>
              <a:rPr lang="es-CL" dirty="0" smtClean="0"/>
              <a:t>determino </a:t>
            </a:r>
            <a:r>
              <a:rPr lang="es-CL" dirty="0"/>
              <a:t>la necesidad de implementar el “Centro de Atención Integral al Estudiante” el cual consiste en entregar un servicio de calidad orientado a dar respuestas y soluciones al estudiante en todos sus requerimientos, beneficios, entrega de certificados y apoyo a la vida universitaria.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6149672" cy="284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9"/>
          <p:cNvSpPr>
            <a:spLocks noChangeArrowheads="1"/>
          </p:cNvSpPr>
          <p:nvPr/>
        </p:nvSpPr>
        <p:spPr bwMode="auto">
          <a:xfrm>
            <a:off x="5651500" y="4248329"/>
            <a:ext cx="2303463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CL" sz="3200" b="1" u="sng" dirty="0"/>
              <a:t>Valores</a:t>
            </a:r>
          </a:p>
          <a:p>
            <a:pPr algn="ctr">
              <a:tabLst>
                <a:tab pos="457200" algn="l"/>
              </a:tabLst>
            </a:pPr>
            <a:endParaRPr lang="es-ES" dirty="0"/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es-ES" dirty="0"/>
              <a:t>Excelencia 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endParaRPr lang="es-ES" dirty="0"/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es-ES" dirty="0"/>
              <a:t>Calidad de servicio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endParaRPr lang="es-ES" dirty="0"/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es-ES" dirty="0"/>
              <a:t>Orientación al estudiante</a:t>
            </a:r>
          </a:p>
        </p:txBody>
      </p:sp>
      <p:sp>
        <p:nvSpPr>
          <p:cNvPr id="69634" name="Text Box 13"/>
          <p:cNvSpPr txBox="1">
            <a:spLocks noChangeArrowheads="1"/>
          </p:cNvSpPr>
          <p:nvPr/>
        </p:nvSpPr>
        <p:spPr bwMode="auto">
          <a:xfrm>
            <a:off x="611188" y="49418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963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9260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18"/>
          <p:cNvSpPr txBox="1">
            <a:spLocks noChangeArrowheads="1"/>
          </p:cNvSpPr>
          <p:nvPr/>
        </p:nvSpPr>
        <p:spPr bwMode="auto">
          <a:xfrm>
            <a:off x="2195513" y="594995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9637" name="Rectangle 20"/>
          <p:cNvSpPr>
            <a:spLocks noChangeArrowheads="1"/>
          </p:cNvSpPr>
          <p:nvPr/>
        </p:nvSpPr>
        <p:spPr bwMode="auto">
          <a:xfrm>
            <a:off x="1403350" y="794296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CL" sz="3200" b="1" u="sng" dirty="0">
                <a:latin typeface="Arial Rounded MT Bold" pitchFamily="34" charset="0"/>
              </a:rPr>
              <a:t>Visión</a:t>
            </a:r>
          </a:p>
          <a:p>
            <a:pPr algn="ctr">
              <a:tabLst>
                <a:tab pos="457200" algn="l"/>
              </a:tabLst>
            </a:pPr>
            <a:endParaRPr lang="es-ES" dirty="0"/>
          </a:p>
          <a:p>
            <a:pPr algn="ctr">
              <a:tabLst>
                <a:tab pos="457200" algn="l"/>
              </a:tabLst>
            </a:pPr>
            <a:r>
              <a:rPr lang="es-CL" dirty="0"/>
              <a:t>Ser reconocida como un área que aporta valor dentro de la vida universitaria de todos los estudiantes indistintamente de su jornada.</a:t>
            </a:r>
          </a:p>
        </p:txBody>
      </p:sp>
      <p:sp>
        <p:nvSpPr>
          <p:cNvPr id="69638" name="Rectangle 22"/>
          <p:cNvSpPr>
            <a:spLocks noChangeArrowheads="1"/>
          </p:cNvSpPr>
          <p:nvPr/>
        </p:nvSpPr>
        <p:spPr bwMode="auto">
          <a:xfrm>
            <a:off x="1258888" y="2377440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CL" sz="3200" b="1" u="sng" dirty="0">
                <a:latin typeface="+mj-lt"/>
              </a:rPr>
              <a:t>Misión </a:t>
            </a:r>
          </a:p>
          <a:p>
            <a:pPr algn="ctr">
              <a:tabLst>
                <a:tab pos="457200" algn="l"/>
              </a:tabLst>
            </a:pPr>
            <a:endParaRPr lang="es-ES" dirty="0"/>
          </a:p>
          <a:p>
            <a:pPr algn="ctr">
              <a:tabLst>
                <a:tab pos="457200" algn="l"/>
              </a:tabLst>
            </a:pPr>
            <a:r>
              <a:rPr lang="es-CL" dirty="0"/>
              <a:t>Es entregar calidad de servicio, con una atención integral, </a:t>
            </a:r>
            <a:r>
              <a:rPr lang="es-CL" dirty="0" err="1"/>
              <a:t>calida</a:t>
            </a:r>
            <a:r>
              <a:rPr lang="es-CL" dirty="0"/>
              <a:t> y asertiva a los estudiantes de nuestra universidad que son el foco de nuestro que hacer diario y esto se vea reflejado en el espíritu de quienes atenderemos diariamente. </a:t>
            </a:r>
          </a:p>
        </p:txBody>
      </p:sp>
      <p:pic>
        <p:nvPicPr>
          <p:cNvPr id="6963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095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395288" y="836613"/>
            <a:ext cx="8229600" cy="9318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u="sng" smtClean="0">
                <a:ln>
                  <a:noFill/>
                </a:ln>
                <a:effectLst/>
              </a:rPr>
              <a:t>Objetivos 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23386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CL" sz="2100" b="1" u="sng" smtClean="0"/>
              <a:t>Objetivo General</a:t>
            </a:r>
            <a:endParaRPr lang="es-ES" sz="2100" b="1" smtClean="0"/>
          </a:p>
          <a:p>
            <a:pPr>
              <a:lnSpc>
                <a:spcPct val="90000"/>
              </a:lnSpc>
            </a:pPr>
            <a:r>
              <a:rPr lang="es-ES" sz="2100" smtClean="0"/>
              <a:t>Entregar  un servicio integral y de calidad a nuestros estudiantes, con una cultura centrada y comprometida en los alumnos y obtener una verticalidad en la entrega de la información.</a:t>
            </a:r>
            <a:endParaRPr lang="es-ES" sz="2100" u="sng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s-ES" sz="2100" b="1" u="sng" smtClean="0"/>
              <a:t>Objetivos Específicos</a:t>
            </a:r>
            <a:endParaRPr lang="es-ES" sz="2100" b="1" smtClean="0"/>
          </a:p>
          <a:p>
            <a:pPr>
              <a:lnSpc>
                <a:spcPct val="90000"/>
              </a:lnSpc>
            </a:pPr>
            <a:r>
              <a:rPr lang="es-ES" sz="2100" smtClean="0"/>
              <a:t>Mejorar la percepción y la satisfacción del estudiantado con el área administrativa.</a:t>
            </a:r>
          </a:p>
          <a:p>
            <a:pPr>
              <a:lnSpc>
                <a:spcPct val="90000"/>
              </a:lnSpc>
            </a:pPr>
            <a:r>
              <a:rPr lang="es-ES" sz="2100" smtClean="0"/>
              <a:t>Unificar los diversos servicios entregados por la universidad en un solo lugar.</a:t>
            </a:r>
          </a:p>
          <a:p>
            <a:pPr>
              <a:lnSpc>
                <a:spcPct val="90000"/>
              </a:lnSpc>
            </a:pPr>
            <a:r>
              <a:rPr lang="es-ES" sz="2100" smtClean="0"/>
              <a:t>Desarrollar y potenciar los procedimientos y procesos internos para que sea mas expedita la atención  </a:t>
            </a:r>
          </a:p>
          <a:p>
            <a:pPr>
              <a:lnSpc>
                <a:spcPct val="90000"/>
              </a:lnSpc>
            </a:pPr>
            <a:r>
              <a:rPr lang="es-ES" sz="2100" smtClean="0"/>
              <a:t>Generar lazos entre las diferentes áreas de apoyo y potenciar un trabajo en equipo que nos permita trabajar comunicados </a:t>
            </a:r>
          </a:p>
        </p:txBody>
      </p:sp>
      <p:pic>
        <p:nvPicPr>
          <p:cNvPr id="7782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095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9" descr="http://www.ricoencontacto.net/prueba2/images/stories/flexibilidad-laboral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33375"/>
            <a:ext cx="273526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314732" y="1645866"/>
            <a:ext cx="8229600" cy="765174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" u="sng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Servicios del CAIE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8229600" cy="4233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100" dirty="0" smtClean="0"/>
              <a:t>Emisión inmediata de certificados  de alumno regular para diferentes fines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100" dirty="0" smtClean="0"/>
              <a:t>Gestión de certificados  que requieren confirmación por parte de cada escuela, ejemplo Titulo en tramite, egreso, ranking, etc.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100" dirty="0" smtClean="0"/>
              <a:t>Gestión de  solicitudes académicas 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100" dirty="0" smtClean="0"/>
              <a:t>Suspensión de estudios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100" dirty="0" smtClean="0"/>
              <a:t>Reincorporación de estudios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" sz="2100" dirty="0" smtClean="0"/>
              <a:t>Apelación a eliminación de estudios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100" dirty="0" smtClean="0"/>
              <a:t>Solicitud y entrega de  la Credencial Universitaria Inteligente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100" dirty="0" smtClean="0"/>
              <a:t>Servicios varios : cambio de clave de correo interno, información general 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s-ES" sz="2100" dirty="0" smtClean="0"/>
          </a:p>
        </p:txBody>
      </p:sp>
      <p:pic>
        <p:nvPicPr>
          <p:cNvPr id="7782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095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4.bp.blogspot.com/-R28ln0yFuHw/TsrEj2T_c2I/AAAAAAAAACw/fjdT-7dp8qs/s1600/estudiantes-universitarios-thumb3379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7464"/>
            <a:ext cx="2857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095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effectLst/>
              </a:rPr>
              <a:t>El equipo de trabajo del CAIE</a:t>
            </a:r>
            <a:endParaRPr lang="es-ES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Ejecutivos comprometidos</a:t>
            </a:r>
            <a:endParaRPr lang="es-ES" dirty="0"/>
          </a:p>
        </p:txBody>
      </p:sp>
      <p:pic>
        <p:nvPicPr>
          <p:cNvPr id="19" name="1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0730"/>
            <a:ext cx="4040188" cy="3030140"/>
          </a:xfrm>
        </p:spPr>
      </p:pic>
      <p:sp>
        <p:nvSpPr>
          <p:cNvPr id="16" name="15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2276872"/>
            <a:ext cx="4031431" cy="338216"/>
          </a:xfrm>
        </p:spPr>
        <p:txBody>
          <a:bodyPr>
            <a:no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en la calidad y la atención</a:t>
            </a:r>
            <a:endParaRPr lang="es-ES" dirty="0"/>
          </a:p>
        </p:txBody>
      </p:sp>
      <p:pic>
        <p:nvPicPr>
          <p:cNvPr id="18" name="1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0135"/>
            <a:ext cx="4041775" cy="303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6300788" y="5084763"/>
            <a:ext cx="2316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14300" algn="l"/>
              </a:tabLst>
            </a:pPr>
            <a:r>
              <a:rPr lang="es-CL" b="1" u="sng"/>
              <a:t>Ubicación del CAIE </a:t>
            </a:r>
            <a:endParaRPr lang="es-ES"/>
          </a:p>
          <a:p>
            <a:pPr algn="ctr">
              <a:tabLst>
                <a:tab pos="114300" algn="l"/>
              </a:tabLst>
            </a:pPr>
            <a:r>
              <a:rPr lang="es-ES"/>
              <a:t>Campus Almagro Norte</a:t>
            </a:r>
          </a:p>
          <a:p>
            <a:pPr algn="ctr">
              <a:tabLst>
                <a:tab pos="114300" algn="l"/>
              </a:tabLst>
            </a:pPr>
            <a:r>
              <a:rPr lang="es-ES"/>
              <a:t>Piso 1, edificio B.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782321" y="836613"/>
            <a:ext cx="7777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14300" algn="l"/>
              </a:tabLst>
            </a:pPr>
            <a:r>
              <a:rPr lang="es-CL" b="1" u="sng" dirty="0" smtClean="0"/>
              <a:t>Estrategia </a:t>
            </a:r>
            <a:r>
              <a:rPr lang="es-CL" b="1" u="sng" dirty="0"/>
              <a:t>para brindar el mejor </a:t>
            </a:r>
            <a:r>
              <a:rPr lang="es-CL" b="1" u="sng" dirty="0" smtClean="0"/>
              <a:t>servicios</a:t>
            </a:r>
          </a:p>
          <a:p>
            <a:pPr algn="ctr">
              <a:tabLst>
                <a:tab pos="114300" algn="l"/>
              </a:tabLst>
            </a:pPr>
            <a:endParaRPr lang="es-ES" dirty="0"/>
          </a:p>
          <a:p>
            <a:pPr algn="just">
              <a:tabLst>
                <a:tab pos="114300" algn="l"/>
              </a:tabLst>
            </a:pPr>
            <a:r>
              <a:rPr lang="es-CL" dirty="0"/>
              <a:t>La estrategia para abordar este proyecto </a:t>
            </a:r>
            <a:r>
              <a:rPr lang="es-CL" dirty="0" smtClean="0"/>
              <a:t>es: </a:t>
            </a:r>
            <a:endParaRPr lang="es-CL" dirty="0"/>
          </a:p>
          <a:p>
            <a:pPr algn="just">
              <a:tabLst>
                <a:tab pos="114300" algn="l"/>
              </a:tabLst>
            </a:pPr>
            <a:r>
              <a:rPr lang="es-CL" b="1" i="1" dirty="0" smtClean="0">
                <a:solidFill>
                  <a:schemeClr val="accent2"/>
                </a:solidFill>
              </a:rPr>
              <a:t>Calidad </a:t>
            </a:r>
            <a:r>
              <a:rPr lang="es-CL" b="1" i="1" dirty="0">
                <a:solidFill>
                  <a:schemeClr val="accent2"/>
                </a:solidFill>
              </a:rPr>
              <a:t>de atención</a:t>
            </a:r>
            <a:r>
              <a:rPr lang="es-CL" dirty="0">
                <a:solidFill>
                  <a:schemeClr val="accent2"/>
                </a:solidFill>
              </a:rPr>
              <a:t>:</a:t>
            </a:r>
            <a:r>
              <a:rPr lang="es-CL" dirty="0"/>
              <a:t> Personalizada, </a:t>
            </a:r>
            <a:r>
              <a:rPr lang="es-CL" dirty="0" smtClean="0"/>
              <a:t>cálida, </a:t>
            </a:r>
            <a:r>
              <a:rPr lang="es-CL" dirty="0"/>
              <a:t>empática, respuesta asertivas. </a:t>
            </a:r>
            <a:endParaRPr lang="es-ES" dirty="0"/>
          </a:p>
          <a:p>
            <a:pPr algn="just">
              <a:tabLst>
                <a:tab pos="114300" algn="l"/>
              </a:tabLst>
            </a:pPr>
            <a:r>
              <a:rPr lang="es-CL" b="1" i="1" dirty="0">
                <a:solidFill>
                  <a:schemeClr val="accent2"/>
                </a:solidFill>
              </a:rPr>
              <a:t>Eficiencia</a:t>
            </a:r>
            <a:r>
              <a:rPr lang="es-CL" dirty="0">
                <a:solidFill>
                  <a:schemeClr val="accent2"/>
                </a:solidFill>
              </a:rPr>
              <a:t>:</a:t>
            </a:r>
            <a:r>
              <a:rPr lang="es-CL" dirty="0"/>
              <a:t> Informar plazos de respuesta, establecer compromisos.</a:t>
            </a:r>
            <a:endParaRPr lang="es-ES" dirty="0"/>
          </a:p>
          <a:p>
            <a:pPr algn="just">
              <a:tabLst>
                <a:tab pos="114300" algn="l"/>
              </a:tabLst>
            </a:pPr>
            <a:r>
              <a:rPr lang="es-CL" b="1" i="1" dirty="0" smtClean="0">
                <a:solidFill>
                  <a:schemeClr val="accent2"/>
                </a:solidFill>
              </a:rPr>
              <a:t>Procesos y </a:t>
            </a:r>
            <a:r>
              <a:rPr lang="es-CL" b="1" i="1" dirty="0">
                <a:solidFill>
                  <a:schemeClr val="accent2"/>
                </a:solidFill>
              </a:rPr>
              <a:t>procedimientos:</a:t>
            </a:r>
            <a:r>
              <a:rPr lang="es-CL" b="1" i="1" dirty="0">
                <a:solidFill>
                  <a:schemeClr val="bg2"/>
                </a:solidFill>
              </a:rPr>
              <a:t> </a:t>
            </a:r>
            <a:r>
              <a:rPr lang="es-CL" dirty="0"/>
              <a:t>En constante mejora, hasta lograr la eficacia</a:t>
            </a:r>
            <a:r>
              <a:rPr lang="es-ES" dirty="0"/>
              <a:t> </a:t>
            </a:r>
            <a:r>
              <a:rPr lang="es-ES" dirty="0" smtClean="0"/>
              <a:t>con procedimientos  prestablecidos y claros.</a:t>
            </a:r>
          </a:p>
          <a:p>
            <a:pPr algn="just">
              <a:tabLst>
                <a:tab pos="114300" algn="l"/>
              </a:tabLst>
            </a:pPr>
            <a:endParaRPr lang="es-ES" dirty="0"/>
          </a:p>
          <a:p>
            <a:pPr algn="ctr">
              <a:tabLst>
                <a:tab pos="114300" algn="l"/>
              </a:tabLst>
            </a:pPr>
            <a:r>
              <a:rPr lang="es-ES" b="1" u="sng" dirty="0" smtClean="0"/>
              <a:t>Horario de atención extendido </a:t>
            </a:r>
          </a:p>
          <a:p>
            <a:pPr algn="ctr">
              <a:tabLst>
                <a:tab pos="114300" algn="l"/>
              </a:tabLst>
            </a:pPr>
            <a:endParaRPr lang="es-ES" b="1" u="sng" dirty="0" smtClean="0"/>
          </a:p>
          <a:p>
            <a:pPr algn="ctr">
              <a:tabLst>
                <a:tab pos="114300" algn="l"/>
              </a:tabLst>
            </a:pPr>
            <a:r>
              <a:rPr lang="es-ES" dirty="0" smtClean="0"/>
              <a:t>De lunes a viernes de 8:00 a 21:30 en horario continuado y los</a:t>
            </a:r>
          </a:p>
          <a:p>
            <a:pPr algn="ctr">
              <a:tabLst>
                <a:tab pos="114300" algn="l"/>
              </a:tabLst>
            </a:pPr>
            <a:r>
              <a:rPr lang="es-ES" dirty="0" smtClean="0"/>
              <a:t> sábados de  09:00 a 14:00 horas.</a:t>
            </a:r>
          </a:p>
          <a:p>
            <a:pPr algn="just">
              <a:tabLst>
                <a:tab pos="114300" algn="l"/>
              </a:tabLst>
            </a:pPr>
            <a:endParaRPr lang="es-ES" u="sng" dirty="0"/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81525"/>
            <a:ext cx="45370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429</Words>
  <Application>Microsoft Office PowerPoint</Application>
  <PresentationFormat>Presentación en pantalla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Deluxe</vt:lpstr>
      <vt:lpstr>Presentación de PowerPoint</vt:lpstr>
      <vt:lpstr>Presentación de PowerPoint</vt:lpstr>
      <vt:lpstr>Objetivos </vt:lpstr>
      <vt:lpstr>Servicios del CAIE</vt:lpstr>
      <vt:lpstr>El equipo de trabajo del CAIE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Avance “Proyectos de mejora institucional”  30 de agosto 2011</dc:title>
  <dc:creator>Exequiel Gonzalez  B</dc:creator>
  <cp:lastModifiedBy>icastror</cp:lastModifiedBy>
  <cp:revision>94</cp:revision>
  <dcterms:created xsi:type="dcterms:W3CDTF">2011-08-19T14:39:17Z</dcterms:created>
  <dcterms:modified xsi:type="dcterms:W3CDTF">2012-10-04T13:40:17Z</dcterms:modified>
</cp:coreProperties>
</file>